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63" r:id="rId2"/>
    <p:sldId id="580" r:id="rId3"/>
    <p:sldId id="581" r:id="rId4"/>
    <p:sldId id="582" r:id="rId5"/>
    <p:sldId id="584" r:id="rId6"/>
    <p:sldId id="590" r:id="rId7"/>
    <p:sldId id="496" r:id="rId8"/>
    <p:sldId id="589" r:id="rId9"/>
    <p:sldId id="591" r:id="rId10"/>
    <p:sldId id="568" r:id="rId11"/>
    <p:sldId id="511" r:id="rId12"/>
    <p:sldId id="485" r:id="rId13"/>
    <p:sldId id="486" r:id="rId14"/>
    <p:sldId id="487" r:id="rId15"/>
    <p:sldId id="577" r:id="rId16"/>
    <p:sldId id="512" r:id="rId17"/>
    <p:sldId id="492" r:id="rId18"/>
    <p:sldId id="571" r:id="rId19"/>
    <p:sldId id="572" r:id="rId20"/>
    <p:sldId id="488" r:id="rId21"/>
    <p:sldId id="491" r:id="rId22"/>
    <p:sldId id="489" r:id="rId23"/>
    <p:sldId id="576" r:id="rId24"/>
    <p:sldId id="514" r:id="rId25"/>
    <p:sldId id="507" r:id="rId26"/>
    <p:sldId id="573" r:id="rId27"/>
    <p:sldId id="503" r:id="rId28"/>
    <p:sldId id="515" r:id="rId29"/>
    <p:sldId id="504" r:id="rId30"/>
    <p:sldId id="587" r:id="rId31"/>
    <p:sldId id="518" r:id="rId32"/>
    <p:sldId id="517" r:id="rId33"/>
    <p:sldId id="575" r:id="rId34"/>
    <p:sldId id="481" r:id="rId35"/>
    <p:sldId id="449" r:id="rId36"/>
    <p:sldId id="459" r:id="rId37"/>
    <p:sldId id="460" r:id="rId38"/>
    <p:sldId id="519" r:id="rId39"/>
    <p:sldId id="379" r:id="rId40"/>
    <p:sldId id="554" r:id="rId41"/>
    <p:sldId id="578" r:id="rId42"/>
    <p:sldId id="462" r:id="rId43"/>
    <p:sldId id="555" r:id="rId44"/>
    <p:sldId id="558" r:id="rId45"/>
    <p:sldId id="559" r:id="rId46"/>
    <p:sldId id="561" r:id="rId47"/>
    <p:sldId id="562" r:id="rId48"/>
    <p:sldId id="586" r:id="rId49"/>
    <p:sldId id="565" r:id="rId50"/>
    <p:sldId id="566" r:id="rId51"/>
  </p:sldIdLst>
  <p:sldSz cx="9144000" cy="6858000" type="screen4x3"/>
  <p:notesSz cx="6797675" cy="9928225"/>
  <p:defaultTextStyle>
    <a:defPPr>
      <a:defRPr lang="es-P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uricio" initials="M" lastIdx="4" clrIdx="0">
    <p:extLst>
      <p:ext uri="{19B8F6BF-5375-455C-9EA6-DF929625EA0E}">
        <p15:presenceInfo xmlns="" xmlns:p15="http://schemas.microsoft.com/office/powerpoint/2012/main" userId="S-1-5-21-2756910739-3468790086-531962094-1268" providerId="AD"/>
      </p:ext>
    </p:extLst>
  </p:cmAuthor>
  <p:cmAuthor id="2" name="JGP" initials="J" lastIdx="6" clrIdx="1">
    <p:extLst>
      <p:ext uri="{19B8F6BF-5375-455C-9EA6-DF929625EA0E}">
        <p15:presenceInfo xmlns="" xmlns:p15="http://schemas.microsoft.com/office/powerpoint/2012/main" userId="JG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  <a:srgbClr val="005DB9"/>
    <a:srgbClr val="ED7D31"/>
    <a:srgbClr val="FF4F00"/>
    <a:srgbClr val="002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615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150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6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531D5A-1D34-4A13-AA9C-1B6960D6C23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2C963347-F909-4B1A-A315-0E7F380C0CD3}">
      <dgm:prSet phldrT="[Texto]" custT="1"/>
      <dgm:spPr/>
      <dgm:t>
        <a:bodyPr/>
        <a:lstStyle/>
        <a:p>
          <a:r>
            <a:rPr lang="es-PE" sz="1600" b="1" dirty="0" smtClean="0"/>
            <a:t>1er. puesto en ranking de Reputación Corporativa Perú : </a:t>
          </a:r>
          <a:r>
            <a:rPr lang="es-PE" sz="1600" b="0" dirty="0" smtClean="0"/>
            <a:t>Merco 2015 </a:t>
          </a:r>
          <a:endParaRPr lang="es-PE" sz="1600" b="0" dirty="0">
            <a:solidFill>
              <a:schemeClr val="bg1"/>
            </a:solidFill>
          </a:endParaRPr>
        </a:p>
      </dgm:t>
    </dgm:pt>
    <dgm:pt modelId="{FDE182AD-2661-4BDA-8FD8-0436301C149A}" type="parTrans" cxnId="{A2BAFC01-CA76-46FB-B478-E9CBDB39743C}">
      <dgm:prSet/>
      <dgm:spPr/>
      <dgm:t>
        <a:bodyPr/>
        <a:lstStyle/>
        <a:p>
          <a:endParaRPr lang="es-PE"/>
        </a:p>
      </dgm:t>
    </dgm:pt>
    <dgm:pt modelId="{BE318A78-58E0-41F1-906E-73A70DF5511F}" type="sibTrans" cxnId="{A2BAFC01-CA76-46FB-B478-E9CBDB39743C}">
      <dgm:prSet/>
      <dgm:spPr/>
      <dgm:t>
        <a:bodyPr/>
        <a:lstStyle/>
        <a:p>
          <a:endParaRPr lang="es-PE"/>
        </a:p>
      </dgm:t>
    </dgm:pt>
    <dgm:pt modelId="{09B43610-F62F-4E8F-91B4-8CC064D66AF5}">
      <dgm:prSet phldrT="[Texto]" custT="1"/>
      <dgm:spPr/>
      <dgm:t>
        <a:bodyPr/>
        <a:lstStyle/>
        <a:p>
          <a:r>
            <a:rPr lang="es-PE" sz="1600" b="1" dirty="0" smtClean="0"/>
            <a:t>Mejor banco para trabajar en el Perú: </a:t>
          </a:r>
          <a:r>
            <a:rPr lang="es-PE" sz="1600" b="0" dirty="0" smtClean="0"/>
            <a:t>Merco Personas </a:t>
          </a:r>
          <a:endParaRPr lang="es-PE" sz="1600" b="0" dirty="0">
            <a:solidFill>
              <a:schemeClr val="bg1"/>
            </a:solidFill>
          </a:endParaRPr>
        </a:p>
      </dgm:t>
    </dgm:pt>
    <dgm:pt modelId="{20325993-27E9-4FEC-BC34-EAACD6A8B728}" type="parTrans" cxnId="{20AA785C-B954-41ED-8181-979BC0D1F7A3}">
      <dgm:prSet/>
      <dgm:spPr/>
      <dgm:t>
        <a:bodyPr/>
        <a:lstStyle/>
        <a:p>
          <a:endParaRPr lang="es-PE"/>
        </a:p>
      </dgm:t>
    </dgm:pt>
    <dgm:pt modelId="{ECDC8677-1CDF-4CE2-80C3-0CA5B9E6D078}" type="sibTrans" cxnId="{20AA785C-B954-41ED-8181-979BC0D1F7A3}">
      <dgm:prSet/>
      <dgm:spPr/>
      <dgm:t>
        <a:bodyPr/>
        <a:lstStyle/>
        <a:p>
          <a:endParaRPr lang="es-PE"/>
        </a:p>
      </dgm:t>
    </dgm:pt>
    <dgm:pt modelId="{E81D183F-7437-465D-9866-5ECE50CB5379}">
      <dgm:prSet custT="1"/>
      <dgm:spPr/>
      <dgm:t>
        <a:bodyPr/>
        <a:lstStyle/>
        <a:p>
          <a:r>
            <a:rPr lang="es-PE" sz="1600" b="1" dirty="0" smtClean="0"/>
            <a:t>Marca más valiosa del Perú: </a:t>
          </a:r>
          <a:r>
            <a:rPr lang="es-PE" sz="1600" b="0" dirty="0" smtClean="0"/>
            <a:t>Estudio Global </a:t>
          </a:r>
          <a:r>
            <a:rPr lang="es-PE" sz="1600" b="0" dirty="0" err="1" smtClean="0"/>
            <a:t>Brandz</a:t>
          </a:r>
          <a:r>
            <a:rPr lang="es-PE" sz="1600" b="0" dirty="0" smtClean="0"/>
            <a:t> </a:t>
          </a:r>
          <a:endParaRPr lang="es-PE" sz="1600" b="0" dirty="0" smtClean="0">
            <a:solidFill>
              <a:schemeClr val="bg1"/>
            </a:solidFill>
            <a:latin typeface="Flexo Medium" pitchFamily="50" charset="0"/>
            <a:cs typeface="Arial" pitchFamily="34" charset="0"/>
          </a:endParaRPr>
        </a:p>
      </dgm:t>
    </dgm:pt>
    <dgm:pt modelId="{40088876-DA85-4591-BBB1-A50065DC4A63}" type="parTrans" cxnId="{E26386B9-12CD-4F95-9E97-41724E579648}">
      <dgm:prSet/>
      <dgm:spPr/>
      <dgm:t>
        <a:bodyPr/>
        <a:lstStyle/>
        <a:p>
          <a:endParaRPr lang="es-PE"/>
        </a:p>
      </dgm:t>
    </dgm:pt>
    <dgm:pt modelId="{83D74B2E-2088-4717-9B58-4D63E8B0885A}" type="sibTrans" cxnId="{E26386B9-12CD-4F95-9E97-41724E579648}">
      <dgm:prSet/>
      <dgm:spPr/>
      <dgm:t>
        <a:bodyPr/>
        <a:lstStyle/>
        <a:p>
          <a:endParaRPr lang="es-PE"/>
        </a:p>
      </dgm:t>
    </dgm:pt>
    <dgm:pt modelId="{2A933770-8A5E-43CD-AE9F-B158C46E4665}">
      <dgm:prSet custT="1"/>
      <dgm:spPr/>
      <dgm:t>
        <a:bodyPr/>
        <a:lstStyle/>
        <a:p>
          <a:r>
            <a:rPr lang="es-PE" sz="1600" b="1" dirty="0" smtClean="0"/>
            <a:t>Mejor empresa para trabajar en el Perú:  </a:t>
          </a:r>
          <a:r>
            <a:rPr lang="es-PE" sz="1600" b="0" dirty="0" smtClean="0"/>
            <a:t>Arellano Marketing </a:t>
          </a:r>
          <a:endParaRPr lang="es-PE" sz="1600" b="0" dirty="0" smtClean="0">
            <a:solidFill>
              <a:schemeClr val="bg1"/>
            </a:solidFill>
            <a:latin typeface="Flexo Medium" pitchFamily="50" charset="0"/>
            <a:cs typeface="Arial" pitchFamily="34" charset="0"/>
          </a:endParaRPr>
        </a:p>
      </dgm:t>
    </dgm:pt>
    <dgm:pt modelId="{3268D326-CFF8-4ECB-A8A8-510ECC2006DA}" type="parTrans" cxnId="{53BF31D3-0802-4AE8-A0E9-F99275D33723}">
      <dgm:prSet/>
      <dgm:spPr/>
      <dgm:t>
        <a:bodyPr/>
        <a:lstStyle/>
        <a:p>
          <a:endParaRPr lang="es-PE"/>
        </a:p>
      </dgm:t>
    </dgm:pt>
    <dgm:pt modelId="{5C4135C8-4F8F-4CE0-9780-50BE3CA94B24}" type="sibTrans" cxnId="{53BF31D3-0802-4AE8-A0E9-F99275D33723}">
      <dgm:prSet/>
      <dgm:spPr/>
      <dgm:t>
        <a:bodyPr/>
        <a:lstStyle/>
        <a:p>
          <a:endParaRPr lang="es-PE"/>
        </a:p>
      </dgm:t>
    </dgm:pt>
    <dgm:pt modelId="{A6DEF5F1-3A89-4FD0-A389-5BCA8441CCB6}">
      <dgm:prSet custT="1"/>
      <dgm:spPr/>
      <dgm:t>
        <a:bodyPr/>
        <a:lstStyle/>
        <a:p>
          <a:r>
            <a:rPr lang="es-PE" sz="1600" b="1" dirty="0" smtClean="0"/>
            <a:t>Mejor banco para clientes peruanos con Patrimonios entre US$ 1 y US$ 5 MM, y de Banca Comercial para Clientes de Banca Privada: </a:t>
          </a:r>
          <a:r>
            <a:rPr lang="es-PE" sz="1600" b="0" dirty="0" smtClean="0"/>
            <a:t>XII Encuesta Anual de Banca Privada de </a:t>
          </a:r>
          <a:r>
            <a:rPr lang="es-PE" sz="1600" b="0" dirty="0" err="1" smtClean="0"/>
            <a:t>Euromoney</a:t>
          </a:r>
          <a:endParaRPr lang="es-PE" sz="1600" b="0" dirty="0"/>
        </a:p>
      </dgm:t>
    </dgm:pt>
    <dgm:pt modelId="{F0FC7E9B-2F7A-4ED3-A4C8-856AC2F0127A}" type="parTrans" cxnId="{3CE8EEF5-C731-4761-8D2B-90FA07741E70}">
      <dgm:prSet/>
      <dgm:spPr/>
      <dgm:t>
        <a:bodyPr/>
        <a:lstStyle/>
        <a:p>
          <a:endParaRPr lang="es-PE"/>
        </a:p>
      </dgm:t>
    </dgm:pt>
    <dgm:pt modelId="{7A93726B-EA70-405C-8AE3-54CDED06CBDA}" type="sibTrans" cxnId="{3CE8EEF5-C731-4761-8D2B-90FA07741E70}">
      <dgm:prSet/>
      <dgm:spPr/>
      <dgm:t>
        <a:bodyPr/>
        <a:lstStyle/>
        <a:p>
          <a:endParaRPr lang="es-PE"/>
        </a:p>
      </dgm:t>
    </dgm:pt>
    <dgm:pt modelId="{93346D83-74D5-4E4B-97AE-FDBF2DC4FAB7}">
      <dgm:prSet custT="1"/>
      <dgm:spPr/>
      <dgm:t>
        <a:bodyPr/>
        <a:lstStyle/>
        <a:p>
          <a:r>
            <a:rPr lang="es-PE" sz="1600" b="1" dirty="0" smtClean="0"/>
            <a:t>Premio </a:t>
          </a:r>
          <a:r>
            <a:rPr lang="es-PE" sz="1600" b="1" dirty="0" err="1" smtClean="0"/>
            <a:t>Effie</a:t>
          </a:r>
          <a:r>
            <a:rPr lang="es-PE" sz="1600" b="1" dirty="0" smtClean="0"/>
            <a:t>, Campaña App Banca Móvil </a:t>
          </a:r>
          <a:endParaRPr lang="es-PE" sz="1600" dirty="0"/>
        </a:p>
      </dgm:t>
    </dgm:pt>
    <dgm:pt modelId="{1F7FE51E-474F-495F-9FE0-6979DB12EE94}" type="parTrans" cxnId="{03894B1C-50D2-467E-8113-8A3662AC51D4}">
      <dgm:prSet/>
      <dgm:spPr/>
      <dgm:t>
        <a:bodyPr/>
        <a:lstStyle/>
        <a:p>
          <a:endParaRPr lang="es-PE"/>
        </a:p>
      </dgm:t>
    </dgm:pt>
    <dgm:pt modelId="{CA8A8A58-F95C-49BD-99CC-866C97F1E244}" type="sibTrans" cxnId="{03894B1C-50D2-467E-8113-8A3662AC51D4}">
      <dgm:prSet/>
      <dgm:spPr/>
      <dgm:t>
        <a:bodyPr/>
        <a:lstStyle/>
        <a:p>
          <a:endParaRPr lang="es-PE"/>
        </a:p>
      </dgm:t>
    </dgm:pt>
    <dgm:pt modelId="{8814C5DF-A1FB-494E-8F1D-3F59807E2E58}">
      <dgm:prSet custT="1"/>
      <dgm:spPr/>
      <dgm:t>
        <a:bodyPr/>
        <a:lstStyle/>
        <a:p>
          <a:r>
            <a:rPr lang="es-PE" sz="1600" b="1" dirty="0" smtClean="0"/>
            <a:t>Empresa Socialmente Responsable – ESR </a:t>
          </a:r>
          <a:endParaRPr lang="es-PE" sz="1600" dirty="0"/>
        </a:p>
      </dgm:t>
    </dgm:pt>
    <dgm:pt modelId="{7BCFFE95-79E8-4438-AD01-AC801838DD6B}" type="parTrans" cxnId="{E21D8E05-3012-4F51-B824-22CD8741A2C6}">
      <dgm:prSet/>
      <dgm:spPr/>
      <dgm:t>
        <a:bodyPr/>
        <a:lstStyle/>
        <a:p>
          <a:endParaRPr lang="es-PE"/>
        </a:p>
      </dgm:t>
    </dgm:pt>
    <dgm:pt modelId="{FC9DA5A3-E2BA-433F-9AB5-86918E5EBD59}" type="sibTrans" cxnId="{E21D8E05-3012-4F51-B824-22CD8741A2C6}">
      <dgm:prSet/>
      <dgm:spPr/>
      <dgm:t>
        <a:bodyPr/>
        <a:lstStyle/>
        <a:p>
          <a:endParaRPr lang="es-PE"/>
        </a:p>
      </dgm:t>
    </dgm:pt>
    <dgm:pt modelId="{8A1D0FA1-A9CC-467A-B9FE-D65E344338D3}" type="pres">
      <dgm:prSet presAssocID="{3F531D5A-1D34-4A13-AA9C-1B6960D6C2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4A63F64D-D154-42F3-A805-D6593074B9A3}" type="pres">
      <dgm:prSet presAssocID="{2C963347-F909-4B1A-A315-0E7F380C0CD3}" presName="parentLin" presStyleCnt="0"/>
      <dgm:spPr/>
    </dgm:pt>
    <dgm:pt modelId="{9EC8736C-9C8E-4A76-8AAC-5A9139239699}" type="pres">
      <dgm:prSet presAssocID="{2C963347-F909-4B1A-A315-0E7F380C0CD3}" presName="parentLeftMargin" presStyleLbl="node1" presStyleIdx="0" presStyleCnt="7"/>
      <dgm:spPr/>
      <dgm:t>
        <a:bodyPr/>
        <a:lstStyle/>
        <a:p>
          <a:endParaRPr lang="es-PE"/>
        </a:p>
      </dgm:t>
    </dgm:pt>
    <dgm:pt modelId="{2DBCA05D-CB2E-4A3E-A292-CEC9A85021B8}" type="pres">
      <dgm:prSet presAssocID="{2C963347-F909-4B1A-A315-0E7F380C0CD3}" presName="parentText" presStyleLbl="node1" presStyleIdx="0" presStyleCnt="7" custScaleX="127491" custScaleY="134705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5BFECA1-F40E-48ED-81F2-D8224D779A03}" type="pres">
      <dgm:prSet presAssocID="{2C963347-F909-4B1A-A315-0E7F380C0CD3}" presName="negativeSpace" presStyleCnt="0"/>
      <dgm:spPr/>
    </dgm:pt>
    <dgm:pt modelId="{F18F6A6A-E1C7-4439-8EC9-FEE933C2EB52}" type="pres">
      <dgm:prSet presAssocID="{2C963347-F909-4B1A-A315-0E7F380C0CD3}" presName="childText" presStyleLbl="conFgAcc1" presStyleIdx="0" presStyleCnt="7">
        <dgm:presLayoutVars>
          <dgm:bulletEnabled val="1"/>
        </dgm:presLayoutVars>
      </dgm:prSet>
      <dgm:spPr/>
    </dgm:pt>
    <dgm:pt modelId="{B05477BB-EA08-4CCE-B6FE-9555DD703CFD}" type="pres">
      <dgm:prSet presAssocID="{BE318A78-58E0-41F1-906E-73A70DF5511F}" presName="spaceBetweenRectangles" presStyleCnt="0"/>
      <dgm:spPr/>
    </dgm:pt>
    <dgm:pt modelId="{B6F7D181-17F2-4AE0-90CC-13BF239FAC3E}" type="pres">
      <dgm:prSet presAssocID="{09B43610-F62F-4E8F-91B4-8CC064D66AF5}" presName="parentLin" presStyleCnt="0"/>
      <dgm:spPr/>
    </dgm:pt>
    <dgm:pt modelId="{1A348E81-7118-4912-B827-D093873AAE51}" type="pres">
      <dgm:prSet presAssocID="{09B43610-F62F-4E8F-91B4-8CC064D66AF5}" presName="parentLeftMargin" presStyleLbl="node1" presStyleIdx="0" presStyleCnt="7"/>
      <dgm:spPr/>
      <dgm:t>
        <a:bodyPr/>
        <a:lstStyle/>
        <a:p>
          <a:endParaRPr lang="es-PE"/>
        </a:p>
      </dgm:t>
    </dgm:pt>
    <dgm:pt modelId="{5BBA80C4-FA67-4CE6-A984-BD3AA860E34C}" type="pres">
      <dgm:prSet presAssocID="{09B43610-F62F-4E8F-91B4-8CC064D66AF5}" presName="parentText" presStyleLbl="node1" presStyleIdx="1" presStyleCnt="7" custScaleX="127007" custScaleY="121753" custLinFactNeighborX="0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FA9D67D-D32D-4B2B-BF41-0B02AA40718B}" type="pres">
      <dgm:prSet presAssocID="{09B43610-F62F-4E8F-91B4-8CC064D66AF5}" presName="negativeSpace" presStyleCnt="0"/>
      <dgm:spPr/>
    </dgm:pt>
    <dgm:pt modelId="{1FB443A2-1EA6-4A13-B143-6AEF5C7D217C}" type="pres">
      <dgm:prSet presAssocID="{09B43610-F62F-4E8F-91B4-8CC064D66AF5}" presName="childText" presStyleLbl="conFgAcc1" presStyleIdx="1" presStyleCnt="7">
        <dgm:presLayoutVars>
          <dgm:bulletEnabled val="1"/>
        </dgm:presLayoutVars>
      </dgm:prSet>
      <dgm:spPr/>
    </dgm:pt>
    <dgm:pt modelId="{F54286C6-5D4E-43EA-8C7D-CD5FA234C321}" type="pres">
      <dgm:prSet presAssocID="{ECDC8677-1CDF-4CE2-80C3-0CA5B9E6D078}" presName="spaceBetweenRectangles" presStyleCnt="0"/>
      <dgm:spPr/>
    </dgm:pt>
    <dgm:pt modelId="{4FBA9D27-F49E-4C7A-A4F0-DD5BC5E46BDB}" type="pres">
      <dgm:prSet presAssocID="{2A933770-8A5E-43CD-AE9F-B158C46E4665}" presName="parentLin" presStyleCnt="0"/>
      <dgm:spPr/>
    </dgm:pt>
    <dgm:pt modelId="{23D68B0B-FBB5-4371-BF7B-033C91D708E9}" type="pres">
      <dgm:prSet presAssocID="{2A933770-8A5E-43CD-AE9F-B158C46E4665}" presName="parentLeftMargin" presStyleLbl="node1" presStyleIdx="1" presStyleCnt="7"/>
      <dgm:spPr/>
      <dgm:t>
        <a:bodyPr/>
        <a:lstStyle/>
        <a:p>
          <a:endParaRPr lang="es-PE"/>
        </a:p>
      </dgm:t>
    </dgm:pt>
    <dgm:pt modelId="{FD76892C-D8B5-43D5-9A54-248611D7DF90}" type="pres">
      <dgm:prSet presAssocID="{2A933770-8A5E-43CD-AE9F-B158C46E4665}" presName="parentText" presStyleLbl="node1" presStyleIdx="2" presStyleCnt="7" custScaleX="128527" custScaleY="118472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1CF38FF-F37F-4369-988F-ABADC262D364}" type="pres">
      <dgm:prSet presAssocID="{2A933770-8A5E-43CD-AE9F-B158C46E4665}" presName="negativeSpace" presStyleCnt="0"/>
      <dgm:spPr/>
    </dgm:pt>
    <dgm:pt modelId="{8A0086BB-CBA8-4E41-9D98-0342DE6B0974}" type="pres">
      <dgm:prSet presAssocID="{2A933770-8A5E-43CD-AE9F-B158C46E4665}" presName="childText" presStyleLbl="conFgAcc1" presStyleIdx="2" presStyleCnt="7">
        <dgm:presLayoutVars>
          <dgm:bulletEnabled val="1"/>
        </dgm:presLayoutVars>
      </dgm:prSet>
      <dgm:spPr/>
    </dgm:pt>
    <dgm:pt modelId="{14A29EAD-6F08-4BD6-8A4B-7E4B7EEA04E7}" type="pres">
      <dgm:prSet presAssocID="{5C4135C8-4F8F-4CE0-9780-50BE3CA94B24}" presName="spaceBetweenRectangles" presStyleCnt="0"/>
      <dgm:spPr/>
    </dgm:pt>
    <dgm:pt modelId="{12A2F0B5-31F8-4E66-91BD-C883717D8F90}" type="pres">
      <dgm:prSet presAssocID="{E81D183F-7437-465D-9866-5ECE50CB5379}" presName="parentLin" presStyleCnt="0"/>
      <dgm:spPr/>
    </dgm:pt>
    <dgm:pt modelId="{729CBAA9-34C1-44CD-9BE1-B35EC13A12FD}" type="pres">
      <dgm:prSet presAssocID="{E81D183F-7437-465D-9866-5ECE50CB5379}" presName="parentLeftMargin" presStyleLbl="node1" presStyleIdx="2" presStyleCnt="7"/>
      <dgm:spPr/>
      <dgm:t>
        <a:bodyPr/>
        <a:lstStyle/>
        <a:p>
          <a:endParaRPr lang="es-PE"/>
        </a:p>
      </dgm:t>
    </dgm:pt>
    <dgm:pt modelId="{575797F6-FFFE-4B71-897F-20363A17E464}" type="pres">
      <dgm:prSet presAssocID="{E81D183F-7437-465D-9866-5ECE50CB5379}" presName="parentText" presStyleLbl="node1" presStyleIdx="3" presStyleCnt="7" custScaleX="128597" custScaleY="126718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C0D45E1-E28F-4E13-8479-7DFC3EE2464A}" type="pres">
      <dgm:prSet presAssocID="{E81D183F-7437-465D-9866-5ECE50CB5379}" presName="negativeSpace" presStyleCnt="0"/>
      <dgm:spPr/>
    </dgm:pt>
    <dgm:pt modelId="{85427E75-7C42-468B-BC67-F49D67A10313}" type="pres">
      <dgm:prSet presAssocID="{E81D183F-7437-465D-9866-5ECE50CB5379}" presName="childText" presStyleLbl="conFgAcc1" presStyleIdx="3" presStyleCnt="7">
        <dgm:presLayoutVars>
          <dgm:bulletEnabled val="1"/>
        </dgm:presLayoutVars>
      </dgm:prSet>
      <dgm:spPr/>
    </dgm:pt>
    <dgm:pt modelId="{E3476715-3233-488D-91B8-1375808D288B}" type="pres">
      <dgm:prSet presAssocID="{83D74B2E-2088-4717-9B58-4D63E8B0885A}" presName="spaceBetweenRectangles" presStyleCnt="0"/>
      <dgm:spPr/>
    </dgm:pt>
    <dgm:pt modelId="{9A21BE33-5677-476C-82A8-D00888278C11}" type="pres">
      <dgm:prSet presAssocID="{A6DEF5F1-3A89-4FD0-A389-5BCA8441CCB6}" presName="parentLin" presStyleCnt="0"/>
      <dgm:spPr/>
    </dgm:pt>
    <dgm:pt modelId="{5826A036-BF10-4B92-BB04-451FB2EE056F}" type="pres">
      <dgm:prSet presAssocID="{A6DEF5F1-3A89-4FD0-A389-5BCA8441CCB6}" presName="parentLeftMargin" presStyleLbl="node1" presStyleIdx="3" presStyleCnt="7"/>
      <dgm:spPr/>
      <dgm:t>
        <a:bodyPr/>
        <a:lstStyle/>
        <a:p>
          <a:endParaRPr lang="es-PE"/>
        </a:p>
      </dgm:t>
    </dgm:pt>
    <dgm:pt modelId="{FC7C2F3B-CAFF-469C-BFBA-58DB2E64F49B}" type="pres">
      <dgm:prSet presAssocID="{A6DEF5F1-3A89-4FD0-A389-5BCA8441CCB6}" presName="parentText" presStyleLbl="node1" presStyleIdx="4" presStyleCnt="7" custScaleX="129027" custScaleY="260891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10242D0-D8E3-4975-AB69-648FACEE3F74}" type="pres">
      <dgm:prSet presAssocID="{A6DEF5F1-3A89-4FD0-A389-5BCA8441CCB6}" presName="negativeSpace" presStyleCnt="0"/>
      <dgm:spPr/>
    </dgm:pt>
    <dgm:pt modelId="{4DCC86D4-A79D-4069-815C-0A68B6E43777}" type="pres">
      <dgm:prSet presAssocID="{A6DEF5F1-3A89-4FD0-A389-5BCA8441CCB6}" presName="childText" presStyleLbl="conFgAcc1" presStyleIdx="4" presStyleCnt="7">
        <dgm:presLayoutVars>
          <dgm:bulletEnabled val="1"/>
        </dgm:presLayoutVars>
      </dgm:prSet>
      <dgm:spPr/>
    </dgm:pt>
    <dgm:pt modelId="{D9C503C2-E616-4C75-8C3A-A9F39D63B480}" type="pres">
      <dgm:prSet presAssocID="{7A93726B-EA70-405C-8AE3-54CDED06CBDA}" presName="spaceBetweenRectangles" presStyleCnt="0"/>
      <dgm:spPr/>
    </dgm:pt>
    <dgm:pt modelId="{541246A0-738F-41DF-B22F-004703800D14}" type="pres">
      <dgm:prSet presAssocID="{93346D83-74D5-4E4B-97AE-FDBF2DC4FAB7}" presName="parentLin" presStyleCnt="0"/>
      <dgm:spPr/>
    </dgm:pt>
    <dgm:pt modelId="{483CB6E4-5412-4CAF-AD7F-3C2B5FC61732}" type="pres">
      <dgm:prSet presAssocID="{93346D83-74D5-4E4B-97AE-FDBF2DC4FAB7}" presName="parentLeftMargin" presStyleLbl="node1" presStyleIdx="4" presStyleCnt="7"/>
      <dgm:spPr/>
      <dgm:t>
        <a:bodyPr/>
        <a:lstStyle/>
        <a:p>
          <a:endParaRPr lang="es-PE"/>
        </a:p>
      </dgm:t>
    </dgm:pt>
    <dgm:pt modelId="{7EEE8792-C300-4C1F-AF76-ADE5EC9AA458}" type="pres">
      <dgm:prSet presAssocID="{93346D83-74D5-4E4B-97AE-FDBF2DC4FAB7}" presName="parentText" presStyleLbl="node1" presStyleIdx="5" presStyleCnt="7" custScaleX="128654" custScaleY="121445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96C2368-60CA-46B8-B06C-CBC1D1AFBA24}" type="pres">
      <dgm:prSet presAssocID="{93346D83-74D5-4E4B-97AE-FDBF2DC4FAB7}" presName="negativeSpace" presStyleCnt="0"/>
      <dgm:spPr/>
    </dgm:pt>
    <dgm:pt modelId="{5BAFC25B-DDB7-4F37-AB79-817B42A39846}" type="pres">
      <dgm:prSet presAssocID="{93346D83-74D5-4E4B-97AE-FDBF2DC4FAB7}" presName="childText" presStyleLbl="conFgAcc1" presStyleIdx="5" presStyleCnt="7">
        <dgm:presLayoutVars>
          <dgm:bulletEnabled val="1"/>
        </dgm:presLayoutVars>
      </dgm:prSet>
      <dgm:spPr/>
    </dgm:pt>
    <dgm:pt modelId="{8815D83D-50F6-4EA9-ABB6-0A75353C43D4}" type="pres">
      <dgm:prSet presAssocID="{CA8A8A58-F95C-49BD-99CC-866C97F1E244}" presName="spaceBetweenRectangles" presStyleCnt="0"/>
      <dgm:spPr/>
    </dgm:pt>
    <dgm:pt modelId="{ED169DC1-C3CF-462A-BF42-A3A989382F95}" type="pres">
      <dgm:prSet presAssocID="{8814C5DF-A1FB-494E-8F1D-3F59807E2E58}" presName="parentLin" presStyleCnt="0"/>
      <dgm:spPr/>
    </dgm:pt>
    <dgm:pt modelId="{745C8E64-9599-42EA-86BA-9FBDFB223FD1}" type="pres">
      <dgm:prSet presAssocID="{8814C5DF-A1FB-494E-8F1D-3F59807E2E58}" presName="parentLeftMargin" presStyleLbl="node1" presStyleIdx="5" presStyleCnt="7"/>
      <dgm:spPr/>
      <dgm:t>
        <a:bodyPr/>
        <a:lstStyle/>
        <a:p>
          <a:endParaRPr lang="es-PE"/>
        </a:p>
      </dgm:t>
    </dgm:pt>
    <dgm:pt modelId="{4E8F76A7-FDB5-4BCD-8817-6EF7CEBC65BE}" type="pres">
      <dgm:prSet presAssocID="{8814C5DF-A1FB-494E-8F1D-3F59807E2E58}" presName="parentText" presStyleLbl="node1" presStyleIdx="6" presStyleCnt="7" custScaleX="128151" custScaleY="116985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6E1B33F-7ECE-4176-B2C5-66F346AC12BD}" type="pres">
      <dgm:prSet presAssocID="{8814C5DF-A1FB-494E-8F1D-3F59807E2E58}" presName="negativeSpace" presStyleCnt="0"/>
      <dgm:spPr/>
    </dgm:pt>
    <dgm:pt modelId="{E55FBC05-7F1F-4A3F-AB72-33782D80F304}" type="pres">
      <dgm:prSet presAssocID="{8814C5DF-A1FB-494E-8F1D-3F59807E2E58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866F1A5-5BE8-4E9C-BCB8-F45D2A778ACE}" type="presOf" srcId="{93346D83-74D5-4E4B-97AE-FDBF2DC4FAB7}" destId="{483CB6E4-5412-4CAF-AD7F-3C2B5FC61732}" srcOrd="0" destOrd="0" presId="urn:microsoft.com/office/officeart/2005/8/layout/list1"/>
    <dgm:cxn modelId="{9DE4D99D-FEE8-466C-B956-CE9A4E2D5EAD}" type="presOf" srcId="{8814C5DF-A1FB-494E-8F1D-3F59807E2E58}" destId="{745C8E64-9599-42EA-86BA-9FBDFB223FD1}" srcOrd="0" destOrd="0" presId="urn:microsoft.com/office/officeart/2005/8/layout/list1"/>
    <dgm:cxn modelId="{C3A9936C-1695-49EE-8B56-F85B7ADAE369}" type="presOf" srcId="{2A933770-8A5E-43CD-AE9F-B158C46E4665}" destId="{23D68B0B-FBB5-4371-BF7B-033C91D708E9}" srcOrd="0" destOrd="0" presId="urn:microsoft.com/office/officeart/2005/8/layout/list1"/>
    <dgm:cxn modelId="{3CE8EEF5-C731-4761-8D2B-90FA07741E70}" srcId="{3F531D5A-1D34-4A13-AA9C-1B6960D6C23D}" destId="{A6DEF5F1-3A89-4FD0-A389-5BCA8441CCB6}" srcOrd="4" destOrd="0" parTransId="{F0FC7E9B-2F7A-4ED3-A4C8-856AC2F0127A}" sibTransId="{7A93726B-EA70-405C-8AE3-54CDED06CBDA}"/>
    <dgm:cxn modelId="{53BF31D3-0802-4AE8-A0E9-F99275D33723}" srcId="{3F531D5A-1D34-4A13-AA9C-1B6960D6C23D}" destId="{2A933770-8A5E-43CD-AE9F-B158C46E4665}" srcOrd="2" destOrd="0" parTransId="{3268D326-CFF8-4ECB-A8A8-510ECC2006DA}" sibTransId="{5C4135C8-4F8F-4CE0-9780-50BE3CA94B24}"/>
    <dgm:cxn modelId="{843D11A9-1D2F-433D-9069-3E99F8F3F2B0}" type="presOf" srcId="{A6DEF5F1-3A89-4FD0-A389-5BCA8441CCB6}" destId="{FC7C2F3B-CAFF-469C-BFBA-58DB2E64F49B}" srcOrd="1" destOrd="0" presId="urn:microsoft.com/office/officeart/2005/8/layout/list1"/>
    <dgm:cxn modelId="{3B0962E0-D9F5-46AC-9F8F-7ECBE52585FC}" type="presOf" srcId="{E81D183F-7437-465D-9866-5ECE50CB5379}" destId="{729CBAA9-34C1-44CD-9BE1-B35EC13A12FD}" srcOrd="0" destOrd="0" presId="urn:microsoft.com/office/officeart/2005/8/layout/list1"/>
    <dgm:cxn modelId="{B8709CC9-DD63-484C-8683-EA1A02134F32}" type="presOf" srcId="{09B43610-F62F-4E8F-91B4-8CC064D66AF5}" destId="{5BBA80C4-FA67-4CE6-A984-BD3AA860E34C}" srcOrd="1" destOrd="0" presId="urn:microsoft.com/office/officeart/2005/8/layout/list1"/>
    <dgm:cxn modelId="{02DB8551-A1F2-48A2-A0BF-CEDF65F27D04}" type="presOf" srcId="{3F531D5A-1D34-4A13-AA9C-1B6960D6C23D}" destId="{8A1D0FA1-A9CC-467A-B9FE-D65E344338D3}" srcOrd="0" destOrd="0" presId="urn:microsoft.com/office/officeart/2005/8/layout/list1"/>
    <dgm:cxn modelId="{E26386B9-12CD-4F95-9E97-41724E579648}" srcId="{3F531D5A-1D34-4A13-AA9C-1B6960D6C23D}" destId="{E81D183F-7437-465D-9866-5ECE50CB5379}" srcOrd="3" destOrd="0" parTransId="{40088876-DA85-4591-BBB1-A50065DC4A63}" sibTransId="{83D74B2E-2088-4717-9B58-4D63E8B0885A}"/>
    <dgm:cxn modelId="{FBE73F1F-0770-4BCD-BAF8-FE97A95EE260}" type="presOf" srcId="{2A933770-8A5E-43CD-AE9F-B158C46E4665}" destId="{FD76892C-D8B5-43D5-9A54-248611D7DF90}" srcOrd="1" destOrd="0" presId="urn:microsoft.com/office/officeart/2005/8/layout/list1"/>
    <dgm:cxn modelId="{03894B1C-50D2-467E-8113-8A3662AC51D4}" srcId="{3F531D5A-1D34-4A13-AA9C-1B6960D6C23D}" destId="{93346D83-74D5-4E4B-97AE-FDBF2DC4FAB7}" srcOrd="5" destOrd="0" parTransId="{1F7FE51E-474F-495F-9FE0-6979DB12EE94}" sibTransId="{CA8A8A58-F95C-49BD-99CC-866C97F1E244}"/>
    <dgm:cxn modelId="{71D4BF06-3B35-4527-9861-33C70E6A82FE}" type="presOf" srcId="{2C963347-F909-4B1A-A315-0E7F380C0CD3}" destId="{9EC8736C-9C8E-4A76-8AAC-5A9139239699}" srcOrd="0" destOrd="0" presId="urn:microsoft.com/office/officeart/2005/8/layout/list1"/>
    <dgm:cxn modelId="{7D7486F1-6BB1-4D5F-B163-B5F9403E7C00}" type="presOf" srcId="{93346D83-74D5-4E4B-97AE-FDBF2DC4FAB7}" destId="{7EEE8792-C300-4C1F-AF76-ADE5EC9AA458}" srcOrd="1" destOrd="0" presId="urn:microsoft.com/office/officeart/2005/8/layout/list1"/>
    <dgm:cxn modelId="{DC9F5D2C-AB4F-49DC-8E5D-5EDAE2F6EBC5}" type="presOf" srcId="{E81D183F-7437-465D-9866-5ECE50CB5379}" destId="{575797F6-FFFE-4B71-897F-20363A17E464}" srcOrd="1" destOrd="0" presId="urn:microsoft.com/office/officeart/2005/8/layout/list1"/>
    <dgm:cxn modelId="{20AA785C-B954-41ED-8181-979BC0D1F7A3}" srcId="{3F531D5A-1D34-4A13-AA9C-1B6960D6C23D}" destId="{09B43610-F62F-4E8F-91B4-8CC064D66AF5}" srcOrd="1" destOrd="0" parTransId="{20325993-27E9-4FEC-BC34-EAACD6A8B728}" sibTransId="{ECDC8677-1CDF-4CE2-80C3-0CA5B9E6D078}"/>
    <dgm:cxn modelId="{2D787CF5-EF6A-4690-9E51-146F552EB18C}" type="presOf" srcId="{2C963347-F909-4B1A-A315-0E7F380C0CD3}" destId="{2DBCA05D-CB2E-4A3E-A292-CEC9A85021B8}" srcOrd="1" destOrd="0" presId="urn:microsoft.com/office/officeart/2005/8/layout/list1"/>
    <dgm:cxn modelId="{E21D8E05-3012-4F51-B824-22CD8741A2C6}" srcId="{3F531D5A-1D34-4A13-AA9C-1B6960D6C23D}" destId="{8814C5DF-A1FB-494E-8F1D-3F59807E2E58}" srcOrd="6" destOrd="0" parTransId="{7BCFFE95-79E8-4438-AD01-AC801838DD6B}" sibTransId="{FC9DA5A3-E2BA-433F-9AB5-86918E5EBD59}"/>
    <dgm:cxn modelId="{4B6FCD41-FF30-410F-BC78-98DD62DAC6FB}" type="presOf" srcId="{8814C5DF-A1FB-494E-8F1D-3F59807E2E58}" destId="{4E8F76A7-FDB5-4BCD-8817-6EF7CEBC65BE}" srcOrd="1" destOrd="0" presId="urn:microsoft.com/office/officeart/2005/8/layout/list1"/>
    <dgm:cxn modelId="{961B3A20-4524-438C-9942-72C0847917E8}" type="presOf" srcId="{09B43610-F62F-4E8F-91B4-8CC064D66AF5}" destId="{1A348E81-7118-4912-B827-D093873AAE51}" srcOrd="0" destOrd="0" presId="urn:microsoft.com/office/officeart/2005/8/layout/list1"/>
    <dgm:cxn modelId="{A2755FE6-048E-4AA3-9148-764687773531}" type="presOf" srcId="{A6DEF5F1-3A89-4FD0-A389-5BCA8441CCB6}" destId="{5826A036-BF10-4B92-BB04-451FB2EE056F}" srcOrd="0" destOrd="0" presId="urn:microsoft.com/office/officeart/2005/8/layout/list1"/>
    <dgm:cxn modelId="{A2BAFC01-CA76-46FB-B478-E9CBDB39743C}" srcId="{3F531D5A-1D34-4A13-AA9C-1B6960D6C23D}" destId="{2C963347-F909-4B1A-A315-0E7F380C0CD3}" srcOrd="0" destOrd="0" parTransId="{FDE182AD-2661-4BDA-8FD8-0436301C149A}" sibTransId="{BE318A78-58E0-41F1-906E-73A70DF5511F}"/>
    <dgm:cxn modelId="{3AB674D5-A595-4BE8-98DA-F8C3A77E05CB}" type="presParOf" srcId="{8A1D0FA1-A9CC-467A-B9FE-D65E344338D3}" destId="{4A63F64D-D154-42F3-A805-D6593074B9A3}" srcOrd="0" destOrd="0" presId="urn:microsoft.com/office/officeart/2005/8/layout/list1"/>
    <dgm:cxn modelId="{56D4DCC6-BE50-4FDE-A19C-F4D412006FAB}" type="presParOf" srcId="{4A63F64D-D154-42F3-A805-D6593074B9A3}" destId="{9EC8736C-9C8E-4A76-8AAC-5A9139239699}" srcOrd="0" destOrd="0" presId="urn:microsoft.com/office/officeart/2005/8/layout/list1"/>
    <dgm:cxn modelId="{1ABA5565-D005-42C9-9B2D-7192A0220B4B}" type="presParOf" srcId="{4A63F64D-D154-42F3-A805-D6593074B9A3}" destId="{2DBCA05D-CB2E-4A3E-A292-CEC9A85021B8}" srcOrd="1" destOrd="0" presId="urn:microsoft.com/office/officeart/2005/8/layout/list1"/>
    <dgm:cxn modelId="{F60EAFBC-ABA0-4174-B5B4-437E599B7064}" type="presParOf" srcId="{8A1D0FA1-A9CC-467A-B9FE-D65E344338D3}" destId="{E5BFECA1-F40E-48ED-81F2-D8224D779A03}" srcOrd="1" destOrd="0" presId="urn:microsoft.com/office/officeart/2005/8/layout/list1"/>
    <dgm:cxn modelId="{19A20A39-E6F8-4F73-A3BD-907895542D92}" type="presParOf" srcId="{8A1D0FA1-A9CC-467A-B9FE-D65E344338D3}" destId="{F18F6A6A-E1C7-4439-8EC9-FEE933C2EB52}" srcOrd="2" destOrd="0" presId="urn:microsoft.com/office/officeart/2005/8/layout/list1"/>
    <dgm:cxn modelId="{4BEA957B-7828-40FE-AB80-A738262F216C}" type="presParOf" srcId="{8A1D0FA1-A9CC-467A-B9FE-D65E344338D3}" destId="{B05477BB-EA08-4CCE-B6FE-9555DD703CFD}" srcOrd="3" destOrd="0" presId="urn:microsoft.com/office/officeart/2005/8/layout/list1"/>
    <dgm:cxn modelId="{3C719D6F-2985-451D-A1FE-4FD236C4726E}" type="presParOf" srcId="{8A1D0FA1-A9CC-467A-B9FE-D65E344338D3}" destId="{B6F7D181-17F2-4AE0-90CC-13BF239FAC3E}" srcOrd="4" destOrd="0" presId="urn:microsoft.com/office/officeart/2005/8/layout/list1"/>
    <dgm:cxn modelId="{C2B35106-A2BD-4A19-8B4D-5A773BB5D8D8}" type="presParOf" srcId="{B6F7D181-17F2-4AE0-90CC-13BF239FAC3E}" destId="{1A348E81-7118-4912-B827-D093873AAE51}" srcOrd="0" destOrd="0" presId="urn:microsoft.com/office/officeart/2005/8/layout/list1"/>
    <dgm:cxn modelId="{BACC20EE-725E-42D8-ABE7-8E1ED8D51D30}" type="presParOf" srcId="{B6F7D181-17F2-4AE0-90CC-13BF239FAC3E}" destId="{5BBA80C4-FA67-4CE6-A984-BD3AA860E34C}" srcOrd="1" destOrd="0" presId="urn:microsoft.com/office/officeart/2005/8/layout/list1"/>
    <dgm:cxn modelId="{3F1CBB34-C7AB-4B5B-9A34-493F18A75029}" type="presParOf" srcId="{8A1D0FA1-A9CC-467A-B9FE-D65E344338D3}" destId="{6FA9D67D-D32D-4B2B-BF41-0B02AA40718B}" srcOrd="5" destOrd="0" presId="urn:microsoft.com/office/officeart/2005/8/layout/list1"/>
    <dgm:cxn modelId="{A715FBC8-7D0B-41F2-9657-E235E2709A88}" type="presParOf" srcId="{8A1D0FA1-A9CC-467A-B9FE-D65E344338D3}" destId="{1FB443A2-1EA6-4A13-B143-6AEF5C7D217C}" srcOrd="6" destOrd="0" presId="urn:microsoft.com/office/officeart/2005/8/layout/list1"/>
    <dgm:cxn modelId="{FF979BDB-A42C-44A5-9F2A-A5598FACFD80}" type="presParOf" srcId="{8A1D0FA1-A9CC-467A-B9FE-D65E344338D3}" destId="{F54286C6-5D4E-43EA-8C7D-CD5FA234C321}" srcOrd="7" destOrd="0" presId="urn:microsoft.com/office/officeart/2005/8/layout/list1"/>
    <dgm:cxn modelId="{3551CEE0-B734-428F-8A2F-F7E8F53ED9BD}" type="presParOf" srcId="{8A1D0FA1-A9CC-467A-B9FE-D65E344338D3}" destId="{4FBA9D27-F49E-4C7A-A4F0-DD5BC5E46BDB}" srcOrd="8" destOrd="0" presId="urn:microsoft.com/office/officeart/2005/8/layout/list1"/>
    <dgm:cxn modelId="{28E9D09D-421F-46FE-B422-3E5930D99356}" type="presParOf" srcId="{4FBA9D27-F49E-4C7A-A4F0-DD5BC5E46BDB}" destId="{23D68B0B-FBB5-4371-BF7B-033C91D708E9}" srcOrd="0" destOrd="0" presId="urn:microsoft.com/office/officeart/2005/8/layout/list1"/>
    <dgm:cxn modelId="{03C0C7A5-4010-4020-BDE4-CB9AB42386CC}" type="presParOf" srcId="{4FBA9D27-F49E-4C7A-A4F0-DD5BC5E46BDB}" destId="{FD76892C-D8B5-43D5-9A54-248611D7DF90}" srcOrd="1" destOrd="0" presId="urn:microsoft.com/office/officeart/2005/8/layout/list1"/>
    <dgm:cxn modelId="{8FD6D116-CDB2-4A3B-BB32-4B4B976AF7EA}" type="presParOf" srcId="{8A1D0FA1-A9CC-467A-B9FE-D65E344338D3}" destId="{B1CF38FF-F37F-4369-988F-ABADC262D364}" srcOrd="9" destOrd="0" presId="urn:microsoft.com/office/officeart/2005/8/layout/list1"/>
    <dgm:cxn modelId="{A03CFCAA-FB0C-451E-84D5-AE82A5F6523E}" type="presParOf" srcId="{8A1D0FA1-A9CC-467A-B9FE-D65E344338D3}" destId="{8A0086BB-CBA8-4E41-9D98-0342DE6B0974}" srcOrd="10" destOrd="0" presId="urn:microsoft.com/office/officeart/2005/8/layout/list1"/>
    <dgm:cxn modelId="{C15893E8-ADCE-4879-9FB1-E25AC47C34E8}" type="presParOf" srcId="{8A1D0FA1-A9CC-467A-B9FE-D65E344338D3}" destId="{14A29EAD-6F08-4BD6-8A4B-7E4B7EEA04E7}" srcOrd="11" destOrd="0" presId="urn:microsoft.com/office/officeart/2005/8/layout/list1"/>
    <dgm:cxn modelId="{3C48DC5E-7D6D-4C81-B222-5C7F14D20C1E}" type="presParOf" srcId="{8A1D0FA1-A9CC-467A-B9FE-D65E344338D3}" destId="{12A2F0B5-31F8-4E66-91BD-C883717D8F90}" srcOrd="12" destOrd="0" presId="urn:microsoft.com/office/officeart/2005/8/layout/list1"/>
    <dgm:cxn modelId="{38C22AC2-192C-45AF-97CC-E3EC3C1CC7B6}" type="presParOf" srcId="{12A2F0B5-31F8-4E66-91BD-C883717D8F90}" destId="{729CBAA9-34C1-44CD-9BE1-B35EC13A12FD}" srcOrd="0" destOrd="0" presId="urn:microsoft.com/office/officeart/2005/8/layout/list1"/>
    <dgm:cxn modelId="{5611507A-CA74-48CA-B2CB-FC84BB96F064}" type="presParOf" srcId="{12A2F0B5-31F8-4E66-91BD-C883717D8F90}" destId="{575797F6-FFFE-4B71-897F-20363A17E464}" srcOrd="1" destOrd="0" presId="urn:microsoft.com/office/officeart/2005/8/layout/list1"/>
    <dgm:cxn modelId="{84010703-4BC4-4985-8307-DB0EFBA18B61}" type="presParOf" srcId="{8A1D0FA1-A9CC-467A-B9FE-D65E344338D3}" destId="{5C0D45E1-E28F-4E13-8479-7DFC3EE2464A}" srcOrd="13" destOrd="0" presId="urn:microsoft.com/office/officeart/2005/8/layout/list1"/>
    <dgm:cxn modelId="{C8F5F8A6-47F0-4FB5-9ADF-833B4DBB4976}" type="presParOf" srcId="{8A1D0FA1-A9CC-467A-B9FE-D65E344338D3}" destId="{85427E75-7C42-468B-BC67-F49D67A10313}" srcOrd="14" destOrd="0" presId="urn:microsoft.com/office/officeart/2005/8/layout/list1"/>
    <dgm:cxn modelId="{CEE4D16B-6362-4B3D-9DD6-16F65EB552C4}" type="presParOf" srcId="{8A1D0FA1-A9CC-467A-B9FE-D65E344338D3}" destId="{E3476715-3233-488D-91B8-1375808D288B}" srcOrd="15" destOrd="0" presId="urn:microsoft.com/office/officeart/2005/8/layout/list1"/>
    <dgm:cxn modelId="{3EE83120-CC67-4265-8F03-FBFEBF0715C2}" type="presParOf" srcId="{8A1D0FA1-A9CC-467A-B9FE-D65E344338D3}" destId="{9A21BE33-5677-476C-82A8-D00888278C11}" srcOrd="16" destOrd="0" presId="urn:microsoft.com/office/officeart/2005/8/layout/list1"/>
    <dgm:cxn modelId="{38CFCE23-7668-4DA8-B9C4-50C54E87A4A5}" type="presParOf" srcId="{9A21BE33-5677-476C-82A8-D00888278C11}" destId="{5826A036-BF10-4B92-BB04-451FB2EE056F}" srcOrd="0" destOrd="0" presId="urn:microsoft.com/office/officeart/2005/8/layout/list1"/>
    <dgm:cxn modelId="{7A26BA4E-1378-4A0A-97BD-CDB073CEAB89}" type="presParOf" srcId="{9A21BE33-5677-476C-82A8-D00888278C11}" destId="{FC7C2F3B-CAFF-469C-BFBA-58DB2E64F49B}" srcOrd="1" destOrd="0" presId="urn:microsoft.com/office/officeart/2005/8/layout/list1"/>
    <dgm:cxn modelId="{215F24EB-0FBB-488E-AD2F-C7FE882AA68D}" type="presParOf" srcId="{8A1D0FA1-A9CC-467A-B9FE-D65E344338D3}" destId="{410242D0-D8E3-4975-AB69-648FACEE3F74}" srcOrd="17" destOrd="0" presId="urn:microsoft.com/office/officeart/2005/8/layout/list1"/>
    <dgm:cxn modelId="{B2DDFFC8-F1F9-4329-A185-5B20F009E0EA}" type="presParOf" srcId="{8A1D0FA1-A9CC-467A-B9FE-D65E344338D3}" destId="{4DCC86D4-A79D-4069-815C-0A68B6E43777}" srcOrd="18" destOrd="0" presId="urn:microsoft.com/office/officeart/2005/8/layout/list1"/>
    <dgm:cxn modelId="{B07FABDF-9757-47CA-8CD8-CEB3EEC5675E}" type="presParOf" srcId="{8A1D0FA1-A9CC-467A-B9FE-D65E344338D3}" destId="{D9C503C2-E616-4C75-8C3A-A9F39D63B480}" srcOrd="19" destOrd="0" presId="urn:microsoft.com/office/officeart/2005/8/layout/list1"/>
    <dgm:cxn modelId="{3339974B-329A-437D-BDB1-B0F6C4BC05B0}" type="presParOf" srcId="{8A1D0FA1-A9CC-467A-B9FE-D65E344338D3}" destId="{541246A0-738F-41DF-B22F-004703800D14}" srcOrd="20" destOrd="0" presId="urn:microsoft.com/office/officeart/2005/8/layout/list1"/>
    <dgm:cxn modelId="{4C77EDC4-6B74-485A-B8C7-52659F041018}" type="presParOf" srcId="{541246A0-738F-41DF-B22F-004703800D14}" destId="{483CB6E4-5412-4CAF-AD7F-3C2B5FC61732}" srcOrd="0" destOrd="0" presId="urn:microsoft.com/office/officeart/2005/8/layout/list1"/>
    <dgm:cxn modelId="{B2D705E2-26C3-42C5-921B-FB294A66C4FD}" type="presParOf" srcId="{541246A0-738F-41DF-B22F-004703800D14}" destId="{7EEE8792-C300-4C1F-AF76-ADE5EC9AA458}" srcOrd="1" destOrd="0" presId="urn:microsoft.com/office/officeart/2005/8/layout/list1"/>
    <dgm:cxn modelId="{48C54EE9-D713-497B-BE49-C0943F4F2EDA}" type="presParOf" srcId="{8A1D0FA1-A9CC-467A-B9FE-D65E344338D3}" destId="{F96C2368-60CA-46B8-B06C-CBC1D1AFBA24}" srcOrd="21" destOrd="0" presId="urn:microsoft.com/office/officeart/2005/8/layout/list1"/>
    <dgm:cxn modelId="{00BD9F20-9B41-404C-8929-94BD1448DB9F}" type="presParOf" srcId="{8A1D0FA1-A9CC-467A-B9FE-D65E344338D3}" destId="{5BAFC25B-DDB7-4F37-AB79-817B42A39846}" srcOrd="22" destOrd="0" presId="urn:microsoft.com/office/officeart/2005/8/layout/list1"/>
    <dgm:cxn modelId="{876B15B6-8237-4CF8-A3FE-E4752A1858FD}" type="presParOf" srcId="{8A1D0FA1-A9CC-467A-B9FE-D65E344338D3}" destId="{8815D83D-50F6-4EA9-ABB6-0A75353C43D4}" srcOrd="23" destOrd="0" presId="urn:microsoft.com/office/officeart/2005/8/layout/list1"/>
    <dgm:cxn modelId="{427BB349-29E8-4A12-913F-7BA43E4CE9E2}" type="presParOf" srcId="{8A1D0FA1-A9CC-467A-B9FE-D65E344338D3}" destId="{ED169DC1-C3CF-462A-BF42-A3A989382F95}" srcOrd="24" destOrd="0" presId="urn:microsoft.com/office/officeart/2005/8/layout/list1"/>
    <dgm:cxn modelId="{84397F20-4413-422E-9DA7-5A125A09FED3}" type="presParOf" srcId="{ED169DC1-C3CF-462A-BF42-A3A989382F95}" destId="{745C8E64-9599-42EA-86BA-9FBDFB223FD1}" srcOrd="0" destOrd="0" presId="urn:microsoft.com/office/officeart/2005/8/layout/list1"/>
    <dgm:cxn modelId="{579F4BCB-CD6F-405D-8E02-1EAFF8FBCF2D}" type="presParOf" srcId="{ED169DC1-C3CF-462A-BF42-A3A989382F95}" destId="{4E8F76A7-FDB5-4BCD-8817-6EF7CEBC65BE}" srcOrd="1" destOrd="0" presId="urn:microsoft.com/office/officeart/2005/8/layout/list1"/>
    <dgm:cxn modelId="{46B788B4-F007-4B74-A874-95384F4F27DB}" type="presParOf" srcId="{8A1D0FA1-A9CC-467A-B9FE-D65E344338D3}" destId="{46E1B33F-7ECE-4176-B2C5-66F346AC12BD}" srcOrd="25" destOrd="0" presId="urn:microsoft.com/office/officeart/2005/8/layout/list1"/>
    <dgm:cxn modelId="{8480141E-E6BB-454B-A052-7E6F80DA2C9C}" type="presParOf" srcId="{8A1D0FA1-A9CC-467A-B9FE-D65E344338D3}" destId="{E55FBC05-7F1F-4A3F-AB72-33782D80F304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F45EDE-F75C-4D04-B8E7-41A3E19DB30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F6AC6C23-7D11-4C96-8572-561115FAF4F8}">
      <dgm:prSet phldrT="[Texto]" custT="1"/>
      <dgm:spPr>
        <a:solidFill>
          <a:srgbClr val="005DB9"/>
        </a:solidFill>
      </dgm:spPr>
      <dgm:t>
        <a:bodyPr/>
        <a:lstStyle/>
        <a:p>
          <a:r>
            <a:rPr lang="es-PE" sz="2000" dirty="0" smtClean="0">
              <a:latin typeface="Flexo Medium" pitchFamily="50" charset="0"/>
            </a:rPr>
            <a:t>Principio 1</a:t>
          </a:r>
          <a:endParaRPr lang="es-PE" sz="2000" dirty="0">
            <a:latin typeface="Flexo Medium" pitchFamily="50" charset="0"/>
          </a:endParaRPr>
        </a:p>
      </dgm:t>
    </dgm:pt>
    <dgm:pt modelId="{0B7E60BF-D3A9-4D5F-8328-1460A840C607}" type="parTrans" cxnId="{8FCA9264-1E6A-4D8D-A8DC-AE42DEB53990}">
      <dgm:prSet/>
      <dgm:spPr/>
      <dgm:t>
        <a:bodyPr/>
        <a:lstStyle/>
        <a:p>
          <a:endParaRPr lang="es-PE"/>
        </a:p>
      </dgm:t>
    </dgm:pt>
    <dgm:pt modelId="{F968F763-3B7E-4230-B62B-50465DE8009B}" type="sibTrans" cxnId="{8FCA9264-1E6A-4D8D-A8DC-AE42DEB53990}">
      <dgm:prSet/>
      <dgm:spPr/>
      <dgm:t>
        <a:bodyPr/>
        <a:lstStyle/>
        <a:p>
          <a:endParaRPr lang="es-PE"/>
        </a:p>
      </dgm:t>
    </dgm:pt>
    <dgm:pt modelId="{44792D76-F9E2-4EB1-BE7C-A22FDE170089}">
      <dgm:prSet phldrT="[Texto]" custT="1"/>
      <dgm:spPr/>
      <dgm:t>
        <a:bodyPr/>
        <a:lstStyle/>
        <a:p>
          <a:pPr algn="l"/>
          <a:r>
            <a:rPr lang="es-ES" sz="1400" b="1" dirty="0" smtClean="0">
              <a:solidFill>
                <a:srgbClr val="ED7D31"/>
              </a:solidFill>
              <a:latin typeface="Flexo Medium" pitchFamily="50" charset="0"/>
            </a:rPr>
            <a:t>Revisión y categorización</a:t>
          </a:r>
          <a:endParaRPr lang="es-PE" sz="1400" b="1" dirty="0">
            <a:solidFill>
              <a:srgbClr val="ED7D31"/>
            </a:solidFill>
          </a:endParaRPr>
        </a:p>
      </dgm:t>
    </dgm:pt>
    <dgm:pt modelId="{BB3C80A7-D073-4F2B-92DF-C6F614345FFA}" type="parTrans" cxnId="{DD5AC911-F261-4596-9647-8EF44FC46F57}">
      <dgm:prSet/>
      <dgm:spPr/>
      <dgm:t>
        <a:bodyPr/>
        <a:lstStyle/>
        <a:p>
          <a:endParaRPr lang="es-PE"/>
        </a:p>
      </dgm:t>
    </dgm:pt>
    <dgm:pt modelId="{190201D9-7B37-404A-B9D9-52BFAD161244}" type="sibTrans" cxnId="{DD5AC911-F261-4596-9647-8EF44FC46F57}">
      <dgm:prSet/>
      <dgm:spPr/>
      <dgm:t>
        <a:bodyPr/>
        <a:lstStyle/>
        <a:p>
          <a:endParaRPr lang="es-PE"/>
        </a:p>
      </dgm:t>
    </dgm:pt>
    <dgm:pt modelId="{44C2E2F7-5D60-4C2E-81AF-C33F96DFB72E}">
      <dgm:prSet phldrT="[Texto]" custT="1"/>
      <dgm:spPr>
        <a:solidFill>
          <a:srgbClr val="005DB9"/>
        </a:solidFill>
      </dgm:spPr>
      <dgm:t>
        <a:bodyPr/>
        <a:lstStyle/>
        <a:p>
          <a:r>
            <a:rPr lang="es-PE" sz="2000" dirty="0" smtClean="0">
              <a:latin typeface="Flexo Medium" pitchFamily="50" charset="0"/>
            </a:rPr>
            <a:t>Principio 2</a:t>
          </a:r>
          <a:endParaRPr lang="es-PE" sz="2000" dirty="0">
            <a:latin typeface="Flexo Medium" pitchFamily="50" charset="0"/>
          </a:endParaRPr>
        </a:p>
      </dgm:t>
    </dgm:pt>
    <dgm:pt modelId="{85D27487-E12B-4EC0-BDA4-AA0771A944C6}" type="parTrans" cxnId="{D4311F73-C378-461C-A294-FCC7FE45E226}">
      <dgm:prSet/>
      <dgm:spPr/>
      <dgm:t>
        <a:bodyPr/>
        <a:lstStyle/>
        <a:p>
          <a:endParaRPr lang="es-PE"/>
        </a:p>
      </dgm:t>
    </dgm:pt>
    <dgm:pt modelId="{D9B7078E-AC6D-4210-A0E8-7C214FB10954}" type="sibTrans" cxnId="{D4311F73-C378-461C-A294-FCC7FE45E226}">
      <dgm:prSet/>
      <dgm:spPr/>
      <dgm:t>
        <a:bodyPr/>
        <a:lstStyle/>
        <a:p>
          <a:endParaRPr lang="es-PE"/>
        </a:p>
      </dgm:t>
    </dgm:pt>
    <dgm:pt modelId="{E2008204-C7FA-44D9-9E07-6B266C745F9A}">
      <dgm:prSet phldrT="[Texto]" custT="1"/>
      <dgm:spPr/>
      <dgm:t>
        <a:bodyPr/>
        <a:lstStyle/>
        <a:p>
          <a:pPr algn="l"/>
          <a:r>
            <a:rPr lang="es-ES" sz="1400" b="1" dirty="0" smtClean="0">
              <a:solidFill>
                <a:srgbClr val="ED7D31"/>
              </a:solidFill>
              <a:latin typeface="Flexo Medium" pitchFamily="50" charset="0"/>
            </a:rPr>
            <a:t>Evaluación Socio-ambiental</a:t>
          </a:r>
          <a:endParaRPr lang="es-PE" sz="1400" b="1" dirty="0">
            <a:solidFill>
              <a:srgbClr val="ED7D31"/>
            </a:solidFill>
          </a:endParaRPr>
        </a:p>
      </dgm:t>
    </dgm:pt>
    <dgm:pt modelId="{D4E2D232-A59F-4720-916F-4A61A9E5EAFE}" type="parTrans" cxnId="{B371515E-B29A-4001-9A89-2BD5BAAC334C}">
      <dgm:prSet/>
      <dgm:spPr/>
      <dgm:t>
        <a:bodyPr/>
        <a:lstStyle/>
        <a:p>
          <a:endParaRPr lang="es-PE"/>
        </a:p>
      </dgm:t>
    </dgm:pt>
    <dgm:pt modelId="{9C0FDE6E-05CE-4922-87B9-B4D700863509}" type="sibTrans" cxnId="{B371515E-B29A-4001-9A89-2BD5BAAC334C}">
      <dgm:prSet/>
      <dgm:spPr/>
      <dgm:t>
        <a:bodyPr/>
        <a:lstStyle/>
        <a:p>
          <a:endParaRPr lang="es-PE"/>
        </a:p>
      </dgm:t>
    </dgm:pt>
    <dgm:pt modelId="{EDF4EAAF-9680-4363-B441-19ADD6427AFC}">
      <dgm:prSet phldrT="[Texto]" custT="1"/>
      <dgm:spPr>
        <a:solidFill>
          <a:srgbClr val="005DB9"/>
        </a:solidFill>
      </dgm:spPr>
      <dgm:t>
        <a:bodyPr/>
        <a:lstStyle/>
        <a:p>
          <a:r>
            <a:rPr lang="es-PE" sz="2000" dirty="0" smtClean="0">
              <a:latin typeface="Flexo Medium" pitchFamily="50" charset="0"/>
            </a:rPr>
            <a:t>Principio 3</a:t>
          </a:r>
          <a:endParaRPr lang="es-PE" sz="2000" dirty="0">
            <a:latin typeface="Flexo Medium" pitchFamily="50" charset="0"/>
          </a:endParaRPr>
        </a:p>
      </dgm:t>
    </dgm:pt>
    <dgm:pt modelId="{8B0EE1E7-BCC9-4993-AF2C-D209172632AF}" type="parTrans" cxnId="{C50FF77E-D4F1-41FF-AD47-6B6D92CD9483}">
      <dgm:prSet/>
      <dgm:spPr/>
      <dgm:t>
        <a:bodyPr/>
        <a:lstStyle/>
        <a:p>
          <a:endParaRPr lang="es-PE"/>
        </a:p>
      </dgm:t>
    </dgm:pt>
    <dgm:pt modelId="{42151E50-B054-44E8-BCB1-FC765830CAD6}" type="sibTrans" cxnId="{C50FF77E-D4F1-41FF-AD47-6B6D92CD9483}">
      <dgm:prSet/>
      <dgm:spPr/>
      <dgm:t>
        <a:bodyPr/>
        <a:lstStyle/>
        <a:p>
          <a:endParaRPr lang="es-PE"/>
        </a:p>
      </dgm:t>
    </dgm:pt>
    <dgm:pt modelId="{EBC959A0-38EF-4F3A-B0CF-75DC3F6B4026}">
      <dgm:prSet phldrT="[Texto]" custT="1"/>
      <dgm:spPr/>
      <dgm:t>
        <a:bodyPr/>
        <a:lstStyle/>
        <a:p>
          <a:pPr algn="l"/>
          <a:r>
            <a:rPr lang="es-ES" sz="1400" b="1" dirty="0" smtClean="0">
              <a:solidFill>
                <a:srgbClr val="ED7D31"/>
              </a:solidFill>
              <a:latin typeface="Flexo Medium" pitchFamily="50" charset="0"/>
            </a:rPr>
            <a:t>Consulta y divulgación</a:t>
          </a:r>
          <a:endParaRPr lang="es-PE" sz="1400" b="1" dirty="0">
            <a:solidFill>
              <a:srgbClr val="ED7D31"/>
            </a:solidFill>
            <a:latin typeface="Flexo Medium" pitchFamily="50" charset="0"/>
          </a:endParaRPr>
        </a:p>
      </dgm:t>
    </dgm:pt>
    <dgm:pt modelId="{ADC20F14-5848-44C0-8966-52CDCD324C02}" type="parTrans" cxnId="{78A22128-4551-49EB-BCF6-DD44E13A4677}">
      <dgm:prSet/>
      <dgm:spPr/>
      <dgm:t>
        <a:bodyPr/>
        <a:lstStyle/>
        <a:p>
          <a:endParaRPr lang="es-PE"/>
        </a:p>
      </dgm:t>
    </dgm:pt>
    <dgm:pt modelId="{C5D4213D-5F96-403D-A609-6F2795FD19F6}" type="sibTrans" cxnId="{78A22128-4551-49EB-BCF6-DD44E13A4677}">
      <dgm:prSet/>
      <dgm:spPr/>
      <dgm:t>
        <a:bodyPr/>
        <a:lstStyle/>
        <a:p>
          <a:endParaRPr lang="es-PE"/>
        </a:p>
      </dgm:t>
    </dgm:pt>
    <dgm:pt modelId="{D21B3A70-DF6A-4306-8BC9-35149EAC112C}">
      <dgm:prSet phldrT="[Texto]" custT="1"/>
      <dgm:spPr>
        <a:solidFill>
          <a:srgbClr val="005DB9"/>
        </a:solidFill>
      </dgm:spPr>
      <dgm:t>
        <a:bodyPr/>
        <a:lstStyle/>
        <a:p>
          <a:r>
            <a:rPr lang="es-PE" sz="2000" dirty="0" smtClean="0">
              <a:latin typeface="Flexo Medium" pitchFamily="50" charset="0"/>
            </a:rPr>
            <a:t>Principio 4</a:t>
          </a:r>
          <a:endParaRPr lang="es-PE" sz="2000" dirty="0">
            <a:latin typeface="Flexo Medium" pitchFamily="50" charset="0"/>
          </a:endParaRPr>
        </a:p>
      </dgm:t>
    </dgm:pt>
    <dgm:pt modelId="{5786371D-BAA3-4A76-A5A8-082088D592AF}" type="parTrans" cxnId="{71DDE4B9-A27B-4367-80F0-EBB6F22CA170}">
      <dgm:prSet/>
      <dgm:spPr/>
      <dgm:t>
        <a:bodyPr/>
        <a:lstStyle/>
        <a:p>
          <a:endParaRPr lang="es-PE"/>
        </a:p>
      </dgm:t>
    </dgm:pt>
    <dgm:pt modelId="{BD11D1E9-FD28-40B4-849F-8D7D4C830E01}" type="sibTrans" cxnId="{71DDE4B9-A27B-4367-80F0-EBB6F22CA170}">
      <dgm:prSet/>
      <dgm:spPr/>
      <dgm:t>
        <a:bodyPr/>
        <a:lstStyle/>
        <a:p>
          <a:endParaRPr lang="es-PE"/>
        </a:p>
      </dgm:t>
    </dgm:pt>
    <dgm:pt modelId="{5E871127-E2E0-4284-AFE6-7AFB47ADF4E7}">
      <dgm:prSet custT="1"/>
      <dgm:spPr/>
      <dgm:t>
        <a:bodyPr/>
        <a:lstStyle/>
        <a:p>
          <a:pPr algn="just"/>
          <a:r>
            <a:rPr lang="es-ES" sz="1400" dirty="0" smtClean="0">
              <a:solidFill>
                <a:srgbClr val="005DB9"/>
              </a:solidFill>
              <a:latin typeface="Flexo Medium" pitchFamily="50" charset="0"/>
            </a:rPr>
            <a:t>Identificar medidas de  gestión de acuerdo a la naturaleza de las operaciones.</a:t>
          </a:r>
          <a:endParaRPr lang="es-ES" sz="1400" dirty="0">
            <a:solidFill>
              <a:srgbClr val="005DB9"/>
            </a:solidFill>
            <a:latin typeface="Flexo Medium" pitchFamily="50" charset="0"/>
          </a:endParaRPr>
        </a:p>
      </dgm:t>
    </dgm:pt>
    <dgm:pt modelId="{94F42CEA-BE23-4984-BE04-541507570E5D}" type="parTrans" cxnId="{325D15EC-EC74-4DC6-9A60-7A17EE7B0B1F}">
      <dgm:prSet/>
      <dgm:spPr/>
      <dgm:t>
        <a:bodyPr/>
        <a:lstStyle/>
        <a:p>
          <a:endParaRPr lang="es-PE"/>
        </a:p>
      </dgm:t>
    </dgm:pt>
    <dgm:pt modelId="{A8F9902C-E089-4406-8B51-DC8650597AF5}" type="sibTrans" cxnId="{325D15EC-EC74-4DC6-9A60-7A17EE7B0B1F}">
      <dgm:prSet/>
      <dgm:spPr/>
      <dgm:t>
        <a:bodyPr/>
        <a:lstStyle/>
        <a:p>
          <a:endParaRPr lang="es-PE"/>
        </a:p>
      </dgm:t>
    </dgm:pt>
    <dgm:pt modelId="{0D36E1B5-8573-420F-90C3-F2A19F4A7D82}">
      <dgm:prSet phldrT="[Texto]" custT="1"/>
      <dgm:spPr/>
      <dgm:t>
        <a:bodyPr/>
        <a:lstStyle/>
        <a:p>
          <a:pPr algn="l"/>
          <a:r>
            <a:rPr lang="es-PE" sz="1400" b="1" dirty="0" smtClean="0">
              <a:solidFill>
                <a:srgbClr val="ED7D31"/>
              </a:solidFill>
              <a:latin typeface="Flexo Medium" pitchFamily="50" charset="0"/>
            </a:rPr>
            <a:t>Normas sociales y ambientales aplicables</a:t>
          </a:r>
          <a:endParaRPr lang="es-PE" sz="1400" b="1" dirty="0">
            <a:solidFill>
              <a:srgbClr val="ED7D31"/>
            </a:solidFill>
            <a:latin typeface="Flexo Medium" pitchFamily="50" charset="0"/>
          </a:endParaRPr>
        </a:p>
      </dgm:t>
    </dgm:pt>
    <dgm:pt modelId="{B1F7445A-79F6-45D0-9A67-6CBB4F96EBCF}" type="parTrans" cxnId="{6A3AF4FA-5241-4D84-9209-13D2660760F4}">
      <dgm:prSet/>
      <dgm:spPr/>
      <dgm:t>
        <a:bodyPr/>
        <a:lstStyle/>
        <a:p>
          <a:endParaRPr lang="es-PE"/>
        </a:p>
      </dgm:t>
    </dgm:pt>
    <dgm:pt modelId="{582B6E36-4DAF-4991-8BB7-CDFF2148C695}" type="sibTrans" cxnId="{6A3AF4FA-5241-4D84-9209-13D2660760F4}">
      <dgm:prSet/>
      <dgm:spPr/>
      <dgm:t>
        <a:bodyPr/>
        <a:lstStyle/>
        <a:p>
          <a:endParaRPr lang="es-PE"/>
        </a:p>
      </dgm:t>
    </dgm:pt>
    <dgm:pt modelId="{439CE284-2EC4-4D0C-A20C-1CBCC4E221CB}">
      <dgm:prSet custT="1"/>
      <dgm:spPr/>
      <dgm:t>
        <a:bodyPr/>
        <a:lstStyle/>
        <a:p>
          <a:pPr algn="just"/>
          <a:r>
            <a:rPr lang="es-PE" sz="1400" dirty="0" smtClean="0">
              <a:solidFill>
                <a:srgbClr val="005DB9"/>
              </a:solidFill>
              <a:latin typeface="Flexo Medium" pitchFamily="50" charset="0"/>
            </a:rPr>
            <a:t>Analizar las normas sociales y ambientales aplicables a las operaciones (Normas de Desempeño del IFC).</a:t>
          </a:r>
          <a:endParaRPr lang="es-PE" sz="1400" dirty="0">
            <a:solidFill>
              <a:srgbClr val="005DB9"/>
            </a:solidFill>
            <a:latin typeface="Flexo Medium" pitchFamily="50" charset="0"/>
          </a:endParaRPr>
        </a:p>
      </dgm:t>
    </dgm:pt>
    <dgm:pt modelId="{D2A8C930-4208-4EFC-92F7-39ABC6F0F9B7}" type="parTrans" cxnId="{C78801EC-BCD2-49C2-8C56-E9A316221FE7}">
      <dgm:prSet/>
      <dgm:spPr/>
      <dgm:t>
        <a:bodyPr/>
        <a:lstStyle/>
        <a:p>
          <a:endParaRPr lang="es-PE"/>
        </a:p>
      </dgm:t>
    </dgm:pt>
    <dgm:pt modelId="{10E42246-B323-4345-AA2D-F25B21256D94}" type="sibTrans" cxnId="{C78801EC-BCD2-49C2-8C56-E9A316221FE7}">
      <dgm:prSet/>
      <dgm:spPr/>
      <dgm:t>
        <a:bodyPr/>
        <a:lstStyle/>
        <a:p>
          <a:endParaRPr lang="es-PE"/>
        </a:p>
      </dgm:t>
    </dgm:pt>
    <dgm:pt modelId="{0E873E9F-1D0C-4BB3-96EC-15E6204CCD2F}">
      <dgm:prSet phldrT="[Texto]" custT="1"/>
      <dgm:spPr>
        <a:solidFill>
          <a:srgbClr val="D2DEEF"/>
        </a:solidFill>
      </dgm:spPr>
      <dgm:t>
        <a:bodyPr/>
        <a:lstStyle/>
        <a:p>
          <a:pPr algn="l"/>
          <a:r>
            <a:rPr lang="es-ES" sz="1400" b="1" dirty="0" smtClean="0">
              <a:solidFill>
                <a:srgbClr val="ED7D31"/>
              </a:solidFill>
              <a:latin typeface="Flexo Medium" pitchFamily="50" charset="0"/>
            </a:rPr>
            <a:t>Plan de acción y Sistema de gestión</a:t>
          </a:r>
          <a:endParaRPr lang="es-PE" sz="1400" b="1" dirty="0">
            <a:solidFill>
              <a:srgbClr val="ED7D31"/>
            </a:solidFill>
            <a:latin typeface="Flexo Medium" pitchFamily="50" charset="0"/>
          </a:endParaRPr>
        </a:p>
      </dgm:t>
    </dgm:pt>
    <dgm:pt modelId="{EF30177B-48A7-43B3-BB18-BB8800AAE764}" type="parTrans" cxnId="{EF790DBF-9981-404B-A151-173DC2E402F8}">
      <dgm:prSet/>
      <dgm:spPr/>
      <dgm:t>
        <a:bodyPr/>
        <a:lstStyle/>
        <a:p>
          <a:endParaRPr lang="es-PE"/>
        </a:p>
      </dgm:t>
    </dgm:pt>
    <dgm:pt modelId="{4D9D24BC-7686-4D3B-BA16-A7479C72305B}" type="sibTrans" cxnId="{EF790DBF-9981-404B-A151-173DC2E402F8}">
      <dgm:prSet/>
      <dgm:spPr/>
      <dgm:t>
        <a:bodyPr/>
        <a:lstStyle/>
        <a:p>
          <a:endParaRPr lang="es-PE"/>
        </a:p>
      </dgm:t>
    </dgm:pt>
    <dgm:pt modelId="{B1F219E7-A4D1-497E-80B4-34826DD10E2B}">
      <dgm:prSet custT="1"/>
      <dgm:spPr>
        <a:solidFill>
          <a:srgbClr val="D2DEEF"/>
        </a:solidFill>
      </dgm:spPr>
      <dgm:t>
        <a:bodyPr/>
        <a:lstStyle/>
        <a:p>
          <a:pPr algn="just"/>
          <a:r>
            <a:rPr lang="es-ES" sz="1400" b="0" dirty="0" smtClean="0">
              <a:solidFill>
                <a:srgbClr val="005DB9"/>
              </a:solidFill>
              <a:latin typeface="Flexo Medium" pitchFamily="50" charset="0"/>
            </a:rPr>
            <a:t>Realizar el seguimiento a los planes de acción establecidos. Esto significa medidas de mitigación, acciones correctivas y medidas de monitoreo.</a:t>
          </a:r>
          <a:endParaRPr lang="es-ES" sz="1400" b="0" dirty="0">
            <a:solidFill>
              <a:srgbClr val="005DB9"/>
            </a:solidFill>
            <a:latin typeface="Flexo Medium" pitchFamily="50" charset="0"/>
          </a:endParaRPr>
        </a:p>
      </dgm:t>
    </dgm:pt>
    <dgm:pt modelId="{213CE9FB-DA33-412C-8934-88B1F8F8362B}" type="parTrans" cxnId="{C74AEACF-8F16-4746-B7C1-1DDDAC153F00}">
      <dgm:prSet/>
      <dgm:spPr/>
      <dgm:t>
        <a:bodyPr/>
        <a:lstStyle/>
        <a:p>
          <a:endParaRPr lang="es-PE"/>
        </a:p>
      </dgm:t>
    </dgm:pt>
    <dgm:pt modelId="{495D26FE-A418-4D08-84A4-ECDE04291B64}" type="sibTrans" cxnId="{C74AEACF-8F16-4746-B7C1-1DDDAC153F00}">
      <dgm:prSet/>
      <dgm:spPr/>
      <dgm:t>
        <a:bodyPr/>
        <a:lstStyle/>
        <a:p>
          <a:endParaRPr lang="es-PE"/>
        </a:p>
      </dgm:t>
    </dgm:pt>
    <dgm:pt modelId="{2A9B287C-BE1D-43B7-85EE-F52248C6E606}">
      <dgm:prSet phldrT="[Texto]" custT="1"/>
      <dgm:spPr>
        <a:solidFill>
          <a:srgbClr val="005DB9"/>
        </a:solidFill>
      </dgm:spPr>
      <dgm:t>
        <a:bodyPr/>
        <a:lstStyle/>
        <a:p>
          <a:r>
            <a:rPr lang="es-PE" sz="2000" dirty="0" smtClean="0">
              <a:latin typeface="Flexo Medium" pitchFamily="50" charset="0"/>
            </a:rPr>
            <a:t>Principio 5</a:t>
          </a:r>
          <a:endParaRPr lang="es-PE" sz="2000" dirty="0">
            <a:latin typeface="Flexo Medium" pitchFamily="50" charset="0"/>
          </a:endParaRPr>
        </a:p>
      </dgm:t>
    </dgm:pt>
    <dgm:pt modelId="{1A1A86E1-70D6-47F7-BCAF-DBA537278701}" type="sibTrans" cxnId="{66AF9B2B-5CB5-4172-8492-D49D41379DE9}">
      <dgm:prSet/>
      <dgm:spPr/>
      <dgm:t>
        <a:bodyPr/>
        <a:lstStyle/>
        <a:p>
          <a:endParaRPr lang="es-PE"/>
        </a:p>
      </dgm:t>
    </dgm:pt>
    <dgm:pt modelId="{6214A851-FB7C-44E2-9B8F-D86F25A9B24C}" type="parTrans" cxnId="{66AF9B2B-5CB5-4172-8492-D49D41379DE9}">
      <dgm:prSet/>
      <dgm:spPr/>
      <dgm:t>
        <a:bodyPr/>
        <a:lstStyle/>
        <a:p>
          <a:endParaRPr lang="es-PE"/>
        </a:p>
      </dgm:t>
    </dgm:pt>
    <dgm:pt modelId="{78E3763D-C03A-41BF-973A-E06EE2719542}">
      <dgm:prSet custT="1"/>
      <dgm:spPr/>
      <dgm:t>
        <a:bodyPr/>
        <a:lstStyle/>
        <a:p>
          <a:pPr algn="just"/>
          <a:r>
            <a:rPr lang="es-ES" sz="1400" b="0" dirty="0" smtClean="0">
              <a:solidFill>
                <a:srgbClr val="005DB9"/>
              </a:solidFill>
              <a:latin typeface="Flexo Medium" pitchFamily="50" charset="0"/>
            </a:rPr>
            <a:t>Se deberá tomar nota de los resultados de la consulta a comunidades relacionadas al proyecto. Antes y durante la construcción del proyecto.</a:t>
          </a:r>
          <a:endParaRPr lang="es-ES" sz="1200" b="0" dirty="0" smtClean="0">
            <a:solidFill>
              <a:srgbClr val="005DB9"/>
            </a:solidFill>
            <a:latin typeface="Flexo Medium" pitchFamily="50" charset="0"/>
          </a:endParaRPr>
        </a:p>
      </dgm:t>
    </dgm:pt>
    <dgm:pt modelId="{F7101EBF-80F6-4C46-A96D-D61711407182}" type="parTrans" cxnId="{7C75F6AC-35A0-405B-B600-6E6A253B7F52}">
      <dgm:prSet/>
      <dgm:spPr/>
      <dgm:t>
        <a:bodyPr/>
        <a:lstStyle/>
        <a:p>
          <a:endParaRPr lang="es-PE"/>
        </a:p>
      </dgm:t>
    </dgm:pt>
    <dgm:pt modelId="{88338313-D01D-4861-A9D3-44A2E36BFBDD}" type="sibTrans" cxnId="{7C75F6AC-35A0-405B-B600-6E6A253B7F52}">
      <dgm:prSet/>
      <dgm:spPr/>
      <dgm:t>
        <a:bodyPr/>
        <a:lstStyle/>
        <a:p>
          <a:endParaRPr lang="es-PE"/>
        </a:p>
      </dgm:t>
    </dgm:pt>
    <dgm:pt modelId="{70F4C25F-E95D-49C8-8022-EB18D5DCDDA0}">
      <dgm:prSet phldrT="[Texto]" custT="1"/>
      <dgm:spPr/>
      <dgm:t>
        <a:bodyPr/>
        <a:lstStyle/>
        <a:p>
          <a:pPr algn="l"/>
          <a:r>
            <a:rPr lang="es-ES" sz="1400" dirty="0" smtClean="0">
              <a:solidFill>
                <a:srgbClr val="005DB9"/>
              </a:solidFill>
              <a:latin typeface="Flexo Medium" pitchFamily="50" charset="0"/>
            </a:rPr>
            <a:t>Categorizar los proyectos según la magnitud de los impactos y riesgos socio-ambientales relacionados.</a:t>
          </a:r>
          <a:endParaRPr lang="es-PE" sz="1400" b="1" dirty="0">
            <a:solidFill>
              <a:srgbClr val="ED7D31"/>
            </a:solidFill>
          </a:endParaRPr>
        </a:p>
      </dgm:t>
    </dgm:pt>
    <dgm:pt modelId="{B2EC2719-3DFB-4E45-A6D8-FA28D521B231}" type="parTrans" cxnId="{3B5EFC7B-7013-492C-A313-67E089D3D431}">
      <dgm:prSet/>
      <dgm:spPr/>
      <dgm:t>
        <a:bodyPr/>
        <a:lstStyle/>
        <a:p>
          <a:endParaRPr lang="es-PE"/>
        </a:p>
      </dgm:t>
    </dgm:pt>
    <dgm:pt modelId="{2693CBCB-5B5E-4EA4-AC37-DF4872486086}" type="sibTrans" cxnId="{3B5EFC7B-7013-492C-A313-67E089D3D431}">
      <dgm:prSet/>
      <dgm:spPr/>
      <dgm:t>
        <a:bodyPr/>
        <a:lstStyle/>
        <a:p>
          <a:endParaRPr lang="es-PE"/>
        </a:p>
      </dgm:t>
    </dgm:pt>
    <dgm:pt modelId="{4DA05623-864F-455A-A6EF-051F0A864D7B}" type="pres">
      <dgm:prSet presAssocID="{A3F45EDE-F75C-4D04-B8E7-41A3E19DB3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A2A06CFB-E13F-43B8-BE04-AA752944BE15}" type="pres">
      <dgm:prSet presAssocID="{F6AC6C23-7D11-4C96-8572-561115FAF4F8}" presName="linNode" presStyleCnt="0"/>
      <dgm:spPr/>
    </dgm:pt>
    <dgm:pt modelId="{03EE555E-2CB0-4A76-B574-4AF42E02FB98}" type="pres">
      <dgm:prSet presAssocID="{F6AC6C23-7D11-4C96-8572-561115FAF4F8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B48E004-DC10-4DE9-A240-7084FFC90A23}" type="pres">
      <dgm:prSet presAssocID="{F6AC6C23-7D11-4C96-8572-561115FAF4F8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CFFF78E-0B9F-49EF-9941-ED3007D3F2E9}" type="pres">
      <dgm:prSet presAssocID="{F968F763-3B7E-4230-B62B-50465DE8009B}" presName="sp" presStyleCnt="0"/>
      <dgm:spPr/>
    </dgm:pt>
    <dgm:pt modelId="{352D4EA1-1649-45C7-B0FB-094D8F57EDE3}" type="pres">
      <dgm:prSet presAssocID="{44C2E2F7-5D60-4C2E-81AF-C33F96DFB72E}" presName="linNode" presStyleCnt="0"/>
      <dgm:spPr/>
    </dgm:pt>
    <dgm:pt modelId="{2EC4E3E4-747C-4961-A518-3226EA381142}" type="pres">
      <dgm:prSet presAssocID="{44C2E2F7-5D60-4C2E-81AF-C33F96DFB72E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80F6D73-122F-4342-9ECD-68809FACB6E8}" type="pres">
      <dgm:prSet presAssocID="{44C2E2F7-5D60-4C2E-81AF-C33F96DFB72E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8AAAD99-E5EA-45E3-B229-FF49648FE164}" type="pres">
      <dgm:prSet presAssocID="{D9B7078E-AC6D-4210-A0E8-7C214FB10954}" presName="sp" presStyleCnt="0"/>
      <dgm:spPr/>
    </dgm:pt>
    <dgm:pt modelId="{338D89FD-659F-498C-993D-0F0676B0B4E4}" type="pres">
      <dgm:prSet presAssocID="{EDF4EAAF-9680-4363-B441-19ADD6427AFC}" presName="linNode" presStyleCnt="0"/>
      <dgm:spPr/>
    </dgm:pt>
    <dgm:pt modelId="{92ABA254-DA78-4A88-A8D2-2BCE0FE527B6}" type="pres">
      <dgm:prSet presAssocID="{EDF4EAAF-9680-4363-B441-19ADD6427AFC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155F5EF-3421-40F8-8984-F3F583805D7E}" type="pres">
      <dgm:prSet presAssocID="{EDF4EAAF-9680-4363-B441-19ADD6427AFC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903420C-F962-4315-8EC4-6B00A151B930}" type="pres">
      <dgm:prSet presAssocID="{42151E50-B054-44E8-BCB1-FC765830CAD6}" presName="sp" presStyleCnt="0"/>
      <dgm:spPr/>
    </dgm:pt>
    <dgm:pt modelId="{A5B9A49D-559C-47A5-AF0B-CCB177793772}" type="pres">
      <dgm:prSet presAssocID="{D21B3A70-DF6A-4306-8BC9-35149EAC112C}" presName="linNode" presStyleCnt="0"/>
      <dgm:spPr/>
    </dgm:pt>
    <dgm:pt modelId="{5BCBFD21-6323-40C6-BED0-FE27524CFC27}" type="pres">
      <dgm:prSet presAssocID="{D21B3A70-DF6A-4306-8BC9-35149EAC112C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5E2A18A-78BE-467A-9A8D-151626BDC4A8}" type="pres">
      <dgm:prSet presAssocID="{D21B3A70-DF6A-4306-8BC9-35149EAC112C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AED0AE6-A831-40CE-81EB-8D4957E93957}" type="pres">
      <dgm:prSet presAssocID="{BD11D1E9-FD28-40B4-849F-8D7D4C830E01}" presName="sp" presStyleCnt="0"/>
      <dgm:spPr/>
    </dgm:pt>
    <dgm:pt modelId="{AE875855-C5AA-4DF9-AEEC-F85F461AA211}" type="pres">
      <dgm:prSet presAssocID="{2A9B287C-BE1D-43B7-85EE-F52248C6E606}" presName="linNode" presStyleCnt="0"/>
      <dgm:spPr/>
    </dgm:pt>
    <dgm:pt modelId="{0697DC01-C465-469E-9657-79BFE92837EA}" type="pres">
      <dgm:prSet presAssocID="{2A9B287C-BE1D-43B7-85EE-F52248C6E606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D611ED5-1734-4B2E-9856-2FE1B54C3A04}" type="pres">
      <dgm:prSet presAssocID="{2A9B287C-BE1D-43B7-85EE-F52248C6E606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4A7F73FB-CF3F-472B-9C86-D9B98FC55194}" type="presOf" srcId="{0D36E1B5-8573-420F-90C3-F2A19F4A7D82}" destId="{2155F5EF-3421-40F8-8984-F3F583805D7E}" srcOrd="0" destOrd="0" presId="urn:microsoft.com/office/officeart/2005/8/layout/vList5"/>
    <dgm:cxn modelId="{FF6C4C99-A928-40AE-AA93-78BE6EAE7884}" type="presOf" srcId="{439CE284-2EC4-4D0C-A20C-1CBCC4E221CB}" destId="{2155F5EF-3421-40F8-8984-F3F583805D7E}" srcOrd="0" destOrd="1" presId="urn:microsoft.com/office/officeart/2005/8/layout/vList5"/>
    <dgm:cxn modelId="{8FCA9264-1E6A-4D8D-A8DC-AE42DEB53990}" srcId="{A3F45EDE-F75C-4D04-B8E7-41A3E19DB30D}" destId="{F6AC6C23-7D11-4C96-8572-561115FAF4F8}" srcOrd="0" destOrd="0" parTransId="{0B7E60BF-D3A9-4D5F-8328-1460A840C607}" sibTransId="{F968F763-3B7E-4230-B62B-50465DE8009B}"/>
    <dgm:cxn modelId="{66AF9B2B-5CB5-4172-8492-D49D41379DE9}" srcId="{A3F45EDE-F75C-4D04-B8E7-41A3E19DB30D}" destId="{2A9B287C-BE1D-43B7-85EE-F52248C6E606}" srcOrd="4" destOrd="0" parTransId="{6214A851-FB7C-44E2-9B8F-D86F25A9B24C}" sibTransId="{1A1A86E1-70D6-47F7-BCAF-DBA537278701}"/>
    <dgm:cxn modelId="{C78801EC-BCD2-49C2-8C56-E9A316221FE7}" srcId="{EDF4EAAF-9680-4363-B441-19ADD6427AFC}" destId="{439CE284-2EC4-4D0C-A20C-1CBCC4E221CB}" srcOrd="1" destOrd="0" parTransId="{D2A8C930-4208-4EFC-92F7-39ABC6F0F9B7}" sibTransId="{10E42246-B323-4345-AA2D-F25B21256D94}"/>
    <dgm:cxn modelId="{32952726-F378-44F1-81C0-BE411DED7BF5}" type="presOf" srcId="{44C2E2F7-5D60-4C2E-81AF-C33F96DFB72E}" destId="{2EC4E3E4-747C-4961-A518-3226EA381142}" srcOrd="0" destOrd="0" presId="urn:microsoft.com/office/officeart/2005/8/layout/vList5"/>
    <dgm:cxn modelId="{DD5AC911-F261-4596-9647-8EF44FC46F57}" srcId="{F6AC6C23-7D11-4C96-8572-561115FAF4F8}" destId="{44792D76-F9E2-4EB1-BE7C-A22FDE170089}" srcOrd="0" destOrd="0" parTransId="{BB3C80A7-D073-4F2B-92DF-C6F614345FFA}" sibTransId="{190201D9-7B37-404A-B9D9-52BFAD161244}"/>
    <dgm:cxn modelId="{C74AEACF-8F16-4746-B7C1-1DDDAC153F00}" srcId="{D21B3A70-DF6A-4306-8BC9-35149EAC112C}" destId="{B1F219E7-A4D1-497E-80B4-34826DD10E2B}" srcOrd="1" destOrd="0" parTransId="{213CE9FB-DA33-412C-8934-88B1F8F8362B}" sibTransId="{495D26FE-A418-4D08-84A4-ECDE04291B64}"/>
    <dgm:cxn modelId="{6A3AF4FA-5241-4D84-9209-13D2660760F4}" srcId="{EDF4EAAF-9680-4363-B441-19ADD6427AFC}" destId="{0D36E1B5-8573-420F-90C3-F2A19F4A7D82}" srcOrd="0" destOrd="0" parTransId="{B1F7445A-79F6-45D0-9A67-6CBB4F96EBCF}" sibTransId="{582B6E36-4DAF-4991-8BB7-CDFF2148C695}"/>
    <dgm:cxn modelId="{96A56E0F-2C95-483D-A23F-F55C4ECB2753}" type="presOf" srcId="{70F4C25F-E95D-49C8-8022-EB18D5DCDDA0}" destId="{3B48E004-DC10-4DE9-A240-7084FFC90A23}" srcOrd="0" destOrd="1" presId="urn:microsoft.com/office/officeart/2005/8/layout/vList5"/>
    <dgm:cxn modelId="{71DDE4B9-A27B-4367-80F0-EBB6F22CA170}" srcId="{A3F45EDE-F75C-4D04-B8E7-41A3E19DB30D}" destId="{D21B3A70-DF6A-4306-8BC9-35149EAC112C}" srcOrd="3" destOrd="0" parTransId="{5786371D-BAA3-4A76-A5A8-082088D592AF}" sibTransId="{BD11D1E9-FD28-40B4-849F-8D7D4C830E01}"/>
    <dgm:cxn modelId="{B371515E-B29A-4001-9A89-2BD5BAAC334C}" srcId="{44C2E2F7-5D60-4C2E-81AF-C33F96DFB72E}" destId="{E2008204-C7FA-44D9-9E07-6B266C745F9A}" srcOrd="0" destOrd="0" parTransId="{D4E2D232-A59F-4720-916F-4A61A9E5EAFE}" sibTransId="{9C0FDE6E-05CE-4922-87B9-B4D700863509}"/>
    <dgm:cxn modelId="{78A22128-4551-49EB-BCF6-DD44E13A4677}" srcId="{2A9B287C-BE1D-43B7-85EE-F52248C6E606}" destId="{EBC959A0-38EF-4F3A-B0CF-75DC3F6B4026}" srcOrd="0" destOrd="0" parTransId="{ADC20F14-5848-44C0-8966-52CDCD324C02}" sibTransId="{C5D4213D-5F96-403D-A609-6F2795FD19F6}"/>
    <dgm:cxn modelId="{5EEC033C-3F79-42A4-8985-C7A949576E7A}" type="presOf" srcId="{2A9B287C-BE1D-43B7-85EE-F52248C6E606}" destId="{0697DC01-C465-469E-9657-79BFE92837EA}" srcOrd="0" destOrd="0" presId="urn:microsoft.com/office/officeart/2005/8/layout/vList5"/>
    <dgm:cxn modelId="{98546DC6-CFF2-4205-A95C-9507F8B10B51}" type="presOf" srcId="{A3F45EDE-F75C-4D04-B8E7-41A3E19DB30D}" destId="{4DA05623-864F-455A-A6EF-051F0A864D7B}" srcOrd="0" destOrd="0" presId="urn:microsoft.com/office/officeart/2005/8/layout/vList5"/>
    <dgm:cxn modelId="{3B5EFC7B-7013-492C-A313-67E089D3D431}" srcId="{F6AC6C23-7D11-4C96-8572-561115FAF4F8}" destId="{70F4C25F-E95D-49C8-8022-EB18D5DCDDA0}" srcOrd="1" destOrd="0" parTransId="{B2EC2719-3DFB-4E45-A6D8-FA28D521B231}" sibTransId="{2693CBCB-5B5E-4EA4-AC37-DF4872486086}"/>
    <dgm:cxn modelId="{8BDE55E6-28D3-4218-96D0-ED9450F2693B}" type="presOf" srcId="{44792D76-F9E2-4EB1-BE7C-A22FDE170089}" destId="{3B48E004-DC10-4DE9-A240-7084FFC90A23}" srcOrd="0" destOrd="0" presId="urn:microsoft.com/office/officeart/2005/8/layout/vList5"/>
    <dgm:cxn modelId="{7C75F6AC-35A0-405B-B600-6E6A253B7F52}" srcId="{2A9B287C-BE1D-43B7-85EE-F52248C6E606}" destId="{78E3763D-C03A-41BF-973A-E06EE2719542}" srcOrd="1" destOrd="0" parTransId="{F7101EBF-80F6-4C46-A96D-D61711407182}" sibTransId="{88338313-D01D-4861-A9D3-44A2E36BFBDD}"/>
    <dgm:cxn modelId="{D4311F73-C378-461C-A294-FCC7FE45E226}" srcId="{A3F45EDE-F75C-4D04-B8E7-41A3E19DB30D}" destId="{44C2E2F7-5D60-4C2E-81AF-C33F96DFB72E}" srcOrd="1" destOrd="0" parTransId="{85D27487-E12B-4EC0-BDA4-AA0771A944C6}" sibTransId="{D9B7078E-AC6D-4210-A0E8-7C214FB10954}"/>
    <dgm:cxn modelId="{A7991F03-DE21-4A75-BD13-BC7A79E0E0BC}" type="presOf" srcId="{0E873E9F-1D0C-4BB3-96EC-15E6204CCD2F}" destId="{D5E2A18A-78BE-467A-9A8D-151626BDC4A8}" srcOrd="0" destOrd="0" presId="urn:microsoft.com/office/officeart/2005/8/layout/vList5"/>
    <dgm:cxn modelId="{34F5EC8B-FE93-4D7C-A97D-4566325B4EFE}" type="presOf" srcId="{F6AC6C23-7D11-4C96-8572-561115FAF4F8}" destId="{03EE555E-2CB0-4A76-B574-4AF42E02FB98}" srcOrd="0" destOrd="0" presId="urn:microsoft.com/office/officeart/2005/8/layout/vList5"/>
    <dgm:cxn modelId="{74E08EB1-9EAD-4955-AF93-41E7038997AF}" type="presOf" srcId="{5E871127-E2E0-4284-AFE6-7AFB47ADF4E7}" destId="{780F6D73-122F-4342-9ECD-68809FACB6E8}" srcOrd="0" destOrd="1" presId="urn:microsoft.com/office/officeart/2005/8/layout/vList5"/>
    <dgm:cxn modelId="{D9A37C6E-3C87-432B-BE7F-F2C757BFCFF3}" type="presOf" srcId="{EBC959A0-38EF-4F3A-B0CF-75DC3F6B4026}" destId="{BD611ED5-1734-4B2E-9856-2FE1B54C3A04}" srcOrd="0" destOrd="0" presId="urn:microsoft.com/office/officeart/2005/8/layout/vList5"/>
    <dgm:cxn modelId="{325D15EC-EC74-4DC6-9A60-7A17EE7B0B1F}" srcId="{44C2E2F7-5D60-4C2E-81AF-C33F96DFB72E}" destId="{5E871127-E2E0-4284-AFE6-7AFB47ADF4E7}" srcOrd="1" destOrd="0" parTransId="{94F42CEA-BE23-4984-BE04-541507570E5D}" sibTransId="{A8F9902C-E089-4406-8B51-DC8650597AF5}"/>
    <dgm:cxn modelId="{10B46D09-AC3B-431E-A9ED-2324E49423A7}" type="presOf" srcId="{E2008204-C7FA-44D9-9E07-6B266C745F9A}" destId="{780F6D73-122F-4342-9ECD-68809FACB6E8}" srcOrd="0" destOrd="0" presId="urn:microsoft.com/office/officeart/2005/8/layout/vList5"/>
    <dgm:cxn modelId="{AE094526-A2C1-4B42-9D5E-F34C8D2D8744}" type="presOf" srcId="{EDF4EAAF-9680-4363-B441-19ADD6427AFC}" destId="{92ABA254-DA78-4A88-A8D2-2BCE0FE527B6}" srcOrd="0" destOrd="0" presId="urn:microsoft.com/office/officeart/2005/8/layout/vList5"/>
    <dgm:cxn modelId="{80346BEC-13BC-482B-8B12-26C2C8B76D23}" type="presOf" srcId="{B1F219E7-A4D1-497E-80B4-34826DD10E2B}" destId="{D5E2A18A-78BE-467A-9A8D-151626BDC4A8}" srcOrd="0" destOrd="1" presId="urn:microsoft.com/office/officeart/2005/8/layout/vList5"/>
    <dgm:cxn modelId="{594373C0-C7C2-4ED0-A4BD-4AEE5CFAD543}" type="presOf" srcId="{78E3763D-C03A-41BF-973A-E06EE2719542}" destId="{BD611ED5-1734-4B2E-9856-2FE1B54C3A04}" srcOrd="0" destOrd="1" presId="urn:microsoft.com/office/officeart/2005/8/layout/vList5"/>
    <dgm:cxn modelId="{EF790DBF-9981-404B-A151-173DC2E402F8}" srcId="{D21B3A70-DF6A-4306-8BC9-35149EAC112C}" destId="{0E873E9F-1D0C-4BB3-96EC-15E6204CCD2F}" srcOrd="0" destOrd="0" parTransId="{EF30177B-48A7-43B3-BB18-BB8800AAE764}" sibTransId="{4D9D24BC-7686-4D3B-BA16-A7479C72305B}"/>
    <dgm:cxn modelId="{C50FF77E-D4F1-41FF-AD47-6B6D92CD9483}" srcId="{A3F45EDE-F75C-4D04-B8E7-41A3E19DB30D}" destId="{EDF4EAAF-9680-4363-B441-19ADD6427AFC}" srcOrd="2" destOrd="0" parTransId="{8B0EE1E7-BCC9-4993-AF2C-D209172632AF}" sibTransId="{42151E50-B054-44E8-BCB1-FC765830CAD6}"/>
    <dgm:cxn modelId="{48A985AF-4A70-49E5-87E2-1C81E7B48473}" type="presOf" srcId="{D21B3A70-DF6A-4306-8BC9-35149EAC112C}" destId="{5BCBFD21-6323-40C6-BED0-FE27524CFC27}" srcOrd="0" destOrd="0" presId="urn:microsoft.com/office/officeart/2005/8/layout/vList5"/>
    <dgm:cxn modelId="{285236E6-77F3-4AB9-8A74-E569ADC9FACF}" type="presParOf" srcId="{4DA05623-864F-455A-A6EF-051F0A864D7B}" destId="{A2A06CFB-E13F-43B8-BE04-AA752944BE15}" srcOrd="0" destOrd="0" presId="urn:microsoft.com/office/officeart/2005/8/layout/vList5"/>
    <dgm:cxn modelId="{3F70D1B9-9E37-4EDA-A5F1-008E152DE05D}" type="presParOf" srcId="{A2A06CFB-E13F-43B8-BE04-AA752944BE15}" destId="{03EE555E-2CB0-4A76-B574-4AF42E02FB98}" srcOrd="0" destOrd="0" presId="urn:microsoft.com/office/officeart/2005/8/layout/vList5"/>
    <dgm:cxn modelId="{A649E2DB-0477-4CBC-B435-7D394096015C}" type="presParOf" srcId="{A2A06CFB-E13F-43B8-BE04-AA752944BE15}" destId="{3B48E004-DC10-4DE9-A240-7084FFC90A23}" srcOrd="1" destOrd="0" presId="urn:microsoft.com/office/officeart/2005/8/layout/vList5"/>
    <dgm:cxn modelId="{18056E65-9C98-4D97-A087-C3B55E98CD17}" type="presParOf" srcId="{4DA05623-864F-455A-A6EF-051F0A864D7B}" destId="{FCFFF78E-0B9F-49EF-9941-ED3007D3F2E9}" srcOrd="1" destOrd="0" presId="urn:microsoft.com/office/officeart/2005/8/layout/vList5"/>
    <dgm:cxn modelId="{EE5F6F5D-3420-421E-AB43-86A98057533C}" type="presParOf" srcId="{4DA05623-864F-455A-A6EF-051F0A864D7B}" destId="{352D4EA1-1649-45C7-B0FB-094D8F57EDE3}" srcOrd="2" destOrd="0" presId="urn:microsoft.com/office/officeart/2005/8/layout/vList5"/>
    <dgm:cxn modelId="{F496C308-38FC-409C-BB10-5AFBE5A8161A}" type="presParOf" srcId="{352D4EA1-1649-45C7-B0FB-094D8F57EDE3}" destId="{2EC4E3E4-747C-4961-A518-3226EA381142}" srcOrd="0" destOrd="0" presId="urn:microsoft.com/office/officeart/2005/8/layout/vList5"/>
    <dgm:cxn modelId="{C38E7CFD-EB73-45AE-9E86-5FADC5F0CE38}" type="presParOf" srcId="{352D4EA1-1649-45C7-B0FB-094D8F57EDE3}" destId="{780F6D73-122F-4342-9ECD-68809FACB6E8}" srcOrd="1" destOrd="0" presId="urn:microsoft.com/office/officeart/2005/8/layout/vList5"/>
    <dgm:cxn modelId="{59D52DE2-21CE-4589-86DD-8B843649F48C}" type="presParOf" srcId="{4DA05623-864F-455A-A6EF-051F0A864D7B}" destId="{C8AAAD99-E5EA-45E3-B229-FF49648FE164}" srcOrd="3" destOrd="0" presId="urn:microsoft.com/office/officeart/2005/8/layout/vList5"/>
    <dgm:cxn modelId="{03B277DA-3246-4FE3-B991-D9869A6916CB}" type="presParOf" srcId="{4DA05623-864F-455A-A6EF-051F0A864D7B}" destId="{338D89FD-659F-498C-993D-0F0676B0B4E4}" srcOrd="4" destOrd="0" presId="urn:microsoft.com/office/officeart/2005/8/layout/vList5"/>
    <dgm:cxn modelId="{3F53A03C-58AE-4FCA-8065-9D52753EC311}" type="presParOf" srcId="{338D89FD-659F-498C-993D-0F0676B0B4E4}" destId="{92ABA254-DA78-4A88-A8D2-2BCE0FE527B6}" srcOrd="0" destOrd="0" presId="urn:microsoft.com/office/officeart/2005/8/layout/vList5"/>
    <dgm:cxn modelId="{1AE8D4FC-ED69-410D-8285-C5CF8B0F83FC}" type="presParOf" srcId="{338D89FD-659F-498C-993D-0F0676B0B4E4}" destId="{2155F5EF-3421-40F8-8984-F3F583805D7E}" srcOrd="1" destOrd="0" presId="urn:microsoft.com/office/officeart/2005/8/layout/vList5"/>
    <dgm:cxn modelId="{02A3A86B-B521-4A71-AED8-ED4873633A4C}" type="presParOf" srcId="{4DA05623-864F-455A-A6EF-051F0A864D7B}" destId="{3903420C-F962-4315-8EC4-6B00A151B930}" srcOrd="5" destOrd="0" presId="urn:microsoft.com/office/officeart/2005/8/layout/vList5"/>
    <dgm:cxn modelId="{259C9E77-DAEE-4FB6-8531-C2099EE32734}" type="presParOf" srcId="{4DA05623-864F-455A-A6EF-051F0A864D7B}" destId="{A5B9A49D-559C-47A5-AF0B-CCB177793772}" srcOrd="6" destOrd="0" presId="urn:microsoft.com/office/officeart/2005/8/layout/vList5"/>
    <dgm:cxn modelId="{540BA150-3618-4C7A-A6AF-D26FDEB015DF}" type="presParOf" srcId="{A5B9A49D-559C-47A5-AF0B-CCB177793772}" destId="{5BCBFD21-6323-40C6-BED0-FE27524CFC27}" srcOrd="0" destOrd="0" presId="urn:microsoft.com/office/officeart/2005/8/layout/vList5"/>
    <dgm:cxn modelId="{7D98AB3D-9FCA-41A0-8890-F7692A9C230C}" type="presParOf" srcId="{A5B9A49D-559C-47A5-AF0B-CCB177793772}" destId="{D5E2A18A-78BE-467A-9A8D-151626BDC4A8}" srcOrd="1" destOrd="0" presId="urn:microsoft.com/office/officeart/2005/8/layout/vList5"/>
    <dgm:cxn modelId="{C48E02D3-6C44-4F14-A1CC-1AA5E20F48DD}" type="presParOf" srcId="{4DA05623-864F-455A-A6EF-051F0A864D7B}" destId="{7AED0AE6-A831-40CE-81EB-8D4957E93957}" srcOrd="7" destOrd="0" presId="urn:microsoft.com/office/officeart/2005/8/layout/vList5"/>
    <dgm:cxn modelId="{76EC42AC-08D7-4AD9-B8B7-0B6D123A5AAF}" type="presParOf" srcId="{4DA05623-864F-455A-A6EF-051F0A864D7B}" destId="{AE875855-C5AA-4DF9-AEEC-F85F461AA211}" srcOrd="8" destOrd="0" presId="urn:microsoft.com/office/officeart/2005/8/layout/vList5"/>
    <dgm:cxn modelId="{729E73A1-9699-4EC1-9C1F-B412EBF1DA49}" type="presParOf" srcId="{AE875855-C5AA-4DF9-AEEC-F85F461AA211}" destId="{0697DC01-C465-469E-9657-79BFE92837EA}" srcOrd="0" destOrd="0" presId="urn:microsoft.com/office/officeart/2005/8/layout/vList5"/>
    <dgm:cxn modelId="{8D757A57-E0A7-473F-89EE-600DCD453911}" type="presParOf" srcId="{AE875855-C5AA-4DF9-AEEC-F85F461AA211}" destId="{BD611ED5-1734-4B2E-9856-2FE1B54C3A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F45EDE-F75C-4D04-B8E7-41A3E19DB30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F6AC6C23-7D11-4C96-8572-561115FAF4F8}">
      <dgm:prSet phldrT="[Texto]" custT="1"/>
      <dgm:spPr>
        <a:solidFill>
          <a:srgbClr val="005DB9"/>
        </a:solidFill>
      </dgm:spPr>
      <dgm:t>
        <a:bodyPr/>
        <a:lstStyle/>
        <a:p>
          <a:r>
            <a:rPr lang="es-PE" sz="2000" dirty="0" smtClean="0">
              <a:latin typeface="Flexo Medium" pitchFamily="50" charset="0"/>
            </a:rPr>
            <a:t>Principio 6</a:t>
          </a:r>
          <a:endParaRPr lang="es-PE" sz="2000" dirty="0">
            <a:latin typeface="Flexo Medium" pitchFamily="50" charset="0"/>
          </a:endParaRPr>
        </a:p>
      </dgm:t>
    </dgm:pt>
    <dgm:pt modelId="{0B7E60BF-D3A9-4D5F-8328-1460A840C607}" type="parTrans" cxnId="{8FCA9264-1E6A-4D8D-A8DC-AE42DEB53990}">
      <dgm:prSet/>
      <dgm:spPr/>
      <dgm:t>
        <a:bodyPr/>
        <a:lstStyle/>
        <a:p>
          <a:endParaRPr lang="es-PE"/>
        </a:p>
      </dgm:t>
    </dgm:pt>
    <dgm:pt modelId="{F968F763-3B7E-4230-B62B-50465DE8009B}" type="sibTrans" cxnId="{8FCA9264-1E6A-4D8D-A8DC-AE42DEB53990}">
      <dgm:prSet/>
      <dgm:spPr/>
      <dgm:t>
        <a:bodyPr/>
        <a:lstStyle/>
        <a:p>
          <a:endParaRPr lang="es-PE"/>
        </a:p>
      </dgm:t>
    </dgm:pt>
    <dgm:pt modelId="{44792D76-F9E2-4EB1-BE7C-A22FDE170089}">
      <dgm:prSet phldrT="[Texto]" custT="1"/>
      <dgm:spPr/>
      <dgm:t>
        <a:bodyPr/>
        <a:lstStyle/>
        <a:p>
          <a:pPr algn="l"/>
          <a:r>
            <a:rPr lang="es-ES" sz="1400" b="1" dirty="0" smtClean="0">
              <a:solidFill>
                <a:srgbClr val="ED7D31"/>
              </a:solidFill>
              <a:latin typeface="Flexo Medium" pitchFamily="50" charset="0"/>
            </a:rPr>
            <a:t>Mecanismo de quejas</a:t>
          </a:r>
          <a:endParaRPr lang="es-PE" sz="1400" b="1" dirty="0">
            <a:solidFill>
              <a:srgbClr val="ED7D31"/>
            </a:solidFill>
          </a:endParaRPr>
        </a:p>
      </dgm:t>
    </dgm:pt>
    <dgm:pt modelId="{BB3C80A7-D073-4F2B-92DF-C6F614345FFA}" type="parTrans" cxnId="{DD5AC911-F261-4596-9647-8EF44FC46F57}">
      <dgm:prSet/>
      <dgm:spPr/>
      <dgm:t>
        <a:bodyPr/>
        <a:lstStyle/>
        <a:p>
          <a:endParaRPr lang="es-PE"/>
        </a:p>
      </dgm:t>
    </dgm:pt>
    <dgm:pt modelId="{190201D9-7B37-404A-B9D9-52BFAD161244}" type="sibTrans" cxnId="{DD5AC911-F261-4596-9647-8EF44FC46F57}">
      <dgm:prSet/>
      <dgm:spPr/>
      <dgm:t>
        <a:bodyPr/>
        <a:lstStyle/>
        <a:p>
          <a:endParaRPr lang="es-PE"/>
        </a:p>
      </dgm:t>
    </dgm:pt>
    <dgm:pt modelId="{44C2E2F7-5D60-4C2E-81AF-C33F96DFB72E}">
      <dgm:prSet phldrT="[Texto]" custT="1"/>
      <dgm:spPr>
        <a:solidFill>
          <a:srgbClr val="005DB9"/>
        </a:solidFill>
      </dgm:spPr>
      <dgm:t>
        <a:bodyPr/>
        <a:lstStyle/>
        <a:p>
          <a:r>
            <a:rPr lang="es-PE" sz="2000" dirty="0" smtClean="0">
              <a:latin typeface="Flexo Medium" pitchFamily="50" charset="0"/>
            </a:rPr>
            <a:t>Principio 7</a:t>
          </a:r>
          <a:endParaRPr lang="es-PE" sz="2000" dirty="0">
            <a:latin typeface="Flexo Medium" pitchFamily="50" charset="0"/>
          </a:endParaRPr>
        </a:p>
      </dgm:t>
    </dgm:pt>
    <dgm:pt modelId="{85D27487-E12B-4EC0-BDA4-AA0771A944C6}" type="parTrans" cxnId="{D4311F73-C378-461C-A294-FCC7FE45E226}">
      <dgm:prSet/>
      <dgm:spPr/>
      <dgm:t>
        <a:bodyPr/>
        <a:lstStyle/>
        <a:p>
          <a:endParaRPr lang="es-PE"/>
        </a:p>
      </dgm:t>
    </dgm:pt>
    <dgm:pt modelId="{D9B7078E-AC6D-4210-A0E8-7C214FB10954}" type="sibTrans" cxnId="{D4311F73-C378-461C-A294-FCC7FE45E226}">
      <dgm:prSet/>
      <dgm:spPr/>
      <dgm:t>
        <a:bodyPr/>
        <a:lstStyle/>
        <a:p>
          <a:endParaRPr lang="es-PE"/>
        </a:p>
      </dgm:t>
    </dgm:pt>
    <dgm:pt modelId="{E2008204-C7FA-44D9-9E07-6B266C745F9A}">
      <dgm:prSet phldrT="[Texto]" custT="1"/>
      <dgm:spPr/>
      <dgm:t>
        <a:bodyPr/>
        <a:lstStyle/>
        <a:p>
          <a:pPr algn="l"/>
          <a:r>
            <a:rPr lang="es-ES" sz="1400" b="1" dirty="0" smtClean="0">
              <a:solidFill>
                <a:srgbClr val="ED7D31"/>
              </a:solidFill>
              <a:latin typeface="Flexo Medium" pitchFamily="50" charset="0"/>
            </a:rPr>
            <a:t>Revisión independiente</a:t>
          </a:r>
          <a:endParaRPr lang="es-PE" sz="1400" b="1" dirty="0">
            <a:solidFill>
              <a:srgbClr val="ED7D31"/>
            </a:solidFill>
          </a:endParaRPr>
        </a:p>
      </dgm:t>
    </dgm:pt>
    <dgm:pt modelId="{D4E2D232-A59F-4720-916F-4A61A9E5EAFE}" type="parTrans" cxnId="{B371515E-B29A-4001-9A89-2BD5BAAC334C}">
      <dgm:prSet/>
      <dgm:spPr/>
      <dgm:t>
        <a:bodyPr/>
        <a:lstStyle/>
        <a:p>
          <a:endParaRPr lang="es-PE"/>
        </a:p>
      </dgm:t>
    </dgm:pt>
    <dgm:pt modelId="{9C0FDE6E-05CE-4922-87B9-B4D700863509}" type="sibTrans" cxnId="{B371515E-B29A-4001-9A89-2BD5BAAC334C}">
      <dgm:prSet/>
      <dgm:spPr/>
      <dgm:t>
        <a:bodyPr/>
        <a:lstStyle/>
        <a:p>
          <a:endParaRPr lang="es-PE"/>
        </a:p>
      </dgm:t>
    </dgm:pt>
    <dgm:pt modelId="{EDF4EAAF-9680-4363-B441-19ADD6427AFC}">
      <dgm:prSet phldrT="[Texto]" custT="1"/>
      <dgm:spPr>
        <a:solidFill>
          <a:srgbClr val="005DB9"/>
        </a:solidFill>
      </dgm:spPr>
      <dgm:t>
        <a:bodyPr/>
        <a:lstStyle/>
        <a:p>
          <a:r>
            <a:rPr lang="es-PE" sz="2000" dirty="0" smtClean="0">
              <a:latin typeface="Flexo Medium" pitchFamily="50" charset="0"/>
            </a:rPr>
            <a:t>Principio 8</a:t>
          </a:r>
          <a:endParaRPr lang="es-PE" sz="2000" dirty="0">
            <a:latin typeface="Flexo Medium" pitchFamily="50" charset="0"/>
          </a:endParaRPr>
        </a:p>
      </dgm:t>
    </dgm:pt>
    <dgm:pt modelId="{8B0EE1E7-BCC9-4993-AF2C-D209172632AF}" type="parTrans" cxnId="{C50FF77E-D4F1-41FF-AD47-6B6D92CD9483}">
      <dgm:prSet/>
      <dgm:spPr/>
      <dgm:t>
        <a:bodyPr/>
        <a:lstStyle/>
        <a:p>
          <a:endParaRPr lang="es-PE"/>
        </a:p>
      </dgm:t>
    </dgm:pt>
    <dgm:pt modelId="{42151E50-B054-44E8-BCB1-FC765830CAD6}" type="sibTrans" cxnId="{C50FF77E-D4F1-41FF-AD47-6B6D92CD9483}">
      <dgm:prSet/>
      <dgm:spPr/>
      <dgm:t>
        <a:bodyPr/>
        <a:lstStyle/>
        <a:p>
          <a:endParaRPr lang="es-PE"/>
        </a:p>
      </dgm:t>
    </dgm:pt>
    <dgm:pt modelId="{EBC959A0-38EF-4F3A-B0CF-75DC3F6B4026}">
      <dgm:prSet phldrT="[Texto]" custT="1"/>
      <dgm:spPr/>
      <dgm:t>
        <a:bodyPr/>
        <a:lstStyle/>
        <a:p>
          <a:pPr algn="l"/>
          <a:r>
            <a:rPr lang="es-ES" sz="1400" b="1" dirty="0" err="1" smtClean="0">
              <a:solidFill>
                <a:srgbClr val="ED7D31"/>
              </a:solidFill>
              <a:latin typeface="Flexo Medium" pitchFamily="50" charset="0"/>
            </a:rPr>
            <a:t>Reporting</a:t>
          </a:r>
          <a:endParaRPr lang="es-PE" sz="1400" b="1" dirty="0">
            <a:solidFill>
              <a:srgbClr val="ED7D31"/>
            </a:solidFill>
            <a:latin typeface="Flexo Medium" pitchFamily="50" charset="0"/>
          </a:endParaRPr>
        </a:p>
      </dgm:t>
    </dgm:pt>
    <dgm:pt modelId="{ADC20F14-5848-44C0-8966-52CDCD324C02}" type="parTrans" cxnId="{78A22128-4551-49EB-BCF6-DD44E13A4677}">
      <dgm:prSet/>
      <dgm:spPr/>
      <dgm:t>
        <a:bodyPr/>
        <a:lstStyle/>
        <a:p>
          <a:endParaRPr lang="es-PE"/>
        </a:p>
      </dgm:t>
    </dgm:pt>
    <dgm:pt modelId="{C5D4213D-5F96-403D-A609-6F2795FD19F6}" type="sibTrans" cxnId="{78A22128-4551-49EB-BCF6-DD44E13A4677}">
      <dgm:prSet/>
      <dgm:spPr/>
      <dgm:t>
        <a:bodyPr/>
        <a:lstStyle/>
        <a:p>
          <a:endParaRPr lang="es-PE"/>
        </a:p>
      </dgm:t>
    </dgm:pt>
    <dgm:pt modelId="{D21B3A70-DF6A-4306-8BC9-35149EAC112C}">
      <dgm:prSet phldrT="[Texto]" custT="1"/>
      <dgm:spPr>
        <a:solidFill>
          <a:srgbClr val="005DB9"/>
        </a:solidFill>
      </dgm:spPr>
      <dgm:t>
        <a:bodyPr/>
        <a:lstStyle/>
        <a:p>
          <a:r>
            <a:rPr lang="es-PE" sz="2000" dirty="0" smtClean="0">
              <a:latin typeface="Flexo Medium" pitchFamily="50" charset="0"/>
            </a:rPr>
            <a:t>Principio 9</a:t>
          </a:r>
          <a:endParaRPr lang="es-PE" sz="2000" dirty="0">
            <a:latin typeface="Flexo Medium" pitchFamily="50" charset="0"/>
          </a:endParaRPr>
        </a:p>
      </dgm:t>
    </dgm:pt>
    <dgm:pt modelId="{5786371D-BAA3-4A76-A5A8-082088D592AF}" type="parTrans" cxnId="{71DDE4B9-A27B-4367-80F0-EBB6F22CA170}">
      <dgm:prSet/>
      <dgm:spPr/>
      <dgm:t>
        <a:bodyPr/>
        <a:lstStyle/>
        <a:p>
          <a:endParaRPr lang="es-PE"/>
        </a:p>
      </dgm:t>
    </dgm:pt>
    <dgm:pt modelId="{BD11D1E9-FD28-40B4-849F-8D7D4C830E01}" type="sibTrans" cxnId="{71DDE4B9-A27B-4367-80F0-EBB6F22CA170}">
      <dgm:prSet/>
      <dgm:spPr/>
      <dgm:t>
        <a:bodyPr/>
        <a:lstStyle/>
        <a:p>
          <a:endParaRPr lang="es-PE"/>
        </a:p>
      </dgm:t>
    </dgm:pt>
    <dgm:pt modelId="{0D36E1B5-8573-420F-90C3-F2A19F4A7D82}">
      <dgm:prSet phldrT="[Texto]" custT="1"/>
      <dgm:spPr/>
      <dgm:t>
        <a:bodyPr/>
        <a:lstStyle/>
        <a:p>
          <a:pPr algn="l"/>
          <a:r>
            <a:rPr lang="es-ES" sz="1400" b="1" dirty="0" smtClean="0">
              <a:solidFill>
                <a:srgbClr val="ED7D31"/>
              </a:solidFill>
              <a:latin typeface="Flexo Medium" pitchFamily="50" charset="0"/>
            </a:rPr>
            <a:t>Compromisos contractuales</a:t>
          </a:r>
          <a:endParaRPr lang="es-PE" sz="1400" b="1" dirty="0">
            <a:solidFill>
              <a:srgbClr val="ED7D31"/>
            </a:solidFill>
            <a:latin typeface="Flexo Medium" pitchFamily="50" charset="0"/>
          </a:endParaRPr>
        </a:p>
      </dgm:t>
    </dgm:pt>
    <dgm:pt modelId="{B1F7445A-79F6-45D0-9A67-6CBB4F96EBCF}" type="parTrans" cxnId="{6A3AF4FA-5241-4D84-9209-13D2660760F4}">
      <dgm:prSet/>
      <dgm:spPr/>
      <dgm:t>
        <a:bodyPr/>
        <a:lstStyle/>
        <a:p>
          <a:endParaRPr lang="es-PE"/>
        </a:p>
      </dgm:t>
    </dgm:pt>
    <dgm:pt modelId="{582B6E36-4DAF-4991-8BB7-CDFF2148C695}" type="sibTrans" cxnId="{6A3AF4FA-5241-4D84-9209-13D2660760F4}">
      <dgm:prSet/>
      <dgm:spPr/>
      <dgm:t>
        <a:bodyPr/>
        <a:lstStyle/>
        <a:p>
          <a:endParaRPr lang="es-PE"/>
        </a:p>
      </dgm:t>
    </dgm:pt>
    <dgm:pt modelId="{0E873E9F-1D0C-4BB3-96EC-15E6204CCD2F}">
      <dgm:prSet phldrT="[Texto]" custT="1"/>
      <dgm:spPr>
        <a:solidFill>
          <a:srgbClr val="D2DEEF"/>
        </a:solidFill>
      </dgm:spPr>
      <dgm:t>
        <a:bodyPr/>
        <a:lstStyle/>
        <a:p>
          <a:pPr algn="l"/>
          <a:r>
            <a:rPr lang="es-ES" sz="1400" b="1" dirty="0" smtClean="0">
              <a:solidFill>
                <a:srgbClr val="ED7D31"/>
              </a:solidFill>
              <a:latin typeface="Flexo Medium" pitchFamily="50" charset="0"/>
            </a:rPr>
            <a:t>Seguimiento independiente y reporte</a:t>
          </a:r>
          <a:endParaRPr lang="es-PE" sz="1400" b="1" dirty="0">
            <a:solidFill>
              <a:srgbClr val="ED7D31"/>
            </a:solidFill>
            <a:latin typeface="Flexo Medium" pitchFamily="50" charset="0"/>
          </a:endParaRPr>
        </a:p>
      </dgm:t>
    </dgm:pt>
    <dgm:pt modelId="{EF30177B-48A7-43B3-BB18-BB8800AAE764}" type="parTrans" cxnId="{EF790DBF-9981-404B-A151-173DC2E402F8}">
      <dgm:prSet/>
      <dgm:spPr/>
      <dgm:t>
        <a:bodyPr/>
        <a:lstStyle/>
        <a:p>
          <a:endParaRPr lang="es-PE"/>
        </a:p>
      </dgm:t>
    </dgm:pt>
    <dgm:pt modelId="{4D9D24BC-7686-4D3B-BA16-A7479C72305B}" type="sibTrans" cxnId="{EF790DBF-9981-404B-A151-173DC2E402F8}">
      <dgm:prSet/>
      <dgm:spPr/>
      <dgm:t>
        <a:bodyPr/>
        <a:lstStyle/>
        <a:p>
          <a:endParaRPr lang="es-PE"/>
        </a:p>
      </dgm:t>
    </dgm:pt>
    <dgm:pt modelId="{2A9B287C-BE1D-43B7-85EE-F52248C6E606}">
      <dgm:prSet phldrT="[Texto]" custT="1"/>
      <dgm:spPr>
        <a:solidFill>
          <a:srgbClr val="005DB9"/>
        </a:solidFill>
      </dgm:spPr>
      <dgm:t>
        <a:bodyPr/>
        <a:lstStyle/>
        <a:p>
          <a:r>
            <a:rPr lang="es-PE" sz="2000" dirty="0" smtClean="0">
              <a:latin typeface="Flexo Medium" pitchFamily="50" charset="0"/>
            </a:rPr>
            <a:t>Principio 10</a:t>
          </a:r>
          <a:endParaRPr lang="es-PE" sz="2000" dirty="0">
            <a:latin typeface="Flexo Medium" pitchFamily="50" charset="0"/>
          </a:endParaRPr>
        </a:p>
      </dgm:t>
    </dgm:pt>
    <dgm:pt modelId="{1A1A86E1-70D6-47F7-BCAF-DBA537278701}" type="sibTrans" cxnId="{66AF9B2B-5CB5-4172-8492-D49D41379DE9}">
      <dgm:prSet/>
      <dgm:spPr/>
      <dgm:t>
        <a:bodyPr/>
        <a:lstStyle/>
        <a:p>
          <a:endParaRPr lang="es-PE"/>
        </a:p>
      </dgm:t>
    </dgm:pt>
    <dgm:pt modelId="{6214A851-FB7C-44E2-9B8F-D86F25A9B24C}" type="parTrans" cxnId="{66AF9B2B-5CB5-4172-8492-D49D41379DE9}">
      <dgm:prSet/>
      <dgm:spPr/>
      <dgm:t>
        <a:bodyPr/>
        <a:lstStyle/>
        <a:p>
          <a:endParaRPr lang="es-PE"/>
        </a:p>
      </dgm:t>
    </dgm:pt>
    <dgm:pt modelId="{A80F17B3-9400-4C44-9B20-1A68DBAEE54A}">
      <dgm:prSet custT="1"/>
      <dgm:spPr/>
      <dgm:t>
        <a:bodyPr/>
        <a:lstStyle/>
        <a:p>
          <a:pPr algn="just"/>
          <a:r>
            <a:rPr lang="es-ES" sz="1400" b="0" dirty="0" smtClean="0">
              <a:solidFill>
                <a:srgbClr val="005DB9"/>
              </a:solidFill>
              <a:latin typeface="Flexo Medium" pitchFamily="50" charset="0"/>
            </a:rPr>
            <a:t>Identificar mecanismos de quejas establecidos por el proyecto.</a:t>
          </a:r>
          <a:endParaRPr lang="es-ES" sz="1400" b="0" dirty="0">
            <a:solidFill>
              <a:srgbClr val="005DB9"/>
            </a:solidFill>
            <a:latin typeface="Flexo Medium" pitchFamily="50" charset="0"/>
          </a:endParaRPr>
        </a:p>
      </dgm:t>
    </dgm:pt>
    <dgm:pt modelId="{F85E039B-C4B2-4F22-A530-1E33C5322E18}" type="parTrans" cxnId="{578C385A-EE24-4FA6-92EA-82ABA010E73D}">
      <dgm:prSet/>
      <dgm:spPr/>
      <dgm:t>
        <a:bodyPr/>
        <a:lstStyle/>
        <a:p>
          <a:endParaRPr lang="es-PE"/>
        </a:p>
      </dgm:t>
    </dgm:pt>
    <dgm:pt modelId="{18868E66-01AC-4F1E-B7B4-55A86EA00777}" type="sibTrans" cxnId="{578C385A-EE24-4FA6-92EA-82ABA010E73D}">
      <dgm:prSet/>
      <dgm:spPr/>
      <dgm:t>
        <a:bodyPr/>
        <a:lstStyle/>
        <a:p>
          <a:endParaRPr lang="es-PE"/>
        </a:p>
      </dgm:t>
    </dgm:pt>
    <dgm:pt modelId="{0D316B7D-A746-4C63-81E7-790874A0E57A}">
      <dgm:prSet custT="1"/>
      <dgm:spPr/>
      <dgm:t>
        <a:bodyPr/>
        <a:lstStyle/>
        <a:p>
          <a:pPr algn="just"/>
          <a:r>
            <a:rPr lang="es-ES" sz="1400" b="0" dirty="0" smtClean="0">
              <a:solidFill>
                <a:srgbClr val="005DB9"/>
              </a:solidFill>
              <a:latin typeface="Flexo Medium" pitchFamily="50" charset="0"/>
            </a:rPr>
            <a:t>Aplicación de un </a:t>
          </a:r>
          <a:r>
            <a:rPr lang="es-ES" sz="1400" b="0" i="0" dirty="0" smtClean="0">
              <a:solidFill>
                <a:srgbClr val="005DB9"/>
              </a:solidFill>
              <a:latin typeface="Flexo Medium" pitchFamily="50" charset="0"/>
            </a:rPr>
            <a:t>due </a:t>
          </a:r>
          <a:r>
            <a:rPr lang="es-ES" sz="1400" b="0" i="0" dirty="0" err="1" smtClean="0">
              <a:solidFill>
                <a:srgbClr val="005DB9"/>
              </a:solidFill>
              <a:latin typeface="Flexo Medium" pitchFamily="50" charset="0"/>
            </a:rPr>
            <a:t>diligence</a:t>
          </a:r>
          <a:r>
            <a:rPr lang="es-ES" sz="1400" b="0" i="0" dirty="0" smtClean="0">
              <a:solidFill>
                <a:srgbClr val="005DB9"/>
              </a:solidFill>
              <a:latin typeface="Flexo Medium" pitchFamily="50" charset="0"/>
            </a:rPr>
            <a:t> </a:t>
          </a:r>
          <a:r>
            <a:rPr lang="es-ES" sz="1400" b="0" i="1" dirty="0" smtClean="0">
              <a:solidFill>
                <a:srgbClr val="005DB9"/>
              </a:solidFill>
              <a:latin typeface="Flexo Medium" pitchFamily="50" charset="0"/>
            </a:rPr>
            <a:t>s</a:t>
          </a:r>
          <a:r>
            <a:rPr lang="es-ES" sz="1400" b="0" dirty="0" smtClean="0">
              <a:solidFill>
                <a:srgbClr val="005DB9"/>
              </a:solidFill>
              <a:latin typeface="Flexo Medium" pitchFamily="50" charset="0"/>
            </a:rPr>
            <a:t>ocio-ambiental que evalúe el cumplimiento de los Principios del Ecuador.</a:t>
          </a:r>
          <a:endParaRPr lang="es-ES" sz="1400" b="0" dirty="0">
            <a:solidFill>
              <a:srgbClr val="005DB9"/>
            </a:solidFill>
            <a:latin typeface="Flexo Medium" pitchFamily="50" charset="0"/>
          </a:endParaRPr>
        </a:p>
      </dgm:t>
    </dgm:pt>
    <dgm:pt modelId="{13D826F7-A44F-41EB-8EA8-5E94DEFC1DA2}" type="parTrans" cxnId="{575D9E9B-92EA-47BF-BC62-324BA3B0C1D2}">
      <dgm:prSet/>
      <dgm:spPr/>
      <dgm:t>
        <a:bodyPr/>
        <a:lstStyle/>
        <a:p>
          <a:endParaRPr lang="es-PE"/>
        </a:p>
      </dgm:t>
    </dgm:pt>
    <dgm:pt modelId="{B9183386-B31D-4B2E-A9CA-40C401D0A692}" type="sibTrans" cxnId="{575D9E9B-92EA-47BF-BC62-324BA3B0C1D2}">
      <dgm:prSet/>
      <dgm:spPr/>
      <dgm:t>
        <a:bodyPr/>
        <a:lstStyle/>
        <a:p>
          <a:endParaRPr lang="es-PE"/>
        </a:p>
      </dgm:t>
    </dgm:pt>
    <dgm:pt modelId="{69140762-5E4B-4A12-AB01-3C022803433A}">
      <dgm:prSet custT="1"/>
      <dgm:spPr/>
      <dgm:t>
        <a:bodyPr/>
        <a:lstStyle/>
        <a:p>
          <a:pPr algn="just"/>
          <a:r>
            <a:rPr lang="es-ES" sz="1400" b="0" dirty="0" smtClean="0">
              <a:solidFill>
                <a:srgbClr val="005DB9"/>
              </a:solidFill>
              <a:latin typeface="Flexo Medium" pitchFamily="50" charset="0"/>
            </a:rPr>
            <a:t>Inclusión de COVENANTS en el contrato de créditos para el posterior seguimiento de su cumplimiento.</a:t>
          </a:r>
          <a:endParaRPr lang="es-ES" sz="1400" b="0" dirty="0">
            <a:solidFill>
              <a:srgbClr val="005DB9"/>
            </a:solidFill>
            <a:latin typeface="Flexo Medium" pitchFamily="50" charset="0"/>
          </a:endParaRPr>
        </a:p>
      </dgm:t>
    </dgm:pt>
    <dgm:pt modelId="{D1E7543D-8B02-4224-81BD-57C4FBFCCC6D}" type="parTrans" cxnId="{FC18F011-51E9-4F46-AF79-88E6B0C8720E}">
      <dgm:prSet/>
      <dgm:spPr/>
      <dgm:t>
        <a:bodyPr/>
        <a:lstStyle/>
        <a:p>
          <a:endParaRPr lang="es-PE"/>
        </a:p>
      </dgm:t>
    </dgm:pt>
    <dgm:pt modelId="{DEBB7190-75B6-441C-ACC5-1F6C26E1514E}" type="sibTrans" cxnId="{FC18F011-51E9-4F46-AF79-88E6B0C8720E}">
      <dgm:prSet/>
      <dgm:spPr/>
      <dgm:t>
        <a:bodyPr/>
        <a:lstStyle/>
        <a:p>
          <a:endParaRPr lang="es-PE"/>
        </a:p>
      </dgm:t>
    </dgm:pt>
    <dgm:pt modelId="{45C1E103-FBA5-4782-A42B-8BA299787519}">
      <dgm:prSet custT="1"/>
      <dgm:spPr/>
      <dgm:t>
        <a:bodyPr/>
        <a:lstStyle/>
        <a:p>
          <a:pPr algn="just"/>
          <a:r>
            <a:rPr lang="es-ES" sz="1400" b="0" dirty="0" smtClean="0">
              <a:solidFill>
                <a:srgbClr val="005DB9"/>
              </a:solidFill>
              <a:latin typeface="Flexo Medium" pitchFamily="50" charset="0"/>
            </a:rPr>
            <a:t>Monitoreo socio-ambiental por parte de un Revisor Independiente.</a:t>
          </a:r>
          <a:endParaRPr lang="es-ES" sz="1400" b="0" dirty="0">
            <a:solidFill>
              <a:srgbClr val="005DB9"/>
            </a:solidFill>
            <a:latin typeface="Flexo Medium" pitchFamily="50" charset="0"/>
          </a:endParaRPr>
        </a:p>
      </dgm:t>
    </dgm:pt>
    <dgm:pt modelId="{169CF9DA-E0A3-4C67-A917-9F5AAFD0D8B6}" type="parTrans" cxnId="{2FD6AB36-607A-4AE8-935B-8EC7B81A1AB3}">
      <dgm:prSet/>
      <dgm:spPr/>
      <dgm:t>
        <a:bodyPr/>
        <a:lstStyle/>
        <a:p>
          <a:endParaRPr lang="es-PE"/>
        </a:p>
      </dgm:t>
    </dgm:pt>
    <dgm:pt modelId="{94E5D99F-8B05-4C73-B41D-18A50B0FBD46}" type="sibTrans" cxnId="{2FD6AB36-607A-4AE8-935B-8EC7B81A1AB3}">
      <dgm:prSet/>
      <dgm:spPr/>
      <dgm:t>
        <a:bodyPr/>
        <a:lstStyle/>
        <a:p>
          <a:endParaRPr lang="es-PE"/>
        </a:p>
      </dgm:t>
    </dgm:pt>
    <dgm:pt modelId="{AC72AD7C-BB3B-43A8-9DE9-D5344930772D}">
      <dgm:prSet custT="1"/>
      <dgm:spPr/>
      <dgm:t>
        <a:bodyPr/>
        <a:lstStyle/>
        <a:p>
          <a:pPr algn="just"/>
          <a:r>
            <a:rPr lang="es-ES" sz="1400" b="0" dirty="0" smtClean="0">
              <a:solidFill>
                <a:srgbClr val="005DB9"/>
              </a:solidFill>
              <a:latin typeface="Flexo Medium" pitchFamily="50" charset="0"/>
            </a:rPr>
            <a:t>Informar de forma pública el número de operaciones analizadas y su categorización.</a:t>
          </a:r>
        </a:p>
      </dgm:t>
    </dgm:pt>
    <dgm:pt modelId="{B220F3C1-0FA4-46D2-84A3-0C8BECA2629B}" type="parTrans" cxnId="{A38504DA-5F01-4CAA-B269-BFBD7C49F020}">
      <dgm:prSet/>
      <dgm:spPr/>
      <dgm:t>
        <a:bodyPr/>
        <a:lstStyle/>
        <a:p>
          <a:endParaRPr lang="es-PE"/>
        </a:p>
      </dgm:t>
    </dgm:pt>
    <dgm:pt modelId="{FE8AA8CF-AC94-460D-81CA-F9CB241B9673}" type="sibTrans" cxnId="{A38504DA-5F01-4CAA-B269-BFBD7C49F020}">
      <dgm:prSet/>
      <dgm:spPr/>
      <dgm:t>
        <a:bodyPr/>
        <a:lstStyle/>
        <a:p>
          <a:endParaRPr lang="es-PE"/>
        </a:p>
      </dgm:t>
    </dgm:pt>
    <dgm:pt modelId="{4DA05623-864F-455A-A6EF-051F0A864D7B}" type="pres">
      <dgm:prSet presAssocID="{A3F45EDE-F75C-4D04-B8E7-41A3E19DB3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A2A06CFB-E13F-43B8-BE04-AA752944BE15}" type="pres">
      <dgm:prSet presAssocID="{F6AC6C23-7D11-4C96-8572-561115FAF4F8}" presName="linNode" presStyleCnt="0"/>
      <dgm:spPr/>
    </dgm:pt>
    <dgm:pt modelId="{03EE555E-2CB0-4A76-B574-4AF42E02FB98}" type="pres">
      <dgm:prSet presAssocID="{F6AC6C23-7D11-4C96-8572-561115FAF4F8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B48E004-DC10-4DE9-A240-7084FFC90A23}" type="pres">
      <dgm:prSet presAssocID="{F6AC6C23-7D11-4C96-8572-561115FAF4F8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CFFF78E-0B9F-49EF-9941-ED3007D3F2E9}" type="pres">
      <dgm:prSet presAssocID="{F968F763-3B7E-4230-B62B-50465DE8009B}" presName="sp" presStyleCnt="0"/>
      <dgm:spPr/>
    </dgm:pt>
    <dgm:pt modelId="{352D4EA1-1649-45C7-B0FB-094D8F57EDE3}" type="pres">
      <dgm:prSet presAssocID="{44C2E2F7-5D60-4C2E-81AF-C33F96DFB72E}" presName="linNode" presStyleCnt="0"/>
      <dgm:spPr/>
    </dgm:pt>
    <dgm:pt modelId="{2EC4E3E4-747C-4961-A518-3226EA381142}" type="pres">
      <dgm:prSet presAssocID="{44C2E2F7-5D60-4C2E-81AF-C33F96DFB72E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80F6D73-122F-4342-9ECD-68809FACB6E8}" type="pres">
      <dgm:prSet presAssocID="{44C2E2F7-5D60-4C2E-81AF-C33F96DFB72E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8AAAD99-E5EA-45E3-B229-FF49648FE164}" type="pres">
      <dgm:prSet presAssocID="{D9B7078E-AC6D-4210-A0E8-7C214FB10954}" presName="sp" presStyleCnt="0"/>
      <dgm:spPr/>
    </dgm:pt>
    <dgm:pt modelId="{338D89FD-659F-498C-993D-0F0676B0B4E4}" type="pres">
      <dgm:prSet presAssocID="{EDF4EAAF-9680-4363-B441-19ADD6427AFC}" presName="linNode" presStyleCnt="0"/>
      <dgm:spPr/>
    </dgm:pt>
    <dgm:pt modelId="{92ABA254-DA78-4A88-A8D2-2BCE0FE527B6}" type="pres">
      <dgm:prSet presAssocID="{EDF4EAAF-9680-4363-B441-19ADD6427AFC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155F5EF-3421-40F8-8984-F3F583805D7E}" type="pres">
      <dgm:prSet presAssocID="{EDF4EAAF-9680-4363-B441-19ADD6427AFC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903420C-F962-4315-8EC4-6B00A151B930}" type="pres">
      <dgm:prSet presAssocID="{42151E50-B054-44E8-BCB1-FC765830CAD6}" presName="sp" presStyleCnt="0"/>
      <dgm:spPr/>
    </dgm:pt>
    <dgm:pt modelId="{A5B9A49D-559C-47A5-AF0B-CCB177793772}" type="pres">
      <dgm:prSet presAssocID="{D21B3A70-DF6A-4306-8BC9-35149EAC112C}" presName="linNode" presStyleCnt="0"/>
      <dgm:spPr/>
    </dgm:pt>
    <dgm:pt modelId="{5BCBFD21-6323-40C6-BED0-FE27524CFC27}" type="pres">
      <dgm:prSet presAssocID="{D21B3A70-DF6A-4306-8BC9-35149EAC112C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5E2A18A-78BE-467A-9A8D-151626BDC4A8}" type="pres">
      <dgm:prSet presAssocID="{D21B3A70-DF6A-4306-8BC9-35149EAC112C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AED0AE6-A831-40CE-81EB-8D4957E93957}" type="pres">
      <dgm:prSet presAssocID="{BD11D1E9-FD28-40B4-849F-8D7D4C830E01}" presName="sp" presStyleCnt="0"/>
      <dgm:spPr/>
    </dgm:pt>
    <dgm:pt modelId="{AE875855-C5AA-4DF9-AEEC-F85F461AA211}" type="pres">
      <dgm:prSet presAssocID="{2A9B287C-BE1D-43B7-85EE-F52248C6E606}" presName="linNode" presStyleCnt="0"/>
      <dgm:spPr/>
    </dgm:pt>
    <dgm:pt modelId="{0697DC01-C465-469E-9657-79BFE92837EA}" type="pres">
      <dgm:prSet presAssocID="{2A9B287C-BE1D-43B7-85EE-F52248C6E606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D611ED5-1734-4B2E-9856-2FE1B54C3A04}" type="pres">
      <dgm:prSet presAssocID="{2A9B287C-BE1D-43B7-85EE-F52248C6E606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BFDB50A3-96F7-4446-A3A6-907DDC8AD1F7}" type="presOf" srcId="{A3F45EDE-F75C-4D04-B8E7-41A3E19DB30D}" destId="{4DA05623-864F-455A-A6EF-051F0A864D7B}" srcOrd="0" destOrd="0" presId="urn:microsoft.com/office/officeart/2005/8/layout/vList5"/>
    <dgm:cxn modelId="{91DDE411-E2AB-41CF-B5F7-B7C6AD898CD6}" type="presOf" srcId="{69140762-5E4B-4A12-AB01-3C022803433A}" destId="{2155F5EF-3421-40F8-8984-F3F583805D7E}" srcOrd="0" destOrd="1" presId="urn:microsoft.com/office/officeart/2005/8/layout/vList5"/>
    <dgm:cxn modelId="{578C385A-EE24-4FA6-92EA-82ABA010E73D}" srcId="{F6AC6C23-7D11-4C96-8572-561115FAF4F8}" destId="{A80F17B3-9400-4C44-9B20-1A68DBAEE54A}" srcOrd="1" destOrd="0" parTransId="{F85E039B-C4B2-4F22-A530-1E33C5322E18}" sibTransId="{18868E66-01AC-4F1E-B7B4-55A86EA00777}"/>
    <dgm:cxn modelId="{8FCA9264-1E6A-4D8D-A8DC-AE42DEB53990}" srcId="{A3F45EDE-F75C-4D04-B8E7-41A3E19DB30D}" destId="{F6AC6C23-7D11-4C96-8572-561115FAF4F8}" srcOrd="0" destOrd="0" parTransId="{0B7E60BF-D3A9-4D5F-8328-1460A840C607}" sibTransId="{F968F763-3B7E-4230-B62B-50465DE8009B}"/>
    <dgm:cxn modelId="{66AF9B2B-5CB5-4172-8492-D49D41379DE9}" srcId="{A3F45EDE-F75C-4D04-B8E7-41A3E19DB30D}" destId="{2A9B287C-BE1D-43B7-85EE-F52248C6E606}" srcOrd="4" destOrd="0" parTransId="{6214A851-FB7C-44E2-9B8F-D86F25A9B24C}" sibTransId="{1A1A86E1-70D6-47F7-BCAF-DBA537278701}"/>
    <dgm:cxn modelId="{0469E4AC-5E33-4B3B-9BB7-43ABFA28A5BB}" type="presOf" srcId="{45C1E103-FBA5-4782-A42B-8BA299787519}" destId="{D5E2A18A-78BE-467A-9A8D-151626BDC4A8}" srcOrd="0" destOrd="1" presId="urn:microsoft.com/office/officeart/2005/8/layout/vList5"/>
    <dgm:cxn modelId="{58D7B106-68AD-465E-850C-B95789D8C5CC}" type="presOf" srcId="{AC72AD7C-BB3B-43A8-9DE9-D5344930772D}" destId="{BD611ED5-1734-4B2E-9856-2FE1B54C3A04}" srcOrd="0" destOrd="1" presId="urn:microsoft.com/office/officeart/2005/8/layout/vList5"/>
    <dgm:cxn modelId="{5DF48DFF-B00B-43A6-8C5A-D0A83476F831}" type="presOf" srcId="{A80F17B3-9400-4C44-9B20-1A68DBAEE54A}" destId="{3B48E004-DC10-4DE9-A240-7084FFC90A23}" srcOrd="0" destOrd="1" presId="urn:microsoft.com/office/officeart/2005/8/layout/vList5"/>
    <dgm:cxn modelId="{A38504DA-5F01-4CAA-B269-BFBD7C49F020}" srcId="{2A9B287C-BE1D-43B7-85EE-F52248C6E606}" destId="{AC72AD7C-BB3B-43A8-9DE9-D5344930772D}" srcOrd="1" destOrd="0" parTransId="{B220F3C1-0FA4-46D2-84A3-0C8BECA2629B}" sibTransId="{FE8AA8CF-AC94-460D-81CA-F9CB241B9673}"/>
    <dgm:cxn modelId="{A85AB601-109D-426C-B30D-AABB0537B549}" type="presOf" srcId="{EDF4EAAF-9680-4363-B441-19ADD6427AFC}" destId="{92ABA254-DA78-4A88-A8D2-2BCE0FE527B6}" srcOrd="0" destOrd="0" presId="urn:microsoft.com/office/officeart/2005/8/layout/vList5"/>
    <dgm:cxn modelId="{DD5AC911-F261-4596-9647-8EF44FC46F57}" srcId="{F6AC6C23-7D11-4C96-8572-561115FAF4F8}" destId="{44792D76-F9E2-4EB1-BE7C-A22FDE170089}" srcOrd="0" destOrd="0" parTransId="{BB3C80A7-D073-4F2B-92DF-C6F614345FFA}" sibTransId="{190201D9-7B37-404A-B9D9-52BFAD161244}"/>
    <dgm:cxn modelId="{6B11D172-EA93-4CA0-80DC-8D79DD6E869B}" type="presOf" srcId="{0D316B7D-A746-4C63-81E7-790874A0E57A}" destId="{780F6D73-122F-4342-9ECD-68809FACB6E8}" srcOrd="0" destOrd="1" presId="urn:microsoft.com/office/officeart/2005/8/layout/vList5"/>
    <dgm:cxn modelId="{6A3AF4FA-5241-4D84-9209-13D2660760F4}" srcId="{EDF4EAAF-9680-4363-B441-19ADD6427AFC}" destId="{0D36E1B5-8573-420F-90C3-F2A19F4A7D82}" srcOrd="0" destOrd="0" parTransId="{B1F7445A-79F6-45D0-9A67-6CBB4F96EBCF}" sibTransId="{582B6E36-4DAF-4991-8BB7-CDFF2148C695}"/>
    <dgm:cxn modelId="{584A5A81-F537-49C1-9426-64FA39092030}" type="presOf" srcId="{0E873E9F-1D0C-4BB3-96EC-15E6204CCD2F}" destId="{D5E2A18A-78BE-467A-9A8D-151626BDC4A8}" srcOrd="0" destOrd="0" presId="urn:microsoft.com/office/officeart/2005/8/layout/vList5"/>
    <dgm:cxn modelId="{71DDE4B9-A27B-4367-80F0-EBB6F22CA170}" srcId="{A3F45EDE-F75C-4D04-B8E7-41A3E19DB30D}" destId="{D21B3A70-DF6A-4306-8BC9-35149EAC112C}" srcOrd="3" destOrd="0" parTransId="{5786371D-BAA3-4A76-A5A8-082088D592AF}" sibTransId="{BD11D1E9-FD28-40B4-849F-8D7D4C830E01}"/>
    <dgm:cxn modelId="{B371515E-B29A-4001-9A89-2BD5BAAC334C}" srcId="{44C2E2F7-5D60-4C2E-81AF-C33F96DFB72E}" destId="{E2008204-C7FA-44D9-9E07-6B266C745F9A}" srcOrd="0" destOrd="0" parTransId="{D4E2D232-A59F-4720-916F-4A61A9E5EAFE}" sibTransId="{9C0FDE6E-05CE-4922-87B9-B4D700863509}"/>
    <dgm:cxn modelId="{78A22128-4551-49EB-BCF6-DD44E13A4677}" srcId="{2A9B287C-BE1D-43B7-85EE-F52248C6E606}" destId="{EBC959A0-38EF-4F3A-B0CF-75DC3F6B4026}" srcOrd="0" destOrd="0" parTransId="{ADC20F14-5848-44C0-8966-52CDCD324C02}" sibTransId="{C5D4213D-5F96-403D-A609-6F2795FD19F6}"/>
    <dgm:cxn modelId="{5360E921-D560-4239-8186-6043E269D1A2}" type="presOf" srcId="{E2008204-C7FA-44D9-9E07-6B266C745F9A}" destId="{780F6D73-122F-4342-9ECD-68809FACB6E8}" srcOrd="0" destOrd="0" presId="urn:microsoft.com/office/officeart/2005/8/layout/vList5"/>
    <dgm:cxn modelId="{FC18F011-51E9-4F46-AF79-88E6B0C8720E}" srcId="{EDF4EAAF-9680-4363-B441-19ADD6427AFC}" destId="{69140762-5E4B-4A12-AB01-3C022803433A}" srcOrd="1" destOrd="0" parTransId="{D1E7543D-8B02-4224-81BD-57C4FBFCCC6D}" sibTransId="{DEBB7190-75B6-441C-ACC5-1F6C26E1514E}"/>
    <dgm:cxn modelId="{35E8AAF6-BB7B-411A-AE87-8A63D426D8DB}" type="presOf" srcId="{F6AC6C23-7D11-4C96-8572-561115FAF4F8}" destId="{03EE555E-2CB0-4A76-B574-4AF42E02FB98}" srcOrd="0" destOrd="0" presId="urn:microsoft.com/office/officeart/2005/8/layout/vList5"/>
    <dgm:cxn modelId="{D4311F73-C378-461C-A294-FCC7FE45E226}" srcId="{A3F45EDE-F75C-4D04-B8E7-41A3E19DB30D}" destId="{44C2E2F7-5D60-4C2E-81AF-C33F96DFB72E}" srcOrd="1" destOrd="0" parTransId="{85D27487-E12B-4EC0-BDA4-AA0771A944C6}" sibTransId="{D9B7078E-AC6D-4210-A0E8-7C214FB10954}"/>
    <dgm:cxn modelId="{A6FA58E6-1DAA-4198-81E7-04C583275762}" type="presOf" srcId="{0D36E1B5-8573-420F-90C3-F2A19F4A7D82}" destId="{2155F5EF-3421-40F8-8984-F3F583805D7E}" srcOrd="0" destOrd="0" presId="urn:microsoft.com/office/officeart/2005/8/layout/vList5"/>
    <dgm:cxn modelId="{2FD6AB36-607A-4AE8-935B-8EC7B81A1AB3}" srcId="{D21B3A70-DF6A-4306-8BC9-35149EAC112C}" destId="{45C1E103-FBA5-4782-A42B-8BA299787519}" srcOrd="1" destOrd="0" parTransId="{169CF9DA-E0A3-4C67-A917-9F5AAFD0D8B6}" sibTransId="{94E5D99F-8B05-4C73-B41D-18A50B0FBD46}"/>
    <dgm:cxn modelId="{3DE2BCB7-8315-4F0B-8F88-FC4EAA7989AE}" type="presOf" srcId="{44792D76-F9E2-4EB1-BE7C-A22FDE170089}" destId="{3B48E004-DC10-4DE9-A240-7084FFC90A23}" srcOrd="0" destOrd="0" presId="urn:microsoft.com/office/officeart/2005/8/layout/vList5"/>
    <dgm:cxn modelId="{F5683C46-D721-4431-A1B1-5E027A97A78A}" type="presOf" srcId="{D21B3A70-DF6A-4306-8BC9-35149EAC112C}" destId="{5BCBFD21-6323-40C6-BED0-FE27524CFC27}" srcOrd="0" destOrd="0" presId="urn:microsoft.com/office/officeart/2005/8/layout/vList5"/>
    <dgm:cxn modelId="{7F9FAFAC-03E7-40BF-B1B1-0432FAD4E5DB}" type="presOf" srcId="{2A9B287C-BE1D-43B7-85EE-F52248C6E606}" destId="{0697DC01-C465-469E-9657-79BFE92837EA}" srcOrd="0" destOrd="0" presId="urn:microsoft.com/office/officeart/2005/8/layout/vList5"/>
    <dgm:cxn modelId="{575D9E9B-92EA-47BF-BC62-324BA3B0C1D2}" srcId="{44C2E2F7-5D60-4C2E-81AF-C33F96DFB72E}" destId="{0D316B7D-A746-4C63-81E7-790874A0E57A}" srcOrd="1" destOrd="0" parTransId="{13D826F7-A44F-41EB-8EA8-5E94DEFC1DA2}" sibTransId="{B9183386-B31D-4B2E-A9CA-40C401D0A692}"/>
    <dgm:cxn modelId="{F6C16B00-8BBD-49DC-8424-221D26F8E033}" type="presOf" srcId="{44C2E2F7-5D60-4C2E-81AF-C33F96DFB72E}" destId="{2EC4E3E4-747C-4961-A518-3226EA381142}" srcOrd="0" destOrd="0" presId="urn:microsoft.com/office/officeart/2005/8/layout/vList5"/>
    <dgm:cxn modelId="{7FA20017-1CF6-4B53-A738-0E95FDB142F1}" type="presOf" srcId="{EBC959A0-38EF-4F3A-B0CF-75DC3F6B4026}" destId="{BD611ED5-1734-4B2E-9856-2FE1B54C3A04}" srcOrd="0" destOrd="0" presId="urn:microsoft.com/office/officeart/2005/8/layout/vList5"/>
    <dgm:cxn modelId="{EF790DBF-9981-404B-A151-173DC2E402F8}" srcId="{D21B3A70-DF6A-4306-8BC9-35149EAC112C}" destId="{0E873E9F-1D0C-4BB3-96EC-15E6204CCD2F}" srcOrd="0" destOrd="0" parTransId="{EF30177B-48A7-43B3-BB18-BB8800AAE764}" sibTransId="{4D9D24BC-7686-4D3B-BA16-A7479C72305B}"/>
    <dgm:cxn modelId="{C50FF77E-D4F1-41FF-AD47-6B6D92CD9483}" srcId="{A3F45EDE-F75C-4D04-B8E7-41A3E19DB30D}" destId="{EDF4EAAF-9680-4363-B441-19ADD6427AFC}" srcOrd="2" destOrd="0" parTransId="{8B0EE1E7-BCC9-4993-AF2C-D209172632AF}" sibTransId="{42151E50-B054-44E8-BCB1-FC765830CAD6}"/>
    <dgm:cxn modelId="{64769E2D-7771-4D26-B7A1-D35AF36FD805}" type="presParOf" srcId="{4DA05623-864F-455A-A6EF-051F0A864D7B}" destId="{A2A06CFB-E13F-43B8-BE04-AA752944BE15}" srcOrd="0" destOrd="0" presId="urn:microsoft.com/office/officeart/2005/8/layout/vList5"/>
    <dgm:cxn modelId="{FF169C18-7597-4BB1-ABC0-A88044074422}" type="presParOf" srcId="{A2A06CFB-E13F-43B8-BE04-AA752944BE15}" destId="{03EE555E-2CB0-4A76-B574-4AF42E02FB98}" srcOrd="0" destOrd="0" presId="urn:microsoft.com/office/officeart/2005/8/layout/vList5"/>
    <dgm:cxn modelId="{ED76D288-9A74-4929-8A94-4EEB44CBF82E}" type="presParOf" srcId="{A2A06CFB-E13F-43B8-BE04-AA752944BE15}" destId="{3B48E004-DC10-4DE9-A240-7084FFC90A23}" srcOrd="1" destOrd="0" presId="urn:microsoft.com/office/officeart/2005/8/layout/vList5"/>
    <dgm:cxn modelId="{1C0C35A1-71E2-43A8-B96A-EC96025582CB}" type="presParOf" srcId="{4DA05623-864F-455A-A6EF-051F0A864D7B}" destId="{FCFFF78E-0B9F-49EF-9941-ED3007D3F2E9}" srcOrd="1" destOrd="0" presId="urn:microsoft.com/office/officeart/2005/8/layout/vList5"/>
    <dgm:cxn modelId="{FB4723D1-91C6-40B4-82A0-B5B9839AD75F}" type="presParOf" srcId="{4DA05623-864F-455A-A6EF-051F0A864D7B}" destId="{352D4EA1-1649-45C7-B0FB-094D8F57EDE3}" srcOrd="2" destOrd="0" presId="urn:microsoft.com/office/officeart/2005/8/layout/vList5"/>
    <dgm:cxn modelId="{E927B8DE-8372-4458-A1B8-7A66C2A7FE7B}" type="presParOf" srcId="{352D4EA1-1649-45C7-B0FB-094D8F57EDE3}" destId="{2EC4E3E4-747C-4961-A518-3226EA381142}" srcOrd="0" destOrd="0" presId="urn:microsoft.com/office/officeart/2005/8/layout/vList5"/>
    <dgm:cxn modelId="{3D02AD12-EBDC-4729-971B-3648048D4E73}" type="presParOf" srcId="{352D4EA1-1649-45C7-B0FB-094D8F57EDE3}" destId="{780F6D73-122F-4342-9ECD-68809FACB6E8}" srcOrd="1" destOrd="0" presId="urn:microsoft.com/office/officeart/2005/8/layout/vList5"/>
    <dgm:cxn modelId="{F0D7A890-4C7B-4C5B-8F3D-713BF002A019}" type="presParOf" srcId="{4DA05623-864F-455A-A6EF-051F0A864D7B}" destId="{C8AAAD99-E5EA-45E3-B229-FF49648FE164}" srcOrd="3" destOrd="0" presId="urn:microsoft.com/office/officeart/2005/8/layout/vList5"/>
    <dgm:cxn modelId="{B3E329A7-6A78-493E-98D7-CA7F99D16104}" type="presParOf" srcId="{4DA05623-864F-455A-A6EF-051F0A864D7B}" destId="{338D89FD-659F-498C-993D-0F0676B0B4E4}" srcOrd="4" destOrd="0" presId="urn:microsoft.com/office/officeart/2005/8/layout/vList5"/>
    <dgm:cxn modelId="{CA8AF850-EECD-414A-B017-9B4B41982D00}" type="presParOf" srcId="{338D89FD-659F-498C-993D-0F0676B0B4E4}" destId="{92ABA254-DA78-4A88-A8D2-2BCE0FE527B6}" srcOrd="0" destOrd="0" presId="urn:microsoft.com/office/officeart/2005/8/layout/vList5"/>
    <dgm:cxn modelId="{67DA66C5-08B3-45D3-9B22-C6799EC88E93}" type="presParOf" srcId="{338D89FD-659F-498C-993D-0F0676B0B4E4}" destId="{2155F5EF-3421-40F8-8984-F3F583805D7E}" srcOrd="1" destOrd="0" presId="urn:microsoft.com/office/officeart/2005/8/layout/vList5"/>
    <dgm:cxn modelId="{D4757726-28C7-41EF-AA59-E9C9239FD99C}" type="presParOf" srcId="{4DA05623-864F-455A-A6EF-051F0A864D7B}" destId="{3903420C-F962-4315-8EC4-6B00A151B930}" srcOrd="5" destOrd="0" presId="urn:microsoft.com/office/officeart/2005/8/layout/vList5"/>
    <dgm:cxn modelId="{712070DB-7F66-456C-BD88-FF51339965BB}" type="presParOf" srcId="{4DA05623-864F-455A-A6EF-051F0A864D7B}" destId="{A5B9A49D-559C-47A5-AF0B-CCB177793772}" srcOrd="6" destOrd="0" presId="urn:microsoft.com/office/officeart/2005/8/layout/vList5"/>
    <dgm:cxn modelId="{F5EFCC10-8D20-4B2E-B58C-C550D62CC364}" type="presParOf" srcId="{A5B9A49D-559C-47A5-AF0B-CCB177793772}" destId="{5BCBFD21-6323-40C6-BED0-FE27524CFC27}" srcOrd="0" destOrd="0" presId="urn:microsoft.com/office/officeart/2005/8/layout/vList5"/>
    <dgm:cxn modelId="{E0D0A8D8-8F6E-4085-9BA9-F7EF8CDD80F7}" type="presParOf" srcId="{A5B9A49D-559C-47A5-AF0B-CCB177793772}" destId="{D5E2A18A-78BE-467A-9A8D-151626BDC4A8}" srcOrd="1" destOrd="0" presId="urn:microsoft.com/office/officeart/2005/8/layout/vList5"/>
    <dgm:cxn modelId="{E0931553-F9B1-456D-9FA6-05609CDC4269}" type="presParOf" srcId="{4DA05623-864F-455A-A6EF-051F0A864D7B}" destId="{7AED0AE6-A831-40CE-81EB-8D4957E93957}" srcOrd="7" destOrd="0" presId="urn:microsoft.com/office/officeart/2005/8/layout/vList5"/>
    <dgm:cxn modelId="{1DDF2AFC-F925-444C-80C8-711026999841}" type="presParOf" srcId="{4DA05623-864F-455A-A6EF-051F0A864D7B}" destId="{AE875855-C5AA-4DF9-AEEC-F85F461AA211}" srcOrd="8" destOrd="0" presId="urn:microsoft.com/office/officeart/2005/8/layout/vList5"/>
    <dgm:cxn modelId="{A798295F-B22D-4B82-A313-46029E93EBD3}" type="presParOf" srcId="{AE875855-C5AA-4DF9-AEEC-F85F461AA211}" destId="{0697DC01-C465-469E-9657-79BFE92837EA}" srcOrd="0" destOrd="0" presId="urn:microsoft.com/office/officeart/2005/8/layout/vList5"/>
    <dgm:cxn modelId="{450610F3-9510-4553-AD6F-1B5DE160EF91}" type="presParOf" srcId="{AE875855-C5AA-4DF9-AEEC-F85F461AA211}" destId="{BD611ED5-1734-4B2E-9856-2FE1B54C3A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531D5A-1D34-4A13-AA9C-1B6960D6C23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2C963347-F909-4B1A-A315-0E7F380C0CD3}">
      <dgm:prSet phldrT="[Texto]" custT="1"/>
      <dgm:spPr/>
      <dgm:t>
        <a:bodyPr/>
        <a:lstStyle/>
        <a:p>
          <a:r>
            <a:rPr lang="es-PE" sz="1600" b="1" dirty="0" smtClean="0">
              <a:solidFill>
                <a:schemeClr val="bg1"/>
              </a:solidFill>
              <a:latin typeface="Flexo Medium" pitchFamily="50" charset="0"/>
              <a:cs typeface="Arial" pitchFamily="34" charset="0"/>
            </a:rPr>
            <a:t>Servicios de asesoría de financiamiento de Proyectos</a:t>
          </a:r>
          <a:endParaRPr lang="es-PE" sz="1600" b="1" dirty="0">
            <a:solidFill>
              <a:schemeClr val="bg1"/>
            </a:solidFill>
          </a:endParaRPr>
        </a:p>
      </dgm:t>
    </dgm:pt>
    <dgm:pt modelId="{FDE182AD-2661-4BDA-8FD8-0436301C149A}" type="parTrans" cxnId="{A2BAFC01-CA76-46FB-B478-E9CBDB39743C}">
      <dgm:prSet/>
      <dgm:spPr/>
      <dgm:t>
        <a:bodyPr/>
        <a:lstStyle/>
        <a:p>
          <a:endParaRPr lang="es-PE"/>
        </a:p>
      </dgm:t>
    </dgm:pt>
    <dgm:pt modelId="{BE318A78-58E0-41F1-906E-73A70DF5511F}" type="sibTrans" cxnId="{A2BAFC01-CA76-46FB-B478-E9CBDB39743C}">
      <dgm:prSet/>
      <dgm:spPr/>
      <dgm:t>
        <a:bodyPr/>
        <a:lstStyle/>
        <a:p>
          <a:endParaRPr lang="es-PE"/>
        </a:p>
      </dgm:t>
    </dgm:pt>
    <dgm:pt modelId="{09B43610-F62F-4E8F-91B4-8CC064D66AF5}">
      <dgm:prSet phldrT="[Texto]" custT="1"/>
      <dgm:spPr/>
      <dgm:t>
        <a:bodyPr/>
        <a:lstStyle/>
        <a:p>
          <a:r>
            <a:rPr lang="es-PE" sz="1600" b="1" dirty="0" smtClean="0">
              <a:solidFill>
                <a:schemeClr val="bg1"/>
              </a:solidFill>
              <a:latin typeface="Flexo Medium" pitchFamily="50" charset="0"/>
              <a:cs typeface="Arial" pitchFamily="34" charset="0"/>
            </a:rPr>
            <a:t>Financiamiento de Proyectos</a:t>
          </a:r>
          <a:endParaRPr lang="es-PE" sz="1600" b="1" dirty="0">
            <a:solidFill>
              <a:schemeClr val="bg1"/>
            </a:solidFill>
          </a:endParaRPr>
        </a:p>
      </dgm:t>
    </dgm:pt>
    <dgm:pt modelId="{20325993-27E9-4FEC-BC34-EAACD6A8B728}" type="parTrans" cxnId="{20AA785C-B954-41ED-8181-979BC0D1F7A3}">
      <dgm:prSet/>
      <dgm:spPr/>
      <dgm:t>
        <a:bodyPr/>
        <a:lstStyle/>
        <a:p>
          <a:endParaRPr lang="es-PE"/>
        </a:p>
      </dgm:t>
    </dgm:pt>
    <dgm:pt modelId="{ECDC8677-1CDF-4CE2-80C3-0CA5B9E6D078}" type="sibTrans" cxnId="{20AA785C-B954-41ED-8181-979BC0D1F7A3}">
      <dgm:prSet/>
      <dgm:spPr/>
      <dgm:t>
        <a:bodyPr/>
        <a:lstStyle/>
        <a:p>
          <a:endParaRPr lang="es-PE"/>
        </a:p>
      </dgm:t>
    </dgm:pt>
    <dgm:pt modelId="{E81D183F-7437-465D-9866-5ECE50CB5379}">
      <dgm:prSet custT="1"/>
      <dgm:spPr/>
      <dgm:t>
        <a:bodyPr/>
        <a:lstStyle/>
        <a:p>
          <a:r>
            <a:rPr lang="es-PE" sz="1600" b="1" dirty="0" smtClean="0">
              <a:solidFill>
                <a:schemeClr val="bg1"/>
              </a:solidFill>
              <a:latin typeface="Flexo Medium" pitchFamily="50" charset="0"/>
              <a:cs typeface="Arial" pitchFamily="34" charset="0"/>
            </a:rPr>
            <a:t>Préstamos Puente</a:t>
          </a:r>
        </a:p>
      </dgm:t>
    </dgm:pt>
    <dgm:pt modelId="{40088876-DA85-4591-BBB1-A50065DC4A63}" type="parTrans" cxnId="{E26386B9-12CD-4F95-9E97-41724E579648}">
      <dgm:prSet/>
      <dgm:spPr/>
      <dgm:t>
        <a:bodyPr/>
        <a:lstStyle/>
        <a:p>
          <a:endParaRPr lang="es-PE"/>
        </a:p>
      </dgm:t>
    </dgm:pt>
    <dgm:pt modelId="{83D74B2E-2088-4717-9B58-4D63E8B0885A}" type="sibTrans" cxnId="{E26386B9-12CD-4F95-9E97-41724E579648}">
      <dgm:prSet/>
      <dgm:spPr/>
      <dgm:t>
        <a:bodyPr/>
        <a:lstStyle/>
        <a:p>
          <a:endParaRPr lang="es-PE"/>
        </a:p>
      </dgm:t>
    </dgm:pt>
    <dgm:pt modelId="{2A933770-8A5E-43CD-AE9F-B158C46E4665}">
      <dgm:prSet custT="1"/>
      <dgm:spPr/>
      <dgm:t>
        <a:bodyPr/>
        <a:lstStyle/>
        <a:p>
          <a:r>
            <a:rPr lang="es-PE" sz="1600" b="1" dirty="0" smtClean="0">
              <a:solidFill>
                <a:schemeClr val="bg1"/>
              </a:solidFill>
              <a:latin typeface="Flexo Medium" pitchFamily="50" charset="0"/>
              <a:cs typeface="Arial" pitchFamily="34" charset="0"/>
            </a:rPr>
            <a:t>Préstamos corporativos vinculados a Proyectos</a:t>
          </a:r>
        </a:p>
      </dgm:t>
    </dgm:pt>
    <dgm:pt modelId="{3268D326-CFF8-4ECB-A8A8-510ECC2006DA}" type="parTrans" cxnId="{53BF31D3-0802-4AE8-A0E9-F99275D33723}">
      <dgm:prSet/>
      <dgm:spPr/>
      <dgm:t>
        <a:bodyPr/>
        <a:lstStyle/>
        <a:p>
          <a:endParaRPr lang="es-PE"/>
        </a:p>
      </dgm:t>
    </dgm:pt>
    <dgm:pt modelId="{5C4135C8-4F8F-4CE0-9780-50BE3CA94B24}" type="sibTrans" cxnId="{53BF31D3-0802-4AE8-A0E9-F99275D33723}">
      <dgm:prSet/>
      <dgm:spPr/>
      <dgm:t>
        <a:bodyPr/>
        <a:lstStyle/>
        <a:p>
          <a:endParaRPr lang="es-PE"/>
        </a:p>
      </dgm:t>
    </dgm:pt>
    <dgm:pt modelId="{8A1D0FA1-A9CC-467A-B9FE-D65E344338D3}" type="pres">
      <dgm:prSet presAssocID="{3F531D5A-1D34-4A13-AA9C-1B6960D6C2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4A63F64D-D154-42F3-A805-D6593074B9A3}" type="pres">
      <dgm:prSet presAssocID="{2C963347-F909-4B1A-A315-0E7F380C0CD3}" presName="parentLin" presStyleCnt="0"/>
      <dgm:spPr/>
    </dgm:pt>
    <dgm:pt modelId="{9EC8736C-9C8E-4A76-8AAC-5A9139239699}" type="pres">
      <dgm:prSet presAssocID="{2C963347-F909-4B1A-A315-0E7F380C0CD3}" presName="parentLeftMargin" presStyleLbl="node1" presStyleIdx="0" presStyleCnt="4"/>
      <dgm:spPr/>
      <dgm:t>
        <a:bodyPr/>
        <a:lstStyle/>
        <a:p>
          <a:endParaRPr lang="es-PE"/>
        </a:p>
      </dgm:t>
    </dgm:pt>
    <dgm:pt modelId="{2DBCA05D-CB2E-4A3E-A292-CEC9A85021B8}" type="pres">
      <dgm:prSet presAssocID="{2C963347-F909-4B1A-A315-0E7F380C0CD3}" presName="parentText" presStyleLbl="node1" presStyleIdx="0" presStyleCnt="4" custScaleX="125047" custScaleY="109696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5BFECA1-F40E-48ED-81F2-D8224D779A03}" type="pres">
      <dgm:prSet presAssocID="{2C963347-F909-4B1A-A315-0E7F380C0CD3}" presName="negativeSpace" presStyleCnt="0"/>
      <dgm:spPr/>
    </dgm:pt>
    <dgm:pt modelId="{F18F6A6A-E1C7-4439-8EC9-FEE933C2EB52}" type="pres">
      <dgm:prSet presAssocID="{2C963347-F909-4B1A-A315-0E7F380C0CD3}" presName="childText" presStyleLbl="conFgAcc1" presStyleIdx="0" presStyleCnt="4">
        <dgm:presLayoutVars>
          <dgm:bulletEnabled val="1"/>
        </dgm:presLayoutVars>
      </dgm:prSet>
      <dgm:spPr/>
    </dgm:pt>
    <dgm:pt modelId="{B05477BB-EA08-4CCE-B6FE-9555DD703CFD}" type="pres">
      <dgm:prSet presAssocID="{BE318A78-58E0-41F1-906E-73A70DF5511F}" presName="spaceBetweenRectangles" presStyleCnt="0"/>
      <dgm:spPr/>
    </dgm:pt>
    <dgm:pt modelId="{B6F7D181-17F2-4AE0-90CC-13BF239FAC3E}" type="pres">
      <dgm:prSet presAssocID="{09B43610-F62F-4E8F-91B4-8CC064D66AF5}" presName="parentLin" presStyleCnt="0"/>
      <dgm:spPr/>
    </dgm:pt>
    <dgm:pt modelId="{1A348E81-7118-4912-B827-D093873AAE51}" type="pres">
      <dgm:prSet presAssocID="{09B43610-F62F-4E8F-91B4-8CC064D66AF5}" presName="parentLeftMargin" presStyleLbl="node1" presStyleIdx="0" presStyleCnt="4"/>
      <dgm:spPr/>
      <dgm:t>
        <a:bodyPr/>
        <a:lstStyle/>
        <a:p>
          <a:endParaRPr lang="es-PE"/>
        </a:p>
      </dgm:t>
    </dgm:pt>
    <dgm:pt modelId="{5BBA80C4-FA67-4CE6-A984-BD3AA860E34C}" type="pres">
      <dgm:prSet presAssocID="{09B43610-F62F-4E8F-91B4-8CC064D66AF5}" presName="parentText" presStyleLbl="node1" presStyleIdx="1" presStyleCnt="4" custScaleX="125046" custScaleY="125556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FA9D67D-D32D-4B2B-BF41-0B02AA40718B}" type="pres">
      <dgm:prSet presAssocID="{09B43610-F62F-4E8F-91B4-8CC064D66AF5}" presName="negativeSpace" presStyleCnt="0"/>
      <dgm:spPr/>
    </dgm:pt>
    <dgm:pt modelId="{1FB443A2-1EA6-4A13-B143-6AEF5C7D217C}" type="pres">
      <dgm:prSet presAssocID="{09B43610-F62F-4E8F-91B4-8CC064D66AF5}" presName="childText" presStyleLbl="conFgAcc1" presStyleIdx="1" presStyleCnt="4">
        <dgm:presLayoutVars>
          <dgm:bulletEnabled val="1"/>
        </dgm:presLayoutVars>
      </dgm:prSet>
      <dgm:spPr/>
    </dgm:pt>
    <dgm:pt modelId="{F54286C6-5D4E-43EA-8C7D-CD5FA234C321}" type="pres">
      <dgm:prSet presAssocID="{ECDC8677-1CDF-4CE2-80C3-0CA5B9E6D078}" presName="spaceBetweenRectangles" presStyleCnt="0"/>
      <dgm:spPr/>
    </dgm:pt>
    <dgm:pt modelId="{4FBA9D27-F49E-4C7A-A4F0-DD5BC5E46BDB}" type="pres">
      <dgm:prSet presAssocID="{2A933770-8A5E-43CD-AE9F-B158C46E4665}" presName="parentLin" presStyleCnt="0"/>
      <dgm:spPr/>
    </dgm:pt>
    <dgm:pt modelId="{23D68B0B-FBB5-4371-BF7B-033C91D708E9}" type="pres">
      <dgm:prSet presAssocID="{2A933770-8A5E-43CD-AE9F-B158C46E4665}" presName="parentLeftMargin" presStyleLbl="node1" presStyleIdx="1" presStyleCnt="4"/>
      <dgm:spPr/>
      <dgm:t>
        <a:bodyPr/>
        <a:lstStyle/>
        <a:p>
          <a:endParaRPr lang="es-PE"/>
        </a:p>
      </dgm:t>
    </dgm:pt>
    <dgm:pt modelId="{FD76892C-D8B5-43D5-9A54-248611D7DF90}" type="pres">
      <dgm:prSet presAssocID="{2A933770-8A5E-43CD-AE9F-B158C46E4665}" presName="parentText" presStyleLbl="node1" presStyleIdx="2" presStyleCnt="4" custScaleX="126438" custScaleY="110566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1CF38FF-F37F-4369-988F-ABADC262D364}" type="pres">
      <dgm:prSet presAssocID="{2A933770-8A5E-43CD-AE9F-B158C46E4665}" presName="negativeSpace" presStyleCnt="0"/>
      <dgm:spPr/>
    </dgm:pt>
    <dgm:pt modelId="{8A0086BB-CBA8-4E41-9D98-0342DE6B0974}" type="pres">
      <dgm:prSet presAssocID="{2A933770-8A5E-43CD-AE9F-B158C46E4665}" presName="childText" presStyleLbl="conFgAcc1" presStyleIdx="2" presStyleCnt="4">
        <dgm:presLayoutVars>
          <dgm:bulletEnabled val="1"/>
        </dgm:presLayoutVars>
      </dgm:prSet>
      <dgm:spPr/>
    </dgm:pt>
    <dgm:pt modelId="{14A29EAD-6F08-4BD6-8A4B-7E4B7EEA04E7}" type="pres">
      <dgm:prSet presAssocID="{5C4135C8-4F8F-4CE0-9780-50BE3CA94B24}" presName="spaceBetweenRectangles" presStyleCnt="0"/>
      <dgm:spPr/>
    </dgm:pt>
    <dgm:pt modelId="{12A2F0B5-31F8-4E66-91BD-C883717D8F90}" type="pres">
      <dgm:prSet presAssocID="{E81D183F-7437-465D-9866-5ECE50CB5379}" presName="parentLin" presStyleCnt="0"/>
      <dgm:spPr/>
    </dgm:pt>
    <dgm:pt modelId="{729CBAA9-34C1-44CD-9BE1-B35EC13A12FD}" type="pres">
      <dgm:prSet presAssocID="{E81D183F-7437-465D-9866-5ECE50CB5379}" presName="parentLeftMargin" presStyleLbl="node1" presStyleIdx="2" presStyleCnt="4"/>
      <dgm:spPr/>
      <dgm:t>
        <a:bodyPr/>
        <a:lstStyle/>
        <a:p>
          <a:endParaRPr lang="es-PE"/>
        </a:p>
      </dgm:t>
    </dgm:pt>
    <dgm:pt modelId="{575797F6-FFFE-4B71-897F-20363A17E464}" type="pres">
      <dgm:prSet presAssocID="{E81D183F-7437-465D-9866-5ECE50CB5379}" presName="parentText" presStyleLbl="node1" presStyleIdx="3" presStyleCnt="4" custScaleX="126368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C0D45E1-E28F-4E13-8479-7DFC3EE2464A}" type="pres">
      <dgm:prSet presAssocID="{E81D183F-7437-465D-9866-5ECE50CB5379}" presName="negativeSpace" presStyleCnt="0"/>
      <dgm:spPr/>
    </dgm:pt>
    <dgm:pt modelId="{85427E75-7C42-468B-BC67-F49D67A10313}" type="pres">
      <dgm:prSet presAssocID="{E81D183F-7437-465D-9866-5ECE50CB537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26386B9-12CD-4F95-9E97-41724E579648}" srcId="{3F531D5A-1D34-4A13-AA9C-1B6960D6C23D}" destId="{E81D183F-7437-465D-9866-5ECE50CB5379}" srcOrd="3" destOrd="0" parTransId="{40088876-DA85-4591-BBB1-A50065DC4A63}" sibTransId="{83D74B2E-2088-4717-9B58-4D63E8B0885A}"/>
    <dgm:cxn modelId="{BD15327C-C51A-4439-B2E4-D3317CD4133B}" type="presOf" srcId="{2C963347-F909-4B1A-A315-0E7F380C0CD3}" destId="{9EC8736C-9C8E-4A76-8AAC-5A9139239699}" srcOrd="0" destOrd="0" presId="urn:microsoft.com/office/officeart/2005/8/layout/list1"/>
    <dgm:cxn modelId="{20AA785C-B954-41ED-8181-979BC0D1F7A3}" srcId="{3F531D5A-1D34-4A13-AA9C-1B6960D6C23D}" destId="{09B43610-F62F-4E8F-91B4-8CC064D66AF5}" srcOrd="1" destOrd="0" parTransId="{20325993-27E9-4FEC-BC34-EAACD6A8B728}" sibTransId="{ECDC8677-1CDF-4CE2-80C3-0CA5B9E6D078}"/>
    <dgm:cxn modelId="{844C0D42-C92B-488C-829D-5A6C14D6C651}" type="presOf" srcId="{3F531D5A-1D34-4A13-AA9C-1B6960D6C23D}" destId="{8A1D0FA1-A9CC-467A-B9FE-D65E344338D3}" srcOrd="0" destOrd="0" presId="urn:microsoft.com/office/officeart/2005/8/layout/list1"/>
    <dgm:cxn modelId="{A2BAFC01-CA76-46FB-B478-E9CBDB39743C}" srcId="{3F531D5A-1D34-4A13-AA9C-1B6960D6C23D}" destId="{2C963347-F909-4B1A-A315-0E7F380C0CD3}" srcOrd="0" destOrd="0" parTransId="{FDE182AD-2661-4BDA-8FD8-0436301C149A}" sibTransId="{BE318A78-58E0-41F1-906E-73A70DF5511F}"/>
    <dgm:cxn modelId="{789DABDF-0421-4D9F-803C-816FFE8D6509}" type="presOf" srcId="{E81D183F-7437-465D-9866-5ECE50CB5379}" destId="{729CBAA9-34C1-44CD-9BE1-B35EC13A12FD}" srcOrd="0" destOrd="0" presId="urn:microsoft.com/office/officeart/2005/8/layout/list1"/>
    <dgm:cxn modelId="{F4FECE02-61F2-4D63-B104-0DD7D3271A47}" type="presOf" srcId="{09B43610-F62F-4E8F-91B4-8CC064D66AF5}" destId="{1A348E81-7118-4912-B827-D093873AAE51}" srcOrd="0" destOrd="0" presId="urn:microsoft.com/office/officeart/2005/8/layout/list1"/>
    <dgm:cxn modelId="{7029F532-DE1E-40EF-8C59-8734E49D9D5D}" type="presOf" srcId="{2A933770-8A5E-43CD-AE9F-B158C46E4665}" destId="{23D68B0B-FBB5-4371-BF7B-033C91D708E9}" srcOrd="0" destOrd="0" presId="urn:microsoft.com/office/officeart/2005/8/layout/list1"/>
    <dgm:cxn modelId="{2C512A69-DB52-4D0D-9319-9BA06B8B2417}" type="presOf" srcId="{2C963347-F909-4B1A-A315-0E7F380C0CD3}" destId="{2DBCA05D-CB2E-4A3E-A292-CEC9A85021B8}" srcOrd="1" destOrd="0" presId="urn:microsoft.com/office/officeart/2005/8/layout/list1"/>
    <dgm:cxn modelId="{156A7795-B13A-4A57-A2C4-5700F7676765}" type="presOf" srcId="{09B43610-F62F-4E8F-91B4-8CC064D66AF5}" destId="{5BBA80C4-FA67-4CE6-A984-BD3AA860E34C}" srcOrd="1" destOrd="0" presId="urn:microsoft.com/office/officeart/2005/8/layout/list1"/>
    <dgm:cxn modelId="{F5590CCC-E85C-4E34-AC80-86166EB34120}" type="presOf" srcId="{E81D183F-7437-465D-9866-5ECE50CB5379}" destId="{575797F6-FFFE-4B71-897F-20363A17E464}" srcOrd="1" destOrd="0" presId="urn:microsoft.com/office/officeart/2005/8/layout/list1"/>
    <dgm:cxn modelId="{4F89CA0C-6EE8-476F-91C1-F6C1AC79C323}" type="presOf" srcId="{2A933770-8A5E-43CD-AE9F-B158C46E4665}" destId="{FD76892C-D8B5-43D5-9A54-248611D7DF90}" srcOrd="1" destOrd="0" presId="urn:microsoft.com/office/officeart/2005/8/layout/list1"/>
    <dgm:cxn modelId="{53BF31D3-0802-4AE8-A0E9-F99275D33723}" srcId="{3F531D5A-1D34-4A13-AA9C-1B6960D6C23D}" destId="{2A933770-8A5E-43CD-AE9F-B158C46E4665}" srcOrd="2" destOrd="0" parTransId="{3268D326-CFF8-4ECB-A8A8-510ECC2006DA}" sibTransId="{5C4135C8-4F8F-4CE0-9780-50BE3CA94B24}"/>
    <dgm:cxn modelId="{FCB88D16-3637-463D-A273-F43C74F78608}" type="presParOf" srcId="{8A1D0FA1-A9CC-467A-B9FE-D65E344338D3}" destId="{4A63F64D-D154-42F3-A805-D6593074B9A3}" srcOrd="0" destOrd="0" presId="urn:microsoft.com/office/officeart/2005/8/layout/list1"/>
    <dgm:cxn modelId="{7726A725-76A9-4A47-AE41-1DFFC77930A7}" type="presParOf" srcId="{4A63F64D-D154-42F3-A805-D6593074B9A3}" destId="{9EC8736C-9C8E-4A76-8AAC-5A9139239699}" srcOrd="0" destOrd="0" presId="urn:microsoft.com/office/officeart/2005/8/layout/list1"/>
    <dgm:cxn modelId="{B5E841DE-0F96-40CD-ABAA-408995D05629}" type="presParOf" srcId="{4A63F64D-D154-42F3-A805-D6593074B9A3}" destId="{2DBCA05D-CB2E-4A3E-A292-CEC9A85021B8}" srcOrd="1" destOrd="0" presId="urn:microsoft.com/office/officeart/2005/8/layout/list1"/>
    <dgm:cxn modelId="{DE4F926D-B7AA-4C4F-8D24-E139AD5E440D}" type="presParOf" srcId="{8A1D0FA1-A9CC-467A-B9FE-D65E344338D3}" destId="{E5BFECA1-F40E-48ED-81F2-D8224D779A03}" srcOrd="1" destOrd="0" presId="urn:microsoft.com/office/officeart/2005/8/layout/list1"/>
    <dgm:cxn modelId="{50A7DF1C-3CC5-4472-A7CD-2FF6A23499E5}" type="presParOf" srcId="{8A1D0FA1-A9CC-467A-B9FE-D65E344338D3}" destId="{F18F6A6A-E1C7-4439-8EC9-FEE933C2EB52}" srcOrd="2" destOrd="0" presId="urn:microsoft.com/office/officeart/2005/8/layout/list1"/>
    <dgm:cxn modelId="{BD8C82F8-A275-49E3-9163-A009DF3A6A80}" type="presParOf" srcId="{8A1D0FA1-A9CC-467A-B9FE-D65E344338D3}" destId="{B05477BB-EA08-4CCE-B6FE-9555DD703CFD}" srcOrd="3" destOrd="0" presId="urn:microsoft.com/office/officeart/2005/8/layout/list1"/>
    <dgm:cxn modelId="{9A1F9B6A-7AE2-40B9-8ADF-D234425EF6C2}" type="presParOf" srcId="{8A1D0FA1-A9CC-467A-B9FE-D65E344338D3}" destId="{B6F7D181-17F2-4AE0-90CC-13BF239FAC3E}" srcOrd="4" destOrd="0" presId="urn:microsoft.com/office/officeart/2005/8/layout/list1"/>
    <dgm:cxn modelId="{A6BFBC08-1E2D-4687-9CBF-909AFA4A82A1}" type="presParOf" srcId="{B6F7D181-17F2-4AE0-90CC-13BF239FAC3E}" destId="{1A348E81-7118-4912-B827-D093873AAE51}" srcOrd="0" destOrd="0" presId="urn:microsoft.com/office/officeart/2005/8/layout/list1"/>
    <dgm:cxn modelId="{C2769D7B-46C6-48D3-B2A9-740F22771722}" type="presParOf" srcId="{B6F7D181-17F2-4AE0-90CC-13BF239FAC3E}" destId="{5BBA80C4-FA67-4CE6-A984-BD3AA860E34C}" srcOrd="1" destOrd="0" presId="urn:microsoft.com/office/officeart/2005/8/layout/list1"/>
    <dgm:cxn modelId="{CC3A19FD-A458-4C9D-9BFF-6622EC613071}" type="presParOf" srcId="{8A1D0FA1-A9CC-467A-B9FE-D65E344338D3}" destId="{6FA9D67D-D32D-4B2B-BF41-0B02AA40718B}" srcOrd="5" destOrd="0" presId="urn:microsoft.com/office/officeart/2005/8/layout/list1"/>
    <dgm:cxn modelId="{5E291B22-D567-4D66-8060-B05367B4361E}" type="presParOf" srcId="{8A1D0FA1-A9CC-467A-B9FE-D65E344338D3}" destId="{1FB443A2-1EA6-4A13-B143-6AEF5C7D217C}" srcOrd="6" destOrd="0" presId="urn:microsoft.com/office/officeart/2005/8/layout/list1"/>
    <dgm:cxn modelId="{F6BE6F98-4213-488E-A6A2-EB63D4E75190}" type="presParOf" srcId="{8A1D0FA1-A9CC-467A-B9FE-D65E344338D3}" destId="{F54286C6-5D4E-43EA-8C7D-CD5FA234C321}" srcOrd="7" destOrd="0" presId="urn:microsoft.com/office/officeart/2005/8/layout/list1"/>
    <dgm:cxn modelId="{C250AFBE-7148-44E8-91B9-E0046C61EA53}" type="presParOf" srcId="{8A1D0FA1-A9CC-467A-B9FE-D65E344338D3}" destId="{4FBA9D27-F49E-4C7A-A4F0-DD5BC5E46BDB}" srcOrd="8" destOrd="0" presId="urn:microsoft.com/office/officeart/2005/8/layout/list1"/>
    <dgm:cxn modelId="{6815BBDC-5E2F-4F45-B75D-80AF773B925C}" type="presParOf" srcId="{4FBA9D27-F49E-4C7A-A4F0-DD5BC5E46BDB}" destId="{23D68B0B-FBB5-4371-BF7B-033C91D708E9}" srcOrd="0" destOrd="0" presId="urn:microsoft.com/office/officeart/2005/8/layout/list1"/>
    <dgm:cxn modelId="{E8B18353-E856-4744-A5C0-5BAB6B69E904}" type="presParOf" srcId="{4FBA9D27-F49E-4C7A-A4F0-DD5BC5E46BDB}" destId="{FD76892C-D8B5-43D5-9A54-248611D7DF90}" srcOrd="1" destOrd="0" presId="urn:microsoft.com/office/officeart/2005/8/layout/list1"/>
    <dgm:cxn modelId="{4650E802-98AA-41C5-B485-652A0921209C}" type="presParOf" srcId="{8A1D0FA1-A9CC-467A-B9FE-D65E344338D3}" destId="{B1CF38FF-F37F-4369-988F-ABADC262D364}" srcOrd="9" destOrd="0" presId="urn:microsoft.com/office/officeart/2005/8/layout/list1"/>
    <dgm:cxn modelId="{3F22D007-3401-4A0D-8719-102A1D2D599F}" type="presParOf" srcId="{8A1D0FA1-A9CC-467A-B9FE-D65E344338D3}" destId="{8A0086BB-CBA8-4E41-9D98-0342DE6B0974}" srcOrd="10" destOrd="0" presId="urn:microsoft.com/office/officeart/2005/8/layout/list1"/>
    <dgm:cxn modelId="{CCAD6CBD-5928-47DC-BB15-E6BFD8CCE170}" type="presParOf" srcId="{8A1D0FA1-A9CC-467A-B9FE-D65E344338D3}" destId="{14A29EAD-6F08-4BD6-8A4B-7E4B7EEA04E7}" srcOrd="11" destOrd="0" presId="urn:microsoft.com/office/officeart/2005/8/layout/list1"/>
    <dgm:cxn modelId="{C6AE4A9B-E348-4C61-A9A6-E199FC495CF7}" type="presParOf" srcId="{8A1D0FA1-A9CC-467A-B9FE-D65E344338D3}" destId="{12A2F0B5-31F8-4E66-91BD-C883717D8F90}" srcOrd="12" destOrd="0" presId="urn:microsoft.com/office/officeart/2005/8/layout/list1"/>
    <dgm:cxn modelId="{3BBCFEAE-24EC-4B63-B671-F0C9668F7286}" type="presParOf" srcId="{12A2F0B5-31F8-4E66-91BD-C883717D8F90}" destId="{729CBAA9-34C1-44CD-9BE1-B35EC13A12FD}" srcOrd="0" destOrd="0" presId="urn:microsoft.com/office/officeart/2005/8/layout/list1"/>
    <dgm:cxn modelId="{379DF39F-A874-44A9-9B03-C217DBF8AA7C}" type="presParOf" srcId="{12A2F0B5-31F8-4E66-91BD-C883717D8F90}" destId="{575797F6-FFFE-4B71-897F-20363A17E464}" srcOrd="1" destOrd="0" presId="urn:microsoft.com/office/officeart/2005/8/layout/list1"/>
    <dgm:cxn modelId="{4476DC41-0BF6-4E37-BB58-87CED172B3BB}" type="presParOf" srcId="{8A1D0FA1-A9CC-467A-B9FE-D65E344338D3}" destId="{5C0D45E1-E28F-4E13-8479-7DFC3EE2464A}" srcOrd="13" destOrd="0" presId="urn:microsoft.com/office/officeart/2005/8/layout/list1"/>
    <dgm:cxn modelId="{10CCD4E1-B7DF-430D-ADB0-09DDF2A6A4F8}" type="presParOf" srcId="{8A1D0FA1-A9CC-467A-B9FE-D65E344338D3}" destId="{85427E75-7C42-468B-BC67-F49D67A1031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531D5A-1D34-4A13-AA9C-1B6960D6C23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2C963347-F909-4B1A-A315-0E7F380C0CD3}">
      <dgm:prSet phldrT="[Texto]" custT="1"/>
      <dgm:spPr/>
      <dgm:t>
        <a:bodyPr/>
        <a:lstStyle/>
        <a:p>
          <a:r>
            <a:rPr lang="es-PE" sz="1600" b="1" dirty="0" smtClean="0">
              <a:solidFill>
                <a:schemeClr val="bg1"/>
              </a:solidFill>
              <a:latin typeface="Flexo Medium" pitchFamily="50" charset="0"/>
              <a:cs typeface="Arial" pitchFamily="34" charset="0"/>
            </a:rPr>
            <a:t>Servicios de asesoría de financiamiento de un Proyecto</a:t>
          </a:r>
          <a:endParaRPr lang="es-PE" sz="1600" b="1" dirty="0">
            <a:solidFill>
              <a:schemeClr val="bg1"/>
            </a:solidFill>
          </a:endParaRPr>
        </a:p>
      </dgm:t>
    </dgm:pt>
    <dgm:pt modelId="{FDE182AD-2661-4BDA-8FD8-0436301C149A}" type="parTrans" cxnId="{A2BAFC01-CA76-46FB-B478-E9CBDB39743C}">
      <dgm:prSet/>
      <dgm:spPr/>
      <dgm:t>
        <a:bodyPr/>
        <a:lstStyle/>
        <a:p>
          <a:endParaRPr lang="es-PE"/>
        </a:p>
      </dgm:t>
    </dgm:pt>
    <dgm:pt modelId="{BE318A78-58E0-41F1-906E-73A70DF5511F}" type="sibTrans" cxnId="{A2BAFC01-CA76-46FB-B478-E9CBDB39743C}">
      <dgm:prSet/>
      <dgm:spPr/>
      <dgm:t>
        <a:bodyPr/>
        <a:lstStyle/>
        <a:p>
          <a:endParaRPr lang="es-PE"/>
        </a:p>
      </dgm:t>
    </dgm:pt>
    <dgm:pt modelId="{09B43610-F62F-4E8F-91B4-8CC064D66AF5}">
      <dgm:prSet phldrT="[Texto]" custT="1"/>
      <dgm:spPr/>
      <dgm:t>
        <a:bodyPr/>
        <a:lstStyle/>
        <a:p>
          <a:r>
            <a:rPr lang="es-PE" sz="1600" b="1" dirty="0" smtClean="0">
              <a:solidFill>
                <a:schemeClr val="bg1"/>
              </a:solidFill>
              <a:latin typeface="Flexo Medium" pitchFamily="50" charset="0"/>
              <a:cs typeface="Arial" pitchFamily="34" charset="0"/>
            </a:rPr>
            <a:t>Financiamiento (directo y/o indirecto) de un Proyecto (nuevo)</a:t>
          </a:r>
          <a:endParaRPr lang="es-PE" sz="1600" b="1" dirty="0">
            <a:solidFill>
              <a:schemeClr val="bg1"/>
            </a:solidFill>
          </a:endParaRPr>
        </a:p>
      </dgm:t>
    </dgm:pt>
    <dgm:pt modelId="{20325993-27E9-4FEC-BC34-EAACD6A8B728}" type="parTrans" cxnId="{20AA785C-B954-41ED-8181-979BC0D1F7A3}">
      <dgm:prSet/>
      <dgm:spPr/>
      <dgm:t>
        <a:bodyPr/>
        <a:lstStyle/>
        <a:p>
          <a:endParaRPr lang="es-PE"/>
        </a:p>
      </dgm:t>
    </dgm:pt>
    <dgm:pt modelId="{ECDC8677-1CDF-4CE2-80C3-0CA5B9E6D078}" type="sibTrans" cxnId="{20AA785C-B954-41ED-8181-979BC0D1F7A3}">
      <dgm:prSet/>
      <dgm:spPr/>
      <dgm:t>
        <a:bodyPr/>
        <a:lstStyle/>
        <a:p>
          <a:endParaRPr lang="es-PE"/>
        </a:p>
      </dgm:t>
    </dgm:pt>
    <dgm:pt modelId="{E81D183F-7437-465D-9866-5ECE50CB5379}">
      <dgm:prSet custT="1"/>
      <dgm:spPr/>
      <dgm:t>
        <a:bodyPr/>
        <a:lstStyle/>
        <a:p>
          <a:r>
            <a:rPr lang="es-PE" sz="1600" b="1" dirty="0" smtClean="0">
              <a:solidFill>
                <a:schemeClr val="bg1"/>
              </a:solidFill>
              <a:latin typeface="Flexo Medium" pitchFamily="50" charset="0"/>
              <a:cs typeface="Arial" pitchFamily="34" charset="0"/>
            </a:rPr>
            <a:t>Crédito puente de financiamiento de un Proyecto (nuevo)</a:t>
          </a:r>
        </a:p>
      </dgm:t>
    </dgm:pt>
    <dgm:pt modelId="{40088876-DA85-4591-BBB1-A50065DC4A63}" type="parTrans" cxnId="{E26386B9-12CD-4F95-9E97-41724E579648}">
      <dgm:prSet/>
      <dgm:spPr/>
      <dgm:t>
        <a:bodyPr/>
        <a:lstStyle/>
        <a:p>
          <a:endParaRPr lang="es-PE"/>
        </a:p>
      </dgm:t>
    </dgm:pt>
    <dgm:pt modelId="{83D74B2E-2088-4717-9B58-4D63E8B0885A}" type="sibTrans" cxnId="{E26386B9-12CD-4F95-9E97-41724E579648}">
      <dgm:prSet/>
      <dgm:spPr/>
      <dgm:t>
        <a:bodyPr/>
        <a:lstStyle/>
        <a:p>
          <a:endParaRPr lang="es-PE"/>
        </a:p>
      </dgm:t>
    </dgm:pt>
    <dgm:pt modelId="{2A933770-8A5E-43CD-AE9F-B158C46E4665}">
      <dgm:prSet custT="1"/>
      <dgm:spPr/>
      <dgm:t>
        <a:bodyPr/>
        <a:lstStyle/>
        <a:p>
          <a:r>
            <a:rPr lang="es-PE" sz="1600" b="1" dirty="0" smtClean="0">
              <a:solidFill>
                <a:schemeClr val="bg1"/>
              </a:solidFill>
              <a:latin typeface="Flexo Medium" pitchFamily="50" charset="0"/>
              <a:cs typeface="Arial" pitchFamily="34" charset="0"/>
            </a:rPr>
            <a:t>Crédito (directo y/o indirecto) relacionado a una etapa de un Proyecto (ya iniciado)</a:t>
          </a:r>
        </a:p>
      </dgm:t>
    </dgm:pt>
    <dgm:pt modelId="{3268D326-CFF8-4ECB-A8A8-510ECC2006DA}" type="parTrans" cxnId="{53BF31D3-0802-4AE8-A0E9-F99275D33723}">
      <dgm:prSet/>
      <dgm:spPr/>
      <dgm:t>
        <a:bodyPr/>
        <a:lstStyle/>
        <a:p>
          <a:endParaRPr lang="es-PE"/>
        </a:p>
      </dgm:t>
    </dgm:pt>
    <dgm:pt modelId="{5C4135C8-4F8F-4CE0-9780-50BE3CA94B24}" type="sibTrans" cxnId="{53BF31D3-0802-4AE8-A0E9-F99275D33723}">
      <dgm:prSet/>
      <dgm:spPr/>
      <dgm:t>
        <a:bodyPr/>
        <a:lstStyle/>
        <a:p>
          <a:endParaRPr lang="es-PE"/>
        </a:p>
      </dgm:t>
    </dgm:pt>
    <dgm:pt modelId="{FC31DB0D-FB15-4729-B39F-BAEC8FCC1B3A}">
      <dgm:prSet custT="1"/>
      <dgm:spPr/>
      <dgm:t>
        <a:bodyPr/>
        <a:lstStyle/>
        <a:p>
          <a:r>
            <a:rPr lang="es-PE" sz="1600" b="1" dirty="0" smtClean="0">
              <a:solidFill>
                <a:schemeClr val="bg1"/>
              </a:solidFill>
              <a:latin typeface="Flexo Medium" pitchFamily="50" charset="0"/>
              <a:cs typeface="Arial" pitchFamily="34" charset="0"/>
            </a:rPr>
            <a:t>Crédito corporativo (directo y/o indirecto) destinado a Proveedores Primarios de un Proyecto</a:t>
          </a:r>
        </a:p>
      </dgm:t>
    </dgm:pt>
    <dgm:pt modelId="{36F3954A-A8B5-432F-9047-C292E66F6DD8}" type="parTrans" cxnId="{EB6CF4E0-69D2-4DB2-8155-DC4F5B85DE43}">
      <dgm:prSet/>
      <dgm:spPr/>
      <dgm:t>
        <a:bodyPr/>
        <a:lstStyle/>
        <a:p>
          <a:endParaRPr lang="es-PE"/>
        </a:p>
      </dgm:t>
    </dgm:pt>
    <dgm:pt modelId="{C677D890-8064-46F5-AC8A-3EE1EF9C56DD}" type="sibTrans" cxnId="{EB6CF4E0-69D2-4DB2-8155-DC4F5B85DE43}">
      <dgm:prSet/>
      <dgm:spPr/>
      <dgm:t>
        <a:bodyPr/>
        <a:lstStyle/>
        <a:p>
          <a:endParaRPr lang="es-PE"/>
        </a:p>
      </dgm:t>
    </dgm:pt>
    <dgm:pt modelId="{8A1D0FA1-A9CC-467A-B9FE-D65E344338D3}" type="pres">
      <dgm:prSet presAssocID="{3F531D5A-1D34-4A13-AA9C-1B6960D6C2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4A63F64D-D154-42F3-A805-D6593074B9A3}" type="pres">
      <dgm:prSet presAssocID="{2C963347-F909-4B1A-A315-0E7F380C0CD3}" presName="parentLin" presStyleCnt="0"/>
      <dgm:spPr/>
    </dgm:pt>
    <dgm:pt modelId="{9EC8736C-9C8E-4A76-8AAC-5A9139239699}" type="pres">
      <dgm:prSet presAssocID="{2C963347-F909-4B1A-A315-0E7F380C0CD3}" presName="parentLeftMargin" presStyleLbl="node1" presStyleIdx="0" presStyleCnt="5"/>
      <dgm:spPr/>
      <dgm:t>
        <a:bodyPr/>
        <a:lstStyle/>
        <a:p>
          <a:endParaRPr lang="es-PE"/>
        </a:p>
      </dgm:t>
    </dgm:pt>
    <dgm:pt modelId="{2DBCA05D-CB2E-4A3E-A292-CEC9A85021B8}" type="pres">
      <dgm:prSet presAssocID="{2C963347-F909-4B1A-A315-0E7F380C0CD3}" presName="parentText" presStyleLbl="node1" presStyleIdx="0" presStyleCnt="5" custScaleX="125047" custScaleY="109696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5BFECA1-F40E-48ED-81F2-D8224D779A03}" type="pres">
      <dgm:prSet presAssocID="{2C963347-F909-4B1A-A315-0E7F380C0CD3}" presName="negativeSpace" presStyleCnt="0"/>
      <dgm:spPr/>
    </dgm:pt>
    <dgm:pt modelId="{F18F6A6A-E1C7-4439-8EC9-FEE933C2EB52}" type="pres">
      <dgm:prSet presAssocID="{2C963347-F909-4B1A-A315-0E7F380C0CD3}" presName="childText" presStyleLbl="conFgAcc1" presStyleIdx="0" presStyleCnt="5">
        <dgm:presLayoutVars>
          <dgm:bulletEnabled val="1"/>
        </dgm:presLayoutVars>
      </dgm:prSet>
      <dgm:spPr/>
    </dgm:pt>
    <dgm:pt modelId="{B05477BB-EA08-4CCE-B6FE-9555DD703CFD}" type="pres">
      <dgm:prSet presAssocID="{BE318A78-58E0-41F1-906E-73A70DF5511F}" presName="spaceBetweenRectangles" presStyleCnt="0"/>
      <dgm:spPr/>
    </dgm:pt>
    <dgm:pt modelId="{B6F7D181-17F2-4AE0-90CC-13BF239FAC3E}" type="pres">
      <dgm:prSet presAssocID="{09B43610-F62F-4E8F-91B4-8CC064D66AF5}" presName="parentLin" presStyleCnt="0"/>
      <dgm:spPr/>
    </dgm:pt>
    <dgm:pt modelId="{1A348E81-7118-4912-B827-D093873AAE51}" type="pres">
      <dgm:prSet presAssocID="{09B43610-F62F-4E8F-91B4-8CC064D66AF5}" presName="parentLeftMargin" presStyleLbl="node1" presStyleIdx="0" presStyleCnt="5"/>
      <dgm:spPr/>
      <dgm:t>
        <a:bodyPr/>
        <a:lstStyle/>
        <a:p>
          <a:endParaRPr lang="es-PE"/>
        </a:p>
      </dgm:t>
    </dgm:pt>
    <dgm:pt modelId="{5BBA80C4-FA67-4CE6-A984-BD3AA860E34C}" type="pres">
      <dgm:prSet presAssocID="{09B43610-F62F-4E8F-91B4-8CC064D66AF5}" presName="parentText" presStyleLbl="node1" presStyleIdx="1" presStyleCnt="5" custScaleX="125046" custScaleY="125556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FA9D67D-D32D-4B2B-BF41-0B02AA40718B}" type="pres">
      <dgm:prSet presAssocID="{09B43610-F62F-4E8F-91B4-8CC064D66AF5}" presName="negativeSpace" presStyleCnt="0"/>
      <dgm:spPr/>
    </dgm:pt>
    <dgm:pt modelId="{1FB443A2-1EA6-4A13-B143-6AEF5C7D217C}" type="pres">
      <dgm:prSet presAssocID="{09B43610-F62F-4E8F-91B4-8CC064D66AF5}" presName="childText" presStyleLbl="conFgAcc1" presStyleIdx="1" presStyleCnt="5">
        <dgm:presLayoutVars>
          <dgm:bulletEnabled val="1"/>
        </dgm:presLayoutVars>
      </dgm:prSet>
      <dgm:spPr/>
    </dgm:pt>
    <dgm:pt modelId="{F54286C6-5D4E-43EA-8C7D-CD5FA234C321}" type="pres">
      <dgm:prSet presAssocID="{ECDC8677-1CDF-4CE2-80C3-0CA5B9E6D078}" presName="spaceBetweenRectangles" presStyleCnt="0"/>
      <dgm:spPr/>
    </dgm:pt>
    <dgm:pt modelId="{4FBA9D27-F49E-4C7A-A4F0-DD5BC5E46BDB}" type="pres">
      <dgm:prSet presAssocID="{2A933770-8A5E-43CD-AE9F-B158C46E4665}" presName="parentLin" presStyleCnt="0"/>
      <dgm:spPr/>
    </dgm:pt>
    <dgm:pt modelId="{23D68B0B-FBB5-4371-BF7B-033C91D708E9}" type="pres">
      <dgm:prSet presAssocID="{2A933770-8A5E-43CD-AE9F-B158C46E4665}" presName="parentLeftMargin" presStyleLbl="node1" presStyleIdx="1" presStyleCnt="5"/>
      <dgm:spPr/>
      <dgm:t>
        <a:bodyPr/>
        <a:lstStyle/>
        <a:p>
          <a:endParaRPr lang="es-PE"/>
        </a:p>
      </dgm:t>
    </dgm:pt>
    <dgm:pt modelId="{FD76892C-D8B5-43D5-9A54-248611D7DF90}" type="pres">
      <dgm:prSet presAssocID="{2A933770-8A5E-43CD-AE9F-B158C46E4665}" presName="parentText" presStyleLbl="node1" presStyleIdx="2" presStyleCnt="5" custScaleX="126438" custScaleY="110566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1CF38FF-F37F-4369-988F-ABADC262D364}" type="pres">
      <dgm:prSet presAssocID="{2A933770-8A5E-43CD-AE9F-B158C46E4665}" presName="negativeSpace" presStyleCnt="0"/>
      <dgm:spPr/>
    </dgm:pt>
    <dgm:pt modelId="{8A0086BB-CBA8-4E41-9D98-0342DE6B0974}" type="pres">
      <dgm:prSet presAssocID="{2A933770-8A5E-43CD-AE9F-B158C46E4665}" presName="childText" presStyleLbl="conFgAcc1" presStyleIdx="2" presStyleCnt="5">
        <dgm:presLayoutVars>
          <dgm:bulletEnabled val="1"/>
        </dgm:presLayoutVars>
      </dgm:prSet>
      <dgm:spPr/>
    </dgm:pt>
    <dgm:pt modelId="{14A29EAD-6F08-4BD6-8A4B-7E4B7EEA04E7}" type="pres">
      <dgm:prSet presAssocID="{5C4135C8-4F8F-4CE0-9780-50BE3CA94B24}" presName="spaceBetweenRectangles" presStyleCnt="0"/>
      <dgm:spPr/>
    </dgm:pt>
    <dgm:pt modelId="{12A2F0B5-31F8-4E66-91BD-C883717D8F90}" type="pres">
      <dgm:prSet presAssocID="{E81D183F-7437-465D-9866-5ECE50CB5379}" presName="parentLin" presStyleCnt="0"/>
      <dgm:spPr/>
    </dgm:pt>
    <dgm:pt modelId="{729CBAA9-34C1-44CD-9BE1-B35EC13A12FD}" type="pres">
      <dgm:prSet presAssocID="{E81D183F-7437-465D-9866-5ECE50CB5379}" presName="parentLeftMargin" presStyleLbl="node1" presStyleIdx="2" presStyleCnt="5"/>
      <dgm:spPr/>
      <dgm:t>
        <a:bodyPr/>
        <a:lstStyle/>
        <a:p>
          <a:endParaRPr lang="es-PE"/>
        </a:p>
      </dgm:t>
    </dgm:pt>
    <dgm:pt modelId="{575797F6-FFFE-4B71-897F-20363A17E464}" type="pres">
      <dgm:prSet presAssocID="{E81D183F-7437-465D-9866-5ECE50CB5379}" presName="parentText" presStyleLbl="node1" presStyleIdx="3" presStyleCnt="5" custScaleX="126368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C0D45E1-E28F-4E13-8479-7DFC3EE2464A}" type="pres">
      <dgm:prSet presAssocID="{E81D183F-7437-465D-9866-5ECE50CB5379}" presName="negativeSpace" presStyleCnt="0"/>
      <dgm:spPr/>
    </dgm:pt>
    <dgm:pt modelId="{85427E75-7C42-468B-BC67-F49D67A10313}" type="pres">
      <dgm:prSet presAssocID="{E81D183F-7437-465D-9866-5ECE50CB5379}" presName="childText" presStyleLbl="conFgAcc1" presStyleIdx="3" presStyleCnt="5">
        <dgm:presLayoutVars>
          <dgm:bulletEnabled val="1"/>
        </dgm:presLayoutVars>
      </dgm:prSet>
      <dgm:spPr/>
    </dgm:pt>
    <dgm:pt modelId="{F79EAB09-963C-4EF9-B091-49CDBF2D35A6}" type="pres">
      <dgm:prSet presAssocID="{83D74B2E-2088-4717-9B58-4D63E8B0885A}" presName="spaceBetweenRectangles" presStyleCnt="0"/>
      <dgm:spPr/>
    </dgm:pt>
    <dgm:pt modelId="{0E724173-6560-4804-A32B-BCB9C23DB7C6}" type="pres">
      <dgm:prSet presAssocID="{FC31DB0D-FB15-4729-B39F-BAEC8FCC1B3A}" presName="parentLin" presStyleCnt="0"/>
      <dgm:spPr/>
    </dgm:pt>
    <dgm:pt modelId="{7198F33C-90C7-437F-A634-9CACDD532EDA}" type="pres">
      <dgm:prSet presAssocID="{FC31DB0D-FB15-4729-B39F-BAEC8FCC1B3A}" presName="parentLeftMargin" presStyleLbl="node1" presStyleIdx="3" presStyleCnt="5"/>
      <dgm:spPr/>
      <dgm:t>
        <a:bodyPr/>
        <a:lstStyle/>
        <a:p>
          <a:endParaRPr lang="es-PE"/>
        </a:p>
      </dgm:t>
    </dgm:pt>
    <dgm:pt modelId="{6D911688-948F-4037-9578-C0AD10E95F4B}" type="pres">
      <dgm:prSet presAssocID="{FC31DB0D-FB15-4729-B39F-BAEC8FCC1B3A}" presName="parentText" presStyleLbl="node1" presStyleIdx="4" presStyleCnt="5" custScaleX="126368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D2B1DB1-9C44-458A-BE7D-B536C08501B5}" type="pres">
      <dgm:prSet presAssocID="{FC31DB0D-FB15-4729-B39F-BAEC8FCC1B3A}" presName="negativeSpace" presStyleCnt="0"/>
      <dgm:spPr/>
    </dgm:pt>
    <dgm:pt modelId="{43070F62-0645-45F6-9A0F-A16563A509EA}" type="pres">
      <dgm:prSet presAssocID="{FC31DB0D-FB15-4729-B39F-BAEC8FCC1B3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E041266-763B-436D-9196-605FB5F9D1CA}" type="presOf" srcId="{FC31DB0D-FB15-4729-B39F-BAEC8FCC1B3A}" destId="{6D911688-948F-4037-9578-C0AD10E95F4B}" srcOrd="1" destOrd="0" presId="urn:microsoft.com/office/officeart/2005/8/layout/list1"/>
    <dgm:cxn modelId="{78823688-4028-443A-8CDC-0D5727DF3B09}" type="presOf" srcId="{09B43610-F62F-4E8F-91B4-8CC064D66AF5}" destId="{5BBA80C4-FA67-4CE6-A984-BD3AA860E34C}" srcOrd="1" destOrd="0" presId="urn:microsoft.com/office/officeart/2005/8/layout/list1"/>
    <dgm:cxn modelId="{20AA785C-B954-41ED-8181-979BC0D1F7A3}" srcId="{3F531D5A-1D34-4A13-AA9C-1B6960D6C23D}" destId="{09B43610-F62F-4E8F-91B4-8CC064D66AF5}" srcOrd="1" destOrd="0" parTransId="{20325993-27E9-4FEC-BC34-EAACD6A8B728}" sibTransId="{ECDC8677-1CDF-4CE2-80C3-0CA5B9E6D078}"/>
    <dgm:cxn modelId="{2766B87F-E6E8-4716-A2F3-EE455074B410}" type="presOf" srcId="{3F531D5A-1D34-4A13-AA9C-1B6960D6C23D}" destId="{8A1D0FA1-A9CC-467A-B9FE-D65E344338D3}" srcOrd="0" destOrd="0" presId="urn:microsoft.com/office/officeart/2005/8/layout/list1"/>
    <dgm:cxn modelId="{EB6CF4E0-69D2-4DB2-8155-DC4F5B85DE43}" srcId="{3F531D5A-1D34-4A13-AA9C-1B6960D6C23D}" destId="{FC31DB0D-FB15-4729-B39F-BAEC8FCC1B3A}" srcOrd="4" destOrd="0" parTransId="{36F3954A-A8B5-432F-9047-C292E66F6DD8}" sibTransId="{C677D890-8064-46F5-AC8A-3EE1EF9C56DD}"/>
    <dgm:cxn modelId="{53BF31D3-0802-4AE8-A0E9-F99275D33723}" srcId="{3F531D5A-1D34-4A13-AA9C-1B6960D6C23D}" destId="{2A933770-8A5E-43CD-AE9F-B158C46E4665}" srcOrd="2" destOrd="0" parTransId="{3268D326-CFF8-4ECB-A8A8-510ECC2006DA}" sibTransId="{5C4135C8-4F8F-4CE0-9780-50BE3CA94B24}"/>
    <dgm:cxn modelId="{BC7377D9-3F77-4A30-A80E-41D8688EF80B}" type="presOf" srcId="{2C963347-F909-4B1A-A315-0E7F380C0CD3}" destId="{9EC8736C-9C8E-4A76-8AAC-5A9139239699}" srcOrd="0" destOrd="0" presId="urn:microsoft.com/office/officeart/2005/8/layout/list1"/>
    <dgm:cxn modelId="{EF66EECC-4C77-412D-BF81-3C618A984608}" type="presOf" srcId="{2A933770-8A5E-43CD-AE9F-B158C46E4665}" destId="{FD76892C-D8B5-43D5-9A54-248611D7DF90}" srcOrd="1" destOrd="0" presId="urn:microsoft.com/office/officeart/2005/8/layout/list1"/>
    <dgm:cxn modelId="{E26386B9-12CD-4F95-9E97-41724E579648}" srcId="{3F531D5A-1D34-4A13-AA9C-1B6960D6C23D}" destId="{E81D183F-7437-465D-9866-5ECE50CB5379}" srcOrd="3" destOrd="0" parTransId="{40088876-DA85-4591-BBB1-A50065DC4A63}" sibTransId="{83D74B2E-2088-4717-9B58-4D63E8B0885A}"/>
    <dgm:cxn modelId="{715B3C99-3BA2-409C-B2DD-10E3F3A6C73F}" type="presOf" srcId="{E81D183F-7437-465D-9866-5ECE50CB5379}" destId="{575797F6-FFFE-4B71-897F-20363A17E464}" srcOrd="1" destOrd="0" presId="urn:microsoft.com/office/officeart/2005/8/layout/list1"/>
    <dgm:cxn modelId="{345B5659-17C1-4C6C-AA49-98183DF8EDE1}" type="presOf" srcId="{FC31DB0D-FB15-4729-B39F-BAEC8FCC1B3A}" destId="{7198F33C-90C7-437F-A634-9CACDD532EDA}" srcOrd="0" destOrd="0" presId="urn:microsoft.com/office/officeart/2005/8/layout/list1"/>
    <dgm:cxn modelId="{DFD6E4F6-F584-43F9-AC34-3F34711D7BF2}" type="presOf" srcId="{E81D183F-7437-465D-9866-5ECE50CB5379}" destId="{729CBAA9-34C1-44CD-9BE1-B35EC13A12FD}" srcOrd="0" destOrd="0" presId="urn:microsoft.com/office/officeart/2005/8/layout/list1"/>
    <dgm:cxn modelId="{A2BAFC01-CA76-46FB-B478-E9CBDB39743C}" srcId="{3F531D5A-1D34-4A13-AA9C-1B6960D6C23D}" destId="{2C963347-F909-4B1A-A315-0E7F380C0CD3}" srcOrd="0" destOrd="0" parTransId="{FDE182AD-2661-4BDA-8FD8-0436301C149A}" sibTransId="{BE318A78-58E0-41F1-906E-73A70DF5511F}"/>
    <dgm:cxn modelId="{5A39B5A4-FAAB-47E9-86F0-D808EB90C671}" type="presOf" srcId="{2A933770-8A5E-43CD-AE9F-B158C46E4665}" destId="{23D68B0B-FBB5-4371-BF7B-033C91D708E9}" srcOrd="0" destOrd="0" presId="urn:microsoft.com/office/officeart/2005/8/layout/list1"/>
    <dgm:cxn modelId="{5575E082-C230-451A-A7DD-6E576ECF7821}" type="presOf" srcId="{09B43610-F62F-4E8F-91B4-8CC064D66AF5}" destId="{1A348E81-7118-4912-B827-D093873AAE51}" srcOrd="0" destOrd="0" presId="urn:microsoft.com/office/officeart/2005/8/layout/list1"/>
    <dgm:cxn modelId="{1895EDF7-7F19-4D18-99D7-37208642F62F}" type="presOf" srcId="{2C963347-F909-4B1A-A315-0E7F380C0CD3}" destId="{2DBCA05D-CB2E-4A3E-A292-CEC9A85021B8}" srcOrd="1" destOrd="0" presId="urn:microsoft.com/office/officeart/2005/8/layout/list1"/>
    <dgm:cxn modelId="{01614ECC-C5A6-4AAE-B818-2843E453D51C}" type="presParOf" srcId="{8A1D0FA1-A9CC-467A-B9FE-D65E344338D3}" destId="{4A63F64D-D154-42F3-A805-D6593074B9A3}" srcOrd="0" destOrd="0" presId="urn:microsoft.com/office/officeart/2005/8/layout/list1"/>
    <dgm:cxn modelId="{642F0429-4F83-46A9-B983-AA1C0AAC0A0C}" type="presParOf" srcId="{4A63F64D-D154-42F3-A805-D6593074B9A3}" destId="{9EC8736C-9C8E-4A76-8AAC-5A9139239699}" srcOrd="0" destOrd="0" presId="urn:microsoft.com/office/officeart/2005/8/layout/list1"/>
    <dgm:cxn modelId="{34440B0A-CBE2-4A73-A8EF-FA9FFA0CECAB}" type="presParOf" srcId="{4A63F64D-D154-42F3-A805-D6593074B9A3}" destId="{2DBCA05D-CB2E-4A3E-A292-CEC9A85021B8}" srcOrd="1" destOrd="0" presId="urn:microsoft.com/office/officeart/2005/8/layout/list1"/>
    <dgm:cxn modelId="{47EEFFB5-98AC-4DC5-8548-FEC36FD98B18}" type="presParOf" srcId="{8A1D0FA1-A9CC-467A-B9FE-D65E344338D3}" destId="{E5BFECA1-F40E-48ED-81F2-D8224D779A03}" srcOrd="1" destOrd="0" presId="urn:microsoft.com/office/officeart/2005/8/layout/list1"/>
    <dgm:cxn modelId="{D2756053-A5F2-4A74-A6D7-D11BCE9038C2}" type="presParOf" srcId="{8A1D0FA1-A9CC-467A-B9FE-D65E344338D3}" destId="{F18F6A6A-E1C7-4439-8EC9-FEE933C2EB52}" srcOrd="2" destOrd="0" presId="urn:microsoft.com/office/officeart/2005/8/layout/list1"/>
    <dgm:cxn modelId="{E612C863-D2DC-4B0C-BDCA-826E64CCAA7D}" type="presParOf" srcId="{8A1D0FA1-A9CC-467A-B9FE-D65E344338D3}" destId="{B05477BB-EA08-4CCE-B6FE-9555DD703CFD}" srcOrd="3" destOrd="0" presId="urn:microsoft.com/office/officeart/2005/8/layout/list1"/>
    <dgm:cxn modelId="{9033CE27-C7D8-46CD-B502-A2FF37BA0117}" type="presParOf" srcId="{8A1D0FA1-A9CC-467A-B9FE-D65E344338D3}" destId="{B6F7D181-17F2-4AE0-90CC-13BF239FAC3E}" srcOrd="4" destOrd="0" presId="urn:microsoft.com/office/officeart/2005/8/layout/list1"/>
    <dgm:cxn modelId="{7C1C1ADE-0E56-44A0-BD07-6D36F87D4C07}" type="presParOf" srcId="{B6F7D181-17F2-4AE0-90CC-13BF239FAC3E}" destId="{1A348E81-7118-4912-B827-D093873AAE51}" srcOrd="0" destOrd="0" presId="urn:microsoft.com/office/officeart/2005/8/layout/list1"/>
    <dgm:cxn modelId="{0171E6EF-196D-444F-B464-24BE194BD175}" type="presParOf" srcId="{B6F7D181-17F2-4AE0-90CC-13BF239FAC3E}" destId="{5BBA80C4-FA67-4CE6-A984-BD3AA860E34C}" srcOrd="1" destOrd="0" presId="urn:microsoft.com/office/officeart/2005/8/layout/list1"/>
    <dgm:cxn modelId="{A10815FD-B5E6-4C1F-93ED-042CD94D6E7D}" type="presParOf" srcId="{8A1D0FA1-A9CC-467A-B9FE-D65E344338D3}" destId="{6FA9D67D-D32D-4B2B-BF41-0B02AA40718B}" srcOrd="5" destOrd="0" presId="urn:microsoft.com/office/officeart/2005/8/layout/list1"/>
    <dgm:cxn modelId="{076842CF-B824-4503-BE8F-193D7D0DE0B5}" type="presParOf" srcId="{8A1D0FA1-A9CC-467A-B9FE-D65E344338D3}" destId="{1FB443A2-1EA6-4A13-B143-6AEF5C7D217C}" srcOrd="6" destOrd="0" presId="urn:microsoft.com/office/officeart/2005/8/layout/list1"/>
    <dgm:cxn modelId="{0855F1DB-61EE-4573-9D17-6F76DED2AAA4}" type="presParOf" srcId="{8A1D0FA1-A9CC-467A-B9FE-D65E344338D3}" destId="{F54286C6-5D4E-43EA-8C7D-CD5FA234C321}" srcOrd="7" destOrd="0" presId="urn:microsoft.com/office/officeart/2005/8/layout/list1"/>
    <dgm:cxn modelId="{905A388F-1CFC-40DB-A271-DACAF9678986}" type="presParOf" srcId="{8A1D0FA1-A9CC-467A-B9FE-D65E344338D3}" destId="{4FBA9D27-F49E-4C7A-A4F0-DD5BC5E46BDB}" srcOrd="8" destOrd="0" presId="urn:microsoft.com/office/officeart/2005/8/layout/list1"/>
    <dgm:cxn modelId="{0E85CB5F-D2DA-4ADA-A72C-D74DB32B4776}" type="presParOf" srcId="{4FBA9D27-F49E-4C7A-A4F0-DD5BC5E46BDB}" destId="{23D68B0B-FBB5-4371-BF7B-033C91D708E9}" srcOrd="0" destOrd="0" presId="urn:microsoft.com/office/officeart/2005/8/layout/list1"/>
    <dgm:cxn modelId="{9116FE13-96D9-42F4-AE27-EC10B3AAC919}" type="presParOf" srcId="{4FBA9D27-F49E-4C7A-A4F0-DD5BC5E46BDB}" destId="{FD76892C-D8B5-43D5-9A54-248611D7DF90}" srcOrd="1" destOrd="0" presId="urn:microsoft.com/office/officeart/2005/8/layout/list1"/>
    <dgm:cxn modelId="{378DB58E-DB40-4CC4-B8FE-8B880BDDA3E4}" type="presParOf" srcId="{8A1D0FA1-A9CC-467A-B9FE-D65E344338D3}" destId="{B1CF38FF-F37F-4369-988F-ABADC262D364}" srcOrd="9" destOrd="0" presId="urn:microsoft.com/office/officeart/2005/8/layout/list1"/>
    <dgm:cxn modelId="{5605007B-12EC-4DE6-9C02-ADBD452871F3}" type="presParOf" srcId="{8A1D0FA1-A9CC-467A-B9FE-D65E344338D3}" destId="{8A0086BB-CBA8-4E41-9D98-0342DE6B0974}" srcOrd="10" destOrd="0" presId="urn:microsoft.com/office/officeart/2005/8/layout/list1"/>
    <dgm:cxn modelId="{62361735-3C82-48E1-A7F1-A7098D2AE682}" type="presParOf" srcId="{8A1D0FA1-A9CC-467A-B9FE-D65E344338D3}" destId="{14A29EAD-6F08-4BD6-8A4B-7E4B7EEA04E7}" srcOrd="11" destOrd="0" presId="urn:microsoft.com/office/officeart/2005/8/layout/list1"/>
    <dgm:cxn modelId="{8D528DB8-84CA-48EF-AD82-1C68F779596F}" type="presParOf" srcId="{8A1D0FA1-A9CC-467A-B9FE-D65E344338D3}" destId="{12A2F0B5-31F8-4E66-91BD-C883717D8F90}" srcOrd="12" destOrd="0" presId="urn:microsoft.com/office/officeart/2005/8/layout/list1"/>
    <dgm:cxn modelId="{8FB4B2E1-1BF5-4DA0-B5E7-EC7DC5DD66B2}" type="presParOf" srcId="{12A2F0B5-31F8-4E66-91BD-C883717D8F90}" destId="{729CBAA9-34C1-44CD-9BE1-B35EC13A12FD}" srcOrd="0" destOrd="0" presId="urn:microsoft.com/office/officeart/2005/8/layout/list1"/>
    <dgm:cxn modelId="{AE1FBFC6-9205-46CB-B9DE-297677F6C613}" type="presParOf" srcId="{12A2F0B5-31F8-4E66-91BD-C883717D8F90}" destId="{575797F6-FFFE-4B71-897F-20363A17E464}" srcOrd="1" destOrd="0" presId="urn:microsoft.com/office/officeart/2005/8/layout/list1"/>
    <dgm:cxn modelId="{78C50E01-C2C9-4906-96D9-9B07680772BC}" type="presParOf" srcId="{8A1D0FA1-A9CC-467A-B9FE-D65E344338D3}" destId="{5C0D45E1-E28F-4E13-8479-7DFC3EE2464A}" srcOrd="13" destOrd="0" presId="urn:microsoft.com/office/officeart/2005/8/layout/list1"/>
    <dgm:cxn modelId="{EE23F490-2C10-44B5-B573-69D28253B27A}" type="presParOf" srcId="{8A1D0FA1-A9CC-467A-B9FE-D65E344338D3}" destId="{85427E75-7C42-468B-BC67-F49D67A10313}" srcOrd="14" destOrd="0" presId="urn:microsoft.com/office/officeart/2005/8/layout/list1"/>
    <dgm:cxn modelId="{25E2BCF5-A95A-4DD9-A7EF-838C7C3A2CAC}" type="presParOf" srcId="{8A1D0FA1-A9CC-467A-B9FE-D65E344338D3}" destId="{F79EAB09-963C-4EF9-B091-49CDBF2D35A6}" srcOrd="15" destOrd="0" presId="urn:microsoft.com/office/officeart/2005/8/layout/list1"/>
    <dgm:cxn modelId="{E135012B-C365-4807-A53B-49A892FFB5C6}" type="presParOf" srcId="{8A1D0FA1-A9CC-467A-B9FE-D65E344338D3}" destId="{0E724173-6560-4804-A32B-BCB9C23DB7C6}" srcOrd="16" destOrd="0" presId="urn:microsoft.com/office/officeart/2005/8/layout/list1"/>
    <dgm:cxn modelId="{F8FC1471-3533-4817-8DDA-2190A587CF89}" type="presParOf" srcId="{0E724173-6560-4804-A32B-BCB9C23DB7C6}" destId="{7198F33C-90C7-437F-A634-9CACDD532EDA}" srcOrd="0" destOrd="0" presId="urn:microsoft.com/office/officeart/2005/8/layout/list1"/>
    <dgm:cxn modelId="{C0A36B02-CF06-44BD-AB7C-B1B506200788}" type="presParOf" srcId="{0E724173-6560-4804-A32B-BCB9C23DB7C6}" destId="{6D911688-948F-4037-9578-C0AD10E95F4B}" srcOrd="1" destOrd="0" presId="urn:microsoft.com/office/officeart/2005/8/layout/list1"/>
    <dgm:cxn modelId="{AF6325DD-824F-4CFF-BB10-A7F4B317E6A7}" type="presParOf" srcId="{8A1D0FA1-A9CC-467A-B9FE-D65E344338D3}" destId="{DD2B1DB1-9C44-458A-BE7D-B536C08501B5}" srcOrd="17" destOrd="0" presId="urn:microsoft.com/office/officeart/2005/8/layout/list1"/>
    <dgm:cxn modelId="{1947B93C-0C74-4FDB-95FB-F1DAD43CF44A}" type="presParOf" srcId="{8A1D0FA1-A9CC-467A-B9FE-D65E344338D3}" destId="{43070F62-0645-45F6-9A0F-A16563A509E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531D5A-1D34-4A13-AA9C-1B6960D6C23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2C963347-F909-4B1A-A315-0E7F380C0CD3}">
      <dgm:prSet phldrT="[Texto]" custT="1"/>
      <dgm:spPr/>
      <dgm:t>
        <a:bodyPr/>
        <a:lstStyle/>
        <a:p>
          <a:r>
            <a:rPr lang="es-PE" sz="1600" b="1" dirty="0" smtClean="0">
              <a:solidFill>
                <a:schemeClr val="bg1"/>
              </a:solidFill>
              <a:latin typeface="Flexo Medium" pitchFamily="50" charset="0"/>
              <a:cs typeface="Arial" pitchFamily="34" charset="0"/>
            </a:rPr>
            <a:t>Operaciones de crédito directo o indirecto mayores a USD 10 millones</a:t>
          </a:r>
          <a:endParaRPr lang="es-PE" sz="1600" b="1" dirty="0">
            <a:solidFill>
              <a:schemeClr val="bg1"/>
            </a:solidFill>
            <a:latin typeface="Flexo Medium" pitchFamily="50" charset="0"/>
            <a:cs typeface="Arial" pitchFamily="34" charset="0"/>
          </a:endParaRPr>
        </a:p>
      </dgm:t>
    </dgm:pt>
    <dgm:pt modelId="{FDE182AD-2661-4BDA-8FD8-0436301C149A}" type="parTrans" cxnId="{A2BAFC01-CA76-46FB-B478-E9CBDB39743C}">
      <dgm:prSet/>
      <dgm:spPr/>
      <dgm:t>
        <a:bodyPr/>
        <a:lstStyle/>
        <a:p>
          <a:endParaRPr lang="es-PE"/>
        </a:p>
      </dgm:t>
    </dgm:pt>
    <dgm:pt modelId="{BE318A78-58E0-41F1-906E-73A70DF5511F}" type="sibTrans" cxnId="{A2BAFC01-CA76-46FB-B478-E9CBDB39743C}">
      <dgm:prSet/>
      <dgm:spPr/>
      <dgm:t>
        <a:bodyPr/>
        <a:lstStyle/>
        <a:p>
          <a:endParaRPr lang="es-PE"/>
        </a:p>
      </dgm:t>
    </dgm:pt>
    <dgm:pt modelId="{09B43610-F62F-4E8F-91B4-8CC064D66AF5}">
      <dgm:prSet phldrT="[Texto]" custT="1"/>
      <dgm:spPr/>
      <dgm:t>
        <a:bodyPr/>
        <a:lstStyle/>
        <a:p>
          <a:r>
            <a:rPr lang="es-PE" sz="1600" b="1" dirty="0" smtClean="0">
              <a:solidFill>
                <a:schemeClr val="bg1"/>
              </a:solidFill>
              <a:latin typeface="Flexo Medium" pitchFamily="50" charset="0"/>
              <a:cs typeface="Arial" pitchFamily="34" charset="0"/>
            </a:rPr>
            <a:t>Proyectos nuevos</a:t>
          </a:r>
          <a:endParaRPr lang="es-PE" sz="1600" b="1" dirty="0">
            <a:solidFill>
              <a:schemeClr val="bg1"/>
            </a:solidFill>
            <a:latin typeface="Flexo Medium" pitchFamily="50" charset="0"/>
            <a:cs typeface="Arial" pitchFamily="34" charset="0"/>
          </a:endParaRPr>
        </a:p>
      </dgm:t>
    </dgm:pt>
    <dgm:pt modelId="{20325993-27E9-4FEC-BC34-EAACD6A8B728}" type="parTrans" cxnId="{20AA785C-B954-41ED-8181-979BC0D1F7A3}">
      <dgm:prSet/>
      <dgm:spPr/>
      <dgm:t>
        <a:bodyPr/>
        <a:lstStyle/>
        <a:p>
          <a:endParaRPr lang="es-PE"/>
        </a:p>
      </dgm:t>
    </dgm:pt>
    <dgm:pt modelId="{ECDC8677-1CDF-4CE2-80C3-0CA5B9E6D078}" type="sibTrans" cxnId="{20AA785C-B954-41ED-8181-979BC0D1F7A3}">
      <dgm:prSet/>
      <dgm:spPr/>
      <dgm:t>
        <a:bodyPr/>
        <a:lstStyle/>
        <a:p>
          <a:endParaRPr lang="es-PE"/>
        </a:p>
      </dgm:t>
    </dgm:pt>
    <dgm:pt modelId="{2A933770-8A5E-43CD-AE9F-B158C46E4665}">
      <dgm:prSet custT="1"/>
      <dgm:spPr/>
      <dgm:t>
        <a:bodyPr/>
        <a:lstStyle/>
        <a:p>
          <a:r>
            <a:rPr lang="es-PE" sz="1600" b="1" dirty="0" smtClean="0">
              <a:solidFill>
                <a:schemeClr val="bg1"/>
              </a:solidFill>
              <a:latin typeface="Flexo Medium" pitchFamily="50" charset="0"/>
              <a:cs typeface="Arial" pitchFamily="34" charset="0"/>
            </a:rPr>
            <a:t>Ampliaciones / modificaciones de impacto significativo de un Proyecto en marcha</a:t>
          </a:r>
        </a:p>
      </dgm:t>
    </dgm:pt>
    <dgm:pt modelId="{3268D326-CFF8-4ECB-A8A8-510ECC2006DA}" type="parTrans" cxnId="{53BF31D3-0802-4AE8-A0E9-F99275D33723}">
      <dgm:prSet/>
      <dgm:spPr/>
      <dgm:t>
        <a:bodyPr/>
        <a:lstStyle/>
        <a:p>
          <a:endParaRPr lang="es-PE"/>
        </a:p>
      </dgm:t>
    </dgm:pt>
    <dgm:pt modelId="{5C4135C8-4F8F-4CE0-9780-50BE3CA94B24}" type="sibTrans" cxnId="{53BF31D3-0802-4AE8-A0E9-F99275D33723}">
      <dgm:prSet/>
      <dgm:spPr/>
      <dgm:t>
        <a:bodyPr/>
        <a:lstStyle/>
        <a:p>
          <a:endParaRPr lang="es-PE"/>
        </a:p>
      </dgm:t>
    </dgm:pt>
    <dgm:pt modelId="{8A1D0FA1-A9CC-467A-B9FE-D65E344338D3}" type="pres">
      <dgm:prSet presAssocID="{3F531D5A-1D34-4A13-AA9C-1B6960D6C2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4A63F64D-D154-42F3-A805-D6593074B9A3}" type="pres">
      <dgm:prSet presAssocID="{2C963347-F909-4B1A-A315-0E7F380C0CD3}" presName="parentLin" presStyleCnt="0"/>
      <dgm:spPr/>
    </dgm:pt>
    <dgm:pt modelId="{9EC8736C-9C8E-4A76-8AAC-5A9139239699}" type="pres">
      <dgm:prSet presAssocID="{2C963347-F909-4B1A-A315-0E7F380C0CD3}" presName="parentLeftMargin" presStyleLbl="node1" presStyleIdx="0" presStyleCnt="3"/>
      <dgm:spPr/>
      <dgm:t>
        <a:bodyPr/>
        <a:lstStyle/>
        <a:p>
          <a:endParaRPr lang="es-PE"/>
        </a:p>
      </dgm:t>
    </dgm:pt>
    <dgm:pt modelId="{2DBCA05D-CB2E-4A3E-A292-CEC9A85021B8}" type="pres">
      <dgm:prSet presAssocID="{2C963347-F909-4B1A-A315-0E7F380C0CD3}" presName="parentText" presStyleLbl="node1" presStyleIdx="0" presStyleCnt="3" custScaleX="125047" custScaleY="109696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5BFECA1-F40E-48ED-81F2-D8224D779A03}" type="pres">
      <dgm:prSet presAssocID="{2C963347-F909-4B1A-A315-0E7F380C0CD3}" presName="negativeSpace" presStyleCnt="0"/>
      <dgm:spPr/>
    </dgm:pt>
    <dgm:pt modelId="{F18F6A6A-E1C7-4439-8EC9-FEE933C2EB52}" type="pres">
      <dgm:prSet presAssocID="{2C963347-F909-4B1A-A315-0E7F380C0CD3}" presName="childText" presStyleLbl="conFgAcc1" presStyleIdx="0" presStyleCnt="3">
        <dgm:presLayoutVars>
          <dgm:bulletEnabled val="1"/>
        </dgm:presLayoutVars>
      </dgm:prSet>
      <dgm:spPr/>
    </dgm:pt>
    <dgm:pt modelId="{B05477BB-EA08-4CCE-B6FE-9555DD703CFD}" type="pres">
      <dgm:prSet presAssocID="{BE318A78-58E0-41F1-906E-73A70DF5511F}" presName="spaceBetweenRectangles" presStyleCnt="0"/>
      <dgm:spPr/>
    </dgm:pt>
    <dgm:pt modelId="{B6F7D181-17F2-4AE0-90CC-13BF239FAC3E}" type="pres">
      <dgm:prSet presAssocID="{09B43610-F62F-4E8F-91B4-8CC064D66AF5}" presName="parentLin" presStyleCnt="0"/>
      <dgm:spPr/>
    </dgm:pt>
    <dgm:pt modelId="{1A348E81-7118-4912-B827-D093873AAE51}" type="pres">
      <dgm:prSet presAssocID="{09B43610-F62F-4E8F-91B4-8CC064D66AF5}" presName="parentLeftMargin" presStyleLbl="node1" presStyleIdx="0" presStyleCnt="3"/>
      <dgm:spPr/>
      <dgm:t>
        <a:bodyPr/>
        <a:lstStyle/>
        <a:p>
          <a:endParaRPr lang="es-PE"/>
        </a:p>
      </dgm:t>
    </dgm:pt>
    <dgm:pt modelId="{5BBA80C4-FA67-4CE6-A984-BD3AA860E34C}" type="pres">
      <dgm:prSet presAssocID="{09B43610-F62F-4E8F-91B4-8CC064D66AF5}" presName="parentText" presStyleLbl="node1" presStyleIdx="1" presStyleCnt="3" custScaleX="125046" custScaleY="125556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FA9D67D-D32D-4B2B-BF41-0B02AA40718B}" type="pres">
      <dgm:prSet presAssocID="{09B43610-F62F-4E8F-91B4-8CC064D66AF5}" presName="negativeSpace" presStyleCnt="0"/>
      <dgm:spPr/>
    </dgm:pt>
    <dgm:pt modelId="{1FB443A2-1EA6-4A13-B143-6AEF5C7D217C}" type="pres">
      <dgm:prSet presAssocID="{09B43610-F62F-4E8F-91B4-8CC064D66AF5}" presName="childText" presStyleLbl="conFgAcc1" presStyleIdx="1" presStyleCnt="3" custLinFactNeighborX="-167">
        <dgm:presLayoutVars>
          <dgm:bulletEnabled val="1"/>
        </dgm:presLayoutVars>
      </dgm:prSet>
      <dgm:spPr/>
    </dgm:pt>
    <dgm:pt modelId="{F54286C6-5D4E-43EA-8C7D-CD5FA234C321}" type="pres">
      <dgm:prSet presAssocID="{ECDC8677-1CDF-4CE2-80C3-0CA5B9E6D078}" presName="spaceBetweenRectangles" presStyleCnt="0"/>
      <dgm:spPr/>
    </dgm:pt>
    <dgm:pt modelId="{4FBA9D27-F49E-4C7A-A4F0-DD5BC5E46BDB}" type="pres">
      <dgm:prSet presAssocID="{2A933770-8A5E-43CD-AE9F-B158C46E4665}" presName="parentLin" presStyleCnt="0"/>
      <dgm:spPr/>
    </dgm:pt>
    <dgm:pt modelId="{23D68B0B-FBB5-4371-BF7B-033C91D708E9}" type="pres">
      <dgm:prSet presAssocID="{2A933770-8A5E-43CD-AE9F-B158C46E4665}" presName="parentLeftMargin" presStyleLbl="node1" presStyleIdx="1" presStyleCnt="3"/>
      <dgm:spPr/>
      <dgm:t>
        <a:bodyPr/>
        <a:lstStyle/>
        <a:p>
          <a:endParaRPr lang="es-PE"/>
        </a:p>
      </dgm:t>
    </dgm:pt>
    <dgm:pt modelId="{FD76892C-D8B5-43D5-9A54-248611D7DF90}" type="pres">
      <dgm:prSet presAssocID="{2A933770-8A5E-43CD-AE9F-B158C46E4665}" presName="parentText" presStyleLbl="node1" presStyleIdx="2" presStyleCnt="3" custScaleX="126438" custScaleY="110566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1CF38FF-F37F-4369-988F-ABADC262D364}" type="pres">
      <dgm:prSet presAssocID="{2A933770-8A5E-43CD-AE9F-B158C46E4665}" presName="negativeSpace" presStyleCnt="0"/>
      <dgm:spPr/>
    </dgm:pt>
    <dgm:pt modelId="{8A0086BB-CBA8-4E41-9D98-0342DE6B0974}" type="pres">
      <dgm:prSet presAssocID="{2A933770-8A5E-43CD-AE9F-B158C46E46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2BDF1DB-D15D-4CE2-A30B-87B29DD6249B}" type="presOf" srcId="{2C963347-F909-4B1A-A315-0E7F380C0CD3}" destId="{2DBCA05D-CB2E-4A3E-A292-CEC9A85021B8}" srcOrd="1" destOrd="0" presId="urn:microsoft.com/office/officeart/2005/8/layout/list1"/>
    <dgm:cxn modelId="{42B418D9-2711-480D-BECA-AF9E4A2CC9D7}" type="presOf" srcId="{09B43610-F62F-4E8F-91B4-8CC064D66AF5}" destId="{1A348E81-7118-4912-B827-D093873AAE51}" srcOrd="0" destOrd="0" presId="urn:microsoft.com/office/officeart/2005/8/layout/list1"/>
    <dgm:cxn modelId="{20AA785C-B954-41ED-8181-979BC0D1F7A3}" srcId="{3F531D5A-1D34-4A13-AA9C-1B6960D6C23D}" destId="{09B43610-F62F-4E8F-91B4-8CC064D66AF5}" srcOrd="1" destOrd="0" parTransId="{20325993-27E9-4FEC-BC34-EAACD6A8B728}" sibTransId="{ECDC8677-1CDF-4CE2-80C3-0CA5B9E6D078}"/>
    <dgm:cxn modelId="{A2BAFC01-CA76-46FB-B478-E9CBDB39743C}" srcId="{3F531D5A-1D34-4A13-AA9C-1B6960D6C23D}" destId="{2C963347-F909-4B1A-A315-0E7F380C0CD3}" srcOrd="0" destOrd="0" parTransId="{FDE182AD-2661-4BDA-8FD8-0436301C149A}" sibTransId="{BE318A78-58E0-41F1-906E-73A70DF5511F}"/>
    <dgm:cxn modelId="{9F5E1538-D243-45D8-9757-90B93B612117}" type="presOf" srcId="{2A933770-8A5E-43CD-AE9F-B158C46E4665}" destId="{FD76892C-D8B5-43D5-9A54-248611D7DF90}" srcOrd="1" destOrd="0" presId="urn:microsoft.com/office/officeart/2005/8/layout/list1"/>
    <dgm:cxn modelId="{EE920008-FAB7-44A9-8AF3-8B5B7468EB95}" type="presOf" srcId="{2A933770-8A5E-43CD-AE9F-B158C46E4665}" destId="{23D68B0B-FBB5-4371-BF7B-033C91D708E9}" srcOrd="0" destOrd="0" presId="urn:microsoft.com/office/officeart/2005/8/layout/list1"/>
    <dgm:cxn modelId="{464AEAA2-9B48-4D75-A6E8-B2E788CECA01}" type="presOf" srcId="{09B43610-F62F-4E8F-91B4-8CC064D66AF5}" destId="{5BBA80C4-FA67-4CE6-A984-BD3AA860E34C}" srcOrd="1" destOrd="0" presId="urn:microsoft.com/office/officeart/2005/8/layout/list1"/>
    <dgm:cxn modelId="{5B262EBE-2680-4B83-8C38-A286C52F8772}" type="presOf" srcId="{3F531D5A-1D34-4A13-AA9C-1B6960D6C23D}" destId="{8A1D0FA1-A9CC-467A-B9FE-D65E344338D3}" srcOrd="0" destOrd="0" presId="urn:microsoft.com/office/officeart/2005/8/layout/list1"/>
    <dgm:cxn modelId="{1BA2B791-E3E8-44F6-AB61-AE5A3A1F4FA3}" type="presOf" srcId="{2C963347-F909-4B1A-A315-0E7F380C0CD3}" destId="{9EC8736C-9C8E-4A76-8AAC-5A9139239699}" srcOrd="0" destOrd="0" presId="urn:microsoft.com/office/officeart/2005/8/layout/list1"/>
    <dgm:cxn modelId="{53BF31D3-0802-4AE8-A0E9-F99275D33723}" srcId="{3F531D5A-1D34-4A13-AA9C-1B6960D6C23D}" destId="{2A933770-8A5E-43CD-AE9F-B158C46E4665}" srcOrd="2" destOrd="0" parTransId="{3268D326-CFF8-4ECB-A8A8-510ECC2006DA}" sibTransId="{5C4135C8-4F8F-4CE0-9780-50BE3CA94B24}"/>
    <dgm:cxn modelId="{D6CA4AA9-7DB6-4801-8550-63B80DFCDBE0}" type="presParOf" srcId="{8A1D0FA1-A9CC-467A-B9FE-D65E344338D3}" destId="{4A63F64D-D154-42F3-A805-D6593074B9A3}" srcOrd="0" destOrd="0" presId="urn:microsoft.com/office/officeart/2005/8/layout/list1"/>
    <dgm:cxn modelId="{59793C92-57CB-4F2A-83C5-15FED8225219}" type="presParOf" srcId="{4A63F64D-D154-42F3-A805-D6593074B9A3}" destId="{9EC8736C-9C8E-4A76-8AAC-5A9139239699}" srcOrd="0" destOrd="0" presId="urn:microsoft.com/office/officeart/2005/8/layout/list1"/>
    <dgm:cxn modelId="{6DEEE1D4-3850-460D-96C9-36BA6BE80F55}" type="presParOf" srcId="{4A63F64D-D154-42F3-A805-D6593074B9A3}" destId="{2DBCA05D-CB2E-4A3E-A292-CEC9A85021B8}" srcOrd="1" destOrd="0" presId="urn:microsoft.com/office/officeart/2005/8/layout/list1"/>
    <dgm:cxn modelId="{77C2A27F-C725-465F-9212-BDFC011362C2}" type="presParOf" srcId="{8A1D0FA1-A9CC-467A-B9FE-D65E344338D3}" destId="{E5BFECA1-F40E-48ED-81F2-D8224D779A03}" srcOrd="1" destOrd="0" presId="urn:microsoft.com/office/officeart/2005/8/layout/list1"/>
    <dgm:cxn modelId="{EE5163BC-EFD9-41E1-B505-45D60ABD9BC6}" type="presParOf" srcId="{8A1D0FA1-A9CC-467A-B9FE-D65E344338D3}" destId="{F18F6A6A-E1C7-4439-8EC9-FEE933C2EB52}" srcOrd="2" destOrd="0" presId="urn:microsoft.com/office/officeart/2005/8/layout/list1"/>
    <dgm:cxn modelId="{1B31D185-DC8E-4824-AC04-D26523B14DE8}" type="presParOf" srcId="{8A1D0FA1-A9CC-467A-B9FE-D65E344338D3}" destId="{B05477BB-EA08-4CCE-B6FE-9555DD703CFD}" srcOrd="3" destOrd="0" presId="urn:microsoft.com/office/officeart/2005/8/layout/list1"/>
    <dgm:cxn modelId="{0EDA2646-A1B7-416B-BE42-855E4C94B206}" type="presParOf" srcId="{8A1D0FA1-A9CC-467A-B9FE-D65E344338D3}" destId="{B6F7D181-17F2-4AE0-90CC-13BF239FAC3E}" srcOrd="4" destOrd="0" presId="urn:microsoft.com/office/officeart/2005/8/layout/list1"/>
    <dgm:cxn modelId="{B63CFC5B-0604-4EC4-83BA-CE5DC035C608}" type="presParOf" srcId="{B6F7D181-17F2-4AE0-90CC-13BF239FAC3E}" destId="{1A348E81-7118-4912-B827-D093873AAE51}" srcOrd="0" destOrd="0" presId="urn:microsoft.com/office/officeart/2005/8/layout/list1"/>
    <dgm:cxn modelId="{10BDFBA2-59AB-400D-B602-20B9BD1A0853}" type="presParOf" srcId="{B6F7D181-17F2-4AE0-90CC-13BF239FAC3E}" destId="{5BBA80C4-FA67-4CE6-A984-BD3AA860E34C}" srcOrd="1" destOrd="0" presId="urn:microsoft.com/office/officeart/2005/8/layout/list1"/>
    <dgm:cxn modelId="{4659DA5E-DB5C-4736-A50A-A08AD8C95673}" type="presParOf" srcId="{8A1D0FA1-A9CC-467A-B9FE-D65E344338D3}" destId="{6FA9D67D-D32D-4B2B-BF41-0B02AA40718B}" srcOrd="5" destOrd="0" presId="urn:microsoft.com/office/officeart/2005/8/layout/list1"/>
    <dgm:cxn modelId="{EF6339F7-455E-428E-A0AD-F7529726B3CC}" type="presParOf" srcId="{8A1D0FA1-A9CC-467A-B9FE-D65E344338D3}" destId="{1FB443A2-1EA6-4A13-B143-6AEF5C7D217C}" srcOrd="6" destOrd="0" presId="urn:microsoft.com/office/officeart/2005/8/layout/list1"/>
    <dgm:cxn modelId="{2CA9AD13-A386-451A-933C-88B0E36CBA34}" type="presParOf" srcId="{8A1D0FA1-A9CC-467A-B9FE-D65E344338D3}" destId="{F54286C6-5D4E-43EA-8C7D-CD5FA234C321}" srcOrd="7" destOrd="0" presId="urn:microsoft.com/office/officeart/2005/8/layout/list1"/>
    <dgm:cxn modelId="{DF1FD28A-FE82-47EE-8E4C-8425B1F84D30}" type="presParOf" srcId="{8A1D0FA1-A9CC-467A-B9FE-D65E344338D3}" destId="{4FBA9D27-F49E-4C7A-A4F0-DD5BC5E46BDB}" srcOrd="8" destOrd="0" presId="urn:microsoft.com/office/officeart/2005/8/layout/list1"/>
    <dgm:cxn modelId="{57B11725-F070-463C-8311-CF4EECEB86F3}" type="presParOf" srcId="{4FBA9D27-F49E-4C7A-A4F0-DD5BC5E46BDB}" destId="{23D68B0B-FBB5-4371-BF7B-033C91D708E9}" srcOrd="0" destOrd="0" presId="urn:microsoft.com/office/officeart/2005/8/layout/list1"/>
    <dgm:cxn modelId="{B6BFEC3B-FC6E-42FA-A64C-F2470EFF8865}" type="presParOf" srcId="{4FBA9D27-F49E-4C7A-A4F0-DD5BC5E46BDB}" destId="{FD76892C-D8B5-43D5-9A54-248611D7DF90}" srcOrd="1" destOrd="0" presId="urn:microsoft.com/office/officeart/2005/8/layout/list1"/>
    <dgm:cxn modelId="{5EB04957-1CD2-4A10-88EC-DA38F8B833B6}" type="presParOf" srcId="{8A1D0FA1-A9CC-467A-B9FE-D65E344338D3}" destId="{B1CF38FF-F37F-4369-988F-ABADC262D364}" srcOrd="9" destOrd="0" presId="urn:microsoft.com/office/officeart/2005/8/layout/list1"/>
    <dgm:cxn modelId="{F9FD5295-37C2-4C5D-B3D3-5E884160D7DA}" type="presParOf" srcId="{8A1D0FA1-A9CC-467A-B9FE-D65E344338D3}" destId="{8A0086BB-CBA8-4E41-9D98-0342DE6B097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DFEC9C-645B-4676-A1F3-85FC0B128A7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2E9741A9-9A79-4412-8E3E-7617AEF4263D}">
      <dgm:prSet phldrT="[Texto]" custT="1"/>
      <dgm:spPr>
        <a:solidFill>
          <a:srgbClr val="005DB9"/>
        </a:solidFill>
      </dgm:spPr>
      <dgm:t>
        <a:bodyPr/>
        <a:lstStyle/>
        <a:p>
          <a:r>
            <a:rPr lang="es-PE" sz="2000" dirty="0" smtClean="0">
              <a:latin typeface="Flexo Medium" pitchFamily="50" charset="0"/>
            </a:rPr>
            <a:t>Banca Corporativa y Empresarial</a:t>
          </a:r>
          <a:endParaRPr lang="es-PE" sz="2000" dirty="0">
            <a:latin typeface="Flexo Medium" pitchFamily="50" charset="0"/>
          </a:endParaRPr>
        </a:p>
      </dgm:t>
    </dgm:pt>
    <dgm:pt modelId="{2809BC9E-7E6B-49FF-91C7-34831EB9DA4D}" type="parTrans" cxnId="{6D274F47-77DB-451D-A851-8285CB0B9DCB}">
      <dgm:prSet/>
      <dgm:spPr/>
      <dgm:t>
        <a:bodyPr/>
        <a:lstStyle/>
        <a:p>
          <a:endParaRPr lang="es-PE"/>
        </a:p>
      </dgm:t>
    </dgm:pt>
    <dgm:pt modelId="{5910A65D-E656-46E7-88B4-1346B9088238}" type="sibTrans" cxnId="{6D274F47-77DB-451D-A851-8285CB0B9DCB}">
      <dgm:prSet/>
      <dgm:spPr/>
      <dgm:t>
        <a:bodyPr/>
        <a:lstStyle/>
        <a:p>
          <a:endParaRPr lang="es-PE"/>
        </a:p>
      </dgm:t>
    </dgm:pt>
    <dgm:pt modelId="{5CC27D46-C122-456D-94EF-B0B11C3929C2}">
      <dgm:prSet phldrT="[Texto]" custT="1"/>
      <dgm:spPr/>
      <dgm:t>
        <a:bodyPr/>
        <a:lstStyle/>
        <a:p>
          <a:pPr algn="just"/>
          <a:r>
            <a:rPr lang="es-PE" sz="1400" dirty="0" smtClean="0">
              <a:solidFill>
                <a:srgbClr val="005DB9"/>
              </a:solidFill>
              <a:latin typeface="Flexo Medium" pitchFamily="50" charset="0"/>
            </a:rPr>
            <a:t>Validar la coherencia del Cuestionario del Cliente</a:t>
          </a:r>
          <a:endParaRPr lang="es-PE" sz="1400" dirty="0">
            <a:solidFill>
              <a:srgbClr val="005DB9"/>
            </a:solidFill>
            <a:latin typeface="Flexo Medium" pitchFamily="50" charset="0"/>
          </a:endParaRPr>
        </a:p>
      </dgm:t>
    </dgm:pt>
    <dgm:pt modelId="{E699EA3E-6336-4FB5-A158-BA5F3F77B5FE}" type="parTrans" cxnId="{98148793-A390-432B-8A19-42D5762D3F25}">
      <dgm:prSet/>
      <dgm:spPr/>
      <dgm:t>
        <a:bodyPr/>
        <a:lstStyle/>
        <a:p>
          <a:endParaRPr lang="es-PE"/>
        </a:p>
      </dgm:t>
    </dgm:pt>
    <dgm:pt modelId="{4321A6E2-9861-4A72-8763-DB505E632C39}" type="sibTrans" cxnId="{98148793-A390-432B-8A19-42D5762D3F25}">
      <dgm:prSet/>
      <dgm:spPr/>
      <dgm:t>
        <a:bodyPr/>
        <a:lstStyle/>
        <a:p>
          <a:endParaRPr lang="es-PE"/>
        </a:p>
      </dgm:t>
    </dgm:pt>
    <dgm:pt modelId="{35EA3F3E-22B4-43F3-B9BE-C8BA43D67E86}">
      <dgm:prSet phldrT="[Texto]" custT="1"/>
      <dgm:spPr>
        <a:solidFill>
          <a:srgbClr val="005DB9"/>
        </a:solidFill>
      </dgm:spPr>
      <dgm:t>
        <a:bodyPr/>
        <a:lstStyle/>
        <a:p>
          <a:r>
            <a:rPr lang="es-PE" sz="2000" dirty="0" smtClean="0">
              <a:latin typeface="Flexo Medium" pitchFamily="50" charset="0"/>
            </a:rPr>
            <a:t>Riesgo Crediticio</a:t>
          </a:r>
          <a:endParaRPr lang="es-PE" sz="2000" dirty="0">
            <a:latin typeface="Flexo Medium" pitchFamily="50" charset="0"/>
          </a:endParaRPr>
        </a:p>
      </dgm:t>
    </dgm:pt>
    <dgm:pt modelId="{8CEA25FB-A8C0-4051-A7D4-A5A14950D44D}" type="parTrans" cxnId="{1EEF546B-1124-432F-8282-28B1D9480F66}">
      <dgm:prSet/>
      <dgm:spPr/>
      <dgm:t>
        <a:bodyPr/>
        <a:lstStyle/>
        <a:p>
          <a:endParaRPr lang="es-PE"/>
        </a:p>
      </dgm:t>
    </dgm:pt>
    <dgm:pt modelId="{5D67A227-576F-474C-ABC6-02C53A85A824}" type="sibTrans" cxnId="{1EEF546B-1124-432F-8282-28B1D9480F66}">
      <dgm:prSet/>
      <dgm:spPr/>
      <dgm:t>
        <a:bodyPr/>
        <a:lstStyle/>
        <a:p>
          <a:endParaRPr lang="es-PE"/>
        </a:p>
      </dgm:t>
    </dgm:pt>
    <dgm:pt modelId="{87D22065-13AE-4129-BD32-9E1BF5335E84}">
      <dgm:prSet phldrT="[Texto]" custT="1"/>
      <dgm:spPr/>
      <dgm:t>
        <a:bodyPr/>
        <a:lstStyle/>
        <a:p>
          <a:pPr algn="just"/>
          <a:r>
            <a:rPr lang="es-PE" sz="1400" dirty="0" smtClean="0">
              <a:solidFill>
                <a:srgbClr val="005DB9"/>
              </a:solidFill>
              <a:latin typeface="Flexo Medium" pitchFamily="50" charset="0"/>
            </a:rPr>
            <a:t>Realizar la categorización del riesgo social y ambiental</a:t>
          </a:r>
          <a:endParaRPr lang="es-PE" sz="1400" dirty="0">
            <a:latin typeface="Flexo Medium" pitchFamily="50" charset="0"/>
          </a:endParaRPr>
        </a:p>
      </dgm:t>
    </dgm:pt>
    <dgm:pt modelId="{EA24E07A-CDD2-432A-894C-C25CBF07C070}" type="parTrans" cxnId="{6686C91E-7898-42E0-9076-01EDBD4994E4}">
      <dgm:prSet/>
      <dgm:spPr/>
      <dgm:t>
        <a:bodyPr/>
        <a:lstStyle/>
        <a:p>
          <a:endParaRPr lang="es-PE"/>
        </a:p>
      </dgm:t>
    </dgm:pt>
    <dgm:pt modelId="{CE91C3A2-BC64-4252-BADC-DB90EB138A50}" type="sibTrans" cxnId="{6686C91E-7898-42E0-9076-01EDBD4994E4}">
      <dgm:prSet/>
      <dgm:spPr/>
      <dgm:t>
        <a:bodyPr/>
        <a:lstStyle/>
        <a:p>
          <a:endParaRPr lang="es-PE"/>
        </a:p>
      </dgm:t>
    </dgm:pt>
    <dgm:pt modelId="{A5628A26-4687-447D-A7D1-C84F46189180}">
      <dgm:prSet phldrT="[Texto]" custT="1"/>
      <dgm:spPr>
        <a:solidFill>
          <a:srgbClr val="005DB9"/>
        </a:solidFill>
      </dgm:spPr>
      <dgm:t>
        <a:bodyPr/>
        <a:lstStyle/>
        <a:p>
          <a:r>
            <a:rPr lang="es-PE" sz="2000" dirty="0" smtClean="0">
              <a:latin typeface="Flexo Medium" pitchFamily="50" charset="0"/>
            </a:rPr>
            <a:t>Credicorp Capital Servicios Financieros</a:t>
          </a:r>
          <a:endParaRPr lang="es-PE" sz="2000" dirty="0">
            <a:latin typeface="Flexo Medium" pitchFamily="50" charset="0"/>
          </a:endParaRPr>
        </a:p>
      </dgm:t>
    </dgm:pt>
    <dgm:pt modelId="{1E2D2C7C-C72F-4BF7-8C67-1DE2083DD102}" type="parTrans" cxnId="{F14119BE-8135-4AAC-ADB4-B310EEFB33CE}">
      <dgm:prSet/>
      <dgm:spPr/>
      <dgm:t>
        <a:bodyPr/>
        <a:lstStyle/>
        <a:p>
          <a:endParaRPr lang="es-PE"/>
        </a:p>
      </dgm:t>
    </dgm:pt>
    <dgm:pt modelId="{CE6735E2-CFEA-4D3E-A2F6-A6D0071195AB}" type="sibTrans" cxnId="{F14119BE-8135-4AAC-ADB4-B310EEFB33CE}">
      <dgm:prSet/>
      <dgm:spPr/>
      <dgm:t>
        <a:bodyPr/>
        <a:lstStyle/>
        <a:p>
          <a:endParaRPr lang="es-PE"/>
        </a:p>
      </dgm:t>
    </dgm:pt>
    <dgm:pt modelId="{64BCDE77-5EB5-4BFA-B388-0CB144955FC7}">
      <dgm:prSet phldrT="[Texto]" custT="1"/>
      <dgm:spPr>
        <a:solidFill>
          <a:srgbClr val="005DB9"/>
        </a:solidFill>
      </dgm:spPr>
      <dgm:t>
        <a:bodyPr/>
        <a:lstStyle/>
        <a:p>
          <a:r>
            <a:rPr lang="es-PE" sz="2000" dirty="0" smtClean="0">
              <a:latin typeface="Flexo Medium" pitchFamily="50" charset="0"/>
            </a:rPr>
            <a:t>Seguimiento y Control de Créditos</a:t>
          </a:r>
          <a:endParaRPr lang="es-PE" sz="2000" dirty="0">
            <a:latin typeface="Flexo Medium" pitchFamily="50" charset="0"/>
          </a:endParaRPr>
        </a:p>
      </dgm:t>
    </dgm:pt>
    <dgm:pt modelId="{BD61DD51-C8F4-4F1F-8679-2BC85B2D7A36}" type="parTrans" cxnId="{0C01D2BE-764B-4DC4-866D-CD3298D33CBD}">
      <dgm:prSet/>
      <dgm:spPr/>
      <dgm:t>
        <a:bodyPr/>
        <a:lstStyle/>
        <a:p>
          <a:endParaRPr lang="es-PE"/>
        </a:p>
      </dgm:t>
    </dgm:pt>
    <dgm:pt modelId="{ED4C2750-5BF3-42F3-9A51-E1C8791160B7}" type="sibTrans" cxnId="{0C01D2BE-764B-4DC4-866D-CD3298D33CBD}">
      <dgm:prSet/>
      <dgm:spPr/>
      <dgm:t>
        <a:bodyPr/>
        <a:lstStyle/>
        <a:p>
          <a:endParaRPr lang="es-PE"/>
        </a:p>
      </dgm:t>
    </dgm:pt>
    <dgm:pt modelId="{23BC75FB-91EB-4C7E-9866-6E5CCD0F2045}">
      <dgm:prSet phldrT="[Texto]" custT="1"/>
      <dgm:spPr/>
      <dgm:t>
        <a:bodyPr/>
        <a:lstStyle/>
        <a:p>
          <a:pPr algn="just"/>
          <a:r>
            <a:rPr lang="es-PE" sz="1400" dirty="0" smtClean="0">
              <a:solidFill>
                <a:srgbClr val="005DB9"/>
              </a:solidFill>
              <a:latin typeface="Flexo Medium" pitchFamily="50" charset="0"/>
            </a:rPr>
            <a:t>Validar la coherencia del Cuestionario del Cliente</a:t>
          </a:r>
          <a:endParaRPr lang="es-PE" sz="1400" dirty="0">
            <a:latin typeface="Flexo Medium" pitchFamily="50" charset="0"/>
          </a:endParaRPr>
        </a:p>
      </dgm:t>
    </dgm:pt>
    <dgm:pt modelId="{D93C957F-3191-43C9-9AE4-ABB2FC62EA8D}" type="parTrans" cxnId="{0948EE35-F952-42EA-9CAE-E0C1F6676B12}">
      <dgm:prSet/>
      <dgm:spPr/>
      <dgm:t>
        <a:bodyPr/>
        <a:lstStyle/>
        <a:p>
          <a:endParaRPr lang="es-PE"/>
        </a:p>
      </dgm:t>
    </dgm:pt>
    <dgm:pt modelId="{1B9D4C9D-3801-4834-AE16-4F7DD8E3C521}" type="sibTrans" cxnId="{0948EE35-F952-42EA-9CAE-E0C1F6676B12}">
      <dgm:prSet/>
      <dgm:spPr/>
      <dgm:t>
        <a:bodyPr/>
        <a:lstStyle/>
        <a:p>
          <a:endParaRPr lang="es-PE"/>
        </a:p>
      </dgm:t>
    </dgm:pt>
    <dgm:pt modelId="{44DFAC7B-ACA2-4165-96A4-964A29C6C068}">
      <dgm:prSet phldrT="[Texto]" custT="1"/>
      <dgm:spPr/>
      <dgm:t>
        <a:bodyPr/>
        <a:lstStyle/>
        <a:p>
          <a:pPr algn="just"/>
          <a:r>
            <a:rPr lang="es-PE" sz="1400" dirty="0" smtClean="0">
              <a:solidFill>
                <a:srgbClr val="005DB9"/>
              </a:solidFill>
              <a:latin typeface="Flexo Medium" pitchFamily="50" charset="0"/>
            </a:rPr>
            <a:t>Realizar seguimiento a los Planes de Acción y/o </a:t>
          </a:r>
          <a:r>
            <a:rPr lang="es-PE" sz="1400" dirty="0" err="1" smtClean="0">
              <a:solidFill>
                <a:srgbClr val="005DB9"/>
              </a:solidFill>
              <a:latin typeface="Flexo Medium" pitchFamily="50" charset="0"/>
            </a:rPr>
            <a:t>Covenants</a:t>
          </a:r>
          <a:r>
            <a:rPr lang="es-PE" sz="1400" dirty="0" smtClean="0">
              <a:solidFill>
                <a:srgbClr val="005DB9"/>
              </a:solidFill>
              <a:latin typeface="Flexo Medium" pitchFamily="50" charset="0"/>
            </a:rPr>
            <a:t> socio-ambientales</a:t>
          </a:r>
          <a:endParaRPr lang="es-PE" sz="1400" dirty="0">
            <a:latin typeface="Flexo Medium" pitchFamily="50" charset="0"/>
          </a:endParaRPr>
        </a:p>
      </dgm:t>
    </dgm:pt>
    <dgm:pt modelId="{FE7C56D2-6226-4C24-ADA7-9955C68D134A}" type="parTrans" cxnId="{90294BDB-188E-4C6C-B480-BEF8802E3D67}">
      <dgm:prSet/>
      <dgm:spPr/>
      <dgm:t>
        <a:bodyPr/>
        <a:lstStyle/>
        <a:p>
          <a:endParaRPr lang="es-PE"/>
        </a:p>
      </dgm:t>
    </dgm:pt>
    <dgm:pt modelId="{96B84D52-FC39-4B50-8A4A-B14F7E577A36}" type="sibTrans" cxnId="{90294BDB-188E-4C6C-B480-BEF8802E3D67}">
      <dgm:prSet/>
      <dgm:spPr/>
      <dgm:t>
        <a:bodyPr/>
        <a:lstStyle/>
        <a:p>
          <a:endParaRPr lang="es-PE"/>
        </a:p>
      </dgm:t>
    </dgm:pt>
    <dgm:pt modelId="{68B75BAB-FDD2-49CF-9567-6CCDEA9A1865}">
      <dgm:prSet custT="1"/>
      <dgm:spPr/>
      <dgm:t>
        <a:bodyPr/>
        <a:lstStyle/>
        <a:p>
          <a:pPr algn="just"/>
          <a:r>
            <a:rPr lang="es-PE" sz="1400" dirty="0" smtClean="0">
              <a:solidFill>
                <a:srgbClr val="005DB9"/>
              </a:solidFill>
              <a:latin typeface="Flexo Medium" pitchFamily="50" charset="0"/>
            </a:rPr>
            <a:t>Informar resultados de los Proyectos evaluados</a:t>
          </a:r>
          <a:endParaRPr lang="es-PE" sz="1400" dirty="0">
            <a:solidFill>
              <a:srgbClr val="005DB9"/>
            </a:solidFill>
            <a:latin typeface="Flexo Medium" pitchFamily="50" charset="0"/>
          </a:endParaRPr>
        </a:p>
      </dgm:t>
    </dgm:pt>
    <dgm:pt modelId="{4AF68CEE-C1C7-4230-91C4-0632B6593CE1}" type="parTrans" cxnId="{481EB426-F009-46DC-A48A-24CB9A876B47}">
      <dgm:prSet/>
      <dgm:spPr/>
      <dgm:t>
        <a:bodyPr/>
        <a:lstStyle/>
        <a:p>
          <a:endParaRPr lang="es-PE"/>
        </a:p>
      </dgm:t>
    </dgm:pt>
    <dgm:pt modelId="{4E62042D-0D34-4A38-8204-F5345FF4B9A4}" type="sibTrans" cxnId="{481EB426-F009-46DC-A48A-24CB9A876B47}">
      <dgm:prSet/>
      <dgm:spPr/>
      <dgm:t>
        <a:bodyPr/>
        <a:lstStyle/>
        <a:p>
          <a:endParaRPr lang="es-PE"/>
        </a:p>
      </dgm:t>
    </dgm:pt>
    <dgm:pt modelId="{0343976D-46BE-4571-96D4-6561954D745A}">
      <dgm:prSet custT="1"/>
      <dgm:spPr/>
      <dgm:t>
        <a:bodyPr/>
        <a:lstStyle/>
        <a:p>
          <a:pPr algn="just"/>
          <a:r>
            <a:rPr lang="es-PE" sz="1400" dirty="0" smtClean="0">
              <a:solidFill>
                <a:srgbClr val="005DB9"/>
              </a:solidFill>
              <a:latin typeface="Flexo Medium" pitchFamily="50" charset="0"/>
            </a:rPr>
            <a:t>Coordinar los </a:t>
          </a:r>
          <a:r>
            <a:rPr lang="es-PE" sz="1400" dirty="0" err="1" smtClean="0">
              <a:solidFill>
                <a:srgbClr val="005DB9"/>
              </a:solidFill>
              <a:latin typeface="Flexo Medium" pitchFamily="50" charset="0"/>
            </a:rPr>
            <a:t>due</a:t>
          </a:r>
          <a:r>
            <a:rPr lang="es-PE" sz="1400" dirty="0" smtClean="0">
              <a:solidFill>
                <a:srgbClr val="005DB9"/>
              </a:solidFill>
              <a:latin typeface="Flexo Medium" pitchFamily="50" charset="0"/>
            </a:rPr>
            <a:t> </a:t>
          </a:r>
          <a:r>
            <a:rPr lang="es-PE" sz="1400" dirty="0" err="1" smtClean="0">
              <a:solidFill>
                <a:srgbClr val="005DB9"/>
              </a:solidFill>
              <a:latin typeface="Flexo Medium" pitchFamily="50" charset="0"/>
            </a:rPr>
            <a:t>diligence</a:t>
          </a:r>
          <a:r>
            <a:rPr lang="es-PE" sz="1400" dirty="0" smtClean="0">
              <a:solidFill>
                <a:srgbClr val="005DB9"/>
              </a:solidFill>
              <a:latin typeface="Flexo Medium" pitchFamily="50" charset="0"/>
            </a:rPr>
            <a:t> y evaluar sus resultados</a:t>
          </a:r>
          <a:endParaRPr lang="es-PE" sz="1400" dirty="0">
            <a:solidFill>
              <a:srgbClr val="005DB9"/>
            </a:solidFill>
            <a:latin typeface="Flexo Medium" pitchFamily="50" charset="0"/>
          </a:endParaRPr>
        </a:p>
      </dgm:t>
    </dgm:pt>
    <dgm:pt modelId="{B3E840F4-3AA5-4258-AD4D-A3063E9D5BBB}" type="parTrans" cxnId="{41FB3571-27B1-432A-9026-18FBD0C2F0CA}">
      <dgm:prSet/>
      <dgm:spPr/>
      <dgm:t>
        <a:bodyPr/>
        <a:lstStyle/>
        <a:p>
          <a:endParaRPr lang="es-PE"/>
        </a:p>
      </dgm:t>
    </dgm:pt>
    <dgm:pt modelId="{3478F3B2-928D-497A-AB91-33EF65491113}" type="sibTrans" cxnId="{41FB3571-27B1-432A-9026-18FBD0C2F0CA}">
      <dgm:prSet/>
      <dgm:spPr/>
      <dgm:t>
        <a:bodyPr/>
        <a:lstStyle/>
        <a:p>
          <a:endParaRPr lang="es-PE"/>
        </a:p>
      </dgm:t>
    </dgm:pt>
    <dgm:pt modelId="{F707EC2D-73B3-45E9-B58F-D73E35ECBB35}">
      <dgm:prSet custT="1"/>
      <dgm:spPr/>
      <dgm:t>
        <a:bodyPr/>
        <a:lstStyle/>
        <a:p>
          <a:pPr algn="just"/>
          <a:r>
            <a:rPr lang="es-PE" sz="1400" dirty="0" smtClean="0">
              <a:solidFill>
                <a:srgbClr val="005DB9"/>
              </a:solidFill>
              <a:latin typeface="Flexo Medium" pitchFamily="50" charset="0"/>
            </a:rPr>
            <a:t>Informar resultados de los Proyectos evaluados</a:t>
          </a:r>
          <a:endParaRPr lang="es-PE" sz="1400" dirty="0">
            <a:solidFill>
              <a:srgbClr val="005DB9"/>
            </a:solidFill>
            <a:latin typeface="Flexo Medium" pitchFamily="50" charset="0"/>
          </a:endParaRPr>
        </a:p>
      </dgm:t>
    </dgm:pt>
    <dgm:pt modelId="{EA9AF04A-2610-4E7F-B54B-23095945F8E1}" type="parTrans" cxnId="{7DB7E1CA-3C48-43ED-8772-058C917CBC91}">
      <dgm:prSet/>
      <dgm:spPr/>
      <dgm:t>
        <a:bodyPr/>
        <a:lstStyle/>
        <a:p>
          <a:endParaRPr lang="es-PE"/>
        </a:p>
      </dgm:t>
    </dgm:pt>
    <dgm:pt modelId="{6B35A3E1-F5E8-4ADA-A9AB-1B982806F6A9}" type="sibTrans" cxnId="{7DB7E1CA-3C48-43ED-8772-058C917CBC91}">
      <dgm:prSet/>
      <dgm:spPr/>
      <dgm:t>
        <a:bodyPr/>
        <a:lstStyle/>
        <a:p>
          <a:endParaRPr lang="es-PE"/>
        </a:p>
      </dgm:t>
    </dgm:pt>
    <dgm:pt modelId="{86450DDC-E2D4-4BA2-A06E-53720C33B6BC}">
      <dgm:prSet phldrT="[Texto]" custT="1"/>
      <dgm:spPr/>
      <dgm:t>
        <a:bodyPr/>
        <a:lstStyle/>
        <a:p>
          <a:pPr algn="just"/>
          <a:r>
            <a:rPr lang="es-PE" sz="1400" dirty="0" smtClean="0">
              <a:solidFill>
                <a:srgbClr val="005DB9"/>
              </a:solidFill>
              <a:latin typeface="Flexo Medium" pitchFamily="50" charset="0"/>
            </a:rPr>
            <a:t>Realizar la categorización del riesgo social y ambiental</a:t>
          </a:r>
          <a:endParaRPr lang="es-PE" sz="1400" dirty="0">
            <a:latin typeface="Flexo Medium" pitchFamily="50" charset="0"/>
          </a:endParaRPr>
        </a:p>
      </dgm:t>
    </dgm:pt>
    <dgm:pt modelId="{7F092FFD-9643-478B-B3A1-C0C53605AC3C}" type="parTrans" cxnId="{CF00445D-9C94-40BE-906A-7A1058022F98}">
      <dgm:prSet/>
      <dgm:spPr/>
      <dgm:t>
        <a:bodyPr/>
        <a:lstStyle/>
        <a:p>
          <a:endParaRPr lang="es-PE"/>
        </a:p>
      </dgm:t>
    </dgm:pt>
    <dgm:pt modelId="{AE6AF289-D275-4AB2-B669-4C9C462E516E}" type="sibTrans" cxnId="{CF00445D-9C94-40BE-906A-7A1058022F98}">
      <dgm:prSet/>
      <dgm:spPr/>
      <dgm:t>
        <a:bodyPr/>
        <a:lstStyle/>
        <a:p>
          <a:endParaRPr lang="es-PE"/>
        </a:p>
      </dgm:t>
    </dgm:pt>
    <dgm:pt modelId="{4A48A73F-23F8-4C52-887C-7A93C380A0DF}">
      <dgm:prSet phldrT="[Texto]" custT="1"/>
      <dgm:spPr/>
      <dgm:t>
        <a:bodyPr/>
        <a:lstStyle/>
        <a:p>
          <a:pPr algn="just"/>
          <a:r>
            <a:rPr lang="es-PE" sz="1400" dirty="0" smtClean="0">
              <a:solidFill>
                <a:srgbClr val="005DB9"/>
              </a:solidFill>
              <a:latin typeface="Flexo Medium" pitchFamily="50" charset="0"/>
            </a:rPr>
            <a:t>Coordinar los </a:t>
          </a:r>
          <a:r>
            <a:rPr lang="es-PE" sz="1400" dirty="0" err="1" smtClean="0">
              <a:solidFill>
                <a:srgbClr val="005DB9"/>
              </a:solidFill>
              <a:latin typeface="Flexo Medium" pitchFamily="50" charset="0"/>
            </a:rPr>
            <a:t>due</a:t>
          </a:r>
          <a:r>
            <a:rPr lang="es-PE" sz="1400" dirty="0" smtClean="0">
              <a:solidFill>
                <a:srgbClr val="005DB9"/>
              </a:solidFill>
              <a:latin typeface="Flexo Medium" pitchFamily="50" charset="0"/>
            </a:rPr>
            <a:t> </a:t>
          </a:r>
          <a:r>
            <a:rPr lang="es-PE" sz="1400" dirty="0" err="1" smtClean="0">
              <a:solidFill>
                <a:srgbClr val="005DB9"/>
              </a:solidFill>
              <a:latin typeface="Flexo Medium" pitchFamily="50" charset="0"/>
            </a:rPr>
            <a:t>diligence</a:t>
          </a:r>
          <a:r>
            <a:rPr lang="es-PE" sz="1400" dirty="0" smtClean="0">
              <a:solidFill>
                <a:srgbClr val="005DB9"/>
              </a:solidFill>
              <a:latin typeface="Flexo Medium" pitchFamily="50" charset="0"/>
            </a:rPr>
            <a:t> y evaluar sus resultados</a:t>
          </a:r>
          <a:endParaRPr lang="es-PE" sz="1400" dirty="0">
            <a:solidFill>
              <a:srgbClr val="005DB9"/>
            </a:solidFill>
            <a:latin typeface="Flexo Medium" pitchFamily="50" charset="0"/>
          </a:endParaRPr>
        </a:p>
      </dgm:t>
    </dgm:pt>
    <dgm:pt modelId="{BF64159F-C390-409B-8722-AA4FD3B782CE}" type="parTrans" cxnId="{1B44C090-4B20-492B-9BB1-30BC882B7DCA}">
      <dgm:prSet/>
      <dgm:spPr/>
      <dgm:t>
        <a:bodyPr/>
        <a:lstStyle/>
        <a:p>
          <a:endParaRPr lang="es-ES"/>
        </a:p>
      </dgm:t>
    </dgm:pt>
    <dgm:pt modelId="{66F735D3-9C4E-407D-9B20-B8B3FCD45987}" type="sibTrans" cxnId="{1B44C090-4B20-492B-9BB1-30BC882B7DCA}">
      <dgm:prSet/>
      <dgm:spPr/>
      <dgm:t>
        <a:bodyPr/>
        <a:lstStyle/>
        <a:p>
          <a:endParaRPr lang="es-ES"/>
        </a:p>
      </dgm:t>
    </dgm:pt>
    <dgm:pt modelId="{22CE2DFA-FFB9-47E9-87A4-BDBF49FF7C45}">
      <dgm:prSet phldrT="[Texto]" custT="1"/>
      <dgm:spPr/>
      <dgm:t>
        <a:bodyPr/>
        <a:lstStyle/>
        <a:p>
          <a:pPr algn="just"/>
          <a:r>
            <a:rPr lang="es-PE" sz="1400" dirty="0" smtClean="0">
              <a:solidFill>
                <a:srgbClr val="005DB9"/>
              </a:solidFill>
              <a:latin typeface="Flexo Medium" pitchFamily="50" charset="0"/>
            </a:rPr>
            <a:t>Determinar si el servicio financiero requiere categorización y enviar Cuestionario al cliente</a:t>
          </a:r>
          <a:endParaRPr lang="es-PE" sz="1400" dirty="0">
            <a:solidFill>
              <a:srgbClr val="005DB9"/>
            </a:solidFill>
            <a:latin typeface="Flexo Medium" pitchFamily="50" charset="0"/>
          </a:endParaRPr>
        </a:p>
      </dgm:t>
    </dgm:pt>
    <dgm:pt modelId="{0F7970D0-A1A5-4F84-89DA-6C45D0BEB8DB}" type="parTrans" cxnId="{7EDE34BF-11C0-46F6-A4CF-275C5D49747D}">
      <dgm:prSet/>
      <dgm:spPr/>
      <dgm:t>
        <a:bodyPr/>
        <a:lstStyle/>
        <a:p>
          <a:endParaRPr lang="es-ES"/>
        </a:p>
      </dgm:t>
    </dgm:pt>
    <dgm:pt modelId="{1CDB087F-4A88-430C-916C-910174238E4F}" type="sibTrans" cxnId="{7EDE34BF-11C0-46F6-A4CF-275C5D49747D}">
      <dgm:prSet/>
      <dgm:spPr/>
      <dgm:t>
        <a:bodyPr/>
        <a:lstStyle/>
        <a:p>
          <a:endParaRPr lang="es-ES"/>
        </a:p>
      </dgm:t>
    </dgm:pt>
    <dgm:pt modelId="{0EAE3A5C-9A53-42FA-9C1D-B84FF22A97FB}">
      <dgm:prSet phldrT="[Texto]" custT="1"/>
      <dgm:spPr/>
      <dgm:t>
        <a:bodyPr/>
        <a:lstStyle/>
        <a:p>
          <a:pPr algn="just"/>
          <a:r>
            <a:rPr lang="es-PE" sz="1400" dirty="0" smtClean="0">
              <a:solidFill>
                <a:srgbClr val="005DB9"/>
              </a:solidFill>
              <a:latin typeface="Flexo Medium" pitchFamily="50" charset="0"/>
            </a:rPr>
            <a:t>Determinar si el servicio financiero requiere categorización y enviar Cuestionario al cliente</a:t>
          </a:r>
          <a:endParaRPr lang="es-PE" sz="1400" dirty="0">
            <a:latin typeface="Flexo Medium" pitchFamily="50" charset="0"/>
          </a:endParaRPr>
        </a:p>
      </dgm:t>
    </dgm:pt>
    <dgm:pt modelId="{0D2743A9-35B6-4429-965C-AC16762507A6}" type="parTrans" cxnId="{85474A6A-C3CB-41C1-9D49-1572F3589A00}">
      <dgm:prSet/>
      <dgm:spPr/>
      <dgm:t>
        <a:bodyPr/>
        <a:lstStyle/>
        <a:p>
          <a:endParaRPr lang="es-ES"/>
        </a:p>
      </dgm:t>
    </dgm:pt>
    <dgm:pt modelId="{A3963C34-36BE-4534-8840-543141E0F09E}" type="sibTrans" cxnId="{85474A6A-C3CB-41C1-9D49-1572F3589A00}">
      <dgm:prSet/>
      <dgm:spPr/>
      <dgm:t>
        <a:bodyPr/>
        <a:lstStyle/>
        <a:p>
          <a:endParaRPr lang="es-ES"/>
        </a:p>
      </dgm:t>
    </dgm:pt>
    <dgm:pt modelId="{6418A3C5-8F5A-4AE5-839F-5FD21212948C}" type="pres">
      <dgm:prSet presAssocID="{5DDFEC9C-645B-4676-A1F3-85FC0B128A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42F599C0-5886-4667-AC73-7208C7C31851}" type="pres">
      <dgm:prSet presAssocID="{2E9741A9-9A79-4412-8E3E-7617AEF4263D}" presName="linNode" presStyleCnt="0"/>
      <dgm:spPr/>
    </dgm:pt>
    <dgm:pt modelId="{8466E76B-EAE9-4DC9-8E95-9C7A369ACE63}" type="pres">
      <dgm:prSet presAssocID="{2E9741A9-9A79-4412-8E3E-7617AEF4263D}" presName="parentText" presStyleLbl="node1" presStyleIdx="0" presStyleCnt="4" custScaleY="145982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B9D1F16-2DC4-4C59-A3C8-CB82D6694405}" type="pres">
      <dgm:prSet presAssocID="{2E9741A9-9A79-4412-8E3E-7617AEF4263D}" presName="descendantText" presStyleLbl="alignAccFollowNode1" presStyleIdx="0" presStyleCnt="4" custScaleY="17512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FF55199-A201-4158-BF07-78C57C6EB5C7}" type="pres">
      <dgm:prSet presAssocID="{5910A65D-E656-46E7-88B4-1346B9088238}" presName="sp" presStyleCnt="0"/>
      <dgm:spPr/>
    </dgm:pt>
    <dgm:pt modelId="{0F33D5ED-5373-4BA8-945F-017B2FB29353}" type="pres">
      <dgm:prSet presAssocID="{35EA3F3E-22B4-43F3-B9BE-C8BA43D67E86}" presName="linNode" presStyleCnt="0"/>
      <dgm:spPr/>
    </dgm:pt>
    <dgm:pt modelId="{208E785B-AE21-43D4-ACFF-6A789C8E61ED}" type="pres">
      <dgm:prSet presAssocID="{35EA3F3E-22B4-43F3-B9BE-C8BA43D67E86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521A058-CF33-4D29-BA53-084DB5E890EB}" type="pres">
      <dgm:prSet presAssocID="{35EA3F3E-22B4-43F3-B9BE-C8BA43D67E86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E1AE2A0-A44D-4CF9-9738-CA420C91419F}" type="pres">
      <dgm:prSet presAssocID="{5D67A227-576F-474C-ABC6-02C53A85A824}" presName="sp" presStyleCnt="0"/>
      <dgm:spPr/>
    </dgm:pt>
    <dgm:pt modelId="{7105AC71-497A-4BFD-8187-73CB1BA505CB}" type="pres">
      <dgm:prSet presAssocID="{A5628A26-4687-447D-A7D1-C84F46189180}" presName="linNode" presStyleCnt="0"/>
      <dgm:spPr/>
    </dgm:pt>
    <dgm:pt modelId="{200ADA52-D99A-410E-8444-2BDBE6CDCD39}" type="pres">
      <dgm:prSet presAssocID="{A5628A26-4687-447D-A7D1-C84F46189180}" presName="parentText" presStyleLbl="node1" presStyleIdx="2" presStyleCnt="4" custScaleY="229851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61202D5-31A0-431C-9536-AE7A3A6D9F78}" type="pres">
      <dgm:prSet presAssocID="{A5628A26-4687-447D-A7D1-C84F46189180}" presName="descendantText" presStyleLbl="alignAccFollowNode1" presStyleIdx="2" presStyleCnt="4" custScaleY="27600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06964E0-00D0-41CB-B8C1-53D0677EB25A}" type="pres">
      <dgm:prSet presAssocID="{CE6735E2-CFEA-4D3E-A2F6-A6D0071195AB}" presName="sp" presStyleCnt="0"/>
      <dgm:spPr/>
    </dgm:pt>
    <dgm:pt modelId="{E495FED9-634D-4D95-8405-0DF1DDFB70B2}" type="pres">
      <dgm:prSet presAssocID="{64BCDE77-5EB5-4BFA-B388-0CB144955FC7}" presName="linNode" presStyleCnt="0"/>
      <dgm:spPr/>
    </dgm:pt>
    <dgm:pt modelId="{5EFCD707-83E3-4618-8B09-4F0859B3DDAC}" type="pres">
      <dgm:prSet presAssocID="{64BCDE77-5EB5-4BFA-B388-0CB144955FC7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D1FAF55-CBBD-4898-8281-6DDF9EDCB4A6}" type="pres">
      <dgm:prSet presAssocID="{64BCDE77-5EB5-4BFA-B388-0CB144955FC7}" presName="descendantText" presStyleLbl="alignAccFollowNode1" presStyleIdx="3" presStyleCnt="4" custScaleY="10100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4832E405-A298-4625-8B7A-3DB7BC70C42A}" type="presOf" srcId="{44DFAC7B-ACA2-4165-96A4-964A29C6C068}" destId="{AD1FAF55-CBBD-4898-8281-6DDF9EDCB4A6}" srcOrd="0" destOrd="0" presId="urn:microsoft.com/office/officeart/2005/8/layout/vList5"/>
    <dgm:cxn modelId="{6686C91E-7898-42E0-9076-01EDBD4994E4}" srcId="{35EA3F3E-22B4-43F3-B9BE-C8BA43D67E86}" destId="{87D22065-13AE-4129-BD32-9E1BF5335E84}" srcOrd="0" destOrd="0" parTransId="{EA24E07A-CDD2-432A-894C-C25CBF07C070}" sibTransId="{CE91C3A2-BC64-4252-BADC-DB90EB138A50}"/>
    <dgm:cxn modelId="{B4CFC54B-0F37-4839-B8FA-8DE01EC6FC27}" type="presOf" srcId="{F707EC2D-73B3-45E9-B58F-D73E35ECBB35}" destId="{B61202D5-31A0-431C-9536-AE7A3A6D9F78}" srcOrd="0" destOrd="4" presId="urn:microsoft.com/office/officeart/2005/8/layout/vList5"/>
    <dgm:cxn modelId="{215D9620-3F71-4459-80D0-ABD07FFE46E0}" type="presOf" srcId="{35EA3F3E-22B4-43F3-B9BE-C8BA43D67E86}" destId="{208E785B-AE21-43D4-ACFF-6A789C8E61ED}" srcOrd="0" destOrd="0" presId="urn:microsoft.com/office/officeart/2005/8/layout/vList5"/>
    <dgm:cxn modelId="{1B44C090-4B20-492B-9BB1-30BC882B7DCA}" srcId="{2E9741A9-9A79-4412-8E3E-7617AEF4263D}" destId="{4A48A73F-23F8-4C52-887C-7A93C380A0DF}" srcOrd="2" destOrd="0" parTransId="{BF64159F-C390-409B-8722-AA4FD3B782CE}" sibTransId="{66F735D3-9C4E-407D-9B20-B8B3FCD45987}"/>
    <dgm:cxn modelId="{A7E6F6DE-AF32-4477-BEB7-B1A83220DE34}" type="presOf" srcId="{0343976D-46BE-4571-96D4-6561954D745A}" destId="{B61202D5-31A0-431C-9536-AE7A3A6D9F78}" srcOrd="0" destOrd="3" presId="urn:microsoft.com/office/officeart/2005/8/layout/vList5"/>
    <dgm:cxn modelId="{8823E23A-E6FD-4071-8DE8-B65D03A9CEF9}" type="presOf" srcId="{23BC75FB-91EB-4C7E-9866-6E5CCD0F2045}" destId="{B61202D5-31A0-431C-9536-AE7A3A6D9F78}" srcOrd="0" destOrd="1" presId="urn:microsoft.com/office/officeart/2005/8/layout/vList5"/>
    <dgm:cxn modelId="{0948EE35-F952-42EA-9CAE-E0C1F6676B12}" srcId="{A5628A26-4687-447D-A7D1-C84F46189180}" destId="{23BC75FB-91EB-4C7E-9866-6E5CCD0F2045}" srcOrd="1" destOrd="0" parTransId="{D93C957F-3191-43C9-9AE4-ABB2FC62EA8D}" sibTransId="{1B9D4C9D-3801-4834-AE16-4F7DD8E3C521}"/>
    <dgm:cxn modelId="{380393F5-A32D-42DB-8887-7B2782F37C1F}" type="presOf" srcId="{22CE2DFA-FFB9-47E9-87A4-BDBF49FF7C45}" destId="{9B9D1F16-2DC4-4C59-A3C8-CB82D6694405}" srcOrd="0" destOrd="0" presId="urn:microsoft.com/office/officeart/2005/8/layout/vList5"/>
    <dgm:cxn modelId="{41FB3571-27B1-432A-9026-18FBD0C2F0CA}" srcId="{A5628A26-4687-447D-A7D1-C84F46189180}" destId="{0343976D-46BE-4571-96D4-6561954D745A}" srcOrd="3" destOrd="0" parTransId="{B3E840F4-3AA5-4258-AD4D-A3063E9D5BBB}" sibTransId="{3478F3B2-928D-497A-AB91-33EF65491113}"/>
    <dgm:cxn modelId="{F8502FD3-9D40-448D-82A2-DA83FDDFB397}" type="presOf" srcId="{A5628A26-4687-447D-A7D1-C84F46189180}" destId="{200ADA52-D99A-410E-8444-2BDBE6CDCD39}" srcOrd="0" destOrd="0" presId="urn:microsoft.com/office/officeart/2005/8/layout/vList5"/>
    <dgm:cxn modelId="{F14119BE-8135-4AAC-ADB4-B310EEFB33CE}" srcId="{5DDFEC9C-645B-4676-A1F3-85FC0B128A7B}" destId="{A5628A26-4687-447D-A7D1-C84F46189180}" srcOrd="2" destOrd="0" parTransId="{1E2D2C7C-C72F-4BF7-8C67-1DE2083DD102}" sibTransId="{CE6735E2-CFEA-4D3E-A2F6-A6D0071195AB}"/>
    <dgm:cxn modelId="{7EDE34BF-11C0-46F6-A4CF-275C5D49747D}" srcId="{2E9741A9-9A79-4412-8E3E-7617AEF4263D}" destId="{22CE2DFA-FFB9-47E9-87A4-BDBF49FF7C45}" srcOrd="0" destOrd="0" parTransId="{0F7970D0-A1A5-4F84-89DA-6C45D0BEB8DB}" sibTransId="{1CDB087F-4A88-430C-916C-910174238E4F}"/>
    <dgm:cxn modelId="{E2E89F37-4EA5-49B2-80AA-BD11F0BC3208}" type="presOf" srcId="{5CC27D46-C122-456D-94EF-B0B11C3929C2}" destId="{9B9D1F16-2DC4-4C59-A3C8-CB82D6694405}" srcOrd="0" destOrd="1" presId="urn:microsoft.com/office/officeart/2005/8/layout/vList5"/>
    <dgm:cxn modelId="{6D274F47-77DB-451D-A851-8285CB0B9DCB}" srcId="{5DDFEC9C-645B-4676-A1F3-85FC0B128A7B}" destId="{2E9741A9-9A79-4412-8E3E-7617AEF4263D}" srcOrd="0" destOrd="0" parTransId="{2809BC9E-7E6B-49FF-91C7-34831EB9DA4D}" sibTransId="{5910A65D-E656-46E7-88B4-1346B9088238}"/>
    <dgm:cxn modelId="{CF00445D-9C94-40BE-906A-7A1058022F98}" srcId="{A5628A26-4687-447D-A7D1-C84F46189180}" destId="{86450DDC-E2D4-4BA2-A06E-53720C33B6BC}" srcOrd="2" destOrd="0" parTransId="{7F092FFD-9643-478B-B3A1-C0C53605AC3C}" sibTransId="{AE6AF289-D275-4AB2-B669-4C9C462E516E}"/>
    <dgm:cxn modelId="{7648B40A-0AB3-4FAF-93BF-C6684488272F}" type="presOf" srcId="{68B75BAB-FDD2-49CF-9567-6CCDEA9A1865}" destId="{0521A058-CF33-4D29-BA53-084DB5E890EB}" srcOrd="0" destOrd="1" presId="urn:microsoft.com/office/officeart/2005/8/layout/vList5"/>
    <dgm:cxn modelId="{7B54D3C6-7B39-47FC-A7AE-1B1C1A02EFA7}" type="presOf" srcId="{4A48A73F-23F8-4C52-887C-7A93C380A0DF}" destId="{9B9D1F16-2DC4-4C59-A3C8-CB82D6694405}" srcOrd="0" destOrd="2" presId="urn:microsoft.com/office/officeart/2005/8/layout/vList5"/>
    <dgm:cxn modelId="{55AD3B0B-3861-4D3A-A980-72F6391647B5}" type="presOf" srcId="{5DDFEC9C-645B-4676-A1F3-85FC0B128A7B}" destId="{6418A3C5-8F5A-4AE5-839F-5FD21212948C}" srcOrd="0" destOrd="0" presId="urn:microsoft.com/office/officeart/2005/8/layout/vList5"/>
    <dgm:cxn modelId="{481EB426-F009-46DC-A48A-24CB9A876B47}" srcId="{35EA3F3E-22B4-43F3-B9BE-C8BA43D67E86}" destId="{68B75BAB-FDD2-49CF-9567-6CCDEA9A1865}" srcOrd="1" destOrd="0" parTransId="{4AF68CEE-C1C7-4230-91C4-0632B6593CE1}" sibTransId="{4E62042D-0D34-4A38-8204-F5345FF4B9A4}"/>
    <dgm:cxn modelId="{B969EF1A-5C04-4828-A7FA-FF47048D7BEB}" type="presOf" srcId="{2E9741A9-9A79-4412-8E3E-7617AEF4263D}" destId="{8466E76B-EAE9-4DC9-8E95-9C7A369ACE63}" srcOrd="0" destOrd="0" presId="urn:microsoft.com/office/officeart/2005/8/layout/vList5"/>
    <dgm:cxn modelId="{694C2208-6CFE-4C5F-852A-C115A0F900A1}" type="presOf" srcId="{0EAE3A5C-9A53-42FA-9C1D-B84FF22A97FB}" destId="{B61202D5-31A0-431C-9536-AE7A3A6D9F78}" srcOrd="0" destOrd="0" presId="urn:microsoft.com/office/officeart/2005/8/layout/vList5"/>
    <dgm:cxn modelId="{0C01D2BE-764B-4DC4-866D-CD3298D33CBD}" srcId="{5DDFEC9C-645B-4676-A1F3-85FC0B128A7B}" destId="{64BCDE77-5EB5-4BFA-B388-0CB144955FC7}" srcOrd="3" destOrd="0" parTransId="{BD61DD51-C8F4-4F1F-8679-2BC85B2D7A36}" sibTransId="{ED4C2750-5BF3-42F3-9A51-E1C8791160B7}"/>
    <dgm:cxn modelId="{E43D5757-7AF5-47E6-86E6-1BADF137EE3C}" type="presOf" srcId="{86450DDC-E2D4-4BA2-A06E-53720C33B6BC}" destId="{B61202D5-31A0-431C-9536-AE7A3A6D9F78}" srcOrd="0" destOrd="2" presId="urn:microsoft.com/office/officeart/2005/8/layout/vList5"/>
    <dgm:cxn modelId="{98148793-A390-432B-8A19-42D5762D3F25}" srcId="{2E9741A9-9A79-4412-8E3E-7617AEF4263D}" destId="{5CC27D46-C122-456D-94EF-B0B11C3929C2}" srcOrd="1" destOrd="0" parTransId="{E699EA3E-6336-4FB5-A158-BA5F3F77B5FE}" sibTransId="{4321A6E2-9861-4A72-8763-DB505E632C39}"/>
    <dgm:cxn modelId="{A44393D6-5D77-4D41-854F-0D33CA3AEE29}" type="presOf" srcId="{87D22065-13AE-4129-BD32-9E1BF5335E84}" destId="{0521A058-CF33-4D29-BA53-084DB5E890EB}" srcOrd="0" destOrd="0" presId="urn:microsoft.com/office/officeart/2005/8/layout/vList5"/>
    <dgm:cxn modelId="{90294BDB-188E-4C6C-B480-BEF8802E3D67}" srcId="{64BCDE77-5EB5-4BFA-B388-0CB144955FC7}" destId="{44DFAC7B-ACA2-4165-96A4-964A29C6C068}" srcOrd="0" destOrd="0" parTransId="{FE7C56D2-6226-4C24-ADA7-9955C68D134A}" sibTransId="{96B84D52-FC39-4B50-8A4A-B14F7E577A36}"/>
    <dgm:cxn modelId="{F9778399-7527-4425-8F97-4C921CF4CB4C}" type="presOf" srcId="{64BCDE77-5EB5-4BFA-B388-0CB144955FC7}" destId="{5EFCD707-83E3-4618-8B09-4F0859B3DDAC}" srcOrd="0" destOrd="0" presId="urn:microsoft.com/office/officeart/2005/8/layout/vList5"/>
    <dgm:cxn modelId="{7DB7E1CA-3C48-43ED-8772-058C917CBC91}" srcId="{A5628A26-4687-447D-A7D1-C84F46189180}" destId="{F707EC2D-73B3-45E9-B58F-D73E35ECBB35}" srcOrd="4" destOrd="0" parTransId="{EA9AF04A-2610-4E7F-B54B-23095945F8E1}" sibTransId="{6B35A3E1-F5E8-4ADA-A9AB-1B982806F6A9}"/>
    <dgm:cxn modelId="{85474A6A-C3CB-41C1-9D49-1572F3589A00}" srcId="{A5628A26-4687-447D-A7D1-C84F46189180}" destId="{0EAE3A5C-9A53-42FA-9C1D-B84FF22A97FB}" srcOrd="0" destOrd="0" parTransId="{0D2743A9-35B6-4429-965C-AC16762507A6}" sibTransId="{A3963C34-36BE-4534-8840-543141E0F09E}"/>
    <dgm:cxn modelId="{1EEF546B-1124-432F-8282-28B1D9480F66}" srcId="{5DDFEC9C-645B-4676-A1F3-85FC0B128A7B}" destId="{35EA3F3E-22B4-43F3-B9BE-C8BA43D67E86}" srcOrd="1" destOrd="0" parTransId="{8CEA25FB-A8C0-4051-A7D4-A5A14950D44D}" sibTransId="{5D67A227-576F-474C-ABC6-02C53A85A824}"/>
    <dgm:cxn modelId="{C954074E-0D7E-47F5-92A7-4B95474EA91D}" type="presParOf" srcId="{6418A3C5-8F5A-4AE5-839F-5FD21212948C}" destId="{42F599C0-5886-4667-AC73-7208C7C31851}" srcOrd="0" destOrd="0" presId="urn:microsoft.com/office/officeart/2005/8/layout/vList5"/>
    <dgm:cxn modelId="{A5B17E97-623C-4F6E-8D4F-2612F90D311F}" type="presParOf" srcId="{42F599C0-5886-4667-AC73-7208C7C31851}" destId="{8466E76B-EAE9-4DC9-8E95-9C7A369ACE63}" srcOrd="0" destOrd="0" presId="urn:microsoft.com/office/officeart/2005/8/layout/vList5"/>
    <dgm:cxn modelId="{CE93C294-1964-49C6-9674-22753AA172A4}" type="presParOf" srcId="{42F599C0-5886-4667-AC73-7208C7C31851}" destId="{9B9D1F16-2DC4-4C59-A3C8-CB82D6694405}" srcOrd="1" destOrd="0" presId="urn:microsoft.com/office/officeart/2005/8/layout/vList5"/>
    <dgm:cxn modelId="{CCBD0578-801E-4755-9293-613060342EE8}" type="presParOf" srcId="{6418A3C5-8F5A-4AE5-839F-5FD21212948C}" destId="{4FF55199-A201-4158-BF07-78C57C6EB5C7}" srcOrd="1" destOrd="0" presId="urn:microsoft.com/office/officeart/2005/8/layout/vList5"/>
    <dgm:cxn modelId="{476722B4-D872-4ECE-9B92-080AD65AEAD5}" type="presParOf" srcId="{6418A3C5-8F5A-4AE5-839F-5FD21212948C}" destId="{0F33D5ED-5373-4BA8-945F-017B2FB29353}" srcOrd="2" destOrd="0" presId="urn:microsoft.com/office/officeart/2005/8/layout/vList5"/>
    <dgm:cxn modelId="{1EF00807-8BCC-49F6-8628-641DB945F609}" type="presParOf" srcId="{0F33D5ED-5373-4BA8-945F-017B2FB29353}" destId="{208E785B-AE21-43D4-ACFF-6A789C8E61ED}" srcOrd="0" destOrd="0" presId="urn:microsoft.com/office/officeart/2005/8/layout/vList5"/>
    <dgm:cxn modelId="{06CD3A4D-9FF0-4D24-827B-07A21A8D1865}" type="presParOf" srcId="{0F33D5ED-5373-4BA8-945F-017B2FB29353}" destId="{0521A058-CF33-4D29-BA53-084DB5E890EB}" srcOrd="1" destOrd="0" presId="urn:microsoft.com/office/officeart/2005/8/layout/vList5"/>
    <dgm:cxn modelId="{61E66663-9EE3-470C-AEC1-F3BF684AEA77}" type="presParOf" srcId="{6418A3C5-8F5A-4AE5-839F-5FD21212948C}" destId="{CE1AE2A0-A44D-4CF9-9738-CA420C91419F}" srcOrd="3" destOrd="0" presId="urn:microsoft.com/office/officeart/2005/8/layout/vList5"/>
    <dgm:cxn modelId="{34325946-4BE1-47ED-B939-FBABB304A889}" type="presParOf" srcId="{6418A3C5-8F5A-4AE5-839F-5FD21212948C}" destId="{7105AC71-497A-4BFD-8187-73CB1BA505CB}" srcOrd="4" destOrd="0" presId="urn:microsoft.com/office/officeart/2005/8/layout/vList5"/>
    <dgm:cxn modelId="{CA28A09D-C93F-41B7-BA13-6674BD68B54D}" type="presParOf" srcId="{7105AC71-497A-4BFD-8187-73CB1BA505CB}" destId="{200ADA52-D99A-410E-8444-2BDBE6CDCD39}" srcOrd="0" destOrd="0" presId="urn:microsoft.com/office/officeart/2005/8/layout/vList5"/>
    <dgm:cxn modelId="{70871DEA-B3FB-49E6-94E7-328623CFFF00}" type="presParOf" srcId="{7105AC71-497A-4BFD-8187-73CB1BA505CB}" destId="{B61202D5-31A0-431C-9536-AE7A3A6D9F78}" srcOrd="1" destOrd="0" presId="urn:microsoft.com/office/officeart/2005/8/layout/vList5"/>
    <dgm:cxn modelId="{B62EEEE7-152D-4B3D-B436-FE86B0CF95BA}" type="presParOf" srcId="{6418A3C5-8F5A-4AE5-839F-5FD21212948C}" destId="{506964E0-00D0-41CB-B8C1-53D0677EB25A}" srcOrd="5" destOrd="0" presId="urn:microsoft.com/office/officeart/2005/8/layout/vList5"/>
    <dgm:cxn modelId="{8ACF643D-341E-4A39-8196-7359DD715F2C}" type="presParOf" srcId="{6418A3C5-8F5A-4AE5-839F-5FD21212948C}" destId="{E495FED9-634D-4D95-8405-0DF1DDFB70B2}" srcOrd="6" destOrd="0" presId="urn:microsoft.com/office/officeart/2005/8/layout/vList5"/>
    <dgm:cxn modelId="{688AB96C-F2A0-4F6E-980C-4CA6E4FD1F6B}" type="presParOf" srcId="{E495FED9-634D-4D95-8405-0DF1DDFB70B2}" destId="{5EFCD707-83E3-4618-8B09-4F0859B3DDAC}" srcOrd="0" destOrd="0" presId="urn:microsoft.com/office/officeart/2005/8/layout/vList5"/>
    <dgm:cxn modelId="{72BFE724-5CBF-4E9A-88B2-76CBAD07017F}" type="presParOf" srcId="{E495FED9-634D-4D95-8405-0DF1DDFB70B2}" destId="{AD1FAF55-CBBD-4898-8281-6DDF9EDCB4A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DFEC9C-645B-4676-A1F3-85FC0B128A7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FE142601-1BD5-4DCF-9D35-0D8F6A964144}">
      <dgm:prSet phldrT="[Texto]" custT="1"/>
      <dgm:spPr>
        <a:solidFill>
          <a:srgbClr val="005DB9"/>
        </a:solidFill>
      </dgm:spPr>
      <dgm:t>
        <a:bodyPr/>
        <a:lstStyle/>
        <a:p>
          <a:r>
            <a:rPr lang="es-PE" sz="2000" dirty="0" smtClean="0">
              <a:latin typeface="Flexo Medium" pitchFamily="50" charset="0"/>
            </a:rPr>
            <a:t>Planeamiento y Control de la División de Créditos</a:t>
          </a:r>
          <a:endParaRPr lang="es-PE" sz="2000" dirty="0">
            <a:latin typeface="Flexo Medium" pitchFamily="50" charset="0"/>
          </a:endParaRPr>
        </a:p>
      </dgm:t>
    </dgm:pt>
    <dgm:pt modelId="{8EE54365-E421-4711-827A-6AD9663CD0E9}" type="parTrans" cxnId="{E4F3B694-ED56-42B8-9CD5-7179E4E52B39}">
      <dgm:prSet/>
      <dgm:spPr/>
      <dgm:t>
        <a:bodyPr/>
        <a:lstStyle/>
        <a:p>
          <a:endParaRPr lang="es-PE"/>
        </a:p>
      </dgm:t>
    </dgm:pt>
    <dgm:pt modelId="{6E81B795-1870-448C-A377-526AA047CB54}" type="sibTrans" cxnId="{E4F3B694-ED56-42B8-9CD5-7179E4E52B39}">
      <dgm:prSet/>
      <dgm:spPr/>
      <dgm:t>
        <a:bodyPr/>
        <a:lstStyle/>
        <a:p>
          <a:endParaRPr lang="es-PE"/>
        </a:p>
      </dgm:t>
    </dgm:pt>
    <dgm:pt modelId="{85B47501-9F2C-4BF7-86BC-218A500F3B01}">
      <dgm:prSet phldrT="[Texto]" custT="1"/>
      <dgm:spPr>
        <a:solidFill>
          <a:srgbClr val="005DB9"/>
        </a:solidFill>
      </dgm:spPr>
      <dgm:t>
        <a:bodyPr/>
        <a:lstStyle/>
        <a:p>
          <a:r>
            <a:rPr lang="es-PE" sz="2000" dirty="0" smtClean="0">
              <a:latin typeface="Flexo Medium" pitchFamily="50" charset="0"/>
            </a:rPr>
            <a:t>Auditoría</a:t>
          </a:r>
          <a:endParaRPr lang="es-PE" sz="2000" dirty="0">
            <a:latin typeface="Flexo Medium" pitchFamily="50" charset="0"/>
          </a:endParaRPr>
        </a:p>
      </dgm:t>
    </dgm:pt>
    <dgm:pt modelId="{0F386E3C-96CA-48FD-A976-54A85AEDDD2A}" type="parTrans" cxnId="{40035CA1-896C-4D55-A21B-705EAA28F775}">
      <dgm:prSet/>
      <dgm:spPr/>
      <dgm:t>
        <a:bodyPr/>
        <a:lstStyle/>
        <a:p>
          <a:endParaRPr lang="es-PE"/>
        </a:p>
      </dgm:t>
    </dgm:pt>
    <dgm:pt modelId="{790C687A-7340-4D4E-9755-A64EA260D972}" type="sibTrans" cxnId="{40035CA1-896C-4D55-A21B-705EAA28F775}">
      <dgm:prSet/>
      <dgm:spPr/>
      <dgm:t>
        <a:bodyPr/>
        <a:lstStyle/>
        <a:p>
          <a:endParaRPr lang="es-PE"/>
        </a:p>
      </dgm:t>
    </dgm:pt>
    <dgm:pt modelId="{D04BFBBA-4023-4170-9906-2AFFCF0D127F}">
      <dgm:prSet phldrT="[Texto]" custT="1"/>
      <dgm:spPr/>
      <dgm:t>
        <a:bodyPr/>
        <a:lstStyle/>
        <a:p>
          <a:pPr algn="just"/>
          <a:r>
            <a:rPr lang="es-PE" sz="1400" dirty="0" smtClean="0">
              <a:solidFill>
                <a:srgbClr val="005DB9"/>
              </a:solidFill>
              <a:latin typeface="Flexo Medium" pitchFamily="50" charset="0"/>
            </a:rPr>
            <a:t>Elaborar el informe de las evaluaciones realizadas a Proyectos dentro del alcance de los </a:t>
          </a:r>
          <a:r>
            <a:rPr lang="es-PE" sz="1400" dirty="0" err="1" smtClean="0">
              <a:solidFill>
                <a:srgbClr val="005DB9"/>
              </a:solidFill>
              <a:latin typeface="Flexo Medium" pitchFamily="50" charset="0"/>
            </a:rPr>
            <a:t>PdE</a:t>
          </a:r>
          <a:endParaRPr lang="es-PE" sz="1400" dirty="0">
            <a:latin typeface="Flexo Medium" pitchFamily="50" charset="0"/>
          </a:endParaRPr>
        </a:p>
      </dgm:t>
    </dgm:pt>
    <dgm:pt modelId="{6CA0C904-42B0-4957-95B6-CC146E21F65E}" type="parTrans" cxnId="{157B70C6-CF71-4556-B892-ADB1CA4D523D}">
      <dgm:prSet/>
      <dgm:spPr/>
      <dgm:t>
        <a:bodyPr/>
        <a:lstStyle/>
        <a:p>
          <a:endParaRPr lang="es-PE"/>
        </a:p>
      </dgm:t>
    </dgm:pt>
    <dgm:pt modelId="{77617F00-0B98-4965-9E1C-63C1DADCAAAA}" type="sibTrans" cxnId="{157B70C6-CF71-4556-B892-ADB1CA4D523D}">
      <dgm:prSet/>
      <dgm:spPr/>
      <dgm:t>
        <a:bodyPr/>
        <a:lstStyle/>
        <a:p>
          <a:endParaRPr lang="es-PE"/>
        </a:p>
      </dgm:t>
    </dgm:pt>
    <dgm:pt modelId="{26D65077-ED23-4E18-B07A-7A28A7A40CAD}">
      <dgm:prSet phldrT="[Texto]" custT="1"/>
      <dgm:spPr/>
      <dgm:t>
        <a:bodyPr/>
        <a:lstStyle/>
        <a:p>
          <a:pPr algn="just"/>
          <a:r>
            <a:rPr lang="es-PE" sz="1400" dirty="0" smtClean="0">
              <a:solidFill>
                <a:srgbClr val="005DB9"/>
              </a:solidFill>
              <a:latin typeface="Flexo Medium" pitchFamily="50" charset="0"/>
            </a:rPr>
            <a:t>Evaluar anualmente en cumplimiento de las disposiciones señaladas en el reglamento de la SBS</a:t>
          </a:r>
          <a:endParaRPr lang="es-PE" sz="1400" dirty="0">
            <a:latin typeface="Flexo Medium" pitchFamily="50" charset="0"/>
          </a:endParaRPr>
        </a:p>
      </dgm:t>
    </dgm:pt>
    <dgm:pt modelId="{CFFCDC8D-9510-477D-805F-6C1D02AC74C1}" type="parTrans" cxnId="{45C12ED8-0AF5-4D6C-829C-B0FD7934598A}">
      <dgm:prSet/>
      <dgm:spPr/>
      <dgm:t>
        <a:bodyPr/>
        <a:lstStyle/>
        <a:p>
          <a:endParaRPr lang="es-PE"/>
        </a:p>
      </dgm:t>
    </dgm:pt>
    <dgm:pt modelId="{6F029160-7A3E-4042-ABC8-E43E365EB94C}" type="sibTrans" cxnId="{45C12ED8-0AF5-4D6C-829C-B0FD7934598A}">
      <dgm:prSet/>
      <dgm:spPr/>
      <dgm:t>
        <a:bodyPr/>
        <a:lstStyle/>
        <a:p>
          <a:endParaRPr lang="es-PE"/>
        </a:p>
      </dgm:t>
    </dgm:pt>
    <dgm:pt modelId="{41975419-632F-453C-BB2E-ED40D8A84C12}">
      <dgm:prSet phldrT="[Texto]" custT="1"/>
      <dgm:spPr>
        <a:solidFill>
          <a:srgbClr val="005DB9"/>
        </a:solidFill>
      </dgm:spPr>
      <dgm:t>
        <a:bodyPr/>
        <a:lstStyle/>
        <a:p>
          <a:r>
            <a:rPr lang="es-PE" sz="2000" dirty="0" smtClean="0">
              <a:latin typeface="Flexo Medium" pitchFamily="50" charset="0"/>
            </a:rPr>
            <a:t>Responsabilidad Social</a:t>
          </a:r>
          <a:endParaRPr lang="es-PE" sz="2000" dirty="0">
            <a:latin typeface="Flexo Medium" pitchFamily="50" charset="0"/>
          </a:endParaRPr>
        </a:p>
      </dgm:t>
    </dgm:pt>
    <dgm:pt modelId="{7FE1AF0D-CEB1-40CF-A2AD-E5A788469129}" type="parTrans" cxnId="{F85A45EE-61EF-4E6C-AF8B-5EAE32A31BDC}">
      <dgm:prSet/>
      <dgm:spPr/>
      <dgm:t>
        <a:bodyPr/>
        <a:lstStyle/>
        <a:p>
          <a:endParaRPr lang="es-PE"/>
        </a:p>
      </dgm:t>
    </dgm:pt>
    <dgm:pt modelId="{08FC8A2E-9846-44A9-A183-DCA7112E2E4F}" type="sibTrans" cxnId="{F85A45EE-61EF-4E6C-AF8B-5EAE32A31BDC}">
      <dgm:prSet/>
      <dgm:spPr/>
      <dgm:t>
        <a:bodyPr/>
        <a:lstStyle/>
        <a:p>
          <a:endParaRPr lang="es-PE"/>
        </a:p>
      </dgm:t>
    </dgm:pt>
    <dgm:pt modelId="{E8C8D4E5-F7EB-4FA0-8FE2-D446BA03B38C}">
      <dgm:prSet phldrT="[Texto]" custT="1"/>
      <dgm:spPr/>
      <dgm:t>
        <a:bodyPr/>
        <a:lstStyle/>
        <a:p>
          <a:pPr algn="just"/>
          <a:r>
            <a:rPr lang="es-PE" sz="1400" dirty="0" smtClean="0">
              <a:solidFill>
                <a:srgbClr val="005DB9"/>
              </a:solidFill>
              <a:latin typeface="Flexo Medium" pitchFamily="50" charset="0"/>
            </a:rPr>
            <a:t>Enviar los informes requeridos por la SBS en materia social y ambiental</a:t>
          </a:r>
          <a:endParaRPr lang="es-PE" sz="1400" dirty="0">
            <a:latin typeface="Flexo Medium" pitchFamily="50" charset="0"/>
          </a:endParaRPr>
        </a:p>
      </dgm:t>
    </dgm:pt>
    <dgm:pt modelId="{4C5B269B-2058-4653-B599-6B60BAEB2789}" type="parTrans" cxnId="{E87CAF34-63EA-473C-9189-D8319AE77831}">
      <dgm:prSet/>
      <dgm:spPr/>
      <dgm:t>
        <a:bodyPr/>
        <a:lstStyle/>
        <a:p>
          <a:endParaRPr lang="es-PE"/>
        </a:p>
      </dgm:t>
    </dgm:pt>
    <dgm:pt modelId="{A4A240AB-ADED-4BA9-9B3E-722C38CEC002}" type="sibTrans" cxnId="{E87CAF34-63EA-473C-9189-D8319AE77831}">
      <dgm:prSet/>
      <dgm:spPr/>
      <dgm:t>
        <a:bodyPr/>
        <a:lstStyle/>
        <a:p>
          <a:endParaRPr lang="es-PE"/>
        </a:p>
      </dgm:t>
    </dgm:pt>
    <dgm:pt modelId="{6E6A6CEC-0991-4CE4-9818-A89AB4DA3CF2}">
      <dgm:prSet phldrT="[Texto]" custT="1"/>
      <dgm:spPr>
        <a:solidFill>
          <a:srgbClr val="005DB9"/>
        </a:solidFill>
      </dgm:spPr>
      <dgm:t>
        <a:bodyPr/>
        <a:lstStyle/>
        <a:p>
          <a:r>
            <a:rPr lang="es-PE" sz="2000" dirty="0" smtClean="0">
              <a:latin typeface="Flexo Medium" pitchFamily="50" charset="0"/>
            </a:rPr>
            <a:t>División de Créditos</a:t>
          </a:r>
          <a:endParaRPr lang="es-PE" sz="2000" dirty="0">
            <a:latin typeface="Flexo Medium" pitchFamily="50" charset="0"/>
          </a:endParaRPr>
        </a:p>
      </dgm:t>
    </dgm:pt>
    <dgm:pt modelId="{BC70FECD-2B55-4626-9615-B21D44482AB8}" type="parTrans" cxnId="{6C15D1CA-E3DB-4BB2-9836-C7853D458A51}">
      <dgm:prSet/>
      <dgm:spPr/>
      <dgm:t>
        <a:bodyPr/>
        <a:lstStyle/>
        <a:p>
          <a:endParaRPr lang="es-PE"/>
        </a:p>
      </dgm:t>
    </dgm:pt>
    <dgm:pt modelId="{1BC7B0EA-27A7-429B-8591-97B21017FD49}" type="sibTrans" cxnId="{6C15D1CA-E3DB-4BB2-9836-C7853D458A51}">
      <dgm:prSet/>
      <dgm:spPr/>
      <dgm:t>
        <a:bodyPr/>
        <a:lstStyle/>
        <a:p>
          <a:endParaRPr lang="es-PE"/>
        </a:p>
      </dgm:t>
    </dgm:pt>
    <dgm:pt modelId="{E5D109A8-174B-4E9C-B15A-E3A294714296}">
      <dgm:prSet phldrT="[Texto]" custT="1"/>
      <dgm:spPr/>
      <dgm:t>
        <a:bodyPr/>
        <a:lstStyle/>
        <a:p>
          <a:pPr algn="just"/>
          <a:r>
            <a:rPr lang="es-PE" sz="1400" dirty="0" smtClean="0">
              <a:solidFill>
                <a:srgbClr val="005DB9"/>
              </a:solidFill>
              <a:latin typeface="Flexo Medium" pitchFamily="50" charset="0"/>
            </a:rPr>
            <a:t>Actualizar la Política de Riesgo Ambiental y el respectivo Manual</a:t>
          </a:r>
          <a:endParaRPr lang="es-PE" sz="1400" dirty="0">
            <a:solidFill>
              <a:srgbClr val="005DB9"/>
            </a:solidFill>
            <a:latin typeface="Flexo Medium" pitchFamily="50" charset="0"/>
          </a:endParaRPr>
        </a:p>
      </dgm:t>
    </dgm:pt>
    <dgm:pt modelId="{81C1D60A-8547-406C-8B62-378492F2119D}" type="parTrans" cxnId="{76FEFD3B-EEC6-4A2C-9143-09C499DCEC28}">
      <dgm:prSet/>
      <dgm:spPr/>
      <dgm:t>
        <a:bodyPr/>
        <a:lstStyle/>
        <a:p>
          <a:endParaRPr lang="es-PE"/>
        </a:p>
      </dgm:t>
    </dgm:pt>
    <dgm:pt modelId="{1531BC3D-FCA5-4891-BD39-00B660FA4E7B}" type="sibTrans" cxnId="{76FEFD3B-EEC6-4A2C-9143-09C499DCEC28}">
      <dgm:prSet/>
      <dgm:spPr/>
      <dgm:t>
        <a:bodyPr/>
        <a:lstStyle/>
        <a:p>
          <a:endParaRPr lang="es-PE"/>
        </a:p>
      </dgm:t>
    </dgm:pt>
    <dgm:pt modelId="{AF1292A3-8666-481D-BDFD-65FBEBE012AE}">
      <dgm:prSet phldrT="[Texto]" custT="1"/>
      <dgm:spPr/>
      <dgm:t>
        <a:bodyPr/>
        <a:lstStyle/>
        <a:p>
          <a:pPr algn="just"/>
          <a:r>
            <a:rPr lang="es-PE" sz="1400" dirty="0" smtClean="0">
              <a:solidFill>
                <a:srgbClr val="005DB9"/>
              </a:solidFill>
              <a:latin typeface="Flexo Medium" pitchFamily="50" charset="0"/>
            </a:rPr>
            <a:t>Capacitar a los Funcionarios de Negocios, Créditos y CCSF</a:t>
          </a:r>
          <a:endParaRPr lang="es-PE" sz="1400" dirty="0">
            <a:solidFill>
              <a:srgbClr val="005DB9"/>
            </a:solidFill>
            <a:latin typeface="Flexo Medium" pitchFamily="50" charset="0"/>
          </a:endParaRPr>
        </a:p>
      </dgm:t>
    </dgm:pt>
    <dgm:pt modelId="{3312B4DA-1A56-43B6-B95C-B72766BEE8ED}" type="parTrans" cxnId="{E75780AF-F482-491C-ADF4-0698D86140EF}">
      <dgm:prSet/>
      <dgm:spPr/>
      <dgm:t>
        <a:bodyPr/>
        <a:lstStyle/>
        <a:p>
          <a:endParaRPr lang="es-PE"/>
        </a:p>
      </dgm:t>
    </dgm:pt>
    <dgm:pt modelId="{D9D4901B-4B48-4F1C-86F3-874B8FB7D5A1}" type="sibTrans" cxnId="{E75780AF-F482-491C-ADF4-0698D86140EF}">
      <dgm:prSet/>
      <dgm:spPr/>
      <dgm:t>
        <a:bodyPr/>
        <a:lstStyle/>
        <a:p>
          <a:endParaRPr lang="es-PE"/>
        </a:p>
      </dgm:t>
    </dgm:pt>
    <dgm:pt modelId="{A4E04DB5-D910-4F15-AEF9-16B3EB38A326}">
      <dgm:prSet phldrT="[Texto]" custT="1"/>
      <dgm:spPr/>
      <dgm:t>
        <a:bodyPr/>
        <a:lstStyle/>
        <a:p>
          <a:pPr algn="just"/>
          <a:r>
            <a:rPr lang="es-PE" sz="1400" dirty="0" smtClean="0">
              <a:solidFill>
                <a:srgbClr val="005DB9"/>
              </a:solidFill>
              <a:latin typeface="Flexo Medium" pitchFamily="50" charset="0"/>
            </a:rPr>
            <a:t>Mantener actualizada la información para la SBS</a:t>
          </a:r>
          <a:endParaRPr lang="es-PE" sz="1400" dirty="0">
            <a:solidFill>
              <a:srgbClr val="005DB9"/>
            </a:solidFill>
            <a:latin typeface="Flexo Medium" pitchFamily="50" charset="0"/>
          </a:endParaRPr>
        </a:p>
      </dgm:t>
    </dgm:pt>
    <dgm:pt modelId="{266EAE98-A9B2-4C8A-A8FE-4098E29DA05D}" type="parTrans" cxnId="{223E45E2-B618-4792-B833-9FE7D969D003}">
      <dgm:prSet/>
      <dgm:spPr/>
      <dgm:t>
        <a:bodyPr/>
        <a:lstStyle/>
        <a:p>
          <a:endParaRPr lang="es-PE"/>
        </a:p>
      </dgm:t>
    </dgm:pt>
    <dgm:pt modelId="{81EF4022-CC0C-4D01-8FE8-D28FB3841BD9}" type="sibTrans" cxnId="{223E45E2-B618-4792-B833-9FE7D969D003}">
      <dgm:prSet/>
      <dgm:spPr/>
      <dgm:t>
        <a:bodyPr/>
        <a:lstStyle/>
        <a:p>
          <a:endParaRPr lang="es-PE"/>
        </a:p>
      </dgm:t>
    </dgm:pt>
    <dgm:pt modelId="{1CA37ED5-406E-43CB-BEBC-45377D48D4FF}">
      <dgm:prSet phldrT="[Texto]" custT="1"/>
      <dgm:spPr/>
      <dgm:t>
        <a:bodyPr/>
        <a:lstStyle/>
        <a:p>
          <a:pPr algn="just"/>
          <a:r>
            <a:rPr lang="es-PE" sz="1400" dirty="0" smtClean="0">
              <a:solidFill>
                <a:srgbClr val="005DB9"/>
              </a:solidFill>
              <a:latin typeface="Flexo Medium" pitchFamily="50" charset="0"/>
            </a:rPr>
            <a:t>Actualizar la lista de los Revisores Independientes</a:t>
          </a:r>
          <a:endParaRPr lang="es-PE" sz="1400" dirty="0">
            <a:solidFill>
              <a:srgbClr val="005DB9"/>
            </a:solidFill>
            <a:latin typeface="Flexo Medium" pitchFamily="50" charset="0"/>
          </a:endParaRPr>
        </a:p>
      </dgm:t>
    </dgm:pt>
    <dgm:pt modelId="{9454F845-02AB-49A4-A7B7-870D7E830B71}" type="parTrans" cxnId="{764C6266-CB63-401E-A404-515409E56D43}">
      <dgm:prSet/>
      <dgm:spPr/>
      <dgm:t>
        <a:bodyPr/>
        <a:lstStyle/>
        <a:p>
          <a:endParaRPr lang="es-PE"/>
        </a:p>
      </dgm:t>
    </dgm:pt>
    <dgm:pt modelId="{8E30931B-F0DC-4B47-A48A-14DDE97996B8}" type="sibTrans" cxnId="{764C6266-CB63-401E-A404-515409E56D43}">
      <dgm:prSet/>
      <dgm:spPr/>
      <dgm:t>
        <a:bodyPr/>
        <a:lstStyle/>
        <a:p>
          <a:endParaRPr lang="es-PE"/>
        </a:p>
      </dgm:t>
    </dgm:pt>
    <dgm:pt modelId="{6418A3C5-8F5A-4AE5-839F-5FD21212948C}" type="pres">
      <dgm:prSet presAssocID="{5DDFEC9C-645B-4676-A1F3-85FC0B128A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68F8CE6F-21F0-4033-8A62-B9B8D551D3AB}" type="pres">
      <dgm:prSet presAssocID="{FE142601-1BD5-4DCF-9D35-0D8F6A964144}" presName="linNode" presStyleCnt="0"/>
      <dgm:spPr/>
    </dgm:pt>
    <dgm:pt modelId="{9D958ACA-9E97-46EE-B169-3B16826DABE5}" type="pres">
      <dgm:prSet presAssocID="{FE142601-1BD5-4DCF-9D35-0D8F6A964144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2CF9017-911B-4CAA-809C-09948C995DCC}" type="pres">
      <dgm:prSet presAssocID="{FE142601-1BD5-4DCF-9D35-0D8F6A964144}" presName="descendantText" presStyleLbl="alignAccFollowNode1" presStyleIdx="0" presStyleCnt="4" custScaleY="10100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601D4E5-2A8D-41E8-B509-CF6E73A3E4C1}" type="pres">
      <dgm:prSet presAssocID="{6E81B795-1870-448C-A377-526AA047CB54}" presName="sp" presStyleCnt="0"/>
      <dgm:spPr/>
    </dgm:pt>
    <dgm:pt modelId="{6BD3C4D6-7292-4A64-82C2-838796AFA389}" type="pres">
      <dgm:prSet presAssocID="{41975419-632F-453C-BB2E-ED40D8A84C12}" presName="linNode" presStyleCnt="0"/>
      <dgm:spPr/>
    </dgm:pt>
    <dgm:pt modelId="{DEFFECDE-C8D6-4A6B-B650-570469C4563D}" type="pres">
      <dgm:prSet presAssocID="{41975419-632F-453C-BB2E-ED40D8A84C12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E34AB59-8E42-4A28-B8B5-B72D1978F540}" type="pres">
      <dgm:prSet presAssocID="{41975419-632F-453C-BB2E-ED40D8A84C12}" presName="descendantText" presStyleLbl="alignAccFollowNode1" presStyleIdx="1" presStyleCnt="4" custScaleY="10406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D7AED57-3647-4341-BCF5-17A28F2B1237}" type="pres">
      <dgm:prSet presAssocID="{08FC8A2E-9846-44A9-A183-DCA7112E2E4F}" presName="sp" presStyleCnt="0"/>
      <dgm:spPr/>
    </dgm:pt>
    <dgm:pt modelId="{D254CFCD-72D4-45D2-A769-DD17140BDA95}" type="pres">
      <dgm:prSet presAssocID="{85B47501-9F2C-4BF7-86BC-218A500F3B01}" presName="linNode" presStyleCnt="0"/>
      <dgm:spPr/>
    </dgm:pt>
    <dgm:pt modelId="{27673195-7BCE-4574-A995-898C1458B5EE}" type="pres">
      <dgm:prSet presAssocID="{85B47501-9F2C-4BF7-86BC-218A500F3B0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BD322D1-5E82-403A-9C69-4230946D76E7}" type="pres">
      <dgm:prSet presAssocID="{85B47501-9F2C-4BF7-86BC-218A500F3B0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CE37236-026F-4673-8D2C-787EA2FA6116}" type="pres">
      <dgm:prSet presAssocID="{790C687A-7340-4D4E-9755-A64EA260D972}" presName="sp" presStyleCnt="0"/>
      <dgm:spPr/>
    </dgm:pt>
    <dgm:pt modelId="{DBDA366F-5D98-4B09-A8FD-893014E5B4F5}" type="pres">
      <dgm:prSet presAssocID="{6E6A6CEC-0991-4CE4-9818-A89AB4DA3CF2}" presName="linNode" presStyleCnt="0"/>
      <dgm:spPr/>
    </dgm:pt>
    <dgm:pt modelId="{CD53DD8C-39F4-43C5-9B59-D7E1AF012E62}" type="pres">
      <dgm:prSet presAssocID="{6E6A6CEC-0991-4CE4-9818-A89AB4DA3CF2}" presName="parentText" presStyleLbl="node1" presStyleIdx="3" presStyleCnt="4" custScaleY="148680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95CEDCA-9C2D-4B69-AA5D-E08E5E2315FF}" type="pres">
      <dgm:prSet presAssocID="{6E6A6CEC-0991-4CE4-9818-A89AB4DA3CF2}" presName="descendantText" presStyleLbl="alignAccFollowNode1" presStyleIdx="3" presStyleCnt="4" custScaleY="15854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863FE1EE-2901-491A-BA68-6D7E70ECA6D1}" type="presOf" srcId="{E8C8D4E5-F7EB-4FA0-8FE2-D446BA03B38C}" destId="{72CF9017-911B-4CAA-809C-09948C995DCC}" srcOrd="0" destOrd="0" presId="urn:microsoft.com/office/officeart/2005/8/layout/vList5"/>
    <dgm:cxn modelId="{45C12ED8-0AF5-4D6C-829C-B0FD7934598A}" srcId="{85B47501-9F2C-4BF7-86BC-218A500F3B01}" destId="{26D65077-ED23-4E18-B07A-7A28A7A40CAD}" srcOrd="0" destOrd="0" parTransId="{CFFCDC8D-9510-477D-805F-6C1D02AC74C1}" sibTransId="{6F029160-7A3E-4042-ABC8-E43E365EB94C}"/>
    <dgm:cxn modelId="{DEF0F898-47F7-46E2-A947-E46E6D6C903D}" type="presOf" srcId="{1CA37ED5-406E-43CB-BEBC-45377D48D4FF}" destId="{F95CEDCA-9C2D-4B69-AA5D-E08E5E2315FF}" srcOrd="0" destOrd="3" presId="urn:microsoft.com/office/officeart/2005/8/layout/vList5"/>
    <dgm:cxn modelId="{E4F3B694-ED56-42B8-9CD5-7179E4E52B39}" srcId="{5DDFEC9C-645B-4676-A1F3-85FC0B128A7B}" destId="{FE142601-1BD5-4DCF-9D35-0D8F6A964144}" srcOrd="0" destOrd="0" parTransId="{8EE54365-E421-4711-827A-6AD9663CD0E9}" sibTransId="{6E81B795-1870-448C-A377-526AA047CB54}"/>
    <dgm:cxn modelId="{D5EFA8EA-D916-423B-94EC-E89C512E93A9}" type="presOf" srcId="{E5D109A8-174B-4E9C-B15A-E3A294714296}" destId="{F95CEDCA-9C2D-4B69-AA5D-E08E5E2315FF}" srcOrd="0" destOrd="0" presId="urn:microsoft.com/office/officeart/2005/8/layout/vList5"/>
    <dgm:cxn modelId="{80D8AE02-008E-4CC9-9DF8-671091C2120C}" type="presOf" srcId="{26D65077-ED23-4E18-B07A-7A28A7A40CAD}" destId="{BBD322D1-5E82-403A-9C69-4230946D76E7}" srcOrd="0" destOrd="0" presId="urn:microsoft.com/office/officeart/2005/8/layout/vList5"/>
    <dgm:cxn modelId="{E75780AF-F482-491C-ADF4-0698D86140EF}" srcId="{6E6A6CEC-0991-4CE4-9818-A89AB4DA3CF2}" destId="{AF1292A3-8666-481D-BDFD-65FBEBE012AE}" srcOrd="1" destOrd="0" parTransId="{3312B4DA-1A56-43B6-B95C-B72766BEE8ED}" sibTransId="{D9D4901B-4B48-4F1C-86F3-874B8FB7D5A1}"/>
    <dgm:cxn modelId="{76FEFD3B-EEC6-4A2C-9143-09C499DCEC28}" srcId="{6E6A6CEC-0991-4CE4-9818-A89AB4DA3CF2}" destId="{E5D109A8-174B-4E9C-B15A-E3A294714296}" srcOrd="0" destOrd="0" parTransId="{81C1D60A-8547-406C-8B62-378492F2119D}" sibTransId="{1531BC3D-FCA5-4891-BD39-00B660FA4E7B}"/>
    <dgm:cxn modelId="{4D51DE94-7F0D-41E1-90B1-26D4BAD17171}" type="presOf" srcId="{5DDFEC9C-645B-4676-A1F3-85FC0B128A7B}" destId="{6418A3C5-8F5A-4AE5-839F-5FD21212948C}" srcOrd="0" destOrd="0" presId="urn:microsoft.com/office/officeart/2005/8/layout/vList5"/>
    <dgm:cxn modelId="{A48E71D3-9E9C-4805-9591-70F6D7942711}" type="presOf" srcId="{D04BFBBA-4023-4170-9906-2AFFCF0D127F}" destId="{4E34AB59-8E42-4A28-B8B5-B72D1978F540}" srcOrd="0" destOrd="0" presId="urn:microsoft.com/office/officeart/2005/8/layout/vList5"/>
    <dgm:cxn modelId="{18791BA4-48A4-448D-9046-B59200B58A64}" type="presOf" srcId="{85B47501-9F2C-4BF7-86BC-218A500F3B01}" destId="{27673195-7BCE-4574-A995-898C1458B5EE}" srcOrd="0" destOrd="0" presId="urn:microsoft.com/office/officeart/2005/8/layout/vList5"/>
    <dgm:cxn modelId="{E87CAF34-63EA-473C-9189-D8319AE77831}" srcId="{FE142601-1BD5-4DCF-9D35-0D8F6A964144}" destId="{E8C8D4E5-F7EB-4FA0-8FE2-D446BA03B38C}" srcOrd="0" destOrd="0" parTransId="{4C5B269B-2058-4653-B599-6B60BAEB2789}" sibTransId="{A4A240AB-ADED-4BA9-9B3E-722C38CEC002}"/>
    <dgm:cxn modelId="{223E45E2-B618-4792-B833-9FE7D969D003}" srcId="{6E6A6CEC-0991-4CE4-9818-A89AB4DA3CF2}" destId="{A4E04DB5-D910-4F15-AEF9-16B3EB38A326}" srcOrd="2" destOrd="0" parTransId="{266EAE98-A9B2-4C8A-A8FE-4098E29DA05D}" sibTransId="{81EF4022-CC0C-4D01-8FE8-D28FB3841BD9}"/>
    <dgm:cxn modelId="{F85A45EE-61EF-4E6C-AF8B-5EAE32A31BDC}" srcId="{5DDFEC9C-645B-4676-A1F3-85FC0B128A7B}" destId="{41975419-632F-453C-BB2E-ED40D8A84C12}" srcOrd="1" destOrd="0" parTransId="{7FE1AF0D-CEB1-40CF-A2AD-E5A788469129}" sibTransId="{08FC8A2E-9846-44A9-A183-DCA7112E2E4F}"/>
    <dgm:cxn modelId="{40AE013F-F4D7-4DEF-8D28-457C93342BB8}" type="presOf" srcId="{AF1292A3-8666-481D-BDFD-65FBEBE012AE}" destId="{F95CEDCA-9C2D-4B69-AA5D-E08E5E2315FF}" srcOrd="0" destOrd="1" presId="urn:microsoft.com/office/officeart/2005/8/layout/vList5"/>
    <dgm:cxn modelId="{D7015E2C-7437-48E7-A6C8-C9E25F4B6017}" type="presOf" srcId="{A4E04DB5-D910-4F15-AEF9-16B3EB38A326}" destId="{F95CEDCA-9C2D-4B69-AA5D-E08E5E2315FF}" srcOrd="0" destOrd="2" presId="urn:microsoft.com/office/officeart/2005/8/layout/vList5"/>
    <dgm:cxn modelId="{40035CA1-896C-4D55-A21B-705EAA28F775}" srcId="{5DDFEC9C-645B-4676-A1F3-85FC0B128A7B}" destId="{85B47501-9F2C-4BF7-86BC-218A500F3B01}" srcOrd="2" destOrd="0" parTransId="{0F386E3C-96CA-48FD-A976-54A85AEDDD2A}" sibTransId="{790C687A-7340-4D4E-9755-A64EA260D972}"/>
    <dgm:cxn modelId="{6C15D1CA-E3DB-4BB2-9836-C7853D458A51}" srcId="{5DDFEC9C-645B-4676-A1F3-85FC0B128A7B}" destId="{6E6A6CEC-0991-4CE4-9818-A89AB4DA3CF2}" srcOrd="3" destOrd="0" parTransId="{BC70FECD-2B55-4626-9615-B21D44482AB8}" sibTransId="{1BC7B0EA-27A7-429B-8591-97B21017FD49}"/>
    <dgm:cxn modelId="{4A3F5826-E894-407C-A2F3-136AF2375493}" type="presOf" srcId="{41975419-632F-453C-BB2E-ED40D8A84C12}" destId="{DEFFECDE-C8D6-4A6B-B650-570469C4563D}" srcOrd="0" destOrd="0" presId="urn:microsoft.com/office/officeart/2005/8/layout/vList5"/>
    <dgm:cxn modelId="{157B70C6-CF71-4556-B892-ADB1CA4D523D}" srcId="{41975419-632F-453C-BB2E-ED40D8A84C12}" destId="{D04BFBBA-4023-4170-9906-2AFFCF0D127F}" srcOrd="0" destOrd="0" parTransId="{6CA0C904-42B0-4957-95B6-CC146E21F65E}" sibTransId="{77617F00-0B98-4965-9E1C-63C1DADCAAAA}"/>
    <dgm:cxn modelId="{764C6266-CB63-401E-A404-515409E56D43}" srcId="{6E6A6CEC-0991-4CE4-9818-A89AB4DA3CF2}" destId="{1CA37ED5-406E-43CB-BEBC-45377D48D4FF}" srcOrd="3" destOrd="0" parTransId="{9454F845-02AB-49A4-A7B7-870D7E830B71}" sibTransId="{8E30931B-F0DC-4B47-A48A-14DDE97996B8}"/>
    <dgm:cxn modelId="{1F3495A4-EDA6-4FA3-BD22-C04A6AE13305}" type="presOf" srcId="{FE142601-1BD5-4DCF-9D35-0D8F6A964144}" destId="{9D958ACA-9E97-46EE-B169-3B16826DABE5}" srcOrd="0" destOrd="0" presId="urn:microsoft.com/office/officeart/2005/8/layout/vList5"/>
    <dgm:cxn modelId="{401008A2-7AE6-4ADA-9654-715F779A9226}" type="presOf" srcId="{6E6A6CEC-0991-4CE4-9818-A89AB4DA3CF2}" destId="{CD53DD8C-39F4-43C5-9B59-D7E1AF012E62}" srcOrd="0" destOrd="0" presId="urn:microsoft.com/office/officeart/2005/8/layout/vList5"/>
    <dgm:cxn modelId="{21EE9D8A-6E90-4146-9E33-EEEB11FD18AE}" type="presParOf" srcId="{6418A3C5-8F5A-4AE5-839F-5FD21212948C}" destId="{68F8CE6F-21F0-4033-8A62-B9B8D551D3AB}" srcOrd="0" destOrd="0" presId="urn:microsoft.com/office/officeart/2005/8/layout/vList5"/>
    <dgm:cxn modelId="{35418C2E-2A20-48CD-959D-BD4849DB746A}" type="presParOf" srcId="{68F8CE6F-21F0-4033-8A62-B9B8D551D3AB}" destId="{9D958ACA-9E97-46EE-B169-3B16826DABE5}" srcOrd="0" destOrd="0" presId="urn:microsoft.com/office/officeart/2005/8/layout/vList5"/>
    <dgm:cxn modelId="{971AB472-5B74-4045-98B2-25BF81AD6BE6}" type="presParOf" srcId="{68F8CE6F-21F0-4033-8A62-B9B8D551D3AB}" destId="{72CF9017-911B-4CAA-809C-09948C995DCC}" srcOrd="1" destOrd="0" presId="urn:microsoft.com/office/officeart/2005/8/layout/vList5"/>
    <dgm:cxn modelId="{4C739FF9-1793-4904-87C8-389A839B6536}" type="presParOf" srcId="{6418A3C5-8F5A-4AE5-839F-5FD21212948C}" destId="{3601D4E5-2A8D-41E8-B509-CF6E73A3E4C1}" srcOrd="1" destOrd="0" presId="urn:microsoft.com/office/officeart/2005/8/layout/vList5"/>
    <dgm:cxn modelId="{75E8F1BC-DFBB-4603-B32A-7D886C93B045}" type="presParOf" srcId="{6418A3C5-8F5A-4AE5-839F-5FD21212948C}" destId="{6BD3C4D6-7292-4A64-82C2-838796AFA389}" srcOrd="2" destOrd="0" presId="urn:microsoft.com/office/officeart/2005/8/layout/vList5"/>
    <dgm:cxn modelId="{CEC2A9EC-5772-424E-AF8C-FDBD13F712CF}" type="presParOf" srcId="{6BD3C4D6-7292-4A64-82C2-838796AFA389}" destId="{DEFFECDE-C8D6-4A6B-B650-570469C4563D}" srcOrd="0" destOrd="0" presId="urn:microsoft.com/office/officeart/2005/8/layout/vList5"/>
    <dgm:cxn modelId="{49E1B1F8-AFAE-447E-92E6-EFD1A61C1AF5}" type="presParOf" srcId="{6BD3C4D6-7292-4A64-82C2-838796AFA389}" destId="{4E34AB59-8E42-4A28-B8B5-B72D1978F540}" srcOrd="1" destOrd="0" presId="urn:microsoft.com/office/officeart/2005/8/layout/vList5"/>
    <dgm:cxn modelId="{9C2D7DBB-7082-41E3-89F2-FB77E14487DC}" type="presParOf" srcId="{6418A3C5-8F5A-4AE5-839F-5FD21212948C}" destId="{CD7AED57-3647-4341-BCF5-17A28F2B1237}" srcOrd="3" destOrd="0" presId="urn:microsoft.com/office/officeart/2005/8/layout/vList5"/>
    <dgm:cxn modelId="{9CCC74F3-EDDC-440E-A036-B6E74FF40D2D}" type="presParOf" srcId="{6418A3C5-8F5A-4AE5-839F-5FD21212948C}" destId="{D254CFCD-72D4-45D2-A769-DD17140BDA95}" srcOrd="4" destOrd="0" presId="urn:microsoft.com/office/officeart/2005/8/layout/vList5"/>
    <dgm:cxn modelId="{DF522424-0240-493E-B01D-BF4767CEA835}" type="presParOf" srcId="{D254CFCD-72D4-45D2-A769-DD17140BDA95}" destId="{27673195-7BCE-4574-A995-898C1458B5EE}" srcOrd="0" destOrd="0" presId="urn:microsoft.com/office/officeart/2005/8/layout/vList5"/>
    <dgm:cxn modelId="{FFC1EA0D-9F72-4193-A1F3-1B1E8DFCF00D}" type="presParOf" srcId="{D254CFCD-72D4-45D2-A769-DD17140BDA95}" destId="{BBD322D1-5E82-403A-9C69-4230946D76E7}" srcOrd="1" destOrd="0" presId="urn:microsoft.com/office/officeart/2005/8/layout/vList5"/>
    <dgm:cxn modelId="{161A9292-EEC5-4945-9CC0-8805838BCA66}" type="presParOf" srcId="{6418A3C5-8F5A-4AE5-839F-5FD21212948C}" destId="{0CE37236-026F-4673-8D2C-787EA2FA6116}" srcOrd="5" destOrd="0" presId="urn:microsoft.com/office/officeart/2005/8/layout/vList5"/>
    <dgm:cxn modelId="{2712418B-A9A6-42E2-BC8F-E4BF2C1099B8}" type="presParOf" srcId="{6418A3C5-8F5A-4AE5-839F-5FD21212948C}" destId="{DBDA366F-5D98-4B09-A8FD-893014E5B4F5}" srcOrd="6" destOrd="0" presId="urn:microsoft.com/office/officeart/2005/8/layout/vList5"/>
    <dgm:cxn modelId="{AAC8891D-8D42-4EBB-8776-05516E294BBF}" type="presParOf" srcId="{DBDA366F-5D98-4B09-A8FD-893014E5B4F5}" destId="{CD53DD8C-39F4-43C5-9B59-D7E1AF012E62}" srcOrd="0" destOrd="0" presId="urn:microsoft.com/office/officeart/2005/8/layout/vList5"/>
    <dgm:cxn modelId="{6155172E-F5D6-44CE-BA59-6A9552A511D8}" type="presParOf" srcId="{DBDA366F-5D98-4B09-A8FD-893014E5B4F5}" destId="{F95CEDCA-9C2D-4B69-AA5D-E08E5E2315F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6A6A-E1C7-4439-8EC9-FEE933C2EB52}">
      <dsp:nvSpPr>
        <dsp:cNvPr id="0" name=""/>
        <dsp:cNvSpPr/>
      </dsp:nvSpPr>
      <dsp:spPr>
        <a:xfrm>
          <a:off x="0" y="253856"/>
          <a:ext cx="8033785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CA05D-CB2E-4A3E-A292-CEC9A85021B8}">
      <dsp:nvSpPr>
        <dsp:cNvPr id="0" name=""/>
        <dsp:cNvSpPr/>
      </dsp:nvSpPr>
      <dsp:spPr>
        <a:xfrm>
          <a:off x="401689" y="28812"/>
          <a:ext cx="7169646" cy="357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561" tIns="0" rIns="21256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/>
            <a:t>1er. puesto en ranking de Reputación Corporativa Perú : </a:t>
          </a:r>
          <a:r>
            <a:rPr lang="es-PE" sz="1600" b="0" kern="1200" dirty="0" smtClean="0"/>
            <a:t>Merco 2015 </a:t>
          </a:r>
          <a:endParaRPr lang="es-PE" sz="1600" b="0" kern="1200" dirty="0">
            <a:solidFill>
              <a:schemeClr val="bg1"/>
            </a:solidFill>
          </a:endParaRPr>
        </a:p>
      </dsp:txBody>
      <dsp:txXfrm>
        <a:off x="419159" y="46282"/>
        <a:ext cx="7134706" cy="322944"/>
      </dsp:txXfrm>
    </dsp:sp>
    <dsp:sp modelId="{1FB443A2-1EA6-4A13-B143-6AEF5C7D217C}">
      <dsp:nvSpPr>
        <dsp:cNvPr id="0" name=""/>
        <dsp:cNvSpPr/>
      </dsp:nvSpPr>
      <dsp:spPr>
        <a:xfrm>
          <a:off x="0" y="719889"/>
          <a:ext cx="8033785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A80C4-FA67-4CE6-A984-BD3AA860E34C}">
      <dsp:nvSpPr>
        <dsp:cNvPr id="0" name=""/>
        <dsp:cNvSpPr/>
      </dsp:nvSpPr>
      <dsp:spPr>
        <a:xfrm>
          <a:off x="401689" y="529256"/>
          <a:ext cx="7142428" cy="323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561" tIns="0" rIns="21256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/>
            <a:t>Mejor banco para trabajar en el Perú: </a:t>
          </a:r>
          <a:r>
            <a:rPr lang="es-PE" sz="1600" b="0" kern="1200" dirty="0" smtClean="0"/>
            <a:t>Merco Personas </a:t>
          </a:r>
          <a:endParaRPr lang="es-PE" sz="1600" b="0" kern="1200" dirty="0">
            <a:solidFill>
              <a:schemeClr val="bg1"/>
            </a:solidFill>
          </a:endParaRPr>
        </a:p>
      </dsp:txBody>
      <dsp:txXfrm>
        <a:off x="417480" y="545047"/>
        <a:ext cx="7110846" cy="291891"/>
      </dsp:txXfrm>
    </dsp:sp>
    <dsp:sp modelId="{8A0086BB-CBA8-4E41-9D98-0342DE6B0974}">
      <dsp:nvSpPr>
        <dsp:cNvPr id="0" name=""/>
        <dsp:cNvSpPr/>
      </dsp:nvSpPr>
      <dsp:spPr>
        <a:xfrm>
          <a:off x="0" y="1177206"/>
          <a:ext cx="8033785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6892C-D8B5-43D5-9A54-248611D7DF90}">
      <dsp:nvSpPr>
        <dsp:cNvPr id="0" name=""/>
        <dsp:cNvSpPr/>
      </dsp:nvSpPr>
      <dsp:spPr>
        <a:xfrm>
          <a:off x="401689" y="995289"/>
          <a:ext cx="7227907" cy="314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561" tIns="0" rIns="21256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/>
            <a:t>Mejor empresa para trabajar en el Perú:  </a:t>
          </a:r>
          <a:r>
            <a:rPr lang="es-PE" sz="1600" b="0" kern="1200" dirty="0" smtClean="0"/>
            <a:t>Arellano Marketing </a:t>
          </a:r>
          <a:endParaRPr lang="es-PE" sz="1600" b="0" kern="1200" dirty="0" smtClean="0">
            <a:solidFill>
              <a:schemeClr val="bg1"/>
            </a:solidFill>
            <a:latin typeface="Flexo Medium" pitchFamily="50" charset="0"/>
            <a:cs typeface="Arial" pitchFamily="34" charset="0"/>
          </a:endParaRPr>
        </a:p>
      </dsp:txBody>
      <dsp:txXfrm>
        <a:off x="417054" y="1010654"/>
        <a:ext cx="7197177" cy="284026"/>
      </dsp:txXfrm>
    </dsp:sp>
    <dsp:sp modelId="{85427E75-7C42-468B-BC67-F49D67A10313}">
      <dsp:nvSpPr>
        <dsp:cNvPr id="0" name=""/>
        <dsp:cNvSpPr/>
      </dsp:nvSpPr>
      <dsp:spPr>
        <a:xfrm>
          <a:off x="0" y="1656430"/>
          <a:ext cx="8033785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797F6-FFFE-4B71-897F-20363A17E464}">
      <dsp:nvSpPr>
        <dsp:cNvPr id="0" name=""/>
        <dsp:cNvSpPr/>
      </dsp:nvSpPr>
      <dsp:spPr>
        <a:xfrm>
          <a:off x="401689" y="1452606"/>
          <a:ext cx="7231844" cy="336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561" tIns="0" rIns="21256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/>
            <a:t>Marca más valiosa del Perú: </a:t>
          </a:r>
          <a:r>
            <a:rPr lang="es-PE" sz="1600" b="0" kern="1200" dirty="0" smtClean="0"/>
            <a:t>Estudio Global </a:t>
          </a:r>
          <a:r>
            <a:rPr lang="es-PE" sz="1600" b="0" kern="1200" dirty="0" err="1" smtClean="0"/>
            <a:t>Brandz</a:t>
          </a:r>
          <a:r>
            <a:rPr lang="es-PE" sz="1600" b="0" kern="1200" dirty="0" smtClean="0"/>
            <a:t> </a:t>
          </a:r>
          <a:endParaRPr lang="es-PE" sz="1600" b="0" kern="1200" dirty="0" smtClean="0">
            <a:solidFill>
              <a:schemeClr val="bg1"/>
            </a:solidFill>
            <a:latin typeface="Flexo Medium" pitchFamily="50" charset="0"/>
            <a:cs typeface="Arial" pitchFamily="34" charset="0"/>
          </a:endParaRPr>
        </a:p>
      </dsp:txBody>
      <dsp:txXfrm>
        <a:off x="418124" y="1469041"/>
        <a:ext cx="7198974" cy="303794"/>
      </dsp:txXfrm>
    </dsp:sp>
    <dsp:sp modelId="{4DCC86D4-A79D-4069-815C-0A68B6E43777}">
      <dsp:nvSpPr>
        <dsp:cNvPr id="0" name=""/>
        <dsp:cNvSpPr/>
      </dsp:nvSpPr>
      <dsp:spPr>
        <a:xfrm>
          <a:off x="0" y="2492125"/>
          <a:ext cx="8033785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C2F3B-CAFF-469C-BFBA-58DB2E64F49B}">
      <dsp:nvSpPr>
        <dsp:cNvPr id="0" name=""/>
        <dsp:cNvSpPr/>
      </dsp:nvSpPr>
      <dsp:spPr>
        <a:xfrm>
          <a:off x="401296" y="1931830"/>
          <a:ext cx="7248940" cy="6931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561" tIns="0" rIns="21256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/>
            <a:t>Mejor banco para clientes peruanos con Patrimonios entre US$ 1 y US$ 5 MM, y de Banca Comercial para Clientes de Banca Privada: </a:t>
          </a:r>
          <a:r>
            <a:rPr lang="es-PE" sz="1600" b="0" kern="1200" dirty="0" smtClean="0"/>
            <a:t>XII Encuesta Anual de Banca Privada de </a:t>
          </a:r>
          <a:r>
            <a:rPr lang="es-PE" sz="1600" b="0" kern="1200" dirty="0" err="1" smtClean="0"/>
            <a:t>Euromoney</a:t>
          </a:r>
          <a:endParaRPr lang="es-PE" sz="1600" b="0" kern="1200" dirty="0"/>
        </a:p>
      </dsp:txBody>
      <dsp:txXfrm>
        <a:off x="435132" y="1965666"/>
        <a:ext cx="7181268" cy="625463"/>
      </dsp:txXfrm>
    </dsp:sp>
    <dsp:sp modelId="{5BAFC25B-DDB7-4F37-AB79-817B42A39846}">
      <dsp:nvSpPr>
        <dsp:cNvPr id="0" name=""/>
        <dsp:cNvSpPr/>
      </dsp:nvSpPr>
      <dsp:spPr>
        <a:xfrm>
          <a:off x="0" y="2957340"/>
          <a:ext cx="8033785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E8792-C300-4C1F-AF76-ADE5EC9AA458}">
      <dsp:nvSpPr>
        <dsp:cNvPr id="0" name=""/>
        <dsp:cNvSpPr/>
      </dsp:nvSpPr>
      <dsp:spPr>
        <a:xfrm>
          <a:off x="401689" y="2767525"/>
          <a:ext cx="7235050" cy="322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561" tIns="0" rIns="21256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/>
            <a:t>Premio </a:t>
          </a:r>
          <a:r>
            <a:rPr lang="es-PE" sz="1600" b="1" kern="1200" dirty="0" err="1" smtClean="0"/>
            <a:t>Effie</a:t>
          </a:r>
          <a:r>
            <a:rPr lang="es-PE" sz="1600" b="1" kern="1200" dirty="0" smtClean="0"/>
            <a:t>, Campaña App Banca Móvil </a:t>
          </a:r>
          <a:endParaRPr lang="es-PE" sz="1600" kern="1200" dirty="0"/>
        </a:p>
      </dsp:txBody>
      <dsp:txXfrm>
        <a:off x="417440" y="2783276"/>
        <a:ext cx="7203548" cy="291153"/>
      </dsp:txXfrm>
    </dsp:sp>
    <dsp:sp modelId="{E55FBC05-7F1F-4A3F-AB72-33782D80F304}">
      <dsp:nvSpPr>
        <dsp:cNvPr id="0" name=""/>
        <dsp:cNvSpPr/>
      </dsp:nvSpPr>
      <dsp:spPr>
        <a:xfrm>
          <a:off x="0" y="3410706"/>
          <a:ext cx="8033785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F76A7-FDB5-4BCD-8817-6EF7CEBC65BE}">
      <dsp:nvSpPr>
        <dsp:cNvPr id="0" name=""/>
        <dsp:cNvSpPr/>
      </dsp:nvSpPr>
      <dsp:spPr>
        <a:xfrm>
          <a:off x="401689" y="3232740"/>
          <a:ext cx="7206763" cy="310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561" tIns="0" rIns="21256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/>
            <a:t>Empresa Socialmente Responsable – ESR </a:t>
          </a:r>
          <a:endParaRPr lang="es-PE" sz="1600" kern="1200" dirty="0"/>
        </a:p>
      </dsp:txBody>
      <dsp:txXfrm>
        <a:off x="416861" y="3247912"/>
        <a:ext cx="7176419" cy="2804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E004-DC10-4DE9-A240-7084FFC90A23}">
      <dsp:nvSpPr>
        <dsp:cNvPr id="0" name=""/>
        <dsp:cNvSpPr/>
      </dsp:nvSpPr>
      <dsp:spPr>
        <a:xfrm rot="5400000">
          <a:off x="5295989" y="-2186140"/>
          <a:ext cx="779718" cy="5351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solidFill>
                <a:srgbClr val="ED7D31"/>
              </a:solidFill>
              <a:latin typeface="Flexo Medium" pitchFamily="50" charset="0"/>
            </a:rPr>
            <a:t>Revisión y categorización</a:t>
          </a:r>
          <a:endParaRPr lang="es-PE" sz="1400" b="1" kern="1200" dirty="0">
            <a:solidFill>
              <a:srgbClr val="ED7D3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rgbClr val="005DB9"/>
              </a:solidFill>
              <a:latin typeface="Flexo Medium" pitchFamily="50" charset="0"/>
            </a:rPr>
            <a:t>Categorizar los proyectos según la magnitud de los impactos y riesgos socio-ambientales relacionados.</a:t>
          </a:r>
          <a:endParaRPr lang="es-PE" sz="1400" b="1" kern="1200" dirty="0">
            <a:solidFill>
              <a:srgbClr val="ED7D31"/>
            </a:solidFill>
          </a:endParaRPr>
        </a:p>
      </dsp:txBody>
      <dsp:txXfrm rot="-5400000">
        <a:off x="3010156" y="137756"/>
        <a:ext cx="5313323" cy="703592"/>
      </dsp:txXfrm>
    </dsp:sp>
    <dsp:sp modelId="{03EE555E-2CB0-4A76-B574-4AF42E02FB98}">
      <dsp:nvSpPr>
        <dsp:cNvPr id="0" name=""/>
        <dsp:cNvSpPr/>
      </dsp:nvSpPr>
      <dsp:spPr>
        <a:xfrm>
          <a:off x="0" y="2229"/>
          <a:ext cx="3010155" cy="974647"/>
        </a:xfrm>
        <a:prstGeom prst="roundRect">
          <a:avLst/>
        </a:prstGeom>
        <a:solidFill>
          <a:srgbClr val="005D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latin typeface="Flexo Medium" pitchFamily="50" charset="0"/>
            </a:rPr>
            <a:t>Principio 1</a:t>
          </a:r>
          <a:endParaRPr lang="es-PE" sz="2000" kern="1200" dirty="0">
            <a:latin typeface="Flexo Medium" pitchFamily="50" charset="0"/>
          </a:endParaRPr>
        </a:p>
      </dsp:txBody>
      <dsp:txXfrm>
        <a:off x="47578" y="49807"/>
        <a:ext cx="2914999" cy="879491"/>
      </dsp:txXfrm>
    </dsp:sp>
    <dsp:sp modelId="{780F6D73-122F-4342-9ECD-68809FACB6E8}">
      <dsp:nvSpPr>
        <dsp:cNvPr id="0" name=""/>
        <dsp:cNvSpPr/>
      </dsp:nvSpPr>
      <dsp:spPr>
        <a:xfrm rot="5400000">
          <a:off x="5295989" y="-1162760"/>
          <a:ext cx="779718" cy="5351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solidFill>
                <a:srgbClr val="ED7D31"/>
              </a:solidFill>
              <a:latin typeface="Flexo Medium" pitchFamily="50" charset="0"/>
            </a:rPr>
            <a:t>Evaluación Socio-ambiental</a:t>
          </a:r>
          <a:endParaRPr lang="es-PE" sz="1400" b="1" kern="1200" dirty="0">
            <a:solidFill>
              <a:srgbClr val="ED7D31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rgbClr val="005DB9"/>
              </a:solidFill>
              <a:latin typeface="Flexo Medium" pitchFamily="50" charset="0"/>
            </a:rPr>
            <a:t>Identificar medidas de  gestión de acuerdo a la naturaleza de las operaciones.</a:t>
          </a:r>
          <a:endParaRPr lang="es-ES" sz="1400" kern="1200" dirty="0">
            <a:solidFill>
              <a:srgbClr val="005DB9"/>
            </a:solidFill>
            <a:latin typeface="Flexo Medium" pitchFamily="50" charset="0"/>
          </a:endParaRPr>
        </a:p>
      </dsp:txBody>
      <dsp:txXfrm rot="-5400000">
        <a:off x="3010156" y="1161136"/>
        <a:ext cx="5313323" cy="703592"/>
      </dsp:txXfrm>
    </dsp:sp>
    <dsp:sp modelId="{2EC4E3E4-747C-4961-A518-3226EA381142}">
      <dsp:nvSpPr>
        <dsp:cNvPr id="0" name=""/>
        <dsp:cNvSpPr/>
      </dsp:nvSpPr>
      <dsp:spPr>
        <a:xfrm>
          <a:off x="0" y="1025609"/>
          <a:ext cx="3010155" cy="974647"/>
        </a:xfrm>
        <a:prstGeom prst="roundRect">
          <a:avLst/>
        </a:prstGeom>
        <a:solidFill>
          <a:srgbClr val="005D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latin typeface="Flexo Medium" pitchFamily="50" charset="0"/>
            </a:rPr>
            <a:t>Principio 2</a:t>
          </a:r>
          <a:endParaRPr lang="es-PE" sz="2000" kern="1200" dirty="0">
            <a:latin typeface="Flexo Medium" pitchFamily="50" charset="0"/>
          </a:endParaRPr>
        </a:p>
      </dsp:txBody>
      <dsp:txXfrm>
        <a:off x="47578" y="1073187"/>
        <a:ext cx="2914999" cy="879491"/>
      </dsp:txXfrm>
    </dsp:sp>
    <dsp:sp modelId="{2155F5EF-3421-40F8-8984-F3F583805D7E}">
      <dsp:nvSpPr>
        <dsp:cNvPr id="0" name=""/>
        <dsp:cNvSpPr/>
      </dsp:nvSpPr>
      <dsp:spPr>
        <a:xfrm rot="5400000">
          <a:off x="5295989" y="-139379"/>
          <a:ext cx="779718" cy="5351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b="1" kern="1200" dirty="0" smtClean="0">
              <a:solidFill>
                <a:srgbClr val="ED7D31"/>
              </a:solidFill>
              <a:latin typeface="Flexo Medium" pitchFamily="50" charset="0"/>
            </a:rPr>
            <a:t>Normas sociales y ambientales aplicables</a:t>
          </a:r>
          <a:endParaRPr lang="es-PE" sz="1400" b="1" kern="1200" dirty="0">
            <a:solidFill>
              <a:srgbClr val="ED7D31"/>
            </a:solidFill>
            <a:latin typeface="Flexo Medium" pitchFamily="50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005DB9"/>
              </a:solidFill>
              <a:latin typeface="Flexo Medium" pitchFamily="50" charset="0"/>
            </a:rPr>
            <a:t>Analizar las normas sociales y ambientales aplicables a las operaciones (Normas de Desempeño del IFC).</a:t>
          </a:r>
          <a:endParaRPr lang="es-PE" sz="1400" kern="1200" dirty="0">
            <a:solidFill>
              <a:srgbClr val="005DB9"/>
            </a:solidFill>
            <a:latin typeface="Flexo Medium" pitchFamily="50" charset="0"/>
          </a:endParaRPr>
        </a:p>
      </dsp:txBody>
      <dsp:txXfrm rot="-5400000">
        <a:off x="3010156" y="2184517"/>
        <a:ext cx="5313323" cy="703592"/>
      </dsp:txXfrm>
    </dsp:sp>
    <dsp:sp modelId="{92ABA254-DA78-4A88-A8D2-2BCE0FE527B6}">
      <dsp:nvSpPr>
        <dsp:cNvPr id="0" name=""/>
        <dsp:cNvSpPr/>
      </dsp:nvSpPr>
      <dsp:spPr>
        <a:xfrm>
          <a:off x="0" y="2048989"/>
          <a:ext cx="3010155" cy="974647"/>
        </a:xfrm>
        <a:prstGeom prst="roundRect">
          <a:avLst/>
        </a:prstGeom>
        <a:solidFill>
          <a:srgbClr val="005D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latin typeface="Flexo Medium" pitchFamily="50" charset="0"/>
            </a:rPr>
            <a:t>Principio 3</a:t>
          </a:r>
          <a:endParaRPr lang="es-PE" sz="2000" kern="1200" dirty="0">
            <a:latin typeface="Flexo Medium" pitchFamily="50" charset="0"/>
          </a:endParaRPr>
        </a:p>
      </dsp:txBody>
      <dsp:txXfrm>
        <a:off x="47578" y="2096567"/>
        <a:ext cx="2914999" cy="879491"/>
      </dsp:txXfrm>
    </dsp:sp>
    <dsp:sp modelId="{D5E2A18A-78BE-467A-9A8D-151626BDC4A8}">
      <dsp:nvSpPr>
        <dsp:cNvPr id="0" name=""/>
        <dsp:cNvSpPr/>
      </dsp:nvSpPr>
      <dsp:spPr>
        <a:xfrm rot="5400000">
          <a:off x="5295989" y="884000"/>
          <a:ext cx="779718" cy="5351386"/>
        </a:xfrm>
        <a:prstGeom prst="round2SameRect">
          <a:avLst/>
        </a:prstGeom>
        <a:solidFill>
          <a:srgbClr val="D2DEEF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solidFill>
                <a:srgbClr val="ED7D31"/>
              </a:solidFill>
              <a:latin typeface="Flexo Medium" pitchFamily="50" charset="0"/>
            </a:rPr>
            <a:t>Plan de acción y Sistema de gestión</a:t>
          </a:r>
          <a:endParaRPr lang="es-PE" sz="1400" b="1" kern="1200" dirty="0">
            <a:solidFill>
              <a:srgbClr val="ED7D31"/>
            </a:solidFill>
            <a:latin typeface="Flexo Medium" pitchFamily="50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>
              <a:solidFill>
                <a:srgbClr val="005DB9"/>
              </a:solidFill>
              <a:latin typeface="Flexo Medium" pitchFamily="50" charset="0"/>
            </a:rPr>
            <a:t>Realizar el seguimiento a los planes de acción establecidos. Esto significa medidas de mitigación, acciones correctivas y medidas de monitoreo.</a:t>
          </a:r>
          <a:endParaRPr lang="es-ES" sz="1400" b="0" kern="1200" dirty="0">
            <a:solidFill>
              <a:srgbClr val="005DB9"/>
            </a:solidFill>
            <a:latin typeface="Flexo Medium" pitchFamily="50" charset="0"/>
          </a:endParaRPr>
        </a:p>
      </dsp:txBody>
      <dsp:txXfrm rot="-5400000">
        <a:off x="3010156" y="3207897"/>
        <a:ext cx="5313323" cy="703592"/>
      </dsp:txXfrm>
    </dsp:sp>
    <dsp:sp modelId="{5BCBFD21-6323-40C6-BED0-FE27524CFC27}">
      <dsp:nvSpPr>
        <dsp:cNvPr id="0" name=""/>
        <dsp:cNvSpPr/>
      </dsp:nvSpPr>
      <dsp:spPr>
        <a:xfrm>
          <a:off x="0" y="3072369"/>
          <a:ext cx="3010155" cy="974647"/>
        </a:xfrm>
        <a:prstGeom prst="roundRect">
          <a:avLst/>
        </a:prstGeom>
        <a:solidFill>
          <a:srgbClr val="005D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latin typeface="Flexo Medium" pitchFamily="50" charset="0"/>
            </a:rPr>
            <a:t>Principio 4</a:t>
          </a:r>
          <a:endParaRPr lang="es-PE" sz="2000" kern="1200" dirty="0">
            <a:latin typeface="Flexo Medium" pitchFamily="50" charset="0"/>
          </a:endParaRPr>
        </a:p>
      </dsp:txBody>
      <dsp:txXfrm>
        <a:off x="47578" y="3119947"/>
        <a:ext cx="2914999" cy="879491"/>
      </dsp:txXfrm>
    </dsp:sp>
    <dsp:sp modelId="{BD611ED5-1734-4B2E-9856-2FE1B54C3A04}">
      <dsp:nvSpPr>
        <dsp:cNvPr id="0" name=""/>
        <dsp:cNvSpPr/>
      </dsp:nvSpPr>
      <dsp:spPr>
        <a:xfrm rot="5400000">
          <a:off x="5295989" y="1907380"/>
          <a:ext cx="779718" cy="5351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solidFill>
                <a:srgbClr val="ED7D31"/>
              </a:solidFill>
              <a:latin typeface="Flexo Medium" pitchFamily="50" charset="0"/>
            </a:rPr>
            <a:t>Consulta y divulgación</a:t>
          </a:r>
          <a:endParaRPr lang="es-PE" sz="1400" b="1" kern="1200" dirty="0">
            <a:solidFill>
              <a:srgbClr val="ED7D31"/>
            </a:solidFill>
            <a:latin typeface="Flexo Medium" pitchFamily="50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>
              <a:solidFill>
                <a:srgbClr val="005DB9"/>
              </a:solidFill>
              <a:latin typeface="Flexo Medium" pitchFamily="50" charset="0"/>
            </a:rPr>
            <a:t>Se deberá tomar nota de los resultados de la consulta a comunidades relacionadas al proyecto. Antes y durante la construcción del proyecto.</a:t>
          </a:r>
          <a:endParaRPr lang="es-ES" sz="1200" b="0" kern="1200" dirty="0" smtClean="0">
            <a:solidFill>
              <a:srgbClr val="005DB9"/>
            </a:solidFill>
            <a:latin typeface="Flexo Medium" pitchFamily="50" charset="0"/>
          </a:endParaRPr>
        </a:p>
      </dsp:txBody>
      <dsp:txXfrm rot="-5400000">
        <a:off x="3010156" y="4231277"/>
        <a:ext cx="5313323" cy="703592"/>
      </dsp:txXfrm>
    </dsp:sp>
    <dsp:sp modelId="{0697DC01-C465-469E-9657-79BFE92837EA}">
      <dsp:nvSpPr>
        <dsp:cNvPr id="0" name=""/>
        <dsp:cNvSpPr/>
      </dsp:nvSpPr>
      <dsp:spPr>
        <a:xfrm>
          <a:off x="0" y="4095750"/>
          <a:ext cx="3010155" cy="974647"/>
        </a:xfrm>
        <a:prstGeom prst="roundRect">
          <a:avLst/>
        </a:prstGeom>
        <a:solidFill>
          <a:srgbClr val="005D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latin typeface="Flexo Medium" pitchFamily="50" charset="0"/>
            </a:rPr>
            <a:t>Principio 5</a:t>
          </a:r>
          <a:endParaRPr lang="es-PE" sz="2000" kern="1200" dirty="0">
            <a:latin typeface="Flexo Medium" pitchFamily="50" charset="0"/>
          </a:endParaRPr>
        </a:p>
      </dsp:txBody>
      <dsp:txXfrm>
        <a:off x="47578" y="4143328"/>
        <a:ext cx="2914999" cy="8794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E004-DC10-4DE9-A240-7084FFC90A23}">
      <dsp:nvSpPr>
        <dsp:cNvPr id="0" name=""/>
        <dsp:cNvSpPr/>
      </dsp:nvSpPr>
      <dsp:spPr>
        <a:xfrm rot="5400000">
          <a:off x="5295989" y="-2186140"/>
          <a:ext cx="779718" cy="5351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solidFill>
                <a:srgbClr val="ED7D31"/>
              </a:solidFill>
              <a:latin typeface="Flexo Medium" pitchFamily="50" charset="0"/>
            </a:rPr>
            <a:t>Mecanismo de quejas</a:t>
          </a:r>
          <a:endParaRPr lang="es-PE" sz="1400" b="1" kern="1200" dirty="0">
            <a:solidFill>
              <a:srgbClr val="ED7D31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>
              <a:solidFill>
                <a:srgbClr val="005DB9"/>
              </a:solidFill>
              <a:latin typeface="Flexo Medium" pitchFamily="50" charset="0"/>
            </a:rPr>
            <a:t>Identificar mecanismos de quejas establecidos por el proyecto.</a:t>
          </a:r>
          <a:endParaRPr lang="es-ES" sz="1400" b="0" kern="1200" dirty="0">
            <a:solidFill>
              <a:srgbClr val="005DB9"/>
            </a:solidFill>
            <a:latin typeface="Flexo Medium" pitchFamily="50" charset="0"/>
          </a:endParaRPr>
        </a:p>
      </dsp:txBody>
      <dsp:txXfrm rot="-5400000">
        <a:off x="3010156" y="137756"/>
        <a:ext cx="5313323" cy="703592"/>
      </dsp:txXfrm>
    </dsp:sp>
    <dsp:sp modelId="{03EE555E-2CB0-4A76-B574-4AF42E02FB98}">
      <dsp:nvSpPr>
        <dsp:cNvPr id="0" name=""/>
        <dsp:cNvSpPr/>
      </dsp:nvSpPr>
      <dsp:spPr>
        <a:xfrm>
          <a:off x="0" y="2229"/>
          <a:ext cx="3010155" cy="974647"/>
        </a:xfrm>
        <a:prstGeom prst="roundRect">
          <a:avLst/>
        </a:prstGeom>
        <a:solidFill>
          <a:srgbClr val="005D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latin typeface="Flexo Medium" pitchFamily="50" charset="0"/>
            </a:rPr>
            <a:t>Principio 6</a:t>
          </a:r>
          <a:endParaRPr lang="es-PE" sz="2000" kern="1200" dirty="0">
            <a:latin typeface="Flexo Medium" pitchFamily="50" charset="0"/>
          </a:endParaRPr>
        </a:p>
      </dsp:txBody>
      <dsp:txXfrm>
        <a:off x="47578" y="49807"/>
        <a:ext cx="2914999" cy="879491"/>
      </dsp:txXfrm>
    </dsp:sp>
    <dsp:sp modelId="{780F6D73-122F-4342-9ECD-68809FACB6E8}">
      <dsp:nvSpPr>
        <dsp:cNvPr id="0" name=""/>
        <dsp:cNvSpPr/>
      </dsp:nvSpPr>
      <dsp:spPr>
        <a:xfrm rot="5400000">
          <a:off x="5295989" y="-1162760"/>
          <a:ext cx="779718" cy="5351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solidFill>
                <a:srgbClr val="ED7D31"/>
              </a:solidFill>
              <a:latin typeface="Flexo Medium" pitchFamily="50" charset="0"/>
            </a:rPr>
            <a:t>Revisión independiente</a:t>
          </a:r>
          <a:endParaRPr lang="es-PE" sz="1400" b="1" kern="1200" dirty="0">
            <a:solidFill>
              <a:srgbClr val="ED7D31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>
              <a:solidFill>
                <a:srgbClr val="005DB9"/>
              </a:solidFill>
              <a:latin typeface="Flexo Medium" pitchFamily="50" charset="0"/>
            </a:rPr>
            <a:t>Aplicación de un </a:t>
          </a:r>
          <a:r>
            <a:rPr lang="es-ES" sz="1400" b="0" i="0" kern="1200" dirty="0" smtClean="0">
              <a:solidFill>
                <a:srgbClr val="005DB9"/>
              </a:solidFill>
              <a:latin typeface="Flexo Medium" pitchFamily="50" charset="0"/>
            </a:rPr>
            <a:t>due </a:t>
          </a:r>
          <a:r>
            <a:rPr lang="es-ES" sz="1400" b="0" i="0" kern="1200" dirty="0" err="1" smtClean="0">
              <a:solidFill>
                <a:srgbClr val="005DB9"/>
              </a:solidFill>
              <a:latin typeface="Flexo Medium" pitchFamily="50" charset="0"/>
            </a:rPr>
            <a:t>diligence</a:t>
          </a:r>
          <a:r>
            <a:rPr lang="es-ES" sz="1400" b="0" i="0" kern="1200" dirty="0" smtClean="0">
              <a:solidFill>
                <a:srgbClr val="005DB9"/>
              </a:solidFill>
              <a:latin typeface="Flexo Medium" pitchFamily="50" charset="0"/>
            </a:rPr>
            <a:t> </a:t>
          </a:r>
          <a:r>
            <a:rPr lang="es-ES" sz="1400" b="0" i="1" kern="1200" dirty="0" smtClean="0">
              <a:solidFill>
                <a:srgbClr val="005DB9"/>
              </a:solidFill>
              <a:latin typeface="Flexo Medium" pitchFamily="50" charset="0"/>
            </a:rPr>
            <a:t>s</a:t>
          </a:r>
          <a:r>
            <a:rPr lang="es-ES" sz="1400" b="0" kern="1200" dirty="0" smtClean="0">
              <a:solidFill>
                <a:srgbClr val="005DB9"/>
              </a:solidFill>
              <a:latin typeface="Flexo Medium" pitchFamily="50" charset="0"/>
            </a:rPr>
            <a:t>ocio-ambiental que evalúe el cumplimiento de los Principios del Ecuador.</a:t>
          </a:r>
          <a:endParaRPr lang="es-ES" sz="1400" b="0" kern="1200" dirty="0">
            <a:solidFill>
              <a:srgbClr val="005DB9"/>
            </a:solidFill>
            <a:latin typeface="Flexo Medium" pitchFamily="50" charset="0"/>
          </a:endParaRPr>
        </a:p>
      </dsp:txBody>
      <dsp:txXfrm rot="-5400000">
        <a:off x="3010156" y="1161136"/>
        <a:ext cx="5313323" cy="703592"/>
      </dsp:txXfrm>
    </dsp:sp>
    <dsp:sp modelId="{2EC4E3E4-747C-4961-A518-3226EA381142}">
      <dsp:nvSpPr>
        <dsp:cNvPr id="0" name=""/>
        <dsp:cNvSpPr/>
      </dsp:nvSpPr>
      <dsp:spPr>
        <a:xfrm>
          <a:off x="0" y="1025609"/>
          <a:ext cx="3010155" cy="974647"/>
        </a:xfrm>
        <a:prstGeom prst="roundRect">
          <a:avLst/>
        </a:prstGeom>
        <a:solidFill>
          <a:srgbClr val="005D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latin typeface="Flexo Medium" pitchFamily="50" charset="0"/>
            </a:rPr>
            <a:t>Principio 7</a:t>
          </a:r>
          <a:endParaRPr lang="es-PE" sz="2000" kern="1200" dirty="0">
            <a:latin typeface="Flexo Medium" pitchFamily="50" charset="0"/>
          </a:endParaRPr>
        </a:p>
      </dsp:txBody>
      <dsp:txXfrm>
        <a:off x="47578" y="1073187"/>
        <a:ext cx="2914999" cy="879491"/>
      </dsp:txXfrm>
    </dsp:sp>
    <dsp:sp modelId="{2155F5EF-3421-40F8-8984-F3F583805D7E}">
      <dsp:nvSpPr>
        <dsp:cNvPr id="0" name=""/>
        <dsp:cNvSpPr/>
      </dsp:nvSpPr>
      <dsp:spPr>
        <a:xfrm rot="5400000">
          <a:off x="5295989" y="-139379"/>
          <a:ext cx="779718" cy="5351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solidFill>
                <a:srgbClr val="ED7D31"/>
              </a:solidFill>
              <a:latin typeface="Flexo Medium" pitchFamily="50" charset="0"/>
            </a:rPr>
            <a:t>Compromisos contractuales</a:t>
          </a:r>
          <a:endParaRPr lang="es-PE" sz="1400" b="1" kern="1200" dirty="0">
            <a:solidFill>
              <a:srgbClr val="ED7D31"/>
            </a:solidFill>
            <a:latin typeface="Flexo Medium" pitchFamily="50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>
              <a:solidFill>
                <a:srgbClr val="005DB9"/>
              </a:solidFill>
              <a:latin typeface="Flexo Medium" pitchFamily="50" charset="0"/>
            </a:rPr>
            <a:t>Inclusión de COVENANTS en el contrato de créditos para el posterior seguimiento de su cumplimiento.</a:t>
          </a:r>
          <a:endParaRPr lang="es-ES" sz="1400" b="0" kern="1200" dirty="0">
            <a:solidFill>
              <a:srgbClr val="005DB9"/>
            </a:solidFill>
            <a:latin typeface="Flexo Medium" pitchFamily="50" charset="0"/>
          </a:endParaRPr>
        </a:p>
      </dsp:txBody>
      <dsp:txXfrm rot="-5400000">
        <a:off x="3010156" y="2184517"/>
        <a:ext cx="5313323" cy="703592"/>
      </dsp:txXfrm>
    </dsp:sp>
    <dsp:sp modelId="{92ABA254-DA78-4A88-A8D2-2BCE0FE527B6}">
      <dsp:nvSpPr>
        <dsp:cNvPr id="0" name=""/>
        <dsp:cNvSpPr/>
      </dsp:nvSpPr>
      <dsp:spPr>
        <a:xfrm>
          <a:off x="0" y="2048989"/>
          <a:ext cx="3010155" cy="974647"/>
        </a:xfrm>
        <a:prstGeom prst="roundRect">
          <a:avLst/>
        </a:prstGeom>
        <a:solidFill>
          <a:srgbClr val="005D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latin typeface="Flexo Medium" pitchFamily="50" charset="0"/>
            </a:rPr>
            <a:t>Principio 8</a:t>
          </a:r>
          <a:endParaRPr lang="es-PE" sz="2000" kern="1200" dirty="0">
            <a:latin typeface="Flexo Medium" pitchFamily="50" charset="0"/>
          </a:endParaRPr>
        </a:p>
      </dsp:txBody>
      <dsp:txXfrm>
        <a:off x="47578" y="2096567"/>
        <a:ext cx="2914999" cy="879491"/>
      </dsp:txXfrm>
    </dsp:sp>
    <dsp:sp modelId="{D5E2A18A-78BE-467A-9A8D-151626BDC4A8}">
      <dsp:nvSpPr>
        <dsp:cNvPr id="0" name=""/>
        <dsp:cNvSpPr/>
      </dsp:nvSpPr>
      <dsp:spPr>
        <a:xfrm rot="5400000">
          <a:off x="5295989" y="884000"/>
          <a:ext cx="779718" cy="5351386"/>
        </a:xfrm>
        <a:prstGeom prst="round2SameRect">
          <a:avLst/>
        </a:prstGeom>
        <a:solidFill>
          <a:srgbClr val="D2DEEF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solidFill>
                <a:srgbClr val="ED7D31"/>
              </a:solidFill>
              <a:latin typeface="Flexo Medium" pitchFamily="50" charset="0"/>
            </a:rPr>
            <a:t>Seguimiento independiente y reporte</a:t>
          </a:r>
          <a:endParaRPr lang="es-PE" sz="1400" b="1" kern="1200" dirty="0">
            <a:solidFill>
              <a:srgbClr val="ED7D31"/>
            </a:solidFill>
            <a:latin typeface="Flexo Medium" pitchFamily="50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>
              <a:solidFill>
                <a:srgbClr val="005DB9"/>
              </a:solidFill>
              <a:latin typeface="Flexo Medium" pitchFamily="50" charset="0"/>
            </a:rPr>
            <a:t>Monitoreo socio-ambiental por parte de un Revisor Independiente.</a:t>
          </a:r>
          <a:endParaRPr lang="es-ES" sz="1400" b="0" kern="1200" dirty="0">
            <a:solidFill>
              <a:srgbClr val="005DB9"/>
            </a:solidFill>
            <a:latin typeface="Flexo Medium" pitchFamily="50" charset="0"/>
          </a:endParaRPr>
        </a:p>
      </dsp:txBody>
      <dsp:txXfrm rot="-5400000">
        <a:off x="3010156" y="3207897"/>
        <a:ext cx="5313323" cy="703592"/>
      </dsp:txXfrm>
    </dsp:sp>
    <dsp:sp modelId="{5BCBFD21-6323-40C6-BED0-FE27524CFC27}">
      <dsp:nvSpPr>
        <dsp:cNvPr id="0" name=""/>
        <dsp:cNvSpPr/>
      </dsp:nvSpPr>
      <dsp:spPr>
        <a:xfrm>
          <a:off x="0" y="3072369"/>
          <a:ext cx="3010155" cy="974647"/>
        </a:xfrm>
        <a:prstGeom prst="roundRect">
          <a:avLst/>
        </a:prstGeom>
        <a:solidFill>
          <a:srgbClr val="005D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latin typeface="Flexo Medium" pitchFamily="50" charset="0"/>
            </a:rPr>
            <a:t>Principio 9</a:t>
          </a:r>
          <a:endParaRPr lang="es-PE" sz="2000" kern="1200" dirty="0">
            <a:latin typeface="Flexo Medium" pitchFamily="50" charset="0"/>
          </a:endParaRPr>
        </a:p>
      </dsp:txBody>
      <dsp:txXfrm>
        <a:off x="47578" y="3119947"/>
        <a:ext cx="2914999" cy="879491"/>
      </dsp:txXfrm>
    </dsp:sp>
    <dsp:sp modelId="{BD611ED5-1734-4B2E-9856-2FE1B54C3A04}">
      <dsp:nvSpPr>
        <dsp:cNvPr id="0" name=""/>
        <dsp:cNvSpPr/>
      </dsp:nvSpPr>
      <dsp:spPr>
        <a:xfrm rot="5400000">
          <a:off x="5295989" y="1907380"/>
          <a:ext cx="779718" cy="5351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err="1" smtClean="0">
              <a:solidFill>
                <a:srgbClr val="ED7D31"/>
              </a:solidFill>
              <a:latin typeface="Flexo Medium" pitchFamily="50" charset="0"/>
            </a:rPr>
            <a:t>Reporting</a:t>
          </a:r>
          <a:endParaRPr lang="es-PE" sz="1400" b="1" kern="1200" dirty="0">
            <a:solidFill>
              <a:srgbClr val="ED7D31"/>
            </a:solidFill>
            <a:latin typeface="Flexo Medium" pitchFamily="50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>
              <a:solidFill>
                <a:srgbClr val="005DB9"/>
              </a:solidFill>
              <a:latin typeface="Flexo Medium" pitchFamily="50" charset="0"/>
            </a:rPr>
            <a:t>Informar de forma pública el número de operaciones analizadas y su categorización.</a:t>
          </a:r>
        </a:p>
      </dsp:txBody>
      <dsp:txXfrm rot="-5400000">
        <a:off x="3010156" y="4231277"/>
        <a:ext cx="5313323" cy="703592"/>
      </dsp:txXfrm>
    </dsp:sp>
    <dsp:sp modelId="{0697DC01-C465-469E-9657-79BFE92837EA}">
      <dsp:nvSpPr>
        <dsp:cNvPr id="0" name=""/>
        <dsp:cNvSpPr/>
      </dsp:nvSpPr>
      <dsp:spPr>
        <a:xfrm>
          <a:off x="0" y="4095750"/>
          <a:ext cx="3010155" cy="974647"/>
        </a:xfrm>
        <a:prstGeom prst="roundRect">
          <a:avLst/>
        </a:prstGeom>
        <a:solidFill>
          <a:srgbClr val="005D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latin typeface="Flexo Medium" pitchFamily="50" charset="0"/>
            </a:rPr>
            <a:t>Principio 10</a:t>
          </a:r>
          <a:endParaRPr lang="es-PE" sz="2000" kern="1200" dirty="0">
            <a:latin typeface="Flexo Medium" pitchFamily="50" charset="0"/>
          </a:endParaRPr>
        </a:p>
      </dsp:txBody>
      <dsp:txXfrm>
        <a:off x="47578" y="4143328"/>
        <a:ext cx="2914999" cy="8794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6A6A-E1C7-4439-8EC9-FEE933C2EB52}">
      <dsp:nvSpPr>
        <dsp:cNvPr id="0" name=""/>
        <dsp:cNvSpPr/>
      </dsp:nvSpPr>
      <dsp:spPr>
        <a:xfrm>
          <a:off x="0" y="367110"/>
          <a:ext cx="818865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CA05D-CB2E-4A3E-A292-CEC9A85021B8}">
      <dsp:nvSpPr>
        <dsp:cNvPr id="0" name=""/>
        <dsp:cNvSpPr/>
      </dsp:nvSpPr>
      <dsp:spPr>
        <a:xfrm>
          <a:off x="409432" y="32287"/>
          <a:ext cx="7167768" cy="6152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658" tIns="0" rIns="21665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>
              <a:solidFill>
                <a:schemeClr val="bg1"/>
              </a:solidFill>
              <a:latin typeface="Flexo Medium" pitchFamily="50" charset="0"/>
              <a:cs typeface="Arial" pitchFamily="34" charset="0"/>
            </a:rPr>
            <a:t>Servicios de asesoría de financiamiento de Proyectos</a:t>
          </a:r>
          <a:endParaRPr lang="es-PE" sz="1600" b="1" kern="1200" dirty="0">
            <a:solidFill>
              <a:schemeClr val="bg1"/>
            </a:solidFill>
          </a:endParaRPr>
        </a:p>
      </dsp:txBody>
      <dsp:txXfrm>
        <a:off x="439467" y="62322"/>
        <a:ext cx="7107698" cy="555192"/>
      </dsp:txXfrm>
    </dsp:sp>
    <dsp:sp modelId="{1FB443A2-1EA6-4A13-B143-6AEF5C7D217C}">
      <dsp:nvSpPr>
        <dsp:cNvPr id="0" name=""/>
        <dsp:cNvSpPr/>
      </dsp:nvSpPr>
      <dsp:spPr>
        <a:xfrm>
          <a:off x="0" y="1372288"/>
          <a:ext cx="818865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A80C4-FA67-4CE6-A984-BD3AA860E34C}">
      <dsp:nvSpPr>
        <dsp:cNvPr id="0" name=""/>
        <dsp:cNvSpPr/>
      </dsp:nvSpPr>
      <dsp:spPr>
        <a:xfrm>
          <a:off x="409432" y="948510"/>
          <a:ext cx="7167711" cy="704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658" tIns="0" rIns="21665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>
              <a:solidFill>
                <a:schemeClr val="bg1"/>
              </a:solidFill>
              <a:latin typeface="Flexo Medium" pitchFamily="50" charset="0"/>
              <a:cs typeface="Arial" pitchFamily="34" charset="0"/>
            </a:rPr>
            <a:t>Financiamiento de Proyectos</a:t>
          </a:r>
          <a:endParaRPr lang="es-PE" sz="1600" b="1" kern="1200" dirty="0">
            <a:solidFill>
              <a:schemeClr val="bg1"/>
            </a:solidFill>
          </a:endParaRPr>
        </a:p>
      </dsp:txBody>
      <dsp:txXfrm>
        <a:off x="443809" y="982887"/>
        <a:ext cx="7098957" cy="635464"/>
      </dsp:txXfrm>
    </dsp:sp>
    <dsp:sp modelId="{8A0086BB-CBA8-4E41-9D98-0342DE6B0974}">
      <dsp:nvSpPr>
        <dsp:cNvPr id="0" name=""/>
        <dsp:cNvSpPr/>
      </dsp:nvSpPr>
      <dsp:spPr>
        <a:xfrm>
          <a:off x="0" y="2293391"/>
          <a:ext cx="818865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6892C-D8B5-43D5-9A54-248611D7DF90}">
      <dsp:nvSpPr>
        <dsp:cNvPr id="0" name=""/>
        <dsp:cNvSpPr/>
      </dsp:nvSpPr>
      <dsp:spPr>
        <a:xfrm>
          <a:off x="409432" y="1953688"/>
          <a:ext cx="7247501" cy="6201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658" tIns="0" rIns="21665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>
              <a:solidFill>
                <a:schemeClr val="bg1"/>
              </a:solidFill>
              <a:latin typeface="Flexo Medium" pitchFamily="50" charset="0"/>
              <a:cs typeface="Arial" pitchFamily="34" charset="0"/>
            </a:rPr>
            <a:t>Préstamos corporativos vinculados a Proyectos</a:t>
          </a:r>
        </a:p>
      </dsp:txBody>
      <dsp:txXfrm>
        <a:off x="439705" y="1983961"/>
        <a:ext cx="7186955" cy="559596"/>
      </dsp:txXfrm>
    </dsp:sp>
    <dsp:sp modelId="{85427E75-7C42-468B-BC67-F49D67A10313}">
      <dsp:nvSpPr>
        <dsp:cNvPr id="0" name=""/>
        <dsp:cNvSpPr/>
      </dsp:nvSpPr>
      <dsp:spPr>
        <a:xfrm>
          <a:off x="0" y="3155231"/>
          <a:ext cx="818865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797F6-FFFE-4B71-897F-20363A17E464}">
      <dsp:nvSpPr>
        <dsp:cNvPr id="0" name=""/>
        <dsp:cNvSpPr/>
      </dsp:nvSpPr>
      <dsp:spPr>
        <a:xfrm>
          <a:off x="409432" y="2874791"/>
          <a:ext cx="724348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658" tIns="0" rIns="21665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>
              <a:solidFill>
                <a:schemeClr val="bg1"/>
              </a:solidFill>
              <a:latin typeface="Flexo Medium" pitchFamily="50" charset="0"/>
              <a:cs typeface="Arial" pitchFamily="34" charset="0"/>
            </a:rPr>
            <a:t>Préstamos Puente</a:t>
          </a:r>
        </a:p>
      </dsp:txBody>
      <dsp:txXfrm>
        <a:off x="436812" y="2902171"/>
        <a:ext cx="7188729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6A6A-E1C7-4439-8EC9-FEE933C2EB52}">
      <dsp:nvSpPr>
        <dsp:cNvPr id="0" name=""/>
        <dsp:cNvSpPr/>
      </dsp:nvSpPr>
      <dsp:spPr>
        <a:xfrm>
          <a:off x="0" y="404522"/>
          <a:ext cx="818865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CA05D-CB2E-4A3E-A292-CEC9A85021B8}">
      <dsp:nvSpPr>
        <dsp:cNvPr id="0" name=""/>
        <dsp:cNvSpPr/>
      </dsp:nvSpPr>
      <dsp:spPr>
        <a:xfrm>
          <a:off x="409432" y="87322"/>
          <a:ext cx="7167768" cy="58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658" tIns="0" rIns="21665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>
              <a:solidFill>
                <a:schemeClr val="bg1"/>
              </a:solidFill>
              <a:latin typeface="Flexo Medium" pitchFamily="50" charset="0"/>
              <a:cs typeface="Arial" pitchFamily="34" charset="0"/>
            </a:rPr>
            <a:t>Servicios de asesoría de financiamiento de un Proyecto</a:t>
          </a:r>
          <a:endParaRPr lang="es-PE" sz="1600" b="1" kern="1200" dirty="0">
            <a:solidFill>
              <a:schemeClr val="bg1"/>
            </a:solidFill>
          </a:endParaRPr>
        </a:p>
      </dsp:txBody>
      <dsp:txXfrm>
        <a:off x="437886" y="115776"/>
        <a:ext cx="7110860" cy="525972"/>
      </dsp:txXfrm>
    </dsp:sp>
    <dsp:sp modelId="{1FB443A2-1EA6-4A13-B143-6AEF5C7D217C}">
      <dsp:nvSpPr>
        <dsp:cNvPr id="0" name=""/>
        <dsp:cNvSpPr/>
      </dsp:nvSpPr>
      <dsp:spPr>
        <a:xfrm>
          <a:off x="0" y="1356797"/>
          <a:ext cx="818865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A80C4-FA67-4CE6-A984-BD3AA860E34C}">
      <dsp:nvSpPr>
        <dsp:cNvPr id="0" name=""/>
        <dsp:cNvSpPr/>
      </dsp:nvSpPr>
      <dsp:spPr>
        <a:xfrm>
          <a:off x="409432" y="955322"/>
          <a:ext cx="7167711" cy="6671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658" tIns="0" rIns="21665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>
              <a:solidFill>
                <a:schemeClr val="bg1"/>
              </a:solidFill>
              <a:latin typeface="Flexo Medium" pitchFamily="50" charset="0"/>
              <a:cs typeface="Arial" pitchFamily="34" charset="0"/>
            </a:rPr>
            <a:t>Financiamiento (directo y/o indirecto) de un Proyecto (nuevo)</a:t>
          </a:r>
          <a:endParaRPr lang="es-PE" sz="1600" b="1" kern="1200" dirty="0">
            <a:solidFill>
              <a:schemeClr val="bg1"/>
            </a:solidFill>
          </a:endParaRPr>
        </a:p>
      </dsp:txBody>
      <dsp:txXfrm>
        <a:off x="442000" y="987890"/>
        <a:ext cx="7102575" cy="602018"/>
      </dsp:txXfrm>
    </dsp:sp>
    <dsp:sp modelId="{8A0086BB-CBA8-4E41-9D98-0342DE6B0974}">
      <dsp:nvSpPr>
        <dsp:cNvPr id="0" name=""/>
        <dsp:cNvSpPr/>
      </dsp:nvSpPr>
      <dsp:spPr>
        <a:xfrm>
          <a:off x="0" y="2229420"/>
          <a:ext cx="818865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6892C-D8B5-43D5-9A54-248611D7DF90}">
      <dsp:nvSpPr>
        <dsp:cNvPr id="0" name=""/>
        <dsp:cNvSpPr/>
      </dsp:nvSpPr>
      <dsp:spPr>
        <a:xfrm>
          <a:off x="409432" y="1907597"/>
          <a:ext cx="7247501" cy="587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658" tIns="0" rIns="21665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>
              <a:solidFill>
                <a:schemeClr val="bg1"/>
              </a:solidFill>
              <a:latin typeface="Flexo Medium" pitchFamily="50" charset="0"/>
              <a:cs typeface="Arial" pitchFamily="34" charset="0"/>
            </a:rPr>
            <a:t>Crédito (directo y/o indirecto) relacionado a una etapa de un Proyecto (ya iniciado)</a:t>
          </a:r>
        </a:p>
      </dsp:txBody>
      <dsp:txXfrm>
        <a:off x="438112" y="1936277"/>
        <a:ext cx="7190141" cy="530143"/>
      </dsp:txXfrm>
    </dsp:sp>
    <dsp:sp modelId="{85427E75-7C42-468B-BC67-F49D67A10313}">
      <dsp:nvSpPr>
        <dsp:cNvPr id="0" name=""/>
        <dsp:cNvSpPr/>
      </dsp:nvSpPr>
      <dsp:spPr>
        <a:xfrm>
          <a:off x="0" y="3045900"/>
          <a:ext cx="818865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797F6-FFFE-4B71-897F-20363A17E464}">
      <dsp:nvSpPr>
        <dsp:cNvPr id="0" name=""/>
        <dsp:cNvSpPr/>
      </dsp:nvSpPr>
      <dsp:spPr>
        <a:xfrm>
          <a:off x="409432" y="2780220"/>
          <a:ext cx="724348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658" tIns="0" rIns="21665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>
              <a:solidFill>
                <a:schemeClr val="bg1"/>
              </a:solidFill>
              <a:latin typeface="Flexo Medium" pitchFamily="50" charset="0"/>
              <a:cs typeface="Arial" pitchFamily="34" charset="0"/>
            </a:rPr>
            <a:t>Crédito puente de financiamiento de un Proyecto (nuevo)</a:t>
          </a:r>
        </a:p>
      </dsp:txBody>
      <dsp:txXfrm>
        <a:off x="435371" y="2806159"/>
        <a:ext cx="7191611" cy="479482"/>
      </dsp:txXfrm>
    </dsp:sp>
    <dsp:sp modelId="{43070F62-0645-45F6-9A0F-A16563A509EA}">
      <dsp:nvSpPr>
        <dsp:cNvPr id="0" name=""/>
        <dsp:cNvSpPr/>
      </dsp:nvSpPr>
      <dsp:spPr>
        <a:xfrm>
          <a:off x="0" y="3862380"/>
          <a:ext cx="818865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11688-948F-4037-9578-C0AD10E95F4B}">
      <dsp:nvSpPr>
        <dsp:cNvPr id="0" name=""/>
        <dsp:cNvSpPr/>
      </dsp:nvSpPr>
      <dsp:spPr>
        <a:xfrm>
          <a:off x="409432" y="3596700"/>
          <a:ext cx="724348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658" tIns="0" rIns="21665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>
              <a:solidFill>
                <a:schemeClr val="bg1"/>
              </a:solidFill>
              <a:latin typeface="Flexo Medium" pitchFamily="50" charset="0"/>
              <a:cs typeface="Arial" pitchFamily="34" charset="0"/>
            </a:rPr>
            <a:t>Crédito corporativo (directo y/o indirecto) destinado a Proveedores Primarios de un Proyecto</a:t>
          </a:r>
        </a:p>
      </dsp:txBody>
      <dsp:txXfrm>
        <a:off x="435371" y="3622639"/>
        <a:ext cx="7191611" cy="479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6A6A-E1C7-4439-8EC9-FEE933C2EB52}">
      <dsp:nvSpPr>
        <dsp:cNvPr id="0" name=""/>
        <dsp:cNvSpPr/>
      </dsp:nvSpPr>
      <dsp:spPr>
        <a:xfrm>
          <a:off x="0" y="452919"/>
          <a:ext cx="8188657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CA05D-CB2E-4A3E-A292-CEC9A85021B8}">
      <dsp:nvSpPr>
        <dsp:cNvPr id="0" name=""/>
        <dsp:cNvSpPr/>
      </dsp:nvSpPr>
      <dsp:spPr>
        <a:xfrm>
          <a:off x="409432" y="47607"/>
          <a:ext cx="7167768" cy="7447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658" tIns="0" rIns="21665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>
              <a:solidFill>
                <a:schemeClr val="bg1"/>
              </a:solidFill>
              <a:latin typeface="Flexo Medium" pitchFamily="50" charset="0"/>
              <a:cs typeface="Arial" pitchFamily="34" charset="0"/>
            </a:rPr>
            <a:t>Operaciones de crédito directo o indirecto mayores a USD 10 millones</a:t>
          </a:r>
          <a:endParaRPr lang="es-PE" sz="1600" b="1" kern="1200" dirty="0">
            <a:solidFill>
              <a:schemeClr val="bg1"/>
            </a:solidFill>
            <a:latin typeface="Flexo Medium" pitchFamily="50" charset="0"/>
            <a:cs typeface="Arial" pitchFamily="34" charset="0"/>
          </a:endParaRPr>
        </a:p>
      </dsp:txBody>
      <dsp:txXfrm>
        <a:off x="445790" y="83965"/>
        <a:ext cx="7095052" cy="672075"/>
      </dsp:txXfrm>
    </dsp:sp>
    <dsp:sp modelId="{1FB443A2-1EA6-4A13-B143-6AEF5C7D217C}">
      <dsp:nvSpPr>
        <dsp:cNvPr id="0" name=""/>
        <dsp:cNvSpPr/>
      </dsp:nvSpPr>
      <dsp:spPr>
        <a:xfrm>
          <a:off x="0" y="1669714"/>
          <a:ext cx="8188657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A80C4-FA67-4CE6-A984-BD3AA860E34C}">
      <dsp:nvSpPr>
        <dsp:cNvPr id="0" name=""/>
        <dsp:cNvSpPr/>
      </dsp:nvSpPr>
      <dsp:spPr>
        <a:xfrm>
          <a:off x="409432" y="1156719"/>
          <a:ext cx="7167711" cy="8524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658" tIns="0" rIns="21665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>
              <a:solidFill>
                <a:schemeClr val="bg1"/>
              </a:solidFill>
              <a:latin typeface="Flexo Medium" pitchFamily="50" charset="0"/>
              <a:cs typeface="Arial" pitchFamily="34" charset="0"/>
            </a:rPr>
            <a:t>Proyectos nuevos</a:t>
          </a:r>
          <a:endParaRPr lang="es-PE" sz="1600" b="1" kern="1200" dirty="0">
            <a:solidFill>
              <a:schemeClr val="bg1"/>
            </a:solidFill>
            <a:latin typeface="Flexo Medium" pitchFamily="50" charset="0"/>
            <a:cs typeface="Arial" pitchFamily="34" charset="0"/>
          </a:endParaRPr>
        </a:p>
      </dsp:txBody>
      <dsp:txXfrm>
        <a:off x="451046" y="1198333"/>
        <a:ext cx="7084483" cy="769247"/>
      </dsp:txXfrm>
    </dsp:sp>
    <dsp:sp modelId="{8A0086BB-CBA8-4E41-9D98-0342DE6B0974}">
      <dsp:nvSpPr>
        <dsp:cNvPr id="0" name=""/>
        <dsp:cNvSpPr/>
      </dsp:nvSpPr>
      <dsp:spPr>
        <a:xfrm>
          <a:off x="0" y="2784732"/>
          <a:ext cx="8188657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6892C-D8B5-43D5-9A54-248611D7DF90}">
      <dsp:nvSpPr>
        <dsp:cNvPr id="0" name=""/>
        <dsp:cNvSpPr/>
      </dsp:nvSpPr>
      <dsp:spPr>
        <a:xfrm>
          <a:off x="409432" y="2373514"/>
          <a:ext cx="7247501" cy="7506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658" tIns="0" rIns="21665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>
              <a:solidFill>
                <a:schemeClr val="bg1"/>
              </a:solidFill>
              <a:latin typeface="Flexo Medium" pitchFamily="50" charset="0"/>
              <a:cs typeface="Arial" pitchFamily="34" charset="0"/>
            </a:rPr>
            <a:t>Ampliaciones / modificaciones de impacto significativo de un Proyecto en marcha</a:t>
          </a:r>
        </a:p>
      </dsp:txBody>
      <dsp:txXfrm>
        <a:off x="446078" y="2410160"/>
        <a:ext cx="7174209" cy="6774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D1F16-2DC4-4C59-A3C8-CB82D6694405}">
      <dsp:nvSpPr>
        <dsp:cNvPr id="0" name=""/>
        <dsp:cNvSpPr/>
      </dsp:nvSpPr>
      <dsp:spPr>
        <a:xfrm rot="5400000">
          <a:off x="5095589" y="-2053022"/>
          <a:ext cx="1203887" cy="53623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005DB9"/>
              </a:solidFill>
              <a:latin typeface="Flexo Medium" pitchFamily="50" charset="0"/>
            </a:rPr>
            <a:t>Determinar si el servicio financiero requiere categorización y enviar Cuestionario al cliente</a:t>
          </a:r>
          <a:endParaRPr lang="es-PE" sz="1400" kern="1200" dirty="0">
            <a:solidFill>
              <a:srgbClr val="005DB9"/>
            </a:solidFill>
            <a:latin typeface="Flexo Medium" pitchFamily="50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005DB9"/>
              </a:solidFill>
              <a:latin typeface="Flexo Medium" pitchFamily="50" charset="0"/>
            </a:rPr>
            <a:t>Validar la coherencia del Cuestionario del Cliente</a:t>
          </a:r>
          <a:endParaRPr lang="es-PE" sz="1400" kern="1200" dirty="0">
            <a:solidFill>
              <a:srgbClr val="005DB9"/>
            </a:solidFill>
            <a:latin typeface="Flexo Medium" pitchFamily="50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005DB9"/>
              </a:solidFill>
              <a:latin typeface="Flexo Medium" pitchFamily="50" charset="0"/>
            </a:rPr>
            <a:t>Coordinar los </a:t>
          </a:r>
          <a:r>
            <a:rPr lang="es-PE" sz="1400" kern="1200" dirty="0" err="1" smtClean="0">
              <a:solidFill>
                <a:srgbClr val="005DB9"/>
              </a:solidFill>
              <a:latin typeface="Flexo Medium" pitchFamily="50" charset="0"/>
            </a:rPr>
            <a:t>due</a:t>
          </a:r>
          <a:r>
            <a:rPr lang="es-PE" sz="1400" kern="1200" dirty="0" smtClean="0">
              <a:solidFill>
                <a:srgbClr val="005DB9"/>
              </a:solidFill>
              <a:latin typeface="Flexo Medium" pitchFamily="50" charset="0"/>
            </a:rPr>
            <a:t> </a:t>
          </a:r>
          <a:r>
            <a:rPr lang="es-PE" sz="1400" kern="1200" dirty="0" err="1" smtClean="0">
              <a:solidFill>
                <a:srgbClr val="005DB9"/>
              </a:solidFill>
              <a:latin typeface="Flexo Medium" pitchFamily="50" charset="0"/>
            </a:rPr>
            <a:t>diligence</a:t>
          </a:r>
          <a:r>
            <a:rPr lang="es-PE" sz="1400" kern="1200" dirty="0" smtClean="0">
              <a:solidFill>
                <a:srgbClr val="005DB9"/>
              </a:solidFill>
              <a:latin typeface="Flexo Medium" pitchFamily="50" charset="0"/>
            </a:rPr>
            <a:t> y evaluar sus resultados</a:t>
          </a:r>
          <a:endParaRPr lang="es-PE" sz="1400" kern="1200" dirty="0">
            <a:solidFill>
              <a:srgbClr val="005DB9"/>
            </a:solidFill>
            <a:latin typeface="Flexo Medium" pitchFamily="50" charset="0"/>
          </a:endParaRPr>
        </a:p>
      </dsp:txBody>
      <dsp:txXfrm rot="-5400000">
        <a:off x="3016341" y="84995"/>
        <a:ext cx="5303615" cy="1086349"/>
      </dsp:txXfrm>
    </dsp:sp>
    <dsp:sp modelId="{8466E76B-EAE9-4DC9-8E95-9C7A369ACE63}">
      <dsp:nvSpPr>
        <dsp:cNvPr id="0" name=""/>
        <dsp:cNvSpPr/>
      </dsp:nvSpPr>
      <dsp:spPr>
        <a:xfrm>
          <a:off x="0" y="946"/>
          <a:ext cx="3016341" cy="1254446"/>
        </a:xfrm>
        <a:prstGeom prst="roundRect">
          <a:avLst/>
        </a:prstGeom>
        <a:solidFill>
          <a:srgbClr val="005D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latin typeface="Flexo Medium" pitchFamily="50" charset="0"/>
            </a:rPr>
            <a:t>Banca Corporativa y Empresarial</a:t>
          </a:r>
          <a:endParaRPr lang="es-PE" sz="2000" kern="1200" dirty="0">
            <a:latin typeface="Flexo Medium" pitchFamily="50" charset="0"/>
          </a:endParaRPr>
        </a:p>
      </dsp:txBody>
      <dsp:txXfrm>
        <a:off x="61237" y="62183"/>
        <a:ext cx="2893867" cy="1131972"/>
      </dsp:txXfrm>
    </dsp:sp>
    <dsp:sp modelId="{0521A058-CF33-4D29-BA53-084DB5E890EB}">
      <dsp:nvSpPr>
        <dsp:cNvPr id="0" name=""/>
        <dsp:cNvSpPr/>
      </dsp:nvSpPr>
      <dsp:spPr>
        <a:xfrm rot="5400000">
          <a:off x="5359376" y="-955796"/>
          <a:ext cx="687452" cy="53676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005DB9"/>
              </a:solidFill>
              <a:latin typeface="Flexo Medium" pitchFamily="50" charset="0"/>
            </a:rPr>
            <a:t>Realizar la categorización del riesgo social y ambiental</a:t>
          </a:r>
          <a:endParaRPr lang="es-PE" sz="1400" kern="1200" dirty="0">
            <a:latin typeface="Flexo Medium" pitchFamily="50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005DB9"/>
              </a:solidFill>
              <a:latin typeface="Flexo Medium" pitchFamily="50" charset="0"/>
            </a:rPr>
            <a:t>Informar resultados de los Proyectos evaluados</a:t>
          </a:r>
          <a:endParaRPr lang="es-PE" sz="1400" kern="1200" dirty="0">
            <a:solidFill>
              <a:srgbClr val="005DB9"/>
            </a:solidFill>
            <a:latin typeface="Flexo Medium" pitchFamily="50" charset="0"/>
          </a:endParaRPr>
        </a:p>
      </dsp:txBody>
      <dsp:txXfrm rot="-5400000">
        <a:off x="3019290" y="1417849"/>
        <a:ext cx="5334067" cy="620334"/>
      </dsp:txXfrm>
    </dsp:sp>
    <dsp:sp modelId="{208E785B-AE21-43D4-ACFF-6A789C8E61ED}">
      <dsp:nvSpPr>
        <dsp:cNvPr id="0" name=""/>
        <dsp:cNvSpPr/>
      </dsp:nvSpPr>
      <dsp:spPr>
        <a:xfrm>
          <a:off x="0" y="1298358"/>
          <a:ext cx="3019289" cy="859315"/>
        </a:xfrm>
        <a:prstGeom prst="roundRect">
          <a:avLst/>
        </a:prstGeom>
        <a:solidFill>
          <a:srgbClr val="005D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latin typeface="Flexo Medium" pitchFamily="50" charset="0"/>
            </a:rPr>
            <a:t>Riesgo Crediticio</a:t>
          </a:r>
          <a:endParaRPr lang="es-PE" sz="2000" kern="1200" dirty="0">
            <a:latin typeface="Flexo Medium" pitchFamily="50" charset="0"/>
          </a:endParaRPr>
        </a:p>
      </dsp:txBody>
      <dsp:txXfrm>
        <a:off x="41948" y="1340306"/>
        <a:ext cx="2935393" cy="775419"/>
      </dsp:txXfrm>
    </dsp:sp>
    <dsp:sp modelId="{B61202D5-31A0-431C-9536-AE7A3A6D9F78}">
      <dsp:nvSpPr>
        <dsp:cNvPr id="0" name=""/>
        <dsp:cNvSpPr/>
      </dsp:nvSpPr>
      <dsp:spPr>
        <a:xfrm rot="5400000">
          <a:off x="4748838" y="507020"/>
          <a:ext cx="1897389" cy="53623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005DB9"/>
              </a:solidFill>
              <a:latin typeface="Flexo Medium" pitchFamily="50" charset="0"/>
            </a:rPr>
            <a:t>Determinar si el servicio financiero requiere categorización y enviar Cuestionario al cliente</a:t>
          </a:r>
          <a:endParaRPr lang="es-PE" sz="1400" kern="1200" dirty="0">
            <a:latin typeface="Flexo Medium" pitchFamily="50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005DB9"/>
              </a:solidFill>
              <a:latin typeface="Flexo Medium" pitchFamily="50" charset="0"/>
            </a:rPr>
            <a:t>Validar la coherencia del Cuestionario del Cliente</a:t>
          </a:r>
          <a:endParaRPr lang="es-PE" sz="1400" kern="1200" dirty="0">
            <a:latin typeface="Flexo Medium" pitchFamily="50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005DB9"/>
              </a:solidFill>
              <a:latin typeface="Flexo Medium" pitchFamily="50" charset="0"/>
            </a:rPr>
            <a:t>Realizar la categorización del riesgo social y ambiental</a:t>
          </a:r>
          <a:endParaRPr lang="es-PE" sz="1400" kern="1200" dirty="0">
            <a:latin typeface="Flexo Medium" pitchFamily="50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005DB9"/>
              </a:solidFill>
              <a:latin typeface="Flexo Medium" pitchFamily="50" charset="0"/>
            </a:rPr>
            <a:t>Coordinar los </a:t>
          </a:r>
          <a:r>
            <a:rPr lang="es-PE" sz="1400" kern="1200" dirty="0" err="1" smtClean="0">
              <a:solidFill>
                <a:srgbClr val="005DB9"/>
              </a:solidFill>
              <a:latin typeface="Flexo Medium" pitchFamily="50" charset="0"/>
            </a:rPr>
            <a:t>due</a:t>
          </a:r>
          <a:r>
            <a:rPr lang="es-PE" sz="1400" kern="1200" dirty="0" smtClean="0">
              <a:solidFill>
                <a:srgbClr val="005DB9"/>
              </a:solidFill>
              <a:latin typeface="Flexo Medium" pitchFamily="50" charset="0"/>
            </a:rPr>
            <a:t> </a:t>
          </a:r>
          <a:r>
            <a:rPr lang="es-PE" sz="1400" kern="1200" dirty="0" err="1" smtClean="0">
              <a:solidFill>
                <a:srgbClr val="005DB9"/>
              </a:solidFill>
              <a:latin typeface="Flexo Medium" pitchFamily="50" charset="0"/>
            </a:rPr>
            <a:t>diligence</a:t>
          </a:r>
          <a:r>
            <a:rPr lang="es-PE" sz="1400" kern="1200" dirty="0" smtClean="0">
              <a:solidFill>
                <a:srgbClr val="005DB9"/>
              </a:solidFill>
              <a:latin typeface="Flexo Medium" pitchFamily="50" charset="0"/>
            </a:rPr>
            <a:t> y evaluar sus resultados</a:t>
          </a:r>
          <a:endParaRPr lang="es-PE" sz="1400" kern="1200" dirty="0">
            <a:solidFill>
              <a:srgbClr val="005DB9"/>
            </a:solidFill>
            <a:latin typeface="Flexo Medium" pitchFamily="50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005DB9"/>
              </a:solidFill>
              <a:latin typeface="Flexo Medium" pitchFamily="50" charset="0"/>
            </a:rPr>
            <a:t>Informar resultados de los Proyectos evaluados</a:t>
          </a:r>
          <a:endParaRPr lang="es-PE" sz="1400" kern="1200" dirty="0">
            <a:solidFill>
              <a:srgbClr val="005DB9"/>
            </a:solidFill>
            <a:latin typeface="Flexo Medium" pitchFamily="50" charset="0"/>
          </a:endParaRPr>
        </a:p>
      </dsp:txBody>
      <dsp:txXfrm rot="-5400000">
        <a:off x="3016341" y="2332141"/>
        <a:ext cx="5269761" cy="1712143"/>
      </dsp:txXfrm>
    </dsp:sp>
    <dsp:sp modelId="{200ADA52-D99A-410E-8444-2BDBE6CDCD39}">
      <dsp:nvSpPr>
        <dsp:cNvPr id="0" name=""/>
        <dsp:cNvSpPr/>
      </dsp:nvSpPr>
      <dsp:spPr>
        <a:xfrm>
          <a:off x="0" y="2200640"/>
          <a:ext cx="3016341" cy="1975145"/>
        </a:xfrm>
        <a:prstGeom prst="roundRect">
          <a:avLst/>
        </a:prstGeom>
        <a:solidFill>
          <a:srgbClr val="005D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latin typeface="Flexo Medium" pitchFamily="50" charset="0"/>
            </a:rPr>
            <a:t>Credicorp Capital Servicios Financieros</a:t>
          </a:r>
          <a:endParaRPr lang="es-PE" sz="2000" kern="1200" dirty="0">
            <a:latin typeface="Flexo Medium" pitchFamily="50" charset="0"/>
          </a:endParaRPr>
        </a:p>
      </dsp:txBody>
      <dsp:txXfrm>
        <a:off x="96419" y="2297059"/>
        <a:ext cx="2823503" cy="1782307"/>
      </dsp:txXfrm>
    </dsp:sp>
    <dsp:sp modelId="{AD1FAF55-CBBD-4898-8281-6DDF9EDCB4A6}">
      <dsp:nvSpPr>
        <dsp:cNvPr id="0" name=""/>
        <dsp:cNvSpPr/>
      </dsp:nvSpPr>
      <dsp:spPr>
        <a:xfrm rot="5400000">
          <a:off x="5355939" y="1964596"/>
          <a:ext cx="694327" cy="53676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005DB9"/>
              </a:solidFill>
              <a:latin typeface="Flexo Medium" pitchFamily="50" charset="0"/>
            </a:rPr>
            <a:t>Realizar seguimiento a los Planes de Acción y/o </a:t>
          </a:r>
          <a:r>
            <a:rPr lang="es-PE" sz="1400" kern="1200" dirty="0" err="1" smtClean="0">
              <a:solidFill>
                <a:srgbClr val="005DB9"/>
              </a:solidFill>
              <a:latin typeface="Flexo Medium" pitchFamily="50" charset="0"/>
            </a:rPr>
            <a:t>Covenants</a:t>
          </a:r>
          <a:r>
            <a:rPr lang="es-PE" sz="1400" kern="1200" dirty="0" smtClean="0">
              <a:solidFill>
                <a:srgbClr val="005DB9"/>
              </a:solidFill>
              <a:latin typeface="Flexo Medium" pitchFamily="50" charset="0"/>
            </a:rPr>
            <a:t> socio-ambientales</a:t>
          </a:r>
          <a:endParaRPr lang="es-PE" sz="1400" kern="1200" dirty="0">
            <a:latin typeface="Flexo Medium" pitchFamily="50" charset="0"/>
          </a:endParaRPr>
        </a:p>
      </dsp:txBody>
      <dsp:txXfrm rot="-5400000">
        <a:off x="3019290" y="4335139"/>
        <a:ext cx="5333732" cy="626539"/>
      </dsp:txXfrm>
    </dsp:sp>
    <dsp:sp modelId="{5EFCD707-83E3-4618-8B09-4F0859B3DDAC}">
      <dsp:nvSpPr>
        <dsp:cNvPr id="0" name=""/>
        <dsp:cNvSpPr/>
      </dsp:nvSpPr>
      <dsp:spPr>
        <a:xfrm>
          <a:off x="0" y="4218751"/>
          <a:ext cx="3019289" cy="859315"/>
        </a:xfrm>
        <a:prstGeom prst="roundRect">
          <a:avLst/>
        </a:prstGeom>
        <a:solidFill>
          <a:srgbClr val="005D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latin typeface="Flexo Medium" pitchFamily="50" charset="0"/>
            </a:rPr>
            <a:t>Seguimiento y Control de Créditos</a:t>
          </a:r>
          <a:endParaRPr lang="es-PE" sz="2000" kern="1200" dirty="0">
            <a:latin typeface="Flexo Medium" pitchFamily="50" charset="0"/>
          </a:endParaRPr>
        </a:p>
      </dsp:txBody>
      <dsp:txXfrm>
        <a:off x="41948" y="4260699"/>
        <a:ext cx="2935393" cy="7754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F9017-911B-4CAA-809C-09948C995DCC}">
      <dsp:nvSpPr>
        <dsp:cNvPr id="0" name=""/>
        <dsp:cNvSpPr/>
      </dsp:nvSpPr>
      <dsp:spPr>
        <a:xfrm rot="5400000">
          <a:off x="5287003" y="-2167843"/>
          <a:ext cx="832198" cy="53676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005DB9"/>
              </a:solidFill>
              <a:latin typeface="Flexo Medium" pitchFamily="50" charset="0"/>
            </a:rPr>
            <a:t>Enviar los informes requeridos por la SBS en materia social y ambiental</a:t>
          </a:r>
          <a:endParaRPr lang="es-PE" sz="1400" kern="1200" dirty="0">
            <a:latin typeface="Flexo Medium" pitchFamily="50" charset="0"/>
          </a:endParaRPr>
        </a:p>
      </dsp:txBody>
      <dsp:txXfrm rot="-5400000">
        <a:off x="3019290" y="140495"/>
        <a:ext cx="5327001" cy="750948"/>
      </dsp:txXfrm>
    </dsp:sp>
    <dsp:sp modelId="{9D958ACA-9E97-46EE-B169-3B16826DABE5}">
      <dsp:nvSpPr>
        <dsp:cNvPr id="0" name=""/>
        <dsp:cNvSpPr/>
      </dsp:nvSpPr>
      <dsp:spPr>
        <a:xfrm>
          <a:off x="0" y="994"/>
          <a:ext cx="3019289" cy="1029949"/>
        </a:xfrm>
        <a:prstGeom prst="roundRect">
          <a:avLst/>
        </a:prstGeom>
        <a:solidFill>
          <a:srgbClr val="005D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latin typeface="Flexo Medium" pitchFamily="50" charset="0"/>
            </a:rPr>
            <a:t>Planeamiento y Control de la División de Créditos</a:t>
          </a:r>
          <a:endParaRPr lang="es-PE" sz="2000" kern="1200" dirty="0">
            <a:latin typeface="Flexo Medium" pitchFamily="50" charset="0"/>
          </a:endParaRPr>
        </a:p>
      </dsp:txBody>
      <dsp:txXfrm>
        <a:off x="50278" y="51272"/>
        <a:ext cx="2918733" cy="929393"/>
      </dsp:txXfrm>
    </dsp:sp>
    <dsp:sp modelId="{4E34AB59-8E42-4A28-B8B5-B72D1978F540}">
      <dsp:nvSpPr>
        <dsp:cNvPr id="0" name=""/>
        <dsp:cNvSpPr/>
      </dsp:nvSpPr>
      <dsp:spPr>
        <a:xfrm rot="5400000">
          <a:off x="5274396" y="-1086397"/>
          <a:ext cx="857412" cy="53676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005DB9"/>
              </a:solidFill>
              <a:latin typeface="Flexo Medium" pitchFamily="50" charset="0"/>
            </a:rPr>
            <a:t>Elaborar el informe de las evaluaciones realizadas a Proyectos dentro del alcance de los </a:t>
          </a:r>
          <a:r>
            <a:rPr lang="es-PE" sz="1400" kern="1200" dirty="0" err="1" smtClean="0">
              <a:solidFill>
                <a:srgbClr val="005DB9"/>
              </a:solidFill>
              <a:latin typeface="Flexo Medium" pitchFamily="50" charset="0"/>
            </a:rPr>
            <a:t>PdE</a:t>
          </a:r>
          <a:endParaRPr lang="es-PE" sz="1400" kern="1200" dirty="0">
            <a:latin typeface="Flexo Medium" pitchFamily="50" charset="0"/>
          </a:endParaRPr>
        </a:p>
      </dsp:txBody>
      <dsp:txXfrm rot="-5400000">
        <a:off x="3019290" y="1210564"/>
        <a:ext cx="5325771" cy="773702"/>
      </dsp:txXfrm>
    </dsp:sp>
    <dsp:sp modelId="{DEFFECDE-C8D6-4A6B-B650-570469C4563D}">
      <dsp:nvSpPr>
        <dsp:cNvPr id="0" name=""/>
        <dsp:cNvSpPr/>
      </dsp:nvSpPr>
      <dsp:spPr>
        <a:xfrm>
          <a:off x="0" y="1082441"/>
          <a:ext cx="3019289" cy="1029949"/>
        </a:xfrm>
        <a:prstGeom prst="roundRect">
          <a:avLst/>
        </a:prstGeom>
        <a:solidFill>
          <a:srgbClr val="005D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latin typeface="Flexo Medium" pitchFamily="50" charset="0"/>
            </a:rPr>
            <a:t>Responsabilidad Social</a:t>
          </a:r>
          <a:endParaRPr lang="es-PE" sz="2000" kern="1200" dirty="0">
            <a:latin typeface="Flexo Medium" pitchFamily="50" charset="0"/>
          </a:endParaRPr>
        </a:p>
      </dsp:txBody>
      <dsp:txXfrm>
        <a:off x="50278" y="1132719"/>
        <a:ext cx="2918733" cy="929393"/>
      </dsp:txXfrm>
    </dsp:sp>
    <dsp:sp modelId="{BBD322D1-5E82-403A-9C69-4230946D76E7}">
      <dsp:nvSpPr>
        <dsp:cNvPr id="0" name=""/>
        <dsp:cNvSpPr/>
      </dsp:nvSpPr>
      <dsp:spPr>
        <a:xfrm rot="5400000">
          <a:off x="5291123" y="-4950"/>
          <a:ext cx="823959" cy="53676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005DB9"/>
              </a:solidFill>
              <a:latin typeface="Flexo Medium" pitchFamily="50" charset="0"/>
            </a:rPr>
            <a:t>Evaluar anualmente en cumplimiento de las disposiciones señaladas en el reglamento de la SBS</a:t>
          </a:r>
          <a:endParaRPr lang="es-PE" sz="1400" kern="1200" dirty="0">
            <a:latin typeface="Flexo Medium" pitchFamily="50" charset="0"/>
          </a:endParaRPr>
        </a:p>
      </dsp:txBody>
      <dsp:txXfrm rot="-5400000">
        <a:off x="3019290" y="2307105"/>
        <a:ext cx="5327404" cy="743515"/>
      </dsp:txXfrm>
    </dsp:sp>
    <dsp:sp modelId="{27673195-7BCE-4574-A995-898C1458B5EE}">
      <dsp:nvSpPr>
        <dsp:cNvPr id="0" name=""/>
        <dsp:cNvSpPr/>
      </dsp:nvSpPr>
      <dsp:spPr>
        <a:xfrm>
          <a:off x="0" y="2163888"/>
          <a:ext cx="3019289" cy="1029949"/>
        </a:xfrm>
        <a:prstGeom prst="roundRect">
          <a:avLst/>
        </a:prstGeom>
        <a:solidFill>
          <a:srgbClr val="005D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latin typeface="Flexo Medium" pitchFamily="50" charset="0"/>
            </a:rPr>
            <a:t>Auditoría</a:t>
          </a:r>
          <a:endParaRPr lang="es-PE" sz="2000" kern="1200" dirty="0">
            <a:latin typeface="Flexo Medium" pitchFamily="50" charset="0"/>
          </a:endParaRPr>
        </a:p>
      </dsp:txBody>
      <dsp:txXfrm>
        <a:off x="50278" y="2214166"/>
        <a:ext cx="2918733" cy="929393"/>
      </dsp:txXfrm>
    </dsp:sp>
    <dsp:sp modelId="{F95CEDCA-9C2D-4B69-AA5D-E08E5E2315FF}">
      <dsp:nvSpPr>
        <dsp:cNvPr id="0" name=""/>
        <dsp:cNvSpPr/>
      </dsp:nvSpPr>
      <dsp:spPr>
        <a:xfrm rot="5400000">
          <a:off x="5044360" y="1329806"/>
          <a:ext cx="1306346" cy="53623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005DB9"/>
              </a:solidFill>
              <a:latin typeface="Flexo Medium" pitchFamily="50" charset="0"/>
            </a:rPr>
            <a:t>Actualizar la Política de Riesgo Ambiental y el respectivo Manual</a:t>
          </a:r>
          <a:endParaRPr lang="es-PE" sz="1400" kern="1200" dirty="0">
            <a:solidFill>
              <a:srgbClr val="005DB9"/>
            </a:solidFill>
            <a:latin typeface="Flexo Medium" pitchFamily="50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005DB9"/>
              </a:solidFill>
              <a:latin typeface="Flexo Medium" pitchFamily="50" charset="0"/>
            </a:rPr>
            <a:t>Capacitar a los Funcionarios de Negocios, Créditos y CCSF</a:t>
          </a:r>
          <a:endParaRPr lang="es-PE" sz="1400" kern="1200" dirty="0">
            <a:solidFill>
              <a:srgbClr val="005DB9"/>
            </a:solidFill>
            <a:latin typeface="Flexo Medium" pitchFamily="50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005DB9"/>
              </a:solidFill>
              <a:latin typeface="Flexo Medium" pitchFamily="50" charset="0"/>
            </a:rPr>
            <a:t>Mantener actualizada la información para la SBS</a:t>
          </a:r>
          <a:endParaRPr lang="es-PE" sz="1400" kern="1200" dirty="0">
            <a:solidFill>
              <a:srgbClr val="005DB9"/>
            </a:solidFill>
            <a:latin typeface="Flexo Medium" pitchFamily="50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005DB9"/>
              </a:solidFill>
              <a:latin typeface="Flexo Medium" pitchFamily="50" charset="0"/>
            </a:rPr>
            <a:t>Actualizar la lista de los Revisores Independientes</a:t>
          </a:r>
          <a:endParaRPr lang="es-PE" sz="1400" kern="1200" dirty="0">
            <a:solidFill>
              <a:srgbClr val="005DB9"/>
            </a:solidFill>
            <a:latin typeface="Flexo Medium" pitchFamily="50" charset="0"/>
          </a:endParaRPr>
        </a:p>
      </dsp:txBody>
      <dsp:txXfrm rot="-5400000">
        <a:off x="3016342" y="3421596"/>
        <a:ext cx="5298613" cy="1178804"/>
      </dsp:txXfrm>
    </dsp:sp>
    <dsp:sp modelId="{CD53DD8C-39F4-43C5-9B59-D7E1AF012E62}">
      <dsp:nvSpPr>
        <dsp:cNvPr id="0" name=""/>
        <dsp:cNvSpPr/>
      </dsp:nvSpPr>
      <dsp:spPr>
        <a:xfrm>
          <a:off x="0" y="3245334"/>
          <a:ext cx="3016341" cy="1531328"/>
        </a:xfrm>
        <a:prstGeom prst="roundRect">
          <a:avLst/>
        </a:prstGeom>
        <a:solidFill>
          <a:srgbClr val="005D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latin typeface="Flexo Medium" pitchFamily="50" charset="0"/>
            </a:rPr>
            <a:t>División de Créditos</a:t>
          </a:r>
          <a:endParaRPr lang="es-PE" sz="2000" kern="1200" dirty="0">
            <a:latin typeface="Flexo Medium" pitchFamily="50" charset="0"/>
          </a:endParaRPr>
        </a:p>
      </dsp:txBody>
      <dsp:txXfrm>
        <a:off x="74753" y="3320087"/>
        <a:ext cx="2866835" cy="1381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07E67-2A96-477C-992C-40A5FF3FECB4}" type="datetimeFigureOut">
              <a:rPr lang="es-PE" smtClean="0"/>
              <a:pPr/>
              <a:t>15/11/2016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38456-FB11-4C62-8E1C-454C0691C4C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731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noProof="0" dirty="0" smtClean="0"/>
              <a:t>1. Abril el Mapa de Nivel de Riesgo Social</a:t>
            </a:r>
            <a:r>
              <a:rPr lang="x-none" baseline="0" noProof="0" dirty="0" smtClean="0"/>
              <a:t> para explicar como ubicar el Proyecto y determinar su nivel de riesgo (Alto, Medio o bajo). </a:t>
            </a:r>
            <a:endParaRPr lang="x-none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38456-FB11-4C62-8E1C-454C0691C4C9}" type="slidenum">
              <a:rPr lang="es-PE" smtClean="0"/>
              <a:pPr/>
              <a:t>44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19444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noProof="0" dirty="0" smtClean="0"/>
              <a:t>1. Abril el Mapa de Nivel de Riesgo Social</a:t>
            </a:r>
            <a:r>
              <a:rPr lang="x-none" baseline="0" noProof="0" dirty="0" smtClean="0"/>
              <a:t> para explicar como ubicar el Proyecto y determinar su nivel de riesgo (Alto, Medio o bajo). </a:t>
            </a:r>
            <a:endParaRPr lang="x-none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38456-FB11-4C62-8E1C-454C0691C4C9}" type="slidenum">
              <a:rPr lang="es-PE" smtClean="0"/>
              <a:pPr/>
              <a:t>45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19444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noProof="0" dirty="0" smtClean="0"/>
              <a:t>Por que es importante?</a:t>
            </a:r>
          </a:p>
          <a:p>
            <a:endParaRPr lang="x-none" noProof="0" dirty="0" smtClean="0"/>
          </a:p>
          <a:p>
            <a:r>
              <a:rPr lang="x-none" noProof="0" dirty="0" smtClean="0"/>
              <a:t>Por</a:t>
            </a:r>
            <a:r>
              <a:rPr lang="x-none" baseline="0" noProof="0" dirty="0" smtClean="0"/>
              <a:t>que implica en reasentamiento de población. </a:t>
            </a:r>
            <a:endParaRPr lang="x-none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38456-FB11-4C62-8E1C-454C0691C4C9}" type="slidenum">
              <a:rPr lang="es-PE" smtClean="0"/>
              <a:pPr/>
              <a:t>46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01404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át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2736850"/>
            <a:ext cx="7648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933450" y="4585575"/>
            <a:ext cx="6349482" cy="503130"/>
          </a:xfrm>
          <a:prstGeom prst="rect">
            <a:avLst/>
          </a:prstGeom>
        </p:spPr>
        <p:txBody>
          <a:bodyPr/>
          <a:lstStyle>
            <a:lvl1pPr>
              <a:defRPr lang="es-ES" sz="1600" b="0" i="0" smtClean="0">
                <a:solidFill>
                  <a:srgbClr val="FF4F00"/>
                </a:solidFill>
                <a:latin typeface="Flexo Medium" pitchFamily="50" charset="0"/>
                <a:cs typeface="Flexo Medium" pitchFamily="50" charset="0"/>
              </a:defRPr>
            </a:lvl1pPr>
            <a:lvl2pPr>
              <a:defRPr lang="es-ES" sz="2000" smtClean="0"/>
            </a:lvl2pPr>
            <a:lvl3pPr>
              <a:defRPr lang="es-ES" sz="1800" smtClean="0"/>
            </a:lvl3pPr>
            <a:lvl4pPr>
              <a:defRPr lang="es-ES" sz="1600" smtClean="0"/>
            </a:lvl4pPr>
            <a:lvl5pPr>
              <a:defRPr lang="es-PE" sz="1600"/>
            </a:lvl5pPr>
          </a:lstStyle>
          <a:p>
            <a:pPr marL="0" lvl="0" indent="0" defTabSz="914400" fontAlgn="auto" latinLnBrk="0">
              <a:spcAft>
                <a:spcPts val="0"/>
              </a:spcAft>
              <a:buNone/>
            </a:pPr>
            <a:r>
              <a:rPr lang="es-ES" dirty="0" smtClean="0"/>
              <a:t>Haga clic para modificar el texto</a:t>
            </a:r>
            <a:endParaRPr lang="es-PE" dirty="0"/>
          </a:p>
        </p:txBody>
      </p:sp>
      <p:sp>
        <p:nvSpPr>
          <p:cNvPr id="8" name="Título 7"/>
          <p:cNvSpPr>
            <a:spLocks noGrp="1"/>
          </p:cNvSpPr>
          <p:nvPr>
            <p:ph type="title" hasCustomPrompt="1"/>
          </p:nvPr>
        </p:nvSpPr>
        <p:spPr>
          <a:xfrm>
            <a:off x="923925" y="3864698"/>
            <a:ext cx="7552255" cy="497904"/>
          </a:xfrm>
          <a:prstGeom prst="rect">
            <a:avLst/>
          </a:prstGeom>
        </p:spPr>
        <p:txBody>
          <a:bodyPr/>
          <a:lstStyle>
            <a:lvl1pPr>
              <a:defRPr lang="es-PE" sz="2800" b="0" i="0" dirty="0">
                <a:solidFill>
                  <a:srgbClr val="0D50A7"/>
                </a:solidFill>
                <a:latin typeface="Flexo Medium" pitchFamily="50" charset="0"/>
                <a:ea typeface="+mn-ea"/>
                <a:cs typeface="Flexo Medium" pitchFamily="50" charset="0"/>
              </a:defRPr>
            </a:lvl1pPr>
          </a:lstStyle>
          <a:p>
            <a:pPr marL="0" lvl="0" indent="0" defTabSz="914400" fontAlgn="auto" latinLnBrk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dirty="0" smtClean="0"/>
              <a:t>Haga clic para modificar el título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2756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/ Sub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830708" y="3023903"/>
            <a:ext cx="6349482" cy="503130"/>
          </a:xfrm>
          <a:prstGeom prst="rect">
            <a:avLst/>
          </a:prstGeom>
        </p:spPr>
        <p:txBody>
          <a:bodyPr/>
          <a:lstStyle>
            <a:lvl1pPr>
              <a:defRPr lang="es-ES" sz="1600" b="0" i="0" smtClean="0">
                <a:solidFill>
                  <a:srgbClr val="FF4F00"/>
                </a:solidFill>
                <a:latin typeface="Flexo Medium" pitchFamily="50" charset="0"/>
                <a:cs typeface="Flexo Medium" pitchFamily="50" charset="0"/>
              </a:defRPr>
            </a:lvl1pPr>
            <a:lvl2pPr>
              <a:defRPr lang="es-ES" sz="2000" smtClean="0"/>
            </a:lvl2pPr>
            <a:lvl3pPr>
              <a:defRPr lang="es-ES" sz="1800" smtClean="0"/>
            </a:lvl3pPr>
            <a:lvl4pPr>
              <a:defRPr lang="es-ES" sz="1600" smtClean="0"/>
            </a:lvl4pPr>
            <a:lvl5pPr>
              <a:defRPr lang="es-PE" sz="1600"/>
            </a:lvl5pPr>
          </a:lstStyle>
          <a:p>
            <a:pPr marL="0" lvl="0" indent="0" defTabSz="914400" fontAlgn="auto" latinLnBrk="0">
              <a:spcAft>
                <a:spcPts val="0"/>
              </a:spcAft>
              <a:buNone/>
            </a:pPr>
            <a:r>
              <a:rPr lang="es-ES" dirty="0" smtClean="0"/>
              <a:t>Haga clic para modificar el texto</a:t>
            </a:r>
            <a:endParaRPr lang="es-PE" dirty="0"/>
          </a:p>
        </p:txBody>
      </p:sp>
      <p:sp>
        <p:nvSpPr>
          <p:cNvPr id="9" name="Título 7"/>
          <p:cNvSpPr>
            <a:spLocks noGrp="1"/>
          </p:cNvSpPr>
          <p:nvPr>
            <p:ph type="title" hasCustomPrompt="1"/>
          </p:nvPr>
        </p:nvSpPr>
        <p:spPr>
          <a:xfrm>
            <a:off x="830708" y="2405767"/>
            <a:ext cx="7552255" cy="497904"/>
          </a:xfrm>
          <a:prstGeom prst="rect">
            <a:avLst/>
          </a:prstGeom>
        </p:spPr>
        <p:txBody>
          <a:bodyPr/>
          <a:lstStyle>
            <a:lvl1pPr>
              <a:defRPr lang="es-PE" sz="2800" b="0" i="0" dirty="0">
                <a:solidFill>
                  <a:srgbClr val="0D50A7"/>
                </a:solidFill>
                <a:latin typeface="Flexo Medium" pitchFamily="50" charset="0"/>
                <a:ea typeface="+mn-ea"/>
                <a:cs typeface="Flexo Medium" pitchFamily="50" charset="0"/>
              </a:defRPr>
            </a:lvl1pPr>
          </a:lstStyle>
          <a:p>
            <a:pPr marL="0" lvl="0" indent="0" defTabSz="914400" fontAlgn="auto" latinLnBrk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dirty="0" smtClean="0"/>
              <a:t>Haga clic para modificar el título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6308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 descr="modulos2-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texto 6"/>
          <p:cNvSpPr>
            <a:spLocks noGrp="1"/>
          </p:cNvSpPr>
          <p:nvPr>
            <p:ph type="body" sz="quarter" idx="10"/>
          </p:nvPr>
        </p:nvSpPr>
        <p:spPr>
          <a:xfrm>
            <a:off x="703779" y="1510782"/>
            <a:ext cx="7716124" cy="46228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2D74"/>
                </a:solidFill>
                <a:latin typeface="Flexo" pitchFamily="50" charset="0"/>
              </a:defRPr>
            </a:lvl1pPr>
            <a:lvl2pPr>
              <a:defRPr sz="1600">
                <a:solidFill>
                  <a:srgbClr val="002D74"/>
                </a:solidFill>
                <a:latin typeface="Flexo" pitchFamily="50" charset="0"/>
              </a:defRPr>
            </a:lvl2pPr>
            <a:lvl3pPr>
              <a:defRPr sz="1400">
                <a:solidFill>
                  <a:srgbClr val="002D74"/>
                </a:solidFill>
                <a:latin typeface="Flexo" pitchFamily="50" charset="0"/>
              </a:defRPr>
            </a:lvl3pPr>
            <a:lvl4pPr>
              <a:defRPr sz="1200">
                <a:solidFill>
                  <a:srgbClr val="002D74"/>
                </a:solidFill>
                <a:latin typeface="Flexo" pitchFamily="50" charset="0"/>
              </a:defRPr>
            </a:lvl4pPr>
            <a:lvl5pPr>
              <a:defRPr sz="1200">
                <a:solidFill>
                  <a:srgbClr val="002D74"/>
                </a:solidFill>
                <a:latin typeface="Flexo" pitchFamily="50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ítulo 7"/>
          <p:cNvSpPr>
            <a:spLocks noGrp="1"/>
          </p:cNvSpPr>
          <p:nvPr>
            <p:ph type="title" hasCustomPrompt="1"/>
          </p:nvPr>
        </p:nvSpPr>
        <p:spPr>
          <a:xfrm>
            <a:off x="703779" y="833821"/>
            <a:ext cx="7716124" cy="497904"/>
          </a:xfrm>
          <a:prstGeom prst="rect">
            <a:avLst/>
          </a:prstGeom>
        </p:spPr>
        <p:txBody>
          <a:bodyPr/>
          <a:lstStyle>
            <a:lvl1pPr>
              <a:defRPr lang="es-PE" sz="2000" b="0" i="0" dirty="0">
                <a:solidFill>
                  <a:srgbClr val="FF4F00"/>
                </a:solidFill>
                <a:latin typeface="Flexo Medium" pitchFamily="50" charset="0"/>
                <a:ea typeface="+mn-ea"/>
                <a:cs typeface="Flexo Medium" pitchFamily="50" charset="0"/>
              </a:defRPr>
            </a:lvl1pPr>
          </a:lstStyle>
          <a:p>
            <a:pPr marL="0" lvl="0" indent="0" defTabSz="914400" fontAlgn="auto" latinLnBrk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dirty="0" smtClean="0"/>
              <a:t>Haga clic para modificar el título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719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pt-18.3.13 RGB-1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388" y="2843391"/>
            <a:ext cx="1621223" cy="59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 userDrawn="1"/>
        </p:nvSpPr>
        <p:spPr>
          <a:xfrm>
            <a:off x="7084462" y="5535110"/>
            <a:ext cx="2059538" cy="348557"/>
          </a:xfrm>
          <a:prstGeom prst="rect">
            <a:avLst/>
          </a:prstGeom>
        </p:spPr>
        <p:txBody>
          <a:bodyPr/>
          <a:lstStyle>
            <a:lvl1pPr marL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baseline="0">
                <a:solidFill>
                  <a:srgbClr val="FF4F00"/>
                </a:solidFill>
                <a:latin typeface="Flexo Light" pitchFamily="50" charset="0"/>
                <a:cs typeface="Flexo Light" pitchFamily="50" charset="0"/>
              </a:defRPr>
            </a:lvl1pPr>
            <a:lvl2pPr marL="685800" indent="-2286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  <a:lvl3pPr marL="1143000" indent="-2286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3pPr>
            <a:lvl4pPr marL="1600200" indent="-2286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4pPr>
            <a:lvl5pPr marL="2057400" indent="-2286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s-PE" dirty="0" smtClean="0"/>
              <a:t>MUCHAS GRACIAS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3189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13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8C8D51-F9A2-4760-A0D5-A90CE200C86B}" type="datetimeFigureOut">
              <a:rPr lang="es-ES" smtClean="0"/>
              <a:pPr/>
              <a:t>15/11/2016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15613D-4678-4610-930F-17965C2E09BB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13014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7" Type="http://schemas.openxmlformats.org/officeDocument/2006/relationships/slide" Target="slide50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9.xml"/><Relationship Id="rId5" Type="http://schemas.openxmlformats.org/officeDocument/2006/relationships/slide" Target="slide47.xml"/><Relationship Id="rId4" Type="http://schemas.openxmlformats.org/officeDocument/2006/relationships/slide" Target="slide4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slide" Target="slide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slide" Target="slide4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932978" y="6150806"/>
            <a:ext cx="6349482" cy="503130"/>
          </a:xfrm>
        </p:spPr>
        <p:txBody>
          <a:bodyPr/>
          <a:lstStyle/>
          <a:p>
            <a:pPr marL="0" indent="0">
              <a:buNone/>
            </a:pPr>
            <a:r>
              <a:rPr lang="es-PE" dirty="0" smtClean="0">
                <a:solidFill>
                  <a:srgbClr val="ED7D31"/>
                </a:solidFill>
              </a:rPr>
              <a:t>Noviembre 2016</a:t>
            </a:r>
            <a:endParaRPr lang="es-PE" dirty="0">
              <a:solidFill>
                <a:srgbClr val="ED7D31"/>
              </a:solidFill>
            </a:endParaRPr>
          </a:p>
          <a:p>
            <a:pPr marL="0" indent="0">
              <a:buNone/>
            </a:pPr>
            <a:endParaRPr lang="es-PE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32978" y="3864698"/>
            <a:ext cx="7857936" cy="497904"/>
          </a:xfrm>
        </p:spPr>
        <p:txBody>
          <a:bodyPr/>
          <a:lstStyle/>
          <a:p>
            <a:pPr algn="ctr"/>
            <a:r>
              <a:rPr lang="es-PE" dirty="0">
                <a:solidFill>
                  <a:srgbClr val="005DB9"/>
                </a:solidFill>
              </a:rPr>
              <a:t>Gestión del Riesgo Social y Ambiental </a:t>
            </a:r>
            <a:r>
              <a:rPr lang="es-PE" dirty="0" smtClean="0">
                <a:solidFill>
                  <a:srgbClr val="005DB9"/>
                </a:solidFill>
              </a:rPr>
              <a:t>en el Proceso Crediticio del </a:t>
            </a:r>
            <a:r>
              <a:rPr lang="es-PE" dirty="0">
                <a:solidFill>
                  <a:srgbClr val="005DB9"/>
                </a:solidFill>
              </a:rPr>
              <a:t>BCP </a:t>
            </a:r>
          </a:p>
        </p:txBody>
      </p:sp>
    </p:spTree>
    <p:extLst>
      <p:ext uri="{BB962C8B-B14F-4D97-AF65-F5344CB8AC3E}">
        <p14:creationId xmlns:p14="http://schemas.microsoft.com/office/powerpoint/2010/main" val="211766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3"/>
          <p:cNvSpPr>
            <a:spLocks noGrp="1"/>
          </p:cNvSpPr>
          <p:nvPr>
            <p:ph sz="half" idx="4294967295"/>
          </p:nvPr>
        </p:nvSpPr>
        <p:spPr>
          <a:xfrm>
            <a:off x="609600" y="471899"/>
            <a:ext cx="8322144" cy="652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F6600"/>
                </a:solidFill>
                <a:latin typeface="Flexo Heavy It"/>
                <a:cs typeface="Flexo Heavy I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b="1" dirty="0" smtClean="0">
                <a:solidFill>
                  <a:srgbClr val="ED7D31"/>
                </a:solidFill>
              </a:rPr>
              <a:t>¿Como </a:t>
            </a:r>
            <a:r>
              <a:rPr lang="pt-BR" b="1" dirty="0" err="1" smtClean="0">
                <a:solidFill>
                  <a:srgbClr val="ED7D31"/>
                </a:solidFill>
              </a:rPr>
              <a:t>hemos</a:t>
            </a:r>
            <a:r>
              <a:rPr lang="pt-BR" b="1" dirty="0" smtClean="0">
                <a:solidFill>
                  <a:srgbClr val="ED7D31"/>
                </a:solidFill>
              </a:rPr>
              <a:t> evolucionado </a:t>
            </a:r>
            <a:r>
              <a:rPr lang="pt-BR" b="1" dirty="0" err="1" smtClean="0">
                <a:solidFill>
                  <a:srgbClr val="ED7D31"/>
                </a:solidFill>
              </a:rPr>
              <a:t>en</a:t>
            </a:r>
            <a:r>
              <a:rPr lang="pt-BR" b="1" dirty="0" smtClean="0">
                <a:solidFill>
                  <a:srgbClr val="ED7D31"/>
                </a:solidFill>
              </a:rPr>
              <a:t> la </a:t>
            </a:r>
            <a:r>
              <a:rPr lang="pt-BR" b="1" dirty="0" err="1" smtClean="0">
                <a:solidFill>
                  <a:srgbClr val="ED7D31"/>
                </a:solidFill>
              </a:rPr>
              <a:t>gestión</a:t>
            </a:r>
            <a:r>
              <a:rPr lang="pt-BR" b="1" dirty="0" smtClean="0">
                <a:solidFill>
                  <a:srgbClr val="ED7D31"/>
                </a:solidFill>
              </a:rPr>
              <a:t> d</a:t>
            </a:r>
            <a:r>
              <a:rPr lang="es-ES" b="1" dirty="0" smtClean="0">
                <a:solidFill>
                  <a:srgbClr val="ED7D31"/>
                </a:solidFill>
              </a:rPr>
              <a:t>el riesgo social y ambiental</a:t>
            </a:r>
            <a:r>
              <a:rPr lang="es-ES" sz="2000" b="1" dirty="0" smtClean="0">
                <a:solidFill>
                  <a:srgbClr val="ED7D31"/>
                </a:solidFill>
              </a:rPr>
              <a:t>?</a:t>
            </a:r>
            <a:endParaRPr lang="es-ES" b="1" dirty="0">
              <a:solidFill>
                <a:srgbClr val="ED7D31"/>
              </a:solidFill>
            </a:endParaRPr>
          </a:p>
        </p:txBody>
      </p:sp>
      <p:pic>
        <p:nvPicPr>
          <p:cNvPr id="8" name="Imagen 56" descr="modulos2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67951" y="1066129"/>
            <a:ext cx="78789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  <p:sp>
        <p:nvSpPr>
          <p:cNvPr id="5" name="4 Flecha a la derecha con muesca"/>
          <p:cNvSpPr/>
          <p:nvPr/>
        </p:nvSpPr>
        <p:spPr>
          <a:xfrm>
            <a:off x="232012" y="3312247"/>
            <a:ext cx="8666328" cy="1625600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9 Forma libre"/>
          <p:cNvSpPr/>
          <p:nvPr/>
        </p:nvSpPr>
        <p:spPr>
          <a:xfrm>
            <a:off x="234866" y="2470252"/>
            <a:ext cx="1563414" cy="948140"/>
          </a:xfrm>
          <a:custGeom>
            <a:avLst/>
            <a:gdLst>
              <a:gd name="connsiteX0" fmla="*/ 0 w 1563414"/>
              <a:gd name="connsiteY0" fmla="*/ 0 h 1625600"/>
              <a:gd name="connsiteX1" fmla="*/ 1563414 w 1563414"/>
              <a:gd name="connsiteY1" fmla="*/ 0 h 1625600"/>
              <a:gd name="connsiteX2" fmla="*/ 1563414 w 1563414"/>
              <a:gd name="connsiteY2" fmla="*/ 1625600 h 1625600"/>
              <a:gd name="connsiteX3" fmla="*/ 0 w 1563414"/>
              <a:gd name="connsiteY3" fmla="*/ 1625600 h 1625600"/>
              <a:gd name="connsiteX4" fmla="*/ 0 w 1563414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414" h="1625600">
                <a:moveTo>
                  <a:pt x="0" y="0"/>
                </a:moveTo>
                <a:lnTo>
                  <a:pt x="1563414" y="0"/>
                </a:lnTo>
                <a:lnTo>
                  <a:pt x="1563414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b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400" kern="12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Se aprueba la Política Ambiental Crediticia</a:t>
            </a:r>
            <a:endParaRPr lang="es-PE" sz="1400" kern="12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  <p:sp>
        <p:nvSpPr>
          <p:cNvPr id="12" name="11 Forma libre"/>
          <p:cNvSpPr/>
          <p:nvPr/>
        </p:nvSpPr>
        <p:spPr>
          <a:xfrm>
            <a:off x="1826082" y="3971879"/>
            <a:ext cx="1466247" cy="595216"/>
          </a:xfrm>
          <a:custGeom>
            <a:avLst/>
            <a:gdLst>
              <a:gd name="connsiteX0" fmla="*/ 0 w 1466247"/>
              <a:gd name="connsiteY0" fmla="*/ 0 h 1625600"/>
              <a:gd name="connsiteX1" fmla="*/ 1466247 w 1466247"/>
              <a:gd name="connsiteY1" fmla="*/ 0 h 1625600"/>
              <a:gd name="connsiteX2" fmla="*/ 1466247 w 1466247"/>
              <a:gd name="connsiteY2" fmla="*/ 1625600 h 1625600"/>
              <a:gd name="connsiteX3" fmla="*/ 0 w 1466247"/>
              <a:gd name="connsiteY3" fmla="*/ 1625600 h 1625600"/>
              <a:gd name="connsiteX4" fmla="*/ 0 w 1466247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247" h="1625600">
                <a:moveTo>
                  <a:pt x="0" y="0"/>
                </a:moveTo>
                <a:lnTo>
                  <a:pt x="1466247" y="0"/>
                </a:lnTo>
                <a:lnTo>
                  <a:pt x="1466247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400" b="1" kern="1200" dirty="0" smtClean="0">
                <a:latin typeface="Flexo Medium" pitchFamily="50" charset="0"/>
                <a:cs typeface="Arial" pitchFamily="34" charset="0"/>
              </a:rPr>
              <a:t>Enero 2013</a:t>
            </a:r>
            <a:endParaRPr lang="es-PE" sz="1400" b="1" kern="1200" dirty="0">
              <a:latin typeface="Flexo Medium" pitchFamily="50" charset="0"/>
              <a:cs typeface="Arial" pitchFamily="34" charset="0"/>
            </a:endParaRPr>
          </a:p>
        </p:txBody>
      </p:sp>
      <p:sp>
        <p:nvSpPr>
          <p:cNvPr id="14" name="13 Forma libre"/>
          <p:cNvSpPr/>
          <p:nvPr/>
        </p:nvSpPr>
        <p:spPr>
          <a:xfrm>
            <a:off x="3320132" y="2038456"/>
            <a:ext cx="1409793" cy="1625600"/>
          </a:xfrm>
          <a:custGeom>
            <a:avLst/>
            <a:gdLst>
              <a:gd name="connsiteX0" fmla="*/ 0 w 1409793"/>
              <a:gd name="connsiteY0" fmla="*/ 0 h 1625600"/>
              <a:gd name="connsiteX1" fmla="*/ 1409793 w 1409793"/>
              <a:gd name="connsiteY1" fmla="*/ 0 h 1625600"/>
              <a:gd name="connsiteX2" fmla="*/ 1409793 w 1409793"/>
              <a:gd name="connsiteY2" fmla="*/ 1625600 h 1625600"/>
              <a:gd name="connsiteX3" fmla="*/ 0 w 1409793"/>
              <a:gd name="connsiteY3" fmla="*/ 1625600 h 1625600"/>
              <a:gd name="connsiteX4" fmla="*/ 0 w 1409793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793" h="1625600">
                <a:moveTo>
                  <a:pt x="0" y="0"/>
                </a:moveTo>
                <a:lnTo>
                  <a:pt x="1409793" y="0"/>
                </a:lnTo>
                <a:lnTo>
                  <a:pt x="1409793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b" anchorCtr="0">
            <a:no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es-PE" sz="14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La SBS aprueba </a:t>
            </a:r>
            <a:r>
              <a:rPr lang="es-PE" sz="14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la Resolución para </a:t>
            </a:r>
            <a:r>
              <a:rPr lang="es-PE" sz="14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la Gestión del Riesgo Social y Ambiental</a:t>
            </a:r>
          </a:p>
        </p:txBody>
      </p:sp>
      <p:sp>
        <p:nvSpPr>
          <p:cNvPr id="16" name="15 Forma libre"/>
          <p:cNvSpPr/>
          <p:nvPr/>
        </p:nvSpPr>
        <p:spPr>
          <a:xfrm>
            <a:off x="4757727" y="3958231"/>
            <a:ext cx="1861342" cy="390496"/>
          </a:xfrm>
          <a:custGeom>
            <a:avLst/>
            <a:gdLst>
              <a:gd name="connsiteX0" fmla="*/ 0 w 1861342"/>
              <a:gd name="connsiteY0" fmla="*/ 0 h 1625600"/>
              <a:gd name="connsiteX1" fmla="*/ 1861342 w 1861342"/>
              <a:gd name="connsiteY1" fmla="*/ 0 h 1625600"/>
              <a:gd name="connsiteX2" fmla="*/ 1861342 w 1861342"/>
              <a:gd name="connsiteY2" fmla="*/ 1625600 h 1625600"/>
              <a:gd name="connsiteX3" fmla="*/ 0 w 1861342"/>
              <a:gd name="connsiteY3" fmla="*/ 1625600 h 1625600"/>
              <a:gd name="connsiteX4" fmla="*/ 0 w 1861342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1342" h="1625600">
                <a:moveTo>
                  <a:pt x="0" y="0"/>
                </a:moveTo>
                <a:lnTo>
                  <a:pt x="1861342" y="0"/>
                </a:lnTo>
                <a:lnTo>
                  <a:pt x="1861342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400" b="1" u="none" kern="1200" dirty="0" smtClean="0">
                <a:latin typeface="Flexo Medium" pitchFamily="50" charset="0"/>
                <a:cs typeface="Arial" pitchFamily="34" charset="0"/>
              </a:rPr>
              <a:t>Enero 2016</a:t>
            </a:r>
            <a:endParaRPr lang="es-PE" sz="1400" b="1" u="none" kern="1200" dirty="0"/>
          </a:p>
        </p:txBody>
      </p:sp>
      <p:sp>
        <p:nvSpPr>
          <p:cNvPr id="18" name="17 Forma libre"/>
          <p:cNvSpPr/>
          <p:nvPr/>
        </p:nvSpPr>
        <p:spPr>
          <a:xfrm>
            <a:off x="6646871" y="2429308"/>
            <a:ext cx="1381980" cy="989084"/>
          </a:xfrm>
          <a:custGeom>
            <a:avLst/>
            <a:gdLst>
              <a:gd name="connsiteX0" fmla="*/ 0 w 1381980"/>
              <a:gd name="connsiteY0" fmla="*/ 0 h 1625600"/>
              <a:gd name="connsiteX1" fmla="*/ 1381980 w 1381980"/>
              <a:gd name="connsiteY1" fmla="*/ 0 h 1625600"/>
              <a:gd name="connsiteX2" fmla="*/ 1381980 w 1381980"/>
              <a:gd name="connsiteY2" fmla="*/ 1625600 h 1625600"/>
              <a:gd name="connsiteX3" fmla="*/ 0 w 1381980"/>
              <a:gd name="connsiteY3" fmla="*/ 1625600 h 1625600"/>
              <a:gd name="connsiteX4" fmla="*/ 0 w 1381980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980" h="1625600">
                <a:moveTo>
                  <a:pt x="0" y="0"/>
                </a:moveTo>
                <a:lnTo>
                  <a:pt x="1381980" y="0"/>
                </a:lnTo>
                <a:lnTo>
                  <a:pt x="1381980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b" anchorCtr="0">
            <a:no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es-PE" sz="14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Entra en vigencia la Resolución de la SBS</a:t>
            </a:r>
          </a:p>
        </p:txBody>
      </p:sp>
      <p:sp>
        <p:nvSpPr>
          <p:cNvPr id="20" name="19 Forma libre"/>
          <p:cNvSpPr/>
          <p:nvPr/>
        </p:nvSpPr>
        <p:spPr>
          <a:xfrm>
            <a:off x="332674" y="3842966"/>
            <a:ext cx="1563414" cy="505761"/>
          </a:xfrm>
          <a:custGeom>
            <a:avLst/>
            <a:gdLst>
              <a:gd name="connsiteX0" fmla="*/ 0 w 1563414"/>
              <a:gd name="connsiteY0" fmla="*/ 0 h 1625600"/>
              <a:gd name="connsiteX1" fmla="*/ 1563414 w 1563414"/>
              <a:gd name="connsiteY1" fmla="*/ 0 h 1625600"/>
              <a:gd name="connsiteX2" fmla="*/ 1563414 w 1563414"/>
              <a:gd name="connsiteY2" fmla="*/ 1625600 h 1625600"/>
              <a:gd name="connsiteX3" fmla="*/ 0 w 1563414"/>
              <a:gd name="connsiteY3" fmla="*/ 1625600 h 1625600"/>
              <a:gd name="connsiteX4" fmla="*/ 0 w 1563414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414" h="1625600">
                <a:moveTo>
                  <a:pt x="0" y="0"/>
                </a:moveTo>
                <a:lnTo>
                  <a:pt x="1563414" y="0"/>
                </a:lnTo>
                <a:lnTo>
                  <a:pt x="1563414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b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400" b="1" kern="1200" dirty="0" smtClean="0">
                <a:latin typeface="Flexo Medium" pitchFamily="50" charset="0"/>
                <a:cs typeface="Arial" pitchFamily="34" charset="0"/>
              </a:rPr>
              <a:t>Mayo 2012</a:t>
            </a:r>
            <a:endParaRPr lang="es-PE" sz="1400" b="1" kern="1200" dirty="0">
              <a:latin typeface="Flexo Medium" pitchFamily="50" charset="0"/>
              <a:cs typeface="Arial" pitchFamily="34" charset="0"/>
            </a:endParaRPr>
          </a:p>
        </p:txBody>
      </p:sp>
      <p:sp>
        <p:nvSpPr>
          <p:cNvPr id="21" name="20 Forma libre"/>
          <p:cNvSpPr/>
          <p:nvPr/>
        </p:nvSpPr>
        <p:spPr>
          <a:xfrm>
            <a:off x="1842002" y="2445575"/>
            <a:ext cx="1466247" cy="925432"/>
          </a:xfrm>
          <a:custGeom>
            <a:avLst/>
            <a:gdLst>
              <a:gd name="connsiteX0" fmla="*/ 0 w 1466247"/>
              <a:gd name="connsiteY0" fmla="*/ 0 h 1625600"/>
              <a:gd name="connsiteX1" fmla="*/ 1466247 w 1466247"/>
              <a:gd name="connsiteY1" fmla="*/ 0 h 1625600"/>
              <a:gd name="connsiteX2" fmla="*/ 1466247 w 1466247"/>
              <a:gd name="connsiteY2" fmla="*/ 1625600 h 1625600"/>
              <a:gd name="connsiteX3" fmla="*/ 0 w 1466247"/>
              <a:gd name="connsiteY3" fmla="*/ 1625600 h 1625600"/>
              <a:gd name="connsiteX4" fmla="*/ 0 w 1466247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247" h="1625600">
                <a:moveTo>
                  <a:pt x="0" y="0"/>
                </a:moveTo>
                <a:lnTo>
                  <a:pt x="1466247" y="0"/>
                </a:lnTo>
                <a:lnTo>
                  <a:pt x="1466247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t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es-PE" sz="14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Nos adherimos a los Principios del Ecuador (</a:t>
            </a:r>
            <a:r>
              <a:rPr lang="es-PE" sz="1400" dirty="0" err="1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PdE</a:t>
            </a:r>
            <a:r>
              <a:rPr lang="es-PE" sz="14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)</a:t>
            </a:r>
          </a:p>
        </p:txBody>
      </p:sp>
      <p:sp>
        <p:nvSpPr>
          <p:cNvPr id="22" name="21 Forma libre"/>
          <p:cNvSpPr/>
          <p:nvPr/>
        </p:nvSpPr>
        <p:spPr>
          <a:xfrm>
            <a:off x="3322404" y="3916886"/>
            <a:ext cx="1409793" cy="431842"/>
          </a:xfrm>
          <a:custGeom>
            <a:avLst/>
            <a:gdLst>
              <a:gd name="connsiteX0" fmla="*/ 0 w 1409793"/>
              <a:gd name="connsiteY0" fmla="*/ 0 h 1625600"/>
              <a:gd name="connsiteX1" fmla="*/ 1409793 w 1409793"/>
              <a:gd name="connsiteY1" fmla="*/ 0 h 1625600"/>
              <a:gd name="connsiteX2" fmla="*/ 1409793 w 1409793"/>
              <a:gd name="connsiteY2" fmla="*/ 1625600 h 1625600"/>
              <a:gd name="connsiteX3" fmla="*/ 0 w 1409793"/>
              <a:gd name="connsiteY3" fmla="*/ 1625600 h 1625600"/>
              <a:gd name="connsiteX4" fmla="*/ 0 w 1409793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793" h="1625600">
                <a:moveTo>
                  <a:pt x="0" y="0"/>
                </a:moveTo>
                <a:lnTo>
                  <a:pt x="1409793" y="0"/>
                </a:lnTo>
                <a:lnTo>
                  <a:pt x="1409793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b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400" b="1" kern="1200" dirty="0" smtClean="0">
                <a:latin typeface="Flexo Medium" pitchFamily="50" charset="0"/>
                <a:cs typeface="Arial" pitchFamily="34" charset="0"/>
              </a:rPr>
              <a:t>Marzo 2015</a:t>
            </a:r>
            <a:endParaRPr lang="es-PE" sz="1400" b="1" kern="1200" dirty="0"/>
          </a:p>
        </p:txBody>
      </p:sp>
      <p:sp>
        <p:nvSpPr>
          <p:cNvPr id="23" name="22 Forma libre"/>
          <p:cNvSpPr/>
          <p:nvPr/>
        </p:nvSpPr>
        <p:spPr>
          <a:xfrm>
            <a:off x="4759999" y="2063431"/>
            <a:ext cx="1861342" cy="1625600"/>
          </a:xfrm>
          <a:custGeom>
            <a:avLst/>
            <a:gdLst>
              <a:gd name="connsiteX0" fmla="*/ 0 w 1861342"/>
              <a:gd name="connsiteY0" fmla="*/ 0 h 1625600"/>
              <a:gd name="connsiteX1" fmla="*/ 1861342 w 1861342"/>
              <a:gd name="connsiteY1" fmla="*/ 0 h 1625600"/>
              <a:gd name="connsiteX2" fmla="*/ 1861342 w 1861342"/>
              <a:gd name="connsiteY2" fmla="*/ 1625600 h 1625600"/>
              <a:gd name="connsiteX3" fmla="*/ 0 w 1861342"/>
              <a:gd name="connsiteY3" fmla="*/ 1625600 h 1625600"/>
              <a:gd name="connsiteX4" fmla="*/ 0 w 1861342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1342" h="1625600">
                <a:moveTo>
                  <a:pt x="0" y="0"/>
                </a:moveTo>
                <a:lnTo>
                  <a:pt x="1861342" y="0"/>
                </a:lnTo>
                <a:lnTo>
                  <a:pt x="1861342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t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es-PE" sz="14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Se aprueba la Política para la Evaluación del Riesgo Crediticio Social y Ambiental en el financiamiento de Proyectos</a:t>
            </a:r>
          </a:p>
        </p:txBody>
      </p:sp>
      <p:sp>
        <p:nvSpPr>
          <p:cNvPr id="24" name="23 Forma libre"/>
          <p:cNvSpPr/>
          <p:nvPr/>
        </p:nvSpPr>
        <p:spPr>
          <a:xfrm>
            <a:off x="6635495" y="3875948"/>
            <a:ext cx="1381980" cy="472779"/>
          </a:xfrm>
          <a:custGeom>
            <a:avLst/>
            <a:gdLst>
              <a:gd name="connsiteX0" fmla="*/ 0 w 1381980"/>
              <a:gd name="connsiteY0" fmla="*/ 0 h 1625600"/>
              <a:gd name="connsiteX1" fmla="*/ 1381980 w 1381980"/>
              <a:gd name="connsiteY1" fmla="*/ 0 h 1625600"/>
              <a:gd name="connsiteX2" fmla="*/ 1381980 w 1381980"/>
              <a:gd name="connsiteY2" fmla="*/ 1625600 h 1625600"/>
              <a:gd name="connsiteX3" fmla="*/ 0 w 1381980"/>
              <a:gd name="connsiteY3" fmla="*/ 1625600 h 1625600"/>
              <a:gd name="connsiteX4" fmla="*/ 0 w 1381980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980" h="1625600">
                <a:moveTo>
                  <a:pt x="0" y="0"/>
                </a:moveTo>
                <a:lnTo>
                  <a:pt x="1381980" y="0"/>
                </a:lnTo>
                <a:lnTo>
                  <a:pt x="1381980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b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400" b="1" kern="1200" dirty="0" smtClean="0">
                <a:latin typeface="Flexo Medium" pitchFamily="50" charset="0"/>
                <a:cs typeface="Arial" pitchFamily="34" charset="0"/>
              </a:rPr>
              <a:t>Febrero 2016</a:t>
            </a:r>
            <a:endParaRPr lang="es-PE" sz="1400" b="1" kern="1200" dirty="0">
              <a:latin typeface="Flexo Medium" pitchFamily="50" charset="0"/>
              <a:cs typeface="Arial" pitchFamily="34" charset="0"/>
            </a:endParaRPr>
          </a:p>
        </p:txBody>
      </p:sp>
      <p:sp>
        <p:nvSpPr>
          <p:cNvPr id="25" name="AutoShape 2" descr="Resultado de imagen para che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9460" name="Picture 4" descr="Resultado de imagen para che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69" y="4809103"/>
            <a:ext cx="2201579" cy="191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82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Principios </a:t>
            </a:r>
            <a:r>
              <a:rPr lang="x-none" dirty="0" smtClean="0"/>
              <a:t>del Ecuador</a:t>
            </a:r>
            <a:br>
              <a:rPr lang="x-none" dirty="0" smtClean="0"/>
            </a:br>
            <a:r>
              <a:rPr lang="x-none" dirty="0" smtClean="0"/>
              <a:t/>
            </a:r>
            <a:br>
              <a:rPr lang="x-none" dirty="0" smtClean="0"/>
            </a:br>
            <a:endParaRPr lang="x-none" dirty="0"/>
          </a:p>
        </p:txBody>
      </p:sp>
      <p:sp>
        <p:nvSpPr>
          <p:cNvPr id="2" name="AutoShape 2" descr="Resultado de imagen para principios del ecuad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052" name="Picture 4" descr="Resultado de imagen para principios del ecu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94" y="4554870"/>
            <a:ext cx="3310956" cy="104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51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6" descr="modulos2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79456" y="1151688"/>
            <a:ext cx="7878912" cy="240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73050" indent="-273050" algn="just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Referente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del sector financiero 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para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determinar, evaluar y gestionar los riesgos ambientales y sociales 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de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los proyectos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.</a:t>
            </a:r>
          </a:p>
          <a:p>
            <a:pPr marL="273050" indent="-273050" algn="just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Las entidades financieras adoptan los </a:t>
            </a:r>
            <a:r>
              <a:rPr lang="es-PE" sz="1600" dirty="0" err="1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PdE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 para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garantizar que los proyectos para los que 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prestan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financiación y asesoramiento se 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lleven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a cabo de manera socialmente 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responsable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y que 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reflejen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la aplicación de prácticas rigurosas de gestión ambiental. </a:t>
            </a:r>
            <a:endParaRPr lang="es-PE" sz="16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400" dirty="0" smtClean="0">
              <a:solidFill>
                <a:srgbClr val="FF0000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  <p:sp>
        <p:nvSpPr>
          <p:cNvPr id="7" name="Marcador de contenido 3"/>
          <p:cNvSpPr>
            <a:spLocks noGrp="1"/>
          </p:cNvSpPr>
          <p:nvPr>
            <p:ph sz="half" idx="4294967295"/>
          </p:nvPr>
        </p:nvSpPr>
        <p:spPr>
          <a:xfrm>
            <a:off x="609600" y="471899"/>
            <a:ext cx="8322144" cy="652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F6600"/>
                </a:solidFill>
                <a:latin typeface="Flexo Heavy It"/>
                <a:cs typeface="Flexo Heavy I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buClr>
                <a:srgbClr val="FF6600"/>
              </a:buClr>
            </a:pPr>
            <a:r>
              <a:rPr lang="es-PE" b="1" dirty="0" smtClean="0">
                <a:solidFill>
                  <a:srgbClr val="ED7D31"/>
                </a:solidFill>
              </a:rPr>
              <a:t>¿Que son los </a:t>
            </a:r>
            <a:r>
              <a:rPr lang="es-PE" b="1" dirty="0" err="1" smtClean="0">
                <a:solidFill>
                  <a:srgbClr val="ED7D31"/>
                </a:solidFill>
              </a:rPr>
              <a:t>PdE</a:t>
            </a:r>
            <a:r>
              <a:rPr lang="es-PE" b="1" dirty="0" smtClean="0">
                <a:solidFill>
                  <a:srgbClr val="ED7D31"/>
                </a:solidFill>
              </a:rPr>
              <a:t>?</a:t>
            </a:r>
            <a:endParaRPr lang="es-PE" b="1" dirty="0">
              <a:solidFill>
                <a:srgbClr val="ED7D31"/>
              </a:solidFill>
            </a:endParaRPr>
          </a:p>
        </p:txBody>
      </p:sp>
      <p:sp>
        <p:nvSpPr>
          <p:cNvPr id="2" name="AutoShape 2" descr="Resultado de imagen para buenas practicas ambient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AutoShape 4" descr="Resultado de imagen para buenas practicas ambiental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AutoShape 6" descr="Resultado de imagen para buenas practicas ambiental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AutoShape 8" descr="Resultado de imagen para buenas practicas ambiental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AutoShape 10" descr="Resultado de imagen para buenas practicas ambientale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AutoShape 12" descr="Resultado de imagen para buenas practicas ambientale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13 Forma libre"/>
          <p:cNvSpPr/>
          <p:nvPr/>
        </p:nvSpPr>
        <p:spPr>
          <a:xfrm>
            <a:off x="1470912" y="3739486"/>
            <a:ext cx="6096000" cy="822960"/>
          </a:xfrm>
          <a:custGeom>
            <a:avLst/>
            <a:gdLst>
              <a:gd name="connsiteX0" fmla="*/ 0 w 6096000"/>
              <a:gd name="connsiteY0" fmla="*/ 0 h 822960"/>
              <a:gd name="connsiteX1" fmla="*/ 6096000 w 6096000"/>
              <a:gd name="connsiteY1" fmla="*/ 0 h 822960"/>
              <a:gd name="connsiteX2" fmla="*/ 6096000 w 6096000"/>
              <a:gd name="connsiteY2" fmla="*/ 822960 h 822960"/>
              <a:gd name="connsiteX3" fmla="*/ 0 w 6096000"/>
              <a:gd name="connsiteY3" fmla="*/ 822960 h 822960"/>
              <a:gd name="connsiteX4" fmla="*/ 0 w 6096000"/>
              <a:gd name="connsiteY4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822960">
                <a:moveTo>
                  <a:pt x="0" y="0"/>
                </a:moveTo>
                <a:lnTo>
                  <a:pt x="6096000" y="0"/>
                </a:lnTo>
                <a:lnTo>
                  <a:pt x="6096000" y="822960"/>
                </a:lnTo>
                <a:lnTo>
                  <a:pt x="0" y="822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200" kern="1200" dirty="0" smtClean="0">
                <a:solidFill>
                  <a:schemeClr val="bg1"/>
                </a:solidFill>
                <a:latin typeface="Flexo Medium" pitchFamily="50" charset="0"/>
                <a:cs typeface="Arial" pitchFamily="34" charset="0"/>
              </a:rPr>
              <a:t>Las entidades financieras se comprometen a:</a:t>
            </a:r>
            <a:endParaRPr lang="es-PE" sz="2200" kern="1200" dirty="0">
              <a:solidFill>
                <a:schemeClr val="bg1"/>
              </a:solidFill>
            </a:endParaRPr>
          </a:p>
        </p:txBody>
      </p:sp>
      <p:sp>
        <p:nvSpPr>
          <p:cNvPr id="15" name="14 Forma libre"/>
          <p:cNvSpPr/>
          <p:nvPr/>
        </p:nvSpPr>
        <p:spPr>
          <a:xfrm>
            <a:off x="1470912" y="4562446"/>
            <a:ext cx="3047999" cy="1728216"/>
          </a:xfrm>
          <a:custGeom>
            <a:avLst/>
            <a:gdLst>
              <a:gd name="connsiteX0" fmla="*/ 0 w 3047999"/>
              <a:gd name="connsiteY0" fmla="*/ 0 h 1728216"/>
              <a:gd name="connsiteX1" fmla="*/ 3047999 w 3047999"/>
              <a:gd name="connsiteY1" fmla="*/ 0 h 1728216"/>
              <a:gd name="connsiteX2" fmla="*/ 3047999 w 3047999"/>
              <a:gd name="connsiteY2" fmla="*/ 1728216 h 1728216"/>
              <a:gd name="connsiteX3" fmla="*/ 0 w 3047999"/>
              <a:gd name="connsiteY3" fmla="*/ 1728216 h 1728216"/>
              <a:gd name="connsiteX4" fmla="*/ 0 w 3047999"/>
              <a:gd name="connsiteY4" fmla="*/ 0 h 17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7999" h="1728216">
                <a:moveTo>
                  <a:pt x="0" y="0"/>
                </a:moveTo>
                <a:lnTo>
                  <a:pt x="3047999" y="0"/>
                </a:lnTo>
                <a:lnTo>
                  <a:pt x="3047999" y="1728216"/>
                </a:lnTo>
                <a:lnTo>
                  <a:pt x="0" y="17282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800" kern="1200" dirty="0" smtClean="0">
                <a:solidFill>
                  <a:schemeClr val="bg1"/>
                </a:solidFill>
                <a:latin typeface="Flexo Medium" pitchFamily="50" charset="0"/>
                <a:cs typeface="Arial" pitchFamily="34" charset="0"/>
              </a:rPr>
              <a:t>Aplicar los </a:t>
            </a:r>
            <a:r>
              <a:rPr lang="es-PE" sz="1800" kern="1200" dirty="0" err="1" smtClean="0">
                <a:solidFill>
                  <a:schemeClr val="bg1"/>
                </a:solidFill>
                <a:latin typeface="Flexo Medium" pitchFamily="50" charset="0"/>
                <a:cs typeface="Arial" pitchFamily="34" charset="0"/>
              </a:rPr>
              <a:t>PdE</a:t>
            </a:r>
            <a:r>
              <a:rPr lang="es-PE" sz="1800" kern="1200" dirty="0" smtClean="0">
                <a:solidFill>
                  <a:schemeClr val="bg1"/>
                </a:solidFill>
                <a:latin typeface="Flexo Medium" pitchFamily="50" charset="0"/>
                <a:cs typeface="Arial" pitchFamily="34" charset="0"/>
              </a:rPr>
              <a:t> en sus políticas, normas y procedimientos internos de carácter ambiental y social para la financiación de proyectos</a:t>
            </a:r>
            <a:endParaRPr lang="es-PE" sz="1800" kern="1200" dirty="0">
              <a:solidFill>
                <a:schemeClr val="bg1"/>
              </a:solidFill>
            </a:endParaRPr>
          </a:p>
        </p:txBody>
      </p:sp>
      <p:sp>
        <p:nvSpPr>
          <p:cNvPr id="16" name="15 Forma libre"/>
          <p:cNvSpPr/>
          <p:nvPr/>
        </p:nvSpPr>
        <p:spPr>
          <a:xfrm>
            <a:off x="4518912" y="4562446"/>
            <a:ext cx="3047999" cy="1728216"/>
          </a:xfrm>
          <a:custGeom>
            <a:avLst/>
            <a:gdLst>
              <a:gd name="connsiteX0" fmla="*/ 0 w 3047999"/>
              <a:gd name="connsiteY0" fmla="*/ 0 h 1728216"/>
              <a:gd name="connsiteX1" fmla="*/ 3047999 w 3047999"/>
              <a:gd name="connsiteY1" fmla="*/ 0 h 1728216"/>
              <a:gd name="connsiteX2" fmla="*/ 3047999 w 3047999"/>
              <a:gd name="connsiteY2" fmla="*/ 1728216 h 1728216"/>
              <a:gd name="connsiteX3" fmla="*/ 0 w 3047999"/>
              <a:gd name="connsiteY3" fmla="*/ 1728216 h 1728216"/>
              <a:gd name="connsiteX4" fmla="*/ 0 w 3047999"/>
              <a:gd name="connsiteY4" fmla="*/ 0 h 17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7999" h="1728216">
                <a:moveTo>
                  <a:pt x="0" y="0"/>
                </a:moveTo>
                <a:lnTo>
                  <a:pt x="3047999" y="0"/>
                </a:lnTo>
                <a:lnTo>
                  <a:pt x="3047999" y="1728216"/>
                </a:lnTo>
                <a:lnTo>
                  <a:pt x="0" y="17282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800" kern="1200" dirty="0" smtClean="0">
                <a:solidFill>
                  <a:schemeClr val="bg1"/>
                </a:solidFill>
                <a:latin typeface="Flexo Medium" pitchFamily="50" charset="0"/>
                <a:cs typeface="Arial" pitchFamily="34" charset="0"/>
              </a:rPr>
              <a:t>No ofrecer financiación cuando el cliente no cumpla o no tenga capacidad de cumplir los </a:t>
            </a:r>
            <a:r>
              <a:rPr lang="es-PE" sz="1800" kern="1200" smtClean="0">
                <a:solidFill>
                  <a:schemeClr val="bg1"/>
                </a:solidFill>
                <a:latin typeface="Flexo Medium" pitchFamily="50" charset="0"/>
                <a:cs typeface="Arial" pitchFamily="34" charset="0"/>
              </a:rPr>
              <a:t>PdE</a:t>
            </a:r>
            <a:endParaRPr lang="es-PE" sz="18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80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6" descr="modulos2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453779745"/>
              </p:ext>
            </p:extLst>
          </p:nvPr>
        </p:nvGraphicFramePr>
        <p:xfrm>
          <a:off x="251517" y="1229850"/>
          <a:ext cx="8361542" cy="5072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Marcador de contenido 3"/>
          <p:cNvSpPr>
            <a:spLocks noGrp="1"/>
          </p:cNvSpPr>
          <p:nvPr>
            <p:ph sz="half" idx="4294967295"/>
          </p:nvPr>
        </p:nvSpPr>
        <p:spPr>
          <a:xfrm>
            <a:off x="609600" y="471899"/>
            <a:ext cx="8322144" cy="652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F6600"/>
                </a:solidFill>
                <a:latin typeface="Flexo Heavy It"/>
                <a:cs typeface="Flexo Heavy I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buClr>
                <a:srgbClr val="FF6600"/>
              </a:buClr>
            </a:pPr>
            <a:r>
              <a:rPr lang="es-PE" b="1" dirty="0" smtClean="0">
                <a:solidFill>
                  <a:srgbClr val="ED7D31"/>
                </a:solidFill>
              </a:rPr>
              <a:t>¿Cuáles </a:t>
            </a:r>
            <a:r>
              <a:rPr lang="es-PE" b="1" smtClean="0">
                <a:solidFill>
                  <a:srgbClr val="ED7D31"/>
                </a:solidFill>
              </a:rPr>
              <a:t>son estos Principios?</a:t>
            </a:r>
            <a:endParaRPr lang="es-PE" b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8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6" descr="modulos2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020146588"/>
              </p:ext>
            </p:extLst>
          </p:nvPr>
        </p:nvGraphicFramePr>
        <p:xfrm>
          <a:off x="251517" y="1229850"/>
          <a:ext cx="8361542" cy="5072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Marcador de contenido 3"/>
          <p:cNvSpPr>
            <a:spLocks noGrp="1"/>
          </p:cNvSpPr>
          <p:nvPr>
            <p:ph sz="half" idx="4294967295"/>
          </p:nvPr>
        </p:nvSpPr>
        <p:spPr>
          <a:xfrm>
            <a:off x="609600" y="471899"/>
            <a:ext cx="8322144" cy="652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F6600"/>
                </a:solidFill>
                <a:latin typeface="Flexo Heavy It"/>
                <a:cs typeface="Flexo Heavy I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buClr>
                <a:srgbClr val="FF6600"/>
              </a:buClr>
            </a:pPr>
            <a:r>
              <a:rPr lang="es-PE" b="1" dirty="0" smtClean="0">
                <a:solidFill>
                  <a:srgbClr val="ED7D31"/>
                </a:solidFill>
              </a:rPr>
              <a:t>¿Cuáles </a:t>
            </a:r>
            <a:r>
              <a:rPr lang="es-PE" b="1" smtClean="0">
                <a:solidFill>
                  <a:srgbClr val="ED7D31"/>
                </a:solidFill>
              </a:rPr>
              <a:t>son estos Principios?</a:t>
            </a:r>
            <a:endParaRPr lang="es-PE" b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0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6" descr="modulos2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arcador de contenido 3"/>
          <p:cNvSpPr>
            <a:spLocks noGrp="1"/>
          </p:cNvSpPr>
          <p:nvPr>
            <p:ph sz="half" idx="4294967295"/>
          </p:nvPr>
        </p:nvSpPr>
        <p:spPr>
          <a:xfrm>
            <a:off x="609600" y="471899"/>
            <a:ext cx="8322144" cy="652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F6600"/>
                </a:solidFill>
                <a:latin typeface="Flexo Heavy It"/>
                <a:cs typeface="Flexo Heavy I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buClr>
                <a:srgbClr val="FF6600"/>
              </a:buClr>
            </a:pPr>
            <a:r>
              <a:rPr lang="es-PE" b="1" dirty="0">
                <a:solidFill>
                  <a:srgbClr val="ED7D31"/>
                </a:solidFill>
              </a:rPr>
              <a:t>Servicios </a:t>
            </a:r>
            <a:r>
              <a:rPr lang="es-PE" b="1" dirty="0" smtClean="0">
                <a:solidFill>
                  <a:srgbClr val="ED7D31"/>
                </a:solidFill>
              </a:rPr>
              <a:t>financieros </a:t>
            </a:r>
            <a:r>
              <a:rPr lang="es-PE" b="1" dirty="0">
                <a:solidFill>
                  <a:srgbClr val="ED7D31"/>
                </a:solidFill>
              </a:rPr>
              <a:t>a los que aplica los </a:t>
            </a:r>
            <a:r>
              <a:rPr lang="es-PE" b="1" dirty="0" err="1" smtClean="0">
                <a:solidFill>
                  <a:srgbClr val="ED7D31"/>
                </a:solidFill>
              </a:rPr>
              <a:t>PdE</a:t>
            </a:r>
            <a:endParaRPr lang="es-PE" b="1" dirty="0">
              <a:solidFill>
                <a:srgbClr val="ED7D31"/>
              </a:solidFill>
            </a:endParaRPr>
          </a:p>
        </p:txBody>
      </p:sp>
      <p:pic>
        <p:nvPicPr>
          <p:cNvPr id="18434" name="Picture 2" descr="Resultado de imagen para credi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264" y="4718687"/>
            <a:ext cx="2252461" cy="225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540613809"/>
              </p:ext>
            </p:extLst>
          </p:nvPr>
        </p:nvGraphicFramePr>
        <p:xfrm>
          <a:off x="232012" y="1151336"/>
          <a:ext cx="8188657" cy="3666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9313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Reglamento </a:t>
            </a:r>
            <a:r>
              <a:rPr lang="x-none" dirty="0" smtClean="0"/>
              <a:t>SBS </a:t>
            </a:r>
            <a:br>
              <a:rPr lang="x-none" dirty="0" smtClean="0"/>
            </a:br>
            <a:endParaRPr lang="x-none" dirty="0"/>
          </a:p>
        </p:txBody>
      </p:sp>
      <p:pic>
        <p:nvPicPr>
          <p:cNvPr id="4098" name="Picture 2" descr="Resultado de imagen para superintendencia de banca y segu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60" y="4545696"/>
            <a:ext cx="2683153" cy="145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82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3"/>
          <p:cNvSpPr>
            <a:spLocks noGrp="1"/>
          </p:cNvSpPr>
          <p:nvPr>
            <p:ph sz="half" idx="4294967295"/>
          </p:nvPr>
        </p:nvSpPr>
        <p:spPr>
          <a:xfrm>
            <a:off x="609600" y="471899"/>
            <a:ext cx="8322144" cy="652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F6600"/>
                </a:solidFill>
                <a:latin typeface="Flexo Heavy It"/>
                <a:cs typeface="Flexo Heavy I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buClr>
                <a:srgbClr val="FF6600"/>
              </a:buClr>
            </a:pPr>
            <a:r>
              <a:rPr lang="en-GB" b="1" dirty="0">
                <a:solidFill>
                  <a:srgbClr val="ED7D31"/>
                </a:solidFill>
              </a:rPr>
              <a:t>¿</a:t>
            </a:r>
            <a:r>
              <a:rPr lang="en-GB" b="1" dirty="0" err="1" smtClean="0">
                <a:solidFill>
                  <a:srgbClr val="ED7D31"/>
                </a:solidFill>
              </a:rPr>
              <a:t>Por</a:t>
            </a:r>
            <a:r>
              <a:rPr lang="en-GB" b="1" dirty="0" smtClean="0">
                <a:solidFill>
                  <a:srgbClr val="ED7D31"/>
                </a:solidFill>
              </a:rPr>
              <a:t> </a:t>
            </a:r>
            <a:r>
              <a:rPr lang="en-GB" b="1" dirty="0" err="1" smtClean="0">
                <a:solidFill>
                  <a:srgbClr val="ED7D31"/>
                </a:solidFill>
              </a:rPr>
              <a:t>qué</a:t>
            </a:r>
            <a:r>
              <a:rPr lang="en-GB" b="1" dirty="0" smtClean="0">
                <a:solidFill>
                  <a:srgbClr val="ED7D31"/>
                </a:solidFill>
              </a:rPr>
              <a:t> </a:t>
            </a:r>
            <a:r>
              <a:rPr lang="en-GB" b="1" dirty="0">
                <a:solidFill>
                  <a:srgbClr val="ED7D31"/>
                </a:solidFill>
              </a:rPr>
              <a:t>regular a </a:t>
            </a:r>
            <a:r>
              <a:rPr lang="en-GB" b="1" dirty="0" err="1">
                <a:solidFill>
                  <a:srgbClr val="ED7D31"/>
                </a:solidFill>
              </a:rPr>
              <a:t>las</a:t>
            </a:r>
            <a:r>
              <a:rPr lang="en-GB" b="1" dirty="0">
                <a:solidFill>
                  <a:srgbClr val="ED7D31"/>
                </a:solidFill>
              </a:rPr>
              <a:t> </a:t>
            </a:r>
            <a:r>
              <a:rPr lang="en-GB" b="1" dirty="0" err="1">
                <a:solidFill>
                  <a:srgbClr val="ED7D31"/>
                </a:solidFill>
              </a:rPr>
              <a:t>entidades</a:t>
            </a:r>
            <a:r>
              <a:rPr lang="en-GB" b="1" dirty="0">
                <a:solidFill>
                  <a:srgbClr val="ED7D31"/>
                </a:solidFill>
              </a:rPr>
              <a:t> </a:t>
            </a:r>
            <a:r>
              <a:rPr lang="en-GB" b="1" dirty="0" err="1">
                <a:solidFill>
                  <a:srgbClr val="ED7D31"/>
                </a:solidFill>
              </a:rPr>
              <a:t>financieras</a:t>
            </a:r>
            <a:r>
              <a:rPr lang="en-GB" b="1" dirty="0">
                <a:solidFill>
                  <a:srgbClr val="ED7D31"/>
                </a:solidFill>
              </a:rPr>
              <a:t>?</a:t>
            </a:r>
          </a:p>
        </p:txBody>
      </p:sp>
      <p:pic>
        <p:nvPicPr>
          <p:cNvPr id="8" name="Imagen 56" descr="modulos2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67951" y="1066129"/>
            <a:ext cx="78789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78751" y="1155777"/>
            <a:ext cx="7878912" cy="46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lvl="0" algn="just">
              <a:lnSpc>
                <a:spcPct val="150000"/>
              </a:lnSpc>
              <a:spcBef>
                <a:spcPts val="860"/>
              </a:spcBef>
              <a:buClr>
                <a:srgbClr val="FF6600"/>
              </a:buClr>
            </a:pPr>
            <a:endParaRPr lang="es-PE" sz="14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>
              <a:lnSpc>
                <a:spcPct val="150000"/>
              </a:lnSpc>
              <a:spcBef>
                <a:spcPts val="86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Los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riesgos 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sociales y ambientales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inevitablemente terminarán en el balance de algún inversionista o 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prestamista (entidades financieras).</a:t>
            </a:r>
            <a:endParaRPr lang="es-PE" sz="16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>
              <a:lnSpc>
                <a:spcPct val="150000"/>
              </a:lnSpc>
              <a:spcBef>
                <a:spcPts val="86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La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gestión del riesgo 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social y ambiental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es una solución efectiva y rentable.</a:t>
            </a:r>
          </a:p>
          <a:p>
            <a:pPr marL="273050" indent="-273050" algn="just">
              <a:lnSpc>
                <a:spcPct val="150000"/>
              </a:lnSpc>
              <a:spcBef>
                <a:spcPts val="86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Los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reguladores bancarios la necesitan porque …</a:t>
            </a:r>
          </a:p>
          <a:p>
            <a:pPr marL="730250" lvl="1" indent="-273050" algn="just">
              <a:lnSpc>
                <a:spcPct val="150000"/>
              </a:lnSpc>
              <a:spcBef>
                <a:spcPts val="86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Los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conflictos sociales son una fuente de riesgo sistémico. </a:t>
            </a:r>
          </a:p>
          <a:p>
            <a:pPr marL="730250" lvl="1" indent="-273050" algn="just">
              <a:lnSpc>
                <a:spcPct val="150000"/>
              </a:lnSpc>
              <a:spcBef>
                <a:spcPts val="86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Solo estableciendo reglas se puede nivelar el terreno de juego para que los prestamistas no estén forzados a competir reduciendo sus estándares.</a:t>
            </a:r>
          </a:p>
          <a:p>
            <a:pPr marL="730250" lvl="1" indent="-273050" algn="just">
              <a:lnSpc>
                <a:spcPct val="150000"/>
              </a:lnSpc>
              <a:spcBef>
                <a:spcPts val="86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Requerimientos compatibles con incentivos, la transparencia y técnicas 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estandarizadas de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supervisión garantizarán su cumplimiento.</a:t>
            </a: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6" descr="modulos2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67951" y="1066129"/>
            <a:ext cx="78789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5531" y="1574898"/>
            <a:ext cx="4326340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3050" marR="0" lvl="0" indent="-273050" algn="just" defTabSz="914400" latinLnBrk="0">
              <a:lnSpc>
                <a:spcPct val="150000"/>
              </a:lnSpc>
              <a:spcBef>
                <a:spcPts val="860"/>
              </a:spcBef>
              <a:buClr>
                <a:srgbClr val="FF6600"/>
              </a:buClr>
              <a:buSzTx/>
              <a:buFont typeface="Webdings" pitchFamily="18" charset="2"/>
              <a:buChar char="4"/>
              <a:tabLst/>
            </a:pPr>
            <a:r>
              <a:rPr lang="es-ES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Se da cuenta de 207 conflictos sociales: 146 activos y 61 latentes.</a:t>
            </a:r>
          </a:p>
          <a:p>
            <a:pPr marL="273050" marR="0" lvl="0" indent="-273050" algn="just" defTabSz="914400" latinLnBrk="0">
              <a:lnSpc>
                <a:spcPct val="150000"/>
              </a:lnSpc>
              <a:spcBef>
                <a:spcPts val="860"/>
              </a:spcBef>
              <a:buClr>
                <a:srgbClr val="FF6600"/>
              </a:buClr>
              <a:buSzTx/>
              <a:buFont typeface="Webdings" pitchFamily="18" charset="2"/>
              <a:buChar char="4"/>
              <a:tabLst/>
            </a:pPr>
            <a:r>
              <a:rPr lang="es-ES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La </a:t>
            </a:r>
            <a:r>
              <a:rPr lang="es-ES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mayor cantidad de conflictos sociales </a:t>
            </a:r>
            <a:r>
              <a:rPr lang="es-ES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se </a:t>
            </a:r>
            <a:r>
              <a:rPr lang="es-ES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ubican en los departamentos de Apurímac (24 casos), Áncash (22</a:t>
            </a:r>
            <a:r>
              <a:rPr lang="es-ES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), </a:t>
            </a:r>
            <a:r>
              <a:rPr lang="es-ES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Puno (18</a:t>
            </a:r>
            <a:r>
              <a:rPr lang="es-ES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), Cajamarca (16) y Cuzco (16).</a:t>
            </a:r>
            <a:endParaRPr lang="es-ES" sz="16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marR="0" lvl="0" indent="-273050" algn="just" defTabSz="914400" latinLnBrk="0">
              <a:lnSpc>
                <a:spcPct val="150000"/>
              </a:lnSpc>
              <a:spcBef>
                <a:spcPts val="860"/>
              </a:spcBef>
              <a:buClr>
                <a:srgbClr val="FF6600"/>
              </a:buClr>
              <a:buSzTx/>
              <a:buFont typeface="Webdings" pitchFamily="18" charset="2"/>
              <a:buChar char="4"/>
              <a:tabLst/>
            </a:pPr>
            <a:r>
              <a:rPr lang="es-ES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Casos </a:t>
            </a:r>
            <a:r>
              <a:rPr lang="es-ES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en proceso de diálogo: 82 casos.</a:t>
            </a:r>
          </a:p>
          <a:p>
            <a:pPr marL="273050" marR="0" lvl="0" indent="-273050" algn="just" defTabSz="914400" latinLnBrk="0">
              <a:lnSpc>
                <a:spcPct val="150000"/>
              </a:lnSpc>
              <a:spcBef>
                <a:spcPts val="860"/>
              </a:spcBef>
              <a:buClr>
                <a:srgbClr val="FF6600"/>
              </a:buClr>
              <a:buSzTx/>
              <a:buFont typeface="Webdings" pitchFamily="18" charset="2"/>
              <a:buChar char="4"/>
              <a:tabLst/>
            </a:pPr>
            <a:r>
              <a:rPr lang="es-ES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Acciones </a:t>
            </a:r>
            <a:r>
              <a:rPr lang="es-ES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colectivas de protesta: 108.</a:t>
            </a:r>
          </a:p>
          <a:p>
            <a:pPr marL="273050" marR="0" lvl="0" indent="-273050" algn="just" defTabSz="914400" latinLnBrk="0">
              <a:lnSpc>
                <a:spcPct val="150000"/>
              </a:lnSpc>
              <a:spcBef>
                <a:spcPts val="860"/>
              </a:spcBef>
              <a:buClr>
                <a:srgbClr val="FF6600"/>
              </a:buClr>
              <a:buSzTx/>
              <a:buFont typeface="Webdings" pitchFamily="18" charset="2"/>
              <a:buChar char="4"/>
              <a:tabLst/>
            </a:pPr>
            <a:r>
              <a:rPr lang="es-ES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Se </a:t>
            </a:r>
            <a:r>
              <a:rPr lang="es-ES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registraron 32 heridos.</a:t>
            </a:r>
          </a:p>
        </p:txBody>
      </p:sp>
      <p:sp>
        <p:nvSpPr>
          <p:cNvPr id="10" name="Marcador de contenido 3"/>
          <p:cNvSpPr>
            <a:spLocks noGrp="1"/>
          </p:cNvSpPr>
          <p:nvPr>
            <p:ph sz="half" idx="4294967295"/>
          </p:nvPr>
        </p:nvSpPr>
        <p:spPr>
          <a:xfrm>
            <a:off x="609600" y="471899"/>
            <a:ext cx="8322144" cy="652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F6600"/>
                </a:solidFill>
                <a:latin typeface="Flexo Heavy It"/>
                <a:cs typeface="Flexo Heavy I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buClr>
                <a:srgbClr val="FF6600"/>
              </a:buClr>
            </a:pPr>
            <a:r>
              <a:rPr lang="en-GB" b="1" dirty="0" err="1" smtClean="0">
                <a:solidFill>
                  <a:srgbClr val="ED7D31"/>
                </a:solidFill>
              </a:rPr>
              <a:t>Conflictos</a:t>
            </a:r>
            <a:r>
              <a:rPr lang="en-GB" b="1" dirty="0" smtClean="0">
                <a:solidFill>
                  <a:srgbClr val="ED7D31"/>
                </a:solidFill>
              </a:rPr>
              <a:t> </a:t>
            </a:r>
            <a:r>
              <a:rPr lang="en-GB" b="1" dirty="0" err="1" smtClean="0">
                <a:solidFill>
                  <a:srgbClr val="ED7D31"/>
                </a:solidFill>
              </a:rPr>
              <a:t>Sociales</a:t>
            </a:r>
            <a:r>
              <a:rPr lang="en-GB" b="1" dirty="0" smtClean="0">
                <a:solidFill>
                  <a:srgbClr val="ED7D31"/>
                </a:solidFill>
              </a:rPr>
              <a:t>: </a:t>
            </a:r>
            <a:r>
              <a:rPr lang="en-GB" b="1" dirty="0" err="1" smtClean="0">
                <a:solidFill>
                  <a:srgbClr val="ED7D31"/>
                </a:solidFill>
              </a:rPr>
              <a:t>setiembre</a:t>
            </a:r>
            <a:r>
              <a:rPr lang="en-GB" b="1" dirty="0" smtClean="0">
                <a:solidFill>
                  <a:srgbClr val="ED7D31"/>
                </a:solidFill>
              </a:rPr>
              <a:t> 2016</a:t>
            </a:r>
            <a:endParaRPr lang="en-GB" b="1" dirty="0">
              <a:solidFill>
                <a:srgbClr val="ED7D31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591" y="1051738"/>
            <a:ext cx="4261057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5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6" descr="modulos2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67951" y="1066129"/>
            <a:ext cx="78789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449218"/>
            <a:ext cx="6257925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84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6" descr="modulos2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67951" y="1066129"/>
            <a:ext cx="78789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27413"/>
            <a:ext cx="2857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3579813"/>
            <a:ext cx="2857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4" y="1173707"/>
            <a:ext cx="5605582" cy="56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406" y="4106755"/>
            <a:ext cx="4718481" cy="265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Marcador de contenido 3"/>
          <p:cNvSpPr>
            <a:spLocks noGrp="1"/>
          </p:cNvSpPr>
          <p:nvPr>
            <p:ph sz="half" idx="4294967295"/>
          </p:nvPr>
        </p:nvSpPr>
        <p:spPr>
          <a:xfrm>
            <a:off x="609600" y="471899"/>
            <a:ext cx="8322144" cy="652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F6600"/>
                </a:solidFill>
                <a:latin typeface="Flexo Heavy It"/>
                <a:cs typeface="Flexo Heavy I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PE" b="1" dirty="0" smtClean="0">
                <a:solidFill>
                  <a:srgbClr val="ED7D31"/>
                </a:solidFill>
              </a:rPr>
              <a:t>Credicorp en el mundo</a:t>
            </a:r>
            <a:endParaRPr lang="es-ES" b="1" dirty="0">
              <a:solidFill>
                <a:srgbClr val="ED7D31"/>
              </a:solidFill>
            </a:endParaRPr>
          </a:p>
        </p:txBody>
      </p:sp>
      <p:sp>
        <p:nvSpPr>
          <p:cNvPr id="2" name="1 Elipse"/>
          <p:cNvSpPr/>
          <p:nvPr/>
        </p:nvSpPr>
        <p:spPr>
          <a:xfrm>
            <a:off x="4449162" y="5158854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715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3"/>
          <p:cNvSpPr>
            <a:spLocks noGrp="1"/>
          </p:cNvSpPr>
          <p:nvPr>
            <p:ph sz="half" idx="4294967295"/>
          </p:nvPr>
        </p:nvSpPr>
        <p:spPr>
          <a:xfrm>
            <a:off x="609600" y="471899"/>
            <a:ext cx="8322144" cy="652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F6600"/>
                </a:solidFill>
                <a:latin typeface="Flexo Heavy It"/>
                <a:cs typeface="Flexo Heavy I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PE" b="1" dirty="0" smtClean="0">
                <a:solidFill>
                  <a:srgbClr val="ED7D31"/>
                </a:solidFill>
              </a:rPr>
              <a:t>¿Qué se busca con el Reglamento?</a:t>
            </a:r>
            <a:endParaRPr lang="es-ES" b="1" dirty="0" smtClean="0">
              <a:solidFill>
                <a:srgbClr val="ED7D31"/>
              </a:solidFill>
            </a:endParaRPr>
          </a:p>
        </p:txBody>
      </p:sp>
      <p:pic>
        <p:nvPicPr>
          <p:cNvPr id="8" name="Imagen 56" descr="modulos2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79456" y="861705"/>
            <a:ext cx="7878912" cy="566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73050" lvl="0" indent="-273050"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200" b="1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lvl="1" indent="-273050" algn="just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Establecer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requerimientos mínimos para la gestión del riesgo social y ambiental, de modo que se promueva la implementación de buenas 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prácticas entre las entidades financieras.</a:t>
            </a:r>
          </a:p>
          <a:p>
            <a:pPr marL="273050" lvl="1" indent="-273050" algn="just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Reducir la probabilidad y severidad de los conflictos sociales asociados a las actividades económicas a las que se otorgan créditos.</a:t>
            </a:r>
          </a:p>
          <a:p>
            <a:pPr marL="273050" lvl="1" indent="-273050" algn="just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Realizar una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toma prudente de riesgos 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por parte de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las empresas del sistema 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financiero.</a:t>
            </a:r>
          </a:p>
          <a:p>
            <a:pPr marL="273600" lvl="1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</a:pPr>
            <a:endParaRPr lang="es-PE" sz="14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600" lvl="1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</a:pPr>
            <a:endParaRPr lang="es-PE" sz="14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600" lvl="1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</a:pPr>
            <a:endParaRPr lang="es-PE" sz="14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730250" lvl="1" indent="-273050" algn="just"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4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730250" lvl="1" indent="-273050" algn="just"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4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730250" lvl="1" indent="-273050" algn="just"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4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  <p:pic>
        <p:nvPicPr>
          <p:cNvPr id="5" name="Picture 6" descr="Resultado de imagen para buenas practicas ambient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849" y="4131787"/>
            <a:ext cx="2302125" cy="224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13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3"/>
          <p:cNvSpPr>
            <a:spLocks noGrp="1"/>
          </p:cNvSpPr>
          <p:nvPr>
            <p:ph sz="half" idx="4294967295"/>
          </p:nvPr>
        </p:nvSpPr>
        <p:spPr>
          <a:xfrm>
            <a:off x="609600" y="471899"/>
            <a:ext cx="8322144" cy="652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F6600"/>
                </a:solidFill>
                <a:latin typeface="Flexo Heavy It"/>
                <a:cs typeface="Flexo Heavy I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PE" b="1" dirty="0" smtClean="0">
                <a:solidFill>
                  <a:srgbClr val="ED7D31"/>
                </a:solidFill>
              </a:rPr>
              <a:t>¿Cómo se debe evaluar el riesgo?</a:t>
            </a:r>
            <a:endParaRPr lang="es-ES" b="1" dirty="0" smtClean="0">
              <a:solidFill>
                <a:srgbClr val="ED7D31"/>
              </a:solidFill>
            </a:endParaRPr>
          </a:p>
        </p:txBody>
      </p:sp>
      <p:pic>
        <p:nvPicPr>
          <p:cNvPr id="8" name="Imagen 56" descr="modulos2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79456" y="960025"/>
            <a:ext cx="4988831" cy="566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73050" lvl="0" indent="-273050"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200" b="1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600" lvl="0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Los clientes deben contestar un cuestionario donde se recolecta información necesaria para clasificar el riesgo social y ambiental del Proyecto (el Reglamento establece el contenido mínimo del cuestionario).</a:t>
            </a:r>
          </a:p>
          <a:p>
            <a:pPr marL="273600" lvl="0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6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600" lvl="0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Frente a un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riesgo alto, a través de un revisor independiente 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se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deberá realizar una nueva evaluación del riesgo 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y elaborar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un plan de gestión social y ambiental para mitigar los 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riesgos.</a:t>
            </a:r>
          </a:p>
          <a:p>
            <a:pPr marL="273600" lvl="0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4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600" lvl="1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</a:pPr>
            <a:endParaRPr lang="es-PE" sz="12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730250" lvl="1" indent="-273050" algn="just"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4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730250" lvl="1" indent="-273050" algn="just"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4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730250" lvl="1" indent="-273050" algn="just"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4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  <p:pic>
        <p:nvPicPr>
          <p:cNvPr id="13314" name="Picture 2" descr="Resultado de imagen para llenado de cuestiona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947" y="1014617"/>
            <a:ext cx="231457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3320" name="Picture 8" descr="Resultado de imagen para llenado de cuestionar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721" y="3481209"/>
            <a:ext cx="1677645" cy="167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69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3"/>
          <p:cNvSpPr>
            <a:spLocks noGrp="1"/>
          </p:cNvSpPr>
          <p:nvPr>
            <p:ph sz="half" idx="4294967295"/>
          </p:nvPr>
        </p:nvSpPr>
        <p:spPr>
          <a:xfrm>
            <a:off x="609600" y="471899"/>
            <a:ext cx="8322144" cy="652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F6600"/>
                </a:solidFill>
                <a:latin typeface="Flexo Heavy It"/>
                <a:cs typeface="Flexo Heavy I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PE" b="1" dirty="0" smtClean="0">
                <a:solidFill>
                  <a:srgbClr val="ED7D31"/>
                </a:solidFill>
              </a:rPr>
              <a:t>¿Cuáles son las responsabilidades?</a:t>
            </a:r>
            <a:endParaRPr lang="es-ES" b="1" dirty="0">
              <a:solidFill>
                <a:srgbClr val="ED7D31"/>
              </a:solidFill>
            </a:endParaRPr>
          </a:p>
        </p:txBody>
      </p:sp>
      <p:pic>
        <p:nvPicPr>
          <p:cNvPr id="8" name="Imagen 56" descr="modulos2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09600" y="883569"/>
            <a:ext cx="7878912" cy="573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73050" indent="-273050"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600" b="1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600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s-PE" sz="1600" u="sng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Clientes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: cumplir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las regulaciones sociales y 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ambientales, con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lo indicado en el plan de gestión social y ambiental; y elaborar informes anuales donde se evidencia el cumplimiento de los compromisos sociales y ambientales y del plan de 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gestión (contractualmente). </a:t>
            </a:r>
            <a:endParaRPr lang="es-PE" sz="16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600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s-PE" sz="1600" u="sng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Empresas financieras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:</a:t>
            </a:r>
          </a:p>
          <a:p>
            <a:pPr marL="742950" lvl="1" indent="-28575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P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resentar a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la SBS y poner a disposición del público un informe del riesgo social y 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ambiental (anualmente)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y 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reportar las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empresas a las que se le haya otorgado algún servicio financiero dentro del ámbito del Reglamento (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trimestralmente).</a:t>
            </a:r>
          </a:p>
          <a:p>
            <a:pPr marL="742950" lvl="3" indent="-28575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Están expuestas a sanciones si no cumplen las disposiciones previstas en el Reglamento. </a:t>
            </a:r>
          </a:p>
          <a:p>
            <a:pPr marL="273600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4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600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4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600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4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  <p:pic>
        <p:nvPicPr>
          <p:cNvPr id="14338" name="Picture 2" descr="Resultado de imagen para llenado de cuestiona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966" y="5088174"/>
            <a:ext cx="1760617" cy="171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9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6" descr="modulos2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Marcador de contenido 3"/>
          <p:cNvSpPr>
            <a:spLocks noGrp="1"/>
          </p:cNvSpPr>
          <p:nvPr>
            <p:ph sz="half" idx="4294967295"/>
          </p:nvPr>
        </p:nvSpPr>
        <p:spPr>
          <a:xfrm>
            <a:off x="609600" y="471899"/>
            <a:ext cx="8322144" cy="652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F6600"/>
                </a:solidFill>
                <a:latin typeface="Flexo Heavy It"/>
                <a:cs typeface="Flexo Heavy I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buClr>
                <a:srgbClr val="FF6600"/>
              </a:buClr>
            </a:pPr>
            <a:r>
              <a:rPr lang="es-PE" b="1" dirty="0">
                <a:solidFill>
                  <a:srgbClr val="ED7D31"/>
                </a:solidFill>
              </a:rPr>
              <a:t>Servicios </a:t>
            </a:r>
            <a:r>
              <a:rPr lang="es-PE" b="1" dirty="0" smtClean="0">
                <a:solidFill>
                  <a:srgbClr val="ED7D31"/>
                </a:solidFill>
              </a:rPr>
              <a:t>financieros </a:t>
            </a:r>
            <a:r>
              <a:rPr lang="es-PE" b="1" dirty="0">
                <a:solidFill>
                  <a:srgbClr val="ED7D31"/>
                </a:solidFill>
              </a:rPr>
              <a:t>a los que aplica </a:t>
            </a:r>
            <a:r>
              <a:rPr lang="es-PE" b="1" dirty="0" smtClean="0">
                <a:solidFill>
                  <a:srgbClr val="ED7D31"/>
                </a:solidFill>
              </a:rPr>
              <a:t>el Reglamento</a:t>
            </a:r>
            <a:endParaRPr lang="es-PE" b="1" dirty="0">
              <a:solidFill>
                <a:srgbClr val="ED7D31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900098012"/>
              </p:ext>
            </p:extLst>
          </p:nvPr>
        </p:nvGraphicFramePr>
        <p:xfrm>
          <a:off x="232012" y="1110392"/>
          <a:ext cx="8188657" cy="4403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232013" y="5691127"/>
            <a:ext cx="8214850" cy="846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860"/>
              </a:spcBef>
              <a:buClr>
                <a:srgbClr val="FF6600"/>
              </a:buClr>
            </a:pPr>
            <a:r>
              <a:rPr lang="es-ES" sz="1600" b="1" dirty="0" smtClean="0">
                <a:solidFill>
                  <a:schemeClr val="bg1"/>
                </a:solidFill>
                <a:latin typeface="Flexo Medium" pitchFamily="50" charset="0"/>
                <a:cs typeface="Arial" pitchFamily="34" charset="0"/>
              </a:rPr>
              <a:t>En general, todo proyecto u obra que requiera un Instrumento de Gestión Ambiental (IGA) que puede ser: Estudio de Impacto Ambiental Detallado (EIA-D), </a:t>
            </a:r>
            <a:r>
              <a:rPr lang="es-ES" sz="1600" b="1" dirty="0" err="1" smtClean="0">
                <a:solidFill>
                  <a:schemeClr val="bg1"/>
                </a:solidFill>
                <a:latin typeface="Flexo Medium" pitchFamily="50" charset="0"/>
                <a:cs typeface="Arial" pitchFamily="34" charset="0"/>
              </a:rPr>
              <a:t>Semi</a:t>
            </a:r>
            <a:r>
              <a:rPr lang="es-ES" sz="1600" b="1" dirty="0" smtClean="0">
                <a:solidFill>
                  <a:schemeClr val="bg1"/>
                </a:solidFill>
                <a:latin typeface="Flexo Medium" pitchFamily="50" charset="0"/>
                <a:cs typeface="Arial" pitchFamily="34" charset="0"/>
              </a:rPr>
              <a:t> De tallado (EIA-SD), Declaración de Impacto Ambiental (DIA) </a:t>
            </a:r>
            <a:endParaRPr lang="es-ES" sz="1600" b="1" dirty="0">
              <a:solidFill>
                <a:schemeClr val="bg1"/>
              </a:solidFill>
              <a:latin typeface="Flexo Medium" pitchFamily="50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8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Políticas del BCP para la evaluación del Riesgo Social y Ambiental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8682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6" descr="modulos2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09600" y="2783390"/>
            <a:ext cx="7878912" cy="312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just">
              <a:lnSpc>
                <a:spcPct val="150000"/>
              </a:lnSpc>
              <a:spcBef>
                <a:spcPts val="860"/>
              </a:spcBef>
              <a:buClr>
                <a:srgbClr val="FF6600"/>
              </a:buClr>
            </a:pPr>
            <a:endParaRPr lang="es-PE" sz="14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  <p:sp>
        <p:nvSpPr>
          <p:cNvPr id="5" name="4 Abrir llave"/>
          <p:cNvSpPr/>
          <p:nvPr/>
        </p:nvSpPr>
        <p:spPr>
          <a:xfrm>
            <a:off x="3134441" y="2662637"/>
            <a:ext cx="2197334" cy="1392673"/>
          </a:xfrm>
          <a:prstGeom prst="leftBrace">
            <a:avLst/>
          </a:prstGeom>
          <a:ln w="38100">
            <a:solidFill>
              <a:srgbClr val="EB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5 Rectángulo redondeado"/>
          <p:cNvSpPr/>
          <p:nvPr/>
        </p:nvSpPr>
        <p:spPr>
          <a:xfrm>
            <a:off x="5118821" y="3467496"/>
            <a:ext cx="3442374" cy="116484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B81C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_tradnl" sz="24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Política para el financiamiento de Proyectos</a:t>
            </a:r>
            <a:endParaRPr lang="es-PE" sz="24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114576" y="2218228"/>
            <a:ext cx="3446619" cy="8734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B81C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_tradnl" sz="24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Política Ambiental Crediticia</a:t>
            </a:r>
            <a:endParaRPr lang="es-ES_tradnl" sz="24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  <p:sp>
        <p:nvSpPr>
          <p:cNvPr id="11" name="Marcador de contenido 3"/>
          <p:cNvSpPr>
            <a:spLocks noGrp="1"/>
          </p:cNvSpPr>
          <p:nvPr>
            <p:ph sz="half" idx="4294967295"/>
          </p:nvPr>
        </p:nvSpPr>
        <p:spPr>
          <a:xfrm>
            <a:off x="609600" y="471899"/>
            <a:ext cx="8322144" cy="652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F6600"/>
                </a:solidFill>
                <a:latin typeface="Flexo Heavy It"/>
                <a:cs typeface="Flexo Heavy I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PE" b="1" dirty="0" smtClean="0">
                <a:solidFill>
                  <a:srgbClr val="ED7D31"/>
                </a:solidFill>
              </a:rPr>
              <a:t>¿Qué Políticas tenemos?</a:t>
            </a:r>
            <a:endParaRPr lang="es-ES" b="1" dirty="0">
              <a:solidFill>
                <a:srgbClr val="ED7D3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827584" y="2559942"/>
            <a:ext cx="2719512" cy="15731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B81C"/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s-PE" sz="24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Políticas para la evaluación del Riesgo Social y Ambiental</a:t>
            </a:r>
            <a:endParaRPr lang="es-ES_tradnl" sz="24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32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6" descr="modulos2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552138" y="1094502"/>
            <a:ext cx="6332165" cy="555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0" lvl="2" algn="just">
              <a:spcBef>
                <a:spcPts val="40"/>
              </a:spcBef>
              <a:buClr>
                <a:srgbClr val="FF6600"/>
              </a:buClr>
            </a:pPr>
            <a:endParaRPr lang="es-PE" sz="16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0" lvl="2" algn="just">
              <a:spcBef>
                <a:spcPts val="40"/>
              </a:spcBef>
              <a:buClr>
                <a:srgbClr val="FF6600"/>
              </a:buClr>
            </a:pP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Comercio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de fauna o flora silvestres o de productos elaborados a partir de las mismas regulados por la Convención sobre el Comercio Internacional de Especies 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Amenazadas</a:t>
            </a:r>
            <a:endParaRPr lang="es-PE" sz="16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600" lvl="2" indent="-273600" algn="just"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6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0" lvl="2" algn="just">
              <a:spcBef>
                <a:spcPts val="40"/>
              </a:spcBef>
              <a:buClr>
                <a:srgbClr val="FF6600"/>
              </a:buClr>
            </a:pPr>
            <a:endParaRPr lang="es-PE" sz="16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0" lvl="2" algn="just">
              <a:spcBef>
                <a:spcPts val="40"/>
              </a:spcBef>
              <a:buClr>
                <a:srgbClr val="FF6600"/>
              </a:buClr>
            </a:pP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Armas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y municiones 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de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uso 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militar</a:t>
            </a:r>
            <a:endParaRPr lang="es-PE" sz="16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600" lvl="2" indent="-273600" algn="just"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6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600" lvl="2" indent="-273600" algn="just"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6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0" lvl="2" algn="just">
              <a:spcBef>
                <a:spcPts val="40"/>
              </a:spcBef>
              <a:buClr>
                <a:srgbClr val="FF6600"/>
              </a:buClr>
            </a:pPr>
            <a:endParaRPr lang="es-PE" sz="16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0" lvl="2" algn="just">
              <a:spcBef>
                <a:spcPts val="40"/>
              </a:spcBef>
              <a:buClr>
                <a:srgbClr val="FF6600"/>
              </a:buClr>
            </a:pP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Sustancias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radioactivas 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y comercio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transfronterizo de desechos o </a:t>
            </a:r>
            <a:endParaRPr lang="es-PE" sz="16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0" lvl="2" algn="just">
              <a:spcBef>
                <a:spcPts val="40"/>
              </a:spcBef>
              <a:buClr>
                <a:srgbClr val="FF6600"/>
              </a:buClr>
            </a:pP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productos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de desecho, excepto los residuos no peligrosos para 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reciclaje</a:t>
            </a:r>
            <a:endParaRPr lang="es-PE" sz="16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0" lvl="2" algn="just">
              <a:spcBef>
                <a:spcPts val="40"/>
              </a:spcBef>
              <a:buClr>
                <a:srgbClr val="FF6600"/>
              </a:buClr>
            </a:pPr>
            <a:endParaRPr lang="es-PE" sz="16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600" lvl="2" indent="-273600" algn="just"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6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0" lvl="2" algn="just">
              <a:spcBef>
                <a:spcPts val="40"/>
              </a:spcBef>
              <a:buClr>
                <a:srgbClr val="FF6600"/>
              </a:buClr>
            </a:pPr>
            <a:endParaRPr lang="es-PE" sz="16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0" lvl="2" algn="just">
              <a:spcBef>
                <a:spcPts val="40"/>
              </a:spcBef>
              <a:buClr>
                <a:srgbClr val="FF6600"/>
              </a:buClr>
            </a:pP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Fibras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de amianto no 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aglomerado</a:t>
            </a:r>
            <a:endParaRPr lang="es-PE" sz="16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600" lvl="2" indent="-273600" algn="just"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6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0" lvl="2" algn="just">
              <a:spcBef>
                <a:spcPts val="40"/>
              </a:spcBef>
              <a:buClr>
                <a:srgbClr val="FF6600"/>
              </a:buClr>
            </a:pPr>
            <a:endParaRPr lang="es-PE" sz="16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0" lvl="2" algn="just">
              <a:spcBef>
                <a:spcPts val="40"/>
              </a:spcBef>
              <a:buClr>
                <a:srgbClr val="FF6600"/>
              </a:buClr>
            </a:pPr>
            <a:endParaRPr lang="es-PE" sz="16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0" lvl="2" algn="just">
              <a:spcBef>
                <a:spcPts val="40"/>
              </a:spcBef>
              <a:buClr>
                <a:srgbClr val="FF6600"/>
              </a:buClr>
            </a:pP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Compuestos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de </a:t>
            </a:r>
            <a:r>
              <a:rPr lang="es-PE" sz="1600" dirty="0" err="1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bifenilo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 </a:t>
            </a:r>
            <a:r>
              <a:rPr lang="es-PE" sz="1600" dirty="0" err="1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policlorado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 (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PCB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)</a:t>
            </a:r>
          </a:p>
        </p:txBody>
      </p:sp>
      <p:sp>
        <p:nvSpPr>
          <p:cNvPr id="5" name="Marcador de contenido 3"/>
          <p:cNvSpPr>
            <a:spLocks noGrp="1"/>
          </p:cNvSpPr>
          <p:nvPr>
            <p:ph sz="half" idx="4294967295"/>
          </p:nvPr>
        </p:nvSpPr>
        <p:spPr>
          <a:xfrm>
            <a:off x="609600" y="471899"/>
            <a:ext cx="8322144" cy="652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F6600"/>
                </a:solidFill>
                <a:latin typeface="Flexo Heavy It"/>
                <a:cs typeface="Flexo Heavy I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PE" b="1" dirty="0" smtClean="0">
                <a:solidFill>
                  <a:srgbClr val="ED7D31"/>
                </a:solidFill>
              </a:rPr>
              <a:t>Actividades que el BCP no financia</a:t>
            </a:r>
            <a:endParaRPr lang="es-ES" b="1" dirty="0">
              <a:solidFill>
                <a:srgbClr val="ED7D31"/>
              </a:solidFill>
            </a:endParaRPr>
          </a:p>
        </p:txBody>
      </p:sp>
      <p:pic>
        <p:nvPicPr>
          <p:cNvPr id="15362" name="Picture 2" descr="Resultado de imagen para arm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85" y="2283805"/>
            <a:ext cx="1629028" cy="99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esultado de imagen para comercio de flora y fau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AutoShape 6" descr="Resultado de imagen para comercio de flora y fau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AutoShape 8" descr="Resultado de imagen para comercio de flora y faun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AutoShape 10" descr="Resultado de imagen para comercio de flora y faun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AutoShape 12" descr="Resultado de imagen para comercio de flora y faun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AutoShape 14" descr="Resultado de imagen para comercio de flora y faun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5376" name="Picture 16" descr="Resultado de imagen para comercio de flora y fau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33" y="1171929"/>
            <a:ext cx="1613912" cy="97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Resultado de imagen para sustancias radiactiv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33" y="3430790"/>
            <a:ext cx="1612324" cy="97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0" name="Picture 20" descr="Resultado de imagen para fibras de amianto no aglutina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33" y="4618146"/>
            <a:ext cx="1612324" cy="97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2" name="Picture 22" descr="Resultado de imagen para Compuestos de bifenilo policlorad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04" y="5771244"/>
            <a:ext cx="1613853" cy="96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65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6" descr="modulos2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524837" y="600500"/>
            <a:ext cx="6455391" cy="506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0" lvl="2" algn="just">
              <a:spcBef>
                <a:spcPts val="40"/>
              </a:spcBef>
              <a:buClr>
                <a:srgbClr val="FF6600"/>
              </a:buClr>
            </a:pP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Plaguicidas/herbicidas sujetos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a retirada escalonada o prohibición a nivel 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internacional</a:t>
            </a:r>
            <a:endParaRPr lang="es-PE" sz="16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0" lvl="2" algn="just">
              <a:spcBef>
                <a:spcPts val="40"/>
              </a:spcBef>
              <a:buClr>
                <a:srgbClr val="FF6600"/>
              </a:buClr>
            </a:pPr>
            <a:endParaRPr lang="es-PE" sz="16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0" lvl="2" algn="just">
              <a:spcBef>
                <a:spcPts val="40"/>
              </a:spcBef>
              <a:buClr>
                <a:srgbClr val="FF6600"/>
              </a:buClr>
            </a:pPr>
            <a:endParaRPr lang="es-PE" sz="16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0" lvl="2" algn="just">
              <a:spcBef>
                <a:spcPts val="40"/>
              </a:spcBef>
              <a:buClr>
                <a:srgbClr val="FF6600"/>
              </a:buClr>
            </a:pP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Productos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farmacéuticas sujetos a retirada escalonada o prohibición a nivel 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internacional</a:t>
            </a:r>
            <a:endParaRPr lang="es-PE" sz="16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0" lvl="2" algn="just">
              <a:spcBef>
                <a:spcPts val="40"/>
              </a:spcBef>
              <a:buClr>
                <a:srgbClr val="FF6600"/>
              </a:buClr>
            </a:pPr>
            <a:endParaRPr lang="es-PE" sz="16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0" lvl="2" algn="just">
              <a:spcBef>
                <a:spcPts val="40"/>
              </a:spcBef>
              <a:buClr>
                <a:srgbClr val="FF6600"/>
              </a:buClr>
            </a:pPr>
            <a:endParaRPr lang="es-PE" sz="16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0" lvl="2" algn="just">
              <a:spcBef>
                <a:spcPts val="40"/>
              </a:spcBef>
              <a:buClr>
                <a:srgbClr val="FF6600"/>
              </a:buClr>
            </a:pPr>
            <a:endParaRPr lang="es-PE" sz="16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0" lvl="2" algn="just">
              <a:spcBef>
                <a:spcPts val="40"/>
              </a:spcBef>
              <a:buClr>
                <a:srgbClr val="FF6600"/>
              </a:buClr>
            </a:pP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Sustancias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que agotan la capa de ozono sujetas a retirada escalonada a nivel 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internacional</a:t>
            </a:r>
            <a:endParaRPr lang="es-PE" sz="16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0" lvl="2" algn="just">
              <a:spcBef>
                <a:spcPts val="40"/>
              </a:spcBef>
              <a:buClr>
                <a:srgbClr val="FF6600"/>
              </a:buClr>
            </a:pPr>
            <a:endParaRPr lang="es-PE" sz="16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0" lvl="2" algn="just">
              <a:spcBef>
                <a:spcPts val="40"/>
              </a:spcBef>
              <a:buClr>
                <a:srgbClr val="FF6600"/>
              </a:buClr>
            </a:pPr>
            <a:endParaRPr lang="es-PE" sz="16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0" lvl="2" algn="just">
              <a:spcBef>
                <a:spcPts val="40"/>
              </a:spcBef>
              <a:buClr>
                <a:srgbClr val="FF6600"/>
              </a:buClr>
            </a:pPr>
            <a:endParaRPr lang="es-PE" sz="16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0" lvl="2" algn="just">
              <a:spcBef>
                <a:spcPts val="40"/>
              </a:spcBef>
              <a:buClr>
                <a:srgbClr val="FF6600"/>
              </a:buClr>
            </a:pP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Pesca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con redes de enmalle y deriva en el entorno marino con redes de más de 2,5 km de 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longitud</a:t>
            </a:r>
            <a:endParaRPr lang="es-PE" sz="16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0" lvl="2" algn="just">
              <a:spcBef>
                <a:spcPts val="40"/>
              </a:spcBef>
              <a:buClr>
                <a:srgbClr val="FF6600"/>
              </a:buClr>
            </a:pPr>
            <a:endParaRPr lang="es-PE" sz="16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0" lvl="2" algn="just">
              <a:spcBef>
                <a:spcPts val="40"/>
              </a:spcBef>
              <a:buClr>
                <a:srgbClr val="FF6600"/>
              </a:buClr>
            </a:pPr>
            <a:endParaRPr lang="es-PE" sz="16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0" lvl="2" algn="just">
              <a:spcBef>
                <a:spcPts val="40"/>
              </a:spcBef>
              <a:buClr>
                <a:srgbClr val="FF6600"/>
              </a:buClr>
            </a:pPr>
            <a:endParaRPr lang="es-PE" sz="16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0" lvl="2" algn="just">
              <a:spcBef>
                <a:spcPts val="40"/>
              </a:spcBef>
              <a:buClr>
                <a:srgbClr val="FF6600"/>
              </a:buClr>
            </a:pP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Contaminantes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orgánicos persistentes (COP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)</a:t>
            </a:r>
          </a:p>
          <a:p>
            <a:pPr marL="273600" lvl="2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6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  <p:pic>
        <p:nvPicPr>
          <p:cNvPr id="7" name="Picture 24" descr="Resultado de imagen para plaguicidas prohibidos en pe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6" y="257528"/>
            <a:ext cx="2210937" cy="107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n para productos farmaceuticos prohibidos internacionalm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427434"/>
            <a:ext cx="1634883" cy="99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Resultado de imagen para sustancias que afectan la capa de ozo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567420"/>
            <a:ext cx="1634883" cy="103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Resultado de imagen para pesca con redes de enmal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6394" name="Picture 10" descr="Resultado de imagen para pesca con redes de enmal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754777"/>
            <a:ext cx="1634883" cy="103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Resultado de imagen para contaminantes organicos persistentes pd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853989"/>
            <a:ext cx="1631429" cy="103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460375" y="5923121"/>
            <a:ext cx="8424318" cy="764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just">
              <a:spcBef>
                <a:spcPts val="40"/>
              </a:spcBef>
              <a:buClr>
                <a:srgbClr val="FF6600"/>
              </a:buClr>
            </a:pPr>
            <a:r>
              <a:rPr lang="es-PE" sz="1600" b="1" dirty="0">
                <a:solidFill>
                  <a:schemeClr val="bg1"/>
                </a:solidFill>
                <a:latin typeface="Flexo Medium" pitchFamily="50" charset="0"/>
                <a:cs typeface="Arial" pitchFamily="34" charset="0"/>
              </a:rPr>
              <a:t>En general, cualquier producto o actividad </a:t>
            </a:r>
            <a:r>
              <a:rPr lang="es-PE" sz="1600" b="1" dirty="0" smtClean="0">
                <a:solidFill>
                  <a:schemeClr val="bg1"/>
                </a:solidFill>
                <a:latin typeface="Flexo Medium" pitchFamily="50" charset="0"/>
                <a:cs typeface="Arial" pitchFamily="34" charset="0"/>
              </a:rPr>
              <a:t>ilegal </a:t>
            </a:r>
            <a:r>
              <a:rPr lang="es-PE" sz="1600" b="1" dirty="0">
                <a:solidFill>
                  <a:schemeClr val="bg1"/>
                </a:solidFill>
                <a:latin typeface="Flexo Medium" pitchFamily="50" charset="0"/>
                <a:cs typeface="Arial" pitchFamily="34" charset="0"/>
              </a:rPr>
              <a:t>según las leyes o la normativa del país anfitrión o en virtud de convenios y acuerdos internacionales </a:t>
            </a:r>
            <a:r>
              <a:rPr lang="es-PE" sz="1600" b="1" dirty="0" smtClean="0">
                <a:solidFill>
                  <a:schemeClr val="bg1"/>
                </a:solidFill>
                <a:latin typeface="Flexo Medium" pitchFamily="50" charset="0"/>
                <a:cs typeface="Arial" pitchFamily="34" charset="0"/>
              </a:rPr>
              <a:t>ratificados</a:t>
            </a:r>
            <a:endParaRPr lang="es-PE" sz="1600" b="1" dirty="0">
              <a:solidFill>
                <a:schemeClr val="bg1"/>
              </a:solidFill>
              <a:latin typeface="Flexo Medium" pitchFamily="50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85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Política Ambiental Crediticia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0070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6" descr="modulos2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09600" y="1154790"/>
            <a:ext cx="7878912" cy="94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73600" lvl="2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Clientes con facilidades crediticias superiores a US$10 millones de los sectores económicos:</a:t>
            </a:r>
          </a:p>
          <a:p>
            <a:pPr marL="273600" lvl="2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6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600" lvl="2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6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600" lvl="2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6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600" lvl="2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6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600" lvl="2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6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600" lvl="2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6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600" lvl="2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6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600" lvl="2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6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600" lvl="2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6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  <p:sp>
        <p:nvSpPr>
          <p:cNvPr id="10" name="Marcador de contenido 3"/>
          <p:cNvSpPr>
            <a:spLocks noGrp="1"/>
          </p:cNvSpPr>
          <p:nvPr>
            <p:ph sz="half" idx="4294967295"/>
          </p:nvPr>
        </p:nvSpPr>
        <p:spPr>
          <a:xfrm>
            <a:off x="609600" y="471899"/>
            <a:ext cx="8322144" cy="652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F6600"/>
                </a:solidFill>
                <a:latin typeface="Flexo Heavy It"/>
                <a:cs typeface="Flexo Heavy I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PE" b="1" dirty="0" smtClean="0">
                <a:solidFill>
                  <a:srgbClr val="ED7D31"/>
                </a:solidFill>
              </a:rPr>
              <a:t>¿Cuál es su alcance?</a:t>
            </a:r>
          </a:p>
          <a:p>
            <a:pPr lvl="0"/>
            <a:endParaRPr lang="es-ES" b="1" dirty="0" smtClean="0">
              <a:solidFill>
                <a:srgbClr val="ED7D31"/>
              </a:solidFill>
            </a:endParaRPr>
          </a:p>
        </p:txBody>
      </p:sp>
      <p:pic>
        <p:nvPicPr>
          <p:cNvPr id="17410" name="Picture 2" descr="Resultado de imagen para miner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" y="2545290"/>
            <a:ext cx="1970677" cy="125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Resultado de imagen para petrole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779" y="2545290"/>
            <a:ext cx="1981749" cy="124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Resultado de imagen para generacion de electricid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231" y="2545290"/>
            <a:ext cx="1981749" cy="124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Resultado de imagen para fabrica de harina de pesca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27" y="2545290"/>
            <a:ext cx="1937818" cy="121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74872" y="3912715"/>
            <a:ext cx="8880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Minería</a:t>
            </a:r>
            <a:endParaRPr lang="es-PE" sz="1600" dirty="0"/>
          </a:p>
        </p:txBody>
      </p:sp>
      <p:sp>
        <p:nvSpPr>
          <p:cNvPr id="3" name="2 Rectángulo"/>
          <p:cNvSpPr/>
          <p:nvPr/>
        </p:nvSpPr>
        <p:spPr>
          <a:xfrm>
            <a:off x="2665280" y="3930195"/>
            <a:ext cx="15810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Petróleo &amp; Gas</a:t>
            </a:r>
            <a:endParaRPr lang="es-PE" sz="1600" dirty="0"/>
          </a:p>
        </p:txBody>
      </p:sp>
      <p:sp>
        <p:nvSpPr>
          <p:cNvPr id="4" name="3 Rectángulo"/>
          <p:cNvSpPr/>
          <p:nvPr/>
        </p:nvSpPr>
        <p:spPr>
          <a:xfrm>
            <a:off x="5024708" y="3893177"/>
            <a:ext cx="12557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Electricidad</a:t>
            </a:r>
            <a:endParaRPr lang="es-PE" sz="1600" dirty="0"/>
          </a:p>
        </p:txBody>
      </p:sp>
      <p:sp>
        <p:nvSpPr>
          <p:cNvPr id="5" name="4 Rectángulo"/>
          <p:cNvSpPr/>
          <p:nvPr/>
        </p:nvSpPr>
        <p:spPr>
          <a:xfrm>
            <a:off x="7465349" y="3916991"/>
            <a:ext cx="7374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Pesca</a:t>
            </a:r>
            <a:endParaRPr lang="es-PE" sz="1600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567951" y="4858598"/>
            <a:ext cx="7878911" cy="1323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860"/>
              </a:spcBef>
              <a:buClr>
                <a:srgbClr val="FF6600"/>
              </a:buClr>
            </a:pPr>
            <a:r>
              <a:rPr lang="es-ES" b="1" dirty="0">
                <a:solidFill>
                  <a:schemeClr val="bg1"/>
                </a:solidFill>
                <a:latin typeface="Flexo Medium" pitchFamily="50" charset="0"/>
                <a:cs typeface="Arial" pitchFamily="34" charset="0"/>
              </a:rPr>
              <a:t>En estos sectores tenemos 96 clientes que representan el </a:t>
            </a:r>
            <a:r>
              <a:rPr lang="es-ES" b="1" dirty="0" smtClean="0">
                <a:solidFill>
                  <a:schemeClr val="bg1"/>
                </a:solidFill>
                <a:latin typeface="Flexo Medium" pitchFamily="50" charset="0"/>
                <a:cs typeface="Arial" pitchFamily="34" charset="0"/>
              </a:rPr>
              <a:t>24% </a:t>
            </a:r>
            <a:r>
              <a:rPr lang="es-ES" b="1" dirty="0">
                <a:solidFill>
                  <a:schemeClr val="bg1"/>
                </a:solidFill>
                <a:latin typeface="Flexo Medium" pitchFamily="50" charset="0"/>
                <a:cs typeface="Arial" pitchFamily="34" charset="0"/>
              </a:rPr>
              <a:t>de todas las </a:t>
            </a:r>
            <a:r>
              <a:rPr lang="es-ES" b="1" dirty="0" smtClean="0">
                <a:solidFill>
                  <a:schemeClr val="bg1"/>
                </a:solidFill>
                <a:latin typeface="Flexo Medium" pitchFamily="50" charset="0"/>
                <a:cs typeface="Arial" pitchFamily="34" charset="0"/>
              </a:rPr>
              <a:t>colocaciones de </a:t>
            </a:r>
            <a:r>
              <a:rPr lang="es-ES" b="1" dirty="0">
                <a:solidFill>
                  <a:schemeClr val="bg1"/>
                </a:solidFill>
                <a:latin typeface="Flexo Medium" pitchFamily="50" charset="0"/>
                <a:cs typeface="Arial" pitchFamily="34" charset="0"/>
              </a:rPr>
              <a:t>nuestra banca mayorista (</a:t>
            </a:r>
            <a:r>
              <a:rPr lang="es-ES" b="1" dirty="0" smtClean="0">
                <a:solidFill>
                  <a:schemeClr val="bg1"/>
                </a:solidFill>
                <a:latin typeface="Flexo Medium" pitchFamily="50" charset="0"/>
                <a:cs typeface="Arial" pitchFamily="34" charset="0"/>
              </a:rPr>
              <a:t>US$4 mil </a:t>
            </a:r>
            <a:r>
              <a:rPr lang="es-ES" b="1" dirty="0">
                <a:solidFill>
                  <a:schemeClr val="bg1"/>
                </a:solidFill>
                <a:latin typeface="Flexo Medium" pitchFamily="50" charset="0"/>
                <a:cs typeface="Arial" pitchFamily="34" charset="0"/>
              </a:rPr>
              <a:t>millones vs. </a:t>
            </a:r>
            <a:r>
              <a:rPr lang="es-ES" b="1" dirty="0" smtClean="0">
                <a:solidFill>
                  <a:schemeClr val="bg1"/>
                </a:solidFill>
                <a:latin typeface="Flexo Medium" pitchFamily="50" charset="0"/>
                <a:cs typeface="Arial" pitchFamily="34" charset="0"/>
              </a:rPr>
              <a:t>US$17 mil </a:t>
            </a:r>
            <a:r>
              <a:rPr lang="es-ES" b="1" dirty="0">
                <a:solidFill>
                  <a:schemeClr val="bg1"/>
                </a:solidFill>
                <a:latin typeface="Flexo Medium" pitchFamily="50" charset="0"/>
                <a:cs typeface="Arial" pitchFamily="34" charset="0"/>
              </a:rPr>
              <a:t>millones</a:t>
            </a:r>
            <a:r>
              <a:rPr lang="es-ES" b="1" dirty="0" smtClean="0">
                <a:solidFill>
                  <a:schemeClr val="bg1"/>
                </a:solidFill>
                <a:latin typeface="Flexo Medium" pitchFamily="50" charset="0"/>
                <a:cs typeface="Arial" pitchFamily="34" charset="0"/>
              </a:rPr>
              <a:t>)</a:t>
            </a:r>
            <a:endParaRPr lang="es-ES" b="1" dirty="0">
              <a:solidFill>
                <a:schemeClr val="bg1"/>
              </a:solidFill>
              <a:latin typeface="Flexo Medium" pitchFamily="50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63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3"/>
          <p:cNvSpPr>
            <a:spLocks noGrp="1"/>
          </p:cNvSpPr>
          <p:nvPr>
            <p:ph sz="half" idx="4294967295"/>
          </p:nvPr>
        </p:nvSpPr>
        <p:spPr>
          <a:xfrm>
            <a:off x="609600" y="471899"/>
            <a:ext cx="8322144" cy="652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F6600"/>
                </a:solidFill>
                <a:latin typeface="Flexo Heavy It"/>
                <a:cs typeface="Flexo Heavy I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PE" b="1" dirty="0" smtClean="0">
                <a:solidFill>
                  <a:srgbClr val="ED7D31"/>
                </a:solidFill>
              </a:rPr>
              <a:t>BCP en cifras 2015</a:t>
            </a:r>
            <a:endParaRPr lang="es-ES" b="1" dirty="0">
              <a:solidFill>
                <a:srgbClr val="ED7D31"/>
              </a:solidFill>
            </a:endParaRPr>
          </a:p>
        </p:txBody>
      </p:sp>
      <p:pic>
        <p:nvPicPr>
          <p:cNvPr id="8" name="Imagen 56" descr="modulos2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67951" y="1066129"/>
            <a:ext cx="78789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67951" y="1490283"/>
            <a:ext cx="7878912" cy="188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73050" indent="-273050" algn="just">
              <a:lnSpc>
                <a:spcPct val="150000"/>
              </a:lnSpc>
              <a:spcBef>
                <a:spcPts val="86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s-ES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Tenemos 127 años de existencia</a:t>
            </a:r>
          </a:p>
          <a:p>
            <a:pPr marL="273050" indent="-273050" algn="just">
              <a:lnSpc>
                <a:spcPct val="150000"/>
              </a:lnSpc>
              <a:spcBef>
                <a:spcPts val="86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s-ES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Más de 17,000 colaboradores</a:t>
            </a:r>
          </a:p>
          <a:p>
            <a:pPr marL="273050" indent="-273050" algn="just">
              <a:lnSpc>
                <a:spcPct val="150000"/>
              </a:lnSpc>
              <a:spcBef>
                <a:spcPts val="86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s-ES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400 agencias a nivel nacional</a:t>
            </a:r>
          </a:p>
          <a:p>
            <a:pPr marL="273050" indent="-273050" algn="just">
              <a:lnSpc>
                <a:spcPct val="150000"/>
              </a:lnSpc>
              <a:spcBef>
                <a:spcPts val="86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s-ES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Oficinas representación en Chile y Colombia</a:t>
            </a: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725585" y="4110236"/>
            <a:ext cx="1322239" cy="1023583"/>
          </a:xfrm>
          <a:prstGeom prst="roundRect">
            <a:avLst>
              <a:gd name="adj" fmla="val 31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schemeClr val="bg1"/>
                </a:solidFill>
                <a:latin typeface="Flexo Medium" pitchFamily="50" charset="0"/>
                <a:cs typeface="Arial" pitchFamily="34" charset="0"/>
              </a:rPr>
              <a:t>S</a:t>
            </a:r>
            <a:r>
              <a:rPr lang="es-PE" sz="1600" b="1" dirty="0" smtClean="0">
                <a:solidFill>
                  <a:schemeClr val="bg1"/>
                </a:solidFill>
                <a:latin typeface="Flexo Medium" pitchFamily="50" charset="0"/>
                <a:cs typeface="Arial" pitchFamily="34" charset="0"/>
              </a:rPr>
              <a:t>/. 10,347 </a:t>
            </a:r>
            <a:r>
              <a:rPr lang="es-PE" sz="1600" b="1" dirty="0">
                <a:solidFill>
                  <a:schemeClr val="bg1"/>
                </a:solidFill>
                <a:latin typeface="Flexo Medium" pitchFamily="50" charset="0"/>
                <a:cs typeface="Arial" pitchFamily="34" charset="0"/>
              </a:rPr>
              <a:t>millones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3496129" y="4110236"/>
            <a:ext cx="1365455" cy="1023583"/>
          </a:xfrm>
          <a:prstGeom prst="roundRect">
            <a:avLst>
              <a:gd name="adj" fmla="val 31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schemeClr val="bg1"/>
                </a:solidFill>
                <a:latin typeface="Flexo Medium" pitchFamily="50" charset="0"/>
                <a:cs typeface="Arial" pitchFamily="34" charset="0"/>
              </a:rPr>
              <a:t>S</a:t>
            </a:r>
            <a:r>
              <a:rPr lang="es-PE" sz="1600" b="1" dirty="0" smtClean="0">
                <a:solidFill>
                  <a:schemeClr val="bg1"/>
                </a:solidFill>
                <a:latin typeface="Flexo Medium" pitchFamily="50" charset="0"/>
                <a:cs typeface="Arial" pitchFamily="34" charset="0"/>
              </a:rPr>
              <a:t>/. 2,843 millones</a:t>
            </a:r>
            <a:endParaRPr lang="es-PE" sz="1600" b="1" dirty="0">
              <a:solidFill>
                <a:schemeClr val="bg1"/>
              </a:solidFill>
              <a:latin typeface="Flexo Medium" pitchFamily="50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6184708" y="4107963"/>
            <a:ext cx="1348892" cy="1023583"/>
          </a:xfrm>
          <a:prstGeom prst="roundRect">
            <a:avLst>
              <a:gd name="adj" fmla="val 31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schemeClr val="bg1"/>
                </a:solidFill>
                <a:latin typeface="Flexo Medium" pitchFamily="50" charset="0"/>
                <a:cs typeface="Arial" pitchFamily="34" charset="0"/>
              </a:rPr>
              <a:t>S</a:t>
            </a:r>
            <a:r>
              <a:rPr lang="es-PE" sz="1600" b="1" dirty="0" smtClean="0">
                <a:solidFill>
                  <a:schemeClr val="bg1"/>
                </a:solidFill>
                <a:latin typeface="Flexo Medium" pitchFamily="50" charset="0"/>
                <a:cs typeface="Arial" pitchFamily="34" charset="0"/>
              </a:rPr>
              <a:t>/. 88,051 millones</a:t>
            </a:r>
            <a:endParaRPr lang="es-PE" sz="1600" b="1" dirty="0">
              <a:solidFill>
                <a:schemeClr val="bg1"/>
              </a:solidFill>
              <a:latin typeface="Flexo Medium" pitchFamily="50" charset="0"/>
              <a:cs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047824" y="4085636"/>
            <a:ext cx="1432355" cy="103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ts val="860"/>
              </a:spcBef>
              <a:buClr>
                <a:srgbClr val="FF6600"/>
              </a:buClr>
            </a:pPr>
            <a:r>
              <a:rPr lang="es-ES" sz="1200" b="1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Ingresos totales</a:t>
            </a:r>
          </a:p>
          <a:p>
            <a:pPr>
              <a:spcBef>
                <a:spcPts val="860"/>
              </a:spcBef>
              <a:buClr>
                <a:srgbClr val="FF6600"/>
              </a:buClr>
            </a:pPr>
            <a:r>
              <a:rPr lang="es-ES" sz="9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Su crecimiento fue 19.5% en comparación con el del 2014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888880" y="4087908"/>
            <a:ext cx="1266260" cy="103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ts val="860"/>
              </a:spcBef>
              <a:buClr>
                <a:srgbClr val="FF6600"/>
              </a:buClr>
            </a:pPr>
            <a:r>
              <a:rPr lang="es-ES" sz="1200" b="1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Utilidad neta atribuible</a:t>
            </a:r>
          </a:p>
          <a:p>
            <a:pPr>
              <a:spcBef>
                <a:spcPts val="860"/>
              </a:spcBef>
              <a:buClr>
                <a:srgbClr val="FF6600"/>
              </a:buClr>
            </a:pPr>
            <a:r>
              <a:rPr lang="es-ES" sz="9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Aumentó 45.9% con relación al del año anterior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7566160" y="4090180"/>
            <a:ext cx="1266260" cy="103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ts val="860"/>
              </a:spcBef>
              <a:buClr>
                <a:srgbClr val="FF6600"/>
              </a:buClr>
            </a:pPr>
            <a:r>
              <a:rPr lang="es-ES" sz="1200" b="1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Cartera de colocaciones</a:t>
            </a:r>
          </a:p>
          <a:p>
            <a:pPr>
              <a:spcBef>
                <a:spcPts val="860"/>
              </a:spcBef>
              <a:buClr>
                <a:srgbClr val="FF6600"/>
              </a:buClr>
            </a:pPr>
            <a:r>
              <a:rPr lang="es-ES" sz="9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Su expansión fue +14.1% en línea con el dinamismo de la economía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050096" y="5439060"/>
            <a:ext cx="1432355" cy="103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ts val="860"/>
              </a:spcBef>
              <a:buClr>
                <a:srgbClr val="FF6600"/>
              </a:buClr>
            </a:pPr>
            <a:r>
              <a:rPr lang="es-ES" sz="1200" b="1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Clientes</a:t>
            </a:r>
          </a:p>
          <a:p>
            <a:pPr>
              <a:spcBef>
                <a:spcPts val="860"/>
              </a:spcBef>
              <a:buClr>
                <a:srgbClr val="FF6600"/>
              </a:buClr>
            </a:pPr>
            <a:r>
              <a:rPr lang="es-ES" sz="9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Cada vez más clientes atendidos por el BCP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891152" y="5427684"/>
            <a:ext cx="1266260" cy="103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ts val="860"/>
              </a:spcBef>
              <a:buClr>
                <a:srgbClr val="FF6600"/>
              </a:buClr>
            </a:pPr>
            <a:r>
              <a:rPr lang="es-ES" sz="1200" b="1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PDM* de colocaciones</a:t>
            </a:r>
          </a:p>
          <a:p>
            <a:pPr>
              <a:spcBef>
                <a:spcPts val="860"/>
              </a:spcBef>
              <a:buClr>
                <a:srgbClr val="FF6600"/>
              </a:buClr>
            </a:pPr>
            <a:r>
              <a:rPr lang="es-ES" sz="9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Líder en el mercado de colocaciones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582080" y="5443604"/>
            <a:ext cx="1266260" cy="103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ts val="860"/>
              </a:spcBef>
              <a:buClr>
                <a:srgbClr val="FF6600"/>
              </a:buClr>
            </a:pPr>
            <a:r>
              <a:rPr lang="es-ES" sz="1200" b="1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PDM* de </a:t>
            </a:r>
            <a:r>
              <a:rPr lang="es-ES" sz="1200" b="1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depósitos</a:t>
            </a:r>
            <a:endParaRPr lang="es-ES" sz="1200" b="1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>
              <a:spcBef>
                <a:spcPts val="860"/>
              </a:spcBef>
              <a:buClr>
                <a:srgbClr val="FF6600"/>
              </a:buClr>
            </a:pPr>
            <a:r>
              <a:rPr lang="es-ES" sz="9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Líder en captación de depósitos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727857" y="5245292"/>
            <a:ext cx="1253279" cy="1023583"/>
          </a:xfrm>
          <a:prstGeom prst="roundRect">
            <a:avLst>
              <a:gd name="adj" fmla="val 3125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dirty="0" smtClean="0">
                <a:solidFill>
                  <a:schemeClr val="tx1"/>
                </a:solidFill>
                <a:latin typeface="Flexo Medium" pitchFamily="50" charset="0"/>
                <a:cs typeface="Arial" pitchFamily="34" charset="0"/>
              </a:rPr>
              <a:t>&gt;6</a:t>
            </a:r>
          </a:p>
          <a:p>
            <a:pPr algn="ctr"/>
            <a:r>
              <a:rPr lang="es-PE" sz="1200" b="1" dirty="0" smtClean="0">
                <a:solidFill>
                  <a:schemeClr val="tx1"/>
                </a:solidFill>
                <a:latin typeface="Flexo Medium" pitchFamily="50" charset="0"/>
                <a:cs typeface="Arial" pitchFamily="34" charset="0"/>
              </a:rPr>
              <a:t>millones</a:t>
            </a:r>
            <a:endParaRPr lang="es-PE" sz="1600" b="1" dirty="0">
              <a:solidFill>
                <a:schemeClr val="tx1"/>
              </a:solidFill>
              <a:latin typeface="Flexo Medium" pitchFamily="50" charset="0"/>
              <a:cs typeface="Arial" pitchFamily="34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3507475" y="5343100"/>
            <a:ext cx="1438269" cy="1023583"/>
          </a:xfrm>
          <a:prstGeom prst="roundRect">
            <a:avLst>
              <a:gd name="adj" fmla="val 3125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900" b="1" dirty="0">
                <a:solidFill>
                  <a:schemeClr val="tx1"/>
                </a:solidFill>
                <a:latin typeface="Flexo Medium" pitchFamily="50" charset="0"/>
                <a:cs typeface="Arial" pitchFamily="34" charset="0"/>
              </a:rPr>
              <a:t>33.3%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6252995" y="5345372"/>
            <a:ext cx="1438269" cy="1023583"/>
          </a:xfrm>
          <a:prstGeom prst="roundRect">
            <a:avLst>
              <a:gd name="adj" fmla="val 3125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900" b="1" dirty="0" smtClean="0">
                <a:solidFill>
                  <a:schemeClr val="tx1"/>
                </a:solidFill>
                <a:latin typeface="Flexo Medium" pitchFamily="50" charset="0"/>
                <a:cs typeface="Arial" pitchFamily="34" charset="0"/>
              </a:rPr>
              <a:t>33.1%</a:t>
            </a:r>
            <a:endParaRPr lang="es-PE" sz="2900" b="1" dirty="0">
              <a:solidFill>
                <a:schemeClr val="tx1"/>
              </a:solidFill>
              <a:latin typeface="Flexo Medium" pitchFamily="50" charset="0"/>
              <a:cs typeface="Arial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691146" y="6398931"/>
            <a:ext cx="7878912" cy="51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just">
              <a:lnSpc>
                <a:spcPct val="150000"/>
              </a:lnSpc>
              <a:spcBef>
                <a:spcPts val="860"/>
              </a:spcBef>
              <a:buClr>
                <a:srgbClr val="FF6600"/>
              </a:buClr>
            </a:pPr>
            <a:r>
              <a:rPr lang="es-ES" sz="9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*PDM: Participación de mercado que incluye BCP y </a:t>
            </a:r>
            <a:r>
              <a:rPr lang="es-ES" sz="900" dirty="0" err="1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Mibanco</a:t>
            </a:r>
            <a:endParaRPr lang="es-ES" sz="9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57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6" descr="modulos2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09600" y="1154790"/>
            <a:ext cx="7878912" cy="555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73600" lvl="2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A través de un cuestionario anual </a:t>
            </a:r>
            <a:r>
              <a:rPr lang="es-ES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buscamos </a:t>
            </a:r>
            <a:r>
              <a:rPr lang="es-ES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monitorear aspectos específicos del sector que </a:t>
            </a:r>
            <a:r>
              <a:rPr lang="es-ES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son relevantes </a:t>
            </a:r>
            <a:r>
              <a:rPr lang="es-ES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en la evaluación </a:t>
            </a:r>
            <a:r>
              <a:rPr lang="es-ES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de </a:t>
            </a:r>
            <a:r>
              <a:rPr lang="es-ES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la capacidad de gestión ambiental del </a:t>
            </a:r>
            <a:r>
              <a:rPr lang="es-ES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cliente.</a:t>
            </a:r>
          </a:p>
          <a:p>
            <a:pPr marL="0" lvl="2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</a:pPr>
            <a:endParaRPr lang="es-ES" sz="14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  <p:sp>
        <p:nvSpPr>
          <p:cNvPr id="10" name="Marcador de contenido 3"/>
          <p:cNvSpPr>
            <a:spLocks noGrp="1"/>
          </p:cNvSpPr>
          <p:nvPr>
            <p:ph sz="half" idx="4294967295"/>
          </p:nvPr>
        </p:nvSpPr>
        <p:spPr>
          <a:xfrm>
            <a:off x="609600" y="471899"/>
            <a:ext cx="8322144" cy="652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F6600"/>
                </a:solidFill>
                <a:latin typeface="Flexo Heavy It"/>
                <a:cs typeface="Flexo Heavy I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PE" b="1" dirty="0" smtClean="0">
                <a:solidFill>
                  <a:srgbClr val="ED7D31"/>
                </a:solidFill>
              </a:rPr>
              <a:t>¿Cómo determinamos el riesgo?</a:t>
            </a:r>
          </a:p>
          <a:p>
            <a:pPr lvl="0"/>
            <a:endParaRPr lang="es-ES" b="1" dirty="0" smtClean="0">
              <a:solidFill>
                <a:srgbClr val="ED7D3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94" y="2521023"/>
            <a:ext cx="7492226" cy="222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27792" y="5089094"/>
            <a:ext cx="786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600" lvl="2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A 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través de puntajes y ponderaciones se calculan valores que son sumados para obtener </a:t>
            </a:r>
            <a:r>
              <a:rPr lang="es-ES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el puntaje total y la categoría de riesgo ambiental del </a:t>
            </a:r>
            <a:r>
              <a:rPr lang="es-ES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cliente que pueden ser </a:t>
            </a:r>
            <a:r>
              <a:rPr lang="es-ES" sz="1600" b="1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Categoría Roja, Amarilla o Verde</a:t>
            </a:r>
            <a:r>
              <a:rPr lang="es-ES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.</a:t>
            </a:r>
            <a:endParaRPr lang="es-PE" sz="16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5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3"/>
          <p:cNvSpPr>
            <a:spLocks noGrp="1"/>
          </p:cNvSpPr>
          <p:nvPr>
            <p:ph sz="half" idx="4294967295"/>
          </p:nvPr>
        </p:nvSpPr>
        <p:spPr>
          <a:xfrm>
            <a:off x="609600" y="471899"/>
            <a:ext cx="8322144" cy="652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F6600"/>
                </a:solidFill>
                <a:latin typeface="Flexo Heavy It"/>
                <a:cs typeface="Flexo Heavy I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PE" b="1" dirty="0" smtClean="0">
                <a:solidFill>
                  <a:srgbClr val="ED7D31"/>
                </a:solidFill>
              </a:rPr>
              <a:t>¿Cómo es el proceso de evaluación?</a:t>
            </a:r>
            <a:endParaRPr lang="es-ES" b="1" dirty="0">
              <a:solidFill>
                <a:srgbClr val="ED7D31"/>
              </a:solidFill>
            </a:endParaRPr>
          </a:p>
        </p:txBody>
      </p:sp>
      <p:pic>
        <p:nvPicPr>
          <p:cNvPr id="8" name="Imagen 56" descr="modulos2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283795" y="1615101"/>
            <a:ext cx="2951163" cy="3889375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s-PE" sz="1600" b="1" dirty="0"/>
          </a:p>
          <a:p>
            <a:pPr algn="ctr">
              <a:defRPr/>
            </a:pPr>
            <a:r>
              <a:rPr lang="es-PE" b="1" dirty="0">
                <a:latin typeface="Flexo Medium" pitchFamily="50" charset="0"/>
              </a:rPr>
              <a:t>Evaluación crediticia 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286124" y="1147680"/>
            <a:ext cx="266223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600" i="1" dirty="0">
                <a:solidFill>
                  <a:srgbClr val="005DB9"/>
                </a:solidFill>
                <a:latin typeface="Flexo Medium" pitchFamily="50" charset="0"/>
              </a:rPr>
              <a:t>Categorización del </a:t>
            </a:r>
            <a:r>
              <a:rPr lang="es-ES" sz="1600" i="1" dirty="0" smtClean="0">
                <a:solidFill>
                  <a:srgbClr val="005DB9"/>
                </a:solidFill>
                <a:latin typeface="Flexo Medium" pitchFamily="50" charset="0"/>
              </a:rPr>
              <a:t>riesgo bajo la legislación ambiental peruana, las Normas de desempeño del IFC y del GRI</a:t>
            </a:r>
            <a:endParaRPr lang="es-ES" sz="1600" i="1" dirty="0">
              <a:solidFill>
                <a:srgbClr val="005DB9"/>
              </a:solidFill>
              <a:latin typeface="Flexo Medium" pitchFamily="50" charset="0"/>
            </a:endParaRPr>
          </a:p>
        </p:txBody>
      </p:sp>
      <p:sp>
        <p:nvSpPr>
          <p:cNvPr id="15" name="14 Flecha derecha"/>
          <p:cNvSpPr/>
          <p:nvPr/>
        </p:nvSpPr>
        <p:spPr>
          <a:xfrm>
            <a:off x="3093182" y="3209925"/>
            <a:ext cx="576263" cy="1512888"/>
          </a:xfrm>
          <a:prstGeom prst="rightArrow">
            <a:avLst>
              <a:gd name="adj1" fmla="val 38662"/>
              <a:gd name="adj2" fmla="val 317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/>
          </p:nvPr>
        </p:nvGraphicFramePr>
        <p:xfrm>
          <a:off x="3685686" y="3209925"/>
          <a:ext cx="1722438" cy="15049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2438"/>
              </a:tblGrid>
              <a:tr h="501650"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es-PE" sz="1600" b="0" dirty="0" smtClean="0">
                          <a:solidFill>
                            <a:srgbClr val="005DB9"/>
                          </a:solidFill>
                          <a:latin typeface="Flexo Medium" pitchFamily="50" charset="0"/>
                        </a:rPr>
                        <a:t>Bajo</a:t>
                      </a:r>
                      <a:endParaRPr lang="es-PE" sz="1600" b="0" dirty="0">
                        <a:solidFill>
                          <a:srgbClr val="005DB9"/>
                        </a:solidFill>
                        <a:latin typeface="Flexo Medium" pitchFamily="50" charset="0"/>
                      </a:endParaRPr>
                    </a:p>
                  </a:txBody>
                  <a:tcPr marL="91414" marR="91414" marT="45717" marB="45717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solidFill>
                            <a:srgbClr val="005DB9"/>
                          </a:solidFill>
                          <a:latin typeface="Flexo Medium" pitchFamily="50" charset="0"/>
                        </a:rPr>
                        <a:t>Medio</a:t>
                      </a:r>
                      <a:endParaRPr lang="es-PE" sz="1600" dirty="0">
                        <a:solidFill>
                          <a:srgbClr val="005DB9"/>
                        </a:solidFill>
                        <a:latin typeface="Flexo Medium" pitchFamily="50" charset="0"/>
                      </a:endParaRPr>
                    </a:p>
                  </a:txBody>
                  <a:tcPr marL="91414" marR="91414" marT="45717" marB="4571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solidFill>
                            <a:srgbClr val="005DB9"/>
                          </a:solidFill>
                          <a:latin typeface="Flexo Medium" pitchFamily="50" charset="0"/>
                        </a:rPr>
                        <a:t>Alto</a:t>
                      </a:r>
                      <a:endParaRPr lang="es-PE" sz="1600" dirty="0">
                        <a:solidFill>
                          <a:srgbClr val="005DB9"/>
                        </a:solidFill>
                        <a:latin typeface="Flexo Medium" pitchFamily="50" charset="0"/>
                      </a:endParaRPr>
                    </a:p>
                  </a:txBody>
                  <a:tcPr marL="91414" marR="91414" marT="45717" marB="4571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9" name="18 Rectángulo"/>
          <p:cNvSpPr/>
          <p:nvPr/>
        </p:nvSpPr>
        <p:spPr>
          <a:xfrm>
            <a:off x="6011863" y="1972287"/>
            <a:ext cx="3062287" cy="3152775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PE" b="1" dirty="0" smtClean="0">
                <a:latin typeface="Flexo Medium" pitchFamily="50" charset="0"/>
              </a:rPr>
              <a:t>Cláusulas contractuales: Alto </a:t>
            </a:r>
            <a:endParaRPr lang="es-PE" b="1" dirty="0">
              <a:latin typeface="Flexo Medium" pitchFamily="50" charset="0"/>
            </a:endParaRPr>
          </a:p>
        </p:txBody>
      </p:sp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370675"/>
              </p:ext>
            </p:extLst>
          </p:nvPr>
        </p:nvGraphicFramePr>
        <p:xfrm>
          <a:off x="6237288" y="2647585"/>
          <a:ext cx="2613025" cy="22336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13025"/>
              </a:tblGrid>
              <a:tr h="1116806"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es-PE" sz="1600" b="0" u="none" dirty="0" smtClean="0">
                          <a:solidFill>
                            <a:srgbClr val="005DB9"/>
                          </a:solidFill>
                          <a:latin typeface="Flexo Medium" pitchFamily="50" charset="0"/>
                        </a:rPr>
                        <a:t>Compromisos 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es-PE" sz="1600" b="0" u="none" dirty="0" smtClean="0">
                          <a:solidFill>
                            <a:srgbClr val="005DB9"/>
                          </a:solidFill>
                          <a:latin typeface="Flexo Medium" pitchFamily="50" charset="0"/>
                        </a:rPr>
                        <a:t>y</a:t>
                      </a:r>
                      <a:r>
                        <a:rPr lang="es-PE" sz="1600" b="0" u="none" baseline="0" dirty="0" smtClean="0">
                          <a:solidFill>
                            <a:srgbClr val="005DB9"/>
                          </a:solidFill>
                          <a:latin typeface="Flexo Medium" pitchFamily="50" charset="0"/>
                        </a:rPr>
                        <a:t>/u obligaciones</a:t>
                      </a:r>
                    </a:p>
                  </a:txBody>
                  <a:tcPr marL="91449" marR="91449" marT="45767" marB="45767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16806">
                <a:tc>
                  <a:txBody>
                    <a:bodyPr/>
                    <a:lstStyle/>
                    <a:p>
                      <a:pPr algn="ctr"/>
                      <a:r>
                        <a:rPr lang="es-PE" sz="1600" u="none" dirty="0" smtClean="0">
                          <a:solidFill>
                            <a:srgbClr val="005DB9"/>
                          </a:solidFill>
                          <a:latin typeface="Flexo Medium" pitchFamily="50" charset="0"/>
                        </a:rPr>
                        <a:t>Plan</a:t>
                      </a:r>
                      <a:r>
                        <a:rPr lang="es-PE" sz="1600" u="none" baseline="0" dirty="0" smtClean="0">
                          <a:solidFill>
                            <a:srgbClr val="005DB9"/>
                          </a:solidFill>
                          <a:latin typeface="Flexo Medium" pitchFamily="50" charset="0"/>
                        </a:rPr>
                        <a:t> de acción</a:t>
                      </a:r>
                      <a:endParaRPr lang="es-PE" sz="1600" u="none" dirty="0">
                        <a:solidFill>
                          <a:srgbClr val="005DB9"/>
                        </a:solidFill>
                        <a:latin typeface="Flexo Medium" pitchFamily="50" charset="0"/>
                      </a:endParaRPr>
                    </a:p>
                  </a:txBody>
                  <a:tcPr marL="91449" marR="91449" marT="45767" marB="4576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5" name="24 Cerrar llave"/>
          <p:cNvSpPr/>
          <p:nvPr/>
        </p:nvSpPr>
        <p:spPr>
          <a:xfrm rot="16200000">
            <a:off x="4189474" y="1772444"/>
            <a:ext cx="647700" cy="1944687"/>
          </a:xfrm>
          <a:prstGeom prst="rightBrace">
            <a:avLst/>
          </a:prstGeom>
          <a:ln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25 Flecha derecha"/>
          <p:cNvSpPr/>
          <p:nvPr/>
        </p:nvSpPr>
        <p:spPr>
          <a:xfrm>
            <a:off x="5402614" y="3209926"/>
            <a:ext cx="576263" cy="1512888"/>
          </a:xfrm>
          <a:prstGeom prst="rightArrow">
            <a:avLst>
              <a:gd name="adj1" fmla="val 38662"/>
              <a:gd name="adj2" fmla="val 317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graphicFrame>
        <p:nvGraphicFramePr>
          <p:cNvPr id="27" name="2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647200"/>
              </p:ext>
            </p:extLst>
          </p:nvPr>
        </p:nvGraphicFramePr>
        <p:xfrm>
          <a:off x="481622" y="2339368"/>
          <a:ext cx="2532063" cy="29702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32063"/>
              </a:tblGrid>
              <a:tr h="432069">
                <a:tc>
                  <a:txBody>
                    <a:bodyPr/>
                    <a:lstStyle/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0" u="none" dirty="0" smtClean="0">
                          <a:solidFill>
                            <a:srgbClr val="005DB9"/>
                          </a:solidFill>
                          <a:latin typeface="Flexo Medium" pitchFamily="50" charset="0"/>
                        </a:rPr>
                        <a:t>Por sector:</a:t>
                      </a:r>
                      <a:endParaRPr lang="es-PE" sz="1600" b="0" u="none" dirty="0">
                        <a:solidFill>
                          <a:srgbClr val="005DB9"/>
                        </a:solidFill>
                        <a:latin typeface="Flexo Medium" pitchFamily="50" charset="0"/>
                      </a:endParaRPr>
                    </a:p>
                  </a:txBody>
                  <a:tcPr marL="91428" marR="91428" marT="45741" marB="45741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BE6"/>
                    </a:solidFill>
                  </a:tcPr>
                </a:tc>
              </a:tr>
              <a:tr h="5076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0" u="none" dirty="0" smtClean="0">
                          <a:solidFill>
                            <a:srgbClr val="005DB9"/>
                          </a:solidFill>
                          <a:latin typeface="Flexo Medium" pitchFamily="50" charset="0"/>
                        </a:rPr>
                        <a:t>Calidad del a</a:t>
                      </a:r>
                      <a:r>
                        <a:rPr lang="es-PE" sz="1600" b="0" u="none" baseline="0" dirty="0" smtClean="0">
                          <a:solidFill>
                            <a:srgbClr val="005DB9"/>
                          </a:solidFill>
                          <a:latin typeface="Flexo Medium" pitchFamily="50" charset="0"/>
                        </a:rPr>
                        <a:t>ire</a:t>
                      </a:r>
                      <a:endParaRPr lang="es-PE" sz="1600" b="0" u="none" dirty="0" smtClean="0">
                        <a:solidFill>
                          <a:srgbClr val="005DB9"/>
                        </a:solidFill>
                        <a:latin typeface="Flexo Medium" pitchFamily="50" charset="0"/>
                      </a:endParaRPr>
                    </a:p>
                  </a:txBody>
                  <a:tcPr marL="91428" marR="91428" marT="45741" marB="4574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7629">
                <a:tc>
                  <a:txBody>
                    <a:bodyPr/>
                    <a:lstStyle/>
                    <a:p>
                      <a:pPr algn="ctr"/>
                      <a:r>
                        <a:rPr lang="es-PE" sz="1600" b="0" u="none" dirty="0" smtClean="0">
                          <a:solidFill>
                            <a:srgbClr val="005DB9"/>
                          </a:solidFill>
                          <a:latin typeface="Flexo Medium" pitchFamily="50" charset="0"/>
                        </a:rPr>
                        <a:t>Suelo/Material</a:t>
                      </a:r>
                      <a:r>
                        <a:rPr lang="es-PE" sz="1600" b="0" u="none" baseline="0" dirty="0" smtClean="0">
                          <a:solidFill>
                            <a:srgbClr val="005DB9"/>
                          </a:solidFill>
                          <a:latin typeface="Flexo Medium" pitchFamily="50" charset="0"/>
                        </a:rPr>
                        <a:t> peligroso</a:t>
                      </a:r>
                      <a:endParaRPr lang="es-PE" sz="1600" b="0" u="none" dirty="0">
                        <a:solidFill>
                          <a:srgbClr val="005DB9"/>
                        </a:solidFill>
                        <a:latin typeface="Flexo Medium" pitchFamily="50" charset="0"/>
                      </a:endParaRPr>
                    </a:p>
                  </a:txBody>
                  <a:tcPr marL="91428" marR="91428" marT="45741" marB="4574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7629">
                <a:tc>
                  <a:txBody>
                    <a:bodyPr/>
                    <a:lstStyle/>
                    <a:p>
                      <a:pPr algn="ctr"/>
                      <a:r>
                        <a:rPr lang="es-PE" sz="1600" b="0" u="none" dirty="0" smtClean="0">
                          <a:solidFill>
                            <a:srgbClr val="005DB9"/>
                          </a:solidFill>
                          <a:latin typeface="Flexo Medium" pitchFamily="50" charset="0"/>
                        </a:rPr>
                        <a:t>Agua</a:t>
                      </a:r>
                      <a:endParaRPr lang="es-PE" sz="1600" b="0" u="none" dirty="0">
                        <a:solidFill>
                          <a:srgbClr val="005DB9"/>
                        </a:solidFill>
                        <a:latin typeface="Flexo Medium" pitchFamily="50" charset="0"/>
                      </a:endParaRPr>
                    </a:p>
                  </a:txBody>
                  <a:tcPr marL="91428" marR="91428" marT="45741" marB="4574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7629">
                <a:tc>
                  <a:txBody>
                    <a:bodyPr/>
                    <a:lstStyle/>
                    <a:p>
                      <a:pPr algn="ctr"/>
                      <a:r>
                        <a:rPr lang="es-PE" sz="1600" b="0" u="none" dirty="0" smtClean="0">
                          <a:solidFill>
                            <a:srgbClr val="005DB9"/>
                          </a:solidFill>
                          <a:latin typeface="Flexo Medium" pitchFamily="50" charset="0"/>
                        </a:rPr>
                        <a:t>Biodiversidad</a:t>
                      </a:r>
                      <a:endParaRPr lang="es-PE" sz="1600" b="0" u="none" dirty="0">
                        <a:solidFill>
                          <a:srgbClr val="005DB9"/>
                        </a:solidFill>
                        <a:latin typeface="Flexo Medium" pitchFamily="50" charset="0"/>
                      </a:endParaRPr>
                    </a:p>
                  </a:txBody>
                  <a:tcPr marL="91428" marR="91428" marT="45741" marB="4574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7629">
                <a:tc>
                  <a:txBody>
                    <a:bodyPr/>
                    <a:lstStyle/>
                    <a:p>
                      <a:pPr algn="ctr"/>
                      <a:r>
                        <a:rPr lang="es-PE" sz="1600" b="0" u="none" dirty="0" smtClean="0">
                          <a:solidFill>
                            <a:srgbClr val="005DB9"/>
                          </a:solidFill>
                          <a:latin typeface="Flexo Medium" pitchFamily="50" charset="0"/>
                        </a:rPr>
                        <a:t>Efluentes</a:t>
                      </a:r>
                      <a:endParaRPr lang="es-PE" sz="1600" b="0" u="none" dirty="0">
                        <a:solidFill>
                          <a:srgbClr val="005DB9"/>
                        </a:solidFill>
                        <a:latin typeface="Flexo Medium" pitchFamily="50" charset="0"/>
                      </a:endParaRPr>
                    </a:p>
                  </a:txBody>
                  <a:tcPr marL="91428" marR="91428" marT="45741" marB="4574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8" name="17 Flecha curvada hacia la derecha"/>
          <p:cNvSpPr/>
          <p:nvPr/>
        </p:nvSpPr>
        <p:spPr>
          <a:xfrm rot="16200000">
            <a:off x="5469731" y="3606353"/>
            <a:ext cx="1157287" cy="3384550"/>
          </a:xfrm>
          <a:prstGeom prst="curv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195215" y="5907576"/>
            <a:ext cx="3940604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i="1" dirty="0">
                <a:solidFill>
                  <a:srgbClr val="005DB9"/>
                </a:solidFill>
                <a:latin typeface="Flexo Medium" pitchFamily="50" charset="0"/>
              </a:rPr>
              <a:t>Revisor Independiente</a:t>
            </a:r>
          </a:p>
        </p:txBody>
      </p:sp>
    </p:spTree>
    <p:extLst>
      <p:ext uri="{BB962C8B-B14F-4D97-AF65-F5344CB8AC3E}">
        <p14:creationId xmlns:p14="http://schemas.microsoft.com/office/powerpoint/2010/main" val="161544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 animBg="1"/>
      <p:bldP spid="19" grpId="0" animBg="1"/>
      <p:bldP spid="25" grpId="0" animBg="1"/>
      <p:bldP spid="26" grpId="0" animBg="1"/>
      <p:bldP spid="18" grpId="0" animBg="1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Política para el financiamiento de Proyectos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605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3"/>
          <p:cNvSpPr>
            <a:spLocks noGrp="1"/>
          </p:cNvSpPr>
          <p:nvPr>
            <p:ph sz="half" idx="4294967295"/>
          </p:nvPr>
        </p:nvSpPr>
        <p:spPr>
          <a:xfrm>
            <a:off x="581132" y="476559"/>
            <a:ext cx="8322144" cy="652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F6600"/>
                </a:solidFill>
                <a:latin typeface="Flexo Heavy It"/>
                <a:cs typeface="Flexo Heavy I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PE" b="1" dirty="0" smtClean="0">
                <a:solidFill>
                  <a:srgbClr val="ED7D31"/>
                </a:solidFill>
              </a:rPr>
              <a:t>¿Cómo hemos adecuado el Reglamento y los </a:t>
            </a:r>
            <a:r>
              <a:rPr lang="es-PE" b="1" dirty="0" err="1" smtClean="0">
                <a:solidFill>
                  <a:srgbClr val="ED7D31"/>
                </a:solidFill>
              </a:rPr>
              <a:t>PdE</a:t>
            </a:r>
            <a:r>
              <a:rPr lang="es-PE" b="1" dirty="0" smtClean="0">
                <a:solidFill>
                  <a:srgbClr val="ED7D31"/>
                </a:solidFill>
              </a:rPr>
              <a:t>?</a:t>
            </a:r>
            <a:endParaRPr lang="es-ES" b="1" dirty="0" smtClean="0">
              <a:solidFill>
                <a:srgbClr val="ED7D31"/>
              </a:solidFill>
            </a:endParaRPr>
          </a:p>
        </p:txBody>
      </p:sp>
      <p:pic>
        <p:nvPicPr>
          <p:cNvPr id="8" name="Imagen 56" descr="modulos2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Forma libre"/>
          <p:cNvSpPr/>
          <p:nvPr/>
        </p:nvSpPr>
        <p:spPr>
          <a:xfrm>
            <a:off x="4042632" y="3686600"/>
            <a:ext cx="3171398" cy="3171398"/>
          </a:xfrm>
          <a:custGeom>
            <a:avLst/>
            <a:gdLst>
              <a:gd name="connsiteX0" fmla="*/ 2251072 w 3171398"/>
              <a:gd name="connsiteY0" fmla="*/ 505643 h 3171398"/>
              <a:gd name="connsiteX1" fmla="*/ 2497756 w 3171398"/>
              <a:gd name="connsiteY1" fmla="*/ 298639 h 3171398"/>
              <a:gd name="connsiteX2" fmla="*/ 2694829 w 3171398"/>
              <a:gd name="connsiteY2" fmla="*/ 464002 h 3171398"/>
              <a:gd name="connsiteX3" fmla="*/ 2533806 w 3171398"/>
              <a:gd name="connsiteY3" fmla="*/ 742885 h 3171398"/>
              <a:gd name="connsiteX4" fmla="*/ 2789651 w 3171398"/>
              <a:gd name="connsiteY4" fmla="*/ 1186021 h 3171398"/>
              <a:gd name="connsiteX5" fmla="*/ 3111682 w 3171398"/>
              <a:gd name="connsiteY5" fmla="*/ 1186013 h 3171398"/>
              <a:gd name="connsiteX6" fmla="*/ 3156354 w 3171398"/>
              <a:gd name="connsiteY6" fmla="*/ 1439364 h 3171398"/>
              <a:gd name="connsiteX7" fmla="*/ 2853742 w 3171398"/>
              <a:gd name="connsiteY7" fmla="*/ 1549497 h 3171398"/>
              <a:gd name="connsiteX8" fmla="*/ 2764888 w 3171398"/>
              <a:gd name="connsiteY8" fmla="*/ 2053413 h 3171398"/>
              <a:gd name="connsiteX9" fmla="*/ 3011583 w 3171398"/>
              <a:gd name="connsiteY9" fmla="*/ 2260404 h 3171398"/>
              <a:gd name="connsiteX10" fmla="*/ 2882953 w 3171398"/>
              <a:gd name="connsiteY10" fmla="*/ 2483198 h 3171398"/>
              <a:gd name="connsiteX11" fmla="*/ 2580346 w 3171398"/>
              <a:gd name="connsiteY11" fmla="*/ 2373049 h 3171398"/>
              <a:gd name="connsiteX12" fmla="*/ 2188369 w 3171398"/>
              <a:gd name="connsiteY12" fmla="*/ 2701957 h 3171398"/>
              <a:gd name="connsiteX13" fmla="*/ 2244297 w 3171398"/>
              <a:gd name="connsiteY13" fmla="*/ 3019094 h 3171398"/>
              <a:gd name="connsiteX14" fmla="*/ 2002552 w 3171398"/>
              <a:gd name="connsiteY14" fmla="*/ 3107082 h 3171398"/>
              <a:gd name="connsiteX15" fmla="*/ 1841544 w 3171398"/>
              <a:gd name="connsiteY15" fmla="*/ 2828191 h 3171398"/>
              <a:gd name="connsiteX16" fmla="*/ 1329854 w 3171398"/>
              <a:gd name="connsiteY16" fmla="*/ 2828191 h 3171398"/>
              <a:gd name="connsiteX17" fmla="*/ 1168846 w 3171398"/>
              <a:gd name="connsiteY17" fmla="*/ 3107082 h 3171398"/>
              <a:gd name="connsiteX18" fmla="*/ 927101 w 3171398"/>
              <a:gd name="connsiteY18" fmla="*/ 3019094 h 3171398"/>
              <a:gd name="connsiteX19" fmla="*/ 983029 w 3171398"/>
              <a:gd name="connsiteY19" fmla="*/ 2701957 h 3171398"/>
              <a:gd name="connsiteX20" fmla="*/ 591052 w 3171398"/>
              <a:gd name="connsiteY20" fmla="*/ 2373049 h 3171398"/>
              <a:gd name="connsiteX21" fmla="*/ 288445 w 3171398"/>
              <a:gd name="connsiteY21" fmla="*/ 2483198 h 3171398"/>
              <a:gd name="connsiteX22" fmla="*/ 159815 w 3171398"/>
              <a:gd name="connsiteY22" fmla="*/ 2260404 h 3171398"/>
              <a:gd name="connsiteX23" fmla="*/ 406511 w 3171398"/>
              <a:gd name="connsiteY23" fmla="*/ 2053414 h 3171398"/>
              <a:gd name="connsiteX24" fmla="*/ 317657 w 3171398"/>
              <a:gd name="connsiteY24" fmla="*/ 1549498 h 3171398"/>
              <a:gd name="connsiteX25" fmla="*/ 15044 w 3171398"/>
              <a:gd name="connsiteY25" fmla="*/ 1439364 h 3171398"/>
              <a:gd name="connsiteX26" fmla="*/ 59716 w 3171398"/>
              <a:gd name="connsiteY26" fmla="*/ 1186013 h 3171398"/>
              <a:gd name="connsiteX27" fmla="*/ 381747 w 3171398"/>
              <a:gd name="connsiteY27" fmla="*/ 1186021 h 3171398"/>
              <a:gd name="connsiteX28" fmla="*/ 637592 w 3171398"/>
              <a:gd name="connsiteY28" fmla="*/ 742885 h 3171398"/>
              <a:gd name="connsiteX29" fmla="*/ 476569 w 3171398"/>
              <a:gd name="connsiteY29" fmla="*/ 464002 h 3171398"/>
              <a:gd name="connsiteX30" fmla="*/ 673642 w 3171398"/>
              <a:gd name="connsiteY30" fmla="*/ 298639 h 3171398"/>
              <a:gd name="connsiteX31" fmla="*/ 920326 w 3171398"/>
              <a:gd name="connsiteY31" fmla="*/ 505643 h 3171398"/>
              <a:gd name="connsiteX32" fmla="*/ 1401157 w 3171398"/>
              <a:gd name="connsiteY32" fmla="*/ 330635 h 3171398"/>
              <a:gd name="connsiteX33" fmla="*/ 1457069 w 3171398"/>
              <a:gd name="connsiteY33" fmla="*/ 13495 h 3171398"/>
              <a:gd name="connsiteX34" fmla="*/ 1714329 w 3171398"/>
              <a:gd name="connsiteY34" fmla="*/ 13495 h 3171398"/>
              <a:gd name="connsiteX35" fmla="*/ 1770241 w 3171398"/>
              <a:gd name="connsiteY35" fmla="*/ 330635 h 3171398"/>
              <a:gd name="connsiteX36" fmla="*/ 2251072 w 3171398"/>
              <a:gd name="connsiteY36" fmla="*/ 505643 h 317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171398" h="3171398">
                <a:moveTo>
                  <a:pt x="2251072" y="505643"/>
                </a:moveTo>
                <a:lnTo>
                  <a:pt x="2497756" y="298639"/>
                </a:lnTo>
                <a:lnTo>
                  <a:pt x="2694829" y="464002"/>
                </a:lnTo>
                <a:lnTo>
                  <a:pt x="2533806" y="742885"/>
                </a:lnTo>
                <a:cubicBezTo>
                  <a:pt x="2648302" y="871685"/>
                  <a:pt x="2735355" y="1022464"/>
                  <a:pt x="2789651" y="1186021"/>
                </a:cubicBezTo>
                <a:lnTo>
                  <a:pt x="3111682" y="1186013"/>
                </a:lnTo>
                <a:lnTo>
                  <a:pt x="3156354" y="1439364"/>
                </a:lnTo>
                <a:lnTo>
                  <a:pt x="2853742" y="1549497"/>
                </a:lnTo>
                <a:cubicBezTo>
                  <a:pt x="2858660" y="1721761"/>
                  <a:pt x="2828427" y="1893220"/>
                  <a:pt x="2764888" y="2053413"/>
                </a:cubicBezTo>
                <a:lnTo>
                  <a:pt x="3011583" y="2260404"/>
                </a:lnTo>
                <a:lnTo>
                  <a:pt x="2882953" y="2483198"/>
                </a:lnTo>
                <a:lnTo>
                  <a:pt x="2580346" y="2373049"/>
                </a:lnTo>
                <a:cubicBezTo>
                  <a:pt x="2473384" y="2508172"/>
                  <a:pt x="2340013" y="2620084"/>
                  <a:pt x="2188369" y="2701957"/>
                </a:cubicBezTo>
                <a:lnTo>
                  <a:pt x="2244297" y="3019094"/>
                </a:lnTo>
                <a:lnTo>
                  <a:pt x="2002552" y="3107082"/>
                </a:lnTo>
                <a:lnTo>
                  <a:pt x="1841544" y="2828191"/>
                </a:lnTo>
                <a:cubicBezTo>
                  <a:pt x="1672751" y="2862948"/>
                  <a:pt x="1498647" y="2862948"/>
                  <a:pt x="1329854" y="2828191"/>
                </a:cubicBezTo>
                <a:lnTo>
                  <a:pt x="1168846" y="3107082"/>
                </a:lnTo>
                <a:lnTo>
                  <a:pt x="927101" y="3019094"/>
                </a:lnTo>
                <a:lnTo>
                  <a:pt x="983029" y="2701957"/>
                </a:lnTo>
                <a:cubicBezTo>
                  <a:pt x="831385" y="2620084"/>
                  <a:pt x="698013" y="2508172"/>
                  <a:pt x="591052" y="2373049"/>
                </a:cubicBezTo>
                <a:lnTo>
                  <a:pt x="288445" y="2483198"/>
                </a:lnTo>
                <a:lnTo>
                  <a:pt x="159815" y="2260404"/>
                </a:lnTo>
                <a:lnTo>
                  <a:pt x="406511" y="2053414"/>
                </a:lnTo>
                <a:cubicBezTo>
                  <a:pt x="342972" y="1893221"/>
                  <a:pt x="312739" y="1721762"/>
                  <a:pt x="317657" y="1549498"/>
                </a:cubicBezTo>
                <a:lnTo>
                  <a:pt x="15044" y="1439364"/>
                </a:lnTo>
                <a:lnTo>
                  <a:pt x="59716" y="1186013"/>
                </a:lnTo>
                <a:lnTo>
                  <a:pt x="381747" y="1186021"/>
                </a:lnTo>
                <a:cubicBezTo>
                  <a:pt x="436043" y="1022464"/>
                  <a:pt x="523095" y="871685"/>
                  <a:pt x="637592" y="742885"/>
                </a:cubicBezTo>
                <a:lnTo>
                  <a:pt x="476569" y="464002"/>
                </a:lnTo>
                <a:lnTo>
                  <a:pt x="673642" y="298639"/>
                </a:lnTo>
                <a:lnTo>
                  <a:pt x="920326" y="505643"/>
                </a:lnTo>
                <a:cubicBezTo>
                  <a:pt x="1067052" y="415252"/>
                  <a:pt x="1230657" y="355705"/>
                  <a:pt x="1401157" y="330635"/>
                </a:cubicBezTo>
                <a:lnTo>
                  <a:pt x="1457069" y="13495"/>
                </a:lnTo>
                <a:lnTo>
                  <a:pt x="1714329" y="13495"/>
                </a:lnTo>
                <a:lnTo>
                  <a:pt x="1770241" y="330635"/>
                </a:lnTo>
                <a:cubicBezTo>
                  <a:pt x="1940742" y="355705"/>
                  <a:pt x="2104346" y="415252"/>
                  <a:pt x="2251072" y="505643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7912" tIns="763205" rIns="657912" bIns="818669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600" b="1" kern="1200" dirty="0" smtClean="0">
                <a:solidFill>
                  <a:schemeClr val="bg1"/>
                </a:solidFill>
                <a:latin typeface="Flexo Medium" pitchFamily="50" charset="0"/>
                <a:cs typeface="Arial" pitchFamily="34" charset="0"/>
              </a:rPr>
              <a:t>Confección de un Manual y Contratos para la Categorización del Riesgo</a:t>
            </a:r>
            <a:endParaRPr lang="es-PE" sz="1600" b="1" kern="1200" dirty="0">
              <a:solidFill>
                <a:schemeClr val="bg1"/>
              </a:solidFill>
            </a:endParaRPr>
          </a:p>
        </p:txBody>
      </p:sp>
      <p:sp>
        <p:nvSpPr>
          <p:cNvPr id="5" name="4 Forma libre"/>
          <p:cNvSpPr/>
          <p:nvPr/>
        </p:nvSpPr>
        <p:spPr>
          <a:xfrm>
            <a:off x="1884263" y="2674030"/>
            <a:ext cx="2732569" cy="2559445"/>
          </a:xfrm>
          <a:custGeom>
            <a:avLst/>
            <a:gdLst>
              <a:gd name="connsiteX0" fmla="*/ 2063055 w 2732569"/>
              <a:gd name="connsiteY0" fmla="*/ 648242 h 2559445"/>
              <a:gd name="connsiteX1" fmla="*/ 2435700 w 2732569"/>
              <a:gd name="connsiteY1" fmla="*/ 519120 h 2559445"/>
              <a:gd name="connsiteX2" fmla="*/ 2590486 w 2732569"/>
              <a:gd name="connsiteY2" fmla="*/ 763593 h 2559445"/>
              <a:gd name="connsiteX3" fmla="*/ 2314393 w 2732569"/>
              <a:gd name="connsiteY3" fmla="*/ 1045212 h 2559445"/>
              <a:gd name="connsiteX4" fmla="*/ 2314393 w 2732569"/>
              <a:gd name="connsiteY4" fmla="*/ 1514233 h 2559445"/>
              <a:gd name="connsiteX5" fmla="*/ 2590486 w 2732569"/>
              <a:gd name="connsiteY5" fmla="*/ 1795852 h 2559445"/>
              <a:gd name="connsiteX6" fmla="*/ 2435700 w 2732569"/>
              <a:gd name="connsiteY6" fmla="*/ 2040325 h 2559445"/>
              <a:gd name="connsiteX7" fmla="*/ 2063055 w 2732569"/>
              <a:gd name="connsiteY7" fmla="*/ 1911203 h 2559445"/>
              <a:gd name="connsiteX8" fmla="*/ 1617621 w 2732569"/>
              <a:gd name="connsiteY8" fmla="*/ 2145713 h 2559445"/>
              <a:gd name="connsiteX9" fmla="*/ 1527376 w 2732569"/>
              <a:gd name="connsiteY9" fmla="*/ 2529630 h 2559445"/>
              <a:gd name="connsiteX10" fmla="*/ 1205193 w 2732569"/>
              <a:gd name="connsiteY10" fmla="*/ 2529630 h 2559445"/>
              <a:gd name="connsiteX11" fmla="*/ 1114947 w 2732569"/>
              <a:gd name="connsiteY11" fmla="*/ 2145713 h 2559445"/>
              <a:gd name="connsiteX12" fmla="*/ 669513 w 2732569"/>
              <a:gd name="connsiteY12" fmla="*/ 1911203 h 2559445"/>
              <a:gd name="connsiteX13" fmla="*/ 296869 w 2732569"/>
              <a:gd name="connsiteY13" fmla="*/ 2040325 h 2559445"/>
              <a:gd name="connsiteX14" fmla="*/ 142083 w 2732569"/>
              <a:gd name="connsiteY14" fmla="*/ 1795852 h 2559445"/>
              <a:gd name="connsiteX15" fmla="*/ 418176 w 2732569"/>
              <a:gd name="connsiteY15" fmla="*/ 1514233 h 2559445"/>
              <a:gd name="connsiteX16" fmla="*/ 418176 w 2732569"/>
              <a:gd name="connsiteY16" fmla="*/ 1045212 h 2559445"/>
              <a:gd name="connsiteX17" fmla="*/ 142083 w 2732569"/>
              <a:gd name="connsiteY17" fmla="*/ 763593 h 2559445"/>
              <a:gd name="connsiteX18" fmla="*/ 296869 w 2732569"/>
              <a:gd name="connsiteY18" fmla="*/ 519120 h 2559445"/>
              <a:gd name="connsiteX19" fmla="*/ 669514 w 2732569"/>
              <a:gd name="connsiteY19" fmla="*/ 648242 h 2559445"/>
              <a:gd name="connsiteX20" fmla="*/ 1114948 w 2732569"/>
              <a:gd name="connsiteY20" fmla="*/ 413732 h 2559445"/>
              <a:gd name="connsiteX21" fmla="*/ 1205193 w 2732569"/>
              <a:gd name="connsiteY21" fmla="*/ 29815 h 2559445"/>
              <a:gd name="connsiteX22" fmla="*/ 1527376 w 2732569"/>
              <a:gd name="connsiteY22" fmla="*/ 29815 h 2559445"/>
              <a:gd name="connsiteX23" fmla="*/ 1617622 w 2732569"/>
              <a:gd name="connsiteY23" fmla="*/ 413732 h 2559445"/>
              <a:gd name="connsiteX24" fmla="*/ 2063056 w 2732569"/>
              <a:gd name="connsiteY24" fmla="*/ 648242 h 2559445"/>
              <a:gd name="connsiteX25" fmla="*/ 2063055 w 2732569"/>
              <a:gd name="connsiteY25" fmla="*/ 648242 h 255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32569" h="2559445">
                <a:moveTo>
                  <a:pt x="2063055" y="648242"/>
                </a:moveTo>
                <a:lnTo>
                  <a:pt x="2435700" y="519120"/>
                </a:lnTo>
                <a:lnTo>
                  <a:pt x="2590486" y="763593"/>
                </a:lnTo>
                <a:lnTo>
                  <a:pt x="2314393" y="1045212"/>
                </a:lnTo>
                <a:cubicBezTo>
                  <a:pt x="2360072" y="1198778"/>
                  <a:pt x="2360072" y="1360667"/>
                  <a:pt x="2314393" y="1514233"/>
                </a:cubicBezTo>
                <a:lnTo>
                  <a:pt x="2590486" y="1795852"/>
                </a:lnTo>
                <a:lnTo>
                  <a:pt x="2435700" y="2040325"/>
                </a:lnTo>
                <a:lnTo>
                  <a:pt x="2063055" y="1911203"/>
                </a:lnTo>
                <a:cubicBezTo>
                  <a:pt x="1940052" y="2024059"/>
                  <a:pt x="1786304" y="2105004"/>
                  <a:pt x="1617621" y="2145713"/>
                </a:cubicBezTo>
                <a:lnTo>
                  <a:pt x="1527376" y="2529630"/>
                </a:lnTo>
                <a:lnTo>
                  <a:pt x="1205193" y="2529630"/>
                </a:lnTo>
                <a:lnTo>
                  <a:pt x="1114947" y="2145713"/>
                </a:lnTo>
                <a:cubicBezTo>
                  <a:pt x="946264" y="2105004"/>
                  <a:pt x="792517" y="2024059"/>
                  <a:pt x="669513" y="1911203"/>
                </a:cubicBezTo>
                <a:lnTo>
                  <a:pt x="296869" y="2040325"/>
                </a:lnTo>
                <a:lnTo>
                  <a:pt x="142083" y="1795852"/>
                </a:lnTo>
                <a:lnTo>
                  <a:pt x="418176" y="1514233"/>
                </a:lnTo>
                <a:cubicBezTo>
                  <a:pt x="372497" y="1360667"/>
                  <a:pt x="372497" y="1198778"/>
                  <a:pt x="418176" y="1045212"/>
                </a:cubicBezTo>
                <a:lnTo>
                  <a:pt x="142083" y="763593"/>
                </a:lnTo>
                <a:lnTo>
                  <a:pt x="296869" y="519120"/>
                </a:lnTo>
                <a:lnTo>
                  <a:pt x="669514" y="648242"/>
                </a:lnTo>
                <a:cubicBezTo>
                  <a:pt x="792517" y="535386"/>
                  <a:pt x="946265" y="454441"/>
                  <a:pt x="1114948" y="413732"/>
                </a:cubicBezTo>
                <a:lnTo>
                  <a:pt x="1205193" y="29815"/>
                </a:lnTo>
                <a:lnTo>
                  <a:pt x="1527376" y="29815"/>
                </a:lnTo>
                <a:lnTo>
                  <a:pt x="1617622" y="413732"/>
                </a:lnTo>
                <a:cubicBezTo>
                  <a:pt x="1786305" y="454441"/>
                  <a:pt x="1940052" y="535386"/>
                  <a:pt x="2063056" y="648242"/>
                </a:cubicBezTo>
                <a:lnTo>
                  <a:pt x="2063055" y="64824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9834" tIns="668562" rIns="689834" bIns="66856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600" b="1" kern="1200" dirty="0" smtClean="0">
                <a:solidFill>
                  <a:schemeClr val="bg1"/>
                </a:solidFill>
                <a:latin typeface="Flexo Medium" pitchFamily="50" charset="0"/>
                <a:cs typeface="Arial" pitchFamily="34" charset="0"/>
              </a:rPr>
              <a:t>Cuestionarios y Metodología para la Evaluación de Proyectos</a:t>
            </a:r>
            <a:endParaRPr lang="es-PE" sz="1600" b="1" kern="1200" dirty="0">
              <a:solidFill>
                <a:schemeClr val="bg1"/>
              </a:solidFill>
            </a:endParaRPr>
          </a:p>
        </p:txBody>
      </p:sp>
      <p:sp>
        <p:nvSpPr>
          <p:cNvPr id="7" name="6 Forma libre"/>
          <p:cNvSpPr/>
          <p:nvPr/>
        </p:nvSpPr>
        <p:spPr>
          <a:xfrm>
            <a:off x="3176167" y="887099"/>
            <a:ext cx="2767767" cy="2767767"/>
          </a:xfrm>
          <a:custGeom>
            <a:avLst/>
            <a:gdLst>
              <a:gd name="connsiteX0" fmla="*/ 1690942 w 2259871"/>
              <a:gd name="connsiteY0" fmla="*/ 572368 h 2259871"/>
              <a:gd name="connsiteX1" fmla="*/ 2024349 w 2259871"/>
              <a:gd name="connsiteY1" fmla="*/ 471885 h 2259871"/>
              <a:gd name="connsiteX2" fmla="*/ 2147031 w 2259871"/>
              <a:gd name="connsiteY2" fmla="*/ 684376 h 2259871"/>
              <a:gd name="connsiteX3" fmla="*/ 1893306 w 2259871"/>
              <a:gd name="connsiteY3" fmla="*/ 922874 h 2259871"/>
              <a:gd name="connsiteX4" fmla="*/ 1893306 w 2259871"/>
              <a:gd name="connsiteY4" fmla="*/ 1336998 h 2259871"/>
              <a:gd name="connsiteX5" fmla="*/ 2147031 w 2259871"/>
              <a:gd name="connsiteY5" fmla="*/ 1575495 h 2259871"/>
              <a:gd name="connsiteX6" fmla="*/ 2024349 w 2259871"/>
              <a:gd name="connsiteY6" fmla="*/ 1787986 h 2259871"/>
              <a:gd name="connsiteX7" fmla="*/ 1690942 w 2259871"/>
              <a:gd name="connsiteY7" fmla="*/ 1687503 h 2259871"/>
              <a:gd name="connsiteX8" fmla="*/ 1332300 w 2259871"/>
              <a:gd name="connsiteY8" fmla="*/ 1894565 h 2259871"/>
              <a:gd name="connsiteX9" fmla="*/ 1252617 w 2259871"/>
              <a:gd name="connsiteY9" fmla="*/ 2233546 h 2259871"/>
              <a:gd name="connsiteX10" fmla="*/ 1007254 w 2259871"/>
              <a:gd name="connsiteY10" fmla="*/ 2233546 h 2259871"/>
              <a:gd name="connsiteX11" fmla="*/ 927571 w 2259871"/>
              <a:gd name="connsiteY11" fmla="*/ 1894565 h 2259871"/>
              <a:gd name="connsiteX12" fmla="*/ 568929 w 2259871"/>
              <a:gd name="connsiteY12" fmla="*/ 1687503 h 2259871"/>
              <a:gd name="connsiteX13" fmla="*/ 235522 w 2259871"/>
              <a:gd name="connsiteY13" fmla="*/ 1787986 h 2259871"/>
              <a:gd name="connsiteX14" fmla="*/ 112840 w 2259871"/>
              <a:gd name="connsiteY14" fmla="*/ 1575495 h 2259871"/>
              <a:gd name="connsiteX15" fmla="*/ 366565 w 2259871"/>
              <a:gd name="connsiteY15" fmla="*/ 1336997 h 2259871"/>
              <a:gd name="connsiteX16" fmla="*/ 366565 w 2259871"/>
              <a:gd name="connsiteY16" fmla="*/ 922873 h 2259871"/>
              <a:gd name="connsiteX17" fmla="*/ 112840 w 2259871"/>
              <a:gd name="connsiteY17" fmla="*/ 684376 h 2259871"/>
              <a:gd name="connsiteX18" fmla="*/ 235522 w 2259871"/>
              <a:gd name="connsiteY18" fmla="*/ 471885 h 2259871"/>
              <a:gd name="connsiteX19" fmla="*/ 568929 w 2259871"/>
              <a:gd name="connsiteY19" fmla="*/ 572368 h 2259871"/>
              <a:gd name="connsiteX20" fmla="*/ 927571 w 2259871"/>
              <a:gd name="connsiteY20" fmla="*/ 365306 h 2259871"/>
              <a:gd name="connsiteX21" fmla="*/ 1007254 w 2259871"/>
              <a:gd name="connsiteY21" fmla="*/ 26325 h 2259871"/>
              <a:gd name="connsiteX22" fmla="*/ 1252617 w 2259871"/>
              <a:gd name="connsiteY22" fmla="*/ 26325 h 2259871"/>
              <a:gd name="connsiteX23" fmla="*/ 1332300 w 2259871"/>
              <a:gd name="connsiteY23" fmla="*/ 365306 h 2259871"/>
              <a:gd name="connsiteX24" fmla="*/ 1690942 w 2259871"/>
              <a:gd name="connsiteY24" fmla="*/ 572368 h 225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59871" h="2259871">
                <a:moveTo>
                  <a:pt x="1454559" y="571642"/>
                </a:moveTo>
                <a:lnTo>
                  <a:pt x="1696274" y="421936"/>
                </a:lnTo>
                <a:lnTo>
                  <a:pt x="1837935" y="563597"/>
                </a:lnTo>
                <a:lnTo>
                  <a:pt x="1688229" y="805312"/>
                </a:lnTo>
                <a:cubicBezTo>
                  <a:pt x="1745890" y="904477"/>
                  <a:pt x="1776097" y="1017211"/>
                  <a:pt x="1775744" y="1131921"/>
                </a:cubicBezTo>
                <a:lnTo>
                  <a:pt x="2026251" y="1266400"/>
                </a:lnTo>
                <a:lnTo>
                  <a:pt x="1974399" y="1459912"/>
                </a:lnTo>
                <a:lnTo>
                  <a:pt x="1690215" y="1451120"/>
                </a:lnTo>
                <a:cubicBezTo>
                  <a:pt x="1633166" y="1550638"/>
                  <a:pt x="1550638" y="1633165"/>
                  <a:pt x="1451120" y="1690215"/>
                </a:cubicBezTo>
                <a:lnTo>
                  <a:pt x="1459912" y="1974400"/>
                </a:lnTo>
                <a:lnTo>
                  <a:pt x="1266400" y="2026251"/>
                </a:lnTo>
                <a:lnTo>
                  <a:pt x="1131921" y="1775744"/>
                </a:lnTo>
                <a:cubicBezTo>
                  <a:pt x="1017211" y="1776097"/>
                  <a:pt x="904478" y="1745890"/>
                  <a:pt x="805312" y="1688229"/>
                </a:cubicBezTo>
                <a:lnTo>
                  <a:pt x="563597" y="1837935"/>
                </a:lnTo>
                <a:lnTo>
                  <a:pt x="421936" y="1696274"/>
                </a:lnTo>
                <a:lnTo>
                  <a:pt x="571642" y="1454559"/>
                </a:lnTo>
                <a:cubicBezTo>
                  <a:pt x="513981" y="1355394"/>
                  <a:pt x="483774" y="1242660"/>
                  <a:pt x="484127" y="1127950"/>
                </a:cubicBezTo>
                <a:lnTo>
                  <a:pt x="233620" y="993471"/>
                </a:lnTo>
                <a:lnTo>
                  <a:pt x="285472" y="799959"/>
                </a:lnTo>
                <a:lnTo>
                  <a:pt x="569656" y="808751"/>
                </a:lnTo>
                <a:cubicBezTo>
                  <a:pt x="626705" y="709233"/>
                  <a:pt x="709233" y="626706"/>
                  <a:pt x="808751" y="569656"/>
                </a:cubicBezTo>
                <a:lnTo>
                  <a:pt x="799959" y="285471"/>
                </a:lnTo>
                <a:lnTo>
                  <a:pt x="993471" y="233620"/>
                </a:lnTo>
                <a:lnTo>
                  <a:pt x="1127950" y="484127"/>
                </a:lnTo>
                <a:cubicBezTo>
                  <a:pt x="1242660" y="483774"/>
                  <a:pt x="1355393" y="513981"/>
                  <a:pt x="1454559" y="571642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9924" tIns="769924" rIns="769924" bIns="76992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600" b="1" kern="1200" dirty="0" smtClean="0">
                <a:solidFill>
                  <a:schemeClr val="bg1"/>
                </a:solidFill>
                <a:latin typeface="Flexo Medium" pitchFamily="50" charset="0"/>
                <a:cs typeface="Arial" pitchFamily="34" charset="0"/>
              </a:rPr>
              <a:t>Definición de la Política</a:t>
            </a:r>
            <a:endParaRPr lang="es-PE" sz="1600" b="1" kern="1200" dirty="0">
              <a:solidFill>
                <a:schemeClr val="bg1"/>
              </a:solidFill>
            </a:endParaRPr>
          </a:p>
        </p:txBody>
      </p:sp>
      <p:sp>
        <p:nvSpPr>
          <p:cNvPr id="10" name="9 Flecha circular"/>
          <p:cNvSpPr/>
          <p:nvPr/>
        </p:nvSpPr>
        <p:spPr>
          <a:xfrm>
            <a:off x="3757202" y="3157005"/>
            <a:ext cx="4059390" cy="4059390"/>
          </a:xfrm>
          <a:prstGeom prst="circularArrow">
            <a:avLst>
              <a:gd name="adj1" fmla="val 4688"/>
              <a:gd name="adj2" fmla="val 299029"/>
              <a:gd name="adj3" fmla="val 2544227"/>
              <a:gd name="adj4" fmla="val 15802098"/>
              <a:gd name="adj5" fmla="val 5469"/>
            </a:avLst>
          </a:pr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10 Forma"/>
          <p:cNvSpPr/>
          <p:nvPr/>
        </p:nvSpPr>
        <p:spPr>
          <a:xfrm>
            <a:off x="1456824" y="2365324"/>
            <a:ext cx="2949400" cy="2949400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11 Flecha circular"/>
          <p:cNvSpPr/>
          <p:nvPr/>
        </p:nvSpPr>
        <p:spPr>
          <a:xfrm>
            <a:off x="2839144" y="762137"/>
            <a:ext cx="3180047" cy="3180047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14 Grupo"/>
          <p:cNvGrpSpPr/>
          <p:nvPr/>
        </p:nvGrpSpPr>
        <p:grpSpPr>
          <a:xfrm>
            <a:off x="6200321" y="1201126"/>
            <a:ext cx="2076767" cy="1760309"/>
            <a:chOff x="6432337" y="1132886"/>
            <a:chExt cx="2076767" cy="1760309"/>
          </a:xfrm>
        </p:grpSpPr>
        <p:sp>
          <p:nvSpPr>
            <p:cNvPr id="16" name="15 Forma libre"/>
            <p:cNvSpPr/>
            <p:nvPr/>
          </p:nvSpPr>
          <p:spPr>
            <a:xfrm rot="21600000">
              <a:off x="6432337" y="1132886"/>
              <a:ext cx="2076767" cy="489382"/>
            </a:xfrm>
            <a:custGeom>
              <a:avLst/>
              <a:gdLst>
                <a:gd name="connsiteX0" fmla="*/ 0 w 2076767"/>
                <a:gd name="connsiteY0" fmla="*/ 0 h 489380"/>
                <a:gd name="connsiteX1" fmla="*/ 1832077 w 2076767"/>
                <a:gd name="connsiteY1" fmla="*/ 0 h 489380"/>
                <a:gd name="connsiteX2" fmla="*/ 2076767 w 2076767"/>
                <a:gd name="connsiteY2" fmla="*/ 244690 h 489380"/>
                <a:gd name="connsiteX3" fmla="*/ 1832077 w 2076767"/>
                <a:gd name="connsiteY3" fmla="*/ 489380 h 489380"/>
                <a:gd name="connsiteX4" fmla="*/ 0 w 2076767"/>
                <a:gd name="connsiteY4" fmla="*/ 489380 h 489380"/>
                <a:gd name="connsiteX5" fmla="*/ 0 w 2076767"/>
                <a:gd name="connsiteY5" fmla="*/ 0 h 48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6767" h="489380">
                  <a:moveTo>
                    <a:pt x="2076767" y="489379"/>
                  </a:moveTo>
                  <a:lnTo>
                    <a:pt x="244690" y="489379"/>
                  </a:lnTo>
                  <a:lnTo>
                    <a:pt x="0" y="244690"/>
                  </a:lnTo>
                  <a:lnTo>
                    <a:pt x="244690" y="1"/>
                  </a:lnTo>
                  <a:lnTo>
                    <a:pt x="2076767" y="1"/>
                  </a:lnTo>
                  <a:lnTo>
                    <a:pt x="2076767" y="48937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8148" tIns="49531" rIns="92456" bIns="4953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300" kern="1200" dirty="0" smtClean="0">
                  <a:solidFill>
                    <a:schemeClr val="bg1"/>
                  </a:solidFill>
                  <a:latin typeface="Flexo Medium" pitchFamily="50" charset="0"/>
                  <a:cs typeface="Arial" pitchFamily="34" charset="0"/>
                </a:rPr>
                <a:t>Proceso Integral</a:t>
              </a:r>
              <a:endParaRPr lang="es-PE" sz="13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17 Forma libre"/>
            <p:cNvSpPr/>
            <p:nvPr/>
          </p:nvSpPr>
          <p:spPr>
            <a:xfrm rot="21600000">
              <a:off x="6432337" y="1768351"/>
              <a:ext cx="2076767" cy="489380"/>
            </a:xfrm>
            <a:custGeom>
              <a:avLst/>
              <a:gdLst>
                <a:gd name="connsiteX0" fmla="*/ 0 w 2076767"/>
                <a:gd name="connsiteY0" fmla="*/ 0 h 489380"/>
                <a:gd name="connsiteX1" fmla="*/ 1832077 w 2076767"/>
                <a:gd name="connsiteY1" fmla="*/ 0 h 489380"/>
                <a:gd name="connsiteX2" fmla="*/ 2076767 w 2076767"/>
                <a:gd name="connsiteY2" fmla="*/ 244690 h 489380"/>
                <a:gd name="connsiteX3" fmla="*/ 1832077 w 2076767"/>
                <a:gd name="connsiteY3" fmla="*/ 489380 h 489380"/>
                <a:gd name="connsiteX4" fmla="*/ 0 w 2076767"/>
                <a:gd name="connsiteY4" fmla="*/ 489380 h 489380"/>
                <a:gd name="connsiteX5" fmla="*/ 0 w 2076767"/>
                <a:gd name="connsiteY5" fmla="*/ 0 h 48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6767" h="489380">
                  <a:moveTo>
                    <a:pt x="2076767" y="489379"/>
                  </a:moveTo>
                  <a:lnTo>
                    <a:pt x="244690" y="489379"/>
                  </a:lnTo>
                  <a:lnTo>
                    <a:pt x="0" y="244690"/>
                  </a:lnTo>
                  <a:lnTo>
                    <a:pt x="244690" y="1"/>
                  </a:lnTo>
                  <a:lnTo>
                    <a:pt x="2076767" y="1"/>
                  </a:lnTo>
                  <a:lnTo>
                    <a:pt x="2076767" y="48937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8148" tIns="49530" rIns="92456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300" kern="1200" dirty="0" smtClean="0">
                  <a:solidFill>
                    <a:schemeClr val="bg1"/>
                  </a:solidFill>
                  <a:latin typeface="Flexo Medium" pitchFamily="50" charset="0"/>
                  <a:cs typeface="Arial" pitchFamily="34" charset="0"/>
                </a:rPr>
                <a:t>Flujo de los Procesos</a:t>
              </a:r>
              <a:endParaRPr lang="es-PE" sz="13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19 Forma libre"/>
            <p:cNvSpPr/>
            <p:nvPr/>
          </p:nvSpPr>
          <p:spPr>
            <a:xfrm rot="21600000">
              <a:off x="6432337" y="2403814"/>
              <a:ext cx="2076767" cy="489381"/>
            </a:xfrm>
            <a:custGeom>
              <a:avLst/>
              <a:gdLst>
                <a:gd name="connsiteX0" fmla="*/ 0 w 2076767"/>
                <a:gd name="connsiteY0" fmla="*/ 0 h 489380"/>
                <a:gd name="connsiteX1" fmla="*/ 1832077 w 2076767"/>
                <a:gd name="connsiteY1" fmla="*/ 0 h 489380"/>
                <a:gd name="connsiteX2" fmla="*/ 2076767 w 2076767"/>
                <a:gd name="connsiteY2" fmla="*/ 244690 h 489380"/>
                <a:gd name="connsiteX3" fmla="*/ 1832077 w 2076767"/>
                <a:gd name="connsiteY3" fmla="*/ 489380 h 489380"/>
                <a:gd name="connsiteX4" fmla="*/ 0 w 2076767"/>
                <a:gd name="connsiteY4" fmla="*/ 489380 h 489380"/>
                <a:gd name="connsiteX5" fmla="*/ 0 w 2076767"/>
                <a:gd name="connsiteY5" fmla="*/ 0 h 48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6767" h="489380">
                  <a:moveTo>
                    <a:pt x="2076767" y="489379"/>
                  </a:moveTo>
                  <a:lnTo>
                    <a:pt x="244690" y="489379"/>
                  </a:lnTo>
                  <a:lnTo>
                    <a:pt x="0" y="244690"/>
                  </a:lnTo>
                  <a:lnTo>
                    <a:pt x="244690" y="1"/>
                  </a:lnTo>
                  <a:lnTo>
                    <a:pt x="2076767" y="1"/>
                  </a:lnTo>
                  <a:lnTo>
                    <a:pt x="2076767" y="48937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8148" tIns="49531" rIns="92456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300" kern="1200" dirty="0" smtClean="0">
                  <a:solidFill>
                    <a:schemeClr val="bg1"/>
                  </a:solidFill>
                  <a:latin typeface="Flexo Medium" pitchFamily="50" charset="0"/>
                  <a:cs typeface="Arial" pitchFamily="34" charset="0"/>
                </a:rPr>
                <a:t>Roles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300" kern="1200" dirty="0" smtClean="0">
                  <a:solidFill>
                    <a:schemeClr val="bg1"/>
                  </a:solidFill>
                  <a:latin typeface="Flexo Medium" pitchFamily="50" charset="0"/>
                  <a:cs typeface="Arial" pitchFamily="34" charset="0"/>
                </a:rPr>
                <a:t>Responsabilidades</a:t>
              </a:r>
              <a:endParaRPr lang="es-PE" sz="13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21 Abrir llave"/>
          <p:cNvSpPr/>
          <p:nvPr/>
        </p:nvSpPr>
        <p:spPr>
          <a:xfrm>
            <a:off x="6019190" y="1445817"/>
            <a:ext cx="80191" cy="13051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2011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6" descr="modulos2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09600" y="1154790"/>
            <a:ext cx="7878912" cy="111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just">
              <a:lnSpc>
                <a:spcPct val="150000"/>
              </a:lnSpc>
              <a:spcBef>
                <a:spcPts val="860"/>
              </a:spcBef>
              <a:buClr>
                <a:srgbClr val="FF6600"/>
              </a:buClr>
            </a:pP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Sobre la base del Reglamento de la SBS y teniendo en cuenta también los </a:t>
            </a:r>
            <a:r>
              <a:rPr lang="es-PE" sz="1600" dirty="0" err="1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PdE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, nuestra política aplica a:</a:t>
            </a:r>
            <a:endParaRPr lang="es-PE" sz="12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s-PE" sz="12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2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2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2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2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2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2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2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2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  <p:sp>
        <p:nvSpPr>
          <p:cNvPr id="5" name="Marcador de contenido 3"/>
          <p:cNvSpPr>
            <a:spLocks noGrp="1"/>
          </p:cNvSpPr>
          <p:nvPr>
            <p:ph sz="half" idx="4294967295"/>
          </p:nvPr>
        </p:nvSpPr>
        <p:spPr>
          <a:xfrm>
            <a:off x="609600" y="471899"/>
            <a:ext cx="8322144" cy="652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F6600"/>
                </a:solidFill>
                <a:latin typeface="Flexo Heavy It"/>
                <a:cs typeface="Flexo Heavy I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PE" b="1" dirty="0" smtClean="0">
                <a:solidFill>
                  <a:srgbClr val="ED7D31"/>
                </a:solidFill>
              </a:rPr>
              <a:t>¿Qué evaluamos?</a:t>
            </a:r>
            <a:endParaRPr lang="es-ES" b="1" dirty="0" smtClean="0">
              <a:solidFill>
                <a:srgbClr val="ED7D31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026223318"/>
              </p:ext>
            </p:extLst>
          </p:nvPr>
        </p:nvGraphicFramePr>
        <p:xfrm>
          <a:off x="227456" y="2265529"/>
          <a:ext cx="8188657" cy="3411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241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3"/>
          <p:cNvSpPr>
            <a:spLocks noGrp="1"/>
          </p:cNvSpPr>
          <p:nvPr>
            <p:ph sz="half" idx="4294967295"/>
          </p:nvPr>
        </p:nvSpPr>
        <p:spPr>
          <a:xfrm>
            <a:off x="609600" y="471899"/>
            <a:ext cx="8322144" cy="652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F6600"/>
                </a:solidFill>
                <a:latin typeface="Flexo Heavy It"/>
                <a:cs typeface="Flexo Heavy I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PE" b="1" dirty="0" smtClean="0">
                <a:solidFill>
                  <a:srgbClr val="ED7D31"/>
                </a:solidFill>
              </a:rPr>
              <a:t>¿Qué consideramos para la </a:t>
            </a:r>
            <a:r>
              <a:rPr lang="es-PE" b="1" dirty="0">
                <a:solidFill>
                  <a:srgbClr val="ED7D31"/>
                </a:solidFill>
              </a:rPr>
              <a:t>evaluación </a:t>
            </a:r>
            <a:r>
              <a:rPr lang="es-PE" b="1" dirty="0" smtClean="0">
                <a:solidFill>
                  <a:srgbClr val="ED7D31"/>
                </a:solidFill>
              </a:rPr>
              <a:t>del riesgo?</a:t>
            </a:r>
            <a:endParaRPr lang="es-ES" b="1" dirty="0">
              <a:solidFill>
                <a:srgbClr val="ED7D31"/>
              </a:solidFill>
            </a:endParaRPr>
          </a:p>
        </p:txBody>
      </p:sp>
      <p:sp>
        <p:nvSpPr>
          <p:cNvPr id="7" name="Marcador de número de diapositiva 8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St ryde"/>
                <a:cs typeface="St ryde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t ryde"/>
              <a:ea typeface="+mn-ea"/>
              <a:cs typeface="St ryde"/>
            </a:endParaRPr>
          </a:p>
        </p:txBody>
      </p:sp>
      <p:pic>
        <p:nvPicPr>
          <p:cNvPr id="8" name="Imagen 56" descr="modulos2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49839" y="1148017"/>
            <a:ext cx="7893660" cy="146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just">
              <a:lnSpc>
                <a:spcPct val="150000"/>
              </a:lnSpc>
              <a:defRPr/>
            </a:pP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Nuestro cuestionario se centra en los siguientes aspectos:</a:t>
            </a:r>
            <a:endParaRPr lang="es-PE" sz="16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30000"/>
              </a:lnSpc>
              <a:spcBef>
                <a:spcPct val="50000"/>
              </a:spcBef>
              <a:buClr>
                <a:srgbClr val="FF6600"/>
              </a:buClr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30000"/>
              </a:lnSpc>
              <a:spcBef>
                <a:spcPct val="50000"/>
              </a:spcBef>
              <a:buClr>
                <a:srgbClr val="FF6600"/>
              </a:buClr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30000"/>
              </a:lnSpc>
              <a:spcBef>
                <a:spcPct val="50000"/>
              </a:spcBef>
              <a:buClr>
                <a:srgbClr val="FF6600"/>
              </a:buClr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3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3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3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3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3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3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3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3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039406"/>
              </p:ext>
            </p:extLst>
          </p:nvPr>
        </p:nvGraphicFramePr>
        <p:xfrm>
          <a:off x="1293012" y="2071495"/>
          <a:ext cx="6729045" cy="30917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8255"/>
                <a:gridCol w="1914297"/>
                <a:gridCol w="2146493"/>
              </a:tblGrid>
              <a:tr h="619737">
                <a:tc>
                  <a:txBody>
                    <a:bodyPr/>
                    <a:lstStyle/>
                    <a:p>
                      <a:pPr algn="l"/>
                      <a:r>
                        <a:rPr lang="es-PE" sz="1800" dirty="0" smtClean="0">
                          <a:latin typeface="Flexo Medium" pitchFamily="50" charset="0"/>
                        </a:rPr>
                        <a:t>Contenido</a:t>
                      </a:r>
                      <a:endParaRPr lang="es-PE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Flexo Medium" pitchFamily="50" charset="0"/>
                      </a:endParaRPr>
                    </a:p>
                  </a:txBody>
                  <a:tcPr marL="91445" marR="91445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aseline="0" dirty="0" smtClean="0">
                          <a:latin typeface="Flexo Medium" pitchFamily="50" charset="0"/>
                        </a:rPr>
                        <a:t>Proyectos </a:t>
                      </a:r>
                    </a:p>
                  </a:txBody>
                  <a:tcPr marL="91445" marR="91445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>
                          <a:latin typeface="Flexo Medium" pitchFamily="50" charset="0"/>
                        </a:rPr>
                        <a:t>Proveedor</a:t>
                      </a:r>
                      <a:r>
                        <a:rPr lang="es-PE" sz="1800" baseline="0" dirty="0" smtClean="0">
                          <a:latin typeface="Flexo Medium" pitchFamily="50" charset="0"/>
                        </a:rPr>
                        <a:t> Primario</a:t>
                      </a:r>
                      <a:endParaRPr lang="es-PE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Flexo Medium" pitchFamily="50" charset="0"/>
                      </a:endParaRPr>
                    </a:p>
                  </a:txBody>
                  <a:tcPr marL="91445" marR="91445" marT="45713" marB="45713" anchor="ctr"/>
                </a:tc>
              </a:tr>
              <a:tr h="408618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dirty="0" smtClean="0">
                          <a:solidFill>
                            <a:srgbClr val="005DB9"/>
                          </a:solidFill>
                          <a:latin typeface="Flexo Medium" pitchFamily="50" charset="0"/>
                        </a:rPr>
                        <a:t>Línea de base </a:t>
                      </a:r>
                      <a:endParaRPr lang="es-PE" sz="1600" dirty="0">
                        <a:solidFill>
                          <a:srgbClr val="005DB9"/>
                        </a:solidFill>
                        <a:latin typeface="Flexo Medium" pitchFamily="50" charset="0"/>
                      </a:endParaRPr>
                    </a:p>
                  </a:txBody>
                  <a:tcPr marL="91445" marR="91445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solidFill>
                            <a:srgbClr val="005DB9"/>
                          </a:solidFill>
                          <a:latin typeface="Flexo Medium" pitchFamily="50" charset="0"/>
                        </a:rPr>
                        <a:t>√</a:t>
                      </a:r>
                      <a:endParaRPr lang="es-PE" sz="1600" b="1" dirty="0">
                        <a:solidFill>
                          <a:srgbClr val="005DB9"/>
                        </a:solidFill>
                        <a:latin typeface="Flexo Medium" pitchFamily="50" charset="0"/>
                      </a:endParaRPr>
                    </a:p>
                  </a:txBody>
                  <a:tcPr marL="91445" marR="91445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800" b="1" dirty="0">
                        <a:solidFill>
                          <a:srgbClr val="005DB9"/>
                        </a:solidFill>
                      </a:endParaRPr>
                    </a:p>
                  </a:txBody>
                  <a:tcPr marL="91445" marR="91445" marT="45713" marB="45713" anchor="ctr"/>
                </a:tc>
              </a:tr>
              <a:tr h="408618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kern="1200" dirty="0" smtClean="0">
                          <a:solidFill>
                            <a:srgbClr val="005DB9"/>
                          </a:solidFill>
                          <a:latin typeface="Flexo Medium" pitchFamily="50" charset="0"/>
                          <a:ea typeface="+mn-ea"/>
                          <a:cs typeface="+mn-cs"/>
                        </a:rPr>
                        <a:t>Debida diligencia legal</a:t>
                      </a:r>
                    </a:p>
                  </a:txBody>
                  <a:tcPr marL="91445" marR="91445" marT="45713" marB="457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600" kern="1200" dirty="0" smtClean="0">
                          <a:solidFill>
                            <a:srgbClr val="005DB9"/>
                          </a:solidFill>
                          <a:latin typeface="Flexo Medium" pitchFamily="50" charset="0"/>
                          <a:ea typeface="+mn-ea"/>
                          <a:cs typeface="+mn-cs"/>
                        </a:rPr>
                        <a:t>√</a:t>
                      </a:r>
                      <a:endParaRPr lang="es-PE" sz="1600" kern="1200" dirty="0">
                        <a:solidFill>
                          <a:srgbClr val="005DB9"/>
                        </a:solidFill>
                        <a:latin typeface="Flexo Medium" pitchFamily="50" charset="0"/>
                        <a:ea typeface="+mn-ea"/>
                        <a:cs typeface="+mn-cs"/>
                      </a:endParaRPr>
                    </a:p>
                  </a:txBody>
                  <a:tcPr marL="91445" marR="91445" marT="45713" marB="4571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kern="1200" dirty="0" smtClean="0">
                          <a:solidFill>
                            <a:srgbClr val="005DB9"/>
                          </a:solidFill>
                          <a:latin typeface="Flexo Medium" pitchFamily="50" charset="0"/>
                          <a:ea typeface="+mn-ea"/>
                          <a:cs typeface="+mn-cs"/>
                        </a:rPr>
                        <a:t>√</a:t>
                      </a:r>
                      <a:endParaRPr lang="es-PE" sz="1600" kern="1200" dirty="0">
                        <a:solidFill>
                          <a:srgbClr val="005DB9"/>
                        </a:solidFill>
                        <a:latin typeface="Flexo Medium" pitchFamily="50" charset="0"/>
                        <a:ea typeface="+mn-ea"/>
                        <a:cs typeface="+mn-cs"/>
                      </a:endParaRPr>
                    </a:p>
                  </a:txBody>
                  <a:tcPr marL="91445" marR="91445" marT="45713" marB="45713" anchor="ctr"/>
                </a:tc>
              </a:tr>
              <a:tr h="408618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kern="1200" dirty="0" smtClean="0">
                          <a:solidFill>
                            <a:srgbClr val="005DB9"/>
                          </a:solidFill>
                          <a:latin typeface="Flexo Medium" pitchFamily="50" charset="0"/>
                          <a:ea typeface="+mn-ea"/>
                          <a:cs typeface="+mn-cs"/>
                        </a:rPr>
                        <a:t>Evaluación de Impactos</a:t>
                      </a:r>
                      <a:endParaRPr lang="es-PE" sz="1600" kern="1200" dirty="0">
                        <a:solidFill>
                          <a:srgbClr val="005DB9"/>
                        </a:solidFill>
                        <a:latin typeface="Flexo Medium" pitchFamily="50" charset="0"/>
                        <a:ea typeface="+mn-ea"/>
                        <a:cs typeface="+mn-cs"/>
                      </a:endParaRPr>
                    </a:p>
                  </a:txBody>
                  <a:tcPr marL="91445" marR="91445" marT="45713" marB="457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600" kern="1200" dirty="0" smtClean="0">
                          <a:solidFill>
                            <a:srgbClr val="005DB9"/>
                          </a:solidFill>
                          <a:latin typeface="Flexo Medium" pitchFamily="50" charset="0"/>
                          <a:ea typeface="+mn-ea"/>
                          <a:cs typeface="+mn-cs"/>
                        </a:rPr>
                        <a:t>√</a:t>
                      </a:r>
                      <a:endParaRPr lang="es-PE" sz="1600" kern="1200" dirty="0">
                        <a:solidFill>
                          <a:srgbClr val="005DB9"/>
                        </a:solidFill>
                        <a:latin typeface="Flexo Medium" pitchFamily="50" charset="0"/>
                        <a:ea typeface="+mn-ea"/>
                        <a:cs typeface="+mn-cs"/>
                      </a:endParaRPr>
                    </a:p>
                  </a:txBody>
                  <a:tcPr marL="91445" marR="91445" marT="45713" marB="457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600" kern="1200" dirty="0" smtClean="0">
                          <a:solidFill>
                            <a:srgbClr val="005DB9"/>
                          </a:solidFill>
                          <a:latin typeface="Flexo Medium" pitchFamily="50" charset="0"/>
                          <a:ea typeface="+mn-ea"/>
                          <a:cs typeface="+mn-cs"/>
                        </a:rPr>
                        <a:t>√</a:t>
                      </a:r>
                      <a:endParaRPr lang="es-PE" sz="1600" kern="1200" dirty="0">
                        <a:solidFill>
                          <a:srgbClr val="005DB9"/>
                        </a:solidFill>
                        <a:latin typeface="Flexo Medium" pitchFamily="50" charset="0"/>
                        <a:ea typeface="+mn-ea"/>
                        <a:cs typeface="+mn-cs"/>
                      </a:endParaRPr>
                    </a:p>
                  </a:txBody>
                  <a:tcPr marL="91445" marR="91445" marT="45713" marB="45713" anchor="ctr"/>
                </a:tc>
              </a:tr>
              <a:tr h="408618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kern="1200" dirty="0" smtClean="0">
                          <a:solidFill>
                            <a:srgbClr val="005DB9"/>
                          </a:solidFill>
                          <a:latin typeface="Flexo Medium" pitchFamily="50" charset="0"/>
                          <a:ea typeface="+mn-ea"/>
                          <a:cs typeface="+mn-cs"/>
                        </a:rPr>
                        <a:t>Medidas Preventivas</a:t>
                      </a:r>
                      <a:endParaRPr lang="es-PE" sz="1600" kern="1200" dirty="0">
                        <a:solidFill>
                          <a:srgbClr val="005DB9"/>
                        </a:solidFill>
                        <a:latin typeface="Flexo Medium" pitchFamily="50" charset="0"/>
                        <a:ea typeface="+mn-ea"/>
                        <a:cs typeface="+mn-cs"/>
                      </a:endParaRPr>
                    </a:p>
                  </a:txBody>
                  <a:tcPr marL="91445" marR="91445" marT="45713" marB="457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600" kern="1200" dirty="0" smtClean="0">
                          <a:solidFill>
                            <a:srgbClr val="005DB9"/>
                          </a:solidFill>
                          <a:latin typeface="Flexo Medium" pitchFamily="50" charset="0"/>
                          <a:ea typeface="+mn-ea"/>
                          <a:cs typeface="+mn-cs"/>
                        </a:rPr>
                        <a:t>√</a:t>
                      </a:r>
                      <a:endParaRPr lang="es-PE" sz="1600" kern="1200" dirty="0">
                        <a:solidFill>
                          <a:srgbClr val="005DB9"/>
                        </a:solidFill>
                        <a:latin typeface="Flexo Medium" pitchFamily="50" charset="0"/>
                        <a:ea typeface="+mn-ea"/>
                        <a:cs typeface="+mn-cs"/>
                      </a:endParaRPr>
                    </a:p>
                  </a:txBody>
                  <a:tcPr marL="91445" marR="91445" marT="45713" marB="457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600" kern="1200" dirty="0" smtClean="0">
                          <a:solidFill>
                            <a:srgbClr val="005DB9"/>
                          </a:solidFill>
                          <a:latin typeface="Flexo Medium" pitchFamily="50" charset="0"/>
                          <a:ea typeface="+mn-ea"/>
                          <a:cs typeface="+mn-cs"/>
                        </a:rPr>
                        <a:t>√</a:t>
                      </a:r>
                      <a:endParaRPr lang="es-PE" sz="1600" kern="1200" dirty="0">
                        <a:solidFill>
                          <a:srgbClr val="005DB9"/>
                        </a:solidFill>
                        <a:latin typeface="Flexo Medium" pitchFamily="50" charset="0"/>
                        <a:ea typeface="+mn-ea"/>
                        <a:cs typeface="+mn-cs"/>
                      </a:endParaRPr>
                    </a:p>
                  </a:txBody>
                  <a:tcPr marL="91445" marR="91445" marT="45713" marB="45713" anchor="ctr"/>
                </a:tc>
              </a:tr>
              <a:tr h="408618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kern="1200" dirty="0" smtClean="0">
                          <a:solidFill>
                            <a:srgbClr val="005DB9"/>
                          </a:solidFill>
                          <a:latin typeface="Flexo Medium" pitchFamily="50" charset="0"/>
                          <a:ea typeface="+mn-ea"/>
                          <a:cs typeface="+mn-cs"/>
                        </a:rPr>
                        <a:t>Participación y Diálogo</a:t>
                      </a:r>
                      <a:endParaRPr lang="es-PE" sz="1600" kern="1200" dirty="0">
                        <a:solidFill>
                          <a:srgbClr val="005DB9"/>
                        </a:solidFill>
                        <a:latin typeface="Flexo Medium" pitchFamily="50" charset="0"/>
                        <a:ea typeface="+mn-ea"/>
                        <a:cs typeface="+mn-cs"/>
                      </a:endParaRPr>
                    </a:p>
                  </a:txBody>
                  <a:tcPr marL="91445" marR="91445" marT="45713" marB="457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600" kern="1200" dirty="0" smtClean="0">
                          <a:solidFill>
                            <a:srgbClr val="005DB9"/>
                          </a:solidFill>
                          <a:latin typeface="Flexo Medium" pitchFamily="50" charset="0"/>
                          <a:ea typeface="+mn-ea"/>
                          <a:cs typeface="+mn-cs"/>
                        </a:rPr>
                        <a:t>√</a:t>
                      </a:r>
                      <a:endParaRPr lang="es-PE" sz="1600" kern="1200" dirty="0">
                        <a:solidFill>
                          <a:srgbClr val="005DB9"/>
                        </a:solidFill>
                        <a:latin typeface="Flexo Medium" pitchFamily="50" charset="0"/>
                        <a:ea typeface="+mn-ea"/>
                        <a:cs typeface="+mn-cs"/>
                      </a:endParaRPr>
                    </a:p>
                  </a:txBody>
                  <a:tcPr marL="91445" marR="91445" marT="45713" marB="45713" anchor="ctr"/>
                </a:tc>
                <a:tc>
                  <a:txBody>
                    <a:bodyPr/>
                    <a:lstStyle/>
                    <a:p>
                      <a:endParaRPr lang="es-PE" sz="1800" dirty="0">
                        <a:solidFill>
                          <a:srgbClr val="005DB9"/>
                        </a:solidFill>
                      </a:endParaRPr>
                    </a:p>
                  </a:txBody>
                  <a:tcPr marL="91445" marR="91445" marT="45713" marB="45713" anchor="ctr"/>
                </a:tc>
              </a:tr>
              <a:tr h="408618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kern="1200" dirty="0" smtClean="0">
                          <a:solidFill>
                            <a:srgbClr val="005DB9"/>
                          </a:solidFill>
                          <a:latin typeface="Flexo Medium" pitchFamily="50" charset="0"/>
                          <a:ea typeface="+mn-ea"/>
                          <a:cs typeface="+mn-cs"/>
                        </a:rPr>
                        <a:t>Mecanismos de Quejas</a:t>
                      </a:r>
                      <a:endParaRPr lang="es-PE" sz="1600" kern="1200" dirty="0">
                        <a:solidFill>
                          <a:srgbClr val="005DB9"/>
                        </a:solidFill>
                        <a:latin typeface="Flexo Medium" pitchFamily="50" charset="0"/>
                        <a:ea typeface="+mn-ea"/>
                        <a:cs typeface="+mn-cs"/>
                      </a:endParaRPr>
                    </a:p>
                  </a:txBody>
                  <a:tcPr marL="91445" marR="91445" marT="45713" marB="4571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600" kern="1200" dirty="0" smtClean="0">
                          <a:solidFill>
                            <a:srgbClr val="005DB9"/>
                          </a:solidFill>
                          <a:latin typeface="Flexo Medium" pitchFamily="50" charset="0"/>
                          <a:ea typeface="+mn-ea"/>
                          <a:cs typeface="+mn-cs"/>
                        </a:rPr>
                        <a:t>√</a:t>
                      </a:r>
                      <a:endParaRPr lang="es-PE" sz="1600" kern="1200" dirty="0">
                        <a:solidFill>
                          <a:srgbClr val="005DB9"/>
                        </a:solidFill>
                        <a:latin typeface="Flexo Medium" pitchFamily="50" charset="0"/>
                        <a:ea typeface="+mn-ea"/>
                        <a:cs typeface="+mn-cs"/>
                      </a:endParaRPr>
                    </a:p>
                  </a:txBody>
                  <a:tcPr marL="91445" marR="91445" marT="45713" marB="4571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800" b="1" dirty="0" smtClean="0">
                        <a:solidFill>
                          <a:srgbClr val="005DB9"/>
                        </a:solidFill>
                      </a:endParaRPr>
                    </a:p>
                  </a:txBody>
                  <a:tcPr marL="91445" marR="91445" marT="45713" marB="4571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67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3"/>
          <p:cNvSpPr>
            <a:spLocks noGrp="1"/>
          </p:cNvSpPr>
          <p:nvPr>
            <p:ph sz="half" idx="4294967295"/>
          </p:nvPr>
        </p:nvSpPr>
        <p:spPr>
          <a:xfrm>
            <a:off x="623692" y="476559"/>
            <a:ext cx="8322144" cy="652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F6600"/>
                </a:solidFill>
                <a:latin typeface="Flexo Heavy It"/>
                <a:cs typeface="Flexo Heavy I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b="1" dirty="0" smtClean="0">
                <a:solidFill>
                  <a:srgbClr val="ED7D31"/>
                </a:solidFill>
              </a:rPr>
              <a:t>Participantes del Proceso y sus Responsabilidades</a:t>
            </a:r>
          </a:p>
        </p:txBody>
      </p:sp>
      <p:pic>
        <p:nvPicPr>
          <p:cNvPr id="8" name="Imagen 56" descr="modulos2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076528533"/>
              </p:ext>
            </p:extLst>
          </p:nvPr>
        </p:nvGraphicFramePr>
        <p:xfrm>
          <a:off x="324465" y="1214653"/>
          <a:ext cx="8386916" cy="5079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313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6" descr="modulos2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2 Diagrama"/>
          <p:cNvGraphicFramePr/>
          <p:nvPr>
            <p:extLst/>
          </p:nvPr>
        </p:nvGraphicFramePr>
        <p:xfrm>
          <a:off x="324465" y="1406825"/>
          <a:ext cx="8386916" cy="477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Marcador de contenido 3"/>
          <p:cNvSpPr>
            <a:spLocks noGrp="1"/>
          </p:cNvSpPr>
          <p:nvPr>
            <p:ph sz="half" idx="4294967295"/>
          </p:nvPr>
        </p:nvSpPr>
        <p:spPr>
          <a:xfrm>
            <a:off x="623692" y="476559"/>
            <a:ext cx="8322144" cy="652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F6600"/>
                </a:solidFill>
                <a:latin typeface="Flexo Heavy It"/>
                <a:cs typeface="Flexo Heavy I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b="1" dirty="0" smtClean="0">
                <a:solidFill>
                  <a:srgbClr val="ED7D31"/>
                </a:solidFill>
              </a:rPr>
              <a:t>Participantes del Proceso y sus Responsabilidades</a:t>
            </a:r>
          </a:p>
        </p:txBody>
      </p:sp>
    </p:spTree>
    <p:extLst>
      <p:ext uri="{BB962C8B-B14F-4D97-AF65-F5344CB8AC3E}">
        <p14:creationId xmlns:p14="http://schemas.microsoft.com/office/powerpoint/2010/main" val="194084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Cheurón"/>
          <p:cNvSpPr/>
          <p:nvPr/>
        </p:nvSpPr>
        <p:spPr>
          <a:xfrm>
            <a:off x="3263871" y="3927245"/>
            <a:ext cx="1812167" cy="37119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PE" sz="1200" dirty="0" smtClean="0">
                <a:solidFill>
                  <a:srgbClr val="0070C0"/>
                </a:solidFill>
                <a:latin typeface="Flexo Medium" pitchFamily="50" charset="0"/>
              </a:rPr>
              <a:t>BCP</a:t>
            </a:r>
            <a:endParaRPr lang="es-PE" sz="1200" dirty="0">
              <a:solidFill>
                <a:srgbClr val="0070C0"/>
              </a:solidFill>
              <a:latin typeface="Flexo Medium" pitchFamily="50" charset="0"/>
            </a:endParaRPr>
          </a:p>
        </p:txBody>
      </p:sp>
      <p:sp>
        <p:nvSpPr>
          <p:cNvPr id="27" name="26 Cheurón"/>
          <p:cNvSpPr/>
          <p:nvPr/>
        </p:nvSpPr>
        <p:spPr>
          <a:xfrm>
            <a:off x="3363692" y="3394619"/>
            <a:ext cx="1812167" cy="37119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PE" sz="1200" dirty="0" smtClean="0">
                <a:solidFill>
                  <a:srgbClr val="0070C0"/>
                </a:solidFill>
                <a:latin typeface="Flexo Medium" pitchFamily="50" charset="0"/>
              </a:rPr>
              <a:t>BCP + Revisor Independiente</a:t>
            </a:r>
            <a:endParaRPr lang="es-PE" sz="1200" dirty="0">
              <a:solidFill>
                <a:srgbClr val="0070C0"/>
              </a:solidFill>
              <a:latin typeface="Flexo Medium" pitchFamily="50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07860" y="2699128"/>
            <a:ext cx="1883138" cy="1530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s-PE" sz="1200" dirty="0">
              <a:solidFill>
                <a:srgbClr val="0070C0"/>
              </a:solidFill>
              <a:latin typeface="Flexo Medium" pitchFamily="50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es-PE" sz="1200" dirty="0" smtClean="0">
                <a:solidFill>
                  <a:srgbClr val="0070C0"/>
                </a:solidFill>
                <a:latin typeface="Flexo Medium" pitchFamily="50" charset="0"/>
              </a:rPr>
              <a:t>BCP / CCSF categoriza a los proyectos según su nivel de riesgo social y ambiental</a:t>
            </a:r>
            <a:endParaRPr lang="es-PE" sz="1200" dirty="0">
              <a:solidFill>
                <a:srgbClr val="0070C0"/>
              </a:solidFill>
              <a:latin typeface="Flexo Medium" pitchFamily="50" charset="0"/>
            </a:endParaRPr>
          </a:p>
        </p:txBody>
      </p:sp>
      <p:sp>
        <p:nvSpPr>
          <p:cNvPr id="6" name="Marcador de contenido 3"/>
          <p:cNvSpPr>
            <a:spLocks noGrp="1"/>
          </p:cNvSpPr>
          <p:nvPr>
            <p:ph sz="half" idx="4294967295"/>
          </p:nvPr>
        </p:nvSpPr>
        <p:spPr>
          <a:xfrm>
            <a:off x="609600" y="471899"/>
            <a:ext cx="8322144" cy="652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F6600"/>
                </a:solidFill>
                <a:latin typeface="Flexo Heavy It"/>
                <a:cs typeface="Flexo Heavy I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b="1" dirty="0" smtClean="0">
                <a:solidFill>
                  <a:srgbClr val="ED7D31"/>
                </a:solidFill>
              </a:rPr>
              <a:t>Proceso Integral de la Gestión Social y Ambiental</a:t>
            </a:r>
          </a:p>
        </p:txBody>
      </p:sp>
      <p:pic>
        <p:nvPicPr>
          <p:cNvPr id="8" name="Imagen 56" descr="modulos2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heurón"/>
          <p:cNvSpPr/>
          <p:nvPr/>
        </p:nvSpPr>
        <p:spPr>
          <a:xfrm>
            <a:off x="279233" y="2063554"/>
            <a:ext cx="3123435" cy="622131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chemeClr val="bg1"/>
                </a:solidFill>
              </a:rPr>
              <a:t>EVALUACION</a:t>
            </a:r>
            <a:endParaRPr lang="es-PE" sz="1400" dirty="0">
              <a:solidFill>
                <a:schemeClr val="bg1"/>
              </a:solidFill>
            </a:endParaRPr>
          </a:p>
        </p:txBody>
      </p:sp>
      <p:sp>
        <p:nvSpPr>
          <p:cNvPr id="15" name="14 Cheurón"/>
          <p:cNvSpPr/>
          <p:nvPr/>
        </p:nvSpPr>
        <p:spPr>
          <a:xfrm>
            <a:off x="3357404" y="2063554"/>
            <a:ext cx="1781940" cy="614518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chemeClr val="bg1"/>
                </a:solidFill>
              </a:rPr>
              <a:t>DUE DILIGENCE</a:t>
            </a:r>
            <a:endParaRPr lang="es-PE" sz="1400" dirty="0">
              <a:solidFill>
                <a:schemeClr val="bg1"/>
              </a:solidFill>
            </a:endParaRPr>
          </a:p>
        </p:txBody>
      </p:sp>
      <p:sp>
        <p:nvSpPr>
          <p:cNvPr id="16" name="15 Cheurón"/>
          <p:cNvSpPr/>
          <p:nvPr/>
        </p:nvSpPr>
        <p:spPr>
          <a:xfrm>
            <a:off x="5018700" y="2063616"/>
            <a:ext cx="2205970" cy="614518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chemeClr val="bg1"/>
                </a:solidFill>
              </a:rPr>
              <a:t>IMPLEMENTACION</a:t>
            </a:r>
            <a:endParaRPr lang="es-PE" sz="1400" dirty="0">
              <a:solidFill>
                <a:schemeClr val="bg1"/>
              </a:solidFill>
            </a:endParaRPr>
          </a:p>
        </p:txBody>
      </p:sp>
      <p:sp>
        <p:nvSpPr>
          <p:cNvPr id="17" name="16 Cheurón"/>
          <p:cNvSpPr/>
          <p:nvPr/>
        </p:nvSpPr>
        <p:spPr>
          <a:xfrm>
            <a:off x="7070769" y="2043872"/>
            <a:ext cx="1810682" cy="614518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chemeClr val="bg1"/>
                </a:solidFill>
              </a:rPr>
              <a:t>MONITOREO</a:t>
            </a:r>
            <a:endParaRPr lang="es-PE" sz="14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299634" y="2906170"/>
            <a:ext cx="114473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>
                <a:solidFill>
                  <a:srgbClr val="FF0000"/>
                </a:solidFill>
                <a:latin typeface="Flexo Medium" pitchFamily="50" charset="0"/>
              </a:rPr>
              <a:t>Riesgo Alto</a:t>
            </a:r>
          </a:p>
          <a:p>
            <a:endParaRPr lang="es-PE" sz="1200" dirty="0" smtClean="0">
              <a:latin typeface="Flexo Medium" pitchFamily="50" charset="0"/>
            </a:endParaRPr>
          </a:p>
          <a:p>
            <a:endParaRPr lang="es-PE" sz="1200" dirty="0" smtClean="0">
              <a:latin typeface="Flexo Medium" pitchFamily="50" charset="0"/>
            </a:endParaRPr>
          </a:p>
          <a:p>
            <a:r>
              <a:rPr lang="es-PE" sz="1200" dirty="0" smtClean="0">
                <a:solidFill>
                  <a:srgbClr val="FFC000"/>
                </a:solidFill>
                <a:latin typeface="Flexo Medium" pitchFamily="50" charset="0"/>
              </a:rPr>
              <a:t>Riesgo Medio</a:t>
            </a:r>
          </a:p>
          <a:p>
            <a:endParaRPr lang="es-PE" sz="1200" dirty="0" smtClean="0">
              <a:latin typeface="Flexo Medium" pitchFamily="50" charset="0"/>
            </a:endParaRPr>
          </a:p>
          <a:p>
            <a:endParaRPr lang="es-PE" sz="1200" dirty="0" smtClean="0">
              <a:latin typeface="Flexo Medium" pitchFamily="50" charset="0"/>
            </a:endParaRPr>
          </a:p>
          <a:p>
            <a:r>
              <a:rPr lang="es-PE" sz="1200" dirty="0" smtClean="0">
                <a:solidFill>
                  <a:srgbClr val="00B050"/>
                </a:solidFill>
                <a:latin typeface="Flexo Medium" pitchFamily="50" charset="0"/>
              </a:rPr>
              <a:t>Riesgo Bajo</a:t>
            </a:r>
            <a:endParaRPr lang="es-PE" sz="1200" dirty="0">
              <a:solidFill>
                <a:srgbClr val="00B050"/>
              </a:solidFill>
              <a:latin typeface="Flexo Medium" pitchFamily="50" charset="0"/>
            </a:endParaRPr>
          </a:p>
        </p:txBody>
      </p:sp>
      <p:sp>
        <p:nvSpPr>
          <p:cNvPr id="20" name="19 Cheurón"/>
          <p:cNvSpPr/>
          <p:nvPr/>
        </p:nvSpPr>
        <p:spPr>
          <a:xfrm>
            <a:off x="3486033" y="2979682"/>
            <a:ext cx="1812167" cy="37119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PE" sz="1200" dirty="0" smtClean="0">
                <a:solidFill>
                  <a:srgbClr val="0070C0"/>
                </a:solidFill>
                <a:latin typeface="Flexo Medium" pitchFamily="50" charset="0"/>
              </a:rPr>
              <a:t>BCP + Revisor Independiente</a:t>
            </a:r>
          </a:p>
          <a:p>
            <a:pPr algn="ctr">
              <a:lnSpc>
                <a:spcPct val="150000"/>
              </a:lnSpc>
            </a:pPr>
            <a:endParaRPr lang="es-PE" sz="1200" dirty="0">
              <a:solidFill>
                <a:srgbClr val="0070C0"/>
              </a:solidFill>
              <a:latin typeface="Flexo Medium" pitchFamily="50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5115252" y="2706513"/>
            <a:ext cx="1873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PE" sz="1200" dirty="0">
                <a:solidFill>
                  <a:srgbClr val="0070C0"/>
                </a:solidFill>
                <a:latin typeface="Flexo Medium" pitchFamily="50" charset="0"/>
              </a:rPr>
              <a:t>Plan de A</a:t>
            </a:r>
            <a:r>
              <a:rPr lang="es-PE" sz="1200" dirty="0" smtClean="0">
                <a:solidFill>
                  <a:srgbClr val="0070C0"/>
                </a:solidFill>
                <a:latin typeface="Flexo Medium" pitchFamily="50" charset="0"/>
              </a:rPr>
              <a:t>cción + Cláusulas contractuales</a:t>
            </a:r>
            <a:endParaRPr lang="es-PE" sz="1200" dirty="0">
              <a:solidFill>
                <a:srgbClr val="0070C0"/>
              </a:solidFill>
              <a:latin typeface="Flexo Medium" pitchFamily="50" charset="0"/>
            </a:endParaRPr>
          </a:p>
        </p:txBody>
      </p:sp>
      <p:cxnSp>
        <p:nvCxnSpPr>
          <p:cNvPr id="26" name="25 Conector recto de flecha"/>
          <p:cNvCxnSpPr/>
          <p:nvPr/>
        </p:nvCxnSpPr>
        <p:spPr>
          <a:xfrm flipV="1">
            <a:off x="2046098" y="3091246"/>
            <a:ext cx="271642" cy="49474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>
            <a:off x="2046098" y="3585995"/>
            <a:ext cx="27164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2051438" y="3585995"/>
            <a:ext cx="271642" cy="4790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Rectángulo"/>
          <p:cNvSpPr/>
          <p:nvPr/>
        </p:nvSpPr>
        <p:spPr>
          <a:xfrm>
            <a:off x="5131857" y="3402093"/>
            <a:ext cx="1848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PE" sz="1200" dirty="0" smtClean="0">
                <a:solidFill>
                  <a:srgbClr val="0070C0"/>
                </a:solidFill>
                <a:latin typeface="Flexo Medium" pitchFamily="50" charset="0"/>
              </a:rPr>
              <a:t>Cláusulas contractuales</a:t>
            </a:r>
            <a:endParaRPr lang="es-PE" sz="1200" dirty="0">
              <a:solidFill>
                <a:srgbClr val="0070C0"/>
              </a:solidFill>
              <a:latin typeface="Flexo Medium" pitchFamily="50" charset="0"/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5130356" y="4007143"/>
            <a:ext cx="18481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200" dirty="0" smtClean="0">
                <a:solidFill>
                  <a:srgbClr val="0070C0"/>
                </a:solidFill>
                <a:latin typeface="Flexo Medium" pitchFamily="50" charset="0"/>
              </a:rPr>
              <a:t>Cláusulas contractuales</a:t>
            </a:r>
            <a:endParaRPr lang="es-PE" sz="1200" dirty="0">
              <a:solidFill>
                <a:srgbClr val="0070C0"/>
              </a:solidFill>
              <a:latin typeface="Flexo Medium" pitchFamily="50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50678" y="4678470"/>
            <a:ext cx="844022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just">
              <a:lnSpc>
                <a:spcPct val="130000"/>
              </a:lnSpc>
              <a:spcBef>
                <a:spcPct val="50000"/>
              </a:spcBef>
              <a:buClr>
                <a:schemeClr val="accent5"/>
              </a:buClr>
              <a:buFont typeface="+mj-lt"/>
              <a:buAutoNum type="arabicPeriod" startAt="3"/>
            </a:pPr>
            <a:r>
              <a:rPr lang="es-PE" sz="12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Informe trimestral a la SBS de los clientes a quienes se haya brindado </a:t>
            </a:r>
            <a:r>
              <a:rPr lang="es-PE" sz="12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los servicios financieros dentro del ámbito de aplicación del Reglamento.</a:t>
            </a:r>
            <a:endParaRPr lang="es-PE" sz="12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342900" indent="-342900" algn="just">
              <a:lnSpc>
                <a:spcPct val="130000"/>
              </a:lnSpc>
              <a:spcBef>
                <a:spcPct val="50000"/>
              </a:spcBef>
              <a:buClr>
                <a:schemeClr val="accent5"/>
              </a:buClr>
              <a:buFont typeface="+mj-lt"/>
              <a:buAutoNum type="arabicPeriod" startAt="3"/>
            </a:pPr>
            <a:r>
              <a:rPr lang="es-PE" sz="12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Comunicación anual a la SBS y publicación en la web del BCP del informe </a:t>
            </a:r>
            <a:r>
              <a:rPr lang="es-PE" sz="12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de la evaluación de los riesgos </a:t>
            </a:r>
            <a:r>
              <a:rPr lang="es-PE" sz="12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sociales y ambientales.</a:t>
            </a:r>
            <a:endParaRPr lang="es-PE" sz="12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342900" indent="-342900" algn="just" eaLnBrk="0" hangingPunct="0">
              <a:lnSpc>
                <a:spcPct val="130000"/>
              </a:lnSpc>
              <a:spcBef>
                <a:spcPct val="50000"/>
              </a:spcBef>
              <a:buClr>
                <a:schemeClr val="accent5"/>
              </a:buClr>
              <a:buFont typeface="+mj-lt"/>
              <a:buAutoNum type="arabicPeriod" startAt="3"/>
            </a:pPr>
            <a:r>
              <a:rPr lang="es-PE" sz="12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Evaluación anual por parte de Auditoría del cumplimiento del Reglamento.</a:t>
            </a:r>
          </a:p>
          <a:p>
            <a:pPr marL="273050" indent="-273050" algn="just" eaLnBrk="0" hangingPunct="0">
              <a:lnSpc>
                <a:spcPct val="13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2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30000"/>
              </a:lnSpc>
              <a:spcBef>
                <a:spcPct val="50000"/>
              </a:spcBef>
              <a:buClr>
                <a:srgbClr val="FF6600"/>
              </a:buClr>
            </a:pPr>
            <a:endParaRPr lang="es-PE" sz="12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30000"/>
              </a:lnSpc>
              <a:spcBef>
                <a:spcPct val="50000"/>
              </a:spcBef>
              <a:buClr>
                <a:srgbClr val="FF6600"/>
              </a:buClr>
            </a:pPr>
            <a:endParaRPr lang="es-PE" sz="12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30000"/>
              </a:lnSpc>
              <a:spcBef>
                <a:spcPct val="50000"/>
              </a:spcBef>
              <a:buClr>
                <a:srgbClr val="FF6600"/>
              </a:buClr>
            </a:pPr>
            <a:endParaRPr lang="es-PE" sz="12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3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2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3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2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3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2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3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2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3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2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3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2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3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2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3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2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7141624" y="2723118"/>
            <a:ext cx="16492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1200" dirty="0" smtClean="0">
                <a:solidFill>
                  <a:srgbClr val="0070C0"/>
                </a:solidFill>
                <a:latin typeface="Flexo Medium" pitchFamily="50" charset="0"/>
              </a:rPr>
              <a:t>Informes periódicos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1200" dirty="0" smtClean="0">
                <a:solidFill>
                  <a:srgbClr val="0070C0"/>
                </a:solidFill>
                <a:latin typeface="Flexo Medium" pitchFamily="50" charset="0"/>
              </a:rPr>
              <a:t>Visitas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1200" dirty="0" smtClean="0">
                <a:solidFill>
                  <a:srgbClr val="0070C0"/>
                </a:solidFill>
                <a:latin typeface="Flexo Medium" pitchFamily="50" charset="0"/>
              </a:rPr>
              <a:t>Cumplimiento del Plan de Acción y otros obligatorios</a:t>
            </a:r>
            <a:endParaRPr lang="es-PE" sz="1200" dirty="0">
              <a:solidFill>
                <a:srgbClr val="0070C0"/>
              </a:solidFill>
              <a:latin typeface="Flexo Medium" pitchFamily="50" charset="0"/>
            </a:endParaRPr>
          </a:p>
        </p:txBody>
      </p:sp>
      <p:cxnSp>
        <p:nvCxnSpPr>
          <p:cNvPr id="32" name="31 Conector recto de flecha"/>
          <p:cNvCxnSpPr/>
          <p:nvPr/>
        </p:nvCxnSpPr>
        <p:spPr>
          <a:xfrm>
            <a:off x="3366335" y="3041314"/>
            <a:ext cx="27164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>
            <a:off x="4849526" y="3057919"/>
            <a:ext cx="27164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>
            <a:off x="3373887" y="3582993"/>
            <a:ext cx="27164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>
            <a:off x="4857078" y="3599598"/>
            <a:ext cx="27164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>
            <a:off x="3382940" y="4117120"/>
            <a:ext cx="27164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>
            <a:off x="4866131" y="4133725"/>
            <a:ext cx="27164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Rectángulo"/>
          <p:cNvSpPr/>
          <p:nvPr/>
        </p:nvSpPr>
        <p:spPr>
          <a:xfrm>
            <a:off x="287998" y="1162337"/>
            <a:ext cx="190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PE" sz="1200" dirty="0">
                <a:solidFill>
                  <a:srgbClr val="0070C0"/>
                </a:solidFill>
                <a:latin typeface="Flexo Medium" pitchFamily="50" charset="0"/>
              </a:rPr>
              <a:t>Cliente responde cuestionario</a:t>
            </a:r>
          </a:p>
        </p:txBody>
      </p:sp>
    </p:spTree>
    <p:extLst>
      <p:ext uri="{BB962C8B-B14F-4D97-AF65-F5344CB8AC3E}">
        <p14:creationId xmlns:p14="http://schemas.microsoft.com/office/powerpoint/2010/main" val="306799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7" grpId="0" animBg="1"/>
      <p:bldP spid="4" grpId="0" animBg="1"/>
      <p:bldP spid="14" grpId="0" animBg="1"/>
      <p:bldP spid="15" grpId="0" animBg="1"/>
      <p:bldP spid="16" grpId="0" animBg="1"/>
      <p:bldP spid="17" grpId="0" animBg="1"/>
      <p:bldP spid="5" grpId="0"/>
      <p:bldP spid="20" grpId="0" animBg="1"/>
      <p:bldP spid="23" grpId="0"/>
      <p:bldP spid="38" grpId="0"/>
      <p:bldP spid="41" grpId="0"/>
      <p:bldP spid="25" grpId="0"/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3"/>
          <p:cNvSpPr>
            <a:spLocks noGrp="1"/>
          </p:cNvSpPr>
          <p:nvPr>
            <p:ph sz="half" idx="4294967295"/>
          </p:nvPr>
        </p:nvSpPr>
        <p:spPr>
          <a:xfrm>
            <a:off x="623248" y="476682"/>
            <a:ext cx="8322144" cy="652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F6600"/>
                </a:solidFill>
                <a:latin typeface="Flexo Heavy It"/>
                <a:cs typeface="Flexo Heavy I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PE" b="1" dirty="0" smtClean="0">
                <a:solidFill>
                  <a:srgbClr val="ED7D31"/>
                </a:solidFill>
              </a:rPr>
              <a:t>¿Qué debemos saber del proyecto?</a:t>
            </a:r>
            <a:endParaRPr lang="es-ES" b="1" dirty="0" smtClean="0">
              <a:solidFill>
                <a:srgbClr val="ED7D31"/>
              </a:solidFill>
            </a:endParaRPr>
          </a:p>
        </p:txBody>
      </p:sp>
      <p:pic>
        <p:nvPicPr>
          <p:cNvPr id="8" name="Imagen 56" descr="modulos2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09600" y="1109237"/>
            <a:ext cx="7878912" cy="559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73600" lvl="2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Tipo de Proyecto, porte y tamaño, estado del proceso de licenciamiento ambiental, posicionamiento de las principales partes interesadas y detalles del proceso de consulta pública y participación ciudadana. </a:t>
            </a:r>
          </a:p>
          <a:p>
            <a:pPr marL="273600" lvl="2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Información respecto del sitio del Proyecto y el Área Directamente 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Afectada (ADA),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sobre las instalaciones de apoyo propias y/o asociadas y el estado de las negociaciones para adquisición de las áreas que serán directamente afectadas por el Proyecto. </a:t>
            </a:r>
          </a:p>
          <a:p>
            <a:pPr marL="273600" lvl="2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Información respecto de los principales receptores críticos que podrían recibir los impactos directos generados por las actividades del Proyecto, incluyendo los hábitats críticos y el territorio de comunidades campesinas o nativas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.</a:t>
            </a:r>
          </a:p>
          <a:p>
            <a:pPr marL="273600" lvl="2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I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nformación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cuantitativa y cualitativa 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sobre las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actividades de construcción y operación que puedan generar impactos y riesgos socio-ambientales. </a:t>
            </a:r>
            <a:endParaRPr lang="es-PE" sz="16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600" lvl="2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Que herramientas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de gestión de riesgo social y ambiental aplicables al Proyecto y aquellas que el Cliente ha implementado ya sea a nivel corporativo o a nivel de la gestión del Proyecto. </a:t>
            </a:r>
          </a:p>
          <a:p>
            <a:pPr marL="273600" lvl="2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6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600" lvl="2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6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lvl="1" algn="just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s-PE" sz="16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4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09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3"/>
          <p:cNvSpPr>
            <a:spLocks noGrp="1"/>
          </p:cNvSpPr>
          <p:nvPr>
            <p:ph sz="half" idx="4294967295"/>
          </p:nvPr>
        </p:nvSpPr>
        <p:spPr>
          <a:xfrm>
            <a:off x="609600" y="471899"/>
            <a:ext cx="8322144" cy="652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F6600"/>
                </a:solidFill>
                <a:latin typeface="Flexo Heavy It"/>
                <a:cs typeface="Flexo Heavy I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PE" b="1" dirty="0" smtClean="0">
                <a:solidFill>
                  <a:srgbClr val="ED7D31"/>
                </a:solidFill>
              </a:rPr>
              <a:t>Logros en el 2015</a:t>
            </a:r>
            <a:endParaRPr lang="es-ES" b="1" dirty="0">
              <a:solidFill>
                <a:srgbClr val="ED7D31"/>
              </a:solidFill>
            </a:endParaRPr>
          </a:p>
        </p:txBody>
      </p:sp>
      <p:pic>
        <p:nvPicPr>
          <p:cNvPr id="8" name="Imagen 56" descr="modulos2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67951" y="1066129"/>
            <a:ext cx="78789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67951" y="1490284"/>
            <a:ext cx="7878912" cy="267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s-PE" sz="1600" dirty="0"/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82" y="4716954"/>
            <a:ext cx="706954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604613632"/>
              </p:ext>
            </p:extLst>
          </p:nvPr>
        </p:nvGraphicFramePr>
        <p:xfrm>
          <a:off x="413078" y="1096696"/>
          <a:ext cx="8033785" cy="3666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6025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s-PE" sz="2400" b="1" dirty="0">
                <a:solidFill>
                  <a:srgbClr val="ED7D31"/>
                </a:solidFill>
              </a:rPr>
              <a:t>¿Cómo es la metodología para categorizar el riesgo?</a:t>
            </a:r>
            <a:endParaRPr lang="es-PE" sz="2400" b="1" dirty="0">
              <a:solidFill>
                <a:srgbClr val="ED7D31"/>
              </a:solidFill>
              <a:latin typeface="Flexo Heavy It"/>
              <a:ea typeface="+mn-ea"/>
              <a:cs typeface="Flexo Heavy It"/>
            </a:endParaRPr>
          </a:p>
        </p:txBody>
      </p:sp>
      <p:sp>
        <p:nvSpPr>
          <p:cNvPr id="11" name="10 Forma libre"/>
          <p:cNvSpPr/>
          <p:nvPr/>
        </p:nvSpPr>
        <p:spPr>
          <a:xfrm>
            <a:off x="2650081" y="2408640"/>
            <a:ext cx="1730573" cy="527824"/>
          </a:xfrm>
          <a:custGeom>
            <a:avLst/>
            <a:gdLst>
              <a:gd name="connsiteX0" fmla="*/ 0 w 1730573"/>
              <a:gd name="connsiteY0" fmla="*/ 0 h 527824"/>
              <a:gd name="connsiteX1" fmla="*/ 1730573 w 1730573"/>
              <a:gd name="connsiteY1" fmla="*/ 0 h 527824"/>
              <a:gd name="connsiteX2" fmla="*/ 1730573 w 1730573"/>
              <a:gd name="connsiteY2" fmla="*/ 527824 h 527824"/>
              <a:gd name="connsiteX3" fmla="*/ 0 w 1730573"/>
              <a:gd name="connsiteY3" fmla="*/ 527824 h 527824"/>
              <a:gd name="connsiteX4" fmla="*/ 0 w 1730573"/>
              <a:gd name="connsiteY4" fmla="*/ 0 h 52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573" h="527824">
                <a:moveTo>
                  <a:pt x="0" y="0"/>
                </a:moveTo>
                <a:lnTo>
                  <a:pt x="1730573" y="0"/>
                </a:lnTo>
                <a:lnTo>
                  <a:pt x="1730573" y="527824"/>
                </a:lnTo>
                <a:lnTo>
                  <a:pt x="0" y="5278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200" kern="1200" dirty="0" smtClean="0"/>
              <a:t>Factores de Ponderación</a:t>
            </a:r>
          </a:p>
        </p:txBody>
      </p:sp>
      <p:sp>
        <p:nvSpPr>
          <p:cNvPr id="12" name="11 Forma libre">
            <a:hlinkClick r:id="rId2" action="ppaction://hlinksldjump"/>
          </p:cNvPr>
          <p:cNvSpPr/>
          <p:nvPr/>
        </p:nvSpPr>
        <p:spPr>
          <a:xfrm>
            <a:off x="2650081" y="1664493"/>
            <a:ext cx="1730573" cy="527824"/>
          </a:xfrm>
          <a:custGeom>
            <a:avLst/>
            <a:gdLst>
              <a:gd name="connsiteX0" fmla="*/ 0 w 1730573"/>
              <a:gd name="connsiteY0" fmla="*/ 0 h 527824"/>
              <a:gd name="connsiteX1" fmla="*/ 1730573 w 1730573"/>
              <a:gd name="connsiteY1" fmla="*/ 0 h 527824"/>
              <a:gd name="connsiteX2" fmla="*/ 1730573 w 1730573"/>
              <a:gd name="connsiteY2" fmla="*/ 527824 h 527824"/>
              <a:gd name="connsiteX3" fmla="*/ 0 w 1730573"/>
              <a:gd name="connsiteY3" fmla="*/ 527824 h 527824"/>
              <a:gd name="connsiteX4" fmla="*/ 0 w 1730573"/>
              <a:gd name="connsiteY4" fmla="*/ 0 h 52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573" h="527824">
                <a:moveTo>
                  <a:pt x="0" y="0"/>
                </a:moveTo>
                <a:lnTo>
                  <a:pt x="1730573" y="0"/>
                </a:lnTo>
                <a:lnTo>
                  <a:pt x="1730573" y="527824"/>
                </a:lnTo>
                <a:lnTo>
                  <a:pt x="0" y="5278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200" kern="1200" dirty="0" smtClean="0"/>
              <a:t>Nota Básica</a:t>
            </a:r>
            <a:endParaRPr lang="es-PE" sz="1200" kern="1200" dirty="0"/>
          </a:p>
        </p:txBody>
      </p:sp>
      <p:sp>
        <p:nvSpPr>
          <p:cNvPr id="13" name="12 Forma libre"/>
          <p:cNvSpPr/>
          <p:nvPr/>
        </p:nvSpPr>
        <p:spPr>
          <a:xfrm>
            <a:off x="2650081" y="5571263"/>
            <a:ext cx="1730573" cy="527824"/>
          </a:xfrm>
          <a:custGeom>
            <a:avLst/>
            <a:gdLst>
              <a:gd name="connsiteX0" fmla="*/ 0 w 1730573"/>
              <a:gd name="connsiteY0" fmla="*/ 0 h 527824"/>
              <a:gd name="connsiteX1" fmla="*/ 1730573 w 1730573"/>
              <a:gd name="connsiteY1" fmla="*/ 0 h 527824"/>
              <a:gd name="connsiteX2" fmla="*/ 1730573 w 1730573"/>
              <a:gd name="connsiteY2" fmla="*/ 527824 h 527824"/>
              <a:gd name="connsiteX3" fmla="*/ 0 w 1730573"/>
              <a:gd name="connsiteY3" fmla="*/ 527824 h 527824"/>
              <a:gd name="connsiteX4" fmla="*/ 0 w 1730573"/>
              <a:gd name="connsiteY4" fmla="*/ 0 h 52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573" h="527824">
                <a:moveTo>
                  <a:pt x="0" y="0"/>
                </a:moveTo>
                <a:lnTo>
                  <a:pt x="1730573" y="0"/>
                </a:lnTo>
                <a:lnTo>
                  <a:pt x="1730573" y="527824"/>
                </a:lnTo>
                <a:lnTo>
                  <a:pt x="0" y="5278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200" kern="1200" dirty="0" smtClean="0"/>
              <a:t>Gestión del cliente</a:t>
            </a:r>
            <a:endParaRPr lang="es-PE" sz="1200" kern="1200" dirty="0"/>
          </a:p>
        </p:txBody>
      </p:sp>
      <p:sp>
        <p:nvSpPr>
          <p:cNvPr id="14" name="13 Forma libre"/>
          <p:cNvSpPr/>
          <p:nvPr/>
        </p:nvSpPr>
        <p:spPr>
          <a:xfrm>
            <a:off x="4726769" y="1478457"/>
            <a:ext cx="1730573" cy="527824"/>
          </a:xfrm>
          <a:custGeom>
            <a:avLst/>
            <a:gdLst>
              <a:gd name="connsiteX0" fmla="*/ 0 w 1730573"/>
              <a:gd name="connsiteY0" fmla="*/ 0 h 527824"/>
              <a:gd name="connsiteX1" fmla="*/ 1730573 w 1730573"/>
              <a:gd name="connsiteY1" fmla="*/ 0 h 527824"/>
              <a:gd name="connsiteX2" fmla="*/ 1730573 w 1730573"/>
              <a:gd name="connsiteY2" fmla="*/ 527824 h 527824"/>
              <a:gd name="connsiteX3" fmla="*/ 0 w 1730573"/>
              <a:gd name="connsiteY3" fmla="*/ 527824 h 527824"/>
              <a:gd name="connsiteX4" fmla="*/ 0 w 1730573"/>
              <a:gd name="connsiteY4" fmla="*/ 0 h 52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573" h="527824">
                <a:moveTo>
                  <a:pt x="0" y="0"/>
                </a:moveTo>
                <a:lnTo>
                  <a:pt x="1730573" y="0"/>
                </a:lnTo>
                <a:lnTo>
                  <a:pt x="1730573" y="527824"/>
                </a:lnTo>
                <a:lnTo>
                  <a:pt x="0" y="5278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200" kern="1200" dirty="0" smtClean="0"/>
              <a:t>Nivel de riesgo social</a:t>
            </a:r>
          </a:p>
        </p:txBody>
      </p:sp>
      <p:sp>
        <p:nvSpPr>
          <p:cNvPr id="15" name="14 Forma libre"/>
          <p:cNvSpPr/>
          <p:nvPr/>
        </p:nvSpPr>
        <p:spPr>
          <a:xfrm>
            <a:off x="4726769" y="3338823"/>
            <a:ext cx="1730573" cy="527824"/>
          </a:xfrm>
          <a:custGeom>
            <a:avLst/>
            <a:gdLst>
              <a:gd name="connsiteX0" fmla="*/ 0 w 1730573"/>
              <a:gd name="connsiteY0" fmla="*/ 0 h 527824"/>
              <a:gd name="connsiteX1" fmla="*/ 1730573 w 1730573"/>
              <a:gd name="connsiteY1" fmla="*/ 0 h 527824"/>
              <a:gd name="connsiteX2" fmla="*/ 1730573 w 1730573"/>
              <a:gd name="connsiteY2" fmla="*/ 527824 h 527824"/>
              <a:gd name="connsiteX3" fmla="*/ 0 w 1730573"/>
              <a:gd name="connsiteY3" fmla="*/ 527824 h 527824"/>
              <a:gd name="connsiteX4" fmla="*/ 0 w 1730573"/>
              <a:gd name="connsiteY4" fmla="*/ 0 h 52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573" h="527824">
                <a:moveTo>
                  <a:pt x="0" y="0"/>
                </a:moveTo>
                <a:lnTo>
                  <a:pt x="1730573" y="0"/>
                </a:lnTo>
                <a:lnTo>
                  <a:pt x="1730573" y="527824"/>
                </a:lnTo>
                <a:lnTo>
                  <a:pt x="0" y="5278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200" kern="1200" dirty="0" smtClean="0"/>
              <a:t>Nivel de susceptibilidad ambiental</a:t>
            </a:r>
          </a:p>
        </p:txBody>
      </p:sp>
      <p:sp>
        <p:nvSpPr>
          <p:cNvPr id="16" name="15 Forma libre"/>
          <p:cNvSpPr/>
          <p:nvPr/>
        </p:nvSpPr>
        <p:spPr>
          <a:xfrm>
            <a:off x="4380654" y="1742369"/>
            <a:ext cx="346114" cy="93018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930183"/>
                </a:moveTo>
                <a:lnTo>
                  <a:pt x="173057" y="930183"/>
                </a:lnTo>
                <a:lnTo>
                  <a:pt x="173057" y="0"/>
                </a:lnTo>
                <a:lnTo>
                  <a:pt x="346114" y="0"/>
                </a:lnTo>
              </a:path>
            </a:pathLst>
          </a:custGeom>
          <a:noFill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16 Forma libre"/>
          <p:cNvSpPr/>
          <p:nvPr/>
        </p:nvSpPr>
        <p:spPr>
          <a:xfrm>
            <a:off x="4380654" y="2672552"/>
            <a:ext cx="346114" cy="93018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73057" y="0"/>
                </a:lnTo>
                <a:lnTo>
                  <a:pt x="173057" y="930183"/>
                </a:lnTo>
                <a:lnTo>
                  <a:pt x="346114" y="930183"/>
                </a:lnTo>
              </a:path>
            </a:pathLst>
          </a:custGeom>
          <a:noFill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17 Forma libre">
            <a:hlinkClick r:id="rId3" action="ppaction://hlinksldjump"/>
          </p:cNvPr>
          <p:cNvSpPr/>
          <p:nvPr/>
        </p:nvSpPr>
        <p:spPr>
          <a:xfrm>
            <a:off x="6803457" y="734310"/>
            <a:ext cx="1730573" cy="527824"/>
          </a:xfrm>
          <a:custGeom>
            <a:avLst/>
            <a:gdLst>
              <a:gd name="connsiteX0" fmla="*/ 0 w 1730573"/>
              <a:gd name="connsiteY0" fmla="*/ 0 h 527824"/>
              <a:gd name="connsiteX1" fmla="*/ 1730573 w 1730573"/>
              <a:gd name="connsiteY1" fmla="*/ 0 h 527824"/>
              <a:gd name="connsiteX2" fmla="*/ 1730573 w 1730573"/>
              <a:gd name="connsiteY2" fmla="*/ 527824 h 527824"/>
              <a:gd name="connsiteX3" fmla="*/ 0 w 1730573"/>
              <a:gd name="connsiteY3" fmla="*/ 527824 h 527824"/>
              <a:gd name="connsiteX4" fmla="*/ 0 w 1730573"/>
              <a:gd name="connsiteY4" fmla="*/ 0 h 52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573" h="527824">
                <a:moveTo>
                  <a:pt x="0" y="0"/>
                </a:moveTo>
                <a:lnTo>
                  <a:pt x="1730573" y="0"/>
                </a:lnTo>
                <a:lnTo>
                  <a:pt x="1730573" y="527824"/>
                </a:lnTo>
                <a:lnTo>
                  <a:pt x="0" y="5278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200" kern="1200" dirty="0" smtClean="0"/>
              <a:t>Zona de localización</a:t>
            </a:r>
          </a:p>
        </p:txBody>
      </p:sp>
      <p:sp>
        <p:nvSpPr>
          <p:cNvPr id="19" name="18 Forma libre"/>
          <p:cNvSpPr/>
          <p:nvPr/>
        </p:nvSpPr>
        <p:spPr>
          <a:xfrm>
            <a:off x="6803457" y="1478457"/>
            <a:ext cx="1730573" cy="527824"/>
          </a:xfrm>
          <a:custGeom>
            <a:avLst/>
            <a:gdLst>
              <a:gd name="connsiteX0" fmla="*/ 0 w 1730573"/>
              <a:gd name="connsiteY0" fmla="*/ 0 h 527824"/>
              <a:gd name="connsiteX1" fmla="*/ 1730573 w 1730573"/>
              <a:gd name="connsiteY1" fmla="*/ 0 h 527824"/>
              <a:gd name="connsiteX2" fmla="*/ 1730573 w 1730573"/>
              <a:gd name="connsiteY2" fmla="*/ 527824 h 527824"/>
              <a:gd name="connsiteX3" fmla="*/ 0 w 1730573"/>
              <a:gd name="connsiteY3" fmla="*/ 527824 h 527824"/>
              <a:gd name="connsiteX4" fmla="*/ 0 w 1730573"/>
              <a:gd name="connsiteY4" fmla="*/ 0 h 52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573" h="527824">
                <a:moveTo>
                  <a:pt x="0" y="0"/>
                </a:moveTo>
                <a:lnTo>
                  <a:pt x="1730573" y="0"/>
                </a:lnTo>
                <a:lnTo>
                  <a:pt x="1730573" y="527824"/>
                </a:lnTo>
                <a:lnTo>
                  <a:pt x="0" y="5278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200" kern="1200" dirty="0" smtClean="0"/>
              <a:t>Financiamiento con otro banco </a:t>
            </a:r>
            <a:r>
              <a:rPr lang="es-PE" sz="1200" kern="1200" dirty="0" err="1" smtClean="0"/>
              <a:t>PdE</a:t>
            </a:r>
            <a:endParaRPr lang="es-PE" sz="1200" kern="1200" dirty="0" smtClean="0"/>
          </a:p>
        </p:txBody>
      </p:sp>
      <p:sp>
        <p:nvSpPr>
          <p:cNvPr id="20" name="19 Forma libre"/>
          <p:cNvSpPr/>
          <p:nvPr/>
        </p:nvSpPr>
        <p:spPr>
          <a:xfrm>
            <a:off x="6803457" y="2222603"/>
            <a:ext cx="1730573" cy="527824"/>
          </a:xfrm>
          <a:custGeom>
            <a:avLst/>
            <a:gdLst>
              <a:gd name="connsiteX0" fmla="*/ 0 w 1730573"/>
              <a:gd name="connsiteY0" fmla="*/ 0 h 527824"/>
              <a:gd name="connsiteX1" fmla="*/ 1730573 w 1730573"/>
              <a:gd name="connsiteY1" fmla="*/ 0 h 527824"/>
              <a:gd name="connsiteX2" fmla="*/ 1730573 w 1730573"/>
              <a:gd name="connsiteY2" fmla="*/ 527824 h 527824"/>
              <a:gd name="connsiteX3" fmla="*/ 0 w 1730573"/>
              <a:gd name="connsiteY3" fmla="*/ 527824 h 527824"/>
              <a:gd name="connsiteX4" fmla="*/ 0 w 1730573"/>
              <a:gd name="connsiteY4" fmla="*/ 0 h 52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573" h="527824">
                <a:moveTo>
                  <a:pt x="0" y="0"/>
                </a:moveTo>
                <a:lnTo>
                  <a:pt x="1730573" y="0"/>
                </a:lnTo>
                <a:lnTo>
                  <a:pt x="1730573" y="527824"/>
                </a:lnTo>
                <a:lnTo>
                  <a:pt x="0" y="5278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 smtClean="0"/>
              <a:t>Yuxtaposición con territorio de comunidades nativas/campesinas</a:t>
            </a:r>
            <a:endParaRPr lang="es-PE" sz="1200" kern="1200" dirty="0" smtClean="0"/>
          </a:p>
        </p:txBody>
      </p:sp>
      <p:sp>
        <p:nvSpPr>
          <p:cNvPr id="21" name="20 Forma libre"/>
          <p:cNvSpPr/>
          <p:nvPr/>
        </p:nvSpPr>
        <p:spPr>
          <a:xfrm>
            <a:off x="6457342" y="998222"/>
            <a:ext cx="346114" cy="74414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744146"/>
                </a:moveTo>
                <a:lnTo>
                  <a:pt x="173057" y="744146"/>
                </a:lnTo>
                <a:lnTo>
                  <a:pt x="173057" y="0"/>
                </a:lnTo>
                <a:lnTo>
                  <a:pt x="346114" y="0"/>
                </a:lnTo>
              </a:path>
            </a:pathLst>
          </a:custGeom>
          <a:noFill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21 Forma libre"/>
          <p:cNvSpPr/>
          <p:nvPr/>
        </p:nvSpPr>
        <p:spPr>
          <a:xfrm>
            <a:off x="6457342" y="1742369"/>
            <a:ext cx="346114" cy="74414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73057" y="0"/>
                </a:lnTo>
                <a:lnTo>
                  <a:pt x="173057" y="744146"/>
                </a:lnTo>
                <a:lnTo>
                  <a:pt x="346114" y="744146"/>
                </a:lnTo>
              </a:path>
            </a:pathLst>
          </a:custGeom>
          <a:noFill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22 Forma libre">
            <a:hlinkClick r:id="rId4" action="ppaction://hlinksldjump"/>
          </p:cNvPr>
          <p:cNvSpPr/>
          <p:nvPr/>
        </p:nvSpPr>
        <p:spPr>
          <a:xfrm>
            <a:off x="6803457" y="2966750"/>
            <a:ext cx="1730573" cy="527824"/>
          </a:xfrm>
          <a:custGeom>
            <a:avLst/>
            <a:gdLst>
              <a:gd name="connsiteX0" fmla="*/ 0 w 1730573"/>
              <a:gd name="connsiteY0" fmla="*/ 0 h 527824"/>
              <a:gd name="connsiteX1" fmla="*/ 1730573 w 1730573"/>
              <a:gd name="connsiteY1" fmla="*/ 0 h 527824"/>
              <a:gd name="connsiteX2" fmla="*/ 1730573 w 1730573"/>
              <a:gd name="connsiteY2" fmla="*/ 527824 h 527824"/>
              <a:gd name="connsiteX3" fmla="*/ 0 w 1730573"/>
              <a:gd name="connsiteY3" fmla="*/ 527824 h 527824"/>
              <a:gd name="connsiteX4" fmla="*/ 0 w 1730573"/>
              <a:gd name="connsiteY4" fmla="*/ 0 h 52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573" h="527824">
                <a:moveTo>
                  <a:pt x="0" y="0"/>
                </a:moveTo>
                <a:lnTo>
                  <a:pt x="1730573" y="0"/>
                </a:lnTo>
                <a:lnTo>
                  <a:pt x="1730573" y="527824"/>
                </a:lnTo>
                <a:lnTo>
                  <a:pt x="0" y="5278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 smtClean="0"/>
              <a:t> Yuxtaposición con áreas naturales protegidas</a:t>
            </a:r>
            <a:endParaRPr lang="es-PE" sz="1200" kern="1200" dirty="0" smtClean="0"/>
          </a:p>
        </p:txBody>
      </p:sp>
      <p:sp>
        <p:nvSpPr>
          <p:cNvPr id="24" name="23 Forma libre">
            <a:hlinkClick r:id="rId5" action="ppaction://hlinksldjump"/>
          </p:cNvPr>
          <p:cNvSpPr/>
          <p:nvPr/>
        </p:nvSpPr>
        <p:spPr>
          <a:xfrm>
            <a:off x="6803457" y="3710896"/>
            <a:ext cx="1730573" cy="527824"/>
          </a:xfrm>
          <a:custGeom>
            <a:avLst/>
            <a:gdLst>
              <a:gd name="connsiteX0" fmla="*/ 0 w 1730573"/>
              <a:gd name="connsiteY0" fmla="*/ 0 h 527824"/>
              <a:gd name="connsiteX1" fmla="*/ 1730573 w 1730573"/>
              <a:gd name="connsiteY1" fmla="*/ 0 h 527824"/>
              <a:gd name="connsiteX2" fmla="*/ 1730573 w 1730573"/>
              <a:gd name="connsiteY2" fmla="*/ 527824 h 527824"/>
              <a:gd name="connsiteX3" fmla="*/ 0 w 1730573"/>
              <a:gd name="connsiteY3" fmla="*/ 527824 h 527824"/>
              <a:gd name="connsiteX4" fmla="*/ 0 w 1730573"/>
              <a:gd name="connsiteY4" fmla="*/ 0 h 52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573" h="527824">
                <a:moveTo>
                  <a:pt x="0" y="0"/>
                </a:moveTo>
                <a:lnTo>
                  <a:pt x="1730573" y="0"/>
                </a:lnTo>
                <a:lnTo>
                  <a:pt x="1730573" y="527824"/>
                </a:lnTo>
                <a:lnTo>
                  <a:pt x="0" y="5278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200" kern="1200" dirty="0" smtClean="0"/>
              <a:t>Yuxtaposición con </a:t>
            </a:r>
            <a:r>
              <a:rPr lang="es-PE" sz="1200" kern="1200" dirty="0" err="1" smtClean="0"/>
              <a:t>AZEs</a:t>
            </a:r>
            <a:r>
              <a:rPr lang="es-PE" sz="1200" kern="1200" dirty="0" smtClean="0"/>
              <a:t>, </a:t>
            </a:r>
            <a:r>
              <a:rPr lang="es-PE" sz="1200" kern="1200" dirty="0" err="1" smtClean="0"/>
              <a:t>KBAs</a:t>
            </a:r>
            <a:r>
              <a:rPr lang="es-PE" sz="1200" kern="1200" dirty="0" smtClean="0"/>
              <a:t> o </a:t>
            </a:r>
            <a:r>
              <a:rPr lang="es-PE" sz="1200" kern="1200" dirty="0" err="1" smtClean="0"/>
              <a:t>IBAs</a:t>
            </a:r>
            <a:endParaRPr lang="es-PE" sz="1200" kern="1200" dirty="0" smtClean="0"/>
          </a:p>
        </p:txBody>
      </p:sp>
      <p:sp>
        <p:nvSpPr>
          <p:cNvPr id="25" name="24 Forma libre"/>
          <p:cNvSpPr/>
          <p:nvPr/>
        </p:nvSpPr>
        <p:spPr>
          <a:xfrm>
            <a:off x="6457342" y="3230662"/>
            <a:ext cx="346114" cy="37207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72073"/>
                </a:moveTo>
                <a:lnTo>
                  <a:pt x="173057" y="372073"/>
                </a:lnTo>
                <a:lnTo>
                  <a:pt x="173057" y="0"/>
                </a:lnTo>
                <a:lnTo>
                  <a:pt x="346114" y="0"/>
                </a:lnTo>
              </a:path>
            </a:pathLst>
          </a:custGeom>
          <a:noFill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25 Forma libre"/>
          <p:cNvSpPr/>
          <p:nvPr/>
        </p:nvSpPr>
        <p:spPr>
          <a:xfrm>
            <a:off x="6457342" y="3602735"/>
            <a:ext cx="346114" cy="37207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73057" y="0"/>
                </a:lnTo>
                <a:lnTo>
                  <a:pt x="173057" y="372073"/>
                </a:lnTo>
                <a:lnTo>
                  <a:pt x="346114" y="372073"/>
                </a:lnTo>
              </a:path>
            </a:pathLst>
          </a:custGeom>
          <a:noFill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26 Forma libre"/>
          <p:cNvSpPr/>
          <p:nvPr/>
        </p:nvSpPr>
        <p:spPr>
          <a:xfrm>
            <a:off x="4726769" y="5199189"/>
            <a:ext cx="1730573" cy="527824"/>
          </a:xfrm>
          <a:custGeom>
            <a:avLst/>
            <a:gdLst>
              <a:gd name="connsiteX0" fmla="*/ 0 w 1730573"/>
              <a:gd name="connsiteY0" fmla="*/ 0 h 527824"/>
              <a:gd name="connsiteX1" fmla="*/ 1730573 w 1730573"/>
              <a:gd name="connsiteY1" fmla="*/ 0 h 527824"/>
              <a:gd name="connsiteX2" fmla="*/ 1730573 w 1730573"/>
              <a:gd name="connsiteY2" fmla="*/ 527824 h 527824"/>
              <a:gd name="connsiteX3" fmla="*/ 0 w 1730573"/>
              <a:gd name="connsiteY3" fmla="*/ 527824 h 527824"/>
              <a:gd name="connsiteX4" fmla="*/ 0 w 1730573"/>
              <a:gd name="connsiteY4" fmla="*/ 0 h 52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573" h="527824">
                <a:moveTo>
                  <a:pt x="0" y="0"/>
                </a:moveTo>
                <a:lnTo>
                  <a:pt x="1730573" y="0"/>
                </a:lnTo>
                <a:lnTo>
                  <a:pt x="1730573" y="527824"/>
                </a:lnTo>
                <a:lnTo>
                  <a:pt x="0" y="5278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 smtClean="0"/>
              <a:t> Nivel de consulta pública y licencia social</a:t>
            </a:r>
            <a:endParaRPr lang="es-PE" sz="1200" kern="1200" dirty="0"/>
          </a:p>
        </p:txBody>
      </p:sp>
      <p:sp>
        <p:nvSpPr>
          <p:cNvPr id="28" name="27 Forma libre"/>
          <p:cNvSpPr/>
          <p:nvPr/>
        </p:nvSpPr>
        <p:spPr>
          <a:xfrm>
            <a:off x="4726769" y="5943336"/>
            <a:ext cx="1730573" cy="527824"/>
          </a:xfrm>
          <a:custGeom>
            <a:avLst/>
            <a:gdLst>
              <a:gd name="connsiteX0" fmla="*/ 0 w 1730573"/>
              <a:gd name="connsiteY0" fmla="*/ 0 h 527824"/>
              <a:gd name="connsiteX1" fmla="*/ 1730573 w 1730573"/>
              <a:gd name="connsiteY1" fmla="*/ 0 h 527824"/>
              <a:gd name="connsiteX2" fmla="*/ 1730573 w 1730573"/>
              <a:gd name="connsiteY2" fmla="*/ 527824 h 527824"/>
              <a:gd name="connsiteX3" fmla="*/ 0 w 1730573"/>
              <a:gd name="connsiteY3" fmla="*/ 527824 h 527824"/>
              <a:gd name="connsiteX4" fmla="*/ 0 w 1730573"/>
              <a:gd name="connsiteY4" fmla="*/ 0 h 52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573" h="527824">
                <a:moveTo>
                  <a:pt x="0" y="0"/>
                </a:moveTo>
                <a:lnTo>
                  <a:pt x="1730573" y="0"/>
                </a:lnTo>
                <a:lnTo>
                  <a:pt x="1730573" y="527824"/>
                </a:lnTo>
                <a:lnTo>
                  <a:pt x="0" y="5278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 smtClean="0"/>
              <a:t>Procedimientos de gestión social y ambiental del cliente</a:t>
            </a:r>
            <a:endParaRPr lang="es-PE" sz="1200" kern="1200" dirty="0"/>
          </a:p>
        </p:txBody>
      </p:sp>
      <p:sp>
        <p:nvSpPr>
          <p:cNvPr id="29" name="28 Forma libre"/>
          <p:cNvSpPr/>
          <p:nvPr/>
        </p:nvSpPr>
        <p:spPr>
          <a:xfrm>
            <a:off x="4380654" y="5463102"/>
            <a:ext cx="346114" cy="37207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72073"/>
                </a:moveTo>
                <a:lnTo>
                  <a:pt x="173057" y="372073"/>
                </a:lnTo>
                <a:lnTo>
                  <a:pt x="173057" y="0"/>
                </a:lnTo>
                <a:lnTo>
                  <a:pt x="346114" y="0"/>
                </a:lnTo>
              </a:path>
            </a:pathLst>
          </a:custGeom>
          <a:noFill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29 Forma libre"/>
          <p:cNvSpPr/>
          <p:nvPr/>
        </p:nvSpPr>
        <p:spPr>
          <a:xfrm>
            <a:off x="4380654" y="5835175"/>
            <a:ext cx="346114" cy="37207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73057" y="0"/>
                </a:lnTo>
                <a:lnTo>
                  <a:pt x="173057" y="372073"/>
                </a:lnTo>
                <a:lnTo>
                  <a:pt x="346114" y="372073"/>
                </a:lnTo>
              </a:path>
            </a:pathLst>
          </a:custGeom>
          <a:noFill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30 Forma libre"/>
          <p:cNvSpPr/>
          <p:nvPr/>
        </p:nvSpPr>
        <p:spPr>
          <a:xfrm>
            <a:off x="6803457" y="4455043"/>
            <a:ext cx="1730573" cy="527824"/>
          </a:xfrm>
          <a:custGeom>
            <a:avLst/>
            <a:gdLst>
              <a:gd name="connsiteX0" fmla="*/ 0 w 1730573"/>
              <a:gd name="connsiteY0" fmla="*/ 0 h 527824"/>
              <a:gd name="connsiteX1" fmla="*/ 1730573 w 1730573"/>
              <a:gd name="connsiteY1" fmla="*/ 0 h 527824"/>
              <a:gd name="connsiteX2" fmla="*/ 1730573 w 1730573"/>
              <a:gd name="connsiteY2" fmla="*/ 527824 h 527824"/>
              <a:gd name="connsiteX3" fmla="*/ 0 w 1730573"/>
              <a:gd name="connsiteY3" fmla="*/ 527824 h 527824"/>
              <a:gd name="connsiteX4" fmla="*/ 0 w 1730573"/>
              <a:gd name="connsiteY4" fmla="*/ 0 h 52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573" h="527824">
                <a:moveTo>
                  <a:pt x="0" y="0"/>
                </a:moveTo>
                <a:lnTo>
                  <a:pt x="1730573" y="0"/>
                </a:lnTo>
                <a:lnTo>
                  <a:pt x="1730573" y="527824"/>
                </a:lnTo>
                <a:lnTo>
                  <a:pt x="0" y="5278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200" kern="1200" dirty="0" smtClean="0"/>
              <a:t> Aplicación de consultas previas</a:t>
            </a:r>
            <a:endParaRPr lang="es-PE" sz="1200" kern="1200" dirty="0"/>
          </a:p>
        </p:txBody>
      </p:sp>
      <p:sp>
        <p:nvSpPr>
          <p:cNvPr id="32" name="31 Forma libre">
            <a:hlinkClick r:id="rId6" action="ppaction://hlinksldjump"/>
          </p:cNvPr>
          <p:cNvSpPr/>
          <p:nvPr/>
        </p:nvSpPr>
        <p:spPr>
          <a:xfrm>
            <a:off x="6803457" y="5199189"/>
            <a:ext cx="1730573" cy="527824"/>
          </a:xfrm>
          <a:custGeom>
            <a:avLst/>
            <a:gdLst>
              <a:gd name="connsiteX0" fmla="*/ 0 w 1730573"/>
              <a:gd name="connsiteY0" fmla="*/ 0 h 527824"/>
              <a:gd name="connsiteX1" fmla="*/ 1730573 w 1730573"/>
              <a:gd name="connsiteY1" fmla="*/ 0 h 527824"/>
              <a:gd name="connsiteX2" fmla="*/ 1730573 w 1730573"/>
              <a:gd name="connsiteY2" fmla="*/ 527824 h 527824"/>
              <a:gd name="connsiteX3" fmla="*/ 0 w 1730573"/>
              <a:gd name="connsiteY3" fmla="*/ 527824 h 527824"/>
              <a:gd name="connsiteX4" fmla="*/ 0 w 1730573"/>
              <a:gd name="connsiteY4" fmla="*/ 0 h 52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573" h="527824">
                <a:moveTo>
                  <a:pt x="0" y="0"/>
                </a:moveTo>
                <a:lnTo>
                  <a:pt x="1730573" y="0"/>
                </a:lnTo>
                <a:lnTo>
                  <a:pt x="1730573" y="527824"/>
                </a:lnTo>
                <a:lnTo>
                  <a:pt x="0" y="5278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200" kern="1200" dirty="0" smtClean="0"/>
              <a:t> Suficiencia geográfica de las consultas previstas</a:t>
            </a:r>
            <a:endParaRPr lang="es-PE" sz="1200" kern="1200" dirty="0"/>
          </a:p>
        </p:txBody>
      </p:sp>
      <p:sp>
        <p:nvSpPr>
          <p:cNvPr id="33" name="32 Forma libre">
            <a:hlinkClick r:id="rId7" action="ppaction://hlinksldjump"/>
          </p:cNvPr>
          <p:cNvSpPr/>
          <p:nvPr/>
        </p:nvSpPr>
        <p:spPr>
          <a:xfrm>
            <a:off x="6803457" y="5943336"/>
            <a:ext cx="1730573" cy="527824"/>
          </a:xfrm>
          <a:custGeom>
            <a:avLst/>
            <a:gdLst>
              <a:gd name="connsiteX0" fmla="*/ 0 w 1730573"/>
              <a:gd name="connsiteY0" fmla="*/ 0 h 527824"/>
              <a:gd name="connsiteX1" fmla="*/ 1730573 w 1730573"/>
              <a:gd name="connsiteY1" fmla="*/ 0 h 527824"/>
              <a:gd name="connsiteX2" fmla="*/ 1730573 w 1730573"/>
              <a:gd name="connsiteY2" fmla="*/ 527824 h 527824"/>
              <a:gd name="connsiteX3" fmla="*/ 0 w 1730573"/>
              <a:gd name="connsiteY3" fmla="*/ 527824 h 527824"/>
              <a:gd name="connsiteX4" fmla="*/ 0 w 1730573"/>
              <a:gd name="connsiteY4" fmla="*/ 0 h 52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573" h="527824">
                <a:moveTo>
                  <a:pt x="0" y="0"/>
                </a:moveTo>
                <a:lnTo>
                  <a:pt x="1730573" y="0"/>
                </a:lnTo>
                <a:lnTo>
                  <a:pt x="1730573" y="527824"/>
                </a:lnTo>
                <a:lnTo>
                  <a:pt x="0" y="5278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 smtClean="0"/>
              <a:t>Posición actual de las partes interesadas</a:t>
            </a:r>
            <a:endParaRPr lang="es-PE" sz="1200" kern="1200" dirty="0"/>
          </a:p>
        </p:txBody>
      </p:sp>
      <p:sp>
        <p:nvSpPr>
          <p:cNvPr id="34" name="33 Forma libre"/>
          <p:cNvSpPr/>
          <p:nvPr/>
        </p:nvSpPr>
        <p:spPr>
          <a:xfrm>
            <a:off x="6457342" y="4718955"/>
            <a:ext cx="346114" cy="74414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744146"/>
                </a:moveTo>
                <a:lnTo>
                  <a:pt x="173057" y="744146"/>
                </a:lnTo>
                <a:lnTo>
                  <a:pt x="173057" y="0"/>
                </a:lnTo>
                <a:lnTo>
                  <a:pt x="346114" y="0"/>
                </a:lnTo>
              </a:path>
            </a:pathLst>
          </a:custGeom>
          <a:noFill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34 Forma libre"/>
          <p:cNvSpPr/>
          <p:nvPr/>
        </p:nvSpPr>
        <p:spPr>
          <a:xfrm>
            <a:off x="6457342" y="5463102"/>
            <a:ext cx="346114" cy="74414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73057" y="0"/>
                </a:lnTo>
                <a:lnTo>
                  <a:pt x="173057" y="744146"/>
                </a:lnTo>
                <a:lnTo>
                  <a:pt x="346114" y="744146"/>
                </a:lnTo>
              </a:path>
            </a:pathLst>
          </a:custGeom>
          <a:noFill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35 Forma libre"/>
          <p:cNvSpPr/>
          <p:nvPr/>
        </p:nvSpPr>
        <p:spPr>
          <a:xfrm>
            <a:off x="6457342" y="5417382"/>
            <a:ext cx="346114" cy="914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346114" y="45720"/>
                </a:lnTo>
              </a:path>
            </a:pathLst>
          </a:custGeom>
          <a:noFill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36 Forma libre"/>
          <p:cNvSpPr/>
          <p:nvPr/>
        </p:nvSpPr>
        <p:spPr>
          <a:xfrm>
            <a:off x="6457342" y="1696649"/>
            <a:ext cx="346114" cy="914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346114" y="45720"/>
                </a:lnTo>
              </a:path>
            </a:pathLst>
          </a:custGeom>
          <a:noFill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37 Forma libre"/>
          <p:cNvSpPr/>
          <p:nvPr/>
        </p:nvSpPr>
        <p:spPr>
          <a:xfrm>
            <a:off x="573393" y="3617878"/>
            <a:ext cx="1730573" cy="527824"/>
          </a:xfrm>
          <a:custGeom>
            <a:avLst/>
            <a:gdLst>
              <a:gd name="connsiteX0" fmla="*/ 0 w 1730573"/>
              <a:gd name="connsiteY0" fmla="*/ 0 h 527824"/>
              <a:gd name="connsiteX1" fmla="*/ 1730573 w 1730573"/>
              <a:gd name="connsiteY1" fmla="*/ 0 h 527824"/>
              <a:gd name="connsiteX2" fmla="*/ 1730573 w 1730573"/>
              <a:gd name="connsiteY2" fmla="*/ 527824 h 527824"/>
              <a:gd name="connsiteX3" fmla="*/ 0 w 1730573"/>
              <a:gd name="connsiteY3" fmla="*/ 527824 h 527824"/>
              <a:gd name="connsiteX4" fmla="*/ 0 w 1730573"/>
              <a:gd name="connsiteY4" fmla="*/ 0 h 52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573" h="527824">
                <a:moveTo>
                  <a:pt x="0" y="0"/>
                </a:moveTo>
                <a:lnTo>
                  <a:pt x="1730573" y="0"/>
                </a:lnTo>
                <a:lnTo>
                  <a:pt x="1730573" y="527824"/>
                </a:lnTo>
                <a:lnTo>
                  <a:pt x="0" y="5278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200" kern="1200" dirty="0" smtClean="0"/>
              <a:t>Nota de Riesgo </a:t>
            </a:r>
            <a:endParaRPr lang="es-PE" sz="1200" kern="1200" dirty="0"/>
          </a:p>
        </p:txBody>
      </p:sp>
      <p:sp>
        <p:nvSpPr>
          <p:cNvPr id="39" name="38 Forma libre"/>
          <p:cNvSpPr/>
          <p:nvPr/>
        </p:nvSpPr>
        <p:spPr>
          <a:xfrm>
            <a:off x="2303966" y="1928406"/>
            <a:ext cx="346114" cy="195338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953384"/>
                </a:moveTo>
                <a:lnTo>
                  <a:pt x="173057" y="1953384"/>
                </a:lnTo>
                <a:lnTo>
                  <a:pt x="173057" y="0"/>
                </a:lnTo>
                <a:lnTo>
                  <a:pt x="346114" y="0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39 Forma libre"/>
          <p:cNvSpPr/>
          <p:nvPr/>
        </p:nvSpPr>
        <p:spPr>
          <a:xfrm>
            <a:off x="2303966" y="3881790"/>
            <a:ext cx="346114" cy="195338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73057" y="0"/>
                </a:lnTo>
                <a:lnTo>
                  <a:pt x="173057" y="1953384"/>
                </a:lnTo>
                <a:lnTo>
                  <a:pt x="346114" y="1953384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40 Forma libre"/>
          <p:cNvSpPr/>
          <p:nvPr/>
        </p:nvSpPr>
        <p:spPr>
          <a:xfrm>
            <a:off x="2303966" y="2672552"/>
            <a:ext cx="346114" cy="120923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209238"/>
                </a:moveTo>
                <a:lnTo>
                  <a:pt x="173057" y="1209238"/>
                </a:lnTo>
                <a:lnTo>
                  <a:pt x="173057" y="0"/>
                </a:lnTo>
                <a:lnTo>
                  <a:pt x="346114" y="0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2 Llamada rectangular"/>
          <p:cNvSpPr/>
          <p:nvPr/>
        </p:nvSpPr>
        <p:spPr>
          <a:xfrm>
            <a:off x="3357349" y="3221614"/>
            <a:ext cx="859809" cy="340177"/>
          </a:xfrm>
          <a:prstGeom prst="wedgeRectCallout">
            <a:avLst>
              <a:gd name="adj1" fmla="val -30049"/>
              <a:gd name="adj2" fmla="val -1304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100" dirty="0" smtClean="0"/>
              <a:t>Aumentan Riesgo</a:t>
            </a:r>
            <a:endParaRPr lang="es-PE" sz="1100" dirty="0"/>
          </a:p>
        </p:txBody>
      </p:sp>
      <p:sp>
        <p:nvSpPr>
          <p:cNvPr id="42" name="41 Llamada rectangular"/>
          <p:cNvSpPr/>
          <p:nvPr/>
        </p:nvSpPr>
        <p:spPr>
          <a:xfrm>
            <a:off x="3357349" y="4916238"/>
            <a:ext cx="859809" cy="340177"/>
          </a:xfrm>
          <a:prstGeom prst="wedgeRectCallout">
            <a:avLst>
              <a:gd name="adj1" fmla="val -30049"/>
              <a:gd name="adj2" fmla="val 138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100" dirty="0" smtClean="0"/>
              <a:t>Disminuye Riesgo</a:t>
            </a:r>
            <a:endParaRPr lang="es-PE" sz="1100" dirty="0"/>
          </a:p>
        </p:txBody>
      </p:sp>
      <p:sp>
        <p:nvSpPr>
          <p:cNvPr id="43" name="CaixaDeTexto 11"/>
          <p:cNvSpPr txBox="1"/>
          <p:nvPr/>
        </p:nvSpPr>
        <p:spPr>
          <a:xfrm>
            <a:off x="699053" y="4937710"/>
            <a:ext cx="1424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4F00"/>
              </a:buClr>
              <a:buSzPct val="100000"/>
            </a:pPr>
            <a:r>
              <a:rPr lang="pt-BR" sz="1600" b="1" dirty="0" err="1" smtClean="0">
                <a:solidFill>
                  <a:srgbClr val="005DB9"/>
                </a:solidFill>
                <a:latin typeface="Flexo Medium" pitchFamily="50" charset="0"/>
              </a:rPr>
              <a:t>Categoría</a:t>
            </a:r>
            <a:r>
              <a:rPr lang="pt-BR" sz="1600" b="1" dirty="0" smtClean="0">
                <a:solidFill>
                  <a:srgbClr val="005DB9"/>
                </a:solidFill>
                <a:latin typeface="Flexo Medium" pitchFamily="50" charset="0"/>
              </a:rPr>
              <a:t> A</a:t>
            </a:r>
            <a:endParaRPr lang="es-PE" sz="1600" b="1" dirty="0">
              <a:solidFill>
                <a:srgbClr val="005DB9"/>
              </a:solidFill>
              <a:latin typeface="Flexo Medium" pitchFamily="50" charset="0"/>
            </a:endParaRPr>
          </a:p>
        </p:txBody>
      </p:sp>
      <p:sp>
        <p:nvSpPr>
          <p:cNvPr id="44" name="CaixaDeTexto 12"/>
          <p:cNvSpPr txBox="1"/>
          <p:nvPr/>
        </p:nvSpPr>
        <p:spPr>
          <a:xfrm>
            <a:off x="699053" y="5351363"/>
            <a:ext cx="1424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4F00"/>
              </a:buClr>
              <a:buSzPct val="100000"/>
            </a:pPr>
            <a:r>
              <a:rPr lang="pt-BR" sz="1600" b="1" dirty="0" err="1" smtClean="0">
                <a:solidFill>
                  <a:srgbClr val="005DB9"/>
                </a:solidFill>
                <a:latin typeface="Flexo Medium" pitchFamily="50" charset="0"/>
              </a:rPr>
              <a:t>Categoría</a:t>
            </a:r>
            <a:r>
              <a:rPr lang="pt-BR" sz="1600" b="1" dirty="0" smtClean="0">
                <a:solidFill>
                  <a:srgbClr val="005DB9"/>
                </a:solidFill>
                <a:latin typeface="Flexo Medium" pitchFamily="50" charset="0"/>
              </a:rPr>
              <a:t> B</a:t>
            </a:r>
            <a:endParaRPr lang="es-PE" sz="1600" b="1" dirty="0">
              <a:solidFill>
                <a:srgbClr val="005DB9"/>
              </a:solidFill>
              <a:latin typeface="Flexo Medium" pitchFamily="50" charset="0"/>
            </a:endParaRPr>
          </a:p>
        </p:txBody>
      </p:sp>
      <p:sp>
        <p:nvSpPr>
          <p:cNvPr id="45" name="CaixaDeTexto 13"/>
          <p:cNvSpPr txBox="1"/>
          <p:nvPr/>
        </p:nvSpPr>
        <p:spPr>
          <a:xfrm>
            <a:off x="685883" y="5749382"/>
            <a:ext cx="1424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4F00"/>
              </a:buClr>
              <a:buSzPct val="100000"/>
            </a:pPr>
            <a:r>
              <a:rPr lang="pt-BR" sz="1600" b="1" dirty="0" err="1" smtClean="0">
                <a:solidFill>
                  <a:srgbClr val="005DB9"/>
                </a:solidFill>
                <a:latin typeface="Flexo Medium" pitchFamily="50" charset="0"/>
              </a:rPr>
              <a:t>Categoría</a:t>
            </a:r>
            <a:r>
              <a:rPr lang="pt-BR" sz="1600" b="1" dirty="0" smtClean="0">
                <a:solidFill>
                  <a:srgbClr val="005DB9"/>
                </a:solidFill>
                <a:latin typeface="Flexo Medium" pitchFamily="50" charset="0"/>
              </a:rPr>
              <a:t> C</a:t>
            </a:r>
            <a:endParaRPr lang="es-PE" sz="1600" b="1" dirty="0">
              <a:solidFill>
                <a:srgbClr val="005DB9"/>
              </a:solidFill>
              <a:latin typeface="Flexo Medium" pitchFamily="50" charset="0"/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1193492" y="4304915"/>
            <a:ext cx="375996" cy="5209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7880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8" grpId="0" animBg="1"/>
      <p:bldP spid="3" grpId="0" animBg="1"/>
      <p:bldP spid="42" grpId="0" animBg="1"/>
      <p:bldP spid="43" grpId="0"/>
      <p:bldP spid="44" grpId="0"/>
      <p:bldP spid="45" grpId="0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6" descr="modulos2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09600" y="1154790"/>
            <a:ext cx="7878912" cy="555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73600" lvl="2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Política Ambiental Crediticia</a:t>
            </a:r>
            <a:endParaRPr lang="es-ES" sz="16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600" lvl="2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6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600" lvl="2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6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600" lvl="2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6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600" lvl="2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6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600" lvl="2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6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600" lvl="2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6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600" lvl="2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6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600" lvl="2" indent="-273600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Política para el financiamiento de Proyectos (incluye </a:t>
            </a:r>
            <a:r>
              <a:rPr lang="es-PE" sz="1600" dirty="0" err="1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PdE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)</a:t>
            </a:r>
            <a:endParaRPr lang="es-PE" sz="16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0" lvl="2" algn="just">
              <a:lnSpc>
                <a:spcPct val="150000"/>
              </a:lnSpc>
              <a:spcBef>
                <a:spcPts val="40"/>
              </a:spcBef>
              <a:buClr>
                <a:srgbClr val="FF6600"/>
              </a:buClr>
            </a:pPr>
            <a:endParaRPr lang="es-ES" sz="14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  <p:sp>
        <p:nvSpPr>
          <p:cNvPr id="10" name="Marcador de contenido 3"/>
          <p:cNvSpPr>
            <a:spLocks noGrp="1"/>
          </p:cNvSpPr>
          <p:nvPr>
            <p:ph sz="half" idx="4294967295"/>
          </p:nvPr>
        </p:nvSpPr>
        <p:spPr>
          <a:xfrm>
            <a:off x="609600" y="471899"/>
            <a:ext cx="8322144" cy="652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F6600"/>
                </a:solidFill>
                <a:latin typeface="Flexo Heavy It"/>
                <a:cs typeface="Flexo Heavy I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PE" b="1" dirty="0" smtClean="0">
                <a:solidFill>
                  <a:srgbClr val="ED7D31"/>
                </a:solidFill>
              </a:rPr>
              <a:t>Resultados de nuestras Evaluaciones</a:t>
            </a:r>
          </a:p>
          <a:p>
            <a:pPr lvl="0"/>
            <a:endParaRPr lang="es-ES" b="1" dirty="0" smtClean="0">
              <a:solidFill>
                <a:srgbClr val="ED7D31"/>
              </a:solidFill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3332163"/>
            <a:ext cx="5810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53" y="1808147"/>
            <a:ext cx="7239835" cy="184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49" y="4793642"/>
            <a:ext cx="7212539" cy="141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92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97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luxograma: Terminação 43"/>
          <p:cNvSpPr/>
          <p:nvPr/>
        </p:nvSpPr>
        <p:spPr>
          <a:xfrm rot="20761800">
            <a:off x="2679379" y="1188551"/>
            <a:ext cx="3520209" cy="1935552"/>
          </a:xfrm>
          <a:prstGeom prst="flowChartTerminator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black"/>
              </a:solidFill>
            </a:endParaRPr>
          </a:p>
        </p:txBody>
      </p:sp>
      <p:sp>
        <p:nvSpPr>
          <p:cNvPr id="9" name="8 Flecha abajo">
            <a:hlinkClick r:id="rId2" action="ppaction://hlinksldjump"/>
          </p:cNvPr>
          <p:cNvSpPr/>
          <p:nvPr/>
        </p:nvSpPr>
        <p:spPr>
          <a:xfrm>
            <a:off x="4180113" y="5456683"/>
            <a:ext cx="803870" cy="421559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10 Forma libre"/>
          <p:cNvSpPr/>
          <p:nvPr/>
        </p:nvSpPr>
        <p:spPr>
          <a:xfrm>
            <a:off x="3938316" y="2734286"/>
            <a:ext cx="1627414" cy="1627414"/>
          </a:xfrm>
          <a:custGeom>
            <a:avLst/>
            <a:gdLst>
              <a:gd name="connsiteX0" fmla="*/ 0 w 1627414"/>
              <a:gd name="connsiteY0" fmla="*/ 813707 h 1627414"/>
              <a:gd name="connsiteX1" fmla="*/ 813707 w 1627414"/>
              <a:gd name="connsiteY1" fmla="*/ 0 h 1627414"/>
              <a:gd name="connsiteX2" fmla="*/ 1627414 w 1627414"/>
              <a:gd name="connsiteY2" fmla="*/ 813707 h 1627414"/>
              <a:gd name="connsiteX3" fmla="*/ 813707 w 1627414"/>
              <a:gd name="connsiteY3" fmla="*/ 1627414 h 1627414"/>
              <a:gd name="connsiteX4" fmla="*/ 0 w 1627414"/>
              <a:gd name="connsiteY4" fmla="*/ 813707 h 162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14" h="1627414">
                <a:moveTo>
                  <a:pt x="0" y="813707"/>
                </a:moveTo>
                <a:cubicBezTo>
                  <a:pt x="0" y="364309"/>
                  <a:pt x="364309" y="0"/>
                  <a:pt x="813707" y="0"/>
                </a:cubicBezTo>
                <a:cubicBezTo>
                  <a:pt x="1263105" y="0"/>
                  <a:pt x="1627414" y="364309"/>
                  <a:pt x="1627414" y="813707"/>
                </a:cubicBezTo>
                <a:cubicBezTo>
                  <a:pt x="1627414" y="1263105"/>
                  <a:pt x="1263105" y="1627414"/>
                  <a:pt x="813707" y="1627414"/>
                </a:cubicBezTo>
                <a:cubicBezTo>
                  <a:pt x="364309" y="1627414"/>
                  <a:pt x="0" y="1263105"/>
                  <a:pt x="0" y="81370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8649" tIns="258649" rIns="258649" bIns="258649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600" kern="1200" dirty="0" smtClean="0"/>
              <a:t>Porte y tamaño</a:t>
            </a:r>
            <a:endParaRPr lang="es-PE" sz="1600" kern="1200" dirty="0"/>
          </a:p>
        </p:txBody>
      </p:sp>
      <p:sp>
        <p:nvSpPr>
          <p:cNvPr id="12" name="11 Forma libre"/>
          <p:cNvSpPr/>
          <p:nvPr/>
        </p:nvSpPr>
        <p:spPr>
          <a:xfrm>
            <a:off x="2773810" y="1513364"/>
            <a:ext cx="1627414" cy="1627414"/>
          </a:xfrm>
          <a:custGeom>
            <a:avLst/>
            <a:gdLst>
              <a:gd name="connsiteX0" fmla="*/ 0 w 1627414"/>
              <a:gd name="connsiteY0" fmla="*/ 813707 h 1627414"/>
              <a:gd name="connsiteX1" fmla="*/ 813707 w 1627414"/>
              <a:gd name="connsiteY1" fmla="*/ 0 h 1627414"/>
              <a:gd name="connsiteX2" fmla="*/ 1627414 w 1627414"/>
              <a:gd name="connsiteY2" fmla="*/ 813707 h 1627414"/>
              <a:gd name="connsiteX3" fmla="*/ 813707 w 1627414"/>
              <a:gd name="connsiteY3" fmla="*/ 1627414 h 1627414"/>
              <a:gd name="connsiteX4" fmla="*/ 0 w 1627414"/>
              <a:gd name="connsiteY4" fmla="*/ 813707 h 162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14" h="1627414">
                <a:moveTo>
                  <a:pt x="0" y="813707"/>
                </a:moveTo>
                <a:cubicBezTo>
                  <a:pt x="0" y="364309"/>
                  <a:pt x="364309" y="0"/>
                  <a:pt x="813707" y="0"/>
                </a:cubicBezTo>
                <a:cubicBezTo>
                  <a:pt x="1263105" y="0"/>
                  <a:pt x="1627414" y="364309"/>
                  <a:pt x="1627414" y="813707"/>
                </a:cubicBezTo>
                <a:cubicBezTo>
                  <a:pt x="1627414" y="1263105"/>
                  <a:pt x="1263105" y="1627414"/>
                  <a:pt x="813707" y="1627414"/>
                </a:cubicBezTo>
                <a:cubicBezTo>
                  <a:pt x="364309" y="1627414"/>
                  <a:pt x="0" y="1263105"/>
                  <a:pt x="0" y="81370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8649" tIns="258649" rIns="258649" bIns="258649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600" kern="1200" dirty="0" smtClean="0"/>
              <a:t>Impactos de construcci</a:t>
            </a:r>
            <a:r>
              <a:rPr lang="es-PE" sz="1600" dirty="0" smtClean="0"/>
              <a:t>ón</a:t>
            </a:r>
            <a:endParaRPr lang="es-PE" sz="1600" kern="1200" dirty="0"/>
          </a:p>
        </p:txBody>
      </p:sp>
      <p:sp>
        <p:nvSpPr>
          <p:cNvPr id="13" name="12 Forma libre"/>
          <p:cNvSpPr/>
          <p:nvPr/>
        </p:nvSpPr>
        <p:spPr>
          <a:xfrm>
            <a:off x="4437389" y="1119891"/>
            <a:ext cx="1627414" cy="1627414"/>
          </a:xfrm>
          <a:custGeom>
            <a:avLst/>
            <a:gdLst>
              <a:gd name="connsiteX0" fmla="*/ 0 w 1627414"/>
              <a:gd name="connsiteY0" fmla="*/ 813707 h 1627414"/>
              <a:gd name="connsiteX1" fmla="*/ 813707 w 1627414"/>
              <a:gd name="connsiteY1" fmla="*/ 0 h 1627414"/>
              <a:gd name="connsiteX2" fmla="*/ 1627414 w 1627414"/>
              <a:gd name="connsiteY2" fmla="*/ 813707 h 1627414"/>
              <a:gd name="connsiteX3" fmla="*/ 813707 w 1627414"/>
              <a:gd name="connsiteY3" fmla="*/ 1627414 h 1627414"/>
              <a:gd name="connsiteX4" fmla="*/ 0 w 1627414"/>
              <a:gd name="connsiteY4" fmla="*/ 813707 h 162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14" h="1627414">
                <a:moveTo>
                  <a:pt x="0" y="813707"/>
                </a:moveTo>
                <a:cubicBezTo>
                  <a:pt x="0" y="364309"/>
                  <a:pt x="364309" y="0"/>
                  <a:pt x="813707" y="0"/>
                </a:cubicBezTo>
                <a:cubicBezTo>
                  <a:pt x="1263105" y="0"/>
                  <a:pt x="1627414" y="364309"/>
                  <a:pt x="1627414" y="813707"/>
                </a:cubicBezTo>
                <a:cubicBezTo>
                  <a:pt x="1627414" y="1263105"/>
                  <a:pt x="1263105" y="1627414"/>
                  <a:pt x="813707" y="1627414"/>
                </a:cubicBezTo>
                <a:cubicBezTo>
                  <a:pt x="364309" y="1627414"/>
                  <a:pt x="0" y="1263105"/>
                  <a:pt x="0" y="81370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8649" tIns="258649" rIns="258649" bIns="258649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600" kern="1200" dirty="0" smtClean="0"/>
              <a:t>Impactos de operación</a:t>
            </a:r>
            <a:endParaRPr lang="es-PE" sz="1600" kern="1200" dirty="0"/>
          </a:p>
        </p:txBody>
      </p:sp>
      <p:sp>
        <p:nvSpPr>
          <p:cNvPr id="7" name="6 Rectángulo"/>
          <p:cNvSpPr/>
          <p:nvPr/>
        </p:nvSpPr>
        <p:spPr>
          <a:xfrm>
            <a:off x="2402114" y="5669825"/>
            <a:ext cx="4339772" cy="108494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18 Llamada rectangular">
            <a:hlinkClick r:id="rId3" action="ppaction://hlinksldjump"/>
          </p:cNvPr>
          <p:cNvSpPr/>
          <p:nvPr/>
        </p:nvSpPr>
        <p:spPr>
          <a:xfrm>
            <a:off x="7458139" y="2121638"/>
            <a:ext cx="1275044" cy="693657"/>
          </a:xfrm>
          <a:prstGeom prst="wedgeRectCallout">
            <a:avLst>
              <a:gd name="adj1" fmla="val -152717"/>
              <a:gd name="adj2" fmla="val 4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/>
              <a:t>Impactos del Proyecto</a:t>
            </a:r>
            <a:endParaRPr lang="es-PE" sz="1600" dirty="0"/>
          </a:p>
        </p:txBody>
      </p:sp>
      <p:sp>
        <p:nvSpPr>
          <p:cNvPr id="20" name="CaixaDeTexto 8">
            <a:hlinkClick r:id="rId4" action="ppaction://hlinksldjump"/>
          </p:cNvPr>
          <p:cNvSpPr txBox="1"/>
          <p:nvPr/>
        </p:nvSpPr>
        <p:spPr>
          <a:xfrm>
            <a:off x="204514" y="4949067"/>
            <a:ext cx="8693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4F00"/>
              </a:buClr>
              <a:buSzPct val="100000"/>
            </a:pPr>
            <a:r>
              <a:rPr lang="es-PE" sz="2400" dirty="0" smtClean="0">
                <a:solidFill>
                  <a:srgbClr val="005DB9"/>
                </a:solidFill>
                <a:latin typeface="Flexo Medium" pitchFamily="50" charset="0"/>
              </a:rPr>
              <a:t>Ponderación Sectorial</a:t>
            </a:r>
            <a:endParaRPr lang="es-PE" sz="2400" dirty="0">
              <a:solidFill>
                <a:srgbClr val="005DB9"/>
              </a:solidFill>
              <a:latin typeface="Flexo Medium" pitchFamily="50" charset="0"/>
            </a:endParaRPr>
          </a:p>
        </p:txBody>
      </p:sp>
      <p:sp>
        <p:nvSpPr>
          <p:cNvPr id="21" name="CaixaDeTexto 8"/>
          <p:cNvSpPr txBox="1"/>
          <p:nvPr/>
        </p:nvSpPr>
        <p:spPr>
          <a:xfrm>
            <a:off x="206786" y="5988587"/>
            <a:ext cx="8693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4F00"/>
              </a:buClr>
              <a:buSzPct val="100000"/>
            </a:pPr>
            <a:r>
              <a:rPr lang="es-PE" sz="2400" dirty="0" smtClean="0">
                <a:solidFill>
                  <a:srgbClr val="005DB9"/>
                </a:solidFill>
                <a:latin typeface="Flexo Medium" pitchFamily="50" charset="0"/>
              </a:rPr>
              <a:t>Nota Básica</a:t>
            </a:r>
            <a:endParaRPr lang="es-PE" sz="2400" dirty="0">
              <a:solidFill>
                <a:srgbClr val="005DB9"/>
              </a:solidFill>
              <a:latin typeface="Flexo Medium" pitchFamily="50" charset="0"/>
            </a:endParaRPr>
          </a:p>
        </p:txBody>
      </p:sp>
      <p:sp>
        <p:nvSpPr>
          <p:cNvPr id="14" name="13 Forma"/>
          <p:cNvSpPr/>
          <p:nvPr/>
        </p:nvSpPr>
        <p:spPr>
          <a:xfrm>
            <a:off x="2050515" y="790068"/>
            <a:ext cx="5063067" cy="4050454"/>
          </a:xfrm>
          <a:prstGeom prst="funnel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26706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1" grpId="0" animBg="1"/>
      <p:bldP spid="12" grpId="0" animBg="1"/>
      <p:bldP spid="13" grpId="0" animBg="1"/>
      <p:bldP spid="19" grpId="0" animBg="1"/>
      <p:bldP spid="20" grpId="0"/>
      <p:bldP spid="2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6" descr="modulos2-0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772803" y="1744077"/>
            <a:ext cx="80009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spcBef>
                <a:spcPct val="50000"/>
              </a:spcBef>
              <a:buClr>
                <a:srgbClr val="FF6600"/>
              </a:buClr>
              <a:buSzPct val="100000"/>
              <a:buFont typeface="Webdings" pitchFamily="18" charset="2"/>
              <a:buChar char="4"/>
            </a:pP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Dónde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se encuentra ubicada 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la huella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(ADA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) del proyecto :</a:t>
            </a:r>
          </a:p>
          <a:p>
            <a:pPr marL="628650" lvl="1" indent="-171450">
              <a:spcBef>
                <a:spcPts val="600"/>
              </a:spcBef>
              <a:spcAft>
                <a:spcPts val="0"/>
              </a:spcAft>
              <a:buClr>
                <a:srgbClr val="FF4F00"/>
              </a:buClr>
              <a:buSzPct val="100000"/>
              <a:buFont typeface="Arial" panose="020B0604020202020204" pitchFamily="34" charset="0"/>
              <a:buChar char="•"/>
            </a:pPr>
            <a:r>
              <a:rPr lang="es-PE" sz="1600" dirty="0" smtClean="0">
                <a:solidFill>
                  <a:srgbClr val="005DB9"/>
                </a:solidFill>
                <a:latin typeface="Flexo Medium"/>
              </a:rPr>
              <a:t>Zonas </a:t>
            </a:r>
            <a:r>
              <a:rPr lang="x-none" sz="1600" smtClean="0">
                <a:solidFill>
                  <a:srgbClr val="005DB9"/>
                </a:solidFill>
                <a:latin typeface="Flexo Medium"/>
              </a:rPr>
              <a:t>de conflictos sociales de la Defensoría del Pueblo (</a:t>
            </a:r>
            <a:r>
              <a:rPr lang="x-none" sz="1600" b="1" smtClean="0">
                <a:solidFill>
                  <a:srgbClr val="FF0000"/>
                </a:solidFill>
                <a:latin typeface="Flexo Medium"/>
              </a:rPr>
              <a:t>riesgo alto</a:t>
            </a:r>
            <a:r>
              <a:rPr lang="x-none" sz="1600" smtClean="0">
                <a:solidFill>
                  <a:srgbClr val="005DB9"/>
                </a:solidFill>
                <a:latin typeface="Flexo Medium"/>
              </a:rPr>
              <a:t>)</a:t>
            </a:r>
          </a:p>
          <a:p>
            <a:pPr marL="628650" lvl="1" indent="-171450">
              <a:spcBef>
                <a:spcPts val="600"/>
              </a:spcBef>
              <a:spcAft>
                <a:spcPts val="0"/>
              </a:spcAft>
              <a:buClr>
                <a:srgbClr val="FF4F00"/>
              </a:buClr>
              <a:buSzPct val="100000"/>
              <a:buFont typeface="Arial" panose="020B0604020202020204" pitchFamily="34" charset="0"/>
              <a:buChar char="•"/>
            </a:pPr>
            <a:r>
              <a:rPr lang="x-none" sz="1600" smtClean="0">
                <a:solidFill>
                  <a:srgbClr val="005DB9"/>
                </a:solidFill>
                <a:latin typeface="Flexo Medium"/>
              </a:rPr>
              <a:t>Zonas </a:t>
            </a:r>
            <a:r>
              <a:rPr lang="x-none" sz="1600" dirty="0" smtClean="0">
                <a:solidFill>
                  <a:srgbClr val="005DB9"/>
                </a:solidFill>
                <a:latin typeface="Flexo Medium"/>
              </a:rPr>
              <a:t>con presencia de narcotráfico (</a:t>
            </a:r>
            <a:r>
              <a:rPr lang="x-none" sz="1600" b="1" dirty="0" smtClean="0">
                <a:solidFill>
                  <a:srgbClr val="FF0000"/>
                </a:solidFill>
                <a:latin typeface="Flexo Medium"/>
              </a:rPr>
              <a:t>riesgo alto</a:t>
            </a:r>
            <a:r>
              <a:rPr lang="x-none" sz="1600" dirty="0" smtClean="0">
                <a:solidFill>
                  <a:srgbClr val="005DB9"/>
                </a:solidFill>
                <a:latin typeface="Flexo Medium"/>
              </a:rPr>
              <a:t>)</a:t>
            </a:r>
          </a:p>
          <a:p>
            <a:pPr marL="628650" lvl="1" indent="-171450">
              <a:spcBef>
                <a:spcPts val="600"/>
              </a:spcBef>
              <a:spcAft>
                <a:spcPts val="0"/>
              </a:spcAft>
              <a:buClr>
                <a:srgbClr val="FF4F00"/>
              </a:buClr>
              <a:buSzPct val="100000"/>
              <a:buFont typeface="Arial" panose="020B0604020202020204" pitchFamily="34" charset="0"/>
              <a:buChar char="•"/>
            </a:pPr>
            <a:r>
              <a:rPr lang="x-none" sz="1600" dirty="0" smtClean="0">
                <a:solidFill>
                  <a:srgbClr val="005DB9"/>
                </a:solidFill>
                <a:latin typeface="Flexo Medium"/>
              </a:rPr>
              <a:t>Territorio de comunidades nativas (</a:t>
            </a:r>
            <a:r>
              <a:rPr lang="x-none" sz="1600" b="1" dirty="0" smtClean="0">
                <a:solidFill>
                  <a:srgbClr val="FF0000"/>
                </a:solidFill>
                <a:latin typeface="Flexo Medium"/>
              </a:rPr>
              <a:t>riesgo alto</a:t>
            </a:r>
            <a:r>
              <a:rPr lang="x-none" sz="1600" dirty="0" smtClean="0">
                <a:solidFill>
                  <a:srgbClr val="005DB9"/>
                </a:solidFill>
                <a:latin typeface="Flexo Medium"/>
              </a:rPr>
              <a:t>)</a:t>
            </a:r>
          </a:p>
          <a:p>
            <a:pPr marL="628650" lvl="1" indent="-171450">
              <a:spcBef>
                <a:spcPts val="600"/>
              </a:spcBef>
              <a:spcAft>
                <a:spcPts val="0"/>
              </a:spcAft>
              <a:buClr>
                <a:srgbClr val="FF4F00"/>
              </a:buClr>
              <a:buSzPct val="100000"/>
              <a:buFont typeface="Arial" panose="020B0604020202020204" pitchFamily="34" charset="0"/>
              <a:buChar char="•"/>
            </a:pPr>
            <a:r>
              <a:rPr lang="x-none" sz="1600" dirty="0" smtClean="0">
                <a:solidFill>
                  <a:srgbClr val="005DB9"/>
                </a:solidFill>
                <a:latin typeface="Flexo Medium"/>
              </a:rPr>
              <a:t>Territorio de comunidades campesinas (</a:t>
            </a:r>
            <a:r>
              <a:rPr lang="x-none" sz="1600" b="1" dirty="0" smtClean="0">
                <a:solidFill>
                  <a:schemeClr val="accent4"/>
                </a:solidFill>
                <a:latin typeface="Flexo Medium"/>
              </a:rPr>
              <a:t>riesgo medio</a:t>
            </a:r>
            <a:r>
              <a:rPr lang="x-none" sz="1600" dirty="0" smtClean="0">
                <a:solidFill>
                  <a:srgbClr val="005DB9"/>
                </a:solidFill>
                <a:latin typeface="Flexo Medium"/>
              </a:rPr>
              <a:t>)</a:t>
            </a:r>
          </a:p>
          <a:p>
            <a:pPr marL="273050" indent="-273050" algn="just">
              <a:spcBef>
                <a:spcPct val="50000"/>
              </a:spcBef>
              <a:buClr>
                <a:srgbClr val="FF6600"/>
              </a:buClr>
              <a:buSzPct val="100000"/>
              <a:buFont typeface="Webdings" pitchFamily="18" charset="2"/>
              <a:buChar char="4"/>
            </a:pPr>
            <a:endParaRPr lang="es-PE" sz="16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  <p:sp>
        <p:nvSpPr>
          <p:cNvPr id="4" name="Marcador de contenido 3"/>
          <p:cNvSpPr txBox="1">
            <a:spLocks/>
          </p:cNvSpPr>
          <p:nvPr/>
        </p:nvSpPr>
        <p:spPr>
          <a:xfrm>
            <a:off x="623248" y="544922"/>
            <a:ext cx="8322144" cy="65284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kern="1200">
                <a:solidFill>
                  <a:srgbClr val="FF6600"/>
                </a:solidFill>
                <a:latin typeface="Flexo Heavy It"/>
                <a:ea typeface="+mn-ea"/>
                <a:cs typeface="Flexo Heavy It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800" b="1" dirty="0">
                <a:solidFill>
                  <a:srgbClr val="005DB9"/>
                </a:solidFill>
                <a:latin typeface="Flexo Medium" pitchFamily="50" charset="0"/>
                <a:cs typeface="+mn-cs"/>
              </a:rPr>
              <a:t>¿Qué es la Zona de Localización?</a:t>
            </a:r>
            <a:br>
              <a:rPr lang="es-PE" sz="1800" b="1" dirty="0">
                <a:solidFill>
                  <a:srgbClr val="005DB9"/>
                </a:solidFill>
                <a:latin typeface="Flexo Medium" pitchFamily="50" charset="0"/>
                <a:cs typeface="+mn-cs"/>
              </a:rPr>
            </a:br>
            <a:endParaRPr lang="es-ES" sz="1800" b="1" dirty="0">
              <a:solidFill>
                <a:srgbClr val="005DB9"/>
              </a:solidFill>
              <a:latin typeface="Flexo Medium" pitchFamily="5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8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6" descr="modulos2-0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8" y="497591"/>
            <a:ext cx="9047723" cy="640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01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6" descr="modulos2-0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1.bp.blogspot.com/-KYwXlA6rrBA/Tq9UGvdLrUI/AAAAAAAAByE/xvn_EKlpD3o/s1600/59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259307"/>
            <a:ext cx="5527343" cy="735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1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01445" y="972293"/>
            <a:ext cx="8229600" cy="4940710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488795" y="1096289"/>
            <a:ext cx="83221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Alianza</a:t>
            </a:r>
            <a:r>
              <a:rPr lang="en-US" sz="1600" b="1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 para la </a:t>
            </a:r>
            <a:r>
              <a:rPr lang="en-US" sz="1600" b="1" dirty="0" err="1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Extinción</a:t>
            </a:r>
            <a:r>
              <a:rPr lang="en-US" sz="1600" b="1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 Cero - Alliance </a:t>
            </a:r>
            <a:r>
              <a:rPr lang="en-US" sz="1600" b="1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for Zero Extinction (AZE)</a:t>
            </a:r>
            <a:r>
              <a:rPr lang="en-US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Contienen toda la población de una o más especies que figuran en peligro de extinción o en peligro crítico en la Lista Roja de especies amenazadas de la 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UICN-Word </a:t>
            </a:r>
            <a:r>
              <a:rPr lang="es-PE" sz="1600" dirty="0" err="1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Conservation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 </a:t>
            </a:r>
            <a:r>
              <a:rPr lang="es-PE" sz="1600" dirty="0" err="1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Union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.</a:t>
            </a:r>
            <a:endParaRPr lang="en-US" sz="16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endParaRPr lang="en-US" sz="16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algn="just"/>
            <a:r>
              <a:rPr lang="en-US" sz="1600" b="1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Areas </a:t>
            </a:r>
            <a:r>
              <a:rPr lang="en-US" sz="1600" b="1" dirty="0" err="1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Importantes</a:t>
            </a:r>
            <a:r>
              <a:rPr lang="en-US" sz="1600" b="1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 de Aves y </a:t>
            </a:r>
            <a:r>
              <a:rPr lang="en-US" sz="1600" b="1" dirty="0" err="1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Biodiversidad</a:t>
            </a:r>
            <a:r>
              <a:rPr lang="en-US" sz="1600" b="1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 - Important </a:t>
            </a:r>
            <a:r>
              <a:rPr lang="en-US" sz="1600" b="1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Bird and Biodiversity Areas (IBAs)</a:t>
            </a:r>
            <a:r>
              <a:rPr lang="en-US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Son sitios clave para la conservación de las especies de aves, identificadas a través del programa </a:t>
            </a:r>
            <a:r>
              <a:rPr lang="es-PE" sz="1600" dirty="0" err="1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BirdLife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 International IBA. Estos sitios son lo suficientemente pequeños para ser conservados en su totalidad, a menudo forman parte de una red de áreas protegidas, y son, en la medida de lo posible, diferentes en carácter o hábitat o importancia ornitológica de la zona circundante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.</a:t>
            </a:r>
          </a:p>
          <a:p>
            <a:endParaRPr lang="en-US" sz="16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algn="just"/>
            <a:r>
              <a:rPr lang="en-US" sz="1600" b="1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Areas Clave de </a:t>
            </a:r>
            <a:r>
              <a:rPr lang="en-US" sz="1600" b="1" dirty="0" err="1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Biodiversidad</a:t>
            </a:r>
            <a:r>
              <a:rPr lang="en-US" sz="1600" b="1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 - Key </a:t>
            </a:r>
            <a:r>
              <a:rPr lang="en-US" sz="1600" b="1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Biodiversity Areas (KBAs)</a:t>
            </a:r>
            <a:r>
              <a:rPr lang="en-US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son sitios identificados a nivel nacional de importancia mundial. La identificación de </a:t>
            </a:r>
            <a:r>
              <a:rPr lang="es-PE" sz="1600" dirty="0" err="1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KBAs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 es un enfoque importante para abordar la conservación de la biodiversidad a escala de sitio, es decir, a nivel de áreas protegidas individuales, concesiones y unidades de manejo de tierras.</a:t>
            </a:r>
            <a:endParaRPr lang="es-PE" sz="1600" dirty="0">
              <a:solidFill>
                <a:prstClr val="black"/>
              </a:solidFill>
            </a:endParaRPr>
          </a:p>
          <a:p>
            <a:endParaRPr lang="es-PE" sz="16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  <p:pic>
        <p:nvPicPr>
          <p:cNvPr id="10" name="Imagen 56" descr="modulos2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335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6" descr="modulos2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004" y="1398385"/>
            <a:ext cx="4076042" cy="489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0" y="1398385"/>
            <a:ext cx="4121624" cy="489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Marcador de contenido 3"/>
          <p:cNvSpPr txBox="1">
            <a:spLocks/>
          </p:cNvSpPr>
          <p:nvPr/>
        </p:nvSpPr>
        <p:spPr>
          <a:xfrm>
            <a:off x="514064" y="1063547"/>
            <a:ext cx="3744036" cy="32642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kern="1200">
                <a:solidFill>
                  <a:srgbClr val="FF6600"/>
                </a:solidFill>
                <a:latin typeface="Flexo Heavy It"/>
                <a:ea typeface="+mn-ea"/>
                <a:cs typeface="Flexo Heavy It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800" b="1" dirty="0" smtClean="0">
                <a:solidFill>
                  <a:srgbClr val="005DB9"/>
                </a:solidFill>
                <a:latin typeface="Flexo Medium" pitchFamily="50" charset="0"/>
                <a:cs typeface="+mn-cs"/>
              </a:rPr>
              <a:t>AZE</a:t>
            </a:r>
            <a:endParaRPr lang="es-ES" sz="1800" b="1" dirty="0">
              <a:solidFill>
                <a:srgbClr val="005DB9"/>
              </a:solidFill>
              <a:latin typeface="Flexo Medium" pitchFamily="50" charset="0"/>
              <a:cs typeface="+mn-cs"/>
            </a:endParaRPr>
          </a:p>
        </p:txBody>
      </p:sp>
      <p:sp>
        <p:nvSpPr>
          <p:cNvPr id="8" name="Marcador de contenido 3"/>
          <p:cNvSpPr txBox="1">
            <a:spLocks/>
          </p:cNvSpPr>
          <p:nvPr/>
        </p:nvSpPr>
        <p:spPr>
          <a:xfrm>
            <a:off x="4965584" y="1052171"/>
            <a:ext cx="3744036" cy="32642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kern="1200">
                <a:solidFill>
                  <a:srgbClr val="FF6600"/>
                </a:solidFill>
                <a:latin typeface="Flexo Heavy It"/>
                <a:ea typeface="+mn-ea"/>
                <a:cs typeface="Flexo Heavy It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800" b="1" dirty="0" smtClean="0">
                <a:solidFill>
                  <a:srgbClr val="005DB9"/>
                </a:solidFill>
                <a:latin typeface="Flexo Medium" pitchFamily="50" charset="0"/>
                <a:cs typeface="+mn-cs"/>
              </a:rPr>
              <a:t>IBA y KBA</a:t>
            </a:r>
            <a:endParaRPr lang="es-ES" sz="1800" b="1" dirty="0">
              <a:solidFill>
                <a:srgbClr val="005DB9"/>
              </a:solidFill>
              <a:latin typeface="Flexo Medium" pitchFamily="5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56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6" descr="modulos2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>
            <a:hlinkClick r:id="rId3" action="ppaction://hlinksldjump"/>
          </p:cNvPr>
          <p:cNvSpPr txBox="1"/>
          <p:nvPr/>
        </p:nvSpPr>
        <p:spPr>
          <a:xfrm>
            <a:off x="668982" y="1267394"/>
            <a:ext cx="80009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4F00"/>
              </a:buClr>
              <a:buSzPct val="100000"/>
            </a:pP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</a:rPr>
              <a:t>Se determina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</a:rPr>
              <a:t>si hubo un adecuado proceso de consulta previa y participación 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</a:rPr>
              <a:t>ciudadana según:</a:t>
            </a:r>
          </a:p>
          <a:p>
            <a:pPr marL="273050" lvl="1" indent="-273050" algn="just">
              <a:spcBef>
                <a:spcPct val="50000"/>
              </a:spcBef>
              <a:buClr>
                <a:srgbClr val="FF6600"/>
              </a:buClr>
              <a:buSzPct val="100000"/>
              <a:buFont typeface="Webdings" pitchFamily="18" charset="2"/>
              <a:buChar char="4"/>
            </a:pP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Número medio de participantes en los talleres</a:t>
            </a:r>
          </a:p>
          <a:p>
            <a:pPr marL="273050" lvl="1" indent="-273050" algn="just">
              <a:spcBef>
                <a:spcPct val="50000"/>
              </a:spcBef>
              <a:buClr>
                <a:srgbClr val="FF6600"/>
              </a:buClr>
              <a:buSzPct val="100000"/>
              <a:buFont typeface="Webdings" pitchFamily="18" charset="2"/>
              <a:buChar char="4"/>
            </a:pP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Cantidad de manifestaciones recibidas en los talleres y en la audiencia pública</a:t>
            </a:r>
          </a:p>
          <a:p>
            <a:pPr marL="273050" lvl="1" indent="-273050" algn="just">
              <a:spcBef>
                <a:spcPct val="50000"/>
              </a:spcBef>
              <a:buClr>
                <a:srgbClr val="FF6600"/>
              </a:buClr>
              <a:buSzPct val="100000"/>
              <a:buFont typeface="Webdings" pitchFamily="18" charset="2"/>
              <a:buChar char="4"/>
            </a:pP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Calidad de las manifestaciones recibidas </a:t>
            </a:r>
            <a:endParaRPr lang="es-PE" sz="160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FF4F00"/>
              </a:buClr>
              <a:buSzPct val="100000"/>
            </a:pPr>
            <a:endParaRPr lang="es-PE" sz="1600" dirty="0">
              <a:solidFill>
                <a:srgbClr val="005DB9"/>
              </a:solidFill>
              <a:latin typeface="Flexo Medium" pitchFamily="50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00099" y="2485966"/>
            <a:ext cx="8000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4F00"/>
              </a:buClr>
              <a:buSzPct val="100000"/>
              <a:buFont typeface="Wingdings 3" panose="05040102010807070707" pitchFamily="18" charset="2"/>
              <a:buChar char="ê"/>
            </a:pPr>
            <a:endParaRPr lang="es-PE" sz="1400" dirty="0">
              <a:solidFill>
                <a:srgbClr val="005DB9"/>
              </a:solidFill>
              <a:latin typeface="Flexo Medium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26991" y="3907319"/>
            <a:ext cx="8000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4F00"/>
              </a:buClr>
              <a:buSzPct val="100000"/>
              <a:buFont typeface="Wingdings 3" panose="05040102010807070707" pitchFamily="18" charset="2"/>
              <a:buChar char=""/>
            </a:pPr>
            <a:endParaRPr lang="es-PE" sz="1600" b="1" dirty="0">
              <a:solidFill>
                <a:srgbClr val="005DB9"/>
              </a:solidFill>
              <a:latin typeface="Flexo Heavy It"/>
            </a:endParaRPr>
          </a:p>
          <a:p>
            <a:pPr marL="285750" indent="-285750">
              <a:buClr>
                <a:srgbClr val="FF4F00"/>
              </a:buClr>
              <a:buSzPct val="100000"/>
              <a:buFont typeface="Wingdings 3" panose="05040102010807070707" pitchFamily="18" charset="2"/>
              <a:buChar char=""/>
            </a:pPr>
            <a:endParaRPr lang="es-PE" sz="1600" b="1" dirty="0">
              <a:solidFill>
                <a:srgbClr val="005DB9"/>
              </a:solidFill>
              <a:latin typeface="Flexo Heavy I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00099" y="5330650"/>
            <a:ext cx="8000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4F00"/>
              </a:buClr>
              <a:buSzPct val="100000"/>
              <a:buFont typeface="Wingdings 3" panose="05040102010807070707" pitchFamily="18" charset="2"/>
              <a:buChar char="ê"/>
            </a:pPr>
            <a:endParaRPr lang="pt-BR" sz="1400" dirty="0">
              <a:solidFill>
                <a:srgbClr val="005DB9"/>
              </a:solidFill>
              <a:latin typeface="Flex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797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Riesgo Social y Ambiental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3327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6" descr="modulos2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982472" y="2618731"/>
            <a:ext cx="80009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4F00"/>
              </a:buClr>
              <a:buSzPct val="100000"/>
              <a:buFont typeface="Wingdings 3" panose="05040102010807070707" pitchFamily="18" charset="2"/>
              <a:buChar char="ê"/>
            </a:pPr>
            <a:endParaRPr lang="es-PE" sz="1200" b="1" dirty="0">
              <a:solidFill>
                <a:srgbClr val="005DB9"/>
              </a:solidFill>
              <a:latin typeface="Flexo Medium"/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rgbClr val="FF4F00"/>
              </a:buClr>
              <a:buSzPct val="100000"/>
              <a:buFont typeface="Wingdings 3" panose="05040102010807070707" pitchFamily="18" charset="2"/>
              <a:buChar char="4"/>
            </a:pPr>
            <a:endParaRPr lang="es-PE" sz="1200" dirty="0">
              <a:solidFill>
                <a:srgbClr val="005DB9"/>
              </a:solidFill>
              <a:latin typeface="Flexo Medium"/>
            </a:endParaRPr>
          </a:p>
        </p:txBody>
      </p:sp>
      <p:sp>
        <p:nvSpPr>
          <p:cNvPr id="13" name="CaixaDeTexto 12">
            <a:hlinkClick r:id="rId3" action="ppaction://hlinksldjump"/>
          </p:cNvPr>
          <p:cNvSpPr txBox="1"/>
          <p:nvPr/>
        </p:nvSpPr>
        <p:spPr>
          <a:xfrm>
            <a:off x="666779" y="1267361"/>
            <a:ext cx="8000912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4F00"/>
              </a:buClr>
              <a:buSzPct val="100000"/>
            </a:pP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</a:rPr>
              <a:t>Considera la posición de las siguientes parte interesadas con respecto al proyecto:</a:t>
            </a:r>
          </a:p>
          <a:p>
            <a:pPr marL="273050" lvl="1" indent="-273050" algn="just">
              <a:spcBef>
                <a:spcPct val="50000"/>
              </a:spcBef>
              <a:buClr>
                <a:srgbClr val="FF6600"/>
              </a:buClr>
              <a:buSzPct val="100000"/>
              <a:buFont typeface="Webdings" pitchFamily="18" charset="2"/>
              <a:buChar char="4"/>
            </a:pP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Líderes de comunidades nativas o campesinas</a:t>
            </a:r>
          </a:p>
          <a:p>
            <a:pPr marL="273050" lvl="1" indent="-273050" algn="just">
              <a:spcBef>
                <a:spcPct val="50000"/>
              </a:spcBef>
              <a:buClr>
                <a:srgbClr val="FF6600"/>
              </a:buClr>
              <a:buSzPct val="100000"/>
              <a:buFont typeface="Webdings" pitchFamily="18" charset="2"/>
              <a:buChar char="4"/>
            </a:pP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Población total de comunidades nativas o campesinas</a:t>
            </a:r>
          </a:p>
          <a:p>
            <a:pPr marL="273050" lvl="1" indent="-273050" algn="just">
              <a:spcBef>
                <a:spcPct val="50000"/>
              </a:spcBef>
              <a:buClr>
                <a:srgbClr val="FF6600"/>
              </a:buClr>
              <a:buSzPct val="100000"/>
              <a:buFont typeface="Webdings" pitchFamily="18" charset="2"/>
              <a:buChar char="4"/>
            </a:pP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Líderes de centros poblados</a:t>
            </a:r>
          </a:p>
          <a:p>
            <a:pPr marL="273050" lvl="1" indent="-273050" algn="just">
              <a:spcBef>
                <a:spcPct val="50000"/>
              </a:spcBef>
              <a:buClr>
                <a:srgbClr val="FF6600"/>
              </a:buClr>
              <a:buSzPct val="100000"/>
              <a:buFont typeface="Webdings" pitchFamily="18" charset="2"/>
              <a:buChar char="4"/>
            </a:pP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Población total de centros poblados</a:t>
            </a:r>
          </a:p>
          <a:p>
            <a:pPr marL="273050" lvl="1" indent="-273050" algn="just">
              <a:spcBef>
                <a:spcPct val="50000"/>
              </a:spcBef>
              <a:buClr>
                <a:srgbClr val="FF6600"/>
              </a:buClr>
              <a:buSzPct val="100000"/>
              <a:buFont typeface="Webdings" pitchFamily="18" charset="2"/>
              <a:buChar char="4"/>
            </a:pPr>
            <a:r>
              <a:rPr lang="es-PE" sz="1600" dirty="0" err="1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ONGs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 ambientales o sociales</a:t>
            </a:r>
          </a:p>
          <a:p>
            <a:pPr marL="273050" lvl="1" indent="-273050" algn="just">
              <a:spcBef>
                <a:spcPct val="50000"/>
              </a:spcBef>
              <a:buClr>
                <a:srgbClr val="FF6600"/>
              </a:buClr>
              <a:buSzPct val="100000"/>
              <a:buFont typeface="Webdings" pitchFamily="18" charset="2"/>
              <a:buChar char="4"/>
            </a:pP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Autoridades municipales/Gobierno regional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4F00"/>
              </a:buClr>
              <a:buSzPct val="100000"/>
            </a:pPr>
            <a:endParaRPr lang="es-PE" sz="1600" b="1" dirty="0" smtClean="0">
              <a:solidFill>
                <a:srgbClr val="005DB9"/>
              </a:solidFill>
              <a:latin typeface="Flexo Medium" pitchFamily="50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Clr>
                <a:srgbClr val="FF4F00"/>
              </a:buClr>
              <a:buSzPct val="100000"/>
              <a:buFont typeface="Arial" panose="020B0604020202020204" pitchFamily="34" charset="0"/>
              <a:buChar char="•"/>
            </a:pPr>
            <a:endParaRPr lang="es-PE" sz="1600" dirty="0">
              <a:solidFill>
                <a:srgbClr val="005DB9"/>
              </a:solidFill>
              <a:latin typeface="Flexo Medium" pitchFamily="50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4F00"/>
              </a:buClr>
              <a:buSzPct val="100000"/>
              <a:buFont typeface="Wingdings 3" panose="05040102010807070707" pitchFamily="18" charset="2"/>
              <a:buChar char="ê"/>
            </a:pPr>
            <a:endParaRPr lang="es-PE" b="1" dirty="0">
              <a:solidFill>
                <a:srgbClr val="005DB9"/>
              </a:solidFill>
              <a:latin typeface="Flexo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75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6" descr="modulos2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67951" y="1066129"/>
            <a:ext cx="78789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20351" y="4551546"/>
            <a:ext cx="7836796" cy="70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just">
              <a:lnSpc>
                <a:spcPct val="150000"/>
              </a:lnSpc>
              <a:spcBef>
                <a:spcPts val="860"/>
              </a:spcBef>
              <a:buClr>
                <a:srgbClr val="FF6600"/>
              </a:buClr>
            </a:pP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En la mayoría de los casos para que se de una actividad económica se requiere la participación de entidades que financien sus etapas: estudios/exploración, instalación, operación,  ampliaciones o modificaciones y  cierre.</a:t>
            </a: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973628" y="1806003"/>
            <a:ext cx="1192654" cy="45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just">
              <a:lnSpc>
                <a:spcPct val="150000"/>
              </a:lnSpc>
              <a:spcBef>
                <a:spcPts val="860"/>
              </a:spcBef>
              <a:buClr>
                <a:srgbClr val="FF6600"/>
              </a:buClr>
            </a:pPr>
            <a:r>
              <a:rPr lang="es-PE" sz="1600" b="1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Sociedad</a:t>
            </a: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144795" y="1810201"/>
            <a:ext cx="13154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860"/>
              </a:spcBef>
              <a:buClr>
                <a:srgbClr val="FF6600"/>
              </a:buClr>
            </a:pPr>
            <a:r>
              <a:rPr lang="es-PE" sz="1600" b="1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N</a:t>
            </a:r>
            <a:r>
              <a:rPr lang="es-PE" sz="1600" b="1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aturaleza</a:t>
            </a:r>
            <a:endParaRPr lang="es-PE" sz="16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  <p:sp>
        <p:nvSpPr>
          <p:cNvPr id="3" name="AutoShape 4" descr="Resultado de imagen para socied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0" name="Picture 6" descr="Resultado de imagen para socied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42" y="2230922"/>
            <a:ext cx="256222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ambie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43" y="2230922"/>
            <a:ext cx="2527987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720350" y="1100956"/>
            <a:ext cx="8041513" cy="70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just">
              <a:lnSpc>
                <a:spcPct val="150000"/>
              </a:lnSpc>
              <a:spcBef>
                <a:spcPts val="860"/>
              </a:spcBef>
              <a:buClr>
                <a:srgbClr val="FF6600"/>
              </a:buClr>
            </a:pP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Cualquier actividad económica que realiza el hombre genera impactos en la:</a:t>
            </a: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3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3"/>
          <p:cNvSpPr>
            <a:spLocks noGrp="1"/>
          </p:cNvSpPr>
          <p:nvPr>
            <p:ph sz="half" idx="4294967295"/>
          </p:nvPr>
        </p:nvSpPr>
        <p:spPr>
          <a:xfrm>
            <a:off x="609600" y="471899"/>
            <a:ext cx="8322144" cy="652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F6600"/>
                </a:solidFill>
                <a:latin typeface="Flexo Heavy It"/>
                <a:cs typeface="Flexo Heavy I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PE" b="1" dirty="0" smtClean="0">
                <a:solidFill>
                  <a:srgbClr val="ED7D31"/>
                </a:solidFill>
              </a:rPr>
              <a:t>¿A qué riesgos podemos estar expuestos?</a:t>
            </a:r>
            <a:endParaRPr lang="es-ES" b="1" dirty="0">
              <a:solidFill>
                <a:srgbClr val="ED7D31"/>
              </a:solidFill>
            </a:endParaRPr>
          </a:p>
        </p:txBody>
      </p:sp>
      <p:pic>
        <p:nvPicPr>
          <p:cNvPr id="8" name="Imagen 56" descr="modulos2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67951" y="1066129"/>
            <a:ext cx="78789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67950" y="1112331"/>
            <a:ext cx="5082221" cy="174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73050" indent="-273050" algn="just">
              <a:lnSpc>
                <a:spcPct val="150000"/>
              </a:lnSpc>
              <a:spcBef>
                <a:spcPts val="86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s-ES" sz="1600" b="1" u="sng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Riesgo de default de clientes</a:t>
            </a:r>
            <a:r>
              <a:rPr lang="es-ES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: 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menor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solvencia 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por inversiones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imprevistas requeridas por incumplimiento de normas ambientales, remediación de pasivos ambientales o responsabilidad civil ante terceros. </a:t>
            </a: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  <p:pic>
        <p:nvPicPr>
          <p:cNvPr id="5122" name="Picture 2" descr="Resultado de imagen para riesgo de default credit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099" y="1274360"/>
            <a:ext cx="2986087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848673" y="3762318"/>
            <a:ext cx="4816559" cy="91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73050" indent="-273050" algn="just">
              <a:lnSpc>
                <a:spcPct val="150000"/>
              </a:lnSpc>
              <a:spcBef>
                <a:spcPts val="86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s-PE" sz="1600" b="1" u="sng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Riesgo </a:t>
            </a:r>
            <a:r>
              <a:rPr lang="es-PE" sz="1600" b="1" u="sng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de garantías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: pérdida del valor de colaterales/garantías</a:t>
            </a:r>
            <a:r>
              <a:rPr lang="es-PE" sz="16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.</a:t>
            </a:r>
          </a:p>
          <a:p>
            <a:pPr marL="273050" indent="-273050" algn="just">
              <a:lnSpc>
                <a:spcPct val="150000"/>
              </a:lnSpc>
              <a:spcBef>
                <a:spcPts val="86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600" dirty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95203" y="5356666"/>
            <a:ext cx="5054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>
              <a:lnSpc>
                <a:spcPct val="150000"/>
              </a:lnSpc>
              <a:spcBef>
                <a:spcPts val="86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s-ES" sz="1600" b="1" u="sng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Riesgo </a:t>
            </a:r>
            <a:r>
              <a:rPr lang="es-ES" sz="1600" b="1" u="sng" dirty="0" err="1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reputacional</a:t>
            </a:r>
            <a:r>
              <a:rPr lang="es-ES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: </a:t>
            </a:r>
            <a:r>
              <a:rPr lang="es-PE" sz="1600" dirty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debido al financiamiento de operaciones o proyectos social y ambientalmente cuestionables. </a:t>
            </a:r>
          </a:p>
        </p:txBody>
      </p:sp>
      <p:pic>
        <p:nvPicPr>
          <p:cNvPr id="5127" name="Picture 7" descr="Resultado de imagen para riesgo reputac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776" y="5296852"/>
            <a:ext cx="2986916" cy="120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13" y="3098044"/>
            <a:ext cx="3259682" cy="217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33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3"/>
          <p:cNvSpPr>
            <a:spLocks noGrp="1"/>
          </p:cNvSpPr>
          <p:nvPr>
            <p:ph sz="half" idx="4294967295"/>
          </p:nvPr>
        </p:nvSpPr>
        <p:spPr>
          <a:xfrm>
            <a:off x="609600" y="471899"/>
            <a:ext cx="8322144" cy="652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F6600"/>
                </a:solidFill>
                <a:latin typeface="Flexo Heavy It"/>
                <a:cs typeface="Flexo Heavy I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PE" b="1" dirty="0" smtClean="0">
                <a:solidFill>
                  <a:srgbClr val="ED7D31"/>
                </a:solidFill>
              </a:rPr>
              <a:t>¿Porqué es importante el riesgo social y ambiental para el BCP?</a:t>
            </a:r>
            <a:endParaRPr lang="es-ES" b="1" dirty="0">
              <a:solidFill>
                <a:srgbClr val="ED7D31"/>
              </a:solidFill>
            </a:endParaRPr>
          </a:p>
        </p:txBody>
      </p:sp>
      <p:pic>
        <p:nvPicPr>
          <p:cNvPr id="8" name="Imagen 56" descr="modulos2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67951" y="1066129"/>
            <a:ext cx="78789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67951" y="1490283"/>
            <a:ext cx="7878912" cy="46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  <p:sp>
        <p:nvSpPr>
          <p:cNvPr id="4" name="3 Forma libre"/>
          <p:cNvSpPr/>
          <p:nvPr/>
        </p:nvSpPr>
        <p:spPr>
          <a:xfrm>
            <a:off x="5845772" y="2181890"/>
            <a:ext cx="2677498" cy="757158"/>
          </a:xfrm>
          <a:custGeom>
            <a:avLst/>
            <a:gdLst>
              <a:gd name="connsiteX0" fmla="*/ 0 w 2677498"/>
              <a:gd name="connsiteY0" fmla="*/ 0 h 757158"/>
              <a:gd name="connsiteX1" fmla="*/ 2677498 w 2677498"/>
              <a:gd name="connsiteY1" fmla="*/ 0 h 757158"/>
              <a:gd name="connsiteX2" fmla="*/ 2677498 w 2677498"/>
              <a:gd name="connsiteY2" fmla="*/ 757158 h 757158"/>
              <a:gd name="connsiteX3" fmla="*/ 0 w 2677498"/>
              <a:gd name="connsiteY3" fmla="*/ 757158 h 757158"/>
              <a:gd name="connsiteX4" fmla="*/ 0 w 2677498"/>
              <a:gd name="connsiteY4" fmla="*/ 0 h 75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7498" h="757158">
                <a:moveTo>
                  <a:pt x="0" y="0"/>
                </a:moveTo>
                <a:lnTo>
                  <a:pt x="2677498" y="0"/>
                </a:lnTo>
                <a:lnTo>
                  <a:pt x="2677498" y="757158"/>
                </a:lnTo>
                <a:lnTo>
                  <a:pt x="0" y="7571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kern="12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Identifica socios para promover de manera conjunta una adecuada gestión social y ambiental</a:t>
            </a:r>
            <a:endParaRPr lang="es-PE" sz="1100" kern="1200" dirty="0"/>
          </a:p>
        </p:txBody>
      </p:sp>
      <p:sp>
        <p:nvSpPr>
          <p:cNvPr id="5" name="4 Flecha circular"/>
          <p:cNvSpPr/>
          <p:nvPr/>
        </p:nvSpPr>
        <p:spPr>
          <a:xfrm>
            <a:off x="2846006" y="1487609"/>
            <a:ext cx="4654227" cy="4735773"/>
          </a:xfrm>
          <a:prstGeom prst="circularArrow">
            <a:avLst>
              <a:gd name="adj1" fmla="val 6899"/>
              <a:gd name="adj2" fmla="val 465118"/>
              <a:gd name="adj3" fmla="val 1665276"/>
              <a:gd name="adj4" fmla="val 20300664"/>
              <a:gd name="adj5" fmla="val 8049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9 Forma libre"/>
          <p:cNvSpPr/>
          <p:nvPr/>
        </p:nvSpPr>
        <p:spPr>
          <a:xfrm>
            <a:off x="5689345" y="5106549"/>
            <a:ext cx="2747536" cy="1362490"/>
          </a:xfrm>
          <a:custGeom>
            <a:avLst/>
            <a:gdLst>
              <a:gd name="connsiteX0" fmla="*/ 0 w 2747536"/>
              <a:gd name="connsiteY0" fmla="*/ 0 h 1362490"/>
              <a:gd name="connsiteX1" fmla="*/ 2747536 w 2747536"/>
              <a:gd name="connsiteY1" fmla="*/ 0 h 1362490"/>
              <a:gd name="connsiteX2" fmla="*/ 2747536 w 2747536"/>
              <a:gd name="connsiteY2" fmla="*/ 1362490 h 1362490"/>
              <a:gd name="connsiteX3" fmla="*/ 0 w 2747536"/>
              <a:gd name="connsiteY3" fmla="*/ 1362490 h 1362490"/>
              <a:gd name="connsiteX4" fmla="*/ 0 w 2747536"/>
              <a:gd name="connsiteY4" fmla="*/ 0 h 136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7536" h="1362490">
                <a:moveTo>
                  <a:pt x="0" y="0"/>
                </a:moveTo>
                <a:lnTo>
                  <a:pt x="2747536" y="0"/>
                </a:lnTo>
                <a:lnTo>
                  <a:pt x="2747536" y="1362490"/>
                </a:lnTo>
                <a:lnTo>
                  <a:pt x="0" y="13624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kern="12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Apoya a nuestros clientes para evitar un impacto negativo socio- ambiental que afecte su negocio, su calidad crediticia y </a:t>
            </a:r>
            <a:r>
              <a:rPr lang="es-ES" sz="1600" kern="1200" dirty="0" err="1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reputacional</a:t>
            </a:r>
            <a:endParaRPr lang="es-PE" sz="1600" kern="1200" dirty="0"/>
          </a:p>
        </p:txBody>
      </p:sp>
      <p:sp>
        <p:nvSpPr>
          <p:cNvPr id="11" name="10 Flecha circular"/>
          <p:cNvSpPr/>
          <p:nvPr/>
        </p:nvSpPr>
        <p:spPr>
          <a:xfrm>
            <a:off x="2388114" y="1975997"/>
            <a:ext cx="4927086" cy="4888832"/>
          </a:xfrm>
          <a:prstGeom prst="circularArrow">
            <a:avLst>
              <a:gd name="adj1" fmla="val 6899"/>
              <a:gd name="adj2" fmla="val 465118"/>
              <a:gd name="adj3" fmla="val 6553606"/>
              <a:gd name="adj4" fmla="val 4230266"/>
              <a:gd name="adj5" fmla="val 8049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11 Forma libre"/>
          <p:cNvSpPr/>
          <p:nvPr/>
        </p:nvSpPr>
        <p:spPr>
          <a:xfrm>
            <a:off x="864452" y="5114804"/>
            <a:ext cx="3116935" cy="1127545"/>
          </a:xfrm>
          <a:custGeom>
            <a:avLst/>
            <a:gdLst>
              <a:gd name="connsiteX0" fmla="*/ 0 w 3116935"/>
              <a:gd name="connsiteY0" fmla="*/ 0 h 1127545"/>
              <a:gd name="connsiteX1" fmla="*/ 3116935 w 3116935"/>
              <a:gd name="connsiteY1" fmla="*/ 0 h 1127545"/>
              <a:gd name="connsiteX2" fmla="*/ 3116935 w 3116935"/>
              <a:gd name="connsiteY2" fmla="*/ 1127545 h 1127545"/>
              <a:gd name="connsiteX3" fmla="*/ 0 w 3116935"/>
              <a:gd name="connsiteY3" fmla="*/ 1127545 h 1127545"/>
              <a:gd name="connsiteX4" fmla="*/ 0 w 3116935"/>
              <a:gd name="connsiteY4" fmla="*/ 0 h 112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6935" h="1127545">
                <a:moveTo>
                  <a:pt x="0" y="0"/>
                </a:moveTo>
                <a:lnTo>
                  <a:pt x="3116935" y="0"/>
                </a:lnTo>
                <a:lnTo>
                  <a:pt x="3116935" y="1127545"/>
                </a:lnTo>
                <a:lnTo>
                  <a:pt x="0" y="11275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kern="12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Reduce efectos negativos en caso un financiamiento tenga impactos socio-ambientales adversos</a:t>
            </a:r>
            <a:endParaRPr lang="es-PE" sz="1600" kern="1200" dirty="0"/>
          </a:p>
        </p:txBody>
      </p:sp>
      <p:sp>
        <p:nvSpPr>
          <p:cNvPr id="13" name="12 Flecha circular"/>
          <p:cNvSpPr/>
          <p:nvPr/>
        </p:nvSpPr>
        <p:spPr>
          <a:xfrm>
            <a:off x="2193277" y="1688991"/>
            <a:ext cx="4495720" cy="4535505"/>
          </a:xfrm>
          <a:prstGeom prst="circularArrow">
            <a:avLst>
              <a:gd name="adj1" fmla="val 6899"/>
              <a:gd name="adj2" fmla="val 465118"/>
              <a:gd name="adj3" fmla="val 11815415"/>
              <a:gd name="adj4" fmla="val 8737087"/>
              <a:gd name="adj5" fmla="val 8049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13 Forma libre"/>
          <p:cNvSpPr/>
          <p:nvPr/>
        </p:nvSpPr>
        <p:spPr>
          <a:xfrm>
            <a:off x="790810" y="2138544"/>
            <a:ext cx="3038829" cy="844093"/>
          </a:xfrm>
          <a:custGeom>
            <a:avLst/>
            <a:gdLst>
              <a:gd name="connsiteX0" fmla="*/ 0 w 3038829"/>
              <a:gd name="connsiteY0" fmla="*/ 0 h 844093"/>
              <a:gd name="connsiteX1" fmla="*/ 3038829 w 3038829"/>
              <a:gd name="connsiteY1" fmla="*/ 0 h 844093"/>
              <a:gd name="connsiteX2" fmla="*/ 3038829 w 3038829"/>
              <a:gd name="connsiteY2" fmla="*/ 844093 h 844093"/>
              <a:gd name="connsiteX3" fmla="*/ 0 w 3038829"/>
              <a:gd name="connsiteY3" fmla="*/ 844093 h 844093"/>
              <a:gd name="connsiteX4" fmla="*/ 0 w 3038829"/>
              <a:gd name="connsiteY4" fmla="*/ 0 h 84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829" h="844093">
                <a:moveTo>
                  <a:pt x="0" y="0"/>
                </a:moveTo>
                <a:lnTo>
                  <a:pt x="3038829" y="0"/>
                </a:lnTo>
                <a:lnTo>
                  <a:pt x="3038829" y="844093"/>
                </a:lnTo>
                <a:lnTo>
                  <a:pt x="0" y="84409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kern="1200" dirty="0" smtClean="0">
                <a:solidFill>
                  <a:srgbClr val="005DB9"/>
                </a:solidFill>
                <a:latin typeface="Flexo Medium" pitchFamily="50" charset="0"/>
                <a:cs typeface="Arial" pitchFamily="34" charset="0"/>
              </a:rPr>
              <a:t>Promueve y asegura una gestión social y ambiental responsable en nuestras operaciones</a:t>
            </a:r>
            <a:endParaRPr lang="es-PE" sz="1600" kern="1200" dirty="0"/>
          </a:p>
        </p:txBody>
      </p:sp>
      <p:sp>
        <p:nvSpPr>
          <p:cNvPr id="15" name="14 Flecha circular"/>
          <p:cNvSpPr/>
          <p:nvPr/>
        </p:nvSpPr>
        <p:spPr>
          <a:xfrm>
            <a:off x="3319101" y="1259147"/>
            <a:ext cx="2904277" cy="2575718"/>
          </a:xfrm>
          <a:prstGeom prst="circularArrow">
            <a:avLst>
              <a:gd name="adj1" fmla="val 11687"/>
              <a:gd name="adj2" fmla="val 993519"/>
              <a:gd name="adj3" fmla="val 18548125"/>
              <a:gd name="adj4" fmla="val 13254872"/>
              <a:gd name="adj5" fmla="val 11864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146" name="Picture 2" descr="Resultado de imagen para protección del medio ambi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878" y="2780162"/>
            <a:ext cx="2481194" cy="231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98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3"/>
          <p:cNvSpPr>
            <a:spLocks noGrp="1"/>
          </p:cNvSpPr>
          <p:nvPr>
            <p:ph sz="half" idx="4294967295"/>
          </p:nvPr>
        </p:nvSpPr>
        <p:spPr>
          <a:xfrm>
            <a:off x="609600" y="471899"/>
            <a:ext cx="8322144" cy="652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F6600"/>
                </a:solidFill>
                <a:latin typeface="Flexo Heavy It"/>
                <a:cs typeface="Flexo Heavy I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PE" b="1" dirty="0" smtClean="0">
                <a:solidFill>
                  <a:srgbClr val="ED7D31"/>
                </a:solidFill>
              </a:rPr>
              <a:t>Recientes conflictos </a:t>
            </a:r>
            <a:r>
              <a:rPr lang="es-PE" b="1" dirty="0" err="1" smtClean="0">
                <a:solidFill>
                  <a:srgbClr val="ED7D31"/>
                </a:solidFill>
              </a:rPr>
              <a:t>socioambientales</a:t>
            </a:r>
            <a:endParaRPr lang="es-ES" b="1" dirty="0">
              <a:solidFill>
                <a:srgbClr val="ED7D31"/>
              </a:solidFill>
            </a:endParaRPr>
          </a:p>
        </p:txBody>
      </p:sp>
      <p:pic>
        <p:nvPicPr>
          <p:cNvPr id="8" name="Imagen 56" descr="modulos2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0"/>
            <a:ext cx="27416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67951" y="1066129"/>
            <a:ext cx="78789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PE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s-ES" sz="1400" b="0" dirty="0" smtClean="0">
              <a:solidFill>
                <a:srgbClr val="005DB9"/>
              </a:solidFill>
              <a:latin typeface="Flexo Medium" pitchFamily="50" charset="0"/>
              <a:cs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27" y="960647"/>
            <a:ext cx="7005022" cy="147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63" y="2417547"/>
            <a:ext cx="7012591" cy="152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98" y="3856586"/>
            <a:ext cx="7032317" cy="148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72" y="5330570"/>
            <a:ext cx="7235973" cy="15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54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ción1" id="{50F6B86A-E77B-48E5-A824-60E5E792F505}" vid="{AE64A2D6-CD8D-4D19-BBE8-4070B3348E4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9659</TotalTime>
  <Words>2939</Words>
  <Application>Microsoft Office PowerPoint</Application>
  <PresentationFormat>Presentación en pantalla (4:3)</PresentationFormat>
  <Paragraphs>574</Paragraphs>
  <Slides>50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1" baseType="lpstr">
      <vt:lpstr>blank</vt:lpstr>
      <vt:lpstr>Gestión del Riesgo Social y Ambiental en el Proceso Crediticio del BCP </vt:lpstr>
      <vt:lpstr>Presentación de PowerPoint</vt:lpstr>
      <vt:lpstr>Presentación de PowerPoint</vt:lpstr>
      <vt:lpstr>Presentación de PowerPoint</vt:lpstr>
      <vt:lpstr>Riesgo Social y Ambiental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Principios del Ecuador  </vt:lpstr>
      <vt:lpstr>Presentación de PowerPoint</vt:lpstr>
      <vt:lpstr>Presentación de PowerPoint</vt:lpstr>
      <vt:lpstr>Presentación de PowerPoint</vt:lpstr>
      <vt:lpstr>Presentación de PowerPoint</vt:lpstr>
      <vt:lpstr>Reglamento SBS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Políticas del BCP para la evaluación del Riesgo Social y Ambiental</vt:lpstr>
      <vt:lpstr>Presentación de PowerPoint</vt:lpstr>
      <vt:lpstr>Presentación de PowerPoint</vt:lpstr>
      <vt:lpstr>Presentación de PowerPoint</vt:lpstr>
      <vt:lpstr>Política Ambiental Crediticia</vt:lpstr>
      <vt:lpstr>Presentación de PowerPoint</vt:lpstr>
      <vt:lpstr>Presentación de PowerPoint</vt:lpstr>
      <vt:lpstr>Presentación de PowerPoint</vt:lpstr>
      <vt:lpstr>Política para el financiamiento de Proyectos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¿Cómo es la metodología para categorizar el riesgo?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Banco de Credito BCP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Sara Huaman</dc:creator>
  <cp:lastModifiedBy>César Silva</cp:lastModifiedBy>
  <cp:revision>431</cp:revision>
  <cp:lastPrinted>2016-11-15T13:20:57Z</cp:lastPrinted>
  <dcterms:created xsi:type="dcterms:W3CDTF">2015-05-14T21:28:54Z</dcterms:created>
  <dcterms:modified xsi:type="dcterms:W3CDTF">2016-11-15T15:37:53Z</dcterms:modified>
</cp:coreProperties>
</file>