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4192" r:id="rId1"/>
  </p:sldMasterIdLst>
  <p:notesMasterIdLst>
    <p:notesMasterId r:id="rId82"/>
  </p:notesMasterIdLst>
  <p:handoutMasterIdLst>
    <p:handoutMasterId r:id="rId83"/>
  </p:handoutMasterIdLst>
  <p:sldIdLst>
    <p:sldId id="394" r:id="rId2"/>
    <p:sldId id="484" r:id="rId3"/>
    <p:sldId id="436" r:id="rId4"/>
    <p:sldId id="444" r:id="rId5"/>
    <p:sldId id="437" r:id="rId6"/>
    <p:sldId id="439" r:id="rId7"/>
    <p:sldId id="438" r:id="rId8"/>
    <p:sldId id="404" r:id="rId9"/>
    <p:sldId id="413" r:id="rId10"/>
    <p:sldId id="418" r:id="rId11"/>
    <p:sldId id="441" r:id="rId12"/>
    <p:sldId id="408" r:id="rId13"/>
    <p:sldId id="411" r:id="rId14"/>
    <p:sldId id="412" r:id="rId15"/>
    <p:sldId id="440" r:id="rId16"/>
    <p:sldId id="433" r:id="rId17"/>
    <p:sldId id="419" r:id="rId18"/>
    <p:sldId id="480" r:id="rId19"/>
    <p:sldId id="434" r:id="rId20"/>
    <p:sldId id="443" r:id="rId21"/>
    <p:sldId id="442" r:id="rId22"/>
    <p:sldId id="435" r:id="rId23"/>
    <p:sldId id="432" r:id="rId24"/>
    <p:sldId id="416" r:id="rId25"/>
    <p:sldId id="417" r:id="rId26"/>
    <p:sldId id="420" r:id="rId27"/>
    <p:sldId id="481" r:id="rId28"/>
    <p:sldId id="479" r:id="rId29"/>
    <p:sldId id="446" r:id="rId30"/>
    <p:sldId id="424" r:id="rId31"/>
    <p:sldId id="423" r:id="rId32"/>
    <p:sldId id="485" r:id="rId33"/>
    <p:sldId id="486" r:id="rId34"/>
    <p:sldId id="487" r:id="rId35"/>
    <p:sldId id="488" r:id="rId36"/>
    <p:sldId id="489" r:id="rId37"/>
    <p:sldId id="490" r:id="rId38"/>
    <p:sldId id="491" r:id="rId39"/>
    <p:sldId id="492" r:id="rId40"/>
    <p:sldId id="493" r:id="rId41"/>
    <p:sldId id="494" r:id="rId42"/>
    <p:sldId id="495" r:id="rId43"/>
    <p:sldId id="496" r:id="rId44"/>
    <p:sldId id="497" r:id="rId45"/>
    <p:sldId id="498" r:id="rId46"/>
    <p:sldId id="499" r:id="rId47"/>
    <p:sldId id="500" r:id="rId48"/>
    <p:sldId id="501" r:id="rId49"/>
    <p:sldId id="502" r:id="rId50"/>
    <p:sldId id="503" r:id="rId51"/>
    <p:sldId id="504" r:id="rId52"/>
    <p:sldId id="505" r:id="rId53"/>
    <p:sldId id="506" r:id="rId54"/>
    <p:sldId id="507" r:id="rId55"/>
    <p:sldId id="508" r:id="rId56"/>
    <p:sldId id="509" r:id="rId57"/>
    <p:sldId id="510" r:id="rId58"/>
    <p:sldId id="511" r:id="rId59"/>
    <p:sldId id="512" r:id="rId60"/>
    <p:sldId id="513" r:id="rId61"/>
    <p:sldId id="514" r:id="rId62"/>
    <p:sldId id="515" r:id="rId63"/>
    <p:sldId id="516" r:id="rId64"/>
    <p:sldId id="517" r:id="rId65"/>
    <p:sldId id="518" r:id="rId66"/>
    <p:sldId id="519" r:id="rId67"/>
    <p:sldId id="520" r:id="rId68"/>
    <p:sldId id="521" r:id="rId69"/>
    <p:sldId id="522" r:id="rId70"/>
    <p:sldId id="523" r:id="rId71"/>
    <p:sldId id="524" r:id="rId72"/>
    <p:sldId id="525" r:id="rId73"/>
    <p:sldId id="526" r:id="rId74"/>
    <p:sldId id="527" r:id="rId75"/>
    <p:sldId id="528" r:id="rId76"/>
    <p:sldId id="529" r:id="rId77"/>
    <p:sldId id="530" r:id="rId78"/>
    <p:sldId id="531" r:id="rId79"/>
    <p:sldId id="532" r:id="rId80"/>
    <p:sldId id="533" r:id="rId81"/>
  </p:sldIdLst>
  <p:sldSz cx="9144000" cy="5143500" type="screen16x9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903">
          <p15:clr>
            <a:srgbClr val="A4A3A4"/>
          </p15:clr>
        </p15:guide>
        <p15:guide id="4" orient="horz" pos="1719">
          <p15:clr>
            <a:srgbClr val="A4A3A4"/>
          </p15:clr>
        </p15:guide>
        <p15:guide id="5" orient="horz" pos="567">
          <p15:clr>
            <a:srgbClr val="A4A3A4"/>
          </p15:clr>
        </p15:guide>
        <p15:guide id="6" pos="5375">
          <p15:clr>
            <a:srgbClr val="A4A3A4"/>
          </p15:clr>
        </p15:guide>
        <p15:guide id="7" pos="2879">
          <p15:clr>
            <a:srgbClr val="A4A3A4"/>
          </p15:clr>
        </p15:guide>
        <p15:guide id="8" pos="1151">
          <p15:clr>
            <a:srgbClr val="A4A3A4"/>
          </p15:clr>
        </p15:guide>
        <p15:guide id="9" pos="3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9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84F"/>
    <a:srgbClr val="AC1C24"/>
    <a:srgbClr val="424C52"/>
    <a:srgbClr val="444C54"/>
    <a:srgbClr val="000000"/>
    <a:srgbClr val="444D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6586" autoAdjust="0"/>
  </p:normalViewPr>
  <p:slideViewPr>
    <p:cSldViewPr>
      <p:cViewPr varScale="1">
        <p:scale>
          <a:sx n="95" d="100"/>
          <a:sy n="95" d="100"/>
        </p:scale>
        <p:origin x="-606" y="-96"/>
      </p:cViewPr>
      <p:guideLst>
        <p:guide orient="horz" pos="2160"/>
        <p:guide orient="horz" pos="2903"/>
        <p:guide orient="horz" pos="1719"/>
        <p:guide orient="horz" pos="567"/>
        <p:guide pos="2880"/>
        <p:guide pos="5375"/>
        <p:guide pos="2879"/>
        <p:guide pos="1151"/>
        <p:guide pos="3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0" d="100"/>
        <a:sy n="7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3708" y="84"/>
      </p:cViewPr>
      <p:guideLst>
        <p:guide orient="horz" pos="292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90" tIns="46395" rIns="92790" bIns="4639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734" y="0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90" tIns="46395" rIns="92790" bIns="4639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519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121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90" tIns="46395" rIns="92790" bIns="4639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519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734" y="8829121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90" tIns="46395" rIns="92790" bIns="4639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3F50A0C-8C78-460F-93C4-046B36AF43ED}" type="slidenum">
              <a:rPr lang="en-US" altLang="en-US"/>
              <a:pPr/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1525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78" tIns="46539" rIns="93078" bIns="46539" numCol="1" anchor="t" anchorCtr="0" compatLnSpc="1">
            <a:prstTxWarp prst="textNoShape">
              <a:avLst/>
            </a:prstTxWarp>
          </a:bodyPr>
          <a:lstStyle>
            <a:lvl1pPr defTabSz="929506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34" y="0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78" tIns="46539" rIns="93078" bIns="46539" numCol="1" anchor="t" anchorCtr="0" compatLnSpc="1">
            <a:prstTxWarp prst="textNoShape">
              <a:avLst/>
            </a:prstTxWarp>
          </a:bodyPr>
          <a:lstStyle>
            <a:lvl1pPr algn="r" defTabSz="929506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9575" y="696913"/>
            <a:ext cx="6197600" cy="34877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45" y="4416098"/>
            <a:ext cx="5607711" cy="4183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78" tIns="46539" rIns="93078" bIns="465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121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78" tIns="46539" rIns="93078" bIns="46539" numCol="1" anchor="b" anchorCtr="0" compatLnSpc="1">
            <a:prstTxWarp prst="textNoShape">
              <a:avLst/>
            </a:prstTxWarp>
          </a:bodyPr>
          <a:lstStyle>
            <a:lvl1pPr defTabSz="929506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34" y="8829121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78" tIns="46539" rIns="93078" bIns="46539" numCol="1" anchor="b" anchorCtr="0" compatLnSpc="1">
            <a:prstTxWarp prst="textNoShape">
              <a:avLst/>
            </a:prstTxWarp>
          </a:bodyPr>
          <a:lstStyle>
            <a:lvl1pPr algn="r" defTabSz="928827">
              <a:defRPr sz="1200">
                <a:latin typeface="Arial" panose="020B0604020202020204" pitchFamily="34" charset="0"/>
              </a:defRPr>
            </a:lvl1pPr>
          </a:lstStyle>
          <a:p>
            <a:fld id="{21B6F027-2B54-4B58-BC9F-615A93BAE897}" type="slidenum">
              <a:rPr lang="en-US" altLang="en-US"/>
              <a:pPr/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829186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6913"/>
            <a:ext cx="6197600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Thank you for inviting me to talk with you today.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6F027-2B54-4B58-BC9F-615A93BAE897}" type="slidenum">
              <a:rPr lang="en-US" altLang="en-US" smtClean="0"/>
              <a:pPr/>
              <a:t>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31883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Verdana" charset="0"/>
                <a:ea typeface="Verdana" charset="0"/>
                <a:cs typeface="Verdana" charset="0"/>
              </a:rPr>
              <a:t>Lending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710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Verdana" charset="0"/>
                <a:ea typeface="Verdana" charset="0"/>
                <a:cs typeface="Verdana" charset="0"/>
              </a:rPr>
              <a:t>Bank lending declined in the wake of the crisis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740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Verdana" charset="0"/>
                <a:ea typeface="Verdana" charset="0"/>
                <a:cs typeface="Verdana" charset="0"/>
              </a:rPr>
              <a:t>While</a:t>
            </a:r>
            <a:r>
              <a:rPr lang="en-US" sz="1200" baseline="0" dirty="0" smtClean="0">
                <a:latin typeface="Verdana" charset="0"/>
                <a:ea typeface="Verdana" charset="0"/>
                <a:cs typeface="Verdana" charset="0"/>
              </a:rPr>
              <a:t> some areas have seen recovery, others have continued to decline or plateaued </a:t>
            </a:r>
            <a:endParaRPr lang="en-US" sz="1200" dirty="0" smtClean="0">
              <a:latin typeface="Verdana" charset="0"/>
              <a:ea typeface="Verdana" charset="0"/>
              <a:cs typeface="Verdana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702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Verdana" charset="0"/>
                <a:ea typeface="Verdana" charset="0"/>
                <a:cs typeface="Verdana" charset="0"/>
              </a:rPr>
              <a:t>Even in cases where there is recovery some groups remain disadvantaged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004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Verdana" charset="0"/>
                <a:ea typeface="Verdana" charset="0"/>
                <a:cs typeface="Verdana" charset="0"/>
              </a:rPr>
              <a:t>A</a:t>
            </a:r>
            <a:r>
              <a:rPr lang="en-US" sz="1200" baseline="0" dirty="0" smtClean="0">
                <a:latin typeface="Verdana" charset="0"/>
                <a:ea typeface="Verdana" charset="0"/>
                <a:cs typeface="Verdana" charset="0"/>
              </a:rPr>
              <a:t> lot of people are being told no by their bank</a:t>
            </a:r>
            <a:endParaRPr lang="en-US" sz="1200" dirty="0" smtClean="0">
              <a:latin typeface="Verdana" charset="0"/>
              <a:ea typeface="Verdana" charset="0"/>
              <a:cs typeface="Verdana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3315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Verdana" charset="0"/>
                <a:ea typeface="Verdana" charset="0"/>
                <a:cs typeface="Verdana" charset="0"/>
              </a:rPr>
              <a:t>When people are told no there is an opportunity for someone to come along and say “yes”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970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Verdana" charset="0"/>
                <a:ea typeface="Verdana" charset="0"/>
                <a:cs typeface="Verdana" charset="0"/>
              </a:rPr>
              <a:t>Non-bank</a:t>
            </a:r>
            <a:r>
              <a:rPr lang="en-US" sz="1200" baseline="0" dirty="0" smtClean="0">
                <a:latin typeface="Verdana" charset="0"/>
                <a:ea typeface="Verdana" charset="0"/>
                <a:cs typeface="Verdana" charset="0"/>
              </a:rPr>
              <a:t> lenders, are growing</a:t>
            </a:r>
            <a:endParaRPr lang="en-US" sz="1200" dirty="0" smtClean="0">
              <a:latin typeface="Verdana" charset="0"/>
              <a:ea typeface="Verdana" charset="0"/>
              <a:cs typeface="Verdana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2547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Verdana" charset="0"/>
                <a:ea typeface="Verdana" charset="0"/>
                <a:cs typeface="Verdana" charset="0"/>
              </a:rPr>
              <a:t>And it isn’t because they are cheaper (though</a:t>
            </a:r>
            <a:r>
              <a:rPr lang="en-US" sz="1200" baseline="0" dirty="0" smtClean="0">
                <a:latin typeface="Verdana" charset="0"/>
                <a:ea typeface="Verdana" charset="0"/>
                <a:cs typeface="Verdana" charset="0"/>
              </a:rPr>
              <a:t> they sometimes are)</a:t>
            </a:r>
            <a:endParaRPr lang="en-US" sz="1200" dirty="0" smtClean="0">
              <a:latin typeface="Verdana" charset="0"/>
              <a:ea typeface="Verdana" charset="0"/>
              <a:cs typeface="Verdana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099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Verdana" charset="0"/>
                <a:ea typeface="Verdana" charset="0"/>
                <a:cs typeface="Verdana" charset="0"/>
              </a:rPr>
              <a:t>They are using technology to lend to people without</a:t>
            </a:r>
            <a:r>
              <a:rPr lang="en-US" sz="1200" baseline="0" dirty="0" smtClean="0">
                <a:latin typeface="Verdana" charset="0"/>
                <a:ea typeface="Verdana" charset="0"/>
                <a:cs typeface="Verdana" charset="0"/>
              </a:rPr>
              <a:t> geographic limitations </a:t>
            </a:r>
            <a:endParaRPr lang="en-US" sz="1200" dirty="0" smtClean="0">
              <a:latin typeface="Verdana" charset="0"/>
              <a:ea typeface="Verdana" charset="0"/>
              <a:cs typeface="Verdana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4391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Verdana" charset="0"/>
                <a:ea typeface="Verdana" charset="0"/>
                <a:cs typeface="Verdana" charset="0"/>
              </a:rPr>
              <a:t>But that doesn’t mean there aren’t jurisdictional issues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128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Verdana" charset="0"/>
                <a:ea typeface="Verdana" charset="0"/>
                <a:cs typeface="Verdana" charset="0"/>
              </a:rPr>
              <a:t>What is a bank?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5097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Verdana" charset="0"/>
                <a:ea typeface="Verdana" charset="0"/>
                <a:cs typeface="Verdana" charset="0"/>
              </a:rPr>
              <a:t>These lenders are also trying to use “big data” to more accurately underwrite borrowers, using large and diverse data sets to make underwriting more accurate,</a:t>
            </a:r>
            <a:r>
              <a:rPr lang="en-US" sz="1200" baseline="0" dirty="0" smtClean="0">
                <a:latin typeface="Verdana" charset="0"/>
                <a:ea typeface="Verdana" charset="0"/>
                <a:cs typeface="Verdana" charset="0"/>
              </a:rPr>
              <a:t> inclusive and streamlined</a:t>
            </a:r>
            <a:r>
              <a:rPr lang="en-US" sz="1200" dirty="0" smtClean="0">
                <a:latin typeface="Verdana" charset="0"/>
                <a:ea typeface="Verdana" charset="0"/>
                <a:cs typeface="Verdana" charset="0"/>
              </a:rPr>
              <a:t>. They are also using machine learning to try to have algorithms self improve.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3783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Verdana" charset="0"/>
                <a:ea typeface="Verdana" charset="0"/>
                <a:cs typeface="Verdana" charset="0"/>
              </a:rPr>
              <a:t>But there are risks that machine learning decisions will be beyond</a:t>
            </a:r>
            <a:r>
              <a:rPr lang="en-US" sz="1200" baseline="0" dirty="0" smtClean="0">
                <a:latin typeface="Verdana" charset="0"/>
                <a:ea typeface="Verdana" charset="0"/>
                <a:cs typeface="Verdana" charset="0"/>
              </a:rPr>
              <a:t> people’s ability to understand or predict, and may create regulatory issues. </a:t>
            </a:r>
            <a:endParaRPr lang="en-US" sz="1200" dirty="0" smtClean="0">
              <a:latin typeface="Verdana" charset="0"/>
              <a:ea typeface="Verdana" charset="0"/>
              <a:cs typeface="Verdana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1089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Verdana" charset="0"/>
                <a:ea typeface="Verdana" charset="0"/>
                <a:cs typeface="Verdana" charset="0"/>
              </a:rPr>
              <a:t>Of course, the relationship between non-bank lenders and banks isn’t inherently adversarial,</a:t>
            </a:r>
            <a:r>
              <a:rPr lang="en-US" sz="1200" baseline="0" dirty="0" smtClean="0">
                <a:latin typeface="Verdana" charset="0"/>
                <a:ea typeface="Verdana" charset="0"/>
                <a:cs typeface="Verdana" charset="0"/>
              </a:rPr>
              <a:t> and in some cases is a lynchpin for the model to work.</a:t>
            </a:r>
            <a:endParaRPr lang="en-US" sz="1200" dirty="0" smtClean="0">
              <a:latin typeface="Verdana" charset="0"/>
              <a:ea typeface="Verdana" charset="0"/>
              <a:cs typeface="Verdana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6309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Verdana" charset="0"/>
                <a:ea typeface="Verdana" charset="0"/>
                <a:cs typeface="Verdana" charset="0"/>
              </a:rPr>
              <a:t>Smaller banks are also leveraging partnerships (also mention JP Morgan and OnDeck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6819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Verdana" charset="0"/>
                <a:ea typeface="Verdana" charset="0"/>
                <a:cs typeface="Verdana" charset="0"/>
              </a:rPr>
              <a:t>Well, until the recent unpleasantness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7428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Verdana" charset="0"/>
                <a:ea typeface="Verdana" charset="0"/>
                <a:cs typeface="Verdana" charset="0"/>
              </a:rPr>
              <a:t>And all isn’t rosy for</a:t>
            </a:r>
            <a:r>
              <a:rPr lang="en-US" sz="1200" baseline="0" dirty="0" smtClean="0">
                <a:latin typeface="Verdana" charset="0"/>
                <a:ea typeface="Verdana" charset="0"/>
                <a:cs typeface="Verdana" charset="0"/>
              </a:rPr>
              <a:t> marketplace lenders as originations and profits have been squeezed. </a:t>
            </a:r>
            <a:endParaRPr lang="en-US" sz="1200" dirty="0" smtClean="0">
              <a:latin typeface="Verdana" charset="0"/>
              <a:ea typeface="Verdana" charset="0"/>
              <a:cs typeface="Verdana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450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Verdana" charset="0"/>
                <a:ea typeface="Verdana" charset="0"/>
                <a:cs typeface="Verdana" charset="0"/>
              </a:rPr>
              <a:t>But banks and marketplace</a:t>
            </a:r>
            <a:r>
              <a:rPr lang="en-US" sz="1200" baseline="0" dirty="0" smtClean="0">
                <a:latin typeface="Verdana" charset="0"/>
                <a:ea typeface="Verdana" charset="0"/>
                <a:cs typeface="Verdana" charset="0"/>
              </a:rPr>
              <a:t> lenders are also partnering in other ways, including leveraging lender tech for bank loans</a:t>
            </a:r>
            <a:endParaRPr lang="en-US" sz="1200" dirty="0" smtClean="0">
              <a:latin typeface="Verdana" charset="0"/>
              <a:ea typeface="Verdana" charset="0"/>
              <a:cs typeface="Verdana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4746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Verdana" charset="0"/>
                <a:ea typeface="Verdana" charset="0"/>
                <a:cs typeface="Verdana" charset="0"/>
              </a:rPr>
              <a:t>And banks are starting to compete</a:t>
            </a:r>
            <a:r>
              <a:rPr lang="en-US" sz="1200" baseline="0" dirty="0" smtClean="0">
                <a:latin typeface="Verdana" charset="0"/>
                <a:ea typeface="Verdana" charset="0"/>
                <a:cs typeface="Verdana" charset="0"/>
              </a:rPr>
              <a:t> on convenience and speed</a:t>
            </a:r>
            <a:endParaRPr lang="en-US" sz="1200" dirty="0" smtClean="0">
              <a:latin typeface="Verdana" charset="0"/>
              <a:ea typeface="Verdana" charset="0"/>
              <a:cs typeface="Verdana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0646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Verdana" charset="0"/>
                <a:ea typeface="Verdana" charset="0"/>
                <a:cs typeface="Verdana" charset="0"/>
              </a:rPr>
              <a:t>Payments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3648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Verdana" charset="0"/>
                <a:ea typeface="Verdana" charset="0"/>
                <a:cs typeface="Verdana" charset="0"/>
              </a:rPr>
              <a:t>Bitcoin,</a:t>
            </a:r>
            <a:r>
              <a:rPr lang="en-US" sz="1200" baseline="0" dirty="0" smtClean="0">
                <a:latin typeface="Verdana" charset="0"/>
                <a:ea typeface="Verdana" charset="0"/>
                <a:cs typeface="Verdana" charset="0"/>
              </a:rPr>
              <a:t> and other virtual currencies, represent a potential seismic shift in payments</a:t>
            </a:r>
            <a:r>
              <a:rPr lang="en-US" sz="1200" dirty="0" smtClean="0">
                <a:latin typeface="Verdana" charset="0"/>
                <a:ea typeface="Verdana" charset="0"/>
                <a:cs typeface="Verdana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987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Banks are a bundle of services, four of which I will talk about today:</a:t>
            </a:r>
          </a:p>
          <a:p>
            <a:pPr marL="228600" indent="-228600">
              <a:buAutoNum type="arabicPeriod"/>
            </a:pPr>
            <a:r>
              <a:rPr lang="en-US" dirty="0" smtClean="0"/>
              <a:t>Lending</a:t>
            </a:r>
          </a:p>
          <a:p>
            <a:pPr marL="228600" indent="-228600">
              <a:buAutoNum type="arabicPeriod"/>
            </a:pPr>
            <a:r>
              <a:rPr lang="en-US" dirty="0" smtClean="0"/>
              <a:t>Payments</a:t>
            </a:r>
          </a:p>
          <a:p>
            <a:pPr marL="228600" indent="-228600">
              <a:buAutoNum type="arabicPeriod"/>
            </a:pPr>
            <a:r>
              <a:rPr lang="en-US" dirty="0" smtClean="0"/>
              <a:t>Storage</a:t>
            </a:r>
            <a:r>
              <a:rPr lang="en-US" baseline="0" dirty="0" smtClean="0"/>
              <a:t> of Deposits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Wealth creation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And those services generate a lot of useful, and </a:t>
            </a:r>
            <a:r>
              <a:rPr lang="en-US" baseline="0" smtClean="0"/>
              <a:t>sensitive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7024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Verdana" charset="0"/>
                <a:ea typeface="Verdana" charset="0"/>
                <a:cs typeface="Verdana" charset="0"/>
              </a:rPr>
              <a:t>Bitcoin has become a legitimate store of</a:t>
            </a:r>
            <a:r>
              <a:rPr lang="en-US" sz="1200" baseline="0" dirty="0" smtClean="0">
                <a:latin typeface="Verdana" charset="0"/>
                <a:ea typeface="Verdana" charset="0"/>
                <a:cs typeface="Verdana" charset="0"/>
              </a:rPr>
              <a:t> value</a:t>
            </a:r>
            <a:endParaRPr lang="en-US" sz="1200" dirty="0" smtClean="0">
              <a:latin typeface="Verdana" charset="0"/>
              <a:ea typeface="Verdana" charset="0"/>
              <a:cs typeface="Verdana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2612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And is being considered for use in many applications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4307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It is also expanding into mainstream delivery methods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2808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However, Bitcoin isn’t the only payments innovation. Many innovative rails and delivery systems for fiat currency are being developed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3467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Competition is coming from dedicated Fintechs and companies that operate in other, potentially adjacent spaces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3512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0449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Technology is providing a competing model for safeguarding wealth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56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Suddenly it is possible that everyone’s phone might become their personal bank vault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2425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Of course, some providers are taking security very seriously, including physical vaults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3224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Of course, when it goes bad it goes really bad – no deposit insurance, no deeply capitalized party to sue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89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Verdana" charset="0"/>
                <a:ea typeface="Verdana" charset="0"/>
                <a:cs typeface="Verdana" charset="0"/>
              </a:rPr>
              <a:t>Banks’ footprint is shrinking in some areas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8436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Bitcoin has a way to go however before it gets anywhere near fiat systems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7126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Other service providers are also getting into the quasi-depository game, at least in some countries.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8287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Banks are being unbundled as new companies compete for certain product lines.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8603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Banks pay interest on deposits, helping people grow wealth with safe assets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7976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While Bitcoin may not provide interest, in many places neither do bank accounts.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5638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Of course, that isn’t true everywhere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4529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But other models are partial competitors – marketplace lending allows people to invest savings for a return – at the cost of lack of liquidity and default risk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8586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6419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Fintech is also entering the investment advise space with robo-advisors, automatic algorithms that adjust stock portfolios based on the individual’s demographic data and risk preference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176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Adoption has been steady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438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Verdana" charset="0"/>
                <a:ea typeface="Verdana" charset="0"/>
                <a:cs typeface="Verdana" charset="0"/>
              </a:rPr>
              <a:t>And there may be demographic headwinds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5667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But some of that is driven not by customer preference but by regulation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4832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And there are questions as to quality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2377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And banks are able to compete directly by building their own.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7143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And banks are able to compete directly by building their own.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31082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And banks are able to compete directly by building their own.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81838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And banks are able to compete directly by building their own.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61000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And banks are able to compete directly by building their own.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18492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Banks are being unbundled as new companies compete for certain product lines.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22660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Banks are being unbundled as new companies compete for certain product lines.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94468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Banks are being unbundled as new companies compete for certain product lines.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356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Verdana" charset="0"/>
                <a:ea typeface="Verdana" charset="0"/>
                <a:cs typeface="Verdana" charset="0"/>
              </a:rPr>
              <a:t>Technology is behind a lot of this because it allows people to access financial services without going into the branch.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74953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Commonwealth bank innovation lab – banks are trying to change their internal culture to become more innovation focused, hoping to build products internally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9864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Capital One bank innovation lab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85100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83283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Of course, you could also buy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04305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15552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09359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partnership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07225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Banks are being unbundled as new companies compete for certain product lines.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04923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Commonwealth bank innovation lab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56150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You could complain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841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Verdana" charset="0"/>
                <a:ea typeface="Verdana" charset="0"/>
                <a:cs typeface="Verdana" charset="0"/>
              </a:rPr>
              <a:t>But who says people need to get their financial services from a bank?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05241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You could complain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02953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Commonwealth bank innovation lab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05165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All of these options have risk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03886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There is competitive risk – if you don’t compete you get lapped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72075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Reputational risk if services are poorly received or harm customers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11513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Of course, there is also regulatory risks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36104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Innovate – or hire/buy those who do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74557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Communicate with regulators and the public about what you are doing, why, and how it works. It makes successes more salient and failures less suspect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20144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Verdana" charset="0"/>
                <a:ea typeface="Verdana" charset="0"/>
                <a:cs typeface="Verdana" charset="0"/>
              </a:rPr>
              <a:t>You need to mitigate potential risks – Wells Fargo had reason to know there was a widespread problem but didn’t take the systemic steps necessary to address them, and we saw how that worked out.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20977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8677" y="708529"/>
            <a:ext cx="6335324" cy="3545866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6F027-2B54-4B58-BC9F-615A93BAE897}" type="slidenum">
              <a:rPr lang="en-US" altLang="en-US" smtClean="0"/>
              <a:pPr/>
              <a:t>79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05183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Verdana" charset="0"/>
                <a:ea typeface="Verdana" charset="0"/>
                <a:cs typeface="Verdana" charset="0"/>
              </a:rPr>
              <a:t>There is a lot of competition emerging</a:t>
            </a:r>
            <a:r>
              <a:rPr lang="en-US" sz="1200" baseline="0" dirty="0" smtClean="0">
                <a:latin typeface="Verdana" charset="0"/>
                <a:ea typeface="Verdana" charset="0"/>
                <a:cs typeface="Verdana" charset="0"/>
              </a:rPr>
              <a:t> outside of banks</a:t>
            </a:r>
            <a:endParaRPr lang="en-US" sz="1200" dirty="0" smtClean="0">
              <a:latin typeface="Verdana" charset="0"/>
              <a:ea typeface="Verdana" charset="0"/>
              <a:cs typeface="Verdana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126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Verdana" charset="0"/>
                <a:ea typeface="Verdana" charset="0"/>
                <a:cs typeface="Verdana" charset="0"/>
              </a:rPr>
              <a:t>And a lot of money is being spent to disrupt the status quo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EC6B-6E6D-2E46-BD8D-7C7DA9529AA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02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C17C1-D230-4560-9C1C-CF6034DCB0DD}" type="datetimeFigureOut">
              <a:rPr lang="en-US" altLang="en-US" smtClean="0"/>
              <a:pPr/>
              <a:t>11/17/2016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72706-D807-4D94-8A3A-CA1538E28E01}" type="slidenum">
              <a:rPr lang="en-US" altLang="en-US" smtClean="0"/>
              <a:pPr/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6122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07DF-3EE4-4929-80E4-B5147FB02F2C}" type="datetimeFigureOut">
              <a:rPr lang="en-US" altLang="en-US" smtClean="0"/>
              <a:pPr/>
              <a:t>11/17/2016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ECD28-A0C9-4C9D-95E7-A38A92EA63A8}" type="slidenum">
              <a:rPr lang="en-US" altLang="en-US" smtClean="0"/>
              <a:pPr/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117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8D5A0-CD23-4EE4-8CF6-6AA3A738C519}" type="datetimeFigureOut">
              <a:rPr lang="en-US" altLang="en-US" smtClean="0"/>
              <a:pPr/>
              <a:t>11/17/2016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2A025-D55E-4B11-BCE3-AC00736442E6}" type="slidenum">
              <a:rPr lang="en-US" altLang="en-US" smtClean="0"/>
              <a:pPr/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2573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9AB26-152E-4C4C-A9F0-B4BFDCB86F7A}" type="datetimeFigureOut">
              <a:rPr lang="en-US" altLang="en-US" smtClean="0"/>
              <a:pPr/>
              <a:t>11/17/2016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7A13-3A1D-4DD9-B55C-CAEE2A638E0A}" type="slidenum">
              <a:rPr lang="en-US" altLang="en-US" smtClean="0"/>
              <a:pPr/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1419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E69B2-64DE-4197-8AD3-F7F080B4231D}" type="datetimeFigureOut">
              <a:rPr lang="en-US" altLang="en-US" smtClean="0"/>
              <a:pPr/>
              <a:t>11/17/2016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F6C27-BAF5-42BF-8364-875013827468}" type="slidenum">
              <a:rPr lang="en-US" altLang="en-US" smtClean="0"/>
              <a:pPr/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76025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9AF3F-0D00-4CDD-831C-CD86D1CF0811}" type="datetimeFigureOut">
              <a:rPr lang="en-US" altLang="en-US" smtClean="0"/>
              <a:pPr/>
              <a:t>11/17/2016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A1C9-7B8E-4E09-B7F5-F6640DBCECB9}" type="slidenum">
              <a:rPr lang="en-US" altLang="en-US" smtClean="0"/>
              <a:pPr/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8755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0275D-E3AE-4558-872F-8E58090F0691}" type="datetimeFigureOut">
              <a:rPr lang="en-US" altLang="en-US" smtClean="0"/>
              <a:pPr/>
              <a:t>11/17/2016</a:t>
            </a:fld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F323-5858-4330-85E2-7BBE11EDFC79}" type="slidenum">
              <a:rPr lang="en-US" altLang="en-US" smtClean="0"/>
              <a:pPr/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48199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0EBE3-B04D-4CD9-986A-2F6116F41861}" type="datetimeFigureOut">
              <a:rPr lang="en-US" altLang="en-US" smtClean="0"/>
              <a:pPr/>
              <a:t>11/17/2016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440B2-978A-4E5C-B88F-A40798F3CA16}" type="slidenum">
              <a:rPr lang="en-US" altLang="en-US" smtClean="0"/>
              <a:pPr/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36226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37BAA-2017-4DA1-B9EA-8A748168AAB3}" type="datetimeFigureOut">
              <a:rPr lang="en-US" altLang="en-US" smtClean="0"/>
              <a:pPr/>
              <a:t>11/17/2016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EE285-021B-4767-861C-28D9DF5EF357}" type="slidenum">
              <a:rPr lang="en-US" altLang="en-US" smtClean="0"/>
              <a:pPr/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38900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20AD2-AE5D-492D-B47D-A0883D4D646D}" type="datetimeFigureOut">
              <a:rPr lang="en-US" altLang="en-US" smtClean="0"/>
              <a:pPr/>
              <a:t>11/17/2016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50D4-4759-487A-B7D6-ADB125053AC3}" type="slidenum">
              <a:rPr lang="en-US" altLang="en-US" smtClean="0"/>
              <a:pPr/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18186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A0B4D-1D84-4396-B85D-BB6BDC6E03CE}" type="datetimeFigureOut">
              <a:rPr lang="en-US" altLang="en-US" smtClean="0"/>
              <a:pPr/>
              <a:t>11/17/2016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00C61-1815-437E-BF31-D05EBBC22026}" type="slidenum">
              <a:rPr lang="en-US" altLang="en-US" smtClean="0"/>
              <a:pPr/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6370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6091C-E659-3446-9865-ABACC054BA2D}" type="datetimeFigureOut">
              <a:rPr lang="en-US" smtClean="0"/>
              <a:t>11/17/2016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46893-831D-AF41-AFD9-85162DEFDEA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57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americanbanker.com/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boyes-title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1455" y="-1"/>
            <a:ext cx="2973186" cy="5166360"/>
          </a:xfrm>
          <a:prstGeom prst="rect">
            <a:avLst/>
          </a:prstGeom>
        </p:spPr>
      </p:pic>
      <p:pic>
        <p:nvPicPr>
          <p:cNvPr id="8" name="Picture 7" descr="mercatus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3028951"/>
            <a:ext cx="2667000" cy="444500"/>
          </a:xfrm>
          <a:prstGeom prst="rect">
            <a:avLst/>
          </a:prstGeom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0599" y="1657350"/>
            <a:ext cx="541020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700" cap="all" dirty="0" smtClean="0">
                <a:solidFill>
                  <a:srgbClr val="40484F"/>
                </a:solidFill>
                <a:latin typeface="Verdana"/>
                <a:cs typeface="Verdana"/>
              </a:rPr>
              <a:t>Fintech and its risks</a:t>
            </a:r>
            <a:endParaRPr lang="en-US" altLang="en-US" sz="2700" cap="all" dirty="0">
              <a:solidFill>
                <a:srgbClr val="40484F"/>
              </a:solidFill>
              <a:latin typeface="Verdana"/>
              <a:cs typeface="Verdana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990600" y="2114550"/>
            <a:ext cx="6477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200" i="1" dirty="0" smtClean="0">
                <a:solidFill>
                  <a:srgbClr val="444D56"/>
                </a:solidFill>
                <a:latin typeface="Verdana"/>
                <a:cs typeface="Verdana"/>
              </a:rPr>
              <a:t>Brian Knight</a:t>
            </a:r>
            <a:endParaRPr lang="en-US" altLang="en-US" sz="2200" i="1" dirty="0">
              <a:solidFill>
                <a:srgbClr val="444D56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859635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0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sz="2400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4944238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smtClean="0">
                <a:latin typeface="+mj-lt"/>
              </a:rPr>
              <a:t>Source</a:t>
            </a:r>
            <a:r>
              <a:rPr lang="en-US" sz="900" dirty="0">
                <a:latin typeface="+mj-lt"/>
              </a:rPr>
              <a:t>: http://www.valuewalk.com/wp-content/uploads/2015/12/Revealing-The-Data-Behind-VC-Fintech-Investment-Featured.jpg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137" y="209550"/>
            <a:ext cx="6943725" cy="462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788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0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sz="2400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4944238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smtClean="0">
                <a:latin typeface="+mj-lt"/>
              </a:rPr>
              <a:t>Source</a:t>
            </a:r>
            <a:r>
              <a:rPr lang="en-US" sz="900" dirty="0">
                <a:latin typeface="+mj-lt"/>
              </a:rPr>
              <a:t>: </a:t>
            </a:r>
            <a:r>
              <a:rPr lang="en-US" sz="900" dirty="0" smtClean="0">
                <a:latin typeface="+mj-lt"/>
              </a:rPr>
              <a:t>www.brimg.net</a:t>
            </a:r>
            <a:endParaRPr lang="en-US" sz="9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44" y="276225"/>
            <a:ext cx="8897712" cy="46584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9400" y="285750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LENDING</a:t>
            </a:r>
            <a:endParaRPr lang="en-US" sz="44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9462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914400" y="-1619250"/>
            <a:ext cx="10668000" cy="457200"/>
          </a:xfrm>
          <a:prstGeom prst="rect">
            <a:avLst/>
          </a:prstGeom>
          <a:solidFill>
            <a:srgbClr val="40484F"/>
          </a:solidFill>
          <a:ln>
            <a:solidFill>
              <a:srgbClr val="40484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3429000" y="-11620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sz="2400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0" y="94877"/>
            <a:ext cx="6934200" cy="49537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40504" y="4705350"/>
            <a:ext cx="34034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900" dirty="0">
                <a:solidFill>
                  <a:prstClr val="black"/>
                </a:solidFill>
                <a:latin typeface="Calibri"/>
              </a:rPr>
              <a:t>Source: http://www.tutor2u.net/economics/reference/bank-lending</a:t>
            </a:r>
          </a:p>
        </p:txBody>
      </p:sp>
    </p:spTree>
    <p:extLst>
      <p:ext uri="{BB962C8B-B14F-4D97-AF65-F5344CB8AC3E}">
        <p14:creationId xmlns:p14="http://schemas.microsoft.com/office/powerpoint/2010/main" val="4347529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914400" y="-1619250"/>
            <a:ext cx="10668000" cy="457200"/>
          </a:xfrm>
          <a:prstGeom prst="rect">
            <a:avLst/>
          </a:prstGeom>
          <a:solidFill>
            <a:srgbClr val="40484F"/>
          </a:solidFill>
          <a:ln>
            <a:solidFill>
              <a:srgbClr val="40484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3429000" y="-11620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sz="2400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30" y="-19050"/>
            <a:ext cx="8135470" cy="48471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32878" y="4922193"/>
            <a:ext cx="49920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900" dirty="0">
                <a:solidFill>
                  <a:prstClr val="black"/>
                </a:solidFill>
                <a:latin typeface="Calibri"/>
              </a:rPr>
              <a:t>Source</a:t>
            </a:r>
            <a:r>
              <a:rPr lang="en-US" sz="900" dirty="0" smtClean="0">
                <a:solidFill>
                  <a:prstClr val="black"/>
                </a:solidFill>
                <a:latin typeface="Calibri"/>
              </a:rPr>
              <a:t>: Bank for International Settlements  </a:t>
            </a:r>
            <a:r>
              <a:rPr lang="en-US" sz="900" dirty="0">
                <a:solidFill>
                  <a:prstClr val="black"/>
                </a:solidFill>
                <a:latin typeface="Calibri"/>
              </a:rPr>
              <a:t>http://www.bis.org/publ/arpdf/ar2014e/images/gra6-2.jpg</a:t>
            </a:r>
          </a:p>
        </p:txBody>
      </p:sp>
    </p:spTree>
    <p:extLst>
      <p:ext uri="{BB962C8B-B14F-4D97-AF65-F5344CB8AC3E}">
        <p14:creationId xmlns:p14="http://schemas.microsoft.com/office/powerpoint/2010/main" val="5762921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229" y="-19050"/>
            <a:ext cx="5688172" cy="50575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914400" y="-1619250"/>
            <a:ext cx="10668000" cy="457200"/>
          </a:xfrm>
          <a:prstGeom prst="rect">
            <a:avLst/>
          </a:prstGeom>
          <a:solidFill>
            <a:srgbClr val="40484F"/>
          </a:solidFill>
          <a:ln>
            <a:solidFill>
              <a:srgbClr val="40484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3429000" y="-11620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sz="2400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9315" y="4811241"/>
            <a:ext cx="446468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900" dirty="0">
                <a:solidFill>
                  <a:prstClr val="black"/>
                </a:solidFill>
                <a:latin typeface="Calibri"/>
              </a:rPr>
              <a:t>Source: http://http://colemanreport.com/wp-content/uploads/2016/08/moodysgraph.png</a:t>
            </a:r>
          </a:p>
        </p:txBody>
      </p:sp>
    </p:spTree>
    <p:extLst>
      <p:ext uri="{BB962C8B-B14F-4D97-AF65-F5344CB8AC3E}">
        <p14:creationId xmlns:p14="http://schemas.microsoft.com/office/powerpoint/2010/main" val="19698689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914400" y="-1619250"/>
            <a:ext cx="10668000" cy="457200"/>
          </a:xfrm>
          <a:prstGeom prst="rect">
            <a:avLst/>
          </a:prstGeom>
          <a:solidFill>
            <a:srgbClr val="40484F"/>
          </a:solidFill>
          <a:ln>
            <a:solidFill>
              <a:srgbClr val="40484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3429000" y="-11620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sz="2400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24578" name="Picture 2" descr="https://www.aei.org/wp-content/uploads/2012/05/why-arent-banks-lending-to-small-business-ask-bernan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1323"/>
            <a:ext cx="7924800" cy="501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14350" y="4782666"/>
            <a:ext cx="194155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900" dirty="0">
                <a:solidFill>
                  <a:schemeClr val="bg1"/>
                </a:solidFill>
                <a:latin typeface="Calibri"/>
              </a:rPr>
              <a:t>Source: </a:t>
            </a:r>
            <a:r>
              <a:rPr lang="en-US" sz="900" dirty="0" smtClean="0">
                <a:solidFill>
                  <a:schemeClr val="bg1"/>
                </a:solidFill>
                <a:latin typeface="Calibri"/>
              </a:rPr>
              <a:t>American Enterprise Institute</a:t>
            </a:r>
            <a:endParaRPr lang="en-US" sz="9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12259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0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sz="2400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4944238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smtClean="0">
                <a:latin typeface="+mj-lt"/>
              </a:rPr>
              <a:t>Source: Lettstalkpayments.com</a:t>
            </a:r>
            <a:endParaRPr lang="en-US" sz="9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750"/>
            <a:ext cx="9157341" cy="450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636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0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sz="2400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4944238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smtClean="0">
                <a:latin typeface="+mj-lt"/>
              </a:rPr>
              <a:t>Source: Morgan Stanley  “Can P2P Lending Reinvent Banking? June 2015</a:t>
            </a:r>
            <a:endParaRPr lang="en-US" sz="900" dirty="0">
              <a:latin typeface="+mj-lt"/>
            </a:endParaRPr>
          </a:p>
        </p:txBody>
      </p:sp>
      <p:pic>
        <p:nvPicPr>
          <p:cNvPr id="2050" name="Picture 2" descr="http://crowdexpert.com/wp-content/uploads/2016/03/MorganStanley_P2P_Marketplace_lending_report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0" y="177696"/>
            <a:ext cx="6286500" cy="473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1293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0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sz="2400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4944238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smtClean="0">
                <a:latin typeface="+mj-lt"/>
              </a:rPr>
              <a:t>Source: Electronic Transaction Assoc. Survey of small businesses, April 12, 2016</a:t>
            </a:r>
            <a:endParaRPr lang="en-US" sz="9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285750"/>
            <a:ext cx="3990975" cy="436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88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media.licdn.com/mpr/mpr/p/8/005/088/396/2fba5f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" y="9525"/>
            <a:ext cx="8305800" cy="518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0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sz="2400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0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+mj-lt"/>
              </a:rPr>
              <a:t>Source</a:t>
            </a:r>
            <a:r>
              <a:rPr lang="en-US" sz="900" dirty="0">
                <a:latin typeface="+mj-lt"/>
              </a:rPr>
              <a:t>: ghostwrittenebooks.com/peer-peer-lenders-new-big-banks/</a:t>
            </a:r>
          </a:p>
        </p:txBody>
      </p:sp>
    </p:spTree>
    <p:extLst>
      <p:ext uri="{BB962C8B-B14F-4D97-AF65-F5344CB8AC3E}">
        <p14:creationId xmlns:p14="http://schemas.microsoft.com/office/powerpoint/2010/main" val="16677107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DISCLAIMER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is not legal or compliance advice</a:t>
            </a:r>
          </a:p>
          <a:p>
            <a:r>
              <a:rPr lang="en-US" dirty="0" smtClean="0"/>
              <a:t>This is general information – significant differences exist between companies and countries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689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0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sz="2400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13" y="-4763"/>
            <a:ext cx="7596187" cy="53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938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-7621"/>
            <a:ext cx="7924800" cy="5151121"/>
          </a:xfrm>
          <a:prstGeom prst="rect">
            <a:avLst/>
          </a:prstGeom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0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sz="2400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0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+mj-lt"/>
              </a:rPr>
              <a:t>Source: csbcorrespondent.com</a:t>
            </a:r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8636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0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sz="2400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76200" y="4903143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+mj-lt"/>
              </a:rPr>
              <a:t>Source: csbcorrespondent.com</a:t>
            </a:r>
            <a:endParaRPr lang="en-US" sz="9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10" y="133350"/>
            <a:ext cx="2790825" cy="1381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028" y="209550"/>
            <a:ext cx="5310188" cy="18888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6716" y="2326971"/>
            <a:ext cx="667702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067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03" y="30848"/>
            <a:ext cx="7265193" cy="5055502"/>
          </a:xfrm>
          <a:prstGeom prst="rect">
            <a:avLst/>
          </a:prstGeom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0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sz="2400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4944238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smtClean="0">
                <a:latin typeface="+mj-lt"/>
              </a:rPr>
              <a:t>Source: U.S. Treasury</a:t>
            </a:r>
            <a:endParaRPr lang="en-US" sz="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03524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914400" y="-1619250"/>
            <a:ext cx="10668000" cy="457200"/>
          </a:xfrm>
          <a:prstGeom prst="rect">
            <a:avLst/>
          </a:prstGeom>
          <a:solidFill>
            <a:srgbClr val="40484F"/>
          </a:solidFill>
          <a:ln>
            <a:solidFill>
              <a:srgbClr val="40484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3429000" y="-11620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sz="2400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85085" y="4931718"/>
            <a:ext cx="533511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900" dirty="0">
                <a:solidFill>
                  <a:prstClr val="black"/>
                </a:solidFill>
                <a:latin typeface="Calibri"/>
              </a:rPr>
              <a:t>Source: https://https://lendingalpha.com/wp-content/uploads/lendingclub-alliance-partners-partnership.png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428750"/>
            <a:ext cx="7341162" cy="226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706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914400" y="-1619250"/>
            <a:ext cx="10668000" cy="457200"/>
          </a:xfrm>
          <a:prstGeom prst="rect">
            <a:avLst/>
          </a:prstGeom>
          <a:solidFill>
            <a:srgbClr val="40484F"/>
          </a:solidFill>
          <a:ln>
            <a:solidFill>
              <a:srgbClr val="40484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3429000" y="-11620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sz="2400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85085" y="4931718"/>
            <a:ext cx="533511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900" dirty="0">
                <a:solidFill>
                  <a:prstClr val="black"/>
                </a:solidFill>
                <a:latin typeface="Calibri"/>
              </a:rPr>
              <a:t>Source: https://https://lendingalpha.com/wp-content/uploads/lendingclub-alliance-partners-partnership.png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962150"/>
            <a:ext cx="7341162" cy="2262187"/>
          </a:xfrm>
          <a:prstGeom prst="rect">
            <a:avLst/>
          </a:prstGeom>
        </p:spPr>
      </p:pic>
      <p:sp>
        <p:nvSpPr>
          <p:cNvPr id="6" name="&quot;No&quot; Symbol 5"/>
          <p:cNvSpPr/>
          <p:nvPr/>
        </p:nvSpPr>
        <p:spPr>
          <a:xfrm>
            <a:off x="3581400" y="2952750"/>
            <a:ext cx="2667000" cy="2057400"/>
          </a:xfrm>
          <a:prstGeom prst="noSmoking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466" y="58683"/>
            <a:ext cx="6348868" cy="187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554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0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sz="2400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4944238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smtClean="0">
                <a:latin typeface="+mj-lt"/>
              </a:rPr>
              <a:t>Source</a:t>
            </a:r>
            <a:r>
              <a:rPr lang="en-US" sz="900" dirty="0">
                <a:latin typeface="+mj-lt"/>
              </a:rPr>
              <a:t>: http://www.lendacademy.com/wp-content/uploads/2016/08/Unsecured_Marketplace_Lending_Originations_Q2_2016.png</a:t>
            </a:r>
          </a:p>
        </p:txBody>
      </p:sp>
      <p:pic>
        <p:nvPicPr>
          <p:cNvPr id="6146" name="Picture 2" descr="http://www.lendacademy.com/wp-content/uploads/2016/08/Unsecured_Marketplace_Lending_Originations_Q2_20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61950"/>
            <a:ext cx="8305800" cy="445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265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0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sz="2400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4944238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smtClean="0">
                <a:latin typeface="+mj-lt"/>
              </a:rPr>
              <a:t>Source</a:t>
            </a:r>
            <a:r>
              <a:rPr lang="en-US" sz="900" dirty="0">
                <a:latin typeface="+mj-lt"/>
              </a:rPr>
              <a:t>: http</a:t>
            </a:r>
            <a:r>
              <a:rPr lang="en-US" sz="900" dirty="0" smtClean="0">
                <a:latin typeface="+mj-lt"/>
              </a:rPr>
              <a:t>://www.sbfi.org</a:t>
            </a:r>
            <a:endParaRPr lang="en-US" sz="900" dirty="0">
              <a:latin typeface="+mj-lt"/>
            </a:endParaRPr>
          </a:p>
        </p:txBody>
      </p:sp>
      <p:pic>
        <p:nvPicPr>
          <p:cNvPr id="2050" name="Picture 2" descr="https://www.sbfi.org/wp-content/uploads/2015/12/JPChase-OnDe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625" y="357316"/>
            <a:ext cx="4476750" cy="449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6288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oldmansachs.com/what-we-do/investing-and-lending/banking/marcus-by-goldman-sachs/400x2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0604" y="2343150"/>
            <a:ext cx="4943395" cy="275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0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sz="2400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4944238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smtClean="0">
                <a:latin typeface="+mj-lt"/>
              </a:rPr>
              <a:t>Source</a:t>
            </a:r>
            <a:r>
              <a:rPr lang="en-US" sz="900" dirty="0">
                <a:latin typeface="+mj-lt"/>
              </a:rPr>
              <a:t>: </a:t>
            </a:r>
            <a:r>
              <a:rPr lang="en-US" sz="900" dirty="0" smtClean="0">
                <a:latin typeface="+mj-lt"/>
              </a:rPr>
              <a:t>Goldman </a:t>
            </a:r>
            <a:r>
              <a:rPr lang="en-US" sz="900" dirty="0">
                <a:latin typeface="+mj-lt"/>
              </a:rPr>
              <a:t>S</a:t>
            </a:r>
            <a:r>
              <a:rPr lang="en-US" sz="900" dirty="0" smtClean="0">
                <a:latin typeface="+mj-lt"/>
              </a:rPr>
              <a:t>achs, </a:t>
            </a:r>
            <a:r>
              <a:rPr lang="en-US" sz="900" dirty="0">
                <a:latin typeface="+mj-lt"/>
              </a:rPr>
              <a:t>L</a:t>
            </a:r>
            <a:r>
              <a:rPr lang="en-US" sz="900" dirty="0" smtClean="0">
                <a:latin typeface="+mj-lt"/>
              </a:rPr>
              <a:t>ightstream </a:t>
            </a:r>
            <a:endParaRPr lang="en-US" sz="9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60" y="285750"/>
            <a:ext cx="5715000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817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0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sz="2400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838"/>
            <a:ext cx="8229600" cy="51256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5100" y="-64591"/>
            <a:ext cx="373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PAYMENTS</a:t>
            </a:r>
            <a:endParaRPr lang="en-US" sz="44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968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0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sz="2400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9050" y="4912668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+mj-lt"/>
              </a:rPr>
              <a:t>Source</a:t>
            </a:r>
            <a:r>
              <a:rPr lang="en-US" sz="900" dirty="0">
                <a:latin typeface="+mj-lt"/>
              </a:rPr>
              <a:t>: http://globe-views.com/dcim/dreams/bank/bank-03.jpg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0846" y="704850"/>
            <a:ext cx="3862308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369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4403"/>
            <a:ext cx="8458200" cy="5128622"/>
          </a:xfrm>
          <a:prstGeom prst="rect">
            <a:avLst/>
          </a:prstGeom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533400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sz="2400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4826" y="4909570"/>
            <a:ext cx="7114374" cy="233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smtClean="0">
                <a:solidFill>
                  <a:schemeClr val="bg1"/>
                </a:solidFill>
                <a:latin typeface="+mj-lt"/>
              </a:rPr>
              <a:t>Source</a:t>
            </a:r>
            <a:r>
              <a:rPr lang="en-US" sz="900" dirty="0">
                <a:solidFill>
                  <a:schemeClr val="bg1"/>
                </a:solidFill>
                <a:latin typeface="+mj-lt"/>
              </a:rPr>
              <a:t>: </a:t>
            </a:r>
            <a:r>
              <a:rPr lang="en-US" sz="900" dirty="0" smtClean="0">
                <a:solidFill>
                  <a:schemeClr val="bg1"/>
                </a:solidFill>
                <a:latin typeface="+mj-lt"/>
              </a:rPr>
              <a:t>Business Insider</a:t>
            </a:r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63499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-304800" y="10477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sz="2400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5562600" y="4950768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smtClean="0">
                <a:solidFill>
                  <a:schemeClr val="bg1"/>
                </a:solidFill>
                <a:latin typeface="+mj-lt"/>
              </a:rPr>
              <a:t>Source</a:t>
            </a:r>
            <a:r>
              <a:rPr lang="en-US" sz="900" dirty="0">
                <a:solidFill>
                  <a:schemeClr val="bg1"/>
                </a:solidFill>
                <a:latin typeface="+mj-lt"/>
              </a:rPr>
              <a:t>: </a:t>
            </a:r>
            <a:r>
              <a:rPr lang="en-US" sz="900" dirty="0" smtClean="0">
                <a:solidFill>
                  <a:schemeClr val="bg1"/>
                </a:solidFill>
                <a:latin typeface="+mj-lt"/>
              </a:rPr>
              <a:t>Business Insider</a:t>
            </a:r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00"/>
            <a:ext cx="9144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201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-304800" y="10477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5562600" y="4950769"/>
            <a:ext cx="6858000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latin typeface="+mj-lt"/>
              </a:rPr>
              <a:t>Source: Business Insider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98" y="28576"/>
            <a:ext cx="7574503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754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-304800" y="10477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5562600" y="4950769"/>
            <a:ext cx="6858000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latin typeface="+mj-lt"/>
              </a:rPr>
              <a:t>Source: Business Insider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008" y="25067"/>
            <a:ext cx="8028593" cy="548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928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25" y="2735104"/>
            <a:ext cx="4267200" cy="234029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914400" y="-1619250"/>
            <a:ext cx="10668000" cy="457200"/>
          </a:xfrm>
          <a:prstGeom prst="rect">
            <a:avLst/>
          </a:prstGeom>
          <a:solidFill>
            <a:srgbClr val="40484F"/>
          </a:solidFill>
          <a:ln>
            <a:solidFill>
              <a:srgbClr val="40484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3429001" y="-11620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216"/>
            <a:ext cx="4800600" cy="3038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2190751"/>
            <a:ext cx="3771900" cy="33721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1" y="0"/>
            <a:ext cx="2295525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336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914400" y="-1619250"/>
            <a:ext cx="10668000" cy="457200"/>
          </a:xfrm>
          <a:prstGeom prst="rect">
            <a:avLst/>
          </a:prstGeom>
          <a:solidFill>
            <a:srgbClr val="40484F"/>
          </a:solidFill>
          <a:ln>
            <a:solidFill>
              <a:srgbClr val="40484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3429001" y="-11620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03445" y="4931719"/>
            <a:ext cx="2016755" cy="2077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lvl="0" algn="r"/>
            <a:r>
              <a:rPr lang="en-US" sz="900" dirty="0">
                <a:solidFill>
                  <a:prstClr val="black"/>
                </a:solidFill>
                <a:latin typeface="Calibri"/>
              </a:rPr>
              <a:t>Source: https://payments.amazon.com,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8151"/>
            <a:ext cx="9063870" cy="403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865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53340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505"/>
            <a:ext cx="9144000" cy="5109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00250" y="-64590"/>
            <a:ext cx="5143500" cy="74640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>
                <a:ea typeface="Verdana" panose="020B0604030504040204" pitchFamily="34" charset="0"/>
                <a:cs typeface="Verdana" panose="020B0604030504040204" pitchFamily="34" charset="0"/>
              </a:rPr>
              <a:t>SAFEKEEPING</a:t>
            </a:r>
          </a:p>
        </p:txBody>
      </p:sp>
    </p:spTree>
    <p:extLst>
      <p:ext uri="{BB962C8B-B14F-4D97-AF65-F5344CB8AC3E}">
        <p14:creationId xmlns:p14="http://schemas.microsoft.com/office/powerpoint/2010/main" val="30623852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53340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9626" y="4909571"/>
            <a:ext cx="7114374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sz="900" dirty="0">
                <a:latin typeface="+mj-lt"/>
              </a:rPr>
              <a:t>Source: http://cdn.theworldweekly.com/files/SDP_The_Blockchain.jpg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4822"/>
            <a:ext cx="8763000" cy="490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015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53340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28674" name="Picture 2" descr="http://thestatelessman.com/wp-content/uploads/2013/05/bitcoinwall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1" y="-19050"/>
            <a:ext cx="9057608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29626" y="4909571"/>
            <a:ext cx="7114374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sz="900" dirty="0">
                <a:latin typeface="+mj-lt"/>
              </a:rPr>
              <a:t>Source: http://thestatelessman.com/wp-content/uploads/2013/05/bitcoinwallet.png</a:t>
            </a:r>
          </a:p>
        </p:txBody>
      </p:sp>
    </p:spTree>
    <p:extLst>
      <p:ext uri="{BB962C8B-B14F-4D97-AF65-F5344CB8AC3E}">
        <p14:creationId xmlns:p14="http://schemas.microsoft.com/office/powerpoint/2010/main" val="36434829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034"/>
            <a:ext cx="9144000" cy="5117790"/>
          </a:xfrm>
          <a:prstGeom prst="rect">
            <a:avLst/>
          </a:prstGeom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53340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9626" y="4909571"/>
            <a:ext cx="7114374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latin typeface="+mj-lt"/>
              </a:rPr>
              <a:t>Source: https://dribbble.com/shots/1872008-Xapo-Vault/attachments/316565</a:t>
            </a:r>
          </a:p>
        </p:txBody>
      </p:sp>
    </p:spTree>
    <p:extLst>
      <p:ext uri="{BB962C8B-B14F-4D97-AF65-F5344CB8AC3E}">
        <p14:creationId xmlns:p14="http://schemas.microsoft.com/office/powerpoint/2010/main" val="27471514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0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sz="2400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4908883" cy="2628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4924" y="0"/>
            <a:ext cx="4219077" cy="2628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43" y="2628900"/>
            <a:ext cx="4924925" cy="27522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884" y="2628900"/>
            <a:ext cx="4235115" cy="28334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0" y="1409700"/>
            <a:ext cx="3610884" cy="270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281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53340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8201" y="4909571"/>
            <a:ext cx="7114374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sz="900" dirty="0">
                <a:latin typeface="+mj-lt"/>
              </a:rPr>
              <a:t>Source: Mashable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1" y="209550"/>
            <a:ext cx="8931739" cy="466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302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53340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9626" y="4909571"/>
            <a:ext cx="7114374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sz="900" dirty="0">
                <a:latin typeface="+mj-lt"/>
              </a:rPr>
              <a:t>Source: http://coindesk.com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9" y="361951"/>
            <a:ext cx="9107905" cy="15629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10400" y="1048653"/>
            <a:ext cx="1981200" cy="408398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9" y="2433687"/>
            <a:ext cx="9107904" cy="22716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2400" y="4171950"/>
            <a:ext cx="3099116" cy="45720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1151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53340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8" y="576263"/>
            <a:ext cx="9115425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695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650" y="287629"/>
            <a:ext cx="6362700" cy="4772025"/>
          </a:xfrm>
          <a:prstGeom prst="rect">
            <a:avLst/>
          </a:prstGeom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4944239"/>
            <a:ext cx="6858000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sz="900" dirty="0">
                <a:latin typeface="+mj-lt"/>
              </a:rPr>
              <a:t>Source: http://www.luxpresso.com/news-lifestyle/indian-millionaires-wealth-to-grow-by-405-by-2020/7087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19400" y="-19049"/>
            <a:ext cx="3505200" cy="74640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>
                <a:ea typeface="Verdana" panose="020B0604030504040204" pitchFamily="34" charset="0"/>
                <a:cs typeface="Verdana" panose="020B0604030504040204" pitchFamily="34" charset="0"/>
              </a:rPr>
              <a:t>GROWING</a:t>
            </a:r>
          </a:p>
        </p:txBody>
      </p:sp>
    </p:spTree>
    <p:extLst>
      <p:ext uri="{BB962C8B-B14F-4D97-AF65-F5344CB8AC3E}">
        <p14:creationId xmlns:p14="http://schemas.microsoft.com/office/powerpoint/2010/main" val="35859735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4944239"/>
            <a:ext cx="6858000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sz="900" dirty="0">
                <a:latin typeface="+mj-lt"/>
              </a:rPr>
              <a:t>Source: The Motley Fool</a:t>
            </a:r>
          </a:p>
        </p:txBody>
      </p:sp>
      <p:pic>
        <p:nvPicPr>
          <p:cNvPr id="38914" name="Picture 2" descr="https://g.foolcdn.com/editorial/images/133870/bank-model-main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590551"/>
            <a:ext cx="8153400" cy="392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5502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53340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3825"/>
            <a:ext cx="7620000" cy="4895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7953" y="4785746"/>
            <a:ext cx="7114374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sz="900" dirty="0">
                <a:latin typeface="+mj-lt"/>
              </a:rPr>
              <a:t>Source: U.S. Federal Reserve</a:t>
            </a:r>
          </a:p>
        </p:txBody>
      </p:sp>
    </p:spTree>
    <p:extLst>
      <p:ext uri="{BB962C8B-B14F-4D97-AF65-F5344CB8AC3E}">
        <p14:creationId xmlns:p14="http://schemas.microsoft.com/office/powerpoint/2010/main" val="13574254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53340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14351"/>
            <a:ext cx="8732464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685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53340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40962" name="Picture 2" descr="https://fintech4us.files.wordpress.com/2015/10/marketplace-lendin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19150"/>
            <a:ext cx="9144000" cy="349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77953" y="4785746"/>
            <a:ext cx="7114374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sz="900" dirty="0">
                <a:latin typeface="+mj-lt"/>
              </a:rPr>
              <a:t>Source: dailyfintech.com/tag/prosper</a:t>
            </a:r>
          </a:p>
        </p:txBody>
      </p:sp>
    </p:spTree>
    <p:extLst>
      <p:ext uri="{BB962C8B-B14F-4D97-AF65-F5344CB8AC3E}">
        <p14:creationId xmlns:p14="http://schemas.microsoft.com/office/powerpoint/2010/main" val="6125753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53340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7953" y="4785746"/>
            <a:ext cx="7114374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sz="900" dirty="0">
                <a:latin typeface="+mj-lt"/>
              </a:rPr>
              <a:t>Source: http://evocm.com/the-investment-case-for-online-marketplace-loans/</a:t>
            </a:r>
          </a:p>
        </p:txBody>
      </p:sp>
      <p:pic>
        <p:nvPicPr>
          <p:cNvPr id="41986" name="Picture 2" descr="http://evocm.com/wp-content/uploads/2016/09/ECM-Inv-Case-annualretu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22880"/>
            <a:ext cx="7010400" cy="465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5860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4944239"/>
            <a:ext cx="6858000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sz="900" dirty="0">
                <a:latin typeface="+mj-lt"/>
              </a:rPr>
              <a:t>Source: http://blogs-images.forbes.com/rogergershman/files/2015/04/roboadvisor.jpg</a:t>
            </a:r>
          </a:p>
        </p:txBody>
      </p:sp>
      <p:pic>
        <p:nvPicPr>
          <p:cNvPr id="7170" name="Picture 2" descr="http://blogs-images.forbes.com/rogergershman/files/2015/04/roboadvis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352426"/>
            <a:ext cx="6667500" cy="432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0708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0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sz="2400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9050" y="4912668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+mj-lt"/>
              </a:rPr>
              <a:t>Source</a:t>
            </a:r>
            <a:r>
              <a:rPr lang="en-US" sz="900" dirty="0">
                <a:latin typeface="+mj-lt"/>
              </a:rPr>
              <a:t>: </a:t>
            </a:r>
            <a:r>
              <a:rPr lang="en-US" sz="900" dirty="0" smtClean="0">
                <a:latin typeface="+mj-lt"/>
              </a:rPr>
              <a:t>Bloomberg</a:t>
            </a:r>
            <a:endParaRPr lang="en-US" sz="900" dirty="0">
              <a:latin typeface="+mj-lt"/>
            </a:endParaRPr>
          </a:p>
        </p:txBody>
      </p:sp>
      <p:pic>
        <p:nvPicPr>
          <p:cNvPr id="10242" name="Picture 2" descr="https://assets.bwbx.io/images/users/iqjWHBFdfxIU/ij00W5eMjk_0/v3/-1x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9177"/>
            <a:ext cx="7467600" cy="489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8191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4944239"/>
            <a:ext cx="6858000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sz="900" dirty="0">
                <a:latin typeface="+mj-lt"/>
              </a:rPr>
              <a:t>Source: http://www.advisoryhq.com/wp-content/uploads/2015/11/Top-Online-Financial-Advisors.png</a:t>
            </a:r>
          </a:p>
        </p:txBody>
      </p:sp>
      <p:pic>
        <p:nvPicPr>
          <p:cNvPr id="8194" name="Picture 2" descr="http://www.advisoryhq.com/wp-content/uploads/2015/11/Top-Online-Financial-Advisor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575" y="361951"/>
            <a:ext cx="7562850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9570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4944239"/>
            <a:ext cx="6858000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sz="900" dirty="0">
                <a:latin typeface="+mj-lt"/>
              </a:rPr>
              <a:t>Source: http://www.financial-planning.com/news/fiduciary-rule-dictates-asset-manager-robo-plans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79" y="895351"/>
            <a:ext cx="8977842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441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4944239"/>
            <a:ext cx="6858000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sz="900" dirty="0">
                <a:latin typeface="+mj-lt"/>
              </a:rPr>
              <a:t>Source: http://www.wealthmanagement.com/technology/robo-advice-best-advice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284" y="112778"/>
            <a:ext cx="5709433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904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4944239"/>
            <a:ext cx="6858000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sz="900" dirty="0">
                <a:latin typeface="+mj-lt"/>
              </a:rPr>
              <a:t>Source: http://www.americanbanker.com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975" y="376238"/>
            <a:ext cx="6496050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107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1026" name="Picture 2" descr="http://territori.blogs.uoc.edu/wp-content/uploads/Big_Data_UOC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1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5955" y="4840364"/>
            <a:ext cx="6356445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Source http://territori.blogs.uoc.edu/wp-content/uploads/Big_Data_UOC1.jpeg</a:t>
            </a:r>
          </a:p>
        </p:txBody>
      </p:sp>
    </p:spTree>
    <p:extLst>
      <p:ext uri="{BB962C8B-B14F-4D97-AF65-F5344CB8AC3E}">
        <p14:creationId xmlns:p14="http://schemas.microsoft.com/office/powerpoint/2010/main" val="9720474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2050" name="Picture 2" descr="http://2.bp.blogspot.com/-cdI7T6iE9iQ/VaI8H-snxjI/AAAAAAAABMw/XTAr-YpW9DM/w1200-h630-p-nu/yodlee%2B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512" y="2079543"/>
            <a:ext cx="5393531" cy="283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1525"/>
            <a:ext cx="4084093" cy="3063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235" y="440140"/>
            <a:ext cx="4462083" cy="186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272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23"/>
            <a:ext cx="9144000" cy="24616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205" y="2475574"/>
            <a:ext cx="6775208" cy="266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486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685" y="1377998"/>
            <a:ext cx="6018541" cy="3176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06" y="454962"/>
            <a:ext cx="8875133" cy="59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211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30" y="0"/>
            <a:ext cx="9161860" cy="5143500"/>
          </a:xfrm>
          <a:prstGeom prst="rect">
            <a:avLst/>
          </a:prstGeom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7505" y="4912669"/>
            <a:ext cx="6858000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+mj-lt"/>
              </a:rPr>
              <a:t>Source: http://www.brandwatch.com/blog/modern-development-mvps-dev-blog/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838200" y="0"/>
            <a:ext cx="5143500" cy="21005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HOW CAN BANKS RESPOND</a:t>
            </a:r>
          </a:p>
        </p:txBody>
      </p:sp>
    </p:spTree>
    <p:extLst>
      <p:ext uri="{BB962C8B-B14F-4D97-AF65-F5344CB8AC3E}">
        <p14:creationId xmlns:p14="http://schemas.microsoft.com/office/powerpoint/2010/main" val="6891381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7505" y="4912669"/>
            <a:ext cx="6858000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900" dirty="0">
                <a:latin typeface="+mj-lt"/>
              </a:rPr>
              <a:t>Source: http://heard.org; cnn.com; oracle.com;  chocolateboxwriters.com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6" y="282093"/>
            <a:ext cx="4615471" cy="2189956"/>
          </a:xfrm>
          <a:prstGeom prst="rect">
            <a:avLst/>
          </a:prstGeom>
        </p:spPr>
      </p:pic>
      <p:pic>
        <p:nvPicPr>
          <p:cNvPr id="43012" name="Picture 4" descr="http://i2.cdn.turner.com/money/dam/assets/150126095901-stocks-to-buy-780x43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0695" y="133351"/>
            <a:ext cx="4419600" cy="233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https://www.oracle.com/marketingcloud/content/images/partners/service-partner-horizontal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1" y="2551907"/>
            <a:ext cx="4607315" cy="217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9307" y="2570709"/>
            <a:ext cx="3762375" cy="235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057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0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sz="2400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0" y="0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722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7505" y="4912669"/>
            <a:ext cx="6858000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900" dirty="0">
                <a:latin typeface="+mj-lt"/>
              </a:rPr>
              <a:t>Source: http://heard.org;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282092"/>
            <a:ext cx="9001102" cy="427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134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Peek Inside 7 of The Banking World’s Coolest Innovation Lab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2368" y="0"/>
            <a:ext cx="9186369" cy="512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7505" y="4912669"/>
            <a:ext cx="6858000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+mj-lt"/>
              </a:rPr>
              <a:t>Source: http://thefinancialbrand.com </a:t>
            </a:r>
          </a:p>
        </p:txBody>
      </p:sp>
    </p:spTree>
    <p:extLst>
      <p:ext uri="{BB962C8B-B14F-4D97-AF65-F5344CB8AC3E}">
        <p14:creationId xmlns:p14="http://schemas.microsoft.com/office/powerpoint/2010/main" val="35521985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Peek Inside 7 of The Banking World’s Coolest Innovation Lab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7505" y="4912669"/>
            <a:ext cx="6858000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+mj-lt"/>
              </a:rPr>
              <a:t>Source: http://thefinancialbrand.com </a:t>
            </a:r>
          </a:p>
        </p:txBody>
      </p:sp>
    </p:spTree>
    <p:extLst>
      <p:ext uri="{BB962C8B-B14F-4D97-AF65-F5344CB8AC3E}">
        <p14:creationId xmlns:p14="http://schemas.microsoft.com/office/powerpoint/2010/main" val="908111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7505" y="4912669"/>
            <a:ext cx="6858000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+mj-lt"/>
              </a:rPr>
              <a:t>Source: http://thefinancialbrand.com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Should Banks Build?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Advantages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Total Control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Built to Spec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Unified Responsibility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Disadvantages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Expensive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 Consuming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 Banks Truly Competitive?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0336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i2.cdn.turner.com/money/dam/assets/150126095901-stocks-to-buy-780x4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5510" cy="520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7505" y="4912669"/>
            <a:ext cx="6858000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+mj-lt"/>
              </a:rPr>
              <a:t>Source: http://cnn.com </a:t>
            </a:r>
          </a:p>
        </p:txBody>
      </p:sp>
    </p:spTree>
    <p:extLst>
      <p:ext uri="{BB962C8B-B14F-4D97-AF65-F5344CB8AC3E}">
        <p14:creationId xmlns:p14="http://schemas.microsoft.com/office/powerpoint/2010/main" val="37480254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6731" y="1"/>
            <a:ext cx="4950539" cy="5136185"/>
          </a:xfrm>
          <a:prstGeom prst="rect">
            <a:avLst/>
          </a:prstGeom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7505" y="4912669"/>
            <a:ext cx="6858000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900" dirty="0">
                <a:latin typeface="+mj-lt"/>
              </a:rPr>
              <a:t>Source: http://nytimes.com </a:t>
            </a:r>
          </a:p>
        </p:txBody>
      </p:sp>
    </p:spTree>
    <p:extLst>
      <p:ext uri="{BB962C8B-B14F-4D97-AF65-F5344CB8AC3E}">
        <p14:creationId xmlns:p14="http://schemas.microsoft.com/office/powerpoint/2010/main" val="35069601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7505" y="4912669"/>
            <a:ext cx="6858000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+mj-lt"/>
              </a:rPr>
              <a:t>Source: http://thefinancialbrand.com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Should Banks Buy?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Advantages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Fast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Leverage Expertise 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Remove Competition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Disadvantages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Limited Choices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Potential Integration Issues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Regulatory Implications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8049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s://www.oracle.com/marketingcloud/content/images/partners/service-partner-horizont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5686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7505" y="4912669"/>
            <a:ext cx="6858000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+mj-lt"/>
              </a:rPr>
              <a:t>Source: http://coracle.com </a:t>
            </a:r>
          </a:p>
        </p:txBody>
      </p:sp>
    </p:spTree>
    <p:extLst>
      <p:ext uri="{BB962C8B-B14F-4D97-AF65-F5344CB8AC3E}">
        <p14:creationId xmlns:p14="http://schemas.microsoft.com/office/powerpoint/2010/main" val="22220118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37505" y="4912669"/>
            <a:ext cx="6858000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900" dirty="0">
                <a:latin typeface="+mj-lt"/>
              </a:rPr>
              <a:t>Source: </a:t>
            </a:r>
            <a:r>
              <a:rPr lang="en-US" sz="900" dirty="0">
                <a:latin typeface="+mj-lt"/>
                <a:hlinkClick r:id="rId3"/>
              </a:rPr>
              <a:t>http://americanbanker.com</a:t>
            </a:r>
            <a:r>
              <a:rPr lang="en-US" sz="900" dirty="0">
                <a:latin typeface="+mj-lt"/>
              </a:rPr>
              <a:t>; dwolla.com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127" y="5716"/>
            <a:ext cx="4479823" cy="41662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504" y="15241"/>
            <a:ext cx="4709257" cy="429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920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7505" y="4912669"/>
            <a:ext cx="6858000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+mj-lt"/>
              </a:rPr>
              <a:t>Source: http://thefinancialbrand.com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Should Banks Partner?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Advantages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Fast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Flexible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Leverage Expertise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Disadvantages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Incentives may not be aligned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Potential Integration Issues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Regulatory Implications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9186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0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sz="2400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111292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171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7505" y="4912669"/>
            <a:ext cx="6858000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900" dirty="0">
                <a:latin typeface="+mj-lt"/>
              </a:rPr>
              <a:t>Source: http://chocolateboxwriters.com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361951"/>
            <a:ext cx="7086600" cy="442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387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should distinguish between legitimate grievances and strategic efforts to harm competition through regulation</a:t>
            </a:r>
          </a:p>
          <a:p>
            <a:r>
              <a:rPr lang="en-US" dirty="0" smtClean="0"/>
              <a:t>If the former – by all means argue your case</a:t>
            </a:r>
          </a:p>
          <a:p>
            <a:r>
              <a:rPr lang="en-US" dirty="0" smtClean="0"/>
              <a:t>If the latter…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7821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7505" y="4912669"/>
            <a:ext cx="6858000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+mj-lt"/>
              </a:rPr>
              <a:t>Source: http://thefinancialbrand.com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Should Banks Complain?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Advantages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Cheap (maybe)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Might Work (initially)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Disadvantages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Alienating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Prevents Adaptation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Holds Back Progress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6542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82"/>
            <a:ext cx="9143999" cy="5186319"/>
          </a:xfrm>
          <a:prstGeom prst="rect">
            <a:avLst/>
          </a:prstGeom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57424" y="4912669"/>
            <a:ext cx="6858000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latin typeface="+mj-lt"/>
              </a:rPr>
              <a:t>Source: https://www.linkedin.com/pulse/business-risk-good-management-pascal-vander-straeten-mba-ma</a:t>
            </a:r>
          </a:p>
        </p:txBody>
      </p:sp>
    </p:spTree>
    <p:extLst>
      <p:ext uri="{BB962C8B-B14F-4D97-AF65-F5344CB8AC3E}">
        <p14:creationId xmlns:p14="http://schemas.microsoft.com/office/powerpoint/2010/main" val="15447649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s://bilingualbloglingual.files.wordpress.com/2014/09/tortoisegoingdown.jpg?w=6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4" y="0"/>
            <a:ext cx="908685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57424" y="4912669"/>
            <a:ext cx="6858000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latin typeface="+mj-lt"/>
              </a:rPr>
              <a:t>Source: https://bilingualbloglingual.files.wordpress.com/2014/09/tortoisegoingdown.jpg?w=611</a:t>
            </a:r>
          </a:p>
        </p:txBody>
      </p:sp>
    </p:spTree>
    <p:extLst>
      <p:ext uri="{BB962C8B-B14F-4D97-AF65-F5344CB8AC3E}">
        <p14:creationId xmlns:p14="http://schemas.microsoft.com/office/powerpoint/2010/main" val="33477916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barrymoltz.com/wp-content/uploads/2012/05/reputation-risk-waterdr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5424" cy="512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57424" y="4912669"/>
            <a:ext cx="6858000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latin typeface="+mj-lt"/>
              </a:rPr>
              <a:t>Source: http://barrymoltz.com/wp-content/uploads/2012/05/reputation-risk-waterdrop.jpg</a:t>
            </a:r>
          </a:p>
        </p:txBody>
      </p:sp>
    </p:spTree>
    <p:extLst>
      <p:ext uri="{BB962C8B-B14F-4D97-AF65-F5344CB8AC3E}">
        <p14:creationId xmlns:p14="http://schemas.microsoft.com/office/powerpoint/2010/main" val="36848709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5" y="2857500"/>
            <a:ext cx="3048000" cy="2286000"/>
          </a:xfrm>
          <a:prstGeom prst="rect">
            <a:avLst/>
          </a:prstGeom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57424" y="4912669"/>
            <a:ext cx="6858000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latin typeface="+mj-lt"/>
              </a:rPr>
              <a:t>Source: http://barrymoltz.com/wp-content/uploads/2012/05/reputation-risk-waterdrop.jpg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200650" cy="971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700" y="9525"/>
            <a:ext cx="2667000" cy="704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952500"/>
            <a:ext cx="2743200" cy="2743200"/>
          </a:xfrm>
          <a:prstGeom prst="rect">
            <a:avLst/>
          </a:prstGeom>
        </p:spPr>
      </p:pic>
      <p:pic>
        <p:nvPicPr>
          <p:cNvPr id="61442" name="Picture 2" descr="https://upload.wikimedia.org/wikipedia/en/thumb/0/0c/Bank_of_England.svg/220px-Bank_of_England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" y="1047751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0" y="946622"/>
            <a:ext cx="2857500" cy="2219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876" y="3001137"/>
            <a:ext cx="1638300" cy="199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691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3251"/>
            <a:ext cx="9115424" cy="5148652"/>
          </a:xfrm>
          <a:prstGeom prst="rect">
            <a:avLst/>
          </a:prstGeom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57424" y="4912669"/>
            <a:ext cx="6858000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latin typeface="+mj-lt"/>
              </a:rPr>
              <a:t>Source: http://innotechtoday.com/wp-content/uploads/2015/11/bulb.jpg</a:t>
            </a:r>
          </a:p>
        </p:txBody>
      </p:sp>
    </p:spTree>
    <p:extLst>
      <p:ext uri="{BB962C8B-B14F-4D97-AF65-F5344CB8AC3E}">
        <p14:creationId xmlns:p14="http://schemas.microsoft.com/office/powerpoint/2010/main" val="32586201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48575"/>
            <a:ext cx="9220200" cy="6030175"/>
          </a:xfrm>
          <a:prstGeom prst="rect">
            <a:avLst/>
          </a:prstGeom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57424" y="4912669"/>
            <a:ext cx="6858000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latin typeface="+mj-lt"/>
              </a:rPr>
              <a:t>Source: http://poetryfoundation.org</a:t>
            </a:r>
          </a:p>
        </p:txBody>
      </p:sp>
    </p:spTree>
    <p:extLst>
      <p:ext uri="{BB962C8B-B14F-4D97-AF65-F5344CB8AC3E}">
        <p14:creationId xmlns:p14="http://schemas.microsoft.com/office/powerpoint/2010/main" val="5821063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3"/>
            <a:ext cx="4457700" cy="5200650"/>
          </a:xfrm>
          <a:prstGeom prst="rect">
            <a:avLst/>
          </a:prstGeom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1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4970822"/>
            <a:ext cx="6858000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sz="900" dirty="0">
                <a:latin typeface="+mj-lt"/>
              </a:rPr>
              <a:t>Source: http://sd.keepcalm-o-matic.co.uk/i/keep-calm-and-mitigate-the-risks.png; twitter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3267" y="59055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405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141464"/>
            <a:ext cx="7126536" cy="5018243"/>
          </a:xfrm>
          <a:prstGeom prst="rect">
            <a:avLst/>
          </a:prstGeom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0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sz="2400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4944238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smtClean="0">
                <a:latin typeface="+mj-lt"/>
              </a:rPr>
              <a:t>Source: Cbinsights</a:t>
            </a:r>
            <a:r>
              <a:rPr lang="en-US" sz="900" dirty="0">
                <a:latin typeface="+mj-lt"/>
              </a:rPr>
              <a:t> https://www.cbinsights.com/blog/disrupting-banking-fintech-startups/</a:t>
            </a:r>
          </a:p>
        </p:txBody>
      </p:sp>
    </p:spTree>
    <p:extLst>
      <p:ext uri="{BB962C8B-B14F-4D97-AF65-F5344CB8AC3E}">
        <p14:creationId xmlns:p14="http://schemas.microsoft.com/office/powerpoint/2010/main" val="18578877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ercatus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3028951"/>
            <a:ext cx="2667000" cy="444500"/>
          </a:xfrm>
          <a:prstGeom prst="rect">
            <a:avLst/>
          </a:prstGeom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0600" y="1657350"/>
            <a:ext cx="3962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700" cap="all" dirty="0">
                <a:latin typeface="Verdana"/>
                <a:cs typeface="Verdana"/>
              </a:rPr>
              <a:t>Brian Knight</a:t>
            </a: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990600" y="2190750"/>
            <a:ext cx="49530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sz="2800" dirty="0">
                <a:solidFill>
                  <a:srgbClr val="424C52"/>
                </a:solidFill>
                <a:latin typeface="Verdana"/>
                <a:cs typeface="Verdana"/>
              </a:rPr>
              <a:t>bknight@mercatus.gmu.edu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500" i="1" dirty="0">
              <a:solidFill>
                <a:srgbClr val="444D56"/>
              </a:solidFill>
              <a:latin typeface="Verdana"/>
              <a:cs typeface="Verdana"/>
            </a:endParaRPr>
          </a:p>
        </p:txBody>
      </p:sp>
      <p:pic>
        <p:nvPicPr>
          <p:cNvPr id="5" name="Picture 4" descr="Graboyes-title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1455" y="-1"/>
            <a:ext cx="2973186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861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0260" y="361950"/>
            <a:ext cx="880348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en-US" altLang="en-US" sz="2400" b="1" cap="al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4944238"/>
            <a:ext cx="7543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smtClean="0">
                <a:latin typeface="+mj-lt"/>
              </a:rPr>
              <a:t>Source: </a:t>
            </a:r>
            <a:r>
              <a:rPr lang="en-US" sz="900" dirty="0">
                <a:latin typeface="+mj-lt"/>
              </a:rPr>
              <a:t>Business Insider http://static3.businessinsider.com/image/56d4b8602e526553008ba64a-1200-900/bii-the%20fintech%20ecosystem.png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0955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471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29780</TotalTime>
  <Words>1523</Words>
  <Application>Microsoft Office PowerPoint</Application>
  <PresentationFormat>Presentación en pantalla (16:9)</PresentationFormat>
  <Paragraphs>273</Paragraphs>
  <Slides>80</Slides>
  <Notes>79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80</vt:i4>
      </vt:variant>
    </vt:vector>
  </HeadingPairs>
  <TitlesOfParts>
    <vt:vector size="81" baseType="lpstr">
      <vt:lpstr>Office Theme</vt:lpstr>
      <vt:lpstr>Presentación de PowerPoint</vt:lpstr>
      <vt:lpstr>DISCLAIMER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Should Banks Build?</vt:lpstr>
      <vt:lpstr>Presentación de PowerPoint</vt:lpstr>
      <vt:lpstr>Presentación de PowerPoint</vt:lpstr>
      <vt:lpstr>Should Banks Buy?</vt:lpstr>
      <vt:lpstr>Presentación de PowerPoint</vt:lpstr>
      <vt:lpstr>Presentación de PowerPoint</vt:lpstr>
      <vt:lpstr>Should Banks Partner?</vt:lpstr>
      <vt:lpstr>Presentación de PowerPoint</vt:lpstr>
      <vt:lpstr>Presentación de PowerPoint</vt:lpstr>
      <vt:lpstr>Should Banks Complain?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US Senate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Federal Budget Process</dc:title>
  <dc:creator>sergeant at arms</dc:creator>
  <cp:lastModifiedBy>Salma Hoyos Villamil</cp:lastModifiedBy>
  <cp:revision>750</cp:revision>
  <cp:lastPrinted>2015-03-03T19:03:21Z</cp:lastPrinted>
  <dcterms:created xsi:type="dcterms:W3CDTF">2004-11-04T16:04:54Z</dcterms:created>
  <dcterms:modified xsi:type="dcterms:W3CDTF">2016-11-17T20:17:09Z</dcterms:modified>
</cp:coreProperties>
</file>