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7"/>
  </p:notesMasterIdLst>
  <p:sldIdLst>
    <p:sldId id="256" r:id="rId3"/>
    <p:sldId id="303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287" r:id="rId12"/>
    <p:sldId id="288" r:id="rId13"/>
    <p:sldId id="289" r:id="rId14"/>
    <p:sldId id="290" r:id="rId15"/>
    <p:sldId id="291" r:id="rId16"/>
    <p:sldId id="292" r:id="rId17"/>
    <p:sldId id="315" r:id="rId18"/>
    <p:sldId id="316" r:id="rId19"/>
    <p:sldId id="293" r:id="rId20"/>
    <p:sldId id="294" r:id="rId21"/>
    <p:sldId id="295" r:id="rId22"/>
    <p:sldId id="296" r:id="rId23"/>
    <p:sldId id="297" r:id="rId24"/>
    <p:sldId id="298" r:id="rId25"/>
    <p:sldId id="300" r:id="rId26"/>
    <p:sldId id="304" r:id="rId27"/>
    <p:sldId id="305" r:id="rId28"/>
    <p:sldId id="306" r:id="rId29"/>
    <p:sldId id="272" r:id="rId30"/>
    <p:sldId id="273" r:id="rId31"/>
    <p:sldId id="274" r:id="rId32"/>
    <p:sldId id="275" r:id="rId33"/>
    <p:sldId id="276" r:id="rId34"/>
    <p:sldId id="277" r:id="rId35"/>
    <p:sldId id="279" r:id="rId36"/>
    <p:sldId id="281" r:id="rId37"/>
    <p:sldId id="317" r:id="rId38"/>
    <p:sldId id="318" r:id="rId39"/>
    <p:sldId id="319" r:id="rId40"/>
    <p:sldId id="282" r:id="rId41"/>
    <p:sldId id="320" r:id="rId42"/>
    <p:sldId id="321" r:id="rId43"/>
    <p:sldId id="283" r:id="rId44"/>
    <p:sldId id="284" r:id="rId45"/>
    <p:sldId id="285" r:id="rId4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21"/>
  </p:normalViewPr>
  <p:slideViewPr>
    <p:cSldViewPr snapToGrid="0">
      <p:cViewPr varScale="1">
        <p:scale>
          <a:sx n="87" d="100"/>
          <a:sy n="87" d="100"/>
        </p:scale>
        <p:origin x="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3674B-B133-754E-A278-00200F9125FF}" type="datetimeFigureOut">
              <a:rPr lang="es-ES_tradnl" smtClean="0"/>
              <a:t>14/7/17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0CEB4-712C-A34C-A829-D25F3FE6D6F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211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E4A66A-4233-4DDF-A0ED-4C1D06242B46}" type="slidenum">
              <a:rPr lang="es-MX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MX" smtClean="0">
                <a:solidFill>
                  <a:srgbClr val="000000"/>
                </a:solidFill>
              </a:rPr>
              <a:t>MEX-AAA123-20101108-</a:t>
            </a: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83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slideMaster" Target="../slideMasters/slideMaster2.xml"/><Relationship Id="rId9" Type="http://schemas.openxmlformats.org/officeDocument/2006/relationships/oleObject" Target="../embeddings/oleObject1.bin"/><Relationship Id="rId10" Type="http://schemas.openxmlformats.org/officeDocument/2006/relationships/image" Target="../media/image1.emf"/><Relationship Id="rId11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792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105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1308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AutoShape 4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think-cell Slide" r:id="rId9" imgW="0" imgH="0" progId="">
                  <p:embed/>
                </p:oleObj>
              </mc:Choice>
              <mc:Fallback>
                <p:oleObj name="think-cell Slide" r:id="rId9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6" y="349866"/>
            <a:ext cx="1032101" cy="1441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918" b="1">
                <a:solidFill>
                  <a:srgbClr val="19324B"/>
                </a:solidFill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93796" y="508601"/>
            <a:ext cx="3791458" cy="1441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18">
                <a:solidFill>
                  <a:srgbClr val="19324B"/>
                </a:solidFill>
              </a:rPr>
              <a:t>Last Modified 11/19/2010 11:01:53 AM Central Standard Time (Mexico)</a:t>
            </a:r>
            <a:endParaRPr lang="es-MX" sz="918">
              <a:solidFill>
                <a:srgbClr val="19324B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5" y="668956"/>
            <a:ext cx="3390723" cy="1441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18">
                <a:solidFill>
                  <a:srgbClr val="19324B"/>
                </a:solidFill>
              </a:rPr>
              <a:t>Printed 11/18/2010 4:19:19 PM Central Standard Time (Mexico)</a:t>
            </a:r>
            <a:endParaRPr lang="es-MX" sz="918">
              <a:solidFill>
                <a:srgbClr val="19324B"/>
              </a:solidFill>
            </a:endParaRPr>
          </a:p>
        </p:txBody>
      </p:sp>
      <p:sp>
        <p:nvSpPr>
          <p:cNvPr id="8" name="doc id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sz="1735" i="1">
              <a:solidFill>
                <a:srgbClr val="19324B"/>
              </a:solidFill>
            </a:endParaRPr>
          </a:p>
        </p:txBody>
      </p:sp>
      <p:grpSp>
        <p:nvGrpSpPr>
          <p:cNvPr id="9" name="McK Title Elements"/>
          <p:cNvGrpSpPr>
            <a:grpSpLocks/>
          </p:cNvGrpSpPr>
          <p:nvPr/>
        </p:nvGrpSpPr>
        <p:grpSpPr bwMode="auto">
          <a:xfrm>
            <a:off x="0" y="1"/>
            <a:ext cx="7729879" cy="6859620"/>
            <a:chOff x="0" y="0"/>
            <a:chExt cx="4772" cy="4235"/>
          </a:xfrm>
        </p:grpSpPr>
        <p:sp>
          <p:nvSpPr>
            <p:cNvPr id="10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sz="1428">
                  <a:solidFill>
                    <a:srgbClr val="19324B"/>
                  </a:solidFill>
                </a:rPr>
                <a:t>Tipo de Documento</a:t>
              </a:r>
            </a:p>
          </p:txBody>
        </p:sp>
        <p:sp>
          <p:nvSpPr>
            <p:cNvPr id="11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sz="1428">
                  <a:solidFill>
                    <a:srgbClr val="19324B"/>
                  </a:solidFill>
                </a:rPr>
                <a:t>Fecha</a:t>
              </a:r>
            </a:p>
          </p:txBody>
        </p:sp>
        <p:sp>
          <p:nvSpPr>
            <p:cNvPr id="12" name="McK Disclaimer" hidden="1"/>
            <p:cNvSpPr>
              <a:spLocks noChangeArrowheads="1"/>
            </p:cNvSpPr>
            <p:nvPr/>
          </p:nvSpPr>
          <p:spPr bwMode="auto">
            <a:xfrm>
              <a:off x="1663" y="3710"/>
              <a:ext cx="2676" cy="15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 anchor="b">
              <a:spAutoFit/>
            </a:bodyPr>
            <a:lstStyle/>
            <a:p>
              <a:pPr defTabSz="82120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sz="816">
                  <a:solidFill>
                    <a:srgbClr val="19324B"/>
                  </a:solidFill>
                </a:rPr>
                <a:t>DOCUMENTO CONFIDENCIAL PROPIEDAD DE McKINSEY &amp; CO.</a:t>
              </a:r>
            </a:p>
            <a:p>
              <a:pPr defTabSz="82120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sz="816">
                  <a:solidFill>
                    <a:srgbClr val="19324B"/>
                  </a:solidFill>
                </a:rPr>
                <a:t>Queda prohibido su uso y distribución sin la autorización expresa de McKinsey &amp; Company </a:t>
              </a:r>
            </a:p>
          </p:txBody>
        </p:sp>
        <p:sp>
          <p:nvSpPr>
            <p:cNvPr id="13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_tradnl" sz="1735" i="1">
                <a:solidFill>
                  <a:srgbClr val="19324B"/>
                </a:solidFill>
              </a:endParaRPr>
            </a:p>
          </p:txBody>
        </p:sp>
        <p:sp>
          <p:nvSpPr>
            <p:cNvPr id="1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_tradnl" sz="1735" i="1">
                <a:solidFill>
                  <a:srgbClr val="19324B"/>
                </a:solidFill>
              </a:endParaRPr>
            </a:p>
          </p:txBody>
        </p:sp>
      </p:grpSp>
      <p:pic>
        <p:nvPicPr>
          <p:cNvPr id="15" name="TitleBottomBarBW" hidden="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7320060" y="6574545"/>
            <a:ext cx="1670055" cy="19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389971" y="5654570"/>
            <a:ext cx="5036084" cy="314028"/>
          </a:xfrm>
        </p:spPr>
        <p:txBody>
          <a:bodyPr>
            <a:spAutoFit/>
          </a:bodyPr>
          <a:lstStyle>
            <a:lvl1pPr algn="r">
              <a:defRPr sz="2041" b="0"/>
            </a:lvl1pPr>
          </a:lstStyle>
          <a:p>
            <a:pPr lvl="0"/>
            <a:r>
              <a:rPr lang="es-MX" noProof="0" dirty="0" smtClean="0"/>
              <a:t>Click to edit Master subtitle style</a:t>
            </a:r>
          </a:p>
        </p:txBody>
      </p:sp>
      <p:sp>
        <p:nvSpPr>
          <p:cNvPr id="1618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996203" y="3323592"/>
            <a:ext cx="7143497" cy="785151"/>
          </a:xfrm>
        </p:spPr>
        <p:txBody>
          <a:bodyPr anchor="b"/>
          <a:lstStyle>
            <a:lvl1pPr algn="r">
              <a:defRPr sz="5102">
                <a:effectLst>
                  <a:outerShdw blurRad="38100" dist="38100" dir="2700000" algn="tl">
                    <a:srgbClr val="DDDDDD"/>
                  </a:outerShdw>
                </a:effectLst>
                <a:latin typeface="Cooper Medium BT"/>
                <a:cs typeface="Cooper Medium BT"/>
              </a:defRPr>
            </a:lvl1pPr>
          </a:lstStyle>
          <a:p>
            <a:pPr lvl="0"/>
            <a:r>
              <a:rPr lang="es-MX" noProof="0" smtClean="0"/>
              <a:t>Click to edit Master title</a:t>
            </a:r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ES_tradn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A51DD-2833-42A1-9456-E834722DDE24}" type="slidenum">
              <a:rPr lang="es-MX">
                <a:solidFill>
                  <a:srgbClr val="19324B"/>
                </a:solidFill>
              </a:rPr>
              <a:pPr>
                <a:defRPr/>
              </a:pPr>
              <a:t>‹Nr.›</a:t>
            </a:fld>
            <a:r>
              <a:rPr lang="es-MX">
                <a:solidFill>
                  <a:srgbClr val="19324B"/>
                </a:solidFill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s-ES_tradnl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21E5D-34D9-48A8-9E5E-788390AD6BC5}" type="slidenum">
              <a:rPr lang="es-MX">
                <a:solidFill>
                  <a:srgbClr val="19324B"/>
                </a:solidFill>
              </a:rPr>
              <a:pPr>
                <a:defRPr/>
              </a:pPr>
              <a:t>‹Nr.›</a:t>
            </a:fld>
            <a:r>
              <a:rPr lang="es-MX">
                <a:solidFill>
                  <a:srgbClr val="19324B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82AA0-ED47-4210-9636-DAB71766CEC6}" type="slidenum">
              <a:rPr lang="es-MX">
                <a:solidFill>
                  <a:srgbClr val="19324B"/>
                </a:solidFill>
              </a:rPr>
              <a:pPr>
                <a:defRPr/>
              </a:pPr>
              <a:t>‹Nr.›</a:t>
            </a:fld>
            <a:r>
              <a:rPr lang="es-MX">
                <a:solidFill>
                  <a:srgbClr val="19324B"/>
                </a:solidFill>
              </a:rPr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435280" cy="812800"/>
          </a:xfrm>
        </p:spPr>
        <p:txBody>
          <a:bodyPr>
            <a:noAutofit/>
          </a:bodyPr>
          <a:lstStyle>
            <a:lvl1pPr>
              <a:defRPr lang="es-ES" sz="2800" b="0" kern="1200" dirty="0" smtClean="0">
                <a:solidFill>
                  <a:srgbClr val="009EE5"/>
                </a:solidFill>
                <a:latin typeface="Stag Sans Book" pitchFamily="34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412776"/>
            <a:ext cx="8435280" cy="496855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126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687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238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509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666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788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63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140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7" Type="http://schemas.openxmlformats.org/officeDocument/2006/relationships/tags" Target="../tags/tag1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C7EA4-A448-4FEF-B648-6F14A9CF438B}" type="datetimeFigureOut">
              <a:rPr lang="es-CO" smtClean="0"/>
              <a:t>14/07/17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1F098-08ED-4FA1-9748-AFB5ACFF7275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044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121489" y="234864"/>
            <a:ext cx="8794113" cy="31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MX" smtClean="0"/>
              <a:t>Click to edit Master title style</a:t>
            </a:r>
          </a:p>
        </p:txBody>
      </p:sp>
      <p:sp>
        <p:nvSpPr>
          <p:cNvPr id="160772" name="McK 1. On-page tracker" hidden="1"/>
          <p:cNvSpPr>
            <a:spLocks noChangeArrowheads="1"/>
          </p:cNvSpPr>
          <p:nvPr/>
        </p:nvSpPr>
        <p:spPr bwMode="auto">
          <a:xfrm>
            <a:off x="121489" y="27536"/>
            <a:ext cx="894706" cy="2242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428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60773" name="McK 3. Unit of measure" hidden="1"/>
          <p:cNvSpPr txBox="1">
            <a:spLocks noChangeArrowheads="1"/>
          </p:cNvSpPr>
          <p:nvPr/>
        </p:nvSpPr>
        <p:spPr bwMode="auto">
          <a:xfrm>
            <a:off x="121489" y="542615"/>
            <a:ext cx="3730492" cy="2242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428" smtClean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3077" name="McK Slide Elements"/>
          <p:cNvGrpSpPr>
            <a:grpSpLocks/>
          </p:cNvGrpSpPr>
          <p:nvPr userDrawn="1"/>
        </p:nvGrpSpPr>
        <p:grpSpPr bwMode="auto">
          <a:xfrm>
            <a:off x="121489" y="6198769"/>
            <a:ext cx="8722840" cy="526418"/>
            <a:chOff x="75" y="3827"/>
            <a:chExt cx="5385" cy="325"/>
          </a:xfrm>
        </p:grpSpPr>
        <p:sp>
          <p:nvSpPr>
            <p:cNvPr id="160775" name="McK 4. Footnote" hidden="1"/>
            <p:cNvSpPr txBox="1">
              <a:spLocks noChangeArrowheads="1"/>
            </p:cNvSpPr>
            <p:nvPr/>
          </p:nvSpPr>
          <p:spPr bwMode="auto">
            <a:xfrm>
              <a:off x="75" y="3827"/>
              <a:ext cx="5385" cy="9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sz="1020" smtClean="0">
                  <a:solidFill>
                    <a:srgbClr val="19324B"/>
                  </a:solidFill>
                </a:rPr>
                <a:t>1 Nota al pie</a:t>
              </a:r>
            </a:p>
          </p:txBody>
        </p:sp>
        <p:sp>
          <p:nvSpPr>
            <p:cNvPr id="160776" name="McK 5. Source" hidden="1"/>
            <p:cNvSpPr>
              <a:spLocks noChangeArrowheads="1"/>
            </p:cNvSpPr>
            <p:nvPr/>
          </p:nvSpPr>
          <p:spPr bwMode="auto">
            <a:xfrm>
              <a:off x="75" y="4053"/>
              <a:ext cx="4323" cy="9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591201" indent="-591201" defTabSz="913526" fontAlgn="base">
                <a:spcBef>
                  <a:spcPct val="0"/>
                </a:spcBef>
                <a:spcAft>
                  <a:spcPct val="0"/>
                </a:spcAft>
                <a:tabLst>
                  <a:tab pos="587961" algn="l"/>
                </a:tabLst>
                <a:defRPr/>
              </a:pPr>
              <a:r>
                <a:rPr lang="es-MX" sz="1020">
                  <a:solidFill>
                    <a:srgbClr val="FFFFFF"/>
                  </a:solidFill>
                </a:rPr>
                <a:t>FUENTE: FUENTE</a:t>
              </a:r>
            </a:p>
          </p:txBody>
        </p:sp>
      </p:grpSp>
      <p:grpSp>
        <p:nvGrpSpPr>
          <p:cNvPr id="3078" name="ACET" hidden="1"/>
          <p:cNvGrpSpPr>
            <a:grpSpLocks/>
          </p:cNvGrpSpPr>
          <p:nvPr/>
        </p:nvGrpSpPr>
        <p:grpSpPr bwMode="auto">
          <a:xfrm>
            <a:off x="1482155" y="1137061"/>
            <a:ext cx="4350892" cy="531276"/>
            <a:chOff x="915" y="702"/>
            <a:chExt cx="2686" cy="328"/>
          </a:xfrm>
        </p:grpSpPr>
        <p:cxnSp>
          <p:nvCxnSpPr>
            <p:cNvPr id="3089" name="AutoShape 10" hidden="1"/>
            <p:cNvCxnSpPr>
              <a:cxnSpLocks noChangeShapeType="1"/>
              <a:stCxn id="160779" idx="4"/>
              <a:endCxn id="160779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60779" name="AutoShape 11" hidden="1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sz="1632" b="1">
                  <a:solidFill>
                    <a:srgbClr val="19324B"/>
                  </a:solidFill>
                </a:rPr>
                <a:t>Título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sz="1632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1607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37850" y="6587503"/>
            <a:ext cx="199241" cy="1554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18" i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FF74F0-5E54-44D9-904D-CF90AC828762}" type="slidenum">
              <a:rPr lang="es-MX">
                <a:solidFill>
                  <a:srgbClr val="19324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r>
              <a:rPr lang="es-MX">
                <a:solidFill>
                  <a:srgbClr val="19324B"/>
                </a:solidFill>
              </a:rPr>
              <a:t> </a:t>
            </a:r>
            <a:endParaRPr lang="es-MX" dirty="0">
              <a:solidFill>
                <a:srgbClr val="19324B"/>
              </a:solidFill>
            </a:endParaRPr>
          </a:p>
        </p:txBody>
      </p:sp>
      <p:sp>
        <p:nvSpPr>
          <p:cNvPr id="160781" name="Working Draft" hidden="1"/>
          <p:cNvSpPr txBox="1">
            <a:spLocks noChangeArrowheads="1"/>
          </p:cNvSpPr>
          <p:nvPr/>
        </p:nvSpPr>
        <p:spPr bwMode="auto">
          <a:xfrm rot="5400000">
            <a:off x="8105292" y="2791357"/>
            <a:ext cx="1934871" cy="96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12">
                <a:solidFill>
                  <a:srgbClr val="19324B"/>
                </a:solidFill>
              </a:rPr>
              <a:t>Working Draft - Last Modified 11/19/2010 11:01:53 AM</a:t>
            </a:r>
            <a:endParaRPr lang="es-MX" sz="1632">
              <a:solidFill>
                <a:srgbClr val="19324B"/>
              </a:solidFill>
            </a:endParaRPr>
          </a:p>
        </p:txBody>
      </p:sp>
      <p:sp>
        <p:nvSpPr>
          <p:cNvPr id="160782" name="Printed" hidden="1"/>
          <p:cNvSpPr txBox="1">
            <a:spLocks noChangeArrowheads="1"/>
          </p:cNvSpPr>
          <p:nvPr/>
        </p:nvSpPr>
        <p:spPr bwMode="auto">
          <a:xfrm rot="5400000">
            <a:off x="8518271" y="4328495"/>
            <a:ext cx="1108912" cy="96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612">
                <a:solidFill>
                  <a:srgbClr val="19324B"/>
                </a:solidFill>
              </a:rPr>
              <a:t>Printed 11/18/2010 4:19:19 PM</a:t>
            </a:r>
            <a:endParaRPr lang="es-MX" sz="1632">
              <a:solidFill>
                <a:srgbClr val="19324B"/>
              </a:solidFill>
            </a:endParaRPr>
          </a:p>
        </p:txBody>
      </p:sp>
      <p:sp>
        <p:nvSpPr>
          <p:cNvPr id="3082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2068" y="824451"/>
            <a:ext cx="8471766" cy="552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smtClean="0"/>
              <a:t>Click to edit Master text styles</a:t>
            </a:r>
          </a:p>
          <a:p>
            <a:pPr lvl="1"/>
            <a:r>
              <a:rPr lang="es-MX" smtClean="0"/>
              <a:t>Second level</a:t>
            </a:r>
          </a:p>
          <a:p>
            <a:pPr lvl="2"/>
            <a:r>
              <a:rPr lang="es-MX" smtClean="0"/>
              <a:t>Third level</a:t>
            </a:r>
          </a:p>
          <a:p>
            <a:pPr lvl="3"/>
            <a:r>
              <a:rPr lang="es-MX" smtClean="0"/>
              <a:t>Fourth level</a:t>
            </a:r>
          </a:p>
          <a:p>
            <a:pPr lvl="4"/>
            <a:r>
              <a:rPr lang="es-MX" smtClean="0"/>
              <a:t>Fifth level</a:t>
            </a:r>
          </a:p>
        </p:txBody>
      </p:sp>
      <p:sp>
        <p:nvSpPr>
          <p:cNvPr id="160784" name="SlideLogoSeparator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589618" y="6531082"/>
            <a:ext cx="40892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 anchor="ctr">
            <a:spAutoFit/>
          </a:bodyPr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224">
                <a:solidFill>
                  <a:srgbClr val="FFFFFF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22696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lvl1pPr algn="l" defTabSz="913526" rtl="0" eaLnBrk="0" fontAlgn="base" hangingPunct="0">
        <a:spcBef>
          <a:spcPct val="0"/>
        </a:spcBef>
        <a:spcAft>
          <a:spcPct val="0"/>
        </a:spcAft>
        <a:defRPr sz="2041" b="1">
          <a:solidFill>
            <a:schemeClr val="tx2"/>
          </a:solidFill>
          <a:latin typeface="Cooper Medium BT"/>
          <a:ea typeface="+mj-ea"/>
          <a:cs typeface="Cooper Medium BT"/>
        </a:defRPr>
      </a:lvl1pPr>
      <a:lvl2pPr algn="l" defTabSz="913526" rtl="0" eaLnBrk="0" fontAlgn="base" hangingPunct="0">
        <a:spcBef>
          <a:spcPct val="0"/>
        </a:spcBef>
        <a:spcAft>
          <a:spcPct val="0"/>
        </a:spcAft>
        <a:defRPr sz="2041" b="1">
          <a:solidFill>
            <a:schemeClr val="tx2"/>
          </a:solidFill>
          <a:latin typeface="Cooper Medium BT"/>
          <a:ea typeface="ＭＳ Ｐゴシック" charset="0"/>
          <a:cs typeface="Cooper Medium BT"/>
        </a:defRPr>
      </a:lvl2pPr>
      <a:lvl3pPr algn="l" defTabSz="913526" rtl="0" eaLnBrk="0" fontAlgn="base" hangingPunct="0">
        <a:spcBef>
          <a:spcPct val="0"/>
        </a:spcBef>
        <a:spcAft>
          <a:spcPct val="0"/>
        </a:spcAft>
        <a:defRPr sz="2041" b="1">
          <a:solidFill>
            <a:schemeClr val="tx2"/>
          </a:solidFill>
          <a:latin typeface="Cooper Medium BT"/>
          <a:ea typeface="ＭＳ Ｐゴシック" charset="0"/>
          <a:cs typeface="Cooper Medium BT"/>
        </a:defRPr>
      </a:lvl3pPr>
      <a:lvl4pPr algn="l" defTabSz="913526" rtl="0" eaLnBrk="0" fontAlgn="base" hangingPunct="0">
        <a:spcBef>
          <a:spcPct val="0"/>
        </a:spcBef>
        <a:spcAft>
          <a:spcPct val="0"/>
        </a:spcAft>
        <a:defRPr sz="2041" b="1">
          <a:solidFill>
            <a:schemeClr val="tx2"/>
          </a:solidFill>
          <a:latin typeface="Cooper Medium BT"/>
          <a:ea typeface="ＭＳ Ｐゴシック" charset="0"/>
          <a:cs typeface="Cooper Medium BT"/>
        </a:defRPr>
      </a:lvl4pPr>
      <a:lvl5pPr algn="l" defTabSz="913526" rtl="0" eaLnBrk="0" fontAlgn="base" hangingPunct="0">
        <a:spcBef>
          <a:spcPct val="0"/>
        </a:spcBef>
        <a:spcAft>
          <a:spcPct val="0"/>
        </a:spcAft>
        <a:defRPr sz="2041" b="1">
          <a:solidFill>
            <a:schemeClr val="tx2"/>
          </a:solidFill>
          <a:latin typeface="Cooper Medium BT"/>
          <a:ea typeface="ＭＳ Ｐゴシック" charset="0"/>
          <a:cs typeface="Cooper Medium BT"/>
        </a:defRPr>
      </a:lvl5pPr>
      <a:lvl6pPr marL="466481" algn="l" defTabSz="913526" rtl="0" fontAlgn="base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32962" algn="l" defTabSz="913526" rtl="0" fontAlgn="base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99443" algn="l" defTabSz="913526" rtl="0" fontAlgn="base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65925" algn="l" defTabSz="913526" rtl="0" fontAlgn="base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56763" indent="-456763" algn="l" defTabSz="913526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81832" indent="-195987" algn="l" defTabSz="91352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>
          <a:solidFill>
            <a:schemeClr val="tx1"/>
          </a:solidFill>
          <a:latin typeface="+mn-lt"/>
          <a:ea typeface="Arial" charset="0"/>
          <a:cs typeface="+mn-cs"/>
        </a:defRPr>
      </a:lvl2pPr>
      <a:lvl3pPr marL="466481" indent="-187888" algn="l" defTabSz="91352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06000"/>
        <a:buFont typeface="Courier New" pitchFamily="49" charset="0"/>
        <a:buChar char="o"/>
        <a:defRPr>
          <a:solidFill>
            <a:schemeClr val="tx1"/>
          </a:solidFill>
          <a:latin typeface="+mn-lt"/>
          <a:ea typeface="Arial" charset="0"/>
          <a:cs typeface="+mn-cs"/>
        </a:defRPr>
      </a:lvl3pPr>
      <a:lvl4pPr marL="626835" indent="-158733" algn="l" defTabSz="91352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itchFamily="34" charset="0"/>
        <a:buChar char="▫"/>
        <a:defRPr>
          <a:solidFill>
            <a:schemeClr val="tx1"/>
          </a:solidFill>
          <a:latin typeface="+mn-lt"/>
          <a:ea typeface="Arial" charset="0"/>
          <a:cs typeface="+mn-cs"/>
        </a:defRPr>
      </a:lvl4pPr>
      <a:lvl5pPr marL="761271" indent="-132818" algn="l" defTabSz="91352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>
          <a:solidFill>
            <a:schemeClr val="tx1"/>
          </a:solidFill>
          <a:latin typeface="+mn-lt"/>
          <a:ea typeface="Arial" charset="0"/>
          <a:cs typeface="+mn-cs"/>
        </a:defRPr>
      </a:lvl5pPr>
      <a:lvl6pPr marL="1227752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ea typeface="Arial" charset="0"/>
          <a:cs typeface="+mn-cs"/>
        </a:defRPr>
      </a:lvl6pPr>
      <a:lvl7pPr marL="1694234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ea typeface="Arial" charset="0"/>
          <a:cs typeface="+mn-cs"/>
        </a:defRPr>
      </a:lvl7pPr>
      <a:lvl8pPr marL="2160715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ea typeface="Arial" charset="0"/>
          <a:cs typeface="+mn-cs"/>
        </a:defRPr>
      </a:lvl8pPr>
      <a:lvl9pPr marL="2627196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66481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466481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466481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466481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466481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466481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466481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466481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466481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Relationship Id="rId16" Type="http://schemas.openxmlformats.org/officeDocument/2006/relationships/image" Target="../media/image59.png"/><Relationship Id="rId17" Type="http://schemas.openxmlformats.org/officeDocument/2006/relationships/image" Target="../media/image60.png"/><Relationship Id="rId18" Type="http://schemas.openxmlformats.org/officeDocument/2006/relationships/image" Target="../media/image61.png"/><Relationship Id="rId19" Type="http://schemas.openxmlformats.org/officeDocument/2006/relationships/image" Target="../media/image62.png"/><Relationship Id="rId50" Type="http://schemas.openxmlformats.org/officeDocument/2006/relationships/image" Target="../media/image91.png"/><Relationship Id="rId51" Type="http://schemas.openxmlformats.org/officeDocument/2006/relationships/image" Target="../media/image92.png"/><Relationship Id="rId52" Type="http://schemas.openxmlformats.org/officeDocument/2006/relationships/image" Target="../media/image93.jpg"/><Relationship Id="rId53" Type="http://schemas.openxmlformats.org/officeDocument/2006/relationships/hyperlink" Target="http://www.pmi.org/" TargetMode="External"/><Relationship Id="rId54" Type="http://schemas.openxmlformats.org/officeDocument/2006/relationships/image" Target="../media/image94.png"/><Relationship Id="rId55" Type="http://schemas.openxmlformats.org/officeDocument/2006/relationships/image" Target="../media/image95.png"/><Relationship Id="rId56" Type="http://schemas.openxmlformats.org/officeDocument/2006/relationships/image" Target="../media/image96.jpg"/><Relationship Id="rId57" Type="http://schemas.openxmlformats.org/officeDocument/2006/relationships/image" Target="../media/image97.png"/><Relationship Id="rId58" Type="http://schemas.openxmlformats.org/officeDocument/2006/relationships/image" Target="../media/image98.png"/><Relationship Id="rId59" Type="http://schemas.openxmlformats.org/officeDocument/2006/relationships/image" Target="../media/image99.png"/><Relationship Id="rId40" Type="http://schemas.openxmlformats.org/officeDocument/2006/relationships/hyperlink" Target="http://es.bea.com/" TargetMode="External"/><Relationship Id="rId41" Type="http://schemas.openxmlformats.org/officeDocument/2006/relationships/image" Target="../media/image82.png"/><Relationship Id="rId42" Type="http://schemas.openxmlformats.org/officeDocument/2006/relationships/image" Target="../media/image83.png"/><Relationship Id="rId43" Type="http://schemas.openxmlformats.org/officeDocument/2006/relationships/image" Target="../media/image84.png"/><Relationship Id="rId44" Type="http://schemas.openxmlformats.org/officeDocument/2006/relationships/image" Target="../media/image85.png"/><Relationship Id="rId45" Type="http://schemas.openxmlformats.org/officeDocument/2006/relationships/image" Target="../media/image86.png"/><Relationship Id="rId46" Type="http://schemas.openxmlformats.org/officeDocument/2006/relationships/image" Target="../media/image87.png"/><Relationship Id="rId47" Type="http://schemas.openxmlformats.org/officeDocument/2006/relationships/image" Target="../media/image88.png"/><Relationship Id="rId48" Type="http://schemas.openxmlformats.org/officeDocument/2006/relationships/image" Target="../media/image89.png"/><Relationship Id="rId49" Type="http://schemas.openxmlformats.org/officeDocument/2006/relationships/image" Target="../media/image90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30" Type="http://schemas.openxmlformats.org/officeDocument/2006/relationships/image" Target="../media/image73.png"/><Relationship Id="rId31" Type="http://schemas.openxmlformats.org/officeDocument/2006/relationships/image" Target="../media/image74.png"/><Relationship Id="rId32" Type="http://schemas.openxmlformats.org/officeDocument/2006/relationships/image" Target="../media/image75.png"/><Relationship Id="rId33" Type="http://schemas.openxmlformats.org/officeDocument/2006/relationships/image" Target="../media/image76.png"/><Relationship Id="rId34" Type="http://schemas.openxmlformats.org/officeDocument/2006/relationships/image" Target="../media/image77.png"/><Relationship Id="rId35" Type="http://schemas.openxmlformats.org/officeDocument/2006/relationships/image" Target="../media/image78.png"/><Relationship Id="rId36" Type="http://schemas.openxmlformats.org/officeDocument/2006/relationships/image" Target="../media/image79.png"/><Relationship Id="rId37" Type="http://schemas.openxmlformats.org/officeDocument/2006/relationships/image" Target="../media/image80.png"/><Relationship Id="rId38" Type="http://schemas.openxmlformats.org/officeDocument/2006/relationships/hyperlink" Target="http://www.mysql.com/" TargetMode="External"/><Relationship Id="rId39" Type="http://schemas.openxmlformats.org/officeDocument/2006/relationships/image" Target="../media/image81.png"/><Relationship Id="rId20" Type="http://schemas.openxmlformats.org/officeDocument/2006/relationships/image" Target="../media/image63.png"/><Relationship Id="rId21" Type="http://schemas.openxmlformats.org/officeDocument/2006/relationships/image" Target="../media/image64.png"/><Relationship Id="rId22" Type="http://schemas.openxmlformats.org/officeDocument/2006/relationships/image" Target="../media/image65.png"/><Relationship Id="rId23" Type="http://schemas.openxmlformats.org/officeDocument/2006/relationships/image" Target="../media/image66.png"/><Relationship Id="rId24" Type="http://schemas.openxmlformats.org/officeDocument/2006/relationships/image" Target="../media/image67.png"/><Relationship Id="rId25" Type="http://schemas.openxmlformats.org/officeDocument/2006/relationships/image" Target="../media/image68.png"/><Relationship Id="rId26" Type="http://schemas.openxmlformats.org/officeDocument/2006/relationships/image" Target="../media/image69.png"/><Relationship Id="rId27" Type="http://schemas.openxmlformats.org/officeDocument/2006/relationships/image" Target="../media/image70.png"/><Relationship Id="rId28" Type="http://schemas.openxmlformats.org/officeDocument/2006/relationships/image" Target="../media/image71.png"/><Relationship Id="rId29" Type="http://schemas.openxmlformats.org/officeDocument/2006/relationships/image" Target="../media/image7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r.saenz1993@gookmail.com" TargetMode="External"/><Relationship Id="rId4" Type="http://schemas.openxmlformats.org/officeDocument/2006/relationships/image" Target="../media/image101.jpg"/><Relationship Id="rId5" Type="http://schemas.openxmlformats.org/officeDocument/2006/relationships/image" Target="../media/image102.jpg"/><Relationship Id="rId6" Type="http://schemas.openxmlformats.org/officeDocument/2006/relationships/image" Target="../media/image103.jpg"/><Relationship Id="rId1" Type="http://schemas.openxmlformats.org/officeDocument/2006/relationships/slideLayout" Target="../slideLayouts/slideLayout13.xml"/><Relationship Id="rId2" Type="http://schemas.openxmlformats.org/officeDocument/2006/relationships/hyperlink" Target="mailto:rsaenz@bbva.bancomer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3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7772" y="2271251"/>
            <a:ext cx="8424936" cy="2479573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Cuáles son las referencias de “experiencia” hoy para los clientes?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267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dn.posta.com.mx/sites/default/files/protesta_uber-5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285195" cy="6857999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0" name="Picture 12" descr="http://img.fondosypantallas.com/wp-content/uploads/2010/02/Arch_Wall_paper2_by_kpolicano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cxnSp>
        <p:nvCxnSpPr>
          <p:cNvPr id="3" name="2 Conector recto"/>
          <p:cNvCxnSpPr/>
          <p:nvPr/>
        </p:nvCxnSpPr>
        <p:spPr>
          <a:xfrm>
            <a:off x="1331640" y="548680"/>
            <a:ext cx="0" cy="5040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>
            <a:off x="755576" y="5229200"/>
            <a:ext cx="7452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1358692" y="2564904"/>
            <a:ext cx="1440000" cy="2646366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2818408" y="4653136"/>
            <a:ext cx="1440000" cy="558134"/>
          </a:xfrm>
          <a:prstGeom prst="rect">
            <a:avLst/>
          </a:prstGeom>
          <a:gradFill>
            <a:gsLst>
              <a:gs pos="0">
                <a:srgbClr val="E70B0B"/>
              </a:gs>
              <a:gs pos="12000">
                <a:srgbClr val="D00A0A"/>
              </a:gs>
              <a:gs pos="30000">
                <a:srgbClr val="B9090B"/>
              </a:gs>
              <a:gs pos="45000">
                <a:srgbClr val="D00A0A"/>
              </a:gs>
              <a:gs pos="77000">
                <a:srgbClr val="A40808"/>
              </a:gs>
              <a:gs pos="100000">
                <a:srgbClr val="B9090B"/>
              </a:gs>
            </a:gsLst>
            <a:lin ang="5400000" scaled="0"/>
          </a:gradFill>
          <a:ln w="3175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410" name="Picture 2" descr="http://www.dan-richards.com/thumbs/netfli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5494" y="4725144"/>
            <a:ext cx="1120008" cy="521924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6603464" y="1052737"/>
            <a:ext cx="1440000" cy="4158534"/>
          </a:xfrm>
          <a:prstGeom prst="rect">
            <a:avLst/>
          </a:prstGeom>
          <a:gradFill>
            <a:gsLst>
              <a:gs pos="0">
                <a:srgbClr val="E70B0B"/>
              </a:gs>
              <a:gs pos="12000">
                <a:srgbClr val="D00A0A"/>
              </a:gs>
              <a:gs pos="30000">
                <a:srgbClr val="B9090B"/>
              </a:gs>
              <a:gs pos="45000">
                <a:srgbClr val="D00A0A"/>
              </a:gs>
              <a:gs pos="77000">
                <a:srgbClr val="A40808"/>
              </a:gs>
              <a:gs pos="100000">
                <a:srgbClr val="B9090B"/>
              </a:gs>
            </a:gsLst>
            <a:lin ang="5400000" scaled="0"/>
          </a:gradFill>
          <a:ln w="31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5148064" y="3861048"/>
            <a:ext cx="1440000" cy="1350222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2" descr="http://www.dan-richards.com/thumbs/netfli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7480" y="1628800"/>
            <a:ext cx="1120008" cy="521924"/>
          </a:xfrm>
          <a:prstGeom prst="rect">
            <a:avLst/>
          </a:prstGeom>
          <a:noFill/>
        </p:spPr>
      </p:pic>
      <p:pic>
        <p:nvPicPr>
          <p:cNvPr id="17416" name="Picture 8" descr="https://upload.wikimedia.org/wikipedia/commons/9/99/AppleT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852936"/>
            <a:ext cx="666349" cy="355560"/>
          </a:xfrm>
          <a:prstGeom prst="rect">
            <a:avLst/>
          </a:prstGeom>
          <a:noFill/>
        </p:spPr>
      </p:pic>
      <p:pic>
        <p:nvPicPr>
          <p:cNvPr id="17418" name="Picture 10" descr="http://www.thejohansens.net/tv/amazoninstantvide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127" y="3345710"/>
            <a:ext cx="1289000" cy="339080"/>
          </a:xfrm>
          <a:prstGeom prst="rect">
            <a:avLst/>
          </a:prstGeom>
          <a:noFill/>
        </p:spPr>
      </p:pic>
      <p:pic>
        <p:nvPicPr>
          <p:cNvPr id="18" name="Picture 8" descr="https://upload.wikimedia.org/wikipedia/commons/9/99/AppleT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046631"/>
            <a:ext cx="651247" cy="347502"/>
          </a:xfrm>
          <a:prstGeom prst="rect">
            <a:avLst/>
          </a:prstGeom>
          <a:noFill/>
        </p:spPr>
      </p:pic>
      <p:pic>
        <p:nvPicPr>
          <p:cNvPr id="19" name="Picture 10" descr="http://www.thejohansens.net/tv/amazoninstantvide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8965" y="4509120"/>
            <a:ext cx="1368679" cy="360040"/>
          </a:xfrm>
          <a:prstGeom prst="rect">
            <a:avLst/>
          </a:prstGeom>
          <a:noFill/>
        </p:spPr>
      </p:pic>
      <p:pic>
        <p:nvPicPr>
          <p:cNvPr id="17428" name="Picture 20" descr="C:\Users\m822431\AppData\Local\Temp\Rar$DRa0.721\1.fw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2790018" y="1709773"/>
            <a:ext cx="1542422" cy="1225402"/>
          </a:xfrm>
          <a:prstGeom prst="rect">
            <a:avLst/>
          </a:prstGeom>
          <a:noFill/>
        </p:spPr>
      </p:pic>
      <p:sp>
        <p:nvSpPr>
          <p:cNvPr id="26" name="25 CuadroTexto"/>
          <p:cNvSpPr txBox="1"/>
          <p:nvPr/>
        </p:nvSpPr>
        <p:spPr>
          <a:xfrm>
            <a:off x="0" y="5805264"/>
            <a:ext cx="9144000" cy="1051772"/>
          </a:xfrm>
          <a:prstGeom prst="rect">
            <a:avLst/>
          </a:prstGeom>
          <a:solidFill>
            <a:srgbClr val="7F7F7F">
              <a:alpha val="41176"/>
            </a:srgbClr>
          </a:solidFill>
        </p:spPr>
        <p:txBody>
          <a:bodyPr wrap="square" tIns="216000" bIns="216000" rtlCol="0">
            <a:spAutoFit/>
          </a:bodyPr>
          <a:lstStyle/>
          <a:p>
            <a:pPr algn="ctr"/>
            <a:r>
              <a:rPr lang="es-MX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Vol</a:t>
            </a:r>
            <a:r>
              <a:rPr lang="es-ES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ú</a:t>
            </a:r>
            <a:r>
              <a:rPr lang="es-MX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men de video on demand online </a:t>
            </a:r>
            <a:endParaRPr lang="es-MX" sz="4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979723" y="1808676"/>
            <a:ext cx="1176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2011</a:t>
            </a:r>
            <a:endParaRPr lang="es-MX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20" descr="C:\Users\m822431\AppData\Local\Temp\Rar$DRa0.721\1.fw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 flipH="1">
            <a:off x="5065938" y="541443"/>
            <a:ext cx="1540658" cy="1224000"/>
          </a:xfrm>
          <a:prstGeom prst="rect">
            <a:avLst/>
          </a:prstGeom>
          <a:noFill/>
        </p:spPr>
      </p:pic>
      <p:sp>
        <p:nvSpPr>
          <p:cNvPr id="22" name="21 CuadroTexto"/>
          <p:cNvSpPr txBox="1"/>
          <p:nvPr/>
        </p:nvSpPr>
        <p:spPr>
          <a:xfrm>
            <a:off x="5259075" y="640346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2015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2130425"/>
            <a:ext cx="7920880" cy="1470025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Y con la banca quien compite?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 b="12801"/>
          <a:stretch/>
        </p:blipFill>
        <p:spPr>
          <a:xfrm>
            <a:off x="1814462" y="1445342"/>
            <a:ext cx="5851520" cy="36962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62" y="1316113"/>
            <a:ext cx="5849298" cy="396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4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500"/>
            <a:ext cx="9144000" cy="19037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6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4770"/>
          <a:stretch>
            <a:fillRect/>
          </a:stretch>
        </p:blipFill>
        <p:spPr bwMode="auto">
          <a:xfrm>
            <a:off x="1979712" y="991181"/>
            <a:ext cx="5191872" cy="586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098" name="AutoShape 2" descr="Imágenes integradas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2 CuadroTexto"/>
          <p:cNvSpPr txBox="1"/>
          <p:nvPr/>
        </p:nvSpPr>
        <p:spPr>
          <a:xfrm>
            <a:off x="1520736" y="964"/>
            <a:ext cx="7623264" cy="867106"/>
          </a:xfrm>
          <a:prstGeom prst="rect">
            <a:avLst/>
          </a:prstGeom>
          <a:solidFill>
            <a:srgbClr val="7F7F7F">
              <a:alpha val="41176"/>
            </a:srgbClr>
          </a:solidFill>
        </p:spPr>
        <p:txBody>
          <a:bodyPr wrap="square" tIns="216000" bIns="216000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Evolución de los sistemas financieros?</a:t>
            </a:r>
            <a:endParaRPr lang="es-MX" sz="2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1"/>
          <p:cNvSpPr>
            <a:spLocks noGrp="1"/>
          </p:cNvSpPr>
          <p:nvPr>
            <p:ph type="subTitle" idx="1"/>
          </p:nvPr>
        </p:nvSpPr>
        <p:spPr>
          <a:xfrm>
            <a:off x="4778483" y="5654531"/>
            <a:ext cx="3426480" cy="495546"/>
          </a:xfrm>
        </p:spPr>
        <p:txBody>
          <a:bodyPr>
            <a:noAutofit/>
          </a:bodyPr>
          <a:lstStyle/>
          <a:p>
            <a:pPr algn="r"/>
            <a:r>
              <a:rPr lang="es-ES_tradnl" sz="3200" dirty="0" smtClean="0"/>
              <a:t>Julio 14, 2017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40879" y="1992422"/>
            <a:ext cx="8307903" cy="2050473"/>
          </a:xfrm>
        </p:spPr>
        <p:txBody>
          <a:bodyPr/>
          <a:lstStyle/>
          <a:p>
            <a:pPr algn="ctr">
              <a:defRPr/>
            </a:pPr>
            <a:r>
              <a:rPr lang="es-MX" sz="4897" dirty="0">
                <a:effectLst/>
              </a:rPr>
              <a:t>Redefiniendo el Rol de “Compliance”</a:t>
            </a:r>
            <a:br>
              <a:rPr lang="es-MX" sz="4897" dirty="0">
                <a:effectLst/>
              </a:rPr>
            </a:br>
            <a:r>
              <a:rPr lang="es-MX" sz="3265" i="1" dirty="0">
                <a:effectLst/>
              </a:rPr>
              <a:t>en la era digital y la inteligencia artificial</a:t>
            </a:r>
            <a:endParaRPr lang="es-ES_tradnl" sz="1428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Q</a:t>
            </a:r>
            <a:r>
              <a:rPr lang="es-MX" dirty="0" smtClean="0"/>
              <a:t>uién es el cliente hoy?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5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9303" y="145858"/>
            <a:ext cx="7241458" cy="990217"/>
          </a:xfrm>
          <a:prstGeom prst="rect">
            <a:avLst/>
          </a:prstGeom>
          <a:solidFill>
            <a:srgbClr val="7F7F7F">
              <a:alpha val="41176"/>
            </a:srgbClr>
          </a:solidFill>
        </p:spPr>
        <p:txBody>
          <a:bodyPr wrap="square" tIns="216000" rIns="432000" bIns="216000" rtlCol="0">
            <a:spAutoFit/>
          </a:bodyPr>
          <a:lstStyle/>
          <a:p>
            <a:pPr algn="r"/>
            <a:r>
              <a:rPr lang="es-MX" sz="3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Generación Millennials </a:t>
            </a:r>
            <a:r>
              <a:rPr lang="es-MX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(1980 – 1995) </a:t>
            </a:r>
            <a:endParaRPr lang="es-MX" sz="36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M822431\Pictures\De presentación\Generaciones digitales\milenials\millenni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0803" y="1595836"/>
            <a:ext cx="6096000" cy="3048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C:\Users\M822431\Pictures\De presentación\Generaciones digitales\milenials\451-Marketing-Millennia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760" y="3996555"/>
            <a:ext cx="4192141" cy="27816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7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Y mañana?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721044"/>
            <a:ext cx="9144000" cy="1297993"/>
          </a:xfrm>
          <a:prstGeom prst="rect">
            <a:avLst/>
          </a:prstGeom>
          <a:solidFill>
            <a:srgbClr val="7F7F7F">
              <a:alpha val="41176"/>
            </a:srgbClr>
          </a:solidFill>
        </p:spPr>
        <p:txBody>
          <a:bodyPr wrap="square" tIns="216000" rIns="432000" bIns="216000" rtlCol="0">
            <a:spAutoFit/>
          </a:bodyPr>
          <a:lstStyle/>
          <a:p>
            <a:pPr algn="r"/>
            <a:r>
              <a:rPr lang="es-MX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Generación   Z</a:t>
            </a:r>
            <a:r>
              <a:rPr lang="es-MX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  </a:t>
            </a:r>
            <a:r>
              <a:rPr lang="es-MX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y    Z</a:t>
            </a:r>
            <a:r>
              <a:rPr lang="es-MX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es-MX" sz="28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(1996 – 2002) - (2003 – 2010)</a:t>
            </a:r>
            <a:endParaRPr lang="es-MX" sz="4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 descr="C:\Users\M822431\Pictures\De presentación\Generaciones digitales\generacion alpha\children-ipod-technology-iphone-internet-gene-al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10048"/>
            <a:ext cx="5115560" cy="31972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C:\Users\M822431\Pictures\De presentación\Generaciones digitales\generacion z\nic3b1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9085" y="4077072"/>
            <a:ext cx="4234916" cy="2780928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402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be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531" y="1340768"/>
            <a:ext cx="8576952" cy="4824536"/>
          </a:xfrm>
          <a:prstGeom prst="rect">
            <a:avLst/>
          </a:prstGeom>
        </p:spPr>
      </p:pic>
      <p:sp>
        <p:nvSpPr>
          <p:cNvPr id="3" name="1 CuadroTexto"/>
          <p:cNvSpPr txBox="1"/>
          <p:nvPr/>
        </p:nvSpPr>
        <p:spPr>
          <a:xfrm>
            <a:off x="1740310" y="116632"/>
            <a:ext cx="7403690" cy="990217"/>
          </a:xfrm>
          <a:prstGeom prst="rect">
            <a:avLst/>
          </a:prstGeom>
          <a:solidFill>
            <a:srgbClr val="7F7F7F">
              <a:alpha val="41176"/>
            </a:srgbClr>
          </a:solidFill>
        </p:spPr>
        <p:txBody>
          <a:bodyPr wrap="square" tIns="216000" rIns="432000" bIns="216000" rtlCol="0">
            <a:spAutoFit/>
          </a:bodyPr>
          <a:lstStyle/>
          <a:p>
            <a:pPr algn="r"/>
            <a:r>
              <a:rPr lang="es-MX" sz="3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Generación </a:t>
            </a:r>
            <a:r>
              <a:rPr lang="es-MX" sz="36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Alpha</a:t>
            </a:r>
            <a:r>
              <a:rPr lang="es-MX" sz="3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(A partir de 2011)</a:t>
            </a:r>
            <a:r>
              <a:rPr lang="es-MX" sz="2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MX" sz="36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6760" r="74366" b="26026"/>
          <a:stretch/>
        </p:blipFill>
        <p:spPr>
          <a:xfrm>
            <a:off x="0" y="0"/>
            <a:ext cx="1365161" cy="13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Pero </a:t>
            </a:r>
            <a:r>
              <a:rPr lang="es-MX" dirty="0" smtClean="0"/>
              <a:t>que significa</a:t>
            </a:r>
            <a:r>
              <a:rPr lang="es-MX" dirty="0" smtClean="0"/>
              <a:t> </a:t>
            </a:r>
            <a:r>
              <a:rPr lang="es-MX" dirty="0" smtClean="0"/>
              <a:t>la “experiencia del cliente”?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457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259632" y="599798"/>
            <a:ext cx="6669484" cy="5822269"/>
            <a:chOff x="1259632" y="599798"/>
            <a:chExt cx="6669484" cy="5822269"/>
          </a:xfrm>
        </p:grpSpPr>
        <p:pic>
          <p:nvPicPr>
            <p:cNvPr id="2" name="Imagen 1" descr="user-experience-vs-design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5" b="6729"/>
            <a:stretch/>
          </p:blipFill>
          <p:spPr>
            <a:xfrm>
              <a:off x="1259632" y="599798"/>
              <a:ext cx="6669484" cy="58222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CuadroTexto 2"/>
            <p:cNvSpPr txBox="1"/>
            <p:nvPr/>
          </p:nvSpPr>
          <p:spPr>
            <a:xfrm>
              <a:off x="5899362" y="4734233"/>
              <a:ext cx="15928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smtClean="0"/>
                <a:t>Regulacion</a:t>
              </a:r>
              <a:endParaRPr lang="es-ES_tradnl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02783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1704508" y="1124744"/>
            <a:ext cx="0" cy="50400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>
            <a:off x="1128444" y="5805264"/>
            <a:ext cx="7452000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Arco"/>
          <p:cNvSpPr/>
          <p:nvPr/>
        </p:nvSpPr>
        <p:spPr>
          <a:xfrm rot="7572244">
            <a:off x="1644456" y="2564396"/>
            <a:ext cx="2088232" cy="1656184"/>
          </a:xfrm>
          <a:prstGeom prst="arc">
            <a:avLst/>
          </a:prstGeom>
          <a:ln w="635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9" name="8 Conector recto"/>
          <p:cNvCxnSpPr/>
          <p:nvPr/>
        </p:nvCxnSpPr>
        <p:spPr>
          <a:xfrm>
            <a:off x="2253230" y="2391298"/>
            <a:ext cx="2592288" cy="2952328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Elipse"/>
          <p:cNvSpPr/>
          <p:nvPr/>
        </p:nvSpPr>
        <p:spPr>
          <a:xfrm>
            <a:off x="3347864" y="3645024"/>
            <a:ext cx="360040" cy="288032"/>
          </a:xfrm>
          <a:prstGeom prst="ellipse">
            <a:avLst/>
          </a:pr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Forma libre"/>
          <p:cNvSpPr/>
          <p:nvPr/>
        </p:nvSpPr>
        <p:spPr>
          <a:xfrm>
            <a:off x="3059832" y="1340768"/>
            <a:ext cx="2952328" cy="3096344"/>
          </a:xfrm>
          <a:custGeom>
            <a:avLst/>
            <a:gdLst>
              <a:gd name="connsiteX0" fmla="*/ 29028 w 1074057"/>
              <a:gd name="connsiteY0" fmla="*/ 0 h 1103086"/>
              <a:gd name="connsiteX1" fmla="*/ 174171 w 1074057"/>
              <a:gd name="connsiteY1" fmla="*/ 885371 h 1103086"/>
              <a:gd name="connsiteX2" fmla="*/ 1074057 w 1074057"/>
              <a:gd name="connsiteY2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057" h="1103086">
                <a:moveTo>
                  <a:pt x="29028" y="0"/>
                </a:moveTo>
                <a:cubicBezTo>
                  <a:pt x="14514" y="350761"/>
                  <a:pt x="0" y="701523"/>
                  <a:pt x="174171" y="885371"/>
                </a:cubicBezTo>
                <a:cubicBezTo>
                  <a:pt x="348342" y="1069219"/>
                  <a:pt x="711199" y="1086152"/>
                  <a:pt x="1074057" y="1103086"/>
                </a:cubicBezTo>
              </a:path>
            </a:pathLst>
          </a:custGeom>
          <a:ln w="635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" name="Grupo 1"/>
          <p:cNvGrpSpPr/>
          <p:nvPr/>
        </p:nvGrpSpPr>
        <p:grpSpPr>
          <a:xfrm>
            <a:off x="3712299" y="332656"/>
            <a:ext cx="4783629" cy="3432723"/>
            <a:chOff x="3712299" y="332656"/>
            <a:chExt cx="4783629" cy="3432723"/>
          </a:xfrm>
        </p:grpSpPr>
        <p:sp>
          <p:nvSpPr>
            <p:cNvPr id="18" name="17 Rectángulo redondeado"/>
            <p:cNvSpPr/>
            <p:nvPr/>
          </p:nvSpPr>
          <p:spPr>
            <a:xfrm rot="18702192">
              <a:off x="3497966" y="2469160"/>
              <a:ext cx="1512318" cy="1080120"/>
            </a:xfrm>
            <a:prstGeom prst="round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23" name="22 Conector recto de flecha"/>
            <p:cNvCxnSpPr/>
            <p:nvPr/>
          </p:nvCxnSpPr>
          <p:spPr>
            <a:xfrm flipV="1">
              <a:off x="3712299" y="2725308"/>
              <a:ext cx="599170" cy="6536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recto de flecha"/>
            <p:cNvCxnSpPr/>
            <p:nvPr/>
          </p:nvCxnSpPr>
          <p:spPr>
            <a:xfrm flipV="1">
              <a:off x="3951783" y="2970023"/>
              <a:ext cx="581070" cy="63389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Forma libre"/>
            <p:cNvSpPr/>
            <p:nvPr/>
          </p:nvSpPr>
          <p:spPr>
            <a:xfrm>
              <a:off x="4139952" y="332656"/>
              <a:ext cx="2952328" cy="3096344"/>
            </a:xfrm>
            <a:custGeom>
              <a:avLst/>
              <a:gdLst>
                <a:gd name="connsiteX0" fmla="*/ 29028 w 1074057"/>
                <a:gd name="connsiteY0" fmla="*/ 0 h 1103086"/>
                <a:gd name="connsiteX1" fmla="*/ 174171 w 1074057"/>
                <a:gd name="connsiteY1" fmla="*/ 885371 h 1103086"/>
                <a:gd name="connsiteX2" fmla="*/ 1074057 w 1074057"/>
                <a:gd name="connsiteY2" fmla="*/ 1103086 h 110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057" h="1103086">
                  <a:moveTo>
                    <a:pt x="29028" y="0"/>
                  </a:moveTo>
                  <a:cubicBezTo>
                    <a:pt x="14514" y="350761"/>
                    <a:pt x="0" y="701523"/>
                    <a:pt x="174171" y="885371"/>
                  </a:cubicBezTo>
                  <a:cubicBezTo>
                    <a:pt x="348342" y="1069219"/>
                    <a:pt x="711199" y="1086152"/>
                    <a:pt x="1074057" y="1103086"/>
                  </a:cubicBezTo>
                </a:path>
              </a:pathLst>
            </a:custGeom>
            <a:ln w="635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33" name="32 Conector curvado"/>
            <p:cNvCxnSpPr/>
            <p:nvPr/>
          </p:nvCxnSpPr>
          <p:spPr>
            <a:xfrm rot="10800000" flipV="1">
              <a:off x="4932040" y="1700808"/>
              <a:ext cx="864096" cy="720080"/>
            </a:xfrm>
            <a:prstGeom prst="curvedConnector3">
              <a:avLst>
                <a:gd name="adj1" fmla="val 5000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34 CuadroTexto"/>
            <p:cNvSpPr txBox="1"/>
            <p:nvPr/>
          </p:nvSpPr>
          <p:spPr>
            <a:xfrm>
              <a:off x="5652120" y="692696"/>
              <a:ext cx="2843808" cy="1721891"/>
            </a:xfrm>
            <a:prstGeom prst="snip1Rect">
              <a:avLst>
                <a:gd name="adj" fmla="val 42596"/>
              </a:avLst>
            </a:prstGeom>
            <a:solidFill>
              <a:srgbClr val="7F7F7F">
                <a:alpha val="41176"/>
              </a:srgbClr>
            </a:solidFill>
          </p:spPr>
          <p:txBody>
            <a:bodyPr wrap="square" lIns="72000" tIns="0" rIns="72000" bIns="72000" rtlCol="0">
              <a:spAutoFit/>
            </a:bodyPr>
            <a:lstStyle/>
            <a:p>
              <a:pPr algn="r"/>
              <a:r>
                <a:rPr lang="es-MX" sz="2800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Experiencia de Usuario</a:t>
              </a:r>
            </a:p>
            <a:p>
              <a:pPr algn="r"/>
              <a:r>
                <a:rPr lang="es-MX" sz="2800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(UX)</a:t>
              </a:r>
              <a:endParaRPr lang="es-MX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35 CuadroTexto"/>
          <p:cNvSpPr txBox="1"/>
          <p:nvPr/>
        </p:nvSpPr>
        <p:spPr>
          <a:xfrm>
            <a:off x="652292" y="433692"/>
            <a:ext cx="2123728" cy="635089"/>
          </a:xfrm>
          <a:prstGeom prst="snip1Rect">
            <a:avLst>
              <a:gd name="adj" fmla="val 42596"/>
            </a:avLst>
          </a:prstGeom>
          <a:solidFill>
            <a:srgbClr val="7F7F7F">
              <a:alpha val="41176"/>
            </a:srgbClr>
          </a:solidFill>
        </p:spPr>
        <p:txBody>
          <a:bodyPr wrap="square" lIns="72000" tIns="0" rIns="72000" bIns="72000" rtlCol="0">
            <a:spAutoFit/>
          </a:bodyPr>
          <a:lstStyle/>
          <a:p>
            <a:pPr algn="r"/>
            <a:r>
              <a:rPr lang="es-MX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Usability</a:t>
            </a:r>
            <a:endParaRPr lang="es-MX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445438" y="2995828"/>
            <a:ext cx="1656184" cy="1086803"/>
          </a:xfrm>
          <a:prstGeom prst="snip1Rect">
            <a:avLst>
              <a:gd name="adj" fmla="val 42596"/>
            </a:avLst>
          </a:prstGeom>
          <a:solidFill>
            <a:srgbClr val="7F7F7F">
              <a:alpha val="4117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MX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Punto Óptimo</a:t>
            </a:r>
            <a:endParaRPr lang="es-MX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5160386" y="5819216"/>
            <a:ext cx="3516070" cy="543401"/>
          </a:xfrm>
          <a:prstGeom prst="snip1Rect">
            <a:avLst>
              <a:gd name="adj" fmla="val 42596"/>
            </a:avLst>
          </a:prstGeom>
          <a:solidFill>
            <a:srgbClr val="7F7F7F">
              <a:alpha val="4117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MX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Security / Trust</a:t>
            </a:r>
            <a:endParaRPr lang="es-MX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2052" name="AutoShape 4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34" name="CuadroTexto 1"/>
          <p:cNvSpPr txBox="1"/>
          <p:nvPr/>
        </p:nvSpPr>
        <p:spPr>
          <a:xfrm>
            <a:off x="1487836" y="110717"/>
            <a:ext cx="7453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>
                <a:solidFill>
                  <a:srgbClr val="094FA4"/>
                </a:solidFill>
              </a:rPr>
              <a:t>…no debemos sacrificar la experiencia del cliente por sentirnos seguros nosotros…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76" y="2023142"/>
            <a:ext cx="4322290" cy="43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17" y="1332855"/>
            <a:ext cx="7370851" cy="5021625"/>
          </a:xfrm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A51DD-2833-42A1-9456-E834722DDE24}" type="slidenum">
              <a:rPr lang="es-MX" smtClean="0">
                <a:solidFill>
                  <a:srgbClr val="19324B"/>
                </a:solidFill>
              </a:rPr>
              <a:pPr>
                <a:defRPr/>
              </a:pPr>
              <a:t>29</a:t>
            </a:fld>
            <a:r>
              <a:rPr lang="es-MX" smtClean="0">
                <a:solidFill>
                  <a:srgbClr val="19324B"/>
                </a:solidFill>
              </a:rPr>
              <a:t> </a:t>
            </a:r>
            <a:endParaRPr lang="es-MX">
              <a:solidFill>
                <a:srgbClr val="19324B"/>
              </a:solidFill>
            </a:endParaRPr>
          </a:p>
        </p:txBody>
      </p:sp>
      <p:sp>
        <p:nvSpPr>
          <p:cNvPr id="5" name="4 Rectángulo"/>
          <p:cNvSpPr/>
          <p:nvPr/>
        </p:nvSpPr>
        <p:spPr bwMode="auto">
          <a:xfrm>
            <a:off x="1429517" y="437369"/>
            <a:ext cx="7370851" cy="410552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3297" tIns="46649" rIns="93297" bIns="4664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449" b="1" i="1" dirty="0">
                <a:solidFill>
                  <a:srgbClr val="19324B"/>
                </a:solidFill>
              </a:rPr>
              <a:t>Recordemos la “Tormenta Perfecta”…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717352" y="3081373"/>
            <a:ext cx="1895565" cy="54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57" b="1" i="1" dirty="0" err="1">
                <a:solidFill>
                  <a:srgbClr val="FFFFFF"/>
                </a:solidFill>
              </a:rPr>
              <a:t>Change</a:t>
            </a:r>
            <a:endParaRPr lang="es-MX" sz="2857" b="1" i="1" dirty="0">
              <a:solidFill>
                <a:srgbClr val="FFFFFF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390391" y="4199459"/>
            <a:ext cx="1895565" cy="54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57" b="1" i="1" dirty="0" err="1">
                <a:solidFill>
                  <a:srgbClr val="FFFFFF"/>
                </a:solidFill>
              </a:rPr>
              <a:t>Speed</a:t>
            </a:r>
            <a:endParaRPr lang="es-MX" sz="2857" b="1" i="1" dirty="0">
              <a:solidFill>
                <a:srgbClr val="FFFFFF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259039" y="2089164"/>
            <a:ext cx="1895565" cy="54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57" b="1" i="1" dirty="0" err="1">
                <a:solidFill>
                  <a:srgbClr val="FFFFFF"/>
                </a:solidFill>
              </a:rPr>
              <a:t>Size</a:t>
            </a:r>
            <a:endParaRPr lang="es-MX" sz="2857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MX" sz="4000" b="1" u="sng" dirty="0" smtClean="0"/>
              <a:t>Compliance</a:t>
            </a:r>
            <a:r>
              <a:rPr lang="es-MX" sz="4000" b="1" dirty="0" smtClean="0"/>
              <a:t>:</a:t>
            </a:r>
            <a:endParaRPr lang="es-MX" sz="4000" b="1" dirty="0"/>
          </a:p>
          <a:p>
            <a:pPr algn="ctr"/>
            <a:endParaRPr lang="es-MX" sz="3673" b="1" dirty="0"/>
          </a:p>
          <a:p>
            <a:pPr algn="ctr"/>
            <a:endParaRPr lang="es-MX" sz="3673" b="1" dirty="0"/>
          </a:p>
          <a:p>
            <a:pPr algn="ctr"/>
            <a:endParaRPr lang="es-MX" sz="3673" b="1" dirty="0"/>
          </a:p>
          <a:p>
            <a:pPr algn="ctr"/>
            <a:r>
              <a:rPr lang="es-MX" sz="8162" b="1" i="1" dirty="0"/>
              <a:t>Para quien? 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A51DD-2833-42A1-9456-E834722DDE24}" type="slidenum">
              <a:rPr lang="es-MX" smtClean="0">
                <a:solidFill>
                  <a:srgbClr val="19324B"/>
                </a:solidFill>
              </a:rPr>
              <a:pPr>
                <a:defRPr/>
              </a:pPr>
              <a:t>3</a:t>
            </a:fld>
            <a:r>
              <a:rPr lang="es-MX" smtClean="0">
                <a:solidFill>
                  <a:srgbClr val="19324B"/>
                </a:solidFill>
              </a:rPr>
              <a:t> </a:t>
            </a:r>
            <a:endParaRPr lang="es-MX">
              <a:solidFill>
                <a:srgbClr val="1932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7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2052" name="AutoShape 4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34" name="CuadroTexto 1"/>
          <p:cNvSpPr txBox="1"/>
          <p:nvPr/>
        </p:nvSpPr>
        <p:spPr>
          <a:xfrm>
            <a:off x="1348352" y="110716"/>
            <a:ext cx="7795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i="1" dirty="0">
                <a:solidFill>
                  <a:srgbClr val="094FA4"/>
                </a:solidFill>
              </a:rPr>
              <a:t>… la experiencia que viven nuestros clientes con otros jugadores genera referencia y comienza a </a:t>
            </a:r>
            <a:r>
              <a:rPr lang="es-MX" sz="2800" b="1" i="1" dirty="0" smtClean="0">
                <a:solidFill>
                  <a:srgbClr val="094FA4"/>
                </a:solidFill>
              </a:rPr>
              <a:t>exigir nuevas prácticas</a:t>
            </a:r>
            <a:endParaRPr lang="es-MX" sz="2800" b="1" i="1" dirty="0">
              <a:solidFill>
                <a:srgbClr val="094FA4"/>
              </a:solidFill>
            </a:endParaRPr>
          </a:p>
        </p:txBody>
      </p:sp>
      <p:pic>
        <p:nvPicPr>
          <p:cNvPr id="6" name="Marcador de contenido 7" descr="logo paypal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b="6451"/>
          <a:stretch>
            <a:fillRect/>
          </a:stretch>
        </p:blipFill>
        <p:spPr>
          <a:xfrm>
            <a:off x="155836" y="2214384"/>
            <a:ext cx="2823258" cy="1750667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64" y="2214384"/>
            <a:ext cx="1741617" cy="1311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48" y="4805503"/>
            <a:ext cx="1961902" cy="1469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81" y="5090501"/>
            <a:ext cx="2547106" cy="899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65" y="2753241"/>
            <a:ext cx="2472328" cy="16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3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2052" name="AutoShape 4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34" name="CuadroTexto 1"/>
          <p:cNvSpPr txBox="1"/>
          <p:nvPr/>
        </p:nvSpPr>
        <p:spPr>
          <a:xfrm>
            <a:off x="1386347" y="160531"/>
            <a:ext cx="76839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>
                <a:solidFill>
                  <a:srgbClr val="094FA4"/>
                </a:solidFill>
              </a:rPr>
              <a:t>… requerimos romper nuestros paradigmas y desarrollar una visión con múltiples aristas pero centrados en el cliente …</a:t>
            </a: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3"/>
          <a:stretch/>
        </p:blipFill>
        <p:spPr>
          <a:xfrm>
            <a:off x="2590039" y="2305669"/>
            <a:ext cx="3863208" cy="4552332"/>
          </a:xfrm>
        </p:spPr>
      </p:pic>
    </p:spTree>
    <p:extLst>
      <p:ext uri="{BB962C8B-B14F-4D97-AF65-F5344CB8AC3E}">
        <p14:creationId xmlns:p14="http://schemas.microsoft.com/office/powerpoint/2010/main" val="184189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2052" name="AutoShape 4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34" name="CuadroTexto 1"/>
          <p:cNvSpPr txBox="1"/>
          <p:nvPr/>
        </p:nvSpPr>
        <p:spPr>
          <a:xfrm>
            <a:off x="1622322" y="110717"/>
            <a:ext cx="7318939" cy="1099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>
                <a:solidFill>
                  <a:srgbClr val="094FA4"/>
                </a:solidFill>
              </a:rPr>
              <a:t>… ya no es suficiente el conocimiento pasado…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44" y="1695550"/>
            <a:ext cx="5416426" cy="4555353"/>
          </a:xfrm>
        </p:spPr>
      </p:pic>
    </p:spTree>
    <p:extLst>
      <p:ext uri="{BB962C8B-B14F-4D97-AF65-F5344CB8AC3E}">
        <p14:creationId xmlns:p14="http://schemas.microsoft.com/office/powerpoint/2010/main" val="7018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2052" name="AutoShape 4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34" name="CuadroTexto 1"/>
          <p:cNvSpPr txBox="1"/>
          <p:nvPr/>
        </p:nvSpPr>
        <p:spPr>
          <a:xfrm>
            <a:off x="1578076" y="110717"/>
            <a:ext cx="7363185" cy="1099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>
                <a:solidFill>
                  <a:srgbClr val="094FA4"/>
                </a:solidFill>
              </a:rPr>
              <a:t>… necesitamos actuar con base en conocimientos en tiempo real…</a:t>
            </a: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23" y="2047358"/>
            <a:ext cx="6725643" cy="3766360"/>
          </a:xfrm>
        </p:spPr>
      </p:pic>
    </p:spTree>
    <p:extLst>
      <p:ext uri="{BB962C8B-B14F-4D97-AF65-F5344CB8AC3E}">
        <p14:creationId xmlns:p14="http://schemas.microsoft.com/office/powerpoint/2010/main" val="151510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2052" name="AutoShape 4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34" name="CuadroTexto 1"/>
          <p:cNvSpPr txBox="1"/>
          <p:nvPr/>
        </p:nvSpPr>
        <p:spPr>
          <a:xfrm>
            <a:off x="1533832" y="110717"/>
            <a:ext cx="7407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>
                <a:solidFill>
                  <a:srgbClr val="094FA4"/>
                </a:solidFill>
              </a:rPr>
              <a:t>… </a:t>
            </a:r>
            <a:r>
              <a:rPr lang="es-MX" sz="3200" b="1" i="1" dirty="0" smtClean="0">
                <a:solidFill>
                  <a:srgbClr val="094FA4"/>
                </a:solidFill>
              </a:rPr>
              <a:t>de lo contrario seremos presas de las mafías y organizaciones criminales…</a:t>
            </a:r>
            <a:endParaRPr lang="es-MX" sz="3200" b="1" i="1" dirty="0">
              <a:solidFill>
                <a:srgbClr val="094FA4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90" y="1786514"/>
            <a:ext cx="5508752" cy="4126055"/>
          </a:xfrm>
        </p:spPr>
      </p:pic>
    </p:spTree>
    <p:extLst>
      <p:ext uri="{BB962C8B-B14F-4D97-AF65-F5344CB8AC3E}">
        <p14:creationId xmlns:p14="http://schemas.microsoft.com/office/powerpoint/2010/main" val="19520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2052" name="AutoShape 4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34" name="CuadroTexto 1"/>
          <p:cNvSpPr txBox="1"/>
          <p:nvPr/>
        </p:nvSpPr>
        <p:spPr>
          <a:xfrm>
            <a:off x="1489586" y="110717"/>
            <a:ext cx="7451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>
                <a:solidFill>
                  <a:srgbClr val="094FA4"/>
                </a:solidFill>
              </a:rPr>
              <a:t>El comportamiento de las personas </a:t>
            </a:r>
            <a:r>
              <a:rPr lang="es-MX" sz="3200" b="1" i="1" dirty="0" smtClean="0">
                <a:solidFill>
                  <a:srgbClr val="094FA4"/>
                </a:solidFill>
              </a:rPr>
              <a:t> y organizaciones es </a:t>
            </a:r>
            <a:r>
              <a:rPr lang="es-MX" sz="3200" b="1" i="1" dirty="0">
                <a:solidFill>
                  <a:srgbClr val="094FA4"/>
                </a:solidFill>
              </a:rPr>
              <a:t>tan único como una huella  dactilar…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89" y="2064359"/>
            <a:ext cx="3524259" cy="390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8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2052" name="AutoShape 4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34" name="CuadroTexto 1"/>
          <p:cNvSpPr txBox="1"/>
          <p:nvPr/>
        </p:nvSpPr>
        <p:spPr>
          <a:xfrm>
            <a:off x="1489586" y="110717"/>
            <a:ext cx="7451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mr-IN" sz="3200" b="1" i="1" dirty="0" smtClean="0">
                <a:solidFill>
                  <a:srgbClr val="094FA4"/>
                </a:solidFill>
              </a:rPr>
              <a:t>…</a:t>
            </a:r>
            <a:r>
              <a:rPr lang="es-ES" sz="3200" b="1" i="1" dirty="0" smtClean="0">
                <a:solidFill>
                  <a:srgbClr val="094FA4"/>
                </a:solidFill>
              </a:rPr>
              <a:t> el juego de hoy es aprender rápidamente</a:t>
            </a:r>
            <a:r>
              <a:rPr lang="mr-IN" sz="3200" b="1" i="1" dirty="0" smtClean="0">
                <a:solidFill>
                  <a:srgbClr val="094FA4"/>
                </a:solidFill>
              </a:rPr>
              <a:t>…</a:t>
            </a:r>
            <a:endParaRPr lang="es-MX" sz="3200" b="1" i="1" dirty="0">
              <a:solidFill>
                <a:srgbClr val="094FA4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447606" y="3731031"/>
            <a:ext cx="488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 </a:t>
            </a:r>
            <a:endParaRPr lang="es-ES_tradnl" dirty="0"/>
          </a:p>
        </p:txBody>
      </p:sp>
      <p:sp>
        <p:nvSpPr>
          <p:cNvPr id="7" name="Shape 412"/>
          <p:cNvSpPr/>
          <p:nvPr/>
        </p:nvSpPr>
        <p:spPr>
          <a:xfrm>
            <a:off x="2252230" y="2358325"/>
            <a:ext cx="4390752" cy="4386719"/>
          </a:xfrm>
          <a:prstGeom prst="ellipse">
            <a:avLst/>
          </a:prstGeom>
          <a:solidFill>
            <a:srgbClr val="FFFF00"/>
          </a:solidFill>
          <a:ln w="76200" cap="flat" cmpd="sng">
            <a:solidFill>
              <a:srgbClr val="F6B3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13"/>
          <p:cNvSpPr/>
          <p:nvPr/>
        </p:nvSpPr>
        <p:spPr>
          <a:xfrm>
            <a:off x="5333504" y="4100362"/>
            <a:ext cx="2221327" cy="2028073"/>
          </a:xfrm>
          <a:prstGeom prst="ellipse">
            <a:avLst/>
          </a:prstGeom>
          <a:solidFill>
            <a:srgbClr val="1F2134"/>
          </a:solidFill>
          <a:ln w="76200" cap="flat" cmpd="sng">
            <a:solidFill>
              <a:srgbClr val="55CEE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414"/>
          <p:cNvSpPr/>
          <p:nvPr/>
        </p:nvSpPr>
        <p:spPr>
          <a:xfrm>
            <a:off x="1244760" y="4100363"/>
            <a:ext cx="2221327" cy="2028073"/>
          </a:xfrm>
          <a:prstGeom prst="ellipse">
            <a:avLst/>
          </a:prstGeom>
          <a:solidFill>
            <a:srgbClr val="1F2134"/>
          </a:solidFill>
          <a:ln w="76200" cap="flat" cmpd="sng">
            <a:solidFill>
              <a:srgbClr val="1FC2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417"/>
          <p:cNvSpPr/>
          <p:nvPr/>
        </p:nvSpPr>
        <p:spPr>
          <a:xfrm>
            <a:off x="3354880" y="1337593"/>
            <a:ext cx="2221327" cy="2028073"/>
          </a:xfrm>
          <a:prstGeom prst="ellipse">
            <a:avLst/>
          </a:prstGeom>
          <a:solidFill>
            <a:srgbClr val="1F2134"/>
          </a:solidFill>
          <a:ln w="76200" cap="flat" cmpd="sng">
            <a:solidFill>
              <a:srgbClr val="6FD8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418"/>
          <p:cNvSpPr txBox="1"/>
          <p:nvPr/>
        </p:nvSpPr>
        <p:spPr>
          <a:xfrm>
            <a:off x="3723355" y="1988838"/>
            <a:ext cx="1580653" cy="6553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 dirty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</a:t>
            </a:r>
            <a:r>
              <a:rPr lang="es-ES" sz="3000" dirty="0" err="1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Learn</a:t>
            </a:r>
            <a:endParaRPr lang="es" sz="12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Shape 418"/>
          <p:cNvSpPr txBox="1"/>
          <p:nvPr/>
        </p:nvSpPr>
        <p:spPr>
          <a:xfrm>
            <a:off x="5653840" y="4786743"/>
            <a:ext cx="1580653" cy="6553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r>
              <a:rPr lang="es-ES" sz="3000" dirty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s-ES" sz="3000" dirty="0" err="1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Build</a:t>
            </a:r>
            <a:endParaRPr lang="es" sz="12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" name="Shape 418"/>
          <p:cNvSpPr txBox="1"/>
          <p:nvPr/>
        </p:nvSpPr>
        <p:spPr>
          <a:xfrm>
            <a:off x="1562051" y="4786743"/>
            <a:ext cx="1580653" cy="6553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r>
              <a:rPr lang="es-ES" sz="3000" dirty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s-ES" sz="3000" dirty="0" err="1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Grow</a:t>
            </a:r>
            <a:endParaRPr lang="es" sz="12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" name="Shape 418"/>
          <p:cNvSpPr txBox="1"/>
          <p:nvPr/>
        </p:nvSpPr>
        <p:spPr>
          <a:xfrm>
            <a:off x="3620118" y="3720778"/>
            <a:ext cx="1580653" cy="1854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ES" sz="3000" dirty="0" smtClean="0">
                <a:solidFill>
                  <a:schemeClr val="accent1">
                    <a:lumMod val="10000"/>
                  </a:schemeClr>
                </a:solidFill>
                <a:latin typeface="+mj-lt"/>
                <a:ea typeface="Source Sans Pro"/>
                <a:cs typeface="Source Sans Pro"/>
                <a:sym typeface="Source Sans Pro"/>
              </a:rPr>
              <a:t>Digital</a:t>
            </a:r>
          </a:p>
          <a:p>
            <a:pPr lvl="0" algn="ctr">
              <a:spcBef>
                <a:spcPts val="0"/>
              </a:spcBef>
              <a:buNone/>
            </a:pPr>
            <a:r>
              <a:rPr lang="es-ES" sz="3000" dirty="0" err="1">
                <a:solidFill>
                  <a:schemeClr val="accent1">
                    <a:lumMod val="10000"/>
                  </a:schemeClr>
                </a:solidFill>
                <a:latin typeface="+mj-lt"/>
                <a:ea typeface="Source Sans Pro"/>
                <a:cs typeface="Source Sans Pro"/>
                <a:sym typeface="Source Sans Pro"/>
              </a:rPr>
              <a:t>Succes</a:t>
            </a:r>
            <a:endParaRPr lang="es-ES" sz="3000" dirty="0">
              <a:solidFill>
                <a:schemeClr val="accent1">
                  <a:lumMod val="10000"/>
                </a:schemeClr>
              </a:solidFill>
              <a:latin typeface="+mj-lt"/>
              <a:ea typeface="Source Sans Pro"/>
              <a:cs typeface="Source Sans Pro"/>
              <a:sym typeface="Source Sans Pro"/>
            </a:endParaRPr>
          </a:p>
          <a:p>
            <a:pPr algn="ctr"/>
            <a:r>
              <a:rPr lang="es-ES" sz="3000" dirty="0" err="1">
                <a:solidFill>
                  <a:schemeClr val="accent1">
                    <a:lumMod val="10000"/>
                  </a:schemeClr>
                </a:solidFill>
                <a:latin typeface="+mj-lt"/>
                <a:ea typeface="Source Sans Pro"/>
                <a:cs typeface="Source Sans Pro"/>
                <a:sym typeface="Source Sans Pro"/>
              </a:rPr>
              <a:t>Cycle</a:t>
            </a:r>
            <a:endParaRPr lang="es-ES" sz="3000" dirty="0">
              <a:solidFill>
                <a:schemeClr val="accent1">
                  <a:lumMod val="10000"/>
                </a:schemeClr>
              </a:solidFill>
              <a:latin typeface="+mj-lt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83066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91" descr="dodecaed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95916"/>
            <a:ext cx="91412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992"/>
          <p:cNvSpPr txBox="1"/>
          <p:nvPr/>
        </p:nvSpPr>
        <p:spPr>
          <a:xfrm>
            <a:off x="1957450" y="3615332"/>
            <a:ext cx="1383000" cy="34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ES" sz="1200" dirty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Rules of </a:t>
            </a:r>
            <a:r>
              <a:rPr lang="es-ES" sz="1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es-ES" sz="1200" dirty="0" err="1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ngagement</a:t>
            </a:r>
            <a:endParaRPr lang="es-ES" sz="12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Shape 993"/>
          <p:cNvSpPr txBox="1"/>
          <p:nvPr/>
        </p:nvSpPr>
        <p:spPr>
          <a:xfrm>
            <a:off x="739450" y="3956432"/>
            <a:ext cx="1218000" cy="5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ES" sz="1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Big </a:t>
            </a:r>
            <a:r>
              <a:rPr lang="es-ES" sz="1200" dirty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Data</a:t>
            </a:r>
            <a:endParaRPr lang="es-ES" sz="12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Shape 994"/>
          <p:cNvSpPr txBox="1"/>
          <p:nvPr/>
        </p:nvSpPr>
        <p:spPr>
          <a:xfrm>
            <a:off x="6115075" y="3267744"/>
            <a:ext cx="1218000" cy="5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s-ES" sz="1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Data </a:t>
            </a:r>
            <a:r>
              <a:rPr lang="es-ES" sz="1200" dirty="0" err="1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Science</a:t>
            </a:r>
            <a:endParaRPr lang="es-ES" sz="12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Shape 995"/>
          <p:cNvSpPr txBox="1"/>
          <p:nvPr/>
        </p:nvSpPr>
        <p:spPr>
          <a:xfrm>
            <a:off x="2066350" y="5800757"/>
            <a:ext cx="1218000" cy="5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ES" sz="1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s-ES" sz="1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Xperience</a:t>
            </a:r>
          </a:p>
        </p:txBody>
      </p:sp>
      <p:sp>
        <p:nvSpPr>
          <p:cNvPr id="9" name="Shape 996"/>
          <p:cNvSpPr txBox="1"/>
          <p:nvPr/>
        </p:nvSpPr>
        <p:spPr>
          <a:xfrm>
            <a:off x="2912521" y="4677707"/>
            <a:ext cx="1218000" cy="5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ES" sz="1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Cloud &amp; </a:t>
            </a:r>
            <a:r>
              <a:rPr lang="es-ES" sz="1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Devops</a:t>
            </a:r>
            <a:endParaRPr lang="es-ES" sz="12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Shape 998"/>
          <p:cNvSpPr txBox="1"/>
          <p:nvPr/>
        </p:nvSpPr>
        <p:spPr>
          <a:xfrm>
            <a:off x="6157025" y="4677694"/>
            <a:ext cx="1218000" cy="5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ES" sz="1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Cognitive Computing</a:t>
            </a:r>
          </a:p>
        </p:txBody>
      </p:sp>
      <p:sp>
        <p:nvSpPr>
          <p:cNvPr id="13" name="Shape 1000"/>
          <p:cNvSpPr txBox="1"/>
          <p:nvPr/>
        </p:nvSpPr>
        <p:spPr>
          <a:xfrm>
            <a:off x="4814769" y="2776809"/>
            <a:ext cx="1218000" cy="5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ES" sz="1200" dirty="0" err="1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Logical</a:t>
            </a:r>
            <a:r>
              <a:rPr lang="es-ES" sz="1200" dirty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Security</a:t>
            </a:r>
            <a:endParaRPr lang="es-ES" sz="12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" name="Shape 1001"/>
          <p:cNvSpPr txBox="1"/>
          <p:nvPr/>
        </p:nvSpPr>
        <p:spPr>
          <a:xfrm>
            <a:off x="752200" y="5398982"/>
            <a:ext cx="1218000" cy="5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ES" sz="1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IoT</a:t>
            </a:r>
          </a:p>
        </p:txBody>
      </p:sp>
      <p:sp>
        <p:nvSpPr>
          <p:cNvPr id="15" name="Shape 1002"/>
          <p:cNvSpPr txBox="1"/>
          <p:nvPr/>
        </p:nvSpPr>
        <p:spPr>
          <a:xfrm>
            <a:off x="4770512" y="5079257"/>
            <a:ext cx="1218000" cy="5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ES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Talent</a:t>
            </a:r>
            <a:r>
              <a:rPr lang="es-E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2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endParaRPr lang="es-ES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003"/>
          <p:cNvSpPr txBox="1"/>
          <p:nvPr/>
        </p:nvSpPr>
        <p:spPr>
          <a:xfrm>
            <a:off x="3939525" y="3935407"/>
            <a:ext cx="1218000" cy="5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ES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Artificial </a:t>
            </a:r>
            <a:r>
              <a:rPr lang="es-ES" sz="12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Intelligence</a:t>
            </a:r>
            <a:endParaRPr lang="es-ES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Shape 10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950" y="3485457"/>
            <a:ext cx="543000" cy="5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0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6721" y="4276207"/>
            <a:ext cx="593600" cy="5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0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050" y="4206919"/>
            <a:ext cx="543000" cy="5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0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3725" y="2827869"/>
            <a:ext cx="593600" cy="5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10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9700" y="5000532"/>
            <a:ext cx="543000" cy="5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10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98375" y="4702432"/>
            <a:ext cx="482100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10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44325" y="3114582"/>
            <a:ext cx="409450" cy="4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10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55425" y="5390857"/>
            <a:ext cx="482100" cy="4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10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50400" y="2412282"/>
            <a:ext cx="593600" cy="5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10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77025" y="3541657"/>
            <a:ext cx="543000" cy="5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ángulo 29"/>
          <p:cNvSpPr/>
          <p:nvPr/>
        </p:nvSpPr>
        <p:spPr bwMode="auto">
          <a:xfrm>
            <a:off x="5884607" y="5869858"/>
            <a:ext cx="3244646" cy="973394"/>
          </a:xfrm>
          <a:prstGeom prst="rect">
            <a:avLst/>
          </a:prstGeom>
          <a:solidFill>
            <a:schemeClr val="accent1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7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1489586" y="110717"/>
            <a:ext cx="7451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mr-IN" sz="3200" b="1" i="1" dirty="0" smtClean="0">
                <a:solidFill>
                  <a:srgbClr val="094FA4"/>
                </a:solidFill>
              </a:rPr>
              <a:t>…</a:t>
            </a:r>
            <a:r>
              <a:rPr lang="es-ES" sz="3200" b="1" i="1" dirty="0" smtClean="0">
                <a:solidFill>
                  <a:srgbClr val="094FA4"/>
                </a:solidFill>
              </a:rPr>
              <a:t> y desarrollar capacidades digitales que hoy no se tienen</a:t>
            </a:r>
            <a:r>
              <a:rPr lang="mr-IN" sz="3200" b="1" i="1" dirty="0" smtClean="0">
                <a:solidFill>
                  <a:srgbClr val="094FA4"/>
                </a:solidFill>
              </a:rPr>
              <a:t>…</a:t>
            </a:r>
            <a:endParaRPr lang="es-MX" sz="3200" b="1" i="1" dirty="0">
              <a:solidFill>
                <a:srgbClr val="094FA4"/>
              </a:solidFill>
            </a:endParaRPr>
          </a:p>
        </p:txBody>
      </p:sp>
      <p:sp>
        <p:nvSpPr>
          <p:cNvPr id="59" name="CuadroTexto 58"/>
          <p:cNvSpPr txBox="1"/>
          <p:nvPr/>
        </p:nvSpPr>
        <p:spPr>
          <a:xfrm>
            <a:off x="6260090" y="6454052"/>
            <a:ext cx="278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 b="1" i="1" dirty="0" smtClean="0">
                <a:solidFill>
                  <a:schemeClr val="bg1"/>
                </a:solidFill>
              </a:rPr>
              <a:t>Copyright Singular </a:t>
            </a:r>
            <a:r>
              <a:rPr lang="es-ES_tradnl" sz="1200" b="1" i="1" dirty="0" err="1" smtClean="0">
                <a:solidFill>
                  <a:schemeClr val="bg1"/>
                </a:solidFill>
              </a:rPr>
              <a:t>Team</a:t>
            </a:r>
            <a:r>
              <a:rPr lang="es-ES_tradnl" sz="1200" b="1" i="1" dirty="0" smtClean="0">
                <a:solidFill>
                  <a:schemeClr val="bg1"/>
                </a:solidFill>
              </a:rPr>
              <a:t> 2017</a:t>
            </a:r>
            <a:endParaRPr lang="es-ES_tradnl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Agrupar 75"/>
          <p:cNvGrpSpPr/>
          <p:nvPr/>
        </p:nvGrpSpPr>
        <p:grpSpPr>
          <a:xfrm>
            <a:off x="-122701" y="1546012"/>
            <a:ext cx="9471550" cy="5836950"/>
            <a:chOff x="-137450" y="779097"/>
            <a:chExt cx="9471550" cy="5836950"/>
          </a:xfrm>
        </p:grpSpPr>
        <p:pic>
          <p:nvPicPr>
            <p:cNvPr id="4" name="Shape 1109"/>
            <p:cNvPicPr preferRelativeResize="0"/>
            <p:nvPr/>
          </p:nvPicPr>
          <p:blipFill rotWithShape="1">
            <a:blip r:embed="rId2">
              <a:alphaModFix/>
            </a:blip>
            <a:srcRect b="15633"/>
            <a:stretch/>
          </p:blipFill>
          <p:spPr>
            <a:xfrm>
              <a:off x="0" y="943872"/>
              <a:ext cx="9144000" cy="5143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Shape 1110"/>
            <p:cNvSpPr/>
            <p:nvPr/>
          </p:nvSpPr>
          <p:spPr>
            <a:xfrm>
              <a:off x="6484700" y="3213396"/>
              <a:ext cx="2849400" cy="28494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600"/>
            </a:p>
          </p:txBody>
        </p:sp>
        <p:sp>
          <p:nvSpPr>
            <p:cNvPr id="6" name="Shape 1111"/>
            <p:cNvSpPr txBox="1">
              <a:spLocks/>
            </p:cNvSpPr>
            <p:nvPr/>
          </p:nvSpPr>
          <p:spPr>
            <a:xfrm>
              <a:off x="8583696" y="6062788"/>
              <a:ext cx="586500" cy="273900"/>
            </a:xfrm>
            <a:prstGeom prst="rect">
              <a:avLst/>
            </a:prstGeom>
          </p:spPr>
          <p:txBody>
            <a:bodyPr lIns="91425" tIns="45700" rIns="91425" bIns="45700" anchor="t" anchorCtr="0">
              <a:no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7" name="Shape 1112"/>
            <p:cNvSpPr/>
            <p:nvPr/>
          </p:nvSpPr>
          <p:spPr>
            <a:xfrm>
              <a:off x="-36075" y="779097"/>
              <a:ext cx="2849400" cy="28494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600"/>
            </a:p>
          </p:txBody>
        </p:sp>
        <p:pic>
          <p:nvPicPr>
            <p:cNvPr id="8" name="Shape 11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0662" y="1344496"/>
              <a:ext cx="1285500" cy="5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1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32183" y="1486931"/>
              <a:ext cx="570000" cy="42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1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71224" y="2527085"/>
              <a:ext cx="344400" cy="34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1116"/>
            <p:cNvPicPr preferRelativeResize="0"/>
            <p:nvPr/>
          </p:nvPicPr>
          <p:blipFill rotWithShape="1">
            <a:blip r:embed="rId6">
              <a:alphaModFix/>
            </a:blip>
            <a:srcRect l="29601" t="15745" r="30743" b="15916"/>
            <a:stretch/>
          </p:blipFill>
          <p:spPr>
            <a:xfrm>
              <a:off x="1936075" y="1980458"/>
              <a:ext cx="414900" cy="44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11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49544" y="2493478"/>
              <a:ext cx="422400" cy="40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11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10524" y="2016272"/>
              <a:ext cx="612599" cy="37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11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31680" y="2493470"/>
              <a:ext cx="402600" cy="50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11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14899" y="2475337"/>
              <a:ext cx="217500" cy="490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112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03379" y="2028610"/>
              <a:ext cx="394199" cy="39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1122"/>
            <p:cNvPicPr preferRelativeResize="0"/>
            <p:nvPr/>
          </p:nvPicPr>
          <p:blipFill rotWithShape="1">
            <a:blip r:embed="rId12">
              <a:alphaModFix/>
            </a:blip>
            <a:srcRect l="25494" r="22697"/>
            <a:stretch/>
          </p:blipFill>
          <p:spPr>
            <a:xfrm>
              <a:off x="2350975" y="2019643"/>
              <a:ext cx="394200" cy="40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112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6912" y="2060366"/>
              <a:ext cx="523500" cy="35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Shape 1124"/>
            <p:cNvSpPr txBox="1"/>
            <p:nvPr/>
          </p:nvSpPr>
          <p:spPr>
            <a:xfrm>
              <a:off x="725325" y="3062297"/>
              <a:ext cx="1326600" cy="394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s-ES" sz="16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Front</a:t>
              </a:r>
            </a:p>
          </p:txBody>
        </p:sp>
        <p:sp>
          <p:nvSpPr>
            <p:cNvPr id="20" name="Shape 1125"/>
            <p:cNvSpPr/>
            <p:nvPr/>
          </p:nvSpPr>
          <p:spPr>
            <a:xfrm>
              <a:off x="2940925" y="1142147"/>
              <a:ext cx="1823700" cy="18237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600"/>
            </a:p>
          </p:txBody>
        </p:sp>
        <p:pic>
          <p:nvPicPr>
            <p:cNvPr id="21" name="Shape 112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889650" y="1882700"/>
              <a:ext cx="520500" cy="39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112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292260" y="1408239"/>
              <a:ext cx="409500" cy="46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1128"/>
            <p:cNvPicPr preferRelativeResize="0"/>
            <p:nvPr/>
          </p:nvPicPr>
          <p:blipFill rotWithShape="1">
            <a:blip r:embed="rId16">
              <a:alphaModFix/>
            </a:blip>
            <a:srcRect l="22770" t="5901" r="21241" b="7315"/>
            <a:stretch/>
          </p:blipFill>
          <p:spPr>
            <a:xfrm>
              <a:off x="3422063" y="1868755"/>
              <a:ext cx="359700" cy="41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1129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840010" y="1431352"/>
              <a:ext cx="619800" cy="414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Shape 1130"/>
            <p:cNvSpPr txBox="1"/>
            <p:nvPr/>
          </p:nvSpPr>
          <p:spPr>
            <a:xfrm>
              <a:off x="3189475" y="2265472"/>
              <a:ext cx="1326600" cy="394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s-ES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Mobile &amp; Wearable</a:t>
              </a:r>
            </a:p>
          </p:txBody>
        </p:sp>
        <p:pic>
          <p:nvPicPr>
            <p:cNvPr id="26" name="Shape 1131" descr="Java Logo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838274" y="3809820"/>
              <a:ext cx="504300" cy="76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113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395965" y="3709627"/>
              <a:ext cx="720000" cy="31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1133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925390" y="5021024"/>
              <a:ext cx="576000" cy="52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1134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489544" y="5075030"/>
              <a:ext cx="498900" cy="374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1135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663876" y="5345059"/>
              <a:ext cx="756600" cy="19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Shape 1136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807892" y="5075030"/>
              <a:ext cx="566700" cy="2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1137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260400" y="3844604"/>
              <a:ext cx="720000" cy="53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1138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7513105" y="4562688"/>
              <a:ext cx="337200" cy="33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Shape 1139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7513105" y="4036379"/>
              <a:ext cx="504300" cy="393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Shape 1140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8087301" y="4567722"/>
              <a:ext cx="893100" cy="23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Shape 1141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6906988" y="4554118"/>
              <a:ext cx="290700" cy="42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Shape 1142"/>
            <p:cNvSpPr txBox="1"/>
            <p:nvPr/>
          </p:nvSpPr>
          <p:spPr>
            <a:xfrm>
              <a:off x="7246100" y="5521947"/>
              <a:ext cx="1326600" cy="394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s-ES" sz="16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Back</a:t>
              </a:r>
            </a:p>
          </p:txBody>
        </p:sp>
        <p:sp>
          <p:nvSpPr>
            <p:cNvPr id="38" name="Shape 1143"/>
            <p:cNvSpPr/>
            <p:nvPr/>
          </p:nvSpPr>
          <p:spPr>
            <a:xfrm>
              <a:off x="-137450" y="3455247"/>
              <a:ext cx="3160800" cy="31608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600"/>
            </a:p>
          </p:txBody>
        </p:sp>
        <p:pic>
          <p:nvPicPr>
            <p:cNvPr id="39" name="Shape 1144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504520" y="3872264"/>
              <a:ext cx="660000" cy="495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145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222158" y="3850421"/>
              <a:ext cx="759300" cy="35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146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1556399" y="4332400"/>
              <a:ext cx="605099" cy="30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Shape 1147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588879" y="5338687"/>
              <a:ext cx="1478400" cy="36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Shape 1148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1749353" y="5159314"/>
              <a:ext cx="1187700" cy="21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Shape 1149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1431620" y="4714596"/>
              <a:ext cx="660000" cy="40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Shape 1150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1036637" y="4677237"/>
              <a:ext cx="582900" cy="41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Shape 1151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112276" y="4732933"/>
              <a:ext cx="910800" cy="30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1152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-15649" y="4430157"/>
              <a:ext cx="898800" cy="38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Shape 1153" descr="MySQL">
              <a:hlinkClick r:id="rId38"/>
            </p:cNvPr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2023739" y="4601793"/>
              <a:ext cx="858000" cy="34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Shape 1154" descr="BEA Logo">
              <a:hlinkClick r:id="rId40"/>
            </p:cNvPr>
            <p:cNvPicPr preferRelativeResize="0"/>
            <p:nvPr/>
          </p:nvPicPr>
          <p:blipFill rotWithShape="1">
            <a:blip r:embed="rId41">
              <a:alphaModFix/>
            </a:blip>
            <a:srcRect t="36872" r="38465"/>
            <a:stretch/>
          </p:blipFill>
          <p:spPr>
            <a:xfrm>
              <a:off x="-13563" y="5128276"/>
              <a:ext cx="1696200" cy="22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Shape 1155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762316" y="4483633"/>
              <a:ext cx="758700" cy="155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Shape 1156"/>
            <p:cNvSpPr txBox="1"/>
            <p:nvPr/>
          </p:nvSpPr>
          <p:spPr>
            <a:xfrm>
              <a:off x="722900" y="5712847"/>
              <a:ext cx="1326600" cy="394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s-ES" sz="16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Platforms</a:t>
              </a:r>
            </a:p>
          </p:txBody>
        </p:sp>
        <p:sp>
          <p:nvSpPr>
            <p:cNvPr id="52" name="Shape 1157"/>
            <p:cNvSpPr/>
            <p:nvPr/>
          </p:nvSpPr>
          <p:spPr>
            <a:xfrm>
              <a:off x="3160800" y="3056397"/>
              <a:ext cx="2638800" cy="26388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600"/>
            </a:p>
          </p:txBody>
        </p:sp>
        <p:sp>
          <p:nvSpPr>
            <p:cNvPr id="53" name="Shape 1158"/>
            <p:cNvSpPr txBox="1"/>
            <p:nvPr/>
          </p:nvSpPr>
          <p:spPr>
            <a:xfrm>
              <a:off x="3818887" y="5061472"/>
              <a:ext cx="1326600" cy="394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s-ES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CI &amp; QA (BDD)</a:t>
              </a:r>
            </a:p>
          </p:txBody>
        </p:sp>
        <p:pic>
          <p:nvPicPr>
            <p:cNvPr id="54" name="Shape 1159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3434364" y="4459164"/>
              <a:ext cx="1334100" cy="2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Shape 1160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4320119" y="3620271"/>
              <a:ext cx="775500" cy="27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Shape 1161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3710888" y="3589297"/>
              <a:ext cx="492300" cy="51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Shape 1162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4315242" y="3961616"/>
              <a:ext cx="831900" cy="21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Shape 1163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3352198" y="4138556"/>
              <a:ext cx="634200" cy="26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Shape 1164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4045521" y="4722718"/>
              <a:ext cx="882900" cy="26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Shape 1165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4795083" y="4437073"/>
              <a:ext cx="805800" cy="21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Shape 1166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4727368" y="4224016"/>
              <a:ext cx="630900" cy="17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Shape 1167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3950515" y="4237276"/>
              <a:ext cx="720300" cy="14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Shape 1168"/>
            <p:cNvSpPr/>
            <p:nvPr/>
          </p:nvSpPr>
          <p:spPr>
            <a:xfrm>
              <a:off x="4892225" y="1205897"/>
              <a:ext cx="1696200" cy="16962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600"/>
            </a:p>
          </p:txBody>
        </p:sp>
        <p:pic>
          <p:nvPicPr>
            <p:cNvPr id="64" name="Shape 1169" descr="C:\Users\jlvallejo.MEDIANET2K\Desktop\ISO 9001\Color version\ISO_9001.jpg"/>
            <p:cNvPicPr preferRelativeResize="0"/>
            <p:nvPr/>
          </p:nvPicPr>
          <p:blipFill rotWithShape="1">
            <a:blip r:embed="rId52">
              <a:alphaModFix/>
            </a:blip>
            <a:srcRect/>
            <a:stretch/>
          </p:blipFill>
          <p:spPr>
            <a:xfrm>
              <a:off x="5259310" y="2145798"/>
              <a:ext cx="1035300" cy="38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Shape 1170" descr="Home">
              <a:hlinkClick r:id="rId53"/>
            </p:cNvPr>
            <p:cNvPicPr preferRelativeResize="0"/>
            <p:nvPr/>
          </p:nvPicPr>
          <p:blipFill rotWithShape="1">
            <a:blip r:embed="rId54">
              <a:alphaModFix/>
            </a:blip>
            <a:srcRect/>
            <a:stretch/>
          </p:blipFill>
          <p:spPr>
            <a:xfrm>
              <a:off x="5228580" y="1535411"/>
              <a:ext cx="1037700" cy="200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Shape 1171"/>
            <p:cNvPicPr preferRelativeResize="0"/>
            <p:nvPr/>
          </p:nvPicPr>
          <p:blipFill rotWithShape="1">
            <a:blip r:embed="rId55">
              <a:alphaModFix/>
            </a:blip>
            <a:srcRect/>
            <a:stretch/>
          </p:blipFill>
          <p:spPr>
            <a:xfrm>
              <a:off x="5219376" y="1847145"/>
              <a:ext cx="1013100" cy="25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Shape 1172"/>
            <p:cNvSpPr txBox="1"/>
            <p:nvPr/>
          </p:nvSpPr>
          <p:spPr>
            <a:xfrm>
              <a:off x="5033012" y="2547609"/>
              <a:ext cx="1326600" cy="394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s-ES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Management</a:t>
              </a:r>
            </a:p>
            <a:p>
              <a:pPr lvl="0" algn="ctr" rtl="0">
                <a:spcBef>
                  <a:spcPts val="0"/>
                </a:spcBef>
                <a:buNone/>
              </a:pPr>
              <a:endParaRPr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lvl="0" algn="ctr" rtl="0">
                <a:spcBef>
                  <a:spcPts val="0"/>
                </a:spcBef>
                <a:buNone/>
              </a:pPr>
              <a:endParaRPr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8" name="Shape 1173"/>
            <p:cNvSpPr/>
            <p:nvPr/>
          </p:nvSpPr>
          <p:spPr>
            <a:xfrm>
              <a:off x="7395975" y="852422"/>
              <a:ext cx="1696200" cy="16962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600"/>
            </a:p>
          </p:txBody>
        </p:sp>
        <p:pic>
          <p:nvPicPr>
            <p:cNvPr id="69" name="Shape 1174" descr="Amazon Web Services"/>
            <p:cNvPicPr preferRelativeResize="0"/>
            <p:nvPr/>
          </p:nvPicPr>
          <p:blipFill rotWithShape="1">
            <a:blip r:embed="rId56">
              <a:alphaModFix/>
            </a:blip>
            <a:srcRect/>
            <a:stretch/>
          </p:blipFill>
          <p:spPr>
            <a:xfrm>
              <a:off x="8037514" y="1512129"/>
              <a:ext cx="872100" cy="21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Shape 1175"/>
            <p:cNvPicPr preferRelativeResize="0"/>
            <p:nvPr/>
          </p:nvPicPr>
          <p:blipFill rotWithShape="1">
            <a:blip r:embed="rId57">
              <a:alphaModFix/>
            </a:blip>
            <a:srcRect/>
            <a:stretch/>
          </p:blipFill>
          <p:spPr>
            <a:xfrm>
              <a:off x="7501911" y="1477169"/>
              <a:ext cx="582600" cy="44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Shape 1176"/>
            <p:cNvPicPr preferRelativeResize="0"/>
            <p:nvPr/>
          </p:nvPicPr>
          <p:blipFill rotWithShape="1">
            <a:blip r:embed="rId58">
              <a:alphaModFix/>
            </a:blip>
            <a:srcRect/>
            <a:stretch/>
          </p:blipFill>
          <p:spPr>
            <a:xfrm>
              <a:off x="8021163" y="1766964"/>
              <a:ext cx="904800" cy="32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Shape 1177"/>
            <p:cNvPicPr preferRelativeResize="0"/>
            <p:nvPr/>
          </p:nvPicPr>
          <p:blipFill rotWithShape="1">
            <a:blip r:embed="rId59">
              <a:alphaModFix/>
            </a:blip>
            <a:srcRect/>
            <a:stretch/>
          </p:blipFill>
          <p:spPr>
            <a:xfrm>
              <a:off x="7665352" y="1094365"/>
              <a:ext cx="1062600" cy="38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Shape 1178"/>
            <p:cNvSpPr txBox="1"/>
            <p:nvPr/>
          </p:nvSpPr>
          <p:spPr>
            <a:xfrm>
              <a:off x="7533337" y="2234034"/>
              <a:ext cx="1326600" cy="394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s-ES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Cloud</a:t>
              </a:r>
            </a:p>
            <a:p>
              <a:pPr lvl="0" algn="ctr" rtl="0">
                <a:spcBef>
                  <a:spcPts val="0"/>
                </a:spcBef>
                <a:buNone/>
              </a:pPr>
              <a:endParaRPr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lvl="0" algn="ctr" rtl="0">
                <a:spcBef>
                  <a:spcPts val="0"/>
                </a:spcBef>
                <a:buNone/>
              </a:pPr>
              <a:endParaRPr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74" name="Shape 1179"/>
            <p:cNvSpPr/>
            <p:nvPr/>
          </p:nvSpPr>
          <p:spPr>
            <a:xfrm>
              <a:off x="5471197" y="2707496"/>
              <a:ext cx="1549199" cy="1549199"/>
            </a:xfrm>
            <a:prstGeom prst="ellipse">
              <a:avLst/>
            </a:prstGeom>
            <a:solidFill>
              <a:srgbClr val="FFFFFF"/>
            </a:solidFill>
            <a:ln w="76200" cap="flat" cmpd="sng">
              <a:solidFill>
                <a:srgbClr val="29C1D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100"/>
            </a:p>
          </p:txBody>
        </p:sp>
        <p:sp>
          <p:nvSpPr>
            <p:cNvPr id="75" name="Shape 1180"/>
            <p:cNvSpPr txBox="1"/>
            <p:nvPr/>
          </p:nvSpPr>
          <p:spPr>
            <a:xfrm>
              <a:off x="5399350" y="3244847"/>
              <a:ext cx="1696200" cy="449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61111"/>
                <a:buFont typeface="Arial"/>
                <a:buNone/>
              </a:pPr>
              <a:r>
                <a:rPr lang="es-ES" sz="18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Tecnologías</a:t>
              </a:r>
            </a:p>
            <a:p>
              <a:pPr lvl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1200">
                <a:solidFill>
                  <a:srgbClr val="595959"/>
                </a:solidFill>
              </a:endParaRPr>
            </a:p>
          </p:txBody>
        </p:sp>
      </p:grpSp>
      <p:sp>
        <p:nvSpPr>
          <p:cNvPr id="77" name="CuadroTexto 76"/>
          <p:cNvSpPr txBox="1"/>
          <p:nvPr/>
        </p:nvSpPr>
        <p:spPr>
          <a:xfrm>
            <a:off x="1489586" y="110717"/>
            <a:ext cx="7451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i="1" dirty="0" smtClean="0">
                <a:solidFill>
                  <a:srgbClr val="094FA4"/>
                </a:solidFill>
              </a:rPr>
              <a:t>Para ello se requiere el uso de tecnología</a:t>
            </a:r>
            <a:r>
              <a:rPr lang="mr-IN" sz="3200" b="1" i="1" dirty="0" smtClean="0">
                <a:solidFill>
                  <a:srgbClr val="094FA4"/>
                </a:solidFill>
              </a:rPr>
              <a:t>…</a:t>
            </a:r>
            <a:endParaRPr lang="es-MX" sz="3200" b="1" i="1" dirty="0">
              <a:solidFill>
                <a:srgbClr val="094F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entes bancom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6580" y="1857831"/>
            <a:ext cx="6244116" cy="4839798"/>
          </a:xfrm>
          <a:prstGeom prst="rect">
            <a:avLst/>
          </a:prstGeom>
          <a:noFill/>
        </p:spPr>
      </p:pic>
      <p:sp>
        <p:nvSpPr>
          <p:cNvPr id="6" name="CuadroTexto 1"/>
          <p:cNvSpPr txBox="1"/>
          <p:nvPr/>
        </p:nvSpPr>
        <p:spPr>
          <a:xfrm>
            <a:off x="1336580" y="110716"/>
            <a:ext cx="7807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>
                <a:solidFill>
                  <a:srgbClr val="094FA4"/>
                </a:solidFill>
              </a:rPr>
              <a:t>Podemos y debemos comenzar a </a:t>
            </a:r>
            <a:r>
              <a:rPr lang="es-MX" sz="3200" b="1" i="1" dirty="0" smtClean="0">
                <a:solidFill>
                  <a:srgbClr val="094FA4"/>
                </a:solidFill>
              </a:rPr>
              <a:t>desarrollar capacidades digitales para darles </a:t>
            </a:r>
            <a:r>
              <a:rPr lang="es-MX" sz="3200" b="1" i="1" dirty="0" smtClean="0">
                <a:solidFill>
                  <a:srgbClr val="094FA4"/>
                </a:solidFill>
              </a:rPr>
              <a:t>seguridad </a:t>
            </a:r>
            <a:r>
              <a:rPr lang="es-MX" sz="3200" b="1" i="1" dirty="0">
                <a:solidFill>
                  <a:srgbClr val="094FA4"/>
                </a:solidFill>
              </a:rPr>
              <a:t>personalizada…</a:t>
            </a:r>
          </a:p>
        </p:txBody>
      </p:sp>
    </p:spTree>
    <p:extLst>
      <p:ext uri="{BB962C8B-B14F-4D97-AF65-F5344CB8AC3E}">
        <p14:creationId xmlns:p14="http://schemas.microsoft.com/office/powerpoint/2010/main" val="11657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MX" sz="3673" b="1" dirty="0"/>
          </a:p>
          <a:p>
            <a:pPr algn="ctr"/>
            <a:endParaRPr lang="es-MX" sz="3673" b="1" dirty="0"/>
          </a:p>
          <a:p>
            <a:pPr algn="ctr"/>
            <a:endParaRPr lang="es-MX" sz="3673" b="1" dirty="0"/>
          </a:p>
          <a:p>
            <a:pPr algn="ctr"/>
            <a:r>
              <a:rPr lang="es-MX" sz="8162" b="1" i="1" dirty="0"/>
              <a:t>Para el banco? 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A51DD-2833-42A1-9456-E834722DDE24}" type="slidenum">
              <a:rPr lang="es-MX" smtClean="0">
                <a:solidFill>
                  <a:srgbClr val="19324B"/>
                </a:solidFill>
              </a:rPr>
              <a:pPr>
                <a:defRPr/>
              </a:pPr>
              <a:t>4</a:t>
            </a:fld>
            <a:r>
              <a:rPr lang="es-MX" smtClean="0">
                <a:solidFill>
                  <a:srgbClr val="19324B"/>
                </a:solidFill>
              </a:rPr>
              <a:t> </a:t>
            </a:r>
            <a:endParaRPr lang="es-MX">
              <a:solidFill>
                <a:srgbClr val="1932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"/>
          <p:cNvSpPr txBox="1"/>
          <p:nvPr/>
        </p:nvSpPr>
        <p:spPr>
          <a:xfrm>
            <a:off x="908877" y="1806779"/>
            <a:ext cx="78074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 smtClean="0">
                <a:solidFill>
                  <a:srgbClr val="094FA4"/>
                </a:solidFill>
              </a:rPr>
              <a:t>Cuida lo mas preciado que tienes: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 sz="3200" b="1" i="1" dirty="0">
              <a:solidFill>
                <a:srgbClr val="094FA4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 smtClean="0">
                <a:solidFill>
                  <a:srgbClr val="094FA4"/>
                </a:solidFill>
              </a:rPr>
              <a:t>Tus clientes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 smtClean="0">
                <a:solidFill>
                  <a:srgbClr val="094FA4"/>
                </a:solidFill>
              </a:rPr>
              <a:t>Tus empleados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 smtClean="0">
                <a:solidFill>
                  <a:srgbClr val="094FA4"/>
                </a:solidFill>
              </a:rPr>
              <a:t>Tus partners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 sz="3200" b="1" i="1" dirty="0">
              <a:solidFill>
                <a:srgbClr val="094FA4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 smtClean="0">
                <a:solidFill>
                  <a:srgbClr val="094FA4"/>
                </a:solidFill>
              </a:rPr>
              <a:t>Y te aseguro</a:t>
            </a:r>
            <a:r>
              <a:rPr lang="mr-IN" sz="3200" b="1" i="1" dirty="0" smtClean="0">
                <a:solidFill>
                  <a:srgbClr val="094FA4"/>
                </a:solidFill>
              </a:rPr>
              <a:t>…</a:t>
            </a:r>
            <a:endParaRPr lang="es-MX" sz="3200" b="1" i="1" dirty="0">
              <a:solidFill>
                <a:srgbClr val="094F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"/>
          <p:cNvSpPr txBox="1"/>
          <p:nvPr/>
        </p:nvSpPr>
        <p:spPr>
          <a:xfrm>
            <a:off x="908877" y="1806779"/>
            <a:ext cx="78074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i="1" dirty="0" smtClean="0">
                <a:solidFill>
                  <a:srgbClr val="094FA4"/>
                </a:solidFill>
              </a:rPr>
              <a:t>COMPLIANCE NO SERA UN PROBLEMA</a:t>
            </a:r>
            <a:r>
              <a:rPr lang="mr-IN" sz="3200" b="1" i="1" dirty="0" smtClean="0">
                <a:solidFill>
                  <a:srgbClr val="094FA4"/>
                </a:solidFill>
              </a:rPr>
              <a:t>…</a:t>
            </a:r>
            <a:endParaRPr lang="es-ES" sz="3200" b="1" i="1" dirty="0" smtClean="0">
              <a:solidFill>
                <a:srgbClr val="094FA4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200" b="1" i="1" dirty="0">
              <a:solidFill>
                <a:srgbClr val="094FA4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200" b="1" i="1" dirty="0" smtClean="0">
              <a:solidFill>
                <a:srgbClr val="094FA4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i="1" dirty="0" smtClean="0">
                <a:solidFill>
                  <a:srgbClr val="094FA4"/>
                </a:solidFill>
              </a:rPr>
              <a:t>SERA TU ADN¡¡¡</a:t>
            </a:r>
            <a:endParaRPr lang="es-MX" sz="6000" b="1" i="1" dirty="0">
              <a:solidFill>
                <a:srgbClr val="094F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4251" y="1503482"/>
            <a:ext cx="8434783" cy="4968552"/>
          </a:xfrm>
        </p:spPr>
        <p:txBody>
          <a:bodyPr/>
          <a:lstStyle/>
          <a:p>
            <a:endParaRPr lang="es-MX" sz="2857" dirty="0"/>
          </a:p>
          <a:p>
            <a:r>
              <a:rPr lang="es-MX" sz="2857" dirty="0"/>
              <a:t>	</a:t>
            </a:r>
            <a:r>
              <a:rPr lang="es-MX" sz="2857" i="1" dirty="0"/>
              <a:t>No harán muy grandes cosas los que vacilan por querer seguridad…</a:t>
            </a:r>
          </a:p>
          <a:p>
            <a:pPr algn="r"/>
            <a:r>
              <a:rPr lang="es-MX" sz="2041" b="1" dirty="0"/>
              <a:t>Thomas </a:t>
            </a:r>
            <a:r>
              <a:rPr lang="es-MX" sz="2041" b="1" dirty="0" err="1"/>
              <a:t>Stearns</a:t>
            </a:r>
            <a:r>
              <a:rPr lang="es-MX" sz="2041" b="1" dirty="0"/>
              <a:t> Eliot</a:t>
            </a:r>
          </a:p>
          <a:p>
            <a:endParaRPr lang="es-MX" sz="2857" dirty="0"/>
          </a:p>
          <a:p>
            <a:r>
              <a:rPr lang="es-MX" sz="2857" dirty="0"/>
              <a:t>	</a:t>
            </a:r>
            <a:r>
              <a:rPr lang="es-MX" sz="2857" i="1" dirty="0"/>
              <a:t>No hay seguridad en esta tierra, sólo hay oportunidad.</a:t>
            </a:r>
          </a:p>
          <a:p>
            <a:pPr algn="r"/>
            <a:r>
              <a:rPr lang="es-MX" sz="2041" b="1" dirty="0"/>
              <a:t>Douglas MacArthur</a:t>
            </a:r>
          </a:p>
          <a:p>
            <a:endParaRPr lang="es-MX" sz="2857" i="1" dirty="0"/>
          </a:p>
          <a:p>
            <a:r>
              <a:rPr lang="es-MX" sz="2857" i="1" dirty="0"/>
              <a:t>	La seguridad es mayormente una superstición.</a:t>
            </a:r>
          </a:p>
          <a:p>
            <a:pPr algn="r"/>
            <a:r>
              <a:rPr lang="es-MX" sz="2041" b="1" dirty="0"/>
              <a:t>Helen </a:t>
            </a:r>
            <a:r>
              <a:rPr lang="es-MX" sz="2041" b="1" dirty="0" err="1"/>
              <a:t>Keller</a:t>
            </a:r>
            <a:endParaRPr lang="es-MX" sz="2041" b="1" dirty="0"/>
          </a:p>
          <a:p>
            <a:endParaRPr lang="es-MX" sz="2857" dirty="0"/>
          </a:p>
          <a:p>
            <a:r>
              <a:rPr lang="es-MX" sz="2857" dirty="0"/>
              <a:t>	</a:t>
            </a:r>
            <a:br>
              <a:rPr lang="es-MX" sz="2857" dirty="0"/>
            </a:br>
            <a:endParaRPr lang="es-MX" sz="2857" dirty="0"/>
          </a:p>
        </p:txBody>
      </p:sp>
      <p:sp>
        <p:nvSpPr>
          <p:cNvPr id="5" name="CuadroTexto 1"/>
          <p:cNvSpPr txBox="1"/>
          <p:nvPr/>
        </p:nvSpPr>
        <p:spPr>
          <a:xfrm>
            <a:off x="123292" y="267029"/>
            <a:ext cx="8839238" cy="596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>
                <a:solidFill>
                  <a:srgbClr val="094FA4"/>
                </a:solidFill>
              </a:rPr>
              <a:t>Algunas frases para tener en mente…</a:t>
            </a:r>
          </a:p>
        </p:txBody>
      </p:sp>
    </p:spTree>
    <p:extLst>
      <p:ext uri="{BB962C8B-B14F-4D97-AF65-F5344CB8AC3E}">
        <p14:creationId xmlns:p14="http://schemas.microsoft.com/office/powerpoint/2010/main" val="193069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A51DD-2833-42A1-9456-E834722DDE24}" type="slidenum">
              <a:rPr lang="es-MX" smtClean="0">
                <a:solidFill>
                  <a:srgbClr val="19324B"/>
                </a:solidFill>
              </a:rPr>
              <a:pPr>
                <a:defRPr/>
              </a:pPr>
              <a:t>43</a:t>
            </a:fld>
            <a:r>
              <a:rPr lang="es-MX" smtClean="0">
                <a:solidFill>
                  <a:srgbClr val="19324B"/>
                </a:solidFill>
              </a:rPr>
              <a:t> </a:t>
            </a:r>
            <a:endParaRPr lang="es-MX">
              <a:solidFill>
                <a:srgbClr val="19324B"/>
              </a:solidFill>
            </a:endParaRPr>
          </a:p>
        </p:txBody>
      </p:sp>
      <p:sp>
        <p:nvSpPr>
          <p:cNvPr id="10" name="5 Subtítulo"/>
          <p:cNvSpPr txBox="1">
            <a:spLocks/>
          </p:cNvSpPr>
          <p:nvPr/>
        </p:nvSpPr>
        <p:spPr bwMode="auto">
          <a:xfrm>
            <a:off x="3923158" y="5713805"/>
            <a:ext cx="5035786" cy="2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47675" indent="-4476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22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▪"/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457200" indent="-18415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6000"/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>
              <a:buClr>
                <a:srgbClr val="19324B"/>
              </a:buClr>
            </a:pPr>
            <a:r>
              <a:rPr lang="es-MX" sz="1837" kern="0">
                <a:solidFill>
                  <a:srgbClr val="19324B"/>
                </a:solidFill>
              </a:rPr>
              <a:t>Douglas Merrill, Google’s Former CIO</a:t>
            </a:r>
            <a:endParaRPr lang="es-MX" sz="1837" kern="0" dirty="0">
              <a:solidFill>
                <a:srgbClr val="19324B"/>
              </a:solidFill>
            </a:endParaRPr>
          </a:p>
        </p:txBody>
      </p:sp>
      <p:sp>
        <p:nvSpPr>
          <p:cNvPr id="11" name="4 Título"/>
          <p:cNvSpPr txBox="1">
            <a:spLocks/>
          </p:cNvSpPr>
          <p:nvPr/>
        </p:nvSpPr>
        <p:spPr>
          <a:xfrm>
            <a:off x="755519" y="1798769"/>
            <a:ext cx="7739373" cy="3642725"/>
          </a:xfrm>
          <a:prstGeom prst="rect">
            <a:avLst/>
          </a:prstGeom>
        </p:spPr>
        <p:txBody>
          <a:bodyPr/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ooper Medium BT"/>
                <a:ea typeface="+mj-ea"/>
                <a:cs typeface="Cooper Medium BT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ooper Medium BT"/>
                <a:ea typeface="ＭＳ Ｐゴシック" charset="0"/>
                <a:cs typeface="Cooper Medium BT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ooper Medium BT"/>
                <a:ea typeface="ＭＳ Ｐゴシック" charset="0"/>
                <a:cs typeface="Cooper Medium BT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ooper Medium BT"/>
                <a:ea typeface="ＭＳ Ｐゴシック" charset="0"/>
                <a:cs typeface="Cooper Medium BT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ooper Medium BT"/>
                <a:ea typeface="ＭＳ Ｐゴシック" charset="0"/>
                <a:cs typeface="Cooper Medium BT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4897" i="1" kern="0" dirty="0">
                <a:solidFill>
                  <a:srgbClr val="19324B"/>
                </a:solidFill>
              </a:rPr>
              <a:t>“</a:t>
            </a:r>
            <a:r>
              <a:rPr lang="en-US" sz="4081" b="0" i="1" kern="0" dirty="0">
                <a:solidFill>
                  <a:srgbClr val="19324B"/>
                </a:solidFill>
              </a:rPr>
              <a:t>Leaving this room, please forget all that I just said; is going about to </a:t>
            </a:r>
            <a:r>
              <a:rPr lang="en-US" sz="4897" i="1" kern="0" dirty="0">
                <a:solidFill>
                  <a:srgbClr val="19324B"/>
                </a:solidFill>
              </a:rPr>
              <a:t>change almost completely in the next 6 months”</a:t>
            </a:r>
            <a:endParaRPr lang="es-MX" sz="6122" i="1" kern="0" dirty="0">
              <a:solidFill>
                <a:srgbClr val="19324B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81645" y="1125680"/>
            <a:ext cx="427982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342864" indent="-342864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ES_tradnl" sz="2449" b="1" i="1" dirty="0">
                <a:solidFill>
                  <a:srgbClr val="14293F"/>
                </a:solidFill>
              </a:rPr>
              <a:t>And </a:t>
            </a:r>
            <a:r>
              <a:rPr lang="es-ES_tradnl" sz="2449" b="1" i="1" dirty="0" err="1">
                <a:solidFill>
                  <a:srgbClr val="14293F"/>
                </a:solidFill>
              </a:rPr>
              <a:t>keep</a:t>
            </a:r>
            <a:r>
              <a:rPr lang="es-ES_tradnl" sz="2449" b="1" i="1" dirty="0">
                <a:solidFill>
                  <a:srgbClr val="14293F"/>
                </a:solidFill>
              </a:rPr>
              <a:t> in </a:t>
            </a:r>
            <a:r>
              <a:rPr lang="es-ES_tradnl" sz="2449" b="1" i="1" dirty="0" err="1">
                <a:solidFill>
                  <a:srgbClr val="14293F"/>
                </a:solidFill>
              </a:rPr>
              <a:t>mind</a:t>
            </a:r>
            <a:r>
              <a:rPr lang="es-ES_tradnl" sz="2449" b="1" i="1" dirty="0">
                <a:solidFill>
                  <a:srgbClr val="14293F"/>
                </a:solidFill>
              </a:rPr>
              <a:t>…</a:t>
            </a:r>
            <a:endParaRPr lang="es-MX" sz="2449" b="1" i="1" dirty="0">
              <a:solidFill>
                <a:srgbClr val="142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1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32318" y="296183"/>
            <a:ext cx="8471266" cy="6054838"/>
          </a:xfrm>
        </p:spPr>
        <p:txBody>
          <a:bodyPr anchor="ctr"/>
          <a:lstStyle/>
          <a:p>
            <a:pPr algn="ctr"/>
            <a:r>
              <a:rPr lang="es-MX" sz="4897" b="1" i="1" dirty="0"/>
              <a:t>Gracias¡</a:t>
            </a:r>
          </a:p>
          <a:p>
            <a:pPr algn="ctr"/>
            <a:r>
              <a:rPr lang="es-MX" sz="2857" b="1" i="1" dirty="0"/>
              <a:t>Rigoberto Saenz Serrania</a:t>
            </a:r>
          </a:p>
          <a:p>
            <a:pPr algn="ctr"/>
            <a:r>
              <a:rPr lang="es-MX" sz="2857" b="1" i="1" dirty="0">
                <a:hlinkClick r:id="rId2"/>
              </a:rPr>
              <a:t>rigo@rsaenzs.com</a:t>
            </a:r>
            <a:endParaRPr lang="es-MX" sz="2857" b="1" i="1" dirty="0"/>
          </a:p>
          <a:p>
            <a:pPr algn="ctr"/>
            <a:r>
              <a:rPr lang="es-MX" sz="2857" b="1" i="1" dirty="0">
                <a:hlinkClick r:id="rId3"/>
              </a:rPr>
              <a:t>r.saenz1993@gmail.com</a:t>
            </a:r>
            <a:endParaRPr lang="es-MX" sz="2857" b="1" i="1" dirty="0"/>
          </a:p>
          <a:p>
            <a:r>
              <a:rPr lang="es-MX" sz="2857" b="1" i="1" dirty="0"/>
              <a:t>				</a:t>
            </a:r>
          </a:p>
          <a:p>
            <a:pPr>
              <a:lnSpc>
                <a:spcPct val="150000"/>
              </a:lnSpc>
            </a:pPr>
            <a:r>
              <a:rPr lang="es-MX" sz="2857" b="1" i="1" dirty="0"/>
              <a:t>			</a:t>
            </a:r>
            <a:r>
              <a:rPr lang="es-MX" sz="2857" b="1" i="1" dirty="0" err="1"/>
              <a:t>Twitter</a:t>
            </a:r>
            <a:r>
              <a:rPr lang="es-MX" sz="2857" b="1" i="1" dirty="0"/>
              <a:t>: 		@</a:t>
            </a:r>
            <a:r>
              <a:rPr lang="es-MX" sz="2857" b="1" i="1" dirty="0" err="1"/>
              <a:t>rsaenzs</a:t>
            </a:r>
            <a:endParaRPr lang="es-MX" sz="2857" b="1" i="1" dirty="0"/>
          </a:p>
          <a:p>
            <a:pPr>
              <a:lnSpc>
                <a:spcPct val="150000"/>
              </a:lnSpc>
            </a:pPr>
            <a:r>
              <a:rPr lang="es-MX" sz="2857" b="1" i="1" dirty="0"/>
              <a:t>			Facebook: 	</a:t>
            </a:r>
            <a:r>
              <a:rPr lang="es-MX" sz="2857" b="1" i="1" dirty="0" err="1"/>
              <a:t>Rigo</a:t>
            </a:r>
            <a:r>
              <a:rPr lang="es-MX" sz="2857" b="1" i="1" dirty="0"/>
              <a:t> Saenz</a:t>
            </a:r>
          </a:p>
          <a:p>
            <a:pPr>
              <a:lnSpc>
                <a:spcPct val="150000"/>
              </a:lnSpc>
            </a:pPr>
            <a:r>
              <a:rPr lang="es-MX" sz="2857" b="1" i="1" dirty="0"/>
              <a:t>			</a:t>
            </a:r>
            <a:r>
              <a:rPr lang="es-MX" sz="2857" b="1" i="1" dirty="0" err="1"/>
              <a:t>LinkedIn</a:t>
            </a:r>
            <a:r>
              <a:rPr lang="es-MX" sz="2857" b="1" i="1" dirty="0"/>
              <a:t>: 		Rigoberto Saenz S			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A51DD-2833-42A1-9456-E834722DDE24}" type="slidenum">
              <a:rPr lang="es-MX" smtClean="0">
                <a:solidFill>
                  <a:srgbClr val="19324B"/>
                </a:solidFill>
              </a:rPr>
              <a:pPr>
                <a:defRPr/>
              </a:pPr>
              <a:t>44</a:t>
            </a:fld>
            <a:r>
              <a:rPr lang="es-MX" smtClean="0">
                <a:solidFill>
                  <a:srgbClr val="19324B"/>
                </a:solidFill>
              </a:rPr>
              <a:t> </a:t>
            </a:r>
            <a:endParaRPr lang="es-MX">
              <a:solidFill>
                <a:srgbClr val="19324B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56" y="3107697"/>
            <a:ext cx="492056" cy="49205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5" b="21850"/>
          <a:stretch/>
        </p:blipFill>
        <p:spPr>
          <a:xfrm>
            <a:off x="627422" y="3779576"/>
            <a:ext cx="1294523" cy="42946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4" y="4288808"/>
            <a:ext cx="1466679" cy="62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MX" sz="3673" b="1" dirty="0"/>
          </a:p>
          <a:p>
            <a:pPr algn="ctr"/>
            <a:endParaRPr lang="es-MX" sz="3673" b="1" dirty="0"/>
          </a:p>
          <a:p>
            <a:pPr algn="ctr"/>
            <a:r>
              <a:rPr lang="es-MX" sz="8162" b="1" i="1" dirty="0"/>
              <a:t>Por que lo exige la autoridad? 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A51DD-2833-42A1-9456-E834722DDE24}" type="slidenum">
              <a:rPr lang="es-MX" smtClean="0">
                <a:solidFill>
                  <a:srgbClr val="19324B"/>
                </a:solidFill>
              </a:rPr>
              <a:pPr>
                <a:defRPr/>
              </a:pPr>
              <a:t>5</a:t>
            </a:fld>
            <a:r>
              <a:rPr lang="es-MX" smtClean="0">
                <a:solidFill>
                  <a:srgbClr val="19324B"/>
                </a:solidFill>
              </a:rPr>
              <a:t> </a:t>
            </a:r>
            <a:endParaRPr lang="es-MX">
              <a:solidFill>
                <a:srgbClr val="1932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9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MX" sz="3673" b="1" dirty="0"/>
          </a:p>
          <a:p>
            <a:pPr algn="ctr"/>
            <a:endParaRPr lang="es-MX" sz="3673" b="1" dirty="0"/>
          </a:p>
          <a:p>
            <a:pPr algn="ctr"/>
            <a:r>
              <a:rPr lang="es-MX" sz="8162" b="1" i="1" dirty="0"/>
              <a:t>Para nuestros </a:t>
            </a:r>
            <a:r>
              <a:rPr lang="es-MX" sz="8162" b="1" i="1" dirty="0" err="1"/>
              <a:t>stakeholders</a:t>
            </a:r>
            <a:r>
              <a:rPr lang="es-MX" sz="8162" b="1" i="1" dirty="0"/>
              <a:t>? 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A51DD-2833-42A1-9456-E834722DDE24}" type="slidenum">
              <a:rPr lang="es-MX" smtClean="0">
                <a:solidFill>
                  <a:srgbClr val="19324B"/>
                </a:solidFill>
              </a:rPr>
              <a:pPr>
                <a:defRPr/>
              </a:pPr>
              <a:t>6</a:t>
            </a:fld>
            <a:r>
              <a:rPr lang="es-MX" smtClean="0">
                <a:solidFill>
                  <a:srgbClr val="19324B"/>
                </a:solidFill>
              </a:rPr>
              <a:t> </a:t>
            </a:r>
            <a:endParaRPr lang="es-MX">
              <a:solidFill>
                <a:srgbClr val="1932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8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MX" sz="3673" b="1" dirty="0"/>
          </a:p>
          <a:p>
            <a:pPr algn="ctr"/>
            <a:endParaRPr lang="es-MX" sz="3673" b="1" dirty="0"/>
          </a:p>
          <a:p>
            <a:pPr algn="ctr"/>
            <a:r>
              <a:rPr lang="es-MX" sz="8162" b="1" i="1" dirty="0"/>
              <a:t>Para nuestros clientes? 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A51DD-2833-42A1-9456-E834722DDE24}" type="slidenum">
              <a:rPr lang="es-MX" smtClean="0">
                <a:solidFill>
                  <a:srgbClr val="19324B"/>
                </a:solidFill>
              </a:rPr>
              <a:pPr>
                <a:defRPr/>
              </a:pPr>
              <a:t>7</a:t>
            </a:fld>
            <a:r>
              <a:rPr lang="es-MX" smtClean="0">
                <a:solidFill>
                  <a:srgbClr val="19324B"/>
                </a:solidFill>
              </a:rPr>
              <a:t> </a:t>
            </a:r>
            <a:endParaRPr lang="es-MX">
              <a:solidFill>
                <a:srgbClr val="1932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MX" sz="3265" b="1" dirty="0"/>
          </a:p>
          <a:p>
            <a:pPr algn="ctr"/>
            <a:r>
              <a:rPr lang="en-US" sz="7346" b="1" i="1" dirty="0"/>
              <a:t>La decision </a:t>
            </a:r>
            <a:r>
              <a:rPr lang="en-US" sz="7346" b="1" i="1" dirty="0" err="1"/>
              <a:t>parece</a:t>
            </a:r>
            <a:r>
              <a:rPr lang="en-US" sz="7346" b="1" i="1" dirty="0"/>
              <a:t> </a:t>
            </a:r>
            <a:r>
              <a:rPr lang="en-US" sz="7346" b="1" i="1" dirty="0" err="1"/>
              <a:t>difícil</a:t>
            </a:r>
            <a:r>
              <a:rPr lang="en-US" sz="7346" b="1" i="1" dirty="0"/>
              <a:t> </a:t>
            </a:r>
            <a:r>
              <a:rPr lang="en-US" sz="7346" b="1" i="1" dirty="0" err="1"/>
              <a:t>pero</a:t>
            </a:r>
            <a:r>
              <a:rPr lang="en-US" sz="7346" b="1" i="1" dirty="0"/>
              <a:t> no lo </a:t>
            </a:r>
            <a:r>
              <a:rPr lang="en-US" sz="7346" b="1" i="1" dirty="0" err="1"/>
              <a:t>es</a:t>
            </a:r>
            <a:r>
              <a:rPr lang="en-US" sz="7346" b="1" i="1" dirty="0"/>
              <a:t>¡</a:t>
            </a:r>
            <a:endParaRPr lang="es-MX" sz="7346" b="1" i="1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A51DD-2833-42A1-9456-E834722DDE24}" type="slidenum">
              <a:rPr lang="es-MX" smtClean="0">
                <a:solidFill>
                  <a:srgbClr val="19324B"/>
                </a:solidFill>
              </a:rPr>
              <a:pPr>
                <a:defRPr/>
              </a:pPr>
              <a:t>8</a:t>
            </a:fld>
            <a:r>
              <a:rPr lang="es-MX" smtClean="0">
                <a:solidFill>
                  <a:srgbClr val="19324B"/>
                </a:solidFill>
              </a:rPr>
              <a:t> </a:t>
            </a:r>
            <a:endParaRPr lang="es-MX">
              <a:solidFill>
                <a:srgbClr val="1932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2052" name="AutoShape 4" descr="data:image/jpeg;base64,/9j/4AAQSkZJRgABAQAAAQABAAD/2wCEAAkGBg8PEA8UDw8UEBAQDxYUDxAUEBQUDxYUFhQVFRQUFBYYHiceFxkjGRQXHzsgJScpLiwsFR4xNTAqOSYrLCkBCQoKDgwOGg8PGi8lHyItLCktMi4pLSopKSwsLCosLCo1LC8sLCwsLywqLCwpNCoqLDAqKSwpKi8pLCwsLCwqKv/AABEIAMIBAwMBIgACEQEDEQH/xAAbAAACAgMBAAAAAAAAAAAAAAAAAQIFAwQGB//EAEgQAAIBAwIDBAYFBwsDBQEAAAECAwAEERIhBTFBBhNRYRQiMkJxgQcjUpGhYnKCkrHB0RUzQ1NjorLCw+HwFhckc5OUs9NU/8QAGwEAAgMBAQEAAAAAAAAAAAAAAAEEBQYDAgf/xAA2EQACAQMCBAIIBAcBAQAAAAAAAQIDBBEFIRIxQVETcQYiYYGRscHwMqHR4RQjM0JDUpLxFf/aAAwDAQACEQMRAD8Ap6YopitEUQCnRToEFPFFOvQgqQFGKdMApgUCo96OmT8BmmInTqqkvXmkaOFiiJtJKAC5bmUj1bDAIy2/PYVVzSR96V9LlhWM6ZJDcs0rvjdEXOABnc6eewrlKrw9DpGnk6rFPFc3w7hkR1B7SW5Tmlz6HcMzb+yx0+0PtDYjw65ZOJR2jD6x1jyA8E6Sq6gnGqIyAE46rk7Zxy35Qu6cnjiX/SbPcrea6P4F/inimu+CNweRHIjxFPFTCKLFPFOjFMBYp08UYoEKipYoxTwBHFGKlijFGAI4oqWKMUYAjRinijFGAI4oxTxRikBHFLFSxRigZCipYopAaFSpCpVxOoUxRTr0IKlikKlTAMUxQKYFMRjk3wPHc/AVgur1FH5K7seQwPOsd1PqO3IbfGlwmwFzchGGYoVEsw6M2fqoz5ZBYjroA61HuriNtRlVl0OtCi61RQXUh2V4JPdW8bSMYIGLONG1xKWcsW1f0aZONtzjptXV/RxwGEWttIIlDNErSPpHeOzetu3M8/2VuWtqkSKka6UX2VGcDJJ2z5mum4bGFiTHUZPz3r5fqep1q0Wm9m9vYtzYUbaFL8K36mzUJ4VkUrIodTzVgGU/EHY1Ois0njdEk5Pif0fx4L8PxbS8+4yfQ5fySv8AQsejJgeINc3bzatWVKOjFJY2GHR19pGHiPxBB616hXIdu+HCOWC7QYEzC2u/N8H0eU+eQY8+Dp4VvfRrWqjmras8p8myj1Kyi4upBboo8U8UwKeK+imYyLFPFPFGKMALFGKlijFPAiOKMVLFGKAI4oxUsUYoAjilipYoxRgCGKMVLFFLAyGKWKmRSxSGRop4p0YArhToFOuCOwxTApVIV6EFSpCpUxABWO6fSp89qyite/8AZHxpiNCrvsRGNF0+N3u2XPlGiKv+b76pQKu+xT4W7Tqt1r+UkaMPxDfdWe9Is/wm3dFtpGPHfkdJXR2Z+rj/ADB+yubqwtOKyPpgtYTc3KqC41aIIlJOlp5cHTkbhQGY42GN6+c1aFSviFNZZp5SUVll1RWunZjizAFr60jP9WtjLIg8tbTqT8cD4Vp3N/cWbKOIxxxxudKXkTk2pY8llD4aAnpksp5as7Uq2jXdKHG458nl/fkcY3NOTwWlVfayyafh18iKWkEPexKBljJEwlQADmcoKLGa+vgGsoo4rY+xd3Os94PtQwJhmTwZmXPMAjetuXg3F4PXSS1vMbmIRyWsp8kdpJEJ8mAHmKk2WmXlKca6jy3xnD+/M8Va1OSccnn0E6SKGRgyNupHKsmKxNciW74g6wvArXIzBIoWVJO5j74uoJA1Pk+ec9az4r69QqOrTjNrGUYqtDw5uK6CxRipYoxXc5CxRipYoxRgRHFPFOjFGAI4oxUsUYowBHFLFSxRigZDFGKlijFAEMUsVMio4pDI4pVPFFGBlYKhPcJGMu2kZwPEk8gANyT4CtOTiDZUKCSzBURVLOzHkqgbk1bcHs5LO4E/ErZ4gSq28j6HgTPta2RiI3Y7ZbAwMZ3NUt/qELSHeXSOd2WNtayry7LqzSa6fMaiCVWmfREZo3hiY8/bYY5DkMsdgAatB2a4hoZ1EMwX2okLpKepEZbIc+R05rvuJLbS20ouCvozRnvSx0qE6kn3SOeehFcn2W4vxNoVEdmJVAx3805hMmCQJAgRmGpQp9bG5rGv0ivK8eOniPC908YfvfyLuOm0IZi03n76FDbzrIoZTlTy6HwII6EHbHTFZgKXFYLmG6le4tDbRXLqQyyiaDvyCG9YBSuvCnBAy2rxqVbqxuo3VGNWPXnhp4fVbGeuKLo1HFhWK7TKHy3rMKCuRjxqcRypxW52bn0XhXpcQf34WyP7kjfq1qEVW2nFyt3FqAXurxQjdGRsRSA+YEwPz8qrdVpqpazg+23mtybYSca8ZL7zsei8RvO5hmkIz3UTyY8dClsfhXZ8Fii4NwrvZ8kxwm4vXVcyPMwDSHG2Tn1R4BVGwFeT95JLJKZJWNtfTXFmEJ9SPSpjidB0LNHKD4llr2Lsbxpb2yj7zBmjXubyM4OmVFCyAj7Le0PFXBrI6ZTUOJddvv3M0V1Jyx2Nzs12hh4jaxXNvqEUwOkOulxpYowIBI2KnkSK2+JcOiuYZYZkDxSoUkU9VYYPw+PSs0MKooVFCqowqqAFA8AByFaHaHjsVjbvNLk6cCONd5JJG2jiQdWZsAffyBq4IRpdhrmR7GEStqkhaW3d/tG2mkt9Z82EQb51Y8c4slnbT3Dq7pBE0jKgy5CjJwK4bs/HxiG2SIz2cB1SSSSLFNcyl5pXmc4LRop1SEe8PjWfiHFL3h8RuXv2vIoSpuoJbeCPMRdVd4TEqlWUHOGLA4I86hRv7aU1CM02zo6U0stFF2qvIbqXht7AjRjiFpKJEddLkQtGYmYDqBI4zk5DL0xVfis3GuPrxO7a4jJ9GhRoLTOxb1wZ5Sp3XUyKoB3xHkgZxWLFa6xi1RWTPXkk6rwLFPFPFPFTSGRxTxWlfXOPVU/E/uqtjtZrqR4IG7vCDvptyU15CqgBGXIyeYwN/CuFzcU7am6tR4SO1GjOtNQgtyzglnuCxtljEakr30pbS7A4Pdqu7AHbUSBnlmoXF89s6x3ihHdS0RiDyBwCAcJp1qRnwI54OxrobHs/xGzRTHNBdCNQFt3g7j1VAGmOVWIVsDA1KR8OdR7H2nfiWaYH0h5CLsEESLKDtAeoVFKgDkRg+9k4F+k1dTlWTTgunny7P39eXlpv/lUHFQw0+/3sVFpexzAmNw4Bw2OYPgwO6nyIrPio9prq1aVXsUknnicJcGCNpImiz68byeyXX2gASQQRtqNRtbpJV1RnIyQdiCCNirA7qw8DvWw0vUo39Lia4ZdU+fn5Mob2zdtPC3j0ZPFGKlilVsQSNLFTxSxSGQxSIqeKRFIZDFFSopAU3ZG7jgu555VLLa2erAALAOz94yjx0x4+GR1r1dHinjBBWWKVMjk0bow+4qQa8asJkjnHe/zFxE1tOc4AD+wxPQaiVz0110vZ+4ueGBo/RpZ4/d7po2hJHviN2VoXb3gMqTuK+Y+kNlKdzKefW2x2a/VM2OnTXgpL3+Zl/klxfpYMxayRfS4UJJJXUESFs+0sbayM5z9Xn2a7q4uIreJ3kYRxRIWdz7KqOZPifLmSfE1yNpZT31z6RKz2UyR6LQRsrtGmSX74EGOTWWGV3ACLg5zW1bcPllv3jvbhrxLe3hnhUokUCSvJMmTFH6rsBECC2cb48qSvGE8eLL8Ky0ur6vPLfbL8yYnKOyXM2+0o9K4VdMY2jLWTzKjjEiMid8moAnDBkXbO2K4yJ9SqftKD94zXp91aLNFNExKrNDJEWG5AkQoSP1q8vW2kt2a3nGmeBVVvsuuMJMh6o2M+RyDuK1fohWjwVIZ5vKRTaxB+rLHIygVCdc6enrfuNZAKUgGMk4wc1uzPlXN7RyMb1S3liWS7JBBSTvoWx7wiQ5HzUir24kDNkUcP7jF7PcQC5W0VRHbuwWHJTW8sgwdWAQAMHkdsnIgajXjQoOclnol3b26kuzpyqVOGLx1+BfcP4Qj2VvGXLACOUSrjJkDiYsOY3fPyNXthwwtI8sEz2twFA72PSQy74SWNgVkUeYyOhFVXBhAys8dibCbIWeAEdznSGVkC+ochh6wAO2Dyov8AjMyP6PanTNKmqSXAPcxZxqAOxdjsoPgT0r5nmtKeKTalnPTbvyysfM2DUeD1kXvFO2l7Z6VuOIcPRiNs2k5nbzWFJyW+W1Ug7VwGRZp/Tb+dAe6c2MkcEYPPuYtICEj3vWYjbVjatnhXZqGAE6SZG3kdmLSsfGSQ+s5+eKsvQ4/sD7qs5xnUhwVajffGIp/BZ/MjxpqLyl9Su/7iR9LW5ZvAWsw/xKB+NafErniHEUCrbpDa60aWKaYJNcKjhu6BUOsakqMknfltvV8LSMe4v3VlrhSsrelLijHf2s6ScpLDZxcd3qur0SRNbyyXLTC3kAD6GVBrBGVcFgx1KSN63KueO8N9JgZML3g3t5GLAxSHbvEZfWGOekbNjB2ORQ8X4J6LayXAvZ5ZoQpw3dC3lJkVO6ESr6pbVgEMSD1rZ2Wq040405LdbGeutNm5ucXtzM2KwXsulduZ2rYxWlxIjCjrnOK0ZRlfV79HMIImY82u5if0MRqPkFFc8zO7iKBQ0zDJz7Ea/wBZIfDwHNjyrteyHChbBUVi+NbSO3tM7nLMQNhknl0rFell3T8DwE/W5v4Gi0WhNSdVrbGEW3AuKtOHjmUJdQHTcRLnH5MqA7mJxuD8Qdwaoe2dmwu7VInMRv4ZEvVTZ3hg0NGcjdSS7R6uel8dBjb43YC7vreIFojbw+kSTxMY7nS7NHHCkinKqxV2P5i+OalddjlVkntpG9MjORNcySz94pGDFKxbUE5EacaSMgHcHC0J0KL43tKS5dE3yflnDWzxsXrUpbdEzeisbazgLSaI4oUyxIAjRR0A8PxNcxxjuzPZzwoY14hauzoQFJMYheJ2A21aJSp8gvhVjxPs/d8S7tLqCGBFyGZLmSdyDs3dRlEjVyMgSNqK5OBneq/iVwk92e6x6PYxG2hx7BkJUzlfFV0Rx/oNV56OUZyvY1FJtrLlvsljlts88/Z84Gp1F4ElL3eYsUsVLFLFfUzHEcUqlijFAyGKWKniokV5AjToooGci8YYEMMgjBB5EGrzs52gZClvcEtk6bec+94RSfl7bH3vjzqZIipwflWKaEOpVuR8Dgg8wQehB3z5VTX9hC8p8MufR9i0tbqVvPK5dT02xlCyITyzg/Pb99XsVoivI6qA8unvG6tpGlc+QHTzPia8/wCzPGzOpjlP/kRAazy7xOSyqPPkR0PxFdtwu+1AKx9YDbzH8a+UahbVKM2pbNbM18JxqRUo8jfqs7Q9n476NQW7qeLJtrjGShPNHHvRtjdfmMECrOioNtc1LaoqlN4aCpTjUjwyPMCJI5HhnTup493jzkFTykjb34z0PyOCMVC7QlDivQ+OcChvY1WXKOhJguEx3sTHmVz7Snqh2I+RHB3dtNayiG6UK7Z7mVc9xOB1jJ5MOqHceY3r6xo+uUr+KjLafbuZS9sJUHxR3j8imFKN5YnZ4dB1pomikBMUijOA2NwRkjO+xIINWN7CoXIGDnnWkKvq1CFeDp1FlMrqdWVKXFB4ZednuLXFy0pkWKJIW7vu01MxbSjhtZwAulsY0/s3ydmIxJPdyncvdSKPzIPqUH3qx/SrQ7HH6y+H9pEfvhA/y1Y9mn7q5uoW2ImeVPOOc94CPg/eL+jXz2dKNG6q049Nl5GxpTdSjCcup1FFFFM6BRRSdgASSAAMkk4AA3JJ6CgCo7W291JaSpaHTMwABzpOCRnB6HGd/hVEYZM2drLpxZWsUsyoAEa4bWkW2OSKjN5l89BUoby4eWaWzn7q2kfKJLF3yO3vzICVaNGPJQcHBbA1YrEZe671mkMs0ra55mCrkhQowB6qqqgAAbACtHpun1FONSovV5+0or+9g4OEH63I27q6CbDdvDw+NU6mW4kMcGCwP1sxGY4vj9p/BPmcCpWNpLenKForf3p+UknlDnkPyz8s866/hXCVVVjgQIi9ByHiSeZJ8Tua8avr8KCdKg8y6vov1Z4sNKc8VK3Lt3MHBeCJCvdwglmOZHY5d26u7f8AAOQrqrKzES4G5PtHx/2qVrarGMDn1PU1mr5dc3Uq0m2/3NSkorCFpGc438ev/N6nHGWOB8z4UgK5ftfxUyFrGBsDA/lCVTgqjDItlI99xzPRT4sMd9M0+pf11Tjy6nC4rxoQc5GDi3ap7oPFYkxW5JWS9ziWUA4YWwHsqdx3p/RHJq0ILdY1VUUKijCqOQA6VkSMKAAAAAAABgADYADwp4r7PY6fRsqfBSXn7TEXN3O4lmRHFLFSxRip5FIEUqniokUhkaRqVKgZGlUqKQFHPDqHmOVV5GKtRWC6t87jn186ikkryXVkkiIWWM5Qn2Tn2kbxVhsfkeldvwbi63MayR5VgcOhPrxuOan+PUEHrXFinbXUltL30Q1bATRf1iDljwdd8H4jkaodZ0tXUPEgvXX5rsWmn3vgy4J/hf5HrvD78SDB2cfj5ityuQ4fxBJkSWF9SsMqw2PmCOhB2I6Yro7C/EgwdnHMePmK+W3Nu6bbS/Y1Wcm5WC/sIriJop4xJE/NTkYI5MpG6sOjDBFZ6Ki06kqclKDw0JpSWGea9peCzWCMzFri0G4n05njA92dV9of2ijH2gOZoLe/R2K+srjco6lXwQCGAPMEMDkdCPGvaHIAOogADcnkB1z5YrluznYC3veGPIY+59Lupru10KEeBXIWFohyGY40YryYNjwr6Poev3FwnCqs8ON+/wC5n7zTaSeYvGTmux6/WXx8ZIh90IP+YVa8U4Y0pjkhcR3MR+qcjKEHGqOQDcocDzBAI89Pst2RuO9u4ZuIPBOkoeSKKCHDxsoSOeN3DEoQmMYGlgQa6/h/0bRyE67+/YDr6Sqb+QRBXC6tKtW6nXhJLLyibQqxp0Y05Lkimh7SojCO9X0KflplIELnxhm9hx8wfKrgOCMg5Hj0++rS4+ja3dSr3l6ykesrXZdD8VdSD8xXDRdlOGwrb3DWqXHDrk6YrqW3SOWFi2mPv1QKjQyEDTJpBGpdXtAjzUpVKdNzkstf6/o8fNnqNZN4LO47SWyv3aObic8re3Xvpz+imdPxYgedc69/JxBFebEVow1JbA5Ljobhuo2z3Y28dVelcH4fDAVSCJIVJ9mONUXPwUCvN+y3Yt7m2sUPEmikuLZnjiW1ViiLszMS3IEgZOnJYDnXbQ7q3ruVScX6vLqR7+NbhUYPGeZjEt3c94LK1aeOE4mcSJGNX9WmrZ3A3IHLI6nFafBuGrcyOLzKPE2f5PdWRhg7PMGAMo6jHqfGvR+yCCO27gxJDJZyvbzImdBdMN3i6t8SK6yb5P1m5NWl92Thv1UTKRoOYplOmeNvGJ+a/sPUGrW9uK9zBwjLhz2+XcjW9tSoyUsZaOcs7IyHA2Ucz0HkKvoLdUGFG34nzNV1s8tnIlreY1NkWtyq6YrgDcgj3JwNynI816gWtfMr6NWnUdOosY/P2mghNTWUFFFaPHONpZRBiveTykra2+cNI+M5P2UUblug8yAeNtbVLmoqdNbsJzUI8UjX7S8eNqqxQYN7Op7oEZWGPk1xIPAcgvvNt445mzs1iQKpLbku7HLu7HLu56sTkk0W1uwaSSZ+8uJmDTy4wCQMBVHuxqNgvQeZNbGK+z6NpMNPoqP9z5sxF/eu5nt+FCxSxUsUquyuI4pYqdRIpARpVI0jSPRAilUjSNIZGiiigZUCmKQpiopJNW6tuo+Y/fWpVvWldWuN15dR4U0eTBYX72chkQF4XObiEcz072MfbA5j3gPECu5srxZFSSFwysAyOp2I/wCdK4UVLh9/JZOWjBeBzmeAcwessQ+14r73xrMazo/jJ1qK9bqu/wC5d6dqHB/Kqcuj7HrVhfCQYOzDmPHzFbdcjYX6SKksLhlYZR15f86YPwNXUvaCKOFpJSRowNCjU7sThUjXmzMSAB4n5180rWslLEF7Me00mVjJj7QI1yYrKIkSXpKysOcdquPSJPL1SIx+VKPCu/t4FjRURQqIoVFA2CgYAHkAMVQdkOBSQiS4ugBd3WDIoOoQxrnurdT1C5JJHtOzHliujrc6bZ/wlBQfN7vz/YqK1TxJZOP7d8JdAl7bqTPZkuUHOWE/z8PnqUZHg6L4muj4PKjwRPGwZJUEiMORVwGU/cRW46ggg8jXn/Zzsq5a9g/lC8hSzu2jhihmRYlgeOOeEKDGTssunn7lWRxOg7fXbx8OuhF/OzILeHB37y4dYEI8wZAflVmvBYPRRbGMNbiAQ92fZMYQIFP6Iqph7EJ3kLzXt5ciGVZUimnVou8XJRmCoCdJ3G/MCukoA85gv/5Kd4L2QlIEMlpO27z26kAJ+XOhKoQN21I3vHEvo+4c/DZEivIyst9Hqt5C+sIELyegHbCsiuX22cmU+7XeXfDoZjGZYkkMUgkiLorFJBydM+yw8RWl2m4J6ZbPGrd3MpEltL1jnjOqKQfBgM+IJHWolvaQoSnKH9zzjsdJVHJJPoVKWoj4zKCvqXtisw32Mts4hk++OaH9SurAriux1ncXptb67u9ckcUsfo62ywrFIzCO4jc5ZmKvFjmPZBrtalnM0eNcGhvIXhnXKNjBBw6sDlXRuaupwQRyIrkOGXEqSS2t0dVzbgHvMaRPCxIjuFHQnBVgOTKehFd7XJfSHD3MKXyIWk4e2uRRzktmwtzH+riQZ96JardSsY3dLh/uXJ/T3najVdOWehg4rxWKzi72bLZYLDEu8ksh9lEHU/gACTsK41BLLK89yQ1xIMYG8cUeciGL8kcyebHc9MMvNcS+kXWO9KlYolOYoIzv3aeLHA1P7xHQACtitBoWhwsKfHP8b/Io9R1B15cEPw/MVGKeKMVpioFSqVKgBGlTpGkBEilUjUTSGiJpGpGomkMjRTopDKamKQpiopKJCpVGpCmjyadzaY3Xl1HhWtVsy5BHiKq5Iipwa9CMFjfyWtx9TusqMzW+HJmkDIoWEKDiYqxPgdO/jXpvZXgL98l1fIBIufRrXIZYAdu8YjZpyOvJRsOprzWSPVjcqVYMjqxV1YcmVhurDxrreCfSLJEAl+hlUbC6iTL4/toRvn8pM/miqG709Ks68Y7v7+2XFrd5pqlJnsccgYAqcipVynA+0lvONVpcRzD3lRwT8GX2lPxANdHb3qv5N9k/u8aiEzBsVrwWEaSSyKMPNp7w556F0r+FbFFAgooooAKKKKAOW4L/AONxO/t+SXSJfQjG2o/UXQH6aRP8ZjXU1wvbjtJa2PEOFyTTGJkaaOQGOTS0E0TbqQuHxNDDlRkjUNt6nefSnCciztLi6PR2jNtB83mw2PzUavUYSm8RWTzKcYrMng7evNu23awXwks7M6oGyl7dA+oVz69vCffY8mcbKCRueVVxXil9f5F3MI4DztLcssbDfaWU+vKPIaVPUGoRRKihVUKqjCqAAoA5AAchVrbac2+Kry7FbcX6S4afxJipClTq9KYKKKdIBUqdI0wFSNM0jQwFUTUqiaQETSNM0jXk9EaKKdAylFMUqYqISiQqQqIqQpo8khQ8YYYIzQKdehGpJw/7J+RrXeMqcHnVhPOEHn0qrkdiVCqZJJHCxxj2ndvZUfx6AE9KHJRWWCTk8IUXAxezxwRqvfSbtNpGuKJSNcurnnfA33Yjzr1bh3YCzJVQJ9KjcG+uyuPMd7jJ+FYOyPZdbGI6yHuZcNcSjlkezGmeUa5wPHcnnXb8Oh0oD1bc/urO3FbxZ8S5F9QpeFDD5meGFUVVUYVVCqByAAwB91ToorgdQooooAKKKKANLi/B7e8iaK5iWaJuasOvRgRurDoRgivMON8Cm4ZIqyO01nIwWC5beRGPsw3B6k8hJ15HfGfXK1+IcPiuIpIpkEkUqlZEbkVPMf712o15UZcUf/TjWoxqx4ZHk9SrFPYSWVxJazMX0LrtpW9qW3JwCx6yIfUbx9VverJWopVY1Yqcepm6lN05OMiVOo0wa7HgdOlRSAKRp0qYCNI06RoYCqJqVRNIERpGnUTXk9CooooGUoqQpCmKhkokKYpCnXpHkkKbOAMnpSFaN5Pk4HIftr0IxTz6iSxwAOvICuw+jns/kemzL60ikWakbpCecuOjSfguPtGuS4Twn066gtj/ADbZluf/AEEIyvlrYqnzNezgAbAYA5AbAeQqov6+X4a95aWVHbxH7icSamUeJxXQCqfhi5k+AJ/d++riqxFgwooopiCiiigAooooAKKKKAOS+kngpmtO/iXNxYkzxAe0yAfXxfpR52+0qeFcVBMrqrIdSsoZT0IIyD9xr2EivF7az9GkurbkLS6eOMf2LYmg+6OVR+jVtplXEnTfXcq9Rp5iprpsbdFIGir3JTEqM0qKYDpUUqMgFKiikAjUaZqJpDA1E06iaQxU6VFIZTCpCmkWeo++p+jnxH31XutBPDZOVOT3SICpCm0RXJJAAHMsAPxqOpc4LoD5utH8RS/2XxF4U+wppNKk/d8arK2b2UELgggk7g5G21awqQcWdp9Flh6l3ckbzT9zGf7OAY28jIz/AKoruq4DsT2u4fZ8MtFmu41l0OzxKTJMHeWRiDGmWz63UVLiP0lyPkWVoR4TXR0L8RCp1t8ytZtqdWbaXMv3OnRguJ4PTOEj1m+A/b/tWHi3bPh1oSLi9hjcf0ZkBl/9tcsfurxa7e7vcrc8Qnw3uRFYYPzTGo9YfnE1msbK4tRi39Fx1zamJj8Xjfc+eK9VLW4jHMI596RxhfW83vLHuZ6VL9Kdp/QW15cjoyWrRp+tOYxWq30jXbn6nhLY6d7eRIfujElcvb9pLiP2+HRSHqyXZz8hLGP21vJ2+wBr4fdL+Z6PIPwlB/CqKvU1SD9W3+vyZPhUs5f5PoXo7YcXb2eG2y/nXsp/0BS/6n43/wDxWX/ypv8A8qqE+kG196C7T42ch/waqyf9weH9ZJV/Os7of6dVc7zVo/4n/wAMkpWz5SXxNv8A6+4ksywPaWbTshdYkvZtegc2b6k6RnbJxnpWz/1/fJ/O8HbHUxXkb/8A2LHXJz8W4K92t0bmQSBlcqIJ9BdEKIx+q1AhSRgMAeoNXP8A3A4b0uGPwtrk/wCnXSWoX8eHhpN7b5g1uJU6LzmS+Jdw/SlZ7+kW93a45tJas8f68BcffV/wjtPZXg/8W6in8VSRS4/OT2l+Yrg5O3PDz/XP8LG5J/GOuf4xxDh1zuOGXMj+7IYUhYeGHkdXX5VOtr67qPE7eXuT+pxqRox/yL4nt9eVdrYRHxe5x/TWdtKfzg08R/BF+6qTgnajjNo+pW7y2UZ9Furnv5T5JOE1JtyyXArYuu1EHFLw3NvrC+gW8bo6lWWTvbmQqeh9VlORkEMK1FlCca0HJYznn5FVdVIToy4XnGPmbFFSigZhlRkZx7QH7TU2tHHNcfpL/GtFxR7lDwvsY80ZrJ6I++w25+sv8afocmM6dvzl/jS449w4X2MOaKym0k+z/eX+NI2j+HXHtLz++jjj3DhfYxZpZrM1pIASV2HPdf40ehSfZ5c/WX4+NHHHuPgfYwGrDhnA5LhHZXjRUYBi7lRk8uhrUNlJ9n+8v8at+BcW7m3nVQrSM6lFcApgYznJHSuNapJQ/l89jtShFy9fkYI+ytyy5ATfVoXWA7heZQdR93MeNQuezE0cbSM0fdqgcPqOG1EgKoxnV5HHMVf2naCMLbtIpEsETKqKY9D5CrnOr1fZH+9a/EuJQTQPCNQK/WI+Rgyks7jGdl9b8fKoSuK3FhrbPb2kt0aPDlPfByFFLNFWZAKcVIUUVERKJCmBRRTPLNO/5r8DWsKKK9CNa3QLdnSANVrlsDGT3o3PiataKK4x6+ZDuvxryRltfbX41bUUV1RzhyCiiimdAozRRQMNR8aNR8aKKYgooopMZgvziGbH9U/+A1TfR2xazDMcsZWBY7nCKqoM+AUADwAAoorkv68fJ/Qk0/6EvNfU6ijFFFWCI7HijFFFIBYoxRRTGgIpEUqK8sAIpGiigCJpYoopMYqKKKBH/9k="/>
          <p:cNvSpPr>
            <a:spLocks noChangeAspect="1" noChangeArrowheads="1"/>
          </p:cNvSpPr>
          <p:nvPr/>
        </p:nvSpPr>
        <p:spPr bwMode="auto">
          <a:xfrm>
            <a:off x="155836" y="-144252"/>
            <a:ext cx="304782" cy="304783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700" i="1">
              <a:solidFill>
                <a:srgbClr val="19324B"/>
              </a:solidFill>
            </a:endParaRPr>
          </a:p>
        </p:txBody>
      </p:sp>
      <p:sp>
        <p:nvSpPr>
          <p:cNvPr id="49" name="CuadroTexto 1"/>
          <p:cNvSpPr txBox="1"/>
          <p:nvPr/>
        </p:nvSpPr>
        <p:spPr>
          <a:xfrm>
            <a:off x="1572696" y="110717"/>
            <a:ext cx="7368566" cy="1099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>
                <a:solidFill>
                  <a:srgbClr val="094FA4"/>
                </a:solidFill>
              </a:rPr>
              <a:t>El centro de nuestras decisiones de negocio es el cliente…</a:t>
            </a:r>
          </a:p>
        </p:txBody>
      </p:sp>
      <p:pic>
        <p:nvPicPr>
          <p:cNvPr id="34" name="Picture 2" descr="http://4.bp.blogspot.com/-NeIJ4QJI7AA/T-C8iusqH8I/AAAAAAAAALA/lNsEgBjzSjM/s1600/homero-contento-1.jpeg"/>
          <p:cNvPicPr>
            <a:picLocks noChangeAspect="1" noChangeArrowheads="1"/>
          </p:cNvPicPr>
          <p:nvPr/>
        </p:nvPicPr>
        <p:blipFill>
          <a:blip r:embed="rId2" cstate="print"/>
          <a:srcRect r="17500"/>
          <a:stretch>
            <a:fillRect/>
          </a:stretch>
        </p:blipFill>
        <p:spPr bwMode="auto">
          <a:xfrm>
            <a:off x="2921785" y="1909073"/>
            <a:ext cx="3243041" cy="2948220"/>
          </a:xfrm>
          <a:prstGeom prst="rect">
            <a:avLst/>
          </a:prstGeom>
          <a:noFill/>
        </p:spPr>
      </p:pic>
      <p:sp>
        <p:nvSpPr>
          <p:cNvPr id="37" name="CuadroTexto 36"/>
          <p:cNvSpPr txBox="1"/>
          <p:nvPr/>
        </p:nvSpPr>
        <p:spPr>
          <a:xfrm>
            <a:off x="1572696" y="5331646"/>
            <a:ext cx="7546415" cy="1099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i="1" dirty="0">
                <a:solidFill>
                  <a:srgbClr val="094FA4"/>
                </a:solidFill>
              </a:rPr>
              <a:t>…y en decisiones de </a:t>
            </a:r>
            <a:r>
              <a:rPr lang="es-MX" sz="3200" b="1" i="1" dirty="0" smtClean="0">
                <a:solidFill>
                  <a:srgbClr val="094FA4"/>
                </a:solidFill>
              </a:rPr>
              <a:t>compliance y seguridad </a:t>
            </a:r>
            <a:r>
              <a:rPr lang="es-MX" sz="3200" b="1" i="1" dirty="0">
                <a:solidFill>
                  <a:srgbClr val="094FA4"/>
                </a:solidFill>
              </a:rPr>
              <a:t>debe serlo igualmente… </a:t>
            </a:r>
          </a:p>
        </p:txBody>
      </p:sp>
    </p:spTree>
    <p:extLst>
      <p:ext uri="{BB962C8B-B14F-4D97-AF65-F5344CB8AC3E}">
        <p14:creationId xmlns:p14="http://schemas.microsoft.com/office/powerpoint/2010/main" val="207929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nu0p5ruUmLX3ToaZN66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zbZIZwpiUuCWlr9l0zSb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0e7xhvJ0uXmsX2iWhb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fsiCPACk0aa9l0_duzex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ME.kBc_k6X.pdxd5wXJw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irm Format - Spanish">
  <a:themeElements>
    <a:clrScheme name="1_Firm Format - Spanish 5">
      <a:dk1>
        <a:srgbClr val="19324B"/>
      </a:dk1>
      <a:lt1>
        <a:srgbClr val="FFFFFF"/>
      </a:lt1>
      <a:dk2>
        <a:srgbClr val="19324B"/>
      </a:dk2>
      <a:lt2>
        <a:srgbClr val="FFFFFF"/>
      </a:lt2>
      <a:accent1>
        <a:srgbClr val="EBF3FD"/>
      </a:accent1>
      <a:accent2>
        <a:srgbClr val="BDCAE1"/>
      </a:accent2>
      <a:accent3>
        <a:srgbClr val="FFFFFF"/>
      </a:accent3>
      <a:accent4>
        <a:srgbClr val="14293F"/>
      </a:accent4>
      <a:accent5>
        <a:srgbClr val="F3F8FE"/>
      </a:accent5>
      <a:accent6>
        <a:srgbClr val="ABB7CC"/>
      </a:accent6>
      <a:hlink>
        <a:srgbClr val="849CB7"/>
      </a:hlink>
      <a:folHlink>
        <a:srgbClr val="254B71"/>
      </a:folHlink>
    </a:clrScheme>
    <a:fontScheme name="1_Firm Format - Spanish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Firm Format - Spanish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irm Format - Spanish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irm Format - Spanish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irm Format - Spanish 4">
        <a:dk1>
          <a:srgbClr val="254B71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1E3F5F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irm Format - Spanish 5">
        <a:dk1>
          <a:srgbClr val="19324B"/>
        </a:dk1>
        <a:lt1>
          <a:srgbClr val="FFFFFF"/>
        </a:lt1>
        <a:dk2>
          <a:srgbClr val="19324B"/>
        </a:dk2>
        <a:lt2>
          <a:srgbClr val="FFFFFF"/>
        </a:lt2>
        <a:accent1>
          <a:srgbClr val="EBF3FD"/>
        </a:accent1>
        <a:accent2>
          <a:srgbClr val="BDCAE1"/>
        </a:accent2>
        <a:accent3>
          <a:srgbClr val="FFFFFF"/>
        </a:accent3>
        <a:accent4>
          <a:srgbClr val="14293F"/>
        </a:accent4>
        <a:accent5>
          <a:srgbClr val="F3F8FE"/>
        </a:accent5>
        <a:accent6>
          <a:srgbClr val="ABB7CC"/>
        </a:accent6>
        <a:hlink>
          <a:srgbClr val="849CB7"/>
        </a:hlink>
        <a:folHlink>
          <a:srgbClr val="254B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</TotalTime>
  <Words>450</Words>
  <Application>Microsoft Macintosh PowerPoint</Application>
  <PresentationFormat>Presentación en pantalla (4:3)</PresentationFormat>
  <Paragraphs>130</Paragraphs>
  <Slides>44</Slides>
  <Notes>1</Notes>
  <HiddenSlides>0</HiddenSlides>
  <MMClips>1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6" baseType="lpstr">
      <vt:lpstr>Arial Narrow</vt:lpstr>
      <vt:lpstr>Calibri</vt:lpstr>
      <vt:lpstr>Calibri Light</vt:lpstr>
      <vt:lpstr>Cooper Medium BT</vt:lpstr>
      <vt:lpstr>Courier New</vt:lpstr>
      <vt:lpstr>ＭＳ Ｐゴシック</vt:lpstr>
      <vt:lpstr>Stag Sans Book</vt:lpstr>
      <vt:lpstr>Arial</vt:lpstr>
      <vt:lpstr>Source Sans Pro</vt:lpstr>
      <vt:lpstr>Tema de Office</vt:lpstr>
      <vt:lpstr>1_Firm Format - Spanish</vt:lpstr>
      <vt:lpstr>think-cell Slide</vt:lpstr>
      <vt:lpstr>Presentación de PowerPoint</vt:lpstr>
      <vt:lpstr>Redefiniendo el Rol de “Compliance” en la era digital y la inteligencia artificial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Cuáles son las referencias de “experiencia” hoy para los clientes?</vt:lpstr>
      <vt:lpstr>Presentación de PowerPoint</vt:lpstr>
      <vt:lpstr>Presentación de PowerPoint</vt:lpstr>
      <vt:lpstr>Presentación de PowerPoint</vt:lpstr>
      <vt:lpstr>Presentación de PowerPoint</vt:lpstr>
      <vt:lpstr>Y con la banca quien compite?</vt:lpstr>
      <vt:lpstr>Presentación de PowerPoint</vt:lpstr>
      <vt:lpstr>Presentación de PowerPoint</vt:lpstr>
      <vt:lpstr>Presentación de PowerPoint</vt:lpstr>
      <vt:lpstr>Presentación de PowerPoint</vt:lpstr>
      <vt:lpstr>Quién es el cliente hoy?</vt:lpstr>
      <vt:lpstr>Presentación de PowerPoint</vt:lpstr>
      <vt:lpstr>Y mañana?</vt:lpstr>
      <vt:lpstr>Presentación de PowerPoint</vt:lpstr>
      <vt:lpstr>Presentación de PowerPoint</vt:lpstr>
      <vt:lpstr>Pero que significa la “experiencia del cliente”?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Salma Hoyos Villamil</dc:creator>
  <cp:lastModifiedBy>rigo@rsaenzs.com</cp:lastModifiedBy>
  <cp:revision>20</cp:revision>
  <dcterms:created xsi:type="dcterms:W3CDTF">2017-07-13T00:55:29Z</dcterms:created>
  <dcterms:modified xsi:type="dcterms:W3CDTF">2017-07-14T14:47:34Z</dcterms:modified>
</cp:coreProperties>
</file>