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9" r:id="rId6"/>
    <p:sldId id="260" r:id="rId7"/>
    <p:sldId id="265" r:id="rId8"/>
    <p:sldId id="261" r:id="rId9"/>
    <p:sldId id="262" r:id="rId10"/>
    <p:sldId id="267" r:id="rId11"/>
    <p:sldId id="263" r:id="rId12"/>
    <p:sldId id="264" r:id="rId13"/>
    <p:sldId id="266" r:id="rId14"/>
    <p:sldId id="268" r:id="rId1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86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C28AE4-2347-4D0F-B6F7-397B3E7303A6}" type="doc">
      <dgm:prSet loTypeId="urn:microsoft.com/office/officeart/2005/8/layout/arrow2" loCatId="process" qsTypeId="urn:microsoft.com/office/officeart/2005/8/quickstyle/3d1" qsCatId="3D" csTypeId="urn:microsoft.com/office/officeart/2005/8/colors/accent1_2" csCatId="accent1" phldr="1"/>
      <dgm:spPr/>
    </dgm:pt>
    <dgm:pt modelId="{3DFB60B7-E948-40F7-8DE0-F2DAFD534743}">
      <dgm:prSet phldrT="[Text]"/>
      <dgm:spPr/>
      <dgm:t>
        <a:bodyPr/>
        <a:lstStyle/>
        <a:p>
          <a:r>
            <a:rPr lang="en-US" b="1" dirty="0" smtClean="0"/>
            <a:t>Rules</a:t>
          </a:r>
        </a:p>
        <a:p>
          <a:r>
            <a:rPr lang="en-US" b="1" dirty="0" smtClean="0"/>
            <a:t>Monitoring</a:t>
          </a:r>
        </a:p>
        <a:p>
          <a:r>
            <a:rPr lang="en-US" dirty="0" smtClean="0"/>
            <a:t>2000s</a:t>
          </a:r>
          <a:endParaRPr lang="en-US" dirty="0"/>
        </a:p>
      </dgm:t>
    </dgm:pt>
    <dgm:pt modelId="{D5499D6C-3DDA-4E89-89C8-8A4C2DF96571}" type="parTrans" cxnId="{FFE053EE-A7E1-4DB8-B298-4848AB233C9F}">
      <dgm:prSet/>
      <dgm:spPr/>
      <dgm:t>
        <a:bodyPr/>
        <a:lstStyle/>
        <a:p>
          <a:endParaRPr lang="en-US"/>
        </a:p>
      </dgm:t>
    </dgm:pt>
    <dgm:pt modelId="{1A3F599B-44BD-49B0-B4C6-7440B865B4FF}" type="sibTrans" cxnId="{FFE053EE-A7E1-4DB8-B298-4848AB233C9F}">
      <dgm:prSet/>
      <dgm:spPr/>
      <dgm:t>
        <a:bodyPr/>
        <a:lstStyle/>
        <a:p>
          <a:endParaRPr lang="en-US"/>
        </a:p>
      </dgm:t>
    </dgm:pt>
    <dgm:pt modelId="{9446DB1B-CE14-40D8-AE67-53F52DF7E35F}">
      <dgm:prSet phldrT="[Text]"/>
      <dgm:spPr/>
      <dgm:t>
        <a:bodyPr/>
        <a:lstStyle/>
        <a:p>
          <a:r>
            <a:rPr lang="en-US" b="1" dirty="0" smtClean="0"/>
            <a:t>Model </a:t>
          </a:r>
        </a:p>
        <a:p>
          <a:r>
            <a:rPr lang="en-US" b="1" dirty="0" smtClean="0"/>
            <a:t>Validation</a:t>
          </a:r>
        </a:p>
        <a:p>
          <a:r>
            <a:rPr lang="en-US" dirty="0" smtClean="0"/>
            <a:t>2011</a:t>
          </a:r>
          <a:endParaRPr lang="en-US" dirty="0"/>
        </a:p>
      </dgm:t>
    </dgm:pt>
    <dgm:pt modelId="{1E2007FF-6555-48C3-AA68-55879076C3F7}" type="parTrans" cxnId="{35124691-3496-420A-86E9-9BDD17289BE5}">
      <dgm:prSet/>
      <dgm:spPr/>
      <dgm:t>
        <a:bodyPr/>
        <a:lstStyle/>
        <a:p>
          <a:endParaRPr lang="en-US"/>
        </a:p>
      </dgm:t>
    </dgm:pt>
    <dgm:pt modelId="{CD1BCF72-5B6E-4E69-85AA-D3DE9B324602}" type="sibTrans" cxnId="{35124691-3496-420A-86E9-9BDD17289BE5}">
      <dgm:prSet/>
      <dgm:spPr/>
      <dgm:t>
        <a:bodyPr/>
        <a:lstStyle/>
        <a:p>
          <a:endParaRPr lang="en-US"/>
        </a:p>
      </dgm:t>
    </dgm:pt>
    <dgm:pt modelId="{C9575AA7-28A3-46B4-B40C-4D7F0B769232}">
      <dgm:prSet phldrT="[Text]"/>
      <dgm:spPr/>
      <dgm:t>
        <a:bodyPr/>
        <a:lstStyle/>
        <a:p>
          <a:r>
            <a:rPr lang="en-US" b="1" dirty="0" smtClean="0"/>
            <a:t>Analytics</a:t>
          </a:r>
        </a:p>
        <a:p>
          <a:r>
            <a:rPr lang="en-US" b="1" dirty="0" smtClean="0"/>
            <a:t>Early Adopters</a:t>
          </a:r>
        </a:p>
        <a:p>
          <a:r>
            <a:rPr lang="en-US" dirty="0" smtClean="0"/>
            <a:t>2013</a:t>
          </a:r>
          <a:endParaRPr lang="en-US" dirty="0"/>
        </a:p>
      </dgm:t>
    </dgm:pt>
    <dgm:pt modelId="{FC5541CB-7B71-44BC-B47A-969B6F432035}" type="parTrans" cxnId="{4A50CA8B-9981-4CBB-9908-D0C95A6ECC2E}">
      <dgm:prSet/>
      <dgm:spPr/>
      <dgm:t>
        <a:bodyPr/>
        <a:lstStyle/>
        <a:p>
          <a:endParaRPr lang="en-US"/>
        </a:p>
      </dgm:t>
    </dgm:pt>
    <dgm:pt modelId="{86416D98-95D3-4302-8476-3F42D2CB9740}" type="sibTrans" cxnId="{4A50CA8B-9981-4CBB-9908-D0C95A6ECC2E}">
      <dgm:prSet/>
      <dgm:spPr/>
      <dgm:t>
        <a:bodyPr/>
        <a:lstStyle/>
        <a:p>
          <a:endParaRPr lang="en-US"/>
        </a:p>
      </dgm:t>
    </dgm:pt>
    <dgm:pt modelId="{BBE87ABD-E024-427E-82B0-5FF6A4DD2CC2}">
      <dgm:prSet/>
      <dgm:spPr/>
      <dgm:t>
        <a:bodyPr/>
        <a:lstStyle/>
        <a:p>
          <a:r>
            <a:rPr lang="en-US" b="1" dirty="0" smtClean="0"/>
            <a:t>Holistic Customer Monitoring</a:t>
          </a:r>
        </a:p>
        <a:p>
          <a:r>
            <a:rPr lang="en-US" dirty="0" smtClean="0"/>
            <a:t>2016/2017</a:t>
          </a:r>
          <a:endParaRPr lang="en-US" dirty="0"/>
        </a:p>
      </dgm:t>
    </dgm:pt>
    <dgm:pt modelId="{3AE31E82-FF23-434D-81BC-39591033FBB5}" type="parTrans" cxnId="{92D17953-62AB-4350-AAD6-75997AA9FB60}">
      <dgm:prSet/>
      <dgm:spPr/>
      <dgm:t>
        <a:bodyPr/>
        <a:lstStyle/>
        <a:p>
          <a:endParaRPr lang="en-US"/>
        </a:p>
      </dgm:t>
    </dgm:pt>
    <dgm:pt modelId="{1C39CD3B-9DF6-4A79-8279-0708C21811B2}" type="sibTrans" cxnId="{92D17953-62AB-4350-AAD6-75997AA9FB60}">
      <dgm:prSet/>
      <dgm:spPr/>
      <dgm:t>
        <a:bodyPr/>
        <a:lstStyle/>
        <a:p>
          <a:endParaRPr lang="en-US"/>
        </a:p>
      </dgm:t>
    </dgm:pt>
    <dgm:pt modelId="{72FF868C-81B2-4563-A4EC-5700ECB0C1F6}" type="pres">
      <dgm:prSet presAssocID="{30C28AE4-2347-4D0F-B6F7-397B3E7303A6}" presName="arrowDiagram" presStyleCnt="0">
        <dgm:presLayoutVars>
          <dgm:chMax val="5"/>
          <dgm:dir/>
          <dgm:resizeHandles val="exact"/>
        </dgm:presLayoutVars>
      </dgm:prSet>
      <dgm:spPr/>
    </dgm:pt>
    <dgm:pt modelId="{83894C55-724B-4687-9A8B-54102F2FAA3C}" type="pres">
      <dgm:prSet presAssocID="{30C28AE4-2347-4D0F-B6F7-397B3E7303A6}" presName="arrow" presStyleLbl="bgShp" presStyleIdx="0" presStyleCnt="1"/>
      <dgm:spPr/>
    </dgm:pt>
    <dgm:pt modelId="{8603BF14-13E2-4F2B-B4E9-CA82CF2DD3DC}" type="pres">
      <dgm:prSet presAssocID="{30C28AE4-2347-4D0F-B6F7-397B3E7303A6}" presName="arrowDiagram4" presStyleCnt="0"/>
      <dgm:spPr/>
    </dgm:pt>
    <dgm:pt modelId="{870450B1-F66C-4748-AFEB-63A344ECC6BE}" type="pres">
      <dgm:prSet presAssocID="{3DFB60B7-E948-40F7-8DE0-F2DAFD534743}" presName="bullet4a" presStyleLbl="node1" presStyleIdx="0" presStyleCnt="4"/>
      <dgm:spPr/>
    </dgm:pt>
    <dgm:pt modelId="{D57FD07B-A17C-45EB-898B-8FDC8DA01505}" type="pres">
      <dgm:prSet presAssocID="{3DFB60B7-E948-40F7-8DE0-F2DAFD534743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587D-E3F0-44FA-88F2-A89C15D2FFC6}" type="pres">
      <dgm:prSet presAssocID="{9446DB1B-CE14-40D8-AE67-53F52DF7E35F}" presName="bullet4b" presStyleLbl="node1" presStyleIdx="1" presStyleCnt="4"/>
      <dgm:spPr/>
    </dgm:pt>
    <dgm:pt modelId="{7D1FF7A7-249C-45C4-85E7-26BAB2985DB0}" type="pres">
      <dgm:prSet presAssocID="{9446DB1B-CE14-40D8-AE67-53F52DF7E35F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059BE6-4D8E-427F-B00B-A610382DDB7D}" type="pres">
      <dgm:prSet presAssocID="{C9575AA7-28A3-46B4-B40C-4D7F0B769232}" presName="bullet4c" presStyleLbl="node1" presStyleIdx="2" presStyleCnt="4"/>
      <dgm:spPr/>
    </dgm:pt>
    <dgm:pt modelId="{3288F54A-1AFE-49D7-A29B-994E03C8C31F}" type="pres">
      <dgm:prSet presAssocID="{C9575AA7-28A3-46B4-B40C-4D7F0B769232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0E556B-942D-4C70-954A-60F250FA3BBA}" type="pres">
      <dgm:prSet presAssocID="{BBE87ABD-E024-427E-82B0-5FF6A4DD2CC2}" presName="bullet4d" presStyleLbl="node1" presStyleIdx="3" presStyleCnt="4"/>
      <dgm:spPr/>
    </dgm:pt>
    <dgm:pt modelId="{D53D9D4B-FE55-46D3-9757-CFF22D24D0D6}" type="pres">
      <dgm:prSet presAssocID="{BBE87ABD-E024-427E-82B0-5FF6A4DD2CC2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124691-3496-420A-86E9-9BDD17289BE5}" srcId="{30C28AE4-2347-4D0F-B6F7-397B3E7303A6}" destId="{9446DB1B-CE14-40D8-AE67-53F52DF7E35F}" srcOrd="1" destOrd="0" parTransId="{1E2007FF-6555-48C3-AA68-55879076C3F7}" sibTransId="{CD1BCF72-5B6E-4E69-85AA-D3DE9B324602}"/>
    <dgm:cxn modelId="{08DB35B8-5042-43B2-BA15-BF058A2F2224}" type="presOf" srcId="{3DFB60B7-E948-40F7-8DE0-F2DAFD534743}" destId="{D57FD07B-A17C-45EB-898B-8FDC8DA01505}" srcOrd="0" destOrd="0" presId="urn:microsoft.com/office/officeart/2005/8/layout/arrow2"/>
    <dgm:cxn modelId="{E61310F0-7F29-4099-AB8F-072A22F8DB97}" type="presOf" srcId="{9446DB1B-CE14-40D8-AE67-53F52DF7E35F}" destId="{7D1FF7A7-249C-45C4-85E7-26BAB2985DB0}" srcOrd="0" destOrd="0" presId="urn:microsoft.com/office/officeart/2005/8/layout/arrow2"/>
    <dgm:cxn modelId="{7D4874B7-F55C-4C5E-8D79-D99EA1E57B66}" type="presOf" srcId="{BBE87ABD-E024-427E-82B0-5FF6A4DD2CC2}" destId="{D53D9D4B-FE55-46D3-9757-CFF22D24D0D6}" srcOrd="0" destOrd="0" presId="urn:microsoft.com/office/officeart/2005/8/layout/arrow2"/>
    <dgm:cxn modelId="{92D17953-62AB-4350-AAD6-75997AA9FB60}" srcId="{30C28AE4-2347-4D0F-B6F7-397B3E7303A6}" destId="{BBE87ABD-E024-427E-82B0-5FF6A4DD2CC2}" srcOrd="3" destOrd="0" parTransId="{3AE31E82-FF23-434D-81BC-39591033FBB5}" sibTransId="{1C39CD3B-9DF6-4A79-8279-0708C21811B2}"/>
    <dgm:cxn modelId="{FFE053EE-A7E1-4DB8-B298-4848AB233C9F}" srcId="{30C28AE4-2347-4D0F-B6F7-397B3E7303A6}" destId="{3DFB60B7-E948-40F7-8DE0-F2DAFD534743}" srcOrd="0" destOrd="0" parTransId="{D5499D6C-3DDA-4E89-89C8-8A4C2DF96571}" sibTransId="{1A3F599B-44BD-49B0-B4C6-7440B865B4FF}"/>
    <dgm:cxn modelId="{4E502FEF-7CE8-4D23-9AB4-EE5327FF217A}" type="presOf" srcId="{C9575AA7-28A3-46B4-B40C-4D7F0B769232}" destId="{3288F54A-1AFE-49D7-A29B-994E03C8C31F}" srcOrd="0" destOrd="0" presId="urn:microsoft.com/office/officeart/2005/8/layout/arrow2"/>
    <dgm:cxn modelId="{DEF2DAC4-9C0D-421B-BB06-A52F9B2F2B7A}" type="presOf" srcId="{30C28AE4-2347-4D0F-B6F7-397B3E7303A6}" destId="{72FF868C-81B2-4563-A4EC-5700ECB0C1F6}" srcOrd="0" destOrd="0" presId="urn:microsoft.com/office/officeart/2005/8/layout/arrow2"/>
    <dgm:cxn modelId="{4A50CA8B-9981-4CBB-9908-D0C95A6ECC2E}" srcId="{30C28AE4-2347-4D0F-B6F7-397B3E7303A6}" destId="{C9575AA7-28A3-46B4-B40C-4D7F0B769232}" srcOrd="2" destOrd="0" parTransId="{FC5541CB-7B71-44BC-B47A-969B6F432035}" sibTransId="{86416D98-95D3-4302-8476-3F42D2CB9740}"/>
    <dgm:cxn modelId="{62390FCC-A03F-4E2A-8246-7C07C09F64D0}" type="presParOf" srcId="{72FF868C-81B2-4563-A4EC-5700ECB0C1F6}" destId="{83894C55-724B-4687-9A8B-54102F2FAA3C}" srcOrd="0" destOrd="0" presId="urn:microsoft.com/office/officeart/2005/8/layout/arrow2"/>
    <dgm:cxn modelId="{DEFD9403-264F-4E85-9B41-6B008A6B351A}" type="presParOf" srcId="{72FF868C-81B2-4563-A4EC-5700ECB0C1F6}" destId="{8603BF14-13E2-4F2B-B4E9-CA82CF2DD3DC}" srcOrd="1" destOrd="0" presId="urn:microsoft.com/office/officeart/2005/8/layout/arrow2"/>
    <dgm:cxn modelId="{4D5DB0AE-74E3-42C2-A3C7-BC33E2BD5BFA}" type="presParOf" srcId="{8603BF14-13E2-4F2B-B4E9-CA82CF2DD3DC}" destId="{870450B1-F66C-4748-AFEB-63A344ECC6BE}" srcOrd="0" destOrd="0" presId="urn:microsoft.com/office/officeart/2005/8/layout/arrow2"/>
    <dgm:cxn modelId="{EE41C959-BC0F-42D0-9548-8CC5CA307C26}" type="presParOf" srcId="{8603BF14-13E2-4F2B-B4E9-CA82CF2DD3DC}" destId="{D57FD07B-A17C-45EB-898B-8FDC8DA01505}" srcOrd="1" destOrd="0" presId="urn:microsoft.com/office/officeart/2005/8/layout/arrow2"/>
    <dgm:cxn modelId="{DE510ADC-33E2-4F22-AD63-8BEC139EF90D}" type="presParOf" srcId="{8603BF14-13E2-4F2B-B4E9-CA82CF2DD3DC}" destId="{99A7587D-E3F0-44FA-88F2-A89C15D2FFC6}" srcOrd="2" destOrd="0" presId="urn:microsoft.com/office/officeart/2005/8/layout/arrow2"/>
    <dgm:cxn modelId="{87B15091-6966-406B-A7AA-5BE6F26AEE78}" type="presParOf" srcId="{8603BF14-13E2-4F2B-B4E9-CA82CF2DD3DC}" destId="{7D1FF7A7-249C-45C4-85E7-26BAB2985DB0}" srcOrd="3" destOrd="0" presId="urn:microsoft.com/office/officeart/2005/8/layout/arrow2"/>
    <dgm:cxn modelId="{DC75AA18-7130-4FA6-AF1E-ADAB49CAE17D}" type="presParOf" srcId="{8603BF14-13E2-4F2B-B4E9-CA82CF2DD3DC}" destId="{C6059BE6-4D8E-427F-B00B-A610382DDB7D}" srcOrd="4" destOrd="0" presId="urn:microsoft.com/office/officeart/2005/8/layout/arrow2"/>
    <dgm:cxn modelId="{2E46E90A-7DCE-4AE6-B821-0CCACE134648}" type="presParOf" srcId="{8603BF14-13E2-4F2B-B4E9-CA82CF2DD3DC}" destId="{3288F54A-1AFE-49D7-A29B-994E03C8C31F}" srcOrd="5" destOrd="0" presId="urn:microsoft.com/office/officeart/2005/8/layout/arrow2"/>
    <dgm:cxn modelId="{1CF8F1CF-F3D3-4731-85E6-BB92F276E2D7}" type="presParOf" srcId="{8603BF14-13E2-4F2B-B4E9-CA82CF2DD3DC}" destId="{DC0E556B-942D-4C70-954A-60F250FA3BBA}" srcOrd="6" destOrd="0" presId="urn:microsoft.com/office/officeart/2005/8/layout/arrow2"/>
    <dgm:cxn modelId="{A2713791-44D0-409A-ADE2-CC902A1FB9FE}" type="presParOf" srcId="{8603BF14-13E2-4F2B-B4E9-CA82CF2DD3DC}" destId="{D53D9D4B-FE55-46D3-9757-CFF22D24D0D6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12DF4B-6ADA-4A0D-9E84-739941699740}" type="doc">
      <dgm:prSet loTypeId="urn:microsoft.com/office/officeart/2005/8/layout/chevron1" loCatId="process" qsTypeId="urn:microsoft.com/office/officeart/2005/8/quickstyle/simple3" qsCatId="simple" csTypeId="urn:microsoft.com/office/officeart/2005/8/colors/accent1_2" csCatId="accent1" phldr="1"/>
      <dgm:spPr/>
    </dgm:pt>
    <dgm:pt modelId="{A4876286-24FB-4AF7-A7EB-B12AC05C28A6}">
      <dgm:prSet phldrT="[Text]" cust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US" sz="1800" dirty="0" smtClean="0"/>
            <a:t>Known</a:t>
          </a:r>
          <a:endParaRPr lang="en-US" sz="1800" dirty="0"/>
        </a:p>
      </dgm:t>
    </dgm:pt>
    <dgm:pt modelId="{21243241-239D-46B6-82D2-C16E8DCA41B8}" type="parTrans" cxnId="{EE048B45-CC0D-4AAD-817E-97EDF78D42D5}">
      <dgm:prSet/>
      <dgm:spPr/>
      <dgm:t>
        <a:bodyPr/>
        <a:lstStyle/>
        <a:p>
          <a:endParaRPr lang="en-US"/>
        </a:p>
      </dgm:t>
    </dgm:pt>
    <dgm:pt modelId="{8D094F27-849C-44F9-8F1E-899AC938BCE2}" type="sibTrans" cxnId="{EE048B45-CC0D-4AAD-817E-97EDF78D42D5}">
      <dgm:prSet/>
      <dgm:spPr/>
      <dgm:t>
        <a:bodyPr/>
        <a:lstStyle/>
        <a:p>
          <a:endParaRPr lang="en-US"/>
        </a:p>
      </dgm:t>
    </dgm:pt>
    <dgm:pt modelId="{63701EDF-CBF4-43FC-8527-E547B7351908}">
      <dgm:prSet phldrT="[Text]" cust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US" sz="1800" dirty="0" smtClean="0"/>
            <a:t>Unknown</a:t>
          </a:r>
          <a:endParaRPr lang="en-US" sz="1800" dirty="0"/>
        </a:p>
      </dgm:t>
    </dgm:pt>
    <dgm:pt modelId="{FF5E43A8-C639-4568-8384-D5F215625B99}" type="parTrans" cxnId="{4C91CB61-A875-4210-8D0E-4F19938DC4D6}">
      <dgm:prSet/>
      <dgm:spPr/>
      <dgm:t>
        <a:bodyPr/>
        <a:lstStyle/>
        <a:p>
          <a:endParaRPr lang="en-US"/>
        </a:p>
      </dgm:t>
    </dgm:pt>
    <dgm:pt modelId="{C5531369-8929-40F7-BEE8-3E8D29E7CD7A}" type="sibTrans" cxnId="{4C91CB61-A875-4210-8D0E-4F19938DC4D6}">
      <dgm:prSet/>
      <dgm:spPr/>
      <dgm:t>
        <a:bodyPr/>
        <a:lstStyle/>
        <a:p>
          <a:endParaRPr lang="en-US"/>
        </a:p>
      </dgm:t>
    </dgm:pt>
    <dgm:pt modelId="{46B8F8A2-DB31-4CC9-B60C-AE43489CA6F7}">
      <dgm:prSet phldrT="[Text]" cust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US" sz="1800" i="1" dirty="0" smtClean="0"/>
            <a:t>Unknowable</a:t>
          </a:r>
          <a:endParaRPr lang="en-US" sz="1800" i="1" dirty="0"/>
        </a:p>
      </dgm:t>
    </dgm:pt>
    <dgm:pt modelId="{7C66522C-BC1E-42C6-AB8F-E40BE021CF2A}" type="parTrans" cxnId="{C9E2C400-99CA-4ED8-A300-0310D2E5C8A0}">
      <dgm:prSet/>
      <dgm:spPr/>
      <dgm:t>
        <a:bodyPr/>
        <a:lstStyle/>
        <a:p>
          <a:endParaRPr lang="en-US"/>
        </a:p>
      </dgm:t>
    </dgm:pt>
    <dgm:pt modelId="{4FACAD2A-ABB1-4A4C-BC04-CD087BDC3034}" type="sibTrans" cxnId="{C9E2C400-99CA-4ED8-A300-0310D2E5C8A0}">
      <dgm:prSet/>
      <dgm:spPr/>
      <dgm:t>
        <a:bodyPr/>
        <a:lstStyle/>
        <a:p>
          <a:endParaRPr lang="en-US"/>
        </a:p>
      </dgm:t>
    </dgm:pt>
    <dgm:pt modelId="{C5ABA24A-213B-45C6-9FC3-3D644A4A41D4}" type="pres">
      <dgm:prSet presAssocID="{D112DF4B-6ADA-4A0D-9E84-739941699740}" presName="Name0" presStyleCnt="0">
        <dgm:presLayoutVars>
          <dgm:dir/>
          <dgm:animLvl val="lvl"/>
          <dgm:resizeHandles val="exact"/>
        </dgm:presLayoutVars>
      </dgm:prSet>
      <dgm:spPr/>
    </dgm:pt>
    <dgm:pt modelId="{F9E924D4-337B-4FA9-8817-C3BAA4023229}" type="pres">
      <dgm:prSet presAssocID="{A4876286-24FB-4AF7-A7EB-B12AC05C28A6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EE1C3-761D-45C1-BD2C-D1EEB4DEB774}" type="pres">
      <dgm:prSet presAssocID="{8D094F27-849C-44F9-8F1E-899AC938BCE2}" presName="parTxOnlySpace" presStyleCnt="0"/>
      <dgm:spPr/>
    </dgm:pt>
    <dgm:pt modelId="{90C3641C-DE9D-4A1E-8752-F9FDD833EE36}" type="pres">
      <dgm:prSet presAssocID="{63701EDF-CBF4-43FC-8527-E547B735190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4AEF3F-2DFA-48BA-9A80-DBF7F0A7F0A0}" type="pres">
      <dgm:prSet presAssocID="{C5531369-8929-40F7-BEE8-3E8D29E7CD7A}" presName="parTxOnlySpace" presStyleCnt="0"/>
      <dgm:spPr/>
    </dgm:pt>
    <dgm:pt modelId="{3F2D772F-ECAF-4FDF-9EA5-D2CC18F39B23}" type="pres">
      <dgm:prSet presAssocID="{46B8F8A2-DB31-4CC9-B60C-AE43489CA6F7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048B45-CC0D-4AAD-817E-97EDF78D42D5}" srcId="{D112DF4B-6ADA-4A0D-9E84-739941699740}" destId="{A4876286-24FB-4AF7-A7EB-B12AC05C28A6}" srcOrd="0" destOrd="0" parTransId="{21243241-239D-46B6-82D2-C16E8DCA41B8}" sibTransId="{8D094F27-849C-44F9-8F1E-899AC938BCE2}"/>
    <dgm:cxn modelId="{81384CB5-4649-4F97-98CC-931288B09F63}" type="presOf" srcId="{46B8F8A2-DB31-4CC9-B60C-AE43489CA6F7}" destId="{3F2D772F-ECAF-4FDF-9EA5-D2CC18F39B23}" srcOrd="0" destOrd="0" presId="urn:microsoft.com/office/officeart/2005/8/layout/chevron1"/>
    <dgm:cxn modelId="{4F023F98-02DE-4875-A7EB-F0AE77F18A03}" type="presOf" srcId="{D112DF4B-6ADA-4A0D-9E84-739941699740}" destId="{C5ABA24A-213B-45C6-9FC3-3D644A4A41D4}" srcOrd="0" destOrd="0" presId="urn:microsoft.com/office/officeart/2005/8/layout/chevron1"/>
    <dgm:cxn modelId="{C9E2C400-99CA-4ED8-A300-0310D2E5C8A0}" srcId="{D112DF4B-6ADA-4A0D-9E84-739941699740}" destId="{46B8F8A2-DB31-4CC9-B60C-AE43489CA6F7}" srcOrd="2" destOrd="0" parTransId="{7C66522C-BC1E-42C6-AB8F-E40BE021CF2A}" sibTransId="{4FACAD2A-ABB1-4A4C-BC04-CD087BDC3034}"/>
    <dgm:cxn modelId="{4C91CB61-A875-4210-8D0E-4F19938DC4D6}" srcId="{D112DF4B-6ADA-4A0D-9E84-739941699740}" destId="{63701EDF-CBF4-43FC-8527-E547B7351908}" srcOrd="1" destOrd="0" parTransId="{FF5E43A8-C639-4568-8384-D5F215625B99}" sibTransId="{C5531369-8929-40F7-BEE8-3E8D29E7CD7A}"/>
    <dgm:cxn modelId="{508935C3-2EE3-4FF0-9885-6D04811605FB}" type="presOf" srcId="{63701EDF-CBF4-43FC-8527-E547B7351908}" destId="{90C3641C-DE9D-4A1E-8752-F9FDD833EE36}" srcOrd="0" destOrd="0" presId="urn:microsoft.com/office/officeart/2005/8/layout/chevron1"/>
    <dgm:cxn modelId="{2455981D-B319-4232-A604-813A45BC94C8}" type="presOf" srcId="{A4876286-24FB-4AF7-A7EB-B12AC05C28A6}" destId="{F9E924D4-337B-4FA9-8817-C3BAA4023229}" srcOrd="0" destOrd="0" presId="urn:microsoft.com/office/officeart/2005/8/layout/chevron1"/>
    <dgm:cxn modelId="{883A68A8-B520-4AC5-A069-E7FAE797CBB8}" type="presParOf" srcId="{C5ABA24A-213B-45C6-9FC3-3D644A4A41D4}" destId="{F9E924D4-337B-4FA9-8817-C3BAA4023229}" srcOrd="0" destOrd="0" presId="urn:microsoft.com/office/officeart/2005/8/layout/chevron1"/>
    <dgm:cxn modelId="{71A881A0-438D-4AFD-8AB2-EA25D8E4C676}" type="presParOf" srcId="{C5ABA24A-213B-45C6-9FC3-3D644A4A41D4}" destId="{91AEE1C3-761D-45C1-BD2C-D1EEB4DEB774}" srcOrd="1" destOrd="0" presId="urn:microsoft.com/office/officeart/2005/8/layout/chevron1"/>
    <dgm:cxn modelId="{7CC635CB-E417-462D-A8FD-A05A2B1224C1}" type="presParOf" srcId="{C5ABA24A-213B-45C6-9FC3-3D644A4A41D4}" destId="{90C3641C-DE9D-4A1E-8752-F9FDD833EE36}" srcOrd="2" destOrd="0" presId="urn:microsoft.com/office/officeart/2005/8/layout/chevron1"/>
    <dgm:cxn modelId="{CC05F814-E952-4BFC-9B37-09A3708D4D11}" type="presParOf" srcId="{C5ABA24A-213B-45C6-9FC3-3D644A4A41D4}" destId="{834AEF3F-2DFA-48BA-9A80-DBF7F0A7F0A0}" srcOrd="3" destOrd="0" presId="urn:microsoft.com/office/officeart/2005/8/layout/chevron1"/>
    <dgm:cxn modelId="{997E69E8-81B8-4072-B89C-EE22EC9D8A49}" type="presParOf" srcId="{C5ABA24A-213B-45C6-9FC3-3D644A4A41D4}" destId="{3F2D772F-ECAF-4FDF-9EA5-D2CC18F39B2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894C55-724B-4687-9A8B-54102F2FAA3C}">
      <dsp:nvSpPr>
        <dsp:cNvPr id="0" name=""/>
        <dsp:cNvSpPr/>
      </dsp:nvSpPr>
      <dsp:spPr>
        <a:xfrm>
          <a:off x="0" y="269829"/>
          <a:ext cx="7050156" cy="4406347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870450B1-F66C-4748-AFEB-63A344ECC6BE}">
      <dsp:nvSpPr>
        <dsp:cNvPr id="0" name=""/>
        <dsp:cNvSpPr/>
      </dsp:nvSpPr>
      <dsp:spPr>
        <a:xfrm>
          <a:off x="694440" y="3546389"/>
          <a:ext cx="162153" cy="16215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7FD07B-A17C-45EB-898B-8FDC8DA01505}">
      <dsp:nvSpPr>
        <dsp:cNvPr id="0" name=""/>
        <dsp:cNvSpPr/>
      </dsp:nvSpPr>
      <dsp:spPr>
        <a:xfrm>
          <a:off x="775517" y="3627466"/>
          <a:ext cx="1205576" cy="1048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922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Rules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Monitoring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2000s</a:t>
          </a:r>
          <a:endParaRPr lang="en-US" sz="1800" kern="1200" dirty="0"/>
        </a:p>
      </dsp:txBody>
      <dsp:txXfrm>
        <a:off x="775517" y="3627466"/>
        <a:ext cx="1205576" cy="1048710"/>
      </dsp:txXfrm>
    </dsp:sp>
    <dsp:sp modelId="{99A7587D-E3F0-44FA-88F2-A89C15D2FFC6}">
      <dsp:nvSpPr>
        <dsp:cNvPr id="0" name=""/>
        <dsp:cNvSpPr/>
      </dsp:nvSpPr>
      <dsp:spPr>
        <a:xfrm>
          <a:off x="1840090" y="2521472"/>
          <a:ext cx="282006" cy="28200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1FF7A7-249C-45C4-85E7-26BAB2985DB0}">
      <dsp:nvSpPr>
        <dsp:cNvPr id="0" name=""/>
        <dsp:cNvSpPr/>
      </dsp:nvSpPr>
      <dsp:spPr>
        <a:xfrm>
          <a:off x="1981093" y="2662475"/>
          <a:ext cx="1480532" cy="2013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429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Model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Validation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2011</a:t>
          </a:r>
          <a:endParaRPr lang="en-US" sz="1800" kern="1200" dirty="0"/>
        </a:p>
      </dsp:txBody>
      <dsp:txXfrm>
        <a:off x="1981093" y="2662475"/>
        <a:ext cx="1480532" cy="2013700"/>
      </dsp:txXfrm>
    </dsp:sp>
    <dsp:sp modelId="{C6059BE6-4D8E-427F-B00B-A610382DDB7D}">
      <dsp:nvSpPr>
        <dsp:cNvPr id="0" name=""/>
        <dsp:cNvSpPr/>
      </dsp:nvSpPr>
      <dsp:spPr>
        <a:xfrm>
          <a:off x="3302998" y="1766224"/>
          <a:ext cx="373658" cy="37365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88F54A-1AFE-49D7-A29B-994E03C8C31F}">
      <dsp:nvSpPr>
        <dsp:cNvPr id="0" name=""/>
        <dsp:cNvSpPr/>
      </dsp:nvSpPr>
      <dsp:spPr>
        <a:xfrm>
          <a:off x="3489827" y="1953053"/>
          <a:ext cx="1480532" cy="2723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994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Analytics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Early Adopters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2013</a:t>
          </a:r>
          <a:endParaRPr lang="en-US" sz="1800" kern="1200" dirty="0"/>
        </a:p>
      </dsp:txBody>
      <dsp:txXfrm>
        <a:off x="3489827" y="1953053"/>
        <a:ext cx="1480532" cy="2723122"/>
      </dsp:txXfrm>
    </dsp:sp>
    <dsp:sp modelId="{DC0E556B-942D-4C70-954A-60F250FA3BBA}">
      <dsp:nvSpPr>
        <dsp:cNvPr id="0" name=""/>
        <dsp:cNvSpPr/>
      </dsp:nvSpPr>
      <dsp:spPr>
        <a:xfrm>
          <a:off x="4896333" y="1266545"/>
          <a:ext cx="500561" cy="50056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3D9D4B-FE55-46D3-9757-CFF22D24D0D6}">
      <dsp:nvSpPr>
        <dsp:cNvPr id="0" name=""/>
        <dsp:cNvSpPr/>
      </dsp:nvSpPr>
      <dsp:spPr>
        <a:xfrm>
          <a:off x="5146613" y="1516825"/>
          <a:ext cx="1480532" cy="3159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237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Holistic Customer Monitoring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2016/2017</a:t>
          </a:r>
          <a:endParaRPr lang="en-US" sz="1800" kern="1200" dirty="0"/>
        </a:p>
      </dsp:txBody>
      <dsp:txXfrm>
        <a:off x="5146613" y="1516825"/>
        <a:ext cx="1480532" cy="31593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E924D4-337B-4FA9-8817-C3BAA4023229}">
      <dsp:nvSpPr>
        <dsp:cNvPr id="0" name=""/>
        <dsp:cNvSpPr/>
      </dsp:nvSpPr>
      <dsp:spPr>
        <a:xfrm>
          <a:off x="2156" y="0"/>
          <a:ext cx="2626999" cy="49821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Known</a:t>
          </a:r>
          <a:endParaRPr lang="en-US" sz="1800" kern="1200" dirty="0"/>
        </a:p>
      </dsp:txBody>
      <dsp:txXfrm>
        <a:off x="251262" y="0"/>
        <a:ext cx="2128787" cy="498212"/>
      </dsp:txXfrm>
    </dsp:sp>
    <dsp:sp modelId="{90C3641C-DE9D-4A1E-8752-F9FDD833EE36}">
      <dsp:nvSpPr>
        <dsp:cNvPr id="0" name=""/>
        <dsp:cNvSpPr/>
      </dsp:nvSpPr>
      <dsp:spPr>
        <a:xfrm>
          <a:off x="2366455" y="0"/>
          <a:ext cx="2626999" cy="49821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Unknown</a:t>
          </a:r>
          <a:endParaRPr lang="en-US" sz="1800" kern="1200" dirty="0"/>
        </a:p>
      </dsp:txBody>
      <dsp:txXfrm>
        <a:off x="2615561" y="0"/>
        <a:ext cx="2128787" cy="498212"/>
      </dsp:txXfrm>
    </dsp:sp>
    <dsp:sp modelId="{3F2D772F-ECAF-4FDF-9EA5-D2CC18F39B23}">
      <dsp:nvSpPr>
        <dsp:cNvPr id="0" name=""/>
        <dsp:cNvSpPr/>
      </dsp:nvSpPr>
      <dsp:spPr>
        <a:xfrm>
          <a:off x="4730754" y="0"/>
          <a:ext cx="2626999" cy="49821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i="1" kern="1200" dirty="0" smtClean="0"/>
            <a:t>Unknowable</a:t>
          </a:r>
          <a:endParaRPr lang="en-US" sz="1800" i="1" kern="1200" dirty="0"/>
        </a:p>
      </dsp:txBody>
      <dsp:txXfrm>
        <a:off x="4979860" y="0"/>
        <a:ext cx="2128787" cy="4982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7EA4-A448-4FEF-B648-6F14A9CF438B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F098-08ED-4FA1-9748-AFB5ACFF72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7923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7EA4-A448-4FEF-B648-6F14A9CF438B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F098-08ED-4FA1-9748-AFB5ACFF72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105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7EA4-A448-4FEF-B648-6F14A9CF438B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F098-08ED-4FA1-9748-AFB5ACFF72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130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7EA4-A448-4FEF-B648-6F14A9CF438B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F098-08ED-4FA1-9748-AFB5ACFF72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1263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7EA4-A448-4FEF-B648-6F14A9CF438B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F098-08ED-4FA1-9748-AFB5ACFF72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6873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7EA4-A448-4FEF-B648-6F14A9CF438B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F098-08ED-4FA1-9748-AFB5ACFF72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2380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7EA4-A448-4FEF-B648-6F14A9CF438B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F098-08ED-4FA1-9748-AFB5ACFF72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5099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7EA4-A448-4FEF-B648-6F14A9CF438B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F098-08ED-4FA1-9748-AFB5ACFF72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6664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7EA4-A448-4FEF-B648-6F14A9CF438B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F098-08ED-4FA1-9748-AFB5ACFF72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788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7EA4-A448-4FEF-B648-6F14A9CF438B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F098-08ED-4FA1-9748-AFB5ACFF72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630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7EA4-A448-4FEF-B648-6F14A9CF438B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F098-08ED-4FA1-9748-AFB5ACFF72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140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C7EA4-A448-4FEF-B648-6F14A9CF438B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1F098-08ED-4FA1-9748-AFB5ACFF72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044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5357612" y="90154"/>
            <a:ext cx="35288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2400" b="1" i="1" dirty="0" smtClean="0">
                <a:solidFill>
                  <a:srgbClr val="7030A0"/>
                </a:solidFill>
              </a:rPr>
              <a:t> - Aprovechando </a:t>
            </a:r>
            <a:r>
              <a:rPr lang="es-CO" sz="2400" b="1" i="1" dirty="0">
                <a:solidFill>
                  <a:srgbClr val="7030A0"/>
                </a:solidFill>
              </a:rPr>
              <a:t>la </a:t>
            </a:r>
            <a:r>
              <a:rPr lang="es-CO" sz="2400" b="1" i="1" dirty="0" smtClean="0">
                <a:solidFill>
                  <a:srgbClr val="7030A0"/>
                </a:solidFill>
              </a:rPr>
              <a:t>analítica </a:t>
            </a:r>
            <a:r>
              <a:rPr lang="es-CO" sz="2400" b="1" i="1" dirty="0">
                <a:solidFill>
                  <a:srgbClr val="7030A0"/>
                </a:solidFill>
              </a:rPr>
              <a:t>y el </a:t>
            </a:r>
            <a:r>
              <a:rPr lang="es-CO" sz="2400" b="1" i="1" dirty="0" smtClean="0">
                <a:solidFill>
                  <a:srgbClr val="7030A0"/>
                </a:solidFill>
              </a:rPr>
              <a:t>aprendizaje automático </a:t>
            </a:r>
            <a:r>
              <a:rPr lang="es-CO" sz="2400" b="1" i="1" dirty="0">
                <a:solidFill>
                  <a:srgbClr val="7030A0"/>
                </a:solidFill>
              </a:rPr>
              <a:t>para </a:t>
            </a:r>
            <a:r>
              <a:rPr lang="es-CO" sz="2400" b="1" i="1" dirty="0" smtClean="0">
                <a:solidFill>
                  <a:srgbClr val="7030A0"/>
                </a:solidFill>
              </a:rPr>
              <a:t>modernizar </a:t>
            </a:r>
            <a:r>
              <a:rPr lang="es-CO" sz="2400" b="1" i="1" dirty="0">
                <a:solidFill>
                  <a:srgbClr val="7030A0"/>
                </a:solidFill>
              </a:rPr>
              <a:t>la </a:t>
            </a:r>
            <a:r>
              <a:rPr lang="es-CO" sz="2400" b="1" i="1" dirty="0" smtClean="0">
                <a:solidFill>
                  <a:srgbClr val="7030A0"/>
                </a:solidFill>
              </a:rPr>
              <a:t>supervisión ALA </a:t>
            </a:r>
            <a:r>
              <a:rPr lang="es-CO" sz="2400" b="1" i="1" dirty="0">
                <a:solidFill>
                  <a:srgbClr val="7030A0"/>
                </a:solidFill>
              </a:rPr>
              <a:t>y el cumplimiento del estándar </a:t>
            </a:r>
            <a:r>
              <a:rPr lang="es-CO" sz="2400" b="1" i="1" dirty="0" smtClean="0">
                <a:solidFill>
                  <a:srgbClr val="7030A0"/>
                </a:solidFill>
              </a:rPr>
              <a:t>FATCA y CRS</a:t>
            </a:r>
            <a:r>
              <a:rPr lang="es-CO" sz="2400" b="1" i="1" dirty="0">
                <a:solidFill>
                  <a:srgbClr val="7030A0"/>
                </a:solidFill>
              </a:rPr>
              <a:t> </a:t>
            </a:r>
            <a:r>
              <a:rPr lang="es-CO" sz="2400" b="1" i="1" dirty="0" smtClean="0">
                <a:solidFill>
                  <a:srgbClr val="7030A0"/>
                </a:solidFill>
              </a:rPr>
              <a:t>–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5231563" y="5470826"/>
            <a:ext cx="378090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CO" b="1" i="1" dirty="0">
                <a:solidFill>
                  <a:srgbClr val="009999"/>
                </a:solidFill>
              </a:rPr>
              <a:t>Jason Grasso, </a:t>
            </a:r>
          </a:p>
          <a:p>
            <a:pPr algn="r"/>
            <a:r>
              <a:rPr lang="es-CO" b="1" i="1" dirty="0">
                <a:solidFill>
                  <a:srgbClr val="009999"/>
                </a:solidFill>
              </a:rPr>
              <a:t>Consultor Senior Global de Soluciones</a:t>
            </a:r>
          </a:p>
          <a:p>
            <a:pPr algn="r"/>
            <a:r>
              <a:rPr lang="es-CO" b="1" i="1" dirty="0">
                <a:solidFill>
                  <a:srgbClr val="009999"/>
                </a:solidFill>
              </a:rPr>
              <a:t>para Crímenes Financieros, </a:t>
            </a:r>
          </a:p>
          <a:p>
            <a:pPr algn="r"/>
            <a:r>
              <a:rPr lang="es-CO" b="1" i="1" dirty="0">
                <a:solidFill>
                  <a:srgbClr val="009999"/>
                </a:solidFill>
              </a:rPr>
              <a:t>SAS Security </a:t>
            </a:r>
            <a:r>
              <a:rPr lang="es-CO" b="1" i="1" dirty="0" err="1">
                <a:solidFill>
                  <a:srgbClr val="009999"/>
                </a:solidFill>
              </a:rPr>
              <a:t>Intelligence</a:t>
            </a:r>
            <a:r>
              <a:rPr lang="es-CO" b="1" i="1" dirty="0">
                <a:solidFill>
                  <a:srgbClr val="009999"/>
                </a:solidFill>
              </a:rPr>
              <a:t> </a:t>
            </a:r>
            <a:r>
              <a:rPr lang="es-CO" b="1" i="1" dirty="0" err="1">
                <a:solidFill>
                  <a:srgbClr val="009999"/>
                </a:solidFill>
              </a:rPr>
              <a:t>Practice</a:t>
            </a:r>
            <a:endParaRPr lang="es-CO" b="1" i="1" dirty="0">
              <a:solidFill>
                <a:srgbClr val="009999"/>
              </a:solidFill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193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" t="26760" r="74366" b="26026"/>
          <a:stretch/>
        </p:blipFill>
        <p:spPr>
          <a:xfrm>
            <a:off x="0" y="0"/>
            <a:ext cx="1365161" cy="13161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022013" y="7646353"/>
            <a:ext cx="418934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i="1" dirty="0">
                <a:solidFill>
                  <a:srgbClr val="000000"/>
                </a:solidFill>
              </a:rPr>
              <a:t>Financial Crimes Risk Management Systems 2016, </a:t>
            </a:r>
            <a:r>
              <a:rPr lang="en-US" sz="1350" b="1" dirty="0">
                <a:solidFill>
                  <a:srgbClr val="000000"/>
                </a:solidFill>
              </a:rPr>
              <a:t>Chartis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759" y="1731947"/>
            <a:ext cx="6163041" cy="447800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93290" y="396881"/>
            <a:ext cx="73116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chemeClr val="accent5">
                    <a:lumMod val="75000"/>
                  </a:schemeClr>
                </a:solidFill>
                <a:latin typeface="Helvetica"/>
                <a:cs typeface="Helvetica"/>
              </a:rPr>
              <a:t>USE CASE - </a:t>
            </a:r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  <a:latin typeface="Helvetica"/>
                <a:cs typeface="Helvetica"/>
              </a:rPr>
              <a:t> POST CUSTOMER SEGMENTATION</a:t>
            </a:r>
            <a:endParaRPr lang="es-ES" sz="2400" b="1" dirty="0">
              <a:solidFill>
                <a:schemeClr val="accent5">
                  <a:lumMod val="7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60992" y="3404912"/>
            <a:ext cx="27685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The revised segmentation model produced a </a:t>
            </a:r>
            <a:r>
              <a:rPr lang="en-US" b="1" dirty="0">
                <a:solidFill>
                  <a:srgbClr val="000000"/>
                </a:solidFill>
              </a:rPr>
              <a:t>4 fold increase</a:t>
            </a:r>
            <a:r>
              <a:rPr lang="en-US" dirty="0">
                <a:solidFill>
                  <a:srgbClr val="000000"/>
                </a:solidFill>
              </a:rPr>
              <a:t> in the scenario’s productivity rate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(from 4.9% to 20.5%). </a:t>
            </a:r>
          </a:p>
        </p:txBody>
      </p:sp>
    </p:spTree>
    <p:extLst>
      <p:ext uri="{BB962C8B-B14F-4D97-AF65-F5344CB8AC3E}">
        <p14:creationId xmlns:p14="http://schemas.microsoft.com/office/powerpoint/2010/main" val="279223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" t="26760" r="74366" b="26026"/>
          <a:stretch/>
        </p:blipFill>
        <p:spPr>
          <a:xfrm>
            <a:off x="0" y="0"/>
            <a:ext cx="1365161" cy="13161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022013" y="7646353"/>
            <a:ext cx="418934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i="1" dirty="0">
                <a:solidFill>
                  <a:srgbClr val="000000"/>
                </a:solidFill>
              </a:rPr>
              <a:t>Financial Crimes Risk Management Systems 2016, </a:t>
            </a:r>
            <a:r>
              <a:rPr lang="en-US" sz="1350" b="1" dirty="0">
                <a:solidFill>
                  <a:srgbClr val="000000"/>
                </a:solidFill>
              </a:rPr>
              <a:t>Chartis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68" y="1431235"/>
            <a:ext cx="8389549" cy="478703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93290" y="396881"/>
            <a:ext cx="67451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chemeClr val="accent5">
                    <a:lumMod val="75000"/>
                  </a:schemeClr>
                </a:solidFill>
                <a:latin typeface="Helvetica"/>
                <a:cs typeface="Helvetica"/>
              </a:rPr>
              <a:t>USE CASE - </a:t>
            </a:r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  <a:latin typeface="Helvetica"/>
                <a:cs typeface="Helvetica"/>
              </a:rPr>
              <a:t> FUNNEL ACCOUNT ANALYSIS, </a:t>
            </a:r>
          </a:p>
          <a:p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  <a:latin typeface="Helvetica"/>
                <a:cs typeface="Helvetica"/>
              </a:rPr>
              <a:t>BIG DATA VISUALIZATION</a:t>
            </a:r>
          </a:p>
        </p:txBody>
      </p:sp>
    </p:spTree>
    <p:extLst>
      <p:ext uri="{BB962C8B-B14F-4D97-AF65-F5344CB8AC3E}">
        <p14:creationId xmlns:p14="http://schemas.microsoft.com/office/powerpoint/2010/main" val="310971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" t="26760" r="74366" b="26026"/>
          <a:stretch/>
        </p:blipFill>
        <p:spPr>
          <a:xfrm>
            <a:off x="0" y="0"/>
            <a:ext cx="1365161" cy="13161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022013" y="7646353"/>
            <a:ext cx="418934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i="1" dirty="0">
                <a:solidFill>
                  <a:srgbClr val="000000"/>
                </a:solidFill>
              </a:rPr>
              <a:t>Financial Crimes Risk Management Systems 2016, </a:t>
            </a:r>
            <a:r>
              <a:rPr lang="en-US" sz="1350" b="1" dirty="0">
                <a:solidFill>
                  <a:srgbClr val="000000"/>
                </a:solidFill>
              </a:rPr>
              <a:t>Chartis</a:t>
            </a:r>
          </a:p>
        </p:txBody>
      </p:sp>
      <p:sp>
        <p:nvSpPr>
          <p:cNvPr id="7" name="CuadroTexto 5"/>
          <p:cNvSpPr txBox="1"/>
          <p:nvPr/>
        </p:nvSpPr>
        <p:spPr>
          <a:xfrm>
            <a:off x="97020" y="1613878"/>
            <a:ext cx="884819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Machine </a:t>
            </a:r>
            <a:r>
              <a:rPr lang="es-ES" b="1" dirty="0" err="1" smtClean="0"/>
              <a:t>Learning</a:t>
            </a:r>
            <a:endParaRPr lang="es-ES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Method </a:t>
            </a:r>
            <a:r>
              <a:rPr lang="en-US" dirty="0"/>
              <a:t>of data analysis that automates analytical model building.  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Using </a:t>
            </a:r>
            <a:r>
              <a:rPr lang="en-US" dirty="0"/>
              <a:t>algorithms that iteratively learn from data, machine </a:t>
            </a:r>
            <a:r>
              <a:rPr lang="en-US" dirty="0">
                <a:cs typeface="Arial" pitchFamily="34" charset="0"/>
              </a:rPr>
              <a:t>Method of data analysis that automates analytical model building.  </a:t>
            </a:r>
            <a:endParaRPr lang="en-US" dirty="0" smtClean="0">
              <a:cs typeface="Arial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cs typeface="Arial" pitchFamily="34" charset="0"/>
              </a:rPr>
              <a:t>Using </a:t>
            </a:r>
            <a:r>
              <a:rPr lang="en-US" dirty="0">
                <a:cs typeface="Arial" pitchFamily="34" charset="0"/>
              </a:rPr>
              <a:t>algorithms that iteratively learn from data, machine learning allows computers to find hidden insights without being explicitly programmed where to </a:t>
            </a:r>
            <a:r>
              <a:rPr lang="en-US" dirty="0" smtClean="0">
                <a:cs typeface="Arial" pitchFamily="34" charset="0"/>
              </a:rPr>
              <a:t>look.  Machine </a:t>
            </a:r>
            <a:r>
              <a:rPr lang="en-US" dirty="0" smtClean="0"/>
              <a:t>learning </a:t>
            </a:r>
            <a:r>
              <a:rPr lang="en-US" dirty="0"/>
              <a:t>allows computers to find hidden insights without being explicitly programmed where to look</a:t>
            </a:r>
            <a:r>
              <a:rPr lang="en-US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 smtClean="0"/>
              <a:t>Industry Trends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Build models quickly &amp; cheaply “fail fast”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Myth that it solves data quality issues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These methods have been used in fraud for decades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Potential to auto-decision escalation of items to investigation</a:t>
            </a:r>
          </a:p>
          <a:p>
            <a:endParaRPr lang="en-US" dirty="0"/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998901" y="405975"/>
            <a:ext cx="16290198" cy="1428446"/>
          </a:xfrm>
          <a:prstGeom prst="rect">
            <a:avLst/>
          </a:prstGeom>
        </p:spPr>
        <p:txBody>
          <a:bodyPr vert="horz" lIns="204990" tIns="102495" rIns="204990" bIns="102495" rtlCol="0">
            <a:noAutofit/>
          </a:bodyPr>
          <a:lstStyle>
            <a:lvl1pPr marL="768713" indent="-768713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65545" indent="-640594" algn="l" defTabSz="1024951" rtl="0" eaLnBrk="1" latinLnBrk="0" hangingPunct="1">
              <a:spcBef>
                <a:spcPct val="20000"/>
              </a:spcBef>
              <a:buFont typeface="Arial"/>
              <a:buChar char="–"/>
              <a:defRPr sz="6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62377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328" indent="-512475" algn="l" defTabSz="1024951" rtl="0" eaLnBrk="1" latinLnBrk="0" hangingPunct="1">
              <a:spcBef>
                <a:spcPct val="20000"/>
              </a:spcBef>
              <a:buFont typeface="Arial"/>
              <a:buChar char="–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2279" indent="-512475" algn="l" defTabSz="1024951" rtl="0" eaLnBrk="1" latinLnBrk="0" hangingPunct="1">
              <a:spcBef>
                <a:spcPct val="20000"/>
              </a:spcBef>
              <a:buFont typeface="Arial"/>
              <a:buChar char="»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637230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662181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7132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12083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  <a:latin typeface="Helvetica"/>
                <a:cs typeface="Helvetica"/>
              </a:rPr>
              <a:t>MACHINE LEARNING AND INDUSTRY TRENDS</a:t>
            </a:r>
            <a:endParaRPr lang="es-ES" sz="2400" b="1" dirty="0">
              <a:solidFill>
                <a:schemeClr val="accent5">
                  <a:lumMod val="75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6449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" t="26760" r="74366" b="26026"/>
          <a:stretch/>
        </p:blipFill>
        <p:spPr>
          <a:xfrm>
            <a:off x="0" y="0"/>
            <a:ext cx="1365161" cy="13161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022013" y="7646353"/>
            <a:ext cx="418934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i="1" dirty="0">
                <a:solidFill>
                  <a:srgbClr val="000000"/>
                </a:solidFill>
              </a:rPr>
              <a:t>Financial Crimes Risk Management Systems 2016, </a:t>
            </a:r>
            <a:r>
              <a:rPr lang="en-US" sz="1350" b="1" dirty="0">
                <a:solidFill>
                  <a:srgbClr val="000000"/>
                </a:solidFill>
              </a:rPr>
              <a:t>Chartis</a:t>
            </a:r>
          </a:p>
        </p:txBody>
      </p:sp>
      <p:sp>
        <p:nvSpPr>
          <p:cNvPr id="8" name="Rectangle 7"/>
          <p:cNvSpPr/>
          <p:nvPr/>
        </p:nvSpPr>
        <p:spPr>
          <a:xfrm>
            <a:off x="232008" y="1800321"/>
            <a:ext cx="846142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Proven to improve accuracy of detection and reduce false positives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In-memory visualization tools are critical to understand emerging patterns and trends in your “book of business”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Assimilate data scientists into your Financial Intelligence Units, security departments,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Break down silos of fraud, compliance, security…use data sharing to provide </a:t>
            </a:r>
            <a:r>
              <a:rPr lang="en-US" sz="2000" i="1" dirty="0">
                <a:solidFill>
                  <a:srgbClr val="0070C0"/>
                </a:solidFill>
              </a:rPr>
              <a:t>contextual awareness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Ability to know your customers/counterparties is a competitive advantage in a digital world</a:t>
            </a:r>
          </a:p>
        </p:txBody>
      </p:sp>
      <p:sp>
        <p:nvSpPr>
          <p:cNvPr id="9" name="Rectangle 8"/>
          <p:cNvSpPr/>
          <p:nvPr/>
        </p:nvSpPr>
        <p:spPr>
          <a:xfrm>
            <a:off x="1365161" y="334890"/>
            <a:ext cx="75137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>
                <a:solidFill>
                  <a:schemeClr val="accent5">
                    <a:lumMod val="75000"/>
                  </a:schemeClr>
                </a:solidFill>
                <a:latin typeface="Helvetica"/>
                <a:cs typeface="Helvetica"/>
              </a:rPr>
              <a:t>CONCLUSION – BIG DATA FOR FINANCIAL CRIMES</a:t>
            </a:r>
            <a:endParaRPr lang="es-ES" sz="2200" b="1" dirty="0">
              <a:solidFill>
                <a:schemeClr val="accent5">
                  <a:lumMod val="75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24794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74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" t="26760" r="74366" b="26026"/>
          <a:stretch/>
        </p:blipFill>
        <p:spPr>
          <a:xfrm>
            <a:off x="0" y="0"/>
            <a:ext cx="1365161" cy="1316113"/>
          </a:xfrm>
          <a:prstGeom prst="rect">
            <a:avLst/>
          </a:prstGeom>
        </p:spPr>
      </p:pic>
      <p:sp>
        <p:nvSpPr>
          <p:cNvPr id="4" name="Subtítulo 2"/>
          <p:cNvSpPr txBox="1">
            <a:spLocks/>
          </p:cNvSpPr>
          <p:nvPr/>
        </p:nvSpPr>
        <p:spPr>
          <a:xfrm>
            <a:off x="1365161" y="340616"/>
            <a:ext cx="19365011" cy="996557"/>
          </a:xfrm>
          <a:prstGeom prst="rect">
            <a:avLst/>
          </a:prstGeom>
        </p:spPr>
        <p:txBody>
          <a:bodyPr vert="horz" lIns="204990" tIns="102495" rIns="204990" bIns="102495" rtlCol="0">
            <a:noAutofit/>
          </a:bodyPr>
          <a:lstStyle>
            <a:lvl1pPr marL="768713" indent="-768713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65545" indent="-640594" algn="l" defTabSz="1024951" rtl="0" eaLnBrk="1" latinLnBrk="0" hangingPunct="1">
              <a:spcBef>
                <a:spcPct val="20000"/>
              </a:spcBef>
              <a:buFont typeface="Arial"/>
              <a:buChar char="–"/>
              <a:defRPr sz="6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62377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328" indent="-512475" algn="l" defTabSz="1024951" rtl="0" eaLnBrk="1" latinLnBrk="0" hangingPunct="1">
              <a:spcBef>
                <a:spcPct val="20000"/>
              </a:spcBef>
              <a:buFont typeface="Arial"/>
              <a:buChar char="–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2279" indent="-512475" algn="l" defTabSz="1024951" rtl="0" eaLnBrk="1" latinLnBrk="0" hangingPunct="1">
              <a:spcBef>
                <a:spcPct val="20000"/>
              </a:spcBef>
              <a:buFont typeface="Arial"/>
              <a:buChar char="»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637230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662181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7132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12083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000" b="1" dirty="0" smtClean="0">
                <a:solidFill>
                  <a:schemeClr val="accent5">
                    <a:lumMod val="75000"/>
                  </a:schemeClr>
                </a:solidFill>
                <a:latin typeface="Helvetica"/>
                <a:cs typeface="Helvetica"/>
              </a:rPr>
              <a:t>CURRENT AML CHALLENGES  - THE COST OF COMPLIANCE</a:t>
            </a:r>
            <a:endParaRPr lang="es-ES" sz="2000" b="1" dirty="0">
              <a:solidFill>
                <a:schemeClr val="accent5">
                  <a:lumMod val="75000"/>
                </a:schemeClr>
              </a:solidFill>
              <a:latin typeface="Helvetica"/>
              <a:cs typeface="Helvetica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37" y="1640455"/>
            <a:ext cx="4785709" cy="13596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4178" y="3324429"/>
            <a:ext cx="4904418" cy="113790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801647"/>
            <a:ext cx="3924662" cy="167615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9612" y="5063770"/>
            <a:ext cx="6128501" cy="123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16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" t="26760" r="74366" b="26026"/>
          <a:stretch/>
        </p:blipFill>
        <p:spPr>
          <a:xfrm>
            <a:off x="0" y="0"/>
            <a:ext cx="1365161" cy="1316113"/>
          </a:xfrm>
          <a:prstGeom prst="rect">
            <a:avLst/>
          </a:prstGeom>
        </p:spPr>
      </p:pic>
      <p:sp>
        <p:nvSpPr>
          <p:cNvPr id="4" name="Subtítulo 2"/>
          <p:cNvSpPr txBox="1">
            <a:spLocks/>
          </p:cNvSpPr>
          <p:nvPr/>
        </p:nvSpPr>
        <p:spPr>
          <a:xfrm>
            <a:off x="1158259" y="483006"/>
            <a:ext cx="17970717" cy="1087863"/>
          </a:xfrm>
          <a:prstGeom prst="rect">
            <a:avLst/>
          </a:prstGeom>
        </p:spPr>
        <p:txBody>
          <a:bodyPr vert="horz" lIns="204990" tIns="102495" rIns="204990" bIns="102495" rtlCol="0">
            <a:noAutofit/>
          </a:bodyPr>
          <a:lstStyle>
            <a:lvl1pPr marL="768713" indent="-768713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65545" indent="-640594" algn="l" defTabSz="1024951" rtl="0" eaLnBrk="1" latinLnBrk="0" hangingPunct="1">
              <a:spcBef>
                <a:spcPct val="20000"/>
              </a:spcBef>
              <a:buFont typeface="Arial"/>
              <a:buChar char="–"/>
              <a:defRPr sz="6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62377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328" indent="-512475" algn="l" defTabSz="1024951" rtl="0" eaLnBrk="1" latinLnBrk="0" hangingPunct="1">
              <a:spcBef>
                <a:spcPct val="20000"/>
              </a:spcBef>
              <a:buFont typeface="Arial"/>
              <a:buChar char="–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2279" indent="-512475" algn="l" defTabSz="1024951" rtl="0" eaLnBrk="1" latinLnBrk="0" hangingPunct="1">
              <a:spcBef>
                <a:spcPct val="20000"/>
              </a:spcBef>
              <a:buFont typeface="Arial"/>
              <a:buChar char="»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637230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662181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7132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12083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800" b="1" dirty="0" smtClean="0">
                <a:solidFill>
                  <a:schemeClr val="accent5">
                    <a:lumMod val="75000"/>
                  </a:schemeClr>
                </a:solidFill>
                <a:latin typeface="Helvetica"/>
                <a:cs typeface="Helvetica"/>
              </a:rPr>
              <a:t>CONVERGENCE OF FINANCIAL CRIME </a:t>
            </a:r>
          </a:p>
          <a:p>
            <a:pPr marL="0" indent="0">
              <a:buNone/>
            </a:pPr>
            <a:r>
              <a:rPr lang="es-ES" sz="2800" b="1" dirty="0" smtClean="0">
                <a:solidFill>
                  <a:schemeClr val="accent5">
                    <a:lumMod val="75000"/>
                  </a:schemeClr>
                </a:solidFill>
                <a:latin typeface="Helvetica"/>
                <a:cs typeface="Helvetica"/>
              </a:rPr>
              <a:t>– AML, CDD, FATCA, CRS</a:t>
            </a:r>
            <a:endParaRPr lang="es-ES" sz="2800" b="1" dirty="0">
              <a:solidFill>
                <a:schemeClr val="accent5">
                  <a:lumMod val="75000"/>
                </a:schemeClr>
              </a:solidFill>
              <a:latin typeface="Helvetica"/>
              <a:cs typeface="Helvetica"/>
            </a:endParaRPr>
          </a:p>
        </p:txBody>
      </p:sp>
      <p:pic>
        <p:nvPicPr>
          <p:cNvPr id="7" name="Content Placeholder 8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12" y="1570869"/>
            <a:ext cx="8784997" cy="4405861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8" name="TextBox 7"/>
          <p:cNvSpPr txBox="1"/>
          <p:nvPr/>
        </p:nvSpPr>
        <p:spPr>
          <a:xfrm>
            <a:off x="16022013" y="7646353"/>
            <a:ext cx="418934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i="1" dirty="0">
                <a:solidFill>
                  <a:srgbClr val="000000"/>
                </a:solidFill>
              </a:rPr>
              <a:t>Financial Crimes Risk Management Systems 2016, </a:t>
            </a:r>
            <a:r>
              <a:rPr lang="en-US" sz="1350" b="1" dirty="0">
                <a:solidFill>
                  <a:srgbClr val="000000"/>
                </a:solidFill>
              </a:rPr>
              <a:t>Chartis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3826" y="6334539"/>
            <a:ext cx="7182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Chartis</a:t>
            </a:r>
            <a:r>
              <a:rPr lang="en-US" dirty="0" smtClean="0"/>
              <a:t> </a:t>
            </a:r>
            <a:r>
              <a:rPr lang="en-US" dirty="0" err="1" smtClean="0"/>
              <a:t>Finanical</a:t>
            </a:r>
            <a:r>
              <a:rPr lang="en-US" dirty="0" smtClean="0"/>
              <a:t> Crime Risk Management Systems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1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" t="26760" r="74366" b="26026"/>
          <a:stretch/>
        </p:blipFill>
        <p:spPr>
          <a:xfrm>
            <a:off x="0" y="0"/>
            <a:ext cx="1365161" cy="13161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451" y="3695010"/>
            <a:ext cx="5989054" cy="31372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455" y="1536123"/>
            <a:ext cx="77223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There is no best view – determine who the ultimate data owner(s) will be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Prioritize data sources to maximize lift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Reporting layer can be a quick win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Transactional, Demographics, Device/IP, and Third Party</a:t>
            </a:r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1365161" y="229903"/>
            <a:ext cx="11220934" cy="1898939"/>
          </a:xfrm>
          <a:prstGeom prst="rect">
            <a:avLst/>
          </a:prstGeom>
        </p:spPr>
        <p:txBody>
          <a:bodyPr vert="horz" lIns="204990" tIns="102495" rIns="204990" bIns="102495" rtlCol="0">
            <a:noAutofit/>
          </a:bodyPr>
          <a:lstStyle>
            <a:lvl1pPr marL="768713" indent="-768713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65545" indent="-640594" algn="l" defTabSz="1024951" rtl="0" eaLnBrk="1" latinLnBrk="0" hangingPunct="1">
              <a:spcBef>
                <a:spcPct val="20000"/>
              </a:spcBef>
              <a:buFont typeface="Arial"/>
              <a:buChar char="–"/>
              <a:defRPr sz="6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62377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328" indent="-512475" algn="l" defTabSz="1024951" rtl="0" eaLnBrk="1" latinLnBrk="0" hangingPunct="1">
              <a:spcBef>
                <a:spcPct val="20000"/>
              </a:spcBef>
              <a:buFont typeface="Arial"/>
              <a:buChar char="–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2279" indent="-512475" algn="l" defTabSz="1024951" rtl="0" eaLnBrk="1" latinLnBrk="0" hangingPunct="1">
              <a:spcBef>
                <a:spcPct val="20000"/>
              </a:spcBef>
              <a:buFont typeface="Arial"/>
              <a:buChar char="»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637230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662181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7132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12083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800" b="1" dirty="0" smtClean="0">
                <a:solidFill>
                  <a:schemeClr val="accent5">
                    <a:lumMod val="75000"/>
                  </a:schemeClr>
                </a:solidFill>
                <a:latin typeface="Helvetica"/>
                <a:cs typeface="Helvetica"/>
              </a:rPr>
              <a:t>DATA SHARING ACROSS </a:t>
            </a:r>
          </a:p>
          <a:p>
            <a:pPr marL="0" indent="0">
              <a:buNone/>
            </a:pPr>
            <a:r>
              <a:rPr lang="es-ES" sz="2800" b="1" dirty="0" smtClean="0">
                <a:solidFill>
                  <a:schemeClr val="accent5">
                    <a:lumMod val="75000"/>
                  </a:schemeClr>
                </a:solidFill>
                <a:latin typeface="Helvetica"/>
                <a:cs typeface="Helvetica"/>
              </a:rPr>
              <a:t>FINANCIAL INTELLIGENCE UNITS</a:t>
            </a:r>
            <a:endParaRPr lang="es-ES" sz="2800" b="1" dirty="0">
              <a:solidFill>
                <a:schemeClr val="accent5">
                  <a:lumMod val="75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26472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" t="26760" r="74366" b="26026"/>
          <a:stretch/>
        </p:blipFill>
        <p:spPr>
          <a:xfrm>
            <a:off x="0" y="0"/>
            <a:ext cx="1365161" cy="13161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022013" y="7646353"/>
            <a:ext cx="418934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i="1" dirty="0">
                <a:solidFill>
                  <a:srgbClr val="000000"/>
                </a:solidFill>
              </a:rPr>
              <a:t>Financial Crimes Risk Management Systems 2016, </a:t>
            </a:r>
            <a:r>
              <a:rPr lang="en-US" sz="1350" b="1" dirty="0">
                <a:solidFill>
                  <a:srgbClr val="000000"/>
                </a:solidFill>
              </a:rPr>
              <a:t>Chartis</a:t>
            </a:r>
          </a:p>
        </p:txBody>
      </p:sp>
      <p:sp>
        <p:nvSpPr>
          <p:cNvPr id="9" name="Rectangle 8"/>
          <p:cNvSpPr/>
          <p:nvPr/>
        </p:nvSpPr>
        <p:spPr>
          <a:xfrm>
            <a:off x="1365161" y="334890"/>
            <a:ext cx="75137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>
                <a:solidFill>
                  <a:schemeClr val="accent5">
                    <a:lumMod val="75000"/>
                  </a:schemeClr>
                </a:solidFill>
                <a:latin typeface="Helvetica"/>
                <a:cs typeface="Helvetica"/>
              </a:rPr>
              <a:t>GLOBAL MONITORING STRATGIES BEST PRACTICES</a:t>
            </a:r>
            <a:endParaRPr lang="es-ES" sz="2200" b="1" dirty="0">
              <a:solidFill>
                <a:schemeClr val="accent5">
                  <a:lumMod val="75000"/>
                </a:schemeClr>
              </a:solidFill>
              <a:latin typeface="Helvetica"/>
              <a:cs typeface="Helvetica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08003599"/>
              </p:ext>
            </p:extLst>
          </p:nvPr>
        </p:nvGraphicFramePr>
        <p:xfrm>
          <a:off x="1152939" y="1316113"/>
          <a:ext cx="7050156" cy="4946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8421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" t="26760" r="74366" b="26026"/>
          <a:stretch/>
        </p:blipFill>
        <p:spPr>
          <a:xfrm>
            <a:off x="0" y="0"/>
            <a:ext cx="1365161" cy="1316113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639939" y="1731050"/>
            <a:ext cx="7885876" cy="3562558"/>
            <a:chOff x="3337" y="1525170"/>
            <a:chExt cx="8856776" cy="3847224"/>
          </a:xfrm>
        </p:grpSpPr>
        <p:grpSp>
          <p:nvGrpSpPr>
            <p:cNvPr id="7" name="Group 6"/>
            <p:cNvGrpSpPr/>
            <p:nvPr/>
          </p:nvGrpSpPr>
          <p:grpSpPr>
            <a:xfrm>
              <a:off x="3337" y="1525171"/>
              <a:ext cx="1737360" cy="3847223"/>
              <a:chOff x="228600" y="724777"/>
              <a:chExt cx="1737360" cy="3847223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228600" y="724778"/>
                <a:ext cx="1737360" cy="3847222"/>
              </a:xfrm>
              <a:prstGeom prst="rect">
                <a:avLst/>
              </a:prstGeom>
              <a:gradFill flip="none" rotWithShape="1">
                <a:gsLst>
                  <a:gs pos="0">
                    <a:srgbClr val="CDEFFB"/>
                  </a:gs>
                  <a:gs pos="100000">
                    <a:srgbClr val="7CD5F4"/>
                  </a:gs>
                </a:gsLst>
                <a:lin ang="3300000" scaled="0"/>
                <a:tileRect/>
              </a:gradFill>
              <a:ln w="6350">
                <a:solidFill>
                  <a:srgbClr val="1298C8"/>
                </a:solidFill>
              </a:ln>
              <a:effectLst>
                <a:innerShdw blurRad="114300">
                  <a:schemeClr val="accent4">
                    <a:lumMod val="50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4290" tIns="34290" rIns="34290" bIns="3429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274320">
                  <a:lnSpc>
                    <a:spcPct val="90000"/>
                  </a:lnSpc>
                </a:pPr>
                <a:endParaRPr lang="en-US" sz="9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Rounded Rectangle 32"/>
              <p:cNvSpPr/>
              <p:nvPr/>
            </p:nvSpPr>
            <p:spPr bwMode="auto">
              <a:xfrm>
                <a:off x="325460" y="1354814"/>
                <a:ext cx="1563624" cy="3127087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>
                <a:headEnd type="none" w="med" len="med"/>
                <a:tailEnd type="none" w="med" len="med"/>
              </a:ln>
              <a:effectLst>
                <a:outerShdw blurRad="38100" dist="25400" dir="2700000" algn="br" rotWithShape="0">
                  <a:schemeClr val="tx2">
                    <a:alpha val="60000"/>
                  </a:scheme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5100000"/>
                </a:lightRig>
              </a:scene3d>
              <a:sp3d contourW="6350">
                <a:bevelT w="29210" h="12700"/>
                <a:contourClr>
                  <a:schemeClr val="tx2"/>
                </a:contourClr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34290" tIns="68580" rIns="34290" bIns="3429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68580" indent="-68580" defTabSz="274320">
                  <a:lnSpc>
                    <a:spcPct val="90000"/>
                  </a:lnSpc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Suitable for Known Patterns</a:t>
                </a:r>
              </a:p>
              <a:p>
                <a:pPr marL="68580" indent="-68580" defTabSz="274320">
                  <a:lnSpc>
                    <a:spcPct val="90000"/>
                  </a:lnSpc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Boolean logic</a:t>
                </a:r>
              </a:p>
              <a:p>
                <a:pPr marL="68580" indent="-68580" defTabSz="274320">
                  <a:lnSpc>
                    <a:spcPct val="90000"/>
                  </a:lnSpc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Easy to deploy</a:t>
                </a:r>
              </a:p>
              <a:p>
                <a:pPr marL="68580" indent="-68580" defTabSz="274320">
                  <a:lnSpc>
                    <a:spcPct val="90000"/>
                  </a:lnSpc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Prone to high false positive rates</a:t>
                </a:r>
              </a:p>
            </p:txBody>
          </p:sp>
          <p:sp>
            <p:nvSpPr>
              <p:cNvPr id="34" name="Pentagon 33"/>
              <p:cNvSpPr/>
              <p:nvPr/>
            </p:nvSpPr>
            <p:spPr>
              <a:xfrm>
                <a:off x="228600" y="724777"/>
                <a:ext cx="1737360" cy="613456"/>
              </a:xfrm>
              <a:prstGeom prst="homePlate">
                <a:avLst>
                  <a:gd name="adj" fmla="val 19781"/>
                </a:avLst>
              </a:prstGeom>
              <a:solidFill>
                <a:schemeClr val="accent4">
                  <a:lumMod val="50000"/>
                  <a:alpha val="5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08610" tIns="6858" rIns="6858" bIns="6858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274320">
                  <a:lnSpc>
                    <a:spcPct val="90000"/>
                  </a:lnSpc>
                </a:pPr>
                <a:r>
                  <a:rPr lang="en-US" sz="1000" b="1" cap="all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Rules</a:t>
                </a:r>
              </a:p>
            </p:txBody>
          </p:sp>
          <p:sp>
            <p:nvSpPr>
              <p:cNvPr id="35" name="Text Box 69"/>
              <p:cNvSpPr txBox="1">
                <a:spLocks noChangeArrowheads="1"/>
              </p:cNvSpPr>
              <p:nvPr/>
            </p:nvSpPr>
            <p:spPr bwMode="auto">
              <a:xfrm>
                <a:off x="315467" y="3337560"/>
                <a:ext cx="1563625" cy="11277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  <a:headEnd type="none" w="med" len="med"/>
                <a:tailEnd type="none" w="med" len="med"/>
              </a:ln>
              <a:effectLst>
                <a:outerShdw blurRad="38100" dist="25400" dir="2700000" algn="br" rotWithShape="0">
                  <a:schemeClr val="tx2">
                    <a:alpha val="60000"/>
                  </a:scheme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5100000"/>
                </a:lightRig>
              </a:scene3d>
              <a:sp3d contourW="6350">
                <a:bevelT w="29210" h="12700"/>
                <a:contourClr>
                  <a:schemeClr val="tx2"/>
                </a:contourClr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34290" tIns="68580" rIns="34290" bIns="34290" numCol="1" rtlCol="0" anchor="t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91440" indent="-91440" defTabSz="365760">
                  <a:spcBef>
                    <a:spcPts val="400"/>
                  </a:spcBef>
                  <a:buClr>
                    <a:schemeClr val="accent2"/>
                  </a:buClr>
                  <a:buSzPct val="100000"/>
                  <a:buFont typeface="Arial" pitchFamily="34" charset="0"/>
                  <a:buChar char="•"/>
                  <a:defRPr sz="1000" b="1">
                    <a:solidFill>
                      <a:schemeClr val="tx2">
                        <a:lumMod val="50000"/>
                      </a:schemeClr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</a:pPr>
                <a:r>
                  <a:rPr lang="en-US" altLang="ja-JP" b="0" dirty="0">
                    <a:solidFill>
                      <a:srgbClr val="04304B">
                        <a:lumMod val="50000"/>
                      </a:srgbClr>
                    </a:solidFill>
                  </a:rPr>
                  <a:t>Simple thresholds, e.g. “large wires”, “high risk geographies”; cash structuring</a:t>
                </a:r>
                <a:endParaRPr lang="en-US" b="0" dirty="0">
                  <a:solidFill>
                    <a:srgbClr val="04304B">
                      <a:lumMod val="50000"/>
                    </a:srgbClr>
                  </a:solidFill>
                </a:endParaRPr>
              </a:p>
            </p:txBody>
          </p:sp>
          <p:sp>
            <p:nvSpPr>
              <p:cNvPr id="36" name="Oval 35"/>
              <p:cNvSpPr>
                <a:spLocks noChangeAspect="1"/>
              </p:cNvSpPr>
              <p:nvPr/>
            </p:nvSpPr>
            <p:spPr>
              <a:xfrm>
                <a:off x="298580" y="896519"/>
                <a:ext cx="274320" cy="274320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 w="44450" cmpd="sng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effectLst>
                <a:outerShdw blurRad="63500" sx="101000" sy="101000" algn="ctr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200" dirty="0">
                    <a:solidFill>
                      <a:srgbClr val="FFFFFF"/>
                    </a:solidFill>
                    <a:latin typeface="Calibri"/>
                  </a:rPr>
                  <a:t>1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1740697" y="1525171"/>
              <a:ext cx="1737360" cy="3847223"/>
              <a:chOff x="1965960" y="724777"/>
              <a:chExt cx="1737360" cy="3847223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965960" y="724778"/>
                <a:ext cx="1737360" cy="3847222"/>
              </a:xfrm>
              <a:prstGeom prst="rect">
                <a:avLst/>
              </a:prstGeom>
              <a:gradFill flip="none" rotWithShape="1">
                <a:gsLst>
                  <a:gs pos="0">
                    <a:srgbClr val="7DCEF3"/>
                  </a:gs>
                  <a:gs pos="100000">
                    <a:srgbClr val="0090D0"/>
                  </a:gs>
                </a:gsLst>
                <a:lin ang="3300000" scaled="0"/>
                <a:tileRect/>
              </a:gradFill>
              <a:ln w="6350">
                <a:solidFill>
                  <a:schemeClr val="accent2"/>
                </a:solidFill>
              </a:ln>
              <a:effectLst>
                <a:innerShdw blurRad="114300">
                  <a:srgbClr val="041D42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4290" tIns="34290" rIns="34290" bIns="3429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274320">
                  <a:lnSpc>
                    <a:spcPct val="90000"/>
                  </a:lnSpc>
                </a:pPr>
                <a:endParaRPr lang="en-US" sz="9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8" name="Pentagon 27"/>
              <p:cNvSpPr/>
              <p:nvPr/>
            </p:nvSpPr>
            <p:spPr>
              <a:xfrm>
                <a:off x="1965960" y="724777"/>
                <a:ext cx="1737360" cy="613456"/>
              </a:xfrm>
              <a:prstGeom prst="homePlate">
                <a:avLst>
                  <a:gd name="adj" fmla="val 19781"/>
                </a:avLst>
              </a:prstGeom>
              <a:solidFill>
                <a:srgbClr val="004282">
                  <a:alpha val="50000"/>
                </a:srgb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08610" tIns="6858" rIns="6858" bIns="6858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274320">
                  <a:lnSpc>
                    <a:spcPct val="90000"/>
                  </a:lnSpc>
                </a:pPr>
                <a:r>
                  <a:rPr lang="en-US" sz="1000" b="1" cap="all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Anomaly Detection</a:t>
                </a:r>
              </a:p>
            </p:txBody>
          </p:sp>
          <p:sp>
            <p:nvSpPr>
              <p:cNvPr id="29" name="Rounded Rectangle 28"/>
              <p:cNvSpPr/>
              <p:nvPr/>
            </p:nvSpPr>
            <p:spPr bwMode="auto">
              <a:xfrm>
                <a:off x="2052828" y="1338232"/>
                <a:ext cx="1563624" cy="3127087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>
                <a:headEnd type="none" w="med" len="med"/>
                <a:tailEnd type="none" w="med" len="med"/>
              </a:ln>
              <a:effectLst>
                <a:outerShdw blurRad="38100" dist="25400" dir="2700000" algn="br" rotWithShape="0">
                  <a:schemeClr val="tx2">
                    <a:alpha val="60000"/>
                  </a:scheme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5100000"/>
                </a:lightRig>
              </a:scene3d>
              <a:sp3d contourW="6350">
                <a:bevelT w="29210" h="12700"/>
                <a:contourClr>
                  <a:schemeClr val="tx2"/>
                </a:contourClr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34290" tIns="68580" rIns="34290" bIns="3429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Suitable for Unknown Patterns</a:t>
                </a:r>
              </a:p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Behavioral analysis</a:t>
                </a:r>
              </a:p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Profile analysis</a:t>
                </a:r>
              </a:p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Peer based anomaly detection, i.e. segmentation</a:t>
                </a:r>
              </a:p>
            </p:txBody>
          </p:sp>
          <p:sp>
            <p:nvSpPr>
              <p:cNvPr id="30" name="Text Box 69"/>
              <p:cNvSpPr txBox="1">
                <a:spLocks noChangeArrowheads="1"/>
              </p:cNvSpPr>
              <p:nvPr/>
            </p:nvSpPr>
            <p:spPr bwMode="auto">
              <a:xfrm>
                <a:off x="2052828" y="3337560"/>
                <a:ext cx="1563624" cy="11277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  <a:headEnd type="none" w="med" len="med"/>
                <a:tailEnd type="none" w="med" len="med"/>
              </a:ln>
              <a:effectLst>
                <a:outerShdw blurRad="38100" dist="25400" dir="2700000" algn="br" rotWithShape="0">
                  <a:schemeClr val="tx2">
                    <a:alpha val="60000"/>
                  </a:scheme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5100000"/>
                </a:lightRig>
              </a:scene3d>
              <a:sp3d contourW="6350">
                <a:bevelT w="29210" h="12700"/>
                <a:contourClr>
                  <a:schemeClr val="tx2"/>
                </a:contourClr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34290" tIns="68580" rIns="34290" bIns="34290" numCol="1" rtlCol="0" anchor="t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91440" indent="-91440" defTabSz="365760">
                  <a:spcBef>
                    <a:spcPts val="400"/>
                  </a:spcBef>
                  <a:buClr>
                    <a:schemeClr val="accent2"/>
                  </a:buClr>
                  <a:buSzPct val="100000"/>
                  <a:buFont typeface="Arial" pitchFamily="34" charset="0"/>
                  <a:buChar char="•"/>
                  <a:defRPr sz="1000" b="1">
                    <a:solidFill>
                      <a:schemeClr val="tx2">
                        <a:lumMod val="50000"/>
                      </a:schemeClr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</a:pPr>
                <a:r>
                  <a:rPr lang="en-US" altLang="ja-JP" b="0" dirty="0">
                    <a:solidFill>
                      <a:srgbClr val="04304B">
                        <a:lumMod val="50000"/>
                      </a:srgbClr>
                    </a:solidFill>
                  </a:rPr>
                  <a:t>Small business monitoring; commercial ACH activity; online session analysis</a:t>
                </a:r>
                <a:endParaRPr lang="en-US" b="0" dirty="0">
                  <a:solidFill>
                    <a:srgbClr val="04304B">
                      <a:lumMod val="50000"/>
                    </a:srgbClr>
                  </a:solidFill>
                </a:endParaRPr>
              </a:p>
            </p:txBody>
          </p:sp>
          <p:sp>
            <p:nvSpPr>
              <p:cNvPr id="31" name="Oval 30"/>
              <p:cNvSpPr>
                <a:spLocks noChangeAspect="1"/>
              </p:cNvSpPr>
              <p:nvPr/>
            </p:nvSpPr>
            <p:spPr>
              <a:xfrm>
                <a:off x="2035941" y="896520"/>
                <a:ext cx="269969" cy="269969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 w="44450" cmpd="sng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effectLst>
                <a:outerShdw blurRad="63500" sx="101000" sy="101000" algn="ctr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200" dirty="0">
                    <a:solidFill>
                      <a:srgbClr val="FFFFFF"/>
                    </a:solidFill>
                    <a:latin typeface="Calibri"/>
                  </a:rPr>
                  <a:t>2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478057" y="1525172"/>
              <a:ext cx="1757344" cy="3847222"/>
              <a:chOff x="3668854" y="724778"/>
              <a:chExt cx="1757344" cy="3847222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3668854" y="724778"/>
                <a:ext cx="1737360" cy="3847222"/>
              </a:xfrm>
              <a:prstGeom prst="rect">
                <a:avLst/>
              </a:prstGeom>
              <a:gradFill flip="none" rotWithShape="1">
                <a:gsLst>
                  <a:gs pos="0">
                    <a:srgbClr val="15A6E9"/>
                  </a:gs>
                  <a:gs pos="100000">
                    <a:srgbClr val="0A4CAD"/>
                  </a:gs>
                </a:gsLst>
                <a:lin ang="3300000" scaled="0"/>
                <a:tileRect/>
              </a:gradFill>
              <a:ln w="6350">
                <a:solidFill>
                  <a:srgbClr val="041D42"/>
                </a:solidFill>
              </a:ln>
              <a:effectLst>
                <a:innerShdw blurRad="114300">
                  <a:srgbClr val="041D42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4290" tIns="171450" rIns="34290" bIns="34290" numCol="1" spcCol="0" rtlCol="0" fromWordArt="0" anchor="t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274320">
                  <a:lnSpc>
                    <a:spcPct val="90000"/>
                  </a:lnSpc>
                </a:pPr>
                <a:endParaRPr lang="en-US" sz="75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3" name="Pentagon 22"/>
              <p:cNvSpPr/>
              <p:nvPr/>
            </p:nvSpPr>
            <p:spPr>
              <a:xfrm>
                <a:off x="3688838" y="741358"/>
                <a:ext cx="1737360" cy="613456"/>
              </a:xfrm>
              <a:prstGeom prst="homePlate">
                <a:avLst>
                  <a:gd name="adj" fmla="val 19781"/>
                </a:avLst>
              </a:prstGeom>
              <a:solidFill>
                <a:srgbClr val="102E50">
                  <a:alpha val="50000"/>
                </a:srgb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08610" tIns="6858" rIns="6858" bIns="6858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274320">
                  <a:lnSpc>
                    <a:spcPct val="90000"/>
                  </a:lnSpc>
                </a:pPr>
                <a:r>
                  <a:rPr lang="en-US" sz="1000" b="1" cap="all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Predictive analytics</a:t>
                </a:r>
              </a:p>
            </p:txBody>
          </p:sp>
          <p:sp>
            <p:nvSpPr>
              <p:cNvPr id="24" name="Rounded Rectangle 23"/>
              <p:cNvSpPr/>
              <p:nvPr/>
            </p:nvSpPr>
            <p:spPr bwMode="auto">
              <a:xfrm>
                <a:off x="3755722" y="1338232"/>
                <a:ext cx="1563624" cy="3127087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>
                <a:headEnd type="none" w="med" len="med"/>
                <a:tailEnd type="none" w="med" len="med"/>
              </a:ln>
              <a:effectLst>
                <a:outerShdw blurRad="38100" dist="25400" dir="2700000" algn="br" rotWithShape="0">
                  <a:schemeClr val="tx2">
                    <a:alpha val="60000"/>
                  </a:scheme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5100000"/>
                </a:lightRig>
              </a:scene3d>
              <a:sp3d contourW="6350">
                <a:bevelT w="29210" h="12700"/>
                <a:contourClr>
                  <a:schemeClr val="tx2"/>
                </a:contourClr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34290" tIns="68580" rIns="34290" bIns="3429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Suitable for complex patterns</a:t>
                </a:r>
              </a:p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 smtClean="0">
                    <a:solidFill>
                      <a:srgbClr val="04304B">
                        <a:lumMod val="50000"/>
                      </a:srgbClr>
                    </a:solidFill>
                  </a:rPr>
                  <a:t>Numerous </a:t>
                </a: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variables</a:t>
                </a:r>
              </a:p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Supervised learning where ‘target variable is known’</a:t>
                </a:r>
              </a:p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Neural networks</a:t>
                </a:r>
              </a:p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Decision trees</a:t>
                </a:r>
              </a:p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Regression</a:t>
                </a:r>
              </a:p>
            </p:txBody>
          </p:sp>
          <p:sp>
            <p:nvSpPr>
              <p:cNvPr id="25" name="Text Box 69"/>
              <p:cNvSpPr txBox="1">
                <a:spLocks noChangeArrowheads="1"/>
              </p:cNvSpPr>
              <p:nvPr/>
            </p:nvSpPr>
            <p:spPr bwMode="auto">
              <a:xfrm>
                <a:off x="3755722" y="3337560"/>
                <a:ext cx="1563624" cy="11277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  <a:headEnd type="none" w="med" len="med"/>
                <a:tailEnd type="none" w="med" len="med"/>
              </a:ln>
              <a:effectLst>
                <a:outerShdw blurRad="38100" dist="25400" dir="2700000" algn="br" rotWithShape="0">
                  <a:schemeClr val="tx2">
                    <a:alpha val="60000"/>
                  </a:scheme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5100000"/>
                </a:lightRig>
              </a:scene3d>
              <a:sp3d contourW="6350">
                <a:bevelT w="29210" h="12700"/>
                <a:contourClr>
                  <a:schemeClr val="tx2"/>
                </a:contourClr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34290" tIns="68580" rIns="34290" bIns="34290" numCol="1" rtlCol="0" anchor="t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91440" indent="-91440" defTabSz="365760">
                  <a:spcBef>
                    <a:spcPts val="400"/>
                  </a:spcBef>
                  <a:buClr>
                    <a:schemeClr val="accent2"/>
                  </a:buClr>
                  <a:buSzPct val="100000"/>
                  <a:buFont typeface="Arial" pitchFamily="34" charset="0"/>
                  <a:buChar char="•"/>
                  <a:defRPr sz="1000" b="1">
                    <a:solidFill>
                      <a:schemeClr val="tx2">
                        <a:lumMod val="50000"/>
                      </a:schemeClr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</a:pPr>
                <a:r>
                  <a:rPr lang="en-US" altLang="ja-JP" b="0" dirty="0">
                    <a:solidFill>
                      <a:srgbClr val="04304B">
                        <a:lumMod val="50000"/>
                      </a:srgbClr>
                    </a:solidFill>
                  </a:rPr>
                  <a:t>Credit/debit card fraud; P2P payments fraud; funds availability models</a:t>
                </a:r>
                <a:endParaRPr lang="en-US" b="0" dirty="0">
                  <a:solidFill>
                    <a:srgbClr val="04304B">
                      <a:lumMod val="50000"/>
                    </a:srgbClr>
                  </a:solidFill>
                </a:endParaRPr>
              </a:p>
            </p:txBody>
          </p:sp>
          <p:sp>
            <p:nvSpPr>
              <p:cNvPr id="26" name="Oval 25"/>
              <p:cNvSpPr>
                <a:spLocks noChangeAspect="1"/>
              </p:cNvSpPr>
              <p:nvPr/>
            </p:nvSpPr>
            <p:spPr>
              <a:xfrm>
                <a:off x="3738835" y="896520"/>
                <a:ext cx="269969" cy="269969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 w="44450" cmpd="sng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effectLst>
                <a:outerShdw blurRad="63500" sx="101000" sy="101000" algn="ctr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200" dirty="0">
                    <a:solidFill>
                      <a:srgbClr val="FFFFFF"/>
                    </a:solidFill>
                    <a:latin typeface="Calibri"/>
                  </a:rPr>
                  <a:t>3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5215417" y="1525171"/>
              <a:ext cx="1737360" cy="3847223"/>
              <a:chOff x="5475874" y="724777"/>
              <a:chExt cx="1737360" cy="3847223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5475874" y="724778"/>
                <a:ext cx="1737360" cy="3847222"/>
              </a:xfrm>
              <a:prstGeom prst="rect">
                <a:avLst/>
              </a:prstGeom>
              <a:gradFill flip="none" rotWithShape="1">
                <a:gsLst>
                  <a:gs pos="0">
                    <a:srgbClr val="1B69C0"/>
                  </a:gs>
                  <a:gs pos="100000">
                    <a:srgbClr val="11335A"/>
                  </a:gs>
                </a:gsLst>
                <a:lin ang="3300000" scaled="0"/>
                <a:tileRect/>
              </a:gradFill>
              <a:ln w="6350">
                <a:solidFill>
                  <a:srgbClr val="04182E"/>
                </a:solidFill>
              </a:ln>
              <a:effectLst>
                <a:innerShdw blurRad="114300">
                  <a:srgbClr val="04182E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4290" tIns="171450" rIns="34290" bIns="34290" numCol="1" spcCol="0" rtlCol="0" fromWordArt="0" anchor="t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274320">
                  <a:lnSpc>
                    <a:spcPct val="90000"/>
                  </a:lnSpc>
                </a:pPr>
                <a:endParaRPr lang="en-US" sz="75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8" name="Pentagon 17"/>
              <p:cNvSpPr/>
              <p:nvPr/>
            </p:nvSpPr>
            <p:spPr>
              <a:xfrm>
                <a:off x="5475874" y="724777"/>
                <a:ext cx="1737360" cy="613456"/>
              </a:xfrm>
              <a:prstGeom prst="homePlate">
                <a:avLst>
                  <a:gd name="adj" fmla="val 19781"/>
                </a:avLst>
              </a:prstGeom>
              <a:solidFill>
                <a:schemeClr val="tx1">
                  <a:lumMod val="95000"/>
                  <a:lumOff val="5000"/>
                  <a:alpha val="5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08610" tIns="6858" rIns="6858" bIns="6858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274320">
                  <a:lnSpc>
                    <a:spcPct val="90000"/>
                  </a:lnSpc>
                </a:pPr>
                <a:r>
                  <a:rPr lang="en-US" sz="1000" b="1" cap="all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Social network analysis</a:t>
                </a:r>
              </a:p>
            </p:txBody>
          </p:sp>
          <p:sp>
            <p:nvSpPr>
              <p:cNvPr id="19" name="Rounded Rectangle 18"/>
              <p:cNvSpPr/>
              <p:nvPr/>
            </p:nvSpPr>
            <p:spPr bwMode="auto">
              <a:xfrm>
                <a:off x="5562742" y="1338232"/>
                <a:ext cx="1563624" cy="3127087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>
                <a:headEnd type="none" w="med" len="med"/>
                <a:tailEnd type="none" w="med" len="med"/>
              </a:ln>
              <a:effectLst>
                <a:outerShdw blurRad="38100" dist="25400" dir="2700000" algn="br" rotWithShape="0">
                  <a:schemeClr val="tx2">
                    <a:alpha val="60000"/>
                  </a:scheme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5100000"/>
                </a:lightRig>
              </a:scene3d>
              <a:sp3d contourW="6350">
                <a:bevelT w="29210" h="12700"/>
                <a:contourClr>
                  <a:schemeClr val="tx2"/>
                </a:contourClr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34290" tIns="68580" rIns="34290" bIns="3429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Suitable for associative link patterns</a:t>
                </a:r>
              </a:p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Demographic links</a:t>
                </a:r>
              </a:p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Transactional links</a:t>
                </a:r>
              </a:p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Hidden relationships</a:t>
                </a:r>
              </a:p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Geographic analysis</a:t>
                </a:r>
              </a:p>
            </p:txBody>
          </p:sp>
          <p:sp>
            <p:nvSpPr>
              <p:cNvPr id="20" name="Text Box 69"/>
              <p:cNvSpPr txBox="1">
                <a:spLocks noChangeArrowheads="1"/>
              </p:cNvSpPr>
              <p:nvPr/>
            </p:nvSpPr>
            <p:spPr bwMode="auto">
              <a:xfrm>
                <a:off x="5562742" y="3337560"/>
                <a:ext cx="1563624" cy="11277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  <a:headEnd type="none" w="med" len="med"/>
                <a:tailEnd type="none" w="med" len="med"/>
              </a:ln>
              <a:effectLst>
                <a:outerShdw blurRad="38100" dist="25400" dir="2700000" algn="br" rotWithShape="0">
                  <a:schemeClr val="tx2">
                    <a:alpha val="60000"/>
                  </a:scheme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5100000"/>
                </a:lightRig>
              </a:scene3d>
              <a:sp3d contourW="6350">
                <a:bevelT w="29210" h="12700"/>
                <a:contourClr>
                  <a:schemeClr val="tx2"/>
                </a:contourClr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34290" tIns="68580" rIns="34290" bIns="34290" numCol="1" rtlCol="0" anchor="t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91440" indent="-91440" defTabSz="365760">
                  <a:spcBef>
                    <a:spcPts val="400"/>
                  </a:spcBef>
                  <a:buClr>
                    <a:schemeClr val="accent2"/>
                  </a:buClr>
                  <a:buSzPct val="100000"/>
                  <a:buFont typeface="Arial" pitchFamily="34" charset="0"/>
                  <a:buChar char="•"/>
                  <a:defRPr sz="1000" b="1">
                    <a:solidFill>
                      <a:schemeClr val="tx2">
                        <a:lumMod val="50000"/>
                      </a:schemeClr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</a:pPr>
                <a:r>
                  <a:rPr lang="en-US" altLang="ja-JP" b="0" dirty="0">
                    <a:solidFill>
                      <a:srgbClr val="04304B">
                        <a:lumMod val="50000"/>
                      </a:srgbClr>
                    </a:solidFill>
                  </a:rPr>
                  <a:t>1st Party, bust-out fraud;  organized crime rings</a:t>
                </a:r>
                <a:endParaRPr lang="en-US" b="0" dirty="0">
                  <a:solidFill>
                    <a:srgbClr val="04304B">
                      <a:lumMod val="50000"/>
                    </a:srgbClr>
                  </a:solidFill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5545855" y="896520"/>
                <a:ext cx="269969" cy="269969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 w="44450" cmpd="sng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effectLst>
                <a:outerShdw blurRad="63500" sx="101000" sy="101000" algn="ctr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200" dirty="0">
                    <a:solidFill>
                      <a:srgbClr val="FFFFFF"/>
                    </a:solidFill>
                    <a:latin typeface="Calibri"/>
                  </a:rPr>
                  <a:t>4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6952777" y="1525170"/>
              <a:ext cx="1907336" cy="3847223"/>
              <a:chOff x="7178040" y="724777"/>
              <a:chExt cx="1907336" cy="3847223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7178040" y="724778"/>
                <a:ext cx="1737360" cy="3847222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/>
                  </a:gs>
                  <a:gs pos="100000">
                    <a:schemeClr val="accent3">
                      <a:lumMod val="50000"/>
                    </a:schemeClr>
                  </a:gs>
                </a:gsLst>
                <a:lin ang="3300000" scaled="0"/>
                <a:tileRect/>
              </a:gradFill>
              <a:ln w="6350">
                <a:solidFill>
                  <a:srgbClr val="0D1419"/>
                </a:solidFill>
              </a:ln>
              <a:effectLst>
                <a:innerShdw blurRad="114300">
                  <a:schemeClr val="accent3">
                    <a:lumMod val="50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4290" tIns="34290" rIns="34290" bIns="3429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274320">
                  <a:lnSpc>
                    <a:spcPct val="90000"/>
                  </a:lnSpc>
                </a:pPr>
                <a:endParaRPr lang="en-US" sz="9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Pentagon 12"/>
              <p:cNvSpPr/>
              <p:nvPr/>
            </p:nvSpPr>
            <p:spPr>
              <a:xfrm>
                <a:off x="7348016" y="724777"/>
                <a:ext cx="1737360" cy="613456"/>
              </a:xfrm>
              <a:prstGeom prst="homePlate">
                <a:avLst>
                  <a:gd name="adj" fmla="val 19781"/>
                </a:avLst>
              </a:prstGeom>
              <a:solidFill>
                <a:schemeClr val="tx1">
                  <a:lumMod val="95000"/>
                  <a:lumOff val="5000"/>
                  <a:alpha val="5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08610" tIns="6858" rIns="6858" bIns="6858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274320">
                  <a:lnSpc>
                    <a:spcPct val="90000"/>
                  </a:lnSpc>
                </a:pPr>
                <a:r>
                  <a:rPr lang="en-US" sz="1000" b="1" cap="all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Text mining</a:t>
                </a:r>
              </a:p>
            </p:txBody>
          </p:sp>
          <p:sp>
            <p:nvSpPr>
              <p:cNvPr id="14" name="Rounded Rectangle 13"/>
              <p:cNvSpPr/>
              <p:nvPr/>
            </p:nvSpPr>
            <p:spPr bwMode="auto">
              <a:xfrm>
                <a:off x="7264908" y="1338232"/>
                <a:ext cx="1563624" cy="3127087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>
                <a:headEnd type="none" w="med" len="med"/>
                <a:tailEnd type="none" w="med" len="med"/>
              </a:ln>
              <a:effectLst>
                <a:outerShdw blurRad="38100" dist="25400" dir="2700000" algn="br" rotWithShape="0">
                  <a:schemeClr val="tx2">
                    <a:alpha val="60000"/>
                  </a:scheme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5100000"/>
                </a:lightRig>
              </a:scene3d>
              <a:sp3d contourW="6350">
                <a:bevelT w="29210" h="12700"/>
                <a:contourClr>
                  <a:schemeClr val="tx2"/>
                </a:contourClr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34290" tIns="68580" rIns="34290" bIns="3429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Necessary for unstructured data</a:t>
                </a:r>
              </a:p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Contextual analysis</a:t>
                </a:r>
              </a:p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Sentiment analysis</a:t>
                </a:r>
              </a:p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  <a:buSzPct val="100000"/>
                  <a:buFont typeface="Arial" pitchFamily="34" charset="0"/>
                  <a:buChar char="•"/>
                </a:pPr>
                <a:r>
                  <a:rPr lang="en-US" sz="1000" dirty="0">
                    <a:solidFill>
                      <a:srgbClr val="04304B">
                        <a:lumMod val="50000"/>
                      </a:srgbClr>
                    </a:solidFill>
                  </a:rPr>
                  <a:t>Social media</a:t>
                </a:r>
              </a:p>
            </p:txBody>
          </p:sp>
          <p:sp>
            <p:nvSpPr>
              <p:cNvPr id="15" name="Text Box 69"/>
              <p:cNvSpPr txBox="1">
                <a:spLocks noChangeArrowheads="1"/>
              </p:cNvSpPr>
              <p:nvPr/>
            </p:nvSpPr>
            <p:spPr bwMode="auto">
              <a:xfrm>
                <a:off x="7264908" y="3337560"/>
                <a:ext cx="1563624" cy="11277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  <a:headEnd type="none" w="med" len="med"/>
                <a:tailEnd type="none" w="med" len="med"/>
              </a:ln>
              <a:effectLst>
                <a:outerShdw blurRad="38100" dist="25400" dir="2700000" algn="br" rotWithShape="0">
                  <a:schemeClr val="tx2">
                    <a:alpha val="60000"/>
                  </a:scheme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5100000"/>
                </a:lightRig>
              </a:scene3d>
              <a:sp3d contourW="6350">
                <a:bevelT w="29210" h="12700"/>
                <a:contourClr>
                  <a:schemeClr val="tx2"/>
                </a:contourClr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34290" tIns="68580" rIns="34290" bIns="34290" numCol="1" rtlCol="0" anchor="t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91440" indent="-91440" defTabSz="365760">
                  <a:spcBef>
                    <a:spcPts val="400"/>
                  </a:spcBef>
                  <a:buClr>
                    <a:schemeClr val="accent2"/>
                  </a:buClr>
                  <a:buSzPct val="100000"/>
                  <a:buFont typeface="Arial" pitchFamily="34" charset="0"/>
                  <a:buChar char="•"/>
                  <a:defRPr sz="1000" b="1">
                    <a:solidFill>
                      <a:schemeClr val="tx2">
                        <a:lumMod val="50000"/>
                      </a:schemeClr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L="68580" indent="-68580" defTabSz="274320">
                  <a:spcBef>
                    <a:spcPts val="300"/>
                  </a:spcBef>
                  <a:buClr>
                    <a:srgbClr val="61BAE9"/>
                  </a:buClr>
                </a:pPr>
                <a:r>
                  <a:rPr lang="en-US" altLang="ja-JP" b="0" dirty="0">
                    <a:solidFill>
                      <a:srgbClr val="04304B">
                        <a:lumMod val="50000"/>
                      </a:srgbClr>
                    </a:solidFill>
                  </a:rPr>
                  <a:t>Insider threat; sanctions compliance; electronic communications</a:t>
                </a:r>
                <a:endParaRPr lang="en-US" b="0" dirty="0">
                  <a:solidFill>
                    <a:srgbClr val="04304B">
                      <a:lumMod val="50000"/>
                    </a:srgbClr>
                  </a:solidFill>
                </a:endParaRPr>
              </a:p>
            </p:txBody>
          </p:sp>
          <p:sp>
            <p:nvSpPr>
              <p:cNvPr id="16" name="Oval 15"/>
              <p:cNvSpPr>
                <a:spLocks noChangeAspect="1"/>
              </p:cNvSpPr>
              <p:nvPr/>
            </p:nvSpPr>
            <p:spPr>
              <a:xfrm>
                <a:off x="7248021" y="896520"/>
                <a:ext cx="269969" cy="269969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 w="44450" cmpd="sng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effectLst>
                <a:outerShdw blurRad="63500" sx="101000" sy="101000" algn="ctr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200" dirty="0">
                    <a:solidFill>
                      <a:srgbClr val="FFFFFF"/>
                    </a:solidFill>
                    <a:latin typeface="Calibri"/>
                  </a:rPr>
                  <a:t>5</a:t>
                </a:r>
              </a:p>
            </p:txBody>
          </p:sp>
        </p:grpSp>
      </p:grpSp>
      <p:graphicFrame>
        <p:nvGraphicFramePr>
          <p:cNvPr id="37" name="Diagram 36"/>
          <p:cNvGraphicFramePr/>
          <p:nvPr>
            <p:extLst>
              <p:ext uri="{D42A27DB-BD31-4B8C-83A1-F6EECF244321}">
                <p14:modId xmlns:p14="http://schemas.microsoft.com/office/powerpoint/2010/main" val="591600541"/>
              </p:ext>
            </p:extLst>
          </p:nvPr>
        </p:nvGraphicFramePr>
        <p:xfrm>
          <a:off x="957162" y="5246260"/>
          <a:ext cx="7359910" cy="498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1447751" y="334890"/>
            <a:ext cx="73613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chemeClr val="accent5">
                    <a:lumMod val="75000"/>
                  </a:schemeClr>
                </a:solidFill>
                <a:latin typeface="Helvetica"/>
                <a:cs typeface="Helvetica"/>
              </a:rPr>
              <a:t>HYBRID APPROACH TO FINANCIAL CRIMES ANALYTICS</a:t>
            </a:r>
          </a:p>
        </p:txBody>
      </p:sp>
    </p:spTree>
    <p:extLst>
      <p:ext uri="{BB962C8B-B14F-4D97-AF65-F5344CB8AC3E}">
        <p14:creationId xmlns:p14="http://schemas.microsoft.com/office/powerpoint/2010/main" val="33863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" t="26760" r="74366" b="26026"/>
          <a:stretch/>
        </p:blipFill>
        <p:spPr>
          <a:xfrm>
            <a:off x="0" y="0"/>
            <a:ext cx="1365161" cy="13161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022013" y="7646353"/>
            <a:ext cx="418934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i="1" dirty="0">
                <a:solidFill>
                  <a:srgbClr val="000000"/>
                </a:solidFill>
              </a:rPr>
              <a:t>Financial Crimes Risk Management Systems 2016, </a:t>
            </a:r>
            <a:r>
              <a:rPr lang="en-US" sz="1350" b="1" dirty="0">
                <a:solidFill>
                  <a:srgbClr val="000000"/>
                </a:solidFill>
              </a:rPr>
              <a:t>Chartis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42" y="1649896"/>
            <a:ext cx="9107316" cy="3558208"/>
          </a:xfrm>
          <a:prstGeom prst="rect">
            <a:avLst/>
          </a:prstGeom>
        </p:spPr>
      </p:pic>
      <p:sp>
        <p:nvSpPr>
          <p:cNvPr id="7" name="Subtítulo 2"/>
          <p:cNvSpPr txBox="1">
            <a:spLocks/>
          </p:cNvSpPr>
          <p:nvPr/>
        </p:nvSpPr>
        <p:spPr>
          <a:xfrm>
            <a:off x="1220939" y="473241"/>
            <a:ext cx="22097874" cy="1428446"/>
          </a:xfrm>
          <a:prstGeom prst="rect">
            <a:avLst/>
          </a:prstGeom>
        </p:spPr>
        <p:txBody>
          <a:bodyPr vert="horz" lIns="204990" tIns="102495" rIns="204990" bIns="102495" rtlCol="0">
            <a:noAutofit/>
          </a:bodyPr>
          <a:lstStyle>
            <a:lvl1pPr marL="768713" indent="-768713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65545" indent="-640594" algn="l" defTabSz="1024951" rtl="0" eaLnBrk="1" latinLnBrk="0" hangingPunct="1">
              <a:spcBef>
                <a:spcPct val="20000"/>
              </a:spcBef>
              <a:buFont typeface="Arial"/>
              <a:buChar char="–"/>
              <a:defRPr sz="6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62377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328" indent="-512475" algn="l" defTabSz="1024951" rtl="0" eaLnBrk="1" latinLnBrk="0" hangingPunct="1">
              <a:spcBef>
                <a:spcPct val="20000"/>
              </a:spcBef>
              <a:buFont typeface="Arial"/>
              <a:buChar char="–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2279" indent="-512475" algn="l" defTabSz="1024951" rtl="0" eaLnBrk="1" latinLnBrk="0" hangingPunct="1">
              <a:spcBef>
                <a:spcPct val="20000"/>
              </a:spcBef>
              <a:buFont typeface="Arial"/>
              <a:buChar char="»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637230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662181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7132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12083" indent="-512475" algn="l" defTabSz="1024951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800" b="1" dirty="0" smtClean="0">
                <a:solidFill>
                  <a:schemeClr val="accent5">
                    <a:lumMod val="75000"/>
                  </a:schemeClr>
                </a:solidFill>
                <a:latin typeface="Helvetica"/>
                <a:cs typeface="Helvetica"/>
              </a:rPr>
              <a:t>CREATING A HOLISTIC CUSTOMER VIEW</a:t>
            </a:r>
            <a:endParaRPr lang="es-ES" sz="2800" b="1" dirty="0">
              <a:solidFill>
                <a:schemeClr val="accent5">
                  <a:lumMod val="75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90207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" t="26760" r="74366" b="26026"/>
          <a:stretch/>
        </p:blipFill>
        <p:spPr>
          <a:xfrm>
            <a:off x="0" y="0"/>
            <a:ext cx="1365161" cy="13161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3668" y="1043189"/>
            <a:ext cx="4430332" cy="37898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3079297"/>
            <a:ext cx="61490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Designed to integrate brokerage and consumer data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Fuzzy matching techniques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Identified duplicate SSNs and EINs and other data elements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Consolidated entity records to view holistic customer profile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Leverage resolution and aggregation results across your Financial Crimes applications</a:t>
            </a:r>
            <a:endParaRPr lang="en-US" sz="1600" dirty="0"/>
          </a:p>
        </p:txBody>
      </p:sp>
      <p:sp>
        <p:nvSpPr>
          <p:cNvPr id="2" name="Rectangle 1"/>
          <p:cNvSpPr/>
          <p:nvPr/>
        </p:nvSpPr>
        <p:spPr>
          <a:xfrm>
            <a:off x="1532057" y="242557"/>
            <a:ext cx="71611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accent5">
                    <a:lumMod val="75000"/>
                  </a:schemeClr>
                </a:solidFill>
                <a:latin typeface="Helvetica"/>
                <a:cs typeface="Helvetica"/>
              </a:rPr>
              <a:t>USE CASE – ENTITY RESOLUTION </a:t>
            </a:r>
            <a:endParaRPr lang="es-ES" sz="2400" b="1" dirty="0" smtClean="0">
              <a:solidFill>
                <a:schemeClr val="accent5">
                  <a:lumMod val="75000"/>
                </a:schemeClr>
              </a:solidFill>
              <a:latin typeface="Helvetica"/>
              <a:cs typeface="Helvetica"/>
            </a:endParaRPr>
          </a:p>
          <a:p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  <a:latin typeface="Helvetica"/>
                <a:cs typeface="Helvetica"/>
              </a:rPr>
              <a:t>AND </a:t>
            </a:r>
            <a:r>
              <a:rPr lang="es-ES" sz="2400" b="1" dirty="0">
                <a:solidFill>
                  <a:schemeClr val="accent5">
                    <a:lumMod val="75000"/>
                  </a:schemeClr>
                </a:solidFill>
                <a:latin typeface="Helvetica"/>
                <a:cs typeface="Helvetica"/>
              </a:rPr>
              <a:t>DATA QUALITY</a:t>
            </a:r>
          </a:p>
        </p:txBody>
      </p:sp>
    </p:spTree>
    <p:extLst>
      <p:ext uri="{BB962C8B-B14F-4D97-AF65-F5344CB8AC3E}">
        <p14:creationId xmlns:p14="http://schemas.microsoft.com/office/powerpoint/2010/main" val="124925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" t="26760" r="74366" b="26026"/>
          <a:stretch/>
        </p:blipFill>
        <p:spPr>
          <a:xfrm>
            <a:off x="0" y="0"/>
            <a:ext cx="1365161" cy="13161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022013" y="7646353"/>
            <a:ext cx="418934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i="1" dirty="0">
                <a:solidFill>
                  <a:srgbClr val="000000"/>
                </a:solidFill>
              </a:rPr>
              <a:t>Financial Crimes Risk Management Systems 2016, </a:t>
            </a:r>
            <a:r>
              <a:rPr lang="en-US" sz="1350" b="1" dirty="0">
                <a:solidFill>
                  <a:srgbClr val="000000"/>
                </a:solidFill>
              </a:rPr>
              <a:t>Chartis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338" y="2826393"/>
            <a:ext cx="5268592" cy="380200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921634" y="1072067"/>
            <a:ext cx="4310330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Notice that the majority of the alerts are being generated for the largest customers. However these groups of customers represent a relatively small percent of the total population and have the lowest productivity rate experience.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338" y="1454165"/>
            <a:ext cx="3851416" cy="990131"/>
          </a:xfrm>
          <a:prstGeom prst="rect">
            <a:avLst/>
          </a:prstGeom>
        </p:spPr>
      </p:pic>
      <p:sp>
        <p:nvSpPr>
          <p:cNvPr id="10" name="Curved Left Arrow 9"/>
          <p:cNvSpPr/>
          <p:nvPr/>
        </p:nvSpPr>
        <p:spPr>
          <a:xfrm>
            <a:off x="4368823" y="1891231"/>
            <a:ext cx="438742" cy="1106129"/>
          </a:xfrm>
          <a:prstGeom prst="curved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rgbClr val="007DC3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108174" y="2997360"/>
            <a:ext cx="2968625" cy="1415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015409" y="2997360"/>
            <a:ext cx="3061390" cy="2608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193290" y="396881"/>
            <a:ext cx="63899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chemeClr val="accent5">
                    <a:lumMod val="75000"/>
                  </a:schemeClr>
                </a:solidFill>
                <a:latin typeface="Helvetica"/>
                <a:cs typeface="Helvetica"/>
              </a:rPr>
              <a:t>USE CASE - </a:t>
            </a:r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  <a:latin typeface="Helvetica"/>
                <a:cs typeface="Helvetica"/>
              </a:rPr>
              <a:t> CUSTOMER SEGMENTATION</a:t>
            </a:r>
            <a:endParaRPr lang="es-ES" sz="2400" b="1" dirty="0">
              <a:solidFill>
                <a:schemeClr val="accent5">
                  <a:lumMod val="75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6628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655</Words>
  <Application>Microsoft Office PowerPoint</Application>
  <PresentationFormat>Presentación en pantalla (4:3)</PresentationFormat>
  <Paragraphs>119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Helvetica</vt:lpstr>
      <vt:lpstr>游ゴシック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Salma Hoyos Villamil</dc:creator>
  <cp:lastModifiedBy>Salma Hoyos Villamil</cp:lastModifiedBy>
  <cp:revision>16</cp:revision>
  <dcterms:created xsi:type="dcterms:W3CDTF">2017-07-13T00:55:29Z</dcterms:created>
  <dcterms:modified xsi:type="dcterms:W3CDTF">2017-07-13T16:15:29Z</dcterms:modified>
</cp:coreProperties>
</file>