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9" r:id="rId2"/>
    <p:sldId id="263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2DF69-5DD5-40AC-AB0B-694E8BFC76B2}" type="datetimeFigureOut">
              <a:rPr lang="es-CO" smtClean="0"/>
              <a:t>16/11/2016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67576-270F-4F5A-BEEF-55AFD02308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1939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79A98-7DCD-4730-A42B-F2ECB875981A}" type="slidenum">
              <a:rPr lang="es-CO" smtClean="0">
                <a:solidFill>
                  <a:prstClr val="black"/>
                </a:solidFill>
              </a:rPr>
              <a:pPr/>
              <a:t>2</a:t>
            </a:fld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791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79A98-7DCD-4730-A42B-F2ECB875981A}" type="slidenum">
              <a:rPr lang="es-CO" smtClean="0">
                <a:solidFill>
                  <a:prstClr val="black"/>
                </a:solidFill>
              </a:rPr>
              <a:pPr/>
              <a:t>4</a:t>
            </a:fld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40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79A98-7DCD-4730-A42B-F2ECB875981A}" type="slidenum">
              <a:rPr lang="es-CO" smtClean="0">
                <a:solidFill>
                  <a:prstClr val="black"/>
                </a:solidFill>
              </a:rPr>
              <a:pPr/>
              <a:t>5</a:t>
            </a:fld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593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9C37-B883-452E-B62C-C782FC0BE32D}" type="datetimeFigureOut">
              <a:rPr lang="es-CO" smtClean="0"/>
              <a:t>16/11/2016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1538-C9B0-469C-A555-46D1E445C5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658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9C37-B883-452E-B62C-C782FC0BE32D}" type="datetimeFigureOut">
              <a:rPr lang="es-CO" smtClean="0"/>
              <a:t>16/11/2016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1538-C9B0-469C-A555-46D1E445C5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5780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9C37-B883-452E-B62C-C782FC0BE32D}" type="datetimeFigureOut">
              <a:rPr lang="es-CO" smtClean="0"/>
              <a:t>16/11/2016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1538-C9B0-469C-A555-46D1E445C5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116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9C37-B883-452E-B62C-C782FC0BE32D}" type="datetimeFigureOut">
              <a:rPr lang="es-CO" smtClean="0"/>
              <a:t>16/11/2016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1538-C9B0-469C-A555-46D1E445C5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073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9C37-B883-452E-B62C-C782FC0BE32D}" type="datetimeFigureOut">
              <a:rPr lang="es-CO" smtClean="0"/>
              <a:t>16/11/2016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1538-C9B0-469C-A555-46D1E445C5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5747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9C37-B883-452E-B62C-C782FC0BE32D}" type="datetimeFigureOut">
              <a:rPr lang="es-CO" smtClean="0"/>
              <a:t>16/11/2016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1538-C9B0-469C-A555-46D1E445C5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807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9C37-B883-452E-B62C-C782FC0BE32D}" type="datetimeFigureOut">
              <a:rPr lang="es-CO" smtClean="0"/>
              <a:t>16/11/2016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1538-C9B0-469C-A555-46D1E445C5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305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9C37-B883-452E-B62C-C782FC0BE32D}" type="datetimeFigureOut">
              <a:rPr lang="es-CO" smtClean="0"/>
              <a:t>16/11/2016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1538-C9B0-469C-A555-46D1E445C5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065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9C37-B883-452E-B62C-C782FC0BE32D}" type="datetimeFigureOut">
              <a:rPr lang="es-CO" smtClean="0"/>
              <a:t>16/11/2016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1538-C9B0-469C-A555-46D1E445C5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4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9C37-B883-452E-B62C-C782FC0BE32D}" type="datetimeFigureOut">
              <a:rPr lang="es-CO" smtClean="0"/>
              <a:t>16/11/2016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1538-C9B0-469C-A555-46D1E445C5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020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9C37-B883-452E-B62C-C782FC0BE32D}" type="datetimeFigureOut">
              <a:rPr lang="es-CO" smtClean="0"/>
              <a:t>16/11/2016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1538-C9B0-469C-A555-46D1E445C5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17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F9C37-B883-452E-B62C-C782FC0BE32D}" type="datetimeFigureOut">
              <a:rPr lang="es-CO" smtClean="0"/>
              <a:t>16/11/2016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01538-C9B0-469C-A555-46D1E445C5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063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3944" y="1159100"/>
            <a:ext cx="10703506" cy="2653046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>
                <a:solidFill>
                  <a:srgbClr val="002060"/>
                </a:solidFill>
              </a:rPr>
              <a:t>PANEL</a:t>
            </a:r>
            <a:br>
              <a:rPr lang="es-CO" dirty="0" smtClean="0">
                <a:solidFill>
                  <a:srgbClr val="002060"/>
                </a:solidFill>
              </a:rPr>
            </a:br>
            <a:r>
              <a:rPr lang="es-CO" dirty="0" smtClean="0">
                <a:solidFill>
                  <a:srgbClr val="002060"/>
                </a:solidFill>
              </a:rPr>
              <a:t>Cuales serán los impactos de la aplicación de IFRS 9 en la Administración de Riesgos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27278" y="3966693"/>
            <a:ext cx="10420171" cy="2122957"/>
          </a:xfrm>
        </p:spPr>
        <p:txBody>
          <a:bodyPr>
            <a:normAutofit lnSpcReduction="10000"/>
          </a:bodyPr>
          <a:lstStyle/>
          <a:p>
            <a:pPr algn="ctr"/>
            <a:r>
              <a:rPr lang="es-CO" b="1" dirty="0" smtClean="0">
                <a:solidFill>
                  <a:srgbClr val="002060"/>
                </a:solidFill>
              </a:rPr>
              <a:t>JAIME VASQUEZ  IFF </a:t>
            </a:r>
            <a:r>
              <a:rPr lang="es-CO" b="1" dirty="0" err="1" smtClean="0">
                <a:solidFill>
                  <a:srgbClr val="002060"/>
                </a:solidFill>
              </a:rPr>
              <a:t>Institute</a:t>
            </a:r>
            <a:r>
              <a:rPr lang="es-CO" b="1" dirty="0" smtClean="0">
                <a:solidFill>
                  <a:srgbClr val="002060"/>
                </a:solidFill>
              </a:rPr>
              <a:t>  of International </a:t>
            </a:r>
            <a:r>
              <a:rPr lang="es-CO" b="1" dirty="0" err="1" smtClean="0">
                <a:solidFill>
                  <a:srgbClr val="002060"/>
                </a:solidFill>
              </a:rPr>
              <a:t>Finance</a:t>
            </a:r>
            <a:endParaRPr lang="es-CO" b="1" dirty="0" smtClean="0">
              <a:solidFill>
                <a:srgbClr val="002060"/>
              </a:solidFill>
            </a:endParaRPr>
          </a:p>
          <a:p>
            <a:pPr algn="ctr"/>
            <a:r>
              <a:rPr lang="es-CO" b="1" dirty="0" smtClean="0">
                <a:solidFill>
                  <a:srgbClr val="002060"/>
                </a:solidFill>
              </a:rPr>
              <a:t>MANUEL VICENTE PEREZ DE CASTRO Banco Santander</a:t>
            </a:r>
          </a:p>
          <a:p>
            <a:pPr algn="ctr"/>
            <a:r>
              <a:rPr lang="es-CO" b="1" dirty="0" smtClean="0">
                <a:solidFill>
                  <a:srgbClr val="002060"/>
                </a:solidFill>
              </a:rPr>
              <a:t>JORGE HUMBERTO HERNANDEZ Bancolombia</a:t>
            </a:r>
          </a:p>
          <a:p>
            <a:pPr algn="ctr"/>
            <a:endParaRPr lang="es-CO" b="1" dirty="0" smtClean="0">
              <a:solidFill>
                <a:srgbClr val="002060"/>
              </a:solidFill>
            </a:endParaRPr>
          </a:p>
          <a:p>
            <a:pPr algn="ctr"/>
            <a:r>
              <a:rPr lang="es-CO" b="1" dirty="0" smtClean="0">
                <a:solidFill>
                  <a:srgbClr val="002060"/>
                </a:solidFill>
              </a:rPr>
              <a:t>ASOBANCARIA 2016</a:t>
            </a:r>
            <a:endParaRPr lang="es-CO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27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Rectángulo"/>
          <p:cNvSpPr/>
          <p:nvPr/>
        </p:nvSpPr>
        <p:spPr>
          <a:xfrm>
            <a:off x="8256240" y="5085184"/>
            <a:ext cx="2411760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prstClr val="white"/>
              </a:solidFill>
            </a:endParaRPr>
          </a:p>
          <a:p>
            <a:pPr algn="ctr"/>
            <a:endParaRPr lang="es-CO" dirty="0">
              <a:solidFill>
                <a:prstClr val="white"/>
              </a:solidFill>
            </a:endParaRPr>
          </a:p>
        </p:txBody>
      </p:sp>
      <p:sp>
        <p:nvSpPr>
          <p:cNvPr id="78" name="77 CuadroTexto"/>
          <p:cNvSpPr txBox="1"/>
          <p:nvPr/>
        </p:nvSpPr>
        <p:spPr>
          <a:xfrm>
            <a:off x="8938082" y="4797152"/>
            <a:ext cx="157677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77" name="76 CuadroTexto"/>
          <p:cNvSpPr txBox="1"/>
          <p:nvPr/>
        </p:nvSpPr>
        <p:spPr>
          <a:xfrm>
            <a:off x="8938082" y="3782779"/>
            <a:ext cx="157677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72" name="71 CuadroTexto"/>
          <p:cNvSpPr txBox="1"/>
          <p:nvPr/>
        </p:nvSpPr>
        <p:spPr>
          <a:xfrm>
            <a:off x="6039373" y="4509120"/>
            <a:ext cx="279858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6" name="65 CuadroTexto"/>
          <p:cNvSpPr txBox="1"/>
          <p:nvPr/>
        </p:nvSpPr>
        <p:spPr>
          <a:xfrm>
            <a:off x="6010685" y="4077072"/>
            <a:ext cx="282162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4" name="63 CuadroTexto"/>
          <p:cNvSpPr txBox="1"/>
          <p:nvPr/>
        </p:nvSpPr>
        <p:spPr>
          <a:xfrm>
            <a:off x="6010685" y="3789040"/>
            <a:ext cx="282162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s-CO" dirty="0"/>
              <a:t>c</a:t>
            </a:r>
          </a:p>
        </p:txBody>
      </p:sp>
      <p:sp>
        <p:nvSpPr>
          <p:cNvPr id="60" name="59 CuadroTexto"/>
          <p:cNvSpPr txBox="1"/>
          <p:nvPr/>
        </p:nvSpPr>
        <p:spPr>
          <a:xfrm>
            <a:off x="4223792" y="3790782"/>
            <a:ext cx="172819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endParaRPr lang="es-CO" dirty="0"/>
          </a:p>
          <a:p>
            <a:endParaRPr lang="es-CO" dirty="0"/>
          </a:p>
        </p:txBody>
      </p:sp>
      <p:sp>
        <p:nvSpPr>
          <p:cNvPr id="61" name="60 CuadroTexto"/>
          <p:cNvSpPr txBox="1"/>
          <p:nvPr/>
        </p:nvSpPr>
        <p:spPr>
          <a:xfrm>
            <a:off x="4223792" y="4693786"/>
            <a:ext cx="1728192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endParaRPr lang="es-CO" dirty="0"/>
          </a:p>
          <a:p>
            <a:endParaRPr lang="es-CO" dirty="0"/>
          </a:p>
          <a:p>
            <a:endParaRPr lang="es-CO" dirty="0"/>
          </a:p>
        </p:txBody>
      </p:sp>
      <p:sp>
        <p:nvSpPr>
          <p:cNvPr id="32" name="31 CuadroTexto"/>
          <p:cNvSpPr txBox="1"/>
          <p:nvPr/>
        </p:nvSpPr>
        <p:spPr>
          <a:xfrm>
            <a:off x="7666632" y="2555612"/>
            <a:ext cx="282821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799250" y="2555612"/>
            <a:ext cx="182174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2207569" y="2579849"/>
            <a:ext cx="161107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2207570" y="1700808"/>
            <a:ext cx="161107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631504" y="116633"/>
            <a:ext cx="4230256" cy="43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CO" sz="1600" b="1" dirty="0">
                <a:solidFill>
                  <a:prstClr val="white"/>
                </a:solidFill>
                <a:latin typeface="Trebuchet MS" panose="020B0603020202020204" pitchFamily="34" charset="0"/>
              </a:rPr>
              <a:t>1. Enfoque de la Metodología de Deterioro</a:t>
            </a:r>
          </a:p>
          <a:p>
            <a:pPr algn="l"/>
            <a:r>
              <a:rPr lang="es-CO" altLang="es-CO" sz="1600" b="1" dirty="0">
                <a:solidFill>
                  <a:prstClr val="white"/>
                </a:solidFill>
                <a:latin typeface="Trebuchet MS" panose="020B0603020202020204" pitchFamily="34" charset="0"/>
                <a:ea typeface="CSongGB18030C-LightHWL" panose="020A0304000101010101" pitchFamily="18" charset="-122"/>
              </a:rPr>
              <a:t>     IFRS 9</a:t>
            </a:r>
            <a:endParaRPr lang="es-ES_tradnl" altLang="es-CO" sz="1600" b="1" dirty="0">
              <a:solidFill>
                <a:prstClr val="white"/>
              </a:solidFill>
              <a:latin typeface="Trebuchet MS" panose="020B0603020202020204" pitchFamily="34" charset="0"/>
              <a:ea typeface="CSongGB18030C-LightHWL" panose="020A0304000101010101" pitchFamily="18" charset="-122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207569" y="548681"/>
            <a:ext cx="5428556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prstClr val="white"/>
                </a:solidFill>
              </a:rPr>
              <a:t>Sin reconocimiento de pérdida hasta que no</a:t>
            </a:r>
          </a:p>
          <a:p>
            <a:pPr algn="ctr"/>
            <a:r>
              <a:rPr lang="es-ES" dirty="0">
                <a:solidFill>
                  <a:prstClr val="white"/>
                </a:solidFill>
              </a:rPr>
              <a:t>haya deterioro*</a:t>
            </a:r>
            <a:endParaRPr lang="es-CO" b="1" dirty="0">
              <a:solidFill>
                <a:prstClr val="white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207568" y="1276018"/>
            <a:ext cx="161107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rgbClr val="002060"/>
                </a:solidFill>
              </a:rPr>
              <a:t>Créditos Significativos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849408" y="1276017"/>
            <a:ext cx="18722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rgbClr val="002060"/>
                </a:solidFill>
              </a:rPr>
              <a:t>Deteriorados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863752" y="1691516"/>
            <a:ext cx="18722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rgbClr val="002060"/>
                </a:solidFill>
              </a:rPr>
              <a:t>No Deteriorados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207568" y="2135158"/>
            <a:ext cx="161107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rgbClr val="002060"/>
                </a:solidFill>
              </a:rPr>
              <a:t>Créditos No </a:t>
            </a:r>
          </a:p>
          <a:p>
            <a:pPr algn="ctr"/>
            <a:r>
              <a:rPr lang="es-CO" dirty="0">
                <a:solidFill>
                  <a:srgbClr val="002060"/>
                </a:solidFill>
              </a:rPr>
              <a:t>Significativos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757237" y="1268761"/>
            <a:ext cx="186454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rgbClr val="002060"/>
                </a:solidFill>
              </a:rPr>
              <a:t>A. Individual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7669098" y="548681"/>
            <a:ext cx="2828441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prstClr val="white"/>
                </a:solidFill>
              </a:rPr>
              <a:t>Metodologías</a:t>
            </a:r>
          </a:p>
          <a:p>
            <a:pPr algn="ctr"/>
            <a:r>
              <a:rPr lang="es-ES" dirty="0">
                <a:solidFill>
                  <a:prstClr val="white"/>
                </a:solidFill>
              </a:rPr>
              <a:t>Usadas </a:t>
            </a:r>
            <a:endParaRPr lang="es-CO" b="1" dirty="0">
              <a:solidFill>
                <a:prstClr val="white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7666406" y="1283496"/>
            <a:ext cx="282844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rgbClr val="002060"/>
                </a:solidFill>
              </a:rPr>
              <a:t>Flujos Esperados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CuadroTexto"/>
              <p:cNvSpPr txBox="1"/>
              <p:nvPr/>
            </p:nvSpPr>
            <p:spPr>
              <a:xfrm>
                <a:off x="7655997" y="1700808"/>
                <a:ext cx="2825087" cy="110164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s-CO" sz="1600" dirty="0">
                  <a:solidFill>
                    <a:srgbClr val="00206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s-CO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O" sz="16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𝑃𝐷</m:t>
                        </m:r>
                      </m:e>
                      <m:sub>
                        <m:r>
                          <a:rPr lang="es-CO" sz="16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12</m:t>
                        </m:r>
                      </m:sub>
                    </m:sSub>
                  </m:oMath>
                </a14:m>
                <a:r>
                  <a:rPr lang="es-CO" sz="1600" dirty="0">
                    <a:solidFill>
                      <a:srgbClr val="002060"/>
                    </a:solidFill>
                  </a:rPr>
                  <a:t> * LIP * LGD * EAD</a:t>
                </a:r>
              </a:p>
              <a:p>
                <a:pPr algn="ctr"/>
                <a:r>
                  <a:rPr lang="es-CO" sz="1600" dirty="0">
                    <a:solidFill>
                      <a:srgbClr val="002060"/>
                    </a:solidFill>
                  </a:rPr>
                  <a:t>Roll </a:t>
                </a:r>
                <a:r>
                  <a:rPr lang="es-CO" sz="1600" dirty="0" err="1">
                    <a:solidFill>
                      <a:srgbClr val="002060"/>
                    </a:solidFill>
                  </a:rPr>
                  <a:t>Rate</a:t>
                </a:r>
                <a:endParaRPr lang="es-CO" sz="1600" dirty="0">
                  <a:solidFill>
                    <a:srgbClr val="002060"/>
                  </a:solidFill>
                </a:endParaRPr>
              </a:p>
              <a:p>
                <a:pPr marL="288000" algn="ctr"/>
                <a:r>
                  <a:rPr lang="es-CO" sz="1600" dirty="0">
                    <a:solidFill>
                      <a:srgbClr val="002060"/>
                    </a:solidFill>
                  </a:rPr>
                  <a:t>Matrices de transición…</a:t>
                </a:r>
              </a:p>
            </p:txBody>
          </p:sp>
        </mc:Choice>
        <mc:Fallback xmlns="">
          <p:sp>
            <p:nvSpPr>
              <p:cNvPr id="20" name="1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5997" y="1700808"/>
                <a:ext cx="2825087" cy="1101648"/>
              </a:xfrm>
              <a:prstGeom prst="rect">
                <a:avLst/>
              </a:prstGeom>
              <a:blipFill rotWithShape="0">
                <a:blip r:embed="rId3"/>
                <a:stretch>
                  <a:fillRect b="-386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22 CuadroTexto"/>
          <p:cNvSpPr txBox="1"/>
          <p:nvPr/>
        </p:nvSpPr>
        <p:spPr>
          <a:xfrm>
            <a:off x="1691351" y="548681"/>
            <a:ext cx="430887" cy="2400501"/>
          </a:xfrm>
          <a:prstGeom prst="rect">
            <a:avLst/>
          </a:prstGeom>
          <a:solidFill>
            <a:srgbClr val="00206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s-CO" sz="1600" dirty="0">
                <a:solidFill>
                  <a:prstClr val="white"/>
                </a:solidFill>
              </a:rPr>
              <a:t>NIC 39 - Pérdida Incurrida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3863752" y="2150204"/>
            <a:ext cx="18722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rgbClr val="002060"/>
                </a:solidFill>
              </a:rPr>
              <a:t>Deteriorados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3878096" y="2565703"/>
            <a:ext cx="18722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rgbClr val="002060"/>
                </a:solidFill>
              </a:rPr>
              <a:t>No Deteriorados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5799249" y="2042483"/>
            <a:ext cx="183058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600" dirty="0">
                <a:solidFill>
                  <a:srgbClr val="002060"/>
                </a:solidFill>
              </a:rPr>
              <a:t>Análisis </a:t>
            </a:r>
          </a:p>
          <a:p>
            <a:pPr algn="ctr"/>
            <a:r>
              <a:rPr lang="es-CO" sz="1600" dirty="0">
                <a:solidFill>
                  <a:srgbClr val="002060"/>
                </a:solidFill>
              </a:rPr>
              <a:t>Colectivo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5800037" y="1707066"/>
            <a:ext cx="182174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2625272" y="3796298"/>
            <a:ext cx="152651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s-CO" dirty="0"/>
              <a:t>Cartera</a:t>
            </a:r>
          </a:p>
          <a:p>
            <a:r>
              <a:rPr lang="es-CO" dirty="0"/>
              <a:t>Sana</a:t>
            </a:r>
          </a:p>
        </p:txBody>
      </p:sp>
      <p:sp>
        <p:nvSpPr>
          <p:cNvPr id="42" name="41 CuadroTexto"/>
          <p:cNvSpPr txBox="1"/>
          <p:nvPr/>
        </p:nvSpPr>
        <p:spPr>
          <a:xfrm>
            <a:off x="2625272" y="4509121"/>
            <a:ext cx="152651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s-CO" dirty="0"/>
              <a:t>Cartera Deteriorada</a:t>
            </a:r>
          </a:p>
        </p:txBody>
      </p:sp>
      <p:sp>
        <p:nvSpPr>
          <p:cNvPr id="44" name="43 CuadroTexto"/>
          <p:cNvSpPr txBox="1"/>
          <p:nvPr/>
        </p:nvSpPr>
        <p:spPr>
          <a:xfrm>
            <a:off x="6010685" y="3068961"/>
            <a:ext cx="2821620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prstClr val="white"/>
                </a:solidFill>
              </a:rPr>
              <a:t>Metodologías</a:t>
            </a:r>
          </a:p>
          <a:p>
            <a:pPr algn="ctr"/>
            <a:r>
              <a:rPr lang="es-ES" dirty="0">
                <a:solidFill>
                  <a:prstClr val="white"/>
                </a:solidFill>
              </a:rPr>
              <a:t>Usadas </a:t>
            </a:r>
            <a:endParaRPr lang="es-CO" b="1" dirty="0">
              <a:solidFill>
                <a:prstClr val="white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1682301" y="3068960"/>
            <a:ext cx="430887" cy="3068960"/>
          </a:xfrm>
          <a:prstGeom prst="rect">
            <a:avLst/>
          </a:prstGeom>
          <a:solidFill>
            <a:srgbClr val="C0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s-CO" sz="1600" dirty="0">
                <a:solidFill>
                  <a:prstClr val="white"/>
                </a:solidFill>
              </a:rPr>
              <a:t>IFRS 9 – Pérdida Esperada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4223792" y="4149080"/>
            <a:ext cx="1728192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endParaRPr lang="es-CO" dirty="0"/>
          </a:p>
          <a:p>
            <a:r>
              <a:rPr lang="es-CO" dirty="0"/>
              <a:t>Análisis </a:t>
            </a:r>
          </a:p>
          <a:p>
            <a:r>
              <a:rPr lang="es-CO" dirty="0"/>
              <a:t>Colectivo </a:t>
            </a:r>
          </a:p>
        </p:txBody>
      </p:sp>
      <p:sp>
        <p:nvSpPr>
          <p:cNvPr id="52" name="51 CuadroTexto"/>
          <p:cNvSpPr txBox="1"/>
          <p:nvPr/>
        </p:nvSpPr>
        <p:spPr>
          <a:xfrm>
            <a:off x="2634323" y="5204555"/>
            <a:ext cx="151889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pPr>
              <a:lnSpc>
                <a:spcPct val="150000"/>
              </a:lnSpc>
            </a:pPr>
            <a:r>
              <a:rPr lang="es-CO" dirty="0"/>
              <a:t>Cartera </a:t>
            </a:r>
          </a:p>
          <a:p>
            <a:pPr>
              <a:lnSpc>
                <a:spcPct val="150000"/>
              </a:lnSpc>
            </a:pPr>
            <a:r>
              <a:rPr lang="es-CO" dirty="0"/>
              <a:t>Incumplida</a:t>
            </a:r>
          </a:p>
        </p:txBody>
      </p:sp>
      <p:sp>
        <p:nvSpPr>
          <p:cNvPr id="53" name="52 Elipse"/>
          <p:cNvSpPr/>
          <p:nvPr/>
        </p:nvSpPr>
        <p:spPr>
          <a:xfrm>
            <a:off x="2135561" y="3933057"/>
            <a:ext cx="417703" cy="41549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54" name="53 Elipse"/>
          <p:cNvSpPr/>
          <p:nvPr/>
        </p:nvSpPr>
        <p:spPr>
          <a:xfrm>
            <a:off x="2149906" y="4624536"/>
            <a:ext cx="417703" cy="41549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55" name="54 Elipse"/>
          <p:cNvSpPr/>
          <p:nvPr/>
        </p:nvSpPr>
        <p:spPr>
          <a:xfrm>
            <a:off x="2135561" y="5496907"/>
            <a:ext cx="417703" cy="41549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62" name="61 CuadroTexto"/>
          <p:cNvSpPr txBox="1"/>
          <p:nvPr/>
        </p:nvSpPr>
        <p:spPr>
          <a:xfrm>
            <a:off x="4223793" y="5723964"/>
            <a:ext cx="172594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s-CO" dirty="0"/>
              <a:t>A. Individual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6025029" y="3933056"/>
            <a:ext cx="280727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s-CO" dirty="0"/>
              <a:t>Pérdida Esperada 12M</a:t>
            </a:r>
          </a:p>
        </p:txBody>
      </p:sp>
      <p:sp>
        <p:nvSpPr>
          <p:cNvPr id="69" name="68 CuadroTexto"/>
          <p:cNvSpPr txBox="1"/>
          <p:nvPr/>
        </p:nvSpPr>
        <p:spPr>
          <a:xfrm>
            <a:off x="6010685" y="4536152"/>
            <a:ext cx="2832307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s-CO" dirty="0"/>
              <a:t>Pérdida Esperada LT</a:t>
            </a:r>
          </a:p>
          <a:p>
            <a:r>
              <a:rPr lang="es-CO" dirty="0"/>
              <a:t>Cálculo sobre cada flujo</a:t>
            </a:r>
          </a:p>
        </p:txBody>
      </p:sp>
      <p:sp>
        <p:nvSpPr>
          <p:cNvPr id="70" name="69 CuadroTexto"/>
          <p:cNvSpPr txBox="1"/>
          <p:nvPr/>
        </p:nvSpPr>
        <p:spPr>
          <a:xfrm>
            <a:off x="6025029" y="5717041"/>
            <a:ext cx="283230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s-CO" dirty="0"/>
              <a:t>Flujos Esperados</a:t>
            </a:r>
          </a:p>
        </p:txBody>
      </p:sp>
      <p:sp>
        <p:nvSpPr>
          <p:cNvPr id="71" name="70 CuadroTexto"/>
          <p:cNvSpPr txBox="1"/>
          <p:nvPr/>
        </p:nvSpPr>
        <p:spPr>
          <a:xfrm>
            <a:off x="6010685" y="5229200"/>
            <a:ext cx="283230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s-CO" dirty="0"/>
              <a:t>LGD * EAD</a:t>
            </a:r>
          </a:p>
        </p:txBody>
      </p:sp>
      <p:sp>
        <p:nvSpPr>
          <p:cNvPr id="74" name="73 CuadroTexto"/>
          <p:cNvSpPr txBox="1"/>
          <p:nvPr/>
        </p:nvSpPr>
        <p:spPr>
          <a:xfrm>
            <a:off x="8938082" y="3074089"/>
            <a:ext cx="1576771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prstClr val="white"/>
                </a:solidFill>
              </a:rPr>
              <a:t>Ingreso por Interés</a:t>
            </a:r>
            <a:endParaRPr lang="es-CO" b="1" dirty="0">
              <a:solidFill>
                <a:prstClr val="white"/>
              </a:solidFill>
            </a:endParaRPr>
          </a:p>
        </p:txBody>
      </p:sp>
      <p:sp>
        <p:nvSpPr>
          <p:cNvPr id="75" name="74 CuadroTexto"/>
          <p:cNvSpPr txBox="1"/>
          <p:nvPr/>
        </p:nvSpPr>
        <p:spPr>
          <a:xfrm>
            <a:off x="8938082" y="4005064"/>
            <a:ext cx="1576771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s-ES" dirty="0"/>
              <a:t>Interés sobre el importe en libros </a:t>
            </a:r>
            <a:endParaRPr lang="es-CO" dirty="0"/>
          </a:p>
        </p:txBody>
      </p:sp>
      <p:sp>
        <p:nvSpPr>
          <p:cNvPr id="76" name="75 CuadroTexto"/>
          <p:cNvSpPr txBox="1"/>
          <p:nvPr/>
        </p:nvSpPr>
        <p:spPr>
          <a:xfrm>
            <a:off x="8938081" y="5229200"/>
            <a:ext cx="155676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s-ES" dirty="0"/>
              <a:t>Interés sobre el importe Neto</a:t>
            </a:r>
            <a:endParaRPr lang="es-CO" dirty="0"/>
          </a:p>
        </p:txBody>
      </p:sp>
      <p:sp>
        <p:nvSpPr>
          <p:cNvPr id="79" name="78 CuadroTexto"/>
          <p:cNvSpPr txBox="1"/>
          <p:nvPr/>
        </p:nvSpPr>
        <p:spPr>
          <a:xfrm>
            <a:off x="2204148" y="3091966"/>
            <a:ext cx="3707820" cy="61555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700" dirty="0">
                <a:solidFill>
                  <a:prstClr val="white"/>
                </a:solidFill>
              </a:rPr>
              <a:t>Deterioro reconocido desde que ocurre un cambio en expectativas de pérdida</a:t>
            </a:r>
            <a:endParaRPr lang="es-CO" sz="1700" b="1" dirty="0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351585" y="6165304"/>
            <a:ext cx="614305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>
                <a:solidFill>
                  <a:srgbClr val="1F497D"/>
                </a:solidFill>
                <a:latin typeface="Trebuchet MS" panose="020B0603020202020204" pitchFamily="34" charset="0"/>
              </a:rPr>
              <a:t>*En general los Bancos reconocen pérdidas del día 1</a:t>
            </a:r>
          </a:p>
          <a:p>
            <a:r>
              <a:rPr lang="es-CO" sz="1100" dirty="0">
                <a:solidFill>
                  <a:srgbClr val="1F497D"/>
                </a:solidFill>
                <a:latin typeface="Trebuchet MS" panose="020B0603020202020204" pitchFamily="34" charset="0"/>
              </a:rPr>
              <a:t>LGD: </a:t>
            </a:r>
            <a:r>
              <a:rPr lang="es-CO" sz="1100" dirty="0" err="1">
                <a:solidFill>
                  <a:srgbClr val="1F497D"/>
                </a:solidFill>
                <a:latin typeface="Trebuchet MS" panose="020B0603020202020204" pitchFamily="34" charset="0"/>
              </a:rPr>
              <a:t>Loss</a:t>
            </a:r>
            <a:r>
              <a:rPr lang="es-CO" sz="1100" dirty="0">
                <a:solidFill>
                  <a:srgbClr val="1F497D"/>
                </a:solidFill>
                <a:latin typeface="Trebuchet MS" panose="020B0603020202020204" pitchFamily="34" charset="0"/>
              </a:rPr>
              <a:t> </a:t>
            </a:r>
            <a:r>
              <a:rPr lang="es-CO" sz="1100" dirty="0" err="1">
                <a:solidFill>
                  <a:srgbClr val="1F497D"/>
                </a:solidFill>
                <a:latin typeface="Trebuchet MS" panose="020B0603020202020204" pitchFamily="34" charset="0"/>
              </a:rPr>
              <a:t>Given</a:t>
            </a:r>
            <a:r>
              <a:rPr lang="es-CO" sz="1100" dirty="0">
                <a:solidFill>
                  <a:srgbClr val="1F497D"/>
                </a:solidFill>
                <a:latin typeface="Trebuchet MS" panose="020B0603020202020204" pitchFamily="34" charset="0"/>
              </a:rPr>
              <a:t> Default o Pérdida dado el incumplimiento.</a:t>
            </a:r>
          </a:p>
          <a:p>
            <a:r>
              <a:rPr lang="es-CO" sz="1100" dirty="0">
                <a:solidFill>
                  <a:srgbClr val="1F497D"/>
                </a:solidFill>
                <a:latin typeface="Trebuchet MS" panose="020B0603020202020204" pitchFamily="34" charset="0"/>
              </a:rPr>
              <a:t>EAD: </a:t>
            </a:r>
            <a:r>
              <a:rPr lang="es-CO" sz="1100" dirty="0" err="1">
                <a:solidFill>
                  <a:srgbClr val="1F497D"/>
                </a:solidFill>
                <a:latin typeface="Trebuchet MS" panose="020B0603020202020204" pitchFamily="34" charset="0"/>
              </a:rPr>
              <a:t>Exposure</a:t>
            </a:r>
            <a:r>
              <a:rPr lang="es-CO" sz="1100" dirty="0">
                <a:solidFill>
                  <a:srgbClr val="1F497D"/>
                </a:solidFill>
                <a:latin typeface="Trebuchet MS" panose="020B0603020202020204" pitchFamily="34" charset="0"/>
              </a:rPr>
              <a:t> At </a:t>
            </a:r>
            <a:r>
              <a:rPr lang="es-CO" sz="1100" dirty="0" err="1">
                <a:solidFill>
                  <a:srgbClr val="1F497D"/>
                </a:solidFill>
                <a:latin typeface="Trebuchet MS" panose="020B0603020202020204" pitchFamily="34" charset="0"/>
              </a:rPr>
              <a:t>Deafault</a:t>
            </a:r>
            <a:endParaRPr lang="es-CO" sz="1100" dirty="0">
              <a:solidFill>
                <a:srgbClr val="1F497D"/>
              </a:solidFill>
              <a:latin typeface="Trebuchet MS" panose="020B0603020202020204" pitchFamily="34" charset="0"/>
            </a:endParaRPr>
          </a:p>
        </p:txBody>
      </p:sp>
      <p:pic>
        <p:nvPicPr>
          <p:cNvPr id="50" name="49 Imagen"/>
          <p:cNvPicPr/>
          <p:nvPr/>
        </p:nvPicPr>
        <p:blipFill rotWithShape="1">
          <a:blip r:embed="rId4"/>
          <a:srcRect l="67596" t="75907" r="20442" b="15562"/>
          <a:stretch/>
        </p:blipFill>
        <p:spPr bwMode="auto">
          <a:xfrm>
            <a:off x="9068540" y="6197251"/>
            <a:ext cx="1537335" cy="6165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7" name="56 CuadroTexto"/>
          <p:cNvSpPr txBox="1"/>
          <p:nvPr/>
        </p:nvSpPr>
        <p:spPr>
          <a:xfrm>
            <a:off x="1691350" y="10734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1F497D"/>
                </a:solidFill>
                <a:latin typeface="Trebuchet MS" panose="020B0603020202020204" pitchFamily="34" charset="0"/>
              </a:rPr>
              <a:t>1. Enfoque de la Metodología de Deterioro</a:t>
            </a:r>
          </a:p>
        </p:txBody>
      </p:sp>
      <p:sp>
        <p:nvSpPr>
          <p:cNvPr id="51" name="1 Título"/>
          <p:cNvSpPr txBox="1">
            <a:spLocks/>
          </p:cNvSpPr>
          <p:nvPr/>
        </p:nvSpPr>
        <p:spPr>
          <a:xfrm>
            <a:off x="1617981" y="400928"/>
            <a:ext cx="8512136" cy="3078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1800" b="1" dirty="0" smtClean="0">
                <a:solidFill>
                  <a:srgbClr val="0070C0"/>
                </a:solidFill>
              </a:rPr>
              <a:t>				</a:t>
            </a:r>
            <a:r>
              <a:rPr lang="es-CO" sz="1800" b="1" dirty="0" smtClean="0">
                <a:solidFill>
                  <a:srgbClr val="0070C0"/>
                </a:solidFill>
                <a:latin typeface="Century Gothic" pitchFamily="34" charset="0"/>
              </a:rPr>
              <a:t>	</a:t>
            </a:r>
            <a:endParaRPr lang="es-CO" sz="1800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58" name="Rectángulo redondeado 57"/>
          <p:cNvSpPr/>
          <p:nvPr/>
        </p:nvSpPr>
        <p:spPr>
          <a:xfrm>
            <a:off x="7235815" y="-33500"/>
            <a:ext cx="4711802" cy="698351"/>
          </a:xfrm>
          <a:prstGeom prst="roundRect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bliqueTopLef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NIIF 9: </a:t>
            </a:r>
            <a:r>
              <a:rPr lang="es-CO" b="1" dirty="0" smtClean="0">
                <a:latin typeface="Century Gothic" panose="020B0502020202020204" pitchFamily="34" charset="0"/>
              </a:rPr>
              <a:t>Deterioro de activos financieros</a:t>
            </a:r>
            <a:endParaRPr lang="es-CO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30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echa abajo 2"/>
          <p:cNvSpPr/>
          <p:nvPr/>
        </p:nvSpPr>
        <p:spPr>
          <a:xfrm>
            <a:off x="7248128" y="3113673"/>
            <a:ext cx="3419872" cy="3402960"/>
          </a:xfrm>
          <a:prstGeom prst="downArrow">
            <a:avLst>
              <a:gd name="adj1" fmla="val 89283"/>
              <a:gd name="adj2" fmla="val 1208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25" name="75 CuadroTexto"/>
          <p:cNvSpPr txBox="1"/>
          <p:nvPr/>
        </p:nvSpPr>
        <p:spPr>
          <a:xfrm>
            <a:off x="3957802" y="4725145"/>
            <a:ext cx="134611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s-ES" sz="1600" dirty="0"/>
              <a:t>Interés Efectivo </a:t>
            </a:r>
          </a:p>
          <a:p>
            <a:r>
              <a:rPr lang="es-ES" sz="1600" dirty="0"/>
              <a:t>al Costo Amortizado</a:t>
            </a:r>
          </a:p>
          <a:p>
            <a:endParaRPr lang="es-CO" sz="1600" dirty="0"/>
          </a:p>
        </p:txBody>
      </p:sp>
      <p:sp>
        <p:nvSpPr>
          <p:cNvPr id="16" name="46 CuadroTexto"/>
          <p:cNvSpPr txBox="1"/>
          <p:nvPr/>
        </p:nvSpPr>
        <p:spPr>
          <a:xfrm>
            <a:off x="1659970" y="2132857"/>
            <a:ext cx="430887" cy="3888432"/>
          </a:xfrm>
          <a:prstGeom prst="rect">
            <a:avLst/>
          </a:prstGeom>
          <a:solidFill>
            <a:srgbClr val="C0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s-CO" sz="1600" b="1" dirty="0">
                <a:solidFill>
                  <a:prstClr val="white"/>
                </a:solidFill>
              </a:rPr>
              <a:t>IFRS 9 – Pérdida Esperada</a:t>
            </a:r>
          </a:p>
        </p:txBody>
      </p:sp>
      <p:sp>
        <p:nvSpPr>
          <p:cNvPr id="19" name="52 Elipse"/>
          <p:cNvSpPr/>
          <p:nvPr/>
        </p:nvSpPr>
        <p:spPr>
          <a:xfrm>
            <a:off x="2113230" y="3356993"/>
            <a:ext cx="417703" cy="41549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20" name="53 Elipse"/>
          <p:cNvSpPr/>
          <p:nvPr/>
        </p:nvSpPr>
        <p:spPr>
          <a:xfrm>
            <a:off x="2149906" y="3933057"/>
            <a:ext cx="417703" cy="41549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21" name="54 Elipse"/>
          <p:cNvSpPr/>
          <p:nvPr/>
        </p:nvSpPr>
        <p:spPr>
          <a:xfrm>
            <a:off x="2127575" y="5173742"/>
            <a:ext cx="417703" cy="41549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27" name="73 CuadroTexto"/>
          <p:cNvSpPr txBox="1"/>
          <p:nvPr/>
        </p:nvSpPr>
        <p:spPr>
          <a:xfrm>
            <a:off x="2127575" y="2137985"/>
            <a:ext cx="1736178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prstClr val="white"/>
                </a:solidFill>
              </a:rPr>
              <a:t>Base Ingreso por </a:t>
            </a:r>
          </a:p>
          <a:p>
            <a:pPr algn="ctr"/>
            <a:r>
              <a:rPr lang="es-ES" sz="1600" dirty="0">
                <a:solidFill>
                  <a:prstClr val="white"/>
                </a:solidFill>
              </a:rPr>
              <a:t>Interés</a:t>
            </a:r>
            <a:endParaRPr lang="es-CO" sz="1600" b="1" dirty="0">
              <a:solidFill>
                <a:prstClr val="white"/>
              </a:solidFill>
            </a:endParaRPr>
          </a:p>
        </p:txBody>
      </p:sp>
      <p:sp>
        <p:nvSpPr>
          <p:cNvPr id="28" name="74 CuadroTexto"/>
          <p:cNvSpPr txBox="1"/>
          <p:nvPr/>
        </p:nvSpPr>
        <p:spPr>
          <a:xfrm>
            <a:off x="2567609" y="3140969"/>
            <a:ext cx="1296145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endParaRPr lang="es-ES" sz="1600" dirty="0"/>
          </a:p>
          <a:p>
            <a:r>
              <a:rPr lang="es-ES" sz="1600" dirty="0"/>
              <a:t>Interés sobre el importe en libros </a:t>
            </a:r>
          </a:p>
          <a:p>
            <a:endParaRPr lang="es-CO" sz="1600" dirty="0"/>
          </a:p>
        </p:txBody>
      </p:sp>
      <p:sp>
        <p:nvSpPr>
          <p:cNvPr id="29" name="75 CuadroTexto"/>
          <p:cNvSpPr txBox="1"/>
          <p:nvPr/>
        </p:nvSpPr>
        <p:spPr>
          <a:xfrm>
            <a:off x="2587615" y="4725145"/>
            <a:ext cx="1276139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endParaRPr lang="es-ES" sz="1600" dirty="0"/>
          </a:p>
          <a:p>
            <a:r>
              <a:rPr lang="es-ES" sz="1600" dirty="0"/>
              <a:t>Interés sobre el importe Neto</a:t>
            </a:r>
          </a:p>
          <a:p>
            <a:endParaRPr lang="es-CO" sz="1600" dirty="0"/>
          </a:p>
        </p:txBody>
      </p:sp>
      <p:sp>
        <p:nvSpPr>
          <p:cNvPr id="31" name="43 CuadroTexto"/>
          <p:cNvSpPr txBox="1"/>
          <p:nvPr/>
        </p:nvSpPr>
        <p:spPr>
          <a:xfrm>
            <a:off x="3935760" y="2132857"/>
            <a:ext cx="1368152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prstClr val="white"/>
                </a:solidFill>
              </a:rPr>
              <a:t>Metodología</a:t>
            </a:r>
          </a:p>
          <a:p>
            <a:pPr algn="ctr"/>
            <a:r>
              <a:rPr lang="es-ES" sz="1600" dirty="0">
                <a:solidFill>
                  <a:prstClr val="white"/>
                </a:solidFill>
              </a:rPr>
              <a:t>Usada </a:t>
            </a:r>
            <a:endParaRPr lang="es-CO" sz="1600" b="1" dirty="0">
              <a:solidFill>
                <a:prstClr val="white"/>
              </a:solidFill>
            </a:endParaRPr>
          </a:p>
        </p:txBody>
      </p:sp>
      <p:sp>
        <p:nvSpPr>
          <p:cNvPr id="32" name="75 CuadroTexto"/>
          <p:cNvSpPr txBox="1"/>
          <p:nvPr/>
        </p:nvSpPr>
        <p:spPr>
          <a:xfrm>
            <a:off x="3935760" y="3113674"/>
            <a:ext cx="1368152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s-ES" sz="1600" dirty="0"/>
              <a:t>Interés Efectivo sobre el valor bruto contable</a:t>
            </a:r>
            <a:endParaRPr lang="es-CO" sz="1600" dirty="0"/>
          </a:p>
          <a:p>
            <a:endParaRPr lang="es-CO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ángulo 32"/>
              <p:cNvSpPr/>
              <p:nvPr/>
            </p:nvSpPr>
            <p:spPr>
              <a:xfrm>
                <a:off x="4415944" y="4055588"/>
                <a:ext cx="383912" cy="381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O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O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O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es-CO" i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Rectá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944" y="4055588"/>
                <a:ext cx="383912" cy="38152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43 CuadroTexto"/>
          <p:cNvSpPr txBox="1"/>
          <p:nvPr/>
        </p:nvSpPr>
        <p:spPr>
          <a:xfrm>
            <a:off x="5375920" y="2132857"/>
            <a:ext cx="1799802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prstClr val="white"/>
                </a:solidFill>
              </a:rPr>
              <a:t>Condición</a:t>
            </a:r>
          </a:p>
          <a:p>
            <a:pPr algn="ctr"/>
            <a:endParaRPr lang="es-CO" sz="1600" b="1" dirty="0">
              <a:solidFill>
                <a:prstClr val="white"/>
              </a:solidFill>
            </a:endParaRPr>
          </a:p>
        </p:txBody>
      </p:sp>
      <p:sp>
        <p:nvSpPr>
          <p:cNvPr id="37" name="43 CuadroTexto"/>
          <p:cNvSpPr txBox="1"/>
          <p:nvPr/>
        </p:nvSpPr>
        <p:spPr>
          <a:xfrm>
            <a:off x="7247730" y="2132857"/>
            <a:ext cx="3240758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prstClr val="white"/>
                </a:solidFill>
              </a:rPr>
              <a:t>Excepciones</a:t>
            </a:r>
          </a:p>
          <a:p>
            <a:pPr algn="ctr"/>
            <a:endParaRPr lang="es-CO" sz="1600" b="1" dirty="0">
              <a:solidFill>
                <a:prstClr val="white"/>
              </a:solidFill>
            </a:endParaRPr>
          </a:p>
        </p:txBody>
      </p:sp>
      <p:sp>
        <p:nvSpPr>
          <p:cNvPr id="38" name="75 CuadroTexto"/>
          <p:cNvSpPr txBox="1"/>
          <p:nvPr/>
        </p:nvSpPr>
        <p:spPr>
          <a:xfrm>
            <a:off x="7464152" y="3125287"/>
            <a:ext cx="3010796" cy="20621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s-CO" sz="1600" dirty="0"/>
              <a:t>Activos financieros comprados u originados CON deterioro de valor crediticio </a:t>
            </a:r>
          </a:p>
          <a:p>
            <a:r>
              <a:rPr lang="es-CO" sz="1600" dirty="0"/>
              <a:t>Activos financieros comprados u originados SIN deterioro de valor crediticio pero que llegan a tener deterioro de valor</a:t>
            </a:r>
          </a:p>
          <a:p>
            <a:endParaRPr lang="es-ES" sz="1600" dirty="0"/>
          </a:p>
        </p:txBody>
      </p:sp>
      <p:sp>
        <p:nvSpPr>
          <p:cNvPr id="40" name="1 Rectángulo"/>
          <p:cNvSpPr/>
          <p:nvPr/>
        </p:nvSpPr>
        <p:spPr>
          <a:xfrm>
            <a:off x="3024390" y="620689"/>
            <a:ext cx="6254629" cy="138499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endParaRPr lang="es-CO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es-CO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El método que se utiliza para el cálculo del costo amortizado de un activo financiero o un pasivo financiero y para la distribución y reconocimiento de los ingresos por intereses o gastos por intereses en el resultado del periodo a los largo del periodo correspondiente.</a:t>
            </a:r>
          </a:p>
          <a:p>
            <a:pPr algn="just"/>
            <a:endParaRPr lang="es-ES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659970" y="76562"/>
            <a:ext cx="3643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>
                <a:solidFill>
                  <a:srgbClr val="002060"/>
                </a:solidFill>
                <a:latin typeface="Trebuchet MS" panose="020B0603020202020204" pitchFamily="34" charset="0"/>
              </a:rPr>
              <a:t>2. Método del Interés Efectivo</a:t>
            </a:r>
            <a:endParaRPr lang="es-CO" sz="20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pic>
        <p:nvPicPr>
          <p:cNvPr id="23" name="22 Imagen"/>
          <p:cNvPicPr/>
          <p:nvPr/>
        </p:nvPicPr>
        <p:blipFill rotWithShape="1">
          <a:blip r:embed="rId3"/>
          <a:srcRect l="73742" t="72623" r="20850" b="14689"/>
          <a:stretch/>
        </p:blipFill>
        <p:spPr bwMode="auto">
          <a:xfrm>
            <a:off x="1546706" y="6081605"/>
            <a:ext cx="720174" cy="7925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23 Imagen"/>
          <p:cNvPicPr/>
          <p:nvPr/>
        </p:nvPicPr>
        <p:blipFill rotWithShape="1">
          <a:blip r:embed="rId4"/>
          <a:srcRect l="67596" t="75907" r="20442" b="15562"/>
          <a:stretch/>
        </p:blipFill>
        <p:spPr bwMode="auto">
          <a:xfrm>
            <a:off x="2307951" y="6208341"/>
            <a:ext cx="1537335" cy="6165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Flecha arriba y abajo 1"/>
          <p:cNvSpPr/>
          <p:nvPr/>
        </p:nvSpPr>
        <p:spPr>
          <a:xfrm>
            <a:off x="5375522" y="2852936"/>
            <a:ext cx="1872607" cy="3528392"/>
          </a:xfrm>
          <a:prstGeom prst="upDownArrow">
            <a:avLst>
              <a:gd name="adj1" fmla="val 84258"/>
              <a:gd name="adj2" fmla="val 15742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35" name="75 CuadroTexto"/>
          <p:cNvSpPr txBox="1"/>
          <p:nvPr/>
        </p:nvSpPr>
        <p:spPr>
          <a:xfrm>
            <a:off x="5519937" y="3455130"/>
            <a:ext cx="1552168" cy="20621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endParaRPr lang="es-CO" sz="1600" dirty="0"/>
          </a:p>
          <a:p>
            <a:r>
              <a:rPr lang="es-CO" sz="1600" dirty="0"/>
              <a:t>Cambio en Riesgo de Crédito desde el reconocimiento inicial</a:t>
            </a:r>
          </a:p>
          <a:p>
            <a:endParaRPr lang="es-CO" sz="1600" dirty="0"/>
          </a:p>
          <a:p>
            <a:endParaRPr lang="es-ES" sz="1600" dirty="0"/>
          </a:p>
        </p:txBody>
      </p:sp>
      <p:sp>
        <p:nvSpPr>
          <p:cNvPr id="26" name="Rectángulo redondeado 25"/>
          <p:cNvSpPr/>
          <p:nvPr/>
        </p:nvSpPr>
        <p:spPr>
          <a:xfrm>
            <a:off x="7235815" y="-33500"/>
            <a:ext cx="4711802" cy="698351"/>
          </a:xfrm>
          <a:prstGeom prst="roundRect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bliqueTopLef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NIIF 9: </a:t>
            </a:r>
            <a:r>
              <a:rPr lang="es-CO" b="1" dirty="0" smtClean="0">
                <a:latin typeface="Century Gothic" panose="020B0502020202020204" pitchFamily="34" charset="0"/>
              </a:rPr>
              <a:t>Deterioro de activos financieros</a:t>
            </a:r>
            <a:endParaRPr lang="es-CO" b="1" dirty="0">
              <a:latin typeface="Century Gothic" panose="020B0502020202020204" pitchFamily="34" charset="0"/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7235815" y="0"/>
            <a:ext cx="4723717" cy="697640"/>
          </a:xfrm>
          <a:prstGeom prst="roundRect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bliqueTopLef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NIIF 9: </a:t>
            </a:r>
            <a:r>
              <a:rPr lang="es-CO" b="1" dirty="0" smtClean="0">
                <a:latin typeface="Century Gothic" panose="020B0502020202020204" pitchFamily="34" charset="0"/>
              </a:rPr>
              <a:t>Deterioro de activos financieros</a:t>
            </a:r>
            <a:endParaRPr lang="es-CO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4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56240" y="5877272"/>
            <a:ext cx="2411760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prstClr val="white"/>
              </a:solidFill>
            </a:endParaRPr>
          </a:p>
          <a:p>
            <a:pPr algn="ctr"/>
            <a:endParaRPr lang="es-CO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66337" y="1196753"/>
            <a:ext cx="4551527" cy="35394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700" b="1" dirty="0">
                <a:solidFill>
                  <a:prstClr val="white"/>
                </a:solidFill>
              </a:rPr>
              <a:t>STAGE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8 CuadroTexto"/>
              <p:cNvSpPr txBox="1"/>
              <p:nvPr/>
            </p:nvSpPr>
            <p:spPr>
              <a:xfrm>
                <a:off x="2084884" y="3584924"/>
                <a:ext cx="4554313" cy="35984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O" sz="1700" b="1" dirty="0">
                    <a:solidFill>
                      <a:srgbClr val="002060"/>
                    </a:solidFill>
                  </a:rPr>
                  <a:t>PE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O" sz="17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CO" sz="1700">
                            <a:solidFill>
                              <a:srgbClr val="002060"/>
                            </a:solidFill>
                            <a:latin typeface="Cambria Math"/>
                          </a:rPr>
                          <m:t>PD</m:t>
                        </m:r>
                      </m:e>
                      <m:sub>
                        <m:r>
                          <a:rPr lang="es-CO" sz="17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s-CO" sz="1700">
                        <a:solidFill>
                          <a:srgbClr val="002060"/>
                        </a:solidFill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s-CO" sz="17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CO" sz="1700">
                            <a:solidFill>
                              <a:srgbClr val="002060"/>
                            </a:solidFill>
                            <a:latin typeface="Cambria Math"/>
                          </a:rPr>
                          <m:t>PDI</m:t>
                        </m:r>
                      </m:e>
                      <m:sub>
                        <m:r>
                          <a:rPr lang="es-CO" sz="17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s-CO" sz="1700">
                        <a:solidFill>
                          <a:srgbClr val="002060"/>
                        </a:solidFill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s-CO" sz="17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CO" sz="1700">
                            <a:solidFill>
                              <a:srgbClr val="002060"/>
                            </a:solidFill>
                            <a:latin typeface="Cambria Math"/>
                          </a:rPr>
                          <m:t>EAD</m:t>
                        </m:r>
                      </m:e>
                      <m:sub>
                        <m:r>
                          <a:rPr lang="es-CO" sz="17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endParaRPr lang="es-CO" sz="17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884" y="3584924"/>
                <a:ext cx="4554313" cy="359842"/>
              </a:xfrm>
              <a:prstGeom prst="rect">
                <a:avLst/>
              </a:prstGeom>
              <a:blipFill rotWithShape="0">
                <a:blip r:embed="rId3"/>
                <a:stretch>
                  <a:fillRect t="-5085" b="-20339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1 Rectángulo"/>
          <p:cNvSpPr/>
          <p:nvPr/>
        </p:nvSpPr>
        <p:spPr>
          <a:xfrm>
            <a:off x="2084883" y="1869866"/>
            <a:ext cx="4572000" cy="138499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spAutoFit/>
          </a:bodyPr>
          <a:lstStyle/>
          <a:p>
            <a:pPr algn="just"/>
            <a:endParaRPr lang="es-CO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es-CO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Representan el </a:t>
            </a:r>
            <a:r>
              <a:rPr lang="es-CO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monto de las pérdidas de crédito esperadas</a:t>
            </a:r>
            <a:r>
              <a:rPr lang="es-CO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 que resultan de eventos predeterminados que son posibles dentro de los 12 meses después de la fecha de cierre de balance.</a:t>
            </a:r>
          </a:p>
          <a:p>
            <a:pPr algn="just"/>
            <a:endParaRPr lang="es-ES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351584" y="6381329"/>
            <a:ext cx="4572000" cy="24622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algn="just"/>
            <a:r>
              <a:rPr lang="es-CO" sz="1000" b="1" dirty="0">
                <a:solidFill>
                  <a:srgbClr val="002060"/>
                </a:solidFill>
                <a:latin typeface="Trebuchet MS" panose="020B0603020202020204" pitchFamily="34" charset="0"/>
              </a:rPr>
              <a:t>(1) </a:t>
            </a:r>
            <a:r>
              <a:rPr lang="es-CO" sz="1000" dirty="0">
                <a:solidFill>
                  <a:srgbClr val="002569"/>
                </a:solidFill>
                <a:latin typeface="Arial"/>
              </a:rPr>
              <a:t>IFRS 9, párrafo B.5.5. presunción refutable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6892894" y="2420888"/>
            <a:ext cx="3532148" cy="181588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s-ES" sz="1400" b="1" u="sng" dirty="0">
                <a:solidFill>
                  <a:srgbClr val="002060"/>
                </a:solidFill>
                <a:latin typeface="Trebuchet MS" panose="020B0603020202020204" pitchFamily="34" charset="0"/>
              </a:rPr>
              <a:t>Requerimientos del cálculo:</a:t>
            </a:r>
          </a:p>
          <a:p>
            <a:pPr algn="just"/>
            <a:endParaRPr lang="es-ES" sz="1400" u="sng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CO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Definir metodologías de cálculo de parámetros a 12 meses.</a:t>
            </a:r>
          </a:p>
          <a:p>
            <a:pPr algn="just"/>
            <a:endParaRPr lang="es-CO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Estimación de posibles incumplimientos dentro de los 12 meses del cierre del balance.</a:t>
            </a:r>
          </a:p>
        </p:txBody>
      </p:sp>
      <p:sp>
        <p:nvSpPr>
          <p:cNvPr id="18" name="10 Rectángulo"/>
          <p:cNvSpPr/>
          <p:nvPr/>
        </p:nvSpPr>
        <p:spPr>
          <a:xfrm>
            <a:off x="6825710" y="1251338"/>
            <a:ext cx="3532148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s-ES" sz="1400" b="1" u="sng" dirty="0">
                <a:solidFill>
                  <a:srgbClr val="002060"/>
                </a:solidFill>
                <a:latin typeface="Trebuchet MS" panose="020B0603020202020204" pitchFamily="34" charset="0"/>
              </a:rPr>
              <a:t>Supuestos:</a:t>
            </a:r>
          </a:p>
          <a:p>
            <a:pPr algn="just"/>
            <a:endParaRPr lang="es-ES" sz="1400" u="sng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CO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La no existencia de eventos con relación directa de posibles incumplimientos futuros.</a:t>
            </a:r>
            <a:endParaRPr lang="es-ES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1 Rectángulo"/>
          <p:cNvSpPr/>
          <p:nvPr/>
        </p:nvSpPr>
        <p:spPr>
          <a:xfrm>
            <a:off x="2067196" y="4707722"/>
            <a:ext cx="4572000" cy="116955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spAutoFit/>
          </a:bodyPr>
          <a:lstStyle/>
          <a:p>
            <a:pPr algn="just"/>
            <a:endParaRPr lang="es-ES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es-ES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Sobre la base de la calidad de las características del crédito, sin evidencia que el riesgo de crédito se incremente de manera significativa.</a:t>
            </a:r>
          </a:p>
          <a:p>
            <a:pPr algn="just"/>
            <a:endParaRPr lang="es-ES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14 Rectángulo"/>
          <p:cNvSpPr/>
          <p:nvPr/>
        </p:nvSpPr>
        <p:spPr>
          <a:xfrm>
            <a:off x="6893962" y="4293096"/>
            <a:ext cx="3594527" cy="160043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CO" sz="1400" b="1" u="sng" dirty="0">
                <a:solidFill>
                  <a:srgbClr val="002060"/>
                </a:solidFill>
                <a:latin typeface="Trebuchet MS" panose="020B0603020202020204" pitchFamily="34" charset="0"/>
              </a:rPr>
              <a:t>Definición de Incumplimiento:</a:t>
            </a:r>
          </a:p>
          <a:p>
            <a:pPr algn="just"/>
            <a:endParaRPr lang="es-CO" sz="1400" b="1" u="sng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Impago de más de 90 días</a:t>
            </a:r>
            <a:r>
              <a:rPr lang="es-CO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es-CO" sz="1400" b="1" baseline="30000" dirty="0">
                <a:solidFill>
                  <a:srgbClr val="002060"/>
                </a:solidFill>
                <a:latin typeface="Trebuchet MS" panose="020B0603020202020204" pitchFamily="34" charset="0"/>
              </a:rPr>
              <a:t>(1)</a:t>
            </a:r>
            <a:r>
              <a:rPr lang="es-CO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.</a:t>
            </a:r>
          </a:p>
          <a:p>
            <a:pPr algn="just"/>
            <a:endParaRPr lang="es-ES" sz="1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El banco considera probable que</a:t>
            </a:r>
            <a:r>
              <a:rPr lang="es-ES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 el deudor no pague la totalidad de sus obligaciones </a:t>
            </a:r>
            <a:r>
              <a:rPr lang="es-ES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crediticias .</a:t>
            </a:r>
            <a:endParaRPr lang="es-CO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847528" y="508610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>
                <a:solidFill>
                  <a:srgbClr val="1F497D"/>
                </a:solidFill>
                <a:latin typeface="Trebuchet MS" panose="020B0603020202020204" pitchFamily="34" charset="0"/>
              </a:rPr>
              <a:t>3. Cálculo de Deterioro </a:t>
            </a:r>
            <a:r>
              <a:rPr lang="es-CO" sz="2000" dirty="0" err="1">
                <a:solidFill>
                  <a:srgbClr val="1F497D"/>
                </a:solidFill>
                <a:latin typeface="Trebuchet MS" panose="020B0603020202020204" pitchFamily="34" charset="0"/>
              </a:rPr>
              <a:t>Stage</a:t>
            </a:r>
            <a:r>
              <a:rPr lang="es-CO" sz="2000" dirty="0">
                <a:solidFill>
                  <a:srgbClr val="1F497D"/>
                </a:solidFill>
                <a:latin typeface="Trebuchet MS" panose="020B0603020202020204" pitchFamily="34" charset="0"/>
              </a:rPr>
              <a:t> 1</a:t>
            </a:r>
          </a:p>
        </p:txBody>
      </p:sp>
      <p:pic>
        <p:nvPicPr>
          <p:cNvPr id="15" name="14 Imagen"/>
          <p:cNvPicPr/>
          <p:nvPr/>
        </p:nvPicPr>
        <p:blipFill rotWithShape="1">
          <a:blip r:embed="rId4"/>
          <a:srcRect l="73742" t="72623" r="20850" b="14689"/>
          <a:stretch/>
        </p:blipFill>
        <p:spPr bwMode="auto">
          <a:xfrm>
            <a:off x="1546706" y="6081605"/>
            <a:ext cx="720174" cy="7925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15 Imagen"/>
          <p:cNvPicPr/>
          <p:nvPr/>
        </p:nvPicPr>
        <p:blipFill rotWithShape="1">
          <a:blip r:embed="rId5"/>
          <a:srcRect l="67596" t="75907" r="20442" b="15562"/>
          <a:stretch/>
        </p:blipFill>
        <p:spPr bwMode="auto">
          <a:xfrm>
            <a:off x="9068540" y="6197251"/>
            <a:ext cx="1537335" cy="6165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Rectángulo redondeado 16"/>
          <p:cNvSpPr/>
          <p:nvPr/>
        </p:nvSpPr>
        <p:spPr>
          <a:xfrm>
            <a:off x="7235815" y="-33500"/>
            <a:ext cx="4711802" cy="698351"/>
          </a:xfrm>
          <a:prstGeom prst="roundRect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bliqueTopLef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NIIF 9: </a:t>
            </a:r>
            <a:r>
              <a:rPr lang="es-CO" b="1" dirty="0" smtClean="0">
                <a:latin typeface="Century Gothic" panose="020B0502020202020204" pitchFamily="34" charset="0"/>
              </a:rPr>
              <a:t>Deterioro de activos financieros</a:t>
            </a:r>
            <a:endParaRPr lang="es-CO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35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56240" y="5805264"/>
            <a:ext cx="2411760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prstClr val="white"/>
              </a:solidFill>
            </a:endParaRPr>
          </a:p>
          <a:p>
            <a:pPr algn="ctr"/>
            <a:endParaRPr lang="es-CO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66337" y="1134042"/>
            <a:ext cx="4551527" cy="35394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700" b="1" dirty="0">
                <a:solidFill>
                  <a:prstClr val="white"/>
                </a:solidFill>
              </a:rPr>
              <a:t>STAGE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2063552" y="1621254"/>
                <a:ext cx="4554313" cy="35984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O" sz="1700" b="1" dirty="0">
                    <a:solidFill>
                      <a:srgbClr val="002060"/>
                    </a:solidFill>
                  </a:rPr>
                  <a:t>PE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O" sz="17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CO" sz="1700">
                            <a:solidFill>
                              <a:srgbClr val="002060"/>
                            </a:solidFill>
                            <a:latin typeface="Cambria Math"/>
                          </a:rPr>
                          <m:t>PD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s-CO" sz="1700">
                            <a:solidFill>
                              <a:srgbClr val="002060"/>
                            </a:solidFill>
                            <a:latin typeface="Cambria Math"/>
                          </a:rPr>
                          <m:t>vida</m:t>
                        </m:r>
                      </m:sub>
                    </m:sSub>
                    <m:r>
                      <a:rPr lang="es-CO" sz="1700">
                        <a:solidFill>
                          <a:srgbClr val="002060"/>
                        </a:solidFill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s-CO" sz="17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CO" sz="1700">
                            <a:solidFill>
                              <a:srgbClr val="002060"/>
                            </a:solidFill>
                            <a:latin typeface="Cambria Math"/>
                          </a:rPr>
                          <m:t>PDI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s-CO" sz="1700">
                            <a:solidFill>
                              <a:srgbClr val="002060"/>
                            </a:solidFill>
                            <a:latin typeface="Cambria Math"/>
                          </a:rPr>
                          <m:t>LT</m:t>
                        </m:r>
                      </m:sub>
                    </m:sSub>
                    <m:r>
                      <a:rPr lang="es-CO" sz="1700">
                        <a:solidFill>
                          <a:srgbClr val="002060"/>
                        </a:solidFill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s-CO" sz="17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CO" sz="1700">
                            <a:solidFill>
                              <a:srgbClr val="002060"/>
                            </a:solidFill>
                            <a:latin typeface="Cambria Math"/>
                          </a:rPr>
                          <m:t>EAD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s-CO" sz="1700">
                            <a:solidFill>
                              <a:srgbClr val="002060"/>
                            </a:solidFill>
                            <a:latin typeface="Cambria Math"/>
                          </a:rPr>
                          <m:t>L</m:t>
                        </m:r>
                        <m:r>
                          <a:rPr lang="es-CO" sz="17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endParaRPr lang="es-CO" sz="17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1621254"/>
                <a:ext cx="4554313" cy="359842"/>
              </a:xfrm>
              <a:prstGeom prst="rect">
                <a:avLst/>
              </a:prstGeom>
              <a:blipFill rotWithShape="0">
                <a:blip r:embed="rId3"/>
                <a:stretch>
                  <a:fillRect t="-6780" b="-20339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Rectángulo"/>
          <p:cNvSpPr/>
          <p:nvPr/>
        </p:nvSpPr>
        <p:spPr>
          <a:xfrm>
            <a:off x="2045865" y="2142154"/>
            <a:ext cx="4572000" cy="138499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>
            <a:spAutoFit/>
          </a:bodyPr>
          <a:lstStyle/>
          <a:p>
            <a:pPr algn="just"/>
            <a:r>
              <a:rPr lang="es-ES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Incremento significativo del riesgo: </a:t>
            </a:r>
            <a:r>
              <a:rPr lang="es-ES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podrá apalancarse en una evaluación crediticia del deudor, cambios en indicadores de mercado, internos, cambios en el valor de las garantías, etc… </a:t>
            </a:r>
          </a:p>
          <a:p>
            <a:pPr algn="just"/>
            <a:r>
              <a:rPr lang="es-ES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Así mismo se presumirá como indicio de deterioro cualquier impago de más de 30 </a:t>
            </a:r>
            <a:r>
              <a:rPr lang="es-CO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días </a:t>
            </a:r>
            <a:r>
              <a:rPr lang="es-CO" sz="1400" b="1" baseline="30000" dirty="0">
                <a:solidFill>
                  <a:srgbClr val="002060"/>
                </a:solidFill>
                <a:latin typeface="Trebuchet MS" panose="020B0603020202020204" pitchFamily="34" charset="0"/>
              </a:rPr>
              <a:t>(1)</a:t>
            </a:r>
            <a:r>
              <a:rPr lang="es-CO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847528" y="6495148"/>
            <a:ext cx="4572000" cy="246221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algn="just"/>
            <a:r>
              <a:rPr lang="es-CO" sz="1000" b="1" dirty="0">
                <a:solidFill>
                  <a:srgbClr val="002060"/>
                </a:solidFill>
                <a:latin typeface="Trebuchet MS" panose="020B0603020202020204" pitchFamily="34" charset="0"/>
              </a:rPr>
              <a:t>(1) </a:t>
            </a:r>
            <a:r>
              <a:rPr lang="es-CO" sz="1000" dirty="0">
                <a:solidFill>
                  <a:srgbClr val="002569"/>
                </a:solidFill>
                <a:latin typeface="Arial"/>
              </a:rPr>
              <a:t>IFRS 9, párrafo B.5.5. presunción refutable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6888089" y="1124744"/>
            <a:ext cx="3532148" cy="35394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s-CO" sz="1400" b="1" dirty="0">
                <a:solidFill>
                  <a:srgbClr val="001C4F"/>
                </a:solidFill>
                <a:latin typeface="Arial"/>
              </a:rPr>
              <a:t>la modificación más </a:t>
            </a:r>
            <a:r>
              <a:rPr lang="es-ES" sz="1400" b="1" dirty="0">
                <a:solidFill>
                  <a:srgbClr val="001C4F"/>
                </a:solidFill>
                <a:latin typeface="Arial"/>
              </a:rPr>
              <a:t>relevante será la estimación de parámetros a toda la vida.</a:t>
            </a:r>
            <a:endParaRPr lang="es-ES" sz="1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just"/>
            <a:endParaRPr lang="es-ES" sz="1400" b="1" dirty="0">
              <a:solidFill>
                <a:srgbClr val="1F497D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es-ES" sz="1400" b="1" u="sng" dirty="0">
                <a:solidFill>
                  <a:srgbClr val="1F497D"/>
                </a:solidFill>
                <a:latin typeface="Trebuchet MS" panose="020B0603020202020204" pitchFamily="34" charset="0"/>
              </a:rPr>
              <a:t>Requerimientos del cálculo:</a:t>
            </a:r>
          </a:p>
          <a:p>
            <a:pPr algn="just"/>
            <a:endParaRPr lang="es-ES" sz="1400" u="sng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Construir grupos homogéneos que incluyan distintos tipos de duración (tiempo hasta el vencimiento).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s-CO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CO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Definir metodologías de cálculo de parámetros a toda la vida.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s-CO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Información más amplia (abarcando mayores </a:t>
            </a:r>
            <a:r>
              <a:rPr lang="es-CO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ventanas y horizontes temporales).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048528" y="3968477"/>
            <a:ext cx="4551527" cy="35394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700" b="1" dirty="0">
                <a:solidFill>
                  <a:prstClr val="white"/>
                </a:solidFill>
              </a:rPr>
              <a:t>STAGE 3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2045743" y="4400525"/>
            <a:ext cx="4554312" cy="35394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700" b="1" dirty="0">
                <a:solidFill>
                  <a:prstClr val="white"/>
                </a:solidFill>
              </a:rPr>
              <a:t>Cartera Colectiva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2045743" y="4832572"/>
                <a:ext cx="4554313" cy="35984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O" sz="1700" b="1" dirty="0">
                    <a:solidFill>
                      <a:srgbClr val="002060"/>
                    </a:solidFill>
                  </a:rPr>
                  <a:t>PE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O" sz="1700">
                        <a:solidFill>
                          <a:srgbClr val="002060"/>
                        </a:solidFill>
                        <a:latin typeface="Cambria Math"/>
                      </a:rPr>
                      <m:t>LGD</m:t>
                    </m:r>
                    <m:r>
                      <a:rPr lang="es-CO" sz="1700">
                        <a:solidFill>
                          <a:srgbClr val="002060"/>
                        </a:solidFill>
                        <a:latin typeface="Cambria Math"/>
                      </a:rPr>
                      <m:t>∗</m:t>
                    </m:r>
                    <m:r>
                      <m:rPr>
                        <m:sty m:val="p"/>
                      </m:rPr>
                      <a:rPr lang="es-CO" sz="1700">
                        <a:solidFill>
                          <a:srgbClr val="002060"/>
                        </a:solidFill>
                        <a:latin typeface="Cambria Math"/>
                      </a:rPr>
                      <m:t>EAD</m:t>
                    </m:r>
                  </m:oMath>
                </a14:m>
                <a:endParaRPr lang="es-CO" sz="17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743" y="4832572"/>
                <a:ext cx="4554313" cy="359842"/>
              </a:xfrm>
              <a:prstGeom prst="rect">
                <a:avLst/>
              </a:prstGeom>
              <a:blipFill rotWithShape="0">
                <a:blip r:embed="rId4"/>
                <a:stretch>
                  <a:fillRect t="-6780" b="-20339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4 Rectángulo"/>
          <p:cNvSpPr/>
          <p:nvPr/>
        </p:nvSpPr>
        <p:spPr>
          <a:xfrm>
            <a:off x="6893962" y="5064584"/>
            <a:ext cx="3594527" cy="160043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CO" sz="1400" b="1" u="sng" dirty="0">
                <a:solidFill>
                  <a:srgbClr val="1F497D"/>
                </a:solidFill>
                <a:latin typeface="Trebuchet MS" panose="020B0603020202020204" pitchFamily="34" charset="0"/>
              </a:rPr>
              <a:t>Definición de Incumplimiento:</a:t>
            </a:r>
          </a:p>
          <a:p>
            <a:pPr algn="just"/>
            <a:endParaRPr lang="es-CO" sz="1400" b="1" u="sng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Impago de más de 90 días</a:t>
            </a:r>
            <a:r>
              <a:rPr lang="es-CO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es-CO" sz="1400" b="1" baseline="30000" dirty="0">
                <a:solidFill>
                  <a:srgbClr val="002060"/>
                </a:solidFill>
                <a:latin typeface="Trebuchet MS" panose="020B0603020202020204" pitchFamily="34" charset="0"/>
              </a:rPr>
              <a:t>(1)</a:t>
            </a:r>
            <a:r>
              <a:rPr lang="es-CO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.</a:t>
            </a:r>
          </a:p>
          <a:p>
            <a:pPr algn="just"/>
            <a:endParaRPr lang="es-ES" sz="1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El banco considera probable que</a:t>
            </a:r>
            <a:r>
              <a:rPr lang="es-ES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 el deudor no pague la totalidad de sus obligaciones </a:t>
            </a:r>
            <a:r>
              <a:rPr lang="es-ES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crediticias .</a:t>
            </a:r>
            <a:endParaRPr lang="es-CO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045744" y="5287561"/>
            <a:ext cx="4554312" cy="35394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700" b="1" dirty="0">
                <a:solidFill>
                  <a:prstClr val="white"/>
                </a:solidFill>
              </a:rPr>
              <a:t>Cartera Individual para Clientes Significativos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2063553" y="5713512"/>
            <a:ext cx="4554313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001C4F"/>
                </a:solidFill>
                <a:latin typeface="Arial"/>
              </a:rPr>
              <a:t>Provisión </a:t>
            </a:r>
            <a:r>
              <a:rPr lang="es-ES" sz="1400" dirty="0">
                <a:solidFill>
                  <a:srgbClr val="001C4F"/>
                </a:solidFill>
                <a:latin typeface="Arial"/>
              </a:rPr>
              <a:t>= Costo Amortizado – VPN flujos esperados</a:t>
            </a:r>
            <a:endParaRPr lang="es-CO" sz="1400" dirty="0">
              <a:solidFill>
                <a:srgbClr val="002060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017929" y="436602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>
                <a:solidFill>
                  <a:srgbClr val="1F497D"/>
                </a:solidFill>
                <a:latin typeface="Trebuchet MS" panose="020B0603020202020204" pitchFamily="34" charset="0"/>
              </a:rPr>
              <a:t>4. Cálculo de Deterioro </a:t>
            </a:r>
            <a:r>
              <a:rPr lang="es-CO" sz="2000" dirty="0" err="1">
                <a:solidFill>
                  <a:srgbClr val="1F497D"/>
                </a:solidFill>
                <a:latin typeface="Trebuchet MS" panose="020B0603020202020204" pitchFamily="34" charset="0"/>
              </a:rPr>
              <a:t>Stage</a:t>
            </a:r>
            <a:r>
              <a:rPr lang="es-CO" sz="2000" dirty="0">
                <a:solidFill>
                  <a:srgbClr val="1F497D"/>
                </a:solidFill>
                <a:latin typeface="Trebuchet MS" panose="020B0603020202020204" pitchFamily="34" charset="0"/>
              </a:rPr>
              <a:t> 2 y 3</a:t>
            </a:r>
          </a:p>
        </p:txBody>
      </p:sp>
      <p:sp>
        <p:nvSpPr>
          <p:cNvPr id="19" name="Rectángulo redondeado 18"/>
          <p:cNvSpPr/>
          <p:nvPr/>
        </p:nvSpPr>
        <p:spPr>
          <a:xfrm>
            <a:off x="7235815" y="-33500"/>
            <a:ext cx="4711802" cy="698351"/>
          </a:xfrm>
          <a:prstGeom prst="roundRect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bliqueTopLef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NIIF 9: </a:t>
            </a:r>
            <a:r>
              <a:rPr lang="es-CO" b="1" dirty="0" smtClean="0">
                <a:latin typeface="Century Gothic" panose="020B0502020202020204" pitchFamily="34" charset="0"/>
              </a:rPr>
              <a:t>Deterioro de activos financieros</a:t>
            </a:r>
            <a:endParaRPr lang="es-CO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6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5307" y="365126"/>
            <a:ext cx="10748493" cy="806852"/>
          </a:xfrm>
        </p:spPr>
        <p:txBody>
          <a:bodyPr/>
          <a:lstStyle/>
          <a:p>
            <a:r>
              <a:rPr lang="es-CO" dirty="0" smtClean="0">
                <a:solidFill>
                  <a:srgbClr val="002060"/>
                </a:solidFill>
              </a:rPr>
              <a:t>Algunos temas a considerar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63640" y="1313645"/>
            <a:ext cx="892506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Regulaciones y requerimientos normativos</a:t>
            </a:r>
          </a:p>
          <a:p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Buenas practicas IFRS, asesores, auditores, BIS, </a:t>
            </a:r>
          </a:p>
          <a:p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Políticas contables</a:t>
            </a:r>
          </a:p>
          <a:p>
            <a:endParaRPr lang="es-CO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Control interno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Integración </a:t>
            </a: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herramientas, sistemas y procesos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Data</a:t>
            </a: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: recolección, calidad, integridad, </a:t>
            </a: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gobierno, controles</a:t>
            </a:r>
            <a:endParaRPr lang="es-CO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Controles </a:t>
            </a:r>
            <a:r>
              <a:rPr lang="es-CO" sz="2400" b="1" dirty="0">
                <a:solidFill>
                  <a:schemeClr val="accent1">
                    <a:lumMod val="75000"/>
                  </a:schemeClr>
                </a:solidFill>
              </a:rPr>
              <a:t>en TI, </a:t>
            </a: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procesos</a:t>
            </a:r>
            <a:endParaRPr lang="es-CO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Políticas </a:t>
            </a: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operacionales y procedimientos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Documentación </a:t>
            </a: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procesos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Definición </a:t>
            </a:r>
            <a:r>
              <a:rPr lang="es-CO" sz="2400" b="1" dirty="0">
                <a:solidFill>
                  <a:schemeClr val="accent1">
                    <a:lumMod val="75000"/>
                  </a:schemeClr>
                </a:solidFill>
              </a:rPr>
              <a:t>de roles y responsabilidad de las diferentes áreas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Relaciones </a:t>
            </a:r>
            <a:r>
              <a:rPr lang="es-CO" sz="2400" b="1" dirty="0">
                <a:solidFill>
                  <a:schemeClr val="accent1">
                    <a:lumMod val="75000"/>
                  </a:schemeClr>
                </a:solidFill>
              </a:rPr>
              <a:t>con otros departamentos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Atención </a:t>
            </a: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de Auditores internos y externos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Atención </a:t>
            </a: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</a:rPr>
              <a:t>a reguladores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2000" dirty="0" smtClean="0"/>
          </a:p>
          <a:p>
            <a:endParaRPr lang="es-CO" sz="20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7235815" y="0"/>
            <a:ext cx="4723717" cy="697640"/>
          </a:xfrm>
          <a:prstGeom prst="roundRect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bliqueTopLef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NIIF 9: </a:t>
            </a:r>
            <a:r>
              <a:rPr lang="es-CO" b="1" dirty="0" smtClean="0">
                <a:latin typeface="Century Gothic" panose="020B0502020202020204" pitchFamily="34" charset="0"/>
              </a:rPr>
              <a:t>Deterioro de activos financieros</a:t>
            </a:r>
            <a:endParaRPr lang="es-CO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54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>
                <a:solidFill>
                  <a:srgbClr val="002060"/>
                </a:solidFill>
              </a:rPr>
              <a:t>¿Y por donde arrancar?</a:t>
            </a:r>
            <a:endParaRPr lang="es-CO" b="1" dirty="0">
              <a:solidFill>
                <a:srgbClr val="00206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65915" y="2112135"/>
            <a:ext cx="720357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3200" b="1" dirty="0" smtClean="0">
                <a:solidFill>
                  <a:schemeClr val="accent1">
                    <a:lumMod val="75000"/>
                  </a:schemeClr>
                </a:solidFill>
              </a:rPr>
              <a:t>Cual es la vida de la cartera?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3200" b="1" dirty="0" smtClean="0">
                <a:solidFill>
                  <a:schemeClr val="accent1">
                    <a:lumMod val="75000"/>
                  </a:schemeClr>
                </a:solidFill>
              </a:rPr>
              <a:t>Como segmentar el portafolio?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3200" b="1" dirty="0" smtClean="0">
                <a:solidFill>
                  <a:schemeClr val="accent1">
                    <a:lumMod val="75000"/>
                  </a:schemeClr>
                </a:solidFill>
              </a:rPr>
              <a:t>Que metodologías cuantitativas usar?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3200" b="1" dirty="0" smtClean="0">
                <a:solidFill>
                  <a:schemeClr val="accent1">
                    <a:lumMod val="75000"/>
                  </a:schemeClr>
                </a:solidFill>
              </a:rPr>
              <a:t>Que metodologías cualitativas usar?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3200" b="1" dirty="0" smtClean="0">
                <a:solidFill>
                  <a:schemeClr val="accent1">
                    <a:lumMod val="75000"/>
                  </a:schemeClr>
                </a:solidFill>
              </a:rPr>
              <a:t>Predicciones razonables y soportables? </a:t>
            </a:r>
            <a:endParaRPr lang="es-CO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7235815" y="51516"/>
            <a:ext cx="4723717" cy="697640"/>
          </a:xfrm>
          <a:prstGeom prst="roundRect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bliqueTopLef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latin typeface="Century Gothic" panose="020B0502020202020204" pitchFamily="34" charset="0"/>
              </a:rPr>
              <a:t>NIIF 9: </a:t>
            </a:r>
            <a:r>
              <a:rPr lang="es-CO" b="1" dirty="0" smtClean="0">
                <a:latin typeface="Century Gothic" panose="020B0502020202020204" pitchFamily="34" charset="0"/>
              </a:rPr>
              <a:t>Deterioro de activos financieros</a:t>
            </a:r>
            <a:endParaRPr lang="es-CO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3570</TotalTime>
  <Words>779</Words>
  <Application>Microsoft Office PowerPoint</Application>
  <PresentationFormat>Panorámica</PresentationFormat>
  <Paragraphs>161</Paragraphs>
  <Slides>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Century Gothic</vt:lpstr>
      <vt:lpstr>CSongGB18030C-LightHWL</vt:lpstr>
      <vt:lpstr>Trebuchet MS</vt:lpstr>
      <vt:lpstr>Wingdings</vt:lpstr>
      <vt:lpstr>Tema de Office</vt:lpstr>
      <vt:lpstr>PANEL Cuales serán los impactos de la aplicación de IFRS 9 en la Administración de Riesgos</vt:lpstr>
      <vt:lpstr>Presentación de PowerPoint</vt:lpstr>
      <vt:lpstr>Presentación de PowerPoint</vt:lpstr>
      <vt:lpstr>Presentación de PowerPoint</vt:lpstr>
      <vt:lpstr>Presentación de PowerPoint</vt:lpstr>
      <vt:lpstr>Algunos temas a considerar</vt:lpstr>
      <vt:lpstr>¿Y por donde arrancar?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Principales Cambios:  NIC - NIIF</dc:title>
  <dc:creator>Diana Maria Arbelaez Arbelaez</dc:creator>
  <cp:lastModifiedBy>Jorge Humberto Hernandez Angel</cp:lastModifiedBy>
  <cp:revision>15</cp:revision>
  <dcterms:created xsi:type="dcterms:W3CDTF">2016-11-10T13:27:52Z</dcterms:created>
  <dcterms:modified xsi:type="dcterms:W3CDTF">2016-11-17T04:01:57Z</dcterms:modified>
</cp:coreProperties>
</file>