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80" r:id="rId2"/>
    <p:sldMasterId id="2147483688" r:id="rId3"/>
    <p:sldMasterId id="2147483704" r:id="rId4"/>
    <p:sldMasterId id="2147483744" r:id="rId5"/>
    <p:sldMasterId id="2147483790" r:id="rId6"/>
  </p:sldMasterIdLst>
  <p:notesMasterIdLst>
    <p:notesMasterId r:id="rId29"/>
  </p:notesMasterIdLst>
  <p:handoutMasterIdLst>
    <p:handoutMasterId r:id="rId30"/>
  </p:handoutMasterIdLst>
  <p:sldIdLst>
    <p:sldId id="698" r:id="rId7"/>
    <p:sldId id="861" r:id="rId8"/>
    <p:sldId id="840" r:id="rId9"/>
    <p:sldId id="862" r:id="rId10"/>
    <p:sldId id="863" r:id="rId11"/>
    <p:sldId id="864" r:id="rId12"/>
    <p:sldId id="866" r:id="rId13"/>
    <p:sldId id="867" r:id="rId14"/>
    <p:sldId id="868" r:id="rId15"/>
    <p:sldId id="869" r:id="rId16"/>
    <p:sldId id="871" r:id="rId17"/>
    <p:sldId id="870" r:id="rId18"/>
    <p:sldId id="872" r:id="rId19"/>
    <p:sldId id="873" r:id="rId20"/>
    <p:sldId id="874" r:id="rId21"/>
    <p:sldId id="875" r:id="rId22"/>
    <p:sldId id="876" r:id="rId23"/>
    <p:sldId id="877" r:id="rId24"/>
    <p:sldId id="878" r:id="rId25"/>
    <p:sldId id="879" r:id="rId26"/>
    <p:sldId id="880" r:id="rId27"/>
    <p:sldId id="881" r:id="rId28"/>
  </p:sldIdLst>
  <p:sldSz cx="9906000" cy="6858000" type="A4"/>
  <p:notesSz cx="6797675" cy="9926638"/>
  <p:custDataLst>
    <p:tags r:id="rId31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83">
          <p15:clr>
            <a:srgbClr val="A4A3A4"/>
          </p15:clr>
        </p15:guide>
        <p15:guide id="2" orient="horz" pos="3799">
          <p15:clr>
            <a:srgbClr val="A4A3A4"/>
          </p15:clr>
        </p15:guide>
        <p15:guide id="3" orient="horz" pos="717">
          <p15:clr>
            <a:srgbClr val="A4A3A4"/>
          </p15:clr>
        </p15:guide>
        <p15:guide id="4" orient="horz" pos="2663">
          <p15:clr>
            <a:srgbClr val="A4A3A4"/>
          </p15:clr>
        </p15:guide>
        <p15:guide id="5" orient="horz" pos="488">
          <p15:clr>
            <a:srgbClr val="A4A3A4"/>
          </p15:clr>
        </p15:guide>
        <p15:guide id="6" orient="horz" pos="340">
          <p15:clr>
            <a:srgbClr val="A4A3A4"/>
          </p15:clr>
        </p15:guide>
        <p15:guide id="7" orient="horz" pos="4019">
          <p15:clr>
            <a:srgbClr val="A4A3A4"/>
          </p15:clr>
        </p15:guide>
        <p15:guide id="8" orient="horz" pos="455">
          <p15:clr>
            <a:srgbClr val="A4A3A4"/>
          </p15:clr>
        </p15:guide>
        <p15:guide id="9" orient="horz" pos="2493">
          <p15:clr>
            <a:srgbClr val="A4A3A4"/>
          </p15:clr>
        </p15:guide>
        <p15:guide id="10" orient="horz" pos="1887">
          <p15:clr>
            <a:srgbClr val="A4A3A4"/>
          </p15:clr>
        </p15:guide>
        <p15:guide id="11" orient="horz" pos="3559">
          <p15:clr>
            <a:srgbClr val="A4A3A4"/>
          </p15:clr>
        </p15:guide>
        <p15:guide id="12" orient="horz" pos="1496">
          <p15:clr>
            <a:srgbClr val="A4A3A4"/>
          </p15:clr>
        </p15:guide>
        <p15:guide id="13" orient="horz" pos="829">
          <p15:clr>
            <a:srgbClr val="A4A3A4"/>
          </p15:clr>
        </p15:guide>
        <p15:guide id="14" orient="horz" pos="2066">
          <p15:clr>
            <a:srgbClr val="A4A3A4"/>
          </p15:clr>
        </p15:guide>
        <p15:guide id="15" orient="horz" pos="2462">
          <p15:clr>
            <a:srgbClr val="A4A3A4"/>
          </p15:clr>
        </p15:guide>
        <p15:guide id="16" orient="horz" pos="1211">
          <p15:clr>
            <a:srgbClr val="A4A3A4"/>
          </p15:clr>
        </p15:guide>
        <p15:guide id="17" pos="334">
          <p15:clr>
            <a:srgbClr val="A4A3A4"/>
          </p15:clr>
        </p15:guide>
        <p15:guide id="18" pos="6029">
          <p15:clr>
            <a:srgbClr val="A4A3A4"/>
          </p15:clr>
        </p15:guide>
        <p15:guide id="19" pos="5923">
          <p15:clr>
            <a:srgbClr val="A4A3A4"/>
          </p15:clr>
        </p15:guide>
        <p15:guide id="20" pos="3299">
          <p15:clr>
            <a:srgbClr val="A4A3A4"/>
          </p15:clr>
        </p15:guide>
        <p15:guide id="21" pos="3112">
          <p15:clr>
            <a:srgbClr val="A4A3A4"/>
          </p15:clr>
        </p15:guide>
        <p15:guide id="22" pos="3461">
          <p15:clr>
            <a:srgbClr val="A4A3A4"/>
          </p15:clr>
        </p15:guide>
        <p15:guide id="23" pos="40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6D"/>
    <a:srgbClr val="F8F8F8"/>
    <a:srgbClr val="53B5FF"/>
    <a:srgbClr val="660033"/>
    <a:srgbClr val="08E3E8"/>
    <a:srgbClr val="9AF000"/>
    <a:srgbClr val="A50021"/>
    <a:srgbClr val="FF5050"/>
    <a:srgbClr val="866600"/>
    <a:srgbClr val="774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80072" autoAdjust="0"/>
  </p:normalViewPr>
  <p:slideViewPr>
    <p:cSldViewPr snapToGrid="0" showGuides="1">
      <p:cViewPr varScale="1">
        <p:scale>
          <a:sx n="56" d="100"/>
          <a:sy n="56" d="100"/>
        </p:scale>
        <p:origin x="1626" y="66"/>
      </p:cViewPr>
      <p:guideLst>
        <p:guide orient="horz" pos="4183"/>
        <p:guide orient="horz" pos="3799"/>
        <p:guide orient="horz" pos="717"/>
        <p:guide orient="horz" pos="2663"/>
        <p:guide orient="horz" pos="488"/>
        <p:guide orient="horz" pos="340"/>
        <p:guide orient="horz" pos="4019"/>
        <p:guide orient="horz" pos="455"/>
        <p:guide orient="horz" pos="2493"/>
        <p:guide orient="horz" pos="1887"/>
        <p:guide orient="horz" pos="3559"/>
        <p:guide orient="horz" pos="1496"/>
        <p:guide orient="horz" pos="829"/>
        <p:guide orient="horz" pos="2066"/>
        <p:guide orient="horz" pos="2462"/>
        <p:guide orient="horz" pos="1211"/>
        <p:guide pos="334"/>
        <p:guide pos="6029"/>
        <p:guide pos="5923"/>
        <p:guide pos="3299"/>
        <p:guide pos="3112"/>
        <p:guide pos="3461"/>
        <p:guide pos="40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390"/>
    </p:cViewPr>
  </p:sorterViewPr>
  <p:notesViewPr>
    <p:cSldViewPr snapToGrid="0">
      <p:cViewPr varScale="1">
        <p:scale>
          <a:sx n="72" d="100"/>
          <a:sy n="72" d="100"/>
        </p:scale>
        <p:origin x="-2220" y="-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C2E44-2E16-4A44-BA2D-C6AF89DC658B}" type="datetimeFigureOut">
              <a:rPr lang="es-ES" smtClean="0">
                <a:latin typeface="Arial" panose="020B0604020202020204" pitchFamily="34" charset="0"/>
              </a:rPr>
              <a:t>17/11/2016</a:t>
            </a:fld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2D1F7-74AB-4DA8-A8B5-3FCF3B38B71B}" type="slidenum">
              <a:rPr lang="es-ES" smtClean="0">
                <a:latin typeface="Arial" panose="020B0604020202020204" pitchFamily="34" charset="0"/>
              </a:rPr>
              <a:t>‹#›</a:t>
            </a:fld>
            <a:endParaRPr 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2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s-ES_tradn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F0BC75C-F3E2-47AC-9D8D-05D3C4A8D067}" type="datetimeFigureOut">
              <a:rPr lang="es-ES_tradnl" smtClean="0"/>
              <a:pPr/>
              <a:t>17/11/2016</a:t>
            </a:fld>
            <a:endParaRPr lang="es-ES_tradn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44EB8DD-E981-4786-B2D9-AF1C8B3E5779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3628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4B7D-73B6-4C66-8A54-D41D1352103D}" type="slidenum">
              <a:rPr lang="es-ES" smtClean="0">
                <a:solidFill>
                  <a:prstClr val="black"/>
                </a:solidFill>
              </a:rPr>
              <a:pPr/>
              <a:t>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7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4B7D-73B6-4C66-8A54-D41D1352103D}" type="slidenum">
              <a:rPr lang="es-ES" smtClean="0">
                <a:solidFill>
                  <a:prstClr val="black"/>
                </a:solidFill>
              </a:rPr>
              <a:pPr/>
              <a:t>10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20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4B7D-73B6-4C66-8A54-D41D1352103D}" type="slidenum">
              <a:rPr lang="es-ES" smtClean="0">
                <a:solidFill>
                  <a:prstClr val="black"/>
                </a:solidFill>
              </a:rPr>
              <a:pPr/>
              <a:t>11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46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4B7D-73B6-4C66-8A54-D41D1352103D}" type="slidenum">
              <a:rPr lang="es-ES" smtClean="0">
                <a:solidFill>
                  <a:prstClr val="black"/>
                </a:solidFill>
              </a:rPr>
              <a:pPr/>
              <a:t>12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29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4B7D-73B6-4C66-8A54-D41D1352103D}" type="slidenum">
              <a:rPr lang="es-ES" smtClean="0">
                <a:solidFill>
                  <a:prstClr val="black"/>
                </a:solidFill>
              </a:rPr>
              <a:pPr/>
              <a:t>13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50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4B7D-73B6-4C66-8A54-D41D1352103D}" type="slidenum">
              <a:rPr lang="es-ES" smtClean="0">
                <a:solidFill>
                  <a:prstClr val="black"/>
                </a:solidFill>
              </a:rPr>
              <a:pPr/>
              <a:t>14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30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4B7D-73B6-4C66-8A54-D41D1352103D}" type="slidenum">
              <a:rPr lang="es-ES" smtClean="0">
                <a:solidFill>
                  <a:prstClr val="black"/>
                </a:solidFill>
              </a:rPr>
              <a:pPr/>
              <a:t>15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10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4B7D-73B6-4C66-8A54-D41D1352103D}" type="slidenum">
              <a:rPr lang="es-ES" smtClean="0">
                <a:solidFill>
                  <a:prstClr val="black"/>
                </a:solidFill>
              </a:rPr>
              <a:pPr/>
              <a:t>16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872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4B7D-73B6-4C66-8A54-D41D1352103D}" type="slidenum">
              <a:rPr lang="es-ES" smtClean="0">
                <a:solidFill>
                  <a:prstClr val="black"/>
                </a:solidFill>
              </a:rPr>
              <a:pPr/>
              <a:t>17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824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4B7D-73B6-4C66-8A54-D41D1352103D}" type="slidenum">
              <a:rPr lang="es-ES" smtClean="0">
                <a:solidFill>
                  <a:prstClr val="black"/>
                </a:solidFill>
              </a:rPr>
              <a:pPr/>
              <a:t>18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13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4B7D-73B6-4C66-8A54-D41D1352103D}" type="slidenum">
              <a:rPr lang="es-ES" smtClean="0">
                <a:solidFill>
                  <a:prstClr val="black"/>
                </a:solidFill>
              </a:rPr>
              <a:pPr/>
              <a:t>19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54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4B7D-73B6-4C66-8A54-D41D1352103D}" type="slidenum">
              <a:rPr lang="es-ES" smtClean="0">
                <a:solidFill>
                  <a:prstClr val="black"/>
                </a:solidFill>
              </a:rPr>
              <a:pPr/>
              <a:t>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390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4B7D-73B6-4C66-8A54-D41D1352103D}" type="slidenum">
              <a:rPr lang="es-ES" smtClean="0">
                <a:solidFill>
                  <a:prstClr val="black"/>
                </a:solidFill>
              </a:rPr>
              <a:pPr/>
              <a:t>20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54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4B7D-73B6-4C66-8A54-D41D1352103D}" type="slidenum">
              <a:rPr lang="es-ES" smtClean="0">
                <a:solidFill>
                  <a:prstClr val="black"/>
                </a:solidFill>
              </a:rPr>
              <a:pPr/>
              <a:t>21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16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4B7D-73B6-4C66-8A54-D41D1352103D}" type="slidenum">
              <a:rPr lang="es-ES" smtClean="0">
                <a:solidFill>
                  <a:prstClr val="black"/>
                </a:solidFill>
              </a:rPr>
              <a:pPr/>
              <a:t>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62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4B7D-73B6-4C66-8A54-D41D1352103D}" type="slidenum">
              <a:rPr lang="es-ES" smtClean="0">
                <a:solidFill>
                  <a:prstClr val="black"/>
                </a:solidFill>
              </a:rPr>
              <a:pPr/>
              <a:t>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6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4B7D-73B6-4C66-8A54-D41D1352103D}" type="slidenum">
              <a:rPr lang="es-ES" smtClean="0">
                <a:solidFill>
                  <a:prstClr val="black"/>
                </a:solidFill>
              </a:rPr>
              <a:pPr/>
              <a:t>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5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4B7D-73B6-4C66-8A54-D41D1352103D}" type="slidenum">
              <a:rPr lang="es-ES" smtClean="0">
                <a:solidFill>
                  <a:prstClr val="black"/>
                </a:solidFill>
              </a:rPr>
              <a:pPr/>
              <a:t>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97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4B7D-73B6-4C66-8A54-D41D1352103D}" type="slidenum">
              <a:rPr lang="es-ES" smtClean="0">
                <a:solidFill>
                  <a:prstClr val="black"/>
                </a:solidFill>
              </a:rPr>
              <a:pPr/>
              <a:t>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220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4B7D-73B6-4C66-8A54-D41D1352103D}" type="slidenum">
              <a:rPr lang="es-ES" smtClean="0">
                <a:solidFill>
                  <a:prstClr val="black"/>
                </a:solidFill>
              </a:rPr>
              <a:pPr/>
              <a:t>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15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4B7D-73B6-4C66-8A54-D41D1352103D}" type="slidenum">
              <a:rPr lang="es-ES" smtClean="0">
                <a:solidFill>
                  <a:prstClr val="black"/>
                </a:solidFill>
              </a:rPr>
              <a:pPr/>
              <a:t>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10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 bwMode="gray">
          <a:xfrm>
            <a:off x="497019" y="102586"/>
            <a:ext cx="9340663" cy="418058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+mn-lt"/>
              </a:defRPr>
            </a:lvl1pPr>
          </a:lstStyle>
          <a:p>
            <a:r>
              <a:rPr lang="es-ES_tradnl" noProof="0" dirty="0" smtClean="0"/>
              <a:t>Haga clic para modificar el estilo de título del patrón</a:t>
            </a:r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780723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030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02" y="2307599"/>
            <a:ext cx="9177398" cy="4212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7439" y="660810"/>
            <a:ext cx="8420100" cy="10278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GB" noProof="0" dirty="0" smtClean="0"/>
              <a:t>Click to change the title of the pattern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516" y="1973559"/>
            <a:ext cx="8420100" cy="253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GB" dirty="0" smtClean="0"/>
              <a:t>Click to change the subtitle of the pattern</a:t>
            </a:r>
            <a:endParaRPr lang="en-U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611516" y="256421"/>
            <a:ext cx="8420100" cy="232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>
              <a:buNone/>
            </a:pPr>
            <a:r>
              <a:rPr lang="en-GB" dirty="0" smtClean="0"/>
              <a:t>Click to insert the date</a:t>
            </a:r>
            <a:endParaRPr lang="es-ES" dirty="0"/>
          </a:p>
        </p:txBody>
      </p:sp>
      <p:cxnSp>
        <p:nvCxnSpPr>
          <p:cNvPr id="14" name="Conector recto 13"/>
          <p:cNvCxnSpPr/>
          <p:nvPr userDrawn="1"/>
        </p:nvCxnSpPr>
        <p:spPr>
          <a:xfrm flipH="1">
            <a:off x="710273" y="489175"/>
            <a:ext cx="919572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20" y="5614468"/>
            <a:ext cx="1977299" cy="53138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7" y="5790161"/>
            <a:ext cx="2026179" cy="18000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81"/>
          <a:stretch/>
        </p:blipFill>
        <p:spPr>
          <a:xfrm>
            <a:off x="7979384" y="0"/>
            <a:ext cx="2087258" cy="49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538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42">
          <p15:clr>
            <a:srgbClr val="FBAE40"/>
          </p15:clr>
        </p15:guide>
        <p15:guide id="2" pos="41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exto a una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75883" y="284515"/>
            <a:ext cx="8543925" cy="5192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/>
            </a:lvl1pPr>
          </a:lstStyle>
          <a:p>
            <a:pPr marL="0" lvl="0"/>
            <a:r>
              <a:rPr lang="en-GB" dirty="0" smtClean="0"/>
              <a:t>Click to change the title of the pattern</a:t>
            </a:r>
            <a:endParaRPr lang="en-US" dirty="0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675883" y="864000"/>
            <a:ext cx="8543925" cy="370688"/>
          </a:xfrm>
          <a:prstGeom prst="rect">
            <a:avLst/>
          </a:prstGeom>
        </p:spPr>
        <p:txBody>
          <a:bodyPr anchor="t" anchorCtr="0"/>
          <a:lstStyle>
            <a:lvl1pPr>
              <a:defRPr lang="es-ES" sz="18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s-ES" smtClean="0"/>
            </a:lvl2pPr>
            <a:lvl3pPr>
              <a:defRPr lang="es-ES" smtClean="0"/>
            </a:lvl3pPr>
            <a:lvl4pPr>
              <a:defRPr lang="es-ES" smtClean="0"/>
            </a:lvl4pPr>
            <a:lvl5pPr>
              <a:defRPr lang="es-ES"/>
            </a:lvl5pPr>
          </a:lstStyle>
          <a:p>
            <a:pPr marL="182563" lvl="0" indent="-182563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Tx/>
              <a:buNone/>
            </a:pPr>
            <a:r>
              <a:rPr lang="en-GB" dirty="0" smtClean="0"/>
              <a:t>Click to change the text of the pattern</a:t>
            </a:r>
            <a:endParaRPr lang="es-ES" dirty="0"/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11" hasCustomPrompt="1"/>
          </p:nvPr>
        </p:nvSpPr>
        <p:spPr>
          <a:xfrm>
            <a:off x="683618" y="1512005"/>
            <a:ext cx="8536186" cy="3981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s-ES"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182563" lvl="0" indent="-182563">
              <a:spcBef>
                <a:spcPts val="1200"/>
              </a:spcBef>
              <a:buClr>
                <a:srgbClr val="FF0000"/>
              </a:buClr>
            </a:pPr>
            <a:r>
              <a:rPr lang="en-GB" dirty="0" smtClean="0"/>
              <a:t>Click to change the text of the pattern</a:t>
            </a:r>
            <a:endParaRPr lang="es-ES" dirty="0" smtClean="0"/>
          </a:p>
          <a:p>
            <a:pPr marL="625475" lvl="1" indent="-168275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074738" lvl="2" indent="-160338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524000" lvl="3" indent="-152400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973263" lvl="4" indent="-144463">
              <a:spcBef>
                <a:spcPts val="1200"/>
              </a:spcBef>
              <a:buClr>
                <a:srgbClr val="FF0000"/>
              </a:buClr>
              <a:tabLst>
                <a:tab pos="2155825" algn="l"/>
              </a:tabLst>
            </a:pPr>
            <a:r>
              <a:rPr lang="es-ES" dirty="0" err="1" smtClean="0"/>
              <a:t>Fifth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777" y="-3782"/>
            <a:ext cx="1685771" cy="62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39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. Texto a 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1038" y="1512000"/>
            <a:ext cx="4210050" cy="397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563" marR="0" indent="-1825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182563" marR="0" lvl="0" indent="-1825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Click to change the text of the pattern</a:t>
            </a:r>
            <a:endParaRPr lang="es-ES" dirty="0" smtClean="0"/>
          </a:p>
          <a:p>
            <a:pPr marL="625475" lvl="1" indent="-168275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074738" lvl="2" indent="-160338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524000" lvl="3" indent="-152400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973263" lvl="4" indent="-144463">
              <a:spcBef>
                <a:spcPts val="1200"/>
              </a:spcBef>
              <a:buClr>
                <a:srgbClr val="FF0000"/>
              </a:buClr>
              <a:tabLst>
                <a:tab pos="2155825" algn="l"/>
              </a:tabLst>
            </a:pPr>
            <a:r>
              <a:rPr lang="es-ES" dirty="0" err="1" smtClean="0"/>
              <a:t>Fifth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973263" lvl="4" indent="-144463">
              <a:spcBef>
                <a:spcPts val="1200"/>
              </a:spcBef>
              <a:buClr>
                <a:srgbClr val="FF0000"/>
              </a:buClr>
              <a:tabLst>
                <a:tab pos="2155825" algn="l"/>
              </a:tabLst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14913" y="1512000"/>
            <a:ext cx="4210050" cy="397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563" marR="0" indent="-1825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182563" marR="0" lvl="0" indent="-1825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Click to change the text of the pattern</a:t>
            </a:r>
            <a:endParaRPr lang="es-ES" dirty="0" smtClean="0"/>
          </a:p>
          <a:p>
            <a:pPr marL="625475" lvl="1" indent="-168275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074738" lvl="2" indent="-160338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524000" lvl="3" indent="-152400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973263" lvl="4" indent="-144463">
              <a:spcBef>
                <a:spcPts val="1200"/>
              </a:spcBef>
              <a:buClr>
                <a:srgbClr val="FF0000"/>
              </a:buClr>
              <a:tabLst>
                <a:tab pos="2155825" algn="l"/>
              </a:tabLst>
            </a:pPr>
            <a:r>
              <a:rPr lang="es-ES" dirty="0" err="1" smtClean="0"/>
              <a:t>Fifth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973263" lvl="4" indent="-144463">
              <a:spcBef>
                <a:spcPts val="1200"/>
              </a:spcBef>
              <a:buClr>
                <a:srgbClr val="FF0000"/>
              </a:buClr>
              <a:tabLst>
                <a:tab pos="2155825" algn="l"/>
              </a:tabLst>
            </a:pPr>
            <a:endParaRPr lang="en-US" dirty="0"/>
          </a:p>
        </p:txBody>
      </p:sp>
      <p:sp>
        <p:nvSpPr>
          <p:cNvPr id="8" name="Marcador de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675883" y="863999"/>
            <a:ext cx="8543925" cy="370800"/>
          </a:xfrm>
          <a:prstGeom prst="rect">
            <a:avLst/>
          </a:prstGeom>
        </p:spPr>
        <p:txBody>
          <a:bodyPr anchor="t" anchorCtr="0"/>
          <a:lstStyle>
            <a:lvl1pPr>
              <a:defRPr lang="es-ES" sz="18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s-ES" smtClean="0"/>
            </a:lvl2pPr>
            <a:lvl3pPr>
              <a:defRPr lang="es-ES" smtClean="0"/>
            </a:lvl3pPr>
            <a:lvl4pPr>
              <a:defRPr lang="es-ES" smtClean="0"/>
            </a:lvl4pPr>
            <a:lvl5pPr>
              <a:defRPr lang="es-ES"/>
            </a:lvl5pPr>
          </a:lstStyle>
          <a:p>
            <a:pPr marL="182563" lvl="0" indent="-182563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Tx/>
              <a:buNone/>
            </a:pPr>
            <a:r>
              <a:rPr lang="en-GB" dirty="0" smtClean="0"/>
              <a:t>Click to change the text of the pattern</a:t>
            </a:r>
            <a:endParaRPr lang="es-E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75883" y="284549"/>
            <a:ext cx="8543925" cy="5185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/>
            </a:lvl1pPr>
          </a:lstStyle>
          <a:p>
            <a:pPr marL="0" lvl="0"/>
            <a:r>
              <a:rPr lang="en-GB" dirty="0" smtClean="0"/>
              <a:t>Click to change the title of the pattern</a:t>
            </a:r>
            <a:endParaRPr lang="en-US"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777" y="-3782"/>
            <a:ext cx="1685771" cy="62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8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. Texto y campo d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5883" y="284549"/>
            <a:ext cx="8543925" cy="516819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change the title of the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1038" y="1512000"/>
            <a:ext cx="4210050" cy="397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563" marR="0" indent="-1825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182563" marR="0" lvl="0" indent="-1825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Click to change the text of the pattern</a:t>
            </a:r>
            <a:endParaRPr lang="es-ES" dirty="0" smtClean="0"/>
          </a:p>
          <a:p>
            <a:pPr marL="625475" lvl="1" indent="-168275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074738" lvl="2" indent="-160338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524000" lvl="3" indent="-152400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973263" lvl="4" indent="-144463">
              <a:spcBef>
                <a:spcPts val="1200"/>
              </a:spcBef>
              <a:buClr>
                <a:srgbClr val="FF0000"/>
              </a:buClr>
              <a:tabLst>
                <a:tab pos="2155825" algn="l"/>
              </a:tabLst>
            </a:pPr>
            <a:r>
              <a:rPr lang="es-ES" dirty="0" err="1" smtClean="0"/>
              <a:t>Fifth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973263" lvl="4" indent="-144463">
              <a:spcBef>
                <a:spcPts val="1200"/>
              </a:spcBef>
              <a:buClr>
                <a:srgbClr val="FF0000"/>
              </a:buClr>
              <a:tabLst>
                <a:tab pos="2155825" algn="l"/>
              </a:tabLst>
            </a:pPr>
            <a:endParaRPr lang="en-US" dirty="0"/>
          </a:p>
        </p:txBody>
      </p:sp>
      <p:sp>
        <p:nvSpPr>
          <p:cNvPr id="5" name="Marcador de posición de imagen 4"/>
          <p:cNvSpPr>
            <a:spLocks noGrp="1"/>
          </p:cNvSpPr>
          <p:nvPr>
            <p:ph type="pic" sz="quarter" idx="11" hasCustomPrompt="1"/>
          </p:nvPr>
        </p:nvSpPr>
        <p:spPr>
          <a:xfrm>
            <a:off x="5015400" y="1512000"/>
            <a:ext cx="4204200" cy="39744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 err="1" smtClean="0"/>
              <a:t>Image</a:t>
            </a:r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674700" y="864000"/>
            <a:ext cx="8544900" cy="370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change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text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pattern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777" y="-3782"/>
            <a:ext cx="1685771" cy="62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68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ior. Texto y campo d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5883" y="284549"/>
            <a:ext cx="8543925" cy="951111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change the title of the pattern</a:t>
            </a:r>
            <a:endParaRPr lang="en-US" dirty="0"/>
          </a:p>
        </p:txBody>
      </p:sp>
      <p:sp>
        <p:nvSpPr>
          <p:cNvPr id="7" name="Marcador de posición de imagen 4"/>
          <p:cNvSpPr>
            <a:spLocks noGrp="1"/>
          </p:cNvSpPr>
          <p:nvPr>
            <p:ph type="pic" sz="quarter" idx="11" hasCustomPrompt="1"/>
          </p:nvPr>
        </p:nvSpPr>
        <p:spPr>
          <a:xfrm>
            <a:off x="5015400" y="2448000"/>
            <a:ext cx="4204200" cy="33516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 err="1" smtClean="0"/>
              <a:t>Image</a:t>
            </a:r>
            <a:endParaRPr lang="es-ES" dirty="0"/>
          </a:p>
        </p:txBody>
      </p:sp>
      <p:sp>
        <p:nvSpPr>
          <p:cNvPr id="8" name="Marcador de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674700" y="1771200"/>
            <a:ext cx="8544900" cy="446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i="0">
                <a:solidFill>
                  <a:srgbClr val="FF0000"/>
                </a:solidFill>
              </a:defRPr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change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text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pattern</a:t>
            </a:r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674700" y="2448000"/>
            <a:ext cx="4212000" cy="3351600"/>
          </a:xfrm>
          <a:prstGeom prst="rect">
            <a:avLst/>
          </a:prstGeom>
        </p:spPr>
        <p:txBody>
          <a:bodyPr/>
          <a:lstStyle>
            <a:lvl1pPr marL="182563" marR="0" indent="-1825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182563" marR="0" lvl="0" indent="-1825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Click to change the text of the pattern</a:t>
            </a:r>
            <a:endParaRPr lang="es-ES" dirty="0" smtClean="0"/>
          </a:p>
          <a:p>
            <a:pPr marL="625475" lvl="1" indent="-168275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074738" lvl="2" indent="-160338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524000" lvl="3" indent="-152400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973263" lvl="4" indent="-144463">
              <a:spcBef>
                <a:spcPts val="1200"/>
              </a:spcBef>
              <a:buClr>
                <a:srgbClr val="FF0000"/>
              </a:buClr>
              <a:tabLst>
                <a:tab pos="2155825" algn="l"/>
              </a:tabLst>
            </a:pPr>
            <a:r>
              <a:rPr lang="es-ES" dirty="0" err="1" smtClean="0"/>
              <a:t>Fifth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837163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sta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 rot="16200000">
            <a:off x="1524000" y="-1524000"/>
            <a:ext cx="6858000" cy="9906000"/>
          </a:xfrm>
          <a:prstGeom prst="rect">
            <a:avLst/>
          </a:prstGeom>
          <a:gradFill>
            <a:gsLst>
              <a:gs pos="0">
                <a:srgbClr val="FF0000"/>
              </a:gs>
              <a:gs pos="77000">
                <a:srgbClr val="C00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800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246245" y="2880000"/>
            <a:ext cx="7413523" cy="1152000"/>
          </a:xfrm>
          <a:prstGeom prst="rect">
            <a:avLst/>
          </a:prstGeom>
        </p:spPr>
        <p:txBody>
          <a:bodyPr/>
          <a:lstStyle>
            <a:lvl1pPr algn="ctr">
              <a:defRPr sz="3800" i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change the title of the pattern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534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 rot="16200000">
            <a:off x="2458500" y="-1147500"/>
            <a:ext cx="5652000" cy="9243000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00" y="5358273"/>
            <a:ext cx="1977300" cy="53138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411" y="6352539"/>
            <a:ext cx="618565" cy="4474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22" y="6352574"/>
            <a:ext cx="1585647" cy="447411"/>
          </a:xfrm>
          <a:prstGeom prst="rect">
            <a:avLst/>
          </a:prstGeom>
        </p:spPr>
      </p:pic>
      <p:sp>
        <p:nvSpPr>
          <p:cNvPr id="13" name="CuadroTexto 12"/>
          <p:cNvSpPr txBox="1"/>
          <p:nvPr userDrawn="1"/>
        </p:nvSpPr>
        <p:spPr>
          <a:xfrm>
            <a:off x="1135063" y="4894192"/>
            <a:ext cx="2889250" cy="78483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00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purpose is to help people and businesses prosper. </a:t>
            </a:r>
          </a:p>
          <a:p>
            <a:pPr>
              <a:spcBef>
                <a:spcPts val="600"/>
              </a:spcBef>
            </a:pPr>
            <a:r>
              <a:rPr lang="en-GB" sz="100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GB" sz="10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 is based on the belief that everything we do should </a:t>
            </a:r>
            <a:r>
              <a:rPr lang="en-GB" sz="100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endParaRPr lang="es-ES" sz="1000" i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50" y="5723798"/>
            <a:ext cx="1750615" cy="170502"/>
          </a:xfrm>
          <a:prstGeom prst="rect">
            <a:avLst/>
          </a:prstGeom>
        </p:spPr>
      </p:pic>
      <p:sp>
        <p:nvSpPr>
          <p:cNvPr id="8" name="CuadroTexto 7"/>
          <p:cNvSpPr txBox="1"/>
          <p:nvPr userDrawn="1"/>
        </p:nvSpPr>
        <p:spPr>
          <a:xfrm>
            <a:off x="1248569" y="1652853"/>
            <a:ext cx="288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s-ES" sz="3600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777" y="-3782"/>
            <a:ext cx="1685771" cy="62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66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02" y="2307599"/>
            <a:ext cx="9177398" cy="4212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7439" y="660810"/>
            <a:ext cx="8420100" cy="10278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GB" noProof="0" dirty="0" smtClean="0"/>
              <a:t>Click to change the title of the pattern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516" y="1973559"/>
            <a:ext cx="8420100" cy="253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GB" dirty="0" smtClean="0"/>
              <a:t>Click to change the subtitle of the pattern</a:t>
            </a:r>
            <a:endParaRPr lang="en-U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611516" y="256421"/>
            <a:ext cx="8420100" cy="232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>
              <a:buNone/>
            </a:pPr>
            <a:r>
              <a:rPr lang="en-GB" dirty="0" smtClean="0"/>
              <a:t>Click to insert the date</a:t>
            </a:r>
            <a:endParaRPr lang="es-ES" dirty="0"/>
          </a:p>
        </p:txBody>
      </p:sp>
      <p:cxnSp>
        <p:nvCxnSpPr>
          <p:cNvPr id="14" name="Conector recto 13"/>
          <p:cNvCxnSpPr/>
          <p:nvPr userDrawn="1"/>
        </p:nvCxnSpPr>
        <p:spPr>
          <a:xfrm flipH="1">
            <a:off x="710273" y="489175"/>
            <a:ext cx="919572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3284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42">
          <p15:clr>
            <a:srgbClr val="FBAE40"/>
          </p15:clr>
        </p15:guide>
        <p15:guide id="2" pos="4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exto a una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75883" y="284515"/>
            <a:ext cx="8543925" cy="5192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/>
            </a:lvl1pPr>
          </a:lstStyle>
          <a:p>
            <a:pPr marL="0" lvl="0"/>
            <a:r>
              <a:rPr lang="en-GB" dirty="0" smtClean="0"/>
              <a:t>Click to change the title of the pattern</a:t>
            </a:r>
            <a:endParaRPr lang="en-US" dirty="0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675883" y="864000"/>
            <a:ext cx="8543925" cy="370688"/>
          </a:xfrm>
          <a:prstGeom prst="rect">
            <a:avLst/>
          </a:prstGeom>
        </p:spPr>
        <p:txBody>
          <a:bodyPr anchor="t" anchorCtr="0"/>
          <a:lstStyle>
            <a:lvl1pPr>
              <a:defRPr lang="es-ES" sz="18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s-ES" smtClean="0"/>
            </a:lvl2pPr>
            <a:lvl3pPr>
              <a:defRPr lang="es-ES" smtClean="0"/>
            </a:lvl3pPr>
            <a:lvl4pPr>
              <a:defRPr lang="es-ES" smtClean="0"/>
            </a:lvl4pPr>
            <a:lvl5pPr>
              <a:defRPr lang="es-ES"/>
            </a:lvl5pPr>
          </a:lstStyle>
          <a:p>
            <a:pPr marL="182563" lvl="0" indent="-182563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Tx/>
              <a:buNone/>
            </a:pPr>
            <a:r>
              <a:rPr lang="en-GB" dirty="0" smtClean="0"/>
              <a:t>Click to change the text of the pattern</a:t>
            </a:r>
            <a:endParaRPr lang="es-ES" dirty="0"/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11" hasCustomPrompt="1"/>
          </p:nvPr>
        </p:nvSpPr>
        <p:spPr>
          <a:xfrm>
            <a:off x="683618" y="1512005"/>
            <a:ext cx="8536186" cy="3981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s-ES"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182563" lvl="0" indent="-182563">
              <a:spcBef>
                <a:spcPts val="1200"/>
              </a:spcBef>
              <a:buClr>
                <a:srgbClr val="FF0000"/>
              </a:buClr>
            </a:pPr>
            <a:r>
              <a:rPr lang="en-GB" dirty="0" smtClean="0"/>
              <a:t>Click to change the text of the pattern</a:t>
            </a:r>
            <a:endParaRPr lang="es-ES" dirty="0" smtClean="0"/>
          </a:p>
          <a:p>
            <a:pPr marL="625475" lvl="1" indent="-168275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074738" lvl="2" indent="-160338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524000" lvl="3" indent="-152400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973263" lvl="4" indent="-144463">
              <a:spcBef>
                <a:spcPts val="1200"/>
              </a:spcBef>
              <a:buClr>
                <a:srgbClr val="FF0000"/>
              </a:buClr>
              <a:tabLst>
                <a:tab pos="2155825" algn="l"/>
              </a:tabLst>
            </a:pPr>
            <a:r>
              <a:rPr lang="es-ES" dirty="0" err="1" smtClean="0"/>
              <a:t>Fifth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777" y="-3782"/>
            <a:ext cx="1685771" cy="62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471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1 Título"/>
          <p:cNvSpPr>
            <a:spLocks noGrp="1"/>
          </p:cNvSpPr>
          <p:nvPr>
            <p:ph type="title"/>
          </p:nvPr>
        </p:nvSpPr>
        <p:spPr bwMode="gray">
          <a:xfrm>
            <a:off x="495303" y="102586"/>
            <a:ext cx="9340663" cy="418058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+mn-lt"/>
              </a:defRPr>
            </a:lvl1pPr>
          </a:lstStyle>
          <a:p>
            <a:r>
              <a:rPr lang="es-ES_tradnl" noProof="0" dirty="0" smtClean="0"/>
              <a:t>Haga clic para modificar el estilo de título del patrón</a:t>
            </a:r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3726641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. Texto a 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1038" y="1512000"/>
            <a:ext cx="4210050" cy="397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563" marR="0" indent="-1825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182563" marR="0" lvl="0" indent="-1825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Click to change the text of the pattern</a:t>
            </a:r>
            <a:endParaRPr lang="es-ES" dirty="0" smtClean="0"/>
          </a:p>
          <a:p>
            <a:pPr marL="625475" lvl="1" indent="-168275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074738" lvl="2" indent="-160338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524000" lvl="3" indent="-152400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973263" lvl="4" indent="-144463">
              <a:spcBef>
                <a:spcPts val="1200"/>
              </a:spcBef>
              <a:buClr>
                <a:srgbClr val="FF0000"/>
              </a:buClr>
              <a:tabLst>
                <a:tab pos="2155825" algn="l"/>
              </a:tabLst>
            </a:pPr>
            <a:r>
              <a:rPr lang="es-ES" dirty="0" err="1" smtClean="0"/>
              <a:t>Fifth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973263" lvl="4" indent="-144463">
              <a:spcBef>
                <a:spcPts val="1200"/>
              </a:spcBef>
              <a:buClr>
                <a:srgbClr val="FF0000"/>
              </a:buClr>
              <a:tabLst>
                <a:tab pos="2155825" algn="l"/>
              </a:tabLst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14913" y="1512000"/>
            <a:ext cx="4210050" cy="397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563" marR="0" indent="-1825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182563" marR="0" lvl="0" indent="-1825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Click to change the text of the pattern</a:t>
            </a:r>
            <a:endParaRPr lang="es-ES" dirty="0" smtClean="0"/>
          </a:p>
          <a:p>
            <a:pPr marL="625475" lvl="1" indent="-168275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074738" lvl="2" indent="-160338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524000" lvl="3" indent="-152400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973263" lvl="4" indent="-144463">
              <a:spcBef>
                <a:spcPts val="1200"/>
              </a:spcBef>
              <a:buClr>
                <a:srgbClr val="FF0000"/>
              </a:buClr>
              <a:tabLst>
                <a:tab pos="2155825" algn="l"/>
              </a:tabLst>
            </a:pPr>
            <a:r>
              <a:rPr lang="es-ES" dirty="0" err="1" smtClean="0"/>
              <a:t>Fifth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973263" lvl="4" indent="-144463">
              <a:spcBef>
                <a:spcPts val="1200"/>
              </a:spcBef>
              <a:buClr>
                <a:srgbClr val="FF0000"/>
              </a:buClr>
              <a:tabLst>
                <a:tab pos="2155825" algn="l"/>
              </a:tabLst>
            </a:pPr>
            <a:endParaRPr lang="en-US" dirty="0"/>
          </a:p>
        </p:txBody>
      </p:sp>
      <p:sp>
        <p:nvSpPr>
          <p:cNvPr id="8" name="Marcador de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675883" y="863999"/>
            <a:ext cx="8543925" cy="370800"/>
          </a:xfrm>
          <a:prstGeom prst="rect">
            <a:avLst/>
          </a:prstGeom>
        </p:spPr>
        <p:txBody>
          <a:bodyPr anchor="t" anchorCtr="0"/>
          <a:lstStyle>
            <a:lvl1pPr>
              <a:defRPr lang="es-ES" sz="18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s-ES" smtClean="0"/>
            </a:lvl2pPr>
            <a:lvl3pPr>
              <a:defRPr lang="es-ES" smtClean="0"/>
            </a:lvl3pPr>
            <a:lvl4pPr>
              <a:defRPr lang="es-ES" smtClean="0"/>
            </a:lvl4pPr>
            <a:lvl5pPr>
              <a:defRPr lang="es-ES"/>
            </a:lvl5pPr>
          </a:lstStyle>
          <a:p>
            <a:pPr marL="182563" lvl="0" indent="-182563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Tx/>
              <a:buNone/>
            </a:pPr>
            <a:r>
              <a:rPr lang="en-GB" dirty="0" smtClean="0"/>
              <a:t>Click to change the text of the pattern</a:t>
            </a:r>
            <a:endParaRPr lang="es-E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75883" y="284549"/>
            <a:ext cx="8543925" cy="5185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/>
            </a:lvl1pPr>
          </a:lstStyle>
          <a:p>
            <a:pPr marL="0" lvl="0"/>
            <a:r>
              <a:rPr lang="en-GB" dirty="0" smtClean="0"/>
              <a:t>Click to change the title of the pattern</a:t>
            </a:r>
            <a:endParaRPr lang="en-US"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777" y="-3782"/>
            <a:ext cx="1685771" cy="62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88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. Texto y campo d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5883" y="284549"/>
            <a:ext cx="8543925" cy="516819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change the title of the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1038" y="1512000"/>
            <a:ext cx="4210050" cy="397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563" marR="0" indent="-1825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182563" marR="0" lvl="0" indent="-1825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Click to change the text of the pattern</a:t>
            </a:r>
            <a:endParaRPr lang="es-ES" dirty="0" smtClean="0"/>
          </a:p>
          <a:p>
            <a:pPr marL="625475" lvl="1" indent="-168275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074738" lvl="2" indent="-160338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524000" lvl="3" indent="-152400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973263" lvl="4" indent="-144463">
              <a:spcBef>
                <a:spcPts val="1200"/>
              </a:spcBef>
              <a:buClr>
                <a:srgbClr val="FF0000"/>
              </a:buClr>
              <a:tabLst>
                <a:tab pos="2155825" algn="l"/>
              </a:tabLst>
            </a:pPr>
            <a:r>
              <a:rPr lang="es-ES" dirty="0" err="1" smtClean="0"/>
              <a:t>Fifth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973263" lvl="4" indent="-144463">
              <a:spcBef>
                <a:spcPts val="1200"/>
              </a:spcBef>
              <a:buClr>
                <a:srgbClr val="FF0000"/>
              </a:buClr>
              <a:tabLst>
                <a:tab pos="2155825" algn="l"/>
              </a:tabLst>
            </a:pPr>
            <a:endParaRPr lang="en-US" dirty="0"/>
          </a:p>
        </p:txBody>
      </p:sp>
      <p:sp>
        <p:nvSpPr>
          <p:cNvPr id="5" name="Marcador de posición de imagen 4"/>
          <p:cNvSpPr>
            <a:spLocks noGrp="1"/>
          </p:cNvSpPr>
          <p:nvPr>
            <p:ph type="pic" sz="quarter" idx="11" hasCustomPrompt="1"/>
          </p:nvPr>
        </p:nvSpPr>
        <p:spPr>
          <a:xfrm>
            <a:off x="5015400" y="1512000"/>
            <a:ext cx="4204200" cy="39744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 err="1" smtClean="0"/>
              <a:t>Image</a:t>
            </a:r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674700" y="864000"/>
            <a:ext cx="8544900" cy="370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change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text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pattern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777" y="-3782"/>
            <a:ext cx="1685771" cy="62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94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ior. Texto y campo d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5883" y="284549"/>
            <a:ext cx="8543925" cy="951111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change the title of the pattern</a:t>
            </a:r>
            <a:endParaRPr lang="en-US" dirty="0"/>
          </a:p>
        </p:txBody>
      </p:sp>
      <p:sp>
        <p:nvSpPr>
          <p:cNvPr id="7" name="Marcador de posición de imagen 4"/>
          <p:cNvSpPr>
            <a:spLocks noGrp="1"/>
          </p:cNvSpPr>
          <p:nvPr>
            <p:ph type="pic" sz="quarter" idx="11" hasCustomPrompt="1"/>
          </p:nvPr>
        </p:nvSpPr>
        <p:spPr>
          <a:xfrm>
            <a:off x="5015400" y="2448000"/>
            <a:ext cx="4204200" cy="33516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 err="1" smtClean="0"/>
              <a:t>Image</a:t>
            </a:r>
            <a:endParaRPr lang="es-ES" dirty="0"/>
          </a:p>
        </p:txBody>
      </p:sp>
      <p:sp>
        <p:nvSpPr>
          <p:cNvPr id="8" name="Marcador de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674700" y="1771200"/>
            <a:ext cx="8544900" cy="446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i="0">
                <a:solidFill>
                  <a:srgbClr val="FF0000"/>
                </a:solidFill>
              </a:defRPr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change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text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pattern</a:t>
            </a:r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674700" y="2448000"/>
            <a:ext cx="4212000" cy="3351600"/>
          </a:xfrm>
          <a:prstGeom prst="rect">
            <a:avLst/>
          </a:prstGeom>
        </p:spPr>
        <p:txBody>
          <a:bodyPr/>
          <a:lstStyle>
            <a:lvl1pPr marL="182563" marR="0" indent="-1825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182563" marR="0" lvl="0" indent="-1825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Click to change the text of the pattern</a:t>
            </a:r>
            <a:endParaRPr lang="es-ES" dirty="0" smtClean="0"/>
          </a:p>
          <a:p>
            <a:pPr marL="625475" lvl="1" indent="-168275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074738" lvl="2" indent="-160338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524000" lvl="3" indent="-152400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973263" lvl="4" indent="-144463">
              <a:spcBef>
                <a:spcPts val="1200"/>
              </a:spcBef>
              <a:buClr>
                <a:srgbClr val="FF0000"/>
              </a:buClr>
              <a:tabLst>
                <a:tab pos="2155825" algn="l"/>
              </a:tabLst>
            </a:pPr>
            <a:r>
              <a:rPr lang="es-ES" dirty="0" err="1" smtClean="0"/>
              <a:t>Fifth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75422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sta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 rot="16200000">
            <a:off x="1524000" y="-1524000"/>
            <a:ext cx="6858000" cy="9906000"/>
          </a:xfrm>
          <a:prstGeom prst="rect">
            <a:avLst/>
          </a:prstGeom>
          <a:gradFill>
            <a:gsLst>
              <a:gs pos="0">
                <a:srgbClr val="FF0000"/>
              </a:gs>
              <a:gs pos="77000">
                <a:srgbClr val="C00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800" dirty="0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246245" y="2880000"/>
            <a:ext cx="7413523" cy="1152000"/>
          </a:xfrm>
          <a:prstGeom prst="rect">
            <a:avLst/>
          </a:prstGeom>
        </p:spPr>
        <p:txBody>
          <a:bodyPr/>
          <a:lstStyle>
            <a:lvl1pPr algn="ctr">
              <a:defRPr sz="3800" i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change the title of the pattern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820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 rot="16200000">
            <a:off x="2458500" y="-1147500"/>
            <a:ext cx="5652000" cy="9243000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CuadroTexto 7"/>
          <p:cNvSpPr txBox="1"/>
          <p:nvPr userDrawn="1"/>
        </p:nvSpPr>
        <p:spPr>
          <a:xfrm>
            <a:off x="1248569" y="1652853"/>
            <a:ext cx="288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cs typeface="Arial" panose="020B0604020202020204" pitchFamily="34" charset="0"/>
              </a:rPr>
              <a:t>Thank you</a:t>
            </a:r>
            <a:endParaRPr lang="es-ES" sz="3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9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02" y="2307599"/>
            <a:ext cx="9177398" cy="4212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7439" y="660810"/>
            <a:ext cx="8420100" cy="10278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GB" noProof="0" dirty="0" smtClean="0"/>
              <a:t>Click to change the title of the pattern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516" y="1973559"/>
            <a:ext cx="8420100" cy="253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GB" dirty="0" smtClean="0"/>
              <a:t>Click to change the subtitle of the pattern</a:t>
            </a:r>
            <a:endParaRPr lang="en-U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611516" y="256421"/>
            <a:ext cx="8420100" cy="232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>
              <a:buNone/>
            </a:pPr>
            <a:r>
              <a:rPr lang="en-GB" dirty="0" smtClean="0"/>
              <a:t>Click to insert the date</a:t>
            </a:r>
            <a:endParaRPr lang="es-ES" dirty="0"/>
          </a:p>
        </p:txBody>
      </p:sp>
      <p:cxnSp>
        <p:nvCxnSpPr>
          <p:cNvPr id="14" name="Conector recto 13"/>
          <p:cNvCxnSpPr/>
          <p:nvPr userDrawn="1"/>
        </p:nvCxnSpPr>
        <p:spPr>
          <a:xfrm flipH="1">
            <a:off x="710273" y="489175"/>
            <a:ext cx="919572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20" y="5614468"/>
            <a:ext cx="1977299" cy="53138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7" y="5790161"/>
            <a:ext cx="2026179" cy="18000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81"/>
          <a:stretch/>
        </p:blipFill>
        <p:spPr>
          <a:xfrm>
            <a:off x="7979384" y="0"/>
            <a:ext cx="2087258" cy="49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88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42">
          <p15:clr>
            <a:srgbClr val="FBAE40"/>
          </p15:clr>
        </p15:guide>
        <p15:guide id="2" pos="41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exto a una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75883" y="284515"/>
            <a:ext cx="8543925" cy="5192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/>
            </a:lvl1pPr>
          </a:lstStyle>
          <a:p>
            <a:pPr marL="0" lvl="0"/>
            <a:r>
              <a:rPr lang="en-GB" dirty="0" smtClean="0"/>
              <a:t>Click to change the title of the pattern</a:t>
            </a:r>
            <a:endParaRPr lang="en-US" dirty="0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675883" y="864000"/>
            <a:ext cx="8543925" cy="370688"/>
          </a:xfrm>
          <a:prstGeom prst="rect">
            <a:avLst/>
          </a:prstGeom>
        </p:spPr>
        <p:txBody>
          <a:bodyPr anchor="t" anchorCtr="0"/>
          <a:lstStyle>
            <a:lvl1pPr>
              <a:defRPr lang="es-ES" sz="18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s-ES" smtClean="0"/>
            </a:lvl2pPr>
            <a:lvl3pPr>
              <a:defRPr lang="es-ES" smtClean="0"/>
            </a:lvl3pPr>
            <a:lvl4pPr>
              <a:defRPr lang="es-ES" smtClean="0"/>
            </a:lvl4pPr>
            <a:lvl5pPr>
              <a:defRPr lang="es-ES"/>
            </a:lvl5pPr>
          </a:lstStyle>
          <a:p>
            <a:pPr marL="182563" lvl="0" indent="-182563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Tx/>
              <a:buNone/>
            </a:pPr>
            <a:r>
              <a:rPr lang="en-GB" dirty="0" smtClean="0"/>
              <a:t>Click to change the text of the pattern</a:t>
            </a:r>
            <a:endParaRPr lang="es-ES" dirty="0"/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11" hasCustomPrompt="1"/>
          </p:nvPr>
        </p:nvSpPr>
        <p:spPr>
          <a:xfrm>
            <a:off x="683618" y="1512005"/>
            <a:ext cx="8536186" cy="3981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s-ES"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182563" lvl="0" indent="-182563">
              <a:spcBef>
                <a:spcPts val="1200"/>
              </a:spcBef>
              <a:buClr>
                <a:srgbClr val="FF0000"/>
              </a:buClr>
            </a:pPr>
            <a:r>
              <a:rPr lang="en-GB" dirty="0" smtClean="0"/>
              <a:t>Click to change the text of the pattern</a:t>
            </a:r>
            <a:endParaRPr lang="es-ES" dirty="0" smtClean="0"/>
          </a:p>
          <a:p>
            <a:pPr marL="625475" lvl="1" indent="-168275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074738" lvl="2" indent="-160338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524000" lvl="3" indent="-152400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973263" lvl="4" indent="-144463">
              <a:spcBef>
                <a:spcPts val="1200"/>
              </a:spcBef>
              <a:buClr>
                <a:srgbClr val="FF0000"/>
              </a:buClr>
              <a:tabLst>
                <a:tab pos="2155825" algn="l"/>
              </a:tabLst>
            </a:pPr>
            <a:r>
              <a:rPr lang="es-ES" dirty="0" err="1" smtClean="0"/>
              <a:t>Fifth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01462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. Texto a 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1038" y="1512000"/>
            <a:ext cx="4210050" cy="397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563" marR="0" indent="-1825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182563" marR="0" lvl="0" indent="-1825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Click to change the text of the pattern</a:t>
            </a:r>
            <a:endParaRPr lang="es-ES" dirty="0" smtClean="0"/>
          </a:p>
          <a:p>
            <a:pPr marL="625475" lvl="1" indent="-168275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074738" lvl="2" indent="-160338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524000" lvl="3" indent="-152400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973263" lvl="4" indent="-144463">
              <a:spcBef>
                <a:spcPts val="1200"/>
              </a:spcBef>
              <a:buClr>
                <a:srgbClr val="FF0000"/>
              </a:buClr>
              <a:tabLst>
                <a:tab pos="2155825" algn="l"/>
              </a:tabLst>
            </a:pPr>
            <a:r>
              <a:rPr lang="es-ES" dirty="0" err="1" smtClean="0"/>
              <a:t>Fifth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973263" lvl="4" indent="-144463">
              <a:spcBef>
                <a:spcPts val="1200"/>
              </a:spcBef>
              <a:buClr>
                <a:srgbClr val="FF0000"/>
              </a:buClr>
              <a:tabLst>
                <a:tab pos="2155825" algn="l"/>
              </a:tabLst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14913" y="1512000"/>
            <a:ext cx="4210050" cy="397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563" marR="0" indent="-1825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182563" marR="0" lvl="0" indent="-1825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Click to change the text of the pattern</a:t>
            </a:r>
            <a:endParaRPr lang="es-ES" dirty="0" smtClean="0"/>
          </a:p>
          <a:p>
            <a:pPr marL="625475" lvl="1" indent="-168275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074738" lvl="2" indent="-160338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524000" lvl="3" indent="-152400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973263" lvl="4" indent="-144463">
              <a:spcBef>
                <a:spcPts val="1200"/>
              </a:spcBef>
              <a:buClr>
                <a:srgbClr val="FF0000"/>
              </a:buClr>
              <a:tabLst>
                <a:tab pos="2155825" algn="l"/>
              </a:tabLst>
            </a:pPr>
            <a:r>
              <a:rPr lang="es-ES" dirty="0" err="1" smtClean="0"/>
              <a:t>Fifth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973263" lvl="4" indent="-144463">
              <a:spcBef>
                <a:spcPts val="1200"/>
              </a:spcBef>
              <a:buClr>
                <a:srgbClr val="FF0000"/>
              </a:buClr>
              <a:tabLst>
                <a:tab pos="2155825" algn="l"/>
              </a:tabLst>
            </a:pPr>
            <a:endParaRPr lang="en-US" dirty="0"/>
          </a:p>
        </p:txBody>
      </p:sp>
      <p:sp>
        <p:nvSpPr>
          <p:cNvPr id="8" name="Marcador de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675883" y="863999"/>
            <a:ext cx="8543925" cy="370800"/>
          </a:xfrm>
          <a:prstGeom prst="rect">
            <a:avLst/>
          </a:prstGeom>
        </p:spPr>
        <p:txBody>
          <a:bodyPr anchor="t" anchorCtr="0"/>
          <a:lstStyle>
            <a:lvl1pPr>
              <a:defRPr lang="es-ES" sz="18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s-ES" smtClean="0"/>
            </a:lvl2pPr>
            <a:lvl3pPr>
              <a:defRPr lang="es-ES" smtClean="0"/>
            </a:lvl3pPr>
            <a:lvl4pPr>
              <a:defRPr lang="es-ES" smtClean="0"/>
            </a:lvl4pPr>
            <a:lvl5pPr>
              <a:defRPr lang="es-ES"/>
            </a:lvl5pPr>
          </a:lstStyle>
          <a:p>
            <a:pPr marL="182563" lvl="0" indent="-182563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Tx/>
              <a:buNone/>
            </a:pPr>
            <a:r>
              <a:rPr lang="en-GB" dirty="0" smtClean="0"/>
              <a:t>Click to change the text of the pattern</a:t>
            </a:r>
            <a:endParaRPr lang="es-E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75883" y="284549"/>
            <a:ext cx="8543925" cy="5185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/>
            </a:lvl1pPr>
          </a:lstStyle>
          <a:p>
            <a:pPr marL="0" lvl="0"/>
            <a:r>
              <a:rPr lang="en-GB" dirty="0" smtClean="0"/>
              <a:t>Click to change the title of the pattern</a:t>
            </a:r>
            <a:endParaRPr lang="en-US"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777" y="-3782"/>
            <a:ext cx="1685771" cy="62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76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. Texto y campo d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5883" y="284549"/>
            <a:ext cx="8543925" cy="516819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change the title of the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1038" y="1512000"/>
            <a:ext cx="4210050" cy="397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563" marR="0" indent="-1825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182563" marR="0" lvl="0" indent="-1825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Click to change the text of the pattern</a:t>
            </a:r>
            <a:endParaRPr lang="es-ES" dirty="0" smtClean="0"/>
          </a:p>
          <a:p>
            <a:pPr marL="625475" lvl="1" indent="-168275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074738" lvl="2" indent="-160338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524000" lvl="3" indent="-152400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973263" lvl="4" indent="-144463">
              <a:spcBef>
                <a:spcPts val="1200"/>
              </a:spcBef>
              <a:buClr>
                <a:srgbClr val="FF0000"/>
              </a:buClr>
              <a:tabLst>
                <a:tab pos="2155825" algn="l"/>
              </a:tabLst>
            </a:pPr>
            <a:r>
              <a:rPr lang="es-ES" dirty="0" err="1" smtClean="0"/>
              <a:t>Fifth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973263" lvl="4" indent="-144463">
              <a:spcBef>
                <a:spcPts val="1200"/>
              </a:spcBef>
              <a:buClr>
                <a:srgbClr val="FF0000"/>
              </a:buClr>
              <a:tabLst>
                <a:tab pos="2155825" algn="l"/>
              </a:tabLst>
            </a:pPr>
            <a:endParaRPr lang="en-US" dirty="0"/>
          </a:p>
        </p:txBody>
      </p:sp>
      <p:sp>
        <p:nvSpPr>
          <p:cNvPr id="5" name="Marcador de posición de imagen 4"/>
          <p:cNvSpPr>
            <a:spLocks noGrp="1"/>
          </p:cNvSpPr>
          <p:nvPr>
            <p:ph type="pic" sz="quarter" idx="11" hasCustomPrompt="1"/>
          </p:nvPr>
        </p:nvSpPr>
        <p:spPr>
          <a:xfrm>
            <a:off x="5015400" y="1512000"/>
            <a:ext cx="4204200" cy="39744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 err="1" smtClean="0"/>
              <a:t>Image</a:t>
            </a:r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674700" y="864000"/>
            <a:ext cx="8544900" cy="370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change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text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pattern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777" y="-3782"/>
            <a:ext cx="1685771" cy="62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35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ior. Texto y campo d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5883" y="284549"/>
            <a:ext cx="8543925" cy="951111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change the title of the pattern</a:t>
            </a:r>
            <a:endParaRPr lang="en-US" dirty="0"/>
          </a:p>
        </p:txBody>
      </p:sp>
      <p:sp>
        <p:nvSpPr>
          <p:cNvPr id="7" name="Marcador de posición de imagen 4"/>
          <p:cNvSpPr>
            <a:spLocks noGrp="1"/>
          </p:cNvSpPr>
          <p:nvPr>
            <p:ph type="pic" sz="quarter" idx="11" hasCustomPrompt="1"/>
          </p:nvPr>
        </p:nvSpPr>
        <p:spPr>
          <a:xfrm>
            <a:off x="5015400" y="2448000"/>
            <a:ext cx="4204200" cy="33516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 err="1" smtClean="0"/>
              <a:t>Image</a:t>
            </a:r>
            <a:endParaRPr lang="es-ES" dirty="0"/>
          </a:p>
        </p:txBody>
      </p:sp>
      <p:sp>
        <p:nvSpPr>
          <p:cNvPr id="8" name="Marcador de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674700" y="1771200"/>
            <a:ext cx="8544900" cy="446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i="0">
                <a:solidFill>
                  <a:srgbClr val="FF0000"/>
                </a:solidFill>
              </a:defRPr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change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text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pattern</a:t>
            </a:r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674700" y="2448000"/>
            <a:ext cx="4212000" cy="3351600"/>
          </a:xfrm>
          <a:prstGeom prst="rect">
            <a:avLst/>
          </a:prstGeom>
        </p:spPr>
        <p:txBody>
          <a:bodyPr/>
          <a:lstStyle>
            <a:lvl1pPr marL="182563" marR="0" indent="-1825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182563" marR="0" lvl="0" indent="-1825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Click to change the text of the pattern</a:t>
            </a:r>
            <a:endParaRPr lang="es-ES" dirty="0" smtClean="0"/>
          </a:p>
          <a:p>
            <a:pPr marL="625475" lvl="1" indent="-168275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074738" lvl="2" indent="-160338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524000" lvl="3" indent="-152400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973263" lvl="4" indent="-144463">
              <a:spcBef>
                <a:spcPts val="1200"/>
              </a:spcBef>
              <a:buClr>
                <a:srgbClr val="FF0000"/>
              </a:buClr>
              <a:tabLst>
                <a:tab pos="2155825" algn="l"/>
              </a:tabLst>
            </a:pPr>
            <a:r>
              <a:rPr lang="es-ES" dirty="0" err="1" smtClean="0"/>
              <a:t>Fifth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873607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/>
          <p:cNvSpPr>
            <a:spLocks noGrp="1"/>
          </p:cNvSpPr>
          <p:nvPr>
            <p:ph type="title"/>
          </p:nvPr>
        </p:nvSpPr>
        <p:spPr bwMode="gray">
          <a:xfrm>
            <a:off x="495303" y="102586"/>
            <a:ext cx="9340663" cy="418058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+mn-lt"/>
              </a:defRPr>
            </a:lvl1pPr>
          </a:lstStyle>
          <a:p>
            <a:r>
              <a:rPr lang="es-ES_tradnl" noProof="0" dirty="0" smtClean="0"/>
              <a:t>Haga clic para modificar el estilo de título del patrón</a:t>
            </a:r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354646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sta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 rot="16200000">
            <a:off x="1524000" y="-1524000"/>
            <a:ext cx="6858000" cy="9906000"/>
          </a:xfrm>
          <a:prstGeom prst="rect">
            <a:avLst/>
          </a:prstGeom>
          <a:gradFill>
            <a:gsLst>
              <a:gs pos="0">
                <a:srgbClr val="FF0000"/>
              </a:gs>
              <a:gs pos="77000">
                <a:srgbClr val="C00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800" dirty="0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246245" y="2880000"/>
            <a:ext cx="7413523" cy="1152000"/>
          </a:xfrm>
          <a:prstGeom prst="rect">
            <a:avLst/>
          </a:prstGeom>
        </p:spPr>
        <p:txBody>
          <a:bodyPr/>
          <a:lstStyle>
            <a:lvl1pPr algn="ctr">
              <a:defRPr sz="3800" i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change the title of the pattern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7909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 rot="16200000">
            <a:off x="2458500" y="-1147500"/>
            <a:ext cx="5652000" cy="9243000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00" y="5358273"/>
            <a:ext cx="1977300" cy="53138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411" y="6352539"/>
            <a:ext cx="618565" cy="4474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22" y="6352574"/>
            <a:ext cx="1585647" cy="447411"/>
          </a:xfrm>
          <a:prstGeom prst="rect">
            <a:avLst/>
          </a:prstGeom>
        </p:spPr>
      </p:pic>
      <p:sp>
        <p:nvSpPr>
          <p:cNvPr id="13" name="CuadroTexto 12"/>
          <p:cNvSpPr txBox="1"/>
          <p:nvPr userDrawn="1"/>
        </p:nvSpPr>
        <p:spPr>
          <a:xfrm>
            <a:off x="1135063" y="4894192"/>
            <a:ext cx="2889250" cy="78483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Our purpose is to help people and businesses prosper. </a:t>
            </a:r>
          </a:p>
          <a:p>
            <a:pPr>
              <a:spcBef>
                <a:spcPts val="600"/>
              </a:spcBef>
            </a:pPr>
            <a:r>
              <a:rPr lang="en-GB" sz="1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Our </a:t>
            </a:r>
            <a:r>
              <a:rPr lang="en-GB" sz="1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culture is based on the belief that everything we do should </a:t>
            </a:r>
            <a:r>
              <a:rPr lang="en-GB" sz="1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be</a:t>
            </a:r>
            <a:endParaRPr lang="es-ES" sz="10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50" y="5723798"/>
            <a:ext cx="1750615" cy="170502"/>
          </a:xfrm>
          <a:prstGeom prst="rect">
            <a:avLst/>
          </a:prstGeom>
        </p:spPr>
      </p:pic>
      <p:sp>
        <p:nvSpPr>
          <p:cNvPr id="8" name="CuadroTexto 7"/>
          <p:cNvSpPr txBox="1"/>
          <p:nvPr userDrawn="1"/>
        </p:nvSpPr>
        <p:spPr>
          <a:xfrm>
            <a:off x="1248569" y="1652853"/>
            <a:ext cx="288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cs typeface="Arial" panose="020B0604020202020204" pitchFamily="34" charset="0"/>
              </a:rPr>
              <a:t>Thank you</a:t>
            </a:r>
            <a:endParaRPr lang="es-ES" sz="3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777" y="-3782"/>
            <a:ext cx="1685771" cy="62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81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02" y="2307599"/>
            <a:ext cx="9177398" cy="4212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7439" y="660810"/>
            <a:ext cx="8420100" cy="10278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GB" noProof="0" dirty="0" smtClean="0"/>
              <a:t>Click to change the title of the pattern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516" y="1973559"/>
            <a:ext cx="8420100" cy="253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GB" dirty="0" smtClean="0"/>
              <a:t>Click to change the subtitle of the pattern</a:t>
            </a:r>
            <a:endParaRPr lang="en-U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611516" y="256421"/>
            <a:ext cx="8420100" cy="232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>
              <a:buNone/>
            </a:pPr>
            <a:r>
              <a:rPr lang="en-GB" dirty="0" smtClean="0"/>
              <a:t>Click to insert the date</a:t>
            </a:r>
            <a:endParaRPr lang="es-ES" dirty="0"/>
          </a:p>
        </p:txBody>
      </p:sp>
      <p:cxnSp>
        <p:nvCxnSpPr>
          <p:cNvPr id="14" name="Conector recto 13"/>
          <p:cNvCxnSpPr/>
          <p:nvPr userDrawn="1"/>
        </p:nvCxnSpPr>
        <p:spPr>
          <a:xfrm flipH="1">
            <a:off x="710273" y="489175"/>
            <a:ext cx="919572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20" y="5614468"/>
            <a:ext cx="1977299" cy="53138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7" y="5790161"/>
            <a:ext cx="2026179" cy="18000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81"/>
          <a:stretch/>
        </p:blipFill>
        <p:spPr>
          <a:xfrm>
            <a:off x="7979384" y="0"/>
            <a:ext cx="2087258" cy="49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838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42">
          <p15:clr>
            <a:srgbClr val="FBAE40"/>
          </p15:clr>
        </p15:guide>
        <p15:guide id="2" pos="412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exto a una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75883" y="284515"/>
            <a:ext cx="8543925" cy="5192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/>
            </a:lvl1pPr>
          </a:lstStyle>
          <a:p>
            <a:pPr marL="0" lvl="0"/>
            <a:r>
              <a:rPr lang="en-GB" dirty="0" smtClean="0"/>
              <a:t>Click to change the title of the pattern</a:t>
            </a:r>
            <a:endParaRPr lang="en-US" dirty="0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675883" y="864000"/>
            <a:ext cx="8543925" cy="370688"/>
          </a:xfrm>
          <a:prstGeom prst="rect">
            <a:avLst/>
          </a:prstGeom>
        </p:spPr>
        <p:txBody>
          <a:bodyPr anchor="t" anchorCtr="0"/>
          <a:lstStyle>
            <a:lvl1pPr>
              <a:defRPr lang="es-ES" sz="18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s-ES" smtClean="0"/>
            </a:lvl2pPr>
            <a:lvl3pPr>
              <a:defRPr lang="es-ES" smtClean="0"/>
            </a:lvl3pPr>
            <a:lvl4pPr>
              <a:defRPr lang="es-ES" smtClean="0"/>
            </a:lvl4pPr>
            <a:lvl5pPr>
              <a:defRPr lang="es-ES"/>
            </a:lvl5pPr>
          </a:lstStyle>
          <a:p>
            <a:pPr marL="182563" lvl="0" indent="-182563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Tx/>
              <a:buNone/>
            </a:pPr>
            <a:r>
              <a:rPr lang="en-GB" dirty="0" smtClean="0"/>
              <a:t>Click to change the text of the pattern</a:t>
            </a:r>
            <a:endParaRPr lang="es-ES" dirty="0"/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11" hasCustomPrompt="1"/>
          </p:nvPr>
        </p:nvSpPr>
        <p:spPr>
          <a:xfrm>
            <a:off x="683618" y="1512005"/>
            <a:ext cx="8536186" cy="3981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s-ES"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182563" lvl="0" indent="-182563">
              <a:spcBef>
                <a:spcPts val="1200"/>
              </a:spcBef>
              <a:buClr>
                <a:srgbClr val="FF0000"/>
              </a:buClr>
            </a:pPr>
            <a:r>
              <a:rPr lang="en-GB" dirty="0" smtClean="0"/>
              <a:t>Click to change the text of the pattern</a:t>
            </a:r>
            <a:endParaRPr lang="es-ES" dirty="0" smtClean="0"/>
          </a:p>
          <a:p>
            <a:pPr marL="625475" lvl="1" indent="-168275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074738" lvl="2" indent="-160338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524000" lvl="3" indent="-152400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973263" lvl="4" indent="-144463">
              <a:spcBef>
                <a:spcPts val="1200"/>
              </a:spcBef>
              <a:buClr>
                <a:srgbClr val="FF0000"/>
              </a:buClr>
              <a:tabLst>
                <a:tab pos="2155825" algn="l"/>
              </a:tabLst>
            </a:pPr>
            <a:r>
              <a:rPr lang="es-ES" dirty="0" err="1" smtClean="0"/>
              <a:t>Fifth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94410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. Texto a 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1038" y="1512000"/>
            <a:ext cx="4210050" cy="397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563" marR="0" indent="-1825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182563" marR="0" lvl="0" indent="-1825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Click to change the text of the pattern</a:t>
            </a:r>
            <a:endParaRPr lang="es-ES" dirty="0" smtClean="0"/>
          </a:p>
          <a:p>
            <a:pPr marL="625475" lvl="1" indent="-168275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074738" lvl="2" indent="-160338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524000" lvl="3" indent="-152400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973263" lvl="4" indent="-144463">
              <a:spcBef>
                <a:spcPts val="1200"/>
              </a:spcBef>
              <a:buClr>
                <a:srgbClr val="FF0000"/>
              </a:buClr>
              <a:tabLst>
                <a:tab pos="2155825" algn="l"/>
              </a:tabLst>
            </a:pPr>
            <a:r>
              <a:rPr lang="es-ES" dirty="0" err="1" smtClean="0"/>
              <a:t>Fifth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973263" lvl="4" indent="-144463">
              <a:spcBef>
                <a:spcPts val="1200"/>
              </a:spcBef>
              <a:buClr>
                <a:srgbClr val="FF0000"/>
              </a:buClr>
              <a:tabLst>
                <a:tab pos="2155825" algn="l"/>
              </a:tabLst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14913" y="1512000"/>
            <a:ext cx="4210050" cy="397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563" marR="0" indent="-1825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182563" marR="0" lvl="0" indent="-1825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Click to change the text of the pattern</a:t>
            </a:r>
            <a:endParaRPr lang="es-ES" dirty="0" smtClean="0"/>
          </a:p>
          <a:p>
            <a:pPr marL="625475" lvl="1" indent="-168275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074738" lvl="2" indent="-160338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524000" lvl="3" indent="-152400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973263" lvl="4" indent="-144463">
              <a:spcBef>
                <a:spcPts val="1200"/>
              </a:spcBef>
              <a:buClr>
                <a:srgbClr val="FF0000"/>
              </a:buClr>
              <a:tabLst>
                <a:tab pos="2155825" algn="l"/>
              </a:tabLst>
            </a:pPr>
            <a:r>
              <a:rPr lang="es-ES" dirty="0" err="1" smtClean="0"/>
              <a:t>Fifth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973263" lvl="4" indent="-144463">
              <a:spcBef>
                <a:spcPts val="1200"/>
              </a:spcBef>
              <a:buClr>
                <a:srgbClr val="FF0000"/>
              </a:buClr>
              <a:tabLst>
                <a:tab pos="2155825" algn="l"/>
              </a:tabLst>
            </a:pPr>
            <a:endParaRPr lang="en-US" dirty="0"/>
          </a:p>
        </p:txBody>
      </p:sp>
      <p:sp>
        <p:nvSpPr>
          <p:cNvPr id="8" name="Marcador de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675883" y="863999"/>
            <a:ext cx="8543925" cy="370800"/>
          </a:xfrm>
          <a:prstGeom prst="rect">
            <a:avLst/>
          </a:prstGeom>
        </p:spPr>
        <p:txBody>
          <a:bodyPr anchor="t" anchorCtr="0"/>
          <a:lstStyle>
            <a:lvl1pPr>
              <a:defRPr lang="es-ES" sz="18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s-ES" smtClean="0"/>
            </a:lvl2pPr>
            <a:lvl3pPr>
              <a:defRPr lang="es-ES" smtClean="0"/>
            </a:lvl3pPr>
            <a:lvl4pPr>
              <a:defRPr lang="es-ES" smtClean="0"/>
            </a:lvl4pPr>
            <a:lvl5pPr>
              <a:defRPr lang="es-ES"/>
            </a:lvl5pPr>
          </a:lstStyle>
          <a:p>
            <a:pPr marL="182563" lvl="0" indent="-182563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Tx/>
              <a:buNone/>
            </a:pPr>
            <a:r>
              <a:rPr lang="en-GB" dirty="0" smtClean="0"/>
              <a:t>Click to change the text of the pattern</a:t>
            </a:r>
            <a:endParaRPr lang="es-E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75883" y="284549"/>
            <a:ext cx="8543925" cy="5185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/>
            </a:lvl1pPr>
          </a:lstStyle>
          <a:p>
            <a:pPr marL="0" lvl="0"/>
            <a:r>
              <a:rPr lang="en-GB" dirty="0" smtClean="0"/>
              <a:t>Click to change the title of the pattern</a:t>
            </a:r>
            <a:endParaRPr lang="en-US"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777" y="-3782"/>
            <a:ext cx="1685771" cy="62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479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. Texto y campo d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5883" y="284549"/>
            <a:ext cx="8543925" cy="516819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change the title of the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1038" y="1512000"/>
            <a:ext cx="4210050" cy="397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563" marR="0" indent="-1825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182563" marR="0" lvl="0" indent="-1825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Click to change the text of the pattern</a:t>
            </a:r>
            <a:endParaRPr lang="es-ES" dirty="0" smtClean="0"/>
          </a:p>
          <a:p>
            <a:pPr marL="625475" lvl="1" indent="-168275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074738" lvl="2" indent="-160338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524000" lvl="3" indent="-152400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973263" lvl="4" indent="-144463">
              <a:spcBef>
                <a:spcPts val="1200"/>
              </a:spcBef>
              <a:buClr>
                <a:srgbClr val="FF0000"/>
              </a:buClr>
              <a:tabLst>
                <a:tab pos="2155825" algn="l"/>
              </a:tabLst>
            </a:pPr>
            <a:r>
              <a:rPr lang="es-ES" dirty="0" err="1" smtClean="0"/>
              <a:t>Fifth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973263" lvl="4" indent="-144463">
              <a:spcBef>
                <a:spcPts val="1200"/>
              </a:spcBef>
              <a:buClr>
                <a:srgbClr val="FF0000"/>
              </a:buClr>
              <a:tabLst>
                <a:tab pos="2155825" algn="l"/>
              </a:tabLst>
            </a:pPr>
            <a:endParaRPr lang="en-US" dirty="0"/>
          </a:p>
        </p:txBody>
      </p:sp>
      <p:sp>
        <p:nvSpPr>
          <p:cNvPr id="5" name="Marcador de posición de imagen 4"/>
          <p:cNvSpPr>
            <a:spLocks noGrp="1"/>
          </p:cNvSpPr>
          <p:nvPr>
            <p:ph type="pic" sz="quarter" idx="11" hasCustomPrompt="1"/>
          </p:nvPr>
        </p:nvSpPr>
        <p:spPr>
          <a:xfrm>
            <a:off x="5015400" y="1512000"/>
            <a:ext cx="4204200" cy="39744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 err="1" smtClean="0"/>
              <a:t>Image</a:t>
            </a:r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674700" y="864000"/>
            <a:ext cx="8544900" cy="370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change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text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pattern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777" y="-3782"/>
            <a:ext cx="1685771" cy="62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439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ior. Texto y campo d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5883" y="284549"/>
            <a:ext cx="8543925" cy="951111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change the title of the pattern</a:t>
            </a:r>
            <a:endParaRPr lang="en-US" dirty="0"/>
          </a:p>
        </p:txBody>
      </p:sp>
      <p:sp>
        <p:nvSpPr>
          <p:cNvPr id="7" name="Marcador de posición de imagen 4"/>
          <p:cNvSpPr>
            <a:spLocks noGrp="1"/>
          </p:cNvSpPr>
          <p:nvPr>
            <p:ph type="pic" sz="quarter" idx="11" hasCustomPrompt="1"/>
          </p:nvPr>
        </p:nvSpPr>
        <p:spPr>
          <a:xfrm>
            <a:off x="5015400" y="2448000"/>
            <a:ext cx="4204200" cy="33516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 err="1" smtClean="0"/>
              <a:t>Image</a:t>
            </a:r>
            <a:endParaRPr lang="es-ES" dirty="0"/>
          </a:p>
        </p:txBody>
      </p:sp>
      <p:sp>
        <p:nvSpPr>
          <p:cNvPr id="8" name="Marcador de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674700" y="1771200"/>
            <a:ext cx="8544900" cy="446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i="0">
                <a:solidFill>
                  <a:srgbClr val="FF0000"/>
                </a:solidFill>
              </a:defRPr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change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text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pattern</a:t>
            </a:r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674700" y="2448000"/>
            <a:ext cx="4212000" cy="3351600"/>
          </a:xfrm>
          <a:prstGeom prst="rect">
            <a:avLst/>
          </a:prstGeom>
        </p:spPr>
        <p:txBody>
          <a:bodyPr/>
          <a:lstStyle>
            <a:lvl1pPr marL="182563" marR="0" indent="-1825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182563" marR="0" lvl="0" indent="-1825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Click to change the text of the pattern</a:t>
            </a:r>
            <a:endParaRPr lang="es-ES" dirty="0" smtClean="0"/>
          </a:p>
          <a:p>
            <a:pPr marL="625475" lvl="1" indent="-168275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074738" lvl="2" indent="-160338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524000" lvl="3" indent="-152400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973263" lvl="4" indent="-144463">
              <a:spcBef>
                <a:spcPts val="1200"/>
              </a:spcBef>
              <a:buClr>
                <a:srgbClr val="FF0000"/>
              </a:buClr>
              <a:tabLst>
                <a:tab pos="2155825" algn="l"/>
              </a:tabLst>
            </a:pPr>
            <a:r>
              <a:rPr lang="es-ES" dirty="0" err="1" smtClean="0"/>
              <a:t>Fifth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0742294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sta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 rot="16200000">
            <a:off x="1524000" y="-1524000"/>
            <a:ext cx="6858000" cy="9906000"/>
          </a:xfrm>
          <a:prstGeom prst="rect">
            <a:avLst/>
          </a:prstGeom>
          <a:gradFill>
            <a:gsLst>
              <a:gs pos="0">
                <a:srgbClr val="FF0000"/>
              </a:gs>
              <a:gs pos="77000">
                <a:srgbClr val="C00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800" dirty="0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246245" y="2880000"/>
            <a:ext cx="7413523" cy="1152000"/>
          </a:xfrm>
          <a:prstGeom prst="rect">
            <a:avLst/>
          </a:prstGeom>
        </p:spPr>
        <p:txBody>
          <a:bodyPr/>
          <a:lstStyle>
            <a:lvl1pPr algn="ctr">
              <a:defRPr sz="3800" i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change the title of the pattern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6706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 rot="16200000">
            <a:off x="2458500" y="-1147500"/>
            <a:ext cx="5652000" cy="9243000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00" y="5358273"/>
            <a:ext cx="1977300" cy="53138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411" y="6352539"/>
            <a:ext cx="618565" cy="4474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22" y="6352574"/>
            <a:ext cx="1585647" cy="447411"/>
          </a:xfrm>
          <a:prstGeom prst="rect">
            <a:avLst/>
          </a:prstGeom>
        </p:spPr>
      </p:pic>
      <p:sp>
        <p:nvSpPr>
          <p:cNvPr id="13" name="CuadroTexto 12"/>
          <p:cNvSpPr txBox="1"/>
          <p:nvPr userDrawn="1"/>
        </p:nvSpPr>
        <p:spPr>
          <a:xfrm>
            <a:off x="1135063" y="4894192"/>
            <a:ext cx="2889250" cy="78483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Our purpose is to help people and businesses prosper. </a:t>
            </a:r>
          </a:p>
          <a:p>
            <a:pPr>
              <a:spcBef>
                <a:spcPts val="600"/>
              </a:spcBef>
            </a:pPr>
            <a:r>
              <a:rPr lang="en-GB" sz="1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Our </a:t>
            </a:r>
            <a:r>
              <a:rPr lang="en-GB" sz="1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culture is based on the belief that everything we do should </a:t>
            </a:r>
            <a:r>
              <a:rPr lang="en-GB" sz="1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be</a:t>
            </a:r>
            <a:endParaRPr lang="es-ES" sz="10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50" y="5723798"/>
            <a:ext cx="1750615" cy="170502"/>
          </a:xfrm>
          <a:prstGeom prst="rect">
            <a:avLst/>
          </a:prstGeom>
        </p:spPr>
      </p:pic>
      <p:sp>
        <p:nvSpPr>
          <p:cNvPr id="8" name="CuadroTexto 7"/>
          <p:cNvSpPr txBox="1"/>
          <p:nvPr userDrawn="1"/>
        </p:nvSpPr>
        <p:spPr>
          <a:xfrm>
            <a:off x="1248569" y="1652853"/>
            <a:ext cx="288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cs typeface="Arial" panose="020B0604020202020204" pitchFamily="34" charset="0"/>
              </a:rPr>
              <a:t>Thank you</a:t>
            </a:r>
            <a:endParaRPr lang="es-ES" sz="3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777" y="-3782"/>
            <a:ext cx="1685771" cy="62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333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-Santander-negativo_RGB [Convertido]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155" y="6327000"/>
            <a:ext cx="1424048" cy="39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Image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6"/>
          <a:stretch/>
        </p:blipFill>
        <p:spPr>
          <a:xfrm>
            <a:off x="6721204" y="6327000"/>
            <a:ext cx="1453633" cy="36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3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 bwMode="gray">
          <a:xfrm>
            <a:off x="495303" y="102586"/>
            <a:ext cx="9340663" cy="418058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+mn-lt"/>
              </a:defRPr>
            </a:lvl1pPr>
          </a:lstStyle>
          <a:p>
            <a:r>
              <a:rPr lang="es-ES_tradnl" noProof="0" dirty="0" smtClean="0"/>
              <a:t>Haga clic para modificar el estilo de título del patrón</a:t>
            </a:r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3529135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 bwMode="gray">
          <a:xfrm>
            <a:off x="495303" y="102586"/>
            <a:ext cx="9340663" cy="418058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+mn-lt"/>
              </a:defRPr>
            </a:lvl1pPr>
          </a:lstStyle>
          <a:p>
            <a:r>
              <a:rPr lang="es-ES_tradnl" noProof="0" dirty="0" smtClean="0"/>
              <a:t>Haga clic para modificar el estilo de título del patrón</a:t>
            </a:r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058721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>
            <a:spLocks noGrp="1"/>
          </p:cNvSpPr>
          <p:nvPr>
            <p:ph type="title"/>
          </p:nvPr>
        </p:nvSpPr>
        <p:spPr bwMode="gray">
          <a:xfrm>
            <a:off x="495303" y="102586"/>
            <a:ext cx="9340663" cy="418058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+mn-lt"/>
              </a:defRPr>
            </a:lvl1pPr>
          </a:lstStyle>
          <a:p>
            <a:r>
              <a:rPr lang="es-ES_tradnl" noProof="0" dirty="0" smtClean="0"/>
              <a:t>Haga clic para modificar el estilo de título del patrón</a:t>
            </a:r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412690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>
            <a:spLocks noGrp="1"/>
          </p:cNvSpPr>
          <p:nvPr>
            <p:ph type="title"/>
          </p:nvPr>
        </p:nvSpPr>
        <p:spPr bwMode="gray">
          <a:xfrm>
            <a:off x="495303" y="102586"/>
            <a:ext cx="9340663" cy="418058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+mn-lt"/>
              </a:defRPr>
            </a:lvl1pPr>
          </a:lstStyle>
          <a:p>
            <a:r>
              <a:rPr lang="es-ES_tradnl" noProof="0" dirty="0" smtClean="0"/>
              <a:t>Haga clic para modificar el estilo de título del patrón</a:t>
            </a:r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204356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>
            <a:spLocks noGrp="1"/>
          </p:cNvSpPr>
          <p:nvPr>
            <p:ph type="title"/>
          </p:nvPr>
        </p:nvSpPr>
        <p:spPr bwMode="gray">
          <a:xfrm>
            <a:off x="495303" y="102586"/>
            <a:ext cx="9340663" cy="418058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+mn-lt"/>
              </a:defRPr>
            </a:lvl1pPr>
          </a:lstStyle>
          <a:p>
            <a:r>
              <a:rPr lang="es-ES_tradnl" noProof="0" dirty="0" smtClean="0"/>
              <a:t>Haga clic para modificar el estilo de título del patrón</a:t>
            </a:r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3562794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y objeto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>
            <a:spLocks noGrp="1"/>
          </p:cNvSpPr>
          <p:nvPr>
            <p:ph type="title"/>
          </p:nvPr>
        </p:nvSpPr>
        <p:spPr bwMode="gray">
          <a:xfrm>
            <a:off x="495303" y="102586"/>
            <a:ext cx="9340663" cy="418058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+mn-lt"/>
              </a:defRPr>
            </a:lvl1pPr>
          </a:lstStyle>
          <a:p>
            <a:r>
              <a:rPr lang="es-ES_tradnl" noProof="0" dirty="0" smtClean="0"/>
              <a:t>Haga clic para modificar el estilo de título del patrón</a:t>
            </a:r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906833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" Target="../slides/slide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HOBBES\Clientes_2\Marketing_Corporativo\01_Identidad_Corporativa\01_logos\001_APROBADOS\01_A-SANTANDER CORPORATIVO\00_USO NORMAL\A-Santander-positivo_RGB.jpg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" t="13429" r="4696" b="18462"/>
          <a:stretch/>
        </p:blipFill>
        <p:spPr bwMode="gray">
          <a:xfrm>
            <a:off x="8171588" y="6424752"/>
            <a:ext cx="1255448" cy="25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8 CuadroTexto"/>
          <p:cNvSpPr txBox="1"/>
          <p:nvPr/>
        </p:nvSpPr>
        <p:spPr bwMode="gray">
          <a:xfrm>
            <a:off x="6077029" y="6433687"/>
            <a:ext cx="194509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Font typeface="Wingdings" pitchFamily="2" charset="2"/>
              <a:buChar char=""/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Font typeface="Wingdings" pitchFamily="2" charset="2"/>
              <a:buChar char=""/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Font typeface="Wingdings" pitchFamily="2" charset="2"/>
              <a:buChar char=""/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Font typeface="Wingdings" pitchFamily="2" charset="2"/>
              <a:buChar char=""/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Font typeface="Wingdings" pitchFamily="2" charset="2"/>
              <a:buChar char=""/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 algn="r">
              <a:spcBef>
                <a:spcPts val="0"/>
              </a:spcBef>
              <a:buNone/>
            </a:pPr>
            <a:r>
              <a:rPr lang="es-ES" sz="800" b="1" noProof="0" dirty="0" smtClean="0">
                <a:solidFill>
                  <a:schemeClr val="tx2"/>
                </a:solidFill>
                <a:latin typeface="+mn-lt"/>
              </a:rPr>
              <a:t>IASB IFRS</a:t>
            </a:r>
            <a:r>
              <a:rPr lang="es-ES" sz="800" b="1" baseline="0" noProof="0" dirty="0" smtClean="0">
                <a:solidFill>
                  <a:schemeClr val="tx2"/>
                </a:solidFill>
                <a:latin typeface="+mn-lt"/>
              </a:rPr>
              <a:t> 9</a:t>
            </a:r>
            <a:endParaRPr lang="es-ES" sz="800" b="1" noProof="0" dirty="0" smtClean="0">
              <a:solidFill>
                <a:schemeClr val="tx2"/>
              </a:solidFill>
              <a:latin typeface="+mn-lt"/>
            </a:endParaRPr>
          </a:p>
          <a:p>
            <a:pPr lvl="0" algn="r">
              <a:spcBef>
                <a:spcPts val="0"/>
              </a:spcBef>
              <a:buNone/>
            </a:pPr>
            <a:fld id="{9C506194-A844-4C66-BBE9-49A1FBA52770}" type="slidenum">
              <a:rPr lang="es-ES" sz="800" b="1" kern="1200" noProof="0" smtClean="0">
                <a:solidFill>
                  <a:schemeClr val="tx2"/>
                </a:solidFill>
                <a:latin typeface="+mn-lt"/>
                <a:cs typeface="+mn-cs"/>
              </a:rPr>
              <a:pPr lvl="0" algn="r">
                <a:spcBef>
                  <a:spcPts val="0"/>
                </a:spcBef>
                <a:buNone/>
              </a:pPr>
              <a:t>‹#›</a:t>
            </a:fld>
            <a:r>
              <a:rPr lang="es-ES" sz="800" kern="1200" noProof="0" dirty="0" smtClean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endParaRPr lang="es-ES" sz="800" noProof="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6" name="70 Conector recto"/>
          <p:cNvCxnSpPr/>
          <p:nvPr/>
        </p:nvCxnSpPr>
        <p:spPr bwMode="gray">
          <a:xfrm>
            <a:off x="8076214" y="6437903"/>
            <a:ext cx="0" cy="2079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69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2" r:id="rId4"/>
    <p:sldLayoutId id="2147483658" r:id="rId5"/>
    <p:sldLayoutId id="2147483668" r:id="rId6"/>
    <p:sldLayoutId id="2147483659" r:id="rId7"/>
    <p:sldLayoutId id="2147483660" r:id="rId8"/>
    <p:sldLayoutId id="2147483664" r:id="rId9"/>
    <p:sldLayoutId id="214748365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914400" rtl="0" eaLnBrk="1" latinLnBrk="0" hangingPunct="1">
        <a:spcBef>
          <a:spcPct val="20000"/>
        </a:spcBef>
        <a:buFont typeface="Arial" panose="020B0604020202020204" pitchFamily="34" charset="0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79388" algn="l" defTabSz="9144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79388" algn="l" defTabSz="9144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803275" indent="-179388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 userDrawn="1"/>
        </p:nvSpPr>
        <p:spPr>
          <a:xfrm>
            <a:off x="663018" y="6305328"/>
            <a:ext cx="9243001" cy="25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90987" y="6332738"/>
            <a:ext cx="962813" cy="168750"/>
          </a:xfrm>
          <a:prstGeom prst="rect">
            <a:avLst/>
          </a:prstGeom>
        </p:spPr>
      </p:pic>
      <p:sp>
        <p:nvSpPr>
          <p:cNvPr id="18" name="1 CuadroTexto"/>
          <p:cNvSpPr txBox="1"/>
          <p:nvPr userDrawn="1"/>
        </p:nvSpPr>
        <p:spPr>
          <a:xfrm>
            <a:off x="8627630" y="6305363"/>
            <a:ext cx="550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D759F66-99BC-4AB1-83F8-8F582847D04F}" type="slidenum">
              <a:rPr lang="es-ES" sz="1000" smtClean="0">
                <a:solidFill>
                  <a:schemeClr val="bg1"/>
                </a:solidFill>
              </a:rPr>
              <a:pPr algn="ctr"/>
              <a:t>‹#›</a:t>
            </a:fld>
            <a:endParaRPr lang="es-E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5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kern="1200" dirty="0">
          <a:solidFill>
            <a:srgbClr val="FF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 userDrawn="1"/>
        </p:nvSpPr>
        <p:spPr>
          <a:xfrm>
            <a:off x="663018" y="6305328"/>
            <a:ext cx="9243001" cy="25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90987" y="6332738"/>
            <a:ext cx="962813" cy="168750"/>
          </a:xfrm>
          <a:prstGeom prst="rect">
            <a:avLst/>
          </a:prstGeom>
        </p:spPr>
      </p:pic>
      <p:sp>
        <p:nvSpPr>
          <p:cNvPr id="18" name="1 CuadroTexto"/>
          <p:cNvSpPr txBox="1"/>
          <p:nvPr userDrawn="1"/>
        </p:nvSpPr>
        <p:spPr>
          <a:xfrm>
            <a:off x="8627630" y="6305363"/>
            <a:ext cx="550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D759F66-99BC-4AB1-83F8-8F582847D04F}" type="slidenum">
              <a:rPr lang="es-ES" sz="1000" smtClean="0">
                <a:solidFill>
                  <a:prstClr val="white"/>
                </a:solidFill>
              </a:rPr>
              <a:pPr algn="ctr"/>
              <a:t>‹#›</a:t>
            </a:fld>
            <a:endParaRPr lang="es-E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1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kern="1200" dirty="0">
          <a:solidFill>
            <a:srgbClr val="FF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 userDrawn="1"/>
        </p:nvSpPr>
        <p:spPr>
          <a:xfrm>
            <a:off x="663018" y="6305328"/>
            <a:ext cx="9243001" cy="25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8" name="1 CuadroTexto"/>
          <p:cNvSpPr txBox="1"/>
          <p:nvPr userDrawn="1"/>
        </p:nvSpPr>
        <p:spPr>
          <a:xfrm>
            <a:off x="8627630" y="6305363"/>
            <a:ext cx="550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D759F66-99BC-4AB1-83F8-8F582847D04F}" type="slidenum">
              <a:rPr lang="es-ES" sz="1000" smtClean="0">
                <a:solidFill>
                  <a:prstClr val="white"/>
                </a:solidFill>
              </a:rPr>
              <a:pPr algn="ctr"/>
              <a:t>‹#›</a:t>
            </a:fld>
            <a:endParaRPr lang="es-E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3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kern="1200" dirty="0">
          <a:solidFill>
            <a:srgbClr val="FF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 userDrawn="1"/>
        </p:nvSpPr>
        <p:spPr>
          <a:xfrm>
            <a:off x="663018" y="6305328"/>
            <a:ext cx="9243001" cy="25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8" name="1 CuadroTexto"/>
          <p:cNvSpPr txBox="1"/>
          <p:nvPr userDrawn="1"/>
        </p:nvSpPr>
        <p:spPr>
          <a:xfrm>
            <a:off x="8627630" y="6305363"/>
            <a:ext cx="550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D759F66-99BC-4AB1-83F8-8F582847D04F}" type="slidenum">
              <a:rPr lang="es-ES" sz="1000" smtClean="0">
                <a:solidFill>
                  <a:prstClr val="white"/>
                </a:solidFill>
              </a:rPr>
              <a:pPr algn="ctr"/>
              <a:t>‹#›</a:t>
            </a:fld>
            <a:endParaRPr lang="es-E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kern="1200" dirty="0">
          <a:solidFill>
            <a:srgbClr val="FF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2109" y="1196975"/>
            <a:ext cx="9141648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  <a:p>
            <a:pPr lvl="4"/>
            <a:endParaRPr lang="es-ES" smtClean="0"/>
          </a:p>
          <a:p>
            <a:pPr lvl="4"/>
            <a:endParaRPr lang="es-ES" smtClean="0"/>
          </a:p>
          <a:p>
            <a:pPr lvl="4"/>
            <a:endParaRPr lang="es-ES" smtClean="0"/>
          </a:p>
          <a:p>
            <a:pPr lvl="4"/>
            <a:endParaRPr lang="es-ES" smtClean="0"/>
          </a:p>
          <a:p>
            <a:pPr lvl="4"/>
            <a:endParaRPr lang="es-ES" smtClean="0"/>
          </a:p>
          <a:p>
            <a:pPr lvl="4"/>
            <a:endParaRPr lang="es-ES" smtClean="0"/>
          </a:p>
          <a:p>
            <a:pPr lvl="4"/>
            <a:endParaRPr lang="es-ES" smtClean="0"/>
          </a:p>
          <a:p>
            <a:pPr lvl="4"/>
            <a:endParaRPr lang="es-ES" smtClean="0"/>
          </a:p>
        </p:txBody>
      </p:sp>
      <p:sp>
        <p:nvSpPr>
          <p:cNvPr id="11367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2110" y="260354"/>
            <a:ext cx="914012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 para editar estilo título patrón</a:t>
            </a:r>
          </a:p>
        </p:txBody>
      </p:sp>
      <p:sp>
        <p:nvSpPr>
          <p:cNvPr id="5" name="1 CuadroTexto"/>
          <p:cNvSpPr txBox="1">
            <a:spLocks noChangeArrowheads="1"/>
          </p:cNvSpPr>
          <p:nvPr userDrawn="1"/>
        </p:nvSpPr>
        <p:spPr bwMode="auto">
          <a:xfrm>
            <a:off x="7137245" y="161927"/>
            <a:ext cx="2237594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square" lIns="36000" rIns="36000">
            <a:spAutoFit/>
          </a:bodyPr>
          <a:lstStyle>
            <a:lvl1pPr>
              <a:defRPr sz="800" b="1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defRPr sz="800" b="1">
                <a:solidFill>
                  <a:schemeClr val="accent1"/>
                </a:solidFill>
                <a:latin typeface="Arial" charset="0"/>
              </a:defRPr>
            </a:lvl2pPr>
            <a:lvl3pPr marL="1143000" indent="-228600">
              <a:defRPr sz="800" b="1">
                <a:solidFill>
                  <a:schemeClr val="accent1"/>
                </a:solidFill>
                <a:latin typeface="Arial" charset="0"/>
              </a:defRPr>
            </a:lvl3pPr>
            <a:lvl4pPr marL="1600200" indent="-228600">
              <a:defRPr sz="800" b="1">
                <a:solidFill>
                  <a:schemeClr val="accent1"/>
                </a:solidFill>
                <a:latin typeface="Arial" charset="0"/>
              </a:defRPr>
            </a:lvl4pPr>
            <a:lvl5pPr marL="2057400" indent="-228600">
              <a:defRPr sz="800" b="1">
                <a:solidFill>
                  <a:schemeClr val="accent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accent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accent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accent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CONFIDENTIAL – Internal Use</a:t>
            </a:r>
          </a:p>
        </p:txBody>
      </p:sp>
      <p:sp>
        <p:nvSpPr>
          <p:cNvPr id="6" name="7 Marcador de número de diapositiva"/>
          <p:cNvSpPr txBox="1">
            <a:spLocks/>
          </p:cNvSpPr>
          <p:nvPr userDrawn="1"/>
        </p:nvSpPr>
        <p:spPr>
          <a:xfrm>
            <a:off x="9418500" y="100800"/>
            <a:ext cx="522600" cy="360000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17E7A196-B37B-43B6-8CFC-388515DFC4E6}" type="slidenum">
              <a:rPr lang="es-ES" sz="1200" smtClean="0"/>
              <a:pPr/>
              <a:t>‹#›</a:t>
            </a:fld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423162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55600" indent="-3556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ea typeface="+mn-ea"/>
          <a:cs typeface="+mn-cs"/>
        </a:defRPr>
      </a:lvl1pPr>
      <a:lvl2pPr marL="736600" indent="-201613" algn="l" rtl="0" eaLnBrk="0" fontAlgn="base" hangingPunct="0">
        <a:spcBef>
          <a:spcPct val="60000"/>
        </a:spcBef>
        <a:spcAft>
          <a:spcPct val="0"/>
        </a:spcAft>
        <a:buClr>
          <a:schemeClr val="bg2"/>
        </a:buClr>
        <a:buChar char="•"/>
        <a:defRPr sz="1200">
          <a:solidFill>
            <a:srgbClr val="000000"/>
          </a:solidFill>
          <a:latin typeface="+mn-lt"/>
          <a:cs typeface="+mn-cs"/>
        </a:defRPr>
      </a:lvl2pPr>
      <a:lvl3pPr marL="1187450" indent="-196850" algn="l" rtl="0" eaLnBrk="0" fontAlgn="base" hangingPunct="0">
        <a:spcBef>
          <a:spcPct val="60000"/>
        </a:spcBef>
        <a:spcAft>
          <a:spcPct val="0"/>
        </a:spcAft>
        <a:buFont typeface="Arial" charset="0"/>
        <a:buChar char="-"/>
        <a:defRPr sz="1200">
          <a:solidFill>
            <a:srgbClr val="000000"/>
          </a:solidFill>
          <a:latin typeface="+mn-lt"/>
          <a:cs typeface="+mn-cs"/>
        </a:defRPr>
      </a:lvl3pPr>
      <a:lvl4pPr marL="1524000" indent="-146050" algn="l" rtl="0" eaLnBrk="0" fontAlgn="base" hangingPunct="0">
        <a:spcBef>
          <a:spcPct val="60000"/>
        </a:spcBef>
        <a:spcAft>
          <a:spcPct val="0"/>
        </a:spcAft>
        <a:buFont typeface="Arial" charset="0"/>
        <a:buChar char="»"/>
        <a:defRPr sz="1200">
          <a:solidFill>
            <a:schemeClr val="tx1"/>
          </a:solidFill>
          <a:latin typeface="+mn-lt"/>
          <a:cs typeface="+mn-cs"/>
        </a:defRPr>
      </a:lvl4pPr>
      <a:lvl5pPr marL="1968500" indent="-88900" algn="l" rtl="0" eaLnBrk="0" fontAlgn="base" hangingPunct="0">
        <a:spcBef>
          <a:spcPct val="60000"/>
        </a:spcBef>
        <a:spcAft>
          <a:spcPct val="0"/>
        </a:spcAft>
        <a:buFont typeface="Arial" charset="0"/>
        <a:buChar char="&gt;"/>
        <a:defRPr sz="1200">
          <a:solidFill>
            <a:srgbClr val="000000"/>
          </a:solidFill>
          <a:latin typeface="+mn-lt"/>
          <a:cs typeface="+mn-cs"/>
        </a:defRPr>
      </a:lvl5pPr>
      <a:lvl6pPr marL="2425700" indent="-88900" algn="l" rtl="0" fontAlgn="base">
        <a:spcBef>
          <a:spcPct val="60000"/>
        </a:spcBef>
        <a:spcAft>
          <a:spcPct val="0"/>
        </a:spcAft>
        <a:buFont typeface="Arial" charset="0"/>
        <a:buChar char="&gt;"/>
        <a:defRPr sz="1200">
          <a:solidFill>
            <a:srgbClr val="000000"/>
          </a:solidFill>
          <a:latin typeface="+mn-lt"/>
          <a:cs typeface="+mn-cs"/>
        </a:defRPr>
      </a:lvl6pPr>
      <a:lvl7pPr marL="2882900" indent="-88900" algn="l" rtl="0" fontAlgn="base">
        <a:spcBef>
          <a:spcPct val="60000"/>
        </a:spcBef>
        <a:spcAft>
          <a:spcPct val="0"/>
        </a:spcAft>
        <a:buFont typeface="Arial" charset="0"/>
        <a:buChar char="&gt;"/>
        <a:defRPr sz="1200">
          <a:solidFill>
            <a:srgbClr val="000000"/>
          </a:solidFill>
          <a:latin typeface="+mn-lt"/>
          <a:cs typeface="+mn-cs"/>
        </a:defRPr>
      </a:lvl7pPr>
      <a:lvl8pPr marL="3340100" indent="-88900" algn="l" rtl="0" fontAlgn="base">
        <a:spcBef>
          <a:spcPct val="60000"/>
        </a:spcBef>
        <a:spcAft>
          <a:spcPct val="0"/>
        </a:spcAft>
        <a:buFont typeface="Arial" charset="0"/>
        <a:buChar char="&gt;"/>
        <a:defRPr sz="1200">
          <a:solidFill>
            <a:srgbClr val="000000"/>
          </a:solidFill>
          <a:latin typeface="+mn-lt"/>
          <a:cs typeface="+mn-cs"/>
        </a:defRPr>
      </a:lvl8pPr>
      <a:lvl9pPr marL="3797300" indent="-88900" algn="l" rtl="0" fontAlgn="base">
        <a:spcBef>
          <a:spcPct val="60000"/>
        </a:spcBef>
        <a:spcAft>
          <a:spcPct val="0"/>
        </a:spcAft>
        <a:buFont typeface="Arial" charset="0"/>
        <a:buChar char="&gt;"/>
        <a:defRPr sz="12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6" Type="http://schemas.openxmlformats.org/officeDocument/2006/relationships/slide" Target="slide2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1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0.png"/><Relationship Id="rId4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0.png"/><Relationship Id="rId4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6" Type="http://schemas.openxmlformats.org/officeDocument/2006/relationships/slide" Target="slide13.xml"/><Relationship Id="rId5" Type="http://schemas.microsoft.com/office/2007/relationships/hdphoto" Target="../media/hdphoto1.wdp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jpeg"/><Relationship Id="rId3" Type="http://schemas.openxmlformats.org/officeDocument/2006/relationships/image" Target="../media/image17.tmp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.jp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png"/><Relationship Id="rId11" Type="http://schemas.openxmlformats.org/officeDocument/2006/relationships/image" Target="../media/image25.jpe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hyperlink" Target="20%2005%2016_Presentaci&#243;n_a_Asociaciones.pdf" TargetMode="External"/><Relationship Id="rId1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5808" y="660810"/>
            <a:ext cx="8420100" cy="1027880"/>
          </a:xfrm>
        </p:spPr>
        <p:txBody>
          <a:bodyPr/>
          <a:lstStyle/>
          <a:p>
            <a:r>
              <a:rPr lang="en-GB" dirty="0" smtClean="0"/>
              <a:t>IFRS 9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69891" y="1899921"/>
            <a:ext cx="8368603" cy="327092"/>
          </a:xfrm>
        </p:spPr>
        <p:txBody>
          <a:bodyPr/>
          <a:lstStyle/>
          <a:p>
            <a:pPr marL="0" indent="0">
              <a:buNone/>
            </a:pPr>
            <a:r>
              <a:rPr lang="en-GB" dirty="0" err="1" smtClean="0"/>
              <a:t>Principales</a:t>
            </a:r>
            <a:r>
              <a:rPr lang="en-GB" dirty="0" smtClean="0"/>
              <a:t> </a:t>
            </a:r>
            <a:r>
              <a:rPr lang="en-GB" dirty="0" err="1" smtClean="0"/>
              <a:t>impactos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la </a:t>
            </a:r>
            <a:r>
              <a:rPr lang="en-GB" dirty="0" err="1" smtClean="0"/>
              <a:t>gestión</a:t>
            </a:r>
            <a:r>
              <a:rPr lang="en-GB" dirty="0" smtClean="0"/>
              <a:t> de Riesgos – 17 de </a:t>
            </a:r>
            <a:r>
              <a:rPr lang="en-GB" dirty="0" err="1" smtClean="0"/>
              <a:t>noviembre</a:t>
            </a:r>
            <a:r>
              <a:rPr lang="en-GB" dirty="0" smtClean="0"/>
              <a:t> de 2016</a:t>
            </a:r>
            <a:endParaRPr lang="en-GB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1"/>
          </p:nvPr>
        </p:nvSpPr>
        <p:spPr>
          <a:xfrm>
            <a:off x="618395" y="250071"/>
            <a:ext cx="8420100" cy="232789"/>
          </a:xfrm>
        </p:spPr>
        <p:txBody>
          <a:bodyPr/>
          <a:lstStyle/>
          <a:p>
            <a:pPr marL="0" indent="0">
              <a:buNone/>
            </a:pPr>
            <a:r>
              <a:rPr lang="es-ES" b="1" dirty="0" err="1"/>
              <a:t>Asobancaria</a:t>
            </a:r>
            <a:r>
              <a:rPr lang="es-ES" b="1" dirty="0"/>
              <a:t> - 15° Congreso de </a:t>
            </a:r>
            <a:r>
              <a:rPr lang="es-ES" b="1" dirty="0" smtClean="0"/>
              <a:t>riesgos financieros </a:t>
            </a:r>
            <a:r>
              <a:rPr lang="en-GB" dirty="0" smtClean="0"/>
              <a:t>|   Cartagena de </a:t>
            </a:r>
            <a:r>
              <a:rPr lang="en-GB" dirty="0" err="1" smtClean="0"/>
              <a:t>Indias</a:t>
            </a:r>
            <a:r>
              <a:rPr lang="en-GB" dirty="0" smtClean="0"/>
              <a:t>, 17/11/2016</a:t>
            </a:r>
            <a:endParaRPr lang="en-GB" dirty="0"/>
          </a:p>
        </p:txBody>
      </p:sp>
      <p:sp>
        <p:nvSpPr>
          <p:cNvPr id="4" name="3 Rectángulo"/>
          <p:cNvSpPr/>
          <p:nvPr/>
        </p:nvSpPr>
        <p:spPr>
          <a:xfrm>
            <a:off x="1166196" y="5736777"/>
            <a:ext cx="6105464" cy="399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 err="1" smtClean="0">
                <a:solidFill>
                  <a:prstClr val="white"/>
                </a:solidFill>
              </a:rPr>
              <a:t>Sponsor</a:t>
            </a:r>
            <a:r>
              <a:rPr lang="pt-BR" sz="1400" b="1" dirty="0" smtClean="0">
                <a:solidFill>
                  <a:prstClr val="white"/>
                </a:solidFill>
              </a:rPr>
              <a:t> </a:t>
            </a:r>
            <a:r>
              <a:rPr lang="pt-BR" sz="1400" b="1" dirty="0" err="1" smtClean="0">
                <a:solidFill>
                  <a:prstClr val="white"/>
                </a:solidFill>
              </a:rPr>
              <a:t>and</a:t>
            </a:r>
            <a:r>
              <a:rPr lang="pt-BR" sz="1400" b="1" dirty="0" smtClean="0">
                <a:solidFill>
                  <a:prstClr val="white"/>
                </a:solidFill>
              </a:rPr>
              <a:t> </a:t>
            </a:r>
            <a:r>
              <a:rPr lang="pt-BR" sz="1400" b="1" dirty="0" err="1" smtClean="0">
                <a:solidFill>
                  <a:prstClr val="white"/>
                </a:solidFill>
              </a:rPr>
              <a:t>presenter</a:t>
            </a:r>
            <a:r>
              <a:rPr lang="pt-BR" sz="1400" b="1" dirty="0" smtClean="0">
                <a:solidFill>
                  <a:prstClr val="white"/>
                </a:solidFill>
              </a:rPr>
              <a:t>: </a:t>
            </a:r>
            <a:r>
              <a:rPr lang="pt-BR" sz="1400" b="1" dirty="0">
                <a:solidFill>
                  <a:prstClr val="white"/>
                </a:solidFill>
              </a:rPr>
              <a:t>Manuel Pérez de </a:t>
            </a:r>
            <a:r>
              <a:rPr lang="pt-BR" sz="1400" b="1" dirty="0" smtClean="0">
                <a:solidFill>
                  <a:prstClr val="white"/>
                </a:solidFill>
              </a:rPr>
              <a:t>Castro</a:t>
            </a:r>
          </a:p>
        </p:txBody>
      </p:sp>
    </p:spTree>
    <p:extLst>
      <p:ext uri="{BB962C8B-B14F-4D97-AF65-F5344CB8AC3E}">
        <p14:creationId xmlns:p14="http://schemas.microsoft.com/office/powerpoint/2010/main" val="248266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8"/>
          <p:cNvSpPr>
            <a:spLocks noGrp="1"/>
          </p:cNvSpPr>
          <p:nvPr>
            <p:ph type="title"/>
          </p:nvPr>
        </p:nvSpPr>
        <p:spPr>
          <a:xfrm>
            <a:off x="675883" y="284515"/>
            <a:ext cx="8543925" cy="519272"/>
          </a:xfrm>
        </p:spPr>
        <p:txBody>
          <a:bodyPr/>
          <a:lstStyle/>
          <a:p>
            <a:r>
              <a:rPr lang="en-GB" dirty="0" err="1" smtClean="0"/>
              <a:t>Retos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la </a:t>
            </a:r>
            <a:r>
              <a:rPr lang="en-GB" dirty="0" err="1" smtClean="0"/>
              <a:t>implantación</a:t>
            </a:r>
            <a:r>
              <a:rPr lang="en-GB" dirty="0" smtClean="0"/>
              <a:t> de IFRS9</a:t>
            </a:r>
            <a:endParaRPr lang="en-GB" dirty="0"/>
          </a:p>
        </p:txBody>
      </p:sp>
      <p:sp>
        <p:nvSpPr>
          <p:cNvPr id="5" name="Marcador de texto 12"/>
          <p:cNvSpPr>
            <a:spLocks noGrp="1"/>
          </p:cNvSpPr>
          <p:nvPr>
            <p:ph type="body" sz="quarter" idx="10"/>
          </p:nvPr>
        </p:nvSpPr>
        <p:spPr>
          <a:xfrm>
            <a:off x="675883" y="864000"/>
            <a:ext cx="8543925" cy="37068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b</a:t>
            </a:r>
            <a:r>
              <a:rPr lang="en-GB" dirty="0" smtClean="0"/>
              <a:t>) </a:t>
            </a:r>
            <a:r>
              <a:rPr lang="en-GB" dirty="0" err="1" smtClean="0"/>
              <a:t>Coste</a:t>
            </a:r>
            <a:r>
              <a:rPr lang="en-GB" dirty="0" smtClean="0"/>
              <a:t> de </a:t>
            </a:r>
            <a:r>
              <a:rPr lang="en-GB" dirty="0" err="1" smtClean="0"/>
              <a:t>implantación</a:t>
            </a:r>
            <a:r>
              <a:rPr lang="en-GB" dirty="0" smtClean="0"/>
              <a:t> y </a:t>
            </a:r>
            <a:r>
              <a:rPr lang="en-GB" dirty="0" err="1" smtClean="0"/>
              <a:t>entendimiento</a:t>
            </a:r>
            <a:endParaRPr lang="en-GB" dirty="0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942552" y="2123859"/>
            <a:ext cx="8297135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 algn="l">
              <a:spcBef>
                <a:spcPct val="50000"/>
              </a:spcBef>
              <a:defRPr b="1">
                <a:solidFill>
                  <a:schemeClr val="accent1"/>
                </a:solidFill>
                <a:latin typeface="Arial" charset="0"/>
              </a:defRPr>
            </a:lvl1pPr>
            <a:lvl2pPr marL="904875" indent="-457200" algn="l">
              <a:spcBef>
                <a:spcPct val="30000"/>
              </a:spcBef>
              <a:buSzPct val="12000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2427288" indent="-4572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2606675" indent="-4572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786063" indent="-4572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3243263" indent="-4572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3700463" indent="-4572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4157663" indent="-4572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4614863" indent="-4572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</a:pPr>
            <a:r>
              <a:rPr lang="en-GB" dirty="0" smtClean="0">
                <a:solidFill>
                  <a:schemeClr val="tx1"/>
                </a:solidFill>
              </a:rPr>
              <a:t>IFRS </a:t>
            </a:r>
            <a:r>
              <a:rPr lang="en-GB" dirty="0">
                <a:solidFill>
                  <a:schemeClr val="tx1"/>
                </a:solidFill>
              </a:rPr>
              <a:t>9 </a:t>
            </a:r>
            <a:r>
              <a:rPr lang="en-GB" dirty="0" smtClean="0">
                <a:solidFill>
                  <a:schemeClr val="tx1"/>
                </a:solidFill>
              </a:rPr>
              <a:t>5.5.17</a:t>
            </a:r>
            <a:r>
              <a:rPr lang="en-GB" b="0" dirty="0" smtClean="0">
                <a:solidFill>
                  <a:schemeClr val="tx1"/>
                </a:solidFill>
              </a:rPr>
              <a:t>: </a:t>
            </a:r>
            <a:r>
              <a:rPr lang="en-US" b="0" i="1" dirty="0" smtClean="0">
                <a:solidFill>
                  <a:schemeClr val="tx1"/>
                </a:solidFill>
              </a:rPr>
              <a:t>An </a:t>
            </a:r>
            <a:r>
              <a:rPr lang="en-US" b="0" i="1" dirty="0">
                <a:solidFill>
                  <a:schemeClr val="tx1"/>
                </a:solidFill>
              </a:rPr>
              <a:t>entity shall measure expected credit losses of a financial </a:t>
            </a:r>
            <a:r>
              <a:rPr lang="en-US" b="0" i="1" dirty="0" smtClean="0">
                <a:solidFill>
                  <a:schemeClr val="tx1"/>
                </a:solidFill>
              </a:rPr>
              <a:t>instrument in </a:t>
            </a:r>
            <a:r>
              <a:rPr lang="en-US" b="0" i="1" dirty="0">
                <a:solidFill>
                  <a:schemeClr val="tx1"/>
                </a:solidFill>
              </a:rPr>
              <a:t>a way that reflects:</a:t>
            </a:r>
          </a:p>
          <a:p>
            <a:pPr marL="447675" lvl="1" indent="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None/>
            </a:pPr>
            <a:r>
              <a:rPr lang="en-US" b="0" i="1" dirty="0">
                <a:solidFill>
                  <a:schemeClr val="tx1"/>
                </a:solidFill>
              </a:rPr>
              <a:t>(a) an </a:t>
            </a:r>
            <a:r>
              <a:rPr lang="en-US" b="1" i="1" dirty="0">
                <a:solidFill>
                  <a:srgbClr val="FF0000"/>
                </a:solidFill>
              </a:rPr>
              <a:t>unbiased and probability-weighted </a:t>
            </a:r>
            <a:r>
              <a:rPr lang="en-US" b="0" i="1" dirty="0">
                <a:solidFill>
                  <a:schemeClr val="tx1"/>
                </a:solidFill>
              </a:rPr>
              <a:t>amount that is </a:t>
            </a:r>
            <a:r>
              <a:rPr lang="en-US" b="0" i="1" dirty="0" smtClean="0">
                <a:solidFill>
                  <a:schemeClr val="tx1"/>
                </a:solidFill>
              </a:rPr>
              <a:t>determined by </a:t>
            </a:r>
            <a:r>
              <a:rPr lang="en-US" b="0" i="1" dirty="0">
                <a:solidFill>
                  <a:schemeClr val="tx1"/>
                </a:solidFill>
              </a:rPr>
              <a:t>evaluating a range of possible outcomes;</a:t>
            </a:r>
          </a:p>
          <a:p>
            <a:pPr marL="447675" lvl="1" indent="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None/>
            </a:pPr>
            <a:r>
              <a:rPr lang="en-US" b="0" i="1" dirty="0">
                <a:solidFill>
                  <a:schemeClr val="tx1"/>
                </a:solidFill>
              </a:rPr>
              <a:t>(b) the time value of money; and</a:t>
            </a:r>
          </a:p>
          <a:p>
            <a:pPr marL="447675" lvl="1" indent="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None/>
            </a:pPr>
            <a:r>
              <a:rPr lang="en-US" b="0" i="1" dirty="0" smtClean="0">
                <a:solidFill>
                  <a:schemeClr val="tx1"/>
                </a:solidFill>
              </a:rPr>
              <a:t>(c</a:t>
            </a:r>
            <a:r>
              <a:rPr lang="en-US" b="0" i="1" dirty="0">
                <a:solidFill>
                  <a:schemeClr val="tx1"/>
                </a:solidFill>
              </a:rPr>
              <a:t>) reasonable and supportable information that is available </a:t>
            </a:r>
            <a:r>
              <a:rPr lang="en-US" b="0" i="1" dirty="0" smtClean="0">
                <a:solidFill>
                  <a:schemeClr val="tx1"/>
                </a:solidFill>
              </a:rPr>
              <a:t>without undue </a:t>
            </a:r>
            <a:r>
              <a:rPr lang="en-US" b="0" i="1" dirty="0">
                <a:solidFill>
                  <a:schemeClr val="tx1"/>
                </a:solidFill>
              </a:rPr>
              <a:t>cost or effort at the reporting date about past events</a:t>
            </a:r>
            <a:r>
              <a:rPr lang="en-US" b="0" i="1" dirty="0" smtClean="0">
                <a:solidFill>
                  <a:schemeClr val="tx1"/>
                </a:solidFill>
              </a:rPr>
              <a:t>, current </a:t>
            </a:r>
            <a:r>
              <a:rPr lang="en-US" b="0" i="1" dirty="0">
                <a:solidFill>
                  <a:schemeClr val="tx1"/>
                </a:solidFill>
              </a:rPr>
              <a:t>conditions and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forecasts of future economic conditions</a:t>
            </a:r>
            <a:r>
              <a:rPr lang="en-US" b="0" i="1" dirty="0" smtClean="0">
                <a:solidFill>
                  <a:srgbClr val="FF0000"/>
                </a:solidFill>
              </a:rPr>
              <a:t>.</a:t>
            </a:r>
            <a:endParaRPr lang="en-GB" b="0" i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5017" y="1371600"/>
            <a:ext cx="5137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  <a:r>
              <a:rPr lang="en-US" sz="2000" dirty="0" smtClean="0"/>
              <a:t>. </a:t>
            </a:r>
            <a:r>
              <a:rPr lang="en-US" sz="2000" dirty="0" err="1" smtClean="0"/>
              <a:t>Incorporación</a:t>
            </a:r>
            <a:r>
              <a:rPr lang="en-US" sz="2000" dirty="0" smtClean="0"/>
              <a:t> de </a:t>
            </a:r>
            <a:r>
              <a:rPr lang="en-US" sz="2000" dirty="0" err="1" smtClean="0"/>
              <a:t>escenarios</a:t>
            </a:r>
            <a:r>
              <a:rPr lang="en-US" sz="2000" dirty="0" smtClean="0"/>
              <a:t> </a:t>
            </a:r>
            <a:r>
              <a:rPr lang="en-US" sz="2000" dirty="0" err="1" smtClean="0"/>
              <a:t>futuros</a:t>
            </a:r>
            <a:r>
              <a:rPr lang="en-US" sz="2000" dirty="0" smtClean="0"/>
              <a:t> (1/3)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81754" y="6558154"/>
            <a:ext cx="2403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IFRS9, emphasis added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0430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8"/>
          <p:cNvSpPr>
            <a:spLocks noGrp="1"/>
          </p:cNvSpPr>
          <p:nvPr>
            <p:ph type="title"/>
          </p:nvPr>
        </p:nvSpPr>
        <p:spPr>
          <a:xfrm>
            <a:off x="675883" y="284515"/>
            <a:ext cx="8543925" cy="519272"/>
          </a:xfrm>
        </p:spPr>
        <p:txBody>
          <a:bodyPr/>
          <a:lstStyle/>
          <a:p>
            <a:r>
              <a:rPr lang="en-GB" dirty="0" err="1" smtClean="0"/>
              <a:t>Retos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la </a:t>
            </a:r>
            <a:r>
              <a:rPr lang="en-GB" dirty="0" err="1" smtClean="0"/>
              <a:t>implantación</a:t>
            </a:r>
            <a:r>
              <a:rPr lang="en-GB" dirty="0" smtClean="0"/>
              <a:t> de IFRS9</a:t>
            </a:r>
            <a:endParaRPr lang="en-GB" dirty="0"/>
          </a:p>
        </p:txBody>
      </p:sp>
      <p:sp>
        <p:nvSpPr>
          <p:cNvPr id="5" name="Marcador de texto 12"/>
          <p:cNvSpPr>
            <a:spLocks noGrp="1"/>
          </p:cNvSpPr>
          <p:nvPr>
            <p:ph type="body" sz="quarter" idx="10"/>
          </p:nvPr>
        </p:nvSpPr>
        <p:spPr>
          <a:xfrm>
            <a:off x="675883" y="864000"/>
            <a:ext cx="8543925" cy="37068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b</a:t>
            </a:r>
            <a:r>
              <a:rPr lang="en-GB" dirty="0" smtClean="0"/>
              <a:t>) </a:t>
            </a:r>
            <a:r>
              <a:rPr lang="en-GB" dirty="0" err="1" smtClean="0"/>
              <a:t>Coste</a:t>
            </a:r>
            <a:r>
              <a:rPr lang="en-GB" dirty="0" smtClean="0"/>
              <a:t> de </a:t>
            </a:r>
            <a:r>
              <a:rPr lang="en-GB" dirty="0" err="1" smtClean="0"/>
              <a:t>implantación</a:t>
            </a:r>
            <a:r>
              <a:rPr lang="en-GB" dirty="0" smtClean="0"/>
              <a:t> y </a:t>
            </a:r>
            <a:r>
              <a:rPr lang="en-GB" dirty="0" err="1" smtClean="0"/>
              <a:t>entendimiento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85017" y="1371600"/>
            <a:ext cx="5137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  <a:r>
              <a:rPr lang="en-US" sz="2000" dirty="0" smtClean="0"/>
              <a:t>. </a:t>
            </a:r>
            <a:r>
              <a:rPr lang="en-US" sz="2000" dirty="0" err="1" smtClean="0"/>
              <a:t>Incorporación</a:t>
            </a:r>
            <a:r>
              <a:rPr lang="en-US" sz="2000" dirty="0" smtClean="0"/>
              <a:t> de </a:t>
            </a:r>
            <a:r>
              <a:rPr lang="en-US" sz="2000" dirty="0" err="1" smtClean="0"/>
              <a:t>escenarios</a:t>
            </a:r>
            <a:r>
              <a:rPr lang="en-US" sz="2000" dirty="0" smtClean="0"/>
              <a:t> </a:t>
            </a:r>
            <a:r>
              <a:rPr lang="en-US" sz="2000" dirty="0" err="1" smtClean="0"/>
              <a:t>futuros</a:t>
            </a:r>
            <a:r>
              <a:rPr lang="en-US" sz="2000" dirty="0" smtClean="0"/>
              <a:t> (2/3)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658" y="4279912"/>
            <a:ext cx="4386397" cy="1808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47485" b="49945"/>
          <a:stretch/>
        </p:blipFill>
        <p:spPr>
          <a:xfrm>
            <a:off x="2696855" y="2128323"/>
            <a:ext cx="4859579" cy="17949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15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8"/>
          <p:cNvSpPr>
            <a:spLocks noGrp="1"/>
          </p:cNvSpPr>
          <p:nvPr>
            <p:ph type="title"/>
          </p:nvPr>
        </p:nvSpPr>
        <p:spPr>
          <a:xfrm>
            <a:off x="675883" y="284515"/>
            <a:ext cx="8543925" cy="519272"/>
          </a:xfrm>
        </p:spPr>
        <p:txBody>
          <a:bodyPr/>
          <a:lstStyle/>
          <a:p>
            <a:r>
              <a:rPr lang="en-GB" dirty="0" err="1" smtClean="0"/>
              <a:t>Retos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la </a:t>
            </a:r>
            <a:r>
              <a:rPr lang="en-GB" dirty="0" err="1" smtClean="0"/>
              <a:t>implantación</a:t>
            </a:r>
            <a:r>
              <a:rPr lang="en-GB" dirty="0" smtClean="0"/>
              <a:t> de IFRS9</a:t>
            </a:r>
            <a:endParaRPr lang="en-GB" dirty="0"/>
          </a:p>
        </p:txBody>
      </p:sp>
      <p:sp>
        <p:nvSpPr>
          <p:cNvPr id="5" name="Marcador de texto 12"/>
          <p:cNvSpPr>
            <a:spLocks noGrp="1"/>
          </p:cNvSpPr>
          <p:nvPr>
            <p:ph type="body" sz="quarter" idx="10"/>
          </p:nvPr>
        </p:nvSpPr>
        <p:spPr>
          <a:xfrm>
            <a:off x="675883" y="864000"/>
            <a:ext cx="8543925" cy="37068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b</a:t>
            </a:r>
            <a:r>
              <a:rPr lang="en-GB" dirty="0" smtClean="0"/>
              <a:t>) </a:t>
            </a:r>
            <a:r>
              <a:rPr lang="en-GB" dirty="0" err="1" smtClean="0"/>
              <a:t>Coste</a:t>
            </a:r>
            <a:r>
              <a:rPr lang="en-GB" dirty="0" smtClean="0"/>
              <a:t> de </a:t>
            </a:r>
            <a:r>
              <a:rPr lang="en-GB" dirty="0" err="1" smtClean="0"/>
              <a:t>implantación</a:t>
            </a:r>
            <a:r>
              <a:rPr lang="en-GB" dirty="0" smtClean="0"/>
              <a:t> y </a:t>
            </a:r>
            <a:r>
              <a:rPr lang="en-GB" dirty="0" err="1" smtClean="0"/>
              <a:t>entendimiento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85017" y="1371600"/>
            <a:ext cx="5137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  <a:r>
              <a:rPr lang="en-US" sz="2000" dirty="0" smtClean="0"/>
              <a:t>. </a:t>
            </a:r>
            <a:r>
              <a:rPr lang="en-US" sz="2000" dirty="0" err="1" smtClean="0"/>
              <a:t>Incorporación</a:t>
            </a:r>
            <a:r>
              <a:rPr lang="en-US" sz="2000" dirty="0" smtClean="0"/>
              <a:t> de </a:t>
            </a:r>
            <a:r>
              <a:rPr lang="en-US" sz="2000" dirty="0" err="1" smtClean="0"/>
              <a:t>escenarios</a:t>
            </a:r>
            <a:r>
              <a:rPr lang="en-US" sz="2000" dirty="0" smtClean="0"/>
              <a:t> </a:t>
            </a:r>
            <a:r>
              <a:rPr lang="en-US" sz="2000" dirty="0" err="1" smtClean="0"/>
              <a:t>futuros</a:t>
            </a:r>
            <a:r>
              <a:rPr lang="en-US" sz="2000" dirty="0" smtClean="0"/>
              <a:t> (3/3)</a:t>
            </a:r>
            <a:endParaRPr lang="en-US" sz="2000" dirty="0"/>
          </a:p>
        </p:txBody>
      </p:sp>
      <p:sp>
        <p:nvSpPr>
          <p:cNvPr id="8" name="Rectangle 18"/>
          <p:cNvSpPr/>
          <p:nvPr/>
        </p:nvSpPr>
        <p:spPr>
          <a:xfrm>
            <a:off x="3566605" y="2119248"/>
            <a:ext cx="1373676" cy="503436"/>
          </a:xfrm>
          <a:prstGeom prst="rect">
            <a:avLst/>
          </a:prstGeom>
          <a:solidFill>
            <a:srgbClr val="FF818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18256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Escenario </a:t>
            </a:r>
          </a:p>
          <a:p>
            <a:pPr marL="18256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 + spread</a:t>
            </a:r>
          </a:p>
        </p:txBody>
      </p:sp>
      <p:sp>
        <p:nvSpPr>
          <p:cNvPr id="9" name="Rectangle 20"/>
          <p:cNvSpPr/>
          <p:nvPr/>
        </p:nvSpPr>
        <p:spPr>
          <a:xfrm>
            <a:off x="3566605" y="2683638"/>
            <a:ext cx="1373676" cy="336809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lIns="36000" tIns="36000" rIns="36000" bIns="36000" rtlCol="0" anchor="t"/>
          <a:lstStyle/>
          <a:p>
            <a:pPr marL="171450" marR="0" lvl="0" indent="-1714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Mismo procedimiento que las Alternativas 1 y 2, si bien se puede complementar el importe de la provisión calculado con un “</a:t>
            </a:r>
            <a:r>
              <a:rPr kumimoji="0" lang="es-E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management</a:t>
            </a:r>
            <a:r>
              <a:rPr kumimoji="0" 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adjustment</a:t>
            </a:r>
            <a:r>
              <a:rPr kumimoji="0" 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 (</a:t>
            </a:r>
            <a:r>
              <a:rPr kumimoji="0" lang="es-E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p.e</a:t>
            </a:r>
            <a:r>
              <a:rPr kumimoji="0" 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introducir escenarios menos plausibles y más adversos)</a:t>
            </a:r>
          </a:p>
        </p:txBody>
      </p:sp>
      <p:sp>
        <p:nvSpPr>
          <p:cNvPr id="10" name="Rectangle 23"/>
          <p:cNvSpPr/>
          <p:nvPr/>
        </p:nvSpPr>
        <p:spPr>
          <a:xfrm>
            <a:off x="7912497" y="2116737"/>
            <a:ext cx="1373676" cy="50343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18256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Simulación de Monte Carlo</a:t>
            </a:r>
          </a:p>
        </p:txBody>
      </p:sp>
      <p:sp>
        <p:nvSpPr>
          <p:cNvPr id="11" name="Rectangle 27"/>
          <p:cNvSpPr/>
          <p:nvPr/>
        </p:nvSpPr>
        <p:spPr>
          <a:xfrm>
            <a:off x="7912498" y="2683638"/>
            <a:ext cx="1373676" cy="336809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lIns="36000" tIns="36000" rIns="36000" bIns="36000" rtlCol="0" anchor="t"/>
          <a:lstStyle/>
          <a:p>
            <a:pPr marL="171450" marR="0" lvl="0" indent="-1714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Definición de un modelo estocástico de evolución e interrelación de las distintas variables implicadas en el cálculo de la ECL</a:t>
            </a:r>
          </a:p>
          <a:p>
            <a:pPr marL="171450" marR="0" lvl="0" indent="-1714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 resultado de la provisión es la media simple de las provisiones generadas tras la simulación de los N escenarios</a:t>
            </a:r>
          </a:p>
          <a:p>
            <a:pPr marL="171450" marR="0" lvl="0" indent="-1714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Generación de 10.000 o mas escenarios aleatorios</a:t>
            </a:r>
          </a:p>
        </p:txBody>
      </p:sp>
      <p:sp>
        <p:nvSpPr>
          <p:cNvPr id="12" name="Rectangle 29"/>
          <p:cNvSpPr/>
          <p:nvPr/>
        </p:nvSpPr>
        <p:spPr>
          <a:xfrm>
            <a:off x="5011098" y="2119248"/>
            <a:ext cx="1373676" cy="503436"/>
          </a:xfrm>
          <a:prstGeom prst="rect">
            <a:avLst/>
          </a:prstGeom>
          <a:solidFill>
            <a:srgbClr val="FF5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18256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Parámetros medios</a:t>
            </a:r>
          </a:p>
        </p:txBody>
      </p:sp>
      <p:sp>
        <p:nvSpPr>
          <p:cNvPr id="13" name="Rectangle 30"/>
          <p:cNvSpPr/>
          <p:nvPr/>
        </p:nvSpPr>
        <p:spPr>
          <a:xfrm>
            <a:off x="5011098" y="2683638"/>
            <a:ext cx="1373676" cy="336809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lIns="36000" tIns="36000" rIns="36000" bIns="36000" rtlCol="0" anchor="t"/>
          <a:lstStyle/>
          <a:p>
            <a:pPr marL="171450" marR="0" lvl="0" indent="-1714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Los parámetros de riesgo utilizados surgen de realizar la suma ponderada por la probabilidad de ocurrencia de los valores apropiados para cada uno de los escenarios considerados</a:t>
            </a:r>
          </a:p>
          <a:p>
            <a:pPr marL="171450" marR="0" lvl="0" indent="-1714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100" b="0" i="0" u="none" strike="noStrike" kern="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 provisión se calcula como resultado de aplicar los parámetros calculados</a:t>
            </a:r>
          </a:p>
        </p:txBody>
      </p:sp>
      <p:sp>
        <p:nvSpPr>
          <p:cNvPr id="14" name="TextBox 49"/>
          <p:cNvSpPr txBox="1"/>
          <p:nvPr/>
        </p:nvSpPr>
        <p:spPr>
          <a:xfrm>
            <a:off x="5397467" y="1803516"/>
            <a:ext cx="3293011" cy="276999"/>
          </a:xfrm>
          <a:prstGeom prst="rect">
            <a:avLst/>
          </a:prstGeom>
          <a:solidFill>
            <a:sysClr val="window" lastClr="FFFFFF"/>
          </a:solidFill>
          <a:ln>
            <a:noFill/>
            <a:prstDash val="dash"/>
          </a:ln>
        </p:spPr>
        <p:txBody>
          <a:bodyPr wrap="square" rIns="0" rtlCol="0">
            <a:spAutoFit/>
          </a:bodyPr>
          <a:lstStyle>
            <a:defPPr>
              <a:defRPr lang="es-ES"/>
            </a:defPPr>
            <a:lvl1pPr algn="ctr">
              <a:defRPr sz="1200" b="1" i="1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Varios escenarios</a:t>
            </a:r>
            <a:endParaRPr kumimoji="0" lang="es-ES" sz="12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TextBox 51"/>
          <p:cNvSpPr txBox="1"/>
          <p:nvPr/>
        </p:nvSpPr>
        <p:spPr>
          <a:xfrm>
            <a:off x="861399" y="1803516"/>
            <a:ext cx="3276000" cy="276999"/>
          </a:xfrm>
          <a:prstGeom prst="rect">
            <a:avLst/>
          </a:prstGeom>
          <a:solidFill>
            <a:sysClr val="window" lastClr="FFFFFF"/>
          </a:solidFill>
          <a:ln>
            <a:noFill/>
            <a:prstDash val="dash"/>
          </a:ln>
        </p:spPr>
        <p:txBody>
          <a:bodyPr wrap="square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Escenario único</a:t>
            </a:r>
          </a:p>
        </p:txBody>
      </p:sp>
      <p:cxnSp>
        <p:nvCxnSpPr>
          <p:cNvPr id="16" name="Straight Connector 7"/>
          <p:cNvCxnSpPr/>
          <p:nvPr/>
        </p:nvCxnSpPr>
        <p:spPr>
          <a:xfrm>
            <a:off x="5023977" y="2080515"/>
            <a:ext cx="4262196" cy="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7" name="Straight Connector 52"/>
          <p:cNvCxnSpPr/>
          <p:nvPr/>
        </p:nvCxnSpPr>
        <p:spPr>
          <a:xfrm>
            <a:off x="679555" y="2080515"/>
            <a:ext cx="4246773" cy="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8" name="Rectangle 35"/>
          <p:cNvSpPr/>
          <p:nvPr/>
        </p:nvSpPr>
        <p:spPr>
          <a:xfrm>
            <a:off x="679555" y="2119248"/>
            <a:ext cx="1373676" cy="50343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18256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Escenario </a:t>
            </a:r>
          </a:p>
          <a:p>
            <a:pPr marL="18256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 único</a:t>
            </a:r>
          </a:p>
        </p:txBody>
      </p:sp>
      <p:sp>
        <p:nvSpPr>
          <p:cNvPr id="21" name="Rectangle 36"/>
          <p:cNvSpPr/>
          <p:nvPr/>
        </p:nvSpPr>
        <p:spPr>
          <a:xfrm>
            <a:off x="679555" y="2683638"/>
            <a:ext cx="1373676" cy="336809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lIns="36000" tIns="36000" rIns="36000" bIns="36000" rtlCol="0" anchor="t"/>
          <a:lstStyle/>
          <a:p>
            <a:pPr marL="171450" marR="0" lvl="0" indent="-1714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Cálculo de parámetros de riesgo considerando un único escenario base</a:t>
            </a:r>
          </a:p>
        </p:txBody>
      </p:sp>
      <p:sp>
        <p:nvSpPr>
          <p:cNvPr id="22" name="Oval 37"/>
          <p:cNvSpPr/>
          <p:nvPr/>
        </p:nvSpPr>
        <p:spPr>
          <a:xfrm>
            <a:off x="552579" y="2263064"/>
            <a:ext cx="216000" cy="216000"/>
          </a:xfrm>
          <a:prstGeom prst="ellipse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3481836" y="2263064"/>
            <a:ext cx="216000" cy="216000"/>
          </a:xfrm>
          <a:prstGeom prst="ellipse">
            <a:avLst/>
          </a:prstGeom>
          <a:solidFill>
            <a:srgbClr val="FF505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24" name="Rectangle 42"/>
          <p:cNvSpPr/>
          <p:nvPr/>
        </p:nvSpPr>
        <p:spPr>
          <a:xfrm>
            <a:off x="6470063" y="2116737"/>
            <a:ext cx="1373676" cy="503436"/>
          </a:xfrm>
          <a:prstGeom prst="rect">
            <a:avLst/>
          </a:prstGeom>
          <a:solidFill>
            <a:srgbClr val="FF050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182563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Pérdida esperada media</a:t>
            </a:r>
          </a:p>
        </p:txBody>
      </p:sp>
      <p:sp>
        <p:nvSpPr>
          <p:cNvPr id="25" name="Rectangle 43"/>
          <p:cNvSpPr/>
          <p:nvPr/>
        </p:nvSpPr>
        <p:spPr>
          <a:xfrm>
            <a:off x="6470064" y="2683638"/>
            <a:ext cx="1373676" cy="336809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lIns="36000" tIns="36000" rIns="36000" bIns="36000" rtlCol="0" anchor="t"/>
          <a:lstStyle/>
          <a:p>
            <a:pPr marL="171450" marR="0" lvl="0" indent="-1714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Cálculo de tantos valores de pérdidas por cartera como escenarios posibles se planteen</a:t>
            </a:r>
          </a:p>
          <a:p>
            <a:pPr marL="171450" marR="0" lvl="0" indent="-1714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 provisión es el resultado de calcular la media ponderada por probabilidad de ocurrencia de las provisiones individuales de cada escenario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Alineamiento con el proceso de stress test</a:t>
            </a:r>
          </a:p>
        </p:txBody>
      </p:sp>
      <p:sp>
        <p:nvSpPr>
          <p:cNvPr id="26" name="Oval 44"/>
          <p:cNvSpPr/>
          <p:nvPr/>
        </p:nvSpPr>
        <p:spPr>
          <a:xfrm>
            <a:off x="6381725" y="2263064"/>
            <a:ext cx="216000" cy="216000"/>
          </a:xfrm>
          <a:prstGeom prst="ellipse">
            <a:avLst/>
          </a:prstGeom>
          <a:solidFill>
            <a:srgbClr val="FF0505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</a:p>
        </p:txBody>
      </p:sp>
      <p:sp>
        <p:nvSpPr>
          <p:cNvPr id="27" name="Oval 28"/>
          <p:cNvSpPr/>
          <p:nvPr/>
        </p:nvSpPr>
        <p:spPr>
          <a:xfrm>
            <a:off x="7824159" y="2263064"/>
            <a:ext cx="216000" cy="216000"/>
          </a:xfrm>
          <a:prstGeom prst="ellipse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</a:t>
            </a:r>
          </a:p>
        </p:txBody>
      </p:sp>
      <p:sp>
        <p:nvSpPr>
          <p:cNvPr id="28" name="Rectangle 53"/>
          <p:cNvSpPr/>
          <p:nvPr/>
        </p:nvSpPr>
        <p:spPr>
          <a:xfrm>
            <a:off x="2111294" y="2119248"/>
            <a:ext cx="1373676" cy="503436"/>
          </a:xfrm>
          <a:prstGeom prst="rect">
            <a:avLst/>
          </a:prstGeom>
          <a:solidFill>
            <a:srgbClr val="FFA3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18256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Media de los escenarios</a:t>
            </a:r>
          </a:p>
        </p:txBody>
      </p:sp>
      <p:sp>
        <p:nvSpPr>
          <p:cNvPr id="29" name="Rectangle 55"/>
          <p:cNvSpPr/>
          <p:nvPr/>
        </p:nvSpPr>
        <p:spPr>
          <a:xfrm>
            <a:off x="2111294" y="2683638"/>
            <a:ext cx="1373676" cy="336809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lIns="36000" tIns="36000" rIns="36000" bIns="36000" rtlCol="0" anchor="t"/>
          <a:lstStyle/>
          <a:p>
            <a:pPr marL="171450" marR="0" lvl="0" indent="-1714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 promedian los factores macro considerados para cada escenario cuando se realiza la estimación </a:t>
            </a:r>
          </a:p>
          <a:p>
            <a:pPr marL="171450" marR="0" lvl="0" indent="-1714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Realizada la estimación se aplica el escenario único para el cálculo de la provisión</a:t>
            </a:r>
          </a:p>
        </p:txBody>
      </p:sp>
      <p:sp>
        <p:nvSpPr>
          <p:cNvPr id="30" name="Oval 56"/>
          <p:cNvSpPr/>
          <p:nvPr/>
        </p:nvSpPr>
        <p:spPr>
          <a:xfrm>
            <a:off x="2026525" y="2263064"/>
            <a:ext cx="216000" cy="216000"/>
          </a:xfrm>
          <a:prstGeom prst="ellipse">
            <a:avLst/>
          </a:prstGeom>
          <a:solidFill>
            <a:srgbClr val="FF505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31" name="Oval 31"/>
          <p:cNvSpPr/>
          <p:nvPr/>
        </p:nvSpPr>
        <p:spPr>
          <a:xfrm>
            <a:off x="4926328" y="2263064"/>
            <a:ext cx="216000" cy="216000"/>
          </a:xfrm>
          <a:prstGeom prst="ellipse">
            <a:avLst/>
          </a:prstGeom>
          <a:solidFill>
            <a:srgbClr val="FF505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3608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8"/>
          <p:cNvSpPr>
            <a:spLocks noGrp="1"/>
          </p:cNvSpPr>
          <p:nvPr>
            <p:ph type="title"/>
          </p:nvPr>
        </p:nvSpPr>
        <p:spPr>
          <a:xfrm>
            <a:off x="675883" y="284515"/>
            <a:ext cx="8543925" cy="519272"/>
          </a:xfrm>
        </p:spPr>
        <p:txBody>
          <a:bodyPr/>
          <a:lstStyle/>
          <a:p>
            <a:r>
              <a:rPr lang="en-GB" dirty="0" err="1" smtClean="0"/>
              <a:t>Retos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la </a:t>
            </a:r>
            <a:r>
              <a:rPr lang="en-GB" dirty="0" err="1" smtClean="0"/>
              <a:t>implantación</a:t>
            </a:r>
            <a:r>
              <a:rPr lang="en-GB" dirty="0" smtClean="0"/>
              <a:t> de IFRS9</a:t>
            </a:r>
            <a:endParaRPr lang="en-GB" dirty="0"/>
          </a:p>
        </p:txBody>
      </p:sp>
      <p:sp>
        <p:nvSpPr>
          <p:cNvPr id="5" name="Marcador de texto 12"/>
          <p:cNvSpPr>
            <a:spLocks noGrp="1"/>
          </p:cNvSpPr>
          <p:nvPr>
            <p:ph type="body" sz="quarter" idx="10"/>
          </p:nvPr>
        </p:nvSpPr>
        <p:spPr>
          <a:xfrm>
            <a:off x="675883" y="864000"/>
            <a:ext cx="8543925" cy="37068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b</a:t>
            </a:r>
            <a:r>
              <a:rPr lang="en-GB" dirty="0" smtClean="0"/>
              <a:t>) </a:t>
            </a:r>
            <a:r>
              <a:rPr lang="en-GB" dirty="0" err="1" smtClean="0"/>
              <a:t>Coste</a:t>
            </a:r>
            <a:r>
              <a:rPr lang="en-GB" dirty="0" smtClean="0"/>
              <a:t> de </a:t>
            </a:r>
            <a:r>
              <a:rPr lang="en-GB" dirty="0" err="1" smtClean="0"/>
              <a:t>implantación</a:t>
            </a:r>
            <a:r>
              <a:rPr lang="en-GB" dirty="0" smtClean="0"/>
              <a:t> y </a:t>
            </a:r>
            <a:r>
              <a:rPr lang="en-GB" dirty="0" err="1" smtClean="0"/>
              <a:t>entendimiento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85017" y="1371600"/>
            <a:ext cx="4216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3.Significant increase of credit risk?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292"/>
          <a:stretch/>
        </p:blipFill>
        <p:spPr>
          <a:xfrm>
            <a:off x="585017" y="1908622"/>
            <a:ext cx="4766986" cy="427976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551083" y="2379864"/>
            <a:ext cx="888642" cy="3606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15025" y="3406323"/>
            <a:ext cx="888642" cy="3606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74684" y="4116860"/>
            <a:ext cx="888642" cy="3606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1754" y="6558154"/>
            <a:ext cx="3950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selected extracts from IFRS9, emphasis added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037728" y="2284873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Enfoque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dos </a:t>
            </a:r>
            <a:r>
              <a:rPr lang="en-US" dirty="0" err="1" smtClean="0"/>
              <a:t>pasos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24601" y="2815395"/>
            <a:ext cx="173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INCREMENTO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24601" y="4493376"/>
            <a:ext cx="1860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SIGNIFICATIVO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82955" y="3204458"/>
            <a:ext cx="2364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Comparar</a:t>
            </a:r>
            <a:r>
              <a:rPr lang="en-US" dirty="0" smtClean="0"/>
              <a:t> PD/rating?</a:t>
            </a:r>
          </a:p>
          <a:p>
            <a:r>
              <a:rPr lang="en-US" dirty="0" smtClean="0"/>
              <a:t>12m/lifetime?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82955" y="4862708"/>
            <a:ext cx="2980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Establecer</a:t>
            </a:r>
            <a:r>
              <a:rPr lang="en-US" dirty="0" smtClean="0"/>
              <a:t> </a:t>
            </a:r>
            <a:r>
              <a:rPr lang="en-US" dirty="0" err="1" smtClean="0"/>
              <a:t>umbrales</a:t>
            </a:r>
            <a:endParaRPr lang="en-US" dirty="0" smtClean="0"/>
          </a:p>
          <a:p>
            <a:r>
              <a:rPr lang="en-US" dirty="0" err="1" smtClean="0"/>
              <a:t>Absolutos</a:t>
            </a:r>
            <a:r>
              <a:rPr lang="en-US" dirty="0" smtClean="0"/>
              <a:t>/</a:t>
            </a:r>
            <a:r>
              <a:rPr lang="en-US" dirty="0" err="1" smtClean="0"/>
              <a:t>relativos</a:t>
            </a:r>
            <a:r>
              <a:rPr lang="en-US" dirty="0" smtClean="0"/>
              <a:t>/</a:t>
            </a:r>
            <a:r>
              <a:rPr lang="en-US" dirty="0" err="1" smtClean="0"/>
              <a:t>mixtos</a:t>
            </a:r>
            <a:r>
              <a:rPr lang="en-US" dirty="0" smtClean="0"/>
              <a:t>?</a:t>
            </a:r>
          </a:p>
          <a:p>
            <a:r>
              <a:rPr lang="en-US" dirty="0" smtClean="0"/>
              <a:t>Triggers </a:t>
            </a:r>
            <a:r>
              <a:rPr lang="en-US" dirty="0" err="1" smtClean="0"/>
              <a:t>adicionales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028" y="2760692"/>
            <a:ext cx="650293" cy="51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104" y="4423613"/>
            <a:ext cx="638567" cy="50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6172200" y="3184727"/>
            <a:ext cx="21918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297707" y="4862708"/>
            <a:ext cx="21918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65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3"/>
          <a:stretch/>
        </p:blipFill>
        <p:spPr>
          <a:xfrm>
            <a:off x="9527990" y="6606653"/>
            <a:ext cx="20477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8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054" y="1583737"/>
            <a:ext cx="5465953" cy="468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054" y="1583737"/>
            <a:ext cx="5465955" cy="468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054" y="1583737"/>
            <a:ext cx="5465954" cy="4680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237864" y="5528448"/>
            <a:ext cx="278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“…”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171364" y="1391702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“…el que </a:t>
            </a:r>
            <a:r>
              <a:rPr lang="en-US" dirty="0" err="1"/>
              <a:t>mejor</a:t>
            </a:r>
            <a:r>
              <a:rPr lang="en-US" dirty="0"/>
              <a:t> </a:t>
            </a:r>
            <a:r>
              <a:rPr lang="en-US" dirty="0" err="1"/>
              <a:t>cumpla</a:t>
            </a:r>
            <a:r>
              <a:rPr lang="en-US" dirty="0"/>
              <a:t> la </a:t>
            </a:r>
            <a:r>
              <a:rPr lang="en-US" dirty="0" err="1"/>
              <a:t>norma</a:t>
            </a:r>
            <a:r>
              <a:rPr lang="en-US" dirty="0"/>
              <a:t>…”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9630" y="2668521"/>
            <a:ext cx="3987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“…el que </a:t>
            </a:r>
            <a:r>
              <a:rPr lang="en-US" dirty="0" err="1" smtClean="0"/>
              <a:t>cueste</a:t>
            </a:r>
            <a:r>
              <a:rPr lang="en-US" dirty="0" smtClean="0"/>
              <a:t> </a:t>
            </a:r>
            <a:r>
              <a:rPr lang="en-US" dirty="0" err="1" smtClean="0"/>
              <a:t>menos</a:t>
            </a:r>
            <a:r>
              <a:rPr lang="en-US" dirty="0" smtClean="0"/>
              <a:t> </a:t>
            </a:r>
            <a:r>
              <a:rPr lang="en-US" dirty="0" err="1" smtClean="0"/>
              <a:t>implementar</a:t>
            </a:r>
            <a:r>
              <a:rPr lang="en-US" dirty="0" smtClean="0"/>
              <a:t>…”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218582" y="5098509"/>
            <a:ext cx="278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/>
            </a:lvl1pPr>
          </a:lstStyle>
          <a:p>
            <a:r>
              <a:rPr lang="en-US" sz="1800" dirty="0"/>
              <a:t>“…el que </a:t>
            </a:r>
            <a:r>
              <a:rPr lang="en-US" sz="1800" dirty="0" err="1"/>
              <a:t>mejor</a:t>
            </a:r>
            <a:r>
              <a:rPr lang="en-US" sz="1800" dirty="0"/>
              <a:t> se </a:t>
            </a:r>
            <a:r>
              <a:rPr lang="en-US" sz="1800" dirty="0" err="1"/>
              <a:t>entienda</a:t>
            </a:r>
            <a:r>
              <a:rPr lang="en-US" sz="1800" dirty="0"/>
              <a:t>…”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4060" y="1426723"/>
            <a:ext cx="4671211" cy="431811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8"/>
          <p:cNvSpPr>
            <a:spLocks noGrp="1"/>
          </p:cNvSpPr>
          <p:nvPr>
            <p:ph type="title"/>
          </p:nvPr>
        </p:nvSpPr>
        <p:spPr>
          <a:xfrm>
            <a:off x="675883" y="284515"/>
            <a:ext cx="8543925" cy="519272"/>
          </a:xfrm>
        </p:spPr>
        <p:txBody>
          <a:bodyPr/>
          <a:lstStyle/>
          <a:p>
            <a:r>
              <a:rPr lang="en-GB" dirty="0" err="1" smtClean="0"/>
              <a:t>Retos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la </a:t>
            </a:r>
            <a:r>
              <a:rPr lang="en-GB" dirty="0" err="1" smtClean="0"/>
              <a:t>implantación</a:t>
            </a:r>
            <a:r>
              <a:rPr lang="en-GB" dirty="0" smtClean="0"/>
              <a:t> de IFRS9</a:t>
            </a:r>
            <a:endParaRPr lang="en-GB" dirty="0"/>
          </a:p>
        </p:txBody>
      </p:sp>
      <p:sp>
        <p:nvSpPr>
          <p:cNvPr id="5" name="Marcador de texto 12"/>
          <p:cNvSpPr>
            <a:spLocks noGrp="1"/>
          </p:cNvSpPr>
          <p:nvPr>
            <p:ph type="body" sz="quarter" idx="10"/>
          </p:nvPr>
        </p:nvSpPr>
        <p:spPr>
          <a:xfrm>
            <a:off x="675883" y="864000"/>
            <a:ext cx="8543925" cy="37068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c) </a:t>
            </a:r>
            <a:r>
              <a:rPr lang="en-GB" dirty="0" err="1" smtClean="0"/>
              <a:t>Impactos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549276" y="2739927"/>
            <a:ext cx="4310837" cy="954107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869980" y="2719497"/>
            <a:ext cx="3785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“…el que </a:t>
            </a:r>
            <a:r>
              <a:rPr lang="en-US" sz="2800" dirty="0" err="1" smtClean="0"/>
              <a:t>genere</a:t>
            </a:r>
            <a:r>
              <a:rPr lang="en-US" sz="2800" dirty="0" smtClean="0"/>
              <a:t> </a:t>
            </a:r>
            <a:r>
              <a:rPr lang="en-US" sz="2800" dirty="0" err="1" smtClean="0"/>
              <a:t>menores</a:t>
            </a:r>
            <a:r>
              <a:rPr lang="en-US" sz="2800" dirty="0" smtClean="0"/>
              <a:t> </a:t>
            </a:r>
            <a:r>
              <a:rPr lang="en-US" sz="2800" dirty="0" err="1" smtClean="0"/>
              <a:t>impactos</a:t>
            </a:r>
            <a:r>
              <a:rPr lang="en-US" sz="2800" dirty="0" smtClean="0"/>
              <a:t>…”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5545271" y="3714464"/>
            <a:ext cx="4314842" cy="218277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545271" y="1336944"/>
            <a:ext cx="4018138" cy="139881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53" y="4006721"/>
            <a:ext cx="1480868" cy="148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3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8"/>
          <p:cNvSpPr>
            <a:spLocks noGrp="1"/>
          </p:cNvSpPr>
          <p:nvPr>
            <p:ph type="title"/>
          </p:nvPr>
        </p:nvSpPr>
        <p:spPr>
          <a:xfrm>
            <a:off x="675883" y="284515"/>
            <a:ext cx="8543925" cy="519272"/>
          </a:xfrm>
        </p:spPr>
        <p:txBody>
          <a:bodyPr/>
          <a:lstStyle/>
          <a:p>
            <a:r>
              <a:rPr lang="en-GB" dirty="0" err="1" smtClean="0"/>
              <a:t>Retos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la </a:t>
            </a:r>
            <a:r>
              <a:rPr lang="en-GB" dirty="0" err="1" smtClean="0"/>
              <a:t>implantación</a:t>
            </a:r>
            <a:r>
              <a:rPr lang="en-GB" dirty="0" smtClean="0"/>
              <a:t> de IFRS9</a:t>
            </a:r>
            <a:endParaRPr lang="en-GB" dirty="0"/>
          </a:p>
        </p:txBody>
      </p:sp>
      <p:sp>
        <p:nvSpPr>
          <p:cNvPr id="5" name="Marcador de texto 12"/>
          <p:cNvSpPr>
            <a:spLocks noGrp="1"/>
          </p:cNvSpPr>
          <p:nvPr>
            <p:ph type="body" sz="quarter" idx="10"/>
          </p:nvPr>
        </p:nvSpPr>
        <p:spPr>
          <a:xfrm>
            <a:off x="675883" y="864000"/>
            <a:ext cx="8543925" cy="37068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c) </a:t>
            </a:r>
            <a:r>
              <a:rPr lang="en-GB" dirty="0" err="1" smtClean="0"/>
              <a:t>Impactos</a:t>
            </a:r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929385" y="2090846"/>
            <a:ext cx="7793406" cy="1050631"/>
            <a:chOff x="746179" y="1336313"/>
            <a:chExt cx="7193913" cy="1050631"/>
          </a:xfrm>
        </p:grpSpPr>
        <p:sp>
          <p:nvSpPr>
            <p:cNvPr id="17" name="Parallelogram 16"/>
            <p:cNvSpPr/>
            <p:nvPr/>
          </p:nvSpPr>
          <p:spPr>
            <a:xfrm>
              <a:off x="866914" y="1448796"/>
              <a:ext cx="6863939" cy="938148"/>
            </a:xfrm>
            <a:prstGeom prst="parallelogram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Parallelogram 24"/>
            <p:cNvSpPr/>
            <p:nvPr/>
          </p:nvSpPr>
          <p:spPr>
            <a:xfrm>
              <a:off x="746179" y="1339936"/>
              <a:ext cx="6153385" cy="928253"/>
            </a:xfrm>
            <a:prstGeom prst="parallelogram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Procesos</a:t>
              </a:r>
              <a:endParaRPr lang="en-US" sz="3200" i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7040092" y="1466938"/>
              <a:ext cx="900000" cy="90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60552" y="1336313"/>
              <a:ext cx="6590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i="1" dirty="0" smtClean="0">
                  <a:solidFill>
                    <a:prstClr val="white"/>
                  </a:solidFill>
                </a:rPr>
                <a:t>a</a:t>
              </a:r>
              <a:endParaRPr lang="en-US" sz="6000" i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33674" y="3377003"/>
            <a:ext cx="7791573" cy="1045684"/>
            <a:chOff x="842439" y="2669976"/>
            <a:chExt cx="7192221" cy="1045684"/>
          </a:xfrm>
        </p:grpSpPr>
        <p:sp>
          <p:nvSpPr>
            <p:cNvPr id="29" name="Parallelogram 28"/>
            <p:cNvSpPr/>
            <p:nvPr/>
          </p:nvSpPr>
          <p:spPr>
            <a:xfrm>
              <a:off x="1019314" y="2764980"/>
              <a:ext cx="6863939" cy="938148"/>
            </a:xfrm>
            <a:prstGeom prst="parallelogram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Parallelogram 29"/>
            <p:cNvSpPr/>
            <p:nvPr/>
          </p:nvSpPr>
          <p:spPr>
            <a:xfrm>
              <a:off x="1881275" y="2669976"/>
              <a:ext cx="6153385" cy="928253"/>
            </a:xfrm>
            <a:prstGeom prst="parallelogram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Provisiones</a:t>
              </a:r>
              <a:endParaRPr lang="en-US" sz="3200" i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842439" y="2699997"/>
              <a:ext cx="900000" cy="1015663"/>
              <a:chOff x="7192492" y="2854372"/>
              <a:chExt cx="900000" cy="1015663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7192492" y="2949372"/>
                <a:ext cx="900000" cy="90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360452" y="2854372"/>
                <a:ext cx="65908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i="1" dirty="0" smtClean="0">
                    <a:solidFill>
                      <a:prstClr val="white"/>
                    </a:solidFill>
                  </a:rPr>
                  <a:t>b</a:t>
                </a:r>
                <a:endParaRPr lang="en-US" sz="6000" i="1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929385" y="4651387"/>
            <a:ext cx="7793406" cy="1074381"/>
            <a:chOff x="746179" y="1312563"/>
            <a:chExt cx="7193913" cy="1074381"/>
          </a:xfrm>
        </p:grpSpPr>
        <p:sp>
          <p:nvSpPr>
            <p:cNvPr id="35" name="Parallelogram 34"/>
            <p:cNvSpPr/>
            <p:nvPr/>
          </p:nvSpPr>
          <p:spPr>
            <a:xfrm>
              <a:off x="866914" y="1448796"/>
              <a:ext cx="6863939" cy="938148"/>
            </a:xfrm>
            <a:prstGeom prst="parallelogram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Parallelogram 35"/>
            <p:cNvSpPr/>
            <p:nvPr/>
          </p:nvSpPr>
          <p:spPr>
            <a:xfrm>
              <a:off x="746179" y="1339936"/>
              <a:ext cx="6153385" cy="928253"/>
            </a:xfrm>
            <a:prstGeom prst="parallelogram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Capital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7040092" y="1466938"/>
              <a:ext cx="900000" cy="90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184302" y="1312563"/>
              <a:ext cx="6590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i="1" dirty="0" smtClean="0">
                  <a:solidFill>
                    <a:prstClr val="white"/>
                  </a:solidFill>
                </a:rPr>
                <a:t>c</a:t>
              </a:r>
              <a:endParaRPr lang="en-US" sz="6000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85017" y="1371600"/>
            <a:ext cx="3490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¿</a:t>
            </a:r>
            <a:r>
              <a:rPr lang="en-US" sz="2000" dirty="0" err="1" smtClean="0"/>
              <a:t>Qué</a:t>
            </a:r>
            <a:r>
              <a:rPr lang="en-US" sz="2000" dirty="0" smtClean="0"/>
              <a:t> </a:t>
            </a:r>
            <a:r>
              <a:rPr lang="en-US" sz="2000" dirty="0" err="1" smtClean="0"/>
              <a:t>impactos</a:t>
            </a:r>
            <a:r>
              <a:rPr lang="en-US" sz="2000" dirty="0" smtClean="0"/>
              <a:t> </a:t>
            </a:r>
            <a:r>
              <a:rPr lang="en-US" sz="2000" dirty="0" err="1" smtClean="0"/>
              <a:t>tiene</a:t>
            </a:r>
            <a:r>
              <a:rPr lang="en-US" sz="2000" dirty="0" smtClean="0"/>
              <a:t> IFRS9?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311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8"/>
          <p:cNvSpPr>
            <a:spLocks noGrp="1"/>
          </p:cNvSpPr>
          <p:nvPr>
            <p:ph type="title"/>
          </p:nvPr>
        </p:nvSpPr>
        <p:spPr>
          <a:xfrm>
            <a:off x="675883" y="284515"/>
            <a:ext cx="8543925" cy="519272"/>
          </a:xfrm>
        </p:spPr>
        <p:txBody>
          <a:bodyPr/>
          <a:lstStyle/>
          <a:p>
            <a:r>
              <a:rPr lang="en-GB" dirty="0" err="1" smtClean="0"/>
              <a:t>Retos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la </a:t>
            </a:r>
            <a:r>
              <a:rPr lang="en-GB" dirty="0" err="1" smtClean="0"/>
              <a:t>implantación</a:t>
            </a:r>
            <a:r>
              <a:rPr lang="en-GB" dirty="0" smtClean="0"/>
              <a:t> de IFRS9</a:t>
            </a:r>
            <a:endParaRPr lang="en-GB" dirty="0"/>
          </a:p>
        </p:txBody>
      </p:sp>
      <p:sp>
        <p:nvSpPr>
          <p:cNvPr id="5" name="Marcador de texto 12"/>
          <p:cNvSpPr>
            <a:spLocks noGrp="1"/>
          </p:cNvSpPr>
          <p:nvPr>
            <p:ph type="body" sz="quarter" idx="10"/>
          </p:nvPr>
        </p:nvSpPr>
        <p:spPr>
          <a:xfrm>
            <a:off x="675883" y="864000"/>
            <a:ext cx="8543925" cy="37068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c) </a:t>
            </a:r>
            <a:r>
              <a:rPr lang="en-GB" dirty="0" err="1" smtClean="0"/>
              <a:t>Impactos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585017" y="1371600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Procesos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470" y="1908622"/>
            <a:ext cx="7824623" cy="4247217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581754" y="6558154"/>
            <a:ext cx="3029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Representación conceptual no exhaustiva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6166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8"/>
          <p:cNvSpPr>
            <a:spLocks noGrp="1"/>
          </p:cNvSpPr>
          <p:nvPr>
            <p:ph type="title"/>
          </p:nvPr>
        </p:nvSpPr>
        <p:spPr>
          <a:xfrm>
            <a:off x="675883" y="284515"/>
            <a:ext cx="8543925" cy="519272"/>
          </a:xfrm>
        </p:spPr>
        <p:txBody>
          <a:bodyPr/>
          <a:lstStyle/>
          <a:p>
            <a:r>
              <a:rPr lang="en-GB" dirty="0" err="1" smtClean="0"/>
              <a:t>Retos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la </a:t>
            </a:r>
            <a:r>
              <a:rPr lang="en-GB" dirty="0" err="1" smtClean="0"/>
              <a:t>implantación</a:t>
            </a:r>
            <a:r>
              <a:rPr lang="en-GB" dirty="0" smtClean="0"/>
              <a:t> de IFRS9</a:t>
            </a:r>
            <a:endParaRPr lang="en-GB" dirty="0"/>
          </a:p>
        </p:txBody>
      </p:sp>
      <p:sp>
        <p:nvSpPr>
          <p:cNvPr id="5" name="Marcador de texto 12"/>
          <p:cNvSpPr>
            <a:spLocks noGrp="1"/>
          </p:cNvSpPr>
          <p:nvPr>
            <p:ph type="body" sz="quarter" idx="10"/>
          </p:nvPr>
        </p:nvSpPr>
        <p:spPr>
          <a:xfrm>
            <a:off x="675883" y="864000"/>
            <a:ext cx="8543925" cy="37068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c) </a:t>
            </a:r>
            <a:r>
              <a:rPr lang="en-GB" dirty="0" err="1" smtClean="0"/>
              <a:t>Impactos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585017" y="1371600"/>
            <a:ext cx="252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Provisiones</a:t>
            </a:r>
            <a:r>
              <a:rPr lang="en-US" sz="2000" dirty="0" smtClean="0"/>
              <a:t> y capital</a:t>
            </a:r>
            <a:endParaRPr 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2" t="38248" r="6331" b="8396"/>
          <a:stretch/>
        </p:blipFill>
        <p:spPr bwMode="auto">
          <a:xfrm>
            <a:off x="1154658" y="1826356"/>
            <a:ext cx="7598523" cy="373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Brace 7"/>
          <p:cNvSpPr/>
          <p:nvPr/>
        </p:nvSpPr>
        <p:spPr>
          <a:xfrm rot="16200000">
            <a:off x="3103195" y="4395389"/>
            <a:ext cx="152400" cy="2438399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 rot="16200000">
            <a:off x="5204826" y="4786589"/>
            <a:ext cx="152400" cy="1656000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398595" y="4547800"/>
            <a:ext cx="0" cy="88174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49309" y="4547800"/>
            <a:ext cx="0" cy="88174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118538" y="4536914"/>
            <a:ext cx="0" cy="88174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34238" y="5898535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PROVISIONS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1814" y="5898535"/>
            <a:ext cx="1129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CAPITAL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607" y="6551284"/>
            <a:ext cx="4429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>
                <a:solidFill>
                  <a:prstClr val="black"/>
                </a:solidFill>
              </a:rPr>
              <a:t>Graph source: BCBS</a:t>
            </a:r>
            <a:r>
              <a:rPr lang="en-US" sz="1400" baseline="30000" dirty="0">
                <a:solidFill>
                  <a:prstClr val="black"/>
                </a:solidFill>
              </a:rPr>
              <a:t>, ‘</a:t>
            </a:r>
            <a:r>
              <a:rPr lang="en-US" sz="1400" i="1" baseline="30000" dirty="0">
                <a:solidFill>
                  <a:prstClr val="black"/>
                </a:solidFill>
              </a:rPr>
              <a:t>An explanatory note on the Basel II risk weight functions’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6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8"/>
          <p:cNvSpPr>
            <a:spLocks noGrp="1"/>
          </p:cNvSpPr>
          <p:nvPr>
            <p:ph type="title"/>
          </p:nvPr>
        </p:nvSpPr>
        <p:spPr>
          <a:xfrm>
            <a:off x="675883" y="284515"/>
            <a:ext cx="8543925" cy="519272"/>
          </a:xfrm>
        </p:spPr>
        <p:txBody>
          <a:bodyPr/>
          <a:lstStyle/>
          <a:p>
            <a:r>
              <a:rPr lang="en-GB" dirty="0" err="1" smtClean="0"/>
              <a:t>Retos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la </a:t>
            </a:r>
            <a:r>
              <a:rPr lang="en-GB" dirty="0" err="1" smtClean="0"/>
              <a:t>implantación</a:t>
            </a:r>
            <a:r>
              <a:rPr lang="en-GB" dirty="0" smtClean="0"/>
              <a:t> de IFRS9</a:t>
            </a:r>
            <a:endParaRPr lang="en-GB" dirty="0"/>
          </a:p>
        </p:txBody>
      </p:sp>
      <p:sp>
        <p:nvSpPr>
          <p:cNvPr id="5" name="Marcador de texto 12"/>
          <p:cNvSpPr>
            <a:spLocks noGrp="1"/>
          </p:cNvSpPr>
          <p:nvPr>
            <p:ph type="body" sz="quarter" idx="10"/>
          </p:nvPr>
        </p:nvSpPr>
        <p:spPr>
          <a:xfrm>
            <a:off x="675883" y="864000"/>
            <a:ext cx="8543925" cy="370688"/>
          </a:xfrm>
        </p:spPr>
        <p:txBody>
          <a:bodyPr/>
          <a:lstStyle/>
          <a:p>
            <a:pPr marL="0" indent="0">
              <a:buNone/>
            </a:pPr>
            <a:r>
              <a:rPr lang="en-GB" dirty="0" err="1" smtClean="0"/>
              <a:t>Reflexiones</a:t>
            </a:r>
            <a:r>
              <a:rPr lang="en-GB" dirty="0" smtClean="0"/>
              <a:t> finales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37859" y="1604513"/>
            <a:ext cx="7391767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" sz="2400" dirty="0" smtClean="0"/>
              <a:t>IFRS 9 no es una normativa ‘aislada’</a:t>
            </a:r>
          </a:p>
          <a:p>
            <a:pPr marL="1257300" lvl="4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2000" dirty="0" smtClean="0"/>
              <a:t>Interactúa con otras normativas de riesgos/contables</a:t>
            </a:r>
            <a:endParaRPr lang="es-ES" sz="2000" dirty="0"/>
          </a:p>
          <a:p>
            <a:pPr>
              <a:buClr>
                <a:srgbClr val="FF0000"/>
              </a:buClr>
            </a:pPr>
            <a:endParaRPr lang="es-ES" sz="2400" dirty="0" smtClean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" sz="2400" dirty="0" smtClean="0"/>
              <a:t>Tiene puntos sujetos a la interpretación</a:t>
            </a:r>
          </a:p>
          <a:p>
            <a:pPr marL="1257300" lvl="2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2000" dirty="0" smtClean="0"/>
              <a:t>Incremento significativo de riesgo</a:t>
            </a:r>
          </a:p>
          <a:p>
            <a:pPr marL="1257300" lvl="2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2000" dirty="0" smtClean="0"/>
              <a:t>Consideración de múltiples escenarios</a:t>
            </a:r>
          </a:p>
          <a:p>
            <a:pPr marL="1257300" lvl="2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2000" dirty="0" smtClean="0"/>
              <a:t>Definiciones (default/</a:t>
            </a:r>
            <a:r>
              <a:rPr lang="es-ES" sz="2000" dirty="0" err="1" smtClean="0"/>
              <a:t>impaired</a:t>
            </a:r>
            <a:r>
              <a:rPr lang="es-ES" sz="2000" dirty="0" smtClean="0"/>
              <a:t>/non-</a:t>
            </a:r>
            <a:r>
              <a:rPr lang="es-ES" sz="2000" dirty="0" err="1" smtClean="0"/>
              <a:t>performing</a:t>
            </a:r>
            <a:r>
              <a:rPr lang="es-ES" sz="2000" dirty="0" smtClean="0"/>
              <a:t>)</a:t>
            </a:r>
          </a:p>
          <a:p>
            <a:pPr>
              <a:buClr>
                <a:srgbClr val="FF0000"/>
              </a:buClr>
            </a:pPr>
            <a:endParaRPr lang="es-ES" sz="2400" dirty="0" smtClean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" sz="2400" dirty="0" smtClean="0"/>
              <a:t>Con impactos potencialmente relevantes</a:t>
            </a:r>
          </a:p>
          <a:p>
            <a:pPr marL="1257300" lvl="2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2000" dirty="0" smtClean="0"/>
              <a:t>Evidentes sobre la provisiones</a:t>
            </a:r>
          </a:p>
          <a:p>
            <a:pPr marL="1257300" lvl="2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2000" dirty="0" smtClean="0"/>
              <a:t>Adicionales sobre el capital</a:t>
            </a:r>
          </a:p>
          <a:p>
            <a:pPr marL="1257300" lvl="2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2000" dirty="0" smtClean="0"/>
              <a:t>Importantes impactos en procesos</a:t>
            </a:r>
            <a:endParaRPr lang="es-E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361" y="2610895"/>
            <a:ext cx="1921564" cy="1609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252" y="4517050"/>
            <a:ext cx="1239245" cy="1267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909" y="1209840"/>
            <a:ext cx="1331283" cy="133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2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1248569" y="1652853"/>
            <a:ext cx="288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cs typeface="Arial" panose="020B0604020202020204" pitchFamily="34" charset="0"/>
              </a:rPr>
              <a:t>Thank you</a:t>
            </a:r>
            <a:endParaRPr lang="es-ES" sz="3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05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60572" y="4941583"/>
            <a:ext cx="39406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The information and views set out in </a:t>
            </a:r>
            <a:r>
              <a:rPr lang="en-US" sz="1400" dirty="0" smtClean="0"/>
              <a:t>this presentation </a:t>
            </a:r>
            <a:r>
              <a:rPr lang="en-US" sz="1400" dirty="0"/>
              <a:t>are those of the </a:t>
            </a:r>
            <a:r>
              <a:rPr lang="en-US" sz="1400" dirty="0" smtClean="0"/>
              <a:t>author, </a:t>
            </a:r>
            <a:r>
              <a:rPr lang="en-US" sz="1400" dirty="0"/>
              <a:t>and do not necessarily reflect the official opinion of </a:t>
            </a:r>
            <a:r>
              <a:rPr lang="en-US" sz="1400" dirty="0" err="1" smtClean="0"/>
              <a:t>Grupo</a:t>
            </a:r>
            <a:r>
              <a:rPr lang="en-US" sz="1400" dirty="0" smtClean="0"/>
              <a:t> Santander</a:t>
            </a:r>
            <a:r>
              <a:rPr lang="en-US" sz="1400" dirty="0"/>
              <a:t>. Responsibility for </a:t>
            </a:r>
            <a:r>
              <a:rPr lang="en-US" sz="1400" dirty="0" smtClean="0"/>
              <a:t>this </a:t>
            </a:r>
            <a:r>
              <a:rPr lang="en-US" sz="1400" dirty="0"/>
              <a:t>information and views </a:t>
            </a:r>
            <a:r>
              <a:rPr lang="en-US" sz="1400" dirty="0" smtClean="0"/>
              <a:t>lies </a:t>
            </a:r>
            <a:r>
              <a:rPr lang="en-US" sz="1400" dirty="0"/>
              <a:t>entirely with the </a:t>
            </a:r>
            <a:r>
              <a:rPr lang="en-US" sz="1400" dirty="0" smtClean="0"/>
              <a:t>author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9355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8"/>
          <p:cNvSpPr>
            <a:spLocks noGrp="1"/>
          </p:cNvSpPr>
          <p:nvPr>
            <p:ph type="title"/>
          </p:nvPr>
        </p:nvSpPr>
        <p:spPr>
          <a:xfrm>
            <a:off x="675883" y="284515"/>
            <a:ext cx="8543925" cy="519272"/>
          </a:xfrm>
        </p:spPr>
        <p:txBody>
          <a:bodyPr/>
          <a:lstStyle/>
          <a:p>
            <a:r>
              <a:rPr lang="en-GB" dirty="0" err="1" smtClean="0"/>
              <a:t>Anexo</a:t>
            </a:r>
            <a:r>
              <a:rPr lang="en-GB" dirty="0" smtClean="0"/>
              <a:t> 1: IAS39 in a nutshell</a:t>
            </a:r>
            <a:endParaRPr lang="en-GB" dirty="0"/>
          </a:p>
        </p:txBody>
      </p:sp>
      <p:sp>
        <p:nvSpPr>
          <p:cNvPr id="5" name="Marcador de texto 12"/>
          <p:cNvSpPr>
            <a:spLocks noGrp="1"/>
          </p:cNvSpPr>
          <p:nvPr>
            <p:ph type="body" sz="quarter" idx="10"/>
          </p:nvPr>
        </p:nvSpPr>
        <p:spPr>
          <a:xfrm>
            <a:off x="675883" y="864000"/>
            <a:ext cx="8543925" cy="37068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Marco conceptual IAS39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368729" y="3449102"/>
            <a:ext cx="7160821" cy="1900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05711" y="3784660"/>
            <a:ext cx="8075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cap="small" dirty="0" smtClean="0"/>
              <a:t>Today</a:t>
            </a:r>
            <a:endParaRPr lang="en-US" sz="1100" cap="small" dirty="0"/>
          </a:p>
        </p:txBody>
      </p:sp>
      <p:sp>
        <p:nvSpPr>
          <p:cNvPr id="10" name="TextBox 9"/>
          <p:cNvSpPr txBox="1"/>
          <p:nvPr/>
        </p:nvSpPr>
        <p:spPr>
          <a:xfrm>
            <a:off x="5991642" y="5438566"/>
            <a:ext cx="166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cap="small" dirty="0" smtClean="0"/>
              <a:t>Future events</a:t>
            </a:r>
            <a:endParaRPr lang="en-US" sz="1400" cap="small" dirty="0"/>
          </a:p>
        </p:txBody>
      </p:sp>
      <p:sp>
        <p:nvSpPr>
          <p:cNvPr id="11" name="Down Arrow 10"/>
          <p:cNvSpPr/>
          <p:nvPr/>
        </p:nvSpPr>
        <p:spPr>
          <a:xfrm>
            <a:off x="4749704" y="3291327"/>
            <a:ext cx="156830" cy="50309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18845" y="1577073"/>
            <a:ext cx="1816162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Incurred losses</a:t>
            </a:r>
            <a:endParaRPr lang="en-US" sz="1600" dirty="0"/>
          </a:p>
        </p:txBody>
      </p:sp>
      <p:sp>
        <p:nvSpPr>
          <p:cNvPr id="13" name="Left Brace 12"/>
          <p:cNvSpPr/>
          <p:nvPr/>
        </p:nvSpPr>
        <p:spPr>
          <a:xfrm rot="16200000" flipV="1">
            <a:off x="6575604" y="2501322"/>
            <a:ext cx="149921" cy="322051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13233" y="4361224"/>
            <a:ext cx="322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 smtClean="0"/>
              <a:t>On average, 3% of my customers lose their job in the next year, resulting in losses for the entity</a:t>
            </a:r>
            <a:endParaRPr lang="en-US" sz="1600" i="1" dirty="0"/>
          </a:p>
        </p:txBody>
      </p:sp>
      <p:sp>
        <p:nvSpPr>
          <p:cNvPr id="15" name="Rounded Rectangle 14"/>
          <p:cNvSpPr/>
          <p:nvPr/>
        </p:nvSpPr>
        <p:spPr>
          <a:xfrm>
            <a:off x="5035007" y="4296829"/>
            <a:ext cx="3494543" cy="9448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972024" y="3065174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+1Y</a:t>
            </a:r>
            <a:endParaRPr lang="en-US" sz="1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8242485" y="3335630"/>
            <a:ext cx="0" cy="47090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083057" y="1600228"/>
            <a:ext cx="3666647" cy="1566609"/>
            <a:chOff x="1083057" y="1600228"/>
            <a:chExt cx="3666647" cy="1566609"/>
          </a:xfrm>
        </p:grpSpPr>
        <p:grpSp>
          <p:nvGrpSpPr>
            <p:cNvPr id="19" name="Group 18"/>
            <p:cNvGrpSpPr/>
            <p:nvPr/>
          </p:nvGrpSpPr>
          <p:grpSpPr>
            <a:xfrm>
              <a:off x="1083057" y="1600228"/>
              <a:ext cx="3666647" cy="1282199"/>
              <a:chOff x="1083057" y="1600228"/>
              <a:chExt cx="3666647" cy="1282199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083057" y="1600228"/>
                <a:ext cx="23201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cap="small" dirty="0" smtClean="0"/>
                  <a:t>‘Known’ past events</a:t>
                </a:r>
                <a:endParaRPr lang="en-US" sz="1400" cap="small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368729" y="1986477"/>
                <a:ext cx="322243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600" i="1" dirty="0" smtClean="0"/>
                  <a:t>I know 5% of my customers have become unemployed and this will result in future losses</a:t>
                </a:r>
                <a:endParaRPr lang="en-US" sz="1600" i="1" dirty="0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1255161" y="1937554"/>
                <a:ext cx="3494543" cy="944873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Left Brace 19"/>
            <p:cNvSpPr/>
            <p:nvPr/>
          </p:nvSpPr>
          <p:spPr>
            <a:xfrm rot="5400000">
              <a:off x="2904025" y="1481620"/>
              <a:ext cx="149921" cy="322051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09944" y="4036618"/>
            <a:ext cx="3839759" cy="1709725"/>
            <a:chOff x="909944" y="4036618"/>
            <a:chExt cx="3839759" cy="1709725"/>
          </a:xfrm>
        </p:grpSpPr>
        <p:sp>
          <p:nvSpPr>
            <p:cNvPr id="25" name="TextBox 24"/>
            <p:cNvSpPr txBox="1"/>
            <p:nvPr/>
          </p:nvSpPr>
          <p:spPr>
            <a:xfrm>
              <a:off x="909944" y="5438566"/>
              <a:ext cx="2098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cap="small" dirty="0" smtClean="0"/>
                <a:t>‘Unknown’ past events</a:t>
              </a:r>
              <a:endParaRPr lang="en-US" sz="1400" cap="small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91217" y="4354241"/>
              <a:ext cx="32224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i="1" dirty="0" smtClean="0"/>
                <a:t>I still don’t know it, but 2% of my customers have lost their job and will cause me losses</a:t>
              </a:r>
              <a:endParaRPr lang="en-US" sz="1600" i="1" dirty="0"/>
            </a:p>
          </p:txBody>
        </p:sp>
        <p:sp>
          <p:nvSpPr>
            <p:cNvPr id="27" name="Left Brace 26"/>
            <p:cNvSpPr/>
            <p:nvPr/>
          </p:nvSpPr>
          <p:spPr>
            <a:xfrm rot="16200000" flipV="1">
              <a:off x="2904025" y="2501322"/>
              <a:ext cx="149921" cy="322051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255160" y="4304285"/>
              <a:ext cx="3494543" cy="94487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8512933" y="3488458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t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2978985" y="5430143"/>
            <a:ext cx="1816162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IBNR</a:t>
            </a:r>
            <a:endParaRPr lang="en-US" sz="16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5035007" y="2817474"/>
            <a:ext cx="3712286" cy="3029534"/>
            <a:chOff x="5035007" y="2817474"/>
            <a:chExt cx="3712286" cy="3029534"/>
          </a:xfrm>
        </p:grpSpPr>
        <p:sp>
          <p:nvSpPr>
            <p:cNvPr id="32" name="Rectangle 31"/>
            <p:cNvSpPr/>
            <p:nvPr/>
          </p:nvSpPr>
          <p:spPr>
            <a:xfrm>
              <a:off x="5035007" y="2817474"/>
              <a:ext cx="3712286" cy="3029534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301489" y="5430143"/>
              <a:ext cx="961578" cy="316200"/>
              <a:chOff x="6266158" y="3897183"/>
              <a:chExt cx="961578" cy="31620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flipV="1">
                <a:off x="6310127" y="3907734"/>
                <a:ext cx="917609" cy="30564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266158" y="3897183"/>
                <a:ext cx="917609" cy="30564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51" r="24224" b="9507"/>
            <a:stretch/>
          </p:blipFill>
          <p:spPr>
            <a:xfrm>
              <a:off x="5771677" y="3311089"/>
              <a:ext cx="1931088" cy="1944708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52490" y="6553572"/>
            <a:ext cx="50954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Note: conceptual framework, not exhaustive</a:t>
            </a:r>
            <a:endParaRPr lang="en-US" sz="1100" dirty="0"/>
          </a:p>
        </p:txBody>
      </p:sp>
      <p:pic>
        <p:nvPicPr>
          <p:cNvPr id="38" name="Picture 65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3"/>
          <a:stretch/>
        </p:blipFill>
        <p:spPr>
          <a:xfrm flipH="1">
            <a:off x="9527990" y="6606653"/>
            <a:ext cx="20477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7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8"/>
          <p:cNvSpPr>
            <a:spLocks noGrp="1"/>
          </p:cNvSpPr>
          <p:nvPr>
            <p:ph type="title"/>
          </p:nvPr>
        </p:nvSpPr>
        <p:spPr>
          <a:xfrm>
            <a:off x="675883" y="284515"/>
            <a:ext cx="8543925" cy="519272"/>
          </a:xfrm>
        </p:spPr>
        <p:txBody>
          <a:bodyPr/>
          <a:lstStyle/>
          <a:p>
            <a:r>
              <a:rPr lang="en-GB" dirty="0" err="1" smtClean="0"/>
              <a:t>Anexo</a:t>
            </a:r>
            <a:r>
              <a:rPr lang="en-GB" dirty="0" smtClean="0"/>
              <a:t> 1</a:t>
            </a:r>
            <a:endParaRPr lang="en-GB" dirty="0"/>
          </a:p>
        </p:txBody>
      </p:sp>
      <p:sp>
        <p:nvSpPr>
          <p:cNvPr id="5" name="Marcador de texto 12"/>
          <p:cNvSpPr>
            <a:spLocks noGrp="1"/>
          </p:cNvSpPr>
          <p:nvPr>
            <p:ph type="body" sz="quarter" idx="10"/>
          </p:nvPr>
        </p:nvSpPr>
        <p:spPr>
          <a:xfrm>
            <a:off x="675883" y="864000"/>
            <a:ext cx="8543925" cy="370688"/>
          </a:xfrm>
        </p:spPr>
        <p:txBody>
          <a:bodyPr/>
          <a:lstStyle/>
          <a:p>
            <a:pPr marL="0" indent="0">
              <a:buNone/>
            </a:pPr>
            <a:r>
              <a:rPr lang="en-GB" dirty="0" err="1" smtClean="0"/>
              <a:t>Motivación</a:t>
            </a:r>
            <a:endParaRPr lang="en-GB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9" t="21547" r="33233" b="23937"/>
          <a:stretch/>
        </p:blipFill>
        <p:spPr bwMode="auto">
          <a:xfrm>
            <a:off x="2481727" y="2041451"/>
            <a:ext cx="5142565" cy="412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48592" y="1317623"/>
            <a:ext cx="5462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G20, April 2009</a:t>
            </a:r>
            <a:r>
              <a:rPr lang="en-US" sz="2400" i="1" dirty="0" smtClean="0"/>
              <a:t>: ‘…too little, too late…’</a:t>
            </a:r>
            <a:endParaRPr lang="en-US" sz="2400" i="1" dirty="0"/>
          </a:p>
        </p:txBody>
      </p:sp>
      <p:sp>
        <p:nvSpPr>
          <p:cNvPr id="40" name="Oval 39"/>
          <p:cNvSpPr/>
          <p:nvPr/>
        </p:nvSpPr>
        <p:spPr>
          <a:xfrm>
            <a:off x="5743977" y="2305318"/>
            <a:ext cx="1596981" cy="4636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65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3"/>
          <a:stretch/>
        </p:blipFill>
        <p:spPr>
          <a:xfrm flipH="1">
            <a:off x="9527990" y="6606653"/>
            <a:ext cx="20477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9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8"/>
          <p:cNvSpPr>
            <a:spLocks noGrp="1"/>
          </p:cNvSpPr>
          <p:nvPr>
            <p:ph type="title"/>
          </p:nvPr>
        </p:nvSpPr>
        <p:spPr>
          <a:xfrm>
            <a:off x="675883" y="284515"/>
            <a:ext cx="8543925" cy="519272"/>
          </a:xfrm>
        </p:spPr>
        <p:txBody>
          <a:bodyPr/>
          <a:lstStyle/>
          <a:p>
            <a:r>
              <a:rPr lang="en-GB" dirty="0" err="1" smtClean="0"/>
              <a:t>Anexo</a:t>
            </a:r>
            <a:r>
              <a:rPr lang="en-GB" dirty="0" smtClean="0"/>
              <a:t> 1: IFRS9 in a nutshell</a:t>
            </a:r>
            <a:endParaRPr lang="en-GB" dirty="0"/>
          </a:p>
        </p:txBody>
      </p:sp>
      <p:sp>
        <p:nvSpPr>
          <p:cNvPr id="5" name="Marcador de texto 12"/>
          <p:cNvSpPr>
            <a:spLocks noGrp="1"/>
          </p:cNvSpPr>
          <p:nvPr>
            <p:ph type="body" sz="quarter" idx="10"/>
          </p:nvPr>
        </p:nvSpPr>
        <p:spPr>
          <a:xfrm>
            <a:off x="675883" y="864000"/>
            <a:ext cx="8543925" cy="37068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Marco conceptual IFRS9</a:t>
            </a:r>
            <a:endParaRPr lang="en-GB" dirty="0"/>
          </a:p>
        </p:txBody>
      </p:sp>
      <p:grpSp>
        <p:nvGrpSpPr>
          <p:cNvPr id="38" name="Group 6"/>
          <p:cNvGrpSpPr/>
          <p:nvPr/>
        </p:nvGrpSpPr>
        <p:grpSpPr>
          <a:xfrm>
            <a:off x="334435" y="1450643"/>
            <a:ext cx="899160" cy="914400"/>
            <a:chOff x="88900" y="709613"/>
            <a:chExt cx="1123950" cy="1143000"/>
          </a:xfrm>
        </p:grpSpPr>
        <p:pic>
          <p:nvPicPr>
            <p:cNvPr id="39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900" y="709613"/>
              <a:ext cx="1123950" cy="1143000"/>
            </a:xfrm>
            <a:prstGeom prst="rect">
              <a:avLst/>
            </a:prstGeom>
          </p:spPr>
        </p:pic>
        <p:sp>
          <p:nvSpPr>
            <p:cNvPr id="40" name="Rectangle 5"/>
            <p:cNvSpPr/>
            <p:nvPr/>
          </p:nvSpPr>
          <p:spPr>
            <a:xfrm>
              <a:off x="193183" y="1133341"/>
              <a:ext cx="875763" cy="56667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b="1" kern="0" dirty="0" smtClean="0">
                  <a:solidFill>
                    <a:srgbClr val="FF0000"/>
                  </a:solidFill>
                </a:rPr>
                <a:t>Today</a:t>
              </a:r>
            </a:p>
          </p:txBody>
        </p:sp>
      </p:grpSp>
      <p:grpSp>
        <p:nvGrpSpPr>
          <p:cNvPr id="41" name="Group 9"/>
          <p:cNvGrpSpPr/>
          <p:nvPr/>
        </p:nvGrpSpPr>
        <p:grpSpPr>
          <a:xfrm>
            <a:off x="334435" y="2914639"/>
            <a:ext cx="899160" cy="914400"/>
            <a:chOff x="76021" y="3347636"/>
            <a:chExt cx="1123950" cy="1143000"/>
          </a:xfrm>
        </p:grpSpPr>
        <p:pic>
          <p:nvPicPr>
            <p:cNvPr id="42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21" y="3347636"/>
              <a:ext cx="1123950" cy="1143000"/>
            </a:xfrm>
            <a:prstGeom prst="rect">
              <a:avLst/>
            </a:prstGeom>
          </p:spPr>
        </p:pic>
        <p:sp>
          <p:nvSpPr>
            <p:cNvPr id="43" name="Rectangle 8"/>
            <p:cNvSpPr/>
            <p:nvPr/>
          </p:nvSpPr>
          <p:spPr>
            <a:xfrm>
              <a:off x="180304" y="3771364"/>
              <a:ext cx="875763" cy="56667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b="1" kern="0" dirty="0" smtClean="0">
                  <a:solidFill>
                    <a:srgbClr val="FF0000"/>
                  </a:solidFill>
                </a:rPr>
                <a:t>2018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kern="0" dirty="0" smtClean="0">
                  <a:solidFill>
                    <a:srgbClr val="FF0000"/>
                  </a:solidFill>
                </a:rPr>
                <a:t>IFRS 9</a:t>
              </a:r>
            </a:p>
          </p:txBody>
        </p:sp>
      </p:grpSp>
      <p:sp>
        <p:nvSpPr>
          <p:cNvPr id="44" name="7 Rectángulo"/>
          <p:cNvSpPr/>
          <p:nvPr/>
        </p:nvSpPr>
        <p:spPr>
          <a:xfrm>
            <a:off x="1773466" y="1619184"/>
            <a:ext cx="4784742" cy="416449"/>
          </a:xfrm>
          <a:prstGeom prst="rect">
            <a:avLst/>
          </a:prstGeom>
          <a:solidFill>
            <a:srgbClr val="000000">
              <a:lumMod val="50000"/>
              <a:lumOff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kern="0" dirty="0" smtClean="0">
                <a:solidFill>
                  <a:srgbClr val="FFFFFF"/>
                </a:solidFill>
              </a:rPr>
              <a:t>Performing</a:t>
            </a:r>
          </a:p>
        </p:txBody>
      </p:sp>
      <p:sp>
        <p:nvSpPr>
          <p:cNvPr id="45" name="8 Rectángulo"/>
          <p:cNvSpPr/>
          <p:nvPr/>
        </p:nvSpPr>
        <p:spPr>
          <a:xfrm>
            <a:off x="6914098" y="1619184"/>
            <a:ext cx="2304000" cy="416449"/>
          </a:xfrm>
          <a:prstGeom prst="rect">
            <a:avLst/>
          </a:prstGeom>
          <a:solidFill>
            <a:srgbClr val="000000">
              <a:lumMod val="50000"/>
              <a:lumOff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kern="0" dirty="0" smtClean="0">
                <a:solidFill>
                  <a:srgbClr val="FFFFFF"/>
                </a:solidFill>
              </a:rPr>
              <a:t>Non - performing</a:t>
            </a:r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 rot="5400000">
            <a:off x="5059409" y="3318720"/>
            <a:ext cx="3384000" cy="0"/>
          </a:xfrm>
          <a:prstGeom prst="line">
            <a:avLst/>
          </a:prstGeom>
          <a:noFill/>
          <a:ln w="28575">
            <a:solidFill>
              <a:srgbClr val="FFFFFF">
                <a:lumMod val="50000"/>
              </a:srgb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0" smtClean="0">
              <a:solidFill>
                <a:srgbClr val="000000"/>
              </a:solidFill>
            </a:endParaRPr>
          </a:p>
        </p:txBody>
      </p:sp>
      <p:sp>
        <p:nvSpPr>
          <p:cNvPr id="47" name="Left-Right Arrow 10"/>
          <p:cNvSpPr/>
          <p:nvPr/>
        </p:nvSpPr>
        <p:spPr>
          <a:xfrm>
            <a:off x="3859837" y="3976801"/>
            <a:ext cx="612000" cy="416449"/>
          </a:xfrm>
          <a:prstGeom prst="leftRightArrow">
            <a:avLst>
              <a:gd name="adj1" fmla="val 63723"/>
              <a:gd name="adj2" fmla="val 31703"/>
            </a:avLst>
          </a:prstGeom>
          <a:noFill/>
          <a:ln w="25400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0" dirty="0" smtClean="0">
              <a:solidFill>
                <a:srgbClr val="FF0000"/>
              </a:solidFill>
            </a:endParaRPr>
          </a:p>
        </p:txBody>
      </p:sp>
      <p:sp>
        <p:nvSpPr>
          <p:cNvPr id="48" name="8 Rectángulo"/>
          <p:cNvSpPr/>
          <p:nvPr/>
        </p:nvSpPr>
        <p:spPr>
          <a:xfrm>
            <a:off x="3013837" y="2156849"/>
            <a:ext cx="2304000" cy="41644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kern="0" dirty="0" smtClean="0">
                <a:solidFill>
                  <a:srgbClr val="000000"/>
                </a:solidFill>
              </a:rPr>
              <a:t>IBNR</a:t>
            </a:r>
          </a:p>
        </p:txBody>
      </p:sp>
      <p:sp>
        <p:nvSpPr>
          <p:cNvPr id="49" name="8 Rectángulo"/>
          <p:cNvSpPr/>
          <p:nvPr/>
        </p:nvSpPr>
        <p:spPr>
          <a:xfrm>
            <a:off x="6914098" y="2156848"/>
            <a:ext cx="2304000" cy="41644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kern="0" dirty="0" smtClean="0">
                <a:solidFill>
                  <a:srgbClr val="000000"/>
                </a:solidFill>
              </a:rPr>
              <a:t>Incurred Credit Loss</a:t>
            </a:r>
          </a:p>
        </p:txBody>
      </p:sp>
      <p:sp>
        <p:nvSpPr>
          <p:cNvPr id="50" name="8 Rectángulo"/>
          <p:cNvSpPr/>
          <p:nvPr/>
        </p:nvSpPr>
        <p:spPr>
          <a:xfrm>
            <a:off x="4506212" y="5301198"/>
            <a:ext cx="4711886" cy="416449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kern="0" dirty="0" smtClean="0">
                <a:solidFill>
                  <a:srgbClr val="FFFFFF"/>
                </a:solidFill>
              </a:rPr>
              <a:t>Lifetime expected credit losses</a:t>
            </a:r>
          </a:p>
        </p:txBody>
      </p:sp>
      <p:sp>
        <p:nvSpPr>
          <p:cNvPr id="51" name="8 Rectángulo"/>
          <p:cNvSpPr/>
          <p:nvPr/>
        </p:nvSpPr>
        <p:spPr>
          <a:xfrm>
            <a:off x="1773460" y="5301197"/>
            <a:ext cx="2052000" cy="416449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kern="0" dirty="0" smtClean="0">
                <a:solidFill>
                  <a:srgbClr val="FFFFFF"/>
                </a:solidFill>
              </a:rPr>
              <a:t>12M EL</a:t>
            </a:r>
          </a:p>
        </p:txBody>
      </p:sp>
      <p:grpSp>
        <p:nvGrpSpPr>
          <p:cNvPr id="52" name="68 Grupo"/>
          <p:cNvGrpSpPr>
            <a:grpSpLocks noChangeAspect="1"/>
          </p:cNvGrpSpPr>
          <p:nvPr/>
        </p:nvGrpSpPr>
        <p:grpSpPr>
          <a:xfrm>
            <a:off x="1693336" y="2835157"/>
            <a:ext cx="2454242" cy="2141605"/>
            <a:chOff x="1095180" y="1924493"/>
            <a:chExt cx="2520000" cy="2902688"/>
          </a:xfrm>
        </p:grpSpPr>
        <p:sp>
          <p:nvSpPr>
            <p:cNvPr id="53" name="69 Operación manual"/>
            <p:cNvSpPr/>
            <p:nvPr/>
          </p:nvSpPr>
          <p:spPr>
            <a:xfrm>
              <a:off x="1239180" y="2339163"/>
              <a:ext cx="2232000" cy="2488018"/>
            </a:xfrm>
            <a:prstGeom prst="flowChartManualOperation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54" name="70 Trapecio"/>
            <p:cNvSpPr/>
            <p:nvPr/>
          </p:nvSpPr>
          <p:spPr>
            <a:xfrm>
              <a:off x="1095180" y="1924493"/>
              <a:ext cx="2520000" cy="414670"/>
            </a:xfrm>
            <a:prstGeom prst="trapezoid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kern="0" dirty="0" smtClean="0">
                  <a:solidFill>
                    <a:srgbClr val="C00000"/>
                  </a:solidFill>
                </a:rPr>
                <a:t>Stage 1</a:t>
              </a:r>
            </a:p>
          </p:txBody>
        </p:sp>
      </p:grpSp>
      <p:grpSp>
        <p:nvGrpSpPr>
          <p:cNvPr id="55" name="71 Grupo"/>
          <p:cNvGrpSpPr>
            <a:grpSpLocks noChangeAspect="1"/>
          </p:cNvGrpSpPr>
          <p:nvPr/>
        </p:nvGrpSpPr>
        <p:grpSpPr>
          <a:xfrm>
            <a:off x="4201283" y="2835157"/>
            <a:ext cx="2454242" cy="2141605"/>
            <a:chOff x="3821125" y="1924493"/>
            <a:chExt cx="2520000" cy="2902688"/>
          </a:xfrm>
        </p:grpSpPr>
        <p:sp>
          <p:nvSpPr>
            <p:cNvPr id="56" name="72 Operación manual"/>
            <p:cNvSpPr/>
            <p:nvPr/>
          </p:nvSpPr>
          <p:spPr>
            <a:xfrm>
              <a:off x="3965125" y="2339163"/>
              <a:ext cx="2232000" cy="2488018"/>
            </a:xfrm>
            <a:prstGeom prst="flowChartManualOperation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57" name="74 Trapecio"/>
            <p:cNvSpPr/>
            <p:nvPr/>
          </p:nvSpPr>
          <p:spPr>
            <a:xfrm>
              <a:off x="3821125" y="1924493"/>
              <a:ext cx="2520000" cy="414670"/>
            </a:xfrm>
            <a:prstGeom prst="trapezoid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kern="0" dirty="0" smtClean="0">
                  <a:solidFill>
                    <a:srgbClr val="C00000"/>
                  </a:solidFill>
                </a:rPr>
                <a:t>Stage 2</a:t>
              </a:r>
            </a:p>
          </p:txBody>
        </p:sp>
      </p:grpSp>
      <p:grpSp>
        <p:nvGrpSpPr>
          <p:cNvPr id="58" name="85 Grupo"/>
          <p:cNvGrpSpPr>
            <a:grpSpLocks noChangeAspect="1"/>
          </p:cNvGrpSpPr>
          <p:nvPr/>
        </p:nvGrpSpPr>
        <p:grpSpPr>
          <a:xfrm>
            <a:off x="6816124" y="2835157"/>
            <a:ext cx="2454242" cy="2141605"/>
            <a:chOff x="6547070" y="1924493"/>
            <a:chExt cx="2520000" cy="2902688"/>
          </a:xfrm>
        </p:grpSpPr>
        <p:sp>
          <p:nvSpPr>
            <p:cNvPr id="59" name="90 Operación manual"/>
            <p:cNvSpPr/>
            <p:nvPr/>
          </p:nvSpPr>
          <p:spPr>
            <a:xfrm>
              <a:off x="6691070" y="2339163"/>
              <a:ext cx="2232000" cy="2488018"/>
            </a:xfrm>
            <a:prstGeom prst="flowChartManualOperation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60" name="91 Trapecio"/>
            <p:cNvSpPr/>
            <p:nvPr/>
          </p:nvSpPr>
          <p:spPr>
            <a:xfrm>
              <a:off x="6547070" y="1924493"/>
              <a:ext cx="2520000" cy="414670"/>
            </a:xfrm>
            <a:prstGeom prst="trapezoid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kern="0" dirty="0" smtClean="0">
                  <a:solidFill>
                    <a:srgbClr val="C00000"/>
                  </a:solidFill>
                </a:rPr>
                <a:t>Stage 3</a:t>
              </a:r>
            </a:p>
          </p:txBody>
        </p:sp>
      </p:grpSp>
      <p:sp>
        <p:nvSpPr>
          <p:cNvPr id="61" name="92 Rectángulo redondeado"/>
          <p:cNvSpPr/>
          <p:nvPr/>
        </p:nvSpPr>
        <p:spPr>
          <a:xfrm>
            <a:off x="2160402" y="4516101"/>
            <a:ext cx="1404000" cy="32495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400" b="1" kern="0" dirty="0" smtClean="0">
                <a:solidFill>
                  <a:srgbClr val="000000"/>
                </a:solidFill>
              </a:rPr>
              <a:t>12m EL</a:t>
            </a:r>
          </a:p>
        </p:txBody>
      </p:sp>
      <p:sp>
        <p:nvSpPr>
          <p:cNvPr id="62" name="93 Rectángulo redondeado"/>
          <p:cNvSpPr/>
          <p:nvPr/>
        </p:nvSpPr>
        <p:spPr>
          <a:xfrm>
            <a:off x="4300396" y="4482626"/>
            <a:ext cx="2269168" cy="39190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400" b="1" kern="0" dirty="0" smtClean="0">
                <a:solidFill>
                  <a:srgbClr val="000000"/>
                </a:solidFill>
              </a:rPr>
              <a:t>Lifetime EL</a:t>
            </a:r>
          </a:p>
        </p:txBody>
      </p:sp>
      <p:sp>
        <p:nvSpPr>
          <p:cNvPr id="63" name="96 Rectángulo redondeado"/>
          <p:cNvSpPr/>
          <p:nvPr/>
        </p:nvSpPr>
        <p:spPr>
          <a:xfrm>
            <a:off x="7204980" y="3500594"/>
            <a:ext cx="1750035" cy="32495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GB" sz="1400" b="1" kern="0" dirty="0" smtClean="0">
                <a:solidFill>
                  <a:srgbClr val="000000"/>
                </a:solidFill>
              </a:rPr>
              <a:t>Evidence that a detrimental impact has occurred</a:t>
            </a:r>
          </a:p>
        </p:txBody>
      </p:sp>
      <p:sp>
        <p:nvSpPr>
          <p:cNvPr id="64" name="98 Rectángulo redondeado"/>
          <p:cNvSpPr/>
          <p:nvPr/>
        </p:nvSpPr>
        <p:spPr>
          <a:xfrm>
            <a:off x="4559981" y="3500594"/>
            <a:ext cx="1750035" cy="32495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400" b="1" kern="0" dirty="0" smtClean="0">
                <a:solidFill>
                  <a:srgbClr val="000000"/>
                </a:solidFill>
              </a:rPr>
              <a:t>Significant increase in </a:t>
            </a:r>
          </a:p>
          <a:p>
            <a:pPr algn="ctr">
              <a:defRPr/>
            </a:pPr>
            <a:r>
              <a:rPr lang="en-GB" sz="1400" b="1" kern="0" dirty="0" smtClean="0">
                <a:solidFill>
                  <a:srgbClr val="000000"/>
                </a:solidFill>
              </a:rPr>
              <a:t>credit risk</a:t>
            </a:r>
          </a:p>
        </p:txBody>
      </p:sp>
      <p:sp>
        <p:nvSpPr>
          <p:cNvPr id="65" name="99 Rectángulo redondeado"/>
          <p:cNvSpPr/>
          <p:nvPr/>
        </p:nvSpPr>
        <p:spPr>
          <a:xfrm>
            <a:off x="2047556" y="3500594"/>
            <a:ext cx="1750035" cy="32495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400" b="1" kern="0" dirty="0" smtClean="0">
                <a:solidFill>
                  <a:srgbClr val="000000"/>
                </a:solidFill>
              </a:rPr>
              <a:t>Initial recognition</a:t>
            </a:r>
          </a:p>
        </p:txBody>
      </p:sp>
      <p:sp>
        <p:nvSpPr>
          <p:cNvPr id="66" name="100 Rectángulo redondeado"/>
          <p:cNvSpPr/>
          <p:nvPr/>
        </p:nvSpPr>
        <p:spPr>
          <a:xfrm>
            <a:off x="7215570" y="4450792"/>
            <a:ext cx="1750035" cy="32495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400" b="1" kern="0" dirty="0" smtClean="0">
                <a:solidFill>
                  <a:srgbClr val="000000"/>
                </a:solidFill>
              </a:rPr>
              <a:t>Lifetime EL</a:t>
            </a:r>
          </a:p>
          <a:p>
            <a:pPr algn="ctr">
              <a:defRPr/>
            </a:pPr>
            <a:r>
              <a:rPr lang="en-GB" sz="1400" b="1" kern="0" dirty="0" smtClean="0">
                <a:solidFill>
                  <a:srgbClr val="000000"/>
                </a:solidFill>
              </a:rPr>
              <a:t>(including</a:t>
            </a:r>
          </a:p>
          <a:p>
            <a:pPr algn="ctr">
              <a:defRPr/>
            </a:pPr>
            <a:r>
              <a:rPr lang="en-GB" sz="1400" b="1" kern="0" dirty="0">
                <a:solidFill>
                  <a:srgbClr val="000000"/>
                </a:solidFill>
              </a:rPr>
              <a:t>i</a:t>
            </a:r>
            <a:r>
              <a:rPr lang="en-GB" sz="1400" b="1" kern="0" dirty="0" err="1" smtClean="0">
                <a:solidFill>
                  <a:srgbClr val="000000"/>
                </a:solidFill>
              </a:rPr>
              <a:t>ncurred</a:t>
            </a:r>
            <a:r>
              <a:rPr lang="en-GB" sz="1400" b="1" kern="0" dirty="0" smtClean="0">
                <a:solidFill>
                  <a:srgbClr val="000000"/>
                </a:solidFill>
              </a:rPr>
              <a:t> loss)</a:t>
            </a:r>
          </a:p>
        </p:txBody>
      </p:sp>
      <p:sp>
        <p:nvSpPr>
          <p:cNvPr id="67" name="TextBox 5"/>
          <p:cNvSpPr txBox="1"/>
          <p:nvPr/>
        </p:nvSpPr>
        <p:spPr>
          <a:xfrm>
            <a:off x="912670" y="6590245"/>
            <a:ext cx="20313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900" kern="0" dirty="0" smtClean="0">
                <a:solidFill>
                  <a:srgbClr val="000000"/>
                </a:solidFill>
              </a:rPr>
              <a:t>Includes forward looking information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671" y="4713820"/>
            <a:ext cx="296901" cy="2969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513" y="4726071"/>
            <a:ext cx="296901" cy="2969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189" y="3934231"/>
            <a:ext cx="296901" cy="2969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28" y="4450778"/>
            <a:ext cx="296901" cy="2969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4" y="6561100"/>
            <a:ext cx="296901" cy="296900"/>
          </a:xfrm>
          <a:prstGeom prst="rect">
            <a:avLst/>
          </a:prstGeom>
        </p:spPr>
      </p:pic>
      <p:pic>
        <p:nvPicPr>
          <p:cNvPr id="73" name="Picture 65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3"/>
          <a:stretch/>
        </p:blipFill>
        <p:spPr>
          <a:xfrm flipH="1">
            <a:off x="9527990" y="6606653"/>
            <a:ext cx="20477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0" grpId="0" animBg="1"/>
      <p:bldP spid="51" grpId="0" animBg="1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054" y="1583737"/>
            <a:ext cx="5465953" cy="468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054" y="1583737"/>
            <a:ext cx="5465955" cy="4680000"/>
          </a:xfrm>
          <a:prstGeom prst="rect">
            <a:avLst/>
          </a:prstGeom>
        </p:spPr>
      </p:pic>
      <p:sp>
        <p:nvSpPr>
          <p:cNvPr id="4" name="Título 8"/>
          <p:cNvSpPr>
            <a:spLocks noGrp="1"/>
          </p:cNvSpPr>
          <p:nvPr>
            <p:ph type="title"/>
          </p:nvPr>
        </p:nvSpPr>
        <p:spPr>
          <a:xfrm>
            <a:off x="675883" y="284515"/>
            <a:ext cx="8543925" cy="519272"/>
          </a:xfrm>
        </p:spPr>
        <p:txBody>
          <a:bodyPr/>
          <a:lstStyle/>
          <a:p>
            <a:r>
              <a:rPr lang="en-GB" dirty="0" err="1" smtClean="0"/>
              <a:t>Objetivos</a:t>
            </a:r>
            <a:r>
              <a:rPr lang="en-GB" dirty="0" smtClean="0"/>
              <a:t> </a:t>
            </a:r>
            <a:r>
              <a:rPr lang="en-GB" dirty="0" err="1" smtClean="0"/>
              <a:t>contrapuestos</a:t>
            </a:r>
            <a:r>
              <a:rPr lang="en-GB" dirty="0" smtClean="0"/>
              <a:t>… ¿o no?</a:t>
            </a:r>
            <a:endParaRPr lang="en-GB" dirty="0"/>
          </a:p>
        </p:txBody>
      </p:sp>
      <p:sp>
        <p:nvSpPr>
          <p:cNvPr id="5" name="Marcador de texto 12"/>
          <p:cNvSpPr>
            <a:spLocks noGrp="1"/>
          </p:cNvSpPr>
          <p:nvPr>
            <p:ph type="body" sz="quarter" idx="10"/>
          </p:nvPr>
        </p:nvSpPr>
        <p:spPr>
          <a:xfrm>
            <a:off x="675883" y="864000"/>
            <a:ext cx="8543925" cy="37068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¿</a:t>
            </a:r>
            <a:r>
              <a:rPr lang="en-GB" dirty="0" err="1" smtClean="0"/>
              <a:t>Qué</a:t>
            </a:r>
            <a:r>
              <a:rPr lang="en-GB" dirty="0" smtClean="0"/>
              <a:t> approach </a:t>
            </a:r>
            <a:r>
              <a:rPr lang="en-GB" dirty="0" err="1" smtClean="0"/>
              <a:t>aplicas</a:t>
            </a:r>
            <a:r>
              <a:rPr lang="en-GB" dirty="0" smtClean="0"/>
              <a:t> al </a:t>
            </a:r>
            <a:r>
              <a:rPr lang="en-GB" dirty="0" err="1" smtClean="0"/>
              <a:t>implementar</a:t>
            </a:r>
            <a:r>
              <a:rPr lang="en-GB" dirty="0" smtClean="0"/>
              <a:t> IFRS9?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752490" y="6553572"/>
            <a:ext cx="50954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Ejemplo</a:t>
            </a:r>
            <a:r>
              <a:rPr lang="en-US" sz="1100" dirty="0" smtClean="0"/>
              <a:t> </a:t>
            </a:r>
            <a:r>
              <a:rPr lang="en-US" sz="1100" dirty="0" err="1" smtClean="0"/>
              <a:t>ilustrativo</a:t>
            </a:r>
            <a:endParaRPr lang="en-US" sz="11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054" y="1583737"/>
            <a:ext cx="5465954" cy="468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23447" y="1378255"/>
            <a:ext cx="3844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“…el que </a:t>
            </a:r>
            <a:r>
              <a:rPr lang="en-US" dirty="0" err="1" smtClean="0"/>
              <a:t>mejor</a:t>
            </a:r>
            <a:r>
              <a:rPr lang="en-US" dirty="0" smtClean="0"/>
              <a:t> </a:t>
            </a:r>
            <a:r>
              <a:rPr lang="en-US" dirty="0" err="1" smtClean="0"/>
              <a:t>cumpla</a:t>
            </a:r>
            <a:r>
              <a:rPr lang="en-US" dirty="0" smtClean="0"/>
              <a:t> la </a:t>
            </a:r>
            <a:r>
              <a:rPr lang="en-US" dirty="0" err="1" smtClean="0"/>
              <a:t>norma</a:t>
            </a:r>
            <a:r>
              <a:rPr lang="en-US" dirty="0" smtClean="0"/>
              <a:t>…”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867769" y="2719497"/>
            <a:ext cx="278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“…el que </a:t>
            </a:r>
            <a:r>
              <a:rPr lang="en-US" dirty="0" err="1" smtClean="0"/>
              <a:t>genere</a:t>
            </a:r>
            <a:r>
              <a:rPr lang="en-US" dirty="0" smtClean="0"/>
              <a:t> </a:t>
            </a:r>
            <a:r>
              <a:rPr lang="en-US" dirty="0" err="1" smtClean="0"/>
              <a:t>menores</a:t>
            </a:r>
            <a:r>
              <a:rPr lang="en-US" dirty="0" smtClean="0"/>
              <a:t> </a:t>
            </a:r>
            <a:r>
              <a:rPr lang="en-US" dirty="0" err="1" smtClean="0"/>
              <a:t>impactos</a:t>
            </a:r>
            <a:r>
              <a:rPr lang="en-US" dirty="0" smtClean="0"/>
              <a:t>…”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237864" y="5528448"/>
            <a:ext cx="278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“…”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239301" y="5476340"/>
            <a:ext cx="278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“…el que </a:t>
            </a:r>
            <a:r>
              <a:rPr lang="en-US" dirty="0" err="1" smtClean="0"/>
              <a:t>mejor</a:t>
            </a:r>
            <a:r>
              <a:rPr lang="en-US" dirty="0" smtClean="0"/>
              <a:t> se </a:t>
            </a:r>
            <a:r>
              <a:rPr lang="en-US" dirty="0" err="1" smtClean="0"/>
              <a:t>entienda</a:t>
            </a:r>
            <a:r>
              <a:rPr lang="en-US" dirty="0" smtClean="0"/>
              <a:t>…”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69631" y="2668521"/>
            <a:ext cx="278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“…el que </a:t>
            </a:r>
            <a:r>
              <a:rPr lang="en-US" dirty="0" err="1" smtClean="0"/>
              <a:t>cueste</a:t>
            </a:r>
            <a:r>
              <a:rPr lang="en-US" dirty="0" smtClean="0"/>
              <a:t> </a:t>
            </a:r>
            <a:r>
              <a:rPr lang="en-US" dirty="0" err="1" smtClean="0"/>
              <a:t>menos</a:t>
            </a:r>
            <a:r>
              <a:rPr lang="en-US" dirty="0" smtClean="0"/>
              <a:t> </a:t>
            </a:r>
            <a:r>
              <a:rPr lang="en-US" dirty="0" err="1" smtClean="0"/>
              <a:t>implementar</a:t>
            </a:r>
            <a:r>
              <a:rPr lang="en-US" dirty="0" smtClean="0"/>
              <a:t>…”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7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054" y="1583737"/>
            <a:ext cx="5465953" cy="468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054" y="1583737"/>
            <a:ext cx="5465955" cy="4680000"/>
          </a:xfrm>
          <a:prstGeom prst="rect">
            <a:avLst/>
          </a:prstGeom>
        </p:spPr>
      </p:pic>
      <p:sp>
        <p:nvSpPr>
          <p:cNvPr id="4" name="Título 8"/>
          <p:cNvSpPr>
            <a:spLocks noGrp="1"/>
          </p:cNvSpPr>
          <p:nvPr>
            <p:ph type="title"/>
          </p:nvPr>
        </p:nvSpPr>
        <p:spPr>
          <a:xfrm>
            <a:off x="675883" y="284515"/>
            <a:ext cx="8543925" cy="519272"/>
          </a:xfrm>
        </p:spPr>
        <p:txBody>
          <a:bodyPr/>
          <a:lstStyle/>
          <a:p>
            <a:r>
              <a:rPr lang="en-GB" dirty="0" err="1" smtClean="0"/>
              <a:t>Retos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la </a:t>
            </a:r>
            <a:r>
              <a:rPr lang="en-GB" dirty="0" err="1" smtClean="0"/>
              <a:t>implantación</a:t>
            </a:r>
            <a:r>
              <a:rPr lang="en-GB" dirty="0" smtClean="0"/>
              <a:t> de IFRS9</a:t>
            </a:r>
            <a:endParaRPr lang="en-GB" dirty="0"/>
          </a:p>
        </p:txBody>
      </p:sp>
      <p:sp>
        <p:nvSpPr>
          <p:cNvPr id="5" name="Marcador de texto 12"/>
          <p:cNvSpPr>
            <a:spLocks noGrp="1"/>
          </p:cNvSpPr>
          <p:nvPr>
            <p:ph type="body" sz="quarter" idx="10"/>
          </p:nvPr>
        </p:nvSpPr>
        <p:spPr>
          <a:xfrm>
            <a:off x="675883" y="864000"/>
            <a:ext cx="8543925" cy="37068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a) </a:t>
            </a:r>
            <a:r>
              <a:rPr lang="en-GB" dirty="0" err="1" smtClean="0"/>
              <a:t>Cumplimiento</a:t>
            </a:r>
            <a:r>
              <a:rPr lang="en-GB" dirty="0" smtClean="0"/>
              <a:t> de la </a:t>
            </a:r>
            <a:r>
              <a:rPr lang="en-GB" dirty="0" err="1" smtClean="0"/>
              <a:t>norma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054" y="1583737"/>
            <a:ext cx="5465954" cy="468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867769" y="2719497"/>
            <a:ext cx="278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“…el que </a:t>
            </a:r>
            <a:r>
              <a:rPr lang="en-US" dirty="0" err="1" smtClean="0"/>
              <a:t>genere</a:t>
            </a:r>
            <a:r>
              <a:rPr lang="en-US" dirty="0" smtClean="0"/>
              <a:t> </a:t>
            </a:r>
            <a:r>
              <a:rPr lang="en-US" dirty="0" err="1" smtClean="0"/>
              <a:t>menores</a:t>
            </a:r>
            <a:r>
              <a:rPr lang="en-US" dirty="0" smtClean="0"/>
              <a:t> </a:t>
            </a:r>
            <a:r>
              <a:rPr lang="en-US" dirty="0" err="1" smtClean="0"/>
              <a:t>impactos</a:t>
            </a:r>
            <a:r>
              <a:rPr lang="en-US" dirty="0" smtClean="0"/>
              <a:t>…”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237864" y="5528448"/>
            <a:ext cx="278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“…”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239301" y="5476340"/>
            <a:ext cx="278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“…el que </a:t>
            </a:r>
            <a:r>
              <a:rPr lang="en-US" dirty="0" err="1" smtClean="0"/>
              <a:t>mejor</a:t>
            </a:r>
            <a:r>
              <a:rPr lang="en-US" dirty="0" smtClean="0"/>
              <a:t> se </a:t>
            </a:r>
            <a:r>
              <a:rPr lang="en-US" dirty="0" err="1" smtClean="0"/>
              <a:t>entienda</a:t>
            </a:r>
            <a:r>
              <a:rPr lang="en-US" dirty="0" smtClean="0"/>
              <a:t>…”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69631" y="2668521"/>
            <a:ext cx="278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“…el que </a:t>
            </a:r>
            <a:r>
              <a:rPr lang="en-US" dirty="0" err="1" smtClean="0"/>
              <a:t>cueste</a:t>
            </a:r>
            <a:r>
              <a:rPr lang="en-US" dirty="0" smtClean="0"/>
              <a:t> </a:t>
            </a:r>
            <a:r>
              <a:rPr lang="en-US" dirty="0" err="1" smtClean="0"/>
              <a:t>menos</a:t>
            </a:r>
            <a:r>
              <a:rPr lang="en-US" dirty="0" smtClean="0"/>
              <a:t> </a:t>
            </a:r>
            <a:r>
              <a:rPr lang="en-US" dirty="0" err="1" smtClean="0"/>
              <a:t>implementar</a:t>
            </a:r>
            <a:r>
              <a:rPr lang="en-US" dirty="0" smtClean="0"/>
              <a:t>…”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9631" y="1747587"/>
            <a:ext cx="9392934" cy="45161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90165" y="1391702"/>
            <a:ext cx="6035553" cy="523220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09051" y="1391702"/>
            <a:ext cx="5884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“…el que </a:t>
            </a:r>
            <a:r>
              <a:rPr lang="en-US" sz="2800" dirty="0" err="1" smtClean="0"/>
              <a:t>mejor</a:t>
            </a:r>
            <a:r>
              <a:rPr lang="en-US" sz="2800" dirty="0" smtClean="0"/>
              <a:t> </a:t>
            </a:r>
            <a:r>
              <a:rPr lang="en-US" sz="2800" dirty="0" err="1" smtClean="0"/>
              <a:t>cumpla</a:t>
            </a:r>
            <a:r>
              <a:rPr lang="en-US" sz="2800" dirty="0" smtClean="0"/>
              <a:t> la </a:t>
            </a:r>
            <a:r>
              <a:rPr lang="en-US" sz="2800" dirty="0" err="1" smtClean="0"/>
              <a:t>norma</a:t>
            </a:r>
            <a:r>
              <a:rPr lang="en-US" sz="2800" dirty="0" smtClean="0"/>
              <a:t>…”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939" y="2270807"/>
            <a:ext cx="3133930" cy="314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1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8"/>
          <p:cNvSpPr>
            <a:spLocks noGrp="1"/>
          </p:cNvSpPr>
          <p:nvPr>
            <p:ph type="title"/>
          </p:nvPr>
        </p:nvSpPr>
        <p:spPr>
          <a:xfrm>
            <a:off x="675883" y="284515"/>
            <a:ext cx="8543925" cy="519272"/>
          </a:xfrm>
        </p:spPr>
        <p:txBody>
          <a:bodyPr/>
          <a:lstStyle/>
          <a:p>
            <a:r>
              <a:rPr lang="en-GB" dirty="0" err="1" smtClean="0"/>
              <a:t>Retos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la </a:t>
            </a:r>
            <a:r>
              <a:rPr lang="en-GB" dirty="0" err="1" smtClean="0"/>
              <a:t>implantación</a:t>
            </a:r>
            <a:r>
              <a:rPr lang="en-GB" dirty="0" smtClean="0"/>
              <a:t> de IFRS9</a:t>
            </a:r>
            <a:endParaRPr lang="en-GB" dirty="0"/>
          </a:p>
        </p:txBody>
      </p:sp>
      <p:sp>
        <p:nvSpPr>
          <p:cNvPr id="5" name="Marcador de texto 12"/>
          <p:cNvSpPr>
            <a:spLocks noGrp="1"/>
          </p:cNvSpPr>
          <p:nvPr>
            <p:ph type="body" sz="quarter" idx="10"/>
          </p:nvPr>
        </p:nvSpPr>
        <p:spPr>
          <a:xfrm>
            <a:off x="675883" y="864000"/>
            <a:ext cx="8543925" cy="37068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a) </a:t>
            </a:r>
            <a:r>
              <a:rPr lang="en-GB" dirty="0" err="1" smtClean="0"/>
              <a:t>Cumplimiento</a:t>
            </a:r>
            <a:r>
              <a:rPr lang="en-GB" dirty="0" smtClean="0"/>
              <a:t> de la </a:t>
            </a:r>
            <a:r>
              <a:rPr lang="en-GB" dirty="0" err="1" smtClean="0"/>
              <a:t>norma</a:t>
            </a:r>
            <a:endParaRPr lang="en-GB" dirty="0"/>
          </a:p>
        </p:txBody>
      </p:sp>
      <p:pic>
        <p:nvPicPr>
          <p:cNvPr id="15" name="50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02" y="2911621"/>
            <a:ext cx="1369950" cy="28948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8407013" y="1837959"/>
            <a:ext cx="1071563" cy="1071563"/>
            <a:chOff x="8567737" y="2112689"/>
            <a:chExt cx="1071563" cy="1071563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7737" y="2112689"/>
              <a:ext cx="1071563" cy="1071563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8821228" y="2238089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2018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51744" y="1837959"/>
            <a:ext cx="1071563" cy="1071563"/>
            <a:chOff x="8567737" y="2112689"/>
            <a:chExt cx="1071563" cy="1071563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7737" y="2112689"/>
              <a:ext cx="1071563" cy="1071563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8821228" y="2238089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</a:rPr>
                <a:t>Jul ‘14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284567" y="2925056"/>
            <a:ext cx="1370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Effective date (JAN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38" name="Right Arrow 37"/>
          <p:cNvSpPr/>
          <p:nvPr/>
        </p:nvSpPr>
        <p:spPr>
          <a:xfrm>
            <a:off x="1937872" y="2931582"/>
            <a:ext cx="6192000" cy="284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1236215" y="4142309"/>
            <a:ext cx="7595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smtClean="0"/>
              <a:t>…banks have been aware of IFRS9 and CECL for some years, and arguably this would mean that banks should be prepared…*</a:t>
            </a:r>
            <a:endParaRPr lang="en-US" sz="2800" i="1" dirty="0"/>
          </a:p>
        </p:txBody>
      </p:sp>
      <p:sp>
        <p:nvSpPr>
          <p:cNvPr id="87" name="TextBox 86"/>
          <p:cNvSpPr txBox="1"/>
          <p:nvPr/>
        </p:nvSpPr>
        <p:spPr>
          <a:xfrm>
            <a:off x="640526" y="6554966"/>
            <a:ext cx="89098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*Source: extract from BCBS, </a:t>
            </a:r>
            <a:r>
              <a:rPr lang="en-US" sz="1100" i="1" dirty="0" smtClean="0"/>
              <a:t>Regulatory treatment of accounting provisions – interim approach and transitional arrangements, </a:t>
            </a:r>
            <a:r>
              <a:rPr lang="en-US" sz="1100" dirty="0" smtClean="0"/>
              <a:t>October 2016</a:t>
            </a:r>
            <a:endParaRPr lang="en-US" sz="1100" dirty="0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t="16143" r="60814" b="60450"/>
          <a:stretch/>
        </p:blipFill>
        <p:spPr>
          <a:xfrm>
            <a:off x="291735" y="3711408"/>
            <a:ext cx="1094108" cy="70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5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8"/>
          <p:cNvSpPr>
            <a:spLocks noGrp="1"/>
          </p:cNvSpPr>
          <p:nvPr>
            <p:ph type="title"/>
          </p:nvPr>
        </p:nvSpPr>
        <p:spPr>
          <a:xfrm>
            <a:off x="675883" y="284515"/>
            <a:ext cx="8543925" cy="519272"/>
          </a:xfrm>
        </p:spPr>
        <p:txBody>
          <a:bodyPr/>
          <a:lstStyle/>
          <a:p>
            <a:r>
              <a:rPr lang="en-GB" dirty="0" err="1" smtClean="0"/>
              <a:t>Retos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la </a:t>
            </a:r>
            <a:r>
              <a:rPr lang="en-GB" dirty="0" err="1" smtClean="0"/>
              <a:t>implantación</a:t>
            </a:r>
            <a:r>
              <a:rPr lang="en-GB" dirty="0" smtClean="0"/>
              <a:t> de IFRS9</a:t>
            </a:r>
            <a:endParaRPr lang="en-GB" dirty="0"/>
          </a:p>
        </p:txBody>
      </p:sp>
      <p:sp>
        <p:nvSpPr>
          <p:cNvPr id="5" name="Marcador de texto 12"/>
          <p:cNvSpPr>
            <a:spLocks noGrp="1"/>
          </p:cNvSpPr>
          <p:nvPr>
            <p:ph type="body" sz="quarter" idx="10"/>
          </p:nvPr>
        </p:nvSpPr>
        <p:spPr>
          <a:xfrm>
            <a:off x="675883" y="864000"/>
            <a:ext cx="8543925" cy="37068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a) </a:t>
            </a:r>
            <a:r>
              <a:rPr lang="en-GB" dirty="0" err="1" smtClean="0"/>
              <a:t>Cumplimiento</a:t>
            </a:r>
            <a:r>
              <a:rPr lang="en-GB" dirty="0" smtClean="0"/>
              <a:t> de la </a:t>
            </a:r>
            <a:r>
              <a:rPr lang="en-GB" dirty="0" err="1" smtClean="0"/>
              <a:t>norma</a:t>
            </a:r>
            <a:endParaRPr lang="en-GB" dirty="0"/>
          </a:p>
        </p:txBody>
      </p:sp>
      <p:pic>
        <p:nvPicPr>
          <p:cNvPr id="15" name="50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02" y="2911621"/>
            <a:ext cx="1369950" cy="28948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8407013" y="1837959"/>
            <a:ext cx="1071563" cy="1071563"/>
            <a:chOff x="8567737" y="2112689"/>
            <a:chExt cx="1071563" cy="1071563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7737" y="2112689"/>
              <a:ext cx="1071563" cy="1071563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8821228" y="2238089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2018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51744" y="1837959"/>
            <a:ext cx="1071563" cy="1071563"/>
            <a:chOff x="8567737" y="2112689"/>
            <a:chExt cx="1071563" cy="1071563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7737" y="2112689"/>
              <a:ext cx="1071563" cy="1071563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8821228" y="2238089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</a:rPr>
                <a:t>Jul ‘14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284567" y="2925056"/>
            <a:ext cx="1370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Effective date (JAN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38" name="Right Arrow 37"/>
          <p:cNvSpPr/>
          <p:nvPr/>
        </p:nvSpPr>
        <p:spPr>
          <a:xfrm>
            <a:off x="1937872" y="2931582"/>
            <a:ext cx="6192000" cy="284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1086553" y="5749650"/>
            <a:ext cx="6832232" cy="505760"/>
            <a:chOff x="1086553" y="5749650"/>
            <a:chExt cx="6832232" cy="505760"/>
          </a:xfrm>
        </p:grpSpPr>
        <p:pic>
          <p:nvPicPr>
            <p:cNvPr id="16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072"/>
            <a:stretch/>
          </p:blipFill>
          <p:spPr bwMode="auto">
            <a:xfrm>
              <a:off x="1561674" y="5798760"/>
              <a:ext cx="514654" cy="39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834"/>
            <a:stretch/>
          </p:blipFill>
          <p:spPr bwMode="auto">
            <a:xfrm>
              <a:off x="2248604" y="5798761"/>
              <a:ext cx="538308" cy="3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70" b="-450"/>
            <a:stretch/>
          </p:blipFill>
          <p:spPr>
            <a:xfrm>
              <a:off x="1086553" y="5798760"/>
              <a:ext cx="369356" cy="35240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677" y="5825655"/>
              <a:ext cx="432000" cy="378000"/>
            </a:xfrm>
            <a:prstGeom prst="rect">
              <a:avLst/>
            </a:prstGeom>
          </p:spPr>
        </p:pic>
        <p:pic>
          <p:nvPicPr>
            <p:cNvPr id="25" name="Picture 2">
              <a:hlinkClick r:id="rId9" action="ppaction://hlinkfile"/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2" t="12285" r="69169" b="77748"/>
            <a:stretch/>
          </p:blipFill>
          <p:spPr bwMode="auto">
            <a:xfrm>
              <a:off x="3496953" y="5825655"/>
              <a:ext cx="1348116" cy="336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288" y="5846132"/>
              <a:ext cx="882739" cy="30503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r="94780"/>
            <a:stretch/>
          </p:blipFill>
          <p:spPr>
            <a:xfrm>
              <a:off x="5945188" y="5789991"/>
              <a:ext cx="500339" cy="46541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8462" y="5749650"/>
              <a:ext cx="454837" cy="49714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153832" y="5763097"/>
              <a:ext cx="7649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? …</a:t>
              </a:r>
              <a:endParaRPr lang="en-US" sz="2400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91126" y="6553572"/>
            <a:ext cx="50954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Relación</a:t>
            </a:r>
            <a:r>
              <a:rPr lang="en-US" sz="1100" dirty="0" smtClean="0"/>
              <a:t> de </a:t>
            </a:r>
            <a:r>
              <a:rPr lang="en-US" sz="1100" dirty="0" err="1" smtClean="0"/>
              <a:t>documentación</a:t>
            </a:r>
            <a:r>
              <a:rPr lang="en-US" sz="1100" dirty="0" smtClean="0"/>
              <a:t> no </a:t>
            </a:r>
            <a:r>
              <a:rPr lang="en-US" sz="1100" dirty="0" err="1" smtClean="0"/>
              <a:t>exhaustiva</a:t>
            </a:r>
            <a:endParaRPr lang="en-US" sz="1100" dirty="0"/>
          </a:p>
        </p:txBody>
      </p:sp>
      <p:grpSp>
        <p:nvGrpSpPr>
          <p:cNvPr id="82" name="Group 81"/>
          <p:cNvGrpSpPr/>
          <p:nvPr/>
        </p:nvGrpSpPr>
        <p:grpSpPr>
          <a:xfrm>
            <a:off x="1601852" y="1422352"/>
            <a:ext cx="6152845" cy="1543045"/>
            <a:chOff x="1601852" y="1422352"/>
            <a:chExt cx="6152845" cy="1543045"/>
          </a:xfrm>
        </p:grpSpPr>
        <p:sp>
          <p:nvSpPr>
            <p:cNvPr id="11" name="TextBox 10"/>
            <p:cNvSpPr txBox="1"/>
            <p:nvPr/>
          </p:nvSpPr>
          <p:spPr>
            <a:xfrm>
              <a:off x="1771533" y="1706767"/>
              <a:ext cx="19464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Guidance on credit risk and accounting for expected credit losses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42733" y="2688398"/>
              <a:ext cx="7553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DEC ‘15</a:t>
              </a:r>
              <a:endParaRPr lang="en-US" sz="12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611887" y="2373740"/>
              <a:ext cx="0" cy="274317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646562" y="1632503"/>
              <a:ext cx="20668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Prudential treatment of problem assets – definitions of non-performing exposures and forbearance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46562" y="2688398"/>
              <a:ext cx="747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APR ‘16</a:t>
              </a:r>
              <a:endParaRPr lang="en-US" sz="1200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3980189" y="2445421"/>
              <a:ext cx="0" cy="21600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808244" y="1868792"/>
              <a:ext cx="19464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Regulatory treatment of accounting provisions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860559" y="2688398"/>
              <a:ext cx="7541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OCT ‘16</a:t>
              </a:r>
              <a:endParaRPr lang="en-US" sz="1200" dirty="0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6258736" y="2407803"/>
              <a:ext cx="0" cy="274317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ounded Rectangle 39"/>
            <p:cNvSpPr/>
            <p:nvPr/>
          </p:nvSpPr>
          <p:spPr>
            <a:xfrm>
              <a:off x="1771533" y="1632503"/>
              <a:ext cx="1725420" cy="748406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595301" y="1611368"/>
              <a:ext cx="2118137" cy="823554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5823471" y="1766421"/>
              <a:ext cx="1760670" cy="637714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852" y="1457036"/>
              <a:ext cx="434204" cy="28800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7543" y="1422352"/>
              <a:ext cx="434204" cy="288000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9244" y="1569607"/>
              <a:ext cx="434204" cy="288000"/>
            </a:xfrm>
            <a:prstGeom prst="rect">
              <a:avLst/>
            </a:prstGeom>
          </p:spPr>
        </p:pic>
      </p:grpSp>
      <p:grpSp>
        <p:nvGrpSpPr>
          <p:cNvPr id="84" name="Group 83"/>
          <p:cNvGrpSpPr/>
          <p:nvPr/>
        </p:nvGrpSpPr>
        <p:grpSpPr>
          <a:xfrm>
            <a:off x="5823471" y="3520748"/>
            <a:ext cx="2622423" cy="1323986"/>
            <a:chOff x="5823471" y="3520748"/>
            <a:chExt cx="2622423" cy="1323986"/>
          </a:xfrm>
        </p:grpSpPr>
        <p:pic>
          <p:nvPicPr>
            <p:cNvPr id="30" name="Picture 2" descr="C:\Users\n58325\Guido Petruolo\Presentaciones\Presentación Jornadas Directores\ECB.pn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08" r="35394" b="50257"/>
            <a:stretch/>
          </p:blipFill>
          <p:spPr bwMode="auto">
            <a:xfrm>
              <a:off x="6340052" y="3945792"/>
              <a:ext cx="528649" cy="357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Box 58"/>
            <p:cNvSpPr txBox="1"/>
            <p:nvPr/>
          </p:nvSpPr>
          <p:spPr>
            <a:xfrm>
              <a:off x="6499441" y="4309391"/>
              <a:ext cx="19464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Draft guidance to banks on non-performing loans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6514667" y="4207020"/>
              <a:ext cx="1816909" cy="637714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5823471" y="3520748"/>
              <a:ext cx="0" cy="1005129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833664" y="4525877"/>
              <a:ext cx="648000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1051609" y="3243749"/>
            <a:ext cx="5081596" cy="1714658"/>
            <a:chOff x="1051609" y="3243749"/>
            <a:chExt cx="5081596" cy="1714658"/>
          </a:xfrm>
        </p:grpSpPr>
        <p:sp>
          <p:nvSpPr>
            <p:cNvPr id="53" name="TextBox 52"/>
            <p:cNvSpPr txBox="1"/>
            <p:nvPr/>
          </p:nvSpPr>
          <p:spPr>
            <a:xfrm>
              <a:off x="4387296" y="3244682"/>
              <a:ext cx="6983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JUL ‘16</a:t>
              </a:r>
              <a:endParaRPr lang="en-US" sz="12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396657" y="3243749"/>
              <a:ext cx="7365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SEP ‘16</a:t>
              </a:r>
              <a:endParaRPr lang="en-US" sz="12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930680" y="4258535"/>
              <a:ext cx="1896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Guidelines on the application of the definition of default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3802915" y="4250293"/>
              <a:ext cx="1677513" cy="637714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5">
              <a:hlinkClick r:id="" action="ppaction://noaction"/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962" b="4093"/>
            <a:stretch/>
          </p:blipFill>
          <p:spPr>
            <a:xfrm>
              <a:off x="3522181" y="4062408"/>
              <a:ext cx="461337" cy="280869"/>
            </a:xfrm>
            <a:prstGeom prst="rect">
              <a:avLst/>
            </a:prstGeom>
          </p:spPr>
        </p:pic>
        <p:cxnSp>
          <p:nvCxnSpPr>
            <p:cNvPr id="72" name="Straight Connector 71"/>
            <p:cNvCxnSpPr/>
            <p:nvPr/>
          </p:nvCxnSpPr>
          <p:spPr>
            <a:xfrm>
              <a:off x="5713438" y="3520748"/>
              <a:ext cx="0" cy="1005129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497438" y="4525877"/>
              <a:ext cx="216000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ounded Rectangle 73"/>
            <p:cNvSpPr/>
            <p:nvPr/>
          </p:nvSpPr>
          <p:spPr>
            <a:xfrm>
              <a:off x="1332343" y="4104697"/>
              <a:ext cx="1951150" cy="853710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5">
              <a:hlinkClick r:id="" action="ppaction://noaction"/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962" b="4093"/>
            <a:stretch/>
          </p:blipFill>
          <p:spPr>
            <a:xfrm>
              <a:off x="1051609" y="3916812"/>
              <a:ext cx="461337" cy="280869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1475722" y="4127410"/>
              <a:ext cx="18962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Guidelines on credit risk management practices and accounting for expected credit losses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2730357" y="3790771"/>
              <a:ext cx="1975257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4713254" y="3520748"/>
              <a:ext cx="0" cy="274317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730357" y="3811335"/>
              <a:ext cx="0" cy="28800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/>
          <p:nvPr/>
        </p:nvSpPr>
        <p:spPr>
          <a:xfrm>
            <a:off x="648989" y="5230906"/>
            <a:ext cx="183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¿</a:t>
            </a:r>
            <a:r>
              <a:rPr lang="en-US" sz="2000" dirty="0" err="1" smtClean="0"/>
              <a:t>Es</a:t>
            </a:r>
            <a:r>
              <a:rPr lang="en-US" sz="2000" dirty="0" smtClean="0"/>
              <a:t> </a:t>
            </a:r>
            <a:r>
              <a:rPr lang="en-US" sz="2000" dirty="0" err="1" smtClean="0"/>
              <a:t>eso</a:t>
            </a:r>
            <a:r>
              <a:rPr lang="en-US" sz="2000" dirty="0" smtClean="0"/>
              <a:t> </a:t>
            </a:r>
            <a:r>
              <a:rPr lang="en-US" sz="2000" dirty="0" err="1" smtClean="0"/>
              <a:t>todo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363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4556789" y="3589955"/>
            <a:ext cx="0" cy="259528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102" y="3107036"/>
            <a:ext cx="576840" cy="765717"/>
          </a:xfrm>
          <a:prstGeom prst="rect">
            <a:avLst/>
          </a:prstGeom>
        </p:spPr>
      </p:pic>
      <p:sp>
        <p:nvSpPr>
          <p:cNvPr id="4" name="Título 8"/>
          <p:cNvSpPr>
            <a:spLocks noGrp="1"/>
          </p:cNvSpPr>
          <p:nvPr>
            <p:ph type="title"/>
          </p:nvPr>
        </p:nvSpPr>
        <p:spPr>
          <a:xfrm>
            <a:off x="675883" y="284515"/>
            <a:ext cx="8543925" cy="519272"/>
          </a:xfrm>
        </p:spPr>
        <p:txBody>
          <a:bodyPr/>
          <a:lstStyle/>
          <a:p>
            <a:r>
              <a:rPr lang="en-GB" dirty="0" err="1" smtClean="0"/>
              <a:t>Retos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la </a:t>
            </a:r>
            <a:r>
              <a:rPr lang="en-GB" dirty="0" err="1" smtClean="0"/>
              <a:t>implantación</a:t>
            </a:r>
            <a:r>
              <a:rPr lang="en-GB" dirty="0" smtClean="0"/>
              <a:t> de IFRS9</a:t>
            </a:r>
            <a:endParaRPr lang="en-GB" dirty="0"/>
          </a:p>
        </p:txBody>
      </p:sp>
      <p:sp>
        <p:nvSpPr>
          <p:cNvPr id="5" name="Marcador de texto 12"/>
          <p:cNvSpPr>
            <a:spLocks noGrp="1"/>
          </p:cNvSpPr>
          <p:nvPr>
            <p:ph type="body" sz="quarter" idx="10"/>
          </p:nvPr>
        </p:nvSpPr>
        <p:spPr>
          <a:xfrm>
            <a:off x="675883" y="864000"/>
            <a:ext cx="8543925" cy="37068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a) </a:t>
            </a:r>
            <a:r>
              <a:rPr lang="en-GB" dirty="0" err="1" smtClean="0"/>
              <a:t>Cumplimiento</a:t>
            </a:r>
            <a:r>
              <a:rPr lang="en-GB" dirty="0" smtClean="0"/>
              <a:t> de la </a:t>
            </a:r>
            <a:r>
              <a:rPr lang="en-GB" dirty="0" err="1" smtClean="0"/>
              <a:t>norma</a:t>
            </a:r>
            <a:endParaRPr lang="en-GB" dirty="0"/>
          </a:p>
        </p:txBody>
      </p:sp>
      <p:sp>
        <p:nvSpPr>
          <p:cNvPr id="87" name="TextBox 86"/>
          <p:cNvSpPr txBox="1"/>
          <p:nvPr/>
        </p:nvSpPr>
        <p:spPr>
          <a:xfrm>
            <a:off x="640526" y="6554966"/>
            <a:ext cx="30155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*Source: extracts from different BCBS papers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219481" y="3814133"/>
            <a:ext cx="43105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…</a:t>
            </a:r>
            <a:r>
              <a:rPr lang="en-US" sz="1600" i="1" dirty="0" smtClean="0"/>
              <a:t>not </a:t>
            </a:r>
            <a:r>
              <a:rPr lang="en-US" sz="1600" i="1" dirty="0"/>
              <a:t>all credit risk exposures are capable of being modelled sufficiently reliably or consistently for use in determining regulatory capital </a:t>
            </a:r>
            <a:r>
              <a:rPr lang="en-US" sz="1600" i="1" dirty="0" smtClean="0"/>
              <a:t>requirements</a:t>
            </a:r>
            <a:r>
              <a:rPr lang="en-US" sz="1200" dirty="0" smtClean="0"/>
              <a:t>...</a:t>
            </a:r>
          </a:p>
          <a:p>
            <a:endParaRPr lang="en-US" sz="1600" i="1" dirty="0"/>
          </a:p>
          <a:p>
            <a:r>
              <a:rPr lang="en-US" sz="1600" i="1" dirty="0"/>
              <a:t>…The Committee proposes applying floors to PD, LGD and the </a:t>
            </a:r>
            <a:r>
              <a:rPr lang="en-US" sz="1600" i="1" dirty="0" smtClean="0"/>
              <a:t>credit conversion factors (CCF)…</a:t>
            </a:r>
            <a:endParaRPr lang="en-US" sz="1600" i="1" dirty="0"/>
          </a:p>
        </p:txBody>
      </p:sp>
      <p:sp>
        <p:nvSpPr>
          <p:cNvPr id="3" name="Rectangle 2"/>
          <p:cNvSpPr/>
          <p:nvPr/>
        </p:nvSpPr>
        <p:spPr>
          <a:xfrm>
            <a:off x="471204" y="1535400"/>
            <a:ext cx="9076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 </a:t>
            </a:r>
            <a:r>
              <a:rPr lang="en-US" sz="2400" i="1" dirty="0" smtClean="0"/>
              <a:t>…banks </a:t>
            </a:r>
            <a:r>
              <a:rPr lang="en-US" sz="2400" i="1" dirty="0"/>
              <a:t>may have … regulatory capital models for the measurement of expected </a:t>
            </a:r>
            <a:r>
              <a:rPr lang="en-US" sz="2400" i="1" dirty="0" smtClean="0"/>
              <a:t>losses … may </a:t>
            </a:r>
            <a:r>
              <a:rPr lang="en-US" sz="2400" i="1" dirty="0"/>
              <a:t>be used as a starting point for estimating ECL for accounting purposes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t="16143" r="60814" b="60450"/>
          <a:stretch/>
        </p:blipFill>
        <p:spPr>
          <a:xfrm>
            <a:off x="328064" y="1285636"/>
            <a:ext cx="1094108" cy="7069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29991" y="3589955"/>
            <a:ext cx="5376009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…consideration </a:t>
            </a:r>
            <a:r>
              <a:rPr lang="en-US" i="1" dirty="0"/>
              <a:t>of forward-looking </a:t>
            </a:r>
            <a:r>
              <a:rPr lang="en-US" i="1" dirty="0" smtClean="0"/>
              <a:t>information…is </a:t>
            </a:r>
            <a:r>
              <a:rPr lang="en-US" i="1" dirty="0"/>
              <a:t>critical to the timely recognition of </a:t>
            </a:r>
            <a:r>
              <a:rPr lang="en-US" i="1" dirty="0" smtClean="0"/>
              <a:t>ECL..</a:t>
            </a:r>
          </a:p>
          <a:p>
            <a:pPr algn="ctr"/>
            <a:endParaRPr lang="en-US" i="1" dirty="0" smtClean="0"/>
          </a:p>
          <a:p>
            <a:pPr algn="ctr"/>
            <a:r>
              <a:rPr lang="en-US" i="1" dirty="0" smtClean="0"/>
              <a:t>…methodology </a:t>
            </a:r>
            <a:r>
              <a:rPr lang="en-US" i="1" dirty="0"/>
              <a:t>used to </a:t>
            </a:r>
            <a:r>
              <a:rPr lang="en-US" i="1" dirty="0" smtClean="0"/>
              <a:t>estimate 12-month </a:t>
            </a:r>
            <a:r>
              <a:rPr lang="en-US" i="1" dirty="0"/>
              <a:t>ECL should be robust at all </a:t>
            </a:r>
            <a:r>
              <a:rPr lang="en-US" i="1" dirty="0" smtClean="0"/>
              <a:t>times…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/>
              <a:t>…and represent an unbiased probability weighted estimate </a:t>
            </a:r>
            <a:r>
              <a:rPr lang="en-US" i="1" dirty="0" smtClean="0"/>
              <a:t>of expected </a:t>
            </a:r>
            <a:r>
              <a:rPr lang="en-US" i="1" dirty="0"/>
              <a:t>credit </a:t>
            </a:r>
            <a:r>
              <a:rPr lang="en-US" i="1" dirty="0" smtClean="0"/>
              <a:t>losses…</a:t>
            </a:r>
          </a:p>
          <a:p>
            <a:pPr algn="ctr"/>
            <a:endParaRPr lang="en-US" sz="1050" i="1" dirty="0"/>
          </a:p>
          <a:p>
            <a:pPr algn="ctr"/>
            <a:r>
              <a:rPr lang="en-US" i="1" dirty="0" smtClean="0"/>
              <a:t>…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94697" y="3036441"/>
            <a:ext cx="1495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CAPITAL</a:t>
            </a:r>
            <a:endParaRPr lang="en-US" sz="2400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5722" y="3036441"/>
            <a:ext cx="230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PROVISIONES</a:t>
            </a:r>
            <a:endParaRPr lang="en-US" sz="2400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927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16" grpId="0"/>
      <p:bldP spid="6" grpId="0"/>
      <p:bldP spid="14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6" y="4071837"/>
            <a:ext cx="1147907" cy="13002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054" y="1583737"/>
            <a:ext cx="5465953" cy="468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054" y="1583737"/>
            <a:ext cx="5465955" cy="468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054" y="1583737"/>
            <a:ext cx="5465954" cy="468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867769" y="2719497"/>
            <a:ext cx="278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“…el que </a:t>
            </a:r>
            <a:r>
              <a:rPr lang="en-US" dirty="0" err="1" smtClean="0"/>
              <a:t>genere</a:t>
            </a:r>
            <a:r>
              <a:rPr lang="en-US" dirty="0" smtClean="0"/>
              <a:t> </a:t>
            </a:r>
            <a:r>
              <a:rPr lang="en-US" dirty="0" err="1" smtClean="0"/>
              <a:t>menores</a:t>
            </a:r>
            <a:r>
              <a:rPr lang="en-US" dirty="0" smtClean="0"/>
              <a:t> </a:t>
            </a:r>
            <a:r>
              <a:rPr lang="en-US" dirty="0" err="1" smtClean="0"/>
              <a:t>impactos</a:t>
            </a:r>
            <a:r>
              <a:rPr lang="en-US" dirty="0" smtClean="0"/>
              <a:t>…”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237864" y="5528448"/>
            <a:ext cx="278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“…”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20567916">
            <a:off x="3247618" y="2149846"/>
            <a:ext cx="6323380" cy="332297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3587" y="2668520"/>
            <a:ext cx="4310837" cy="954107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171364" y="1391702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“…el que </a:t>
            </a:r>
            <a:r>
              <a:rPr lang="en-US" dirty="0" err="1"/>
              <a:t>mejor</a:t>
            </a:r>
            <a:r>
              <a:rPr lang="en-US" dirty="0"/>
              <a:t> </a:t>
            </a:r>
            <a:r>
              <a:rPr lang="en-US" dirty="0" err="1"/>
              <a:t>cumpla</a:t>
            </a:r>
            <a:r>
              <a:rPr lang="en-US" dirty="0"/>
              <a:t> la </a:t>
            </a:r>
            <a:r>
              <a:rPr lang="en-US" dirty="0" err="1"/>
              <a:t>norma</a:t>
            </a:r>
            <a:r>
              <a:rPr lang="en-US" dirty="0"/>
              <a:t>…”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9630" y="2668521"/>
            <a:ext cx="3987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“…el que </a:t>
            </a:r>
            <a:r>
              <a:rPr lang="en-US" sz="2800" dirty="0" err="1" smtClean="0"/>
              <a:t>cueste</a:t>
            </a:r>
            <a:r>
              <a:rPr lang="en-US" sz="2800" dirty="0" smtClean="0"/>
              <a:t> </a:t>
            </a:r>
            <a:r>
              <a:rPr lang="en-US" sz="2800" dirty="0" err="1" smtClean="0"/>
              <a:t>menos</a:t>
            </a:r>
            <a:r>
              <a:rPr lang="en-US" sz="2800" dirty="0" smtClean="0"/>
              <a:t> </a:t>
            </a:r>
            <a:r>
              <a:rPr lang="en-US" sz="2800" dirty="0" err="1" smtClean="0"/>
              <a:t>implementar</a:t>
            </a:r>
            <a:r>
              <a:rPr lang="en-US" sz="2800" dirty="0" smtClean="0"/>
              <a:t>…”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1218582" y="5152972"/>
            <a:ext cx="2787854" cy="954107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218582" y="5098509"/>
            <a:ext cx="2787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/>
            </a:lvl1pPr>
          </a:lstStyle>
          <a:p>
            <a:r>
              <a:rPr lang="en-US" dirty="0"/>
              <a:t>“…el que </a:t>
            </a:r>
            <a:r>
              <a:rPr lang="en-US" dirty="0" err="1"/>
              <a:t>mejor</a:t>
            </a:r>
            <a:r>
              <a:rPr lang="en-US" dirty="0"/>
              <a:t> se </a:t>
            </a:r>
            <a:r>
              <a:rPr lang="en-US" dirty="0" err="1"/>
              <a:t>entienda</a:t>
            </a:r>
            <a:r>
              <a:rPr lang="en-US" dirty="0"/>
              <a:t>…”</a:t>
            </a:r>
          </a:p>
        </p:txBody>
      </p:sp>
      <p:sp>
        <p:nvSpPr>
          <p:cNvPr id="16" name="Rectangle 15"/>
          <p:cNvSpPr/>
          <p:nvPr/>
        </p:nvSpPr>
        <p:spPr>
          <a:xfrm rot="20567916">
            <a:off x="5881363" y="5159418"/>
            <a:ext cx="3039690" cy="5367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20567916">
            <a:off x="4804730" y="1144996"/>
            <a:ext cx="2372834" cy="104990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464602" y="1426723"/>
            <a:ext cx="2892245" cy="12093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/>
          <p:cNvSpPr/>
          <p:nvPr/>
        </p:nvSpPr>
        <p:spPr>
          <a:xfrm>
            <a:off x="4370294" y="284515"/>
            <a:ext cx="672353" cy="2351533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8"/>
          <p:cNvSpPr>
            <a:spLocks noGrp="1"/>
          </p:cNvSpPr>
          <p:nvPr>
            <p:ph type="title"/>
          </p:nvPr>
        </p:nvSpPr>
        <p:spPr>
          <a:xfrm>
            <a:off x="675883" y="284515"/>
            <a:ext cx="8543925" cy="519272"/>
          </a:xfrm>
        </p:spPr>
        <p:txBody>
          <a:bodyPr/>
          <a:lstStyle/>
          <a:p>
            <a:r>
              <a:rPr lang="en-GB" dirty="0" err="1" smtClean="0"/>
              <a:t>Retos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la </a:t>
            </a:r>
            <a:r>
              <a:rPr lang="en-GB" dirty="0" err="1" smtClean="0"/>
              <a:t>implantación</a:t>
            </a:r>
            <a:r>
              <a:rPr lang="en-GB" dirty="0" smtClean="0"/>
              <a:t> de IFRS9</a:t>
            </a:r>
            <a:endParaRPr lang="en-GB" dirty="0"/>
          </a:p>
        </p:txBody>
      </p:sp>
      <p:sp>
        <p:nvSpPr>
          <p:cNvPr id="5" name="Marcador de texto 12"/>
          <p:cNvSpPr>
            <a:spLocks noGrp="1"/>
          </p:cNvSpPr>
          <p:nvPr>
            <p:ph type="body" sz="quarter" idx="10"/>
          </p:nvPr>
        </p:nvSpPr>
        <p:spPr>
          <a:xfrm>
            <a:off x="675883" y="864000"/>
            <a:ext cx="8543925" cy="37068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b) </a:t>
            </a:r>
            <a:r>
              <a:rPr lang="en-GB" dirty="0" err="1" smtClean="0"/>
              <a:t>Coste</a:t>
            </a:r>
            <a:r>
              <a:rPr lang="en-GB" dirty="0" smtClean="0"/>
              <a:t> de </a:t>
            </a:r>
            <a:r>
              <a:rPr lang="en-GB" dirty="0" err="1" smtClean="0"/>
              <a:t>implantación</a:t>
            </a:r>
            <a:r>
              <a:rPr lang="en-GB" dirty="0" smtClean="0"/>
              <a:t> y </a:t>
            </a:r>
            <a:r>
              <a:rPr lang="en-GB" dirty="0" err="1" smtClean="0"/>
              <a:t>entendimiento</a:t>
            </a:r>
            <a:endParaRPr lang="en-GB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2" y="1553906"/>
            <a:ext cx="876007" cy="117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17" y="2277395"/>
            <a:ext cx="3900536" cy="390053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001943" y="2205244"/>
            <a:ext cx="3587940" cy="3630704"/>
          </a:xfrm>
          <a:prstGeom prst="ellipse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8"/>
          <p:cNvSpPr>
            <a:spLocks noGrp="1"/>
          </p:cNvSpPr>
          <p:nvPr>
            <p:ph type="title"/>
          </p:nvPr>
        </p:nvSpPr>
        <p:spPr>
          <a:xfrm>
            <a:off x="675883" y="284515"/>
            <a:ext cx="8543925" cy="519272"/>
          </a:xfrm>
        </p:spPr>
        <p:txBody>
          <a:bodyPr/>
          <a:lstStyle/>
          <a:p>
            <a:r>
              <a:rPr lang="en-GB" dirty="0" err="1" smtClean="0"/>
              <a:t>Retos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la </a:t>
            </a:r>
            <a:r>
              <a:rPr lang="en-GB" dirty="0" err="1" smtClean="0"/>
              <a:t>implantación</a:t>
            </a:r>
            <a:r>
              <a:rPr lang="en-GB" dirty="0" smtClean="0"/>
              <a:t> de IFRS9</a:t>
            </a:r>
            <a:endParaRPr lang="en-GB" dirty="0"/>
          </a:p>
        </p:txBody>
      </p:sp>
      <p:sp>
        <p:nvSpPr>
          <p:cNvPr id="5" name="Marcador de texto 12"/>
          <p:cNvSpPr>
            <a:spLocks noGrp="1"/>
          </p:cNvSpPr>
          <p:nvPr>
            <p:ph type="body" sz="quarter" idx="10"/>
          </p:nvPr>
        </p:nvSpPr>
        <p:spPr>
          <a:xfrm>
            <a:off x="675883" y="864000"/>
            <a:ext cx="8543925" cy="37068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b</a:t>
            </a:r>
            <a:r>
              <a:rPr lang="en-GB" dirty="0" smtClean="0"/>
              <a:t>) </a:t>
            </a:r>
            <a:r>
              <a:rPr lang="en-GB" dirty="0" err="1" smtClean="0"/>
              <a:t>Coste</a:t>
            </a:r>
            <a:r>
              <a:rPr lang="en-GB" dirty="0" smtClean="0"/>
              <a:t> de </a:t>
            </a:r>
            <a:r>
              <a:rPr lang="en-GB" dirty="0" err="1" smtClean="0"/>
              <a:t>implantación</a:t>
            </a:r>
            <a:r>
              <a:rPr lang="en-GB" dirty="0" smtClean="0"/>
              <a:t> y </a:t>
            </a:r>
            <a:r>
              <a:rPr lang="en-GB" dirty="0" err="1" smtClean="0"/>
              <a:t>entendimiento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005918" y="2041862"/>
            <a:ext cx="1882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Modelos</a:t>
            </a:r>
            <a:r>
              <a:rPr lang="en-US" sz="2400" dirty="0" smtClean="0"/>
              <a:t> Stress Test</a:t>
            </a:r>
            <a:endParaRPr lang="en-US" sz="2400" dirty="0"/>
          </a:p>
        </p:txBody>
      </p:sp>
      <p:sp>
        <p:nvSpPr>
          <p:cNvPr id="10" name="Right Arrow 9"/>
          <p:cNvSpPr/>
          <p:nvPr/>
        </p:nvSpPr>
        <p:spPr>
          <a:xfrm rot="8602907">
            <a:off x="6312443" y="2672565"/>
            <a:ext cx="685800" cy="524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85017" y="2041862"/>
            <a:ext cx="1882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Modelos</a:t>
            </a:r>
            <a:r>
              <a:rPr lang="en-US" sz="2400" dirty="0" smtClean="0"/>
              <a:t> Capital IRB</a:t>
            </a:r>
            <a:endParaRPr lang="en-US" sz="2400" dirty="0"/>
          </a:p>
        </p:txBody>
      </p:sp>
      <p:sp>
        <p:nvSpPr>
          <p:cNvPr id="23" name="Right Arrow 22"/>
          <p:cNvSpPr/>
          <p:nvPr/>
        </p:nvSpPr>
        <p:spPr>
          <a:xfrm rot="2372872">
            <a:off x="2593844" y="2726694"/>
            <a:ext cx="685800" cy="524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75883" y="5277144"/>
            <a:ext cx="1882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Modelos</a:t>
            </a:r>
            <a:r>
              <a:rPr lang="en-US" sz="2400" dirty="0" smtClean="0"/>
              <a:t> IFRS9</a:t>
            </a:r>
            <a:endParaRPr lang="en-US" sz="2400" dirty="0"/>
          </a:p>
        </p:txBody>
      </p:sp>
      <p:sp>
        <p:nvSpPr>
          <p:cNvPr id="25" name="Right Arrow 24"/>
          <p:cNvSpPr/>
          <p:nvPr/>
        </p:nvSpPr>
        <p:spPr>
          <a:xfrm rot="19287489">
            <a:off x="2556289" y="5014926"/>
            <a:ext cx="685800" cy="524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005918" y="5277144"/>
            <a:ext cx="2213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Rating, scorings, etc.</a:t>
            </a:r>
            <a:endParaRPr lang="en-US" sz="2400" dirty="0"/>
          </a:p>
        </p:txBody>
      </p:sp>
      <p:sp>
        <p:nvSpPr>
          <p:cNvPr id="27" name="Right Arrow 26"/>
          <p:cNvSpPr/>
          <p:nvPr/>
        </p:nvSpPr>
        <p:spPr>
          <a:xfrm rot="13107347">
            <a:off x="6339304" y="5155137"/>
            <a:ext cx="685800" cy="524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rot="13757524">
            <a:off x="6200417" y="4050570"/>
            <a:ext cx="705865" cy="644577"/>
          </a:xfrm>
          <a:prstGeom prst="rtTriangle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327845" y="2568385"/>
            <a:ext cx="3240000" cy="3240000"/>
            <a:chOff x="3327845" y="2084293"/>
            <a:chExt cx="3240000" cy="3240000"/>
          </a:xfrm>
        </p:grpSpPr>
        <p:sp>
          <p:nvSpPr>
            <p:cNvPr id="6" name="TextBox 5"/>
            <p:cNvSpPr txBox="1"/>
            <p:nvPr/>
          </p:nvSpPr>
          <p:spPr>
            <a:xfrm>
              <a:off x="3404529" y="2388767"/>
              <a:ext cx="2988319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smtClean="0">
                  <a:solidFill>
                    <a:srgbClr val="002060"/>
                  </a:solidFill>
                </a:rPr>
                <a:t>         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PiT</a:t>
              </a:r>
              <a:r>
                <a:rPr lang="en-US" sz="2000" dirty="0" smtClean="0">
                  <a:solidFill>
                    <a:srgbClr val="002060"/>
                  </a:solidFill>
                </a:rPr>
                <a:t>  VS TTC</a:t>
              </a:r>
            </a:p>
            <a:p>
              <a:endParaRPr lang="en-US" sz="2000" dirty="0" smtClean="0">
                <a:solidFill>
                  <a:srgbClr val="002060"/>
                </a:solidFill>
              </a:endParaRPr>
            </a:p>
            <a:p>
              <a:r>
                <a:rPr lang="en-US" sz="2000" dirty="0" err="1" smtClean="0">
                  <a:solidFill>
                    <a:srgbClr val="002060"/>
                  </a:solidFill>
                </a:rPr>
                <a:t>Reactivo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</a:p>
            <a:p>
              <a:r>
                <a:rPr lang="en-US" sz="2000" dirty="0" smtClean="0">
                  <a:solidFill>
                    <a:srgbClr val="002060"/>
                  </a:solidFill>
                </a:rPr>
                <a:t>	VS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Fwd</a:t>
              </a:r>
              <a:r>
                <a:rPr lang="en-US" sz="2000" dirty="0" smtClean="0">
                  <a:solidFill>
                    <a:srgbClr val="002060"/>
                  </a:solidFill>
                </a:rPr>
                <a:t> looking</a:t>
              </a:r>
            </a:p>
            <a:p>
              <a:endParaRPr lang="en-US" sz="2000" dirty="0" smtClean="0">
                <a:solidFill>
                  <a:srgbClr val="002060"/>
                </a:solidFill>
              </a:endParaRPr>
            </a:p>
            <a:p>
              <a:r>
                <a:rPr lang="en-US" sz="2000" dirty="0" smtClean="0">
                  <a:solidFill>
                    <a:srgbClr val="002060"/>
                  </a:solidFill>
                </a:rPr>
                <a:t>    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Conservador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</a:p>
            <a:p>
              <a:r>
                <a:rPr lang="en-US" sz="2000" dirty="0" smtClean="0">
                  <a:solidFill>
                    <a:srgbClr val="002060"/>
                  </a:solidFill>
                </a:rPr>
                <a:t>	    VS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Fiel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r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eflejo</a:t>
              </a:r>
              <a:endParaRPr lang="en-US" sz="2000" dirty="0" smtClean="0">
                <a:solidFill>
                  <a:srgbClr val="002060"/>
                </a:solidFill>
              </a:endParaRPr>
            </a:p>
            <a:p>
              <a:endParaRPr lang="en-US" sz="2000" dirty="0">
                <a:solidFill>
                  <a:srgbClr val="00206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64423" y="4612342"/>
              <a:ext cx="968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2060"/>
                  </a:solidFill>
                </a:rPr>
                <a:t>…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3327845" y="2084293"/>
              <a:ext cx="3240000" cy="32400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85017" y="1371600"/>
            <a:ext cx="3034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1. </a:t>
            </a:r>
            <a:r>
              <a:rPr lang="en-US" sz="2000" dirty="0" err="1" smtClean="0"/>
              <a:t>Desarrollo</a:t>
            </a:r>
            <a:r>
              <a:rPr lang="en-US" sz="2000" dirty="0" smtClean="0"/>
              <a:t> de </a:t>
            </a:r>
            <a:r>
              <a:rPr lang="en-US" sz="2000" dirty="0" err="1" smtClean="0"/>
              <a:t>modelos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924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f713fa563b2330d0969fc149653d12cdcf4380"/>
</p:tagLst>
</file>

<file path=ppt/theme/theme1.xml><?xml version="1.0" encoding="utf-8"?>
<a:theme xmlns:a="http://schemas.openxmlformats.org/drawingml/2006/main" name="Extracto MRI">
  <a:themeElements>
    <a:clrScheme name="SANTANDER">
      <a:dk1>
        <a:srgbClr val="000000"/>
      </a:dk1>
      <a:lt1>
        <a:sysClr val="window" lastClr="FFFFFF"/>
      </a:lt1>
      <a:dk2>
        <a:srgbClr val="FF0000"/>
      </a:dk2>
      <a:lt2>
        <a:srgbClr val="E3E2E2"/>
      </a:lt2>
      <a:accent1>
        <a:srgbClr val="C7C6C6"/>
      </a:accent1>
      <a:accent2>
        <a:srgbClr val="515151"/>
      </a:accent2>
      <a:accent3>
        <a:srgbClr val="70706F"/>
      </a:accent3>
      <a:accent4>
        <a:srgbClr val="9D9D9C"/>
      </a:accent4>
      <a:accent5>
        <a:srgbClr val="F4A38B"/>
      </a:accent5>
      <a:accent6>
        <a:srgbClr val="FBDCD0"/>
      </a:accent6>
      <a:hlink>
        <a:srgbClr val="C00000"/>
      </a:hlink>
      <a:folHlink>
        <a:srgbClr val="FF6969"/>
      </a:folHlink>
    </a:clrScheme>
    <a:fontScheme name="SANTANDER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6_1">
  <a:themeElements>
    <a:clrScheme name="">
      <a:dk1>
        <a:srgbClr val="000000"/>
      </a:dk1>
      <a:lt1>
        <a:srgbClr val="FFFFFF"/>
      </a:lt1>
      <a:dk2>
        <a:srgbClr val="707277"/>
      </a:dk2>
      <a:lt2>
        <a:srgbClr val="929497"/>
      </a:lt2>
      <a:accent1>
        <a:srgbClr val="FF0000"/>
      </a:accent1>
      <a:accent2>
        <a:srgbClr val="DDDDDD"/>
      </a:accent2>
      <a:accent3>
        <a:srgbClr val="FFFFFF"/>
      </a:accent3>
      <a:accent4>
        <a:srgbClr val="000000"/>
      </a:accent4>
      <a:accent5>
        <a:srgbClr val="FFAAAA"/>
      </a:accent5>
      <a:accent6>
        <a:srgbClr val="C8C8C8"/>
      </a:accent6>
      <a:hlink>
        <a:srgbClr val="000000"/>
      </a:hlink>
      <a:folHlink>
        <a:srgbClr val="000000"/>
      </a:folHlink>
    </a:clrScheme>
    <a:fontScheme name="14_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8000" tIns="45720" rIns="1800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8000" tIns="45720" rIns="1800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C8C8C8"/>
        </a:accent6>
        <a:hlink>
          <a:srgbClr val="C0C0C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1 14">
        <a:dk1>
          <a:srgbClr val="000000"/>
        </a:dk1>
        <a:lt1>
          <a:srgbClr val="FFFFFF"/>
        </a:lt1>
        <a:dk2>
          <a:srgbClr val="7A6C7A"/>
        </a:dk2>
        <a:lt2>
          <a:srgbClr val="808080"/>
        </a:lt2>
        <a:accent1>
          <a:srgbClr val="FF000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C8C8C8"/>
        </a:accent6>
        <a:hlink>
          <a:srgbClr val="C0C0C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1 15">
        <a:dk1>
          <a:srgbClr val="000000"/>
        </a:dk1>
        <a:lt1>
          <a:srgbClr val="FFFFFF"/>
        </a:lt1>
        <a:dk2>
          <a:srgbClr val="7A6C7A"/>
        </a:dk2>
        <a:lt2>
          <a:srgbClr val="DDDDDD"/>
        </a:lt2>
        <a:accent1>
          <a:srgbClr val="FF0000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D4D4D4"/>
        </a:accent6>
        <a:hlink>
          <a:srgbClr val="C0C0C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1 16">
        <a:dk1>
          <a:srgbClr val="000000"/>
        </a:dk1>
        <a:lt1>
          <a:srgbClr val="FFFFFF"/>
        </a:lt1>
        <a:dk2>
          <a:srgbClr val="7A6C7A"/>
        </a:dk2>
        <a:lt2>
          <a:srgbClr val="DDDDDD"/>
        </a:lt2>
        <a:accent1>
          <a:srgbClr val="FF0000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A1A1A1"/>
        </a:accent6>
        <a:hlink>
          <a:srgbClr val="C0C0C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1341</Words>
  <Application>Microsoft Office PowerPoint</Application>
  <PresentationFormat>A4 Paper (210x297 mm)</PresentationFormat>
  <Paragraphs>248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Verdana</vt:lpstr>
      <vt:lpstr>Wingdings</vt:lpstr>
      <vt:lpstr>Extracto MRI</vt:lpstr>
      <vt:lpstr>Tema de Office</vt:lpstr>
      <vt:lpstr>1_Tema de Office</vt:lpstr>
      <vt:lpstr>3_Tema de Office</vt:lpstr>
      <vt:lpstr>8_Tema de Office</vt:lpstr>
      <vt:lpstr>16_1</vt:lpstr>
      <vt:lpstr>IFRS 9</vt:lpstr>
      <vt:lpstr>PowerPoint Presentation</vt:lpstr>
      <vt:lpstr>Objetivos contrapuestos… ¿o no?</vt:lpstr>
      <vt:lpstr>Retos en la implantación de IFRS9</vt:lpstr>
      <vt:lpstr>Retos en la implantación de IFRS9</vt:lpstr>
      <vt:lpstr>Retos en la implantación de IFRS9</vt:lpstr>
      <vt:lpstr>Retos en la implantación de IFRS9</vt:lpstr>
      <vt:lpstr>Retos en la implantación de IFRS9</vt:lpstr>
      <vt:lpstr>Retos en la implantación de IFRS9</vt:lpstr>
      <vt:lpstr>Retos en la implantación de IFRS9</vt:lpstr>
      <vt:lpstr>Retos en la implantación de IFRS9</vt:lpstr>
      <vt:lpstr>Retos en la implantación de IFRS9</vt:lpstr>
      <vt:lpstr>Retos en la implantación de IFRS9</vt:lpstr>
      <vt:lpstr>Retos en la implantación de IFRS9</vt:lpstr>
      <vt:lpstr>Retos en la implantación de IFRS9</vt:lpstr>
      <vt:lpstr>Retos en la implantación de IFRS9</vt:lpstr>
      <vt:lpstr>Retos en la implantación de IFRS9</vt:lpstr>
      <vt:lpstr>Retos en la implantación de IFRS9</vt:lpstr>
      <vt:lpstr>PowerPoint Presentation</vt:lpstr>
      <vt:lpstr>Anexo 1: IAS39 in a nutshell</vt:lpstr>
      <vt:lpstr>Anexo 1</vt:lpstr>
      <vt:lpstr>Anexo 1: IFRS9 in a nutshell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RS</dc:creator>
  <cp:lastModifiedBy>Perez De Castro Manuel Vicente</cp:lastModifiedBy>
  <cp:revision>2358</cp:revision>
  <cp:lastPrinted>2014-07-24T07:57:13Z</cp:lastPrinted>
  <dcterms:created xsi:type="dcterms:W3CDTF">2014-07-07T12:01:20Z</dcterms:created>
  <dcterms:modified xsi:type="dcterms:W3CDTF">2016-11-17T11:50:41Z</dcterms:modified>
</cp:coreProperties>
</file>