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7" r:id="rId3"/>
    <p:sldId id="279" r:id="rId4"/>
    <p:sldId id="266" r:id="rId5"/>
    <p:sldId id="258" r:id="rId6"/>
    <p:sldId id="259" r:id="rId7"/>
    <p:sldId id="263" r:id="rId8"/>
    <p:sldId id="260" r:id="rId9"/>
    <p:sldId id="267" r:id="rId10"/>
    <p:sldId id="261" r:id="rId11"/>
    <p:sldId id="268" r:id="rId12"/>
    <p:sldId id="281" r:id="rId13"/>
    <p:sldId id="269" r:id="rId14"/>
    <p:sldId id="277" r:id="rId15"/>
    <p:sldId id="278" r:id="rId16"/>
    <p:sldId id="276" r:id="rId17"/>
    <p:sldId id="270" r:id="rId18"/>
    <p:sldId id="280" r:id="rId19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F6F"/>
    <a:srgbClr val="1F1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2" autoAdjust="0"/>
    <p:restoredTop sz="94096" autoAdjust="0"/>
  </p:normalViewPr>
  <p:slideViewPr>
    <p:cSldViewPr snapToGrid="0" snapToObjects="1">
      <p:cViewPr varScale="1">
        <p:scale>
          <a:sx n="96" d="100"/>
          <a:sy n="96" d="100"/>
        </p:scale>
        <p:origin x="60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eltran\AppData\Local\Microsoft\Windows\INetCache\Content.Outlook\X5GKU98G\Cifras%20RF%20Ponencia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eltran\Desktop\Datos%20presentaci&#243;n%20Mich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eltran\AppData\Local\Microsoft\Windows\INetCache\Content.Outlook\X5GKU98G\Cifras%20RF%20Ponencia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eltran\AppData\Roaming\Microsoft\Excel\Cifras%20RF%20Ponencia%202017%20(version%202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eltran\AppData\Roaming\Microsoft\Excel\Datos%20presentaci&#243;n%20Michel%20(version%202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eltran\AppData\Roaming\Microsoft\Excel\Monto%20y%20Nro%20de%20Operaciones%20RV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eltran\AppData\Roaming\Microsoft\Excel\Cifras%20RF%20Ponencia%202017%20(version%202).xlsb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eltran\AppData\Roaming\Microsoft\Excel\Datos%20presentaci&#243;n%20Michel%20(version%202).xlsb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bohorquez\AppData\Local\Microsoft\Windows\INetCache\Content.Outlook\FOEM7GK8\Soporte%20Presentaci&#243;n%20MK2017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pivotSource>
    <c:name>[Cifras RF Ponencia 2017.xlsx]Deuda Pública!Tabla dinámica1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spPr>
          <a:ln w="38100"/>
        </c:spPr>
        <c:marker>
          <c:symbol val="circle"/>
          <c:size val="5"/>
          <c:spPr>
            <a:ln w="9525"/>
          </c:spPr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spPr>
          <a:ln w="38100"/>
        </c:spPr>
        <c:marker>
          <c:symbol val="circle"/>
          <c:size val="5"/>
          <c:spPr>
            <a:ln w="9525"/>
          </c:spPr>
        </c:marker>
      </c:pivotFmt>
      <c:pivotFmt>
        <c:idx val="8"/>
        <c:marker>
          <c:symbol val="none"/>
        </c:marker>
      </c:pivotFmt>
      <c:pivotFmt>
        <c:idx val="9"/>
        <c:spPr>
          <a:ln w="38100"/>
        </c:spPr>
        <c:marker>
          <c:symbol val="circle"/>
          <c:size val="5"/>
          <c:spPr>
            <a:ln w="9525"/>
          </c:spPr>
        </c:marker>
      </c:pivotFmt>
      <c:pivotFmt>
        <c:idx val="10"/>
        <c:marker>
          <c:symbol val="none"/>
        </c:marker>
      </c:pivotFmt>
      <c:pivotFmt>
        <c:idx val="11"/>
        <c:spPr>
          <a:ln w="38100"/>
        </c:spPr>
        <c:marker>
          <c:symbol val="circle"/>
          <c:size val="5"/>
          <c:spPr>
            <a:ln w="9525"/>
          </c:spPr>
        </c:marker>
      </c:pivotFmt>
      <c:pivotFmt>
        <c:idx val="12"/>
        <c:marker>
          <c:symbol val="none"/>
        </c:marker>
      </c:pivotFmt>
      <c:pivotFmt>
        <c:idx val="13"/>
        <c:spPr>
          <a:ln w="38100"/>
        </c:spPr>
        <c:marker>
          <c:symbol val="circle"/>
          <c:size val="5"/>
          <c:spPr>
            <a:ln w="9525"/>
          </c:spPr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'Deuda Pública'!$B$4</c:f>
              <c:strCache>
                <c:ptCount val="1"/>
                <c:pt idx="0">
                  <c:v>Monto </c:v>
                </c:pt>
              </c:strCache>
            </c:strRef>
          </c:tx>
          <c:invertIfNegative val="0"/>
          <c:cat>
            <c:strRef>
              <c:f>'Deuda Pública'!$A$5:$A$16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2017(p)</c:v>
                </c:pt>
              </c:strCache>
            </c:strRef>
          </c:cat>
          <c:val>
            <c:numRef>
              <c:f>'Deuda Pública'!$B$5:$B$16</c:f>
              <c:numCache>
                <c:formatCode>_(* #,##0_);_(* \(#,##0\);_(* "-"_);_(@_)</c:formatCode>
                <c:ptCount val="11"/>
                <c:pt idx="0">
                  <c:v>783738218900688.63</c:v>
                </c:pt>
                <c:pt idx="1">
                  <c:v>671786263721615.13</c:v>
                </c:pt>
                <c:pt idx="2">
                  <c:v>2319126082376469</c:v>
                </c:pt>
                <c:pt idx="3">
                  <c:v>1653167607040228.3</c:v>
                </c:pt>
                <c:pt idx="4">
                  <c:v>1265895415770053</c:v>
                </c:pt>
                <c:pt idx="5">
                  <c:v>1793450872102758.5</c:v>
                </c:pt>
                <c:pt idx="6">
                  <c:v>1273650342700328.8</c:v>
                </c:pt>
                <c:pt idx="7">
                  <c:v>1505066456391491</c:v>
                </c:pt>
                <c:pt idx="8">
                  <c:v>1117258678599457.4</c:v>
                </c:pt>
                <c:pt idx="9">
                  <c:v>935401790780630.88</c:v>
                </c:pt>
                <c:pt idx="10">
                  <c:v>1430879906439879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A-4F35-BE2B-0BDCB1282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564032"/>
        <c:axId val="183423488"/>
      </c:barChart>
      <c:lineChart>
        <c:grouping val="standard"/>
        <c:varyColors val="0"/>
        <c:ser>
          <c:idx val="1"/>
          <c:order val="1"/>
          <c:tx>
            <c:strRef>
              <c:f>'Deuda Pública'!$C$4</c:f>
              <c:strCache>
                <c:ptCount val="1"/>
                <c:pt idx="0">
                  <c:v>Número de operaciones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9525"/>
            </c:spPr>
          </c:marker>
          <c:cat>
            <c:strRef>
              <c:f>'Deuda Pública'!$A$5:$A$16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2017(p)</c:v>
                </c:pt>
              </c:strCache>
            </c:strRef>
          </c:cat>
          <c:val>
            <c:numRef>
              <c:f>'Deuda Pública'!$C$5:$C$16</c:f>
              <c:numCache>
                <c:formatCode>_(* #,##0_);_(* \(#,##0\);_(* "-"_);_(@_)</c:formatCode>
                <c:ptCount val="11"/>
                <c:pt idx="0">
                  <c:v>498466</c:v>
                </c:pt>
                <c:pt idx="1">
                  <c:v>281131</c:v>
                </c:pt>
                <c:pt idx="2">
                  <c:v>630342</c:v>
                </c:pt>
                <c:pt idx="3">
                  <c:v>549502</c:v>
                </c:pt>
                <c:pt idx="4">
                  <c:v>408635</c:v>
                </c:pt>
                <c:pt idx="5">
                  <c:v>475201</c:v>
                </c:pt>
                <c:pt idx="6">
                  <c:v>387514</c:v>
                </c:pt>
                <c:pt idx="7">
                  <c:v>469086</c:v>
                </c:pt>
                <c:pt idx="8">
                  <c:v>356998</c:v>
                </c:pt>
                <c:pt idx="9">
                  <c:v>331736</c:v>
                </c:pt>
                <c:pt idx="10">
                  <c:v>429966.66666666669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4A-4F35-BE2B-0BDCB1282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2032"/>
        <c:axId val="183420032"/>
      </c:lineChart>
      <c:catAx>
        <c:axId val="30756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423488"/>
        <c:crosses val="autoZero"/>
        <c:auto val="1"/>
        <c:lblAlgn val="ctr"/>
        <c:lblOffset val="100"/>
        <c:noMultiLvlLbl val="0"/>
      </c:catAx>
      <c:valAx>
        <c:axId val="18342348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_);_(@_)" sourceLinked="1"/>
        <c:majorTickMark val="out"/>
        <c:minorTickMark val="none"/>
        <c:tickLblPos val="nextTo"/>
        <c:crossAx val="307564032"/>
        <c:crosses val="autoZero"/>
        <c:crossBetween val="between"/>
        <c:dispUnits>
          <c:builtInUnit val="trillions"/>
          <c:dispUnitsLbl>
            <c:layout>
              <c:manualLayout>
                <c:xMode val="edge"/>
                <c:yMode val="edge"/>
                <c:x val="1.5775689282843858E-2"/>
                <c:y val="5.2778223081396264E-2"/>
              </c:manualLayout>
            </c:layout>
            <c:tx>
              <c:rich>
                <a:bodyPr/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r>
                    <a:rPr lang="es-ES">
                      <a:solidFill>
                        <a:schemeClr val="accent1"/>
                      </a:solidFill>
                    </a:rPr>
                    <a:t>Monto negociado (Billones)</a:t>
                  </a:r>
                </a:p>
              </c:rich>
            </c:tx>
          </c:dispUnitsLbl>
        </c:dispUnits>
      </c:valAx>
      <c:valAx>
        <c:axId val="1834200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Número</a:t>
                </a:r>
                <a:r>
                  <a:rPr lang="en-US" baseline="0">
                    <a:solidFill>
                      <a:schemeClr val="accent2"/>
                    </a:solidFill>
                  </a:rPr>
                  <a:t> de</a:t>
                </a:r>
                <a:r>
                  <a:rPr lang="en-US">
                    <a:solidFill>
                      <a:schemeClr val="accent2"/>
                    </a:solidFill>
                  </a:rPr>
                  <a:t> operaciones</a:t>
                </a:r>
              </a:p>
            </c:rich>
          </c:tx>
          <c:layout>
            <c:manualLayout>
              <c:xMode val="edge"/>
              <c:yMode val="edge"/>
              <c:x val="0.95776355117304823"/>
              <c:y val="0.10935829129143289"/>
            </c:manualLayout>
          </c:layout>
          <c:overlay val="0"/>
        </c:title>
        <c:numFmt formatCode="_(* #,##0_);_(* \(#,##0\);_(* &quot;-&quot;_);_(@_)" sourceLinked="1"/>
        <c:majorTickMark val="out"/>
        <c:minorTickMark val="none"/>
        <c:tickLblPos val="nextTo"/>
        <c:crossAx val="5292032"/>
        <c:crosses val="max"/>
        <c:crossBetween val="between"/>
      </c:valAx>
      <c:catAx>
        <c:axId val="5292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42003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701528839046195"/>
          <c:y val="0.9225710024536139"/>
          <c:w val="0.44569190018383115"/>
          <c:h val="6.113571852398287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Century Gothic" pitchFamily="34" charset="0"/>
        </a:defRPr>
      </a:pPr>
      <a:endParaRPr lang="es-C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1454341417582"/>
          <c:y val="3.926620578263261E-2"/>
          <c:w val="0.87161106867718585"/>
          <c:h val="0.75326752297555721"/>
        </c:manualLayout>
      </c:layout>
      <c:lineChart>
        <c:grouping val="standard"/>
        <c:varyColors val="0"/>
        <c:ser>
          <c:idx val="0"/>
          <c:order val="0"/>
          <c:spPr>
            <a:ln w="34925"/>
            <a:effectLst/>
          </c:spPr>
          <c:marker>
            <c:symbol val="none"/>
          </c:marker>
          <c:dPt>
            <c:idx val="36"/>
            <c:marker>
              <c:symbol val="circle"/>
              <c:size val="5"/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BD7-4A8F-8862-16E4C7984F88}"/>
              </c:ext>
            </c:extLst>
          </c:dPt>
          <c:dPt>
            <c:idx val="48"/>
            <c:marker>
              <c:symbol val="circle"/>
              <c:size val="5"/>
              <c:spPr>
                <a:noFill/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EF8-41C1-B3FF-5BB3718F3B64}"/>
              </c:ext>
            </c:extLst>
          </c:dPt>
          <c:dPt>
            <c:idx val="92"/>
            <c:marker>
              <c:symbol val="circle"/>
              <c:size val="5"/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EF8-41C1-B3FF-5BB3718F3B64}"/>
              </c:ext>
            </c:extLst>
          </c:dPt>
          <c:dLbls>
            <c:dLbl>
              <c:idx val="36"/>
              <c:layout>
                <c:manualLayout>
                  <c:x val="-7.0360598065084198E-3"/>
                  <c:y val="4.3264503441494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D7-4A8F-8862-16E4C7984F88}"/>
                </c:ext>
              </c:extLst>
            </c:dLbl>
            <c:dLbl>
              <c:idx val="92"/>
              <c:layout>
                <c:manualLayout>
                  <c:x val="0"/>
                  <c:y val="-7.0351740236157104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F8-41C1-B3FF-5BB3718F3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Hoja1!$B$113:$B$205</c:f>
              <c:numCache>
                <c:formatCode>mmm\-yy</c:formatCode>
                <c:ptCount val="9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40939</c:v>
                </c:pt>
                <c:pt idx="25">
                  <c:v>40967</c:v>
                </c:pt>
                <c:pt idx="26">
                  <c:v>40999</c:v>
                </c:pt>
                <c:pt idx="27">
                  <c:v>41029</c:v>
                </c:pt>
                <c:pt idx="28">
                  <c:v>41060</c:v>
                </c:pt>
                <c:pt idx="29">
                  <c:v>41090</c:v>
                </c:pt>
                <c:pt idx="30">
                  <c:v>41121</c:v>
                </c:pt>
                <c:pt idx="31">
                  <c:v>41152</c:v>
                </c:pt>
                <c:pt idx="32">
                  <c:v>41182</c:v>
                </c:pt>
                <c:pt idx="33">
                  <c:v>41213</c:v>
                </c:pt>
                <c:pt idx="34">
                  <c:v>41243</c:v>
                </c:pt>
                <c:pt idx="35">
                  <c:v>41274</c:v>
                </c:pt>
                <c:pt idx="36">
                  <c:v>41305</c:v>
                </c:pt>
                <c:pt idx="37">
                  <c:v>41333</c:v>
                </c:pt>
                <c:pt idx="38">
                  <c:v>41364</c:v>
                </c:pt>
                <c:pt idx="39">
                  <c:v>41394</c:v>
                </c:pt>
                <c:pt idx="40">
                  <c:v>41425</c:v>
                </c:pt>
                <c:pt idx="41">
                  <c:v>41455</c:v>
                </c:pt>
                <c:pt idx="42">
                  <c:v>41486</c:v>
                </c:pt>
                <c:pt idx="43">
                  <c:v>41517</c:v>
                </c:pt>
                <c:pt idx="44">
                  <c:v>41547</c:v>
                </c:pt>
                <c:pt idx="45">
                  <c:v>41578</c:v>
                </c:pt>
                <c:pt idx="46">
                  <c:v>41608</c:v>
                </c:pt>
                <c:pt idx="47">
                  <c:v>41639</c:v>
                </c:pt>
                <c:pt idx="48">
                  <c:v>41670</c:v>
                </c:pt>
                <c:pt idx="49">
                  <c:v>41698</c:v>
                </c:pt>
                <c:pt idx="50">
                  <c:v>41729</c:v>
                </c:pt>
                <c:pt idx="51">
                  <c:v>41759</c:v>
                </c:pt>
                <c:pt idx="52">
                  <c:v>41790</c:v>
                </c:pt>
                <c:pt idx="53">
                  <c:v>41820</c:v>
                </c:pt>
                <c:pt idx="54">
                  <c:v>41851</c:v>
                </c:pt>
                <c:pt idx="55">
                  <c:v>41882</c:v>
                </c:pt>
                <c:pt idx="56">
                  <c:v>41912</c:v>
                </c:pt>
                <c:pt idx="57">
                  <c:v>41943</c:v>
                </c:pt>
                <c:pt idx="58">
                  <c:v>41973</c:v>
                </c:pt>
                <c:pt idx="59">
                  <c:v>42004</c:v>
                </c:pt>
                <c:pt idx="60">
                  <c:v>42035</c:v>
                </c:pt>
                <c:pt idx="61">
                  <c:v>42063</c:v>
                </c:pt>
                <c:pt idx="62">
                  <c:v>42094</c:v>
                </c:pt>
                <c:pt idx="63">
                  <c:v>42124</c:v>
                </c:pt>
                <c:pt idx="64">
                  <c:v>42155</c:v>
                </c:pt>
                <c:pt idx="65">
                  <c:v>42185</c:v>
                </c:pt>
                <c:pt idx="66">
                  <c:v>42216</c:v>
                </c:pt>
                <c:pt idx="67">
                  <c:v>42247</c:v>
                </c:pt>
                <c:pt idx="68">
                  <c:v>42277</c:v>
                </c:pt>
                <c:pt idx="69">
                  <c:v>42308</c:v>
                </c:pt>
                <c:pt idx="70">
                  <c:v>42338</c:v>
                </c:pt>
                <c:pt idx="71">
                  <c:v>42369</c:v>
                </c:pt>
                <c:pt idx="72">
                  <c:v>42400</c:v>
                </c:pt>
                <c:pt idx="73">
                  <c:v>42429</c:v>
                </c:pt>
                <c:pt idx="74">
                  <c:v>42460</c:v>
                </c:pt>
                <c:pt idx="75">
                  <c:v>42490</c:v>
                </c:pt>
                <c:pt idx="76">
                  <c:v>42521</c:v>
                </c:pt>
                <c:pt idx="77">
                  <c:v>42551</c:v>
                </c:pt>
                <c:pt idx="78">
                  <c:v>42582</c:v>
                </c:pt>
                <c:pt idx="79">
                  <c:v>42613</c:v>
                </c:pt>
                <c:pt idx="80">
                  <c:v>42643</c:v>
                </c:pt>
                <c:pt idx="81">
                  <c:v>42674</c:v>
                </c:pt>
                <c:pt idx="82">
                  <c:v>42704</c:v>
                </c:pt>
                <c:pt idx="83">
                  <c:v>42735</c:v>
                </c:pt>
                <c:pt idx="84">
                  <c:v>42766</c:v>
                </c:pt>
                <c:pt idx="85">
                  <c:v>42794</c:v>
                </c:pt>
                <c:pt idx="86">
                  <c:v>42825</c:v>
                </c:pt>
                <c:pt idx="87">
                  <c:v>42855</c:v>
                </c:pt>
                <c:pt idx="88">
                  <c:v>42886</c:v>
                </c:pt>
                <c:pt idx="89">
                  <c:v>42916</c:v>
                </c:pt>
                <c:pt idx="90">
                  <c:v>42947</c:v>
                </c:pt>
                <c:pt idx="91">
                  <c:v>42978</c:v>
                </c:pt>
                <c:pt idx="92">
                  <c:v>43008</c:v>
                </c:pt>
              </c:numCache>
            </c:numRef>
          </c:cat>
          <c:val>
            <c:numRef>
              <c:f>Hoja1!$C$113:$C$205</c:f>
              <c:numCache>
                <c:formatCode>0.00%</c:formatCode>
                <c:ptCount val="93"/>
                <c:pt idx="0">
                  <c:v>9.7177497183549948E-3</c:v>
                </c:pt>
                <c:pt idx="1">
                  <c:v>9.926331661804691E-3</c:v>
                </c:pt>
                <c:pt idx="2">
                  <c:v>8.6997529180914291E-3</c:v>
                </c:pt>
                <c:pt idx="3">
                  <c:v>8.9241110921584824E-3</c:v>
                </c:pt>
                <c:pt idx="4">
                  <c:v>9.2924118426480594E-3</c:v>
                </c:pt>
                <c:pt idx="5">
                  <c:v>1.1581602175897378E-2</c:v>
                </c:pt>
                <c:pt idx="6">
                  <c:v>1.1635536581559193E-2</c:v>
                </c:pt>
                <c:pt idx="7">
                  <c:v>1.2154613442602437E-2</c:v>
                </c:pt>
                <c:pt idx="8">
                  <c:v>1.4192331409085469E-2</c:v>
                </c:pt>
                <c:pt idx="9">
                  <c:v>1.48244232801553E-2</c:v>
                </c:pt>
                <c:pt idx="10">
                  <c:v>1.4197750579833204E-2</c:v>
                </c:pt>
                <c:pt idx="11">
                  <c:v>2.2287376087898301E-2</c:v>
                </c:pt>
                <c:pt idx="12">
                  <c:v>2.7641916603240235E-2</c:v>
                </c:pt>
                <c:pt idx="13">
                  <c:v>2.8693914206592164E-2</c:v>
                </c:pt>
                <c:pt idx="14">
                  <c:v>2.8886870014955383E-2</c:v>
                </c:pt>
                <c:pt idx="15">
                  <c:v>3.0881986610726789E-2</c:v>
                </c:pt>
                <c:pt idx="16">
                  <c:v>2.8660753290493956E-2</c:v>
                </c:pt>
                <c:pt idx="17">
                  <c:v>3.0661509291466764E-2</c:v>
                </c:pt>
                <c:pt idx="18">
                  <c:v>3.1690332748115634E-2</c:v>
                </c:pt>
                <c:pt idx="19">
                  <c:v>3.0604057446868702E-2</c:v>
                </c:pt>
                <c:pt idx="20">
                  <c:v>2.8164126810429933E-2</c:v>
                </c:pt>
                <c:pt idx="21">
                  <c:v>2.7430379767671823E-2</c:v>
                </c:pt>
                <c:pt idx="22">
                  <c:v>2.777080509710517E-2</c:v>
                </c:pt>
                <c:pt idx="23">
                  <c:v>3.0633983289454512E-2</c:v>
                </c:pt>
                <c:pt idx="24">
                  <c:v>2.8284094607283497E-2</c:v>
                </c:pt>
                <c:pt idx="25">
                  <c:v>3.388193378116558E-2</c:v>
                </c:pt>
                <c:pt idx="26">
                  <c:v>3.3582516070041236E-2</c:v>
                </c:pt>
                <c:pt idx="27">
                  <c:v>3.4058514109875336E-2</c:v>
                </c:pt>
                <c:pt idx="28">
                  <c:v>3.0296751029065754E-2</c:v>
                </c:pt>
                <c:pt idx="29">
                  <c:v>3.1923964115146169E-2</c:v>
                </c:pt>
                <c:pt idx="30">
                  <c:v>3.4845586359586019E-2</c:v>
                </c:pt>
                <c:pt idx="31">
                  <c:v>3.2668553437411062E-2</c:v>
                </c:pt>
                <c:pt idx="32">
                  <c:v>3.1050239162404993E-2</c:v>
                </c:pt>
                <c:pt idx="33">
                  <c:v>3.0008932645156694E-2</c:v>
                </c:pt>
                <c:pt idx="34">
                  <c:v>3.0668139428789914E-2</c:v>
                </c:pt>
                <c:pt idx="35">
                  <c:v>3.6966465586242017E-2</c:v>
                </c:pt>
                <c:pt idx="36">
                  <c:v>3.9092407612746377E-2</c:v>
                </c:pt>
                <c:pt idx="37">
                  <c:v>4.2506369855051851E-2</c:v>
                </c:pt>
                <c:pt idx="38">
                  <c:v>4.304252683338293E-2</c:v>
                </c:pt>
                <c:pt idx="39">
                  <c:v>4.8160458481686194E-2</c:v>
                </c:pt>
                <c:pt idx="40">
                  <c:v>4.6840127140609922E-2</c:v>
                </c:pt>
                <c:pt idx="41">
                  <c:v>5.2856946266546356E-2</c:v>
                </c:pt>
                <c:pt idx="42">
                  <c:v>5.8780461335663392E-2</c:v>
                </c:pt>
                <c:pt idx="43">
                  <c:v>5.8221631709047157E-2</c:v>
                </c:pt>
                <c:pt idx="44">
                  <c:v>6.3082606167117333E-2</c:v>
                </c:pt>
                <c:pt idx="45">
                  <c:v>6.9209001495689454E-2</c:v>
                </c:pt>
                <c:pt idx="46">
                  <c:v>6.7732368129034076E-2</c:v>
                </c:pt>
                <c:pt idx="47">
                  <c:v>6.8782717327040846E-2</c:v>
                </c:pt>
                <c:pt idx="48">
                  <c:v>6.7311989084064369E-2</c:v>
                </c:pt>
                <c:pt idx="49">
                  <c:v>6.9831827873365046E-2</c:v>
                </c:pt>
                <c:pt idx="50">
                  <c:v>8.2607748521944052E-2</c:v>
                </c:pt>
                <c:pt idx="51">
                  <c:v>8.6965747507120786E-2</c:v>
                </c:pt>
                <c:pt idx="52">
                  <c:v>9.8280911598045542E-2</c:v>
                </c:pt>
                <c:pt idx="53">
                  <c:v>0.10918878973307523</c:v>
                </c:pt>
                <c:pt idx="54">
                  <c:v>0.12964393241013705</c:v>
                </c:pt>
                <c:pt idx="55">
                  <c:v>0.14015216822170948</c:v>
                </c:pt>
                <c:pt idx="56">
                  <c:v>0.14531102551762495</c:v>
                </c:pt>
                <c:pt idx="57">
                  <c:v>0.15235538033489776</c:v>
                </c:pt>
                <c:pt idx="58">
                  <c:v>0.1561256181249274</c:v>
                </c:pt>
                <c:pt idx="59">
                  <c:v>0.1646360269070177</c:v>
                </c:pt>
                <c:pt idx="60">
                  <c:v>0.17079917581113435</c:v>
                </c:pt>
                <c:pt idx="61">
                  <c:v>0.1797</c:v>
                </c:pt>
                <c:pt idx="62">
                  <c:v>0.17236743012374789</c:v>
                </c:pt>
                <c:pt idx="63">
                  <c:v>0.17456513336400359</c:v>
                </c:pt>
                <c:pt idx="64">
                  <c:v>0.17006733904985</c:v>
                </c:pt>
                <c:pt idx="65">
                  <c:v>0.16569999999999999</c:v>
                </c:pt>
                <c:pt idx="66">
                  <c:v>0.1678</c:v>
                </c:pt>
                <c:pt idx="67">
                  <c:v>0.16850000000000001</c:v>
                </c:pt>
                <c:pt idx="68">
                  <c:v>0.17236975241922925</c:v>
                </c:pt>
                <c:pt idx="69">
                  <c:v>0.18239993988479775</c:v>
                </c:pt>
                <c:pt idx="70">
                  <c:v>0.18281164377383879</c:v>
                </c:pt>
                <c:pt idx="71">
                  <c:v>0.18760385915440603</c:v>
                </c:pt>
                <c:pt idx="72">
                  <c:v>0.17838359853135641</c:v>
                </c:pt>
                <c:pt idx="73">
                  <c:v>0.17456736902411424</c:v>
                </c:pt>
                <c:pt idx="74">
                  <c:v>0.18440000000000001</c:v>
                </c:pt>
                <c:pt idx="75">
                  <c:v>0.1954175186292367</c:v>
                </c:pt>
                <c:pt idx="76">
                  <c:v>0.19950000000000001</c:v>
                </c:pt>
                <c:pt idx="77">
                  <c:v>0.2082403165810669</c:v>
                </c:pt>
                <c:pt idx="78">
                  <c:v>0.21249999999999999</c:v>
                </c:pt>
                <c:pt idx="79">
                  <c:v>0.22370000000000001</c:v>
                </c:pt>
                <c:pt idx="80">
                  <c:v>0.23241728623647592</c:v>
                </c:pt>
                <c:pt idx="81">
                  <c:v>0.22951435514195928</c:v>
                </c:pt>
                <c:pt idx="82">
                  <c:v>0.24222963034040282</c:v>
                </c:pt>
                <c:pt idx="83">
                  <c:v>0.2497846199999092</c:v>
                </c:pt>
                <c:pt idx="84">
                  <c:v>0.24726359909718071</c:v>
                </c:pt>
                <c:pt idx="85">
                  <c:v>0.24435307084257724</c:v>
                </c:pt>
                <c:pt idx="86">
                  <c:v>0.25262877954844548</c:v>
                </c:pt>
                <c:pt idx="87">
                  <c:v>0.25281815307918182</c:v>
                </c:pt>
                <c:pt idx="88">
                  <c:v>0.2615886021490102</c:v>
                </c:pt>
                <c:pt idx="89">
                  <c:v>0.25917187205561132</c:v>
                </c:pt>
                <c:pt idx="90">
                  <c:v>0.25654624270359921</c:v>
                </c:pt>
                <c:pt idx="91">
                  <c:v>0.256887262074175</c:v>
                </c:pt>
                <c:pt idx="92">
                  <c:v>0.25740831786430202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F8-41C1-B3FF-5BB3718F3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478720"/>
        <c:axId val="213227136"/>
      </c:lineChart>
      <c:dateAx>
        <c:axId val="2324787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CO"/>
          </a:p>
        </c:txPr>
        <c:crossAx val="213227136"/>
        <c:crosses val="autoZero"/>
        <c:auto val="1"/>
        <c:lblOffset val="100"/>
        <c:baseTimeUnit val="months"/>
      </c:dateAx>
      <c:valAx>
        <c:axId val="2132271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chemeClr val="accent1"/>
                    </a:solidFill>
                  </a:defRPr>
                </a:pPr>
                <a:r>
                  <a:rPr lang="es-ES" sz="1100">
                    <a:solidFill>
                      <a:schemeClr val="accent1"/>
                    </a:solidFill>
                  </a:rPr>
                  <a:t>Participación % </a:t>
                </a:r>
              </a:p>
            </c:rich>
          </c:tx>
          <c:layout>
            <c:manualLayout>
              <c:xMode val="edge"/>
              <c:yMode val="edge"/>
              <c:x val="1.0178463839777285E-2"/>
              <c:y val="0.2554773573657275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2324787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pivotSource>
    <c:name>[Cifras RF Ponencia 2017.xlsx]Deuda Privada!Tabla dinámica2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spPr>
          <a:ln w="38100"/>
        </c:spPr>
        <c:marker>
          <c:symbol val="circle"/>
          <c:size val="5"/>
        </c:marker>
      </c:pivotFmt>
      <c:pivotFmt>
        <c:idx val="2"/>
        <c:marker>
          <c:symbol val="none"/>
        </c:marker>
      </c:pivotFmt>
      <c:pivotFmt>
        <c:idx val="3"/>
        <c:spPr>
          <a:ln w="38100"/>
        </c:spPr>
        <c:marker>
          <c:symbol val="circle"/>
          <c:size val="5"/>
        </c:marker>
      </c:pivotFmt>
      <c:pivotFmt>
        <c:idx val="4"/>
        <c:marker>
          <c:symbol val="none"/>
        </c:marker>
      </c:pivotFmt>
      <c:pivotFmt>
        <c:idx val="5"/>
        <c:spPr>
          <a:ln w="38100"/>
        </c:spPr>
        <c:marker>
          <c:symbol val="circle"/>
          <c:size val="5"/>
        </c:marker>
      </c:pivotFmt>
    </c:pivotFmts>
    <c:plotArea>
      <c:layout>
        <c:manualLayout>
          <c:layoutTarget val="inner"/>
          <c:xMode val="edge"/>
          <c:yMode val="edge"/>
          <c:x val="0.11017461201840455"/>
          <c:y val="4.6418324145229596E-2"/>
          <c:w val="0.74185945488907135"/>
          <c:h val="0.75721024984462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'Deuda Privada'!$B$4</c:f>
              <c:strCache>
                <c:ptCount val="1"/>
                <c:pt idx="0">
                  <c:v>Monto </c:v>
                </c:pt>
              </c:strCache>
            </c:strRef>
          </c:tx>
          <c:invertIfNegative val="0"/>
          <c:cat>
            <c:strRef>
              <c:f>'Deuda Privada'!$A$5:$A$16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2017(p)</c:v>
                </c:pt>
              </c:strCache>
            </c:strRef>
          </c:cat>
          <c:val>
            <c:numRef>
              <c:f>'Deuda Privada'!$B$5:$B$16</c:f>
              <c:numCache>
                <c:formatCode>_(* #,##0_);_(* \(#,##0\);_(* "-"_);_(@_)</c:formatCode>
                <c:ptCount val="11"/>
                <c:pt idx="0">
                  <c:v>183476070388068.56</c:v>
                </c:pt>
                <c:pt idx="1">
                  <c:v>112268291049469.55</c:v>
                </c:pt>
                <c:pt idx="2">
                  <c:v>87869760026535.781</c:v>
                </c:pt>
                <c:pt idx="3">
                  <c:v>80871453525841.531</c:v>
                </c:pt>
                <c:pt idx="4">
                  <c:v>77901817335972.641</c:v>
                </c:pt>
                <c:pt idx="5">
                  <c:v>80950602860446.359</c:v>
                </c:pt>
                <c:pt idx="6">
                  <c:v>78874740966606.5</c:v>
                </c:pt>
                <c:pt idx="7">
                  <c:v>75947868287532.906</c:v>
                </c:pt>
                <c:pt idx="8">
                  <c:v>75510218196687.188</c:v>
                </c:pt>
                <c:pt idx="9">
                  <c:v>108090997621662.17</c:v>
                </c:pt>
                <c:pt idx="10">
                  <c:v>132697580558379.25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B-498D-91E2-1B2B4D637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61216"/>
        <c:axId val="183419456"/>
      </c:barChart>
      <c:lineChart>
        <c:grouping val="standard"/>
        <c:varyColors val="0"/>
        <c:ser>
          <c:idx val="1"/>
          <c:order val="1"/>
          <c:tx>
            <c:strRef>
              <c:f>'Deuda Privada'!$C$4</c:f>
              <c:strCache>
                <c:ptCount val="1"/>
                <c:pt idx="0">
                  <c:v>Número de Operaciones</c:v>
                </c:pt>
              </c:strCache>
            </c:strRef>
          </c:tx>
          <c:spPr>
            <a:ln w="38100"/>
          </c:spPr>
          <c:marker>
            <c:symbol val="circle"/>
            <c:size val="5"/>
          </c:marker>
          <c:cat>
            <c:strRef>
              <c:f>'Deuda Privada'!$A$5:$A$16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2017(p)</c:v>
                </c:pt>
              </c:strCache>
            </c:strRef>
          </c:cat>
          <c:val>
            <c:numRef>
              <c:f>'Deuda Privada'!$C$5:$C$16</c:f>
              <c:numCache>
                <c:formatCode>_(* #,##0_);_(* \(#,##0\);_(* "-"_);_(@_)</c:formatCode>
                <c:ptCount val="11"/>
                <c:pt idx="0">
                  <c:v>132234</c:v>
                </c:pt>
                <c:pt idx="1">
                  <c:v>132231</c:v>
                </c:pt>
                <c:pt idx="2">
                  <c:v>134511</c:v>
                </c:pt>
                <c:pt idx="3">
                  <c:v>117841</c:v>
                </c:pt>
                <c:pt idx="4">
                  <c:v>107887</c:v>
                </c:pt>
                <c:pt idx="5">
                  <c:v>112681</c:v>
                </c:pt>
                <c:pt idx="6">
                  <c:v>91711</c:v>
                </c:pt>
                <c:pt idx="7">
                  <c:v>87429</c:v>
                </c:pt>
                <c:pt idx="8">
                  <c:v>89472</c:v>
                </c:pt>
                <c:pt idx="9">
                  <c:v>99573</c:v>
                </c:pt>
                <c:pt idx="10">
                  <c:v>96071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CB-498D-91E2-1B2B4D637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1728"/>
        <c:axId val="140916928"/>
      </c:lineChart>
      <c:catAx>
        <c:axId val="596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419456"/>
        <c:crosses val="autoZero"/>
        <c:auto val="1"/>
        <c:lblAlgn val="ctr"/>
        <c:lblOffset val="100"/>
        <c:noMultiLvlLbl val="0"/>
      </c:catAx>
      <c:valAx>
        <c:axId val="18341945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_);_(@_)" sourceLinked="1"/>
        <c:majorTickMark val="out"/>
        <c:minorTickMark val="none"/>
        <c:tickLblPos val="nextTo"/>
        <c:spPr>
          <a:ln w="6350"/>
        </c:spPr>
        <c:crossAx val="5961216"/>
        <c:crosses val="autoZero"/>
        <c:crossBetween val="between"/>
        <c:dispUnits>
          <c:builtInUnit val="trillions"/>
          <c:dispUnitsLbl>
            <c:layout>
              <c:manualLayout>
                <c:xMode val="edge"/>
                <c:yMode val="edge"/>
                <c:x val="1.9635364243813604E-2"/>
                <c:y val="7.4741308202270249E-2"/>
              </c:manualLayout>
            </c:layout>
            <c:tx>
              <c:rich>
                <a:bodyPr/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r>
                    <a:rPr lang="es-ES">
                      <a:solidFill>
                        <a:schemeClr val="accent1"/>
                      </a:solidFill>
                    </a:rPr>
                    <a:t>Monto negociado (Billones)</a:t>
                  </a:r>
                </a:p>
              </c:rich>
            </c:tx>
          </c:dispUnitsLbl>
        </c:dispUnits>
      </c:valAx>
      <c:valAx>
        <c:axId val="1409169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s-ES">
                    <a:solidFill>
                      <a:schemeClr val="accent2"/>
                    </a:solidFill>
                  </a:rPr>
                  <a:t>Número de Operaciones</a:t>
                </a:r>
              </a:p>
            </c:rich>
          </c:tx>
          <c:layout>
            <c:manualLayout>
              <c:xMode val="edge"/>
              <c:yMode val="edge"/>
              <c:x val="0.94512305142836528"/>
              <c:y val="7.9942218128370338E-2"/>
            </c:manualLayout>
          </c:layout>
          <c:overlay val="0"/>
        </c:title>
        <c:numFmt formatCode="_(* #,##0_);_(* \(#,##0\);_(* &quot;-&quot;_);_(@_)" sourceLinked="1"/>
        <c:majorTickMark val="out"/>
        <c:minorTickMark val="none"/>
        <c:tickLblPos val="nextTo"/>
        <c:crossAx val="5961728"/>
        <c:crosses val="max"/>
        <c:crossBetween val="between"/>
      </c:valAx>
      <c:catAx>
        <c:axId val="5961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91692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7165572275171063"/>
          <c:y val="0.90967882448425585"/>
          <c:w val="0.42733352574538463"/>
          <c:h val="7.248875377305874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Century Gothic" pitchFamily="34" charset="0"/>
        </a:defRPr>
      </a:pPr>
      <a:endParaRPr lang="es-C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2290877879659E-2"/>
          <c:y val="4.7787610619469026E-2"/>
          <c:w val="0.90491269592011492"/>
          <c:h val="0.781966103794547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Emisiones!$C$3</c:f>
              <c:strCache>
                <c:ptCount val="1"/>
                <c:pt idx="0">
                  <c:v>MONTO (Bill COP)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Emisiones!$B$4:$B$15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 (p)</c:v>
                </c:pt>
              </c:strCache>
            </c:strRef>
          </c:cat>
          <c:val>
            <c:numRef>
              <c:f>Emisiones!$C$4:$C$15</c:f>
              <c:numCache>
                <c:formatCode>_-* #,##0.0_-;\-* #,##0.0_-;_-* "-"_-;_-@_-</c:formatCode>
                <c:ptCount val="12"/>
                <c:pt idx="0">
                  <c:v>4.7110467909800011</c:v>
                </c:pt>
                <c:pt idx="1">
                  <c:v>5.1430400035119996</c:v>
                </c:pt>
                <c:pt idx="2">
                  <c:v>5.7054118798799953</c:v>
                </c:pt>
                <c:pt idx="3">
                  <c:v>13.693693800000004</c:v>
                </c:pt>
                <c:pt idx="4">
                  <c:v>13.795736677115503</c:v>
                </c:pt>
                <c:pt idx="5">
                  <c:v>8.8407881376099979</c:v>
                </c:pt>
                <c:pt idx="6">
                  <c:v>10.174280099999997</c:v>
                </c:pt>
                <c:pt idx="7">
                  <c:v>9.2634443554070032</c:v>
                </c:pt>
                <c:pt idx="8">
                  <c:v>10.010510680000001</c:v>
                </c:pt>
                <c:pt idx="9">
                  <c:v>5.9148470260465977</c:v>
                </c:pt>
                <c:pt idx="10">
                  <c:v>9.7345378825803355</c:v>
                </c:pt>
                <c:pt idx="11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EC-49A0-A203-7F8DD8F44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89056"/>
        <c:axId val="126727808"/>
      </c:barChart>
      <c:catAx>
        <c:axId val="1418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26727808"/>
        <c:crosses val="autoZero"/>
        <c:auto val="1"/>
        <c:lblAlgn val="ctr"/>
        <c:lblOffset val="100"/>
        <c:noMultiLvlLbl val="0"/>
      </c:catAx>
      <c:valAx>
        <c:axId val="12672780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r>
                  <a:rPr lang="en-US" sz="1200">
                    <a:solidFill>
                      <a:schemeClr val="accent1"/>
                    </a:solidFill>
                  </a:rPr>
                  <a:t>Billones de pesos</a:t>
                </a:r>
              </a:p>
            </c:rich>
          </c:tx>
          <c:layout>
            <c:manualLayout>
              <c:xMode val="edge"/>
              <c:yMode val="edge"/>
              <c:x val="9.7442156187755938E-3"/>
              <c:y val="0.2335100147879745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418905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entury Gothic" pitchFamily="34" charset="0"/>
        </a:defRPr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651722424687"/>
          <c:y val="3.9475614495016062E-2"/>
          <c:w val="0.86581886382140782"/>
          <c:h val="0.8086511338715586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2D3-4EB9-AD54-1C1A12751BD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2D3-4EB9-AD54-1C1A12751B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Hoja1!$B$44:$B$54</c:f>
              <c:strCache>
                <c:ptCount val="11"/>
                <c:pt idx="0">
                  <c:v>Argentina</c:v>
                </c:pt>
                <c:pt idx="1">
                  <c:v>México</c:v>
                </c:pt>
                <c:pt idx="2">
                  <c:v>Chile</c:v>
                </c:pt>
                <c:pt idx="3">
                  <c:v>Panamá</c:v>
                </c:pt>
                <c:pt idx="4">
                  <c:v>Colombia</c:v>
                </c:pt>
                <c:pt idx="5">
                  <c:v>Brasil</c:v>
                </c:pt>
                <c:pt idx="6">
                  <c:v>El Salvador</c:v>
                </c:pt>
                <c:pt idx="7">
                  <c:v>Perú</c:v>
                </c:pt>
                <c:pt idx="8">
                  <c:v>Paraguay</c:v>
                </c:pt>
                <c:pt idx="9">
                  <c:v>Bolivia</c:v>
                </c:pt>
                <c:pt idx="10">
                  <c:v>Venezuela</c:v>
                </c:pt>
              </c:strCache>
            </c:strRef>
          </c:cat>
          <c:val>
            <c:numRef>
              <c:f>Hoja1!$C$44:$C$54</c:f>
              <c:numCache>
                <c:formatCode>General</c:formatCode>
                <c:ptCount val="11"/>
                <c:pt idx="0">
                  <c:v>201</c:v>
                </c:pt>
                <c:pt idx="1">
                  <c:v>199</c:v>
                </c:pt>
                <c:pt idx="2">
                  <c:v>148</c:v>
                </c:pt>
                <c:pt idx="3">
                  <c:v>123</c:v>
                </c:pt>
                <c:pt idx="4">
                  <c:v>122</c:v>
                </c:pt>
                <c:pt idx="5">
                  <c:v>83</c:v>
                </c:pt>
                <c:pt idx="6">
                  <c:v>66</c:v>
                </c:pt>
                <c:pt idx="7">
                  <c:v>59</c:v>
                </c:pt>
                <c:pt idx="8">
                  <c:v>53</c:v>
                </c:pt>
                <c:pt idx="9">
                  <c:v>41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D3-4EB9-AD54-1C1A12751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307776"/>
        <c:axId val="215783040"/>
      </c:barChart>
      <c:catAx>
        <c:axId val="215307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s-CO"/>
          </a:p>
        </c:txPr>
        <c:crossAx val="215783040"/>
        <c:crosses val="autoZero"/>
        <c:auto val="1"/>
        <c:lblAlgn val="ctr"/>
        <c:lblOffset val="100"/>
        <c:noMultiLvlLbl val="0"/>
      </c:catAx>
      <c:valAx>
        <c:axId val="21578304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100">
                    <a:solidFill>
                      <a:schemeClr val="accent1"/>
                    </a:solidFill>
                  </a:defRPr>
                </a:pPr>
                <a:r>
                  <a:rPr lang="es-ES" sz="1100">
                    <a:solidFill>
                      <a:schemeClr val="accent1"/>
                    </a:solidFill>
                  </a:rPr>
                  <a:t>Número de</a:t>
                </a:r>
                <a:r>
                  <a:rPr lang="es-ES" sz="1100" baseline="0">
                    <a:solidFill>
                      <a:schemeClr val="accent1"/>
                    </a:solidFill>
                  </a:rPr>
                  <a:t> emisores</a:t>
                </a:r>
                <a:r>
                  <a:rPr lang="es-ES" sz="1100">
                    <a:solidFill>
                      <a:schemeClr val="accent1"/>
                    </a:solidFill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4927426754582508"/>
              <c:y val="0.932874293985413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21530777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pivotSource>
    <c:name>[Monto y Nro de Operaciones RV (version 1).xlsb]Hoja1!Tabla dinámica1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solidFill>
              <a:schemeClr val="accent1"/>
            </a:solidFill>
          </a:ln>
        </c:spPr>
        <c:marker>
          <c:symbol val="none"/>
        </c:marker>
      </c:pivotFmt>
      <c:pivotFmt>
        <c:idx val="1"/>
        <c:spPr>
          <a:ln w="38100"/>
        </c:spPr>
        <c:marker>
          <c:symbol val="circle"/>
          <c:size val="5"/>
          <c:spPr>
            <a:ln w="9525"/>
          </c:spPr>
        </c:marker>
      </c:pivotFmt>
      <c:pivotFmt>
        <c:idx val="2"/>
        <c:spPr>
          <a:solidFill>
            <a:schemeClr val="accent1"/>
          </a:solidFill>
          <a:ln>
            <a:solidFill>
              <a:schemeClr val="accent1"/>
            </a:solidFill>
          </a:ln>
        </c:spPr>
        <c:marker>
          <c:symbol val="none"/>
        </c:marker>
      </c:pivotFmt>
      <c:pivotFmt>
        <c:idx val="3"/>
        <c:spPr>
          <a:ln w="38100"/>
        </c:spPr>
        <c:marker>
          <c:symbol val="circle"/>
          <c:size val="5"/>
          <c:spPr>
            <a:ln w="9525"/>
          </c:spPr>
        </c:marker>
      </c:pivotFmt>
      <c:pivotFmt>
        <c:idx val="4"/>
        <c:spPr>
          <a:solidFill>
            <a:schemeClr val="accent1"/>
          </a:solidFill>
          <a:ln>
            <a:solidFill>
              <a:schemeClr val="accent1"/>
            </a:solidFill>
          </a:ln>
        </c:spPr>
        <c:marker>
          <c:symbol val="none"/>
        </c:marker>
      </c:pivotFmt>
      <c:pivotFmt>
        <c:idx val="5"/>
        <c:spPr>
          <a:ln w="38100"/>
        </c:spPr>
        <c:marker>
          <c:symbol val="circle"/>
          <c:size val="5"/>
          <c:spPr>
            <a:ln w="9525"/>
          </c:spPr>
        </c:marker>
      </c:pivotFmt>
    </c:pivotFmts>
    <c:plotArea>
      <c:layout>
        <c:manualLayout>
          <c:layoutTarget val="inner"/>
          <c:xMode val="edge"/>
          <c:yMode val="edge"/>
          <c:x val="7.7428608320104828E-2"/>
          <c:y val="3.6486486486486489E-2"/>
          <c:w val="0.7620958465138602"/>
          <c:h val="0.79101350863252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Hoja1!$K$2</c:f>
              <c:strCache>
                <c:ptCount val="1"/>
                <c:pt idx="0">
                  <c:v>Monto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Hoja1!$J$3:$J$14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 (p)</c:v>
                </c:pt>
              </c:strCache>
            </c:strRef>
          </c:cat>
          <c:val>
            <c:numRef>
              <c:f>Hoja1!$K$3:$K$14</c:f>
              <c:numCache>
                <c:formatCode>_(* #,##0_);_(* \(#,##0\);_(* "-"_);_(@_)</c:formatCode>
                <c:ptCount val="11"/>
                <c:pt idx="0">
                  <c:v>21696023.55937</c:v>
                </c:pt>
                <c:pt idx="1">
                  <c:v>24305725.97583</c:v>
                </c:pt>
                <c:pt idx="2">
                  <c:v>25376705.394480001</c:v>
                </c:pt>
                <c:pt idx="3">
                  <c:v>37058711.80308</c:v>
                </c:pt>
                <c:pt idx="4">
                  <c:v>40872273.121890001</c:v>
                </c:pt>
                <c:pt idx="5">
                  <c:v>47193318.333780006</c:v>
                </c:pt>
                <c:pt idx="6">
                  <c:v>41112415.093439996</c:v>
                </c:pt>
                <c:pt idx="7">
                  <c:v>40841863.197059996</c:v>
                </c:pt>
                <c:pt idx="8">
                  <c:v>33025313.200579997</c:v>
                </c:pt>
                <c:pt idx="9">
                  <c:v>41046568.634120002</c:v>
                </c:pt>
                <c:pt idx="10">
                  <c:v>33545332.789093334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A-4B7E-B39B-E7475E01F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87744"/>
        <c:axId val="13111808"/>
      </c:barChart>
      <c:lineChart>
        <c:grouping val="standard"/>
        <c:varyColors val="0"/>
        <c:ser>
          <c:idx val="1"/>
          <c:order val="1"/>
          <c:tx>
            <c:strRef>
              <c:f>Hoja1!$L$2</c:f>
              <c:strCache>
                <c:ptCount val="1"/>
                <c:pt idx="0">
                  <c:v>Número de operaciones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9525"/>
            </c:spPr>
          </c:marker>
          <c:cat>
            <c:strRef>
              <c:f>Hoja1!$J$3:$J$14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 (p)</c:v>
                </c:pt>
              </c:strCache>
            </c:strRef>
          </c:cat>
          <c:val>
            <c:numRef>
              <c:f>Hoja1!$L$3:$L$14</c:f>
              <c:numCache>
                <c:formatCode>_(* #,##0_);_(* \(#,##0\);_(* "-"_);_(@_)</c:formatCode>
                <c:ptCount val="11"/>
                <c:pt idx="0">
                  <c:v>444088</c:v>
                </c:pt>
                <c:pt idx="1">
                  <c:v>489196</c:v>
                </c:pt>
                <c:pt idx="2">
                  <c:v>438346</c:v>
                </c:pt>
                <c:pt idx="3">
                  <c:v>646725</c:v>
                </c:pt>
                <c:pt idx="4">
                  <c:v>726083</c:v>
                </c:pt>
                <c:pt idx="5">
                  <c:v>782051</c:v>
                </c:pt>
                <c:pt idx="6">
                  <c:v>622449</c:v>
                </c:pt>
                <c:pt idx="7">
                  <c:v>619652</c:v>
                </c:pt>
                <c:pt idx="8">
                  <c:v>555386</c:v>
                </c:pt>
                <c:pt idx="9">
                  <c:v>599512</c:v>
                </c:pt>
                <c:pt idx="10">
                  <c:v>523841.33333333331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FA-4B7E-B39B-E7475E01F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12832"/>
        <c:axId val="13114112"/>
      </c:lineChart>
      <c:catAx>
        <c:axId val="1468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3111808"/>
        <c:crosses val="autoZero"/>
        <c:auto val="1"/>
        <c:lblAlgn val="ctr"/>
        <c:lblOffset val="100"/>
        <c:noMultiLvlLbl val="0"/>
      </c:catAx>
      <c:valAx>
        <c:axId val="13111808"/>
        <c:scaling>
          <c:orientation val="minMax"/>
          <c:max val="600000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468774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6.7581372687695494E-4"/>
                <c:y val="0.11826911843734667"/>
              </c:manualLayout>
            </c:layout>
            <c:tx>
              <c:rich>
                <a:bodyPr/>
                <a:lstStyle/>
                <a:p>
                  <a:pPr>
                    <a:defRPr sz="1100">
                      <a:solidFill>
                        <a:schemeClr val="accent1"/>
                      </a:solidFill>
                    </a:defRPr>
                  </a:pPr>
                  <a:r>
                    <a:rPr lang="en-US" sz="1100">
                      <a:solidFill>
                        <a:schemeClr val="accent1"/>
                      </a:solidFill>
                    </a:rPr>
                    <a:t>Monto negociado (Billones)</a:t>
                  </a:r>
                </a:p>
              </c:rich>
            </c:tx>
          </c:dispUnitsLbl>
        </c:dispUnits>
      </c:valAx>
      <c:valAx>
        <c:axId val="131141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rgbClr val="C00000"/>
                    </a:solidFill>
                  </a:defRPr>
                </a:pPr>
                <a:r>
                  <a:rPr lang="es-ES" sz="1100">
                    <a:solidFill>
                      <a:srgbClr val="C00000"/>
                    </a:solidFill>
                  </a:rPr>
                  <a:t>Número</a:t>
                </a:r>
                <a:r>
                  <a:rPr lang="es-ES" sz="1100" baseline="0">
                    <a:solidFill>
                      <a:srgbClr val="C00000"/>
                    </a:solidFill>
                  </a:rPr>
                  <a:t> de</a:t>
                </a:r>
                <a:r>
                  <a:rPr lang="es-ES" sz="1100">
                    <a:solidFill>
                      <a:srgbClr val="C00000"/>
                    </a:solidFill>
                  </a:rPr>
                  <a:t> operaciones</a:t>
                </a:r>
              </a:p>
            </c:rich>
          </c:tx>
          <c:layout>
            <c:manualLayout>
              <c:xMode val="edge"/>
              <c:yMode val="edge"/>
              <c:x val="0.9364820595030412"/>
              <c:y val="0.14991378303231384"/>
            </c:manualLayout>
          </c:layout>
          <c:overlay val="0"/>
        </c:title>
        <c:numFmt formatCode="_(* #,##0_);_(* \(#,##0\);_(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4712832"/>
        <c:crosses val="max"/>
        <c:crossBetween val="between"/>
      </c:valAx>
      <c:catAx>
        <c:axId val="14712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1411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6261100294209727"/>
          <c:y val="0.92520867802917039"/>
          <c:w val="0.46004488623353978"/>
          <c:h val="6.8040267118508926E-2"/>
        </c:manualLayout>
      </c:layout>
      <c:overlay val="0"/>
      <c:txPr>
        <a:bodyPr/>
        <a:lstStyle/>
        <a:p>
          <a:pPr>
            <a:defRPr sz="1100"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es-C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89991595587767"/>
          <c:y val="4.7787610619469026E-2"/>
          <c:w val="0.87023565666091995"/>
          <c:h val="0.781966103794547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Emisiones!$C$3</c:f>
              <c:strCache>
                <c:ptCount val="1"/>
                <c:pt idx="0">
                  <c:v>MONTO (Bill COP)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Emisiones!$B$22:$B$32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Emisiones!$C$22:$C$32</c:f>
              <c:numCache>
                <c:formatCode>0.0%</c:formatCode>
                <c:ptCount val="11"/>
                <c:pt idx="0">
                  <c:v>0.32030000000000003</c:v>
                </c:pt>
                <c:pt idx="1">
                  <c:v>0.4365</c:v>
                </c:pt>
                <c:pt idx="2">
                  <c:v>0.30719999999999997</c:v>
                </c:pt>
                <c:pt idx="3">
                  <c:v>0.54849999999999999</c:v>
                </c:pt>
                <c:pt idx="4">
                  <c:v>0.69810000000000005</c:v>
                </c:pt>
                <c:pt idx="5">
                  <c:v>0.57889999999999997</c:v>
                </c:pt>
                <c:pt idx="6">
                  <c:v>0.70700000000000007</c:v>
                </c:pt>
                <c:pt idx="7">
                  <c:v>0.55010000000000003</c:v>
                </c:pt>
                <c:pt idx="8">
                  <c:v>0.39250000000000002</c:v>
                </c:pt>
                <c:pt idx="9">
                  <c:v>0.22589999999999999</c:v>
                </c:pt>
                <c:pt idx="10">
                  <c:v>0.3553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1-42CA-B240-9E986E50F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60640"/>
        <c:axId val="15606336"/>
      </c:barChart>
      <c:catAx>
        <c:axId val="1496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5606336"/>
        <c:crosses val="autoZero"/>
        <c:auto val="1"/>
        <c:lblAlgn val="ctr"/>
        <c:lblOffset val="100"/>
        <c:noMultiLvlLbl val="0"/>
      </c:catAx>
      <c:valAx>
        <c:axId val="156063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r>
                  <a:rPr lang="en-US" sz="1200">
                    <a:solidFill>
                      <a:schemeClr val="accent1"/>
                    </a:solidFill>
                  </a:rPr>
                  <a:t>%</a:t>
                </a:r>
                <a:r>
                  <a:rPr lang="en-US" sz="1200" baseline="0">
                    <a:solidFill>
                      <a:schemeClr val="accent1"/>
                    </a:solidFill>
                  </a:rPr>
                  <a:t> del PIB</a:t>
                </a:r>
                <a:endParaRPr lang="en-US" sz="1200">
                  <a:solidFill>
                    <a:schemeClr val="accent1"/>
                  </a:solidFill>
                </a:endParaRPr>
              </a:p>
            </c:rich>
          </c:tx>
          <c:layout>
            <c:manualLayout>
              <c:xMode val="edge"/>
              <c:yMode val="edge"/>
              <c:x val="6.2765504884552655E-3"/>
              <c:y val="0.33183843170046223"/>
            </c:manualLayout>
          </c:layout>
          <c:overlay val="0"/>
        </c:title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496064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entury Gothic" pitchFamily="34" charset="0"/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651722424687"/>
          <c:y val="3.9475614495016062E-2"/>
          <c:w val="0.86581886382140782"/>
          <c:h val="0.8086511338715586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CA-46E4-96FE-9829361FFE39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CA-46E4-96FE-9829361FFE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Hoja1!$B$44:$B$54</c:f>
              <c:strCache>
                <c:ptCount val="11"/>
                <c:pt idx="0">
                  <c:v>Brasil</c:v>
                </c:pt>
                <c:pt idx="1">
                  <c:v>Chile</c:v>
                </c:pt>
                <c:pt idx="2">
                  <c:v>Perú</c:v>
                </c:pt>
                <c:pt idx="3">
                  <c:v>México</c:v>
                </c:pt>
                <c:pt idx="4">
                  <c:v>El Salvador</c:v>
                </c:pt>
                <c:pt idx="5">
                  <c:v>Argentina</c:v>
                </c:pt>
                <c:pt idx="6">
                  <c:v>Colombia</c:v>
                </c:pt>
                <c:pt idx="7">
                  <c:v>Paraguay</c:v>
                </c:pt>
                <c:pt idx="8">
                  <c:v>Bolivia</c:v>
                </c:pt>
                <c:pt idx="9">
                  <c:v>Venezuela</c:v>
                </c:pt>
                <c:pt idx="10">
                  <c:v>Panamá</c:v>
                </c:pt>
              </c:strCache>
            </c:strRef>
          </c:cat>
          <c:val>
            <c:numRef>
              <c:f>Hoja1!$C$44:$C$54</c:f>
              <c:numCache>
                <c:formatCode>General</c:formatCode>
                <c:ptCount val="11"/>
                <c:pt idx="0">
                  <c:v>349</c:v>
                </c:pt>
                <c:pt idx="1">
                  <c:v>298</c:v>
                </c:pt>
                <c:pt idx="2">
                  <c:v>264</c:v>
                </c:pt>
                <c:pt idx="3">
                  <c:v>144</c:v>
                </c:pt>
                <c:pt idx="4">
                  <c:v>125</c:v>
                </c:pt>
                <c:pt idx="5">
                  <c:v>99</c:v>
                </c:pt>
                <c:pt idx="6">
                  <c:v>70</c:v>
                </c:pt>
                <c:pt idx="7">
                  <c:v>42</c:v>
                </c:pt>
                <c:pt idx="8">
                  <c:v>40</c:v>
                </c:pt>
                <c:pt idx="9">
                  <c:v>37</c:v>
                </c:pt>
                <c:pt idx="1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CA-46E4-96FE-9829361FF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16608"/>
        <c:axId val="127143872"/>
      </c:barChart>
      <c:catAx>
        <c:axId val="14916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s-CO"/>
          </a:p>
        </c:txPr>
        <c:crossAx val="127143872"/>
        <c:crosses val="autoZero"/>
        <c:auto val="1"/>
        <c:lblAlgn val="ctr"/>
        <c:lblOffset val="100"/>
        <c:noMultiLvlLbl val="0"/>
      </c:catAx>
      <c:valAx>
        <c:axId val="12714387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100">
                    <a:solidFill>
                      <a:schemeClr val="accent1"/>
                    </a:solidFill>
                  </a:defRPr>
                </a:pPr>
                <a:r>
                  <a:rPr lang="es-ES" sz="1100">
                    <a:solidFill>
                      <a:schemeClr val="accent1"/>
                    </a:solidFill>
                  </a:rPr>
                  <a:t>Número de sociedades</a:t>
                </a:r>
                <a:r>
                  <a:rPr lang="es-ES" sz="1100" baseline="0">
                    <a:solidFill>
                      <a:schemeClr val="accent1"/>
                    </a:solidFill>
                  </a:rPr>
                  <a:t> listadas en bolsa</a:t>
                </a:r>
                <a:r>
                  <a:rPr lang="es-ES" sz="1100">
                    <a:solidFill>
                      <a:schemeClr val="accent1"/>
                    </a:solidFill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4927426754582508"/>
              <c:y val="0.932874293985413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91660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s-CO" sz="1200" b="1" kern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pPr>
            <a:r>
              <a:rPr lang="es-CO" sz="1200" b="1" kern="12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rPr>
              <a:t>Posturas expuestas vs posturas calzadas - USD 10 m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Absolutos!$B$2</c:f>
              <c:strCache>
                <c:ptCount val="1"/>
                <c:pt idx="0">
                  <c:v>Calzadas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Absolutos!$A$3:$A$22</c:f>
              <c:strCache>
                <c:ptCount val="2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  <c:pt idx="12">
                  <c:v>Enero</c:v>
                </c:pt>
                <c:pt idx="13">
                  <c:v>Febrero</c:v>
                </c:pt>
                <c:pt idx="14">
                  <c:v>Marzo</c:v>
                </c:pt>
                <c:pt idx="15">
                  <c:v>Abril</c:v>
                </c:pt>
                <c:pt idx="16">
                  <c:v>Mayo</c:v>
                </c:pt>
                <c:pt idx="17">
                  <c:v>Junio</c:v>
                </c:pt>
                <c:pt idx="18">
                  <c:v>Julio</c:v>
                </c:pt>
                <c:pt idx="19">
                  <c:v>Agosto</c:v>
                </c:pt>
              </c:strCache>
            </c:strRef>
          </c:cat>
          <c:val>
            <c:numRef>
              <c:f>Absolutos!$B$3:$B$22</c:f>
              <c:numCache>
                <c:formatCode>General</c:formatCode>
                <c:ptCount val="20"/>
                <c:pt idx="0">
                  <c:v>42</c:v>
                </c:pt>
                <c:pt idx="1">
                  <c:v>7</c:v>
                </c:pt>
                <c:pt idx="2">
                  <c:v>32</c:v>
                </c:pt>
                <c:pt idx="3">
                  <c:v>38</c:v>
                </c:pt>
                <c:pt idx="4">
                  <c:v>20</c:v>
                </c:pt>
                <c:pt idx="5">
                  <c:v>31</c:v>
                </c:pt>
                <c:pt idx="6">
                  <c:v>50</c:v>
                </c:pt>
                <c:pt idx="7">
                  <c:v>41</c:v>
                </c:pt>
                <c:pt idx="8">
                  <c:v>62</c:v>
                </c:pt>
                <c:pt idx="9">
                  <c:v>16</c:v>
                </c:pt>
                <c:pt idx="10">
                  <c:v>15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16</c:v>
                </c:pt>
                <c:pt idx="15">
                  <c:v>2</c:v>
                </c:pt>
                <c:pt idx="16">
                  <c:v>3</c:v>
                </c:pt>
                <c:pt idx="17">
                  <c:v>6</c:v>
                </c:pt>
                <c:pt idx="18">
                  <c:v>2</c:v>
                </c:pt>
                <c:pt idx="1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B8-46A9-B431-EEDDDA0AF2C0}"/>
            </c:ext>
          </c:extLst>
        </c:ser>
        <c:ser>
          <c:idx val="1"/>
          <c:order val="1"/>
          <c:tx>
            <c:strRef>
              <c:f>Absolutos!$C$2</c:f>
              <c:strCache>
                <c:ptCount val="1"/>
                <c:pt idx="0">
                  <c:v>Expuestas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Absolutos!$A$3:$A$22</c:f>
              <c:strCache>
                <c:ptCount val="2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  <c:pt idx="12">
                  <c:v>Enero</c:v>
                </c:pt>
                <c:pt idx="13">
                  <c:v>Febrero</c:v>
                </c:pt>
                <c:pt idx="14">
                  <c:v>Marzo</c:v>
                </c:pt>
                <c:pt idx="15">
                  <c:v>Abril</c:v>
                </c:pt>
                <c:pt idx="16">
                  <c:v>Mayo</c:v>
                </c:pt>
                <c:pt idx="17">
                  <c:v>Junio</c:v>
                </c:pt>
                <c:pt idx="18">
                  <c:v>Julio</c:v>
                </c:pt>
                <c:pt idx="19">
                  <c:v>Agosto</c:v>
                </c:pt>
              </c:strCache>
            </c:strRef>
          </c:cat>
          <c:val>
            <c:numRef>
              <c:f>Absolutos!$C$3:$C$22</c:f>
              <c:numCache>
                <c:formatCode>General</c:formatCode>
                <c:ptCount val="20"/>
                <c:pt idx="0">
                  <c:v>447</c:v>
                </c:pt>
                <c:pt idx="1">
                  <c:v>508</c:v>
                </c:pt>
                <c:pt idx="2">
                  <c:v>558</c:v>
                </c:pt>
                <c:pt idx="3">
                  <c:v>622</c:v>
                </c:pt>
                <c:pt idx="4">
                  <c:v>321</c:v>
                </c:pt>
                <c:pt idx="5">
                  <c:v>302</c:v>
                </c:pt>
                <c:pt idx="6">
                  <c:v>409</c:v>
                </c:pt>
                <c:pt idx="7">
                  <c:v>146</c:v>
                </c:pt>
                <c:pt idx="8">
                  <c:v>195</c:v>
                </c:pt>
                <c:pt idx="9">
                  <c:v>88</c:v>
                </c:pt>
                <c:pt idx="10">
                  <c:v>81</c:v>
                </c:pt>
                <c:pt idx="11">
                  <c:v>32</c:v>
                </c:pt>
                <c:pt idx="12">
                  <c:v>21</c:v>
                </c:pt>
                <c:pt idx="13">
                  <c:v>27</c:v>
                </c:pt>
                <c:pt idx="14">
                  <c:v>109</c:v>
                </c:pt>
                <c:pt idx="15">
                  <c:v>57</c:v>
                </c:pt>
                <c:pt idx="16">
                  <c:v>44</c:v>
                </c:pt>
                <c:pt idx="17">
                  <c:v>45</c:v>
                </c:pt>
                <c:pt idx="18">
                  <c:v>34</c:v>
                </c:pt>
                <c:pt idx="19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B8-46A9-B431-EEDDDA0AF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7580800"/>
        <c:axId val="614254272"/>
      </c:barChart>
      <c:catAx>
        <c:axId val="37580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/>
          <a:lstStyle/>
          <a:p>
            <a:pPr>
              <a:defRPr/>
            </a:pPr>
            <a:endParaRPr lang="es-CO"/>
          </a:p>
        </c:txPr>
        <c:crossAx val="614254272"/>
        <c:crosses val="autoZero"/>
        <c:auto val="1"/>
        <c:lblAlgn val="ctr"/>
        <c:lblOffset val="100"/>
        <c:noMultiLvlLbl val="0"/>
      </c:catAx>
      <c:valAx>
        <c:axId val="614254272"/>
        <c:scaling>
          <c:orientation val="minMax"/>
        </c:scaling>
        <c:delete val="0"/>
        <c:axPos val="l"/>
        <c:majorGridlines>
          <c:spPr>
            <a:ln w="3175" cmpd="sng">
              <a:solidFill>
                <a:schemeClr val="bg1">
                  <a:lumMod val="9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Posturas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7580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847257554344169"/>
          <c:y val="0.91728795866737156"/>
          <c:w val="0.29792650918635172"/>
          <c:h val="6.2105221881629778E-2"/>
        </c:manualLayout>
      </c:layout>
      <c:overlay val="0"/>
      <c:txPr>
        <a:bodyPr/>
        <a:lstStyle/>
        <a:p>
          <a:pPr>
            <a:defRPr sz="12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0.20721</cdr:x>
      <cdr:y>0.92473</cdr:y>
    </cdr:from>
    <cdr:to>
      <cdr:x>0.32095</cdr:x>
      <cdr:y>1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1539467" y="3419471"/>
          <a:ext cx="845031" cy="278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100" b="1" dirty="0">
              <a:latin typeface="Century Gothic" panose="020B0502020202020204" pitchFamily="34" charset="0"/>
            </a:rPr>
            <a:t>2016</a:t>
          </a:r>
        </a:p>
      </cdr:txBody>
    </cdr:sp>
  </cdr:relSizeAnchor>
  <cdr:relSizeAnchor xmlns:cdr="http://schemas.openxmlformats.org/drawingml/2006/chartDrawing">
    <cdr:from>
      <cdr:x>0.68506</cdr:x>
      <cdr:y>0.9276</cdr:y>
    </cdr:from>
    <cdr:to>
      <cdr:x>0.7988</cdr:x>
      <cdr:y>0.97491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5794375" y="4108450"/>
          <a:ext cx="9620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100" b="1">
              <a:latin typeface="Century Gothic" panose="020B0502020202020204" pitchFamily="34" charset="0"/>
            </a:rPr>
            <a:t>2017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06/10/2017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43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06/10/2017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12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06/10/2017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81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06/10/2017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00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06/10/2017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35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06/10/2017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24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06/10/2017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90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06/10/2017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92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06/10/2017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33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06/10/2017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06/10/2017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75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ED94-A907-A34A-8FFD-91A3B68E2A86}" type="datetimeFigureOut">
              <a:rPr lang="es-ES" smtClean="0"/>
              <a:t>06/10/2017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16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15033" y="2293174"/>
            <a:ext cx="427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Desafíos </a:t>
            </a:r>
            <a:r>
              <a:rPr lang="es-ES" sz="2400" b="1" dirty="0">
                <a:solidFill>
                  <a:srgbClr val="1F1A66"/>
                </a:solidFill>
                <a:latin typeface="Arial"/>
                <a:cs typeface="Arial"/>
              </a:rPr>
              <a:t>del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mercado de capitales colombiano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95C466-3C31-4046-AA4D-A67E64E522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74"/>
          <a:stretch/>
        </p:blipFill>
        <p:spPr>
          <a:xfrm>
            <a:off x="6795716" y="4037122"/>
            <a:ext cx="1917821" cy="8879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499C9DC-8602-4929-A52C-044D7AB55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784" y="4074931"/>
            <a:ext cx="945868" cy="8170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DED94A-A5D7-42EB-A0C0-21BCB4347D93}"/>
              </a:ext>
            </a:extLst>
          </p:cNvPr>
          <p:cNvSpPr txBox="1"/>
          <p:nvPr/>
        </p:nvSpPr>
        <p:spPr>
          <a:xfrm>
            <a:off x="2447397" y="4224130"/>
            <a:ext cx="328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1F1A66"/>
                </a:solidFill>
                <a:latin typeface="Arial"/>
                <a:cs typeface="Arial"/>
              </a:rPr>
              <a:t>Michel Janna</a:t>
            </a:r>
          </a:p>
        </p:txBody>
      </p:sp>
    </p:spTree>
    <p:extLst>
      <p:ext uri="{BB962C8B-B14F-4D97-AF65-F5344CB8AC3E}">
        <p14:creationId xmlns:p14="http://schemas.microsoft.com/office/powerpoint/2010/main" val="307300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408233"/>
            <a:ext cx="2013197" cy="643371"/>
          </a:xfrm>
          <a:prstGeom prst="rect">
            <a:avLst/>
          </a:prstGeom>
        </p:spPr>
      </p:pic>
      <p:sp>
        <p:nvSpPr>
          <p:cNvPr id="11" name="CuadroTexto 1"/>
          <p:cNvSpPr txBox="1"/>
          <p:nvPr/>
        </p:nvSpPr>
        <p:spPr>
          <a:xfrm>
            <a:off x="2286000" y="232796"/>
            <a:ext cx="4040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El número de sociedades listadas en bolsa en Colombia </a:t>
            </a:r>
            <a:r>
              <a:rPr lang="es-CO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es bajo </a:t>
            </a:r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con respecto a países de la región</a:t>
            </a:r>
            <a:endParaRPr lang="es-ES" b="1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8805A7E1-A2C6-415F-A838-D8C9CE5629C1}"/>
              </a:ext>
            </a:extLst>
          </p:cNvPr>
          <p:cNvSpPr txBox="1"/>
          <p:nvPr/>
        </p:nvSpPr>
        <p:spPr>
          <a:xfrm>
            <a:off x="6899567" y="4870472"/>
            <a:ext cx="2234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Century Gothic" panose="020B0502020202020204" pitchFamily="34" charset="0"/>
              </a:rPr>
              <a:t>Fuente:  Anuario estadístico FIAB 2017</a:t>
            </a:r>
            <a:endParaRPr lang="es-ES" sz="800" dirty="0">
              <a:latin typeface="Century Gothic" panose="020B0502020202020204" pitchFamily="34" charset="0"/>
            </a:endParaRPr>
          </a:p>
        </p:txBody>
      </p:sp>
      <p:sp>
        <p:nvSpPr>
          <p:cNvPr id="8" name="9 CuadroTexto">
            <a:extLst>
              <a:ext uri="{FF2B5EF4-FFF2-40B4-BE49-F238E27FC236}">
                <a16:creationId xmlns:a16="http://schemas.microsoft.com/office/drawing/2014/main" id="{8A8630FC-1DF9-4DE5-8F3F-40C2DF7C996F}"/>
              </a:ext>
            </a:extLst>
          </p:cNvPr>
          <p:cNvSpPr txBox="1"/>
          <p:nvPr/>
        </p:nvSpPr>
        <p:spPr>
          <a:xfrm>
            <a:off x="2015843" y="1424452"/>
            <a:ext cx="52058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Número de sociedades listadas en bolsa países LATAM 2016</a:t>
            </a:r>
          </a:p>
        </p:txBody>
      </p:sp>
      <p:graphicFrame>
        <p:nvGraphicFramePr>
          <p:cNvPr id="9" name="4 Gráfico">
            <a:extLst>
              <a:ext uri="{FF2B5EF4-FFF2-40B4-BE49-F238E27FC236}">
                <a16:creationId xmlns:a16="http://schemas.microsoft.com/office/drawing/2014/main" id="{C1FEE479-913C-4FA0-8348-D7AFEC220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652241"/>
              </p:ext>
            </p:extLst>
          </p:nvPr>
        </p:nvGraphicFramePr>
        <p:xfrm>
          <a:off x="471487" y="1603775"/>
          <a:ext cx="8201025" cy="33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764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F0A2550F-7E87-476A-BB0F-1118EFEC4253}"/>
              </a:ext>
            </a:extLst>
          </p:cNvPr>
          <p:cNvSpPr/>
          <p:nvPr/>
        </p:nvSpPr>
        <p:spPr>
          <a:xfrm>
            <a:off x="4733744" y="2496237"/>
            <a:ext cx="4080797" cy="2304366"/>
          </a:xfrm>
          <a:prstGeom prst="roundRect">
            <a:avLst>
              <a:gd name="adj" fmla="val 8694"/>
            </a:avLst>
          </a:prstGeom>
          <a:solidFill>
            <a:schemeClr val="accent1">
              <a:lumMod val="50000"/>
            </a:schemeClr>
          </a:solidFill>
          <a:ln>
            <a:solidFill>
              <a:srgbClr val="251F6F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421601" y="246068"/>
            <a:ext cx="384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Diagnóstico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mercado de capitales colombiano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365701"/>
            <a:ext cx="2013197" cy="643371"/>
          </a:xfrm>
          <a:prstGeom prst="rect">
            <a:avLst/>
          </a:prstGeom>
        </p:spPr>
      </p:pic>
      <p:sp>
        <p:nvSpPr>
          <p:cNvPr id="8" name="Rectángulo redondeado 3">
            <a:extLst>
              <a:ext uri="{FF2B5EF4-FFF2-40B4-BE49-F238E27FC236}">
                <a16:creationId xmlns:a16="http://schemas.microsoft.com/office/drawing/2014/main" id="{5B7D6EA3-5288-4122-BACC-85F54319901A}"/>
              </a:ext>
            </a:extLst>
          </p:cNvPr>
          <p:cNvSpPr/>
          <p:nvPr/>
        </p:nvSpPr>
        <p:spPr>
          <a:xfrm>
            <a:off x="117730" y="2497760"/>
            <a:ext cx="4056706" cy="2312782"/>
          </a:xfrm>
          <a:prstGeom prst="roundRect">
            <a:avLst>
              <a:gd name="adj" fmla="val 10049"/>
            </a:avLst>
          </a:prstGeom>
          <a:solidFill>
            <a:schemeClr val="accent1">
              <a:lumMod val="50000"/>
            </a:schemeClr>
          </a:solidFill>
          <a:ln>
            <a:solidFill>
              <a:srgbClr val="251F6F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heurón 20">
            <a:extLst>
              <a:ext uri="{FF2B5EF4-FFF2-40B4-BE49-F238E27FC236}">
                <a16:creationId xmlns:a16="http://schemas.microsoft.com/office/drawing/2014/main" id="{04E513E4-868B-4B1B-8779-6D608AFF272A}"/>
              </a:ext>
            </a:extLst>
          </p:cNvPr>
          <p:cNvSpPr/>
          <p:nvPr/>
        </p:nvSpPr>
        <p:spPr>
          <a:xfrm>
            <a:off x="4733744" y="1793540"/>
            <a:ext cx="4080797" cy="515548"/>
          </a:xfrm>
          <a:prstGeom prst="chevron">
            <a:avLst>
              <a:gd name="adj" fmla="val 5223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Pentágono 14">
            <a:extLst>
              <a:ext uri="{FF2B5EF4-FFF2-40B4-BE49-F238E27FC236}">
                <a16:creationId xmlns:a16="http://schemas.microsoft.com/office/drawing/2014/main" id="{BBD5491A-FB0D-405D-9DFC-7A00D9688BAC}"/>
              </a:ext>
            </a:extLst>
          </p:cNvPr>
          <p:cNvSpPr/>
          <p:nvPr/>
        </p:nvSpPr>
        <p:spPr>
          <a:xfrm>
            <a:off x="117730" y="1793540"/>
            <a:ext cx="4179415" cy="51554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2D416DE-DDFE-4223-9D78-637B5BC2CAE9}"/>
              </a:ext>
            </a:extLst>
          </p:cNvPr>
          <p:cNvSpPr txBox="1"/>
          <p:nvPr/>
        </p:nvSpPr>
        <p:spPr>
          <a:xfrm>
            <a:off x="217228" y="2525691"/>
            <a:ext cx="4079917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Alta concentración de inversionistas institucionales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Esquema de remuneración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AFPs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Restricción de inversión en fondos públicos (FONPET)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Bajo desarrollo mercado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retail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5142A3-1233-4120-8AD2-3007E987DBED}"/>
              </a:ext>
            </a:extLst>
          </p:cNvPr>
          <p:cNvSpPr txBox="1"/>
          <p:nvPr/>
        </p:nvSpPr>
        <p:spPr>
          <a:xfrm>
            <a:off x="4811060" y="2558381"/>
            <a:ext cx="3775601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Desaceleración económica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Eventos reputacionales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Ausencia de innovación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Necesidad de promoción del mercado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2C232C1-B67B-42EB-A861-3743DEDD30ED}"/>
              </a:ext>
            </a:extLst>
          </p:cNvPr>
          <p:cNvSpPr txBox="1"/>
          <p:nvPr/>
        </p:nvSpPr>
        <p:spPr>
          <a:xfrm>
            <a:off x="1009836" y="1860753"/>
            <a:ext cx="25898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/>
            <a:r>
              <a:rPr lang="es-CO" b="1" dirty="0">
                <a:solidFill>
                  <a:srgbClr val="251F6F"/>
                </a:solidFill>
                <a:latin typeface="Century Gothic" panose="020B0502020202020204" pitchFamily="34" charset="0"/>
              </a:rPr>
              <a:t>Factores Estructurales</a:t>
            </a:r>
            <a:endParaRPr lang="es-ES" dirty="0">
              <a:solidFill>
                <a:srgbClr val="251F6F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1A8CA8F-D44D-4BAA-B5F3-298D96755CA6}"/>
              </a:ext>
            </a:extLst>
          </p:cNvPr>
          <p:cNvSpPr txBox="1"/>
          <p:nvPr/>
        </p:nvSpPr>
        <p:spPr>
          <a:xfrm>
            <a:off x="5327619" y="1860753"/>
            <a:ext cx="26776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/>
            <a:r>
              <a:rPr lang="es-CO" b="1" dirty="0">
                <a:solidFill>
                  <a:srgbClr val="251F6F"/>
                </a:solidFill>
                <a:latin typeface="Century Gothic" panose="020B0502020202020204" pitchFamily="34" charset="0"/>
              </a:rPr>
              <a:t>Factores Coyunturales</a:t>
            </a:r>
            <a:endParaRPr lang="es-ES" dirty="0">
              <a:solidFill>
                <a:srgbClr val="251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7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1155" y="499085"/>
            <a:ext cx="389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Contenido</a:t>
            </a:r>
            <a:endParaRPr lang="es-ES" sz="2400" b="1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408233"/>
            <a:ext cx="2013197" cy="6433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4B9212F-B16E-4A58-B998-30A75D7388EB}"/>
              </a:ext>
            </a:extLst>
          </p:cNvPr>
          <p:cNvSpPr txBox="1"/>
          <p:nvPr/>
        </p:nvSpPr>
        <p:spPr>
          <a:xfrm>
            <a:off x="2959493" y="2459007"/>
            <a:ext cx="567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251F6F"/>
                </a:solidFill>
                <a:latin typeface="Century Gothic" panose="020B0502020202020204" pitchFamily="34" charset="0"/>
                <a:cs typeface="Arial"/>
              </a:rPr>
              <a:t>Diagnóstico</a:t>
            </a:r>
            <a:r>
              <a:rPr lang="es-CO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 del mercado de capitales colombiano</a:t>
            </a:r>
          </a:p>
          <a:p>
            <a:endParaRPr lang="es-CO" b="1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  <a:p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Ideas desde la autorregulación </a:t>
            </a:r>
            <a:endParaRPr lang="es-ES" b="1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8" name="Gráfico 7" descr="Periódico">
            <a:extLst>
              <a:ext uri="{FF2B5EF4-FFF2-40B4-BE49-F238E27FC236}">
                <a16:creationId xmlns:a16="http://schemas.microsoft.com/office/drawing/2014/main" id="{6EB69FFE-CC73-4BA6-8571-25D566C83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4490" y="2616478"/>
            <a:ext cx="914400" cy="914400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66785C5-3127-41A8-9F67-75BEFB0F7367}"/>
              </a:ext>
            </a:extLst>
          </p:cNvPr>
          <p:cNvCxnSpPr>
            <a:cxnSpLocks/>
          </p:cNvCxnSpPr>
          <p:nvPr/>
        </p:nvCxnSpPr>
        <p:spPr>
          <a:xfrm>
            <a:off x="2509284" y="2541181"/>
            <a:ext cx="0" cy="1118155"/>
          </a:xfrm>
          <a:prstGeom prst="line">
            <a:avLst/>
          </a:prstGeom>
          <a:ln>
            <a:solidFill>
              <a:srgbClr val="1F1A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32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61748" y="191058"/>
            <a:ext cx="4244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 preferible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más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autorregulación que menos autorregulación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1F2569B-071C-4179-88F9-041DDB0CB6BF}"/>
              </a:ext>
            </a:extLst>
          </p:cNvPr>
          <p:cNvSpPr txBox="1"/>
          <p:nvPr/>
        </p:nvSpPr>
        <p:spPr>
          <a:xfrm>
            <a:off x="190307" y="3693470"/>
            <a:ext cx="19619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Construimos</a:t>
            </a:r>
            <a:r>
              <a:rPr kumimoji="0" lang="es-CO" sz="13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30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normatividad</a:t>
            </a:r>
            <a:r>
              <a:rPr kumimoji="0" lang="es-CO" sz="13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que establece </a:t>
            </a: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puertos seguros</a:t>
            </a:r>
            <a:r>
              <a:rPr kumimoji="0" lang="es-CO" sz="13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fomenta el </a:t>
            </a: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desarrollo  del mercado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F5FEDA1-0770-4DDB-B29D-0E99A6A610F6}"/>
              </a:ext>
            </a:extLst>
          </p:cNvPr>
          <p:cNvSpPr txBox="1"/>
          <p:nvPr/>
        </p:nvSpPr>
        <p:spPr>
          <a:xfrm>
            <a:off x="4384663" y="3693470"/>
            <a:ext cx="2068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Buscamos </a:t>
            </a: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disuadir</a:t>
            </a:r>
            <a:r>
              <a:rPr kumimoji="0" lang="es-CO" sz="13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las malas prácticas a través de una labor disciplinaria eficaz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264C60E-5FC9-4A5A-B548-6157A26E7079}"/>
              </a:ext>
            </a:extLst>
          </p:cNvPr>
          <p:cNvSpPr txBox="1"/>
          <p:nvPr/>
        </p:nvSpPr>
        <p:spPr>
          <a:xfrm>
            <a:off x="6622279" y="3693470"/>
            <a:ext cx="226204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Profesionalizamos</a:t>
            </a:r>
            <a:r>
              <a:rPr kumimoji="0" lang="es-CO" sz="13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los agentes del mercado y  </a:t>
            </a: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educamos</a:t>
            </a:r>
            <a:r>
              <a:rPr kumimoji="0" lang="es-CO" sz="13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 inversionistas actuales y futuros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7F2A568-7CC2-4D11-A21D-482EB0D04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28" y="2523523"/>
            <a:ext cx="815524" cy="69457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97B8EE0-0AED-466D-A0DB-2081057BD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203" y="2546099"/>
            <a:ext cx="711309" cy="71130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FEA46F84-8709-4CCD-A694-5637E423C756}"/>
              </a:ext>
            </a:extLst>
          </p:cNvPr>
          <p:cNvSpPr txBox="1"/>
          <p:nvPr/>
        </p:nvSpPr>
        <p:spPr>
          <a:xfrm>
            <a:off x="2149202" y="3693469"/>
            <a:ext cx="22171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Monitoreamos y supervisamos </a:t>
            </a:r>
            <a:r>
              <a:rPr kumimoji="0" lang="es-CO" sz="13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tiempo real el mercado con énfasis en la </a:t>
            </a: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prevención</a:t>
            </a:r>
            <a:r>
              <a:rPr kumimoji="0" lang="es-CO" sz="13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conductas indebidas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4EF4DC1E-233E-43F1-96E5-581E844B5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531" y="2593547"/>
            <a:ext cx="765050" cy="66446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225B8ABF-A660-4DEB-94F3-87269B457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475" y="2613255"/>
            <a:ext cx="554903" cy="64415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18FF004-F18A-4251-9F74-528E2F6D2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93" y="365701"/>
            <a:ext cx="2013197" cy="6433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EF694AE-B90D-416E-9DAB-AB9431AE0AF6}"/>
              </a:ext>
            </a:extLst>
          </p:cNvPr>
          <p:cNvSpPr txBox="1"/>
          <p:nvPr/>
        </p:nvSpPr>
        <p:spPr>
          <a:xfrm>
            <a:off x="462080" y="1947285"/>
            <a:ext cx="224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251F6F"/>
                </a:solidFill>
                <a:latin typeface="Century Gothic" panose="020B0502020202020204" pitchFamily="34" charset="0"/>
              </a:rPr>
              <a:t>Regulación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746AD07-D7FB-4B12-ADA3-3B8D9A9299F8}"/>
              </a:ext>
            </a:extLst>
          </p:cNvPr>
          <p:cNvSpPr txBox="1"/>
          <p:nvPr/>
        </p:nvSpPr>
        <p:spPr>
          <a:xfrm>
            <a:off x="2479298" y="1953048"/>
            <a:ext cx="224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251F6F"/>
                </a:solidFill>
                <a:latin typeface="Century Gothic" panose="020B0502020202020204" pitchFamily="34" charset="0"/>
              </a:rPr>
              <a:t>Supervisión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22D307A-6D14-4696-BCA4-2802A8FF2E54}"/>
              </a:ext>
            </a:extLst>
          </p:cNvPr>
          <p:cNvSpPr txBox="1"/>
          <p:nvPr/>
        </p:nvSpPr>
        <p:spPr>
          <a:xfrm>
            <a:off x="4830971" y="1953048"/>
            <a:ext cx="224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251F6F"/>
                </a:solidFill>
                <a:latin typeface="Century Gothic" panose="020B0502020202020204" pitchFamily="34" charset="0"/>
              </a:rPr>
              <a:t>Disciplina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93AB78A-5196-49E2-BFAE-27EF27903BDD}"/>
              </a:ext>
            </a:extLst>
          </p:cNvPr>
          <p:cNvSpPr txBox="1"/>
          <p:nvPr/>
        </p:nvSpPr>
        <p:spPr>
          <a:xfrm>
            <a:off x="6991250" y="1958906"/>
            <a:ext cx="284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251F6F"/>
                </a:solidFill>
                <a:latin typeface="Century Gothic" panose="020B0502020202020204" pitchFamily="34" charset="0"/>
              </a:rPr>
              <a:t>Certificación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206E665-81EB-475B-8CA7-E3ED6620E865}"/>
              </a:ext>
            </a:extLst>
          </p:cNvPr>
          <p:cNvSpPr txBox="1"/>
          <p:nvPr/>
        </p:nvSpPr>
        <p:spPr>
          <a:xfrm>
            <a:off x="95694" y="1415210"/>
            <a:ext cx="878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dirty="0">
                <a:solidFill>
                  <a:srgbClr val="1F1A66"/>
                </a:solidFill>
                <a:latin typeface="Century Gothic" panose="020B0502020202020204" pitchFamily="34" charset="0"/>
              </a:rPr>
              <a:t>Trabajamos</a:t>
            </a:r>
            <a:r>
              <a:rPr kumimoji="0" lang="es-CO" sz="1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junto a la industria </a:t>
            </a:r>
            <a:r>
              <a:rPr kumimoji="0" lang="es-CO" sz="140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 en </a:t>
            </a:r>
            <a:r>
              <a:rPr kumimoji="0" lang="es-CO" sz="1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coordinación con las autoridades </a:t>
            </a:r>
            <a:r>
              <a:rPr kumimoji="0" lang="es-CO" sz="140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4 frentes de acción 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AA261BB-CD1E-4C78-B4F7-53E7800F81C3}"/>
              </a:ext>
            </a:extLst>
          </p:cNvPr>
          <p:cNvCxnSpPr>
            <a:cxnSpLocks/>
          </p:cNvCxnSpPr>
          <p:nvPr/>
        </p:nvCxnSpPr>
        <p:spPr>
          <a:xfrm>
            <a:off x="557048" y="1736923"/>
            <a:ext cx="7935311" cy="0"/>
          </a:xfrm>
          <a:prstGeom prst="line">
            <a:avLst/>
          </a:prstGeom>
          <a:ln w="3175">
            <a:solidFill>
              <a:srgbClr val="1F1A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78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408233"/>
            <a:ext cx="2013197" cy="643371"/>
          </a:xfrm>
          <a:prstGeom prst="rect">
            <a:avLst/>
          </a:prstGeom>
        </p:spPr>
      </p:pic>
      <p:sp>
        <p:nvSpPr>
          <p:cNvPr id="9" name="CuadroTexto 1"/>
          <p:cNvSpPr txBox="1"/>
          <p:nvPr/>
        </p:nvSpPr>
        <p:spPr>
          <a:xfrm>
            <a:off x="2275368" y="254060"/>
            <a:ext cx="409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Casos de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éxito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en </a:t>
            </a:r>
            <a:r>
              <a:rPr lang="es-CO" sz="2400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la autorregulación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F1A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D43632E9-37C9-4ADD-A608-1BFF37D9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69" y="1755477"/>
            <a:ext cx="8036971" cy="332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82 CuadroTexto">
            <a:extLst>
              <a:ext uri="{FF2B5EF4-FFF2-40B4-BE49-F238E27FC236}">
                <a16:creationId xmlns:a16="http://schemas.microsoft.com/office/drawing/2014/main" id="{D4D9821C-7079-4DA0-BDEE-5A5F73678EB2}"/>
              </a:ext>
            </a:extLst>
          </p:cNvPr>
          <p:cNvSpPr txBox="1"/>
          <p:nvPr/>
        </p:nvSpPr>
        <p:spPr>
          <a:xfrm>
            <a:off x="3269003" y="1478478"/>
            <a:ext cx="238558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1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Mercado interbancario dólar</a:t>
            </a: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3922E18E-E63D-4004-B6C0-A56671799D00}"/>
              </a:ext>
            </a:extLst>
          </p:cNvPr>
          <p:cNvSpPr txBox="1"/>
          <p:nvPr/>
        </p:nvSpPr>
        <p:spPr>
          <a:xfrm>
            <a:off x="6899567" y="4880411"/>
            <a:ext cx="2234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Century Gothic" panose="020B0502020202020204" pitchFamily="34" charset="0"/>
              </a:rPr>
              <a:t>Fuente:  </a:t>
            </a:r>
            <a:r>
              <a:rPr lang="es-CO" sz="800" dirty="0" err="1">
                <a:latin typeface="Century Gothic" panose="020B0502020202020204" pitchFamily="34" charset="0"/>
              </a:rPr>
              <a:t>SetFX</a:t>
            </a:r>
            <a:r>
              <a:rPr lang="es-CO" sz="800" dirty="0">
                <a:latin typeface="Century Gothic" panose="020B0502020202020204" pitchFamily="34" charset="0"/>
              </a:rPr>
              <a:t> - AMV</a:t>
            </a:r>
            <a:endParaRPr lang="es-ES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1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408233"/>
            <a:ext cx="2013197" cy="643371"/>
          </a:xfrm>
          <a:prstGeom prst="rect">
            <a:avLst/>
          </a:prstGeom>
        </p:spPr>
      </p:pic>
      <p:sp>
        <p:nvSpPr>
          <p:cNvPr id="9" name="CuadroTexto 1"/>
          <p:cNvSpPr txBox="1"/>
          <p:nvPr/>
        </p:nvSpPr>
        <p:spPr>
          <a:xfrm>
            <a:off x="2275368" y="254060"/>
            <a:ext cx="409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Casos de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éxito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en </a:t>
            </a:r>
            <a:r>
              <a:rPr lang="es-CO" sz="2400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la autorregulación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F1A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8C12F2-8462-432D-89FD-059E3B2A8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5" y="1626782"/>
            <a:ext cx="7978542" cy="339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82 CuadroTexto">
            <a:extLst>
              <a:ext uri="{FF2B5EF4-FFF2-40B4-BE49-F238E27FC236}">
                <a16:creationId xmlns:a16="http://schemas.microsoft.com/office/drawing/2014/main" id="{E4812841-1872-4B31-BC09-99CAA8DF9C4C}"/>
              </a:ext>
            </a:extLst>
          </p:cNvPr>
          <p:cNvSpPr txBox="1"/>
          <p:nvPr/>
        </p:nvSpPr>
        <p:spPr>
          <a:xfrm>
            <a:off x="3269003" y="1478478"/>
            <a:ext cx="238558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1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Mercado interbancario dólar</a:t>
            </a: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A64E9E84-0C2A-4113-98AC-2AC0D6BFA527}"/>
              </a:ext>
            </a:extLst>
          </p:cNvPr>
          <p:cNvSpPr txBox="1"/>
          <p:nvPr/>
        </p:nvSpPr>
        <p:spPr>
          <a:xfrm>
            <a:off x="6899567" y="4880411"/>
            <a:ext cx="2234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Century Gothic" panose="020B0502020202020204" pitchFamily="34" charset="0"/>
              </a:rPr>
              <a:t>Fuente:  </a:t>
            </a:r>
            <a:r>
              <a:rPr lang="es-CO" sz="800" dirty="0" err="1">
                <a:latin typeface="Century Gothic" panose="020B0502020202020204" pitchFamily="34" charset="0"/>
              </a:rPr>
              <a:t>SetFX</a:t>
            </a:r>
            <a:r>
              <a:rPr lang="es-CO" sz="800" dirty="0">
                <a:latin typeface="Century Gothic" panose="020B0502020202020204" pitchFamily="34" charset="0"/>
              </a:rPr>
              <a:t> - AMV</a:t>
            </a:r>
            <a:endParaRPr lang="es-ES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2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408233"/>
            <a:ext cx="2013197" cy="643371"/>
          </a:xfrm>
          <a:prstGeom prst="rect">
            <a:avLst/>
          </a:prstGeom>
        </p:spPr>
      </p:pic>
      <p:sp>
        <p:nvSpPr>
          <p:cNvPr id="9" name="CuadroTexto 1"/>
          <p:cNvSpPr txBox="1"/>
          <p:nvPr/>
        </p:nvSpPr>
        <p:spPr>
          <a:xfrm>
            <a:off x="2275368" y="254060"/>
            <a:ext cx="409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Casos de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éxito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en </a:t>
            </a:r>
            <a:r>
              <a:rPr lang="es-CO" sz="2400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la autorregulación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F1A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graphicFrame>
        <p:nvGraphicFramePr>
          <p:cNvPr id="5" name="2 Gráfico">
            <a:extLst>
              <a:ext uri="{FF2B5EF4-FFF2-40B4-BE49-F238E27FC236}">
                <a16:creationId xmlns:a16="http://schemas.microsoft.com/office/drawing/2014/main" id="{B0C1267D-C8B0-4158-AFC6-034BE470EB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927476"/>
              </p:ext>
            </p:extLst>
          </p:nvPr>
        </p:nvGraphicFramePr>
        <p:xfrm>
          <a:off x="607385" y="1359338"/>
          <a:ext cx="7429500" cy="369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9 Conector recto">
            <a:extLst>
              <a:ext uri="{FF2B5EF4-FFF2-40B4-BE49-F238E27FC236}">
                <a16:creationId xmlns:a16="http://schemas.microsoft.com/office/drawing/2014/main" id="{CD4A90F7-8D17-4BD4-8D98-EF08A4204181}"/>
              </a:ext>
            </a:extLst>
          </p:cNvPr>
          <p:cNvCxnSpPr>
            <a:cxnSpLocks/>
          </p:cNvCxnSpPr>
          <p:nvPr/>
        </p:nvCxnSpPr>
        <p:spPr>
          <a:xfrm>
            <a:off x="3517605" y="2479191"/>
            <a:ext cx="0" cy="8739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1 CuadroTexto">
            <a:extLst>
              <a:ext uri="{FF2B5EF4-FFF2-40B4-BE49-F238E27FC236}">
                <a16:creationId xmlns:a16="http://schemas.microsoft.com/office/drawing/2014/main" id="{490FCF5C-BD53-4628-A951-22121E13B499}"/>
              </a:ext>
            </a:extLst>
          </p:cNvPr>
          <p:cNvSpPr txBox="1"/>
          <p:nvPr/>
        </p:nvSpPr>
        <p:spPr>
          <a:xfrm>
            <a:off x="3636873" y="2011568"/>
            <a:ext cx="1849527" cy="35785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b="1" dirty="0">
                <a:solidFill>
                  <a:srgbClr val="251F6F"/>
                </a:solidFill>
                <a:latin typeface="Century Gothic" panose="020B0502020202020204" pitchFamily="34" charset="0"/>
              </a:rPr>
              <a:t>Inicio discusiones de documento normativo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8CF8971-8E81-4F90-996C-13F96698E5E5}"/>
              </a:ext>
            </a:extLst>
          </p:cNvPr>
          <p:cNvCxnSpPr/>
          <p:nvPr/>
        </p:nvCxnSpPr>
        <p:spPr>
          <a:xfrm>
            <a:off x="3577239" y="1672683"/>
            <a:ext cx="0" cy="291046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4 CuadroTexto">
            <a:extLst>
              <a:ext uri="{FF2B5EF4-FFF2-40B4-BE49-F238E27FC236}">
                <a16:creationId xmlns:a16="http://schemas.microsoft.com/office/drawing/2014/main" id="{6A2D3545-BBE4-4291-B1F5-B97451BA7E3D}"/>
              </a:ext>
            </a:extLst>
          </p:cNvPr>
          <p:cNvSpPr txBox="1"/>
          <p:nvPr/>
        </p:nvSpPr>
        <p:spPr>
          <a:xfrm>
            <a:off x="6889628" y="4870472"/>
            <a:ext cx="2234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Century Gothic" panose="020B0502020202020204" pitchFamily="34" charset="0"/>
              </a:rPr>
              <a:t>Fuente:  AMV</a:t>
            </a:r>
            <a:endParaRPr lang="es-ES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6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1C4055E-4B24-489A-9080-D5C7763FE88F}"/>
              </a:ext>
            </a:extLst>
          </p:cNvPr>
          <p:cNvSpPr/>
          <p:nvPr/>
        </p:nvSpPr>
        <p:spPr>
          <a:xfrm>
            <a:off x="230019" y="3146819"/>
            <a:ext cx="8690695" cy="933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1F1A66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E976747-A396-40E7-911E-B741012F6DFD}"/>
              </a:ext>
            </a:extLst>
          </p:cNvPr>
          <p:cNvSpPr/>
          <p:nvPr/>
        </p:nvSpPr>
        <p:spPr>
          <a:xfrm>
            <a:off x="230020" y="1401916"/>
            <a:ext cx="8690695" cy="866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1F1A66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46491" y="450688"/>
            <a:ext cx="4327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AMV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2017 - 2018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408234"/>
            <a:ext cx="1750221" cy="55933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7F2A568-7CC2-4D11-A21D-482EB0D04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226" y="1647602"/>
            <a:ext cx="533237" cy="4541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E3DB7DD-9B74-47D0-9BBC-B9511D41B307}"/>
              </a:ext>
            </a:extLst>
          </p:cNvPr>
          <p:cNvSpPr txBox="1"/>
          <p:nvPr/>
        </p:nvSpPr>
        <p:spPr>
          <a:xfrm>
            <a:off x="460442" y="1726345"/>
            <a:ext cx="133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Normativa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28B3CC3-6C70-4561-8C7C-82555B6386B1}"/>
              </a:ext>
            </a:extLst>
          </p:cNvPr>
          <p:cNvSpPr txBox="1"/>
          <p:nvPr/>
        </p:nvSpPr>
        <p:spPr>
          <a:xfrm>
            <a:off x="3274823" y="1422424"/>
            <a:ext cx="554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Puertos seguros: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principios para la instrumentación de algoritmos de negociación, cuentas de margen, recomendaciones a los órganos de control interno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Documentos de buenas prácticas / Comparaciones internacionales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6C193FE-0520-49C2-B7A0-A7C882BB8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204" y="3424284"/>
            <a:ext cx="402994" cy="46781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45EC509-5AFF-4BE8-AD9C-3018FBC2DC2F}"/>
              </a:ext>
            </a:extLst>
          </p:cNvPr>
          <p:cNvSpPr txBox="1"/>
          <p:nvPr/>
        </p:nvSpPr>
        <p:spPr>
          <a:xfrm>
            <a:off x="368249" y="3446937"/>
            <a:ext cx="133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Supervisión y Monitoreo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2CF3958-9A7C-4207-A11A-05C4B90536D3}"/>
              </a:ext>
            </a:extLst>
          </p:cNvPr>
          <p:cNvSpPr txBox="1"/>
          <p:nvPr/>
        </p:nvSpPr>
        <p:spPr>
          <a:xfrm>
            <a:off x="3274823" y="3196770"/>
            <a:ext cx="554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Herramientas de AMV a disposición del mercado:</a:t>
            </a:r>
            <a:endParaRPr lang="es-CO" sz="1200" dirty="0">
              <a:solidFill>
                <a:srgbClr val="1F1A66"/>
              </a:solidFill>
              <a:latin typeface="Century Gothic" panose="020B0502020202020204" pitchFamily="34" charset="0"/>
            </a:endParaRPr>
          </a:p>
          <a:p>
            <a:pPr marL="361950" marR="0" lvl="0" indent="-1809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Reporte “tasas promedio de negociación”</a:t>
            </a:r>
          </a:p>
          <a:p>
            <a:pPr marL="361950" marR="0" lvl="0" indent="-1809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Reporte “Concentración de contrapartes”</a:t>
            </a:r>
          </a:p>
          <a:p>
            <a:pPr marL="361950" marR="0" lvl="0" indent="-1809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Reporte “presencia en pantalla”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7A6A3B4-41AA-4AA2-B018-D0BDA5AFD7FA}"/>
              </a:ext>
            </a:extLst>
          </p:cNvPr>
          <p:cNvSpPr txBox="1"/>
          <p:nvPr/>
        </p:nvSpPr>
        <p:spPr>
          <a:xfrm>
            <a:off x="448148" y="4449356"/>
            <a:ext cx="1088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Disciplina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A62D27D-B7BB-4069-9453-B16FA0D5D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346" y="4342158"/>
            <a:ext cx="499254" cy="47728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67B34-E952-47E9-B1B7-ADB52CD6929A}"/>
              </a:ext>
            </a:extLst>
          </p:cNvPr>
          <p:cNvSpPr txBox="1"/>
          <p:nvPr/>
        </p:nvSpPr>
        <p:spPr>
          <a:xfrm>
            <a:off x="3269513" y="4080025"/>
            <a:ext cx="5560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Modernización al proceso disciplinario AMV</a:t>
            </a:r>
          </a:p>
          <a:p>
            <a:pPr marL="361950" marR="0" lvl="0" indent="-1809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Priorizar gestión preventiva sobre represiva</a:t>
            </a:r>
          </a:p>
          <a:p>
            <a:pPr marL="361950" marR="0" lvl="0" indent="-1809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Concentrar esfuerzos en conductas de alto impacto</a:t>
            </a:r>
          </a:p>
          <a:p>
            <a:pPr marL="361950" marR="0" lvl="0" indent="-1809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Celeridad en procesos disciplinarios</a:t>
            </a:r>
          </a:p>
          <a:p>
            <a:pPr marL="361950" marR="0" lvl="0" indent="-1809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Incentivar colaboración y denuncias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0CEE143-E47D-432A-B164-59BF5236148B}"/>
              </a:ext>
            </a:extLst>
          </p:cNvPr>
          <p:cNvSpPr txBox="1"/>
          <p:nvPr/>
        </p:nvSpPr>
        <p:spPr>
          <a:xfrm>
            <a:off x="215258" y="2437695"/>
            <a:ext cx="158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Profesionalización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 Educación Financiera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5FC17385-1651-465B-9996-54C4E693A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525" y="2376770"/>
            <a:ext cx="521052" cy="602025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08B326D5-941A-47FE-852D-E43CF5FF569B}"/>
              </a:ext>
            </a:extLst>
          </p:cNvPr>
          <p:cNvSpPr txBox="1"/>
          <p:nvPr/>
        </p:nvSpPr>
        <p:spPr>
          <a:xfrm>
            <a:off x="3297401" y="2302882"/>
            <a:ext cx="554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Modernización del esquema de certificación</a:t>
            </a:r>
          </a:p>
          <a:p>
            <a:pPr marL="361950" lvl="1" indent="-180975" algn="just">
              <a:buFont typeface="Arial" panose="020B0604020202020204" pitchFamily="34" charset="0"/>
              <a:buChar char="•"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Transversalidad de las certificaciones</a:t>
            </a:r>
          </a:p>
          <a:p>
            <a:pPr marL="361950" lvl="1" indent="-180975" algn="just">
              <a:buFont typeface="Arial" panose="020B0604020202020204" pitchFamily="34" charset="0"/>
              <a:buChar char="•"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Nuevo contenido en las pruebas – Componente ético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Fortalecimiento Educación Financiera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F1A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71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73219" y="2131618"/>
            <a:ext cx="3511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rgbClr val="1F1A6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Gracias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95C466-3C31-4046-AA4D-A67E64E522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74"/>
          <a:stretch/>
        </p:blipFill>
        <p:spPr>
          <a:xfrm>
            <a:off x="6795716" y="4037122"/>
            <a:ext cx="1917821" cy="8879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499C9DC-8602-4929-A52C-044D7AB55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784" y="4074931"/>
            <a:ext cx="945868" cy="8170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13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1155" y="499085"/>
            <a:ext cx="389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Contenido</a:t>
            </a:r>
            <a:endParaRPr lang="es-ES" sz="2400" b="1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408233"/>
            <a:ext cx="2013197" cy="6433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4B9212F-B16E-4A58-B998-30A75D7388EB}"/>
              </a:ext>
            </a:extLst>
          </p:cNvPr>
          <p:cNvSpPr txBox="1"/>
          <p:nvPr/>
        </p:nvSpPr>
        <p:spPr>
          <a:xfrm>
            <a:off x="2959493" y="2459007"/>
            <a:ext cx="567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251F6F"/>
                </a:solidFill>
                <a:latin typeface="Century Gothic" panose="020B0502020202020204" pitchFamily="34" charset="0"/>
                <a:cs typeface="Arial"/>
              </a:rPr>
              <a:t>Diagnóstico</a:t>
            </a:r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 del mercado de capitales colombiano</a:t>
            </a:r>
          </a:p>
          <a:p>
            <a:endParaRPr lang="es-CO" b="1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  <a:p>
            <a:r>
              <a:rPr lang="es-CO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Ideas desde la autorregulación </a:t>
            </a:r>
            <a:endParaRPr lang="es-ES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8" name="Gráfico 7" descr="Periódico">
            <a:extLst>
              <a:ext uri="{FF2B5EF4-FFF2-40B4-BE49-F238E27FC236}">
                <a16:creationId xmlns:a16="http://schemas.microsoft.com/office/drawing/2014/main" id="{6EB69FFE-CC73-4BA6-8571-25D566C83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4490" y="2616478"/>
            <a:ext cx="914400" cy="914400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66785C5-3127-41A8-9F67-75BEFB0F7367}"/>
              </a:ext>
            </a:extLst>
          </p:cNvPr>
          <p:cNvCxnSpPr>
            <a:cxnSpLocks/>
          </p:cNvCxnSpPr>
          <p:nvPr/>
        </p:nvCxnSpPr>
        <p:spPr>
          <a:xfrm>
            <a:off x="2509284" y="2541181"/>
            <a:ext cx="0" cy="1118155"/>
          </a:xfrm>
          <a:prstGeom prst="line">
            <a:avLst/>
          </a:prstGeom>
          <a:ln>
            <a:solidFill>
              <a:srgbClr val="1F1A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2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86001" y="210804"/>
            <a:ext cx="389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Desde 2010 los volúmenes negociados en deuda pública no repuntan</a:t>
            </a:r>
            <a:endParaRPr lang="es-ES" b="1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408233"/>
            <a:ext cx="2013197" cy="643371"/>
          </a:xfrm>
          <a:prstGeom prst="rect">
            <a:avLst/>
          </a:prstGeom>
        </p:spPr>
      </p:pic>
      <p:sp>
        <p:nvSpPr>
          <p:cNvPr id="8" name="4 CuadroTexto">
            <a:extLst>
              <a:ext uri="{FF2B5EF4-FFF2-40B4-BE49-F238E27FC236}">
                <a16:creationId xmlns:a16="http://schemas.microsoft.com/office/drawing/2014/main" id="{B1276C7C-1DBE-468A-85ED-6730C66772D7}"/>
              </a:ext>
            </a:extLst>
          </p:cNvPr>
          <p:cNvSpPr txBox="1"/>
          <p:nvPr/>
        </p:nvSpPr>
        <p:spPr>
          <a:xfrm>
            <a:off x="7522789" y="4859183"/>
            <a:ext cx="1621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Century Gothic" panose="020B0502020202020204" pitchFamily="34" charset="0"/>
              </a:rPr>
              <a:t>Fuente: BVC. Cálculos: AMV </a:t>
            </a:r>
            <a:endParaRPr lang="es-ES" sz="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B943438B-1CFC-4C87-B160-39D0EA125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917550"/>
              </p:ext>
            </p:extLst>
          </p:nvPr>
        </p:nvGraphicFramePr>
        <p:xfrm>
          <a:off x="619014" y="1775026"/>
          <a:ext cx="7629524" cy="31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3 CuadroTexto">
            <a:extLst>
              <a:ext uri="{FF2B5EF4-FFF2-40B4-BE49-F238E27FC236}">
                <a16:creationId xmlns:a16="http://schemas.microsoft.com/office/drawing/2014/main" id="{2DAC30D4-414B-48C7-B5B6-02C9ED2B5662}"/>
              </a:ext>
            </a:extLst>
          </p:cNvPr>
          <p:cNvSpPr txBox="1"/>
          <p:nvPr/>
        </p:nvSpPr>
        <p:spPr>
          <a:xfrm>
            <a:off x="1766459" y="1413946"/>
            <a:ext cx="5205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Evolución montos negociados y número de operaciones deuda pública</a:t>
            </a:r>
          </a:p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2007 – 2017(p)</a:t>
            </a:r>
            <a:endParaRPr lang="es-ES" sz="105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5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408233"/>
            <a:ext cx="2013197" cy="643371"/>
          </a:xfrm>
          <a:prstGeom prst="rect">
            <a:avLst/>
          </a:prstGeom>
        </p:spPr>
      </p:pic>
      <p:sp>
        <p:nvSpPr>
          <p:cNvPr id="9" name="CuadroTexto 1"/>
          <p:cNvSpPr txBox="1"/>
          <p:nvPr/>
        </p:nvSpPr>
        <p:spPr>
          <a:xfrm>
            <a:off x="2286001" y="203317"/>
            <a:ext cx="389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Desde 2013 se ha acelerado la </a:t>
            </a:r>
            <a:r>
              <a:rPr lang="es-CO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participación de extranjeros </a:t>
            </a:r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en el mercado de deuda pública </a:t>
            </a:r>
            <a:endParaRPr lang="es-ES" b="1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5B54B635-B358-4134-A505-6A851DCFB1B8}"/>
              </a:ext>
            </a:extLst>
          </p:cNvPr>
          <p:cNvSpPr txBox="1"/>
          <p:nvPr/>
        </p:nvSpPr>
        <p:spPr>
          <a:xfrm>
            <a:off x="2035899" y="1390929"/>
            <a:ext cx="5205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latin typeface="Century Gothic" panose="020B0502020202020204" pitchFamily="34" charset="0"/>
              </a:rPr>
              <a:t>Evolución participación % fondos de capital extranjero en el mercado de TES</a:t>
            </a:r>
          </a:p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 datos mensuales ene 2010 – jul 2017</a:t>
            </a:r>
            <a:endParaRPr lang="es-ES" sz="1050" b="1" dirty="0">
              <a:latin typeface="Century Gothic" panose="020B0502020202020204" pitchFamily="34" charset="0"/>
            </a:endParaRP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93B80537-FBF6-45F7-8363-462710B5E63A}"/>
              </a:ext>
            </a:extLst>
          </p:cNvPr>
          <p:cNvSpPr txBox="1"/>
          <p:nvPr/>
        </p:nvSpPr>
        <p:spPr>
          <a:xfrm>
            <a:off x="8052743" y="4863121"/>
            <a:ext cx="966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Century Gothic" panose="020B0502020202020204" pitchFamily="34" charset="0"/>
              </a:rPr>
              <a:t>Fuente: MHCP </a:t>
            </a:r>
            <a:endParaRPr lang="es-ES" sz="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9 Gráfico">
            <a:extLst>
              <a:ext uri="{FF2B5EF4-FFF2-40B4-BE49-F238E27FC236}">
                <a16:creationId xmlns:a16="http://schemas.microsoft.com/office/drawing/2014/main" id="{759F47EE-DBE1-4750-9F2C-C8096F4BA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734800"/>
              </p:ext>
            </p:extLst>
          </p:nvPr>
        </p:nvGraphicFramePr>
        <p:xfrm>
          <a:off x="832793" y="1849590"/>
          <a:ext cx="721995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849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408233"/>
            <a:ext cx="2013197" cy="643371"/>
          </a:xfrm>
          <a:prstGeom prst="rect">
            <a:avLst/>
          </a:prstGeom>
        </p:spPr>
      </p:pic>
      <p:sp>
        <p:nvSpPr>
          <p:cNvPr id="9" name="CuadroTexto 1"/>
          <p:cNvSpPr txBox="1"/>
          <p:nvPr/>
        </p:nvSpPr>
        <p:spPr>
          <a:xfrm>
            <a:off x="2286001" y="221437"/>
            <a:ext cx="389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Hay un relativo </a:t>
            </a:r>
            <a:r>
              <a:rPr lang="es-CO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estancamiento </a:t>
            </a:r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en el mercado de deuda privada en la última década </a:t>
            </a:r>
            <a:endParaRPr lang="es-ES" b="1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3B5A13F1-ED9A-4A3C-B111-3C4F183BA09B}"/>
              </a:ext>
            </a:extLst>
          </p:cNvPr>
          <p:cNvSpPr txBox="1"/>
          <p:nvPr/>
        </p:nvSpPr>
        <p:spPr>
          <a:xfrm>
            <a:off x="6256793" y="4885043"/>
            <a:ext cx="2940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Century Gothic" panose="020B0502020202020204" pitchFamily="34" charset="0"/>
              </a:rPr>
              <a:t>Fuente: BVC y Banco de la República. Cálculos: AMV </a:t>
            </a:r>
            <a:endParaRPr lang="es-ES" sz="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1 Gráfico">
            <a:extLst>
              <a:ext uri="{FF2B5EF4-FFF2-40B4-BE49-F238E27FC236}">
                <a16:creationId xmlns:a16="http://schemas.microsoft.com/office/drawing/2014/main" id="{47E17DF5-C857-4042-9295-F8B6468DAE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268570"/>
              </p:ext>
            </p:extLst>
          </p:nvPr>
        </p:nvGraphicFramePr>
        <p:xfrm>
          <a:off x="683253" y="1765628"/>
          <a:ext cx="7820023" cy="332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3 CuadroTexto">
            <a:extLst>
              <a:ext uri="{FF2B5EF4-FFF2-40B4-BE49-F238E27FC236}">
                <a16:creationId xmlns:a16="http://schemas.microsoft.com/office/drawing/2014/main" id="{5C235780-9104-45F2-AD6D-B0160A04F9F2}"/>
              </a:ext>
            </a:extLst>
          </p:cNvPr>
          <p:cNvSpPr txBox="1"/>
          <p:nvPr/>
        </p:nvSpPr>
        <p:spPr>
          <a:xfrm>
            <a:off x="1735286" y="1413163"/>
            <a:ext cx="5205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Evolución montos negociados y número de operaciones deuda privada</a:t>
            </a:r>
          </a:p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2007 – 2017(p)</a:t>
            </a:r>
            <a:endParaRPr lang="es-ES" sz="105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2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408233"/>
            <a:ext cx="2013197" cy="643371"/>
          </a:xfrm>
          <a:prstGeom prst="rect">
            <a:avLst/>
          </a:prstGeom>
        </p:spPr>
      </p:pic>
      <p:sp>
        <p:nvSpPr>
          <p:cNvPr id="9" name="CuadroTexto 1"/>
          <p:cNvSpPr txBox="1"/>
          <p:nvPr/>
        </p:nvSpPr>
        <p:spPr>
          <a:xfrm>
            <a:off x="2286001" y="210804"/>
            <a:ext cx="389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Los montos emitidos en deuda privada se encuentran en niveles </a:t>
            </a:r>
            <a:r>
              <a:rPr lang="es-CO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similares</a:t>
            </a:r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 a los del 2012</a:t>
            </a:r>
            <a:endParaRPr lang="es-ES" b="1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AE11F6F8-F234-4BC4-8465-37B645D608DE}"/>
              </a:ext>
            </a:extLst>
          </p:cNvPr>
          <p:cNvSpPr txBox="1"/>
          <p:nvPr/>
        </p:nvSpPr>
        <p:spPr>
          <a:xfrm>
            <a:off x="1943106" y="1423554"/>
            <a:ext cx="5205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Evolución montos emitidos en deuda privada</a:t>
            </a:r>
          </a:p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 2007 – 2017(p)</a:t>
            </a:r>
            <a:endParaRPr lang="es-ES" sz="1050" b="1" dirty="0">
              <a:latin typeface="Century Gothic" panose="020B0502020202020204" pitchFamily="34" charset="0"/>
            </a:endParaRP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852BEBEA-953C-478C-AFB8-23A72BF2039D}"/>
              </a:ext>
            </a:extLst>
          </p:cNvPr>
          <p:cNvSpPr txBox="1"/>
          <p:nvPr/>
        </p:nvSpPr>
        <p:spPr>
          <a:xfrm>
            <a:off x="7522789" y="4859183"/>
            <a:ext cx="1621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Century Gothic" panose="020B0502020202020204" pitchFamily="34" charset="0"/>
              </a:rPr>
              <a:t>Fuente: BVC. Cálculos: AMV </a:t>
            </a:r>
            <a:endParaRPr lang="es-ES" sz="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1 Gráfico">
            <a:extLst>
              <a:ext uri="{FF2B5EF4-FFF2-40B4-BE49-F238E27FC236}">
                <a16:creationId xmlns:a16="http://schemas.microsoft.com/office/drawing/2014/main" id="{04E3745E-BC47-4911-8776-111ADD136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521866"/>
              </p:ext>
            </p:extLst>
          </p:nvPr>
        </p:nvGraphicFramePr>
        <p:xfrm>
          <a:off x="883665" y="1802779"/>
          <a:ext cx="7324724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120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408233"/>
            <a:ext cx="2013197" cy="643371"/>
          </a:xfrm>
          <a:prstGeom prst="rect">
            <a:avLst/>
          </a:prstGeom>
        </p:spPr>
      </p:pic>
      <p:sp>
        <p:nvSpPr>
          <p:cNvPr id="9" name="CuadroTexto 1"/>
          <p:cNvSpPr txBox="1"/>
          <p:nvPr/>
        </p:nvSpPr>
        <p:spPr>
          <a:xfrm>
            <a:off x="2286001" y="34157"/>
            <a:ext cx="3896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El número de emisores de títulos de renta fija en Colombia </a:t>
            </a:r>
            <a:r>
              <a:rPr lang="es-CO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no luce bajo </a:t>
            </a:r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con respecto a países similares</a:t>
            </a:r>
            <a:endParaRPr lang="es-ES" b="1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" name="9 CuadroTexto">
            <a:extLst>
              <a:ext uri="{FF2B5EF4-FFF2-40B4-BE49-F238E27FC236}">
                <a16:creationId xmlns:a16="http://schemas.microsoft.com/office/drawing/2014/main" id="{4574CF9E-9412-4280-8D01-B602D7215E45}"/>
              </a:ext>
            </a:extLst>
          </p:cNvPr>
          <p:cNvSpPr txBox="1"/>
          <p:nvPr/>
        </p:nvSpPr>
        <p:spPr>
          <a:xfrm>
            <a:off x="2015843" y="1413163"/>
            <a:ext cx="52058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Número de emisores en renta fija países LATAM 2016</a:t>
            </a:r>
          </a:p>
        </p:txBody>
      </p:sp>
      <p:graphicFrame>
        <p:nvGraphicFramePr>
          <p:cNvPr id="10" name="4 Gráfico">
            <a:extLst>
              <a:ext uri="{FF2B5EF4-FFF2-40B4-BE49-F238E27FC236}">
                <a16:creationId xmlns:a16="http://schemas.microsoft.com/office/drawing/2014/main" id="{5A278991-593E-4099-8575-7DD1C54A2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949080"/>
              </p:ext>
            </p:extLst>
          </p:nvPr>
        </p:nvGraphicFramePr>
        <p:xfrm>
          <a:off x="518251" y="1667079"/>
          <a:ext cx="8201025" cy="33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4 CuadroTexto">
            <a:extLst>
              <a:ext uri="{FF2B5EF4-FFF2-40B4-BE49-F238E27FC236}">
                <a16:creationId xmlns:a16="http://schemas.microsoft.com/office/drawing/2014/main" id="{A2895888-DF06-4B7C-BB1D-C7CBF096C3C7}"/>
              </a:ext>
            </a:extLst>
          </p:cNvPr>
          <p:cNvSpPr txBox="1"/>
          <p:nvPr/>
        </p:nvSpPr>
        <p:spPr>
          <a:xfrm>
            <a:off x="6899567" y="4870472"/>
            <a:ext cx="2234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Century Gothic" panose="020B0502020202020204" pitchFamily="34" charset="0"/>
              </a:rPr>
              <a:t>Fuente:  Anuario estadístico FIAB 2017</a:t>
            </a:r>
            <a:endParaRPr lang="es-ES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0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408233"/>
            <a:ext cx="2013197" cy="643371"/>
          </a:xfrm>
          <a:prstGeom prst="rect">
            <a:avLst/>
          </a:prstGeom>
        </p:spPr>
      </p:pic>
      <p:sp>
        <p:nvSpPr>
          <p:cNvPr id="11" name="CuadroTexto 1"/>
          <p:cNvSpPr txBox="1"/>
          <p:nvPr/>
        </p:nvSpPr>
        <p:spPr>
          <a:xfrm>
            <a:off x="2286001" y="107620"/>
            <a:ext cx="3896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Se espera que los volúmenes de negociación en acciones de este año </a:t>
            </a:r>
            <a:r>
              <a:rPr lang="es-CO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sean inferiores </a:t>
            </a:r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a los de 2010 </a:t>
            </a:r>
            <a:endParaRPr lang="es-ES" b="1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C9301843-C8E7-400A-9740-0CF4F612AE38}"/>
              </a:ext>
            </a:extLst>
          </p:cNvPr>
          <p:cNvSpPr txBox="1"/>
          <p:nvPr/>
        </p:nvSpPr>
        <p:spPr>
          <a:xfrm>
            <a:off x="7522789" y="4859183"/>
            <a:ext cx="1621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Century Gothic" panose="020B0502020202020204" pitchFamily="34" charset="0"/>
              </a:rPr>
              <a:t>Fuente: BVC. Cálculos: AMV </a:t>
            </a:r>
            <a:endParaRPr lang="es-ES" sz="800" dirty="0">
              <a:latin typeface="Century Gothic" panose="020B0502020202020204" pitchFamily="34" charset="0"/>
            </a:endParaRPr>
          </a:p>
        </p:txBody>
      </p:sp>
      <p:sp>
        <p:nvSpPr>
          <p:cNvPr id="8" name="9 CuadroTexto">
            <a:extLst>
              <a:ext uri="{FF2B5EF4-FFF2-40B4-BE49-F238E27FC236}">
                <a16:creationId xmlns:a16="http://schemas.microsoft.com/office/drawing/2014/main" id="{8A6B304B-771A-4016-A82B-1A72B1588DDE}"/>
              </a:ext>
            </a:extLst>
          </p:cNvPr>
          <p:cNvSpPr txBox="1"/>
          <p:nvPr/>
        </p:nvSpPr>
        <p:spPr>
          <a:xfrm>
            <a:off x="1808023" y="1413163"/>
            <a:ext cx="5205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Evolución montos negociados y número de operaciones renta variable</a:t>
            </a:r>
          </a:p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2007 – 2017(p)</a:t>
            </a:r>
            <a:endParaRPr lang="es-ES" sz="105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0F9E7410-09D3-4F35-818B-6D23A4E6B3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31307"/>
              </p:ext>
            </p:extLst>
          </p:nvPr>
        </p:nvGraphicFramePr>
        <p:xfrm>
          <a:off x="714818" y="1781023"/>
          <a:ext cx="7905750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468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945AB8-D831-49BE-916B-A4EF6189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" y="408233"/>
            <a:ext cx="2013197" cy="643371"/>
          </a:xfrm>
          <a:prstGeom prst="rect">
            <a:avLst/>
          </a:prstGeom>
        </p:spPr>
      </p:pic>
      <p:sp>
        <p:nvSpPr>
          <p:cNvPr id="9" name="CuadroTexto 1"/>
          <p:cNvSpPr txBox="1"/>
          <p:nvPr/>
        </p:nvSpPr>
        <p:spPr>
          <a:xfrm>
            <a:off x="2286001" y="179631"/>
            <a:ext cx="389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1F1A66"/>
                </a:solidFill>
                <a:latin typeface="Century Gothic" panose="020B0502020202020204" pitchFamily="34" charset="0"/>
                <a:cs typeface="Arial"/>
              </a:rPr>
              <a:t>Igual situación se observa en la capitalización bursátil como % del PIB</a:t>
            </a:r>
            <a:endParaRPr lang="es-ES" b="1" dirty="0">
              <a:solidFill>
                <a:srgbClr val="1F1A66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4C414F45-97CD-4ADC-9832-E3B9034BFD0D}"/>
              </a:ext>
            </a:extLst>
          </p:cNvPr>
          <p:cNvSpPr txBox="1"/>
          <p:nvPr/>
        </p:nvSpPr>
        <p:spPr>
          <a:xfrm>
            <a:off x="7707642" y="4860683"/>
            <a:ext cx="1253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Century Gothic" panose="020B0502020202020204" pitchFamily="34" charset="0"/>
              </a:rPr>
              <a:t>Fuente:  </a:t>
            </a:r>
            <a:r>
              <a:rPr lang="es-CO" sz="800" dirty="0" err="1">
                <a:latin typeface="Century Gothic" panose="020B0502020202020204" pitchFamily="34" charset="0"/>
              </a:rPr>
              <a:t>Bloomberg</a:t>
            </a:r>
            <a:endParaRPr lang="es-ES" sz="800" dirty="0">
              <a:latin typeface="Century Gothic" panose="020B0502020202020204" pitchFamily="34" charset="0"/>
            </a:endParaRPr>
          </a:p>
        </p:txBody>
      </p:sp>
      <p:sp>
        <p:nvSpPr>
          <p:cNvPr id="8" name="9 CuadroTexto">
            <a:extLst>
              <a:ext uri="{FF2B5EF4-FFF2-40B4-BE49-F238E27FC236}">
                <a16:creationId xmlns:a16="http://schemas.microsoft.com/office/drawing/2014/main" id="{099392CD-2DFE-4F45-AB5A-99AA8E5E88BF}"/>
              </a:ext>
            </a:extLst>
          </p:cNvPr>
          <p:cNvSpPr txBox="1"/>
          <p:nvPr/>
        </p:nvSpPr>
        <p:spPr>
          <a:xfrm>
            <a:off x="2015843" y="1413163"/>
            <a:ext cx="5205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Evolución capitalización bursátil  como % del PIB Colombia</a:t>
            </a:r>
          </a:p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2006 - 2016</a:t>
            </a:r>
          </a:p>
        </p:txBody>
      </p:sp>
      <p:graphicFrame>
        <p:nvGraphicFramePr>
          <p:cNvPr id="11" name="2 Gráfico">
            <a:extLst>
              <a:ext uri="{FF2B5EF4-FFF2-40B4-BE49-F238E27FC236}">
                <a16:creationId xmlns:a16="http://schemas.microsoft.com/office/drawing/2014/main" id="{6D7B18C2-0A10-40BC-A0DF-FF60624F5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330790"/>
              </p:ext>
            </p:extLst>
          </p:nvPr>
        </p:nvGraphicFramePr>
        <p:xfrm>
          <a:off x="828811" y="1847152"/>
          <a:ext cx="7324724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9003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631</Words>
  <Application>Microsoft Office PowerPoint</Application>
  <PresentationFormat>Presentación en pantalla (16:9)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BABEL_GROUP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DISEÑO_3</dc:creator>
  <cp:lastModifiedBy>MICHEL JANNA GANDUR</cp:lastModifiedBy>
  <cp:revision>103</cp:revision>
  <dcterms:created xsi:type="dcterms:W3CDTF">2017-09-05T21:36:24Z</dcterms:created>
  <dcterms:modified xsi:type="dcterms:W3CDTF">2017-10-06T14:02:02Z</dcterms:modified>
</cp:coreProperties>
</file>