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87" r:id="rId3"/>
    <p:sldId id="273" r:id="rId4"/>
    <p:sldId id="335" r:id="rId5"/>
    <p:sldId id="333" r:id="rId6"/>
    <p:sldId id="334" r:id="rId7"/>
    <p:sldId id="315" r:id="rId8"/>
    <p:sldId id="316" r:id="rId9"/>
    <p:sldId id="331" r:id="rId10"/>
    <p:sldId id="274" r:id="rId11"/>
    <p:sldId id="320" r:id="rId12"/>
    <p:sldId id="321" r:id="rId13"/>
    <p:sldId id="336" r:id="rId14"/>
    <p:sldId id="275" r:id="rId15"/>
    <p:sldId id="323" r:id="rId16"/>
    <p:sldId id="324" r:id="rId17"/>
    <p:sldId id="325" r:id="rId18"/>
    <p:sldId id="332" r:id="rId19"/>
    <p:sldId id="310" r:id="rId20"/>
    <p:sldId id="33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59B3AA"/>
    <a:srgbClr val="540054"/>
    <a:srgbClr val="660066"/>
    <a:srgbClr val="714171"/>
    <a:srgbClr val="332741"/>
    <a:srgbClr val="5FAD86"/>
    <a:srgbClr val="478064"/>
    <a:srgbClr val="4472C4"/>
    <a:srgbClr val="11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5" autoAdjust="0"/>
    <p:restoredTop sz="94298" autoAdjust="0"/>
  </p:normalViewPr>
  <p:slideViewPr>
    <p:cSldViewPr snapToGrid="0">
      <p:cViewPr varScale="1">
        <p:scale>
          <a:sx n="69" d="100"/>
          <a:sy n="69" d="100"/>
        </p:scale>
        <p:origin x="11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CHIVOS\innovacion\Coordinacion%20de%20Innovacion\Colombia%20+%20Competitiva\Fase%20II\Concepto%20de%20proyec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19843049846314E-2"/>
          <c:y val="0.18651215624567788"/>
          <c:w val="0.89453877231233558"/>
          <c:h val="0.6722214566929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Vivienda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7.3487205125356392E-2"/>
                  <c:y val="-2.879498649809890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Dosis" panose="02010503020202060003" pitchFamily="50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00-4FED-8FE4-ABA361551C43}"/>
                </c:ext>
              </c:extLst>
            </c:dLbl>
            <c:dLbl>
              <c:idx val="16"/>
              <c:layout>
                <c:manualLayout>
                  <c:x val="-2.7557701922008671E-2"/>
                  <c:y val="-4.679185305941065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2"/>
                      </a:solidFill>
                      <a:latin typeface="Dosis" panose="02010503020202060003" pitchFamily="50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00-4FED-8FE4-ABA361551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  <a:latin typeface="Dosis" panose="02010503020202060003" pitchFamily="50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Hoja1!$B$2:$B$18</c:f>
              <c:numCache>
                <c:formatCode>_(* #,##0.0_);_(* \(#,##0.0\);_(* "-"??_);_(@_)</c:formatCode>
                <c:ptCount val="17"/>
                <c:pt idx="0">
                  <c:v>2.9959999999999987</c:v>
                </c:pt>
                <c:pt idx="1">
                  <c:v>3.4059999999999997</c:v>
                </c:pt>
                <c:pt idx="2">
                  <c:v>5.1390000000000002</c:v>
                </c:pt>
                <c:pt idx="3">
                  <c:v>6.7489999999999997</c:v>
                </c:pt>
                <c:pt idx="4">
                  <c:v>9.5680000000000014</c:v>
                </c:pt>
                <c:pt idx="5">
                  <c:v>10.43</c:v>
                </c:pt>
                <c:pt idx="6">
                  <c:v>12.267000000000001</c:v>
                </c:pt>
                <c:pt idx="7">
                  <c:v>14.138999999999999</c:v>
                </c:pt>
                <c:pt idx="8">
                  <c:v>18.181999999999999</c:v>
                </c:pt>
                <c:pt idx="9">
                  <c:v>17.661000000000001</c:v>
                </c:pt>
                <c:pt idx="10">
                  <c:v>18.773</c:v>
                </c:pt>
                <c:pt idx="11">
                  <c:v>22.56</c:v>
                </c:pt>
                <c:pt idx="12">
                  <c:v>26.485999999999983</c:v>
                </c:pt>
                <c:pt idx="13">
                  <c:v>33.472000000000001</c:v>
                </c:pt>
                <c:pt idx="14">
                  <c:v>35.948928000000002</c:v>
                </c:pt>
                <c:pt idx="15">
                  <c:v>34.851564465288128</c:v>
                </c:pt>
                <c:pt idx="16">
                  <c:v>36.942658333205479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00-4FED-8FE4-ABA361551C4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residenciales</c:v>
                </c:pt>
              </c:strCache>
            </c:strRef>
          </c:tx>
          <c:spPr>
            <a:ln w="3175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697441025071282E-2"/>
                  <c:y val="-5.399059968393538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accent2">
                          <a:lumMod val="50000"/>
                        </a:schemeClr>
                      </a:solidFill>
                      <a:latin typeface="Dosis" panose="02010503020202060003" pitchFamily="50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00-4FED-8FE4-ABA361551C43}"/>
                </c:ext>
              </c:extLst>
            </c:dLbl>
            <c:dLbl>
              <c:idx val="16"/>
              <c:layout>
                <c:manualLayout>
                  <c:x val="-2.7557701922008671E-2"/>
                  <c:y val="5.7589972996197704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2">
                          <a:lumMod val="50000"/>
                        </a:schemeClr>
                      </a:solidFill>
                      <a:latin typeface="Dosis" panose="02010503020202060003" pitchFamily="50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00-4FED-8FE4-ABA361551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  <a:latin typeface="Dosis" panose="02010503020202060003" pitchFamily="50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Hoja1!$C$2:$C$18</c:f>
              <c:numCache>
                <c:formatCode>_(* #,##0.0_);_(* \(#,##0.0\);_(* "-"??_);_(@_)</c:formatCode>
                <c:ptCount val="17"/>
                <c:pt idx="0">
                  <c:v>3.7189999999999999</c:v>
                </c:pt>
                <c:pt idx="1">
                  <c:v>4.0269999999999975</c:v>
                </c:pt>
                <c:pt idx="2">
                  <c:v>5.0910000000000002</c:v>
                </c:pt>
                <c:pt idx="3">
                  <c:v>6.0549999999999971</c:v>
                </c:pt>
                <c:pt idx="4">
                  <c:v>8.2850000000000001</c:v>
                </c:pt>
                <c:pt idx="5">
                  <c:v>9.5350000000000001</c:v>
                </c:pt>
                <c:pt idx="6">
                  <c:v>12.293999999999999</c:v>
                </c:pt>
                <c:pt idx="7">
                  <c:v>13.694000000000001</c:v>
                </c:pt>
                <c:pt idx="8">
                  <c:v>16.608000000000001</c:v>
                </c:pt>
                <c:pt idx="9">
                  <c:v>17.643999999999988</c:v>
                </c:pt>
                <c:pt idx="10">
                  <c:v>17.687999999999999</c:v>
                </c:pt>
                <c:pt idx="11">
                  <c:v>18.675999999999988</c:v>
                </c:pt>
                <c:pt idx="12">
                  <c:v>20.946999999999989</c:v>
                </c:pt>
                <c:pt idx="13">
                  <c:v>22.635999999999999</c:v>
                </c:pt>
                <c:pt idx="14">
                  <c:v>24.311064000000023</c:v>
                </c:pt>
                <c:pt idx="15">
                  <c:v>29.491866917217315</c:v>
                </c:pt>
                <c:pt idx="16">
                  <c:v>31.261378932250349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00-4FED-8FE4-ABA361551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78496"/>
        <c:axId val="98632448"/>
      </c:lineChart>
      <c:catAx>
        <c:axId val="511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Dosis" panose="02010503020202060003" pitchFamily="50" charset="0"/>
              </a:defRPr>
            </a:pPr>
            <a:endParaRPr lang="es-CO"/>
          </a:p>
        </c:txPr>
        <c:crossAx val="98632448"/>
        <c:crosses val="autoZero"/>
        <c:auto val="1"/>
        <c:lblAlgn val="ctr"/>
        <c:lblOffset val="100"/>
        <c:noMultiLvlLbl val="0"/>
      </c:catAx>
      <c:valAx>
        <c:axId val="98632448"/>
        <c:scaling>
          <c:orientation val="minMax"/>
        </c:scaling>
        <c:delete val="0"/>
        <c:axPos val="l"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Dosis" panose="02010503020202060003" pitchFamily="50" charset="0"/>
              </a:defRPr>
            </a:pPr>
            <a:endParaRPr lang="es-CO"/>
          </a:p>
        </c:txPr>
        <c:crossAx val="5117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1005281820549"/>
          <c:y val="0.14544897505719337"/>
          <c:w val="0.38546802091434318"/>
          <c:h val="0.20159041285662149"/>
        </c:manualLayout>
      </c:layout>
      <c:overlay val="0"/>
      <c:txPr>
        <a:bodyPr/>
        <a:lstStyle/>
        <a:p>
          <a:pPr>
            <a:defRPr sz="1600">
              <a:latin typeface="Dosis" panose="02010503020202060003" pitchFamily="50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44450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8151737073013392E-2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5D-4CC8-A0C0-F81649C955EB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5D-4CC8-A0C0-F81649C955EB}"/>
                </c:ext>
              </c:extLst>
            </c:dLbl>
            <c:dLbl>
              <c:idx val="50"/>
              <c:layout>
                <c:manualLayout>
                  <c:x val="-5.1421906489713717E-2"/>
                  <c:y val="-5.3125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5D-4CC8-A0C0-F81649C955EB}"/>
                </c:ext>
              </c:extLst>
            </c:dLbl>
            <c:dLbl>
              <c:idx val="6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5D-4CC8-A0C0-F81649C955EB}"/>
                </c:ext>
              </c:extLst>
            </c:dLbl>
            <c:dLbl>
              <c:idx val="96"/>
              <c:layout>
                <c:manualLayout>
                  <c:x val="-4.1492132324039324E-2"/>
                  <c:y val="-8.029418017350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5D-4CC8-A0C0-F81649C95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Hoja1!$A$2:$A$101</c:f>
              <c:numCache>
                <c:formatCode>mmm\-yy</c:formatCode>
                <c:ptCount val="100"/>
                <c:pt idx="0">
                  <c:v>33664</c:v>
                </c:pt>
                <c:pt idx="1">
                  <c:v>33756</c:v>
                </c:pt>
                <c:pt idx="2">
                  <c:v>33848</c:v>
                </c:pt>
                <c:pt idx="3">
                  <c:v>33939</c:v>
                </c:pt>
                <c:pt idx="4">
                  <c:v>34029</c:v>
                </c:pt>
                <c:pt idx="5">
                  <c:v>34121</c:v>
                </c:pt>
                <c:pt idx="6">
                  <c:v>34213</c:v>
                </c:pt>
                <c:pt idx="7">
                  <c:v>34304</c:v>
                </c:pt>
                <c:pt idx="8">
                  <c:v>34394</c:v>
                </c:pt>
                <c:pt idx="9">
                  <c:v>34486</c:v>
                </c:pt>
                <c:pt idx="10">
                  <c:v>34578</c:v>
                </c:pt>
                <c:pt idx="11">
                  <c:v>34669</c:v>
                </c:pt>
                <c:pt idx="12">
                  <c:v>34759</c:v>
                </c:pt>
                <c:pt idx="13">
                  <c:v>34851</c:v>
                </c:pt>
                <c:pt idx="14">
                  <c:v>34943</c:v>
                </c:pt>
                <c:pt idx="15">
                  <c:v>35034</c:v>
                </c:pt>
                <c:pt idx="16">
                  <c:v>35125</c:v>
                </c:pt>
                <c:pt idx="17">
                  <c:v>35217</c:v>
                </c:pt>
                <c:pt idx="18">
                  <c:v>35309</c:v>
                </c:pt>
                <c:pt idx="19">
                  <c:v>35400</c:v>
                </c:pt>
                <c:pt idx="20">
                  <c:v>35490</c:v>
                </c:pt>
                <c:pt idx="21">
                  <c:v>35582</c:v>
                </c:pt>
                <c:pt idx="22">
                  <c:v>35674</c:v>
                </c:pt>
                <c:pt idx="23">
                  <c:v>35765</c:v>
                </c:pt>
                <c:pt idx="24">
                  <c:v>35855</c:v>
                </c:pt>
                <c:pt idx="25">
                  <c:v>35947</c:v>
                </c:pt>
                <c:pt idx="26">
                  <c:v>36039</c:v>
                </c:pt>
                <c:pt idx="27">
                  <c:v>36130</c:v>
                </c:pt>
                <c:pt idx="28">
                  <c:v>36220</c:v>
                </c:pt>
                <c:pt idx="29">
                  <c:v>36312</c:v>
                </c:pt>
                <c:pt idx="30">
                  <c:v>36404</c:v>
                </c:pt>
                <c:pt idx="31">
                  <c:v>36495</c:v>
                </c:pt>
                <c:pt idx="32">
                  <c:v>36586</c:v>
                </c:pt>
                <c:pt idx="33">
                  <c:v>36678</c:v>
                </c:pt>
                <c:pt idx="34">
                  <c:v>36770</c:v>
                </c:pt>
                <c:pt idx="35">
                  <c:v>36861</c:v>
                </c:pt>
                <c:pt idx="36">
                  <c:v>36951</c:v>
                </c:pt>
                <c:pt idx="37">
                  <c:v>37043</c:v>
                </c:pt>
                <c:pt idx="38">
                  <c:v>37135</c:v>
                </c:pt>
                <c:pt idx="39">
                  <c:v>37226</c:v>
                </c:pt>
                <c:pt idx="40">
                  <c:v>37316</c:v>
                </c:pt>
                <c:pt idx="41">
                  <c:v>37408</c:v>
                </c:pt>
                <c:pt idx="42">
                  <c:v>37500</c:v>
                </c:pt>
                <c:pt idx="43">
                  <c:v>37591</c:v>
                </c:pt>
                <c:pt idx="44">
                  <c:v>37681</c:v>
                </c:pt>
                <c:pt idx="45">
                  <c:v>37773</c:v>
                </c:pt>
                <c:pt idx="46">
                  <c:v>37865</c:v>
                </c:pt>
                <c:pt idx="47">
                  <c:v>37956</c:v>
                </c:pt>
                <c:pt idx="48">
                  <c:v>38047</c:v>
                </c:pt>
                <c:pt idx="49">
                  <c:v>38139</c:v>
                </c:pt>
                <c:pt idx="50">
                  <c:v>38231</c:v>
                </c:pt>
                <c:pt idx="51">
                  <c:v>38322</c:v>
                </c:pt>
                <c:pt idx="52">
                  <c:v>38412</c:v>
                </c:pt>
                <c:pt idx="53">
                  <c:v>38504</c:v>
                </c:pt>
                <c:pt idx="54">
                  <c:v>38596</c:v>
                </c:pt>
                <c:pt idx="55">
                  <c:v>38687</c:v>
                </c:pt>
                <c:pt idx="56">
                  <c:v>38777</c:v>
                </c:pt>
                <c:pt idx="57">
                  <c:v>38869</c:v>
                </c:pt>
                <c:pt idx="58">
                  <c:v>38961</c:v>
                </c:pt>
                <c:pt idx="59">
                  <c:v>39052</c:v>
                </c:pt>
                <c:pt idx="60">
                  <c:v>39142</c:v>
                </c:pt>
                <c:pt idx="61">
                  <c:v>39234</c:v>
                </c:pt>
                <c:pt idx="62">
                  <c:v>39326</c:v>
                </c:pt>
                <c:pt idx="63">
                  <c:v>39417</c:v>
                </c:pt>
                <c:pt idx="64">
                  <c:v>39508</c:v>
                </c:pt>
                <c:pt idx="65">
                  <c:v>39600</c:v>
                </c:pt>
                <c:pt idx="66">
                  <c:v>39692</c:v>
                </c:pt>
                <c:pt idx="67">
                  <c:v>39783</c:v>
                </c:pt>
                <c:pt idx="68">
                  <c:v>39873</c:v>
                </c:pt>
                <c:pt idx="69">
                  <c:v>39965</c:v>
                </c:pt>
                <c:pt idx="70">
                  <c:v>40057</c:v>
                </c:pt>
                <c:pt idx="71">
                  <c:v>40148</c:v>
                </c:pt>
                <c:pt idx="72">
                  <c:v>40238</c:v>
                </c:pt>
                <c:pt idx="73">
                  <c:v>40330</c:v>
                </c:pt>
                <c:pt idx="74">
                  <c:v>40422</c:v>
                </c:pt>
                <c:pt idx="75">
                  <c:v>40513</c:v>
                </c:pt>
                <c:pt idx="76">
                  <c:v>40603</c:v>
                </c:pt>
                <c:pt idx="77">
                  <c:v>40695</c:v>
                </c:pt>
                <c:pt idx="78">
                  <c:v>40787</c:v>
                </c:pt>
                <c:pt idx="79">
                  <c:v>40878</c:v>
                </c:pt>
                <c:pt idx="80">
                  <c:v>40969</c:v>
                </c:pt>
                <c:pt idx="81">
                  <c:v>41061</c:v>
                </c:pt>
                <c:pt idx="82">
                  <c:v>41153</c:v>
                </c:pt>
                <c:pt idx="83">
                  <c:v>41244</c:v>
                </c:pt>
                <c:pt idx="84">
                  <c:v>41334</c:v>
                </c:pt>
                <c:pt idx="85">
                  <c:v>41426</c:v>
                </c:pt>
                <c:pt idx="86">
                  <c:v>41518</c:v>
                </c:pt>
                <c:pt idx="87">
                  <c:v>41609</c:v>
                </c:pt>
                <c:pt idx="88">
                  <c:v>41699</c:v>
                </c:pt>
                <c:pt idx="89">
                  <c:v>41791</c:v>
                </c:pt>
                <c:pt idx="90">
                  <c:v>41883</c:v>
                </c:pt>
                <c:pt idx="91">
                  <c:v>41974</c:v>
                </c:pt>
                <c:pt idx="92">
                  <c:v>42064</c:v>
                </c:pt>
                <c:pt idx="93">
                  <c:v>42156</c:v>
                </c:pt>
                <c:pt idx="94">
                  <c:v>42248</c:v>
                </c:pt>
                <c:pt idx="95">
                  <c:v>42339</c:v>
                </c:pt>
                <c:pt idx="96">
                  <c:v>42430</c:v>
                </c:pt>
                <c:pt idx="97">
                  <c:v>42522</c:v>
                </c:pt>
                <c:pt idx="98">
                  <c:v>42614</c:v>
                </c:pt>
                <c:pt idx="99">
                  <c:v>42705</c:v>
                </c:pt>
              </c:numCache>
            </c:numRef>
          </c:cat>
          <c:val>
            <c:numRef>
              <c:f>Hoja1!$B$2:$B$101</c:f>
              <c:numCache>
                <c:formatCode>_(* #,##0_);_(* \(#,##0\);_(* "-"??_);_(@_)</c:formatCode>
                <c:ptCount val="100"/>
                <c:pt idx="1">
                  <c:v>28577.203482679884</c:v>
                </c:pt>
                <c:pt idx="2">
                  <c:v>31239.080718785328</c:v>
                </c:pt>
                <c:pt idx="3">
                  <c:v>33700.79646977449</c:v>
                </c:pt>
                <c:pt idx="4">
                  <c:v>33633.014897186324</c:v>
                </c:pt>
                <c:pt idx="5">
                  <c:v>33755.561320248366</c:v>
                </c:pt>
                <c:pt idx="6">
                  <c:v>34484.539823519204</c:v>
                </c:pt>
                <c:pt idx="7">
                  <c:v>35931.440197725045</c:v>
                </c:pt>
                <c:pt idx="8">
                  <c:v>34696.841309743482</c:v>
                </c:pt>
                <c:pt idx="9">
                  <c:v>33767.558856433214</c:v>
                </c:pt>
                <c:pt idx="10">
                  <c:v>31883.319331572733</c:v>
                </c:pt>
                <c:pt idx="11">
                  <c:v>29221.22406595249</c:v>
                </c:pt>
                <c:pt idx="12">
                  <c:v>26853.390354233059</c:v>
                </c:pt>
                <c:pt idx="13">
                  <c:v>24096.288395699179</c:v>
                </c:pt>
                <c:pt idx="14">
                  <c:v>21123.80618762843</c:v>
                </c:pt>
                <c:pt idx="15">
                  <c:v>18114.853599634076</c:v>
                </c:pt>
                <c:pt idx="16">
                  <c:v>17850.421709091446</c:v>
                </c:pt>
                <c:pt idx="17">
                  <c:v>17477.029617428321</c:v>
                </c:pt>
                <c:pt idx="18">
                  <c:v>17100.615158241202</c:v>
                </c:pt>
                <c:pt idx="19">
                  <c:v>16745.971725609234</c:v>
                </c:pt>
                <c:pt idx="20">
                  <c:v>22389.746922484486</c:v>
                </c:pt>
                <c:pt idx="21">
                  <c:v>28203.312882033271</c:v>
                </c:pt>
                <c:pt idx="22">
                  <c:v>34174.240091856147</c:v>
                </c:pt>
                <c:pt idx="23">
                  <c:v>40362.984349230486</c:v>
                </c:pt>
                <c:pt idx="24">
                  <c:v>48960.227362588324</c:v>
                </c:pt>
                <c:pt idx="25">
                  <c:v>47589.461723123735</c:v>
                </c:pt>
                <c:pt idx="26">
                  <c:v>41486.959520859571</c:v>
                </c:pt>
                <c:pt idx="27">
                  <c:v>37532.830259464346</c:v>
                </c:pt>
                <c:pt idx="28">
                  <c:v>23528.945687464511</c:v>
                </c:pt>
                <c:pt idx="29">
                  <c:v>19632.238845409731</c:v>
                </c:pt>
                <c:pt idx="30">
                  <c:v>20441.471735566844</c:v>
                </c:pt>
                <c:pt idx="31">
                  <c:v>18694.333342674559</c:v>
                </c:pt>
                <c:pt idx="32">
                  <c:v>18462.368914027873</c:v>
                </c:pt>
                <c:pt idx="33">
                  <c:v>21510.738067675175</c:v>
                </c:pt>
                <c:pt idx="34">
                  <c:v>29281.643269060325</c:v>
                </c:pt>
                <c:pt idx="35">
                  <c:v>34452.023717385004</c:v>
                </c:pt>
                <c:pt idx="36">
                  <c:v>39698.575286320964</c:v>
                </c:pt>
                <c:pt idx="37">
                  <c:v>40663.285904346681</c:v>
                </c:pt>
                <c:pt idx="38">
                  <c:v>44386.458032468436</c:v>
                </c:pt>
                <c:pt idx="39">
                  <c:v>49398.000460436866</c:v>
                </c:pt>
                <c:pt idx="40">
                  <c:v>56674.556456582628</c:v>
                </c:pt>
                <c:pt idx="41">
                  <c:v>65841.516274509806</c:v>
                </c:pt>
                <c:pt idx="42">
                  <c:v>70527.843302520996</c:v>
                </c:pt>
                <c:pt idx="43">
                  <c:v>71839.217823529398</c:v>
                </c:pt>
                <c:pt idx="44">
                  <c:v>66807.795411764702</c:v>
                </c:pt>
                <c:pt idx="45">
                  <c:v>60391.507411764695</c:v>
                </c:pt>
                <c:pt idx="46">
                  <c:v>53649.381294117637</c:v>
                </c:pt>
                <c:pt idx="47">
                  <c:v>48839.983764705874</c:v>
                </c:pt>
                <c:pt idx="48">
                  <c:v>50843.837</c:v>
                </c:pt>
                <c:pt idx="49">
                  <c:v>51008.871529411765</c:v>
                </c:pt>
                <c:pt idx="50">
                  <c:v>53121.189411764703</c:v>
                </c:pt>
                <c:pt idx="51">
                  <c:v>54841.358588235285</c:v>
                </c:pt>
                <c:pt idx="52">
                  <c:v>52624.080279247057</c:v>
                </c:pt>
                <c:pt idx="53">
                  <c:v>55905.843386917652</c:v>
                </c:pt>
                <c:pt idx="54">
                  <c:v>56467.81141835294</c:v>
                </c:pt>
                <c:pt idx="55">
                  <c:v>60202.512307199999</c:v>
                </c:pt>
                <c:pt idx="56">
                  <c:v>64459.923436799996</c:v>
                </c:pt>
                <c:pt idx="57">
                  <c:v>67362.238468799987</c:v>
                </c:pt>
                <c:pt idx="58">
                  <c:v>69382.6030608</c:v>
                </c:pt>
                <c:pt idx="59">
                  <c:v>71664.9174528</c:v>
                </c:pt>
                <c:pt idx="60">
                  <c:v>77678.522892799985</c:v>
                </c:pt>
                <c:pt idx="61">
                  <c:v>78779.947281600005</c:v>
                </c:pt>
                <c:pt idx="62">
                  <c:v>78160.859406400006</c:v>
                </c:pt>
                <c:pt idx="63">
                  <c:v>74687.465403199996</c:v>
                </c:pt>
                <c:pt idx="64">
                  <c:v>69153.891432000004</c:v>
                </c:pt>
                <c:pt idx="65">
                  <c:v>64254.136239999993</c:v>
                </c:pt>
                <c:pt idx="66">
                  <c:v>59855.506919999993</c:v>
                </c:pt>
                <c:pt idx="67">
                  <c:v>56231.319159999992</c:v>
                </c:pt>
                <c:pt idx="68">
                  <c:v>51763.919399999999</c:v>
                </c:pt>
                <c:pt idx="69">
                  <c:v>58277.9674992</c:v>
                </c:pt>
                <c:pt idx="70">
                  <c:v>63005.8923584</c:v>
                </c:pt>
                <c:pt idx="71">
                  <c:v>72585.040899200001</c:v>
                </c:pt>
                <c:pt idx="72">
                  <c:v>80509.72804799999</c:v>
                </c:pt>
                <c:pt idx="73">
                  <c:v>85131.564524799993</c:v>
                </c:pt>
                <c:pt idx="74">
                  <c:v>86288.247547199993</c:v>
                </c:pt>
                <c:pt idx="75">
                  <c:v>86974.118550399988</c:v>
                </c:pt>
                <c:pt idx="76">
                  <c:v>89558.006003199989</c:v>
                </c:pt>
                <c:pt idx="77">
                  <c:v>90117.874185599998</c:v>
                </c:pt>
                <c:pt idx="78">
                  <c:v>97618.5474368</c:v>
                </c:pt>
                <c:pt idx="79">
                  <c:v>108424.11144959999</c:v>
                </c:pt>
                <c:pt idx="80">
                  <c:v>112935.1739296</c:v>
                </c:pt>
                <c:pt idx="81">
                  <c:v>113568.300632</c:v>
                </c:pt>
                <c:pt idx="82">
                  <c:v>109916.2557088</c:v>
                </c:pt>
                <c:pt idx="83">
                  <c:v>99530.959179199999</c:v>
                </c:pt>
                <c:pt idx="84">
                  <c:v>106749.00769280001</c:v>
                </c:pt>
                <c:pt idx="85">
                  <c:v>119074.40310560001</c:v>
                </c:pt>
                <c:pt idx="86">
                  <c:v>137238.3853968</c:v>
                </c:pt>
                <c:pt idx="87">
                  <c:v>151416.1261088</c:v>
                </c:pt>
                <c:pt idx="88">
                  <c:v>152088.72779999999</c:v>
                </c:pt>
                <c:pt idx="89">
                  <c:v>141805.73612959997</c:v>
                </c:pt>
                <c:pt idx="90">
                  <c:v>135286.6469392</c:v>
                </c:pt>
                <c:pt idx="91">
                  <c:v>123650.59726719998</c:v>
                </c:pt>
                <c:pt idx="92">
                  <c:v>122022.92293599999</c:v>
                </c:pt>
                <c:pt idx="93">
                  <c:v>132455.79865439999</c:v>
                </c:pt>
                <c:pt idx="94">
                  <c:v>133281.8418352</c:v>
                </c:pt>
                <c:pt idx="95">
                  <c:v>145360.98100480001</c:v>
                </c:pt>
                <c:pt idx="96">
                  <c:v>142737.95165120001</c:v>
                </c:pt>
                <c:pt idx="97">
                  <c:v>132718.914368</c:v>
                </c:pt>
                <c:pt idx="98">
                  <c:v>121908.09399519999</c:v>
                </c:pt>
                <c:pt idx="99">
                  <c:v>103770.50976799999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D5D-4CC8-A0C0-F81649C955E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Hoja1!$A$2:$A$101</c:f>
              <c:numCache>
                <c:formatCode>mmm\-yy</c:formatCode>
                <c:ptCount val="100"/>
                <c:pt idx="0">
                  <c:v>33664</c:v>
                </c:pt>
                <c:pt idx="1">
                  <c:v>33756</c:v>
                </c:pt>
                <c:pt idx="2">
                  <c:v>33848</c:v>
                </c:pt>
                <c:pt idx="3">
                  <c:v>33939</c:v>
                </c:pt>
                <c:pt idx="4">
                  <c:v>34029</c:v>
                </c:pt>
                <c:pt idx="5">
                  <c:v>34121</c:v>
                </c:pt>
                <c:pt idx="6">
                  <c:v>34213</c:v>
                </c:pt>
                <c:pt idx="7">
                  <c:v>34304</c:v>
                </c:pt>
                <c:pt idx="8">
                  <c:v>34394</c:v>
                </c:pt>
                <c:pt idx="9">
                  <c:v>34486</c:v>
                </c:pt>
                <c:pt idx="10">
                  <c:v>34578</c:v>
                </c:pt>
                <c:pt idx="11">
                  <c:v>34669</c:v>
                </c:pt>
                <c:pt idx="12">
                  <c:v>34759</c:v>
                </c:pt>
                <c:pt idx="13">
                  <c:v>34851</c:v>
                </c:pt>
                <c:pt idx="14">
                  <c:v>34943</c:v>
                </c:pt>
                <c:pt idx="15">
                  <c:v>35034</c:v>
                </c:pt>
                <c:pt idx="16">
                  <c:v>35125</c:v>
                </c:pt>
                <c:pt idx="17">
                  <c:v>35217</c:v>
                </c:pt>
                <c:pt idx="18">
                  <c:v>35309</c:v>
                </c:pt>
                <c:pt idx="19">
                  <c:v>35400</c:v>
                </c:pt>
                <c:pt idx="20">
                  <c:v>35490</c:v>
                </c:pt>
                <c:pt idx="21">
                  <c:v>35582</c:v>
                </c:pt>
                <c:pt idx="22">
                  <c:v>35674</c:v>
                </c:pt>
                <c:pt idx="23">
                  <c:v>35765</c:v>
                </c:pt>
                <c:pt idx="24">
                  <c:v>35855</c:v>
                </c:pt>
                <c:pt idx="25">
                  <c:v>35947</c:v>
                </c:pt>
                <c:pt idx="26">
                  <c:v>36039</c:v>
                </c:pt>
                <c:pt idx="27">
                  <c:v>36130</c:v>
                </c:pt>
                <c:pt idx="28">
                  <c:v>36220</c:v>
                </c:pt>
                <c:pt idx="29">
                  <c:v>36312</c:v>
                </c:pt>
                <c:pt idx="30">
                  <c:v>36404</c:v>
                </c:pt>
                <c:pt idx="31">
                  <c:v>36495</c:v>
                </c:pt>
                <c:pt idx="32">
                  <c:v>36586</c:v>
                </c:pt>
                <c:pt idx="33">
                  <c:v>36678</c:v>
                </c:pt>
                <c:pt idx="34">
                  <c:v>36770</c:v>
                </c:pt>
                <c:pt idx="35">
                  <c:v>36861</c:v>
                </c:pt>
                <c:pt idx="36">
                  <c:v>36951</c:v>
                </c:pt>
                <c:pt idx="37">
                  <c:v>37043</c:v>
                </c:pt>
                <c:pt idx="38">
                  <c:v>37135</c:v>
                </c:pt>
                <c:pt idx="39">
                  <c:v>37226</c:v>
                </c:pt>
                <c:pt idx="40">
                  <c:v>37316</c:v>
                </c:pt>
                <c:pt idx="41">
                  <c:v>37408</c:v>
                </c:pt>
                <c:pt idx="42">
                  <c:v>37500</c:v>
                </c:pt>
                <c:pt idx="43">
                  <c:v>37591</c:v>
                </c:pt>
                <c:pt idx="44">
                  <c:v>37681</c:v>
                </c:pt>
                <c:pt idx="45">
                  <c:v>37773</c:v>
                </c:pt>
                <c:pt idx="46">
                  <c:v>37865</c:v>
                </c:pt>
                <c:pt idx="47">
                  <c:v>37956</c:v>
                </c:pt>
                <c:pt idx="48">
                  <c:v>38047</c:v>
                </c:pt>
                <c:pt idx="49">
                  <c:v>38139</c:v>
                </c:pt>
                <c:pt idx="50">
                  <c:v>38231</c:v>
                </c:pt>
                <c:pt idx="51">
                  <c:v>38322</c:v>
                </c:pt>
                <c:pt idx="52">
                  <c:v>38412</c:v>
                </c:pt>
                <c:pt idx="53">
                  <c:v>38504</c:v>
                </c:pt>
                <c:pt idx="54">
                  <c:v>38596</c:v>
                </c:pt>
                <c:pt idx="55">
                  <c:v>38687</c:v>
                </c:pt>
                <c:pt idx="56">
                  <c:v>38777</c:v>
                </c:pt>
                <c:pt idx="57">
                  <c:v>38869</c:v>
                </c:pt>
                <c:pt idx="58">
                  <c:v>38961</c:v>
                </c:pt>
                <c:pt idx="59">
                  <c:v>39052</c:v>
                </c:pt>
                <c:pt idx="60">
                  <c:v>39142</c:v>
                </c:pt>
                <c:pt idx="61">
                  <c:v>39234</c:v>
                </c:pt>
                <c:pt idx="62">
                  <c:v>39326</c:v>
                </c:pt>
                <c:pt idx="63">
                  <c:v>39417</c:v>
                </c:pt>
                <c:pt idx="64">
                  <c:v>39508</c:v>
                </c:pt>
                <c:pt idx="65">
                  <c:v>39600</c:v>
                </c:pt>
                <c:pt idx="66">
                  <c:v>39692</c:v>
                </c:pt>
                <c:pt idx="67">
                  <c:v>39783</c:v>
                </c:pt>
                <c:pt idx="68">
                  <c:v>39873</c:v>
                </c:pt>
                <c:pt idx="69">
                  <c:v>39965</c:v>
                </c:pt>
                <c:pt idx="70">
                  <c:v>40057</c:v>
                </c:pt>
                <c:pt idx="71">
                  <c:v>40148</c:v>
                </c:pt>
                <c:pt idx="72">
                  <c:v>40238</c:v>
                </c:pt>
                <c:pt idx="73">
                  <c:v>40330</c:v>
                </c:pt>
                <c:pt idx="74">
                  <c:v>40422</c:v>
                </c:pt>
                <c:pt idx="75">
                  <c:v>40513</c:v>
                </c:pt>
                <c:pt idx="76">
                  <c:v>40603</c:v>
                </c:pt>
                <c:pt idx="77">
                  <c:v>40695</c:v>
                </c:pt>
                <c:pt idx="78">
                  <c:v>40787</c:v>
                </c:pt>
                <c:pt idx="79">
                  <c:v>40878</c:v>
                </c:pt>
                <c:pt idx="80">
                  <c:v>40969</c:v>
                </c:pt>
                <c:pt idx="81">
                  <c:v>41061</c:v>
                </c:pt>
                <c:pt idx="82">
                  <c:v>41153</c:v>
                </c:pt>
                <c:pt idx="83">
                  <c:v>41244</c:v>
                </c:pt>
                <c:pt idx="84">
                  <c:v>41334</c:v>
                </c:pt>
                <c:pt idx="85">
                  <c:v>41426</c:v>
                </c:pt>
                <c:pt idx="86">
                  <c:v>41518</c:v>
                </c:pt>
                <c:pt idx="87">
                  <c:v>41609</c:v>
                </c:pt>
                <c:pt idx="88">
                  <c:v>41699</c:v>
                </c:pt>
                <c:pt idx="89">
                  <c:v>41791</c:v>
                </c:pt>
                <c:pt idx="90">
                  <c:v>41883</c:v>
                </c:pt>
                <c:pt idx="91">
                  <c:v>41974</c:v>
                </c:pt>
                <c:pt idx="92">
                  <c:v>42064</c:v>
                </c:pt>
                <c:pt idx="93">
                  <c:v>42156</c:v>
                </c:pt>
                <c:pt idx="94">
                  <c:v>42248</c:v>
                </c:pt>
                <c:pt idx="95">
                  <c:v>42339</c:v>
                </c:pt>
                <c:pt idx="96">
                  <c:v>42430</c:v>
                </c:pt>
                <c:pt idx="97">
                  <c:v>42522</c:v>
                </c:pt>
                <c:pt idx="98">
                  <c:v>42614</c:v>
                </c:pt>
                <c:pt idx="99">
                  <c:v>42705</c:v>
                </c:pt>
              </c:numCache>
            </c:numRef>
          </c:cat>
          <c:val>
            <c:numRef>
              <c:f>Hoja1!$C$2:$C$101</c:f>
              <c:numCache>
                <c:formatCode>General</c:formatCode>
                <c:ptCount val="10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5D-4CC8-A0C0-F81649C955E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Hoja1!$A$2:$A$101</c:f>
              <c:numCache>
                <c:formatCode>mmm\-yy</c:formatCode>
                <c:ptCount val="100"/>
                <c:pt idx="0">
                  <c:v>33664</c:v>
                </c:pt>
                <c:pt idx="1">
                  <c:v>33756</c:v>
                </c:pt>
                <c:pt idx="2">
                  <c:v>33848</c:v>
                </c:pt>
                <c:pt idx="3">
                  <c:v>33939</c:v>
                </c:pt>
                <c:pt idx="4">
                  <c:v>34029</c:v>
                </c:pt>
                <c:pt idx="5">
                  <c:v>34121</c:v>
                </c:pt>
                <c:pt idx="6">
                  <c:v>34213</c:v>
                </c:pt>
                <c:pt idx="7">
                  <c:v>34304</c:v>
                </c:pt>
                <c:pt idx="8">
                  <c:v>34394</c:v>
                </c:pt>
                <c:pt idx="9">
                  <c:v>34486</c:v>
                </c:pt>
                <c:pt idx="10">
                  <c:v>34578</c:v>
                </c:pt>
                <c:pt idx="11">
                  <c:v>34669</c:v>
                </c:pt>
                <c:pt idx="12">
                  <c:v>34759</c:v>
                </c:pt>
                <c:pt idx="13">
                  <c:v>34851</c:v>
                </c:pt>
                <c:pt idx="14">
                  <c:v>34943</c:v>
                </c:pt>
                <c:pt idx="15">
                  <c:v>35034</c:v>
                </c:pt>
                <c:pt idx="16">
                  <c:v>35125</c:v>
                </c:pt>
                <c:pt idx="17">
                  <c:v>35217</c:v>
                </c:pt>
                <c:pt idx="18">
                  <c:v>35309</c:v>
                </c:pt>
                <c:pt idx="19">
                  <c:v>35400</c:v>
                </c:pt>
                <c:pt idx="20">
                  <c:v>35490</c:v>
                </c:pt>
                <c:pt idx="21">
                  <c:v>35582</c:v>
                </c:pt>
                <c:pt idx="22">
                  <c:v>35674</c:v>
                </c:pt>
                <c:pt idx="23">
                  <c:v>35765</c:v>
                </c:pt>
                <c:pt idx="24">
                  <c:v>35855</c:v>
                </c:pt>
                <c:pt idx="25">
                  <c:v>35947</c:v>
                </c:pt>
                <c:pt idx="26">
                  <c:v>36039</c:v>
                </c:pt>
                <c:pt idx="27">
                  <c:v>36130</c:v>
                </c:pt>
                <c:pt idx="28">
                  <c:v>36220</c:v>
                </c:pt>
                <c:pt idx="29">
                  <c:v>36312</c:v>
                </c:pt>
                <c:pt idx="30">
                  <c:v>36404</c:v>
                </c:pt>
                <c:pt idx="31">
                  <c:v>36495</c:v>
                </c:pt>
                <c:pt idx="32">
                  <c:v>36586</c:v>
                </c:pt>
                <c:pt idx="33">
                  <c:v>36678</c:v>
                </c:pt>
                <c:pt idx="34">
                  <c:v>36770</c:v>
                </c:pt>
                <c:pt idx="35">
                  <c:v>36861</c:v>
                </c:pt>
                <c:pt idx="36">
                  <c:v>36951</c:v>
                </c:pt>
                <c:pt idx="37">
                  <c:v>37043</c:v>
                </c:pt>
                <c:pt idx="38">
                  <c:v>37135</c:v>
                </c:pt>
                <c:pt idx="39">
                  <c:v>37226</c:v>
                </c:pt>
                <c:pt idx="40">
                  <c:v>37316</c:v>
                </c:pt>
                <c:pt idx="41">
                  <c:v>37408</c:v>
                </c:pt>
                <c:pt idx="42">
                  <c:v>37500</c:v>
                </c:pt>
                <c:pt idx="43">
                  <c:v>37591</c:v>
                </c:pt>
                <c:pt idx="44">
                  <c:v>37681</c:v>
                </c:pt>
                <c:pt idx="45">
                  <c:v>37773</c:v>
                </c:pt>
                <c:pt idx="46">
                  <c:v>37865</c:v>
                </c:pt>
                <c:pt idx="47">
                  <c:v>37956</c:v>
                </c:pt>
                <c:pt idx="48">
                  <c:v>38047</c:v>
                </c:pt>
                <c:pt idx="49">
                  <c:v>38139</c:v>
                </c:pt>
                <c:pt idx="50">
                  <c:v>38231</c:v>
                </c:pt>
                <c:pt idx="51">
                  <c:v>38322</c:v>
                </c:pt>
                <c:pt idx="52">
                  <c:v>38412</c:v>
                </c:pt>
                <c:pt idx="53">
                  <c:v>38504</c:v>
                </c:pt>
                <c:pt idx="54">
                  <c:v>38596</c:v>
                </c:pt>
                <c:pt idx="55">
                  <c:v>38687</c:v>
                </c:pt>
                <c:pt idx="56">
                  <c:v>38777</c:v>
                </c:pt>
                <c:pt idx="57">
                  <c:v>38869</c:v>
                </c:pt>
                <c:pt idx="58">
                  <c:v>38961</c:v>
                </c:pt>
                <c:pt idx="59">
                  <c:v>39052</c:v>
                </c:pt>
                <c:pt idx="60">
                  <c:v>39142</c:v>
                </c:pt>
                <c:pt idx="61">
                  <c:v>39234</c:v>
                </c:pt>
                <c:pt idx="62">
                  <c:v>39326</c:v>
                </c:pt>
                <c:pt idx="63">
                  <c:v>39417</c:v>
                </c:pt>
                <c:pt idx="64">
                  <c:v>39508</c:v>
                </c:pt>
                <c:pt idx="65">
                  <c:v>39600</c:v>
                </c:pt>
                <c:pt idx="66">
                  <c:v>39692</c:v>
                </c:pt>
                <c:pt idx="67">
                  <c:v>39783</c:v>
                </c:pt>
                <c:pt idx="68">
                  <c:v>39873</c:v>
                </c:pt>
                <c:pt idx="69">
                  <c:v>39965</c:v>
                </c:pt>
                <c:pt idx="70">
                  <c:v>40057</c:v>
                </c:pt>
                <c:pt idx="71">
                  <c:v>40148</c:v>
                </c:pt>
                <c:pt idx="72">
                  <c:v>40238</c:v>
                </c:pt>
                <c:pt idx="73">
                  <c:v>40330</c:v>
                </c:pt>
                <c:pt idx="74">
                  <c:v>40422</c:v>
                </c:pt>
                <c:pt idx="75">
                  <c:v>40513</c:v>
                </c:pt>
                <c:pt idx="76">
                  <c:v>40603</c:v>
                </c:pt>
                <c:pt idx="77">
                  <c:v>40695</c:v>
                </c:pt>
                <c:pt idx="78">
                  <c:v>40787</c:v>
                </c:pt>
                <c:pt idx="79">
                  <c:v>40878</c:v>
                </c:pt>
                <c:pt idx="80">
                  <c:v>40969</c:v>
                </c:pt>
                <c:pt idx="81">
                  <c:v>41061</c:v>
                </c:pt>
                <c:pt idx="82">
                  <c:v>41153</c:v>
                </c:pt>
                <c:pt idx="83">
                  <c:v>41244</c:v>
                </c:pt>
                <c:pt idx="84">
                  <c:v>41334</c:v>
                </c:pt>
                <c:pt idx="85">
                  <c:v>41426</c:v>
                </c:pt>
                <c:pt idx="86">
                  <c:v>41518</c:v>
                </c:pt>
                <c:pt idx="87">
                  <c:v>41609</c:v>
                </c:pt>
                <c:pt idx="88">
                  <c:v>41699</c:v>
                </c:pt>
                <c:pt idx="89">
                  <c:v>41791</c:v>
                </c:pt>
                <c:pt idx="90">
                  <c:v>41883</c:v>
                </c:pt>
                <c:pt idx="91">
                  <c:v>41974</c:v>
                </c:pt>
                <c:pt idx="92">
                  <c:v>42064</c:v>
                </c:pt>
                <c:pt idx="93">
                  <c:v>42156</c:v>
                </c:pt>
                <c:pt idx="94">
                  <c:v>42248</c:v>
                </c:pt>
                <c:pt idx="95">
                  <c:v>42339</c:v>
                </c:pt>
                <c:pt idx="96">
                  <c:v>42430</c:v>
                </c:pt>
                <c:pt idx="97">
                  <c:v>42522</c:v>
                </c:pt>
                <c:pt idx="98">
                  <c:v>42614</c:v>
                </c:pt>
                <c:pt idx="99">
                  <c:v>42705</c:v>
                </c:pt>
              </c:numCache>
            </c:numRef>
          </c:cat>
          <c:val>
            <c:numRef>
              <c:f>Hoja1!$D$2:$D$101</c:f>
              <c:numCache>
                <c:formatCode>General</c:formatCode>
                <c:ptCount val="10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5D-4CC8-A0C0-F81649C9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475888"/>
        <c:axId val="327415792"/>
      </c:lineChart>
      <c:dateAx>
        <c:axId val="2674758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7415792"/>
        <c:crosses val="autoZero"/>
        <c:auto val="1"/>
        <c:lblOffset val="100"/>
        <c:baseTimeUnit val="months"/>
      </c:dateAx>
      <c:valAx>
        <c:axId val="3274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747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666693694109398E-2"/>
                  <c:y val="-4.84799191339680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E-4D18-8C0F-D32F3C4E73D3}"/>
                </c:ext>
              </c:extLst>
            </c:dLbl>
            <c:dLbl>
              <c:idx val="1"/>
              <c:layout>
                <c:manualLayout>
                  <c:x val="1.0553970682694038E-3"/>
                  <c:y val="-3.555194069824316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1E-4D18-8C0F-D32F3C4E73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1998-2002</c:v>
                </c:pt>
                <c:pt idx="1">
                  <c:v>2013-2017</c:v>
                </c:pt>
              </c:strCache>
            </c:strRef>
          </c:cat>
          <c:val>
            <c:numRef>
              <c:f>Hoja1!$B$2:$B$3</c:f>
              <c:numCache>
                <c:formatCode>_(* #,##0_);_(* \(#,##0\);_(* "-"??_);_(@_)</c:formatCode>
                <c:ptCount val="2"/>
                <c:pt idx="0">
                  <c:v>2468117.5714285714</c:v>
                </c:pt>
                <c:pt idx="1">
                  <c:v>5497441.604166667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E-4D18-8C0F-D32F3C4E7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45"/>
        <c:shape val="box"/>
        <c:axId val="366665472"/>
        <c:axId val="324929056"/>
        <c:axId val="0"/>
      </c:bar3DChart>
      <c:catAx>
        <c:axId val="3666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4929056"/>
        <c:crosses val="autoZero"/>
        <c:auto val="1"/>
        <c:lblAlgn val="ctr"/>
        <c:lblOffset val="100"/>
        <c:noMultiLvlLbl val="0"/>
      </c:catAx>
      <c:valAx>
        <c:axId val="3249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666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5660542432196"/>
          <c:y val="0.13840809768061341"/>
          <c:w val="0.48468700787401575"/>
          <c:h val="0.735835185382574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5E-427E-95D4-C7DA464DD2B4}"/>
              </c:ext>
            </c:extLst>
          </c:dPt>
          <c:dPt>
            <c:idx val="1"/>
            <c:bubble3D val="0"/>
            <c:spPr>
              <a:solidFill>
                <a:srgbClr val="5FAD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5E-427E-95D4-C7DA464DD2B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5E-427E-95D4-C7DA464DD2B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5E-427E-95D4-C7DA464DD2B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5E-427E-95D4-C7DA464DD2B4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5E-427E-95D4-C7DA464DD2B4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5E-427E-95D4-C7DA464DD2B4}"/>
              </c:ext>
            </c:extLst>
          </c:dPt>
          <c:dLbls>
            <c:dLbl>
              <c:idx val="0"/>
              <c:layout>
                <c:manualLayout>
                  <c:x val="0.19444455380577427"/>
                  <c:y val="-0.122685185185185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s-CO" sz="1400" b="1" i="0" u="none" strike="noStrike" kern="1200" baseline="0">
                      <a:solidFill>
                        <a:schemeClr val="tx1"/>
                      </a:solidFill>
                      <a:latin typeface="Dosis" panose="02010503020202060003" pitchFamily="50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88888888888882"/>
                      <c:h val="0.233055555555555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85E-427E-95D4-C7DA464DD2B4}"/>
                </c:ext>
              </c:extLst>
            </c:dLbl>
            <c:dLbl>
              <c:idx val="1"/>
              <c:layout>
                <c:manualLayout>
                  <c:x val="0.16666666666666677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E-427E-95D4-C7DA464DD2B4}"/>
                </c:ext>
              </c:extLst>
            </c:dLbl>
            <c:dLbl>
              <c:idx val="2"/>
              <c:layout>
                <c:manualLayout>
                  <c:x val="0.14444444444444435"/>
                  <c:y val="0.12037037037037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5E-427E-95D4-C7DA464DD2B4}"/>
                </c:ext>
              </c:extLst>
            </c:dLbl>
            <c:dLbl>
              <c:idx val="3"/>
              <c:layout>
                <c:manualLayout>
                  <c:x val="-0.13611111111111115"/>
                  <c:y val="0.13888888888888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5E-427E-95D4-C7DA464DD2B4}"/>
                </c:ext>
              </c:extLst>
            </c:dLbl>
            <c:dLbl>
              <c:idx val="4"/>
              <c:layout>
                <c:manualLayout>
                  <c:x val="-0.15833333333333333"/>
                  <c:y val="3.2407407407407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5E-427E-95D4-C7DA464DD2B4}"/>
                </c:ext>
              </c:extLst>
            </c:dLbl>
            <c:dLbl>
              <c:idx val="5"/>
              <c:layout>
                <c:manualLayout>
                  <c:x val="-0.14166666666666669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E-427E-95D4-C7DA464DD2B4}"/>
                </c:ext>
              </c:extLst>
            </c:dLbl>
            <c:dLbl>
              <c:idx val="6"/>
              <c:layout>
                <c:manualLayout>
                  <c:x val="-0.14444444444444446"/>
                  <c:y val="-0.138888888888888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5E-427E-95D4-C7DA464DD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CO" sz="1050" b="1" i="0" u="none" strike="noStrike" kern="1200" baseline="0">
                    <a:solidFill>
                      <a:schemeClr val="tx1"/>
                    </a:solidFill>
                    <a:latin typeface="Dosis" panose="02010503020202060003" pitchFamily="50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Hoja1!$A$7:$A$13</c:f>
              <c:strCache>
                <c:ptCount val="7"/>
                <c:pt idx="0">
                  <c:v>EDIFICACIONES </c:v>
                </c:pt>
                <c:pt idx="1">
                  <c:v>MANUFACTURA </c:v>
                </c:pt>
                <c:pt idx="2">
                  <c:v>SILVICULTURA</c:v>
                </c:pt>
                <c:pt idx="3">
                  <c:v>AGRICULTURA</c:v>
                </c:pt>
                <c:pt idx="4">
                  <c:v>DESPERDICIOS</c:v>
                </c:pt>
                <c:pt idx="5">
                  <c:v>TRANSPORTE</c:v>
                </c:pt>
                <c:pt idx="6">
                  <c:v>PRODUCCIÓN ENERGÉTICA</c:v>
                </c:pt>
              </c:strCache>
            </c:strRef>
          </c:cat>
          <c:val>
            <c:numRef>
              <c:f>Hoja1!$B$7:$B$13</c:f>
              <c:numCache>
                <c:formatCode>0%</c:formatCode>
                <c:ptCount val="7"/>
                <c:pt idx="0">
                  <c:v>0.15</c:v>
                </c:pt>
                <c:pt idx="1">
                  <c:v>0.21</c:v>
                </c:pt>
                <c:pt idx="2">
                  <c:v>0.18</c:v>
                </c:pt>
                <c:pt idx="3">
                  <c:v>0.15</c:v>
                </c:pt>
                <c:pt idx="4">
                  <c:v>0.04</c:v>
                </c:pt>
                <c:pt idx="5">
                  <c:v>0.14000000000000001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5E-427E-95D4-C7DA464DD2B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es-CO" sz="900" b="1" i="0" u="none" strike="noStrike" kern="1200" baseline="0">
          <a:solidFill>
            <a:schemeClr val="tx1"/>
          </a:solidFill>
          <a:latin typeface="Dosis" panose="02010503020202060003" pitchFamily="50" charset="0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48721598587361"/>
          <c:y val="0.15589631581797503"/>
          <c:w val="0.50682090367994614"/>
          <c:h val="0.7051885546804227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FAD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0-4BF6-8521-8C5507B1DEB7}"/>
              </c:ext>
            </c:extLst>
          </c:dPt>
          <c:dPt>
            <c:idx val="1"/>
            <c:bubble3D val="0"/>
            <c:spPr>
              <a:solidFill>
                <a:srgbClr val="8064A2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0-4BF6-8521-8C5507B1DE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60-4BF6-8521-8C5507B1DEB7}"/>
              </c:ext>
            </c:extLst>
          </c:dPt>
          <c:dPt>
            <c:idx val="3"/>
            <c:bubble3D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60-4BF6-8521-8C5507B1DEB7}"/>
              </c:ext>
            </c:extLst>
          </c:dPt>
          <c:dLbls>
            <c:dLbl>
              <c:idx val="0"/>
              <c:layout>
                <c:manualLayout>
                  <c:x val="0.15427785485624365"/>
                  <c:y val="-0.17361111111111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Dosis" panose="02010503020202060003" pitchFamily="50" charset="0"/>
                        <a:ea typeface="+mn-ea"/>
                        <a:cs typeface="Arial" panose="020B0604020202020204" pitchFamily="34" charset="0"/>
                      </a:defRPr>
                    </a:pPr>
                    <a:fld id="{724F9340-7300-4D9C-BF70-25E3104FBC5D}" type="CATEGORYNAME">
                      <a:rPr lang="en-US" sz="1400"/>
                      <a:pPr algn="ctr">
                        <a:defRPr sz="140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1400" baseline="0"/>
                      <a:t> </a:t>
                    </a:r>
                    <a:fld id="{C25ADFAE-E42A-498E-94CB-FD18B2C1F608}" type="VALUE">
                      <a:rPr lang="en-US" sz="1400" baseline="0"/>
                      <a:pPr algn="ctr">
                        <a:defRPr sz="140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4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Dosis" panose="02010503020202060003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484393112188205"/>
                      <c:h val="0.259725867599883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60-4BF6-8521-8C5507B1DEB7}"/>
                </c:ext>
              </c:extLst>
            </c:dLbl>
            <c:dLbl>
              <c:idx val="1"/>
              <c:layout>
                <c:manualLayout>
                  <c:x val="3.9390980017657978E-2"/>
                  <c:y val="0.15573452656251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Dosis" panose="02010503020202060003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160-4BF6-8521-8C5507B1DEB7}"/>
                </c:ext>
              </c:extLst>
            </c:dLbl>
            <c:dLbl>
              <c:idx val="2"/>
              <c:layout>
                <c:manualLayout>
                  <c:x val="-0.17338558652708458"/>
                  <c:y val="-9.1824093629180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Dosis" panose="02010503020202060003" pitchFamily="50" charset="0"/>
                        <a:ea typeface="+mn-ea"/>
                        <a:cs typeface="Arial" panose="020B0604020202020204" pitchFamily="34" charset="0"/>
                      </a:defRPr>
                    </a:pPr>
                    <a:fld id="{534EBE5A-A212-47D4-9C4E-9CABEABBD6C8}" type="CATEGORYNAME">
                      <a:rPr lang="en-US" sz="1050"/>
                      <a:pPr algn="r">
                        <a:defRPr sz="105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1050" baseline="0"/>
                      <a:t> </a:t>
                    </a:r>
                    <a:fld id="{949DF56A-F122-43EF-857F-3BA20D91A5F7}" type="VALUE">
                      <a:rPr lang="en-US" sz="1050" baseline="0"/>
                      <a:pPr algn="r">
                        <a:defRPr sz="105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05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Dosis" panose="02010503020202060003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89649663357294"/>
                      <c:h val="0.14292041640008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160-4BF6-8521-8C5507B1DEB7}"/>
                </c:ext>
              </c:extLst>
            </c:dLbl>
            <c:dLbl>
              <c:idx val="3"/>
              <c:layout>
                <c:manualLayout>
                  <c:x val="-5.1048847726986105E-2"/>
                  <c:y val="-0.143518434949688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Dosis" panose="02010503020202060003" pitchFamily="50" charset="0"/>
                        <a:ea typeface="+mn-ea"/>
                        <a:cs typeface="Arial" panose="020B0604020202020204" pitchFamily="34" charset="0"/>
                      </a:defRPr>
                    </a:pPr>
                    <a:fld id="{0915696B-D04E-435A-9368-9F441CD7226C}" type="CATEGORYNAME">
                      <a:rPr lang="en-US" sz="1050"/>
                      <a:pPr>
                        <a:defRPr sz="105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1050" baseline="0"/>
                      <a:t> </a:t>
                    </a:r>
                    <a:fld id="{5BEFF0AD-B9C4-48A7-A01B-0DC257A195CA}" type="VALUE">
                      <a:rPr lang="en-US" sz="1050" baseline="0"/>
                      <a:pPr>
                        <a:defRPr sz="1050" b="1">
                          <a:solidFill>
                            <a:sysClr val="windowText" lastClr="000000"/>
                          </a:solidFill>
                          <a:latin typeface="Dosis" panose="02010503020202060003" pitchFamily="50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05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Dosis" panose="02010503020202060003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796488825624486"/>
                      <c:h val="0.207950337384081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160-4BF6-8521-8C5507B1D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Dosis" panose="02010503020202060003" pitchFamily="50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EDIFICACIONES</c:v>
                </c:pt>
                <c:pt idx="1">
                  <c:v>INDUSTRIA</c:v>
                </c:pt>
                <c:pt idx="2">
                  <c:v>TRANSPORTES</c:v>
                </c:pt>
                <c:pt idx="3">
                  <c:v>OTROS SECTORES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0.35</c:v>
                </c:pt>
                <c:pt idx="1">
                  <c:v>0.31</c:v>
                </c:pt>
                <c:pt idx="2">
                  <c:v>0.3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60-4BF6-8521-8C5507B1DEB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717225013879"/>
          <c:y val="0.14301641605039056"/>
          <c:w val="0.60834516494263213"/>
          <c:h val="0.771478893649497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2-4D4E-934B-CF6561323B10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2-4D4E-934B-CF6561323B10}"/>
              </c:ext>
            </c:extLst>
          </c:dPt>
          <c:dLbls>
            <c:dLbl>
              <c:idx val="0"/>
              <c:layout>
                <c:manualLayout>
                  <c:x val="0.23406363168033611"/>
                  <c:y val="-0.524480069847311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46182521441778"/>
                      <c:h val="0.21146080387203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32-4D4E-934B-CF6561323B10}"/>
                </c:ext>
              </c:extLst>
            </c:dLbl>
            <c:dLbl>
              <c:idx val="1"/>
              <c:layout>
                <c:manualLayout>
                  <c:x val="-7.5030019435263245E-2"/>
                  <c:y val="-0.171374225327620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928218825751239"/>
                      <c:h val="0.20694439748240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932-4D4E-934B-CF6561323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 pitchFamily="50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Hoja3!$B$31:$B$32</c:f>
              <c:strCache>
                <c:ptCount val="2"/>
                <c:pt idx="0">
                  <c:v>RESIDENCIAL </c:v>
                </c:pt>
                <c:pt idx="1">
                  <c:v>NO RESIDENCIAL </c:v>
                </c:pt>
              </c:strCache>
            </c:strRef>
          </c:cat>
          <c:val>
            <c:numRef>
              <c:f>Hoja3!$C$31:$C$32</c:f>
              <c:numCache>
                <c:formatCode>0.00%</c:formatCode>
                <c:ptCount val="2"/>
                <c:pt idx="0">
                  <c:v>0.80757197436147787</c:v>
                </c:pt>
                <c:pt idx="1">
                  <c:v>0.19242802563852218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32-4D4E-934B-CF6561323B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ED054-1345-4B7C-8E4A-214011177B1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1357FD7-A7EF-4EDA-9F24-4B9CFF8000FC}">
      <dgm:prSet phldrT="[Texto]" custT="1"/>
      <dgm:spPr>
        <a:solidFill>
          <a:schemeClr val="bg1">
            <a:alpha val="52000"/>
          </a:schemeClr>
        </a:solidFill>
      </dgm:spPr>
      <dgm:t>
        <a:bodyPr/>
        <a:lstStyle/>
        <a:p>
          <a:endParaRPr lang="es-CO" sz="800" dirty="0">
            <a:latin typeface="+mj-lt"/>
          </a:endParaRPr>
        </a:p>
        <a:p>
          <a:r>
            <a:rPr lang="es-CO" sz="2000" b="1" dirty="0">
              <a:latin typeface="Dosis" panose="02010503020202060003" pitchFamily="50" charset="0"/>
            </a:rPr>
            <a:t>540.000 </a:t>
          </a:r>
          <a:r>
            <a:rPr lang="es-CO" sz="1800" dirty="0">
              <a:latin typeface="Dosis" panose="02010503020202060003" pitchFamily="50" charset="0"/>
            </a:rPr>
            <a:t>Ton CO2</a:t>
          </a:r>
        </a:p>
        <a:p>
          <a:r>
            <a:rPr lang="es-ES" sz="1800" dirty="0">
              <a:latin typeface="Dosis" panose="02010503020202060003" pitchFamily="50" charset="0"/>
            </a:rPr>
            <a:t>Dejarán de emitirse desde la edificaciones residenciales en todo su ciclo de vida*</a:t>
          </a:r>
        </a:p>
      </dgm:t>
    </dgm:pt>
    <dgm:pt modelId="{9EA3117D-D8DE-4A44-9564-456833ABDB99}" type="parTrans" cxnId="{15A6798D-C4BB-45E6-9ACE-CB361298B6B6}">
      <dgm:prSet/>
      <dgm:spPr/>
      <dgm:t>
        <a:bodyPr/>
        <a:lstStyle/>
        <a:p>
          <a:endParaRPr lang="es-ES" sz="1800"/>
        </a:p>
      </dgm:t>
    </dgm:pt>
    <dgm:pt modelId="{CDBA19EE-D7BB-4AF0-8188-69D67259C91D}" type="sibTrans" cxnId="{15A6798D-C4BB-45E6-9ACE-CB361298B6B6}">
      <dgm:prSet/>
      <dgm:spPr/>
      <dgm:t>
        <a:bodyPr/>
        <a:lstStyle/>
        <a:p>
          <a:endParaRPr lang="es-ES" sz="1800"/>
        </a:p>
      </dgm:t>
    </dgm:pt>
    <dgm:pt modelId="{005D9A4F-9110-4023-85B3-28A73806D55D}">
      <dgm:prSet phldrT="[Texto]" custT="1"/>
      <dgm:spPr>
        <a:solidFill>
          <a:schemeClr val="bg1">
            <a:alpha val="52000"/>
          </a:schemeClr>
        </a:solidFill>
      </dgm:spPr>
      <dgm:t>
        <a:bodyPr/>
        <a:lstStyle/>
        <a:p>
          <a:endParaRPr lang="es-CO" sz="800" dirty="0">
            <a:latin typeface="+mj-lt"/>
          </a:endParaRPr>
        </a:p>
        <a:p>
          <a:r>
            <a:rPr lang="es-CO" sz="2400" b="1" dirty="0">
              <a:latin typeface="Dosis" panose="02010503020202060003" pitchFamily="50" charset="0"/>
            </a:rPr>
            <a:t>35.000</a:t>
          </a:r>
          <a:r>
            <a:rPr lang="es-CO" sz="2400" dirty="0">
              <a:latin typeface="Dosis" panose="02010503020202060003" pitchFamily="50" charset="0"/>
            </a:rPr>
            <a:t> </a:t>
          </a:r>
          <a:r>
            <a:rPr lang="es-CO" sz="1800" dirty="0">
              <a:latin typeface="Dosis" panose="02010503020202060003" pitchFamily="50" charset="0"/>
            </a:rPr>
            <a:t>unidades de vivienda sostenibles. </a:t>
          </a:r>
          <a:endParaRPr lang="es-ES" sz="1800" dirty="0">
            <a:latin typeface="Dosis" panose="02010503020202060003" pitchFamily="50" charset="0"/>
          </a:endParaRPr>
        </a:p>
      </dgm:t>
    </dgm:pt>
    <dgm:pt modelId="{BF0294B7-7AB3-4135-B4BE-E7DDB041B87A}" type="parTrans" cxnId="{A4F10B5D-CF4C-4FD7-89D3-4199FB46105E}">
      <dgm:prSet/>
      <dgm:spPr/>
      <dgm:t>
        <a:bodyPr/>
        <a:lstStyle/>
        <a:p>
          <a:endParaRPr lang="es-ES" sz="1800"/>
        </a:p>
      </dgm:t>
    </dgm:pt>
    <dgm:pt modelId="{CEF20A20-3D68-41B0-86E4-E427FDCB7146}" type="sibTrans" cxnId="{A4F10B5D-CF4C-4FD7-89D3-4199FB46105E}">
      <dgm:prSet/>
      <dgm:spPr/>
      <dgm:t>
        <a:bodyPr/>
        <a:lstStyle/>
        <a:p>
          <a:endParaRPr lang="es-ES" sz="1800"/>
        </a:p>
      </dgm:t>
    </dgm:pt>
    <dgm:pt modelId="{9D46DBFC-477C-4AC4-A64D-C15F91023EEA}">
      <dgm:prSet phldrT="[Texto]" custT="1"/>
      <dgm:spPr>
        <a:solidFill>
          <a:schemeClr val="bg1">
            <a:alpha val="52000"/>
          </a:schemeClr>
        </a:solidFill>
      </dgm:spPr>
      <dgm:t>
        <a:bodyPr/>
        <a:lstStyle/>
        <a:p>
          <a:pPr marL="0" indent="0"/>
          <a:endParaRPr lang="es-CO" sz="800" dirty="0">
            <a:latin typeface="Dosis" panose="02010503020202060003" pitchFamily="50" charset="0"/>
          </a:endParaRPr>
        </a:p>
        <a:p>
          <a:pPr marL="0" indent="0"/>
          <a:r>
            <a:rPr lang="es-CO" sz="2400" b="1" dirty="0">
              <a:latin typeface="Dosis" panose="02010503020202060003" pitchFamily="50" charset="0"/>
            </a:rPr>
            <a:t>2,6 Billones</a:t>
          </a:r>
          <a:r>
            <a:rPr lang="es-CO" sz="1800" b="1" dirty="0">
              <a:latin typeface="Dosis" panose="02010503020202060003" pitchFamily="50" charset="0"/>
            </a:rPr>
            <a:t> </a:t>
          </a:r>
          <a:r>
            <a:rPr lang="es-CO" sz="1800" dirty="0">
              <a:latin typeface="Dosis" panose="02010503020202060003" pitchFamily="50" charset="0"/>
            </a:rPr>
            <a:t>de pesos en  ahorro de servicios públicos por los Colombianos</a:t>
          </a:r>
          <a:r>
            <a:rPr lang="es-CO" sz="1800" dirty="0">
              <a:latin typeface="+mj-lt"/>
            </a:rPr>
            <a:t>. </a:t>
          </a:r>
          <a:endParaRPr lang="es-ES" sz="1800" dirty="0"/>
        </a:p>
      </dgm:t>
    </dgm:pt>
    <dgm:pt modelId="{61393536-499E-4275-9860-1D064AF2B88A}" type="parTrans" cxnId="{6F364F67-F3C5-47BF-8891-2CBF316FCB24}">
      <dgm:prSet/>
      <dgm:spPr/>
      <dgm:t>
        <a:bodyPr/>
        <a:lstStyle/>
        <a:p>
          <a:endParaRPr lang="es-ES" sz="1800"/>
        </a:p>
      </dgm:t>
    </dgm:pt>
    <dgm:pt modelId="{B7F5B66F-2622-45EE-A010-17874A6B6DC4}" type="sibTrans" cxnId="{6F364F67-F3C5-47BF-8891-2CBF316FCB24}">
      <dgm:prSet/>
      <dgm:spPr/>
      <dgm:t>
        <a:bodyPr/>
        <a:lstStyle/>
        <a:p>
          <a:endParaRPr lang="es-ES" sz="1800"/>
        </a:p>
      </dgm:t>
    </dgm:pt>
    <dgm:pt modelId="{28A5C561-8F67-435B-B742-69D28022578F}" type="pres">
      <dgm:prSet presAssocID="{E9CED054-1345-4B7C-8E4A-214011177B1E}" presName="arrowDiagram" presStyleCnt="0">
        <dgm:presLayoutVars>
          <dgm:chMax val="5"/>
          <dgm:dir/>
          <dgm:resizeHandles val="exact"/>
        </dgm:presLayoutVars>
      </dgm:prSet>
      <dgm:spPr/>
    </dgm:pt>
    <dgm:pt modelId="{454561DE-2A2A-4CAF-A9A2-7D645F84BE4F}" type="pres">
      <dgm:prSet presAssocID="{E9CED054-1345-4B7C-8E4A-214011177B1E}" presName="arrow" presStyleLbl="bgShp" presStyleIdx="0" presStyleCnt="1" custLinFactNeighborX="82"/>
      <dgm:spPr>
        <a:solidFill>
          <a:srgbClr val="7FBB55"/>
        </a:solidFill>
      </dgm:spPr>
    </dgm:pt>
    <dgm:pt modelId="{DC495016-1B0F-4758-9F47-41223645F231}" type="pres">
      <dgm:prSet presAssocID="{E9CED054-1345-4B7C-8E4A-214011177B1E}" presName="arrowDiagram3" presStyleCnt="0"/>
      <dgm:spPr/>
    </dgm:pt>
    <dgm:pt modelId="{46B9C02A-1E6F-41C6-85DB-8696CF138B26}" type="pres">
      <dgm:prSet presAssocID="{B1357FD7-A7EF-4EDA-9F24-4B9CFF8000FC}" presName="bullet3a" presStyleLbl="node1" presStyleIdx="0" presStyleCnt="3"/>
      <dgm:spPr>
        <a:solidFill>
          <a:schemeClr val="tx2"/>
        </a:solidFill>
      </dgm:spPr>
    </dgm:pt>
    <dgm:pt modelId="{ADC2A7F7-BA8C-4EA8-BA97-EEC277F6C3CD}" type="pres">
      <dgm:prSet presAssocID="{B1357FD7-A7EF-4EDA-9F24-4B9CFF8000FC}" presName="textBox3a" presStyleLbl="revTx" presStyleIdx="0" presStyleCnt="3" custScaleX="132339" custScaleY="155491" custLinFactNeighborX="20893" custLinFactNeighborY="10365">
        <dgm:presLayoutVars>
          <dgm:bulletEnabled val="1"/>
        </dgm:presLayoutVars>
      </dgm:prSet>
      <dgm:spPr/>
    </dgm:pt>
    <dgm:pt modelId="{C9B2AC25-C644-41B3-8826-AEA7EB3215B9}" type="pres">
      <dgm:prSet presAssocID="{005D9A4F-9110-4023-85B3-28A73806D55D}" presName="bullet3b" presStyleLbl="node1" presStyleIdx="1" presStyleCnt="3"/>
      <dgm:spPr>
        <a:solidFill>
          <a:schemeClr val="tx2"/>
        </a:solidFill>
      </dgm:spPr>
    </dgm:pt>
    <dgm:pt modelId="{522CA527-AFA8-49B9-8066-6E1FD2E000FB}" type="pres">
      <dgm:prSet presAssocID="{005D9A4F-9110-4023-85B3-28A73806D55D}" presName="textBox3b" presStyleLbl="revTx" presStyleIdx="1" presStyleCnt="3" custScaleX="100710" custLinFactNeighborX="28794" custLinFactNeighborY="-6204">
        <dgm:presLayoutVars>
          <dgm:bulletEnabled val="1"/>
        </dgm:presLayoutVars>
      </dgm:prSet>
      <dgm:spPr/>
    </dgm:pt>
    <dgm:pt modelId="{B113E895-E237-47BC-9BF9-DF2EF22BEEA5}" type="pres">
      <dgm:prSet presAssocID="{9D46DBFC-477C-4AC4-A64D-C15F91023EEA}" presName="bullet3c" presStyleLbl="node1" presStyleIdx="2" presStyleCnt="3"/>
      <dgm:spPr>
        <a:solidFill>
          <a:schemeClr val="tx2"/>
        </a:solidFill>
      </dgm:spPr>
    </dgm:pt>
    <dgm:pt modelId="{8D7D6D12-BB5E-4E64-9C76-63935A56672D}" type="pres">
      <dgm:prSet presAssocID="{9D46DBFC-477C-4AC4-A64D-C15F91023EEA}" presName="textBox3c" presStyleLbl="revTx" presStyleIdx="2" presStyleCnt="3" custScaleX="101760" custLinFactNeighborX="16837" custLinFactNeighborY="205">
        <dgm:presLayoutVars>
          <dgm:bulletEnabled val="1"/>
        </dgm:presLayoutVars>
      </dgm:prSet>
      <dgm:spPr/>
    </dgm:pt>
  </dgm:ptLst>
  <dgm:cxnLst>
    <dgm:cxn modelId="{F6FAFE14-A235-4556-B424-EBE64972C4C7}" type="presOf" srcId="{E9CED054-1345-4B7C-8E4A-214011177B1E}" destId="{28A5C561-8F67-435B-B742-69D28022578F}" srcOrd="0" destOrd="0" presId="urn:microsoft.com/office/officeart/2005/8/layout/arrow2"/>
    <dgm:cxn modelId="{E7928D25-3246-4E86-95B3-A5FAFC6E9D29}" type="presOf" srcId="{B1357FD7-A7EF-4EDA-9F24-4B9CFF8000FC}" destId="{ADC2A7F7-BA8C-4EA8-BA97-EEC277F6C3CD}" srcOrd="0" destOrd="0" presId="urn:microsoft.com/office/officeart/2005/8/layout/arrow2"/>
    <dgm:cxn modelId="{A4F10B5D-CF4C-4FD7-89D3-4199FB46105E}" srcId="{E9CED054-1345-4B7C-8E4A-214011177B1E}" destId="{005D9A4F-9110-4023-85B3-28A73806D55D}" srcOrd="1" destOrd="0" parTransId="{BF0294B7-7AB3-4135-B4BE-E7DDB041B87A}" sibTransId="{CEF20A20-3D68-41B0-86E4-E427FDCB7146}"/>
    <dgm:cxn modelId="{6F364F67-F3C5-47BF-8891-2CBF316FCB24}" srcId="{E9CED054-1345-4B7C-8E4A-214011177B1E}" destId="{9D46DBFC-477C-4AC4-A64D-C15F91023EEA}" srcOrd="2" destOrd="0" parTransId="{61393536-499E-4275-9860-1D064AF2B88A}" sibTransId="{B7F5B66F-2622-45EE-A010-17874A6B6DC4}"/>
    <dgm:cxn modelId="{87C78950-B206-4603-956C-ECC9C5695EE6}" type="presOf" srcId="{9D46DBFC-477C-4AC4-A64D-C15F91023EEA}" destId="{8D7D6D12-BB5E-4E64-9C76-63935A56672D}" srcOrd="0" destOrd="0" presId="urn:microsoft.com/office/officeart/2005/8/layout/arrow2"/>
    <dgm:cxn modelId="{15A6798D-C4BB-45E6-9ACE-CB361298B6B6}" srcId="{E9CED054-1345-4B7C-8E4A-214011177B1E}" destId="{B1357FD7-A7EF-4EDA-9F24-4B9CFF8000FC}" srcOrd="0" destOrd="0" parTransId="{9EA3117D-D8DE-4A44-9564-456833ABDB99}" sibTransId="{CDBA19EE-D7BB-4AF0-8188-69D67259C91D}"/>
    <dgm:cxn modelId="{EE3CEBC8-B3C4-40EE-AB0B-2ABDE8055D48}" type="presOf" srcId="{005D9A4F-9110-4023-85B3-28A73806D55D}" destId="{522CA527-AFA8-49B9-8066-6E1FD2E000FB}" srcOrd="0" destOrd="0" presId="urn:microsoft.com/office/officeart/2005/8/layout/arrow2"/>
    <dgm:cxn modelId="{CD0C44E1-6458-4FFB-BCEA-72683F3B90BC}" type="presParOf" srcId="{28A5C561-8F67-435B-B742-69D28022578F}" destId="{454561DE-2A2A-4CAF-A9A2-7D645F84BE4F}" srcOrd="0" destOrd="0" presId="urn:microsoft.com/office/officeart/2005/8/layout/arrow2"/>
    <dgm:cxn modelId="{E5FF908A-2743-4DBF-85ED-B3AF5D4B4F6B}" type="presParOf" srcId="{28A5C561-8F67-435B-B742-69D28022578F}" destId="{DC495016-1B0F-4758-9F47-41223645F231}" srcOrd="1" destOrd="0" presId="urn:microsoft.com/office/officeart/2005/8/layout/arrow2"/>
    <dgm:cxn modelId="{84E51549-96B0-4865-99AA-51F010E70214}" type="presParOf" srcId="{DC495016-1B0F-4758-9F47-41223645F231}" destId="{46B9C02A-1E6F-41C6-85DB-8696CF138B26}" srcOrd="0" destOrd="0" presId="urn:microsoft.com/office/officeart/2005/8/layout/arrow2"/>
    <dgm:cxn modelId="{0036C3D9-8B02-4402-B782-25C7CB3381D7}" type="presParOf" srcId="{DC495016-1B0F-4758-9F47-41223645F231}" destId="{ADC2A7F7-BA8C-4EA8-BA97-EEC277F6C3CD}" srcOrd="1" destOrd="0" presId="urn:microsoft.com/office/officeart/2005/8/layout/arrow2"/>
    <dgm:cxn modelId="{DBDF12DE-7B4F-455D-BD0F-4292829F63CE}" type="presParOf" srcId="{DC495016-1B0F-4758-9F47-41223645F231}" destId="{C9B2AC25-C644-41B3-8826-AEA7EB3215B9}" srcOrd="2" destOrd="0" presId="urn:microsoft.com/office/officeart/2005/8/layout/arrow2"/>
    <dgm:cxn modelId="{63EC249E-BA94-45DD-B04E-6C2320DD90A2}" type="presParOf" srcId="{DC495016-1B0F-4758-9F47-41223645F231}" destId="{522CA527-AFA8-49B9-8066-6E1FD2E000FB}" srcOrd="3" destOrd="0" presId="urn:microsoft.com/office/officeart/2005/8/layout/arrow2"/>
    <dgm:cxn modelId="{E0783B49-5F02-47E7-9BA6-F7DE43CB36F3}" type="presParOf" srcId="{DC495016-1B0F-4758-9F47-41223645F231}" destId="{B113E895-E237-47BC-9BF9-DF2EF22BEEA5}" srcOrd="4" destOrd="0" presId="urn:microsoft.com/office/officeart/2005/8/layout/arrow2"/>
    <dgm:cxn modelId="{C0CE1060-2A7A-41CE-96E6-8C6B38DECFEB}" type="presParOf" srcId="{DC495016-1B0F-4758-9F47-41223645F231}" destId="{8D7D6D12-BB5E-4E64-9C76-63935A56672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AFC86-1748-4CA2-BEEB-275ED92EDE5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8540AD-A122-45C2-BB55-19CA68D0C310}">
      <dgm:prSet phldrT="[Texto]"/>
      <dgm:spPr/>
      <dgm:t>
        <a:bodyPr/>
        <a:lstStyle/>
        <a:p>
          <a:pPr>
            <a:buNone/>
          </a:pPr>
          <a:r>
            <a:rPr lang="es-ES" b="1" dirty="0">
              <a:latin typeface="+mj-lt"/>
            </a:rPr>
            <a:t>   </a:t>
          </a:r>
          <a:r>
            <a:rPr lang="es-ES" b="1" dirty="0">
              <a:latin typeface="Dosis" panose="02010503020202060003" pitchFamily="50" charset="0"/>
            </a:rPr>
            <a:t>PROVEEDORES/INDUSTRIALES </a:t>
          </a:r>
          <a:r>
            <a:rPr lang="es-CO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Optimizando sus prácticas de producción de insumos y nuevos materiales</a:t>
          </a:r>
          <a:endParaRPr lang="es-ES" b="1" dirty="0">
            <a:latin typeface="Dosis" panose="02010503020202060003" pitchFamily="50" charset="0"/>
          </a:endParaRPr>
        </a:p>
      </dgm:t>
    </dgm:pt>
    <dgm:pt modelId="{65C9439F-7657-4D49-A6AB-2C51BAA5F325}" type="parTrans" cxnId="{2C63FEAC-0133-4EFF-B93D-BA6655110CB7}">
      <dgm:prSet/>
      <dgm:spPr/>
      <dgm:t>
        <a:bodyPr/>
        <a:lstStyle/>
        <a:p>
          <a:endParaRPr lang="es-ES"/>
        </a:p>
      </dgm:t>
    </dgm:pt>
    <dgm:pt modelId="{F926AD5D-1F67-480A-8A12-BAE08479442A}" type="sibTrans" cxnId="{2C63FEAC-0133-4EFF-B93D-BA6655110CB7}">
      <dgm:prSet/>
      <dgm:spPr/>
      <dgm:t>
        <a:bodyPr/>
        <a:lstStyle/>
        <a:p>
          <a:endParaRPr lang="es-ES"/>
        </a:p>
      </dgm:t>
    </dgm:pt>
    <dgm:pt modelId="{50DBABDE-DA7D-49F9-BABD-6713E4B3C301}">
      <dgm:prSet phldrT="[Texto]"/>
      <dgm:spPr/>
      <dgm:t>
        <a:bodyPr/>
        <a:lstStyle/>
        <a:p>
          <a:pPr>
            <a:buNone/>
          </a:pPr>
          <a:r>
            <a:rPr lang="es-ES" b="1" i="0" dirty="0">
              <a:latin typeface="Dosis" panose="02010503020202060003" pitchFamily="50" charset="0"/>
            </a:rPr>
            <a:t>   DISEÑADORES</a:t>
          </a:r>
        </a:p>
        <a:p>
          <a:pPr>
            <a:buNone/>
          </a:pPr>
          <a:r>
            <a:rPr lang="es-CO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Generando nuevos estándares y criterios de diseño sostenible</a:t>
          </a:r>
          <a:endParaRPr lang="es-ES" b="1" i="0" dirty="0">
            <a:latin typeface="Dosis" panose="02010503020202060003" pitchFamily="50" charset="0"/>
          </a:endParaRPr>
        </a:p>
      </dgm:t>
    </dgm:pt>
    <dgm:pt modelId="{25CDE232-9464-4E0B-80BA-B22016700340}" type="parTrans" cxnId="{88C52E9C-5D25-4BA8-935D-D829D8CA2CAC}">
      <dgm:prSet/>
      <dgm:spPr/>
      <dgm:t>
        <a:bodyPr/>
        <a:lstStyle/>
        <a:p>
          <a:endParaRPr lang="es-ES"/>
        </a:p>
      </dgm:t>
    </dgm:pt>
    <dgm:pt modelId="{5C62884E-E7C8-4196-9732-B88BACF26952}" type="sibTrans" cxnId="{88C52E9C-5D25-4BA8-935D-D829D8CA2CAC}">
      <dgm:prSet/>
      <dgm:spPr/>
      <dgm:t>
        <a:bodyPr/>
        <a:lstStyle/>
        <a:p>
          <a:endParaRPr lang="es-ES"/>
        </a:p>
      </dgm:t>
    </dgm:pt>
    <dgm:pt modelId="{FBDC2CE9-59DB-49C5-8092-94BA90970D05}">
      <dgm:prSet phldrT="[Texto]" custT="1"/>
      <dgm:spPr/>
      <dgm:t>
        <a:bodyPr/>
        <a:lstStyle/>
        <a:p>
          <a:pPr>
            <a:buNone/>
          </a:pPr>
          <a:r>
            <a:rPr lang="es-ES" sz="1700" b="1" dirty="0">
              <a:latin typeface="+mj-lt"/>
            </a:rPr>
            <a:t>   </a:t>
          </a:r>
          <a:r>
            <a:rPr lang="es-ES" sz="1400" b="1" dirty="0">
              <a:latin typeface="Dosis" panose="02010503020202060003" pitchFamily="50" charset="0"/>
            </a:rPr>
            <a:t>CONSTRUCTORES/</a:t>
          </a:r>
          <a:br>
            <a:rPr lang="es-ES" sz="1400" b="1" dirty="0">
              <a:latin typeface="Dosis" panose="02010503020202060003" pitchFamily="50" charset="0"/>
            </a:rPr>
          </a:br>
          <a:r>
            <a:rPr lang="es-ES" sz="1400" b="1" dirty="0">
              <a:latin typeface="Dosis" panose="02010503020202060003" pitchFamily="50" charset="0"/>
            </a:rPr>
            <a:t>    PROMOTORES</a:t>
          </a:r>
        </a:p>
        <a:p>
          <a:pPr>
            <a:buNone/>
          </a:pPr>
          <a:r>
            <a:rPr lang="es-CO" sz="14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Ofreciendo mayor valor agregado a sus clientes en sus edificaciones </a:t>
          </a:r>
          <a:endParaRPr lang="es-ES" sz="1400" b="1" dirty="0">
            <a:latin typeface="Dosis" panose="02010503020202060003" pitchFamily="50" charset="0"/>
          </a:endParaRPr>
        </a:p>
      </dgm:t>
    </dgm:pt>
    <dgm:pt modelId="{8A83F737-4192-409A-B258-2CFAC2D5D6D6}" type="parTrans" cxnId="{467F7DA6-CEAD-474E-94A8-4C11BBBA3724}">
      <dgm:prSet/>
      <dgm:spPr/>
      <dgm:t>
        <a:bodyPr/>
        <a:lstStyle/>
        <a:p>
          <a:endParaRPr lang="es-ES"/>
        </a:p>
      </dgm:t>
    </dgm:pt>
    <dgm:pt modelId="{4601C95E-6A4B-4CB0-ACF5-F1949B614777}" type="sibTrans" cxnId="{467F7DA6-CEAD-474E-94A8-4C11BBBA3724}">
      <dgm:prSet/>
      <dgm:spPr/>
      <dgm:t>
        <a:bodyPr/>
        <a:lstStyle/>
        <a:p>
          <a:endParaRPr lang="es-ES"/>
        </a:p>
      </dgm:t>
    </dgm:pt>
    <dgm:pt modelId="{B4E09961-A172-43F4-9CE5-D569D35A3A9A}">
      <dgm:prSet phldrT="[Texto]"/>
      <dgm:spPr/>
      <dgm:t>
        <a:bodyPr/>
        <a:lstStyle/>
        <a:p>
          <a:pPr>
            <a:buNone/>
          </a:pPr>
          <a:r>
            <a:rPr lang="es-ES" b="1" dirty="0">
              <a:latin typeface="Dosis" panose="02010503020202060003" pitchFamily="50" charset="0"/>
            </a:rPr>
            <a:t>   ENTIDADES FINANCIERAS</a:t>
          </a:r>
        </a:p>
        <a:p>
          <a:pPr>
            <a:buNone/>
          </a:pPr>
          <a:r>
            <a:rPr lang="es-CO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Nuevas fuentes de financiación (bonos verdes) y tasas preferenciales.</a:t>
          </a:r>
          <a:endParaRPr lang="es-ES" b="1" dirty="0">
            <a:latin typeface="Dosis" panose="02010503020202060003" pitchFamily="50" charset="0"/>
          </a:endParaRPr>
        </a:p>
      </dgm:t>
    </dgm:pt>
    <dgm:pt modelId="{D9B2AEE9-5478-4E4B-B0CF-1EBEBBC74F24}" type="parTrans" cxnId="{94698609-3270-4080-994A-85604AE52134}">
      <dgm:prSet/>
      <dgm:spPr/>
      <dgm:t>
        <a:bodyPr/>
        <a:lstStyle/>
        <a:p>
          <a:endParaRPr lang="es-ES"/>
        </a:p>
      </dgm:t>
    </dgm:pt>
    <dgm:pt modelId="{7359EFE9-330A-439F-AD45-64850F8857C1}" type="sibTrans" cxnId="{94698609-3270-4080-994A-85604AE52134}">
      <dgm:prSet/>
      <dgm:spPr/>
      <dgm:t>
        <a:bodyPr/>
        <a:lstStyle/>
        <a:p>
          <a:endParaRPr lang="es-ES"/>
        </a:p>
      </dgm:t>
    </dgm:pt>
    <dgm:pt modelId="{33ACE075-C8FE-4D6B-92CD-8D8DBEBB9675}">
      <dgm:prSet phldrT="[Texto]"/>
      <dgm:spPr/>
      <dgm:t>
        <a:bodyPr/>
        <a:lstStyle/>
        <a:p>
          <a:pPr algn="r">
            <a:buNone/>
          </a:pPr>
          <a:r>
            <a:rPr lang="es-ES" b="1" dirty="0">
              <a:latin typeface="Dosis" panose="02010503020202060003" pitchFamily="50" charset="0"/>
            </a:rPr>
            <a:t>   GOBIERNO</a:t>
          </a:r>
        </a:p>
        <a:p>
          <a:pPr algn="r">
            <a:buNone/>
          </a:pPr>
          <a:r>
            <a:rPr lang="es-CO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Soportando esta transformación con instrumentos de política pública </a:t>
          </a:r>
          <a:endParaRPr lang="es-ES" b="1" dirty="0">
            <a:latin typeface="Dosis" panose="02010503020202060003" pitchFamily="50" charset="0"/>
          </a:endParaRPr>
        </a:p>
      </dgm:t>
    </dgm:pt>
    <dgm:pt modelId="{3246864B-A636-4A85-AF3F-299108026F01}" type="parTrans" cxnId="{B9FC0A42-798D-46EF-8BB2-5D06A3AF5C44}">
      <dgm:prSet/>
      <dgm:spPr/>
      <dgm:t>
        <a:bodyPr/>
        <a:lstStyle/>
        <a:p>
          <a:endParaRPr lang="es-ES"/>
        </a:p>
      </dgm:t>
    </dgm:pt>
    <dgm:pt modelId="{F0AD2213-FEFA-4FEF-ACED-0705278328D3}" type="sibTrans" cxnId="{B9FC0A42-798D-46EF-8BB2-5D06A3AF5C44}">
      <dgm:prSet/>
      <dgm:spPr/>
      <dgm:t>
        <a:bodyPr/>
        <a:lstStyle/>
        <a:p>
          <a:endParaRPr lang="es-ES"/>
        </a:p>
      </dgm:t>
    </dgm:pt>
    <dgm:pt modelId="{804342AC-BE27-4F4A-B90A-725ACBEA9907}">
      <dgm:prSet phldrT="[Texto]"/>
      <dgm:spPr/>
      <dgm:t>
        <a:bodyPr/>
        <a:lstStyle/>
        <a:p>
          <a:pPr algn="r">
            <a:buNone/>
          </a:pPr>
          <a:r>
            <a:rPr lang="es-ES" b="1" dirty="0">
              <a:latin typeface="Dosis" panose="02010503020202060003" pitchFamily="50" charset="0"/>
            </a:rPr>
            <a:t>   LOS COMPRADORES</a:t>
          </a:r>
        </a:p>
        <a:p>
          <a:pPr algn="r">
            <a:buNone/>
          </a:pPr>
          <a:r>
            <a:rPr lang="es-ES" b="0" dirty="0">
              <a:latin typeface="Dosis" panose="02010503020202060003" pitchFamily="50" charset="0"/>
            </a:rPr>
            <a:t>Tienen el reto de identificar y aprovechar los beneficios de invertir en una vivienda sostenible </a:t>
          </a:r>
        </a:p>
      </dgm:t>
    </dgm:pt>
    <dgm:pt modelId="{A2DC40F4-DBF1-4CBA-968D-CB30C58E531A}" type="parTrans" cxnId="{275440D0-9C97-4BEC-903D-88919DE97F6C}">
      <dgm:prSet/>
      <dgm:spPr/>
      <dgm:t>
        <a:bodyPr/>
        <a:lstStyle/>
        <a:p>
          <a:endParaRPr lang="es-ES"/>
        </a:p>
      </dgm:t>
    </dgm:pt>
    <dgm:pt modelId="{A018C2CE-5CEF-4C0B-AF80-DEA20C07346C}" type="sibTrans" cxnId="{275440D0-9C97-4BEC-903D-88919DE97F6C}">
      <dgm:prSet/>
      <dgm:spPr/>
      <dgm:t>
        <a:bodyPr/>
        <a:lstStyle/>
        <a:p>
          <a:endParaRPr lang="es-ES"/>
        </a:p>
      </dgm:t>
    </dgm:pt>
    <dgm:pt modelId="{0E2AAF76-AA4F-40D0-A2F0-C2354D5B3A77}" type="pres">
      <dgm:prSet presAssocID="{C9EAFC86-1748-4CA2-BEEB-275ED92EDE55}" presName="compositeShape" presStyleCnt="0">
        <dgm:presLayoutVars>
          <dgm:chMax val="7"/>
          <dgm:dir/>
          <dgm:resizeHandles val="exact"/>
        </dgm:presLayoutVars>
      </dgm:prSet>
      <dgm:spPr/>
    </dgm:pt>
    <dgm:pt modelId="{22D93255-B605-410B-83DF-DF4DCBD260CF}" type="pres">
      <dgm:prSet presAssocID="{228540AD-A122-45C2-BB55-19CA68D0C310}" presName="circ1" presStyleLbl="vennNode1" presStyleIdx="0" presStyleCnt="6"/>
      <dgm:spPr/>
    </dgm:pt>
    <dgm:pt modelId="{57B6A685-C032-443C-B7F8-AD04A4BADABE}" type="pres">
      <dgm:prSet presAssocID="{228540AD-A122-45C2-BB55-19CA68D0C310}" presName="circ1Tx" presStyleLbl="revTx" presStyleIdx="0" presStyleCnt="0" custScaleX="129930" custLinFactNeighborX="83" custLinFactNeighborY="17390">
        <dgm:presLayoutVars>
          <dgm:chMax val="0"/>
          <dgm:chPref val="0"/>
          <dgm:bulletEnabled val="1"/>
        </dgm:presLayoutVars>
      </dgm:prSet>
      <dgm:spPr/>
    </dgm:pt>
    <dgm:pt modelId="{6B97557F-B041-415F-8DBB-005722C07EAB}" type="pres">
      <dgm:prSet presAssocID="{50DBABDE-DA7D-49F9-BABD-6713E4B3C301}" presName="circ2" presStyleLbl="vennNode1" presStyleIdx="1" presStyleCnt="6"/>
      <dgm:spPr/>
    </dgm:pt>
    <dgm:pt modelId="{F301CB84-2691-4EAB-96E6-9FC4BA9DD05D}" type="pres">
      <dgm:prSet presAssocID="{50DBABDE-DA7D-49F9-BABD-6713E4B3C301}" presName="circ2Tx" presStyleLbl="revTx" presStyleIdx="0" presStyleCnt="0" custScaleX="105277" custLinFactNeighborX="3244" custLinFactNeighborY="3817">
        <dgm:presLayoutVars>
          <dgm:chMax val="0"/>
          <dgm:chPref val="0"/>
          <dgm:bulletEnabled val="1"/>
        </dgm:presLayoutVars>
      </dgm:prSet>
      <dgm:spPr/>
    </dgm:pt>
    <dgm:pt modelId="{7FF7C168-870C-4307-9409-FD3F8CAE88BB}" type="pres">
      <dgm:prSet presAssocID="{FBDC2CE9-59DB-49C5-8092-94BA90970D05}" presName="circ3" presStyleLbl="vennNode1" presStyleIdx="2" presStyleCnt="6"/>
      <dgm:spPr/>
    </dgm:pt>
    <dgm:pt modelId="{B53615E9-F2DD-498C-9494-C318D64ECFA1}" type="pres">
      <dgm:prSet presAssocID="{FBDC2CE9-59DB-49C5-8092-94BA90970D05}" presName="circ3Tx" presStyleLbl="revTx" presStyleIdx="0" presStyleCnt="0" custScaleX="125193" custLinFactNeighborX="14066" custLinFactNeighborY="4006">
        <dgm:presLayoutVars>
          <dgm:chMax val="0"/>
          <dgm:chPref val="0"/>
          <dgm:bulletEnabled val="1"/>
        </dgm:presLayoutVars>
      </dgm:prSet>
      <dgm:spPr/>
    </dgm:pt>
    <dgm:pt modelId="{44B94A87-5611-4ABC-A763-C23F73534607}" type="pres">
      <dgm:prSet presAssocID="{B4E09961-A172-43F4-9CE5-D569D35A3A9A}" presName="circ4" presStyleLbl="vennNode1" presStyleIdx="3" presStyleCnt="6"/>
      <dgm:spPr/>
    </dgm:pt>
    <dgm:pt modelId="{74210227-DD5A-4A42-8200-F6F00A980762}" type="pres">
      <dgm:prSet presAssocID="{B4E09961-A172-43F4-9CE5-D569D35A3A9A}" presName="circ4Tx" presStyleLbl="revTx" presStyleIdx="0" presStyleCnt="0" custScaleX="127473" custLinFactNeighborY="-7064">
        <dgm:presLayoutVars>
          <dgm:chMax val="0"/>
          <dgm:chPref val="0"/>
          <dgm:bulletEnabled val="1"/>
        </dgm:presLayoutVars>
      </dgm:prSet>
      <dgm:spPr/>
    </dgm:pt>
    <dgm:pt modelId="{C234D38B-2C11-41C1-814E-72B188280098}" type="pres">
      <dgm:prSet presAssocID="{33ACE075-C8FE-4D6B-92CD-8D8DBEBB9675}" presName="circ5" presStyleLbl="vennNode1" presStyleIdx="4" presStyleCnt="6"/>
      <dgm:spPr/>
    </dgm:pt>
    <dgm:pt modelId="{6C2CC53A-3E7B-40B2-BDBF-9D95718DCD70}" type="pres">
      <dgm:prSet presAssocID="{33ACE075-C8FE-4D6B-92CD-8D8DBEBB9675}" presName="circ5Tx" presStyleLbl="revTx" presStyleIdx="0" presStyleCnt="0" custScaleX="98879" custLinFactNeighborX="753" custLinFactNeighborY="7093">
        <dgm:presLayoutVars>
          <dgm:chMax val="0"/>
          <dgm:chPref val="0"/>
          <dgm:bulletEnabled val="1"/>
        </dgm:presLayoutVars>
      </dgm:prSet>
      <dgm:spPr/>
    </dgm:pt>
    <dgm:pt modelId="{B9D1913E-F03C-420F-A711-4262FFED8E66}" type="pres">
      <dgm:prSet presAssocID="{804342AC-BE27-4F4A-B90A-725ACBEA9907}" presName="circ6" presStyleLbl="vennNode1" presStyleIdx="5" presStyleCnt="6"/>
      <dgm:spPr/>
    </dgm:pt>
    <dgm:pt modelId="{4B548265-3D1F-48E8-9C1F-B65A9ED0EB09}" type="pres">
      <dgm:prSet presAssocID="{804342AC-BE27-4F4A-B90A-725ACBEA9907}" presName="circ6Tx" presStyleLbl="revTx" presStyleIdx="0" presStyleCnt="0" custScaleX="142174" custScaleY="119083" custLinFactNeighborX="-16893" custLinFactNeighborY="4333">
        <dgm:presLayoutVars>
          <dgm:chMax val="0"/>
          <dgm:chPref val="0"/>
          <dgm:bulletEnabled val="1"/>
        </dgm:presLayoutVars>
      </dgm:prSet>
      <dgm:spPr/>
    </dgm:pt>
  </dgm:ptLst>
  <dgm:cxnLst>
    <dgm:cxn modelId="{94698609-3270-4080-994A-85604AE52134}" srcId="{C9EAFC86-1748-4CA2-BEEB-275ED92EDE55}" destId="{B4E09961-A172-43F4-9CE5-D569D35A3A9A}" srcOrd="3" destOrd="0" parTransId="{D9B2AEE9-5478-4E4B-B0CF-1EBEBBC74F24}" sibTransId="{7359EFE9-330A-439F-AD45-64850F8857C1}"/>
    <dgm:cxn modelId="{AC52E20B-5DF9-4023-AD59-7872E466EF54}" type="presOf" srcId="{C9EAFC86-1748-4CA2-BEEB-275ED92EDE55}" destId="{0E2AAF76-AA4F-40D0-A2F0-C2354D5B3A77}" srcOrd="0" destOrd="0" presId="urn:microsoft.com/office/officeart/2005/8/layout/venn1"/>
    <dgm:cxn modelId="{7D6FCB28-EC43-4FD3-A888-CA46DA678DA0}" type="presOf" srcId="{804342AC-BE27-4F4A-B90A-725ACBEA9907}" destId="{4B548265-3D1F-48E8-9C1F-B65A9ED0EB09}" srcOrd="0" destOrd="0" presId="urn:microsoft.com/office/officeart/2005/8/layout/venn1"/>
    <dgm:cxn modelId="{B9FC0A42-798D-46EF-8BB2-5D06A3AF5C44}" srcId="{C9EAFC86-1748-4CA2-BEEB-275ED92EDE55}" destId="{33ACE075-C8FE-4D6B-92CD-8D8DBEBB9675}" srcOrd="4" destOrd="0" parTransId="{3246864B-A636-4A85-AF3F-299108026F01}" sibTransId="{F0AD2213-FEFA-4FEF-ACED-0705278328D3}"/>
    <dgm:cxn modelId="{9ED3566D-2654-42F4-B774-69390879A68B}" type="presOf" srcId="{B4E09961-A172-43F4-9CE5-D569D35A3A9A}" destId="{74210227-DD5A-4A42-8200-F6F00A980762}" srcOrd="0" destOrd="0" presId="urn:microsoft.com/office/officeart/2005/8/layout/venn1"/>
    <dgm:cxn modelId="{4F405470-D01D-41B9-A8B7-4E32C103F2C2}" type="presOf" srcId="{228540AD-A122-45C2-BB55-19CA68D0C310}" destId="{57B6A685-C032-443C-B7F8-AD04A4BADABE}" srcOrd="0" destOrd="0" presId="urn:microsoft.com/office/officeart/2005/8/layout/venn1"/>
    <dgm:cxn modelId="{AD5C7785-4016-43E6-B0AB-0374D9673089}" type="presOf" srcId="{50DBABDE-DA7D-49F9-BABD-6713E4B3C301}" destId="{F301CB84-2691-4EAB-96E6-9FC4BA9DD05D}" srcOrd="0" destOrd="0" presId="urn:microsoft.com/office/officeart/2005/8/layout/venn1"/>
    <dgm:cxn modelId="{88C52E9C-5D25-4BA8-935D-D829D8CA2CAC}" srcId="{C9EAFC86-1748-4CA2-BEEB-275ED92EDE55}" destId="{50DBABDE-DA7D-49F9-BABD-6713E4B3C301}" srcOrd="1" destOrd="0" parTransId="{25CDE232-9464-4E0B-80BA-B22016700340}" sibTransId="{5C62884E-E7C8-4196-9732-B88BACF26952}"/>
    <dgm:cxn modelId="{467F7DA6-CEAD-474E-94A8-4C11BBBA3724}" srcId="{C9EAFC86-1748-4CA2-BEEB-275ED92EDE55}" destId="{FBDC2CE9-59DB-49C5-8092-94BA90970D05}" srcOrd="2" destOrd="0" parTransId="{8A83F737-4192-409A-B258-2CFAC2D5D6D6}" sibTransId="{4601C95E-6A4B-4CB0-ACF5-F1949B614777}"/>
    <dgm:cxn modelId="{2C63FEAC-0133-4EFF-B93D-BA6655110CB7}" srcId="{C9EAFC86-1748-4CA2-BEEB-275ED92EDE55}" destId="{228540AD-A122-45C2-BB55-19CA68D0C310}" srcOrd="0" destOrd="0" parTransId="{65C9439F-7657-4D49-A6AB-2C51BAA5F325}" sibTransId="{F926AD5D-1F67-480A-8A12-BAE08479442A}"/>
    <dgm:cxn modelId="{D7EF21CE-492D-4B6C-A282-D90299AE551F}" type="presOf" srcId="{FBDC2CE9-59DB-49C5-8092-94BA90970D05}" destId="{B53615E9-F2DD-498C-9494-C318D64ECFA1}" srcOrd="0" destOrd="0" presId="urn:microsoft.com/office/officeart/2005/8/layout/venn1"/>
    <dgm:cxn modelId="{275440D0-9C97-4BEC-903D-88919DE97F6C}" srcId="{C9EAFC86-1748-4CA2-BEEB-275ED92EDE55}" destId="{804342AC-BE27-4F4A-B90A-725ACBEA9907}" srcOrd="5" destOrd="0" parTransId="{A2DC40F4-DBF1-4CBA-968D-CB30C58E531A}" sibTransId="{A018C2CE-5CEF-4C0B-AF80-DEA20C07346C}"/>
    <dgm:cxn modelId="{8786B5DF-8B6E-42B6-A651-ABF5B93FC304}" type="presOf" srcId="{33ACE075-C8FE-4D6B-92CD-8D8DBEBB9675}" destId="{6C2CC53A-3E7B-40B2-BDBF-9D95718DCD70}" srcOrd="0" destOrd="0" presId="urn:microsoft.com/office/officeart/2005/8/layout/venn1"/>
    <dgm:cxn modelId="{AAE209AC-920A-41C2-BE52-0C2DE3242A79}" type="presParOf" srcId="{0E2AAF76-AA4F-40D0-A2F0-C2354D5B3A77}" destId="{22D93255-B605-410B-83DF-DF4DCBD260CF}" srcOrd="0" destOrd="0" presId="urn:microsoft.com/office/officeart/2005/8/layout/venn1"/>
    <dgm:cxn modelId="{23CEEA5E-A808-42B6-8FB7-EE302DB14432}" type="presParOf" srcId="{0E2AAF76-AA4F-40D0-A2F0-C2354D5B3A77}" destId="{57B6A685-C032-443C-B7F8-AD04A4BADABE}" srcOrd="1" destOrd="0" presId="urn:microsoft.com/office/officeart/2005/8/layout/venn1"/>
    <dgm:cxn modelId="{57422A67-0B03-4DB8-8797-94AA1817C126}" type="presParOf" srcId="{0E2AAF76-AA4F-40D0-A2F0-C2354D5B3A77}" destId="{6B97557F-B041-415F-8DBB-005722C07EAB}" srcOrd="2" destOrd="0" presId="urn:microsoft.com/office/officeart/2005/8/layout/venn1"/>
    <dgm:cxn modelId="{D27A7211-0B31-4D60-BE9E-4A9D51904E05}" type="presParOf" srcId="{0E2AAF76-AA4F-40D0-A2F0-C2354D5B3A77}" destId="{F301CB84-2691-4EAB-96E6-9FC4BA9DD05D}" srcOrd="3" destOrd="0" presId="urn:microsoft.com/office/officeart/2005/8/layout/venn1"/>
    <dgm:cxn modelId="{F6EE1256-8B32-4F59-A77B-C7A53E913238}" type="presParOf" srcId="{0E2AAF76-AA4F-40D0-A2F0-C2354D5B3A77}" destId="{7FF7C168-870C-4307-9409-FD3F8CAE88BB}" srcOrd="4" destOrd="0" presId="urn:microsoft.com/office/officeart/2005/8/layout/venn1"/>
    <dgm:cxn modelId="{9573A8B0-29EE-4276-924B-D50191A6EFDC}" type="presParOf" srcId="{0E2AAF76-AA4F-40D0-A2F0-C2354D5B3A77}" destId="{B53615E9-F2DD-498C-9494-C318D64ECFA1}" srcOrd="5" destOrd="0" presId="urn:microsoft.com/office/officeart/2005/8/layout/venn1"/>
    <dgm:cxn modelId="{80572A89-F482-4890-8808-EC55ACF0072B}" type="presParOf" srcId="{0E2AAF76-AA4F-40D0-A2F0-C2354D5B3A77}" destId="{44B94A87-5611-4ABC-A763-C23F73534607}" srcOrd="6" destOrd="0" presId="urn:microsoft.com/office/officeart/2005/8/layout/venn1"/>
    <dgm:cxn modelId="{CB13C192-32E9-4571-9F80-A905D95D3EAD}" type="presParOf" srcId="{0E2AAF76-AA4F-40D0-A2F0-C2354D5B3A77}" destId="{74210227-DD5A-4A42-8200-F6F00A980762}" srcOrd="7" destOrd="0" presId="urn:microsoft.com/office/officeart/2005/8/layout/venn1"/>
    <dgm:cxn modelId="{2F275DFE-9522-4ADB-BED3-708D1F028BB8}" type="presParOf" srcId="{0E2AAF76-AA4F-40D0-A2F0-C2354D5B3A77}" destId="{C234D38B-2C11-41C1-814E-72B188280098}" srcOrd="8" destOrd="0" presId="urn:microsoft.com/office/officeart/2005/8/layout/venn1"/>
    <dgm:cxn modelId="{41417E93-4131-42D4-8823-7219987602CC}" type="presParOf" srcId="{0E2AAF76-AA4F-40D0-A2F0-C2354D5B3A77}" destId="{6C2CC53A-3E7B-40B2-BDBF-9D95718DCD70}" srcOrd="9" destOrd="0" presId="urn:microsoft.com/office/officeart/2005/8/layout/venn1"/>
    <dgm:cxn modelId="{386BFD39-8846-4B40-8E9C-A0BF3935CA10}" type="presParOf" srcId="{0E2AAF76-AA4F-40D0-A2F0-C2354D5B3A77}" destId="{B9D1913E-F03C-420F-A711-4262FFED8E66}" srcOrd="10" destOrd="0" presId="urn:microsoft.com/office/officeart/2005/8/layout/venn1"/>
    <dgm:cxn modelId="{76640E12-044D-426C-AD99-C6890A85AC9B}" type="presParOf" srcId="{0E2AAF76-AA4F-40D0-A2F0-C2354D5B3A77}" destId="{4B548265-3D1F-48E8-9C1F-B65A9ED0EB0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561DE-2A2A-4CAF-A9A2-7D645F84BE4F}">
      <dsp:nvSpPr>
        <dsp:cNvPr id="0" name=""/>
        <dsp:cNvSpPr/>
      </dsp:nvSpPr>
      <dsp:spPr>
        <a:xfrm>
          <a:off x="355936" y="-185464"/>
          <a:ext cx="7401528" cy="4625955"/>
        </a:xfrm>
        <a:prstGeom prst="swooshArrow">
          <a:avLst>
            <a:gd name="adj1" fmla="val 25000"/>
            <a:gd name="adj2" fmla="val 25000"/>
          </a:avLst>
        </a:prstGeom>
        <a:solidFill>
          <a:srgbClr val="7FB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C02A-1E6F-41C6-85DB-8696CF138B26}">
      <dsp:nvSpPr>
        <dsp:cNvPr id="0" name=""/>
        <dsp:cNvSpPr/>
      </dsp:nvSpPr>
      <dsp:spPr>
        <a:xfrm>
          <a:off x="1289861" y="3007369"/>
          <a:ext cx="192439" cy="19243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2A7F7-BA8C-4EA8-BA97-EEC277F6C3CD}">
      <dsp:nvSpPr>
        <dsp:cNvPr id="0" name=""/>
        <dsp:cNvSpPr/>
      </dsp:nvSpPr>
      <dsp:spPr>
        <a:xfrm>
          <a:off x="1467540" y="2732659"/>
          <a:ext cx="2282260" cy="2078760"/>
        </a:xfrm>
        <a:prstGeom prst="rect">
          <a:avLst/>
        </a:prstGeom>
        <a:solidFill>
          <a:schemeClr val="bg1"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>
            <a:latin typeface="+mj-lt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Dosis" panose="02010503020202060003" pitchFamily="50" charset="0"/>
            </a:rPr>
            <a:t>540.000 </a:t>
          </a:r>
          <a:r>
            <a:rPr lang="es-CO" sz="1800" kern="1200" dirty="0">
              <a:latin typeface="Dosis" panose="02010503020202060003" pitchFamily="50" charset="0"/>
            </a:rPr>
            <a:t>Ton CO2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Dosis" panose="02010503020202060003" pitchFamily="50" charset="0"/>
            </a:rPr>
            <a:t>Dejarán de emitirse desde la edificaciones residenciales en todo su ciclo de vida*</a:t>
          </a:r>
        </a:p>
      </dsp:txBody>
      <dsp:txXfrm>
        <a:off x="1467540" y="2732659"/>
        <a:ext cx="2282260" cy="2078760"/>
      </dsp:txXfrm>
    </dsp:sp>
    <dsp:sp modelId="{C9B2AC25-C644-41B3-8826-AEA7EB3215B9}">
      <dsp:nvSpPr>
        <dsp:cNvPr id="0" name=""/>
        <dsp:cNvSpPr/>
      </dsp:nvSpPr>
      <dsp:spPr>
        <a:xfrm>
          <a:off x="2988512" y="1750034"/>
          <a:ext cx="347871" cy="347871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CA527-AFA8-49B9-8066-6E1FD2E000FB}">
      <dsp:nvSpPr>
        <dsp:cNvPr id="0" name=""/>
        <dsp:cNvSpPr/>
      </dsp:nvSpPr>
      <dsp:spPr>
        <a:xfrm>
          <a:off x="3667629" y="1767845"/>
          <a:ext cx="1788978" cy="2516519"/>
        </a:xfrm>
        <a:prstGeom prst="rect">
          <a:avLst/>
        </a:prstGeom>
        <a:solidFill>
          <a:schemeClr val="bg1"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30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>
            <a:latin typeface="+mj-lt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Dosis" panose="02010503020202060003" pitchFamily="50" charset="0"/>
            </a:rPr>
            <a:t>35.000</a:t>
          </a:r>
          <a:r>
            <a:rPr lang="es-CO" sz="2400" kern="1200" dirty="0">
              <a:latin typeface="Dosis" panose="02010503020202060003" pitchFamily="50" charset="0"/>
            </a:rPr>
            <a:t> </a:t>
          </a:r>
          <a:r>
            <a:rPr lang="es-CO" sz="1800" kern="1200" dirty="0">
              <a:latin typeface="Dosis" panose="02010503020202060003" pitchFamily="50" charset="0"/>
            </a:rPr>
            <a:t>unidades de vivienda sostenibles. </a:t>
          </a:r>
          <a:endParaRPr lang="es-ES" sz="1800" kern="1200" dirty="0">
            <a:latin typeface="Dosis" panose="02010503020202060003" pitchFamily="50" charset="0"/>
          </a:endParaRPr>
        </a:p>
      </dsp:txBody>
      <dsp:txXfrm>
        <a:off x="3667629" y="1767845"/>
        <a:ext cx="1788978" cy="2516519"/>
      </dsp:txXfrm>
    </dsp:sp>
    <dsp:sp modelId="{B113E895-E237-47BC-9BF9-DF2EF22BEEA5}">
      <dsp:nvSpPr>
        <dsp:cNvPr id="0" name=""/>
        <dsp:cNvSpPr/>
      </dsp:nvSpPr>
      <dsp:spPr>
        <a:xfrm>
          <a:off x="5031333" y="984901"/>
          <a:ext cx="481099" cy="48109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D6D12-BB5E-4E64-9C76-63935A56672D}">
      <dsp:nvSpPr>
        <dsp:cNvPr id="0" name=""/>
        <dsp:cNvSpPr/>
      </dsp:nvSpPr>
      <dsp:spPr>
        <a:xfrm>
          <a:off x="5555338" y="1232042"/>
          <a:ext cx="1807630" cy="3215038"/>
        </a:xfrm>
        <a:prstGeom prst="rect">
          <a:avLst/>
        </a:prstGeom>
        <a:solidFill>
          <a:schemeClr val="bg1"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25" tIns="0" rIns="0" bIns="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kern="1200" dirty="0">
            <a:latin typeface="Dosis" panose="02010503020202060003" pitchFamily="50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Dosis" panose="02010503020202060003" pitchFamily="50" charset="0"/>
            </a:rPr>
            <a:t>2,6 Billones</a:t>
          </a:r>
          <a:r>
            <a:rPr lang="es-CO" sz="1800" b="1" kern="1200" dirty="0">
              <a:latin typeface="Dosis" panose="02010503020202060003" pitchFamily="50" charset="0"/>
            </a:rPr>
            <a:t> </a:t>
          </a:r>
          <a:r>
            <a:rPr lang="es-CO" sz="1800" kern="1200" dirty="0">
              <a:latin typeface="Dosis" panose="02010503020202060003" pitchFamily="50" charset="0"/>
            </a:rPr>
            <a:t>de pesos en  ahorro de servicios públicos por los Colombianos</a:t>
          </a:r>
          <a:r>
            <a:rPr lang="es-CO" sz="1800" kern="1200" dirty="0">
              <a:latin typeface="+mj-lt"/>
            </a:rPr>
            <a:t>. </a:t>
          </a:r>
          <a:endParaRPr lang="es-ES" sz="1800" kern="1200" dirty="0"/>
        </a:p>
      </dsp:txBody>
      <dsp:txXfrm>
        <a:off x="5555338" y="1232042"/>
        <a:ext cx="1807630" cy="3215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3255-B605-410B-83DF-DF4DCBD260CF}">
      <dsp:nvSpPr>
        <dsp:cNvPr id="0" name=""/>
        <dsp:cNvSpPr/>
      </dsp:nvSpPr>
      <dsp:spPr>
        <a:xfrm>
          <a:off x="3546610" y="1203761"/>
          <a:ext cx="1612685" cy="16126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B6A685-C032-443C-B7F8-AD04A4BADABE}">
      <dsp:nvSpPr>
        <dsp:cNvPr id="0" name=""/>
        <dsp:cNvSpPr/>
      </dsp:nvSpPr>
      <dsp:spPr>
        <a:xfrm>
          <a:off x="3045024" y="190965"/>
          <a:ext cx="2619202" cy="1098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j-lt"/>
            </a:rPr>
            <a:t>   </a:t>
          </a:r>
          <a:r>
            <a:rPr lang="es-ES" sz="1400" b="1" kern="1200" dirty="0">
              <a:latin typeface="Dosis" panose="02010503020202060003" pitchFamily="50" charset="0"/>
            </a:rPr>
            <a:t>PROVEEDORES/INDUSTRIALES </a:t>
          </a:r>
          <a:r>
            <a:rPr lang="es-CO" sz="1400" kern="12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Optimizando sus prácticas de producción de insumos y nuevos materiales</a:t>
          </a:r>
          <a:endParaRPr lang="es-ES" sz="1400" b="1" kern="1200" dirty="0">
            <a:latin typeface="Dosis" panose="02010503020202060003" pitchFamily="50" charset="0"/>
          </a:endParaRPr>
        </a:p>
      </dsp:txBody>
      <dsp:txXfrm>
        <a:off x="3045024" y="190965"/>
        <a:ext cx="2619202" cy="1098132"/>
      </dsp:txXfrm>
    </dsp:sp>
    <dsp:sp modelId="{6B97557F-B041-415F-8DBB-005722C07EAB}">
      <dsp:nvSpPr>
        <dsp:cNvPr id="0" name=""/>
        <dsp:cNvSpPr/>
      </dsp:nvSpPr>
      <dsp:spPr>
        <a:xfrm>
          <a:off x="4070061" y="1506009"/>
          <a:ext cx="1612685" cy="16126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01CB84-2691-4EAB-96E6-9FC4BA9DD05D}">
      <dsp:nvSpPr>
        <dsp:cNvPr id="0" name=""/>
        <dsp:cNvSpPr/>
      </dsp:nvSpPr>
      <dsp:spPr>
        <a:xfrm>
          <a:off x="5813921" y="1091747"/>
          <a:ext cx="2011169" cy="12027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latin typeface="Dosis" panose="02010503020202060003" pitchFamily="50" charset="0"/>
            </a:rPr>
            <a:t>   DISEÑADORES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Generando nuevos estándares y criterios de diseño sostenible</a:t>
          </a:r>
          <a:endParaRPr lang="es-ES" sz="1400" b="1" i="0" kern="1200" dirty="0">
            <a:latin typeface="Dosis" panose="02010503020202060003" pitchFamily="50" charset="0"/>
          </a:endParaRPr>
        </a:p>
      </dsp:txBody>
      <dsp:txXfrm>
        <a:off x="5813921" y="1091747"/>
        <a:ext cx="2011169" cy="1202716"/>
      </dsp:txXfrm>
    </dsp:sp>
    <dsp:sp modelId="{7FF7C168-870C-4307-9409-FD3F8CAE88BB}">
      <dsp:nvSpPr>
        <dsp:cNvPr id="0" name=""/>
        <dsp:cNvSpPr/>
      </dsp:nvSpPr>
      <dsp:spPr>
        <a:xfrm>
          <a:off x="4070061" y="2110505"/>
          <a:ext cx="1612685" cy="16126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3615E9-F2DD-498C-9494-C318D64ECFA1}">
      <dsp:nvSpPr>
        <dsp:cNvPr id="0" name=""/>
        <dsp:cNvSpPr/>
      </dsp:nvSpPr>
      <dsp:spPr>
        <a:xfrm>
          <a:off x="5830426" y="2893292"/>
          <a:ext cx="2391637" cy="13439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+mj-lt"/>
            </a:rPr>
            <a:t>   </a:t>
          </a:r>
          <a:r>
            <a:rPr lang="es-ES" sz="1400" b="1" kern="1200" dirty="0">
              <a:latin typeface="Dosis" panose="02010503020202060003" pitchFamily="50" charset="0"/>
            </a:rPr>
            <a:t>CONSTRUCTORES/</a:t>
          </a:r>
          <a:br>
            <a:rPr lang="es-ES" sz="1400" b="1" kern="1200" dirty="0">
              <a:latin typeface="Dosis" panose="02010503020202060003" pitchFamily="50" charset="0"/>
            </a:rPr>
          </a:br>
          <a:r>
            <a:rPr lang="es-ES" sz="1400" b="1" kern="1200" dirty="0">
              <a:latin typeface="Dosis" panose="02010503020202060003" pitchFamily="50" charset="0"/>
            </a:rPr>
            <a:t>    PROMOTORES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Ofreciendo mayor valor agregado a sus clientes en sus edificaciones </a:t>
          </a:r>
          <a:endParaRPr lang="es-ES" sz="1400" b="1" kern="1200" dirty="0">
            <a:latin typeface="Dosis" panose="02010503020202060003" pitchFamily="50" charset="0"/>
          </a:endParaRPr>
        </a:p>
      </dsp:txBody>
      <dsp:txXfrm>
        <a:off x="5830426" y="2893292"/>
        <a:ext cx="2391637" cy="1343904"/>
      </dsp:txXfrm>
    </dsp:sp>
    <dsp:sp modelId="{44B94A87-5611-4ABC-A763-C23F73534607}">
      <dsp:nvSpPr>
        <dsp:cNvPr id="0" name=""/>
        <dsp:cNvSpPr/>
      </dsp:nvSpPr>
      <dsp:spPr>
        <a:xfrm>
          <a:off x="3546610" y="2413275"/>
          <a:ext cx="1612685" cy="16126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210227-DD5A-4A42-8200-F6F00A980762}">
      <dsp:nvSpPr>
        <dsp:cNvPr id="0" name=""/>
        <dsp:cNvSpPr/>
      </dsp:nvSpPr>
      <dsp:spPr>
        <a:xfrm>
          <a:off x="3068116" y="4053495"/>
          <a:ext cx="2569672" cy="10981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Dosis" panose="02010503020202060003" pitchFamily="50" charset="0"/>
            </a:rPr>
            <a:t>   ENTIDADES FINANCIERAS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Nuevas fuentes de financiación (bonos verdes) y tasas preferenciales.</a:t>
          </a:r>
          <a:endParaRPr lang="es-ES" sz="1400" b="1" kern="1200" dirty="0">
            <a:latin typeface="Dosis" panose="02010503020202060003" pitchFamily="50" charset="0"/>
          </a:endParaRPr>
        </a:p>
      </dsp:txBody>
      <dsp:txXfrm>
        <a:off x="3068116" y="4053495"/>
        <a:ext cx="2569672" cy="1098132"/>
      </dsp:txXfrm>
    </dsp:sp>
    <dsp:sp modelId="{C234D38B-2C11-41C1-814E-72B188280098}">
      <dsp:nvSpPr>
        <dsp:cNvPr id="0" name=""/>
        <dsp:cNvSpPr/>
      </dsp:nvSpPr>
      <dsp:spPr>
        <a:xfrm>
          <a:off x="3023159" y="2110505"/>
          <a:ext cx="1612685" cy="16126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2CC53A-3E7B-40B2-BDBF-9D95718DCD70}">
      <dsp:nvSpPr>
        <dsp:cNvPr id="0" name=""/>
        <dsp:cNvSpPr/>
      </dsp:nvSpPr>
      <dsp:spPr>
        <a:xfrm>
          <a:off x="1018284" y="2934778"/>
          <a:ext cx="1888944" cy="13439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Dosis" panose="02010503020202060003" pitchFamily="50" charset="0"/>
            </a:rPr>
            <a:t>   GOBIERNO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Dosis" panose="02010503020202060003" pitchFamily="50" charset="0"/>
              <a:ea typeface="Roboto Condensed Light" panose="02000000000000000000" pitchFamily="2" charset="0"/>
              <a:cs typeface="Times New Roman" panose="02020603050405020304" pitchFamily="18" charset="0"/>
            </a:rPr>
            <a:t>Soportando esta transformación con instrumentos de política pública </a:t>
          </a:r>
          <a:endParaRPr lang="es-ES" sz="1400" b="1" kern="1200" dirty="0">
            <a:latin typeface="Dosis" panose="02010503020202060003" pitchFamily="50" charset="0"/>
          </a:endParaRPr>
        </a:p>
      </dsp:txBody>
      <dsp:txXfrm>
        <a:off x="1018284" y="2934778"/>
        <a:ext cx="1888944" cy="1343904"/>
      </dsp:txXfrm>
    </dsp:sp>
    <dsp:sp modelId="{B9D1913E-F03C-420F-A711-4262FFED8E66}">
      <dsp:nvSpPr>
        <dsp:cNvPr id="0" name=""/>
        <dsp:cNvSpPr/>
      </dsp:nvSpPr>
      <dsp:spPr>
        <a:xfrm>
          <a:off x="3023159" y="1506009"/>
          <a:ext cx="1612685" cy="16126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548265-3D1F-48E8-9C1F-B65A9ED0EB09}">
      <dsp:nvSpPr>
        <dsp:cNvPr id="0" name=""/>
        <dsp:cNvSpPr/>
      </dsp:nvSpPr>
      <dsp:spPr>
        <a:xfrm>
          <a:off x="267637" y="975842"/>
          <a:ext cx="2716035" cy="16003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Dosis" panose="02010503020202060003" pitchFamily="50" charset="0"/>
            </a:rPr>
            <a:t>   LOS COMPRADORES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Dosis" panose="02010503020202060003" pitchFamily="50" charset="0"/>
            </a:rPr>
            <a:t>Tienen el reto de identificar y aprovechar los beneficios de invertir en una vivienda sostenible </a:t>
          </a:r>
        </a:p>
      </dsp:txBody>
      <dsp:txXfrm>
        <a:off x="267637" y="975842"/>
        <a:ext cx="2716035" cy="1600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1B41-07F6-498A-9D05-FBC01C7ADB3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E1C6-39EB-4E0A-862F-07208122FC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0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90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Tenemos una Ventana de Oportunidad para Desarrollar Nuestro Entorno Construido</a:t>
            </a:r>
          </a:p>
          <a:p>
            <a:r>
              <a:rPr lang="es-CO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construcción sostenible ofrece una oportunidad para ahorrar energía y agua a un bajo costo y a la vez garantizar la reducción de emisiones para las siguientes décadas.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09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Tenemos una Ventana de Oportunidad para Desarrollar Nuestro Entorno Construido</a:t>
            </a:r>
          </a:p>
          <a:p>
            <a:r>
              <a:rPr lang="es-CO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construcción sostenible ofrece una oportunidad para ahorrar energía y agua a un bajo costo y a la vez garantizar la reducción de emisiones para las siguientes décadas.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91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/>
              <a:t>- La evidencia científica global disponible (</a:t>
            </a:r>
            <a:r>
              <a:rPr lang="es-CO" sz="1050" dirty="0" err="1"/>
              <a:t>IPCC</a:t>
            </a:r>
            <a:r>
              <a:rPr lang="es-CO" sz="1050" dirty="0"/>
              <a:t>,</a:t>
            </a:r>
            <a:r>
              <a:rPr lang="es-CO" sz="1050" baseline="0" dirty="0"/>
              <a:t> </a:t>
            </a:r>
            <a:r>
              <a:rPr lang="es-CO" sz="1050" dirty="0"/>
              <a:t>2007) indica la existencia del fenómeno del cambio climático, originado fundamentalmente a causa de un conjunto de actividades </a:t>
            </a:r>
            <a:r>
              <a:rPr lang="es-CO" sz="1050" dirty="0" err="1"/>
              <a:t>antropogénicas</a:t>
            </a:r>
            <a:r>
              <a:rPr lang="es-CO" sz="1050" dirty="0"/>
              <a:t>.</a:t>
            </a:r>
          </a:p>
          <a:p>
            <a:pPr>
              <a:buFontTx/>
              <a:buChar char="-"/>
            </a:pPr>
            <a:r>
              <a:rPr lang="es-CO" sz="1050" dirty="0"/>
              <a:t>Los impactos del cambio climático entre países no son proporcionales a sus contribuciones a las emisiones de </a:t>
            </a:r>
            <a:r>
              <a:rPr lang="es-CO" sz="1050" dirty="0" err="1"/>
              <a:t>GEI</a:t>
            </a:r>
            <a:r>
              <a:rPr lang="es-CO" sz="105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050" dirty="0"/>
              <a:t>Se esperan impactos significativos del cambio climático en América Latina y el Caribe. Por lo tanto es fundamental adelantar un proceso de adaptación que permita reducir el riesgo de la población más expuesta a estos impactos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/>
              <a:t>Fuente:</a:t>
            </a:r>
            <a:r>
              <a:rPr lang="es-CO" sz="1050" baseline="0" dirty="0"/>
              <a:t> </a:t>
            </a:r>
            <a:r>
              <a:rPr lang="en-US" sz="1050" dirty="0"/>
              <a:t>Intergovernmental Panel on Climate Change</a:t>
            </a:r>
            <a:endParaRPr lang="es-CO" sz="1050" dirty="0"/>
          </a:p>
          <a:p>
            <a:pPr>
              <a:buFontTx/>
              <a:buChar char="-"/>
            </a:pPr>
            <a:endParaRPr lang="es-CO" sz="105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01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Tenemos una Ventana de Oportunidad para Desarrollar Nuestro Entorno Construido</a:t>
            </a:r>
          </a:p>
          <a:p>
            <a:r>
              <a:rPr lang="es-CO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construcción sostenible ofrece una oportunidad para ahorrar energía y agua a un bajo costo y a la vez garantizar la reducción de emisiones para las siguientes décadas.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 cuenta con varias ventajas, entre las que identificamos el potencial para articular a toda la cadena en un propósito común: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PROVEEDORES</a:t>
            </a: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transformando forma de producción insumos;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DISEÑADORES</a:t>
            </a: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seleccionando las mejores medidas posibles en términos de disminución en los consumos así como para el bienestar a los ocupantes;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CONSTRUCTORES/PROMOTORES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ofreciendo mayor valor agregado a sus clientes en sus edificaciones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ENTIDADES FINANCIERAS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Quienes incentivadas por nuevas fuentes de financiación para proyectos sostenibles pueden generar productos con tasas preferenciales tanto para constructores como para compradores de vivienda,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GOBIERNO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soportando toda esta transformación a través de instrumentos de política pública, inversión en programas de vivienda y construcción, desarrollo de incentivos y finalmente </a:t>
            </a:r>
            <a:r>
              <a:rPr lang="es-C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COMPRADORES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quienes podrán acceder a inmuebles que promoverán un menor costo de servicios públicos y mayor bienestar y mayor retorno de la inversión (basado en una mayor preferencia por este tipo de inmuebles)</a:t>
            </a:r>
          </a:p>
          <a:p>
            <a:pPr>
              <a:buFontTx/>
              <a:buChar char="-"/>
            </a:pPr>
            <a:endParaRPr lang="es-CO" sz="105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0EFD5-EBFA-49B1-B25C-506CFF3296A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13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71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04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71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27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65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294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52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525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585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817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58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321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533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135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59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16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30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02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6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195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03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684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13F0-C800-4FC3-8E4B-74B63A0D8FBB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A338-A2B7-46FA-95F7-FBE931E032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84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pic>
        <p:nvPicPr>
          <p:cNvPr id="5" name="Imagen 4" descr="Presentació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56" y="318625"/>
            <a:ext cx="5088681" cy="29271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86B0C-6777-4017-96FA-6490D0A7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67" y="3167913"/>
            <a:ext cx="7772400" cy="925441"/>
          </a:xfrm>
        </p:spPr>
        <p:txBody>
          <a:bodyPr anchor="ctr">
            <a:normAutofit fontScale="90000"/>
          </a:bodyPr>
          <a:lstStyle/>
          <a:p>
            <a: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Vivienda Social</a:t>
            </a:r>
            <a:b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</a:br>
            <a: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 </a:t>
            </a:r>
            <a:r>
              <a:rPr lang="es-CO" sz="2700" b="1" i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Condiciones, características y estrategias para impulsar la construcción sostenible</a:t>
            </a:r>
            <a:endParaRPr lang="es-CO" sz="3600" b="1" i="1" dirty="0">
              <a:solidFill>
                <a:schemeClr val="tx2">
                  <a:lumMod val="50000"/>
                </a:schemeClr>
              </a:solidFill>
              <a:latin typeface="Dosis" panose="02010503020202060003" pitchFamily="50" charset="0"/>
              <a:cs typeface="Arial Narrow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B7075-51EE-4C40-A5C2-03215841C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711" y="5951832"/>
            <a:ext cx="6858000" cy="685800"/>
          </a:xfrm>
        </p:spPr>
        <p:txBody>
          <a:bodyPr>
            <a:normAutofit fontScale="32500" lnSpcReduction="20000"/>
          </a:bodyPr>
          <a:lstStyle/>
          <a:p>
            <a:r>
              <a:rPr lang="es-CO" sz="6200" dirty="0">
                <a:solidFill>
                  <a:schemeClr val="bg1"/>
                </a:solidFill>
                <a:latin typeface="Arial Narrow"/>
                <a:cs typeface="Arial Narrow"/>
              </a:rPr>
              <a:t>Cámara Colombiana de la Construcción</a:t>
            </a:r>
          </a:p>
          <a:p>
            <a:r>
              <a:rPr lang="es-CO" sz="6200" dirty="0">
                <a:solidFill>
                  <a:schemeClr val="bg1"/>
                </a:solidFill>
                <a:latin typeface="Arial Narrow"/>
                <a:cs typeface="Arial Narrow"/>
              </a:rPr>
              <a:t>Septiembre de 2017</a:t>
            </a:r>
          </a:p>
          <a:p>
            <a:endParaRPr lang="es-CO" sz="11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endParaRPr lang="es-CO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F2A673-0A1D-4698-89EB-06E9DA3D392A}"/>
              </a:ext>
            </a:extLst>
          </p:cNvPr>
          <p:cNvSpPr/>
          <p:nvPr/>
        </p:nvSpPr>
        <p:spPr>
          <a:xfrm>
            <a:off x="0" y="4940968"/>
            <a:ext cx="9144000" cy="137803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2"/>
                </a:solidFill>
                <a:latin typeface="Dosis" panose="02010503020202060003" pitchFamily="50" charset="0"/>
              </a:rPr>
              <a:t>SANDRA FORERO RAMÍREZ </a:t>
            </a:r>
          </a:p>
          <a:p>
            <a:pPr algn="ctr"/>
            <a:r>
              <a:rPr lang="es-ES" sz="2000" dirty="0">
                <a:solidFill>
                  <a:schemeClr val="tx2"/>
                </a:solidFill>
                <a:latin typeface="Dosis" panose="02010503020202060003" pitchFamily="50" charset="0"/>
              </a:rPr>
              <a:t>Presidente Ejecutiva</a:t>
            </a:r>
          </a:p>
          <a:p>
            <a:pPr algn="ctr"/>
            <a:r>
              <a:rPr lang="es-ES" dirty="0">
                <a:solidFill>
                  <a:schemeClr val="tx2"/>
                </a:solidFill>
                <a:latin typeface="Dosis" panose="02010503020202060003" pitchFamily="50" charset="0"/>
              </a:rPr>
              <a:t>Septiembre de 2017 </a:t>
            </a:r>
            <a:endParaRPr lang="es-ES" sz="2400" dirty="0">
              <a:solidFill>
                <a:schemeClr val="tx2"/>
              </a:solidFill>
              <a:latin typeface="Dosis" panose="02010503020202060003" pitchFamily="50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231F8B-EFFE-4B7A-B7BD-B2911878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12" y="941052"/>
            <a:ext cx="3737110" cy="18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resentación-10.png">
            <a:extLst>
              <a:ext uri="{FF2B5EF4-FFF2-40B4-BE49-F238E27FC236}">
                <a16:creationId xmlns:a16="http://schemas.microsoft.com/office/drawing/2014/main" id="{F9D93D4E-9803-4330-AF6D-EB625D45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pic>
        <p:nvPicPr>
          <p:cNvPr id="6150" name="Picture 6" descr="Resultado de imagen para BUCARAMAN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134" y="3358498"/>
            <a:ext cx="3240360" cy="1620180"/>
          </a:xfrm>
          <a:prstGeom prst="rect">
            <a:avLst/>
          </a:prstGeom>
          <a:noFill/>
        </p:spPr>
      </p:pic>
      <p:pic>
        <p:nvPicPr>
          <p:cNvPr id="6152" name="Picture 8" descr="http://static.panoramio.com/photos/original/73491968.jpg"/>
          <p:cNvPicPr>
            <a:picLocks noChangeAspect="1" noChangeArrowheads="1"/>
          </p:cNvPicPr>
          <p:nvPr/>
        </p:nvPicPr>
        <p:blipFill rotWithShape="1">
          <a:blip r:embed="rId5" cstate="print"/>
          <a:srcRect l="25107" t="21569" r="1420" b="23529"/>
          <a:stretch/>
        </p:blipFill>
        <p:spPr bwMode="auto">
          <a:xfrm>
            <a:off x="0" y="3358498"/>
            <a:ext cx="2890986" cy="162018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58508" y="809328"/>
            <a:ext cx="5934985" cy="769441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chemeClr val="accent3">
                    <a:lumMod val="50000"/>
                  </a:schemeClr>
                </a:solidFill>
                <a:latin typeface="Dosis" panose="02010503020202060003" pitchFamily="50" charset="0"/>
                <a:ea typeface="Roboto Condensed" pitchFamily="2" charset="0"/>
              </a:rPr>
              <a:t>EL MAYOR IMPACTO AMBIENTAL SE PRODUCE EN LA FASE DE USO DE LAS EDIFICACIONES</a:t>
            </a:r>
            <a:endParaRPr lang="es-CO" sz="2200" b="1" dirty="0">
              <a:solidFill>
                <a:schemeClr val="accent3">
                  <a:lumMod val="50000"/>
                </a:schemeClr>
              </a:solidFill>
              <a:latin typeface="Dosis" panose="02010503020202060003" pitchFamily="50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2027821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Dosis" panose="02010503020202060003" pitchFamily="50" charset="0"/>
                <a:ea typeface="Roboto Condensed" pitchFamily="2" charset="0"/>
              </a:rPr>
              <a:t>Con una vida útil promedio de </a:t>
            </a:r>
            <a:r>
              <a:rPr lang="es-CO" sz="2000" b="1" dirty="0">
                <a:latin typeface="Dosis" panose="02010503020202060003" pitchFamily="50" charset="0"/>
                <a:ea typeface="Roboto Condensed" pitchFamily="2" charset="0"/>
              </a:rPr>
              <a:t>50 años </a:t>
            </a:r>
            <a:r>
              <a:rPr lang="es-CO" sz="2000" dirty="0">
                <a:latin typeface="Dosis" panose="02010503020202060003" pitchFamily="50" charset="0"/>
                <a:ea typeface="Roboto Condensed" pitchFamily="2" charset="0"/>
              </a:rPr>
              <a:t>y con una creciente demanda de edificaciones nuevas, hay grandes oportunidades de trasformar el sector y su impacto sobre el consumo energético futuro</a:t>
            </a:r>
            <a:endParaRPr lang="es-CO" sz="2000" dirty="0">
              <a:latin typeface="Dosis" panose="02010503020202060003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5E638B-BAA5-4DFA-8C5F-1894A9C7B8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13"/>
          <a:stretch/>
        </p:blipFill>
        <p:spPr>
          <a:xfrm>
            <a:off x="6280186" y="3356992"/>
            <a:ext cx="2863814" cy="1621686"/>
          </a:xfrm>
          <a:prstGeom prst="rect">
            <a:avLst/>
          </a:prstGeom>
        </p:spPr>
      </p:pic>
      <p:sp>
        <p:nvSpPr>
          <p:cNvPr id="12" name="9 Rectángulo">
            <a:extLst>
              <a:ext uri="{FF2B5EF4-FFF2-40B4-BE49-F238E27FC236}">
                <a16:creationId xmlns:a16="http://schemas.microsoft.com/office/drawing/2014/main" id="{848BF5A8-7D94-45B6-BAA5-B8AB5FC9A1D7}"/>
              </a:ext>
            </a:extLst>
          </p:cNvPr>
          <p:cNvSpPr/>
          <p:nvPr/>
        </p:nvSpPr>
        <p:spPr>
          <a:xfrm>
            <a:off x="-1426" y="5282033"/>
            <a:ext cx="914542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CO" sz="2400" dirty="0">
                <a:latin typeface="Dosis" panose="02010503020202060003" pitchFamily="50" charset="0"/>
                <a:ea typeface="Roboto Condensed" pitchFamily="2" charset="0"/>
              </a:rPr>
              <a:t>Las nuevas edificaciones residenciales emite </a:t>
            </a:r>
          </a:p>
          <a:p>
            <a:pPr algn="r"/>
            <a:r>
              <a:rPr lang="es-CO" sz="2400" b="1" dirty="0">
                <a:latin typeface="Dosis" panose="02010503020202060003" pitchFamily="50" charset="0"/>
                <a:ea typeface="Roboto Black" panose="02000000000000000000" pitchFamily="2" charset="0"/>
              </a:rPr>
              <a:t>entre 180.000 y 200.000 toneladas </a:t>
            </a:r>
          </a:p>
          <a:p>
            <a:pPr algn="r"/>
            <a:r>
              <a:rPr lang="es-CO" sz="2400" dirty="0">
                <a:latin typeface="Dosis" panose="02010503020202060003" pitchFamily="50" charset="0"/>
                <a:ea typeface="Roboto Condensed" pitchFamily="2" charset="0"/>
              </a:rPr>
              <a:t>de CO2 equivalente al año</a:t>
            </a:r>
            <a:r>
              <a:rPr lang="es-CO" sz="2000" dirty="0">
                <a:latin typeface="Dosis" panose="02010503020202060003" pitchFamily="50" charset="0"/>
                <a:ea typeface="Roboto Condensed" pitchFamily="2" charset="0"/>
              </a:rPr>
              <a:t>.</a:t>
            </a:r>
            <a:endParaRPr lang="es-CO" sz="2000" dirty="0">
              <a:latin typeface="Dosis" panose="02010503020202060003" pitchFamily="50" charset="0"/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DA1B4FBD-24E9-4FAD-B3A7-A887C3AA4C5D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A TENER EN CUENTA…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31430E5-28DF-4084-8C90-FCFDC7756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6C927C3F-EC5A-46DA-AF88-1337C07A86E5}"/>
              </a:ext>
            </a:extLst>
          </p:cNvPr>
          <p:cNvSpPr txBox="1">
            <a:spLocks/>
          </p:cNvSpPr>
          <p:nvPr/>
        </p:nvSpPr>
        <p:spPr>
          <a:xfrm>
            <a:off x="2953135" y="6482362"/>
            <a:ext cx="5981830" cy="3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i="1" dirty="0">
                <a:latin typeface="+mn-lt"/>
              </a:rPr>
              <a:t>Fuente: Business Plan </a:t>
            </a:r>
            <a:r>
              <a:rPr lang="es-CO" sz="1100" i="1" dirty="0" err="1">
                <a:latin typeface="+mn-lt"/>
              </a:rPr>
              <a:t>for</a:t>
            </a:r>
            <a:r>
              <a:rPr lang="es-CO" sz="1100" i="1" dirty="0">
                <a:latin typeface="+mn-lt"/>
              </a:rPr>
              <a:t> EDGE in Colombia</a:t>
            </a:r>
            <a:br>
              <a:rPr lang="es-CO" sz="1100" i="1" dirty="0">
                <a:latin typeface="+mn-lt"/>
              </a:rPr>
            </a:br>
            <a:endParaRPr lang="es-CO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64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esentación-10.png">
            <a:extLst>
              <a:ext uri="{FF2B5EF4-FFF2-40B4-BE49-F238E27FC236}">
                <a16:creationId xmlns:a16="http://schemas.microsoft.com/office/drawing/2014/main" id="{9DFFC568-31AD-41AB-9424-1ADE17B5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DA1B4FBD-24E9-4FAD-B3A7-A887C3AA4C5D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LA VIVIENDA, PROTAGONISTA</a:t>
            </a:r>
          </a:p>
        </p:txBody>
      </p:sp>
      <p:sp>
        <p:nvSpPr>
          <p:cNvPr id="24" name="8 Rectángulo">
            <a:extLst>
              <a:ext uri="{FF2B5EF4-FFF2-40B4-BE49-F238E27FC236}">
                <a16:creationId xmlns:a16="http://schemas.microsoft.com/office/drawing/2014/main" id="{1E3722B4-693E-4F0B-84E7-CA51D63C1AE4}"/>
              </a:ext>
            </a:extLst>
          </p:cNvPr>
          <p:cNvSpPr/>
          <p:nvPr/>
        </p:nvSpPr>
        <p:spPr>
          <a:xfrm>
            <a:off x="258509" y="977533"/>
            <a:ext cx="6759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dirty="0">
                <a:solidFill>
                  <a:srgbClr val="1F497D"/>
                </a:solidFill>
                <a:latin typeface="Dosis" panose="02010503020202060003" pitchFamily="50" charset="0"/>
                <a:ea typeface="Roboto Condensed" pitchFamily="2" charset="0"/>
              </a:rPr>
              <a:t>EN VIVIENDA, SÓLO CON UN 20% DE AHORRO ENERGÉTICO EN EL SECTOR VIVIENDA, SE PUEDEN DEJAR DE EMITIR </a:t>
            </a:r>
            <a:endParaRPr lang="es-CO" sz="2200" dirty="0">
              <a:solidFill>
                <a:schemeClr val="tx2"/>
              </a:solidFill>
              <a:latin typeface="Dosis" panose="02010503020202060003" pitchFamily="50" charset="0"/>
              <a:ea typeface="Roboto Condensed" pitchFamily="2" charset="0"/>
            </a:endParaRPr>
          </a:p>
          <a:p>
            <a:r>
              <a:rPr lang="es-CO" sz="2200" b="1" dirty="0">
                <a:solidFill>
                  <a:srgbClr val="7FBB55"/>
                </a:solidFill>
                <a:latin typeface="Dosis" panose="02010503020202060003" pitchFamily="50" charset="0"/>
                <a:ea typeface="Roboto Condensed" pitchFamily="2" charset="0"/>
              </a:rPr>
              <a:t>540.000 TONELADAS DE CO2 </a:t>
            </a:r>
          </a:p>
          <a:p>
            <a:r>
              <a:rPr lang="es-CO" sz="2200" dirty="0">
                <a:solidFill>
                  <a:schemeClr val="tx2"/>
                </a:solidFill>
                <a:latin typeface="Dosis" panose="02010503020202060003" pitchFamily="50" charset="0"/>
                <a:ea typeface="Roboto Condensed" pitchFamily="2" charset="0"/>
              </a:rPr>
              <a:t>DURANTE EL CICLO DE VIDA DE LAS EDIFICACIONES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5D3E098E-E824-428B-8C4C-AD63FBFBA579}"/>
              </a:ext>
            </a:extLst>
          </p:cNvPr>
          <p:cNvSpPr txBox="1">
            <a:spLocks/>
          </p:cNvSpPr>
          <p:nvPr/>
        </p:nvSpPr>
        <p:spPr>
          <a:xfrm>
            <a:off x="3779911" y="6209928"/>
            <a:ext cx="515505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i="1" dirty="0">
                <a:latin typeface="+mn-lt"/>
              </a:rPr>
              <a:t>Fuente: </a:t>
            </a:r>
            <a:r>
              <a:rPr lang="es-CO" sz="1100" i="1" dirty="0" err="1">
                <a:latin typeface="+mn-lt"/>
              </a:rPr>
              <a:t>BusinessPlan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for</a:t>
            </a:r>
            <a:r>
              <a:rPr lang="es-CO" sz="1100" i="1" dirty="0">
                <a:latin typeface="+mn-lt"/>
              </a:rPr>
              <a:t> EDGE in Colombia</a:t>
            </a:r>
            <a:br>
              <a:rPr lang="es-CO" sz="1100" i="1" dirty="0">
                <a:latin typeface="+mn-lt"/>
              </a:rPr>
            </a:br>
            <a:r>
              <a:rPr lang="es-CO" sz="1100" i="1" dirty="0">
                <a:latin typeface="+mn-lt"/>
              </a:rPr>
              <a:t>Fotografía: ciudadverde.com.co</a:t>
            </a:r>
            <a:endParaRPr lang="es-CO" sz="1050" i="1" dirty="0">
              <a:latin typeface="+mn-lt"/>
            </a:endParaRPr>
          </a:p>
        </p:txBody>
      </p:sp>
      <p:pic>
        <p:nvPicPr>
          <p:cNvPr id="1028" name="Picture 4" descr="Resultado de imagen para ciudad verde">
            <a:extLst>
              <a:ext uri="{FF2B5EF4-FFF2-40B4-BE49-F238E27FC236}">
                <a16:creationId xmlns:a16="http://schemas.microsoft.com/office/drawing/2014/main" id="{D3DE776E-F8D6-4748-A903-2026443A9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16602"/>
          <a:stretch/>
        </p:blipFill>
        <p:spPr bwMode="auto">
          <a:xfrm>
            <a:off x="1736" y="2708920"/>
            <a:ext cx="914400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FDD624-1F25-4606-BFA9-74FA1F793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́n-10.png">
            <a:extLst>
              <a:ext uri="{FF2B5EF4-FFF2-40B4-BE49-F238E27FC236}">
                <a16:creationId xmlns:a16="http://schemas.microsoft.com/office/drawing/2014/main" id="{EBDC9AA3-D2E2-4439-ABF9-9A9A1255B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9254" y="216992"/>
            <a:ext cx="661774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METAS DE CONSTRUCCIÓN SOSTENIBLE CERTIFICADA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9017AD8-3004-4629-B47F-26C67DD6B7D4}"/>
              </a:ext>
            </a:extLst>
          </p:cNvPr>
          <p:cNvGraphicFramePr/>
          <p:nvPr>
            <p:extLst/>
          </p:nvPr>
        </p:nvGraphicFramePr>
        <p:xfrm>
          <a:off x="417095" y="1657152"/>
          <a:ext cx="8101263" cy="462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3156-8E7A-4F5F-92C3-FF6EA4C2DC0D}"/>
              </a:ext>
            </a:extLst>
          </p:cNvPr>
          <p:cNvSpPr/>
          <p:nvPr/>
        </p:nvSpPr>
        <p:spPr>
          <a:xfrm>
            <a:off x="0" y="1009080"/>
            <a:ext cx="6876256" cy="7637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977950DD-2921-4844-9474-C6695B3469BC}"/>
              </a:ext>
            </a:extLst>
          </p:cNvPr>
          <p:cNvSpPr txBox="1">
            <a:spLocks/>
          </p:cNvSpPr>
          <p:nvPr/>
        </p:nvSpPr>
        <p:spPr>
          <a:xfrm>
            <a:off x="267761" y="1081088"/>
            <a:ext cx="602441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200" b="1" dirty="0">
                <a:solidFill>
                  <a:schemeClr val="accent3">
                    <a:lumMod val="50000"/>
                  </a:schemeClr>
                </a:solidFill>
                <a:latin typeface="Dosis" panose="02010503020202060003" pitchFamily="50" charset="0"/>
                <a:ea typeface="Roboto Condensed Light" panose="02000000000000000000" pitchFamily="2" charset="0"/>
              </a:rPr>
              <a:t>ALGUNOS RESULTADOS PREVISTOS ( 7 AÑOS)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D0A02DE-05CA-44D8-9737-E33D401B2C53}"/>
              </a:ext>
            </a:extLst>
          </p:cNvPr>
          <p:cNvSpPr txBox="1">
            <a:spLocks/>
          </p:cNvSpPr>
          <p:nvPr/>
        </p:nvSpPr>
        <p:spPr>
          <a:xfrm>
            <a:off x="4442745" y="6003694"/>
            <a:ext cx="4608512" cy="279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200" i="1" dirty="0">
                <a:latin typeface="+mn-lt"/>
              </a:rPr>
              <a:t>*El ciclo de vida de una edificación para este análisis es de 50 años</a:t>
            </a:r>
          </a:p>
          <a:p>
            <a:pPr algn="r"/>
            <a:endParaRPr lang="es-CO" sz="1100" i="1" dirty="0"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A842F6-EE8F-432F-8FB7-AA46919E5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EE5645E-AC74-46D3-BC5A-ED60351692B2}"/>
              </a:ext>
            </a:extLst>
          </p:cNvPr>
          <p:cNvSpPr txBox="1">
            <a:spLocks/>
          </p:cNvSpPr>
          <p:nvPr/>
        </p:nvSpPr>
        <p:spPr>
          <a:xfrm>
            <a:off x="3779911" y="6209928"/>
            <a:ext cx="515505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i="1" dirty="0">
                <a:latin typeface="+mn-lt"/>
              </a:rPr>
              <a:t>Fuente: </a:t>
            </a:r>
            <a:r>
              <a:rPr lang="es-CO" sz="1100" i="1" dirty="0" err="1">
                <a:latin typeface="+mn-lt"/>
              </a:rPr>
              <a:t>BusinessPlan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for</a:t>
            </a:r>
            <a:r>
              <a:rPr lang="es-CO" sz="1100" i="1" dirty="0">
                <a:latin typeface="+mn-lt"/>
              </a:rPr>
              <a:t> EDGE in Colombia</a:t>
            </a:r>
            <a:br>
              <a:rPr lang="es-CO" sz="1100" i="1" dirty="0">
                <a:latin typeface="+mn-lt"/>
              </a:rPr>
            </a:br>
            <a:endParaRPr lang="es-CO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20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1107"/>
            <a:ext cx="9142571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2375" y="2464162"/>
            <a:ext cx="506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478064"/>
                </a:solidFill>
                <a:latin typeface="Dosis" panose="02010503020202060003" pitchFamily="50" charset="0"/>
                <a:cs typeface="Arial Narrow"/>
              </a:rPr>
              <a:t>¿Cómo lograrlo?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9FE1B3-3241-4D1B-B98F-7438FF3AD6C9}"/>
              </a:ext>
            </a:extLst>
          </p:cNvPr>
          <p:cNvSpPr txBox="1">
            <a:spLocks/>
          </p:cNvSpPr>
          <p:nvPr/>
        </p:nvSpPr>
        <p:spPr>
          <a:xfrm>
            <a:off x="1468996" y="2787328"/>
            <a:ext cx="1188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7200" b="1" dirty="0">
                <a:solidFill>
                  <a:schemeClr val="bg1"/>
                </a:solidFill>
                <a:latin typeface="Arial Narrow"/>
                <a:cs typeface="Arial Narrow"/>
              </a:rPr>
              <a:t>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CDA69C-8706-4C7A-8E9F-D0C181B3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Presentación-10.png">
            <a:extLst>
              <a:ext uri="{FF2B5EF4-FFF2-40B4-BE49-F238E27FC236}">
                <a16:creationId xmlns:a16="http://schemas.microsoft.com/office/drawing/2014/main" id="{AC178A4D-F022-431F-997A-BDBBDD9F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C357766-5DC4-4F17-B73E-CF59F3B24A04}"/>
              </a:ext>
            </a:extLst>
          </p:cNvPr>
          <p:cNvSpPr/>
          <p:nvPr/>
        </p:nvSpPr>
        <p:spPr>
          <a:xfrm rot="10800000">
            <a:off x="-756592" y="1928689"/>
            <a:ext cx="9900592" cy="977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42104" y="899794"/>
            <a:ext cx="56886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5">
                    <a:lumMod val="75000"/>
                  </a:schemeClr>
                </a:solidFill>
                <a:latin typeface="Dosis" panose="02010503020202060003" pitchFamily="50" charset="0"/>
                <a:ea typeface="Roboto Condensed" pitchFamily="2" charset="0"/>
              </a:rPr>
              <a:t>EL RETO </a:t>
            </a:r>
            <a:r>
              <a:rPr lang="es-CO" sz="2200" dirty="0">
                <a:solidFill>
                  <a:schemeClr val="accent5">
                    <a:lumMod val="75000"/>
                  </a:schemeClr>
                </a:solidFill>
                <a:latin typeface="Dosis" panose="02010503020202060003" pitchFamily="50" charset="0"/>
                <a:ea typeface="Roboto Condensed" pitchFamily="2" charset="0"/>
              </a:rPr>
              <a:t>ES LOGRAR VIVIENDA SOSTENIBLE SIN CAMBIAR LOS MODELOS DE NEGOCIO</a:t>
            </a:r>
            <a:endParaRPr lang="es-CO" sz="2200" dirty="0">
              <a:solidFill>
                <a:schemeClr val="accent5">
                  <a:lumMod val="75000"/>
                </a:schemeClr>
              </a:solidFill>
              <a:latin typeface="Dosis" panose="02010503020202060003" pitchFamily="50" charset="0"/>
            </a:endParaRPr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DA1B4FBD-24E9-4FAD-B3A7-A887C3AA4C5D}"/>
              </a:ext>
            </a:extLst>
          </p:cNvPr>
          <p:cNvSpPr txBox="1">
            <a:spLocks/>
          </p:cNvSpPr>
          <p:nvPr/>
        </p:nvSpPr>
        <p:spPr>
          <a:xfrm>
            <a:off x="233059" y="79614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CONSTRUIR SOSTENIBLE NO ES MÁS COSTOSO</a:t>
            </a:r>
          </a:p>
        </p:txBody>
      </p:sp>
      <p:sp>
        <p:nvSpPr>
          <p:cNvPr id="16" name="13 CuadroTexto">
            <a:extLst>
              <a:ext uri="{FF2B5EF4-FFF2-40B4-BE49-F238E27FC236}">
                <a16:creationId xmlns:a16="http://schemas.microsoft.com/office/drawing/2014/main" id="{C26A0100-2565-4942-BC5E-A9E60EA21E35}"/>
              </a:ext>
            </a:extLst>
          </p:cNvPr>
          <p:cNvSpPr txBox="1"/>
          <p:nvPr/>
        </p:nvSpPr>
        <p:spPr>
          <a:xfrm>
            <a:off x="409692" y="305102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200" b="1">
                <a:solidFill>
                  <a:schemeClr val="tx2"/>
                </a:solidFill>
                <a:latin typeface="+mj-lt"/>
                <a:ea typeface="Roboto Condensed" pitchFamily="2" charset="0"/>
              </a:defRPr>
            </a:lvl1pPr>
          </a:lstStyle>
          <a:p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Dosis" panose="02010503020202060003" pitchFamily="50" charset="0"/>
              </a:rPr>
              <a:t>LA CLAVE:</a:t>
            </a:r>
            <a:br>
              <a:rPr lang="es-CO" dirty="0">
                <a:solidFill>
                  <a:schemeClr val="accent5">
                    <a:lumMod val="50000"/>
                  </a:schemeClr>
                </a:solidFill>
                <a:latin typeface="Dosis" panose="02010503020202060003" pitchFamily="50" charset="0"/>
              </a:rPr>
            </a:br>
            <a:r>
              <a:rPr lang="es-CO" b="0" dirty="0">
                <a:solidFill>
                  <a:schemeClr val="accent5">
                    <a:lumMod val="50000"/>
                  </a:schemeClr>
                </a:solidFill>
                <a:latin typeface="Dosis" panose="02010503020202060003" pitchFamily="50" charset="0"/>
              </a:rPr>
              <a:t>EVALUACIÓN DE LA COSTO-EFECTIVIDAD DE LAS DECISIONES</a:t>
            </a:r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2FDAE4EA-BD40-4131-8EBA-7E4686251105}"/>
              </a:ext>
            </a:extLst>
          </p:cNvPr>
          <p:cNvSpPr/>
          <p:nvPr/>
        </p:nvSpPr>
        <p:spPr>
          <a:xfrm>
            <a:off x="2625656" y="2029368"/>
            <a:ext cx="6497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b="1" dirty="0">
                <a:latin typeface="Dosis" panose="02010503020202060003" pitchFamily="50" charset="0"/>
                <a:ea typeface="Roboto Black" panose="02000000000000000000" pitchFamily="2" charset="0"/>
              </a:rPr>
              <a:t>VIP 70 salario mínimos - 51,6 millones de pesos</a:t>
            </a:r>
            <a:br>
              <a:rPr lang="es-CO" sz="2000" b="1" dirty="0">
                <a:latin typeface="Dosis" panose="02010503020202060003" pitchFamily="50" charset="0"/>
                <a:ea typeface="Roboto Black" panose="02000000000000000000" pitchFamily="2" charset="0"/>
              </a:rPr>
            </a:br>
            <a:r>
              <a:rPr lang="es-CO" sz="2000" b="1" dirty="0">
                <a:latin typeface="Dosis" panose="02010503020202060003" pitchFamily="50" charset="0"/>
                <a:ea typeface="Roboto Black" panose="02000000000000000000" pitchFamily="2" charset="0"/>
              </a:rPr>
              <a:t>VIS 135 salarios mínimos - 99,5 millones de pesos</a:t>
            </a:r>
            <a:endParaRPr lang="es-CO" sz="2400" b="1" dirty="0">
              <a:solidFill>
                <a:schemeClr val="tx2"/>
              </a:solidFill>
              <a:latin typeface="Dosis" panose="02010503020202060003" pitchFamily="50" charset="0"/>
              <a:ea typeface="Roboto Black" panose="02000000000000000000" pitchFamily="2" charset="0"/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A0AC0CF8-F1E8-4C24-9F67-03A28B59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032309"/>
            <a:ext cx="6286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aneles solares">
            <a:extLst>
              <a:ext uri="{FF2B5EF4-FFF2-40B4-BE49-F238E27FC236}">
                <a16:creationId xmlns:a16="http://schemas.microsoft.com/office/drawing/2014/main" id="{8F8309C7-2EBF-46EA-972D-CB1AE09D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7433"/>
            <a:ext cx="2513825" cy="16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3 CuadroTexto">
            <a:extLst>
              <a:ext uri="{FF2B5EF4-FFF2-40B4-BE49-F238E27FC236}">
                <a16:creationId xmlns:a16="http://schemas.microsoft.com/office/drawing/2014/main" id="{089F06CD-12C9-4FC8-B588-3603C7CE78A8}"/>
              </a:ext>
            </a:extLst>
          </p:cNvPr>
          <p:cNvSpPr txBox="1"/>
          <p:nvPr/>
        </p:nvSpPr>
        <p:spPr>
          <a:xfrm>
            <a:off x="467544" y="6099312"/>
            <a:ext cx="86764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s-CO" sz="2000" dirty="0">
                <a:solidFill>
                  <a:prstClr val="black"/>
                </a:solidFill>
                <a:latin typeface="Dosis" panose="02010503020202060003" pitchFamily="50" charset="0"/>
              </a:rPr>
              <a:t>Ambientalmente las decisiones más costosas no siempre son las mejores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F4B9FC-E22C-4063-AFE1-07B23B77A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resentación-10.png">
            <a:extLst>
              <a:ext uri="{FF2B5EF4-FFF2-40B4-BE49-F238E27FC236}">
                <a16:creationId xmlns:a16="http://schemas.microsoft.com/office/drawing/2014/main" id="{AAE57FC8-D61C-4AD1-9BEB-03CC0B4D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1E25726-0929-4F1C-86CE-9B0C7B2401AF}"/>
              </a:ext>
            </a:extLst>
          </p:cNvPr>
          <p:cNvSpPr/>
          <p:nvPr/>
        </p:nvSpPr>
        <p:spPr>
          <a:xfrm>
            <a:off x="0" y="1009080"/>
            <a:ext cx="6876256" cy="7637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LA CADENA DE VALOR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CD9420-C198-40AF-94E1-CC47DEE95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206183"/>
              </p:ext>
            </p:extLst>
          </p:nvPr>
        </p:nvGraphicFramePr>
        <p:xfrm>
          <a:off x="107504" y="1628800"/>
          <a:ext cx="8543707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AutoShape 4" descr="Resultado de imagen para gobierno">
            <a:extLst>
              <a:ext uri="{FF2B5EF4-FFF2-40B4-BE49-F238E27FC236}">
                <a16:creationId xmlns:a16="http://schemas.microsoft.com/office/drawing/2014/main" id="{FD9BA42B-EBAC-4CFF-A768-B86C2485B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8D94EA0A-D6D0-4B55-B41E-99A8E3601C99}"/>
              </a:ext>
            </a:extLst>
          </p:cNvPr>
          <p:cNvSpPr txBox="1">
            <a:spLocks/>
          </p:cNvSpPr>
          <p:nvPr/>
        </p:nvSpPr>
        <p:spPr>
          <a:xfrm>
            <a:off x="267761" y="1081088"/>
            <a:ext cx="602441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000" dirty="0">
                <a:solidFill>
                  <a:schemeClr val="accent5">
                    <a:lumMod val="75000"/>
                  </a:schemeClr>
                </a:solidFill>
                <a:latin typeface="Dosis" panose="02010503020202060003" pitchFamily="50" charset="0"/>
                <a:ea typeface="Roboto Condensed Light" panose="02000000000000000000" pitchFamily="2" charset="0"/>
              </a:rPr>
              <a:t>TODA LA CADENA DE VALOR TIENE UN PAPEL PROTAGÓNICO EN LA TRANSFORMACIÓN SECTORIAL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7BA418-1A81-4162-B933-4FF17E570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 descr="Presentación-10.png">
            <a:extLst>
              <a:ext uri="{FF2B5EF4-FFF2-40B4-BE49-F238E27FC236}">
                <a16:creationId xmlns:a16="http://schemas.microsoft.com/office/drawing/2014/main" id="{17F94B59-9244-4EE9-8FEF-1BA69646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1469917A-1B82-45F3-BBBB-28A0BEF02814}"/>
              </a:ext>
            </a:extLst>
          </p:cNvPr>
          <p:cNvSpPr/>
          <p:nvPr/>
        </p:nvSpPr>
        <p:spPr>
          <a:xfrm>
            <a:off x="6298888" y="953437"/>
            <a:ext cx="2636078" cy="122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C542959C-6A4B-485C-8920-83DD754363AA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latin typeface="Dosis"/>
              </a:rPr>
              <a:t>¿QUÉ ES EDGE?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56756AE-C1F3-4F6C-B166-F4E28AFC3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0" y="1381211"/>
            <a:ext cx="2623072" cy="115052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7FC35C5-9144-48AE-9111-64CC1F91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589" y="3488566"/>
            <a:ext cx="2327207" cy="14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Rectángulo">
            <a:extLst>
              <a:ext uri="{FF2B5EF4-FFF2-40B4-BE49-F238E27FC236}">
                <a16:creationId xmlns:a16="http://schemas.microsoft.com/office/drawing/2014/main" id="{384E445D-ADCC-45E4-88A0-CE0DD54F70FD}"/>
              </a:ext>
            </a:extLst>
          </p:cNvPr>
          <p:cNvSpPr/>
          <p:nvPr/>
        </p:nvSpPr>
        <p:spPr>
          <a:xfrm>
            <a:off x="1862745" y="4963094"/>
            <a:ext cx="26766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1400" dirty="0">
                <a:latin typeface="Dosis" panose="02010503020202060003" pitchFamily="50" charset="0"/>
              </a:rPr>
              <a:t>Gratis</a:t>
            </a:r>
          </a:p>
          <a:p>
            <a:pPr>
              <a:buFont typeface="Wingdings" pitchFamily="2" charset="2"/>
              <a:buChar char="ü"/>
            </a:pPr>
            <a:r>
              <a:rPr lang="es-CO" sz="1400" dirty="0">
                <a:latin typeface="Dosis" panose="02010503020202060003" pitchFamily="50" charset="0"/>
              </a:rPr>
              <a:t>Interfaz simple</a:t>
            </a:r>
          </a:p>
          <a:p>
            <a:pPr>
              <a:buFont typeface="Wingdings" pitchFamily="2" charset="2"/>
              <a:buChar char="ü"/>
            </a:pPr>
            <a:r>
              <a:rPr lang="es-CO" sz="1400" dirty="0">
                <a:latin typeface="Dosis" panose="02010503020202060003" pitchFamily="50" charset="0"/>
              </a:rPr>
              <a:t>Apoyo al diseño</a:t>
            </a:r>
          </a:p>
          <a:p>
            <a:pPr>
              <a:buFont typeface="Wingdings" pitchFamily="2" charset="2"/>
              <a:buChar char="ü"/>
            </a:pPr>
            <a:r>
              <a:rPr lang="es-CO" sz="1400" dirty="0">
                <a:latin typeface="Dosis" panose="02010503020202060003" pitchFamily="50" charset="0"/>
              </a:rPr>
              <a:t>Verificación de cumplimiento</a:t>
            </a:r>
          </a:p>
          <a:p>
            <a:pPr>
              <a:buFont typeface="Wingdings" pitchFamily="2" charset="2"/>
              <a:buChar char="ü"/>
            </a:pPr>
            <a:r>
              <a:rPr lang="es-CO" sz="1400" dirty="0">
                <a:latin typeface="Dosis" panose="02010503020202060003" pitchFamily="50" charset="0"/>
              </a:rPr>
              <a:t>Evaluación impacto económico</a:t>
            </a:r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F6CD63FE-014D-4085-954C-480E28E52A36}"/>
              </a:ext>
            </a:extLst>
          </p:cNvPr>
          <p:cNvSpPr/>
          <p:nvPr/>
        </p:nvSpPr>
        <p:spPr>
          <a:xfrm>
            <a:off x="5036150" y="4970451"/>
            <a:ext cx="2696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latin typeface="Dosis" panose="02010503020202060003" pitchFamily="50" charset="0"/>
              </a:rPr>
              <a:t>Mín. 20% de ahorro en Agua</a:t>
            </a:r>
          </a:p>
          <a:p>
            <a:pPr algn="ctr"/>
            <a:r>
              <a:rPr lang="es-CO" sz="1400" dirty="0">
                <a:latin typeface="Dosis" panose="02010503020202060003" pitchFamily="50" charset="0"/>
              </a:rPr>
              <a:t>Mín. 20% de ahorro en Energía y</a:t>
            </a:r>
          </a:p>
          <a:p>
            <a:pPr algn="ctr"/>
            <a:r>
              <a:rPr lang="es-CO" sz="1400" dirty="0">
                <a:latin typeface="Dosis" panose="02010503020202060003" pitchFamily="50" charset="0"/>
              </a:rPr>
              <a:t>Mín. 20% de ahorro en Energía incluida en materiales. Todos evaluados sobre construcción típica (línea de base)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EC7809E-04B4-4DCA-A18C-B64E920B8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2" y="3396713"/>
            <a:ext cx="698036" cy="6045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B0B254-38A7-488E-9C00-A8823E46F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558" y="3933056"/>
            <a:ext cx="692540" cy="5716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B2F85A-15A5-4423-A61A-C2BCB486B3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4436058"/>
            <a:ext cx="626584" cy="57711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7F02B2D0-983A-422C-BCA7-0254BA25BF06}"/>
              </a:ext>
            </a:extLst>
          </p:cNvPr>
          <p:cNvSpPr/>
          <p:nvPr/>
        </p:nvSpPr>
        <p:spPr>
          <a:xfrm>
            <a:off x="5649511" y="3476373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7FBB55"/>
                </a:solidFill>
                <a:latin typeface="Dosis" panose="02010503020202060003" pitchFamily="50" charset="0"/>
                <a:ea typeface="Roboto Condensed Light" panose="02000000000000000000" pitchFamily="2" charset="0"/>
              </a:rPr>
              <a:t>ENERGÍA</a:t>
            </a:r>
            <a:endParaRPr lang="es-CO" sz="2400" dirty="0">
              <a:solidFill>
                <a:srgbClr val="7FBB55"/>
              </a:solidFill>
              <a:latin typeface="Dosis" panose="02010503020202060003" pitchFamily="50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4196CC0-DEF6-4CBC-93F2-CC459FC82E93}"/>
              </a:ext>
            </a:extLst>
          </p:cNvPr>
          <p:cNvSpPr/>
          <p:nvPr/>
        </p:nvSpPr>
        <p:spPr>
          <a:xfrm>
            <a:off x="5662734" y="3979740"/>
            <a:ext cx="89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7FBB55"/>
                </a:solidFill>
                <a:latin typeface="Dosis" panose="02010503020202060003" pitchFamily="50" charset="0"/>
                <a:ea typeface="Roboto Condensed Light" panose="02000000000000000000" pitchFamily="2" charset="0"/>
              </a:rPr>
              <a:t>AGUA</a:t>
            </a:r>
            <a:endParaRPr lang="es-CO" sz="2400" dirty="0">
              <a:solidFill>
                <a:srgbClr val="7FBB55"/>
              </a:solidFill>
              <a:latin typeface="Dosis" panose="02010503020202060003" pitchFamily="50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B06D01B-11DA-4230-B259-AAE3A2AE24C6}"/>
              </a:ext>
            </a:extLst>
          </p:cNvPr>
          <p:cNvSpPr/>
          <p:nvPr/>
        </p:nvSpPr>
        <p:spPr>
          <a:xfrm>
            <a:off x="5636736" y="4491010"/>
            <a:ext cx="1783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7FBB55"/>
                </a:solidFill>
                <a:latin typeface="Dosis" panose="02010503020202060003" pitchFamily="50" charset="0"/>
                <a:ea typeface="Roboto Condensed Light" panose="02000000000000000000" pitchFamily="2" charset="0"/>
              </a:rPr>
              <a:t>MATERIALES</a:t>
            </a:r>
            <a:endParaRPr lang="es-CO" sz="2400" dirty="0">
              <a:solidFill>
                <a:srgbClr val="7FBB55"/>
              </a:solidFill>
              <a:latin typeface="Dosis" panose="02010503020202060003" pitchFamily="50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15F41BA-0425-4431-B36F-DAE8A7597E88}"/>
              </a:ext>
            </a:extLst>
          </p:cNvPr>
          <p:cNvSpPr/>
          <p:nvPr/>
        </p:nvSpPr>
        <p:spPr>
          <a:xfrm>
            <a:off x="4731631" y="3298135"/>
            <a:ext cx="3193090" cy="30767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A9E9F11-C487-4BC6-B1F7-30D1640D0D0C}"/>
              </a:ext>
            </a:extLst>
          </p:cNvPr>
          <p:cNvSpPr/>
          <p:nvPr/>
        </p:nvSpPr>
        <p:spPr>
          <a:xfrm>
            <a:off x="2304356" y="2884874"/>
            <a:ext cx="1376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99CC"/>
                </a:solidFill>
                <a:latin typeface="Dosis" panose="02010503020202060003" pitchFamily="50" charset="0"/>
                <a:ea typeface="Roboto Black" panose="02000000000000000000" pitchFamily="2" charset="0"/>
              </a:rPr>
              <a:t>SOFTWARE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0DDC44D7-3CA4-470D-9798-5EF3186F2300}"/>
              </a:ext>
            </a:extLst>
          </p:cNvPr>
          <p:cNvSpPr/>
          <p:nvPr/>
        </p:nvSpPr>
        <p:spPr>
          <a:xfrm>
            <a:off x="1403647" y="3298136"/>
            <a:ext cx="3193090" cy="308319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83858B7-4559-43EF-B9D8-18FEBF7F143C}"/>
              </a:ext>
            </a:extLst>
          </p:cNvPr>
          <p:cNvSpPr/>
          <p:nvPr/>
        </p:nvSpPr>
        <p:spPr>
          <a:xfrm>
            <a:off x="4932040" y="1916832"/>
            <a:ext cx="2813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Dosis" panose="02010503020202060003" pitchFamily="50" charset="0"/>
              </a:rPr>
              <a:t>Sistema de certificación simple y de bajo costo con  auditoría en diseño y post construcción.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4774AEB-1C17-4EAD-A3EB-327EB2DE3862}"/>
              </a:ext>
            </a:extLst>
          </p:cNvPr>
          <p:cNvSpPr txBox="1">
            <a:spLocks/>
          </p:cNvSpPr>
          <p:nvPr/>
        </p:nvSpPr>
        <p:spPr>
          <a:xfrm>
            <a:off x="4939218" y="1340768"/>
            <a:ext cx="27193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1600" b="1" dirty="0">
                <a:latin typeface="Dosis" panose="02010503020202060003" pitchFamily="50" charset="0"/>
                <a:ea typeface="Roboto Condensed Light" panose="02000000000000000000" pitchFamily="2" charset="0"/>
              </a:rPr>
              <a:t>EXCELENCIA EN DISEÑO PARA MAYORES EFICIENCIAS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FF77AA9-1AC9-4261-B6FA-8B14723EF5D6}"/>
              </a:ext>
            </a:extLst>
          </p:cNvPr>
          <p:cNvSpPr/>
          <p:nvPr/>
        </p:nvSpPr>
        <p:spPr>
          <a:xfrm>
            <a:off x="1386281" y="1213935"/>
            <a:ext cx="6538439" cy="163497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F19DEFA-B838-45D0-A1C2-CD9648BED1A4}"/>
              </a:ext>
            </a:extLst>
          </p:cNvPr>
          <p:cNvSpPr/>
          <p:nvPr/>
        </p:nvSpPr>
        <p:spPr>
          <a:xfrm>
            <a:off x="5542911" y="2884874"/>
            <a:ext cx="1320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99CC"/>
                </a:solidFill>
                <a:latin typeface="Dosis" panose="02010503020202060003" pitchFamily="50" charset="0"/>
                <a:ea typeface="Roboto Black" panose="02000000000000000000" pitchFamily="2" charset="0"/>
              </a:rPr>
              <a:t>ESTÁNDAR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45D6392-A11D-4A2B-9B03-D6530444C349}"/>
              </a:ext>
            </a:extLst>
          </p:cNvPr>
          <p:cNvSpPr/>
          <p:nvPr/>
        </p:nvSpPr>
        <p:spPr>
          <a:xfrm>
            <a:off x="3635896" y="868650"/>
            <a:ext cx="1846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99CC"/>
                </a:solidFill>
                <a:latin typeface="Dosis" panose="02010503020202060003" pitchFamily="50" charset="0"/>
                <a:ea typeface="Roboto Black" panose="02000000000000000000" pitchFamily="2" charset="0"/>
              </a:rPr>
              <a:t>CERTIFICACIÓN</a:t>
            </a:r>
            <a:r>
              <a:rPr lang="es-CO" sz="2000" b="1" dirty="0">
                <a:solidFill>
                  <a:srgbClr val="59B3AA"/>
                </a:solidFill>
                <a:latin typeface="Dosis" panose="02010503020202060003" pitchFamily="50" charset="0"/>
                <a:ea typeface="Roboto Black" panose="02000000000000000000" pitchFamily="2" charset="0"/>
              </a:rPr>
              <a:t>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BA48AA6-3DB3-4270-812E-F06A7EB8B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Presentación-10.png">
            <a:extLst>
              <a:ext uri="{FF2B5EF4-FFF2-40B4-BE49-F238E27FC236}">
                <a16:creationId xmlns:a16="http://schemas.microsoft.com/office/drawing/2014/main" id="{5C7EC1AE-D317-4DDB-B2CF-35285CCF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163F75F9-3EE8-45AA-8584-BD0B367750F4}"/>
              </a:ext>
            </a:extLst>
          </p:cNvPr>
          <p:cNvSpPr/>
          <p:nvPr/>
        </p:nvSpPr>
        <p:spPr>
          <a:xfrm>
            <a:off x="1683838" y="3644458"/>
            <a:ext cx="5846888" cy="273921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0859" y="2101576"/>
            <a:ext cx="4992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solidFill>
                  <a:prstClr val="black"/>
                </a:solidFill>
                <a:latin typeface="Dosis" panose="02010503020202060003" pitchFamily="50" charset="0"/>
              </a:rPr>
              <a:t>Luego de selección por parte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de IFC como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socio local en la promoción de la construcción sostenible a través de EDGE,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Camacol es la institución en Colombia habilitada para expedir certificaciones EDGE.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23528" y="116632"/>
            <a:ext cx="59766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UNA CERTIFICACIÓN DIFERENTE</a:t>
            </a:r>
          </a:p>
        </p:txBody>
      </p:sp>
      <p:sp>
        <p:nvSpPr>
          <p:cNvPr id="14" name="9 Rectángulo">
            <a:extLst>
              <a:ext uri="{FF2B5EF4-FFF2-40B4-BE49-F238E27FC236}">
                <a16:creationId xmlns:a16="http://schemas.microsoft.com/office/drawing/2014/main" id="{5D17C6A5-5BED-4B90-AF02-3A0D9AA22707}"/>
              </a:ext>
            </a:extLst>
          </p:cNvPr>
          <p:cNvSpPr/>
          <p:nvPr/>
        </p:nvSpPr>
        <p:spPr>
          <a:xfrm>
            <a:off x="4772308" y="3790751"/>
            <a:ext cx="275841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EDGE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ES UNA SOLUCIÓN EFECTIVA PARA CERTIFICAR SOSTENIBILIDAD EN: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VIVIENDA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OFICINAS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COMERCIO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HOTELES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HOSPITALES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id="{6601C9C0-5732-40C2-8669-9B4B62BADBE3}"/>
              </a:ext>
            </a:extLst>
          </p:cNvPr>
          <p:cNvSpPr txBox="1">
            <a:spLocks/>
          </p:cNvSpPr>
          <p:nvPr/>
        </p:nvSpPr>
        <p:spPr>
          <a:xfrm>
            <a:off x="552315" y="32687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CAMACOL COMO SOCIO LOCAL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B1440D4-8A19-475F-B905-36CEA8CDE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  <p:pic>
        <p:nvPicPr>
          <p:cNvPr id="1030" name="Picture 6" descr="Resultado de imagen para IFC CREATING MARKETS">
            <a:extLst>
              <a:ext uri="{FF2B5EF4-FFF2-40B4-BE49-F238E27FC236}">
                <a16:creationId xmlns:a16="http://schemas.microsoft.com/office/drawing/2014/main" id="{E251DCF5-E1DA-4FFB-A40D-C3B57E9C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61" y="1229904"/>
            <a:ext cx="2503110" cy="6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DGE BUILDINGS LOGO">
            <a:extLst>
              <a:ext uri="{FF2B5EF4-FFF2-40B4-BE49-F238E27FC236}">
                <a16:creationId xmlns:a16="http://schemas.microsoft.com/office/drawing/2014/main" id="{E4EC1704-CB57-4563-8E65-94943DA2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9" y="1146526"/>
            <a:ext cx="1778507" cy="8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esultado de imagen para LOGO CAMACOL">
            <a:extLst>
              <a:ext uri="{FF2B5EF4-FFF2-40B4-BE49-F238E27FC236}">
                <a16:creationId xmlns:a16="http://schemas.microsoft.com/office/drawing/2014/main" id="{DF4BF742-319B-42C4-905A-4DC12242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6771" y="1571092"/>
            <a:ext cx="2254304" cy="1440160"/>
          </a:xfrm>
          <a:prstGeom prst="rect">
            <a:avLst/>
          </a:prstGeom>
          <a:noFill/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7CC5738D-D364-4010-9D83-31CF6E1B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3F5FB"/>
              </a:clrFrom>
              <a:clrTo>
                <a:srgbClr val="F3F5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550" y="5513763"/>
            <a:ext cx="1152128" cy="63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55EFE117-9AA1-4EA1-9150-4B2B8D32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3F5FB"/>
              </a:clrFrom>
              <a:clrTo>
                <a:srgbClr val="F3F5FB">
                  <a:alpha val="0"/>
                </a:srgbClr>
              </a:clrTo>
            </a:clrChange>
          </a:blip>
          <a:srcRect t="29802"/>
          <a:stretch>
            <a:fillRect/>
          </a:stretch>
        </p:blipFill>
        <p:spPr bwMode="auto">
          <a:xfrm>
            <a:off x="1961757" y="4654242"/>
            <a:ext cx="1152128" cy="65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Resultado de imagen para tiempo vector">
            <a:extLst>
              <a:ext uri="{FF2B5EF4-FFF2-40B4-BE49-F238E27FC236}">
                <a16:creationId xmlns:a16="http://schemas.microsoft.com/office/drawing/2014/main" id="{6D8B49D7-1F6C-47E9-8078-3D8A4D24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45" t="8018" r="15238" b="22110"/>
          <a:stretch>
            <a:fillRect/>
          </a:stretch>
        </p:blipFill>
        <p:spPr bwMode="auto">
          <a:xfrm>
            <a:off x="2086541" y="3743957"/>
            <a:ext cx="792088" cy="779312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62B4236-FF02-433E-8D20-118E09E310EE}"/>
              </a:ext>
            </a:extLst>
          </p:cNvPr>
          <p:cNvSpPr/>
          <p:nvPr/>
        </p:nvSpPr>
        <p:spPr>
          <a:xfrm>
            <a:off x="3038066" y="3884893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RÁPIDO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358F9CF-924E-4D2D-AE70-876F76FCEAC8}"/>
              </a:ext>
            </a:extLst>
          </p:cNvPr>
          <p:cNvSpPr/>
          <p:nvPr/>
        </p:nvSpPr>
        <p:spPr>
          <a:xfrm>
            <a:off x="3038066" y="4837192"/>
            <a:ext cx="1311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ECONÓMICO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64E489-5EDF-4A3C-B090-68417181D071}"/>
              </a:ext>
            </a:extLst>
          </p:cNvPr>
          <p:cNvSpPr/>
          <p:nvPr/>
        </p:nvSpPr>
        <p:spPr>
          <a:xfrm>
            <a:off x="3038066" y="573372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INCLUSIVO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6EE3C33-44B8-4693-8CD2-15C75626109B}"/>
              </a:ext>
            </a:extLst>
          </p:cNvPr>
          <p:cNvCxnSpPr/>
          <p:nvPr/>
        </p:nvCxnSpPr>
        <p:spPr>
          <a:xfrm>
            <a:off x="4560847" y="3766259"/>
            <a:ext cx="0" cy="2406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7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2935085"/>
            <a:ext cx="9144000" cy="987835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tx2"/>
                </a:solidFill>
                <a:latin typeface="Dosis" panose="02010503020202060003" pitchFamily="50" charset="0"/>
              </a:rPr>
              <a:t>Gracias</a:t>
            </a:r>
            <a:endParaRPr lang="es-ES" sz="3600" b="1" dirty="0">
              <a:solidFill>
                <a:schemeClr val="tx2"/>
              </a:solidFill>
              <a:latin typeface="Dosis" panose="02010503020202060003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DEFAE2-7D0F-472B-9ACC-B95E5FE93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1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pic>
        <p:nvPicPr>
          <p:cNvPr id="5" name="Imagen 4" descr="Presentación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56" y="318625"/>
            <a:ext cx="5088681" cy="29271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586B0C-6777-4017-96FA-6490D0A7E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67" y="3167913"/>
            <a:ext cx="7772400" cy="925441"/>
          </a:xfrm>
        </p:spPr>
        <p:txBody>
          <a:bodyPr anchor="ctr">
            <a:normAutofit fontScale="90000"/>
          </a:bodyPr>
          <a:lstStyle/>
          <a:p>
            <a: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Vivienda Social</a:t>
            </a:r>
            <a:b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</a:br>
            <a:r>
              <a:rPr lang="es-CO" sz="3600" b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 </a:t>
            </a:r>
            <a:r>
              <a:rPr lang="es-CO" sz="2700" b="1" i="1" dirty="0">
                <a:solidFill>
                  <a:schemeClr val="tx2">
                    <a:lumMod val="50000"/>
                  </a:schemeClr>
                </a:solidFill>
                <a:latin typeface="Dosis" panose="02010503020202060003" pitchFamily="50" charset="0"/>
                <a:cs typeface="Arial Narrow"/>
              </a:rPr>
              <a:t>Condiciones, características y estrategias para impulsar la construcción sostenible</a:t>
            </a:r>
            <a:endParaRPr lang="es-CO" sz="3600" b="1" i="1" dirty="0">
              <a:solidFill>
                <a:schemeClr val="tx2">
                  <a:lumMod val="50000"/>
                </a:schemeClr>
              </a:solidFill>
              <a:latin typeface="Dosis" panose="02010503020202060003" pitchFamily="50" charset="0"/>
              <a:cs typeface="Arial Narrow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B7075-51EE-4C40-A5C2-03215841C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711" y="5951832"/>
            <a:ext cx="6858000" cy="685800"/>
          </a:xfrm>
        </p:spPr>
        <p:txBody>
          <a:bodyPr>
            <a:normAutofit fontScale="32500" lnSpcReduction="20000"/>
          </a:bodyPr>
          <a:lstStyle/>
          <a:p>
            <a:r>
              <a:rPr lang="es-CO" sz="6200" dirty="0">
                <a:solidFill>
                  <a:schemeClr val="bg1"/>
                </a:solidFill>
                <a:latin typeface="Arial Narrow"/>
                <a:cs typeface="Arial Narrow"/>
              </a:rPr>
              <a:t>Cámara Colombiana de la Construcción</a:t>
            </a:r>
          </a:p>
          <a:p>
            <a:r>
              <a:rPr lang="es-CO" sz="6200" dirty="0">
                <a:solidFill>
                  <a:schemeClr val="bg1"/>
                </a:solidFill>
                <a:latin typeface="Arial Narrow"/>
                <a:cs typeface="Arial Narrow"/>
              </a:rPr>
              <a:t>Septiembre de 2017</a:t>
            </a:r>
          </a:p>
          <a:p>
            <a:endParaRPr lang="es-CO" sz="11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endParaRPr lang="es-CO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F2A673-0A1D-4698-89EB-06E9DA3D392A}"/>
              </a:ext>
            </a:extLst>
          </p:cNvPr>
          <p:cNvSpPr/>
          <p:nvPr/>
        </p:nvSpPr>
        <p:spPr>
          <a:xfrm>
            <a:off x="0" y="4940968"/>
            <a:ext cx="9144000" cy="137803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SANDRA FORERO RAMÍREZ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Presidente Ejecutiva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Dosis" panose="02010503020202060003" pitchFamily="50" charset="0"/>
                <a:ea typeface="+mn-ea"/>
                <a:cs typeface="+mn-cs"/>
              </a:rPr>
              <a:t>Septiembre de 2017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Dosis" panose="02010503020202060003" pitchFamily="50" charset="0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231F8B-EFFE-4B7A-B7BD-B2911878B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12" y="941052"/>
            <a:ext cx="3737110" cy="18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8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BB9DDDD-DF71-4069-BE7F-1B11987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119" y="1922736"/>
            <a:ext cx="5368792" cy="219015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O" sz="3600" b="1" dirty="0">
                <a:solidFill>
                  <a:srgbClr val="660066"/>
                </a:solidFill>
                <a:latin typeface="Dosis" panose="02010503020202060003" pitchFamily="50" charset="0"/>
                <a:cs typeface="Arial Narrow"/>
              </a:rPr>
              <a:t>¿ES LA VIVIENDA SOCIAL UNA BUENA FUENTE PARA IMPACTAR LAS EMISIONES DE CO2?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9FE1B3-3241-4D1B-B98F-7438FF3AD6C9}"/>
              </a:ext>
            </a:extLst>
          </p:cNvPr>
          <p:cNvSpPr txBox="1">
            <a:spLocks/>
          </p:cNvSpPr>
          <p:nvPr/>
        </p:nvSpPr>
        <p:spPr>
          <a:xfrm>
            <a:off x="1445473" y="2787329"/>
            <a:ext cx="1188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7200" b="1" dirty="0">
                <a:solidFill>
                  <a:schemeClr val="bg1"/>
                </a:solidFill>
                <a:latin typeface="Arial Narrow"/>
                <a:cs typeface="Arial Narrow"/>
              </a:rPr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C7F79A-36FD-49B6-8E32-56B0996D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resentación-10.png">
            <a:extLst>
              <a:ext uri="{FF2B5EF4-FFF2-40B4-BE49-F238E27FC236}">
                <a16:creationId xmlns:a16="http://schemas.microsoft.com/office/drawing/2014/main" id="{9350F6D5-4870-4FC3-A8B3-51BF0D04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4" name="8 Rectángulo">
            <a:extLst>
              <a:ext uri="{FF2B5EF4-FFF2-40B4-BE49-F238E27FC236}">
                <a16:creationId xmlns:a16="http://schemas.microsoft.com/office/drawing/2014/main" id="{BB747155-7A67-4BBB-A408-27ECAA7C37A1}"/>
              </a:ext>
            </a:extLst>
          </p:cNvPr>
          <p:cNvSpPr/>
          <p:nvPr/>
        </p:nvSpPr>
        <p:spPr>
          <a:xfrm>
            <a:off x="204109" y="750796"/>
            <a:ext cx="6142261" cy="769441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40054"/>
                </a:solidFill>
                <a:latin typeface="Dosis"/>
                <a:ea typeface="Roboto Condensed" pitchFamily="2" charset="0"/>
              </a:rPr>
              <a:t>PARA EL 2017 SE ESTIMA QUE EL SECTOR EDIFICADOR TENDRÁ UNA VARIACIÓN DE -1,1%</a:t>
            </a:r>
            <a:endParaRPr lang="es-CO" sz="2200" dirty="0">
              <a:solidFill>
                <a:srgbClr val="540054"/>
              </a:solidFill>
              <a:latin typeface="Dosis"/>
              <a:ea typeface="Roboto Condensed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823636-CC9B-471B-B580-EE3916A96CC8}"/>
              </a:ext>
            </a:extLst>
          </p:cNvPr>
          <p:cNvSpPr txBox="1">
            <a:spLocks/>
          </p:cNvSpPr>
          <p:nvPr/>
        </p:nvSpPr>
        <p:spPr>
          <a:xfrm>
            <a:off x="4139952" y="6237312"/>
            <a:ext cx="42484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i="1" dirty="0">
                <a:latin typeface="+mn-lt"/>
              </a:rPr>
              <a:t>Fuente DANE DEET CAMACOL </a:t>
            </a:r>
            <a:endParaRPr lang="es-CO" sz="1200" i="1" dirty="0">
              <a:latin typeface="+mn-lt"/>
            </a:endParaRPr>
          </a:p>
        </p:txBody>
      </p:sp>
      <p:graphicFrame>
        <p:nvGraphicFramePr>
          <p:cNvPr id="6" name="19 Gráfico">
            <a:extLst>
              <a:ext uri="{FF2B5EF4-FFF2-40B4-BE49-F238E27FC236}">
                <a16:creationId xmlns:a16="http://schemas.microsoft.com/office/drawing/2014/main" id="{6A7E3F07-6D79-4321-B007-5B9BE5D06B64}"/>
              </a:ext>
            </a:extLst>
          </p:cNvPr>
          <p:cNvGraphicFramePr/>
          <p:nvPr>
            <p:extLst/>
          </p:nvPr>
        </p:nvGraphicFramePr>
        <p:xfrm>
          <a:off x="505326" y="2496017"/>
          <a:ext cx="7688179" cy="390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F25BE1F3-1FD4-48CD-A941-43825642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0912" y="2438627"/>
            <a:ext cx="638490" cy="638490"/>
          </a:xfrm>
          <a:prstGeom prst="rect">
            <a:avLst/>
          </a:prstGeom>
          <a:noFill/>
        </p:spPr>
      </p:pic>
      <p:pic>
        <p:nvPicPr>
          <p:cNvPr id="8" name="Picture 4" descr="Resultado de imagen para construccion no residencial icon ">
            <a:extLst>
              <a:ext uri="{FF2B5EF4-FFF2-40B4-BE49-F238E27FC236}">
                <a16:creationId xmlns:a16="http://schemas.microsoft.com/office/drawing/2014/main" id="{E0E90A02-333A-4AD6-AC46-D1D6F4B9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198" t="6048" r="28892" b="18353"/>
          <a:stretch>
            <a:fillRect/>
          </a:stretch>
        </p:blipFill>
        <p:spPr bwMode="auto">
          <a:xfrm>
            <a:off x="7273354" y="4225897"/>
            <a:ext cx="656713" cy="1368152"/>
          </a:xfrm>
          <a:prstGeom prst="rect">
            <a:avLst/>
          </a:prstGeom>
          <a:noFill/>
        </p:spPr>
      </p:pic>
      <p:sp>
        <p:nvSpPr>
          <p:cNvPr id="9" name="14 Rectángulo">
            <a:extLst>
              <a:ext uri="{FF2B5EF4-FFF2-40B4-BE49-F238E27FC236}">
                <a16:creationId xmlns:a16="http://schemas.microsoft.com/office/drawing/2014/main" id="{79C9AD07-41BC-43EB-870D-0E0180D82041}"/>
              </a:ext>
            </a:extLst>
          </p:cNvPr>
          <p:cNvSpPr/>
          <p:nvPr/>
        </p:nvSpPr>
        <p:spPr>
          <a:xfrm>
            <a:off x="1540863" y="1972797"/>
            <a:ext cx="606084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</a:rPr>
              <a:t>VALOR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</a:rPr>
              <a:t> DE LA PRODUCCIÓN – Segmentos </a:t>
            </a:r>
            <a:endParaRPr kumimoji="0" lang="es-ES" sz="1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anose="02010503020202060003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prstClr val="black"/>
                </a:solidFill>
                <a:latin typeface="Dosis" panose="02010503020202060003" pitchFamily="50" charset="0"/>
              </a:rPr>
              <a:t>(Billones de pesos corrientes – 2000-2016)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anose="02010503020202060003" pitchFamily="50" charset="0"/>
            </a:endParaRPr>
          </a:p>
        </p:txBody>
      </p:sp>
      <p:sp>
        <p:nvSpPr>
          <p:cNvPr id="12" name="8 Rectángulo">
            <a:extLst>
              <a:ext uri="{FF2B5EF4-FFF2-40B4-BE49-F238E27FC236}">
                <a16:creationId xmlns:a16="http://schemas.microsoft.com/office/drawing/2014/main" id="{49617346-A6C0-49F7-AE48-54DE57921838}"/>
              </a:ext>
            </a:extLst>
          </p:cNvPr>
          <p:cNvSpPr/>
          <p:nvPr/>
        </p:nvSpPr>
        <p:spPr>
          <a:xfrm>
            <a:off x="31834" y="161813"/>
            <a:ext cx="739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osis"/>
                <a:ea typeface="Roboto Condensed" pitchFamily="2" charset="0"/>
              </a:rPr>
              <a:t>LA VIVIENDA COMO MOTOR DEL CRECIMIENTO</a:t>
            </a:r>
            <a:endParaRPr lang="es-CO" sz="2800" dirty="0">
              <a:solidFill>
                <a:schemeClr val="tx1">
                  <a:lumMod val="95000"/>
                  <a:lumOff val="5000"/>
                </a:schemeClr>
              </a:solidFill>
              <a:latin typeface="Dosis"/>
              <a:ea typeface="Roboto Condensed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C53142-1E61-4ADA-820A-9565AFE63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9DDDD-DF71-4069-BE7F-1B11987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75" y="6174590"/>
            <a:ext cx="7886700" cy="3257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s-CO" sz="1600" dirty="0">
                <a:solidFill>
                  <a:schemeClr val="bg1"/>
                </a:solidFill>
                <a:latin typeface="Arial Narrow"/>
                <a:cs typeface="Arial Narrow"/>
              </a:rPr>
              <a:t>Actividad edificadora: nueva </a:t>
            </a:r>
            <a:r>
              <a:rPr lang="es-CO" sz="1600" b="1" dirty="0">
                <a:solidFill>
                  <a:schemeClr val="bg1"/>
                </a:solidFill>
                <a:latin typeface="Arial Narrow"/>
                <a:cs typeface="Arial Narrow"/>
              </a:rPr>
              <a:t>escala</a:t>
            </a:r>
            <a:endParaRPr lang="es-CO" sz="1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E6F1BE9-3E5F-40D6-B72E-616989A92630}"/>
              </a:ext>
            </a:extLst>
          </p:cNvPr>
          <p:cNvSpPr txBox="1">
            <a:spLocks/>
          </p:cNvSpPr>
          <p:nvPr/>
        </p:nvSpPr>
        <p:spPr>
          <a:xfrm>
            <a:off x="262306" y="212788"/>
            <a:ext cx="6443297" cy="106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Pasamos de construir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1,1 viviendas de interés social 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por cada mil habitantes a comienzos de la década pasada,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 3,8 en 2016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429" y="1313545"/>
            <a:ext cx="9144000" cy="60415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Iniciaciones de vivienda social en Colombia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1993  - 2016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B5310B0-C60D-482A-B696-86AC0F33A637}"/>
              </a:ext>
            </a:extLst>
          </p:cNvPr>
          <p:cNvSpPr txBox="1">
            <a:spLocks/>
          </p:cNvSpPr>
          <p:nvPr/>
        </p:nvSpPr>
        <p:spPr>
          <a:xfrm>
            <a:off x="658571" y="6570968"/>
            <a:ext cx="7886700" cy="23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Fuente: DANE – DDU DNP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2F44DBA-4727-4F26-9B35-405E18777E90}"/>
              </a:ext>
            </a:extLst>
          </p:cNvPr>
          <p:cNvGraphicFramePr/>
          <p:nvPr>
            <p:extLst/>
          </p:nvPr>
        </p:nvGraphicFramePr>
        <p:xfrm>
          <a:off x="658571" y="2133602"/>
          <a:ext cx="7886700" cy="379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9EE811F-C720-4C70-8840-A6580DD3D7FD}"/>
              </a:ext>
            </a:extLst>
          </p:cNvPr>
          <p:cNvSpPr txBox="1">
            <a:spLocks/>
          </p:cNvSpPr>
          <p:nvPr/>
        </p:nvSpPr>
        <p:spPr>
          <a:xfrm rot="16200000">
            <a:off x="-590141" y="3623881"/>
            <a:ext cx="2320632" cy="3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Unidades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7A958D-062F-40E4-B7BD-13E38FAFA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E6F1BE9-3E5F-40D6-B72E-616989A92630}"/>
              </a:ext>
            </a:extLst>
          </p:cNvPr>
          <p:cNvSpPr txBox="1">
            <a:spLocks/>
          </p:cNvSpPr>
          <p:nvPr/>
        </p:nvSpPr>
        <p:spPr>
          <a:xfrm>
            <a:off x="-1429" y="230955"/>
            <a:ext cx="7342265" cy="1045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Hoy se construyen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3 millones de m² más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 proyectos de vivienda social, frente a los niveles de comienzos de la década pasada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429" y="1313545"/>
            <a:ext cx="9144000" cy="604157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Área licenciada para la construcción de vivienda social–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Promedio anual  1998- 2002  Vs. 2013 - 2016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B5310B0-C60D-482A-B696-86AC0F33A637}"/>
              </a:ext>
            </a:extLst>
          </p:cNvPr>
          <p:cNvSpPr txBox="1">
            <a:spLocks/>
          </p:cNvSpPr>
          <p:nvPr/>
        </p:nvSpPr>
        <p:spPr>
          <a:xfrm>
            <a:off x="658571" y="6570968"/>
            <a:ext cx="7886700" cy="23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Fuente: DANE – Cálculos DEET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9EE811F-C720-4C70-8840-A6580DD3D7FD}"/>
              </a:ext>
            </a:extLst>
          </p:cNvPr>
          <p:cNvSpPr txBox="1">
            <a:spLocks/>
          </p:cNvSpPr>
          <p:nvPr/>
        </p:nvSpPr>
        <p:spPr>
          <a:xfrm rot="16200000">
            <a:off x="-271905" y="3602155"/>
            <a:ext cx="2320632" cy="3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Metros cuadrados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4BF3DEC-67B2-4E31-96DD-A9232BEAAD12}"/>
              </a:ext>
            </a:extLst>
          </p:cNvPr>
          <p:cNvGraphicFramePr/>
          <p:nvPr/>
        </p:nvGraphicFramePr>
        <p:xfrm>
          <a:off x="990603" y="2000179"/>
          <a:ext cx="7315199" cy="392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B877B8C-FFF6-4273-9A89-4B1996B984D4}"/>
              </a:ext>
            </a:extLst>
          </p:cNvPr>
          <p:cNvSpPr txBox="1">
            <a:spLocks/>
          </p:cNvSpPr>
          <p:nvPr/>
        </p:nvSpPr>
        <p:spPr>
          <a:xfrm>
            <a:off x="570175" y="6174590"/>
            <a:ext cx="7886700" cy="32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Actividad edificadora: nueva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escala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C5693C-A537-47BE-9423-40B21F83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resentación-10.png">
            <a:extLst>
              <a:ext uri="{FF2B5EF4-FFF2-40B4-BE49-F238E27FC236}">
                <a16:creationId xmlns:a16="http://schemas.microsoft.com/office/drawing/2014/main" id="{5879D780-6B53-4EC7-A107-5620DF04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6508CCF4-F252-488D-879A-78A52B1D3A5A}"/>
              </a:ext>
            </a:extLst>
          </p:cNvPr>
          <p:cNvSpPr txBox="1">
            <a:spLocks/>
          </p:cNvSpPr>
          <p:nvPr/>
        </p:nvSpPr>
        <p:spPr>
          <a:xfrm>
            <a:off x="0" y="592858"/>
            <a:ext cx="6516216" cy="576064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400" b="1" dirty="0">
                <a:solidFill>
                  <a:srgbClr val="540054"/>
                </a:solidFill>
                <a:latin typeface="Dosis"/>
              </a:rPr>
              <a:t>   COL0MBIA FRENTE A LA REGIÓN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4CC5131-FA13-4D30-8ED7-A417C47C5545}"/>
              </a:ext>
            </a:extLst>
          </p:cNvPr>
          <p:cNvSpPr txBox="1">
            <a:spLocks/>
          </p:cNvSpPr>
          <p:nvPr/>
        </p:nvSpPr>
        <p:spPr>
          <a:xfrm>
            <a:off x="3929404" y="6090940"/>
            <a:ext cx="4896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1100" i="1" dirty="0">
                <a:latin typeface="+mn-lt"/>
              </a:rPr>
              <a:t>Fuente 1: International </a:t>
            </a:r>
            <a:r>
              <a:rPr lang="es-CO" sz="1100" i="1" dirty="0" err="1">
                <a:latin typeface="+mn-lt"/>
              </a:rPr>
              <a:t>Finance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Corporation</a:t>
            </a:r>
            <a:endParaRPr lang="es-CO" sz="1100" i="1" dirty="0">
              <a:latin typeface="+mn-lt"/>
            </a:endParaRPr>
          </a:p>
          <a:p>
            <a:pPr algn="r"/>
            <a:r>
              <a:rPr lang="es-CO" sz="1100" i="1" dirty="0">
                <a:latin typeface="+mn-lt"/>
              </a:rPr>
              <a:t>Fuente 2: IDEAM &amp; PNUD - Inventario Nacional de Emisiones de Gases de Efecto Invernadero</a:t>
            </a: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7545F953-5A0F-46BF-A2F1-CED200684BBD}"/>
              </a:ext>
            </a:extLst>
          </p:cNvPr>
          <p:cNvSpPr/>
          <p:nvPr/>
        </p:nvSpPr>
        <p:spPr>
          <a:xfrm>
            <a:off x="258509" y="2645497"/>
            <a:ext cx="41384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dirty="0">
                <a:latin typeface="Dosis"/>
                <a:ea typeface="Roboto Condensed" pitchFamily="2" charset="0"/>
              </a:rPr>
              <a:t>AMÉRICA LATINA MUESTRA UNA TENDENCIA DE CRECIMIENTO  DE EMISIONES DE CO2</a:t>
            </a:r>
          </a:p>
          <a:p>
            <a:pPr algn="r"/>
            <a:r>
              <a:rPr lang="es-CO" sz="2400" b="1" dirty="0">
                <a:latin typeface="Dosis"/>
                <a:ea typeface="Roboto Condensed" pitchFamily="2" charset="0"/>
              </a:rPr>
              <a:t>COLOMBIA SE SITÚA EN EL PUESTO 5 DE EMISIONES DE CO2 ENTRE 32 PAÍSES DE LATINOAMÉRICA</a:t>
            </a:r>
            <a:endParaRPr lang="es-CO" sz="2000" b="1" dirty="0">
              <a:latin typeface="+mj-lt"/>
            </a:endParaRPr>
          </a:p>
        </p:txBody>
      </p:sp>
      <p:pic>
        <p:nvPicPr>
          <p:cNvPr id="4100" name="Picture 4" descr="http://www.co.undp.org/content/dam/colombia/img/undp_co_INGEI.jpg">
            <a:extLst>
              <a:ext uri="{FF2B5EF4-FFF2-40B4-BE49-F238E27FC236}">
                <a16:creationId xmlns:a16="http://schemas.microsoft.com/office/drawing/2014/main" id="{5AE61BEB-1AC8-4985-A0F3-6D251BEE9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19894" r="53420" b="4300"/>
          <a:stretch/>
        </p:blipFill>
        <p:spPr bwMode="auto">
          <a:xfrm>
            <a:off x="4499991" y="1306703"/>
            <a:ext cx="4325957" cy="46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8C577C5C-6CA3-46E2-8F39-C2D7D7E1C9BD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osis"/>
              </a:rPr>
              <a:t>UN GRAN POTENCIAL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94FAC2-7ECF-4E94-BBAA-4C93186A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resentación-10.png">
            <a:extLst>
              <a:ext uri="{FF2B5EF4-FFF2-40B4-BE49-F238E27FC236}">
                <a16:creationId xmlns:a16="http://schemas.microsoft.com/office/drawing/2014/main" id="{9669192F-3B18-447D-81BF-649C9A5D0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B907F-E014-4D87-B8B5-A9EC6F6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58" y="5324972"/>
            <a:ext cx="4248472" cy="648072"/>
          </a:xfrm>
        </p:spPr>
        <p:txBody>
          <a:bodyPr>
            <a:normAutofit/>
          </a:bodyPr>
          <a:lstStyle/>
          <a:p>
            <a:r>
              <a:rPr lang="es-CO" sz="2000" b="1" dirty="0">
                <a:latin typeface="Dosis" panose="02010503020202060003" pitchFamily="50" charset="0"/>
              </a:rPr>
              <a:t>CONSUMO GLOBAL DE ENERGÍA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738D096-1265-47C1-A8CF-18291CD1691A}"/>
              </a:ext>
            </a:extLst>
          </p:cNvPr>
          <p:cNvSpPr txBox="1">
            <a:spLocks/>
          </p:cNvSpPr>
          <p:nvPr/>
        </p:nvSpPr>
        <p:spPr>
          <a:xfrm>
            <a:off x="4616208" y="5423298"/>
            <a:ext cx="42484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latin typeface="Dosis" panose="02010503020202060003" pitchFamily="50" charset="0"/>
              </a:rPr>
              <a:t>EMISIONES GLOBALES </a:t>
            </a:r>
            <a:br>
              <a:rPr lang="es-CO" sz="2000" b="1" dirty="0">
                <a:latin typeface="Dosis" panose="02010503020202060003" pitchFamily="50" charset="0"/>
              </a:rPr>
            </a:br>
            <a:r>
              <a:rPr lang="es-CO" sz="1600" dirty="0">
                <a:latin typeface="Dosis" panose="02010503020202060003" pitchFamily="50" charset="0"/>
              </a:rPr>
              <a:t>GASES EFECTO INVERNADERO</a:t>
            </a:r>
            <a:endParaRPr lang="es-CO" sz="1800" dirty="0">
              <a:latin typeface="Dosis" panose="02010503020202060003" pitchFamily="50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279AA4D-DF34-465D-BB4D-2CE8603F6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91718"/>
              </p:ext>
            </p:extLst>
          </p:nvPr>
        </p:nvGraphicFramePr>
        <p:xfrm>
          <a:off x="4386139" y="2296574"/>
          <a:ext cx="4572000" cy="301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35E0183-461D-4258-B7C9-CB6A1369C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181398"/>
              </p:ext>
            </p:extLst>
          </p:nvPr>
        </p:nvGraphicFramePr>
        <p:xfrm>
          <a:off x="190220" y="2316558"/>
          <a:ext cx="4162425" cy="299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8 Rectángulo">
            <a:extLst>
              <a:ext uri="{FF2B5EF4-FFF2-40B4-BE49-F238E27FC236}">
                <a16:creationId xmlns:a16="http://schemas.microsoft.com/office/drawing/2014/main" id="{019C88F0-41AA-4A47-929D-3F850DF1518F}"/>
              </a:ext>
            </a:extLst>
          </p:cNvPr>
          <p:cNvSpPr/>
          <p:nvPr/>
        </p:nvSpPr>
        <p:spPr>
          <a:xfrm>
            <a:off x="190220" y="743708"/>
            <a:ext cx="5875131" cy="11079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es-CO" sz="2200" b="1" dirty="0">
                <a:solidFill>
                  <a:srgbClr val="540054"/>
                </a:solidFill>
                <a:latin typeface="Dosis" panose="02010503020202060003" pitchFamily="50" charset="0"/>
                <a:ea typeface="Roboto Condensed" pitchFamily="2" charset="0"/>
              </a:rPr>
              <a:t>LAS EDIFICACIONES CONSUMEN EL 35% DE LA ENERGÍA GLOBAL Y EMITEN EL 15% DEL TOTAL DE GASES EFECTO INVERNADERO</a:t>
            </a:r>
            <a:endParaRPr lang="es-CO" sz="2200" b="1" dirty="0">
              <a:solidFill>
                <a:srgbClr val="540054"/>
              </a:solidFill>
              <a:latin typeface="Dosis" panose="02010503020202060003" pitchFamily="50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9FABFB6-BF40-4CDB-9329-7B933050FCC0}"/>
              </a:ext>
            </a:extLst>
          </p:cNvPr>
          <p:cNvSpPr txBox="1">
            <a:spLocks/>
          </p:cNvSpPr>
          <p:nvPr/>
        </p:nvSpPr>
        <p:spPr>
          <a:xfrm>
            <a:off x="4894101" y="6088239"/>
            <a:ext cx="42484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100" i="1" dirty="0">
                <a:latin typeface="+mn-lt"/>
              </a:rPr>
              <a:t>Fuente:  International Energy Agency: </a:t>
            </a:r>
            <a:r>
              <a:rPr lang="es-CO" sz="1100" i="1" dirty="0" err="1">
                <a:latin typeface="+mn-lt"/>
              </a:rPr>
              <a:t>Transition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to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Sustainable</a:t>
            </a:r>
            <a:r>
              <a:rPr lang="es-CO" sz="1100" i="1" dirty="0">
                <a:latin typeface="+mn-lt"/>
              </a:rPr>
              <a:t> </a:t>
            </a:r>
            <a:r>
              <a:rPr lang="es-CO" sz="1100" i="1" dirty="0" err="1">
                <a:latin typeface="+mn-lt"/>
              </a:rPr>
              <a:t>Buildings</a:t>
            </a:r>
            <a:endParaRPr lang="es-CO" sz="1050" i="1" dirty="0">
              <a:latin typeface="+mn-lt"/>
            </a:endParaRPr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id="{886BCE84-895D-468A-9024-3F87D812370E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CO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osis"/>
              </a:rPr>
              <a:t>UN GRAN POTENCIAL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EC9BD2-E4E9-4020-9D43-1F856B863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Presentación-10.png">
            <a:extLst>
              <a:ext uri="{FF2B5EF4-FFF2-40B4-BE49-F238E27FC236}">
                <a16:creationId xmlns:a16="http://schemas.microsoft.com/office/drawing/2014/main" id="{FB137D8C-E6DD-48FB-9734-8B74BCF46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AED45B2-9DB7-4ACF-B3D0-C386F3ED4360}"/>
              </a:ext>
            </a:extLst>
          </p:cNvPr>
          <p:cNvSpPr txBox="1">
            <a:spLocks/>
          </p:cNvSpPr>
          <p:nvPr/>
        </p:nvSpPr>
        <p:spPr>
          <a:xfrm>
            <a:off x="3735659" y="6200301"/>
            <a:ext cx="519930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Fuentes: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*Expedición de licencias de construcción 2015-2016 Coordenada Urbana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**</a:t>
            </a:r>
            <a:r>
              <a:rPr kumimoji="0" lang="es-CO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CCCS</a:t>
            </a:r>
            <a:r>
              <a:rPr kumimoji="0" lang="es-CO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con cifras de </a:t>
            </a:r>
            <a:r>
              <a:rPr kumimoji="0" lang="es-CO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USGCB</a:t>
            </a:r>
            <a:endParaRPr kumimoji="0" lang="es-CO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6F9E258-B23D-42BB-AB20-980B11018B6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3825" y="2847348"/>
          <a:ext cx="42006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856B1857-4796-418A-A92B-4CCED2084278}"/>
              </a:ext>
            </a:extLst>
          </p:cNvPr>
          <p:cNvSpPr txBox="1">
            <a:spLocks/>
          </p:cNvSpPr>
          <p:nvPr/>
        </p:nvSpPr>
        <p:spPr>
          <a:xfrm>
            <a:off x="253825" y="1806011"/>
            <a:ext cx="4083384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  <a:t>EL PARQUE INMOBILIARIO EN COLOMBIA</a:t>
            </a:r>
            <a:b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</a:b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  <a:t>22 MILLONES DE M2 CONSTRUIDOS ANUALMENTE*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anose="02010503020202060003" pitchFamily="50" charset="0"/>
              <a:ea typeface="+mj-ea"/>
              <a:cs typeface="+mj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87CAD61-1496-495C-9951-1692D907D6E8}"/>
              </a:ext>
            </a:extLst>
          </p:cNvPr>
          <p:cNvCxnSpPr>
            <a:cxnSpLocks/>
          </p:cNvCxnSpPr>
          <p:nvPr/>
        </p:nvCxnSpPr>
        <p:spPr>
          <a:xfrm>
            <a:off x="4459539" y="1806011"/>
            <a:ext cx="0" cy="4156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8 Rectángulo">
            <a:extLst>
              <a:ext uri="{FF2B5EF4-FFF2-40B4-BE49-F238E27FC236}">
                <a16:creationId xmlns:a16="http://schemas.microsoft.com/office/drawing/2014/main" id="{85AFB122-6591-45B2-9C97-E0C4F62CBD15}"/>
              </a:ext>
            </a:extLst>
          </p:cNvPr>
          <p:cNvSpPr/>
          <p:nvPr/>
        </p:nvSpPr>
        <p:spPr>
          <a:xfrm>
            <a:off x="308568" y="734598"/>
            <a:ext cx="5616624" cy="769441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70000"/>
                </a:schemeClr>
              </a:gs>
              <a:gs pos="50000">
                <a:schemeClr val="bg1">
                  <a:lumMod val="95000"/>
                  <a:alpha val="6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200" b="1" i="0" u="none" strike="noStrike" kern="1200" cap="none" spc="0" normalizeH="0" baseline="0" noProof="0" dirty="0">
                <a:ln>
                  <a:noFill/>
                </a:ln>
                <a:solidFill>
                  <a:srgbClr val="540054"/>
                </a:solidFill>
                <a:effectLst/>
                <a:uLnTx/>
                <a:uFillTx/>
                <a:latin typeface="Dosis" panose="02010503020202060003" pitchFamily="50" charset="0"/>
                <a:ea typeface="Roboto Condensed" pitchFamily="2" charset="0"/>
                <a:cs typeface="+mn-cs"/>
              </a:rPr>
              <a:t>LA MAYORÍA DE EDIFICACIONES EN COLOMBIA SON RESIDENCIALES</a:t>
            </a:r>
            <a:endParaRPr kumimoji="0" lang="es-CO" sz="2200" b="1" i="0" u="none" strike="noStrike" kern="1200" cap="none" spc="0" normalizeH="0" baseline="0" noProof="0" dirty="0">
              <a:ln>
                <a:noFill/>
              </a:ln>
              <a:solidFill>
                <a:srgbClr val="540054"/>
              </a:solidFill>
              <a:effectLst/>
              <a:uLnTx/>
              <a:uFillTx/>
              <a:latin typeface="Dosis" panose="02010503020202060003" pitchFamily="50" charset="0"/>
              <a:ea typeface="+mn-ea"/>
              <a:cs typeface="+mn-cs"/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366ADA79-86D9-49F8-8134-14B17FA4490B}"/>
              </a:ext>
            </a:extLst>
          </p:cNvPr>
          <p:cNvSpPr txBox="1">
            <a:spLocks/>
          </p:cNvSpPr>
          <p:nvPr/>
        </p:nvSpPr>
        <p:spPr>
          <a:xfrm>
            <a:off x="258509" y="116632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DE DÓNDE VIENEN LAS EMISIONES?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7AD4C99-712D-4787-A094-C2FB02DE9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FCEFCC-773C-4DD8-97AF-6B6A69F524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81" t="26504" r="50153" b="20600"/>
          <a:stretch/>
        </p:blipFill>
        <p:spPr>
          <a:xfrm>
            <a:off x="4741713" y="2335198"/>
            <a:ext cx="4165313" cy="3627576"/>
          </a:xfrm>
          <a:prstGeom prst="rect">
            <a:avLst/>
          </a:prstGeom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91D92E62-6379-4551-AEB4-5A01D27EA23F}"/>
              </a:ext>
            </a:extLst>
          </p:cNvPr>
          <p:cNvSpPr txBox="1">
            <a:spLocks/>
          </p:cNvSpPr>
          <p:nvPr/>
        </p:nvSpPr>
        <p:spPr>
          <a:xfrm>
            <a:off x="4598454" y="1806011"/>
            <a:ext cx="4336511" cy="64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  <a:t>CONSTRUCCIÓN SOSTENIBLE CERTIFICADA </a:t>
            </a:r>
            <a:b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</a:b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anose="02010503020202060003" pitchFamily="50" charset="0"/>
                <a:ea typeface="+mj-ea"/>
                <a:cs typeface="+mj-cs"/>
              </a:rPr>
              <a:t>1.3 MILLONES DE M2 ENTRE 2008-2016** 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anose="02010503020202060003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51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2571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35618" y="2659439"/>
            <a:ext cx="5158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accent6">
                    <a:lumMod val="75000"/>
                  </a:schemeClr>
                </a:solidFill>
                <a:latin typeface="Dosis" panose="02010503020202060003" pitchFamily="50" charset="0"/>
                <a:cs typeface="Arial Narrow"/>
              </a:rPr>
              <a:t>¿CUÁNTO AHORRARÍAMOS CON VIVIENDA SOSTENIBLE?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9FE1B3-3241-4D1B-B98F-7438FF3AD6C9}"/>
              </a:ext>
            </a:extLst>
          </p:cNvPr>
          <p:cNvSpPr txBox="1">
            <a:spLocks/>
          </p:cNvSpPr>
          <p:nvPr/>
        </p:nvSpPr>
        <p:spPr>
          <a:xfrm>
            <a:off x="1468995" y="2810845"/>
            <a:ext cx="1188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7200" b="1" dirty="0">
                <a:solidFill>
                  <a:schemeClr val="bg1"/>
                </a:solidFill>
                <a:latin typeface="Arial Narrow"/>
                <a:cs typeface="Arial Narrow"/>
              </a:rPr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E8BA62-73BC-48FB-B4FE-26EEA7437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85" y="125008"/>
            <a:ext cx="1876925" cy="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9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6950</TotalTime>
  <Words>1189</Words>
  <Application>Microsoft Office PowerPoint</Application>
  <PresentationFormat>Presentación en pantalla (4:3)</PresentationFormat>
  <Paragraphs>144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Dosis</vt:lpstr>
      <vt:lpstr>Roboto Black</vt:lpstr>
      <vt:lpstr>Roboto Condensed</vt:lpstr>
      <vt:lpstr>Roboto Condensed Light</vt:lpstr>
      <vt:lpstr>Times New Roman</vt:lpstr>
      <vt:lpstr>Wingdings</vt:lpstr>
      <vt:lpstr>Tema de Office</vt:lpstr>
      <vt:lpstr>1_Tema de Office</vt:lpstr>
      <vt:lpstr>Vivienda Social  Condiciones, características y estrategias para impulsar la construcción sostenible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CONSUMO GLOBAL DE ENERGÍA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Vivienda Social  Condiciones, características y estrategias para impulsar la construcción sostenible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CUANTIFICACIÓN DE LOS RIESGOS SECTORIALES</dc:title>
  <dc:creator>Karen Nathalia Ortega Burgos</dc:creator>
  <cp:lastModifiedBy>Juan David Linares Anzola</cp:lastModifiedBy>
  <cp:revision>334</cp:revision>
  <dcterms:created xsi:type="dcterms:W3CDTF">2017-08-17T21:52:33Z</dcterms:created>
  <dcterms:modified xsi:type="dcterms:W3CDTF">2017-09-15T14:15:56Z</dcterms:modified>
</cp:coreProperties>
</file>