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13.xml" ContentType="application/vnd.openxmlformats-officedocument.presentationml.notesSlide+xml"/>
  <Override PartName="/ppt/charts/chart11.xml" ContentType="application/vnd.openxmlformats-officedocument.drawingml.chart+xml"/>
  <Override PartName="/ppt/theme/themeOverride1.xml" ContentType="application/vnd.openxmlformats-officedocument.themeOverride+xml"/>
  <Override PartName="/ppt/charts/chart12.xml" ContentType="application/vnd.openxmlformats-officedocument.drawingml.chart+xml"/>
  <Override PartName="/ppt/theme/themeOverride2.xml" ContentType="application/vnd.openxmlformats-officedocument.themeOverride+xml"/>
  <Override PartName="/ppt/charts/chart13.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34" r:id="rId1"/>
  </p:sldMasterIdLst>
  <p:notesMasterIdLst>
    <p:notesMasterId r:id="rId35"/>
  </p:notesMasterIdLst>
  <p:handoutMasterIdLst>
    <p:handoutMasterId r:id="rId36"/>
  </p:handoutMasterIdLst>
  <p:sldIdLst>
    <p:sldId id="261" r:id="rId2"/>
    <p:sldId id="307" r:id="rId3"/>
    <p:sldId id="345" r:id="rId4"/>
    <p:sldId id="308" r:id="rId5"/>
    <p:sldId id="320" r:id="rId6"/>
    <p:sldId id="309" r:id="rId7"/>
    <p:sldId id="310" r:id="rId8"/>
    <p:sldId id="311" r:id="rId9"/>
    <p:sldId id="312" r:id="rId10"/>
    <p:sldId id="313" r:id="rId11"/>
    <p:sldId id="314" r:id="rId12"/>
    <p:sldId id="316" r:id="rId13"/>
    <p:sldId id="317" r:id="rId14"/>
    <p:sldId id="315" r:id="rId15"/>
    <p:sldId id="318" r:id="rId16"/>
    <p:sldId id="319" r:id="rId17"/>
    <p:sldId id="349" r:id="rId18"/>
    <p:sldId id="326" r:id="rId19"/>
    <p:sldId id="337" r:id="rId20"/>
    <p:sldId id="328" r:id="rId21"/>
    <p:sldId id="330" r:id="rId22"/>
    <p:sldId id="346" r:id="rId23"/>
    <p:sldId id="347" r:id="rId24"/>
    <p:sldId id="331" r:id="rId25"/>
    <p:sldId id="351" r:id="rId26"/>
    <p:sldId id="332" r:id="rId27"/>
    <p:sldId id="333" r:id="rId28"/>
    <p:sldId id="334" r:id="rId29"/>
    <p:sldId id="335" r:id="rId30"/>
    <p:sldId id="352" r:id="rId31"/>
    <p:sldId id="348" r:id="rId32"/>
    <p:sldId id="285" r:id="rId33"/>
    <p:sldId id="284" r:id="rId3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MS PGothic" charset="0"/>
        <a:cs typeface="MS PGothic" charset="0"/>
      </a:defRPr>
    </a:lvl1pPr>
    <a:lvl2pPr marL="457200" algn="l" defTabSz="457200" rtl="0" fontAlgn="base">
      <a:spcBef>
        <a:spcPct val="0"/>
      </a:spcBef>
      <a:spcAft>
        <a:spcPct val="0"/>
      </a:spcAft>
      <a:defRPr kern="1200">
        <a:solidFill>
          <a:schemeClr val="tx1"/>
        </a:solidFill>
        <a:latin typeface="Calibri" charset="0"/>
        <a:ea typeface="MS PGothic" charset="0"/>
        <a:cs typeface="MS PGothic" charset="0"/>
      </a:defRPr>
    </a:lvl2pPr>
    <a:lvl3pPr marL="914400" algn="l" defTabSz="457200" rtl="0" fontAlgn="base">
      <a:spcBef>
        <a:spcPct val="0"/>
      </a:spcBef>
      <a:spcAft>
        <a:spcPct val="0"/>
      </a:spcAft>
      <a:defRPr kern="1200">
        <a:solidFill>
          <a:schemeClr val="tx1"/>
        </a:solidFill>
        <a:latin typeface="Calibri" charset="0"/>
        <a:ea typeface="MS PGothic" charset="0"/>
        <a:cs typeface="MS PGothic" charset="0"/>
      </a:defRPr>
    </a:lvl3pPr>
    <a:lvl4pPr marL="1371600" algn="l" defTabSz="457200" rtl="0" fontAlgn="base">
      <a:spcBef>
        <a:spcPct val="0"/>
      </a:spcBef>
      <a:spcAft>
        <a:spcPct val="0"/>
      </a:spcAft>
      <a:defRPr kern="1200">
        <a:solidFill>
          <a:schemeClr val="tx1"/>
        </a:solidFill>
        <a:latin typeface="Calibri" charset="0"/>
        <a:ea typeface="MS PGothic" charset="0"/>
        <a:cs typeface="MS PGothic" charset="0"/>
      </a:defRPr>
    </a:lvl4pPr>
    <a:lvl5pPr marL="1828800" algn="l" defTabSz="457200" rtl="0" fontAlgn="base">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p:defaultTextStyle>
  <p:extLst>
    <p:ext uri="{EFAFB233-063F-42B5-8137-9DF3F51BA10A}">
      <p15:sldGuideLst xmlns:p15="http://schemas.microsoft.com/office/powerpoint/2012/main" xmlns="">
        <p15:guide id="1" orient="horz" pos="3144" userDrawn="1">
          <p15:clr>
            <a:srgbClr val="A4A3A4"/>
          </p15:clr>
        </p15:guide>
        <p15:guide id="2" orient="horz" pos="189" userDrawn="1">
          <p15:clr>
            <a:srgbClr val="A4A3A4"/>
          </p15:clr>
        </p15:guide>
        <p15:guide id="3" orient="horz" pos="696" userDrawn="1">
          <p15:clr>
            <a:srgbClr val="A4A3A4"/>
          </p15:clr>
        </p15:guide>
        <p15:guide id="4" orient="horz" pos="2592" userDrawn="1">
          <p15:clr>
            <a:srgbClr val="A4A3A4"/>
          </p15:clr>
        </p15:guide>
        <p15:guide id="5" orient="horz" pos="3775">
          <p15:clr>
            <a:srgbClr val="A4A3A4"/>
          </p15:clr>
        </p15:guide>
        <p15:guide id="6" pos="3336" userDrawn="1">
          <p15:clr>
            <a:srgbClr val="A4A3A4"/>
          </p15:clr>
        </p15:guide>
        <p15:guide id="7" pos="198">
          <p15:clr>
            <a:srgbClr val="A4A3A4"/>
          </p15:clr>
        </p15:guide>
        <p15:guide id="8" pos="4536" userDrawn="1">
          <p15:clr>
            <a:srgbClr val="A4A3A4"/>
          </p15:clr>
        </p15:guide>
        <p15:guide id="9" pos="4045">
          <p15:clr>
            <a:srgbClr val="A4A3A4"/>
          </p15:clr>
        </p15:guide>
        <p15:guide id="10" orient="horz" pos="3853"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2A"/>
    <a:srgbClr val="29858C"/>
    <a:srgbClr val="1A3E77"/>
    <a:srgbClr val="3C3C3B"/>
    <a:srgbClr val="A8B918"/>
    <a:srgbClr val="8AAD9C"/>
    <a:srgbClr val="7B1E29"/>
    <a:srgbClr val="D53814"/>
    <a:srgbClr val="BEB7A9"/>
    <a:srgbClr val="A7988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E8034E78-7F5D-4C2E-B375-FC64B27BC917}">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1" autoAdjust="0"/>
    <p:restoredTop sz="77870" autoAdjust="0"/>
  </p:normalViewPr>
  <p:slideViewPr>
    <p:cSldViewPr snapToGrid="0" snapToObjects="1">
      <p:cViewPr>
        <p:scale>
          <a:sx n="90" d="100"/>
          <a:sy n="90" d="100"/>
        </p:scale>
        <p:origin x="-2232" y="-108"/>
      </p:cViewPr>
      <p:guideLst>
        <p:guide orient="horz" pos="3144"/>
        <p:guide orient="horz" pos="189"/>
        <p:guide orient="horz" pos="696"/>
        <p:guide orient="horz" pos="2592"/>
        <p:guide orient="horz" pos="3775"/>
        <p:guide orient="horz" pos="3853"/>
        <p:guide pos="3336"/>
        <p:guide pos="198"/>
        <p:guide pos="4536"/>
        <p:guide pos="404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1" d="100"/>
        <a:sy n="111" d="100"/>
      </p:scale>
      <p:origin x="0" y="4352"/>
    </p:cViewPr>
  </p:sorterViewPr>
  <p:notesViewPr>
    <p:cSldViewPr snapToGrid="0" snapToObjects="1">
      <p:cViewPr varScale="1">
        <p:scale>
          <a:sx n="138" d="100"/>
          <a:sy n="138" d="100"/>
        </p:scale>
        <p:origin x="3168"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tias_nagy\Documents\Rafael\Presentaci&#243;n%20SImposio\comparativo%20capitaliq.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1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matias_nagy\AppData\Local\Microsoft\Windows\Temporary%20Internet%20Files\Content.IE5\PDGI3TP2\Data_Extract_From_Worldwide_Governance_Indicator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atias_nagy\Documents\Rafael\Presentaci&#243;n%20SImposio\comparativo%20capitaliq.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8"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www.banrep.gov.co/sites/default/files/paginas/bdeudax_m.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atias_nagy\Documents\Rafael\Presentaci&#243;n%20SImposio\IED.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matias_nagy\Documents\Rafael\Presentaci&#243;n%20SImposio\IED.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matias_nagy\Documents\Rafael\Information\EMISIONES%20COLOMBIA%20BVC.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matias_nagy\Documents\Rafael\Information\EMISIONES%20COLOMBIA%20BV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Sheet1!$H$9</c:f>
              <c:strCache>
                <c:ptCount val="1"/>
                <c:pt idx="0">
                  <c:v>Emerging Asia</c:v>
                </c:pt>
              </c:strCache>
            </c:strRef>
          </c:tx>
          <c:invertIfNegative val="0"/>
          <c:dLbls>
            <c:showLegendKey val="0"/>
            <c:showVal val="1"/>
            <c:showCatName val="0"/>
            <c:showSerName val="0"/>
            <c:showPercent val="0"/>
            <c:showBubbleSize val="0"/>
            <c:showLeaderLines val="0"/>
          </c:dLbls>
          <c:cat>
            <c:strRef>
              <c:f>Sheet1!$I$6:$K$6</c:f>
              <c:strCache>
                <c:ptCount val="3"/>
                <c:pt idx="0">
                  <c:v>National saving</c:v>
                </c:pt>
                <c:pt idx="1">
                  <c:v>Foreign saving*</c:v>
                </c:pt>
                <c:pt idx="2">
                  <c:v>Capital Investment</c:v>
                </c:pt>
              </c:strCache>
            </c:strRef>
          </c:cat>
          <c:val>
            <c:numRef>
              <c:f>Sheet1!$I$9:$K$9</c:f>
              <c:numCache>
                <c:formatCode>General</c:formatCode>
                <c:ptCount val="3"/>
                <c:pt idx="0">
                  <c:v>42.5</c:v>
                </c:pt>
                <c:pt idx="1">
                  <c:v>-0.6</c:v>
                </c:pt>
                <c:pt idx="2">
                  <c:v>39.799999999999997</c:v>
                </c:pt>
              </c:numCache>
            </c:numRef>
          </c:val>
        </c:ser>
        <c:ser>
          <c:idx val="1"/>
          <c:order val="1"/>
          <c:tx>
            <c:strRef>
              <c:f>Sheet1!$H$11</c:f>
              <c:strCache>
                <c:ptCount val="1"/>
                <c:pt idx="0">
                  <c:v>Emerging Europe</c:v>
                </c:pt>
              </c:strCache>
            </c:strRef>
          </c:tx>
          <c:spPr>
            <a:solidFill>
              <a:schemeClr val="tx2"/>
            </a:solidFill>
          </c:spPr>
          <c:invertIfNegative val="0"/>
          <c:dLbls>
            <c:showLegendKey val="0"/>
            <c:showVal val="1"/>
            <c:showCatName val="0"/>
            <c:showSerName val="0"/>
            <c:showPercent val="0"/>
            <c:showBubbleSize val="0"/>
            <c:showLeaderLines val="0"/>
          </c:dLbls>
          <c:cat>
            <c:strRef>
              <c:f>Sheet1!$I$6:$K$6</c:f>
              <c:strCache>
                <c:ptCount val="3"/>
                <c:pt idx="0">
                  <c:v>National saving</c:v>
                </c:pt>
                <c:pt idx="1">
                  <c:v>Foreign saving*</c:v>
                </c:pt>
                <c:pt idx="2">
                  <c:v>Capital Investment</c:v>
                </c:pt>
              </c:strCache>
            </c:strRef>
          </c:cat>
          <c:val>
            <c:numRef>
              <c:f>Sheet1!$I$11:$K$11</c:f>
              <c:numCache>
                <c:formatCode>General</c:formatCode>
                <c:ptCount val="3"/>
                <c:pt idx="0">
                  <c:v>20.6</c:v>
                </c:pt>
                <c:pt idx="1">
                  <c:v>2.7</c:v>
                </c:pt>
                <c:pt idx="2">
                  <c:v>25.3</c:v>
                </c:pt>
              </c:numCache>
            </c:numRef>
          </c:val>
        </c:ser>
        <c:ser>
          <c:idx val="2"/>
          <c:order val="2"/>
          <c:tx>
            <c:strRef>
              <c:f>Sheet1!$H$13</c:f>
              <c:strCache>
                <c:ptCount val="1"/>
                <c:pt idx="0">
                  <c:v>Latin America</c:v>
                </c:pt>
              </c:strCache>
            </c:strRef>
          </c:tx>
          <c:spPr>
            <a:solidFill>
              <a:schemeClr val="accent6"/>
            </a:solidFill>
          </c:spPr>
          <c:invertIfNegative val="0"/>
          <c:dLbls>
            <c:showLegendKey val="0"/>
            <c:showVal val="1"/>
            <c:showCatName val="0"/>
            <c:showSerName val="0"/>
            <c:showPercent val="0"/>
            <c:showBubbleSize val="0"/>
            <c:showLeaderLines val="0"/>
          </c:dLbls>
          <c:cat>
            <c:strRef>
              <c:f>Sheet1!$I$6:$K$6</c:f>
              <c:strCache>
                <c:ptCount val="3"/>
                <c:pt idx="0">
                  <c:v>National saving</c:v>
                </c:pt>
                <c:pt idx="1">
                  <c:v>Foreign saving*</c:v>
                </c:pt>
                <c:pt idx="2">
                  <c:v>Capital Investment</c:v>
                </c:pt>
              </c:strCache>
            </c:strRef>
          </c:cat>
          <c:val>
            <c:numRef>
              <c:f>Sheet1!$I$13:$K$13</c:f>
              <c:numCache>
                <c:formatCode>General</c:formatCode>
                <c:ptCount val="3"/>
                <c:pt idx="0">
                  <c:v>20.100000000000001</c:v>
                </c:pt>
                <c:pt idx="1">
                  <c:v>2.2000000000000002</c:v>
                </c:pt>
                <c:pt idx="2">
                  <c:v>21.5</c:v>
                </c:pt>
              </c:numCache>
            </c:numRef>
          </c:val>
        </c:ser>
        <c:dLbls>
          <c:showLegendKey val="0"/>
          <c:showVal val="0"/>
          <c:showCatName val="0"/>
          <c:showSerName val="0"/>
          <c:showPercent val="0"/>
          <c:showBubbleSize val="0"/>
        </c:dLbls>
        <c:gapWidth val="75"/>
        <c:overlap val="-25"/>
        <c:axId val="354688000"/>
        <c:axId val="355619584"/>
      </c:barChart>
      <c:catAx>
        <c:axId val="354688000"/>
        <c:scaling>
          <c:orientation val="minMax"/>
        </c:scaling>
        <c:delete val="0"/>
        <c:axPos val="b"/>
        <c:majorTickMark val="none"/>
        <c:minorTickMark val="none"/>
        <c:tickLblPos val="nextTo"/>
        <c:txPr>
          <a:bodyPr rot="-3000000"/>
          <a:lstStyle/>
          <a:p>
            <a:pPr>
              <a:defRPr/>
            </a:pPr>
            <a:endParaRPr lang="en-US"/>
          </a:p>
        </c:txPr>
        <c:crossAx val="355619584"/>
        <c:crosses val="autoZero"/>
        <c:auto val="1"/>
        <c:lblAlgn val="ctr"/>
        <c:lblOffset val="100"/>
        <c:noMultiLvlLbl val="0"/>
      </c:catAx>
      <c:valAx>
        <c:axId val="355619584"/>
        <c:scaling>
          <c:orientation val="minMax"/>
        </c:scaling>
        <c:delete val="0"/>
        <c:axPos val="l"/>
        <c:majorGridlines/>
        <c:title>
          <c:tx>
            <c:rich>
              <a:bodyPr rot="-5400000" vert="horz"/>
              <a:lstStyle/>
              <a:p>
                <a:pPr>
                  <a:defRPr/>
                </a:pPr>
                <a:r>
                  <a:rPr lang="en-US" dirty="0" smtClean="0"/>
                  <a:t>% GDP</a:t>
                </a:r>
                <a:endParaRPr lang="en-US" dirty="0"/>
              </a:p>
            </c:rich>
          </c:tx>
          <c:layout/>
          <c:overlay val="0"/>
        </c:title>
        <c:numFmt formatCode="General" sourceLinked="1"/>
        <c:majorTickMark val="none"/>
        <c:minorTickMark val="none"/>
        <c:tickLblPos val="nextTo"/>
        <c:spPr>
          <a:ln w="9525">
            <a:noFill/>
          </a:ln>
        </c:spPr>
        <c:crossAx val="354688000"/>
        <c:crosses val="autoZero"/>
        <c:crossBetween val="between"/>
      </c:valAx>
    </c:plotArea>
    <c:legend>
      <c:legendPos val="b"/>
      <c:layout>
        <c:manualLayout>
          <c:xMode val="edge"/>
          <c:yMode val="edge"/>
          <c:x val="0.41091879600055542"/>
          <c:y val="0.91149991245177298"/>
          <c:w val="0.57057301069295929"/>
          <c:h val="6.9330044740162897E-2"/>
        </c:manualLayout>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TES y Otros del Gobierno</c:v>
          </c:tx>
          <c:spPr>
            <a:solidFill>
              <a:schemeClr val="tx1"/>
            </a:solidFill>
          </c:spPr>
          <c:invertIfNegative val="0"/>
          <c:dLbls>
            <c:dLbl>
              <c:idx val="0"/>
              <c:layout/>
              <c:tx>
                <c:rich>
                  <a:bodyPr/>
                  <a:lstStyle/>
                  <a:p>
                    <a:r>
                      <a:rPr lang="en-US" smtClean="0"/>
                      <a:t>$ 260.374.930</a:t>
                    </a:r>
                    <a:r>
                      <a:rPr lang="en-US" baseline="0" smtClean="0"/>
                      <a:t> </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val>
            <c:numRef>
              <c:f>Sheet1!$B$6</c:f>
              <c:numCache>
                <c:formatCode>0.00%</c:formatCode>
                <c:ptCount val="1"/>
                <c:pt idx="0">
                  <c:v>0.96681309874198973</c:v>
                </c:pt>
              </c:numCache>
            </c:numRef>
          </c:val>
        </c:ser>
        <c:ser>
          <c:idx val="1"/>
          <c:order val="1"/>
          <c:tx>
            <c:strRef>
              <c:f>Sheet1!$A$7</c:f>
              <c:strCache>
                <c:ptCount val="1"/>
                <c:pt idx="0">
                  <c:v>Deuda Privada</c:v>
                </c:pt>
              </c:strCache>
            </c:strRef>
          </c:tx>
          <c:spPr>
            <a:solidFill>
              <a:schemeClr val="tx2"/>
            </a:solidFill>
          </c:spPr>
          <c:invertIfNegative val="0"/>
          <c:dLbls>
            <c:dLbl>
              <c:idx val="0"/>
              <c:layout/>
              <c:tx>
                <c:rich>
                  <a:bodyPr/>
                  <a:lstStyle/>
                  <a:p>
                    <a:r>
                      <a:rPr lang="en-US" smtClean="0"/>
                      <a:t>$</a:t>
                    </a:r>
                    <a:r>
                      <a:rPr lang="en-US" baseline="0" smtClean="0"/>
                      <a:t> 8.936.650</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val>
            <c:numRef>
              <c:f>Sheet1!$B$7</c:f>
              <c:numCache>
                <c:formatCode>0.00%</c:formatCode>
                <c:ptCount val="1"/>
                <c:pt idx="0">
                  <c:v>3.3186901258010298E-2</c:v>
                </c:pt>
              </c:numCache>
            </c:numRef>
          </c:val>
        </c:ser>
        <c:dLbls>
          <c:showLegendKey val="0"/>
          <c:showVal val="0"/>
          <c:showCatName val="0"/>
          <c:showSerName val="0"/>
          <c:showPercent val="0"/>
          <c:showBubbleSize val="0"/>
        </c:dLbls>
        <c:gapWidth val="150"/>
        <c:axId val="90965504"/>
        <c:axId val="90967040"/>
      </c:barChart>
      <c:catAx>
        <c:axId val="90965504"/>
        <c:scaling>
          <c:orientation val="minMax"/>
        </c:scaling>
        <c:delete val="0"/>
        <c:axPos val="b"/>
        <c:majorTickMark val="none"/>
        <c:minorTickMark val="none"/>
        <c:tickLblPos val="nextTo"/>
        <c:crossAx val="90967040"/>
        <c:crosses val="autoZero"/>
        <c:auto val="1"/>
        <c:lblAlgn val="ctr"/>
        <c:lblOffset val="100"/>
        <c:noMultiLvlLbl val="0"/>
      </c:catAx>
      <c:valAx>
        <c:axId val="90967040"/>
        <c:scaling>
          <c:orientation val="minMax"/>
        </c:scaling>
        <c:delete val="0"/>
        <c:axPos val="l"/>
        <c:majorGridlines/>
        <c:numFmt formatCode="0.00%" sourceLinked="1"/>
        <c:majorTickMark val="none"/>
        <c:minorTickMark val="none"/>
        <c:tickLblPos val="nextTo"/>
        <c:crossAx val="9096550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423347624823803"/>
          <c:y val="4.7061570133922009E-2"/>
          <c:w val="0.72320029022648358"/>
          <c:h val="0.73387758134006831"/>
        </c:manualLayout>
      </c:layout>
      <c:barChart>
        <c:barDir val="col"/>
        <c:grouping val="clustered"/>
        <c:varyColors val="0"/>
        <c:ser>
          <c:idx val="0"/>
          <c:order val="0"/>
          <c:tx>
            <c:strRef>
              <c:f>Sheet1!$B$1</c:f>
              <c:strCache>
                <c:ptCount val="1"/>
                <c:pt idx="0">
                  <c:v>AAA</c:v>
                </c:pt>
              </c:strCache>
            </c:strRef>
          </c:tx>
          <c:spPr>
            <a:solidFill>
              <a:schemeClr val="tx2"/>
            </a:solidFill>
            <a:ln w="28575">
              <a:noFill/>
            </a:ln>
          </c:spPr>
          <c:invertIfNegative val="0"/>
          <c:dPt>
            <c:idx val="0"/>
            <c:invertIfNegative val="0"/>
            <c:bubble3D val="0"/>
          </c:dPt>
          <c:dLbls>
            <c:txPr>
              <a:bodyPr rot="-5400000" vert="horz"/>
              <a:lstStyle/>
              <a:p>
                <a:pPr>
                  <a:defRPr sz="1000">
                    <a:solidFill>
                      <a:schemeClr val="bg1"/>
                    </a:solidFill>
                  </a:defRPr>
                </a:pPr>
                <a:endParaRPr lang="en-US"/>
              </a:p>
            </c:txPr>
            <c:dLblPos val="inBase"/>
            <c:showLegendKey val="0"/>
            <c:showVal val="1"/>
            <c:showCatName val="0"/>
            <c:showSerName val="0"/>
            <c:showPercent val="0"/>
            <c:showBubbleSize val="0"/>
            <c:showLeaderLines val="0"/>
          </c:dLbls>
          <c:cat>
            <c:strRef>
              <c:f>Sheet1!$A$2:$A$6</c:f>
              <c:strCache>
                <c:ptCount val="5"/>
                <c:pt idx="0">
                  <c:v>2013</c:v>
                </c:pt>
                <c:pt idx="1">
                  <c:v>2014</c:v>
                </c:pt>
                <c:pt idx="2">
                  <c:v>2015</c:v>
                </c:pt>
                <c:pt idx="3">
                  <c:v>2016</c:v>
                </c:pt>
                <c:pt idx="4">
                  <c:v>2017</c:v>
                </c:pt>
              </c:strCache>
            </c:strRef>
          </c:cat>
          <c:val>
            <c:numRef>
              <c:f>Sheet1!$B$2:$B$6</c:f>
              <c:numCache>
                <c:formatCode>General</c:formatCode>
                <c:ptCount val="5"/>
                <c:pt idx="0">
                  <c:v>4.2300000000000004</c:v>
                </c:pt>
                <c:pt idx="1">
                  <c:v>4.16</c:v>
                </c:pt>
                <c:pt idx="2">
                  <c:v>2.0099999999999998</c:v>
                </c:pt>
                <c:pt idx="3" formatCode="0.00">
                  <c:v>2.37</c:v>
                </c:pt>
                <c:pt idx="4" formatCode="0.00">
                  <c:v>2.1139999999999999</c:v>
                </c:pt>
              </c:numCache>
            </c:numRef>
          </c:val>
        </c:ser>
        <c:ser>
          <c:idx val="1"/>
          <c:order val="1"/>
          <c:tx>
            <c:strRef>
              <c:f>Sheet1!$C$1</c:f>
              <c:strCache>
                <c:ptCount val="1"/>
                <c:pt idx="0">
                  <c:v>AA+</c:v>
                </c:pt>
              </c:strCache>
            </c:strRef>
          </c:tx>
          <c:spPr>
            <a:solidFill>
              <a:srgbClr val="95B3CC"/>
            </a:solidFill>
            <a:ln w="57150" cap="sq">
              <a:noFill/>
              <a:miter lim="800000"/>
            </a:ln>
            <a:effectLst/>
          </c:spPr>
          <c:invertIfNegative val="0"/>
          <c:dLbls>
            <c:txPr>
              <a:bodyPr rot="-5400000" vert="horz"/>
              <a:lstStyle/>
              <a:p>
                <a:pPr>
                  <a:defRPr sz="1000"/>
                </a:pPr>
                <a:endParaRPr lang="en-US"/>
              </a:p>
            </c:txPr>
            <c:showLegendKey val="0"/>
            <c:showVal val="1"/>
            <c:showCatName val="0"/>
            <c:showSerName val="0"/>
            <c:showPercent val="0"/>
            <c:showBubbleSize val="0"/>
            <c:showLeaderLines val="0"/>
          </c:dLbls>
          <c:cat>
            <c:strRef>
              <c:f>Sheet1!$A$2:$A$6</c:f>
              <c:strCache>
                <c:ptCount val="5"/>
                <c:pt idx="0">
                  <c:v>2013</c:v>
                </c:pt>
                <c:pt idx="1">
                  <c:v>2014</c:v>
                </c:pt>
                <c:pt idx="2">
                  <c:v>2015</c:v>
                </c:pt>
                <c:pt idx="3">
                  <c:v>2016</c:v>
                </c:pt>
                <c:pt idx="4">
                  <c:v>2017</c:v>
                </c:pt>
              </c:strCache>
            </c:strRef>
          </c:cat>
          <c:val>
            <c:numRef>
              <c:f>Sheet1!$C$2:$C$6</c:f>
              <c:numCache>
                <c:formatCode>General</c:formatCode>
                <c:ptCount val="5"/>
                <c:pt idx="0">
                  <c:v>0.72</c:v>
                </c:pt>
                <c:pt idx="1">
                  <c:v>0.49</c:v>
                </c:pt>
                <c:pt idx="2">
                  <c:v>0.15</c:v>
                </c:pt>
                <c:pt idx="3">
                  <c:v>0.86</c:v>
                </c:pt>
                <c:pt idx="4">
                  <c:v>0.73099999999999998</c:v>
                </c:pt>
              </c:numCache>
            </c:numRef>
          </c:val>
        </c:ser>
        <c:ser>
          <c:idx val="2"/>
          <c:order val="2"/>
          <c:tx>
            <c:strRef>
              <c:f>Sheet1!$D$1</c:f>
              <c:strCache>
                <c:ptCount val="1"/>
                <c:pt idx="0">
                  <c:v>AA or Lower</c:v>
                </c:pt>
              </c:strCache>
            </c:strRef>
          </c:tx>
          <c:spPr>
            <a:solidFill>
              <a:schemeClr val="bg2"/>
            </a:solidFill>
          </c:spPr>
          <c:invertIfNegative val="0"/>
          <c:cat>
            <c:strRef>
              <c:f>Sheet1!$A$2:$A$6</c:f>
              <c:strCache>
                <c:ptCount val="5"/>
                <c:pt idx="0">
                  <c:v>2013</c:v>
                </c:pt>
                <c:pt idx="1">
                  <c:v>2014</c:v>
                </c:pt>
                <c:pt idx="2">
                  <c:v>2015</c:v>
                </c:pt>
                <c:pt idx="3">
                  <c:v>2016</c:v>
                </c:pt>
                <c:pt idx="4">
                  <c:v>2017</c:v>
                </c:pt>
              </c:strCache>
            </c:strRef>
          </c:cat>
          <c:val>
            <c:numRef>
              <c:f>Sheet1!$D$2:$D$6</c:f>
              <c:numCache>
                <c:formatCode>General</c:formatCode>
                <c:ptCount val="5"/>
                <c:pt idx="0">
                  <c:v>0</c:v>
                </c:pt>
                <c:pt idx="1">
                  <c:v>0</c:v>
                </c:pt>
                <c:pt idx="2">
                  <c:v>0</c:v>
                </c:pt>
                <c:pt idx="3">
                  <c:v>0</c:v>
                </c:pt>
              </c:numCache>
            </c:numRef>
          </c:val>
        </c:ser>
        <c:dLbls>
          <c:showLegendKey val="0"/>
          <c:showVal val="0"/>
          <c:showCatName val="0"/>
          <c:showSerName val="0"/>
          <c:showPercent val="0"/>
          <c:showBubbleSize val="0"/>
        </c:dLbls>
        <c:gapWidth val="45"/>
        <c:axId val="362441344"/>
        <c:axId val="362467712"/>
      </c:barChart>
      <c:catAx>
        <c:axId val="362441344"/>
        <c:scaling>
          <c:orientation val="minMax"/>
        </c:scaling>
        <c:delete val="0"/>
        <c:axPos val="b"/>
        <c:numFmt formatCode="General" sourceLinked="1"/>
        <c:majorTickMark val="none"/>
        <c:minorTickMark val="none"/>
        <c:tickLblPos val="nextTo"/>
        <c:spPr>
          <a:ln w="12700">
            <a:solidFill>
              <a:schemeClr val="tx1"/>
            </a:solidFill>
            <a:miter lim="800000"/>
          </a:ln>
        </c:spPr>
        <c:txPr>
          <a:bodyPr/>
          <a:lstStyle/>
          <a:p>
            <a:pPr>
              <a:defRPr sz="1200" b="1">
                <a:latin typeface="+mj-lt"/>
              </a:defRPr>
            </a:pPr>
            <a:endParaRPr lang="en-US"/>
          </a:p>
        </c:txPr>
        <c:crossAx val="362467712"/>
        <c:crosses val="autoZero"/>
        <c:auto val="1"/>
        <c:lblAlgn val="ctr"/>
        <c:lblOffset val="100"/>
        <c:noMultiLvlLbl val="0"/>
      </c:catAx>
      <c:valAx>
        <c:axId val="362467712"/>
        <c:scaling>
          <c:orientation val="minMax"/>
          <c:max val="4.5"/>
        </c:scaling>
        <c:delete val="0"/>
        <c:axPos val="l"/>
        <c:majorGridlines>
          <c:spPr>
            <a:ln>
              <a:solidFill>
                <a:schemeClr val="accent6"/>
              </a:solidFill>
              <a:miter lim="800000"/>
            </a:ln>
          </c:spPr>
        </c:majorGridlines>
        <c:numFmt formatCode="#,##0.00" sourceLinked="0"/>
        <c:majorTickMark val="none"/>
        <c:minorTickMark val="none"/>
        <c:tickLblPos val="nextTo"/>
        <c:spPr>
          <a:ln>
            <a:noFill/>
          </a:ln>
        </c:spPr>
        <c:txPr>
          <a:bodyPr/>
          <a:lstStyle/>
          <a:p>
            <a:pPr>
              <a:defRPr sz="1200" b="1">
                <a:latin typeface="+mj-lt"/>
              </a:defRPr>
            </a:pPr>
            <a:endParaRPr lang="en-US"/>
          </a:p>
        </c:txPr>
        <c:crossAx val="362441344"/>
        <c:crosses val="autoZero"/>
        <c:crossBetween val="between"/>
        <c:majorUnit val="0.5"/>
      </c:valAx>
    </c:plotArea>
    <c:legend>
      <c:legendPos val="b"/>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423347624823803"/>
          <c:y val="4.7061570133922009E-2"/>
          <c:w val="0.72320029022648358"/>
          <c:h val="0.73387758134006831"/>
        </c:manualLayout>
      </c:layout>
      <c:barChart>
        <c:barDir val="col"/>
        <c:grouping val="percentStacked"/>
        <c:varyColors val="0"/>
        <c:ser>
          <c:idx val="0"/>
          <c:order val="0"/>
          <c:tx>
            <c:strRef>
              <c:f>Sheet1!$B$1</c:f>
              <c:strCache>
                <c:ptCount val="1"/>
                <c:pt idx="0">
                  <c:v>AAA</c:v>
                </c:pt>
              </c:strCache>
            </c:strRef>
          </c:tx>
          <c:spPr>
            <a:solidFill>
              <a:schemeClr val="tx2"/>
            </a:solidFill>
            <a:ln w="28575">
              <a:noFill/>
            </a:ln>
          </c:spPr>
          <c:invertIfNegative val="0"/>
          <c:dPt>
            <c:idx val="0"/>
            <c:invertIfNegative val="0"/>
            <c:bubble3D val="0"/>
          </c:dPt>
          <c:dLbls>
            <c:txPr>
              <a:bodyPr/>
              <a:lstStyle/>
              <a:p>
                <a:pPr>
                  <a:defRPr sz="1000">
                    <a:solidFill>
                      <a:schemeClr val="bg1"/>
                    </a:solidFill>
                  </a:defRPr>
                </a:pPr>
                <a:endParaRPr lang="en-US"/>
              </a:p>
            </c:txPr>
            <c:showLegendKey val="0"/>
            <c:showVal val="1"/>
            <c:showCatName val="0"/>
            <c:showSerName val="0"/>
            <c:showPercent val="0"/>
            <c:showBubbleSize val="0"/>
            <c:showLeaderLines val="0"/>
          </c:dLbls>
          <c:cat>
            <c:strRef>
              <c:f>Sheet1!$A$2:$A$6</c:f>
              <c:strCache>
                <c:ptCount val="5"/>
                <c:pt idx="0">
                  <c:v>2013</c:v>
                </c:pt>
                <c:pt idx="1">
                  <c:v>2014</c:v>
                </c:pt>
                <c:pt idx="2">
                  <c:v>2015</c:v>
                </c:pt>
                <c:pt idx="3">
                  <c:v>2016</c:v>
                </c:pt>
                <c:pt idx="4">
                  <c:v>2017</c:v>
                </c:pt>
              </c:strCache>
            </c:strRef>
          </c:cat>
          <c:val>
            <c:numRef>
              <c:f>Sheet1!$B$2:$B$6</c:f>
              <c:numCache>
                <c:formatCode>General</c:formatCode>
                <c:ptCount val="5"/>
                <c:pt idx="0">
                  <c:v>4.2300000000000004</c:v>
                </c:pt>
                <c:pt idx="1">
                  <c:v>4.16</c:v>
                </c:pt>
                <c:pt idx="2">
                  <c:v>2.0099999999999998</c:v>
                </c:pt>
                <c:pt idx="3" formatCode="0.00">
                  <c:v>2.37</c:v>
                </c:pt>
                <c:pt idx="4" formatCode="0.00">
                  <c:v>2.1139999999999999</c:v>
                </c:pt>
              </c:numCache>
            </c:numRef>
          </c:val>
        </c:ser>
        <c:ser>
          <c:idx val="1"/>
          <c:order val="1"/>
          <c:tx>
            <c:strRef>
              <c:f>Sheet1!$C$1</c:f>
              <c:strCache>
                <c:ptCount val="1"/>
                <c:pt idx="0">
                  <c:v>AA+</c:v>
                </c:pt>
              </c:strCache>
            </c:strRef>
          </c:tx>
          <c:spPr>
            <a:solidFill>
              <a:srgbClr val="95B3CC"/>
            </a:solidFill>
            <a:ln w="57150" cap="sq">
              <a:noFill/>
              <a:miter lim="800000"/>
            </a:ln>
            <a:effectLst/>
          </c:spPr>
          <c:invertIfNegative val="0"/>
          <c:dLbls>
            <c:txPr>
              <a:bodyPr/>
              <a:lstStyle/>
              <a:p>
                <a:pPr>
                  <a:defRPr sz="1000"/>
                </a:pPr>
                <a:endParaRPr lang="en-US"/>
              </a:p>
            </c:txPr>
            <c:showLegendKey val="0"/>
            <c:showVal val="1"/>
            <c:showCatName val="0"/>
            <c:showSerName val="0"/>
            <c:showPercent val="0"/>
            <c:showBubbleSize val="0"/>
            <c:showLeaderLines val="0"/>
          </c:dLbls>
          <c:cat>
            <c:strRef>
              <c:f>Sheet1!$A$2:$A$6</c:f>
              <c:strCache>
                <c:ptCount val="5"/>
                <c:pt idx="0">
                  <c:v>2013</c:v>
                </c:pt>
                <c:pt idx="1">
                  <c:v>2014</c:v>
                </c:pt>
                <c:pt idx="2">
                  <c:v>2015</c:v>
                </c:pt>
                <c:pt idx="3">
                  <c:v>2016</c:v>
                </c:pt>
                <c:pt idx="4">
                  <c:v>2017</c:v>
                </c:pt>
              </c:strCache>
            </c:strRef>
          </c:cat>
          <c:val>
            <c:numRef>
              <c:f>Sheet1!$C$2:$C$6</c:f>
              <c:numCache>
                <c:formatCode>General</c:formatCode>
                <c:ptCount val="5"/>
                <c:pt idx="0">
                  <c:v>0.72</c:v>
                </c:pt>
                <c:pt idx="1">
                  <c:v>0.49</c:v>
                </c:pt>
                <c:pt idx="2">
                  <c:v>0.15</c:v>
                </c:pt>
                <c:pt idx="3">
                  <c:v>0.86</c:v>
                </c:pt>
                <c:pt idx="4">
                  <c:v>0.73099999999999998</c:v>
                </c:pt>
              </c:numCache>
            </c:numRef>
          </c:val>
        </c:ser>
        <c:ser>
          <c:idx val="2"/>
          <c:order val="2"/>
          <c:tx>
            <c:strRef>
              <c:f>Sheet1!$D$1</c:f>
              <c:strCache>
                <c:ptCount val="1"/>
                <c:pt idx="0">
                  <c:v>AA or Lower</c:v>
                </c:pt>
              </c:strCache>
            </c:strRef>
          </c:tx>
          <c:spPr>
            <a:solidFill>
              <a:schemeClr val="bg2"/>
            </a:solidFill>
          </c:spPr>
          <c:invertIfNegative val="0"/>
          <c:cat>
            <c:strRef>
              <c:f>Sheet1!$A$2:$A$6</c:f>
              <c:strCache>
                <c:ptCount val="5"/>
                <c:pt idx="0">
                  <c:v>2013</c:v>
                </c:pt>
                <c:pt idx="1">
                  <c:v>2014</c:v>
                </c:pt>
                <c:pt idx="2">
                  <c:v>2015</c:v>
                </c:pt>
                <c:pt idx="3">
                  <c:v>2016</c:v>
                </c:pt>
                <c:pt idx="4">
                  <c:v>2017</c:v>
                </c:pt>
              </c:strCache>
            </c:strRef>
          </c:cat>
          <c:val>
            <c:numRef>
              <c:f>Sheet1!$D$2:$D$6</c:f>
              <c:numCache>
                <c:formatCode>General</c:formatCode>
                <c:ptCount val="5"/>
                <c:pt idx="0">
                  <c:v>0</c:v>
                </c:pt>
                <c:pt idx="1">
                  <c:v>0</c:v>
                </c:pt>
                <c:pt idx="2">
                  <c:v>0</c:v>
                </c:pt>
                <c:pt idx="3">
                  <c:v>0</c:v>
                </c:pt>
                <c:pt idx="4">
                  <c:v>0</c:v>
                </c:pt>
              </c:numCache>
            </c:numRef>
          </c:val>
        </c:ser>
        <c:dLbls>
          <c:showLegendKey val="0"/>
          <c:showVal val="0"/>
          <c:showCatName val="0"/>
          <c:showSerName val="0"/>
          <c:showPercent val="0"/>
          <c:showBubbleSize val="0"/>
        </c:dLbls>
        <c:gapWidth val="45"/>
        <c:overlap val="100"/>
        <c:axId val="441927936"/>
        <c:axId val="441929728"/>
      </c:barChart>
      <c:catAx>
        <c:axId val="441927936"/>
        <c:scaling>
          <c:orientation val="minMax"/>
        </c:scaling>
        <c:delete val="0"/>
        <c:axPos val="b"/>
        <c:numFmt formatCode="General" sourceLinked="1"/>
        <c:majorTickMark val="none"/>
        <c:minorTickMark val="none"/>
        <c:tickLblPos val="nextTo"/>
        <c:spPr>
          <a:ln w="12700">
            <a:solidFill>
              <a:schemeClr val="tx1"/>
            </a:solidFill>
            <a:miter lim="800000"/>
          </a:ln>
        </c:spPr>
        <c:txPr>
          <a:bodyPr/>
          <a:lstStyle/>
          <a:p>
            <a:pPr>
              <a:defRPr sz="1200" b="1">
                <a:latin typeface="+mj-lt"/>
              </a:defRPr>
            </a:pPr>
            <a:endParaRPr lang="en-US"/>
          </a:p>
        </c:txPr>
        <c:crossAx val="441929728"/>
        <c:crosses val="autoZero"/>
        <c:auto val="1"/>
        <c:lblAlgn val="ctr"/>
        <c:lblOffset val="100"/>
        <c:noMultiLvlLbl val="0"/>
      </c:catAx>
      <c:valAx>
        <c:axId val="441929728"/>
        <c:scaling>
          <c:orientation val="minMax"/>
          <c:max val="1"/>
          <c:min val="0"/>
        </c:scaling>
        <c:delete val="0"/>
        <c:axPos val="l"/>
        <c:majorGridlines>
          <c:spPr>
            <a:ln>
              <a:solidFill>
                <a:schemeClr val="accent6"/>
              </a:solidFill>
              <a:miter lim="800000"/>
            </a:ln>
          </c:spPr>
        </c:majorGridlines>
        <c:minorGridlines>
          <c:spPr>
            <a:ln>
              <a:noFill/>
            </a:ln>
          </c:spPr>
        </c:minorGridlines>
        <c:numFmt formatCode="0.00%" sourceLinked="0"/>
        <c:majorTickMark val="none"/>
        <c:minorTickMark val="none"/>
        <c:tickLblPos val="nextTo"/>
        <c:spPr>
          <a:ln>
            <a:noFill/>
          </a:ln>
        </c:spPr>
        <c:txPr>
          <a:bodyPr/>
          <a:lstStyle/>
          <a:p>
            <a:pPr>
              <a:defRPr sz="1000" b="1">
                <a:latin typeface="+mj-lt"/>
              </a:defRPr>
            </a:pPr>
            <a:endParaRPr lang="en-US"/>
          </a:p>
        </c:txPr>
        <c:crossAx val="441927936"/>
        <c:crosses val="autoZero"/>
        <c:crossBetween val="between"/>
        <c:majorUnit val="0.1"/>
      </c:valAx>
    </c:plotArea>
    <c:legend>
      <c:legendPos val="b"/>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Sheet1!$B$36</c:f>
              <c:strCache>
                <c:ptCount val="1"/>
                <c:pt idx="0">
                  <c:v>Títulos de tesorería-TES</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Sheet1!$C$11:$I$11</c:f>
              <c:strCache>
                <c:ptCount val="7"/>
                <c:pt idx="0">
                  <c:v>Establecimientos de Credito</c:v>
                </c:pt>
                <c:pt idx="1">
                  <c:v>Instituciones oficiales especiales (IOE)</c:v>
                </c:pt>
                <c:pt idx="2">
                  <c:v>Fiduciarias y FIC´s</c:v>
                </c:pt>
                <c:pt idx="3">
                  <c:v>Industria Aseguradora</c:v>
                </c:pt>
                <c:pt idx="4">
                  <c:v>AFP´s</c:v>
                </c:pt>
                <c:pt idx="5">
                  <c:v>Comisionistas de Bolsa FIC´s y otros</c:v>
                </c:pt>
                <c:pt idx="6">
                  <c:v>Total</c:v>
                </c:pt>
              </c:strCache>
            </c:strRef>
          </c:cat>
          <c:val>
            <c:numRef>
              <c:f>Sheet1!$C$36:$I$36</c:f>
              <c:numCache>
                <c:formatCode>0.00%</c:formatCode>
                <c:ptCount val="7"/>
                <c:pt idx="0">
                  <c:v>0.39222512312560398</c:v>
                </c:pt>
                <c:pt idx="1">
                  <c:v>0.3523440059603406</c:v>
                </c:pt>
                <c:pt idx="2">
                  <c:v>0.42283291980854926</c:v>
                </c:pt>
                <c:pt idx="3">
                  <c:v>0.28625814380233672</c:v>
                </c:pt>
                <c:pt idx="4">
                  <c:v>0.30355409465871236</c:v>
                </c:pt>
                <c:pt idx="5">
                  <c:v>9.5073503615656793E-2</c:v>
                </c:pt>
                <c:pt idx="6">
                  <c:v>0.3563552108931215</c:v>
                </c:pt>
              </c:numCache>
            </c:numRef>
          </c:val>
        </c:ser>
        <c:ser>
          <c:idx val="1"/>
          <c:order val="1"/>
          <c:tx>
            <c:strRef>
              <c:f>Sheet1!$B$37</c:f>
              <c:strCache>
                <c:ptCount val="1"/>
                <c:pt idx="0">
                  <c:v>Otros títulos emitidos por el Gobierno Nacional</c:v>
                </c:pt>
              </c:strCache>
            </c:strRef>
          </c:tx>
          <c:spPr>
            <a:solidFill>
              <a:srgbClr val="00B0F0"/>
            </a:solidFill>
          </c:spPr>
          <c:invertIfNegative val="0"/>
          <c:dLbls>
            <c:dLbl>
              <c:idx val="5"/>
              <c:delete val="1"/>
            </c:dLbl>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Sheet1!$C$11:$I$11</c:f>
              <c:strCache>
                <c:ptCount val="7"/>
                <c:pt idx="0">
                  <c:v>Establecimientos de Credito</c:v>
                </c:pt>
                <c:pt idx="1">
                  <c:v>Instituciones oficiales especiales (IOE)</c:v>
                </c:pt>
                <c:pt idx="2">
                  <c:v>Fiduciarias y FIC´s</c:v>
                </c:pt>
                <c:pt idx="3">
                  <c:v>Industria Aseguradora</c:v>
                </c:pt>
                <c:pt idx="4">
                  <c:v>AFP´s</c:v>
                </c:pt>
                <c:pt idx="5">
                  <c:v>Comisionistas de Bolsa FIC´s y otros</c:v>
                </c:pt>
                <c:pt idx="6">
                  <c:v>Total</c:v>
                </c:pt>
              </c:strCache>
            </c:strRef>
          </c:cat>
          <c:val>
            <c:numRef>
              <c:f>Sheet1!$C$37:$I$37</c:f>
              <c:numCache>
                <c:formatCode>0.00%</c:formatCode>
                <c:ptCount val="7"/>
                <c:pt idx="0">
                  <c:v>4.1949398526066703E-2</c:v>
                </c:pt>
                <c:pt idx="1">
                  <c:v>2.8842534938492699E-3</c:v>
                </c:pt>
                <c:pt idx="2">
                  <c:v>7.4537915576738858E-3</c:v>
                </c:pt>
                <c:pt idx="3">
                  <c:v>4.3871798915457602E-2</c:v>
                </c:pt>
                <c:pt idx="4">
                  <c:v>3.8153656409244244E-2</c:v>
                </c:pt>
                <c:pt idx="5">
                  <c:v>2.0950984308020335E-3</c:v>
                </c:pt>
                <c:pt idx="6">
                  <c:v>2.5156562403964494E-2</c:v>
                </c:pt>
              </c:numCache>
            </c:numRef>
          </c:val>
        </c:ser>
        <c:ser>
          <c:idx val="2"/>
          <c:order val="2"/>
          <c:tx>
            <c:strRef>
              <c:f>Sheet1!$B$38</c:f>
              <c:strCache>
                <c:ptCount val="1"/>
                <c:pt idx="0">
                  <c:v>Renta fija Nacional</c:v>
                </c:pt>
              </c:strCache>
            </c:strRef>
          </c:tx>
          <c:spPr>
            <a:solidFill>
              <a:srgbClr val="D6002A"/>
            </a:solidFill>
          </c:spPr>
          <c:invertIfNegative val="0"/>
          <c:dLbls>
            <c:showLegendKey val="0"/>
            <c:showVal val="1"/>
            <c:showCatName val="0"/>
            <c:showSerName val="0"/>
            <c:showPercent val="0"/>
            <c:showBubbleSize val="0"/>
            <c:showLeaderLines val="0"/>
          </c:dLbls>
          <c:cat>
            <c:strRef>
              <c:f>Sheet1!$C$11:$I$11</c:f>
              <c:strCache>
                <c:ptCount val="7"/>
                <c:pt idx="0">
                  <c:v>Establecimientos de Credito</c:v>
                </c:pt>
                <c:pt idx="1">
                  <c:v>Instituciones oficiales especiales (IOE)</c:v>
                </c:pt>
                <c:pt idx="2">
                  <c:v>Fiduciarias y FIC´s</c:v>
                </c:pt>
                <c:pt idx="3">
                  <c:v>Industria Aseguradora</c:v>
                </c:pt>
                <c:pt idx="4">
                  <c:v>AFP´s</c:v>
                </c:pt>
                <c:pt idx="5">
                  <c:v>Comisionistas de Bolsa FIC´s y otros</c:v>
                </c:pt>
                <c:pt idx="6">
                  <c:v>Total</c:v>
                </c:pt>
              </c:strCache>
            </c:strRef>
          </c:cat>
          <c:val>
            <c:numRef>
              <c:f>Sheet1!$C$38:$I$38</c:f>
              <c:numCache>
                <c:formatCode>0.00%</c:formatCode>
                <c:ptCount val="7"/>
                <c:pt idx="0">
                  <c:v>0.1103365401278345</c:v>
                </c:pt>
                <c:pt idx="1">
                  <c:v>0.19293169694584461</c:v>
                </c:pt>
                <c:pt idx="2">
                  <c:v>0.30339446763687344</c:v>
                </c:pt>
                <c:pt idx="3">
                  <c:v>0.46843729241272203</c:v>
                </c:pt>
                <c:pt idx="4">
                  <c:v>0.12908381117141229</c:v>
                </c:pt>
                <c:pt idx="5">
                  <c:v>0.56912367091449245</c:v>
                </c:pt>
                <c:pt idx="6">
                  <c:v>0.22846115000563655</c:v>
                </c:pt>
              </c:numCache>
            </c:numRef>
          </c:val>
        </c:ser>
        <c:ser>
          <c:idx val="3"/>
          <c:order val="3"/>
          <c:tx>
            <c:strRef>
              <c:f>Sheet1!$B$39</c:f>
              <c:strCache>
                <c:ptCount val="1"/>
                <c:pt idx="0">
                  <c:v>Renta fija Extranjera</c:v>
                </c:pt>
              </c:strCache>
            </c:strRef>
          </c:tx>
          <c:spPr>
            <a:solidFill>
              <a:srgbClr val="FFFF00"/>
            </a:solidFill>
          </c:spPr>
          <c:invertIfNegative val="0"/>
          <c:dLbls>
            <c:dLbl>
              <c:idx val="5"/>
              <c:delete val="1"/>
            </c:dLbl>
            <c:showLegendKey val="0"/>
            <c:showVal val="1"/>
            <c:showCatName val="0"/>
            <c:showSerName val="0"/>
            <c:showPercent val="0"/>
            <c:showBubbleSize val="0"/>
            <c:showLeaderLines val="0"/>
          </c:dLbls>
          <c:cat>
            <c:strRef>
              <c:f>Sheet1!$C$11:$I$11</c:f>
              <c:strCache>
                <c:ptCount val="7"/>
                <c:pt idx="0">
                  <c:v>Establecimientos de Credito</c:v>
                </c:pt>
                <c:pt idx="1">
                  <c:v>Instituciones oficiales especiales (IOE)</c:v>
                </c:pt>
                <c:pt idx="2">
                  <c:v>Fiduciarias y FIC´s</c:v>
                </c:pt>
                <c:pt idx="3">
                  <c:v>Industria Aseguradora</c:v>
                </c:pt>
                <c:pt idx="4">
                  <c:v>AFP´s</c:v>
                </c:pt>
                <c:pt idx="5">
                  <c:v>Comisionistas de Bolsa FIC´s y otros</c:v>
                </c:pt>
                <c:pt idx="6">
                  <c:v>Total</c:v>
                </c:pt>
              </c:strCache>
            </c:strRef>
          </c:cat>
          <c:val>
            <c:numRef>
              <c:f>Sheet1!$C$39:$I$39</c:f>
              <c:numCache>
                <c:formatCode>0.00%</c:formatCode>
                <c:ptCount val="7"/>
                <c:pt idx="0">
                  <c:v>9.8664300541896691E-3</c:v>
                </c:pt>
                <c:pt idx="1">
                  <c:v>0.43043433863299663</c:v>
                </c:pt>
                <c:pt idx="2">
                  <c:v>7.2965346849852251E-3</c:v>
                </c:pt>
                <c:pt idx="3">
                  <c:v>5.3186012048358558E-2</c:v>
                </c:pt>
                <c:pt idx="4">
                  <c:v>5.0747610550805795E-2</c:v>
                </c:pt>
                <c:pt idx="5">
                  <c:v>8.6516287219496268E-4</c:v>
                </c:pt>
                <c:pt idx="6">
                  <c:v>4.3605345567315927E-2</c:v>
                </c:pt>
              </c:numCache>
            </c:numRef>
          </c:val>
        </c:ser>
        <c:ser>
          <c:idx val="4"/>
          <c:order val="4"/>
          <c:tx>
            <c:strRef>
              <c:f>Sheet1!$B$40</c:f>
              <c:strCache>
                <c:ptCount val="1"/>
                <c:pt idx="0">
                  <c:v>Renta Variable Nacional</c:v>
                </c:pt>
              </c:strCache>
            </c:strRef>
          </c:tx>
          <c:invertIfNegative val="0"/>
          <c:dLbls>
            <c:showLegendKey val="0"/>
            <c:showVal val="1"/>
            <c:showCatName val="0"/>
            <c:showSerName val="0"/>
            <c:showPercent val="0"/>
            <c:showBubbleSize val="0"/>
            <c:showLeaderLines val="0"/>
          </c:dLbls>
          <c:cat>
            <c:strRef>
              <c:f>Sheet1!$C$11:$I$11</c:f>
              <c:strCache>
                <c:ptCount val="7"/>
                <c:pt idx="0">
                  <c:v>Establecimientos de Credito</c:v>
                </c:pt>
                <c:pt idx="1">
                  <c:v>Instituciones oficiales especiales (IOE)</c:v>
                </c:pt>
                <c:pt idx="2">
                  <c:v>Fiduciarias y FIC´s</c:v>
                </c:pt>
                <c:pt idx="3">
                  <c:v>Industria Aseguradora</c:v>
                </c:pt>
                <c:pt idx="4">
                  <c:v>AFP´s</c:v>
                </c:pt>
                <c:pt idx="5">
                  <c:v>Comisionistas de Bolsa FIC´s y otros</c:v>
                </c:pt>
                <c:pt idx="6">
                  <c:v>Total</c:v>
                </c:pt>
              </c:strCache>
            </c:strRef>
          </c:cat>
          <c:val>
            <c:numRef>
              <c:f>Sheet1!$C$40:$I$40</c:f>
              <c:numCache>
                <c:formatCode>0.00%</c:formatCode>
                <c:ptCount val="7"/>
                <c:pt idx="0">
                  <c:v>0.16144987696161575</c:v>
                </c:pt>
                <c:pt idx="1">
                  <c:v>1.8317709374209987E-2</c:v>
                </c:pt>
                <c:pt idx="2">
                  <c:v>0.24364210326137178</c:v>
                </c:pt>
                <c:pt idx="3">
                  <c:v>0.13514213679847248</c:v>
                </c:pt>
                <c:pt idx="4">
                  <c:v>0.21499806467027147</c:v>
                </c:pt>
                <c:pt idx="5">
                  <c:v>0.27922889959834674</c:v>
                </c:pt>
                <c:pt idx="6">
                  <c:v>0.20541499584796727</c:v>
                </c:pt>
              </c:numCache>
            </c:numRef>
          </c:val>
        </c:ser>
        <c:ser>
          <c:idx val="5"/>
          <c:order val="5"/>
          <c:tx>
            <c:strRef>
              <c:f>Sheet1!$B$41</c:f>
              <c:strCache>
                <c:ptCount val="1"/>
                <c:pt idx="0">
                  <c:v>Renta Variable Extranjera</c:v>
                </c:pt>
              </c:strCache>
            </c:strRef>
          </c:tx>
          <c:invertIfNegative val="0"/>
          <c:dLbls>
            <c:dLbl>
              <c:idx val="1"/>
              <c:delete val="1"/>
            </c:dLbl>
            <c:showLegendKey val="0"/>
            <c:showVal val="1"/>
            <c:showCatName val="0"/>
            <c:showSerName val="0"/>
            <c:showPercent val="0"/>
            <c:showBubbleSize val="0"/>
            <c:showLeaderLines val="0"/>
          </c:dLbls>
          <c:cat>
            <c:strRef>
              <c:f>Sheet1!$C$11:$I$11</c:f>
              <c:strCache>
                <c:ptCount val="7"/>
                <c:pt idx="0">
                  <c:v>Establecimientos de Credito</c:v>
                </c:pt>
                <c:pt idx="1">
                  <c:v>Instituciones oficiales especiales (IOE)</c:v>
                </c:pt>
                <c:pt idx="2">
                  <c:v>Fiduciarias y FIC´s</c:v>
                </c:pt>
                <c:pt idx="3">
                  <c:v>Industria Aseguradora</c:v>
                </c:pt>
                <c:pt idx="4">
                  <c:v>AFP´s</c:v>
                </c:pt>
                <c:pt idx="5">
                  <c:v>Comisionistas de Bolsa FIC´s y otros</c:v>
                </c:pt>
                <c:pt idx="6">
                  <c:v>Total</c:v>
                </c:pt>
              </c:strCache>
            </c:strRef>
          </c:cat>
          <c:val>
            <c:numRef>
              <c:f>Sheet1!$C$41:$I$41</c:f>
              <c:numCache>
                <c:formatCode>0.00%</c:formatCode>
                <c:ptCount val="7"/>
                <c:pt idx="0">
                  <c:v>0.25038960651753961</c:v>
                </c:pt>
                <c:pt idx="1">
                  <c:v>1.5078992002595334E-3</c:v>
                </c:pt>
                <c:pt idx="2">
                  <c:v>1.1653021660922722E-2</c:v>
                </c:pt>
                <c:pt idx="3">
                  <c:v>1.2497353713246565E-2</c:v>
                </c:pt>
                <c:pt idx="4">
                  <c:v>0.2595524018589741</c:v>
                </c:pt>
                <c:pt idx="5">
                  <c:v>4.0970673383887414E-2</c:v>
                </c:pt>
                <c:pt idx="6">
                  <c:v>0.13261011375002474</c:v>
                </c:pt>
              </c:numCache>
            </c:numRef>
          </c:val>
        </c:ser>
        <c:ser>
          <c:idx val="6"/>
          <c:order val="6"/>
          <c:tx>
            <c:strRef>
              <c:f>Sheet1!$B$42</c:f>
              <c:strCache>
                <c:ptCount val="1"/>
                <c:pt idx="0">
                  <c:v>otros</c:v>
                </c:pt>
              </c:strCache>
            </c:strRef>
          </c:tx>
          <c:spPr>
            <a:solidFill>
              <a:srgbClr val="29858C"/>
            </a:solidFill>
          </c:spPr>
          <c:invertIfNegative val="0"/>
          <c:cat>
            <c:strRef>
              <c:f>Sheet1!$C$11:$I$11</c:f>
              <c:strCache>
                <c:ptCount val="7"/>
                <c:pt idx="0">
                  <c:v>Establecimientos de Credito</c:v>
                </c:pt>
                <c:pt idx="1">
                  <c:v>Instituciones oficiales especiales (IOE)</c:v>
                </c:pt>
                <c:pt idx="2">
                  <c:v>Fiduciarias y FIC´s</c:v>
                </c:pt>
                <c:pt idx="3">
                  <c:v>Industria Aseguradora</c:v>
                </c:pt>
                <c:pt idx="4">
                  <c:v>AFP´s</c:v>
                </c:pt>
                <c:pt idx="5">
                  <c:v>Comisionistas de Bolsa FIC´s y otros</c:v>
                </c:pt>
                <c:pt idx="6">
                  <c:v>Total</c:v>
                </c:pt>
              </c:strCache>
            </c:strRef>
          </c:cat>
          <c:val>
            <c:numRef>
              <c:f>Sheet1!$C$42:$I$42</c:f>
              <c:numCache>
                <c:formatCode>0.00%</c:formatCode>
                <c:ptCount val="7"/>
                <c:pt idx="0">
                  <c:v>3.378302468714979E-2</c:v>
                </c:pt>
                <c:pt idx="1">
                  <c:v>1.5800963924993703E-3</c:v>
                </c:pt>
                <c:pt idx="2">
                  <c:v>3.7271613896236607E-3</c:v>
                </c:pt>
                <c:pt idx="3">
                  <c:v>6.0726230940603932E-4</c:v>
                </c:pt>
                <c:pt idx="4">
                  <c:v>3.9103606805796932E-3</c:v>
                </c:pt>
                <c:pt idx="5">
                  <c:v>1.2642991184619586E-2</c:v>
                </c:pt>
                <c:pt idx="6">
                  <c:v>8.3966215319694927E-3</c:v>
                </c:pt>
              </c:numCache>
            </c:numRef>
          </c:val>
        </c:ser>
        <c:dLbls>
          <c:showLegendKey val="0"/>
          <c:showVal val="0"/>
          <c:showCatName val="0"/>
          <c:showSerName val="0"/>
          <c:showPercent val="0"/>
          <c:showBubbleSize val="0"/>
        </c:dLbls>
        <c:gapWidth val="75"/>
        <c:overlap val="100"/>
        <c:axId val="356681984"/>
        <c:axId val="356700160"/>
      </c:barChart>
      <c:catAx>
        <c:axId val="356681984"/>
        <c:scaling>
          <c:orientation val="minMax"/>
        </c:scaling>
        <c:delete val="0"/>
        <c:axPos val="b"/>
        <c:majorTickMark val="none"/>
        <c:minorTickMark val="none"/>
        <c:tickLblPos val="nextTo"/>
        <c:crossAx val="356700160"/>
        <c:crosses val="autoZero"/>
        <c:auto val="1"/>
        <c:lblAlgn val="ctr"/>
        <c:lblOffset val="100"/>
        <c:noMultiLvlLbl val="0"/>
      </c:catAx>
      <c:valAx>
        <c:axId val="356700160"/>
        <c:scaling>
          <c:orientation val="minMax"/>
        </c:scaling>
        <c:delete val="0"/>
        <c:axPos val="l"/>
        <c:majorGridlines/>
        <c:title>
          <c:tx>
            <c:rich>
              <a:bodyPr rot="-5400000" vert="horz"/>
              <a:lstStyle/>
              <a:p>
                <a:pPr>
                  <a:defRPr/>
                </a:pPr>
                <a:r>
                  <a:rPr lang="en-US" dirty="0" err="1" smtClean="0"/>
                  <a:t>Participación</a:t>
                </a:r>
                <a:r>
                  <a:rPr lang="en-US" dirty="0" smtClean="0"/>
                  <a:t> del total del </a:t>
                </a:r>
                <a:r>
                  <a:rPr lang="en-US" dirty="0" err="1" smtClean="0"/>
                  <a:t>portafolio</a:t>
                </a:r>
                <a:endParaRPr lang="en-US" dirty="0"/>
              </a:p>
            </c:rich>
          </c:tx>
          <c:layout/>
          <c:overlay val="0"/>
        </c:title>
        <c:numFmt formatCode="0%" sourceLinked="1"/>
        <c:majorTickMark val="none"/>
        <c:minorTickMark val="none"/>
        <c:tickLblPos val="nextTo"/>
        <c:spPr>
          <a:ln w="9525">
            <a:noFill/>
          </a:ln>
        </c:spPr>
        <c:crossAx val="356681984"/>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CO" dirty="0" smtClean="0"/>
              <a:t>Índice</a:t>
            </a:r>
            <a:r>
              <a:rPr lang="es-CO" baseline="0" dirty="0" smtClean="0"/>
              <a:t> de control de corrupción</a:t>
            </a:r>
            <a:endParaRPr lang="en-US" dirty="0"/>
          </a:p>
        </c:rich>
      </c:tx>
      <c:layout/>
      <c:overlay val="0"/>
    </c:title>
    <c:autoTitleDeleted val="0"/>
    <c:plotArea>
      <c:layout/>
      <c:barChart>
        <c:barDir val="col"/>
        <c:grouping val="clustered"/>
        <c:varyColors val="0"/>
        <c:ser>
          <c:idx val="0"/>
          <c:order val="0"/>
          <c:tx>
            <c:v>2013</c:v>
          </c:tx>
          <c:invertIfNegative val="0"/>
          <c:dLbls>
            <c:showLegendKey val="0"/>
            <c:showVal val="1"/>
            <c:showCatName val="0"/>
            <c:showSerName val="0"/>
            <c:showPercent val="0"/>
            <c:showBubbleSize val="0"/>
            <c:showLeaderLines val="0"/>
          </c:dLbls>
          <c:cat>
            <c:strRef>
              <c:f>[Data_Extract_From_Worldwide_Governance_Indicators.xlsx]Data!$A$4,[Data_Extract_From_Worldwide_Governance_Indicators.xlsx]Data!$A$7,[Data_Extract_From_Worldwide_Governance_Indicators.xlsx]Data!$A$10,[Data_Extract_From_Worldwide_Governance_Indicators.xlsx]Data!$A$13,[Data_Extract_From_Worldwide_Governance_Indicators.xlsx]Data!$A$16,[Data_Extract_From_Worldwide_Governance_Indicators.xlsx]Data!$A$19,[Data_Extract_From_Worldwide_Governance_Indicators.xlsx]Data!$A$22</c:f>
              <c:strCache>
                <c:ptCount val="7"/>
                <c:pt idx="0">
                  <c:v>Argentina</c:v>
                </c:pt>
                <c:pt idx="1">
                  <c:v>Brazil</c:v>
                </c:pt>
                <c:pt idx="2">
                  <c:v>Colombia</c:v>
                </c:pt>
                <c:pt idx="3">
                  <c:v>Chile</c:v>
                </c:pt>
                <c:pt idx="4">
                  <c:v>Mexico</c:v>
                </c:pt>
                <c:pt idx="5">
                  <c:v>United States</c:v>
                </c:pt>
                <c:pt idx="6">
                  <c:v>Switzerland</c:v>
                </c:pt>
              </c:strCache>
            </c:strRef>
          </c:cat>
          <c:val>
            <c:numRef>
              <c:f>[Data_Extract_From_Worldwide_Governance_Indicators.xlsx]Data!$E$2,[Data_Extract_From_Worldwide_Governance_Indicators.xlsx]Data!$E$5,[Data_Extract_From_Worldwide_Governance_Indicators.xlsx]Data!$E$8,[Data_Extract_From_Worldwide_Governance_Indicators.xlsx]Data!$E$11,[Data_Extract_From_Worldwide_Governance_Indicators.xlsx]Data!$E$14,[Data_Extract_From_Worldwide_Governance_Indicators.xlsx]Data!$E$17,[Data_Extract_From_Worldwide_Governance_Indicators.xlsx]Data!$E$20</c:f>
              <c:numCache>
                <c:formatCode>0.00</c:formatCode>
                <c:ptCount val="7"/>
                <c:pt idx="0">
                  <c:v>-0.46275690197944602</c:v>
                </c:pt>
                <c:pt idx="1">
                  <c:v>-0.11686512082815199</c:v>
                </c:pt>
                <c:pt idx="2">
                  <c:v>-0.430265933275223</c:v>
                </c:pt>
                <c:pt idx="3">
                  <c:v>1.53181517124176</c:v>
                </c:pt>
                <c:pt idx="4">
                  <c:v>-0.47272545099258401</c:v>
                </c:pt>
                <c:pt idx="5">
                  <c:v>1.2930728197097801</c:v>
                </c:pt>
                <c:pt idx="6">
                  <c:v>2.1452932357788099</c:v>
                </c:pt>
              </c:numCache>
            </c:numRef>
          </c:val>
        </c:ser>
        <c:ser>
          <c:idx val="1"/>
          <c:order val="1"/>
          <c:tx>
            <c:v>2014</c:v>
          </c:tx>
          <c:spPr>
            <a:solidFill>
              <a:schemeClr val="tx2"/>
            </a:solidFill>
          </c:spPr>
          <c:invertIfNegative val="0"/>
          <c:dLbls>
            <c:showLegendKey val="0"/>
            <c:showVal val="1"/>
            <c:showCatName val="0"/>
            <c:showSerName val="0"/>
            <c:showPercent val="0"/>
            <c:showBubbleSize val="0"/>
            <c:showLeaderLines val="0"/>
          </c:dLbls>
          <c:cat>
            <c:strRef>
              <c:f>[Data_Extract_From_Worldwide_Governance_Indicators.xlsx]Data!$A$4,[Data_Extract_From_Worldwide_Governance_Indicators.xlsx]Data!$A$7,[Data_Extract_From_Worldwide_Governance_Indicators.xlsx]Data!$A$10,[Data_Extract_From_Worldwide_Governance_Indicators.xlsx]Data!$A$13,[Data_Extract_From_Worldwide_Governance_Indicators.xlsx]Data!$A$16,[Data_Extract_From_Worldwide_Governance_Indicators.xlsx]Data!$A$19,[Data_Extract_From_Worldwide_Governance_Indicators.xlsx]Data!$A$22</c:f>
              <c:strCache>
                <c:ptCount val="7"/>
                <c:pt idx="0">
                  <c:v>Argentina</c:v>
                </c:pt>
                <c:pt idx="1">
                  <c:v>Brazil</c:v>
                </c:pt>
                <c:pt idx="2">
                  <c:v>Colombia</c:v>
                </c:pt>
                <c:pt idx="3">
                  <c:v>Chile</c:v>
                </c:pt>
                <c:pt idx="4">
                  <c:v>Mexico</c:v>
                </c:pt>
                <c:pt idx="5">
                  <c:v>United States</c:v>
                </c:pt>
                <c:pt idx="6">
                  <c:v>Switzerland</c:v>
                </c:pt>
              </c:strCache>
            </c:strRef>
          </c:cat>
          <c:val>
            <c:numRef>
              <c:f>[Data_Extract_From_Worldwide_Governance_Indicators.xlsx]Data!$F$2,[Data_Extract_From_Worldwide_Governance_Indicators.xlsx]Data!$F$5,[Data_Extract_From_Worldwide_Governance_Indicators.xlsx]Data!$F$8,[Data_Extract_From_Worldwide_Governance_Indicators.xlsx]Data!$F$11,[Data_Extract_From_Worldwide_Governance_Indicators.xlsx]Data!$F$14,[Data_Extract_From_Worldwide_Governance_Indicators.xlsx]Data!$F$17,[Data_Extract_From_Worldwide_Governance_Indicators.xlsx]Data!$F$20</c:f>
              <c:numCache>
                <c:formatCode>0.00</c:formatCode>
                <c:ptCount val="7"/>
                <c:pt idx="0">
                  <c:v>-0.58071798086166404</c:v>
                </c:pt>
                <c:pt idx="1">
                  <c:v>-0.379681676626205</c:v>
                </c:pt>
                <c:pt idx="2">
                  <c:v>-0.39438676834106401</c:v>
                </c:pt>
                <c:pt idx="3">
                  <c:v>1.47876632213593</c:v>
                </c:pt>
                <c:pt idx="4">
                  <c:v>-0.73134386539459195</c:v>
                </c:pt>
                <c:pt idx="5">
                  <c:v>1.32284355163574</c:v>
                </c:pt>
                <c:pt idx="6">
                  <c:v>2.1890680789947501</c:v>
                </c:pt>
              </c:numCache>
            </c:numRef>
          </c:val>
        </c:ser>
        <c:ser>
          <c:idx val="2"/>
          <c:order val="2"/>
          <c:tx>
            <c:v>2015</c:v>
          </c:tx>
          <c:spPr>
            <a:solidFill>
              <a:schemeClr val="accent6"/>
            </a:solidFill>
          </c:spPr>
          <c:invertIfNegative val="0"/>
          <c:dLbls>
            <c:showLegendKey val="0"/>
            <c:showVal val="1"/>
            <c:showCatName val="0"/>
            <c:showSerName val="0"/>
            <c:showPercent val="0"/>
            <c:showBubbleSize val="0"/>
            <c:showLeaderLines val="0"/>
          </c:dLbls>
          <c:cat>
            <c:strRef>
              <c:f>[Data_Extract_From_Worldwide_Governance_Indicators.xlsx]Data!$A$4,[Data_Extract_From_Worldwide_Governance_Indicators.xlsx]Data!$A$7,[Data_Extract_From_Worldwide_Governance_Indicators.xlsx]Data!$A$10,[Data_Extract_From_Worldwide_Governance_Indicators.xlsx]Data!$A$13,[Data_Extract_From_Worldwide_Governance_Indicators.xlsx]Data!$A$16,[Data_Extract_From_Worldwide_Governance_Indicators.xlsx]Data!$A$19,[Data_Extract_From_Worldwide_Governance_Indicators.xlsx]Data!$A$22</c:f>
              <c:strCache>
                <c:ptCount val="7"/>
                <c:pt idx="0">
                  <c:v>Argentina</c:v>
                </c:pt>
                <c:pt idx="1">
                  <c:v>Brazil</c:v>
                </c:pt>
                <c:pt idx="2">
                  <c:v>Colombia</c:v>
                </c:pt>
                <c:pt idx="3">
                  <c:v>Chile</c:v>
                </c:pt>
                <c:pt idx="4">
                  <c:v>Mexico</c:v>
                </c:pt>
                <c:pt idx="5">
                  <c:v>United States</c:v>
                </c:pt>
                <c:pt idx="6">
                  <c:v>Switzerland</c:v>
                </c:pt>
              </c:strCache>
            </c:strRef>
          </c:cat>
          <c:val>
            <c:numRef>
              <c:f>[Data_Extract_From_Worldwide_Governance_Indicators.xlsx]Data!$G$2,[Data_Extract_From_Worldwide_Governance_Indicators.xlsx]Data!$G$5,[Data_Extract_From_Worldwide_Governance_Indicators.xlsx]Data!$G$8,[Data_Extract_From_Worldwide_Governance_Indicators.xlsx]Data!$G$11,[Data_Extract_From_Worldwide_Governance_Indicators.xlsx]Data!$G$14,[Data_Extract_From_Worldwide_Governance_Indicators.xlsx]Data!$G$17,[Data_Extract_From_Worldwide_Governance_Indicators.xlsx]Data!$G$20</c:f>
              <c:numCache>
                <c:formatCode>0.00</c:formatCode>
                <c:ptCount val="7"/>
                <c:pt idx="0">
                  <c:v>-0.58686602115631104</c:v>
                </c:pt>
                <c:pt idx="1">
                  <c:v>-0.43271252512931802</c:v>
                </c:pt>
                <c:pt idx="2">
                  <c:v>-0.29261320829391502</c:v>
                </c:pt>
                <c:pt idx="3">
                  <c:v>1.2587873935699501</c:v>
                </c:pt>
                <c:pt idx="4">
                  <c:v>-0.74210369586944602</c:v>
                </c:pt>
                <c:pt idx="5">
                  <c:v>1.3785274028778101</c:v>
                </c:pt>
                <c:pt idx="6">
                  <c:v>2.16910648345947</c:v>
                </c:pt>
              </c:numCache>
            </c:numRef>
          </c:val>
        </c:ser>
        <c:dLbls>
          <c:showLegendKey val="0"/>
          <c:showVal val="0"/>
          <c:showCatName val="0"/>
          <c:showSerName val="0"/>
          <c:showPercent val="0"/>
          <c:showBubbleSize val="0"/>
        </c:dLbls>
        <c:gapWidth val="150"/>
        <c:overlap val="-40"/>
        <c:axId val="357156352"/>
        <c:axId val="357157888"/>
      </c:barChart>
      <c:catAx>
        <c:axId val="357156352"/>
        <c:scaling>
          <c:orientation val="minMax"/>
        </c:scaling>
        <c:delete val="0"/>
        <c:axPos val="b"/>
        <c:majorTickMark val="out"/>
        <c:minorTickMark val="none"/>
        <c:tickLblPos val="low"/>
        <c:crossAx val="357157888"/>
        <c:crosses val="autoZero"/>
        <c:auto val="1"/>
        <c:lblAlgn val="ctr"/>
        <c:lblOffset val="100"/>
        <c:noMultiLvlLbl val="0"/>
      </c:catAx>
      <c:valAx>
        <c:axId val="357157888"/>
        <c:scaling>
          <c:orientation val="minMax"/>
        </c:scaling>
        <c:delete val="0"/>
        <c:axPos val="l"/>
        <c:majorGridlines/>
        <c:numFmt formatCode="0.00" sourceLinked="1"/>
        <c:majorTickMark val="out"/>
        <c:minorTickMark val="none"/>
        <c:tickLblPos val="nextTo"/>
        <c:crossAx val="35715635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Sheet1!$H$9</c:f>
              <c:strCache>
                <c:ptCount val="1"/>
                <c:pt idx="0">
                  <c:v>Emerging Asia</c:v>
                </c:pt>
              </c:strCache>
            </c:strRef>
          </c:tx>
          <c:invertIfNegative val="0"/>
          <c:dLbls>
            <c:showLegendKey val="0"/>
            <c:showVal val="1"/>
            <c:showCatName val="0"/>
            <c:showSerName val="0"/>
            <c:showPercent val="0"/>
            <c:showBubbleSize val="0"/>
            <c:showLeaderLines val="0"/>
          </c:dLbls>
          <c:cat>
            <c:strRef>
              <c:f>Sheet1!$A$21</c:f>
              <c:strCache>
                <c:ptCount val="1"/>
                <c:pt idx="0">
                  <c:v>ICOR§</c:v>
                </c:pt>
              </c:strCache>
            </c:strRef>
          </c:cat>
          <c:val>
            <c:numRef>
              <c:f>Sheet1!$D$9</c:f>
              <c:numCache>
                <c:formatCode>General</c:formatCode>
                <c:ptCount val="1"/>
                <c:pt idx="0">
                  <c:v>4.9000000000000004</c:v>
                </c:pt>
              </c:numCache>
            </c:numRef>
          </c:val>
        </c:ser>
        <c:ser>
          <c:idx val="1"/>
          <c:order val="1"/>
          <c:tx>
            <c:strRef>
              <c:f>Sheet1!$A$11</c:f>
              <c:strCache>
                <c:ptCount val="1"/>
                <c:pt idx="0">
                  <c:v>Emerging Europe</c:v>
                </c:pt>
              </c:strCache>
            </c:strRef>
          </c:tx>
          <c:spPr>
            <a:solidFill>
              <a:schemeClr val="tx2"/>
            </a:solidFill>
          </c:spPr>
          <c:invertIfNegative val="0"/>
          <c:dLbls>
            <c:showLegendKey val="0"/>
            <c:showVal val="1"/>
            <c:showCatName val="0"/>
            <c:showSerName val="0"/>
            <c:showPercent val="0"/>
            <c:showBubbleSize val="0"/>
            <c:showLeaderLines val="0"/>
          </c:dLbls>
          <c:cat>
            <c:strRef>
              <c:f>Sheet1!$A$21</c:f>
              <c:strCache>
                <c:ptCount val="1"/>
                <c:pt idx="0">
                  <c:v>ICOR§</c:v>
                </c:pt>
              </c:strCache>
            </c:strRef>
          </c:cat>
          <c:val>
            <c:numRef>
              <c:f>Sheet1!$D$15</c:f>
              <c:numCache>
                <c:formatCode>General</c:formatCode>
                <c:ptCount val="1"/>
                <c:pt idx="0">
                  <c:v>5.9</c:v>
                </c:pt>
              </c:numCache>
            </c:numRef>
          </c:val>
        </c:ser>
        <c:ser>
          <c:idx val="2"/>
          <c:order val="2"/>
          <c:tx>
            <c:strRef>
              <c:f>Sheet1!$A$17</c:f>
              <c:strCache>
                <c:ptCount val="1"/>
                <c:pt idx="0">
                  <c:v>Latin America</c:v>
                </c:pt>
              </c:strCache>
            </c:strRef>
          </c:tx>
          <c:spPr>
            <a:solidFill>
              <a:schemeClr val="accent6"/>
            </a:solidFill>
          </c:spPr>
          <c:invertIfNegative val="0"/>
          <c:dLbls>
            <c:showLegendKey val="0"/>
            <c:showVal val="1"/>
            <c:showCatName val="0"/>
            <c:showSerName val="0"/>
            <c:showPercent val="0"/>
            <c:showBubbleSize val="0"/>
            <c:showLeaderLines val="0"/>
          </c:dLbls>
          <c:cat>
            <c:strRef>
              <c:f>Sheet1!$A$21</c:f>
              <c:strCache>
                <c:ptCount val="1"/>
                <c:pt idx="0">
                  <c:v>ICOR§</c:v>
                </c:pt>
              </c:strCache>
            </c:strRef>
          </c:cat>
          <c:val>
            <c:numRef>
              <c:f>Sheet1!$D$21</c:f>
              <c:numCache>
                <c:formatCode>General</c:formatCode>
                <c:ptCount val="1"/>
                <c:pt idx="0">
                  <c:v>6.7</c:v>
                </c:pt>
              </c:numCache>
            </c:numRef>
          </c:val>
        </c:ser>
        <c:dLbls>
          <c:showLegendKey val="0"/>
          <c:showVal val="0"/>
          <c:showCatName val="0"/>
          <c:showSerName val="0"/>
          <c:showPercent val="0"/>
          <c:showBubbleSize val="0"/>
        </c:dLbls>
        <c:gapWidth val="150"/>
        <c:overlap val="-24"/>
        <c:axId val="355642752"/>
        <c:axId val="355648640"/>
      </c:barChart>
      <c:catAx>
        <c:axId val="355642752"/>
        <c:scaling>
          <c:orientation val="minMax"/>
        </c:scaling>
        <c:delete val="0"/>
        <c:axPos val="b"/>
        <c:majorTickMark val="out"/>
        <c:minorTickMark val="none"/>
        <c:tickLblPos val="nextTo"/>
        <c:crossAx val="355648640"/>
        <c:crosses val="autoZero"/>
        <c:auto val="1"/>
        <c:lblAlgn val="ctr"/>
        <c:lblOffset val="100"/>
        <c:noMultiLvlLbl val="0"/>
      </c:catAx>
      <c:valAx>
        <c:axId val="355648640"/>
        <c:scaling>
          <c:orientation val="minMax"/>
        </c:scaling>
        <c:delete val="0"/>
        <c:axPos val="l"/>
        <c:majorGridlines/>
        <c:title>
          <c:tx>
            <c:rich>
              <a:bodyPr rot="-5400000" vert="horz"/>
              <a:lstStyle/>
              <a:p>
                <a:pPr>
                  <a:defRPr/>
                </a:pPr>
                <a:r>
                  <a:rPr lang="en-US" dirty="0" smtClean="0"/>
                  <a:t>ICOR Index</a:t>
                </a:r>
                <a:endParaRPr lang="en-US" dirty="0"/>
              </a:p>
            </c:rich>
          </c:tx>
          <c:layout/>
          <c:overlay val="0"/>
        </c:title>
        <c:numFmt formatCode="General" sourceLinked="1"/>
        <c:majorTickMark val="out"/>
        <c:minorTickMark val="none"/>
        <c:tickLblPos val="nextTo"/>
        <c:crossAx val="35564275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Sheet1!$A$5</c:f>
              <c:strCache>
                <c:ptCount val="1"/>
                <c:pt idx="0">
                  <c:v>Current account balance/GDP</c:v>
                </c:pt>
              </c:strCache>
            </c:strRef>
          </c:tx>
          <c:invertIfNegative val="0"/>
          <c:cat>
            <c:strRef>
              <c:f>Sheet1!$B$4:$I$4</c:f>
              <c:strCache>
                <c:ptCount val="8"/>
                <c:pt idx="0">
                  <c:v>2011</c:v>
                </c:pt>
                <c:pt idx="1">
                  <c:v>2012</c:v>
                </c:pt>
                <c:pt idx="2">
                  <c:v>2013</c:v>
                </c:pt>
                <c:pt idx="3">
                  <c:v>2014</c:v>
                </c:pt>
                <c:pt idx="4">
                  <c:v>2015</c:v>
                </c:pt>
                <c:pt idx="5">
                  <c:v>2016</c:v>
                </c:pt>
                <c:pt idx="6">
                  <c:v>2017f</c:v>
                </c:pt>
                <c:pt idx="7">
                  <c:v>2018f</c:v>
                </c:pt>
              </c:strCache>
            </c:strRef>
          </c:cat>
          <c:val>
            <c:numRef>
              <c:f>Sheet1!$B$5:$I$5</c:f>
              <c:numCache>
                <c:formatCode>General</c:formatCode>
                <c:ptCount val="8"/>
                <c:pt idx="0">
                  <c:v>-2.9</c:v>
                </c:pt>
                <c:pt idx="1">
                  <c:v>-3</c:v>
                </c:pt>
                <c:pt idx="2">
                  <c:v>-3.3</c:v>
                </c:pt>
                <c:pt idx="3">
                  <c:v>-5.2</c:v>
                </c:pt>
                <c:pt idx="4">
                  <c:v>-6.4</c:v>
                </c:pt>
                <c:pt idx="5">
                  <c:v>-4.4000000000000004</c:v>
                </c:pt>
                <c:pt idx="6">
                  <c:v>-3.5</c:v>
                </c:pt>
                <c:pt idx="7">
                  <c:v>-3.2</c:v>
                </c:pt>
              </c:numCache>
            </c:numRef>
          </c:val>
        </c:ser>
        <c:ser>
          <c:idx val="1"/>
          <c:order val="1"/>
          <c:tx>
            <c:strRef>
              <c:f>Sheet1!$A$6</c:f>
              <c:strCache>
                <c:ptCount val="1"/>
                <c:pt idx="0">
                  <c:v>Net FDI/GDP</c:v>
                </c:pt>
              </c:strCache>
            </c:strRef>
          </c:tx>
          <c:spPr>
            <a:solidFill>
              <a:schemeClr val="tx2"/>
            </a:solidFill>
          </c:spPr>
          <c:invertIfNegative val="0"/>
          <c:cat>
            <c:strRef>
              <c:f>Sheet1!$B$4:$I$4</c:f>
              <c:strCache>
                <c:ptCount val="8"/>
                <c:pt idx="0">
                  <c:v>2011</c:v>
                </c:pt>
                <c:pt idx="1">
                  <c:v>2012</c:v>
                </c:pt>
                <c:pt idx="2">
                  <c:v>2013</c:v>
                </c:pt>
                <c:pt idx="3">
                  <c:v>2014</c:v>
                </c:pt>
                <c:pt idx="4">
                  <c:v>2015</c:v>
                </c:pt>
                <c:pt idx="5">
                  <c:v>2016</c:v>
                </c:pt>
                <c:pt idx="6">
                  <c:v>2017f</c:v>
                </c:pt>
                <c:pt idx="7">
                  <c:v>2018f</c:v>
                </c:pt>
              </c:strCache>
            </c:strRef>
          </c:cat>
          <c:val>
            <c:numRef>
              <c:f>Sheet1!$B$6:$I$6</c:f>
              <c:numCache>
                <c:formatCode>General</c:formatCode>
                <c:ptCount val="8"/>
                <c:pt idx="0">
                  <c:v>1.9</c:v>
                </c:pt>
                <c:pt idx="1">
                  <c:v>4.2</c:v>
                </c:pt>
                <c:pt idx="2">
                  <c:v>2.2999999999999998</c:v>
                </c:pt>
                <c:pt idx="3">
                  <c:v>3.2</c:v>
                </c:pt>
                <c:pt idx="4">
                  <c:v>2.6</c:v>
                </c:pt>
                <c:pt idx="5">
                  <c:v>3.2</c:v>
                </c:pt>
                <c:pt idx="6">
                  <c:v>2.8</c:v>
                </c:pt>
                <c:pt idx="7">
                  <c:v>3.2</c:v>
                </c:pt>
              </c:numCache>
            </c:numRef>
          </c:val>
        </c:ser>
        <c:ser>
          <c:idx val="2"/>
          <c:order val="2"/>
          <c:tx>
            <c:strRef>
              <c:f>Sheet1!$A$7</c:f>
              <c:strCache>
                <c:ptCount val="1"/>
                <c:pt idx="0">
                  <c:v>Change in debt/GDP</c:v>
                </c:pt>
              </c:strCache>
            </c:strRef>
          </c:tx>
          <c:spPr>
            <a:solidFill>
              <a:schemeClr val="accent6"/>
            </a:solidFill>
          </c:spPr>
          <c:invertIfNegative val="0"/>
          <c:cat>
            <c:strRef>
              <c:f>Sheet1!$B$4:$I$4</c:f>
              <c:strCache>
                <c:ptCount val="8"/>
                <c:pt idx="0">
                  <c:v>2011</c:v>
                </c:pt>
                <c:pt idx="1">
                  <c:v>2012</c:v>
                </c:pt>
                <c:pt idx="2">
                  <c:v>2013</c:v>
                </c:pt>
                <c:pt idx="3">
                  <c:v>2014</c:v>
                </c:pt>
                <c:pt idx="4">
                  <c:v>2015</c:v>
                </c:pt>
                <c:pt idx="5">
                  <c:v>2016</c:v>
                </c:pt>
                <c:pt idx="6">
                  <c:v>2017f</c:v>
                </c:pt>
                <c:pt idx="7">
                  <c:v>2018f</c:v>
                </c:pt>
              </c:strCache>
            </c:strRef>
          </c:cat>
          <c:val>
            <c:numRef>
              <c:f>Sheet1!$B$7:$I$7</c:f>
              <c:numCache>
                <c:formatCode>General</c:formatCode>
                <c:ptCount val="8"/>
                <c:pt idx="0">
                  <c:v>2.2000000000000002</c:v>
                </c:pt>
                <c:pt idx="1">
                  <c:v>0.1</c:v>
                </c:pt>
                <c:pt idx="2">
                  <c:v>4.5</c:v>
                </c:pt>
                <c:pt idx="3">
                  <c:v>4.9000000000000004</c:v>
                </c:pt>
                <c:pt idx="4">
                  <c:v>6.3</c:v>
                </c:pt>
                <c:pt idx="5">
                  <c:v>2.6</c:v>
                </c:pt>
                <c:pt idx="6">
                  <c:v>3.4</c:v>
                </c:pt>
                <c:pt idx="7">
                  <c:v>2.9</c:v>
                </c:pt>
              </c:numCache>
            </c:numRef>
          </c:val>
        </c:ser>
        <c:dLbls>
          <c:showLegendKey val="0"/>
          <c:showVal val="0"/>
          <c:showCatName val="0"/>
          <c:showSerName val="0"/>
          <c:showPercent val="0"/>
          <c:showBubbleSize val="0"/>
        </c:dLbls>
        <c:gapWidth val="75"/>
        <c:overlap val="-25"/>
        <c:axId val="355526912"/>
        <c:axId val="355995648"/>
      </c:barChart>
      <c:catAx>
        <c:axId val="355526912"/>
        <c:scaling>
          <c:orientation val="minMax"/>
        </c:scaling>
        <c:delete val="0"/>
        <c:axPos val="b"/>
        <c:majorTickMark val="none"/>
        <c:minorTickMark val="none"/>
        <c:tickLblPos val="nextTo"/>
        <c:crossAx val="355995648"/>
        <c:crosses val="autoZero"/>
        <c:auto val="1"/>
        <c:lblAlgn val="ctr"/>
        <c:lblOffset val="100"/>
        <c:noMultiLvlLbl val="0"/>
      </c:catAx>
      <c:valAx>
        <c:axId val="355995648"/>
        <c:scaling>
          <c:orientation val="minMax"/>
        </c:scaling>
        <c:delete val="0"/>
        <c:axPos val="l"/>
        <c:majorGridlines/>
        <c:numFmt formatCode="General" sourceLinked="1"/>
        <c:majorTickMark val="none"/>
        <c:minorTickMark val="none"/>
        <c:tickLblPos val="nextTo"/>
        <c:spPr>
          <a:ln w="9525">
            <a:noFill/>
          </a:ln>
        </c:spPr>
        <c:crossAx val="355526912"/>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50349647991005"/>
          <c:y val="0.16119402985074627"/>
          <c:w val="0.84289501048792193"/>
          <c:h val="0.58443435478463457"/>
        </c:manualLayout>
      </c:layout>
      <c:barChart>
        <c:barDir val="col"/>
        <c:grouping val="clustered"/>
        <c:varyColors val="0"/>
        <c:ser>
          <c:idx val="0"/>
          <c:order val="0"/>
          <c:tx>
            <c:v>% del PIB</c:v>
          </c:tx>
          <c:spPr>
            <a:solidFill>
              <a:schemeClr val="tx1"/>
            </a:solidFill>
            <a:ln w="12700">
              <a:solidFill>
                <a:srgbClr val="000000"/>
              </a:solidFill>
              <a:prstDash val="solid"/>
            </a:ln>
          </c:spPr>
          <c:invertIfNegative val="0"/>
          <c:cat>
            <c:strLit>
              <c:ptCount val="9"/>
              <c:pt idx="0">
                <c:v>2009</c:v>
              </c:pt>
              <c:pt idx="1">
                <c:v>2010</c:v>
              </c:pt>
              <c:pt idx="2">
                <c:v>2011</c:v>
              </c:pt>
              <c:pt idx="3">
                <c:v>2012</c:v>
              </c:pt>
              <c:pt idx="4">
                <c:v>2013</c:v>
              </c:pt>
              <c:pt idx="5">
                <c:v>2014</c:v>
              </c:pt>
              <c:pt idx="6">
                <c:v>2015</c:v>
              </c:pt>
              <c:pt idx="7">
                <c:v>2016</c:v>
              </c:pt>
              <c:pt idx="8">
                <c:v>2017-Jun</c:v>
              </c:pt>
            </c:strLit>
          </c:cat>
          <c:val>
            <c:numLit>
              <c:formatCode>General</c:formatCode>
              <c:ptCount val="9"/>
              <c:pt idx="0">
                <c:v>22.9867294331575</c:v>
              </c:pt>
              <c:pt idx="1">
                <c:v>22.566068291238199</c:v>
              </c:pt>
              <c:pt idx="2">
                <c:v>22.531829675521699</c:v>
              </c:pt>
              <c:pt idx="3">
                <c:v>21.3138403702816</c:v>
              </c:pt>
              <c:pt idx="4">
                <c:v>24.2187795316269</c:v>
              </c:pt>
              <c:pt idx="5">
                <c:v>26.7752829004299</c:v>
              </c:pt>
              <c:pt idx="6">
                <c:v>37.9485763618653</c:v>
              </c:pt>
              <c:pt idx="7">
                <c:v>42.502345182993302</c:v>
              </c:pt>
              <c:pt idx="8">
                <c:v>39.381680235697502</c:v>
              </c:pt>
            </c:numLit>
          </c:val>
        </c:ser>
        <c:ser>
          <c:idx val="1"/>
          <c:order val="1"/>
          <c:tx>
            <c:v>Saldo Pública/PIB</c:v>
          </c:tx>
          <c:spPr>
            <a:solidFill>
              <a:schemeClr val="tx2"/>
            </a:solidFill>
            <a:ln w="12700">
              <a:solidFill>
                <a:srgbClr val="000000"/>
              </a:solidFill>
              <a:prstDash val="solid"/>
            </a:ln>
          </c:spPr>
          <c:invertIfNegative val="0"/>
          <c:cat>
            <c:strLit>
              <c:ptCount val="9"/>
              <c:pt idx="0">
                <c:v>2009</c:v>
              </c:pt>
              <c:pt idx="1">
                <c:v>2010</c:v>
              </c:pt>
              <c:pt idx="2">
                <c:v>2011</c:v>
              </c:pt>
              <c:pt idx="3">
                <c:v>2012</c:v>
              </c:pt>
              <c:pt idx="4">
                <c:v>2013</c:v>
              </c:pt>
              <c:pt idx="5">
                <c:v>2014</c:v>
              </c:pt>
              <c:pt idx="6">
                <c:v>2015</c:v>
              </c:pt>
              <c:pt idx="7">
                <c:v>2016</c:v>
              </c:pt>
              <c:pt idx="8">
                <c:v>2017-Jun</c:v>
              </c:pt>
            </c:strLit>
          </c:cat>
          <c:val>
            <c:numLit>
              <c:formatCode>General</c:formatCode>
              <c:ptCount val="9"/>
              <c:pt idx="0">
                <c:v>15.8958288434564</c:v>
              </c:pt>
              <c:pt idx="1">
                <c:v>13.7920204086694</c:v>
              </c:pt>
              <c:pt idx="2">
                <c:v>12.6592171816083</c:v>
              </c:pt>
              <c:pt idx="3">
                <c:v>12.475875511950999</c:v>
              </c:pt>
              <c:pt idx="4">
                <c:v>13.7349489096284</c:v>
              </c:pt>
              <c:pt idx="5">
                <c:v>15.7811424690256</c:v>
              </c:pt>
              <c:pt idx="6">
                <c:v>22.720009089893601</c:v>
              </c:pt>
              <c:pt idx="7">
                <c:v>25.224320165799799</c:v>
              </c:pt>
              <c:pt idx="8">
                <c:v>23.025133681183998</c:v>
              </c:pt>
            </c:numLit>
          </c:val>
        </c:ser>
        <c:ser>
          <c:idx val="2"/>
          <c:order val="2"/>
          <c:tx>
            <c:v>Saldo Privada /PIB</c:v>
          </c:tx>
          <c:spPr>
            <a:solidFill>
              <a:schemeClr val="accent6"/>
            </a:solidFill>
            <a:ln w="12700">
              <a:solidFill>
                <a:srgbClr val="000000"/>
              </a:solidFill>
              <a:prstDash val="solid"/>
            </a:ln>
          </c:spPr>
          <c:invertIfNegative val="0"/>
          <c:cat>
            <c:strLit>
              <c:ptCount val="9"/>
              <c:pt idx="0">
                <c:v>2009</c:v>
              </c:pt>
              <c:pt idx="1">
                <c:v>2010</c:v>
              </c:pt>
              <c:pt idx="2">
                <c:v>2011</c:v>
              </c:pt>
              <c:pt idx="3">
                <c:v>2012</c:v>
              </c:pt>
              <c:pt idx="4">
                <c:v>2013</c:v>
              </c:pt>
              <c:pt idx="5">
                <c:v>2014</c:v>
              </c:pt>
              <c:pt idx="6">
                <c:v>2015</c:v>
              </c:pt>
              <c:pt idx="7">
                <c:v>2016</c:v>
              </c:pt>
              <c:pt idx="8">
                <c:v>2017-Jun</c:v>
              </c:pt>
            </c:strLit>
          </c:cat>
          <c:val>
            <c:numLit>
              <c:formatCode>General</c:formatCode>
              <c:ptCount val="9"/>
              <c:pt idx="0">
                <c:v>7.09090058970102</c:v>
              </c:pt>
              <c:pt idx="1">
                <c:v>8.77404788256875</c:v>
              </c:pt>
              <c:pt idx="2">
                <c:v>9.8726124939133406</c:v>
              </c:pt>
              <c:pt idx="3">
                <c:v>8.8379648583305297</c:v>
              </c:pt>
              <c:pt idx="4">
                <c:v>10.4838306219985</c:v>
              </c:pt>
              <c:pt idx="5">
                <c:v>10.994140431404199</c:v>
              </c:pt>
              <c:pt idx="6">
                <c:v>15.228567271971601</c:v>
              </c:pt>
              <c:pt idx="7">
                <c:v>17.2780250171934</c:v>
              </c:pt>
              <c:pt idx="8">
                <c:v>16.3565465545135</c:v>
              </c:pt>
            </c:numLit>
          </c:val>
        </c:ser>
        <c:dLbls>
          <c:showLegendKey val="0"/>
          <c:showVal val="0"/>
          <c:showCatName val="0"/>
          <c:showSerName val="0"/>
          <c:showPercent val="0"/>
          <c:showBubbleSize val="0"/>
        </c:dLbls>
        <c:gapWidth val="150"/>
        <c:axId val="355734272"/>
        <c:axId val="355736192"/>
      </c:barChart>
      <c:catAx>
        <c:axId val="355734272"/>
        <c:scaling>
          <c:orientation val="minMax"/>
        </c:scaling>
        <c:delete val="0"/>
        <c:axPos val="b"/>
        <c:title>
          <c:tx>
            <c:rich>
              <a:bodyPr/>
              <a:lstStyle/>
              <a:p>
                <a:pPr>
                  <a:defRPr sz="800" b="0" i="0" u="none" strike="noStrike" baseline="0">
                    <a:solidFill>
                      <a:srgbClr val="000000"/>
                    </a:solidFill>
                    <a:latin typeface="Arial"/>
                    <a:ea typeface="Arial"/>
                    <a:cs typeface="Arial"/>
                  </a:defRPr>
                </a:pPr>
                <a:r>
                  <a:rPr lang="es-CO" b="0"/>
                  <a:t>2/ Con información de la deuda a junio y PIB proyectado para  2017</a:t>
                </a:r>
              </a:p>
            </c:rich>
          </c:tx>
          <c:layout>
            <c:manualLayout>
              <c:xMode val="edge"/>
              <c:yMode val="edge"/>
              <c:x val="0.2255672440944882"/>
              <c:y val="0.9225209499414982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355736192"/>
        <c:crosses val="autoZero"/>
        <c:auto val="1"/>
        <c:lblAlgn val="ctr"/>
        <c:lblOffset val="100"/>
        <c:tickLblSkip val="1"/>
        <c:tickMarkSkip val="1"/>
        <c:noMultiLvlLbl val="0"/>
      </c:catAx>
      <c:valAx>
        <c:axId val="355736192"/>
        <c:scaling>
          <c:orientation val="minMax"/>
          <c:max val="54"/>
          <c:min val="0"/>
        </c:scaling>
        <c:delete val="0"/>
        <c:axPos val="l"/>
        <c:majorGridlines>
          <c:spPr>
            <a:ln w="3175">
              <a:solidFill>
                <a:srgbClr val="000000"/>
              </a:solidFill>
              <a:prstDash val="sysDash"/>
            </a:ln>
          </c:spPr>
        </c:majorGridlines>
        <c:title>
          <c:tx>
            <c:rich>
              <a:bodyPr/>
              <a:lstStyle/>
              <a:p>
                <a:pPr>
                  <a:defRPr sz="800" b="1" i="0" u="none" strike="noStrike" baseline="0">
                    <a:solidFill>
                      <a:srgbClr val="000000"/>
                    </a:solidFill>
                    <a:latin typeface="Arial"/>
                    <a:ea typeface="Arial"/>
                    <a:cs typeface="Arial"/>
                  </a:defRPr>
                </a:pPr>
                <a:r>
                  <a:rPr lang="es-CO" dirty="0" smtClean="0"/>
                  <a:t>Porcentaje del PIB</a:t>
                </a:r>
                <a:endParaRPr lang="es-CO" dirty="0"/>
              </a:p>
            </c:rich>
          </c:tx>
          <c:layout>
            <c:manualLayout>
              <c:xMode val="edge"/>
              <c:yMode val="edge"/>
              <c:x val="1.2895076115485564E-2"/>
              <c:y val="0.3432836859248015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355734272"/>
        <c:crosses val="autoZero"/>
        <c:crossBetween val="between"/>
      </c:valAx>
      <c:spPr>
        <a:solidFill>
          <a:srgbClr val="FFFFFF"/>
        </a:solidFill>
        <a:ln w="12700">
          <a:solidFill>
            <a:srgbClr val="000000"/>
          </a:solidFill>
          <a:prstDash val="solid"/>
        </a:ln>
      </c:spPr>
    </c:plotArea>
    <c:legend>
      <c:legendPos val="r"/>
      <c:layout>
        <c:manualLayout>
          <c:xMode val="edge"/>
          <c:yMode val="edge"/>
          <c:x val="0.14257923359580052"/>
          <c:y val="0.85906144262087714"/>
          <c:w val="0.74115762729658796"/>
          <c:h val="4.7761123233089786E-2"/>
        </c:manualLayout>
      </c:layout>
      <c:overlay val="0"/>
      <c:spPr>
        <a:solidFill>
          <a:srgbClr val="FFFFFF"/>
        </a:solidFill>
        <a:ln w="25400">
          <a:noFill/>
        </a:ln>
      </c:spPr>
      <c:txPr>
        <a:bodyPr/>
        <a:lstStyle/>
        <a:p>
          <a:pPr>
            <a:defRPr sz="8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9525">
      <a:noFill/>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TES Inversionistas Nacionales</c:v>
          </c:tx>
          <c:spPr>
            <a:ln>
              <a:solidFill>
                <a:schemeClr val="accent6"/>
              </a:solidFill>
            </a:ln>
          </c:spPr>
          <c:marker>
            <c:symbol val="none"/>
          </c:marker>
          <c:dLbls>
            <c:dLbl>
              <c:idx val="194"/>
              <c:layout/>
              <c:showLegendKey val="0"/>
              <c:showVal val="1"/>
              <c:showCatName val="0"/>
              <c:showSerName val="0"/>
              <c:showPercent val="0"/>
              <c:showBubbleSize val="0"/>
            </c:dLbl>
            <c:showLegendKey val="0"/>
            <c:showVal val="0"/>
            <c:showCatName val="0"/>
            <c:showSerName val="0"/>
            <c:showPercent val="0"/>
            <c:showBubbleSize val="0"/>
          </c:dLbls>
          <c:cat>
            <c:numRef>
              <c:f>Sheet1!$A$4:$A$198</c:f>
              <c:numCache>
                <c:formatCode>mmm\-yy</c:formatCode>
                <c:ptCount val="195"/>
                <c:pt idx="0">
                  <c:v>37072</c:v>
                </c:pt>
                <c:pt idx="1">
                  <c:v>37103</c:v>
                </c:pt>
                <c:pt idx="2">
                  <c:v>37134</c:v>
                </c:pt>
                <c:pt idx="3">
                  <c:v>37164</c:v>
                </c:pt>
                <c:pt idx="4">
                  <c:v>37195</c:v>
                </c:pt>
                <c:pt idx="5">
                  <c:v>37225</c:v>
                </c:pt>
                <c:pt idx="6">
                  <c:v>37256</c:v>
                </c:pt>
                <c:pt idx="7">
                  <c:v>37287</c:v>
                </c:pt>
                <c:pt idx="8">
                  <c:v>37315</c:v>
                </c:pt>
                <c:pt idx="9">
                  <c:v>37346</c:v>
                </c:pt>
                <c:pt idx="10">
                  <c:v>37376</c:v>
                </c:pt>
                <c:pt idx="11">
                  <c:v>37407</c:v>
                </c:pt>
                <c:pt idx="12">
                  <c:v>37437</c:v>
                </c:pt>
                <c:pt idx="13">
                  <c:v>37468</c:v>
                </c:pt>
                <c:pt idx="14">
                  <c:v>37499</c:v>
                </c:pt>
                <c:pt idx="15">
                  <c:v>37529</c:v>
                </c:pt>
                <c:pt idx="16">
                  <c:v>37560</c:v>
                </c:pt>
                <c:pt idx="17">
                  <c:v>37590</c:v>
                </c:pt>
                <c:pt idx="18">
                  <c:v>37621</c:v>
                </c:pt>
                <c:pt idx="19">
                  <c:v>37652</c:v>
                </c:pt>
                <c:pt idx="20">
                  <c:v>37680</c:v>
                </c:pt>
                <c:pt idx="21">
                  <c:v>37711</c:v>
                </c:pt>
                <c:pt idx="22">
                  <c:v>37741</c:v>
                </c:pt>
                <c:pt idx="23">
                  <c:v>37772</c:v>
                </c:pt>
                <c:pt idx="24">
                  <c:v>37802</c:v>
                </c:pt>
                <c:pt idx="25">
                  <c:v>37833</c:v>
                </c:pt>
                <c:pt idx="26">
                  <c:v>37864</c:v>
                </c:pt>
                <c:pt idx="27">
                  <c:v>37894</c:v>
                </c:pt>
                <c:pt idx="28">
                  <c:v>37925</c:v>
                </c:pt>
                <c:pt idx="29">
                  <c:v>37955</c:v>
                </c:pt>
                <c:pt idx="30">
                  <c:v>37986</c:v>
                </c:pt>
                <c:pt idx="31">
                  <c:v>38017</c:v>
                </c:pt>
                <c:pt idx="32">
                  <c:v>38046</c:v>
                </c:pt>
                <c:pt idx="33">
                  <c:v>38077</c:v>
                </c:pt>
                <c:pt idx="34">
                  <c:v>38107</c:v>
                </c:pt>
                <c:pt idx="35">
                  <c:v>38138</c:v>
                </c:pt>
                <c:pt idx="36">
                  <c:v>38168</c:v>
                </c:pt>
                <c:pt idx="37">
                  <c:v>38199</c:v>
                </c:pt>
                <c:pt idx="38">
                  <c:v>38230</c:v>
                </c:pt>
                <c:pt idx="39">
                  <c:v>38260</c:v>
                </c:pt>
                <c:pt idx="40">
                  <c:v>38291</c:v>
                </c:pt>
                <c:pt idx="41">
                  <c:v>38321</c:v>
                </c:pt>
                <c:pt idx="42">
                  <c:v>38352</c:v>
                </c:pt>
                <c:pt idx="43">
                  <c:v>38383</c:v>
                </c:pt>
                <c:pt idx="44">
                  <c:v>38411</c:v>
                </c:pt>
                <c:pt idx="45">
                  <c:v>38442</c:v>
                </c:pt>
                <c:pt idx="46">
                  <c:v>38472</c:v>
                </c:pt>
                <c:pt idx="47">
                  <c:v>38503</c:v>
                </c:pt>
                <c:pt idx="48">
                  <c:v>38533</c:v>
                </c:pt>
                <c:pt idx="49">
                  <c:v>38564</c:v>
                </c:pt>
                <c:pt idx="50">
                  <c:v>38595</c:v>
                </c:pt>
                <c:pt idx="51">
                  <c:v>38625</c:v>
                </c:pt>
                <c:pt idx="52">
                  <c:v>38656</c:v>
                </c:pt>
                <c:pt idx="53">
                  <c:v>38686</c:v>
                </c:pt>
                <c:pt idx="54">
                  <c:v>38717</c:v>
                </c:pt>
                <c:pt idx="55">
                  <c:v>38748</c:v>
                </c:pt>
                <c:pt idx="56">
                  <c:v>38776</c:v>
                </c:pt>
                <c:pt idx="57">
                  <c:v>38807</c:v>
                </c:pt>
                <c:pt idx="58">
                  <c:v>38837</c:v>
                </c:pt>
                <c:pt idx="59">
                  <c:v>38868</c:v>
                </c:pt>
                <c:pt idx="60">
                  <c:v>38898</c:v>
                </c:pt>
                <c:pt idx="61">
                  <c:v>38929</c:v>
                </c:pt>
                <c:pt idx="62">
                  <c:v>38960</c:v>
                </c:pt>
                <c:pt idx="63">
                  <c:v>38990</c:v>
                </c:pt>
                <c:pt idx="64">
                  <c:v>39021</c:v>
                </c:pt>
                <c:pt idx="65">
                  <c:v>39051</c:v>
                </c:pt>
                <c:pt idx="66">
                  <c:v>39082</c:v>
                </c:pt>
                <c:pt idx="67">
                  <c:v>39113</c:v>
                </c:pt>
                <c:pt idx="68">
                  <c:v>39141</c:v>
                </c:pt>
                <c:pt idx="69">
                  <c:v>39172</c:v>
                </c:pt>
                <c:pt idx="70">
                  <c:v>39202</c:v>
                </c:pt>
                <c:pt idx="71" formatCode="[$-409]mmm\-yy;@">
                  <c:v>39203</c:v>
                </c:pt>
                <c:pt idx="72">
                  <c:v>39234</c:v>
                </c:pt>
                <c:pt idx="73">
                  <c:v>39264</c:v>
                </c:pt>
                <c:pt idx="74">
                  <c:v>39325</c:v>
                </c:pt>
                <c:pt idx="75">
                  <c:v>39355</c:v>
                </c:pt>
                <c:pt idx="76">
                  <c:v>39386</c:v>
                </c:pt>
                <c:pt idx="77">
                  <c:v>39416</c:v>
                </c:pt>
                <c:pt idx="78">
                  <c:v>39447</c:v>
                </c:pt>
                <c:pt idx="79">
                  <c:v>39478</c:v>
                </c:pt>
                <c:pt idx="80">
                  <c:v>39507</c:v>
                </c:pt>
                <c:pt idx="81">
                  <c:v>39538</c:v>
                </c:pt>
                <c:pt idx="82">
                  <c:v>39568</c:v>
                </c:pt>
                <c:pt idx="83">
                  <c:v>39599</c:v>
                </c:pt>
                <c:pt idx="84">
                  <c:v>39629</c:v>
                </c:pt>
                <c:pt idx="85">
                  <c:v>39660</c:v>
                </c:pt>
                <c:pt idx="86">
                  <c:v>39691</c:v>
                </c:pt>
                <c:pt idx="87">
                  <c:v>39721</c:v>
                </c:pt>
                <c:pt idx="88">
                  <c:v>39752</c:v>
                </c:pt>
                <c:pt idx="89">
                  <c:v>39782</c:v>
                </c:pt>
                <c:pt idx="90">
                  <c:v>39813</c:v>
                </c:pt>
                <c:pt idx="91">
                  <c:v>39844</c:v>
                </c:pt>
                <c:pt idx="92">
                  <c:v>39872</c:v>
                </c:pt>
                <c:pt idx="93">
                  <c:v>39903</c:v>
                </c:pt>
                <c:pt idx="94">
                  <c:v>39933</c:v>
                </c:pt>
                <c:pt idx="95">
                  <c:v>39964</c:v>
                </c:pt>
                <c:pt idx="96">
                  <c:v>39994</c:v>
                </c:pt>
                <c:pt idx="97">
                  <c:v>40025</c:v>
                </c:pt>
                <c:pt idx="98">
                  <c:v>40056</c:v>
                </c:pt>
                <c:pt idx="99">
                  <c:v>40086</c:v>
                </c:pt>
                <c:pt idx="100">
                  <c:v>40117</c:v>
                </c:pt>
                <c:pt idx="101">
                  <c:v>40147</c:v>
                </c:pt>
                <c:pt idx="102">
                  <c:v>40178</c:v>
                </c:pt>
                <c:pt idx="103">
                  <c:v>40209</c:v>
                </c:pt>
                <c:pt idx="104">
                  <c:v>40237</c:v>
                </c:pt>
                <c:pt idx="105">
                  <c:v>40268</c:v>
                </c:pt>
                <c:pt idx="106">
                  <c:v>40298</c:v>
                </c:pt>
                <c:pt idx="107">
                  <c:v>40329</c:v>
                </c:pt>
                <c:pt idx="108">
                  <c:v>40359</c:v>
                </c:pt>
                <c:pt idx="109">
                  <c:v>40390</c:v>
                </c:pt>
                <c:pt idx="110">
                  <c:v>40421</c:v>
                </c:pt>
                <c:pt idx="111">
                  <c:v>40451</c:v>
                </c:pt>
                <c:pt idx="112">
                  <c:v>40482</c:v>
                </c:pt>
                <c:pt idx="113">
                  <c:v>40512</c:v>
                </c:pt>
                <c:pt idx="114">
                  <c:v>40543</c:v>
                </c:pt>
                <c:pt idx="115">
                  <c:v>40574</c:v>
                </c:pt>
                <c:pt idx="116">
                  <c:v>40602</c:v>
                </c:pt>
                <c:pt idx="117">
                  <c:v>40633</c:v>
                </c:pt>
                <c:pt idx="118">
                  <c:v>40663</c:v>
                </c:pt>
                <c:pt idx="119">
                  <c:v>40694</c:v>
                </c:pt>
                <c:pt idx="120">
                  <c:v>40724</c:v>
                </c:pt>
                <c:pt idx="121">
                  <c:v>40755</c:v>
                </c:pt>
                <c:pt idx="122">
                  <c:v>40786</c:v>
                </c:pt>
                <c:pt idx="123">
                  <c:v>40816</c:v>
                </c:pt>
                <c:pt idx="124">
                  <c:v>40847</c:v>
                </c:pt>
                <c:pt idx="125">
                  <c:v>40877</c:v>
                </c:pt>
                <c:pt idx="126">
                  <c:v>40878</c:v>
                </c:pt>
                <c:pt idx="127">
                  <c:v>40909</c:v>
                </c:pt>
                <c:pt idx="128">
                  <c:v>40940</c:v>
                </c:pt>
                <c:pt idx="129">
                  <c:v>40969</c:v>
                </c:pt>
                <c:pt idx="130">
                  <c:v>41000</c:v>
                </c:pt>
                <c:pt idx="131">
                  <c:v>41030</c:v>
                </c:pt>
                <c:pt idx="132">
                  <c:v>41061</c:v>
                </c:pt>
                <c:pt idx="133">
                  <c:v>41091</c:v>
                </c:pt>
                <c:pt idx="134">
                  <c:v>41122</c:v>
                </c:pt>
                <c:pt idx="135">
                  <c:v>41182</c:v>
                </c:pt>
                <c:pt idx="136">
                  <c:v>41213</c:v>
                </c:pt>
                <c:pt idx="137">
                  <c:v>41243</c:v>
                </c:pt>
                <c:pt idx="138">
                  <c:v>41274</c:v>
                </c:pt>
                <c:pt idx="139">
                  <c:v>41275</c:v>
                </c:pt>
                <c:pt idx="140">
                  <c:v>41306</c:v>
                </c:pt>
                <c:pt idx="141">
                  <c:v>41364</c:v>
                </c:pt>
                <c:pt idx="142">
                  <c:v>41394</c:v>
                </c:pt>
                <c:pt idx="143">
                  <c:v>41425</c:v>
                </c:pt>
                <c:pt idx="144">
                  <c:v>41455</c:v>
                </c:pt>
                <c:pt idx="145">
                  <c:v>41486</c:v>
                </c:pt>
                <c:pt idx="146">
                  <c:v>41517</c:v>
                </c:pt>
                <c:pt idx="147">
                  <c:v>41547</c:v>
                </c:pt>
                <c:pt idx="148">
                  <c:v>41578</c:v>
                </c:pt>
                <c:pt idx="149">
                  <c:v>41608</c:v>
                </c:pt>
                <c:pt idx="150">
                  <c:v>41639</c:v>
                </c:pt>
                <c:pt idx="151">
                  <c:v>41670</c:v>
                </c:pt>
                <c:pt idx="152">
                  <c:v>41698</c:v>
                </c:pt>
                <c:pt idx="153">
                  <c:v>41729</c:v>
                </c:pt>
                <c:pt idx="154">
                  <c:v>41759</c:v>
                </c:pt>
                <c:pt idx="155">
                  <c:v>41790</c:v>
                </c:pt>
                <c:pt idx="156">
                  <c:v>41820</c:v>
                </c:pt>
                <c:pt idx="157">
                  <c:v>41851</c:v>
                </c:pt>
                <c:pt idx="158">
                  <c:v>41882</c:v>
                </c:pt>
                <c:pt idx="159">
                  <c:v>41912</c:v>
                </c:pt>
                <c:pt idx="160">
                  <c:v>41943</c:v>
                </c:pt>
                <c:pt idx="161">
                  <c:v>41973</c:v>
                </c:pt>
                <c:pt idx="162">
                  <c:v>42004</c:v>
                </c:pt>
                <c:pt idx="163">
                  <c:v>42035</c:v>
                </c:pt>
                <c:pt idx="164">
                  <c:v>42063</c:v>
                </c:pt>
                <c:pt idx="165">
                  <c:v>42094</c:v>
                </c:pt>
                <c:pt idx="166">
                  <c:v>42124</c:v>
                </c:pt>
                <c:pt idx="167">
                  <c:v>42155</c:v>
                </c:pt>
                <c:pt idx="168">
                  <c:v>42185</c:v>
                </c:pt>
                <c:pt idx="169">
                  <c:v>42216</c:v>
                </c:pt>
                <c:pt idx="170">
                  <c:v>42247</c:v>
                </c:pt>
                <c:pt idx="171">
                  <c:v>42277</c:v>
                </c:pt>
                <c:pt idx="172">
                  <c:v>42308</c:v>
                </c:pt>
                <c:pt idx="173">
                  <c:v>42338</c:v>
                </c:pt>
                <c:pt idx="174">
                  <c:v>42369</c:v>
                </c:pt>
                <c:pt idx="175">
                  <c:v>42400</c:v>
                </c:pt>
                <c:pt idx="176">
                  <c:v>42401</c:v>
                </c:pt>
                <c:pt idx="177">
                  <c:v>42430</c:v>
                </c:pt>
                <c:pt idx="178">
                  <c:v>42461</c:v>
                </c:pt>
                <c:pt idx="179">
                  <c:v>42491</c:v>
                </c:pt>
                <c:pt idx="180">
                  <c:v>42522</c:v>
                </c:pt>
                <c:pt idx="181">
                  <c:v>42552</c:v>
                </c:pt>
                <c:pt idx="182">
                  <c:v>42583</c:v>
                </c:pt>
                <c:pt idx="183">
                  <c:v>42614</c:v>
                </c:pt>
                <c:pt idx="184">
                  <c:v>42674</c:v>
                </c:pt>
                <c:pt idx="185">
                  <c:v>42704</c:v>
                </c:pt>
                <c:pt idx="186">
                  <c:v>42735</c:v>
                </c:pt>
                <c:pt idx="187">
                  <c:v>42766</c:v>
                </c:pt>
                <c:pt idx="188">
                  <c:v>42794</c:v>
                </c:pt>
                <c:pt idx="189">
                  <c:v>42825</c:v>
                </c:pt>
                <c:pt idx="190">
                  <c:v>42855</c:v>
                </c:pt>
                <c:pt idx="191">
                  <c:v>42886</c:v>
                </c:pt>
                <c:pt idx="192">
                  <c:v>42916</c:v>
                </c:pt>
                <c:pt idx="193">
                  <c:v>42947</c:v>
                </c:pt>
                <c:pt idx="194">
                  <c:v>42978</c:v>
                </c:pt>
              </c:numCache>
            </c:numRef>
          </c:cat>
          <c:val>
            <c:numRef>
              <c:f>Sheet1!$B$4:$B$198</c:f>
              <c:numCache>
                <c:formatCode>#,##0</c:formatCode>
                <c:ptCount val="195"/>
                <c:pt idx="0">
                  <c:v>35573151.013195097</c:v>
                </c:pt>
                <c:pt idx="1">
                  <c:v>35978082.920041367</c:v>
                </c:pt>
                <c:pt idx="2">
                  <c:v>37271252</c:v>
                </c:pt>
                <c:pt idx="3">
                  <c:v>37913586.902099565</c:v>
                </c:pt>
                <c:pt idx="4">
                  <c:v>39197352.372617163</c:v>
                </c:pt>
                <c:pt idx="5">
                  <c:v>40466912.222105563</c:v>
                </c:pt>
                <c:pt idx="6">
                  <c:v>44235677.489604302</c:v>
                </c:pt>
                <c:pt idx="7">
                  <c:v>44743163</c:v>
                </c:pt>
                <c:pt idx="8">
                  <c:v>47124952.109454185</c:v>
                </c:pt>
                <c:pt idx="9">
                  <c:v>47080813.142619208</c:v>
                </c:pt>
                <c:pt idx="10">
                  <c:v>47515437.09266752</c:v>
                </c:pt>
                <c:pt idx="11">
                  <c:v>50152046.057376973</c:v>
                </c:pt>
                <c:pt idx="12">
                  <c:v>50930450.523260847</c:v>
                </c:pt>
                <c:pt idx="13">
                  <c:v>51029746.408880182</c:v>
                </c:pt>
                <c:pt idx="14">
                  <c:v>51184494.820911333</c:v>
                </c:pt>
                <c:pt idx="15">
                  <c:v>51113367.318832666</c:v>
                </c:pt>
                <c:pt idx="16">
                  <c:v>51234718.339557618</c:v>
                </c:pt>
                <c:pt idx="17">
                  <c:v>51558451.517464109</c:v>
                </c:pt>
                <c:pt idx="18">
                  <c:v>53401028.38812688</c:v>
                </c:pt>
                <c:pt idx="19">
                  <c:v>54107940.386258736</c:v>
                </c:pt>
                <c:pt idx="20">
                  <c:v>53287760.098062411</c:v>
                </c:pt>
                <c:pt idx="21">
                  <c:v>55633774.363829568</c:v>
                </c:pt>
                <c:pt idx="22">
                  <c:v>56448742.525843754</c:v>
                </c:pt>
                <c:pt idx="23">
                  <c:v>57306846.364099607</c:v>
                </c:pt>
                <c:pt idx="24">
                  <c:v>57399640.554455832</c:v>
                </c:pt>
                <c:pt idx="25">
                  <c:v>58053385.139430732</c:v>
                </c:pt>
                <c:pt idx="26">
                  <c:v>58165183.100311443</c:v>
                </c:pt>
                <c:pt idx="27">
                  <c:v>58787045.591995269</c:v>
                </c:pt>
                <c:pt idx="28">
                  <c:v>59031765.25977955</c:v>
                </c:pt>
                <c:pt idx="29">
                  <c:v>60130121.537857756</c:v>
                </c:pt>
                <c:pt idx="30">
                  <c:v>60949781.787039384</c:v>
                </c:pt>
                <c:pt idx="31">
                  <c:v>61673052.302487791</c:v>
                </c:pt>
                <c:pt idx="32">
                  <c:v>63061928.868710108</c:v>
                </c:pt>
                <c:pt idx="33">
                  <c:v>65169269.776981525</c:v>
                </c:pt>
                <c:pt idx="34">
                  <c:v>65390744.922556803</c:v>
                </c:pt>
                <c:pt idx="35">
                  <c:v>64772864.677130803</c:v>
                </c:pt>
                <c:pt idx="36">
                  <c:v>64037763.938743904</c:v>
                </c:pt>
                <c:pt idx="37">
                  <c:v>65714665.179974191</c:v>
                </c:pt>
                <c:pt idx="38">
                  <c:v>66967231.066724546</c:v>
                </c:pt>
                <c:pt idx="39">
                  <c:v>67591890.676543102</c:v>
                </c:pt>
                <c:pt idx="40">
                  <c:v>68362149.202702209</c:v>
                </c:pt>
                <c:pt idx="41">
                  <c:v>67885101.644675434</c:v>
                </c:pt>
                <c:pt idx="42">
                  <c:v>68632099.428202167</c:v>
                </c:pt>
                <c:pt idx="43">
                  <c:v>71664442.458041191</c:v>
                </c:pt>
                <c:pt idx="44">
                  <c:v>73547879.652086198</c:v>
                </c:pt>
                <c:pt idx="45">
                  <c:v>75209161.510763824</c:v>
                </c:pt>
                <c:pt idx="46">
                  <c:v>78715542.278377354</c:v>
                </c:pt>
                <c:pt idx="47">
                  <c:v>78699681.094199479</c:v>
                </c:pt>
                <c:pt idx="48">
                  <c:v>80210987.162045941</c:v>
                </c:pt>
                <c:pt idx="49">
                  <c:v>81662761.04490903</c:v>
                </c:pt>
                <c:pt idx="50">
                  <c:v>82361674.349427193</c:v>
                </c:pt>
                <c:pt idx="51">
                  <c:v>82265112.360757217</c:v>
                </c:pt>
                <c:pt idx="52">
                  <c:v>85102305.696274936</c:v>
                </c:pt>
                <c:pt idx="53">
                  <c:v>86420571.961226121</c:v>
                </c:pt>
                <c:pt idx="54">
                  <c:v>88455668.277352065</c:v>
                </c:pt>
                <c:pt idx="55">
                  <c:v>89922352.401209503</c:v>
                </c:pt>
                <c:pt idx="56">
                  <c:v>92527429.223105043</c:v>
                </c:pt>
                <c:pt idx="57">
                  <c:v>94792069.151071638</c:v>
                </c:pt>
                <c:pt idx="58">
                  <c:v>92337196.741848662</c:v>
                </c:pt>
                <c:pt idx="59">
                  <c:v>92790376.453396872</c:v>
                </c:pt>
                <c:pt idx="60">
                  <c:v>95349235.582001254</c:v>
                </c:pt>
                <c:pt idx="61">
                  <c:v>92907582.605675474</c:v>
                </c:pt>
                <c:pt idx="62">
                  <c:v>94892849.417197928</c:v>
                </c:pt>
                <c:pt idx="63">
                  <c:v>92603065.40086107</c:v>
                </c:pt>
                <c:pt idx="64">
                  <c:v>93352074.441507667</c:v>
                </c:pt>
                <c:pt idx="65">
                  <c:v>93849113.901732877</c:v>
                </c:pt>
                <c:pt idx="66">
                  <c:v>94398595.822057694</c:v>
                </c:pt>
                <c:pt idx="67">
                  <c:v>95889138.421525568</c:v>
                </c:pt>
                <c:pt idx="68">
                  <c:v>97689127.118761957</c:v>
                </c:pt>
                <c:pt idx="69">
                  <c:v>94334998.742592841</c:v>
                </c:pt>
                <c:pt idx="70">
                  <c:v>96525054.177018374</c:v>
                </c:pt>
                <c:pt idx="71">
                  <c:v>99055793.67933856</c:v>
                </c:pt>
                <c:pt idx="72">
                  <c:v>100814612.80950108</c:v>
                </c:pt>
                <c:pt idx="73">
                  <c:v>101306620.50291529</c:v>
                </c:pt>
                <c:pt idx="74">
                  <c:v>102607795.20206712</c:v>
                </c:pt>
                <c:pt idx="75">
                  <c:v>101882009.25166158</c:v>
                </c:pt>
                <c:pt idx="76">
                  <c:v>102202988.6865117</c:v>
                </c:pt>
                <c:pt idx="77">
                  <c:v>98259274.359050408</c:v>
                </c:pt>
                <c:pt idx="78">
                  <c:v>99061897.676175103</c:v>
                </c:pt>
                <c:pt idx="79">
                  <c:v>101159260.47012641</c:v>
                </c:pt>
                <c:pt idx="80">
                  <c:v>102825734.606897</c:v>
                </c:pt>
                <c:pt idx="81">
                  <c:v>105246925.25979212</c:v>
                </c:pt>
                <c:pt idx="82">
                  <c:v>103856013.94427022</c:v>
                </c:pt>
                <c:pt idx="83">
                  <c:v>105744670.31282616</c:v>
                </c:pt>
                <c:pt idx="84">
                  <c:v>106183108.47583938</c:v>
                </c:pt>
                <c:pt idx="85">
                  <c:v>108529115.90136132</c:v>
                </c:pt>
                <c:pt idx="86">
                  <c:v>105503068.94769689</c:v>
                </c:pt>
                <c:pt idx="87">
                  <c:v>106592233.08056672</c:v>
                </c:pt>
                <c:pt idx="88">
                  <c:v>106973101.04841954</c:v>
                </c:pt>
                <c:pt idx="89">
                  <c:v>108007111.78795101</c:v>
                </c:pt>
                <c:pt idx="90">
                  <c:v>108713710.01804797</c:v>
                </c:pt>
                <c:pt idx="91">
                  <c:v>111305817.61515965</c:v>
                </c:pt>
                <c:pt idx="92">
                  <c:v>113372391.7224758</c:v>
                </c:pt>
                <c:pt idx="93">
                  <c:v>115974564.05949976</c:v>
                </c:pt>
                <c:pt idx="94">
                  <c:v>118369561.34156573</c:v>
                </c:pt>
                <c:pt idx="95">
                  <c:v>116922434.1763466</c:v>
                </c:pt>
                <c:pt idx="96">
                  <c:v>118383672.05927682</c:v>
                </c:pt>
                <c:pt idx="97">
                  <c:v>115012801.18031743</c:v>
                </c:pt>
                <c:pt idx="98">
                  <c:v>118150262.93048888</c:v>
                </c:pt>
                <c:pt idx="99">
                  <c:v>118265101.54625696</c:v>
                </c:pt>
                <c:pt idx="100">
                  <c:v>120751981.74828909</c:v>
                </c:pt>
                <c:pt idx="101">
                  <c:v>125090866.3143288</c:v>
                </c:pt>
                <c:pt idx="102">
                  <c:v>125639747.22691907</c:v>
                </c:pt>
                <c:pt idx="103">
                  <c:v>127729021.42496493</c:v>
                </c:pt>
                <c:pt idx="104">
                  <c:v>128602245.84749272</c:v>
                </c:pt>
                <c:pt idx="105">
                  <c:v>129199888.264623</c:v>
                </c:pt>
                <c:pt idx="106">
                  <c:v>129492637.44384986</c:v>
                </c:pt>
                <c:pt idx="107">
                  <c:v>129408467.99951814</c:v>
                </c:pt>
                <c:pt idx="108">
                  <c:v>131337880.40129557</c:v>
                </c:pt>
                <c:pt idx="109">
                  <c:v>133551850.98283531</c:v>
                </c:pt>
                <c:pt idx="110">
                  <c:v>136364647.58715189</c:v>
                </c:pt>
                <c:pt idx="111">
                  <c:v>134280437.14063859</c:v>
                </c:pt>
                <c:pt idx="112">
                  <c:v>136440575.15192899</c:v>
                </c:pt>
                <c:pt idx="113">
                  <c:v>137408431.98658863</c:v>
                </c:pt>
                <c:pt idx="114">
                  <c:v>143534231.0976536</c:v>
                </c:pt>
                <c:pt idx="115">
                  <c:v>138256172.77755001</c:v>
                </c:pt>
                <c:pt idx="116">
                  <c:v>140291720.31538704</c:v>
                </c:pt>
                <c:pt idx="117">
                  <c:v>141918757.21490705</c:v>
                </c:pt>
                <c:pt idx="118">
                  <c:v>145262271.19051355</c:v>
                </c:pt>
                <c:pt idx="119">
                  <c:v>140207402.15552816</c:v>
                </c:pt>
                <c:pt idx="120">
                  <c:v>140723785.57385731</c:v>
                </c:pt>
                <c:pt idx="121">
                  <c:v>142649913.94095564</c:v>
                </c:pt>
                <c:pt idx="122">
                  <c:v>145502171.72358668</c:v>
                </c:pt>
                <c:pt idx="123">
                  <c:v>145933902.1315977</c:v>
                </c:pt>
                <c:pt idx="124">
                  <c:v>147285977.359404</c:v>
                </c:pt>
                <c:pt idx="125">
                  <c:v>148031373.32259506</c:v>
                </c:pt>
                <c:pt idx="126">
                  <c:v>150713296.31648323</c:v>
                </c:pt>
                <c:pt idx="127">
                  <c:v>149309476.95885521</c:v>
                </c:pt>
                <c:pt idx="128">
                  <c:v>152133600.35957208</c:v>
                </c:pt>
                <c:pt idx="129">
                  <c:v>152389175.21561873</c:v>
                </c:pt>
                <c:pt idx="130">
                  <c:v>151928372.71537203</c:v>
                </c:pt>
                <c:pt idx="131">
                  <c:v>151917942.34102231</c:v>
                </c:pt>
                <c:pt idx="132">
                  <c:v>152228870.78817984</c:v>
                </c:pt>
                <c:pt idx="133">
                  <c:v>154044907.6774804</c:v>
                </c:pt>
                <c:pt idx="134">
                  <c:v>151933235.58677089</c:v>
                </c:pt>
                <c:pt idx="135">
                  <c:v>152577367.99065548</c:v>
                </c:pt>
                <c:pt idx="136">
                  <c:v>152143040.7909686</c:v>
                </c:pt>
                <c:pt idx="137">
                  <c:v>154961324.57608467</c:v>
                </c:pt>
                <c:pt idx="138">
                  <c:v>156770236.88398901</c:v>
                </c:pt>
                <c:pt idx="139">
                  <c:v>157088832.22751099</c:v>
                </c:pt>
                <c:pt idx="140">
                  <c:v>160617065.76026973</c:v>
                </c:pt>
                <c:pt idx="141">
                  <c:v>162795308.24115944</c:v>
                </c:pt>
                <c:pt idx="142">
                  <c:v>161426030.29863778</c:v>
                </c:pt>
                <c:pt idx="143">
                  <c:v>161038520.98083526</c:v>
                </c:pt>
                <c:pt idx="144">
                  <c:v>161506406.54608756</c:v>
                </c:pt>
                <c:pt idx="145">
                  <c:v>165366330.55910441</c:v>
                </c:pt>
                <c:pt idx="146">
                  <c:v>169055200.0091067</c:v>
                </c:pt>
                <c:pt idx="147">
                  <c:v>173323596.39068246</c:v>
                </c:pt>
                <c:pt idx="148">
                  <c:v>176578184.84857079</c:v>
                </c:pt>
                <c:pt idx="149">
                  <c:v>174537472.3792288</c:v>
                </c:pt>
                <c:pt idx="150">
                  <c:v>180640182.34028035</c:v>
                </c:pt>
                <c:pt idx="151">
                  <c:v>177564823.06683302</c:v>
                </c:pt>
                <c:pt idx="152">
                  <c:v>180835085.05285269</c:v>
                </c:pt>
                <c:pt idx="153">
                  <c:v>186652561.58059865</c:v>
                </c:pt>
                <c:pt idx="154">
                  <c:v>190792944.83960074</c:v>
                </c:pt>
                <c:pt idx="155">
                  <c:v>184291347.86996517</c:v>
                </c:pt>
                <c:pt idx="156">
                  <c:v>190085916.22967842</c:v>
                </c:pt>
                <c:pt idx="157">
                  <c:v>190986328.36011529</c:v>
                </c:pt>
                <c:pt idx="158">
                  <c:v>194468674.84359205</c:v>
                </c:pt>
                <c:pt idx="159">
                  <c:v>196047624.50696129</c:v>
                </c:pt>
                <c:pt idx="160">
                  <c:v>202000099.63423562</c:v>
                </c:pt>
                <c:pt idx="161">
                  <c:v>198444147.06839329</c:v>
                </c:pt>
                <c:pt idx="162">
                  <c:v>200098697.55529416</c:v>
                </c:pt>
                <c:pt idx="163">
                  <c:v>197892476.50707862</c:v>
                </c:pt>
                <c:pt idx="164">
                  <c:v>200231357.35978913</c:v>
                </c:pt>
                <c:pt idx="165">
                  <c:v>202187868.82194659</c:v>
                </c:pt>
                <c:pt idx="166">
                  <c:v>203349923.29020673</c:v>
                </c:pt>
                <c:pt idx="167">
                  <c:v>211794182.91943687</c:v>
                </c:pt>
                <c:pt idx="168">
                  <c:v>208318158.98190579</c:v>
                </c:pt>
                <c:pt idx="169">
                  <c:v>206627454.6970925</c:v>
                </c:pt>
                <c:pt idx="170">
                  <c:v>209186491.68683568</c:v>
                </c:pt>
                <c:pt idx="171">
                  <c:v>218546792.54736164</c:v>
                </c:pt>
                <c:pt idx="172">
                  <c:v>208000714.17086363</c:v>
                </c:pt>
                <c:pt idx="173">
                  <c:v>207015568.29514915</c:v>
                </c:pt>
                <c:pt idx="174">
                  <c:v>211609269.76425281</c:v>
                </c:pt>
                <c:pt idx="175">
                  <c:v>212684390.72811937</c:v>
                </c:pt>
                <c:pt idx="176">
                  <c:v>218573911.62225527</c:v>
                </c:pt>
                <c:pt idx="177">
                  <c:v>222656794.23718953</c:v>
                </c:pt>
                <c:pt idx="178">
                  <c:v>227291506.87014025</c:v>
                </c:pt>
                <c:pt idx="179">
                  <c:v>233216996.56316924</c:v>
                </c:pt>
                <c:pt idx="180">
                  <c:v>232918011.10422453</c:v>
                </c:pt>
                <c:pt idx="181">
                  <c:v>233278203.870309</c:v>
                </c:pt>
                <c:pt idx="182">
                  <c:v>236432083.28324249</c:v>
                </c:pt>
                <c:pt idx="183">
                  <c:v>239269688.37336314</c:v>
                </c:pt>
                <c:pt idx="184">
                  <c:v>241991639.48386723</c:v>
                </c:pt>
                <c:pt idx="185">
                  <c:v>244867318.63535088</c:v>
                </c:pt>
                <c:pt idx="186">
                  <c:v>243015611.75506231</c:v>
                </c:pt>
                <c:pt idx="187">
                  <c:v>243694978.92067796</c:v>
                </c:pt>
                <c:pt idx="188">
                  <c:v>248369274.38176462</c:v>
                </c:pt>
                <c:pt idx="189">
                  <c:v>253471755.6831139</c:v>
                </c:pt>
                <c:pt idx="190">
                  <c:v>255714577.11101821</c:v>
                </c:pt>
                <c:pt idx="191">
                  <c:v>252718358.56229156</c:v>
                </c:pt>
                <c:pt idx="192">
                  <c:v>250568580.48822618</c:v>
                </c:pt>
                <c:pt idx="193">
                  <c:v>255680551.0927217</c:v>
                </c:pt>
                <c:pt idx="194">
                  <c:v>260374930.47211599</c:v>
                </c:pt>
              </c:numCache>
            </c:numRef>
          </c:val>
          <c:smooth val="0"/>
        </c:ser>
        <c:ser>
          <c:idx val="1"/>
          <c:order val="1"/>
          <c:tx>
            <c:v>TES Inversionistas del Exterior</c:v>
          </c:tx>
          <c:spPr>
            <a:ln>
              <a:solidFill>
                <a:schemeClr val="tx1"/>
              </a:solidFill>
            </a:ln>
          </c:spPr>
          <c:marker>
            <c:symbol val="none"/>
          </c:marker>
          <c:dLbls>
            <c:dLbl>
              <c:idx val="1"/>
              <c:layout>
                <c:manualLayout>
                  <c:x val="-1.6430171769977596E-2"/>
                  <c:y val="2.0771513353115726E-2"/>
                </c:manualLayout>
              </c:layout>
              <c:showLegendKey val="0"/>
              <c:showVal val="1"/>
              <c:showCatName val="0"/>
              <c:showSerName val="0"/>
              <c:showPercent val="0"/>
              <c:showBubbleSize val="0"/>
            </c:dLbl>
            <c:dLbl>
              <c:idx val="194"/>
              <c:layout/>
              <c:showLegendKey val="0"/>
              <c:showVal val="1"/>
              <c:showCatName val="0"/>
              <c:showSerName val="0"/>
              <c:showPercent val="0"/>
              <c:showBubbleSize val="0"/>
            </c:dLbl>
            <c:showLegendKey val="0"/>
            <c:showVal val="0"/>
            <c:showCatName val="0"/>
            <c:showSerName val="0"/>
            <c:showPercent val="0"/>
            <c:showBubbleSize val="0"/>
          </c:dLbls>
          <c:cat>
            <c:numRef>
              <c:f>Sheet1!$A$4:$A$198</c:f>
              <c:numCache>
                <c:formatCode>mmm\-yy</c:formatCode>
                <c:ptCount val="195"/>
                <c:pt idx="0">
                  <c:v>37072</c:v>
                </c:pt>
                <c:pt idx="1">
                  <c:v>37103</c:v>
                </c:pt>
                <c:pt idx="2">
                  <c:v>37134</c:v>
                </c:pt>
                <c:pt idx="3">
                  <c:v>37164</c:v>
                </c:pt>
                <c:pt idx="4">
                  <c:v>37195</c:v>
                </c:pt>
                <c:pt idx="5">
                  <c:v>37225</c:v>
                </c:pt>
                <c:pt idx="6">
                  <c:v>37256</c:v>
                </c:pt>
                <c:pt idx="7">
                  <c:v>37287</c:v>
                </c:pt>
                <c:pt idx="8">
                  <c:v>37315</c:v>
                </c:pt>
                <c:pt idx="9">
                  <c:v>37346</c:v>
                </c:pt>
                <c:pt idx="10">
                  <c:v>37376</c:v>
                </c:pt>
                <c:pt idx="11">
                  <c:v>37407</c:v>
                </c:pt>
                <c:pt idx="12">
                  <c:v>37437</c:v>
                </c:pt>
                <c:pt idx="13">
                  <c:v>37468</c:v>
                </c:pt>
                <c:pt idx="14">
                  <c:v>37499</c:v>
                </c:pt>
                <c:pt idx="15">
                  <c:v>37529</c:v>
                </c:pt>
                <c:pt idx="16">
                  <c:v>37560</c:v>
                </c:pt>
                <c:pt idx="17">
                  <c:v>37590</c:v>
                </c:pt>
                <c:pt idx="18">
                  <c:v>37621</c:v>
                </c:pt>
                <c:pt idx="19">
                  <c:v>37652</c:v>
                </c:pt>
                <c:pt idx="20">
                  <c:v>37680</c:v>
                </c:pt>
                <c:pt idx="21">
                  <c:v>37711</c:v>
                </c:pt>
                <c:pt idx="22">
                  <c:v>37741</c:v>
                </c:pt>
                <c:pt idx="23">
                  <c:v>37772</c:v>
                </c:pt>
                <c:pt idx="24">
                  <c:v>37802</c:v>
                </c:pt>
                <c:pt idx="25">
                  <c:v>37833</c:v>
                </c:pt>
                <c:pt idx="26">
                  <c:v>37864</c:v>
                </c:pt>
                <c:pt idx="27">
                  <c:v>37894</c:v>
                </c:pt>
                <c:pt idx="28">
                  <c:v>37925</c:v>
                </c:pt>
                <c:pt idx="29">
                  <c:v>37955</c:v>
                </c:pt>
                <c:pt idx="30">
                  <c:v>37986</c:v>
                </c:pt>
                <c:pt idx="31">
                  <c:v>38017</c:v>
                </c:pt>
                <c:pt idx="32">
                  <c:v>38046</c:v>
                </c:pt>
                <c:pt idx="33">
                  <c:v>38077</c:v>
                </c:pt>
                <c:pt idx="34">
                  <c:v>38107</c:v>
                </c:pt>
                <c:pt idx="35">
                  <c:v>38138</c:v>
                </c:pt>
                <c:pt idx="36">
                  <c:v>38168</c:v>
                </c:pt>
                <c:pt idx="37">
                  <c:v>38199</c:v>
                </c:pt>
                <c:pt idx="38">
                  <c:v>38230</c:v>
                </c:pt>
                <c:pt idx="39">
                  <c:v>38260</c:v>
                </c:pt>
                <c:pt idx="40">
                  <c:v>38291</c:v>
                </c:pt>
                <c:pt idx="41">
                  <c:v>38321</c:v>
                </c:pt>
                <c:pt idx="42">
                  <c:v>38352</c:v>
                </c:pt>
                <c:pt idx="43">
                  <c:v>38383</c:v>
                </c:pt>
                <c:pt idx="44">
                  <c:v>38411</c:v>
                </c:pt>
                <c:pt idx="45">
                  <c:v>38442</c:v>
                </c:pt>
                <c:pt idx="46">
                  <c:v>38472</c:v>
                </c:pt>
                <c:pt idx="47">
                  <c:v>38503</c:v>
                </c:pt>
                <c:pt idx="48">
                  <c:v>38533</c:v>
                </c:pt>
                <c:pt idx="49">
                  <c:v>38564</c:v>
                </c:pt>
                <c:pt idx="50">
                  <c:v>38595</c:v>
                </c:pt>
                <c:pt idx="51">
                  <c:v>38625</c:v>
                </c:pt>
                <c:pt idx="52">
                  <c:v>38656</c:v>
                </c:pt>
                <c:pt idx="53">
                  <c:v>38686</c:v>
                </c:pt>
                <c:pt idx="54">
                  <c:v>38717</c:v>
                </c:pt>
                <c:pt idx="55">
                  <c:v>38748</c:v>
                </c:pt>
                <c:pt idx="56">
                  <c:v>38776</c:v>
                </c:pt>
                <c:pt idx="57">
                  <c:v>38807</c:v>
                </c:pt>
                <c:pt idx="58">
                  <c:v>38837</c:v>
                </c:pt>
                <c:pt idx="59">
                  <c:v>38868</c:v>
                </c:pt>
                <c:pt idx="60">
                  <c:v>38898</c:v>
                </c:pt>
                <c:pt idx="61">
                  <c:v>38929</c:v>
                </c:pt>
                <c:pt idx="62">
                  <c:v>38960</c:v>
                </c:pt>
                <c:pt idx="63">
                  <c:v>38990</c:v>
                </c:pt>
                <c:pt idx="64">
                  <c:v>39021</c:v>
                </c:pt>
                <c:pt idx="65">
                  <c:v>39051</c:v>
                </c:pt>
                <c:pt idx="66">
                  <c:v>39082</c:v>
                </c:pt>
                <c:pt idx="67">
                  <c:v>39113</c:v>
                </c:pt>
                <c:pt idx="68">
                  <c:v>39141</c:v>
                </c:pt>
                <c:pt idx="69">
                  <c:v>39172</c:v>
                </c:pt>
                <c:pt idx="70">
                  <c:v>39202</c:v>
                </c:pt>
                <c:pt idx="71" formatCode="[$-409]mmm\-yy;@">
                  <c:v>39203</c:v>
                </c:pt>
                <c:pt idx="72">
                  <c:v>39234</c:v>
                </c:pt>
                <c:pt idx="73">
                  <c:v>39264</c:v>
                </c:pt>
                <c:pt idx="74">
                  <c:v>39325</c:v>
                </c:pt>
                <c:pt idx="75">
                  <c:v>39355</c:v>
                </c:pt>
                <c:pt idx="76">
                  <c:v>39386</c:v>
                </c:pt>
                <c:pt idx="77">
                  <c:v>39416</c:v>
                </c:pt>
                <c:pt idx="78">
                  <c:v>39447</c:v>
                </c:pt>
                <c:pt idx="79">
                  <c:v>39478</c:v>
                </c:pt>
                <c:pt idx="80">
                  <c:v>39507</c:v>
                </c:pt>
                <c:pt idx="81">
                  <c:v>39538</c:v>
                </c:pt>
                <c:pt idx="82">
                  <c:v>39568</c:v>
                </c:pt>
                <c:pt idx="83">
                  <c:v>39599</c:v>
                </c:pt>
                <c:pt idx="84">
                  <c:v>39629</c:v>
                </c:pt>
                <c:pt idx="85">
                  <c:v>39660</c:v>
                </c:pt>
                <c:pt idx="86">
                  <c:v>39691</c:v>
                </c:pt>
                <c:pt idx="87">
                  <c:v>39721</c:v>
                </c:pt>
                <c:pt idx="88">
                  <c:v>39752</c:v>
                </c:pt>
                <c:pt idx="89">
                  <c:v>39782</c:v>
                </c:pt>
                <c:pt idx="90">
                  <c:v>39813</c:v>
                </c:pt>
                <c:pt idx="91">
                  <c:v>39844</c:v>
                </c:pt>
                <c:pt idx="92">
                  <c:v>39872</c:v>
                </c:pt>
                <c:pt idx="93">
                  <c:v>39903</c:v>
                </c:pt>
                <c:pt idx="94">
                  <c:v>39933</c:v>
                </c:pt>
                <c:pt idx="95">
                  <c:v>39964</c:v>
                </c:pt>
                <c:pt idx="96">
                  <c:v>39994</c:v>
                </c:pt>
                <c:pt idx="97">
                  <c:v>40025</c:v>
                </c:pt>
                <c:pt idx="98">
                  <c:v>40056</c:v>
                </c:pt>
                <c:pt idx="99">
                  <c:v>40086</c:v>
                </c:pt>
                <c:pt idx="100">
                  <c:v>40117</c:v>
                </c:pt>
                <c:pt idx="101">
                  <c:v>40147</c:v>
                </c:pt>
                <c:pt idx="102">
                  <c:v>40178</c:v>
                </c:pt>
                <c:pt idx="103">
                  <c:v>40209</c:v>
                </c:pt>
                <c:pt idx="104">
                  <c:v>40237</c:v>
                </c:pt>
                <c:pt idx="105">
                  <c:v>40268</c:v>
                </c:pt>
                <c:pt idx="106">
                  <c:v>40298</c:v>
                </c:pt>
                <c:pt idx="107">
                  <c:v>40329</c:v>
                </c:pt>
                <c:pt idx="108">
                  <c:v>40359</c:v>
                </c:pt>
                <c:pt idx="109">
                  <c:v>40390</c:v>
                </c:pt>
                <c:pt idx="110">
                  <c:v>40421</c:v>
                </c:pt>
                <c:pt idx="111">
                  <c:v>40451</c:v>
                </c:pt>
                <c:pt idx="112">
                  <c:v>40482</c:v>
                </c:pt>
                <c:pt idx="113">
                  <c:v>40512</c:v>
                </c:pt>
                <c:pt idx="114">
                  <c:v>40543</c:v>
                </c:pt>
                <c:pt idx="115">
                  <c:v>40574</c:v>
                </c:pt>
                <c:pt idx="116">
                  <c:v>40602</c:v>
                </c:pt>
                <c:pt idx="117">
                  <c:v>40633</c:v>
                </c:pt>
                <c:pt idx="118">
                  <c:v>40663</c:v>
                </c:pt>
                <c:pt idx="119">
                  <c:v>40694</c:v>
                </c:pt>
                <c:pt idx="120">
                  <c:v>40724</c:v>
                </c:pt>
                <c:pt idx="121">
                  <c:v>40755</c:v>
                </c:pt>
                <c:pt idx="122">
                  <c:v>40786</c:v>
                </c:pt>
                <c:pt idx="123">
                  <c:v>40816</c:v>
                </c:pt>
                <c:pt idx="124">
                  <c:v>40847</c:v>
                </c:pt>
                <c:pt idx="125">
                  <c:v>40877</c:v>
                </c:pt>
                <c:pt idx="126">
                  <c:v>40878</c:v>
                </c:pt>
                <c:pt idx="127">
                  <c:v>40909</c:v>
                </c:pt>
                <c:pt idx="128">
                  <c:v>40940</c:v>
                </c:pt>
                <c:pt idx="129">
                  <c:v>40969</c:v>
                </c:pt>
                <c:pt idx="130">
                  <c:v>41000</c:v>
                </c:pt>
                <c:pt idx="131">
                  <c:v>41030</c:v>
                </c:pt>
                <c:pt idx="132">
                  <c:v>41061</c:v>
                </c:pt>
                <c:pt idx="133">
                  <c:v>41091</c:v>
                </c:pt>
                <c:pt idx="134">
                  <c:v>41122</c:v>
                </c:pt>
                <c:pt idx="135">
                  <c:v>41182</c:v>
                </c:pt>
                <c:pt idx="136">
                  <c:v>41213</c:v>
                </c:pt>
                <c:pt idx="137">
                  <c:v>41243</c:v>
                </c:pt>
                <c:pt idx="138">
                  <c:v>41274</c:v>
                </c:pt>
                <c:pt idx="139">
                  <c:v>41275</c:v>
                </c:pt>
                <c:pt idx="140">
                  <c:v>41306</c:v>
                </c:pt>
                <c:pt idx="141">
                  <c:v>41364</c:v>
                </c:pt>
                <c:pt idx="142">
                  <c:v>41394</c:v>
                </c:pt>
                <c:pt idx="143">
                  <c:v>41425</c:v>
                </c:pt>
                <c:pt idx="144">
                  <c:v>41455</c:v>
                </c:pt>
                <c:pt idx="145">
                  <c:v>41486</c:v>
                </c:pt>
                <c:pt idx="146">
                  <c:v>41517</c:v>
                </c:pt>
                <c:pt idx="147">
                  <c:v>41547</c:v>
                </c:pt>
                <c:pt idx="148">
                  <c:v>41578</c:v>
                </c:pt>
                <c:pt idx="149">
                  <c:v>41608</c:v>
                </c:pt>
                <c:pt idx="150">
                  <c:v>41639</c:v>
                </c:pt>
                <c:pt idx="151">
                  <c:v>41670</c:v>
                </c:pt>
                <c:pt idx="152">
                  <c:v>41698</c:v>
                </c:pt>
                <c:pt idx="153">
                  <c:v>41729</c:v>
                </c:pt>
                <c:pt idx="154">
                  <c:v>41759</c:v>
                </c:pt>
                <c:pt idx="155">
                  <c:v>41790</c:v>
                </c:pt>
                <c:pt idx="156">
                  <c:v>41820</c:v>
                </c:pt>
                <c:pt idx="157">
                  <c:v>41851</c:v>
                </c:pt>
                <c:pt idx="158">
                  <c:v>41882</c:v>
                </c:pt>
                <c:pt idx="159">
                  <c:v>41912</c:v>
                </c:pt>
                <c:pt idx="160">
                  <c:v>41943</c:v>
                </c:pt>
                <c:pt idx="161">
                  <c:v>41973</c:v>
                </c:pt>
                <c:pt idx="162">
                  <c:v>42004</c:v>
                </c:pt>
                <c:pt idx="163">
                  <c:v>42035</c:v>
                </c:pt>
                <c:pt idx="164">
                  <c:v>42063</c:v>
                </c:pt>
                <c:pt idx="165">
                  <c:v>42094</c:v>
                </c:pt>
                <c:pt idx="166">
                  <c:v>42124</c:v>
                </c:pt>
                <c:pt idx="167">
                  <c:v>42155</c:v>
                </c:pt>
                <c:pt idx="168">
                  <c:v>42185</c:v>
                </c:pt>
                <c:pt idx="169">
                  <c:v>42216</c:v>
                </c:pt>
                <c:pt idx="170">
                  <c:v>42247</c:v>
                </c:pt>
                <c:pt idx="171">
                  <c:v>42277</c:v>
                </c:pt>
                <c:pt idx="172">
                  <c:v>42308</c:v>
                </c:pt>
                <c:pt idx="173">
                  <c:v>42338</c:v>
                </c:pt>
                <c:pt idx="174">
                  <c:v>42369</c:v>
                </c:pt>
                <c:pt idx="175">
                  <c:v>42400</c:v>
                </c:pt>
                <c:pt idx="176">
                  <c:v>42401</c:v>
                </c:pt>
                <c:pt idx="177">
                  <c:v>42430</c:v>
                </c:pt>
                <c:pt idx="178">
                  <c:v>42461</c:v>
                </c:pt>
                <c:pt idx="179">
                  <c:v>42491</c:v>
                </c:pt>
                <c:pt idx="180">
                  <c:v>42522</c:v>
                </c:pt>
                <c:pt idx="181">
                  <c:v>42552</c:v>
                </c:pt>
                <c:pt idx="182">
                  <c:v>42583</c:v>
                </c:pt>
                <c:pt idx="183">
                  <c:v>42614</c:v>
                </c:pt>
                <c:pt idx="184">
                  <c:v>42674</c:v>
                </c:pt>
                <c:pt idx="185">
                  <c:v>42704</c:v>
                </c:pt>
                <c:pt idx="186">
                  <c:v>42735</c:v>
                </c:pt>
                <c:pt idx="187">
                  <c:v>42766</c:v>
                </c:pt>
                <c:pt idx="188">
                  <c:v>42794</c:v>
                </c:pt>
                <c:pt idx="189">
                  <c:v>42825</c:v>
                </c:pt>
                <c:pt idx="190">
                  <c:v>42855</c:v>
                </c:pt>
                <c:pt idx="191">
                  <c:v>42886</c:v>
                </c:pt>
                <c:pt idx="192">
                  <c:v>42916</c:v>
                </c:pt>
                <c:pt idx="193">
                  <c:v>42947</c:v>
                </c:pt>
                <c:pt idx="194">
                  <c:v>42978</c:v>
                </c:pt>
              </c:numCache>
            </c:numRef>
          </c:cat>
          <c:val>
            <c:numRef>
              <c:f>Sheet1!$C$4:$C$198</c:f>
              <c:numCache>
                <c:formatCode>#,##0</c:formatCode>
                <c:ptCount val="195"/>
                <c:pt idx="0">
                  <c:v>37503877.553999975</c:v>
                </c:pt>
                <c:pt idx="1">
                  <c:v>37925408.024400003</c:v>
                </c:pt>
                <c:pt idx="2">
                  <c:v>39355635.460000001</c:v>
                </c:pt>
                <c:pt idx="3">
                  <c:v>40240996.38797003</c:v>
                </c:pt>
                <c:pt idx="4">
                  <c:v>39716115.577779599</c:v>
                </c:pt>
                <c:pt idx="5">
                  <c:v>40313473.489161178</c:v>
                </c:pt>
                <c:pt idx="6">
                  <c:v>41742137.317556843</c:v>
                </c:pt>
                <c:pt idx="7">
                  <c:v>40909443.660000004</c:v>
                </c:pt>
                <c:pt idx="8">
                  <c:v>41662513.746808432</c:v>
                </c:pt>
                <c:pt idx="9">
                  <c:v>40377232.270791769</c:v>
                </c:pt>
                <c:pt idx="10">
                  <c:v>40796325.503294006</c:v>
                </c:pt>
                <c:pt idx="11">
                  <c:v>40677530.02536913</c:v>
                </c:pt>
                <c:pt idx="12">
                  <c:v>41784906.414400764</c:v>
                </c:pt>
                <c:pt idx="13">
                  <c:v>46622671.376738898</c:v>
                </c:pt>
                <c:pt idx="14">
                  <c:v>48187963.442075603</c:v>
                </c:pt>
                <c:pt idx="15">
                  <c:v>50483958.86658825</c:v>
                </c:pt>
                <c:pt idx="16">
                  <c:v>49008610.168868423</c:v>
                </c:pt>
                <c:pt idx="17">
                  <c:v>48962459.796204217</c:v>
                </c:pt>
                <c:pt idx="18">
                  <c:v>51577033.983709432</c:v>
                </c:pt>
                <c:pt idx="19">
                  <c:v>55338476.14448221</c:v>
                </c:pt>
                <c:pt idx="20">
                  <c:v>55657339.257710725</c:v>
                </c:pt>
                <c:pt idx="21">
                  <c:v>55642669.373808101</c:v>
                </c:pt>
                <c:pt idx="22">
                  <c:v>57244026.141082197</c:v>
                </c:pt>
                <c:pt idx="23">
                  <c:v>56677472.811095297</c:v>
                </c:pt>
                <c:pt idx="24">
                  <c:v>53664965.307349928</c:v>
                </c:pt>
                <c:pt idx="25">
                  <c:v>54782295.577930704</c:v>
                </c:pt>
                <c:pt idx="26">
                  <c:v>54703139.131215364</c:v>
                </c:pt>
                <c:pt idx="27">
                  <c:v>57148920.614952177</c:v>
                </c:pt>
                <c:pt idx="28">
                  <c:v>57473243.967486814</c:v>
                </c:pt>
                <c:pt idx="29">
                  <c:v>57484833.450079121</c:v>
                </c:pt>
                <c:pt idx="30">
                  <c:v>56810879.610834986</c:v>
                </c:pt>
                <c:pt idx="31">
                  <c:v>57172994.551158346</c:v>
                </c:pt>
                <c:pt idx="32">
                  <c:v>55781080.204582401</c:v>
                </c:pt>
                <c:pt idx="33">
                  <c:v>55059715.900309302</c:v>
                </c:pt>
                <c:pt idx="34">
                  <c:v>54369582.968855627</c:v>
                </c:pt>
                <c:pt idx="35">
                  <c:v>56112731.736808762</c:v>
                </c:pt>
                <c:pt idx="36">
                  <c:v>56158872.611948997</c:v>
                </c:pt>
                <c:pt idx="37">
                  <c:v>54155372.566998266</c:v>
                </c:pt>
                <c:pt idx="38">
                  <c:v>53033058.572901748</c:v>
                </c:pt>
                <c:pt idx="39">
                  <c:v>55143120.846011259</c:v>
                </c:pt>
                <c:pt idx="40">
                  <c:v>55195478.316589572</c:v>
                </c:pt>
                <c:pt idx="41">
                  <c:v>54676330.974976055</c:v>
                </c:pt>
                <c:pt idx="42">
                  <c:v>53355003.402211376</c:v>
                </c:pt>
                <c:pt idx="43">
                  <c:v>52655034.964125529</c:v>
                </c:pt>
                <c:pt idx="44">
                  <c:v>52522543.20744402</c:v>
                </c:pt>
                <c:pt idx="45">
                  <c:v>53256922.54934676</c:v>
                </c:pt>
                <c:pt idx="46">
                  <c:v>49439938.87073911</c:v>
                </c:pt>
                <c:pt idx="47">
                  <c:v>49250193.677556969</c:v>
                </c:pt>
                <c:pt idx="48">
                  <c:v>47631539.79827977</c:v>
                </c:pt>
                <c:pt idx="49">
                  <c:v>48355990.950005665</c:v>
                </c:pt>
                <c:pt idx="50">
                  <c:v>48949286.399523795</c:v>
                </c:pt>
                <c:pt idx="51">
                  <c:v>46922700.935614213</c:v>
                </c:pt>
                <c:pt idx="52">
                  <c:v>46261504.714494951</c:v>
                </c:pt>
                <c:pt idx="53">
                  <c:v>45845348.870626427</c:v>
                </c:pt>
                <c:pt idx="54">
                  <c:v>47625679.841941655</c:v>
                </c:pt>
                <c:pt idx="55">
                  <c:v>47204990.381269716</c:v>
                </c:pt>
                <c:pt idx="56">
                  <c:v>46849595.46605704</c:v>
                </c:pt>
                <c:pt idx="57">
                  <c:v>46006732.730593413</c:v>
                </c:pt>
                <c:pt idx="58">
                  <c:v>47728982.721872941</c:v>
                </c:pt>
                <c:pt idx="59">
                  <c:v>49817594.352273434</c:v>
                </c:pt>
                <c:pt idx="60">
                  <c:v>51505701.145503394</c:v>
                </c:pt>
                <c:pt idx="61">
                  <c:v>50046206.271806985</c:v>
                </c:pt>
                <c:pt idx="62">
                  <c:v>50562853.257410437</c:v>
                </c:pt>
                <c:pt idx="63">
                  <c:v>52473750.550375253</c:v>
                </c:pt>
                <c:pt idx="64">
                  <c:v>51382563.469179891</c:v>
                </c:pt>
                <c:pt idx="65">
                  <c:v>52542515.560941406</c:v>
                </c:pt>
                <c:pt idx="66">
                  <c:v>52613000.833615869</c:v>
                </c:pt>
                <c:pt idx="67">
                  <c:v>52802085.785340279</c:v>
                </c:pt>
                <c:pt idx="68">
                  <c:v>51142739.557212181</c:v>
                </c:pt>
                <c:pt idx="69">
                  <c:v>49512699.855404109</c:v>
                </c:pt>
                <c:pt idx="70">
                  <c:v>48683409.852604091</c:v>
                </c:pt>
                <c:pt idx="71">
                  <c:v>44881365.785009935</c:v>
                </c:pt>
                <c:pt idx="72">
                  <c:v>46103605.056092039</c:v>
                </c:pt>
                <c:pt idx="73">
                  <c:v>45910505.405801535</c:v>
                </c:pt>
                <c:pt idx="74">
                  <c:v>49881389.751463614</c:v>
                </c:pt>
                <c:pt idx="75">
                  <c:v>47164331.701779902</c:v>
                </c:pt>
                <c:pt idx="76">
                  <c:v>46515923.238563418</c:v>
                </c:pt>
                <c:pt idx="77">
                  <c:v>47850179.700845599</c:v>
                </c:pt>
                <c:pt idx="78">
                  <c:v>47652802.320653297</c:v>
                </c:pt>
                <c:pt idx="79">
                  <c:v>46651303.743592858</c:v>
                </c:pt>
                <c:pt idx="80">
                  <c:v>44314054.881832264</c:v>
                </c:pt>
                <c:pt idx="81">
                  <c:v>44062277.015999079</c:v>
                </c:pt>
                <c:pt idx="82">
                  <c:v>43172097.83177837</c:v>
                </c:pt>
                <c:pt idx="83">
                  <c:v>42463357.220100753</c:v>
                </c:pt>
                <c:pt idx="84">
                  <c:v>43819346.217516854</c:v>
                </c:pt>
                <c:pt idx="85">
                  <c:v>43638631.636088416</c:v>
                </c:pt>
                <c:pt idx="86">
                  <c:v>46264849.150498301</c:v>
                </c:pt>
                <c:pt idx="87">
                  <c:v>51168866.095169611</c:v>
                </c:pt>
                <c:pt idx="88">
                  <c:v>56110588.763866521</c:v>
                </c:pt>
                <c:pt idx="89">
                  <c:v>55222283.02305726</c:v>
                </c:pt>
                <c:pt idx="90">
                  <c:v>54593058.843084231</c:v>
                </c:pt>
                <c:pt idx="91">
                  <c:v>60497140.869270988</c:v>
                </c:pt>
                <c:pt idx="92">
                  <c:v>63350774.895530373</c:v>
                </c:pt>
                <c:pt idx="93">
                  <c:v>64875502.396956749</c:v>
                </c:pt>
                <c:pt idx="94">
                  <c:v>59730940.656664416</c:v>
                </c:pt>
                <c:pt idx="95">
                  <c:v>56210661.949987784</c:v>
                </c:pt>
                <c:pt idx="96">
                  <c:v>56582159.785788469</c:v>
                </c:pt>
                <c:pt idx="97">
                  <c:v>54145573.388653852</c:v>
                </c:pt>
                <c:pt idx="98">
                  <c:v>54433450.441749491</c:v>
                </c:pt>
                <c:pt idx="99">
                  <c:v>51882562.554750405</c:v>
                </c:pt>
                <c:pt idx="100">
                  <c:v>56235126.12390361</c:v>
                </c:pt>
                <c:pt idx="101">
                  <c:v>57694659.56747219</c:v>
                </c:pt>
                <c:pt idx="102">
                  <c:v>59694422.112222113</c:v>
                </c:pt>
                <c:pt idx="103">
                  <c:v>58026437.562987939</c:v>
                </c:pt>
                <c:pt idx="104">
                  <c:v>55559913.468568631</c:v>
                </c:pt>
                <c:pt idx="105">
                  <c:v>55542310.58984866</c:v>
                </c:pt>
                <c:pt idx="106">
                  <c:v>59095461.735265672</c:v>
                </c:pt>
                <c:pt idx="107">
                  <c:v>58694373.826705657</c:v>
                </c:pt>
                <c:pt idx="108">
                  <c:v>57356296.929828525</c:v>
                </c:pt>
                <c:pt idx="109">
                  <c:v>55065090.267541401</c:v>
                </c:pt>
                <c:pt idx="110">
                  <c:v>55597644.84294647</c:v>
                </c:pt>
                <c:pt idx="111">
                  <c:v>55240381.869982168</c:v>
                </c:pt>
                <c:pt idx="112">
                  <c:v>56811157.51996626</c:v>
                </c:pt>
                <c:pt idx="113">
                  <c:v>58523143.040842503</c:v>
                </c:pt>
                <c:pt idx="114">
                  <c:v>59306054.904884927</c:v>
                </c:pt>
                <c:pt idx="115">
                  <c:v>57866641.587261178</c:v>
                </c:pt>
                <c:pt idx="116">
                  <c:v>58814395.331597432</c:v>
                </c:pt>
                <c:pt idx="117">
                  <c:v>58372274.555211447</c:v>
                </c:pt>
                <c:pt idx="118">
                  <c:v>55506746.601131961</c:v>
                </c:pt>
                <c:pt idx="119">
                  <c:v>55810203.25900808</c:v>
                </c:pt>
                <c:pt idx="120">
                  <c:v>54770037.483688205</c:v>
                </c:pt>
                <c:pt idx="121">
                  <c:v>58062873.745896019</c:v>
                </c:pt>
                <c:pt idx="122">
                  <c:v>58420183.519118153</c:v>
                </c:pt>
                <c:pt idx="123">
                  <c:v>62443836.979088537</c:v>
                </c:pt>
                <c:pt idx="124">
                  <c:v>60767253.275181584</c:v>
                </c:pt>
                <c:pt idx="125">
                  <c:v>63893220.653718755</c:v>
                </c:pt>
                <c:pt idx="126">
                  <c:v>63980291.740931503</c:v>
                </c:pt>
                <c:pt idx="127">
                  <c:v>61312289.135329708</c:v>
                </c:pt>
                <c:pt idx="128">
                  <c:v>58904732.470003232</c:v>
                </c:pt>
                <c:pt idx="129">
                  <c:v>59284387.376865819</c:v>
                </c:pt>
                <c:pt idx="130">
                  <c:v>58696879.440780565</c:v>
                </c:pt>
                <c:pt idx="131">
                  <c:v>60219982.160049155</c:v>
                </c:pt>
                <c:pt idx="132">
                  <c:v>59567472.480821647</c:v>
                </c:pt>
                <c:pt idx="133">
                  <c:v>58944256.902967967</c:v>
                </c:pt>
                <c:pt idx="134">
                  <c:v>60050770.712265857</c:v>
                </c:pt>
                <c:pt idx="135">
                  <c:v>60125045.113651752</c:v>
                </c:pt>
                <c:pt idx="136">
                  <c:v>61002777.01929675</c:v>
                </c:pt>
                <c:pt idx="137">
                  <c:v>60275410.638048492</c:v>
                </c:pt>
                <c:pt idx="138">
                  <c:v>59519174.609242201</c:v>
                </c:pt>
                <c:pt idx="139">
                  <c:v>60385932.630992703</c:v>
                </c:pt>
                <c:pt idx="140">
                  <c:v>61469337.068306446</c:v>
                </c:pt>
                <c:pt idx="141">
                  <c:v>61714008.757807396</c:v>
                </c:pt>
                <c:pt idx="142">
                  <c:v>61697809.015302777</c:v>
                </c:pt>
                <c:pt idx="143">
                  <c:v>63062721.759932451</c:v>
                </c:pt>
                <c:pt idx="144">
                  <c:v>63775756.051844962</c:v>
                </c:pt>
                <c:pt idx="145">
                  <c:v>62830021.314390451</c:v>
                </c:pt>
                <c:pt idx="146">
                  <c:v>64693839.549436428</c:v>
                </c:pt>
                <c:pt idx="147">
                  <c:v>67951859.989899993</c:v>
                </c:pt>
                <c:pt idx="148">
                  <c:v>67028443.222957551</c:v>
                </c:pt>
                <c:pt idx="149">
                  <c:v>67924833.736768171</c:v>
                </c:pt>
                <c:pt idx="150">
                  <c:v>68719143.631469116</c:v>
                </c:pt>
                <c:pt idx="151">
                  <c:v>75180629.918272331</c:v>
                </c:pt>
                <c:pt idx="152">
                  <c:v>76678591.532125011</c:v>
                </c:pt>
                <c:pt idx="153">
                  <c:v>73623532.876875296</c:v>
                </c:pt>
                <c:pt idx="154">
                  <c:v>72620679.108229458</c:v>
                </c:pt>
                <c:pt idx="155">
                  <c:v>70899952.872108862</c:v>
                </c:pt>
                <c:pt idx="156">
                  <c:v>70064204.647701547</c:v>
                </c:pt>
                <c:pt idx="157">
                  <c:v>69533921.735763371</c:v>
                </c:pt>
                <c:pt idx="158">
                  <c:v>71558525.809544712</c:v>
                </c:pt>
                <c:pt idx="159">
                  <c:v>74241185.730615795</c:v>
                </c:pt>
                <c:pt idx="160">
                  <c:v>77552283.370231301</c:v>
                </c:pt>
                <c:pt idx="161">
                  <c:v>80649797.76488477</c:v>
                </c:pt>
                <c:pt idx="162">
                  <c:v>89767232.003086373</c:v>
                </c:pt>
                <c:pt idx="163">
                  <c:v>93317433.437102348</c:v>
                </c:pt>
                <c:pt idx="164">
                  <c:v>96808713.176326931</c:v>
                </c:pt>
                <c:pt idx="165">
                  <c:v>102449041.76554218</c:v>
                </c:pt>
                <c:pt idx="166">
                  <c:v>95629504.698379114</c:v>
                </c:pt>
                <c:pt idx="167">
                  <c:v>100897657.0419164</c:v>
                </c:pt>
                <c:pt idx="168">
                  <c:v>101862301.54981145</c:v>
                </c:pt>
                <c:pt idx="169">
                  <c:v>111895599.64530221</c:v>
                </c:pt>
                <c:pt idx="170">
                  <c:v>119322756.76222073</c:v>
                </c:pt>
                <c:pt idx="171">
                  <c:v>125390173.47975096</c:v>
                </c:pt>
                <c:pt idx="172">
                  <c:v>117680036.32568659</c:v>
                </c:pt>
                <c:pt idx="173">
                  <c:v>123239655.14920554</c:v>
                </c:pt>
                <c:pt idx="174">
                  <c:v>129590463.61165862</c:v>
                </c:pt>
                <c:pt idx="175">
                  <c:v>136367052.99618524</c:v>
                </c:pt>
                <c:pt idx="176">
                  <c:v>136020607.40089744</c:v>
                </c:pt>
                <c:pt idx="177">
                  <c:v>129404223.27700727</c:v>
                </c:pt>
                <c:pt idx="178">
                  <c:v>123851217.38012549</c:v>
                </c:pt>
                <c:pt idx="179">
                  <c:v>132583650.95916942</c:v>
                </c:pt>
                <c:pt idx="180">
                  <c:v>126126625.34540461</c:v>
                </c:pt>
                <c:pt idx="181">
                  <c:v>133388137.45034657</c:v>
                </c:pt>
                <c:pt idx="182">
                  <c:v>126580652.166949</c:v>
                </c:pt>
                <c:pt idx="183">
                  <c:v>124198517.77009965</c:v>
                </c:pt>
                <c:pt idx="184">
                  <c:v>127416890.57074043</c:v>
                </c:pt>
                <c:pt idx="185">
                  <c:v>136876163.22487298</c:v>
                </c:pt>
                <c:pt idx="186">
                  <c:v>134069787.40932594</c:v>
                </c:pt>
                <c:pt idx="187">
                  <c:v>134875791.70467806</c:v>
                </c:pt>
                <c:pt idx="188">
                  <c:v>132635099.38497403</c:v>
                </c:pt>
                <c:pt idx="189">
                  <c:v>131754601.88097288</c:v>
                </c:pt>
                <c:pt idx="190">
                  <c:v>134693162.99358007</c:v>
                </c:pt>
                <c:pt idx="191">
                  <c:v>133981867.46012698</c:v>
                </c:pt>
                <c:pt idx="192">
                  <c:v>139056306.68307236</c:v>
                </c:pt>
                <c:pt idx="193">
                  <c:v>137569253.96246386</c:v>
                </c:pt>
                <c:pt idx="194">
                  <c:v>140546644.51356688</c:v>
                </c:pt>
              </c:numCache>
            </c:numRef>
          </c:val>
          <c:smooth val="0"/>
        </c:ser>
        <c:ser>
          <c:idx val="2"/>
          <c:order val="2"/>
          <c:tx>
            <c:v>TES Total</c:v>
          </c:tx>
          <c:spPr>
            <a:ln>
              <a:solidFill>
                <a:schemeClr val="tx2"/>
              </a:solidFill>
            </a:ln>
          </c:spPr>
          <c:marker>
            <c:symbol val="none"/>
          </c:marker>
          <c:dLbls>
            <c:dLbl>
              <c:idx val="0"/>
              <c:layout/>
              <c:showLegendKey val="0"/>
              <c:showVal val="1"/>
              <c:showCatName val="0"/>
              <c:showSerName val="0"/>
              <c:showPercent val="0"/>
              <c:showBubbleSize val="0"/>
            </c:dLbl>
            <c:dLbl>
              <c:idx val="194"/>
              <c:layout/>
              <c:showLegendKey val="0"/>
              <c:showVal val="1"/>
              <c:showCatName val="0"/>
              <c:showSerName val="0"/>
              <c:showPercent val="0"/>
              <c:showBubbleSize val="0"/>
            </c:dLbl>
            <c:showLegendKey val="0"/>
            <c:showVal val="0"/>
            <c:showCatName val="0"/>
            <c:showSerName val="0"/>
            <c:showPercent val="0"/>
            <c:showBubbleSize val="0"/>
          </c:dLbls>
          <c:cat>
            <c:numRef>
              <c:f>Sheet1!$A$4:$A$198</c:f>
              <c:numCache>
                <c:formatCode>mmm\-yy</c:formatCode>
                <c:ptCount val="195"/>
                <c:pt idx="0">
                  <c:v>37072</c:v>
                </c:pt>
                <c:pt idx="1">
                  <c:v>37103</c:v>
                </c:pt>
                <c:pt idx="2">
                  <c:v>37134</c:v>
                </c:pt>
                <c:pt idx="3">
                  <c:v>37164</c:v>
                </c:pt>
                <c:pt idx="4">
                  <c:v>37195</c:v>
                </c:pt>
                <c:pt idx="5">
                  <c:v>37225</c:v>
                </c:pt>
                <c:pt idx="6">
                  <c:v>37256</c:v>
                </c:pt>
                <c:pt idx="7">
                  <c:v>37287</c:v>
                </c:pt>
                <c:pt idx="8">
                  <c:v>37315</c:v>
                </c:pt>
                <c:pt idx="9">
                  <c:v>37346</c:v>
                </c:pt>
                <c:pt idx="10">
                  <c:v>37376</c:v>
                </c:pt>
                <c:pt idx="11">
                  <c:v>37407</c:v>
                </c:pt>
                <c:pt idx="12">
                  <c:v>37437</c:v>
                </c:pt>
                <c:pt idx="13">
                  <c:v>37468</c:v>
                </c:pt>
                <c:pt idx="14">
                  <c:v>37499</c:v>
                </c:pt>
                <c:pt idx="15">
                  <c:v>37529</c:v>
                </c:pt>
                <c:pt idx="16">
                  <c:v>37560</c:v>
                </c:pt>
                <c:pt idx="17">
                  <c:v>37590</c:v>
                </c:pt>
                <c:pt idx="18">
                  <c:v>37621</c:v>
                </c:pt>
                <c:pt idx="19">
                  <c:v>37652</c:v>
                </c:pt>
                <c:pt idx="20">
                  <c:v>37680</c:v>
                </c:pt>
                <c:pt idx="21">
                  <c:v>37711</c:v>
                </c:pt>
                <c:pt idx="22">
                  <c:v>37741</c:v>
                </c:pt>
                <c:pt idx="23">
                  <c:v>37772</c:v>
                </c:pt>
                <c:pt idx="24">
                  <c:v>37802</c:v>
                </c:pt>
                <c:pt idx="25">
                  <c:v>37833</c:v>
                </c:pt>
                <c:pt idx="26">
                  <c:v>37864</c:v>
                </c:pt>
                <c:pt idx="27">
                  <c:v>37894</c:v>
                </c:pt>
                <c:pt idx="28">
                  <c:v>37925</c:v>
                </c:pt>
                <c:pt idx="29">
                  <c:v>37955</c:v>
                </c:pt>
                <c:pt idx="30">
                  <c:v>37986</c:v>
                </c:pt>
                <c:pt idx="31">
                  <c:v>38017</c:v>
                </c:pt>
                <c:pt idx="32">
                  <c:v>38046</c:v>
                </c:pt>
                <c:pt idx="33">
                  <c:v>38077</c:v>
                </c:pt>
                <c:pt idx="34">
                  <c:v>38107</c:v>
                </c:pt>
                <c:pt idx="35">
                  <c:v>38138</c:v>
                </c:pt>
                <c:pt idx="36">
                  <c:v>38168</c:v>
                </c:pt>
                <c:pt idx="37">
                  <c:v>38199</c:v>
                </c:pt>
                <c:pt idx="38">
                  <c:v>38230</c:v>
                </c:pt>
                <c:pt idx="39">
                  <c:v>38260</c:v>
                </c:pt>
                <c:pt idx="40">
                  <c:v>38291</c:v>
                </c:pt>
                <c:pt idx="41">
                  <c:v>38321</c:v>
                </c:pt>
                <c:pt idx="42">
                  <c:v>38352</c:v>
                </c:pt>
                <c:pt idx="43">
                  <c:v>38383</c:v>
                </c:pt>
                <c:pt idx="44">
                  <c:v>38411</c:v>
                </c:pt>
                <c:pt idx="45">
                  <c:v>38442</c:v>
                </c:pt>
                <c:pt idx="46">
                  <c:v>38472</c:v>
                </c:pt>
                <c:pt idx="47">
                  <c:v>38503</c:v>
                </c:pt>
                <c:pt idx="48">
                  <c:v>38533</c:v>
                </c:pt>
                <c:pt idx="49">
                  <c:v>38564</c:v>
                </c:pt>
                <c:pt idx="50">
                  <c:v>38595</c:v>
                </c:pt>
                <c:pt idx="51">
                  <c:v>38625</c:v>
                </c:pt>
                <c:pt idx="52">
                  <c:v>38656</c:v>
                </c:pt>
                <c:pt idx="53">
                  <c:v>38686</c:v>
                </c:pt>
                <c:pt idx="54">
                  <c:v>38717</c:v>
                </c:pt>
                <c:pt idx="55">
                  <c:v>38748</c:v>
                </c:pt>
                <c:pt idx="56">
                  <c:v>38776</c:v>
                </c:pt>
                <c:pt idx="57">
                  <c:v>38807</c:v>
                </c:pt>
                <c:pt idx="58">
                  <c:v>38837</c:v>
                </c:pt>
                <c:pt idx="59">
                  <c:v>38868</c:v>
                </c:pt>
                <c:pt idx="60">
                  <c:v>38898</c:v>
                </c:pt>
                <c:pt idx="61">
                  <c:v>38929</c:v>
                </c:pt>
                <c:pt idx="62">
                  <c:v>38960</c:v>
                </c:pt>
                <c:pt idx="63">
                  <c:v>38990</c:v>
                </c:pt>
                <c:pt idx="64">
                  <c:v>39021</c:v>
                </c:pt>
                <c:pt idx="65">
                  <c:v>39051</c:v>
                </c:pt>
                <c:pt idx="66">
                  <c:v>39082</c:v>
                </c:pt>
                <c:pt idx="67">
                  <c:v>39113</c:v>
                </c:pt>
                <c:pt idx="68">
                  <c:v>39141</c:v>
                </c:pt>
                <c:pt idx="69">
                  <c:v>39172</c:v>
                </c:pt>
                <c:pt idx="70">
                  <c:v>39202</c:v>
                </c:pt>
                <c:pt idx="71" formatCode="[$-409]mmm\-yy;@">
                  <c:v>39203</c:v>
                </c:pt>
                <c:pt idx="72">
                  <c:v>39234</c:v>
                </c:pt>
                <c:pt idx="73">
                  <c:v>39264</c:v>
                </c:pt>
                <c:pt idx="74">
                  <c:v>39325</c:v>
                </c:pt>
                <c:pt idx="75">
                  <c:v>39355</c:v>
                </c:pt>
                <c:pt idx="76">
                  <c:v>39386</c:v>
                </c:pt>
                <c:pt idx="77">
                  <c:v>39416</c:v>
                </c:pt>
                <c:pt idx="78">
                  <c:v>39447</c:v>
                </c:pt>
                <c:pt idx="79">
                  <c:v>39478</c:v>
                </c:pt>
                <c:pt idx="80">
                  <c:v>39507</c:v>
                </c:pt>
                <c:pt idx="81">
                  <c:v>39538</c:v>
                </c:pt>
                <c:pt idx="82">
                  <c:v>39568</c:v>
                </c:pt>
                <c:pt idx="83">
                  <c:v>39599</c:v>
                </c:pt>
                <c:pt idx="84">
                  <c:v>39629</c:v>
                </c:pt>
                <c:pt idx="85">
                  <c:v>39660</c:v>
                </c:pt>
                <c:pt idx="86">
                  <c:v>39691</c:v>
                </c:pt>
                <c:pt idx="87">
                  <c:v>39721</c:v>
                </c:pt>
                <c:pt idx="88">
                  <c:v>39752</c:v>
                </c:pt>
                <c:pt idx="89">
                  <c:v>39782</c:v>
                </c:pt>
                <c:pt idx="90">
                  <c:v>39813</c:v>
                </c:pt>
                <c:pt idx="91">
                  <c:v>39844</c:v>
                </c:pt>
                <c:pt idx="92">
                  <c:v>39872</c:v>
                </c:pt>
                <c:pt idx="93">
                  <c:v>39903</c:v>
                </c:pt>
                <c:pt idx="94">
                  <c:v>39933</c:v>
                </c:pt>
                <c:pt idx="95">
                  <c:v>39964</c:v>
                </c:pt>
                <c:pt idx="96">
                  <c:v>39994</c:v>
                </c:pt>
                <c:pt idx="97">
                  <c:v>40025</c:v>
                </c:pt>
                <c:pt idx="98">
                  <c:v>40056</c:v>
                </c:pt>
                <c:pt idx="99">
                  <c:v>40086</c:v>
                </c:pt>
                <c:pt idx="100">
                  <c:v>40117</c:v>
                </c:pt>
                <c:pt idx="101">
                  <c:v>40147</c:v>
                </c:pt>
                <c:pt idx="102">
                  <c:v>40178</c:v>
                </c:pt>
                <c:pt idx="103">
                  <c:v>40209</c:v>
                </c:pt>
                <c:pt idx="104">
                  <c:v>40237</c:v>
                </c:pt>
                <c:pt idx="105">
                  <c:v>40268</c:v>
                </c:pt>
                <c:pt idx="106">
                  <c:v>40298</c:v>
                </c:pt>
                <c:pt idx="107">
                  <c:v>40329</c:v>
                </c:pt>
                <c:pt idx="108">
                  <c:v>40359</c:v>
                </c:pt>
                <c:pt idx="109">
                  <c:v>40390</c:v>
                </c:pt>
                <c:pt idx="110">
                  <c:v>40421</c:v>
                </c:pt>
                <c:pt idx="111">
                  <c:v>40451</c:v>
                </c:pt>
                <c:pt idx="112">
                  <c:v>40482</c:v>
                </c:pt>
                <c:pt idx="113">
                  <c:v>40512</c:v>
                </c:pt>
                <c:pt idx="114">
                  <c:v>40543</c:v>
                </c:pt>
                <c:pt idx="115">
                  <c:v>40574</c:v>
                </c:pt>
                <c:pt idx="116">
                  <c:v>40602</c:v>
                </c:pt>
                <c:pt idx="117">
                  <c:v>40633</c:v>
                </c:pt>
                <c:pt idx="118">
                  <c:v>40663</c:v>
                </c:pt>
                <c:pt idx="119">
                  <c:v>40694</c:v>
                </c:pt>
                <c:pt idx="120">
                  <c:v>40724</c:v>
                </c:pt>
                <c:pt idx="121">
                  <c:v>40755</c:v>
                </c:pt>
                <c:pt idx="122">
                  <c:v>40786</c:v>
                </c:pt>
                <c:pt idx="123">
                  <c:v>40816</c:v>
                </c:pt>
                <c:pt idx="124">
                  <c:v>40847</c:v>
                </c:pt>
                <c:pt idx="125">
                  <c:v>40877</c:v>
                </c:pt>
                <c:pt idx="126">
                  <c:v>40878</c:v>
                </c:pt>
                <c:pt idx="127">
                  <c:v>40909</c:v>
                </c:pt>
                <c:pt idx="128">
                  <c:v>40940</c:v>
                </c:pt>
                <c:pt idx="129">
                  <c:v>40969</c:v>
                </c:pt>
                <c:pt idx="130">
                  <c:v>41000</c:v>
                </c:pt>
                <c:pt idx="131">
                  <c:v>41030</c:v>
                </c:pt>
                <c:pt idx="132">
                  <c:v>41061</c:v>
                </c:pt>
                <c:pt idx="133">
                  <c:v>41091</c:v>
                </c:pt>
                <c:pt idx="134">
                  <c:v>41122</c:v>
                </c:pt>
                <c:pt idx="135">
                  <c:v>41182</c:v>
                </c:pt>
                <c:pt idx="136">
                  <c:v>41213</c:v>
                </c:pt>
                <c:pt idx="137">
                  <c:v>41243</c:v>
                </c:pt>
                <c:pt idx="138">
                  <c:v>41274</c:v>
                </c:pt>
                <c:pt idx="139">
                  <c:v>41275</c:v>
                </c:pt>
                <c:pt idx="140">
                  <c:v>41306</c:v>
                </c:pt>
                <c:pt idx="141">
                  <c:v>41364</c:v>
                </c:pt>
                <c:pt idx="142">
                  <c:v>41394</c:v>
                </c:pt>
                <c:pt idx="143">
                  <c:v>41425</c:v>
                </c:pt>
                <c:pt idx="144">
                  <c:v>41455</c:v>
                </c:pt>
                <c:pt idx="145">
                  <c:v>41486</c:v>
                </c:pt>
                <c:pt idx="146">
                  <c:v>41517</c:v>
                </c:pt>
                <c:pt idx="147">
                  <c:v>41547</c:v>
                </c:pt>
                <c:pt idx="148">
                  <c:v>41578</c:v>
                </c:pt>
                <c:pt idx="149">
                  <c:v>41608</c:v>
                </c:pt>
                <c:pt idx="150">
                  <c:v>41639</c:v>
                </c:pt>
                <c:pt idx="151">
                  <c:v>41670</c:v>
                </c:pt>
                <c:pt idx="152">
                  <c:v>41698</c:v>
                </c:pt>
                <c:pt idx="153">
                  <c:v>41729</c:v>
                </c:pt>
                <c:pt idx="154">
                  <c:v>41759</c:v>
                </c:pt>
                <c:pt idx="155">
                  <c:v>41790</c:v>
                </c:pt>
                <c:pt idx="156">
                  <c:v>41820</c:v>
                </c:pt>
                <c:pt idx="157">
                  <c:v>41851</c:v>
                </c:pt>
                <c:pt idx="158">
                  <c:v>41882</c:v>
                </c:pt>
                <c:pt idx="159">
                  <c:v>41912</c:v>
                </c:pt>
                <c:pt idx="160">
                  <c:v>41943</c:v>
                </c:pt>
                <c:pt idx="161">
                  <c:v>41973</c:v>
                </c:pt>
                <c:pt idx="162">
                  <c:v>42004</c:v>
                </c:pt>
                <c:pt idx="163">
                  <c:v>42035</c:v>
                </c:pt>
                <c:pt idx="164">
                  <c:v>42063</c:v>
                </c:pt>
                <c:pt idx="165">
                  <c:v>42094</c:v>
                </c:pt>
                <c:pt idx="166">
                  <c:v>42124</c:v>
                </c:pt>
                <c:pt idx="167">
                  <c:v>42155</c:v>
                </c:pt>
                <c:pt idx="168">
                  <c:v>42185</c:v>
                </c:pt>
                <c:pt idx="169">
                  <c:v>42216</c:v>
                </c:pt>
                <c:pt idx="170">
                  <c:v>42247</c:v>
                </c:pt>
                <c:pt idx="171">
                  <c:v>42277</c:v>
                </c:pt>
                <c:pt idx="172">
                  <c:v>42308</c:v>
                </c:pt>
                <c:pt idx="173">
                  <c:v>42338</c:v>
                </c:pt>
                <c:pt idx="174">
                  <c:v>42369</c:v>
                </c:pt>
                <c:pt idx="175">
                  <c:v>42400</c:v>
                </c:pt>
                <c:pt idx="176">
                  <c:v>42401</c:v>
                </c:pt>
                <c:pt idx="177">
                  <c:v>42430</c:v>
                </c:pt>
                <c:pt idx="178">
                  <c:v>42461</c:v>
                </c:pt>
                <c:pt idx="179">
                  <c:v>42491</c:v>
                </c:pt>
                <c:pt idx="180">
                  <c:v>42522</c:v>
                </c:pt>
                <c:pt idx="181">
                  <c:v>42552</c:v>
                </c:pt>
                <c:pt idx="182">
                  <c:v>42583</c:v>
                </c:pt>
                <c:pt idx="183">
                  <c:v>42614</c:v>
                </c:pt>
                <c:pt idx="184">
                  <c:v>42674</c:v>
                </c:pt>
                <c:pt idx="185">
                  <c:v>42704</c:v>
                </c:pt>
                <c:pt idx="186">
                  <c:v>42735</c:v>
                </c:pt>
                <c:pt idx="187">
                  <c:v>42766</c:v>
                </c:pt>
                <c:pt idx="188">
                  <c:v>42794</c:v>
                </c:pt>
                <c:pt idx="189">
                  <c:v>42825</c:v>
                </c:pt>
                <c:pt idx="190">
                  <c:v>42855</c:v>
                </c:pt>
                <c:pt idx="191">
                  <c:v>42886</c:v>
                </c:pt>
                <c:pt idx="192">
                  <c:v>42916</c:v>
                </c:pt>
                <c:pt idx="193">
                  <c:v>42947</c:v>
                </c:pt>
                <c:pt idx="194">
                  <c:v>42978</c:v>
                </c:pt>
              </c:numCache>
            </c:numRef>
          </c:cat>
          <c:val>
            <c:numRef>
              <c:f>Sheet1!$D$4:$D$198</c:f>
              <c:numCache>
                <c:formatCode>#,##0</c:formatCode>
                <c:ptCount val="195"/>
                <c:pt idx="0">
                  <c:v>73077028.567195058</c:v>
                </c:pt>
                <c:pt idx="1">
                  <c:v>73903490.944441378</c:v>
                </c:pt>
                <c:pt idx="2">
                  <c:v>76626887.460000008</c:v>
                </c:pt>
                <c:pt idx="3">
                  <c:v>78154583.290069595</c:v>
                </c:pt>
                <c:pt idx="4">
                  <c:v>78913467.950396761</c:v>
                </c:pt>
                <c:pt idx="5">
                  <c:v>80780385.711266741</c:v>
                </c:pt>
                <c:pt idx="6">
                  <c:v>85977814.807161152</c:v>
                </c:pt>
                <c:pt idx="7">
                  <c:v>85652606.659999996</c:v>
                </c:pt>
                <c:pt idx="8">
                  <c:v>88787465.856262594</c:v>
                </c:pt>
                <c:pt idx="9">
                  <c:v>87458045.413410977</c:v>
                </c:pt>
                <c:pt idx="10">
                  <c:v>88311762.595961526</c:v>
                </c:pt>
                <c:pt idx="11">
                  <c:v>90829576.082746103</c:v>
                </c:pt>
                <c:pt idx="12">
                  <c:v>92715356.937661618</c:v>
                </c:pt>
                <c:pt idx="13">
                  <c:v>97652417.78561908</c:v>
                </c:pt>
                <c:pt idx="14">
                  <c:v>99372458.262986928</c:v>
                </c:pt>
                <c:pt idx="15">
                  <c:v>101597326.18542092</c:v>
                </c:pt>
                <c:pt idx="16">
                  <c:v>100243328.50842604</c:v>
                </c:pt>
                <c:pt idx="17">
                  <c:v>100520911.31366833</c:v>
                </c:pt>
                <c:pt idx="18">
                  <c:v>104978062.3718363</c:v>
                </c:pt>
                <c:pt idx="19">
                  <c:v>109446416.53074095</c:v>
                </c:pt>
                <c:pt idx="20">
                  <c:v>108945099.35577314</c:v>
                </c:pt>
                <c:pt idx="21">
                  <c:v>111276443.73763767</c:v>
                </c:pt>
                <c:pt idx="22">
                  <c:v>113692768.66692595</c:v>
                </c:pt>
                <c:pt idx="23">
                  <c:v>113984319.1751949</c:v>
                </c:pt>
                <c:pt idx="24">
                  <c:v>111064605.86180577</c:v>
                </c:pt>
                <c:pt idx="25">
                  <c:v>112835680.71736144</c:v>
                </c:pt>
                <c:pt idx="26">
                  <c:v>112868322.23152681</c:v>
                </c:pt>
                <c:pt idx="27">
                  <c:v>115935966.20694745</c:v>
                </c:pt>
                <c:pt idx="28">
                  <c:v>116505009.22726637</c:v>
                </c:pt>
                <c:pt idx="29">
                  <c:v>117614954.98793688</c:v>
                </c:pt>
                <c:pt idx="30">
                  <c:v>117760661.39787437</c:v>
                </c:pt>
                <c:pt idx="31">
                  <c:v>118846046.85364613</c:v>
                </c:pt>
                <c:pt idx="32">
                  <c:v>118843009.07329251</c:v>
                </c:pt>
                <c:pt idx="33">
                  <c:v>120228985.67729083</c:v>
                </c:pt>
                <c:pt idx="34">
                  <c:v>119760327.89141244</c:v>
                </c:pt>
                <c:pt idx="35">
                  <c:v>120885596.41393957</c:v>
                </c:pt>
                <c:pt idx="36">
                  <c:v>120196636.5506929</c:v>
                </c:pt>
                <c:pt idx="37">
                  <c:v>119870037.74697246</c:v>
                </c:pt>
                <c:pt idx="38">
                  <c:v>120000289.63962629</c:v>
                </c:pt>
                <c:pt idx="39">
                  <c:v>122735011.52255437</c:v>
                </c:pt>
                <c:pt idx="40">
                  <c:v>123557627.51929179</c:v>
                </c:pt>
                <c:pt idx="41">
                  <c:v>122561432.6196515</c:v>
                </c:pt>
                <c:pt idx="42">
                  <c:v>121987102.83041355</c:v>
                </c:pt>
                <c:pt idx="43">
                  <c:v>124319477.42216672</c:v>
                </c:pt>
                <c:pt idx="44">
                  <c:v>126070422.85953021</c:v>
                </c:pt>
                <c:pt idx="45">
                  <c:v>128466084.06011058</c:v>
                </c:pt>
                <c:pt idx="46">
                  <c:v>128155481.14911646</c:v>
                </c:pt>
                <c:pt idx="47">
                  <c:v>127949874.77175644</c:v>
                </c:pt>
                <c:pt idx="48">
                  <c:v>127842526.96032572</c:v>
                </c:pt>
                <c:pt idx="49">
                  <c:v>130018751.9949147</c:v>
                </c:pt>
                <c:pt idx="50">
                  <c:v>131310960.74895099</c:v>
                </c:pt>
                <c:pt idx="51">
                  <c:v>129187813.29637143</c:v>
                </c:pt>
                <c:pt idx="52">
                  <c:v>131363810.41076988</c:v>
                </c:pt>
                <c:pt idx="53">
                  <c:v>132265920.83185256</c:v>
                </c:pt>
                <c:pt idx="54">
                  <c:v>136081348.11929372</c:v>
                </c:pt>
                <c:pt idx="55">
                  <c:v>137127342.78247923</c:v>
                </c:pt>
                <c:pt idx="56">
                  <c:v>139377024.68916208</c:v>
                </c:pt>
                <c:pt idx="57">
                  <c:v>140798801.88166505</c:v>
                </c:pt>
                <c:pt idx="58">
                  <c:v>140066179.4637216</c:v>
                </c:pt>
                <c:pt idx="59">
                  <c:v>142607970.80567032</c:v>
                </c:pt>
                <c:pt idx="60">
                  <c:v>146854936.72750464</c:v>
                </c:pt>
                <c:pt idx="61">
                  <c:v>142953788.87748247</c:v>
                </c:pt>
                <c:pt idx="62">
                  <c:v>145455702.67460835</c:v>
                </c:pt>
                <c:pt idx="63">
                  <c:v>145076815.95123631</c:v>
                </c:pt>
                <c:pt idx="64">
                  <c:v>144734637.91068757</c:v>
                </c:pt>
                <c:pt idx="65">
                  <c:v>146391629.46267429</c:v>
                </c:pt>
                <c:pt idx="66">
                  <c:v>147011596.65567356</c:v>
                </c:pt>
                <c:pt idx="67">
                  <c:v>148691224.20686585</c:v>
                </c:pt>
                <c:pt idx="68">
                  <c:v>148831866.67597413</c:v>
                </c:pt>
                <c:pt idx="69">
                  <c:v>143847698.59799695</c:v>
                </c:pt>
                <c:pt idx="70">
                  <c:v>145208464.02962247</c:v>
                </c:pt>
                <c:pt idx="71">
                  <c:v>143937159.4643485</c:v>
                </c:pt>
                <c:pt idx="72">
                  <c:v>146918217.86559314</c:v>
                </c:pt>
                <c:pt idx="73">
                  <c:v>147217125.90871683</c:v>
                </c:pt>
                <c:pt idx="74">
                  <c:v>152489184.95353073</c:v>
                </c:pt>
                <c:pt idx="75">
                  <c:v>149046340.9534415</c:v>
                </c:pt>
                <c:pt idx="76">
                  <c:v>148718911.92507511</c:v>
                </c:pt>
                <c:pt idx="77">
                  <c:v>146109454.05989599</c:v>
                </c:pt>
                <c:pt idx="78">
                  <c:v>146714699.99682841</c:v>
                </c:pt>
                <c:pt idx="79">
                  <c:v>147810564.21371925</c:v>
                </c:pt>
                <c:pt idx="80">
                  <c:v>147139789.48872927</c:v>
                </c:pt>
                <c:pt idx="81">
                  <c:v>149309202.2757912</c:v>
                </c:pt>
                <c:pt idx="82">
                  <c:v>147028111.7760486</c:v>
                </c:pt>
                <c:pt idx="83">
                  <c:v>148208027.53292692</c:v>
                </c:pt>
                <c:pt idx="84">
                  <c:v>150002454.69335622</c:v>
                </c:pt>
                <c:pt idx="85">
                  <c:v>152167747.53744972</c:v>
                </c:pt>
                <c:pt idx="86">
                  <c:v>151767918.0981952</c:v>
                </c:pt>
                <c:pt idx="87">
                  <c:v>157761099.17573634</c:v>
                </c:pt>
                <c:pt idx="88">
                  <c:v>163083689.81228605</c:v>
                </c:pt>
                <c:pt idx="89">
                  <c:v>163229394.81100827</c:v>
                </c:pt>
                <c:pt idx="90">
                  <c:v>163306768.8611322</c:v>
                </c:pt>
                <c:pt idx="91">
                  <c:v>171802958.48443064</c:v>
                </c:pt>
                <c:pt idx="92">
                  <c:v>176723166.61800617</c:v>
                </c:pt>
                <c:pt idx="93">
                  <c:v>180850066.45645651</c:v>
                </c:pt>
                <c:pt idx="94">
                  <c:v>178100501.99823016</c:v>
                </c:pt>
                <c:pt idx="95">
                  <c:v>173133096.12633437</c:v>
                </c:pt>
                <c:pt idx="96">
                  <c:v>174965831.8450653</c:v>
                </c:pt>
                <c:pt idx="97">
                  <c:v>169158374.56897128</c:v>
                </c:pt>
                <c:pt idx="98">
                  <c:v>172583713.37223837</c:v>
                </c:pt>
                <c:pt idx="99">
                  <c:v>170147664.10100737</c:v>
                </c:pt>
                <c:pt idx="100">
                  <c:v>176987107.87219271</c:v>
                </c:pt>
                <c:pt idx="101">
                  <c:v>182785525.88180101</c:v>
                </c:pt>
                <c:pt idx="102">
                  <c:v>185334169.33914119</c:v>
                </c:pt>
                <c:pt idx="103">
                  <c:v>185755458.98795289</c:v>
                </c:pt>
                <c:pt idx="104">
                  <c:v>184162159.31606135</c:v>
                </c:pt>
                <c:pt idx="105">
                  <c:v>184742198.85447165</c:v>
                </c:pt>
                <c:pt idx="106">
                  <c:v>188588099.17911553</c:v>
                </c:pt>
                <c:pt idx="107">
                  <c:v>188102841.82622379</c:v>
                </c:pt>
                <c:pt idx="108">
                  <c:v>188694177.3311241</c:v>
                </c:pt>
                <c:pt idx="109">
                  <c:v>188616941.2503767</c:v>
                </c:pt>
                <c:pt idx="110">
                  <c:v>191962292.43009835</c:v>
                </c:pt>
                <c:pt idx="111">
                  <c:v>189520819.01062077</c:v>
                </c:pt>
                <c:pt idx="112">
                  <c:v>193251732.671895</c:v>
                </c:pt>
                <c:pt idx="113">
                  <c:v>195931575.02743113</c:v>
                </c:pt>
                <c:pt idx="114">
                  <c:v>202840286.00253853</c:v>
                </c:pt>
                <c:pt idx="115">
                  <c:v>196122814.364811</c:v>
                </c:pt>
                <c:pt idx="116">
                  <c:v>199106115.64698446</c:v>
                </c:pt>
                <c:pt idx="117">
                  <c:v>200291031.77011901</c:v>
                </c:pt>
                <c:pt idx="118">
                  <c:v>200769017.79164553</c:v>
                </c:pt>
                <c:pt idx="119">
                  <c:v>196017605.41453624</c:v>
                </c:pt>
                <c:pt idx="120">
                  <c:v>195493823.05754551</c:v>
                </c:pt>
                <c:pt idx="121">
                  <c:v>200712787.68685165</c:v>
                </c:pt>
                <c:pt idx="122">
                  <c:v>203922355.24270484</c:v>
                </c:pt>
                <c:pt idx="123">
                  <c:v>208377739.11068624</c:v>
                </c:pt>
                <c:pt idx="124">
                  <c:v>208053230.63458559</c:v>
                </c:pt>
                <c:pt idx="125">
                  <c:v>211924593.97631383</c:v>
                </c:pt>
                <c:pt idx="126">
                  <c:v>214693588.05741474</c:v>
                </c:pt>
                <c:pt idx="127">
                  <c:v>210621766.09418496</c:v>
                </c:pt>
                <c:pt idx="128">
                  <c:v>211038332.8295753</c:v>
                </c:pt>
                <c:pt idx="129">
                  <c:v>211673562.59248453</c:v>
                </c:pt>
                <c:pt idx="130">
                  <c:v>210625252.15615261</c:v>
                </c:pt>
                <c:pt idx="131">
                  <c:v>212137924.50107145</c:v>
                </c:pt>
                <c:pt idx="132">
                  <c:v>211796343.26900148</c:v>
                </c:pt>
                <c:pt idx="133">
                  <c:v>212989164.58044836</c:v>
                </c:pt>
                <c:pt idx="134">
                  <c:v>211984006.29903674</c:v>
                </c:pt>
                <c:pt idx="135">
                  <c:v>212702413.10430723</c:v>
                </c:pt>
                <c:pt idx="136">
                  <c:v>213145817.81026536</c:v>
                </c:pt>
                <c:pt idx="137">
                  <c:v>215236735.21413317</c:v>
                </c:pt>
                <c:pt idx="138">
                  <c:v>216289411.49323121</c:v>
                </c:pt>
                <c:pt idx="139">
                  <c:v>217474764.858504</c:v>
                </c:pt>
                <c:pt idx="140">
                  <c:v>222086402.82857618</c:v>
                </c:pt>
                <c:pt idx="141">
                  <c:v>224509316.99896684</c:v>
                </c:pt>
                <c:pt idx="142">
                  <c:v>223123839.31394055</c:v>
                </c:pt>
                <c:pt idx="143">
                  <c:v>224101242.74076772</c:v>
                </c:pt>
                <c:pt idx="144">
                  <c:v>225282162.59793252</c:v>
                </c:pt>
                <c:pt idx="145">
                  <c:v>228196351.87349486</c:v>
                </c:pt>
                <c:pt idx="146">
                  <c:v>233749039.55854312</c:v>
                </c:pt>
                <c:pt idx="147">
                  <c:v>241275456.38058245</c:v>
                </c:pt>
                <c:pt idx="148">
                  <c:v>243606628.07152835</c:v>
                </c:pt>
                <c:pt idx="149">
                  <c:v>242462306.11599696</c:v>
                </c:pt>
                <c:pt idx="150">
                  <c:v>249359325.97174948</c:v>
                </c:pt>
                <c:pt idx="151">
                  <c:v>252745452.98510534</c:v>
                </c:pt>
                <c:pt idx="152">
                  <c:v>257513676.58497769</c:v>
                </c:pt>
                <c:pt idx="153">
                  <c:v>260276094.45747393</c:v>
                </c:pt>
                <c:pt idx="154">
                  <c:v>263413623.9478302</c:v>
                </c:pt>
                <c:pt idx="155">
                  <c:v>255191300.74207401</c:v>
                </c:pt>
                <c:pt idx="156">
                  <c:v>260150120.87737995</c:v>
                </c:pt>
                <c:pt idx="157">
                  <c:v>260520250.09587866</c:v>
                </c:pt>
                <c:pt idx="158">
                  <c:v>266027200.65313676</c:v>
                </c:pt>
                <c:pt idx="159">
                  <c:v>270288810.23757708</c:v>
                </c:pt>
                <c:pt idx="160">
                  <c:v>279552383.00446689</c:v>
                </c:pt>
                <c:pt idx="161">
                  <c:v>279093944.83327806</c:v>
                </c:pt>
                <c:pt idx="162">
                  <c:v>289865929.55838054</c:v>
                </c:pt>
                <c:pt idx="163">
                  <c:v>291209909.94418097</c:v>
                </c:pt>
                <c:pt idx="164">
                  <c:v>297040070.53611606</c:v>
                </c:pt>
                <c:pt idx="165">
                  <c:v>304636910.58748877</c:v>
                </c:pt>
                <c:pt idx="166">
                  <c:v>298979427.98858583</c:v>
                </c:pt>
                <c:pt idx="167">
                  <c:v>312691839.9613533</c:v>
                </c:pt>
                <c:pt idx="168">
                  <c:v>310180460.53171724</c:v>
                </c:pt>
                <c:pt idx="169">
                  <c:v>318523054.34239471</c:v>
                </c:pt>
                <c:pt idx="170">
                  <c:v>328509248.44905639</c:v>
                </c:pt>
                <c:pt idx="171">
                  <c:v>343936966.0271126</c:v>
                </c:pt>
                <c:pt idx="172">
                  <c:v>325680750.4965502</c:v>
                </c:pt>
                <c:pt idx="173">
                  <c:v>330255223.44435465</c:v>
                </c:pt>
                <c:pt idx="174">
                  <c:v>341199733.37591141</c:v>
                </c:pt>
                <c:pt idx="175">
                  <c:v>349051443.72430462</c:v>
                </c:pt>
                <c:pt idx="176">
                  <c:v>354594519.02315271</c:v>
                </c:pt>
                <c:pt idx="177">
                  <c:v>352061017.51419681</c:v>
                </c:pt>
                <c:pt idx="178">
                  <c:v>351142724.25026572</c:v>
                </c:pt>
                <c:pt idx="179">
                  <c:v>365800647.52233863</c:v>
                </c:pt>
                <c:pt idx="180">
                  <c:v>359044636.44962913</c:v>
                </c:pt>
                <c:pt idx="181">
                  <c:v>366666341.32065558</c:v>
                </c:pt>
                <c:pt idx="182">
                  <c:v>363012735.45019114</c:v>
                </c:pt>
                <c:pt idx="183">
                  <c:v>363468206.14346278</c:v>
                </c:pt>
                <c:pt idx="184">
                  <c:v>369408530.05460763</c:v>
                </c:pt>
                <c:pt idx="185">
                  <c:v>381743481.86022389</c:v>
                </c:pt>
                <c:pt idx="186">
                  <c:v>377085399.16438824</c:v>
                </c:pt>
                <c:pt idx="187">
                  <c:v>378570770.62535602</c:v>
                </c:pt>
                <c:pt idx="188">
                  <c:v>381004373.76673865</c:v>
                </c:pt>
                <c:pt idx="189">
                  <c:v>385226357.56408679</c:v>
                </c:pt>
                <c:pt idx="190">
                  <c:v>390407740.10459828</c:v>
                </c:pt>
                <c:pt idx="191">
                  <c:v>386700226.02241856</c:v>
                </c:pt>
                <c:pt idx="192">
                  <c:v>389624887.1712985</c:v>
                </c:pt>
                <c:pt idx="193">
                  <c:v>393249805.05518556</c:v>
                </c:pt>
                <c:pt idx="194">
                  <c:v>400921574.98568332</c:v>
                </c:pt>
              </c:numCache>
            </c:numRef>
          </c:val>
          <c:smooth val="0"/>
        </c:ser>
        <c:dLbls>
          <c:showLegendKey val="0"/>
          <c:showVal val="0"/>
          <c:showCatName val="0"/>
          <c:showSerName val="0"/>
          <c:showPercent val="0"/>
          <c:showBubbleSize val="0"/>
        </c:dLbls>
        <c:marker val="1"/>
        <c:smooth val="0"/>
        <c:axId val="355964800"/>
        <c:axId val="355966336"/>
      </c:lineChart>
      <c:dateAx>
        <c:axId val="355964800"/>
        <c:scaling>
          <c:orientation val="minMax"/>
        </c:scaling>
        <c:delete val="0"/>
        <c:axPos val="b"/>
        <c:numFmt formatCode="mmm\-yy" sourceLinked="1"/>
        <c:majorTickMark val="out"/>
        <c:minorTickMark val="none"/>
        <c:tickLblPos val="nextTo"/>
        <c:crossAx val="355966336"/>
        <c:crosses val="autoZero"/>
        <c:auto val="1"/>
        <c:lblOffset val="100"/>
        <c:baseTimeUnit val="days"/>
      </c:dateAx>
      <c:valAx>
        <c:axId val="355966336"/>
        <c:scaling>
          <c:orientation val="minMax"/>
        </c:scaling>
        <c:delete val="0"/>
        <c:axPos val="l"/>
        <c:majorGridlines/>
        <c:numFmt formatCode="#,##0" sourceLinked="1"/>
        <c:majorTickMark val="out"/>
        <c:minorTickMark val="none"/>
        <c:tickLblPos val="nextTo"/>
        <c:crossAx val="35596480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TES Inversionistas Nacionales</c:v>
          </c:tx>
          <c:marker>
            <c:symbol val="none"/>
          </c:marker>
          <c:dLbls>
            <c:dLbl>
              <c:idx val="0"/>
              <c:layout>
                <c:manualLayout>
                  <c:x val="-2.4849004031431515E-2"/>
                  <c:y val="4.4510385756676561E-2"/>
                </c:manualLayout>
              </c:layout>
              <c:showLegendKey val="0"/>
              <c:showVal val="1"/>
              <c:showCatName val="0"/>
              <c:showSerName val="0"/>
              <c:showPercent val="0"/>
              <c:showBubbleSize val="0"/>
            </c:dLbl>
            <c:dLbl>
              <c:idx val="194"/>
              <c:layout>
                <c:manualLayout>
                  <c:x val="-5.8468244779838864E-3"/>
                  <c:y val="3.2640949554896118E-2"/>
                </c:manualLayout>
              </c:layout>
              <c:showLegendKey val="0"/>
              <c:showVal val="1"/>
              <c:showCatName val="0"/>
              <c:showSerName val="0"/>
              <c:showPercent val="0"/>
              <c:showBubbleSize val="0"/>
            </c:dLbl>
            <c:showLegendKey val="0"/>
            <c:showVal val="0"/>
            <c:showCatName val="0"/>
            <c:showSerName val="0"/>
            <c:showPercent val="0"/>
            <c:showBubbleSize val="0"/>
          </c:dLbls>
          <c:cat>
            <c:numRef>
              <c:f>Sheet1!$A$4:$A$198</c:f>
              <c:numCache>
                <c:formatCode>mmm\-yy</c:formatCode>
                <c:ptCount val="195"/>
                <c:pt idx="0">
                  <c:v>37072</c:v>
                </c:pt>
                <c:pt idx="1">
                  <c:v>37103</c:v>
                </c:pt>
                <c:pt idx="2">
                  <c:v>37134</c:v>
                </c:pt>
                <c:pt idx="3">
                  <c:v>37164</c:v>
                </c:pt>
                <c:pt idx="4">
                  <c:v>37195</c:v>
                </c:pt>
                <c:pt idx="5">
                  <c:v>37225</c:v>
                </c:pt>
                <c:pt idx="6">
                  <c:v>37256</c:v>
                </c:pt>
                <c:pt idx="7">
                  <c:v>37287</c:v>
                </c:pt>
                <c:pt idx="8">
                  <c:v>37315</c:v>
                </c:pt>
                <c:pt idx="9">
                  <c:v>37346</c:v>
                </c:pt>
                <c:pt idx="10">
                  <c:v>37376</c:v>
                </c:pt>
                <c:pt idx="11">
                  <c:v>37407</c:v>
                </c:pt>
                <c:pt idx="12">
                  <c:v>37437</c:v>
                </c:pt>
                <c:pt idx="13">
                  <c:v>37468</c:v>
                </c:pt>
                <c:pt idx="14">
                  <c:v>37499</c:v>
                </c:pt>
                <c:pt idx="15">
                  <c:v>37529</c:v>
                </c:pt>
                <c:pt idx="16">
                  <c:v>37560</c:v>
                </c:pt>
                <c:pt idx="17">
                  <c:v>37590</c:v>
                </c:pt>
                <c:pt idx="18">
                  <c:v>37621</c:v>
                </c:pt>
                <c:pt idx="19">
                  <c:v>37652</c:v>
                </c:pt>
                <c:pt idx="20">
                  <c:v>37680</c:v>
                </c:pt>
                <c:pt idx="21">
                  <c:v>37711</c:v>
                </c:pt>
                <c:pt idx="22">
                  <c:v>37741</c:v>
                </c:pt>
                <c:pt idx="23">
                  <c:v>37772</c:v>
                </c:pt>
                <c:pt idx="24">
                  <c:v>37802</c:v>
                </c:pt>
                <c:pt idx="25">
                  <c:v>37833</c:v>
                </c:pt>
                <c:pt idx="26">
                  <c:v>37864</c:v>
                </c:pt>
                <c:pt idx="27">
                  <c:v>37894</c:v>
                </c:pt>
                <c:pt idx="28">
                  <c:v>37925</c:v>
                </c:pt>
                <c:pt idx="29">
                  <c:v>37955</c:v>
                </c:pt>
                <c:pt idx="30">
                  <c:v>37986</c:v>
                </c:pt>
                <c:pt idx="31">
                  <c:v>38017</c:v>
                </c:pt>
                <c:pt idx="32">
                  <c:v>38046</c:v>
                </c:pt>
                <c:pt idx="33">
                  <c:v>38077</c:v>
                </c:pt>
                <c:pt idx="34">
                  <c:v>38107</c:v>
                </c:pt>
                <c:pt idx="35">
                  <c:v>38138</c:v>
                </c:pt>
                <c:pt idx="36">
                  <c:v>38168</c:v>
                </c:pt>
                <c:pt idx="37">
                  <c:v>38199</c:v>
                </c:pt>
                <c:pt idx="38">
                  <c:v>38230</c:v>
                </c:pt>
                <c:pt idx="39">
                  <c:v>38260</c:v>
                </c:pt>
                <c:pt idx="40">
                  <c:v>38291</c:v>
                </c:pt>
                <c:pt idx="41">
                  <c:v>38321</c:v>
                </c:pt>
                <c:pt idx="42">
                  <c:v>38352</c:v>
                </c:pt>
                <c:pt idx="43">
                  <c:v>38383</c:v>
                </c:pt>
                <c:pt idx="44">
                  <c:v>38411</c:v>
                </c:pt>
                <c:pt idx="45">
                  <c:v>38442</c:v>
                </c:pt>
                <c:pt idx="46">
                  <c:v>38472</c:v>
                </c:pt>
                <c:pt idx="47">
                  <c:v>38503</c:v>
                </c:pt>
                <c:pt idx="48">
                  <c:v>38533</c:v>
                </c:pt>
                <c:pt idx="49">
                  <c:v>38564</c:v>
                </c:pt>
                <c:pt idx="50">
                  <c:v>38595</c:v>
                </c:pt>
                <c:pt idx="51">
                  <c:v>38625</c:v>
                </c:pt>
                <c:pt idx="52">
                  <c:v>38656</c:v>
                </c:pt>
                <c:pt idx="53">
                  <c:v>38686</c:v>
                </c:pt>
                <c:pt idx="54">
                  <c:v>38717</c:v>
                </c:pt>
                <c:pt idx="55">
                  <c:v>38748</c:v>
                </c:pt>
                <c:pt idx="56">
                  <c:v>38776</c:v>
                </c:pt>
                <c:pt idx="57">
                  <c:v>38807</c:v>
                </c:pt>
                <c:pt idx="58">
                  <c:v>38837</c:v>
                </c:pt>
                <c:pt idx="59">
                  <c:v>38868</c:v>
                </c:pt>
                <c:pt idx="60">
                  <c:v>38898</c:v>
                </c:pt>
                <c:pt idx="61">
                  <c:v>38929</c:v>
                </c:pt>
                <c:pt idx="62">
                  <c:v>38960</c:v>
                </c:pt>
                <c:pt idx="63">
                  <c:v>38990</c:v>
                </c:pt>
                <c:pt idx="64">
                  <c:v>39021</c:v>
                </c:pt>
                <c:pt idx="65">
                  <c:v>39051</c:v>
                </c:pt>
                <c:pt idx="66">
                  <c:v>39082</c:v>
                </c:pt>
                <c:pt idx="67">
                  <c:v>39113</c:v>
                </c:pt>
                <c:pt idx="68">
                  <c:v>39141</c:v>
                </c:pt>
                <c:pt idx="69">
                  <c:v>39172</c:v>
                </c:pt>
                <c:pt idx="70">
                  <c:v>39202</c:v>
                </c:pt>
                <c:pt idx="71" formatCode="[$-409]mmm\-yy;@">
                  <c:v>39203</c:v>
                </c:pt>
                <c:pt idx="72">
                  <c:v>39234</c:v>
                </c:pt>
                <c:pt idx="73">
                  <c:v>39264</c:v>
                </c:pt>
                <c:pt idx="74">
                  <c:v>39325</c:v>
                </c:pt>
                <c:pt idx="75">
                  <c:v>39355</c:v>
                </c:pt>
                <c:pt idx="76">
                  <c:v>39386</c:v>
                </c:pt>
                <c:pt idx="77">
                  <c:v>39416</c:v>
                </c:pt>
                <c:pt idx="78">
                  <c:v>39447</c:v>
                </c:pt>
                <c:pt idx="79">
                  <c:v>39478</c:v>
                </c:pt>
                <c:pt idx="80">
                  <c:v>39507</c:v>
                </c:pt>
                <c:pt idx="81">
                  <c:v>39538</c:v>
                </c:pt>
                <c:pt idx="82">
                  <c:v>39568</c:v>
                </c:pt>
                <c:pt idx="83">
                  <c:v>39599</c:v>
                </c:pt>
                <c:pt idx="84">
                  <c:v>39629</c:v>
                </c:pt>
                <c:pt idx="85">
                  <c:v>39660</c:v>
                </c:pt>
                <c:pt idx="86">
                  <c:v>39691</c:v>
                </c:pt>
                <c:pt idx="87">
                  <c:v>39721</c:v>
                </c:pt>
                <c:pt idx="88">
                  <c:v>39752</c:v>
                </c:pt>
                <c:pt idx="89">
                  <c:v>39782</c:v>
                </c:pt>
                <c:pt idx="90">
                  <c:v>39813</c:v>
                </c:pt>
                <c:pt idx="91">
                  <c:v>39844</c:v>
                </c:pt>
                <c:pt idx="92">
                  <c:v>39872</c:v>
                </c:pt>
                <c:pt idx="93">
                  <c:v>39903</c:v>
                </c:pt>
                <c:pt idx="94">
                  <c:v>39933</c:v>
                </c:pt>
                <c:pt idx="95">
                  <c:v>39964</c:v>
                </c:pt>
                <c:pt idx="96">
                  <c:v>39994</c:v>
                </c:pt>
                <c:pt idx="97">
                  <c:v>40025</c:v>
                </c:pt>
                <c:pt idx="98">
                  <c:v>40056</c:v>
                </c:pt>
                <c:pt idx="99">
                  <c:v>40086</c:v>
                </c:pt>
                <c:pt idx="100">
                  <c:v>40117</c:v>
                </c:pt>
                <c:pt idx="101">
                  <c:v>40147</c:v>
                </c:pt>
                <c:pt idx="102">
                  <c:v>40178</c:v>
                </c:pt>
                <c:pt idx="103">
                  <c:v>40209</c:v>
                </c:pt>
                <c:pt idx="104">
                  <c:v>40237</c:v>
                </c:pt>
                <c:pt idx="105">
                  <c:v>40268</c:v>
                </c:pt>
                <c:pt idx="106">
                  <c:v>40298</c:v>
                </c:pt>
                <c:pt idx="107">
                  <c:v>40329</c:v>
                </c:pt>
                <c:pt idx="108">
                  <c:v>40359</c:v>
                </c:pt>
                <c:pt idx="109">
                  <c:v>40390</c:v>
                </c:pt>
                <c:pt idx="110">
                  <c:v>40421</c:v>
                </c:pt>
                <c:pt idx="111">
                  <c:v>40451</c:v>
                </c:pt>
                <c:pt idx="112">
                  <c:v>40482</c:v>
                </c:pt>
                <c:pt idx="113">
                  <c:v>40512</c:v>
                </c:pt>
                <c:pt idx="114">
                  <c:v>40543</c:v>
                </c:pt>
                <c:pt idx="115">
                  <c:v>40574</c:v>
                </c:pt>
                <c:pt idx="116">
                  <c:v>40602</c:v>
                </c:pt>
                <c:pt idx="117">
                  <c:v>40633</c:v>
                </c:pt>
                <c:pt idx="118">
                  <c:v>40663</c:v>
                </c:pt>
                <c:pt idx="119">
                  <c:v>40694</c:v>
                </c:pt>
                <c:pt idx="120">
                  <c:v>40724</c:v>
                </c:pt>
                <c:pt idx="121">
                  <c:v>40755</c:v>
                </c:pt>
                <c:pt idx="122">
                  <c:v>40786</c:v>
                </c:pt>
                <c:pt idx="123">
                  <c:v>40816</c:v>
                </c:pt>
                <c:pt idx="124">
                  <c:v>40847</c:v>
                </c:pt>
                <c:pt idx="125">
                  <c:v>40877</c:v>
                </c:pt>
                <c:pt idx="126">
                  <c:v>40878</c:v>
                </c:pt>
                <c:pt idx="127">
                  <c:v>40909</c:v>
                </c:pt>
                <c:pt idx="128">
                  <c:v>40940</c:v>
                </c:pt>
                <c:pt idx="129">
                  <c:v>40969</c:v>
                </c:pt>
                <c:pt idx="130">
                  <c:v>41000</c:v>
                </c:pt>
                <c:pt idx="131">
                  <c:v>41030</c:v>
                </c:pt>
                <c:pt idx="132">
                  <c:v>41061</c:v>
                </c:pt>
                <c:pt idx="133">
                  <c:v>41091</c:v>
                </c:pt>
                <c:pt idx="134">
                  <c:v>41122</c:v>
                </c:pt>
                <c:pt idx="135">
                  <c:v>41182</c:v>
                </c:pt>
                <c:pt idx="136">
                  <c:v>41213</c:v>
                </c:pt>
                <c:pt idx="137">
                  <c:v>41243</c:v>
                </c:pt>
                <c:pt idx="138">
                  <c:v>41274</c:v>
                </c:pt>
                <c:pt idx="139">
                  <c:v>41275</c:v>
                </c:pt>
                <c:pt idx="140">
                  <c:v>41306</c:v>
                </c:pt>
                <c:pt idx="141">
                  <c:v>41364</c:v>
                </c:pt>
                <c:pt idx="142">
                  <c:v>41394</c:v>
                </c:pt>
                <c:pt idx="143">
                  <c:v>41425</c:v>
                </c:pt>
                <c:pt idx="144">
                  <c:v>41455</c:v>
                </c:pt>
                <c:pt idx="145">
                  <c:v>41486</c:v>
                </c:pt>
                <c:pt idx="146">
                  <c:v>41517</c:v>
                </c:pt>
                <c:pt idx="147">
                  <c:v>41547</c:v>
                </c:pt>
                <c:pt idx="148">
                  <c:v>41578</c:v>
                </c:pt>
                <c:pt idx="149">
                  <c:v>41608</c:v>
                </c:pt>
                <c:pt idx="150">
                  <c:v>41639</c:v>
                </c:pt>
                <c:pt idx="151">
                  <c:v>41670</c:v>
                </c:pt>
                <c:pt idx="152">
                  <c:v>41698</c:v>
                </c:pt>
                <c:pt idx="153">
                  <c:v>41729</c:v>
                </c:pt>
                <c:pt idx="154">
                  <c:v>41759</c:v>
                </c:pt>
                <c:pt idx="155">
                  <c:v>41790</c:v>
                </c:pt>
                <c:pt idx="156">
                  <c:v>41820</c:v>
                </c:pt>
                <c:pt idx="157">
                  <c:v>41851</c:v>
                </c:pt>
                <c:pt idx="158">
                  <c:v>41882</c:v>
                </c:pt>
                <c:pt idx="159">
                  <c:v>41912</c:v>
                </c:pt>
                <c:pt idx="160">
                  <c:v>41943</c:v>
                </c:pt>
                <c:pt idx="161">
                  <c:v>41973</c:v>
                </c:pt>
                <c:pt idx="162">
                  <c:v>42004</c:v>
                </c:pt>
                <c:pt idx="163">
                  <c:v>42035</c:v>
                </c:pt>
                <c:pt idx="164">
                  <c:v>42063</c:v>
                </c:pt>
                <c:pt idx="165">
                  <c:v>42094</c:v>
                </c:pt>
                <c:pt idx="166">
                  <c:v>42124</c:v>
                </c:pt>
                <c:pt idx="167">
                  <c:v>42155</c:v>
                </c:pt>
                <c:pt idx="168">
                  <c:v>42185</c:v>
                </c:pt>
                <c:pt idx="169">
                  <c:v>42216</c:v>
                </c:pt>
                <c:pt idx="170">
                  <c:v>42247</c:v>
                </c:pt>
                <c:pt idx="171">
                  <c:v>42277</c:v>
                </c:pt>
                <c:pt idx="172">
                  <c:v>42308</c:v>
                </c:pt>
                <c:pt idx="173">
                  <c:v>42338</c:v>
                </c:pt>
                <c:pt idx="174">
                  <c:v>42369</c:v>
                </c:pt>
                <c:pt idx="175">
                  <c:v>42400</c:v>
                </c:pt>
                <c:pt idx="176">
                  <c:v>42401</c:v>
                </c:pt>
                <c:pt idx="177">
                  <c:v>42430</c:v>
                </c:pt>
                <c:pt idx="178">
                  <c:v>42461</c:v>
                </c:pt>
                <c:pt idx="179">
                  <c:v>42491</c:v>
                </c:pt>
                <c:pt idx="180">
                  <c:v>42522</c:v>
                </c:pt>
                <c:pt idx="181">
                  <c:v>42552</c:v>
                </c:pt>
                <c:pt idx="182">
                  <c:v>42583</c:v>
                </c:pt>
                <c:pt idx="183">
                  <c:v>42614</c:v>
                </c:pt>
                <c:pt idx="184">
                  <c:v>42674</c:v>
                </c:pt>
                <c:pt idx="185">
                  <c:v>42704</c:v>
                </c:pt>
                <c:pt idx="186">
                  <c:v>42735</c:v>
                </c:pt>
                <c:pt idx="187">
                  <c:v>42766</c:v>
                </c:pt>
                <c:pt idx="188">
                  <c:v>42794</c:v>
                </c:pt>
                <c:pt idx="189">
                  <c:v>42825</c:v>
                </c:pt>
                <c:pt idx="190">
                  <c:v>42855</c:v>
                </c:pt>
                <c:pt idx="191">
                  <c:v>42886</c:v>
                </c:pt>
                <c:pt idx="192">
                  <c:v>42916</c:v>
                </c:pt>
                <c:pt idx="193">
                  <c:v>42947</c:v>
                </c:pt>
                <c:pt idx="194">
                  <c:v>42978</c:v>
                </c:pt>
              </c:numCache>
            </c:numRef>
          </c:cat>
          <c:val>
            <c:numRef>
              <c:f>Sheet1!$H$4:$H$198</c:f>
              <c:numCache>
                <c:formatCode>0.00%</c:formatCode>
                <c:ptCount val="195"/>
                <c:pt idx="0">
                  <c:v>0.48671615107279864</c:v>
                </c:pt>
                <c:pt idx="1">
                  <c:v>0.47819507951423995</c:v>
                </c:pt>
                <c:pt idx="2">
                  <c:v>0.46928725626573753</c:v>
                </c:pt>
                <c:pt idx="3">
                  <c:v>0.46707547080862943</c:v>
                </c:pt>
                <c:pt idx="4">
                  <c:v>0.49671308828115052</c:v>
                </c:pt>
                <c:pt idx="5">
                  <c:v>0.50094972765723611</c:v>
                </c:pt>
                <c:pt idx="6">
                  <c:v>0.51450106738372103</c:v>
                </c:pt>
                <c:pt idx="7">
                  <c:v>0.52237946683408032</c:v>
                </c:pt>
                <c:pt idx="8">
                  <c:v>0.53076131473044208</c:v>
                </c:pt>
                <c:pt idx="9">
                  <c:v>0.5383245523047071</c:v>
                </c:pt>
                <c:pt idx="10">
                  <c:v>0.53804199685218812</c:v>
                </c:pt>
                <c:pt idx="11">
                  <c:v>0.55215545662888765</c:v>
                </c:pt>
                <c:pt idx="12">
                  <c:v>0.54932054629854477</c:v>
                </c:pt>
                <c:pt idx="13">
                  <c:v>0.52256510966178193</c:v>
                </c:pt>
                <c:pt idx="14">
                  <c:v>0.51507727307553097</c:v>
                </c:pt>
                <c:pt idx="15">
                  <c:v>0.50309756405939121</c:v>
                </c:pt>
                <c:pt idx="16">
                  <c:v>0.51110352281699256</c:v>
                </c:pt>
                <c:pt idx="17">
                  <c:v>0.5129126949175743</c:v>
                </c:pt>
                <c:pt idx="18">
                  <c:v>0.50868750271821939</c:v>
                </c:pt>
                <c:pt idx="19">
                  <c:v>0.4943783643301019</c:v>
                </c:pt>
                <c:pt idx="20">
                  <c:v>0.48912489330102787</c:v>
                </c:pt>
                <c:pt idx="21">
                  <c:v>0.49996003192733446</c:v>
                </c:pt>
                <c:pt idx="22">
                  <c:v>0.4965024881328719</c:v>
                </c:pt>
                <c:pt idx="23">
                  <c:v>0.50276079006989094</c:v>
                </c:pt>
                <c:pt idx="24">
                  <c:v>0.51681307567846069</c:v>
                </c:pt>
                <c:pt idx="25">
                  <c:v>0.51449492545577713</c:v>
                </c:pt>
                <c:pt idx="26">
                  <c:v>0.51533665026930398</c:v>
                </c:pt>
                <c:pt idx="27">
                  <c:v>0.50706478339137229</c:v>
                </c:pt>
                <c:pt idx="28">
                  <c:v>0.50668864498887134</c:v>
                </c:pt>
                <c:pt idx="29">
                  <c:v>0.51124554308612347</c:v>
                </c:pt>
                <c:pt idx="30">
                  <c:v>0.51757336502306328</c:v>
                </c:pt>
                <c:pt idx="31">
                  <c:v>0.51893229884571201</c:v>
                </c:pt>
                <c:pt idx="32">
                  <c:v>0.53063221270187411</c:v>
                </c:pt>
                <c:pt idx="33">
                  <c:v>0.54204291427612761</c:v>
                </c:pt>
                <c:pt idx="34">
                  <c:v>0.54601340923053476</c:v>
                </c:pt>
                <c:pt idx="35">
                  <c:v>0.5358195401157132</c:v>
                </c:pt>
                <c:pt idx="36">
                  <c:v>0.53277500749146167</c:v>
                </c:pt>
                <c:pt idx="37">
                  <c:v>0.5482159379868381</c:v>
                </c:pt>
                <c:pt idx="38">
                  <c:v>0.55805891192291535</c:v>
                </c:pt>
                <c:pt idx="39">
                  <c:v>0.55071401255478025</c:v>
                </c:pt>
                <c:pt idx="40">
                  <c:v>0.55328149767223733</c:v>
                </c:pt>
                <c:pt idx="41">
                  <c:v>0.55388632617689182</c:v>
                </c:pt>
                <c:pt idx="42">
                  <c:v>0.56261766888270559</c:v>
                </c:pt>
                <c:pt idx="43">
                  <c:v>0.57645385859113252</c:v>
                </c:pt>
                <c:pt idx="44">
                  <c:v>0.58338726866994395</c:v>
                </c:pt>
                <c:pt idx="45">
                  <c:v>0.58543982297750041</c:v>
                </c:pt>
                <c:pt idx="46">
                  <c:v>0.61421908429173766</c:v>
                </c:pt>
                <c:pt idx="47">
                  <c:v>0.6150821267671267</c:v>
                </c:pt>
                <c:pt idx="48">
                  <c:v>0.62742022603275349</c:v>
                </c:pt>
                <c:pt idx="49">
                  <c:v>0.62808448621398116</c:v>
                </c:pt>
                <c:pt idx="50">
                  <c:v>0.62722619558691461</c:v>
                </c:pt>
                <c:pt idx="51">
                  <c:v>0.63678694035970529</c:v>
                </c:pt>
                <c:pt idx="52">
                  <c:v>0.64783676288136827</c:v>
                </c:pt>
                <c:pt idx="53">
                  <c:v>0.65338502478723259</c:v>
                </c:pt>
                <c:pt idx="54">
                  <c:v>0.65002051713809228</c:v>
                </c:pt>
                <c:pt idx="55">
                  <c:v>0.65575800257320305</c:v>
                </c:pt>
                <c:pt idx="56">
                  <c:v>0.66386428774368833</c:v>
                </c:pt>
                <c:pt idx="57">
                  <c:v>0.67324485637839471</c:v>
                </c:pt>
                <c:pt idx="58">
                  <c:v>0.65923977576446158</c:v>
                </c:pt>
                <c:pt idx="59">
                  <c:v>0.65066753232076269</c:v>
                </c:pt>
                <c:pt idx="60">
                  <c:v>0.64927497642742282</c:v>
                </c:pt>
                <c:pt idx="61">
                  <c:v>0.6499133974357354</c:v>
                </c:pt>
                <c:pt idx="62">
                  <c:v>0.65238314945600973</c:v>
                </c:pt>
                <c:pt idx="63">
                  <c:v>0.63830367928661402</c:v>
                </c:pt>
                <c:pt idx="64">
                  <c:v>0.64498779137522766</c:v>
                </c:pt>
                <c:pt idx="65">
                  <c:v>0.64108251439104136</c:v>
                </c:pt>
                <c:pt idx="66">
                  <c:v>0.64211666269536161</c:v>
                </c:pt>
                <c:pt idx="67">
                  <c:v>0.64488767869797303</c:v>
                </c:pt>
                <c:pt idx="68">
                  <c:v>0.65637238382183027</c:v>
                </c:pt>
                <c:pt idx="69">
                  <c:v>0.65579776153545244</c:v>
                </c:pt>
                <c:pt idx="70">
                  <c:v>0.66473435155492933</c:v>
                </c:pt>
                <c:pt idx="71">
                  <c:v>0.68818777616542792</c:v>
                </c:pt>
                <c:pt idx="72">
                  <c:v>0.68619545127977566</c:v>
                </c:pt>
                <c:pt idx="73">
                  <c:v>0.6881442622764643</c:v>
                </c:pt>
                <c:pt idx="74">
                  <c:v>0.67288572126171198</c:v>
                </c:pt>
                <c:pt idx="75">
                  <c:v>0.68355927827498342</c:v>
                </c:pt>
                <c:pt idx="76">
                  <c:v>0.68722254193200238</c:v>
                </c:pt>
                <c:pt idx="77">
                  <c:v>0.67250456167449701</c:v>
                </c:pt>
                <c:pt idx="78">
                  <c:v>0.67520090132970023</c:v>
                </c:pt>
                <c:pt idx="79">
                  <c:v>0.68438450937688233</c:v>
                </c:pt>
                <c:pt idx="80">
                  <c:v>0.69883024139281735</c:v>
                </c:pt>
                <c:pt idx="81">
                  <c:v>0.70489242227273441</c:v>
                </c:pt>
                <c:pt idx="82">
                  <c:v>0.70636841274587281</c:v>
                </c:pt>
                <c:pt idx="83">
                  <c:v>0.71348814280207051</c:v>
                </c:pt>
                <c:pt idx="84">
                  <c:v>0.70787580571868036</c:v>
                </c:pt>
                <c:pt idx="85">
                  <c:v>0.71322023002707202</c:v>
                </c:pt>
                <c:pt idx="86">
                  <c:v>0.69516054690448803</c:v>
                </c:pt>
                <c:pt idx="87">
                  <c:v>0.67565599908650109</c:v>
                </c:pt>
                <c:pt idx="88">
                  <c:v>0.65593991141326646</c:v>
                </c:pt>
                <c:pt idx="89">
                  <c:v>0.66168910270729586</c:v>
                </c:pt>
                <c:pt idx="90">
                  <c:v>0.66570241255886098</c:v>
                </c:pt>
                <c:pt idx="91">
                  <c:v>0.64786903902616177</c:v>
                </c:pt>
                <c:pt idx="92">
                  <c:v>0.64152535229031138</c:v>
                </c:pt>
                <c:pt idx="93">
                  <c:v>0.64127465547502627</c:v>
                </c:pt>
                <c:pt idx="94">
                  <c:v>0.66462227794698747</c:v>
                </c:pt>
                <c:pt idx="95">
                  <c:v>0.67533265904878681</c:v>
                </c:pt>
                <c:pt idx="96">
                  <c:v>0.67661023190006164</c:v>
                </c:pt>
                <c:pt idx="97">
                  <c:v>0.67991195513304625</c:v>
                </c:pt>
                <c:pt idx="98">
                  <c:v>0.68459682910898823</c:v>
                </c:pt>
                <c:pt idx="99">
                  <c:v>0.69507331864426558</c:v>
                </c:pt>
                <c:pt idx="100">
                  <c:v>0.68226428015020979</c:v>
                </c:pt>
                <c:pt idx="101">
                  <c:v>0.68435870789473408</c:v>
                </c:pt>
                <c:pt idx="102">
                  <c:v>0.67790924725279411</c:v>
                </c:pt>
                <c:pt idx="103">
                  <c:v>0.68761920710631041</c:v>
                </c:pt>
                <c:pt idx="104">
                  <c:v>0.69830982827902222</c:v>
                </c:pt>
                <c:pt idx="105">
                  <c:v>0.69935233566424415</c:v>
                </c:pt>
                <c:pt idx="106">
                  <c:v>0.686642677918194</c:v>
                </c:pt>
                <c:pt idx="107">
                  <c:v>0.68796657585359799</c:v>
                </c:pt>
                <c:pt idx="108">
                  <c:v>0.69603568196395049</c:v>
                </c:pt>
                <c:pt idx="109">
                  <c:v>0.70805861921784596</c:v>
                </c:pt>
                <c:pt idx="110">
                  <c:v>0.71037205203625109</c:v>
                </c:pt>
                <c:pt idx="111">
                  <c:v>0.70852604923110585</c:v>
                </c:pt>
                <c:pt idx="112">
                  <c:v>0.70602510655663397</c:v>
                </c:pt>
                <c:pt idx="113">
                  <c:v>0.70130826012780711</c:v>
                </c:pt>
                <c:pt idx="114">
                  <c:v>0.70762191242353734</c:v>
                </c:pt>
                <c:pt idx="115">
                  <c:v>0.70494691413298527</c:v>
                </c:pt>
                <c:pt idx="116">
                  <c:v>0.70460779097375659</c:v>
                </c:pt>
                <c:pt idx="117">
                  <c:v>0.70856271476893939</c:v>
                </c:pt>
                <c:pt idx="118">
                  <c:v>0.72352932134809822</c:v>
                </c:pt>
                <c:pt idx="119">
                  <c:v>0.71527963959675367</c:v>
                </c:pt>
                <c:pt idx="120">
                  <c:v>0.7198375036761846</c:v>
                </c:pt>
                <c:pt idx="121">
                  <c:v>0.71071661942892927</c:v>
                </c:pt>
                <c:pt idx="122">
                  <c:v>0.71351751283184484</c:v>
                </c:pt>
                <c:pt idx="123">
                  <c:v>0.70033345574442774</c:v>
                </c:pt>
                <c:pt idx="124">
                  <c:v>0.70792449081499631</c:v>
                </c:pt>
                <c:pt idx="125">
                  <c:v>0.69850964696971451</c:v>
                </c:pt>
                <c:pt idx="126">
                  <c:v>0.70199253587479526</c:v>
                </c:pt>
                <c:pt idx="127">
                  <c:v>0.71211675593958901</c:v>
                </c:pt>
                <c:pt idx="128">
                  <c:v>0.72088135989222424</c:v>
                </c:pt>
                <c:pt idx="129">
                  <c:v>0.71992540470913446</c:v>
                </c:pt>
                <c:pt idx="130">
                  <c:v>0.72132078732295546</c:v>
                </c:pt>
                <c:pt idx="131">
                  <c:v>0.71612816377985733</c:v>
                </c:pt>
                <c:pt idx="132">
                  <c:v>0.71875117595790927</c:v>
                </c:pt>
                <c:pt idx="133">
                  <c:v>0.72325232121982397</c:v>
                </c:pt>
                <c:pt idx="134">
                  <c:v>0.71672027639880154</c:v>
                </c:pt>
                <c:pt idx="135">
                  <c:v>0.71732786555568129</c:v>
                </c:pt>
                <c:pt idx="136">
                  <c:v>0.71379791709730278</c:v>
                </c:pt>
                <c:pt idx="137">
                  <c:v>0.71995760585161206</c:v>
                </c:pt>
                <c:pt idx="138">
                  <c:v>0.72481697463444827</c:v>
                </c:pt>
                <c:pt idx="139">
                  <c:v>0.72233131200173195</c:v>
                </c:pt>
                <c:pt idx="140">
                  <c:v>0.72321881805725252</c:v>
                </c:pt>
                <c:pt idx="141">
                  <c:v>0.72511604603878688</c:v>
                </c:pt>
                <c:pt idx="142">
                  <c:v>0.72348177045980067</c:v>
                </c:pt>
                <c:pt idx="143">
                  <c:v>0.71859717961099767</c:v>
                </c:pt>
                <c:pt idx="144">
                  <c:v>0.71690720953497167</c:v>
                </c:pt>
                <c:pt idx="145">
                  <c:v>0.7246668459046115</c:v>
                </c:pt>
                <c:pt idx="146">
                  <c:v>0.7232337738301865</c:v>
                </c:pt>
                <c:pt idx="147">
                  <c:v>0.71836397696948395</c:v>
                </c:pt>
                <c:pt idx="148">
                  <c:v>0.72484967361694075</c:v>
                </c:pt>
                <c:pt idx="149">
                  <c:v>0.71985404731623692</c:v>
                </c:pt>
                <c:pt idx="150">
                  <c:v>0.72441719047935471</c:v>
                </c:pt>
                <c:pt idx="151">
                  <c:v>0.70254408524333445</c:v>
                </c:pt>
                <c:pt idx="152">
                  <c:v>0.70223487719565214</c:v>
                </c:pt>
                <c:pt idx="153">
                  <c:v>0.71713294288383256</c:v>
                </c:pt>
                <c:pt idx="154">
                  <c:v>0.72430932758963074</c:v>
                </c:pt>
                <c:pt idx="155">
                  <c:v>0.72216939736606234</c:v>
                </c:pt>
                <c:pt idx="156">
                  <c:v>0.7306777932241445</c:v>
                </c:pt>
                <c:pt idx="157">
                  <c:v>0.73309590440599925</c:v>
                </c:pt>
                <c:pt idx="158">
                  <c:v>0.73101049203292834</c:v>
                </c:pt>
                <c:pt idx="159">
                  <c:v>0.72532645481934799</c:v>
                </c:pt>
                <c:pt idx="160">
                  <c:v>0.72258407337922037</c:v>
                </c:pt>
                <c:pt idx="161">
                  <c:v>0.71102992645339391</c:v>
                </c:pt>
                <c:pt idx="162">
                  <c:v>0.69031464946622234</c:v>
                </c:pt>
                <c:pt idx="163">
                  <c:v>0.67955268605045271</c:v>
                </c:pt>
                <c:pt idx="164">
                  <c:v>0.67408870795916309</c:v>
                </c:pt>
                <c:pt idx="165">
                  <c:v>0.66370115306129396</c:v>
                </c:pt>
                <c:pt idx="166">
                  <c:v>0.68014687384434369</c:v>
                </c:pt>
                <c:pt idx="167">
                  <c:v>0.67732558337823356</c:v>
                </c:pt>
                <c:pt idx="168">
                  <c:v>0.67160310041710181</c:v>
                </c:pt>
                <c:pt idx="169">
                  <c:v>0.64870486415397544</c:v>
                </c:pt>
                <c:pt idx="170">
                  <c:v>0.63677504567812893</c:v>
                </c:pt>
                <c:pt idx="171">
                  <c:v>0.63542687798825781</c:v>
                </c:pt>
                <c:pt idx="172">
                  <c:v>0.63866444011116619</c:v>
                </c:pt>
                <c:pt idx="173">
                  <c:v>0.62683510690945843</c:v>
                </c:pt>
                <c:pt idx="174">
                  <c:v>0.62019177937374192</c:v>
                </c:pt>
                <c:pt idx="175">
                  <c:v>0.60932104580007518</c:v>
                </c:pt>
                <c:pt idx="176">
                  <c:v>0.61640521749853616</c:v>
                </c:pt>
                <c:pt idx="177">
                  <c:v>0.63243808078868291</c:v>
                </c:pt>
                <c:pt idx="178">
                  <c:v>0.64729094801960219</c:v>
                </c:pt>
                <c:pt idx="179">
                  <c:v>0.6375521698575648</c:v>
                </c:pt>
                <c:pt idx="180">
                  <c:v>0.64871602987140276</c:v>
                </c:pt>
                <c:pt idx="181">
                  <c:v>0.63621384779985424</c:v>
                </c:pt>
                <c:pt idx="182">
                  <c:v>0.65130520280515958</c:v>
                </c:pt>
                <c:pt idx="183">
                  <c:v>0.65829606091852266</c:v>
                </c:pt>
                <c:pt idx="184">
                  <c:v>0.65507864544463801</c:v>
                </c:pt>
                <c:pt idx="185">
                  <c:v>0.64144466185020421</c:v>
                </c:pt>
                <c:pt idx="186">
                  <c:v>0.64445776021447343</c:v>
                </c:pt>
                <c:pt idx="187">
                  <c:v>0.64372370460118056</c:v>
                </c:pt>
                <c:pt idx="188">
                  <c:v>0.65188037587679537</c:v>
                </c:pt>
                <c:pt idx="189">
                  <c:v>0.65798134189441071</c:v>
                </c:pt>
                <c:pt idx="190">
                  <c:v>0.65499361524570954</c:v>
                </c:pt>
                <c:pt idx="191">
                  <c:v>0.65352524140402357</c:v>
                </c:pt>
                <c:pt idx="192">
                  <c:v>0.64310209316291378</c:v>
                </c:pt>
                <c:pt idx="193">
                  <c:v>0.65017337022415445</c:v>
                </c:pt>
                <c:pt idx="194">
                  <c:v>0.64944105460379453</c:v>
                </c:pt>
              </c:numCache>
            </c:numRef>
          </c:val>
          <c:smooth val="0"/>
        </c:ser>
        <c:ser>
          <c:idx val="1"/>
          <c:order val="1"/>
          <c:tx>
            <c:v>TES inversionistas del exterior</c:v>
          </c:tx>
          <c:spPr>
            <a:ln>
              <a:solidFill>
                <a:schemeClr val="tx2"/>
              </a:solidFill>
            </a:ln>
          </c:spPr>
          <c:marker>
            <c:symbol val="none"/>
          </c:marker>
          <c:dLbls>
            <c:dLbl>
              <c:idx val="0"/>
              <c:layout>
                <c:manualLayout>
                  <c:x val="-2.6310710150927487E-2"/>
                  <c:y val="-4.4510385756676561E-2"/>
                </c:manualLayout>
              </c:layout>
              <c:showLegendKey val="0"/>
              <c:showVal val="1"/>
              <c:showCatName val="0"/>
              <c:showSerName val="0"/>
              <c:showPercent val="0"/>
              <c:showBubbleSize val="0"/>
            </c:dLbl>
            <c:dLbl>
              <c:idx val="194"/>
              <c:layout>
                <c:manualLayout>
                  <c:x val="0"/>
                  <c:y val="4.1543026706231452E-2"/>
                </c:manualLayout>
              </c:layout>
              <c:showLegendKey val="0"/>
              <c:showVal val="1"/>
              <c:showCatName val="0"/>
              <c:showSerName val="0"/>
              <c:showPercent val="0"/>
              <c:showBubbleSize val="0"/>
            </c:dLbl>
            <c:showLegendKey val="0"/>
            <c:showVal val="0"/>
            <c:showCatName val="0"/>
            <c:showSerName val="0"/>
            <c:showPercent val="0"/>
            <c:showBubbleSize val="0"/>
          </c:dLbls>
          <c:cat>
            <c:numRef>
              <c:f>Sheet1!$A$4:$A$198</c:f>
              <c:numCache>
                <c:formatCode>mmm\-yy</c:formatCode>
                <c:ptCount val="195"/>
                <c:pt idx="0">
                  <c:v>37072</c:v>
                </c:pt>
                <c:pt idx="1">
                  <c:v>37103</c:v>
                </c:pt>
                <c:pt idx="2">
                  <c:v>37134</c:v>
                </c:pt>
                <c:pt idx="3">
                  <c:v>37164</c:v>
                </c:pt>
                <c:pt idx="4">
                  <c:v>37195</c:v>
                </c:pt>
                <c:pt idx="5">
                  <c:v>37225</c:v>
                </c:pt>
                <c:pt idx="6">
                  <c:v>37256</c:v>
                </c:pt>
                <c:pt idx="7">
                  <c:v>37287</c:v>
                </c:pt>
                <c:pt idx="8">
                  <c:v>37315</c:v>
                </c:pt>
                <c:pt idx="9">
                  <c:v>37346</c:v>
                </c:pt>
                <c:pt idx="10">
                  <c:v>37376</c:v>
                </c:pt>
                <c:pt idx="11">
                  <c:v>37407</c:v>
                </c:pt>
                <c:pt idx="12">
                  <c:v>37437</c:v>
                </c:pt>
                <c:pt idx="13">
                  <c:v>37468</c:v>
                </c:pt>
                <c:pt idx="14">
                  <c:v>37499</c:v>
                </c:pt>
                <c:pt idx="15">
                  <c:v>37529</c:v>
                </c:pt>
                <c:pt idx="16">
                  <c:v>37560</c:v>
                </c:pt>
                <c:pt idx="17">
                  <c:v>37590</c:v>
                </c:pt>
                <c:pt idx="18">
                  <c:v>37621</c:v>
                </c:pt>
                <c:pt idx="19">
                  <c:v>37652</c:v>
                </c:pt>
                <c:pt idx="20">
                  <c:v>37680</c:v>
                </c:pt>
                <c:pt idx="21">
                  <c:v>37711</c:v>
                </c:pt>
                <c:pt idx="22">
                  <c:v>37741</c:v>
                </c:pt>
                <c:pt idx="23">
                  <c:v>37772</c:v>
                </c:pt>
                <c:pt idx="24">
                  <c:v>37802</c:v>
                </c:pt>
                <c:pt idx="25">
                  <c:v>37833</c:v>
                </c:pt>
                <c:pt idx="26">
                  <c:v>37864</c:v>
                </c:pt>
                <c:pt idx="27">
                  <c:v>37894</c:v>
                </c:pt>
                <c:pt idx="28">
                  <c:v>37925</c:v>
                </c:pt>
                <c:pt idx="29">
                  <c:v>37955</c:v>
                </c:pt>
                <c:pt idx="30">
                  <c:v>37986</c:v>
                </c:pt>
                <c:pt idx="31">
                  <c:v>38017</c:v>
                </c:pt>
                <c:pt idx="32">
                  <c:v>38046</c:v>
                </c:pt>
                <c:pt idx="33">
                  <c:v>38077</c:v>
                </c:pt>
                <c:pt idx="34">
                  <c:v>38107</c:v>
                </c:pt>
                <c:pt idx="35">
                  <c:v>38138</c:v>
                </c:pt>
                <c:pt idx="36">
                  <c:v>38168</c:v>
                </c:pt>
                <c:pt idx="37">
                  <c:v>38199</c:v>
                </c:pt>
                <c:pt idx="38">
                  <c:v>38230</c:v>
                </c:pt>
                <c:pt idx="39">
                  <c:v>38260</c:v>
                </c:pt>
                <c:pt idx="40">
                  <c:v>38291</c:v>
                </c:pt>
                <c:pt idx="41">
                  <c:v>38321</c:v>
                </c:pt>
                <c:pt idx="42">
                  <c:v>38352</c:v>
                </c:pt>
                <c:pt idx="43">
                  <c:v>38383</c:v>
                </c:pt>
                <c:pt idx="44">
                  <c:v>38411</c:v>
                </c:pt>
                <c:pt idx="45">
                  <c:v>38442</c:v>
                </c:pt>
                <c:pt idx="46">
                  <c:v>38472</c:v>
                </c:pt>
                <c:pt idx="47">
                  <c:v>38503</c:v>
                </c:pt>
                <c:pt idx="48">
                  <c:v>38533</c:v>
                </c:pt>
                <c:pt idx="49">
                  <c:v>38564</c:v>
                </c:pt>
                <c:pt idx="50">
                  <c:v>38595</c:v>
                </c:pt>
                <c:pt idx="51">
                  <c:v>38625</c:v>
                </c:pt>
                <c:pt idx="52">
                  <c:v>38656</c:v>
                </c:pt>
                <c:pt idx="53">
                  <c:v>38686</c:v>
                </c:pt>
                <c:pt idx="54">
                  <c:v>38717</c:v>
                </c:pt>
                <c:pt idx="55">
                  <c:v>38748</c:v>
                </c:pt>
                <c:pt idx="56">
                  <c:v>38776</c:v>
                </c:pt>
                <c:pt idx="57">
                  <c:v>38807</c:v>
                </c:pt>
                <c:pt idx="58">
                  <c:v>38837</c:v>
                </c:pt>
                <c:pt idx="59">
                  <c:v>38868</c:v>
                </c:pt>
                <c:pt idx="60">
                  <c:v>38898</c:v>
                </c:pt>
                <c:pt idx="61">
                  <c:v>38929</c:v>
                </c:pt>
                <c:pt idx="62">
                  <c:v>38960</c:v>
                </c:pt>
                <c:pt idx="63">
                  <c:v>38990</c:v>
                </c:pt>
                <c:pt idx="64">
                  <c:v>39021</c:v>
                </c:pt>
                <c:pt idx="65">
                  <c:v>39051</c:v>
                </c:pt>
                <c:pt idx="66">
                  <c:v>39082</c:v>
                </c:pt>
                <c:pt idx="67">
                  <c:v>39113</c:v>
                </c:pt>
                <c:pt idx="68">
                  <c:v>39141</c:v>
                </c:pt>
                <c:pt idx="69">
                  <c:v>39172</c:v>
                </c:pt>
                <c:pt idx="70">
                  <c:v>39202</c:v>
                </c:pt>
                <c:pt idx="71" formatCode="[$-409]mmm\-yy;@">
                  <c:v>39203</c:v>
                </c:pt>
                <c:pt idx="72">
                  <c:v>39234</c:v>
                </c:pt>
                <c:pt idx="73">
                  <c:v>39264</c:v>
                </c:pt>
                <c:pt idx="74">
                  <c:v>39325</c:v>
                </c:pt>
                <c:pt idx="75">
                  <c:v>39355</c:v>
                </c:pt>
                <c:pt idx="76">
                  <c:v>39386</c:v>
                </c:pt>
                <c:pt idx="77">
                  <c:v>39416</c:v>
                </c:pt>
                <c:pt idx="78">
                  <c:v>39447</c:v>
                </c:pt>
                <c:pt idx="79">
                  <c:v>39478</c:v>
                </c:pt>
                <c:pt idx="80">
                  <c:v>39507</c:v>
                </c:pt>
                <c:pt idx="81">
                  <c:v>39538</c:v>
                </c:pt>
                <c:pt idx="82">
                  <c:v>39568</c:v>
                </c:pt>
                <c:pt idx="83">
                  <c:v>39599</c:v>
                </c:pt>
                <c:pt idx="84">
                  <c:v>39629</c:v>
                </c:pt>
                <c:pt idx="85">
                  <c:v>39660</c:v>
                </c:pt>
                <c:pt idx="86">
                  <c:v>39691</c:v>
                </c:pt>
                <c:pt idx="87">
                  <c:v>39721</c:v>
                </c:pt>
                <c:pt idx="88">
                  <c:v>39752</c:v>
                </c:pt>
                <c:pt idx="89">
                  <c:v>39782</c:v>
                </c:pt>
                <c:pt idx="90">
                  <c:v>39813</c:v>
                </c:pt>
                <c:pt idx="91">
                  <c:v>39844</c:v>
                </c:pt>
                <c:pt idx="92">
                  <c:v>39872</c:v>
                </c:pt>
                <c:pt idx="93">
                  <c:v>39903</c:v>
                </c:pt>
                <c:pt idx="94">
                  <c:v>39933</c:v>
                </c:pt>
                <c:pt idx="95">
                  <c:v>39964</c:v>
                </c:pt>
                <c:pt idx="96">
                  <c:v>39994</c:v>
                </c:pt>
                <c:pt idx="97">
                  <c:v>40025</c:v>
                </c:pt>
                <c:pt idx="98">
                  <c:v>40056</c:v>
                </c:pt>
                <c:pt idx="99">
                  <c:v>40086</c:v>
                </c:pt>
                <c:pt idx="100">
                  <c:v>40117</c:v>
                </c:pt>
                <c:pt idx="101">
                  <c:v>40147</c:v>
                </c:pt>
                <c:pt idx="102">
                  <c:v>40178</c:v>
                </c:pt>
                <c:pt idx="103">
                  <c:v>40209</c:v>
                </c:pt>
                <c:pt idx="104">
                  <c:v>40237</c:v>
                </c:pt>
                <c:pt idx="105">
                  <c:v>40268</c:v>
                </c:pt>
                <c:pt idx="106">
                  <c:v>40298</c:v>
                </c:pt>
                <c:pt idx="107">
                  <c:v>40329</c:v>
                </c:pt>
                <c:pt idx="108">
                  <c:v>40359</c:v>
                </c:pt>
                <c:pt idx="109">
                  <c:v>40390</c:v>
                </c:pt>
                <c:pt idx="110">
                  <c:v>40421</c:v>
                </c:pt>
                <c:pt idx="111">
                  <c:v>40451</c:v>
                </c:pt>
                <c:pt idx="112">
                  <c:v>40482</c:v>
                </c:pt>
                <c:pt idx="113">
                  <c:v>40512</c:v>
                </c:pt>
                <c:pt idx="114">
                  <c:v>40543</c:v>
                </c:pt>
                <c:pt idx="115">
                  <c:v>40574</c:v>
                </c:pt>
                <c:pt idx="116">
                  <c:v>40602</c:v>
                </c:pt>
                <c:pt idx="117">
                  <c:v>40633</c:v>
                </c:pt>
                <c:pt idx="118">
                  <c:v>40663</c:v>
                </c:pt>
                <c:pt idx="119">
                  <c:v>40694</c:v>
                </c:pt>
                <c:pt idx="120">
                  <c:v>40724</c:v>
                </c:pt>
                <c:pt idx="121">
                  <c:v>40755</c:v>
                </c:pt>
                <c:pt idx="122">
                  <c:v>40786</c:v>
                </c:pt>
                <c:pt idx="123">
                  <c:v>40816</c:v>
                </c:pt>
                <c:pt idx="124">
                  <c:v>40847</c:v>
                </c:pt>
                <c:pt idx="125">
                  <c:v>40877</c:v>
                </c:pt>
                <c:pt idx="126">
                  <c:v>40878</c:v>
                </c:pt>
                <c:pt idx="127">
                  <c:v>40909</c:v>
                </c:pt>
                <c:pt idx="128">
                  <c:v>40940</c:v>
                </c:pt>
                <c:pt idx="129">
                  <c:v>40969</c:v>
                </c:pt>
                <c:pt idx="130">
                  <c:v>41000</c:v>
                </c:pt>
                <c:pt idx="131">
                  <c:v>41030</c:v>
                </c:pt>
                <c:pt idx="132">
                  <c:v>41061</c:v>
                </c:pt>
                <c:pt idx="133">
                  <c:v>41091</c:v>
                </c:pt>
                <c:pt idx="134">
                  <c:v>41122</c:v>
                </c:pt>
                <c:pt idx="135">
                  <c:v>41182</c:v>
                </c:pt>
                <c:pt idx="136">
                  <c:v>41213</c:v>
                </c:pt>
                <c:pt idx="137">
                  <c:v>41243</c:v>
                </c:pt>
                <c:pt idx="138">
                  <c:v>41274</c:v>
                </c:pt>
                <c:pt idx="139">
                  <c:v>41275</c:v>
                </c:pt>
                <c:pt idx="140">
                  <c:v>41306</c:v>
                </c:pt>
                <c:pt idx="141">
                  <c:v>41364</c:v>
                </c:pt>
                <c:pt idx="142">
                  <c:v>41394</c:v>
                </c:pt>
                <c:pt idx="143">
                  <c:v>41425</c:v>
                </c:pt>
                <c:pt idx="144">
                  <c:v>41455</c:v>
                </c:pt>
                <c:pt idx="145">
                  <c:v>41486</c:v>
                </c:pt>
                <c:pt idx="146">
                  <c:v>41517</c:v>
                </c:pt>
                <c:pt idx="147">
                  <c:v>41547</c:v>
                </c:pt>
                <c:pt idx="148">
                  <c:v>41578</c:v>
                </c:pt>
                <c:pt idx="149">
                  <c:v>41608</c:v>
                </c:pt>
                <c:pt idx="150">
                  <c:v>41639</c:v>
                </c:pt>
                <c:pt idx="151">
                  <c:v>41670</c:v>
                </c:pt>
                <c:pt idx="152">
                  <c:v>41698</c:v>
                </c:pt>
                <c:pt idx="153">
                  <c:v>41729</c:v>
                </c:pt>
                <c:pt idx="154">
                  <c:v>41759</c:v>
                </c:pt>
                <c:pt idx="155">
                  <c:v>41790</c:v>
                </c:pt>
                <c:pt idx="156">
                  <c:v>41820</c:v>
                </c:pt>
                <c:pt idx="157">
                  <c:v>41851</c:v>
                </c:pt>
                <c:pt idx="158">
                  <c:v>41882</c:v>
                </c:pt>
                <c:pt idx="159">
                  <c:v>41912</c:v>
                </c:pt>
                <c:pt idx="160">
                  <c:v>41943</c:v>
                </c:pt>
                <c:pt idx="161">
                  <c:v>41973</c:v>
                </c:pt>
                <c:pt idx="162">
                  <c:v>42004</c:v>
                </c:pt>
                <c:pt idx="163">
                  <c:v>42035</c:v>
                </c:pt>
                <c:pt idx="164">
                  <c:v>42063</c:v>
                </c:pt>
                <c:pt idx="165">
                  <c:v>42094</c:v>
                </c:pt>
                <c:pt idx="166">
                  <c:v>42124</c:v>
                </c:pt>
                <c:pt idx="167">
                  <c:v>42155</c:v>
                </c:pt>
                <c:pt idx="168">
                  <c:v>42185</c:v>
                </c:pt>
                <c:pt idx="169">
                  <c:v>42216</c:v>
                </c:pt>
                <c:pt idx="170">
                  <c:v>42247</c:v>
                </c:pt>
                <c:pt idx="171">
                  <c:v>42277</c:v>
                </c:pt>
                <c:pt idx="172">
                  <c:v>42308</c:v>
                </c:pt>
                <c:pt idx="173">
                  <c:v>42338</c:v>
                </c:pt>
                <c:pt idx="174">
                  <c:v>42369</c:v>
                </c:pt>
                <c:pt idx="175">
                  <c:v>42400</c:v>
                </c:pt>
                <c:pt idx="176">
                  <c:v>42401</c:v>
                </c:pt>
                <c:pt idx="177">
                  <c:v>42430</c:v>
                </c:pt>
                <c:pt idx="178">
                  <c:v>42461</c:v>
                </c:pt>
                <c:pt idx="179">
                  <c:v>42491</c:v>
                </c:pt>
                <c:pt idx="180">
                  <c:v>42522</c:v>
                </c:pt>
                <c:pt idx="181">
                  <c:v>42552</c:v>
                </c:pt>
                <c:pt idx="182">
                  <c:v>42583</c:v>
                </c:pt>
                <c:pt idx="183">
                  <c:v>42614</c:v>
                </c:pt>
                <c:pt idx="184">
                  <c:v>42674</c:v>
                </c:pt>
                <c:pt idx="185">
                  <c:v>42704</c:v>
                </c:pt>
                <c:pt idx="186">
                  <c:v>42735</c:v>
                </c:pt>
                <c:pt idx="187">
                  <c:v>42766</c:v>
                </c:pt>
                <c:pt idx="188">
                  <c:v>42794</c:v>
                </c:pt>
                <c:pt idx="189">
                  <c:v>42825</c:v>
                </c:pt>
                <c:pt idx="190">
                  <c:v>42855</c:v>
                </c:pt>
                <c:pt idx="191">
                  <c:v>42886</c:v>
                </c:pt>
                <c:pt idx="192">
                  <c:v>42916</c:v>
                </c:pt>
                <c:pt idx="193">
                  <c:v>42947</c:v>
                </c:pt>
                <c:pt idx="194">
                  <c:v>42978</c:v>
                </c:pt>
              </c:numCache>
            </c:numRef>
          </c:cat>
          <c:val>
            <c:numRef>
              <c:f>Sheet1!$I$4:$I$198</c:f>
              <c:numCache>
                <c:formatCode>0.00%</c:formatCode>
                <c:ptCount val="195"/>
                <c:pt idx="0">
                  <c:v>0.51328384892720136</c:v>
                </c:pt>
                <c:pt idx="1">
                  <c:v>0.5218049204857601</c:v>
                </c:pt>
                <c:pt idx="2">
                  <c:v>0.53071274373426247</c:v>
                </c:pt>
                <c:pt idx="3">
                  <c:v>0.53292452919137057</c:v>
                </c:pt>
                <c:pt idx="4">
                  <c:v>0.50328691171884965</c:v>
                </c:pt>
                <c:pt idx="5">
                  <c:v>0.49905027234276383</c:v>
                </c:pt>
                <c:pt idx="6">
                  <c:v>0.48549893261627897</c:v>
                </c:pt>
                <c:pt idx="7">
                  <c:v>0.47762053316591963</c:v>
                </c:pt>
                <c:pt idx="8">
                  <c:v>0.46923868526955786</c:v>
                </c:pt>
                <c:pt idx="9">
                  <c:v>0.46167544769529284</c:v>
                </c:pt>
                <c:pt idx="10">
                  <c:v>0.46195800314781177</c:v>
                </c:pt>
                <c:pt idx="11">
                  <c:v>0.44784454337111229</c:v>
                </c:pt>
                <c:pt idx="12">
                  <c:v>0.45067945370145529</c:v>
                </c:pt>
                <c:pt idx="13">
                  <c:v>0.47743489033821801</c:v>
                </c:pt>
                <c:pt idx="14">
                  <c:v>0.48492272692446897</c:v>
                </c:pt>
                <c:pt idx="15">
                  <c:v>0.49690243594060868</c:v>
                </c:pt>
                <c:pt idx="16">
                  <c:v>0.48889647718300733</c:v>
                </c:pt>
                <c:pt idx="17">
                  <c:v>0.48708730508242565</c:v>
                </c:pt>
                <c:pt idx="18">
                  <c:v>0.49131249728178072</c:v>
                </c:pt>
                <c:pt idx="19">
                  <c:v>0.50562163566989815</c:v>
                </c:pt>
                <c:pt idx="20">
                  <c:v>0.51087510669897218</c:v>
                </c:pt>
                <c:pt idx="21">
                  <c:v>0.50003996807266549</c:v>
                </c:pt>
                <c:pt idx="22">
                  <c:v>0.50349751186712799</c:v>
                </c:pt>
                <c:pt idx="23">
                  <c:v>0.49723920993010912</c:v>
                </c:pt>
                <c:pt idx="24">
                  <c:v>0.48318692432153926</c:v>
                </c:pt>
                <c:pt idx="25">
                  <c:v>0.48550507454422298</c:v>
                </c:pt>
                <c:pt idx="26">
                  <c:v>0.48466334973069597</c:v>
                </c:pt>
                <c:pt idx="27">
                  <c:v>0.49293521660862766</c:v>
                </c:pt>
                <c:pt idx="28">
                  <c:v>0.49331135501112866</c:v>
                </c:pt>
                <c:pt idx="29">
                  <c:v>0.48875445691387648</c:v>
                </c:pt>
                <c:pt idx="30">
                  <c:v>0.48242663497693677</c:v>
                </c:pt>
                <c:pt idx="31">
                  <c:v>0.48106770115428799</c:v>
                </c:pt>
                <c:pt idx="32">
                  <c:v>0.46936778729812589</c:v>
                </c:pt>
                <c:pt idx="33">
                  <c:v>0.45795708572387239</c:v>
                </c:pt>
                <c:pt idx="34">
                  <c:v>0.45398659076946518</c:v>
                </c:pt>
                <c:pt idx="35">
                  <c:v>0.4641804598842868</c:v>
                </c:pt>
                <c:pt idx="36">
                  <c:v>0.46722499250853833</c:v>
                </c:pt>
                <c:pt idx="37">
                  <c:v>0.4517840620131619</c:v>
                </c:pt>
                <c:pt idx="38">
                  <c:v>0.4419410880770846</c:v>
                </c:pt>
                <c:pt idx="39">
                  <c:v>0.44928598744521969</c:v>
                </c:pt>
                <c:pt idx="40">
                  <c:v>0.44671850232776261</c:v>
                </c:pt>
                <c:pt idx="41">
                  <c:v>0.44611367382310813</c:v>
                </c:pt>
                <c:pt idx="42">
                  <c:v>0.43738233111729435</c:v>
                </c:pt>
                <c:pt idx="43">
                  <c:v>0.42354614140886743</c:v>
                </c:pt>
                <c:pt idx="44">
                  <c:v>0.41661273133005605</c:v>
                </c:pt>
                <c:pt idx="45">
                  <c:v>0.41456017702249964</c:v>
                </c:pt>
                <c:pt idx="46">
                  <c:v>0.38578091570826245</c:v>
                </c:pt>
                <c:pt idx="47">
                  <c:v>0.38491787323287335</c:v>
                </c:pt>
                <c:pt idx="48">
                  <c:v>0.37257977396724645</c:v>
                </c:pt>
                <c:pt idx="49">
                  <c:v>0.37191551378601889</c:v>
                </c:pt>
                <c:pt idx="50">
                  <c:v>0.37277380441308544</c:v>
                </c:pt>
                <c:pt idx="51">
                  <c:v>0.36321305964029471</c:v>
                </c:pt>
                <c:pt idx="52">
                  <c:v>0.35216323711863184</c:v>
                </c:pt>
                <c:pt idx="53">
                  <c:v>0.34661497521276741</c:v>
                </c:pt>
                <c:pt idx="54">
                  <c:v>0.34997948286190772</c:v>
                </c:pt>
                <c:pt idx="55">
                  <c:v>0.34424199742679695</c:v>
                </c:pt>
                <c:pt idx="56">
                  <c:v>0.33613571225631173</c:v>
                </c:pt>
                <c:pt idx="57">
                  <c:v>0.32675514362160529</c:v>
                </c:pt>
                <c:pt idx="58">
                  <c:v>0.34076022423553842</c:v>
                </c:pt>
                <c:pt idx="59">
                  <c:v>0.34933246767923726</c:v>
                </c:pt>
                <c:pt idx="60">
                  <c:v>0.35072502357257718</c:v>
                </c:pt>
                <c:pt idx="61">
                  <c:v>0.35008660256426455</c:v>
                </c:pt>
                <c:pt idx="62">
                  <c:v>0.34761685054399039</c:v>
                </c:pt>
                <c:pt idx="63">
                  <c:v>0.36169632071338609</c:v>
                </c:pt>
                <c:pt idx="64">
                  <c:v>0.35501220862477229</c:v>
                </c:pt>
                <c:pt idx="65">
                  <c:v>0.35891748560895864</c:v>
                </c:pt>
                <c:pt idx="66">
                  <c:v>0.35788333730463839</c:v>
                </c:pt>
                <c:pt idx="67">
                  <c:v>0.35511232130202702</c:v>
                </c:pt>
                <c:pt idx="68">
                  <c:v>0.34362761617816984</c:v>
                </c:pt>
                <c:pt idx="69">
                  <c:v>0.34420223846454756</c:v>
                </c:pt>
                <c:pt idx="70">
                  <c:v>0.33526564844507062</c:v>
                </c:pt>
                <c:pt idx="71">
                  <c:v>0.31181222383457213</c:v>
                </c:pt>
                <c:pt idx="72">
                  <c:v>0.31380454872022423</c:v>
                </c:pt>
                <c:pt idx="73">
                  <c:v>0.31185573772353575</c:v>
                </c:pt>
                <c:pt idx="74">
                  <c:v>0.32711427873828808</c:v>
                </c:pt>
                <c:pt idx="75">
                  <c:v>0.31644072172501642</c:v>
                </c:pt>
                <c:pt idx="76">
                  <c:v>0.31277745806799767</c:v>
                </c:pt>
                <c:pt idx="77">
                  <c:v>0.3274954383255031</c:v>
                </c:pt>
                <c:pt idx="78">
                  <c:v>0.32479909867029977</c:v>
                </c:pt>
                <c:pt idx="79">
                  <c:v>0.31561549062311778</c:v>
                </c:pt>
                <c:pt idx="80">
                  <c:v>0.30116975860718265</c:v>
                </c:pt>
                <c:pt idx="81">
                  <c:v>0.29510757772726565</c:v>
                </c:pt>
                <c:pt idx="82">
                  <c:v>0.29363158725412714</c:v>
                </c:pt>
                <c:pt idx="83">
                  <c:v>0.28651185719792943</c:v>
                </c:pt>
                <c:pt idx="84">
                  <c:v>0.29212419428131975</c:v>
                </c:pt>
                <c:pt idx="85">
                  <c:v>0.28677976997292803</c:v>
                </c:pt>
                <c:pt idx="86">
                  <c:v>0.30483945309551214</c:v>
                </c:pt>
                <c:pt idx="87">
                  <c:v>0.32434400091349885</c:v>
                </c:pt>
                <c:pt idx="88">
                  <c:v>0.34406008858673359</c:v>
                </c:pt>
                <c:pt idx="89">
                  <c:v>0.33831089729270403</c:v>
                </c:pt>
                <c:pt idx="90">
                  <c:v>0.33429758744113908</c:v>
                </c:pt>
                <c:pt idx="91">
                  <c:v>0.35213096097383817</c:v>
                </c:pt>
                <c:pt idx="92">
                  <c:v>0.35847464770968868</c:v>
                </c:pt>
                <c:pt idx="93">
                  <c:v>0.35872534452497368</c:v>
                </c:pt>
                <c:pt idx="94">
                  <c:v>0.33537772205301242</c:v>
                </c:pt>
                <c:pt idx="95">
                  <c:v>0.3246673409512133</c:v>
                </c:pt>
                <c:pt idx="96">
                  <c:v>0.3233897680999383</c:v>
                </c:pt>
                <c:pt idx="97">
                  <c:v>0.3200880448669538</c:v>
                </c:pt>
                <c:pt idx="98">
                  <c:v>0.31540317089101177</c:v>
                </c:pt>
                <c:pt idx="99">
                  <c:v>0.30492668135573442</c:v>
                </c:pt>
                <c:pt idx="100">
                  <c:v>0.31773571984979015</c:v>
                </c:pt>
                <c:pt idx="101">
                  <c:v>0.31564129210526587</c:v>
                </c:pt>
                <c:pt idx="102">
                  <c:v>0.32209075274720589</c:v>
                </c:pt>
                <c:pt idx="103">
                  <c:v>0.31238079289368947</c:v>
                </c:pt>
                <c:pt idx="104">
                  <c:v>0.30169017172097784</c:v>
                </c:pt>
                <c:pt idx="105">
                  <c:v>0.3006476643357559</c:v>
                </c:pt>
                <c:pt idx="106">
                  <c:v>0.31335732208180594</c:v>
                </c:pt>
                <c:pt idx="107">
                  <c:v>0.31203342414640201</c:v>
                </c:pt>
                <c:pt idx="108">
                  <c:v>0.30396431803604951</c:v>
                </c:pt>
                <c:pt idx="109">
                  <c:v>0.29194138078215404</c:v>
                </c:pt>
                <c:pt idx="110">
                  <c:v>0.28962794796374886</c:v>
                </c:pt>
                <c:pt idx="111">
                  <c:v>0.2914739507688941</c:v>
                </c:pt>
                <c:pt idx="112">
                  <c:v>0.29397489344336597</c:v>
                </c:pt>
                <c:pt idx="113">
                  <c:v>0.29869173987219289</c:v>
                </c:pt>
                <c:pt idx="114">
                  <c:v>0.29237808757646255</c:v>
                </c:pt>
                <c:pt idx="115">
                  <c:v>0.29505308586701479</c:v>
                </c:pt>
                <c:pt idx="116">
                  <c:v>0.29539220902624341</c:v>
                </c:pt>
                <c:pt idx="117">
                  <c:v>0.29143728523106061</c:v>
                </c:pt>
                <c:pt idx="118">
                  <c:v>0.27647067865190167</c:v>
                </c:pt>
                <c:pt idx="119">
                  <c:v>0.28472036040324628</c:v>
                </c:pt>
                <c:pt idx="120">
                  <c:v>0.28016249632381535</c:v>
                </c:pt>
                <c:pt idx="121">
                  <c:v>0.28928338057107078</c:v>
                </c:pt>
                <c:pt idx="122">
                  <c:v>0.28648248716815511</c:v>
                </c:pt>
                <c:pt idx="123">
                  <c:v>0.29966654425557221</c:v>
                </c:pt>
                <c:pt idx="124">
                  <c:v>0.29207550918500363</c:v>
                </c:pt>
                <c:pt idx="125">
                  <c:v>0.30149035303028543</c:v>
                </c:pt>
                <c:pt idx="126">
                  <c:v>0.29800746412520474</c:v>
                </c:pt>
                <c:pt idx="127">
                  <c:v>0.28788324406041105</c:v>
                </c:pt>
                <c:pt idx="128">
                  <c:v>0.27911864010777576</c:v>
                </c:pt>
                <c:pt idx="129">
                  <c:v>0.28007459529086565</c:v>
                </c:pt>
                <c:pt idx="130">
                  <c:v>0.27867921267704443</c:v>
                </c:pt>
                <c:pt idx="131">
                  <c:v>0.28387183622014273</c:v>
                </c:pt>
                <c:pt idx="132">
                  <c:v>0.28124882404209073</c:v>
                </c:pt>
                <c:pt idx="133">
                  <c:v>0.27674767878017603</c:v>
                </c:pt>
                <c:pt idx="134">
                  <c:v>0.28327972360119852</c:v>
                </c:pt>
                <c:pt idx="135">
                  <c:v>0.28267213444431871</c:v>
                </c:pt>
                <c:pt idx="136">
                  <c:v>0.28620208290269716</c:v>
                </c:pt>
                <c:pt idx="137">
                  <c:v>0.28004239414838794</c:v>
                </c:pt>
                <c:pt idx="138">
                  <c:v>0.27518302536555167</c:v>
                </c:pt>
                <c:pt idx="139">
                  <c:v>0.27766868799826799</c:v>
                </c:pt>
                <c:pt idx="140">
                  <c:v>0.27678118194274748</c:v>
                </c:pt>
                <c:pt idx="141">
                  <c:v>0.27488395396121307</c:v>
                </c:pt>
                <c:pt idx="142">
                  <c:v>0.27651822954019939</c:v>
                </c:pt>
                <c:pt idx="143">
                  <c:v>0.28140282038900222</c:v>
                </c:pt>
                <c:pt idx="144">
                  <c:v>0.28309279046502839</c:v>
                </c:pt>
                <c:pt idx="145">
                  <c:v>0.27533315409538844</c:v>
                </c:pt>
                <c:pt idx="146">
                  <c:v>0.2767662261698135</c:v>
                </c:pt>
                <c:pt idx="147">
                  <c:v>0.28163602303051605</c:v>
                </c:pt>
                <c:pt idx="148">
                  <c:v>0.27515032638305925</c:v>
                </c:pt>
                <c:pt idx="149">
                  <c:v>0.28014595268376313</c:v>
                </c:pt>
                <c:pt idx="150">
                  <c:v>0.27558280952064523</c:v>
                </c:pt>
                <c:pt idx="151">
                  <c:v>0.29745591475666561</c:v>
                </c:pt>
                <c:pt idx="152">
                  <c:v>0.29776512280434791</c:v>
                </c:pt>
                <c:pt idx="153">
                  <c:v>0.28286705711616755</c:v>
                </c:pt>
                <c:pt idx="154">
                  <c:v>0.27569067241036926</c:v>
                </c:pt>
                <c:pt idx="155">
                  <c:v>0.27783060263393772</c:v>
                </c:pt>
                <c:pt idx="156">
                  <c:v>0.26932220677585555</c:v>
                </c:pt>
                <c:pt idx="157">
                  <c:v>0.26690409559400069</c:v>
                </c:pt>
                <c:pt idx="158">
                  <c:v>0.26898950796707172</c:v>
                </c:pt>
                <c:pt idx="159">
                  <c:v>0.27467354518065196</c:v>
                </c:pt>
                <c:pt idx="160">
                  <c:v>0.27741592662077974</c:v>
                </c:pt>
                <c:pt idx="161">
                  <c:v>0.28897007354660603</c:v>
                </c:pt>
                <c:pt idx="162">
                  <c:v>0.3096853505337776</c:v>
                </c:pt>
                <c:pt idx="163">
                  <c:v>0.32044731394954729</c:v>
                </c:pt>
                <c:pt idx="164">
                  <c:v>0.32591129204083696</c:v>
                </c:pt>
                <c:pt idx="165">
                  <c:v>0.3362988469387061</c:v>
                </c:pt>
                <c:pt idx="166">
                  <c:v>0.31985312615565636</c:v>
                </c:pt>
                <c:pt idx="167">
                  <c:v>0.32267441662176632</c:v>
                </c:pt>
                <c:pt idx="168">
                  <c:v>0.32839689958289814</c:v>
                </c:pt>
                <c:pt idx="169">
                  <c:v>0.35129513584602456</c:v>
                </c:pt>
                <c:pt idx="170">
                  <c:v>0.36322495432187113</c:v>
                </c:pt>
                <c:pt idx="171">
                  <c:v>0.36457312201174219</c:v>
                </c:pt>
                <c:pt idx="172">
                  <c:v>0.36133555988883392</c:v>
                </c:pt>
                <c:pt idx="173">
                  <c:v>0.37316489309054163</c:v>
                </c:pt>
                <c:pt idx="174">
                  <c:v>0.37980822062625813</c:v>
                </c:pt>
                <c:pt idx="175">
                  <c:v>0.39067895419992482</c:v>
                </c:pt>
                <c:pt idx="176">
                  <c:v>0.38359478250146384</c:v>
                </c:pt>
                <c:pt idx="177">
                  <c:v>0.36756191921131698</c:v>
                </c:pt>
                <c:pt idx="178">
                  <c:v>0.35270905198039787</c:v>
                </c:pt>
                <c:pt idx="179">
                  <c:v>0.36244783014243526</c:v>
                </c:pt>
                <c:pt idx="180">
                  <c:v>0.35128397012859736</c:v>
                </c:pt>
                <c:pt idx="181">
                  <c:v>0.36378615220014565</c:v>
                </c:pt>
                <c:pt idx="182">
                  <c:v>0.34869479719484031</c:v>
                </c:pt>
                <c:pt idx="183">
                  <c:v>0.34170393908147734</c:v>
                </c:pt>
                <c:pt idx="184">
                  <c:v>0.34492135455536205</c:v>
                </c:pt>
                <c:pt idx="185">
                  <c:v>0.35855533814979568</c:v>
                </c:pt>
                <c:pt idx="186">
                  <c:v>0.35554223978552663</c:v>
                </c:pt>
                <c:pt idx="187">
                  <c:v>0.35627629539881944</c:v>
                </c:pt>
                <c:pt idx="188">
                  <c:v>0.34811962412320463</c:v>
                </c:pt>
                <c:pt idx="189">
                  <c:v>0.34201865810558923</c:v>
                </c:pt>
                <c:pt idx="190">
                  <c:v>0.34500638475429046</c:v>
                </c:pt>
                <c:pt idx="191">
                  <c:v>0.34647475859597637</c:v>
                </c:pt>
                <c:pt idx="192">
                  <c:v>0.35689790683708633</c:v>
                </c:pt>
                <c:pt idx="193">
                  <c:v>0.34982662977584561</c:v>
                </c:pt>
                <c:pt idx="194">
                  <c:v>0.35055894539620552</c:v>
                </c:pt>
              </c:numCache>
            </c:numRef>
          </c:val>
          <c:smooth val="0"/>
        </c:ser>
        <c:dLbls>
          <c:showLegendKey val="0"/>
          <c:showVal val="0"/>
          <c:showCatName val="0"/>
          <c:showSerName val="0"/>
          <c:showPercent val="0"/>
          <c:showBubbleSize val="0"/>
        </c:dLbls>
        <c:marker val="1"/>
        <c:smooth val="0"/>
        <c:axId val="354839552"/>
        <c:axId val="354853632"/>
      </c:lineChart>
      <c:dateAx>
        <c:axId val="354839552"/>
        <c:scaling>
          <c:orientation val="minMax"/>
        </c:scaling>
        <c:delete val="0"/>
        <c:axPos val="b"/>
        <c:numFmt formatCode="mmm\-yy" sourceLinked="1"/>
        <c:majorTickMark val="none"/>
        <c:minorTickMark val="none"/>
        <c:tickLblPos val="nextTo"/>
        <c:crossAx val="354853632"/>
        <c:crosses val="autoZero"/>
        <c:auto val="1"/>
        <c:lblOffset val="100"/>
        <c:baseTimeUnit val="days"/>
      </c:dateAx>
      <c:valAx>
        <c:axId val="354853632"/>
        <c:scaling>
          <c:orientation val="minMax"/>
        </c:scaling>
        <c:delete val="0"/>
        <c:axPos val="l"/>
        <c:majorGridlines/>
        <c:numFmt formatCode="0.00%" sourceLinked="1"/>
        <c:majorTickMark val="none"/>
        <c:minorTickMark val="none"/>
        <c:tickLblPos val="nextTo"/>
        <c:spPr>
          <a:ln w="9525">
            <a:noFill/>
          </a:ln>
        </c:spPr>
        <c:crossAx val="354839552"/>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dLbl>
              <c:idx val="0"/>
              <c:layout/>
              <c:spPr/>
              <c:txPr>
                <a:bodyPr/>
                <a:lstStyle/>
                <a:p>
                  <a:pPr>
                    <a:defRPr sz="1400"/>
                  </a:pPr>
                  <a:endParaRPr lang="en-US"/>
                </a:p>
              </c:txPr>
              <c:showLegendKey val="0"/>
              <c:showVal val="1"/>
              <c:showCatName val="0"/>
              <c:showSerName val="0"/>
              <c:showPercent val="0"/>
              <c:showBubbleSize val="0"/>
            </c:dLbl>
            <c:dLbl>
              <c:idx val="18"/>
              <c:layout/>
              <c:showLegendKey val="0"/>
              <c:showVal val="1"/>
              <c:showCatName val="0"/>
              <c:showSerName val="0"/>
              <c:showPercent val="0"/>
              <c:showBubbleSize val="0"/>
            </c:dLbl>
            <c:txPr>
              <a:bodyPr/>
              <a:lstStyle/>
              <a:p>
                <a:pPr>
                  <a:defRPr sz="1100"/>
                </a:pPr>
                <a:endParaRPr lang="en-US"/>
              </a:p>
            </c:txPr>
            <c:showLegendKey val="0"/>
            <c:showVal val="0"/>
            <c:showCatName val="0"/>
            <c:showSerName val="0"/>
            <c:showPercent val="0"/>
            <c:showBubbleSize val="0"/>
          </c:dLbls>
          <c:cat>
            <c:numRef>
              <c:f>Sheet1!$F$2:$F$20</c:f>
              <c:numCache>
                <c:formatCode>mmm\-yy</c:formatCode>
                <c:ptCount val="19"/>
                <c:pt idx="0">
                  <c:v>41640</c:v>
                </c:pt>
                <c:pt idx="1">
                  <c:v>41699</c:v>
                </c:pt>
                <c:pt idx="2">
                  <c:v>41760</c:v>
                </c:pt>
                <c:pt idx="3">
                  <c:v>41821</c:v>
                </c:pt>
                <c:pt idx="4">
                  <c:v>41883</c:v>
                </c:pt>
                <c:pt idx="5">
                  <c:v>42005</c:v>
                </c:pt>
                <c:pt idx="6">
                  <c:v>42064</c:v>
                </c:pt>
                <c:pt idx="7">
                  <c:v>42125</c:v>
                </c:pt>
                <c:pt idx="8">
                  <c:v>42186</c:v>
                </c:pt>
                <c:pt idx="9">
                  <c:v>42248</c:v>
                </c:pt>
                <c:pt idx="10">
                  <c:v>42370</c:v>
                </c:pt>
                <c:pt idx="11">
                  <c:v>42430</c:v>
                </c:pt>
                <c:pt idx="12">
                  <c:v>42491</c:v>
                </c:pt>
                <c:pt idx="13">
                  <c:v>42552</c:v>
                </c:pt>
                <c:pt idx="14">
                  <c:v>42614</c:v>
                </c:pt>
                <c:pt idx="15">
                  <c:v>42736</c:v>
                </c:pt>
                <c:pt idx="16">
                  <c:v>42795</c:v>
                </c:pt>
                <c:pt idx="17">
                  <c:v>42856</c:v>
                </c:pt>
                <c:pt idx="18">
                  <c:v>42917</c:v>
                </c:pt>
              </c:numCache>
            </c:numRef>
          </c:cat>
          <c:val>
            <c:numRef>
              <c:f>Sheet1!$G$2:$G$20</c:f>
              <c:numCache>
                <c:formatCode>0.00%</c:formatCode>
                <c:ptCount val="19"/>
                <c:pt idx="0">
                  <c:v>6.4100000000000004E-2</c:v>
                </c:pt>
                <c:pt idx="1">
                  <c:v>7.8799999999999995E-2</c:v>
                </c:pt>
                <c:pt idx="2">
                  <c:v>9.3799999999999994E-2</c:v>
                </c:pt>
                <c:pt idx="3">
                  <c:v>0.12520000000000001</c:v>
                </c:pt>
                <c:pt idx="4">
                  <c:v>0.13739999999999999</c:v>
                </c:pt>
                <c:pt idx="5">
                  <c:v>0.15959999999999999</c:v>
                </c:pt>
                <c:pt idx="6">
                  <c:v>0.16109999999999999</c:v>
                </c:pt>
                <c:pt idx="7">
                  <c:v>0.15939999999999999</c:v>
                </c:pt>
                <c:pt idx="8">
                  <c:v>0.1613</c:v>
                </c:pt>
                <c:pt idx="9">
                  <c:v>0.1658</c:v>
                </c:pt>
                <c:pt idx="10">
                  <c:v>0.1741</c:v>
                </c:pt>
                <c:pt idx="11">
                  <c:v>0.18029999999999999</c:v>
                </c:pt>
                <c:pt idx="12">
                  <c:v>0.1951</c:v>
                </c:pt>
                <c:pt idx="13">
                  <c:v>0.21249999999999999</c:v>
                </c:pt>
                <c:pt idx="14">
                  <c:v>0.2324</c:v>
                </c:pt>
                <c:pt idx="15">
                  <c:v>0.24729999999999999</c:v>
                </c:pt>
                <c:pt idx="16">
                  <c:v>0.25259999999999999</c:v>
                </c:pt>
                <c:pt idx="17">
                  <c:v>0.2616</c:v>
                </c:pt>
                <c:pt idx="18">
                  <c:v>0.25650000000000001</c:v>
                </c:pt>
              </c:numCache>
            </c:numRef>
          </c:val>
        </c:ser>
        <c:dLbls>
          <c:showLegendKey val="0"/>
          <c:showVal val="0"/>
          <c:showCatName val="0"/>
          <c:showSerName val="0"/>
          <c:showPercent val="0"/>
          <c:showBubbleSize val="0"/>
        </c:dLbls>
        <c:gapWidth val="150"/>
        <c:axId val="354898688"/>
        <c:axId val="354900224"/>
      </c:barChart>
      <c:dateAx>
        <c:axId val="354898688"/>
        <c:scaling>
          <c:orientation val="minMax"/>
        </c:scaling>
        <c:delete val="0"/>
        <c:axPos val="b"/>
        <c:numFmt formatCode="mmm\-yy" sourceLinked="1"/>
        <c:majorTickMark val="out"/>
        <c:minorTickMark val="none"/>
        <c:tickLblPos val="nextTo"/>
        <c:txPr>
          <a:bodyPr/>
          <a:lstStyle/>
          <a:p>
            <a:pPr>
              <a:defRPr sz="1100"/>
            </a:pPr>
            <a:endParaRPr lang="en-US"/>
          </a:p>
        </c:txPr>
        <c:crossAx val="354900224"/>
        <c:crosses val="autoZero"/>
        <c:auto val="1"/>
        <c:lblOffset val="100"/>
        <c:baseTimeUnit val="months"/>
        <c:majorUnit val="3"/>
        <c:majorTimeUnit val="months"/>
      </c:dateAx>
      <c:valAx>
        <c:axId val="354900224"/>
        <c:scaling>
          <c:orientation val="minMax"/>
        </c:scaling>
        <c:delete val="0"/>
        <c:axPos val="l"/>
        <c:majorGridlines/>
        <c:numFmt formatCode="0.00%" sourceLinked="1"/>
        <c:majorTickMark val="out"/>
        <c:minorTickMark val="none"/>
        <c:tickLblPos val="nextTo"/>
        <c:crossAx val="354898688"/>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SECRE!$J$2</c:f>
              <c:strCache>
                <c:ptCount val="1"/>
                <c:pt idx="0">
                  <c:v>Numero emisores</c:v>
                </c:pt>
              </c:strCache>
            </c:strRef>
          </c:tx>
          <c:spPr>
            <a:ln>
              <a:solidFill>
                <a:schemeClr val="tx1"/>
              </a:solidFill>
            </a:ln>
          </c:spPr>
          <c:marker>
            <c:spPr>
              <a:solidFill>
                <a:schemeClr val="tx1"/>
              </a:solidFill>
              <a:ln>
                <a:solidFill>
                  <a:schemeClr val="tx1"/>
                </a:solidFill>
              </a:ln>
            </c:spPr>
          </c:marker>
          <c:dLbls>
            <c:dLbl>
              <c:idx val="0"/>
              <c:layout>
                <c:manualLayout>
                  <c:x val="-3.8946638505251131E-2"/>
                  <c:y val="0"/>
                </c:manualLayout>
              </c:layout>
              <c:showLegendKey val="0"/>
              <c:showVal val="1"/>
              <c:showCatName val="0"/>
              <c:showSerName val="0"/>
              <c:showPercent val="0"/>
              <c:showBubbleSize val="0"/>
            </c:dLbl>
            <c:dLbl>
              <c:idx val="1"/>
              <c:layout>
                <c:manualLayout>
                  <c:x val="-2.0971266887442917E-2"/>
                  <c:y val="-7.6928761543857263E-2"/>
                </c:manualLayout>
              </c:layout>
              <c:showLegendKey val="0"/>
              <c:showVal val="1"/>
              <c:showCatName val="0"/>
              <c:showSerName val="0"/>
              <c:showPercent val="0"/>
              <c:showBubbleSize val="0"/>
            </c:dLbl>
            <c:dLbl>
              <c:idx val="2"/>
              <c:layout>
                <c:manualLayout>
                  <c:x val="-1.9473319252625566E-2"/>
                  <c:y val="-8.205734564678109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SECRE!$K$1:$N$1</c:f>
              <c:strCache>
                <c:ptCount val="4"/>
                <c:pt idx="0">
                  <c:v>2014</c:v>
                </c:pt>
                <c:pt idx="1">
                  <c:v>2015</c:v>
                </c:pt>
                <c:pt idx="2">
                  <c:v>2016</c:v>
                </c:pt>
                <c:pt idx="3">
                  <c:v>2017-Sept</c:v>
                </c:pt>
              </c:strCache>
            </c:strRef>
          </c:cat>
          <c:val>
            <c:numRef>
              <c:f>SECRE!$K$2:$N$2</c:f>
              <c:numCache>
                <c:formatCode>General</c:formatCode>
                <c:ptCount val="4"/>
                <c:pt idx="0">
                  <c:v>20</c:v>
                </c:pt>
                <c:pt idx="1">
                  <c:v>12</c:v>
                </c:pt>
                <c:pt idx="2">
                  <c:v>20</c:v>
                </c:pt>
                <c:pt idx="3">
                  <c:v>18</c:v>
                </c:pt>
              </c:numCache>
            </c:numRef>
          </c:val>
          <c:smooth val="0"/>
        </c:ser>
        <c:ser>
          <c:idx val="1"/>
          <c:order val="1"/>
          <c:tx>
            <c:strRef>
              <c:f>SECRE!$J$3</c:f>
              <c:strCache>
                <c:ptCount val="1"/>
                <c:pt idx="0">
                  <c:v>Numero emisiones</c:v>
                </c:pt>
              </c:strCache>
            </c:strRef>
          </c:tx>
          <c:spPr>
            <a:ln>
              <a:solidFill>
                <a:schemeClr val="accent6"/>
              </a:solidFill>
            </a:ln>
          </c:spPr>
          <c:marker>
            <c:spPr>
              <a:solidFill>
                <a:schemeClr val="accent6"/>
              </a:solidFill>
              <a:ln>
                <a:solidFill>
                  <a:schemeClr val="accent6"/>
                </a:solidFill>
              </a:ln>
            </c:spPr>
          </c:marker>
          <c:dLbls>
            <c:dLbl>
              <c:idx val="0"/>
              <c:layout>
                <c:manualLayout>
                  <c:x val="-1.3481528713356162E-2"/>
                  <c:y val="-6.1543009235085815E-2"/>
                </c:manualLayout>
              </c:layout>
              <c:showLegendKey val="0"/>
              <c:showVal val="1"/>
              <c:showCatName val="0"/>
              <c:showSerName val="0"/>
              <c:showPercent val="0"/>
              <c:showBubbleSize val="0"/>
            </c:dLbl>
            <c:dLbl>
              <c:idx val="1"/>
              <c:layout>
                <c:manualLayout>
                  <c:x val="-2.0971266887442917E-2"/>
                  <c:y val="-6.6671593338009635E-2"/>
                </c:manualLayout>
              </c:layout>
              <c:showLegendKey val="0"/>
              <c:showVal val="1"/>
              <c:showCatName val="0"/>
              <c:showSerName val="0"/>
              <c:showPercent val="0"/>
              <c:showBubbleSize val="0"/>
            </c:dLbl>
            <c:dLbl>
              <c:idx val="2"/>
              <c:layout>
                <c:manualLayout>
                  <c:x val="-1.9473319252625566E-2"/>
                  <c:y val="-7.1800177440933449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SECRE!$K$1:$N$1</c:f>
              <c:strCache>
                <c:ptCount val="4"/>
                <c:pt idx="0">
                  <c:v>2014</c:v>
                </c:pt>
                <c:pt idx="1">
                  <c:v>2015</c:v>
                </c:pt>
                <c:pt idx="2">
                  <c:v>2016</c:v>
                </c:pt>
                <c:pt idx="3">
                  <c:v>2017-Sept</c:v>
                </c:pt>
              </c:strCache>
            </c:strRef>
          </c:cat>
          <c:val>
            <c:numRef>
              <c:f>SECRE!$K$3:$N$3</c:f>
              <c:numCache>
                <c:formatCode>General</c:formatCode>
                <c:ptCount val="4"/>
                <c:pt idx="0">
                  <c:v>60</c:v>
                </c:pt>
                <c:pt idx="1">
                  <c:v>36</c:v>
                </c:pt>
                <c:pt idx="2">
                  <c:v>59</c:v>
                </c:pt>
                <c:pt idx="3">
                  <c:v>47</c:v>
                </c:pt>
              </c:numCache>
            </c:numRef>
          </c:val>
          <c:smooth val="0"/>
        </c:ser>
        <c:dLbls>
          <c:showLegendKey val="0"/>
          <c:showVal val="0"/>
          <c:showCatName val="0"/>
          <c:showSerName val="0"/>
          <c:showPercent val="0"/>
          <c:showBubbleSize val="0"/>
        </c:dLbls>
        <c:marker val="1"/>
        <c:smooth val="0"/>
        <c:axId val="356727040"/>
        <c:axId val="356757504"/>
      </c:lineChart>
      <c:catAx>
        <c:axId val="356727040"/>
        <c:scaling>
          <c:orientation val="minMax"/>
        </c:scaling>
        <c:delete val="0"/>
        <c:axPos val="b"/>
        <c:numFmt formatCode="General" sourceLinked="1"/>
        <c:majorTickMark val="none"/>
        <c:minorTickMark val="none"/>
        <c:tickLblPos val="nextTo"/>
        <c:crossAx val="356757504"/>
        <c:crosses val="autoZero"/>
        <c:auto val="1"/>
        <c:lblAlgn val="ctr"/>
        <c:lblOffset val="100"/>
        <c:noMultiLvlLbl val="0"/>
      </c:catAx>
      <c:valAx>
        <c:axId val="356757504"/>
        <c:scaling>
          <c:orientation val="minMax"/>
        </c:scaling>
        <c:delete val="0"/>
        <c:axPos val="l"/>
        <c:majorGridlines/>
        <c:numFmt formatCode="General" sourceLinked="1"/>
        <c:majorTickMark val="none"/>
        <c:minorTickMark val="none"/>
        <c:tickLblPos val="nextTo"/>
        <c:spPr>
          <a:ln w="9525">
            <a:noFill/>
          </a:ln>
        </c:spPr>
        <c:crossAx val="356727040"/>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v>Otros</c:v>
          </c:tx>
          <c:spPr>
            <a:solidFill>
              <a:schemeClr val="tx2"/>
            </a:solidFill>
          </c:spPr>
          <c:invertIfNegative val="0"/>
          <c:dLbls>
            <c:showLegendKey val="0"/>
            <c:showVal val="1"/>
            <c:showCatName val="0"/>
            <c:showSerName val="0"/>
            <c:showPercent val="0"/>
            <c:showBubbleSize val="0"/>
            <c:showLeaderLines val="0"/>
          </c:dLbls>
          <c:cat>
            <c:strRef>
              <c:f>Sheet4!$A$1:$G$1</c:f>
              <c:strCache>
                <c:ptCount val="7"/>
                <c:pt idx="0">
                  <c:v>2011</c:v>
                </c:pt>
                <c:pt idx="1">
                  <c:v>2012</c:v>
                </c:pt>
                <c:pt idx="2">
                  <c:v>2013</c:v>
                </c:pt>
                <c:pt idx="3">
                  <c:v>2014</c:v>
                </c:pt>
                <c:pt idx="4">
                  <c:v>2015</c:v>
                </c:pt>
                <c:pt idx="5">
                  <c:v>2016</c:v>
                </c:pt>
                <c:pt idx="6">
                  <c:v>2017-JUL</c:v>
                </c:pt>
              </c:strCache>
            </c:strRef>
          </c:cat>
          <c:val>
            <c:numRef>
              <c:f>Sheet4!$A$8:$G$8</c:f>
              <c:numCache>
                <c:formatCode>0.00%</c:formatCode>
                <c:ptCount val="7"/>
                <c:pt idx="0">
                  <c:v>0.15238095238095237</c:v>
                </c:pt>
                <c:pt idx="1">
                  <c:v>0.19047619047619047</c:v>
                </c:pt>
                <c:pt idx="2">
                  <c:v>7.5268817204301078E-2</c:v>
                </c:pt>
                <c:pt idx="3">
                  <c:v>0.38</c:v>
                </c:pt>
                <c:pt idx="4">
                  <c:v>0.10606060606060606</c:v>
                </c:pt>
                <c:pt idx="5">
                  <c:v>0.10626992561105207</c:v>
                </c:pt>
                <c:pt idx="6">
                  <c:v>0.17016029593094945</c:v>
                </c:pt>
              </c:numCache>
            </c:numRef>
          </c:val>
        </c:ser>
        <c:ser>
          <c:idx val="1"/>
          <c:order val="1"/>
          <c:tx>
            <c:v>Sector Público</c:v>
          </c:tx>
          <c:spPr>
            <a:solidFill>
              <a:schemeClr val="accent6"/>
            </a:solidFill>
          </c:spPr>
          <c:invertIfNegative val="0"/>
          <c:dLbls>
            <c:showLegendKey val="0"/>
            <c:showVal val="1"/>
            <c:showCatName val="0"/>
            <c:showSerName val="0"/>
            <c:showPercent val="0"/>
            <c:showBubbleSize val="0"/>
            <c:showLeaderLines val="0"/>
          </c:dLbls>
          <c:cat>
            <c:strRef>
              <c:f>Sheet4!$A$1:$G$1</c:f>
              <c:strCache>
                <c:ptCount val="7"/>
                <c:pt idx="0">
                  <c:v>2011</c:v>
                </c:pt>
                <c:pt idx="1">
                  <c:v>2012</c:v>
                </c:pt>
                <c:pt idx="2">
                  <c:v>2013</c:v>
                </c:pt>
                <c:pt idx="3">
                  <c:v>2014</c:v>
                </c:pt>
                <c:pt idx="4">
                  <c:v>2015</c:v>
                </c:pt>
                <c:pt idx="5">
                  <c:v>2016</c:v>
                </c:pt>
                <c:pt idx="6">
                  <c:v>2017-JUL</c:v>
                </c:pt>
              </c:strCache>
            </c:strRef>
          </c:cat>
          <c:val>
            <c:numRef>
              <c:f>(Sheet4!$A$9,Sheet4!$B$11,Sheet4!$C$9:$G$9)</c:f>
              <c:numCache>
                <c:formatCode>0.00%</c:formatCode>
                <c:ptCount val="7"/>
                <c:pt idx="0">
                  <c:v>7.6190476190476183E-2</c:v>
                </c:pt>
                <c:pt idx="2">
                  <c:v>0.17204301075268821</c:v>
                </c:pt>
                <c:pt idx="3">
                  <c:v>6.9999999999999993E-2</c:v>
                </c:pt>
                <c:pt idx="4">
                  <c:v>0.15151515151515152</c:v>
                </c:pt>
                <c:pt idx="5">
                  <c:v>0.33475026567481403</c:v>
                </c:pt>
                <c:pt idx="6">
                  <c:v>0.24414303329223183</c:v>
                </c:pt>
              </c:numCache>
            </c:numRef>
          </c:val>
        </c:ser>
        <c:ser>
          <c:idx val="2"/>
          <c:order val="2"/>
          <c:tx>
            <c:v>sector financiero</c:v>
          </c:tx>
          <c:spPr>
            <a:solidFill>
              <a:srgbClr val="92D050"/>
            </a:solidFill>
          </c:spPr>
          <c:invertIfNegative val="0"/>
          <c:dLbls>
            <c:showLegendKey val="0"/>
            <c:showVal val="1"/>
            <c:showCatName val="0"/>
            <c:showSerName val="0"/>
            <c:showPercent val="0"/>
            <c:showBubbleSize val="0"/>
            <c:showLeaderLines val="0"/>
          </c:dLbls>
          <c:cat>
            <c:strRef>
              <c:f>Sheet4!$A$1:$G$1</c:f>
              <c:strCache>
                <c:ptCount val="7"/>
                <c:pt idx="0">
                  <c:v>2011</c:v>
                </c:pt>
                <c:pt idx="1">
                  <c:v>2012</c:v>
                </c:pt>
                <c:pt idx="2">
                  <c:v>2013</c:v>
                </c:pt>
                <c:pt idx="3">
                  <c:v>2014</c:v>
                </c:pt>
                <c:pt idx="4">
                  <c:v>2015</c:v>
                </c:pt>
                <c:pt idx="5">
                  <c:v>2016</c:v>
                </c:pt>
                <c:pt idx="6">
                  <c:v>2017-JUL</c:v>
                </c:pt>
              </c:strCache>
            </c:strRef>
          </c:cat>
          <c:val>
            <c:numRef>
              <c:f>Sheet4!$A$10:$G$10</c:f>
              <c:numCache>
                <c:formatCode>0.00%</c:formatCode>
                <c:ptCount val="7"/>
                <c:pt idx="0">
                  <c:v>0.63809523809523805</c:v>
                </c:pt>
                <c:pt idx="1">
                  <c:v>0.35714285714285715</c:v>
                </c:pt>
                <c:pt idx="2">
                  <c:v>0.44086021505376344</c:v>
                </c:pt>
                <c:pt idx="3">
                  <c:v>0.41</c:v>
                </c:pt>
                <c:pt idx="4">
                  <c:v>0.62121212121212122</c:v>
                </c:pt>
                <c:pt idx="5">
                  <c:v>0.46227417640807644</c:v>
                </c:pt>
                <c:pt idx="6">
                  <c:v>0.4537607891491986</c:v>
                </c:pt>
              </c:numCache>
            </c:numRef>
          </c:val>
        </c:ser>
        <c:ser>
          <c:idx val="3"/>
          <c:order val="3"/>
          <c:tx>
            <c:v>Sector Real</c:v>
          </c:tx>
          <c:spPr>
            <a:solidFill>
              <a:schemeClr val="tx1"/>
            </a:solidFill>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Sheet4!$A$1:$G$1</c:f>
              <c:strCache>
                <c:ptCount val="7"/>
                <c:pt idx="0">
                  <c:v>2011</c:v>
                </c:pt>
                <c:pt idx="1">
                  <c:v>2012</c:v>
                </c:pt>
                <c:pt idx="2">
                  <c:v>2013</c:v>
                </c:pt>
                <c:pt idx="3">
                  <c:v>2014</c:v>
                </c:pt>
                <c:pt idx="4">
                  <c:v>2015</c:v>
                </c:pt>
                <c:pt idx="5">
                  <c:v>2016</c:v>
                </c:pt>
                <c:pt idx="6">
                  <c:v>2017-JUL</c:v>
                </c:pt>
              </c:strCache>
            </c:strRef>
          </c:cat>
          <c:val>
            <c:numRef>
              <c:f>(Sheet4!$A$11,Sheet4!$B$10,Sheet4!$C$11:$G$11)</c:f>
              <c:numCache>
                <c:formatCode>0.00%</c:formatCode>
                <c:ptCount val="7"/>
                <c:pt idx="0">
                  <c:v>0.1333333333333333</c:v>
                </c:pt>
                <c:pt idx="1">
                  <c:v>0.35714285714285715</c:v>
                </c:pt>
                <c:pt idx="2">
                  <c:v>0.31182795698924731</c:v>
                </c:pt>
                <c:pt idx="3">
                  <c:v>0.13999999999999999</c:v>
                </c:pt>
                <c:pt idx="4">
                  <c:v>0.12121212121212123</c:v>
                </c:pt>
                <c:pt idx="5">
                  <c:v>9.6705632306057387E-2</c:v>
                </c:pt>
                <c:pt idx="6">
                  <c:v>0.13193588162762024</c:v>
                </c:pt>
              </c:numCache>
            </c:numRef>
          </c:val>
        </c:ser>
        <c:dLbls>
          <c:showLegendKey val="0"/>
          <c:showVal val="0"/>
          <c:showCatName val="0"/>
          <c:showSerName val="0"/>
          <c:showPercent val="0"/>
          <c:showBubbleSize val="0"/>
        </c:dLbls>
        <c:gapWidth val="75"/>
        <c:overlap val="100"/>
        <c:axId val="355028352"/>
        <c:axId val="355042432"/>
      </c:barChart>
      <c:catAx>
        <c:axId val="355028352"/>
        <c:scaling>
          <c:orientation val="minMax"/>
        </c:scaling>
        <c:delete val="0"/>
        <c:axPos val="b"/>
        <c:numFmt formatCode="General" sourceLinked="1"/>
        <c:majorTickMark val="none"/>
        <c:minorTickMark val="none"/>
        <c:tickLblPos val="nextTo"/>
        <c:txPr>
          <a:bodyPr/>
          <a:lstStyle/>
          <a:p>
            <a:pPr>
              <a:defRPr sz="1100"/>
            </a:pPr>
            <a:endParaRPr lang="en-US"/>
          </a:p>
        </c:txPr>
        <c:crossAx val="355042432"/>
        <c:crosses val="autoZero"/>
        <c:auto val="1"/>
        <c:lblAlgn val="ctr"/>
        <c:lblOffset val="100"/>
        <c:noMultiLvlLbl val="0"/>
      </c:catAx>
      <c:valAx>
        <c:axId val="355042432"/>
        <c:scaling>
          <c:orientation val="minMax"/>
        </c:scaling>
        <c:delete val="0"/>
        <c:axPos val="l"/>
        <c:majorGridlines/>
        <c:numFmt formatCode="0%" sourceLinked="1"/>
        <c:majorTickMark val="none"/>
        <c:minorTickMark val="none"/>
        <c:tickLblPos val="nextTo"/>
        <c:spPr>
          <a:ln w="9525">
            <a:noFill/>
          </a:ln>
        </c:spPr>
        <c:crossAx val="355028352"/>
        <c:crosses val="autoZero"/>
        <c:crossBetween val="between"/>
      </c:valAx>
    </c:plotArea>
    <c:legend>
      <c:legendPos val="b"/>
      <c:layout/>
      <c:overlay val="0"/>
      <c:txPr>
        <a:bodyPr/>
        <a:lstStyle/>
        <a:p>
          <a:pPr>
            <a:defRPr sz="105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E76258-0CB2-5E46-BDCC-DEDAA3D29929}" type="datetime1">
              <a:rPr lang="en-US" smtClean="0"/>
              <a:t>10/5/2017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9D3D46-F3C0-4F41-A7F5-0CE676534EBE}" type="slidenum">
              <a:rPr lang="en-US" smtClean="0"/>
              <a:t>‹#›</a:t>
            </a:fld>
            <a:endParaRPr lang="en-US"/>
          </a:p>
        </p:txBody>
      </p:sp>
    </p:spTree>
    <p:extLst>
      <p:ext uri="{BB962C8B-B14F-4D97-AF65-F5344CB8AC3E}">
        <p14:creationId xmlns:p14="http://schemas.microsoft.com/office/powerpoint/2010/main" val="254149708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C18655-D016-D145-A70E-0F6F8E9B9A7C}" type="datetime1">
              <a:rPr lang="en-US" smtClean="0"/>
              <a:t>10/5/2017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C9A526-2B11-9B45-BFD7-2AA1CDA54972}" type="slidenum">
              <a:rPr lang="en-US" smtClean="0"/>
              <a:t>‹#›</a:t>
            </a:fld>
            <a:endParaRPr lang="en-US"/>
          </a:p>
        </p:txBody>
      </p:sp>
    </p:spTree>
    <p:extLst>
      <p:ext uri="{BB962C8B-B14F-4D97-AF65-F5344CB8AC3E}">
        <p14:creationId xmlns:p14="http://schemas.microsoft.com/office/powerpoint/2010/main" val="1422391221"/>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err="1" smtClean="0"/>
              <a:t>Foreign</a:t>
            </a:r>
            <a:r>
              <a:rPr lang="es-CO" dirty="0" smtClean="0"/>
              <a:t> </a:t>
            </a:r>
            <a:r>
              <a:rPr lang="es-CO" dirty="0" err="1" smtClean="0"/>
              <a:t>saving</a:t>
            </a:r>
            <a:r>
              <a:rPr lang="es-CO" dirty="0" smtClean="0"/>
              <a:t>= </a:t>
            </a:r>
            <a:r>
              <a:rPr lang="es-CO" dirty="0" err="1" smtClean="0"/>
              <a:t>deficit</a:t>
            </a:r>
            <a:r>
              <a:rPr lang="es-CO" dirty="0" smtClean="0"/>
              <a:t> cuenta corriente</a:t>
            </a:r>
            <a:r>
              <a:rPr lang="es-CO" baseline="0" dirty="0" smtClean="0"/>
              <a:t> (</a:t>
            </a:r>
            <a:r>
              <a:rPr lang="es-CO" baseline="0" dirty="0" err="1" smtClean="0"/>
              <a:t>current</a:t>
            </a:r>
            <a:r>
              <a:rPr lang="es-CO" baseline="0" dirty="0" smtClean="0"/>
              <a:t> </a:t>
            </a:r>
            <a:r>
              <a:rPr lang="es-CO" baseline="0" dirty="0" err="1" smtClean="0"/>
              <a:t>account</a:t>
            </a:r>
            <a:r>
              <a:rPr lang="es-CO" baseline="0" dirty="0" smtClean="0"/>
              <a:t> </a:t>
            </a:r>
            <a:r>
              <a:rPr lang="es-CO" baseline="0" dirty="0" err="1" smtClean="0"/>
              <a:t>deficit</a:t>
            </a:r>
            <a:r>
              <a:rPr lang="es-CO" baseline="0" dirty="0" smtClean="0"/>
              <a:t>) (</a:t>
            </a:r>
            <a:r>
              <a:rPr lang="es-CO" baseline="0" dirty="0" err="1" smtClean="0"/>
              <a:t>The</a:t>
            </a:r>
            <a:r>
              <a:rPr lang="es-CO" baseline="0" dirty="0" smtClean="0"/>
              <a:t> </a:t>
            </a:r>
            <a:r>
              <a:rPr lang="es-CO" baseline="0" dirty="0" err="1" smtClean="0"/>
              <a:t>trade</a:t>
            </a:r>
            <a:r>
              <a:rPr lang="es-CO" baseline="0" dirty="0" smtClean="0"/>
              <a:t> balance of </a:t>
            </a:r>
            <a:r>
              <a:rPr lang="es-CO" baseline="0" dirty="0" err="1" smtClean="0"/>
              <a:t>goods</a:t>
            </a:r>
            <a:r>
              <a:rPr lang="es-CO" baseline="0" dirty="0" smtClean="0"/>
              <a:t> and </a:t>
            </a:r>
            <a:r>
              <a:rPr lang="es-CO" baseline="0" dirty="0" err="1" smtClean="0"/>
              <a:t>services</a:t>
            </a:r>
            <a:r>
              <a:rPr lang="es-CO" baseline="0" dirty="0" smtClean="0"/>
              <a:t> plus net </a:t>
            </a:r>
            <a:r>
              <a:rPr lang="es-CO" baseline="0" dirty="0" err="1" smtClean="0"/>
              <a:t>transfers</a:t>
            </a:r>
            <a:r>
              <a:rPr lang="es-CO" baseline="0" dirty="0" smtClean="0"/>
              <a:t>. </a:t>
            </a:r>
            <a:r>
              <a:rPr lang="es-CO" baseline="0" dirty="0" err="1" smtClean="0"/>
              <a:t>Current</a:t>
            </a:r>
            <a:r>
              <a:rPr lang="es-CO" baseline="0" dirty="0" smtClean="0"/>
              <a:t> </a:t>
            </a:r>
            <a:r>
              <a:rPr lang="es-CO" baseline="0" dirty="0" err="1" smtClean="0"/>
              <a:t>account</a:t>
            </a:r>
            <a:r>
              <a:rPr lang="es-CO" baseline="0" dirty="0" smtClean="0"/>
              <a:t> </a:t>
            </a:r>
            <a:r>
              <a:rPr lang="es-CO" baseline="0" dirty="0" err="1" smtClean="0"/>
              <a:t>deficit</a:t>
            </a:r>
            <a:r>
              <a:rPr lang="es-CO" baseline="0" dirty="0" smtClean="0"/>
              <a:t> </a:t>
            </a:r>
            <a:r>
              <a:rPr lang="es-CO" baseline="0" dirty="0" err="1" smtClean="0"/>
              <a:t>is</a:t>
            </a:r>
            <a:r>
              <a:rPr lang="es-CO" baseline="0" dirty="0" smtClean="0"/>
              <a:t> </a:t>
            </a:r>
            <a:r>
              <a:rPr lang="es-CO" baseline="0" dirty="0" err="1" smtClean="0"/>
              <a:t>the</a:t>
            </a:r>
            <a:r>
              <a:rPr lang="es-CO" baseline="0" dirty="0" smtClean="0"/>
              <a:t> </a:t>
            </a:r>
            <a:r>
              <a:rPr lang="es-CO" baseline="0" dirty="0" err="1" smtClean="0"/>
              <a:t>difference</a:t>
            </a:r>
            <a:r>
              <a:rPr lang="es-CO" baseline="0" dirty="0" smtClean="0"/>
              <a:t> </a:t>
            </a:r>
            <a:r>
              <a:rPr lang="es-CO" baseline="0" dirty="0" err="1" smtClean="0"/>
              <a:t>between</a:t>
            </a:r>
            <a:r>
              <a:rPr lang="es-CO" baseline="0" dirty="0" smtClean="0"/>
              <a:t> </a:t>
            </a:r>
            <a:r>
              <a:rPr lang="es-CO" baseline="0" dirty="0" err="1" smtClean="0"/>
              <a:t>gross</a:t>
            </a:r>
            <a:r>
              <a:rPr lang="es-CO" baseline="0" dirty="0" smtClean="0"/>
              <a:t> </a:t>
            </a:r>
            <a:r>
              <a:rPr lang="es-CO" baseline="0" dirty="0" err="1" smtClean="0"/>
              <a:t>domestic</a:t>
            </a:r>
            <a:r>
              <a:rPr lang="es-CO" baseline="0" dirty="0" smtClean="0"/>
              <a:t> </a:t>
            </a:r>
            <a:r>
              <a:rPr lang="es-CO" baseline="0" dirty="0" err="1" smtClean="0"/>
              <a:t>investment</a:t>
            </a:r>
            <a:r>
              <a:rPr lang="es-CO" baseline="0" dirty="0" smtClean="0"/>
              <a:t> and </a:t>
            </a:r>
            <a:r>
              <a:rPr lang="es-CO" baseline="0" dirty="0" err="1" smtClean="0"/>
              <a:t>national</a:t>
            </a:r>
            <a:r>
              <a:rPr lang="es-CO" baseline="0" dirty="0" smtClean="0"/>
              <a:t> </a:t>
            </a:r>
            <a:r>
              <a:rPr lang="es-CO" baseline="0" dirty="0" err="1" smtClean="0"/>
              <a:t>saving</a:t>
            </a:r>
            <a:r>
              <a:rPr lang="es-CO" baseline="0" dirty="0" smtClean="0"/>
              <a:t>)</a:t>
            </a:r>
          </a:p>
          <a:p>
            <a:endParaRPr lang="es-CO" baseline="0" dirty="0" smtClean="0"/>
          </a:p>
          <a:p>
            <a:r>
              <a:rPr lang="es-CO" baseline="0" dirty="0" smtClean="0"/>
              <a:t>% I/%PIB=</a:t>
            </a:r>
            <a:r>
              <a:rPr lang="es-CO" baseline="0" dirty="0" err="1" smtClean="0"/>
              <a:t>Growth</a:t>
            </a:r>
            <a:r>
              <a:rPr lang="es-CO" baseline="0" dirty="0" smtClean="0"/>
              <a:t> </a:t>
            </a:r>
          </a:p>
          <a:p>
            <a:endParaRPr lang="es-CO" baseline="0" dirty="0" smtClean="0"/>
          </a:p>
          <a:p>
            <a:r>
              <a:rPr lang="es-CO" baseline="0" dirty="0" smtClean="0"/>
              <a:t>Tasa crecimiento de la inversión capital </a:t>
            </a:r>
            <a:r>
              <a:rPr lang="es-CO" baseline="0" dirty="0" err="1" smtClean="0"/>
              <a:t>investment</a:t>
            </a:r>
            <a:r>
              <a:rPr lang="es-CO" baseline="0" dirty="0" smtClean="0"/>
              <a:t>  de </a:t>
            </a:r>
            <a:r>
              <a:rPr lang="es-CO" baseline="0" dirty="0" err="1" smtClean="0"/>
              <a:t>colombia</a:t>
            </a:r>
            <a:r>
              <a:rPr lang="es-CO" baseline="0" dirty="0" smtClean="0"/>
              <a:t> </a:t>
            </a:r>
          </a:p>
          <a:p>
            <a:endParaRPr lang="es-CO" baseline="0" dirty="0" smtClean="0"/>
          </a:p>
          <a:p>
            <a:r>
              <a:rPr lang="es-CO" baseline="0" dirty="0" err="1" smtClean="0"/>
              <a:t>National</a:t>
            </a:r>
            <a:r>
              <a:rPr lang="es-CO" baseline="0" dirty="0" smtClean="0"/>
              <a:t> </a:t>
            </a:r>
            <a:r>
              <a:rPr lang="es-CO" baseline="0" dirty="0" err="1" smtClean="0"/>
              <a:t>saving</a:t>
            </a:r>
            <a:r>
              <a:rPr lang="es-CO" baseline="0" dirty="0" smtClean="0"/>
              <a:t>= Ahorro Nacional </a:t>
            </a:r>
          </a:p>
          <a:p>
            <a:endParaRPr lang="es-CO" baseline="0" dirty="0" smtClean="0"/>
          </a:p>
          <a:p>
            <a:r>
              <a:rPr lang="es-CO" baseline="0" dirty="0" err="1" smtClean="0"/>
              <a:t>Investment</a:t>
            </a:r>
            <a:r>
              <a:rPr lang="es-CO" baseline="0" dirty="0" smtClean="0"/>
              <a:t>= </a:t>
            </a:r>
            <a:r>
              <a:rPr lang="es-CO" baseline="0" dirty="0" err="1" smtClean="0"/>
              <a:t>realized</a:t>
            </a:r>
            <a:r>
              <a:rPr lang="es-CO" baseline="0" dirty="0" smtClean="0"/>
              <a:t> </a:t>
            </a:r>
            <a:r>
              <a:rPr lang="es-CO" baseline="0" dirty="0" err="1" smtClean="0"/>
              <a:t>investments</a:t>
            </a:r>
            <a:r>
              <a:rPr lang="es-CO" baseline="0" dirty="0" smtClean="0"/>
              <a:t> in: </a:t>
            </a:r>
            <a:r>
              <a:rPr lang="es-CO" baseline="0" dirty="0" err="1" smtClean="0"/>
              <a:t>equipment</a:t>
            </a:r>
            <a:r>
              <a:rPr lang="es-CO" baseline="0" dirty="0" smtClean="0"/>
              <a:t>, </a:t>
            </a:r>
            <a:r>
              <a:rPr lang="es-CO" baseline="0" dirty="0" err="1" smtClean="0"/>
              <a:t>private</a:t>
            </a:r>
            <a:r>
              <a:rPr lang="es-CO" baseline="0" dirty="0" smtClean="0"/>
              <a:t> </a:t>
            </a:r>
            <a:r>
              <a:rPr lang="es-CO" baseline="0" dirty="0" err="1" smtClean="0"/>
              <a:t>construction</a:t>
            </a:r>
            <a:r>
              <a:rPr lang="es-CO" baseline="0" dirty="0" smtClean="0"/>
              <a:t> and </a:t>
            </a:r>
            <a:r>
              <a:rPr lang="es-CO" baseline="0" dirty="0" err="1" smtClean="0"/>
              <a:t>public</a:t>
            </a:r>
            <a:r>
              <a:rPr lang="es-CO" baseline="0" dirty="0" smtClean="0"/>
              <a:t> </a:t>
            </a:r>
            <a:r>
              <a:rPr lang="es-CO" baseline="0" dirty="0" err="1" smtClean="0"/>
              <a:t>infraestructure</a:t>
            </a:r>
            <a:r>
              <a:rPr lang="es-CO" baseline="0" dirty="0" smtClean="0"/>
              <a:t>, </a:t>
            </a:r>
            <a:r>
              <a:rPr lang="es-CO" baseline="0" dirty="0" err="1" smtClean="0"/>
              <a:t>it</a:t>
            </a:r>
            <a:r>
              <a:rPr lang="es-CO" baseline="0" dirty="0" smtClean="0"/>
              <a:t> </a:t>
            </a:r>
            <a:r>
              <a:rPr lang="es-CO" baseline="0" dirty="0" err="1" smtClean="0"/>
              <a:t>is</a:t>
            </a:r>
            <a:r>
              <a:rPr lang="es-CO" baseline="0" dirty="0" smtClean="0"/>
              <a:t> </a:t>
            </a:r>
            <a:r>
              <a:rPr lang="es-CO" baseline="0" dirty="0" err="1" smtClean="0"/>
              <a:t>financed</a:t>
            </a:r>
            <a:r>
              <a:rPr lang="es-CO" baseline="0" dirty="0" smtClean="0"/>
              <a:t> </a:t>
            </a:r>
            <a:r>
              <a:rPr lang="es-CO" baseline="0" dirty="0" err="1" smtClean="0"/>
              <a:t>with</a:t>
            </a:r>
            <a:r>
              <a:rPr lang="es-CO" baseline="0" dirty="0" smtClean="0"/>
              <a:t> </a:t>
            </a:r>
            <a:r>
              <a:rPr lang="es-CO" baseline="0" dirty="0" err="1" smtClean="0"/>
              <a:t>national</a:t>
            </a:r>
            <a:r>
              <a:rPr lang="es-CO" baseline="0" dirty="0" smtClean="0"/>
              <a:t> and </a:t>
            </a:r>
            <a:r>
              <a:rPr lang="es-CO" baseline="0" dirty="0" err="1" smtClean="0"/>
              <a:t>foreign</a:t>
            </a:r>
            <a:r>
              <a:rPr lang="es-CO" baseline="0" dirty="0" smtClean="0"/>
              <a:t> </a:t>
            </a:r>
            <a:r>
              <a:rPr lang="es-CO" baseline="0" dirty="0" err="1" smtClean="0"/>
              <a:t>savings</a:t>
            </a:r>
            <a:r>
              <a:rPr lang="es-CO" baseline="0" dirty="0" smtClean="0"/>
              <a:t>. </a:t>
            </a:r>
            <a:r>
              <a:rPr lang="es-CO" baseline="0" dirty="0" err="1" smtClean="0"/>
              <a:t>All</a:t>
            </a:r>
            <a:r>
              <a:rPr lang="es-CO" baseline="0" dirty="0" smtClean="0"/>
              <a:t> </a:t>
            </a:r>
            <a:r>
              <a:rPr lang="es-CO" baseline="0" dirty="0" err="1" smtClean="0"/>
              <a:t>these</a:t>
            </a:r>
            <a:r>
              <a:rPr lang="es-CO" baseline="0" dirty="0" smtClean="0"/>
              <a:t> can be </a:t>
            </a:r>
            <a:r>
              <a:rPr lang="es-CO" baseline="0" dirty="0" err="1" smtClean="0"/>
              <a:t>related</a:t>
            </a:r>
            <a:r>
              <a:rPr lang="es-CO" baseline="0" dirty="0" smtClean="0"/>
              <a:t> </a:t>
            </a:r>
            <a:r>
              <a:rPr lang="es-CO" baseline="0" dirty="0" err="1" smtClean="0"/>
              <a:t>with</a:t>
            </a:r>
            <a:r>
              <a:rPr lang="es-CO" baseline="0" dirty="0" smtClean="0"/>
              <a:t> </a:t>
            </a:r>
            <a:r>
              <a:rPr lang="es-CO" baseline="0" dirty="0" err="1" smtClean="0"/>
              <a:t>the</a:t>
            </a:r>
            <a:r>
              <a:rPr lang="es-CO" baseline="0" dirty="0" smtClean="0"/>
              <a:t> </a:t>
            </a:r>
            <a:r>
              <a:rPr lang="es-CO" baseline="0" dirty="0" err="1" smtClean="0"/>
              <a:t>investment</a:t>
            </a:r>
            <a:r>
              <a:rPr lang="es-CO" baseline="0" dirty="0" smtClean="0"/>
              <a:t> </a:t>
            </a:r>
            <a:r>
              <a:rPr lang="es-CO" baseline="0" dirty="0" err="1" smtClean="0"/>
              <a:t>efficiency</a:t>
            </a:r>
            <a:r>
              <a:rPr lang="es-CO" baseline="0" dirty="0" smtClean="0"/>
              <a:t> </a:t>
            </a:r>
            <a:r>
              <a:rPr lang="es-CO" baseline="0" dirty="0" err="1" smtClean="0"/>
              <a:t>which</a:t>
            </a:r>
            <a:r>
              <a:rPr lang="es-CO" baseline="0" dirty="0" smtClean="0"/>
              <a:t> </a:t>
            </a:r>
            <a:r>
              <a:rPr lang="es-CO" baseline="0" dirty="0" err="1" smtClean="0"/>
              <a:t>depends</a:t>
            </a:r>
            <a:r>
              <a:rPr lang="es-CO" baseline="0" dirty="0" smtClean="0"/>
              <a:t> </a:t>
            </a:r>
            <a:r>
              <a:rPr lang="es-CO" baseline="0" dirty="0" err="1" smtClean="0"/>
              <a:t>on</a:t>
            </a:r>
            <a:r>
              <a:rPr lang="es-CO" baseline="0" dirty="0" smtClean="0"/>
              <a:t> </a:t>
            </a:r>
            <a:r>
              <a:rPr lang="es-CO" baseline="0" dirty="0" err="1" smtClean="0"/>
              <a:t>technology</a:t>
            </a:r>
            <a:r>
              <a:rPr lang="es-CO" baseline="0" dirty="0" smtClean="0"/>
              <a:t>, human capital, </a:t>
            </a:r>
            <a:r>
              <a:rPr lang="es-CO" baseline="0" dirty="0" err="1" smtClean="0"/>
              <a:t>managerial</a:t>
            </a:r>
            <a:r>
              <a:rPr lang="es-CO" baseline="0" dirty="0" smtClean="0"/>
              <a:t> </a:t>
            </a:r>
            <a:r>
              <a:rPr lang="es-CO" baseline="0" dirty="0" err="1" smtClean="0"/>
              <a:t>skills</a:t>
            </a:r>
            <a:r>
              <a:rPr lang="es-CO" baseline="0" dirty="0" smtClean="0"/>
              <a:t> and </a:t>
            </a:r>
            <a:r>
              <a:rPr lang="es-CO" baseline="0" dirty="0" err="1" smtClean="0"/>
              <a:t>economic</a:t>
            </a:r>
            <a:r>
              <a:rPr lang="es-CO" baseline="0" dirty="0" smtClean="0"/>
              <a:t> and </a:t>
            </a:r>
            <a:r>
              <a:rPr lang="es-CO" baseline="0" dirty="0" err="1" smtClean="0"/>
              <a:t>political</a:t>
            </a:r>
            <a:r>
              <a:rPr lang="es-CO" baseline="0" dirty="0" smtClean="0"/>
              <a:t> </a:t>
            </a:r>
            <a:r>
              <a:rPr lang="es-CO" baseline="0" dirty="0" err="1" smtClean="0"/>
              <a:t>institutions</a:t>
            </a:r>
            <a:r>
              <a:rPr lang="es-CO" baseline="0" dirty="0" smtClean="0"/>
              <a:t>. </a:t>
            </a:r>
          </a:p>
          <a:p>
            <a:endParaRPr lang="es-CO" baseline="0" dirty="0" smtClean="0"/>
          </a:p>
          <a:p>
            <a:r>
              <a:rPr lang="es-CO" baseline="0" dirty="0" smtClean="0"/>
              <a:t>ICOR= Incremental capital-output ratio= </a:t>
            </a:r>
            <a:r>
              <a:rPr lang="es-CO" baseline="0" dirty="0" err="1" smtClean="0"/>
              <a:t>Is</a:t>
            </a:r>
            <a:r>
              <a:rPr lang="es-CO" baseline="0" dirty="0" smtClean="0"/>
              <a:t> </a:t>
            </a:r>
            <a:r>
              <a:rPr lang="es-CO" baseline="0" dirty="0" err="1" smtClean="0"/>
              <a:t>the</a:t>
            </a:r>
            <a:r>
              <a:rPr lang="es-CO" baseline="0" dirty="0" smtClean="0"/>
              <a:t> </a:t>
            </a:r>
            <a:r>
              <a:rPr lang="es-CO" baseline="0" dirty="0" err="1" smtClean="0"/>
              <a:t>investment</a:t>
            </a:r>
            <a:r>
              <a:rPr lang="es-CO" baseline="0" dirty="0" smtClean="0"/>
              <a:t> </a:t>
            </a:r>
            <a:r>
              <a:rPr lang="es-CO" baseline="0" dirty="0" err="1" smtClean="0"/>
              <a:t>rate</a:t>
            </a:r>
            <a:r>
              <a:rPr lang="es-CO" baseline="0" dirty="0" smtClean="0"/>
              <a:t> </a:t>
            </a:r>
            <a:r>
              <a:rPr lang="es-CO" baseline="0" dirty="0" err="1" smtClean="0"/>
              <a:t>divided</a:t>
            </a:r>
            <a:r>
              <a:rPr lang="es-CO" baseline="0" dirty="0" smtClean="0"/>
              <a:t> </a:t>
            </a:r>
            <a:r>
              <a:rPr lang="es-CO" baseline="0" dirty="0" err="1" smtClean="0"/>
              <a:t>by</a:t>
            </a:r>
            <a:r>
              <a:rPr lang="es-CO" baseline="0" dirty="0" smtClean="0"/>
              <a:t> </a:t>
            </a:r>
            <a:r>
              <a:rPr lang="es-CO" baseline="0" dirty="0" err="1" smtClean="0"/>
              <a:t>the</a:t>
            </a:r>
            <a:r>
              <a:rPr lang="es-CO" baseline="0" dirty="0" smtClean="0"/>
              <a:t> real </a:t>
            </a:r>
            <a:r>
              <a:rPr lang="es-CO" baseline="0" dirty="0" err="1" smtClean="0"/>
              <a:t>growth</a:t>
            </a:r>
            <a:r>
              <a:rPr lang="es-CO" baseline="0" dirty="0" smtClean="0"/>
              <a:t> </a:t>
            </a:r>
            <a:r>
              <a:rPr lang="es-CO" baseline="0" dirty="0" err="1" smtClean="0"/>
              <a:t>rate</a:t>
            </a:r>
            <a:r>
              <a:rPr lang="es-CO" baseline="0" dirty="0" smtClean="0"/>
              <a:t>; </a:t>
            </a:r>
            <a:r>
              <a:rPr lang="es-CO" baseline="0" dirty="0" err="1" smtClean="0"/>
              <a:t>averaged</a:t>
            </a:r>
            <a:r>
              <a:rPr lang="es-CO" baseline="0" dirty="0" smtClean="0"/>
              <a:t> </a:t>
            </a:r>
            <a:r>
              <a:rPr lang="es-CO" baseline="0" dirty="0" err="1" smtClean="0"/>
              <a:t>over</a:t>
            </a:r>
            <a:r>
              <a:rPr lang="es-CO" baseline="0" dirty="0" smtClean="0"/>
              <a:t> a </a:t>
            </a:r>
            <a:r>
              <a:rPr lang="es-CO" baseline="0" dirty="0" err="1" smtClean="0"/>
              <a:t>sufficiently</a:t>
            </a:r>
            <a:r>
              <a:rPr lang="es-CO" baseline="0" dirty="0" smtClean="0"/>
              <a:t> </a:t>
            </a:r>
            <a:r>
              <a:rPr lang="es-CO" baseline="0" dirty="0" err="1" smtClean="0"/>
              <a:t>long</a:t>
            </a:r>
            <a:r>
              <a:rPr lang="es-CO" baseline="0" dirty="0" smtClean="0"/>
              <a:t> </a:t>
            </a:r>
            <a:r>
              <a:rPr lang="es-CO" baseline="0" dirty="0" err="1" smtClean="0"/>
              <a:t>period</a:t>
            </a:r>
            <a:r>
              <a:rPr lang="es-CO" baseline="0" dirty="0" smtClean="0"/>
              <a:t> of time. Its a gauge of the </a:t>
            </a:r>
            <a:r>
              <a:rPr lang="es-CO" baseline="0" dirty="0" err="1" smtClean="0"/>
              <a:t>inverse</a:t>
            </a:r>
            <a:r>
              <a:rPr lang="es-CO" baseline="0" dirty="0" smtClean="0"/>
              <a:t> of </a:t>
            </a:r>
            <a:r>
              <a:rPr lang="es-CO" baseline="0" dirty="0" err="1" smtClean="0"/>
              <a:t>investment</a:t>
            </a:r>
            <a:r>
              <a:rPr lang="es-CO" baseline="0" dirty="0" smtClean="0"/>
              <a:t> </a:t>
            </a:r>
            <a:r>
              <a:rPr lang="es-CO" baseline="0" dirty="0" err="1" smtClean="0"/>
              <a:t>efficiency</a:t>
            </a:r>
            <a:r>
              <a:rPr lang="es-CO" baseline="0" dirty="0" smtClean="0"/>
              <a:t> in inter-country </a:t>
            </a:r>
            <a:r>
              <a:rPr lang="en-US" baseline="0" noProof="0" dirty="0" smtClean="0"/>
              <a:t>comparisons</a:t>
            </a:r>
            <a:r>
              <a:rPr lang="es-CO" baseline="0" dirty="0" smtClean="0"/>
              <a:t>. Si este índice vale 5, se debería invertir el 25% del PIB para obtener un crecimiento del 5%. </a:t>
            </a:r>
            <a:r>
              <a:rPr lang="es-CO" baseline="0" dirty="0" err="1" smtClean="0"/>
              <a:t>It</a:t>
            </a:r>
            <a:r>
              <a:rPr lang="es-CO" baseline="0" dirty="0" smtClean="0"/>
              <a:t> </a:t>
            </a:r>
            <a:r>
              <a:rPr lang="es-CO" baseline="0" dirty="0" err="1" smtClean="0"/>
              <a:t>connects</a:t>
            </a:r>
            <a:r>
              <a:rPr lang="es-CO" baseline="0" dirty="0" smtClean="0"/>
              <a:t> </a:t>
            </a:r>
            <a:r>
              <a:rPr lang="es-CO" baseline="0" dirty="0" err="1" smtClean="0"/>
              <a:t>the</a:t>
            </a:r>
            <a:r>
              <a:rPr lang="es-CO" baseline="0" dirty="0" smtClean="0"/>
              <a:t> </a:t>
            </a:r>
            <a:r>
              <a:rPr lang="es-CO" baseline="0" dirty="0" err="1" smtClean="0"/>
              <a:t>national</a:t>
            </a:r>
            <a:r>
              <a:rPr lang="es-CO" baseline="0" dirty="0" smtClean="0"/>
              <a:t> </a:t>
            </a:r>
            <a:r>
              <a:rPr lang="es-CO" baseline="0" dirty="0" err="1" smtClean="0"/>
              <a:t>saving</a:t>
            </a:r>
            <a:r>
              <a:rPr lang="es-CO" baseline="0" dirty="0" smtClean="0"/>
              <a:t>, </a:t>
            </a:r>
            <a:r>
              <a:rPr lang="es-CO" baseline="0" dirty="0" err="1" smtClean="0"/>
              <a:t>investment</a:t>
            </a:r>
            <a:r>
              <a:rPr lang="es-CO" baseline="0" dirty="0" smtClean="0"/>
              <a:t> and </a:t>
            </a:r>
            <a:r>
              <a:rPr lang="es-CO" baseline="0" dirty="0" err="1" smtClean="0"/>
              <a:t>growth</a:t>
            </a:r>
            <a:r>
              <a:rPr lang="es-CO" baseline="0" dirty="0" smtClean="0"/>
              <a:t> in </a:t>
            </a:r>
            <a:r>
              <a:rPr lang="es-CO" baseline="0" dirty="0" err="1" smtClean="0"/>
              <a:t>one</a:t>
            </a:r>
            <a:r>
              <a:rPr lang="es-CO" baseline="0" dirty="0" smtClean="0"/>
              <a:t> ratio. </a:t>
            </a:r>
          </a:p>
          <a:p>
            <a:endParaRPr lang="es-CO" baseline="0" dirty="0" smtClean="0"/>
          </a:p>
          <a:p>
            <a:r>
              <a:rPr lang="es-CO" baseline="0" dirty="0" smtClean="0"/>
              <a:t>ICOR </a:t>
            </a:r>
            <a:r>
              <a:rPr lang="es-CO" baseline="0" dirty="0" err="1" smtClean="0"/>
              <a:t>Index</a:t>
            </a:r>
            <a:r>
              <a:rPr lang="es-CO" baseline="0" dirty="0" smtClean="0"/>
              <a:t> está en promedio desde 2004-2016</a:t>
            </a:r>
          </a:p>
        </p:txBody>
      </p:sp>
      <p:sp>
        <p:nvSpPr>
          <p:cNvPr id="4" name="Slide Number Placeholder 3"/>
          <p:cNvSpPr>
            <a:spLocks noGrp="1"/>
          </p:cNvSpPr>
          <p:nvPr>
            <p:ph type="sldNum" sz="quarter" idx="10"/>
          </p:nvPr>
        </p:nvSpPr>
        <p:spPr/>
        <p:txBody>
          <a:bodyPr/>
          <a:lstStyle/>
          <a:p>
            <a:fld id="{19DE04AE-1267-41AA-AA91-909348DFAFBA}" type="slidenum">
              <a:rPr lang="es-CO" smtClean="0"/>
              <a:t>3</a:t>
            </a:fld>
            <a:endParaRPr lang="es-CO"/>
          </a:p>
        </p:txBody>
      </p:sp>
    </p:spTree>
    <p:extLst>
      <p:ext uri="{BB962C8B-B14F-4D97-AF65-F5344CB8AC3E}">
        <p14:creationId xmlns:p14="http://schemas.microsoft.com/office/powerpoint/2010/main" val="307078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F282D3-964D-4454-97F2-4B8DD90FA86B}" type="slidenum">
              <a:rPr lang="en-US" smtClean="0"/>
              <a:t>14</a:t>
            </a:fld>
            <a:endParaRPr lang="en-US"/>
          </a:p>
        </p:txBody>
      </p:sp>
    </p:spTree>
    <p:extLst>
      <p:ext uri="{BB962C8B-B14F-4D97-AF65-F5344CB8AC3E}">
        <p14:creationId xmlns:p14="http://schemas.microsoft.com/office/powerpoint/2010/main" val="3601531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err="1" smtClean="0">
                <a:solidFill>
                  <a:schemeClr val="tx1"/>
                </a:solidFill>
                <a:effectLst/>
                <a:latin typeface="+mn-lt"/>
                <a:ea typeface="+mn-ea"/>
                <a:cs typeface="+mn-cs"/>
              </a:rPr>
              <a:t>Nombres</a:t>
            </a:r>
            <a:r>
              <a:rPr lang="en-US" sz="1200" b="1" i="0" u="none" strike="noStrike" kern="1200" dirty="0" smtClean="0">
                <a:solidFill>
                  <a:schemeClr val="tx1"/>
                </a:solidFill>
                <a:effectLst/>
                <a:latin typeface="+mn-lt"/>
                <a:ea typeface="+mn-ea"/>
                <a:cs typeface="+mn-cs"/>
              </a:rPr>
              <a:t> </a:t>
            </a:r>
            <a:r>
              <a:rPr lang="en-US" sz="1200" b="1" i="0" u="none" strike="noStrike" kern="1200" dirty="0" err="1" smtClean="0">
                <a:solidFill>
                  <a:schemeClr val="tx1"/>
                </a:solidFill>
                <a:effectLst/>
                <a:latin typeface="+mn-lt"/>
                <a:ea typeface="+mn-ea"/>
                <a:cs typeface="+mn-cs"/>
              </a:rPr>
              <a:t>repetidos</a:t>
            </a:r>
            <a:r>
              <a:rPr lang="en-US" sz="1200" b="1" i="0" u="none" strike="noStrike" kern="1200" baseline="0" dirty="0" smtClean="0">
                <a:solidFill>
                  <a:schemeClr val="tx1"/>
                </a:solidFill>
                <a:effectLst/>
                <a:latin typeface="+mn-lt"/>
                <a:ea typeface="+mn-ea"/>
                <a:cs typeface="+mn-cs"/>
              </a:rPr>
              <a:t> </a:t>
            </a:r>
          </a:p>
          <a:p>
            <a:pPr rtl="0" eaLnBrk="1" fontAlgn="ctr" latinLnBrk="0" hangingPunct="1"/>
            <a:r>
              <a:rPr lang="en-US" sz="1200" b="0" i="0" u="none" strike="noStrike" kern="1200" dirty="0" smtClean="0">
                <a:solidFill>
                  <a:schemeClr val="tx1"/>
                </a:solidFill>
                <a:effectLst/>
                <a:latin typeface="+mn-lt"/>
                <a:ea typeface="+mn-ea"/>
                <a:cs typeface="+mn-cs"/>
              </a:rPr>
              <a:t>Banco </a:t>
            </a:r>
            <a:r>
              <a:rPr lang="en-US" sz="1200" b="0" i="0" u="none" strike="noStrike" kern="1200" dirty="0" err="1" smtClean="0">
                <a:solidFill>
                  <a:schemeClr val="tx1"/>
                </a:solidFill>
                <a:effectLst/>
                <a:latin typeface="+mn-lt"/>
                <a:ea typeface="+mn-ea"/>
                <a:cs typeface="+mn-cs"/>
              </a:rPr>
              <a:t>Davivienda</a:t>
            </a:r>
            <a:r>
              <a:rPr lang="en-US" sz="1200" b="0" i="0" u="none" strike="noStrike" kern="1200" dirty="0" smtClean="0">
                <a:solidFill>
                  <a:schemeClr val="tx1"/>
                </a:solidFill>
                <a:effectLst/>
                <a:latin typeface="+mn-lt"/>
                <a:ea typeface="+mn-ea"/>
                <a:cs typeface="+mn-cs"/>
              </a:rPr>
              <a:t> S.A. 14,15,16,17</a:t>
            </a:r>
          </a:p>
          <a:p>
            <a:pPr rtl="0" eaLnBrk="1" fontAlgn="ctr" latinLnBrk="0" hangingPunct="1"/>
            <a:r>
              <a:rPr lang="en-US" sz="1200" b="0" i="0" u="none" strike="noStrike" kern="1200" dirty="0" smtClean="0">
                <a:solidFill>
                  <a:schemeClr val="tx1"/>
                </a:solidFill>
                <a:effectLst/>
                <a:latin typeface="+mn-lt"/>
                <a:ea typeface="+mn-ea"/>
                <a:cs typeface="+mn-cs"/>
              </a:rPr>
              <a:t>Banco Popular S.A. 14,15,16,17</a:t>
            </a:r>
          </a:p>
          <a:p>
            <a:pPr rtl="0" eaLnBrk="1" fontAlgn="ctr" latinLnBrk="0" hangingPunct="1"/>
            <a:r>
              <a:rPr lang="en-US" sz="1200" b="0" i="0" u="none" strike="noStrike" kern="1200" dirty="0" err="1" smtClean="0">
                <a:solidFill>
                  <a:schemeClr val="tx1"/>
                </a:solidFill>
                <a:effectLst/>
                <a:latin typeface="+mn-lt"/>
                <a:ea typeface="+mn-ea"/>
                <a:cs typeface="+mn-cs"/>
              </a:rPr>
              <a:t>Titularizadora</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Colombiana</a:t>
            </a:r>
            <a:r>
              <a:rPr lang="en-US" sz="1200" b="0" i="0" u="none" strike="noStrike" kern="1200" dirty="0" smtClean="0">
                <a:solidFill>
                  <a:schemeClr val="tx1"/>
                </a:solidFill>
                <a:effectLst/>
                <a:latin typeface="+mn-lt"/>
                <a:ea typeface="+mn-ea"/>
                <a:cs typeface="+mn-cs"/>
              </a:rPr>
              <a:t> S.A. 14,15,16,17 </a:t>
            </a:r>
          </a:p>
          <a:p>
            <a:pPr rtl="0" eaLnBrk="1" fontAlgn="ctr" latinLnBrk="0" hangingPunct="1"/>
            <a:r>
              <a:rPr lang="en-US" sz="1200" b="0" i="0" u="none" strike="noStrike" kern="1200" dirty="0" smtClean="0">
                <a:solidFill>
                  <a:schemeClr val="tx1"/>
                </a:solidFill>
                <a:effectLst/>
                <a:latin typeface="+mn-lt"/>
                <a:ea typeface="+mn-ea"/>
                <a:cs typeface="+mn-cs"/>
              </a:rPr>
              <a:t>Banco </a:t>
            </a:r>
            <a:r>
              <a:rPr lang="en-US" sz="1200" b="0" i="0" u="none" strike="noStrike" kern="1200" dirty="0" err="1" smtClean="0">
                <a:solidFill>
                  <a:schemeClr val="tx1"/>
                </a:solidFill>
                <a:effectLst/>
                <a:latin typeface="+mn-lt"/>
                <a:ea typeface="+mn-ea"/>
                <a:cs typeface="+mn-cs"/>
              </a:rPr>
              <a:t>Finandina</a:t>
            </a:r>
            <a:r>
              <a:rPr lang="en-US" sz="1200" b="0" i="0" u="none" strike="noStrike" kern="1200" dirty="0" smtClean="0">
                <a:solidFill>
                  <a:schemeClr val="tx1"/>
                </a:solidFill>
                <a:effectLst/>
                <a:latin typeface="+mn-lt"/>
                <a:ea typeface="+mn-ea"/>
                <a:cs typeface="+mn-cs"/>
              </a:rPr>
              <a:t> S.A. 14,16,17</a:t>
            </a:r>
          </a:p>
          <a:p>
            <a:pPr rtl="0" eaLnBrk="1" fontAlgn="ctr" latinLnBrk="0" hangingPunct="1"/>
            <a:r>
              <a:rPr lang="es-ES" sz="1200" b="0" i="0" u="none" strike="noStrike" kern="1200" dirty="0" err="1" smtClean="0">
                <a:solidFill>
                  <a:schemeClr val="tx1"/>
                </a:solidFill>
                <a:effectLst/>
                <a:latin typeface="+mn-lt"/>
                <a:ea typeface="+mn-ea"/>
                <a:cs typeface="+mn-cs"/>
              </a:rPr>
              <a:t>Credifamilia</a:t>
            </a:r>
            <a:r>
              <a:rPr lang="es-ES" sz="1200" b="0" i="0" u="none" strike="noStrike" kern="1200" dirty="0" smtClean="0">
                <a:solidFill>
                  <a:schemeClr val="tx1"/>
                </a:solidFill>
                <a:effectLst/>
                <a:latin typeface="+mn-lt"/>
                <a:ea typeface="+mn-ea"/>
                <a:cs typeface="+mn-cs"/>
              </a:rPr>
              <a:t> Compañía de Financiamiento S.A. 14,16,17</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0" i="0" u="none" strike="noStrike" kern="1200" dirty="0" smtClean="0">
                <a:solidFill>
                  <a:schemeClr val="tx1"/>
                </a:solidFill>
                <a:effectLst/>
                <a:latin typeface="+mn-lt"/>
                <a:ea typeface="+mn-ea"/>
                <a:cs typeface="+mn-cs"/>
              </a:rPr>
              <a:t>Banco de </a:t>
            </a:r>
            <a:r>
              <a:rPr lang="en-US" sz="1200" b="0" i="0" u="none" strike="noStrike" kern="1200" dirty="0" err="1" smtClean="0">
                <a:solidFill>
                  <a:schemeClr val="tx1"/>
                </a:solidFill>
                <a:effectLst/>
                <a:latin typeface="+mn-lt"/>
                <a:ea typeface="+mn-ea"/>
                <a:cs typeface="+mn-cs"/>
              </a:rPr>
              <a:t>Occidente</a:t>
            </a:r>
            <a:r>
              <a:rPr lang="en-US" sz="1200" b="0" i="0" u="none" strike="noStrike" kern="1200" dirty="0" smtClean="0">
                <a:solidFill>
                  <a:schemeClr val="tx1"/>
                </a:solidFill>
                <a:effectLst/>
                <a:latin typeface="+mn-lt"/>
                <a:ea typeface="+mn-ea"/>
                <a:cs typeface="+mn-cs"/>
              </a:rPr>
              <a:t> S.A. 14,15,16,17</a:t>
            </a:r>
          </a:p>
          <a:p>
            <a:pPr rtl="0" eaLnBrk="1" fontAlgn="ctr" latinLnBrk="0" hangingPunct="1"/>
            <a:r>
              <a:rPr lang="en-US" sz="1200" b="0" i="0" u="none" strike="noStrike" kern="1200" dirty="0" smtClean="0">
                <a:solidFill>
                  <a:schemeClr val="tx1"/>
                </a:solidFill>
                <a:effectLst/>
                <a:latin typeface="+mn-lt"/>
                <a:ea typeface="+mn-ea"/>
                <a:cs typeface="+mn-cs"/>
              </a:rPr>
              <a:t>Banco </a:t>
            </a:r>
            <a:r>
              <a:rPr lang="en-US" sz="1200" b="0" i="0" u="none" strike="noStrike" kern="1200" dirty="0" err="1" smtClean="0">
                <a:solidFill>
                  <a:schemeClr val="tx1"/>
                </a:solidFill>
                <a:effectLst/>
                <a:latin typeface="+mn-lt"/>
                <a:ea typeface="+mn-ea"/>
                <a:cs typeface="+mn-cs"/>
              </a:rPr>
              <a:t>Caja</a:t>
            </a:r>
            <a:r>
              <a:rPr lang="en-US" sz="1200" b="0" i="0" u="none" strike="noStrike" kern="1200" dirty="0" smtClean="0">
                <a:solidFill>
                  <a:schemeClr val="tx1"/>
                </a:solidFill>
                <a:effectLst/>
                <a:latin typeface="+mn-lt"/>
                <a:ea typeface="+mn-ea"/>
                <a:cs typeface="+mn-cs"/>
              </a:rPr>
              <a:t> Social S.A. 16,17</a:t>
            </a:r>
          </a:p>
          <a:p>
            <a:endParaRPr lang="en-US" sz="1200" b="1" i="0" u="none" strike="noStrike" kern="1200" baseline="0" dirty="0" smtClean="0">
              <a:solidFill>
                <a:schemeClr val="tx1"/>
              </a:solidFill>
              <a:effectLst/>
              <a:latin typeface="+mn-lt"/>
              <a:ea typeface="+mn-ea"/>
              <a:cs typeface="+mn-cs"/>
            </a:endParaRPr>
          </a:p>
          <a:p>
            <a:r>
              <a:rPr lang="en-US" sz="1200" b="1" i="0" u="none" strike="noStrike" kern="1200" baseline="0" dirty="0" err="1" smtClean="0">
                <a:solidFill>
                  <a:schemeClr val="tx1"/>
                </a:solidFill>
                <a:effectLst/>
                <a:latin typeface="+mn-lt"/>
                <a:ea typeface="+mn-ea"/>
                <a:cs typeface="+mn-cs"/>
              </a:rPr>
              <a:t>Concentracion</a:t>
            </a:r>
            <a:r>
              <a:rPr lang="en-US" sz="1200" b="1" i="0" u="none" strike="noStrike" kern="1200" baseline="0" dirty="0" smtClean="0">
                <a:solidFill>
                  <a:schemeClr val="tx1"/>
                </a:solidFill>
                <a:effectLst/>
                <a:latin typeface="+mn-lt"/>
                <a:ea typeface="+mn-ea"/>
                <a:cs typeface="+mn-cs"/>
              </a:rPr>
              <a:t> de </a:t>
            </a:r>
            <a:r>
              <a:rPr lang="en-US" sz="1200" b="1" i="0" u="none" strike="noStrike" kern="1200" baseline="0" dirty="0" err="1" smtClean="0">
                <a:solidFill>
                  <a:schemeClr val="tx1"/>
                </a:solidFill>
                <a:effectLst/>
                <a:latin typeface="+mn-lt"/>
                <a:ea typeface="+mn-ea"/>
                <a:cs typeface="+mn-cs"/>
              </a:rPr>
              <a:t>emisores</a:t>
            </a:r>
            <a:r>
              <a:rPr lang="en-US" sz="1200" b="1" i="0" u="none" strike="noStrike" kern="1200" baseline="0" dirty="0" smtClean="0">
                <a:solidFill>
                  <a:schemeClr val="tx1"/>
                </a:solidFill>
                <a:effectLst/>
                <a:latin typeface="+mn-lt"/>
                <a:ea typeface="+mn-ea"/>
                <a:cs typeface="+mn-cs"/>
              </a:rPr>
              <a:t> </a:t>
            </a:r>
            <a:r>
              <a:rPr lang="en-US" sz="1200" b="1" i="0" u="none" strike="noStrike" kern="1200" baseline="0" dirty="0" err="1" smtClean="0">
                <a:solidFill>
                  <a:schemeClr val="tx1"/>
                </a:solidFill>
                <a:effectLst/>
                <a:latin typeface="+mn-lt"/>
                <a:ea typeface="+mn-ea"/>
                <a:cs typeface="+mn-cs"/>
              </a:rPr>
              <a:t>recurrentes</a:t>
            </a:r>
            <a:r>
              <a:rPr lang="en-US" sz="1200" b="1" i="0" u="none" strike="noStrike" kern="1200" baseline="0" dirty="0" smtClean="0">
                <a:solidFill>
                  <a:schemeClr val="tx1"/>
                </a:solidFill>
                <a:effectLst/>
                <a:latin typeface="+mn-lt"/>
                <a:ea typeface="+mn-ea"/>
                <a:cs typeface="+mn-cs"/>
              </a:rPr>
              <a:t> </a:t>
            </a:r>
            <a:endParaRPr lang="en-US" sz="1200" b="1" i="0" u="none" strike="noStrike" kern="1200" dirty="0" smtClean="0">
              <a:solidFill>
                <a:schemeClr val="tx1"/>
              </a:solidFill>
              <a:effectLst/>
              <a:latin typeface="+mn-lt"/>
              <a:ea typeface="+mn-ea"/>
              <a:cs typeface="+mn-cs"/>
            </a:endParaRP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BANCO DAVIVIENDA S.A.</a:t>
            </a:r>
            <a:r>
              <a:rPr lang="en-US" dirty="0" smtClean="0"/>
              <a:t> </a:t>
            </a:r>
            <a:r>
              <a:rPr lang="en-US" sz="1200" b="1" i="0" u="none" strike="noStrike" kern="1200" dirty="0" smtClean="0">
                <a:solidFill>
                  <a:schemeClr val="tx1"/>
                </a:solidFill>
                <a:effectLst/>
                <a:latin typeface="+mn-lt"/>
                <a:ea typeface="+mn-ea"/>
                <a:cs typeface="+mn-cs"/>
              </a:rPr>
              <a:t> $                                                                                                                     1,099,013.00 </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Banco Popular max </a:t>
            </a:r>
            <a:r>
              <a:rPr lang="en-US" sz="1200" b="1" i="0" u="none" strike="noStrike" kern="1200" dirty="0" err="1" smtClean="0">
                <a:solidFill>
                  <a:schemeClr val="tx1"/>
                </a:solidFill>
                <a:effectLst/>
                <a:latin typeface="+mn-lt"/>
                <a:ea typeface="+mn-ea"/>
                <a:cs typeface="+mn-cs"/>
              </a:rPr>
              <a:t>num</a:t>
            </a:r>
            <a:r>
              <a:rPr lang="en-US" sz="1200" b="1" i="0" u="none" strike="noStrike" kern="1200" dirty="0" smtClean="0">
                <a:solidFill>
                  <a:schemeClr val="tx1"/>
                </a:solidFill>
                <a:effectLst/>
                <a:latin typeface="+mn-lt"/>
                <a:ea typeface="+mn-ea"/>
                <a:cs typeface="+mn-cs"/>
              </a:rPr>
              <a:t> 6 </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2016</a:t>
            </a:r>
          </a:p>
          <a:p>
            <a:r>
              <a:rPr lang="en-US" sz="1200" b="1" i="0" u="none" strike="noStrike" kern="1200" dirty="0" smtClean="0">
                <a:solidFill>
                  <a:schemeClr val="tx1"/>
                </a:solidFill>
                <a:effectLst/>
                <a:latin typeface="+mn-lt"/>
                <a:ea typeface="+mn-ea"/>
                <a:cs typeface="+mn-cs"/>
              </a:rPr>
              <a:t>Banco </a:t>
            </a:r>
            <a:r>
              <a:rPr lang="en-US" sz="1200" b="1" i="0" u="none" strike="noStrike" kern="1200" dirty="0" err="1" smtClean="0">
                <a:solidFill>
                  <a:schemeClr val="tx1"/>
                </a:solidFill>
                <a:effectLst/>
                <a:latin typeface="+mn-lt"/>
                <a:ea typeface="+mn-ea"/>
                <a:cs typeface="+mn-cs"/>
              </a:rPr>
              <a:t>Corpbanca</a:t>
            </a:r>
            <a:r>
              <a:rPr lang="en-US" sz="1200" b="1" i="0" u="none" strike="noStrike" kern="1200" dirty="0" smtClean="0">
                <a:solidFill>
                  <a:schemeClr val="tx1"/>
                </a:solidFill>
                <a:effectLst/>
                <a:latin typeface="+mn-lt"/>
                <a:ea typeface="+mn-ea"/>
                <a:cs typeface="+mn-cs"/>
              </a:rPr>
              <a:t> Colombia S.A.</a:t>
            </a:r>
            <a:r>
              <a:rPr lang="en-US" dirty="0" smtClean="0"/>
              <a:t> </a:t>
            </a:r>
          </a:p>
          <a:p>
            <a:endParaRPr lang="en-US" dirty="0" smtClean="0"/>
          </a:p>
          <a:p>
            <a:r>
              <a:rPr lang="en-US" dirty="0" smtClean="0"/>
              <a:t>Banco </a:t>
            </a:r>
            <a:r>
              <a:rPr lang="en-US" dirty="0" err="1" smtClean="0"/>
              <a:t>corpbanca</a:t>
            </a:r>
            <a:endParaRPr lang="en-US" dirty="0" smtClean="0"/>
          </a:p>
          <a:p>
            <a:endParaRPr lang="en-US" dirty="0" smtClean="0"/>
          </a:p>
          <a:p>
            <a:r>
              <a:rPr lang="en-US" dirty="0" smtClean="0"/>
              <a:t>2015</a:t>
            </a:r>
          </a:p>
          <a:p>
            <a:r>
              <a:rPr lang="en-US" sz="1200" b="1" i="0" u="none" strike="noStrike" kern="1200" dirty="0" smtClean="0">
                <a:solidFill>
                  <a:schemeClr val="tx1"/>
                </a:solidFill>
                <a:effectLst/>
                <a:latin typeface="+mn-lt"/>
                <a:ea typeface="+mn-ea"/>
                <a:cs typeface="+mn-cs"/>
              </a:rPr>
              <a:t>Banco </a:t>
            </a:r>
            <a:r>
              <a:rPr lang="en-US" sz="1200" b="1" i="0" u="none" strike="noStrike" kern="1200" dirty="0" err="1" smtClean="0">
                <a:solidFill>
                  <a:schemeClr val="tx1"/>
                </a:solidFill>
                <a:effectLst/>
                <a:latin typeface="+mn-lt"/>
                <a:ea typeface="+mn-ea"/>
                <a:cs typeface="+mn-cs"/>
              </a:rPr>
              <a:t>Davivienda</a:t>
            </a:r>
            <a:r>
              <a:rPr lang="en-US" sz="1200" b="1" i="0" u="none" strike="noStrike" kern="1200" dirty="0" smtClean="0">
                <a:solidFill>
                  <a:schemeClr val="tx1"/>
                </a:solidFill>
                <a:effectLst/>
                <a:latin typeface="+mn-lt"/>
                <a:ea typeface="+mn-ea"/>
                <a:cs typeface="+mn-cs"/>
              </a:rPr>
              <a:t> S.A.</a:t>
            </a:r>
            <a:r>
              <a:rPr lang="en-US" dirty="0" smtClean="0"/>
              <a:t> </a:t>
            </a:r>
          </a:p>
          <a:p>
            <a:r>
              <a:rPr lang="en-US" sz="1200" b="1" i="0" u="none" strike="noStrike" kern="1200" dirty="0" smtClean="0">
                <a:solidFill>
                  <a:schemeClr val="tx1"/>
                </a:solidFill>
                <a:effectLst/>
                <a:latin typeface="+mn-lt"/>
                <a:ea typeface="+mn-ea"/>
                <a:cs typeface="+mn-cs"/>
              </a:rPr>
              <a:t>Banco de </a:t>
            </a:r>
            <a:r>
              <a:rPr lang="en-US" sz="1200" b="1" i="0" u="none" strike="noStrike" kern="1200" dirty="0" err="1" smtClean="0">
                <a:solidFill>
                  <a:schemeClr val="tx1"/>
                </a:solidFill>
                <a:effectLst/>
                <a:latin typeface="+mn-lt"/>
                <a:ea typeface="+mn-ea"/>
                <a:cs typeface="+mn-cs"/>
              </a:rPr>
              <a:t>Occidente</a:t>
            </a:r>
            <a:r>
              <a:rPr lang="en-US" sz="1200" b="1" i="0" u="none" strike="noStrike" kern="1200" dirty="0" smtClean="0">
                <a:solidFill>
                  <a:schemeClr val="tx1"/>
                </a:solidFill>
                <a:effectLst/>
                <a:latin typeface="+mn-lt"/>
                <a:ea typeface="+mn-ea"/>
                <a:cs typeface="+mn-cs"/>
              </a:rPr>
              <a:t> S.A.</a:t>
            </a:r>
            <a:r>
              <a:rPr lang="en-US" dirty="0" smtClean="0"/>
              <a:t> </a:t>
            </a:r>
          </a:p>
          <a:p>
            <a:endParaRPr lang="en-US" dirty="0" smtClean="0"/>
          </a:p>
          <a:p>
            <a:r>
              <a:rPr lang="en-US" dirty="0" smtClean="0"/>
              <a:t>2014</a:t>
            </a:r>
          </a:p>
          <a:p>
            <a:r>
              <a:rPr lang="en-US" sz="1200" b="1" i="0" u="none" strike="noStrike" kern="1200" dirty="0" smtClean="0">
                <a:solidFill>
                  <a:schemeClr val="tx1"/>
                </a:solidFill>
                <a:effectLst/>
                <a:latin typeface="+mn-lt"/>
                <a:ea typeface="+mn-ea"/>
                <a:cs typeface="+mn-cs"/>
              </a:rPr>
              <a:t>Banco </a:t>
            </a:r>
            <a:r>
              <a:rPr lang="en-US" sz="1200" b="1" i="0" u="none" strike="noStrike" kern="1200" dirty="0" err="1" smtClean="0">
                <a:solidFill>
                  <a:schemeClr val="tx1"/>
                </a:solidFill>
                <a:effectLst/>
                <a:latin typeface="+mn-lt"/>
                <a:ea typeface="+mn-ea"/>
                <a:cs typeface="+mn-cs"/>
              </a:rPr>
              <a:t>Davivienda</a:t>
            </a:r>
            <a:r>
              <a:rPr lang="en-US" sz="1200" b="1" i="0" u="none" strike="noStrike" kern="1200" dirty="0" smtClean="0">
                <a:solidFill>
                  <a:schemeClr val="tx1"/>
                </a:solidFill>
                <a:effectLst/>
                <a:latin typeface="+mn-lt"/>
                <a:ea typeface="+mn-ea"/>
                <a:cs typeface="+mn-cs"/>
              </a:rPr>
              <a:t> S.A. $                                                         1,200,000.00 </a:t>
            </a:r>
          </a:p>
          <a:p>
            <a:r>
              <a:rPr lang="en-US" sz="1200" b="1" i="0" u="none" strike="noStrike" kern="1200" dirty="0" smtClean="0">
                <a:solidFill>
                  <a:schemeClr val="tx1"/>
                </a:solidFill>
                <a:effectLst/>
                <a:latin typeface="+mn-lt"/>
                <a:ea typeface="+mn-ea"/>
                <a:cs typeface="+mn-cs"/>
              </a:rPr>
              <a:t>Banco </a:t>
            </a:r>
            <a:r>
              <a:rPr lang="en-US" sz="1200" b="1" i="0" u="none" strike="noStrike" kern="1200" dirty="0" err="1" smtClean="0">
                <a:solidFill>
                  <a:schemeClr val="tx1"/>
                </a:solidFill>
                <a:effectLst/>
                <a:latin typeface="+mn-lt"/>
                <a:ea typeface="+mn-ea"/>
                <a:cs typeface="+mn-cs"/>
              </a:rPr>
              <a:t>Davivienda</a:t>
            </a:r>
            <a:r>
              <a:rPr lang="en-US" sz="1200" b="1" i="0" u="none" strike="noStrike" kern="1200" dirty="0" smtClean="0">
                <a:solidFill>
                  <a:schemeClr val="tx1"/>
                </a:solidFill>
                <a:effectLst/>
                <a:latin typeface="+mn-lt"/>
                <a:ea typeface="+mn-ea"/>
                <a:cs typeface="+mn-cs"/>
              </a:rPr>
              <a:t> </a:t>
            </a:r>
          </a:p>
          <a:p>
            <a:endParaRPr lang="en-US" sz="1200" b="1" i="0" u="none" strike="noStrike" kern="1200" dirty="0" smtClean="0">
              <a:solidFill>
                <a:schemeClr val="tx1"/>
              </a:solidFill>
              <a:effectLst/>
              <a:latin typeface="+mn-lt"/>
              <a:ea typeface="+mn-ea"/>
              <a:cs typeface="+mn-cs"/>
            </a:endParaRP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13F282D3-964D-4454-97F2-4B8DD90FA86B}" type="slidenum">
              <a:rPr lang="en-US" smtClean="0"/>
              <a:t>15</a:t>
            </a:fld>
            <a:endParaRPr lang="en-US"/>
          </a:p>
        </p:txBody>
      </p:sp>
    </p:spTree>
    <p:extLst>
      <p:ext uri="{BB962C8B-B14F-4D97-AF65-F5344CB8AC3E}">
        <p14:creationId xmlns:p14="http://schemas.microsoft.com/office/powerpoint/2010/main" val="2048739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err="1" smtClean="0"/>
              <a:t>sobre</a:t>
            </a:r>
            <a:r>
              <a:rPr lang="en-US" dirty="0" smtClean="0"/>
              <a:t> el </a:t>
            </a:r>
            <a:r>
              <a:rPr lang="en-US" dirty="0" err="1" smtClean="0"/>
              <a:t>monto</a:t>
            </a:r>
            <a:r>
              <a:rPr lang="en-US" dirty="0" smtClean="0"/>
              <a:t> total </a:t>
            </a:r>
            <a:endParaRPr lang="en-US" dirty="0"/>
          </a:p>
        </p:txBody>
      </p:sp>
      <p:sp>
        <p:nvSpPr>
          <p:cNvPr id="4" name="Slide Number Placeholder 3"/>
          <p:cNvSpPr>
            <a:spLocks noGrp="1"/>
          </p:cNvSpPr>
          <p:nvPr>
            <p:ph type="sldNum" sz="quarter" idx="10"/>
          </p:nvPr>
        </p:nvSpPr>
        <p:spPr/>
        <p:txBody>
          <a:bodyPr/>
          <a:lstStyle/>
          <a:p>
            <a:fld id="{19DE04AE-1267-41AA-AA91-909348DFAFBA}" type="slidenum">
              <a:rPr lang="es-CO" smtClean="0"/>
              <a:t>16</a:t>
            </a:fld>
            <a:endParaRPr lang="es-CO"/>
          </a:p>
        </p:txBody>
      </p:sp>
    </p:spTree>
    <p:extLst>
      <p:ext uri="{BB962C8B-B14F-4D97-AF65-F5344CB8AC3E}">
        <p14:creationId xmlns:p14="http://schemas.microsoft.com/office/powerpoint/2010/main" val="3115320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fld id="{8B9993E2-DD5A-47E0-B23C-E2AEF3B82450}" type="slidenum">
              <a:rPr lang="es-CO" smtClean="0">
                <a:solidFill>
                  <a:prstClr val="black"/>
                </a:solidFill>
              </a:rPr>
              <a:pPr/>
              <a:t>18</a:t>
            </a:fld>
            <a:endParaRPr lang="es-CO">
              <a:solidFill>
                <a:prstClr val="black"/>
              </a:solidFill>
            </a:endParaRPr>
          </a:p>
        </p:txBody>
      </p:sp>
    </p:spTree>
    <p:extLst>
      <p:ext uri="{BB962C8B-B14F-4D97-AF65-F5344CB8AC3E}">
        <p14:creationId xmlns:p14="http://schemas.microsoft.com/office/powerpoint/2010/main" val="168969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La </a:t>
            </a:r>
            <a:r>
              <a:rPr lang="en-US" sz="1200" dirty="0" err="1" smtClean="0"/>
              <a:t>carga</a:t>
            </a:r>
            <a:r>
              <a:rPr lang="en-US" sz="1200" dirty="0" smtClean="0"/>
              <a:t> de la </a:t>
            </a:r>
            <a:r>
              <a:rPr lang="en-US" sz="1200" dirty="0" err="1" smtClean="0"/>
              <a:t>deuda</a:t>
            </a:r>
            <a:r>
              <a:rPr lang="en-US" sz="1200" dirty="0" smtClean="0"/>
              <a:t> externa </a:t>
            </a:r>
            <a:r>
              <a:rPr lang="en-US" sz="1200" dirty="0" err="1" smtClean="0"/>
              <a:t>colombiana</a:t>
            </a:r>
            <a:r>
              <a:rPr lang="en-US" sz="1200" dirty="0" smtClean="0"/>
              <a:t> </a:t>
            </a:r>
            <a:r>
              <a:rPr lang="en-US" sz="1200" dirty="0" err="1" smtClean="0"/>
              <a:t>sigue</a:t>
            </a:r>
            <a:r>
              <a:rPr lang="en-US" sz="1200" dirty="0" smtClean="0"/>
              <a:t> </a:t>
            </a:r>
            <a:r>
              <a:rPr lang="en-US" sz="1200" dirty="0" err="1" smtClean="0"/>
              <a:t>bajo</a:t>
            </a:r>
            <a:r>
              <a:rPr lang="en-US" sz="1200" dirty="0" smtClean="0"/>
              <a:t> </a:t>
            </a:r>
            <a:r>
              <a:rPr lang="en-US" sz="1200" dirty="0" err="1" smtClean="0"/>
              <a:t>presión</a:t>
            </a:r>
            <a:r>
              <a:rPr lang="en-US" sz="1200" dirty="0" smtClean="0"/>
              <a:t> a </a:t>
            </a:r>
            <a:r>
              <a:rPr lang="en-US" sz="1200" dirty="0" err="1" smtClean="0"/>
              <a:t>pesar</a:t>
            </a:r>
            <a:r>
              <a:rPr lang="en-US" sz="1200" dirty="0" smtClean="0"/>
              <a:t> de un </a:t>
            </a:r>
            <a:r>
              <a:rPr lang="en-US" sz="1200" dirty="0" err="1" smtClean="0"/>
              <a:t>ajuste</a:t>
            </a:r>
            <a:r>
              <a:rPr lang="en-US" sz="1200" dirty="0" smtClean="0"/>
              <a:t> </a:t>
            </a:r>
            <a:r>
              <a:rPr lang="en-US" sz="1200" dirty="0" err="1" smtClean="0"/>
              <a:t>en</a:t>
            </a:r>
            <a:r>
              <a:rPr lang="en-US" sz="1200" dirty="0" smtClean="0"/>
              <a:t> el </a:t>
            </a:r>
            <a:r>
              <a:rPr lang="en-US" sz="1200" dirty="0" err="1" smtClean="0"/>
              <a:t>déficit</a:t>
            </a:r>
            <a:r>
              <a:rPr lang="en-US" sz="1200" dirty="0" smtClean="0"/>
              <a:t> de </a:t>
            </a:r>
            <a:r>
              <a:rPr lang="en-US" sz="1200" dirty="0" err="1" smtClean="0"/>
              <a:t>cuenta</a:t>
            </a:r>
            <a:r>
              <a:rPr lang="en-US" sz="1200" dirty="0" smtClean="0"/>
              <a:t> </a:t>
            </a:r>
            <a:r>
              <a:rPr lang="en-US" sz="1200" dirty="0" err="1" smtClean="0"/>
              <a:t>corriente</a:t>
            </a:r>
            <a:r>
              <a:rPr lang="en-US" sz="1200" dirty="0" smtClean="0"/>
              <a:t>. El </a:t>
            </a:r>
            <a:r>
              <a:rPr lang="en-US" sz="1200" dirty="0" err="1" smtClean="0"/>
              <a:t>déficit</a:t>
            </a:r>
            <a:r>
              <a:rPr lang="en-US" sz="1200" dirty="0" smtClean="0"/>
              <a:t> </a:t>
            </a:r>
            <a:r>
              <a:rPr lang="en-US" sz="1200" dirty="0" err="1" smtClean="0"/>
              <a:t>cayó</a:t>
            </a:r>
            <a:r>
              <a:rPr lang="en-US" sz="1200" dirty="0" smtClean="0"/>
              <a:t> a 4,4% del PIB </a:t>
            </a:r>
            <a:r>
              <a:rPr lang="en-US" sz="1200" dirty="0" err="1" smtClean="0"/>
              <a:t>en</a:t>
            </a:r>
            <a:r>
              <a:rPr lang="en-US" sz="1200" dirty="0" smtClean="0"/>
              <a:t> 2016 </a:t>
            </a:r>
            <a:r>
              <a:rPr lang="en-US" sz="1200" dirty="0" err="1" smtClean="0"/>
              <a:t>desde</a:t>
            </a:r>
            <a:r>
              <a:rPr lang="en-US" sz="1200" dirty="0" smtClean="0"/>
              <a:t> 6,5% </a:t>
            </a:r>
            <a:r>
              <a:rPr lang="en-US" sz="1200" dirty="0" err="1" smtClean="0"/>
              <a:t>en</a:t>
            </a:r>
            <a:r>
              <a:rPr lang="en-US" sz="1200" dirty="0" smtClean="0"/>
              <a:t> 2015</a:t>
            </a:r>
          </a:p>
          <a:p>
            <a:r>
              <a:rPr lang="en-US" sz="1200" dirty="0" smtClean="0"/>
              <a:t>La </a:t>
            </a:r>
            <a:r>
              <a:rPr lang="en-US" sz="1200" dirty="0" err="1" smtClean="0"/>
              <a:t>deuda</a:t>
            </a:r>
            <a:r>
              <a:rPr lang="en-US" sz="1200" dirty="0" smtClean="0"/>
              <a:t> externa </a:t>
            </a:r>
            <a:r>
              <a:rPr lang="en-US" sz="1200" dirty="0" err="1" smtClean="0"/>
              <a:t>neta</a:t>
            </a:r>
            <a:r>
              <a:rPr lang="en-US" sz="1200" dirty="0" smtClean="0"/>
              <a:t> de </a:t>
            </a:r>
            <a:r>
              <a:rPr lang="en-US" sz="1200" dirty="0" err="1" smtClean="0"/>
              <a:t>los</a:t>
            </a:r>
            <a:r>
              <a:rPr lang="en-US" sz="1200" dirty="0" smtClean="0"/>
              <a:t> </a:t>
            </a:r>
            <a:r>
              <a:rPr lang="en-US" sz="1200" dirty="0" err="1" smtClean="0"/>
              <a:t>activos</a:t>
            </a:r>
            <a:r>
              <a:rPr lang="en-US" sz="1200" dirty="0" smtClean="0"/>
              <a:t> </a:t>
            </a:r>
            <a:r>
              <a:rPr lang="en-US" sz="1200" dirty="0" err="1" smtClean="0"/>
              <a:t>externos</a:t>
            </a:r>
            <a:r>
              <a:rPr lang="en-US" sz="1200" dirty="0" smtClean="0"/>
              <a:t> del sector </a:t>
            </a:r>
            <a:r>
              <a:rPr lang="en-US" sz="1200" dirty="0" err="1" smtClean="0"/>
              <a:t>público</a:t>
            </a:r>
            <a:r>
              <a:rPr lang="en-US" sz="1200" dirty="0" smtClean="0"/>
              <a:t> y del sector </a:t>
            </a:r>
            <a:r>
              <a:rPr lang="en-US" sz="1200" dirty="0" err="1" smtClean="0"/>
              <a:t>financiero</a:t>
            </a:r>
            <a:r>
              <a:rPr lang="en-US" sz="1200" dirty="0" smtClean="0"/>
              <a:t> </a:t>
            </a:r>
            <a:r>
              <a:rPr lang="en-US" sz="1200" dirty="0" err="1" smtClean="0"/>
              <a:t>aumentó</a:t>
            </a:r>
            <a:r>
              <a:rPr lang="en-US" sz="1200" dirty="0" smtClean="0"/>
              <a:t> de un 79% </a:t>
            </a:r>
            <a:r>
              <a:rPr lang="en-US" sz="1200" dirty="0" err="1" smtClean="0"/>
              <a:t>en</a:t>
            </a:r>
            <a:r>
              <a:rPr lang="en-US" sz="1200" dirty="0" smtClean="0"/>
              <a:t> 2015 (y 53% </a:t>
            </a:r>
            <a:r>
              <a:rPr lang="en-US" sz="1200" dirty="0" err="1" smtClean="0"/>
              <a:t>en</a:t>
            </a:r>
            <a:r>
              <a:rPr lang="en-US" sz="1200" dirty="0" smtClean="0"/>
              <a:t> 2014). Lo que </a:t>
            </a:r>
            <a:r>
              <a:rPr lang="en-US" sz="1200" dirty="0" err="1" smtClean="0"/>
              <a:t>refleja</a:t>
            </a:r>
            <a:r>
              <a:rPr lang="en-US" sz="1200" dirty="0" smtClean="0"/>
              <a:t> la </a:t>
            </a:r>
            <a:r>
              <a:rPr lang="en-US" sz="1200" dirty="0" err="1" smtClean="0"/>
              <a:t>debilidad</a:t>
            </a:r>
            <a:r>
              <a:rPr lang="en-US" sz="1200" dirty="0" smtClean="0"/>
              <a:t> de la base de </a:t>
            </a:r>
            <a:r>
              <a:rPr lang="en-US" sz="1200" dirty="0" err="1" smtClean="0"/>
              <a:t>exportaciones</a:t>
            </a:r>
            <a:r>
              <a:rPr lang="en-US" sz="1200" dirty="0" smtClean="0"/>
              <a:t> de Colombia, la </a:t>
            </a:r>
            <a:r>
              <a:rPr lang="en-US" sz="1200" dirty="0" err="1" smtClean="0"/>
              <a:t>cual</a:t>
            </a:r>
            <a:r>
              <a:rPr lang="en-US" sz="1200" dirty="0" smtClean="0"/>
              <a:t> </a:t>
            </a:r>
            <a:r>
              <a:rPr lang="en-US" sz="1200" dirty="0" err="1" smtClean="0"/>
              <a:t>continuó</a:t>
            </a:r>
            <a:r>
              <a:rPr lang="en-US" sz="1200" dirty="0" smtClean="0"/>
              <a:t> </a:t>
            </a:r>
            <a:r>
              <a:rPr lang="en-US" sz="1200" dirty="0" err="1" smtClean="0"/>
              <a:t>disminuyendo</a:t>
            </a:r>
            <a:r>
              <a:rPr lang="en-US" sz="1200" dirty="0" smtClean="0"/>
              <a:t> </a:t>
            </a:r>
            <a:r>
              <a:rPr lang="en-US" sz="1200" dirty="0" err="1" smtClean="0"/>
              <a:t>en</a:t>
            </a:r>
            <a:r>
              <a:rPr lang="en-US" sz="1200" dirty="0" smtClean="0"/>
              <a:t> 2016, y la </a:t>
            </a:r>
            <a:r>
              <a:rPr lang="en-US" sz="1200" dirty="0" err="1" smtClean="0"/>
              <a:t>concomitante</a:t>
            </a:r>
            <a:r>
              <a:rPr lang="en-US" sz="1200" dirty="0" smtClean="0"/>
              <a:t> </a:t>
            </a:r>
            <a:r>
              <a:rPr lang="en-US" sz="1200" dirty="0" err="1" smtClean="0"/>
              <a:t>acumulación</a:t>
            </a:r>
            <a:r>
              <a:rPr lang="en-US" sz="1200" baseline="0" dirty="0" smtClean="0"/>
              <a:t> de </a:t>
            </a:r>
            <a:r>
              <a:rPr lang="en-US" sz="1200" baseline="0" dirty="0" err="1" smtClean="0"/>
              <a:t>pasivos</a:t>
            </a:r>
            <a:r>
              <a:rPr lang="en-US" sz="1200" baseline="0" dirty="0" smtClean="0"/>
              <a:t> </a:t>
            </a:r>
            <a:r>
              <a:rPr lang="en-US" sz="1200" baseline="0" dirty="0" err="1" smtClean="0"/>
              <a:t>externos</a:t>
            </a:r>
            <a:r>
              <a:rPr lang="en-US" sz="1200" baseline="0" dirty="0" smtClean="0"/>
              <a:t> </a:t>
            </a:r>
            <a:endParaRPr lang="en-US" sz="1200"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CO" sz="1200" dirty="0" smtClean="0"/>
              <a:t>“La perspectiva negativa refleja el riesgo de que podríamos bajar nuestras calificaciones de Colombia si su balance externo o su carga de deuda fiscal no mejoran dentro de los próximos 18 meses”</a:t>
            </a:r>
          </a:p>
          <a:p>
            <a:endParaRPr lang="en-US" dirty="0"/>
          </a:p>
        </p:txBody>
      </p:sp>
      <p:sp>
        <p:nvSpPr>
          <p:cNvPr id="4" name="Slide Number Placeholder 3"/>
          <p:cNvSpPr>
            <a:spLocks noGrp="1"/>
          </p:cNvSpPr>
          <p:nvPr>
            <p:ph type="sldNum" sz="quarter" idx="10"/>
          </p:nvPr>
        </p:nvSpPr>
        <p:spPr/>
        <p:txBody>
          <a:bodyPr/>
          <a:lstStyle/>
          <a:p>
            <a:fld id="{FFF895FE-6102-495E-BFF2-61F3C61CFA4C}" type="slidenum">
              <a:rPr lang="en-US" smtClean="0"/>
              <a:t>21</a:t>
            </a:fld>
            <a:endParaRPr lang="en-US"/>
          </a:p>
        </p:txBody>
      </p:sp>
    </p:spTree>
    <p:extLst>
      <p:ext uri="{BB962C8B-B14F-4D97-AF65-F5344CB8AC3E}">
        <p14:creationId xmlns:p14="http://schemas.microsoft.com/office/powerpoint/2010/main" val="1585288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E04AE-1267-41AA-AA91-909348DFAFBA}" type="slidenum">
              <a:rPr lang="es-CO" smtClean="0"/>
              <a:t>27</a:t>
            </a:fld>
            <a:endParaRPr lang="es-CO"/>
          </a:p>
        </p:txBody>
      </p:sp>
    </p:spTree>
    <p:extLst>
      <p:ext uri="{BB962C8B-B14F-4D97-AF65-F5344CB8AC3E}">
        <p14:creationId xmlns:p14="http://schemas.microsoft.com/office/powerpoint/2010/main" val="1860433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E04AE-1267-41AA-AA91-909348DFAFBA}" type="slidenum">
              <a:rPr lang="es-CO" smtClean="0"/>
              <a:t>28</a:t>
            </a:fld>
            <a:endParaRPr lang="es-CO"/>
          </a:p>
        </p:txBody>
      </p:sp>
    </p:spTree>
    <p:extLst>
      <p:ext uri="{BB962C8B-B14F-4D97-AF65-F5344CB8AC3E}">
        <p14:creationId xmlns:p14="http://schemas.microsoft.com/office/powerpoint/2010/main" val="1880325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Control of Corruption captures perceptions of the extent to which public power is exercised for private gain, including both petty and grand forms of corruption, as well as "capture" of the state by elites and private interests. Estimate gives the country's score on the aggregate indicator, in units of a standard normal distribution, i.e. ranging from approximately -2.5 to 2.5.</a:t>
            </a:r>
            <a:endParaRPr lang="es-CO" dirty="0" smtClean="0"/>
          </a:p>
          <a:p>
            <a:endParaRPr lang="en-US" dirty="0"/>
          </a:p>
        </p:txBody>
      </p:sp>
      <p:sp>
        <p:nvSpPr>
          <p:cNvPr id="4" name="Slide Number Placeholder 3"/>
          <p:cNvSpPr>
            <a:spLocks noGrp="1"/>
          </p:cNvSpPr>
          <p:nvPr>
            <p:ph type="sldNum" sz="quarter" idx="10"/>
          </p:nvPr>
        </p:nvSpPr>
        <p:spPr/>
        <p:txBody>
          <a:bodyPr/>
          <a:lstStyle/>
          <a:p>
            <a:fld id="{19DE04AE-1267-41AA-AA91-909348DFAFBA}" type="slidenum">
              <a:rPr lang="es-CO" smtClean="0"/>
              <a:t>29</a:t>
            </a:fld>
            <a:endParaRPr lang="es-CO"/>
          </a:p>
        </p:txBody>
      </p:sp>
    </p:spTree>
    <p:extLst>
      <p:ext uri="{BB962C8B-B14F-4D97-AF65-F5344CB8AC3E}">
        <p14:creationId xmlns:p14="http://schemas.microsoft.com/office/powerpoint/2010/main" val="2238963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Change in general government debt as a percentage of GDP: General government debt at year-end minus general government debt at prior year-end, as a percent of GDP.</a:t>
            </a:r>
          </a:p>
          <a:p>
            <a:endParaRPr lang="en-US" dirty="0" smtClean="0">
              <a:effectLst/>
            </a:endParaRPr>
          </a:p>
          <a:p>
            <a:r>
              <a:rPr lang="en-US" dirty="0" smtClean="0">
                <a:effectLst/>
              </a:rPr>
              <a:t>Net foreign direct investment (FDI)/GDP (%)Direct investment by nonresidents minus residents' direct investment abroad, as a percent of GDP</a:t>
            </a:r>
          </a:p>
          <a:p>
            <a:endParaRPr lang="en-US" dirty="0" smtClean="0">
              <a:effectLst/>
            </a:endParaRPr>
          </a:p>
          <a:p>
            <a:endParaRPr lang="en-US" dirty="0" smtClean="0">
              <a:effectLst/>
            </a:endParaRP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19DE04AE-1267-41AA-AA91-909348DFAFBA}" type="slidenum">
              <a:rPr lang="es-CO" smtClean="0"/>
              <a:t>4</a:t>
            </a:fld>
            <a:endParaRPr lang="es-CO"/>
          </a:p>
        </p:txBody>
      </p:sp>
    </p:spTree>
    <p:extLst>
      <p:ext uri="{BB962C8B-B14F-4D97-AF65-F5344CB8AC3E}">
        <p14:creationId xmlns:p14="http://schemas.microsoft.com/office/powerpoint/2010/main" val="3899103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Saldo</a:t>
            </a:r>
            <a:r>
              <a:rPr lang="en-US" dirty="0" smtClean="0"/>
              <a:t> </a:t>
            </a:r>
            <a:r>
              <a:rPr lang="en-US" dirty="0" err="1" smtClean="0"/>
              <a:t>deuda</a:t>
            </a:r>
            <a:r>
              <a:rPr lang="en-US" dirty="0" smtClean="0"/>
              <a:t> </a:t>
            </a:r>
            <a:r>
              <a:rPr lang="en-US" dirty="0" err="1" smtClean="0"/>
              <a:t>publica</a:t>
            </a:r>
            <a:r>
              <a:rPr lang="en-US" dirty="0" smtClean="0"/>
              <a:t> y </a:t>
            </a:r>
            <a:r>
              <a:rPr lang="en-US" dirty="0" err="1" smtClean="0"/>
              <a:t>saldo</a:t>
            </a:r>
            <a:r>
              <a:rPr lang="en-US" dirty="0" smtClean="0"/>
              <a:t> </a:t>
            </a:r>
            <a:r>
              <a:rPr lang="en-US" dirty="0" err="1" smtClean="0"/>
              <a:t>deuda</a:t>
            </a:r>
            <a:r>
              <a:rPr lang="en-US" dirty="0" smtClean="0"/>
              <a:t> </a:t>
            </a:r>
            <a:r>
              <a:rPr lang="en-US" dirty="0" err="1" smtClean="0"/>
              <a:t>privada</a:t>
            </a:r>
            <a:r>
              <a:rPr lang="en-US" smtClean="0"/>
              <a:t> </a:t>
            </a:r>
            <a:endParaRPr lang="en-US" dirty="0"/>
          </a:p>
        </p:txBody>
      </p:sp>
      <p:sp>
        <p:nvSpPr>
          <p:cNvPr id="4" name="Slide Number Placeholder 3"/>
          <p:cNvSpPr>
            <a:spLocks noGrp="1"/>
          </p:cNvSpPr>
          <p:nvPr>
            <p:ph type="sldNum" sz="quarter" idx="10"/>
          </p:nvPr>
        </p:nvSpPr>
        <p:spPr/>
        <p:txBody>
          <a:bodyPr/>
          <a:lstStyle/>
          <a:p>
            <a:fld id="{19DE04AE-1267-41AA-AA91-909348DFAFBA}" type="slidenum">
              <a:rPr lang="es-CO" smtClean="0"/>
              <a:t>5</a:t>
            </a:fld>
            <a:endParaRPr lang="es-CO"/>
          </a:p>
        </p:txBody>
      </p:sp>
    </p:spTree>
    <p:extLst>
      <p:ext uri="{BB962C8B-B14F-4D97-AF65-F5344CB8AC3E}">
        <p14:creationId xmlns:p14="http://schemas.microsoft.com/office/powerpoint/2010/main" val="3307197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smtClean="0"/>
              <a:t>Para</a:t>
            </a:r>
            <a:r>
              <a:rPr lang="es-CO" baseline="0" dirty="0" smtClean="0"/>
              <a:t> comisionistas del grupo </a:t>
            </a:r>
            <a:r>
              <a:rPr lang="es-CO" baseline="0" dirty="0" err="1" smtClean="0"/>
              <a:t>AVAl</a:t>
            </a:r>
            <a:r>
              <a:rPr lang="es-CO" baseline="0" dirty="0" smtClean="0"/>
              <a:t> se mira Casa de Bolsa y para Antioqueño se mira valores Bancolombia </a:t>
            </a:r>
          </a:p>
          <a:p>
            <a:r>
              <a:rPr lang="es-CO" dirty="0" smtClean="0"/>
              <a:t>Y únicamente se mira la cuenta 13 (inversiones y operaciones</a:t>
            </a:r>
            <a:r>
              <a:rPr lang="es-CO" baseline="0" dirty="0" smtClean="0"/>
              <a:t> con derivados)</a:t>
            </a:r>
          </a:p>
          <a:p>
            <a:endParaRPr lang="es-CO" baseline="0" dirty="0" smtClean="0"/>
          </a:p>
          <a:p>
            <a:endParaRPr lang="es-CO" baseline="0" dirty="0" smtClean="0"/>
          </a:p>
          <a:p>
            <a:endParaRPr lang="es-CO" baseline="0" dirty="0" smtClean="0"/>
          </a:p>
          <a:p>
            <a:r>
              <a:rPr lang="es-CO" baseline="0" dirty="0" smtClean="0"/>
              <a:t>SOLO TOTAL SISTEMA FINANCIERO </a:t>
            </a:r>
            <a:endParaRPr lang="es-CO" dirty="0"/>
          </a:p>
        </p:txBody>
      </p:sp>
      <p:sp>
        <p:nvSpPr>
          <p:cNvPr id="4" name="Slide Number Placeholder 3"/>
          <p:cNvSpPr>
            <a:spLocks noGrp="1"/>
          </p:cNvSpPr>
          <p:nvPr>
            <p:ph type="sldNum" sz="quarter" idx="10"/>
          </p:nvPr>
        </p:nvSpPr>
        <p:spPr/>
        <p:txBody>
          <a:bodyPr/>
          <a:lstStyle/>
          <a:p>
            <a:fld id="{8B9993E2-DD5A-47E0-B23C-E2AEF3B82450}" type="slidenum">
              <a:rPr lang="es-CO" smtClean="0">
                <a:solidFill>
                  <a:prstClr val="black"/>
                </a:solidFill>
              </a:rPr>
              <a:pPr/>
              <a:t>8</a:t>
            </a:fld>
            <a:endParaRPr lang="es-CO">
              <a:solidFill>
                <a:prstClr val="black"/>
              </a:solidFill>
            </a:endParaRPr>
          </a:p>
        </p:txBody>
      </p:sp>
    </p:spTree>
    <p:extLst>
      <p:ext uri="{BB962C8B-B14F-4D97-AF65-F5344CB8AC3E}">
        <p14:creationId xmlns:p14="http://schemas.microsoft.com/office/powerpoint/2010/main" val="168969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fld id="{8B9993E2-DD5A-47E0-B23C-E2AEF3B82450}" type="slidenum">
              <a:rPr lang="es-CO" smtClean="0">
                <a:solidFill>
                  <a:prstClr val="black"/>
                </a:solidFill>
              </a:rPr>
              <a:pPr/>
              <a:t>9</a:t>
            </a:fld>
            <a:endParaRPr lang="es-CO">
              <a:solidFill>
                <a:prstClr val="black"/>
              </a:solidFill>
            </a:endParaRPr>
          </a:p>
        </p:txBody>
      </p:sp>
    </p:spTree>
    <p:extLst>
      <p:ext uri="{BB962C8B-B14F-4D97-AF65-F5344CB8AC3E}">
        <p14:creationId xmlns:p14="http://schemas.microsoft.com/office/powerpoint/2010/main" val="168969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Fondo</a:t>
            </a:r>
            <a:r>
              <a:rPr lang="en-US" baseline="0" dirty="0" smtClean="0"/>
              <a:t> </a:t>
            </a:r>
            <a:r>
              <a:rPr lang="en-US" baseline="0" dirty="0" err="1" smtClean="0"/>
              <a:t>Moderado</a:t>
            </a:r>
            <a:r>
              <a:rPr lang="en-US" baseline="0" dirty="0" smtClean="0"/>
              <a:t>, </a:t>
            </a:r>
            <a:r>
              <a:rPr lang="en-US" baseline="0" dirty="0" err="1" smtClean="0"/>
              <a:t>Conservador</a:t>
            </a:r>
            <a:r>
              <a:rPr lang="en-US" baseline="0" dirty="0" smtClean="0"/>
              <a:t>, Mayor </a:t>
            </a:r>
            <a:r>
              <a:rPr lang="en-US" baseline="0" dirty="0" err="1" smtClean="0"/>
              <a:t>Riesgo</a:t>
            </a:r>
            <a:r>
              <a:rPr lang="en-US" baseline="0" dirty="0" smtClean="0"/>
              <a:t> y </a:t>
            </a:r>
            <a:r>
              <a:rPr lang="en-US" baseline="0" dirty="0" err="1" smtClean="0"/>
              <a:t>Fondo</a:t>
            </a:r>
            <a:r>
              <a:rPr lang="en-US" baseline="0" dirty="0" smtClean="0"/>
              <a:t> especial del </a:t>
            </a:r>
            <a:r>
              <a:rPr lang="en-US" baseline="0" dirty="0" err="1" smtClean="0"/>
              <a:t>retiro</a:t>
            </a:r>
            <a:r>
              <a:rPr lang="en-US" baseline="0" dirty="0" smtClean="0"/>
              <a:t> </a:t>
            </a:r>
            <a:r>
              <a:rPr lang="en-US" baseline="0" dirty="0" err="1" smtClean="0"/>
              <a:t>programado</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3F282D3-964D-4454-97F2-4B8DD90FA86B}" type="slidenum">
              <a:rPr lang="en-US" smtClean="0"/>
              <a:t>10</a:t>
            </a:fld>
            <a:endParaRPr lang="en-US"/>
          </a:p>
        </p:txBody>
      </p:sp>
    </p:spTree>
    <p:extLst>
      <p:ext uri="{BB962C8B-B14F-4D97-AF65-F5344CB8AC3E}">
        <p14:creationId xmlns:p14="http://schemas.microsoft.com/office/powerpoint/2010/main" val="2124337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smtClean="0"/>
              <a:t>Aseguradoras</a:t>
            </a:r>
            <a:r>
              <a:rPr lang="es-CO" baseline="0" dirty="0" smtClean="0"/>
              <a:t> son con seguros generales y seguros de Vida </a:t>
            </a:r>
          </a:p>
          <a:p>
            <a:endParaRPr lang="es-CO" dirty="0"/>
          </a:p>
        </p:txBody>
      </p:sp>
      <p:sp>
        <p:nvSpPr>
          <p:cNvPr id="4" name="Slide Number Placeholder 3"/>
          <p:cNvSpPr>
            <a:spLocks noGrp="1"/>
          </p:cNvSpPr>
          <p:nvPr>
            <p:ph type="sldNum" sz="quarter" idx="10"/>
          </p:nvPr>
        </p:nvSpPr>
        <p:spPr/>
        <p:txBody>
          <a:bodyPr/>
          <a:lstStyle/>
          <a:p>
            <a:fld id="{8B9993E2-DD5A-47E0-B23C-E2AEF3B82450}" type="slidenum">
              <a:rPr lang="es-CO" smtClean="0">
                <a:solidFill>
                  <a:prstClr val="black"/>
                </a:solidFill>
              </a:rPr>
              <a:pPr/>
              <a:t>11</a:t>
            </a:fld>
            <a:endParaRPr lang="es-CO">
              <a:solidFill>
                <a:prstClr val="black"/>
              </a:solidFill>
            </a:endParaRPr>
          </a:p>
        </p:txBody>
      </p:sp>
    </p:spTree>
    <p:extLst>
      <p:ext uri="{BB962C8B-B14F-4D97-AF65-F5344CB8AC3E}">
        <p14:creationId xmlns:p14="http://schemas.microsoft.com/office/powerpoint/2010/main" val="168969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Es</a:t>
            </a:r>
            <a:r>
              <a:rPr lang="en-US" baseline="0" dirty="0" smtClean="0"/>
              <a:t> </a:t>
            </a:r>
            <a:r>
              <a:rPr lang="en-US" baseline="0" dirty="0" err="1" smtClean="0"/>
              <a:t>deuda</a:t>
            </a:r>
            <a:r>
              <a:rPr lang="en-US" baseline="0" dirty="0" smtClean="0"/>
              <a:t> </a:t>
            </a:r>
            <a:r>
              <a:rPr lang="en-US" baseline="0" dirty="0" err="1" smtClean="0"/>
              <a:t>interna</a:t>
            </a:r>
            <a:r>
              <a:rPr lang="en-US" baseline="0" dirty="0" smtClean="0"/>
              <a:t> </a:t>
            </a:r>
            <a:r>
              <a:rPr lang="en-US" baseline="0" dirty="0" err="1" smtClean="0"/>
              <a:t>bruta</a:t>
            </a:r>
            <a:r>
              <a:rPr lang="en-US" baseline="0" dirty="0" smtClean="0"/>
              <a:t> y </a:t>
            </a:r>
            <a:r>
              <a:rPr lang="en-US" baseline="0" dirty="0" err="1" smtClean="0"/>
              <a:t>deuda</a:t>
            </a:r>
            <a:r>
              <a:rPr lang="en-US" baseline="0" dirty="0" smtClean="0"/>
              <a:t> externa </a:t>
            </a:r>
            <a:r>
              <a:rPr lang="en-US" baseline="0" dirty="0" err="1" smtClean="0"/>
              <a:t>bruta</a:t>
            </a:r>
            <a:r>
              <a:rPr lang="en-US" baseline="0" dirty="0" smtClean="0"/>
              <a:t> </a:t>
            </a:r>
            <a:r>
              <a:rPr lang="en-US" baseline="0" dirty="0" err="1" smtClean="0"/>
              <a:t>es</a:t>
            </a:r>
            <a:r>
              <a:rPr lang="en-US" baseline="0" dirty="0" smtClean="0"/>
              <a:t> </a:t>
            </a:r>
            <a:r>
              <a:rPr lang="en-US" baseline="0" dirty="0" err="1" smtClean="0"/>
              <a:t>decir</a:t>
            </a:r>
            <a:r>
              <a:rPr lang="en-US" baseline="0" dirty="0" smtClean="0"/>
              <a:t> que </a:t>
            </a:r>
            <a:endParaRPr lang="en-US" dirty="0"/>
          </a:p>
        </p:txBody>
      </p:sp>
      <p:sp>
        <p:nvSpPr>
          <p:cNvPr id="4" name="Date Placeholder 3"/>
          <p:cNvSpPr>
            <a:spLocks noGrp="1"/>
          </p:cNvSpPr>
          <p:nvPr>
            <p:ph type="dt" idx="10"/>
          </p:nvPr>
        </p:nvSpPr>
        <p:spPr/>
        <p:txBody>
          <a:bodyPr/>
          <a:lstStyle/>
          <a:p>
            <a:fld id="{6CC18655-D016-D145-A70E-0F6F8E9B9A7C}" type="datetime1">
              <a:rPr lang="en-US" smtClean="0"/>
              <a:t>10/5/2017</a:t>
            </a:fld>
            <a:endParaRPr lang="en-US"/>
          </a:p>
        </p:txBody>
      </p:sp>
      <p:sp>
        <p:nvSpPr>
          <p:cNvPr id="5" name="Slide Number Placeholder 4"/>
          <p:cNvSpPr>
            <a:spLocks noGrp="1"/>
          </p:cNvSpPr>
          <p:nvPr>
            <p:ph type="sldNum" sz="quarter" idx="11"/>
          </p:nvPr>
        </p:nvSpPr>
        <p:spPr/>
        <p:txBody>
          <a:bodyPr/>
          <a:lstStyle/>
          <a:p>
            <a:fld id="{21C9A526-2B11-9B45-BFD7-2AA1CDA54972}" type="slidenum">
              <a:rPr lang="en-US" smtClean="0"/>
              <a:t>12</a:t>
            </a:fld>
            <a:endParaRPr lang="en-US"/>
          </a:p>
        </p:txBody>
      </p:sp>
    </p:spTree>
    <p:extLst>
      <p:ext uri="{BB962C8B-B14F-4D97-AF65-F5344CB8AC3E}">
        <p14:creationId xmlns:p14="http://schemas.microsoft.com/office/powerpoint/2010/main" val="2187669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Nacionales</a:t>
            </a:r>
            <a:r>
              <a:rPr lang="en-US" dirty="0" smtClean="0"/>
              <a:t>: 64.94%</a:t>
            </a:r>
          </a:p>
          <a:p>
            <a:r>
              <a:rPr lang="en-US" dirty="0" smtClean="0"/>
              <a:t>Exterior:</a:t>
            </a:r>
            <a:r>
              <a:rPr lang="en-US" baseline="0" dirty="0" smtClean="0"/>
              <a:t> 35.06%</a:t>
            </a:r>
            <a:endParaRPr lang="en-US" dirty="0"/>
          </a:p>
        </p:txBody>
      </p:sp>
      <p:sp>
        <p:nvSpPr>
          <p:cNvPr id="4" name="Slide Number Placeholder 3"/>
          <p:cNvSpPr>
            <a:spLocks noGrp="1"/>
          </p:cNvSpPr>
          <p:nvPr>
            <p:ph type="sldNum" sz="quarter" idx="10"/>
          </p:nvPr>
        </p:nvSpPr>
        <p:spPr/>
        <p:txBody>
          <a:bodyPr/>
          <a:lstStyle/>
          <a:p>
            <a:fld id="{13F282D3-964D-4454-97F2-4B8DD90FA86B}" type="slidenum">
              <a:rPr lang="en-US" smtClean="0"/>
              <a:t>13</a:t>
            </a:fld>
            <a:endParaRPr lang="en-US"/>
          </a:p>
        </p:txBody>
      </p:sp>
    </p:spTree>
    <p:extLst>
      <p:ext uri="{BB962C8B-B14F-4D97-AF65-F5344CB8AC3E}">
        <p14:creationId xmlns:p14="http://schemas.microsoft.com/office/powerpoint/2010/main" val="957103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hite plai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17352" y="152199"/>
            <a:ext cx="5322469" cy="2481677"/>
          </a:xfrm>
        </p:spPr>
        <p:txBody>
          <a:bodyPr lIns="0" tIns="0" rIns="0" bIns="0">
            <a:normAutofit/>
          </a:bodyPr>
          <a:lstStyle>
            <a:lvl1pPr>
              <a:lnSpc>
                <a:spcPct val="95000"/>
              </a:lnSpc>
              <a:defRPr sz="5700" b="0" i="0">
                <a:solidFill>
                  <a:schemeClr val="tx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sp>
        <p:nvSpPr>
          <p:cNvPr id="10" name="Text Placeholder 9"/>
          <p:cNvSpPr>
            <a:spLocks noGrp="1"/>
          </p:cNvSpPr>
          <p:nvPr>
            <p:ph type="body" sz="quarter" idx="12" hasCustomPrompt="1"/>
          </p:nvPr>
        </p:nvSpPr>
        <p:spPr>
          <a:xfrm>
            <a:off x="320675" y="2719817"/>
            <a:ext cx="3968750" cy="440834"/>
          </a:xfrm>
        </p:spPr>
        <p:txBody>
          <a:bodyPr lIns="0" tIns="0" rIns="0" bIns="0"/>
          <a:lstStyle>
            <a:lvl1pPr>
              <a:defRPr sz="1900">
                <a:solidFill>
                  <a:schemeClr val="tx1"/>
                </a:solidFill>
              </a:defRPr>
            </a:lvl1pPr>
          </a:lstStyle>
          <a:p>
            <a:pPr lvl="0"/>
            <a:r>
              <a:rPr lang="en-US" dirty="0" smtClean="0"/>
              <a:t>Subtitle</a:t>
            </a:r>
            <a:endParaRPr lang="en-US" dirty="0"/>
          </a:p>
        </p:txBody>
      </p:sp>
      <p:sp>
        <p:nvSpPr>
          <p:cNvPr id="11" name="Text Placeholder 9"/>
          <p:cNvSpPr>
            <a:spLocks noGrp="1"/>
          </p:cNvSpPr>
          <p:nvPr>
            <p:ph type="body" sz="quarter" idx="13" hasCustomPrompt="1"/>
          </p:nvPr>
        </p:nvSpPr>
        <p:spPr>
          <a:xfrm>
            <a:off x="6421438" y="284622"/>
            <a:ext cx="2381326" cy="440834"/>
          </a:xfrm>
        </p:spPr>
        <p:txBody>
          <a:bodyPr lIns="0" tIns="0" rIns="0" bIns="0"/>
          <a:lstStyle>
            <a:lvl1pPr>
              <a:spcBef>
                <a:spcPts val="0"/>
              </a:spcBef>
              <a:defRPr sz="1100">
                <a:solidFill>
                  <a:schemeClr val="tx1"/>
                </a:solidFill>
              </a:defRPr>
            </a:lvl1pPr>
          </a:lstStyle>
          <a:p>
            <a:pPr lvl="0"/>
            <a:r>
              <a:rPr lang="en-US" dirty="0" smtClean="0"/>
              <a:t>Presenter Name</a:t>
            </a:r>
            <a:endParaRPr lang="en-US" dirty="0"/>
          </a:p>
        </p:txBody>
      </p:sp>
      <p:sp>
        <p:nvSpPr>
          <p:cNvPr id="13" name="Text Placeholder 9"/>
          <p:cNvSpPr>
            <a:spLocks noGrp="1"/>
          </p:cNvSpPr>
          <p:nvPr>
            <p:ph type="body" sz="quarter" idx="15" hasCustomPrompt="1"/>
          </p:nvPr>
        </p:nvSpPr>
        <p:spPr>
          <a:xfrm>
            <a:off x="6421438" y="1598177"/>
            <a:ext cx="2381326" cy="828861"/>
          </a:xfrm>
        </p:spPr>
        <p:txBody>
          <a:bodyPr lIns="0" tIns="0" rIns="0" bIns="0"/>
          <a:lstStyle>
            <a:lvl1pPr>
              <a:defRPr sz="950" baseline="0">
                <a:solidFill>
                  <a:schemeClr val="bg1">
                    <a:lumMod val="50000"/>
                  </a:schemeClr>
                </a:solidFill>
                <a:latin typeface="Arial Narrow" charset="0"/>
                <a:ea typeface="Arial Narrow" charset="0"/>
                <a:cs typeface="Arial Narrow" charset="0"/>
              </a:defRPr>
            </a:lvl1pPr>
          </a:lstStyle>
          <a:p>
            <a:pPr lvl="0"/>
            <a:r>
              <a:rPr lang="en-US" dirty="0" smtClean="0"/>
              <a:t>Disclaimer paragraph</a:t>
            </a:r>
            <a:endParaRPr lang="en-US" dirty="0"/>
          </a:p>
        </p:txBody>
      </p:sp>
      <p:sp>
        <p:nvSpPr>
          <p:cNvPr id="4" name="Date Placeholder 3"/>
          <p:cNvSpPr>
            <a:spLocks noGrp="1"/>
          </p:cNvSpPr>
          <p:nvPr>
            <p:ph type="dt" sz="half" idx="18"/>
          </p:nvPr>
        </p:nvSpPr>
        <p:spPr>
          <a:xfrm>
            <a:off x="6421438" y="1098982"/>
            <a:ext cx="2381326" cy="223277"/>
          </a:xfrm>
        </p:spPr>
        <p:txBody>
          <a:bodyPr/>
          <a:lstStyle>
            <a:lvl1pPr algn="l">
              <a:defRPr b="0" i="0">
                <a:latin typeface="Arial" charset="0"/>
                <a:ea typeface="Arial" charset="0"/>
                <a:cs typeface="Arial" charset="0"/>
              </a:defRPr>
            </a:lvl1pPr>
          </a:lstStyle>
          <a:p>
            <a:endParaRPr lang="en-US" dirty="0"/>
          </a:p>
        </p:txBody>
      </p:sp>
    </p:spTree>
    <p:extLst>
      <p:ext uri="{BB962C8B-B14F-4D97-AF65-F5344CB8AC3E}">
        <p14:creationId xmlns:p14="http://schemas.microsoft.com/office/powerpoint/2010/main" val="38641064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black plain">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6018226"/>
            <a:ext cx="2381156" cy="8397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solidFill>
                <a:schemeClr val="tx1"/>
              </a:solidFill>
            </a:endParaRPr>
          </a:p>
        </p:txBody>
      </p:sp>
      <p:sp>
        <p:nvSpPr>
          <p:cNvPr id="8" name="Title 7"/>
          <p:cNvSpPr>
            <a:spLocks noGrp="1"/>
          </p:cNvSpPr>
          <p:nvPr>
            <p:ph type="title" hasCustomPrompt="1"/>
          </p:nvPr>
        </p:nvSpPr>
        <p:spPr>
          <a:xfrm>
            <a:off x="320676" y="183512"/>
            <a:ext cx="7315200" cy="5170834"/>
          </a:xfrm>
        </p:spPr>
        <p:txBody>
          <a:bodyPr lIns="0" tIns="0" rIns="0" bIns="0"/>
          <a:lstStyle>
            <a:lvl1pPr>
              <a:lnSpc>
                <a:spcPct val="90000"/>
              </a:lnSpc>
              <a:defRPr sz="5700" b="0" i="0">
                <a:solidFill>
                  <a:schemeClr val="tx1"/>
                </a:solidFill>
                <a:latin typeface="Arial Regular" charset="0"/>
                <a:cs typeface="Arial Regular" charset="0"/>
              </a:defRPr>
            </a:lvl1pPr>
          </a:lstStyle>
          <a:p>
            <a:r>
              <a:rPr lang="en-US" dirty="0" smtClean="0"/>
              <a:t>Divider</a:t>
            </a:r>
            <a:br>
              <a:rPr lang="en-US" dirty="0" smtClean="0"/>
            </a:br>
            <a:r>
              <a:rPr lang="en-US" dirty="0" smtClean="0"/>
              <a:t>Page</a:t>
            </a:r>
            <a:endParaRPr lang="en-US" dirty="0"/>
          </a:p>
        </p:txBody>
      </p:sp>
      <p:sp>
        <p:nvSpPr>
          <p:cNvPr id="3" name="Footer Placeholder 2"/>
          <p:cNvSpPr>
            <a:spLocks noGrp="1"/>
          </p:cNvSpPr>
          <p:nvPr>
            <p:ph type="ftr" sz="quarter" idx="17"/>
          </p:nvPr>
        </p:nvSpPr>
        <p:spPr/>
        <p:txBody>
          <a:bodyPr/>
          <a:lstStyle>
            <a:lvl1pPr>
              <a:defRPr>
                <a:solidFill>
                  <a:srgbClr val="FFFFFF"/>
                </a:solidFill>
              </a:defRPr>
            </a:lvl1pPr>
          </a:lstStyle>
          <a:p>
            <a:r>
              <a:rPr lang="en-US" dirty="0" smtClean="0"/>
              <a:t>Private &amp; Confidential</a:t>
            </a:r>
            <a:endParaRPr lang="en-US" dirty="0"/>
          </a:p>
        </p:txBody>
      </p:sp>
      <p:sp>
        <p:nvSpPr>
          <p:cNvPr id="5" name="Slide Number Placeholder 4"/>
          <p:cNvSpPr>
            <a:spLocks noGrp="1"/>
          </p:cNvSpPr>
          <p:nvPr>
            <p:ph type="sldNum" sz="quarter" idx="18"/>
          </p:nvPr>
        </p:nvSpPr>
        <p:spPr/>
        <p:txBody>
          <a:bodyPr/>
          <a:lstStyle>
            <a:lvl1pPr>
              <a:defRPr>
                <a:solidFill>
                  <a:schemeClr val="tx1"/>
                </a:solidFill>
              </a:defRPr>
            </a:lvl1pPr>
          </a:lstStyle>
          <a:p>
            <a:fld id="{BDDC3DCF-E0A7-DA4A-BC2C-1EC3743A297B}"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0674" y="6325426"/>
            <a:ext cx="960120" cy="210312"/>
          </a:xfrm>
          <a:prstGeom prst="rect">
            <a:avLst/>
          </a:prstGeom>
        </p:spPr>
      </p:pic>
    </p:spTree>
    <p:extLst>
      <p:ext uri="{BB962C8B-B14F-4D97-AF65-F5344CB8AC3E}">
        <p14:creationId xmlns:p14="http://schemas.microsoft.com/office/powerpoint/2010/main" val="28916465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Image Big title">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20676" y="223699"/>
            <a:ext cx="7315200" cy="1201846"/>
          </a:xfrm>
        </p:spPr>
        <p:txBody>
          <a:bodyPr lIns="0" tIns="0" rIns="0" bIns="0"/>
          <a:lstStyle>
            <a:lvl1pPr>
              <a:lnSpc>
                <a:spcPct val="90000"/>
              </a:lnSpc>
              <a:defRPr sz="3750" b="0" i="0">
                <a:solidFill>
                  <a:schemeClr val="tx1"/>
                </a:solidFill>
                <a:latin typeface="Arial Regular" charset="0"/>
                <a:cs typeface="Arial Regular" charset="0"/>
              </a:defRPr>
            </a:lvl1pPr>
          </a:lstStyle>
          <a:p>
            <a:r>
              <a:rPr lang="en-US" dirty="0" smtClean="0"/>
              <a:t>Divider</a:t>
            </a:r>
            <a:br>
              <a:rPr lang="en-US" dirty="0" smtClean="0"/>
            </a:br>
            <a:r>
              <a:rPr lang="en-US" dirty="0" smtClean="0"/>
              <a:t>Page</a:t>
            </a:r>
            <a:endParaRPr lang="en-US" dirty="0"/>
          </a:p>
        </p:txBody>
      </p:sp>
      <p:sp>
        <p:nvSpPr>
          <p:cNvPr id="3" name="Footer Placeholder 2"/>
          <p:cNvSpPr>
            <a:spLocks noGrp="1"/>
          </p:cNvSpPr>
          <p:nvPr>
            <p:ph type="ftr" sz="quarter" idx="17"/>
          </p:nvPr>
        </p:nvSpPr>
        <p:spPr/>
        <p:txBody>
          <a:bodyPr/>
          <a:lstStyle/>
          <a:p>
            <a:r>
              <a:rPr lang="en-US" dirty="0" smtClean="0"/>
              <a:t>Private &amp; Confidential</a:t>
            </a:r>
            <a:endParaRPr lang="en-US" dirty="0"/>
          </a:p>
        </p:txBody>
      </p:sp>
      <p:sp>
        <p:nvSpPr>
          <p:cNvPr id="5" name="Slide Number Placeholder 4"/>
          <p:cNvSpPr>
            <a:spLocks noGrp="1"/>
          </p:cNvSpPr>
          <p:nvPr>
            <p:ph type="sldNum" sz="quarter" idx="18"/>
          </p:nvPr>
        </p:nvSpPr>
        <p:spPr/>
        <p:txBody>
          <a:bodyPr/>
          <a:lstStyle/>
          <a:p>
            <a:fld id="{BDDC3DCF-E0A7-DA4A-BC2C-1EC3743A297B}" type="slidenum">
              <a:rPr lang="en-US" smtClean="0"/>
              <a:pPr/>
              <a:t>‹#›</a:t>
            </a:fld>
            <a:endParaRPr lang="en-US" dirty="0"/>
          </a:p>
        </p:txBody>
      </p:sp>
      <p:sp>
        <p:nvSpPr>
          <p:cNvPr id="6" name="Picture Placeholder 5"/>
          <p:cNvSpPr>
            <a:spLocks noGrp="1"/>
          </p:cNvSpPr>
          <p:nvPr>
            <p:ph type="pic" sz="quarter" idx="19"/>
          </p:nvPr>
        </p:nvSpPr>
        <p:spPr>
          <a:xfrm>
            <a:off x="320676" y="2219101"/>
            <a:ext cx="8499474" cy="3572099"/>
          </a:xfrm>
        </p:spPr>
        <p:txBody>
          <a:bodyPr anchor="ctr"/>
          <a:lstStyle>
            <a:lvl1pPr algn="ctr">
              <a:defRPr/>
            </a:lvl1pPr>
          </a:lstStyle>
          <a:p>
            <a:endParaRPr lang="en-US" dirty="0"/>
          </a:p>
        </p:txBody>
      </p:sp>
    </p:spTree>
    <p:extLst>
      <p:ext uri="{BB962C8B-B14F-4D97-AF65-F5344CB8AC3E}">
        <p14:creationId xmlns:p14="http://schemas.microsoft.com/office/powerpoint/2010/main" val="35627645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white Image Small title">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20676" y="262227"/>
            <a:ext cx="7315200" cy="1046682"/>
          </a:xfrm>
        </p:spPr>
        <p:txBody>
          <a:bodyPr lIns="0" tIns="0" rIns="0" bIns="0"/>
          <a:lstStyle>
            <a:lvl1pPr>
              <a:lnSpc>
                <a:spcPct val="95000"/>
              </a:lnSpc>
              <a:defRPr sz="2000" b="0" i="0">
                <a:solidFill>
                  <a:schemeClr val="tx1"/>
                </a:solidFill>
                <a:latin typeface="Arial Regular" charset="0"/>
                <a:cs typeface="Arial Regular" charset="0"/>
              </a:defRPr>
            </a:lvl1pPr>
          </a:lstStyle>
          <a:p>
            <a:r>
              <a:rPr lang="en-US" dirty="0" smtClean="0"/>
              <a:t>Divider</a:t>
            </a:r>
            <a:br>
              <a:rPr lang="en-US" dirty="0" smtClean="0"/>
            </a:br>
            <a:r>
              <a:rPr lang="en-US" dirty="0" smtClean="0"/>
              <a:t>Page</a:t>
            </a:r>
            <a:endParaRPr lang="en-US" dirty="0"/>
          </a:p>
        </p:txBody>
      </p:sp>
      <p:sp>
        <p:nvSpPr>
          <p:cNvPr id="3" name="Footer Placeholder 2"/>
          <p:cNvSpPr>
            <a:spLocks noGrp="1"/>
          </p:cNvSpPr>
          <p:nvPr>
            <p:ph type="ftr" sz="quarter" idx="17"/>
          </p:nvPr>
        </p:nvSpPr>
        <p:spPr/>
        <p:txBody>
          <a:bodyPr/>
          <a:lstStyle/>
          <a:p>
            <a:r>
              <a:rPr lang="en-US" smtClean="0"/>
              <a:t>Private &amp; Confidential</a:t>
            </a:r>
            <a:endParaRPr lang="en-US" dirty="0"/>
          </a:p>
        </p:txBody>
      </p:sp>
      <p:sp>
        <p:nvSpPr>
          <p:cNvPr id="5" name="Slide Number Placeholder 4"/>
          <p:cNvSpPr>
            <a:spLocks noGrp="1"/>
          </p:cNvSpPr>
          <p:nvPr>
            <p:ph type="sldNum" sz="quarter" idx="18"/>
          </p:nvPr>
        </p:nvSpPr>
        <p:spPr/>
        <p:txBody>
          <a:bodyPr/>
          <a:lstStyle/>
          <a:p>
            <a:fld id="{BDDC3DCF-E0A7-DA4A-BC2C-1EC3743A297B}" type="slidenum">
              <a:rPr lang="en-US" smtClean="0"/>
              <a:pPr/>
              <a:t>‹#›</a:t>
            </a:fld>
            <a:endParaRPr lang="en-US" dirty="0"/>
          </a:p>
        </p:txBody>
      </p:sp>
      <p:sp>
        <p:nvSpPr>
          <p:cNvPr id="6" name="Picture Placeholder 5"/>
          <p:cNvSpPr>
            <a:spLocks noGrp="1"/>
          </p:cNvSpPr>
          <p:nvPr>
            <p:ph type="pic" sz="quarter" idx="19"/>
          </p:nvPr>
        </p:nvSpPr>
        <p:spPr>
          <a:xfrm>
            <a:off x="320676" y="2219101"/>
            <a:ext cx="8499474" cy="3572099"/>
          </a:xfrm>
        </p:spPr>
        <p:txBody>
          <a:bodyPr anchor="ctr"/>
          <a:lstStyle>
            <a:lvl1pPr algn="ctr">
              <a:defRPr/>
            </a:lvl1pPr>
          </a:lstStyle>
          <a:p>
            <a:endParaRPr lang="en-US"/>
          </a:p>
        </p:txBody>
      </p:sp>
    </p:spTree>
    <p:extLst>
      <p:ext uri="{BB962C8B-B14F-4D97-AF65-F5344CB8AC3E}">
        <p14:creationId xmlns:p14="http://schemas.microsoft.com/office/powerpoint/2010/main" val="12521724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black Image Small title">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20676" y="262227"/>
            <a:ext cx="7315200" cy="1098520"/>
          </a:xfrm>
        </p:spPr>
        <p:txBody>
          <a:bodyPr lIns="0" tIns="0" rIns="0" bIns="0"/>
          <a:lstStyle>
            <a:lvl1pPr>
              <a:lnSpc>
                <a:spcPct val="90000"/>
              </a:lnSpc>
              <a:defRPr sz="2000" b="0" i="0">
                <a:solidFill>
                  <a:schemeClr val="tx1"/>
                </a:solidFill>
                <a:latin typeface="Arial Regular" charset="0"/>
                <a:cs typeface="Arial Regular" charset="0"/>
              </a:defRPr>
            </a:lvl1pPr>
          </a:lstStyle>
          <a:p>
            <a:r>
              <a:rPr lang="en-US" dirty="0" smtClean="0"/>
              <a:t>Divider</a:t>
            </a:r>
            <a:br>
              <a:rPr lang="en-US" dirty="0" smtClean="0"/>
            </a:br>
            <a:r>
              <a:rPr lang="en-US" dirty="0" smtClean="0"/>
              <a:t>Page</a:t>
            </a:r>
            <a:endParaRPr lang="en-US" dirty="0"/>
          </a:p>
        </p:txBody>
      </p:sp>
      <p:sp>
        <p:nvSpPr>
          <p:cNvPr id="3" name="Footer Placeholder 2"/>
          <p:cNvSpPr>
            <a:spLocks noGrp="1"/>
          </p:cNvSpPr>
          <p:nvPr>
            <p:ph type="ftr" sz="quarter" idx="17"/>
          </p:nvPr>
        </p:nvSpPr>
        <p:spPr/>
        <p:txBody>
          <a:bodyPr/>
          <a:lstStyle>
            <a:lvl1pPr>
              <a:defRPr>
                <a:solidFill>
                  <a:srgbClr val="FFFFFF"/>
                </a:solidFill>
              </a:defRPr>
            </a:lvl1pPr>
          </a:lstStyle>
          <a:p>
            <a:r>
              <a:rPr lang="en-US" smtClean="0"/>
              <a:t>Private &amp; Confidential</a:t>
            </a:r>
            <a:endParaRPr lang="en-US" dirty="0"/>
          </a:p>
        </p:txBody>
      </p:sp>
      <p:sp>
        <p:nvSpPr>
          <p:cNvPr id="5" name="Slide Number Placeholder 4"/>
          <p:cNvSpPr>
            <a:spLocks noGrp="1"/>
          </p:cNvSpPr>
          <p:nvPr>
            <p:ph type="sldNum" sz="quarter" idx="18"/>
          </p:nvPr>
        </p:nvSpPr>
        <p:spPr/>
        <p:txBody>
          <a:bodyPr/>
          <a:lstStyle>
            <a:lvl1pPr>
              <a:defRPr>
                <a:solidFill>
                  <a:srgbClr val="FFFFFF"/>
                </a:solidFill>
              </a:defRPr>
            </a:lvl1pPr>
          </a:lstStyle>
          <a:p>
            <a:fld id="{BDDC3DCF-E0A7-DA4A-BC2C-1EC3743A297B}" type="slidenum">
              <a:rPr lang="en-US" smtClean="0"/>
              <a:pPr/>
              <a:t>‹#›</a:t>
            </a:fld>
            <a:endParaRPr lang="en-US" dirty="0"/>
          </a:p>
        </p:txBody>
      </p:sp>
      <p:sp>
        <p:nvSpPr>
          <p:cNvPr id="6" name="Picture Placeholder 5"/>
          <p:cNvSpPr>
            <a:spLocks noGrp="1"/>
          </p:cNvSpPr>
          <p:nvPr>
            <p:ph type="pic" sz="quarter" idx="19"/>
          </p:nvPr>
        </p:nvSpPr>
        <p:spPr>
          <a:xfrm>
            <a:off x="320676" y="2219101"/>
            <a:ext cx="8499474" cy="3572099"/>
          </a:xfrm>
        </p:spPr>
        <p:txBody>
          <a:bodyPr anchor="ctr"/>
          <a:lstStyle>
            <a:lvl1pPr algn="ctr">
              <a:defRPr/>
            </a:lvl1pPr>
          </a:lstStyle>
          <a:p>
            <a:endParaRPr lang="en-US"/>
          </a:p>
        </p:txBody>
      </p:sp>
      <p:sp>
        <p:nvSpPr>
          <p:cNvPr id="9" name="Rectangle 8"/>
          <p:cNvSpPr/>
          <p:nvPr userDrawn="1"/>
        </p:nvSpPr>
        <p:spPr>
          <a:xfrm>
            <a:off x="0" y="6018226"/>
            <a:ext cx="2381156" cy="8397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solidFill>
                <a:schemeClr val="tx1"/>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0674" y="6325426"/>
            <a:ext cx="960120" cy="210312"/>
          </a:xfrm>
          <a:prstGeom prst="rect">
            <a:avLst/>
          </a:prstGeom>
        </p:spPr>
      </p:pic>
    </p:spTree>
    <p:extLst>
      <p:ext uri="{BB962C8B-B14F-4D97-AF65-F5344CB8AC3E}">
        <p14:creationId xmlns:p14="http://schemas.microsoft.com/office/powerpoint/2010/main" val="155361767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t>Private &amp; Confidential</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533593"/>
            <a:ext cx="4011152" cy="4257607"/>
          </a:xfrm>
        </p:spPr>
        <p:txBody>
          <a:bodyPr/>
          <a:lstStyle>
            <a:lvl1pPr>
              <a:defRPr b="0" i="0">
                <a:latin typeface="Arial Regular" charset="0"/>
                <a:cs typeface="Arial Regular" charset="0"/>
              </a:defRPr>
            </a:lvl1pPr>
            <a:lvl2pPr>
              <a:defRPr b="0" i="0">
                <a:latin typeface="Arial Regular" charset="0"/>
                <a:cs typeface="Arial Regular" charset="0"/>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5"/>
          <p:cNvSpPr>
            <a:spLocks noGrp="1"/>
          </p:cNvSpPr>
          <p:nvPr>
            <p:ph sz="quarter" idx="13"/>
          </p:nvPr>
        </p:nvSpPr>
        <p:spPr>
          <a:xfrm>
            <a:off x="4796298" y="1533593"/>
            <a:ext cx="4011152" cy="4257607"/>
          </a:xfrm>
        </p:spPr>
        <p:txBody>
          <a:bodyPr/>
          <a:lstStyle>
            <a:lvl1pPr>
              <a:defRPr b="0" i="0">
                <a:latin typeface="Arial Regular" charset="0"/>
                <a:cs typeface="Arial Regular" charset="0"/>
              </a:defRPr>
            </a:lvl1pPr>
            <a:lvl2pPr>
              <a:defRPr b="0" i="0">
                <a:latin typeface="Arial Regular" charset="0"/>
                <a:cs typeface="Arial Regular" charset="0"/>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9"/>
          <p:cNvSpPr>
            <a:spLocks noGrp="1"/>
          </p:cNvSpPr>
          <p:nvPr>
            <p:ph type="body" sz="quarter" idx="14"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smtClean="0"/>
              <a:t>Subtitle</a:t>
            </a:r>
            <a:endParaRPr lang="en-US" dirty="0"/>
          </a:p>
        </p:txBody>
      </p:sp>
    </p:spTree>
    <p:extLst>
      <p:ext uri="{BB962C8B-B14F-4D97-AF65-F5344CB8AC3E}">
        <p14:creationId xmlns:p14="http://schemas.microsoft.com/office/powerpoint/2010/main" val="397922647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 columns w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t>Private &amp; Confidential</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0" y="1144741"/>
            <a:ext cx="8490099" cy="855797"/>
          </a:xfrm>
        </p:spPr>
        <p:txBody>
          <a:bodyPr/>
          <a:lstStyle>
            <a:lvl1pPr>
              <a:defRPr sz="1400" b="0" i="0">
                <a:solidFill>
                  <a:schemeClr val="tx1"/>
                </a:solidFill>
                <a:latin typeface="Arial Regular" charset="0"/>
                <a:cs typeface="Arial Regular" charset="0"/>
              </a:defRPr>
            </a:lvl1pPr>
            <a:lvl2pPr>
              <a:defRPr>
                <a:latin typeface="Akkurat Pro"/>
                <a:cs typeface="Akkurat Pro"/>
              </a:defRPr>
            </a:lvl2pPr>
          </a:lstStyle>
          <a:p>
            <a:pPr lvl="0"/>
            <a:r>
              <a:rPr lang="en-US" dirty="0" smtClean="0"/>
              <a:t>Click to edit Master text styles</a:t>
            </a:r>
            <a:endParaRPr lang="en-US" dirty="0"/>
          </a:p>
        </p:txBody>
      </p:sp>
      <p:sp>
        <p:nvSpPr>
          <p:cNvPr id="8" name="Picture Placeholder 7"/>
          <p:cNvSpPr>
            <a:spLocks noGrp="1"/>
          </p:cNvSpPr>
          <p:nvPr>
            <p:ph type="pic" sz="quarter" idx="14"/>
          </p:nvPr>
        </p:nvSpPr>
        <p:spPr>
          <a:xfrm>
            <a:off x="317500" y="2281526"/>
            <a:ext cx="4011613" cy="2935710"/>
          </a:xfrm>
        </p:spPr>
        <p:txBody>
          <a:bodyPr anchor="ctr"/>
          <a:lstStyle>
            <a:lvl1pPr algn="ctr">
              <a:defRPr/>
            </a:lvl1pPr>
          </a:lstStyle>
          <a:p>
            <a:endParaRPr lang="en-US" dirty="0"/>
          </a:p>
        </p:txBody>
      </p:sp>
      <p:sp>
        <p:nvSpPr>
          <p:cNvPr id="10" name="Text Placeholder 9"/>
          <p:cNvSpPr>
            <a:spLocks noGrp="1"/>
          </p:cNvSpPr>
          <p:nvPr>
            <p:ph type="body" sz="quarter" idx="15"/>
          </p:nvPr>
        </p:nvSpPr>
        <p:spPr>
          <a:xfrm>
            <a:off x="320675" y="2000538"/>
            <a:ext cx="4008438" cy="280988"/>
          </a:xfrm>
        </p:spPr>
        <p:txBody>
          <a:bodyPr/>
          <a:lstStyle>
            <a:lvl1pPr algn="ctr">
              <a:defRPr sz="1000">
                <a:solidFill>
                  <a:srgbClr val="000000"/>
                </a:solidFill>
              </a:defRPr>
            </a:lvl1pPr>
          </a:lstStyle>
          <a:p>
            <a:pPr lvl="0"/>
            <a:r>
              <a:rPr lang="en-US" dirty="0" smtClean="0"/>
              <a:t>Click to edit Master text styles</a:t>
            </a:r>
            <a:endParaRPr lang="en-US" dirty="0"/>
          </a:p>
        </p:txBody>
      </p:sp>
      <p:sp>
        <p:nvSpPr>
          <p:cNvPr id="11" name="Picture Placeholder 7"/>
          <p:cNvSpPr>
            <a:spLocks noGrp="1"/>
          </p:cNvSpPr>
          <p:nvPr>
            <p:ph type="pic" sz="quarter" idx="16"/>
          </p:nvPr>
        </p:nvSpPr>
        <p:spPr>
          <a:xfrm>
            <a:off x="4803725" y="2281526"/>
            <a:ext cx="4011613" cy="2935710"/>
          </a:xfrm>
        </p:spPr>
        <p:txBody>
          <a:bodyPr anchor="ctr"/>
          <a:lstStyle>
            <a:lvl1pPr algn="ctr">
              <a:defRPr/>
            </a:lvl1pPr>
          </a:lstStyle>
          <a:p>
            <a:endParaRPr lang="en-US"/>
          </a:p>
        </p:txBody>
      </p:sp>
      <p:sp>
        <p:nvSpPr>
          <p:cNvPr id="12" name="Text Placeholder 9"/>
          <p:cNvSpPr>
            <a:spLocks noGrp="1"/>
          </p:cNvSpPr>
          <p:nvPr>
            <p:ph type="body" sz="quarter" idx="17"/>
          </p:nvPr>
        </p:nvSpPr>
        <p:spPr>
          <a:xfrm>
            <a:off x="4806900" y="2000538"/>
            <a:ext cx="4008438" cy="280988"/>
          </a:xfrm>
        </p:spPr>
        <p:txBody>
          <a:bodyPr/>
          <a:lstStyle>
            <a:lvl1pPr algn="ctr">
              <a:defRPr sz="1000">
                <a:solidFill>
                  <a:srgbClr val="000000"/>
                </a:solidFill>
              </a:defRPr>
            </a:lvl1pPr>
          </a:lstStyle>
          <a:p>
            <a:pPr lvl="0"/>
            <a:r>
              <a:rPr lang="en-US" dirty="0" smtClean="0"/>
              <a:t>Click to edit Master text styles</a:t>
            </a:r>
            <a:endParaRPr lang="en-US" dirty="0"/>
          </a:p>
        </p:txBody>
      </p:sp>
      <p:sp>
        <p:nvSpPr>
          <p:cNvPr id="14" name="Text Placeholder 13"/>
          <p:cNvSpPr>
            <a:spLocks noGrp="1"/>
          </p:cNvSpPr>
          <p:nvPr>
            <p:ph type="body" sz="quarter" idx="18"/>
          </p:nvPr>
        </p:nvSpPr>
        <p:spPr>
          <a:xfrm>
            <a:off x="320675" y="5403972"/>
            <a:ext cx="8500220" cy="583922"/>
          </a:xfrm>
        </p:spPr>
        <p:txBody>
          <a:bodyPr anchor="b"/>
          <a:lstStyle>
            <a:lvl1pPr>
              <a:defRPr sz="950" b="0" i="0">
                <a:solidFill>
                  <a:schemeClr val="tx1"/>
                </a:solidFill>
                <a:latin typeface="Arial Narrow"/>
                <a:cs typeface="Arial Narrow"/>
              </a:defRPr>
            </a:lvl1pPr>
            <a:lvl2pPr>
              <a:defRPr sz="950" b="0" i="0">
                <a:solidFill>
                  <a:schemeClr val="tx1"/>
                </a:solidFill>
                <a:latin typeface="Arial Narrow"/>
                <a:cs typeface="Arial Narrow"/>
              </a:defRPr>
            </a:lvl2pPr>
            <a:lvl3pPr>
              <a:defRPr sz="950" b="0" i="0">
                <a:solidFill>
                  <a:schemeClr val="tx1"/>
                </a:solidFill>
                <a:latin typeface="Arial Narrow"/>
                <a:cs typeface="Arial Narrow"/>
              </a:defRPr>
            </a:lvl3pPr>
            <a:lvl4pPr>
              <a:defRPr sz="800">
                <a:solidFill>
                  <a:srgbClr val="7F7F7F"/>
                </a:solidFill>
              </a:defRPr>
            </a:lvl4pPr>
            <a:lvl5pPr>
              <a:defRPr sz="800">
                <a:solidFill>
                  <a:srgbClr val="7F7F7F"/>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269058836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Private &amp; Confidential</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063782"/>
            <a:ext cx="8503543" cy="4727418"/>
          </a:xfrm>
        </p:spPr>
        <p:txBody>
          <a:bodyPr/>
          <a:lstStyle>
            <a:lvl1pPr>
              <a:defRPr sz="950" b="0" i="0">
                <a:latin typeface="Arial Narrow"/>
                <a:cs typeface="Arial Narrow"/>
              </a:defRPr>
            </a:lvl1pPr>
            <a:lvl2pPr marL="0" marR="0" indent="0" algn="l" defTabSz="457200" rtl="0" eaLnBrk="1" fontAlgn="auto" latinLnBrk="0" hangingPunct="1">
              <a:lnSpc>
                <a:spcPct val="100000"/>
              </a:lnSpc>
              <a:spcBef>
                <a:spcPts val="500"/>
              </a:spcBef>
              <a:spcAft>
                <a:spcPts val="0"/>
              </a:spcAft>
              <a:buClrTx/>
              <a:buSzTx/>
              <a:buFont typeface="Arial"/>
              <a:buNone/>
              <a:tabLst/>
              <a:defRPr sz="950" b="0" i="0">
                <a:latin typeface="Arial Narrow"/>
                <a:cs typeface="Arial Narrow"/>
              </a:defRPr>
            </a:lvl2pPr>
            <a:lvl3pPr>
              <a:defRPr sz="950">
                <a:latin typeface="Arial Narrow"/>
                <a:cs typeface="Arial Narrow"/>
              </a:defRPr>
            </a:lvl3pPr>
            <a:lvl4pPr>
              <a:defRPr sz="950">
                <a:latin typeface="Arial Narrow"/>
                <a:cs typeface="Arial Narrow"/>
              </a:defRPr>
            </a:lvl4pPr>
            <a:lvl5pPr>
              <a:defRPr sz="950">
                <a:latin typeface="Arial Narrow"/>
                <a:cs typeface="Arial Narrow"/>
              </a:defRPr>
            </a:lvl5pPr>
          </a:lstStyle>
          <a:p>
            <a:pPr lvl="0"/>
            <a:r>
              <a:rPr lang="en-US" dirty="0" smtClean="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smtClean="0"/>
              <a:t>Second level. Level 2 Body text can be Regular or Bold. Level 2 Body text can be Regular or Bold. </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7836198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t>Private &amp; Confidential</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Tree>
    <p:extLst>
      <p:ext uri="{BB962C8B-B14F-4D97-AF65-F5344CB8AC3E}">
        <p14:creationId xmlns:p14="http://schemas.microsoft.com/office/powerpoint/2010/main" val="216351066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uthor inf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5" name="Content Placeholder 5"/>
          <p:cNvSpPr>
            <a:spLocks noGrp="1"/>
          </p:cNvSpPr>
          <p:nvPr>
            <p:ph sz="quarter" idx="13" hasCustomPrompt="1"/>
          </p:nvPr>
        </p:nvSpPr>
        <p:spPr>
          <a:xfrm>
            <a:off x="320675" y="4076095"/>
            <a:ext cx="3482320" cy="1727812"/>
          </a:xfrm>
        </p:spPr>
        <p:txBody>
          <a:bodyPr/>
          <a:lstStyle>
            <a:lvl1pPr>
              <a:defRPr sz="2000" b="0" i="0" baseline="0">
                <a:latin typeface="Arial Regular" charset="0"/>
                <a:cs typeface="Arial Regular" charset="0"/>
              </a:defRPr>
            </a:lvl1pPr>
            <a:lvl2pPr marL="0" indent="0">
              <a:buFont typeface="Arial"/>
              <a:buNone/>
              <a:defRPr sz="2000"/>
            </a:lvl2pPr>
          </a:lstStyle>
          <a:p>
            <a:pPr lvl="0"/>
            <a:r>
              <a:rPr lang="en-US" dirty="0" smtClean="0"/>
              <a:t>Author’s Name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0789570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227012" y="1233487"/>
            <a:ext cx="8688387" cy="4686301"/>
          </a:xfrm>
          <a:ln cap="flat">
            <a:miter lim="800000"/>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Date Placeholder 1"/>
          <p:cNvSpPr>
            <a:spLocks noGrp="1"/>
          </p:cNvSpPr>
          <p:nvPr>
            <p:ph type="dt" sz="half" idx="14"/>
          </p:nvPr>
        </p:nvSpPr>
        <p:spPr/>
        <p:txBody>
          <a:bodyPr/>
          <a:lstStyle/>
          <a:p>
            <a:endParaRPr lang="en-US"/>
          </a:p>
        </p:txBody>
      </p:sp>
      <p:sp>
        <p:nvSpPr>
          <p:cNvPr id="7" name="Footer Placeholder 6"/>
          <p:cNvSpPr>
            <a:spLocks noGrp="1"/>
          </p:cNvSpPr>
          <p:nvPr>
            <p:ph type="ftr" sz="quarter" idx="15"/>
          </p:nvPr>
        </p:nvSpPr>
        <p:spPr/>
        <p:txBody>
          <a:bodyPr/>
          <a:lstStyle/>
          <a:p>
            <a:r>
              <a:rPr lang="en-US" smtClean="0"/>
              <a:t>Private &amp; Confidential</a:t>
            </a:r>
            <a:endParaRPr lang="en-US"/>
          </a:p>
        </p:txBody>
      </p:sp>
      <p:sp>
        <p:nvSpPr>
          <p:cNvPr id="8" name="Slide Number Placeholder 7"/>
          <p:cNvSpPr>
            <a:spLocks noGrp="1"/>
          </p:cNvSpPr>
          <p:nvPr>
            <p:ph type="sldNum" sz="quarter" idx="16"/>
          </p:nvPr>
        </p:nvSpPr>
        <p:spPr/>
        <p:txBody>
          <a:bodyPr/>
          <a:lstStyle/>
          <a:p>
            <a:fld id="{146682E1-A610-4FB0-BCC6-241ABE41C99B}"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258794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black plain">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6018226"/>
            <a:ext cx="2381156" cy="8397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8" name="Title 7"/>
          <p:cNvSpPr>
            <a:spLocks noGrp="1"/>
          </p:cNvSpPr>
          <p:nvPr>
            <p:ph type="title" hasCustomPrompt="1"/>
          </p:nvPr>
        </p:nvSpPr>
        <p:spPr>
          <a:xfrm>
            <a:off x="317352" y="152199"/>
            <a:ext cx="5322469" cy="2481677"/>
          </a:xfrm>
        </p:spPr>
        <p:txBody>
          <a:bodyPr lIns="0" tIns="0" rIns="0" bIns="0">
            <a:normAutofit/>
          </a:bodyPr>
          <a:lstStyle>
            <a:lvl1pPr>
              <a:lnSpc>
                <a:spcPct val="95000"/>
              </a:lnSpc>
              <a:defRPr sz="5700" b="0" i="0">
                <a:solidFill>
                  <a:schemeClr val="tx1"/>
                </a:solidFill>
                <a:latin typeface="Arial Regular" charset="0"/>
                <a:cs typeface="Arial Regular" charset="0"/>
              </a:defRPr>
            </a:lvl1pPr>
          </a:lstStyle>
          <a:p>
            <a:r>
              <a:rPr lang="en-US" dirty="0" smtClean="0"/>
              <a:t>Presentation</a:t>
            </a:r>
            <a:br>
              <a:rPr lang="en-US" dirty="0" smtClean="0"/>
            </a:br>
            <a:r>
              <a:rPr lang="en-US" dirty="0" smtClean="0"/>
              <a:t>Title</a:t>
            </a:r>
            <a:endParaRPr lang="en-US" dirty="0"/>
          </a:p>
        </p:txBody>
      </p:sp>
      <p:sp>
        <p:nvSpPr>
          <p:cNvPr id="10" name="Text Placeholder 9"/>
          <p:cNvSpPr>
            <a:spLocks noGrp="1"/>
          </p:cNvSpPr>
          <p:nvPr>
            <p:ph type="body" sz="quarter" idx="12" hasCustomPrompt="1"/>
          </p:nvPr>
        </p:nvSpPr>
        <p:spPr>
          <a:xfrm>
            <a:off x="320675" y="2719817"/>
            <a:ext cx="3968750" cy="440834"/>
          </a:xfrm>
        </p:spPr>
        <p:txBody>
          <a:bodyPr lIns="0" tIns="0" rIns="0" bIns="0"/>
          <a:lstStyle>
            <a:lvl1pPr>
              <a:defRPr sz="1900">
                <a:solidFill>
                  <a:schemeClr val="tx1"/>
                </a:solidFill>
              </a:defRPr>
            </a:lvl1pPr>
          </a:lstStyle>
          <a:p>
            <a:pPr lvl="0"/>
            <a:r>
              <a:rPr lang="en-US" dirty="0" smtClean="0"/>
              <a:t>Subtitle</a:t>
            </a:r>
            <a:endParaRPr lang="en-US" dirty="0"/>
          </a:p>
        </p:txBody>
      </p:sp>
      <p:sp>
        <p:nvSpPr>
          <p:cNvPr id="11" name="Text Placeholder 9"/>
          <p:cNvSpPr>
            <a:spLocks noGrp="1"/>
          </p:cNvSpPr>
          <p:nvPr>
            <p:ph type="body" sz="quarter" idx="13" hasCustomPrompt="1"/>
          </p:nvPr>
        </p:nvSpPr>
        <p:spPr>
          <a:xfrm>
            <a:off x="6421439" y="284622"/>
            <a:ext cx="2378176" cy="440834"/>
          </a:xfrm>
        </p:spPr>
        <p:txBody>
          <a:bodyPr lIns="0" tIns="0" rIns="0" bIns="0"/>
          <a:lstStyle>
            <a:lvl1pPr>
              <a:spcBef>
                <a:spcPts val="0"/>
              </a:spcBef>
              <a:defRPr sz="1100">
                <a:solidFill>
                  <a:schemeClr val="tx1"/>
                </a:solidFill>
              </a:defRPr>
            </a:lvl1pPr>
          </a:lstStyle>
          <a:p>
            <a:pPr lvl="0"/>
            <a:r>
              <a:rPr lang="en-US" dirty="0" smtClean="0"/>
              <a:t>Presenter Name</a:t>
            </a:r>
            <a:endParaRPr lang="en-US" dirty="0"/>
          </a:p>
        </p:txBody>
      </p:sp>
      <p:sp>
        <p:nvSpPr>
          <p:cNvPr id="13" name="Text Placeholder 9"/>
          <p:cNvSpPr>
            <a:spLocks noGrp="1"/>
          </p:cNvSpPr>
          <p:nvPr>
            <p:ph type="body" sz="quarter" idx="15" hasCustomPrompt="1"/>
          </p:nvPr>
        </p:nvSpPr>
        <p:spPr>
          <a:xfrm>
            <a:off x="6421439" y="1602218"/>
            <a:ext cx="2378176" cy="828861"/>
          </a:xfrm>
        </p:spPr>
        <p:txBody>
          <a:bodyPr lIns="0" tIns="0" rIns="0" bIns="0"/>
          <a:lstStyle>
            <a:lvl1pPr>
              <a:defRPr sz="950" baseline="0">
                <a:solidFill>
                  <a:schemeClr val="tx1">
                    <a:lumMod val="65000"/>
                  </a:schemeClr>
                </a:solidFill>
                <a:latin typeface="Arial Narrow" charset="0"/>
                <a:ea typeface="Arial Narrow" charset="0"/>
                <a:cs typeface="Arial Narrow" charset="0"/>
              </a:defRPr>
            </a:lvl1pPr>
          </a:lstStyle>
          <a:p>
            <a:pPr lvl="0"/>
            <a:r>
              <a:rPr lang="en-US" dirty="0" smtClean="0"/>
              <a:t>Disclaimer paragraph</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0674" y="6325426"/>
            <a:ext cx="960120" cy="210312"/>
          </a:xfrm>
          <a:prstGeom prst="rect">
            <a:avLst/>
          </a:prstGeom>
        </p:spPr>
      </p:pic>
      <p:sp>
        <p:nvSpPr>
          <p:cNvPr id="2" name="Date Placeholder 1"/>
          <p:cNvSpPr>
            <a:spLocks noGrp="1"/>
          </p:cNvSpPr>
          <p:nvPr>
            <p:ph type="dt" sz="half" idx="16"/>
          </p:nvPr>
        </p:nvSpPr>
        <p:spPr>
          <a:xfrm>
            <a:off x="6420775" y="1100212"/>
            <a:ext cx="2386676" cy="223277"/>
          </a:xfrm>
        </p:spPr>
        <p:txBody>
          <a:bodyPr/>
          <a:lstStyle>
            <a:lvl1pPr algn="l">
              <a:defRPr>
                <a:solidFill>
                  <a:schemeClr val="tx1"/>
                </a:solidFill>
              </a:defRPr>
            </a:lvl1pPr>
          </a:lstStyle>
          <a:p>
            <a:endParaRPr lang="en-US" dirty="0"/>
          </a:p>
        </p:txBody>
      </p:sp>
    </p:spTree>
    <p:extLst>
      <p:ext uri="{BB962C8B-B14F-4D97-AF65-F5344CB8AC3E}">
        <p14:creationId xmlns:p14="http://schemas.microsoft.com/office/powerpoint/2010/main" val="684129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wSour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t>Private &amp; Confidential</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529220"/>
            <a:ext cx="8503920" cy="4102570"/>
          </a:xfrm>
        </p:spPr>
        <p:txBody>
          <a:bodyPr/>
          <a:lstStyle>
            <a:lvl1pPr>
              <a:defRPr b="0" i="0">
                <a:latin typeface="Arial Regular" charset="0"/>
                <a:cs typeface="Arial Regular"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b="0" i="0">
                <a:latin typeface="Arial Regular" charset="0"/>
                <a:cs typeface="Arial Regular" charset="0"/>
              </a:defRPr>
            </a:lvl2pPr>
          </a:lstStyle>
          <a:p>
            <a:pPr lvl="0"/>
            <a:r>
              <a:rPr lang="en-US" dirty="0" smtClean="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smtClean="0"/>
              <a:t>Second level. Level 2 Body text can be Regular or Bold. Level 2 Body text can be Regular or Bold. </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5"/>
          <p:cNvSpPr>
            <a:spLocks noGrp="1"/>
          </p:cNvSpPr>
          <p:nvPr>
            <p:ph sz="quarter" idx="13"/>
          </p:nvPr>
        </p:nvSpPr>
        <p:spPr>
          <a:xfrm>
            <a:off x="314324" y="5606722"/>
            <a:ext cx="8503920" cy="385298"/>
          </a:xfrm>
        </p:spPr>
        <p:txBody>
          <a:bodyPr vert="horz" lIns="0" tIns="0" rIns="0" bIns="0" rtlCol="0" anchor="b">
            <a:noAutofit/>
          </a:bodyPr>
          <a:lstStyle>
            <a:lvl1pPr>
              <a:defRPr lang="en-US" sz="950" b="0" i="0" dirty="0" smtClean="0">
                <a:solidFill>
                  <a:schemeClr val="tx1"/>
                </a:solidFill>
                <a:latin typeface="Arial Narrow"/>
                <a:cs typeface="Arial Narrow"/>
              </a:defRPr>
            </a:lvl1pPr>
            <a:lvl2pPr>
              <a:defRPr lang="en-US" sz="950" b="0" i="0" dirty="0" smtClean="0">
                <a:solidFill>
                  <a:schemeClr val="tx1"/>
                </a:solidFill>
                <a:latin typeface="Arial Narrow"/>
                <a:cs typeface="Arial Narrow"/>
              </a:defRPr>
            </a:lvl2pPr>
            <a:lvl3pPr>
              <a:defRPr lang="en-US" sz="950" b="0" i="0" dirty="0" smtClean="0">
                <a:solidFill>
                  <a:schemeClr val="tx1"/>
                </a:solidFill>
                <a:latin typeface="Arial Narrow"/>
                <a:cs typeface="Arial Narrow"/>
              </a:defRPr>
            </a:lvl3pPr>
            <a:lvl4pPr>
              <a:defRPr lang="en-US" sz="950" b="0" i="0" dirty="0" smtClean="0">
                <a:solidFill>
                  <a:schemeClr val="tx1"/>
                </a:solidFill>
                <a:latin typeface="Arial Narrow"/>
                <a:ea typeface="Arial Regular" charset="0"/>
                <a:cs typeface="Arial Narrow"/>
              </a:defRPr>
            </a:lvl4pPr>
            <a:lvl5pPr>
              <a:defRPr lang="en-US" sz="950" b="0" i="0" dirty="0">
                <a:solidFill>
                  <a:schemeClr val="tx1"/>
                </a:solidFill>
                <a:latin typeface="Arial Narrow"/>
                <a:ea typeface="Arial Regular" charset="0"/>
                <a:cs typeface="Arial Narrow"/>
              </a:defRPr>
            </a:lvl5pPr>
          </a:lstStyle>
          <a:p>
            <a:pPr lvl="0"/>
            <a:r>
              <a:rPr lang="en-US" dirty="0" smtClean="0"/>
              <a:t>Click to edit Master text styles</a:t>
            </a:r>
          </a:p>
          <a:p>
            <a:pPr lvl="1"/>
            <a:r>
              <a:rPr lang="en-US" dirty="0" smtClean="0"/>
              <a:t>Second level. Level 2 Body text can be Regular or Bold. Level 2 Body text can be Regular or Bold. </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9"/>
          <p:cNvSpPr>
            <a:spLocks noGrp="1"/>
          </p:cNvSpPr>
          <p:nvPr>
            <p:ph type="body" sz="quarter" idx="14"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smtClean="0"/>
              <a:t>Subtitle</a:t>
            </a:r>
            <a:endParaRPr lang="en-US" dirty="0"/>
          </a:p>
        </p:txBody>
      </p:sp>
    </p:spTree>
    <p:extLst>
      <p:ext uri="{BB962C8B-B14F-4D97-AF65-F5344CB8AC3E}">
        <p14:creationId xmlns:p14="http://schemas.microsoft.com/office/powerpoint/2010/main" val="4665257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wShort copy &amp; Sour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t>Private &amp; Confidential</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0" y="1144741"/>
            <a:ext cx="8490099" cy="565571"/>
          </a:xfrm>
        </p:spPr>
        <p:txBody>
          <a:bodyPr/>
          <a:lstStyle>
            <a:lvl1pPr>
              <a:defRPr sz="1400" b="0" i="0">
                <a:solidFill>
                  <a:srgbClr val="7F7F7F"/>
                </a:solidFill>
                <a:latin typeface="Arial Regular" charset="0"/>
                <a:cs typeface="Arial Regular" charset="0"/>
              </a:defRPr>
            </a:lvl1pPr>
            <a:lvl2pPr>
              <a:defRPr>
                <a:latin typeface="Akkurat Pro"/>
                <a:cs typeface="Akkurat Pro"/>
              </a:defRPr>
            </a:lvl2pPr>
          </a:lstStyle>
          <a:p>
            <a:pPr lvl="0"/>
            <a:r>
              <a:rPr lang="en-US" dirty="0" smtClean="0"/>
              <a:t>Click to edit Master text styles</a:t>
            </a:r>
            <a:endParaRPr lang="en-US" dirty="0"/>
          </a:p>
        </p:txBody>
      </p:sp>
      <p:sp>
        <p:nvSpPr>
          <p:cNvPr id="8" name="Picture Placeholder 7"/>
          <p:cNvSpPr>
            <a:spLocks noGrp="1"/>
          </p:cNvSpPr>
          <p:nvPr>
            <p:ph type="pic" sz="quarter" idx="14"/>
          </p:nvPr>
        </p:nvSpPr>
        <p:spPr>
          <a:xfrm>
            <a:off x="317500" y="1914528"/>
            <a:ext cx="8504238" cy="3822676"/>
          </a:xfrm>
        </p:spPr>
        <p:txBody>
          <a:bodyPr anchor="ctr"/>
          <a:lstStyle>
            <a:lvl1pPr algn="ctr">
              <a:defRPr/>
            </a:lvl1pPr>
          </a:lstStyle>
          <a:p>
            <a:endParaRPr lang="en-US" dirty="0"/>
          </a:p>
        </p:txBody>
      </p:sp>
      <p:sp>
        <p:nvSpPr>
          <p:cNvPr id="14" name="Text Placeholder 13"/>
          <p:cNvSpPr>
            <a:spLocks noGrp="1"/>
          </p:cNvSpPr>
          <p:nvPr>
            <p:ph type="body" sz="quarter" idx="18"/>
          </p:nvPr>
        </p:nvSpPr>
        <p:spPr>
          <a:xfrm>
            <a:off x="320675" y="5839310"/>
            <a:ext cx="8500220" cy="148584"/>
          </a:xfrm>
        </p:spPr>
        <p:txBody>
          <a:bodyPr anchor="b"/>
          <a:lstStyle>
            <a:lvl1pPr>
              <a:defRPr sz="950" b="0" i="0">
                <a:solidFill>
                  <a:schemeClr val="tx1"/>
                </a:solidFill>
                <a:latin typeface="Arial Narrow"/>
                <a:cs typeface="Arial Narrow"/>
              </a:defRPr>
            </a:lvl1pPr>
            <a:lvl2pPr>
              <a:defRPr sz="950" b="0" i="0">
                <a:solidFill>
                  <a:schemeClr val="tx1"/>
                </a:solidFill>
                <a:latin typeface="Arial Narrow"/>
                <a:cs typeface="Arial Narrow"/>
              </a:defRPr>
            </a:lvl2pPr>
            <a:lvl3pPr>
              <a:defRPr sz="950" b="0" i="0">
                <a:solidFill>
                  <a:schemeClr val="tx1"/>
                </a:solidFill>
                <a:latin typeface="Arial Narrow"/>
                <a:cs typeface="Arial Narrow"/>
              </a:defRPr>
            </a:lvl3pPr>
            <a:lvl4pPr>
              <a:defRPr sz="800">
                <a:solidFill>
                  <a:srgbClr val="7F7F7F"/>
                </a:solidFill>
              </a:defRPr>
            </a:lvl4pPr>
            <a:lvl5pPr>
              <a:defRPr sz="800">
                <a:solidFill>
                  <a:srgbClr val="7F7F7F"/>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13" name="Text Placeholder 9"/>
          <p:cNvSpPr>
            <a:spLocks noGrp="1"/>
          </p:cNvSpPr>
          <p:nvPr>
            <p:ph type="body" sz="quarter" idx="19"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smtClean="0"/>
              <a:t>Subtitle</a:t>
            </a:r>
            <a:endParaRPr lang="en-US" dirty="0"/>
          </a:p>
        </p:txBody>
      </p:sp>
    </p:spTree>
    <p:extLst>
      <p:ext uri="{BB962C8B-B14F-4D97-AF65-F5344CB8AC3E}">
        <p14:creationId xmlns:p14="http://schemas.microsoft.com/office/powerpoint/2010/main" val="3153739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white Big imag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320675" y="312738"/>
            <a:ext cx="8486775" cy="4645025"/>
          </a:xfrm>
          <a:ln>
            <a:noFill/>
          </a:ln>
        </p:spPr>
        <p:txBody>
          <a:bodyPr anchor="ctr"/>
          <a:lstStyle>
            <a:lvl1pPr algn="ctr">
              <a:defRPr>
                <a:solidFill>
                  <a:schemeClr val="tx1"/>
                </a:solidFill>
              </a:defRPr>
            </a:lvl1pPr>
          </a:lstStyle>
          <a:p>
            <a:r>
              <a:rPr lang="en-US" dirty="0" smtClean="0"/>
              <a:t>Cover image</a:t>
            </a:r>
            <a:endParaRPr lang="en-US" dirty="0"/>
          </a:p>
        </p:txBody>
      </p:sp>
      <p:sp>
        <p:nvSpPr>
          <p:cNvPr id="8" name="Title 7"/>
          <p:cNvSpPr>
            <a:spLocks noGrp="1"/>
          </p:cNvSpPr>
          <p:nvPr>
            <p:ph type="title" hasCustomPrompt="1"/>
          </p:nvPr>
        </p:nvSpPr>
        <p:spPr>
          <a:xfrm>
            <a:off x="627626" y="556302"/>
            <a:ext cx="4863464" cy="1072240"/>
          </a:xfrm>
        </p:spPr>
        <p:txBody>
          <a:bodyPr lIns="0" tIns="0" rIns="0" bIns="0">
            <a:normAutofit/>
          </a:bodyPr>
          <a:lstStyle>
            <a:lvl1pPr>
              <a:lnSpc>
                <a:spcPct val="90000"/>
              </a:lnSpc>
              <a:defRPr sz="3750" b="0" i="0">
                <a:solidFill>
                  <a:schemeClr val="tx1"/>
                </a:solidFill>
                <a:latin typeface="Arial Regular" charset="0"/>
                <a:cs typeface="Arial Regular" charset="0"/>
              </a:defRPr>
            </a:lvl1pPr>
          </a:lstStyle>
          <a:p>
            <a:r>
              <a:rPr lang="en-US" dirty="0" smtClean="0"/>
              <a:t>Presentation</a:t>
            </a:r>
            <a:br>
              <a:rPr lang="en-US" dirty="0" smtClean="0"/>
            </a:br>
            <a:r>
              <a:rPr lang="en-US" dirty="0" smtClean="0"/>
              <a:t>Title</a:t>
            </a:r>
            <a:endParaRPr lang="en-US" dirty="0"/>
          </a:p>
        </p:txBody>
      </p:sp>
      <p:sp>
        <p:nvSpPr>
          <p:cNvPr id="10" name="Text Placeholder 9"/>
          <p:cNvSpPr>
            <a:spLocks noGrp="1"/>
          </p:cNvSpPr>
          <p:nvPr>
            <p:ph type="body" sz="quarter" idx="12" hasCustomPrompt="1"/>
          </p:nvPr>
        </p:nvSpPr>
        <p:spPr>
          <a:xfrm>
            <a:off x="627625" y="1606241"/>
            <a:ext cx="4863464" cy="440834"/>
          </a:xfrm>
        </p:spPr>
        <p:txBody>
          <a:bodyPr lIns="0" tIns="0" rIns="0" bIns="0"/>
          <a:lstStyle>
            <a:lvl1pPr>
              <a:defRPr sz="1000">
                <a:solidFill>
                  <a:schemeClr val="tx1"/>
                </a:solidFill>
              </a:defRPr>
            </a:lvl1pPr>
          </a:lstStyle>
          <a:p>
            <a:pPr lvl="0"/>
            <a:r>
              <a:rPr lang="en-US" dirty="0" smtClean="0"/>
              <a:t>Subtitle</a:t>
            </a:r>
            <a:endParaRPr lang="en-US" dirty="0"/>
          </a:p>
        </p:txBody>
      </p:sp>
      <p:sp>
        <p:nvSpPr>
          <p:cNvPr id="11" name="Text Placeholder 9"/>
          <p:cNvSpPr>
            <a:spLocks noGrp="1"/>
          </p:cNvSpPr>
          <p:nvPr>
            <p:ph type="body" sz="quarter" idx="13" hasCustomPrompt="1"/>
          </p:nvPr>
        </p:nvSpPr>
        <p:spPr>
          <a:xfrm>
            <a:off x="6421439" y="613908"/>
            <a:ext cx="2208150" cy="440834"/>
          </a:xfrm>
        </p:spPr>
        <p:txBody>
          <a:bodyPr lIns="0" tIns="0" rIns="0" bIns="0"/>
          <a:lstStyle>
            <a:lvl1pPr>
              <a:spcBef>
                <a:spcPts val="0"/>
              </a:spcBef>
              <a:defRPr sz="950">
                <a:solidFill>
                  <a:schemeClr val="tx1"/>
                </a:solidFill>
              </a:defRPr>
            </a:lvl1pPr>
          </a:lstStyle>
          <a:p>
            <a:pPr lvl="0"/>
            <a:r>
              <a:rPr lang="en-US" dirty="0" smtClean="0"/>
              <a:t>Presenter Name</a:t>
            </a:r>
            <a:endParaRPr lang="en-US" dirty="0"/>
          </a:p>
        </p:txBody>
      </p:sp>
      <p:sp>
        <p:nvSpPr>
          <p:cNvPr id="13" name="Text Placeholder 9"/>
          <p:cNvSpPr>
            <a:spLocks noGrp="1"/>
          </p:cNvSpPr>
          <p:nvPr>
            <p:ph type="body" sz="quarter" idx="15" hasCustomPrompt="1"/>
          </p:nvPr>
        </p:nvSpPr>
        <p:spPr>
          <a:xfrm>
            <a:off x="6421439" y="1934679"/>
            <a:ext cx="2208150" cy="828861"/>
          </a:xfrm>
        </p:spPr>
        <p:txBody>
          <a:bodyPr lIns="0" tIns="0" rIns="0" bIns="0"/>
          <a:lstStyle>
            <a:lvl1pPr>
              <a:defRPr sz="950" baseline="0">
                <a:solidFill>
                  <a:schemeClr val="bg1">
                    <a:lumMod val="50000"/>
                  </a:schemeClr>
                </a:solidFill>
                <a:latin typeface="Arial Narrow" charset="0"/>
                <a:ea typeface="Arial Narrow" charset="0"/>
                <a:cs typeface="Arial Narrow" charset="0"/>
              </a:defRPr>
            </a:lvl1pPr>
          </a:lstStyle>
          <a:p>
            <a:pPr lvl="0"/>
            <a:r>
              <a:rPr lang="en-US" dirty="0" smtClean="0"/>
              <a:t>Disclaimer paragraph</a:t>
            </a:r>
            <a:endParaRPr lang="en-US" dirty="0"/>
          </a:p>
        </p:txBody>
      </p:sp>
      <p:sp>
        <p:nvSpPr>
          <p:cNvPr id="2" name="Date Placeholder 1"/>
          <p:cNvSpPr>
            <a:spLocks noGrp="1"/>
          </p:cNvSpPr>
          <p:nvPr>
            <p:ph type="dt" sz="half" idx="17"/>
          </p:nvPr>
        </p:nvSpPr>
        <p:spPr>
          <a:xfrm>
            <a:off x="6420783" y="1291089"/>
            <a:ext cx="2216042" cy="223277"/>
          </a:xfrm>
        </p:spPr>
        <p:txBody>
          <a:bodyPr/>
          <a:lstStyle/>
          <a:p>
            <a:endParaRPr lang="en-US" dirty="0"/>
          </a:p>
        </p:txBody>
      </p:sp>
    </p:spTree>
    <p:extLst>
      <p:ext uri="{BB962C8B-B14F-4D97-AF65-F5344CB8AC3E}">
        <p14:creationId xmlns:p14="http://schemas.microsoft.com/office/powerpoint/2010/main" val="16464093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black Slim image">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6018226"/>
            <a:ext cx="2381156" cy="8397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solidFill>
                <a:schemeClr val="tx1"/>
              </a:solidFill>
            </a:endParaRPr>
          </a:p>
        </p:txBody>
      </p:sp>
      <p:sp>
        <p:nvSpPr>
          <p:cNvPr id="4" name="Picture Placeholder 3"/>
          <p:cNvSpPr>
            <a:spLocks noGrp="1"/>
          </p:cNvSpPr>
          <p:nvPr>
            <p:ph type="pic" sz="quarter" idx="16" hasCustomPrompt="1"/>
          </p:nvPr>
        </p:nvSpPr>
        <p:spPr>
          <a:xfrm>
            <a:off x="320675" y="2419839"/>
            <a:ext cx="8486775" cy="2537621"/>
          </a:xfrm>
          <a:ln>
            <a:noFill/>
          </a:ln>
        </p:spPr>
        <p:txBody>
          <a:bodyPr anchor="ctr"/>
          <a:lstStyle>
            <a:lvl1pPr algn="ctr">
              <a:defRPr>
                <a:solidFill>
                  <a:schemeClr val="tx1"/>
                </a:solidFill>
              </a:defRPr>
            </a:lvl1pPr>
          </a:lstStyle>
          <a:p>
            <a:r>
              <a:rPr lang="en-US" dirty="0" smtClean="0"/>
              <a:t>Cover image</a:t>
            </a:r>
            <a:endParaRPr lang="en-US" dirty="0"/>
          </a:p>
        </p:txBody>
      </p:sp>
      <p:sp>
        <p:nvSpPr>
          <p:cNvPr id="8" name="Title 7"/>
          <p:cNvSpPr>
            <a:spLocks noGrp="1"/>
          </p:cNvSpPr>
          <p:nvPr>
            <p:ph type="title" hasCustomPrompt="1"/>
          </p:nvPr>
        </p:nvSpPr>
        <p:spPr>
          <a:xfrm>
            <a:off x="320676" y="241240"/>
            <a:ext cx="5163199" cy="1072240"/>
          </a:xfrm>
        </p:spPr>
        <p:txBody>
          <a:bodyPr lIns="0" tIns="0" rIns="0" bIns="0">
            <a:normAutofit/>
          </a:bodyPr>
          <a:lstStyle>
            <a:lvl1pPr>
              <a:lnSpc>
                <a:spcPct val="90000"/>
              </a:lnSpc>
              <a:defRPr sz="3750" b="0" i="0">
                <a:solidFill>
                  <a:schemeClr val="tx1"/>
                </a:solidFill>
                <a:latin typeface="Arial Regular" charset="0"/>
                <a:cs typeface="Arial Regular" charset="0"/>
              </a:defRPr>
            </a:lvl1pPr>
          </a:lstStyle>
          <a:p>
            <a:r>
              <a:rPr lang="en-US" dirty="0" smtClean="0"/>
              <a:t>Presentation</a:t>
            </a:r>
            <a:br>
              <a:rPr lang="en-US" dirty="0" smtClean="0"/>
            </a:br>
            <a:r>
              <a:rPr lang="en-US" dirty="0" smtClean="0"/>
              <a:t>Title</a:t>
            </a:r>
            <a:endParaRPr lang="en-US" dirty="0"/>
          </a:p>
        </p:txBody>
      </p:sp>
      <p:sp>
        <p:nvSpPr>
          <p:cNvPr id="10" name="Text Placeholder 9"/>
          <p:cNvSpPr>
            <a:spLocks noGrp="1"/>
          </p:cNvSpPr>
          <p:nvPr>
            <p:ph type="body" sz="quarter" idx="12" hasCustomPrompt="1"/>
          </p:nvPr>
        </p:nvSpPr>
        <p:spPr>
          <a:xfrm>
            <a:off x="320675" y="1291179"/>
            <a:ext cx="5163199" cy="440834"/>
          </a:xfrm>
        </p:spPr>
        <p:txBody>
          <a:bodyPr lIns="0" tIns="0" rIns="0" bIns="0"/>
          <a:lstStyle>
            <a:lvl1pPr>
              <a:defRPr sz="1000">
                <a:solidFill>
                  <a:schemeClr val="tx1"/>
                </a:solidFill>
              </a:defRPr>
            </a:lvl1pPr>
          </a:lstStyle>
          <a:p>
            <a:pPr lvl="0"/>
            <a:r>
              <a:rPr lang="en-US" dirty="0" smtClean="0"/>
              <a:t>Subtitle</a:t>
            </a:r>
            <a:endParaRPr lang="en-US" dirty="0"/>
          </a:p>
        </p:txBody>
      </p:sp>
      <p:sp>
        <p:nvSpPr>
          <p:cNvPr id="11" name="Text Placeholder 9"/>
          <p:cNvSpPr>
            <a:spLocks noGrp="1"/>
          </p:cNvSpPr>
          <p:nvPr>
            <p:ph type="body" sz="quarter" idx="13" hasCustomPrompt="1"/>
          </p:nvPr>
        </p:nvSpPr>
        <p:spPr>
          <a:xfrm>
            <a:off x="6421438" y="298846"/>
            <a:ext cx="2378173" cy="440834"/>
          </a:xfrm>
        </p:spPr>
        <p:txBody>
          <a:bodyPr lIns="0" tIns="0" rIns="0" bIns="0"/>
          <a:lstStyle>
            <a:lvl1pPr>
              <a:spcBef>
                <a:spcPts val="0"/>
              </a:spcBef>
              <a:defRPr sz="950">
                <a:solidFill>
                  <a:schemeClr val="tx1"/>
                </a:solidFill>
              </a:defRPr>
            </a:lvl1pPr>
          </a:lstStyle>
          <a:p>
            <a:pPr lvl="0"/>
            <a:r>
              <a:rPr lang="en-US" dirty="0" smtClean="0"/>
              <a:t>Presenter Name</a:t>
            </a:r>
            <a:endParaRPr lang="en-US" dirty="0"/>
          </a:p>
        </p:txBody>
      </p:sp>
      <p:sp>
        <p:nvSpPr>
          <p:cNvPr id="13" name="Text Placeholder 9"/>
          <p:cNvSpPr>
            <a:spLocks noGrp="1"/>
          </p:cNvSpPr>
          <p:nvPr>
            <p:ph type="body" sz="quarter" idx="15" hasCustomPrompt="1"/>
          </p:nvPr>
        </p:nvSpPr>
        <p:spPr>
          <a:xfrm>
            <a:off x="6421438" y="1598362"/>
            <a:ext cx="2378173" cy="828861"/>
          </a:xfrm>
        </p:spPr>
        <p:txBody>
          <a:bodyPr lIns="0" tIns="0" rIns="0" bIns="0"/>
          <a:lstStyle>
            <a:lvl1pPr>
              <a:defRPr sz="950" baseline="0">
                <a:solidFill>
                  <a:schemeClr val="tx1">
                    <a:lumMod val="65000"/>
                  </a:schemeClr>
                </a:solidFill>
                <a:latin typeface="Arial Narrow" charset="0"/>
                <a:ea typeface="Arial Narrow" charset="0"/>
                <a:cs typeface="Arial Narrow" charset="0"/>
              </a:defRPr>
            </a:lvl1pPr>
          </a:lstStyle>
          <a:p>
            <a:pPr lvl="0"/>
            <a:r>
              <a:rPr lang="en-US" dirty="0" smtClean="0"/>
              <a:t>Disclaimer paragraph</a:t>
            </a:r>
            <a:endParaRPr lang="en-US" dirty="0"/>
          </a:p>
        </p:txBody>
      </p:sp>
      <p:sp>
        <p:nvSpPr>
          <p:cNvPr id="2" name="Date Placeholder 1"/>
          <p:cNvSpPr>
            <a:spLocks noGrp="1"/>
          </p:cNvSpPr>
          <p:nvPr>
            <p:ph type="dt" sz="half" idx="17"/>
          </p:nvPr>
        </p:nvSpPr>
        <p:spPr>
          <a:xfrm>
            <a:off x="6420776" y="1100212"/>
            <a:ext cx="2386674" cy="223277"/>
          </a:xfrm>
        </p:spPr>
        <p:txBody>
          <a:bodyPr/>
          <a:lstStyle>
            <a:lvl1pPr>
              <a:defRPr>
                <a:solidFill>
                  <a:srgbClr val="FFFFFF"/>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0674" y="6325426"/>
            <a:ext cx="960120" cy="210312"/>
          </a:xfrm>
          <a:prstGeom prst="rect">
            <a:avLst/>
          </a:prstGeom>
        </p:spPr>
      </p:pic>
    </p:spTree>
    <p:extLst>
      <p:ext uri="{BB962C8B-B14F-4D97-AF65-F5344CB8AC3E}">
        <p14:creationId xmlns:p14="http://schemas.microsoft.com/office/powerpoint/2010/main" val="27447659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white Slim image">
    <p:bg>
      <p:bgRef idx="1001">
        <a:schemeClr val="bg1"/>
      </p:bgRef>
    </p:bg>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320675" y="2419839"/>
            <a:ext cx="8486775" cy="2537621"/>
          </a:xfrm>
          <a:ln>
            <a:noFill/>
          </a:ln>
        </p:spPr>
        <p:txBody>
          <a:bodyPr anchor="ctr"/>
          <a:lstStyle>
            <a:lvl1pPr algn="ctr">
              <a:defRPr>
                <a:solidFill>
                  <a:schemeClr val="tx1"/>
                </a:solidFill>
              </a:defRPr>
            </a:lvl1pPr>
          </a:lstStyle>
          <a:p>
            <a:r>
              <a:rPr lang="en-US" dirty="0" smtClean="0"/>
              <a:t>Cover image</a:t>
            </a:r>
            <a:endParaRPr lang="en-US" dirty="0"/>
          </a:p>
        </p:txBody>
      </p:sp>
      <p:sp>
        <p:nvSpPr>
          <p:cNvPr id="8" name="Title 7"/>
          <p:cNvSpPr>
            <a:spLocks noGrp="1"/>
          </p:cNvSpPr>
          <p:nvPr>
            <p:ph type="title" hasCustomPrompt="1"/>
          </p:nvPr>
        </p:nvSpPr>
        <p:spPr>
          <a:xfrm>
            <a:off x="320676" y="241240"/>
            <a:ext cx="4257351" cy="1072240"/>
          </a:xfrm>
        </p:spPr>
        <p:txBody>
          <a:bodyPr lIns="0" tIns="0" rIns="0" bIns="0">
            <a:normAutofit/>
          </a:bodyPr>
          <a:lstStyle>
            <a:lvl1pPr>
              <a:lnSpc>
                <a:spcPct val="90000"/>
              </a:lnSpc>
              <a:defRPr sz="3750" b="0" i="0">
                <a:solidFill>
                  <a:schemeClr val="tx1"/>
                </a:solidFill>
                <a:latin typeface="Arial Regular" charset="0"/>
                <a:cs typeface="Arial Regular" charset="0"/>
              </a:defRPr>
            </a:lvl1pPr>
          </a:lstStyle>
          <a:p>
            <a:r>
              <a:rPr lang="en-US" dirty="0" smtClean="0"/>
              <a:t>Presentation</a:t>
            </a:r>
            <a:br>
              <a:rPr lang="en-US" dirty="0" smtClean="0"/>
            </a:br>
            <a:r>
              <a:rPr lang="en-US" dirty="0" smtClean="0"/>
              <a:t>Title</a:t>
            </a:r>
            <a:endParaRPr lang="en-US" dirty="0"/>
          </a:p>
        </p:txBody>
      </p:sp>
      <p:sp>
        <p:nvSpPr>
          <p:cNvPr id="10" name="Text Placeholder 9"/>
          <p:cNvSpPr>
            <a:spLocks noGrp="1"/>
          </p:cNvSpPr>
          <p:nvPr>
            <p:ph type="body" sz="quarter" idx="12" hasCustomPrompt="1"/>
          </p:nvPr>
        </p:nvSpPr>
        <p:spPr>
          <a:xfrm>
            <a:off x="320675" y="1291179"/>
            <a:ext cx="4257351" cy="440834"/>
          </a:xfrm>
        </p:spPr>
        <p:txBody>
          <a:bodyPr lIns="0" tIns="0" rIns="0" bIns="0"/>
          <a:lstStyle>
            <a:lvl1pPr>
              <a:defRPr sz="1000">
                <a:solidFill>
                  <a:schemeClr val="tx1"/>
                </a:solidFill>
              </a:defRPr>
            </a:lvl1pPr>
          </a:lstStyle>
          <a:p>
            <a:pPr lvl="0"/>
            <a:r>
              <a:rPr lang="en-US" dirty="0" smtClean="0"/>
              <a:t>Subtitle</a:t>
            </a:r>
            <a:endParaRPr lang="en-US" dirty="0"/>
          </a:p>
        </p:txBody>
      </p:sp>
      <p:sp>
        <p:nvSpPr>
          <p:cNvPr id="11" name="Text Placeholder 9"/>
          <p:cNvSpPr>
            <a:spLocks noGrp="1"/>
          </p:cNvSpPr>
          <p:nvPr>
            <p:ph type="body" sz="quarter" idx="13" hasCustomPrompt="1"/>
          </p:nvPr>
        </p:nvSpPr>
        <p:spPr>
          <a:xfrm>
            <a:off x="6422098" y="298846"/>
            <a:ext cx="2377514" cy="440834"/>
          </a:xfrm>
        </p:spPr>
        <p:txBody>
          <a:bodyPr lIns="0" tIns="0" rIns="0" bIns="0"/>
          <a:lstStyle>
            <a:lvl1pPr>
              <a:spcBef>
                <a:spcPts val="0"/>
              </a:spcBef>
              <a:defRPr sz="950">
                <a:solidFill>
                  <a:schemeClr val="tx1"/>
                </a:solidFill>
              </a:defRPr>
            </a:lvl1pPr>
          </a:lstStyle>
          <a:p>
            <a:pPr lvl="0"/>
            <a:r>
              <a:rPr lang="en-US" dirty="0" smtClean="0"/>
              <a:t>Presenter Name</a:t>
            </a:r>
            <a:endParaRPr lang="en-US" dirty="0"/>
          </a:p>
        </p:txBody>
      </p:sp>
      <p:sp>
        <p:nvSpPr>
          <p:cNvPr id="13" name="Text Placeholder 9"/>
          <p:cNvSpPr>
            <a:spLocks noGrp="1"/>
          </p:cNvSpPr>
          <p:nvPr>
            <p:ph type="body" sz="quarter" idx="15" hasCustomPrompt="1"/>
          </p:nvPr>
        </p:nvSpPr>
        <p:spPr>
          <a:xfrm>
            <a:off x="6422098" y="1601707"/>
            <a:ext cx="2377514" cy="828861"/>
          </a:xfrm>
        </p:spPr>
        <p:txBody>
          <a:bodyPr lIns="0" tIns="0" rIns="0" bIns="0"/>
          <a:lstStyle>
            <a:lvl1pPr>
              <a:defRPr sz="950" baseline="0">
                <a:solidFill>
                  <a:schemeClr val="bg1">
                    <a:lumMod val="50000"/>
                  </a:schemeClr>
                </a:solidFill>
                <a:latin typeface="Arial Narrow" charset="0"/>
                <a:ea typeface="Arial Narrow" charset="0"/>
                <a:cs typeface="Arial Narrow" charset="0"/>
              </a:defRPr>
            </a:lvl1pPr>
          </a:lstStyle>
          <a:p>
            <a:pPr lvl="0"/>
            <a:r>
              <a:rPr lang="en-US" dirty="0" smtClean="0"/>
              <a:t>Disclaimer paragraph</a:t>
            </a:r>
            <a:endParaRPr lang="en-US" dirty="0"/>
          </a:p>
        </p:txBody>
      </p:sp>
      <p:sp>
        <p:nvSpPr>
          <p:cNvPr id="2" name="Date Placeholder 1"/>
          <p:cNvSpPr>
            <a:spLocks noGrp="1"/>
          </p:cNvSpPr>
          <p:nvPr>
            <p:ph type="dt" sz="half" idx="17"/>
          </p:nvPr>
        </p:nvSpPr>
        <p:spPr>
          <a:xfrm>
            <a:off x="6421438" y="1100212"/>
            <a:ext cx="2386012" cy="223277"/>
          </a:xfrm>
        </p:spPr>
        <p:txBody>
          <a:bodyPr/>
          <a:lstStyle/>
          <a:p>
            <a:endParaRPr lang="en-US" dirty="0"/>
          </a:p>
        </p:txBody>
      </p:sp>
    </p:spTree>
    <p:extLst>
      <p:ext uri="{BB962C8B-B14F-4D97-AF65-F5344CB8AC3E}">
        <p14:creationId xmlns:p14="http://schemas.microsoft.com/office/powerpoint/2010/main" val="28884061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t>Private &amp; Confidential</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529220"/>
            <a:ext cx="8503543" cy="4279005"/>
          </a:xfrm>
        </p:spPr>
        <p:txBody>
          <a:bodyPr/>
          <a:lstStyle>
            <a:lvl1pPr>
              <a:defRPr b="0" i="0">
                <a:latin typeface="Arial Regular" charset="0"/>
                <a:cs typeface="Arial Regular"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b="0" i="0">
                <a:latin typeface="Arial Regular" charset="0"/>
                <a:cs typeface="Arial Regular" charset="0"/>
              </a:defRPr>
            </a:lvl2pPr>
          </a:lstStyle>
          <a:p>
            <a:pPr lvl="0"/>
            <a:r>
              <a:rPr lang="en-US" dirty="0" smtClean="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smtClean="0"/>
              <a:t>Second level. Level 2 Body text can be Regular or Bold. Level 2 Body text can be Regular or Bold. </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3"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smtClean="0"/>
              <a:t>Subtitle</a:t>
            </a:r>
            <a:endParaRPr lang="en-US" dirty="0"/>
          </a:p>
        </p:txBody>
      </p:sp>
    </p:spTree>
    <p:extLst>
      <p:ext uri="{BB962C8B-B14F-4D97-AF65-F5344CB8AC3E}">
        <p14:creationId xmlns:p14="http://schemas.microsoft.com/office/powerpoint/2010/main" val="36610028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t>Private &amp; Confidential</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529220"/>
            <a:ext cx="8503920" cy="2990117"/>
          </a:xfrm>
        </p:spPr>
        <p:txBody>
          <a:bodyPr/>
          <a:lstStyle>
            <a:lvl1pPr>
              <a:defRPr b="0" i="0">
                <a:latin typeface="Arial Regular" charset="0"/>
                <a:cs typeface="Arial Regular"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b="0" i="0">
                <a:latin typeface="Arial Regular" charset="0"/>
                <a:cs typeface="Arial Regular" charset="0"/>
              </a:defRPr>
            </a:lvl2pPr>
          </a:lstStyle>
          <a:p>
            <a:pPr lvl="0"/>
            <a:r>
              <a:rPr lang="en-US" dirty="0" smtClean="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smtClean="0"/>
              <a:t>Second level. Level 2 Body text can be Regular or Bold. Level 2 Body text can be Regular or Bold. </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5"/>
          <p:cNvSpPr>
            <a:spLocks noGrp="1"/>
          </p:cNvSpPr>
          <p:nvPr>
            <p:ph sz="quarter" idx="13"/>
          </p:nvPr>
        </p:nvSpPr>
        <p:spPr>
          <a:xfrm>
            <a:off x="314324" y="4921041"/>
            <a:ext cx="8503920" cy="1096047"/>
          </a:xfrm>
        </p:spPr>
        <p:txBody>
          <a:bodyPr anchor="b"/>
          <a:lstStyle>
            <a:lvl1pPr>
              <a:defRPr sz="950" b="0" i="0">
                <a:latin typeface="Arial Narrow" charset="0"/>
                <a:ea typeface="Arial Narrow" charset="0"/>
                <a:cs typeface="Arial Narrow"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sz="950" b="0" i="0">
                <a:latin typeface="Arial Narrow" charset="0"/>
                <a:ea typeface="Arial Narrow" charset="0"/>
                <a:cs typeface="Arial Narrow" charset="0"/>
              </a:defRPr>
            </a:lvl2pPr>
            <a:lvl3pPr>
              <a:defRPr sz="950">
                <a:latin typeface="Arial Narrow" charset="0"/>
                <a:ea typeface="Arial Narrow" charset="0"/>
                <a:cs typeface="Arial Narrow" charset="0"/>
              </a:defRPr>
            </a:lvl3pPr>
            <a:lvl4pPr>
              <a:defRPr sz="950">
                <a:latin typeface="Arial Narrow" charset="0"/>
                <a:ea typeface="Arial Narrow" charset="0"/>
                <a:cs typeface="Arial Narrow" charset="0"/>
              </a:defRPr>
            </a:lvl4pPr>
            <a:lvl5pPr>
              <a:defRPr sz="950">
                <a:latin typeface="Arial Narrow" charset="0"/>
                <a:ea typeface="Arial Narrow" charset="0"/>
                <a:cs typeface="Arial Narrow" charset="0"/>
              </a:defRPr>
            </a:lvl5pPr>
          </a:lstStyle>
          <a:p>
            <a:pPr lvl="0"/>
            <a:r>
              <a:rPr lang="en-US" dirty="0" smtClean="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smtClean="0"/>
              <a:t>Second level. Level 2 Body text can be Regular or Bold. Level 2 Body text can be Regular or Bold. </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9"/>
          <p:cNvSpPr>
            <a:spLocks noGrp="1"/>
          </p:cNvSpPr>
          <p:nvPr>
            <p:ph type="body" sz="quarter" idx="14"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smtClean="0"/>
              <a:t>Subtitle</a:t>
            </a:r>
            <a:endParaRPr lang="en-US" dirty="0"/>
          </a:p>
        </p:txBody>
      </p:sp>
    </p:spTree>
    <p:extLst>
      <p:ext uri="{BB962C8B-B14F-4D97-AF65-F5344CB8AC3E}">
        <p14:creationId xmlns:p14="http://schemas.microsoft.com/office/powerpoint/2010/main" val="37674243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ig 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t>Private &amp; Confidential</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hasCustomPrompt="1"/>
          </p:nvPr>
        </p:nvSpPr>
        <p:spPr>
          <a:xfrm>
            <a:off x="317350" y="1464423"/>
            <a:ext cx="4553195" cy="4339737"/>
          </a:xfrm>
        </p:spPr>
        <p:txBody>
          <a:bodyPr/>
          <a:lstStyle>
            <a:lvl1pPr>
              <a:defRPr sz="3750" b="0" i="0">
                <a:latin typeface="Arial Regular" charset="0"/>
                <a:cs typeface="Arial Regular" charset="0"/>
              </a:defRPr>
            </a:lvl1pPr>
          </a:lstStyle>
          <a:p>
            <a:pPr lvl="0"/>
            <a:r>
              <a:rPr lang="en-US" dirty="0" smtClean="0"/>
              <a:t>This is a quote or a call-out message.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5"/>
          <p:cNvSpPr>
            <a:spLocks noGrp="1"/>
          </p:cNvSpPr>
          <p:nvPr>
            <p:ph sz="quarter" idx="13" hasCustomPrompt="1"/>
          </p:nvPr>
        </p:nvSpPr>
        <p:spPr>
          <a:xfrm>
            <a:off x="5325131" y="1464423"/>
            <a:ext cx="3482320" cy="4339484"/>
          </a:xfrm>
        </p:spPr>
        <p:txBody>
          <a:bodyPr/>
          <a:lstStyle>
            <a:lvl1pPr>
              <a:defRPr sz="2000" b="0" i="0" baseline="0">
                <a:latin typeface="Arial Regular" charset="0"/>
                <a:cs typeface="Arial Regular" charset="0"/>
              </a:defRPr>
            </a:lvl1pPr>
            <a:lvl2pPr marL="171450" indent="-171450">
              <a:buFont typeface="Arial"/>
              <a:buChar char="•"/>
              <a:defRPr sz="1000"/>
            </a:lvl2pPr>
          </a:lstStyle>
          <a:p>
            <a:pPr lvl="0"/>
            <a:r>
              <a:rPr lang="en-US" dirty="0" smtClean="0"/>
              <a:t>Play with your available ratios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9"/>
          <p:cNvSpPr>
            <a:spLocks noGrp="1"/>
          </p:cNvSpPr>
          <p:nvPr>
            <p:ph type="body" sz="quarter" idx="14"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smtClean="0"/>
              <a:t>Subtitle</a:t>
            </a:r>
            <a:endParaRPr lang="en-US" dirty="0"/>
          </a:p>
        </p:txBody>
      </p:sp>
    </p:spTree>
    <p:extLst>
      <p:ext uri="{BB962C8B-B14F-4D97-AF65-F5344CB8AC3E}">
        <p14:creationId xmlns:p14="http://schemas.microsoft.com/office/powerpoint/2010/main" val="25295205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white plain">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20676" y="183512"/>
            <a:ext cx="7315200" cy="5170834"/>
          </a:xfrm>
        </p:spPr>
        <p:txBody>
          <a:bodyPr lIns="0" tIns="0" rIns="0" bIns="0"/>
          <a:lstStyle>
            <a:lvl1pPr>
              <a:lnSpc>
                <a:spcPct val="90000"/>
              </a:lnSpc>
              <a:defRPr sz="5700" b="0" i="0">
                <a:solidFill>
                  <a:schemeClr val="tx1"/>
                </a:solidFill>
                <a:latin typeface="Arial Regular" charset="0"/>
                <a:cs typeface="Arial Regular" charset="0"/>
              </a:defRPr>
            </a:lvl1pPr>
          </a:lstStyle>
          <a:p>
            <a:r>
              <a:rPr lang="en-US" dirty="0" smtClean="0"/>
              <a:t>Divider</a:t>
            </a:r>
            <a:br>
              <a:rPr lang="en-US" dirty="0" smtClean="0"/>
            </a:br>
            <a:r>
              <a:rPr lang="en-US" dirty="0" smtClean="0"/>
              <a:t>Page</a:t>
            </a:r>
            <a:endParaRPr lang="en-US" dirty="0"/>
          </a:p>
        </p:txBody>
      </p:sp>
      <p:sp>
        <p:nvSpPr>
          <p:cNvPr id="3" name="Footer Placeholder 2"/>
          <p:cNvSpPr>
            <a:spLocks noGrp="1"/>
          </p:cNvSpPr>
          <p:nvPr>
            <p:ph type="ftr" sz="quarter" idx="17"/>
          </p:nvPr>
        </p:nvSpPr>
        <p:spPr/>
        <p:txBody>
          <a:bodyPr/>
          <a:lstStyle/>
          <a:p>
            <a:r>
              <a:rPr lang="en-US" smtClean="0"/>
              <a:t>Private &amp; Confidential</a:t>
            </a:r>
            <a:endParaRPr lang="en-US" dirty="0"/>
          </a:p>
        </p:txBody>
      </p:sp>
      <p:sp>
        <p:nvSpPr>
          <p:cNvPr id="5" name="Slide Number Placeholder 4"/>
          <p:cNvSpPr>
            <a:spLocks noGrp="1"/>
          </p:cNvSpPr>
          <p:nvPr>
            <p:ph type="sldNum" sz="quarter" idx="18"/>
          </p:nvPr>
        </p:nvSpPr>
        <p:spPr/>
        <p:txBody>
          <a:bodyPr/>
          <a:lstStyle/>
          <a:p>
            <a:fld id="{BDDC3DCF-E0A7-DA4A-BC2C-1EC3743A297B}" type="slidenum">
              <a:rPr lang="en-US" smtClean="0"/>
              <a:pPr/>
              <a:t>‹#›</a:t>
            </a:fld>
            <a:endParaRPr lang="en-US" dirty="0"/>
          </a:p>
        </p:txBody>
      </p:sp>
    </p:spTree>
    <p:extLst>
      <p:ext uri="{BB962C8B-B14F-4D97-AF65-F5344CB8AC3E}">
        <p14:creationId xmlns:p14="http://schemas.microsoft.com/office/powerpoint/2010/main" val="26694300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7352" y="217143"/>
            <a:ext cx="8119382" cy="792575"/>
          </a:xfrm>
          <a:prstGeom prst="rect">
            <a:avLst/>
          </a:prstGeom>
        </p:spPr>
        <p:txBody>
          <a:bodyPr vert="horz" lIns="0" tIns="0" rIns="0" bIns="0" rtlCol="0" anchor="t">
            <a:noAutofit/>
          </a:bodyPr>
          <a:lstStyle/>
          <a:p>
            <a:r>
              <a:rPr lang="en-US" dirty="0" smtClean="0"/>
              <a:t>Title (sentence case), 28 point Arial</a:t>
            </a:r>
            <a:endParaRPr lang="en-US" dirty="0"/>
          </a:p>
        </p:txBody>
      </p:sp>
      <p:sp>
        <p:nvSpPr>
          <p:cNvPr id="3" name="Text Placeholder 2"/>
          <p:cNvSpPr>
            <a:spLocks noGrp="1"/>
          </p:cNvSpPr>
          <p:nvPr>
            <p:ph type="body" idx="1"/>
          </p:nvPr>
        </p:nvSpPr>
        <p:spPr>
          <a:xfrm>
            <a:off x="317352" y="1818458"/>
            <a:ext cx="8503543" cy="3297454"/>
          </a:xfrm>
          <a:prstGeom prst="rect">
            <a:avLst/>
          </a:prstGeom>
        </p:spPr>
        <p:txBody>
          <a:bodyPr vert="horz" lIns="0" tIns="0" rIns="0" bIns="0" rtlCol="0">
            <a:noAutofit/>
          </a:bodyPr>
          <a:lstStyle/>
          <a:p>
            <a:pPr lvl="0"/>
            <a:r>
              <a:rPr lang="en-US" dirty="0" smtClean="0"/>
              <a:t>Level 1, normal body text is set at 20pt Arial Bold</a:t>
            </a:r>
          </a:p>
          <a:p>
            <a:pPr marL="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smtClean="0"/>
              <a:t>Level 2 Body text can be Regular or Bold. </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5430085" y="6441391"/>
            <a:ext cx="2926181" cy="223277"/>
          </a:xfrm>
          <a:prstGeom prst="rect">
            <a:avLst/>
          </a:prstGeom>
        </p:spPr>
        <p:txBody>
          <a:bodyPr vert="horz" lIns="0" tIns="0" rIns="0" bIns="0" rtlCol="0" anchor="t"/>
          <a:lstStyle>
            <a:lvl1pPr algn="r">
              <a:defRPr sz="950" b="0" i="0">
                <a:solidFill>
                  <a:schemeClr val="bg1">
                    <a:lumMod val="50000"/>
                  </a:schemeClr>
                </a:solidFill>
                <a:latin typeface="Arial Regular" charset="0"/>
                <a:cs typeface="Arial Regular" charset="0"/>
              </a:defRPr>
            </a:lvl1pPr>
          </a:lstStyle>
          <a:p>
            <a:r>
              <a:rPr lang="en-US" dirty="0" smtClean="0"/>
              <a:t>Private &amp; Confidential</a:t>
            </a:r>
            <a:endParaRPr lang="en-US" dirty="0"/>
          </a:p>
        </p:txBody>
      </p:sp>
      <p:sp>
        <p:nvSpPr>
          <p:cNvPr id="6" name="Slide Number Placeholder 5"/>
          <p:cNvSpPr>
            <a:spLocks noGrp="1"/>
          </p:cNvSpPr>
          <p:nvPr>
            <p:ph type="sldNum" sz="quarter" idx="4"/>
          </p:nvPr>
        </p:nvSpPr>
        <p:spPr>
          <a:xfrm>
            <a:off x="8615082" y="6435042"/>
            <a:ext cx="205813" cy="254684"/>
          </a:xfrm>
          <a:prstGeom prst="rect">
            <a:avLst/>
          </a:prstGeom>
        </p:spPr>
        <p:txBody>
          <a:bodyPr vert="horz" lIns="0" tIns="0" rIns="0" bIns="0" rtlCol="0" anchor="t"/>
          <a:lstStyle>
            <a:lvl1pPr algn="r">
              <a:defRPr sz="1000" b="0" i="0">
                <a:solidFill>
                  <a:srgbClr val="000000"/>
                </a:solidFill>
                <a:latin typeface="Arial Regular" charset="0"/>
                <a:cs typeface="Arial Regular" charset="0"/>
              </a:defRPr>
            </a:lvl1pPr>
          </a:lstStyle>
          <a:p>
            <a:fld id="{BDDC3DCF-E0A7-DA4A-BC2C-1EC3743A297B}" type="slidenum">
              <a:rPr lang="en-US" smtClean="0"/>
              <a:pPr/>
              <a:t>‹#›</a:t>
            </a:fld>
            <a:endParaRPr lang="en-US" dirty="0"/>
          </a:p>
        </p:txBody>
      </p:sp>
      <p:cxnSp>
        <p:nvCxnSpPr>
          <p:cNvPr id="7" name="Straight Connector 6"/>
          <p:cNvCxnSpPr/>
          <p:nvPr/>
        </p:nvCxnSpPr>
        <p:spPr>
          <a:xfrm flipH="1">
            <a:off x="-1160034" y="5995120"/>
            <a:ext cx="1100194" cy="0"/>
          </a:xfrm>
          <a:prstGeom prst="line">
            <a:avLst/>
          </a:prstGeom>
          <a:ln w="3175"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160034" y="5855951"/>
            <a:ext cx="1100193" cy="142555"/>
          </a:xfrm>
          <a:prstGeom prst="rect">
            <a:avLst/>
          </a:prstGeom>
          <a:noFill/>
        </p:spPr>
        <p:txBody>
          <a:bodyPr wrap="square" lIns="0" tIns="0" rIns="0" bIns="0" rtlCol="0">
            <a:noAutofit/>
          </a:bodyPr>
          <a:lstStyle/>
          <a:p>
            <a:pPr algn="r"/>
            <a:r>
              <a:rPr lang="en-US" sz="800" dirty="0" smtClean="0">
                <a:solidFill>
                  <a:schemeClr val="bg2">
                    <a:lumMod val="50000"/>
                  </a:schemeClr>
                </a:solidFill>
              </a:rPr>
              <a:t>No content below the line</a:t>
            </a:r>
            <a:endParaRPr lang="en-US" sz="800" dirty="0">
              <a:solidFill>
                <a:schemeClr val="bg2">
                  <a:lumMod val="50000"/>
                </a:schemeClr>
              </a:solidFill>
            </a:endParaRPr>
          </a:p>
        </p:txBody>
      </p:sp>
      <p:cxnSp>
        <p:nvCxnSpPr>
          <p:cNvPr id="11" name="Straight Connector 10"/>
          <p:cNvCxnSpPr/>
          <p:nvPr/>
        </p:nvCxnSpPr>
        <p:spPr>
          <a:xfrm flipH="1">
            <a:off x="9215269" y="5993538"/>
            <a:ext cx="1100194" cy="0"/>
          </a:xfrm>
          <a:prstGeom prst="line">
            <a:avLst/>
          </a:prstGeom>
          <a:ln w="3175"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9215269" y="5854369"/>
            <a:ext cx="1100193" cy="142555"/>
          </a:xfrm>
          <a:prstGeom prst="rect">
            <a:avLst/>
          </a:prstGeom>
          <a:noFill/>
        </p:spPr>
        <p:txBody>
          <a:bodyPr wrap="square" lIns="0" tIns="0" rIns="0" bIns="0" rtlCol="0">
            <a:noAutofit/>
          </a:bodyPr>
          <a:lstStyle/>
          <a:p>
            <a:pPr algn="l"/>
            <a:r>
              <a:rPr lang="en-US" sz="800" dirty="0" smtClean="0">
                <a:solidFill>
                  <a:schemeClr val="bg2">
                    <a:lumMod val="50000"/>
                  </a:schemeClr>
                </a:solidFill>
              </a:rPr>
              <a:t>No content below the line</a:t>
            </a:r>
            <a:endParaRPr lang="en-US" sz="800" dirty="0">
              <a:solidFill>
                <a:schemeClr val="bg2">
                  <a:lumMod val="50000"/>
                </a:schemeClr>
              </a:solidFill>
            </a:endParaRPr>
          </a:p>
        </p:txBody>
      </p:sp>
      <p:sp>
        <p:nvSpPr>
          <p:cNvPr id="15" name="Date Placeholder 14"/>
          <p:cNvSpPr>
            <a:spLocks noGrp="1"/>
          </p:cNvSpPr>
          <p:nvPr>
            <p:ph type="dt" sz="half" idx="2"/>
          </p:nvPr>
        </p:nvSpPr>
        <p:spPr>
          <a:xfrm>
            <a:off x="6421439" y="1100212"/>
            <a:ext cx="2386012" cy="223277"/>
          </a:xfrm>
          <a:prstGeom prst="rect">
            <a:avLst/>
          </a:prstGeom>
        </p:spPr>
        <p:txBody>
          <a:bodyPr vert="horz" lIns="0" tIns="0" rIns="0" bIns="0" rtlCol="0" anchor="t"/>
          <a:lstStyle>
            <a:lvl1pPr algn="l">
              <a:defRPr lang="en-US" sz="1000" b="0" i="0" smtClean="0">
                <a:solidFill>
                  <a:srgbClr val="000000"/>
                </a:solidFill>
                <a:latin typeface="Arial Regular" charset="0"/>
                <a:cs typeface="Arial Regular" charset="0"/>
              </a:defRPr>
            </a:lvl1pPr>
          </a:lstStyle>
          <a:p>
            <a:endParaRPr lang="en-US" dirty="0"/>
          </a:p>
        </p:txBody>
      </p:sp>
      <p:pic>
        <p:nvPicPr>
          <p:cNvPr id="9" name="Picture 8"/>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314177" y="6355419"/>
            <a:ext cx="965347" cy="211456"/>
          </a:xfrm>
          <a:prstGeom prst="rect">
            <a:avLst/>
          </a:prstGeom>
        </p:spPr>
      </p:pic>
    </p:spTree>
    <p:extLst>
      <p:ext uri="{BB962C8B-B14F-4D97-AF65-F5344CB8AC3E}">
        <p14:creationId xmlns:p14="http://schemas.microsoft.com/office/powerpoint/2010/main" val="2965970304"/>
      </p:ext>
    </p:extLst>
  </p:cSld>
  <p:clrMap bg1="lt1" tx1="dk1" bg2="lt2" tx2="dk2" accent1="accent1" accent2="accent2" accent3="accent3" accent4="accent4" accent5="accent5" accent6="accent6" hlink="hlink" folHlink="folHlink"/>
  <p:sldLayoutIdLst>
    <p:sldLayoutId id="2147484144" r:id="rId1"/>
    <p:sldLayoutId id="2147484146" r:id="rId2"/>
    <p:sldLayoutId id="2147484147" r:id="rId3"/>
    <p:sldLayoutId id="2147484148" r:id="rId4"/>
    <p:sldLayoutId id="2147484149" r:id="rId5"/>
    <p:sldLayoutId id="2147484143" r:id="rId6"/>
    <p:sldLayoutId id="2147484159" r:id="rId7"/>
    <p:sldLayoutId id="2147484150" r:id="rId8"/>
    <p:sldLayoutId id="2147484151" r:id="rId9"/>
    <p:sldLayoutId id="2147484152" r:id="rId10"/>
    <p:sldLayoutId id="2147484154" r:id="rId11"/>
    <p:sldLayoutId id="2147484155" r:id="rId12"/>
    <p:sldLayoutId id="2147484156" r:id="rId13"/>
    <p:sldLayoutId id="2147484157" r:id="rId14"/>
    <p:sldLayoutId id="2147484158" r:id="rId15"/>
    <p:sldLayoutId id="2147484160" r:id="rId16"/>
    <p:sldLayoutId id="2147484145" r:id="rId17"/>
    <p:sldLayoutId id="2147484161" r:id="rId18"/>
    <p:sldLayoutId id="2147484163" r:id="rId19"/>
    <p:sldLayoutId id="2147484164" r:id="rId20"/>
    <p:sldLayoutId id="2147484165" r:id="rId21"/>
  </p:sldLayoutIdLst>
  <p:timing>
    <p:tnLst>
      <p:par>
        <p:cTn id="1" dur="indefinite" restart="never" nodeType="tmRoot"/>
      </p:par>
    </p:tnLst>
  </p:timing>
  <p:hf hdr="0" dt="0"/>
  <p:txStyles>
    <p:titleStyle>
      <a:lvl1pPr algn="l" defTabSz="457200" rtl="0" eaLnBrk="1" latinLnBrk="0" hangingPunct="1">
        <a:lnSpc>
          <a:spcPct val="85000"/>
        </a:lnSpc>
        <a:spcBef>
          <a:spcPct val="0"/>
        </a:spcBef>
        <a:buNone/>
        <a:defRPr sz="2800" b="1" i="0" kern="1200" baseline="0">
          <a:solidFill>
            <a:schemeClr val="tx1"/>
          </a:solidFill>
          <a:latin typeface="Arial" charset="0"/>
          <a:ea typeface="Arial" charset="0"/>
          <a:cs typeface="Arial" charset="0"/>
        </a:defRPr>
      </a:lvl1pPr>
    </p:titleStyle>
    <p:bodyStyle>
      <a:lvl1pPr marL="0" indent="0" algn="l" defTabSz="457200" rtl="0" eaLnBrk="1" latinLnBrk="0" hangingPunct="1">
        <a:spcBef>
          <a:spcPts val="500"/>
        </a:spcBef>
        <a:buFont typeface="Arial"/>
        <a:buNone/>
        <a:defRPr sz="2000" b="1" i="0" kern="1200" baseline="0">
          <a:solidFill>
            <a:schemeClr val="tx1"/>
          </a:solidFill>
          <a:latin typeface="Arial" charset="0"/>
          <a:ea typeface="Arial" charset="0"/>
          <a:cs typeface="Arial" charset="0"/>
        </a:defRPr>
      </a:lvl1pPr>
      <a:lvl2pPr marL="182880" marR="0" indent="-182880" algn="l" defTabSz="457200" rtl="0" eaLnBrk="1" fontAlgn="auto" latinLnBrk="0" hangingPunct="1">
        <a:lnSpc>
          <a:spcPct val="100000"/>
        </a:lnSpc>
        <a:spcBef>
          <a:spcPts val="500"/>
        </a:spcBef>
        <a:spcAft>
          <a:spcPts val="0"/>
        </a:spcAft>
        <a:buClrTx/>
        <a:buSzTx/>
        <a:buFont typeface="Arial"/>
        <a:buChar char="•"/>
        <a:tabLst/>
        <a:defRPr sz="2000" b="1" i="0" kern="1200">
          <a:solidFill>
            <a:schemeClr val="tx1"/>
          </a:solidFill>
          <a:latin typeface="Arial" charset="0"/>
          <a:ea typeface="Arial" charset="0"/>
          <a:cs typeface="Arial" charset="0"/>
        </a:defRPr>
      </a:lvl2pPr>
      <a:lvl3pPr marL="393192" indent="-182880" algn="l" defTabSz="457200" rtl="0" eaLnBrk="1" latinLnBrk="0" hangingPunct="1">
        <a:spcBef>
          <a:spcPts val="600"/>
        </a:spcBef>
        <a:buFont typeface=".AppleSystemUIFont" charset="-120"/>
        <a:buChar char="-"/>
        <a:defRPr sz="1350" b="1" i="0" kern="1200">
          <a:solidFill>
            <a:schemeClr val="tx1"/>
          </a:solidFill>
          <a:latin typeface="Arial" charset="0"/>
          <a:ea typeface="Arial" charset="0"/>
          <a:cs typeface="Arial" charset="0"/>
        </a:defRPr>
      </a:lvl3pPr>
      <a:lvl4pPr marL="603504" indent="-182880" algn="l" defTabSz="457200" rtl="0" eaLnBrk="1" latinLnBrk="0" hangingPunct="1">
        <a:spcBef>
          <a:spcPts val="500"/>
        </a:spcBef>
        <a:buSzPct val="100000"/>
        <a:buFont typeface=".AppleSystemUIFont" charset="-120"/>
        <a:buChar char="-"/>
        <a:defRPr sz="1350" b="1" i="0" kern="1200">
          <a:solidFill>
            <a:schemeClr val="tx1"/>
          </a:solidFill>
          <a:latin typeface="Arial" charset="0"/>
          <a:ea typeface="Arial" charset="0"/>
          <a:cs typeface="Arial" charset="0"/>
        </a:defRPr>
      </a:lvl4pPr>
      <a:lvl5pPr marL="822960" indent="-182880" algn="l" defTabSz="457200" rtl="0" eaLnBrk="1" latinLnBrk="0" hangingPunct="1">
        <a:spcBef>
          <a:spcPts val="500"/>
        </a:spcBef>
        <a:buFont typeface=".AppleSystemUIFont" charset="-120"/>
        <a:buChar char="-"/>
        <a:defRPr sz="1350" b="1"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1.bp.blogspot.com/-F2W_uJqEBzQ/UFbOmX9gpNI/AAAAAAAABJk/AZIi-sVEATc/s1600/Econ-Cartoon.jpg"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29° </a:t>
            </a:r>
            <a:r>
              <a:rPr lang="en-US" dirty="0" err="1" smtClean="0"/>
              <a:t>Simposio</a:t>
            </a:r>
            <a:r>
              <a:rPr lang="en-US" dirty="0" smtClean="0"/>
              <a:t> del Mercado de </a:t>
            </a:r>
            <a:r>
              <a:rPr lang="en-US" dirty="0" err="1" smtClean="0"/>
              <a:t>Valores</a:t>
            </a:r>
            <a:r>
              <a:rPr lang="en-US" dirty="0" smtClean="0"/>
              <a:t> </a:t>
            </a:r>
            <a:endParaRPr lang="en-US" dirty="0"/>
          </a:p>
        </p:txBody>
      </p:sp>
      <p:sp>
        <p:nvSpPr>
          <p:cNvPr id="3" name="Text Placeholder 2"/>
          <p:cNvSpPr>
            <a:spLocks noGrp="1"/>
          </p:cNvSpPr>
          <p:nvPr>
            <p:ph type="body" sz="quarter" idx="12"/>
          </p:nvPr>
        </p:nvSpPr>
        <p:spPr/>
        <p:txBody>
          <a:bodyPr/>
          <a:lstStyle/>
          <a:p>
            <a:r>
              <a:rPr lang="en-US" sz="1800" dirty="0" err="1" smtClean="0"/>
              <a:t>Desafios</a:t>
            </a:r>
            <a:r>
              <a:rPr lang="en-US" sz="1800" dirty="0" smtClean="0"/>
              <a:t> del Mercado de </a:t>
            </a:r>
            <a:r>
              <a:rPr lang="en-US" sz="1800" dirty="0" err="1" smtClean="0"/>
              <a:t>Capitales</a:t>
            </a:r>
            <a:r>
              <a:rPr lang="en-US" sz="1800" dirty="0" smtClean="0"/>
              <a:t> </a:t>
            </a:r>
          </a:p>
          <a:p>
            <a:endParaRPr lang="en-US" dirty="0"/>
          </a:p>
        </p:txBody>
      </p:sp>
      <p:sp>
        <p:nvSpPr>
          <p:cNvPr id="4" name="Text Placeholder 3"/>
          <p:cNvSpPr>
            <a:spLocks noGrp="1"/>
          </p:cNvSpPr>
          <p:nvPr>
            <p:ph type="body" sz="quarter" idx="13"/>
          </p:nvPr>
        </p:nvSpPr>
        <p:spPr>
          <a:xfrm>
            <a:off x="5924811" y="298845"/>
            <a:ext cx="2874801" cy="1166699"/>
          </a:xfrm>
        </p:spPr>
        <p:txBody>
          <a:bodyPr/>
          <a:lstStyle/>
          <a:p>
            <a:r>
              <a:rPr lang="en-US" sz="1200" dirty="0" smtClean="0"/>
              <a:t>Rafael Maria González </a:t>
            </a:r>
            <a:r>
              <a:rPr lang="en-US" sz="1200" dirty="0" err="1" smtClean="0"/>
              <a:t>Guillén</a:t>
            </a:r>
            <a:endParaRPr lang="en-US" sz="1200" dirty="0" smtClean="0"/>
          </a:p>
          <a:p>
            <a:r>
              <a:rPr lang="en-US" sz="1200" dirty="0" err="1" smtClean="0"/>
              <a:t>Presidente</a:t>
            </a:r>
            <a:r>
              <a:rPr lang="en-US" sz="1200" dirty="0" smtClean="0"/>
              <a:t> BRC Standard &amp; Poor´s</a:t>
            </a:r>
          </a:p>
          <a:p>
            <a:r>
              <a:rPr lang="en-US" sz="1200" dirty="0"/>
              <a:t>6</a:t>
            </a:r>
            <a:r>
              <a:rPr lang="en-US" sz="1200" dirty="0" smtClean="0"/>
              <a:t> </a:t>
            </a:r>
            <a:r>
              <a:rPr lang="en-US" sz="1200" dirty="0" smtClean="0"/>
              <a:t>de </a:t>
            </a:r>
            <a:r>
              <a:rPr lang="en-US" sz="1200" dirty="0" err="1" smtClean="0"/>
              <a:t>octubre</a:t>
            </a:r>
            <a:r>
              <a:rPr lang="en-US" sz="1200" dirty="0" smtClean="0"/>
              <a:t> de 2017 </a:t>
            </a:r>
            <a:endParaRPr lang="en-US" sz="1200" dirty="0"/>
          </a:p>
        </p:txBody>
      </p:sp>
      <p:sp>
        <p:nvSpPr>
          <p:cNvPr id="6" name="Text Placeholder 5"/>
          <p:cNvSpPr>
            <a:spLocks noGrp="1"/>
          </p:cNvSpPr>
          <p:nvPr>
            <p:ph type="body" sz="quarter" idx="15"/>
          </p:nvPr>
        </p:nvSpPr>
        <p:spPr/>
        <p:txBody>
          <a:bodyPr/>
          <a:lstStyle/>
          <a:p>
            <a:r>
              <a:rPr lang="en-US" dirty="0" smtClean="0"/>
              <a:t>Copyright © 2016 by S&amp;P Global. </a:t>
            </a:r>
            <a:br>
              <a:rPr lang="en-US" dirty="0" smtClean="0"/>
            </a:br>
            <a:r>
              <a:rPr lang="en-US" dirty="0" smtClean="0"/>
              <a:t>All rights reserved.</a:t>
            </a:r>
            <a:endParaRPr lang="en-US" dirty="0"/>
          </a:p>
        </p:txBody>
      </p:sp>
      <p:pic>
        <p:nvPicPr>
          <p:cNvPr id="9" name="Picture Placeholder 9"/>
          <p:cNvPicPr>
            <a:picLocks noGrp="1" noChangeAspect="1"/>
          </p:cNvPicPr>
          <p:nvPr>
            <p:ph type="pic" sz="quarter" idx="16"/>
          </p:nvPr>
        </p:nvPicPr>
        <p:blipFill rotWithShape="1">
          <a:blip r:embed="rId2" cstate="print">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6514160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CO" sz="2400" b="1" dirty="0" smtClean="0"/>
              <a:t>Concentración Inversionistas institucionales por grupos económicos:  </a:t>
            </a:r>
            <a:r>
              <a:rPr lang="es-CO" sz="2400" dirty="0" err="1"/>
              <a:t>AFP´s</a:t>
            </a:r>
            <a:r>
              <a:rPr lang="es-CO" sz="2400" dirty="0"/>
              <a:t> (COP millones, </a:t>
            </a:r>
            <a:r>
              <a:rPr lang="es-CO" sz="2400" dirty="0" smtClean="0"/>
              <a:t>Julio </a:t>
            </a:r>
            <a:r>
              <a:rPr lang="es-CO" sz="2400" dirty="0"/>
              <a:t>de 2016 - </a:t>
            </a:r>
            <a:r>
              <a:rPr lang="es-CO" sz="2400" dirty="0" smtClean="0"/>
              <a:t>Julio </a:t>
            </a:r>
            <a:r>
              <a:rPr lang="es-CO" sz="2400" dirty="0"/>
              <a:t>2017)</a:t>
            </a:r>
            <a:r>
              <a:rPr lang="en-US" sz="2400" dirty="0"/>
              <a:t>.</a:t>
            </a:r>
          </a:p>
        </p:txBody>
      </p:sp>
      <p:sp>
        <p:nvSpPr>
          <p:cNvPr id="3" name="Footer Placeholder 2"/>
          <p:cNvSpPr>
            <a:spLocks noGrp="1"/>
          </p:cNvSpPr>
          <p:nvPr>
            <p:ph type="ftr" sz="quarter" idx="10"/>
          </p:nvPr>
        </p:nvSpPr>
        <p:spPr/>
        <p:txBody>
          <a:bodyPr/>
          <a:lstStyle/>
          <a:p>
            <a:r>
              <a:rPr lang="en-US" smtClean="0">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10</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073588384"/>
              </p:ext>
            </p:extLst>
          </p:nvPr>
        </p:nvGraphicFramePr>
        <p:xfrm>
          <a:off x="132509" y="1866378"/>
          <a:ext cx="8304226" cy="2505208"/>
        </p:xfrm>
        <a:graphic>
          <a:graphicData uri="http://schemas.openxmlformats.org/drawingml/2006/table">
            <a:tbl>
              <a:tblPr firstRow="1" bandRow="1"/>
              <a:tblGrid>
                <a:gridCol w="1748780"/>
                <a:gridCol w="1040068"/>
                <a:gridCol w="1838459"/>
                <a:gridCol w="1567356"/>
                <a:gridCol w="2109563"/>
              </a:tblGrid>
              <a:tr h="452067">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r>
                        <a:rPr lang="en-US" sz="1400" cap="none" baseline="0" dirty="0" smtClean="0">
                          <a:solidFill>
                            <a:schemeClr val="bg1"/>
                          </a:solidFill>
                        </a:rPr>
                        <a:t>AFP´s</a:t>
                      </a:r>
                    </a:p>
                  </a:txBody>
                  <a:tcPr marL="45720" marR="4572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4B4D4F"/>
                    </a:solidFill>
                  </a:tcPr>
                </a:tc>
                <a:tc gridSpan="2">
                  <a:txBody>
                    <a:bodyPr/>
                    <a:lstStyle/>
                    <a:p>
                      <a:pPr algn="ctr"/>
                      <a:r>
                        <a:rPr lang="es-CO" b="1" dirty="0" smtClean="0">
                          <a:solidFill>
                            <a:schemeClr val="bg1"/>
                          </a:solidFill>
                        </a:rPr>
                        <a:t>jul-16</a:t>
                      </a:r>
                      <a:endParaRPr lang="en-US" b="1" dirty="0">
                        <a:solidFill>
                          <a:schemeClr val="bg1"/>
                        </a:solidFill>
                      </a:endParaRPr>
                    </a:p>
                  </a:txBody>
                  <a:tcPr marL="45720" marR="4572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4B4D4F"/>
                    </a:solidFill>
                  </a:tcPr>
                </a:tc>
                <a:tc hMerge="1">
                  <a:txBody>
                    <a:bodyPr/>
                    <a:lstStyle/>
                    <a:p>
                      <a:endParaRPr lang="en-US" dirty="0"/>
                    </a:p>
                  </a:txBody>
                  <a:tcPr/>
                </a:tc>
                <a:tc>
                  <a:txBody>
                    <a:bodyPr/>
                    <a:lstStyle/>
                    <a:p>
                      <a:r>
                        <a:rPr lang="es-CO" sz="1400" cap="none" baseline="0" dirty="0" smtClean="0">
                          <a:solidFill>
                            <a:schemeClr val="bg1"/>
                          </a:solidFill>
                        </a:rPr>
                        <a:t>                       </a:t>
                      </a:r>
                      <a:r>
                        <a:rPr lang="es-CO" sz="1800" b="1" cap="none" baseline="0" dirty="0" smtClean="0">
                          <a:solidFill>
                            <a:schemeClr val="bg1"/>
                          </a:solidFill>
                        </a:rPr>
                        <a:t>jul-17</a:t>
                      </a:r>
                      <a:r>
                        <a:rPr lang="es-CO" sz="1600" b="1" cap="none" baseline="0" dirty="0" smtClean="0">
                          <a:solidFill>
                            <a:schemeClr val="bg1"/>
                          </a:solidFill>
                        </a:rPr>
                        <a:t> </a:t>
                      </a:r>
                      <a:endParaRPr lang="en-US" sz="1400" b="1" cap="none" baseline="0" dirty="0" smtClean="0">
                        <a:solidFill>
                          <a:schemeClr val="bg1"/>
                        </a:solidFill>
                      </a:endParaRPr>
                    </a:p>
                  </a:txBody>
                  <a:tcPr marL="45720" marR="4572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4B4D4F"/>
                    </a:solidFill>
                  </a:tcPr>
                </a:tc>
                <a:tc>
                  <a:txBody>
                    <a:bodyPr/>
                    <a:lstStyle/>
                    <a:p>
                      <a:endParaRPr lang="en-US" sz="1400" cap="none" baseline="0" dirty="0" smtClean="0">
                        <a:solidFill>
                          <a:schemeClr val="bg1"/>
                        </a:solidFill>
                      </a:endParaRPr>
                    </a:p>
                  </a:txBody>
                  <a:tcPr marL="45720" marR="4572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4B4D4F"/>
                    </a:solidFill>
                  </a:tcPr>
                </a:tc>
              </a:tr>
              <a:tr h="461486">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endParaRPr lang="en-US" sz="1200" b="1" dirty="0">
                        <a:solidFill>
                          <a:schemeClr val="tx1"/>
                        </a:solidFill>
                        <a:latin typeface="+mn-lt"/>
                      </a:endParaRPr>
                    </a:p>
                  </a:txBody>
                  <a:tcPr marL="45720" marR="45720" anchor="ctr">
                    <a:lnL>
                      <a:noFill/>
                    </a:lnL>
                    <a:lnR>
                      <a:noFill/>
                    </a:lnR>
                    <a:lnT w="19050" cap="flat" cmpd="sng" algn="ctr">
                      <a:noFill/>
                      <a:prstDash val="solid"/>
                      <a:round/>
                      <a:headEnd type="none" w="med" len="med"/>
                      <a:tailEnd type="none" w="med" len="med"/>
                    </a:lnT>
                    <a:lnB w="3810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1" i="0" u="none" strike="noStrike" dirty="0" err="1" smtClean="0">
                          <a:solidFill>
                            <a:srgbClr val="000000"/>
                          </a:solidFill>
                          <a:effectLst/>
                          <a:latin typeface="+mn-lt"/>
                        </a:rPr>
                        <a:t>Inversiones</a:t>
                      </a:r>
                      <a:endParaRPr lang="en-US" sz="1200" b="1" i="0" u="none" strike="noStrike" dirty="0">
                        <a:solidFill>
                          <a:srgbClr val="000000"/>
                        </a:solidFill>
                        <a:effectLst/>
                        <a:latin typeface="+mn-lt"/>
                      </a:endParaRPr>
                    </a:p>
                  </a:txBody>
                  <a:tcPr marL="7620" marR="7620" marT="7620" marB="0" anchor="ctr">
                    <a:lnL>
                      <a:noFill/>
                    </a:lnL>
                    <a:lnR>
                      <a:noFill/>
                    </a:lnR>
                    <a:lnT w="19050" cap="flat" cmpd="sng" algn="ctr">
                      <a:noFill/>
                      <a:prstDash val="solid"/>
                      <a:round/>
                      <a:headEnd type="none" w="med" len="med"/>
                      <a:tailEnd type="none" w="med" len="med"/>
                    </a:lnT>
                    <a:lnB w="3810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1" i="0" u="none" strike="noStrike" dirty="0" err="1" smtClean="0">
                          <a:solidFill>
                            <a:srgbClr val="000000"/>
                          </a:solidFill>
                          <a:effectLst/>
                          <a:latin typeface="+mn-lt"/>
                        </a:rPr>
                        <a:t>Participación</a:t>
                      </a:r>
                      <a:r>
                        <a:rPr lang="en-US" sz="1200" b="1" i="0" u="none" strike="noStrike" dirty="0" smtClean="0">
                          <a:solidFill>
                            <a:srgbClr val="000000"/>
                          </a:solidFill>
                          <a:effectLst/>
                          <a:latin typeface="+mn-lt"/>
                        </a:rPr>
                        <a:t> %</a:t>
                      </a:r>
                      <a:r>
                        <a:rPr lang="en-US" sz="1200" b="1" i="0" u="none" strike="noStrike" baseline="0" dirty="0" smtClean="0">
                          <a:solidFill>
                            <a:srgbClr val="000000"/>
                          </a:solidFill>
                          <a:effectLst/>
                          <a:latin typeface="+mn-lt"/>
                        </a:rPr>
                        <a:t> </a:t>
                      </a:r>
                      <a:r>
                        <a:rPr lang="en-US" sz="1200" b="1" i="0" u="none" strike="noStrike" baseline="0" dirty="0" err="1" smtClean="0">
                          <a:solidFill>
                            <a:srgbClr val="000000"/>
                          </a:solidFill>
                          <a:effectLst/>
                          <a:latin typeface="+mn-lt"/>
                        </a:rPr>
                        <a:t>en</a:t>
                      </a:r>
                      <a:r>
                        <a:rPr lang="en-US" sz="1200" b="1" i="0" u="none" strike="noStrike" baseline="0" dirty="0" smtClean="0">
                          <a:solidFill>
                            <a:srgbClr val="000000"/>
                          </a:solidFill>
                          <a:effectLst/>
                          <a:latin typeface="+mn-lt"/>
                        </a:rPr>
                        <a:t> </a:t>
                      </a:r>
                      <a:r>
                        <a:rPr lang="en-US" sz="1200" b="1" i="0" u="none" strike="noStrike" baseline="0" dirty="0" err="1" smtClean="0">
                          <a:solidFill>
                            <a:srgbClr val="000000"/>
                          </a:solidFill>
                          <a:effectLst/>
                          <a:latin typeface="+mn-lt"/>
                        </a:rPr>
                        <a:t>Inversiones</a:t>
                      </a:r>
                      <a:r>
                        <a:rPr lang="en-US" sz="1200" b="1" i="0" u="none" strike="noStrike" baseline="0" dirty="0" smtClean="0">
                          <a:solidFill>
                            <a:srgbClr val="000000"/>
                          </a:solidFill>
                          <a:effectLst/>
                          <a:latin typeface="+mn-lt"/>
                        </a:rPr>
                        <a:t> </a:t>
                      </a:r>
                      <a:r>
                        <a:rPr lang="en-US" sz="1200" b="1" i="0" u="none" strike="noStrike" baseline="0" dirty="0" err="1" smtClean="0">
                          <a:solidFill>
                            <a:srgbClr val="000000"/>
                          </a:solidFill>
                          <a:effectLst/>
                          <a:latin typeface="+mn-lt"/>
                        </a:rPr>
                        <a:t>Totales</a:t>
                      </a:r>
                      <a:endParaRPr lang="en-US" sz="1200" b="1" i="0" u="none" strike="noStrike" dirty="0">
                        <a:solidFill>
                          <a:srgbClr val="000000"/>
                        </a:solidFill>
                        <a:effectLst/>
                        <a:latin typeface="+mn-lt"/>
                      </a:endParaRPr>
                    </a:p>
                  </a:txBody>
                  <a:tcPr marL="7620" marR="7620" marT="7620" marB="0" anchor="ctr">
                    <a:lnL>
                      <a:noFill/>
                    </a:lnL>
                    <a:lnR>
                      <a:noFill/>
                    </a:lnR>
                    <a:lnT w="19050" cap="flat" cmpd="sng" algn="ctr">
                      <a:noFill/>
                      <a:prstDash val="solid"/>
                      <a:round/>
                      <a:headEnd type="none" w="med" len="med"/>
                      <a:tailEnd type="none" w="med" len="med"/>
                    </a:lnT>
                    <a:lnB w="3810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1" i="0" u="none" strike="noStrike" dirty="0" err="1" smtClean="0">
                          <a:solidFill>
                            <a:srgbClr val="000000"/>
                          </a:solidFill>
                          <a:effectLst/>
                          <a:latin typeface="+mn-lt"/>
                        </a:rPr>
                        <a:t>Inversiones</a:t>
                      </a:r>
                      <a:endParaRPr lang="en-US" sz="1200" b="1" i="0" u="none" strike="noStrike" dirty="0">
                        <a:solidFill>
                          <a:srgbClr val="000000"/>
                        </a:solidFill>
                        <a:effectLst/>
                        <a:latin typeface="+mn-lt"/>
                      </a:endParaRPr>
                    </a:p>
                  </a:txBody>
                  <a:tcPr marL="7620" marR="7620" marT="7620" marB="0" anchor="ctr">
                    <a:lnL>
                      <a:noFill/>
                    </a:lnL>
                    <a:lnR>
                      <a:noFill/>
                    </a:lnR>
                    <a:lnT w="19050" cap="flat" cmpd="sng" algn="ctr">
                      <a:noFill/>
                      <a:prstDash val="solid"/>
                      <a:round/>
                      <a:headEnd type="none" w="med" len="med"/>
                      <a:tailEnd type="none" w="med" len="med"/>
                    </a:lnT>
                    <a:lnB w="3810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1" i="0" u="none" strike="noStrike" dirty="0" err="1" smtClean="0">
                          <a:solidFill>
                            <a:srgbClr val="000000"/>
                          </a:solidFill>
                          <a:effectLst/>
                          <a:latin typeface="+mn-lt"/>
                        </a:rPr>
                        <a:t>Participación</a:t>
                      </a:r>
                      <a:r>
                        <a:rPr lang="en-US" sz="1200" b="1" i="0" u="none" strike="noStrike" dirty="0" smtClean="0">
                          <a:solidFill>
                            <a:srgbClr val="000000"/>
                          </a:solidFill>
                          <a:effectLst/>
                          <a:latin typeface="+mn-lt"/>
                        </a:rPr>
                        <a:t> %</a:t>
                      </a:r>
                      <a:r>
                        <a:rPr lang="en-US" sz="1200" b="1" i="0" u="none" strike="noStrike" baseline="0" dirty="0" smtClean="0">
                          <a:solidFill>
                            <a:srgbClr val="000000"/>
                          </a:solidFill>
                          <a:effectLst/>
                          <a:latin typeface="+mn-lt"/>
                        </a:rPr>
                        <a:t> </a:t>
                      </a:r>
                      <a:r>
                        <a:rPr lang="en-US" sz="1200" b="1" i="0" u="none" strike="noStrike" baseline="0" dirty="0" err="1" smtClean="0">
                          <a:solidFill>
                            <a:srgbClr val="000000"/>
                          </a:solidFill>
                          <a:effectLst/>
                          <a:latin typeface="+mn-lt"/>
                        </a:rPr>
                        <a:t>en</a:t>
                      </a:r>
                      <a:r>
                        <a:rPr lang="en-US" sz="1200" b="1" i="0" u="none" strike="noStrike" baseline="0" dirty="0" smtClean="0">
                          <a:solidFill>
                            <a:srgbClr val="000000"/>
                          </a:solidFill>
                          <a:effectLst/>
                          <a:latin typeface="+mn-lt"/>
                        </a:rPr>
                        <a:t> </a:t>
                      </a:r>
                      <a:r>
                        <a:rPr lang="en-US" sz="1200" b="1" i="0" u="none" strike="noStrike" baseline="0" dirty="0" err="1" smtClean="0">
                          <a:solidFill>
                            <a:srgbClr val="000000"/>
                          </a:solidFill>
                          <a:effectLst/>
                          <a:latin typeface="+mn-lt"/>
                        </a:rPr>
                        <a:t>Inversiones</a:t>
                      </a:r>
                      <a:r>
                        <a:rPr lang="en-US" sz="1200" b="1" i="0" u="none" strike="noStrike" baseline="0" dirty="0" smtClean="0">
                          <a:solidFill>
                            <a:srgbClr val="000000"/>
                          </a:solidFill>
                          <a:effectLst/>
                          <a:latin typeface="+mn-lt"/>
                        </a:rPr>
                        <a:t> </a:t>
                      </a:r>
                      <a:r>
                        <a:rPr lang="en-US" sz="1200" b="1" i="0" u="none" strike="noStrike" baseline="0" dirty="0" err="1" smtClean="0">
                          <a:solidFill>
                            <a:srgbClr val="000000"/>
                          </a:solidFill>
                          <a:effectLst/>
                          <a:latin typeface="+mn-lt"/>
                        </a:rPr>
                        <a:t>Totales</a:t>
                      </a:r>
                      <a:endParaRPr lang="en-US" sz="1200" b="1" i="0" u="none" strike="noStrike" dirty="0">
                        <a:solidFill>
                          <a:srgbClr val="000000"/>
                        </a:solidFill>
                        <a:effectLst/>
                        <a:latin typeface="+mn-lt"/>
                      </a:endParaRPr>
                    </a:p>
                  </a:txBody>
                  <a:tcPr marL="7620" marR="7620" marT="7620" marB="0" anchor="ctr">
                    <a:lnL>
                      <a:noFill/>
                    </a:lnL>
                    <a:lnR>
                      <a:noFill/>
                    </a:lnR>
                    <a:lnT w="19050" cap="flat" cmpd="sng" algn="ctr">
                      <a:noFill/>
                      <a:prstDash val="solid"/>
                      <a:round/>
                      <a:headEnd type="none" w="med" len="med"/>
                      <a:tailEnd type="none" w="med" len="med"/>
                    </a:lnT>
                    <a:lnB w="3810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r>
              <a:tr h="376723">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1" i="0" u="none" strike="noStrike" dirty="0" smtClean="0">
                          <a:solidFill>
                            <a:srgbClr val="000000"/>
                          </a:solidFill>
                          <a:effectLst/>
                          <a:latin typeface="+mn-lt"/>
                        </a:rPr>
                        <a:t>AFP´s del</a:t>
                      </a:r>
                      <a:r>
                        <a:rPr lang="en-US" sz="1200" b="1" i="0" u="none" strike="noStrike" baseline="0" dirty="0" smtClean="0">
                          <a:solidFill>
                            <a:srgbClr val="000000"/>
                          </a:solidFill>
                          <a:effectLst/>
                          <a:latin typeface="+mn-lt"/>
                        </a:rPr>
                        <a:t> </a:t>
                      </a:r>
                      <a:r>
                        <a:rPr lang="en-US" sz="1200" b="1" i="0" u="none" strike="noStrike" baseline="0" dirty="0" err="1" smtClean="0">
                          <a:solidFill>
                            <a:srgbClr val="000000"/>
                          </a:solidFill>
                          <a:effectLst/>
                          <a:latin typeface="+mn-lt"/>
                        </a:rPr>
                        <a:t>Grupo</a:t>
                      </a:r>
                      <a:r>
                        <a:rPr lang="en-US" sz="1200" b="1" i="0" u="none" strike="noStrike" baseline="0" dirty="0" smtClean="0">
                          <a:solidFill>
                            <a:srgbClr val="000000"/>
                          </a:solidFill>
                          <a:effectLst/>
                          <a:latin typeface="+mn-lt"/>
                        </a:rPr>
                        <a:t> AVAL</a:t>
                      </a:r>
                      <a:endParaRPr lang="en-US" sz="1200" b="1" i="0" u="none" strike="noStrike" dirty="0">
                        <a:solidFill>
                          <a:srgbClr val="000000"/>
                        </a:solidFill>
                        <a:effectLst/>
                        <a:latin typeface="+mn-lt"/>
                      </a:endParaRPr>
                    </a:p>
                  </a:txBody>
                  <a:tcPr marL="7620" marR="7620" marT="7620" marB="0" anchor="b">
                    <a:lnL>
                      <a:noFill/>
                    </a:lnL>
                    <a:lnR>
                      <a:noFill/>
                    </a:lnR>
                    <a:lnT w="38100" cap="flat" cmpd="sng" algn="ctr">
                      <a:solidFill>
                        <a:srgbClr val="4B4D4F"/>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r>
                        <a:rPr lang="es-CO" sz="1200" b="0" i="0" u="none" strike="noStrike" kern="1200" dirty="0" smtClean="0">
                          <a:solidFill>
                            <a:srgbClr val="000000"/>
                          </a:solidFill>
                          <a:effectLst/>
                          <a:latin typeface="+mn-lt"/>
                          <a:ea typeface="+mn-ea"/>
                          <a:cs typeface="+mn-cs"/>
                        </a:rPr>
                        <a:t>79.956.594</a:t>
                      </a:r>
                    </a:p>
                  </a:txBody>
                  <a:tcPr marL="7620" marR="7620" marT="7620" marB="0" anchor="ctr">
                    <a:lnL>
                      <a:noFill/>
                    </a:lnL>
                    <a:lnR>
                      <a:noFill/>
                    </a:lnR>
                    <a:lnT w="38100" cap="flat" cmpd="sng" algn="ctr">
                      <a:solidFill>
                        <a:srgbClr val="4B4D4F"/>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r>
                        <a:rPr lang="es-CO" sz="1200" b="0" i="0" u="none" strike="noStrike" kern="1200" dirty="0" smtClean="0">
                          <a:solidFill>
                            <a:srgbClr val="000000"/>
                          </a:solidFill>
                          <a:effectLst/>
                          <a:latin typeface="+mn-lt"/>
                          <a:ea typeface="+mn-ea"/>
                          <a:cs typeface="+mn-cs"/>
                        </a:rPr>
                        <a:t>44,54%</a:t>
                      </a:r>
                      <a:endParaRPr lang="es-CO" sz="1200" b="0" i="0" u="none" strike="noStrike" kern="1200" dirty="0">
                        <a:solidFill>
                          <a:srgbClr val="000000"/>
                        </a:solidFill>
                        <a:effectLst/>
                        <a:latin typeface="+mn-lt"/>
                        <a:ea typeface="+mn-ea"/>
                        <a:cs typeface="+mn-cs"/>
                      </a:endParaRPr>
                    </a:p>
                  </a:txBody>
                  <a:tcPr marL="7620" marR="7620" marT="7620" marB="0" anchor="ctr">
                    <a:lnL>
                      <a:noFill/>
                    </a:lnL>
                    <a:lnR>
                      <a:noFill/>
                    </a:lnR>
                    <a:lnT w="38100" cap="flat" cmpd="sng" algn="ctr">
                      <a:solidFill>
                        <a:srgbClr val="4B4D4F"/>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r>
                        <a:rPr lang="es-CO" sz="1200" b="0" i="0" u="none" strike="noStrike" kern="1200" dirty="0" smtClean="0">
                          <a:solidFill>
                            <a:srgbClr val="000000"/>
                          </a:solidFill>
                          <a:effectLst/>
                          <a:latin typeface="+mn-lt"/>
                          <a:ea typeface="+mn-ea"/>
                          <a:cs typeface="+mn-cs"/>
                        </a:rPr>
                        <a:t>92.338.998</a:t>
                      </a:r>
                      <a:endParaRPr lang="es-CO" sz="1200" b="0" i="0" u="none" strike="noStrike" kern="1200" dirty="0">
                        <a:solidFill>
                          <a:srgbClr val="000000"/>
                        </a:solidFill>
                        <a:effectLst/>
                        <a:latin typeface="+mn-lt"/>
                        <a:ea typeface="+mn-ea"/>
                        <a:cs typeface="+mn-cs"/>
                      </a:endParaRPr>
                    </a:p>
                  </a:txBody>
                  <a:tcPr marL="7620" marR="7620" marT="7620" marB="0" anchor="ctr">
                    <a:lnL>
                      <a:noFill/>
                    </a:lnL>
                    <a:lnR>
                      <a:noFill/>
                    </a:lnR>
                    <a:lnT w="38100" cap="flat" cmpd="sng" algn="ctr">
                      <a:solidFill>
                        <a:srgbClr val="4B4D4F"/>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r>
                        <a:rPr lang="es-CO" sz="1200" b="0" i="0" u="none" strike="noStrike" kern="1200" dirty="0" smtClean="0">
                          <a:solidFill>
                            <a:srgbClr val="000000"/>
                          </a:solidFill>
                          <a:effectLst/>
                          <a:latin typeface="+mn-lt"/>
                          <a:ea typeface="+mn-ea"/>
                          <a:cs typeface="+mn-cs"/>
                        </a:rPr>
                        <a:t>44,03%</a:t>
                      </a:r>
                      <a:endParaRPr lang="es-CO" sz="1200" b="0" i="0" u="none" strike="noStrike" kern="1200" dirty="0">
                        <a:solidFill>
                          <a:srgbClr val="000000"/>
                        </a:solidFill>
                        <a:effectLst/>
                        <a:latin typeface="+mn-lt"/>
                        <a:ea typeface="+mn-ea"/>
                        <a:cs typeface="+mn-cs"/>
                      </a:endParaRPr>
                    </a:p>
                  </a:txBody>
                  <a:tcPr marL="7620" marR="7620" marT="7620" marB="0" anchor="ctr">
                    <a:lnL>
                      <a:noFill/>
                    </a:lnL>
                    <a:lnR>
                      <a:noFill/>
                    </a:lnR>
                    <a:lnT w="38100" cap="flat" cmpd="sng" algn="ctr">
                      <a:solidFill>
                        <a:srgbClr val="4B4D4F"/>
                      </a:solidFill>
                      <a:prstDash val="solid"/>
                      <a:round/>
                      <a:headEnd type="none" w="med" len="med"/>
                      <a:tailEnd type="none" w="med" len="med"/>
                    </a:lnT>
                    <a:lnB>
                      <a:noFill/>
                    </a:lnB>
                    <a:lnTlToBr w="12700" cmpd="sng">
                      <a:noFill/>
                      <a:prstDash val="solid"/>
                    </a:lnTlToBr>
                    <a:lnBlToTr w="12700" cmpd="sng">
                      <a:noFill/>
                      <a:prstDash val="solid"/>
                    </a:lnBlToTr>
                    <a:noFill/>
                  </a:tcPr>
                </a:tc>
              </a:tr>
              <a:tr h="461486">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1" i="0" u="none" strike="noStrike" dirty="0" smtClean="0">
                          <a:solidFill>
                            <a:srgbClr val="000000"/>
                          </a:solidFill>
                          <a:effectLst/>
                          <a:latin typeface="+mn-lt"/>
                        </a:rPr>
                        <a:t>AFP´s del </a:t>
                      </a:r>
                      <a:r>
                        <a:rPr lang="en-US" sz="1200" b="1" i="0" u="none" strike="noStrike" dirty="0" err="1" smtClean="0">
                          <a:solidFill>
                            <a:srgbClr val="000000"/>
                          </a:solidFill>
                          <a:effectLst/>
                          <a:latin typeface="+mn-lt"/>
                        </a:rPr>
                        <a:t>Grupo</a:t>
                      </a:r>
                      <a:r>
                        <a:rPr lang="en-US" sz="1200" b="1" i="0" u="none" strike="noStrike" dirty="0" smtClean="0">
                          <a:solidFill>
                            <a:srgbClr val="000000"/>
                          </a:solidFill>
                          <a:effectLst/>
                          <a:latin typeface="+mn-lt"/>
                        </a:rPr>
                        <a:t> </a:t>
                      </a:r>
                      <a:r>
                        <a:rPr lang="en-US" sz="1200" b="1" i="0" u="none" strike="noStrike" dirty="0" err="1" smtClean="0">
                          <a:solidFill>
                            <a:srgbClr val="000000"/>
                          </a:solidFill>
                          <a:effectLst/>
                          <a:latin typeface="+mn-lt"/>
                        </a:rPr>
                        <a:t>Empresarial</a:t>
                      </a:r>
                      <a:r>
                        <a:rPr lang="en-US" sz="1200" b="1" i="0" u="none" strike="noStrike" dirty="0" smtClean="0">
                          <a:solidFill>
                            <a:srgbClr val="000000"/>
                          </a:solidFill>
                          <a:effectLst/>
                          <a:latin typeface="+mn-lt"/>
                        </a:rPr>
                        <a:t> </a:t>
                      </a:r>
                      <a:r>
                        <a:rPr lang="en-US" sz="1200" b="1" i="0" u="none" strike="noStrike" dirty="0" err="1" smtClean="0">
                          <a:solidFill>
                            <a:srgbClr val="000000"/>
                          </a:solidFill>
                          <a:effectLst/>
                          <a:latin typeface="+mn-lt"/>
                        </a:rPr>
                        <a:t>Antioqueño</a:t>
                      </a:r>
                      <a:endParaRPr lang="en-US" sz="1200" b="1" i="0" u="none" strike="noStrike" dirty="0">
                        <a:solidFill>
                          <a:srgbClr val="000000"/>
                        </a:solidFill>
                        <a:effectLst/>
                        <a:latin typeface="+mn-lt"/>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3C8EB">
                        <a:alpha val="20000"/>
                      </a:srgbClr>
                    </a:solidFill>
                  </a:tcPr>
                </a:tc>
                <a:tc>
                  <a:txBody>
                    <a:bodyPr/>
                    <a:lstStyle/>
                    <a:p>
                      <a:pPr algn="ctr" fontAlgn="b"/>
                      <a:r>
                        <a:rPr lang="es-CO" sz="1200" b="0" i="0" u="none" strike="noStrike" kern="1200" dirty="0" smtClean="0">
                          <a:solidFill>
                            <a:srgbClr val="000000"/>
                          </a:solidFill>
                          <a:effectLst/>
                          <a:latin typeface="+mn-lt"/>
                          <a:ea typeface="+mn-ea"/>
                          <a:cs typeface="+mn-cs"/>
                        </a:rPr>
                        <a:t>64.220.505</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73C8EB">
                        <a:alpha val="20000"/>
                      </a:srgbClr>
                    </a:solidFill>
                  </a:tcPr>
                </a:tc>
                <a:tc>
                  <a:txBody>
                    <a:bodyPr/>
                    <a:lstStyle/>
                    <a:p>
                      <a:pPr algn="ctr" fontAlgn="b"/>
                      <a:r>
                        <a:rPr lang="es-CO" sz="1200" b="0" i="0" u="none" strike="noStrike" kern="1200" dirty="0" smtClean="0">
                          <a:solidFill>
                            <a:srgbClr val="000000"/>
                          </a:solidFill>
                          <a:effectLst/>
                          <a:latin typeface="+mn-lt"/>
                          <a:ea typeface="+mn-ea"/>
                          <a:cs typeface="+mn-cs"/>
                        </a:rPr>
                        <a:t>35,80%</a:t>
                      </a:r>
                      <a:endParaRPr lang="es-CO" sz="1200" b="0" i="0" u="none" strike="noStrike" kern="1200" dirty="0">
                        <a:solidFill>
                          <a:srgbClr val="000000"/>
                        </a:solidFill>
                        <a:effectLst/>
                        <a:latin typeface="+mn-lt"/>
                        <a:ea typeface="+mn-ea"/>
                        <a:cs typeface="+mn-cs"/>
                      </a:endParaRP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73C8EB">
                        <a:alpha val="20000"/>
                      </a:srgbClr>
                    </a:solidFill>
                  </a:tcPr>
                </a:tc>
                <a:tc>
                  <a:txBody>
                    <a:bodyPr/>
                    <a:lstStyle/>
                    <a:p>
                      <a:pPr algn="ctr" fontAlgn="b"/>
                      <a:r>
                        <a:rPr lang="es-CO" sz="1200" b="0" i="0" u="none" strike="noStrike" kern="1200" dirty="0" smtClean="0">
                          <a:solidFill>
                            <a:srgbClr val="000000"/>
                          </a:solidFill>
                          <a:effectLst/>
                          <a:latin typeface="+mn-lt"/>
                          <a:ea typeface="+mn-ea"/>
                          <a:cs typeface="+mn-cs"/>
                        </a:rPr>
                        <a:t>76.054.322</a:t>
                      </a:r>
                      <a:endParaRPr lang="es-CO" sz="1200" b="0" i="0" u="none" strike="noStrike" kern="1200" dirty="0">
                        <a:solidFill>
                          <a:srgbClr val="000000"/>
                        </a:solidFill>
                        <a:effectLst/>
                        <a:latin typeface="+mn-lt"/>
                        <a:ea typeface="+mn-ea"/>
                        <a:cs typeface="+mn-cs"/>
                      </a:endParaRP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73C8EB">
                        <a:alpha val="20000"/>
                      </a:srgbClr>
                    </a:solidFill>
                  </a:tcPr>
                </a:tc>
                <a:tc>
                  <a:txBody>
                    <a:bodyPr/>
                    <a:lstStyle/>
                    <a:p>
                      <a:pPr algn="ctr" fontAlgn="b"/>
                      <a:r>
                        <a:rPr lang="es-CO" sz="1200" b="0" i="0" u="none" strike="noStrike" kern="1200" dirty="0" smtClean="0">
                          <a:solidFill>
                            <a:srgbClr val="000000"/>
                          </a:solidFill>
                          <a:effectLst/>
                          <a:latin typeface="+mn-lt"/>
                          <a:ea typeface="+mn-ea"/>
                          <a:cs typeface="+mn-cs"/>
                        </a:rPr>
                        <a:t>36,26%</a:t>
                      </a:r>
                      <a:endParaRPr lang="es-CO" sz="1200" b="0" i="0" u="none" strike="noStrike" kern="1200" dirty="0">
                        <a:solidFill>
                          <a:srgbClr val="000000"/>
                        </a:solidFill>
                        <a:effectLst/>
                        <a:latin typeface="+mn-lt"/>
                        <a:ea typeface="+mn-ea"/>
                        <a:cs typeface="+mn-cs"/>
                      </a:endParaRP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73C8EB">
                        <a:alpha val="20000"/>
                      </a:srgbClr>
                    </a:solidFill>
                  </a:tcPr>
                </a:tc>
              </a:tr>
              <a:tr h="376723">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1" i="0" u="none" strike="noStrike" dirty="0" err="1" smtClean="0">
                          <a:solidFill>
                            <a:srgbClr val="000000"/>
                          </a:solidFill>
                          <a:effectLst/>
                          <a:latin typeface="+mn-lt"/>
                        </a:rPr>
                        <a:t>Otras</a:t>
                      </a:r>
                      <a:r>
                        <a:rPr lang="en-US" sz="1200" b="1" i="0" u="none" strike="noStrike" dirty="0" smtClean="0">
                          <a:solidFill>
                            <a:srgbClr val="000000"/>
                          </a:solidFill>
                          <a:effectLst/>
                          <a:latin typeface="+mn-lt"/>
                        </a:rPr>
                        <a:t> AFP´s</a:t>
                      </a:r>
                      <a:endParaRPr lang="en-US" sz="1200" b="1" i="0" u="none" strike="noStrike" dirty="0">
                        <a:solidFill>
                          <a:srgbClr val="000000"/>
                        </a:solidFill>
                        <a:effectLst/>
                        <a:latin typeface="+mn-lt"/>
                      </a:endParaRP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0" i="0" u="none" strike="noStrike" dirty="0" smtClean="0">
                          <a:solidFill>
                            <a:srgbClr val="000000"/>
                          </a:solidFill>
                          <a:effectLst/>
                          <a:latin typeface="+mn-lt"/>
                        </a:rPr>
                        <a:t> 35.198.054 </a:t>
                      </a:r>
                      <a:endParaRPr lang="en-US" sz="1200" b="0" i="0" u="none" strike="noStrike" dirty="0">
                        <a:solidFill>
                          <a:srgbClr val="000000"/>
                        </a:solidFill>
                        <a:effectLst/>
                        <a:latin typeface="+mn-lt"/>
                      </a:endParaRP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0" i="0" u="none" strike="noStrike" dirty="0" smtClean="0">
                          <a:solidFill>
                            <a:srgbClr val="000000"/>
                          </a:solidFill>
                          <a:effectLst/>
                          <a:latin typeface="+mn-lt"/>
                        </a:rPr>
                        <a:t>19,62%</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200" b="0" i="0" u="none" strike="noStrike" dirty="0" smtClean="0">
                          <a:solidFill>
                            <a:srgbClr val="000000"/>
                          </a:solidFill>
                          <a:effectLst/>
                          <a:latin typeface="+mn-lt"/>
                        </a:rPr>
                        <a:t>41.335.186</a:t>
                      </a:r>
                      <a:endParaRPr lang="en-US" sz="1200" b="0" i="0" u="none" strike="noStrike" dirty="0" smtClean="0">
                        <a:solidFill>
                          <a:srgbClr val="000000"/>
                        </a:solidFill>
                        <a:effectLst/>
                        <a:latin typeface="+mn-lt"/>
                      </a:endParaRP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200" b="0" i="0" u="none" strike="noStrike" dirty="0" smtClean="0">
                          <a:solidFill>
                            <a:srgbClr val="000000"/>
                          </a:solidFill>
                          <a:effectLst/>
                          <a:latin typeface="+mn-lt"/>
                        </a:rPr>
                        <a:t>19,71%</a:t>
                      </a:r>
                      <a:endParaRPr lang="en-US" sz="1200" b="0" i="0" u="none" strike="noStrike" dirty="0" smtClean="0">
                        <a:solidFill>
                          <a:srgbClr val="000000"/>
                        </a:solidFill>
                        <a:effectLst/>
                        <a:latin typeface="+mn-lt"/>
                      </a:endParaRP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76723">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1" i="0" u="none" strike="noStrike" dirty="0" smtClean="0">
                          <a:solidFill>
                            <a:srgbClr val="000000"/>
                          </a:solidFill>
                          <a:effectLst/>
                          <a:latin typeface="+mn-lt"/>
                        </a:rPr>
                        <a:t>Total </a:t>
                      </a:r>
                      <a:r>
                        <a:rPr lang="en-US" sz="1200" b="1" i="0" u="none" strike="noStrike" dirty="0" err="1" smtClean="0">
                          <a:solidFill>
                            <a:srgbClr val="000000"/>
                          </a:solidFill>
                          <a:effectLst/>
                          <a:latin typeface="+mn-lt"/>
                        </a:rPr>
                        <a:t>Inversiones</a:t>
                      </a:r>
                      <a:r>
                        <a:rPr lang="en-US" sz="1200" b="1" i="0" u="none" strike="noStrike" dirty="0" smtClean="0">
                          <a:solidFill>
                            <a:srgbClr val="000000"/>
                          </a:solidFill>
                          <a:effectLst/>
                          <a:latin typeface="+mn-lt"/>
                        </a:rPr>
                        <a:t> AFP´s</a:t>
                      </a:r>
                    </a:p>
                  </a:txBody>
                  <a:tcPr marL="7620" marR="7620" marT="7620" marB="0" anchor="b">
                    <a:lnL>
                      <a:noFill/>
                    </a:lnL>
                    <a:lnR>
                      <a:noFill/>
                    </a:lnR>
                    <a:lnT w="12700" cap="flat" cmpd="sng" algn="ctr">
                      <a:solidFill>
                        <a:srgbClr val="000000"/>
                      </a:solidFill>
                      <a:prstDash val="solid"/>
                      <a:round/>
                      <a:headEnd type="none" w="med" len="med"/>
                      <a:tailEnd type="none" w="med" len="med"/>
                    </a:lnT>
                    <a:lnB w="1905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73C8EB">
                        <a:alpha val="20000"/>
                      </a:srgbClr>
                    </a:solidFill>
                  </a:tcPr>
                </a:tc>
                <a:tc>
                  <a:txBody>
                    <a:bodyPr/>
                    <a:lstStyle/>
                    <a:p>
                      <a:pPr algn="ctr" fontAlgn="b"/>
                      <a:r>
                        <a:rPr lang="es-CO" sz="1200" b="1" i="0" u="none" strike="noStrike" dirty="0" smtClean="0">
                          <a:solidFill>
                            <a:srgbClr val="000000"/>
                          </a:solidFill>
                          <a:effectLst/>
                          <a:latin typeface="Calibri"/>
                        </a:rPr>
                        <a:t>179.375.154 </a:t>
                      </a:r>
                      <a:endParaRPr lang="es-CO" sz="1100" b="1" i="0" u="none" strike="noStrike" dirty="0">
                        <a:solidFill>
                          <a:srgbClr val="000000"/>
                        </a:solidFill>
                        <a:effectLst/>
                        <a:latin typeface="Calibri"/>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w="1905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73C8EB">
                        <a:alpha val="20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1" i="0" u="none" strike="noStrike" dirty="0" smtClean="0">
                          <a:solidFill>
                            <a:srgbClr val="000000"/>
                          </a:solidFill>
                          <a:effectLst/>
                          <a:latin typeface="+mn-lt"/>
                        </a:rPr>
                        <a:t>100,00%</a:t>
                      </a:r>
                      <a:endParaRPr lang="en-US" sz="1200" b="1" i="0" u="none" strike="noStrike" dirty="0">
                        <a:solidFill>
                          <a:srgbClr val="000000"/>
                        </a:solidFill>
                        <a:effectLst/>
                        <a:latin typeface="+mn-lt"/>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w="1905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73C8EB">
                        <a:alpha val="20000"/>
                      </a:srgbClr>
                    </a:solidFill>
                  </a:tcPr>
                </a:tc>
                <a:tc>
                  <a:txBody>
                    <a:bodyPr/>
                    <a:lstStyle/>
                    <a:p>
                      <a:pPr algn="ctr" fontAlgn="b"/>
                      <a:r>
                        <a:rPr lang="es-CO" sz="1200" b="1" i="0" u="none" strike="noStrike" dirty="0" smtClean="0">
                          <a:solidFill>
                            <a:srgbClr val="000000"/>
                          </a:solidFill>
                          <a:effectLst/>
                          <a:latin typeface="+mn-lt"/>
                        </a:rPr>
                        <a:t>209.728.506</a:t>
                      </a:r>
                      <a:endParaRPr lang="en-US" sz="1200" b="1" i="0" u="none" strike="noStrike" dirty="0">
                        <a:solidFill>
                          <a:srgbClr val="000000"/>
                        </a:solidFill>
                        <a:effectLst/>
                        <a:latin typeface="+mn-lt"/>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w="1905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73C8EB">
                        <a:alpha val="20000"/>
                      </a:srgbClr>
                    </a:solidFill>
                  </a:tcPr>
                </a:tc>
                <a:tc>
                  <a:txBody>
                    <a:bodyPr/>
                    <a:lstStyle/>
                    <a:p>
                      <a:pPr algn="ctr" fontAlgn="b"/>
                      <a:r>
                        <a:rPr lang="es-CO" sz="1200" b="1" i="0" u="none" strike="noStrike" dirty="0" smtClean="0">
                          <a:solidFill>
                            <a:srgbClr val="000000"/>
                          </a:solidFill>
                          <a:effectLst/>
                          <a:latin typeface="+mn-lt"/>
                        </a:rPr>
                        <a:t>100%</a:t>
                      </a:r>
                      <a:endParaRPr lang="en-US" sz="1200" b="1" i="0" u="none" strike="noStrike" dirty="0">
                        <a:solidFill>
                          <a:srgbClr val="000000"/>
                        </a:solidFill>
                        <a:effectLst/>
                        <a:latin typeface="+mn-lt"/>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w="1905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73C8EB">
                        <a:alpha val="20000"/>
                      </a:srgbClr>
                    </a:solidFill>
                  </a:tcPr>
                </a:tc>
              </a:tr>
            </a:tbl>
          </a:graphicData>
        </a:graphic>
      </p:graphicFrame>
      <p:sp>
        <p:nvSpPr>
          <p:cNvPr id="6" name="Content Placeholder 9"/>
          <p:cNvSpPr txBox="1">
            <a:spLocks/>
          </p:cNvSpPr>
          <p:nvPr/>
        </p:nvSpPr>
        <p:spPr>
          <a:xfrm>
            <a:off x="323528" y="6309320"/>
            <a:ext cx="8688387" cy="227012"/>
          </a:xfrm>
          <a:prstGeom prst="rect">
            <a:avLst/>
          </a:prstGeom>
        </p:spPr>
        <p:txBody>
          <a:bodyPr vert="horz" wrap="square" lIns="0" tIns="0" rIns="0" bIns="91440" rtlCol="0" anchor="b" anchorCtr="0">
            <a:noAutofit/>
          </a:bodyPr>
          <a:lstStyle>
            <a:lvl1pPr marL="0" indent="0" algn="l" defTabSz="457200" rtl="0" eaLnBrk="1" latinLnBrk="0" hangingPunct="1">
              <a:lnSpc>
                <a:spcPct val="95000"/>
              </a:lnSpc>
              <a:spcBef>
                <a:spcPts val="1200"/>
              </a:spcBef>
              <a:buFont typeface="Arial"/>
              <a:buNone/>
              <a:defRPr lang="en-US" sz="2000" b="1" kern="1200" dirty="0" smtClean="0">
                <a:solidFill>
                  <a:schemeClr val="tx1"/>
                </a:solidFill>
                <a:latin typeface="+mj-lt"/>
                <a:ea typeface="+mn-ea"/>
                <a:cs typeface="+mn-cs"/>
              </a:defRPr>
            </a:lvl1pPr>
            <a:lvl2pPr marL="233363" indent="-233363" algn="l" defTabSz="457200" rtl="0" eaLnBrk="1" latinLnBrk="0" hangingPunct="1">
              <a:lnSpc>
                <a:spcPct val="95000"/>
              </a:lnSpc>
              <a:spcBef>
                <a:spcPts val="1200"/>
              </a:spcBef>
              <a:buFont typeface="Arial" pitchFamily="34" charset="0"/>
              <a:buChar char="•"/>
              <a:defRPr lang="en-US" sz="2000" b="1" kern="1200" dirty="0" smtClean="0">
                <a:solidFill>
                  <a:schemeClr val="tx1"/>
                </a:solidFill>
                <a:latin typeface="+mj-lt"/>
                <a:ea typeface="+mn-ea"/>
                <a:cs typeface="+mn-cs"/>
              </a:defRPr>
            </a:lvl2pPr>
            <a:lvl3pPr marL="630238" indent="-173038" algn="l" defTabSz="457200" rtl="0" eaLnBrk="1" latinLnBrk="0" hangingPunct="1">
              <a:lnSpc>
                <a:spcPct val="95000"/>
              </a:lnSpc>
              <a:spcBef>
                <a:spcPts val="300"/>
              </a:spcBef>
              <a:buFont typeface="Arial"/>
              <a:buChar char="•"/>
              <a:defRPr lang="en-US" sz="1600" b="0" kern="1200" dirty="0" smtClean="0">
                <a:solidFill>
                  <a:schemeClr val="tx1"/>
                </a:solidFill>
                <a:latin typeface="Times New Roman" pitchFamily="18" charset="0"/>
                <a:ea typeface="+mn-ea"/>
                <a:cs typeface="Times New Roman" pitchFamily="18" charset="0"/>
              </a:defRPr>
            </a:lvl3pPr>
            <a:lvl4pPr marL="1025525" indent="-171450" algn="l" defTabSz="457200" rtl="0" eaLnBrk="1" latinLnBrk="0" hangingPunct="1">
              <a:lnSpc>
                <a:spcPct val="95000"/>
              </a:lnSpc>
              <a:spcBef>
                <a:spcPts val="300"/>
              </a:spcBef>
              <a:buFont typeface="Arial" pitchFamily="34" charset="0"/>
              <a:buChar char="•"/>
              <a:defRPr lang="en-US" sz="1400" b="0" kern="1200" dirty="0" smtClean="0">
                <a:solidFill>
                  <a:schemeClr val="tx1"/>
                </a:solidFill>
                <a:latin typeface="Times New Roman" pitchFamily="18" charset="0"/>
                <a:ea typeface="+mn-ea"/>
                <a:cs typeface="Times New Roman" pitchFamily="18" charset="0"/>
              </a:defRPr>
            </a:lvl4pPr>
            <a:lvl5pPr marL="1311275" indent="-163513" algn="l" defTabSz="457200" rtl="0" eaLnBrk="1" latinLnBrk="0" hangingPunct="1">
              <a:lnSpc>
                <a:spcPct val="95000"/>
              </a:lnSpc>
              <a:spcBef>
                <a:spcPts val="300"/>
              </a:spcBef>
              <a:buFont typeface="Arial" pitchFamily="34" charset="0"/>
              <a:buChar char="•"/>
              <a:defRPr lang="en-US" sz="1200" b="0" kern="1200" dirty="0">
                <a:solidFill>
                  <a:schemeClr val="tx1"/>
                </a:solidFill>
                <a:latin typeface="Times New Roman" pitchFamily="18" charset="0"/>
                <a:ea typeface="+mn-ea"/>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10000"/>
              </a:lnSpc>
              <a:spcBef>
                <a:spcPts val="900"/>
              </a:spcBef>
            </a:pPr>
            <a:r>
              <a:rPr lang="es-CO" sz="800" b="0" dirty="0" err="1">
                <a:solidFill>
                  <a:srgbClr val="000000"/>
                </a:solidFill>
                <a:latin typeface="Arial"/>
              </a:rPr>
              <a:t>Source</a:t>
            </a:r>
            <a:r>
              <a:rPr lang="es-CO" sz="800" b="0" dirty="0">
                <a:solidFill>
                  <a:srgbClr val="000000"/>
                </a:solidFill>
                <a:latin typeface="Arial"/>
              </a:rPr>
              <a:t>: </a:t>
            </a:r>
            <a:r>
              <a:rPr lang="es-CO" sz="900" b="0" dirty="0">
                <a:solidFill>
                  <a:srgbClr val="000000"/>
                </a:solidFill>
                <a:latin typeface="Arial"/>
              </a:rPr>
              <a:t>Superintendencia</a:t>
            </a:r>
            <a:r>
              <a:rPr lang="es-CO" sz="800" b="0" dirty="0">
                <a:solidFill>
                  <a:srgbClr val="000000"/>
                </a:solidFill>
                <a:latin typeface="Arial"/>
              </a:rPr>
              <a:t> Financiera de Colombia (SFC)</a:t>
            </a:r>
            <a:endParaRPr sz="800" b="0" dirty="0">
              <a:solidFill>
                <a:srgbClr val="000000"/>
              </a:solidFill>
              <a:latin typeface="Arial"/>
            </a:endParaRPr>
          </a:p>
        </p:txBody>
      </p:sp>
      <p:grpSp>
        <p:nvGrpSpPr>
          <p:cNvPr id="10" name="Group 9"/>
          <p:cNvGrpSpPr/>
          <p:nvPr/>
        </p:nvGrpSpPr>
        <p:grpSpPr>
          <a:xfrm>
            <a:off x="7787482" y="3061379"/>
            <a:ext cx="827600" cy="286861"/>
            <a:chOff x="7956376" y="2179401"/>
            <a:chExt cx="827600" cy="286861"/>
          </a:xfrm>
        </p:grpSpPr>
        <p:sp>
          <p:nvSpPr>
            <p:cNvPr id="11" name="TextBox 10"/>
            <p:cNvSpPr txBox="1"/>
            <p:nvPr/>
          </p:nvSpPr>
          <p:spPr>
            <a:xfrm>
              <a:off x="8135904" y="2189263"/>
              <a:ext cx="648072" cy="276999"/>
            </a:xfrm>
            <a:prstGeom prst="rect">
              <a:avLst/>
            </a:prstGeom>
            <a:noFill/>
          </p:spPr>
          <p:txBody>
            <a:bodyPr wrap="square" rtlCol="0">
              <a:spAutoFit/>
            </a:bodyPr>
            <a:lstStyle/>
            <a:p>
              <a:r>
                <a:rPr lang="es-CO" sz="1200" b="1" dirty="0" smtClean="0">
                  <a:solidFill>
                    <a:schemeClr val="tx2"/>
                  </a:solidFill>
                </a:rPr>
                <a:t>80,29%</a:t>
              </a:r>
              <a:endParaRPr lang="es-CO" sz="1200" b="1" dirty="0">
                <a:solidFill>
                  <a:schemeClr val="tx2"/>
                </a:solidFill>
              </a:endParaRPr>
            </a:p>
          </p:txBody>
        </p:sp>
        <p:sp>
          <p:nvSpPr>
            <p:cNvPr id="12" name="Chevron 11"/>
            <p:cNvSpPr/>
            <p:nvPr/>
          </p:nvSpPr>
          <p:spPr>
            <a:xfrm>
              <a:off x="7956376" y="2179401"/>
              <a:ext cx="216024" cy="276999"/>
            </a:xfrm>
            <a:prstGeom prst="chevron">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solidFill>
                  <a:schemeClr val="tx2"/>
                </a:solidFill>
              </a:endParaRPr>
            </a:p>
          </p:txBody>
        </p:sp>
      </p:grpSp>
    </p:spTree>
    <p:extLst>
      <p:ext uri="{BB962C8B-B14F-4D97-AF65-F5344CB8AC3E}">
        <p14:creationId xmlns:p14="http://schemas.microsoft.com/office/powerpoint/2010/main" val="3769828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9" y="188640"/>
            <a:ext cx="8281912" cy="1051617"/>
          </a:xfrm>
        </p:spPr>
        <p:txBody>
          <a:bodyPr>
            <a:normAutofit fontScale="90000"/>
          </a:bodyPr>
          <a:lstStyle/>
          <a:p>
            <a:r>
              <a:rPr lang="es-CO" sz="2000" b="1" dirty="0" smtClean="0"/>
              <a:t>Concentración Inversionistas institucionales por grupos económicos: </a:t>
            </a:r>
            <a:r>
              <a:rPr lang="es-CO" sz="2000" dirty="0" smtClean="0"/>
              <a:t>Fiduciarias y Aseguradoras (COP millones, Julio de 2016 – Julio de 2017)</a:t>
            </a:r>
            <a:r>
              <a:rPr lang="en-US" sz="2000" dirty="0" smtClean="0"/>
              <a:t>.</a:t>
            </a:r>
            <a:r>
              <a:rPr lang="es-CO" sz="2400" dirty="0" smtClean="0"/>
              <a:t/>
            </a:r>
            <a:br>
              <a:rPr lang="es-CO" sz="2400" dirty="0" smtClean="0"/>
            </a:br>
            <a:r>
              <a:rPr lang="es-CO" sz="2000" dirty="0" smtClean="0"/>
              <a:t/>
            </a:r>
            <a:br>
              <a:rPr lang="es-CO" sz="2000" dirty="0" smtClean="0"/>
            </a:br>
            <a:r>
              <a:rPr lang="es-CO" sz="2000" dirty="0" smtClean="0"/>
              <a:t> </a:t>
            </a:r>
            <a:endParaRPr lang="es-CO" sz="1800" b="0" dirty="0"/>
          </a:p>
        </p:txBody>
      </p:sp>
      <p:sp>
        <p:nvSpPr>
          <p:cNvPr id="7" name="Footer Placeholder 6"/>
          <p:cNvSpPr>
            <a:spLocks noGrp="1"/>
          </p:cNvSpPr>
          <p:nvPr>
            <p:ph type="ftr" sz="quarter" idx="10"/>
          </p:nvPr>
        </p:nvSpPr>
        <p:spPr/>
        <p:txBody>
          <a:bodyPr/>
          <a:lstStyle/>
          <a:p>
            <a:r>
              <a:rPr lang="en-US" smtClean="0">
                <a:solidFill>
                  <a:prstClr val="white">
                    <a:lumMod val="50000"/>
                  </a:prstClr>
                </a:solidFill>
              </a:rPr>
              <a:t>Private &amp; Confidential</a:t>
            </a:r>
            <a:endParaRPr lang="en-US" dirty="0">
              <a:solidFill>
                <a:prstClr val="white">
                  <a:lumMod val="50000"/>
                </a:prstClr>
              </a:solidFill>
            </a:endParaRPr>
          </a:p>
        </p:txBody>
      </p:sp>
      <p:sp>
        <p:nvSpPr>
          <p:cNvPr id="6" name="Slide Number Placeholder 5"/>
          <p:cNvSpPr>
            <a:spLocks noGrp="1"/>
          </p:cNvSpPr>
          <p:nvPr>
            <p:ph type="sldNum" sz="quarter" idx="11"/>
          </p:nvPr>
        </p:nvSpPr>
        <p:spPr/>
        <p:txBody>
          <a:bodyPr/>
          <a:lstStyle/>
          <a:p>
            <a:fld id="{BDDC3DCF-E0A7-DA4A-BC2C-1EC3743A297B}" type="slidenum">
              <a:rPr lang="en-US" smtClean="0"/>
              <a:pPr/>
              <a:t>11</a:t>
            </a:fld>
            <a:endParaRPr lang="en-US" dirty="0"/>
          </a:p>
        </p:txBody>
      </p:sp>
      <p:sp>
        <p:nvSpPr>
          <p:cNvPr id="9" name="Content Placeholder 9"/>
          <p:cNvSpPr txBox="1">
            <a:spLocks/>
          </p:cNvSpPr>
          <p:nvPr/>
        </p:nvSpPr>
        <p:spPr>
          <a:xfrm>
            <a:off x="323528" y="6309320"/>
            <a:ext cx="8688387" cy="227012"/>
          </a:xfrm>
          <a:prstGeom prst="rect">
            <a:avLst/>
          </a:prstGeom>
        </p:spPr>
        <p:txBody>
          <a:bodyPr vert="horz" wrap="square" lIns="0" tIns="0" rIns="0" bIns="91440" rtlCol="0" anchor="b" anchorCtr="0">
            <a:noAutofit/>
          </a:bodyPr>
          <a:lstStyle>
            <a:lvl1pPr marL="0" indent="0" algn="l" defTabSz="457200" rtl="0" eaLnBrk="1" latinLnBrk="0" hangingPunct="1">
              <a:lnSpc>
                <a:spcPct val="95000"/>
              </a:lnSpc>
              <a:spcBef>
                <a:spcPts val="1200"/>
              </a:spcBef>
              <a:buFont typeface="Arial"/>
              <a:buNone/>
              <a:defRPr lang="en-US" sz="2000" b="1" kern="1200" dirty="0" smtClean="0">
                <a:solidFill>
                  <a:schemeClr val="tx1"/>
                </a:solidFill>
                <a:latin typeface="+mj-lt"/>
                <a:ea typeface="+mn-ea"/>
                <a:cs typeface="+mn-cs"/>
              </a:defRPr>
            </a:lvl1pPr>
            <a:lvl2pPr marL="233363" indent="-233363" algn="l" defTabSz="457200" rtl="0" eaLnBrk="1" latinLnBrk="0" hangingPunct="1">
              <a:lnSpc>
                <a:spcPct val="95000"/>
              </a:lnSpc>
              <a:spcBef>
                <a:spcPts val="1200"/>
              </a:spcBef>
              <a:buFont typeface="Arial" pitchFamily="34" charset="0"/>
              <a:buChar char="•"/>
              <a:defRPr lang="en-US" sz="2000" b="1" kern="1200" dirty="0" smtClean="0">
                <a:solidFill>
                  <a:schemeClr val="tx1"/>
                </a:solidFill>
                <a:latin typeface="+mj-lt"/>
                <a:ea typeface="+mn-ea"/>
                <a:cs typeface="+mn-cs"/>
              </a:defRPr>
            </a:lvl2pPr>
            <a:lvl3pPr marL="630238" indent="-173038" algn="l" defTabSz="457200" rtl="0" eaLnBrk="1" latinLnBrk="0" hangingPunct="1">
              <a:lnSpc>
                <a:spcPct val="95000"/>
              </a:lnSpc>
              <a:spcBef>
                <a:spcPts val="300"/>
              </a:spcBef>
              <a:buFont typeface="Arial"/>
              <a:buChar char="•"/>
              <a:defRPr lang="en-US" sz="1600" b="0" kern="1200" dirty="0" smtClean="0">
                <a:solidFill>
                  <a:schemeClr val="tx1"/>
                </a:solidFill>
                <a:latin typeface="Times New Roman" pitchFamily="18" charset="0"/>
                <a:ea typeface="+mn-ea"/>
                <a:cs typeface="Times New Roman" pitchFamily="18" charset="0"/>
              </a:defRPr>
            </a:lvl3pPr>
            <a:lvl4pPr marL="1025525" indent="-171450" algn="l" defTabSz="457200" rtl="0" eaLnBrk="1" latinLnBrk="0" hangingPunct="1">
              <a:lnSpc>
                <a:spcPct val="95000"/>
              </a:lnSpc>
              <a:spcBef>
                <a:spcPts val="300"/>
              </a:spcBef>
              <a:buFont typeface="Arial" pitchFamily="34" charset="0"/>
              <a:buChar char="•"/>
              <a:defRPr lang="en-US" sz="1400" b="0" kern="1200" dirty="0" smtClean="0">
                <a:solidFill>
                  <a:schemeClr val="tx1"/>
                </a:solidFill>
                <a:latin typeface="Times New Roman" pitchFamily="18" charset="0"/>
                <a:ea typeface="+mn-ea"/>
                <a:cs typeface="Times New Roman" pitchFamily="18" charset="0"/>
              </a:defRPr>
            </a:lvl4pPr>
            <a:lvl5pPr marL="1311275" indent="-163513" algn="l" defTabSz="457200" rtl="0" eaLnBrk="1" latinLnBrk="0" hangingPunct="1">
              <a:lnSpc>
                <a:spcPct val="95000"/>
              </a:lnSpc>
              <a:spcBef>
                <a:spcPts val="300"/>
              </a:spcBef>
              <a:buFont typeface="Arial" pitchFamily="34" charset="0"/>
              <a:buChar char="•"/>
              <a:defRPr lang="en-US" sz="1200" b="0" kern="1200" dirty="0">
                <a:solidFill>
                  <a:schemeClr val="tx1"/>
                </a:solidFill>
                <a:latin typeface="Times New Roman" pitchFamily="18" charset="0"/>
                <a:ea typeface="+mn-ea"/>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10000"/>
              </a:lnSpc>
              <a:spcBef>
                <a:spcPts val="900"/>
              </a:spcBef>
            </a:pPr>
            <a:r>
              <a:rPr lang="es-CO" sz="800" b="0" dirty="0" err="1">
                <a:solidFill>
                  <a:srgbClr val="000000"/>
                </a:solidFill>
                <a:latin typeface="Arial"/>
              </a:rPr>
              <a:t>Source</a:t>
            </a:r>
            <a:r>
              <a:rPr lang="es-CO" sz="800" b="0" dirty="0">
                <a:solidFill>
                  <a:srgbClr val="000000"/>
                </a:solidFill>
                <a:latin typeface="Arial"/>
              </a:rPr>
              <a:t>: </a:t>
            </a:r>
            <a:r>
              <a:rPr lang="es-CO" sz="900" b="0" dirty="0">
                <a:solidFill>
                  <a:srgbClr val="000000"/>
                </a:solidFill>
                <a:latin typeface="Arial"/>
              </a:rPr>
              <a:t>Superintendencia</a:t>
            </a:r>
            <a:r>
              <a:rPr lang="es-CO" sz="800" b="0" dirty="0">
                <a:solidFill>
                  <a:srgbClr val="000000"/>
                </a:solidFill>
                <a:latin typeface="Arial"/>
              </a:rPr>
              <a:t> Financiera de Colombia (SFC)</a:t>
            </a:r>
            <a:endParaRPr sz="800" b="0" dirty="0">
              <a:solidFill>
                <a:srgbClr val="000000"/>
              </a:solidFill>
              <a:latin typeface="Arial"/>
            </a:endParaRPr>
          </a:p>
        </p:txBody>
      </p:sp>
      <p:graphicFrame>
        <p:nvGraphicFramePr>
          <p:cNvPr id="15" name="Table 14"/>
          <p:cNvGraphicFramePr>
            <a:graphicFrameLocks noGrp="1"/>
          </p:cNvGraphicFramePr>
          <p:nvPr>
            <p:extLst>
              <p:ext uri="{D42A27DB-BD31-4B8C-83A1-F6EECF244321}">
                <p14:modId xmlns:p14="http://schemas.microsoft.com/office/powerpoint/2010/main" val="378674861"/>
              </p:ext>
            </p:extLst>
          </p:nvPr>
        </p:nvGraphicFramePr>
        <p:xfrm>
          <a:off x="539552" y="989789"/>
          <a:ext cx="7992997" cy="2246813"/>
        </p:xfrm>
        <a:graphic>
          <a:graphicData uri="http://schemas.openxmlformats.org/drawingml/2006/table">
            <a:tbl>
              <a:tblPr firstRow="1" bandRow="1"/>
              <a:tblGrid>
                <a:gridCol w="1683238"/>
                <a:gridCol w="1001088"/>
                <a:gridCol w="1769557"/>
                <a:gridCol w="1769557"/>
                <a:gridCol w="1769557"/>
              </a:tblGrid>
              <a:tr h="298678">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pPr algn="ctr"/>
                      <a:r>
                        <a:rPr lang="es-CO" sz="1400" cap="none" baseline="0" dirty="0" smtClean="0">
                          <a:solidFill>
                            <a:schemeClr val="bg1"/>
                          </a:solidFill>
                        </a:rPr>
                        <a:t>Fiduciarias</a:t>
                      </a:r>
                      <a:endParaRPr lang="en-US" sz="1400" cap="none" baseline="0" dirty="0" smtClean="0">
                        <a:solidFill>
                          <a:schemeClr val="bg1"/>
                        </a:solidFill>
                      </a:endParaRPr>
                    </a:p>
                  </a:txBody>
                  <a:tcPr marL="45720" marR="4572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4B4D4F"/>
                    </a:solidFill>
                  </a:tcPr>
                </a:tc>
                <a:tc gridSpan="2">
                  <a:txBody>
                    <a:bodyPr/>
                    <a:lstStyle/>
                    <a:p>
                      <a:pPr algn="ctr"/>
                      <a:r>
                        <a:rPr lang="es-CO" sz="1800" b="1" dirty="0" smtClean="0">
                          <a:solidFill>
                            <a:schemeClr val="bg1"/>
                          </a:solidFill>
                        </a:rPr>
                        <a:t>Jul-16</a:t>
                      </a:r>
                      <a:endParaRPr lang="en-US" sz="1800" b="1" dirty="0">
                        <a:solidFill>
                          <a:schemeClr val="bg1"/>
                        </a:solidFill>
                      </a:endParaRPr>
                    </a:p>
                  </a:txBody>
                  <a:tcPr marL="45720" marR="4572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4B4D4F"/>
                    </a:solidFill>
                  </a:tcPr>
                </a:tc>
                <a:tc hMerge="1">
                  <a:txBody>
                    <a:bodyPr/>
                    <a:lstStyle/>
                    <a:p>
                      <a:endParaRPr lang="en-US" dirty="0"/>
                    </a:p>
                  </a:txBody>
                  <a:tcPr/>
                </a:tc>
                <a:tc>
                  <a:txBody>
                    <a:bodyPr/>
                    <a:lstStyle/>
                    <a:p>
                      <a:pPr algn="ctr"/>
                      <a:r>
                        <a:rPr lang="es-CO" sz="1400" cap="none" baseline="0" dirty="0" smtClean="0">
                          <a:solidFill>
                            <a:schemeClr val="bg1"/>
                          </a:solidFill>
                        </a:rPr>
                        <a:t>                      </a:t>
                      </a:r>
                      <a:r>
                        <a:rPr lang="es-CO" sz="1800" b="1" cap="none" baseline="0" dirty="0" smtClean="0">
                          <a:solidFill>
                            <a:schemeClr val="bg1"/>
                          </a:solidFill>
                        </a:rPr>
                        <a:t>Jul-17</a:t>
                      </a:r>
                      <a:r>
                        <a:rPr lang="es-CO" sz="1600" b="1" cap="none" baseline="0" dirty="0" smtClean="0">
                          <a:solidFill>
                            <a:schemeClr val="bg1"/>
                          </a:solidFill>
                        </a:rPr>
                        <a:t> </a:t>
                      </a:r>
                      <a:endParaRPr lang="en-US" sz="1400" b="1" cap="none" baseline="0" dirty="0" smtClean="0">
                        <a:solidFill>
                          <a:schemeClr val="bg1"/>
                        </a:solidFill>
                      </a:endParaRPr>
                    </a:p>
                  </a:txBody>
                  <a:tcPr marL="45720" marR="4572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4B4D4F"/>
                    </a:solidFill>
                  </a:tcPr>
                </a:tc>
                <a:tc>
                  <a:txBody>
                    <a:bodyPr/>
                    <a:lstStyle/>
                    <a:p>
                      <a:pPr algn="ctr"/>
                      <a:endParaRPr lang="en-US" sz="1400" cap="none" baseline="0" dirty="0" smtClean="0">
                        <a:solidFill>
                          <a:schemeClr val="bg1"/>
                        </a:solidFill>
                      </a:endParaRPr>
                    </a:p>
                  </a:txBody>
                  <a:tcPr marL="45720" marR="4572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4B4D4F"/>
                    </a:solidFill>
                  </a:tcPr>
                </a:tc>
              </a:tr>
              <a:tr h="304901">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endParaRPr lang="en-US" sz="1200" b="1" dirty="0">
                        <a:solidFill>
                          <a:schemeClr val="tx1"/>
                        </a:solidFill>
                        <a:latin typeface="+mn-lt"/>
                      </a:endParaRPr>
                    </a:p>
                  </a:txBody>
                  <a:tcPr marL="45720" marR="45720" anchor="ctr">
                    <a:lnL>
                      <a:noFill/>
                    </a:lnL>
                    <a:lnR>
                      <a:noFill/>
                    </a:lnR>
                    <a:lnT w="19050" cap="flat" cmpd="sng" algn="ctr">
                      <a:noFill/>
                      <a:prstDash val="solid"/>
                      <a:round/>
                      <a:headEnd type="none" w="med" len="med"/>
                      <a:tailEnd type="none" w="med" len="med"/>
                    </a:lnT>
                    <a:lnB w="3810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1" i="0" u="none" strike="noStrike" dirty="0" err="1" smtClean="0">
                          <a:solidFill>
                            <a:srgbClr val="000000"/>
                          </a:solidFill>
                          <a:effectLst/>
                          <a:latin typeface="+mn-lt"/>
                        </a:rPr>
                        <a:t>Inversiones</a:t>
                      </a:r>
                      <a:endParaRPr lang="en-US" sz="1200" b="1" i="0" u="none" strike="noStrike" dirty="0">
                        <a:solidFill>
                          <a:srgbClr val="000000"/>
                        </a:solidFill>
                        <a:effectLst/>
                        <a:latin typeface="+mn-lt"/>
                      </a:endParaRPr>
                    </a:p>
                  </a:txBody>
                  <a:tcPr marL="7620" marR="7620" marT="7620" marB="0" anchor="ctr">
                    <a:lnL>
                      <a:noFill/>
                    </a:lnL>
                    <a:lnR>
                      <a:noFill/>
                    </a:lnR>
                    <a:lnT w="19050" cap="flat" cmpd="sng" algn="ctr">
                      <a:noFill/>
                      <a:prstDash val="solid"/>
                      <a:round/>
                      <a:headEnd type="none" w="med" len="med"/>
                      <a:tailEnd type="none" w="med" len="med"/>
                    </a:lnT>
                    <a:lnB w="3810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1" i="0" u="none" strike="noStrike" dirty="0" err="1" smtClean="0">
                          <a:solidFill>
                            <a:srgbClr val="000000"/>
                          </a:solidFill>
                          <a:effectLst/>
                          <a:latin typeface="+mn-lt"/>
                        </a:rPr>
                        <a:t>Participación</a:t>
                      </a:r>
                      <a:r>
                        <a:rPr lang="en-US" sz="1200" b="1" i="0" u="none" strike="noStrike" dirty="0" smtClean="0">
                          <a:solidFill>
                            <a:srgbClr val="000000"/>
                          </a:solidFill>
                          <a:effectLst/>
                          <a:latin typeface="+mn-lt"/>
                        </a:rPr>
                        <a:t> %</a:t>
                      </a:r>
                      <a:r>
                        <a:rPr lang="en-US" sz="1200" b="1" i="0" u="none" strike="noStrike" baseline="0" dirty="0" smtClean="0">
                          <a:solidFill>
                            <a:srgbClr val="000000"/>
                          </a:solidFill>
                          <a:effectLst/>
                          <a:latin typeface="+mn-lt"/>
                        </a:rPr>
                        <a:t> </a:t>
                      </a:r>
                      <a:r>
                        <a:rPr lang="en-US" sz="1200" b="1" i="0" u="none" strike="noStrike" baseline="0" dirty="0" err="1" smtClean="0">
                          <a:solidFill>
                            <a:srgbClr val="000000"/>
                          </a:solidFill>
                          <a:effectLst/>
                          <a:latin typeface="+mn-lt"/>
                        </a:rPr>
                        <a:t>en</a:t>
                      </a:r>
                      <a:r>
                        <a:rPr lang="en-US" sz="1200" b="1" i="0" u="none" strike="noStrike" baseline="0" dirty="0" smtClean="0">
                          <a:solidFill>
                            <a:srgbClr val="000000"/>
                          </a:solidFill>
                          <a:effectLst/>
                          <a:latin typeface="+mn-lt"/>
                        </a:rPr>
                        <a:t> </a:t>
                      </a:r>
                      <a:r>
                        <a:rPr lang="en-US" sz="1200" b="1" i="0" u="none" strike="noStrike" baseline="0" dirty="0" err="1" smtClean="0">
                          <a:solidFill>
                            <a:srgbClr val="000000"/>
                          </a:solidFill>
                          <a:effectLst/>
                          <a:latin typeface="+mn-lt"/>
                        </a:rPr>
                        <a:t>Inversiones</a:t>
                      </a:r>
                      <a:r>
                        <a:rPr lang="en-US" sz="1200" b="1" i="0" u="none" strike="noStrike" baseline="0" dirty="0" smtClean="0">
                          <a:solidFill>
                            <a:srgbClr val="000000"/>
                          </a:solidFill>
                          <a:effectLst/>
                          <a:latin typeface="+mn-lt"/>
                        </a:rPr>
                        <a:t> </a:t>
                      </a:r>
                      <a:r>
                        <a:rPr lang="en-US" sz="1200" b="1" i="0" u="none" strike="noStrike" baseline="0" dirty="0" err="1" smtClean="0">
                          <a:solidFill>
                            <a:srgbClr val="000000"/>
                          </a:solidFill>
                          <a:effectLst/>
                          <a:latin typeface="+mn-lt"/>
                        </a:rPr>
                        <a:t>Totales</a:t>
                      </a:r>
                      <a:endParaRPr lang="en-US" sz="1200" b="1" i="0" u="none" strike="noStrike" dirty="0">
                        <a:solidFill>
                          <a:srgbClr val="000000"/>
                        </a:solidFill>
                        <a:effectLst/>
                        <a:latin typeface="+mn-lt"/>
                      </a:endParaRPr>
                    </a:p>
                  </a:txBody>
                  <a:tcPr marL="7620" marR="7620" marT="7620" marB="0" anchor="ctr">
                    <a:lnL>
                      <a:noFill/>
                    </a:lnL>
                    <a:lnR>
                      <a:noFill/>
                    </a:lnR>
                    <a:lnT w="19050" cap="flat" cmpd="sng" algn="ctr">
                      <a:noFill/>
                      <a:prstDash val="solid"/>
                      <a:round/>
                      <a:headEnd type="none" w="med" len="med"/>
                      <a:tailEnd type="none" w="med" len="med"/>
                    </a:lnT>
                    <a:lnB w="3810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1" i="0" u="none" strike="noStrike" dirty="0" err="1" smtClean="0">
                          <a:solidFill>
                            <a:srgbClr val="000000"/>
                          </a:solidFill>
                          <a:effectLst/>
                          <a:latin typeface="+mn-lt"/>
                        </a:rPr>
                        <a:t>Inversiones</a:t>
                      </a:r>
                      <a:endParaRPr lang="en-US" sz="1200" b="1" i="0" u="none" strike="noStrike" dirty="0">
                        <a:solidFill>
                          <a:srgbClr val="000000"/>
                        </a:solidFill>
                        <a:effectLst/>
                        <a:latin typeface="+mn-lt"/>
                      </a:endParaRPr>
                    </a:p>
                  </a:txBody>
                  <a:tcPr marL="7620" marR="7620" marT="7620" marB="0" anchor="ctr">
                    <a:lnL>
                      <a:noFill/>
                    </a:lnL>
                    <a:lnR>
                      <a:noFill/>
                    </a:lnR>
                    <a:lnT w="19050" cap="flat" cmpd="sng" algn="ctr">
                      <a:noFill/>
                      <a:prstDash val="solid"/>
                      <a:round/>
                      <a:headEnd type="none" w="med" len="med"/>
                      <a:tailEnd type="none" w="med" len="med"/>
                    </a:lnT>
                    <a:lnB w="3810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1" i="0" u="none" strike="noStrike" dirty="0" err="1" smtClean="0">
                          <a:solidFill>
                            <a:srgbClr val="000000"/>
                          </a:solidFill>
                          <a:effectLst/>
                          <a:latin typeface="+mn-lt"/>
                        </a:rPr>
                        <a:t>Participación</a:t>
                      </a:r>
                      <a:r>
                        <a:rPr lang="en-US" sz="1200" b="1" i="0" u="none" strike="noStrike" dirty="0" smtClean="0">
                          <a:solidFill>
                            <a:srgbClr val="000000"/>
                          </a:solidFill>
                          <a:effectLst/>
                          <a:latin typeface="+mn-lt"/>
                        </a:rPr>
                        <a:t> %</a:t>
                      </a:r>
                      <a:r>
                        <a:rPr lang="en-US" sz="1200" b="1" i="0" u="none" strike="noStrike" baseline="0" dirty="0" smtClean="0">
                          <a:solidFill>
                            <a:srgbClr val="000000"/>
                          </a:solidFill>
                          <a:effectLst/>
                          <a:latin typeface="+mn-lt"/>
                        </a:rPr>
                        <a:t> </a:t>
                      </a:r>
                      <a:r>
                        <a:rPr lang="en-US" sz="1200" b="1" i="0" u="none" strike="noStrike" baseline="0" dirty="0" err="1" smtClean="0">
                          <a:solidFill>
                            <a:srgbClr val="000000"/>
                          </a:solidFill>
                          <a:effectLst/>
                          <a:latin typeface="+mn-lt"/>
                        </a:rPr>
                        <a:t>en</a:t>
                      </a:r>
                      <a:r>
                        <a:rPr lang="en-US" sz="1200" b="1" i="0" u="none" strike="noStrike" baseline="0" dirty="0" smtClean="0">
                          <a:solidFill>
                            <a:srgbClr val="000000"/>
                          </a:solidFill>
                          <a:effectLst/>
                          <a:latin typeface="+mn-lt"/>
                        </a:rPr>
                        <a:t> </a:t>
                      </a:r>
                      <a:r>
                        <a:rPr lang="en-US" sz="1200" b="1" i="0" u="none" strike="noStrike" baseline="0" dirty="0" err="1" smtClean="0">
                          <a:solidFill>
                            <a:srgbClr val="000000"/>
                          </a:solidFill>
                          <a:effectLst/>
                          <a:latin typeface="+mn-lt"/>
                        </a:rPr>
                        <a:t>Inversiones</a:t>
                      </a:r>
                      <a:r>
                        <a:rPr lang="en-US" sz="1200" b="1" i="0" u="none" strike="noStrike" baseline="0" dirty="0" smtClean="0">
                          <a:solidFill>
                            <a:srgbClr val="000000"/>
                          </a:solidFill>
                          <a:effectLst/>
                          <a:latin typeface="+mn-lt"/>
                        </a:rPr>
                        <a:t> </a:t>
                      </a:r>
                      <a:r>
                        <a:rPr lang="en-US" sz="1200" b="1" i="0" u="none" strike="noStrike" baseline="0" dirty="0" err="1" smtClean="0">
                          <a:solidFill>
                            <a:srgbClr val="000000"/>
                          </a:solidFill>
                          <a:effectLst/>
                          <a:latin typeface="+mn-lt"/>
                        </a:rPr>
                        <a:t>Totales</a:t>
                      </a:r>
                      <a:endParaRPr lang="en-US" sz="1200" b="1" i="0" u="none" strike="noStrike" dirty="0">
                        <a:solidFill>
                          <a:srgbClr val="000000"/>
                        </a:solidFill>
                        <a:effectLst/>
                        <a:latin typeface="+mn-lt"/>
                      </a:endParaRPr>
                    </a:p>
                  </a:txBody>
                  <a:tcPr marL="7620" marR="7620" marT="7620" marB="0" anchor="ctr">
                    <a:lnL>
                      <a:noFill/>
                    </a:lnL>
                    <a:lnR>
                      <a:noFill/>
                    </a:lnR>
                    <a:lnT w="19050" cap="flat" cmpd="sng" algn="ctr">
                      <a:noFill/>
                      <a:prstDash val="solid"/>
                      <a:round/>
                      <a:headEnd type="none" w="med" len="med"/>
                      <a:tailEnd type="none" w="med" len="med"/>
                    </a:lnT>
                    <a:lnB w="3810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r>
              <a:tr h="304901">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1" i="0" u="none" strike="noStrike" dirty="0" err="1" smtClean="0">
                          <a:solidFill>
                            <a:srgbClr val="000000"/>
                          </a:solidFill>
                          <a:effectLst/>
                          <a:latin typeface="+mn-lt"/>
                        </a:rPr>
                        <a:t>Fiduciarias</a:t>
                      </a:r>
                      <a:r>
                        <a:rPr lang="en-US" sz="1200" b="1" i="0" u="none" strike="noStrike" dirty="0" smtClean="0">
                          <a:solidFill>
                            <a:srgbClr val="000000"/>
                          </a:solidFill>
                          <a:effectLst/>
                          <a:latin typeface="+mn-lt"/>
                        </a:rPr>
                        <a:t> del</a:t>
                      </a:r>
                      <a:r>
                        <a:rPr lang="en-US" sz="1200" b="1" i="0" u="none" strike="noStrike" baseline="0" dirty="0" smtClean="0">
                          <a:solidFill>
                            <a:srgbClr val="000000"/>
                          </a:solidFill>
                          <a:effectLst/>
                          <a:latin typeface="+mn-lt"/>
                        </a:rPr>
                        <a:t> </a:t>
                      </a:r>
                      <a:r>
                        <a:rPr lang="en-US" sz="1200" b="1" i="0" u="none" strike="noStrike" baseline="0" dirty="0" err="1" smtClean="0">
                          <a:solidFill>
                            <a:srgbClr val="000000"/>
                          </a:solidFill>
                          <a:effectLst/>
                          <a:latin typeface="+mn-lt"/>
                        </a:rPr>
                        <a:t>Grupo</a:t>
                      </a:r>
                      <a:r>
                        <a:rPr lang="en-US" sz="1200" b="1" i="0" u="none" strike="noStrike" baseline="0" dirty="0" smtClean="0">
                          <a:solidFill>
                            <a:srgbClr val="000000"/>
                          </a:solidFill>
                          <a:effectLst/>
                          <a:latin typeface="+mn-lt"/>
                        </a:rPr>
                        <a:t> AVAL</a:t>
                      </a:r>
                      <a:endParaRPr lang="en-US" sz="1200" b="1" i="0" u="none" strike="noStrike" dirty="0">
                        <a:solidFill>
                          <a:srgbClr val="000000"/>
                        </a:solidFill>
                        <a:effectLst/>
                        <a:latin typeface="+mn-lt"/>
                      </a:endParaRPr>
                    </a:p>
                  </a:txBody>
                  <a:tcPr marL="7620" marR="7620" marT="7620" marB="0" anchor="ctr">
                    <a:lnL>
                      <a:noFill/>
                    </a:lnL>
                    <a:lnR>
                      <a:noFill/>
                    </a:lnR>
                    <a:lnT w="38100" cap="flat" cmpd="sng" algn="ctr">
                      <a:solidFill>
                        <a:srgbClr val="4B4D4F"/>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algn="ctr" defTabSz="457200" rtl="0" eaLnBrk="1" fontAlgn="b" latinLnBrk="0" hangingPunct="1"/>
                      <a:r>
                        <a:rPr lang="es-CO" sz="1200" b="0" i="0" u="none" strike="noStrike" kern="1200" dirty="0" smtClean="0">
                          <a:solidFill>
                            <a:srgbClr val="000000"/>
                          </a:solidFill>
                          <a:effectLst/>
                          <a:latin typeface="+mn-lt"/>
                          <a:ea typeface="+mn-ea"/>
                          <a:cs typeface="+mn-cs"/>
                        </a:rPr>
                        <a:t>594.651</a:t>
                      </a:r>
                      <a:endParaRPr lang="es-CO" sz="1200" b="0" i="0" u="none" strike="noStrike" kern="1200" dirty="0">
                        <a:solidFill>
                          <a:srgbClr val="000000"/>
                        </a:solidFill>
                        <a:effectLst/>
                        <a:latin typeface="+mn-lt"/>
                        <a:ea typeface="+mn-ea"/>
                        <a:cs typeface="+mn-cs"/>
                      </a:endParaRPr>
                    </a:p>
                  </a:txBody>
                  <a:tcPr marL="7620" marR="7620" marT="7620" marB="0" anchor="ctr">
                    <a:lnL>
                      <a:noFill/>
                    </a:lnL>
                    <a:lnR>
                      <a:noFill/>
                    </a:lnR>
                    <a:lnT w="38100" cap="flat" cmpd="sng" algn="ctr">
                      <a:solidFill>
                        <a:srgbClr val="4B4D4F"/>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r>
                        <a:rPr lang="es-CO" sz="1200" b="0" i="0" u="none" strike="noStrike" kern="1200" dirty="0" smtClean="0">
                          <a:solidFill>
                            <a:srgbClr val="000000"/>
                          </a:solidFill>
                          <a:effectLst/>
                          <a:latin typeface="+mn-lt"/>
                          <a:ea typeface="+mn-ea"/>
                          <a:cs typeface="+mn-cs"/>
                        </a:rPr>
                        <a:t>37,85 %</a:t>
                      </a:r>
                      <a:endParaRPr lang="es-CO" sz="1200" b="0" i="0" u="none" strike="noStrike" kern="1200" dirty="0">
                        <a:solidFill>
                          <a:srgbClr val="000000"/>
                        </a:solidFill>
                        <a:effectLst/>
                        <a:latin typeface="+mn-lt"/>
                        <a:ea typeface="+mn-ea"/>
                        <a:cs typeface="+mn-cs"/>
                      </a:endParaRPr>
                    </a:p>
                  </a:txBody>
                  <a:tcPr marL="7620" marR="7620" marT="7620" marB="0" anchor="ctr">
                    <a:lnL>
                      <a:noFill/>
                    </a:lnL>
                    <a:lnR>
                      <a:noFill/>
                    </a:lnR>
                    <a:lnT w="38100" cap="flat" cmpd="sng" algn="ctr">
                      <a:solidFill>
                        <a:srgbClr val="4B4D4F"/>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r>
                        <a:rPr lang="es-CO" sz="1200" b="0" i="0" u="none" strike="noStrike" kern="1200" dirty="0" smtClean="0">
                          <a:solidFill>
                            <a:srgbClr val="000000"/>
                          </a:solidFill>
                          <a:effectLst/>
                          <a:latin typeface="+mn-lt"/>
                          <a:ea typeface="+mn-ea"/>
                          <a:cs typeface="+mn-cs"/>
                        </a:rPr>
                        <a:t>581.991</a:t>
                      </a:r>
                      <a:endParaRPr lang="es-CO" sz="1200" b="0" i="0" u="none" strike="noStrike" kern="1200" dirty="0">
                        <a:solidFill>
                          <a:srgbClr val="000000"/>
                        </a:solidFill>
                        <a:effectLst/>
                        <a:latin typeface="+mn-lt"/>
                        <a:ea typeface="+mn-ea"/>
                        <a:cs typeface="+mn-cs"/>
                      </a:endParaRPr>
                    </a:p>
                  </a:txBody>
                  <a:tcPr marL="7620" marR="7620" marT="7620" marB="0" anchor="ctr">
                    <a:lnL>
                      <a:noFill/>
                    </a:lnL>
                    <a:lnR>
                      <a:noFill/>
                    </a:lnR>
                    <a:lnT w="38100" cap="flat" cmpd="sng" algn="ctr">
                      <a:solidFill>
                        <a:srgbClr val="4B4D4F"/>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r>
                        <a:rPr lang="es-CO" sz="1200" b="0" i="0" u="none" strike="noStrike" kern="1200" dirty="0" smtClean="0">
                          <a:solidFill>
                            <a:srgbClr val="000000"/>
                          </a:solidFill>
                          <a:effectLst/>
                          <a:latin typeface="+mn-lt"/>
                          <a:ea typeface="+mn-ea"/>
                          <a:cs typeface="+mn-cs"/>
                        </a:rPr>
                        <a:t>35.47%</a:t>
                      </a:r>
                      <a:endParaRPr lang="es-CO" sz="1200" b="0" i="0" u="none" strike="noStrike" kern="1200" dirty="0">
                        <a:solidFill>
                          <a:srgbClr val="000000"/>
                        </a:solidFill>
                        <a:effectLst/>
                        <a:latin typeface="+mn-lt"/>
                        <a:ea typeface="+mn-ea"/>
                        <a:cs typeface="+mn-cs"/>
                      </a:endParaRPr>
                    </a:p>
                  </a:txBody>
                  <a:tcPr marL="7620" marR="7620" marT="7620" marB="0" anchor="ctr">
                    <a:lnL>
                      <a:noFill/>
                    </a:lnL>
                    <a:lnR>
                      <a:noFill/>
                    </a:lnR>
                    <a:lnT w="38100" cap="flat" cmpd="sng" algn="ctr">
                      <a:solidFill>
                        <a:srgbClr val="4B4D4F"/>
                      </a:solidFill>
                      <a:prstDash val="solid"/>
                      <a:round/>
                      <a:headEnd type="none" w="med" len="med"/>
                      <a:tailEnd type="none" w="med" len="med"/>
                    </a:lnT>
                    <a:lnB>
                      <a:noFill/>
                    </a:lnB>
                    <a:lnTlToBr w="12700" cmpd="sng">
                      <a:noFill/>
                      <a:prstDash val="solid"/>
                    </a:lnTlToBr>
                    <a:lnBlToTr w="12700" cmpd="sng">
                      <a:noFill/>
                      <a:prstDash val="solid"/>
                    </a:lnBlToTr>
                    <a:noFill/>
                  </a:tcPr>
                </a:tc>
              </a:tr>
              <a:tr h="304901">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1" i="0" u="none" strike="noStrike" dirty="0" err="1" smtClean="0">
                          <a:solidFill>
                            <a:srgbClr val="000000"/>
                          </a:solidFill>
                          <a:effectLst/>
                          <a:latin typeface="+mn-lt"/>
                        </a:rPr>
                        <a:t>Fiduciarias</a:t>
                      </a:r>
                      <a:r>
                        <a:rPr lang="en-US" sz="1200" b="1" i="0" u="none" strike="noStrike" dirty="0" smtClean="0">
                          <a:solidFill>
                            <a:srgbClr val="000000"/>
                          </a:solidFill>
                          <a:effectLst/>
                          <a:latin typeface="+mn-lt"/>
                        </a:rPr>
                        <a:t> del </a:t>
                      </a:r>
                      <a:r>
                        <a:rPr lang="en-US" sz="1200" b="1" i="0" u="none" strike="noStrike" dirty="0" err="1" smtClean="0">
                          <a:solidFill>
                            <a:srgbClr val="000000"/>
                          </a:solidFill>
                          <a:effectLst/>
                          <a:latin typeface="+mn-lt"/>
                        </a:rPr>
                        <a:t>Grupo</a:t>
                      </a:r>
                      <a:r>
                        <a:rPr lang="en-US" sz="1200" b="1" i="0" u="none" strike="noStrike" dirty="0" smtClean="0">
                          <a:solidFill>
                            <a:srgbClr val="000000"/>
                          </a:solidFill>
                          <a:effectLst/>
                          <a:latin typeface="+mn-lt"/>
                        </a:rPr>
                        <a:t> </a:t>
                      </a:r>
                      <a:r>
                        <a:rPr lang="en-US" sz="1200" b="1" i="0" u="none" strike="noStrike" dirty="0" err="1" smtClean="0">
                          <a:solidFill>
                            <a:srgbClr val="000000"/>
                          </a:solidFill>
                          <a:effectLst/>
                          <a:latin typeface="+mn-lt"/>
                        </a:rPr>
                        <a:t>Empresarial</a:t>
                      </a:r>
                      <a:r>
                        <a:rPr lang="en-US" sz="1200" b="1" i="0" u="none" strike="noStrike" dirty="0" smtClean="0">
                          <a:solidFill>
                            <a:srgbClr val="000000"/>
                          </a:solidFill>
                          <a:effectLst/>
                          <a:latin typeface="+mn-lt"/>
                        </a:rPr>
                        <a:t> </a:t>
                      </a:r>
                      <a:r>
                        <a:rPr lang="en-US" sz="1200" b="1" i="0" u="none" strike="noStrike" dirty="0" err="1" smtClean="0">
                          <a:solidFill>
                            <a:srgbClr val="000000"/>
                          </a:solidFill>
                          <a:effectLst/>
                          <a:latin typeface="+mn-lt"/>
                        </a:rPr>
                        <a:t>Antioqueño</a:t>
                      </a:r>
                      <a:endParaRPr lang="en-US" sz="1200" b="1" i="0" u="none" strike="noStrike" dirty="0">
                        <a:solidFill>
                          <a:srgbClr val="000000"/>
                        </a:solidFill>
                        <a:effectLst/>
                        <a:latin typeface="+mn-lt"/>
                      </a:endParaRP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73C8EB">
                        <a:alpha val="20000"/>
                      </a:srgbClr>
                    </a:solidFill>
                  </a:tcPr>
                </a:tc>
                <a:tc>
                  <a:txBody>
                    <a:bodyPr/>
                    <a:lstStyle/>
                    <a:p>
                      <a:pPr marL="0" algn="ctr" defTabSz="457200" rtl="0" eaLnBrk="1" fontAlgn="b" latinLnBrk="0" hangingPunct="1"/>
                      <a:r>
                        <a:rPr lang="es-CO" sz="1200" b="0" i="0" u="none" strike="noStrike" kern="1200" dirty="0" smtClean="0">
                          <a:solidFill>
                            <a:srgbClr val="000000"/>
                          </a:solidFill>
                          <a:effectLst/>
                          <a:latin typeface="+mn-lt"/>
                          <a:ea typeface="+mn-ea"/>
                          <a:cs typeface="+mn-cs"/>
                        </a:rPr>
                        <a:t>196.451</a:t>
                      </a:r>
                      <a:endParaRPr lang="es-CO" sz="1200" b="0" i="0" u="none" strike="noStrike" kern="1200" dirty="0">
                        <a:solidFill>
                          <a:srgbClr val="000000"/>
                        </a:solidFill>
                        <a:effectLst/>
                        <a:latin typeface="+mn-lt"/>
                        <a:ea typeface="+mn-ea"/>
                        <a:cs typeface="+mn-cs"/>
                      </a:endParaRP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73C8EB">
                        <a:alpha val="20000"/>
                      </a:srgbClr>
                    </a:solidFill>
                  </a:tcPr>
                </a:tc>
                <a:tc>
                  <a:txBody>
                    <a:bodyPr/>
                    <a:lstStyle/>
                    <a:p>
                      <a:pPr algn="ctr" fontAlgn="b"/>
                      <a:r>
                        <a:rPr lang="es-CO" sz="1200" b="0" i="0" u="none" strike="noStrike" kern="1200" dirty="0" smtClean="0">
                          <a:solidFill>
                            <a:srgbClr val="000000"/>
                          </a:solidFill>
                          <a:effectLst/>
                          <a:latin typeface="+mn-lt"/>
                          <a:ea typeface="+mn-ea"/>
                          <a:cs typeface="+mn-cs"/>
                        </a:rPr>
                        <a:t>12,51 %</a:t>
                      </a:r>
                      <a:endParaRPr lang="es-CO" sz="1200" b="0" i="0" u="none" strike="noStrike" kern="1200" dirty="0">
                        <a:solidFill>
                          <a:srgbClr val="000000"/>
                        </a:solidFill>
                        <a:effectLst/>
                        <a:latin typeface="+mn-lt"/>
                        <a:ea typeface="+mn-ea"/>
                        <a:cs typeface="+mn-cs"/>
                      </a:endParaRP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73C8EB">
                        <a:alpha val="20000"/>
                      </a:srgbClr>
                    </a:solidFill>
                  </a:tcPr>
                </a:tc>
                <a:tc>
                  <a:txBody>
                    <a:bodyPr/>
                    <a:lstStyle/>
                    <a:p>
                      <a:pPr algn="ctr" fontAlgn="b"/>
                      <a:r>
                        <a:rPr lang="es-CO" sz="1200" b="0" i="0" u="none" strike="noStrike" kern="1200" dirty="0" smtClean="0">
                          <a:solidFill>
                            <a:srgbClr val="000000"/>
                          </a:solidFill>
                          <a:effectLst/>
                          <a:latin typeface="+mn-lt"/>
                          <a:ea typeface="+mn-ea"/>
                          <a:cs typeface="+mn-cs"/>
                        </a:rPr>
                        <a:t>238.607</a:t>
                      </a:r>
                      <a:endParaRPr lang="es-CO" sz="1200" b="0" i="0" u="none" strike="noStrike" kern="1200" dirty="0">
                        <a:solidFill>
                          <a:srgbClr val="000000"/>
                        </a:solidFill>
                        <a:effectLst/>
                        <a:latin typeface="+mn-lt"/>
                        <a:ea typeface="+mn-ea"/>
                        <a:cs typeface="+mn-cs"/>
                      </a:endParaRP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73C8EB">
                        <a:alpha val="20000"/>
                      </a:srgbClr>
                    </a:solidFill>
                  </a:tcPr>
                </a:tc>
                <a:tc>
                  <a:txBody>
                    <a:bodyPr/>
                    <a:lstStyle/>
                    <a:p>
                      <a:pPr algn="ctr" fontAlgn="b"/>
                      <a:r>
                        <a:rPr lang="es-CO" sz="1200" b="0" i="0" u="none" strike="noStrike" kern="1200" dirty="0" smtClean="0">
                          <a:solidFill>
                            <a:srgbClr val="000000"/>
                          </a:solidFill>
                          <a:effectLst/>
                          <a:latin typeface="+mn-lt"/>
                          <a:ea typeface="+mn-ea"/>
                          <a:cs typeface="+mn-cs"/>
                        </a:rPr>
                        <a:t>14,54%</a:t>
                      </a:r>
                      <a:endParaRPr lang="es-CO" sz="1200" b="0" i="0" u="none" strike="noStrike" kern="1200" dirty="0">
                        <a:solidFill>
                          <a:srgbClr val="000000"/>
                        </a:solidFill>
                        <a:effectLst/>
                        <a:latin typeface="+mn-lt"/>
                        <a:ea typeface="+mn-ea"/>
                        <a:cs typeface="+mn-cs"/>
                      </a:endParaRP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73C8EB">
                        <a:alpha val="20000"/>
                      </a:srgbClr>
                    </a:solidFill>
                  </a:tcPr>
                </a:tc>
              </a:tr>
              <a:tr h="204653">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1" i="0" u="none" strike="noStrike" dirty="0" err="1" smtClean="0">
                          <a:solidFill>
                            <a:srgbClr val="000000"/>
                          </a:solidFill>
                          <a:effectLst/>
                          <a:latin typeface="+mn-lt"/>
                        </a:rPr>
                        <a:t>Otros</a:t>
                      </a:r>
                      <a:r>
                        <a:rPr lang="en-US" sz="1200" b="1" i="0" u="none" strike="noStrike" dirty="0" smtClean="0">
                          <a:solidFill>
                            <a:srgbClr val="000000"/>
                          </a:solidFill>
                          <a:effectLst/>
                          <a:latin typeface="+mn-lt"/>
                        </a:rPr>
                        <a:t> </a:t>
                      </a:r>
                      <a:r>
                        <a:rPr lang="en-US" sz="1200" b="1" i="0" u="none" strike="noStrike" dirty="0" err="1" smtClean="0">
                          <a:solidFill>
                            <a:srgbClr val="000000"/>
                          </a:solidFill>
                          <a:effectLst/>
                          <a:latin typeface="+mn-lt"/>
                        </a:rPr>
                        <a:t>Fiduciarias</a:t>
                      </a:r>
                      <a:endParaRPr lang="en-US" sz="1200" b="1" i="0" u="none" strike="noStrike" dirty="0">
                        <a:solidFill>
                          <a:srgbClr val="000000"/>
                        </a:solidFill>
                        <a:effectLst/>
                        <a:latin typeface="+mn-lt"/>
                      </a:endParaRP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0" i="0" u="none" strike="noStrike" dirty="0" smtClean="0">
                          <a:solidFill>
                            <a:srgbClr val="000000"/>
                          </a:solidFill>
                          <a:effectLst/>
                          <a:latin typeface="+mn-lt"/>
                        </a:rPr>
                        <a:t> 779.815</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0" i="0" u="none" strike="noStrike" dirty="0" smtClean="0">
                          <a:solidFill>
                            <a:srgbClr val="000000"/>
                          </a:solidFill>
                          <a:effectLst/>
                          <a:latin typeface="+mn-lt"/>
                        </a:rPr>
                        <a:t>49,64 %</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200" b="0" i="0" u="none" strike="noStrike" dirty="0" smtClean="0">
                          <a:solidFill>
                            <a:srgbClr val="000000"/>
                          </a:solidFill>
                          <a:effectLst/>
                          <a:latin typeface="+mn-lt"/>
                        </a:rPr>
                        <a:t>820.065</a:t>
                      </a:r>
                      <a:endParaRPr lang="en-US" sz="1200" b="0" i="0" u="none" strike="noStrike" dirty="0" smtClean="0">
                        <a:solidFill>
                          <a:srgbClr val="000000"/>
                        </a:solidFill>
                        <a:effectLst/>
                        <a:latin typeface="+mn-lt"/>
                      </a:endParaRP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200" b="0" i="0" u="none" strike="noStrike" dirty="0" smtClean="0">
                          <a:solidFill>
                            <a:srgbClr val="000000"/>
                          </a:solidFill>
                          <a:effectLst/>
                          <a:latin typeface="+mn-lt"/>
                        </a:rPr>
                        <a:t>49.98%</a:t>
                      </a:r>
                      <a:endParaRPr lang="en-US" sz="1200" b="0" i="0" u="none" strike="noStrike" dirty="0" smtClean="0">
                        <a:solidFill>
                          <a:srgbClr val="000000"/>
                        </a:solidFill>
                        <a:effectLst/>
                        <a:latin typeface="+mn-lt"/>
                      </a:endParaRP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5424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1" i="0" u="none" strike="noStrike" dirty="0" smtClean="0">
                          <a:solidFill>
                            <a:srgbClr val="000000"/>
                          </a:solidFill>
                          <a:effectLst/>
                          <a:latin typeface="+mn-lt"/>
                        </a:rPr>
                        <a:t>Total </a:t>
                      </a:r>
                      <a:r>
                        <a:rPr lang="en-US" sz="1200" b="1" i="0" u="none" strike="noStrike" dirty="0" err="1" smtClean="0">
                          <a:solidFill>
                            <a:srgbClr val="000000"/>
                          </a:solidFill>
                          <a:effectLst/>
                          <a:latin typeface="+mn-lt"/>
                        </a:rPr>
                        <a:t>Inversiones</a:t>
                      </a:r>
                      <a:r>
                        <a:rPr lang="en-US" sz="1200" b="1" i="0" u="none" strike="noStrike" dirty="0" smtClean="0">
                          <a:solidFill>
                            <a:srgbClr val="000000"/>
                          </a:solidFill>
                          <a:effectLst/>
                          <a:latin typeface="+mn-lt"/>
                        </a:rPr>
                        <a:t> </a:t>
                      </a:r>
                      <a:r>
                        <a:rPr lang="en-US" sz="1200" b="1" i="0" u="none" strike="noStrike" dirty="0" err="1" smtClean="0">
                          <a:solidFill>
                            <a:srgbClr val="000000"/>
                          </a:solidFill>
                          <a:effectLst/>
                          <a:latin typeface="+mn-lt"/>
                        </a:rPr>
                        <a:t>Fiduciarias</a:t>
                      </a:r>
                      <a:r>
                        <a:rPr lang="en-US" sz="1200" b="1" i="0" u="none" strike="noStrike" dirty="0" smtClean="0">
                          <a:solidFill>
                            <a:srgbClr val="000000"/>
                          </a:solidFill>
                          <a:effectLst/>
                          <a:latin typeface="+mn-lt"/>
                        </a:rPr>
                        <a:t> (</a:t>
                      </a:r>
                      <a:r>
                        <a:rPr lang="en-US" sz="1200" b="1" i="0" u="none" strike="noStrike" dirty="0" err="1" smtClean="0">
                          <a:solidFill>
                            <a:srgbClr val="000000"/>
                          </a:solidFill>
                          <a:effectLst/>
                          <a:latin typeface="+mn-lt"/>
                        </a:rPr>
                        <a:t>Recursos</a:t>
                      </a:r>
                      <a:r>
                        <a:rPr lang="en-US" sz="1200" b="1" i="0" u="none" strike="noStrike" baseline="0" dirty="0" smtClean="0">
                          <a:solidFill>
                            <a:srgbClr val="000000"/>
                          </a:solidFill>
                          <a:effectLst/>
                          <a:latin typeface="+mn-lt"/>
                        </a:rPr>
                        <a:t> </a:t>
                      </a:r>
                      <a:r>
                        <a:rPr lang="en-US" sz="1200" b="1" i="0" u="none" strike="noStrike" baseline="0" dirty="0" err="1" smtClean="0">
                          <a:solidFill>
                            <a:srgbClr val="000000"/>
                          </a:solidFill>
                          <a:effectLst/>
                          <a:latin typeface="+mn-lt"/>
                        </a:rPr>
                        <a:t>Propios</a:t>
                      </a:r>
                      <a:r>
                        <a:rPr lang="en-US" sz="1200" b="1" i="0" u="none" strike="noStrike" baseline="0" dirty="0" smtClean="0">
                          <a:solidFill>
                            <a:srgbClr val="000000"/>
                          </a:solidFill>
                          <a:effectLst/>
                          <a:latin typeface="+mn-lt"/>
                        </a:rPr>
                        <a:t>)</a:t>
                      </a:r>
                      <a:endParaRPr lang="en-US" sz="1200" b="1" i="0" u="none" strike="noStrike" dirty="0" smtClean="0">
                        <a:solidFill>
                          <a:srgbClr val="000000"/>
                        </a:solidFill>
                        <a:effectLst/>
                        <a:latin typeface="+mn-lt"/>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73C8EB">
                        <a:alpha val="20000"/>
                      </a:srgbClr>
                    </a:solidFill>
                  </a:tcPr>
                </a:tc>
                <a:tc>
                  <a:txBody>
                    <a:bodyPr/>
                    <a:lstStyle/>
                    <a:p>
                      <a:pPr algn="ctr" fontAlgn="b"/>
                      <a:r>
                        <a:rPr lang="es-CO" sz="1200" b="1" i="0" u="none" strike="noStrike" kern="1200" dirty="0" smtClean="0">
                          <a:solidFill>
                            <a:srgbClr val="000000"/>
                          </a:solidFill>
                          <a:effectLst/>
                          <a:latin typeface="+mn-lt"/>
                          <a:ea typeface="+mn-ea"/>
                          <a:cs typeface="+mn-cs"/>
                        </a:rPr>
                        <a:t>1.570.918</a:t>
                      </a:r>
                      <a:endParaRPr lang="es-CO" sz="1200" b="1" i="0" u="none" strike="noStrike" kern="1200" dirty="0">
                        <a:solidFill>
                          <a:srgbClr val="000000"/>
                        </a:solidFill>
                        <a:effectLst/>
                        <a:latin typeface="+mn-lt"/>
                        <a:ea typeface="+mn-ea"/>
                        <a:cs typeface="+mn-cs"/>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73C8EB">
                        <a:alpha val="20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1" i="0" u="none" strike="noStrike" kern="1200" dirty="0" smtClean="0">
                          <a:solidFill>
                            <a:srgbClr val="000000"/>
                          </a:solidFill>
                          <a:effectLst/>
                          <a:latin typeface="+mn-lt"/>
                          <a:ea typeface="+mn-ea"/>
                          <a:cs typeface="+mn-cs"/>
                        </a:rPr>
                        <a:t>100,00 %</a:t>
                      </a:r>
                      <a:endParaRPr lang="en-US" sz="1200" b="1" i="0" u="none" strike="noStrike" kern="1200" dirty="0">
                        <a:solidFill>
                          <a:srgbClr val="000000"/>
                        </a:solidFill>
                        <a:effectLst/>
                        <a:latin typeface="+mn-lt"/>
                        <a:ea typeface="+mn-ea"/>
                        <a:cs typeface="+mn-cs"/>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73C8EB">
                        <a:alpha val="20000"/>
                      </a:srgbClr>
                    </a:solidFill>
                  </a:tcPr>
                </a:tc>
                <a:tc>
                  <a:txBody>
                    <a:bodyPr/>
                    <a:lstStyle/>
                    <a:p>
                      <a:pPr algn="ctr" fontAlgn="b"/>
                      <a:r>
                        <a:rPr lang="es-CO" sz="1200" b="1" i="0" u="none" strike="noStrike" dirty="0" smtClean="0">
                          <a:solidFill>
                            <a:srgbClr val="000000"/>
                          </a:solidFill>
                          <a:effectLst/>
                          <a:latin typeface="+mn-lt"/>
                        </a:rPr>
                        <a:t>1.640.664</a:t>
                      </a:r>
                      <a:endParaRPr lang="en-US" sz="1200" b="1" i="0" u="none" strike="noStrike" dirty="0">
                        <a:solidFill>
                          <a:srgbClr val="000000"/>
                        </a:solidFill>
                        <a:effectLst/>
                        <a:latin typeface="+mn-lt"/>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73C8EB">
                        <a:alpha val="20000"/>
                      </a:srgbClr>
                    </a:solidFill>
                  </a:tcPr>
                </a:tc>
                <a:tc>
                  <a:txBody>
                    <a:bodyPr/>
                    <a:lstStyle/>
                    <a:p>
                      <a:pPr algn="ctr" fontAlgn="b"/>
                      <a:r>
                        <a:rPr lang="es-CO" sz="1200" b="1" i="0" u="none" strike="noStrike" dirty="0" smtClean="0">
                          <a:solidFill>
                            <a:srgbClr val="000000"/>
                          </a:solidFill>
                          <a:effectLst/>
                          <a:latin typeface="+mn-lt"/>
                        </a:rPr>
                        <a:t>100%</a:t>
                      </a:r>
                      <a:endParaRPr lang="en-US" sz="1200" b="1" i="0" u="none" strike="noStrike" dirty="0">
                        <a:solidFill>
                          <a:srgbClr val="000000"/>
                        </a:solidFill>
                        <a:effectLst/>
                        <a:latin typeface="+mn-lt"/>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73C8EB">
                        <a:alpha val="20000"/>
                      </a:srgbClr>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858478887"/>
              </p:ext>
            </p:extLst>
          </p:nvPr>
        </p:nvGraphicFramePr>
        <p:xfrm>
          <a:off x="599267" y="3428999"/>
          <a:ext cx="7933282" cy="2426589"/>
        </p:xfrm>
        <a:graphic>
          <a:graphicData uri="http://schemas.openxmlformats.org/drawingml/2006/table">
            <a:tbl>
              <a:tblPr firstRow="1" bandRow="1"/>
              <a:tblGrid>
                <a:gridCol w="1670663"/>
                <a:gridCol w="993608"/>
                <a:gridCol w="1756337"/>
                <a:gridCol w="1756337"/>
                <a:gridCol w="1756337"/>
              </a:tblGrid>
              <a:tr h="314121">
                <a:tc gridSpan="3">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r>
                        <a:rPr lang="en-US" sz="1400" cap="none" baseline="0" dirty="0" err="1" smtClean="0">
                          <a:solidFill>
                            <a:schemeClr val="bg1"/>
                          </a:solidFill>
                        </a:rPr>
                        <a:t>Aseguradoras</a:t>
                      </a:r>
                      <a:r>
                        <a:rPr lang="en-US" sz="1400" cap="none" baseline="0" dirty="0" smtClean="0">
                          <a:solidFill>
                            <a:schemeClr val="bg1"/>
                          </a:solidFill>
                        </a:rPr>
                        <a:t>                              Jul-16</a:t>
                      </a:r>
                    </a:p>
                  </a:txBody>
                  <a:tcPr marL="45720" marR="4572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4B4D4F"/>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4B4D4F"/>
                    </a:solidFill>
                  </a:tcPr>
                </a:tc>
                <a:tc hMerge="1">
                  <a:txBody>
                    <a:bodyPr/>
                    <a:lstStyle/>
                    <a:p>
                      <a:endParaRPr lang="en-US" dirty="0"/>
                    </a:p>
                  </a:txBody>
                  <a:tcPr/>
                </a:tc>
                <a:tc>
                  <a:txBody>
                    <a:bodyPr/>
                    <a:lstStyle/>
                    <a:p>
                      <a:pPr algn="ctr"/>
                      <a:r>
                        <a:rPr lang="es-CO" sz="1400" b="1" cap="none" baseline="0" dirty="0" smtClean="0">
                          <a:solidFill>
                            <a:schemeClr val="bg1"/>
                          </a:solidFill>
                        </a:rPr>
                        <a:t>Jul-17</a:t>
                      </a:r>
                      <a:endParaRPr lang="en-US" sz="1400" b="1" cap="none" baseline="0" dirty="0" smtClean="0">
                        <a:solidFill>
                          <a:schemeClr val="bg1"/>
                        </a:solidFill>
                      </a:endParaRPr>
                    </a:p>
                  </a:txBody>
                  <a:tcPr marL="45720" marR="4572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4B4D4F"/>
                    </a:solidFill>
                  </a:tcPr>
                </a:tc>
                <a:tc>
                  <a:txBody>
                    <a:bodyPr/>
                    <a:lstStyle/>
                    <a:p>
                      <a:pPr algn="ctr"/>
                      <a:endParaRPr lang="en-US" sz="1400" cap="none" baseline="0" dirty="0" smtClean="0">
                        <a:solidFill>
                          <a:schemeClr val="bg1"/>
                        </a:solidFill>
                      </a:endParaRPr>
                    </a:p>
                  </a:txBody>
                  <a:tcPr marL="45720" marR="4572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4B4D4F"/>
                    </a:solidFill>
                  </a:tcPr>
                </a:tc>
              </a:tr>
              <a:tr h="573272">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endParaRPr lang="en-US" sz="1200" b="1" dirty="0">
                        <a:solidFill>
                          <a:schemeClr val="tx1"/>
                        </a:solidFill>
                        <a:latin typeface="+mn-lt"/>
                      </a:endParaRPr>
                    </a:p>
                  </a:txBody>
                  <a:tcPr marL="45720" marR="45720" anchor="ctr">
                    <a:lnL>
                      <a:noFill/>
                    </a:lnL>
                    <a:lnR>
                      <a:noFill/>
                    </a:lnR>
                    <a:lnT w="19050" cap="flat" cmpd="sng" algn="ctr">
                      <a:noFill/>
                      <a:prstDash val="solid"/>
                      <a:round/>
                      <a:headEnd type="none" w="med" len="med"/>
                      <a:tailEnd type="none" w="med" len="med"/>
                    </a:lnT>
                    <a:lnB w="3810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1" i="0" u="none" strike="noStrike" dirty="0" err="1" smtClean="0">
                          <a:solidFill>
                            <a:srgbClr val="000000"/>
                          </a:solidFill>
                          <a:effectLst/>
                          <a:latin typeface="+mn-lt"/>
                        </a:rPr>
                        <a:t>Inversiones</a:t>
                      </a:r>
                      <a:r>
                        <a:rPr lang="en-US" sz="1200" b="1" i="0" u="none" strike="noStrike" dirty="0" smtClean="0">
                          <a:solidFill>
                            <a:srgbClr val="000000"/>
                          </a:solidFill>
                          <a:effectLst/>
                          <a:latin typeface="+mn-lt"/>
                        </a:rPr>
                        <a:t> (</a:t>
                      </a:r>
                      <a:r>
                        <a:rPr lang="en-US" sz="1200" b="1" i="0" u="none" strike="noStrike" dirty="0" err="1" smtClean="0">
                          <a:solidFill>
                            <a:srgbClr val="000000"/>
                          </a:solidFill>
                          <a:effectLst/>
                          <a:latin typeface="+mn-lt"/>
                        </a:rPr>
                        <a:t>Recursos</a:t>
                      </a:r>
                      <a:r>
                        <a:rPr lang="en-US" sz="1200" b="1" i="0" u="none" strike="noStrike" dirty="0" smtClean="0">
                          <a:solidFill>
                            <a:srgbClr val="000000"/>
                          </a:solidFill>
                          <a:effectLst/>
                          <a:latin typeface="+mn-lt"/>
                        </a:rPr>
                        <a:t> </a:t>
                      </a:r>
                      <a:r>
                        <a:rPr lang="en-US" sz="1200" b="1" i="0" u="none" strike="noStrike" dirty="0" err="1" smtClean="0">
                          <a:solidFill>
                            <a:srgbClr val="000000"/>
                          </a:solidFill>
                          <a:effectLst/>
                          <a:latin typeface="+mn-lt"/>
                        </a:rPr>
                        <a:t>Propios</a:t>
                      </a:r>
                      <a:r>
                        <a:rPr lang="en-US" sz="1200" b="1" i="0" u="none" strike="noStrike" dirty="0" smtClean="0">
                          <a:solidFill>
                            <a:srgbClr val="000000"/>
                          </a:solidFill>
                          <a:effectLst/>
                          <a:latin typeface="+mn-lt"/>
                        </a:rPr>
                        <a:t>)</a:t>
                      </a:r>
                    </a:p>
                  </a:txBody>
                  <a:tcPr marL="7620" marR="7620" marT="7620" marB="0" anchor="ctr">
                    <a:lnL>
                      <a:noFill/>
                    </a:lnL>
                    <a:lnR>
                      <a:noFill/>
                    </a:lnR>
                    <a:lnT w="19050" cap="flat" cmpd="sng" algn="ctr">
                      <a:noFill/>
                      <a:prstDash val="solid"/>
                      <a:round/>
                      <a:headEnd type="none" w="med" len="med"/>
                      <a:tailEnd type="none" w="med" len="med"/>
                    </a:lnT>
                    <a:lnB w="3810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1" i="0" u="none" strike="noStrike" dirty="0" err="1" smtClean="0">
                          <a:solidFill>
                            <a:srgbClr val="000000"/>
                          </a:solidFill>
                          <a:effectLst/>
                          <a:latin typeface="+mn-lt"/>
                        </a:rPr>
                        <a:t>Participación</a:t>
                      </a:r>
                      <a:r>
                        <a:rPr lang="en-US" sz="1200" b="1" i="0" u="none" strike="noStrike" dirty="0" smtClean="0">
                          <a:solidFill>
                            <a:srgbClr val="000000"/>
                          </a:solidFill>
                          <a:effectLst/>
                          <a:latin typeface="+mn-lt"/>
                        </a:rPr>
                        <a:t> %</a:t>
                      </a:r>
                      <a:r>
                        <a:rPr lang="en-US" sz="1200" b="1" i="0" u="none" strike="noStrike" baseline="0" dirty="0" smtClean="0">
                          <a:solidFill>
                            <a:srgbClr val="000000"/>
                          </a:solidFill>
                          <a:effectLst/>
                          <a:latin typeface="+mn-lt"/>
                        </a:rPr>
                        <a:t> </a:t>
                      </a:r>
                      <a:r>
                        <a:rPr lang="en-US" sz="1200" b="1" i="0" u="none" strike="noStrike" baseline="0" dirty="0" err="1" smtClean="0">
                          <a:solidFill>
                            <a:srgbClr val="000000"/>
                          </a:solidFill>
                          <a:effectLst/>
                          <a:latin typeface="+mn-lt"/>
                        </a:rPr>
                        <a:t>en</a:t>
                      </a:r>
                      <a:r>
                        <a:rPr lang="en-US" sz="1200" b="1" i="0" u="none" strike="noStrike" baseline="0" dirty="0" smtClean="0">
                          <a:solidFill>
                            <a:srgbClr val="000000"/>
                          </a:solidFill>
                          <a:effectLst/>
                          <a:latin typeface="+mn-lt"/>
                        </a:rPr>
                        <a:t> </a:t>
                      </a:r>
                      <a:r>
                        <a:rPr lang="en-US" sz="1200" b="1" i="0" u="none" strike="noStrike" baseline="0" dirty="0" err="1" smtClean="0">
                          <a:solidFill>
                            <a:srgbClr val="000000"/>
                          </a:solidFill>
                          <a:effectLst/>
                          <a:latin typeface="+mn-lt"/>
                        </a:rPr>
                        <a:t>Inversiones</a:t>
                      </a:r>
                      <a:r>
                        <a:rPr lang="en-US" sz="1200" b="1" i="0" u="none" strike="noStrike" baseline="0" dirty="0" smtClean="0">
                          <a:solidFill>
                            <a:srgbClr val="000000"/>
                          </a:solidFill>
                          <a:effectLst/>
                          <a:latin typeface="+mn-lt"/>
                        </a:rPr>
                        <a:t> </a:t>
                      </a:r>
                      <a:r>
                        <a:rPr lang="en-US" sz="1200" b="1" i="0" u="none" strike="noStrike" baseline="0" dirty="0" err="1" smtClean="0">
                          <a:solidFill>
                            <a:srgbClr val="000000"/>
                          </a:solidFill>
                          <a:effectLst/>
                          <a:latin typeface="+mn-lt"/>
                        </a:rPr>
                        <a:t>Totales</a:t>
                      </a:r>
                      <a:endParaRPr lang="en-US" sz="1200" b="1" i="0" u="none" strike="noStrike" dirty="0">
                        <a:solidFill>
                          <a:srgbClr val="000000"/>
                        </a:solidFill>
                        <a:effectLst/>
                        <a:latin typeface="+mn-lt"/>
                      </a:endParaRPr>
                    </a:p>
                  </a:txBody>
                  <a:tcPr marL="7620" marR="7620" marT="7620" marB="0" anchor="ctr">
                    <a:lnL>
                      <a:noFill/>
                    </a:lnL>
                    <a:lnR>
                      <a:noFill/>
                    </a:lnR>
                    <a:lnT w="19050" cap="flat" cmpd="sng" algn="ctr">
                      <a:noFill/>
                      <a:prstDash val="solid"/>
                      <a:round/>
                      <a:headEnd type="none" w="med" len="med"/>
                      <a:tailEnd type="none" w="med" len="med"/>
                    </a:lnT>
                    <a:lnB w="3810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1" i="0" u="none" strike="noStrike" dirty="0" err="1" smtClean="0">
                          <a:solidFill>
                            <a:srgbClr val="000000"/>
                          </a:solidFill>
                          <a:effectLst/>
                          <a:latin typeface="+mn-lt"/>
                        </a:rPr>
                        <a:t>Inversiones</a:t>
                      </a:r>
                      <a:r>
                        <a:rPr lang="en-US" sz="1200" b="1" i="0" u="none" strike="noStrike" dirty="0" smtClean="0">
                          <a:solidFill>
                            <a:srgbClr val="000000"/>
                          </a:solidFill>
                          <a:effectLst/>
                          <a:latin typeface="+mn-lt"/>
                        </a:rPr>
                        <a:t> (</a:t>
                      </a:r>
                      <a:r>
                        <a:rPr lang="en-US" sz="1200" b="1" i="0" u="none" strike="noStrike" dirty="0" err="1" smtClean="0">
                          <a:solidFill>
                            <a:srgbClr val="000000"/>
                          </a:solidFill>
                          <a:effectLst/>
                          <a:latin typeface="+mn-lt"/>
                        </a:rPr>
                        <a:t>Recursos</a:t>
                      </a:r>
                      <a:r>
                        <a:rPr lang="en-US" sz="1200" b="1" i="0" u="none" strike="noStrike" dirty="0" smtClean="0">
                          <a:solidFill>
                            <a:srgbClr val="000000"/>
                          </a:solidFill>
                          <a:effectLst/>
                          <a:latin typeface="+mn-lt"/>
                        </a:rPr>
                        <a:t> </a:t>
                      </a:r>
                      <a:r>
                        <a:rPr lang="en-US" sz="1200" b="1" i="0" u="none" strike="noStrike" dirty="0" err="1" smtClean="0">
                          <a:solidFill>
                            <a:srgbClr val="000000"/>
                          </a:solidFill>
                          <a:effectLst/>
                          <a:latin typeface="+mn-lt"/>
                        </a:rPr>
                        <a:t>Propios</a:t>
                      </a:r>
                      <a:r>
                        <a:rPr lang="en-US" sz="1200" b="1" i="0" u="none" strike="noStrike" dirty="0" smtClean="0">
                          <a:solidFill>
                            <a:srgbClr val="000000"/>
                          </a:solidFill>
                          <a:effectLst/>
                          <a:latin typeface="+mn-lt"/>
                        </a:rPr>
                        <a:t>)</a:t>
                      </a:r>
                    </a:p>
                  </a:txBody>
                  <a:tcPr marL="7620" marR="7620" marT="7620" marB="0" anchor="ctr">
                    <a:lnL>
                      <a:noFill/>
                    </a:lnL>
                    <a:lnR>
                      <a:noFill/>
                    </a:lnR>
                    <a:lnT w="19050" cap="flat" cmpd="sng" algn="ctr">
                      <a:noFill/>
                      <a:prstDash val="solid"/>
                      <a:round/>
                      <a:headEnd type="none" w="med" len="med"/>
                      <a:tailEnd type="none" w="med" len="med"/>
                    </a:lnT>
                    <a:lnB w="3810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1" i="0" u="none" strike="noStrike" dirty="0" err="1" smtClean="0">
                          <a:solidFill>
                            <a:srgbClr val="000000"/>
                          </a:solidFill>
                          <a:effectLst/>
                          <a:latin typeface="+mn-lt"/>
                        </a:rPr>
                        <a:t>Participación</a:t>
                      </a:r>
                      <a:r>
                        <a:rPr lang="en-US" sz="1200" b="1" i="0" u="none" strike="noStrike" dirty="0" smtClean="0">
                          <a:solidFill>
                            <a:srgbClr val="000000"/>
                          </a:solidFill>
                          <a:effectLst/>
                          <a:latin typeface="+mn-lt"/>
                        </a:rPr>
                        <a:t> %</a:t>
                      </a:r>
                      <a:r>
                        <a:rPr lang="en-US" sz="1200" b="1" i="0" u="none" strike="noStrike" baseline="0" dirty="0" smtClean="0">
                          <a:solidFill>
                            <a:srgbClr val="000000"/>
                          </a:solidFill>
                          <a:effectLst/>
                          <a:latin typeface="+mn-lt"/>
                        </a:rPr>
                        <a:t> </a:t>
                      </a:r>
                      <a:r>
                        <a:rPr lang="en-US" sz="1200" b="1" i="0" u="none" strike="noStrike" baseline="0" dirty="0" err="1" smtClean="0">
                          <a:solidFill>
                            <a:srgbClr val="000000"/>
                          </a:solidFill>
                          <a:effectLst/>
                          <a:latin typeface="+mn-lt"/>
                        </a:rPr>
                        <a:t>en</a:t>
                      </a:r>
                      <a:r>
                        <a:rPr lang="en-US" sz="1200" b="1" i="0" u="none" strike="noStrike" baseline="0" dirty="0" smtClean="0">
                          <a:solidFill>
                            <a:srgbClr val="000000"/>
                          </a:solidFill>
                          <a:effectLst/>
                          <a:latin typeface="+mn-lt"/>
                        </a:rPr>
                        <a:t> </a:t>
                      </a:r>
                      <a:r>
                        <a:rPr lang="en-US" sz="1200" b="1" i="0" u="none" strike="noStrike" baseline="0" dirty="0" err="1" smtClean="0">
                          <a:solidFill>
                            <a:srgbClr val="000000"/>
                          </a:solidFill>
                          <a:effectLst/>
                          <a:latin typeface="+mn-lt"/>
                        </a:rPr>
                        <a:t>Inversiones</a:t>
                      </a:r>
                      <a:r>
                        <a:rPr lang="en-US" sz="1200" b="1" i="0" u="none" strike="noStrike" baseline="0" dirty="0" smtClean="0">
                          <a:solidFill>
                            <a:srgbClr val="000000"/>
                          </a:solidFill>
                          <a:effectLst/>
                          <a:latin typeface="+mn-lt"/>
                        </a:rPr>
                        <a:t> </a:t>
                      </a:r>
                      <a:r>
                        <a:rPr lang="en-US" sz="1200" b="1" i="0" u="none" strike="noStrike" baseline="0" dirty="0" err="1" smtClean="0">
                          <a:solidFill>
                            <a:srgbClr val="000000"/>
                          </a:solidFill>
                          <a:effectLst/>
                          <a:latin typeface="+mn-lt"/>
                        </a:rPr>
                        <a:t>Totales</a:t>
                      </a:r>
                      <a:endParaRPr lang="en-US" sz="1200" b="1" i="0" u="none" strike="noStrike" dirty="0">
                        <a:solidFill>
                          <a:srgbClr val="000000"/>
                        </a:solidFill>
                        <a:effectLst/>
                        <a:latin typeface="+mn-lt"/>
                      </a:endParaRPr>
                    </a:p>
                  </a:txBody>
                  <a:tcPr marL="7620" marR="7620" marT="7620" marB="0" anchor="ctr">
                    <a:lnL>
                      <a:noFill/>
                    </a:lnL>
                    <a:lnR>
                      <a:noFill/>
                    </a:lnR>
                    <a:lnT w="19050" cap="flat" cmpd="sng" algn="ctr">
                      <a:noFill/>
                      <a:prstDash val="solid"/>
                      <a:round/>
                      <a:headEnd type="none" w="med" len="med"/>
                      <a:tailEnd type="none" w="med" len="med"/>
                    </a:lnT>
                    <a:lnB w="3810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r>
              <a:tr h="384799">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1" i="0" u="none" strike="noStrike" dirty="0" err="1" smtClean="0">
                          <a:solidFill>
                            <a:srgbClr val="000000"/>
                          </a:solidFill>
                          <a:effectLst/>
                          <a:latin typeface="+mn-lt"/>
                        </a:rPr>
                        <a:t>Aseguradoras</a:t>
                      </a:r>
                      <a:r>
                        <a:rPr lang="en-US" sz="1200" b="1" i="0" u="none" strike="noStrike" dirty="0" smtClean="0">
                          <a:solidFill>
                            <a:srgbClr val="000000"/>
                          </a:solidFill>
                          <a:effectLst/>
                          <a:latin typeface="+mn-lt"/>
                        </a:rPr>
                        <a:t> del</a:t>
                      </a:r>
                      <a:r>
                        <a:rPr lang="en-US" sz="1200" b="1" i="0" u="none" strike="noStrike" baseline="0" dirty="0" smtClean="0">
                          <a:solidFill>
                            <a:srgbClr val="000000"/>
                          </a:solidFill>
                          <a:effectLst/>
                          <a:latin typeface="+mn-lt"/>
                        </a:rPr>
                        <a:t> </a:t>
                      </a:r>
                      <a:r>
                        <a:rPr lang="en-US" sz="1200" b="1" i="0" u="none" strike="noStrike" baseline="0" dirty="0" err="1" smtClean="0">
                          <a:solidFill>
                            <a:srgbClr val="000000"/>
                          </a:solidFill>
                          <a:effectLst/>
                          <a:latin typeface="+mn-lt"/>
                        </a:rPr>
                        <a:t>Grupo</a:t>
                      </a:r>
                      <a:r>
                        <a:rPr lang="en-US" sz="1200" b="1" i="0" u="none" strike="noStrike" baseline="0" dirty="0" smtClean="0">
                          <a:solidFill>
                            <a:srgbClr val="000000"/>
                          </a:solidFill>
                          <a:effectLst/>
                          <a:latin typeface="+mn-lt"/>
                        </a:rPr>
                        <a:t> AVAL</a:t>
                      </a:r>
                      <a:endParaRPr lang="en-US" sz="1200" b="1" i="0" u="none" strike="noStrike" dirty="0">
                        <a:solidFill>
                          <a:srgbClr val="000000"/>
                        </a:solidFill>
                        <a:effectLst/>
                        <a:latin typeface="+mn-lt"/>
                      </a:endParaRPr>
                    </a:p>
                  </a:txBody>
                  <a:tcPr marL="7620" marR="7620" marT="7620" marB="0" anchor="b">
                    <a:lnL>
                      <a:noFill/>
                    </a:lnL>
                    <a:lnR>
                      <a:noFill/>
                    </a:lnR>
                    <a:lnT w="38100" cap="flat" cmpd="sng" algn="ctr">
                      <a:solidFill>
                        <a:srgbClr val="4B4D4F"/>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algn="ctr" defTabSz="457200" rtl="0" eaLnBrk="1" fontAlgn="b" latinLnBrk="0" hangingPunct="1"/>
                      <a:r>
                        <a:rPr lang="es-CO" sz="1200" b="0" i="0" u="none" strike="noStrike" kern="1200" dirty="0" smtClean="0">
                          <a:solidFill>
                            <a:srgbClr val="000000"/>
                          </a:solidFill>
                          <a:effectLst/>
                          <a:latin typeface="+mn-lt"/>
                          <a:ea typeface="+mn-ea"/>
                          <a:cs typeface="+mn-cs"/>
                        </a:rPr>
                        <a:t>5.161.815</a:t>
                      </a:r>
                      <a:endParaRPr lang="es-CO" sz="1200" b="0" i="0" u="none" strike="noStrike" kern="1200" dirty="0">
                        <a:solidFill>
                          <a:srgbClr val="000000"/>
                        </a:solidFill>
                        <a:effectLst/>
                        <a:latin typeface="+mn-lt"/>
                        <a:ea typeface="+mn-ea"/>
                        <a:cs typeface="+mn-cs"/>
                      </a:endParaRPr>
                    </a:p>
                  </a:txBody>
                  <a:tcPr marL="7620" marR="7620" marT="7620" marB="0" anchor="b">
                    <a:lnL>
                      <a:noFill/>
                    </a:lnL>
                    <a:lnR>
                      <a:noFill/>
                    </a:lnR>
                    <a:lnT w="38100" cap="flat" cmpd="sng" algn="ctr">
                      <a:solidFill>
                        <a:srgbClr val="4B4D4F"/>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algn="ctr" defTabSz="457200" rtl="0" eaLnBrk="1" fontAlgn="b" latinLnBrk="0" hangingPunct="1"/>
                      <a:r>
                        <a:rPr lang="es-CO" sz="1200" b="0" i="0" u="none" strike="noStrike" kern="1200" dirty="0" smtClean="0">
                          <a:solidFill>
                            <a:srgbClr val="000000"/>
                          </a:solidFill>
                          <a:effectLst/>
                          <a:latin typeface="+mn-lt"/>
                          <a:ea typeface="+mn-ea"/>
                          <a:cs typeface="+mn-cs"/>
                        </a:rPr>
                        <a:t>13,24%</a:t>
                      </a:r>
                      <a:endParaRPr lang="es-CO" sz="1200" b="0" i="0" u="none" strike="noStrike" kern="1200" dirty="0">
                        <a:solidFill>
                          <a:srgbClr val="000000"/>
                        </a:solidFill>
                        <a:effectLst/>
                        <a:latin typeface="+mn-lt"/>
                        <a:ea typeface="+mn-ea"/>
                        <a:cs typeface="+mn-cs"/>
                      </a:endParaRPr>
                    </a:p>
                  </a:txBody>
                  <a:tcPr marL="7620" marR="7620" marT="7620" marB="0" anchor="b">
                    <a:lnL>
                      <a:noFill/>
                    </a:lnL>
                    <a:lnR>
                      <a:noFill/>
                    </a:lnR>
                    <a:lnT w="38100" cap="flat" cmpd="sng" algn="ctr">
                      <a:solidFill>
                        <a:srgbClr val="4B4D4F"/>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r>
                        <a:rPr lang="es-CO" sz="1200" b="0" i="0" u="none" strike="noStrike" kern="1200" dirty="0" smtClean="0">
                          <a:solidFill>
                            <a:srgbClr val="000000"/>
                          </a:solidFill>
                          <a:effectLst/>
                          <a:latin typeface="+mn-lt"/>
                          <a:ea typeface="+mn-ea"/>
                          <a:cs typeface="+mn-cs"/>
                        </a:rPr>
                        <a:t>7.167.268</a:t>
                      </a:r>
                      <a:endParaRPr lang="es-CO" sz="1200" b="0" i="0" u="none" strike="noStrike" kern="1200" dirty="0">
                        <a:solidFill>
                          <a:srgbClr val="000000"/>
                        </a:solidFill>
                        <a:effectLst/>
                        <a:latin typeface="+mn-lt"/>
                        <a:ea typeface="+mn-ea"/>
                        <a:cs typeface="+mn-cs"/>
                      </a:endParaRPr>
                    </a:p>
                  </a:txBody>
                  <a:tcPr marL="7620" marR="7620" marT="7620" marB="0" anchor="ctr">
                    <a:lnL>
                      <a:noFill/>
                    </a:lnL>
                    <a:lnR>
                      <a:noFill/>
                    </a:lnR>
                    <a:lnT w="38100" cap="flat" cmpd="sng" algn="ctr">
                      <a:solidFill>
                        <a:srgbClr val="4B4D4F"/>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r>
                        <a:rPr lang="es-CO" sz="1200" b="0" i="0" u="none" strike="noStrike" kern="1200" dirty="0" smtClean="0">
                          <a:solidFill>
                            <a:srgbClr val="000000"/>
                          </a:solidFill>
                          <a:effectLst/>
                          <a:latin typeface="+mn-lt"/>
                          <a:ea typeface="+mn-ea"/>
                          <a:cs typeface="+mn-cs"/>
                        </a:rPr>
                        <a:t>15,97%</a:t>
                      </a:r>
                      <a:endParaRPr lang="es-CO" sz="1200" b="0" i="0" u="none" strike="noStrike" kern="1200" dirty="0">
                        <a:solidFill>
                          <a:srgbClr val="000000"/>
                        </a:solidFill>
                        <a:effectLst/>
                        <a:latin typeface="+mn-lt"/>
                        <a:ea typeface="+mn-ea"/>
                        <a:cs typeface="+mn-cs"/>
                      </a:endParaRPr>
                    </a:p>
                  </a:txBody>
                  <a:tcPr marL="7620" marR="7620" marT="7620" marB="0" anchor="ctr">
                    <a:lnL>
                      <a:noFill/>
                    </a:lnL>
                    <a:lnR>
                      <a:noFill/>
                    </a:lnR>
                    <a:lnT w="38100" cap="flat" cmpd="sng" algn="ctr">
                      <a:solidFill>
                        <a:srgbClr val="4B4D4F"/>
                      </a:solidFill>
                      <a:prstDash val="solid"/>
                      <a:round/>
                      <a:headEnd type="none" w="med" len="med"/>
                      <a:tailEnd type="none" w="med" len="med"/>
                    </a:lnT>
                    <a:lnB>
                      <a:noFill/>
                    </a:lnB>
                    <a:lnTlToBr w="12700" cmpd="sng">
                      <a:noFill/>
                      <a:prstDash val="solid"/>
                    </a:lnTlToBr>
                    <a:lnBlToTr w="12700" cmpd="sng">
                      <a:noFill/>
                      <a:prstDash val="solid"/>
                    </a:lnBlToTr>
                    <a:noFill/>
                  </a:tcPr>
                </a:tc>
              </a:tr>
              <a:tr h="384799">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1" i="0" u="none" strike="noStrike" dirty="0" err="1" smtClean="0">
                          <a:solidFill>
                            <a:srgbClr val="000000"/>
                          </a:solidFill>
                          <a:effectLst/>
                          <a:latin typeface="+mn-lt"/>
                        </a:rPr>
                        <a:t>Aseguradoras</a:t>
                      </a:r>
                      <a:r>
                        <a:rPr lang="en-US" sz="1200" b="1" i="0" u="none" strike="noStrike" dirty="0" smtClean="0">
                          <a:solidFill>
                            <a:srgbClr val="000000"/>
                          </a:solidFill>
                          <a:effectLst/>
                          <a:latin typeface="+mn-lt"/>
                        </a:rPr>
                        <a:t> del </a:t>
                      </a:r>
                      <a:r>
                        <a:rPr lang="en-US" sz="1200" b="1" i="0" u="none" strike="noStrike" dirty="0" err="1" smtClean="0">
                          <a:solidFill>
                            <a:srgbClr val="000000"/>
                          </a:solidFill>
                          <a:effectLst/>
                          <a:latin typeface="+mn-lt"/>
                        </a:rPr>
                        <a:t>Grupo</a:t>
                      </a:r>
                      <a:r>
                        <a:rPr lang="en-US" sz="1200" b="1" i="0" u="none" strike="noStrike" dirty="0" smtClean="0">
                          <a:solidFill>
                            <a:srgbClr val="000000"/>
                          </a:solidFill>
                          <a:effectLst/>
                          <a:latin typeface="+mn-lt"/>
                        </a:rPr>
                        <a:t> </a:t>
                      </a:r>
                      <a:r>
                        <a:rPr lang="en-US" sz="1200" b="1" i="0" u="none" strike="noStrike" dirty="0" err="1" smtClean="0">
                          <a:solidFill>
                            <a:srgbClr val="000000"/>
                          </a:solidFill>
                          <a:effectLst/>
                          <a:latin typeface="+mn-lt"/>
                        </a:rPr>
                        <a:t>Empresarial</a:t>
                      </a:r>
                      <a:r>
                        <a:rPr lang="en-US" sz="1200" b="1" i="0" u="none" strike="noStrike" dirty="0" smtClean="0">
                          <a:solidFill>
                            <a:srgbClr val="000000"/>
                          </a:solidFill>
                          <a:effectLst/>
                          <a:latin typeface="+mn-lt"/>
                        </a:rPr>
                        <a:t> </a:t>
                      </a:r>
                      <a:r>
                        <a:rPr lang="en-US" sz="1200" b="1" i="0" u="none" strike="noStrike" dirty="0" err="1" smtClean="0">
                          <a:solidFill>
                            <a:srgbClr val="000000"/>
                          </a:solidFill>
                          <a:effectLst/>
                          <a:latin typeface="+mn-lt"/>
                        </a:rPr>
                        <a:t>Antioqueño</a:t>
                      </a:r>
                      <a:endParaRPr lang="en-US" sz="1200" b="1" i="0" u="none" strike="noStrike" dirty="0">
                        <a:solidFill>
                          <a:srgbClr val="000000"/>
                        </a:solidFill>
                        <a:effectLst/>
                        <a:latin typeface="+mn-lt"/>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3C8EB">
                        <a:alpha val="20000"/>
                      </a:srgbClr>
                    </a:solidFill>
                  </a:tcPr>
                </a:tc>
                <a:tc>
                  <a:txBody>
                    <a:bodyPr/>
                    <a:lstStyle/>
                    <a:p>
                      <a:pPr marL="0" algn="ctr" defTabSz="457200" rtl="0" eaLnBrk="1" fontAlgn="b" latinLnBrk="0" hangingPunct="1"/>
                      <a:r>
                        <a:rPr lang="es-CO" sz="1200" b="0" i="0" u="none" strike="noStrike" kern="1200" dirty="0" smtClean="0">
                          <a:solidFill>
                            <a:srgbClr val="000000"/>
                          </a:solidFill>
                          <a:effectLst/>
                          <a:latin typeface="+mn-lt"/>
                          <a:ea typeface="+mn-ea"/>
                          <a:cs typeface="+mn-cs"/>
                        </a:rPr>
                        <a:t>6.059.567</a:t>
                      </a:r>
                      <a:endParaRPr lang="es-CO" sz="1200" b="0" i="0" u="none" strike="noStrike" kern="1200" dirty="0">
                        <a:solidFill>
                          <a:srgbClr val="000000"/>
                        </a:solidFill>
                        <a:effectLst/>
                        <a:latin typeface="+mn-lt"/>
                        <a:ea typeface="+mn-ea"/>
                        <a:cs typeface="+mn-cs"/>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3C8EB">
                        <a:alpha val="20000"/>
                      </a:srgbClr>
                    </a:solidFill>
                  </a:tcPr>
                </a:tc>
                <a:tc>
                  <a:txBody>
                    <a:bodyPr/>
                    <a:lstStyle/>
                    <a:p>
                      <a:pPr marL="0" algn="ctr" defTabSz="457200" rtl="0" eaLnBrk="1" fontAlgn="b" latinLnBrk="0" hangingPunct="1"/>
                      <a:r>
                        <a:rPr lang="es-CO" sz="1200" b="0" i="0" u="none" strike="noStrike" kern="1200" dirty="0" smtClean="0">
                          <a:solidFill>
                            <a:srgbClr val="000000"/>
                          </a:solidFill>
                          <a:effectLst/>
                          <a:latin typeface="+mn-lt"/>
                          <a:ea typeface="+mn-ea"/>
                          <a:cs typeface="+mn-cs"/>
                        </a:rPr>
                        <a:t>15,54%</a:t>
                      </a:r>
                      <a:endParaRPr lang="es-CO" sz="1200" b="0" i="0" u="none" strike="noStrike" kern="1200" dirty="0">
                        <a:solidFill>
                          <a:srgbClr val="000000"/>
                        </a:solidFill>
                        <a:effectLst/>
                        <a:latin typeface="+mn-lt"/>
                        <a:ea typeface="+mn-ea"/>
                        <a:cs typeface="+mn-cs"/>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3C8EB">
                        <a:alpha val="20000"/>
                      </a:srgbClr>
                    </a:solidFill>
                  </a:tcPr>
                </a:tc>
                <a:tc>
                  <a:txBody>
                    <a:bodyPr/>
                    <a:lstStyle/>
                    <a:p>
                      <a:pPr algn="ctr" fontAlgn="b"/>
                      <a:r>
                        <a:rPr lang="es-CO" sz="1200" b="0" i="0" u="none" strike="noStrike" kern="1200" dirty="0" smtClean="0">
                          <a:solidFill>
                            <a:srgbClr val="000000"/>
                          </a:solidFill>
                          <a:effectLst/>
                          <a:latin typeface="+mn-lt"/>
                          <a:ea typeface="+mn-ea"/>
                          <a:cs typeface="+mn-cs"/>
                        </a:rPr>
                        <a:t>6.904.294</a:t>
                      </a:r>
                      <a:endParaRPr lang="es-CO" sz="1200" b="0" i="0" u="none" strike="noStrike" kern="1200" dirty="0">
                        <a:solidFill>
                          <a:srgbClr val="000000"/>
                        </a:solidFill>
                        <a:effectLst/>
                        <a:latin typeface="+mn-lt"/>
                        <a:ea typeface="+mn-ea"/>
                        <a:cs typeface="+mn-cs"/>
                      </a:endParaRP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73C8EB">
                        <a:alpha val="20000"/>
                      </a:srgbClr>
                    </a:solidFill>
                  </a:tcPr>
                </a:tc>
                <a:tc>
                  <a:txBody>
                    <a:bodyPr/>
                    <a:lstStyle/>
                    <a:p>
                      <a:pPr algn="ctr" fontAlgn="b"/>
                      <a:r>
                        <a:rPr lang="es-CO" sz="1200" b="0" i="0" u="none" strike="noStrike" kern="1200" dirty="0" smtClean="0">
                          <a:solidFill>
                            <a:srgbClr val="000000"/>
                          </a:solidFill>
                          <a:effectLst/>
                          <a:latin typeface="+mn-lt"/>
                          <a:ea typeface="+mn-ea"/>
                          <a:cs typeface="+mn-cs"/>
                        </a:rPr>
                        <a:t>15,38%</a:t>
                      </a:r>
                      <a:endParaRPr lang="es-CO" sz="1200" b="0" i="0" u="none" strike="noStrike" kern="1200" dirty="0">
                        <a:solidFill>
                          <a:srgbClr val="000000"/>
                        </a:solidFill>
                        <a:effectLst/>
                        <a:latin typeface="+mn-lt"/>
                        <a:ea typeface="+mn-ea"/>
                        <a:cs typeface="+mn-cs"/>
                      </a:endParaRP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73C8EB">
                        <a:alpha val="20000"/>
                      </a:srgbClr>
                    </a:solidFill>
                  </a:tcPr>
                </a:tc>
              </a:tr>
              <a:tr h="196326">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1" i="0" u="none" strike="noStrike" dirty="0" err="1" smtClean="0">
                          <a:solidFill>
                            <a:srgbClr val="000000"/>
                          </a:solidFill>
                          <a:effectLst/>
                          <a:latin typeface="+mn-lt"/>
                        </a:rPr>
                        <a:t>Otras</a:t>
                      </a:r>
                      <a:r>
                        <a:rPr lang="en-US" sz="1200" b="1" i="0" u="none" strike="noStrike" baseline="0" dirty="0" smtClean="0">
                          <a:solidFill>
                            <a:srgbClr val="000000"/>
                          </a:solidFill>
                          <a:effectLst/>
                          <a:latin typeface="+mn-lt"/>
                        </a:rPr>
                        <a:t> </a:t>
                      </a:r>
                      <a:r>
                        <a:rPr lang="en-US" sz="1200" b="1" i="0" u="none" strike="noStrike" baseline="0" dirty="0" err="1" smtClean="0">
                          <a:solidFill>
                            <a:srgbClr val="000000"/>
                          </a:solidFill>
                          <a:effectLst/>
                          <a:latin typeface="+mn-lt"/>
                        </a:rPr>
                        <a:t>Aseguradoras</a:t>
                      </a:r>
                      <a:endParaRPr lang="en-US" sz="1200" b="1" i="0" u="none" strike="noStrike" dirty="0">
                        <a:solidFill>
                          <a:srgbClr val="000000"/>
                        </a:solidFill>
                        <a:effectLst/>
                        <a:latin typeface="+mn-lt"/>
                      </a:endParaRP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s-CO" sz="1200" b="0" i="0" u="none" strike="noStrike" kern="1200" dirty="0" smtClean="0">
                          <a:solidFill>
                            <a:srgbClr val="000000"/>
                          </a:solidFill>
                          <a:effectLst/>
                          <a:latin typeface="+mn-lt"/>
                          <a:ea typeface="+mn-ea"/>
                          <a:cs typeface="+mn-cs"/>
                        </a:rPr>
                        <a:t>27.776.163</a:t>
                      </a:r>
                      <a:endParaRPr lang="es-CO" sz="1200" b="0" i="0" u="none" strike="noStrike" kern="1200" dirty="0">
                        <a:solidFill>
                          <a:srgbClr val="000000"/>
                        </a:solidFill>
                        <a:effectLst/>
                        <a:latin typeface="+mn-lt"/>
                        <a:ea typeface="+mn-ea"/>
                        <a:cs typeface="+mn-cs"/>
                      </a:endParaRP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s-CO" sz="1200" b="0" i="0" u="none" strike="noStrike" kern="1200" dirty="0" smtClean="0">
                          <a:solidFill>
                            <a:srgbClr val="000000"/>
                          </a:solidFill>
                          <a:effectLst/>
                          <a:latin typeface="+mn-lt"/>
                          <a:ea typeface="+mn-ea"/>
                          <a:cs typeface="+mn-cs"/>
                        </a:rPr>
                        <a:t>71,23%</a:t>
                      </a:r>
                      <a:endParaRPr lang="es-CO" sz="1200" b="0" i="0" u="none" strike="noStrike" kern="1200" dirty="0">
                        <a:solidFill>
                          <a:srgbClr val="000000"/>
                        </a:solidFill>
                        <a:effectLst/>
                        <a:latin typeface="+mn-lt"/>
                        <a:ea typeface="+mn-ea"/>
                        <a:cs typeface="+mn-cs"/>
                      </a:endParaRP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200" b="0" i="0" u="none" strike="noStrike" dirty="0" smtClean="0">
                          <a:solidFill>
                            <a:srgbClr val="000000"/>
                          </a:solidFill>
                          <a:effectLst/>
                          <a:latin typeface="+mn-lt"/>
                        </a:rPr>
                        <a:t>30.821.276</a:t>
                      </a:r>
                      <a:endParaRPr lang="en-US" sz="1200" b="0" i="0" u="none" strike="noStrike" dirty="0" smtClean="0">
                        <a:solidFill>
                          <a:srgbClr val="000000"/>
                        </a:solidFill>
                        <a:effectLst/>
                        <a:latin typeface="+mn-lt"/>
                      </a:endParaRP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200" b="0" i="0" u="none" strike="noStrike" dirty="0" smtClean="0">
                          <a:solidFill>
                            <a:srgbClr val="000000"/>
                          </a:solidFill>
                          <a:effectLst/>
                          <a:latin typeface="+mn-lt"/>
                        </a:rPr>
                        <a:t>68,66%</a:t>
                      </a:r>
                      <a:endParaRPr lang="en-US" sz="1200" b="0" i="0" u="none" strike="noStrike" dirty="0" smtClean="0">
                        <a:solidFill>
                          <a:srgbClr val="000000"/>
                        </a:solidFill>
                        <a:effectLst/>
                        <a:latin typeface="+mn-lt"/>
                      </a:endParaRP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573272">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1" i="0" u="none" strike="noStrike" dirty="0" smtClean="0">
                          <a:solidFill>
                            <a:srgbClr val="000000"/>
                          </a:solidFill>
                          <a:effectLst/>
                          <a:latin typeface="+mn-lt"/>
                        </a:rPr>
                        <a:t>Total </a:t>
                      </a:r>
                      <a:r>
                        <a:rPr lang="en-US" sz="1200" b="1" i="0" u="none" strike="noStrike" dirty="0" err="1" smtClean="0">
                          <a:solidFill>
                            <a:srgbClr val="000000"/>
                          </a:solidFill>
                          <a:effectLst/>
                          <a:latin typeface="+mn-lt"/>
                        </a:rPr>
                        <a:t>Inversiones</a:t>
                      </a:r>
                      <a:r>
                        <a:rPr lang="en-US" sz="1200" b="1" i="0" u="none" strike="noStrike" dirty="0" smtClean="0">
                          <a:solidFill>
                            <a:srgbClr val="000000"/>
                          </a:solidFill>
                          <a:effectLst/>
                          <a:latin typeface="+mn-lt"/>
                        </a:rPr>
                        <a:t> </a:t>
                      </a:r>
                      <a:r>
                        <a:rPr lang="en-US" sz="1200" b="1" i="0" u="none" strike="noStrike" dirty="0" err="1" smtClean="0">
                          <a:solidFill>
                            <a:srgbClr val="000000"/>
                          </a:solidFill>
                          <a:effectLst/>
                          <a:latin typeface="+mn-lt"/>
                        </a:rPr>
                        <a:t>Aseguradoras</a:t>
                      </a:r>
                      <a:r>
                        <a:rPr lang="en-US" sz="1200" b="1" i="0" u="none" strike="noStrike" dirty="0" smtClean="0">
                          <a:solidFill>
                            <a:srgbClr val="000000"/>
                          </a:solidFill>
                          <a:effectLst/>
                          <a:latin typeface="+mn-lt"/>
                        </a:rPr>
                        <a:t> (</a:t>
                      </a:r>
                      <a:r>
                        <a:rPr lang="en-US" sz="1200" b="1" i="0" u="none" strike="noStrike" dirty="0" err="1" smtClean="0">
                          <a:solidFill>
                            <a:srgbClr val="000000"/>
                          </a:solidFill>
                          <a:effectLst/>
                          <a:latin typeface="+mn-lt"/>
                        </a:rPr>
                        <a:t>Recursos</a:t>
                      </a:r>
                      <a:r>
                        <a:rPr lang="en-US" sz="1200" b="1" i="0" u="none" strike="noStrike" baseline="0" dirty="0" smtClean="0">
                          <a:solidFill>
                            <a:srgbClr val="000000"/>
                          </a:solidFill>
                          <a:effectLst/>
                          <a:latin typeface="+mn-lt"/>
                        </a:rPr>
                        <a:t> </a:t>
                      </a:r>
                      <a:r>
                        <a:rPr lang="en-US" sz="1200" b="1" i="0" u="none" strike="noStrike" baseline="0" dirty="0" err="1" smtClean="0">
                          <a:solidFill>
                            <a:srgbClr val="000000"/>
                          </a:solidFill>
                          <a:effectLst/>
                          <a:latin typeface="+mn-lt"/>
                        </a:rPr>
                        <a:t>Propios</a:t>
                      </a:r>
                      <a:r>
                        <a:rPr lang="en-US" sz="1200" b="1" i="0" u="none" strike="noStrike" baseline="0" dirty="0" smtClean="0">
                          <a:solidFill>
                            <a:srgbClr val="000000"/>
                          </a:solidFill>
                          <a:effectLst/>
                          <a:latin typeface="+mn-lt"/>
                        </a:rPr>
                        <a:t>)</a:t>
                      </a:r>
                      <a:endParaRPr lang="en-US" sz="1200" b="1" i="0" u="none" strike="noStrike" dirty="0" smtClean="0">
                        <a:solidFill>
                          <a:srgbClr val="000000"/>
                        </a:solidFill>
                        <a:effectLst/>
                        <a:latin typeface="+mn-lt"/>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73C8EB">
                        <a:alpha val="20000"/>
                      </a:srgbClr>
                    </a:solidFill>
                  </a:tcPr>
                </a:tc>
                <a:tc>
                  <a:txBody>
                    <a:bodyPr/>
                    <a:lstStyle/>
                    <a:p>
                      <a:pPr algn="ctr" fontAlgn="b"/>
                      <a:r>
                        <a:rPr lang="es-CO" sz="1200" b="1" i="0" u="none" strike="noStrike" kern="1200" dirty="0" smtClean="0">
                          <a:solidFill>
                            <a:srgbClr val="000000"/>
                          </a:solidFill>
                          <a:effectLst/>
                          <a:latin typeface="+mn-lt"/>
                          <a:ea typeface="+mn-ea"/>
                          <a:cs typeface="+mn-cs"/>
                        </a:rPr>
                        <a:t>38.997.546</a:t>
                      </a:r>
                      <a:endParaRPr lang="es-CO" sz="1200" b="1" i="0" u="none" strike="noStrike" kern="1200" dirty="0">
                        <a:solidFill>
                          <a:srgbClr val="000000"/>
                        </a:solidFill>
                        <a:effectLst/>
                        <a:latin typeface="+mn-lt"/>
                        <a:ea typeface="+mn-ea"/>
                        <a:cs typeface="+mn-cs"/>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73C8EB">
                        <a:alpha val="20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1" i="0" u="none" strike="noStrike" kern="1200" dirty="0" smtClean="0">
                          <a:solidFill>
                            <a:srgbClr val="000000"/>
                          </a:solidFill>
                          <a:effectLst/>
                          <a:latin typeface="+mn-lt"/>
                          <a:ea typeface="+mn-ea"/>
                          <a:cs typeface="+mn-cs"/>
                        </a:rPr>
                        <a:t>100,00 %</a:t>
                      </a:r>
                      <a:endParaRPr lang="en-US" sz="1200" b="1" i="0" u="none" strike="noStrike" kern="1200" dirty="0">
                        <a:solidFill>
                          <a:srgbClr val="000000"/>
                        </a:solidFill>
                        <a:effectLst/>
                        <a:latin typeface="+mn-lt"/>
                        <a:ea typeface="+mn-ea"/>
                        <a:cs typeface="+mn-cs"/>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73C8EB">
                        <a:alpha val="20000"/>
                      </a:srgbClr>
                    </a:solidFill>
                  </a:tcPr>
                </a:tc>
                <a:tc>
                  <a:txBody>
                    <a:bodyPr/>
                    <a:lstStyle/>
                    <a:p>
                      <a:pPr algn="ctr" fontAlgn="b"/>
                      <a:r>
                        <a:rPr lang="es-CO" sz="1200" b="1" i="0" u="none" strike="noStrike" dirty="0" smtClean="0">
                          <a:solidFill>
                            <a:srgbClr val="000000"/>
                          </a:solidFill>
                          <a:effectLst/>
                          <a:latin typeface="+mn-lt"/>
                        </a:rPr>
                        <a:t>44.892.841</a:t>
                      </a:r>
                      <a:endParaRPr lang="en-US" sz="1200" b="1" i="0" u="none" strike="noStrike" dirty="0">
                        <a:solidFill>
                          <a:srgbClr val="000000"/>
                        </a:solidFill>
                        <a:effectLst/>
                        <a:latin typeface="+mn-lt"/>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73C8EB">
                        <a:alpha val="20000"/>
                      </a:srgbClr>
                    </a:solidFill>
                  </a:tcPr>
                </a:tc>
                <a:tc>
                  <a:txBody>
                    <a:bodyPr/>
                    <a:lstStyle/>
                    <a:p>
                      <a:pPr algn="ctr" fontAlgn="b"/>
                      <a:r>
                        <a:rPr lang="es-CO" sz="1200" b="1" i="0" u="none" strike="noStrike" dirty="0" smtClean="0">
                          <a:solidFill>
                            <a:srgbClr val="000000"/>
                          </a:solidFill>
                          <a:effectLst/>
                          <a:latin typeface="+mn-lt"/>
                        </a:rPr>
                        <a:t>100.00%</a:t>
                      </a:r>
                      <a:endParaRPr lang="en-US" sz="1200" b="1" i="0" u="none" strike="noStrike" dirty="0">
                        <a:solidFill>
                          <a:srgbClr val="000000"/>
                        </a:solidFill>
                        <a:effectLst/>
                        <a:latin typeface="+mn-lt"/>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73C8EB">
                        <a:alpha val="20000"/>
                      </a:srgbClr>
                    </a:solidFill>
                  </a:tcPr>
                </a:tc>
              </a:tr>
            </a:tbl>
          </a:graphicData>
        </a:graphic>
      </p:graphicFrame>
      <p:grpSp>
        <p:nvGrpSpPr>
          <p:cNvPr id="8" name="Group 7"/>
          <p:cNvGrpSpPr/>
          <p:nvPr/>
        </p:nvGrpSpPr>
        <p:grpSpPr>
          <a:xfrm>
            <a:off x="7956376" y="1997905"/>
            <a:ext cx="827600" cy="286861"/>
            <a:chOff x="7956376" y="2179401"/>
            <a:chExt cx="827600" cy="286861"/>
          </a:xfrm>
        </p:grpSpPr>
        <p:sp>
          <p:nvSpPr>
            <p:cNvPr id="10" name="TextBox 9"/>
            <p:cNvSpPr txBox="1"/>
            <p:nvPr/>
          </p:nvSpPr>
          <p:spPr>
            <a:xfrm>
              <a:off x="8135904" y="2189263"/>
              <a:ext cx="648072" cy="276999"/>
            </a:xfrm>
            <a:prstGeom prst="rect">
              <a:avLst/>
            </a:prstGeom>
            <a:noFill/>
          </p:spPr>
          <p:txBody>
            <a:bodyPr wrap="square" rtlCol="0">
              <a:spAutoFit/>
            </a:bodyPr>
            <a:lstStyle/>
            <a:p>
              <a:r>
                <a:rPr lang="es-CO" sz="1200" b="1" dirty="0" smtClean="0">
                  <a:solidFill>
                    <a:schemeClr val="tx2"/>
                  </a:solidFill>
                </a:rPr>
                <a:t>50,01%</a:t>
              </a:r>
              <a:endParaRPr lang="es-CO" sz="1200" b="1" dirty="0">
                <a:solidFill>
                  <a:schemeClr val="tx2"/>
                </a:solidFill>
              </a:endParaRPr>
            </a:p>
          </p:txBody>
        </p:sp>
        <p:sp>
          <p:nvSpPr>
            <p:cNvPr id="11" name="Chevron 10"/>
            <p:cNvSpPr/>
            <p:nvPr/>
          </p:nvSpPr>
          <p:spPr>
            <a:xfrm>
              <a:off x="7956376" y="2179401"/>
              <a:ext cx="216024" cy="276999"/>
            </a:xfrm>
            <a:prstGeom prst="chevron">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solidFill>
                  <a:schemeClr val="tx2"/>
                </a:solidFill>
              </a:endParaRPr>
            </a:p>
          </p:txBody>
        </p:sp>
      </p:grpSp>
      <p:grpSp>
        <p:nvGrpSpPr>
          <p:cNvPr id="12" name="Group 11"/>
          <p:cNvGrpSpPr/>
          <p:nvPr/>
        </p:nvGrpSpPr>
        <p:grpSpPr>
          <a:xfrm>
            <a:off x="7998933" y="4627133"/>
            <a:ext cx="827600" cy="286861"/>
            <a:chOff x="7956376" y="2179401"/>
            <a:chExt cx="827600" cy="286861"/>
          </a:xfrm>
        </p:grpSpPr>
        <p:sp>
          <p:nvSpPr>
            <p:cNvPr id="13" name="TextBox 12"/>
            <p:cNvSpPr txBox="1"/>
            <p:nvPr/>
          </p:nvSpPr>
          <p:spPr>
            <a:xfrm>
              <a:off x="8135904" y="2189263"/>
              <a:ext cx="648072" cy="276999"/>
            </a:xfrm>
            <a:prstGeom prst="rect">
              <a:avLst/>
            </a:prstGeom>
            <a:noFill/>
          </p:spPr>
          <p:txBody>
            <a:bodyPr wrap="square" rtlCol="0">
              <a:spAutoFit/>
            </a:bodyPr>
            <a:lstStyle/>
            <a:p>
              <a:r>
                <a:rPr lang="es-CO" sz="1200" b="1" dirty="0" smtClean="0">
                  <a:solidFill>
                    <a:schemeClr val="tx2"/>
                  </a:solidFill>
                </a:rPr>
                <a:t>31,35%</a:t>
              </a:r>
              <a:endParaRPr lang="es-CO" sz="1200" b="1" dirty="0">
                <a:solidFill>
                  <a:schemeClr val="tx2"/>
                </a:solidFill>
              </a:endParaRPr>
            </a:p>
          </p:txBody>
        </p:sp>
        <p:sp>
          <p:nvSpPr>
            <p:cNvPr id="14" name="Chevron 13"/>
            <p:cNvSpPr/>
            <p:nvPr/>
          </p:nvSpPr>
          <p:spPr>
            <a:xfrm>
              <a:off x="7956376" y="2179401"/>
              <a:ext cx="216024" cy="276999"/>
            </a:xfrm>
            <a:prstGeom prst="chevron">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solidFill>
                  <a:schemeClr val="tx2"/>
                </a:solidFill>
              </a:endParaRPr>
            </a:p>
          </p:txBody>
        </p:sp>
      </p:grpSp>
    </p:spTree>
    <p:extLst>
      <p:ext uri="{BB962C8B-B14F-4D97-AF65-F5344CB8AC3E}">
        <p14:creationId xmlns:p14="http://schemas.microsoft.com/office/powerpoint/2010/main" val="3690823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pPr algn="l"/>
            <a:r>
              <a:rPr lang="en-US" sz="2800" b="1" dirty="0" err="1" smtClean="0"/>
              <a:t>Concentración</a:t>
            </a:r>
            <a:r>
              <a:rPr lang="en-US" sz="2800" b="1" dirty="0" smtClean="0"/>
              <a:t> de </a:t>
            </a:r>
            <a:r>
              <a:rPr lang="en-US" sz="2800" b="1" dirty="0" err="1" smtClean="0"/>
              <a:t>los</a:t>
            </a:r>
            <a:r>
              <a:rPr lang="en-US" sz="2800" b="1" dirty="0" smtClean="0"/>
              <a:t> </a:t>
            </a:r>
            <a:r>
              <a:rPr lang="en-US" sz="2800" b="1" dirty="0" err="1" smtClean="0"/>
              <a:t>inversionistas</a:t>
            </a:r>
            <a:r>
              <a:rPr lang="en-US" sz="2800" b="1" dirty="0" smtClean="0"/>
              <a:t> </a:t>
            </a:r>
            <a:r>
              <a:rPr lang="en-US" sz="2800" b="1" dirty="0" err="1" smtClean="0"/>
              <a:t>extranjeros</a:t>
            </a:r>
            <a:r>
              <a:rPr lang="en-US" sz="2800" b="1" dirty="0" smtClean="0"/>
              <a:t>: </a:t>
            </a:r>
            <a:br>
              <a:rPr lang="en-US" sz="2800" b="1" dirty="0" smtClean="0"/>
            </a:br>
            <a:r>
              <a:rPr lang="en-US" sz="2700" b="0" dirty="0" err="1" smtClean="0"/>
              <a:t>Saldos</a:t>
            </a:r>
            <a:r>
              <a:rPr lang="en-US" sz="2700" b="0" dirty="0" smtClean="0"/>
              <a:t> de </a:t>
            </a:r>
            <a:r>
              <a:rPr lang="en-US" sz="2700" b="0" dirty="0" err="1" smtClean="0"/>
              <a:t>deuda</a:t>
            </a:r>
            <a:r>
              <a:rPr lang="en-US" sz="2700" b="0" dirty="0" smtClean="0"/>
              <a:t> TES</a:t>
            </a:r>
            <a:br>
              <a:rPr lang="en-US" sz="2700" b="0" dirty="0" smtClean="0"/>
            </a:br>
            <a:r>
              <a:rPr lang="en-US" sz="2200" b="0" dirty="0" smtClean="0"/>
              <a:t>(COP </a:t>
            </a:r>
            <a:r>
              <a:rPr lang="en-US" sz="2200" b="0" dirty="0" err="1" smtClean="0"/>
              <a:t>Millones</a:t>
            </a:r>
            <a:r>
              <a:rPr lang="en-US" sz="2200" b="0" dirty="0" smtClean="0"/>
              <a:t>)</a:t>
            </a:r>
            <a:endParaRPr lang="en-US" sz="2200" b="0" dirty="0"/>
          </a:p>
        </p:txBody>
      </p:sp>
      <p:graphicFrame>
        <p:nvGraphicFramePr>
          <p:cNvPr id="7" name="Content Placeholder 6"/>
          <p:cNvGraphicFramePr>
            <a:graphicFrameLocks noGrp="1"/>
          </p:cNvGraphicFramePr>
          <p:nvPr>
            <p:ph sz="quarter" idx="12"/>
            <p:extLst>
              <p:ext uri="{D42A27DB-BD31-4B8C-83A1-F6EECF244321}">
                <p14:modId xmlns:p14="http://schemas.microsoft.com/office/powerpoint/2010/main" val="722938262"/>
              </p:ext>
            </p:extLst>
          </p:nvPr>
        </p:nvGraphicFramePr>
        <p:xfrm>
          <a:off x="457200" y="1528763"/>
          <a:ext cx="8502650" cy="42799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2"/>
          <p:cNvSpPr>
            <a:spLocks noGrp="1"/>
          </p:cNvSpPr>
          <p:nvPr>
            <p:ph type="ftr" sz="quarter" idx="10"/>
          </p:nvPr>
        </p:nvSpPr>
        <p:spPr>
          <a:xfrm>
            <a:off x="5430085" y="6416339"/>
            <a:ext cx="2926181" cy="223277"/>
          </a:xfrm>
        </p:spPr>
        <p:txBody>
          <a:bodyPr/>
          <a:lstStyle/>
          <a:p>
            <a:r>
              <a:rPr lang="en-US" dirty="0" smtClean="0">
                <a:solidFill>
                  <a:prstClr val="white">
                    <a:lumMod val="50000"/>
                  </a:prstClr>
                </a:solidFill>
              </a:rPr>
              <a:t>Private &amp; Confidential</a:t>
            </a:r>
            <a:endParaRPr lang="en-US" dirty="0">
              <a:solidFill>
                <a:prstClr val="white">
                  <a:lumMod val="50000"/>
                </a:prstClr>
              </a:solidFill>
            </a:endParaRPr>
          </a:p>
        </p:txBody>
      </p:sp>
      <p:sp>
        <p:nvSpPr>
          <p:cNvPr id="5" name="Slide Number Placeholder 3"/>
          <p:cNvSpPr>
            <a:spLocks noGrp="1"/>
          </p:cNvSpPr>
          <p:nvPr>
            <p:ph type="sldNum" sz="quarter" idx="11"/>
          </p:nvPr>
        </p:nvSpPr>
        <p:spPr>
          <a:xfrm>
            <a:off x="8615082" y="6409990"/>
            <a:ext cx="205813" cy="254684"/>
          </a:xfrm>
        </p:spPr>
        <p:txBody>
          <a:bodyPr/>
          <a:lstStyle/>
          <a:p>
            <a:fld id="{BDDC3DCF-E0A7-DA4A-BC2C-1EC3743A297B}" type="slidenum">
              <a:rPr lang="en-US" smtClean="0"/>
              <a:pPr/>
              <a:t>12</a:t>
            </a:fld>
            <a:endParaRPr lang="en-US" dirty="0"/>
          </a:p>
        </p:txBody>
      </p:sp>
      <p:sp>
        <p:nvSpPr>
          <p:cNvPr id="3" name="TextBox 2"/>
          <p:cNvSpPr txBox="1"/>
          <p:nvPr/>
        </p:nvSpPr>
        <p:spPr>
          <a:xfrm>
            <a:off x="3622061" y="5858785"/>
            <a:ext cx="1899879" cy="253916"/>
          </a:xfrm>
          <a:prstGeom prst="rect">
            <a:avLst/>
          </a:prstGeom>
          <a:noFill/>
        </p:spPr>
        <p:txBody>
          <a:bodyPr wrap="none" rtlCol="0">
            <a:spAutoFit/>
          </a:bodyPr>
          <a:lstStyle/>
          <a:p>
            <a:r>
              <a:rPr lang="en-US" sz="1050" dirty="0" smtClean="0"/>
              <a:t>Fuente: </a:t>
            </a:r>
            <a:r>
              <a:rPr lang="en-US" sz="1050" dirty="0" err="1" smtClean="0"/>
              <a:t>Ministerio</a:t>
            </a:r>
            <a:r>
              <a:rPr lang="en-US" sz="1050" dirty="0" smtClean="0"/>
              <a:t> de Hacienda</a:t>
            </a:r>
            <a:endParaRPr lang="en-US" sz="1050" dirty="0"/>
          </a:p>
        </p:txBody>
      </p:sp>
    </p:spTree>
    <p:extLst>
      <p:ext uri="{BB962C8B-B14F-4D97-AF65-F5344CB8AC3E}">
        <p14:creationId xmlns:p14="http://schemas.microsoft.com/office/powerpoint/2010/main" val="3191905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b="1" dirty="0" err="1" smtClean="0"/>
              <a:t>Concentración</a:t>
            </a:r>
            <a:r>
              <a:rPr lang="en-US" sz="2400" b="1" dirty="0" smtClean="0"/>
              <a:t> de </a:t>
            </a:r>
            <a:r>
              <a:rPr lang="en-US" sz="2400" b="1" dirty="0" err="1" smtClean="0"/>
              <a:t>inversionistas</a:t>
            </a:r>
            <a:r>
              <a:rPr lang="en-US" sz="2400" b="1" dirty="0" smtClean="0"/>
              <a:t> </a:t>
            </a:r>
            <a:r>
              <a:rPr lang="en-US" sz="2400" b="1" dirty="0" err="1" smtClean="0"/>
              <a:t>extranjeros</a:t>
            </a:r>
            <a:r>
              <a:rPr lang="en-US" sz="2400" b="1" dirty="0" smtClean="0"/>
              <a:t>: </a:t>
            </a:r>
            <a:br>
              <a:rPr lang="en-US" sz="2400" b="1" dirty="0" smtClean="0"/>
            </a:br>
            <a:r>
              <a:rPr lang="en-US" sz="2400" b="0" dirty="0" smtClean="0"/>
              <a:t>% TES de </a:t>
            </a:r>
            <a:r>
              <a:rPr lang="en-US" sz="2400" b="0" dirty="0" err="1"/>
              <a:t>I</a:t>
            </a:r>
            <a:r>
              <a:rPr lang="en-US" sz="2400" b="0" dirty="0" err="1" smtClean="0"/>
              <a:t>nversionistas</a:t>
            </a:r>
            <a:r>
              <a:rPr lang="en-US" sz="2400" b="0" dirty="0" smtClean="0"/>
              <a:t> </a:t>
            </a:r>
            <a:r>
              <a:rPr lang="en-US" sz="2400" b="0" dirty="0" err="1"/>
              <a:t>N</a:t>
            </a:r>
            <a:r>
              <a:rPr lang="en-US" sz="2400" b="0" dirty="0" err="1" smtClean="0"/>
              <a:t>acionales</a:t>
            </a:r>
            <a:r>
              <a:rPr lang="en-US" sz="2400" b="0" dirty="0" smtClean="0"/>
              <a:t> y del Exterior</a:t>
            </a:r>
            <a:endParaRPr lang="en-US" sz="2400" b="0" dirty="0"/>
          </a:p>
        </p:txBody>
      </p:sp>
      <p:graphicFrame>
        <p:nvGraphicFramePr>
          <p:cNvPr id="7" name="Content Placeholder 6"/>
          <p:cNvGraphicFramePr>
            <a:graphicFrameLocks noGrp="1"/>
          </p:cNvGraphicFramePr>
          <p:nvPr>
            <p:ph sz="quarter" idx="12"/>
            <p:extLst>
              <p:ext uri="{D42A27DB-BD31-4B8C-83A1-F6EECF244321}">
                <p14:modId xmlns:p14="http://schemas.microsoft.com/office/powerpoint/2010/main" val="1179085632"/>
              </p:ext>
            </p:extLst>
          </p:nvPr>
        </p:nvGraphicFramePr>
        <p:xfrm>
          <a:off x="317499" y="1528763"/>
          <a:ext cx="8688477" cy="42799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2"/>
          <p:cNvSpPr>
            <a:spLocks noGrp="1"/>
          </p:cNvSpPr>
          <p:nvPr>
            <p:ph type="ftr" sz="quarter" idx="10"/>
          </p:nvPr>
        </p:nvSpPr>
        <p:spPr>
          <a:xfrm>
            <a:off x="5430085" y="6441391"/>
            <a:ext cx="2926181" cy="223277"/>
          </a:xfrm>
        </p:spPr>
        <p:txBody>
          <a:bodyPr/>
          <a:lstStyle/>
          <a:p>
            <a:r>
              <a:rPr lang="en-US" dirty="0" smtClean="0">
                <a:solidFill>
                  <a:prstClr val="white">
                    <a:lumMod val="50000"/>
                  </a:prstClr>
                </a:solidFill>
              </a:rPr>
              <a:t>Private &amp; Confidential</a:t>
            </a:r>
            <a:endParaRPr lang="en-US" dirty="0">
              <a:solidFill>
                <a:prstClr val="white">
                  <a:lumMod val="50000"/>
                </a:prstClr>
              </a:solidFill>
            </a:endParaRPr>
          </a:p>
        </p:txBody>
      </p:sp>
      <p:sp>
        <p:nvSpPr>
          <p:cNvPr id="5" name="Slide Number Placeholder 3"/>
          <p:cNvSpPr>
            <a:spLocks noGrp="1"/>
          </p:cNvSpPr>
          <p:nvPr>
            <p:ph type="sldNum" sz="quarter" idx="11"/>
          </p:nvPr>
        </p:nvSpPr>
        <p:spPr>
          <a:xfrm>
            <a:off x="8615082" y="6435042"/>
            <a:ext cx="205813" cy="254684"/>
          </a:xfrm>
        </p:spPr>
        <p:txBody>
          <a:bodyPr/>
          <a:lstStyle/>
          <a:p>
            <a:fld id="{BDDC3DCF-E0A7-DA4A-BC2C-1EC3743A297B}" type="slidenum">
              <a:rPr lang="en-US" smtClean="0"/>
              <a:pPr/>
              <a:t>13</a:t>
            </a:fld>
            <a:endParaRPr lang="en-US" dirty="0"/>
          </a:p>
        </p:txBody>
      </p:sp>
      <p:sp>
        <p:nvSpPr>
          <p:cNvPr id="6" name="TextBox 5"/>
          <p:cNvSpPr txBox="1"/>
          <p:nvPr/>
        </p:nvSpPr>
        <p:spPr>
          <a:xfrm>
            <a:off x="3622061" y="5858785"/>
            <a:ext cx="1899879" cy="253916"/>
          </a:xfrm>
          <a:prstGeom prst="rect">
            <a:avLst/>
          </a:prstGeom>
          <a:noFill/>
        </p:spPr>
        <p:txBody>
          <a:bodyPr wrap="none" rtlCol="0">
            <a:spAutoFit/>
          </a:bodyPr>
          <a:lstStyle/>
          <a:p>
            <a:r>
              <a:rPr lang="en-US" sz="1050" dirty="0" smtClean="0"/>
              <a:t>Fuente: </a:t>
            </a:r>
            <a:r>
              <a:rPr lang="en-US" sz="1050" dirty="0" err="1" smtClean="0"/>
              <a:t>Ministerio</a:t>
            </a:r>
            <a:r>
              <a:rPr lang="en-US" sz="1050" dirty="0" smtClean="0"/>
              <a:t> de Hacienda</a:t>
            </a:r>
            <a:endParaRPr lang="en-US" sz="1050" dirty="0"/>
          </a:p>
        </p:txBody>
      </p:sp>
    </p:spTree>
    <p:extLst>
      <p:ext uri="{BB962C8B-B14F-4D97-AF65-F5344CB8AC3E}">
        <p14:creationId xmlns:p14="http://schemas.microsoft.com/office/powerpoint/2010/main" val="1542117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err="1" smtClean="0"/>
              <a:t>Concentración</a:t>
            </a:r>
            <a:r>
              <a:rPr lang="en-US" sz="2400" b="1" dirty="0" smtClean="0"/>
              <a:t> </a:t>
            </a:r>
            <a:r>
              <a:rPr lang="en-US" sz="2400" dirty="0" err="1" smtClean="0"/>
              <a:t>en</a:t>
            </a:r>
            <a:r>
              <a:rPr lang="en-US" sz="2400" b="1" dirty="0" smtClean="0"/>
              <a:t> </a:t>
            </a:r>
            <a:r>
              <a:rPr lang="en-US" sz="2400" b="1" dirty="0" err="1" smtClean="0"/>
              <a:t>inversiones</a:t>
            </a:r>
            <a:r>
              <a:rPr lang="en-US" sz="2400" b="1" dirty="0" smtClean="0"/>
              <a:t> de </a:t>
            </a:r>
            <a:r>
              <a:rPr lang="en-US" sz="2400" b="1" dirty="0" err="1" smtClean="0"/>
              <a:t>los</a:t>
            </a:r>
            <a:r>
              <a:rPr lang="en-US" sz="2400" b="1" dirty="0" smtClean="0"/>
              <a:t> </a:t>
            </a:r>
            <a:r>
              <a:rPr lang="en-US" sz="2400" b="1" dirty="0" err="1" smtClean="0"/>
              <a:t>inversionistas</a:t>
            </a:r>
            <a:r>
              <a:rPr lang="en-US" sz="2400" b="1" dirty="0" smtClean="0"/>
              <a:t> </a:t>
            </a:r>
            <a:r>
              <a:rPr lang="en-US" sz="2400" b="1" dirty="0" err="1" smtClean="0"/>
              <a:t>extranjeros</a:t>
            </a:r>
            <a:r>
              <a:rPr lang="en-US" sz="2400" b="1" dirty="0" smtClean="0"/>
              <a:t>:</a:t>
            </a:r>
            <a:r>
              <a:rPr lang="en-US" sz="2800" dirty="0" smtClean="0"/>
              <a:t/>
            </a:r>
            <a:br>
              <a:rPr lang="en-US" sz="2800" dirty="0" smtClean="0"/>
            </a:br>
            <a:r>
              <a:rPr lang="en-US" sz="2000" b="0" dirty="0" err="1" smtClean="0"/>
              <a:t>Participación</a:t>
            </a:r>
            <a:r>
              <a:rPr lang="en-US" sz="2000" b="0" dirty="0" smtClean="0"/>
              <a:t> de </a:t>
            </a:r>
            <a:r>
              <a:rPr lang="en-US" sz="2000" b="0" dirty="0" err="1" smtClean="0"/>
              <a:t>los</a:t>
            </a:r>
            <a:r>
              <a:rPr lang="en-US" sz="2000" b="0" dirty="0" smtClean="0"/>
              <a:t> </a:t>
            </a:r>
            <a:r>
              <a:rPr lang="en-US" sz="2000" b="0" dirty="0" err="1" smtClean="0"/>
              <a:t>Fondos</a:t>
            </a:r>
            <a:r>
              <a:rPr lang="en-US" sz="2000" b="0" dirty="0" smtClean="0"/>
              <a:t> de Capital </a:t>
            </a:r>
            <a:r>
              <a:rPr lang="en-US" sz="2000" b="0" dirty="0" err="1" smtClean="0"/>
              <a:t>Extranjero</a:t>
            </a:r>
            <a:r>
              <a:rPr lang="en-US" sz="2000" b="0" dirty="0" smtClean="0"/>
              <a:t> </a:t>
            </a:r>
            <a:r>
              <a:rPr lang="en-US" sz="2000" b="0" dirty="0" err="1" smtClean="0"/>
              <a:t>en</a:t>
            </a:r>
            <a:r>
              <a:rPr lang="en-US" sz="2000" b="0" dirty="0" smtClean="0"/>
              <a:t> el </a:t>
            </a:r>
            <a:r>
              <a:rPr lang="en-US" sz="2000" b="0" dirty="0" err="1" smtClean="0"/>
              <a:t>mercado</a:t>
            </a:r>
            <a:r>
              <a:rPr lang="en-US" sz="2000" b="0" dirty="0" smtClean="0"/>
              <a:t> de </a:t>
            </a:r>
            <a:r>
              <a:rPr lang="en-US" sz="2000" b="0" dirty="0" err="1" smtClean="0"/>
              <a:t>Deuda</a:t>
            </a:r>
            <a:r>
              <a:rPr lang="en-US" sz="2000" b="0" dirty="0" smtClean="0"/>
              <a:t> </a:t>
            </a:r>
            <a:r>
              <a:rPr lang="en-US" sz="2000" b="0" dirty="0" err="1" smtClean="0"/>
              <a:t>Pública</a:t>
            </a:r>
            <a:r>
              <a:rPr lang="en-US" sz="2000" b="0" dirty="0" smtClean="0"/>
              <a:t> (%) </a:t>
            </a:r>
            <a:endParaRPr lang="en-US" sz="2800" b="0" dirty="0"/>
          </a:p>
        </p:txBody>
      </p:sp>
      <p:graphicFrame>
        <p:nvGraphicFramePr>
          <p:cNvPr id="19" name="Content Placeholder 18"/>
          <p:cNvGraphicFramePr>
            <a:graphicFrameLocks noGrp="1"/>
          </p:cNvGraphicFramePr>
          <p:nvPr>
            <p:ph sz="quarter" idx="12"/>
            <p:extLst>
              <p:ext uri="{D42A27DB-BD31-4B8C-83A1-F6EECF244321}">
                <p14:modId xmlns:p14="http://schemas.microsoft.com/office/powerpoint/2010/main" val="956530745"/>
              </p:ext>
            </p:extLst>
          </p:nvPr>
        </p:nvGraphicFramePr>
        <p:xfrm>
          <a:off x="317352" y="1378451"/>
          <a:ext cx="8502650" cy="42799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2"/>
          <p:cNvSpPr>
            <a:spLocks noGrp="1"/>
          </p:cNvSpPr>
          <p:nvPr>
            <p:ph type="ftr" sz="quarter" idx="10"/>
          </p:nvPr>
        </p:nvSpPr>
        <p:spPr>
          <a:xfrm>
            <a:off x="5430085" y="6441391"/>
            <a:ext cx="2926181" cy="223277"/>
          </a:xfrm>
        </p:spPr>
        <p:txBody>
          <a:bodyPr/>
          <a:lstStyle/>
          <a:p>
            <a:r>
              <a:rPr lang="en-US" dirty="0" smtClean="0">
                <a:solidFill>
                  <a:prstClr val="white">
                    <a:lumMod val="50000"/>
                  </a:prstClr>
                </a:solidFill>
              </a:rPr>
              <a:t>Private &amp; Confidential</a:t>
            </a:r>
            <a:endParaRPr lang="en-US" dirty="0">
              <a:solidFill>
                <a:prstClr val="white">
                  <a:lumMod val="50000"/>
                </a:prstClr>
              </a:solidFill>
            </a:endParaRPr>
          </a:p>
        </p:txBody>
      </p:sp>
      <p:sp>
        <p:nvSpPr>
          <p:cNvPr id="5" name="Slide Number Placeholder 3"/>
          <p:cNvSpPr>
            <a:spLocks noGrp="1"/>
          </p:cNvSpPr>
          <p:nvPr>
            <p:ph type="sldNum" sz="quarter" idx="11"/>
          </p:nvPr>
        </p:nvSpPr>
        <p:spPr>
          <a:xfrm>
            <a:off x="8615082" y="6435042"/>
            <a:ext cx="205813" cy="254684"/>
          </a:xfrm>
        </p:spPr>
        <p:txBody>
          <a:bodyPr/>
          <a:lstStyle/>
          <a:p>
            <a:fld id="{BDDC3DCF-E0A7-DA4A-BC2C-1EC3743A297B}" type="slidenum">
              <a:rPr lang="en-US" smtClean="0"/>
              <a:pPr/>
              <a:t>14</a:t>
            </a:fld>
            <a:endParaRPr lang="en-US" dirty="0"/>
          </a:p>
        </p:txBody>
      </p:sp>
      <p:sp>
        <p:nvSpPr>
          <p:cNvPr id="3" name="TextBox 2"/>
          <p:cNvSpPr txBox="1"/>
          <p:nvPr/>
        </p:nvSpPr>
        <p:spPr>
          <a:xfrm>
            <a:off x="3622061" y="5812077"/>
            <a:ext cx="1899879" cy="253916"/>
          </a:xfrm>
          <a:prstGeom prst="rect">
            <a:avLst/>
          </a:prstGeom>
          <a:noFill/>
        </p:spPr>
        <p:txBody>
          <a:bodyPr wrap="none" rtlCol="0">
            <a:spAutoFit/>
          </a:bodyPr>
          <a:lstStyle/>
          <a:p>
            <a:r>
              <a:rPr lang="en-US" sz="1050" dirty="0" smtClean="0"/>
              <a:t>Fuente: </a:t>
            </a:r>
            <a:r>
              <a:rPr lang="en-US" sz="1050" dirty="0" err="1" smtClean="0"/>
              <a:t>Ministerio</a:t>
            </a:r>
            <a:r>
              <a:rPr lang="en-US" sz="1050" dirty="0" smtClean="0"/>
              <a:t> de Hacienda</a:t>
            </a:r>
            <a:endParaRPr lang="en-US" sz="1050" dirty="0"/>
          </a:p>
        </p:txBody>
      </p:sp>
    </p:spTree>
    <p:extLst>
      <p:ext uri="{BB962C8B-B14F-4D97-AF65-F5344CB8AC3E}">
        <p14:creationId xmlns:p14="http://schemas.microsoft.com/office/powerpoint/2010/main" val="168393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430" y="188550"/>
            <a:ext cx="8229600" cy="1143000"/>
          </a:xfrm>
        </p:spPr>
        <p:txBody>
          <a:bodyPr>
            <a:normAutofit/>
          </a:bodyPr>
          <a:lstStyle/>
          <a:p>
            <a:pPr algn="l"/>
            <a:r>
              <a:rPr lang="en-US" sz="2800" b="1" dirty="0" err="1" smtClean="0"/>
              <a:t>Concentración</a:t>
            </a:r>
            <a:r>
              <a:rPr lang="en-US" sz="2800" b="1" dirty="0" smtClean="0"/>
              <a:t> </a:t>
            </a:r>
            <a:r>
              <a:rPr lang="en-US" sz="2800" b="1" dirty="0" err="1" smtClean="0"/>
              <a:t>en</a:t>
            </a:r>
            <a:r>
              <a:rPr lang="en-US" sz="2800" b="1" dirty="0" smtClean="0"/>
              <a:t> </a:t>
            </a:r>
            <a:r>
              <a:rPr lang="en-US" sz="2800" b="1" dirty="0" err="1" smtClean="0"/>
              <a:t>emisores</a:t>
            </a:r>
            <a:r>
              <a:rPr lang="en-US" sz="2800" b="1" dirty="0" smtClean="0"/>
              <a:t> de </a:t>
            </a:r>
            <a:r>
              <a:rPr lang="en-US" sz="2800" b="1" dirty="0" err="1" smtClean="0"/>
              <a:t>deuda</a:t>
            </a:r>
            <a:r>
              <a:rPr lang="en-US" sz="2800" b="1" dirty="0" smtClean="0"/>
              <a:t> </a:t>
            </a:r>
            <a:r>
              <a:rPr lang="en-US" sz="2800" b="1" dirty="0" err="1" smtClean="0"/>
              <a:t>privada</a:t>
            </a:r>
            <a:r>
              <a:rPr lang="en-US" sz="2800" b="1" dirty="0" smtClean="0"/>
              <a:t>: </a:t>
            </a:r>
            <a:r>
              <a:rPr lang="en-US" sz="2400" b="1" dirty="0" smtClean="0"/>
              <a:t/>
            </a:r>
            <a:br>
              <a:rPr lang="en-US" sz="2400" b="1" dirty="0" smtClean="0"/>
            </a:br>
            <a:r>
              <a:rPr lang="en-US" sz="2400" b="0" dirty="0" err="1" smtClean="0"/>
              <a:t>Número</a:t>
            </a:r>
            <a:r>
              <a:rPr lang="en-US" sz="2400" b="0" dirty="0" smtClean="0"/>
              <a:t> de </a:t>
            </a:r>
            <a:r>
              <a:rPr lang="en-US" sz="2400" b="0" dirty="0" err="1" smtClean="0"/>
              <a:t>Emisores</a:t>
            </a:r>
            <a:r>
              <a:rPr lang="en-US" sz="2400" b="0" dirty="0" smtClean="0"/>
              <a:t> y </a:t>
            </a:r>
            <a:r>
              <a:rPr lang="en-US" sz="2400" b="0" dirty="0" err="1" smtClean="0"/>
              <a:t>Emisiones</a:t>
            </a:r>
            <a:r>
              <a:rPr lang="en-US" sz="2400" b="0" dirty="0" smtClean="0"/>
              <a:t> </a:t>
            </a:r>
            <a:r>
              <a:rPr lang="en-US" sz="2400" b="0" dirty="0" err="1" smtClean="0"/>
              <a:t>en</a:t>
            </a:r>
            <a:r>
              <a:rPr lang="en-US" sz="2400" b="0" dirty="0" smtClean="0"/>
              <a:t> Colombia </a:t>
            </a:r>
            <a:r>
              <a:rPr lang="en-US" sz="2400" b="0" dirty="0" err="1" smtClean="0"/>
              <a:t>Deuda</a:t>
            </a:r>
            <a:r>
              <a:rPr lang="en-US" sz="2400" b="0" dirty="0" smtClean="0"/>
              <a:t> </a:t>
            </a:r>
            <a:r>
              <a:rPr lang="en-US" sz="2400" b="0" dirty="0" err="1" smtClean="0"/>
              <a:t>Privada</a:t>
            </a:r>
            <a:endParaRPr lang="en-US" sz="2400" b="0" dirty="0"/>
          </a:p>
        </p:txBody>
      </p:sp>
      <p:sp>
        <p:nvSpPr>
          <p:cNvPr id="3" name="Footer Placeholder 2"/>
          <p:cNvSpPr>
            <a:spLocks noGrp="1"/>
          </p:cNvSpPr>
          <p:nvPr>
            <p:ph type="ftr" sz="quarter" idx="10"/>
          </p:nvPr>
        </p:nvSpPr>
        <p:spPr/>
        <p:txBody>
          <a:bodyPr/>
          <a:lstStyle/>
          <a:p>
            <a:r>
              <a:rPr lang="en-US" dirty="0" smtClean="0">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15</a:t>
            </a:fld>
            <a:endParaRPr lang="en-US" dirty="0"/>
          </a:p>
        </p:txBody>
      </p:sp>
      <p:graphicFrame>
        <p:nvGraphicFramePr>
          <p:cNvPr id="7" name="Content Placeholder 6"/>
          <p:cNvGraphicFramePr>
            <a:graphicFrameLocks noGrp="1"/>
          </p:cNvGraphicFramePr>
          <p:nvPr>
            <p:ph sz="quarter" idx="12"/>
            <p:extLst>
              <p:ext uri="{D42A27DB-BD31-4B8C-83A1-F6EECF244321}">
                <p14:modId xmlns:p14="http://schemas.microsoft.com/office/powerpoint/2010/main" val="1917814300"/>
              </p:ext>
            </p:extLst>
          </p:nvPr>
        </p:nvGraphicFramePr>
        <p:xfrm>
          <a:off x="438896" y="1196690"/>
          <a:ext cx="8266208" cy="2448340"/>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9"/>
          <p:cNvSpPr txBox="1">
            <a:spLocks/>
          </p:cNvSpPr>
          <p:nvPr/>
        </p:nvSpPr>
        <p:spPr>
          <a:xfrm>
            <a:off x="0" y="5949350"/>
            <a:ext cx="8688387" cy="227012"/>
          </a:xfrm>
          <a:prstGeom prst="rect">
            <a:avLst/>
          </a:prstGeom>
        </p:spPr>
        <p:txBody>
          <a:bodyPr vert="horz" wrap="square" lIns="0" tIns="0" rIns="0" bIns="91440" rtlCol="0" anchor="b" anchorCtr="0">
            <a:noAutofit/>
          </a:bodyPr>
          <a:lstStyle>
            <a:lvl1pPr marL="0" indent="0" algn="l" defTabSz="457200" rtl="0" eaLnBrk="1" latinLnBrk="0" hangingPunct="1">
              <a:lnSpc>
                <a:spcPct val="95000"/>
              </a:lnSpc>
              <a:spcBef>
                <a:spcPts val="1200"/>
              </a:spcBef>
              <a:buFont typeface="Arial"/>
              <a:buNone/>
              <a:defRPr lang="en-US" sz="2000" b="1" kern="1200" dirty="0" smtClean="0">
                <a:solidFill>
                  <a:schemeClr val="tx1"/>
                </a:solidFill>
                <a:latin typeface="+mj-lt"/>
                <a:ea typeface="+mn-ea"/>
                <a:cs typeface="+mn-cs"/>
              </a:defRPr>
            </a:lvl1pPr>
            <a:lvl2pPr marL="233363" indent="-233363" algn="l" defTabSz="457200" rtl="0" eaLnBrk="1" latinLnBrk="0" hangingPunct="1">
              <a:lnSpc>
                <a:spcPct val="95000"/>
              </a:lnSpc>
              <a:spcBef>
                <a:spcPts val="1200"/>
              </a:spcBef>
              <a:buFont typeface="Arial" pitchFamily="34" charset="0"/>
              <a:buChar char="•"/>
              <a:defRPr lang="en-US" sz="2000" b="1" kern="1200" dirty="0" smtClean="0">
                <a:solidFill>
                  <a:schemeClr val="tx1"/>
                </a:solidFill>
                <a:latin typeface="+mj-lt"/>
                <a:ea typeface="+mn-ea"/>
                <a:cs typeface="+mn-cs"/>
              </a:defRPr>
            </a:lvl2pPr>
            <a:lvl3pPr marL="630238" indent="-173038" algn="l" defTabSz="457200" rtl="0" eaLnBrk="1" latinLnBrk="0" hangingPunct="1">
              <a:lnSpc>
                <a:spcPct val="95000"/>
              </a:lnSpc>
              <a:spcBef>
                <a:spcPts val="300"/>
              </a:spcBef>
              <a:buFont typeface="Arial"/>
              <a:buChar char="•"/>
              <a:defRPr lang="en-US" sz="1600" b="0" kern="1200" dirty="0" smtClean="0">
                <a:solidFill>
                  <a:schemeClr val="tx1"/>
                </a:solidFill>
                <a:latin typeface="Times New Roman" pitchFamily="18" charset="0"/>
                <a:ea typeface="+mn-ea"/>
                <a:cs typeface="Times New Roman" pitchFamily="18" charset="0"/>
              </a:defRPr>
            </a:lvl3pPr>
            <a:lvl4pPr marL="1025525" indent="-171450" algn="l" defTabSz="457200" rtl="0" eaLnBrk="1" latinLnBrk="0" hangingPunct="1">
              <a:lnSpc>
                <a:spcPct val="95000"/>
              </a:lnSpc>
              <a:spcBef>
                <a:spcPts val="300"/>
              </a:spcBef>
              <a:buFont typeface="Arial" pitchFamily="34" charset="0"/>
              <a:buChar char="•"/>
              <a:defRPr lang="en-US" sz="1400" b="0" kern="1200" dirty="0" smtClean="0">
                <a:solidFill>
                  <a:schemeClr val="tx1"/>
                </a:solidFill>
                <a:latin typeface="Times New Roman" pitchFamily="18" charset="0"/>
                <a:ea typeface="+mn-ea"/>
                <a:cs typeface="Times New Roman" pitchFamily="18" charset="0"/>
              </a:defRPr>
            </a:lvl4pPr>
            <a:lvl5pPr marL="1311275" indent="-163513" algn="l" defTabSz="457200" rtl="0" eaLnBrk="1" latinLnBrk="0" hangingPunct="1">
              <a:lnSpc>
                <a:spcPct val="95000"/>
              </a:lnSpc>
              <a:spcBef>
                <a:spcPts val="300"/>
              </a:spcBef>
              <a:buFont typeface="Arial" pitchFamily="34" charset="0"/>
              <a:buChar char="•"/>
              <a:defRPr lang="en-US" sz="1200" b="0" kern="1200" dirty="0">
                <a:solidFill>
                  <a:schemeClr val="tx1"/>
                </a:solidFill>
                <a:latin typeface="Times New Roman" pitchFamily="18" charset="0"/>
                <a:ea typeface="+mn-ea"/>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10000"/>
              </a:lnSpc>
              <a:spcBef>
                <a:spcPts val="900"/>
              </a:spcBef>
            </a:pPr>
            <a:r>
              <a:rPr sz="800" b="0" dirty="0" smtClean="0">
                <a:solidFill>
                  <a:srgbClr val="000000"/>
                </a:solidFill>
                <a:latin typeface="Arial"/>
              </a:rPr>
              <a:t>Fuente: </a:t>
            </a:r>
            <a:r>
              <a:rPr lang="es-CO" sz="800" b="0" dirty="0">
                <a:solidFill>
                  <a:srgbClr val="000000"/>
                </a:solidFill>
                <a:latin typeface="Arial"/>
              </a:rPr>
              <a:t>Bolsa de Valores de Colombia (BVC)</a:t>
            </a:r>
            <a:r>
              <a:rPr sz="800" b="0" dirty="0">
                <a:solidFill>
                  <a:srgbClr val="000000"/>
                </a:solidFill>
                <a:latin typeface="Arial"/>
              </a:rPr>
              <a:t>.</a:t>
            </a:r>
          </a:p>
        </p:txBody>
      </p:sp>
      <p:graphicFrame>
        <p:nvGraphicFramePr>
          <p:cNvPr id="6" name="Table 5"/>
          <p:cNvGraphicFramePr>
            <a:graphicFrameLocks noGrp="1"/>
          </p:cNvGraphicFramePr>
          <p:nvPr>
            <p:extLst>
              <p:ext uri="{D42A27DB-BD31-4B8C-83A1-F6EECF244321}">
                <p14:modId xmlns:p14="http://schemas.microsoft.com/office/powerpoint/2010/main" val="25497183"/>
              </p:ext>
            </p:extLst>
          </p:nvPr>
        </p:nvGraphicFramePr>
        <p:xfrm>
          <a:off x="640710" y="4005080"/>
          <a:ext cx="8074606" cy="1467708"/>
        </p:xfrm>
        <a:graphic>
          <a:graphicData uri="http://schemas.openxmlformats.org/drawingml/2006/table">
            <a:tbl>
              <a:tblPr/>
              <a:tblGrid>
                <a:gridCol w="5272272"/>
                <a:gridCol w="834486"/>
                <a:gridCol w="585274"/>
                <a:gridCol w="585274"/>
                <a:gridCol w="797300"/>
              </a:tblGrid>
              <a:tr h="489236">
                <a:tc>
                  <a:txBody>
                    <a:bodyPr/>
                    <a:lstStyle/>
                    <a:p>
                      <a:pPr algn="ctr" fontAlgn="ctr"/>
                      <a:r>
                        <a:rPr lang="en-US" sz="1400" b="0" i="0" u="none" strike="noStrike" dirty="0">
                          <a:solidFill>
                            <a:srgbClr val="000000"/>
                          </a:solidFill>
                          <a:effectLst/>
                          <a:latin typeface="Calibri"/>
                        </a:rPr>
                        <a:t> </a:t>
                      </a:r>
                    </a:p>
                  </a:txBody>
                  <a:tcPr marL="6093" marR="6093" marT="6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400" b="1" i="0" u="none" strike="noStrike">
                          <a:solidFill>
                            <a:srgbClr val="FFFFFF"/>
                          </a:solidFill>
                          <a:effectLst/>
                          <a:latin typeface="Calibri"/>
                        </a:rPr>
                        <a:t>2014</a:t>
                      </a:r>
                    </a:p>
                  </a:txBody>
                  <a:tcPr marL="6093" marR="6093" marT="6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400" b="1" i="0" u="none" strike="noStrike" dirty="0">
                          <a:solidFill>
                            <a:srgbClr val="FFFFFF"/>
                          </a:solidFill>
                          <a:effectLst/>
                          <a:latin typeface="Calibri"/>
                        </a:rPr>
                        <a:t>2015</a:t>
                      </a:r>
                    </a:p>
                  </a:txBody>
                  <a:tcPr marL="6093" marR="6093" marT="6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400" b="1" i="0" u="none" strike="noStrike">
                          <a:solidFill>
                            <a:srgbClr val="FFFFFF"/>
                          </a:solidFill>
                          <a:effectLst/>
                          <a:latin typeface="Calibri"/>
                        </a:rPr>
                        <a:t>2016</a:t>
                      </a:r>
                    </a:p>
                  </a:txBody>
                  <a:tcPr marL="6093" marR="6093" marT="6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400" b="1" i="0" u="none" strike="noStrike" dirty="0" smtClean="0">
                          <a:solidFill>
                            <a:srgbClr val="FFFFFF"/>
                          </a:solidFill>
                          <a:effectLst/>
                          <a:latin typeface="Calibri"/>
                        </a:rPr>
                        <a:t>2017-Sept</a:t>
                      </a:r>
                      <a:endParaRPr lang="en-US" sz="1400" b="1" i="0" u="none" strike="noStrike" dirty="0">
                        <a:solidFill>
                          <a:srgbClr val="FFFFFF"/>
                        </a:solidFill>
                        <a:effectLst/>
                        <a:latin typeface="Calibri"/>
                      </a:endParaRPr>
                    </a:p>
                  </a:txBody>
                  <a:tcPr marL="6093" marR="6093" marT="6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r>
              <a:tr h="489236">
                <a:tc>
                  <a:txBody>
                    <a:bodyPr/>
                    <a:lstStyle/>
                    <a:p>
                      <a:pPr algn="ctr" fontAlgn="ctr"/>
                      <a:r>
                        <a:rPr lang="es-ES" sz="1400" b="1" i="0" u="none" strike="noStrike" dirty="0">
                          <a:solidFill>
                            <a:srgbClr val="FFFFFF"/>
                          </a:solidFill>
                          <a:effectLst/>
                          <a:latin typeface="Calibri"/>
                        </a:rPr>
                        <a:t>Los 6 emisores más grandes del mercado representan (Monto )</a:t>
                      </a:r>
                    </a:p>
                  </a:txBody>
                  <a:tcPr marL="6093" marR="6093" marT="6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400" b="0" i="0" u="none" strike="noStrike" dirty="0">
                          <a:solidFill>
                            <a:srgbClr val="000000"/>
                          </a:solidFill>
                          <a:effectLst/>
                          <a:latin typeface="Calibri"/>
                        </a:rPr>
                        <a:t>28.14%</a:t>
                      </a:r>
                    </a:p>
                  </a:txBody>
                  <a:tcPr marL="6093" marR="6093" marT="6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Calibri"/>
                        </a:rPr>
                        <a:t>59.55</a:t>
                      </a:r>
                      <a:r>
                        <a:rPr lang="en-US" sz="1400" b="0" i="0" u="none" strike="noStrike" dirty="0">
                          <a:solidFill>
                            <a:srgbClr val="000000"/>
                          </a:solidFill>
                          <a:effectLst/>
                          <a:latin typeface="Calibri"/>
                        </a:rPr>
                        <a:t>%</a:t>
                      </a:r>
                    </a:p>
                  </a:txBody>
                  <a:tcPr marL="6093" marR="6093" marT="6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34.11%</a:t>
                      </a:r>
                    </a:p>
                  </a:txBody>
                  <a:tcPr marL="6093" marR="6093" marT="6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Calibri"/>
                        </a:rPr>
                        <a:t>38.3%</a:t>
                      </a:r>
                      <a:endParaRPr lang="en-US" sz="1400" b="0" i="0" u="none" strike="noStrike" dirty="0">
                        <a:solidFill>
                          <a:srgbClr val="000000"/>
                        </a:solidFill>
                        <a:effectLst/>
                        <a:latin typeface="Calibri"/>
                      </a:endParaRPr>
                    </a:p>
                  </a:txBody>
                  <a:tcPr marL="6093" marR="6093" marT="6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9236">
                <a:tc>
                  <a:txBody>
                    <a:bodyPr/>
                    <a:lstStyle/>
                    <a:p>
                      <a:pPr algn="ctr" fontAlgn="ctr"/>
                      <a:r>
                        <a:rPr lang="es-ES" sz="1400" b="1" i="0" u="none" strike="noStrike" dirty="0">
                          <a:solidFill>
                            <a:srgbClr val="FFFFFF"/>
                          </a:solidFill>
                          <a:effectLst/>
                          <a:latin typeface="Calibri"/>
                        </a:rPr>
                        <a:t>Los 6 emisores más grandes del mercado representan (</a:t>
                      </a:r>
                      <a:r>
                        <a:rPr lang="es-ES" sz="1400" b="1" i="0" u="none" strike="noStrike" dirty="0" err="1">
                          <a:solidFill>
                            <a:srgbClr val="FFFFFF"/>
                          </a:solidFill>
                          <a:effectLst/>
                          <a:latin typeface="Calibri"/>
                        </a:rPr>
                        <a:t>Num</a:t>
                      </a:r>
                      <a:r>
                        <a:rPr lang="es-ES" sz="1400" b="1" i="0" u="none" strike="noStrike" dirty="0">
                          <a:solidFill>
                            <a:srgbClr val="FFFFFF"/>
                          </a:solidFill>
                          <a:effectLst/>
                          <a:latin typeface="Calibri"/>
                        </a:rPr>
                        <a:t> emisiones)</a:t>
                      </a:r>
                    </a:p>
                  </a:txBody>
                  <a:tcPr marL="6093" marR="6093" marT="6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400" b="0" i="0" u="none" strike="noStrike" dirty="0" smtClean="0">
                          <a:solidFill>
                            <a:srgbClr val="000000"/>
                          </a:solidFill>
                          <a:effectLst/>
                          <a:latin typeface="Calibri"/>
                        </a:rPr>
                        <a:t>33.33%</a:t>
                      </a:r>
                      <a:endParaRPr lang="en-US" sz="1400" b="0" i="0" u="none" strike="noStrike" dirty="0">
                        <a:solidFill>
                          <a:srgbClr val="000000"/>
                        </a:solidFill>
                        <a:effectLst/>
                        <a:latin typeface="Calibri"/>
                      </a:endParaRPr>
                    </a:p>
                  </a:txBody>
                  <a:tcPr marL="6093" marR="6093" marT="6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Calibri"/>
                        </a:rPr>
                        <a:t>55.55%</a:t>
                      </a:r>
                      <a:endParaRPr lang="en-US" sz="1400" b="0" i="0" u="none" strike="noStrike" dirty="0">
                        <a:solidFill>
                          <a:srgbClr val="000000"/>
                        </a:solidFill>
                        <a:effectLst/>
                        <a:latin typeface="Calibri"/>
                      </a:endParaRPr>
                    </a:p>
                  </a:txBody>
                  <a:tcPr marL="6093" marR="6093" marT="6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61.11%</a:t>
                      </a:r>
                    </a:p>
                  </a:txBody>
                  <a:tcPr marL="6093" marR="6093" marT="6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Calibri"/>
                        </a:rPr>
                        <a:t>42.55%</a:t>
                      </a:r>
                      <a:endParaRPr lang="en-US" sz="1400" b="0" i="0" u="none" strike="noStrike" dirty="0">
                        <a:solidFill>
                          <a:srgbClr val="000000"/>
                        </a:solidFill>
                        <a:effectLst/>
                        <a:latin typeface="Calibri"/>
                      </a:endParaRPr>
                    </a:p>
                  </a:txBody>
                  <a:tcPr marL="6093" marR="6093" marT="6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16163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430" y="116540"/>
            <a:ext cx="8229600" cy="1008140"/>
          </a:xfrm>
        </p:spPr>
        <p:txBody>
          <a:bodyPr>
            <a:normAutofit/>
          </a:bodyPr>
          <a:lstStyle/>
          <a:p>
            <a:pPr algn="l"/>
            <a:r>
              <a:rPr lang="en-US" sz="2800" b="1" dirty="0" err="1" smtClean="0"/>
              <a:t>Concentración</a:t>
            </a:r>
            <a:r>
              <a:rPr lang="en-US" sz="2800" b="1" dirty="0" smtClean="0"/>
              <a:t> de </a:t>
            </a:r>
            <a:r>
              <a:rPr lang="en-US" sz="2800" b="1" dirty="0" err="1" smtClean="0"/>
              <a:t>emisiones</a:t>
            </a:r>
            <a:r>
              <a:rPr lang="en-US" sz="2800" b="1" dirty="0" smtClean="0"/>
              <a:t> </a:t>
            </a:r>
            <a:r>
              <a:rPr lang="en-US" sz="2800" b="1" dirty="0" err="1" smtClean="0"/>
              <a:t>en</a:t>
            </a:r>
            <a:r>
              <a:rPr lang="en-US" sz="2800" b="1" dirty="0" smtClean="0"/>
              <a:t> </a:t>
            </a:r>
            <a:r>
              <a:rPr lang="en-US" sz="2800" b="1" dirty="0" err="1" smtClean="0"/>
              <a:t>Bancos</a:t>
            </a:r>
            <a:r>
              <a:rPr lang="en-US" sz="2800" b="1" dirty="0" smtClean="0"/>
              <a:t>: </a:t>
            </a:r>
            <a:br>
              <a:rPr lang="en-US" sz="2800" b="1" dirty="0" smtClean="0"/>
            </a:br>
            <a:r>
              <a:rPr lang="en-US" sz="2000" b="0" dirty="0" err="1" smtClean="0"/>
              <a:t>Colocaciones</a:t>
            </a:r>
            <a:r>
              <a:rPr lang="en-US" sz="2000" b="0" dirty="0" smtClean="0"/>
              <a:t> </a:t>
            </a:r>
            <a:r>
              <a:rPr lang="en-US" sz="2000" b="0" dirty="0" err="1" smtClean="0"/>
              <a:t>por</a:t>
            </a:r>
            <a:r>
              <a:rPr lang="en-US" sz="2000" b="0" dirty="0" smtClean="0"/>
              <a:t> Sector de </a:t>
            </a:r>
            <a:r>
              <a:rPr lang="en-US" sz="2000" b="0" dirty="0" err="1" smtClean="0"/>
              <a:t>Deuda</a:t>
            </a:r>
            <a:r>
              <a:rPr lang="en-US" sz="2000" b="0" dirty="0" smtClean="0"/>
              <a:t> </a:t>
            </a:r>
            <a:r>
              <a:rPr lang="en-US" sz="2000" b="0" dirty="0" err="1" smtClean="0"/>
              <a:t>Privada</a:t>
            </a:r>
            <a:r>
              <a:rPr lang="en-US" sz="2000" b="0" dirty="0" smtClean="0"/>
              <a:t> </a:t>
            </a:r>
            <a:r>
              <a:rPr lang="en-US" sz="2000" b="0" dirty="0" err="1" smtClean="0"/>
              <a:t>en</a:t>
            </a:r>
            <a:r>
              <a:rPr lang="en-US" sz="2000" b="0" dirty="0" smtClean="0"/>
              <a:t> Colombia (Monto)</a:t>
            </a:r>
            <a:endParaRPr lang="en-US" sz="2000" b="0" dirty="0"/>
          </a:p>
        </p:txBody>
      </p:sp>
      <p:sp>
        <p:nvSpPr>
          <p:cNvPr id="3" name="Footer Placeholder 2"/>
          <p:cNvSpPr>
            <a:spLocks noGrp="1"/>
          </p:cNvSpPr>
          <p:nvPr>
            <p:ph type="ftr" sz="quarter" idx="10"/>
          </p:nvPr>
        </p:nvSpPr>
        <p:spPr/>
        <p:txBody>
          <a:bodyPr/>
          <a:lstStyle/>
          <a:p>
            <a:r>
              <a:rPr lang="en-US" smtClean="0">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16</a:t>
            </a:fld>
            <a:endParaRPr lang="en-US" dirty="0"/>
          </a:p>
        </p:txBody>
      </p:sp>
      <p:sp>
        <p:nvSpPr>
          <p:cNvPr id="8" name="TextBox 7"/>
          <p:cNvSpPr txBox="1"/>
          <p:nvPr/>
        </p:nvSpPr>
        <p:spPr>
          <a:xfrm>
            <a:off x="3563860" y="5775139"/>
            <a:ext cx="1739579" cy="246221"/>
          </a:xfrm>
          <a:prstGeom prst="rect">
            <a:avLst/>
          </a:prstGeom>
          <a:noFill/>
        </p:spPr>
        <p:txBody>
          <a:bodyPr wrap="none" rtlCol="0">
            <a:spAutoFit/>
          </a:bodyPr>
          <a:lstStyle/>
          <a:p>
            <a:r>
              <a:rPr lang="en-US" sz="1000" dirty="0" smtClean="0"/>
              <a:t>Fuente: BVC, </a:t>
            </a:r>
            <a:r>
              <a:rPr lang="en-US" sz="1000" dirty="0" err="1" smtClean="0"/>
              <a:t>Corficolombiana</a:t>
            </a:r>
            <a:endParaRPr lang="en-US" sz="1000" dirty="0"/>
          </a:p>
        </p:txBody>
      </p:sp>
      <p:graphicFrame>
        <p:nvGraphicFramePr>
          <p:cNvPr id="9" name="Content Placeholder 8"/>
          <p:cNvGraphicFramePr>
            <a:graphicFrameLocks noGrp="1"/>
          </p:cNvGraphicFramePr>
          <p:nvPr>
            <p:ph sz="quarter" idx="12"/>
            <p:extLst>
              <p:ext uri="{D42A27DB-BD31-4B8C-83A1-F6EECF244321}">
                <p14:modId xmlns:p14="http://schemas.microsoft.com/office/powerpoint/2010/main" val="1284571303"/>
              </p:ext>
            </p:extLst>
          </p:nvPr>
        </p:nvGraphicFramePr>
        <p:xfrm>
          <a:off x="317500" y="1528763"/>
          <a:ext cx="8502650" cy="4279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7335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Concentración</a:t>
            </a:r>
            <a:r>
              <a:rPr lang="en-US" dirty="0" smtClean="0"/>
              <a:t> </a:t>
            </a:r>
            <a:r>
              <a:rPr lang="en-US" dirty="0" err="1"/>
              <a:t>en</a:t>
            </a:r>
            <a:r>
              <a:rPr lang="en-US" dirty="0"/>
              <a:t> TES vs total </a:t>
            </a:r>
            <a:r>
              <a:rPr lang="en-US" dirty="0" err="1" smtClean="0"/>
              <a:t>Deuda</a:t>
            </a:r>
            <a:r>
              <a:rPr lang="en-US" dirty="0" smtClean="0"/>
              <a:t> </a:t>
            </a:r>
            <a:r>
              <a:rPr lang="en-US" dirty="0" err="1" smtClean="0"/>
              <a:t>interna</a:t>
            </a:r>
            <a:r>
              <a:rPr lang="en-US" dirty="0"/>
              <a:t/>
            </a:r>
            <a:br>
              <a:rPr lang="en-US" dirty="0"/>
            </a:br>
            <a:endParaRPr lang="en-US" dirty="0"/>
          </a:p>
        </p:txBody>
      </p:sp>
      <p:sp>
        <p:nvSpPr>
          <p:cNvPr id="3" name="Footer Placeholder 2"/>
          <p:cNvSpPr>
            <a:spLocks noGrp="1"/>
          </p:cNvSpPr>
          <p:nvPr>
            <p:ph type="ftr" sz="quarter" idx="10"/>
          </p:nvPr>
        </p:nvSpPr>
        <p:spPr/>
        <p:txBody>
          <a:bodyPr/>
          <a:lstStyle/>
          <a:p>
            <a:r>
              <a:rPr lang="en-US" smtClean="0"/>
              <a:t>Private &amp; Confidential</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17</a:t>
            </a:fld>
            <a:endParaRPr lang="en-US" dirty="0"/>
          </a:p>
        </p:txBody>
      </p:sp>
      <p:sp>
        <p:nvSpPr>
          <p:cNvPr id="6" name="Text Placeholder 5"/>
          <p:cNvSpPr>
            <a:spLocks noGrp="1"/>
          </p:cNvSpPr>
          <p:nvPr>
            <p:ph type="body" sz="quarter" idx="13"/>
          </p:nvPr>
        </p:nvSpPr>
        <p:spPr/>
        <p:txBody>
          <a:bodyPr/>
          <a:lstStyle/>
          <a:p>
            <a:r>
              <a:rPr lang="en-US" sz="1800" dirty="0" err="1" smtClean="0"/>
              <a:t>Datos</a:t>
            </a:r>
            <a:r>
              <a:rPr lang="en-US" sz="1800" dirty="0" smtClean="0"/>
              <a:t> a Agosto de 2017 </a:t>
            </a:r>
            <a:endParaRPr lang="en-US" sz="1800" dirty="0"/>
          </a:p>
        </p:txBody>
      </p:sp>
      <p:sp>
        <p:nvSpPr>
          <p:cNvPr id="10" name="TextBox 9"/>
          <p:cNvSpPr txBox="1"/>
          <p:nvPr/>
        </p:nvSpPr>
        <p:spPr>
          <a:xfrm>
            <a:off x="2753833" y="5685552"/>
            <a:ext cx="3108543" cy="246221"/>
          </a:xfrm>
          <a:prstGeom prst="rect">
            <a:avLst/>
          </a:prstGeom>
          <a:noFill/>
        </p:spPr>
        <p:txBody>
          <a:bodyPr wrap="none" rtlCol="0">
            <a:spAutoFit/>
          </a:bodyPr>
          <a:lstStyle/>
          <a:p>
            <a:r>
              <a:rPr lang="en-US" sz="1000" dirty="0" smtClean="0"/>
              <a:t>Fuente: </a:t>
            </a:r>
            <a:r>
              <a:rPr lang="en-US" sz="1000" dirty="0" err="1" smtClean="0"/>
              <a:t>Ministerio</a:t>
            </a:r>
            <a:r>
              <a:rPr lang="en-US" sz="1000" dirty="0" smtClean="0"/>
              <a:t> de Hacienda, </a:t>
            </a:r>
            <a:r>
              <a:rPr lang="en-US" sz="1000" dirty="0" err="1" smtClean="0"/>
              <a:t>Subdireccíón</a:t>
            </a:r>
            <a:r>
              <a:rPr lang="en-US" sz="1000" dirty="0" smtClean="0"/>
              <a:t> de </a:t>
            </a:r>
            <a:r>
              <a:rPr lang="en-US" sz="1000" dirty="0" err="1" smtClean="0"/>
              <a:t>Riesgo</a:t>
            </a:r>
            <a:r>
              <a:rPr lang="en-US" sz="1000" dirty="0" smtClean="0"/>
              <a:t> </a:t>
            </a:r>
            <a:endParaRPr lang="en-US" sz="1000" dirty="0"/>
          </a:p>
        </p:txBody>
      </p:sp>
      <p:graphicFrame>
        <p:nvGraphicFramePr>
          <p:cNvPr id="12" name="Content Placeholder 11"/>
          <p:cNvGraphicFramePr>
            <a:graphicFrameLocks noGrp="1"/>
          </p:cNvGraphicFramePr>
          <p:nvPr>
            <p:ph sz="quarter" idx="12"/>
            <p:extLst>
              <p:ext uri="{D42A27DB-BD31-4B8C-83A1-F6EECF244321}">
                <p14:modId xmlns:p14="http://schemas.microsoft.com/office/powerpoint/2010/main" val="411682580"/>
              </p:ext>
            </p:extLst>
          </p:nvPr>
        </p:nvGraphicFramePr>
        <p:xfrm>
          <a:off x="318245" y="1405652"/>
          <a:ext cx="8502650" cy="4279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6066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54784"/>
            <a:ext cx="8353919" cy="1051617"/>
          </a:xfrm>
        </p:spPr>
        <p:txBody>
          <a:bodyPr>
            <a:normAutofit fontScale="90000"/>
          </a:bodyPr>
          <a:lstStyle/>
          <a:p>
            <a:r>
              <a:rPr lang="es-CO" sz="2400" dirty="0" smtClean="0"/>
              <a:t>Concentración por Riesgo:</a:t>
            </a:r>
            <a:br>
              <a:rPr lang="es-CO" sz="2400" dirty="0" smtClean="0"/>
            </a:br>
            <a:r>
              <a:rPr lang="es-CO" sz="2200" b="0" dirty="0" smtClean="0"/>
              <a:t>Emisiones en Colombia por calificación crediticia en escala local (US$ billones)</a:t>
            </a:r>
            <a:r>
              <a:rPr lang="en-US" sz="2200" b="0" dirty="0" smtClean="0"/>
              <a:t>.</a:t>
            </a:r>
            <a:r>
              <a:rPr lang="es-CO" dirty="0" smtClean="0"/>
              <a:t/>
            </a:r>
            <a:br>
              <a:rPr lang="es-CO" dirty="0" smtClean="0"/>
            </a:br>
            <a:r>
              <a:rPr lang="es-CO" sz="2400" dirty="0" smtClean="0"/>
              <a:t/>
            </a:r>
            <a:br>
              <a:rPr lang="es-CO" sz="2400" dirty="0" smtClean="0"/>
            </a:br>
            <a:endParaRPr lang="es-CO" sz="2000" b="0" dirty="0"/>
          </a:p>
        </p:txBody>
      </p:sp>
      <p:sp>
        <p:nvSpPr>
          <p:cNvPr id="7" name="Footer Placeholder 6"/>
          <p:cNvSpPr>
            <a:spLocks noGrp="1"/>
          </p:cNvSpPr>
          <p:nvPr>
            <p:ph type="ftr" sz="quarter" idx="10"/>
          </p:nvPr>
        </p:nvSpPr>
        <p:spPr/>
        <p:txBody>
          <a:bodyPr/>
          <a:lstStyle/>
          <a:p>
            <a:r>
              <a:rPr lang="en-US" smtClean="0">
                <a:solidFill>
                  <a:prstClr val="white">
                    <a:lumMod val="50000"/>
                  </a:prstClr>
                </a:solidFill>
              </a:rPr>
              <a:t>Private &amp; Confidential</a:t>
            </a:r>
            <a:endParaRPr lang="en-US" dirty="0">
              <a:solidFill>
                <a:prstClr val="white">
                  <a:lumMod val="50000"/>
                </a:prstClr>
              </a:solidFill>
            </a:endParaRPr>
          </a:p>
        </p:txBody>
      </p:sp>
      <p:sp>
        <p:nvSpPr>
          <p:cNvPr id="6" name="Slide Number Placeholder 5"/>
          <p:cNvSpPr>
            <a:spLocks noGrp="1"/>
          </p:cNvSpPr>
          <p:nvPr>
            <p:ph type="sldNum" sz="quarter" idx="11"/>
          </p:nvPr>
        </p:nvSpPr>
        <p:spPr/>
        <p:txBody>
          <a:bodyPr/>
          <a:lstStyle/>
          <a:p>
            <a:fld id="{BDDC3DCF-E0A7-DA4A-BC2C-1EC3743A297B}" type="slidenum">
              <a:rPr lang="en-US" smtClean="0"/>
              <a:pPr/>
              <a:t>18</a:t>
            </a:fld>
            <a:endParaRPr lang="en-US" dirty="0"/>
          </a:p>
        </p:txBody>
      </p:sp>
      <p:sp>
        <p:nvSpPr>
          <p:cNvPr id="9" name="Content Placeholder 9"/>
          <p:cNvSpPr txBox="1">
            <a:spLocks/>
          </p:cNvSpPr>
          <p:nvPr/>
        </p:nvSpPr>
        <p:spPr>
          <a:xfrm>
            <a:off x="323528" y="5805264"/>
            <a:ext cx="8688387" cy="227012"/>
          </a:xfrm>
          <a:prstGeom prst="rect">
            <a:avLst/>
          </a:prstGeom>
        </p:spPr>
        <p:txBody>
          <a:bodyPr vert="horz" wrap="square" lIns="0" tIns="0" rIns="0" bIns="91440" rtlCol="0" anchor="b" anchorCtr="0">
            <a:noAutofit/>
          </a:bodyPr>
          <a:lstStyle>
            <a:lvl1pPr marL="0" indent="0" algn="l" defTabSz="457200" rtl="0" eaLnBrk="1" latinLnBrk="0" hangingPunct="1">
              <a:lnSpc>
                <a:spcPct val="95000"/>
              </a:lnSpc>
              <a:spcBef>
                <a:spcPts val="1200"/>
              </a:spcBef>
              <a:buFont typeface="Arial"/>
              <a:buNone/>
              <a:defRPr lang="en-US" sz="2000" b="1" kern="1200" dirty="0" smtClean="0">
                <a:solidFill>
                  <a:schemeClr val="tx1"/>
                </a:solidFill>
                <a:latin typeface="+mj-lt"/>
                <a:ea typeface="+mn-ea"/>
                <a:cs typeface="+mn-cs"/>
              </a:defRPr>
            </a:lvl1pPr>
            <a:lvl2pPr marL="233363" indent="-233363" algn="l" defTabSz="457200" rtl="0" eaLnBrk="1" latinLnBrk="0" hangingPunct="1">
              <a:lnSpc>
                <a:spcPct val="95000"/>
              </a:lnSpc>
              <a:spcBef>
                <a:spcPts val="1200"/>
              </a:spcBef>
              <a:buFont typeface="Arial" pitchFamily="34" charset="0"/>
              <a:buChar char="•"/>
              <a:defRPr lang="en-US" sz="2000" b="1" kern="1200" dirty="0" smtClean="0">
                <a:solidFill>
                  <a:schemeClr val="tx1"/>
                </a:solidFill>
                <a:latin typeface="+mj-lt"/>
                <a:ea typeface="+mn-ea"/>
                <a:cs typeface="+mn-cs"/>
              </a:defRPr>
            </a:lvl2pPr>
            <a:lvl3pPr marL="630238" indent="-173038" algn="l" defTabSz="457200" rtl="0" eaLnBrk="1" latinLnBrk="0" hangingPunct="1">
              <a:lnSpc>
                <a:spcPct val="95000"/>
              </a:lnSpc>
              <a:spcBef>
                <a:spcPts val="300"/>
              </a:spcBef>
              <a:buFont typeface="Arial"/>
              <a:buChar char="•"/>
              <a:defRPr lang="en-US" sz="1600" b="0" kern="1200" dirty="0" smtClean="0">
                <a:solidFill>
                  <a:schemeClr val="tx1"/>
                </a:solidFill>
                <a:latin typeface="Times New Roman" pitchFamily="18" charset="0"/>
                <a:ea typeface="+mn-ea"/>
                <a:cs typeface="Times New Roman" pitchFamily="18" charset="0"/>
              </a:defRPr>
            </a:lvl3pPr>
            <a:lvl4pPr marL="1025525" indent="-171450" algn="l" defTabSz="457200" rtl="0" eaLnBrk="1" latinLnBrk="0" hangingPunct="1">
              <a:lnSpc>
                <a:spcPct val="95000"/>
              </a:lnSpc>
              <a:spcBef>
                <a:spcPts val="300"/>
              </a:spcBef>
              <a:buFont typeface="Arial" pitchFamily="34" charset="0"/>
              <a:buChar char="•"/>
              <a:defRPr lang="en-US" sz="1400" b="0" kern="1200" dirty="0" smtClean="0">
                <a:solidFill>
                  <a:schemeClr val="tx1"/>
                </a:solidFill>
                <a:latin typeface="Times New Roman" pitchFamily="18" charset="0"/>
                <a:ea typeface="+mn-ea"/>
                <a:cs typeface="Times New Roman" pitchFamily="18" charset="0"/>
              </a:defRPr>
            </a:lvl4pPr>
            <a:lvl5pPr marL="1311275" indent="-163513" algn="l" defTabSz="457200" rtl="0" eaLnBrk="1" latinLnBrk="0" hangingPunct="1">
              <a:lnSpc>
                <a:spcPct val="95000"/>
              </a:lnSpc>
              <a:spcBef>
                <a:spcPts val="300"/>
              </a:spcBef>
              <a:buFont typeface="Arial" pitchFamily="34" charset="0"/>
              <a:buChar char="•"/>
              <a:defRPr lang="en-US" sz="1200" b="0" kern="1200" dirty="0">
                <a:solidFill>
                  <a:schemeClr val="tx1"/>
                </a:solidFill>
                <a:latin typeface="Times New Roman" pitchFamily="18" charset="0"/>
                <a:ea typeface="+mn-ea"/>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10000"/>
              </a:lnSpc>
              <a:spcBef>
                <a:spcPts val="900"/>
              </a:spcBef>
            </a:pPr>
            <a:r>
              <a:rPr sz="800" b="0" dirty="0" smtClean="0">
                <a:solidFill>
                  <a:srgbClr val="000000"/>
                </a:solidFill>
                <a:latin typeface="Arial"/>
              </a:rPr>
              <a:t>Fuente: </a:t>
            </a:r>
            <a:r>
              <a:rPr lang="es-CO" sz="800" b="0" dirty="0">
                <a:solidFill>
                  <a:srgbClr val="000000"/>
                </a:solidFill>
                <a:latin typeface="Arial"/>
              </a:rPr>
              <a:t>Bolsa de Valores de Colombia (BVC)</a:t>
            </a:r>
            <a:r>
              <a:rPr sz="800" b="0" dirty="0">
                <a:solidFill>
                  <a:srgbClr val="000000"/>
                </a:solidFill>
                <a:latin typeface="Arial"/>
              </a:rPr>
              <a:t>.</a:t>
            </a:r>
          </a:p>
        </p:txBody>
      </p:sp>
      <p:graphicFrame>
        <p:nvGraphicFramePr>
          <p:cNvPr id="11" name="Content Placeholder 12"/>
          <p:cNvGraphicFramePr>
            <a:graphicFrameLocks/>
          </p:cNvGraphicFramePr>
          <p:nvPr>
            <p:extLst>
              <p:ext uri="{D42A27DB-BD31-4B8C-83A1-F6EECF244321}">
                <p14:modId xmlns:p14="http://schemas.microsoft.com/office/powerpoint/2010/main" val="3417752373"/>
              </p:ext>
            </p:extLst>
          </p:nvPr>
        </p:nvGraphicFramePr>
        <p:xfrm>
          <a:off x="971600" y="1412776"/>
          <a:ext cx="3168352" cy="2520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2"/>
          <p:cNvGraphicFramePr>
            <a:graphicFrameLocks/>
          </p:cNvGraphicFramePr>
          <p:nvPr>
            <p:extLst>
              <p:ext uri="{D42A27DB-BD31-4B8C-83A1-F6EECF244321}">
                <p14:modId xmlns:p14="http://schemas.microsoft.com/office/powerpoint/2010/main" val="2164832384"/>
              </p:ext>
            </p:extLst>
          </p:nvPr>
        </p:nvGraphicFramePr>
        <p:xfrm>
          <a:off x="4788024" y="1412776"/>
          <a:ext cx="3240360" cy="25202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177908048"/>
              </p:ext>
            </p:extLst>
          </p:nvPr>
        </p:nvGraphicFramePr>
        <p:xfrm>
          <a:off x="611560" y="4115206"/>
          <a:ext cx="7504018" cy="1598094"/>
        </p:xfrm>
        <a:graphic>
          <a:graphicData uri="http://schemas.openxmlformats.org/drawingml/2006/table">
            <a:tbl>
              <a:tblPr firstRow="1" bandRow="1"/>
              <a:tblGrid>
                <a:gridCol w="2023557"/>
                <a:gridCol w="1218546"/>
                <a:gridCol w="1238200"/>
                <a:gridCol w="1007905"/>
                <a:gridCol w="1007905"/>
                <a:gridCol w="1007905"/>
              </a:tblGrid>
              <a:tr h="315651">
                <a:tc gridSpan="4">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r>
                        <a:rPr lang="en-US" sz="1600" cap="none" baseline="0" dirty="0" smtClean="0">
                          <a:solidFill>
                            <a:schemeClr val="bg1"/>
                          </a:solidFill>
                        </a:rPr>
                        <a:t>Credit Ratings by Score</a:t>
                      </a:r>
                    </a:p>
                  </a:txBody>
                  <a:tcPr marL="45720" marR="4572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4B4D4F"/>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a:txBody>
                    <a:bodyPr/>
                    <a:lstStyle/>
                    <a:p>
                      <a:endParaRPr lang="en-US" sz="1600" cap="none" baseline="0" dirty="0" smtClean="0">
                        <a:solidFill>
                          <a:schemeClr val="bg1"/>
                        </a:solidFill>
                      </a:endParaRPr>
                    </a:p>
                  </a:txBody>
                  <a:tcPr marL="45720" marR="4572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4B4D4F"/>
                    </a:solidFill>
                  </a:tcPr>
                </a:tc>
                <a:tc>
                  <a:txBody>
                    <a:bodyPr/>
                    <a:lstStyle/>
                    <a:p>
                      <a:endParaRPr lang="en-US" sz="1600" cap="none" baseline="0" dirty="0" smtClean="0">
                        <a:solidFill>
                          <a:schemeClr val="bg1"/>
                        </a:solidFill>
                      </a:endParaRPr>
                    </a:p>
                  </a:txBody>
                  <a:tcPr marL="45720" marR="4572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4B4D4F"/>
                    </a:solidFill>
                  </a:tcPr>
                </a:tc>
              </a:tr>
              <a:tr h="277415">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endParaRPr lang="en-US" sz="1400" b="1" dirty="0">
                        <a:solidFill>
                          <a:schemeClr val="tx1"/>
                        </a:solidFill>
                        <a:latin typeface="+mn-lt"/>
                      </a:endParaRPr>
                    </a:p>
                  </a:txBody>
                  <a:tcPr marL="45720" marR="45720" anchor="ctr">
                    <a:lnL>
                      <a:noFill/>
                    </a:lnL>
                    <a:lnR>
                      <a:noFill/>
                    </a:lnR>
                    <a:lnT w="19050" cap="flat" cmpd="sng" algn="ctr">
                      <a:noFill/>
                      <a:prstDash val="solid"/>
                      <a:round/>
                      <a:headEnd type="none" w="med" len="med"/>
                      <a:tailEnd type="none" w="med" len="med"/>
                    </a:lnT>
                    <a:lnB w="3810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400" b="1" i="0" u="none" strike="noStrike" dirty="0">
                          <a:solidFill>
                            <a:srgbClr val="000000"/>
                          </a:solidFill>
                          <a:effectLst/>
                          <a:latin typeface="+mn-lt"/>
                        </a:rPr>
                        <a:t>2013</a:t>
                      </a:r>
                    </a:p>
                  </a:txBody>
                  <a:tcPr marL="7620" marR="7620" marT="7620" marB="0" anchor="b">
                    <a:lnL>
                      <a:noFill/>
                    </a:lnL>
                    <a:lnR>
                      <a:noFill/>
                    </a:lnR>
                    <a:lnT w="19050" cap="flat" cmpd="sng" algn="ctr">
                      <a:noFill/>
                      <a:prstDash val="solid"/>
                      <a:round/>
                      <a:headEnd type="none" w="med" len="med"/>
                      <a:tailEnd type="none" w="med" len="med"/>
                    </a:lnT>
                    <a:lnB w="3810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400" b="1" i="0" u="none" strike="noStrike" dirty="0">
                          <a:solidFill>
                            <a:srgbClr val="000000"/>
                          </a:solidFill>
                          <a:effectLst/>
                          <a:latin typeface="+mn-lt"/>
                        </a:rPr>
                        <a:t>2014</a:t>
                      </a:r>
                    </a:p>
                  </a:txBody>
                  <a:tcPr marL="7620" marR="7620" marT="7620" marB="0" anchor="b">
                    <a:lnL>
                      <a:noFill/>
                    </a:lnL>
                    <a:lnR>
                      <a:noFill/>
                    </a:lnR>
                    <a:lnT w="19050" cap="flat" cmpd="sng" algn="ctr">
                      <a:noFill/>
                      <a:prstDash val="solid"/>
                      <a:round/>
                      <a:headEnd type="none" w="med" len="med"/>
                      <a:tailEnd type="none" w="med" len="med"/>
                    </a:lnT>
                    <a:lnB w="3810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400" b="1" i="0" u="none" strike="noStrike" dirty="0">
                          <a:solidFill>
                            <a:srgbClr val="000000"/>
                          </a:solidFill>
                          <a:effectLst/>
                          <a:latin typeface="+mn-lt"/>
                        </a:rPr>
                        <a:t>2015</a:t>
                      </a:r>
                    </a:p>
                  </a:txBody>
                  <a:tcPr marL="7620" marR="7620" marT="7620" marB="0" anchor="b">
                    <a:lnL>
                      <a:noFill/>
                    </a:lnL>
                    <a:lnR>
                      <a:noFill/>
                    </a:lnR>
                    <a:lnT w="19050" cap="flat" cmpd="sng" algn="ctr">
                      <a:noFill/>
                      <a:prstDash val="solid"/>
                      <a:round/>
                      <a:headEnd type="none" w="med" len="med"/>
                      <a:tailEnd type="none" w="med" len="med"/>
                    </a:lnT>
                    <a:lnB w="3810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pPr algn="ctr" fontAlgn="b"/>
                      <a:r>
                        <a:rPr lang="es-CO" sz="1400" b="1" i="0" u="none" strike="noStrike" dirty="0" smtClean="0">
                          <a:solidFill>
                            <a:srgbClr val="000000"/>
                          </a:solidFill>
                          <a:effectLst/>
                          <a:latin typeface="+mn-lt"/>
                        </a:rPr>
                        <a:t>2016</a:t>
                      </a:r>
                      <a:endParaRPr lang="en-US" sz="1400" b="1" i="0" u="none" strike="noStrike" dirty="0">
                        <a:solidFill>
                          <a:srgbClr val="000000"/>
                        </a:solidFill>
                        <a:effectLst/>
                        <a:latin typeface="+mn-lt"/>
                      </a:endParaRPr>
                    </a:p>
                  </a:txBody>
                  <a:tcPr marL="7620" marR="7620" marT="7620" marB="0" anchor="b">
                    <a:lnL>
                      <a:noFill/>
                    </a:lnL>
                    <a:lnR>
                      <a:noFill/>
                    </a:lnR>
                    <a:lnT w="19050" cap="flat" cmpd="sng" algn="ctr">
                      <a:noFill/>
                      <a:prstDash val="solid"/>
                      <a:round/>
                      <a:headEnd type="none" w="med" len="med"/>
                      <a:tailEnd type="none" w="med" len="med"/>
                    </a:lnT>
                    <a:lnB w="3810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pPr algn="ctr" fontAlgn="b"/>
                      <a:r>
                        <a:rPr lang="en-US" sz="1400" b="1" i="0" u="none" strike="noStrike" dirty="0" smtClean="0">
                          <a:solidFill>
                            <a:srgbClr val="000000"/>
                          </a:solidFill>
                          <a:effectLst/>
                          <a:latin typeface="+mn-lt"/>
                        </a:rPr>
                        <a:t>2017</a:t>
                      </a:r>
                      <a:endParaRPr lang="en-US" sz="1400" b="1" i="0" u="none" strike="noStrike" dirty="0">
                        <a:solidFill>
                          <a:srgbClr val="000000"/>
                        </a:solidFill>
                        <a:effectLst/>
                        <a:latin typeface="+mn-lt"/>
                      </a:endParaRPr>
                    </a:p>
                  </a:txBody>
                  <a:tcPr marL="7620" marR="7620" marT="7620" marB="0" anchor="b">
                    <a:lnL>
                      <a:noFill/>
                    </a:lnL>
                    <a:lnR>
                      <a:noFill/>
                    </a:lnR>
                    <a:lnT w="19050" cap="flat" cmpd="sng" algn="ctr">
                      <a:noFill/>
                      <a:prstDash val="solid"/>
                      <a:round/>
                      <a:headEnd type="none" w="med" len="med"/>
                      <a:tailEnd type="none" w="med" len="med"/>
                    </a:lnT>
                    <a:lnB w="3810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r>
              <a:tr h="252032">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400" b="1" i="0" u="none" strike="noStrike" dirty="0" smtClean="0">
                          <a:solidFill>
                            <a:srgbClr val="000000"/>
                          </a:solidFill>
                          <a:effectLst/>
                          <a:latin typeface="+mn-lt"/>
                        </a:rPr>
                        <a:t>AAA</a:t>
                      </a:r>
                      <a:endParaRPr lang="en-US" sz="1400" b="1" i="0" u="none" strike="noStrike" dirty="0">
                        <a:solidFill>
                          <a:srgbClr val="000000"/>
                        </a:solidFill>
                        <a:effectLst/>
                        <a:latin typeface="+mn-lt"/>
                      </a:endParaRPr>
                    </a:p>
                  </a:txBody>
                  <a:tcPr marL="7620" marR="7620" marT="7620" marB="0" anchor="b">
                    <a:lnL>
                      <a:noFill/>
                    </a:lnL>
                    <a:lnR>
                      <a:noFill/>
                    </a:lnR>
                    <a:lnT w="38100" cap="flat" cmpd="sng" algn="ctr">
                      <a:solidFill>
                        <a:srgbClr val="4B4D4F"/>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400" b="0" i="0" u="none" strike="noStrike" dirty="0">
                          <a:solidFill>
                            <a:srgbClr val="000000"/>
                          </a:solidFill>
                          <a:effectLst/>
                          <a:latin typeface="+mn-lt"/>
                        </a:rPr>
                        <a:t>4.23</a:t>
                      </a:r>
                    </a:p>
                  </a:txBody>
                  <a:tcPr marL="7620" marR="7620" marT="7620" marB="0" anchor="b">
                    <a:lnL>
                      <a:noFill/>
                    </a:lnL>
                    <a:lnR>
                      <a:noFill/>
                    </a:lnR>
                    <a:lnT w="38100" cap="flat" cmpd="sng" algn="ctr">
                      <a:solidFill>
                        <a:srgbClr val="4B4D4F"/>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400" b="0" i="0" u="none" strike="noStrike" dirty="0">
                          <a:solidFill>
                            <a:srgbClr val="000000"/>
                          </a:solidFill>
                          <a:effectLst/>
                          <a:latin typeface="+mn-lt"/>
                        </a:rPr>
                        <a:t>4.16</a:t>
                      </a:r>
                    </a:p>
                  </a:txBody>
                  <a:tcPr marL="7620" marR="7620" marT="7620" marB="0" anchor="b">
                    <a:lnL>
                      <a:noFill/>
                    </a:lnL>
                    <a:lnR>
                      <a:noFill/>
                    </a:lnR>
                    <a:lnT w="38100" cap="flat" cmpd="sng" algn="ctr">
                      <a:solidFill>
                        <a:srgbClr val="4B4D4F"/>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400" b="0" i="0" u="none" strike="noStrike" dirty="0">
                          <a:solidFill>
                            <a:srgbClr val="000000"/>
                          </a:solidFill>
                          <a:effectLst/>
                          <a:latin typeface="+mn-lt"/>
                        </a:rPr>
                        <a:t>2.01</a:t>
                      </a:r>
                    </a:p>
                  </a:txBody>
                  <a:tcPr marL="7620" marR="7620" marT="7620" marB="0" anchor="b">
                    <a:lnL>
                      <a:noFill/>
                    </a:lnL>
                    <a:lnR>
                      <a:noFill/>
                    </a:lnR>
                    <a:lnT w="38100" cap="flat" cmpd="sng" algn="ctr">
                      <a:solidFill>
                        <a:srgbClr val="4B4D4F"/>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r>
                        <a:rPr lang="es-CO" sz="1400" b="0" i="0" u="none" strike="noStrike" dirty="0" smtClean="0">
                          <a:solidFill>
                            <a:srgbClr val="000000"/>
                          </a:solidFill>
                          <a:effectLst/>
                          <a:latin typeface="+mn-lt"/>
                        </a:rPr>
                        <a:t>2.37</a:t>
                      </a:r>
                      <a:endParaRPr lang="en-US" sz="1400" b="0" i="0" u="none" strike="noStrike" dirty="0">
                        <a:solidFill>
                          <a:srgbClr val="000000"/>
                        </a:solidFill>
                        <a:effectLst/>
                        <a:latin typeface="+mn-lt"/>
                      </a:endParaRPr>
                    </a:p>
                  </a:txBody>
                  <a:tcPr marL="7620" marR="7620" marT="7620" marB="0" anchor="b">
                    <a:lnL>
                      <a:noFill/>
                    </a:lnL>
                    <a:lnR>
                      <a:noFill/>
                    </a:lnR>
                    <a:lnT w="38100" cap="flat" cmpd="sng" algn="ctr">
                      <a:solidFill>
                        <a:srgbClr val="4B4D4F"/>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smtClean="0">
                          <a:solidFill>
                            <a:srgbClr val="000000"/>
                          </a:solidFill>
                          <a:effectLst/>
                          <a:latin typeface="+mn-lt"/>
                        </a:rPr>
                        <a:t>2.114</a:t>
                      </a:r>
                      <a:endParaRPr lang="en-US" sz="1400" b="0" i="0" u="none" strike="noStrike" dirty="0">
                        <a:solidFill>
                          <a:srgbClr val="000000"/>
                        </a:solidFill>
                        <a:effectLst/>
                        <a:latin typeface="+mn-lt"/>
                      </a:endParaRPr>
                    </a:p>
                  </a:txBody>
                  <a:tcPr marL="7620" marR="7620" marT="7620" marB="0" anchor="b">
                    <a:lnL>
                      <a:noFill/>
                    </a:lnL>
                    <a:lnR>
                      <a:noFill/>
                    </a:lnR>
                    <a:lnT w="38100" cap="flat" cmpd="sng" algn="ctr">
                      <a:solidFill>
                        <a:srgbClr val="4B4D4F"/>
                      </a:solidFill>
                      <a:prstDash val="solid"/>
                      <a:round/>
                      <a:headEnd type="none" w="med" len="med"/>
                      <a:tailEnd type="none" w="med" len="med"/>
                    </a:lnT>
                    <a:lnB>
                      <a:noFill/>
                    </a:lnB>
                    <a:lnTlToBr w="12700" cmpd="sng">
                      <a:noFill/>
                      <a:prstDash val="solid"/>
                    </a:lnTlToBr>
                    <a:lnBlToTr w="12700" cmpd="sng">
                      <a:noFill/>
                      <a:prstDash val="solid"/>
                    </a:lnBlToTr>
                    <a:noFill/>
                  </a:tcPr>
                </a:tc>
              </a:tr>
              <a:tr h="230453">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400" b="1" i="0" u="none" strike="noStrike" dirty="0" smtClean="0">
                          <a:solidFill>
                            <a:srgbClr val="000000"/>
                          </a:solidFill>
                          <a:effectLst/>
                          <a:latin typeface="+mn-lt"/>
                        </a:rPr>
                        <a:t>AA+</a:t>
                      </a:r>
                      <a:endParaRPr lang="en-US" sz="1400" b="1" i="0" u="none" strike="noStrike" dirty="0">
                        <a:solidFill>
                          <a:srgbClr val="000000"/>
                        </a:solidFill>
                        <a:effectLst/>
                        <a:latin typeface="+mn-lt"/>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3C8EB">
                        <a:alpha val="20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400" b="0" i="0" u="none" strike="noStrike" dirty="0">
                          <a:solidFill>
                            <a:srgbClr val="000000"/>
                          </a:solidFill>
                          <a:effectLst/>
                          <a:latin typeface="+mn-lt"/>
                        </a:rPr>
                        <a:t>0.72</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3C8EB">
                        <a:alpha val="20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400" b="0" i="0" u="none" strike="noStrike" dirty="0">
                          <a:solidFill>
                            <a:srgbClr val="000000"/>
                          </a:solidFill>
                          <a:effectLst/>
                          <a:latin typeface="+mn-lt"/>
                        </a:rPr>
                        <a:t>0.49</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3C8EB">
                        <a:alpha val="20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400" b="0" i="0" u="none" strike="noStrike" dirty="0">
                          <a:solidFill>
                            <a:srgbClr val="000000"/>
                          </a:solidFill>
                          <a:effectLst/>
                          <a:latin typeface="+mn-lt"/>
                        </a:rPr>
                        <a:t>0.15</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3C8EB">
                        <a:alpha val="20000"/>
                      </a:srgbClr>
                    </a:solidFill>
                  </a:tcPr>
                </a:tc>
                <a:tc>
                  <a:txBody>
                    <a:bodyPr/>
                    <a:lstStyle/>
                    <a:p>
                      <a:pPr algn="ctr" fontAlgn="b"/>
                      <a:r>
                        <a:rPr lang="es-CO" sz="1400" b="0" i="0" u="none" strike="noStrike" dirty="0" smtClean="0">
                          <a:solidFill>
                            <a:srgbClr val="000000"/>
                          </a:solidFill>
                          <a:effectLst/>
                          <a:latin typeface="+mn-lt"/>
                        </a:rPr>
                        <a:t>0.86</a:t>
                      </a:r>
                      <a:endParaRPr lang="en-US" sz="1400" b="0" i="0" u="none" strike="noStrike" dirty="0">
                        <a:solidFill>
                          <a:srgbClr val="000000"/>
                        </a:solidFill>
                        <a:effectLst/>
                        <a:latin typeface="+mn-lt"/>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3C8EB">
                        <a:alpha val="20000"/>
                      </a:srgbClr>
                    </a:solidFill>
                  </a:tcPr>
                </a:tc>
                <a:tc>
                  <a:txBody>
                    <a:bodyPr/>
                    <a:lstStyle/>
                    <a:p>
                      <a:pPr algn="ctr" fontAlgn="b"/>
                      <a:r>
                        <a:rPr lang="en-US" sz="1400" b="0" i="0" u="none" strike="noStrike" dirty="0" smtClean="0">
                          <a:solidFill>
                            <a:srgbClr val="000000"/>
                          </a:solidFill>
                          <a:effectLst/>
                          <a:latin typeface="+mn-lt"/>
                        </a:rPr>
                        <a:t>0.731</a:t>
                      </a:r>
                      <a:endParaRPr lang="en-US" sz="1400" b="0" i="0" u="none" strike="noStrike" dirty="0">
                        <a:solidFill>
                          <a:srgbClr val="000000"/>
                        </a:solidFill>
                        <a:effectLst/>
                        <a:latin typeface="+mn-lt"/>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3C8EB">
                        <a:alpha val="20000"/>
                      </a:srgbClr>
                    </a:solidFill>
                  </a:tcPr>
                </a:tc>
              </a:tr>
              <a:tr h="233635">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400" b="1" i="0" u="none" strike="noStrike" dirty="0" smtClean="0">
                          <a:solidFill>
                            <a:srgbClr val="000000"/>
                          </a:solidFill>
                          <a:effectLst/>
                          <a:latin typeface="+mn-lt"/>
                        </a:rPr>
                        <a:t>AA or Lower</a:t>
                      </a:r>
                      <a:endParaRPr lang="en-US" sz="1400" b="1" i="0" u="none" strike="noStrike" dirty="0">
                        <a:solidFill>
                          <a:srgbClr val="000000"/>
                        </a:solidFill>
                        <a:effectLst/>
                        <a:latin typeface="+mn-lt"/>
                      </a:endParaRP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400" b="0" i="0" u="none" strike="noStrike" dirty="0">
                          <a:solidFill>
                            <a:srgbClr val="000000"/>
                          </a:solidFill>
                          <a:effectLst/>
                          <a:latin typeface="+mn-lt"/>
                        </a:rPr>
                        <a:t>0</a:t>
                      </a: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400" b="0" i="0" u="none" strike="noStrike" dirty="0">
                          <a:solidFill>
                            <a:srgbClr val="000000"/>
                          </a:solidFill>
                          <a:effectLst/>
                          <a:latin typeface="+mn-lt"/>
                        </a:rPr>
                        <a:t>0</a:t>
                      </a: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400" b="0" i="0" u="none" strike="noStrike" dirty="0">
                          <a:solidFill>
                            <a:srgbClr val="000000"/>
                          </a:solidFill>
                          <a:effectLst/>
                          <a:latin typeface="+mn-lt"/>
                        </a:rPr>
                        <a:t>0</a:t>
                      </a: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400" b="0" i="0" u="none" strike="noStrike" dirty="0" smtClean="0">
                          <a:solidFill>
                            <a:srgbClr val="000000"/>
                          </a:solidFill>
                          <a:effectLst/>
                          <a:latin typeface="+mn-lt"/>
                        </a:rPr>
                        <a:t>0</a:t>
                      </a:r>
                      <a:endParaRPr lang="en-US" sz="1400" b="0" i="0" u="none" strike="noStrike" dirty="0">
                        <a:solidFill>
                          <a:srgbClr val="000000"/>
                        </a:solidFill>
                        <a:effectLst/>
                        <a:latin typeface="+mn-lt"/>
                      </a:endParaRP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smtClean="0">
                          <a:solidFill>
                            <a:srgbClr val="000000"/>
                          </a:solidFill>
                          <a:effectLst/>
                          <a:latin typeface="+mn-lt"/>
                        </a:rPr>
                        <a:t>0</a:t>
                      </a:r>
                      <a:endParaRPr lang="en-US" sz="1400" b="0" i="0" u="none" strike="noStrike" dirty="0">
                        <a:solidFill>
                          <a:srgbClr val="000000"/>
                        </a:solidFill>
                        <a:effectLst/>
                        <a:latin typeface="+mn-lt"/>
                      </a:endParaRP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41894">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400" b="1" i="0" u="none" strike="noStrike" dirty="0" smtClean="0">
                          <a:solidFill>
                            <a:srgbClr val="000000"/>
                          </a:solidFill>
                          <a:effectLst/>
                          <a:latin typeface="+mn-lt"/>
                        </a:rPr>
                        <a:t>Total</a:t>
                      </a:r>
                    </a:p>
                  </a:txBody>
                  <a:tcPr marL="7620" marR="7620" marT="7620" marB="0" anchor="b">
                    <a:lnL>
                      <a:noFill/>
                    </a:lnL>
                    <a:lnR>
                      <a:noFill/>
                    </a:lnR>
                    <a:lnT w="12700" cap="flat" cmpd="sng" algn="ctr">
                      <a:solidFill>
                        <a:srgbClr val="000000"/>
                      </a:solidFill>
                      <a:prstDash val="solid"/>
                      <a:round/>
                      <a:headEnd type="none" w="med" len="med"/>
                      <a:tailEnd type="none" w="med" len="med"/>
                    </a:lnT>
                    <a:lnB w="1905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73C8EB">
                        <a:alpha val="20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400" b="0" i="0" u="none" strike="noStrike" dirty="0">
                          <a:solidFill>
                            <a:srgbClr val="000000"/>
                          </a:solidFill>
                          <a:effectLst/>
                          <a:latin typeface="+mn-lt"/>
                        </a:rPr>
                        <a:t>4.96</a:t>
                      </a:r>
                    </a:p>
                  </a:txBody>
                  <a:tcPr marL="7620" marR="7620" marT="7620" marB="0" anchor="b">
                    <a:lnL>
                      <a:noFill/>
                    </a:lnL>
                    <a:lnR>
                      <a:noFill/>
                    </a:lnR>
                    <a:lnT w="12700" cap="flat" cmpd="sng" algn="ctr">
                      <a:solidFill>
                        <a:srgbClr val="000000"/>
                      </a:solidFill>
                      <a:prstDash val="solid"/>
                      <a:round/>
                      <a:headEnd type="none" w="med" len="med"/>
                      <a:tailEnd type="none" w="med" len="med"/>
                    </a:lnT>
                    <a:lnB w="1905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73C8EB">
                        <a:alpha val="20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400" b="0" i="0" u="none" strike="noStrike" dirty="0">
                          <a:solidFill>
                            <a:srgbClr val="000000"/>
                          </a:solidFill>
                          <a:effectLst/>
                          <a:latin typeface="+mn-lt"/>
                        </a:rPr>
                        <a:t>4.65</a:t>
                      </a:r>
                    </a:p>
                  </a:txBody>
                  <a:tcPr marL="7620" marR="7620" marT="7620" marB="0" anchor="b">
                    <a:lnL>
                      <a:noFill/>
                    </a:lnL>
                    <a:lnR>
                      <a:noFill/>
                    </a:lnR>
                    <a:lnT w="12700" cap="flat" cmpd="sng" algn="ctr">
                      <a:solidFill>
                        <a:srgbClr val="000000"/>
                      </a:solidFill>
                      <a:prstDash val="solid"/>
                      <a:round/>
                      <a:headEnd type="none" w="med" len="med"/>
                      <a:tailEnd type="none" w="med" len="med"/>
                    </a:lnT>
                    <a:lnB w="1905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73C8EB">
                        <a:alpha val="20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400" b="0" i="0" u="none" strike="noStrike" dirty="0">
                          <a:solidFill>
                            <a:srgbClr val="000000"/>
                          </a:solidFill>
                          <a:effectLst/>
                          <a:latin typeface="+mn-lt"/>
                        </a:rPr>
                        <a:t>2.16</a:t>
                      </a:r>
                    </a:p>
                  </a:txBody>
                  <a:tcPr marL="7620" marR="7620" marT="7620" marB="0" anchor="b">
                    <a:lnL>
                      <a:noFill/>
                    </a:lnL>
                    <a:lnR>
                      <a:noFill/>
                    </a:lnR>
                    <a:lnT w="12700" cap="flat" cmpd="sng" algn="ctr">
                      <a:solidFill>
                        <a:srgbClr val="000000"/>
                      </a:solidFill>
                      <a:prstDash val="solid"/>
                      <a:round/>
                      <a:headEnd type="none" w="med" len="med"/>
                      <a:tailEnd type="none" w="med" len="med"/>
                    </a:lnT>
                    <a:lnB w="1905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73C8EB">
                        <a:alpha val="20000"/>
                      </a:srgbClr>
                    </a:solidFill>
                  </a:tcPr>
                </a:tc>
                <a:tc>
                  <a:txBody>
                    <a:bodyPr/>
                    <a:lstStyle/>
                    <a:p>
                      <a:pPr algn="ctr" fontAlgn="b"/>
                      <a:r>
                        <a:rPr lang="es-CO" sz="1400" b="0" i="0" u="none" strike="noStrike" dirty="0" smtClean="0">
                          <a:solidFill>
                            <a:srgbClr val="000000"/>
                          </a:solidFill>
                          <a:effectLst/>
                          <a:latin typeface="+mn-lt"/>
                        </a:rPr>
                        <a:t>3.24</a:t>
                      </a:r>
                      <a:endParaRPr lang="en-US" sz="1400" b="0" i="0" u="none" strike="noStrike" dirty="0">
                        <a:solidFill>
                          <a:srgbClr val="000000"/>
                        </a:solidFill>
                        <a:effectLst/>
                        <a:latin typeface="+mn-lt"/>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w="1905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73C8EB">
                        <a:alpha val="20000"/>
                      </a:srgbClr>
                    </a:solidFill>
                  </a:tcPr>
                </a:tc>
                <a:tc>
                  <a:txBody>
                    <a:bodyPr/>
                    <a:lstStyle/>
                    <a:p>
                      <a:pPr algn="ctr" fontAlgn="b"/>
                      <a:r>
                        <a:rPr lang="en-US" sz="1400" b="0" i="0" u="none" strike="noStrike" dirty="0" smtClean="0">
                          <a:solidFill>
                            <a:srgbClr val="000000"/>
                          </a:solidFill>
                          <a:effectLst/>
                          <a:latin typeface="+mn-lt"/>
                        </a:rPr>
                        <a:t>2.84</a:t>
                      </a:r>
                      <a:endParaRPr lang="en-US" sz="1400" b="0" i="0" u="none" strike="noStrike" dirty="0">
                        <a:solidFill>
                          <a:srgbClr val="000000"/>
                        </a:solidFill>
                        <a:effectLst/>
                        <a:latin typeface="+mn-lt"/>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w="1905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73C8EB">
                        <a:alpha val="20000"/>
                      </a:srgbClr>
                    </a:solidFill>
                  </a:tcPr>
                </a:tc>
              </a:tr>
            </a:tbl>
          </a:graphicData>
        </a:graphic>
      </p:graphicFrame>
    </p:spTree>
    <p:extLst>
      <p:ext uri="{BB962C8B-B14F-4D97-AF65-F5344CB8AC3E}">
        <p14:creationId xmlns:p14="http://schemas.microsoft.com/office/powerpoint/2010/main" val="10939695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Private &amp; Confidential</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19</a:t>
            </a:fld>
            <a:endParaRPr lang="en-US" dirty="0"/>
          </a:p>
        </p:txBody>
      </p:sp>
      <p:graphicFrame>
        <p:nvGraphicFramePr>
          <p:cNvPr id="9" name="Content Placeholder 8"/>
          <p:cNvGraphicFramePr>
            <a:graphicFrameLocks noGrp="1"/>
          </p:cNvGraphicFramePr>
          <p:nvPr>
            <p:ph sz="quarter" idx="12"/>
            <p:extLst>
              <p:ext uri="{D42A27DB-BD31-4B8C-83A1-F6EECF244321}">
                <p14:modId xmlns:p14="http://schemas.microsoft.com/office/powerpoint/2010/main" val="2326523469"/>
              </p:ext>
            </p:extLst>
          </p:nvPr>
        </p:nvGraphicFramePr>
        <p:xfrm>
          <a:off x="317499" y="1340285"/>
          <a:ext cx="8503395" cy="446837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5"/>
          <p:cNvSpPr>
            <a:spLocks noGrp="1"/>
          </p:cNvSpPr>
          <p:nvPr>
            <p:ph type="body" sz="quarter" idx="13"/>
          </p:nvPr>
        </p:nvSpPr>
        <p:spPr/>
        <p:txBody>
          <a:bodyPr/>
          <a:lstStyle/>
          <a:p>
            <a:r>
              <a:rPr lang="en-US" sz="1800" dirty="0" err="1" smtClean="0"/>
              <a:t>Composición</a:t>
            </a:r>
            <a:r>
              <a:rPr lang="en-US" sz="1800" dirty="0" smtClean="0"/>
              <a:t> del </a:t>
            </a:r>
            <a:r>
              <a:rPr lang="en-US" sz="1800" dirty="0" err="1" smtClean="0"/>
              <a:t>portafolio</a:t>
            </a:r>
            <a:r>
              <a:rPr lang="en-US" sz="1800" dirty="0" smtClean="0"/>
              <a:t> de </a:t>
            </a:r>
            <a:r>
              <a:rPr lang="en-US" sz="1800" dirty="0" err="1" smtClean="0"/>
              <a:t>inversiones</a:t>
            </a:r>
            <a:r>
              <a:rPr lang="en-US" sz="1800" dirty="0" smtClean="0"/>
              <a:t> </a:t>
            </a:r>
            <a:r>
              <a:rPr lang="en-US" sz="1800" dirty="0" err="1" smtClean="0"/>
              <a:t>por</a:t>
            </a:r>
            <a:r>
              <a:rPr lang="en-US" sz="1800" dirty="0" smtClean="0"/>
              <a:t> </a:t>
            </a:r>
            <a:r>
              <a:rPr lang="en-US" sz="1800" dirty="0" err="1" smtClean="0"/>
              <a:t>tipo</a:t>
            </a:r>
            <a:r>
              <a:rPr lang="en-US" sz="1800" dirty="0" smtClean="0"/>
              <a:t> de </a:t>
            </a:r>
            <a:r>
              <a:rPr lang="en-US" sz="1800" dirty="0" err="1" smtClean="0"/>
              <a:t>inversionista</a:t>
            </a:r>
            <a:endParaRPr lang="en-US" sz="1800" dirty="0"/>
          </a:p>
        </p:txBody>
      </p:sp>
      <p:sp>
        <p:nvSpPr>
          <p:cNvPr id="11" name="Title 1"/>
          <p:cNvSpPr>
            <a:spLocks noGrp="1"/>
          </p:cNvSpPr>
          <p:nvPr>
            <p:ph type="title"/>
          </p:nvPr>
        </p:nvSpPr>
        <p:spPr/>
        <p:txBody>
          <a:bodyPr/>
          <a:lstStyle/>
          <a:p>
            <a:r>
              <a:rPr lang="en-US" dirty="0" err="1" smtClean="0"/>
              <a:t>Concentración</a:t>
            </a:r>
            <a:r>
              <a:rPr lang="en-US" dirty="0" smtClean="0"/>
              <a:t> </a:t>
            </a:r>
            <a:r>
              <a:rPr lang="en-US" dirty="0" err="1" smtClean="0"/>
              <a:t>por</a:t>
            </a:r>
            <a:r>
              <a:rPr lang="en-US" dirty="0" smtClean="0"/>
              <a:t> </a:t>
            </a:r>
            <a:r>
              <a:rPr lang="en-US" dirty="0" err="1" smtClean="0"/>
              <a:t>Riesgo</a:t>
            </a:r>
            <a:r>
              <a:rPr lang="en-US" dirty="0" smtClean="0"/>
              <a:t>:</a:t>
            </a:r>
            <a:br>
              <a:rPr lang="en-US" dirty="0" smtClean="0"/>
            </a:br>
            <a:endParaRPr lang="en-US" b="0" dirty="0"/>
          </a:p>
        </p:txBody>
      </p:sp>
      <p:sp>
        <p:nvSpPr>
          <p:cNvPr id="12" name="TextBox 11"/>
          <p:cNvSpPr txBox="1"/>
          <p:nvPr/>
        </p:nvSpPr>
        <p:spPr>
          <a:xfrm>
            <a:off x="2069552" y="6050071"/>
            <a:ext cx="5004896" cy="246221"/>
          </a:xfrm>
          <a:prstGeom prst="rect">
            <a:avLst/>
          </a:prstGeom>
          <a:noFill/>
        </p:spPr>
        <p:txBody>
          <a:bodyPr wrap="none" rtlCol="0">
            <a:spAutoFit/>
          </a:bodyPr>
          <a:lstStyle/>
          <a:p>
            <a:r>
              <a:rPr lang="en-US" sz="1000" dirty="0" smtClean="0"/>
              <a:t>Fuente: </a:t>
            </a:r>
            <a:r>
              <a:rPr lang="en-US" sz="1000" dirty="0" err="1" smtClean="0"/>
              <a:t>Informe</a:t>
            </a:r>
            <a:r>
              <a:rPr lang="en-US" sz="1000" dirty="0" smtClean="0"/>
              <a:t> </a:t>
            </a:r>
            <a:r>
              <a:rPr lang="en-US" sz="1000" dirty="0" err="1" smtClean="0"/>
              <a:t>actualidad</a:t>
            </a:r>
            <a:r>
              <a:rPr lang="en-US" sz="1000" dirty="0" smtClean="0"/>
              <a:t> del Sistema </a:t>
            </a:r>
            <a:r>
              <a:rPr lang="en-US" sz="1000" dirty="0" err="1" smtClean="0"/>
              <a:t>Financiero</a:t>
            </a:r>
            <a:r>
              <a:rPr lang="en-US" sz="1000" dirty="0" smtClean="0"/>
              <a:t> </a:t>
            </a:r>
            <a:r>
              <a:rPr lang="en-US" sz="1000" dirty="0" err="1" smtClean="0"/>
              <a:t>Colombiano</a:t>
            </a:r>
            <a:r>
              <a:rPr lang="en-US" sz="1000" dirty="0" smtClean="0"/>
              <a:t>. </a:t>
            </a:r>
            <a:r>
              <a:rPr lang="en-US" sz="1000" dirty="0" err="1" smtClean="0"/>
              <a:t>Superintendencia</a:t>
            </a:r>
            <a:r>
              <a:rPr lang="en-US" sz="1000" dirty="0"/>
              <a:t> </a:t>
            </a:r>
            <a:r>
              <a:rPr lang="en-US" sz="1000" dirty="0" err="1" smtClean="0"/>
              <a:t>financiera</a:t>
            </a:r>
            <a:r>
              <a:rPr lang="en-US" sz="1000" dirty="0" smtClean="0"/>
              <a:t> </a:t>
            </a:r>
            <a:endParaRPr lang="en-US" sz="1000" dirty="0"/>
          </a:p>
        </p:txBody>
      </p:sp>
    </p:spTree>
    <p:extLst>
      <p:ext uri="{BB962C8B-B14F-4D97-AF65-F5344CB8AC3E}">
        <p14:creationId xmlns:p14="http://schemas.microsoft.com/office/powerpoint/2010/main" val="1828457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Agenda </a:t>
            </a:r>
            <a:endParaRPr lang="en-US" sz="4000" dirty="0"/>
          </a:p>
        </p:txBody>
      </p:sp>
      <p:sp>
        <p:nvSpPr>
          <p:cNvPr id="3" name="Content Placeholder 2"/>
          <p:cNvSpPr>
            <a:spLocks noGrp="1"/>
          </p:cNvSpPr>
          <p:nvPr>
            <p:ph sz="quarter" idx="12"/>
          </p:nvPr>
        </p:nvSpPr>
        <p:spPr>
          <a:xfrm>
            <a:off x="317352" y="1529220"/>
            <a:ext cx="8503543" cy="4279005"/>
          </a:xfrm>
        </p:spPr>
        <p:txBody>
          <a:bodyPr>
            <a:normAutofit/>
          </a:bodyPr>
          <a:lstStyle/>
          <a:p>
            <a:pPr marL="342900" indent="-342900">
              <a:buFont typeface="Arial" panose="020B0604020202020204" pitchFamily="34" charset="0"/>
              <a:buChar char="•"/>
            </a:pPr>
            <a:r>
              <a:rPr lang="en-US" dirty="0" err="1" smtClean="0"/>
              <a:t>Introducción</a:t>
            </a:r>
            <a:endParaRPr lang="en-US" dirty="0" smtClean="0"/>
          </a:p>
          <a:p>
            <a:pPr marL="342900" indent="-342900">
              <a:buFont typeface="Arial" panose="020B0604020202020204" pitchFamily="34" charset="0"/>
              <a:buChar char="•"/>
            </a:pPr>
            <a:r>
              <a:rPr lang="en-US" dirty="0" smtClean="0"/>
              <a:t>Colombia </a:t>
            </a:r>
            <a:r>
              <a:rPr lang="en-US" dirty="0"/>
              <a:t>y </a:t>
            </a:r>
            <a:r>
              <a:rPr lang="en-US" dirty="0" err="1"/>
              <a:t>sus</a:t>
            </a:r>
            <a:r>
              <a:rPr lang="en-US" dirty="0"/>
              <a:t> </a:t>
            </a:r>
            <a:r>
              <a:rPr lang="en-US" dirty="0" err="1"/>
              <a:t>limitantes</a:t>
            </a:r>
            <a:r>
              <a:rPr lang="en-US" dirty="0"/>
              <a:t> </a:t>
            </a:r>
            <a:r>
              <a:rPr lang="en-US" dirty="0" smtClean="0"/>
              <a:t>al </a:t>
            </a:r>
            <a:r>
              <a:rPr lang="en-US" dirty="0" err="1" smtClean="0"/>
              <a:t>desarrollo</a:t>
            </a:r>
            <a:r>
              <a:rPr lang="en-US" dirty="0" smtClean="0"/>
              <a:t> del </a:t>
            </a:r>
            <a:r>
              <a:rPr lang="en-US" dirty="0" err="1" smtClean="0"/>
              <a:t>mercado</a:t>
            </a:r>
            <a:r>
              <a:rPr lang="en-US" dirty="0"/>
              <a:t> </a:t>
            </a:r>
            <a:r>
              <a:rPr lang="en-US" dirty="0" smtClean="0"/>
              <a:t>de </a:t>
            </a:r>
            <a:r>
              <a:rPr lang="en-US" dirty="0" err="1" smtClean="0"/>
              <a:t>capitales</a:t>
            </a:r>
            <a:r>
              <a:rPr lang="en-US" dirty="0" smtClean="0"/>
              <a:t> </a:t>
            </a:r>
            <a:endParaRPr lang="en-US" dirty="0"/>
          </a:p>
          <a:p>
            <a:pPr marL="342900" indent="-342900">
              <a:buFont typeface="Arial" panose="020B0604020202020204" pitchFamily="34" charset="0"/>
              <a:buChar char="•"/>
            </a:pPr>
            <a:r>
              <a:rPr lang="en-US" dirty="0" err="1" smtClean="0"/>
              <a:t>Algunos</a:t>
            </a:r>
            <a:r>
              <a:rPr lang="en-US" dirty="0" smtClean="0"/>
              <a:t> </a:t>
            </a:r>
            <a:r>
              <a:rPr lang="en-US" dirty="0" err="1" smtClean="0"/>
              <a:t>aspectos</a:t>
            </a:r>
            <a:r>
              <a:rPr lang="en-US" dirty="0" smtClean="0"/>
              <a:t> del </a:t>
            </a:r>
            <a:r>
              <a:rPr lang="en-US" dirty="0" err="1" smtClean="0"/>
              <a:t>riesgo</a:t>
            </a:r>
            <a:r>
              <a:rPr lang="en-US" dirty="0" smtClean="0"/>
              <a:t> de la </a:t>
            </a:r>
            <a:r>
              <a:rPr lang="en-US" dirty="0" err="1" smtClean="0"/>
              <a:t>industria</a:t>
            </a:r>
            <a:r>
              <a:rPr lang="en-US" dirty="0" smtClean="0"/>
              <a:t> </a:t>
            </a:r>
            <a:r>
              <a:rPr lang="en-US" dirty="0" err="1" smtClean="0"/>
              <a:t>bancaria</a:t>
            </a:r>
            <a:r>
              <a:rPr lang="en-US" dirty="0" smtClean="0"/>
              <a:t> </a:t>
            </a:r>
            <a:r>
              <a:rPr lang="en-US" dirty="0" err="1" smtClean="0"/>
              <a:t>colombiana</a:t>
            </a:r>
            <a:r>
              <a:rPr lang="en-US" dirty="0" smtClean="0"/>
              <a:t> </a:t>
            </a:r>
          </a:p>
          <a:p>
            <a:pPr marL="342900" indent="-342900">
              <a:buFont typeface="Arial" panose="020B0604020202020204" pitchFamily="34" charset="0"/>
              <a:buChar char="•"/>
            </a:pPr>
            <a:r>
              <a:rPr lang="en-US" dirty="0" err="1" smtClean="0"/>
              <a:t>Calificación</a:t>
            </a:r>
            <a:r>
              <a:rPr lang="en-US" dirty="0" smtClean="0"/>
              <a:t> del </a:t>
            </a:r>
            <a:r>
              <a:rPr lang="en-US" dirty="0" err="1" smtClean="0"/>
              <a:t>Soberano</a:t>
            </a:r>
            <a:r>
              <a:rPr lang="en-US" dirty="0" smtClean="0"/>
              <a:t> </a:t>
            </a:r>
          </a:p>
          <a:p>
            <a:endParaRPr lang="en-US" dirty="0" smtClean="0"/>
          </a:p>
        </p:txBody>
      </p:sp>
      <p:pic>
        <p:nvPicPr>
          <p:cNvPr id="5" name="Picture Placeholder 8" descr="GS0955701_Comp.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328613" y="3004630"/>
            <a:ext cx="8486775" cy="2537621"/>
          </a:xfrm>
          <a:prstGeom prst="rect">
            <a:avLst/>
          </a:prstGeom>
        </p:spPr>
      </p:pic>
    </p:spTree>
    <p:extLst>
      <p:ext uri="{BB962C8B-B14F-4D97-AF65-F5344CB8AC3E}">
        <p14:creationId xmlns:p14="http://schemas.microsoft.com/office/powerpoint/2010/main" val="9749176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CO" sz="3750" dirty="0">
                <a:solidFill>
                  <a:prstClr val="black"/>
                </a:solidFill>
              </a:rPr>
              <a:t>Sección</a:t>
            </a:r>
            <a:r>
              <a:rPr lang="en-US" sz="3750" dirty="0">
                <a:solidFill>
                  <a:prstClr val="black"/>
                </a:solidFill>
              </a:rPr>
              <a:t> </a:t>
            </a:r>
            <a:r>
              <a:rPr lang="en-US" sz="3750" dirty="0" smtClean="0">
                <a:solidFill>
                  <a:prstClr val="black"/>
                </a:solidFill>
              </a:rPr>
              <a:t>2:</a:t>
            </a:r>
            <a:r>
              <a:rPr lang="en-US" sz="3750" dirty="0">
                <a:solidFill>
                  <a:prstClr val="black"/>
                </a:solidFill>
              </a:rPr>
              <a:t/>
            </a:r>
            <a:br>
              <a:rPr lang="en-US" sz="3750" dirty="0">
                <a:solidFill>
                  <a:prstClr val="black"/>
                </a:solidFill>
              </a:rPr>
            </a:br>
            <a:r>
              <a:rPr lang="es-CO" sz="2400" dirty="0" smtClean="0">
                <a:solidFill>
                  <a:prstClr val="black"/>
                </a:solidFill>
              </a:rPr>
              <a:t>Calificación del Soberano de Colombia </a:t>
            </a:r>
            <a:endParaRPr lang="en-US" dirty="0"/>
          </a:p>
        </p:txBody>
      </p:sp>
      <p:sp>
        <p:nvSpPr>
          <p:cNvPr id="2" name="Slide Number Placeholder 1"/>
          <p:cNvSpPr>
            <a:spLocks noGrp="1"/>
          </p:cNvSpPr>
          <p:nvPr>
            <p:ph type="sldNum" sz="quarter" idx="18"/>
          </p:nvPr>
        </p:nvSpPr>
        <p:spPr/>
        <p:txBody>
          <a:bodyPr/>
          <a:lstStyle/>
          <a:p>
            <a:fld id="{BDDC3DCF-E0A7-DA4A-BC2C-1EC3743A297B}" type="slidenum">
              <a:rPr lang="en-US" smtClean="0"/>
              <a:pPr/>
              <a:t>20</a:t>
            </a:fld>
            <a:endParaRPr lang="en-US" dirty="0"/>
          </a:p>
        </p:txBody>
      </p:sp>
      <p:sp>
        <p:nvSpPr>
          <p:cNvPr id="6" name="Footer Placeholder 5"/>
          <p:cNvSpPr>
            <a:spLocks noGrp="1"/>
          </p:cNvSpPr>
          <p:nvPr>
            <p:ph type="ftr" sz="quarter" idx="17"/>
          </p:nvPr>
        </p:nvSpPr>
        <p:spPr/>
        <p:txBody>
          <a:bodyPr/>
          <a:lstStyle/>
          <a:p>
            <a:r>
              <a:rPr lang="en-US" smtClean="0">
                <a:solidFill>
                  <a:prstClr val="white">
                    <a:lumMod val="50000"/>
                  </a:prstClr>
                </a:solidFill>
              </a:rPr>
              <a:t>Private &amp; Confidential</a:t>
            </a:r>
            <a:endParaRPr lang="en-US" dirty="0">
              <a:solidFill>
                <a:prstClr val="white">
                  <a:lumMod val="50000"/>
                </a:prstClr>
              </a:solidFill>
            </a:endParaRPr>
          </a:p>
        </p:txBody>
      </p:sp>
      <p:pic>
        <p:nvPicPr>
          <p:cNvPr id="11" name="Picture Placeholder 10" descr="GettyImages-77746032.jpg"/>
          <p:cNvPicPr>
            <a:picLocks noGrp="1" noChangeAspect="1"/>
          </p:cNvPicPr>
          <p:nvPr>
            <p:ph type="pic" sz="quarter" idx="19"/>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304322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68" y="188550"/>
            <a:ext cx="8088182" cy="936130"/>
          </a:xfrm>
        </p:spPr>
        <p:txBody>
          <a:bodyPr>
            <a:normAutofit/>
          </a:bodyPr>
          <a:lstStyle/>
          <a:p>
            <a:r>
              <a:rPr lang="es-CO" sz="3200" dirty="0" smtClean="0"/>
              <a:t>Calificación de </a:t>
            </a:r>
            <a:r>
              <a:rPr lang="es-CO" sz="3200" dirty="0"/>
              <a:t>R</a:t>
            </a:r>
            <a:r>
              <a:rPr lang="es-CO" sz="3200" dirty="0" smtClean="0"/>
              <a:t>iesgo soberano Colombia</a:t>
            </a:r>
            <a:endParaRPr lang="en-US" sz="3200" dirty="0"/>
          </a:p>
        </p:txBody>
      </p:sp>
      <p:sp>
        <p:nvSpPr>
          <p:cNvPr id="3" name="Footer Placeholder 2"/>
          <p:cNvSpPr>
            <a:spLocks noGrp="1"/>
          </p:cNvSpPr>
          <p:nvPr>
            <p:ph type="ftr" sz="quarter" idx="10"/>
          </p:nvPr>
        </p:nvSpPr>
        <p:spPr/>
        <p:txBody>
          <a:bodyPr/>
          <a:lstStyle/>
          <a:p>
            <a:r>
              <a:rPr lang="en-US" smtClean="0">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21</a:t>
            </a:fld>
            <a:endParaRPr lang="en-US" dirty="0"/>
          </a:p>
        </p:txBody>
      </p:sp>
      <p:sp>
        <p:nvSpPr>
          <p:cNvPr id="5" name="Content Placeholder 4"/>
          <p:cNvSpPr>
            <a:spLocks noGrp="1"/>
          </p:cNvSpPr>
          <p:nvPr>
            <p:ph sz="quarter" idx="12"/>
          </p:nvPr>
        </p:nvSpPr>
        <p:spPr>
          <a:xfrm>
            <a:off x="320228" y="1988800"/>
            <a:ext cx="8503543" cy="3888539"/>
          </a:xfrm>
        </p:spPr>
        <p:txBody>
          <a:bodyPr>
            <a:noAutofit/>
          </a:bodyPr>
          <a:lstStyle/>
          <a:p>
            <a:pPr marL="342900" indent="-342900">
              <a:buFont typeface="Arial" panose="020B0604020202020204" pitchFamily="34" charset="0"/>
              <a:buChar char="•"/>
            </a:pPr>
            <a:r>
              <a:rPr lang="es-CO" sz="1500" dirty="0" smtClean="0"/>
              <a:t>“La debilidad de los precios internacionales de las materias primas internacionales (</a:t>
            </a:r>
            <a:r>
              <a:rPr lang="es-CO" sz="1500" i="1" dirty="0" err="1" smtClean="0"/>
              <a:t>commodities</a:t>
            </a:r>
            <a:r>
              <a:rPr lang="es-CO" sz="1500" i="1" dirty="0" smtClean="0"/>
              <a:t>)</a:t>
            </a:r>
            <a:r>
              <a:rPr lang="es-CO" sz="1500" dirty="0" smtClean="0"/>
              <a:t> ha pesado en las perspectivas de exportación, inversión y crecimiento de Colombia</a:t>
            </a:r>
            <a:r>
              <a:rPr lang="en-US" sz="1500" dirty="0" smtClean="0"/>
              <a:t>”</a:t>
            </a:r>
          </a:p>
          <a:p>
            <a:pPr marL="0" indent="0">
              <a:buNone/>
            </a:pPr>
            <a:endParaRPr lang="en-US" sz="1500" dirty="0" smtClean="0"/>
          </a:p>
          <a:p>
            <a:pPr marL="285750" indent="-285750">
              <a:buFont typeface="Arial" panose="020B0604020202020204" pitchFamily="34" charset="0"/>
              <a:buChar char="•"/>
            </a:pPr>
            <a:r>
              <a:rPr lang="en-US" sz="1500" dirty="0" smtClean="0"/>
              <a:t>“La </a:t>
            </a:r>
            <a:r>
              <a:rPr lang="en-US" sz="1500" dirty="0" err="1"/>
              <a:t>carga</a:t>
            </a:r>
            <a:r>
              <a:rPr lang="en-US" sz="1500" dirty="0"/>
              <a:t> de la </a:t>
            </a:r>
            <a:r>
              <a:rPr lang="en-US" sz="1500" dirty="0" err="1"/>
              <a:t>deuda</a:t>
            </a:r>
            <a:r>
              <a:rPr lang="en-US" sz="1500" dirty="0"/>
              <a:t> externa </a:t>
            </a:r>
            <a:r>
              <a:rPr lang="en-US" sz="1500" dirty="0" err="1"/>
              <a:t>colombiana</a:t>
            </a:r>
            <a:r>
              <a:rPr lang="en-US" sz="1500" dirty="0"/>
              <a:t> </a:t>
            </a:r>
            <a:r>
              <a:rPr lang="en-US" sz="1500" dirty="0" err="1"/>
              <a:t>sigue</a:t>
            </a:r>
            <a:r>
              <a:rPr lang="en-US" sz="1500" dirty="0"/>
              <a:t> </a:t>
            </a:r>
            <a:r>
              <a:rPr lang="en-US" sz="1500" dirty="0" err="1"/>
              <a:t>bajo</a:t>
            </a:r>
            <a:r>
              <a:rPr lang="en-US" sz="1500" dirty="0"/>
              <a:t> </a:t>
            </a:r>
            <a:r>
              <a:rPr lang="en-US" sz="1500" dirty="0" err="1"/>
              <a:t>presión</a:t>
            </a:r>
            <a:r>
              <a:rPr lang="en-US" sz="1500" dirty="0"/>
              <a:t> a </a:t>
            </a:r>
            <a:r>
              <a:rPr lang="en-US" sz="1500" dirty="0" err="1"/>
              <a:t>pesar</a:t>
            </a:r>
            <a:r>
              <a:rPr lang="en-US" sz="1500" dirty="0"/>
              <a:t> de un </a:t>
            </a:r>
            <a:r>
              <a:rPr lang="en-US" sz="1500" dirty="0" err="1"/>
              <a:t>ajuste</a:t>
            </a:r>
            <a:r>
              <a:rPr lang="en-US" sz="1500" dirty="0"/>
              <a:t> </a:t>
            </a:r>
            <a:r>
              <a:rPr lang="en-US" sz="1500" dirty="0" err="1"/>
              <a:t>en</a:t>
            </a:r>
            <a:r>
              <a:rPr lang="en-US" sz="1500" dirty="0"/>
              <a:t> el </a:t>
            </a:r>
            <a:r>
              <a:rPr lang="en-US" sz="1500" dirty="0" err="1"/>
              <a:t>déficit</a:t>
            </a:r>
            <a:r>
              <a:rPr lang="en-US" sz="1500" dirty="0"/>
              <a:t> de </a:t>
            </a:r>
            <a:r>
              <a:rPr lang="en-US" sz="1500" dirty="0" err="1"/>
              <a:t>cuenta</a:t>
            </a:r>
            <a:r>
              <a:rPr lang="en-US" sz="1500" dirty="0"/>
              <a:t> </a:t>
            </a:r>
            <a:r>
              <a:rPr lang="en-US" sz="1500" dirty="0" err="1"/>
              <a:t>corriente</a:t>
            </a:r>
            <a:r>
              <a:rPr lang="en-US" sz="1500" dirty="0"/>
              <a:t>. El </a:t>
            </a:r>
            <a:r>
              <a:rPr lang="en-US" sz="1500" dirty="0" err="1"/>
              <a:t>déficit</a:t>
            </a:r>
            <a:r>
              <a:rPr lang="en-US" sz="1500" dirty="0"/>
              <a:t> </a:t>
            </a:r>
            <a:r>
              <a:rPr lang="en-US" sz="1500" dirty="0" err="1"/>
              <a:t>cayó</a:t>
            </a:r>
            <a:r>
              <a:rPr lang="en-US" sz="1500" dirty="0"/>
              <a:t> a 4,4% del PIB </a:t>
            </a:r>
            <a:r>
              <a:rPr lang="en-US" sz="1500" dirty="0" err="1"/>
              <a:t>en</a:t>
            </a:r>
            <a:r>
              <a:rPr lang="en-US" sz="1500" dirty="0"/>
              <a:t> 2016 </a:t>
            </a:r>
            <a:r>
              <a:rPr lang="en-US" sz="1500" dirty="0" err="1"/>
              <a:t>desde</a:t>
            </a:r>
            <a:r>
              <a:rPr lang="en-US" sz="1500" dirty="0"/>
              <a:t> 6,5% </a:t>
            </a:r>
            <a:r>
              <a:rPr lang="en-US" sz="1500" dirty="0" err="1"/>
              <a:t>en</a:t>
            </a:r>
            <a:r>
              <a:rPr lang="en-US" sz="1500" dirty="0"/>
              <a:t> </a:t>
            </a:r>
            <a:r>
              <a:rPr lang="en-US" sz="1500" dirty="0" smtClean="0"/>
              <a:t>2015”</a:t>
            </a:r>
            <a:endParaRPr lang="en-US" sz="1500" dirty="0"/>
          </a:p>
          <a:p>
            <a:pPr marL="285750" indent="-285750">
              <a:buFont typeface="Arial" panose="020B0604020202020204" pitchFamily="34" charset="0"/>
              <a:buChar char="•"/>
            </a:pPr>
            <a:r>
              <a:rPr lang="en-US" sz="1500" dirty="0" smtClean="0"/>
              <a:t>“La </a:t>
            </a:r>
            <a:r>
              <a:rPr lang="en-US" sz="1500" dirty="0" err="1"/>
              <a:t>deuda</a:t>
            </a:r>
            <a:r>
              <a:rPr lang="en-US" sz="1500" dirty="0"/>
              <a:t> externa </a:t>
            </a:r>
            <a:r>
              <a:rPr lang="en-US" sz="1500" dirty="0" err="1"/>
              <a:t>neta</a:t>
            </a:r>
            <a:r>
              <a:rPr lang="en-US" sz="1500" dirty="0"/>
              <a:t> de </a:t>
            </a:r>
            <a:r>
              <a:rPr lang="en-US" sz="1500" dirty="0" err="1"/>
              <a:t>los</a:t>
            </a:r>
            <a:r>
              <a:rPr lang="en-US" sz="1500" dirty="0"/>
              <a:t> </a:t>
            </a:r>
            <a:r>
              <a:rPr lang="en-US" sz="1500" dirty="0" err="1"/>
              <a:t>activos</a:t>
            </a:r>
            <a:r>
              <a:rPr lang="en-US" sz="1500" dirty="0"/>
              <a:t> </a:t>
            </a:r>
            <a:r>
              <a:rPr lang="en-US" sz="1500" dirty="0" err="1"/>
              <a:t>externos</a:t>
            </a:r>
            <a:r>
              <a:rPr lang="en-US" sz="1500" dirty="0"/>
              <a:t> del sector </a:t>
            </a:r>
            <a:r>
              <a:rPr lang="en-US" sz="1500" dirty="0" err="1"/>
              <a:t>público</a:t>
            </a:r>
            <a:r>
              <a:rPr lang="en-US" sz="1500" dirty="0"/>
              <a:t> y del sector </a:t>
            </a:r>
            <a:r>
              <a:rPr lang="en-US" sz="1500" dirty="0" err="1"/>
              <a:t>financiero</a:t>
            </a:r>
            <a:r>
              <a:rPr lang="en-US" sz="1500" dirty="0"/>
              <a:t> </a:t>
            </a:r>
            <a:r>
              <a:rPr lang="en-US" sz="1500" dirty="0" err="1"/>
              <a:t>aumentó</a:t>
            </a:r>
            <a:r>
              <a:rPr lang="en-US" sz="1500" dirty="0"/>
              <a:t> de un 79% </a:t>
            </a:r>
            <a:r>
              <a:rPr lang="en-US" sz="1500" dirty="0" err="1"/>
              <a:t>en</a:t>
            </a:r>
            <a:r>
              <a:rPr lang="en-US" sz="1500" dirty="0"/>
              <a:t> 2015 (y 53% </a:t>
            </a:r>
            <a:r>
              <a:rPr lang="en-US" sz="1500" dirty="0" err="1"/>
              <a:t>en</a:t>
            </a:r>
            <a:r>
              <a:rPr lang="en-US" sz="1500" dirty="0"/>
              <a:t> 2014</a:t>
            </a:r>
            <a:r>
              <a:rPr lang="en-US" sz="1500" dirty="0" smtClean="0"/>
              <a:t>)”</a:t>
            </a:r>
          </a:p>
          <a:p>
            <a:pPr marL="0" indent="0">
              <a:buNone/>
            </a:pPr>
            <a:endParaRPr lang="en-US" sz="1500" dirty="0" smtClean="0"/>
          </a:p>
          <a:p>
            <a:pPr marL="285750" indent="-285750">
              <a:buFont typeface="Arial" panose="020B0604020202020204" pitchFamily="34" charset="0"/>
              <a:buChar char="•"/>
            </a:pPr>
            <a:r>
              <a:rPr lang="es-CO" sz="1500" dirty="0" smtClean="0"/>
              <a:t>“El paquete fiscal que aprobó el congreso a finales de 2016 muestra el compromiso político por reforzar la base tributaria durante los próximos y de reducir gradualmente el déficit del gobierno general.”</a:t>
            </a:r>
          </a:p>
          <a:p>
            <a:pPr marL="0" indent="0">
              <a:buNone/>
            </a:pPr>
            <a:endParaRPr lang="es-CO" sz="1500" dirty="0" smtClean="0"/>
          </a:p>
          <a:p>
            <a:pPr marL="342900" indent="-342900">
              <a:buFont typeface="Arial" panose="020B0604020202020204" pitchFamily="34" charset="0"/>
              <a:buChar char="•"/>
            </a:pPr>
            <a:r>
              <a:rPr lang="es-CO" sz="1500" dirty="0" smtClean="0"/>
              <a:t>“Se confirma las calificaciones soberanas de largo plazo en moneda extranjera de ‘BBB’ y en moneda local de ‘BBB+’ de Colombia”</a:t>
            </a:r>
          </a:p>
        </p:txBody>
      </p:sp>
      <p:sp>
        <p:nvSpPr>
          <p:cNvPr id="6" name="Text Placeholder 5"/>
          <p:cNvSpPr>
            <a:spLocks noGrp="1"/>
          </p:cNvSpPr>
          <p:nvPr>
            <p:ph type="body" sz="quarter" idx="13"/>
          </p:nvPr>
        </p:nvSpPr>
        <p:spPr>
          <a:xfrm>
            <a:off x="510796" y="1124680"/>
            <a:ext cx="8122409" cy="440834"/>
          </a:xfrm>
        </p:spPr>
        <p:txBody>
          <a:bodyPr>
            <a:normAutofit fontScale="92500" lnSpcReduction="20000"/>
          </a:bodyPr>
          <a:lstStyle/>
          <a:p>
            <a:r>
              <a:rPr lang="es-CO" sz="1800" dirty="0" smtClean="0"/>
              <a:t>S&amp;P Global Ratings confirma calificaciones soberanas de Colombia; La perspectiva se mantiene negativa (18 de enero de 2017)</a:t>
            </a:r>
            <a:endParaRPr lang="en-US" sz="1800" dirty="0"/>
          </a:p>
        </p:txBody>
      </p:sp>
      <p:sp>
        <p:nvSpPr>
          <p:cNvPr id="7" name="TextBox 6"/>
          <p:cNvSpPr txBox="1"/>
          <p:nvPr/>
        </p:nvSpPr>
        <p:spPr>
          <a:xfrm>
            <a:off x="3748690" y="6144741"/>
            <a:ext cx="1620957" cy="253916"/>
          </a:xfrm>
          <a:prstGeom prst="rect">
            <a:avLst/>
          </a:prstGeom>
          <a:noFill/>
        </p:spPr>
        <p:txBody>
          <a:bodyPr wrap="none" rtlCol="0">
            <a:spAutoFit/>
          </a:bodyPr>
          <a:lstStyle/>
          <a:p>
            <a:r>
              <a:rPr lang="es-CO" sz="1050" dirty="0" smtClean="0"/>
              <a:t>fuente: S&amp;P Global ratings</a:t>
            </a:r>
            <a:endParaRPr lang="en-US" sz="1050" dirty="0"/>
          </a:p>
        </p:txBody>
      </p:sp>
    </p:spTree>
    <p:extLst>
      <p:ext uri="{BB962C8B-B14F-4D97-AF65-F5344CB8AC3E}">
        <p14:creationId xmlns:p14="http://schemas.microsoft.com/office/powerpoint/2010/main" val="39219962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a:t>Calificación de Riesgo soberano Colombia</a:t>
            </a:r>
            <a:endParaRPr lang="en-US" dirty="0"/>
          </a:p>
        </p:txBody>
      </p:sp>
      <p:sp>
        <p:nvSpPr>
          <p:cNvPr id="3" name="Footer Placeholder 2"/>
          <p:cNvSpPr>
            <a:spLocks noGrp="1"/>
          </p:cNvSpPr>
          <p:nvPr>
            <p:ph type="ftr" sz="quarter" idx="10"/>
          </p:nvPr>
        </p:nvSpPr>
        <p:spPr/>
        <p:txBody>
          <a:bodyPr/>
          <a:lstStyle/>
          <a:p>
            <a:r>
              <a:rPr lang="en-US" smtClean="0"/>
              <a:t>Private &amp; Confidential</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22</a:t>
            </a:fld>
            <a:endParaRPr lang="en-US" dirty="0"/>
          </a:p>
        </p:txBody>
      </p:sp>
      <p:sp>
        <p:nvSpPr>
          <p:cNvPr id="5" name="Content Placeholder 4"/>
          <p:cNvSpPr>
            <a:spLocks noGrp="1"/>
          </p:cNvSpPr>
          <p:nvPr>
            <p:ph sz="quarter" idx="12"/>
          </p:nvPr>
        </p:nvSpPr>
        <p:spPr>
          <a:xfrm>
            <a:off x="314324" y="1529220"/>
            <a:ext cx="8503543" cy="4279005"/>
          </a:xfrm>
        </p:spPr>
        <p:txBody>
          <a:bodyPr/>
          <a:lstStyle/>
          <a:p>
            <a:pPr marL="342900" indent="-342900">
              <a:buFont typeface="Arial" panose="020B0604020202020204" pitchFamily="34" charset="0"/>
              <a:buChar char="•"/>
            </a:pPr>
            <a:r>
              <a:rPr lang="es-ES" sz="1800" dirty="0" smtClean="0"/>
              <a:t>S&amp;P espera </a:t>
            </a:r>
            <a:r>
              <a:rPr lang="es-ES" sz="1800" dirty="0" smtClean="0"/>
              <a:t>que </a:t>
            </a:r>
            <a:r>
              <a:rPr lang="es-ES" sz="1800" dirty="0"/>
              <a:t>la deuda del gobierno general, sin incluir los activos líquidos (sin incluir las reservas internacionales), aumente ligeramente hasta el 39% del PIB en 2019, pasando del 37% del PIB en 2016. </a:t>
            </a:r>
            <a:endParaRPr lang="es-ES" sz="1800" dirty="0" smtClean="0"/>
          </a:p>
          <a:p>
            <a:pPr marL="342900" indent="-342900">
              <a:buFont typeface="Arial" panose="020B0604020202020204" pitchFamily="34" charset="0"/>
              <a:buChar char="•"/>
            </a:pPr>
            <a:r>
              <a:rPr lang="es-ES" sz="1800" dirty="0" smtClean="0"/>
              <a:t>La </a:t>
            </a:r>
            <a:r>
              <a:rPr lang="es-ES" sz="1800" dirty="0"/>
              <a:t>carga de los intereses se ha </a:t>
            </a:r>
            <a:r>
              <a:rPr lang="es-ES" sz="1800" dirty="0" smtClean="0"/>
              <a:t>agravado, con un interés sobre el12</a:t>
            </a:r>
            <a:r>
              <a:rPr lang="es-ES" sz="1800" dirty="0"/>
              <a:t>% </a:t>
            </a:r>
            <a:r>
              <a:rPr lang="es-ES" sz="1800" dirty="0" smtClean="0"/>
              <a:t>de los </a:t>
            </a:r>
            <a:r>
              <a:rPr lang="es-ES" sz="1800" dirty="0"/>
              <a:t>ingresos del gobierno en 2016, aunque </a:t>
            </a:r>
            <a:r>
              <a:rPr lang="es-ES" sz="1800" dirty="0" smtClean="0"/>
              <a:t>se espera que esta proporción se modere</a:t>
            </a:r>
            <a:endParaRPr lang="en-US" sz="1800" dirty="0"/>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6743205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Calificación</a:t>
            </a:r>
            <a:r>
              <a:rPr lang="en-US" dirty="0" smtClean="0"/>
              <a:t> de </a:t>
            </a:r>
            <a:r>
              <a:rPr lang="en-US" dirty="0" err="1" smtClean="0"/>
              <a:t>Riesgo</a:t>
            </a:r>
            <a:r>
              <a:rPr lang="en-US" dirty="0" smtClean="0"/>
              <a:t> </a:t>
            </a:r>
            <a:r>
              <a:rPr lang="en-US" dirty="0" err="1" smtClean="0"/>
              <a:t>Soberano</a:t>
            </a:r>
            <a:r>
              <a:rPr lang="en-US" dirty="0" smtClean="0"/>
              <a:t> Colombia</a:t>
            </a:r>
            <a:endParaRPr lang="en-US" dirty="0"/>
          </a:p>
        </p:txBody>
      </p:sp>
      <p:sp>
        <p:nvSpPr>
          <p:cNvPr id="3" name="Footer Placeholder 2"/>
          <p:cNvSpPr>
            <a:spLocks noGrp="1"/>
          </p:cNvSpPr>
          <p:nvPr>
            <p:ph type="ftr" sz="quarter" idx="10"/>
          </p:nvPr>
        </p:nvSpPr>
        <p:spPr/>
        <p:txBody>
          <a:bodyPr/>
          <a:lstStyle/>
          <a:p>
            <a:r>
              <a:rPr lang="en-US" smtClean="0"/>
              <a:t>Private &amp; Confidential</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23</a:t>
            </a:fld>
            <a:endParaRPr lang="en-US" dirty="0"/>
          </a:p>
        </p:txBody>
      </p:sp>
      <p:sp>
        <p:nvSpPr>
          <p:cNvPr id="5" name="Content Placeholder 4"/>
          <p:cNvSpPr>
            <a:spLocks noGrp="1"/>
          </p:cNvSpPr>
          <p:nvPr>
            <p:ph sz="quarter" idx="12"/>
          </p:nvPr>
        </p:nvSpPr>
        <p:spPr>
          <a:xfrm>
            <a:off x="317352" y="1018482"/>
            <a:ext cx="8503543" cy="4552978"/>
          </a:xfrm>
        </p:spPr>
        <p:txBody>
          <a:bodyPr/>
          <a:lstStyle/>
          <a:p>
            <a:pPr marL="342900" indent="-342900">
              <a:buFont typeface="Arial" panose="020B0604020202020204" pitchFamily="34" charset="0"/>
              <a:buChar char="•"/>
            </a:pPr>
            <a:r>
              <a:rPr lang="en-US" sz="1600" dirty="0" smtClean="0"/>
              <a:t>La </a:t>
            </a:r>
            <a:r>
              <a:rPr lang="en-US" sz="1600" dirty="0" err="1" smtClean="0"/>
              <a:t>perspectiva</a:t>
            </a:r>
            <a:r>
              <a:rPr lang="en-US" sz="1600" dirty="0" smtClean="0"/>
              <a:t> </a:t>
            </a:r>
            <a:r>
              <a:rPr lang="en-US" sz="1600" dirty="0" err="1" smtClean="0"/>
              <a:t>negativa</a:t>
            </a:r>
            <a:r>
              <a:rPr lang="en-US" sz="1600" dirty="0" smtClean="0"/>
              <a:t> </a:t>
            </a:r>
            <a:r>
              <a:rPr lang="en-US" sz="1600" dirty="0" err="1" smtClean="0"/>
              <a:t>refleja</a:t>
            </a:r>
            <a:r>
              <a:rPr lang="en-US" sz="1600" dirty="0" smtClean="0"/>
              <a:t> el </a:t>
            </a:r>
            <a:r>
              <a:rPr lang="en-US" sz="1600" dirty="0" err="1" smtClean="0"/>
              <a:t>riesgo</a:t>
            </a:r>
            <a:r>
              <a:rPr lang="en-US" sz="1600" dirty="0" smtClean="0"/>
              <a:t> que </a:t>
            </a:r>
            <a:r>
              <a:rPr lang="en-US" sz="1600" dirty="0" err="1" smtClean="0"/>
              <a:t>existe</a:t>
            </a:r>
            <a:r>
              <a:rPr lang="en-US" sz="1600" dirty="0" smtClean="0"/>
              <a:t> que Colombia no </a:t>
            </a:r>
            <a:r>
              <a:rPr lang="en-US" sz="1600" dirty="0" err="1" smtClean="0"/>
              <a:t>logre</a:t>
            </a:r>
            <a:r>
              <a:rPr lang="en-US" sz="1600" dirty="0" smtClean="0"/>
              <a:t> </a:t>
            </a:r>
            <a:r>
              <a:rPr lang="en-US" sz="1600" dirty="0" err="1" smtClean="0"/>
              <a:t>mejorar</a:t>
            </a:r>
            <a:r>
              <a:rPr lang="en-US" sz="1600" dirty="0" smtClean="0"/>
              <a:t> </a:t>
            </a:r>
            <a:r>
              <a:rPr lang="en-US" sz="1600" dirty="0" err="1" smtClean="0"/>
              <a:t>su</a:t>
            </a:r>
            <a:r>
              <a:rPr lang="en-US" sz="1600" dirty="0" smtClean="0"/>
              <a:t> </a:t>
            </a:r>
            <a:r>
              <a:rPr lang="en-US" sz="1600" dirty="0" err="1" smtClean="0"/>
              <a:t>posición</a:t>
            </a:r>
            <a:r>
              <a:rPr lang="en-US" sz="1600" dirty="0" smtClean="0"/>
              <a:t> externa con las </a:t>
            </a:r>
            <a:r>
              <a:rPr lang="en-US" sz="1600" dirty="0" err="1" smtClean="0"/>
              <a:t>proyecciones</a:t>
            </a:r>
            <a:r>
              <a:rPr lang="en-US" sz="1600" dirty="0" smtClean="0"/>
              <a:t> </a:t>
            </a:r>
            <a:r>
              <a:rPr lang="en-US" sz="1600" dirty="0" err="1" smtClean="0"/>
              <a:t>realizadas</a:t>
            </a:r>
            <a:r>
              <a:rPr lang="en-US" sz="1600" dirty="0" smtClean="0"/>
              <a:t> </a:t>
            </a:r>
            <a:r>
              <a:rPr lang="en-US" sz="1600" dirty="0" err="1" smtClean="0"/>
              <a:t>por</a:t>
            </a:r>
            <a:r>
              <a:rPr lang="en-US" sz="1600" dirty="0" smtClean="0"/>
              <a:t> S&amp;P </a:t>
            </a:r>
            <a:r>
              <a:rPr lang="en-US" sz="1600" dirty="0" err="1" smtClean="0"/>
              <a:t>como</a:t>
            </a:r>
            <a:r>
              <a:rPr lang="en-US" sz="1600" dirty="0" smtClean="0"/>
              <a:t> </a:t>
            </a:r>
            <a:r>
              <a:rPr lang="en-US" sz="1600" dirty="0" err="1" smtClean="0"/>
              <a:t>resultado</a:t>
            </a:r>
            <a:r>
              <a:rPr lang="en-US" sz="1600" dirty="0" smtClean="0"/>
              <a:t> de </a:t>
            </a:r>
            <a:r>
              <a:rPr lang="en-US" sz="1600" dirty="0" err="1" smtClean="0"/>
              <a:t>una</a:t>
            </a:r>
            <a:r>
              <a:rPr lang="en-US" sz="1600" dirty="0" smtClean="0"/>
              <a:t> </a:t>
            </a:r>
            <a:r>
              <a:rPr lang="en-US" sz="1600" dirty="0" err="1" smtClean="0"/>
              <a:t>recuperación</a:t>
            </a:r>
            <a:r>
              <a:rPr lang="en-US" sz="1600" dirty="0" smtClean="0"/>
              <a:t> </a:t>
            </a:r>
            <a:r>
              <a:rPr lang="en-US" sz="1600" dirty="0" err="1" smtClean="0"/>
              <a:t>más</a:t>
            </a:r>
            <a:r>
              <a:rPr lang="en-US" sz="1600" dirty="0" smtClean="0"/>
              <a:t> </a:t>
            </a:r>
            <a:r>
              <a:rPr lang="en-US" sz="1600" dirty="0" err="1" smtClean="0"/>
              <a:t>débil</a:t>
            </a:r>
            <a:r>
              <a:rPr lang="en-US" sz="1600" dirty="0" smtClean="0"/>
              <a:t> de lo </a:t>
            </a:r>
            <a:r>
              <a:rPr lang="en-US" sz="1600" dirty="0" err="1" smtClean="0"/>
              <a:t>previsto</a:t>
            </a:r>
            <a:r>
              <a:rPr lang="en-US" sz="1600" dirty="0" smtClean="0"/>
              <a:t> </a:t>
            </a:r>
            <a:r>
              <a:rPr lang="en-US" sz="1600" dirty="0" err="1" smtClean="0"/>
              <a:t>en</a:t>
            </a:r>
            <a:r>
              <a:rPr lang="en-US" sz="1600" dirty="0" smtClean="0"/>
              <a:t> </a:t>
            </a:r>
            <a:r>
              <a:rPr lang="en-US" sz="1600" dirty="0" err="1" smtClean="0"/>
              <a:t>cuanto</a:t>
            </a:r>
            <a:r>
              <a:rPr lang="en-US" sz="1600" dirty="0" smtClean="0"/>
              <a:t> a las </a:t>
            </a:r>
            <a:r>
              <a:rPr lang="en-US" sz="1600" dirty="0" err="1" smtClean="0"/>
              <a:t>exportaciones</a:t>
            </a:r>
            <a:r>
              <a:rPr lang="en-US" sz="1600" dirty="0" smtClean="0"/>
              <a:t> o un </a:t>
            </a:r>
            <a:r>
              <a:rPr lang="en-US" sz="1600" dirty="0" err="1" smtClean="0"/>
              <a:t>problema</a:t>
            </a:r>
            <a:r>
              <a:rPr lang="en-US" sz="1600" dirty="0" smtClean="0"/>
              <a:t> </a:t>
            </a:r>
            <a:r>
              <a:rPr lang="en-US" sz="1600" dirty="0" err="1" smtClean="0"/>
              <a:t>durante</a:t>
            </a:r>
            <a:r>
              <a:rPr lang="en-US" sz="1600" dirty="0" smtClean="0"/>
              <a:t> la </a:t>
            </a:r>
            <a:r>
              <a:rPr lang="en-US" sz="1600" dirty="0" err="1" smtClean="0"/>
              <a:t>implementación</a:t>
            </a:r>
            <a:r>
              <a:rPr lang="en-US" sz="1600" dirty="0" smtClean="0"/>
              <a:t> de la </a:t>
            </a:r>
            <a:r>
              <a:rPr lang="en-US" sz="1600" dirty="0" err="1" smtClean="0"/>
              <a:t>reforma</a:t>
            </a:r>
            <a:r>
              <a:rPr lang="en-US" sz="1600" dirty="0" smtClean="0"/>
              <a:t> </a:t>
            </a:r>
            <a:r>
              <a:rPr lang="en-US" sz="1600" dirty="0" err="1" smtClean="0"/>
              <a:t>tributaria</a:t>
            </a:r>
            <a:r>
              <a:rPr lang="en-US" sz="1600" dirty="0" smtClean="0"/>
              <a:t> o del </a:t>
            </a:r>
            <a:r>
              <a:rPr lang="en-US" sz="1600" dirty="0" err="1" smtClean="0"/>
              <a:t>proceso</a:t>
            </a:r>
            <a:r>
              <a:rPr lang="en-US" sz="1600" dirty="0" smtClean="0"/>
              <a:t> de </a:t>
            </a:r>
            <a:r>
              <a:rPr lang="en-US" sz="1600" dirty="0" err="1" smtClean="0"/>
              <a:t>paz</a:t>
            </a:r>
            <a:r>
              <a:rPr lang="en-US" sz="1600" dirty="0" smtClean="0"/>
              <a:t>. </a:t>
            </a:r>
            <a:endParaRPr lang="en-US" sz="1600" dirty="0" smtClean="0"/>
          </a:p>
          <a:p>
            <a:endParaRPr lang="en-US" sz="1600" dirty="0" smtClean="0"/>
          </a:p>
          <a:p>
            <a:pPr marL="342900" indent="-342900">
              <a:buFont typeface="Arial" panose="020B0604020202020204" pitchFamily="34" charset="0"/>
              <a:buChar char="•"/>
            </a:pPr>
            <a:r>
              <a:rPr lang="en-US" sz="1600" dirty="0" smtClean="0"/>
              <a:t>“</a:t>
            </a:r>
            <a:r>
              <a:rPr lang="en-US" sz="1600" dirty="0" err="1" smtClean="0"/>
              <a:t>Podríamos</a:t>
            </a:r>
            <a:r>
              <a:rPr lang="en-US" sz="1600" dirty="0" smtClean="0"/>
              <a:t> </a:t>
            </a:r>
            <a:r>
              <a:rPr lang="en-US" sz="1600" dirty="0" err="1" smtClean="0">
                <a:solidFill>
                  <a:srgbClr val="FF0000"/>
                </a:solidFill>
              </a:rPr>
              <a:t>bajar</a:t>
            </a:r>
            <a:r>
              <a:rPr lang="en-US" sz="1600" dirty="0" smtClean="0">
                <a:solidFill>
                  <a:srgbClr val="FF0000"/>
                </a:solidFill>
              </a:rPr>
              <a:t> la </a:t>
            </a:r>
            <a:r>
              <a:rPr lang="en-US" sz="1600" dirty="0" err="1" smtClean="0">
                <a:solidFill>
                  <a:srgbClr val="FF0000"/>
                </a:solidFill>
              </a:rPr>
              <a:t>calificación</a:t>
            </a:r>
            <a:r>
              <a:rPr lang="en-US" sz="1600" dirty="0" smtClean="0">
                <a:solidFill>
                  <a:srgbClr val="FF0000"/>
                </a:solidFill>
              </a:rPr>
              <a:t> </a:t>
            </a:r>
            <a:r>
              <a:rPr lang="en-US" sz="1600" dirty="0" smtClean="0"/>
              <a:t>ante </a:t>
            </a:r>
            <a:r>
              <a:rPr lang="en-US" sz="1600" dirty="0" err="1" smtClean="0"/>
              <a:t>ciertas</a:t>
            </a:r>
            <a:r>
              <a:rPr lang="en-US" sz="1600" dirty="0" smtClean="0"/>
              <a:t> </a:t>
            </a:r>
            <a:r>
              <a:rPr lang="en-US" sz="1600" dirty="0" err="1" smtClean="0"/>
              <a:t>condiciones</a:t>
            </a:r>
            <a:r>
              <a:rPr lang="en-US" sz="1600" dirty="0" smtClean="0"/>
              <a:t>”:</a:t>
            </a:r>
          </a:p>
          <a:p>
            <a:pPr marL="736092" lvl="2" indent="-342900">
              <a:buFont typeface="Wingdings" panose="05000000000000000000" pitchFamily="2" charset="2"/>
              <a:buChar char="Ø"/>
            </a:pPr>
            <a:r>
              <a:rPr lang="en-US" sz="1200" b="0" dirty="0" smtClean="0"/>
              <a:t>“Si la </a:t>
            </a:r>
            <a:r>
              <a:rPr lang="en-US" sz="1200" b="0" dirty="0" err="1" smtClean="0"/>
              <a:t>carga</a:t>
            </a:r>
            <a:r>
              <a:rPr lang="en-US" sz="1200" b="0" dirty="0" smtClean="0"/>
              <a:t> de la </a:t>
            </a:r>
            <a:r>
              <a:rPr lang="en-US" sz="1200" b="0" dirty="0" err="1" smtClean="0"/>
              <a:t>deuda</a:t>
            </a:r>
            <a:r>
              <a:rPr lang="en-US" sz="1200" b="0" dirty="0" smtClean="0"/>
              <a:t> externa </a:t>
            </a:r>
            <a:r>
              <a:rPr lang="en-US" sz="1200" b="0" dirty="0" err="1" smtClean="0"/>
              <a:t>neta</a:t>
            </a:r>
            <a:r>
              <a:rPr lang="en-US" sz="1200" b="0" dirty="0" smtClean="0"/>
              <a:t> no se </a:t>
            </a:r>
            <a:r>
              <a:rPr lang="en-US" sz="1200" b="0" dirty="0" err="1" smtClean="0"/>
              <a:t>estabiliza</a:t>
            </a:r>
            <a:r>
              <a:rPr lang="en-US" sz="1200" b="0" dirty="0" smtClean="0"/>
              <a:t> </a:t>
            </a:r>
            <a:r>
              <a:rPr lang="en-US" sz="1200" b="0" dirty="0" err="1" smtClean="0"/>
              <a:t>ni</a:t>
            </a:r>
            <a:r>
              <a:rPr lang="en-US" sz="1200" b="0" dirty="0" smtClean="0"/>
              <a:t> se </a:t>
            </a:r>
            <a:r>
              <a:rPr lang="en-US" sz="1200" b="0" dirty="0" err="1" smtClean="0"/>
              <a:t>comienza</a:t>
            </a:r>
            <a:r>
              <a:rPr lang="en-US" sz="1200" b="0" dirty="0" smtClean="0"/>
              <a:t> a </a:t>
            </a:r>
            <a:r>
              <a:rPr lang="en-US" sz="1200" b="0" dirty="0" err="1" smtClean="0"/>
              <a:t>revertir</a:t>
            </a:r>
            <a:r>
              <a:rPr lang="en-US" sz="1200" b="0" dirty="0" smtClean="0"/>
              <a:t> el </a:t>
            </a:r>
            <a:r>
              <a:rPr lang="en-US" sz="1200" b="0" dirty="0" err="1" smtClean="0"/>
              <a:t>reciente</a:t>
            </a:r>
            <a:r>
              <a:rPr lang="en-US" sz="1200" b="0" dirty="0" smtClean="0"/>
              <a:t> </a:t>
            </a:r>
            <a:r>
              <a:rPr lang="en-US" sz="1200" b="0" dirty="0" err="1" smtClean="0"/>
              <a:t>aumento</a:t>
            </a:r>
            <a:r>
              <a:rPr lang="en-US" sz="1200" b="0" dirty="0" smtClean="0"/>
              <a:t> de </a:t>
            </a:r>
            <a:r>
              <a:rPr lang="en-US" sz="1200" b="0" dirty="0" err="1" smtClean="0"/>
              <a:t>esta</a:t>
            </a:r>
            <a:r>
              <a:rPr lang="en-US" sz="1200" b="0" dirty="0" smtClean="0"/>
              <a:t>. Lo que </a:t>
            </a:r>
            <a:r>
              <a:rPr lang="en-US" sz="1200" b="0" dirty="0" err="1" smtClean="0"/>
              <a:t>puede</a:t>
            </a:r>
            <a:r>
              <a:rPr lang="en-US" sz="1200" b="0" dirty="0" smtClean="0"/>
              <a:t> </a:t>
            </a:r>
            <a:r>
              <a:rPr lang="en-US" sz="1200" b="0" dirty="0" err="1" smtClean="0"/>
              <a:t>ser</a:t>
            </a:r>
            <a:r>
              <a:rPr lang="en-US" sz="1200" b="0" dirty="0" smtClean="0"/>
              <a:t> </a:t>
            </a:r>
            <a:r>
              <a:rPr lang="en-US" sz="1200" b="0" dirty="0" err="1" smtClean="0"/>
              <a:t>explicado</a:t>
            </a:r>
            <a:r>
              <a:rPr lang="en-US" sz="1200" b="0" dirty="0" smtClean="0"/>
              <a:t> </a:t>
            </a:r>
            <a:r>
              <a:rPr lang="en-US" sz="1200" b="0" dirty="0" err="1" smtClean="0"/>
              <a:t>por</a:t>
            </a:r>
            <a:r>
              <a:rPr lang="en-US" sz="1200" b="0" dirty="0" smtClean="0"/>
              <a:t> </a:t>
            </a:r>
            <a:r>
              <a:rPr lang="en-US" sz="1200" b="0" dirty="0" err="1" smtClean="0"/>
              <a:t>una</a:t>
            </a:r>
            <a:r>
              <a:rPr lang="en-US" sz="1200" b="0" dirty="0" smtClean="0"/>
              <a:t> </a:t>
            </a:r>
            <a:r>
              <a:rPr lang="en-US" sz="1200" b="0" dirty="0" err="1" smtClean="0"/>
              <a:t>debilidad</a:t>
            </a:r>
            <a:r>
              <a:rPr lang="en-US" sz="1200" b="0" dirty="0" smtClean="0"/>
              <a:t> de las </a:t>
            </a:r>
            <a:r>
              <a:rPr lang="en-US" sz="1200" b="0" dirty="0" err="1" smtClean="0"/>
              <a:t>exportaciones</a:t>
            </a:r>
            <a:r>
              <a:rPr lang="en-US" sz="1200" b="0" dirty="0" smtClean="0"/>
              <a:t> o el </a:t>
            </a:r>
            <a:r>
              <a:rPr lang="en-US" sz="1200" b="0" dirty="0" err="1" smtClean="0"/>
              <a:t>continuio</a:t>
            </a:r>
            <a:r>
              <a:rPr lang="en-US" sz="1200" b="0" dirty="0" smtClean="0"/>
              <a:t> </a:t>
            </a:r>
            <a:r>
              <a:rPr lang="en-US" sz="1200" b="0" dirty="0" err="1" smtClean="0"/>
              <a:t>aumento</a:t>
            </a:r>
            <a:r>
              <a:rPr lang="en-US" sz="1200" b="0" dirty="0" smtClean="0"/>
              <a:t> de la </a:t>
            </a:r>
            <a:r>
              <a:rPr lang="en-US" sz="1200" b="0" dirty="0" err="1" smtClean="0"/>
              <a:t>deuda</a:t>
            </a:r>
            <a:r>
              <a:rPr lang="en-US" sz="1200" b="0" dirty="0" smtClean="0"/>
              <a:t> externa”</a:t>
            </a:r>
          </a:p>
          <a:p>
            <a:pPr marL="736092" lvl="2" indent="-342900">
              <a:buFont typeface="Wingdings" panose="05000000000000000000" pitchFamily="2" charset="2"/>
              <a:buChar char="Ø"/>
            </a:pPr>
            <a:endParaRPr lang="en-US" sz="1200" b="0" dirty="0" smtClean="0"/>
          </a:p>
          <a:p>
            <a:pPr marL="736092" lvl="2" indent="-342900">
              <a:buFont typeface="Wingdings" panose="05000000000000000000" pitchFamily="2" charset="2"/>
              <a:buChar char="Ø"/>
            </a:pPr>
            <a:r>
              <a:rPr lang="en-US" sz="1200" b="0" dirty="0" smtClean="0"/>
              <a:t>“Si el </a:t>
            </a:r>
            <a:r>
              <a:rPr lang="en-US" sz="1200" b="0" dirty="0" err="1" smtClean="0"/>
              <a:t>déficit</a:t>
            </a:r>
            <a:r>
              <a:rPr lang="en-US" sz="1200" b="0" dirty="0" smtClean="0"/>
              <a:t> fiscal </a:t>
            </a:r>
            <a:r>
              <a:rPr lang="en-US" sz="1200" b="0" dirty="0" err="1" smtClean="0"/>
              <a:t>deja</a:t>
            </a:r>
            <a:r>
              <a:rPr lang="en-US" sz="1200" b="0" dirty="0" smtClean="0"/>
              <a:t> de </a:t>
            </a:r>
            <a:r>
              <a:rPr lang="en-US" sz="1200" b="0" dirty="0" err="1" smtClean="0"/>
              <a:t>disminuir</a:t>
            </a:r>
            <a:r>
              <a:rPr lang="en-US" sz="1200" b="0" dirty="0"/>
              <a:t> </a:t>
            </a:r>
            <a:r>
              <a:rPr lang="en-US" sz="1200" b="0" dirty="0" smtClean="0"/>
              <a:t>lo </a:t>
            </a:r>
            <a:r>
              <a:rPr lang="en-US" sz="1200" b="0" dirty="0" err="1" smtClean="0"/>
              <a:t>suficiente</a:t>
            </a:r>
            <a:r>
              <a:rPr lang="en-US" sz="1200" b="0" dirty="0" smtClean="0"/>
              <a:t> y la </a:t>
            </a:r>
            <a:r>
              <a:rPr lang="en-US" sz="1200" b="0" dirty="0" err="1" smtClean="0"/>
              <a:t>deuda</a:t>
            </a:r>
            <a:r>
              <a:rPr lang="en-US" sz="1200" b="0" dirty="0" smtClean="0"/>
              <a:t> </a:t>
            </a:r>
            <a:r>
              <a:rPr lang="en-US" sz="1200" b="0" dirty="0" err="1" smtClean="0"/>
              <a:t>neta</a:t>
            </a:r>
            <a:r>
              <a:rPr lang="en-US" sz="1200" b="0" dirty="0" smtClean="0"/>
              <a:t> del </a:t>
            </a:r>
            <a:r>
              <a:rPr lang="en-US" sz="1200" b="0" dirty="0" err="1" smtClean="0"/>
              <a:t>gobierno</a:t>
            </a:r>
            <a:r>
              <a:rPr lang="en-US" sz="1200" b="0" dirty="0" smtClean="0"/>
              <a:t> general </a:t>
            </a:r>
            <a:r>
              <a:rPr lang="en-US" sz="1200" b="0" dirty="0" err="1" smtClean="0"/>
              <a:t>sobre</a:t>
            </a:r>
            <a:r>
              <a:rPr lang="en-US" sz="1200" b="0" dirty="0" smtClean="0"/>
              <a:t> el PIB </a:t>
            </a:r>
            <a:r>
              <a:rPr lang="en-US" sz="1200" b="0" dirty="0" err="1" smtClean="0"/>
              <a:t>aumenta</a:t>
            </a:r>
            <a:r>
              <a:rPr lang="en-US" sz="1200" b="0" dirty="0" smtClean="0"/>
              <a:t> </a:t>
            </a:r>
            <a:r>
              <a:rPr lang="en-US" sz="1200" b="0" dirty="0" err="1" smtClean="0"/>
              <a:t>más</a:t>
            </a:r>
            <a:r>
              <a:rPr lang="en-US" sz="1200" b="0" dirty="0" smtClean="0"/>
              <a:t> de lo </a:t>
            </a:r>
            <a:r>
              <a:rPr lang="en-US" sz="1200" b="0" dirty="0" err="1" smtClean="0"/>
              <a:t>esperado</a:t>
            </a:r>
            <a:r>
              <a:rPr lang="en-US" sz="1200" b="0" dirty="0" smtClean="0"/>
              <a:t>. Lo que </a:t>
            </a:r>
            <a:r>
              <a:rPr lang="en-US" sz="1200" b="0" dirty="0" err="1" smtClean="0"/>
              <a:t>puede</a:t>
            </a:r>
            <a:r>
              <a:rPr lang="en-US" sz="1200" b="0" dirty="0" smtClean="0"/>
              <a:t> </a:t>
            </a:r>
            <a:r>
              <a:rPr lang="en-US" sz="1200" b="0" dirty="0" err="1" smtClean="0"/>
              <a:t>representar</a:t>
            </a:r>
            <a:r>
              <a:rPr lang="en-US" sz="1200" b="0" dirty="0" smtClean="0"/>
              <a:t> </a:t>
            </a:r>
            <a:r>
              <a:rPr lang="en-US" sz="1200" b="0" dirty="0" err="1" smtClean="0"/>
              <a:t>gastos</a:t>
            </a:r>
            <a:r>
              <a:rPr lang="en-US" sz="1200" b="0" dirty="0" smtClean="0"/>
              <a:t> </a:t>
            </a:r>
            <a:r>
              <a:rPr lang="en-US" sz="1200" b="0" dirty="0" err="1" smtClean="0"/>
              <a:t>elevados</a:t>
            </a:r>
            <a:r>
              <a:rPr lang="en-US" sz="1200" b="0" dirty="0" smtClean="0"/>
              <a:t> </a:t>
            </a:r>
            <a:r>
              <a:rPr lang="en-US" sz="1200" b="0" dirty="0" err="1" smtClean="0"/>
              <a:t>asociados</a:t>
            </a:r>
            <a:r>
              <a:rPr lang="en-US" sz="1200" b="0" dirty="0" smtClean="0"/>
              <a:t> con la </a:t>
            </a:r>
            <a:r>
              <a:rPr lang="en-US" sz="1200" b="0" dirty="0" err="1" smtClean="0"/>
              <a:t>aplicación</a:t>
            </a:r>
            <a:r>
              <a:rPr lang="en-US" sz="1200" b="0" dirty="0" smtClean="0"/>
              <a:t> de </a:t>
            </a:r>
            <a:r>
              <a:rPr lang="en-US" sz="1200" b="0" dirty="0" err="1" smtClean="0"/>
              <a:t>los</a:t>
            </a:r>
            <a:r>
              <a:rPr lang="en-US" sz="1200" b="0" dirty="0" smtClean="0"/>
              <a:t> </a:t>
            </a:r>
            <a:r>
              <a:rPr lang="en-US" sz="1200" b="0" dirty="0" err="1" smtClean="0"/>
              <a:t>acuerdos</a:t>
            </a:r>
            <a:r>
              <a:rPr lang="en-US" sz="1200" b="0" dirty="0" smtClean="0"/>
              <a:t> de </a:t>
            </a:r>
            <a:r>
              <a:rPr lang="en-US" sz="1200" b="0" dirty="0" err="1" smtClean="0"/>
              <a:t>paz</a:t>
            </a:r>
            <a:r>
              <a:rPr lang="en-US" sz="1200" b="0" dirty="0" smtClean="0"/>
              <a:t> o un </a:t>
            </a:r>
            <a:r>
              <a:rPr lang="en-US" sz="1200" b="0" dirty="0" err="1" smtClean="0"/>
              <a:t>inesperado</a:t>
            </a:r>
            <a:r>
              <a:rPr lang="en-US" sz="1200" b="0" dirty="0" smtClean="0"/>
              <a:t> </a:t>
            </a:r>
            <a:r>
              <a:rPr lang="en-US" sz="1200" b="0" dirty="0" err="1" smtClean="0"/>
              <a:t>rendimiento</a:t>
            </a:r>
            <a:r>
              <a:rPr lang="en-US" sz="1200" b="0" dirty="0" smtClean="0"/>
              <a:t> del </a:t>
            </a:r>
            <a:r>
              <a:rPr lang="en-US" sz="1200" b="0" dirty="0" err="1" smtClean="0"/>
              <a:t>paquete</a:t>
            </a:r>
            <a:r>
              <a:rPr lang="en-US" sz="1200" b="0" dirty="0" smtClean="0"/>
              <a:t> </a:t>
            </a:r>
            <a:r>
              <a:rPr lang="en-US" sz="1200" b="0" dirty="0" err="1" smtClean="0"/>
              <a:t>tributario</a:t>
            </a:r>
            <a:endParaRPr lang="en-US" sz="1200" b="0" dirty="0" smtClean="0"/>
          </a:p>
          <a:p>
            <a:pPr marL="736092" lvl="2" indent="-342900">
              <a:buFont typeface="Wingdings" panose="05000000000000000000" pitchFamily="2" charset="2"/>
              <a:buChar char="Ø"/>
            </a:pPr>
            <a:endParaRPr lang="en-US" sz="1200" b="0" dirty="0" smtClean="0"/>
          </a:p>
          <a:p>
            <a:pPr marL="736092" lvl="2" indent="-342900">
              <a:buFont typeface="Wingdings" panose="05000000000000000000" pitchFamily="2" charset="2"/>
              <a:buChar char="Ø"/>
            </a:pPr>
            <a:r>
              <a:rPr lang="en-US" sz="1200" b="0" dirty="0" smtClean="0"/>
              <a:t>“</a:t>
            </a:r>
            <a:r>
              <a:rPr lang="en-US" sz="1200" b="0" dirty="0" err="1" smtClean="0"/>
              <a:t>Por</a:t>
            </a:r>
            <a:r>
              <a:rPr lang="en-US" sz="1200" b="0" dirty="0" smtClean="0"/>
              <a:t> </a:t>
            </a:r>
            <a:r>
              <a:rPr lang="en-US" sz="1200" b="0" dirty="0" err="1" smtClean="0"/>
              <a:t>último</a:t>
            </a:r>
            <a:r>
              <a:rPr lang="en-US" sz="1200" b="0" dirty="0" smtClean="0"/>
              <a:t>, </a:t>
            </a:r>
            <a:r>
              <a:rPr lang="en-US" sz="1200" b="0" dirty="0" err="1" smtClean="0"/>
              <a:t>una</a:t>
            </a:r>
            <a:r>
              <a:rPr lang="en-US" sz="1200" b="0" dirty="0" smtClean="0"/>
              <a:t> </a:t>
            </a:r>
            <a:r>
              <a:rPr lang="en-US" sz="1200" b="0" dirty="0" err="1" smtClean="0"/>
              <a:t>inversión</a:t>
            </a:r>
            <a:r>
              <a:rPr lang="en-US" sz="1200" b="0" dirty="0" smtClean="0"/>
              <a:t> </a:t>
            </a:r>
            <a:r>
              <a:rPr lang="en-US" sz="1200" b="0" dirty="0" err="1" smtClean="0"/>
              <a:t>imprevista</a:t>
            </a:r>
            <a:r>
              <a:rPr lang="en-US" sz="1200" b="0" dirty="0" smtClean="0"/>
              <a:t> </a:t>
            </a:r>
            <a:r>
              <a:rPr lang="en-US" sz="1200" b="0" dirty="0" err="1" smtClean="0"/>
              <a:t>en</a:t>
            </a:r>
            <a:r>
              <a:rPr lang="en-US" sz="1200" b="0" dirty="0" smtClean="0"/>
              <a:t> el </a:t>
            </a:r>
            <a:r>
              <a:rPr lang="en-US" sz="1200" b="0" dirty="0" err="1" smtClean="0"/>
              <a:t>proceso</a:t>
            </a:r>
            <a:r>
              <a:rPr lang="en-US" sz="1200" b="0" dirty="0" smtClean="0"/>
              <a:t> de </a:t>
            </a:r>
            <a:r>
              <a:rPr lang="en-US" sz="1200" b="0" dirty="0" err="1" smtClean="0"/>
              <a:t>paz</a:t>
            </a:r>
            <a:r>
              <a:rPr lang="en-US" sz="1200" b="0" dirty="0" smtClean="0"/>
              <a:t> </a:t>
            </a:r>
            <a:r>
              <a:rPr lang="en-US" sz="1200" b="0" dirty="0" err="1" smtClean="0"/>
              <a:t>también</a:t>
            </a:r>
            <a:r>
              <a:rPr lang="en-US" sz="1200" b="0" dirty="0" smtClean="0"/>
              <a:t> </a:t>
            </a:r>
            <a:r>
              <a:rPr lang="en-US" sz="1200" b="0" dirty="0" err="1" smtClean="0"/>
              <a:t>podría</a:t>
            </a:r>
            <a:r>
              <a:rPr lang="en-US" sz="1200" b="0" dirty="0" smtClean="0"/>
              <a:t> </a:t>
            </a:r>
            <a:r>
              <a:rPr lang="en-US" sz="1200" b="0" dirty="0" err="1" smtClean="0"/>
              <a:t>debilitar</a:t>
            </a:r>
            <a:r>
              <a:rPr lang="en-US" sz="1200" b="0" dirty="0" smtClean="0"/>
              <a:t> las </a:t>
            </a:r>
            <a:r>
              <a:rPr lang="en-US" sz="1200" b="0" dirty="0" err="1" smtClean="0"/>
              <a:t>perspectivas</a:t>
            </a:r>
            <a:r>
              <a:rPr lang="en-US" sz="1200" b="0" dirty="0" smtClean="0"/>
              <a:t> de </a:t>
            </a:r>
            <a:r>
              <a:rPr lang="en-US" sz="1200" b="0" dirty="0" err="1" smtClean="0"/>
              <a:t>crecimiento</a:t>
            </a:r>
            <a:r>
              <a:rPr lang="en-US" sz="1200" b="0" dirty="0" smtClean="0"/>
              <a:t> y </a:t>
            </a:r>
            <a:r>
              <a:rPr lang="en-US" sz="1200" b="0" dirty="0" err="1" smtClean="0"/>
              <a:t>debilitar</a:t>
            </a:r>
            <a:r>
              <a:rPr lang="en-US" sz="1200" b="0" dirty="0" smtClean="0"/>
              <a:t> el </a:t>
            </a:r>
            <a:r>
              <a:rPr lang="en-US" sz="1200" b="0" dirty="0" err="1" smtClean="0"/>
              <a:t>perfil</a:t>
            </a:r>
            <a:r>
              <a:rPr lang="en-US" sz="1200" b="0" dirty="0" smtClean="0"/>
              <a:t> </a:t>
            </a:r>
            <a:r>
              <a:rPr lang="en-US" sz="1200" b="0" dirty="0" err="1" smtClean="0"/>
              <a:t>externo</a:t>
            </a:r>
            <a:r>
              <a:rPr lang="en-US" sz="1200" b="0" dirty="0" smtClean="0"/>
              <a:t> de Colombia”</a:t>
            </a:r>
          </a:p>
          <a:p>
            <a:pPr marL="736092" lvl="2" indent="-342900">
              <a:buFont typeface="Wingdings" panose="05000000000000000000" pitchFamily="2" charset="2"/>
              <a:buChar char="Ø"/>
            </a:pPr>
            <a:endParaRPr lang="en-US" sz="1200" b="0" dirty="0" smtClean="0"/>
          </a:p>
          <a:p>
            <a:pPr marL="736092" lvl="2" indent="-342900">
              <a:buFont typeface="Wingdings" panose="05000000000000000000" pitchFamily="2" charset="2"/>
              <a:buChar char="Ø"/>
            </a:pPr>
            <a:r>
              <a:rPr lang="en-US" sz="1200" b="0" dirty="0" smtClean="0"/>
              <a:t>“</a:t>
            </a:r>
            <a:r>
              <a:rPr lang="en-US" sz="1200" b="0" dirty="0" err="1" smtClean="0"/>
              <a:t>Podríamos</a:t>
            </a:r>
            <a:r>
              <a:rPr lang="en-US" sz="1200" b="0" dirty="0" smtClean="0"/>
              <a:t> </a:t>
            </a:r>
            <a:r>
              <a:rPr lang="en-US" sz="1200" b="0" dirty="0" err="1" smtClean="0"/>
              <a:t>cambiar</a:t>
            </a:r>
            <a:r>
              <a:rPr lang="en-US" sz="1200" b="0" dirty="0" smtClean="0"/>
              <a:t> la </a:t>
            </a:r>
            <a:r>
              <a:rPr lang="en-US" sz="1200" b="0" dirty="0" err="1" smtClean="0">
                <a:solidFill>
                  <a:srgbClr val="FF0000"/>
                </a:solidFill>
              </a:rPr>
              <a:t>perspectiva</a:t>
            </a:r>
            <a:r>
              <a:rPr lang="en-US" sz="1200" b="0" dirty="0" smtClean="0">
                <a:solidFill>
                  <a:srgbClr val="FF0000"/>
                </a:solidFill>
              </a:rPr>
              <a:t> a </a:t>
            </a:r>
            <a:r>
              <a:rPr lang="en-US" sz="1200" b="0" dirty="0" err="1" smtClean="0">
                <a:solidFill>
                  <a:srgbClr val="FF0000"/>
                </a:solidFill>
              </a:rPr>
              <a:t>estable</a:t>
            </a:r>
            <a:r>
              <a:rPr lang="en-US" sz="1200" b="0" dirty="0" smtClean="0">
                <a:solidFill>
                  <a:srgbClr val="FF0000"/>
                </a:solidFill>
              </a:rPr>
              <a:t> </a:t>
            </a:r>
            <a:r>
              <a:rPr lang="en-US" sz="1200" b="0" dirty="0" err="1" smtClean="0"/>
              <a:t>si</a:t>
            </a:r>
            <a:r>
              <a:rPr lang="en-US" sz="1200" b="0" dirty="0" smtClean="0"/>
              <a:t> el </a:t>
            </a:r>
            <a:r>
              <a:rPr lang="en-US" sz="1200" b="0" dirty="0" err="1" smtClean="0"/>
              <a:t>déficit</a:t>
            </a:r>
            <a:r>
              <a:rPr lang="en-US" sz="1200" b="0" dirty="0" smtClean="0"/>
              <a:t> fiscal </a:t>
            </a:r>
            <a:r>
              <a:rPr lang="en-US" sz="1200" b="0" dirty="0" err="1" smtClean="0"/>
              <a:t>disminuye</a:t>
            </a:r>
            <a:r>
              <a:rPr lang="en-US" sz="1200" b="0" dirty="0" smtClean="0"/>
              <a:t> y la </a:t>
            </a:r>
            <a:r>
              <a:rPr lang="en-US" sz="1200" b="0" dirty="0" err="1" smtClean="0"/>
              <a:t>deuda</a:t>
            </a:r>
            <a:r>
              <a:rPr lang="en-US" sz="1200" b="0" dirty="0" smtClean="0"/>
              <a:t> </a:t>
            </a:r>
            <a:r>
              <a:rPr lang="en-US" sz="1200" b="0" dirty="0" err="1" smtClean="0"/>
              <a:t>neta</a:t>
            </a:r>
            <a:r>
              <a:rPr lang="en-US" sz="1200" b="0" dirty="0" smtClean="0"/>
              <a:t> del </a:t>
            </a:r>
            <a:r>
              <a:rPr lang="en-US" sz="1200" b="0" dirty="0" err="1" smtClean="0"/>
              <a:t>gobierno</a:t>
            </a:r>
            <a:r>
              <a:rPr lang="en-US" sz="1200" b="0" dirty="0" smtClean="0"/>
              <a:t> general y las </a:t>
            </a:r>
            <a:r>
              <a:rPr lang="en-US" sz="1200" b="0" dirty="0" err="1" smtClean="0"/>
              <a:t>cargas</a:t>
            </a:r>
            <a:r>
              <a:rPr lang="en-US" sz="1200" b="0" dirty="0" smtClean="0"/>
              <a:t> de </a:t>
            </a:r>
            <a:r>
              <a:rPr lang="en-US" sz="1200" b="0" dirty="0" err="1" smtClean="0"/>
              <a:t>interés</a:t>
            </a:r>
            <a:r>
              <a:rPr lang="en-US" sz="1200" b="0" dirty="0" smtClean="0"/>
              <a:t> </a:t>
            </a:r>
            <a:r>
              <a:rPr lang="en-US" sz="1200" b="0" dirty="0" err="1" smtClean="0"/>
              <a:t>mejoran</a:t>
            </a:r>
            <a:r>
              <a:rPr lang="en-US" sz="1200" b="0" dirty="0" smtClean="0"/>
              <a:t> </a:t>
            </a:r>
            <a:r>
              <a:rPr lang="en-US" sz="1200" b="0" dirty="0" err="1" smtClean="0"/>
              <a:t>más</a:t>
            </a:r>
            <a:r>
              <a:rPr lang="en-US" sz="1200" b="0" dirty="0" smtClean="0"/>
              <a:t> </a:t>
            </a:r>
            <a:r>
              <a:rPr lang="en-US" sz="1200" b="0" dirty="0" err="1" smtClean="0"/>
              <a:t>rápidamente</a:t>
            </a:r>
            <a:r>
              <a:rPr lang="en-US" sz="1200" b="0" dirty="0" smtClean="0"/>
              <a:t> de lo que </a:t>
            </a:r>
            <a:r>
              <a:rPr lang="en-US" sz="1200" b="0" dirty="0" err="1" smtClean="0"/>
              <a:t>esperamos</a:t>
            </a:r>
            <a:r>
              <a:rPr lang="en-US" sz="1200" b="0" dirty="0" smtClean="0"/>
              <a:t>, con un </a:t>
            </a:r>
            <a:r>
              <a:rPr lang="en-US" sz="1200" b="0" dirty="0" err="1" smtClean="0"/>
              <a:t>posible</a:t>
            </a:r>
            <a:r>
              <a:rPr lang="en-US" sz="1200" b="0" dirty="0" smtClean="0"/>
              <a:t> </a:t>
            </a:r>
            <a:r>
              <a:rPr lang="en-US" sz="1200" b="0" dirty="0" err="1" smtClean="0"/>
              <a:t>crecimiento</a:t>
            </a:r>
            <a:r>
              <a:rPr lang="en-US" sz="1200" b="0" dirty="0" smtClean="0"/>
              <a:t> </a:t>
            </a:r>
            <a:r>
              <a:rPr lang="en-US" sz="1200" b="0" dirty="0" err="1" smtClean="0"/>
              <a:t>tendencial</a:t>
            </a:r>
            <a:r>
              <a:rPr lang="en-US" sz="1200" b="0" dirty="0" smtClean="0"/>
              <a:t> del </a:t>
            </a:r>
            <a:r>
              <a:rPr lang="en-US" sz="1200" b="0" dirty="0" err="1" smtClean="0"/>
              <a:t>país</a:t>
            </a:r>
            <a:r>
              <a:rPr lang="en-US" sz="1200" b="0" dirty="0" smtClean="0"/>
              <a:t>”</a:t>
            </a:r>
            <a:endParaRPr lang="en-US" sz="1200" b="0" dirty="0"/>
          </a:p>
          <a:p>
            <a:pPr marL="736092" lvl="2" indent="-342900">
              <a:buFont typeface="Wingdings" panose="05000000000000000000" pitchFamily="2" charset="2"/>
              <a:buChar char="Ø"/>
            </a:pPr>
            <a:endParaRPr lang="en-US" sz="1200" b="0" dirty="0" smtClean="0"/>
          </a:p>
          <a:p>
            <a:pPr marL="736092" lvl="2" indent="-342900">
              <a:buFont typeface="Wingdings" panose="05000000000000000000" pitchFamily="2" charset="2"/>
              <a:buChar char="Ø"/>
            </a:pPr>
            <a:endParaRPr lang="en-US" sz="1200" dirty="0" smtClean="0"/>
          </a:p>
          <a:p>
            <a:pPr marL="736092" lvl="2" indent="-342900">
              <a:buFont typeface="Arial" panose="020B0604020202020204" pitchFamily="34" charset="0"/>
              <a:buChar char="•"/>
            </a:pPr>
            <a:endParaRPr lang="en-US" sz="1200" dirty="0" smtClean="0"/>
          </a:p>
          <a:p>
            <a:pPr marL="342900" lvl="1" indent="-342900">
              <a:buFont typeface="Arial" panose="020B0604020202020204" pitchFamily="34" charset="0"/>
              <a:buChar char="•"/>
            </a:pPr>
            <a:endParaRPr lang="en-US" sz="1800" dirty="0" smtClean="0"/>
          </a:p>
          <a:p>
            <a:pPr marL="736092" lvl="2" indent="-342900">
              <a:buFont typeface="Wingdings" panose="05000000000000000000" pitchFamily="2" charset="2"/>
              <a:buChar char="Ø"/>
            </a:pPr>
            <a:endParaRPr lang="en-US" sz="1200" dirty="0" smtClean="0"/>
          </a:p>
          <a:p>
            <a:r>
              <a:rPr lang="en-US" sz="1800" dirty="0" smtClean="0"/>
              <a:t> </a:t>
            </a:r>
            <a:endParaRPr lang="en-US" sz="1800" dirty="0"/>
          </a:p>
          <a:p>
            <a:endParaRPr lang="en-US" sz="1800" dirty="0"/>
          </a:p>
        </p:txBody>
      </p:sp>
      <p:sp>
        <p:nvSpPr>
          <p:cNvPr id="6" name="Text Placeholder 5"/>
          <p:cNvSpPr>
            <a:spLocks noGrp="1"/>
          </p:cNvSpPr>
          <p:nvPr>
            <p:ph type="body" sz="quarter" idx="13"/>
          </p:nvPr>
        </p:nvSpPr>
        <p:spPr/>
        <p:txBody>
          <a:bodyPr/>
          <a:lstStyle/>
          <a:p>
            <a:r>
              <a:rPr lang="en-US" dirty="0" err="1" smtClean="0">
                <a:solidFill>
                  <a:srgbClr val="FF0000"/>
                </a:solidFill>
              </a:rPr>
              <a:t>Perspectiva</a:t>
            </a:r>
            <a:r>
              <a:rPr lang="en-US" dirty="0" smtClean="0">
                <a:solidFill>
                  <a:srgbClr val="FF0000"/>
                </a:solidFill>
              </a:rPr>
              <a:t> </a:t>
            </a:r>
            <a:r>
              <a:rPr lang="en-US" dirty="0" err="1" smtClean="0">
                <a:solidFill>
                  <a:srgbClr val="FF0000"/>
                </a:solidFill>
              </a:rPr>
              <a:t>Negativa</a:t>
            </a:r>
            <a:r>
              <a:rPr lang="en-US" dirty="0" smtClean="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34011514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CO" dirty="0" smtClean="0"/>
              <a:t>Calificaciones soberanas de la región </a:t>
            </a:r>
            <a:endParaRPr lang="en-US" dirty="0"/>
          </a:p>
        </p:txBody>
      </p:sp>
      <p:sp>
        <p:nvSpPr>
          <p:cNvPr id="3" name="Footer Placeholder 2"/>
          <p:cNvSpPr>
            <a:spLocks noGrp="1"/>
          </p:cNvSpPr>
          <p:nvPr>
            <p:ph type="ftr" sz="quarter" idx="10"/>
          </p:nvPr>
        </p:nvSpPr>
        <p:spPr/>
        <p:txBody>
          <a:bodyPr/>
          <a:lstStyle/>
          <a:p>
            <a:r>
              <a:rPr lang="en-US" smtClean="0">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24</a:t>
            </a:fld>
            <a:endParaRPr lang="en-US" dirty="0"/>
          </a:p>
        </p:txBody>
      </p:sp>
      <p:graphicFrame>
        <p:nvGraphicFramePr>
          <p:cNvPr id="7" name="Content Placeholder 6"/>
          <p:cNvGraphicFramePr>
            <a:graphicFrameLocks noGrp="1"/>
          </p:cNvGraphicFramePr>
          <p:nvPr>
            <p:ph sz="quarter" idx="12"/>
            <p:extLst>
              <p:ext uri="{D42A27DB-BD31-4B8C-83A1-F6EECF244321}">
                <p14:modId xmlns:p14="http://schemas.microsoft.com/office/powerpoint/2010/main" val="3568153218"/>
              </p:ext>
            </p:extLst>
          </p:nvPr>
        </p:nvGraphicFramePr>
        <p:xfrm>
          <a:off x="2267680" y="2492870"/>
          <a:ext cx="5040700" cy="2343313"/>
        </p:xfrm>
        <a:graphic>
          <a:graphicData uri="http://schemas.openxmlformats.org/drawingml/2006/table">
            <a:tbl>
              <a:tblPr>
                <a:tableStyleId>{08FB837D-C827-4EFA-A057-4D05807E0F7C}</a:tableStyleId>
              </a:tblPr>
              <a:tblGrid>
                <a:gridCol w="1110662"/>
                <a:gridCol w="3930038"/>
              </a:tblGrid>
              <a:tr h="301667">
                <a:tc>
                  <a:txBody>
                    <a:bodyPr/>
                    <a:lstStyle/>
                    <a:p>
                      <a:pPr algn="ctr" fontAlgn="b"/>
                      <a:r>
                        <a:rPr lang="en-US" sz="1200" b="1" u="none" strike="noStrike" dirty="0">
                          <a:effectLst/>
                          <a:latin typeface="+mn-lt"/>
                        </a:rPr>
                        <a:t>Country</a:t>
                      </a:r>
                      <a:endParaRPr lang="en-US" sz="1200" b="1" i="0" u="none" strike="noStrike" dirty="0">
                        <a:effectLst/>
                        <a:latin typeface="+mn-lt"/>
                      </a:endParaRPr>
                    </a:p>
                  </a:txBody>
                  <a:tcPr marL="9525" marR="9525" marT="9525" marB="0" anchor="b">
                    <a:solidFill>
                      <a:schemeClr val="bg1">
                        <a:lumMod val="85000"/>
                      </a:schemeClr>
                    </a:solidFill>
                  </a:tcPr>
                </a:tc>
                <a:tc>
                  <a:txBody>
                    <a:bodyPr/>
                    <a:lstStyle/>
                    <a:p>
                      <a:pPr algn="ctr" fontAlgn="b"/>
                      <a:r>
                        <a:rPr lang="en-US" sz="1200" b="1" u="none" strike="noStrike" dirty="0">
                          <a:effectLst/>
                        </a:rPr>
                        <a:t>Foreign currency ratings (LT/outlook/ST)</a:t>
                      </a:r>
                      <a:endParaRPr lang="en-US" sz="1200" b="1" i="0" u="none" strike="noStrike" dirty="0">
                        <a:solidFill>
                          <a:srgbClr val="000000"/>
                        </a:solidFill>
                        <a:effectLst/>
                        <a:latin typeface="Arial"/>
                      </a:endParaRPr>
                    </a:p>
                  </a:txBody>
                  <a:tcPr marL="9525" marR="9525" marT="9525" marB="0" anchor="b">
                    <a:solidFill>
                      <a:schemeClr val="bg1">
                        <a:lumMod val="85000"/>
                      </a:schemeClr>
                    </a:solidFill>
                  </a:tcPr>
                </a:tc>
              </a:tr>
              <a:tr h="286583">
                <a:tc>
                  <a:txBody>
                    <a:bodyPr/>
                    <a:lstStyle/>
                    <a:p>
                      <a:pPr algn="ctr" fontAlgn="b"/>
                      <a:r>
                        <a:rPr lang="en-US" sz="1200" b="1" u="none" strike="noStrike" dirty="0">
                          <a:effectLst/>
                          <a:latin typeface="+mn-lt"/>
                        </a:rPr>
                        <a:t>Argentina</a:t>
                      </a:r>
                      <a:endParaRPr lang="en-US" sz="1200" b="1" i="0" u="none" strike="noStrike" dirty="0">
                        <a:solidFill>
                          <a:srgbClr val="000000"/>
                        </a:solidFill>
                        <a:effectLst/>
                        <a:latin typeface="+mn-lt"/>
                      </a:endParaRPr>
                    </a:p>
                  </a:txBody>
                  <a:tcPr marL="9525" marR="9525" marT="9525" marB="0" anchor="b">
                    <a:solidFill>
                      <a:schemeClr val="bg1">
                        <a:lumMod val="85000"/>
                      </a:schemeClr>
                    </a:solidFill>
                  </a:tcPr>
                </a:tc>
                <a:tc>
                  <a:txBody>
                    <a:bodyPr/>
                    <a:lstStyle/>
                    <a:p>
                      <a:pPr algn="ctr" fontAlgn="b"/>
                      <a:r>
                        <a:rPr lang="en-US" sz="1200" u="none" strike="noStrike" dirty="0">
                          <a:effectLst/>
                        </a:rPr>
                        <a:t>B/Stable/B</a:t>
                      </a:r>
                      <a:endParaRPr lang="en-US" sz="1200" b="0" i="0" u="none" strike="noStrike" dirty="0">
                        <a:solidFill>
                          <a:srgbClr val="000000"/>
                        </a:solidFill>
                        <a:effectLst/>
                        <a:latin typeface="Arial"/>
                      </a:endParaRPr>
                    </a:p>
                  </a:txBody>
                  <a:tcPr marL="9525" marR="9525" marT="9525" marB="0" anchor="b"/>
                </a:tc>
              </a:tr>
              <a:tr h="286583">
                <a:tc>
                  <a:txBody>
                    <a:bodyPr/>
                    <a:lstStyle/>
                    <a:p>
                      <a:pPr algn="ctr" fontAlgn="b"/>
                      <a:r>
                        <a:rPr lang="en-US" sz="1200" b="1" u="none" strike="noStrike" dirty="0">
                          <a:effectLst/>
                          <a:latin typeface="+mn-lt"/>
                        </a:rPr>
                        <a:t>Brazil</a:t>
                      </a:r>
                      <a:endParaRPr lang="en-US" sz="1200" b="1" i="0" u="none" strike="noStrike" dirty="0">
                        <a:solidFill>
                          <a:srgbClr val="000000"/>
                        </a:solidFill>
                        <a:effectLst/>
                        <a:latin typeface="+mn-lt"/>
                      </a:endParaRPr>
                    </a:p>
                  </a:txBody>
                  <a:tcPr marL="9525" marR="9525" marT="9525" marB="0" anchor="b">
                    <a:solidFill>
                      <a:schemeClr val="bg1">
                        <a:lumMod val="85000"/>
                      </a:schemeClr>
                    </a:solidFill>
                  </a:tcPr>
                </a:tc>
                <a:tc>
                  <a:txBody>
                    <a:bodyPr/>
                    <a:lstStyle/>
                    <a:p>
                      <a:pPr algn="ctr" fontAlgn="b"/>
                      <a:r>
                        <a:rPr lang="en-US" sz="1200" u="none" strike="noStrike" dirty="0">
                          <a:effectLst/>
                        </a:rPr>
                        <a:t>BB/Negative/B</a:t>
                      </a:r>
                      <a:endParaRPr lang="en-US" sz="1200" b="0" i="0" u="none" strike="noStrike" dirty="0">
                        <a:solidFill>
                          <a:srgbClr val="000000"/>
                        </a:solidFill>
                        <a:effectLst/>
                        <a:latin typeface="Arial"/>
                      </a:endParaRPr>
                    </a:p>
                  </a:txBody>
                  <a:tcPr marL="9525" marR="9525" marT="9525" marB="0" anchor="b"/>
                </a:tc>
              </a:tr>
              <a:tr h="286583">
                <a:tc>
                  <a:txBody>
                    <a:bodyPr/>
                    <a:lstStyle/>
                    <a:p>
                      <a:pPr algn="ctr" fontAlgn="b"/>
                      <a:r>
                        <a:rPr lang="en-US" sz="1200" b="1" u="none" strike="noStrike" dirty="0">
                          <a:effectLst/>
                          <a:latin typeface="+mn-lt"/>
                        </a:rPr>
                        <a:t>Chile</a:t>
                      </a:r>
                      <a:endParaRPr lang="en-US" sz="1200" b="1" i="0" u="none" strike="noStrike" dirty="0">
                        <a:solidFill>
                          <a:srgbClr val="000000"/>
                        </a:solidFill>
                        <a:effectLst/>
                        <a:latin typeface="+mn-lt"/>
                      </a:endParaRPr>
                    </a:p>
                  </a:txBody>
                  <a:tcPr marL="9525" marR="9525" marT="9525" marB="0" anchor="b">
                    <a:solidFill>
                      <a:schemeClr val="bg1">
                        <a:lumMod val="85000"/>
                      </a:schemeClr>
                    </a:solidFill>
                  </a:tcPr>
                </a:tc>
                <a:tc>
                  <a:txBody>
                    <a:bodyPr/>
                    <a:lstStyle/>
                    <a:p>
                      <a:pPr algn="ctr" fontAlgn="b"/>
                      <a:r>
                        <a:rPr lang="en-US" sz="1200" u="none" strike="noStrike" dirty="0">
                          <a:effectLst/>
                        </a:rPr>
                        <a:t>A+/Stable/A-1</a:t>
                      </a:r>
                      <a:endParaRPr lang="en-US" sz="1200" b="0" i="0" u="none" strike="noStrike" dirty="0">
                        <a:solidFill>
                          <a:srgbClr val="000000"/>
                        </a:solidFill>
                        <a:effectLst/>
                        <a:latin typeface="Arial"/>
                      </a:endParaRPr>
                    </a:p>
                  </a:txBody>
                  <a:tcPr marL="9525" marR="9525" marT="9525" marB="0" anchor="b"/>
                </a:tc>
              </a:tr>
              <a:tr h="286583">
                <a:tc>
                  <a:txBody>
                    <a:bodyPr/>
                    <a:lstStyle/>
                    <a:p>
                      <a:pPr algn="ctr" fontAlgn="b"/>
                      <a:r>
                        <a:rPr lang="en-US" sz="1200" b="1" u="none" strike="noStrike" dirty="0">
                          <a:solidFill>
                            <a:schemeClr val="bg1"/>
                          </a:solidFill>
                          <a:effectLst/>
                          <a:latin typeface="+mn-lt"/>
                        </a:rPr>
                        <a:t>Colombia</a:t>
                      </a:r>
                      <a:endParaRPr lang="en-US" sz="1200" b="1" i="0" u="none" strike="noStrike" dirty="0">
                        <a:solidFill>
                          <a:schemeClr val="bg1"/>
                        </a:solidFill>
                        <a:effectLst/>
                        <a:latin typeface="+mn-lt"/>
                      </a:endParaRPr>
                    </a:p>
                  </a:txBody>
                  <a:tcPr marL="9525" marR="9525" marT="9525" marB="0" anchor="b">
                    <a:solidFill>
                      <a:schemeClr val="tx2"/>
                    </a:solidFill>
                  </a:tcPr>
                </a:tc>
                <a:tc>
                  <a:txBody>
                    <a:bodyPr/>
                    <a:lstStyle/>
                    <a:p>
                      <a:pPr algn="ctr" fontAlgn="b"/>
                      <a:r>
                        <a:rPr lang="en-US" sz="1200" b="1" u="none" strike="noStrike" dirty="0">
                          <a:solidFill>
                            <a:schemeClr val="bg1"/>
                          </a:solidFill>
                          <a:effectLst/>
                        </a:rPr>
                        <a:t>BBB/Negative/A-2</a:t>
                      </a:r>
                      <a:endParaRPr lang="en-US" sz="1200" b="1" i="0" u="none" strike="noStrike" dirty="0">
                        <a:solidFill>
                          <a:schemeClr val="bg1"/>
                        </a:solidFill>
                        <a:effectLst/>
                        <a:latin typeface="Arial"/>
                      </a:endParaRPr>
                    </a:p>
                  </a:txBody>
                  <a:tcPr marL="9525" marR="9525" marT="9525" marB="0" anchor="b">
                    <a:solidFill>
                      <a:schemeClr val="tx2"/>
                    </a:solidFill>
                  </a:tcPr>
                </a:tc>
              </a:tr>
              <a:tr h="322148">
                <a:tc>
                  <a:txBody>
                    <a:bodyPr/>
                    <a:lstStyle/>
                    <a:p>
                      <a:pPr algn="ctr" fontAlgn="b"/>
                      <a:r>
                        <a:rPr lang="en-US" sz="1200" b="1" u="none" strike="noStrike" dirty="0">
                          <a:effectLst/>
                          <a:latin typeface="+mn-lt"/>
                        </a:rPr>
                        <a:t>Mexico</a:t>
                      </a:r>
                      <a:endParaRPr lang="en-US" sz="1200" b="1" i="0" u="none" strike="noStrike" dirty="0">
                        <a:solidFill>
                          <a:srgbClr val="000000"/>
                        </a:solidFill>
                        <a:effectLst/>
                        <a:latin typeface="+mn-lt"/>
                      </a:endParaRPr>
                    </a:p>
                  </a:txBody>
                  <a:tcPr marL="9525" marR="9525" marT="9525" marB="0" anchor="b">
                    <a:solidFill>
                      <a:schemeClr val="bg1">
                        <a:lumMod val="85000"/>
                      </a:schemeClr>
                    </a:solidFill>
                  </a:tcPr>
                </a:tc>
                <a:tc>
                  <a:txBody>
                    <a:bodyPr/>
                    <a:lstStyle/>
                    <a:p>
                      <a:pPr algn="ctr" fontAlgn="b"/>
                      <a:r>
                        <a:rPr lang="en-US" sz="1200" u="none" strike="noStrike" dirty="0">
                          <a:effectLst/>
                        </a:rPr>
                        <a:t>BBB+/Stable/A-2</a:t>
                      </a:r>
                      <a:endParaRPr lang="en-US" sz="1200" b="0" i="0" u="none" strike="noStrike" dirty="0">
                        <a:solidFill>
                          <a:srgbClr val="000000"/>
                        </a:solidFill>
                        <a:effectLst/>
                        <a:latin typeface="Arial"/>
                      </a:endParaRPr>
                    </a:p>
                  </a:txBody>
                  <a:tcPr marL="9525" marR="9525" marT="9525" marB="0" anchor="b"/>
                </a:tc>
              </a:tr>
              <a:tr h="286583">
                <a:tc>
                  <a:txBody>
                    <a:bodyPr/>
                    <a:lstStyle/>
                    <a:p>
                      <a:pPr algn="ctr" fontAlgn="b"/>
                      <a:r>
                        <a:rPr lang="en-US" sz="1200" b="1" u="none" strike="noStrike" dirty="0">
                          <a:effectLst/>
                          <a:latin typeface="+mn-lt"/>
                        </a:rPr>
                        <a:t>Peru</a:t>
                      </a:r>
                      <a:endParaRPr lang="en-US" sz="1200" b="1" i="0" u="none" strike="noStrike" dirty="0">
                        <a:solidFill>
                          <a:srgbClr val="000000"/>
                        </a:solidFill>
                        <a:effectLst/>
                        <a:latin typeface="+mn-lt"/>
                      </a:endParaRPr>
                    </a:p>
                  </a:txBody>
                  <a:tcPr marL="9525" marR="9525" marT="9525" marB="0" anchor="b">
                    <a:solidFill>
                      <a:schemeClr val="bg1">
                        <a:lumMod val="85000"/>
                      </a:schemeClr>
                    </a:solidFill>
                  </a:tcPr>
                </a:tc>
                <a:tc>
                  <a:txBody>
                    <a:bodyPr/>
                    <a:lstStyle/>
                    <a:p>
                      <a:pPr algn="ctr" fontAlgn="b"/>
                      <a:r>
                        <a:rPr lang="en-US" sz="1200" u="none" strike="noStrike" dirty="0">
                          <a:effectLst/>
                        </a:rPr>
                        <a:t>BBB+/Stable/A-2</a:t>
                      </a:r>
                      <a:endParaRPr lang="en-US" sz="1200" b="0" i="0" u="none" strike="noStrike" dirty="0">
                        <a:solidFill>
                          <a:srgbClr val="000000"/>
                        </a:solidFill>
                        <a:effectLst/>
                        <a:latin typeface="Arial"/>
                      </a:endParaRPr>
                    </a:p>
                  </a:txBody>
                  <a:tcPr marL="9525" marR="9525" marT="9525" marB="0" anchor="b"/>
                </a:tc>
              </a:tr>
              <a:tr h="286583">
                <a:tc>
                  <a:txBody>
                    <a:bodyPr/>
                    <a:lstStyle/>
                    <a:p>
                      <a:pPr algn="ctr" fontAlgn="b"/>
                      <a:r>
                        <a:rPr lang="en-US" sz="1200" b="1" i="0" u="none" strike="noStrike" dirty="0" smtClean="0">
                          <a:solidFill>
                            <a:srgbClr val="000000"/>
                          </a:solidFill>
                          <a:effectLst/>
                          <a:latin typeface="+mn-lt"/>
                        </a:rPr>
                        <a:t>Panamá </a:t>
                      </a:r>
                      <a:endParaRPr lang="en-US" sz="1200" b="1" i="0" u="none" strike="noStrike" dirty="0">
                        <a:solidFill>
                          <a:srgbClr val="000000"/>
                        </a:solidFill>
                        <a:effectLst/>
                        <a:latin typeface="+mn-lt"/>
                      </a:endParaRPr>
                    </a:p>
                  </a:txBody>
                  <a:tcPr marL="9525" marR="9525" marT="9525" marB="0" anchor="b">
                    <a:solidFill>
                      <a:schemeClr val="bg1">
                        <a:lumMod val="85000"/>
                      </a:schemeClr>
                    </a:solidFill>
                  </a:tcPr>
                </a:tc>
                <a:tc>
                  <a:txBody>
                    <a:bodyPr/>
                    <a:lstStyle/>
                    <a:p>
                      <a:pPr algn="ctr" fontAlgn="b"/>
                      <a:r>
                        <a:rPr lang="en-US" sz="1200" b="0" i="0" u="none" strike="noStrike" dirty="0" smtClean="0">
                          <a:solidFill>
                            <a:srgbClr val="000000"/>
                          </a:solidFill>
                          <a:effectLst/>
                          <a:latin typeface="+mn-lt"/>
                        </a:rPr>
                        <a:t>BBB/Stable/A-2</a:t>
                      </a:r>
                      <a:endParaRPr lang="en-US" sz="1200" b="0" i="0" u="none" strike="noStrike" dirty="0">
                        <a:solidFill>
                          <a:srgbClr val="000000"/>
                        </a:solidFill>
                        <a:effectLst/>
                        <a:latin typeface="+mn-lt"/>
                      </a:endParaRPr>
                    </a:p>
                  </a:txBody>
                  <a:tcPr marL="9525" marR="9525" marT="9525" marB="0" anchor="b"/>
                </a:tc>
              </a:tr>
            </a:tbl>
          </a:graphicData>
        </a:graphic>
      </p:graphicFrame>
      <p:sp>
        <p:nvSpPr>
          <p:cNvPr id="6" name="Text Placeholder 5"/>
          <p:cNvSpPr>
            <a:spLocks noGrp="1"/>
          </p:cNvSpPr>
          <p:nvPr>
            <p:ph type="body" sz="quarter" idx="13"/>
          </p:nvPr>
        </p:nvSpPr>
        <p:spPr>
          <a:xfrm>
            <a:off x="539440" y="1700760"/>
            <a:ext cx="8122409" cy="440834"/>
          </a:xfrm>
        </p:spPr>
        <p:txBody>
          <a:bodyPr>
            <a:normAutofit fontScale="92500" lnSpcReduction="20000"/>
          </a:bodyPr>
          <a:lstStyle/>
          <a:p>
            <a:r>
              <a:rPr lang="es-CO" dirty="0" smtClean="0"/>
              <a:t>Colombia no se encuentra muy lejos de sus pares de Latinoamérica en cuanto a la calificación del soberano</a:t>
            </a:r>
            <a:endParaRPr lang="en-US" dirty="0"/>
          </a:p>
        </p:txBody>
      </p:sp>
      <p:sp>
        <p:nvSpPr>
          <p:cNvPr id="5" name="TextBox 4"/>
          <p:cNvSpPr txBox="1"/>
          <p:nvPr/>
        </p:nvSpPr>
        <p:spPr>
          <a:xfrm>
            <a:off x="3773544" y="5630262"/>
            <a:ext cx="1596912" cy="246221"/>
          </a:xfrm>
          <a:prstGeom prst="rect">
            <a:avLst/>
          </a:prstGeom>
          <a:noFill/>
        </p:spPr>
        <p:txBody>
          <a:bodyPr wrap="none" rtlCol="0">
            <a:spAutoFit/>
          </a:bodyPr>
          <a:lstStyle/>
          <a:p>
            <a:r>
              <a:rPr lang="en-US" sz="1000" dirty="0" smtClean="0"/>
              <a:t>Fuente: S&amp;P Global Ratings</a:t>
            </a:r>
            <a:endParaRPr lang="en-US" sz="1000" dirty="0"/>
          </a:p>
        </p:txBody>
      </p:sp>
    </p:spTree>
    <p:extLst>
      <p:ext uri="{BB962C8B-B14F-4D97-AF65-F5344CB8AC3E}">
        <p14:creationId xmlns:p14="http://schemas.microsoft.com/office/powerpoint/2010/main" val="11249201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offset_282707.jpg"/>
          <p:cNvPicPr>
            <a:picLocks noGrp="1" noChangeAspect="1"/>
          </p:cNvPicPr>
          <p:nvPr>
            <p:ph type="pic" sz="quarter" idx="16"/>
          </p:nvPr>
        </p:nvPicPr>
        <p:blipFill>
          <a:blip r:embed="rId2" cstate="print">
            <a:extLst>
              <a:ext uri="{28A0092B-C50C-407E-A947-70E740481C1C}">
                <a14:useLocalDpi xmlns:a14="http://schemas.microsoft.com/office/drawing/2010/main"/>
              </a:ext>
            </a:extLst>
          </a:blip>
          <a:srcRect/>
          <a:stretch>
            <a:fillRect/>
          </a:stretch>
        </p:blipFill>
        <p:spPr>
          <a:xfrm>
            <a:off x="320675" y="1903228"/>
            <a:ext cx="8578776" cy="3968935"/>
          </a:xfrm>
        </p:spPr>
      </p:pic>
      <p:sp>
        <p:nvSpPr>
          <p:cNvPr id="2" name="Title 1"/>
          <p:cNvSpPr>
            <a:spLocks noGrp="1"/>
          </p:cNvSpPr>
          <p:nvPr>
            <p:ph type="title"/>
          </p:nvPr>
        </p:nvSpPr>
        <p:spPr>
          <a:xfrm>
            <a:off x="542564" y="290488"/>
            <a:ext cx="8197399" cy="1506414"/>
          </a:xfrm>
        </p:spPr>
        <p:txBody>
          <a:bodyPr>
            <a:normAutofit fontScale="90000"/>
          </a:bodyPr>
          <a:lstStyle/>
          <a:p>
            <a:r>
              <a:rPr lang="en-US" dirty="0" err="1" smtClean="0"/>
              <a:t>Sección</a:t>
            </a:r>
            <a:r>
              <a:rPr lang="en-US" dirty="0" smtClean="0"/>
              <a:t> 3:</a:t>
            </a:r>
            <a:br>
              <a:rPr lang="en-US" dirty="0" smtClean="0"/>
            </a:br>
            <a:r>
              <a:rPr lang="en-US" dirty="0" err="1" smtClean="0"/>
              <a:t>Algunos</a:t>
            </a:r>
            <a:r>
              <a:rPr lang="en-US" dirty="0" smtClean="0"/>
              <a:t> </a:t>
            </a:r>
            <a:r>
              <a:rPr lang="en-US" dirty="0" err="1" smtClean="0"/>
              <a:t>aspectos</a:t>
            </a:r>
            <a:r>
              <a:rPr lang="en-US" dirty="0" smtClean="0"/>
              <a:t> de </a:t>
            </a:r>
            <a:r>
              <a:rPr lang="en-US" dirty="0" err="1" smtClean="0"/>
              <a:t>los</a:t>
            </a:r>
            <a:r>
              <a:rPr lang="en-US" dirty="0" smtClean="0"/>
              <a:t> </a:t>
            </a:r>
            <a:r>
              <a:rPr lang="en-US" dirty="0" err="1" smtClean="0"/>
              <a:t>riesgos</a:t>
            </a:r>
            <a:r>
              <a:rPr lang="en-US" dirty="0" smtClean="0"/>
              <a:t> </a:t>
            </a:r>
            <a:r>
              <a:rPr lang="en-US" dirty="0" err="1" smtClean="0"/>
              <a:t>Industria</a:t>
            </a:r>
            <a:r>
              <a:rPr lang="en-US" dirty="0" smtClean="0"/>
              <a:t> </a:t>
            </a:r>
            <a:r>
              <a:rPr lang="en-US" dirty="0" err="1" smtClean="0"/>
              <a:t>Bancaria</a:t>
            </a:r>
            <a:r>
              <a:rPr lang="en-US" dirty="0" smtClean="0"/>
              <a:t> </a:t>
            </a:r>
            <a:r>
              <a:rPr lang="en-US" dirty="0" err="1" smtClean="0"/>
              <a:t>colombiana</a:t>
            </a:r>
            <a:endParaRPr lang="en-US" dirty="0"/>
          </a:p>
        </p:txBody>
      </p:sp>
    </p:spTree>
    <p:extLst>
      <p:ext uri="{BB962C8B-B14F-4D97-AF65-F5344CB8AC3E}">
        <p14:creationId xmlns:p14="http://schemas.microsoft.com/office/powerpoint/2010/main" val="38655120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CO" dirty="0" smtClean="0"/>
              <a:t>Algunos Aspectos de los riesgos de la industria Bancaria colombiana</a:t>
            </a:r>
            <a:endParaRPr lang="en-US" dirty="0"/>
          </a:p>
        </p:txBody>
      </p:sp>
      <p:sp>
        <p:nvSpPr>
          <p:cNvPr id="7" name="Footer Placeholder 6"/>
          <p:cNvSpPr>
            <a:spLocks noGrp="1"/>
          </p:cNvSpPr>
          <p:nvPr>
            <p:ph type="ftr" sz="quarter" idx="10"/>
          </p:nvPr>
        </p:nvSpPr>
        <p:spPr/>
        <p:txBody>
          <a:bodyPr/>
          <a:lstStyle/>
          <a:p>
            <a:r>
              <a:rPr lang="en-US" smtClean="0">
                <a:solidFill>
                  <a:prstClr val="white">
                    <a:lumMod val="50000"/>
                  </a:prstClr>
                </a:solidFill>
              </a:rPr>
              <a:t>Private &amp; Confidential</a:t>
            </a:r>
            <a:endParaRPr lang="en-US" dirty="0">
              <a:solidFill>
                <a:prstClr val="white">
                  <a:lumMod val="50000"/>
                </a:prstClr>
              </a:solidFill>
            </a:endParaRPr>
          </a:p>
        </p:txBody>
      </p:sp>
      <p:sp>
        <p:nvSpPr>
          <p:cNvPr id="6" name="Slide Number Placeholder 5"/>
          <p:cNvSpPr>
            <a:spLocks noGrp="1"/>
          </p:cNvSpPr>
          <p:nvPr>
            <p:ph type="sldNum" sz="quarter" idx="11"/>
          </p:nvPr>
        </p:nvSpPr>
        <p:spPr/>
        <p:txBody>
          <a:bodyPr/>
          <a:lstStyle/>
          <a:p>
            <a:fld id="{BDDC3DCF-E0A7-DA4A-BC2C-1EC3743A297B}" type="slidenum">
              <a:rPr lang="en-US" smtClean="0"/>
              <a:pPr/>
              <a:t>26</a:t>
            </a:fld>
            <a:endParaRPr lang="en-US" dirty="0"/>
          </a:p>
        </p:txBody>
      </p:sp>
      <p:sp>
        <p:nvSpPr>
          <p:cNvPr id="4" name="Content Placeholder 3"/>
          <p:cNvSpPr>
            <a:spLocks noGrp="1"/>
          </p:cNvSpPr>
          <p:nvPr>
            <p:ph sz="quarter" idx="12"/>
          </p:nvPr>
        </p:nvSpPr>
        <p:spPr>
          <a:xfrm>
            <a:off x="323528" y="1340768"/>
            <a:ext cx="8503543" cy="4279005"/>
          </a:xfrm>
        </p:spPr>
        <p:txBody>
          <a:bodyPr/>
          <a:lstStyle/>
          <a:p>
            <a:pPr marL="457200" indent="-457200">
              <a:spcAft>
                <a:spcPts val="1200"/>
              </a:spcAft>
              <a:buFont typeface="Arial" panose="020B0604020202020204" pitchFamily="34" charset="0"/>
              <a:buChar char="•"/>
            </a:pPr>
            <a:r>
              <a:rPr lang="es-CO" sz="2400" b="1" dirty="0" smtClean="0"/>
              <a:t>Riesgo Económico </a:t>
            </a:r>
          </a:p>
          <a:p>
            <a:pPr marL="850392" lvl="2" indent="-457200">
              <a:spcAft>
                <a:spcPts val="1200"/>
              </a:spcAft>
              <a:buFont typeface="Wingdings" panose="05000000000000000000" pitchFamily="2" charset="2"/>
              <a:buChar char="Ø"/>
            </a:pPr>
            <a:r>
              <a:rPr lang="es-CO" sz="1750" b="0" dirty="0" smtClean="0"/>
              <a:t>Resiliencia Económica</a:t>
            </a:r>
          </a:p>
          <a:p>
            <a:pPr marL="850392" lvl="2" indent="-457200">
              <a:spcAft>
                <a:spcPts val="1200"/>
              </a:spcAft>
              <a:buFont typeface="Wingdings" panose="05000000000000000000" pitchFamily="2" charset="2"/>
              <a:buChar char="Ø"/>
            </a:pPr>
            <a:r>
              <a:rPr lang="es-CO" sz="1750" b="0" dirty="0" smtClean="0"/>
              <a:t>Desbalances Económicos</a:t>
            </a:r>
          </a:p>
          <a:p>
            <a:pPr marL="850392" lvl="2" indent="-457200">
              <a:spcAft>
                <a:spcPts val="1200"/>
              </a:spcAft>
              <a:buFont typeface="Wingdings" panose="05000000000000000000" pitchFamily="2" charset="2"/>
              <a:buChar char="Ø"/>
            </a:pPr>
            <a:r>
              <a:rPr lang="es-CO" sz="1750" b="0" dirty="0" smtClean="0"/>
              <a:t>Riesgo de Crédito de la economía </a:t>
            </a:r>
          </a:p>
          <a:p>
            <a:pPr marL="457200" lvl="1" indent="-457200">
              <a:spcAft>
                <a:spcPts val="1200"/>
              </a:spcAft>
              <a:buFont typeface="Arial" panose="020B0604020202020204" pitchFamily="34" charset="0"/>
              <a:buChar char="•"/>
            </a:pPr>
            <a:r>
              <a:rPr lang="es-CO" sz="2400" b="1" dirty="0" smtClean="0"/>
              <a:t>Riesgo de la Industria </a:t>
            </a:r>
          </a:p>
          <a:p>
            <a:pPr marL="736092" lvl="2" indent="-342900">
              <a:spcAft>
                <a:spcPts val="1200"/>
              </a:spcAft>
              <a:buFont typeface="Wingdings" panose="05000000000000000000" pitchFamily="2" charset="2"/>
              <a:buChar char="Ø"/>
            </a:pPr>
            <a:r>
              <a:rPr lang="es-CO" sz="1750" b="0" dirty="0" smtClean="0"/>
              <a:t>Marco Institucional</a:t>
            </a:r>
          </a:p>
          <a:p>
            <a:pPr marL="736092" lvl="2" indent="-342900">
              <a:spcAft>
                <a:spcPts val="1200"/>
              </a:spcAft>
              <a:buFont typeface="Wingdings" panose="05000000000000000000" pitchFamily="2" charset="2"/>
              <a:buChar char="Ø"/>
            </a:pPr>
            <a:r>
              <a:rPr lang="es-CO" sz="1750" b="0" dirty="0" smtClean="0"/>
              <a:t>Dinámicas competitivas </a:t>
            </a:r>
          </a:p>
          <a:p>
            <a:pPr marL="736092" lvl="2" indent="-342900">
              <a:spcAft>
                <a:spcPts val="1200"/>
              </a:spcAft>
              <a:buFont typeface="Wingdings" panose="05000000000000000000" pitchFamily="2" charset="2"/>
              <a:buChar char="Ø"/>
            </a:pPr>
            <a:r>
              <a:rPr lang="es-CO" sz="1750" b="0" dirty="0" smtClean="0"/>
              <a:t>Fondeo del sistema</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3591822"/>
            <a:ext cx="2153090" cy="1612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012160" y="1988840"/>
            <a:ext cx="1944216" cy="1077218"/>
          </a:xfrm>
          <a:prstGeom prst="rect">
            <a:avLst/>
          </a:prstGeom>
          <a:noFill/>
        </p:spPr>
        <p:txBody>
          <a:bodyPr wrap="square" rtlCol="0">
            <a:spAutoFit/>
          </a:bodyPr>
          <a:lstStyle/>
          <a:p>
            <a:r>
              <a:rPr lang="es-CO" sz="1600" dirty="0" smtClean="0"/>
              <a:t>La Escala del BICRA va de 1-10 siendo 10 el más riesgoso y 1 el menos riesgoso </a:t>
            </a:r>
            <a:endParaRPr lang="en-US" sz="1600" dirty="0"/>
          </a:p>
        </p:txBody>
      </p:sp>
    </p:spTree>
    <p:extLst>
      <p:ext uri="{BB962C8B-B14F-4D97-AF65-F5344CB8AC3E}">
        <p14:creationId xmlns:p14="http://schemas.microsoft.com/office/powerpoint/2010/main" val="38439639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309" y="1173694"/>
            <a:ext cx="8119382" cy="792575"/>
          </a:xfrm>
        </p:spPr>
        <p:txBody>
          <a:bodyPr>
            <a:normAutofit/>
          </a:bodyPr>
          <a:lstStyle/>
          <a:p>
            <a:r>
              <a:rPr lang="es-CO" sz="1900" dirty="0" smtClean="0"/>
              <a:t>Riesgo </a:t>
            </a:r>
            <a:r>
              <a:rPr lang="es-CO" sz="1900" dirty="0" smtClean="0"/>
              <a:t>Económico (Grupo </a:t>
            </a:r>
            <a:r>
              <a:rPr lang="es-CO" sz="1900" dirty="0" smtClean="0">
                <a:solidFill>
                  <a:srgbClr val="FF0000"/>
                </a:solidFill>
              </a:rPr>
              <a:t>7 alto riesgo</a:t>
            </a:r>
            <a:r>
              <a:rPr lang="es-CO" sz="1900" dirty="0" smtClean="0"/>
              <a:t>)</a:t>
            </a:r>
            <a:br>
              <a:rPr lang="es-CO" sz="1900" dirty="0" smtClean="0"/>
            </a:br>
            <a:r>
              <a:rPr lang="es-CO" sz="1900" b="0" dirty="0" smtClean="0"/>
              <a:t>Una recuperación en proceso de estabilización que aún presenta un </a:t>
            </a:r>
            <a:r>
              <a:rPr lang="es-CO" sz="1900" b="0" dirty="0" smtClean="0">
                <a:solidFill>
                  <a:schemeClr val="tx2"/>
                </a:solidFill>
              </a:rPr>
              <a:t>alto riesgo</a:t>
            </a:r>
            <a:endParaRPr lang="en-US" sz="1900" b="0" dirty="0">
              <a:solidFill>
                <a:schemeClr val="tx2"/>
              </a:solidFill>
            </a:endParaRPr>
          </a:p>
        </p:txBody>
      </p:sp>
      <p:sp>
        <p:nvSpPr>
          <p:cNvPr id="7" name="Footer Placeholder 6"/>
          <p:cNvSpPr>
            <a:spLocks noGrp="1"/>
          </p:cNvSpPr>
          <p:nvPr>
            <p:ph type="ftr" sz="quarter" idx="10"/>
          </p:nvPr>
        </p:nvSpPr>
        <p:spPr/>
        <p:txBody>
          <a:bodyPr/>
          <a:lstStyle/>
          <a:p>
            <a:r>
              <a:rPr lang="en-US" smtClean="0">
                <a:solidFill>
                  <a:prstClr val="white">
                    <a:lumMod val="50000"/>
                  </a:prstClr>
                </a:solidFill>
              </a:rPr>
              <a:t>Private &amp; Confidential</a:t>
            </a:r>
            <a:endParaRPr lang="en-US" dirty="0">
              <a:solidFill>
                <a:prstClr val="white">
                  <a:lumMod val="50000"/>
                </a:prstClr>
              </a:solidFill>
            </a:endParaRPr>
          </a:p>
        </p:txBody>
      </p:sp>
      <p:sp>
        <p:nvSpPr>
          <p:cNvPr id="6" name="Slide Number Placeholder 5"/>
          <p:cNvSpPr>
            <a:spLocks noGrp="1"/>
          </p:cNvSpPr>
          <p:nvPr>
            <p:ph type="sldNum" sz="quarter" idx="11"/>
          </p:nvPr>
        </p:nvSpPr>
        <p:spPr/>
        <p:txBody>
          <a:bodyPr/>
          <a:lstStyle/>
          <a:p>
            <a:fld id="{BDDC3DCF-E0A7-DA4A-BC2C-1EC3743A297B}" type="slidenum">
              <a:rPr lang="en-US" smtClean="0"/>
              <a:pPr/>
              <a:t>27</a:t>
            </a:fld>
            <a:endParaRPr lang="en-US" dirty="0"/>
          </a:p>
        </p:txBody>
      </p:sp>
      <p:sp>
        <p:nvSpPr>
          <p:cNvPr id="4" name="Content Placeholder 3"/>
          <p:cNvSpPr>
            <a:spLocks noGrp="1"/>
          </p:cNvSpPr>
          <p:nvPr>
            <p:ph sz="quarter" idx="12"/>
          </p:nvPr>
        </p:nvSpPr>
        <p:spPr>
          <a:xfrm>
            <a:off x="512309" y="2322329"/>
            <a:ext cx="8535079" cy="3291655"/>
          </a:xfrm>
        </p:spPr>
        <p:txBody>
          <a:bodyPr>
            <a:normAutofit lnSpcReduction="10000"/>
          </a:bodyPr>
          <a:lstStyle/>
          <a:p>
            <a:pPr>
              <a:spcAft>
                <a:spcPts val="1200"/>
              </a:spcAft>
            </a:pPr>
            <a:r>
              <a:rPr lang="es-CO" b="1" dirty="0" smtClean="0">
                <a:solidFill>
                  <a:schemeClr val="accent6">
                    <a:lumMod val="50000"/>
                  </a:schemeClr>
                </a:solidFill>
              </a:rPr>
              <a:t>Estructura y estabilidad económica</a:t>
            </a:r>
          </a:p>
          <a:p>
            <a:pPr marL="457200" indent="-457200">
              <a:spcAft>
                <a:spcPts val="1200"/>
              </a:spcAft>
              <a:buFont typeface="Arial" panose="020B0604020202020204" pitchFamily="34" charset="0"/>
              <a:buChar char="•"/>
            </a:pPr>
            <a:r>
              <a:rPr lang="es-CO" sz="1800" dirty="0" smtClean="0"/>
              <a:t>La economía Colombiana está lista para repuntar ligeramente este año. Cambiando la </a:t>
            </a:r>
            <a:r>
              <a:rPr lang="es-CO" sz="1800" dirty="0" smtClean="0">
                <a:solidFill>
                  <a:schemeClr val="tx2"/>
                </a:solidFill>
              </a:rPr>
              <a:t>tendencia a la baja </a:t>
            </a:r>
            <a:r>
              <a:rPr lang="es-CO" sz="1800" dirty="0" smtClean="0"/>
              <a:t>que se venía presentando desde la caída de los precios de los </a:t>
            </a:r>
            <a:r>
              <a:rPr lang="es-CO" sz="1800" dirty="0" err="1" smtClean="0"/>
              <a:t>commodities</a:t>
            </a:r>
            <a:endParaRPr lang="es-CO" sz="1800" dirty="0" smtClean="0"/>
          </a:p>
          <a:p>
            <a:pPr marL="457200" indent="-457200">
              <a:spcAft>
                <a:spcPts val="1200"/>
              </a:spcAft>
              <a:buFont typeface="Arial" panose="020B0604020202020204" pitchFamily="34" charset="0"/>
              <a:buChar char="•"/>
            </a:pPr>
            <a:r>
              <a:rPr lang="es-CO" sz="1800" dirty="0" smtClean="0"/>
              <a:t>Se proyecta que crecerá en torno a 1,7% en 2017 luego incrementará a 2.2% en 2018 y 3.2% en el periodo 2019-2020</a:t>
            </a:r>
          </a:p>
          <a:p>
            <a:pPr marL="457200" indent="-457200">
              <a:spcAft>
                <a:spcPts val="1200"/>
              </a:spcAft>
              <a:buFont typeface="Arial" panose="020B0604020202020204" pitchFamily="34" charset="0"/>
              <a:buChar char="•"/>
            </a:pPr>
            <a:r>
              <a:rPr lang="es-CO" sz="1800" dirty="0"/>
              <a:t>El caso de corrupción asociado con </a:t>
            </a:r>
            <a:r>
              <a:rPr lang="es-CO" sz="1800" dirty="0" err="1"/>
              <a:t>Odebrecht´s</a:t>
            </a:r>
            <a:r>
              <a:rPr lang="es-CO" sz="1800" dirty="0"/>
              <a:t> presenta algunos riesgos al plan esperado de crecimiento de las 4G, lo que presenta algunos riesgos al </a:t>
            </a:r>
            <a:r>
              <a:rPr lang="es-CO" sz="1800" dirty="0" smtClean="0"/>
              <a:t>ritmo </a:t>
            </a:r>
            <a:r>
              <a:rPr lang="es-CO" sz="1800" dirty="0"/>
              <a:t>planeado de inversión de este año</a:t>
            </a:r>
          </a:p>
          <a:p>
            <a:pPr marL="457200" indent="-457200">
              <a:spcAft>
                <a:spcPts val="1200"/>
              </a:spcAft>
              <a:buFont typeface="Arial" panose="020B0604020202020204" pitchFamily="34" charset="0"/>
              <a:buChar char="•"/>
            </a:pPr>
            <a:endParaRPr lang="es-CO" dirty="0" smtClean="0"/>
          </a:p>
          <a:p>
            <a:pPr marL="457200" indent="-457200">
              <a:spcAft>
                <a:spcPts val="1200"/>
              </a:spcAft>
              <a:buFont typeface="Arial" panose="020B0604020202020204" pitchFamily="34" charset="0"/>
              <a:buChar char="•"/>
            </a:pPr>
            <a:endParaRPr lang="es-CO" dirty="0" smtClean="0"/>
          </a:p>
        </p:txBody>
      </p:sp>
      <p:sp>
        <p:nvSpPr>
          <p:cNvPr id="9" name="Title 1"/>
          <p:cNvSpPr txBox="1">
            <a:spLocks/>
          </p:cNvSpPr>
          <p:nvPr/>
        </p:nvSpPr>
        <p:spPr>
          <a:xfrm>
            <a:off x="512309" y="258636"/>
            <a:ext cx="8119382" cy="792575"/>
          </a:xfrm>
          <a:prstGeom prst="rect">
            <a:avLst/>
          </a:prstGeom>
        </p:spPr>
        <p:txBody>
          <a:bodyPr vert="horz" lIns="0" tIns="0" rIns="0" bIns="0" rtlCol="0" anchor="t">
            <a:normAutofit/>
          </a:bodyPr>
          <a:lstStyle>
            <a:lvl1pPr algn="l" defTabSz="457200" rtl="0" eaLnBrk="1" latinLnBrk="0" hangingPunct="1">
              <a:lnSpc>
                <a:spcPct val="85000"/>
              </a:lnSpc>
              <a:spcBef>
                <a:spcPct val="0"/>
              </a:spcBef>
              <a:buNone/>
              <a:defRPr sz="2800" b="1" i="0" kern="1200" baseline="0">
                <a:solidFill>
                  <a:schemeClr val="tx1"/>
                </a:solidFill>
                <a:latin typeface="Arial" charset="0"/>
                <a:ea typeface="Arial" charset="0"/>
                <a:cs typeface="Arial" charset="0"/>
              </a:defRPr>
            </a:lvl1pPr>
          </a:lstStyle>
          <a:p>
            <a:pPr fontAlgn="auto">
              <a:spcAft>
                <a:spcPts val="0"/>
              </a:spcAft>
            </a:pPr>
            <a:r>
              <a:rPr lang="es-CO" dirty="0" smtClean="0"/>
              <a:t>Algunos Aspectos de los riesgos de la industria Bancaria colombiana</a:t>
            </a:r>
            <a:endParaRPr lang="en-US" dirty="0"/>
          </a:p>
        </p:txBody>
      </p:sp>
    </p:spTree>
    <p:extLst>
      <p:ext uri="{BB962C8B-B14F-4D97-AF65-F5344CB8AC3E}">
        <p14:creationId xmlns:p14="http://schemas.microsoft.com/office/powerpoint/2010/main" val="28233100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28</a:t>
            </a:fld>
            <a:endParaRPr lang="en-US" dirty="0"/>
          </a:p>
        </p:txBody>
      </p:sp>
      <p:sp>
        <p:nvSpPr>
          <p:cNvPr id="5" name="Content Placeholder 4"/>
          <p:cNvSpPr>
            <a:spLocks noGrp="1"/>
          </p:cNvSpPr>
          <p:nvPr>
            <p:ph sz="quarter" idx="12"/>
          </p:nvPr>
        </p:nvSpPr>
        <p:spPr>
          <a:xfrm>
            <a:off x="320229" y="1529220"/>
            <a:ext cx="8503543" cy="4279005"/>
          </a:xfrm>
        </p:spPr>
        <p:txBody>
          <a:bodyPr/>
          <a:lstStyle/>
          <a:p>
            <a:r>
              <a:rPr lang="es-CO" sz="1800" b="1" dirty="0" smtClean="0">
                <a:solidFill>
                  <a:schemeClr val="accent6">
                    <a:lumMod val="50000"/>
                  </a:schemeClr>
                </a:solidFill>
              </a:rPr>
              <a:t>Flexibilidad de la política macroeconómica</a:t>
            </a:r>
            <a:endParaRPr lang="es-CO" sz="1800" dirty="0" smtClean="0">
              <a:solidFill>
                <a:schemeClr val="accent6">
                  <a:lumMod val="50000"/>
                </a:schemeClr>
              </a:solidFill>
            </a:endParaRPr>
          </a:p>
          <a:p>
            <a:pPr marL="342900" indent="-342900">
              <a:buFont typeface="Arial" panose="020B0604020202020204" pitchFamily="34" charset="0"/>
              <a:buChar char="•"/>
            </a:pPr>
            <a:r>
              <a:rPr lang="es-CO" sz="1800" dirty="0" smtClean="0"/>
              <a:t>Tras la aprobación de la reforma tributaria, se espera que el déficit del gobierno general se reduzca a 2.3% del PIB para el 2017-2019, cifra que rondaba el 2.9% en el periodo 2015-2016.</a:t>
            </a:r>
          </a:p>
          <a:p>
            <a:pPr marL="342900" indent="-342900">
              <a:buFont typeface="Arial" panose="020B0604020202020204" pitchFamily="34" charset="0"/>
              <a:buChar char="•"/>
            </a:pPr>
            <a:endParaRPr lang="es-CO" sz="1800" dirty="0" smtClean="0"/>
          </a:p>
          <a:p>
            <a:pPr marL="342900" indent="-342900">
              <a:buFont typeface="Arial" panose="020B0604020202020204" pitchFamily="34" charset="0"/>
              <a:buChar char="•"/>
            </a:pPr>
            <a:r>
              <a:rPr lang="es-CO" sz="1800" dirty="0" smtClean="0"/>
              <a:t>Se espera que la deuda del gobierno general neta de activos líquidos (Sin incluir reservas internacionales), aumente ligeramente a 39% del PIB en 2019 desde 37% en 2016. </a:t>
            </a:r>
          </a:p>
          <a:p>
            <a:pPr marL="342900" indent="-342900">
              <a:buFont typeface="Arial" panose="020B0604020202020204" pitchFamily="34" charset="0"/>
              <a:buChar char="•"/>
            </a:pPr>
            <a:endParaRPr lang="es-CO" sz="1800" dirty="0" smtClean="0"/>
          </a:p>
          <a:p>
            <a:pPr marL="342900" indent="-342900">
              <a:buFont typeface="Arial" panose="020B0604020202020204" pitchFamily="34" charset="0"/>
              <a:buChar char="•"/>
            </a:pPr>
            <a:r>
              <a:rPr lang="es-CO" sz="1800" dirty="0" smtClean="0"/>
              <a:t>La inflación estuvo por encima de la meta de 2016 con un valor promedio anual de precios al consumidor de 7.5%, superior a la meta del banco de la republica de 3%. </a:t>
            </a:r>
            <a:endParaRPr lang="es-CO" sz="1800" dirty="0"/>
          </a:p>
          <a:p>
            <a:pPr marL="342900" indent="-342900">
              <a:buFont typeface="Arial" panose="020B0604020202020204" pitchFamily="34" charset="0"/>
              <a:buChar char="•"/>
            </a:pPr>
            <a:r>
              <a:rPr lang="es-CO" sz="1800" dirty="0" smtClean="0"/>
              <a:t>Se espera que la inflación caiga en 2017 y 2018 al rango de 3.6%-4.4%</a:t>
            </a:r>
            <a:endParaRPr lang="es-CO" sz="1800" dirty="0"/>
          </a:p>
          <a:p>
            <a:pPr marL="342900" indent="-342900">
              <a:buFont typeface="Arial" panose="020B0604020202020204" pitchFamily="34" charset="0"/>
              <a:buChar char="•"/>
            </a:pPr>
            <a:endParaRPr lang="es-CO" sz="1800" dirty="0" smtClean="0"/>
          </a:p>
          <a:p>
            <a:pPr marL="342900" indent="-342900">
              <a:buFont typeface="Arial" panose="020B0604020202020204" pitchFamily="34" charset="0"/>
              <a:buChar char="•"/>
            </a:pPr>
            <a:endParaRPr lang="es-CO" sz="1800" dirty="0" smtClean="0"/>
          </a:p>
          <a:p>
            <a:pPr marL="342900" indent="-342900">
              <a:buFont typeface="Arial" panose="020B0604020202020204" pitchFamily="34" charset="0"/>
              <a:buChar char="•"/>
            </a:pPr>
            <a:endParaRPr lang="es-CO" sz="1800" dirty="0" smtClean="0"/>
          </a:p>
          <a:p>
            <a:pPr marL="342900" indent="-342900">
              <a:buFont typeface="Arial" panose="020B0604020202020204" pitchFamily="34" charset="0"/>
              <a:buChar char="•"/>
            </a:pPr>
            <a:endParaRPr lang="es-CO" sz="1800" dirty="0" smtClean="0"/>
          </a:p>
        </p:txBody>
      </p:sp>
      <p:sp>
        <p:nvSpPr>
          <p:cNvPr id="7" name="Text Placeholder 6"/>
          <p:cNvSpPr>
            <a:spLocks noGrp="1"/>
          </p:cNvSpPr>
          <p:nvPr>
            <p:ph type="body" sz="quarter" idx="13"/>
          </p:nvPr>
        </p:nvSpPr>
        <p:spPr>
          <a:xfrm>
            <a:off x="510796" y="1088386"/>
            <a:ext cx="8122409" cy="440834"/>
          </a:xfrm>
        </p:spPr>
        <p:txBody>
          <a:bodyPr/>
          <a:lstStyle/>
          <a:p>
            <a:r>
              <a:rPr lang="es-CO" dirty="0"/>
              <a:t>Riesgo Económico (Grupo </a:t>
            </a:r>
            <a:r>
              <a:rPr lang="es-CO" dirty="0">
                <a:solidFill>
                  <a:srgbClr val="FF0000"/>
                </a:solidFill>
              </a:rPr>
              <a:t>7 alto riesgo</a:t>
            </a:r>
            <a:r>
              <a:rPr lang="es-CO" dirty="0"/>
              <a:t>)</a:t>
            </a:r>
            <a:endParaRPr lang="en-US" dirty="0"/>
          </a:p>
        </p:txBody>
      </p:sp>
      <p:sp>
        <p:nvSpPr>
          <p:cNvPr id="8" name="Title 1"/>
          <p:cNvSpPr txBox="1">
            <a:spLocks/>
          </p:cNvSpPr>
          <p:nvPr/>
        </p:nvSpPr>
        <p:spPr>
          <a:xfrm>
            <a:off x="512309" y="249806"/>
            <a:ext cx="8119382" cy="792575"/>
          </a:xfrm>
          <a:prstGeom prst="rect">
            <a:avLst/>
          </a:prstGeom>
        </p:spPr>
        <p:txBody>
          <a:bodyPr vert="horz" lIns="0" tIns="0" rIns="0" bIns="0" rtlCol="0" anchor="t">
            <a:normAutofit/>
          </a:bodyPr>
          <a:lstStyle>
            <a:lvl1pPr algn="l" defTabSz="457200" rtl="0" eaLnBrk="1" latinLnBrk="0" hangingPunct="1">
              <a:lnSpc>
                <a:spcPct val="85000"/>
              </a:lnSpc>
              <a:spcBef>
                <a:spcPct val="0"/>
              </a:spcBef>
              <a:buNone/>
              <a:defRPr sz="2800" b="1" i="0" kern="1200" baseline="0">
                <a:solidFill>
                  <a:schemeClr val="tx1"/>
                </a:solidFill>
                <a:latin typeface="Arial" charset="0"/>
                <a:ea typeface="Arial" charset="0"/>
                <a:cs typeface="Arial" charset="0"/>
              </a:defRPr>
            </a:lvl1pPr>
          </a:lstStyle>
          <a:p>
            <a:pPr fontAlgn="auto">
              <a:spcAft>
                <a:spcPts val="0"/>
              </a:spcAft>
            </a:pPr>
            <a:r>
              <a:rPr lang="es-CO" dirty="0" smtClean="0"/>
              <a:t>Algunos Aspectos de los riesgos de la industria Bancaria colombiana</a:t>
            </a:r>
            <a:endParaRPr lang="en-US" dirty="0"/>
          </a:p>
        </p:txBody>
      </p:sp>
    </p:spTree>
    <p:extLst>
      <p:ext uri="{BB962C8B-B14F-4D97-AF65-F5344CB8AC3E}">
        <p14:creationId xmlns:p14="http://schemas.microsoft.com/office/powerpoint/2010/main" val="824152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29</a:t>
            </a:fld>
            <a:endParaRPr lang="en-US" dirty="0"/>
          </a:p>
        </p:txBody>
      </p:sp>
      <p:sp>
        <p:nvSpPr>
          <p:cNvPr id="5" name="Content Placeholder 4"/>
          <p:cNvSpPr>
            <a:spLocks noGrp="1"/>
          </p:cNvSpPr>
          <p:nvPr>
            <p:ph sz="quarter" idx="12"/>
          </p:nvPr>
        </p:nvSpPr>
        <p:spPr>
          <a:xfrm>
            <a:off x="323528" y="1408471"/>
            <a:ext cx="8503543" cy="1451707"/>
          </a:xfrm>
        </p:spPr>
        <p:txBody>
          <a:bodyPr>
            <a:normAutofit/>
          </a:bodyPr>
          <a:lstStyle/>
          <a:p>
            <a:pPr marL="342900" indent="-342900">
              <a:buFont typeface="Arial" panose="020B0604020202020204" pitchFamily="34" charset="0"/>
              <a:buChar char="•"/>
            </a:pPr>
            <a:r>
              <a:rPr lang="es-ES_tradnl" sz="1600" dirty="0" smtClean="0"/>
              <a:t>La cultura de pago y el imperio de la ley (Rule of </a:t>
            </a:r>
            <a:r>
              <a:rPr lang="es-ES_tradnl" sz="1600" dirty="0" err="1" smtClean="0"/>
              <a:t>law</a:t>
            </a:r>
            <a:r>
              <a:rPr lang="es-ES_tradnl" sz="1600" dirty="0" smtClean="0"/>
              <a:t>) en Colombia son débiles, lo que genera un mayor peso en el riesgo crediticio</a:t>
            </a:r>
          </a:p>
          <a:p>
            <a:endParaRPr lang="es-CO" sz="1600" dirty="0" smtClean="0"/>
          </a:p>
          <a:p>
            <a:pPr marL="342900" indent="-342900">
              <a:buFont typeface="Arial" panose="020B0604020202020204" pitchFamily="34" charset="0"/>
              <a:buChar char="•"/>
            </a:pPr>
            <a:r>
              <a:rPr lang="es-CO" sz="1600" dirty="0" smtClean="0"/>
              <a:t>La corrupción sigue siendo un problema. De acuerdo a la Transparencia Internacional (TI), Colombia se ubicó en el puesto 90 entre 176 países en 2016</a:t>
            </a:r>
          </a:p>
          <a:p>
            <a:endParaRPr lang="es-CO" sz="1600" dirty="0" smtClean="0"/>
          </a:p>
        </p:txBody>
      </p:sp>
      <p:sp>
        <p:nvSpPr>
          <p:cNvPr id="8" name="TextBox 7"/>
          <p:cNvSpPr txBox="1"/>
          <p:nvPr/>
        </p:nvSpPr>
        <p:spPr>
          <a:xfrm>
            <a:off x="2927960" y="5481348"/>
            <a:ext cx="3288080" cy="246221"/>
          </a:xfrm>
          <a:prstGeom prst="rect">
            <a:avLst/>
          </a:prstGeom>
          <a:noFill/>
        </p:spPr>
        <p:txBody>
          <a:bodyPr wrap="none" rtlCol="0">
            <a:spAutoFit/>
          </a:bodyPr>
          <a:lstStyle/>
          <a:p>
            <a:r>
              <a:rPr lang="es-CO" sz="1000" dirty="0" err="1" smtClean="0"/>
              <a:t>Source</a:t>
            </a:r>
            <a:r>
              <a:rPr lang="es-CO" sz="1000" dirty="0" smtClean="0"/>
              <a:t>: </a:t>
            </a:r>
            <a:r>
              <a:rPr lang="es-CO" sz="1000" dirty="0" err="1" smtClean="0"/>
              <a:t>World</a:t>
            </a:r>
            <a:r>
              <a:rPr lang="es-CO" sz="1000" dirty="0" smtClean="0"/>
              <a:t> data Bank, </a:t>
            </a:r>
            <a:r>
              <a:rPr lang="es-CO" sz="1000" dirty="0" err="1" smtClean="0"/>
              <a:t>Worldwide</a:t>
            </a:r>
            <a:r>
              <a:rPr lang="es-CO" sz="1000" dirty="0" smtClean="0"/>
              <a:t> </a:t>
            </a:r>
            <a:r>
              <a:rPr lang="es-CO" sz="1000" dirty="0" err="1" smtClean="0"/>
              <a:t>governance</a:t>
            </a:r>
            <a:r>
              <a:rPr lang="es-CO" sz="1000" dirty="0" smtClean="0"/>
              <a:t> </a:t>
            </a:r>
            <a:r>
              <a:rPr lang="es-CO" sz="1000" dirty="0" err="1" smtClean="0"/>
              <a:t>indicators</a:t>
            </a:r>
            <a:endParaRPr lang="en-US" sz="1000" dirty="0"/>
          </a:p>
        </p:txBody>
      </p:sp>
      <p:graphicFrame>
        <p:nvGraphicFramePr>
          <p:cNvPr id="9" name="Chart 8"/>
          <p:cNvGraphicFramePr>
            <a:graphicFrameLocks/>
          </p:cNvGraphicFramePr>
          <p:nvPr>
            <p:extLst>
              <p:ext uri="{D42A27DB-BD31-4B8C-83A1-F6EECF244321}">
                <p14:modId xmlns:p14="http://schemas.microsoft.com/office/powerpoint/2010/main" val="810155482"/>
              </p:ext>
            </p:extLst>
          </p:nvPr>
        </p:nvGraphicFramePr>
        <p:xfrm>
          <a:off x="359532" y="2852936"/>
          <a:ext cx="8424936" cy="26284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359532" y="280896"/>
            <a:ext cx="8510077" cy="792575"/>
          </a:xfrm>
          <a:prstGeom prst="rect">
            <a:avLst/>
          </a:prstGeom>
        </p:spPr>
        <p:txBody>
          <a:bodyPr vert="horz" lIns="0" tIns="0" rIns="0" bIns="0" rtlCol="0" anchor="t">
            <a:noAutofit/>
          </a:bodyPr>
          <a:lstStyle>
            <a:lvl1pPr algn="l" defTabSz="457200" rtl="0" eaLnBrk="1" latinLnBrk="0" hangingPunct="1">
              <a:lnSpc>
                <a:spcPct val="85000"/>
              </a:lnSpc>
              <a:spcBef>
                <a:spcPct val="0"/>
              </a:spcBef>
              <a:buNone/>
              <a:defRPr sz="2800" b="1" i="0" kern="1200" baseline="0">
                <a:solidFill>
                  <a:schemeClr val="tx1"/>
                </a:solidFill>
                <a:latin typeface="Arial" charset="0"/>
                <a:ea typeface="Arial" charset="0"/>
                <a:cs typeface="Arial" charset="0"/>
              </a:defRPr>
            </a:lvl1pPr>
          </a:lstStyle>
          <a:p>
            <a:pPr fontAlgn="auto">
              <a:spcAft>
                <a:spcPts val="0"/>
              </a:spcAft>
            </a:pPr>
            <a:r>
              <a:rPr lang="es-CO" sz="2400" dirty="0" smtClean="0"/>
              <a:t>Algunos Aspectos de los riesgos de la industria Bancaria colombiana</a:t>
            </a:r>
          </a:p>
          <a:p>
            <a:pPr fontAlgn="auto">
              <a:spcAft>
                <a:spcPts val="0"/>
              </a:spcAft>
            </a:pPr>
            <a:r>
              <a:rPr lang="es-CO" sz="1600" b="0" dirty="0" smtClean="0"/>
              <a:t>Riesgo de Crédito en la economía </a:t>
            </a:r>
            <a:endParaRPr lang="en-US" sz="1600" b="0" dirty="0"/>
          </a:p>
        </p:txBody>
      </p:sp>
    </p:spTree>
    <p:extLst>
      <p:ext uri="{BB962C8B-B14F-4D97-AF65-F5344CB8AC3E}">
        <p14:creationId xmlns:p14="http://schemas.microsoft.com/office/powerpoint/2010/main" val="1461746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309" y="217143"/>
            <a:ext cx="8119382" cy="792575"/>
          </a:xfrm>
        </p:spPr>
        <p:txBody>
          <a:bodyPr/>
          <a:lstStyle/>
          <a:p>
            <a:r>
              <a:rPr lang="es-CO" sz="2400" dirty="0" smtClean="0"/>
              <a:t>Introducción:</a:t>
            </a:r>
            <a:br>
              <a:rPr lang="es-CO" sz="2400" dirty="0" smtClean="0"/>
            </a:br>
            <a:r>
              <a:rPr lang="es-CO" sz="2400" dirty="0" smtClean="0"/>
              <a:t>Niveles </a:t>
            </a:r>
            <a:r>
              <a:rPr lang="es-CO" sz="2400" dirty="0" smtClean="0"/>
              <a:t>de Ahorro de Latinoamérica comparado con otros mercados emergentes</a:t>
            </a:r>
            <a:endParaRPr lang="en-US" sz="2400" dirty="0"/>
          </a:p>
        </p:txBody>
      </p:sp>
      <p:sp>
        <p:nvSpPr>
          <p:cNvPr id="3" name="Footer Placeholder 2"/>
          <p:cNvSpPr>
            <a:spLocks noGrp="1"/>
          </p:cNvSpPr>
          <p:nvPr>
            <p:ph type="ftr" sz="quarter" idx="10"/>
          </p:nvPr>
        </p:nvSpPr>
        <p:spPr/>
        <p:txBody>
          <a:bodyPr/>
          <a:lstStyle/>
          <a:p>
            <a:r>
              <a:rPr lang="en-US" smtClean="0">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3</a:t>
            </a:fld>
            <a:endParaRPr lang="en-US" dirty="0"/>
          </a:p>
        </p:txBody>
      </p:sp>
      <p:sp>
        <p:nvSpPr>
          <p:cNvPr id="6" name="Text Placeholder 5"/>
          <p:cNvSpPr>
            <a:spLocks noGrp="1"/>
          </p:cNvSpPr>
          <p:nvPr>
            <p:ph type="body" sz="quarter" idx="13"/>
          </p:nvPr>
        </p:nvSpPr>
        <p:spPr>
          <a:xfrm>
            <a:off x="510796" y="5218209"/>
            <a:ext cx="8122409" cy="648138"/>
          </a:xfrm>
        </p:spPr>
        <p:txBody>
          <a:bodyPr/>
          <a:lstStyle/>
          <a:p>
            <a:pPr marL="342900" indent="-342900">
              <a:buFont typeface="Arial" panose="020B0604020202020204" pitchFamily="34" charset="0"/>
              <a:buChar char="•"/>
            </a:pPr>
            <a:r>
              <a:rPr lang="es-CO" sz="1400" dirty="0" smtClean="0"/>
              <a:t>La eficiencia de inversión en América Latina es menor que la de los otros mercados emergentes</a:t>
            </a:r>
          </a:p>
          <a:p>
            <a:pPr marL="342900" indent="-342900">
              <a:buFont typeface="Arial" panose="020B0604020202020204" pitchFamily="34" charset="0"/>
              <a:buChar char="•"/>
            </a:pPr>
            <a:r>
              <a:rPr lang="es-CO" sz="1400" dirty="0" smtClean="0"/>
              <a:t>Se realiza la comparación con el promedio desde el 2004 hasta el 2016 para todas las cuentas</a:t>
            </a:r>
          </a:p>
          <a:p>
            <a:pPr marL="342900" indent="-342900">
              <a:buFont typeface="Arial" panose="020B0604020202020204" pitchFamily="34" charset="0"/>
              <a:buChar char="•"/>
            </a:pPr>
            <a:endParaRPr lang="en-US" sz="1400" dirty="0"/>
          </a:p>
        </p:txBody>
      </p:sp>
      <p:sp>
        <p:nvSpPr>
          <p:cNvPr id="7" name="TextBox 6"/>
          <p:cNvSpPr txBox="1"/>
          <p:nvPr/>
        </p:nvSpPr>
        <p:spPr>
          <a:xfrm>
            <a:off x="3777552" y="4921787"/>
            <a:ext cx="1588897" cy="246221"/>
          </a:xfrm>
          <a:prstGeom prst="rect">
            <a:avLst/>
          </a:prstGeom>
          <a:noFill/>
        </p:spPr>
        <p:txBody>
          <a:bodyPr wrap="none" rtlCol="0">
            <a:spAutoFit/>
          </a:bodyPr>
          <a:lstStyle/>
          <a:p>
            <a:r>
              <a:rPr lang="es-CO" sz="1000" dirty="0" err="1" smtClean="0"/>
              <a:t>Source</a:t>
            </a:r>
            <a:r>
              <a:rPr lang="es-CO" sz="1000" dirty="0" smtClean="0"/>
              <a:t>: S&amp;P Global Ratings</a:t>
            </a:r>
            <a:endParaRPr lang="en-US" sz="1000" dirty="0"/>
          </a:p>
        </p:txBody>
      </p:sp>
      <p:graphicFrame>
        <p:nvGraphicFramePr>
          <p:cNvPr id="12" name="Content Placeholder 11"/>
          <p:cNvGraphicFramePr>
            <a:graphicFrameLocks noGrp="1"/>
          </p:cNvGraphicFramePr>
          <p:nvPr>
            <p:ph sz="quarter" idx="12"/>
            <p:extLst>
              <p:ext uri="{D42A27DB-BD31-4B8C-83A1-F6EECF244321}">
                <p14:modId xmlns:p14="http://schemas.microsoft.com/office/powerpoint/2010/main" val="1888642063"/>
              </p:ext>
            </p:extLst>
          </p:nvPr>
        </p:nvGraphicFramePr>
        <p:xfrm>
          <a:off x="251400" y="1196690"/>
          <a:ext cx="5760800" cy="33124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2425636099"/>
              </p:ext>
            </p:extLst>
          </p:nvPr>
        </p:nvGraphicFramePr>
        <p:xfrm>
          <a:off x="6300240" y="1052670"/>
          <a:ext cx="2549444" cy="29524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40324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Sección</a:t>
            </a:r>
            <a:r>
              <a:rPr lang="en-US" dirty="0" smtClean="0"/>
              <a:t> Final </a:t>
            </a:r>
            <a:br>
              <a:rPr lang="en-US" dirty="0" smtClean="0"/>
            </a:br>
            <a:r>
              <a:rPr lang="en-US" dirty="0" err="1" smtClean="0"/>
              <a:t>Conclusiones</a:t>
            </a:r>
            <a:r>
              <a:rPr lang="en-US" dirty="0" smtClean="0"/>
              <a:t> </a:t>
            </a:r>
            <a:endParaRPr lang="en-US" dirty="0"/>
          </a:p>
        </p:txBody>
      </p:sp>
      <p:sp>
        <p:nvSpPr>
          <p:cNvPr id="3" name="Footer Placeholder 2"/>
          <p:cNvSpPr>
            <a:spLocks noGrp="1"/>
          </p:cNvSpPr>
          <p:nvPr>
            <p:ph type="ftr" sz="quarter" idx="10"/>
          </p:nvPr>
        </p:nvSpPr>
        <p:spPr/>
        <p:txBody>
          <a:bodyPr/>
          <a:lstStyle/>
          <a:p>
            <a:r>
              <a:rPr lang="en-US" smtClean="0"/>
              <a:t>Private &amp; Confidential</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30</a:t>
            </a:fld>
            <a:endParaRPr lang="en-US" dirty="0"/>
          </a:p>
        </p:txBody>
      </p:sp>
      <p:pic>
        <p:nvPicPr>
          <p:cNvPr id="7" name="Picture 2" descr="http://1.bp.blogspot.com/-F2W_uJqEBzQ/UFbOmX9gpNI/AAAAAAAABJk/AZIi-sVEATc/s640/Econ-Cartoon.jpg">
            <a:hlinkClick r:id="rId2"/>
          </p:cNvPr>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a:stretch>
            <a:fillRect/>
          </a:stretch>
        </p:blipFill>
        <p:spPr bwMode="auto">
          <a:xfrm>
            <a:off x="2382395" y="2060476"/>
            <a:ext cx="4379211" cy="284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4437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Conclusiones</a:t>
            </a:r>
            <a:endParaRPr lang="en-US" dirty="0"/>
          </a:p>
        </p:txBody>
      </p:sp>
      <p:sp>
        <p:nvSpPr>
          <p:cNvPr id="3" name="Footer Placeholder 2"/>
          <p:cNvSpPr>
            <a:spLocks noGrp="1"/>
          </p:cNvSpPr>
          <p:nvPr>
            <p:ph type="ftr" sz="quarter" idx="10"/>
          </p:nvPr>
        </p:nvSpPr>
        <p:spPr/>
        <p:txBody>
          <a:bodyPr/>
          <a:lstStyle/>
          <a:p>
            <a:r>
              <a:rPr lang="en-US" smtClean="0"/>
              <a:t>Private &amp; Confidential</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31</a:t>
            </a:fld>
            <a:endParaRPr lang="en-US" dirty="0"/>
          </a:p>
        </p:txBody>
      </p:sp>
      <p:sp>
        <p:nvSpPr>
          <p:cNvPr id="5" name="Content Placeholder 4"/>
          <p:cNvSpPr>
            <a:spLocks noGrp="1"/>
          </p:cNvSpPr>
          <p:nvPr>
            <p:ph sz="quarter" idx="12"/>
          </p:nvPr>
        </p:nvSpPr>
        <p:spPr/>
        <p:txBody>
          <a:bodyPr/>
          <a:lstStyle/>
          <a:p>
            <a:pPr marL="457200" indent="-457200">
              <a:buFont typeface="+mj-lt"/>
              <a:buAutoNum type="arabicPeriod"/>
            </a:pPr>
            <a:r>
              <a:rPr lang="en-US" dirty="0" smtClean="0"/>
              <a:t>Se </a:t>
            </a:r>
            <a:r>
              <a:rPr lang="en-US" dirty="0" err="1" smtClean="0"/>
              <a:t>necesita</a:t>
            </a:r>
            <a:r>
              <a:rPr lang="en-US" dirty="0" smtClean="0"/>
              <a:t> </a:t>
            </a:r>
            <a:r>
              <a:rPr lang="en-US" dirty="0" err="1" smtClean="0"/>
              <a:t>liderazgo</a:t>
            </a:r>
            <a:r>
              <a:rPr lang="en-US" dirty="0" smtClean="0"/>
              <a:t> </a:t>
            </a:r>
            <a:r>
              <a:rPr lang="en-US" dirty="0" err="1" smtClean="0"/>
              <a:t>institucional</a:t>
            </a:r>
            <a:r>
              <a:rPr lang="en-US" dirty="0" smtClean="0"/>
              <a:t> para </a:t>
            </a:r>
            <a:r>
              <a:rPr lang="en-US" dirty="0" err="1" smtClean="0"/>
              <a:t>líderar</a:t>
            </a:r>
            <a:r>
              <a:rPr lang="en-US" dirty="0" smtClean="0"/>
              <a:t> </a:t>
            </a:r>
            <a:r>
              <a:rPr lang="en-US" dirty="0" err="1" smtClean="0"/>
              <a:t>los</a:t>
            </a:r>
            <a:r>
              <a:rPr lang="en-US" dirty="0" smtClean="0"/>
              <a:t> </a:t>
            </a:r>
            <a:r>
              <a:rPr lang="en-US" dirty="0" err="1" smtClean="0"/>
              <a:t>cambios</a:t>
            </a:r>
            <a:r>
              <a:rPr lang="en-US" dirty="0" smtClean="0"/>
              <a:t> </a:t>
            </a:r>
            <a:r>
              <a:rPr lang="en-US" dirty="0" err="1" smtClean="0"/>
              <a:t>necesarios</a:t>
            </a:r>
            <a:endParaRPr lang="en-US" dirty="0" smtClean="0"/>
          </a:p>
          <a:p>
            <a:pPr marL="457200" indent="-457200">
              <a:buFont typeface="+mj-lt"/>
              <a:buAutoNum type="arabicPeriod"/>
            </a:pPr>
            <a:r>
              <a:rPr lang="en-US" dirty="0" err="1" smtClean="0"/>
              <a:t>Revivir</a:t>
            </a:r>
            <a:r>
              <a:rPr lang="en-US" dirty="0" smtClean="0"/>
              <a:t> </a:t>
            </a:r>
            <a:r>
              <a:rPr lang="en-US" dirty="0" err="1" smtClean="0"/>
              <a:t>propuesta</a:t>
            </a:r>
            <a:r>
              <a:rPr lang="en-US" dirty="0" smtClean="0"/>
              <a:t> de </a:t>
            </a:r>
            <a:r>
              <a:rPr lang="en-US" dirty="0" err="1" smtClean="0"/>
              <a:t>transformar</a:t>
            </a:r>
            <a:r>
              <a:rPr lang="en-US" dirty="0" smtClean="0"/>
              <a:t> la </a:t>
            </a:r>
            <a:r>
              <a:rPr lang="en-US" dirty="0" smtClean="0"/>
              <a:t>AMV</a:t>
            </a:r>
            <a:r>
              <a:rPr lang="en-US" dirty="0" smtClean="0"/>
              <a:t> </a:t>
            </a:r>
            <a:r>
              <a:rPr lang="en-US" dirty="0" err="1"/>
              <a:t>e</a:t>
            </a:r>
            <a:r>
              <a:rPr lang="en-US" dirty="0" err="1" smtClean="0"/>
              <a:t>n</a:t>
            </a:r>
            <a:r>
              <a:rPr lang="en-US" dirty="0" smtClean="0"/>
              <a:t> </a:t>
            </a:r>
            <a:r>
              <a:rPr lang="en-US" dirty="0" err="1" smtClean="0"/>
              <a:t>una</a:t>
            </a:r>
            <a:r>
              <a:rPr lang="en-US" dirty="0" smtClean="0"/>
              <a:t> </a:t>
            </a:r>
            <a:r>
              <a:rPr lang="en-US" dirty="0" err="1" smtClean="0"/>
              <a:t>entidad</a:t>
            </a:r>
            <a:r>
              <a:rPr lang="en-US" dirty="0" smtClean="0"/>
              <a:t> de </a:t>
            </a:r>
            <a:r>
              <a:rPr lang="en-US" dirty="0" err="1" smtClean="0"/>
              <a:t>promoción</a:t>
            </a:r>
            <a:r>
              <a:rPr lang="en-US" dirty="0" smtClean="0"/>
              <a:t> y </a:t>
            </a:r>
            <a:r>
              <a:rPr lang="en-US" dirty="0" err="1" smtClean="0"/>
              <a:t>desarrollo</a:t>
            </a:r>
            <a:r>
              <a:rPr lang="en-US" dirty="0" smtClean="0"/>
              <a:t> del </a:t>
            </a:r>
            <a:r>
              <a:rPr lang="en-US" dirty="0" err="1" smtClean="0"/>
              <a:t>mercado</a:t>
            </a:r>
            <a:r>
              <a:rPr lang="en-US" dirty="0" smtClean="0"/>
              <a:t> de </a:t>
            </a:r>
            <a:r>
              <a:rPr lang="en-US" dirty="0" err="1" smtClean="0"/>
              <a:t>valores</a:t>
            </a:r>
            <a:endParaRPr lang="en-US" dirty="0" smtClean="0"/>
          </a:p>
          <a:p>
            <a:pPr marL="457200" indent="-457200">
              <a:buFont typeface="+mj-lt"/>
              <a:buAutoNum type="arabicPeriod"/>
            </a:pPr>
            <a:r>
              <a:rPr lang="en-US" dirty="0" err="1" smtClean="0"/>
              <a:t>Revivir</a:t>
            </a:r>
            <a:r>
              <a:rPr lang="en-US" dirty="0" smtClean="0"/>
              <a:t> </a:t>
            </a:r>
            <a:r>
              <a:rPr lang="en-US" dirty="0" err="1" smtClean="0"/>
              <a:t>incentivos</a:t>
            </a:r>
            <a:r>
              <a:rPr lang="en-US" dirty="0" smtClean="0"/>
              <a:t> para que </a:t>
            </a:r>
            <a:r>
              <a:rPr lang="en-US" dirty="0" err="1" smtClean="0"/>
              <a:t>los</a:t>
            </a:r>
            <a:r>
              <a:rPr lang="en-US" dirty="0" smtClean="0"/>
              <a:t> </a:t>
            </a:r>
            <a:r>
              <a:rPr lang="en-US" dirty="0" err="1" smtClean="0"/>
              <a:t>bancos</a:t>
            </a:r>
            <a:r>
              <a:rPr lang="en-US" dirty="0" smtClean="0"/>
              <a:t> </a:t>
            </a:r>
            <a:r>
              <a:rPr lang="en-US" dirty="0" err="1" smtClean="0"/>
              <a:t>promuevan</a:t>
            </a:r>
            <a:r>
              <a:rPr lang="en-US" dirty="0" smtClean="0"/>
              <a:t> el </a:t>
            </a:r>
            <a:r>
              <a:rPr lang="en-US" dirty="0" err="1" smtClean="0"/>
              <a:t>mercado</a:t>
            </a:r>
            <a:r>
              <a:rPr lang="en-US" dirty="0" smtClean="0"/>
              <a:t> de </a:t>
            </a:r>
            <a:r>
              <a:rPr lang="en-US" dirty="0" err="1" smtClean="0"/>
              <a:t>deuda</a:t>
            </a:r>
            <a:endParaRPr lang="en-US" dirty="0" smtClean="0"/>
          </a:p>
          <a:p>
            <a:pPr marL="457200" indent="-457200">
              <a:buFont typeface="+mj-lt"/>
              <a:buAutoNum type="arabicPeriod"/>
            </a:pPr>
            <a:r>
              <a:rPr lang="en-US" dirty="0" err="1" smtClean="0"/>
              <a:t>Generar</a:t>
            </a:r>
            <a:r>
              <a:rPr lang="en-US" dirty="0" smtClean="0"/>
              <a:t> </a:t>
            </a:r>
            <a:r>
              <a:rPr lang="en-US" dirty="0" err="1" smtClean="0"/>
              <a:t>una</a:t>
            </a:r>
            <a:r>
              <a:rPr lang="en-US" dirty="0" smtClean="0"/>
              <a:t> </a:t>
            </a:r>
            <a:r>
              <a:rPr lang="en-US" dirty="0" smtClean="0"/>
              <a:t>mayor </a:t>
            </a:r>
            <a:r>
              <a:rPr lang="en-US" dirty="0" err="1" smtClean="0"/>
              <a:t>diversidad</a:t>
            </a:r>
            <a:r>
              <a:rPr lang="en-US" dirty="0" smtClean="0"/>
              <a:t> de </a:t>
            </a:r>
            <a:r>
              <a:rPr lang="en-US" dirty="0" err="1" smtClean="0"/>
              <a:t>inversionistas</a:t>
            </a:r>
            <a:r>
              <a:rPr lang="en-US" dirty="0" smtClean="0"/>
              <a:t> y </a:t>
            </a:r>
            <a:r>
              <a:rPr lang="en-US" dirty="0" err="1" smtClean="0"/>
              <a:t>emisores</a:t>
            </a:r>
            <a:endParaRPr lang="en-US" dirty="0" smtClean="0"/>
          </a:p>
          <a:p>
            <a:pPr marL="457200" indent="-457200">
              <a:buFont typeface="+mj-lt"/>
              <a:buAutoNum type="arabicPeriod"/>
            </a:pPr>
            <a:r>
              <a:rPr lang="en-US" dirty="0" err="1" smtClean="0"/>
              <a:t>Procurar</a:t>
            </a:r>
            <a:r>
              <a:rPr lang="en-US" dirty="0" smtClean="0"/>
              <a:t> </a:t>
            </a:r>
            <a:r>
              <a:rPr lang="en-US" dirty="0" err="1" smtClean="0"/>
              <a:t>incentivar</a:t>
            </a:r>
            <a:r>
              <a:rPr lang="en-US" dirty="0" smtClean="0"/>
              <a:t> </a:t>
            </a:r>
            <a:r>
              <a:rPr lang="en-US" dirty="0" err="1" smtClean="0"/>
              <a:t>tributación</a:t>
            </a:r>
            <a:r>
              <a:rPr lang="en-US" dirty="0" smtClean="0"/>
              <a:t> para </a:t>
            </a:r>
            <a:r>
              <a:rPr lang="en-US" dirty="0" err="1" smtClean="0"/>
              <a:t>emisores</a:t>
            </a:r>
            <a:r>
              <a:rPr lang="en-US" dirty="0" smtClean="0"/>
              <a:t> de </a:t>
            </a:r>
            <a:r>
              <a:rPr lang="en-US" dirty="0" err="1" smtClean="0"/>
              <a:t>deuda</a:t>
            </a:r>
            <a:endParaRPr lang="en-US" dirty="0" smtClean="0"/>
          </a:p>
          <a:p>
            <a:pPr marL="457200" indent="-457200">
              <a:buFont typeface="+mj-lt"/>
              <a:buAutoNum type="arabicPeriod"/>
            </a:pPr>
            <a:r>
              <a:rPr lang="en-US" dirty="0" err="1" smtClean="0"/>
              <a:t>Fomentar</a:t>
            </a:r>
            <a:r>
              <a:rPr lang="en-US" dirty="0" smtClean="0"/>
              <a:t> </a:t>
            </a:r>
            <a:r>
              <a:rPr lang="en-US" dirty="0" err="1" smtClean="0"/>
              <a:t>una</a:t>
            </a:r>
            <a:r>
              <a:rPr lang="en-US" dirty="0" smtClean="0"/>
              <a:t> </a:t>
            </a:r>
            <a:r>
              <a:rPr lang="en-US" dirty="0" err="1" smtClean="0"/>
              <a:t>pedagogía</a:t>
            </a:r>
            <a:r>
              <a:rPr lang="en-US" dirty="0" smtClean="0"/>
              <a:t> que </a:t>
            </a:r>
            <a:r>
              <a:rPr lang="en-US" dirty="0" err="1" smtClean="0"/>
              <a:t>diferencie</a:t>
            </a:r>
            <a:r>
              <a:rPr lang="en-US" dirty="0" smtClean="0"/>
              <a:t> </a:t>
            </a:r>
            <a:r>
              <a:rPr lang="en-US" dirty="0" err="1" smtClean="0"/>
              <a:t>adecuadamente</a:t>
            </a:r>
            <a:r>
              <a:rPr lang="en-US" dirty="0" smtClean="0"/>
              <a:t> la </a:t>
            </a:r>
            <a:r>
              <a:rPr lang="en-US" dirty="0" err="1" smtClean="0"/>
              <a:t>relación</a:t>
            </a:r>
            <a:r>
              <a:rPr lang="en-US" dirty="0" smtClean="0"/>
              <a:t> </a:t>
            </a:r>
            <a:r>
              <a:rPr lang="en-US" dirty="0" err="1" smtClean="0"/>
              <a:t>Riesgo-Retorno</a:t>
            </a:r>
            <a:r>
              <a:rPr lang="en-US" dirty="0" smtClean="0"/>
              <a:t> </a:t>
            </a:r>
            <a:endParaRPr lang="en-US" dirty="0"/>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8595546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Gracias </a:t>
            </a:r>
            <a:r>
              <a:rPr lang="en-US" dirty="0" err="1" smtClean="0"/>
              <a:t>por</a:t>
            </a:r>
            <a:r>
              <a:rPr lang="en-US" dirty="0" smtClean="0"/>
              <a:t> </a:t>
            </a:r>
            <a:r>
              <a:rPr lang="en-US" dirty="0" err="1" smtClean="0"/>
              <a:t>su</a:t>
            </a:r>
            <a:r>
              <a:rPr lang="en-US" dirty="0" smtClean="0"/>
              <a:t> </a:t>
            </a:r>
            <a:r>
              <a:rPr lang="en-US" dirty="0" err="1" smtClean="0"/>
              <a:t>atención</a:t>
            </a:r>
            <a:endParaRPr lang="en-US" dirty="0"/>
          </a:p>
        </p:txBody>
      </p:sp>
      <p:sp>
        <p:nvSpPr>
          <p:cNvPr id="5" name="Content Placeholder 4"/>
          <p:cNvSpPr>
            <a:spLocks noGrp="1"/>
          </p:cNvSpPr>
          <p:nvPr>
            <p:ph sz="quarter" idx="13"/>
          </p:nvPr>
        </p:nvSpPr>
        <p:spPr>
          <a:xfrm>
            <a:off x="320675" y="4076095"/>
            <a:ext cx="4639632" cy="1727812"/>
          </a:xfrm>
        </p:spPr>
        <p:txBody>
          <a:bodyPr/>
          <a:lstStyle/>
          <a:p>
            <a:r>
              <a:rPr lang="en-US" dirty="0" smtClean="0"/>
              <a:t>Rafael </a:t>
            </a:r>
            <a:r>
              <a:rPr lang="en-US" dirty="0" err="1" smtClean="0"/>
              <a:t>María</a:t>
            </a:r>
            <a:r>
              <a:rPr lang="en-US" dirty="0" smtClean="0"/>
              <a:t> González </a:t>
            </a:r>
            <a:r>
              <a:rPr lang="en-US" dirty="0" err="1" smtClean="0"/>
              <a:t>Guillén</a:t>
            </a:r>
            <a:endParaRPr lang="en-US" dirty="0" smtClean="0"/>
          </a:p>
          <a:p>
            <a:r>
              <a:rPr lang="en-US" dirty="0" err="1" smtClean="0"/>
              <a:t>Presidente</a:t>
            </a:r>
            <a:r>
              <a:rPr lang="en-US" dirty="0" smtClean="0"/>
              <a:t> BRC Standard &amp; Poor´s</a:t>
            </a:r>
          </a:p>
          <a:p>
            <a:r>
              <a:rPr lang="en-US" b="0" dirty="0"/>
              <a:t>T</a:t>
            </a:r>
            <a:r>
              <a:rPr lang="en-US" b="0" dirty="0" smtClean="0"/>
              <a:t>: (+57-1)3904259| F: (+57-1) 3906405</a:t>
            </a:r>
          </a:p>
          <a:p>
            <a:r>
              <a:rPr lang="en-US" dirty="0"/>
              <a:t>r</a:t>
            </a:r>
            <a:r>
              <a:rPr lang="en-US" dirty="0" smtClean="0"/>
              <a:t>afael.gonzalez</a:t>
            </a:r>
            <a:r>
              <a:rPr lang="en-US" b="0" dirty="0" smtClean="0"/>
              <a:t>@spglobal.com</a:t>
            </a:r>
            <a:endParaRPr lang="en-US" b="0" dirty="0"/>
          </a:p>
        </p:txBody>
      </p:sp>
      <p:sp>
        <p:nvSpPr>
          <p:cNvPr id="3" name="Slide Number Placeholder 2"/>
          <p:cNvSpPr>
            <a:spLocks noGrp="1"/>
          </p:cNvSpPr>
          <p:nvPr>
            <p:ph type="sldNum" sz="quarter" idx="11"/>
          </p:nvPr>
        </p:nvSpPr>
        <p:spPr/>
        <p:txBody>
          <a:bodyPr/>
          <a:lstStyle/>
          <a:p>
            <a:fld id="{BDDC3DCF-E0A7-DA4A-BC2C-1EC3743A297B}" type="slidenum">
              <a:rPr lang="en-US" smtClean="0"/>
              <a:pPr/>
              <a:t>32</a:t>
            </a:fld>
            <a:endParaRPr lang="en-US" dirty="0"/>
          </a:p>
        </p:txBody>
      </p:sp>
    </p:spTree>
    <p:extLst>
      <p:ext uri="{BB962C8B-B14F-4D97-AF65-F5344CB8AC3E}">
        <p14:creationId xmlns:p14="http://schemas.microsoft.com/office/powerpoint/2010/main" val="33208612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317351" y="485033"/>
            <a:ext cx="8503543" cy="4727418"/>
          </a:xfrm>
        </p:spPr>
        <p:txBody>
          <a:bodyPr/>
          <a:lstStyle/>
          <a:p>
            <a:pPr>
              <a:lnSpc>
                <a:spcPct val="105000"/>
              </a:lnSpc>
              <a:spcBef>
                <a:spcPts val="800"/>
              </a:spcBef>
            </a:pPr>
            <a:r>
              <a:rPr lang="en-US" sz="950" dirty="0">
                <a:latin typeface="Arial Narrow" charset="0"/>
                <a:ea typeface="Arial Narrow" charset="0"/>
                <a:cs typeface="Arial Narrow" charset="0"/>
              </a:rPr>
              <a:t>Copyright © 2016 by </a:t>
            </a:r>
            <a:r>
              <a:rPr lang="en-US" sz="950" dirty="0" smtClean="0">
                <a:latin typeface="Arial Narrow" charset="0"/>
                <a:ea typeface="Arial Narrow" charset="0"/>
                <a:cs typeface="Arial Narrow" charset="0"/>
              </a:rPr>
              <a:t>S&amp;P Global. </a:t>
            </a:r>
            <a:r>
              <a:rPr lang="en-US" sz="950" dirty="0">
                <a:latin typeface="Arial Narrow" charset="0"/>
                <a:ea typeface="Arial Narrow" charset="0"/>
                <a:cs typeface="Arial Narrow" charset="0"/>
              </a:rPr>
              <a:t>All rights reserved.</a:t>
            </a:r>
          </a:p>
          <a:p>
            <a:pPr lvl="1">
              <a:lnSpc>
                <a:spcPct val="105000"/>
              </a:lnSpc>
              <a:spcBef>
                <a:spcPts val="800"/>
              </a:spcBef>
            </a:pPr>
            <a:r>
              <a:rPr lang="en-US" sz="950" dirty="0">
                <a:latin typeface="Arial Narrow" charset="0"/>
                <a:ea typeface="Arial Narrow" charset="0"/>
                <a:cs typeface="Arial Narrow" charset="0"/>
              </a:rPr>
              <a:t>No content (including ratings, credit-related analyses and data, valuations, model, software or other application or output therefrom) or any part thereof (Content) may be modified, reverse engineered, reproduced or distributed in any form by any means, or stored in a database or retrieval system, without the prior written permission of </a:t>
            </a:r>
            <a:r>
              <a:rPr lang="en-US" sz="950" dirty="0" smtClean="0">
                <a:latin typeface="Arial Narrow" charset="0"/>
                <a:ea typeface="Arial Narrow" charset="0"/>
                <a:cs typeface="Arial Narrow" charset="0"/>
              </a:rPr>
              <a:t>S&amp;P Global </a:t>
            </a:r>
            <a:r>
              <a:rPr lang="en-US" sz="950" dirty="0">
                <a:latin typeface="Arial Narrow" charset="0"/>
                <a:ea typeface="Arial Narrow" charset="0"/>
                <a:cs typeface="Arial Narrow" charset="0"/>
              </a:rPr>
              <a:t>or its affiliates (collectively, </a:t>
            </a:r>
            <a:r>
              <a:rPr lang="en-US" sz="950" dirty="0" smtClean="0">
                <a:latin typeface="Arial Narrow" charset="0"/>
                <a:ea typeface="Arial Narrow" charset="0"/>
                <a:cs typeface="Arial Narrow" charset="0"/>
              </a:rPr>
              <a:t>S&amp;P Global)</a:t>
            </a:r>
            <a:r>
              <a:rPr lang="en-US" sz="950" dirty="0">
                <a:latin typeface="Arial Narrow" charset="0"/>
                <a:ea typeface="Arial Narrow" charset="0"/>
                <a:cs typeface="Arial Narrow" charset="0"/>
              </a:rPr>
              <a:t>. The Content shall not be used for any unlawful or unauthorized purposes. </a:t>
            </a:r>
            <a:r>
              <a:rPr lang="en-US" sz="950" dirty="0" smtClean="0">
                <a:latin typeface="Arial Narrow" charset="0"/>
                <a:ea typeface="Arial Narrow" charset="0"/>
                <a:cs typeface="Arial Narrow" charset="0"/>
              </a:rPr>
              <a:t>S&amp;P Global </a:t>
            </a:r>
            <a:r>
              <a:rPr lang="en-US" sz="950" dirty="0">
                <a:latin typeface="Arial Narrow" charset="0"/>
                <a:ea typeface="Arial Narrow" charset="0"/>
                <a:cs typeface="Arial Narrow" charset="0"/>
              </a:rPr>
              <a:t>and any third-party providers, as well as their directors, officers, shareholders, employees or agents (collectively </a:t>
            </a:r>
            <a:r>
              <a:rPr lang="en-US" sz="950" dirty="0" smtClean="0">
                <a:latin typeface="Arial Narrow" charset="0"/>
                <a:ea typeface="Arial Narrow" charset="0"/>
                <a:cs typeface="Arial Narrow" charset="0"/>
              </a:rPr>
              <a:t>S&amp;P Global) </a:t>
            </a:r>
            <a:r>
              <a:rPr lang="en-US" sz="950" dirty="0">
                <a:latin typeface="Arial Narrow" charset="0"/>
                <a:ea typeface="Arial Narrow" charset="0"/>
                <a:cs typeface="Arial Narrow" charset="0"/>
              </a:rPr>
              <a:t>do not guarantee the accuracy, completeness, timeliness or availability of the Content. </a:t>
            </a:r>
            <a:r>
              <a:rPr lang="en-US" sz="950" dirty="0" smtClean="0">
                <a:latin typeface="Arial Narrow" charset="0"/>
                <a:ea typeface="Arial Narrow" charset="0"/>
                <a:cs typeface="Arial Narrow" charset="0"/>
              </a:rPr>
              <a:t>S&amp;P Global </a:t>
            </a:r>
            <a:r>
              <a:rPr lang="en-US" sz="950" dirty="0">
                <a:latin typeface="Arial Narrow" charset="0"/>
                <a:ea typeface="Arial Narrow" charset="0"/>
                <a:cs typeface="Arial Narrow" charset="0"/>
              </a:rPr>
              <a:t>are not responsible for any errors or omissions (negligent or otherwise), regardless of the cause, for the results obtained from the use of the Content, or for the security or maintenance of any data input by the user. The Content is provided on an “as is” basis. </a:t>
            </a:r>
            <a:r>
              <a:rPr lang="en-US" sz="950" dirty="0" smtClean="0">
                <a:latin typeface="Arial Narrow" charset="0"/>
                <a:ea typeface="Arial Narrow" charset="0"/>
                <a:cs typeface="Arial Narrow" charset="0"/>
              </a:rPr>
              <a:t>S&amp;P Global </a:t>
            </a:r>
            <a:r>
              <a:rPr lang="en-US" sz="950" dirty="0">
                <a:latin typeface="Arial Narrow" charset="0"/>
                <a:ea typeface="Arial Narrow" charset="0"/>
                <a:cs typeface="Arial Narrow" charset="0"/>
              </a:rPr>
              <a:t>DISCLAIM ANY AND ALL EXPRESS OR IMPLIED WARRANTIES, INCLUDING, BUT NOT LIMITED TO, ANY WARRANTIES OF MERCHANTABILITY OR FITNESS FOR A PARTICULAR PURPOSE OR USE, FREEDOM FROM BUGS, SOFTWARE ERRORS OR DEFECTS, THAT THE CONTENT’S FUNCTIONING WILL BE UNINTERRUPTED OR THAT THE CONTENT WILL OPERATE WITH ANY SOFTWARE OR HARDWARE CONFIGURATION. In no event shall </a:t>
            </a:r>
            <a:r>
              <a:rPr lang="en-US" sz="950" dirty="0" smtClean="0">
                <a:latin typeface="Arial Narrow" charset="0"/>
                <a:ea typeface="Arial Narrow" charset="0"/>
                <a:cs typeface="Arial Narrow" charset="0"/>
              </a:rPr>
              <a:t>S&amp;P Global </a:t>
            </a:r>
            <a:r>
              <a:rPr lang="en-US" sz="950" dirty="0">
                <a:latin typeface="Arial Narrow" charset="0"/>
                <a:ea typeface="Arial Narrow" charset="0"/>
                <a:cs typeface="Arial Narrow" charset="0"/>
              </a:rPr>
              <a:t>be liable to any party for any direct, indirect, incidental, exemplary, compensatory, punitive, special or consequential damages, costs, expenses, legal fees, or losses (including, without limitation, lost income or lost profits and opportunity costs or losses caused by negligence) in connection with any use of the Content even if advised of the possibility of such damages.</a:t>
            </a:r>
          </a:p>
          <a:p>
            <a:pPr lvl="1">
              <a:lnSpc>
                <a:spcPct val="105000"/>
              </a:lnSpc>
              <a:spcBef>
                <a:spcPts val="800"/>
              </a:spcBef>
            </a:pPr>
            <a:r>
              <a:rPr lang="en-US" sz="950" dirty="0">
                <a:latin typeface="Arial Narrow" charset="0"/>
                <a:ea typeface="Arial Narrow" charset="0"/>
                <a:cs typeface="Arial Narrow" charset="0"/>
              </a:rPr>
              <a:t>Credit-related and other analyses, including ratings, and statements in the Content are statements of opinion as of the date they are expressed and not statements of fact. </a:t>
            </a:r>
            <a:r>
              <a:rPr lang="en-US" altLang="ja-JP" sz="950" dirty="0" smtClean="0">
                <a:latin typeface="Arial Narrow" charset="0"/>
                <a:ea typeface="Arial Narrow" charset="0"/>
                <a:cs typeface="Arial Narrow" charset="0"/>
              </a:rPr>
              <a:t>S&amp;P </a:t>
            </a:r>
            <a:r>
              <a:rPr lang="en-US" altLang="ja-JP" sz="950" dirty="0" err="1" smtClean="0">
                <a:latin typeface="Arial Narrow" charset="0"/>
                <a:ea typeface="Arial Narrow" charset="0"/>
                <a:cs typeface="Arial Narrow" charset="0"/>
              </a:rPr>
              <a:t>Global’s</a:t>
            </a:r>
            <a:r>
              <a:rPr lang="en-US" altLang="ja-JP" sz="950" dirty="0" smtClean="0">
                <a:latin typeface="Arial Narrow" charset="0"/>
                <a:ea typeface="Arial Narrow" charset="0"/>
                <a:cs typeface="Arial Narrow" charset="0"/>
              </a:rPr>
              <a:t> </a:t>
            </a:r>
            <a:r>
              <a:rPr lang="en-US" altLang="ja-JP" sz="950" dirty="0">
                <a:latin typeface="Arial Narrow" charset="0"/>
                <a:ea typeface="Arial Narrow" charset="0"/>
                <a:cs typeface="Arial Narrow" charset="0"/>
              </a:rPr>
              <a:t>opinions, analyses and rating acknowledgment decisions (described below) are not recommendations to purchase, hold, or sell any securities or to make any investment decisions, and do not address the suitability of any security. </a:t>
            </a:r>
            <a:r>
              <a:rPr lang="en-US" altLang="ja-JP" sz="950" dirty="0" smtClean="0">
                <a:latin typeface="Arial Narrow" charset="0"/>
                <a:ea typeface="Arial Narrow" charset="0"/>
                <a:cs typeface="Arial Narrow" charset="0"/>
              </a:rPr>
              <a:t>S&amp;P Global </a:t>
            </a:r>
            <a:r>
              <a:rPr lang="en-US" altLang="ja-JP" sz="950" dirty="0">
                <a:latin typeface="Arial Narrow" charset="0"/>
                <a:ea typeface="Arial Narrow" charset="0"/>
                <a:cs typeface="Arial Narrow" charset="0"/>
              </a:rPr>
              <a:t>assumes no obligation to update the Content following publication in any form or format. The Content should not be relied on and is not a substitute for the skill, judgment and experience of the user, its management, employees, advisors and/or clients when making investment and other business decisions. </a:t>
            </a:r>
            <a:r>
              <a:rPr lang="en-US" altLang="ja-JP" sz="950" dirty="0" smtClean="0">
                <a:latin typeface="Arial Narrow" charset="0"/>
                <a:ea typeface="Arial Narrow" charset="0"/>
                <a:cs typeface="Arial Narrow" charset="0"/>
              </a:rPr>
              <a:t>S&amp;P Global </a:t>
            </a:r>
            <a:r>
              <a:rPr lang="en-US" altLang="ja-JP" sz="950" dirty="0">
                <a:latin typeface="Arial Narrow" charset="0"/>
                <a:ea typeface="Arial Narrow" charset="0"/>
                <a:cs typeface="Arial Narrow" charset="0"/>
              </a:rPr>
              <a:t>does not act as a fiduciary or an investment advisor except where registered as such. While </a:t>
            </a:r>
            <a:r>
              <a:rPr lang="en-US" altLang="ja-JP" sz="950" dirty="0" smtClean="0">
                <a:latin typeface="Arial Narrow" charset="0"/>
                <a:ea typeface="Arial Narrow" charset="0"/>
                <a:cs typeface="Arial Narrow" charset="0"/>
              </a:rPr>
              <a:t>S&amp;P Global </a:t>
            </a:r>
            <a:r>
              <a:rPr lang="en-US" altLang="ja-JP" sz="950" dirty="0">
                <a:latin typeface="Arial Narrow" charset="0"/>
                <a:ea typeface="Arial Narrow" charset="0"/>
                <a:cs typeface="Arial Narrow" charset="0"/>
              </a:rPr>
              <a:t>has obtained information from sources it believes to be reliable, </a:t>
            </a:r>
            <a:r>
              <a:rPr lang="en-US" altLang="ja-JP" sz="950" dirty="0" smtClean="0">
                <a:latin typeface="Arial Narrow" charset="0"/>
                <a:ea typeface="Arial Narrow" charset="0"/>
                <a:cs typeface="Arial Narrow" charset="0"/>
              </a:rPr>
              <a:t>S&amp;P Global </a:t>
            </a:r>
            <a:r>
              <a:rPr lang="en-US" altLang="ja-JP" sz="950" dirty="0">
                <a:latin typeface="Arial Narrow" charset="0"/>
                <a:ea typeface="Arial Narrow" charset="0"/>
                <a:cs typeface="Arial Narrow" charset="0"/>
              </a:rPr>
              <a:t>does not perform an audit and undertakes no duty of due diligence or independent verification of any information it receives.</a:t>
            </a:r>
          </a:p>
          <a:p>
            <a:pPr lvl="1">
              <a:lnSpc>
                <a:spcPct val="105000"/>
              </a:lnSpc>
              <a:spcBef>
                <a:spcPts val="800"/>
              </a:spcBef>
            </a:pPr>
            <a:r>
              <a:rPr lang="en-US" altLang="ja-JP" sz="950" dirty="0">
                <a:latin typeface="Arial Narrow" charset="0"/>
                <a:ea typeface="Arial Narrow" charset="0"/>
                <a:cs typeface="Arial Narrow" charset="0"/>
              </a:rPr>
              <a:t>To the extent that regulatory authorities allow a rating agency to acknowledge in one jurisdiction a rating issued in another jurisdiction for certain regulatory purposes, </a:t>
            </a:r>
            <a:r>
              <a:rPr lang="en-US" altLang="ja-JP" sz="950" dirty="0" smtClean="0">
                <a:latin typeface="Arial Narrow" charset="0"/>
                <a:ea typeface="Arial Narrow" charset="0"/>
                <a:cs typeface="Arial Narrow" charset="0"/>
              </a:rPr>
              <a:t>S&amp;P Global </a:t>
            </a:r>
            <a:r>
              <a:rPr lang="en-US" altLang="ja-JP" sz="950" dirty="0">
                <a:latin typeface="Arial Narrow" charset="0"/>
                <a:ea typeface="Arial Narrow" charset="0"/>
                <a:cs typeface="Arial Narrow" charset="0"/>
              </a:rPr>
              <a:t>reserves the right to assign, withdraw or suspend such acknowledgement at any time and in its sole discretion. </a:t>
            </a:r>
            <a:r>
              <a:rPr lang="en-US" altLang="ja-JP" sz="950" dirty="0" smtClean="0">
                <a:latin typeface="Arial Narrow" charset="0"/>
                <a:ea typeface="Arial Narrow" charset="0"/>
                <a:cs typeface="Arial Narrow" charset="0"/>
              </a:rPr>
              <a:t>S&amp;P Global </a:t>
            </a:r>
            <a:r>
              <a:rPr lang="en-US" altLang="ja-JP" sz="950" dirty="0">
                <a:latin typeface="Arial Narrow" charset="0"/>
                <a:ea typeface="Arial Narrow" charset="0"/>
                <a:cs typeface="Arial Narrow" charset="0"/>
              </a:rPr>
              <a:t>disclaim any duty whatsoever arising out of the assignment, withdrawal or suspension of an acknowledgment as well as any liability for any damage alleged to have been suffered on account thereof. </a:t>
            </a:r>
          </a:p>
          <a:p>
            <a:pPr lvl="1">
              <a:lnSpc>
                <a:spcPct val="105000"/>
              </a:lnSpc>
              <a:spcBef>
                <a:spcPts val="800"/>
              </a:spcBef>
            </a:pPr>
            <a:r>
              <a:rPr lang="en-US" altLang="ja-JP" sz="950" dirty="0" smtClean="0">
                <a:latin typeface="Arial Narrow" charset="0"/>
                <a:ea typeface="Arial Narrow" charset="0"/>
                <a:cs typeface="Arial Narrow" charset="0"/>
              </a:rPr>
              <a:t>S&amp;P Global </a:t>
            </a:r>
            <a:r>
              <a:rPr lang="en-US" altLang="ja-JP" sz="950" dirty="0">
                <a:latin typeface="Arial Narrow" charset="0"/>
                <a:ea typeface="Arial Narrow" charset="0"/>
                <a:cs typeface="Arial Narrow" charset="0"/>
              </a:rPr>
              <a:t>keeps certain activities of its business units separate from each other in order to preserve the independence and objectivity of their respective activities. As a result, certain business units of </a:t>
            </a:r>
            <a:r>
              <a:rPr lang="en-US" altLang="ja-JP" sz="950" dirty="0" smtClean="0">
                <a:latin typeface="Arial Narrow" charset="0"/>
                <a:ea typeface="Arial Narrow" charset="0"/>
                <a:cs typeface="Arial Narrow" charset="0"/>
              </a:rPr>
              <a:t>S&amp;P Global </a:t>
            </a:r>
            <a:r>
              <a:rPr lang="en-US" altLang="ja-JP" sz="950" dirty="0">
                <a:latin typeface="Arial Narrow" charset="0"/>
                <a:ea typeface="Arial Narrow" charset="0"/>
                <a:cs typeface="Arial Narrow" charset="0"/>
              </a:rPr>
              <a:t>may have information that is not available to other </a:t>
            </a:r>
            <a:r>
              <a:rPr lang="en-US" altLang="ja-JP" sz="950" dirty="0" smtClean="0">
                <a:latin typeface="Arial Narrow" charset="0"/>
                <a:ea typeface="Arial Narrow" charset="0"/>
                <a:cs typeface="Arial Narrow" charset="0"/>
              </a:rPr>
              <a:t>S&amp;P Global </a:t>
            </a:r>
            <a:r>
              <a:rPr lang="en-US" altLang="ja-JP" sz="950" dirty="0">
                <a:latin typeface="Arial Narrow" charset="0"/>
                <a:ea typeface="Arial Narrow" charset="0"/>
                <a:cs typeface="Arial Narrow" charset="0"/>
              </a:rPr>
              <a:t>business units. </a:t>
            </a:r>
            <a:r>
              <a:rPr lang="en-US" altLang="ja-JP" sz="950" dirty="0" smtClean="0">
                <a:latin typeface="Arial Narrow" charset="0"/>
                <a:ea typeface="Arial Narrow" charset="0"/>
                <a:cs typeface="Arial Narrow" charset="0"/>
              </a:rPr>
              <a:t>S&amp;P Global </a:t>
            </a:r>
            <a:r>
              <a:rPr lang="en-US" altLang="ja-JP" sz="950" dirty="0">
                <a:latin typeface="Arial Narrow" charset="0"/>
                <a:ea typeface="Arial Narrow" charset="0"/>
                <a:cs typeface="Arial Narrow" charset="0"/>
              </a:rPr>
              <a:t>has established policies and procedures to maintain the confidentiality of certain non-public information received in connection with each analytical process.</a:t>
            </a:r>
          </a:p>
          <a:p>
            <a:pPr lvl="1">
              <a:lnSpc>
                <a:spcPct val="105000"/>
              </a:lnSpc>
              <a:spcBef>
                <a:spcPts val="800"/>
              </a:spcBef>
            </a:pPr>
            <a:r>
              <a:rPr lang="en-US" altLang="ja-JP" sz="950" dirty="0" smtClean="0">
                <a:latin typeface="Arial Narrow" charset="0"/>
                <a:ea typeface="Arial Narrow" charset="0"/>
                <a:cs typeface="Arial Narrow" charset="0"/>
              </a:rPr>
              <a:t>S&amp;P Global </a:t>
            </a:r>
            <a:r>
              <a:rPr lang="en-US" altLang="ja-JP" sz="950" dirty="0">
                <a:latin typeface="Arial Narrow" charset="0"/>
                <a:ea typeface="Arial Narrow" charset="0"/>
                <a:cs typeface="Arial Narrow" charset="0"/>
              </a:rPr>
              <a:t>may receive compensation for its ratings and certain analyses, normally from issuers or underwriters of securities or from obligors. </a:t>
            </a:r>
            <a:r>
              <a:rPr lang="en-US" altLang="ja-JP" sz="950" dirty="0" smtClean="0">
                <a:latin typeface="Arial Narrow" charset="0"/>
                <a:ea typeface="Arial Narrow" charset="0"/>
                <a:cs typeface="Arial Narrow" charset="0"/>
              </a:rPr>
              <a:t>S&amp;P Global </a:t>
            </a:r>
            <a:r>
              <a:rPr lang="en-US" altLang="ja-JP" sz="950" dirty="0">
                <a:latin typeface="Arial Narrow" charset="0"/>
                <a:ea typeface="Arial Narrow" charset="0"/>
                <a:cs typeface="Arial Narrow" charset="0"/>
              </a:rPr>
              <a:t>reserves the right to disseminate its opinions and analyses. </a:t>
            </a:r>
            <a:r>
              <a:rPr lang="en-US" altLang="ja-JP" sz="950" dirty="0" smtClean="0">
                <a:latin typeface="Arial Narrow" charset="0"/>
                <a:ea typeface="Arial Narrow" charset="0"/>
                <a:cs typeface="Arial Narrow" charset="0"/>
              </a:rPr>
              <a:t>S&amp;P </a:t>
            </a:r>
            <a:r>
              <a:rPr lang="en-US" altLang="ja-JP" sz="950" dirty="0" err="1" smtClean="0">
                <a:latin typeface="Arial Narrow" charset="0"/>
                <a:ea typeface="Arial Narrow" charset="0"/>
                <a:cs typeface="Arial Narrow" charset="0"/>
              </a:rPr>
              <a:t>Global's</a:t>
            </a:r>
            <a:r>
              <a:rPr lang="en-US" altLang="ja-JP" sz="950" dirty="0" smtClean="0">
                <a:latin typeface="Arial Narrow" charset="0"/>
                <a:ea typeface="Arial Narrow" charset="0"/>
                <a:cs typeface="Arial Narrow" charset="0"/>
              </a:rPr>
              <a:t> </a:t>
            </a:r>
            <a:r>
              <a:rPr lang="en-US" altLang="ja-JP" sz="950" dirty="0">
                <a:latin typeface="Arial Narrow" charset="0"/>
                <a:ea typeface="Arial Narrow" charset="0"/>
                <a:cs typeface="Arial Narrow" charset="0"/>
              </a:rPr>
              <a:t>public ratings and analyses are made available on its Web sites, </a:t>
            </a:r>
            <a:r>
              <a:rPr lang="en-US" altLang="ja-JP" sz="950" dirty="0" err="1">
                <a:latin typeface="Arial Narrow" charset="0"/>
                <a:ea typeface="Arial Narrow" charset="0"/>
                <a:cs typeface="Arial Narrow" charset="0"/>
              </a:rPr>
              <a:t>www.standardandpoors.com</a:t>
            </a:r>
            <a:r>
              <a:rPr lang="en-US" altLang="ja-JP" sz="950" dirty="0">
                <a:latin typeface="Arial Narrow" charset="0"/>
                <a:ea typeface="Arial Narrow" charset="0"/>
                <a:cs typeface="Arial Narrow" charset="0"/>
              </a:rPr>
              <a:t> (free of charge), and </a:t>
            </a:r>
            <a:r>
              <a:rPr lang="en-US" altLang="ja-JP" sz="950" dirty="0" err="1">
                <a:latin typeface="Arial Narrow" charset="0"/>
                <a:ea typeface="Arial Narrow" charset="0"/>
                <a:cs typeface="Arial Narrow" charset="0"/>
              </a:rPr>
              <a:t>www.ratingsdirect.com</a:t>
            </a:r>
            <a:r>
              <a:rPr lang="en-US" altLang="ja-JP" sz="950" dirty="0">
                <a:latin typeface="Arial Narrow" charset="0"/>
                <a:ea typeface="Arial Narrow" charset="0"/>
                <a:cs typeface="Arial Narrow" charset="0"/>
              </a:rPr>
              <a:t> and </a:t>
            </a:r>
            <a:r>
              <a:rPr lang="en-US" altLang="ja-JP" sz="950" dirty="0" err="1">
                <a:latin typeface="Arial Narrow" charset="0"/>
                <a:ea typeface="Arial Narrow" charset="0"/>
                <a:cs typeface="Arial Narrow" charset="0"/>
              </a:rPr>
              <a:t>www.globalcreditportal.com</a:t>
            </a:r>
            <a:r>
              <a:rPr lang="en-US" altLang="ja-JP" sz="950" dirty="0">
                <a:latin typeface="Arial Narrow" charset="0"/>
                <a:ea typeface="Arial Narrow" charset="0"/>
                <a:cs typeface="Arial Narrow" charset="0"/>
              </a:rPr>
              <a:t> (subscription), and may be distributed through other means, including via </a:t>
            </a:r>
            <a:r>
              <a:rPr lang="en-US" altLang="ja-JP" sz="950" dirty="0" smtClean="0">
                <a:latin typeface="Arial Narrow" charset="0"/>
                <a:ea typeface="Arial Narrow" charset="0"/>
                <a:cs typeface="Arial Narrow" charset="0"/>
              </a:rPr>
              <a:t>S&amp;P Global </a:t>
            </a:r>
            <a:r>
              <a:rPr lang="en-US" altLang="ja-JP" sz="950" dirty="0">
                <a:latin typeface="Arial Narrow" charset="0"/>
                <a:ea typeface="Arial Narrow" charset="0"/>
                <a:cs typeface="Arial Narrow" charset="0"/>
              </a:rPr>
              <a:t>publications and third-party redistributors. Additional information about our ratings fees is available at </a:t>
            </a:r>
            <a:r>
              <a:rPr lang="en-US" altLang="ja-JP" sz="950" dirty="0" err="1">
                <a:latin typeface="Arial Narrow" charset="0"/>
                <a:ea typeface="Arial Narrow" charset="0"/>
                <a:cs typeface="Arial Narrow" charset="0"/>
              </a:rPr>
              <a:t>www.standardandpoors.com</a:t>
            </a:r>
            <a:r>
              <a:rPr lang="en-US" altLang="ja-JP" sz="950" dirty="0">
                <a:latin typeface="Arial Narrow" charset="0"/>
                <a:ea typeface="Arial Narrow" charset="0"/>
                <a:cs typeface="Arial Narrow" charset="0"/>
              </a:rPr>
              <a:t>/</a:t>
            </a:r>
            <a:r>
              <a:rPr lang="en-US" altLang="ja-JP" sz="950" dirty="0" err="1">
                <a:latin typeface="Arial Narrow" charset="0"/>
                <a:ea typeface="Arial Narrow" charset="0"/>
                <a:cs typeface="Arial Narrow" charset="0"/>
              </a:rPr>
              <a:t>usratingsfees</a:t>
            </a:r>
            <a:r>
              <a:rPr lang="en-US" altLang="ja-JP" sz="950" dirty="0">
                <a:latin typeface="Arial Narrow" charset="0"/>
                <a:ea typeface="Arial Narrow" charset="0"/>
                <a:cs typeface="Arial Narrow" charset="0"/>
              </a:rPr>
              <a:t>.</a:t>
            </a:r>
          </a:p>
          <a:p>
            <a:pPr>
              <a:lnSpc>
                <a:spcPct val="105000"/>
              </a:lnSpc>
              <a:spcBef>
                <a:spcPts val="800"/>
              </a:spcBef>
            </a:pPr>
            <a:r>
              <a:rPr lang="en-US" sz="950" dirty="0" smtClean="0">
                <a:latin typeface="Arial Narrow" charset="0"/>
                <a:ea typeface="Arial Narrow" charset="0"/>
                <a:cs typeface="Arial Narrow" charset="0"/>
              </a:rPr>
              <a:t>Australia</a:t>
            </a:r>
          </a:p>
          <a:p>
            <a:pPr lvl="1">
              <a:lnSpc>
                <a:spcPct val="105000"/>
              </a:lnSpc>
              <a:spcBef>
                <a:spcPts val="800"/>
              </a:spcBef>
            </a:pPr>
            <a:r>
              <a:rPr lang="en-US" sz="950" dirty="0" smtClean="0">
                <a:latin typeface="Arial Narrow" charset="0"/>
                <a:ea typeface="Arial Narrow" charset="0"/>
                <a:cs typeface="Arial Narrow" charset="0"/>
              </a:rPr>
              <a:t>S&amp;P Global (</a:t>
            </a:r>
            <a:r>
              <a:rPr lang="en-US" sz="950" dirty="0">
                <a:latin typeface="Arial Narrow" charset="0"/>
                <a:ea typeface="Arial Narrow" charset="0"/>
                <a:cs typeface="Arial Narrow" charset="0"/>
              </a:rPr>
              <a:t>Australia) Pty. Ltd. holds Australian financial services license number 337565 under the Corporations Act 2001. </a:t>
            </a:r>
            <a:r>
              <a:rPr lang="en-US" sz="950" dirty="0" smtClean="0">
                <a:latin typeface="Arial Narrow" charset="0"/>
                <a:ea typeface="Arial Narrow" charset="0"/>
                <a:cs typeface="Arial Narrow" charset="0"/>
              </a:rPr>
              <a:t>S&amp;P Global credit </a:t>
            </a:r>
            <a:r>
              <a:rPr lang="en-US" sz="950" dirty="0">
                <a:latin typeface="Arial Narrow" charset="0"/>
                <a:ea typeface="Arial Narrow" charset="0"/>
                <a:cs typeface="Arial Narrow" charset="0"/>
              </a:rPr>
              <a:t>ratings and related research are not intended for and must not be distributed to any person in Australia other than a wholesale client (as defined in Chapter 7 of the Corporations Act). </a:t>
            </a:r>
          </a:p>
          <a:p>
            <a:pPr lvl="1">
              <a:lnSpc>
                <a:spcPct val="105000"/>
              </a:lnSpc>
              <a:spcBef>
                <a:spcPts val="800"/>
              </a:spcBef>
            </a:pPr>
            <a:r>
              <a:rPr lang="en-US" altLang="ja-JP" sz="950" dirty="0" smtClean="0">
                <a:latin typeface="Arial Narrow" charset="0"/>
                <a:ea typeface="Arial Narrow" charset="0"/>
                <a:cs typeface="Arial Narrow" charset="0"/>
              </a:rPr>
              <a:t>S&amp;P Global, S&amp;P Global, </a:t>
            </a:r>
            <a:r>
              <a:rPr lang="en-US" altLang="ja-JP" sz="950" dirty="0" err="1">
                <a:latin typeface="Arial Narrow" charset="0"/>
                <a:ea typeface="Arial Narrow" charset="0"/>
                <a:cs typeface="Arial Narrow" charset="0"/>
              </a:rPr>
              <a:t>CREDITPRO</a:t>
            </a:r>
            <a:r>
              <a:rPr lang="en-US" altLang="ja-JP" sz="950" dirty="0">
                <a:latin typeface="Arial Narrow" charset="0"/>
                <a:ea typeface="Arial Narrow" charset="0"/>
                <a:cs typeface="Arial Narrow" charset="0"/>
              </a:rPr>
              <a:t> and </a:t>
            </a:r>
            <a:r>
              <a:rPr lang="en-US" altLang="ja-JP" sz="950" dirty="0" err="1">
                <a:latin typeface="Arial Narrow" charset="0"/>
                <a:ea typeface="Arial Narrow" charset="0"/>
                <a:cs typeface="Arial Narrow" charset="0"/>
              </a:rPr>
              <a:t>RATINGSDIRECT</a:t>
            </a:r>
            <a:r>
              <a:rPr lang="en-US" altLang="ja-JP" sz="950" dirty="0">
                <a:latin typeface="Arial Narrow" charset="0"/>
                <a:ea typeface="Arial Narrow" charset="0"/>
                <a:cs typeface="Arial Narrow" charset="0"/>
              </a:rPr>
              <a:t> are registered trademarks of </a:t>
            </a:r>
            <a:r>
              <a:rPr lang="en-US" altLang="ja-JP" sz="950" dirty="0" smtClean="0">
                <a:latin typeface="Arial Narrow" charset="0"/>
                <a:ea typeface="Arial Narrow" charset="0"/>
                <a:cs typeface="Arial Narrow" charset="0"/>
              </a:rPr>
              <a:t>S&amp;P Global.</a:t>
            </a:r>
            <a:endParaRPr lang="en-US" sz="950" dirty="0">
              <a:latin typeface="Arial Narrow" charset="0"/>
              <a:ea typeface="Arial Narrow" charset="0"/>
              <a:cs typeface="Arial Narrow" charset="0"/>
            </a:endParaRPr>
          </a:p>
          <a:p>
            <a:endParaRPr lang="en-US" sz="950" dirty="0">
              <a:latin typeface="Arial Narrow" charset="0"/>
              <a:ea typeface="Arial Narrow" charset="0"/>
              <a:cs typeface="Arial Narrow" charset="0"/>
            </a:endParaRPr>
          </a:p>
        </p:txBody>
      </p:sp>
      <p:sp>
        <p:nvSpPr>
          <p:cNvPr id="5" name="Slide Number Placeholder 4"/>
          <p:cNvSpPr>
            <a:spLocks noGrp="1"/>
          </p:cNvSpPr>
          <p:nvPr>
            <p:ph type="sldNum" sz="quarter" idx="11"/>
          </p:nvPr>
        </p:nvSpPr>
        <p:spPr/>
        <p:txBody>
          <a:bodyPr/>
          <a:lstStyle/>
          <a:p>
            <a:fld id="{BDDC3DCF-E0A7-DA4A-BC2C-1EC3743A297B}" type="slidenum">
              <a:rPr lang="en-US" smtClean="0"/>
              <a:pPr/>
              <a:t>33</a:t>
            </a:fld>
            <a:endParaRPr lang="en-US" dirty="0"/>
          </a:p>
        </p:txBody>
      </p:sp>
      <p:sp>
        <p:nvSpPr>
          <p:cNvPr id="6" name="Footer Placeholder 5"/>
          <p:cNvSpPr>
            <a:spLocks noGrp="1"/>
          </p:cNvSpPr>
          <p:nvPr>
            <p:ph type="ftr" sz="quarter" idx="10"/>
          </p:nvPr>
        </p:nvSpPr>
        <p:spPr/>
        <p:txBody>
          <a:bodyPr/>
          <a:lstStyle/>
          <a:p>
            <a:r>
              <a:rPr lang="en-US" smtClean="0"/>
              <a:t>Private &amp; Confidential</a:t>
            </a:r>
            <a:endParaRPr lang="en-US" dirty="0"/>
          </a:p>
        </p:txBody>
      </p:sp>
      <p:sp>
        <p:nvSpPr>
          <p:cNvPr id="2" name="TextBox 1"/>
          <p:cNvSpPr txBox="1"/>
          <p:nvPr/>
        </p:nvSpPr>
        <p:spPr>
          <a:xfrm>
            <a:off x="2116666" y="2761832"/>
            <a:ext cx="5164667" cy="584776"/>
          </a:xfrm>
          <a:prstGeom prst="rect">
            <a:avLst/>
          </a:prstGeom>
          <a:noFill/>
        </p:spPr>
        <p:txBody>
          <a:bodyPr wrap="square" rtlCol="0">
            <a:spAutoFit/>
          </a:bodyPr>
          <a:lstStyle/>
          <a:p>
            <a:pPr algn="ctr"/>
            <a:r>
              <a:rPr lang="en-US" sz="3200" dirty="0" smtClean="0">
                <a:solidFill>
                  <a:schemeClr val="tx2"/>
                </a:solidFill>
                <a:latin typeface="Arial"/>
                <a:cs typeface="Arial"/>
              </a:rPr>
              <a:t>FPO DISCLAIMER COPY</a:t>
            </a:r>
            <a:endParaRPr lang="en-US" sz="3200" dirty="0">
              <a:solidFill>
                <a:schemeClr val="tx2"/>
              </a:solidFill>
              <a:latin typeface="Arial"/>
              <a:cs typeface="Arial"/>
            </a:endParaRPr>
          </a:p>
        </p:txBody>
      </p:sp>
    </p:spTree>
    <p:extLst>
      <p:ext uri="{BB962C8B-B14F-4D97-AF65-F5344CB8AC3E}">
        <p14:creationId xmlns:p14="http://schemas.microsoft.com/office/powerpoint/2010/main" val="855704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4</a:t>
            </a:fld>
            <a:endParaRPr lang="en-US" dirty="0"/>
          </a:p>
        </p:txBody>
      </p:sp>
      <p:graphicFrame>
        <p:nvGraphicFramePr>
          <p:cNvPr id="7" name="Content Placeholder 6"/>
          <p:cNvGraphicFramePr>
            <a:graphicFrameLocks noGrp="1"/>
          </p:cNvGraphicFramePr>
          <p:nvPr>
            <p:ph sz="quarter" idx="12"/>
            <p:extLst>
              <p:ext uri="{D42A27DB-BD31-4B8C-83A1-F6EECF244321}">
                <p14:modId xmlns:p14="http://schemas.microsoft.com/office/powerpoint/2010/main" val="966574085"/>
              </p:ext>
            </p:extLst>
          </p:nvPr>
        </p:nvGraphicFramePr>
        <p:xfrm>
          <a:off x="317500" y="2204829"/>
          <a:ext cx="8575100" cy="3603833"/>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a:spLocks noGrp="1"/>
          </p:cNvSpPr>
          <p:nvPr>
            <p:ph type="title"/>
          </p:nvPr>
        </p:nvSpPr>
        <p:spPr>
          <a:xfrm>
            <a:off x="503435" y="188550"/>
            <a:ext cx="8137130" cy="864120"/>
          </a:xfrm>
        </p:spPr>
        <p:txBody>
          <a:bodyPr>
            <a:normAutofit fontScale="90000"/>
          </a:bodyPr>
          <a:lstStyle/>
          <a:p>
            <a:r>
              <a:rPr lang="es-CO" sz="2800" dirty="0" smtClean="0"/>
              <a:t>Introducción:</a:t>
            </a:r>
            <a:br>
              <a:rPr lang="es-CO" sz="2800" dirty="0" smtClean="0"/>
            </a:br>
            <a:r>
              <a:rPr lang="es-CO" sz="2800" dirty="0" smtClean="0"/>
              <a:t>Colombia </a:t>
            </a:r>
            <a:r>
              <a:rPr lang="es-CO" sz="2800" dirty="0" smtClean="0"/>
              <a:t>necesita reducir su dependencia estructural en el ahorro externo</a:t>
            </a:r>
            <a:endParaRPr lang="en-US" sz="2800" dirty="0"/>
          </a:p>
        </p:txBody>
      </p:sp>
      <p:sp>
        <p:nvSpPr>
          <p:cNvPr id="9" name="Content Placeholder 4"/>
          <p:cNvSpPr>
            <a:spLocks noGrp="1"/>
          </p:cNvSpPr>
          <p:nvPr>
            <p:ph type="body" sz="quarter" idx="13"/>
          </p:nvPr>
        </p:nvSpPr>
        <p:spPr>
          <a:xfrm>
            <a:off x="323410" y="1268700"/>
            <a:ext cx="8122409" cy="864120"/>
          </a:xfrm>
        </p:spPr>
        <p:txBody>
          <a:bodyPr>
            <a:normAutofit/>
          </a:bodyPr>
          <a:lstStyle/>
          <a:p>
            <a:pPr marL="342900" indent="-342900">
              <a:buFont typeface="Arial" panose="020B0604020202020204" pitchFamily="34" charset="0"/>
              <a:buChar char="•"/>
            </a:pPr>
            <a:r>
              <a:rPr lang="es-CO" sz="1400" b="1" dirty="0"/>
              <a:t>La reducción en IED neta, ha llevado a incrementar la financiación de deuda para cubrir la cuenta corriente. La IED </a:t>
            </a:r>
            <a:r>
              <a:rPr lang="es-CO" sz="1400" b="1" dirty="0" smtClean="0"/>
              <a:t>ha sido un componente muy importante en la financiación del déficit de la cuenta corriente en los últimos años </a:t>
            </a:r>
            <a:endParaRPr lang="en-US" sz="1400" b="1" dirty="0"/>
          </a:p>
        </p:txBody>
      </p:sp>
      <p:sp>
        <p:nvSpPr>
          <p:cNvPr id="2" name="TextBox 1"/>
          <p:cNvSpPr txBox="1"/>
          <p:nvPr/>
        </p:nvSpPr>
        <p:spPr>
          <a:xfrm>
            <a:off x="3190853" y="5897608"/>
            <a:ext cx="2762295" cy="246221"/>
          </a:xfrm>
          <a:prstGeom prst="rect">
            <a:avLst/>
          </a:prstGeom>
          <a:noFill/>
        </p:spPr>
        <p:txBody>
          <a:bodyPr wrap="none" rtlCol="0">
            <a:spAutoFit/>
          </a:bodyPr>
          <a:lstStyle/>
          <a:p>
            <a:r>
              <a:rPr lang="en-US" sz="1000" dirty="0" smtClean="0"/>
              <a:t>Fuente: Standard &amp; Poor´s Financial Services LLC </a:t>
            </a:r>
            <a:endParaRPr lang="en-US" sz="1000" dirty="0"/>
          </a:p>
        </p:txBody>
      </p:sp>
    </p:spTree>
    <p:extLst>
      <p:ext uri="{BB962C8B-B14F-4D97-AF65-F5344CB8AC3E}">
        <p14:creationId xmlns:p14="http://schemas.microsoft.com/office/powerpoint/2010/main" val="3968242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90" y="274638"/>
            <a:ext cx="8713210" cy="1143000"/>
          </a:xfrm>
        </p:spPr>
        <p:txBody>
          <a:bodyPr>
            <a:normAutofit/>
          </a:bodyPr>
          <a:lstStyle/>
          <a:p>
            <a:r>
              <a:rPr lang="en-US" sz="3200" dirty="0" err="1" smtClean="0"/>
              <a:t>Saldo</a:t>
            </a:r>
            <a:r>
              <a:rPr lang="en-US" sz="3200" dirty="0" smtClean="0"/>
              <a:t> </a:t>
            </a:r>
            <a:r>
              <a:rPr lang="en-US" sz="3200" dirty="0" err="1" smtClean="0"/>
              <a:t>Vigente</a:t>
            </a:r>
            <a:r>
              <a:rPr lang="en-US" sz="3200" dirty="0" smtClean="0"/>
              <a:t> </a:t>
            </a:r>
            <a:r>
              <a:rPr lang="en-US" sz="3200" dirty="0" err="1" smtClean="0"/>
              <a:t>como</a:t>
            </a:r>
            <a:r>
              <a:rPr lang="en-US" sz="3200" dirty="0" smtClean="0"/>
              <a:t> </a:t>
            </a:r>
            <a:r>
              <a:rPr lang="en-US" sz="3200" dirty="0" err="1" smtClean="0"/>
              <a:t>Porcentaje</a:t>
            </a:r>
            <a:r>
              <a:rPr lang="en-US" sz="3200" dirty="0" smtClean="0"/>
              <a:t> del PIB </a:t>
            </a:r>
            <a:r>
              <a:rPr lang="en-US" sz="3200" dirty="0" err="1" smtClean="0"/>
              <a:t>deuda</a:t>
            </a:r>
            <a:r>
              <a:rPr lang="en-US" sz="3200" dirty="0" smtClean="0"/>
              <a:t> Externa </a:t>
            </a:r>
            <a:endParaRPr lang="en-US" sz="3200" dirty="0"/>
          </a:p>
        </p:txBody>
      </p:sp>
      <p:sp>
        <p:nvSpPr>
          <p:cNvPr id="3" name="Footer Placeholder 2"/>
          <p:cNvSpPr>
            <a:spLocks noGrp="1"/>
          </p:cNvSpPr>
          <p:nvPr>
            <p:ph type="ftr" sz="quarter" idx="10"/>
          </p:nvPr>
        </p:nvSpPr>
        <p:spPr/>
        <p:txBody>
          <a:bodyPr/>
          <a:lstStyle/>
          <a:p>
            <a:r>
              <a:rPr lang="en-US" smtClean="0">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5</a:t>
            </a:fld>
            <a:endParaRPr lang="en-US" dirty="0"/>
          </a:p>
        </p:txBody>
      </p:sp>
      <p:sp>
        <p:nvSpPr>
          <p:cNvPr id="10" name="TextBox 9"/>
          <p:cNvSpPr txBox="1"/>
          <p:nvPr/>
        </p:nvSpPr>
        <p:spPr>
          <a:xfrm>
            <a:off x="539440" y="4921888"/>
            <a:ext cx="8065120" cy="646331"/>
          </a:xfrm>
          <a:prstGeom prst="rect">
            <a:avLst/>
          </a:prstGeom>
          <a:noFill/>
        </p:spPr>
        <p:txBody>
          <a:bodyPr wrap="square" rtlCol="0">
            <a:spAutoFit/>
          </a:bodyPr>
          <a:lstStyle/>
          <a:p>
            <a:pPr marL="285750" indent="-285750">
              <a:buFont typeface="Wingdings" panose="05000000000000000000" pitchFamily="2" charset="2"/>
              <a:buChar char="ü"/>
            </a:pPr>
            <a:r>
              <a:rPr lang="en-US" dirty="0" err="1" smtClean="0"/>
              <a:t>En</a:t>
            </a:r>
            <a:r>
              <a:rPr lang="en-US" dirty="0" smtClean="0"/>
              <a:t> Colombia la </a:t>
            </a:r>
            <a:r>
              <a:rPr lang="en-US" dirty="0" err="1" smtClean="0"/>
              <a:t>dependencia</a:t>
            </a:r>
            <a:r>
              <a:rPr lang="en-US" dirty="0" smtClean="0"/>
              <a:t> del sector </a:t>
            </a:r>
            <a:r>
              <a:rPr lang="en-US" dirty="0" err="1"/>
              <a:t>e</a:t>
            </a:r>
            <a:r>
              <a:rPr lang="en-US" dirty="0" err="1" smtClean="0"/>
              <a:t>xterno</a:t>
            </a:r>
            <a:r>
              <a:rPr lang="en-US" dirty="0" smtClean="0"/>
              <a:t> </a:t>
            </a:r>
            <a:r>
              <a:rPr lang="en-US" dirty="0" err="1" smtClean="0"/>
              <a:t>es</a:t>
            </a:r>
            <a:r>
              <a:rPr lang="en-US" dirty="0" smtClean="0"/>
              <a:t> </a:t>
            </a:r>
            <a:r>
              <a:rPr lang="en-US" dirty="0" err="1" smtClean="0"/>
              <a:t>muy</a:t>
            </a:r>
            <a:r>
              <a:rPr lang="en-US" dirty="0" smtClean="0"/>
              <a:t> </a:t>
            </a:r>
            <a:r>
              <a:rPr lang="en-US" dirty="0" err="1" smtClean="0"/>
              <a:t>alta</a:t>
            </a:r>
            <a:r>
              <a:rPr lang="en-US" dirty="0" smtClean="0"/>
              <a:t>, </a:t>
            </a:r>
            <a:r>
              <a:rPr lang="en-US" dirty="0" err="1" smtClean="0"/>
              <a:t>tanto</a:t>
            </a:r>
            <a:r>
              <a:rPr lang="en-US" dirty="0" smtClean="0"/>
              <a:t> para el sector </a:t>
            </a:r>
            <a:r>
              <a:rPr lang="en-US" dirty="0" err="1" smtClean="0"/>
              <a:t>público</a:t>
            </a:r>
            <a:r>
              <a:rPr lang="en-US" dirty="0" smtClean="0"/>
              <a:t> </a:t>
            </a:r>
            <a:r>
              <a:rPr lang="en-US" dirty="0" err="1" smtClean="0"/>
              <a:t>como</a:t>
            </a:r>
            <a:r>
              <a:rPr lang="en-US" dirty="0" smtClean="0"/>
              <a:t> para el sector </a:t>
            </a:r>
            <a:r>
              <a:rPr lang="en-US" dirty="0" err="1" smtClean="0"/>
              <a:t>privado</a:t>
            </a:r>
            <a:endParaRPr lang="en-US" dirty="0"/>
          </a:p>
        </p:txBody>
      </p:sp>
      <p:sp>
        <p:nvSpPr>
          <p:cNvPr id="11" name="TextBox 10"/>
          <p:cNvSpPr txBox="1"/>
          <p:nvPr/>
        </p:nvSpPr>
        <p:spPr>
          <a:xfrm>
            <a:off x="3082649" y="4523309"/>
            <a:ext cx="2986715" cy="246221"/>
          </a:xfrm>
          <a:prstGeom prst="rect">
            <a:avLst/>
          </a:prstGeom>
          <a:noFill/>
        </p:spPr>
        <p:txBody>
          <a:bodyPr wrap="none" rtlCol="0">
            <a:spAutoFit/>
          </a:bodyPr>
          <a:lstStyle/>
          <a:p>
            <a:r>
              <a:rPr lang="en-US" sz="1000" dirty="0" smtClean="0"/>
              <a:t>Fuente: </a:t>
            </a:r>
            <a:r>
              <a:rPr lang="en-US" sz="1000" dirty="0" err="1" smtClean="0"/>
              <a:t>Banrep</a:t>
            </a:r>
            <a:r>
              <a:rPr lang="en-US" sz="1000" dirty="0" smtClean="0"/>
              <a:t>, </a:t>
            </a:r>
            <a:r>
              <a:rPr lang="en-US" sz="1000" dirty="0" err="1" smtClean="0"/>
              <a:t>subgerencia</a:t>
            </a:r>
            <a:r>
              <a:rPr lang="en-US" sz="1000" dirty="0" smtClean="0"/>
              <a:t> de </a:t>
            </a:r>
            <a:r>
              <a:rPr lang="en-US" sz="1000" dirty="0" err="1" smtClean="0"/>
              <a:t>estudios</a:t>
            </a:r>
            <a:r>
              <a:rPr lang="en-US" sz="1000" dirty="0" smtClean="0"/>
              <a:t> </a:t>
            </a:r>
            <a:r>
              <a:rPr lang="en-US" sz="1000" dirty="0" err="1" smtClean="0"/>
              <a:t>económicos</a:t>
            </a:r>
            <a:r>
              <a:rPr lang="en-US" sz="1000" dirty="0" smtClean="0"/>
              <a:t> </a:t>
            </a:r>
            <a:endParaRPr lang="en-US" sz="1000" dirty="0"/>
          </a:p>
        </p:txBody>
      </p:sp>
      <p:graphicFrame>
        <p:nvGraphicFramePr>
          <p:cNvPr id="9" name="Content Placeholder 8"/>
          <p:cNvGraphicFramePr>
            <a:graphicFrameLocks noGrp="1"/>
          </p:cNvGraphicFramePr>
          <p:nvPr>
            <p:ph sz="quarter" idx="12"/>
            <p:extLst>
              <p:ext uri="{D42A27DB-BD31-4B8C-83A1-F6EECF244321}">
                <p14:modId xmlns:p14="http://schemas.microsoft.com/office/powerpoint/2010/main" val="2058243274"/>
              </p:ext>
            </p:extLst>
          </p:nvPr>
        </p:nvGraphicFramePr>
        <p:xfrm>
          <a:off x="317500" y="1196689"/>
          <a:ext cx="8503090" cy="33266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6600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rcRect t="15" b="15"/>
          <a:stretch>
            <a:fillRect/>
          </a:stretch>
        </p:blipFill>
        <p:spPr bwMode="auto">
          <a:xfrm>
            <a:off x="320675" y="1310144"/>
            <a:ext cx="8500219" cy="2911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lvl="0">
              <a:lnSpc>
                <a:spcPct val="100000"/>
              </a:lnSpc>
              <a:spcBef>
                <a:spcPts val="500"/>
              </a:spcBef>
              <a:spcAft>
                <a:spcPts val="1200"/>
              </a:spcAft>
            </a:pPr>
            <a:r>
              <a:rPr lang="es-CO" b="0" dirty="0" smtClean="0"/>
              <a:t>Secci</a:t>
            </a:r>
            <a:r>
              <a:rPr lang="es-CO" dirty="0" smtClean="0"/>
              <a:t>ón</a:t>
            </a:r>
            <a:r>
              <a:rPr lang="en-US" dirty="0" smtClean="0"/>
              <a:t> 1:</a:t>
            </a:r>
            <a:br>
              <a:rPr lang="en-US" dirty="0" smtClean="0"/>
            </a:br>
            <a:r>
              <a:rPr lang="en-US" sz="2000" dirty="0" err="1" smtClean="0"/>
              <a:t>Limitantes</a:t>
            </a:r>
            <a:r>
              <a:rPr lang="en-US" sz="2000" dirty="0" smtClean="0"/>
              <a:t> </a:t>
            </a:r>
            <a:r>
              <a:rPr lang="en-US" sz="2000" dirty="0" err="1" smtClean="0"/>
              <a:t>estructurales</a:t>
            </a:r>
            <a:r>
              <a:rPr lang="en-US" sz="2000" dirty="0" smtClean="0"/>
              <a:t> al </a:t>
            </a:r>
            <a:r>
              <a:rPr lang="en-US" sz="2000" dirty="0" err="1" smtClean="0"/>
              <a:t>desarrollo</a:t>
            </a:r>
            <a:r>
              <a:rPr lang="en-US" sz="2000" dirty="0" smtClean="0"/>
              <a:t> del </a:t>
            </a:r>
            <a:r>
              <a:rPr lang="en-US" sz="2000" dirty="0" err="1" smtClean="0"/>
              <a:t>mercado</a:t>
            </a:r>
            <a:r>
              <a:rPr lang="en-US" sz="2000" dirty="0" smtClean="0"/>
              <a:t> </a:t>
            </a:r>
            <a:r>
              <a:rPr lang="en-US" sz="2000" dirty="0" err="1" smtClean="0"/>
              <a:t>colombiano</a:t>
            </a:r>
            <a:r>
              <a:rPr lang="es-CO" sz="2000" dirty="0">
                <a:solidFill>
                  <a:prstClr val="black"/>
                </a:solidFill>
              </a:rPr>
              <a:t/>
            </a:r>
            <a:br>
              <a:rPr lang="es-CO" sz="2000" dirty="0">
                <a:solidFill>
                  <a:prstClr val="black"/>
                </a:solidFill>
              </a:rPr>
            </a:br>
            <a:endParaRPr lang="en-US" sz="2000" b="0" dirty="0"/>
          </a:p>
        </p:txBody>
      </p:sp>
      <p:sp>
        <p:nvSpPr>
          <p:cNvPr id="5" name="Slide Number Placeholder 4"/>
          <p:cNvSpPr>
            <a:spLocks noGrp="1"/>
          </p:cNvSpPr>
          <p:nvPr>
            <p:ph type="sldNum" sz="quarter" idx="18"/>
          </p:nvPr>
        </p:nvSpPr>
        <p:spPr/>
        <p:txBody>
          <a:bodyPr/>
          <a:lstStyle/>
          <a:p>
            <a:fld id="{BDDC3DCF-E0A7-DA4A-BC2C-1EC3743A297B}" type="slidenum">
              <a:rPr lang="en-US" smtClean="0"/>
              <a:pPr/>
              <a:t>6</a:t>
            </a:fld>
            <a:endParaRPr lang="en-US" dirty="0"/>
          </a:p>
        </p:txBody>
      </p:sp>
      <p:sp>
        <p:nvSpPr>
          <p:cNvPr id="6" name="Footer Placeholder 5"/>
          <p:cNvSpPr>
            <a:spLocks noGrp="1"/>
          </p:cNvSpPr>
          <p:nvPr>
            <p:ph type="ftr" sz="quarter" idx="17"/>
          </p:nvPr>
        </p:nvSpPr>
        <p:spPr/>
        <p:txBody>
          <a:bodyPr/>
          <a:lstStyle/>
          <a:p>
            <a:r>
              <a:rPr lang="en-US" smtClean="0">
                <a:solidFill>
                  <a:prstClr val="white">
                    <a:lumMod val="50000"/>
                  </a:prstClr>
                </a:solidFill>
              </a:rPr>
              <a:t>Private &amp; Confidential</a:t>
            </a:r>
            <a:endParaRPr lang="en-US" dirty="0">
              <a:solidFill>
                <a:prstClr val="white">
                  <a:lumMod val="50000"/>
                </a:prstClr>
              </a:solidFill>
            </a:endParaRPr>
          </a:p>
        </p:txBody>
      </p:sp>
      <p:sp>
        <p:nvSpPr>
          <p:cNvPr id="4" name="Rectangle 3"/>
          <p:cNvSpPr/>
          <p:nvPr/>
        </p:nvSpPr>
        <p:spPr>
          <a:xfrm>
            <a:off x="873867" y="4427034"/>
            <a:ext cx="7271008" cy="1754326"/>
          </a:xfrm>
          <a:prstGeom prst="rect">
            <a:avLst/>
          </a:prstGeom>
        </p:spPr>
        <p:txBody>
          <a:bodyPr wrap="square">
            <a:spAutoFit/>
          </a:bodyPr>
          <a:lstStyle/>
          <a:p>
            <a:pPr marL="342900" indent="-342900">
              <a:buFont typeface="+mj-lt"/>
              <a:buAutoNum type="arabicPeriod"/>
            </a:pPr>
            <a:r>
              <a:rPr lang="en-US" dirty="0" err="1" smtClean="0"/>
              <a:t>Concentración</a:t>
            </a:r>
            <a:r>
              <a:rPr lang="en-US" dirty="0" smtClean="0"/>
              <a:t> </a:t>
            </a:r>
            <a:r>
              <a:rPr lang="en-US" dirty="0" err="1" smtClean="0"/>
              <a:t>inversionistas</a:t>
            </a:r>
            <a:r>
              <a:rPr lang="en-US" dirty="0" smtClean="0"/>
              <a:t> </a:t>
            </a:r>
            <a:r>
              <a:rPr lang="en-US" dirty="0" err="1" smtClean="0"/>
              <a:t>institucionales</a:t>
            </a:r>
            <a:r>
              <a:rPr lang="en-US" dirty="0" smtClean="0"/>
              <a:t> </a:t>
            </a:r>
            <a:r>
              <a:rPr lang="en-US" dirty="0" err="1" smtClean="0"/>
              <a:t>por</a:t>
            </a:r>
            <a:r>
              <a:rPr lang="en-US" dirty="0" smtClean="0"/>
              <a:t> </a:t>
            </a:r>
            <a:r>
              <a:rPr lang="en-US" dirty="0" err="1"/>
              <a:t>grupos</a:t>
            </a:r>
            <a:r>
              <a:rPr lang="en-US" dirty="0"/>
              <a:t> </a:t>
            </a:r>
            <a:r>
              <a:rPr lang="en-US" dirty="0" err="1" smtClean="0"/>
              <a:t>económicos</a:t>
            </a:r>
            <a:endParaRPr lang="en-US" dirty="0"/>
          </a:p>
          <a:p>
            <a:pPr marL="342900" indent="-342900">
              <a:buFont typeface="+mj-lt"/>
              <a:buAutoNum type="arabicPeriod"/>
            </a:pPr>
            <a:r>
              <a:rPr lang="en-US" dirty="0" err="1" smtClean="0"/>
              <a:t>Concentración</a:t>
            </a:r>
            <a:r>
              <a:rPr lang="en-US" dirty="0" smtClean="0"/>
              <a:t> </a:t>
            </a:r>
            <a:r>
              <a:rPr lang="en-US" dirty="0"/>
              <a:t>de </a:t>
            </a:r>
            <a:r>
              <a:rPr lang="en-US" dirty="0" err="1"/>
              <a:t>inversiones</a:t>
            </a:r>
            <a:r>
              <a:rPr lang="en-US" dirty="0"/>
              <a:t> </a:t>
            </a:r>
            <a:r>
              <a:rPr lang="en-US" dirty="0" err="1"/>
              <a:t>en</a:t>
            </a:r>
            <a:r>
              <a:rPr lang="en-US" dirty="0"/>
              <a:t> </a:t>
            </a:r>
            <a:r>
              <a:rPr lang="en-US" dirty="0" err="1"/>
              <a:t>inversionistas</a:t>
            </a:r>
            <a:r>
              <a:rPr lang="en-US" dirty="0"/>
              <a:t> </a:t>
            </a:r>
            <a:r>
              <a:rPr lang="en-US" dirty="0" err="1"/>
              <a:t>extranjeros</a:t>
            </a:r>
            <a:r>
              <a:rPr lang="en-US" dirty="0"/>
              <a:t> </a:t>
            </a:r>
            <a:r>
              <a:rPr lang="en-US" dirty="0" smtClean="0"/>
              <a:t>                      </a:t>
            </a:r>
          </a:p>
          <a:p>
            <a:pPr marL="342900" indent="-342900">
              <a:buFont typeface="+mj-lt"/>
              <a:buAutoNum type="arabicPeriod"/>
            </a:pPr>
            <a:r>
              <a:rPr lang="en-US" dirty="0" err="1" smtClean="0"/>
              <a:t>Concentración</a:t>
            </a:r>
            <a:r>
              <a:rPr lang="en-US" dirty="0" smtClean="0"/>
              <a:t> </a:t>
            </a:r>
            <a:r>
              <a:rPr lang="en-US" dirty="0" err="1"/>
              <a:t>en</a:t>
            </a:r>
            <a:r>
              <a:rPr lang="en-US" dirty="0"/>
              <a:t> </a:t>
            </a:r>
            <a:r>
              <a:rPr lang="en-US" dirty="0" err="1"/>
              <a:t>emisores</a:t>
            </a:r>
            <a:r>
              <a:rPr lang="en-US" dirty="0"/>
              <a:t> de </a:t>
            </a:r>
            <a:r>
              <a:rPr lang="en-US" dirty="0" err="1"/>
              <a:t>deuda</a:t>
            </a:r>
            <a:r>
              <a:rPr lang="en-US" dirty="0"/>
              <a:t> </a:t>
            </a:r>
            <a:r>
              <a:rPr lang="en-US" dirty="0" err="1" smtClean="0"/>
              <a:t>privada</a:t>
            </a:r>
            <a:endParaRPr lang="en-US" dirty="0" smtClean="0"/>
          </a:p>
          <a:p>
            <a:pPr marL="342900" indent="-342900">
              <a:buFont typeface="+mj-lt"/>
              <a:buAutoNum type="arabicPeriod"/>
            </a:pPr>
            <a:r>
              <a:rPr lang="en-US" dirty="0" err="1" smtClean="0"/>
              <a:t>Concentración</a:t>
            </a:r>
            <a:r>
              <a:rPr lang="en-US" dirty="0" smtClean="0"/>
              <a:t> de </a:t>
            </a:r>
            <a:r>
              <a:rPr lang="en-US" dirty="0" err="1" smtClean="0"/>
              <a:t>emisiones</a:t>
            </a:r>
            <a:r>
              <a:rPr lang="en-US" dirty="0" smtClean="0"/>
              <a:t> </a:t>
            </a:r>
            <a:r>
              <a:rPr lang="en-US" dirty="0" err="1" smtClean="0"/>
              <a:t>en</a:t>
            </a:r>
            <a:r>
              <a:rPr lang="en-US" dirty="0" smtClean="0"/>
              <a:t> </a:t>
            </a:r>
            <a:r>
              <a:rPr lang="en-US" dirty="0" err="1"/>
              <a:t>Bancos</a:t>
            </a:r>
            <a:r>
              <a:rPr lang="en-US" dirty="0"/>
              <a:t> </a:t>
            </a:r>
            <a:endParaRPr lang="en-US" dirty="0" smtClean="0"/>
          </a:p>
          <a:p>
            <a:pPr marL="342900" indent="-342900">
              <a:buFont typeface="+mj-lt"/>
              <a:buAutoNum type="arabicPeriod"/>
            </a:pPr>
            <a:r>
              <a:rPr lang="en-US" dirty="0" err="1" smtClean="0"/>
              <a:t>Concentración</a:t>
            </a:r>
            <a:r>
              <a:rPr lang="en-US" dirty="0" smtClean="0"/>
              <a:t> </a:t>
            </a:r>
            <a:r>
              <a:rPr lang="en-US" dirty="0" err="1"/>
              <a:t>en</a:t>
            </a:r>
            <a:r>
              <a:rPr lang="en-US" dirty="0"/>
              <a:t> TES vs total </a:t>
            </a:r>
            <a:r>
              <a:rPr lang="en-US" dirty="0" err="1"/>
              <a:t>deuda</a:t>
            </a:r>
            <a:r>
              <a:rPr lang="en-US" dirty="0"/>
              <a:t> </a:t>
            </a:r>
            <a:r>
              <a:rPr lang="en-US" dirty="0" err="1" smtClean="0"/>
              <a:t>interna</a:t>
            </a:r>
            <a:endParaRPr lang="en-US" dirty="0"/>
          </a:p>
          <a:p>
            <a:pPr marL="342900" indent="-342900">
              <a:buFont typeface="+mj-lt"/>
              <a:buAutoNum type="arabicPeriod"/>
            </a:pPr>
            <a:r>
              <a:rPr lang="en-US" dirty="0" err="1" smtClean="0"/>
              <a:t>Concentración</a:t>
            </a:r>
            <a:r>
              <a:rPr lang="en-US" dirty="0" smtClean="0"/>
              <a:t> de </a:t>
            </a:r>
            <a:r>
              <a:rPr lang="en-US" dirty="0" err="1" smtClean="0"/>
              <a:t>portafolios</a:t>
            </a:r>
            <a:r>
              <a:rPr lang="en-US" dirty="0" smtClean="0"/>
              <a:t> </a:t>
            </a:r>
            <a:r>
              <a:rPr lang="en-US" dirty="0" err="1" smtClean="0"/>
              <a:t>por</a:t>
            </a:r>
            <a:r>
              <a:rPr lang="en-US" dirty="0" smtClean="0"/>
              <a:t> </a:t>
            </a:r>
            <a:r>
              <a:rPr lang="en-US" dirty="0" err="1" smtClean="0"/>
              <a:t>nivel</a:t>
            </a:r>
            <a:r>
              <a:rPr lang="en-US" dirty="0" smtClean="0"/>
              <a:t> de </a:t>
            </a:r>
            <a:r>
              <a:rPr lang="en-US" dirty="0" err="1" smtClean="0"/>
              <a:t>Riesgo</a:t>
            </a:r>
            <a:r>
              <a:rPr lang="en-US" dirty="0" smtClean="0"/>
              <a:t> </a:t>
            </a:r>
            <a:endParaRPr lang="en-US" dirty="0"/>
          </a:p>
        </p:txBody>
      </p:sp>
    </p:spTree>
    <p:extLst>
      <p:ext uri="{BB962C8B-B14F-4D97-AF65-F5344CB8AC3E}">
        <p14:creationId xmlns:p14="http://schemas.microsoft.com/office/powerpoint/2010/main" val="2148041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CO" sz="2400" b="1" dirty="0"/>
              <a:t>Concentración de Inversionistas institucionales por grupos económicos: </a:t>
            </a:r>
            <a:r>
              <a:rPr lang="es-CO" sz="2400" dirty="0" smtClean="0"/>
              <a:t>Total </a:t>
            </a:r>
            <a:r>
              <a:rPr lang="es-CO" sz="2400" dirty="0"/>
              <a:t>del Sistema Financiero (COP millones, Julio de 2016-Julio de 2017)</a:t>
            </a:r>
            <a:r>
              <a:rPr lang="en-US" sz="2400" dirty="0"/>
              <a:t>.</a:t>
            </a:r>
          </a:p>
        </p:txBody>
      </p:sp>
      <p:graphicFrame>
        <p:nvGraphicFramePr>
          <p:cNvPr id="5" name="Table 4"/>
          <p:cNvGraphicFramePr>
            <a:graphicFrameLocks noGrp="1"/>
          </p:cNvGraphicFramePr>
          <p:nvPr>
            <p:extLst>
              <p:ext uri="{D42A27DB-BD31-4B8C-83A1-F6EECF244321}">
                <p14:modId xmlns:p14="http://schemas.microsoft.com/office/powerpoint/2010/main" val="189544787"/>
              </p:ext>
            </p:extLst>
          </p:nvPr>
        </p:nvGraphicFramePr>
        <p:xfrm>
          <a:off x="359415" y="1916790"/>
          <a:ext cx="8425171" cy="2952410"/>
        </p:xfrm>
        <a:graphic>
          <a:graphicData uri="http://schemas.openxmlformats.org/drawingml/2006/table">
            <a:tbl>
              <a:tblPr firstRow="1" bandRow="1"/>
              <a:tblGrid>
                <a:gridCol w="1774250"/>
                <a:gridCol w="1055216"/>
                <a:gridCol w="1865235"/>
                <a:gridCol w="1865235"/>
                <a:gridCol w="1865235"/>
              </a:tblGrid>
              <a:tr h="673973">
                <a:tc>
                  <a:txBody>
                    <a:bodyPr/>
                    <a:lstStyle/>
                    <a:p>
                      <a:pPr marL="0" algn="ctr" defTabSz="914400" rtl="0" eaLnBrk="1" latinLnBrk="0" hangingPunct="1"/>
                      <a:r>
                        <a:rPr lang="en-US" sz="1400" b="1" kern="1200" cap="none" baseline="0" dirty="0" smtClean="0">
                          <a:solidFill>
                            <a:schemeClr val="tx1"/>
                          </a:solidFill>
                          <a:latin typeface="+mn-lt"/>
                          <a:ea typeface="+mn-ea"/>
                          <a:cs typeface="+mn-cs"/>
                        </a:rPr>
                        <a:t>Total del Sistema </a:t>
                      </a:r>
                      <a:r>
                        <a:rPr lang="en-US" sz="1400" b="1" kern="1200" cap="none" baseline="0" dirty="0" err="1" smtClean="0">
                          <a:solidFill>
                            <a:schemeClr val="tx1"/>
                          </a:solidFill>
                          <a:latin typeface="+mn-lt"/>
                          <a:ea typeface="+mn-ea"/>
                          <a:cs typeface="+mn-cs"/>
                        </a:rPr>
                        <a:t>Financiero</a:t>
                      </a:r>
                      <a:endParaRPr lang="en-US" sz="1400" b="1" kern="1200" cap="none" baseline="0" dirty="0">
                        <a:solidFill>
                          <a:schemeClr val="tx1"/>
                        </a:solidFill>
                        <a:latin typeface="+mn-lt"/>
                        <a:ea typeface="+mn-ea"/>
                        <a:cs typeface="+mn-cs"/>
                      </a:endParaRPr>
                    </a:p>
                  </a:txBody>
                  <a:tcPr marL="45720" marR="45720" anchor="ctr">
                    <a:lnL>
                      <a:noFill/>
                    </a:lnL>
                    <a:lnR>
                      <a:noFill/>
                    </a:lnR>
                    <a:lnT w="190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50000"/>
                        <a:alpha val="20000"/>
                      </a:schemeClr>
                    </a:solidFill>
                  </a:tcPr>
                </a:tc>
                <a:tc>
                  <a:txBody>
                    <a:bodyPr/>
                    <a:lstStyle/>
                    <a:p>
                      <a:pPr marL="0" algn="ctr" defTabSz="914400" rtl="0" eaLnBrk="1" fontAlgn="b" latinLnBrk="0" hangingPunct="1"/>
                      <a:r>
                        <a:rPr lang="en-US" sz="1400" b="1" kern="1200" cap="none" baseline="0" dirty="0" smtClean="0">
                          <a:solidFill>
                            <a:schemeClr val="tx1"/>
                          </a:solidFill>
                          <a:latin typeface="+mn-lt"/>
                          <a:ea typeface="+mn-ea"/>
                          <a:cs typeface="+mn-cs"/>
                        </a:rPr>
                        <a:t>Jul -16</a:t>
                      </a:r>
                      <a:endParaRPr lang="en-US" sz="1400" b="1" kern="1200" cap="none" baseline="0" dirty="0">
                        <a:solidFill>
                          <a:schemeClr val="tx1"/>
                        </a:solidFill>
                        <a:latin typeface="+mn-lt"/>
                        <a:ea typeface="+mn-ea"/>
                        <a:cs typeface="+mn-cs"/>
                      </a:endParaRPr>
                    </a:p>
                  </a:txBody>
                  <a:tcPr marL="7620" marR="7620" marT="7620" marB="0" anchor="ctr">
                    <a:lnL>
                      <a:noFill/>
                    </a:lnL>
                    <a:lnR>
                      <a:noFill/>
                    </a:lnR>
                    <a:lnT w="190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50000"/>
                        <a:alpha val="20000"/>
                      </a:schemeClr>
                    </a:solidFill>
                  </a:tcPr>
                </a:tc>
                <a:tc>
                  <a:txBody>
                    <a:bodyPr/>
                    <a:lstStyle/>
                    <a:p>
                      <a:pPr marL="0" algn="ctr" defTabSz="914400" rtl="0" eaLnBrk="1" fontAlgn="b" latinLnBrk="0" hangingPunct="1"/>
                      <a:endParaRPr lang="en-US" sz="1400" kern="1200" cap="none" baseline="0" dirty="0">
                        <a:solidFill>
                          <a:schemeClr val="tx1"/>
                        </a:solidFill>
                        <a:latin typeface="+mn-lt"/>
                        <a:ea typeface="+mn-ea"/>
                        <a:cs typeface="+mn-cs"/>
                      </a:endParaRPr>
                    </a:p>
                  </a:txBody>
                  <a:tcPr marL="7620" marR="7620" marT="7620" marB="0" anchor="ctr">
                    <a:lnL>
                      <a:noFill/>
                    </a:lnL>
                    <a:lnR>
                      <a:noFill/>
                    </a:lnR>
                    <a:lnT w="190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50000"/>
                        <a:alpha val="20000"/>
                      </a:schemeClr>
                    </a:solidFill>
                  </a:tcPr>
                </a:tc>
                <a:tc>
                  <a:txBody>
                    <a:bodyPr/>
                    <a:lstStyle/>
                    <a:p>
                      <a:pPr marL="0" algn="ctr" defTabSz="914400" rtl="0" eaLnBrk="1" fontAlgn="b" latinLnBrk="0" hangingPunct="1"/>
                      <a:r>
                        <a:rPr lang="en-US" sz="1400" b="1" kern="1200" cap="none" baseline="0" dirty="0" smtClean="0">
                          <a:solidFill>
                            <a:schemeClr val="tx1"/>
                          </a:solidFill>
                          <a:latin typeface="+mn-lt"/>
                          <a:ea typeface="+mn-ea"/>
                          <a:cs typeface="+mn-cs"/>
                        </a:rPr>
                        <a:t>Jul-17</a:t>
                      </a:r>
                    </a:p>
                  </a:txBody>
                  <a:tcPr marL="7620" marR="7620" marT="7620" marB="0" anchor="ctr">
                    <a:lnL>
                      <a:noFill/>
                    </a:lnL>
                    <a:lnR>
                      <a:noFill/>
                    </a:lnR>
                    <a:lnT w="190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50000"/>
                        <a:alpha val="20000"/>
                      </a:schemeClr>
                    </a:solidFill>
                  </a:tcPr>
                </a:tc>
                <a:tc>
                  <a:txBody>
                    <a:bodyPr/>
                    <a:lstStyle/>
                    <a:p>
                      <a:pPr marL="0" algn="ctr" defTabSz="914400" rtl="0" eaLnBrk="1" fontAlgn="b" latinLnBrk="0" hangingPunct="1"/>
                      <a:endParaRPr lang="en-US" sz="1400" kern="1200" cap="none" baseline="0" dirty="0">
                        <a:solidFill>
                          <a:schemeClr val="bg1"/>
                        </a:solidFill>
                        <a:latin typeface="+mn-lt"/>
                        <a:ea typeface="+mn-ea"/>
                        <a:cs typeface="+mn-cs"/>
                      </a:endParaRPr>
                    </a:p>
                  </a:txBody>
                  <a:tcPr marL="7620" marR="7620" marT="7620" marB="0" anchor="ctr">
                    <a:lnL>
                      <a:noFill/>
                    </a:lnL>
                    <a:lnR>
                      <a:noFill/>
                    </a:lnR>
                    <a:lnT w="190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50000"/>
                        <a:alpha val="20000"/>
                      </a:schemeClr>
                    </a:solidFill>
                  </a:tcPr>
                </a:tc>
              </a:tr>
              <a:tr h="52967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endParaRPr lang="en-US" sz="1200" b="1" dirty="0">
                        <a:solidFill>
                          <a:schemeClr val="tx1"/>
                        </a:solidFill>
                        <a:latin typeface="+mn-lt"/>
                      </a:endParaRPr>
                    </a:p>
                  </a:txBody>
                  <a:tcPr marL="45720" marR="45720" anchor="ctr">
                    <a:lnL>
                      <a:noFill/>
                    </a:lnL>
                    <a:lnR>
                      <a:noFill/>
                    </a:lnR>
                    <a:lnT w="19050" cap="flat" cmpd="sng" algn="ctr">
                      <a:noFill/>
                      <a:prstDash val="solid"/>
                      <a:round/>
                      <a:headEnd type="none" w="med" len="med"/>
                      <a:tailEnd type="none" w="med" len="med"/>
                    </a:lnT>
                    <a:lnB w="3810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1" i="0" u="none" strike="noStrike" dirty="0" err="1" smtClean="0">
                          <a:solidFill>
                            <a:srgbClr val="000000"/>
                          </a:solidFill>
                          <a:effectLst/>
                          <a:latin typeface="+mn-lt"/>
                        </a:rPr>
                        <a:t>Inversiones</a:t>
                      </a:r>
                      <a:endParaRPr lang="en-US" sz="1200" b="1" i="0" u="none" strike="noStrike" dirty="0">
                        <a:solidFill>
                          <a:srgbClr val="000000"/>
                        </a:solidFill>
                        <a:effectLst/>
                        <a:latin typeface="+mn-lt"/>
                      </a:endParaRPr>
                    </a:p>
                  </a:txBody>
                  <a:tcPr marL="7620" marR="7620" marT="7620" marB="0" anchor="ctr">
                    <a:lnL>
                      <a:noFill/>
                    </a:lnL>
                    <a:lnR>
                      <a:noFill/>
                    </a:lnR>
                    <a:lnT w="19050" cap="flat" cmpd="sng" algn="ctr">
                      <a:noFill/>
                      <a:prstDash val="solid"/>
                      <a:round/>
                      <a:headEnd type="none" w="med" len="med"/>
                      <a:tailEnd type="none" w="med" len="med"/>
                    </a:lnT>
                    <a:lnB w="3810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1" i="0" u="none" strike="noStrike" dirty="0" err="1" smtClean="0">
                          <a:solidFill>
                            <a:srgbClr val="000000"/>
                          </a:solidFill>
                          <a:effectLst/>
                          <a:latin typeface="+mn-lt"/>
                        </a:rPr>
                        <a:t>Participación</a:t>
                      </a:r>
                      <a:r>
                        <a:rPr lang="en-US" sz="1200" b="1" i="0" u="none" strike="noStrike" dirty="0" smtClean="0">
                          <a:solidFill>
                            <a:srgbClr val="000000"/>
                          </a:solidFill>
                          <a:effectLst/>
                          <a:latin typeface="+mn-lt"/>
                        </a:rPr>
                        <a:t> %</a:t>
                      </a:r>
                      <a:r>
                        <a:rPr lang="en-US" sz="1200" b="1" i="0" u="none" strike="noStrike" baseline="0" dirty="0" smtClean="0">
                          <a:solidFill>
                            <a:srgbClr val="000000"/>
                          </a:solidFill>
                          <a:effectLst/>
                          <a:latin typeface="+mn-lt"/>
                        </a:rPr>
                        <a:t> </a:t>
                      </a:r>
                      <a:r>
                        <a:rPr lang="en-US" sz="1200" b="1" i="0" u="none" strike="noStrike" baseline="0" dirty="0" err="1" smtClean="0">
                          <a:solidFill>
                            <a:srgbClr val="000000"/>
                          </a:solidFill>
                          <a:effectLst/>
                          <a:latin typeface="+mn-lt"/>
                        </a:rPr>
                        <a:t>en</a:t>
                      </a:r>
                      <a:r>
                        <a:rPr lang="en-US" sz="1200" b="1" i="0" u="none" strike="noStrike" baseline="0" dirty="0" smtClean="0">
                          <a:solidFill>
                            <a:srgbClr val="000000"/>
                          </a:solidFill>
                          <a:effectLst/>
                          <a:latin typeface="+mn-lt"/>
                        </a:rPr>
                        <a:t> </a:t>
                      </a:r>
                      <a:r>
                        <a:rPr lang="en-US" sz="1200" b="1" i="0" u="none" strike="noStrike" baseline="0" dirty="0" err="1" smtClean="0">
                          <a:solidFill>
                            <a:srgbClr val="000000"/>
                          </a:solidFill>
                          <a:effectLst/>
                          <a:latin typeface="+mn-lt"/>
                        </a:rPr>
                        <a:t>Inversiones</a:t>
                      </a:r>
                      <a:r>
                        <a:rPr lang="en-US" sz="1200" b="1" i="0" u="none" strike="noStrike" baseline="0" dirty="0" smtClean="0">
                          <a:solidFill>
                            <a:srgbClr val="000000"/>
                          </a:solidFill>
                          <a:effectLst/>
                          <a:latin typeface="+mn-lt"/>
                        </a:rPr>
                        <a:t> </a:t>
                      </a:r>
                      <a:r>
                        <a:rPr lang="en-US" sz="1200" b="1" i="0" u="none" strike="noStrike" baseline="0" dirty="0" err="1" smtClean="0">
                          <a:solidFill>
                            <a:srgbClr val="000000"/>
                          </a:solidFill>
                          <a:effectLst/>
                          <a:latin typeface="+mn-lt"/>
                        </a:rPr>
                        <a:t>Totales</a:t>
                      </a:r>
                      <a:endParaRPr lang="en-US" sz="1200" b="1" i="0" u="none" strike="noStrike" dirty="0">
                        <a:solidFill>
                          <a:srgbClr val="000000"/>
                        </a:solidFill>
                        <a:effectLst/>
                        <a:latin typeface="+mn-lt"/>
                      </a:endParaRPr>
                    </a:p>
                  </a:txBody>
                  <a:tcPr marL="7620" marR="7620" marT="7620" marB="0" anchor="ctr">
                    <a:lnL>
                      <a:noFill/>
                    </a:lnL>
                    <a:lnR>
                      <a:noFill/>
                    </a:lnR>
                    <a:lnT w="19050" cap="flat" cmpd="sng" algn="ctr">
                      <a:noFill/>
                      <a:prstDash val="solid"/>
                      <a:round/>
                      <a:headEnd type="none" w="med" len="med"/>
                      <a:tailEnd type="none" w="med" len="med"/>
                    </a:lnT>
                    <a:lnB w="3810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endParaRPr lang="en-US" sz="1200" b="1" i="0" u="none" strike="noStrike" dirty="0" smtClean="0">
                        <a:solidFill>
                          <a:srgbClr val="000000"/>
                        </a:solidFill>
                        <a:effectLst/>
                        <a:latin typeface="+mn-lt"/>
                      </a:endParaRPr>
                    </a:p>
                  </a:txBody>
                  <a:tcPr marL="7620" marR="7620" marT="7620" marB="0" anchor="ctr">
                    <a:lnL>
                      <a:noFill/>
                    </a:lnL>
                    <a:lnR>
                      <a:noFill/>
                    </a:lnR>
                    <a:lnT w="19050" cap="flat" cmpd="sng" algn="ctr">
                      <a:noFill/>
                      <a:prstDash val="solid"/>
                      <a:round/>
                      <a:headEnd type="none" w="med" len="med"/>
                      <a:tailEnd type="none" w="med" len="med"/>
                    </a:lnT>
                    <a:lnB w="3810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endParaRPr lang="en-US" sz="1200" b="1" i="0" u="none" strike="noStrike" dirty="0">
                        <a:solidFill>
                          <a:srgbClr val="000000"/>
                        </a:solidFill>
                        <a:effectLst/>
                        <a:latin typeface="+mn-lt"/>
                      </a:endParaRPr>
                    </a:p>
                  </a:txBody>
                  <a:tcPr marL="7620" marR="7620" marT="7620" marB="0" anchor="ctr">
                    <a:lnL>
                      <a:noFill/>
                    </a:lnL>
                    <a:lnR>
                      <a:noFill/>
                    </a:lnR>
                    <a:lnT w="19050" cap="flat" cmpd="sng" algn="ctr">
                      <a:noFill/>
                      <a:prstDash val="solid"/>
                      <a:round/>
                      <a:headEnd type="none" w="med" len="med"/>
                      <a:tailEnd type="none" w="med" len="med"/>
                    </a:lnT>
                    <a:lnB w="3810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r>
              <a:tr h="485656">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1" i="0" u="none" strike="noStrike" dirty="0" err="1" smtClean="0">
                          <a:solidFill>
                            <a:srgbClr val="000000"/>
                          </a:solidFill>
                          <a:effectLst/>
                          <a:latin typeface="+mn-lt"/>
                        </a:rPr>
                        <a:t>Empresas</a:t>
                      </a:r>
                      <a:r>
                        <a:rPr lang="en-US" sz="1200" b="1" i="0" u="none" strike="noStrike" dirty="0" smtClean="0">
                          <a:solidFill>
                            <a:srgbClr val="000000"/>
                          </a:solidFill>
                          <a:effectLst/>
                          <a:latin typeface="+mn-lt"/>
                        </a:rPr>
                        <a:t> del</a:t>
                      </a:r>
                      <a:r>
                        <a:rPr lang="en-US" sz="1200" b="1" i="0" u="none" strike="noStrike" baseline="0" dirty="0" smtClean="0">
                          <a:solidFill>
                            <a:srgbClr val="000000"/>
                          </a:solidFill>
                          <a:effectLst/>
                          <a:latin typeface="+mn-lt"/>
                        </a:rPr>
                        <a:t> </a:t>
                      </a:r>
                      <a:r>
                        <a:rPr lang="en-US" sz="1200" b="1" i="0" u="none" strike="noStrike" baseline="0" dirty="0" err="1" smtClean="0">
                          <a:solidFill>
                            <a:srgbClr val="000000"/>
                          </a:solidFill>
                          <a:effectLst/>
                          <a:latin typeface="+mn-lt"/>
                        </a:rPr>
                        <a:t>Grupo</a:t>
                      </a:r>
                      <a:r>
                        <a:rPr lang="en-US" sz="1200" b="1" i="0" u="none" strike="noStrike" baseline="0" dirty="0" smtClean="0">
                          <a:solidFill>
                            <a:srgbClr val="000000"/>
                          </a:solidFill>
                          <a:effectLst/>
                          <a:latin typeface="+mn-lt"/>
                        </a:rPr>
                        <a:t> AVAL</a:t>
                      </a:r>
                      <a:endParaRPr lang="en-US" sz="1200" b="1" i="0" u="none" strike="noStrike" dirty="0">
                        <a:solidFill>
                          <a:srgbClr val="000000"/>
                        </a:solidFill>
                        <a:effectLst/>
                        <a:latin typeface="+mn-lt"/>
                      </a:endParaRPr>
                    </a:p>
                  </a:txBody>
                  <a:tcPr marL="7620" marR="7620" marT="7620" marB="0" anchor="b">
                    <a:lnL>
                      <a:noFill/>
                    </a:lnL>
                    <a:lnR>
                      <a:noFill/>
                    </a:lnR>
                    <a:lnT w="38100" cap="flat" cmpd="sng" algn="ctr">
                      <a:solidFill>
                        <a:srgbClr val="4B4D4F"/>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algn="ctr" defTabSz="457200" rtl="0" eaLnBrk="1" fontAlgn="b" latinLnBrk="0" hangingPunct="1"/>
                      <a:r>
                        <a:rPr lang="es-CO" sz="1200" b="0" i="0" u="none" strike="noStrike" kern="1200" dirty="0" smtClean="0">
                          <a:solidFill>
                            <a:srgbClr val="000000"/>
                          </a:solidFill>
                          <a:effectLst/>
                          <a:latin typeface="+mn-lt"/>
                          <a:ea typeface="+mn-ea"/>
                          <a:cs typeface="+mn-cs"/>
                        </a:rPr>
                        <a:t>114.890.390</a:t>
                      </a:r>
                      <a:endParaRPr lang="es-CO" sz="1200" b="0" i="0" u="none" strike="noStrike" kern="1200" dirty="0">
                        <a:solidFill>
                          <a:srgbClr val="000000"/>
                        </a:solidFill>
                        <a:effectLst/>
                        <a:latin typeface="+mn-lt"/>
                        <a:ea typeface="+mn-ea"/>
                        <a:cs typeface="+mn-cs"/>
                      </a:endParaRPr>
                    </a:p>
                  </a:txBody>
                  <a:tcPr marL="7620" marR="7620" marT="7620" marB="0" anchor="b">
                    <a:lnL>
                      <a:noFill/>
                    </a:lnL>
                    <a:lnR>
                      <a:noFill/>
                    </a:lnR>
                    <a:lnT w="38100" cap="flat" cmpd="sng" algn="ctr">
                      <a:solidFill>
                        <a:srgbClr val="4B4D4F"/>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algn="ctr" defTabSz="457200" rtl="0" eaLnBrk="1" fontAlgn="b" latinLnBrk="0" hangingPunct="1"/>
                      <a:r>
                        <a:rPr lang="es-CO" sz="1200" b="0" i="0" u="none" strike="noStrike" kern="1200" dirty="0" smtClean="0">
                          <a:solidFill>
                            <a:srgbClr val="000000"/>
                          </a:solidFill>
                          <a:effectLst/>
                          <a:latin typeface="+mn-lt"/>
                          <a:ea typeface="+mn-ea"/>
                          <a:cs typeface="+mn-cs"/>
                        </a:rPr>
                        <a:t>36.32%</a:t>
                      </a:r>
                      <a:endParaRPr lang="es-CO" sz="1200" b="0" i="0" u="none" strike="noStrike" kern="1200" dirty="0">
                        <a:solidFill>
                          <a:srgbClr val="000000"/>
                        </a:solidFill>
                        <a:effectLst/>
                        <a:latin typeface="+mn-lt"/>
                        <a:ea typeface="+mn-ea"/>
                        <a:cs typeface="+mn-cs"/>
                      </a:endParaRPr>
                    </a:p>
                  </a:txBody>
                  <a:tcPr marL="7620" marR="7620" marT="7620" marB="0" anchor="ctr">
                    <a:lnL>
                      <a:noFill/>
                    </a:lnL>
                    <a:lnR>
                      <a:noFill/>
                    </a:lnR>
                    <a:lnT w="38100" cap="flat" cmpd="sng" algn="ctr">
                      <a:solidFill>
                        <a:srgbClr val="4B4D4F"/>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r>
                        <a:rPr lang="es-CO" sz="1200" b="0" i="0" u="none" strike="noStrike" kern="1200" dirty="0" smtClean="0">
                          <a:solidFill>
                            <a:srgbClr val="000000"/>
                          </a:solidFill>
                          <a:effectLst/>
                          <a:latin typeface="+mn-lt"/>
                          <a:ea typeface="+mn-ea"/>
                          <a:cs typeface="+mn-cs"/>
                        </a:rPr>
                        <a:t>129.056.383</a:t>
                      </a:r>
                      <a:endParaRPr lang="es-CO" sz="1200" b="0" i="0" u="none" strike="noStrike" kern="1200" dirty="0">
                        <a:solidFill>
                          <a:srgbClr val="000000"/>
                        </a:solidFill>
                        <a:effectLst/>
                        <a:latin typeface="+mn-lt"/>
                        <a:ea typeface="+mn-ea"/>
                        <a:cs typeface="+mn-cs"/>
                      </a:endParaRPr>
                    </a:p>
                  </a:txBody>
                  <a:tcPr marL="7620" marR="7620" marT="7620" marB="0" anchor="ctr">
                    <a:lnL>
                      <a:noFill/>
                    </a:lnL>
                    <a:lnR>
                      <a:noFill/>
                    </a:lnR>
                    <a:lnT w="38100" cap="flat" cmpd="sng" algn="ctr">
                      <a:solidFill>
                        <a:srgbClr val="4B4D4F"/>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r>
                        <a:rPr lang="es-CO" sz="1200" b="0" i="0" u="none" strike="noStrike" kern="1200" dirty="0" smtClean="0">
                          <a:solidFill>
                            <a:srgbClr val="000000"/>
                          </a:solidFill>
                          <a:effectLst/>
                          <a:latin typeface="+mn-lt"/>
                          <a:ea typeface="+mn-ea"/>
                          <a:cs typeface="+mn-cs"/>
                        </a:rPr>
                        <a:t>36,2%</a:t>
                      </a:r>
                      <a:endParaRPr lang="es-CO" sz="1200" b="0" i="0" u="none" strike="noStrike" kern="1200" dirty="0">
                        <a:solidFill>
                          <a:srgbClr val="000000"/>
                        </a:solidFill>
                        <a:effectLst/>
                        <a:latin typeface="+mn-lt"/>
                        <a:ea typeface="+mn-ea"/>
                        <a:cs typeface="+mn-cs"/>
                      </a:endParaRPr>
                    </a:p>
                  </a:txBody>
                  <a:tcPr marL="7620" marR="7620" marT="7620" marB="0" anchor="ctr">
                    <a:lnL>
                      <a:noFill/>
                    </a:lnL>
                    <a:lnR>
                      <a:noFill/>
                    </a:lnR>
                    <a:lnT w="38100" cap="flat" cmpd="sng" algn="ctr">
                      <a:solidFill>
                        <a:srgbClr val="4B4D4F"/>
                      </a:solidFill>
                      <a:prstDash val="solid"/>
                      <a:round/>
                      <a:headEnd type="none" w="med" len="med"/>
                      <a:tailEnd type="none" w="med" len="med"/>
                    </a:lnT>
                    <a:lnB>
                      <a:noFill/>
                    </a:lnB>
                    <a:lnTlToBr w="12700" cmpd="sng">
                      <a:noFill/>
                      <a:prstDash val="solid"/>
                    </a:lnTlToBr>
                    <a:lnBlToTr w="12700" cmpd="sng">
                      <a:noFill/>
                      <a:prstDash val="solid"/>
                    </a:lnBlToTr>
                    <a:noFill/>
                  </a:tcPr>
                </a:tc>
              </a:tr>
              <a:tr h="485656">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1" i="0" u="none" strike="noStrike" dirty="0" err="1" smtClean="0">
                          <a:solidFill>
                            <a:srgbClr val="000000"/>
                          </a:solidFill>
                          <a:effectLst/>
                          <a:latin typeface="+mn-lt"/>
                        </a:rPr>
                        <a:t>Empresas</a:t>
                      </a:r>
                      <a:r>
                        <a:rPr lang="en-US" sz="1200" b="1" i="0" u="none" strike="noStrike" dirty="0" smtClean="0">
                          <a:solidFill>
                            <a:srgbClr val="000000"/>
                          </a:solidFill>
                          <a:effectLst/>
                          <a:latin typeface="+mn-lt"/>
                        </a:rPr>
                        <a:t> del </a:t>
                      </a:r>
                      <a:r>
                        <a:rPr lang="en-US" sz="1200" b="1" i="0" u="none" strike="noStrike" dirty="0" err="1" smtClean="0">
                          <a:solidFill>
                            <a:srgbClr val="000000"/>
                          </a:solidFill>
                          <a:effectLst/>
                          <a:latin typeface="+mn-lt"/>
                        </a:rPr>
                        <a:t>Grupo</a:t>
                      </a:r>
                      <a:r>
                        <a:rPr lang="en-US" sz="1200" b="1" i="0" u="none" strike="noStrike" dirty="0" smtClean="0">
                          <a:solidFill>
                            <a:srgbClr val="000000"/>
                          </a:solidFill>
                          <a:effectLst/>
                          <a:latin typeface="+mn-lt"/>
                        </a:rPr>
                        <a:t> </a:t>
                      </a:r>
                      <a:r>
                        <a:rPr lang="en-US" sz="1200" b="1" i="0" u="none" strike="noStrike" dirty="0" err="1" smtClean="0">
                          <a:solidFill>
                            <a:srgbClr val="000000"/>
                          </a:solidFill>
                          <a:effectLst/>
                          <a:latin typeface="+mn-lt"/>
                        </a:rPr>
                        <a:t>Empresarial</a:t>
                      </a:r>
                      <a:r>
                        <a:rPr lang="en-US" sz="1200" b="1" i="0" u="none" strike="noStrike" dirty="0" smtClean="0">
                          <a:solidFill>
                            <a:srgbClr val="000000"/>
                          </a:solidFill>
                          <a:effectLst/>
                          <a:latin typeface="+mn-lt"/>
                        </a:rPr>
                        <a:t> </a:t>
                      </a:r>
                      <a:r>
                        <a:rPr lang="en-US" sz="1200" b="1" i="0" u="none" strike="noStrike" dirty="0" err="1" smtClean="0">
                          <a:solidFill>
                            <a:srgbClr val="000000"/>
                          </a:solidFill>
                          <a:effectLst/>
                          <a:latin typeface="+mn-lt"/>
                        </a:rPr>
                        <a:t>Antioqueño</a:t>
                      </a:r>
                      <a:endParaRPr lang="en-US" sz="1200" b="1" i="0" u="none" strike="noStrike" dirty="0">
                        <a:solidFill>
                          <a:srgbClr val="000000"/>
                        </a:solidFill>
                        <a:effectLst/>
                        <a:latin typeface="+mn-lt"/>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3C8EB">
                        <a:alpha val="20000"/>
                      </a:srgbClr>
                    </a:solidFill>
                  </a:tcPr>
                </a:tc>
                <a:tc>
                  <a:txBody>
                    <a:bodyPr/>
                    <a:lstStyle/>
                    <a:p>
                      <a:pPr marL="0" algn="ctr" defTabSz="457200" rtl="0" eaLnBrk="1" fontAlgn="b" latinLnBrk="0" hangingPunct="1"/>
                      <a:r>
                        <a:rPr lang="es-CO" sz="1200" b="0" i="0" u="none" strike="noStrike" kern="1200" dirty="0" smtClean="0">
                          <a:solidFill>
                            <a:srgbClr val="000000"/>
                          </a:solidFill>
                          <a:effectLst/>
                          <a:latin typeface="+mn-lt"/>
                          <a:ea typeface="+mn-ea"/>
                          <a:cs typeface="+mn-cs"/>
                        </a:rPr>
                        <a:t>95.266.296</a:t>
                      </a:r>
                      <a:endParaRPr lang="es-CO" sz="1200" b="0" i="0" u="none" strike="noStrike" kern="1200" dirty="0">
                        <a:solidFill>
                          <a:srgbClr val="000000"/>
                        </a:solidFill>
                        <a:effectLst/>
                        <a:latin typeface="+mn-lt"/>
                        <a:ea typeface="+mn-ea"/>
                        <a:cs typeface="+mn-cs"/>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3C8EB">
                        <a:alpha val="20000"/>
                      </a:srgbClr>
                    </a:solidFill>
                  </a:tcPr>
                </a:tc>
                <a:tc>
                  <a:txBody>
                    <a:bodyPr/>
                    <a:lstStyle/>
                    <a:p>
                      <a:pPr marL="0" algn="ctr" defTabSz="457200" rtl="0" eaLnBrk="1" fontAlgn="b" latinLnBrk="0" hangingPunct="1"/>
                      <a:r>
                        <a:rPr lang="es-CO" sz="1200" b="0" i="0" u="none" strike="noStrike" kern="1200" dirty="0" smtClean="0">
                          <a:solidFill>
                            <a:srgbClr val="000000"/>
                          </a:solidFill>
                          <a:effectLst/>
                          <a:latin typeface="+mn-lt"/>
                          <a:ea typeface="+mn-ea"/>
                          <a:cs typeface="+mn-cs"/>
                        </a:rPr>
                        <a:t>30.12%</a:t>
                      </a:r>
                      <a:endParaRPr lang="es-CO" sz="1200" b="0" i="0" u="none" strike="noStrike" kern="1200" dirty="0">
                        <a:solidFill>
                          <a:srgbClr val="000000"/>
                        </a:solidFill>
                        <a:effectLst/>
                        <a:latin typeface="+mn-lt"/>
                        <a:ea typeface="+mn-ea"/>
                        <a:cs typeface="+mn-cs"/>
                      </a:endParaRP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73C8EB">
                        <a:alpha val="20000"/>
                      </a:srgbClr>
                    </a:solidFill>
                  </a:tcPr>
                </a:tc>
                <a:tc>
                  <a:txBody>
                    <a:bodyPr/>
                    <a:lstStyle/>
                    <a:p>
                      <a:pPr algn="ctr" fontAlgn="b"/>
                      <a:r>
                        <a:rPr lang="es-CO" sz="1200" b="0" i="0" u="none" strike="noStrike" kern="1200" dirty="0" smtClean="0">
                          <a:solidFill>
                            <a:srgbClr val="000000"/>
                          </a:solidFill>
                          <a:effectLst/>
                          <a:latin typeface="+mn-lt"/>
                          <a:ea typeface="+mn-ea"/>
                          <a:cs typeface="+mn-cs"/>
                        </a:rPr>
                        <a:t>110285.810</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73C8EB">
                        <a:alpha val="20000"/>
                      </a:srgbClr>
                    </a:solidFill>
                  </a:tcPr>
                </a:tc>
                <a:tc>
                  <a:txBody>
                    <a:bodyPr/>
                    <a:lstStyle/>
                    <a:p>
                      <a:pPr algn="ctr" fontAlgn="b"/>
                      <a:r>
                        <a:rPr lang="es-CO" sz="1200" b="0" i="0" u="none" strike="noStrike" kern="1200" dirty="0" smtClean="0">
                          <a:solidFill>
                            <a:srgbClr val="000000"/>
                          </a:solidFill>
                          <a:effectLst/>
                          <a:latin typeface="+mn-lt"/>
                          <a:ea typeface="+mn-ea"/>
                          <a:cs typeface="+mn-cs"/>
                        </a:rPr>
                        <a:t>30,94%</a:t>
                      </a:r>
                      <a:endParaRPr lang="es-CO" sz="1200" b="0" i="0" u="none" strike="noStrike" kern="1200" dirty="0">
                        <a:solidFill>
                          <a:srgbClr val="000000"/>
                        </a:solidFill>
                        <a:effectLst/>
                        <a:latin typeface="+mn-lt"/>
                        <a:ea typeface="+mn-ea"/>
                        <a:cs typeface="+mn-cs"/>
                      </a:endParaRP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73C8EB">
                        <a:alpha val="20000"/>
                      </a:srgbClr>
                    </a:solidFill>
                  </a:tcPr>
                </a:tc>
              </a:tr>
              <a:tr h="247785">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1" i="0" u="none" strike="noStrike" dirty="0" err="1" smtClean="0">
                          <a:solidFill>
                            <a:srgbClr val="000000"/>
                          </a:solidFill>
                          <a:effectLst/>
                          <a:latin typeface="+mn-lt"/>
                        </a:rPr>
                        <a:t>Otras</a:t>
                      </a:r>
                      <a:r>
                        <a:rPr lang="en-US" sz="1200" b="1" i="0" u="none" strike="noStrike" baseline="0" dirty="0" smtClean="0">
                          <a:solidFill>
                            <a:srgbClr val="000000"/>
                          </a:solidFill>
                          <a:effectLst/>
                          <a:latin typeface="+mn-lt"/>
                        </a:rPr>
                        <a:t> </a:t>
                      </a:r>
                      <a:r>
                        <a:rPr lang="en-US" sz="1200" b="1" i="0" u="none" strike="noStrike" baseline="0" dirty="0" err="1" smtClean="0">
                          <a:solidFill>
                            <a:srgbClr val="000000"/>
                          </a:solidFill>
                          <a:effectLst/>
                          <a:latin typeface="+mn-lt"/>
                        </a:rPr>
                        <a:t>Empresas</a:t>
                      </a:r>
                      <a:endParaRPr lang="en-US" sz="1200" b="1" i="0" u="none" strike="noStrike" dirty="0">
                        <a:solidFill>
                          <a:srgbClr val="000000"/>
                        </a:solidFill>
                        <a:effectLst/>
                        <a:latin typeface="+mn-lt"/>
                      </a:endParaRP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s-CO" sz="1200" b="0" i="0" u="none" strike="noStrike" kern="1200" dirty="0" smtClean="0">
                          <a:solidFill>
                            <a:srgbClr val="000000"/>
                          </a:solidFill>
                          <a:effectLst/>
                          <a:latin typeface="+mn-lt"/>
                          <a:ea typeface="+mn-ea"/>
                          <a:cs typeface="+mn-cs"/>
                        </a:rPr>
                        <a:t>106.174.291</a:t>
                      </a:r>
                      <a:endParaRPr lang="es-CO" sz="1200" b="0" i="0" u="none" strike="noStrike" kern="1200" dirty="0">
                        <a:solidFill>
                          <a:srgbClr val="000000"/>
                        </a:solidFill>
                        <a:effectLst/>
                        <a:latin typeface="+mn-lt"/>
                        <a:ea typeface="+mn-ea"/>
                        <a:cs typeface="+mn-cs"/>
                      </a:endParaRP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s-CO" sz="1200" b="0" i="0" u="none" strike="noStrike" kern="1200" dirty="0" smtClean="0">
                          <a:solidFill>
                            <a:srgbClr val="000000"/>
                          </a:solidFill>
                          <a:effectLst/>
                          <a:latin typeface="+mn-lt"/>
                          <a:ea typeface="+mn-ea"/>
                          <a:cs typeface="+mn-cs"/>
                        </a:rPr>
                        <a:t>33.56%</a:t>
                      </a:r>
                      <a:endParaRPr lang="es-CO" sz="1200" b="0" i="0" u="none" strike="noStrike" kern="1200" dirty="0">
                        <a:solidFill>
                          <a:srgbClr val="000000"/>
                        </a:solidFill>
                        <a:effectLst/>
                        <a:latin typeface="+mn-lt"/>
                        <a:ea typeface="+mn-ea"/>
                        <a:cs typeface="+mn-cs"/>
                      </a:endParaRP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200" b="0" i="0" u="none" strike="noStrike" dirty="0" smtClean="0">
                          <a:solidFill>
                            <a:srgbClr val="000000"/>
                          </a:solidFill>
                          <a:effectLst/>
                          <a:latin typeface="+mn-lt"/>
                        </a:rPr>
                        <a:t>117.151.147</a:t>
                      </a:r>
                      <a:endParaRPr lang="en-US" sz="1200" b="0" i="0" u="none" strike="noStrike" dirty="0" smtClean="0">
                        <a:solidFill>
                          <a:srgbClr val="000000"/>
                        </a:solidFill>
                        <a:effectLst/>
                        <a:latin typeface="+mn-lt"/>
                      </a:endParaRP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200" b="0" i="0" u="none" strike="noStrike" dirty="0" smtClean="0">
                          <a:solidFill>
                            <a:srgbClr val="000000"/>
                          </a:solidFill>
                          <a:effectLst/>
                          <a:latin typeface="+mn-lt"/>
                        </a:rPr>
                        <a:t>32,86%</a:t>
                      </a:r>
                      <a:endParaRPr lang="en-US" sz="1200" b="0" i="0" u="none" strike="noStrike" dirty="0" smtClean="0">
                        <a:solidFill>
                          <a:srgbClr val="000000"/>
                        </a:solidFill>
                        <a:effectLst/>
                        <a:latin typeface="+mn-lt"/>
                      </a:endParaRP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52967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1" i="0" u="none" strike="noStrike" dirty="0" smtClean="0">
                          <a:solidFill>
                            <a:srgbClr val="000000"/>
                          </a:solidFill>
                          <a:effectLst/>
                          <a:latin typeface="+mn-lt"/>
                        </a:rPr>
                        <a:t>Total </a:t>
                      </a:r>
                      <a:r>
                        <a:rPr lang="en-US" sz="1200" b="1" i="0" u="none" strike="noStrike" dirty="0" err="1" smtClean="0">
                          <a:solidFill>
                            <a:srgbClr val="000000"/>
                          </a:solidFill>
                          <a:effectLst/>
                          <a:latin typeface="+mn-lt"/>
                        </a:rPr>
                        <a:t>Inversiones</a:t>
                      </a:r>
                      <a:r>
                        <a:rPr lang="en-US" sz="1200" b="1" i="0" u="none" strike="noStrike" dirty="0" smtClean="0">
                          <a:solidFill>
                            <a:srgbClr val="000000"/>
                          </a:solidFill>
                          <a:effectLst/>
                          <a:latin typeface="+mn-lt"/>
                        </a:rPr>
                        <a:t> del Sistema </a:t>
                      </a:r>
                      <a:r>
                        <a:rPr lang="en-US" sz="1200" b="1" i="0" u="none" strike="noStrike" dirty="0" err="1" smtClean="0">
                          <a:solidFill>
                            <a:srgbClr val="000000"/>
                          </a:solidFill>
                          <a:effectLst/>
                          <a:latin typeface="+mn-lt"/>
                        </a:rPr>
                        <a:t>Financiero</a:t>
                      </a:r>
                      <a:endParaRPr lang="en-US" sz="1200" b="1" i="0" u="none" strike="noStrike" dirty="0" smtClean="0">
                        <a:solidFill>
                          <a:srgbClr val="000000"/>
                        </a:solidFill>
                        <a:effectLst/>
                        <a:latin typeface="+mn-lt"/>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73C8EB">
                        <a:alpha val="20000"/>
                      </a:srgbClr>
                    </a:solidFill>
                  </a:tcPr>
                </a:tc>
                <a:tc>
                  <a:txBody>
                    <a:bodyPr/>
                    <a:lstStyle/>
                    <a:p>
                      <a:pPr algn="ctr" fontAlgn="b"/>
                      <a:r>
                        <a:rPr lang="es-CO" sz="1200" b="1" i="0" u="none" strike="noStrike" kern="1200" dirty="0" smtClean="0">
                          <a:solidFill>
                            <a:srgbClr val="000000"/>
                          </a:solidFill>
                          <a:effectLst/>
                          <a:latin typeface="+mn-lt"/>
                          <a:ea typeface="+mn-ea"/>
                          <a:cs typeface="+mn-cs"/>
                        </a:rPr>
                        <a:t>316.330.978</a:t>
                      </a:r>
                      <a:endParaRPr lang="es-CO" sz="1200" b="1" i="0" u="none" strike="noStrike" kern="1200" dirty="0">
                        <a:solidFill>
                          <a:srgbClr val="000000"/>
                        </a:solidFill>
                        <a:effectLst/>
                        <a:latin typeface="+mn-lt"/>
                        <a:ea typeface="+mn-ea"/>
                        <a:cs typeface="+mn-cs"/>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73C8EB">
                        <a:alpha val="20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1" i="0" u="none" strike="noStrike" kern="1200" dirty="0" smtClean="0">
                          <a:solidFill>
                            <a:srgbClr val="000000"/>
                          </a:solidFill>
                          <a:effectLst/>
                          <a:latin typeface="+mn-lt"/>
                          <a:ea typeface="+mn-ea"/>
                          <a:cs typeface="+mn-cs"/>
                        </a:rPr>
                        <a:t>100,00 %</a:t>
                      </a:r>
                      <a:endParaRPr lang="en-US" sz="1200" b="1" i="0" u="none" strike="noStrike" kern="1200" dirty="0">
                        <a:solidFill>
                          <a:srgbClr val="000000"/>
                        </a:solidFill>
                        <a:effectLst/>
                        <a:latin typeface="+mn-lt"/>
                        <a:ea typeface="+mn-ea"/>
                        <a:cs typeface="+mn-cs"/>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73C8EB">
                        <a:alpha val="20000"/>
                      </a:srgbClr>
                    </a:solidFill>
                  </a:tcPr>
                </a:tc>
                <a:tc>
                  <a:txBody>
                    <a:bodyPr/>
                    <a:lstStyle/>
                    <a:p>
                      <a:pPr algn="ctr" fontAlgn="b"/>
                      <a:r>
                        <a:rPr lang="es-CO" sz="1200" b="1" i="0" u="none" strike="noStrike" dirty="0" smtClean="0">
                          <a:solidFill>
                            <a:srgbClr val="000000"/>
                          </a:solidFill>
                          <a:effectLst/>
                          <a:latin typeface="+mn-lt"/>
                        </a:rPr>
                        <a:t>356.493.341</a:t>
                      </a:r>
                      <a:endParaRPr lang="en-US" sz="1200" b="1" i="0" u="none" strike="noStrike" dirty="0">
                        <a:solidFill>
                          <a:srgbClr val="000000"/>
                        </a:solidFill>
                        <a:effectLst/>
                        <a:latin typeface="+mn-lt"/>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73C8EB">
                        <a:alpha val="20000"/>
                      </a:srgbClr>
                    </a:solidFill>
                  </a:tcPr>
                </a:tc>
                <a:tc>
                  <a:txBody>
                    <a:bodyPr/>
                    <a:lstStyle/>
                    <a:p>
                      <a:pPr algn="ctr" fontAlgn="b"/>
                      <a:r>
                        <a:rPr lang="es-CO" sz="1200" b="1" i="0" u="none" strike="noStrike" dirty="0" smtClean="0">
                          <a:solidFill>
                            <a:srgbClr val="000000"/>
                          </a:solidFill>
                          <a:effectLst/>
                          <a:latin typeface="+mn-lt"/>
                        </a:rPr>
                        <a:t>100%</a:t>
                      </a:r>
                      <a:endParaRPr lang="en-US" sz="1200" b="1" i="0" u="none" strike="noStrike" dirty="0">
                        <a:solidFill>
                          <a:srgbClr val="000000"/>
                        </a:solidFill>
                        <a:effectLst/>
                        <a:latin typeface="+mn-lt"/>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73C8EB">
                        <a:alpha val="20000"/>
                      </a:srgbClr>
                    </a:solidFill>
                  </a:tcPr>
                </a:tc>
              </a:tr>
            </a:tbl>
          </a:graphicData>
        </a:graphic>
      </p:graphicFrame>
      <p:sp>
        <p:nvSpPr>
          <p:cNvPr id="4" name="Footer Placeholder 2"/>
          <p:cNvSpPr>
            <a:spLocks noGrp="1"/>
          </p:cNvSpPr>
          <p:nvPr>
            <p:ph type="ftr" sz="quarter" idx="10"/>
          </p:nvPr>
        </p:nvSpPr>
        <p:spPr>
          <a:xfrm>
            <a:off x="5430085" y="6441391"/>
            <a:ext cx="2926181" cy="223277"/>
          </a:xfrm>
        </p:spPr>
        <p:txBody>
          <a:bodyPr/>
          <a:lstStyle/>
          <a:p>
            <a:r>
              <a:rPr lang="en-US" dirty="0" smtClean="0">
                <a:solidFill>
                  <a:prstClr val="white">
                    <a:lumMod val="50000"/>
                  </a:prstClr>
                </a:solidFill>
              </a:rPr>
              <a:t>Private &amp; Confidential</a:t>
            </a:r>
            <a:endParaRPr lang="en-US" dirty="0">
              <a:solidFill>
                <a:prstClr val="white">
                  <a:lumMod val="50000"/>
                </a:prstClr>
              </a:solidFill>
            </a:endParaRPr>
          </a:p>
        </p:txBody>
      </p:sp>
      <p:sp>
        <p:nvSpPr>
          <p:cNvPr id="6" name="Slide Number Placeholder 3"/>
          <p:cNvSpPr>
            <a:spLocks noGrp="1"/>
          </p:cNvSpPr>
          <p:nvPr>
            <p:ph type="sldNum" sz="quarter" idx="11"/>
          </p:nvPr>
        </p:nvSpPr>
        <p:spPr>
          <a:xfrm>
            <a:off x="8615082" y="6435042"/>
            <a:ext cx="205813" cy="254684"/>
          </a:xfrm>
        </p:spPr>
        <p:txBody>
          <a:bodyPr/>
          <a:lstStyle/>
          <a:p>
            <a:fld id="{BDDC3DCF-E0A7-DA4A-BC2C-1EC3743A297B}" type="slidenum">
              <a:rPr lang="en-US" smtClean="0"/>
              <a:pPr/>
              <a:t>7</a:t>
            </a:fld>
            <a:endParaRPr lang="en-US" dirty="0"/>
          </a:p>
        </p:txBody>
      </p:sp>
      <p:sp>
        <p:nvSpPr>
          <p:cNvPr id="7" name="Content Placeholder 9"/>
          <p:cNvSpPr txBox="1">
            <a:spLocks/>
          </p:cNvSpPr>
          <p:nvPr/>
        </p:nvSpPr>
        <p:spPr>
          <a:xfrm>
            <a:off x="323528" y="6063145"/>
            <a:ext cx="8688387" cy="227012"/>
          </a:xfrm>
          <a:prstGeom prst="rect">
            <a:avLst/>
          </a:prstGeom>
        </p:spPr>
        <p:txBody>
          <a:bodyPr vert="horz" wrap="square" lIns="0" tIns="0" rIns="0" bIns="91440" rtlCol="0" anchor="b" anchorCtr="0">
            <a:noAutofit/>
          </a:bodyPr>
          <a:lstStyle>
            <a:lvl1pPr marL="0" indent="0" algn="l" defTabSz="457200" rtl="0" eaLnBrk="1" latinLnBrk="0" hangingPunct="1">
              <a:lnSpc>
                <a:spcPct val="95000"/>
              </a:lnSpc>
              <a:spcBef>
                <a:spcPts val="1200"/>
              </a:spcBef>
              <a:buFont typeface="Arial"/>
              <a:buNone/>
              <a:defRPr lang="en-US" sz="2000" b="1" kern="1200" dirty="0" smtClean="0">
                <a:solidFill>
                  <a:schemeClr val="tx1"/>
                </a:solidFill>
                <a:latin typeface="+mj-lt"/>
                <a:ea typeface="+mn-ea"/>
                <a:cs typeface="+mn-cs"/>
              </a:defRPr>
            </a:lvl1pPr>
            <a:lvl2pPr marL="233363" indent="-233363" algn="l" defTabSz="457200" rtl="0" eaLnBrk="1" latinLnBrk="0" hangingPunct="1">
              <a:lnSpc>
                <a:spcPct val="95000"/>
              </a:lnSpc>
              <a:spcBef>
                <a:spcPts val="1200"/>
              </a:spcBef>
              <a:buFont typeface="Arial" pitchFamily="34" charset="0"/>
              <a:buChar char="•"/>
              <a:defRPr lang="en-US" sz="2000" b="1" kern="1200" dirty="0" smtClean="0">
                <a:solidFill>
                  <a:schemeClr val="tx1"/>
                </a:solidFill>
                <a:latin typeface="+mj-lt"/>
                <a:ea typeface="+mn-ea"/>
                <a:cs typeface="+mn-cs"/>
              </a:defRPr>
            </a:lvl2pPr>
            <a:lvl3pPr marL="630238" indent="-173038" algn="l" defTabSz="457200" rtl="0" eaLnBrk="1" latinLnBrk="0" hangingPunct="1">
              <a:lnSpc>
                <a:spcPct val="95000"/>
              </a:lnSpc>
              <a:spcBef>
                <a:spcPts val="300"/>
              </a:spcBef>
              <a:buFont typeface="Arial"/>
              <a:buChar char="•"/>
              <a:defRPr lang="en-US" sz="1600" b="0" kern="1200" dirty="0" smtClean="0">
                <a:solidFill>
                  <a:schemeClr val="tx1"/>
                </a:solidFill>
                <a:latin typeface="Times New Roman" pitchFamily="18" charset="0"/>
                <a:ea typeface="+mn-ea"/>
                <a:cs typeface="Times New Roman" pitchFamily="18" charset="0"/>
              </a:defRPr>
            </a:lvl3pPr>
            <a:lvl4pPr marL="1025525" indent="-171450" algn="l" defTabSz="457200" rtl="0" eaLnBrk="1" latinLnBrk="0" hangingPunct="1">
              <a:lnSpc>
                <a:spcPct val="95000"/>
              </a:lnSpc>
              <a:spcBef>
                <a:spcPts val="300"/>
              </a:spcBef>
              <a:buFont typeface="Arial" pitchFamily="34" charset="0"/>
              <a:buChar char="•"/>
              <a:defRPr lang="en-US" sz="1400" b="0" kern="1200" dirty="0" smtClean="0">
                <a:solidFill>
                  <a:schemeClr val="tx1"/>
                </a:solidFill>
                <a:latin typeface="Times New Roman" pitchFamily="18" charset="0"/>
                <a:ea typeface="+mn-ea"/>
                <a:cs typeface="Times New Roman" pitchFamily="18" charset="0"/>
              </a:defRPr>
            </a:lvl4pPr>
            <a:lvl5pPr marL="1311275" indent="-163513" algn="l" defTabSz="457200" rtl="0" eaLnBrk="1" latinLnBrk="0" hangingPunct="1">
              <a:lnSpc>
                <a:spcPct val="95000"/>
              </a:lnSpc>
              <a:spcBef>
                <a:spcPts val="300"/>
              </a:spcBef>
              <a:buFont typeface="Arial" pitchFamily="34" charset="0"/>
              <a:buChar char="•"/>
              <a:defRPr lang="en-US" sz="1200" b="0" kern="1200" dirty="0">
                <a:solidFill>
                  <a:schemeClr val="tx1"/>
                </a:solidFill>
                <a:latin typeface="Times New Roman" pitchFamily="18" charset="0"/>
                <a:ea typeface="+mn-ea"/>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10000"/>
              </a:lnSpc>
              <a:spcBef>
                <a:spcPts val="900"/>
              </a:spcBef>
            </a:pPr>
            <a:r>
              <a:rPr lang="es-CO" sz="800" b="0" dirty="0" err="1">
                <a:solidFill>
                  <a:srgbClr val="000000"/>
                </a:solidFill>
                <a:latin typeface="Arial"/>
              </a:rPr>
              <a:t>Source</a:t>
            </a:r>
            <a:r>
              <a:rPr lang="es-CO" sz="800" b="0" dirty="0">
                <a:solidFill>
                  <a:srgbClr val="000000"/>
                </a:solidFill>
                <a:latin typeface="Arial"/>
              </a:rPr>
              <a:t>: Superintendencia Financiera de Colombia (SFC)</a:t>
            </a:r>
            <a:endParaRPr sz="800" b="0" dirty="0">
              <a:solidFill>
                <a:srgbClr val="000000"/>
              </a:solidFill>
              <a:latin typeface="Arial"/>
            </a:endParaRPr>
          </a:p>
        </p:txBody>
      </p:sp>
      <p:grpSp>
        <p:nvGrpSpPr>
          <p:cNvPr id="8" name="Group 7"/>
          <p:cNvGrpSpPr/>
          <p:nvPr/>
        </p:nvGrpSpPr>
        <p:grpSpPr>
          <a:xfrm>
            <a:off x="8194627" y="3499790"/>
            <a:ext cx="827600" cy="286861"/>
            <a:chOff x="7956376" y="2179401"/>
            <a:chExt cx="827600" cy="286861"/>
          </a:xfrm>
        </p:grpSpPr>
        <p:sp>
          <p:nvSpPr>
            <p:cNvPr id="9" name="TextBox 8"/>
            <p:cNvSpPr txBox="1"/>
            <p:nvPr/>
          </p:nvSpPr>
          <p:spPr>
            <a:xfrm>
              <a:off x="8135904" y="2189263"/>
              <a:ext cx="648072" cy="276999"/>
            </a:xfrm>
            <a:prstGeom prst="rect">
              <a:avLst/>
            </a:prstGeom>
            <a:noFill/>
          </p:spPr>
          <p:txBody>
            <a:bodyPr wrap="square" rtlCol="0">
              <a:spAutoFit/>
            </a:bodyPr>
            <a:lstStyle/>
            <a:p>
              <a:r>
                <a:rPr lang="es-CO" sz="1200" b="1" dirty="0" smtClean="0">
                  <a:solidFill>
                    <a:schemeClr val="tx2"/>
                  </a:solidFill>
                </a:rPr>
                <a:t>67,14%</a:t>
              </a:r>
              <a:endParaRPr lang="es-CO" sz="1200" b="1" dirty="0">
                <a:solidFill>
                  <a:schemeClr val="tx2"/>
                </a:solidFill>
              </a:endParaRPr>
            </a:p>
          </p:txBody>
        </p:sp>
        <p:sp>
          <p:nvSpPr>
            <p:cNvPr id="10" name="Chevron 9"/>
            <p:cNvSpPr/>
            <p:nvPr/>
          </p:nvSpPr>
          <p:spPr>
            <a:xfrm>
              <a:off x="7956376" y="2179401"/>
              <a:ext cx="216024" cy="276999"/>
            </a:xfrm>
            <a:prstGeom prst="chevron">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solidFill>
                  <a:schemeClr val="tx2"/>
                </a:solidFill>
              </a:endParaRPr>
            </a:p>
          </p:txBody>
        </p:sp>
      </p:grpSp>
    </p:spTree>
    <p:extLst>
      <p:ext uri="{BB962C8B-B14F-4D97-AF65-F5344CB8AC3E}">
        <p14:creationId xmlns:p14="http://schemas.microsoft.com/office/powerpoint/2010/main" val="1960289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570"/>
            <a:ext cx="8281912" cy="1051617"/>
          </a:xfrm>
        </p:spPr>
        <p:txBody>
          <a:bodyPr>
            <a:noAutofit/>
          </a:bodyPr>
          <a:lstStyle/>
          <a:p>
            <a:r>
              <a:rPr lang="es-CO" sz="2400" b="1" dirty="0" smtClean="0"/>
              <a:t>Concentración de Inversionistas institucionales por grupos económicos: </a:t>
            </a:r>
            <a:r>
              <a:rPr lang="es-CO" sz="2400" dirty="0" smtClean="0"/>
              <a:t>Comisionistas (COP millones, Julio de 2016-Julio de 2017)</a:t>
            </a:r>
            <a:r>
              <a:rPr lang="en-US" sz="2400" dirty="0" smtClean="0"/>
              <a:t>.</a:t>
            </a:r>
            <a:r>
              <a:rPr lang="es-CO" sz="4000" dirty="0" smtClean="0"/>
              <a:t/>
            </a:r>
            <a:br>
              <a:rPr lang="es-CO" sz="4000" dirty="0" smtClean="0"/>
            </a:br>
            <a:r>
              <a:rPr lang="es-CO" sz="2400" dirty="0" smtClean="0"/>
              <a:t/>
            </a:r>
            <a:br>
              <a:rPr lang="es-CO" sz="2400" dirty="0" smtClean="0"/>
            </a:br>
            <a:endParaRPr lang="es-CO" sz="1800" b="0" dirty="0"/>
          </a:p>
        </p:txBody>
      </p:sp>
      <p:sp>
        <p:nvSpPr>
          <p:cNvPr id="7" name="Footer Placeholder 6"/>
          <p:cNvSpPr>
            <a:spLocks noGrp="1"/>
          </p:cNvSpPr>
          <p:nvPr>
            <p:ph type="ftr" sz="quarter" idx="10"/>
          </p:nvPr>
        </p:nvSpPr>
        <p:spPr/>
        <p:txBody>
          <a:bodyPr/>
          <a:lstStyle/>
          <a:p>
            <a:r>
              <a:rPr lang="en-US" dirty="0" smtClean="0">
                <a:solidFill>
                  <a:prstClr val="white">
                    <a:lumMod val="50000"/>
                  </a:prstClr>
                </a:solidFill>
              </a:rPr>
              <a:t>Private &amp; Confidential</a:t>
            </a:r>
            <a:endParaRPr lang="en-US" dirty="0">
              <a:solidFill>
                <a:prstClr val="white">
                  <a:lumMod val="50000"/>
                </a:prstClr>
              </a:solidFill>
            </a:endParaRPr>
          </a:p>
        </p:txBody>
      </p:sp>
      <p:sp>
        <p:nvSpPr>
          <p:cNvPr id="6" name="Slide Number Placeholder 5"/>
          <p:cNvSpPr>
            <a:spLocks noGrp="1"/>
          </p:cNvSpPr>
          <p:nvPr>
            <p:ph type="sldNum" sz="quarter" idx="11"/>
          </p:nvPr>
        </p:nvSpPr>
        <p:spPr/>
        <p:txBody>
          <a:bodyPr/>
          <a:lstStyle/>
          <a:p>
            <a:fld id="{BDDC3DCF-E0A7-DA4A-BC2C-1EC3743A297B}" type="slidenum">
              <a:rPr lang="en-US" smtClean="0"/>
              <a:pPr/>
              <a:t>8</a:t>
            </a:fld>
            <a:endParaRPr lang="en-US" dirty="0"/>
          </a:p>
        </p:txBody>
      </p:sp>
      <p:sp>
        <p:nvSpPr>
          <p:cNvPr id="9" name="Content Placeholder 9"/>
          <p:cNvSpPr txBox="1">
            <a:spLocks/>
          </p:cNvSpPr>
          <p:nvPr/>
        </p:nvSpPr>
        <p:spPr>
          <a:xfrm>
            <a:off x="323528" y="6063145"/>
            <a:ext cx="8688387" cy="227012"/>
          </a:xfrm>
          <a:prstGeom prst="rect">
            <a:avLst/>
          </a:prstGeom>
        </p:spPr>
        <p:txBody>
          <a:bodyPr vert="horz" wrap="square" lIns="0" tIns="0" rIns="0" bIns="91440" rtlCol="0" anchor="b" anchorCtr="0">
            <a:noAutofit/>
          </a:bodyPr>
          <a:lstStyle>
            <a:lvl1pPr marL="0" indent="0" algn="l" defTabSz="457200" rtl="0" eaLnBrk="1" latinLnBrk="0" hangingPunct="1">
              <a:lnSpc>
                <a:spcPct val="95000"/>
              </a:lnSpc>
              <a:spcBef>
                <a:spcPts val="1200"/>
              </a:spcBef>
              <a:buFont typeface="Arial"/>
              <a:buNone/>
              <a:defRPr lang="en-US" sz="2000" b="1" kern="1200" dirty="0" smtClean="0">
                <a:solidFill>
                  <a:schemeClr val="tx1"/>
                </a:solidFill>
                <a:latin typeface="+mj-lt"/>
                <a:ea typeface="+mn-ea"/>
                <a:cs typeface="+mn-cs"/>
              </a:defRPr>
            </a:lvl1pPr>
            <a:lvl2pPr marL="233363" indent="-233363" algn="l" defTabSz="457200" rtl="0" eaLnBrk="1" latinLnBrk="0" hangingPunct="1">
              <a:lnSpc>
                <a:spcPct val="95000"/>
              </a:lnSpc>
              <a:spcBef>
                <a:spcPts val="1200"/>
              </a:spcBef>
              <a:buFont typeface="Arial" pitchFamily="34" charset="0"/>
              <a:buChar char="•"/>
              <a:defRPr lang="en-US" sz="2000" b="1" kern="1200" dirty="0" smtClean="0">
                <a:solidFill>
                  <a:schemeClr val="tx1"/>
                </a:solidFill>
                <a:latin typeface="+mj-lt"/>
                <a:ea typeface="+mn-ea"/>
                <a:cs typeface="+mn-cs"/>
              </a:defRPr>
            </a:lvl2pPr>
            <a:lvl3pPr marL="630238" indent="-173038" algn="l" defTabSz="457200" rtl="0" eaLnBrk="1" latinLnBrk="0" hangingPunct="1">
              <a:lnSpc>
                <a:spcPct val="95000"/>
              </a:lnSpc>
              <a:spcBef>
                <a:spcPts val="300"/>
              </a:spcBef>
              <a:buFont typeface="Arial"/>
              <a:buChar char="•"/>
              <a:defRPr lang="en-US" sz="1600" b="0" kern="1200" dirty="0" smtClean="0">
                <a:solidFill>
                  <a:schemeClr val="tx1"/>
                </a:solidFill>
                <a:latin typeface="Times New Roman" pitchFamily="18" charset="0"/>
                <a:ea typeface="+mn-ea"/>
                <a:cs typeface="Times New Roman" pitchFamily="18" charset="0"/>
              </a:defRPr>
            </a:lvl3pPr>
            <a:lvl4pPr marL="1025525" indent="-171450" algn="l" defTabSz="457200" rtl="0" eaLnBrk="1" latinLnBrk="0" hangingPunct="1">
              <a:lnSpc>
                <a:spcPct val="95000"/>
              </a:lnSpc>
              <a:spcBef>
                <a:spcPts val="300"/>
              </a:spcBef>
              <a:buFont typeface="Arial" pitchFamily="34" charset="0"/>
              <a:buChar char="•"/>
              <a:defRPr lang="en-US" sz="1400" b="0" kern="1200" dirty="0" smtClean="0">
                <a:solidFill>
                  <a:schemeClr val="tx1"/>
                </a:solidFill>
                <a:latin typeface="Times New Roman" pitchFamily="18" charset="0"/>
                <a:ea typeface="+mn-ea"/>
                <a:cs typeface="Times New Roman" pitchFamily="18" charset="0"/>
              </a:defRPr>
            </a:lvl4pPr>
            <a:lvl5pPr marL="1311275" indent="-163513" algn="l" defTabSz="457200" rtl="0" eaLnBrk="1" latinLnBrk="0" hangingPunct="1">
              <a:lnSpc>
                <a:spcPct val="95000"/>
              </a:lnSpc>
              <a:spcBef>
                <a:spcPts val="300"/>
              </a:spcBef>
              <a:buFont typeface="Arial" pitchFamily="34" charset="0"/>
              <a:buChar char="•"/>
              <a:defRPr lang="en-US" sz="1200" b="0" kern="1200" dirty="0">
                <a:solidFill>
                  <a:schemeClr val="tx1"/>
                </a:solidFill>
                <a:latin typeface="Times New Roman" pitchFamily="18" charset="0"/>
                <a:ea typeface="+mn-ea"/>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10000"/>
              </a:lnSpc>
              <a:spcBef>
                <a:spcPts val="900"/>
              </a:spcBef>
            </a:pPr>
            <a:r>
              <a:rPr lang="es-CO" sz="800" b="0" dirty="0" err="1">
                <a:solidFill>
                  <a:srgbClr val="000000"/>
                </a:solidFill>
                <a:latin typeface="Arial"/>
              </a:rPr>
              <a:t>Source</a:t>
            </a:r>
            <a:r>
              <a:rPr lang="es-CO" sz="800" b="0" dirty="0">
                <a:solidFill>
                  <a:srgbClr val="000000"/>
                </a:solidFill>
                <a:latin typeface="Arial"/>
              </a:rPr>
              <a:t>: Superintendencia Financiera de Colombia (SFC)</a:t>
            </a:r>
            <a:endParaRPr sz="800" b="0" dirty="0">
              <a:solidFill>
                <a:srgbClr val="000000"/>
              </a:solidFill>
              <a:latin typeface="Arial"/>
            </a:endParaRPr>
          </a:p>
        </p:txBody>
      </p:sp>
      <p:graphicFrame>
        <p:nvGraphicFramePr>
          <p:cNvPr id="15" name="Table 14"/>
          <p:cNvGraphicFramePr>
            <a:graphicFrameLocks noGrp="1"/>
          </p:cNvGraphicFramePr>
          <p:nvPr>
            <p:extLst>
              <p:ext uri="{D42A27DB-BD31-4B8C-83A1-F6EECF244321}">
                <p14:modId xmlns:p14="http://schemas.microsoft.com/office/powerpoint/2010/main" val="236981042"/>
              </p:ext>
            </p:extLst>
          </p:nvPr>
        </p:nvGraphicFramePr>
        <p:xfrm>
          <a:off x="611450" y="1844780"/>
          <a:ext cx="7849090" cy="2354580"/>
        </p:xfrm>
        <a:graphic>
          <a:graphicData uri="http://schemas.openxmlformats.org/drawingml/2006/table">
            <a:tbl>
              <a:tblPr firstRow="1" bandRow="1"/>
              <a:tblGrid>
                <a:gridCol w="1652933"/>
                <a:gridCol w="983063"/>
                <a:gridCol w="1737698"/>
                <a:gridCol w="1737698"/>
                <a:gridCol w="1737698"/>
              </a:tblGrid>
              <a:tr h="286157">
                <a:tc gridSpan="3">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r>
                        <a:rPr lang="en-US" sz="1400" cap="none" baseline="0" dirty="0" err="1" smtClean="0">
                          <a:solidFill>
                            <a:schemeClr val="bg1"/>
                          </a:solidFill>
                        </a:rPr>
                        <a:t>Comisionistas</a:t>
                      </a:r>
                      <a:r>
                        <a:rPr lang="en-US" sz="1400" cap="none" baseline="0" dirty="0" smtClean="0">
                          <a:solidFill>
                            <a:schemeClr val="bg1"/>
                          </a:solidFill>
                        </a:rPr>
                        <a:t>                            Jul-16</a:t>
                      </a:r>
                    </a:p>
                  </a:txBody>
                  <a:tcPr marL="45720" marR="4572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4B4D4F"/>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4B4D4F"/>
                    </a:solidFill>
                  </a:tcPr>
                </a:tc>
                <a:tc hMerge="1">
                  <a:txBody>
                    <a:bodyPr/>
                    <a:lstStyle/>
                    <a:p>
                      <a:endParaRPr lang="en-US" dirty="0"/>
                    </a:p>
                  </a:txBody>
                  <a:tcPr/>
                </a:tc>
                <a:tc>
                  <a:txBody>
                    <a:bodyPr/>
                    <a:lstStyle/>
                    <a:p>
                      <a:pPr algn="ctr"/>
                      <a:r>
                        <a:rPr lang="es-CO" sz="1400" b="1" cap="none" baseline="0" dirty="0" smtClean="0">
                          <a:solidFill>
                            <a:schemeClr val="bg1"/>
                          </a:solidFill>
                        </a:rPr>
                        <a:t>Jul-17</a:t>
                      </a:r>
                      <a:endParaRPr lang="en-US" sz="1400" b="1" cap="none" baseline="0" dirty="0" smtClean="0">
                        <a:solidFill>
                          <a:schemeClr val="bg1"/>
                        </a:solidFill>
                      </a:endParaRPr>
                    </a:p>
                  </a:txBody>
                  <a:tcPr marL="45720" marR="4572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4B4D4F"/>
                    </a:solidFill>
                  </a:tcPr>
                </a:tc>
                <a:tc>
                  <a:txBody>
                    <a:bodyPr/>
                    <a:lstStyle/>
                    <a:p>
                      <a:pPr algn="ctr"/>
                      <a:endParaRPr lang="en-US" sz="1400" cap="none" baseline="0" dirty="0" smtClean="0">
                        <a:solidFill>
                          <a:schemeClr val="bg1"/>
                        </a:solidFill>
                      </a:endParaRPr>
                    </a:p>
                  </a:txBody>
                  <a:tcPr marL="45720" marR="4572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4B4D4F"/>
                    </a:solidFill>
                  </a:tcPr>
                </a:tc>
              </a:tr>
              <a:tr h="522236">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endParaRPr lang="en-US" sz="1200" b="1" dirty="0">
                        <a:solidFill>
                          <a:schemeClr val="tx1"/>
                        </a:solidFill>
                        <a:latin typeface="+mn-lt"/>
                      </a:endParaRPr>
                    </a:p>
                  </a:txBody>
                  <a:tcPr marL="45720" marR="45720" anchor="ctr">
                    <a:lnL>
                      <a:noFill/>
                    </a:lnL>
                    <a:lnR>
                      <a:noFill/>
                    </a:lnR>
                    <a:lnT w="19050" cap="flat" cmpd="sng" algn="ctr">
                      <a:noFill/>
                      <a:prstDash val="solid"/>
                      <a:round/>
                      <a:headEnd type="none" w="med" len="med"/>
                      <a:tailEnd type="none" w="med" len="med"/>
                    </a:lnT>
                    <a:lnB w="3810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1" i="0" u="none" strike="noStrike" dirty="0" err="1" smtClean="0">
                          <a:solidFill>
                            <a:srgbClr val="000000"/>
                          </a:solidFill>
                          <a:effectLst/>
                          <a:latin typeface="+mn-lt"/>
                        </a:rPr>
                        <a:t>Inversiones</a:t>
                      </a:r>
                      <a:r>
                        <a:rPr lang="en-US" sz="1200" b="1" i="0" u="none" strike="noStrike" dirty="0" smtClean="0">
                          <a:solidFill>
                            <a:srgbClr val="000000"/>
                          </a:solidFill>
                          <a:effectLst/>
                          <a:latin typeface="+mn-lt"/>
                        </a:rPr>
                        <a:t> (</a:t>
                      </a:r>
                      <a:r>
                        <a:rPr lang="en-US" sz="1200" b="1" i="0" u="none" strike="noStrike" dirty="0" err="1" smtClean="0">
                          <a:solidFill>
                            <a:srgbClr val="000000"/>
                          </a:solidFill>
                          <a:effectLst/>
                          <a:latin typeface="+mn-lt"/>
                        </a:rPr>
                        <a:t>Recursos</a:t>
                      </a:r>
                      <a:r>
                        <a:rPr lang="en-US" sz="1200" b="1" i="0" u="none" strike="noStrike" baseline="0" dirty="0" smtClean="0">
                          <a:solidFill>
                            <a:srgbClr val="000000"/>
                          </a:solidFill>
                          <a:effectLst/>
                          <a:latin typeface="+mn-lt"/>
                        </a:rPr>
                        <a:t> </a:t>
                      </a:r>
                      <a:r>
                        <a:rPr lang="en-US" sz="1200" b="1" i="0" u="none" strike="noStrike" dirty="0" err="1" smtClean="0">
                          <a:solidFill>
                            <a:srgbClr val="000000"/>
                          </a:solidFill>
                          <a:effectLst/>
                          <a:latin typeface="+mn-lt"/>
                        </a:rPr>
                        <a:t>Propios</a:t>
                      </a:r>
                      <a:r>
                        <a:rPr lang="en-US" sz="1200" b="1" i="0" u="none" strike="noStrike" dirty="0" smtClean="0">
                          <a:solidFill>
                            <a:srgbClr val="000000"/>
                          </a:solidFill>
                          <a:effectLst/>
                          <a:latin typeface="+mn-lt"/>
                        </a:rPr>
                        <a:t>)</a:t>
                      </a:r>
                      <a:endParaRPr lang="en-US" sz="1200" b="1" i="0" u="none" strike="noStrike" dirty="0">
                        <a:solidFill>
                          <a:srgbClr val="000000"/>
                        </a:solidFill>
                        <a:effectLst/>
                        <a:latin typeface="+mn-lt"/>
                      </a:endParaRPr>
                    </a:p>
                  </a:txBody>
                  <a:tcPr marL="7620" marR="7620" marT="7620" marB="0" anchor="ctr">
                    <a:lnL>
                      <a:noFill/>
                    </a:lnL>
                    <a:lnR>
                      <a:noFill/>
                    </a:lnR>
                    <a:lnT w="19050" cap="flat" cmpd="sng" algn="ctr">
                      <a:noFill/>
                      <a:prstDash val="solid"/>
                      <a:round/>
                      <a:headEnd type="none" w="med" len="med"/>
                      <a:tailEnd type="none" w="med" len="med"/>
                    </a:lnT>
                    <a:lnB w="3810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1" i="0" u="none" strike="noStrike" dirty="0" err="1" smtClean="0">
                          <a:solidFill>
                            <a:srgbClr val="000000"/>
                          </a:solidFill>
                          <a:effectLst/>
                          <a:latin typeface="+mn-lt"/>
                        </a:rPr>
                        <a:t>Participación</a:t>
                      </a:r>
                      <a:r>
                        <a:rPr lang="en-US" sz="1200" b="1" i="0" u="none" strike="noStrike" dirty="0" smtClean="0">
                          <a:solidFill>
                            <a:srgbClr val="000000"/>
                          </a:solidFill>
                          <a:effectLst/>
                          <a:latin typeface="+mn-lt"/>
                        </a:rPr>
                        <a:t> %</a:t>
                      </a:r>
                      <a:r>
                        <a:rPr lang="en-US" sz="1200" b="1" i="0" u="none" strike="noStrike" baseline="0" dirty="0" smtClean="0">
                          <a:solidFill>
                            <a:srgbClr val="000000"/>
                          </a:solidFill>
                          <a:effectLst/>
                          <a:latin typeface="+mn-lt"/>
                        </a:rPr>
                        <a:t> </a:t>
                      </a:r>
                      <a:r>
                        <a:rPr lang="en-US" sz="1200" b="1" i="0" u="none" strike="noStrike" baseline="0" dirty="0" err="1" smtClean="0">
                          <a:solidFill>
                            <a:srgbClr val="000000"/>
                          </a:solidFill>
                          <a:effectLst/>
                          <a:latin typeface="+mn-lt"/>
                        </a:rPr>
                        <a:t>en</a:t>
                      </a:r>
                      <a:r>
                        <a:rPr lang="en-US" sz="1200" b="1" i="0" u="none" strike="noStrike" baseline="0" dirty="0" smtClean="0">
                          <a:solidFill>
                            <a:srgbClr val="000000"/>
                          </a:solidFill>
                          <a:effectLst/>
                          <a:latin typeface="+mn-lt"/>
                        </a:rPr>
                        <a:t> </a:t>
                      </a:r>
                      <a:r>
                        <a:rPr lang="en-US" sz="1200" b="1" i="0" u="none" strike="noStrike" baseline="0" dirty="0" err="1" smtClean="0">
                          <a:solidFill>
                            <a:srgbClr val="000000"/>
                          </a:solidFill>
                          <a:effectLst/>
                          <a:latin typeface="+mn-lt"/>
                        </a:rPr>
                        <a:t>Inversiones</a:t>
                      </a:r>
                      <a:r>
                        <a:rPr lang="en-US" sz="1200" b="1" i="0" u="none" strike="noStrike" baseline="0" dirty="0" smtClean="0">
                          <a:solidFill>
                            <a:srgbClr val="000000"/>
                          </a:solidFill>
                          <a:effectLst/>
                          <a:latin typeface="+mn-lt"/>
                        </a:rPr>
                        <a:t> </a:t>
                      </a:r>
                      <a:r>
                        <a:rPr lang="en-US" sz="1200" b="1" i="0" u="none" strike="noStrike" baseline="0" dirty="0" err="1" smtClean="0">
                          <a:solidFill>
                            <a:srgbClr val="000000"/>
                          </a:solidFill>
                          <a:effectLst/>
                          <a:latin typeface="+mn-lt"/>
                        </a:rPr>
                        <a:t>Totales</a:t>
                      </a:r>
                      <a:endParaRPr lang="en-US" sz="1200" b="1" i="0" u="none" strike="noStrike" dirty="0">
                        <a:solidFill>
                          <a:srgbClr val="000000"/>
                        </a:solidFill>
                        <a:effectLst/>
                        <a:latin typeface="+mn-lt"/>
                      </a:endParaRPr>
                    </a:p>
                  </a:txBody>
                  <a:tcPr marL="7620" marR="7620" marT="7620" marB="0" anchor="ctr">
                    <a:lnL>
                      <a:noFill/>
                    </a:lnL>
                    <a:lnR>
                      <a:noFill/>
                    </a:lnR>
                    <a:lnT w="19050" cap="flat" cmpd="sng" algn="ctr">
                      <a:noFill/>
                      <a:prstDash val="solid"/>
                      <a:round/>
                      <a:headEnd type="none" w="med" len="med"/>
                      <a:tailEnd type="none" w="med" len="med"/>
                    </a:lnT>
                    <a:lnB w="3810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CO" sz="1200" b="1" i="0" u="none" strike="noStrike" dirty="0" smtClean="0">
                          <a:solidFill>
                            <a:srgbClr val="000000"/>
                          </a:solidFill>
                          <a:effectLst/>
                          <a:latin typeface="+mn-lt"/>
                        </a:rPr>
                        <a:t>Inversiones</a:t>
                      </a:r>
                      <a:r>
                        <a:rPr lang="es-CO" sz="1200" b="1" i="0" u="none" strike="noStrike" baseline="0" dirty="0" smtClean="0">
                          <a:solidFill>
                            <a:srgbClr val="000000"/>
                          </a:solidFill>
                          <a:effectLst/>
                          <a:latin typeface="+mn-lt"/>
                        </a:rPr>
                        <a:t> (recursos Propios)</a:t>
                      </a:r>
                      <a:endParaRPr lang="en-US" sz="1200" b="1" i="0" u="none" strike="noStrike" dirty="0" smtClean="0">
                        <a:solidFill>
                          <a:srgbClr val="000000"/>
                        </a:solidFill>
                        <a:effectLst/>
                        <a:latin typeface="+mn-lt"/>
                      </a:endParaRPr>
                    </a:p>
                  </a:txBody>
                  <a:tcPr marL="7620" marR="7620" marT="7620" marB="0" anchor="ctr">
                    <a:lnL>
                      <a:noFill/>
                    </a:lnL>
                    <a:lnR>
                      <a:noFill/>
                    </a:lnR>
                    <a:lnT w="19050" cap="flat" cmpd="sng" algn="ctr">
                      <a:noFill/>
                      <a:prstDash val="solid"/>
                      <a:round/>
                      <a:headEnd type="none" w="med" len="med"/>
                      <a:tailEnd type="none" w="med" len="med"/>
                    </a:lnT>
                    <a:lnB w="3810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CO" sz="1200" b="1" i="0" u="none" strike="noStrike" dirty="0" smtClean="0">
                          <a:solidFill>
                            <a:srgbClr val="000000"/>
                          </a:solidFill>
                          <a:effectLst/>
                          <a:latin typeface="+mn-lt"/>
                        </a:rPr>
                        <a:t>Participación</a:t>
                      </a:r>
                      <a:r>
                        <a:rPr lang="es-CO" sz="1200" b="1" i="0" u="none" strike="noStrike" baseline="0" dirty="0" smtClean="0">
                          <a:solidFill>
                            <a:srgbClr val="000000"/>
                          </a:solidFill>
                          <a:effectLst/>
                          <a:latin typeface="+mn-lt"/>
                        </a:rPr>
                        <a:t> % en Inversiones Totales</a:t>
                      </a:r>
                      <a:endParaRPr lang="en-US" sz="1200" b="1" i="0" u="none" strike="noStrike" dirty="0">
                        <a:solidFill>
                          <a:srgbClr val="000000"/>
                        </a:solidFill>
                        <a:effectLst/>
                        <a:latin typeface="+mn-lt"/>
                      </a:endParaRPr>
                    </a:p>
                  </a:txBody>
                  <a:tcPr marL="7620" marR="7620" marT="7620" marB="0" anchor="ctr">
                    <a:lnL>
                      <a:noFill/>
                    </a:lnL>
                    <a:lnR>
                      <a:noFill/>
                    </a:lnR>
                    <a:lnT w="19050" cap="flat" cmpd="sng" algn="ctr">
                      <a:noFill/>
                      <a:prstDash val="solid"/>
                      <a:round/>
                      <a:headEnd type="none" w="med" len="med"/>
                      <a:tailEnd type="none" w="med" len="med"/>
                    </a:lnT>
                    <a:lnB w="3810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r>
              <a:tr h="350542">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1" i="0" u="none" strike="noStrike" dirty="0" err="1" smtClean="0">
                          <a:solidFill>
                            <a:srgbClr val="000000"/>
                          </a:solidFill>
                          <a:effectLst/>
                          <a:latin typeface="+mn-lt"/>
                        </a:rPr>
                        <a:t>Comisionistas</a:t>
                      </a:r>
                      <a:r>
                        <a:rPr lang="en-US" sz="1200" b="1" i="0" u="none" strike="noStrike" dirty="0" smtClean="0">
                          <a:solidFill>
                            <a:srgbClr val="000000"/>
                          </a:solidFill>
                          <a:effectLst/>
                          <a:latin typeface="+mn-lt"/>
                        </a:rPr>
                        <a:t> del</a:t>
                      </a:r>
                      <a:r>
                        <a:rPr lang="en-US" sz="1200" b="1" i="0" u="none" strike="noStrike" baseline="0" dirty="0" smtClean="0">
                          <a:solidFill>
                            <a:srgbClr val="000000"/>
                          </a:solidFill>
                          <a:effectLst/>
                          <a:latin typeface="+mn-lt"/>
                        </a:rPr>
                        <a:t> </a:t>
                      </a:r>
                      <a:r>
                        <a:rPr lang="en-US" sz="1200" b="1" i="0" u="none" strike="noStrike" baseline="0" dirty="0" err="1" smtClean="0">
                          <a:solidFill>
                            <a:srgbClr val="000000"/>
                          </a:solidFill>
                          <a:effectLst/>
                          <a:latin typeface="+mn-lt"/>
                        </a:rPr>
                        <a:t>Grupo</a:t>
                      </a:r>
                      <a:r>
                        <a:rPr lang="en-US" sz="1200" b="1" i="0" u="none" strike="noStrike" baseline="0" dirty="0" smtClean="0">
                          <a:solidFill>
                            <a:srgbClr val="000000"/>
                          </a:solidFill>
                          <a:effectLst/>
                          <a:latin typeface="+mn-lt"/>
                        </a:rPr>
                        <a:t> AVAL</a:t>
                      </a:r>
                      <a:endParaRPr lang="en-US" sz="1200" b="1" i="0" u="none" strike="noStrike" dirty="0">
                        <a:solidFill>
                          <a:srgbClr val="000000"/>
                        </a:solidFill>
                        <a:effectLst/>
                        <a:latin typeface="+mn-lt"/>
                      </a:endParaRPr>
                    </a:p>
                  </a:txBody>
                  <a:tcPr marL="7620" marR="7620" marT="7620" marB="0" anchor="b">
                    <a:lnL>
                      <a:noFill/>
                    </a:lnL>
                    <a:lnR>
                      <a:noFill/>
                    </a:lnR>
                    <a:lnT w="38100" cap="flat" cmpd="sng" algn="ctr">
                      <a:solidFill>
                        <a:srgbClr val="4B4D4F"/>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algn="ctr" defTabSz="457200" rtl="0" eaLnBrk="1" fontAlgn="b" latinLnBrk="0" hangingPunct="1"/>
                      <a:r>
                        <a:rPr lang="es-CO" sz="1200" b="0" i="0" u="none" strike="noStrike" kern="1200" dirty="0" smtClean="0">
                          <a:solidFill>
                            <a:srgbClr val="000000"/>
                          </a:solidFill>
                          <a:effectLst/>
                          <a:latin typeface="+mn-lt"/>
                          <a:ea typeface="+mn-ea"/>
                          <a:cs typeface="+mn-cs"/>
                        </a:rPr>
                        <a:t>51.351</a:t>
                      </a:r>
                    </a:p>
                  </a:txBody>
                  <a:tcPr marL="7620" marR="7620" marT="7620" marB="0" anchor="b">
                    <a:lnL>
                      <a:noFill/>
                    </a:lnL>
                    <a:lnR>
                      <a:noFill/>
                    </a:lnR>
                    <a:lnT w="38100" cap="flat" cmpd="sng" algn="ctr">
                      <a:solidFill>
                        <a:srgbClr val="4B4D4F"/>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algn="ctr" defTabSz="457200" rtl="0" eaLnBrk="1" fontAlgn="b" latinLnBrk="0" hangingPunct="1"/>
                      <a:r>
                        <a:rPr lang="es-CO" sz="1200" b="0" i="0" u="none" strike="noStrike" kern="1200" dirty="0" smtClean="0">
                          <a:solidFill>
                            <a:srgbClr val="000000"/>
                          </a:solidFill>
                          <a:effectLst/>
                          <a:latin typeface="+mn-lt"/>
                          <a:ea typeface="+mn-ea"/>
                          <a:cs typeface="+mn-cs"/>
                        </a:rPr>
                        <a:t>2,88% </a:t>
                      </a:r>
                      <a:endParaRPr lang="es-CO" sz="1200" b="0" i="0" u="none" strike="noStrike" kern="1200" dirty="0">
                        <a:solidFill>
                          <a:srgbClr val="000000"/>
                        </a:solidFill>
                        <a:effectLst/>
                        <a:latin typeface="+mn-lt"/>
                        <a:ea typeface="+mn-ea"/>
                        <a:cs typeface="+mn-cs"/>
                      </a:endParaRPr>
                    </a:p>
                  </a:txBody>
                  <a:tcPr marL="7620" marR="7620" marT="7620" marB="0" anchor="ctr">
                    <a:lnL>
                      <a:noFill/>
                    </a:lnL>
                    <a:lnR>
                      <a:noFill/>
                    </a:lnR>
                    <a:lnT w="38100" cap="flat" cmpd="sng" algn="ctr">
                      <a:solidFill>
                        <a:srgbClr val="4B4D4F"/>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r>
                        <a:rPr lang="es-CO" sz="1200" b="0" i="0" u="none" strike="noStrike" kern="1200" dirty="0" smtClean="0">
                          <a:solidFill>
                            <a:srgbClr val="000000"/>
                          </a:solidFill>
                          <a:effectLst/>
                          <a:latin typeface="+mn-lt"/>
                          <a:ea typeface="+mn-ea"/>
                          <a:cs typeface="+mn-cs"/>
                        </a:rPr>
                        <a:t>7.004</a:t>
                      </a:r>
                      <a:endParaRPr lang="es-CO" sz="1200" b="0" i="0" u="none" strike="noStrike" kern="1200" dirty="0">
                        <a:solidFill>
                          <a:srgbClr val="000000"/>
                        </a:solidFill>
                        <a:effectLst/>
                        <a:latin typeface="+mn-lt"/>
                        <a:ea typeface="+mn-ea"/>
                        <a:cs typeface="+mn-cs"/>
                      </a:endParaRPr>
                    </a:p>
                  </a:txBody>
                  <a:tcPr marL="7620" marR="7620" marT="7620" marB="0" anchor="ctr">
                    <a:lnL>
                      <a:noFill/>
                    </a:lnL>
                    <a:lnR>
                      <a:noFill/>
                    </a:lnR>
                    <a:lnT w="38100" cap="flat" cmpd="sng" algn="ctr">
                      <a:solidFill>
                        <a:srgbClr val="4B4D4F"/>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r>
                        <a:rPr lang="es-CO" sz="1200" b="0" i="0" u="none" strike="noStrike" kern="1200" dirty="0" smtClean="0">
                          <a:solidFill>
                            <a:srgbClr val="000000"/>
                          </a:solidFill>
                          <a:effectLst/>
                          <a:latin typeface="+mn-lt"/>
                          <a:ea typeface="+mn-ea"/>
                          <a:cs typeface="+mn-cs"/>
                        </a:rPr>
                        <a:t>0,37%</a:t>
                      </a:r>
                      <a:endParaRPr lang="es-CO" sz="1200" b="0" i="0" u="none" strike="noStrike" kern="1200" dirty="0">
                        <a:solidFill>
                          <a:srgbClr val="000000"/>
                        </a:solidFill>
                        <a:effectLst/>
                        <a:latin typeface="+mn-lt"/>
                        <a:ea typeface="+mn-ea"/>
                        <a:cs typeface="+mn-cs"/>
                      </a:endParaRPr>
                    </a:p>
                  </a:txBody>
                  <a:tcPr marL="7620" marR="7620" marT="7620" marB="0" anchor="ctr">
                    <a:lnL>
                      <a:noFill/>
                    </a:lnL>
                    <a:lnR>
                      <a:noFill/>
                    </a:lnR>
                    <a:lnT w="38100" cap="flat" cmpd="sng" algn="ctr">
                      <a:solidFill>
                        <a:srgbClr val="4B4D4F"/>
                      </a:solidFill>
                      <a:prstDash val="solid"/>
                      <a:round/>
                      <a:headEnd type="none" w="med" len="med"/>
                      <a:tailEnd type="none" w="med" len="med"/>
                    </a:lnT>
                    <a:lnB>
                      <a:noFill/>
                    </a:lnB>
                    <a:lnTlToBr w="12700" cmpd="sng">
                      <a:noFill/>
                      <a:prstDash val="solid"/>
                    </a:lnTlToBr>
                    <a:lnBlToTr w="12700" cmpd="sng">
                      <a:noFill/>
                      <a:prstDash val="solid"/>
                    </a:lnBlToTr>
                    <a:noFill/>
                  </a:tcPr>
                </a:tc>
              </a:tr>
              <a:tr h="350542">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1" i="0" u="none" strike="noStrike" dirty="0" err="1" smtClean="0">
                          <a:solidFill>
                            <a:srgbClr val="000000"/>
                          </a:solidFill>
                          <a:effectLst/>
                          <a:latin typeface="+mn-lt"/>
                        </a:rPr>
                        <a:t>Comisionistas</a:t>
                      </a:r>
                      <a:r>
                        <a:rPr lang="en-US" sz="1200" b="1" i="0" u="none" strike="noStrike" dirty="0" smtClean="0">
                          <a:solidFill>
                            <a:srgbClr val="000000"/>
                          </a:solidFill>
                          <a:effectLst/>
                          <a:latin typeface="+mn-lt"/>
                        </a:rPr>
                        <a:t> del </a:t>
                      </a:r>
                      <a:r>
                        <a:rPr lang="en-US" sz="1200" b="1" i="0" u="none" strike="noStrike" dirty="0" err="1" smtClean="0">
                          <a:solidFill>
                            <a:srgbClr val="000000"/>
                          </a:solidFill>
                          <a:effectLst/>
                          <a:latin typeface="+mn-lt"/>
                        </a:rPr>
                        <a:t>Grupo</a:t>
                      </a:r>
                      <a:r>
                        <a:rPr lang="en-US" sz="1200" b="1" i="0" u="none" strike="noStrike" dirty="0" smtClean="0">
                          <a:solidFill>
                            <a:srgbClr val="000000"/>
                          </a:solidFill>
                          <a:effectLst/>
                          <a:latin typeface="+mn-lt"/>
                        </a:rPr>
                        <a:t> </a:t>
                      </a:r>
                      <a:r>
                        <a:rPr lang="en-US" sz="1200" b="1" i="0" u="none" strike="noStrike" dirty="0" err="1" smtClean="0">
                          <a:solidFill>
                            <a:srgbClr val="000000"/>
                          </a:solidFill>
                          <a:effectLst/>
                          <a:latin typeface="+mn-lt"/>
                        </a:rPr>
                        <a:t>Empresarial</a:t>
                      </a:r>
                      <a:r>
                        <a:rPr lang="en-US" sz="1200" b="1" i="0" u="none" strike="noStrike" dirty="0" smtClean="0">
                          <a:solidFill>
                            <a:srgbClr val="000000"/>
                          </a:solidFill>
                          <a:effectLst/>
                          <a:latin typeface="+mn-lt"/>
                        </a:rPr>
                        <a:t> </a:t>
                      </a:r>
                      <a:r>
                        <a:rPr lang="en-US" sz="1200" b="1" i="0" u="none" strike="noStrike" dirty="0" err="1" smtClean="0">
                          <a:solidFill>
                            <a:srgbClr val="000000"/>
                          </a:solidFill>
                          <a:effectLst/>
                          <a:latin typeface="+mn-lt"/>
                        </a:rPr>
                        <a:t>Antioqueño</a:t>
                      </a:r>
                      <a:endParaRPr lang="en-US" sz="1200" b="1" i="0" u="none" strike="noStrike" dirty="0">
                        <a:solidFill>
                          <a:srgbClr val="000000"/>
                        </a:solidFill>
                        <a:effectLst/>
                        <a:latin typeface="+mn-lt"/>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3C8EB">
                        <a:alpha val="20000"/>
                      </a:srgbClr>
                    </a:solidFill>
                  </a:tcPr>
                </a:tc>
                <a:tc>
                  <a:txBody>
                    <a:bodyPr/>
                    <a:lstStyle/>
                    <a:p>
                      <a:pPr algn="ctr" fontAlgn="b"/>
                      <a:r>
                        <a:rPr lang="es-CO" sz="1200" b="0" i="0" u="none" strike="noStrike" kern="1200" dirty="0" smtClean="0">
                          <a:solidFill>
                            <a:srgbClr val="000000"/>
                          </a:solidFill>
                          <a:effectLst/>
                          <a:latin typeface="+mn-lt"/>
                          <a:ea typeface="+mn-ea"/>
                          <a:cs typeface="+mn-cs"/>
                        </a:rPr>
                        <a:t>128.702</a:t>
                      </a:r>
                      <a:endParaRPr lang="es-CO" sz="1200" b="0" i="0" u="none" strike="noStrike" kern="1200" dirty="0">
                        <a:solidFill>
                          <a:srgbClr val="000000"/>
                        </a:solidFill>
                        <a:effectLst/>
                        <a:latin typeface="+mn-lt"/>
                        <a:ea typeface="+mn-ea"/>
                        <a:cs typeface="+mn-cs"/>
                      </a:endParaRP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73C8EB">
                        <a:alpha val="20000"/>
                      </a:srgbClr>
                    </a:solidFill>
                  </a:tcPr>
                </a:tc>
                <a:tc>
                  <a:txBody>
                    <a:bodyPr/>
                    <a:lstStyle/>
                    <a:p>
                      <a:pPr marL="0" algn="ctr" defTabSz="457200" rtl="0" eaLnBrk="1" fontAlgn="b" latinLnBrk="0" hangingPunct="1"/>
                      <a:r>
                        <a:rPr lang="es-CO" sz="1200" b="0" i="0" u="none" strike="noStrike" kern="1200" dirty="0" smtClean="0">
                          <a:solidFill>
                            <a:srgbClr val="000000"/>
                          </a:solidFill>
                          <a:effectLst/>
                          <a:latin typeface="+mn-lt"/>
                          <a:ea typeface="+mn-ea"/>
                          <a:cs typeface="+mn-cs"/>
                        </a:rPr>
                        <a:t>7,21% </a:t>
                      </a:r>
                      <a:endParaRPr lang="es-CO" sz="1200" b="0" i="0" u="none" strike="noStrike" kern="1200" dirty="0">
                        <a:solidFill>
                          <a:srgbClr val="000000"/>
                        </a:solidFill>
                        <a:effectLst/>
                        <a:latin typeface="+mn-lt"/>
                        <a:ea typeface="+mn-ea"/>
                        <a:cs typeface="+mn-cs"/>
                      </a:endParaRP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73C8EB">
                        <a:alpha val="20000"/>
                      </a:srgbClr>
                    </a:solidFill>
                  </a:tcPr>
                </a:tc>
                <a:tc>
                  <a:txBody>
                    <a:bodyPr/>
                    <a:lstStyle/>
                    <a:p>
                      <a:pPr algn="ctr" fontAlgn="b"/>
                      <a:r>
                        <a:rPr lang="es-CO" sz="1200" b="0" i="0" u="none" strike="noStrike" kern="1200" dirty="0" smtClean="0">
                          <a:solidFill>
                            <a:srgbClr val="000000"/>
                          </a:solidFill>
                          <a:effectLst/>
                          <a:latin typeface="+mn-lt"/>
                          <a:ea typeface="+mn-ea"/>
                          <a:cs typeface="+mn-cs"/>
                        </a:rPr>
                        <a:t>128.095</a:t>
                      </a:r>
                      <a:endParaRPr lang="es-CO" sz="1200" b="0" i="0" u="none" strike="noStrike" kern="1200" dirty="0">
                        <a:solidFill>
                          <a:srgbClr val="000000"/>
                        </a:solidFill>
                        <a:effectLst/>
                        <a:latin typeface="+mn-lt"/>
                        <a:ea typeface="+mn-ea"/>
                        <a:cs typeface="+mn-cs"/>
                      </a:endParaRP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73C8EB">
                        <a:alpha val="20000"/>
                      </a:srgbClr>
                    </a:solidFill>
                  </a:tcPr>
                </a:tc>
                <a:tc>
                  <a:txBody>
                    <a:bodyPr/>
                    <a:lstStyle/>
                    <a:p>
                      <a:pPr algn="ctr" fontAlgn="b"/>
                      <a:r>
                        <a:rPr lang="es-CO" sz="1200" b="0" i="0" u="none" strike="noStrike" kern="1200" dirty="0" smtClean="0">
                          <a:solidFill>
                            <a:srgbClr val="000000"/>
                          </a:solidFill>
                          <a:effectLst/>
                          <a:latin typeface="+mn-lt"/>
                          <a:ea typeface="+mn-ea"/>
                          <a:cs typeface="+mn-cs"/>
                        </a:rPr>
                        <a:t>6,69,%</a:t>
                      </a:r>
                      <a:endParaRPr lang="es-CO" sz="1200" b="0" i="0" u="none" strike="noStrike" kern="1200" dirty="0">
                        <a:solidFill>
                          <a:srgbClr val="000000"/>
                        </a:solidFill>
                        <a:effectLst/>
                        <a:latin typeface="+mn-lt"/>
                        <a:ea typeface="+mn-ea"/>
                        <a:cs typeface="+mn-cs"/>
                      </a:endParaRP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73C8EB">
                        <a:alpha val="20000"/>
                      </a:srgbClr>
                    </a:solidFill>
                  </a:tcPr>
                </a:tc>
              </a:tr>
              <a:tr h="178848">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1" i="0" u="none" strike="noStrike" dirty="0" err="1" smtClean="0">
                          <a:solidFill>
                            <a:srgbClr val="000000"/>
                          </a:solidFill>
                          <a:effectLst/>
                          <a:latin typeface="+mn-lt"/>
                        </a:rPr>
                        <a:t>Otros</a:t>
                      </a:r>
                      <a:r>
                        <a:rPr lang="en-US" sz="1200" b="1" i="0" u="none" strike="noStrike" dirty="0" smtClean="0">
                          <a:solidFill>
                            <a:srgbClr val="000000"/>
                          </a:solidFill>
                          <a:effectLst/>
                          <a:latin typeface="+mn-lt"/>
                        </a:rPr>
                        <a:t> </a:t>
                      </a:r>
                      <a:r>
                        <a:rPr lang="en-US" sz="1200" b="1" i="0" u="none" strike="noStrike" dirty="0" err="1" smtClean="0">
                          <a:solidFill>
                            <a:srgbClr val="000000"/>
                          </a:solidFill>
                          <a:effectLst/>
                          <a:latin typeface="+mn-lt"/>
                        </a:rPr>
                        <a:t>Comisionistas</a:t>
                      </a:r>
                      <a:endParaRPr lang="en-US" sz="1200" b="1" i="0" u="none" strike="noStrike" dirty="0">
                        <a:solidFill>
                          <a:srgbClr val="000000"/>
                        </a:solidFill>
                        <a:effectLst/>
                        <a:latin typeface="+mn-lt"/>
                      </a:endParaRP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200" b="0" i="0" u="none" strike="noStrike" kern="1200" dirty="0" smtClean="0">
                          <a:solidFill>
                            <a:srgbClr val="000000"/>
                          </a:solidFill>
                          <a:effectLst/>
                          <a:latin typeface="+mn-lt"/>
                          <a:ea typeface="+mn-ea"/>
                          <a:cs typeface="+mn-cs"/>
                        </a:rPr>
                        <a:t>1.605.532</a:t>
                      </a:r>
                      <a:endParaRPr lang="es-CO" sz="1200" b="0" i="0" u="none" strike="noStrike" kern="1200" dirty="0">
                        <a:solidFill>
                          <a:srgbClr val="000000"/>
                        </a:solidFill>
                        <a:effectLst/>
                        <a:latin typeface="+mn-lt"/>
                        <a:ea typeface="+mn-ea"/>
                        <a:cs typeface="+mn-cs"/>
                      </a:endParaRP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0" i="0" u="none" strike="noStrike" kern="1200" dirty="0" smtClean="0">
                          <a:solidFill>
                            <a:srgbClr val="000000"/>
                          </a:solidFill>
                          <a:effectLst/>
                          <a:latin typeface="+mn-lt"/>
                          <a:ea typeface="+mn-ea"/>
                          <a:cs typeface="+mn-cs"/>
                        </a:rPr>
                        <a:t>89,92%</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200" b="0" i="0" u="none" strike="noStrike" dirty="0" smtClean="0">
                          <a:solidFill>
                            <a:srgbClr val="000000"/>
                          </a:solidFill>
                          <a:effectLst/>
                          <a:latin typeface="+mn-lt"/>
                        </a:rPr>
                        <a:t>1.779.781</a:t>
                      </a:r>
                      <a:endParaRPr lang="en-US" sz="1200" b="0" i="0" u="none" strike="noStrike" dirty="0" smtClean="0">
                        <a:solidFill>
                          <a:srgbClr val="000000"/>
                        </a:solidFill>
                        <a:effectLst/>
                        <a:latin typeface="+mn-lt"/>
                      </a:endParaRP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200" b="0" i="0" u="none" strike="noStrike" dirty="0" smtClean="0">
                          <a:solidFill>
                            <a:srgbClr val="000000"/>
                          </a:solidFill>
                          <a:effectLst/>
                          <a:latin typeface="+mn-lt"/>
                        </a:rPr>
                        <a:t>92,94%</a:t>
                      </a:r>
                      <a:endParaRPr lang="en-US" sz="1200" b="0" i="0" u="none" strike="noStrike" dirty="0" smtClean="0">
                        <a:solidFill>
                          <a:srgbClr val="000000"/>
                        </a:solidFill>
                        <a:effectLst/>
                        <a:latin typeface="+mn-lt"/>
                      </a:endParaRP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522236">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1" i="0" u="none" strike="noStrike" dirty="0" smtClean="0">
                          <a:solidFill>
                            <a:srgbClr val="000000"/>
                          </a:solidFill>
                          <a:effectLst/>
                          <a:latin typeface="+mn-lt"/>
                        </a:rPr>
                        <a:t>Total </a:t>
                      </a:r>
                      <a:r>
                        <a:rPr lang="en-US" sz="1200" b="1" i="0" u="none" strike="noStrike" dirty="0" err="1" smtClean="0">
                          <a:solidFill>
                            <a:srgbClr val="000000"/>
                          </a:solidFill>
                          <a:effectLst/>
                          <a:latin typeface="+mn-lt"/>
                        </a:rPr>
                        <a:t>Inversiones</a:t>
                      </a:r>
                      <a:r>
                        <a:rPr lang="en-US" sz="1200" b="1" i="0" u="none" strike="noStrike" dirty="0" smtClean="0">
                          <a:solidFill>
                            <a:srgbClr val="000000"/>
                          </a:solidFill>
                          <a:effectLst/>
                          <a:latin typeface="+mn-lt"/>
                        </a:rPr>
                        <a:t> </a:t>
                      </a:r>
                      <a:r>
                        <a:rPr lang="en-US" sz="1200" b="1" i="0" u="none" strike="noStrike" dirty="0" err="1" smtClean="0">
                          <a:solidFill>
                            <a:srgbClr val="000000"/>
                          </a:solidFill>
                          <a:effectLst/>
                          <a:latin typeface="+mn-lt"/>
                        </a:rPr>
                        <a:t>Comisionistas</a:t>
                      </a:r>
                      <a:r>
                        <a:rPr lang="en-US" sz="1200" b="1" i="0" u="none" strike="noStrike" dirty="0" smtClean="0">
                          <a:solidFill>
                            <a:srgbClr val="000000"/>
                          </a:solidFill>
                          <a:effectLst/>
                          <a:latin typeface="+mn-lt"/>
                        </a:rPr>
                        <a:t> (</a:t>
                      </a:r>
                      <a:r>
                        <a:rPr lang="en-US" sz="1200" b="1" i="0" u="none" strike="noStrike" dirty="0" err="1" smtClean="0">
                          <a:solidFill>
                            <a:srgbClr val="000000"/>
                          </a:solidFill>
                          <a:effectLst/>
                          <a:latin typeface="+mn-lt"/>
                        </a:rPr>
                        <a:t>Recursos</a:t>
                      </a:r>
                      <a:r>
                        <a:rPr lang="en-US" sz="1200" b="1" i="0" u="none" strike="noStrike" baseline="0" dirty="0" smtClean="0">
                          <a:solidFill>
                            <a:srgbClr val="000000"/>
                          </a:solidFill>
                          <a:effectLst/>
                          <a:latin typeface="+mn-lt"/>
                        </a:rPr>
                        <a:t> </a:t>
                      </a:r>
                      <a:r>
                        <a:rPr lang="en-US" sz="1200" b="1" i="0" u="none" strike="noStrike" baseline="0" dirty="0" err="1" smtClean="0">
                          <a:solidFill>
                            <a:srgbClr val="000000"/>
                          </a:solidFill>
                          <a:effectLst/>
                          <a:latin typeface="+mn-lt"/>
                        </a:rPr>
                        <a:t>Propios</a:t>
                      </a:r>
                      <a:r>
                        <a:rPr lang="en-US" sz="1200" b="1" i="0" u="none" strike="noStrike" baseline="0" dirty="0" smtClean="0">
                          <a:solidFill>
                            <a:srgbClr val="000000"/>
                          </a:solidFill>
                          <a:effectLst/>
                          <a:latin typeface="+mn-lt"/>
                        </a:rPr>
                        <a:t>)</a:t>
                      </a:r>
                      <a:endParaRPr lang="en-US" sz="1200" b="1" i="0" u="none" strike="noStrike" dirty="0" smtClean="0">
                        <a:solidFill>
                          <a:srgbClr val="000000"/>
                        </a:solidFill>
                        <a:effectLst/>
                        <a:latin typeface="+mn-lt"/>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73C8EB">
                        <a:alpha val="20000"/>
                      </a:srgbClr>
                    </a:solidFill>
                  </a:tcPr>
                </a:tc>
                <a:tc>
                  <a:txBody>
                    <a:bodyPr/>
                    <a:lstStyle/>
                    <a:p>
                      <a:pPr algn="ctr" fontAlgn="b"/>
                      <a:r>
                        <a:rPr lang="es-CO" sz="1200" b="1" i="0" u="none" strike="noStrike" kern="1200" dirty="0" smtClean="0">
                          <a:solidFill>
                            <a:srgbClr val="000000"/>
                          </a:solidFill>
                          <a:effectLst/>
                          <a:latin typeface="+mn-lt"/>
                          <a:ea typeface="+mn-ea"/>
                          <a:cs typeface="+mn-cs"/>
                        </a:rPr>
                        <a:t>1.785.585</a:t>
                      </a:r>
                      <a:endParaRPr lang="es-CO" sz="1200" b="1" i="0" u="none" strike="noStrike" kern="1200" dirty="0">
                        <a:solidFill>
                          <a:srgbClr val="000000"/>
                        </a:solidFill>
                        <a:effectLst/>
                        <a:latin typeface="+mn-lt"/>
                        <a:ea typeface="+mn-ea"/>
                        <a:cs typeface="+mn-cs"/>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73C8EB">
                        <a:alpha val="20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n-US" sz="1200" b="1" i="0" u="none" strike="noStrike" kern="1200" dirty="0" smtClean="0">
                          <a:solidFill>
                            <a:srgbClr val="000000"/>
                          </a:solidFill>
                          <a:effectLst/>
                          <a:latin typeface="+mn-lt"/>
                          <a:ea typeface="+mn-ea"/>
                          <a:cs typeface="+mn-cs"/>
                        </a:rPr>
                        <a:t>100,00 %</a:t>
                      </a:r>
                      <a:endParaRPr lang="en-US" sz="1200" b="1" i="0" u="none" strike="noStrike" kern="1200" dirty="0">
                        <a:solidFill>
                          <a:srgbClr val="000000"/>
                        </a:solidFill>
                        <a:effectLst/>
                        <a:latin typeface="+mn-lt"/>
                        <a:ea typeface="+mn-ea"/>
                        <a:cs typeface="+mn-cs"/>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73C8EB">
                        <a:alpha val="20000"/>
                      </a:srgbClr>
                    </a:solidFill>
                  </a:tcPr>
                </a:tc>
                <a:tc>
                  <a:txBody>
                    <a:bodyPr/>
                    <a:lstStyle/>
                    <a:p>
                      <a:pPr algn="ctr" fontAlgn="b"/>
                      <a:r>
                        <a:rPr lang="es-CO" sz="1200" b="1" i="0" u="none" strike="noStrike" dirty="0" smtClean="0">
                          <a:solidFill>
                            <a:srgbClr val="000000"/>
                          </a:solidFill>
                          <a:effectLst/>
                          <a:latin typeface="+mn-lt"/>
                        </a:rPr>
                        <a:t>1.914.880</a:t>
                      </a:r>
                      <a:endParaRPr lang="en-US" sz="1200" b="1" i="0" u="none" strike="noStrike" dirty="0">
                        <a:solidFill>
                          <a:srgbClr val="000000"/>
                        </a:solidFill>
                        <a:effectLst/>
                        <a:latin typeface="+mn-lt"/>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73C8EB">
                        <a:alpha val="20000"/>
                      </a:srgbClr>
                    </a:solidFill>
                  </a:tcPr>
                </a:tc>
                <a:tc>
                  <a:txBody>
                    <a:bodyPr/>
                    <a:lstStyle/>
                    <a:p>
                      <a:pPr algn="ctr" fontAlgn="b"/>
                      <a:r>
                        <a:rPr lang="es-CO" sz="1200" b="1" i="0" u="none" strike="noStrike" dirty="0" smtClean="0">
                          <a:solidFill>
                            <a:srgbClr val="000000"/>
                          </a:solidFill>
                          <a:effectLst/>
                          <a:latin typeface="+mn-lt"/>
                        </a:rPr>
                        <a:t>100%</a:t>
                      </a:r>
                      <a:endParaRPr lang="en-US" sz="1200" b="1" i="0" u="none" strike="noStrike" dirty="0">
                        <a:solidFill>
                          <a:srgbClr val="000000"/>
                        </a:solidFill>
                        <a:effectLst/>
                        <a:latin typeface="+mn-lt"/>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73C8EB">
                        <a:alpha val="20000"/>
                      </a:srgbClr>
                    </a:solidFill>
                  </a:tcPr>
                </a:tc>
              </a:tr>
            </a:tbl>
          </a:graphicData>
        </a:graphic>
      </p:graphicFrame>
      <p:grpSp>
        <p:nvGrpSpPr>
          <p:cNvPr id="8" name="Group 7"/>
          <p:cNvGrpSpPr/>
          <p:nvPr/>
        </p:nvGrpSpPr>
        <p:grpSpPr>
          <a:xfrm>
            <a:off x="8030932" y="2936119"/>
            <a:ext cx="827600" cy="286861"/>
            <a:chOff x="7956376" y="2179401"/>
            <a:chExt cx="827600" cy="286861"/>
          </a:xfrm>
        </p:grpSpPr>
        <p:sp>
          <p:nvSpPr>
            <p:cNvPr id="10" name="TextBox 9"/>
            <p:cNvSpPr txBox="1"/>
            <p:nvPr/>
          </p:nvSpPr>
          <p:spPr>
            <a:xfrm>
              <a:off x="8135904" y="2189263"/>
              <a:ext cx="648072" cy="276999"/>
            </a:xfrm>
            <a:prstGeom prst="rect">
              <a:avLst/>
            </a:prstGeom>
            <a:noFill/>
          </p:spPr>
          <p:txBody>
            <a:bodyPr wrap="square" rtlCol="0">
              <a:spAutoFit/>
            </a:bodyPr>
            <a:lstStyle/>
            <a:p>
              <a:r>
                <a:rPr lang="es-CO" sz="1200" b="1" dirty="0" smtClean="0">
                  <a:solidFill>
                    <a:schemeClr val="tx2"/>
                  </a:solidFill>
                </a:rPr>
                <a:t>7,06%</a:t>
              </a:r>
              <a:endParaRPr lang="es-CO" sz="1200" b="1" dirty="0">
                <a:solidFill>
                  <a:schemeClr val="tx2"/>
                </a:solidFill>
              </a:endParaRPr>
            </a:p>
          </p:txBody>
        </p:sp>
        <p:sp>
          <p:nvSpPr>
            <p:cNvPr id="11" name="Chevron 10"/>
            <p:cNvSpPr/>
            <p:nvPr/>
          </p:nvSpPr>
          <p:spPr>
            <a:xfrm>
              <a:off x="7956376" y="2179401"/>
              <a:ext cx="216024" cy="276999"/>
            </a:xfrm>
            <a:prstGeom prst="chevron">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solidFill>
                  <a:schemeClr val="tx2"/>
                </a:solidFill>
              </a:endParaRPr>
            </a:p>
          </p:txBody>
        </p:sp>
      </p:grpSp>
    </p:spTree>
    <p:extLst>
      <p:ext uri="{BB962C8B-B14F-4D97-AF65-F5344CB8AC3E}">
        <p14:creationId xmlns:p14="http://schemas.microsoft.com/office/powerpoint/2010/main" val="3496230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1" y="332570"/>
            <a:ext cx="8281912" cy="1051617"/>
          </a:xfrm>
        </p:spPr>
        <p:txBody>
          <a:bodyPr>
            <a:noAutofit/>
          </a:bodyPr>
          <a:lstStyle/>
          <a:p>
            <a:r>
              <a:rPr lang="es-CO" sz="2000" b="1" dirty="0" smtClean="0"/>
              <a:t>Concentración Inversionistas institucionales por grupos económicos: </a:t>
            </a:r>
            <a:r>
              <a:rPr lang="es-CO" sz="2000" dirty="0" smtClean="0"/>
              <a:t>Entidades Bancarias (COP millones, Julio de 2016 – Julio de 2017)</a:t>
            </a:r>
            <a:r>
              <a:rPr lang="en-US" sz="2000" dirty="0" smtClean="0"/>
              <a:t>.</a:t>
            </a:r>
            <a:r>
              <a:rPr lang="es-CO" sz="2000" dirty="0" smtClean="0"/>
              <a:t/>
            </a:r>
            <a:br>
              <a:rPr lang="es-CO" sz="2000" dirty="0" smtClean="0"/>
            </a:br>
            <a:r>
              <a:rPr lang="es-CO" sz="1800" dirty="0" smtClean="0"/>
              <a:t/>
            </a:r>
            <a:br>
              <a:rPr lang="es-CO" sz="1800" dirty="0" smtClean="0"/>
            </a:br>
            <a:endParaRPr lang="es-CO" sz="1600" b="0" dirty="0"/>
          </a:p>
        </p:txBody>
      </p:sp>
      <p:sp>
        <p:nvSpPr>
          <p:cNvPr id="7" name="Footer Placeholder 6"/>
          <p:cNvSpPr>
            <a:spLocks noGrp="1"/>
          </p:cNvSpPr>
          <p:nvPr>
            <p:ph type="ftr" sz="quarter" idx="10"/>
          </p:nvPr>
        </p:nvSpPr>
        <p:spPr/>
        <p:txBody>
          <a:bodyPr/>
          <a:lstStyle/>
          <a:p>
            <a:r>
              <a:rPr lang="en-US" smtClean="0">
                <a:solidFill>
                  <a:prstClr val="white">
                    <a:lumMod val="50000"/>
                  </a:prstClr>
                </a:solidFill>
              </a:rPr>
              <a:t>Private &amp; Confidential</a:t>
            </a:r>
            <a:endParaRPr lang="en-US" dirty="0">
              <a:solidFill>
                <a:prstClr val="white">
                  <a:lumMod val="50000"/>
                </a:prstClr>
              </a:solidFill>
            </a:endParaRPr>
          </a:p>
        </p:txBody>
      </p:sp>
      <p:sp>
        <p:nvSpPr>
          <p:cNvPr id="6" name="Slide Number Placeholder 5"/>
          <p:cNvSpPr>
            <a:spLocks noGrp="1"/>
          </p:cNvSpPr>
          <p:nvPr>
            <p:ph type="sldNum" sz="quarter" idx="11"/>
          </p:nvPr>
        </p:nvSpPr>
        <p:spPr/>
        <p:txBody>
          <a:bodyPr/>
          <a:lstStyle/>
          <a:p>
            <a:fld id="{BDDC3DCF-E0A7-DA4A-BC2C-1EC3743A297B}" type="slidenum">
              <a:rPr lang="en-US" smtClean="0"/>
              <a:pPr/>
              <a:t>9</a:t>
            </a:fld>
            <a:endParaRPr lang="en-US" dirty="0"/>
          </a:p>
        </p:txBody>
      </p:sp>
      <p:sp>
        <p:nvSpPr>
          <p:cNvPr id="9" name="Content Placeholder 9"/>
          <p:cNvSpPr txBox="1">
            <a:spLocks/>
          </p:cNvSpPr>
          <p:nvPr/>
        </p:nvSpPr>
        <p:spPr>
          <a:xfrm>
            <a:off x="323528" y="5805264"/>
            <a:ext cx="8688387" cy="227012"/>
          </a:xfrm>
          <a:prstGeom prst="rect">
            <a:avLst/>
          </a:prstGeom>
        </p:spPr>
        <p:txBody>
          <a:bodyPr vert="horz" wrap="square" lIns="0" tIns="0" rIns="0" bIns="91440" rtlCol="0" anchor="b" anchorCtr="0">
            <a:noAutofit/>
          </a:bodyPr>
          <a:lstStyle>
            <a:lvl1pPr marL="0" indent="0" algn="l" defTabSz="457200" rtl="0" eaLnBrk="1" latinLnBrk="0" hangingPunct="1">
              <a:lnSpc>
                <a:spcPct val="95000"/>
              </a:lnSpc>
              <a:spcBef>
                <a:spcPts val="1200"/>
              </a:spcBef>
              <a:buFont typeface="Arial"/>
              <a:buNone/>
              <a:defRPr lang="en-US" sz="2000" b="1" kern="1200" dirty="0" smtClean="0">
                <a:solidFill>
                  <a:schemeClr val="tx1"/>
                </a:solidFill>
                <a:latin typeface="+mj-lt"/>
                <a:ea typeface="+mn-ea"/>
                <a:cs typeface="+mn-cs"/>
              </a:defRPr>
            </a:lvl1pPr>
            <a:lvl2pPr marL="233363" indent="-233363" algn="l" defTabSz="457200" rtl="0" eaLnBrk="1" latinLnBrk="0" hangingPunct="1">
              <a:lnSpc>
                <a:spcPct val="95000"/>
              </a:lnSpc>
              <a:spcBef>
                <a:spcPts val="1200"/>
              </a:spcBef>
              <a:buFont typeface="Arial" pitchFamily="34" charset="0"/>
              <a:buChar char="•"/>
              <a:defRPr lang="en-US" sz="2000" b="1" kern="1200" dirty="0" smtClean="0">
                <a:solidFill>
                  <a:schemeClr val="tx1"/>
                </a:solidFill>
                <a:latin typeface="+mj-lt"/>
                <a:ea typeface="+mn-ea"/>
                <a:cs typeface="+mn-cs"/>
              </a:defRPr>
            </a:lvl2pPr>
            <a:lvl3pPr marL="630238" indent="-173038" algn="l" defTabSz="457200" rtl="0" eaLnBrk="1" latinLnBrk="0" hangingPunct="1">
              <a:lnSpc>
                <a:spcPct val="95000"/>
              </a:lnSpc>
              <a:spcBef>
                <a:spcPts val="300"/>
              </a:spcBef>
              <a:buFont typeface="Arial"/>
              <a:buChar char="•"/>
              <a:defRPr lang="en-US" sz="1600" b="0" kern="1200" dirty="0" smtClean="0">
                <a:solidFill>
                  <a:schemeClr val="tx1"/>
                </a:solidFill>
                <a:latin typeface="Times New Roman" pitchFamily="18" charset="0"/>
                <a:ea typeface="+mn-ea"/>
                <a:cs typeface="Times New Roman" pitchFamily="18" charset="0"/>
              </a:defRPr>
            </a:lvl3pPr>
            <a:lvl4pPr marL="1025525" indent="-171450" algn="l" defTabSz="457200" rtl="0" eaLnBrk="1" latinLnBrk="0" hangingPunct="1">
              <a:lnSpc>
                <a:spcPct val="95000"/>
              </a:lnSpc>
              <a:spcBef>
                <a:spcPts val="300"/>
              </a:spcBef>
              <a:buFont typeface="Arial" pitchFamily="34" charset="0"/>
              <a:buChar char="•"/>
              <a:defRPr lang="en-US" sz="1400" b="0" kern="1200" dirty="0" smtClean="0">
                <a:solidFill>
                  <a:schemeClr val="tx1"/>
                </a:solidFill>
                <a:latin typeface="Times New Roman" pitchFamily="18" charset="0"/>
                <a:ea typeface="+mn-ea"/>
                <a:cs typeface="Times New Roman" pitchFamily="18" charset="0"/>
              </a:defRPr>
            </a:lvl4pPr>
            <a:lvl5pPr marL="1311275" indent="-163513" algn="l" defTabSz="457200" rtl="0" eaLnBrk="1" latinLnBrk="0" hangingPunct="1">
              <a:lnSpc>
                <a:spcPct val="95000"/>
              </a:lnSpc>
              <a:spcBef>
                <a:spcPts val="300"/>
              </a:spcBef>
              <a:buFont typeface="Arial" pitchFamily="34" charset="0"/>
              <a:buChar char="•"/>
              <a:defRPr lang="en-US" sz="1200" b="0" kern="1200" dirty="0">
                <a:solidFill>
                  <a:schemeClr val="tx1"/>
                </a:solidFill>
                <a:latin typeface="Times New Roman" pitchFamily="18" charset="0"/>
                <a:ea typeface="+mn-ea"/>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10000"/>
              </a:lnSpc>
              <a:spcBef>
                <a:spcPts val="900"/>
              </a:spcBef>
            </a:pPr>
            <a:r>
              <a:rPr sz="800" b="0" dirty="0">
                <a:solidFill>
                  <a:srgbClr val="000000"/>
                </a:solidFill>
                <a:latin typeface="Arial"/>
              </a:rPr>
              <a:t>Source: </a:t>
            </a:r>
            <a:r>
              <a:rPr lang="es-CO" sz="800" b="0" dirty="0" smtClean="0">
                <a:solidFill>
                  <a:srgbClr val="000000"/>
                </a:solidFill>
                <a:latin typeface="Arial"/>
              </a:rPr>
              <a:t>Superintendencia Financiera de Colombia (SFC)</a:t>
            </a:r>
            <a:r>
              <a:rPr sz="800" b="0" dirty="0" smtClean="0">
                <a:solidFill>
                  <a:srgbClr val="000000"/>
                </a:solidFill>
                <a:latin typeface="Arial"/>
              </a:rPr>
              <a:t>.</a:t>
            </a:r>
            <a:endParaRPr sz="800" b="0" dirty="0">
              <a:solidFill>
                <a:srgbClr val="000000"/>
              </a:solidFill>
              <a:latin typeface="Arial"/>
            </a:endParaRPr>
          </a:p>
        </p:txBody>
      </p:sp>
      <p:graphicFrame>
        <p:nvGraphicFramePr>
          <p:cNvPr id="10" name="Table 9"/>
          <p:cNvGraphicFramePr>
            <a:graphicFrameLocks noGrp="1"/>
          </p:cNvGraphicFramePr>
          <p:nvPr>
            <p:extLst>
              <p:ext uri="{D42A27DB-BD31-4B8C-83A1-F6EECF244321}">
                <p14:modId xmlns:p14="http://schemas.microsoft.com/office/powerpoint/2010/main" val="3659872479"/>
              </p:ext>
            </p:extLst>
          </p:nvPr>
        </p:nvGraphicFramePr>
        <p:xfrm>
          <a:off x="323529" y="1628800"/>
          <a:ext cx="8291554" cy="2266794"/>
        </p:xfrm>
        <a:graphic>
          <a:graphicData uri="http://schemas.openxmlformats.org/drawingml/2006/table">
            <a:tbl>
              <a:tblPr firstRow="1" bandRow="1"/>
              <a:tblGrid>
                <a:gridCol w="1746111"/>
                <a:gridCol w="1038481"/>
                <a:gridCol w="1835654"/>
                <a:gridCol w="1835654"/>
                <a:gridCol w="1835654"/>
              </a:tblGrid>
              <a:tr h="354823">
                <a:tc>
                  <a:txBody>
                    <a:bodyPr/>
                    <a:lstStyle/>
                    <a:p>
                      <a:pPr algn="ctr" fontAlgn="ctr"/>
                      <a:r>
                        <a:rPr lang="en-US" sz="1400" b="1" u="none" strike="noStrike" dirty="0" err="1">
                          <a:solidFill>
                            <a:schemeClr val="bg1"/>
                          </a:solidFill>
                          <a:effectLst/>
                        </a:rPr>
                        <a:t>Entidades</a:t>
                      </a:r>
                      <a:r>
                        <a:rPr lang="en-US" sz="1400" b="1" u="none" strike="noStrike" dirty="0">
                          <a:solidFill>
                            <a:schemeClr val="bg1"/>
                          </a:solidFill>
                          <a:effectLst/>
                        </a:rPr>
                        <a:t> </a:t>
                      </a:r>
                      <a:r>
                        <a:rPr lang="en-US" sz="1400" b="1" u="none" strike="noStrike" dirty="0" err="1">
                          <a:solidFill>
                            <a:schemeClr val="bg1"/>
                          </a:solidFill>
                          <a:effectLst/>
                        </a:rPr>
                        <a:t>Bancarias</a:t>
                      </a:r>
                      <a:endParaRPr lang="en-US" sz="1400" b="1" i="0" u="none" strike="noStrike" dirty="0">
                        <a:solidFill>
                          <a:schemeClr val="bg1"/>
                        </a:solidFill>
                        <a:effectLst/>
                        <a:latin typeface="Arial"/>
                      </a:endParaRPr>
                    </a:p>
                  </a:txBody>
                  <a:tcPr marL="8994" marR="8994" marT="8994"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4B4D4F"/>
                    </a:solidFill>
                  </a:tcPr>
                </a:tc>
                <a:tc gridSpan="2">
                  <a:txBody>
                    <a:bodyPr/>
                    <a:lstStyle/>
                    <a:p>
                      <a:pPr algn="ctr" fontAlgn="ctr"/>
                      <a:r>
                        <a:rPr lang="en-US" sz="1200" b="1" u="none" strike="noStrike" dirty="0" smtClean="0">
                          <a:solidFill>
                            <a:schemeClr val="bg1"/>
                          </a:solidFill>
                          <a:effectLst/>
                        </a:rPr>
                        <a:t>Jul-16</a:t>
                      </a:r>
                      <a:endParaRPr lang="en-US" sz="1400" b="1" i="0" u="none" strike="noStrike" dirty="0">
                        <a:solidFill>
                          <a:schemeClr val="bg1"/>
                        </a:solidFill>
                        <a:effectLst/>
                        <a:latin typeface="Arial"/>
                      </a:endParaRPr>
                    </a:p>
                  </a:txBody>
                  <a:tcPr marL="8994" marR="8994" marT="8994"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4B4D4F"/>
                    </a:solidFill>
                  </a:tcPr>
                </a:tc>
                <a:tc hMerge="1">
                  <a:txBody>
                    <a:bodyPr/>
                    <a:lstStyle/>
                    <a:p>
                      <a:endParaRPr lang="en-US"/>
                    </a:p>
                  </a:txBody>
                  <a:tcPr/>
                </a:tc>
                <a:tc gridSpan="2">
                  <a:txBody>
                    <a:bodyPr/>
                    <a:lstStyle/>
                    <a:p>
                      <a:pPr algn="ctr" fontAlgn="ctr"/>
                      <a:r>
                        <a:rPr lang="en-US" sz="1200" b="1" u="none" strike="noStrike" dirty="0" smtClean="0">
                          <a:solidFill>
                            <a:schemeClr val="bg1"/>
                          </a:solidFill>
                          <a:effectLst/>
                        </a:rPr>
                        <a:t>Jul-17</a:t>
                      </a:r>
                      <a:endParaRPr lang="en-US" sz="1400" b="1" i="0" u="none" strike="noStrike" dirty="0">
                        <a:solidFill>
                          <a:schemeClr val="bg1"/>
                        </a:solidFill>
                        <a:effectLst/>
                        <a:latin typeface="Arial"/>
                      </a:endParaRPr>
                    </a:p>
                  </a:txBody>
                  <a:tcPr marL="8994" marR="8994" marT="8994"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4B4D4F"/>
                    </a:solidFill>
                  </a:tcPr>
                </a:tc>
                <a:tc hMerge="1">
                  <a:txBody>
                    <a:bodyPr/>
                    <a:lstStyle/>
                    <a:p>
                      <a:endParaRPr lang="en-US"/>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4B4D4F"/>
                    </a:solidFill>
                  </a:tcPr>
                </a:tc>
              </a:tr>
              <a:tr h="400775">
                <a:tc>
                  <a:txBody>
                    <a:bodyPr/>
                    <a:lstStyle/>
                    <a:p>
                      <a:pPr algn="ctr" fontAlgn="ctr"/>
                      <a:r>
                        <a:rPr lang="en-US" sz="1100" u="none" strike="noStrike" dirty="0">
                          <a:effectLst/>
                        </a:rPr>
                        <a:t> </a:t>
                      </a:r>
                      <a:endParaRPr lang="en-US" sz="1100" b="1" i="0" u="none" strike="noStrike" dirty="0">
                        <a:effectLst/>
                        <a:latin typeface="Arial"/>
                      </a:endParaRPr>
                    </a:p>
                  </a:txBody>
                  <a:tcPr marL="8994" marR="8994" marT="8994" marB="0" anchor="ctr">
                    <a:lnL>
                      <a:noFill/>
                    </a:lnL>
                    <a:lnR>
                      <a:noFill/>
                    </a:lnR>
                    <a:lnT w="19050" cap="flat" cmpd="sng" algn="ctr">
                      <a:noFill/>
                      <a:prstDash val="solid"/>
                      <a:round/>
                      <a:headEnd type="none" w="med" len="med"/>
                      <a:tailEnd type="none" w="med" len="med"/>
                    </a:lnT>
                    <a:lnB w="3810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pPr algn="ctr" fontAlgn="ctr"/>
                      <a:r>
                        <a:rPr lang="en-US" sz="1100" b="1" u="none" strike="noStrike" dirty="0" err="1">
                          <a:effectLst/>
                        </a:rPr>
                        <a:t>Inversiones</a:t>
                      </a:r>
                      <a:endParaRPr lang="en-US" sz="1100" b="1" i="0" u="none" strike="noStrike" dirty="0">
                        <a:effectLst/>
                        <a:latin typeface="Arial"/>
                      </a:endParaRPr>
                    </a:p>
                  </a:txBody>
                  <a:tcPr marL="8994" marR="8994" marT="8994" marB="0" anchor="ctr">
                    <a:lnL>
                      <a:noFill/>
                    </a:lnL>
                    <a:lnR>
                      <a:noFill/>
                    </a:lnR>
                    <a:lnT w="19050" cap="flat" cmpd="sng" algn="ctr">
                      <a:noFill/>
                      <a:prstDash val="solid"/>
                      <a:round/>
                      <a:headEnd type="none" w="med" len="med"/>
                      <a:tailEnd type="none" w="med" len="med"/>
                    </a:lnT>
                    <a:lnB w="3810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100" b="1" u="none" strike="noStrike" dirty="0" smtClean="0">
                          <a:effectLst/>
                        </a:rPr>
                        <a:t>% </a:t>
                      </a:r>
                      <a:r>
                        <a:rPr lang="en-US" sz="1100" b="1" u="none" strike="noStrike" dirty="0" err="1" smtClean="0">
                          <a:effectLst/>
                        </a:rPr>
                        <a:t>Participación</a:t>
                      </a:r>
                      <a:r>
                        <a:rPr lang="en-US" sz="1100" b="1" u="none" strike="noStrike" dirty="0" smtClean="0">
                          <a:effectLst/>
                        </a:rPr>
                        <a:t> </a:t>
                      </a:r>
                      <a:r>
                        <a:rPr lang="en-US" sz="1100" b="1" u="none" strike="noStrike" dirty="0" err="1" smtClean="0">
                          <a:effectLst/>
                        </a:rPr>
                        <a:t>en</a:t>
                      </a:r>
                      <a:r>
                        <a:rPr lang="en-US" sz="1100" b="1" u="none" strike="noStrike" dirty="0" smtClean="0">
                          <a:effectLst/>
                        </a:rPr>
                        <a:t> </a:t>
                      </a:r>
                      <a:r>
                        <a:rPr lang="en-US" sz="1100" b="1" u="none" strike="noStrike" dirty="0" err="1" smtClean="0">
                          <a:effectLst/>
                        </a:rPr>
                        <a:t>Inversiones</a:t>
                      </a:r>
                      <a:r>
                        <a:rPr lang="en-US" sz="1100" b="1" u="none" strike="noStrike" dirty="0" smtClean="0">
                          <a:effectLst/>
                        </a:rPr>
                        <a:t> </a:t>
                      </a:r>
                      <a:r>
                        <a:rPr lang="en-US" sz="1100" b="1" u="none" strike="noStrike" dirty="0" err="1" smtClean="0">
                          <a:effectLst/>
                        </a:rPr>
                        <a:t>Totales</a:t>
                      </a:r>
                      <a:endParaRPr lang="en-US" sz="1100" b="1" i="0" u="none" strike="noStrike" dirty="0" smtClean="0">
                        <a:effectLst/>
                        <a:latin typeface="Arial"/>
                      </a:endParaRPr>
                    </a:p>
                  </a:txBody>
                  <a:tcPr marL="8994" marR="8994" marT="8994" marB="0" anchor="ctr">
                    <a:lnL>
                      <a:noFill/>
                    </a:lnL>
                    <a:lnR>
                      <a:noFill/>
                    </a:lnR>
                    <a:lnT w="19050" cap="flat" cmpd="sng" algn="ctr">
                      <a:noFill/>
                      <a:prstDash val="solid"/>
                      <a:round/>
                      <a:headEnd type="none" w="med" len="med"/>
                      <a:tailEnd type="none" w="med" len="med"/>
                    </a:lnT>
                    <a:lnB w="3810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pPr algn="ctr" fontAlgn="ctr"/>
                      <a:r>
                        <a:rPr lang="en-US" sz="1100" b="1" u="none" strike="noStrike" dirty="0" err="1">
                          <a:effectLst/>
                        </a:rPr>
                        <a:t>Inversiones</a:t>
                      </a:r>
                      <a:endParaRPr lang="en-US" sz="1100" b="1" i="0" u="none" strike="noStrike" dirty="0">
                        <a:effectLst/>
                        <a:latin typeface="Arial"/>
                      </a:endParaRPr>
                    </a:p>
                  </a:txBody>
                  <a:tcPr marL="8994" marR="8994" marT="8994" marB="0" anchor="ctr">
                    <a:lnL>
                      <a:noFill/>
                    </a:lnL>
                    <a:lnR>
                      <a:noFill/>
                    </a:lnR>
                    <a:lnT w="19050" cap="flat" cmpd="sng" algn="ctr">
                      <a:noFill/>
                      <a:prstDash val="solid"/>
                      <a:round/>
                      <a:headEnd type="none" w="med" len="med"/>
                      <a:tailEnd type="none" w="med" len="med"/>
                    </a:lnT>
                    <a:lnB w="3810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pPr algn="ctr" fontAlgn="ctr"/>
                      <a:r>
                        <a:rPr lang="en-US" sz="1100" b="1" u="none" strike="noStrike" dirty="0">
                          <a:effectLst/>
                        </a:rPr>
                        <a:t>% </a:t>
                      </a:r>
                      <a:r>
                        <a:rPr lang="en-US" sz="1100" b="1" u="none" strike="noStrike" dirty="0" err="1">
                          <a:effectLst/>
                        </a:rPr>
                        <a:t>Participación</a:t>
                      </a:r>
                      <a:r>
                        <a:rPr lang="en-US" sz="1100" b="1" u="none" strike="noStrike" dirty="0">
                          <a:effectLst/>
                        </a:rPr>
                        <a:t> </a:t>
                      </a:r>
                      <a:r>
                        <a:rPr lang="en-US" sz="1100" b="1" u="none" strike="noStrike" dirty="0" err="1">
                          <a:effectLst/>
                        </a:rPr>
                        <a:t>en</a:t>
                      </a:r>
                      <a:r>
                        <a:rPr lang="en-US" sz="1100" b="1" u="none" strike="noStrike" dirty="0">
                          <a:effectLst/>
                        </a:rPr>
                        <a:t> </a:t>
                      </a:r>
                      <a:r>
                        <a:rPr lang="en-US" sz="1100" b="1" u="none" strike="noStrike" dirty="0" err="1">
                          <a:effectLst/>
                        </a:rPr>
                        <a:t>Inversiones</a:t>
                      </a:r>
                      <a:r>
                        <a:rPr lang="en-US" sz="1100" b="1" u="none" strike="noStrike" dirty="0">
                          <a:effectLst/>
                        </a:rPr>
                        <a:t> </a:t>
                      </a:r>
                      <a:r>
                        <a:rPr lang="en-US" sz="1100" b="1" u="none" strike="noStrike" dirty="0" err="1">
                          <a:effectLst/>
                        </a:rPr>
                        <a:t>Totales</a:t>
                      </a:r>
                      <a:endParaRPr lang="en-US" sz="1100" b="1" i="0" u="none" strike="noStrike" dirty="0">
                        <a:effectLst/>
                        <a:latin typeface="Arial"/>
                      </a:endParaRPr>
                    </a:p>
                  </a:txBody>
                  <a:tcPr marL="8994" marR="8994" marT="8994" marB="0" anchor="ctr">
                    <a:lnL>
                      <a:noFill/>
                    </a:lnL>
                    <a:lnR>
                      <a:noFill/>
                    </a:lnR>
                    <a:lnT w="19050" cap="flat" cmpd="sng" algn="ctr">
                      <a:noFill/>
                      <a:prstDash val="solid"/>
                      <a:round/>
                      <a:headEnd type="none" w="med" len="med"/>
                      <a:tailEnd type="none" w="med" len="med"/>
                    </a:lnT>
                    <a:lnB w="3810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r>
              <a:tr h="354823">
                <a:tc>
                  <a:txBody>
                    <a:bodyPr/>
                    <a:lstStyle/>
                    <a:p>
                      <a:pPr algn="ctr" fontAlgn="b"/>
                      <a:r>
                        <a:rPr lang="en-US" sz="1100" b="1" u="none" strike="noStrike" dirty="0" err="1">
                          <a:effectLst/>
                        </a:rPr>
                        <a:t>Bancos</a:t>
                      </a:r>
                      <a:r>
                        <a:rPr lang="en-US" sz="1100" b="1" u="none" strike="noStrike" dirty="0">
                          <a:effectLst/>
                        </a:rPr>
                        <a:t> del </a:t>
                      </a:r>
                      <a:r>
                        <a:rPr lang="en-US" sz="1100" b="1" u="none" strike="noStrike" dirty="0" err="1">
                          <a:effectLst/>
                        </a:rPr>
                        <a:t>Grupo</a:t>
                      </a:r>
                      <a:r>
                        <a:rPr lang="en-US" sz="1100" b="1" u="none" strike="noStrike" dirty="0">
                          <a:effectLst/>
                        </a:rPr>
                        <a:t> AVAL </a:t>
                      </a:r>
                      <a:endParaRPr lang="en-US" sz="1100" b="1" i="0" u="none" strike="noStrike" dirty="0">
                        <a:effectLst/>
                        <a:latin typeface="Arial"/>
                      </a:endParaRPr>
                    </a:p>
                  </a:txBody>
                  <a:tcPr marL="8994" marR="8994" marT="8994" marB="0" anchor="b">
                    <a:lnL>
                      <a:noFill/>
                    </a:lnL>
                    <a:lnR>
                      <a:noFill/>
                    </a:lnR>
                    <a:lnT w="38100" cap="flat" cmpd="sng" algn="ctr">
                      <a:solidFill>
                        <a:srgbClr val="4B4D4F"/>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r>
                        <a:rPr lang="en-US" sz="1100" u="none" strike="noStrike" dirty="0" smtClean="0">
                          <a:effectLst/>
                        </a:rPr>
                        <a:t> 29.125.978 </a:t>
                      </a:r>
                      <a:endParaRPr lang="en-US" sz="1100" b="0" i="0" u="none" strike="noStrike" dirty="0">
                        <a:effectLst/>
                        <a:latin typeface="Arial"/>
                      </a:endParaRPr>
                    </a:p>
                  </a:txBody>
                  <a:tcPr marL="8994" marR="8994" marT="8994" marB="0" anchor="b">
                    <a:lnL>
                      <a:noFill/>
                    </a:lnL>
                    <a:lnR>
                      <a:noFill/>
                    </a:lnR>
                    <a:lnT w="38100" cap="flat" cmpd="sng" algn="ctr">
                      <a:solidFill>
                        <a:srgbClr val="4B4D4F"/>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r>
                        <a:rPr lang="en-US" sz="1100" u="none" strike="noStrike" dirty="0" smtClean="0">
                          <a:effectLst/>
                        </a:rPr>
                        <a:t>30.42%</a:t>
                      </a:r>
                      <a:endParaRPr lang="en-US" sz="1100" b="0" i="0" u="none" strike="noStrike" dirty="0">
                        <a:effectLst/>
                        <a:latin typeface="Arial"/>
                      </a:endParaRPr>
                    </a:p>
                  </a:txBody>
                  <a:tcPr marL="8994" marR="8994" marT="8994" marB="0" anchor="b">
                    <a:lnL>
                      <a:noFill/>
                    </a:lnL>
                    <a:lnR>
                      <a:noFill/>
                    </a:lnR>
                    <a:lnT w="38100" cap="flat" cmpd="sng" algn="ctr">
                      <a:solidFill>
                        <a:srgbClr val="4B4D4F"/>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r>
                        <a:rPr lang="en-US" sz="1100" u="none" strike="noStrike" dirty="0">
                          <a:effectLst/>
                        </a:rPr>
                        <a:t> </a:t>
                      </a:r>
                      <a:r>
                        <a:rPr lang="en-US" sz="1100" u="none" strike="noStrike" dirty="0" smtClean="0">
                          <a:effectLst/>
                        </a:rPr>
                        <a:t>28.961.121 </a:t>
                      </a:r>
                      <a:endParaRPr lang="en-US" sz="1100" b="0" i="0" u="none" strike="noStrike" dirty="0">
                        <a:effectLst/>
                        <a:latin typeface="Arial"/>
                      </a:endParaRPr>
                    </a:p>
                  </a:txBody>
                  <a:tcPr marL="8994" marR="8994" marT="8994" marB="0" anchor="b">
                    <a:lnL>
                      <a:noFill/>
                    </a:lnL>
                    <a:lnR>
                      <a:noFill/>
                    </a:lnR>
                    <a:lnT w="38100" cap="flat" cmpd="sng" algn="ctr">
                      <a:solidFill>
                        <a:srgbClr val="4B4D4F"/>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r>
                        <a:rPr lang="en-US" sz="1100" u="none" strike="noStrike" dirty="0" smtClean="0">
                          <a:effectLst/>
                        </a:rPr>
                        <a:t>29.17%</a:t>
                      </a:r>
                      <a:endParaRPr lang="en-US" sz="1100" b="0" i="0" u="none" strike="noStrike" dirty="0">
                        <a:effectLst/>
                        <a:latin typeface="Arial"/>
                      </a:endParaRPr>
                    </a:p>
                  </a:txBody>
                  <a:tcPr marL="8994" marR="8994" marT="8994" marB="0" anchor="b">
                    <a:lnL>
                      <a:noFill/>
                    </a:lnL>
                    <a:lnR>
                      <a:noFill/>
                    </a:lnR>
                    <a:lnT w="38100" cap="flat" cmpd="sng" algn="ctr">
                      <a:solidFill>
                        <a:srgbClr val="4B4D4F"/>
                      </a:solidFill>
                      <a:prstDash val="solid"/>
                      <a:round/>
                      <a:headEnd type="none" w="med" len="med"/>
                      <a:tailEnd type="none" w="med" len="med"/>
                    </a:lnT>
                    <a:lnB>
                      <a:noFill/>
                    </a:lnB>
                    <a:lnTlToBr w="12700" cmpd="sng">
                      <a:noFill/>
                      <a:prstDash val="solid"/>
                    </a:lnTlToBr>
                    <a:lnBlToTr w="12700" cmpd="sng">
                      <a:noFill/>
                      <a:prstDash val="solid"/>
                    </a:lnBlToTr>
                    <a:noFill/>
                  </a:tcPr>
                </a:tc>
              </a:tr>
              <a:tr h="400775">
                <a:tc>
                  <a:txBody>
                    <a:bodyPr/>
                    <a:lstStyle/>
                    <a:p>
                      <a:pPr algn="ctr" fontAlgn="b"/>
                      <a:r>
                        <a:rPr lang="es-ES" sz="1100" b="1" u="none" strike="noStrike" dirty="0">
                          <a:effectLst/>
                        </a:rPr>
                        <a:t>Bancos del Grupo Empresarial antioqueño</a:t>
                      </a:r>
                      <a:endParaRPr lang="es-ES" sz="1100" b="1" i="0" u="none" strike="noStrike" dirty="0">
                        <a:effectLst/>
                        <a:latin typeface="Arial"/>
                      </a:endParaRPr>
                    </a:p>
                  </a:txBody>
                  <a:tcPr marL="8994" marR="8994" marT="8994" marB="0" anchor="b">
                    <a:lnL>
                      <a:noFill/>
                    </a:lnL>
                    <a:lnR>
                      <a:noFill/>
                    </a:lnR>
                    <a:lnT>
                      <a:noFill/>
                    </a:lnT>
                    <a:lnB>
                      <a:noFill/>
                    </a:lnB>
                    <a:lnTlToBr w="12700" cmpd="sng">
                      <a:noFill/>
                      <a:prstDash val="solid"/>
                    </a:lnTlToBr>
                    <a:lnBlToTr w="12700" cmpd="sng">
                      <a:noFill/>
                      <a:prstDash val="solid"/>
                    </a:lnBlToTr>
                    <a:solidFill>
                      <a:srgbClr val="73C8EB">
                        <a:alpha val="20000"/>
                      </a:srgbClr>
                    </a:solidFill>
                  </a:tcPr>
                </a:tc>
                <a:tc>
                  <a:txBody>
                    <a:bodyPr/>
                    <a:lstStyle/>
                    <a:p>
                      <a:pPr algn="ctr" fontAlgn="b"/>
                      <a:r>
                        <a:rPr lang="en-US" sz="1100" u="none" strike="noStrike" dirty="0">
                          <a:effectLst/>
                        </a:rPr>
                        <a:t> </a:t>
                      </a:r>
                      <a:r>
                        <a:rPr lang="en-US" sz="1100" u="none" strike="noStrike" dirty="0" smtClean="0">
                          <a:effectLst/>
                        </a:rPr>
                        <a:t>24.661.071 </a:t>
                      </a:r>
                      <a:endParaRPr lang="en-US" sz="1100" b="0" i="0" u="none" strike="noStrike" dirty="0">
                        <a:effectLst/>
                        <a:latin typeface="Arial"/>
                      </a:endParaRPr>
                    </a:p>
                  </a:txBody>
                  <a:tcPr marL="8994" marR="8994" marT="8994" marB="0" anchor="b">
                    <a:lnL>
                      <a:noFill/>
                    </a:lnL>
                    <a:lnR>
                      <a:noFill/>
                    </a:lnR>
                    <a:lnT>
                      <a:noFill/>
                    </a:lnT>
                    <a:lnB>
                      <a:noFill/>
                    </a:lnB>
                    <a:lnTlToBr w="12700" cmpd="sng">
                      <a:noFill/>
                      <a:prstDash val="solid"/>
                    </a:lnTlToBr>
                    <a:lnBlToTr w="12700" cmpd="sng">
                      <a:noFill/>
                      <a:prstDash val="solid"/>
                    </a:lnBlToTr>
                    <a:solidFill>
                      <a:srgbClr val="73C8EB">
                        <a:alpha val="20000"/>
                      </a:srgbClr>
                    </a:solidFill>
                  </a:tcPr>
                </a:tc>
                <a:tc>
                  <a:txBody>
                    <a:bodyPr/>
                    <a:lstStyle/>
                    <a:p>
                      <a:pPr algn="ctr" fontAlgn="b"/>
                      <a:r>
                        <a:rPr lang="en-US" sz="1100" u="none" strike="noStrike" dirty="0" smtClean="0">
                          <a:effectLst/>
                        </a:rPr>
                        <a:t>25.76%</a:t>
                      </a:r>
                      <a:endParaRPr lang="en-US" sz="1100" b="0" i="0" u="none" strike="noStrike" dirty="0">
                        <a:effectLst/>
                        <a:latin typeface="Arial"/>
                      </a:endParaRPr>
                    </a:p>
                  </a:txBody>
                  <a:tcPr marL="8994" marR="8994" marT="8994" marB="0" anchor="b">
                    <a:lnL>
                      <a:noFill/>
                    </a:lnL>
                    <a:lnR>
                      <a:noFill/>
                    </a:lnR>
                    <a:lnT>
                      <a:noFill/>
                    </a:lnT>
                    <a:lnB>
                      <a:noFill/>
                    </a:lnB>
                    <a:lnTlToBr w="12700" cmpd="sng">
                      <a:noFill/>
                      <a:prstDash val="solid"/>
                    </a:lnTlToBr>
                    <a:lnBlToTr w="12700" cmpd="sng">
                      <a:noFill/>
                      <a:prstDash val="solid"/>
                    </a:lnBlToTr>
                    <a:solidFill>
                      <a:srgbClr val="73C8EB">
                        <a:alpha val="20000"/>
                      </a:srgbClr>
                    </a:solidFill>
                  </a:tcPr>
                </a:tc>
                <a:tc>
                  <a:txBody>
                    <a:bodyPr/>
                    <a:lstStyle/>
                    <a:p>
                      <a:pPr algn="ctr" fontAlgn="b"/>
                      <a:r>
                        <a:rPr lang="en-US" sz="1100" u="none" strike="noStrike" dirty="0">
                          <a:effectLst/>
                        </a:rPr>
                        <a:t> </a:t>
                      </a:r>
                      <a:r>
                        <a:rPr lang="en-US" sz="1100" u="none" strike="noStrike" dirty="0" smtClean="0">
                          <a:effectLst/>
                        </a:rPr>
                        <a:t>26.960.490 </a:t>
                      </a:r>
                      <a:endParaRPr lang="en-US" sz="1100" b="0" i="0" u="none" strike="noStrike" dirty="0">
                        <a:effectLst/>
                        <a:latin typeface="Arial"/>
                      </a:endParaRPr>
                    </a:p>
                  </a:txBody>
                  <a:tcPr marL="8994" marR="8994" marT="8994" marB="0" anchor="b">
                    <a:lnL>
                      <a:noFill/>
                    </a:lnL>
                    <a:lnR>
                      <a:noFill/>
                    </a:lnR>
                    <a:lnT>
                      <a:noFill/>
                    </a:lnT>
                    <a:lnB>
                      <a:noFill/>
                    </a:lnB>
                    <a:lnTlToBr w="12700" cmpd="sng">
                      <a:noFill/>
                      <a:prstDash val="solid"/>
                    </a:lnTlToBr>
                    <a:lnBlToTr w="12700" cmpd="sng">
                      <a:noFill/>
                      <a:prstDash val="solid"/>
                    </a:lnBlToTr>
                    <a:solidFill>
                      <a:srgbClr val="73C8EB">
                        <a:alpha val="20000"/>
                      </a:srgbClr>
                    </a:solidFill>
                  </a:tcPr>
                </a:tc>
                <a:tc>
                  <a:txBody>
                    <a:bodyPr/>
                    <a:lstStyle/>
                    <a:p>
                      <a:pPr algn="ctr" fontAlgn="b"/>
                      <a:r>
                        <a:rPr lang="en-US" sz="1100" u="none" strike="noStrike" dirty="0" smtClean="0">
                          <a:effectLst/>
                        </a:rPr>
                        <a:t>27.15%</a:t>
                      </a:r>
                      <a:endParaRPr lang="en-US" sz="1100" b="0" i="0" u="none" strike="noStrike" dirty="0">
                        <a:effectLst/>
                        <a:latin typeface="Arial"/>
                      </a:endParaRPr>
                    </a:p>
                  </a:txBody>
                  <a:tcPr marL="8994" marR="8994" marT="8994" marB="0" anchor="b">
                    <a:lnL>
                      <a:noFill/>
                    </a:lnL>
                    <a:lnR>
                      <a:noFill/>
                    </a:lnR>
                    <a:lnT>
                      <a:noFill/>
                    </a:lnT>
                    <a:lnB>
                      <a:noFill/>
                    </a:lnB>
                    <a:lnTlToBr w="12700" cmpd="sng">
                      <a:noFill/>
                      <a:prstDash val="solid"/>
                    </a:lnTlToBr>
                    <a:lnBlToTr w="12700" cmpd="sng">
                      <a:noFill/>
                      <a:prstDash val="solid"/>
                    </a:lnBlToTr>
                    <a:solidFill>
                      <a:srgbClr val="73C8EB">
                        <a:alpha val="20000"/>
                      </a:srgbClr>
                    </a:solidFill>
                  </a:tcPr>
                </a:tc>
              </a:tr>
              <a:tr h="354823">
                <a:tc>
                  <a:txBody>
                    <a:bodyPr/>
                    <a:lstStyle/>
                    <a:p>
                      <a:pPr algn="ctr" fontAlgn="b"/>
                      <a:r>
                        <a:rPr lang="en-US" sz="1100" b="1" u="none" strike="noStrike" dirty="0" err="1">
                          <a:effectLst/>
                        </a:rPr>
                        <a:t>Otros</a:t>
                      </a:r>
                      <a:r>
                        <a:rPr lang="en-US" sz="1100" b="1" u="none" strike="noStrike" dirty="0">
                          <a:effectLst/>
                        </a:rPr>
                        <a:t> </a:t>
                      </a:r>
                      <a:r>
                        <a:rPr lang="en-US" sz="1100" b="1" u="none" strike="noStrike" dirty="0" err="1">
                          <a:effectLst/>
                        </a:rPr>
                        <a:t>Bancos</a:t>
                      </a:r>
                      <a:endParaRPr lang="en-US" sz="1100" b="1" i="0" u="none" strike="noStrike" dirty="0">
                        <a:effectLst/>
                        <a:latin typeface="Arial"/>
                      </a:endParaRPr>
                    </a:p>
                  </a:txBody>
                  <a:tcPr marL="8994" marR="8994" marT="8994"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a:effectLst/>
                        </a:rPr>
                        <a:t> </a:t>
                      </a:r>
                      <a:r>
                        <a:rPr lang="en-US" sz="1100" u="none" strike="noStrike" dirty="0" smtClean="0">
                          <a:effectLst/>
                        </a:rPr>
                        <a:t>41.957.643 </a:t>
                      </a:r>
                      <a:endParaRPr lang="en-US" sz="1100" b="0" i="0" u="none" strike="noStrike" dirty="0">
                        <a:effectLst/>
                        <a:latin typeface="Arial"/>
                      </a:endParaRPr>
                    </a:p>
                  </a:txBody>
                  <a:tcPr marL="8994" marR="8994" marT="8994"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smtClean="0">
                          <a:effectLst/>
                        </a:rPr>
                        <a:t>43.82%</a:t>
                      </a:r>
                      <a:endParaRPr lang="en-US" sz="1100" b="0" i="0" u="none" strike="noStrike" dirty="0">
                        <a:effectLst/>
                        <a:latin typeface="Arial"/>
                      </a:endParaRPr>
                    </a:p>
                  </a:txBody>
                  <a:tcPr marL="8994" marR="8994" marT="8994"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a:effectLst/>
                        </a:rPr>
                        <a:t> </a:t>
                      </a:r>
                      <a:r>
                        <a:rPr lang="en-US" sz="1100" u="none" strike="noStrike" dirty="0" smtClean="0">
                          <a:effectLst/>
                        </a:rPr>
                        <a:t>43.366.056 </a:t>
                      </a:r>
                      <a:endParaRPr lang="en-US" sz="1100" b="0" i="0" u="none" strike="noStrike" dirty="0">
                        <a:effectLst/>
                        <a:latin typeface="Arial"/>
                      </a:endParaRPr>
                    </a:p>
                  </a:txBody>
                  <a:tcPr marL="8994" marR="8994" marT="8994"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smtClean="0">
                          <a:effectLst/>
                        </a:rPr>
                        <a:t>43.68%</a:t>
                      </a:r>
                      <a:endParaRPr lang="en-US" sz="1100" b="0" i="0" u="none" strike="noStrike" dirty="0">
                        <a:effectLst/>
                        <a:latin typeface="Arial"/>
                      </a:endParaRPr>
                    </a:p>
                  </a:txBody>
                  <a:tcPr marL="8994" marR="8994" marT="8994"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00775">
                <a:tc>
                  <a:txBody>
                    <a:bodyPr/>
                    <a:lstStyle/>
                    <a:p>
                      <a:pPr algn="ctr" fontAlgn="b"/>
                      <a:r>
                        <a:rPr lang="en-US" sz="1100" b="1" u="none" strike="noStrike" dirty="0">
                          <a:effectLst/>
                        </a:rPr>
                        <a:t>Total </a:t>
                      </a:r>
                      <a:r>
                        <a:rPr lang="en-US" sz="1100" b="1" u="none" strike="noStrike" dirty="0" err="1">
                          <a:effectLst/>
                        </a:rPr>
                        <a:t>Inversiones</a:t>
                      </a:r>
                      <a:r>
                        <a:rPr lang="en-US" sz="1100" b="1" u="none" strike="noStrike" dirty="0">
                          <a:effectLst/>
                        </a:rPr>
                        <a:t> </a:t>
                      </a:r>
                      <a:r>
                        <a:rPr lang="en-US" sz="1100" b="1" u="none" strike="noStrike" dirty="0" err="1">
                          <a:effectLst/>
                        </a:rPr>
                        <a:t>Entidades</a:t>
                      </a:r>
                      <a:r>
                        <a:rPr lang="en-US" sz="1100" b="1" u="none" strike="noStrike" dirty="0">
                          <a:effectLst/>
                        </a:rPr>
                        <a:t> </a:t>
                      </a:r>
                      <a:r>
                        <a:rPr lang="en-US" sz="1100" b="1" u="none" strike="noStrike" dirty="0" err="1">
                          <a:effectLst/>
                        </a:rPr>
                        <a:t>Bancarias</a:t>
                      </a:r>
                      <a:endParaRPr lang="en-US" sz="1100" b="1" i="0" u="none" strike="noStrike" dirty="0">
                        <a:effectLst/>
                        <a:latin typeface="Arial"/>
                      </a:endParaRPr>
                    </a:p>
                  </a:txBody>
                  <a:tcPr marL="8994" marR="8994" marT="8994" marB="0" anchor="b">
                    <a:lnL>
                      <a:noFill/>
                    </a:lnL>
                    <a:lnR>
                      <a:noFill/>
                    </a:lnR>
                    <a:lnT w="12700" cap="flat" cmpd="sng" algn="ctr">
                      <a:solidFill>
                        <a:srgbClr val="000000"/>
                      </a:solidFill>
                      <a:prstDash val="solid"/>
                      <a:round/>
                      <a:headEnd type="none" w="med" len="med"/>
                      <a:tailEnd type="none" w="med" len="med"/>
                    </a:lnT>
                    <a:lnB w="1905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73C8EB">
                        <a:alpha val="20000"/>
                      </a:srgbClr>
                    </a:solidFill>
                  </a:tcPr>
                </a:tc>
                <a:tc>
                  <a:txBody>
                    <a:bodyPr/>
                    <a:lstStyle/>
                    <a:p>
                      <a:pPr algn="ctr" fontAlgn="b"/>
                      <a:r>
                        <a:rPr lang="en-US" sz="1100" u="none" strike="noStrike" dirty="0" smtClean="0">
                          <a:effectLst/>
                        </a:rPr>
                        <a:t> 95.744.692 </a:t>
                      </a:r>
                      <a:endParaRPr lang="en-US" sz="1100" b="0" i="0" u="none" strike="noStrike" dirty="0">
                        <a:effectLst/>
                        <a:latin typeface="Arial"/>
                      </a:endParaRPr>
                    </a:p>
                  </a:txBody>
                  <a:tcPr marL="8994" marR="8994" marT="8994" marB="0" anchor="b">
                    <a:lnL>
                      <a:noFill/>
                    </a:lnL>
                    <a:lnR>
                      <a:noFill/>
                    </a:lnR>
                    <a:lnT w="12700" cap="flat" cmpd="sng" algn="ctr">
                      <a:solidFill>
                        <a:srgbClr val="000000"/>
                      </a:solidFill>
                      <a:prstDash val="solid"/>
                      <a:round/>
                      <a:headEnd type="none" w="med" len="med"/>
                      <a:tailEnd type="none" w="med" len="med"/>
                    </a:lnT>
                    <a:lnB w="1905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73C8EB">
                        <a:alpha val="20000"/>
                      </a:srgbClr>
                    </a:solidFill>
                  </a:tcPr>
                </a:tc>
                <a:tc>
                  <a:txBody>
                    <a:bodyPr/>
                    <a:lstStyle/>
                    <a:p>
                      <a:pPr algn="ctr" fontAlgn="b"/>
                      <a:r>
                        <a:rPr lang="en-US" sz="1100" u="none" strike="noStrike" dirty="0">
                          <a:effectLst/>
                        </a:rPr>
                        <a:t>100.00%</a:t>
                      </a:r>
                      <a:endParaRPr lang="en-US" sz="1100" b="0" i="0" u="none" strike="noStrike" dirty="0">
                        <a:effectLst/>
                        <a:latin typeface="Arial"/>
                      </a:endParaRPr>
                    </a:p>
                  </a:txBody>
                  <a:tcPr marL="8994" marR="8994" marT="8994" marB="0" anchor="b">
                    <a:lnL>
                      <a:noFill/>
                    </a:lnL>
                    <a:lnR>
                      <a:noFill/>
                    </a:lnR>
                    <a:lnT w="12700" cap="flat" cmpd="sng" algn="ctr">
                      <a:solidFill>
                        <a:srgbClr val="000000"/>
                      </a:solidFill>
                      <a:prstDash val="solid"/>
                      <a:round/>
                      <a:headEnd type="none" w="med" len="med"/>
                      <a:tailEnd type="none" w="med" len="med"/>
                    </a:lnT>
                    <a:lnB w="1905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73C8EB">
                        <a:alpha val="20000"/>
                      </a:srgbClr>
                    </a:solidFill>
                  </a:tcPr>
                </a:tc>
                <a:tc>
                  <a:txBody>
                    <a:bodyPr/>
                    <a:lstStyle/>
                    <a:p>
                      <a:pPr algn="ctr" fontAlgn="b"/>
                      <a:r>
                        <a:rPr lang="en-US" sz="1100" u="none" strike="noStrike" dirty="0">
                          <a:effectLst/>
                        </a:rPr>
                        <a:t> </a:t>
                      </a:r>
                      <a:r>
                        <a:rPr lang="en-US" sz="1100" u="none" strike="noStrike" dirty="0" smtClean="0">
                          <a:effectLst/>
                        </a:rPr>
                        <a:t>99.299.703</a:t>
                      </a:r>
                      <a:endParaRPr lang="en-US" sz="1100" b="0" i="0" u="none" strike="noStrike" dirty="0">
                        <a:effectLst/>
                        <a:latin typeface="Arial"/>
                      </a:endParaRPr>
                    </a:p>
                  </a:txBody>
                  <a:tcPr marL="8994" marR="8994" marT="8994" marB="0" anchor="b">
                    <a:lnL>
                      <a:noFill/>
                    </a:lnL>
                    <a:lnR>
                      <a:noFill/>
                    </a:lnR>
                    <a:lnT w="12700" cap="flat" cmpd="sng" algn="ctr">
                      <a:solidFill>
                        <a:srgbClr val="000000"/>
                      </a:solidFill>
                      <a:prstDash val="solid"/>
                      <a:round/>
                      <a:headEnd type="none" w="med" len="med"/>
                      <a:tailEnd type="none" w="med" len="med"/>
                    </a:lnT>
                    <a:lnB w="1905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73C8EB">
                        <a:alpha val="20000"/>
                      </a:srgbClr>
                    </a:solidFill>
                  </a:tcPr>
                </a:tc>
                <a:tc>
                  <a:txBody>
                    <a:bodyPr/>
                    <a:lstStyle/>
                    <a:p>
                      <a:pPr algn="ctr" fontAlgn="b"/>
                      <a:r>
                        <a:rPr lang="en-US" sz="1100" u="none" strike="noStrike" dirty="0">
                          <a:effectLst/>
                        </a:rPr>
                        <a:t>100.00%</a:t>
                      </a:r>
                      <a:endParaRPr lang="en-US" sz="1100" b="0" i="0" u="none" strike="noStrike" dirty="0">
                        <a:effectLst/>
                        <a:latin typeface="Arial"/>
                      </a:endParaRPr>
                    </a:p>
                  </a:txBody>
                  <a:tcPr marL="8994" marR="8994" marT="8994" marB="0" anchor="b">
                    <a:lnL>
                      <a:noFill/>
                    </a:lnL>
                    <a:lnR>
                      <a:noFill/>
                    </a:lnR>
                    <a:lnT w="12700" cap="flat" cmpd="sng" algn="ctr">
                      <a:solidFill>
                        <a:srgbClr val="000000"/>
                      </a:solidFill>
                      <a:prstDash val="solid"/>
                      <a:round/>
                      <a:headEnd type="none" w="med" len="med"/>
                      <a:tailEnd type="none" w="med" len="med"/>
                    </a:lnT>
                    <a:lnB w="19050" cap="flat" cmpd="sng" algn="ctr">
                      <a:solidFill>
                        <a:srgbClr val="4B4D4F"/>
                      </a:solidFill>
                      <a:prstDash val="solid"/>
                      <a:round/>
                      <a:headEnd type="none" w="med" len="med"/>
                      <a:tailEnd type="none" w="med" len="med"/>
                    </a:lnB>
                    <a:lnTlToBr w="12700" cmpd="sng">
                      <a:noFill/>
                      <a:prstDash val="solid"/>
                    </a:lnTlToBr>
                    <a:lnBlToTr w="12700" cmpd="sng">
                      <a:noFill/>
                      <a:prstDash val="solid"/>
                    </a:lnBlToTr>
                    <a:solidFill>
                      <a:srgbClr val="73C8EB">
                        <a:alpha val="20000"/>
                      </a:srgbClr>
                    </a:solidFill>
                  </a:tcPr>
                </a:tc>
              </a:tr>
            </a:tbl>
          </a:graphicData>
        </a:graphic>
      </p:graphicFrame>
      <p:grpSp>
        <p:nvGrpSpPr>
          <p:cNvPr id="8" name="Group 7"/>
          <p:cNvGrpSpPr/>
          <p:nvPr/>
        </p:nvGrpSpPr>
        <p:grpSpPr>
          <a:xfrm>
            <a:off x="8091054" y="2571627"/>
            <a:ext cx="827600" cy="286861"/>
            <a:chOff x="7956376" y="2179401"/>
            <a:chExt cx="827600" cy="286861"/>
          </a:xfrm>
        </p:grpSpPr>
        <p:sp>
          <p:nvSpPr>
            <p:cNvPr id="11" name="TextBox 10"/>
            <p:cNvSpPr txBox="1"/>
            <p:nvPr/>
          </p:nvSpPr>
          <p:spPr>
            <a:xfrm>
              <a:off x="8135904" y="2189263"/>
              <a:ext cx="648072" cy="276999"/>
            </a:xfrm>
            <a:prstGeom prst="rect">
              <a:avLst/>
            </a:prstGeom>
            <a:noFill/>
          </p:spPr>
          <p:txBody>
            <a:bodyPr wrap="square" rtlCol="0">
              <a:spAutoFit/>
            </a:bodyPr>
            <a:lstStyle/>
            <a:p>
              <a:r>
                <a:rPr lang="es-CO" sz="1200" b="1" dirty="0" smtClean="0">
                  <a:solidFill>
                    <a:schemeClr val="tx2"/>
                  </a:solidFill>
                </a:rPr>
                <a:t>56,32%</a:t>
              </a:r>
              <a:endParaRPr lang="es-CO" sz="1200" b="1" dirty="0">
                <a:solidFill>
                  <a:schemeClr val="tx2"/>
                </a:solidFill>
              </a:endParaRPr>
            </a:p>
          </p:txBody>
        </p:sp>
        <p:sp>
          <p:nvSpPr>
            <p:cNvPr id="12" name="Chevron 11"/>
            <p:cNvSpPr/>
            <p:nvPr/>
          </p:nvSpPr>
          <p:spPr>
            <a:xfrm>
              <a:off x="7956376" y="2179401"/>
              <a:ext cx="216024" cy="276999"/>
            </a:xfrm>
            <a:prstGeom prst="chevron">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solidFill>
                  <a:schemeClr val="tx2"/>
                </a:solidFill>
              </a:endParaRPr>
            </a:p>
          </p:txBody>
        </p:sp>
      </p:grpSp>
    </p:spTree>
    <p:extLst>
      <p:ext uri="{BB962C8B-B14F-4D97-AF65-F5344CB8AC3E}">
        <p14:creationId xmlns:p14="http://schemas.microsoft.com/office/powerpoint/2010/main" val="1192482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S&amp;P Global 2016">
  <a:themeElements>
    <a:clrScheme name="Custom 43">
      <a:dk1>
        <a:sysClr val="windowText" lastClr="000000"/>
      </a:dk1>
      <a:lt1>
        <a:sysClr val="window" lastClr="FFFFFF"/>
      </a:lt1>
      <a:dk2>
        <a:srgbClr val="D6002A"/>
      </a:dk2>
      <a:lt2>
        <a:srgbClr val="DBD9D6"/>
      </a:lt2>
      <a:accent1>
        <a:srgbClr val="3C3C3B"/>
      </a:accent1>
      <a:accent2>
        <a:srgbClr val="7B1E29"/>
      </a:accent2>
      <a:accent3>
        <a:srgbClr val="D53814"/>
      </a:accent3>
      <a:accent4>
        <a:srgbClr val="BEB7A9"/>
      </a:accent4>
      <a:accent5>
        <a:srgbClr val="A79886"/>
      </a:accent5>
      <a:accent6>
        <a:srgbClr val="95B3C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S&amp;P Ratings Services Print">
    <a:dk1>
      <a:srgbClr val="000000"/>
    </a:dk1>
    <a:lt1>
      <a:srgbClr val="FFFFFF"/>
    </a:lt1>
    <a:dk2>
      <a:srgbClr val="E3173E"/>
    </a:dk2>
    <a:lt2>
      <a:srgbClr val="4B4D4F"/>
    </a:lt2>
    <a:accent1>
      <a:srgbClr val="73C8EB"/>
    </a:accent1>
    <a:accent2>
      <a:srgbClr val="C4D700"/>
    </a:accent2>
    <a:accent3>
      <a:srgbClr val="FFC800"/>
    </a:accent3>
    <a:accent4>
      <a:srgbClr val="7D7F81"/>
    </a:accent4>
    <a:accent5>
      <a:srgbClr val="A0A2A4"/>
    </a:accent5>
    <a:accent6>
      <a:srgbClr val="BEC0C2"/>
    </a:accent6>
    <a:hlink>
      <a:srgbClr val="E3173E"/>
    </a:hlink>
    <a:folHlink>
      <a:srgbClr val="AA112E"/>
    </a:folHlink>
  </a:clrScheme>
  <a:fontScheme name="S&amp;P Ratings Services Arial">
    <a:majorFont>
      <a:latin typeface="Arial"/>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amp;P Ratings Services Print">
    <a:dk1>
      <a:srgbClr val="000000"/>
    </a:dk1>
    <a:lt1>
      <a:srgbClr val="FFFFFF"/>
    </a:lt1>
    <a:dk2>
      <a:srgbClr val="E3173E"/>
    </a:dk2>
    <a:lt2>
      <a:srgbClr val="4B4D4F"/>
    </a:lt2>
    <a:accent1>
      <a:srgbClr val="73C8EB"/>
    </a:accent1>
    <a:accent2>
      <a:srgbClr val="C4D700"/>
    </a:accent2>
    <a:accent3>
      <a:srgbClr val="FFC800"/>
    </a:accent3>
    <a:accent4>
      <a:srgbClr val="7D7F81"/>
    </a:accent4>
    <a:accent5>
      <a:srgbClr val="A0A2A4"/>
    </a:accent5>
    <a:accent6>
      <a:srgbClr val="BEC0C2"/>
    </a:accent6>
    <a:hlink>
      <a:srgbClr val="E3173E"/>
    </a:hlink>
    <a:folHlink>
      <a:srgbClr val="AA112E"/>
    </a:folHlink>
  </a:clrScheme>
  <a:fontScheme name="S&amp;P Ratings Services Arial">
    <a:majorFont>
      <a:latin typeface="Arial"/>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Platts PowerPoint Template</Template>
  <TotalTime>6473</TotalTime>
  <Words>3341</Words>
  <Application>Microsoft Office PowerPoint</Application>
  <PresentationFormat>On-screen Show (4:3)</PresentationFormat>
  <Paragraphs>542</Paragraphs>
  <Slides>33</Slides>
  <Notes>17</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S&amp;P Global 2016</vt:lpstr>
      <vt:lpstr>29° Simposio del Mercado de Valores </vt:lpstr>
      <vt:lpstr>Agenda </vt:lpstr>
      <vt:lpstr>Introducción: Niveles de Ahorro de Latinoamérica comparado con otros mercados emergentes</vt:lpstr>
      <vt:lpstr>Introducción: Colombia necesita reducir su dependencia estructural en el ahorro externo</vt:lpstr>
      <vt:lpstr>Saldo Vigente como Porcentaje del PIB deuda Externa </vt:lpstr>
      <vt:lpstr>Sección 1: Limitantes estructurales al desarrollo del mercado colombiano </vt:lpstr>
      <vt:lpstr>Concentración de Inversionistas institucionales por grupos económicos: Total del Sistema Financiero (COP millones, Julio de 2016-Julio de 2017).</vt:lpstr>
      <vt:lpstr>Concentración de Inversionistas institucionales por grupos económicos: Comisionistas (COP millones, Julio de 2016-Julio de 2017).  </vt:lpstr>
      <vt:lpstr>Concentración Inversionistas institucionales por grupos económicos: Entidades Bancarias (COP millones, Julio de 2016 – Julio de 2017).  </vt:lpstr>
      <vt:lpstr>Concentración Inversionistas institucionales por grupos económicos:  AFP´s (COP millones, Julio de 2016 - Julio 2017).</vt:lpstr>
      <vt:lpstr>Concentración Inversionistas institucionales por grupos económicos: Fiduciarias y Aseguradoras (COP millones, Julio de 2016 – Julio de 2017).   </vt:lpstr>
      <vt:lpstr>Concentración de los inversionistas extranjeros:  Saldos de deuda TES (COP Millones)</vt:lpstr>
      <vt:lpstr>Concentración de inversionistas extranjeros:  % TES de Inversionistas Nacionales y del Exterior</vt:lpstr>
      <vt:lpstr>Concentración en inversiones de los inversionistas extranjeros: Participación de los Fondos de Capital Extranjero en el mercado de Deuda Pública (%) </vt:lpstr>
      <vt:lpstr>Concentración en emisores de deuda privada:  Número de Emisores y Emisiones en Colombia Deuda Privada</vt:lpstr>
      <vt:lpstr>Concentración de emisiones en Bancos:  Colocaciones por Sector de Deuda Privada en Colombia (Monto)</vt:lpstr>
      <vt:lpstr>Concentración en TES vs total Deuda interna </vt:lpstr>
      <vt:lpstr>Concentración por Riesgo: Emisiones en Colombia por calificación crediticia en escala local (US$ billones).  </vt:lpstr>
      <vt:lpstr>Concentración por Riesgo: </vt:lpstr>
      <vt:lpstr>Sección 2: Calificación del Soberano de Colombia </vt:lpstr>
      <vt:lpstr>Calificación de Riesgo soberano Colombia</vt:lpstr>
      <vt:lpstr>Calificación de Riesgo soberano Colombia</vt:lpstr>
      <vt:lpstr>Calificación de Riesgo Soberano Colombia</vt:lpstr>
      <vt:lpstr>Calificaciones soberanas de la región </vt:lpstr>
      <vt:lpstr>Sección 3: Algunos aspectos de los riesgos Industria Bancaria colombiana</vt:lpstr>
      <vt:lpstr>Algunos Aspectos de los riesgos de la industria Bancaria colombiana</vt:lpstr>
      <vt:lpstr>Riesgo Económico (Grupo 7 alto riesgo) Una recuperación en proceso de estabilización que aún presenta un alto riesgo</vt:lpstr>
      <vt:lpstr>PowerPoint Presentation</vt:lpstr>
      <vt:lpstr>PowerPoint Presentation</vt:lpstr>
      <vt:lpstr>Sección Final  Conclusiones </vt:lpstr>
      <vt:lpstr>Conclusiones</vt:lpstr>
      <vt:lpstr>Gracias por su atención</vt:lpstr>
      <vt:lpstr>PowerPoint Presentation</vt:lpstr>
    </vt:vector>
  </TitlesOfParts>
  <Company>The McGraw-Hill Companies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PLATTS POWERPOINT TEMPLATE</dc:title>
  <dc:creator>Noble, Louise</dc:creator>
  <cp:lastModifiedBy>Nagy, Matias (Commercial)</cp:lastModifiedBy>
  <cp:revision>442</cp:revision>
  <dcterms:created xsi:type="dcterms:W3CDTF">2016-03-04T19:47:25Z</dcterms:created>
  <dcterms:modified xsi:type="dcterms:W3CDTF">2017-10-05T16:48:08Z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cc7ded9f-f3e5-4954-9bf8-d2d3d12dd6a0</vt:lpwstr>
  </property>
  <property fmtid="{D5CDD505-2E9C-101B-9397-08002B2CF9AE}" pid="3" name="Classification">
    <vt:lpwstr>Internal</vt:lpwstr>
  </property>
</Properties>
</file>