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20"/>
  </p:notesMasterIdLst>
  <p:sldIdLst>
    <p:sldId id="284" r:id="rId2"/>
    <p:sldId id="283" r:id="rId3"/>
    <p:sldId id="287" r:id="rId4"/>
    <p:sldId id="260" r:id="rId5"/>
    <p:sldId id="323" r:id="rId6"/>
    <p:sldId id="342" r:id="rId7"/>
    <p:sldId id="288" r:id="rId8"/>
    <p:sldId id="264" r:id="rId9"/>
    <p:sldId id="360" r:id="rId10"/>
    <p:sldId id="361" r:id="rId11"/>
    <p:sldId id="356" r:id="rId12"/>
    <p:sldId id="289" r:id="rId13"/>
    <p:sldId id="353" r:id="rId14"/>
    <p:sldId id="350" r:id="rId15"/>
    <p:sldId id="362" r:id="rId16"/>
    <p:sldId id="364" r:id="rId17"/>
    <p:sldId id="363" r:id="rId18"/>
    <p:sldId id="291"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E7E7E"/>
    <a:srgbClr val="99FF33"/>
    <a:srgbClr val="C31632"/>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2" autoAdjust="0"/>
    <p:restoredTop sz="95274" autoAdjust="0"/>
  </p:normalViewPr>
  <p:slideViewPr>
    <p:cSldViewPr snapToGrid="0" snapToObjects="1" showGuides="1">
      <p:cViewPr varScale="1">
        <p:scale>
          <a:sx n="87" d="100"/>
          <a:sy n="87" d="100"/>
        </p:scale>
        <p:origin x="1267" y="58"/>
      </p:cViewPr>
      <p:guideLst>
        <p:guide orient="horz" pos="234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dirty="0"/>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6AB115-398E-5846-9D4C-6FEC949865EF}" type="datetimeFigureOut">
              <a:rPr lang="es-ES" smtClean="0"/>
              <a:pPr/>
              <a:t>15/09/2017</a:t>
            </a:fld>
            <a:endParaRPr lang="es-ES" dirty="0"/>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dirty="0"/>
          </a:p>
        </p:txBody>
      </p:sp>
      <p:sp>
        <p:nvSpPr>
          <p:cNvPr id="5" name="Marcador de notas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760D12-1761-FF41-B64A-6C827D700E27}" type="slidenum">
              <a:rPr lang="es-ES" smtClean="0"/>
              <a:pPr/>
              <a:t>‹#›</a:t>
            </a:fld>
            <a:endParaRPr lang="es-ES" dirty="0"/>
          </a:p>
        </p:txBody>
      </p:sp>
    </p:spTree>
    <p:extLst>
      <p:ext uri="{BB962C8B-B14F-4D97-AF65-F5344CB8AC3E}">
        <p14:creationId xmlns:p14="http://schemas.microsoft.com/office/powerpoint/2010/main" val="1097794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hf.gob.mx/Paginas/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kfw.de/KfW-Group/About-KfW/"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a:t>
            </a:r>
            <a:r>
              <a:rPr lang="en-US" dirty="0"/>
              <a:t> </a:t>
            </a:r>
            <a:r>
              <a:rPr lang="en-US" dirty="0" err="1"/>
              <a:t>agradecimientos</a:t>
            </a:r>
            <a:r>
              <a:rPr lang="en-US" dirty="0"/>
              <a:t> a </a:t>
            </a:r>
            <a:r>
              <a:rPr lang="es-ES_tradnl" dirty="0">
                <a:effectLst/>
              </a:rPr>
              <a:t>La Unión Interamericana para la Vivienda (UNIAPRAVI) y a la Asociación Bancaria y de Entidades Financieras de Colombia (ASOBANCARIA) por esta invitación a hablar sobre la vivienda verde y sustentable </a:t>
            </a:r>
            <a:r>
              <a:rPr lang="en-US" dirty="0" err="1">
                <a:effectLst/>
              </a:rPr>
              <a:t>en</a:t>
            </a:r>
            <a:r>
              <a:rPr lang="en-US" dirty="0">
                <a:effectLst/>
              </a:rPr>
              <a:t> America Latina y el Caribe</a:t>
            </a:r>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a:t>
            </a:fld>
            <a:endParaRPr lang="es-ES" dirty="0"/>
          </a:p>
        </p:txBody>
      </p:sp>
    </p:spTree>
    <p:extLst>
      <p:ext uri="{BB962C8B-B14F-4D97-AF65-F5344CB8AC3E}">
        <p14:creationId xmlns:p14="http://schemas.microsoft.com/office/powerpoint/2010/main" val="355874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El </a:t>
            </a:r>
            <a:r>
              <a:rPr lang="en-US" dirty="0" err="1"/>
              <a:t>programa</a:t>
            </a:r>
            <a:r>
              <a:rPr lang="en-US" dirty="0"/>
              <a:t> </a:t>
            </a:r>
            <a:r>
              <a:rPr lang="en-US" dirty="0" err="1"/>
              <a:t>ecocasa</a:t>
            </a:r>
            <a:r>
              <a:rPr lang="en-US" dirty="0"/>
              <a:t>, </a:t>
            </a:r>
            <a:r>
              <a:rPr lang="en-US" dirty="0" err="1"/>
              <a:t>fue</a:t>
            </a:r>
            <a:r>
              <a:rPr lang="en-US" dirty="0"/>
              <a:t> </a:t>
            </a:r>
            <a:r>
              <a:rPr lang="es-ES_tradnl" dirty="0"/>
              <a:t>una iniciativa en conjunta de la </a:t>
            </a:r>
            <a:r>
              <a:rPr lang="es-ES_tradnl" dirty="0">
                <a:hlinkClick r:id="rId3"/>
              </a:rPr>
              <a:t>Sociedad Hipotecaria Federal</a:t>
            </a:r>
            <a:r>
              <a:rPr lang="es-ES_tradnl" dirty="0"/>
              <a:t> (SHF) de México, el </a:t>
            </a:r>
            <a:r>
              <a:rPr lang="es-ES_tradnl" dirty="0">
                <a:hlinkClick r:id="rId4"/>
              </a:rPr>
              <a:t>Banco Alemán de Desarrollo</a:t>
            </a:r>
            <a:r>
              <a:rPr lang="es-ES_tradnl" dirty="0"/>
              <a:t> (</a:t>
            </a:r>
            <a:r>
              <a:rPr lang="es-ES_tradnl" dirty="0" err="1"/>
              <a:t>KfW</a:t>
            </a:r>
            <a:r>
              <a:rPr lang="es-ES_tradnl" dirty="0"/>
              <a:t>) y el Banco Interamericano de Desarrollo (BID), recibió el Premio ALIDE Verde durante la 46ª Reunión Ordinaria de la Asamblea General de la Asociación Latinoamericana de Instituciones Financieras para el Desarrollo en Río de Janeiro.</a:t>
            </a:r>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12</a:t>
            </a:fld>
            <a:endParaRPr lang="es-ES" dirty="0"/>
          </a:p>
        </p:txBody>
      </p:sp>
    </p:spTree>
    <p:extLst>
      <p:ext uri="{BB962C8B-B14F-4D97-AF65-F5344CB8AC3E}">
        <p14:creationId xmlns:p14="http://schemas.microsoft.com/office/powerpoint/2010/main" val="18792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El programa </a:t>
            </a:r>
            <a:r>
              <a:rPr lang="es-ES_tradnl" dirty="0" err="1"/>
              <a:t>Ecocasa</a:t>
            </a:r>
            <a:r>
              <a:rPr lang="es-ES_tradnl" dirty="0"/>
              <a:t> promueve la reducción de las emisiones de gases de efecto invernadero y el aumento de la eficiencia energética en el sector de la construcción de vivienda. </a:t>
            </a:r>
            <a:r>
              <a:rPr lang="es-ES_tradnl" dirty="0" err="1"/>
              <a:t>EcoCasa</a:t>
            </a:r>
            <a:r>
              <a:rPr lang="es-ES_tradnl" dirty="0"/>
              <a:t> se implementa desde el año 2013 y ofrece créditos puente con una tasa de interés preferencial a los desarrolladores de vivienda estándar de interés social. </a:t>
            </a:r>
          </a:p>
          <a:p>
            <a:endParaRPr lang="en-US" dirty="0"/>
          </a:p>
          <a:p>
            <a:r>
              <a:rPr lang="en-US" dirty="0" err="1"/>
              <a:t>Ademas</a:t>
            </a:r>
            <a:r>
              <a:rPr lang="en-US" dirty="0"/>
              <a:t> de la </a:t>
            </a:r>
            <a:r>
              <a:rPr lang="en-US" dirty="0" err="1"/>
              <a:t>promocion</a:t>
            </a:r>
            <a:r>
              <a:rPr lang="en-US" dirty="0"/>
              <a:t> de NAMAs a la </a:t>
            </a:r>
            <a:r>
              <a:rPr lang="en-US" dirty="0" err="1"/>
              <a:t>vivienda</a:t>
            </a:r>
            <a:r>
              <a:rPr lang="en-US" dirty="0"/>
              <a:t> </a:t>
            </a:r>
            <a:r>
              <a:rPr lang="en-US" dirty="0" err="1"/>
              <a:t>nueva</a:t>
            </a:r>
            <a:r>
              <a:rPr lang="en-US" dirty="0"/>
              <a:t> con </a:t>
            </a:r>
            <a:r>
              <a:rPr lang="en-US" dirty="0" err="1"/>
              <a:t>programas</a:t>
            </a:r>
            <a:r>
              <a:rPr lang="en-US" dirty="0"/>
              <a:t> </a:t>
            </a:r>
            <a:r>
              <a:rPr lang="en-US" dirty="0" err="1"/>
              <a:t>como</a:t>
            </a:r>
            <a:r>
              <a:rPr lang="en-US" dirty="0"/>
              <a:t> </a:t>
            </a:r>
            <a:r>
              <a:rPr lang="en-US" dirty="0" err="1"/>
              <a:t>Ecocasa</a:t>
            </a:r>
            <a:r>
              <a:rPr lang="en-US" dirty="0"/>
              <a:t>, Tambien </a:t>
            </a:r>
            <a:r>
              <a:rPr lang="en-US" dirty="0" err="1"/>
              <a:t>existen</a:t>
            </a:r>
            <a:r>
              <a:rPr lang="en-US" dirty="0"/>
              <a:t> </a:t>
            </a:r>
            <a:r>
              <a:rPr lang="en-US" dirty="0" err="1"/>
              <a:t>programas</a:t>
            </a:r>
            <a:r>
              <a:rPr lang="en-US" dirty="0"/>
              <a:t> que </a:t>
            </a:r>
            <a:r>
              <a:rPr lang="en-US" dirty="0" err="1"/>
              <a:t>promueven</a:t>
            </a:r>
            <a:r>
              <a:rPr lang="en-US" dirty="0"/>
              <a:t> las NAMAs para </a:t>
            </a:r>
            <a:r>
              <a:rPr lang="en-US" dirty="0" err="1"/>
              <a:t>vivienda</a:t>
            </a:r>
            <a:r>
              <a:rPr lang="en-US" dirty="0"/>
              <a:t> </a:t>
            </a:r>
            <a:r>
              <a:rPr lang="en-US" dirty="0" err="1"/>
              <a:t>existente</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La </a:t>
            </a:r>
            <a:r>
              <a:rPr lang="es-ES" sz="1200" b="1" dirty="0">
                <a:latin typeface="Arial" panose="020B0604020202020204" pitchFamily="34" charset="0"/>
                <a:cs typeface="Arial" panose="020B0604020202020204" pitchFamily="34" charset="0"/>
              </a:rPr>
              <a:t>NAMA pretende transformar el sector Urbano y de la vivienda </a:t>
            </a:r>
            <a:r>
              <a:rPr lang="es-ES" sz="1200" dirty="0">
                <a:latin typeface="Arial" panose="020B0604020202020204" pitchFamily="34" charset="0"/>
                <a:cs typeface="Arial" panose="020B0604020202020204" pitchFamily="34" charset="0"/>
              </a:rPr>
              <a:t>en un mercado competitivo bajo en carbono. Generando beneficios directos y </a:t>
            </a:r>
            <a:r>
              <a:rPr lang="es-ES" sz="1200" dirty="0" err="1">
                <a:latin typeface="Arial" panose="020B0604020202020204" pitchFamily="34" charset="0"/>
                <a:cs typeface="Arial" panose="020B0604020202020204" pitchFamily="34" charset="0"/>
              </a:rPr>
              <a:t>co</a:t>
            </a:r>
            <a:r>
              <a:rPr lang="es-ES" sz="1200" dirty="0">
                <a:latin typeface="Arial" panose="020B0604020202020204" pitchFamily="34" charset="0"/>
                <a:cs typeface="Arial" panose="020B0604020202020204" pitchFamily="34" charset="0"/>
              </a:rPr>
              <a:t>-beneficios como Ahorros económicos gastos fijos electricidad y gas, la Mejora la calidad de vida y ambiente al interior de la vivienda o el Mejoramiento calidad vivienda construida.</a:t>
            </a:r>
          </a:p>
          <a:p>
            <a:endParaRPr lang="es-ES_tradnl" dirty="0"/>
          </a:p>
          <a:p>
            <a:endParaRPr lang="en-US" dirty="0"/>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13</a:t>
            </a:fld>
            <a:endParaRPr lang="es-ES" dirty="0"/>
          </a:p>
        </p:txBody>
      </p:sp>
    </p:spTree>
    <p:extLst>
      <p:ext uri="{BB962C8B-B14F-4D97-AF65-F5344CB8AC3E}">
        <p14:creationId xmlns:p14="http://schemas.microsoft.com/office/powerpoint/2010/main" val="14137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 sz="1200" b="1" dirty="0">
                <a:solidFill>
                  <a:srgbClr val="404040"/>
                </a:solidFill>
                <a:latin typeface="Segoe UI Semilight" panose="020B0402040204020203" pitchFamily="34" charset="0"/>
              </a:rPr>
              <a:t>En el programa </a:t>
            </a:r>
            <a:r>
              <a:rPr lang="es-ES" sz="1200" b="1" dirty="0" err="1">
                <a:solidFill>
                  <a:srgbClr val="404040"/>
                </a:solidFill>
                <a:latin typeface="Segoe UI Semilight" panose="020B0402040204020203" pitchFamily="34" charset="0"/>
              </a:rPr>
              <a:t>Ecocasa</a:t>
            </a:r>
            <a:endParaRPr lang="es-ES" sz="1200" b="1" dirty="0">
              <a:solidFill>
                <a:srgbClr val="404040"/>
              </a:solidFill>
              <a:latin typeface="Segoe UI Semilight" panose="020B0402040204020203" pitchFamily="34" charset="0"/>
            </a:endParaRPr>
          </a:p>
          <a:p>
            <a:pPr algn="just"/>
            <a:r>
              <a:rPr lang="es-ES" sz="1200" dirty="0">
                <a:solidFill>
                  <a:srgbClr val="404040"/>
                </a:solidFill>
                <a:latin typeface="Segoe UI Semilight" panose="020B0402040204020203" pitchFamily="34" charset="0"/>
              </a:rPr>
              <a:t>Los Desarrolladores de Vivienda reciben un préstamo concesional, el cual les permite obtener una tasa de interés más atractiva ya sea para vivienda en venta o en renta, lo que compensa el incremento en costos por las medidas en eficiencia energética. </a:t>
            </a:r>
          </a:p>
          <a:p>
            <a:pPr algn="just"/>
            <a:endParaRPr lang="es-ES_tradnl" sz="1200" dirty="0">
              <a:solidFill>
                <a:srgbClr val="5A5A5A"/>
              </a:solidFill>
              <a:latin typeface="Helvetica" panose="020B0604020202020204" pitchFamily="34" charset="0"/>
            </a:endParaRPr>
          </a:p>
          <a:p>
            <a:pPr algn="just"/>
            <a:r>
              <a:rPr lang="es-ES" sz="1200" dirty="0">
                <a:solidFill>
                  <a:srgbClr val="404040"/>
                </a:solidFill>
                <a:latin typeface="Segoe UI Semilight" panose="020B0402040204020203" pitchFamily="34" charset="0"/>
              </a:rPr>
              <a:t>Aborda la eficiencia energética en la construcción basándose en el “</a:t>
            </a:r>
            <a:r>
              <a:rPr lang="es-ES" sz="1200" b="1" i="1" dirty="0">
                <a:solidFill>
                  <a:srgbClr val="404040"/>
                </a:solidFill>
                <a:latin typeface="Segoe UI Semilight" panose="020B0402040204020203" pitchFamily="34" charset="0"/>
              </a:rPr>
              <a:t>Desempeño Integral de la Vivienda</a:t>
            </a:r>
            <a:r>
              <a:rPr lang="es-ES" sz="1200" dirty="0">
                <a:solidFill>
                  <a:srgbClr val="404040"/>
                </a:solidFill>
                <a:latin typeface="Segoe UI Semilight" panose="020B0402040204020203" pitchFamily="34" charset="0"/>
              </a:rPr>
              <a:t>”; se fijan los estándares considerando el prototipo y la zona bioclimática contemplando la ubicación, aislamientos térmicos, ventilación, iluminación natural. El principal requisito del Programa </a:t>
            </a:r>
            <a:r>
              <a:rPr lang="es-ES" sz="1200" dirty="0" err="1">
                <a:solidFill>
                  <a:srgbClr val="404040"/>
                </a:solidFill>
                <a:latin typeface="Segoe UI Semilight" panose="020B0402040204020203" pitchFamily="34" charset="0"/>
              </a:rPr>
              <a:t>EcoCasa</a:t>
            </a:r>
            <a:r>
              <a:rPr lang="es-ES" sz="1200" dirty="0">
                <a:solidFill>
                  <a:srgbClr val="404040"/>
                </a:solidFill>
                <a:latin typeface="Segoe UI Semilight" panose="020B0402040204020203" pitchFamily="34" charset="0"/>
              </a:rPr>
              <a:t> es alcanzar un 20% de reducciones de CO</a:t>
            </a:r>
            <a:r>
              <a:rPr lang="es-ES" sz="1200" baseline="-25000" dirty="0">
                <a:solidFill>
                  <a:srgbClr val="404040"/>
                </a:solidFill>
                <a:latin typeface="Segoe UI Semilight" panose="020B0402040204020203" pitchFamily="34" charset="0"/>
              </a:rPr>
              <a:t>2</a:t>
            </a:r>
            <a:r>
              <a:rPr lang="es-ES" sz="1200" dirty="0">
                <a:solidFill>
                  <a:srgbClr val="404040"/>
                </a:solidFill>
                <a:latin typeface="Segoe UI Semilight" panose="020B0402040204020203" pitchFamily="34" charset="0"/>
              </a:rPr>
              <a:t>e en comparación con una vivienda de línea base.</a:t>
            </a:r>
          </a:p>
          <a:p>
            <a:pPr algn="just"/>
            <a:endParaRPr lang="es-ES" sz="1200" dirty="0">
              <a:solidFill>
                <a:srgbClr val="404040"/>
              </a:solidFill>
              <a:latin typeface="Segoe UI Semilight" panose="020B0402040204020203" pitchFamily="34" charset="0"/>
            </a:endParaRPr>
          </a:p>
          <a:p>
            <a:pPr algn="just"/>
            <a:r>
              <a:rPr lang="es-ES" sz="1200" b="1" dirty="0">
                <a:solidFill>
                  <a:srgbClr val="404040"/>
                </a:solidFill>
                <a:latin typeface="Segoe UI Semilight" panose="020B0402040204020203" pitchFamily="34" charset="0"/>
              </a:rPr>
              <a:t>Bajo El programa de Hipoteca Verde</a:t>
            </a:r>
          </a:p>
          <a:p>
            <a:pPr algn="just"/>
            <a:r>
              <a:rPr lang="es-ES" sz="1200" dirty="0">
                <a:solidFill>
                  <a:srgbClr val="404040"/>
                </a:solidFill>
                <a:latin typeface="Segoe UI Semilight" panose="020B0402040204020203" pitchFamily="34" charset="0"/>
              </a:rPr>
              <a:t>Se financian </a:t>
            </a:r>
            <a:r>
              <a:rPr lang="es-ES" sz="1200" dirty="0">
                <a:solidFill>
                  <a:srgbClr val="555555"/>
                </a:solidFill>
                <a:latin typeface="Arial" panose="020B0604020202020204" pitchFamily="34" charset="0"/>
              </a:rPr>
              <a:t>hipotecas que promuevan la adquisición, mejoramiento o ampliación de vivienda que reduce consumo de agua, luz y gas, y </a:t>
            </a:r>
            <a:r>
              <a:rPr lang="es-ES" sz="1200" dirty="0" err="1">
                <a:solidFill>
                  <a:srgbClr val="555555"/>
                </a:solidFill>
                <a:latin typeface="Arial" panose="020B0604020202020204" pitchFamily="34" charset="0"/>
              </a:rPr>
              <a:t>asi</a:t>
            </a:r>
            <a:r>
              <a:rPr lang="es-ES" sz="1200" dirty="0">
                <a:solidFill>
                  <a:srgbClr val="555555"/>
                </a:solidFill>
                <a:latin typeface="Arial" panose="020B0604020202020204" pitchFamily="34" charset="0"/>
              </a:rPr>
              <a:t> las familias ahorren y contribuyan a evitar que se agoten los recursos naturales. Las vivienda que cumplen con el ahorro mínimo esperado, obtienen un monto adicional de crédito para el pago de las ecotecnologías.</a:t>
            </a:r>
          </a:p>
          <a:p>
            <a:pPr algn="just"/>
            <a:endParaRPr lang="es-ES" sz="1200" dirty="0">
              <a:solidFill>
                <a:srgbClr val="555555"/>
              </a:solidFill>
              <a:latin typeface="Arial" panose="020B0604020202020204" pitchFamily="34" charset="0"/>
            </a:endParaRPr>
          </a:p>
          <a:p>
            <a:pPr algn="just"/>
            <a:r>
              <a:rPr lang="es-ES" sz="1200" dirty="0">
                <a:solidFill>
                  <a:srgbClr val="555555"/>
                </a:solidFill>
                <a:latin typeface="Arial" panose="020B0604020202020204" pitchFamily="34" charset="0"/>
              </a:rPr>
              <a:t>Este programa se </a:t>
            </a:r>
            <a:r>
              <a:rPr lang="es-ES" sz="1200" dirty="0" err="1">
                <a:solidFill>
                  <a:srgbClr val="555555"/>
                </a:solidFill>
                <a:latin typeface="Arial" panose="020B0604020202020204" pitchFamily="34" charset="0"/>
              </a:rPr>
              <a:t>complemementa</a:t>
            </a:r>
            <a:r>
              <a:rPr lang="es-ES" sz="1200" dirty="0">
                <a:solidFill>
                  <a:srgbClr val="555555"/>
                </a:solidFill>
                <a:latin typeface="Arial" panose="020B0604020202020204" pitchFamily="34" charset="0"/>
              </a:rPr>
              <a:t> con </a:t>
            </a:r>
            <a:r>
              <a:rPr lang="en-US" sz="1200" dirty="0" err="1"/>
              <a:t>Proyectos</a:t>
            </a:r>
            <a:r>
              <a:rPr lang="en-US" sz="1200" dirty="0"/>
              <a:t> que </a:t>
            </a:r>
            <a:r>
              <a:rPr lang="en-US" sz="1200" dirty="0" err="1"/>
              <a:t>apoyan</a:t>
            </a:r>
            <a:r>
              <a:rPr lang="en-US" sz="1200" dirty="0"/>
              <a:t> </a:t>
            </a:r>
            <a:r>
              <a:rPr lang="es-ES" sz="1200" b="1" dirty="0"/>
              <a:t>el Desarrollo Urbano Integral Sustentable </a:t>
            </a:r>
            <a:r>
              <a:rPr lang="en-US" sz="1200" dirty="0"/>
              <a:t>bajo </a:t>
            </a:r>
            <a:r>
              <a:rPr lang="en-US" sz="1200" dirty="0" err="1"/>
              <a:t>una</a:t>
            </a:r>
            <a:r>
              <a:rPr lang="en-US" sz="1200" dirty="0"/>
              <a:t> </a:t>
            </a:r>
            <a:r>
              <a:rPr lang="en-US" sz="1200" dirty="0" err="1"/>
              <a:t>óptica</a:t>
            </a:r>
            <a:r>
              <a:rPr lang="en-US" sz="1200" dirty="0"/>
              <a:t> de </a:t>
            </a:r>
          </a:p>
          <a:p>
            <a:pPr algn="just"/>
            <a:r>
              <a:rPr lang="es-ES" sz="1200" dirty="0"/>
              <a:t>1. Definición del crecimiento ordenado de </a:t>
            </a:r>
            <a:r>
              <a:rPr lang="en-US" sz="1200" dirty="0"/>
              <a:t>las </a:t>
            </a:r>
            <a:r>
              <a:rPr lang="en-US" sz="1200" dirty="0" err="1"/>
              <a:t>ciudades</a:t>
            </a:r>
            <a:r>
              <a:rPr lang="en-US" sz="1200" dirty="0"/>
              <a:t>,</a:t>
            </a:r>
          </a:p>
          <a:p>
            <a:pPr algn="just"/>
            <a:r>
              <a:rPr lang="es-ES" sz="1200" dirty="0"/>
              <a:t>2. Aprovechamiento de suelo intra-urbano y </a:t>
            </a:r>
            <a:r>
              <a:rPr lang="en-US" sz="1200" dirty="0" err="1"/>
              <a:t>Promocion</a:t>
            </a:r>
            <a:r>
              <a:rPr lang="en-US" sz="1200" dirty="0"/>
              <a:t> de ciudad compacta,</a:t>
            </a:r>
          </a:p>
          <a:p>
            <a:pPr algn="just"/>
            <a:r>
              <a:rPr lang="es-ES" sz="1200" dirty="0"/>
              <a:t>3. Generar más vivienda con </a:t>
            </a:r>
            <a:r>
              <a:rPr lang="en-US" sz="1200" dirty="0" err="1"/>
              <a:t>infraestructura</a:t>
            </a:r>
            <a:r>
              <a:rPr lang="en-US" sz="1200" dirty="0"/>
              <a:t>, </a:t>
            </a:r>
            <a:r>
              <a:rPr lang="en-US" sz="1200" dirty="0" err="1"/>
              <a:t>servicios</a:t>
            </a:r>
            <a:r>
              <a:rPr lang="en-US" sz="1200" dirty="0"/>
              <a:t> y </a:t>
            </a:r>
            <a:r>
              <a:rPr lang="en-US" sz="1200" dirty="0" err="1"/>
              <a:t>transporte</a:t>
            </a:r>
            <a:r>
              <a:rPr lang="en-US" sz="1200" dirty="0"/>
              <a:t> </a:t>
            </a:r>
            <a:r>
              <a:rPr lang="en-US" sz="1200" dirty="0" err="1"/>
              <a:t>suficiente</a:t>
            </a:r>
            <a:r>
              <a:rPr lang="en-US" sz="1200" dirty="0"/>
              <a:t>, </a:t>
            </a:r>
            <a:r>
              <a:rPr lang="en-US" sz="1200" dirty="0" err="1"/>
              <a:t>mejorando</a:t>
            </a:r>
            <a:r>
              <a:rPr lang="en-US" sz="1200" dirty="0"/>
              <a:t> la </a:t>
            </a:r>
            <a:r>
              <a:rPr lang="es-ES" sz="1200" dirty="0"/>
              <a:t>calidad de vida de las familias.</a:t>
            </a:r>
          </a:p>
          <a:p>
            <a:pPr algn="just"/>
            <a:endParaRPr lang="en-US" sz="1200" dirty="0"/>
          </a:p>
          <a:p>
            <a:pPr algn="just"/>
            <a:endParaRPr lang="es-ES" sz="1200" dirty="0">
              <a:solidFill>
                <a:srgbClr val="555555"/>
              </a:solidFill>
              <a:latin typeface="Arial" panose="020B0604020202020204" pitchFamily="34" charset="0"/>
            </a:endParaRPr>
          </a:p>
          <a:p>
            <a:pPr algn="just"/>
            <a:endParaRPr lang="es-ES" sz="1200" dirty="0">
              <a:solidFill>
                <a:srgbClr val="555555"/>
              </a:solidFill>
              <a:latin typeface="Arial" panose="020B0604020202020204" pitchFamily="34" charset="0"/>
            </a:endParaRPr>
          </a:p>
          <a:p>
            <a:pPr algn="just"/>
            <a:endParaRPr lang="es-ES" sz="1200" dirty="0">
              <a:solidFill>
                <a:srgbClr val="404040"/>
              </a:solidFill>
              <a:latin typeface="Segoe UI Semilight" panose="020B0402040204020203" pitchFamily="34" charset="0"/>
            </a:endParaRPr>
          </a:p>
          <a:p>
            <a:pPr algn="just"/>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14</a:t>
            </a:fld>
            <a:endParaRPr lang="es-ES" dirty="0"/>
          </a:p>
        </p:txBody>
      </p:sp>
    </p:spTree>
    <p:extLst>
      <p:ext uri="{BB962C8B-B14F-4D97-AF65-F5344CB8AC3E}">
        <p14:creationId xmlns:p14="http://schemas.microsoft.com/office/powerpoint/2010/main" val="312708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_tradnl" sz="1200" b="0" i="0" u="none" strike="noStrike" kern="1200" baseline="0" dirty="0">
                <a:solidFill>
                  <a:schemeClr val="tx1"/>
                </a:solidFill>
                <a:latin typeface="+mn-lt"/>
                <a:ea typeface="+mn-ea"/>
                <a:cs typeface="+mn-cs"/>
              </a:rPr>
              <a:t>La selección de materiales de bajo nivel de energía cautiva es crucial para garantizar que en todo el ciclo de construcción se reduzca el consumo de energía. Para los países de América Latina y el Caribe, esta estrategia es particularmente difícil dada la utilización tradicional de construcciones de concreto. </a:t>
            </a:r>
          </a:p>
          <a:p>
            <a:pPr marL="228600" indent="-228600">
              <a:buAutoNum type="arabicPeriod"/>
            </a:pPr>
            <a:r>
              <a:rPr lang="es-ES_tradnl" sz="1200" b="0" i="0" u="none" strike="noStrike" kern="1200" baseline="0" dirty="0">
                <a:solidFill>
                  <a:schemeClr val="tx1"/>
                </a:solidFill>
                <a:latin typeface="+mn-lt"/>
                <a:ea typeface="+mn-ea"/>
                <a:cs typeface="+mn-cs"/>
              </a:rPr>
              <a:t>Diseñar y construir viviendas que conserven o utilicen la energía de forma más eficiente reduce la cantidad total de energía. Los programas actuales de construcción verde, tales como “Liderazgo en Energía y Diseño Medioambiental” (LEED, por sus siglas en inglés) de los Estados Unidos, “Selo Casa Azul” de Brasil y “Casa Pasiva” de Alemania integran muchas de las estrategias más eficaces que podría adoptar la región, aunque las estrategias que resultan apropiadas para las prácticas de la industria nacional serán mejor aceptadas. Los programas de vivienda nacionales y los productos para su financiamiento, como la iniciativa “Hipoteca Verde” de México, han creado programas de certificación mediante la especificación de las tecnologías que serán financiadas. </a:t>
            </a:r>
          </a:p>
          <a:p>
            <a:pPr marL="228600" indent="-228600">
              <a:buAutoNum type="arabicPeriod"/>
            </a:pPr>
            <a:r>
              <a:rPr lang="es-ES_tradnl" sz="1200" b="0" i="0" u="none" strike="noStrike" kern="1200" baseline="0" dirty="0">
                <a:solidFill>
                  <a:schemeClr val="tx1"/>
                </a:solidFill>
                <a:latin typeface="+mn-lt"/>
                <a:ea typeface="+mn-ea"/>
                <a:cs typeface="+mn-cs"/>
              </a:rPr>
              <a:t>La planificación, provisión de incentivos o la entrega de viviendas cercanas a los centros de empleo y necesidades diarias de los hogares, o bien que se encuentren situadas cerca de medios de transporte público que ofrezcan acceso a dichos lugares, brinda la oportunidad de reducir la energía que se utiliza en el transporte vehicular. Las agencias de vivienda pueden fomentar Proyectos urbanísticos orientados al transporte público, Mayor densidad en las comunidades residenciales o Comunidades de usos mixtos y de ingresos mixtos.</a:t>
            </a:r>
          </a:p>
          <a:p>
            <a:pPr marL="228600" indent="-228600">
              <a:buAutoNum type="arabicPeriod"/>
            </a:pPr>
            <a:r>
              <a:rPr lang="es-ES_tradnl" sz="1200" b="0" i="0" u="none" strike="noStrike" kern="1200" baseline="0" dirty="0">
                <a:solidFill>
                  <a:schemeClr val="tx1"/>
                </a:solidFill>
                <a:latin typeface="+mn-lt"/>
                <a:ea typeface="+mn-ea"/>
                <a:cs typeface="+mn-cs"/>
              </a:rPr>
              <a:t>El ordenamiento de tierras es una herramienta eficaz para reducir el impacto del cambio climático. En la disciplina y práctica de este campo existen las siguientes técnicas de planificación local: uso del suelo, planificación y zonificación, zonas de conservación, zonas de protección y adquisición de tierras.</a:t>
            </a:r>
          </a:p>
          <a:p>
            <a:pPr marL="228600" indent="-228600">
              <a:buAutoNum type="arabicPeriod"/>
            </a:pPr>
            <a:r>
              <a:rPr lang="es-ES_tradnl" sz="1200" b="0" i="0" u="none" strike="noStrike" kern="1200" baseline="0" dirty="0">
                <a:solidFill>
                  <a:schemeClr val="tx1"/>
                </a:solidFill>
                <a:latin typeface="+mn-lt"/>
                <a:ea typeface="+mn-ea"/>
                <a:cs typeface="+mn-cs"/>
              </a:rPr>
              <a:t> Al igual que en la construcción eficiente en materia energética, muchas de las técnicas de diseño y construcción para resistir a los desastres se someten a prueba. Por ejemplo, diseñar casas sobre plataformas o pilotes protegerá a los habitantes </a:t>
            </a:r>
          </a:p>
          <a:p>
            <a:pPr marL="228600" indent="-228600">
              <a:buAutoNum type="arabicPeriod"/>
            </a:pPr>
            <a:r>
              <a:rPr lang="es-ES_tradnl" sz="1200" b="0" i="0" u="none" strike="noStrike" kern="1200" baseline="0" dirty="0">
                <a:solidFill>
                  <a:schemeClr val="tx1"/>
                </a:solidFill>
                <a:latin typeface="+mn-lt"/>
                <a:ea typeface="+mn-ea"/>
                <a:cs typeface="+mn-cs"/>
              </a:rPr>
              <a:t>Aumentar la flexibilidad de los sistemas estructurales, mecánicos, de electricidad, agua y ventilación de las viviendas permitirá soportar mayores cargas en el futuro.</a:t>
            </a:r>
          </a:p>
          <a:p>
            <a:pPr marL="228600" indent="-228600">
              <a:buAutoNum type="arabicPeriod"/>
            </a:pPr>
            <a:endParaRPr lang="es-ES_tradnl" sz="1200" b="0" i="0" u="none" strike="noStrike" kern="1200" baseline="0" dirty="0">
              <a:solidFill>
                <a:schemeClr val="tx1"/>
              </a:solidFill>
              <a:latin typeface="+mn-lt"/>
              <a:ea typeface="+mn-ea"/>
              <a:cs typeface="+mn-cs"/>
            </a:endParaRPr>
          </a:p>
          <a:p>
            <a:pPr marL="228600" indent="-228600">
              <a:buAutoNum type="arabicPeriod"/>
            </a:pPr>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16</a:t>
            </a:fld>
            <a:endParaRPr lang="es-ES" dirty="0"/>
          </a:p>
        </p:txBody>
      </p:sp>
    </p:spTree>
    <p:extLst>
      <p:ext uri="{BB962C8B-B14F-4D97-AF65-F5344CB8AC3E}">
        <p14:creationId xmlns:p14="http://schemas.microsoft.com/office/powerpoint/2010/main" val="141575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ES_tradnl" dirty="0"/>
              <a:t>los códigos de construcción son un vehículo en materia de políticas a tener en cuenta tanto para los objetivos de sostenibilidad como de resiliencia, ya que los conceptos de aumento de la eficiencia energética y de la resistencia a desastres naturales</a:t>
            </a:r>
          </a:p>
          <a:p>
            <a:pPr marL="228600" indent="-228600">
              <a:buAutoNum type="arabicPeriod"/>
            </a:pPr>
            <a:r>
              <a:rPr lang="es-ES_tradnl" dirty="0"/>
              <a:t>Excluyendo los cambios o mejoras en las regulaciones que afectan a toda la construcción residencial, las agencias de vivienda pública pueden imponer una serie de requisitos o incentivos. </a:t>
            </a:r>
            <a:r>
              <a:rPr lang="es-ES_tradnl" sz="1200" b="0" i="0" u="none" strike="noStrike" kern="1200" baseline="0" dirty="0">
                <a:solidFill>
                  <a:schemeClr val="tx1"/>
                </a:solidFill>
                <a:latin typeface="+mn-lt"/>
                <a:ea typeface="+mn-ea"/>
                <a:cs typeface="+mn-cs"/>
              </a:rPr>
              <a:t>Con frecuencia se trata de especificaciones expedidas por algún sello o certificación de construcción ecológica o de eficiencia energética conocidos a nivel regional o nacional. La demostración piloto de calentadores de agua solares o de eficiencia energética usados en las unidades de vivienda del proyecto brasileño “</a:t>
            </a:r>
            <a:r>
              <a:rPr lang="es-ES_tradnl" sz="1200" b="0" i="0" u="none" strike="noStrike" kern="1200" baseline="0" dirty="0" err="1">
                <a:solidFill>
                  <a:schemeClr val="tx1"/>
                </a:solidFill>
                <a:latin typeface="+mn-lt"/>
                <a:ea typeface="+mn-ea"/>
                <a:cs typeface="+mn-cs"/>
              </a:rPr>
              <a:t>Minha</a:t>
            </a:r>
            <a:r>
              <a:rPr lang="es-ES_tradnl" sz="1200" b="0" i="0" u="none" strike="noStrike" kern="1200" baseline="0" dirty="0">
                <a:solidFill>
                  <a:schemeClr val="tx1"/>
                </a:solidFill>
                <a:latin typeface="+mn-lt"/>
                <a:ea typeface="+mn-ea"/>
                <a:cs typeface="+mn-cs"/>
              </a:rPr>
              <a:t> Casa </a:t>
            </a:r>
            <a:r>
              <a:rPr lang="es-ES_tradnl" sz="1200" b="0" i="0" u="none" strike="noStrike" kern="1200" baseline="0" dirty="0" err="1">
                <a:solidFill>
                  <a:schemeClr val="tx1"/>
                </a:solidFill>
                <a:latin typeface="+mn-lt"/>
                <a:ea typeface="+mn-ea"/>
                <a:cs typeface="+mn-cs"/>
              </a:rPr>
              <a:t>Minha</a:t>
            </a:r>
            <a:r>
              <a:rPr lang="es-ES_tradnl" sz="1200" b="0" i="0" u="none" strike="noStrike" kern="1200" baseline="0" dirty="0">
                <a:solidFill>
                  <a:schemeClr val="tx1"/>
                </a:solidFill>
                <a:latin typeface="+mn-lt"/>
                <a:ea typeface="+mn-ea"/>
                <a:cs typeface="+mn-cs"/>
              </a:rPr>
              <a:t> Vida” es un buen ejemplo. Este tipo de estrategia se ha utilizado principalmente en iniciativas relacionadas con la mitigación, como la reducción del uso energético. No obstante, se pueden utilizar especificaciones similares con las estrategias de adaptación que trasciendan las facultades de los códigos de construcción actuales. </a:t>
            </a:r>
          </a:p>
          <a:p>
            <a:pPr marL="228600" indent="-228600">
              <a:buAutoNum type="arabicPeriod"/>
            </a:pPr>
            <a:r>
              <a:rPr lang="es-ES_tradnl" sz="1200" b="0" i="0" u="none" strike="noStrike" kern="1200" baseline="0" dirty="0">
                <a:solidFill>
                  <a:schemeClr val="tx1"/>
                </a:solidFill>
                <a:latin typeface="+mn-lt"/>
                <a:ea typeface="+mn-ea"/>
                <a:cs typeface="+mn-cs"/>
              </a:rPr>
              <a:t>En muchos casos, la comunidad de constructores necesita más productos piloto y demostraciones para reducir la curva de aprendizaje de la implementación de nuevas tecnologías. En este sentido, la creación de información tecnológica transparente y foros para los fabricantes o constructores de tecnología, con el objetivo de que presenten sus productos a los constructores de viviendas públicas, puede ser una forma práctica y rentable de ir incorporando gradualmente los cambios a las nuevas unidades de vivienda.</a:t>
            </a:r>
          </a:p>
          <a:p>
            <a:pPr marL="228600" indent="-228600">
              <a:buAutoNum type="arabicPeriod"/>
            </a:pPr>
            <a:r>
              <a:rPr lang="es-ES_tradnl" sz="1200" b="0" i="0" u="none" strike="noStrike" kern="1200" baseline="0" dirty="0">
                <a:solidFill>
                  <a:schemeClr val="tx1"/>
                </a:solidFill>
                <a:latin typeface="+mn-lt"/>
                <a:ea typeface="+mn-ea"/>
                <a:cs typeface="+mn-cs"/>
              </a:rPr>
              <a:t>Una opción de política que ha recibido poca atención pero que ha logrado resultados significativos a largo plazo es el apoyo público a la investigación y el desarrollo de nuevas tecnologías para vivienda que sean rentables, eficientes energéticamente y sostenibles y que puedan ser aplicadas tanto en viviendas públicas como en el mercado en general. Existen múltiples ejemplos de este tipo de programas de investigación y desarrollo en las naciones con mayores ingresos de la región, tales como los financiados por el CONACYT de México y la FINEP de Brasil. </a:t>
            </a:r>
          </a:p>
          <a:p>
            <a:pPr marL="228600" indent="-228600">
              <a:buAutoNum type="arabicPeriod"/>
            </a:pPr>
            <a:r>
              <a:rPr lang="es-ES_tradnl" sz="1200" b="0" i="0" u="none" strike="noStrike" kern="1200" baseline="0" dirty="0">
                <a:solidFill>
                  <a:schemeClr val="tx1"/>
                </a:solidFill>
                <a:latin typeface="+mn-lt"/>
                <a:ea typeface="+mn-ea"/>
                <a:cs typeface="+mn-cs"/>
              </a:rPr>
              <a:t>Además de las regulaciones o especificaciones directas y de los programas de creación de capacidades, las agencias públicas también juegan un papel crucial en la regulación y estructuración de los mercados financieros para apoyar el otorgamiento de créditos asequibles y accesibles para los constructores de viviendas y los hogares de bajos ingresos. </a:t>
            </a:r>
          </a:p>
          <a:p>
            <a:pPr marL="228600" indent="-228600">
              <a:buAutoNum type="arabicPeriod"/>
            </a:pPr>
            <a:r>
              <a:rPr lang="es-ES_tradnl" sz="1200" b="0" i="0" u="none" strike="noStrike" kern="1200" baseline="0" dirty="0">
                <a:solidFill>
                  <a:schemeClr val="tx1"/>
                </a:solidFill>
                <a:latin typeface="+mn-lt"/>
                <a:ea typeface="+mn-ea"/>
                <a:cs typeface="+mn-cs"/>
              </a:rPr>
              <a:t>El financiamiento de la eficiencia energética a través de hipotecas, como la Hipoteca Verde en </a:t>
            </a:r>
            <a:r>
              <a:rPr lang="es-ES_tradnl" sz="1200" b="0" i="0" u="none" strike="noStrike" kern="1200" baseline="0" dirty="0" err="1">
                <a:solidFill>
                  <a:schemeClr val="tx1"/>
                </a:solidFill>
                <a:latin typeface="+mn-lt"/>
                <a:ea typeface="+mn-ea"/>
                <a:cs typeface="+mn-cs"/>
              </a:rPr>
              <a:t>Mexico</a:t>
            </a:r>
            <a:r>
              <a:rPr lang="es-ES_tradnl" sz="1200" b="0" i="0" u="none" strike="noStrike" kern="1200" baseline="0" dirty="0">
                <a:solidFill>
                  <a:schemeClr val="tx1"/>
                </a:solidFill>
                <a:latin typeface="+mn-lt"/>
                <a:ea typeface="+mn-ea"/>
                <a:cs typeface="+mn-cs"/>
              </a:rPr>
              <a:t>, ofrece una posibilidad adicional para que los nuevos adquirientes de viviendas puedan solicitar dinero para comprar una vivienda eficiente en términos energéticos, o para invertir en mejoras energéticas en una vivienda ya construida. </a:t>
            </a:r>
          </a:p>
          <a:p>
            <a:pPr marL="228600" indent="-228600">
              <a:buAutoNum type="arabicPeriod"/>
            </a:pPr>
            <a:r>
              <a:rPr lang="es-ES_tradnl" sz="1200" b="0" i="0" u="none" strike="noStrike" kern="1200" baseline="0" dirty="0">
                <a:solidFill>
                  <a:schemeClr val="tx1"/>
                </a:solidFill>
                <a:latin typeface="+mn-lt"/>
                <a:ea typeface="+mn-ea"/>
                <a:cs typeface="+mn-cs"/>
              </a:rPr>
              <a:t>Un enfoque de financiamiento cada vez más habitual para los propietarios de instalaciones institucionales de los países desarrollados es la dependencia de empresas de servicios energéticos, con frecuencia denominadas “ESCOS”. A cambio de una parte de los ahorros generados con la implementación de tecnologías de eficiencia energética, las empresas de servicios energéticos pagan los costos por adelantado de las mejoras en eficiencia energética, ya sea de forma directa o a través de garantías de ahorros. Posteriormente, realizan auditorías energéticas, implementan una construcción eficiente desde el punto de vista energético, al tiempo que supervisan, mantienen y operan los sistemas de energía de las viviendas con el fin de garantizar los ahorros </a:t>
            </a:r>
          </a:p>
          <a:p>
            <a:pPr marL="228600" indent="-228600">
              <a:buAutoNum type="arabicPeriod"/>
            </a:pPr>
            <a:r>
              <a:rPr lang="es-ES_tradnl" sz="1200" b="0" i="0" u="none" strike="noStrike" kern="1200" baseline="0" dirty="0">
                <a:solidFill>
                  <a:schemeClr val="tx1"/>
                </a:solidFill>
                <a:latin typeface="+mn-lt"/>
                <a:ea typeface="+mn-ea"/>
                <a:cs typeface="+mn-cs"/>
              </a:rPr>
              <a:t>Los programas de financiamiento de los servicios públicos con cobro a través de factura funcionan de un modo muy similar a las empresas de servicios energéticos, en cuanto que un tercero cubre los costos de las mejoras energéticas por adelantado. La diferencia en este caso es que el servicio público es el tercero y es quien recupera los costos de las mejoras a través reducciones en las facturas de los servicios públicos de cada propietario, de forma que estas reducciones se compensan con el ahorro que se obtiene a partir de las mejoras. </a:t>
            </a:r>
          </a:p>
          <a:p>
            <a:pPr marL="228600" indent="-228600">
              <a:buAutoNum type="arabicPeriod"/>
            </a:pPr>
            <a:endParaRPr lang="es-ES_tradnl" sz="1200" b="0" i="0" u="none" strike="noStrike" kern="1200" baseline="0" dirty="0">
              <a:solidFill>
                <a:schemeClr val="tx1"/>
              </a:solidFill>
              <a:latin typeface="+mn-lt"/>
              <a:ea typeface="+mn-ea"/>
              <a:cs typeface="+mn-cs"/>
            </a:endParaRPr>
          </a:p>
          <a:p>
            <a:pPr marL="228600" indent="-228600">
              <a:buAutoNum type="arabicPeriod"/>
            </a:pPr>
            <a:endParaRPr lang="es-ES_tradnl" sz="1200" b="0" i="0" u="none" strike="noStrike" kern="1200" baseline="0" dirty="0">
              <a:solidFill>
                <a:schemeClr val="tx1"/>
              </a:solidFill>
              <a:latin typeface="+mn-lt"/>
              <a:ea typeface="+mn-ea"/>
              <a:cs typeface="+mn-cs"/>
            </a:endParaRPr>
          </a:p>
          <a:p>
            <a:pPr marL="228600" indent="-228600">
              <a:buAutoNum type="arabicPeriod"/>
            </a:pPr>
            <a:endParaRPr lang="es-ES_tradnl" sz="1200" b="0" i="0" u="none" strike="noStrike" kern="1200" baseline="0" dirty="0">
              <a:solidFill>
                <a:schemeClr val="tx1"/>
              </a:solidFill>
              <a:latin typeface="+mn-lt"/>
              <a:ea typeface="+mn-ea"/>
              <a:cs typeface="+mn-cs"/>
            </a:endParaRPr>
          </a:p>
          <a:p>
            <a:pPr marL="228600" indent="-228600">
              <a:buAutoNum type="arabicPeriod"/>
            </a:pPr>
            <a:endParaRPr lang="es-ES_tradnl" sz="1200" b="0" i="0" u="none" strike="noStrike" kern="1200" baseline="0" dirty="0">
              <a:solidFill>
                <a:schemeClr val="tx1"/>
              </a:solidFill>
              <a:latin typeface="+mn-lt"/>
              <a:ea typeface="+mn-ea"/>
              <a:cs typeface="+mn-cs"/>
            </a:endParaRPr>
          </a:p>
          <a:p>
            <a:pPr marL="228600" indent="-228600">
              <a:buAutoNum type="arabicPeriod"/>
            </a:pPr>
            <a:endParaRPr lang="es-ES_tradnl" dirty="0"/>
          </a:p>
          <a:p>
            <a:pPr marL="228600" indent="-228600">
              <a:buAutoNum type="arabicPeriod"/>
            </a:pPr>
            <a:endParaRPr lang="es-ES_tradnl" dirty="0"/>
          </a:p>
          <a:p>
            <a:pPr marL="228600" indent="-228600">
              <a:buAutoNum type="arabicPeriod"/>
            </a:pPr>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17</a:t>
            </a:fld>
            <a:endParaRPr lang="es-ES" dirty="0"/>
          </a:p>
        </p:txBody>
      </p:sp>
    </p:spTree>
    <p:extLst>
      <p:ext uri="{BB962C8B-B14F-4D97-AF65-F5344CB8AC3E}">
        <p14:creationId xmlns:p14="http://schemas.microsoft.com/office/powerpoint/2010/main" val="378348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los </a:t>
            </a:r>
            <a:r>
              <a:rPr lang="en-US" dirty="0" err="1"/>
              <a:t>proximos</a:t>
            </a:r>
            <a:r>
              <a:rPr lang="en-US" dirty="0"/>
              <a:t> </a:t>
            </a:r>
            <a:r>
              <a:rPr lang="en-US" dirty="0" err="1"/>
              <a:t>minutos</a:t>
            </a:r>
            <a:r>
              <a:rPr lang="en-US" dirty="0"/>
              <a:t>, me </a:t>
            </a:r>
            <a:r>
              <a:rPr lang="en-US" dirty="0" err="1"/>
              <a:t>gustaría</a:t>
            </a:r>
            <a:r>
              <a:rPr lang="en-US" dirty="0"/>
              <a:t> </a:t>
            </a:r>
            <a:r>
              <a:rPr lang="en-US" dirty="0" err="1"/>
              <a:t>cubrir</a:t>
            </a:r>
            <a:r>
              <a:rPr lang="en-US" dirty="0"/>
              <a:t> los </a:t>
            </a:r>
            <a:r>
              <a:rPr lang="en-US" dirty="0" err="1"/>
              <a:t>temas</a:t>
            </a:r>
            <a:r>
              <a:rPr lang="en-US" dirty="0"/>
              <a:t> de </a:t>
            </a:r>
          </a:p>
          <a:p>
            <a:endParaRPr lang="en-US" dirty="0"/>
          </a:p>
          <a:p>
            <a:pPr marL="228600" indent="-228600">
              <a:buAutoNum type="arabicPeriod"/>
            </a:pPr>
            <a:r>
              <a:rPr lang="en-US" dirty="0" err="1"/>
              <a:t>Vivienda</a:t>
            </a:r>
            <a:r>
              <a:rPr lang="en-US" dirty="0"/>
              <a:t> y </a:t>
            </a:r>
            <a:r>
              <a:rPr lang="en-US" dirty="0" err="1"/>
              <a:t>desarrollo</a:t>
            </a:r>
            <a:r>
              <a:rPr lang="en-US" dirty="0"/>
              <a:t> </a:t>
            </a:r>
            <a:r>
              <a:rPr lang="en-US" dirty="0" err="1"/>
              <a:t>urbano</a:t>
            </a:r>
            <a:endParaRPr lang="en-US" dirty="0"/>
          </a:p>
          <a:p>
            <a:pPr marL="228600" indent="-228600">
              <a:buAutoNum type="arabicPeriod"/>
            </a:pPr>
            <a:r>
              <a:rPr lang="en-US" dirty="0" err="1"/>
              <a:t>Modelos</a:t>
            </a:r>
            <a:r>
              <a:rPr lang="en-US" dirty="0"/>
              <a:t> de </a:t>
            </a:r>
            <a:r>
              <a:rPr lang="en-US" dirty="0" err="1"/>
              <a:t>financiamiento</a:t>
            </a:r>
            <a:r>
              <a:rPr lang="en-US" dirty="0"/>
              <a:t> </a:t>
            </a:r>
          </a:p>
          <a:p>
            <a:pPr marL="228600" indent="-228600">
              <a:buAutoNum type="arabicPeriod"/>
            </a:pPr>
            <a:r>
              <a:rPr lang="en-US" dirty="0" err="1"/>
              <a:t>Iniciativas</a:t>
            </a:r>
            <a:r>
              <a:rPr lang="en-US" dirty="0"/>
              <a:t> </a:t>
            </a:r>
            <a:r>
              <a:rPr lang="en-US" dirty="0" err="1"/>
              <a:t>en</a:t>
            </a:r>
            <a:r>
              <a:rPr lang="es-ES_tradnl" dirty="0">
                <a:effectLst/>
              </a:rPr>
              <a:t> </a:t>
            </a:r>
            <a:r>
              <a:rPr lang="es-ES" sz="1200" b="0" kern="1200" dirty="0">
                <a:solidFill>
                  <a:schemeClr val="tx1"/>
                </a:solidFill>
                <a:effectLst/>
                <a:latin typeface="+mn-lt"/>
                <a:ea typeface="+mn-ea"/>
                <a:cs typeface="+mn-cs"/>
              </a:rPr>
              <a:t>Acciones de Mitigación Nacionalmente Adecuadas en la región, y</a:t>
            </a:r>
          </a:p>
          <a:p>
            <a:pPr marL="228600" indent="-228600">
              <a:buAutoNum type="arabicPeriod"/>
            </a:pPr>
            <a:r>
              <a:rPr lang="en-US" dirty="0" err="1"/>
              <a:t>Programas</a:t>
            </a:r>
            <a:r>
              <a:rPr lang="en-US" dirty="0"/>
              <a:t> y </a:t>
            </a:r>
            <a:r>
              <a:rPr lang="en-US" dirty="0" err="1"/>
              <a:t>mecanismos</a:t>
            </a:r>
            <a:r>
              <a:rPr lang="en-US" dirty="0"/>
              <a:t> de </a:t>
            </a:r>
            <a:r>
              <a:rPr lang="en-US" dirty="0" err="1"/>
              <a:t>financiamiento</a:t>
            </a:r>
            <a:endParaRPr lang="en-US" dirty="0"/>
          </a:p>
          <a:p>
            <a:pPr marL="0" indent="0">
              <a:buNone/>
            </a:pPr>
            <a:endParaRPr lang="en-US" dirty="0"/>
          </a:p>
          <a:p>
            <a:endParaRPr lang="en-US" dirty="0"/>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2</a:t>
            </a:fld>
            <a:endParaRPr lang="es-ES" dirty="0"/>
          </a:p>
        </p:txBody>
      </p:sp>
    </p:spTree>
    <p:extLst>
      <p:ext uri="{BB962C8B-B14F-4D97-AF65-F5344CB8AC3E}">
        <p14:creationId xmlns:p14="http://schemas.microsoft.com/office/powerpoint/2010/main" val="7137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que las </a:t>
            </a:r>
            <a:r>
              <a:rPr lang="en-US" dirty="0" err="1"/>
              <a:t>Ciudades</a:t>
            </a:r>
            <a:r>
              <a:rPr lang="en-US" dirty="0"/>
              <a:t> de la region </a:t>
            </a:r>
            <a:r>
              <a:rPr lang="en-US" dirty="0" err="1"/>
              <a:t>sean</a:t>
            </a:r>
            <a:r>
              <a:rPr lang="en-US" dirty="0"/>
              <a:t> </a:t>
            </a:r>
            <a:r>
              <a:rPr lang="en-US" dirty="0" err="1"/>
              <a:t>plenamente</a:t>
            </a:r>
            <a:r>
              <a:rPr lang="en-US" dirty="0"/>
              <a:t> </a:t>
            </a:r>
            <a:r>
              <a:rPr lang="en-US" dirty="0" err="1"/>
              <a:t>sostenibles</a:t>
            </a:r>
            <a:r>
              <a:rPr lang="en-US" dirty="0"/>
              <a:t> </a:t>
            </a:r>
            <a:r>
              <a:rPr lang="en-US" dirty="0" err="1"/>
              <a:t>requieren</a:t>
            </a:r>
            <a:r>
              <a:rPr lang="en-US" dirty="0"/>
              <a:t> </a:t>
            </a:r>
            <a:r>
              <a:rPr lang="en-US" dirty="0" err="1"/>
              <a:t>reunir</a:t>
            </a:r>
            <a:r>
              <a:rPr lang="en-US" dirty="0"/>
              <a:t> multiples </a:t>
            </a:r>
            <a:r>
              <a:rPr lang="en-US" dirty="0" err="1"/>
              <a:t>elementos</a:t>
            </a:r>
            <a:r>
              <a:rPr lang="en-US" dirty="0"/>
              <a:t>, entre los </a:t>
            </a:r>
            <a:r>
              <a:rPr lang="en-US" dirty="0" err="1"/>
              <a:t>cuales</a:t>
            </a:r>
            <a:r>
              <a:rPr lang="en-US" dirty="0"/>
              <a:t> (i) </a:t>
            </a:r>
            <a:r>
              <a:rPr lang="en-US" dirty="0" err="1"/>
              <a:t>sostenibilidad</a:t>
            </a:r>
            <a:r>
              <a:rPr lang="en-US" dirty="0"/>
              <a:t> </a:t>
            </a:r>
            <a:r>
              <a:rPr lang="en-US" dirty="0" err="1"/>
              <a:t>ambiental</a:t>
            </a:r>
            <a:r>
              <a:rPr lang="en-US" dirty="0"/>
              <a:t> y a </a:t>
            </a:r>
            <a:r>
              <a:rPr lang="en-US" dirty="0" err="1"/>
              <a:t>cambio</a:t>
            </a:r>
            <a:r>
              <a:rPr lang="en-US" dirty="0"/>
              <a:t> </a:t>
            </a:r>
            <a:r>
              <a:rPr lang="en-US" dirty="0" err="1"/>
              <a:t>climatico</a:t>
            </a:r>
            <a:r>
              <a:rPr lang="en-US" dirty="0"/>
              <a:t>, (ii) la </a:t>
            </a:r>
            <a:r>
              <a:rPr lang="en-US" dirty="0" err="1"/>
              <a:t>sostenibilidad</a:t>
            </a:r>
            <a:r>
              <a:rPr lang="en-US" dirty="0"/>
              <a:t> </a:t>
            </a:r>
            <a:r>
              <a:rPr lang="en-US" dirty="0" err="1"/>
              <a:t>economica</a:t>
            </a:r>
            <a:r>
              <a:rPr lang="en-US" dirty="0"/>
              <a:t>, institutional y </a:t>
            </a:r>
            <a:r>
              <a:rPr lang="en-US" dirty="0" err="1"/>
              <a:t>finaciera</a:t>
            </a:r>
            <a:r>
              <a:rPr lang="en-US" dirty="0"/>
              <a:t> y (iii) un </a:t>
            </a:r>
            <a:r>
              <a:rPr lang="en-US" dirty="0" err="1"/>
              <a:t>equilibrio</a:t>
            </a:r>
            <a:r>
              <a:rPr lang="en-US" dirty="0"/>
              <a:t> social </a:t>
            </a:r>
            <a:r>
              <a:rPr lang="en-US" dirty="0" err="1"/>
              <a:t>adequado</a:t>
            </a:r>
            <a:r>
              <a:rPr lang="en-US" dirty="0"/>
              <a:t> son </a:t>
            </a:r>
            <a:r>
              <a:rPr lang="en-US" dirty="0" err="1"/>
              <a:t>esenciales</a:t>
            </a:r>
            <a:r>
              <a:rPr lang="en-US" dirty="0"/>
              <a:t>.</a:t>
            </a:r>
          </a:p>
          <a:p>
            <a:endParaRPr lang="en-US" dirty="0"/>
          </a:p>
          <a:p>
            <a:r>
              <a:rPr lang="en-US" dirty="0"/>
              <a:t>A </a:t>
            </a:r>
            <a:r>
              <a:rPr lang="en-US" dirty="0" err="1"/>
              <a:t>nivel</a:t>
            </a:r>
            <a:r>
              <a:rPr lang="en-US" dirty="0"/>
              <a:t> de </a:t>
            </a:r>
            <a:r>
              <a:rPr lang="en-US" dirty="0" err="1"/>
              <a:t>vivienda</a:t>
            </a:r>
            <a:r>
              <a:rPr lang="en-US" dirty="0"/>
              <a:t>, </a:t>
            </a:r>
            <a:r>
              <a:rPr lang="en-US" dirty="0" err="1"/>
              <a:t>estos</a:t>
            </a:r>
            <a:r>
              <a:rPr lang="en-US" dirty="0"/>
              <a:t> </a:t>
            </a:r>
            <a:r>
              <a:rPr lang="en-US" dirty="0" err="1"/>
              <a:t>parametros</a:t>
            </a:r>
            <a:r>
              <a:rPr lang="en-US" dirty="0"/>
              <a:t> Tambien son </a:t>
            </a:r>
            <a:r>
              <a:rPr lang="en-US" dirty="0" err="1"/>
              <a:t>importantes</a:t>
            </a:r>
            <a:r>
              <a:rPr lang="en-US" dirty="0"/>
              <a:t>, </a:t>
            </a:r>
            <a:r>
              <a:rPr lang="en-US" dirty="0" err="1"/>
              <a:t>destacando</a:t>
            </a:r>
            <a:r>
              <a:rPr lang="en-US" dirty="0"/>
              <a:t> la </a:t>
            </a:r>
            <a:r>
              <a:rPr lang="en-US" dirty="0" err="1"/>
              <a:t>importancia</a:t>
            </a:r>
            <a:r>
              <a:rPr lang="en-US" dirty="0"/>
              <a:t> de</a:t>
            </a:r>
          </a:p>
          <a:p>
            <a:pPr marL="285750" indent="-285750">
              <a:buAutoNum type="romanLcParenBoth"/>
            </a:pPr>
            <a:r>
              <a:rPr lang="en-US" dirty="0" err="1"/>
              <a:t>Xxxxxxxxxxxxxxx</a:t>
            </a:r>
            <a:endParaRPr lang="en-US" dirty="0"/>
          </a:p>
          <a:p>
            <a:pPr marL="0" indent="0">
              <a:buNone/>
            </a:pPr>
            <a:endParaRPr lang="en-US" dirty="0"/>
          </a:p>
          <a:p>
            <a:pPr marL="0" indent="0">
              <a:buNone/>
            </a:pPr>
            <a:r>
              <a:rPr lang="en-US" dirty="0"/>
              <a:t>Me </a:t>
            </a:r>
            <a:r>
              <a:rPr lang="en-US" dirty="0" err="1"/>
              <a:t>gustaria</a:t>
            </a:r>
            <a:r>
              <a:rPr lang="en-US" dirty="0"/>
              <a:t> </a:t>
            </a:r>
            <a:r>
              <a:rPr lang="en-US" dirty="0" err="1"/>
              <a:t>resaltar</a:t>
            </a:r>
            <a:r>
              <a:rPr lang="en-US" dirty="0"/>
              <a:t> la </a:t>
            </a:r>
            <a:r>
              <a:rPr lang="en-US" dirty="0" err="1"/>
              <a:t>importancia</a:t>
            </a:r>
            <a:r>
              <a:rPr lang="en-US" dirty="0"/>
              <a:t> de los roles que </a:t>
            </a:r>
            <a:r>
              <a:rPr lang="en-US" dirty="0" err="1"/>
              <a:t>tanto</a:t>
            </a:r>
            <a:r>
              <a:rPr lang="en-US" dirty="0"/>
              <a:t> el sector public </a:t>
            </a:r>
            <a:r>
              <a:rPr lang="en-US" dirty="0" err="1"/>
              <a:t>como</a:t>
            </a:r>
            <a:r>
              <a:rPr lang="en-US" dirty="0"/>
              <a:t> el sector </a:t>
            </a:r>
            <a:r>
              <a:rPr lang="en-US" dirty="0" err="1"/>
              <a:t>privado</a:t>
            </a:r>
            <a:r>
              <a:rPr lang="en-US" dirty="0"/>
              <a:t> </a:t>
            </a:r>
            <a:r>
              <a:rPr lang="en-US" dirty="0" err="1"/>
              <a:t>juegan</a:t>
            </a:r>
            <a:r>
              <a:rPr lang="en-US" dirty="0"/>
              <a:t> </a:t>
            </a:r>
            <a:r>
              <a:rPr lang="en-US" dirty="0" err="1"/>
              <a:t>en</a:t>
            </a:r>
            <a:r>
              <a:rPr lang="en-US" dirty="0"/>
              <a:t> el </a:t>
            </a:r>
            <a:r>
              <a:rPr lang="en-US" dirty="0" err="1"/>
              <a:t>desarrollo</a:t>
            </a:r>
            <a:r>
              <a:rPr lang="en-US" dirty="0"/>
              <a:t> de </a:t>
            </a:r>
            <a:r>
              <a:rPr lang="en-US" dirty="0" err="1"/>
              <a:t>estas</a:t>
            </a:r>
            <a:r>
              <a:rPr lang="en-US" dirty="0"/>
              <a:t> </a:t>
            </a:r>
            <a:r>
              <a:rPr lang="en-US" dirty="0" err="1"/>
              <a:t>iniciativas</a:t>
            </a:r>
            <a:r>
              <a:rPr lang="en-US" dirty="0"/>
              <a:t>.</a:t>
            </a:r>
          </a:p>
        </p:txBody>
      </p:sp>
      <p:sp>
        <p:nvSpPr>
          <p:cNvPr id="4" name="Slide Number Placeholder 3"/>
          <p:cNvSpPr>
            <a:spLocks noGrp="1"/>
          </p:cNvSpPr>
          <p:nvPr>
            <p:ph type="sldNum" sz="quarter" idx="10"/>
          </p:nvPr>
        </p:nvSpPr>
        <p:spPr/>
        <p:txBody>
          <a:bodyPr/>
          <a:lstStyle/>
          <a:p>
            <a:fld id="{37760D12-1761-FF41-B64A-6C827D700E27}" type="slidenum">
              <a:rPr lang="es-ES" smtClean="0"/>
              <a:pPr/>
              <a:t>4</a:t>
            </a:fld>
            <a:endParaRPr lang="es-ES" dirty="0"/>
          </a:p>
        </p:txBody>
      </p:sp>
    </p:spTree>
    <p:extLst>
      <p:ext uri="{BB962C8B-B14F-4D97-AF65-F5344CB8AC3E}">
        <p14:creationId xmlns:p14="http://schemas.microsoft.com/office/powerpoint/2010/main" val="19078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5</a:t>
            </a:fld>
            <a:endParaRPr lang="es-ES" dirty="0"/>
          </a:p>
        </p:txBody>
      </p:sp>
    </p:spTree>
    <p:extLst>
      <p:ext uri="{BB962C8B-B14F-4D97-AF65-F5344CB8AC3E}">
        <p14:creationId xmlns:p14="http://schemas.microsoft.com/office/powerpoint/2010/main" val="180575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Soluciones</a:t>
            </a:r>
            <a:r>
              <a:rPr lang="en-US" dirty="0"/>
              <a:t> </a:t>
            </a:r>
            <a:r>
              <a:rPr lang="en-US" dirty="0" err="1"/>
              <a:t>especificas</a:t>
            </a:r>
            <a:r>
              <a:rPr lang="en-US" dirty="0"/>
              <a:t> </a:t>
            </a:r>
            <a:r>
              <a:rPr lang="en-US" dirty="0" err="1"/>
              <a:t>incluyen</a:t>
            </a:r>
            <a:endParaRPr lang="en-US" dirty="0"/>
          </a:p>
          <a:p>
            <a:endParaRPr lang="en-US" dirty="0"/>
          </a:p>
          <a:p>
            <a:pPr marL="285750" indent="-285750">
              <a:buAutoNum type="romanLcParenBoth"/>
            </a:pPr>
            <a:r>
              <a:rPr lang="es-ES_tradnl" dirty="0">
                <a:effectLst/>
              </a:rPr>
              <a:t>La </a:t>
            </a:r>
            <a:r>
              <a:rPr lang="es-ES_tradnl" b="1" dirty="0">
                <a:effectLst/>
              </a:rPr>
              <a:t>optimización del proceso constructivo</a:t>
            </a:r>
            <a:r>
              <a:rPr lang="es-ES_tradnl" dirty="0">
                <a:effectLst/>
              </a:rPr>
              <a:t>, desde el diseño hasta la deconstrucción y reutilización de materiales, a través de </a:t>
            </a:r>
            <a:r>
              <a:rPr lang="es-ES_tradnl" b="1" dirty="0">
                <a:effectLst/>
              </a:rPr>
              <a:t>soluciones tecnológicas.</a:t>
            </a:r>
          </a:p>
          <a:p>
            <a:pPr marL="285750" indent="-285750">
              <a:buAutoNum type="romanLcParenBoth"/>
            </a:pPr>
            <a:r>
              <a:rPr lang="es-ES_tradnl" dirty="0">
                <a:effectLst/>
              </a:rPr>
              <a:t>La </a:t>
            </a:r>
            <a:r>
              <a:rPr lang="es-ES_tradnl" b="1" dirty="0">
                <a:effectLst/>
              </a:rPr>
              <a:t>mejora de los materiales utilizados </a:t>
            </a:r>
            <a:r>
              <a:rPr lang="es-ES_tradnl" dirty="0">
                <a:effectLst/>
              </a:rPr>
              <a:t>en el proceso edificatorio, para reducir los efectos del cambio climático y el impacto social y económico</a:t>
            </a:r>
          </a:p>
          <a:p>
            <a:pPr marL="285750" indent="-285750">
              <a:buAutoNum type="romanLcParenBoth"/>
            </a:pPr>
            <a:r>
              <a:rPr lang="es-ES_tradnl" b="1" dirty="0">
                <a:effectLst/>
              </a:rPr>
              <a:t>La Adaptación a las nuevas condiciones climatológicas</a:t>
            </a:r>
            <a:r>
              <a:rPr lang="es-ES_tradnl" dirty="0">
                <a:effectLst/>
              </a:rPr>
              <a:t>, como mayores cargas de viento o agua</a:t>
            </a:r>
          </a:p>
          <a:p>
            <a:pPr marL="285750" indent="-285750">
              <a:buAutoNum type="romanLcParenBoth"/>
            </a:pPr>
            <a:r>
              <a:rPr lang="es-ES_tradnl" b="1" dirty="0">
                <a:effectLst/>
              </a:rPr>
              <a:t>La Protección ante fenómenos climatológicos adversos, </a:t>
            </a:r>
          </a:p>
          <a:p>
            <a:pPr marL="285750" marR="0" lvl="0" indent="-285750" algn="l" defTabSz="457200" rtl="0" eaLnBrk="1" fontAlgn="auto" latinLnBrk="0" hangingPunct="1">
              <a:lnSpc>
                <a:spcPct val="100000"/>
              </a:lnSpc>
              <a:spcBef>
                <a:spcPts val="0"/>
              </a:spcBef>
              <a:spcAft>
                <a:spcPts val="0"/>
              </a:spcAft>
              <a:buClrTx/>
              <a:buSzTx/>
              <a:buFontTx/>
              <a:buAutoNum type="romanLcParenBoth"/>
              <a:tabLst/>
              <a:defRPr/>
            </a:pPr>
            <a:r>
              <a:rPr lang="es-ES_tradnl" b="1" dirty="0">
                <a:effectLst/>
              </a:rPr>
              <a:t>La Mejora de la eficiencia de las instalaciones,</a:t>
            </a:r>
            <a:r>
              <a:rPr lang="es-ES_tradnl" b="0" dirty="0">
                <a:effectLst/>
              </a:rPr>
              <a:t> a través de la normativa y la tecnología como el </a:t>
            </a:r>
            <a:r>
              <a:rPr lang="es-ES_tradnl" dirty="0">
                <a:effectLst/>
              </a:rPr>
              <a:t>aislamiento térmico en fachadas y cubiertas, </a:t>
            </a:r>
            <a:r>
              <a:rPr lang="es-ES_tradnl" dirty="0" err="1">
                <a:effectLst/>
              </a:rPr>
              <a:t>asi</a:t>
            </a:r>
            <a:r>
              <a:rPr lang="es-ES_tradnl" dirty="0">
                <a:effectLst/>
              </a:rPr>
              <a:t> como ventanas de alta eficiencia energética.</a:t>
            </a:r>
          </a:p>
          <a:p>
            <a:pPr marL="285750" marR="0" lvl="0" indent="-285750" algn="l" defTabSz="457200" rtl="0" eaLnBrk="1" fontAlgn="auto" latinLnBrk="0" hangingPunct="1">
              <a:lnSpc>
                <a:spcPct val="100000"/>
              </a:lnSpc>
              <a:spcBef>
                <a:spcPts val="0"/>
              </a:spcBef>
              <a:spcAft>
                <a:spcPts val="0"/>
              </a:spcAft>
              <a:buClrTx/>
              <a:buSzTx/>
              <a:buFontTx/>
              <a:buAutoNum type="romanLcParenBoth"/>
              <a:tabLst/>
              <a:defRPr/>
            </a:pPr>
            <a:r>
              <a:rPr lang="es-ES_tradnl" b="0" dirty="0">
                <a:effectLst/>
              </a:rPr>
              <a:t>El Fomento de las energías renovables, para garantizar la demanda energética</a:t>
            </a:r>
          </a:p>
          <a:p>
            <a:pPr marL="285750" marR="0" lvl="0" indent="-285750" algn="l" defTabSz="457200" rtl="0" eaLnBrk="1" fontAlgn="auto" latinLnBrk="0" hangingPunct="1">
              <a:lnSpc>
                <a:spcPct val="100000"/>
              </a:lnSpc>
              <a:spcBef>
                <a:spcPts val="0"/>
              </a:spcBef>
              <a:spcAft>
                <a:spcPts val="0"/>
              </a:spcAft>
              <a:buClrTx/>
              <a:buSzTx/>
              <a:buFontTx/>
              <a:buAutoNum type="romanLcParenBoth"/>
              <a:tabLst/>
              <a:defRPr/>
            </a:pPr>
            <a:r>
              <a:rPr lang="en-US" b="0" dirty="0" err="1">
                <a:effectLst/>
              </a:rPr>
              <a:t>Teniendo</a:t>
            </a:r>
            <a:r>
              <a:rPr lang="en-US" b="0" dirty="0">
                <a:effectLst/>
              </a:rPr>
              <a:t> </a:t>
            </a:r>
            <a:r>
              <a:rPr lang="en-US" b="0" dirty="0" err="1">
                <a:effectLst/>
              </a:rPr>
              <a:t>en</a:t>
            </a:r>
            <a:r>
              <a:rPr lang="en-US" b="0" dirty="0">
                <a:effectLst/>
              </a:rPr>
              <a:t> </a:t>
            </a:r>
            <a:r>
              <a:rPr lang="en-US" b="0" dirty="0" err="1">
                <a:effectLst/>
              </a:rPr>
              <a:t>cuenta</a:t>
            </a:r>
            <a:r>
              <a:rPr lang="en-US" b="0" dirty="0">
                <a:effectLst/>
              </a:rPr>
              <a:t> el </a:t>
            </a:r>
            <a:r>
              <a:rPr lang="en-US" b="0" dirty="0" err="1">
                <a:effectLst/>
              </a:rPr>
              <a:t>rol</a:t>
            </a:r>
            <a:r>
              <a:rPr lang="en-US" b="0" dirty="0">
                <a:effectLst/>
              </a:rPr>
              <a:t> de la </a:t>
            </a:r>
            <a:r>
              <a:rPr lang="es-ES_tradnl" b="1" dirty="0">
                <a:effectLst/>
              </a:rPr>
              <a:t>Regulación y financiación</a:t>
            </a:r>
            <a:endParaRPr lang="es-ES_tradnl" b="0" dirty="0">
              <a:effectLst/>
            </a:endParaRPr>
          </a:p>
          <a:p>
            <a:pPr marL="285750" marR="0" lvl="0" indent="-285750" algn="l" defTabSz="457200" rtl="0" eaLnBrk="1" fontAlgn="auto" latinLnBrk="0" hangingPunct="1">
              <a:lnSpc>
                <a:spcPct val="100000"/>
              </a:lnSpc>
              <a:spcBef>
                <a:spcPts val="0"/>
              </a:spcBef>
              <a:spcAft>
                <a:spcPts val="0"/>
              </a:spcAft>
              <a:buClrTx/>
              <a:buSzTx/>
              <a:buFontTx/>
              <a:buAutoNum type="romanLcParenBoth"/>
              <a:tabLst/>
              <a:defRPr/>
            </a:pPr>
            <a:endParaRPr lang="es-ES_tradnl" b="0" dirty="0">
              <a:effectLst/>
            </a:endParaRPr>
          </a:p>
          <a:p>
            <a:pPr marL="285750" marR="0" lvl="0" indent="-285750" algn="l" defTabSz="457200" rtl="0" eaLnBrk="1" fontAlgn="auto" latinLnBrk="0" hangingPunct="1">
              <a:lnSpc>
                <a:spcPct val="100000"/>
              </a:lnSpc>
              <a:spcBef>
                <a:spcPts val="0"/>
              </a:spcBef>
              <a:spcAft>
                <a:spcPts val="0"/>
              </a:spcAft>
              <a:buClrTx/>
              <a:buSzTx/>
              <a:buFontTx/>
              <a:buAutoNum type="romanLcParenBoth"/>
              <a:tabLst/>
              <a:defRPr/>
            </a:pPr>
            <a:endParaRPr lang="es-ES_tradnl" b="0" dirty="0">
              <a:effectLst/>
            </a:endParaRPr>
          </a:p>
          <a:p>
            <a:pPr marL="285750" indent="-285750">
              <a:buAutoNum type="romanLcParenBoth"/>
            </a:pPr>
            <a:endParaRPr lang="es-ES_tradnl" b="1" dirty="0">
              <a:effectLst/>
            </a:endParaRPr>
          </a:p>
          <a:p>
            <a:pPr marL="285750" indent="-285750">
              <a:buAutoNum type="romanLcParenBoth"/>
            </a:pPr>
            <a:endParaRPr lang="es-ES_tradnl" b="1" dirty="0">
              <a:effectLst/>
            </a:endParaRPr>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6</a:t>
            </a:fld>
            <a:endParaRPr lang="es-ES" dirty="0"/>
          </a:p>
        </p:txBody>
      </p:sp>
    </p:spTree>
    <p:extLst>
      <p:ext uri="{BB962C8B-B14F-4D97-AF65-F5344CB8AC3E}">
        <p14:creationId xmlns:p14="http://schemas.microsoft.com/office/powerpoint/2010/main" val="57804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Relacionado</a:t>
            </a:r>
            <a:r>
              <a:rPr lang="en-US" sz="1200" b="0" i="0" u="none" strike="noStrike" kern="1200" baseline="0" dirty="0">
                <a:solidFill>
                  <a:schemeClr val="tx1"/>
                </a:solidFill>
                <a:latin typeface="+mn-lt"/>
                <a:ea typeface="+mn-ea"/>
                <a:cs typeface="+mn-cs"/>
              </a:rPr>
              <a:t> con la </a:t>
            </a:r>
            <a:r>
              <a:rPr lang="en-US" sz="1200" b="0" i="0" u="none" strike="noStrike" kern="1200" baseline="0" dirty="0" err="1">
                <a:solidFill>
                  <a:schemeClr val="tx1"/>
                </a:solidFill>
                <a:latin typeface="+mn-lt"/>
                <a:ea typeface="+mn-ea"/>
                <a:cs typeface="+mn-cs"/>
              </a:rPr>
              <a:t>rapida</a:t>
            </a:r>
            <a:r>
              <a:rPr lang="en-US" sz="1200" b="0" i="0" u="none" strike="noStrike" kern="1200" baseline="0" dirty="0">
                <a:solidFill>
                  <a:schemeClr val="tx1"/>
                </a:solidFill>
                <a:latin typeface="+mn-lt"/>
                <a:ea typeface="+mn-ea"/>
                <a:cs typeface="+mn-cs"/>
              </a:rPr>
              <a:t> urbanization, </a:t>
            </a:r>
            <a:r>
              <a:rPr lang="en-US" sz="1200" b="0" i="0" u="none" strike="noStrike" kern="1200" baseline="0" dirty="0" err="1">
                <a:solidFill>
                  <a:schemeClr val="tx1"/>
                </a:solidFill>
                <a:latin typeface="+mn-lt"/>
                <a:ea typeface="+mn-ea"/>
                <a:cs typeface="+mn-cs"/>
              </a:rPr>
              <a:t>paises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Latin American </a:t>
            </a:r>
            <a:r>
              <a:rPr lang="en-US" sz="1200" b="0" i="0" u="none" strike="noStrike" kern="1200" baseline="0" dirty="0" err="1">
                <a:solidFill>
                  <a:schemeClr val="tx1"/>
                </a:solidFill>
                <a:latin typeface="+mn-lt"/>
                <a:ea typeface="+mn-ea"/>
                <a:cs typeface="+mn-cs"/>
              </a:rPr>
              <a:t>han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escalado</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vivienda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verde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algunos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casos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resultando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reduccion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substancial</a:t>
            </a:r>
            <a:r>
              <a:rPr lang="en-US" sz="1200" b="0" i="0" u="none" strike="noStrike" kern="1200" baseline="0" dirty="0">
                <a:solidFill>
                  <a:schemeClr val="tx1"/>
                </a:solidFill>
                <a:latin typeface="+mn-lt"/>
                <a:ea typeface="+mn-ea"/>
                <a:cs typeface="+mn-cs"/>
              </a:rPr>
              <a:t> del </a:t>
            </a:r>
            <a:r>
              <a:rPr lang="en-US" sz="1200" b="0" i="0" u="none" strike="noStrike" kern="1200" baseline="0" dirty="0" err="1">
                <a:solidFill>
                  <a:schemeClr val="tx1"/>
                </a:solidFill>
                <a:latin typeface="+mn-lt"/>
                <a:ea typeface="+mn-ea"/>
                <a:cs typeface="+mn-cs"/>
              </a:rPr>
              <a:t>consumo</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energia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agua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emisiones</a:t>
            </a:r>
            <a:r>
              <a:rPr lang="en-US" sz="1200" b="0" i="0" u="none" strike="noStrike" kern="1200" baseline="0" dirty="0">
                <a:solidFill>
                  <a:schemeClr val="tx1"/>
                </a:solidFill>
                <a:latin typeface="+mn-lt"/>
                <a:ea typeface="+mn-ea"/>
                <a:cs typeface="+mn-cs"/>
              </a:rPr>
              <a:t> de dioxide de </a:t>
            </a:r>
            <a:r>
              <a:rPr lang="en-US" sz="1200" b="0" i="0" u="none" strike="noStrike" kern="1200" baseline="0" dirty="0" err="1">
                <a:solidFill>
                  <a:schemeClr val="tx1"/>
                </a:solidFill>
                <a:latin typeface="+mn-lt"/>
                <a:ea typeface="+mn-ea"/>
                <a:cs typeface="+mn-cs"/>
              </a:rPr>
              <a:t>carbono</a:t>
            </a:r>
            <a:r>
              <a:rPr lang="en-US" sz="1200" b="0" i="0" u="none" strike="noStrike" kern="1200" baseline="0" dirty="0">
                <a:solidFill>
                  <a:schemeClr val="tx1"/>
                </a:solidFill>
                <a:latin typeface="+mn-lt"/>
                <a:ea typeface="+mn-ea"/>
                <a:cs typeface="+mn-cs"/>
              </a:rPr>
              <a:t> y </a:t>
            </a:r>
            <a:r>
              <a:rPr lang="en-US" sz="1200" b="0" i="0" u="none" strike="noStrike" kern="1200" baseline="0" dirty="0" err="1">
                <a:solidFill>
                  <a:schemeClr val="tx1"/>
                </a:solidFill>
                <a:latin typeface="+mn-lt"/>
                <a:ea typeface="+mn-ea"/>
                <a:cs typeface="+mn-cs"/>
              </a:rPr>
              <a:t>dehechos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solidos</a:t>
            </a:r>
            <a:r>
              <a:rPr lang="en-US" sz="1200" b="0" i="0" u="none" strike="noStrike" kern="1200" baseline="0" dirty="0">
                <a:solidFill>
                  <a:schemeClr val="tx1"/>
                </a:solidFill>
                <a:latin typeface="+mn-lt"/>
                <a:ea typeface="+mn-ea"/>
                <a:cs typeface="+mn-cs"/>
              </a:rPr>
              <a:t>. </a:t>
            </a:r>
            <a:endParaRPr lang="en-US" dirty="0"/>
          </a:p>
          <a:p>
            <a:endParaRPr lang="en-US" dirty="0"/>
          </a:p>
          <a:p>
            <a:r>
              <a:rPr lang="en-US" dirty="0" err="1"/>
              <a:t>Paises</a:t>
            </a:r>
            <a:r>
              <a:rPr lang="en-US" dirty="0"/>
              <a:t> </a:t>
            </a:r>
            <a:r>
              <a:rPr lang="en-US" dirty="0" err="1"/>
              <a:t>como</a:t>
            </a:r>
            <a:r>
              <a:rPr lang="es-ES_tradnl" sz="1200" b="0" i="0" u="none" strike="noStrike" kern="1200" baseline="0" dirty="0">
                <a:solidFill>
                  <a:schemeClr val="tx1"/>
                </a:solidFill>
                <a:latin typeface="+mn-lt"/>
                <a:ea typeface="+mn-ea"/>
                <a:cs typeface="+mn-cs"/>
              </a:rPr>
              <a:t> </a:t>
            </a:r>
            <a:r>
              <a:rPr lang="es-ES_tradnl" sz="1200" b="0" i="0" u="none" strike="noStrike" kern="1200" baseline="0" dirty="0" err="1">
                <a:solidFill>
                  <a:schemeClr val="tx1"/>
                </a:solidFill>
                <a:latin typeface="+mn-lt"/>
                <a:ea typeface="+mn-ea"/>
                <a:cs typeface="+mn-cs"/>
              </a:rPr>
              <a:t>Brazil</a:t>
            </a:r>
            <a:r>
              <a:rPr lang="es-ES_tradnl" sz="1200" b="0" i="0" u="none" strike="noStrike" kern="1200" baseline="0" dirty="0">
                <a:solidFill>
                  <a:schemeClr val="tx1"/>
                </a:solidFill>
                <a:latin typeface="+mn-lt"/>
                <a:ea typeface="+mn-ea"/>
                <a:cs typeface="+mn-cs"/>
              </a:rPr>
              <a:t>, Chile, Colombia, Cuba, </a:t>
            </a:r>
            <a:r>
              <a:rPr lang="es-ES_tradnl" sz="1200" b="0" i="0" u="none" strike="noStrike" kern="1200" baseline="0" dirty="0" err="1">
                <a:solidFill>
                  <a:schemeClr val="tx1"/>
                </a:solidFill>
                <a:latin typeface="+mn-lt"/>
                <a:ea typeface="+mn-ea"/>
                <a:cs typeface="+mn-cs"/>
              </a:rPr>
              <a:t>Mexico</a:t>
            </a:r>
            <a:r>
              <a:rPr lang="es-ES_tradnl" sz="1200" b="0" i="0" u="none" strike="noStrike" kern="1200" baseline="0" dirty="0">
                <a:solidFill>
                  <a:schemeClr val="tx1"/>
                </a:solidFill>
                <a:latin typeface="+mn-lt"/>
                <a:ea typeface="+mn-ea"/>
                <a:cs typeface="+mn-cs"/>
              </a:rPr>
              <a:t> and </a:t>
            </a:r>
            <a:r>
              <a:rPr lang="es-ES_tradnl" sz="1200" b="0" i="0" u="none" strike="noStrike" kern="1200" baseline="0" dirty="0" err="1">
                <a:solidFill>
                  <a:schemeClr val="tx1"/>
                </a:solidFill>
                <a:latin typeface="+mn-lt"/>
                <a:ea typeface="+mn-ea"/>
                <a:cs typeface="+mn-cs"/>
              </a:rPr>
              <a:t>Peru</a:t>
            </a:r>
            <a:r>
              <a:rPr lang="es-ES_tradnl" sz="1200" b="0" i="0" u="none" strike="noStrike" kern="1200" baseline="0" dirty="0">
                <a:solidFill>
                  <a:schemeClr val="tx1"/>
                </a:solidFill>
                <a:latin typeface="+mn-lt"/>
                <a:ea typeface="+mn-ea"/>
                <a:cs typeface="+mn-cs"/>
              </a:rPr>
              <a:t> han tomado iniciativas y </a:t>
            </a:r>
            <a:r>
              <a:rPr lang="en-US" dirty="0" err="1"/>
              <a:t>gobiernos</a:t>
            </a:r>
            <a:r>
              <a:rPr lang="en-US" dirty="0"/>
              <a:t> </a:t>
            </a:r>
            <a:r>
              <a:rPr lang="en-US" dirty="0" err="1"/>
              <a:t>en</a:t>
            </a:r>
            <a:r>
              <a:rPr lang="en-US" dirty="0"/>
              <a:t> la region </a:t>
            </a:r>
            <a:r>
              <a:rPr lang="en-US" dirty="0" err="1"/>
              <a:t>han</a:t>
            </a:r>
            <a:r>
              <a:rPr lang="en-US" dirty="0"/>
              <a:t> </a:t>
            </a:r>
            <a:r>
              <a:rPr lang="en-US" dirty="0" err="1"/>
              <a:t>reaccionaron</a:t>
            </a:r>
            <a:r>
              <a:rPr lang="en-US" dirty="0"/>
              <a:t> con las </a:t>
            </a:r>
            <a:r>
              <a:rPr lang="en-US" dirty="0" err="1"/>
              <a:t>primeros</a:t>
            </a:r>
            <a:r>
              <a:rPr lang="en-US" dirty="0"/>
              <a:t> </a:t>
            </a:r>
            <a:r>
              <a:rPr lang="en-US" dirty="0" err="1"/>
              <a:t>directivas</a:t>
            </a:r>
            <a:r>
              <a:rPr lang="en-US" dirty="0"/>
              <a:t> </a:t>
            </a:r>
            <a:r>
              <a:rPr lang="en-US" dirty="0" err="1"/>
              <a:t>sobre</a:t>
            </a:r>
            <a:r>
              <a:rPr lang="en-US" dirty="0"/>
              <a:t> el </a:t>
            </a:r>
            <a:r>
              <a:rPr lang="en-US" dirty="0" err="1"/>
              <a:t>desarrollo</a:t>
            </a:r>
            <a:r>
              <a:rPr lang="en-US" dirty="0"/>
              <a:t> de </a:t>
            </a:r>
            <a:r>
              <a:rPr lang="en-US" dirty="0" err="1"/>
              <a:t>hipotecas</a:t>
            </a:r>
            <a:r>
              <a:rPr lang="en-US" dirty="0"/>
              <a:t> </a:t>
            </a:r>
            <a:r>
              <a:rPr lang="en-US" dirty="0" err="1"/>
              <a:t>verdes</a:t>
            </a:r>
            <a:r>
              <a:rPr lang="en-US" dirty="0"/>
              <a:t> y </a:t>
            </a:r>
            <a:r>
              <a:rPr lang="en-US" dirty="0" err="1"/>
              <a:t>nuevos</a:t>
            </a:r>
            <a:r>
              <a:rPr lang="en-US" dirty="0"/>
              <a:t> </a:t>
            </a:r>
            <a:r>
              <a:rPr lang="en-US" dirty="0" err="1"/>
              <a:t>codigos</a:t>
            </a:r>
            <a:r>
              <a:rPr lang="en-US" dirty="0"/>
              <a:t> de </a:t>
            </a:r>
            <a:r>
              <a:rPr lang="en-US" dirty="0" err="1"/>
              <a:t>edificacion</a:t>
            </a:r>
            <a:r>
              <a:rPr lang="en-US" dirty="0"/>
              <a:t> que </a:t>
            </a:r>
            <a:r>
              <a:rPr lang="en-US" dirty="0" err="1"/>
              <a:t>promueven</a:t>
            </a:r>
            <a:r>
              <a:rPr lang="en-US" dirty="0"/>
              <a:t> las </a:t>
            </a:r>
            <a:r>
              <a:rPr lang="en-US" dirty="0" err="1"/>
              <a:t>sostenibilidad</a:t>
            </a:r>
            <a:r>
              <a:rPr lang="en-US" dirty="0"/>
              <a:t> </a:t>
            </a:r>
            <a:r>
              <a:rPr lang="en-US" dirty="0" err="1"/>
              <a:t>apareciendo</a:t>
            </a:r>
            <a:r>
              <a:rPr lang="en-US" dirty="0"/>
              <a:t> </a:t>
            </a:r>
            <a:r>
              <a:rPr lang="en-US" dirty="0" err="1"/>
              <a:t>en</a:t>
            </a:r>
            <a:r>
              <a:rPr lang="en-US" dirty="0"/>
              <a:t> los </a:t>
            </a:r>
            <a:r>
              <a:rPr lang="en-US" dirty="0" err="1"/>
              <a:t>primeros</a:t>
            </a:r>
            <a:r>
              <a:rPr lang="en-US" dirty="0"/>
              <a:t> </a:t>
            </a:r>
            <a:r>
              <a:rPr lang="en-US" dirty="0" err="1"/>
              <a:t>anos</a:t>
            </a:r>
            <a:r>
              <a:rPr lang="en-US" dirty="0"/>
              <a:t> del </a:t>
            </a:r>
            <a:r>
              <a:rPr lang="en-US" dirty="0" err="1"/>
              <a:t>milenio</a:t>
            </a:r>
            <a:r>
              <a:rPr lang="en-US" dirty="0"/>
              <a:t>.</a:t>
            </a:r>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7</a:t>
            </a:fld>
            <a:endParaRPr lang="es-ES" dirty="0"/>
          </a:p>
        </p:txBody>
      </p:sp>
    </p:spTree>
    <p:extLst>
      <p:ext uri="{BB962C8B-B14F-4D97-AF65-F5344CB8AC3E}">
        <p14:creationId xmlns:p14="http://schemas.microsoft.com/office/powerpoint/2010/main" val="312060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s-ES_tradnl" sz="1200" b="1" i="0" u="none" strike="noStrike" kern="1200" baseline="0" dirty="0">
                <a:solidFill>
                  <a:schemeClr val="tx1"/>
                </a:solidFill>
                <a:latin typeface="+mn-lt"/>
                <a:ea typeface="+mn-ea"/>
                <a:cs typeface="+mn-cs"/>
              </a:rPr>
              <a:t>México</a:t>
            </a:r>
            <a:r>
              <a:rPr lang="es-ES_tradnl" sz="1200" b="0" i="0" u="none" strike="noStrike" kern="1200" baseline="0" dirty="0">
                <a:solidFill>
                  <a:schemeClr val="tx1"/>
                </a:solidFill>
                <a:latin typeface="+mn-lt"/>
                <a:ea typeface="+mn-ea"/>
                <a:cs typeface="+mn-cs"/>
              </a:rPr>
              <a:t> presentó la primera medida de mitigación apropiada para cada país (NAMA) —una actividad voluntaria centrada en la reducción de las emisiones de gases de efecto invernadero— a nivel mundial para nuevas viviendas sostenibles en 2010-2011. Tomando como base el aprendizaje surgido de la experiencia piloto previa “Hipoteca Verde” y de los incentivos ecológicos de los programas de subsidios “Ésta es tu casa”, la iniciativa NAMA amplía las estrategias de control y validación para apoyar el financiamiento directamente a los constructores a través de </a:t>
            </a:r>
            <a:r>
              <a:rPr lang="es-ES_tradnl" sz="1200" b="0" i="0" u="none" strike="noStrike" kern="1200" baseline="0" dirty="0" err="1">
                <a:solidFill>
                  <a:schemeClr val="tx1"/>
                </a:solidFill>
                <a:latin typeface="+mn-lt"/>
                <a:ea typeface="+mn-ea"/>
                <a:cs typeface="+mn-cs"/>
              </a:rPr>
              <a:t>EcoCasa</a:t>
            </a:r>
            <a:r>
              <a:rPr lang="es-ES_tradnl"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dirty="0"/>
          </a:p>
          <a:p>
            <a:endParaRPr lang="en-US" dirty="0"/>
          </a:p>
          <a:p>
            <a:r>
              <a:rPr lang="en-US" dirty="0"/>
              <a:t>Las </a:t>
            </a:r>
            <a:r>
              <a:rPr lang="en-US" dirty="0" err="1"/>
              <a:t>primeras</a:t>
            </a:r>
            <a:r>
              <a:rPr lang="en-US" dirty="0"/>
              <a:t> </a:t>
            </a:r>
            <a:r>
              <a:rPr lang="en-US" dirty="0" err="1"/>
              <a:t>estrategias</a:t>
            </a:r>
            <a:r>
              <a:rPr lang="en-US" dirty="0"/>
              <a:t> de </a:t>
            </a:r>
            <a:r>
              <a:rPr lang="es-ES_tradnl" sz="1200" b="0" i="0" u="none" strike="noStrike" baseline="0" dirty="0">
                <a:solidFill>
                  <a:srgbClr val="006666"/>
                </a:solidFill>
                <a:latin typeface="TT1F5t00"/>
              </a:rPr>
              <a:t>Desarrollo Urbano Integral Sustentable son desarrolladas en el ámbito del proceso de </a:t>
            </a:r>
            <a:r>
              <a:rPr lang="es-ES_tradnl" sz="1200" b="0" i="0" u="none" strike="noStrike" kern="1200" baseline="0" dirty="0">
                <a:solidFill>
                  <a:schemeClr val="tx1"/>
                </a:solidFill>
                <a:latin typeface="+mn-lt"/>
                <a:ea typeface="+mn-ea"/>
                <a:cs typeface="+mn-cs"/>
              </a:rPr>
              <a:t>ordenamiento territorial</a:t>
            </a:r>
          </a:p>
          <a:p>
            <a:r>
              <a:rPr lang="en-US" sz="1200" b="0" i="0" u="none" strike="noStrike" kern="1200" baseline="0" dirty="0" err="1">
                <a:solidFill>
                  <a:schemeClr val="tx1"/>
                </a:solidFill>
                <a:latin typeface="+mn-lt"/>
                <a:ea typeface="+mn-ea"/>
                <a:cs typeface="+mn-cs"/>
              </a:rPr>
              <a:t>Ademas</a:t>
            </a:r>
            <a:r>
              <a:rPr lang="en-US" sz="1200" b="0" i="0" u="none" strike="noStrike" kern="1200" baseline="0" dirty="0">
                <a:solidFill>
                  <a:schemeClr val="tx1"/>
                </a:solidFill>
                <a:latin typeface="+mn-lt"/>
                <a:ea typeface="+mn-ea"/>
                <a:cs typeface="+mn-cs"/>
              </a:rPr>
              <a:t>, </a:t>
            </a:r>
            <a:r>
              <a:rPr lang="es-ES_tradnl" sz="1200" b="0" i="0" u="none" strike="noStrike" kern="1200" baseline="0" dirty="0">
                <a:solidFill>
                  <a:schemeClr val="tx1"/>
                </a:solidFill>
                <a:latin typeface="+mn-lt"/>
                <a:ea typeface="+mn-ea"/>
                <a:cs typeface="+mn-cs"/>
              </a:rPr>
              <a:t>Con el objetivo de fomentar el crecimiento de un mercado de vivienda verde en conjuntos urbanos sustentables, así como promover la densificación de las ciudades, se promueven programas de Vivienda Sustentable, financiamiento y subsidios, ligados a compromisos nacionales a la adaptación a cambio climático, como </a:t>
            </a:r>
            <a:r>
              <a:rPr lang="es-ES_tradnl" sz="1200" b="0" i="0" u="none" strike="noStrike" kern="1200" baseline="0" dirty="0" err="1">
                <a:solidFill>
                  <a:schemeClr val="tx1"/>
                </a:solidFill>
                <a:latin typeface="+mn-lt"/>
                <a:ea typeface="+mn-ea"/>
                <a:cs typeface="+mn-cs"/>
              </a:rPr>
              <a:t>Ecocasa</a:t>
            </a:r>
            <a:endParaRPr lang="es-ES_tradnl"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t>
            </a:r>
            <a:r>
              <a:rPr lang="es-ES_tradnl" sz="1200" b="0" i="0" u="none" strike="noStrike" kern="1200" baseline="0" dirty="0">
                <a:solidFill>
                  <a:schemeClr val="tx1"/>
                </a:solidFill>
                <a:latin typeface="+mn-lt"/>
                <a:ea typeface="+mn-ea"/>
                <a:cs typeface="+mn-cs"/>
              </a:rPr>
              <a:t>a implementación ha sido mas reciente y esta comenzando a tomar fuerza.</a:t>
            </a:r>
            <a:endParaRPr lang="en-US" dirty="0"/>
          </a:p>
          <a:p>
            <a:r>
              <a:rPr lang="en-US" dirty="0"/>
              <a:t> </a:t>
            </a:r>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8</a:t>
            </a:fld>
            <a:endParaRPr lang="es-ES" dirty="0"/>
          </a:p>
        </p:txBody>
      </p:sp>
    </p:spTree>
    <p:extLst>
      <p:ext uri="{BB962C8B-B14F-4D97-AF65-F5344CB8AC3E}">
        <p14:creationId xmlns:p14="http://schemas.microsoft.com/office/powerpoint/2010/main" val="105869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r>
              <a:rPr lang="en-US" b="1" dirty="0"/>
              <a:t>Colombia</a:t>
            </a:r>
            <a:r>
              <a:rPr lang="en-US" dirty="0"/>
              <a:t>, </a:t>
            </a:r>
            <a:r>
              <a:rPr lang="en-US" dirty="0" err="1"/>
              <a:t>aprovechando</a:t>
            </a:r>
            <a:r>
              <a:rPr lang="en-US" dirty="0"/>
              <a:t> el </a:t>
            </a:r>
            <a:r>
              <a:rPr lang="en-US" dirty="0" err="1"/>
              <a:t>conocimiento</a:t>
            </a:r>
            <a:r>
              <a:rPr lang="en-US" dirty="0"/>
              <a:t> de los </a:t>
            </a:r>
            <a:r>
              <a:rPr lang="en-US" dirty="0" err="1"/>
              <a:t>constructores</a:t>
            </a:r>
            <a:r>
              <a:rPr lang="en-US" dirty="0"/>
              <a:t>, y </a:t>
            </a:r>
            <a:r>
              <a:rPr lang="es-ES_tradnl" sz="1200" b="0" i="0" u="none" strike="noStrike" kern="1200" baseline="0" dirty="0">
                <a:solidFill>
                  <a:schemeClr val="tx1"/>
                </a:solidFill>
                <a:latin typeface="+mn-lt"/>
                <a:ea typeface="+mn-ea"/>
                <a:cs typeface="+mn-cs"/>
              </a:rPr>
              <a:t>a través del programa actual de financiamiento de viviendas para hogares de bajos ingresos conocido como “Macroproyectos de Interés Social Nacional” (MISN), el gobierno se unió a varias asociaciones públicas y privadas para aumentar el suministro de viviendas para hasta 350.000 personas de bajos y medianos ingresos. El programa en el pueblo de Soacha, en las afueras de Bogotá y denominado Ciudad Verde, fue pionero. </a:t>
            </a:r>
          </a:p>
          <a:p>
            <a:endParaRPr lang="en-US" sz="1200" b="0" i="0" u="none" strike="noStrike" kern="1200" baseline="0" dirty="0">
              <a:solidFill>
                <a:schemeClr val="tx1"/>
              </a:solidFill>
              <a:latin typeface="+mn-lt"/>
              <a:ea typeface="+mn-ea"/>
              <a:cs typeface="+mn-cs"/>
            </a:endParaRPr>
          </a:p>
          <a:p>
            <a:r>
              <a:rPr lang="es-ES_tradnl" sz="1200" b="0" i="0" u="none" strike="noStrike" kern="1200" baseline="0" dirty="0">
                <a:solidFill>
                  <a:schemeClr val="tx1"/>
                </a:solidFill>
                <a:latin typeface="+mn-lt"/>
                <a:ea typeface="+mn-ea"/>
                <a:cs typeface="+mn-cs"/>
              </a:rPr>
              <a:t>La peculiaridad de este MISN radica no solo en su tamaño sino también en dos características clave: 1) su ubicación dentro del área metropolitana de Bogotá y los beneficios para el medio ambiente que genera este tipo de construcción en terrenos baldíos; y 2) la particularidad del acuerdo de adquisición y urbanización de los terrenos, que permitió que este terreno específico se preparase para la urbanización de viviendas de ayuda social para hogares de bajos ingresos. </a:t>
            </a:r>
            <a:endParaRPr lang="en-US" dirty="0"/>
          </a:p>
          <a:p>
            <a:endParaRPr lang="en-US" dirty="0"/>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9</a:t>
            </a:fld>
            <a:endParaRPr lang="es-ES" dirty="0"/>
          </a:p>
        </p:txBody>
      </p:sp>
    </p:spTree>
    <p:extLst>
      <p:ext uri="{BB962C8B-B14F-4D97-AF65-F5344CB8AC3E}">
        <p14:creationId xmlns:p14="http://schemas.microsoft.com/office/powerpoint/2010/main" val="2744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i="0" u="none" strike="noStrike" kern="1200" baseline="0" dirty="0">
                <a:solidFill>
                  <a:schemeClr val="tx1"/>
                </a:solidFill>
                <a:latin typeface="+mn-lt"/>
                <a:ea typeface="+mn-ea"/>
                <a:cs typeface="+mn-cs"/>
              </a:rPr>
              <a:t>Brasil</a:t>
            </a:r>
            <a:r>
              <a:rPr lang="es-ES_tradnl" sz="1200" b="0" i="0" u="none" strike="noStrike" kern="1200" baseline="0" dirty="0">
                <a:solidFill>
                  <a:schemeClr val="tx1"/>
                </a:solidFill>
                <a:latin typeface="+mn-lt"/>
                <a:ea typeface="+mn-ea"/>
                <a:cs typeface="+mn-cs"/>
              </a:rPr>
              <a:t> está integrando, por un lado, sus significativos avances en el financiamiento de viviendas públicas y, por otro, las prácticas de viviendas eficientes energéticamente a sus dos programas de vivienda más importantes: </a:t>
            </a:r>
            <a:r>
              <a:rPr lang="es-ES_tradnl" sz="1200" b="0" i="0" u="none" strike="noStrike" kern="1200" baseline="0" dirty="0" err="1">
                <a:solidFill>
                  <a:schemeClr val="tx1"/>
                </a:solidFill>
                <a:latin typeface="+mn-lt"/>
                <a:ea typeface="+mn-ea"/>
                <a:cs typeface="+mn-cs"/>
              </a:rPr>
              <a:t>Minha</a:t>
            </a:r>
            <a:r>
              <a:rPr lang="es-ES_tradnl" sz="1200" b="0" i="0" u="none" strike="noStrike" kern="1200" baseline="0" dirty="0">
                <a:solidFill>
                  <a:schemeClr val="tx1"/>
                </a:solidFill>
                <a:latin typeface="+mn-lt"/>
                <a:ea typeface="+mn-ea"/>
                <a:cs typeface="+mn-cs"/>
              </a:rPr>
              <a:t> Casa </a:t>
            </a:r>
            <a:r>
              <a:rPr lang="es-ES_tradnl" sz="1200" b="0" i="0" u="none" strike="noStrike" kern="1200" baseline="0" dirty="0" err="1">
                <a:solidFill>
                  <a:schemeClr val="tx1"/>
                </a:solidFill>
                <a:latin typeface="+mn-lt"/>
                <a:ea typeface="+mn-ea"/>
                <a:cs typeface="+mn-cs"/>
              </a:rPr>
              <a:t>Minha</a:t>
            </a:r>
            <a:r>
              <a:rPr lang="es-ES_tradnl" sz="1200" b="0" i="0" u="none" strike="noStrike" kern="1200" baseline="0" dirty="0">
                <a:solidFill>
                  <a:schemeClr val="tx1"/>
                </a:solidFill>
                <a:latin typeface="+mn-lt"/>
                <a:ea typeface="+mn-ea"/>
                <a:cs typeface="+mn-cs"/>
              </a:rPr>
              <a:t> Vida (MCMV), un programa subsidiado de urbanizaciones de viviendas de gran magnitud y el sistema de calificación de construcciones residenciales ecológicas, denominado Selo Casa Azul. </a:t>
            </a:r>
          </a:p>
          <a:p>
            <a:endParaRPr lang="en-US" sz="1200" b="0" i="0" u="none" strike="noStrike" kern="1200" baseline="0" dirty="0">
              <a:solidFill>
                <a:schemeClr val="tx1"/>
              </a:solidFill>
              <a:latin typeface="+mn-lt"/>
              <a:ea typeface="+mn-ea"/>
              <a:cs typeface="+mn-cs"/>
            </a:endParaRPr>
          </a:p>
          <a:p>
            <a:r>
              <a:rPr lang="es-ES_tradnl" sz="1200" b="0" i="0" u="none" strike="noStrike" kern="1200" baseline="0" dirty="0">
                <a:solidFill>
                  <a:schemeClr val="tx1"/>
                </a:solidFill>
                <a:latin typeface="+mn-lt"/>
                <a:ea typeface="+mn-ea"/>
                <a:cs typeface="+mn-cs"/>
              </a:rPr>
              <a:t>El programa MCMV subsidia a constructores y proyectos de viviendas que cuentan con ciertos estándares de construcción, así como hipotecas, para los hogares que reúnan los requisitos y que ganen entre 0 y 10 veces el salario mínimo mensual. El programa escala para la difusión y divulgación de muchas tecnologías y prácticas de construcción ecológica y ofrece un laboratorio de aprendizaje propicio para la incorporación de diversas innovaciones. </a:t>
            </a:r>
          </a:p>
          <a:p>
            <a:endParaRPr lang="en-US" sz="1200" b="0" i="0" u="none" strike="noStrike" kern="1200" baseline="0" dirty="0">
              <a:solidFill>
                <a:schemeClr val="tx1"/>
              </a:solidFill>
              <a:latin typeface="+mn-lt"/>
              <a:ea typeface="+mn-ea"/>
              <a:cs typeface="+mn-cs"/>
            </a:endParaRPr>
          </a:p>
          <a:p>
            <a:r>
              <a:rPr lang="es-ES_tradnl" sz="1200" b="0" i="0" u="none" strike="noStrike" kern="1200" baseline="0" dirty="0">
                <a:solidFill>
                  <a:schemeClr val="tx1"/>
                </a:solidFill>
                <a:latin typeface="+mn-lt"/>
                <a:ea typeface="+mn-ea"/>
                <a:cs typeface="+mn-cs"/>
              </a:rPr>
              <a:t>La administración y las finanzas se realizan a través de la entidad de propiedad gubernamental Caixa </a:t>
            </a:r>
            <a:r>
              <a:rPr lang="es-ES_tradnl" sz="1200" b="0" i="0" u="none" strike="noStrike" kern="1200" baseline="0" dirty="0" err="1">
                <a:solidFill>
                  <a:schemeClr val="tx1"/>
                </a:solidFill>
                <a:latin typeface="+mn-lt"/>
                <a:ea typeface="+mn-ea"/>
                <a:cs typeface="+mn-cs"/>
              </a:rPr>
              <a:t>Econômica</a:t>
            </a:r>
            <a:r>
              <a:rPr lang="es-ES_tradnl" sz="1200" b="0" i="0" u="none" strike="noStrike" kern="1200" baseline="0" dirty="0">
                <a:solidFill>
                  <a:schemeClr val="tx1"/>
                </a:solidFill>
                <a:latin typeface="+mn-lt"/>
                <a:ea typeface="+mn-ea"/>
                <a:cs typeface="+mn-cs"/>
              </a:rPr>
              <a:t> Federal, que establece los requisitos en materia de diseño y construcción para los constructores </a:t>
            </a:r>
          </a:p>
          <a:p>
            <a:endParaRPr lang="en-US" sz="1200" b="0" i="0" u="none" strike="noStrike" kern="1200" baseline="0" dirty="0">
              <a:solidFill>
                <a:schemeClr val="tx1"/>
              </a:solidFill>
              <a:latin typeface="+mn-lt"/>
              <a:ea typeface="+mn-ea"/>
              <a:cs typeface="+mn-cs"/>
            </a:endParaRPr>
          </a:p>
          <a:p>
            <a:endParaRPr lang="en-US" dirty="0"/>
          </a:p>
          <a:p>
            <a:endParaRPr lang="es-ES_tradnl" dirty="0"/>
          </a:p>
        </p:txBody>
      </p:sp>
      <p:sp>
        <p:nvSpPr>
          <p:cNvPr id="4" name="Slide Number Placeholder 3"/>
          <p:cNvSpPr>
            <a:spLocks noGrp="1"/>
          </p:cNvSpPr>
          <p:nvPr>
            <p:ph type="sldNum" sz="quarter" idx="10"/>
          </p:nvPr>
        </p:nvSpPr>
        <p:spPr/>
        <p:txBody>
          <a:bodyPr/>
          <a:lstStyle/>
          <a:p>
            <a:fld id="{37760D12-1761-FF41-B64A-6C827D700E27}" type="slidenum">
              <a:rPr lang="es-ES" smtClean="0"/>
              <a:pPr/>
              <a:t>10</a:t>
            </a:fld>
            <a:endParaRPr lang="es-ES" dirty="0"/>
          </a:p>
        </p:txBody>
      </p:sp>
    </p:spTree>
    <p:extLst>
      <p:ext uri="{BB962C8B-B14F-4D97-AF65-F5344CB8AC3E}">
        <p14:creationId xmlns:p14="http://schemas.microsoft.com/office/powerpoint/2010/main" val="106026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422613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214907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560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391092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308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31083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534486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1720695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Rectángulo 1"/>
          <p:cNvSpPr/>
          <p:nvPr userDrawn="1"/>
        </p:nvSpPr>
        <p:spPr>
          <a:xfrm>
            <a:off x="0" y="6572250"/>
            <a:ext cx="9144000" cy="285750"/>
          </a:xfrm>
          <a:prstGeom prst="rect">
            <a:avLst/>
          </a:prstGeom>
          <a:solidFill>
            <a:schemeClr val="tx1">
              <a:lumMod val="75000"/>
              <a:lumOff val="2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chemeClr val="tx1">
                  <a:lumMod val="65000"/>
                  <a:lumOff val="35000"/>
                </a:schemeClr>
              </a:solidFill>
            </a:endParaRPr>
          </a:p>
        </p:txBody>
      </p:sp>
      <p:sp>
        <p:nvSpPr>
          <p:cNvPr id="3" name="Rectángulo 2"/>
          <p:cNvSpPr/>
          <p:nvPr userDrawn="1"/>
        </p:nvSpPr>
        <p:spPr>
          <a:xfrm>
            <a:off x="0" y="863600"/>
            <a:ext cx="3943350" cy="46038"/>
          </a:xfrm>
          <a:prstGeom prst="rect">
            <a:avLst/>
          </a:prstGeom>
          <a:solidFill>
            <a:srgbClr val="007A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chemeClr val="tx1">
                  <a:lumMod val="65000"/>
                  <a:lumOff val="35000"/>
                </a:schemeClr>
              </a:solidFill>
            </a:endParaRPr>
          </a:p>
        </p:txBody>
      </p:sp>
      <p:sp>
        <p:nvSpPr>
          <p:cNvPr id="4" name="Rectángulo 3"/>
          <p:cNvSpPr/>
          <p:nvPr userDrawn="1"/>
        </p:nvSpPr>
        <p:spPr>
          <a:xfrm>
            <a:off x="5200650" y="863600"/>
            <a:ext cx="3943350" cy="46038"/>
          </a:xfrm>
          <a:prstGeom prst="rect">
            <a:avLst/>
          </a:prstGeom>
          <a:solidFill>
            <a:srgbClr val="C31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chemeClr val="tx1">
                  <a:lumMod val="65000"/>
                  <a:lumOff val="35000"/>
                </a:schemeClr>
              </a:solidFill>
            </a:endParaRPr>
          </a:p>
        </p:txBody>
      </p:sp>
      <p:pic>
        <p:nvPicPr>
          <p:cNvPr id="1026" name="Imagen 2" descr="Descripción: Macintosh HD:Users:vafarango:Desktop:AlejandroConavi:Logos Conavi:Conavi:dos:SEDATU_CONAV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9463" y="225199"/>
            <a:ext cx="2403700" cy="45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20"/>
          <p:cNvSpPr txBox="1"/>
          <p:nvPr userDrawn="1"/>
        </p:nvSpPr>
        <p:spPr>
          <a:xfrm>
            <a:off x="222250" y="6588125"/>
            <a:ext cx="5660524" cy="230832"/>
          </a:xfrm>
          <a:prstGeom prst="rect">
            <a:avLst/>
          </a:prstGeom>
          <a:noFill/>
        </p:spPr>
        <p:txBody>
          <a:bodyPr wrap="none">
            <a:spAutoFit/>
          </a:bodyPr>
          <a:lstStyle/>
          <a:p>
            <a:pPr>
              <a:defRPr/>
            </a:pPr>
            <a:r>
              <a:rPr lang="es-ES" sz="900" dirty="0">
                <a:solidFill>
                  <a:schemeClr val="tx1">
                    <a:lumMod val="50000"/>
                    <a:lumOff val="50000"/>
                  </a:schemeClr>
                </a:solidFill>
                <a:latin typeface="Arial"/>
                <a:cs typeface="Arial"/>
              </a:rPr>
              <a:t>La </a:t>
            </a:r>
            <a:r>
              <a:rPr lang="es-ES" sz="900" b="1" dirty="0">
                <a:solidFill>
                  <a:schemeClr val="tx1">
                    <a:lumMod val="50000"/>
                    <a:lumOff val="50000"/>
                  </a:schemeClr>
                </a:solidFill>
                <a:latin typeface="Arial"/>
                <a:cs typeface="Arial"/>
              </a:rPr>
              <a:t>NAMA de Vivienda</a:t>
            </a:r>
            <a:r>
              <a:rPr lang="es-ES" sz="900" dirty="0">
                <a:solidFill>
                  <a:schemeClr val="tx1">
                    <a:lumMod val="50000"/>
                    <a:lumOff val="50000"/>
                  </a:schemeClr>
                </a:solidFill>
                <a:latin typeface="Arial"/>
                <a:cs typeface="Arial"/>
              </a:rPr>
              <a:t>. </a:t>
            </a:r>
            <a:r>
              <a:rPr lang="es-ES" sz="900" b="1" dirty="0">
                <a:solidFill>
                  <a:schemeClr val="tx1">
                    <a:lumMod val="50000"/>
                    <a:lumOff val="50000"/>
                  </a:schemeClr>
                </a:solidFill>
                <a:latin typeface="Arial"/>
                <a:cs typeface="Arial"/>
              </a:rPr>
              <a:t>Política pública </a:t>
            </a:r>
            <a:r>
              <a:rPr lang="es-ES" sz="900" dirty="0">
                <a:solidFill>
                  <a:schemeClr val="tx1">
                    <a:lumMod val="50000"/>
                    <a:lumOff val="50000"/>
                  </a:schemeClr>
                </a:solidFill>
                <a:latin typeface="Arial"/>
                <a:cs typeface="Arial"/>
              </a:rPr>
              <a:t>de vivienda sustentable del </a:t>
            </a:r>
            <a:r>
              <a:rPr lang="es-ES" sz="900" b="1" dirty="0">
                <a:solidFill>
                  <a:schemeClr val="tx1">
                    <a:lumMod val="50000"/>
                    <a:lumOff val="50000"/>
                  </a:schemeClr>
                </a:solidFill>
                <a:latin typeface="Arial"/>
                <a:cs typeface="Arial"/>
              </a:rPr>
              <a:t>Gobierno de México</a:t>
            </a:r>
            <a:r>
              <a:rPr lang="es-ES" sz="900" dirty="0">
                <a:solidFill>
                  <a:schemeClr val="tx1">
                    <a:lumMod val="50000"/>
                    <a:lumOff val="50000"/>
                  </a:schemeClr>
                </a:solidFill>
                <a:latin typeface="Arial"/>
                <a:cs typeface="Arial"/>
              </a:rPr>
              <a:t>. Octubre 2016. </a:t>
            </a:r>
          </a:p>
        </p:txBody>
      </p:sp>
    </p:spTree>
    <p:extLst>
      <p:ext uri="{BB962C8B-B14F-4D97-AF65-F5344CB8AC3E}">
        <p14:creationId xmlns:p14="http://schemas.microsoft.com/office/powerpoint/2010/main" val="415410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423833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167363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267414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333060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71806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8621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64831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5050BDDF-8D49-3241-8ACE-A4ABE92EBB90}" type="datetimeFigureOut">
              <a:rPr lang="es-ES" smtClean="0"/>
              <a:pPr>
                <a:defRPr/>
              </a:pPr>
              <a:t>15/09/2017</a:t>
            </a:fld>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259489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2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31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24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34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34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050BDDF-8D49-3241-8ACE-A4ABE92EBB90}" type="datetimeFigureOut">
              <a:rPr lang="es-ES" smtClean="0"/>
              <a:pPr>
                <a:defRPr/>
              </a:pPr>
              <a:t>15/09/2017</a:t>
            </a:fld>
            <a:endParaRPr lang="es-E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6F30100-1B97-0549-9C64-3BC48389A980}" type="slidenum">
              <a:rPr lang="es-ES" smtClean="0"/>
              <a:pPr>
                <a:defRPr/>
              </a:pPr>
              <a:t>‹#›</a:t>
            </a:fld>
            <a:endParaRPr lang="es-ES" dirty="0"/>
          </a:p>
        </p:txBody>
      </p:sp>
    </p:spTree>
    <p:extLst>
      <p:ext uri="{BB962C8B-B14F-4D97-AF65-F5344CB8AC3E}">
        <p14:creationId xmlns:p14="http://schemas.microsoft.com/office/powerpoint/2010/main" val="195221823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1230" y="1926924"/>
            <a:ext cx="8779881" cy="2492990"/>
          </a:xfrm>
          <a:prstGeom prst="rect">
            <a:avLst/>
          </a:prstGeom>
          <a:noFill/>
        </p:spPr>
        <p:txBody>
          <a:bodyPr wrap="square">
            <a:spAutoFit/>
          </a:bodyPr>
          <a:lstStyle/>
          <a:p>
            <a:pPr algn="ctr">
              <a:defRPr/>
            </a:pPr>
            <a:r>
              <a:rPr lang="es-ES" sz="5400" b="1" dirty="0">
                <a:solidFill>
                  <a:srgbClr val="002060"/>
                </a:solidFill>
                <a:effectLst>
                  <a:outerShdw blurRad="38100" dist="38100" dir="2700000" algn="tl">
                    <a:srgbClr val="000000">
                      <a:alpha val="43137"/>
                    </a:srgbClr>
                  </a:outerShdw>
                </a:effectLst>
                <a:latin typeface="Arial"/>
                <a:cs typeface="Arial"/>
              </a:rPr>
              <a:t>Financiamiento a Vivienda Sustentable</a:t>
            </a:r>
          </a:p>
          <a:p>
            <a:pPr algn="ctr">
              <a:defRPr/>
            </a:pPr>
            <a:endParaRPr lang="es-ES" sz="1600" b="1" dirty="0">
              <a:solidFill>
                <a:schemeClr val="tx1">
                  <a:lumMod val="65000"/>
                  <a:lumOff val="35000"/>
                </a:schemeClr>
              </a:solidFill>
              <a:effectLst>
                <a:outerShdw blurRad="38100" dist="38100" dir="2700000" algn="tl">
                  <a:srgbClr val="000000">
                    <a:alpha val="43137"/>
                  </a:srgbClr>
                </a:outerShdw>
              </a:effectLst>
              <a:latin typeface="Arial"/>
              <a:cs typeface="Arial"/>
            </a:endParaRPr>
          </a:p>
          <a:p>
            <a:pPr algn="ctr">
              <a:defRPr/>
            </a:pPr>
            <a:r>
              <a:rPr lang="es-MX" sz="32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America</a:t>
            </a:r>
            <a:r>
              <a:rPr lang="es-MX"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Latina y el Caribe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3">
            <a:extLst>
              <a:ext uri="{FF2B5EF4-FFF2-40B4-BE49-F238E27FC236}">
                <a16:creationId xmlns:a16="http://schemas.microsoft.com/office/drawing/2014/main" id="{0E381A3A-D5C5-466F-9707-46FF9DA6B768}"/>
              </a:ext>
            </a:extLst>
          </p:cNvPr>
          <p:cNvSpPr txBox="1">
            <a:spLocks noChangeArrowheads="1"/>
          </p:cNvSpPr>
          <p:nvPr/>
        </p:nvSpPr>
        <p:spPr bwMode="auto">
          <a:xfrm>
            <a:off x="141822" y="34479"/>
            <a:ext cx="67862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3200" b="1" dirty="0">
                <a:solidFill>
                  <a:srgbClr val="002060"/>
                </a:solidFill>
                <a:latin typeface="Arial" charset="0"/>
                <a:cs typeface="Arial" charset="0"/>
              </a:rPr>
              <a:t>Cronología y antecedentes de la vivienda sustentable en LAC</a:t>
            </a:r>
          </a:p>
        </p:txBody>
      </p:sp>
      <p:sp>
        <p:nvSpPr>
          <p:cNvPr id="3" name="TextBox 2">
            <a:extLst>
              <a:ext uri="{FF2B5EF4-FFF2-40B4-BE49-F238E27FC236}">
                <a16:creationId xmlns:a16="http://schemas.microsoft.com/office/drawing/2014/main" id="{A9E40C7A-F37A-4BA9-A133-E6D9867F95F3}"/>
              </a:ext>
            </a:extLst>
          </p:cNvPr>
          <p:cNvSpPr txBox="1"/>
          <p:nvPr/>
        </p:nvSpPr>
        <p:spPr>
          <a:xfrm>
            <a:off x="409564" y="1441178"/>
            <a:ext cx="3791038" cy="2831544"/>
          </a:xfrm>
          <a:prstGeom prst="rect">
            <a:avLst/>
          </a:prstGeom>
          <a:noFill/>
        </p:spPr>
        <p:txBody>
          <a:bodyPr wrap="none" rtlCol="0">
            <a:spAutoFit/>
          </a:bodyPr>
          <a:lstStyle/>
          <a:p>
            <a:r>
              <a:rPr lang="en-US" sz="4000" b="1" dirty="0"/>
              <a:t>BRASIL</a:t>
            </a:r>
          </a:p>
          <a:p>
            <a:endParaRPr lang="en-US" dirty="0"/>
          </a:p>
          <a:p>
            <a:pPr marL="285750" indent="-285750">
              <a:buFont typeface="Arial" panose="020B0604020202020204" pitchFamily="34" charset="0"/>
              <a:buChar char="•"/>
            </a:pPr>
            <a:r>
              <a:rPr lang="en-US" sz="3000" dirty="0"/>
              <a:t>MCMC</a:t>
            </a:r>
          </a:p>
          <a:p>
            <a:pPr marL="285750" indent="-285750">
              <a:buFont typeface="Arial" panose="020B0604020202020204" pitchFamily="34" charset="0"/>
              <a:buChar char="•"/>
            </a:pPr>
            <a:r>
              <a:rPr lang="en-US" sz="3000" dirty="0" err="1"/>
              <a:t>Selo</a:t>
            </a:r>
            <a:r>
              <a:rPr lang="en-US" sz="3000" dirty="0"/>
              <a:t> Casa Azul</a:t>
            </a:r>
          </a:p>
          <a:p>
            <a:pPr marL="285750" indent="-285750">
              <a:buFont typeface="Arial" panose="020B0604020202020204" pitchFamily="34" charset="0"/>
              <a:buChar char="•"/>
            </a:pPr>
            <a:r>
              <a:rPr lang="en-US" sz="3000" dirty="0"/>
              <a:t>Lab de </a:t>
            </a:r>
            <a:r>
              <a:rPr lang="en-US" sz="3000" dirty="0" err="1"/>
              <a:t>Aprendizaje</a:t>
            </a:r>
            <a:endParaRPr lang="en-US" sz="3000" dirty="0"/>
          </a:p>
          <a:p>
            <a:pPr marL="285750" indent="-285750">
              <a:buFont typeface="Arial" panose="020B0604020202020204" pitchFamily="34" charset="0"/>
              <a:buChar char="•"/>
            </a:pPr>
            <a:endParaRPr lang="en-US" sz="3000" dirty="0"/>
          </a:p>
        </p:txBody>
      </p:sp>
      <p:pic>
        <p:nvPicPr>
          <p:cNvPr id="5" name="Picture 4">
            <a:extLst>
              <a:ext uri="{FF2B5EF4-FFF2-40B4-BE49-F238E27FC236}">
                <a16:creationId xmlns:a16="http://schemas.microsoft.com/office/drawing/2014/main" id="{BC8F9FCB-66C8-4C42-8D01-4F25D792CA47}"/>
              </a:ext>
            </a:extLst>
          </p:cNvPr>
          <p:cNvPicPr>
            <a:picLocks noChangeAspect="1"/>
          </p:cNvPicPr>
          <p:nvPr/>
        </p:nvPicPr>
        <p:blipFill>
          <a:blip r:embed="rId3"/>
          <a:stretch>
            <a:fillRect/>
          </a:stretch>
        </p:blipFill>
        <p:spPr>
          <a:xfrm>
            <a:off x="5360303" y="1927314"/>
            <a:ext cx="3379537" cy="4800872"/>
          </a:xfrm>
          <a:prstGeom prst="rect">
            <a:avLst/>
          </a:prstGeom>
        </p:spPr>
      </p:pic>
    </p:spTree>
    <p:extLst>
      <p:ext uri="{BB962C8B-B14F-4D97-AF65-F5344CB8AC3E}">
        <p14:creationId xmlns:p14="http://schemas.microsoft.com/office/powerpoint/2010/main" val="14799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9">
            <a:extLst>
              <a:ext uri="{FF2B5EF4-FFF2-40B4-BE49-F238E27FC236}">
                <a16:creationId xmlns:a16="http://schemas.microsoft.com/office/drawing/2014/main" id="{DF805286-E7FE-4FC8-B06B-4BC311C10436}"/>
              </a:ext>
            </a:extLst>
          </p:cNvPr>
          <p:cNvSpPr txBox="1"/>
          <p:nvPr/>
        </p:nvSpPr>
        <p:spPr>
          <a:xfrm>
            <a:off x="27992" y="4420"/>
            <a:ext cx="7717695" cy="830997"/>
          </a:xfrm>
          <a:prstGeom prst="rect">
            <a:avLst/>
          </a:prstGeom>
          <a:noFill/>
        </p:spPr>
        <p:txBody>
          <a:bodyPr wrap="square" rtlCol="0">
            <a:spAutoFit/>
          </a:bodyPr>
          <a:lstStyle/>
          <a:p>
            <a:pPr defTabSz="914400"/>
            <a:r>
              <a:rPr lang="es-MX" sz="2400" b="1" cap="small" dirty="0">
                <a:solidFill>
                  <a:srgbClr val="002060"/>
                </a:solidFill>
                <a:latin typeface="Arial" panose="020B0604020202020204" pitchFamily="34" charset="0"/>
                <a:cs typeface="Arial" panose="020B0604020202020204" pitchFamily="34" charset="0"/>
              </a:rPr>
              <a:t>OPERACIONES REALIZADAS POR EL BID EN VIVIENDA SUSTENTABLE</a:t>
            </a:r>
            <a:endParaRPr lang="es-MX" sz="24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037EBD2-0B64-4A78-86CE-49B244E0CA72}"/>
              </a:ext>
            </a:extLst>
          </p:cNvPr>
          <p:cNvPicPr>
            <a:picLocks noChangeAspect="1"/>
          </p:cNvPicPr>
          <p:nvPr/>
        </p:nvPicPr>
        <p:blipFill>
          <a:blip r:embed="rId2"/>
          <a:stretch>
            <a:fillRect/>
          </a:stretch>
        </p:blipFill>
        <p:spPr>
          <a:xfrm>
            <a:off x="662473" y="1129002"/>
            <a:ext cx="7648150" cy="5364395"/>
          </a:xfrm>
          <a:prstGeom prst="rect">
            <a:avLst/>
          </a:prstGeom>
        </p:spPr>
      </p:pic>
    </p:spTree>
    <p:extLst>
      <p:ext uri="{BB962C8B-B14F-4D97-AF65-F5344CB8AC3E}">
        <p14:creationId xmlns:p14="http://schemas.microsoft.com/office/powerpoint/2010/main" val="186223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7523" y="1859853"/>
            <a:ext cx="1895371" cy="3170099"/>
          </a:xfrm>
          <a:prstGeom prst="rect">
            <a:avLst/>
          </a:prstGeom>
          <a:noFill/>
          <a:effectLst>
            <a:innerShdw blurRad="63500" dist="50800" dir="13500000">
              <a:prstClr val="black">
                <a:alpha val="50000"/>
              </a:prstClr>
            </a:innerShdw>
          </a:effectLst>
        </p:spPr>
        <p:txBody>
          <a:bodyPr wrap="none">
            <a:spAutoFit/>
          </a:bodyPr>
          <a:lstStyle/>
          <a:p>
            <a:pPr>
              <a:defRPr/>
            </a:pPr>
            <a:r>
              <a:rPr lang="es-ES" sz="20000" dirty="0">
                <a:solidFill>
                  <a:srgbClr val="002060"/>
                </a:solidFill>
                <a:effectLst>
                  <a:innerShdw blurRad="63500" dist="50800" dir="13500000">
                    <a:prstClr val="black">
                      <a:alpha val="50000"/>
                    </a:prstClr>
                  </a:innerShdw>
                </a:effectLst>
                <a:latin typeface="Arial Black"/>
                <a:cs typeface="Arial Black"/>
              </a:rPr>
              <a:t>3</a:t>
            </a:r>
          </a:p>
        </p:txBody>
      </p:sp>
      <p:sp>
        <p:nvSpPr>
          <p:cNvPr id="4" name="CuadroTexto 2">
            <a:extLst>
              <a:ext uri="{FF2B5EF4-FFF2-40B4-BE49-F238E27FC236}">
                <a16:creationId xmlns:a16="http://schemas.microsoft.com/office/drawing/2014/main" id="{034C399A-1E14-4D4B-9075-8B029B7005FB}"/>
              </a:ext>
            </a:extLst>
          </p:cNvPr>
          <p:cNvSpPr txBox="1"/>
          <p:nvPr/>
        </p:nvSpPr>
        <p:spPr>
          <a:xfrm>
            <a:off x="2230438" y="2244160"/>
            <a:ext cx="5854307" cy="2123658"/>
          </a:xfrm>
          <a:prstGeom prst="rect">
            <a:avLst/>
          </a:prstGeom>
          <a:noFill/>
        </p:spPr>
        <p:txBody>
          <a:bodyPr wrap="square">
            <a:spAutoFit/>
          </a:bodyPr>
          <a:lstStyle/>
          <a:p>
            <a:pPr>
              <a:defRPr/>
            </a:pPr>
            <a:r>
              <a:rPr lang="es-ES" sz="4400" b="1" dirty="0">
                <a:solidFill>
                  <a:schemeClr val="tx1">
                    <a:lumMod val="65000"/>
                    <a:lumOff val="35000"/>
                  </a:schemeClr>
                </a:solidFill>
                <a:latin typeface="Arial"/>
                <a:cs typeface="Arial"/>
              </a:rPr>
              <a:t>Instrumentación       </a:t>
            </a:r>
            <a:r>
              <a:rPr lang="es-ES" sz="4400" dirty="0">
                <a:solidFill>
                  <a:schemeClr val="tx1">
                    <a:lumMod val="65000"/>
                    <a:lumOff val="35000"/>
                  </a:schemeClr>
                </a:solidFill>
                <a:latin typeface="Arial"/>
                <a:cs typeface="Arial"/>
              </a:rPr>
              <a:t>de</a:t>
            </a:r>
            <a:r>
              <a:rPr lang="es-ES" sz="4400" b="1" dirty="0">
                <a:solidFill>
                  <a:schemeClr val="tx1">
                    <a:lumMod val="65000"/>
                    <a:lumOff val="35000"/>
                  </a:schemeClr>
                </a:solidFill>
                <a:latin typeface="Arial"/>
                <a:cs typeface="Arial"/>
              </a:rPr>
              <a:t> </a:t>
            </a:r>
            <a:r>
              <a:rPr lang="es-ES" sz="4400" dirty="0">
                <a:solidFill>
                  <a:schemeClr val="tx1">
                    <a:lumMod val="65000"/>
                    <a:lumOff val="35000"/>
                  </a:schemeClr>
                </a:solidFill>
                <a:latin typeface="Arial"/>
                <a:cs typeface="Arial"/>
              </a:rPr>
              <a:t>la NAMA de vivienda sustentable.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3"/>
          <p:cNvSpPr txBox="1">
            <a:spLocks noChangeArrowheads="1"/>
          </p:cNvSpPr>
          <p:nvPr/>
        </p:nvSpPr>
        <p:spPr bwMode="auto">
          <a:xfrm rot="16200000">
            <a:off x="-1490664" y="3758405"/>
            <a:ext cx="39837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2000" b="1" dirty="0">
                <a:latin typeface="Arial Narrow" panose="020B0606020202030204" pitchFamily="34" charset="0"/>
                <a:cs typeface="Arial" charset="0"/>
              </a:rPr>
              <a:t>NAMA</a:t>
            </a:r>
            <a:r>
              <a:rPr lang="es-ES" sz="2000" dirty="0">
                <a:latin typeface="Arial Narrow" panose="020B0606020202030204" pitchFamily="34" charset="0"/>
                <a:cs typeface="Arial" charset="0"/>
              </a:rPr>
              <a:t> Urbana y de vivienda sustentable</a:t>
            </a:r>
          </a:p>
        </p:txBody>
      </p:sp>
      <p:sp>
        <p:nvSpPr>
          <p:cNvPr id="3" name="CuadroTexto 2"/>
          <p:cNvSpPr txBox="1"/>
          <p:nvPr/>
        </p:nvSpPr>
        <p:spPr>
          <a:xfrm>
            <a:off x="1627761" y="1605055"/>
            <a:ext cx="5103238" cy="954107"/>
          </a:xfrm>
          <a:prstGeom prst="rect">
            <a:avLst/>
          </a:prstGeom>
          <a:noFill/>
          <a:ln>
            <a:solidFill>
              <a:schemeClr val="tx1">
                <a:lumMod val="50000"/>
                <a:lumOff val="50000"/>
              </a:schemeClr>
            </a:solidFill>
          </a:ln>
        </p:spPr>
        <p:txBody>
          <a:bodyPr wrap="square">
            <a:spAutoFit/>
          </a:bodyPr>
          <a:lstStyle/>
          <a:p>
            <a:pPr algn="just">
              <a:defRPr/>
            </a:pPr>
            <a:r>
              <a:rPr lang="es-ES" sz="1400" dirty="0">
                <a:latin typeface="Arial" panose="020B0604020202020204" pitchFamily="34" charset="0"/>
                <a:cs typeface="Arial" panose="020B0604020202020204" pitchFamily="34" charset="0"/>
              </a:rPr>
              <a:t>LINEA ECOCASA: Promueve el diseño integral de la vivienda mediante conceptos de costo-beneficio y energéticamente eficientes; vinculado al índice de desempeño global de la vivienda. </a:t>
            </a:r>
          </a:p>
        </p:txBody>
      </p:sp>
      <p:grpSp>
        <p:nvGrpSpPr>
          <p:cNvPr id="4" name="Agrupar 15"/>
          <p:cNvGrpSpPr>
            <a:grpSpLocks/>
          </p:cNvGrpSpPr>
          <p:nvPr/>
        </p:nvGrpSpPr>
        <p:grpSpPr bwMode="auto">
          <a:xfrm>
            <a:off x="947798" y="2837103"/>
            <a:ext cx="558800" cy="558800"/>
            <a:chOff x="1421715" y="3288618"/>
            <a:chExt cx="559209" cy="559209"/>
          </a:xfrm>
          <a:solidFill>
            <a:srgbClr val="002060"/>
          </a:solidFill>
        </p:grpSpPr>
        <p:sp>
          <p:nvSpPr>
            <p:cNvPr id="5" name="Elipse 4"/>
            <p:cNvSpPr/>
            <p:nvPr/>
          </p:nvSpPr>
          <p:spPr>
            <a:xfrm>
              <a:off x="1421715" y="3288618"/>
              <a:ext cx="559209" cy="559209"/>
            </a:xfrm>
            <a:prstGeom prst="ellipse">
              <a:avLst/>
            </a:prstGeom>
            <a:grp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6" name="CuadroTexto 17"/>
            <p:cNvSpPr txBox="1">
              <a:spLocks noChangeArrowheads="1"/>
            </p:cNvSpPr>
            <p:nvPr/>
          </p:nvSpPr>
          <p:spPr bwMode="auto">
            <a:xfrm>
              <a:off x="1511082" y="3326527"/>
              <a:ext cx="389951" cy="461665"/>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2</a:t>
              </a:r>
            </a:p>
          </p:txBody>
        </p:sp>
      </p:grpSp>
      <p:sp>
        <p:nvSpPr>
          <p:cNvPr id="7" name="CuadroTexto 6"/>
          <p:cNvSpPr txBox="1"/>
          <p:nvPr/>
        </p:nvSpPr>
        <p:spPr>
          <a:xfrm>
            <a:off x="1625134" y="2690605"/>
            <a:ext cx="5105865" cy="1169551"/>
          </a:xfrm>
          <a:prstGeom prst="rect">
            <a:avLst/>
          </a:prstGeom>
          <a:noFill/>
          <a:ln>
            <a:solidFill>
              <a:schemeClr val="tx1">
                <a:lumMod val="50000"/>
                <a:lumOff val="50000"/>
              </a:schemeClr>
            </a:solidFill>
          </a:ln>
        </p:spPr>
        <p:txBody>
          <a:bodyPr wrap="square">
            <a:spAutoFit/>
          </a:bodyPr>
          <a:lstStyle>
            <a:defPPr>
              <a:defRPr lang="es-ES"/>
            </a:defPPr>
            <a:lvl1pPr algn="ctr">
              <a:defRPr sz="1600">
                <a:latin typeface="Arial Narrow" panose="020B0606020202030204" pitchFamily="34" charset="0"/>
                <a:cs typeface="Arial"/>
              </a:defRPr>
            </a:lvl1pPr>
          </a:lstStyle>
          <a:p>
            <a:pPr algn="just"/>
            <a:r>
              <a:rPr lang="es-ES" sz="1400" dirty="0">
                <a:latin typeface="Arial" panose="020B0604020202020204" pitchFamily="34" charset="0"/>
                <a:cs typeface="Arial" panose="020B0604020202020204" pitchFamily="34" charset="0"/>
              </a:rPr>
              <a:t>Tiene </a:t>
            </a:r>
            <a:r>
              <a:rPr lang="es-ES" sz="1400" b="1" dirty="0">
                <a:latin typeface="Arial" panose="020B0604020202020204" pitchFamily="34" charset="0"/>
                <a:cs typeface="Arial" panose="020B0604020202020204" pitchFamily="34" charset="0"/>
              </a:rPr>
              <a:t>como objetivos: </a:t>
            </a:r>
          </a:p>
          <a:p>
            <a:pPr marL="285750" indent="-285750" algn="just">
              <a:buClr>
                <a:srgbClr val="00B050"/>
              </a:buClr>
              <a:buFont typeface="Wingdings" panose="05000000000000000000" pitchFamily="2" charset="2"/>
              <a:buChar char="ü"/>
            </a:pPr>
            <a:r>
              <a:rPr lang="es-ES" sz="1400" dirty="0">
                <a:latin typeface="Arial" panose="020B0604020202020204" pitchFamily="34" charset="0"/>
                <a:cs typeface="Arial" panose="020B0604020202020204" pitchFamily="34" charset="0"/>
              </a:rPr>
              <a:t>Financiamiento concesional para la construcción y </a:t>
            </a:r>
            <a:r>
              <a:rPr lang="es-ES" sz="1400" dirty="0" err="1">
                <a:latin typeface="Arial" panose="020B0604020202020204" pitchFamily="34" charset="0"/>
                <a:cs typeface="Arial" panose="020B0604020202020204" pitchFamily="34" charset="0"/>
              </a:rPr>
              <a:t>asi</a:t>
            </a:r>
            <a:r>
              <a:rPr lang="es-ES" sz="1400" dirty="0">
                <a:latin typeface="Arial" panose="020B0604020202020204" pitchFamily="34" charset="0"/>
                <a:cs typeface="Arial" panose="020B0604020202020204" pitchFamily="34" charset="0"/>
              </a:rPr>
              <a:t> extender la penetración de estándares básicos de eficiencia energética.</a:t>
            </a:r>
          </a:p>
          <a:p>
            <a:pPr marL="285750" indent="-285750" algn="just">
              <a:buClr>
                <a:srgbClr val="00B050"/>
              </a:buClr>
              <a:buFont typeface="Wingdings" panose="05000000000000000000" pitchFamily="2" charset="2"/>
              <a:buChar char="ü"/>
            </a:pPr>
            <a:r>
              <a:rPr lang="es-ES" sz="1400" dirty="0">
                <a:latin typeface="Arial" panose="020B0604020202020204" pitchFamily="34" charset="0"/>
                <a:cs typeface="Arial" panose="020B0604020202020204" pitchFamily="34" charset="0"/>
              </a:rPr>
              <a:t>Escalar hacia estándares de eficiencia más ambiciosos.</a:t>
            </a:r>
          </a:p>
        </p:txBody>
      </p:sp>
      <p:grpSp>
        <p:nvGrpSpPr>
          <p:cNvPr id="8" name="Agrupar 19"/>
          <p:cNvGrpSpPr>
            <a:grpSpLocks/>
          </p:cNvGrpSpPr>
          <p:nvPr/>
        </p:nvGrpSpPr>
        <p:grpSpPr bwMode="auto">
          <a:xfrm>
            <a:off x="947798" y="4103164"/>
            <a:ext cx="558800" cy="558800"/>
            <a:chOff x="1421715" y="3288618"/>
            <a:chExt cx="559209" cy="559209"/>
          </a:xfrm>
          <a:solidFill>
            <a:srgbClr val="002060"/>
          </a:solidFill>
        </p:grpSpPr>
        <p:sp>
          <p:nvSpPr>
            <p:cNvPr id="9" name="Elipse 8"/>
            <p:cNvSpPr/>
            <p:nvPr/>
          </p:nvSpPr>
          <p:spPr>
            <a:xfrm>
              <a:off x="1421715" y="3288618"/>
              <a:ext cx="559209" cy="559209"/>
            </a:xfrm>
            <a:prstGeom prst="ellipse">
              <a:avLst/>
            </a:prstGeom>
            <a:grp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10" name="CuadroTexto 29"/>
            <p:cNvSpPr txBox="1">
              <a:spLocks noChangeArrowheads="1"/>
            </p:cNvSpPr>
            <p:nvPr/>
          </p:nvSpPr>
          <p:spPr bwMode="auto">
            <a:xfrm>
              <a:off x="1511082" y="3326527"/>
              <a:ext cx="389951" cy="461665"/>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3</a:t>
              </a:r>
            </a:p>
          </p:txBody>
        </p:sp>
      </p:grpSp>
      <p:sp>
        <p:nvSpPr>
          <p:cNvPr id="11" name="CuadroTexto 10"/>
          <p:cNvSpPr txBox="1"/>
          <p:nvPr/>
        </p:nvSpPr>
        <p:spPr>
          <a:xfrm>
            <a:off x="1628119" y="3983170"/>
            <a:ext cx="5102881" cy="954107"/>
          </a:xfrm>
          <a:prstGeom prst="rect">
            <a:avLst/>
          </a:prstGeom>
          <a:noFill/>
          <a:ln>
            <a:solidFill>
              <a:schemeClr val="tx1">
                <a:lumMod val="50000"/>
                <a:lumOff val="50000"/>
              </a:schemeClr>
            </a:solidFill>
          </a:ln>
        </p:spPr>
        <p:txBody>
          <a:bodyPr wrap="square">
            <a:spAutoFit/>
          </a:bodyPr>
          <a:lstStyle>
            <a:defPPr>
              <a:defRPr lang="es-ES"/>
            </a:defPPr>
            <a:lvl1pPr algn="ctr">
              <a:defRPr sz="1600">
                <a:latin typeface="Arial Narrow" panose="020B0606020202030204" pitchFamily="34" charset="0"/>
                <a:cs typeface="Arial"/>
              </a:defRPr>
            </a:lvl1pPr>
          </a:lstStyle>
          <a:p>
            <a:pPr algn="just"/>
            <a:r>
              <a:rPr lang="es-ES" sz="1400" dirty="0">
                <a:latin typeface="Arial" panose="020B0604020202020204" pitchFamily="34" charset="0"/>
                <a:cs typeface="Arial" panose="020B0604020202020204" pitchFamily="34" charset="0"/>
              </a:rPr>
              <a:t>La </a:t>
            </a:r>
            <a:r>
              <a:rPr lang="es-ES" sz="1400" b="1" dirty="0">
                <a:latin typeface="Arial" panose="020B0604020202020204" pitchFamily="34" charset="0"/>
                <a:cs typeface="Arial" panose="020B0604020202020204" pitchFamily="34" charset="0"/>
              </a:rPr>
              <a:t>NAMA pretende transformar el sector Urbano y de la vivienda </a:t>
            </a:r>
            <a:r>
              <a:rPr lang="es-ES" sz="1400" dirty="0">
                <a:latin typeface="Arial" panose="020B0604020202020204" pitchFamily="34" charset="0"/>
                <a:cs typeface="Arial" panose="020B0604020202020204" pitchFamily="34" charset="0"/>
              </a:rPr>
              <a:t>en un mercado competitivo bajo en carbono. Generando beneficios directos y </a:t>
            </a:r>
            <a:r>
              <a:rPr lang="es-ES" sz="1400" dirty="0" err="1">
                <a:latin typeface="Arial" panose="020B0604020202020204" pitchFamily="34" charset="0"/>
                <a:cs typeface="Arial" panose="020B0604020202020204" pitchFamily="34" charset="0"/>
              </a:rPr>
              <a:t>co</a:t>
            </a:r>
            <a:r>
              <a:rPr lang="es-ES" sz="1400" dirty="0">
                <a:latin typeface="Arial" panose="020B0604020202020204" pitchFamily="34" charset="0"/>
                <a:cs typeface="Arial" panose="020B0604020202020204" pitchFamily="34" charset="0"/>
              </a:rPr>
              <a:t>-beneficios. </a:t>
            </a:r>
          </a:p>
          <a:p>
            <a:pPr algn="just"/>
            <a:r>
              <a:rPr lang="es-ES" sz="1400" dirty="0">
                <a:latin typeface="Arial" panose="020B0604020202020204" pitchFamily="34" charset="0"/>
                <a:cs typeface="Arial" panose="020B0604020202020204" pitchFamily="34" charset="0"/>
              </a:rPr>
              <a:t>En implementación.</a:t>
            </a:r>
          </a:p>
        </p:txBody>
      </p:sp>
      <p:grpSp>
        <p:nvGrpSpPr>
          <p:cNvPr id="12" name="Agrupar 31"/>
          <p:cNvGrpSpPr>
            <a:grpSpLocks/>
          </p:cNvGrpSpPr>
          <p:nvPr/>
        </p:nvGrpSpPr>
        <p:grpSpPr bwMode="auto">
          <a:xfrm>
            <a:off x="947798" y="5432728"/>
            <a:ext cx="558800" cy="558800"/>
            <a:chOff x="1421715" y="3288618"/>
            <a:chExt cx="559209" cy="559209"/>
          </a:xfrm>
          <a:solidFill>
            <a:srgbClr val="002060"/>
          </a:solidFill>
        </p:grpSpPr>
        <p:sp>
          <p:nvSpPr>
            <p:cNvPr id="13" name="Elipse 12"/>
            <p:cNvSpPr/>
            <p:nvPr/>
          </p:nvSpPr>
          <p:spPr>
            <a:xfrm>
              <a:off x="1421715" y="3288618"/>
              <a:ext cx="559209" cy="559209"/>
            </a:xfrm>
            <a:prstGeom prst="ellipse">
              <a:avLst/>
            </a:prstGeom>
            <a:grp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14" name="CuadroTexto 33"/>
            <p:cNvSpPr txBox="1">
              <a:spLocks noChangeArrowheads="1"/>
            </p:cNvSpPr>
            <p:nvPr/>
          </p:nvSpPr>
          <p:spPr bwMode="auto">
            <a:xfrm>
              <a:off x="1501604" y="3326527"/>
              <a:ext cx="389951" cy="461665"/>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4</a:t>
              </a:r>
            </a:p>
          </p:txBody>
        </p:sp>
      </p:grpSp>
      <p:sp>
        <p:nvSpPr>
          <p:cNvPr id="15" name="CuadroTexto 14"/>
          <p:cNvSpPr txBox="1"/>
          <p:nvPr/>
        </p:nvSpPr>
        <p:spPr>
          <a:xfrm>
            <a:off x="1623099" y="5063583"/>
            <a:ext cx="5107901" cy="1200329"/>
          </a:xfrm>
          <a:prstGeom prst="rect">
            <a:avLst/>
          </a:prstGeom>
          <a:noFill/>
          <a:ln>
            <a:solidFill>
              <a:schemeClr val="tx1">
                <a:lumMod val="50000"/>
                <a:lumOff val="50000"/>
              </a:schemeClr>
            </a:solidFill>
          </a:ln>
        </p:spPr>
        <p:txBody>
          <a:bodyPr wrap="square">
            <a:spAutoFit/>
          </a:bodyPr>
          <a:lstStyle>
            <a:defPPr>
              <a:defRPr lang="es-ES"/>
            </a:defPPr>
            <a:lvl1pPr algn="ctr">
              <a:defRPr sz="1600">
                <a:latin typeface="Arial Narrow" panose="020B0606020202030204" pitchFamily="34" charset="0"/>
                <a:cs typeface="Arial"/>
              </a:defRPr>
            </a:lvl1pPr>
          </a:lstStyle>
          <a:p>
            <a:pPr algn="just"/>
            <a:r>
              <a:rPr lang="es-ES" sz="1400" b="1" dirty="0">
                <a:latin typeface="Arial" panose="020B0604020202020204" pitchFamily="34" charset="0"/>
                <a:cs typeface="Arial" panose="020B0604020202020204" pitchFamily="34" charset="0"/>
              </a:rPr>
              <a:t>Co-beneficios</a:t>
            </a:r>
            <a:r>
              <a:rPr lang="es-ES" sz="1400" dirty="0">
                <a:latin typeface="Arial" panose="020B0604020202020204" pitchFamily="34" charset="0"/>
                <a:cs typeface="Arial" panose="020B0604020202020204" pitchFamily="34" charset="0"/>
              </a:rPr>
              <a:t>:</a:t>
            </a:r>
          </a:p>
          <a:p>
            <a:pPr marL="285750" indent="-285750" algn="just">
              <a:buClr>
                <a:srgbClr val="00B050"/>
              </a:buClr>
              <a:buFont typeface="Wingdings" panose="05000000000000000000" pitchFamily="2" charset="2"/>
              <a:buChar char="ü"/>
            </a:pPr>
            <a:r>
              <a:rPr lang="es-ES" sz="1400" dirty="0">
                <a:latin typeface="Arial" panose="020B0604020202020204" pitchFamily="34" charset="0"/>
                <a:cs typeface="Arial" panose="020B0604020202020204" pitchFamily="34" charset="0"/>
              </a:rPr>
              <a:t>Ahorros económicos gastos fijos electricidad y gas.</a:t>
            </a:r>
          </a:p>
          <a:p>
            <a:pPr marL="285750" indent="-285750" algn="just">
              <a:buClr>
                <a:srgbClr val="00B050"/>
              </a:buClr>
              <a:buFont typeface="Wingdings" panose="05000000000000000000" pitchFamily="2" charset="2"/>
              <a:buChar char="ü"/>
            </a:pPr>
            <a:r>
              <a:rPr lang="es-ES" sz="1400" dirty="0">
                <a:latin typeface="Arial" panose="020B0604020202020204" pitchFamily="34" charset="0"/>
                <a:cs typeface="Arial" panose="020B0604020202020204" pitchFamily="34" charset="0"/>
              </a:rPr>
              <a:t>Mejora la calidad de vida y ambiente al interior de la vivienda.</a:t>
            </a:r>
          </a:p>
          <a:p>
            <a:pPr marL="285750" indent="-285750" algn="just">
              <a:buClr>
                <a:srgbClr val="00B050"/>
              </a:buClr>
              <a:buFont typeface="Wingdings" panose="05000000000000000000" pitchFamily="2" charset="2"/>
              <a:buChar char="ü"/>
            </a:pPr>
            <a:r>
              <a:rPr lang="es-ES" sz="1400" dirty="0">
                <a:latin typeface="Arial" panose="020B0604020202020204" pitchFamily="34" charset="0"/>
                <a:cs typeface="Arial" panose="020B0604020202020204" pitchFamily="34" charset="0"/>
              </a:rPr>
              <a:t>Mejoramiento calidad vivienda construida.</a:t>
            </a:r>
          </a:p>
        </p:txBody>
      </p:sp>
      <p:pic>
        <p:nvPicPr>
          <p:cNvPr id="16" name="Imagen 35" descr="NAMA nueva.png"/>
          <p:cNvPicPr>
            <a:picLocks noChangeAspect="1"/>
          </p:cNvPicPr>
          <p:nvPr/>
        </p:nvPicPr>
        <p:blipFill>
          <a:blip r:embed="rId3">
            <a:extLst>
              <a:ext uri="{28A0092B-C50C-407E-A947-70E740481C1C}">
                <a14:useLocalDpi xmlns:a14="http://schemas.microsoft.com/office/drawing/2010/main" val="0"/>
              </a:ext>
            </a:extLst>
          </a:blip>
          <a:srcRect t="6770"/>
          <a:stretch>
            <a:fillRect/>
          </a:stretch>
        </p:blipFill>
        <p:spPr bwMode="auto">
          <a:xfrm>
            <a:off x="6951608" y="1966568"/>
            <a:ext cx="1925408" cy="2308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Agrupar 11"/>
          <p:cNvGrpSpPr>
            <a:grpSpLocks/>
          </p:cNvGrpSpPr>
          <p:nvPr/>
        </p:nvGrpSpPr>
        <p:grpSpPr bwMode="auto">
          <a:xfrm>
            <a:off x="947798" y="1605055"/>
            <a:ext cx="558800" cy="558800"/>
            <a:chOff x="1421715" y="3288618"/>
            <a:chExt cx="559209" cy="559209"/>
          </a:xfrm>
          <a:solidFill>
            <a:srgbClr val="002060"/>
          </a:solidFill>
        </p:grpSpPr>
        <p:sp>
          <p:nvSpPr>
            <p:cNvPr id="18" name="Elipse 17"/>
            <p:cNvSpPr/>
            <p:nvPr/>
          </p:nvSpPr>
          <p:spPr>
            <a:xfrm>
              <a:off x="1421715" y="3288618"/>
              <a:ext cx="559209" cy="559209"/>
            </a:xfrm>
            <a:prstGeom prst="ellipse">
              <a:avLst/>
            </a:prstGeom>
            <a:grp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19" name="CuadroTexto 13"/>
            <p:cNvSpPr txBox="1">
              <a:spLocks noChangeArrowheads="1"/>
            </p:cNvSpPr>
            <p:nvPr/>
          </p:nvSpPr>
          <p:spPr bwMode="auto">
            <a:xfrm>
              <a:off x="1492126" y="3326527"/>
              <a:ext cx="389951" cy="461665"/>
            </a:xfrm>
            <a:prstGeom prst="rect">
              <a:avLst/>
            </a:prstGeom>
            <a:noFill/>
            <a:ln>
              <a:no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1</a:t>
              </a:r>
            </a:p>
          </p:txBody>
        </p:sp>
      </p:grpSp>
      <p:sp>
        <p:nvSpPr>
          <p:cNvPr id="20" name="CuadroTexto 19"/>
          <p:cNvSpPr txBox="1"/>
          <p:nvPr/>
        </p:nvSpPr>
        <p:spPr>
          <a:xfrm>
            <a:off x="324088" y="178132"/>
            <a:ext cx="7343776" cy="1077218"/>
          </a:xfrm>
          <a:prstGeom prst="rect">
            <a:avLst/>
          </a:prstGeom>
          <a:noFill/>
        </p:spPr>
        <p:txBody>
          <a:bodyPr wrap="square" rtlCol="0">
            <a:spAutoFit/>
          </a:bodyPr>
          <a:lstStyle/>
          <a:p>
            <a:pPr defTabSz="914400"/>
            <a:r>
              <a:rPr lang="es-MX" sz="3200" b="1" cap="small" dirty="0">
                <a:solidFill>
                  <a:srgbClr val="002060"/>
                </a:solidFill>
                <a:latin typeface="Arial" panose="020B0604020202020204" pitchFamily="34" charset="0"/>
                <a:cs typeface="Arial" panose="020B0604020202020204" pitchFamily="34" charset="0"/>
              </a:rPr>
              <a:t>NAMA urbana, de vivienda nueva (ECOCASA) y existente, </a:t>
            </a:r>
            <a:endParaRPr lang="es-MX" sz="3200" dirty="0">
              <a:solidFill>
                <a:srgbClr val="002060"/>
              </a:solidFill>
              <a:latin typeface="Arial" panose="020B0604020202020204" pitchFamily="34" charset="0"/>
              <a:cs typeface="Arial" panose="020B0604020202020204" pitchFamily="34" charset="0"/>
            </a:endParaRPr>
          </a:p>
        </p:txBody>
      </p:sp>
      <p:sp>
        <p:nvSpPr>
          <p:cNvPr id="21" name="Rectángulo redondeado 20"/>
          <p:cNvSpPr/>
          <p:nvPr/>
        </p:nvSpPr>
        <p:spPr>
          <a:xfrm>
            <a:off x="301165" y="2163855"/>
            <a:ext cx="400111" cy="3546859"/>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cxnSp>
        <p:nvCxnSpPr>
          <p:cNvPr id="22" name="Conector recto 21"/>
          <p:cNvCxnSpPr/>
          <p:nvPr/>
        </p:nvCxnSpPr>
        <p:spPr>
          <a:xfrm>
            <a:off x="1498131" y="3111448"/>
            <a:ext cx="121521"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1501578" y="1866848"/>
            <a:ext cx="121521"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1498131" y="4372979"/>
            <a:ext cx="121521"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a:off x="1499264" y="5710714"/>
            <a:ext cx="121521"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6" name="Imagen 25"/>
          <p:cNvPicPr>
            <a:picLocks noChangeAspect="1"/>
          </p:cNvPicPr>
          <p:nvPr/>
        </p:nvPicPr>
        <p:blipFill rotWithShape="1">
          <a:blip r:embed="rId4">
            <a:extLst>
              <a:ext uri="{28A0092B-C50C-407E-A947-70E740481C1C}">
                <a14:useLocalDpi xmlns:a14="http://schemas.microsoft.com/office/drawing/2010/main" val="0"/>
              </a:ext>
            </a:extLst>
          </a:blip>
          <a:srcRect l="28014" t="31358" r="27556" b="44568"/>
          <a:stretch/>
        </p:blipFill>
        <p:spPr>
          <a:xfrm>
            <a:off x="7069490" y="4326960"/>
            <a:ext cx="1689645" cy="1698355"/>
          </a:xfrm>
          <a:prstGeom prst="rect">
            <a:avLst/>
          </a:prstGeom>
        </p:spPr>
      </p:pic>
    </p:spTree>
    <p:extLst>
      <p:ext uri="{BB962C8B-B14F-4D97-AF65-F5344CB8AC3E}">
        <p14:creationId xmlns:p14="http://schemas.microsoft.com/office/powerpoint/2010/main" val="39620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_sisevive_presentacio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53" y="3834267"/>
            <a:ext cx="9144000" cy="2747645"/>
          </a:xfrm>
          <a:prstGeom prst="rect">
            <a:avLst/>
          </a:prstGeom>
        </p:spPr>
      </p:pic>
      <p:sp>
        <p:nvSpPr>
          <p:cNvPr id="4" name="Rectángulo 3"/>
          <p:cNvSpPr/>
          <p:nvPr/>
        </p:nvSpPr>
        <p:spPr>
          <a:xfrm>
            <a:off x="3658696" y="2916494"/>
            <a:ext cx="1850410" cy="817188"/>
          </a:xfrm>
          <a:prstGeom prst="rect">
            <a:avLst/>
          </a:prstGeom>
          <a:solidFill>
            <a:schemeClr val="bg1">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MX" dirty="0"/>
          </a:p>
        </p:txBody>
      </p:sp>
      <p:sp>
        <p:nvSpPr>
          <p:cNvPr id="5" name="Rectángulo 4"/>
          <p:cNvSpPr/>
          <p:nvPr/>
        </p:nvSpPr>
        <p:spPr>
          <a:xfrm>
            <a:off x="1095521" y="2989447"/>
            <a:ext cx="1850410" cy="817188"/>
          </a:xfrm>
          <a:prstGeom prst="rect">
            <a:avLst/>
          </a:prstGeom>
          <a:solidFill>
            <a:schemeClr val="bg1">
              <a:alpha val="7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MX" dirty="0"/>
          </a:p>
        </p:txBody>
      </p:sp>
      <p:pic>
        <p:nvPicPr>
          <p:cNvPr id="7" name="Imagen 35" descr="NAMA nueva.png"/>
          <p:cNvPicPr>
            <a:picLocks noChangeAspect="1"/>
          </p:cNvPicPr>
          <p:nvPr/>
        </p:nvPicPr>
        <p:blipFill>
          <a:blip r:embed="rId4">
            <a:extLst>
              <a:ext uri="{28A0092B-C50C-407E-A947-70E740481C1C}">
                <a14:useLocalDpi xmlns:a14="http://schemas.microsoft.com/office/drawing/2010/main" val="0"/>
              </a:ext>
            </a:extLst>
          </a:blip>
          <a:srcRect t="6770"/>
          <a:stretch>
            <a:fillRect/>
          </a:stretch>
        </p:blipFill>
        <p:spPr bwMode="auto">
          <a:xfrm>
            <a:off x="4011419" y="1444539"/>
            <a:ext cx="981787" cy="1176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Conector recto 7"/>
          <p:cNvCxnSpPr/>
          <p:nvPr/>
        </p:nvCxnSpPr>
        <p:spPr>
          <a:xfrm flipH="1" flipV="1">
            <a:off x="2020727" y="1850424"/>
            <a:ext cx="1903528" cy="1588"/>
          </a:xfrm>
          <a:prstGeom prst="line">
            <a:avLst/>
          </a:prstGeom>
          <a:ln w="12700"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2020726" y="1850424"/>
            <a:ext cx="0" cy="1069975"/>
          </a:xfrm>
          <a:prstGeom prst="line">
            <a:avLst/>
          </a:prstGeom>
          <a:ln w="12700" cmpd="sng">
            <a:solidFill>
              <a:schemeClr val="bg1">
                <a:lumMod val="50000"/>
              </a:schemeClr>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4572000" y="2712918"/>
            <a:ext cx="0" cy="164778"/>
          </a:xfrm>
          <a:prstGeom prst="line">
            <a:avLst/>
          </a:prstGeom>
          <a:ln w="12700" cmpd="sng">
            <a:solidFill>
              <a:schemeClr val="bg1">
                <a:lumMod val="50000"/>
              </a:schemeClr>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a:off x="5117854" y="1840728"/>
            <a:ext cx="1778880" cy="0"/>
          </a:xfrm>
          <a:prstGeom prst="line">
            <a:avLst/>
          </a:prstGeom>
          <a:ln w="12700"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6896734" y="1852012"/>
            <a:ext cx="0" cy="1084262"/>
          </a:xfrm>
          <a:prstGeom prst="line">
            <a:avLst/>
          </a:prstGeom>
          <a:ln w="12700" cmpd="sng">
            <a:solidFill>
              <a:schemeClr val="bg1">
                <a:lumMod val="50000"/>
              </a:schemeClr>
            </a:solidFill>
            <a:prstDash val="sysDash"/>
            <a:tailEnd type="oval"/>
          </a:ln>
          <a:effectLst/>
        </p:spPr>
        <p:style>
          <a:lnRef idx="2">
            <a:schemeClr val="accent1"/>
          </a:lnRef>
          <a:fillRef idx="0">
            <a:schemeClr val="accent1"/>
          </a:fillRef>
          <a:effectRef idx="1">
            <a:schemeClr val="accent1"/>
          </a:effectRef>
          <a:fontRef idx="minor">
            <a:schemeClr val="tx1"/>
          </a:fontRef>
        </p:style>
      </p:cxnSp>
      <p:sp>
        <p:nvSpPr>
          <p:cNvPr id="13" name="CuadroTexto 12"/>
          <p:cNvSpPr txBox="1">
            <a:spLocks noChangeArrowheads="1"/>
          </p:cNvSpPr>
          <p:nvPr/>
        </p:nvSpPr>
        <p:spPr bwMode="auto">
          <a:xfrm>
            <a:off x="1041544" y="3150033"/>
            <a:ext cx="18693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MX" sz="1600" b="1" dirty="0">
                <a:solidFill>
                  <a:srgbClr val="002060"/>
                </a:solidFill>
                <a:latin typeface="Arial Narrow" panose="020B0606020202030204" pitchFamily="34" charset="0"/>
                <a:cs typeface="Arial" charset="0"/>
              </a:rPr>
              <a:t>ECOCASA</a:t>
            </a:r>
            <a:endParaRPr lang="es-MX" sz="1600" dirty="0">
              <a:solidFill>
                <a:srgbClr val="002060"/>
              </a:solidFill>
              <a:latin typeface="Arial Narrow" panose="020B0606020202030204" pitchFamily="34" charset="0"/>
              <a:cs typeface="Arial" charset="0"/>
            </a:endParaRPr>
          </a:p>
        </p:txBody>
      </p:sp>
      <p:sp>
        <p:nvSpPr>
          <p:cNvPr id="15" name="CuadroTexto 33"/>
          <p:cNvSpPr txBox="1">
            <a:spLocks noChangeArrowheads="1"/>
          </p:cNvSpPr>
          <p:nvPr/>
        </p:nvSpPr>
        <p:spPr bwMode="auto">
          <a:xfrm>
            <a:off x="19984" y="829981"/>
            <a:ext cx="73468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2800" b="1" dirty="0">
                <a:solidFill>
                  <a:schemeClr val="accent4">
                    <a:lumMod val="50000"/>
                  </a:schemeClr>
                </a:solidFill>
                <a:latin typeface="Arial Narrow" panose="020B0606020202030204" pitchFamily="34" charset="0"/>
                <a:cs typeface="Arial" charset="0"/>
              </a:rPr>
              <a:t>Financiamiento enmarcados en las </a:t>
            </a:r>
            <a:r>
              <a:rPr lang="es-ES" sz="2800" b="1" dirty="0" err="1">
                <a:solidFill>
                  <a:schemeClr val="accent4">
                    <a:lumMod val="50000"/>
                  </a:schemeClr>
                </a:solidFill>
                <a:latin typeface="Arial Narrow" panose="020B0606020202030204" pitchFamily="34" charset="0"/>
                <a:cs typeface="Arial" charset="0"/>
              </a:rPr>
              <a:t>NAMAs</a:t>
            </a:r>
            <a:endParaRPr lang="es-ES" sz="2800" dirty="0">
              <a:solidFill>
                <a:schemeClr val="accent4">
                  <a:lumMod val="50000"/>
                </a:schemeClr>
              </a:solidFill>
              <a:latin typeface="Arial Narrow" panose="020B0606020202030204" pitchFamily="34" charset="0"/>
              <a:cs typeface="Arial" charset="0"/>
            </a:endParaRPr>
          </a:p>
        </p:txBody>
      </p:sp>
      <p:sp>
        <p:nvSpPr>
          <p:cNvPr id="25" name="CuadroTexto 24"/>
          <p:cNvSpPr txBox="1">
            <a:spLocks noChangeArrowheads="1"/>
          </p:cNvSpPr>
          <p:nvPr/>
        </p:nvSpPr>
        <p:spPr bwMode="auto">
          <a:xfrm>
            <a:off x="1321698" y="3937529"/>
            <a:ext cx="159444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1400" b="1" dirty="0">
                <a:solidFill>
                  <a:srgbClr val="002060"/>
                </a:solidFill>
                <a:latin typeface="Arial Narrow" panose="020B0606020202030204" pitchFamily="34" charset="0"/>
                <a:cs typeface="Arial" charset="0"/>
              </a:rPr>
              <a:t>Recursos de CTF y KFW que reducen el costo de financiamiento de producción de vivienda.</a:t>
            </a:r>
            <a:endParaRPr lang="es-ES" sz="1400" dirty="0">
              <a:solidFill>
                <a:srgbClr val="002060"/>
              </a:solidFill>
              <a:latin typeface="Arial Narrow" panose="020B0606020202030204" pitchFamily="34" charset="0"/>
              <a:cs typeface="Arial" charset="0"/>
            </a:endParaRPr>
          </a:p>
        </p:txBody>
      </p:sp>
      <p:sp>
        <p:nvSpPr>
          <p:cNvPr id="37" name="CuadroTexto 36"/>
          <p:cNvSpPr txBox="1"/>
          <p:nvPr/>
        </p:nvSpPr>
        <p:spPr>
          <a:xfrm>
            <a:off x="46299" y="119457"/>
            <a:ext cx="7717695" cy="584775"/>
          </a:xfrm>
          <a:prstGeom prst="rect">
            <a:avLst/>
          </a:prstGeom>
          <a:noFill/>
        </p:spPr>
        <p:txBody>
          <a:bodyPr wrap="square" rtlCol="0">
            <a:spAutoFit/>
          </a:bodyPr>
          <a:lstStyle/>
          <a:p>
            <a:pPr defTabSz="914400"/>
            <a:r>
              <a:rPr lang="es-MX" sz="3200" b="1" cap="small" dirty="0">
                <a:solidFill>
                  <a:srgbClr val="002060"/>
                </a:solidFill>
                <a:latin typeface="Arial" panose="020B0604020202020204" pitchFamily="34" charset="0"/>
                <a:cs typeface="Arial" panose="020B0604020202020204" pitchFamily="34" charset="0"/>
              </a:rPr>
              <a:t>Programas de financiamiento</a:t>
            </a:r>
            <a:endParaRPr lang="es-MX" sz="3200" dirty="0">
              <a:solidFill>
                <a:srgbClr val="002060"/>
              </a:solidFill>
              <a:latin typeface="Arial" panose="020B0604020202020204" pitchFamily="34" charset="0"/>
              <a:cs typeface="Arial" panose="020B0604020202020204" pitchFamily="34" charset="0"/>
            </a:endParaRPr>
          </a:p>
        </p:txBody>
      </p:sp>
      <p:sp>
        <p:nvSpPr>
          <p:cNvPr id="39" name="CuadroTexto 12">
            <a:extLst>
              <a:ext uri="{FF2B5EF4-FFF2-40B4-BE49-F238E27FC236}">
                <a16:creationId xmlns:a16="http://schemas.microsoft.com/office/drawing/2014/main" id="{F5CBA7B5-65CB-43A5-9830-C205DDFB0D63}"/>
              </a:ext>
            </a:extLst>
          </p:cNvPr>
          <p:cNvSpPr txBox="1">
            <a:spLocks noChangeArrowheads="1"/>
          </p:cNvSpPr>
          <p:nvPr/>
        </p:nvSpPr>
        <p:spPr bwMode="auto">
          <a:xfrm>
            <a:off x="3623614" y="3152795"/>
            <a:ext cx="18693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MX" sz="1600" b="1" dirty="0">
                <a:solidFill>
                  <a:srgbClr val="002060"/>
                </a:solidFill>
                <a:latin typeface="Arial Narrow" panose="020B0606020202030204" pitchFamily="34" charset="0"/>
                <a:cs typeface="Arial" charset="0"/>
              </a:rPr>
              <a:t>Hipoteca Verde</a:t>
            </a:r>
            <a:endParaRPr lang="es-MX" sz="1600" dirty="0">
              <a:solidFill>
                <a:srgbClr val="002060"/>
              </a:solidFill>
              <a:latin typeface="Arial Narrow" panose="020B0606020202030204" pitchFamily="34" charset="0"/>
              <a:cs typeface="Arial" charset="0"/>
            </a:endParaRPr>
          </a:p>
        </p:txBody>
      </p:sp>
      <p:sp>
        <p:nvSpPr>
          <p:cNvPr id="40" name="Rectángulo 3">
            <a:extLst>
              <a:ext uri="{FF2B5EF4-FFF2-40B4-BE49-F238E27FC236}">
                <a16:creationId xmlns:a16="http://schemas.microsoft.com/office/drawing/2014/main" id="{94002FB7-E5DD-4E7F-9698-3AC408A9B728}"/>
              </a:ext>
            </a:extLst>
          </p:cNvPr>
          <p:cNvSpPr/>
          <p:nvPr/>
        </p:nvSpPr>
        <p:spPr>
          <a:xfrm>
            <a:off x="5971529" y="2935990"/>
            <a:ext cx="1850410" cy="817188"/>
          </a:xfrm>
          <a:prstGeom prst="rect">
            <a:avLst/>
          </a:prstGeom>
          <a:solidFill>
            <a:schemeClr val="bg1">
              <a:alpha val="7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MX" dirty="0"/>
          </a:p>
        </p:txBody>
      </p:sp>
      <p:cxnSp>
        <p:nvCxnSpPr>
          <p:cNvPr id="41" name="Conector recto 9">
            <a:extLst>
              <a:ext uri="{FF2B5EF4-FFF2-40B4-BE49-F238E27FC236}">
                <a16:creationId xmlns:a16="http://schemas.microsoft.com/office/drawing/2014/main" id="{271ABA6E-C247-4049-891B-A1A9782D8DCA}"/>
              </a:ext>
            </a:extLst>
          </p:cNvPr>
          <p:cNvCxnSpPr/>
          <p:nvPr/>
        </p:nvCxnSpPr>
        <p:spPr>
          <a:xfrm>
            <a:off x="6884833" y="2732414"/>
            <a:ext cx="0" cy="164778"/>
          </a:xfrm>
          <a:prstGeom prst="line">
            <a:avLst/>
          </a:prstGeom>
          <a:ln w="12700" cmpd="sng">
            <a:solidFill>
              <a:schemeClr val="bg1">
                <a:lumMod val="50000"/>
              </a:schemeClr>
            </a:solidFill>
            <a:prstDash val="sysDash"/>
            <a:tailEnd type="oval"/>
          </a:ln>
          <a:effectLst/>
        </p:spPr>
        <p:style>
          <a:lnRef idx="2">
            <a:schemeClr val="accent1"/>
          </a:lnRef>
          <a:fillRef idx="0">
            <a:schemeClr val="accent1"/>
          </a:fillRef>
          <a:effectRef idx="1">
            <a:schemeClr val="accent1"/>
          </a:effectRef>
          <a:fontRef idx="minor">
            <a:schemeClr val="tx1"/>
          </a:fontRef>
        </p:style>
      </p:cxnSp>
      <p:sp>
        <p:nvSpPr>
          <p:cNvPr id="42" name="CuadroTexto 12">
            <a:extLst>
              <a:ext uri="{FF2B5EF4-FFF2-40B4-BE49-F238E27FC236}">
                <a16:creationId xmlns:a16="http://schemas.microsoft.com/office/drawing/2014/main" id="{9A5307E9-51C5-43D9-B46D-35502FFA8C60}"/>
              </a:ext>
            </a:extLst>
          </p:cNvPr>
          <p:cNvSpPr txBox="1">
            <a:spLocks noChangeArrowheads="1"/>
          </p:cNvSpPr>
          <p:nvPr/>
        </p:nvSpPr>
        <p:spPr bwMode="auto">
          <a:xfrm>
            <a:off x="5929030" y="2986825"/>
            <a:ext cx="18693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MX" sz="1600" b="1" dirty="0">
                <a:solidFill>
                  <a:srgbClr val="002060"/>
                </a:solidFill>
                <a:latin typeface="Arial Narrow" panose="020B0606020202030204" pitchFamily="34" charset="0"/>
                <a:cs typeface="Arial" charset="0"/>
              </a:rPr>
              <a:t>DUIS</a:t>
            </a:r>
            <a:endParaRPr lang="es-MX" sz="1600" dirty="0">
              <a:solidFill>
                <a:srgbClr val="002060"/>
              </a:solidFill>
              <a:latin typeface="Arial Narrow" panose="020B0606020202030204" pitchFamily="34" charset="0"/>
              <a:cs typeface="Arial" charset="0"/>
            </a:endParaRPr>
          </a:p>
        </p:txBody>
      </p:sp>
      <p:sp>
        <p:nvSpPr>
          <p:cNvPr id="43" name="CuadroTexto 24">
            <a:extLst>
              <a:ext uri="{FF2B5EF4-FFF2-40B4-BE49-F238E27FC236}">
                <a16:creationId xmlns:a16="http://schemas.microsoft.com/office/drawing/2014/main" id="{0326B6C0-2148-4A3A-8AF8-CF727F3F6D29}"/>
              </a:ext>
            </a:extLst>
          </p:cNvPr>
          <p:cNvSpPr txBox="1">
            <a:spLocks noChangeArrowheads="1"/>
          </p:cNvSpPr>
          <p:nvPr/>
        </p:nvSpPr>
        <p:spPr bwMode="auto">
          <a:xfrm>
            <a:off x="3857953" y="3945258"/>
            <a:ext cx="159444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1400" b="1" dirty="0">
                <a:solidFill>
                  <a:srgbClr val="002060"/>
                </a:solidFill>
                <a:latin typeface="Arial Narrow" panose="020B0606020202030204" pitchFamily="34" charset="0"/>
                <a:cs typeface="Arial" charset="0"/>
              </a:rPr>
              <a:t>Hipotecas con un monto adicional de financiamiento para promover asequibilidad de eco-</a:t>
            </a:r>
            <a:r>
              <a:rPr lang="es-ES" sz="1400" b="1" dirty="0" err="1">
                <a:solidFill>
                  <a:srgbClr val="002060"/>
                </a:solidFill>
                <a:latin typeface="Arial Narrow" panose="020B0606020202030204" pitchFamily="34" charset="0"/>
                <a:cs typeface="Arial" charset="0"/>
              </a:rPr>
              <a:t>tecnologias</a:t>
            </a:r>
            <a:endParaRPr lang="es-ES" sz="1400" dirty="0">
              <a:solidFill>
                <a:srgbClr val="002060"/>
              </a:solidFill>
              <a:latin typeface="Arial Narrow" panose="020B0606020202030204" pitchFamily="34" charset="0"/>
              <a:cs typeface="Arial" charset="0"/>
            </a:endParaRPr>
          </a:p>
        </p:txBody>
      </p:sp>
      <p:sp>
        <p:nvSpPr>
          <p:cNvPr id="44" name="CuadroTexto 24">
            <a:extLst>
              <a:ext uri="{FF2B5EF4-FFF2-40B4-BE49-F238E27FC236}">
                <a16:creationId xmlns:a16="http://schemas.microsoft.com/office/drawing/2014/main" id="{214DE451-3B52-4276-823F-DE0C672590DD}"/>
              </a:ext>
            </a:extLst>
          </p:cNvPr>
          <p:cNvSpPr txBox="1">
            <a:spLocks noChangeArrowheads="1"/>
          </p:cNvSpPr>
          <p:nvPr/>
        </p:nvSpPr>
        <p:spPr bwMode="auto">
          <a:xfrm>
            <a:off x="6165723" y="3948367"/>
            <a:ext cx="159444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1400" b="1" dirty="0">
                <a:solidFill>
                  <a:srgbClr val="002060"/>
                </a:solidFill>
                <a:latin typeface="Arial Narrow" panose="020B0606020202030204" pitchFamily="34" charset="0"/>
                <a:cs typeface="Arial" charset="0"/>
              </a:rPr>
              <a:t>Monto adicional de subsidio en caso de que la vivienda este en un DUIS</a:t>
            </a:r>
            <a:endParaRPr lang="es-ES" sz="1400" dirty="0">
              <a:solidFill>
                <a:srgbClr val="002060"/>
              </a:solidFill>
              <a:latin typeface="Arial Narrow" panose="020B0606020202030204" pitchFamily="34" charset="0"/>
              <a:cs typeface="Arial" charset="0"/>
            </a:endParaRPr>
          </a:p>
        </p:txBody>
      </p:sp>
    </p:spTree>
    <p:extLst>
      <p:ext uri="{BB962C8B-B14F-4D97-AF65-F5344CB8AC3E}">
        <p14:creationId xmlns:p14="http://schemas.microsoft.com/office/powerpoint/2010/main" val="344877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7523" y="1859853"/>
            <a:ext cx="1895371" cy="3170099"/>
          </a:xfrm>
          <a:prstGeom prst="rect">
            <a:avLst/>
          </a:prstGeom>
          <a:noFill/>
          <a:effectLst>
            <a:innerShdw blurRad="63500" dist="50800" dir="13500000">
              <a:prstClr val="black">
                <a:alpha val="50000"/>
              </a:prstClr>
            </a:innerShdw>
          </a:effectLst>
        </p:spPr>
        <p:txBody>
          <a:bodyPr wrap="none">
            <a:spAutoFit/>
          </a:bodyPr>
          <a:lstStyle/>
          <a:p>
            <a:pPr>
              <a:defRPr/>
            </a:pPr>
            <a:r>
              <a:rPr lang="es-ES" sz="20000" dirty="0">
                <a:solidFill>
                  <a:srgbClr val="002060"/>
                </a:solidFill>
                <a:effectLst>
                  <a:innerShdw blurRad="63500" dist="50800" dir="13500000">
                    <a:prstClr val="black">
                      <a:alpha val="50000"/>
                    </a:prstClr>
                  </a:innerShdw>
                </a:effectLst>
                <a:latin typeface="Arial Black"/>
                <a:cs typeface="Arial Black"/>
              </a:rPr>
              <a:t>4</a:t>
            </a:r>
          </a:p>
        </p:txBody>
      </p:sp>
      <p:sp>
        <p:nvSpPr>
          <p:cNvPr id="4" name="CuadroTexto 2">
            <a:extLst>
              <a:ext uri="{FF2B5EF4-FFF2-40B4-BE49-F238E27FC236}">
                <a16:creationId xmlns:a16="http://schemas.microsoft.com/office/drawing/2014/main" id="{95DF793E-E91F-43B1-ABE7-5C68E59A1BA6}"/>
              </a:ext>
            </a:extLst>
          </p:cNvPr>
          <p:cNvSpPr txBox="1"/>
          <p:nvPr/>
        </p:nvSpPr>
        <p:spPr>
          <a:xfrm>
            <a:off x="2230438" y="2244160"/>
            <a:ext cx="5854307" cy="2123658"/>
          </a:xfrm>
          <a:prstGeom prst="rect">
            <a:avLst/>
          </a:prstGeom>
          <a:noFill/>
        </p:spPr>
        <p:txBody>
          <a:bodyPr wrap="square">
            <a:spAutoFit/>
          </a:bodyPr>
          <a:lstStyle/>
          <a:p>
            <a:pPr>
              <a:defRPr/>
            </a:pPr>
            <a:r>
              <a:rPr lang="es-ES" sz="4400" dirty="0">
                <a:solidFill>
                  <a:schemeClr val="tx1">
                    <a:lumMod val="65000"/>
                    <a:lumOff val="35000"/>
                  </a:schemeClr>
                </a:solidFill>
                <a:latin typeface="Arial"/>
                <a:cs typeface="Arial"/>
              </a:rPr>
              <a:t>Instrumentos y Políticas para la vivienda sustentable</a:t>
            </a:r>
          </a:p>
        </p:txBody>
      </p:sp>
    </p:spTree>
    <p:extLst>
      <p:ext uri="{BB962C8B-B14F-4D97-AF65-F5344CB8AC3E}">
        <p14:creationId xmlns:p14="http://schemas.microsoft.com/office/powerpoint/2010/main" val="355930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a:extLst>
              <a:ext uri="{FF2B5EF4-FFF2-40B4-BE49-F238E27FC236}">
                <a16:creationId xmlns:a16="http://schemas.microsoft.com/office/drawing/2014/main" id="{C175A994-4FEC-4B28-95A7-A74B9630818E}"/>
              </a:ext>
            </a:extLst>
          </p:cNvPr>
          <p:cNvSpPr txBox="1">
            <a:spLocks noChangeArrowheads="1"/>
          </p:cNvSpPr>
          <p:nvPr/>
        </p:nvSpPr>
        <p:spPr bwMode="auto">
          <a:xfrm>
            <a:off x="100739" y="222769"/>
            <a:ext cx="89538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_tradnl" sz="3200" b="1" dirty="0">
                <a:solidFill>
                  <a:srgbClr val="002060"/>
                </a:solidFill>
                <a:latin typeface="Arial" charset="0"/>
                <a:cs typeface="Arial" charset="0"/>
              </a:rPr>
              <a:t>Instrumentos tecnológicos y de planificación</a:t>
            </a:r>
            <a:endParaRPr lang="es-ES" sz="3200" b="1" dirty="0">
              <a:solidFill>
                <a:srgbClr val="002060"/>
              </a:solidFill>
              <a:latin typeface="Arial" charset="0"/>
              <a:cs typeface="Arial" charset="0"/>
            </a:endParaRPr>
          </a:p>
        </p:txBody>
      </p:sp>
      <p:sp>
        <p:nvSpPr>
          <p:cNvPr id="3" name="TextBox 2">
            <a:extLst>
              <a:ext uri="{FF2B5EF4-FFF2-40B4-BE49-F238E27FC236}">
                <a16:creationId xmlns:a16="http://schemas.microsoft.com/office/drawing/2014/main" id="{ECDDC309-31B0-4F22-BBE5-FD1662BC3238}"/>
              </a:ext>
            </a:extLst>
          </p:cNvPr>
          <p:cNvSpPr txBox="1"/>
          <p:nvPr/>
        </p:nvSpPr>
        <p:spPr>
          <a:xfrm>
            <a:off x="457200" y="1514470"/>
            <a:ext cx="7758113" cy="4247317"/>
          </a:xfrm>
          <a:prstGeom prst="rect">
            <a:avLst/>
          </a:prstGeom>
          <a:noFill/>
        </p:spPr>
        <p:txBody>
          <a:bodyPr wrap="square" rtlCol="0">
            <a:spAutoFit/>
          </a:bodyPr>
          <a:lstStyle/>
          <a:p>
            <a:pPr marL="457200" indent="-457200">
              <a:buFont typeface="Arial" panose="020B0604020202020204" pitchFamily="34" charset="0"/>
              <a:buChar char="•"/>
            </a:pPr>
            <a:r>
              <a:rPr lang="es-ES_tradnl" sz="3000" dirty="0"/>
              <a:t>Materiales para la construcción sostenible </a:t>
            </a:r>
          </a:p>
          <a:p>
            <a:pPr marL="457200" indent="-457200">
              <a:buFont typeface="Arial" panose="020B0604020202020204" pitchFamily="34" charset="0"/>
              <a:buChar char="•"/>
            </a:pPr>
            <a:r>
              <a:rPr lang="es-ES_tradnl" sz="3000" dirty="0"/>
              <a:t>Eficiencia y conservación energéticas</a:t>
            </a:r>
          </a:p>
          <a:p>
            <a:pPr marL="457200" indent="-457200">
              <a:buFont typeface="Arial" panose="020B0604020202020204" pitchFamily="34" charset="0"/>
              <a:buChar char="•"/>
            </a:pPr>
            <a:r>
              <a:rPr lang="es-ES_tradnl" sz="3000" dirty="0"/>
              <a:t>Transporte y planificación territorial sostenible </a:t>
            </a:r>
          </a:p>
          <a:p>
            <a:pPr marL="457200" indent="-457200">
              <a:buFont typeface="Arial" panose="020B0604020202020204" pitchFamily="34" charset="0"/>
              <a:buChar char="•"/>
            </a:pPr>
            <a:r>
              <a:rPr lang="es-ES_tradnl" sz="3000" dirty="0"/>
              <a:t>Selección de zonas resilientes</a:t>
            </a:r>
          </a:p>
          <a:p>
            <a:pPr marL="457200" indent="-457200">
              <a:buFont typeface="Arial" panose="020B0604020202020204" pitchFamily="34" charset="0"/>
              <a:buChar char="•"/>
            </a:pPr>
            <a:r>
              <a:rPr lang="es-ES_tradnl" sz="3000" dirty="0"/>
              <a:t>Diseño y construcción resilientes</a:t>
            </a:r>
          </a:p>
          <a:p>
            <a:pPr marL="457200" indent="-457200">
              <a:buFont typeface="Arial" panose="020B0604020202020204" pitchFamily="34" charset="0"/>
              <a:buChar char="•"/>
            </a:pPr>
            <a:r>
              <a:rPr lang="es-ES_tradnl" sz="3000" dirty="0"/>
              <a:t>Diseño y construcción flexibles</a:t>
            </a:r>
          </a:p>
          <a:p>
            <a:pPr marL="457200" indent="-457200">
              <a:buFont typeface="Arial" panose="020B0604020202020204" pitchFamily="34" charset="0"/>
              <a:buChar char="•"/>
            </a:pPr>
            <a:endParaRPr lang="es-ES_tradnl" sz="3000" dirty="0"/>
          </a:p>
        </p:txBody>
      </p:sp>
      <p:pic>
        <p:nvPicPr>
          <p:cNvPr id="4" name="Picture 3">
            <a:extLst>
              <a:ext uri="{FF2B5EF4-FFF2-40B4-BE49-F238E27FC236}">
                <a16:creationId xmlns:a16="http://schemas.microsoft.com/office/drawing/2014/main" id="{95D45C0E-52C7-421C-A988-DD1B92B2CED0}"/>
              </a:ext>
            </a:extLst>
          </p:cNvPr>
          <p:cNvPicPr>
            <a:picLocks noChangeAspect="1"/>
          </p:cNvPicPr>
          <p:nvPr/>
        </p:nvPicPr>
        <p:blipFill>
          <a:blip r:embed="rId3"/>
          <a:stretch>
            <a:fillRect/>
          </a:stretch>
        </p:blipFill>
        <p:spPr>
          <a:xfrm>
            <a:off x="6770049" y="4717029"/>
            <a:ext cx="2200275" cy="2057400"/>
          </a:xfrm>
          <a:prstGeom prst="rect">
            <a:avLst/>
          </a:prstGeom>
        </p:spPr>
      </p:pic>
    </p:spTree>
    <p:extLst>
      <p:ext uri="{BB962C8B-B14F-4D97-AF65-F5344CB8AC3E}">
        <p14:creationId xmlns:p14="http://schemas.microsoft.com/office/powerpoint/2010/main" val="223613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a:extLst>
              <a:ext uri="{FF2B5EF4-FFF2-40B4-BE49-F238E27FC236}">
                <a16:creationId xmlns:a16="http://schemas.microsoft.com/office/drawing/2014/main" id="{C175A994-4FEC-4B28-95A7-A74B9630818E}"/>
              </a:ext>
            </a:extLst>
          </p:cNvPr>
          <p:cNvSpPr txBox="1">
            <a:spLocks noChangeArrowheads="1"/>
          </p:cNvSpPr>
          <p:nvPr/>
        </p:nvSpPr>
        <p:spPr bwMode="auto">
          <a:xfrm>
            <a:off x="100739" y="222769"/>
            <a:ext cx="895387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_tradnl" sz="3200" b="1" dirty="0">
                <a:solidFill>
                  <a:srgbClr val="002060"/>
                </a:solidFill>
                <a:latin typeface="Arial" charset="0"/>
                <a:cs typeface="Arial" charset="0"/>
              </a:rPr>
              <a:t>Instrumentos de política y capacitación</a:t>
            </a:r>
            <a:endParaRPr lang="es-ES" sz="3200" b="1" dirty="0">
              <a:solidFill>
                <a:srgbClr val="002060"/>
              </a:solidFill>
              <a:latin typeface="Arial" charset="0"/>
              <a:cs typeface="Arial" charset="0"/>
            </a:endParaRPr>
          </a:p>
        </p:txBody>
      </p:sp>
      <p:sp>
        <p:nvSpPr>
          <p:cNvPr id="4" name="TextBox 3">
            <a:extLst>
              <a:ext uri="{FF2B5EF4-FFF2-40B4-BE49-F238E27FC236}">
                <a16:creationId xmlns:a16="http://schemas.microsoft.com/office/drawing/2014/main" id="{17763B87-A453-4B14-BF77-CDD559602340}"/>
              </a:ext>
            </a:extLst>
          </p:cNvPr>
          <p:cNvSpPr txBox="1"/>
          <p:nvPr/>
        </p:nvSpPr>
        <p:spPr>
          <a:xfrm>
            <a:off x="457200" y="1100128"/>
            <a:ext cx="7758113" cy="5632311"/>
          </a:xfrm>
          <a:prstGeom prst="rect">
            <a:avLst/>
          </a:prstGeom>
          <a:noFill/>
        </p:spPr>
        <p:txBody>
          <a:bodyPr wrap="square" rtlCol="0">
            <a:spAutoFit/>
          </a:bodyPr>
          <a:lstStyle/>
          <a:p>
            <a:pPr marL="457200" indent="-457200">
              <a:buFont typeface="Arial" panose="020B0604020202020204" pitchFamily="34" charset="0"/>
              <a:buChar char="•"/>
            </a:pPr>
            <a:r>
              <a:rPr lang="es-ES_tradnl" sz="3000" dirty="0"/>
              <a:t>Reglamentos en materia de construcción</a:t>
            </a:r>
          </a:p>
          <a:p>
            <a:pPr marL="457200" indent="-457200">
              <a:buFont typeface="Arial" panose="020B0604020202020204" pitchFamily="34" charset="0"/>
              <a:buChar char="•"/>
            </a:pPr>
            <a:r>
              <a:rPr lang="es-ES_tradnl" sz="3000" dirty="0"/>
              <a:t>Requisitos e incentivos para constructor</a:t>
            </a:r>
          </a:p>
          <a:p>
            <a:pPr marL="457200" indent="-457200">
              <a:buFont typeface="Arial" panose="020B0604020202020204" pitchFamily="34" charset="0"/>
              <a:buChar char="•"/>
            </a:pPr>
            <a:r>
              <a:rPr lang="es-ES_tradnl" sz="3000" dirty="0"/>
              <a:t>Campañas de educación, capacitación y concientización</a:t>
            </a:r>
          </a:p>
          <a:p>
            <a:pPr marL="457200" indent="-457200">
              <a:buFont typeface="Arial" panose="020B0604020202020204" pitchFamily="34" charset="0"/>
              <a:buChar char="•"/>
            </a:pPr>
            <a:r>
              <a:rPr lang="es-ES_tradnl" sz="3000" dirty="0"/>
              <a:t>Financiamiento para investigación y desarrollo</a:t>
            </a:r>
          </a:p>
          <a:p>
            <a:pPr marL="457200" indent="-457200">
              <a:buFont typeface="Arial" panose="020B0604020202020204" pitchFamily="34" charset="0"/>
              <a:buChar char="•"/>
            </a:pPr>
            <a:r>
              <a:rPr lang="es-ES_tradnl" sz="3000" dirty="0"/>
              <a:t>Hipotecas de eficiencia energética</a:t>
            </a:r>
          </a:p>
          <a:p>
            <a:pPr marL="457200" indent="-457200">
              <a:buFont typeface="Arial" panose="020B0604020202020204" pitchFamily="34" charset="0"/>
              <a:buChar char="•"/>
            </a:pPr>
            <a:r>
              <a:rPr lang="es-ES_tradnl" sz="3000" dirty="0"/>
              <a:t>Empresas de servicios energéticos</a:t>
            </a:r>
          </a:p>
          <a:p>
            <a:pPr marL="457200" indent="-457200">
              <a:buFont typeface="Arial" panose="020B0604020202020204" pitchFamily="34" charset="0"/>
              <a:buChar char="•"/>
            </a:pPr>
            <a:r>
              <a:rPr lang="es-ES_tradnl" sz="3000" dirty="0"/>
              <a:t>Financiamiento con cobro en la factura de los servicios públicos</a:t>
            </a:r>
          </a:p>
          <a:p>
            <a:pPr marL="457200" indent="-457200">
              <a:buFont typeface="Arial" panose="020B0604020202020204" pitchFamily="34" charset="0"/>
              <a:buChar char="•"/>
            </a:pPr>
            <a:r>
              <a:rPr lang="es-ES_tradnl" sz="3000" dirty="0"/>
              <a:t>Programas públicos de seguros para casos de desastres naturales</a:t>
            </a:r>
          </a:p>
        </p:txBody>
      </p:sp>
    </p:spTree>
    <p:extLst>
      <p:ext uri="{BB962C8B-B14F-4D97-AF65-F5344CB8AC3E}">
        <p14:creationId xmlns:p14="http://schemas.microsoft.com/office/powerpoint/2010/main" val="270123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11225"/>
            <a:ext cx="9144000" cy="56403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3" name="CuadroTexto 2"/>
          <p:cNvSpPr txBox="1"/>
          <p:nvPr/>
        </p:nvSpPr>
        <p:spPr>
          <a:xfrm>
            <a:off x="317499" y="3192463"/>
            <a:ext cx="4761495" cy="2677656"/>
          </a:xfrm>
          <a:prstGeom prst="rect">
            <a:avLst/>
          </a:prstGeom>
          <a:noFill/>
        </p:spPr>
        <p:txBody>
          <a:bodyPr wrap="square">
            <a:spAutoFit/>
          </a:bodyPr>
          <a:lstStyle/>
          <a:p>
            <a:pPr>
              <a:defRPr/>
            </a:pPr>
            <a:r>
              <a:rPr lang="es-ES" sz="2800" dirty="0">
                <a:solidFill>
                  <a:srgbClr val="002060"/>
                </a:solidFill>
                <a:latin typeface="Arial"/>
                <a:cs typeface="Arial"/>
              </a:rPr>
              <a:t>Gracias por su atención.</a:t>
            </a:r>
          </a:p>
          <a:p>
            <a:pPr>
              <a:defRPr/>
            </a:pPr>
            <a:endParaRPr lang="es-ES" sz="2800" dirty="0">
              <a:solidFill>
                <a:srgbClr val="002060"/>
              </a:solidFill>
              <a:latin typeface="Arial"/>
              <a:cs typeface="Arial"/>
            </a:endParaRPr>
          </a:p>
          <a:p>
            <a:pPr>
              <a:defRPr/>
            </a:pPr>
            <a:endParaRPr lang="es-ES" sz="2800" dirty="0">
              <a:solidFill>
                <a:srgbClr val="002060"/>
              </a:solidFill>
              <a:latin typeface="Arial"/>
              <a:cs typeface="Arial"/>
            </a:endParaRPr>
          </a:p>
          <a:p>
            <a:pPr>
              <a:defRPr/>
            </a:pPr>
            <a:endParaRPr lang="es-ES" sz="2800" dirty="0">
              <a:solidFill>
                <a:srgbClr val="002060"/>
              </a:solidFill>
              <a:latin typeface="Arial"/>
              <a:cs typeface="Arial"/>
            </a:endParaRPr>
          </a:p>
          <a:p>
            <a:pPr>
              <a:defRPr/>
            </a:pPr>
            <a:endParaRPr lang="es-ES" sz="2800" dirty="0">
              <a:solidFill>
                <a:srgbClr val="002060"/>
              </a:solidFill>
              <a:latin typeface="Arial"/>
              <a:cs typeface="Arial"/>
            </a:endParaRPr>
          </a:p>
          <a:p>
            <a:pPr>
              <a:defRPr/>
            </a:pPr>
            <a:endParaRPr lang="es-ES" sz="2800" dirty="0">
              <a:solidFill>
                <a:srgbClr val="002060"/>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7" name="CuadroTexto 5"/>
          <p:cNvSpPr txBox="1">
            <a:spLocks noChangeArrowheads="1"/>
          </p:cNvSpPr>
          <p:nvPr/>
        </p:nvSpPr>
        <p:spPr bwMode="auto">
          <a:xfrm>
            <a:off x="346073" y="211468"/>
            <a:ext cx="220925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3200" b="1" dirty="0">
                <a:solidFill>
                  <a:srgbClr val="002060"/>
                </a:solidFill>
                <a:latin typeface="Arial" charset="0"/>
                <a:cs typeface="Arial" charset="0"/>
              </a:rPr>
              <a:t>Contenido</a:t>
            </a:r>
          </a:p>
        </p:txBody>
      </p:sp>
      <p:grpSp>
        <p:nvGrpSpPr>
          <p:cNvPr id="8" name="Agrupar 7"/>
          <p:cNvGrpSpPr>
            <a:grpSpLocks/>
          </p:cNvGrpSpPr>
          <p:nvPr/>
        </p:nvGrpSpPr>
        <p:grpSpPr bwMode="auto">
          <a:xfrm>
            <a:off x="431798" y="1265568"/>
            <a:ext cx="558800" cy="558800"/>
            <a:chOff x="1421715" y="3288618"/>
            <a:chExt cx="559209" cy="559209"/>
          </a:xfrm>
          <a:solidFill>
            <a:srgbClr val="002060"/>
          </a:solidFill>
        </p:grpSpPr>
        <p:sp>
          <p:nvSpPr>
            <p:cNvPr id="9" name="Elipse 8"/>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114" name="CuadroTexto 13"/>
            <p:cNvSpPr txBox="1">
              <a:spLocks noChangeArrowheads="1"/>
            </p:cNvSpPr>
            <p:nvPr/>
          </p:nvSpPr>
          <p:spPr bwMode="auto">
            <a:xfrm>
              <a:off x="1492126" y="3326527"/>
              <a:ext cx="389951" cy="461665"/>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1</a:t>
              </a:r>
            </a:p>
          </p:txBody>
        </p:sp>
      </p:grpSp>
      <p:sp>
        <p:nvSpPr>
          <p:cNvPr id="11" name="CuadroTexto 10"/>
          <p:cNvSpPr txBox="1"/>
          <p:nvPr/>
        </p:nvSpPr>
        <p:spPr>
          <a:xfrm>
            <a:off x="1206498" y="1329068"/>
            <a:ext cx="6534150" cy="400050"/>
          </a:xfrm>
          <a:prstGeom prst="rect">
            <a:avLst/>
          </a:prstGeom>
          <a:noFill/>
        </p:spPr>
        <p:txBody>
          <a:bodyPr>
            <a:spAutoFit/>
          </a:bodyPr>
          <a:lstStyle/>
          <a:p>
            <a:pPr>
              <a:defRPr/>
            </a:pPr>
            <a:r>
              <a:rPr lang="es-ES" sz="2000" dirty="0">
                <a:solidFill>
                  <a:schemeClr val="tx1">
                    <a:lumMod val="65000"/>
                    <a:lumOff val="35000"/>
                  </a:schemeClr>
                </a:solidFill>
                <a:latin typeface="Arial"/>
                <a:cs typeface="Arial"/>
              </a:rPr>
              <a:t>Vivienda y Desarrollo Urbano.</a:t>
            </a:r>
          </a:p>
        </p:txBody>
      </p:sp>
      <p:grpSp>
        <p:nvGrpSpPr>
          <p:cNvPr id="12" name="Agrupar 11"/>
          <p:cNvGrpSpPr>
            <a:grpSpLocks/>
          </p:cNvGrpSpPr>
          <p:nvPr/>
        </p:nvGrpSpPr>
        <p:grpSpPr bwMode="auto">
          <a:xfrm>
            <a:off x="431798" y="2187906"/>
            <a:ext cx="558800" cy="558800"/>
            <a:chOff x="1421715" y="3288618"/>
            <a:chExt cx="559209" cy="559209"/>
          </a:xfrm>
          <a:solidFill>
            <a:srgbClr val="002060"/>
          </a:solidFill>
        </p:grpSpPr>
        <p:sp>
          <p:nvSpPr>
            <p:cNvPr id="13" name="Elipse 12"/>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112" name="CuadroTexto 13"/>
            <p:cNvSpPr txBox="1">
              <a:spLocks noChangeArrowheads="1"/>
            </p:cNvSpPr>
            <p:nvPr/>
          </p:nvSpPr>
          <p:spPr bwMode="auto">
            <a:xfrm>
              <a:off x="1508849" y="3326527"/>
              <a:ext cx="390236" cy="46200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2</a:t>
              </a:r>
            </a:p>
          </p:txBody>
        </p:sp>
      </p:grpSp>
      <p:sp>
        <p:nvSpPr>
          <p:cNvPr id="15" name="CuadroTexto 14"/>
          <p:cNvSpPr txBox="1"/>
          <p:nvPr/>
        </p:nvSpPr>
        <p:spPr>
          <a:xfrm>
            <a:off x="1206498" y="2249818"/>
            <a:ext cx="6283325" cy="400050"/>
          </a:xfrm>
          <a:prstGeom prst="rect">
            <a:avLst/>
          </a:prstGeom>
          <a:noFill/>
        </p:spPr>
        <p:txBody>
          <a:bodyPr>
            <a:spAutoFit/>
          </a:bodyPr>
          <a:lstStyle/>
          <a:p>
            <a:pPr>
              <a:defRPr/>
            </a:pPr>
            <a:r>
              <a:rPr lang="es-ES" sz="2000" b="1" dirty="0">
                <a:solidFill>
                  <a:schemeClr val="tx1">
                    <a:lumMod val="65000"/>
                    <a:lumOff val="35000"/>
                  </a:schemeClr>
                </a:solidFill>
                <a:latin typeface="Arial"/>
                <a:cs typeface="Arial"/>
              </a:rPr>
              <a:t>Desarrollo</a:t>
            </a:r>
            <a:r>
              <a:rPr lang="es-ES" sz="2000" dirty="0">
                <a:solidFill>
                  <a:schemeClr val="tx1">
                    <a:lumMod val="65000"/>
                    <a:lumOff val="35000"/>
                  </a:schemeClr>
                </a:solidFill>
                <a:latin typeface="Arial"/>
                <a:cs typeface="Arial"/>
              </a:rPr>
              <a:t> de la vivienda sustentable</a:t>
            </a:r>
          </a:p>
        </p:txBody>
      </p:sp>
      <p:grpSp>
        <p:nvGrpSpPr>
          <p:cNvPr id="16" name="Agrupar 15"/>
          <p:cNvGrpSpPr>
            <a:grpSpLocks/>
          </p:cNvGrpSpPr>
          <p:nvPr/>
        </p:nvGrpSpPr>
        <p:grpSpPr bwMode="auto">
          <a:xfrm>
            <a:off x="431798" y="3116593"/>
            <a:ext cx="558800" cy="558800"/>
            <a:chOff x="1421715" y="3288618"/>
            <a:chExt cx="559209" cy="559209"/>
          </a:xfrm>
          <a:solidFill>
            <a:srgbClr val="002060"/>
          </a:solidFill>
        </p:grpSpPr>
        <p:sp>
          <p:nvSpPr>
            <p:cNvPr id="17" name="Elipse 16"/>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110" name="CuadroTexto 17"/>
            <p:cNvSpPr txBox="1">
              <a:spLocks noChangeArrowheads="1"/>
            </p:cNvSpPr>
            <p:nvPr/>
          </p:nvSpPr>
          <p:spPr bwMode="auto">
            <a:xfrm>
              <a:off x="1508849" y="3326527"/>
              <a:ext cx="390236" cy="46200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3</a:t>
              </a:r>
            </a:p>
          </p:txBody>
        </p:sp>
      </p:grpSp>
      <p:sp>
        <p:nvSpPr>
          <p:cNvPr id="19" name="CuadroTexto 18"/>
          <p:cNvSpPr txBox="1"/>
          <p:nvPr/>
        </p:nvSpPr>
        <p:spPr>
          <a:xfrm>
            <a:off x="1206498" y="3180093"/>
            <a:ext cx="6283325" cy="400050"/>
          </a:xfrm>
          <a:prstGeom prst="rect">
            <a:avLst/>
          </a:prstGeom>
          <a:noFill/>
        </p:spPr>
        <p:txBody>
          <a:bodyPr>
            <a:spAutoFit/>
          </a:bodyPr>
          <a:lstStyle/>
          <a:p>
            <a:pPr>
              <a:defRPr/>
            </a:pPr>
            <a:r>
              <a:rPr lang="es-ES" sz="2000" b="1" dirty="0">
                <a:solidFill>
                  <a:schemeClr val="tx1">
                    <a:lumMod val="65000"/>
                    <a:lumOff val="35000"/>
                  </a:schemeClr>
                </a:solidFill>
                <a:latin typeface="Arial"/>
                <a:cs typeface="Arial"/>
              </a:rPr>
              <a:t>La NAMA </a:t>
            </a:r>
            <a:r>
              <a:rPr lang="es-ES" sz="2000" dirty="0">
                <a:solidFill>
                  <a:schemeClr val="tx1">
                    <a:lumMod val="65000"/>
                    <a:lumOff val="35000"/>
                  </a:schemeClr>
                </a:solidFill>
                <a:latin typeface="Arial"/>
                <a:cs typeface="Arial"/>
              </a:rPr>
              <a:t>de Vivienda Sustentable.</a:t>
            </a:r>
          </a:p>
        </p:txBody>
      </p:sp>
      <p:grpSp>
        <p:nvGrpSpPr>
          <p:cNvPr id="24" name="Agrupar 23"/>
          <p:cNvGrpSpPr>
            <a:grpSpLocks/>
          </p:cNvGrpSpPr>
          <p:nvPr/>
        </p:nvGrpSpPr>
        <p:grpSpPr bwMode="auto">
          <a:xfrm>
            <a:off x="431798" y="4088143"/>
            <a:ext cx="558800" cy="558800"/>
            <a:chOff x="1421715" y="3288618"/>
            <a:chExt cx="559209" cy="559209"/>
          </a:xfrm>
          <a:solidFill>
            <a:srgbClr val="002060"/>
          </a:solidFill>
        </p:grpSpPr>
        <p:sp>
          <p:nvSpPr>
            <p:cNvPr id="25" name="Elipse 24"/>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4108" name="CuadroTexto 25"/>
            <p:cNvSpPr txBox="1">
              <a:spLocks noChangeArrowheads="1"/>
            </p:cNvSpPr>
            <p:nvPr/>
          </p:nvSpPr>
          <p:spPr bwMode="auto">
            <a:xfrm>
              <a:off x="1508849" y="3326527"/>
              <a:ext cx="390236" cy="46200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4</a:t>
              </a:r>
            </a:p>
          </p:txBody>
        </p:sp>
      </p:grpSp>
      <p:sp>
        <p:nvSpPr>
          <p:cNvPr id="27" name="CuadroTexto 26"/>
          <p:cNvSpPr txBox="1"/>
          <p:nvPr/>
        </p:nvSpPr>
        <p:spPr>
          <a:xfrm>
            <a:off x="1206498" y="3984879"/>
            <a:ext cx="6677025" cy="400110"/>
          </a:xfrm>
          <a:prstGeom prst="rect">
            <a:avLst/>
          </a:prstGeom>
          <a:noFill/>
        </p:spPr>
        <p:txBody>
          <a:bodyPr>
            <a:spAutoFit/>
          </a:bodyPr>
          <a:lstStyle/>
          <a:p>
            <a:pPr>
              <a:defRPr/>
            </a:pPr>
            <a:r>
              <a:rPr lang="es-ES" sz="2000" b="1" dirty="0" err="1">
                <a:solidFill>
                  <a:schemeClr val="tx1">
                    <a:lumMod val="65000"/>
                    <a:lumOff val="35000"/>
                  </a:schemeClr>
                </a:solidFill>
                <a:latin typeface="Arial"/>
                <a:cs typeface="Arial"/>
              </a:rPr>
              <a:t>Politicas</a:t>
            </a:r>
            <a:r>
              <a:rPr lang="es-ES" sz="2000" b="1" dirty="0">
                <a:solidFill>
                  <a:schemeClr val="tx1">
                    <a:lumMod val="65000"/>
                    <a:lumOff val="35000"/>
                  </a:schemeClr>
                </a:solidFill>
                <a:latin typeface="Arial"/>
                <a:cs typeface="Arial"/>
              </a:rPr>
              <a:t> y Capacidades</a:t>
            </a:r>
            <a:r>
              <a:rPr lang="es-ES" sz="2000" dirty="0">
                <a:solidFill>
                  <a:schemeClr val="tx1">
                    <a:lumMod val="65000"/>
                    <a:lumOff val="35000"/>
                  </a:schemeClr>
                </a:solidFill>
                <a:latin typeface="Arial"/>
                <a:cs typeface="Arial"/>
              </a:rPr>
              <a:t> para la vivienda sustentable.</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14563" y="2425700"/>
            <a:ext cx="5899150" cy="1446550"/>
          </a:xfrm>
          <a:prstGeom prst="rect">
            <a:avLst/>
          </a:prstGeom>
          <a:noFill/>
        </p:spPr>
        <p:txBody>
          <a:bodyPr>
            <a:spAutoFit/>
          </a:bodyPr>
          <a:lstStyle/>
          <a:p>
            <a:pPr>
              <a:defRPr/>
            </a:pPr>
            <a:r>
              <a:rPr lang="es-ES" sz="4400" dirty="0">
                <a:solidFill>
                  <a:schemeClr val="tx1">
                    <a:lumMod val="65000"/>
                    <a:lumOff val="35000"/>
                  </a:schemeClr>
                </a:solidFill>
                <a:latin typeface="Arial"/>
                <a:cs typeface="Arial"/>
              </a:rPr>
              <a:t>Vivienda y </a:t>
            </a:r>
          </a:p>
          <a:p>
            <a:pPr>
              <a:defRPr/>
            </a:pPr>
            <a:r>
              <a:rPr lang="es-ES" sz="4400" dirty="0">
                <a:solidFill>
                  <a:schemeClr val="tx1">
                    <a:lumMod val="65000"/>
                    <a:lumOff val="35000"/>
                  </a:schemeClr>
                </a:solidFill>
                <a:latin typeface="Arial"/>
                <a:cs typeface="Arial"/>
              </a:rPr>
              <a:t>Desarrollo Urbano</a:t>
            </a:r>
          </a:p>
        </p:txBody>
      </p:sp>
      <p:sp>
        <p:nvSpPr>
          <p:cNvPr id="5" name="CuadroTexto 4"/>
          <p:cNvSpPr txBox="1"/>
          <p:nvPr/>
        </p:nvSpPr>
        <p:spPr>
          <a:xfrm>
            <a:off x="227523" y="1859853"/>
            <a:ext cx="1895371" cy="3170099"/>
          </a:xfrm>
          <a:prstGeom prst="rect">
            <a:avLst/>
          </a:prstGeom>
          <a:noFill/>
          <a:effectLst>
            <a:innerShdw blurRad="63500" dist="50800" dir="13500000">
              <a:prstClr val="black">
                <a:alpha val="50000"/>
              </a:prstClr>
            </a:innerShdw>
          </a:effectLst>
        </p:spPr>
        <p:txBody>
          <a:bodyPr wrap="none">
            <a:spAutoFit/>
          </a:bodyPr>
          <a:lstStyle/>
          <a:p>
            <a:pPr>
              <a:defRPr/>
            </a:pPr>
            <a:r>
              <a:rPr lang="es-ES" sz="20000" dirty="0">
                <a:solidFill>
                  <a:srgbClr val="002060"/>
                </a:solidFill>
                <a:effectLst>
                  <a:innerShdw blurRad="63500" dist="50800" dir="13500000">
                    <a:prstClr val="black">
                      <a:alpha val="50000"/>
                    </a:prstClr>
                  </a:innerShdw>
                </a:effectLst>
                <a:latin typeface="Arial Black"/>
                <a:cs typeface="Arial Black"/>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6034" y="1617722"/>
            <a:ext cx="8453044" cy="4462760"/>
          </a:xfrm>
          <a:prstGeom prst="rect">
            <a:avLst/>
          </a:prstGeom>
          <a:noFill/>
        </p:spPr>
        <p:txBody>
          <a:bodyPr>
            <a:spAutoFit/>
          </a:bodyPr>
          <a:lstStyle>
            <a:defPPr>
              <a:defRPr lang="en-US"/>
            </a:defPPr>
            <a:lvl1pPr algn="ctr">
              <a:defRPr sz="3600">
                <a:solidFill>
                  <a:schemeClr val="tx1">
                    <a:lumMod val="65000"/>
                    <a:lumOff val="35000"/>
                  </a:schemeClr>
                </a:solidFill>
                <a:latin typeface="Arial"/>
                <a:cs typeface="Arial"/>
              </a:defRPr>
            </a:lvl1pPr>
          </a:lstStyle>
          <a:p>
            <a:r>
              <a:rPr lang="es-ES" sz="2800" b="1" dirty="0"/>
              <a:t>SUSTENTABILIDAD EN SUS 3 PILARES:</a:t>
            </a:r>
          </a:p>
          <a:p>
            <a:endParaRPr lang="es-ES" dirty="0"/>
          </a:p>
          <a:p>
            <a:pPr lvl="1" algn="just"/>
            <a:r>
              <a:rPr lang="es-ES" b="1" dirty="0">
                <a:solidFill>
                  <a:srgbClr val="002060"/>
                </a:solidFill>
              </a:rPr>
              <a:t>AMBIENTAL</a:t>
            </a:r>
            <a:r>
              <a:rPr lang="es-ES" b="1" dirty="0">
                <a:solidFill>
                  <a:schemeClr val="tx1">
                    <a:lumMod val="65000"/>
                    <a:lumOff val="35000"/>
                  </a:schemeClr>
                </a:solidFill>
              </a:rPr>
              <a:t> </a:t>
            </a:r>
          </a:p>
          <a:p>
            <a:pPr lvl="1" algn="just"/>
            <a:r>
              <a:rPr lang="es-ES" dirty="0">
                <a:solidFill>
                  <a:schemeClr val="tx1">
                    <a:lumMod val="65000"/>
                    <a:lumOff val="35000"/>
                  </a:schemeClr>
                </a:solidFill>
              </a:rPr>
              <a:t>Control de las manchas urbanas,  avances en el diseño eficiente y calidad de la vivienda y del conjunto sustentables.</a:t>
            </a:r>
          </a:p>
          <a:p>
            <a:pPr lvl="1" algn="just"/>
            <a:endParaRPr lang="es-ES" dirty="0">
              <a:solidFill>
                <a:schemeClr val="tx1">
                  <a:lumMod val="65000"/>
                  <a:lumOff val="35000"/>
                </a:schemeClr>
              </a:solidFill>
            </a:endParaRPr>
          </a:p>
          <a:p>
            <a:pPr lvl="1" algn="just"/>
            <a:r>
              <a:rPr lang="es-ES" b="1" dirty="0">
                <a:solidFill>
                  <a:srgbClr val="002060"/>
                </a:solidFill>
              </a:rPr>
              <a:t>ECONÓMICO </a:t>
            </a:r>
          </a:p>
          <a:p>
            <a:pPr lvl="1" algn="just"/>
            <a:r>
              <a:rPr lang="es-ES" dirty="0">
                <a:solidFill>
                  <a:schemeClr val="tx1">
                    <a:lumMod val="65000"/>
                    <a:lumOff val="35000"/>
                  </a:schemeClr>
                </a:solidFill>
              </a:rPr>
              <a:t>Aprovechamiento de la infraestructura urbana y del equipamiento existente, ahorros económicos por traslados y aumento de la eficiencia energética de las viviendas.</a:t>
            </a:r>
          </a:p>
          <a:p>
            <a:pPr lvl="1" algn="just"/>
            <a:endParaRPr lang="es-ES" dirty="0">
              <a:solidFill>
                <a:schemeClr val="tx1">
                  <a:lumMod val="65000"/>
                  <a:lumOff val="35000"/>
                </a:schemeClr>
              </a:solidFill>
            </a:endParaRPr>
          </a:p>
          <a:p>
            <a:pPr lvl="1" algn="just"/>
            <a:r>
              <a:rPr lang="es-ES" b="1" dirty="0">
                <a:solidFill>
                  <a:srgbClr val="002060"/>
                </a:solidFill>
              </a:rPr>
              <a:t>SOCIAL</a:t>
            </a:r>
          </a:p>
          <a:p>
            <a:pPr lvl="1" algn="just"/>
            <a:r>
              <a:rPr lang="es-ES" dirty="0">
                <a:solidFill>
                  <a:schemeClr val="tx1">
                    <a:lumMod val="65000"/>
                    <a:lumOff val="35000"/>
                  </a:schemeClr>
                </a:solidFill>
              </a:rPr>
              <a:t>Mejora de la calidad de vida, al contar con vivienda mas confortable y mejor ubicada.</a:t>
            </a:r>
          </a:p>
        </p:txBody>
      </p:sp>
      <p:sp>
        <p:nvSpPr>
          <p:cNvPr id="5" name="CuadroTexto 4"/>
          <p:cNvSpPr txBox="1">
            <a:spLocks noChangeArrowheads="1"/>
          </p:cNvSpPr>
          <p:nvPr/>
        </p:nvSpPr>
        <p:spPr bwMode="auto">
          <a:xfrm>
            <a:off x="81024" y="318915"/>
            <a:ext cx="891250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defRPr/>
            </a:pPr>
            <a:r>
              <a:rPr lang="es-ES" sz="4000" b="1" dirty="0">
                <a:solidFill>
                  <a:srgbClr val="002060"/>
                </a:solidFill>
                <a:latin typeface="Arial"/>
                <a:cs typeface="Arial"/>
              </a:rPr>
              <a:t>El nuevo modelo  de</a:t>
            </a:r>
            <a:r>
              <a:rPr lang="es-ES" sz="4000" dirty="0">
                <a:solidFill>
                  <a:srgbClr val="002060"/>
                </a:solidFill>
                <a:latin typeface="Arial"/>
                <a:cs typeface="Arial"/>
              </a:rPr>
              <a:t> </a:t>
            </a:r>
            <a:r>
              <a:rPr lang="es-ES" sz="4000" b="1" dirty="0">
                <a:solidFill>
                  <a:srgbClr val="002060"/>
                </a:solidFill>
                <a:latin typeface="Arial"/>
                <a:cs typeface="Arial"/>
              </a:rPr>
              <a:t>Ciudad en LAC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p:cNvGrpSpPr>
            <a:grpSpLocks/>
          </p:cNvGrpSpPr>
          <p:nvPr/>
        </p:nvGrpSpPr>
        <p:grpSpPr bwMode="auto">
          <a:xfrm>
            <a:off x="252864" y="1851887"/>
            <a:ext cx="558800" cy="558800"/>
            <a:chOff x="1421715" y="3288618"/>
            <a:chExt cx="559209" cy="559209"/>
          </a:xfrm>
          <a:solidFill>
            <a:srgbClr val="002060"/>
          </a:solidFill>
        </p:grpSpPr>
        <p:sp>
          <p:nvSpPr>
            <p:cNvPr id="5" name="Elipse 4"/>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21522" name="CuadroTexto 5"/>
            <p:cNvSpPr txBox="1">
              <a:spLocks noChangeArrowheads="1"/>
            </p:cNvSpPr>
            <p:nvPr/>
          </p:nvSpPr>
          <p:spPr bwMode="auto">
            <a:xfrm>
              <a:off x="1492126" y="3326527"/>
              <a:ext cx="3899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1</a:t>
              </a:r>
            </a:p>
          </p:txBody>
        </p:sp>
      </p:grpSp>
      <p:sp>
        <p:nvSpPr>
          <p:cNvPr id="8" name="CuadroTexto 7"/>
          <p:cNvSpPr txBox="1"/>
          <p:nvPr/>
        </p:nvSpPr>
        <p:spPr>
          <a:xfrm>
            <a:off x="992638" y="1756637"/>
            <a:ext cx="3027097" cy="1200329"/>
          </a:xfrm>
          <a:prstGeom prst="rect">
            <a:avLst/>
          </a:prstGeom>
          <a:noFill/>
        </p:spPr>
        <p:txBody>
          <a:bodyPr wrap="square">
            <a:spAutoFit/>
          </a:bodyPr>
          <a:lstStyle/>
          <a:p>
            <a:pPr algn="ctr">
              <a:defRPr/>
            </a:pPr>
            <a:r>
              <a:rPr lang="es-ES" dirty="0" err="1">
                <a:solidFill>
                  <a:schemeClr val="tx1">
                    <a:lumMod val="65000"/>
                    <a:lumOff val="35000"/>
                  </a:schemeClr>
                </a:solidFill>
                <a:latin typeface="Arial"/>
                <a:cs typeface="Arial"/>
              </a:rPr>
              <a:t>Latinoamerica</a:t>
            </a:r>
            <a:r>
              <a:rPr lang="es-ES" dirty="0">
                <a:solidFill>
                  <a:schemeClr val="tx1">
                    <a:lumMod val="65000"/>
                    <a:lumOff val="35000"/>
                  </a:schemeClr>
                </a:solidFill>
                <a:latin typeface="Arial"/>
                <a:cs typeface="Arial"/>
              </a:rPr>
              <a:t> es de las Regiones mas urbanizadas del Planeta y que mas genera emisiones de CO2</a:t>
            </a:r>
            <a:endParaRPr lang="es-ES" b="1" dirty="0">
              <a:solidFill>
                <a:schemeClr val="tx1">
                  <a:lumMod val="65000"/>
                  <a:lumOff val="35000"/>
                </a:schemeClr>
              </a:solidFill>
              <a:latin typeface="Arial"/>
              <a:cs typeface="Arial"/>
            </a:endParaRPr>
          </a:p>
        </p:txBody>
      </p:sp>
      <p:grpSp>
        <p:nvGrpSpPr>
          <p:cNvPr id="9" name="Agrupar 8"/>
          <p:cNvGrpSpPr>
            <a:grpSpLocks/>
          </p:cNvGrpSpPr>
          <p:nvPr/>
        </p:nvGrpSpPr>
        <p:grpSpPr bwMode="auto">
          <a:xfrm>
            <a:off x="4561086" y="1851887"/>
            <a:ext cx="558800" cy="558800"/>
            <a:chOff x="1421715" y="3288618"/>
            <a:chExt cx="559209" cy="559209"/>
          </a:xfrm>
          <a:solidFill>
            <a:srgbClr val="002060"/>
          </a:solidFill>
        </p:grpSpPr>
        <p:sp>
          <p:nvSpPr>
            <p:cNvPr id="10" name="Elipse 9"/>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21520" name="CuadroTexto 10"/>
            <p:cNvSpPr txBox="1">
              <a:spLocks noChangeArrowheads="1"/>
            </p:cNvSpPr>
            <p:nvPr/>
          </p:nvSpPr>
          <p:spPr bwMode="auto">
            <a:xfrm>
              <a:off x="1511082" y="3326527"/>
              <a:ext cx="3899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2</a:t>
              </a:r>
            </a:p>
          </p:txBody>
        </p:sp>
      </p:grpSp>
      <p:sp>
        <p:nvSpPr>
          <p:cNvPr id="12" name="CuadroTexto 11"/>
          <p:cNvSpPr txBox="1"/>
          <p:nvPr/>
        </p:nvSpPr>
        <p:spPr>
          <a:xfrm>
            <a:off x="5216278" y="3761798"/>
            <a:ext cx="3683277" cy="2308324"/>
          </a:xfrm>
          <a:prstGeom prst="rect">
            <a:avLst/>
          </a:prstGeom>
          <a:noFill/>
        </p:spPr>
        <p:txBody>
          <a:bodyPr wrap="square">
            <a:spAutoFit/>
          </a:bodyPr>
          <a:lstStyle/>
          <a:p>
            <a:pPr algn="ctr">
              <a:defRPr/>
            </a:pPr>
            <a:r>
              <a:rPr lang="es-ES" dirty="0">
                <a:solidFill>
                  <a:schemeClr val="tx1">
                    <a:lumMod val="65000"/>
                    <a:lumOff val="35000"/>
                  </a:schemeClr>
                </a:solidFill>
                <a:latin typeface="Arial"/>
                <a:cs typeface="Arial"/>
              </a:rPr>
              <a:t>El sector urbano es responsable de mas del 10% del consumo de </a:t>
            </a:r>
            <a:r>
              <a:rPr lang="es-ES" b="1" dirty="0">
                <a:solidFill>
                  <a:schemeClr val="tx1">
                    <a:lumMod val="65000"/>
                    <a:lumOff val="35000"/>
                  </a:schemeClr>
                </a:solidFill>
                <a:latin typeface="Arial"/>
                <a:cs typeface="Arial"/>
              </a:rPr>
              <a:t>energía</a:t>
            </a:r>
            <a:r>
              <a:rPr lang="es-ES" dirty="0">
                <a:solidFill>
                  <a:schemeClr val="tx1">
                    <a:lumMod val="65000"/>
                    <a:lumOff val="35000"/>
                  </a:schemeClr>
                </a:solidFill>
                <a:latin typeface="Arial"/>
                <a:cs typeface="Arial"/>
              </a:rPr>
              <a:t> y alrededor de </a:t>
            </a:r>
            <a:r>
              <a:rPr lang="es-ES" b="1" dirty="0">
                <a:solidFill>
                  <a:schemeClr val="tx1">
                    <a:lumMod val="65000"/>
                    <a:lumOff val="35000"/>
                  </a:schemeClr>
                </a:solidFill>
                <a:latin typeface="Arial"/>
                <a:cs typeface="Arial"/>
              </a:rPr>
              <a:t>4.9% </a:t>
            </a:r>
            <a:r>
              <a:rPr lang="es-ES" dirty="0">
                <a:solidFill>
                  <a:schemeClr val="tx1">
                    <a:lumMod val="65000"/>
                    <a:lumOff val="35000"/>
                  </a:schemeClr>
                </a:solidFill>
                <a:latin typeface="Arial"/>
                <a:cs typeface="Arial"/>
              </a:rPr>
              <a:t>de las emisiones de </a:t>
            </a:r>
            <a:r>
              <a:rPr lang="es-ES" b="1" dirty="0">
                <a:solidFill>
                  <a:schemeClr val="tx1">
                    <a:lumMod val="65000"/>
                    <a:lumOff val="35000"/>
                  </a:schemeClr>
                </a:solidFill>
                <a:latin typeface="Arial"/>
                <a:cs typeface="Arial"/>
              </a:rPr>
              <a:t>CO</a:t>
            </a:r>
            <a:r>
              <a:rPr lang="es-ES" b="1" baseline="-25000" dirty="0">
                <a:solidFill>
                  <a:schemeClr val="tx1">
                    <a:lumMod val="65000"/>
                    <a:lumOff val="35000"/>
                  </a:schemeClr>
                </a:solidFill>
                <a:latin typeface="Arial"/>
                <a:cs typeface="Arial"/>
              </a:rPr>
              <a:t>2</a:t>
            </a:r>
            <a:r>
              <a:rPr lang="es-ES" dirty="0">
                <a:solidFill>
                  <a:schemeClr val="tx1">
                    <a:lumMod val="65000"/>
                    <a:lumOff val="35000"/>
                  </a:schemeClr>
                </a:solidFill>
                <a:latin typeface="Arial"/>
                <a:cs typeface="Arial"/>
              </a:rPr>
              <a:t>.* </a:t>
            </a:r>
          </a:p>
          <a:p>
            <a:pPr algn="ctr">
              <a:defRPr/>
            </a:pPr>
            <a:r>
              <a:rPr lang="es-ES" b="1" dirty="0">
                <a:solidFill>
                  <a:schemeClr val="tx1">
                    <a:lumMod val="65000"/>
                    <a:lumOff val="35000"/>
                  </a:schemeClr>
                </a:solidFill>
                <a:latin typeface="Arial"/>
                <a:cs typeface="Arial"/>
              </a:rPr>
              <a:t>En 2030</a:t>
            </a:r>
            <a:r>
              <a:rPr lang="es-ES" dirty="0">
                <a:solidFill>
                  <a:schemeClr val="tx1">
                    <a:lumMod val="65000"/>
                    <a:lumOff val="35000"/>
                  </a:schemeClr>
                </a:solidFill>
                <a:latin typeface="Arial"/>
                <a:cs typeface="Arial"/>
              </a:rPr>
              <a:t>, el </a:t>
            </a:r>
            <a:r>
              <a:rPr lang="es-ES" b="1" dirty="0">
                <a:solidFill>
                  <a:schemeClr val="tx1">
                    <a:lumMod val="65000"/>
                    <a:lumOff val="35000"/>
                  </a:schemeClr>
                </a:solidFill>
                <a:latin typeface="Arial"/>
                <a:cs typeface="Arial"/>
              </a:rPr>
              <a:t>consumo de energía </a:t>
            </a:r>
            <a:r>
              <a:rPr lang="es-ES" dirty="0">
                <a:solidFill>
                  <a:schemeClr val="tx1">
                    <a:lumMod val="65000"/>
                    <a:lumOff val="35000"/>
                  </a:schemeClr>
                </a:solidFill>
                <a:latin typeface="Arial"/>
                <a:cs typeface="Arial"/>
              </a:rPr>
              <a:t>de todas las viviendas </a:t>
            </a:r>
            <a:r>
              <a:rPr lang="es-ES" b="1" dirty="0">
                <a:solidFill>
                  <a:schemeClr val="tx1">
                    <a:lumMod val="65000"/>
                    <a:lumOff val="35000"/>
                  </a:schemeClr>
                </a:solidFill>
                <a:latin typeface="Arial"/>
                <a:cs typeface="Arial"/>
              </a:rPr>
              <a:t>incrementará en un rango de 20% a 35%**</a:t>
            </a:r>
          </a:p>
        </p:txBody>
      </p:sp>
      <p:grpSp>
        <p:nvGrpSpPr>
          <p:cNvPr id="13" name="Agrupar 12"/>
          <p:cNvGrpSpPr>
            <a:grpSpLocks/>
          </p:cNvGrpSpPr>
          <p:nvPr/>
        </p:nvGrpSpPr>
        <p:grpSpPr bwMode="auto">
          <a:xfrm>
            <a:off x="261929" y="4197052"/>
            <a:ext cx="558800" cy="560387"/>
            <a:chOff x="1421715" y="3288618"/>
            <a:chExt cx="559209" cy="559209"/>
          </a:xfrm>
          <a:solidFill>
            <a:srgbClr val="002060"/>
          </a:solidFill>
        </p:grpSpPr>
        <p:sp>
          <p:nvSpPr>
            <p:cNvPr id="14" name="Elipse 13"/>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21518" name="CuadroTexto 14"/>
            <p:cNvSpPr txBox="1">
              <a:spLocks noChangeArrowheads="1"/>
            </p:cNvSpPr>
            <p:nvPr/>
          </p:nvSpPr>
          <p:spPr bwMode="auto">
            <a:xfrm>
              <a:off x="1511082" y="3326527"/>
              <a:ext cx="3899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3</a:t>
              </a:r>
            </a:p>
          </p:txBody>
        </p:sp>
      </p:grpSp>
      <p:sp>
        <p:nvSpPr>
          <p:cNvPr id="16" name="CuadroTexto 15"/>
          <p:cNvSpPr txBox="1"/>
          <p:nvPr/>
        </p:nvSpPr>
        <p:spPr>
          <a:xfrm>
            <a:off x="5216278" y="1753955"/>
            <a:ext cx="3667882" cy="1477328"/>
          </a:xfrm>
          <a:prstGeom prst="rect">
            <a:avLst/>
          </a:prstGeom>
          <a:noFill/>
        </p:spPr>
        <p:txBody>
          <a:bodyPr wrap="square">
            <a:spAutoFit/>
          </a:bodyPr>
          <a:lstStyle/>
          <a:p>
            <a:pPr algn="ctr">
              <a:defRPr/>
            </a:pPr>
            <a:r>
              <a:rPr lang="es-ES" dirty="0">
                <a:solidFill>
                  <a:schemeClr val="tx1">
                    <a:lumMod val="65000"/>
                    <a:lumOff val="35000"/>
                  </a:schemeClr>
                </a:solidFill>
                <a:latin typeface="Arial"/>
                <a:cs typeface="Arial"/>
              </a:rPr>
              <a:t>La Nueva Agenda Urbana atiende el rezago habitacional, mejorando la calidad de la vivienda, la ubicación y el entorno en donde se encuentra.  </a:t>
            </a:r>
          </a:p>
        </p:txBody>
      </p:sp>
      <p:grpSp>
        <p:nvGrpSpPr>
          <p:cNvPr id="17" name="Agrupar 16"/>
          <p:cNvGrpSpPr>
            <a:grpSpLocks/>
          </p:cNvGrpSpPr>
          <p:nvPr/>
        </p:nvGrpSpPr>
        <p:grpSpPr bwMode="auto">
          <a:xfrm>
            <a:off x="4579197" y="4075248"/>
            <a:ext cx="558800" cy="560387"/>
            <a:chOff x="1421715" y="3288618"/>
            <a:chExt cx="559209" cy="559209"/>
          </a:xfrm>
          <a:solidFill>
            <a:srgbClr val="002060"/>
          </a:solidFill>
        </p:grpSpPr>
        <p:sp>
          <p:nvSpPr>
            <p:cNvPr id="18" name="Elipse 17"/>
            <p:cNvSpPr/>
            <p:nvPr/>
          </p:nvSpPr>
          <p:spPr>
            <a:xfrm>
              <a:off x="1421715" y="3288618"/>
              <a:ext cx="559209" cy="5592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21516" name="CuadroTexto 18"/>
            <p:cNvSpPr txBox="1">
              <a:spLocks noChangeArrowheads="1"/>
            </p:cNvSpPr>
            <p:nvPr/>
          </p:nvSpPr>
          <p:spPr bwMode="auto">
            <a:xfrm>
              <a:off x="1501604" y="3326527"/>
              <a:ext cx="3899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dirty="0">
                  <a:solidFill>
                    <a:schemeClr val="bg1"/>
                  </a:solidFill>
                  <a:latin typeface="Arial Black" charset="0"/>
                  <a:cs typeface="Arial Black" charset="0"/>
                </a:rPr>
                <a:t>4</a:t>
              </a:r>
            </a:p>
          </p:txBody>
        </p:sp>
      </p:grpSp>
      <p:sp>
        <p:nvSpPr>
          <p:cNvPr id="20" name="CuadroTexto 19"/>
          <p:cNvSpPr txBox="1"/>
          <p:nvPr/>
        </p:nvSpPr>
        <p:spPr>
          <a:xfrm>
            <a:off x="992637" y="4204044"/>
            <a:ext cx="2963723" cy="2031325"/>
          </a:xfrm>
          <a:prstGeom prst="rect">
            <a:avLst/>
          </a:prstGeom>
          <a:noFill/>
        </p:spPr>
        <p:txBody>
          <a:bodyPr wrap="square">
            <a:spAutoFit/>
          </a:bodyPr>
          <a:lstStyle/>
          <a:p>
            <a:pPr algn="ctr">
              <a:defRPr/>
            </a:pPr>
            <a:r>
              <a:rPr lang="es-ES" b="1" dirty="0">
                <a:solidFill>
                  <a:schemeClr val="tx1">
                    <a:lumMod val="65000"/>
                    <a:lumOff val="35000"/>
                  </a:schemeClr>
                </a:solidFill>
                <a:latin typeface="Arial"/>
                <a:cs typeface="Arial"/>
              </a:rPr>
              <a:t>Los países de LAC</a:t>
            </a:r>
            <a:r>
              <a:rPr lang="es-ES" dirty="0">
                <a:solidFill>
                  <a:schemeClr val="tx1">
                    <a:lumMod val="65000"/>
                    <a:lumOff val="35000"/>
                  </a:schemeClr>
                </a:solidFill>
                <a:latin typeface="Arial"/>
                <a:cs typeface="Arial"/>
              </a:rPr>
              <a:t> se han comprometido, internacionalmente, a reducir las emisiones </a:t>
            </a:r>
          </a:p>
          <a:p>
            <a:pPr algn="ctr">
              <a:defRPr/>
            </a:pPr>
            <a:r>
              <a:rPr lang="es-ES" dirty="0">
                <a:solidFill>
                  <a:schemeClr val="tx1">
                    <a:lumMod val="65000"/>
                    <a:lumOff val="35000"/>
                  </a:schemeClr>
                </a:solidFill>
                <a:latin typeface="Arial"/>
                <a:cs typeface="Arial"/>
              </a:rPr>
              <a:t>de </a:t>
            </a:r>
            <a:r>
              <a:rPr lang="es-ES" b="1" dirty="0">
                <a:solidFill>
                  <a:schemeClr val="tx1">
                    <a:lumMod val="65000"/>
                    <a:lumOff val="35000"/>
                  </a:schemeClr>
                </a:solidFill>
                <a:latin typeface="Arial"/>
                <a:cs typeface="Arial"/>
              </a:rPr>
              <a:t>CO</a:t>
            </a:r>
            <a:r>
              <a:rPr lang="es-ES" b="1" baseline="-25000" dirty="0">
                <a:solidFill>
                  <a:schemeClr val="tx1">
                    <a:lumMod val="65000"/>
                    <a:lumOff val="35000"/>
                  </a:schemeClr>
                </a:solidFill>
                <a:latin typeface="Arial"/>
                <a:cs typeface="Arial"/>
              </a:rPr>
              <a:t>2e</a:t>
            </a:r>
            <a:r>
              <a:rPr lang="es-ES" dirty="0">
                <a:solidFill>
                  <a:schemeClr val="tx1">
                    <a:lumMod val="65000"/>
                    <a:lumOff val="35000"/>
                  </a:schemeClr>
                </a:solidFill>
                <a:latin typeface="Arial"/>
                <a:cs typeface="Arial"/>
              </a:rPr>
              <a:t> hasta en un </a:t>
            </a:r>
            <a:r>
              <a:rPr lang="es-ES" b="1" dirty="0">
                <a:solidFill>
                  <a:schemeClr val="tx1">
                    <a:lumMod val="65000"/>
                    <a:lumOff val="35000"/>
                  </a:schemeClr>
                </a:solidFill>
                <a:latin typeface="Arial"/>
                <a:cs typeface="Arial"/>
              </a:rPr>
              <a:t>50%</a:t>
            </a:r>
            <a:r>
              <a:rPr lang="es-ES" dirty="0">
                <a:solidFill>
                  <a:schemeClr val="tx1">
                    <a:lumMod val="65000"/>
                    <a:lumOff val="35000"/>
                  </a:schemeClr>
                </a:solidFill>
                <a:latin typeface="Arial"/>
                <a:cs typeface="Arial"/>
              </a:rPr>
              <a:t> por debajo de 2012 para el año </a:t>
            </a:r>
            <a:r>
              <a:rPr lang="es-ES" b="1" dirty="0">
                <a:solidFill>
                  <a:schemeClr val="tx1">
                    <a:lumMod val="65000"/>
                    <a:lumOff val="35000"/>
                  </a:schemeClr>
                </a:solidFill>
                <a:latin typeface="Arial"/>
                <a:cs typeface="Arial"/>
              </a:rPr>
              <a:t>2050.</a:t>
            </a:r>
            <a:r>
              <a:rPr lang="es-ES" dirty="0">
                <a:solidFill>
                  <a:schemeClr val="tx1">
                    <a:lumMod val="65000"/>
                    <a:lumOff val="35000"/>
                  </a:schemeClr>
                </a:solidFill>
                <a:latin typeface="Arial"/>
                <a:cs typeface="Arial"/>
              </a:rPr>
              <a:t> </a:t>
            </a:r>
          </a:p>
        </p:txBody>
      </p:sp>
      <p:sp>
        <p:nvSpPr>
          <p:cNvPr id="21514" name="CuadroTexto 43"/>
          <p:cNvSpPr txBox="1">
            <a:spLocks noChangeArrowheads="1"/>
          </p:cNvSpPr>
          <p:nvPr/>
        </p:nvSpPr>
        <p:spPr bwMode="auto">
          <a:xfrm>
            <a:off x="222250" y="6249988"/>
            <a:ext cx="690086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s-ES" sz="800" dirty="0">
                <a:latin typeface="Arial" charset="0"/>
                <a:cs typeface="Arial" charset="0"/>
              </a:rPr>
              <a:t>*Fundación IDEA (2013). </a:t>
            </a:r>
            <a:r>
              <a:rPr lang="es-ES" sz="800" b="1" i="1" dirty="0">
                <a:latin typeface="Arial" charset="0"/>
                <a:cs typeface="Arial" charset="0"/>
              </a:rPr>
              <a:t>Estrategia nacional para la vivienda sustentable. </a:t>
            </a:r>
            <a:r>
              <a:rPr lang="es-ES" sz="800" dirty="0">
                <a:latin typeface="Arial" charset="0"/>
                <a:cs typeface="Arial" charset="0"/>
              </a:rPr>
              <a:t>Componente Ambiental de la Sustentabilidad.. </a:t>
            </a:r>
          </a:p>
          <a:p>
            <a:r>
              <a:rPr lang="es-ES" sz="800" dirty="0">
                <a:latin typeface="Arial" charset="0"/>
                <a:cs typeface="Arial" charset="0"/>
              </a:rPr>
              <a:t>** Proyección SENER, publicado por INE.</a:t>
            </a:r>
          </a:p>
        </p:txBody>
      </p:sp>
      <p:sp>
        <p:nvSpPr>
          <p:cNvPr id="23" name="CuadroTexto 33"/>
          <p:cNvSpPr txBox="1">
            <a:spLocks noChangeArrowheads="1"/>
          </p:cNvSpPr>
          <p:nvPr/>
        </p:nvSpPr>
        <p:spPr bwMode="auto">
          <a:xfrm>
            <a:off x="125303" y="192999"/>
            <a:ext cx="693261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3200" dirty="0">
                <a:solidFill>
                  <a:srgbClr val="002060"/>
                </a:solidFill>
                <a:latin typeface="Arial" charset="0"/>
                <a:cs typeface="Arial" charset="0"/>
              </a:rPr>
              <a:t>¿Por qué implementar una política de Vivienda </a:t>
            </a:r>
            <a:r>
              <a:rPr lang="es-ES" sz="3200" b="1" dirty="0">
                <a:solidFill>
                  <a:srgbClr val="002060"/>
                </a:solidFill>
                <a:latin typeface="Arial" charset="0"/>
                <a:cs typeface="Arial" charset="0"/>
              </a:rPr>
              <a:t>Sustentable?</a:t>
            </a:r>
            <a:endParaRPr lang="es-ES" sz="3200" dirty="0">
              <a:solidFill>
                <a:srgbClr val="002060"/>
              </a:solidFill>
              <a:latin typeface="Arial" charset="0"/>
              <a:cs typeface="Arial" charset="0"/>
            </a:endParaRPr>
          </a:p>
        </p:txBody>
      </p:sp>
    </p:spTree>
    <p:extLst>
      <p:ext uri="{BB962C8B-B14F-4D97-AF65-F5344CB8AC3E}">
        <p14:creationId xmlns:p14="http://schemas.microsoft.com/office/powerpoint/2010/main" val="76388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uadroTexto 25"/>
          <p:cNvSpPr txBox="1">
            <a:spLocks noChangeArrowheads="1"/>
          </p:cNvSpPr>
          <p:nvPr/>
        </p:nvSpPr>
        <p:spPr bwMode="auto">
          <a:xfrm>
            <a:off x="-625475" y="388938"/>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s-ES" sz="1800" dirty="0"/>
          </a:p>
        </p:txBody>
      </p:sp>
      <p:sp>
        <p:nvSpPr>
          <p:cNvPr id="18" name="1 Título"/>
          <p:cNvSpPr txBox="1">
            <a:spLocks/>
          </p:cNvSpPr>
          <p:nvPr/>
        </p:nvSpPr>
        <p:spPr>
          <a:xfrm>
            <a:off x="-839" y="106074"/>
            <a:ext cx="8229600" cy="1077218"/>
          </a:xfrm>
          <a:prstGeom prst="rect">
            <a:avLst/>
          </a:prstGeom>
          <a:noFill/>
          <a:ln>
            <a:miter lim="800000"/>
            <a:headEnd/>
            <a:tailEnd/>
          </a:ln>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GB" sz="3200" b="1" dirty="0">
                <a:solidFill>
                  <a:srgbClr val="002060"/>
                </a:solidFill>
                <a:latin typeface="Arial" pitchFamily="34" charset="0"/>
                <a:cs typeface="Arial" pitchFamily="34" charset="0"/>
              </a:rPr>
              <a:t>Análisis de Desempeño Global de la Vivienda</a:t>
            </a:r>
          </a:p>
        </p:txBody>
      </p:sp>
      <p:pic>
        <p:nvPicPr>
          <p:cNvPr id="19" name="Imagen 7"/>
          <p:cNvPicPr>
            <a:picLocks noChangeAspect="1"/>
          </p:cNvPicPr>
          <p:nvPr/>
        </p:nvPicPr>
        <p:blipFill rotWithShape="1">
          <a:blip r:embed="rId3" cstate="screen">
            <a:extLst>
              <a:ext uri="{28A0092B-C50C-407E-A947-70E740481C1C}">
                <a14:useLocalDpi xmlns:a14="http://schemas.microsoft.com/office/drawing/2010/main"/>
              </a:ext>
            </a:extLst>
          </a:blip>
          <a:srcRect t="21148" r="33129"/>
          <a:stretch/>
        </p:blipFill>
        <p:spPr>
          <a:xfrm>
            <a:off x="257137" y="1996727"/>
            <a:ext cx="6345653" cy="4313537"/>
          </a:xfrm>
          <a:prstGeom prst="rect">
            <a:avLst/>
          </a:prstGeom>
        </p:spPr>
      </p:pic>
      <p:sp>
        <p:nvSpPr>
          <p:cNvPr id="20" name="1 Título"/>
          <p:cNvSpPr txBox="1">
            <a:spLocks/>
          </p:cNvSpPr>
          <p:nvPr/>
        </p:nvSpPr>
        <p:spPr bwMode="auto">
          <a:xfrm>
            <a:off x="397313" y="2205062"/>
            <a:ext cx="3261048" cy="877704"/>
          </a:xfrm>
          <a:prstGeom prst="rect">
            <a:avLst/>
          </a:prstGeom>
          <a:noFill/>
          <a:ln>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sz="2400" b="1" i="1" dirty="0">
                <a:solidFill>
                  <a:schemeClr val="bg1"/>
                </a:solidFill>
                <a:latin typeface="Arial" pitchFamily="34" charset="0"/>
                <a:cs typeface="Arial" pitchFamily="34" charset="0"/>
              </a:rPr>
              <a:t>Whole House Approach</a:t>
            </a:r>
          </a:p>
        </p:txBody>
      </p:sp>
      <p:pic>
        <p:nvPicPr>
          <p:cNvPr id="23" name="Imagen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197" y="3264866"/>
            <a:ext cx="5767789" cy="2354522"/>
          </a:xfrm>
          <a:prstGeom prst="rect">
            <a:avLst/>
          </a:prstGeom>
        </p:spPr>
      </p:pic>
      <p:grpSp>
        <p:nvGrpSpPr>
          <p:cNvPr id="37" name="Grupo 36"/>
          <p:cNvGrpSpPr/>
          <p:nvPr/>
        </p:nvGrpSpPr>
        <p:grpSpPr>
          <a:xfrm>
            <a:off x="5806408" y="2240251"/>
            <a:ext cx="3342509" cy="3232293"/>
            <a:chOff x="3863686" y="1291471"/>
            <a:chExt cx="5122384" cy="4887270"/>
          </a:xfrm>
        </p:grpSpPr>
        <p:grpSp>
          <p:nvGrpSpPr>
            <p:cNvPr id="38" name="Grupo 37"/>
            <p:cNvGrpSpPr/>
            <p:nvPr/>
          </p:nvGrpSpPr>
          <p:grpSpPr>
            <a:xfrm>
              <a:off x="3863686" y="1291471"/>
              <a:ext cx="4892946" cy="4887270"/>
              <a:chOff x="2608800" y="1466799"/>
              <a:chExt cx="3928959" cy="3924403"/>
            </a:xfrm>
          </p:grpSpPr>
          <p:sp>
            <p:nvSpPr>
              <p:cNvPr id="48" name="Rombo 47"/>
              <p:cNvSpPr/>
              <p:nvPr/>
            </p:nvSpPr>
            <p:spPr>
              <a:xfrm>
                <a:off x="2609799" y="1466799"/>
                <a:ext cx="3924403" cy="3924403"/>
              </a:xfrm>
              <a:prstGeom prst="diamond">
                <a:avLst/>
              </a:prstGeom>
              <a:solidFill>
                <a:srgbClr val="89BD23"/>
              </a:solidFill>
            </p:spPr>
            <p:style>
              <a:lnRef idx="0">
                <a:schemeClr val="accent6">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dk1">
                  <a:hueOff val="0"/>
                  <a:satOff val="0"/>
                  <a:lumOff val="0"/>
                  <a:alphaOff val="0"/>
                </a:schemeClr>
              </a:fontRef>
            </p:style>
          </p:sp>
          <p:sp>
            <p:nvSpPr>
              <p:cNvPr id="49" name="Forma libre 48"/>
              <p:cNvSpPr/>
              <p:nvPr/>
            </p:nvSpPr>
            <p:spPr>
              <a:xfrm>
                <a:off x="2608800" y="1783080"/>
                <a:ext cx="1876818"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03101" tIns="203101" rIns="203101" bIns="203101" numCol="1" spcCol="1270" anchor="ctr" anchorCtr="0">
                <a:noAutofit/>
              </a:bodyPr>
              <a:lstStyle/>
              <a:p>
                <a:pPr algn="ctr" defTabSz="1466850">
                  <a:lnSpc>
                    <a:spcPct val="90000"/>
                  </a:lnSpc>
                  <a:spcBef>
                    <a:spcPct val="0"/>
                  </a:spcBef>
                  <a:spcAft>
                    <a:spcPct val="35000"/>
                  </a:spcAft>
                </a:pPr>
                <a:endParaRPr lang="en-US" dirty="0"/>
              </a:p>
            </p:txBody>
          </p:sp>
          <p:sp>
            <p:nvSpPr>
              <p:cNvPr id="50" name="Forma libre 49"/>
              <p:cNvSpPr/>
              <p:nvPr/>
            </p:nvSpPr>
            <p:spPr>
              <a:xfrm>
                <a:off x="4651268" y="1782850"/>
                <a:ext cx="1876818"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03101" tIns="203101" rIns="203101" bIns="203101" numCol="1" spcCol="1270" anchor="ctr" anchorCtr="0">
                <a:noAutofit/>
              </a:bodyPr>
              <a:lstStyle/>
              <a:p>
                <a:pPr algn="ctr" defTabSz="1466850">
                  <a:lnSpc>
                    <a:spcPct val="90000"/>
                  </a:lnSpc>
                  <a:spcBef>
                    <a:spcPct val="0"/>
                  </a:spcBef>
                  <a:spcAft>
                    <a:spcPct val="35000"/>
                  </a:spcAft>
                </a:pPr>
                <a:endParaRPr lang="en-US" dirty="0"/>
              </a:p>
            </p:txBody>
          </p:sp>
          <p:sp>
            <p:nvSpPr>
              <p:cNvPr id="51" name="Forma libre 50"/>
              <p:cNvSpPr/>
              <p:nvPr/>
            </p:nvSpPr>
            <p:spPr>
              <a:xfrm>
                <a:off x="2611873" y="3481993"/>
                <a:ext cx="1876818"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03101" tIns="203101" rIns="203101" bIns="203101" numCol="1" spcCol="1270" anchor="ctr" anchorCtr="0">
                <a:noAutofit/>
              </a:bodyPr>
              <a:lstStyle/>
              <a:p>
                <a:pPr algn="ctr" defTabSz="1466850">
                  <a:lnSpc>
                    <a:spcPct val="90000"/>
                  </a:lnSpc>
                  <a:spcBef>
                    <a:spcPct val="0"/>
                  </a:spcBef>
                  <a:spcAft>
                    <a:spcPct val="35000"/>
                  </a:spcAft>
                </a:pPr>
                <a:endParaRPr lang="en-US" dirty="0"/>
              </a:p>
            </p:txBody>
          </p:sp>
          <p:sp>
            <p:nvSpPr>
              <p:cNvPr id="52" name="Forma libre 51"/>
              <p:cNvSpPr/>
              <p:nvPr/>
            </p:nvSpPr>
            <p:spPr>
              <a:xfrm>
                <a:off x="4660941" y="3481993"/>
                <a:ext cx="1876818" cy="158496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p:spPr>
            <p:style>
              <a:lnRef idx="0">
                <a:schemeClr val="accent6">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03101" tIns="203101" rIns="203101" bIns="203101" numCol="1" spcCol="1270" anchor="ctr" anchorCtr="0">
                <a:noAutofit/>
              </a:bodyPr>
              <a:lstStyle/>
              <a:p>
                <a:pPr algn="ctr" defTabSz="1466850">
                  <a:lnSpc>
                    <a:spcPct val="90000"/>
                  </a:lnSpc>
                  <a:spcBef>
                    <a:spcPct val="0"/>
                  </a:spcBef>
                  <a:spcAft>
                    <a:spcPct val="35000"/>
                  </a:spcAft>
                </a:pPr>
                <a:endParaRPr lang="en-US" dirty="0"/>
              </a:p>
            </p:txBody>
          </p:sp>
        </p:gr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929615" y="2155353"/>
              <a:ext cx="2212584" cy="137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uadroTexto 39"/>
            <p:cNvSpPr txBox="1"/>
            <p:nvPr/>
          </p:nvSpPr>
          <p:spPr>
            <a:xfrm>
              <a:off x="4299949" y="1751735"/>
              <a:ext cx="1501471" cy="372289"/>
            </a:xfrm>
            <a:prstGeom prst="rect">
              <a:avLst/>
            </a:prstGeom>
            <a:noFill/>
          </p:spPr>
          <p:txBody>
            <a:bodyPr wrap="none" rtlCol="0">
              <a:spAutoFit/>
            </a:bodyPr>
            <a:lstStyle/>
            <a:p>
              <a:r>
                <a:rPr lang="en-US" sz="1000" kern="0" dirty="0">
                  <a:solidFill>
                    <a:prstClr val="black">
                      <a:lumMod val="65000"/>
                      <a:lumOff val="35000"/>
                    </a:prstClr>
                  </a:solidFill>
                  <a:latin typeface="Gill Sans MT" panose="020B0502020104020203" pitchFamily="34" charset="0"/>
                </a:rPr>
                <a:t>Climatic Zones</a:t>
              </a:r>
              <a:endParaRPr lang="en-US" sz="1000" dirty="0"/>
            </a:p>
          </p:txBody>
        </p:sp>
        <p:sp>
          <p:nvSpPr>
            <p:cNvPr id="41" name="CuadroTexto 40"/>
            <p:cNvSpPr txBox="1"/>
            <p:nvPr/>
          </p:nvSpPr>
          <p:spPr>
            <a:xfrm>
              <a:off x="4210738" y="3866164"/>
              <a:ext cx="1587454" cy="372289"/>
            </a:xfrm>
            <a:prstGeom prst="rect">
              <a:avLst/>
            </a:prstGeom>
            <a:noFill/>
          </p:spPr>
          <p:txBody>
            <a:bodyPr wrap="none" rtlCol="0">
              <a:spAutoFit/>
            </a:bodyPr>
            <a:lstStyle/>
            <a:p>
              <a:r>
                <a:rPr lang="en-US" sz="1000" kern="0" dirty="0">
                  <a:solidFill>
                    <a:prstClr val="black">
                      <a:lumMod val="65000"/>
                      <a:lumOff val="35000"/>
                    </a:prstClr>
                  </a:solidFill>
                  <a:latin typeface="Gill Sans MT" panose="020B0502020104020203" pitchFamily="34" charset="0"/>
                </a:rPr>
                <a:t>House Typology</a:t>
              </a:r>
              <a:endParaRPr lang="en-US" sz="1000" dirty="0"/>
            </a:p>
          </p:txBody>
        </p:sp>
        <p:sp>
          <p:nvSpPr>
            <p:cNvPr id="42" name="CuadroTexto 41"/>
            <p:cNvSpPr txBox="1"/>
            <p:nvPr/>
          </p:nvSpPr>
          <p:spPr>
            <a:xfrm>
              <a:off x="6474892" y="1707182"/>
              <a:ext cx="2226168" cy="604972"/>
            </a:xfrm>
            <a:prstGeom prst="rect">
              <a:avLst/>
            </a:prstGeom>
            <a:noFill/>
          </p:spPr>
          <p:txBody>
            <a:bodyPr wrap="none" rtlCol="0">
              <a:spAutoFit/>
            </a:bodyPr>
            <a:lstStyle/>
            <a:p>
              <a:pPr algn="ctr"/>
              <a:r>
                <a:rPr lang="en-US" sz="1000" kern="0" dirty="0">
                  <a:solidFill>
                    <a:prstClr val="black">
                      <a:lumMod val="65000"/>
                      <a:lumOff val="35000"/>
                    </a:prstClr>
                  </a:solidFill>
                  <a:latin typeface="Gill Sans MT" panose="020B0502020104020203" pitchFamily="34" charset="0"/>
                </a:rPr>
                <a:t>Bioclimatic Architecture</a:t>
              </a:r>
            </a:p>
            <a:p>
              <a:pPr algn="ctr"/>
              <a:r>
                <a:rPr lang="en-US" sz="1000" kern="0" dirty="0">
                  <a:solidFill>
                    <a:prstClr val="black">
                      <a:lumMod val="65000"/>
                      <a:lumOff val="35000"/>
                    </a:prstClr>
                  </a:solidFill>
                  <a:latin typeface="Gill Sans MT" panose="020B0502020104020203" pitchFamily="34" charset="0"/>
                </a:rPr>
                <a:t>and Orientation</a:t>
              </a:r>
              <a:endParaRPr lang="en-US" sz="1000" dirty="0"/>
            </a:p>
          </p:txBody>
        </p:sp>
        <p:sp>
          <p:nvSpPr>
            <p:cNvPr id="43" name="CuadroTexto 42"/>
            <p:cNvSpPr txBox="1"/>
            <p:nvPr/>
          </p:nvSpPr>
          <p:spPr>
            <a:xfrm>
              <a:off x="6172950" y="3779506"/>
              <a:ext cx="2813120" cy="604972"/>
            </a:xfrm>
            <a:prstGeom prst="rect">
              <a:avLst/>
            </a:prstGeom>
            <a:noFill/>
          </p:spPr>
          <p:txBody>
            <a:bodyPr wrap="square" rtlCol="0">
              <a:spAutoFit/>
            </a:bodyPr>
            <a:lstStyle>
              <a:defPPr>
                <a:defRPr lang="es-PE"/>
              </a:defPPr>
              <a:lvl1pPr>
                <a:defRPr kern="0">
                  <a:solidFill>
                    <a:prstClr val="black">
                      <a:lumMod val="65000"/>
                      <a:lumOff val="35000"/>
                    </a:prstClr>
                  </a:solidFill>
                  <a:latin typeface="Gill Sans MT" panose="020B0502020104020203" pitchFamily="34" charset="0"/>
                </a:defRPr>
              </a:lvl1pPr>
            </a:lstStyle>
            <a:p>
              <a:pPr algn="ctr"/>
              <a:r>
                <a:rPr lang="en-US" sz="1000" dirty="0"/>
                <a:t>Construction Systems, materials &amp; eco-technologies</a:t>
              </a:r>
            </a:p>
          </p:txBody>
        </p:sp>
        <p:pic>
          <p:nvPicPr>
            <p:cNvPr id="44" name="Picture 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36925" y="2226350"/>
              <a:ext cx="617842" cy="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434052" y="4200365"/>
              <a:ext cx="1222228" cy="1512193"/>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7"/>
            <p:cNvPicPr>
              <a:picLocks noChangeAspect="1"/>
            </p:cNvPicPr>
            <p:nvPr/>
          </p:nvPicPr>
          <p:blipFill>
            <a:blip r:embed="rId8" cstate="print">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6616705" y="4266755"/>
              <a:ext cx="2033938" cy="1374080"/>
            </a:xfrm>
            <a:prstGeom prst="rect">
              <a:avLst/>
            </a:prstGeom>
            <a:noFill/>
            <a:ln>
              <a:noFill/>
            </a:ln>
          </p:spPr>
        </p:pic>
        <p:pic>
          <p:nvPicPr>
            <p:cNvPr id="47" name="Picture 3"/>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790261" y="2238882"/>
              <a:ext cx="1693333" cy="133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4343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22500" y="2416175"/>
            <a:ext cx="5899150" cy="2123658"/>
          </a:xfrm>
          <a:prstGeom prst="rect">
            <a:avLst/>
          </a:prstGeom>
          <a:noFill/>
        </p:spPr>
        <p:txBody>
          <a:bodyPr>
            <a:spAutoFit/>
          </a:bodyPr>
          <a:lstStyle/>
          <a:p>
            <a:pPr>
              <a:defRPr/>
            </a:pPr>
            <a:r>
              <a:rPr lang="es-ES" sz="4400" dirty="0">
                <a:solidFill>
                  <a:schemeClr val="tx1">
                    <a:lumMod val="65000"/>
                    <a:lumOff val="35000"/>
                  </a:schemeClr>
                </a:solidFill>
                <a:latin typeface="Arial"/>
                <a:cs typeface="Arial"/>
              </a:rPr>
              <a:t>Modelos de Financiamiento sustentable en LAC</a:t>
            </a:r>
          </a:p>
        </p:txBody>
      </p:sp>
      <p:sp>
        <p:nvSpPr>
          <p:cNvPr id="5" name="CuadroTexto 4"/>
          <p:cNvSpPr txBox="1"/>
          <p:nvPr/>
        </p:nvSpPr>
        <p:spPr>
          <a:xfrm>
            <a:off x="227523" y="1859853"/>
            <a:ext cx="1895371" cy="3170099"/>
          </a:xfrm>
          <a:prstGeom prst="rect">
            <a:avLst/>
          </a:prstGeom>
          <a:noFill/>
          <a:effectLst>
            <a:innerShdw blurRad="63500" dist="50800" dir="13500000">
              <a:prstClr val="black">
                <a:alpha val="50000"/>
              </a:prstClr>
            </a:innerShdw>
          </a:effectLst>
        </p:spPr>
        <p:txBody>
          <a:bodyPr wrap="none">
            <a:spAutoFit/>
          </a:bodyPr>
          <a:lstStyle/>
          <a:p>
            <a:pPr>
              <a:defRPr/>
            </a:pPr>
            <a:r>
              <a:rPr lang="es-ES" sz="20000" dirty="0">
                <a:solidFill>
                  <a:srgbClr val="002060"/>
                </a:solidFill>
                <a:effectLst>
                  <a:innerShdw blurRad="63500" dist="50800" dir="13500000">
                    <a:prstClr val="black">
                      <a:alpha val="50000"/>
                    </a:prstClr>
                  </a:innerShdw>
                </a:effectLst>
                <a:latin typeface="Arial Black"/>
                <a:cs typeface="Arial Black"/>
              </a:rP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uadroTexto 25"/>
          <p:cNvSpPr txBox="1">
            <a:spLocks noChangeArrowheads="1"/>
          </p:cNvSpPr>
          <p:nvPr/>
        </p:nvSpPr>
        <p:spPr bwMode="auto">
          <a:xfrm>
            <a:off x="-625475" y="388938"/>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s-ES" sz="1800" dirty="0"/>
          </a:p>
        </p:txBody>
      </p:sp>
      <p:sp>
        <p:nvSpPr>
          <p:cNvPr id="13320" name="CuadroTexto 33"/>
          <p:cNvSpPr txBox="1">
            <a:spLocks noChangeArrowheads="1"/>
          </p:cNvSpPr>
          <p:nvPr/>
        </p:nvSpPr>
        <p:spPr bwMode="auto">
          <a:xfrm>
            <a:off x="141822" y="34479"/>
            <a:ext cx="67862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3200" b="1" dirty="0">
                <a:solidFill>
                  <a:srgbClr val="002060"/>
                </a:solidFill>
                <a:latin typeface="Arial" charset="0"/>
                <a:cs typeface="Arial" charset="0"/>
              </a:rPr>
              <a:t>Cronología y antecedentes de la vivienda sustentable en LAC</a:t>
            </a:r>
          </a:p>
        </p:txBody>
      </p:sp>
      <p:pic>
        <p:nvPicPr>
          <p:cNvPr id="22" name="Imagen 26" descr="settings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0679" y="2340293"/>
            <a:ext cx="430029" cy="362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Imagen 24" descr="green_home_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1823" y="2272057"/>
            <a:ext cx="429333" cy="443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CDA3068-7C09-40C3-A7B8-5A5F51FE8039}"/>
              </a:ext>
            </a:extLst>
          </p:cNvPr>
          <p:cNvPicPr>
            <a:picLocks noChangeAspect="1"/>
          </p:cNvPicPr>
          <p:nvPr/>
        </p:nvPicPr>
        <p:blipFill>
          <a:blip r:embed="rId5"/>
          <a:stretch>
            <a:fillRect/>
          </a:stretch>
        </p:blipFill>
        <p:spPr>
          <a:xfrm>
            <a:off x="5139158" y="3613472"/>
            <a:ext cx="3713457" cy="3090090"/>
          </a:xfrm>
          <a:prstGeom prst="rect">
            <a:avLst/>
          </a:prstGeom>
        </p:spPr>
      </p:pic>
      <p:sp>
        <p:nvSpPr>
          <p:cNvPr id="3" name="TextBox 2">
            <a:extLst>
              <a:ext uri="{FF2B5EF4-FFF2-40B4-BE49-F238E27FC236}">
                <a16:creationId xmlns:a16="http://schemas.microsoft.com/office/drawing/2014/main" id="{3BE59565-6FDF-4AAB-8DFE-60538A760608}"/>
              </a:ext>
            </a:extLst>
          </p:cNvPr>
          <p:cNvSpPr txBox="1"/>
          <p:nvPr/>
        </p:nvSpPr>
        <p:spPr>
          <a:xfrm>
            <a:off x="409564" y="1441178"/>
            <a:ext cx="7283982" cy="2831544"/>
          </a:xfrm>
          <a:prstGeom prst="rect">
            <a:avLst/>
          </a:prstGeom>
          <a:noFill/>
        </p:spPr>
        <p:txBody>
          <a:bodyPr wrap="none" rtlCol="0">
            <a:spAutoFit/>
          </a:bodyPr>
          <a:lstStyle/>
          <a:p>
            <a:r>
              <a:rPr lang="en-US" sz="4000" b="1" dirty="0"/>
              <a:t>MEXICO</a:t>
            </a:r>
          </a:p>
          <a:p>
            <a:endParaRPr lang="en-US" dirty="0"/>
          </a:p>
          <a:p>
            <a:pPr marL="285750" indent="-285750">
              <a:buFont typeface="Arial" panose="020B0604020202020204" pitchFamily="34" charset="0"/>
              <a:buChar char="•"/>
            </a:pPr>
            <a:r>
              <a:rPr lang="en-US" sz="3000" dirty="0" err="1"/>
              <a:t>Hipoteca</a:t>
            </a:r>
            <a:r>
              <a:rPr lang="en-US" sz="3000" dirty="0"/>
              <a:t> Verde</a:t>
            </a:r>
          </a:p>
          <a:p>
            <a:pPr marL="285750" indent="-285750">
              <a:buFont typeface="Arial" panose="020B0604020202020204" pitchFamily="34" charset="0"/>
              <a:buChar char="•"/>
            </a:pPr>
            <a:r>
              <a:rPr lang="en-US" sz="3000" dirty="0" err="1"/>
              <a:t>Programas</a:t>
            </a:r>
            <a:r>
              <a:rPr lang="en-US" sz="3000" dirty="0"/>
              <a:t> de </a:t>
            </a:r>
            <a:r>
              <a:rPr lang="en-US" sz="3000" dirty="0" err="1"/>
              <a:t>Subsidio</a:t>
            </a:r>
            <a:r>
              <a:rPr lang="en-US" sz="3000" dirty="0"/>
              <a:t> ‘</a:t>
            </a:r>
            <a:r>
              <a:rPr lang="en-US" sz="3000" dirty="0" err="1"/>
              <a:t>Esta</a:t>
            </a:r>
            <a:r>
              <a:rPr lang="en-US" sz="3000" dirty="0"/>
              <a:t> </a:t>
            </a:r>
            <a:r>
              <a:rPr lang="en-US" sz="3000" dirty="0" err="1"/>
              <a:t>es</a:t>
            </a:r>
            <a:r>
              <a:rPr lang="en-US" sz="3000" dirty="0"/>
              <a:t> </a:t>
            </a:r>
            <a:r>
              <a:rPr lang="en-US" sz="3000" dirty="0" err="1"/>
              <a:t>tu</a:t>
            </a:r>
            <a:r>
              <a:rPr lang="en-US" sz="3000" dirty="0"/>
              <a:t> Casa’</a:t>
            </a:r>
          </a:p>
          <a:p>
            <a:pPr marL="285750" indent="-285750">
              <a:buFont typeface="Arial" panose="020B0604020202020204" pitchFamily="34" charset="0"/>
              <a:buChar char="•"/>
            </a:pPr>
            <a:r>
              <a:rPr lang="en-US" sz="3000" dirty="0"/>
              <a:t>NAMA</a:t>
            </a:r>
          </a:p>
          <a:p>
            <a:pPr marL="285750" indent="-285750">
              <a:buFont typeface="Arial" panose="020B0604020202020204" pitchFamily="34" charset="0"/>
              <a:buChar char="•"/>
            </a:pPr>
            <a:endParaRPr lang="es-ES_tradnl"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3">
            <a:extLst>
              <a:ext uri="{FF2B5EF4-FFF2-40B4-BE49-F238E27FC236}">
                <a16:creationId xmlns:a16="http://schemas.microsoft.com/office/drawing/2014/main" id="{0E381A3A-D5C5-466F-9707-46FF9DA6B768}"/>
              </a:ext>
            </a:extLst>
          </p:cNvPr>
          <p:cNvSpPr txBox="1">
            <a:spLocks noChangeArrowheads="1"/>
          </p:cNvSpPr>
          <p:nvPr/>
        </p:nvSpPr>
        <p:spPr bwMode="auto">
          <a:xfrm>
            <a:off x="141822" y="34479"/>
            <a:ext cx="67862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 sz="3200" b="1" dirty="0">
                <a:solidFill>
                  <a:srgbClr val="002060"/>
                </a:solidFill>
                <a:latin typeface="Arial" charset="0"/>
                <a:cs typeface="Arial" charset="0"/>
              </a:rPr>
              <a:t>Cronología y antecedentes de la vivienda sustentable en LAC</a:t>
            </a:r>
          </a:p>
        </p:txBody>
      </p:sp>
      <p:sp>
        <p:nvSpPr>
          <p:cNvPr id="3" name="TextBox 2">
            <a:extLst>
              <a:ext uri="{FF2B5EF4-FFF2-40B4-BE49-F238E27FC236}">
                <a16:creationId xmlns:a16="http://schemas.microsoft.com/office/drawing/2014/main" id="{A9E40C7A-F37A-4BA9-A133-E6D9867F95F3}"/>
              </a:ext>
            </a:extLst>
          </p:cNvPr>
          <p:cNvSpPr txBox="1"/>
          <p:nvPr/>
        </p:nvSpPr>
        <p:spPr>
          <a:xfrm>
            <a:off x="409564" y="1441178"/>
            <a:ext cx="6141425" cy="1908215"/>
          </a:xfrm>
          <a:prstGeom prst="rect">
            <a:avLst/>
          </a:prstGeom>
          <a:noFill/>
        </p:spPr>
        <p:txBody>
          <a:bodyPr wrap="none" rtlCol="0">
            <a:spAutoFit/>
          </a:bodyPr>
          <a:lstStyle/>
          <a:p>
            <a:r>
              <a:rPr lang="en-US" sz="4000" b="1" dirty="0"/>
              <a:t>COLOMBIA</a:t>
            </a:r>
          </a:p>
          <a:p>
            <a:endParaRPr lang="en-US" dirty="0"/>
          </a:p>
          <a:p>
            <a:pPr marL="285750" indent="-285750">
              <a:buFont typeface="Arial" panose="020B0604020202020204" pitchFamily="34" charset="0"/>
              <a:buChar char="•"/>
            </a:pPr>
            <a:r>
              <a:rPr lang="en-US" sz="3000" dirty="0" err="1"/>
              <a:t>Macroproyectos</a:t>
            </a:r>
            <a:r>
              <a:rPr lang="en-US" sz="3000" dirty="0"/>
              <a:t> de </a:t>
            </a:r>
            <a:r>
              <a:rPr lang="en-US" sz="3000" dirty="0" err="1"/>
              <a:t>Interés</a:t>
            </a:r>
            <a:r>
              <a:rPr lang="en-US" sz="3000" dirty="0"/>
              <a:t> Social</a:t>
            </a:r>
          </a:p>
          <a:p>
            <a:pPr marL="285750" indent="-285750">
              <a:buFont typeface="Arial" panose="020B0604020202020204" pitchFamily="34" charset="0"/>
              <a:buChar char="•"/>
            </a:pPr>
            <a:r>
              <a:rPr lang="en-US" sz="3000" dirty="0"/>
              <a:t>Ciudad Verde</a:t>
            </a:r>
          </a:p>
        </p:txBody>
      </p:sp>
      <p:pic>
        <p:nvPicPr>
          <p:cNvPr id="4" name="Picture 3">
            <a:extLst>
              <a:ext uri="{FF2B5EF4-FFF2-40B4-BE49-F238E27FC236}">
                <a16:creationId xmlns:a16="http://schemas.microsoft.com/office/drawing/2014/main" id="{BC22B37B-2AF7-4EC1-8134-C9789444B603}"/>
              </a:ext>
            </a:extLst>
          </p:cNvPr>
          <p:cNvPicPr>
            <a:picLocks noChangeAspect="1"/>
          </p:cNvPicPr>
          <p:nvPr/>
        </p:nvPicPr>
        <p:blipFill>
          <a:blip r:embed="rId3"/>
          <a:stretch>
            <a:fillRect/>
          </a:stretch>
        </p:blipFill>
        <p:spPr>
          <a:xfrm>
            <a:off x="4903452" y="3703895"/>
            <a:ext cx="3897202" cy="3012070"/>
          </a:xfrm>
          <a:prstGeom prst="rect">
            <a:avLst/>
          </a:prstGeom>
        </p:spPr>
      </p:pic>
    </p:spTree>
    <p:extLst>
      <p:ext uri="{BB962C8B-B14F-4D97-AF65-F5344CB8AC3E}">
        <p14:creationId xmlns:p14="http://schemas.microsoft.com/office/powerpoint/2010/main" val="219847717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18380</TotalTime>
  <Words>2957</Words>
  <Application>Microsoft Office PowerPoint</Application>
  <PresentationFormat>On-screen Show (4:3)</PresentationFormat>
  <Paragraphs>215</Paragraphs>
  <Slides>18</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ＭＳ Ｐゴシック</vt:lpstr>
      <vt:lpstr>Arial</vt:lpstr>
      <vt:lpstr>Arial Black</vt:lpstr>
      <vt:lpstr>Arial Narrow</vt:lpstr>
      <vt:lpstr>Calibri</vt:lpstr>
      <vt:lpstr>Gill Sans MT</vt:lpstr>
      <vt:lpstr>Helvetica</vt:lpstr>
      <vt:lpstr>Segoe UI Semilight</vt:lpstr>
      <vt:lpstr>Trebuchet MS</vt:lpstr>
      <vt:lpstr>TT1F5t00</vt:lpstr>
      <vt:lpstr>Wingdings</vt:lpstr>
      <vt:lpstr>Wingdings 3</vt:lpstr>
      <vt:lpstr>Faceta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Conavi</dc:creator>
  <cp:lastModifiedBy>Gallego Lizon, Tatiana</cp:lastModifiedBy>
  <cp:revision>347</cp:revision>
  <cp:lastPrinted>2016-06-21T14:54:24Z</cp:lastPrinted>
  <dcterms:created xsi:type="dcterms:W3CDTF">2014-12-02T19:04:36Z</dcterms:created>
  <dcterms:modified xsi:type="dcterms:W3CDTF">2017-09-15T11:56:19Z</dcterms:modified>
</cp:coreProperties>
</file>