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72" r:id="rId3"/>
    <p:sldId id="365" r:id="rId4"/>
    <p:sldId id="355" r:id="rId5"/>
    <p:sldId id="360" r:id="rId6"/>
    <p:sldId id="368" r:id="rId7"/>
    <p:sldId id="353" r:id="rId8"/>
    <p:sldId id="362" r:id="rId9"/>
    <p:sldId id="361" r:id="rId10"/>
    <p:sldId id="340" r:id="rId11"/>
    <p:sldId id="370" r:id="rId12"/>
    <p:sldId id="341" r:id="rId13"/>
    <p:sldId id="344" r:id="rId14"/>
    <p:sldId id="343" r:id="rId15"/>
    <p:sldId id="342" r:id="rId16"/>
    <p:sldId id="369" r:id="rId17"/>
    <p:sldId id="357" r:id="rId18"/>
    <p:sldId id="358" r:id="rId19"/>
    <p:sldId id="349" r:id="rId20"/>
  </p:sldIdLst>
  <p:sldSz cx="9144000" cy="5143500" type="screen16x9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5C92684-662E-C846-88D6-2AC07C4BDBB1}">
          <p14:sldIdLst>
            <p14:sldId id="256"/>
            <p14:sldId id="372"/>
            <p14:sldId id="365"/>
            <p14:sldId id="355"/>
            <p14:sldId id="360"/>
            <p14:sldId id="368"/>
            <p14:sldId id="353"/>
            <p14:sldId id="362"/>
            <p14:sldId id="361"/>
            <p14:sldId id="340"/>
            <p14:sldId id="370"/>
            <p14:sldId id="341"/>
            <p14:sldId id="344"/>
            <p14:sldId id="343"/>
            <p14:sldId id="342"/>
            <p14:sldId id="369"/>
            <p14:sldId id="357"/>
            <p14:sldId id="358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za Terán, Homero" initials="GTH" lastIdx="4" clrIdx="0">
    <p:extLst>
      <p:ext uri="{19B8F6BF-5375-455C-9EA6-DF929625EA0E}">
        <p15:presenceInfo xmlns:p15="http://schemas.microsoft.com/office/powerpoint/2012/main" userId="S-1-5-21-3643861768-3583431242-1735575455-29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47"/>
    <a:srgbClr val="EE8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280" autoAdjust="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s-MX" sz="1400" b="1" dirty="0"/>
              <a:t>Colocación de Crédito Directo e Inducido </a:t>
            </a:r>
          </a:p>
          <a:p>
            <a:pPr>
              <a:defRPr sz="1400" b="1"/>
            </a:pPr>
            <a:r>
              <a:rPr lang="es-MX" sz="1200" b="1" dirty="0"/>
              <a:t>Enero - Diciembre </a:t>
            </a:r>
          </a:p>
          <a:p>
            <a:pPr>
              <a:defRPr sz="1400" b="1"/>
            </a:pPr>
            <a:r>
              <a:rPr lang="es-MX" sz="1200" b="1" dirty="0"/>
              <a:t>(Miles de millones de pesos)</a:t>
            </a:r>
            <a:endParaRPr lang="es-MX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3984739044494007E-2"/>
          <c:y val="0.28394544522009185"/>
          <c:w val="0.95203052191101201"/>
          <c:h val="0.590888280016087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Metas!$A$3</c:f>
              <c:strCache>
                <c:ptCount val="1"/>
                <c:pt idx="0">
                  <c:v>Directo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Metas!$B$2:$G$2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Meta 2017</c:v>
                </c:pt>
              </c:strCache>
            </c:strRef>
          </c:cat>
          <c:val>
            <c:numRef>
              <c:f>Metas!$B$8:$G$8</c:f>
              <c:numCache>
                <c:formatCode>_-"$"* #,##0.0_-;\-"$"* #,##0.0_-;_-"$"* "-"??_-;_-@_-</c:formatCode>
                <c:ptCount val="6"/>
                <c:pt idx="0">
                  <c:v>8.5808280000000003</c:v>
                </c:pt>
                <c:pt idx="1">
                  <c:v>20.698701695939999</c:v>
                </c:pt>
                <c:pt idx="2">
                  <c:v>30.119369589350001</c:v>
                </c:pt>
                <c:pt idx="3">
                  <c:v>21.033618563859999</c:v>
                </c:pt>
                <c:pt idx="4">
                  <c:v>28.784907144220004</c:v>
                </c:pt>
                <c:pt idx="5">
                  <c:v>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71-4079-88FA-E543E7A510D7}"/>
            </c:ext>
          </c:extLst>
        </c:ser>
        <c:ser>
          <c:idx val="1"/>
          <c:order val="1"/>
          <c:tx>
            <c:strRef>
              <c:f>Metas!$A$4</c:f>
              <c:strCache>
                <c:ptCount val="1"/>
                <c:pt idx="0">
                  <c:v>Inducido 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208500809294856E-3"/>
                  <c:y val="-4.54339418257647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71-4079-88FA-E543E7A510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Metas!$B$2:$G$2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Meta 2017</c:v>
                </c:pt>
              </c:strCache>
            </c:strRef>
          </c:cat>
          <c:val>
            <c:numRef>
              <c:f>Metas!$B$9:$G$9</c:f>
              <c:numCache>
                <c:formatCode>_-"$"* #,##0.0_-;\-"$"* #,##0.0_-;_-"$"* "-"??_-;_-@_-</c:formatCode>
                <c:ptCount val="6"/>
                <c:pt idx="0">
                  <c:v>1.6527326763614629</c:v>
                </c:pt>
                <c:pt idx="1">
                  <c:v>37.368991055129996</c:v>
                </c:pt>
                <c:pt idx="2">
                  <c:v>54.602749528959997</c:v>
                </c:pt>
                <c:pt idx="3">
                  <c:v>74.508878778210018</c:v>
                </c:pt>
                <c:pt idx="4">
                  <c:v>71.692382796391172</c:v>
                </c:pt>
                <c:pt idx="5">
                  <c:v>59.4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71-4079-88FA-E543E7A510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77429424"/>
        <c:axId val="497821136"/>
      </c:barChart>
      <c:lineChart>
        <c:grouping val="standard"/>
        <c:varyColors val="0"/>
        <c:ser>
          <c:idx val="2"/>
          <c:order val="2"/>
          <c:tx>
            <c:strRef>
              <c:f>Metas!$A$10</c:f>
              <c:strCache>
                <c:ptCount val="1"/>
                <c:pt idx="0">
                  <c:v>Total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6502968262788174E-2"/>
                  <c:y val="-9.1429208703251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71-4079-88FA-E543E7A510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Metas!$B$10:$G$10</c:f>
              <c:numCache>
                <c:formatCode>_-"$"* #,##0.0_-;\-"$"* #,##0.0_-;_-"$"* "-"??_-;_-@_-</c:formatCode>
                <c:ptCount val="6"/>
                <c:pt idx="0">
                  <c:v>10.233560676361463</c:v>
                </c:pt>
                <c:pt idx="1">
                  <c:v>58.067692751069998</c:v>
                </c:pt>
                <c:pt idx="2">
                  <c:v>84.72211911830999</c:v>
                </c:pt>
                <c:pt idx="3">
                  <c:v>95.542497342070021</c:v>
                </c:pt>
                <c:pt idx="4">
                  <c:v>100.47728994061117</c:v>
                </c:pt>
                <c:pt idx="5">
                  <c:v>102.5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71-4079-88FA-E543E7A51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429424"/>
        <c:axId val="497821136"/>
      </c:lineChart>
      <c:catAx>
        <c:axId val="47742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497821136"/>
        <c:crosses val="autoZero"/>
        <c:auto val="1"/>
        <c:lblAlgn val="ctr"/>
        <c:lblOffset val="100"/>
        <c:noMultiLvlLbl val="0"/>
      </c:catAx>
      <c:valAx>
        <c:axId val="497821136"/>
        <c:scaling>
          <c:orientation val="minMax"/>
        </c:scaling>
        <c:delete val="1"/>
        <c:axPos val="l"/>
        <c:numFmt formatCode="_-&quot;$&quot;* #,##0.0_-;\-&quot;$&quot;* #,##0.0_-;_-&quot;$&quot;* &quot;-&quot;??_-;_-@_-" sourceLinked="1"/>
        <c:majorTickMark val="none"/>
        <c:minorTickMark val="none"/>
        <c:tickLblPos val="nextTo"/>
        <c:crossAx val="47742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93980497696956"/>
          <c:y val="0.20176345845564153"/>
          <c:w val="0.26347077620984427"/>
          <c:h val="7.7339371776094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SHF: </a:t>
            </a:r>
            <a:r>
              <a:rPr lang="en-US" dirty="0" err="1"/>
              <a:t>Resultado</a:t>
            </a:r>
            <a:r>
              <a:rPr lang="en-US" dirty="0"/>
              <a:t> Total  </a:t>
            </a:r>
          </a:p>
          <a:p>
            <a:pPr>
              <a:defRPr/>
            </a:pPr>
            <a:r>
              <a:rPr lang="en-US" sz="1400" dirty="0"/>
              <a:t>(</a:t>
            </a:r>
            <a:r>
              <a:rPr lang="en-US" sz="1400" dirty="0" err="1"/>
              <a:t>Millones</a:t>
            </a:r>
            <a:r>
              <a:rPr lang="en-US" sz="1400" dirty="0"/>
              <a:t> de pesos)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8159438095400037E-2"/>
          <c:y val="0.15652014911013795"/>
          <c:w val="0.94700706566135617"/>
          <c:h val="0.74865222471305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Hoja1!$B$6</c:f>
              <c:strCache>
                <c:ptCount val="1"/>
                <c:pt idx="0">
                  <c:v>Resultado Total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AE7-4BA3-B2DE-CC0EB53DA161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E7-4BA3-B2DE-CC0EB53DA161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AE7-4BA3-B2DE-CC0EB53DA16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0F-4720-958D-A7151B318CE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0F-4720-958D-A7151B318CE3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B0F-4720-958D-A7151B318CE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B0F-4720-958D-A7151B318C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Hoja1!$C$3:$G$3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2017*</c:v>
                </c:pt>
              </c:strCache>
            </c:strRef>
          </c:cat>
          <c:val>
            <c:numRef>
              <c:f>Hoja1!$C$6:$G$6</c:f>
              <c:numCache>
                <c:formatCode>_-"$"* #,##0_-;\-"$"* #,##0_-;_-"$"* "-"??_-;_-@_-</c:formatCode>
                <c:ptCount val="5"/>
                <c:pt idx="0">
                  <c:v>-2482</c:v>
                </c:pt>
                <c:pt idx="1">
                  <c:v>-829</c:v>
                </c:pt>
                <c:pt idx="2">
                  <c:v>-1657</c:v>
                </c:pt>
                <c:pt idx="3">
                  <c:v>222</c:v>
                </c:pt>
                <c:pt idx="4">
                  <c:v>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0F-4720-958D-A7151B318C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5149504"/>
        <c:axId val="264725328"/>
      </c:barChart>
      <c:catAx>
        <c:axId val="27514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4725328"/>
        <c:crosses val="autoZero"/>
        <c:auto val="1"/>
        <c:lblAlgn val="ctr"/>
        <c:lblOffset val="100"/>
        <c:noMultiLvlLbl val="0"/>
      </c:catAx>
      <c:valAx>
        <c:axId val="264725328"/>
        <c:scaling>
          <c:orientation val="minMax"/>
        </c:scaling>
        <c:delete val="1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crossAx val="27514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 i="0" baseline="0" dirty="0">
                <a:effectLst/>
              </a:rPr>
              <a:t>México: Pirámide poblacional, 1990.</a:t>
            </a:r>
            <a:endParaRPr lang="es-MX" sz="1400" dirty="0">
              <a:effectLst/>
            </a:endParaRPr>
          </a:p>
        </c:rich>
      </c:tx>
      <c:layout>
        <c:manualLayout>
          <c:xMode val="edge"/>
          <c:yMode val="edge"/>
          <c:x val="0.2461178915135608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336693199784284"/>
          <c:y val="8.1952828813065023E-2"/>
          <c:w val="0.79336907030244164"/>
          <c:h val="0.756147489500143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Hoja1!$G$5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cat>
            <c:numRef>
              <c:f>Hoja1!$F$6:$F$112</c:f>
              <c:numCache>
                <c:formatCode>General_)</c:formatCode>
                <c:ptCount val="10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</c:numCache>
            </c:numRef>
          </c:cat>
          <c:val>
            <c:numRef>
              <c:f>Hoja1!$G$6:$G$112</c:f>
              <c:numCache>
                <c:formatCode>#,##0</c:formatCode>
                <c:ptCount val="107"/>
                <c:pt idx="0">
                  <c:v>1183.2049999999999</c:v>
                </c:pt>
                <c:pt idx="1">
                  <c:v>1156.3330000000001</c:v>
                </c:pt>
                <c:pt idx="2">
                  <c:v>1136.2159999999999</c:v>
                </c:pt>
                <c:pt idx="3">
                  <c:v>1120.768</c:v>
                </c:pt>
                <c:pt idx="4">
                  <c:v>1109.0139999999999</c:v>
                </c:pt>
                <c:pt idx="5">
                  <c:v>1100.3130000000001</c:v>
                </c:pt>
                <c:pt idx="6">
                  <c:v>1093.527</c:v>
                </c:pt>
                <c:pt idx="7">
                  <c:v>1089.4459999999999</c:v>
                </c:pt>
                <c:pt idx="8">
                  <c:v>1088.0809999999999</c:v>
                </c:pt>
                <c:pt idx="9">
                  <c:v>1088.4469999999999</c:v>
                </c:pt>
                <c:pt idx="10">
                  <c:v>1089.182</c:v>
                </c:pt>
                <c:pt idx="11">
                  <c:v>1088.69</c:v>
                </c:pt>
                <c:pt idx="12">
                  <c:v>1085.854</c:v>
                </c:pt>
                <c:pt idx="13">
                  <c:v>1080.2639999999999</c:v>
                </c:pt>
                <c:pt idx="14">
                  <c:v>1071.8219999999999</c:v>
                </c:pt>
                <c:pt idx="15">
                  <c:v>1059.95</c:v>
                </c:pt>
                <c:pt idx="16">
                  <c:v>1043.9000000000001</c:v>
                </c:pt>
                <c:pt idx="17">
                  <c:v>1023.638</c:v>
                </c:pt>
                <c:pt idx="18">
                  <c:v>999.53099999999995</c:v>
                </c:pt>
                <c:pt idx="19">
                  <c:v>971.90599999999995</c:v>
                </c:pt>
                <c:pt idx="20">
                  <c:v>941.40499999999997</c:v>
                </c:pt>
                <c:pt idx="21">
                  <c:v>908.86900000000003</c:v>
                </c:pt>
                <c:pt idx="22">
                  <c:v>874.91200000000003</c:v>
                </c:pt>
                <c:pt idx="23">
                  <c:v>840.34900000000005</c:v>
                </c:pt>
                <c:pt idx="24">
                  <c:v>806.18</c:v>
                </c:pt>
                <c:pt idx="25">
                  <c:v>773.11300000000006</c:v>
                </c:pt>
                <c:pt idx="26">
                  <c:v>741.55799999999999</c:v>
                </c:pt>
                <c:pt idx="27">
                  <c:v>711.82</c:v>
                </c:pt>
                <c:pt idx="28">
                  <c:v>684.13599999999997</c:v>
                </c:pt>
                <c:pt idx="29">
                  <c:v>658.45</c:v>
                </c:pt>
                <c:pt idx="30">
                  <c:v>634.24099999999999</c:v>
                </c:pt>
                <c:pt idx="31">
                  <c:v>610.947</c:v>
                </c:pt>
                <c:pt idx="32">
                  <c:v>588.21500000000003</c:v>
                </c:pt>
                <c:pt idx="33">
                  <c:v>565.70000000000005</c:v>
                </c:pt>
                <c:pt idx="34">
                  <c:v>543.23099999999999</c:v>
                </c:pt>
                <c:pt idx="35">
                  <c:v>520.89400000000001</c:v>
                </c:pt>
                <c:pt idx="36">
                  <c:v>498.75900000000001</c:v>
                </c:pt>
                <c:pt idx="37">
                  <c:v>476.85500000000002</c:v>
                </c:pt>
                <c:pt idx="38">
                  <c:v>455.30399999999997</c:v>
                </c:pt>
                <c:pt idx="39">
                  <c:v>434.34100000000001</c:v>
                </c:pt>
                <c:pt idx="40">
                  <c:v>414.40600000000001</c:v>
                </c:pt>
                <c:pt idx="41">
                  <c:v>396.00299999999999</c:v>
                </c:pt>
                <c:pt idx="42">
                  <c:v>379.14</c:v>
                </c:pt>
                <c:pt idx="43">
                  <c:v>363.60899999999998</c:v>
                </c:pt>
                <c:pt idx="44">
                  <c:v>349.19299999999998</c:v>
                </c:pt>
                <c:pt idx="45">
                  <c:v>335.71</c:v>
                </c:pt>
                <c:pt idx="46">
                  <c:v>323.14299999999997</c:v>
                </c:pt>
                <c:pt idx="47">
                  <c:v>311.31200000000001</c:v>
                </c:pt>
                <c:pt idx="48">
                  <c:v>299.98700000000002</c:v>
                </c:pt>
                <c:pt idx="49">
                  <c:v>289.17200000000003</c:v>
                </c:pt>
                <c:pt idx="50">
                  <c:v>279.053</c:v>
                </c:pt>
                <c:pt idx="51">
                  <c:v>269.66699999999997</c:v>
                </c:pt>
                <c:pt idx="52">
                  <c:v>260.83300000000003</c:v>
                </c:pt>
                <c:pt idx="53">
                  <c:v>252.345</c:v>
                </c:pt>
                <c:pt idx="54">
                  <c:v>244.26300000000001</c:v>
                </c:pt>
                <c:pt idx="55">
                  <c:v>236.62100000000001</c:v>
                </c:pt>
                <c:pt idx="56">
                  <c:v>229.119</c:v>
                </c:pt>
                <c:pt idx="57">
                  <c:v>221.34800000000001</c:v>
                </c:pt>
                <c:pt idx="58">
                  <c:v>213.13399999999999</c:v>
                </c:pt>
                <c:pt idx="59">
                  <c:v>204.48699999999999</c:v>
                </c:pt>
                <c:pt idx="60">
                  <c:v>195.52099999999999</c:v>
                </c:pt>
                <c:pt idx="61">
                  <c:v>186.42500000000001</c:v>
                </c:pt>
                <c:pt idx="62">
                  <c:v>177.381</c:v>
                </c:pt>
                <c:pt idx="63">
                  <c:v>168.34700000000001</c:v>
                </c:pt>
                <c:pt idx="64">
                  <c:v>159.30699999999999</c:v>
                </c:pt>
                <c:pt idx="65">
                  <c:v>150.42400000000001</c:v>
                </c:pt>
                <c:pt idx="66">
                  <c:v>141.828</c:v>
                </c:pt>
                <c:pt idx="67">
                  <c:v>133.54900000000001</c:v>
                </c:pt>
                <c:pt idx="68">
                  <c:v>125.20699999999999</c:v>
                </c:pt>
                <c:pt idx="69">
                  <c:v>116.58199999999999</c:v>
                </c:pt>
                <c:pt idx="70">
                  <c:v>107.82599999999999</c:v>
                </c:pt>
                <c:pt idx="71">
                  <c:v>99.168999999999997</c:v>
                </c:pt>
                <c:pt idx="72">
                  <c:v>90.718999999999994</c:v>
                </c:pt>
                <c:pt idx="73">
                  <c:v>82.570999999999998</c:v>
                </c:pt>
                <c:pt idx="74">
                  <c:v>75.001999999999995</c:v>
                </c:pt>
                <c:pt idx="75">
                  <c:v>68.209000000000003</c:v>
                </c:pt>
                <c:pt idx="76">
                  <c:v>62.33</c:v>
                </c:pt>
                <c:pt idx="77">
                  <c:v>57.396000000000001</c:v>
                </c:pt>
                <c:pt idx="78">
                  <c:v>53.372</c:v>
                </c:pt>
                <c:pt idx="79">
                  <c:v>50.030999999999999</c:v>
                </c:pt>
                <c:pt idx="80">
                  <c:v>46.917999999999999</c:v>
                </c:pt>
                <c:pt idx="81">
                  <c:v>43.805</c:v>
                </c:pt>
                <c:pt idx="82">
                  <c:v>40.701000000000001</c:v>
                </c:pt>
                <c:pt idx="83">
                  <c:v>37.752000000000002</c:v>
                </c:pt>
                <c:pt idx="84">
                  <c:v>35.244999999999997</c:v>
                </c:pt>
                <c:pt idx="85">
                  <c:v>32.39</c:v>
                </c:pt>
                <c:pt idx="86">
                  <c:v>28.045000000000002</c:v>
                </c:pt>
                <c:pt idx="87">
                  <c:v>22.402000000000001</c:v>
                </c:pt>
                <c:pt idx="88">
                  <c:v>20.998000000000001</c:v>
                </c:pt>
                <c:pt idx="89">
                  <c:v>62.185000000000002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9-4ACE-8478-BC908674027F}"/>
            </c:ext>
          </c:extLst>
        </c:ser>
        <c:ser>
          <c:idx val="1"/>
          <c:order val="1"/>
          <c:tx>
            <c:strRef>
              <c:f>Hoja1!$H$5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C0504D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numRef>
              <c:f>Hoja1!$F$6:$F$112</c:f>
              <c:numCache>
                <c:formatCode>General_)</c:formatCode>
                <c:ptCount val="10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</c:numCache>
            </c:numRef>
          </c:cat>
          <c:val>
            <c:numRef>
              <c:f>Hoja1!$H$6:$H$112</c:f>
              <c:numCache>
                <c:formatCode>#,##0</c:formatCode>
                <c:ptCount val="107"/>
                <c:pt idx="0">
                  <c:v>-1167.057</c:v>
                </c:pt>
                <c:pt idx="1">
                  <c:v>-1146.4659999999999</c:v>
                </c:pt>
                <c:pt idx="2">
                  <c:v>-1131.3900000000001</c:v>
                </c:pt>
                <c:pt idx="3">
                  <c:v>-1119.1379999999999</c:v>
                </c:pt>
                <c:pt idx="4">
                  <c:v>-1108.838</c:v>
                </c:pt>
                <c:pt idx="5">
                  <c:v>-1099.7829999999999</c:v>
                </c:pt>
                <c:pt idx="6">
                  <c:v>-1090.8610000000001</c:v>
                </c:pt>
                <c:pt idx="7">
                  <c:v>-1083.6300000000001</c:v>
                </c:pt>
                <c:pt idx="8">
                  <c:v>-1078.4390000000001</c:v>
                </c:pt>
                <c:pt idx="9">
                  <c:v>-1074.615</c:v>
                </c:pt>
                <c:pt idx="10">
                  <c:v>-1070.9159999999999</c:v>
                </c:pt>
                <c:pt idx="11">
                  <c:v>-1065.627</c:v>
                </c:pt>
                <c:pt idx="12">
                  <c:v>-1057.8510000000001</c:v>
                </c:pt>
                <c:pt idx="13">
                  <c:v>-1048.0329999999999</c:v>
                </c:pt>
                <c:pt idx="14">
                  <c:v>-1037.0060000000001</c:v>
                </c:pt>
                <c:pt idx="15">
                  <c:v>-1024.5830000000001</c:v>
                </c:pt>
                <c:pt idx="16">
                  <c:v>-1009.74</c:v>
                </c:pt>
                <c:pt idx="17">
                  <c:v>-991.93499999999995</c:v>
                </c:pt>
                <c:pt idx="18">
                  <c:v>-971.23900000000003</c:v>
                </c:pt>
                <c:pt idx="19">
                  <c:v>-947.774</c:v>
                </c:pt>
                <c:pt idx="20">
                  <c:v>-921.89200000000005</c:v>
                </c:pt>
                <c:pt idx="21">
                  <c:v>-894.10500000000002</c:v>
                </c:pt>
                <c:pt idx="22">
                  <c:v>-864.86199999999997</c:v>
                </c:pt>
                <c:pt idx="23">
                  <c:v>-834.74699999999996</c:v>
                </c:pt>
                <c:pt idx="24">
                  <c:v>-804.44</c:v>
                </c:pt>
                <c:pt idx="25">
                  <c:v>-774.54499999999996</c:v>
                </c:pt>
                <c:pt idx="26">
                  <c:v>-745.64</c:v>
                </c:pt>
                <c:pt idx="27">
                  <c:v>-718.06399999999996</c:v>
                </c:pt>
                <c:pt idx="28">
                  <c:v>-691.97500000000002</c:v>
                </c:pt>
                <c:pt idx="29">
                  <c:v>-667.34100000000001</c:v>
                </c:pt>
                <c:pt idx="30">
                  <c:v>-643.77099999999996</c:v>
                </c:pt>
                <c:pt idx="31">
                  <c:v>-620.75</c:v>
                </c:pt>
                <c:pt idx="32">
                  <c:v>-597.98800000000006</c:v>
                </c:pt>
                <c:pt idx="33">
                  <c:v>-575.34500000000003</c:v>
                </c:pt>
                <c:pt idx="34">
                  <c:v>-552.75</c:v>
                </c:pt>
                <c:pt idx="35">
                  <c:v>-530.25900000000001</c:v>
                </c:pt>
                <c:pt idx="36">
                  <c:v>-508.01</c:v>
                </c:pt>
                <c:pt idx="37">
                  <c:v>-486.11700000000002</c:v>
                </c:pt>
                <c:pt idx="38">
                  <c:v>-464.68599999999998</c:v>
                </c:pt>
                <c:pt idx="39">
                  <c:v>-444.08699999999999</c:v>
                </c:pt>
                <c:pt idx="40">
                  <c:v>-424.66500000000002</c:v>
                </c:pt>
                <c:pt idx="41">
                  <c:v>-406.60199999999998</c:v>
                </c:pt>
                <c:pt idx="42">
                  <c:v>-389.93299999999999</c:v>
                </c:pt>
                <c:pt idx="43">
                  <c:v>-374.488</c:v>
                </c:pt>
                <c:pt idx="44">
                  <c:v>-360.05900000000003</c:v>
                </c:pt>
                <c:pt idx="45">
                  <c:v>-346.53699999999998</c:v>
                </c:pt>
                <c:pt idx="46">
                  <c:v>-333.83499999999998</c:v>
                </c:pt>
                <c:pt idx="47">
                  <c:v>-321.71499999999997</c:v>
                </c:pt>
                <c:pt idx="48">
                  <c:v>-309.98399999999998</c:v>
                </c:pt>
                <c:pt idx="49">
                  <c:v>-298.67</c:v>
                </c:pt>
                <c:pt idx="50">
                  <c:v>-287.96899999999999</c:v>
                </c:pt>
                <c:pt idx="51">
                  <c:v>-277.95499999999998</c:v>
                </c:pt>
                <c:pt idx="52">
                  <c:v>-268.452</c:v>
                </c:pt>
                <c:pt idx="53">
                  <c:v>-259.34300000000002</c:v>
                </c:pt>
                <c:pt idx="54">
                  <c:v>-250.65600000000001</c:v>
                </c:pt>
                <c:pt idx="55">
                  <c:v>-242.36099999999999</c:v>
                </c:pt>
                <c:pt idx="56">
                  <c:v>-234.25899999999999</c:v>
                </c:pt>
                <c:pt idx="57">
                  <c:v>-226.01</c:v>
                </c:pt>
                <c:pt idx="58">
                  <c:v>-217.50399999999999</c:v>
                </c:pt>
                <c:pt idx="59">
                  <c:v>-208.77799999999999</c:v>
                </c:pt>
                <c:pt idx="60">
                  <c:v>-199.834</c:v>
                </c:pt>
                <c:pt idx="61">
                  <c:v>-190.785</c:v>
                </c:pt>
                <c:pt idx="62">
                  <c:v>-181.81299999999999</c:v>
                </c:pt>
                <c:pt idx="63">
                  <c:v>-172.99600000000001</c:v>
                </c:pt>
                <c:pt idx="64">
                  <c:v>-164.28899999999999</c:v>
                </c:pt>
                <c:pt idx="65">
                  <c:v>-155.77699999999999</c:v>
                </c:pt>
                <c:pt idx="66">
                  <c:v>-147.517</c:v>
                </c:pt>
                <c:pt idx="67">
                  <c:v>-139.45500000000001</c:v>
                </c:pt>
                <c:pt idx="68">
                  <c:v>-131.33600000000001</c:v>
                </c:pt>
                <c:pt idx="69">
                  <c:v>-122.886</c:v>
                </c:pt>
                <c:pt idx="70">
                  <c:v>-114.187</c:v>
                </c:pt>
                <c:pt idx="71">
                  <c:v>-105.586</c:v>
                </c:pt>
                <c:pt idx="72">
                  <c:v>-97.308000000000007</c:v>
                </c:pt>
                <c:pt idx="73">
                  <c:v>-89.385999999999996</c:v>
                </c:pt>
                <c:pt idx="74">
                  <c:v>-81.997</c:v>
                </c:pt>
                <c:pt idx="75">
                  <c:v>-75.406999999999996</c:v>
                </c:pt>
                <c:pt idx="76">
                  <c:v>-69.736999999999995</c:v>
                </c:pt>
                <c:pt idx="77">
                  <c:v>-65.021000000000001</c:v>
                </c:pt>
                <c:pt idx="78">
                  <c:v>-61.213999999999999</c:v>
                </c:pt>
                <c:pt idx="79">
                  <c:v>-58.082999999999998</c:v>
                </c:pt>
                <c:pt idx="80">
                  <c:v>-55.057000000000002</c:v>
                </c:pt>
                <c:pt idx="81">
                  <c:v>-51.859000000000002</c:v>
                </c:pt>
                <c:pt idx="82">
                  <c:v>-48.613</c:v>
                </c:pt>
                <c:pt idx="83">
                  <c:v>-45.496000000000002</c:v>
                </c:pt>
                <c:pt idx="84">
                  <c:v>-42.777000000000001</c:v>
                </c:pt>
                <c:pt idx="85">
                  <c:v>-39.448999999999998</c:v>
                </c:pt>
                <c:pt idx="86">
                  <c:v>-34.093000000000004</c:v>
                </c:pt>
                <c:pt idx="87">
                  <c:v>-27.085999999999999</c:v>
                </c:pt>
                <c:pt idx="88">
                  <c:v>-24.515000000000001</c:v>
                </c:pt>
                <c:pt idx="89">
                  <c:v>-71.67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9-4ACE-8478-BC9086740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2195776"/>
        <c:axId val="447345856"/>
      </c:barChart>
      <c:catAx>
        <c:axId val="3021957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Edad</a:t>
                </a:r>
                <a:r>
                  <a:rPr lang="es-MX" baseline="0" dirty="0"/>
                  <a:t> (años)</a:t>
                </a:r>
                <a:endParaRPr lang="es-MX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_)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47345856"/>
        <c:crosses val="autoZero"/>
        <c:auto val="1"/>
        <c:lblAlgn val="ctr"/>
        <c:lblOffset val="100"/>
        <c:noMultiLvlLbl val="0"/>
      </c:catAx>
      <c:valAx>
        <c:axId val="447345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Miles de personas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#,##0;[Red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0219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667568839802634"/>
          <c:y val="0.11635232360660798"/>
          <c:w val="0.83346035319735468"/>
          <c:h val="9.3464931466899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 dirty="0"/>
              <a:t>México: Pirámide</a:t>
            </a:r>
            <a:r>
              <a:rPr lang="es-MX" b="1" baseline="0" dirty="0"/>
              <a:t> poblacional, 2030.</a:t>
            </a:r>
            <a:endParaRPr lang="es-MX" b="1" dirty="0"/>
          </a:p>
        </c:rich>
      </c:tx>
      <c:layout>
        <c:manualLayout>
          <c:xMode val="edge"/>
          <c:yMode val="edge"/>
          <c:x val="0.19883660388090396"/>
          <c:y val="3.0384457375972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6150401435103148"/>
          <c:y val="0.14069849390157627"/>
          <c:w val="0.79336907030244164"/>
          <c:h val="0.710341257279304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'Población media'!$A$5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'Población media'!$V$346:$V$455</c:f>
              <c:numCache>
                <c:formatCode>_-* #,##0.0_-;\-* #,##0.0_-;_-* "-"??_-;_-@_-</c:formatCode>
                <c:ptCount val="110"/>
                <c:pt idx="0">
                  <c:v>1099.3112876794028</c:v>
                </c:pt>
                <c:pt idx="1">
                  <c:v>1100.7968800530923</c:v>
                </c:pt>
                <c:pt idx="2">
                  <c:v>1102.9905489217235</c:v>
                </c:pt>
                <c:pt idx="3">
                  <c:v>1105.253170472874</c:v>
                </c:pt>
                <c:pt idx="4">
                  <c:v>1107.5802546989219</c:v>
                </c:pt>
                <c:pt idx="5">
                  <c:v>1109.7624919689356</c:v>
                </c:pt>
                <c:pt idx="6">
                  <c:v>1111.5787695394058</c:v>
                </c:pt>
                <c:pt idx="7">
                  <c:v>1112.9212300992606</c:v>
                </c:pt>
                <c:pt idx="8">
                  <c:v>1113.8553294399726</c:v>
                </c:pt>
                <c:pt idx="9">
                  <c:v>1114.3067913333955</c:v>
                </c:pt>
                <c:pt idx="10">
                  <c:v>1114.1520166277357</c:v>
                </c:pt>
                <c:pt idx="11">
                  <c:v>1113.1893018290261</c:v>
                </c:pt>
                <c:pt idx="12">
                  <c:v>1111.3949866203063</c:v>
                </c:pt>
                <c:pt idx="13">
                  <c:v>1108.8320688867004</c:v>
                </c:pt>
                <c:pt idx="14">
                  <c:v>1105.4876044537309</c:v>
                </c:pt>
                <c:pt idx="15">
                  <c:v>1101.2105587089516</c:v>
                </c:pt>
                <c:pt idx="16">
                  <c:v>1096.3803455298573</c:v>
                </c:pt>
                <c:pt idx="17">
                  <c:v>1090.8102125823452</c:v>
                </c:pt>
                <c:pt idx="18">
                  <c:v>1084.6322897955654</c:v>
                </c:pt>
                <c:pt idx="19">
                  <c:v>1074.6558686857579</c:v>
                </c:pt>
                <c:pt idx="20">
                  <c:v>1073.2137685951434</c:v>
                </c:pt>
                <c:pt idx="21">
                  <c:v>1072.0755381285717</c:v>
                </c:pt>
                <c:pt idx="22">
                  <c:v>1062.6085762876589</c:v>
                </c:pt>
                <c:pt idx="23">
                  <c:v>1054.1568703091536</c:v>
                </c:pt>
                <c:pt idx="24">
                  <c:v>1044.4615927214286</c:v>
                </c:pt>
                <c:pt idx="25">
                  <c:v>1037.5242236582312</c:v>
                </c:pt>
                <c:pt idx="26">
                  <c:v>1030.5449557063457</c:v>
                </c:pt>
                <c:pt idx="27">
                  <c:v>1022.3504588381812</c:v>
                </c:pt>
                <c:pt idx="28">
                  <c:v>1014.6713187329324</c:v>
                </c:pt>
                <c:pt idx="29">
                  <c:v>1007.964860950714</c:v>
                </c:pt>
                <c:pt idx="30">
                  <c:v>1002.8145152380832</c:v>
                </c:pt>
                <c:pt idx="31">
                  <c:v>997.83151563372485</c:v>
                </c:pt>
                <c:pt idx="32">
                  <c:v>992.91319478427909</c:v>
                </c:pt>
                <c:pt idx="33">
                  <c:v>986.1268773699511</c:v>
                </c:pt>
                <c:pt idx="34">
                  <c:v>976.79604844316361</c:v>
                </c:pt>
                <c:pt idx="35">
                  <c:v>967.78230382783227</c:v>
                </c:pt>
                <c:pt idx="36">
                  <c:v>954.70360855790352</c:v>
                </c:pt>
                <c:pt idx="37">
                  <c:v>937.52688888286605</c:v>
                </c:pt>
                <c:pt idx="38">
                  <c:v>923.17746306470576</c:v>
                </c:pt>
                <c:pt idx="39">
                  <c:v>908.7204375703194</c:v>
                </c:pt>
                <c:pt idx="40">
                  <c:v>890.56063163431361</c:v>
                </c:pt>
                <c:pt idx="41">
                  <c:v>869.90381340463148</c:v>
                </c:pt>
                <c:pt idx="42">
                  <c:v>849.67352474720724</c:v>
                </c:pt>
                <c:pt idx="43">
                  <c:v>834.75106998804097</c:v>
                </c:pt>
                <c:pt idx="44">
                  <c:v>823.87585329636488</c:v>
                </c:pt>
                <c:pt idx="45">
                  <c:v>811.61424647860383</c:v>
                </c:pt>
                <c:pt idx="46">
                  <c:v>798.03239822849605</c:v>
                </c:pt>
                <c:pt idx="47">
                  <c:v>786.54671938936417</c:v>
                </c:pt>
                <c:pt idx="48">
                  <c:v>777.97232359221573</c:v>
                </c:pt>
                <c:pt idx="49">
                  <c:v>771.08322534046181</c:v>
                </c:pt>
                <c:pt idx="50">
                  <c:v>764.6645871491919</c:v>
                </c:pt>
                <c:pt idx="51">
                  <c:v>757.21581494080124</c:v>
                </c:pt>
                <c:pt idx="52">
                  <c:v>747.03683398658541</c:v>
                </c:pt>
                <c:pt idx="53">
                  <c:v>734.71192025598748</c:v>
                </c:pt>
                <c:pt idx="54">
                  <c:v>722.69599213162257</c:v>
                </c:pt>
                <c:pt idx="55">
                  <c:v>711.2309513764169</c:v>
                </c:pt>
                <c:pt idx="56">
                  <c:v>698.44791420552156</c:v>
                </c:pt>
                <c:pt idx="57">
                  <c:v>683.65627339668038</c:v>
                </c:pt>
                <c:pt idx="58">
                  <c:v>667.04425466794237</c:v>
                </c:pt>
                <c:pt idx="59">
                  <c:v>648.36263321728165</c:v>
                </c:pt>
                <c:pt idx="60">
                  <c:v>627.62321660489442</c:v>
                </c:pt>
                <c:pt idx="61">
                  <c:v>605.07150064454606</c:v>
                </c:pt>
                <c:pt idx="62">
                  <c:v>581.08987825032716</c:v>
                </c:pt>
                <c:pt idx="63">
                  <c:v>556.18062867823312</c:v>
                </c:pt>
                <c:pt idx="64">
                  <c:v>530.60967213465017</c:v>
                </c:pt>
                <c:pt idx="65">
                  <c:v>504.60951583154332</c:v>
                </c:pt>
                <c:pt idx="66">
                  <c:v>478.57997498891257</c:v>
                </c:pt>
                <c:pt idx="67">
                  <c:v>452.87295679276576</c:v>
                </c:pt>
                <c:pt idx="68">
                  <c:v>427.89544094295672</c:v>
                </c:pt>
                <c:pt idx="69">
                  <c:v>403.72494049403866</c:v>
                </c:pt>
                <c:pt idx="70">
                  <c:v>380.22921779219661</c:v>
                </c:pt>
                <c:pt idx="71">
                  <c:v>357.37388498293171</c:v>
                </c:pt>
                <c:pt idx="72">
                  <c:v>334.71684973582984</c:v>
                </c:pt>
                <c:pt idx="73">
                  <c:v>311.9751103218976</c:v>
                </c:pt>
                <c:pt idx="74">
                  <c:v>289.23513168697627</c:v>
                </c:pt>
                <c:pt idx="75">
                  <c:v>266.73579254057364</c:v>
                </c:pt>
                <c:pt idx="76">
                  <c:v>244.79646241912096</c:v>
                </c:pt>
                <c:pt idx="77">
                  <c:v>223.46924920690103</c:v>
                </c:pt>
                <c:pt idx="78">
                  <c:v>202.85314751540938</c:v>
                </c:pt>
                <c:pt idx="79">
                  <c:v>183.12125607186877</c:v>
                </c:pt>
                <c:pt idx="80">
                  <c:v>164.51793063509626</c:v>
                </c:pt>
                <c:pt idx="81">
                  <c:v>147.34484269172964</c:v>
                </c:pt>
                <c:pt idx="82">
                  <c:v>131.55301762741223</c:v>
                </c:pt>
                <c:pt idx="83">
                  <c:v>116.91533454245445</c:v>
                </c:pt>
                <c:pt idx="84">
                  <c:v>103.48685844945371</c:v>
                </c:pt>
                <c:pt idx="85">
                  <c:v>91.068963337465988</c:v>
                </c:pt>
                <c:pt idx="86">
                  <c:v>79.727089872211423</c:v>
                </c:pt>
                <c:pt idx="87">
                  <c:v>69.349462593683796</c:v>
                </c:pt>
                <c:pt idx="88">
                  <c:v>59.780468229574041</c:v>
                </c:pt>
                <c:pt idx="89">
                  <c:v>51.147033153667039</c:v>
                </c:pt>
                <c:pt idx="90">
                  <c:v>43.376356074819732</c:v>
                </c:pt>
                <c:pt idx="91">
                  <c:v>36.48120354366602</c:v>
                </c:pt>
                <c:pt idx="92">
                  <c:v>30.388941452539928</c:v>
                </c:pt>
                <c:pt idx="93">
                  <c:v>25.042936229959857</c:v>
                </c:pt>
                <c:pt idx="94">
                  <c:v>20.406525236362814</c:v>
                </c:pt>
                <c:pt idx="95">
                  <c:v>16.43302004735002</c:v>
                </c:pt>
                <c:pt idx="96">
                  <c:v>13.056741935779016</c:v>
                </c:pt>
                <c:pt idx="97">
                  <c:v>10.212009425075482</c:v>
                </c:pt>
                <c:pt idx="98">
                  <c:v>7.8454975863230665</c:v>
                </c:pt>
                <c:pt idx="99">
                  <c:v>5.9117788781765741</c:v>
                </c:pt>
                <c:pt idx="100">
                  <c:v>4.3723977725315581</c:v>
                </c:pt>
                <c:pt idx="101">
                  <c:v>3.1747822078974517</c:v>
                </c:pt>
                <c:pt idx="102">
                  <c:v>2.2576096820934874</c:v>
                </c:pt>
                <c:pt idx="103">
                  <c:v>1.5703113931060242</c:v>
                </c:pt>
                <c:pt idx="104">
                  <c:v>1.0672547959597631</c:v>
                </c:pt>
                <c:pt idx="105">
                  <c:v>0.70843786254790475</c:v>
                </c:pt>
                <c:pt idx="106">
                  <c:v>0.45917638338282013</c:v>
                </c:pt>
                <c:pt idx="107">
                  <c:v>0.29029622792577187</c:v>
                </c:pt>
                <c:pt idx="108">
                  <c:v>0.17849115692607168</c:v>
                </c:pt>
                <c:pt idx="109">
                  <c:v>6.4394663054615317E-2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B-49DF-AEE0-6AD06391DA14}"/>
            </c:ext>
          </c:extLst>
        </c:ser>
        <c:ser>
          <c:idx val="1"/>
          <c:order val="1"/>
          <c:tx>
            <c:strRef>
              <c:f>'Población media'!$A$119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'Población media'!$V$233:$V$342</c:f>
              <c:numCache>
                <c:formatCode>#,##0.0</c:formatCode>
                <c:ptCount val="110"/>
                <c:pt idx="0">
                  <c:v>-1049.0174765782162</c:v>
                </c:pt>
                <c:pt idx="1">
                  <c:v>-1050.6541248603892</c:v>
                </c:pt>
                <c:pt idx="2">
                  <c:v>-1052.8198498336997</c:v>
                </c:pt>
                <c:pt idx="3">
                  <c:v>-1054.9456615282434</c:v>
                </c:pt>
                <c:pt idx="4">
                  <c:v>-1057.0500773387591</c:v>
                </c:pt>
                <c:pt idx="5">
                  <c:v>-1059.044033335686</c:v>
                </c:pt>
                <c:pt idx="6">
                  <c:v>-1060.6374980731855</c:v>
                </c:pt>
                <c:pt idx="7">
                  <c:v>-1061.7961841298511</c:v>
                </c:pt>
                <c:pt idx="8">
                  <c:v>-1062.6258506672114</c:v>
                </c:pt>
                <c:pt idx="9">
                  <c:v>-1063.1424759940194</c:v>
                </c:pt>
                <c:pt idx="10">
                  <c:v>-1063.2781684609304</c:v>
                </c:pt>
                <c:pt idx="11">
                  <c:v>-1062.9160535600381</c:v>
                </c:pt>
                <c:pt idx="12">
                  <c:v>-1062.086808794154</c:v>
                </c:pt>
                <c:pt idx="13">
                  <c:v>-1060.9134020381098</c:v>
                </c:pt>
                <c:pt idx="14">
                  <c:v>-1059.448563796218</c:v>
                </c:pt>
                <c:pt idx="15">
                  <c:v>-1057.6477898664705</c:v>
                </c:pt>
                <c:pt idx="16">
                  <c:v>-1055.4712769807882</c:v>
                </c:pt>
                <c:pt idx="17">
                  <c:v>-1052.9976076203245</c:v>
                </c:pt>
                <c:pt idx="18">
                  <c:v>-1050.3546685368565</c:v>
                </c:pt>
                <c:pt idx="19">
                  <c:v>-1044.2173149970831</c:v>
                </c:pt>
                <c:pt idx="20">
                  <c:v>-1047.033469554093</c:v>
                </c:pt>
                <c:pt idx="21">
                  <c:v>-1051.7737989848622</c:v>
                </c:pt>
                <c:pt idx="22">
                  <c:v>-1048.9315956046796</c:v>
                </c:pt>
                <c:pt idx="23">
                  <c:v>-1047.0218656726895</c:v>
                </c:pt>
                <c:pt idx="24">
                  <c:v>-1043.2475089971701</c:v>
                </c:pt>
                <c:pt idx="25">
                  <c:v>-1042.2233200546111</c:v>
                </c:pt>
                <c:pt idx="26">
                  <c:v>-1041.5176659161939</c:v>
                </c:pt>
                <c:pt idx="27">
                  <c:v>-1039.4176063765742</c:v>
                </c:pt>
                <c:pt idx="28">
                  <c:v>-1037.2144659915141</c:v>
                </c:pt>
                <c:pt idx="29">
                  <c:v>-1036.2503127841042</c:v>
                </c:pt>
                <c:pt idx="30">
                  <c:v>-1038.0584188213395</c:v>
                </c:pt>
                <c:pt idx="31">
                  <c:v>-1040.0536651073385</c:v>
                </c:pt>
                <c:pt idx="32">
                  <c:v>-1040.6498199887199</c:v>
                </c:pt>
                <c:pt idx="33">
                  <c:v>-1040.0898088119143</c:v>
                </c:pt>
                <c:pt idx="34">
                  <c:v>-1039.0665985860753</c:v>
                </c:pt>
                <c:pt idx="35">
                  <c:v>-1037.3697291235201</c:v>
                </c:pt>
                <c:pt idx="36">
                  <c:v>-1032.69732091116</c:v>
                </c:pt>
                <c:pt idx="37">
                  <c:v>-1025.6368059431079</c:v>
                </c:pt>
                <c:pt idx="38">
                  <c:v>-1017.817326300354</c:v>
                </c:pt>
                <c:pt idx="39">
                  <c:v>-1007.7685915069909</c:v>
                </c:pt>
                <c:pt idx="40">
                  <c:v>-994.58105259154115</c:v>
                </c:pt>
                <c:pt idx="41">
                  <c:v>-978.37468782777239</c:v>
                </c:pt>
                <c:pt idx="42">
                  <c:v>-962.02972662947116</c:v>
                </c:pt>
                <c:pt idx="43">
                  <c:v>-951.14779507790865</c:v>
                </c:pt>
                <c:pt idx="44">
                  <c:v>-944.03937597766389</c:v>
                </c:pt>
                <c:pt idx="45">
                  <c:v>-934.42705961467482</c:v>
                </c:pt>
                <c:pt idx="46">
                  <c:v>-922.89962684168711</c:v>
                </c:pt>
                <c:pt idx="47">
                  <c:v>-913.30613941967658</c:v>
                </c:pt>
                <c:pt idx="48">
                  <c:v>-906.031932485487</c:v>
                </c:pt>
                <c:pt idx="49">
                  <c:v>-900.00398102591987</c:v>
                </c:pt>
                <c:pt idx="50">
                  <c:v>-894.07202910998865</c:v>
                </c:pt>
                <c:pt idx="51">
                  <c:v>-885.80420669630269</c:v>
                </c:pt>
                <c:pt idx="52">
                  <c:v>-873.36904558329741</c:v>
                </c:pt>
                <c:pt idx="53">
                  <c:v>-858.27126578855427</c:v>
                </c:pt>
                <c:pt idx="54">
                  <c:v>-843.38947504158659</c:v>
                </c:pt>
                <c:pt idx="55">
                  <c:v>-828.82558919512542</c:v>
                </c:pt>
                <c:pt idx="56">
                  <c:v>-812.73029789347345</c:v>
                </c:pt>
                <c:pt idx="57">
                  <c:v>-794.48207436080656</c:v>
                </c:pt>
                <c:pt idx="58">
                  <c:v>-774.35177781924779</c:v>
                </c:pt>
                <c:pt idx="59">
                  <c:v>-752.30728945811654</c:v>
                </c:pt>
                <c:pt idx="60">
                  <c:v>-728.40169056027071</c:v>
                </c:pt>
                <c:pt idx="61">
                  <c:v>-702.82867705698925</c:v>
                </c:pt>
                <c:pt idx="62">
                  <c:v>-675.99775384654993</c:v>
                </c:pt>
                <c:pt idx="63">
                  <c:v>-648.42663609083525</c:v>
                </c:pt>
                <c:pt idx="64">
                  <c:v>-620.37720013259388</c:v>
                </c:pt>
                <c:pt idx="65">
                  <c:v>-592.09559146486868</c:v>
                </c:pt>
                <c:pt idx="66">
                  <c:v>-563.95841916121265</c:v>
                </c:pt>
                <c:pt idx="67">
                  <c:v>-536.21715735773148</c:v>
                </c:pt>
                <c:pt idx="68">
                  <c:v>-509.1208740819913</c:v>
                </c:pt>
                <c:pt idx="69">
                  <c:v>-482.86191070586273</c:v>
                </c:pt>
                <c:pt idx="70">
                  <c:v>-457.19660813189665</c:v>
                </c:pt>
                <c:pt idx="71">
                  <c:v>-431.64730856336547</c:v>
                </c:pt>
                <c:pt idx="72">
                  <c:v>-405.92304649843214</c:v>
                </c:pt>
                <c:pt idx="73">
                  <c:v>-379.95904129116525</c:v>
                </c:pt>
                <c:pt idx="74">
                  <c:v>-353.89089895537319</c:v>
                </c:pt>
                <c:pt idx="75">
                  <c:v>-328.03217692172433</c:v>
                </c:pt>
                <c:pt idx="76">
                  <c:v>-302.67282700066744</c:v>
                </c:pt>
                <c:pt idx="77">
                  <c:v>-277.92578007292883</c:v>
                </c:pt>
                <c:pt idx="78">
                  <c:v>-253.90317964735399</c:v>
                </c:pt>
                <c:pt idx="79">
                  <c:v>-230.90374280729176</c:v>
                </c:pt>
                <c:pt idx="80">
                  <c:v>-209.28796805159269</c:v>
                </c:pt>
                <c:pt idx="81">
                  <c:v>-189.20617988179168</c:v>
                </c:pt>
                <c:pt idx="82">
                  <c:v>-170.63064863807696</c:v>
                </c:pt>
                <c:pt idx="83">
                  <c:v>-153.435780935678</c:v>
                </c:pt>
                <c:pt idx="84">
                  <c:v>-137.44234606037364</c:v>
                </c:pt>
                <c:pt idx="85">
                  <c:v>-122.52570337409331</c:v>
                </c:pt>
                <c:pt idx="86">
                  <c:v>-108.73486472154688</c:v>
                </c:pt>
                <c:pt idx="87">
                  <c:v>-95.871443127932608</c:v>
                </c:pt>
                <c:pt idx="88">
                  <c:v>-83.784308189908714</c:v>
                </c:pt>
                <c:pt idx="89">
                  <c:v>-72.660885501171947</c:v>
                </c:pt>
                <c:pt idx="90">
                  <c:v>-62.488704814036488</c:v>
                </c:pt>
                <c:pt idx="91">
                  <c:v>-53.302616208968217</c:v>
                </c:pt>
                <c:pt idx="92">
                  <c:v>-45.043757904710823</c:v>
                </c:pt>
                <c:pt idx="93">
                  <c:v>-37.668374330141098</c:v>
                </c:pt>
                <c:pt idx="94">
                  <c:v>-31.157469060047973</c:v>
                </c:pt>
                <c:pt idx="95">
                  <c:v>-25.475357336407086</c:v>
                </c:pt>
                <c:pt idx="96">
                  <c:v>-20.558241847216465</c:v>
                </c:pt>
                <c:pt idx="97">
                  <c:v>-16.339263569904254</c:v>
                </c:pt>
                <c:pt idx="98">
                  <c:v>-12.764863852504398</c:v>
                </c:pt>
                <c:pt idx="99">
                  <c:v>-9.7875924240133667</c:v>
                </c:pt>
                <c:pt idx="100">
                  <c:v>-7.3575911467387636</c:v>
                </c:pt>
                <c:pt idx="101">
                  <c:v>-5.4176280337827354</c:v>
                </c:pt>
                <c:pt idx="102">
                  <c:v>-3.9031971588751908</c:v>
                </c:pt>
                <c:pt idx="103">
                  <c:v>-2.7482375505296894</c:v>
                </c:pt>
                <c:pt idx="104">
                  <c:v>-1.889097943965963</c:v>
                </c:pt>
                <c:pt idx="105">
                  <c:v>-1.2666670712435277</c:v>
                </c:pt>
                <c:pt idx="106">
                  <c:v>-0.82791927821253608</c:v>
                </c:pt>
                <c:pt idx="107">
                  <c:v>-0.52662888015354814</c:v>
                </c:pt>
                <c:pt idx="108">
                  <c:v>-0.32485715600365145</c:v>
                </c:pt>
                <c:pt idx="109">
                  <c:v>-0.11705332252286153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B-49DF-AEE0-6AD06391D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2195776"/>
        <c:axId val="447345856"/>
      </c:barChart>
      <c:catAx>
        <c:axId val="3021957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b="1"/>
                  <a:t>Edad</a:t>
                </a:r>
                <a:r>
                  <a:rPr lang="es-MX" b="1" baseline="0"/>
                  <a:t> (años)</a:t>
                </a:r>
                <a:endParaRPr lang="es-MX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47345856"/>
        <c:crosses val="autoZero"/>
        <c:auto val="1"/>
        <c:lblAlgn val="ctr"/>
        <c:lblOffset val="100"/>
        <c:noMultiLvlLbl val="0"/>
      </c:catAx>
      <c:valAx>
        <c:axId val="447345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b="1"/>
                  <a:t>Miles de personas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#,##0;[Red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0219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34884382314979"/>
          <c:y val="0.15590318582047855"/>
          <c:w val="0.83346035319735468"/>
          <c:h val="6.5687200864597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400" b="1"/>
              <a:t>Porcentaje de viviendas, según tipo de tenencia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4900513111536734"/>
          <c:y val="0.25794043694047319"/>
          <c:w val="0.80342824512769662"/>
          <c:h val="0.5639048415539285"/>
        </c:manualLayout>
      </c:layout>
      <c:lineChart>
        <c:grouping val="standard"/>
        <c:varyColors val="0"/>
        <c:ser>
          <c:idx val="0"/>
          <c:order val="0"/>
          <c:tx>
            <c:strRef>
              <c:f>Renta!$B$17</c:f>
              <c:strCache>
                <c:ptCount val="1"/>
                <c:pt idx="0">
                  <c:v>Vivienda rentada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431012911544339E-2"/>
                  <c:y val="3.8093700687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42-451D-9757-3A05A7614C97}"/>
                </c:ext>
              </c:extLst>
            </c:dLbl>
            <c:dLbl>
              <c:idx val="1"/>
              <c:layout>
                <c:manualLayout>
                  <c:x val="-5.1536665422344571E-2"/>
                  <c:y val="4.631724990203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42-451D-9757-3A05A7614C97}"/>
                </c:ext>
              </c:extLst>
            </c:dLbl>
            <c:dLbl>
              <c:idx val="2"/>
              <c:layout>
                <c:manualLayout>
                  <c:x val="-6.0747836161450144E-2"/>
                  <c:y val="2.8712615613836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42-451D-9757-3A05A7614C97}"/>
                </c:ext>
              </c:extLst>
            </c:dLbl>
            <c:dLbl>
              <c:idx val="3"/>
              <c:layout>
                <c:manualLayout>
                  <c:x val="-4.9462457178442318E-2"/>
                  <c:y val="4.7614944401466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42-451D-9757-3A05A7614C9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Renta!$C$16:$F$16</c:f>
              <c:numCache>
                <c:formatCode>General</c:formatCode>
                <c:ptCount val="4"/>
                <c:pt idx="0">
                  <c:v>1992</c:v>
                </c:pt>
                <c:pt idx="1">
                  <c:v>2012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Renta!$C$17:$F$17</c:f>
              <c:numCache>
                <c:formatCode>0.0%</c:formatCode>
                <c:ptCount val="4"/>
                <c:pt idx="0">
                  <c:v>0.11700000000000001</c:v>
                </c:pt>
                <c:pt idx="1">
                  <c:v>0.15067016011104467</c:v>
                </c:pt>
                <c:pt idx="2">
                  <c:v>0.13068909814691385</c:v>
                </c:pt>
                <c:pt idx="3">
                  <c:v>0.159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42-451D-9757-3A05A7614C97}"/>
            </c:ext>
          </c:extLst>
        </c:ser>
        <c:ser>
          <c:idx val="1"/>
          <c:order val="1"/>
          <c:tx>
            <c:strRef>
              <c:f>Renta!$B$18</c:f>
              <c:strCache>
                <c:ptCount val="1"/>
                <c:pt idx="0">
                  <c:v>Vivienda propia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469120892922101E-2"/>
                  <c:y val="-5.8872082880112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42-451D-9757-3A05A7614C97}"/>
                </c:ext>
              </c:extLst>
            </c:dLbl>
            <c:dLbl>
              <c:idx val="1"/>
              <c:layout>
                <c:manualLayout>
                  <c:x val="-6.9026417147483518E-2"/>
                  <c:y val="-5.7764447860849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42-451D-9757-3A05A7614C97}"/>
                </c:ext>
              </c:extLst>
            </c:dLbl>
            <c:dLbl>
              <c:idx val="2"/>
              <c:layout>
                <c:manualLayout>
                  <c:x val="-6.7161237641338939E-2"/>
                  <c:y val="-4.338318963436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42-451D-9757-3A05A7614C97}"/>
                </c:ext>
              </c:extLst>
            </c:dLbl>
            <c:dLbl>
              <c:idx val="3"/>
              <c:layout>
                <c:manualLayout>
                  <c:x val="-7.1785944142828101E-2"/>
                  <c:y val="-5.1896327325508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42-451D-9757-3A05A7614C9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Renta!$C$16:$F$16</c:f>
              <c:numCache>
                <c:formatCode>General</c:formatCode>
                <c:ptCount val="4"/>
                <c:pt idx="0">
                  <c:v>1992</c:v>
                </c:pt>
                <c:pt idx="1">
                  <c:v>2012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Renta!$C$18:$F$18</c:f>
              <c:numCache>
                <c:formatCode>0.0%</c:formatCode>
                <c:ptCount val="4"/>
                <c:pt idx="0">
                  <c:v>0.72399999999999998</c:v>
                </c:pt>
                <c:pt idx="1">
                  <c:v>0.68238977659009437</c:v>
                </c:pt>
                <c:pt idx="2">
                  <c:v>0.71660894445059098</c:v>
                </c:pt>
                <c:pt idx="3">
                  <c:v>0.67700000000000005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F42-451D-9757-3A05A7614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295656704"/>
        <c:axId val="329212880"/>
      </c:lineChart>
      <c:catAx>
        <c:axId val="295656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000" b="1"/>
                  <a:t>Fuente: Encuesta Nacional de Ingreso Gasto de los Hogares, INEGI.</a:t>
                </a:r>
              </a:p>
            </c:rich>
          </c:tx>
          <c:layout>
            <c:manualLayout>
              <c:xMode val="edge"/>
              <c:yMode val="edge"/>
              <c:x val="2.6022122280507875E-3"/>
              <c:y val="0.945707887032135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9212880"/>
        <c:crosses val="autoZero"/>
        <c:auto val="1"/>
        <c:lblAlgn val="ctr"/>
        <c:lblOffset val="100"/>
        <c:noMultiLvlLbl val="0"/>
      </c:catAx>
      <c:valAx>
        <c:axId val="3292128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b="1"/>
                  <a:t>Porcentaje de viviendas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565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26311763972224"/>
          <c:y val="0.11757892035853346"/>
          <c:w val="0.71767105482158899"/>
          <c:h val="7.6211942770554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363AE-7D31-4EDC-840C-408EBDAFA03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25E63D37-8BAE-4BE5-BE51-E5D012CC8830}">
      <dgm:prSet phldrT="[Texto]" custT="1"/>
      <dgm:spPr/>
      <dgm:t>
        <a:bodyPr/>
        <a:lstStyle/>
        <a:p>
          <a:r>
            <a:rPr lang="es-MX" sz="1050" b="0" dirty="0"/>
            <a:t>Tras la crisis de 2008, estancamiento del mercado hipotecario.</a:t>
          </a:r>
        </a:p>
      </dgm:t>
    </dgm:pt>
    <dgm:pt modelId="{5F6EF350-2767-405C-B82E-34B50AFBE617}" type="parTrans" cxnId="{08D825C8-3012-4E24-8995-DBE0EEB9231B}">
      <dgm:prSet/>
      <dgm:spPr/>
      <dgm:t>
        <a:bodyPr/>
        <a:lstStyle/>
        <a:p>
          <a:endParaRPr lang="es-MX" sz="2800" b="0"/>
        </a:p>
      </dgm:t>
    </dgm:pt>
    <dgm:pt modelId="{35BF1367-96E5-49DF-9FD0-B89EAAB51F94}" type="sibTrans" cxnId="{08D825C8-3012-4E24-8995-DBE0EEB9231B}">
      <dgm:prSet/>
      <dgm:spPr/>
      <dgm:t>
        <a:bodyPr/>
        <a:lstStyle/>
        <a:p>
          <a:endParaRPr lang="es-MX" sz="2800" b="0"/>
        </a:p>
      </dgm:t>
    </dgm:pt>
    <dgm:pt modelId="{A050652F-C461-447D-8CD5-27DE7E5A8733}">
      <dgm:prSet phldrT="[Texto]" custT="1"/>
      <dgm:spPr/>
      <dgm:t>
        <a:bodyPr/>
        <a:lstStyle/>
        <a:p>
          <a:r>
            <a:rPr lang="es-MX" sz="1050" b="0" dirty="0"/>
            <a:t>Desocupación del 7% (5.2% en las principales 70 Zonas Metropolitanas</a:t>
          </a:r>
        </a:p>
      </dgm:t>
    </dgm:pt>
    <dgm:pt modelId="{07DE2944-5B2D-45D9-BCB1-759EBB4E8356}" type="parTrans" cxnId="{285833FA-2344-4890-8113-70A5A8D039EF}">
      <dgm:prSet/>
      <dgm:spPr/>
      <dgm:t>
        <a:bodyPr/>
        <a:lstStyle/>
        <a:p>
          <a:endParaRPr lang="es-MX" sz="2800" b="0"/>
        </a:p>
      </dgm:t>
    </dgm:pt>
    <dgm:pt modelId="{334744FC-2BC5-4830-A0BE-14AD74CD08DF}" type="sibTrans" cxnId="{285833FA-2344-4890-8113-70A5A8D039EF}">
      <dgm:prSet/>
      <dgm:spPr/>
      <dgm:t>
        <a:bodyPr/>
        <a:lstStyle/>
        <a:p>
          <a:endParaRPr lang="es-MX" sz="2800" b="0"/>
        </a:p>
      </dgm:t>
    </dgm:pt>
    <dgm:pt modelId="{DCB007F4-4C32-470E-AC07-29CCD68D239C}">
      <dgm:prSet phldrT="[Texto]" custT="1"/>
      <dgm:spPr/>
      <dgm:t>
        <a:bodyPr/>
        <a:lstStyle/>
        <a:p>
          <a:r>
            <a:rPr lang="es-MX" sz="1050" b="0" dirty="0"/>
            <a:t>Riesgo moderado -&gt; estabilidad contra-cíclica</a:t>
          </a:r>
        </a:p>
      </dgm:t>
    </dgm:pt>
    <dgm:pt modelId="{7EB715A3-1AFE-4598-B877-4E73098FF8C7}" type="parTrans" cxnId="{18681F34-02FB-4A98-A5A0-390CD6241821}">
      <dgm:prSet/>
      <dgm:spPr/>
      <dgm:t>
        <a:bodyPr/>
        <a:lstStyle/>
        <a:p>
          <a:endParaRPr lang="es-MX" sz="2800" b="0"/>
        </a:p>
      </dgm:t>
    </dgm:pt>
    <dgm:pt modelId="{06C72023-D697-46F4-AF55-F98C8F3ED3B8}" type="sibTrans" cxnId="{18681F34-02FB-4A98-A5A0-390CD6241821}">
      <dgm:prSet/>
      <dgm:spPr/>
      <dgm:t>
        <a:bodyPr/>
        <a:lstStyle/>
        <a:p>
          <a:endParaRPr lang="es-MX" sz="2800" b="0"/>
        </a:p>
      </dgm:t>
    </dgm:pt>
    <dgm:pt modelId="{9DC5894C-9639-42EB-927F-671F935C3625}">
      <dgm:prSet phldrT="[Texto]" custT="1"/>
      <dgm:spPr/>
      <dgm:t>
        <a:bodyPr/>
        <a:lstStyle/>
        <a:p>
          <a:r>
            <a:rPr lang="es-MX" sz="1050" b="0" dirty="0"/>
            <a:t>Aumento en la oferta y demanda de unidades para renta</a:t>
          </a:r>
        </a:p>
      </dgm:t>
    </dgm:pt>
    <dgm:pt modelId="{05A89012-73AD-4957-B6FD-737DF7AF5D82}" type="parTrans" cxnId="{73341C49-DB27-45CE-9E58-86662BA7ADB0}">
      <dgm:prSet/>
      <dgm:spPr/>
      <dgm:t>
        <a:bodyPr/>
        <a:lstStyle/>
        <a:p>
          <a:endParaRPr lang="es-MX" sz="2800" b="0"/>
        </a:p>
      </dgm:t>
    </dgm:pt>
    <dgm:pt modelId="{BDF91366-E6D5-498D-A2B9-B4A6D658390B}" type="sibTrans" cxnId="{73341C49-DB27-45CE-9E58-86662BA7ADB0}">
      <dgm:prSet/>
      <dgm:spPr/>
      <dgm:t>
        <a:bodyPr/>
        <a:lstStyle/>
        <a:p>
          <a:endParaRPr lang="es-MX" sz="2800" b="0"/>
        </a:p>
      </dgm:t>
    </dgm:pt>
    <dgm:pt modelId="{EDD11868-E8C0-4D3F-A8DF-1E25E0262ADD}">
      <dgm:prSet phldrT="[Texto]" custT="1"/>
      <dgm:spPr/>
      <dgm:t>
        <a:bodyPr/>
        <a:lstStyle/>
        <a:p>
          <a:r>
            <a:rPr lang="es-MX" sz="1050" b="0" dirty="0"/>
            <a:t>385 mil inicios de obra (99 mil con incentivos fiscales)</a:t>
          </a:r>
        </a:p>
      </dgm:t>
    </dgm:pt>
    <dgm:pt modelId="{F27596CF-F0ED-4194-9202-E07A9A2C0071}" type="parTrans" cxnId="{D8572BCE-9E08-43AE-BEC5-FACC6622C07C}">
      <dgm:prSet/>
      <dgm:spPr/>
      <dgm:t>
        <a:bodyPr/>
        <a:lstStyle/>
        <a:p>
          <a:endParaRPr lang="es-MX" sz="2800" b="0"/>
        </a:p>
      </dgm:t>
    </dgm:pt>
    <dgm:pt modelId="{53B16FCA-9536-4AA8-B937-5B1C91B4D10C}" type="sibTrans" cxnId="{D8572BCE-9E08-43AE-BEC5-FACC6622C07C}">
      <dgm:prSet/>
      <dgm:spPr/>
      <dgm:t>
        <a:bodyPr/>
        <a:lstStyle/>
        <a:p>
          <a:endParaRPr lang="es-MX" sz="2800" b="0"/>
        </a:p>
      </dgm:t>
    </dgm:pt>
    <dgm:pt modelId="{6F09E397-D5CC-4E5E-BB97-911D59F5B405}">
      <dgm:prSet phldrT="[Texto]" custT="1"/>
      <dgm:spPr/>
      <dgm:t>
        <a:bodyPr/>
        <a:lstStyle/>
        <a:p>
          <a:r>
            <a:rPr lang="es-MX" sz="1050" b="0" dirty="0"/>
            <a:t>Saldo de la deuda de $1.15 trillones de dólares (42% por empresas apoyadas por el gobierno)</a:t>
          </a:r>
        </a:p>
      </dgm:t>
    </dgm:pt>
    <dgm:pt modelId="{C90513C5-E4D7-44B6-83BC-878A70B8B41B}" type="parTrans" cxnId="{B33D2ED9-EDA0-455E-8C1C-59D4C9895E07}">
      <dgm:prSet/>
      <dgm:spPr/>
      <dgm:t>
        <a:bodyPr/>
        <a:lstStyle/>
        <a:p>
          <a:endParaRPr lang="es-MX" sz="2800" b="0"/>
        </a:p>
      </dgm:t>
    </dgm:pt>
    <dgm:pt modelId="{16AD26C2-404B-48DD-BB68-F0F60EE69AEC}" type="sibTrans" cxnId="{B33D2ED9-EDA0-455E-8C1C-59D4C9895E07}">
      <dgm:prSet/>
      <dgm:spPr/>
      <dgm:t>
        <a:bodyPr/>
        <a:lstStyle/>
        <a:p>
          <a:endParaRPr lang="es-MX" sz="2800" b="0"/>
        </a:p>
      </dgm:t>
    </dgm:pt>
    <dgm:pt modelId="{D50C1F67-5448-49DD-B49E-014ED4425B87}">
      <dgm:prSet phldrT="[Texto]" custT="1"/>
      <dgm:spPr/>
      <dgm:t>
        <a:bodyPr/>
        <a:lstStyle/>
        <a:p>
          <a:r>
            <a:rPr lang="es-MX" sz="1050" b="0" dirty="0"/>
            <a:t>Mercado secundario líquido</a:t>
          </a:r>
        </a:p>
      </dgm:t>
    </dgm:pt>
    <dgm:pt modelId="{D2EBA3ED-51F5-4967-8B5C-673D7DF67356}" type="parTrans" cxnId="{54DE20FD-734A-49E1-A385-C3FC13D59F34}">
      <dgm:prSet/>
      <dgm:spPr/>
      <dgm:t>
        <a:bodyPr/>
        <a:lstStyle/>
        <a:p>
          <a:endParaRPr lang="es-MX" sz="2800" b="0"/>
        </a:p>
      </dgm:t>
    </dgm:pt>
    <dgm:pt modelId="{C841B0B7-E81B-4A6A-9CCD-5A8872671D83}" type="sibTrans" cxnId="{54DE20FD-734A-49E1-A385-C3FC13D59F34}">
      <dgm:prSet/>
      <dgm:spPr/>
      <dgm:t>
        <a:bodyPr/>
        <a:lstStyle/>
        <a:p>
          <a:endParaRPr lang="es-MX" sz="2800" b="0"/>
        </a:p>
      </dgm:t>
    </dgm:pt>
    <dgm:pt modelId="{BB99812C-4F6D-43D2-9187-3BDA067A6AB5}" type="pres">
      <dgm:prSet presAssocID="{E44363AE-7D31-4EDC-840C-408EBDAFA039}" presName="Name0" presStyleCnt="0">
        <dgm:presLayoutVars>
          <dgm:chMax val="7"/>
          <dgm:chPref val="7"/>
          <dgm:dir/>
        </dgm:presLayoutVars>
      </dgm:prSet>
      <dgm:spPr/>
    </dgm:pt>
    <dgm:pt modelId="{A987D013-101A-4073-9368-211F98722DC4}" type="pres">
      <dgm:prSet presAssocID="{E44363AE-7D31-4EDC-840C-408EBDAFA039}" presName="Name1" presStyleCnt="0"/>
      <dgm:spPr/>
    </dgm:pt>
    <dgm:pt modelId="{29699BC9-FB32-4BC2-A65C-8237F8FA835C}" type="pres">
      <dgm:prSet presAssocID="{E44363AE-7D31-4EDC-840C-408EBDAFA039}" presName="cycle" presStyleCnt="0"/>
      <dgm:spPr/>
    </dgm:pt>
    <dgm:pt modelId="{D88D8237-BC30-41A7-AEB9-39EF32B0404D}" type="pres">
      <dgm:prSet presAssocID="{E44363AE-7D31-4EDC-840C-408EBDAFA039}" presName="srcNode" presStyleLbl="node1" presStyleIdx="0" presStyleCnt="7"/>
      <dgm:spPr/>
    </dgm:pt>
    <dgm:pt modelId="{D83A4D02-350B-4E8F-8C06-EE4D50D2469A}" type="pres">
      <dgm:prSet presAssocID="{E44363AE-7D31-4EDC-840C-408EBDAFA039}" presName="conn" presStyleLbl="parChTrans1D2" presStyleIdx="0" presStyleCnt="1"/>
      <dgm:spPr/>
    </dgm:pt>
    <dgm:pt modelId="{467063CE-57DE-4460-8D7B-E8C0F0655D1E}" type="pres">
      <dgm:prSet presAssocID="{E44363AE-7D31-4EDC-840C-408EBDAFA039}" presName="extraNode" presStyleLbl="node1" presStyleIdx="0" presStyleCnt="7"/>
      <dgm:spPr/>
    </dgm:pt>
    <dgm:pt modelId="{2B7BD2B1-F423-452C-B544-49E20A162269}" type="pres">
      <dgm:prSet presAssocID="{E44363AE-7D31-4EDC-840C-408EBDAFA039}" presName="dstNode" presStyleLbl="node1" presStyleIdx="0" presStyleCnt="7"/>
      <dgm:spPr/>
    </dgm:pt>
    <dgm:pt modelId="{8C8238CE-FED7-425E-84C8-18B60C2C7F29}" type="pres">
      <dgm:prSet presAssocID="{25E63D37-8BAE-4BE5-BE51-E5D012CC8830}" presName="text_1" presStyleLbl="node1" presStyleIdx="0" presStyleCnt="7">
        <dgm:presLayoutVars>
          <dgm:bulletEnabled val="1"/>
        </dgm:presLayoutVars>
      </dgm:prSet>
      <dgm:spPr/>
    </dgm:pt>
    <dgm:pt modelId="{507FC9AF-ED82-4D3A-BB6A-BEB23E882C10}" type="pres">
      <dgm:prSet presAssocID="{25E63D37-8BAE-4BE5-BE51-E5D012CC8830}" presName="accent_1" presStyleCnt="0"/>
      <dgm:spPr/>
    </dgm:pt>
    <dgm:pt modelId="{8B0650B3-6872-467C-9C39-B9904932CEB0}" type="pres">
      <dgm:prSet presAssocID="{25E63D37-8BAE-4BE5-BE51-E5D012CC8830}" presName="accentRepeatNode" presStyleLbl="solidFgAcc1" presStyleIdx="0" presStyleCnt="7"/>
      <dgm:spPr/>
    </dgm:pt>
    <dgm:pt modelId="{1999155F-A952-49D7-B5DA-A606D76B8465}" type="pres">
      <dgm:prSet presAssocID="{9DC5894C-9639-42EB-927F-671F935C3625}" presName="text_2" presStyleLbl="node1" presStyleIdx="1" presStyleCnt="7">
        <dgm:presLayoutVars>
          <dgm:bulletEnabled val="1"/>
        </dgm:presLayoutVars>
      </dgm:prSet>
      <dgm:spPr/>
    </dgm:pt>
    <dgm:pt modelId="{EDCC2864-2CC6-4AEB-83B2-3AA49EDE5391}" type="pres">
      <dgm:prSet presAssocID="{9DC5894C-9639-42EB-927F-671F935C3625}" presName="accent_2" presStyleCnt="0"/>
      <dgm:spPr/>
    </dgm:pt>
    <dgm:pt modelId="{9887D299-DDCE-40E0-8D6B-AA7861937C1F}" type="pres">
      <dgm:prSet presAssocID="{9DC5894C-9639-42EB-927F-671F935C3625}" presName="accentRepeatNode" presStyleLbl="solidFgAcc1" presStyleIdx="1" presStyleCnt="7"/>
      <dgm:spPr/>
    </dgm:pt>
    <dgm:pt modelId="{C1501CE3-7418-40C2-AFEA-8BB983056A54}" type="pres">
      <dgm:prSet presAssocID="{EDD11868-E8C0-4D3F-A8DF-1E25E0262ADD}" presName="text_3" presStyleLbl="node1" presStyleIdx="2" presStyleCnt="7">
        <dgm:presLayoutVars>
          <dgm:bulletEnabled val="1"/>
        </dgm:presLayoutVars>
      </dgm:prSet>
      <dgm:spPr/>
    </dgm:pt>
    <dgm:pt modelId="{B21621D1-C123-4F63-AC59-B71CA255B0C0}" type="pres">
      <dgm:prSet presAssocID="{EDD11868-E8C0-4D3F-A8DF-1E25E0262ADD}" presName="accent_3" presStyleCnt="0"/>
      <dgm:spPr/>
    </dgm:pt>
    <dgm:pt modelId="{C0F7AFF7-00B6-4001-9182-F65CC0F8C113}" type="pres">
      <dgm:prSet presAssocID="{EDD11868-E8C0-4D3F-A8DF-1E25E0262ADD}" presName="accentRepeatNode" presStyleLbl="solidFgAcc1" presStyleIdx="2" presStyleCnt="7"/>
      <dgm:spPr/>
    </dgm:pt>
    <dgm:pt modelId="{554B7603-A15E-43D3-B52C-1AE0A0026EA6}" type="pres">
      <dgm:prSet presAssocID="{A050652F-C461-447D-8CD5-27DE7E5A8733}" presName="text_4" presStyleLbl="node1" presStyleIdx="3" presStyleCnt="7">
        <dgm:presLayoutVars>
          <dgm:bulletEnabled val="1"/>
        </dgm:presLayoutVars>
      </dgm:prSet>
      <dgm:spPr/>
    </dgm:pt>
    <dgm:pt modelId="{E4613FA1-C249-4E4C-9B14-EB5B8056302B}" type="pres">
      <dgm:prSet presAssocID="{A050652F-C461-447D-8CD5-27DE7E5A8733}" presName="accent_4" presStyleCnt="0"/>
      <dgm:spPr/>
    </dgm:pt>
    <dgm:pt modelId="{96CC962C-3A1E-4446-94E4-92036A06C4AE}" type="pres">
      <dgm:prSet presAssocID="{A050652F-C461-447D-8CD5-27DE7E5A8733}" presName="accentRepeatNode" presStyleLbl="solidFgAcc1" presStyleIdx="3" presStyleCnt="7"/>
      <dgm:spPr/>
    </dgm:pt>
    <dgm:pt modelId="{042AC4D7-FA13-4BEC-9D97-AF378491E7FA}" type="pres">
      <dgm:prSet presAssocID="{DCB007F4-4C32-470E-AC07-29CCD68D239C}" presName="text_5" presStyleLbl="node1" presStyleIdx="4" presStyleCnt="7">
        <dgm:presLayoutVars>
          <dgm:bulletEnabled val="1"/>
        </dgm:presLayoutVars>
      </dgm:prSet>
      <dgm:spPr/>
    </dgm:pt>
    <dgm:pt modelId="{923C65AA-0333-45EF-BA72-DFB02BA15AB7}" type="pres">
      <dgm:prSet presAssocID="{DCB007F4-4C32-470E-AC07-29CCD68D239C}" presName="accent_5" presStyleCnt="0"/>
      <dgm:spPr/>
    </dgm:pt>
    <dgm:pt modelId="{065ECED6-A93D-4CDB-90ED-F90F833FF596}" type="pres">
      <dgm:prSet presAssocID="{DCB007F4-4C32-470E-AC07-29CCD68D239C}" presName="accentRepeatNode" presStyleLbl="solidFgAcc1" presStyleIdx="4" presStyleCnt="7"/>
      <dgm:spPr/>
    </dgm:pt>
    <dgm:pt modelId="{73B7826E-C3D1-44E5-BC44-3F03FD2E549E}" type="pres">
      <dgm:prSet presAssocID="{6F09E397-D5CC-4E5E-BB97-911D59F5B405}" presName="text_6" presStyleLbl="node1" presStyleIdx="5" presStyleCnt="7">
        <dgm:presLayoutVars>
          <dgm:bulletEnabled val="1"/>
        </dgm:presLayoutVars>
      </dgm:prSet>
      <dgm:spPr/>
    </dgm:pt>
    <dgm:pt modelId="{11287002-4502-42E7-9612-51A261A888AB}" type="pres">
      <dgm:prSet presAssocID="{6F09E397-D5CC-4E5E-BB97-911D59F5B405}" presName="accent_6" presStyleCnt="0"/>
      <dgm:spPr/>
    </dgm:pt>
    <dgm:pt modelId="{C5018707-D8AF-41BE-AE4B-6D9553BB8A9A}" type="pres">
      <dgm:prSet presAssocID="{6F09E397-D5CC-4E5E-BB97-911D59F5B405}" presName="accentRepeatNode" presStyleLbl="solidFgAcc1" presStyleIdx="5" presStyleCnt="7"/>
      <dgm:spPr/>
    </dgm:pt>
    <dgm:pt modelId="{CF220B4C-A355-4653-A83D-53C25EA5AA10}" type="pres">
      <dgm:prSet presAssocID="{D50C1F67-5448-49DD-B49E-014ED4425B87}" presName="text_7" presStyleLbl="node1" presStyleIdx="6" presStyleCnt="7">
        <dgm:presLayoutVars>
          <dgm:bulletEnabled val="1"/>
        </dgm:presLayoutVars>
      </dgm:prSet>
      <dgm:spPr/>
    </dgm:pt>
    <dgm:pt modelId="{5E222F47-4F0F-4CCB-91B7-2B5653128DA9}" type="pres">
      <dgm:prSet presAssocID="{D50C1F67-5448-49DD-B49E-014ED4425B87}" presName="accent_7" presStyleCnt="0"/>
      <dgm:spPr/>
    </dgm:pt>
    <dgm:pt modelId="{0052BDE8-1F44-4845-86A4-E1268147C1A7}" type="pres">
      <dgm:prSet presAssocID="{D50C1F67-5448-49DD-B49E-014ED4425B87}" presName="accentRepeatNode" presStyleLbl="solidFgAcc1" presStyleIdx="6" presStyleCnt="7"/>
      <dgm:spPr/>
    </dgm:pt>
  </dgm:ptLst>
  <dgm:cxnLst>
    <dgm:cxn modelId="{5CD4CE03-7382-4D9E-A3E0-83674D0928C3}" type="presOf" srcId="{D50C1F67-5448-49DD-B49E-014ED4425B87}" destId="{CF220B4C-A355-4653-A83D-53C25EA5AA10}" srcOrd="0" destOrd="0" presId="urn:microsoft.com/office/officeart/2008/layout/VerticalCurvedList"/>
    <dgm:cxn modelId="{2144C21A-231C-41E6-8027-E3C52749EBD5}" type="presOf" srcId="{E44363AE-7D31-4EDC-840C-408EBDAFA039}" destId="{BB99812C-4F6D-43D2-9187-3BDA067A6AB5}" srcOrd="0" destOrd="0" presId="urn:microsoft.com/office/officeart/2008/layout/VerticalCurvedList"/>
    <dgm:cxn modelId="{7A945722-F9C6-4455-BBAD-7498AA8DB871}" type="presOf" srcId="{EDD11868-E8C0-4D3F-A8DF-1E25E0262ADD}" destId="{C1501CE3-7418-40C2-AFEA-8BB983056A54}" srcOrd="0" destOrd="0" presId="urn:microsoft.com/office/officeart/2008/layout/VerticalCurvedList"/>
    <dgm:cxn modelId="{8AB54533-243C-4DC9-BC7C-6F009FEBCF2E}" type="presOf" srcId="{DCB007F4-4C32-470E-AC07-29CCD68D239C}" destId="{042AC4D7-FA13-4BEC-9D97-AF378491E7FA}" srcOrd="0" destOrd="0" presId="urn:microsoft.com/office/officeart/2008/layout/VerticalCurvedList"/>
    <dgm:cxn modelId="{18681F34-02FB-4A98-A5A0-390CD6241821}" srcId="{E44363AE-7D31-4EDC-840C-408EBDAFA039}" destId="{DCB007F4-4C32-470E-AC07-29CCD68D239C}" srcOrd="4" destOrd="0" parTransId="{7EB715A3-1AFE-4598-B877-4E73098FF8C7}" sibTransId="{06C72023-D697-46F4-AF55-F98C8F3ED3B8}"/>
    <dgm:cxn modelId="{6A0AD661-468B-465E-A5B3-A72A2C7F46BB}" type="presOf" srcId="{A050652F-C461-447D-8CD5-27DE7E5A8733}" destId="{554B7603-A15E-43D3-B52C-1AE0A0026EA6}" srcOrd="0" destOrd="0" presId="urn:microsoft.com/office/officeart/2008/layout/VerticalCurvedList"/>
    <dgm:cxn modelId="{988E5665-C752-4EFC-A1F1-7CE643F3EA81}" type="presOf" srcId="{35BF1367-96E5-49DF-9FD0-B89EAAB51F94}" destId="{D83A4D02-350B-4E8F-8C06-EE4D50D2469A}" srcOrd="0" destOrd="0" presId="urn:microsoft.com/office/officeart/2008/layout/VerticalCurvedList"/>
    <dgm:cxn modelId="{73341C49-DB27-45CE-9E58-86662BA7ADB0}" srcId="{E44363AE-7D31-4EDC-840C-408EBDAFA039}" destId="{9DC5894C-9639-42EB-927F-671F935C3625}" srcOrd="1" destOrd="0" parTransId="{05A89012-73AD-4957-B6FD-737DF7AF5D82}" sibTransId="{BDF91366-E6D5-498D-A2B9-B4A6D658390B}"/>
    <dgm:cxn modelId="{ABB43594-3412-47C0-BFD7-9EC5A049DAEF}" type="presOf" srcId="{6F09E397-D5CC-4E5E-BB97-911D59F5B405}" destId="{73B7826E-C3D1-44E5-BC44-3F03FD2E549E}" srcOrd="0" destOrd="0" presId="urn:microsoft.com/office/officeart/2008/layout/VerticalCurvedList"/>
    <dgm:cxn modelId="{6E8DF2AB-1090-4BC0-B219-C22ADE120554}" type="presOf" srcId="{9DC5894C-9639-42EB-927F-671F935C3625}" destId="{1999155F-A952-49D7-B5DA-A606D76B8465}" srcOrd="0" destOrd="0" presId="urn:microsoft.com/office/officeart/2008/layout/VerticalCurvedList"/>
    <dgm:cxn modelId="{08D825C8-3012-4E24-8995-DBE0EEB9231B}" srcId="{E44363AE-7D31-4EDC-840C-408EBDAFA039}" destId="{25E63D37-8BAE-4BE5-BE51-E5D012CC8830}" srcOrd="0" destOrd="0" parTransId="{5F6EF350-2767-405C-B82E-34B50AFBE617}" sibTransId="{35BF1367-96E5-49DF-9FD0-B89EAAB51F94}"/>
    <dgm:cxn modelId="{D8572BCE-9E08-43AE-BEC5-FACC6622C07C}" srcId="{E44363AE-7D31-4EDC-840C-408EBDAFA039}" destId="{EDD11868-E8C0-4D3F-A8DF-1E25E0262ADD}" srcOrd="2" destOrd="0" parTransId="{F27596CF-F0ED-4194-9202-E07A9A2C0071}" sibTransId="{53B16FCA-9536-4AA8-B937-5B1C91B4D10C}"/>
    <dgm:cxn modelId="{B33D2ED9-EDA0-455E-8C1C-59D4C9895E07}" srcId="{E44363AE-7D31-4EDC-840C-408EBDAFA039}" destId="{6F09E397-D5CC-4E5E-BB97-911D59F5B405}" srcOrd="5" destOrd="0" parTransId="{C90513C5-E4D7-44B6-83BC-878A70B8B41B}" sibTransId="{16AD26C2-404B-48DD-BB68-F0F60EE69AEC}"/>
    <dgm:cxn modelId="{D87977E1-2462-4305-A1B1-1E19A753330B}" type="presOf" srcId="{25E63D37-8BAE-4BE5-BE51-E5D012CC8830}" destId="{8C8238CE-FED7-425E-84C8-18B60C2C7F29}" srcOrd="0" destOrd="0" presId="urn:microsoft.com/office/officeart/2008/layout/VerticalCurvedList"/>
    <dgm:cxn modelId="{285833FA-2344-4890-8113-70A5A8D039EF}" srcId="{E44363AE-7D31-4EDC-840C-408EBDAFA039}" destId="{A050652F-C461-447D-8CD5-27DE7E5A8733}" srcOrd="3" destOrd="0" parTransId="{07DE2944-5B2D-45D9-BCB1-759EBB4E8356}" sibTransId="{334744FC-2BC5-4830-A0BE-14AD74CD08DF}"/>
    <dgm:cxn modelId="{54DE20FD-734A-49E1-A385-C3FC13D59F34}" srcId="{E44363AE-7D31-4EDC-840C-408EBDAFA039}" destId="{D50C1F67-5448-49DD-B49E-014ED4425B87}" srcOrd="6" destOrd="0" parTransId="{D2EBA3ED-51F5-4967-8B5C-673D7DF67356}" sibTransId="{C841B0B7-E81B-4A6A-9CCD-5A8872671D83}"/>
    <dgm:cxn modelId="{BC62C88A-BCAC-4077-B4E3-6469765EEB4C}" type="presParOf" srcId="{BB99812C-4F6D-43D2-9187-3BDA067A6AB5}" destId="{A987D013-101A-4073-9368-211F98722DC4}" srcOrd="0" destOrd="0" presId="urn:microsoft.com/office/officeart/2008/layout/VerticalCurvedList"/>
    <dgm:cxn modelId="{AE61CB50-B446-40AA-9768-DADF07935E38}" type="presParOf" srcId="{A987D013-101A-4073-9368-211F98722DC4}" destId="{29699BC9-FB32-4BC2-A65C-8237F8FA835C}" srcOrd="0" destOrd="0" presId="urn:microsoft.com/office/officeart/2008/layout/VerticalCurvedList"/>
    <dgm:cxn modelId="{E8E5769A-8588-4CD4-9220-F23C1FCC6DD3}" type="presParOf" srcId="{29699BC9-FB32-4BC2-A65C-8237F8FA835C}" destId="{D88D8237-BC30-41A7-AEB9-39EF32B0404D}" srcOrd="0" destOrd="0" presId="urn:microsoft.com/office/officeart/2008/layout/VerticalCurvedList"/>
    <dgm:cxn modelId="{D046032D-9B01-4D58-A382-829DD1273FD0}" type="presParOf" srcId="{29699BC9-FB32-4BC2-A65C-8237F8FA835C}" destId="{D83A4D02-350B-4E8F-8C06-EE4D50D2469A}" srcOrd="1" destOrd="0" presId="urn:microsoft.com/office/officeart/2008/layout/VerticalCurvedList"/>
    <dgm:cxn modelId="{5DD52743-170C-40D6-81BF-B0CEEB49E765}" type="presParOf" srcId="{29699BC9-FB32-4BC2-A65C-8237F8FA835C}" destId="{467063CE-57DE-4460-8D7B-E8C0F0655D1E}" srcOrd="2" destOrd="0" presId="urn:microsoft.com/office/officeart/2008/layout/VerticalCurvedList"/>
    <dgm:cxn modelId="{718CB32F-EA2C-4CBD-AF4C-B814C87F336A}" type="presParOf" srcId="{29699BC9-FB32-4BC2-A65C-8237F8FA835C}" destId="{2B7BD2B1-F423-452C-B544-49E20A162269}" srcOrd="3" destOrd="0" presId="urn:microsoft.com/office/officeart/2008/layout/VerticalCurvedList"/>
    <dgm:cxn modelId="{0FE638B1-00F1-47D1-B79F-B9E5D210501A}" type="presParOf" srcId="{A987D013-101A-4073-9368-211F98722DC4}" destId="{8C8238CE-FED7-425E-84C8-18B60C2C7F29}" srcOrd="1" destOrd="0" presId="urn:microsoft.com/office/officeart/2008/layout/VerticalCurvedList"/>
    <dgm:cxn modelId="{F1ABE643-03DF-4FB4-A7E2-02F90C863194}" type="presParOf" srcId="{A987D013-101A-4073-9368-211F98722DC4}" destId="{507FC9AF-ED82-4D3A-BB6A-BEB23E882C10}" srcOrd="2" destOrd="0" presId="urn:microsoft.com/office/officeart/2008/layout/VerticalCurvedList"/>
    <dgm:cxn modelId="{36CE563B-89F0-43EA-AF85-D82C2C43B1C0}" type="presParOf" srcId="{507FC9AF-ED82-4D3A-BB6A-BEB23E882C10}" destId="{8B0650B3-6872-467C-9C39-B9904932CEB0}" srcOrd="0" destOrd="0" presId="urn:microsoft.com/office/officeart/2008/layout/VerticalCurvedList"/>
    <dgm:cxn modelId="{C04B84FE-AB1F-409E-AF1A-847D33D895F3}" type="presParOf" srcId="{A987D013-101A-4073-9368-211F98722DC4}" destId="{1999155F-A952-49D7-B5DA-A606D76B8465}" srcOrd="3" destOrd="0" presId="urn:microsoft.com/office/officeart/2008/layout/VerticalCurvedList"/>
    <dgm:cxn modelId="{B7F10D2F-EB06-44B0-9F0D-F60F29C838C4}" type="presParOf" srcId="{A987D013-101A-4073-9368-211F98722DC4}" destId="{EDCC2864-2CC6-4AEB-83B2-3AA49EDE5391}" srcOrd="4" destOrd="0" presId="urn:microsoft.com/office/officeart/2008/layout/VerticalCurvedList"/>
    <dgm:cxn modelId="{BDEC8F53-1A73-49A3-AF9C-614C60820080}" type="presParOf" srcId="{EDCC2864-2CC6-4AEB-83B2-3AA49EDE5391}" destId="{9887D299-DDCE-40E0-8D6B-AA7861937C1F}" srcOrd="0" destOrd="0" presId="urn:microsoft.com/office/officeart/2008/layout/VerticalCurvedList"/>
    <dgm:cxn modelId="{EA4CC2E2-BEE2-44A1-AA92-6C8C0B6426AE}" type="presParOf" srcId="{A987D013-101A-4073-9368-211F98722DC4}" destId="{C1501CE3-7418-40C2-AFEA-8BB983056A54}" srcOrd="5" destOrd="0" presId="urn:microsoft.com/office/officeart/2008/layout/VerticalCurvedList"/>
    <dgm:cxn modelId="{B7C18C46-E3D8-4CCB-824C-1551E25B310D}" type="presParOf" srcId="{A987D013-101A-4073-9368-211F98722DC4}" destId="{B21621D1-C123-4F63-AC59-B71CA255B0C0}" srcOrd="6" destOrd="0" presId="urn:microsoft.com/office/officeart/2008/layout/VerticalCurvedList"/>
    <dgm:cxn modelId="{8585DCFE-314A-4D68-9A1C-99C23CD80D53}" type="presParOf" srcId="{B21621D1-C123-4F63-AC59-B71CA255B0C0}" destId="{C0F7AFF7-00B6-4001-9182-F65CC0F8C113}" srcOrd="0" destOrd="0" presId="urn:microsoft.com/office/officeart/2008/layout/VerticalCurvedList"/>
    <dgm:cxn modelId="{8A96F6B5-A41B-499D-AF0B-C7DC6BA630D6}" type="presParOf" srcId="{A987D013-101A-4073-9368-211F98722DC4}" destId="{554B7603-A15E-43D3-B52C-1AE0A0026EA6}" srcOrd="7" destOrd="0" presId="urn:microsoft.com/office/officeart/2008/layout/VerticalCurvedList"/>
    <dgm:cxn modelId="{8F80F807-4987-4653-A6F2-687173B25132}" type="presParOf" srcId="{A987D013-101A-4073-9368-211F98722DC4}" destId="{E4613FA1-C249-4E4C-9B14-EB5B8056302B}" srcOrd="8" destOrd="0" presId="urn:microsoft.com/office/officeart/2008/layout/VerticalCurvedList"/>
    <dgm:cxn modelId="{C54A5440-9198-4F99-BD7C-32DD87A1ED5B}" type="presParOf" srcId="{E4613FA1-C249-4E4C-9B14-EB5B8056302B}" destId="{96CC962C-3A1E-4446-94E4-92036A06C4AE}" srcOrd="0" destOrd="0" presId="urn:microsoft.com/office/officeart/2008/layout/VerticalCurvedList"/>
    <dgm:cxn modelId="{D9BDF15D-BBD8-42A1-AFBA-E89DA9B563D0}" type="presParOf" srcId="{A987D013-101A-4073-9368-211F98722DC4}" destId="{042AC4D7-FA13-4BEC-9D97-AF378491E7FA}" srcOrd="9" destOrd="0" presId="urn:microsoft.com/office/officeart/2008/layout/VerticalCurvedList"/>
    <dgm:cxn modelId="{DF6B2FAB-CA8E-4260-9EE3-8A68079642AB}" type="presParOf" srcId="{A987D013-101A-4073-9368-211F98722DC4}" destId="{923C65AA-0333-45EF-BA72-DFB02BA15AB7}" srcOrd="10" destOrd="0" presId="urn:microsoft.com/office/officeart/2008/layout/VerticalCurvedList"/>
    <dgm:cxn modelId="{22661828-178F-4E15-84D4-E5F33ACC1CA1}" type="presParOf" srcId="{923C65AA-0333-45EF-BA72-DFB02BA15AB7}" destId="{065ECED6-A93D-4CDB-90ED-F90F833FF596}" srcOrd="0" destOrd="0" presId="urn:microsoft.com/office/officeart/2008/layout/VerticalCurvedList"/>
    <dgm:cxn modelId="{3A314213-B25E-48BB-BE49-AA0FFA6E83E4}" type="presParOf" srcId="{A987D013-101A-4073-9368-211F98722DC4}" destId="{73B7826E-C3D1-44E5-BC44-3F03FD2E549E}" srcOrd="11" destOrd="0" presId="urn:microsoft.com/office/officeart/2008/layout/VerticalCurvedList"/>
    <dgm:cxn modelId="{CD83DFF3-CDC2-40D4-9EDB-DCE309F0DEE2}" type="presParOf" srcId="{A987D013-101A-4073-9368-211F98722DC4}" destId="{11287002-4502-42E7-9612-51A261A888AB}" srcOrd="12" destOrd="0" presId="urn:microsoft.com/office/officeart/2008/layout/VerticalCurvedList"/>
    <dgm:cxn modelId="{434757B3-5409-436E-A1B4-5A27AD6424BD}" type="presParOf" srcId="{11287002-4502-42E7-9612-51A261A888AB}" destId="{C5018707-D8AF-41BE-AE4B-6D9553BB8A9A}" srcOrd="0" destOrd="0" presId="urn:microsoft.com/office/officeart/2008/layout/VerticalCurvedList"/>
    <dgm:cxn modelId="{AC16F75E-6028-4633-80ED-9CCC30054494}" type="presParOf" srcId="{A987D013-101A-4073-9368-211F98722DC4}" destId="{CF220B4C-A355-4653-A83D-53C25EA5AA10}" srcOrd="13" destOrd="0" presId="urn:microsoft.com/office/officeart/2008/layout/VerticalCurvedList"/>
    <dgm:cxn modelId="{E153EFD5-0C77-4A6B-9FBF-D0B03940EF1C}" type="presParOf" srcId="{A987D013-101A-4073-9368-211F98722DC4}" destId="{5E222F47-4F0F-4CCB-91B7-2B5653128DA9}" srcOrd="14" destOrd="0" presId="urn:microsoft.com/office/officeart/2008/layout/VerticalCurvedList"/>
    <dgm:cxn modelId="{8291E5B8-EA8A-4D58-AA60-4A07FF890FA4}" type="presParOf" srcId="{5E222F47-4F0F-4CCB-91B7-2B5653128DA9}" destId="{0052BDE8-1F44-4845-86A4-E1268147C1A7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3B8A7-EDC8-4E7B-B00E-FC9ADC95EC01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FB191442-4930-4E88-9AC2-E69C223053E9}">
      <dgm:prSet phldrT="[Texto]"/>
      <dgm:spPr/>
      <dgm:t>
        <a:bodyPr/>
        <a:lstStyle/>
        <a:p>
          <a:pPr>
            <a:buClr>
              <a:srgbClr val="C00000"/>
            </a:buClr>
            <a:buFont typeface="+mj-lt"/>
            <a:buAutoNum type="arabicPeriod"/>
          </a:pPr>
          <a:r>
            <a:rPr lang="es-MX" b="1" dirty="0">
              <a:latin typeface="+mn-lt"/>
              <a:cs typeface="Arial" panose="020B0604020202020204" pitchFamily="34" charset="0"/>
            </a:rPr>
            <a:t>Diversificar soluciones de demanda</a:t>
          </a:r>
          <a:endParaRPr lang="es-ES" b="1" dirty="0">
            <a:latin typeface="+mn-lt"/>
          </a:endParaRPr>
        </a:p>
      </dgm:t>
    </dgm:pt>
    <dgm:pt modelId="{9A14C2F6-E015-4FBD-A3AC-C959F9458917}" type="parTrans" cxnId="{453F7D7A-D53B-46A9-BA35-4CC1A969D833}">
      <dgm:prSet/>
      <dgm:spPr/>
      <dgm:t>
        <a:bodyPr/>
        <a:lstStyle/>
        <a:p>
          <a:endParaRPr lang="es-ES" b="1">
            <a:latin typeface="+mn-lt"/>
          </a:endParaRPr>
        </a:p>
      </dgm:t>
    </dgm:pt>
    <dgm:pt modelId="{881995AF-72D3-4F5D-B502-8312E1CF86D5}" type="sibTrans" cxnId="{453F7D7A-D53B-46A9-BA35-4CC1A969D833}">
      <dgm:prSet/>
      <dgm:spPr/>
      <dgm:t>
        <a:bodyPr/>
        <a:lstStyle/>
        <a:p>
          <a:endParaRPr lang="es-ES" b="1">
            <a:latin typeface="+mn-lt"/>
          </a:endParaRPr>
        </a:p>
      </dgm:t>
    </dgm:pt>
    <dgm:pt modelId="{89C502C8-A8ED-4335-A9B6-A8C9B774A708}">
      <dgm:prSet/>
      <dgm:spPr/>
      <dgm:t>
        <a:bodyPr/>
        <a:lstStyle/>
        <a:p>
          <a:r>
            <a:rPr lang="es-MX" b="1" dirty="0">
              <a:latin typeface="+mn-lt"/>
              <a:cs typeface="Arial" panose="020B0604020202020204" pitchFamily="34" charset="0"/>
            </a:rPr>
            <a:t>Densificación y </a:t>
          </a:r>
          <a:r>
            <a:rPr lang="es-MX" b="1" dirty="0" err="1">
              <a:latin typeface="+mn-lt"/>
              <a:cs typeface="Arial" panose="020B0604020202020204" pitchFamily="34" charset="0"/>
            </a:rPr>
            <a:t>Verticalización</a:t>
          </a:r>
          <a:endParaRPr lang="es-MX" b="1" dirty="0">
            <a:latin typeface="+mn-lt"/>
            <a:cs typeface="Arial" panose="020B0604020202020204" pitchFamily="34" charset="0"/>
          </a:endParaRPr>
        </a:p>
      </dgm:t>
    </dgm:pt>
    <dgm:pt modelId="{2566892C-FF60-4421-87F8-F965A702FDBF}" type="parTrans" cxnId="{7CDB0C56-B1B8-4DB1-97FE-F6AC0FD67218}">
      <dgm:prSet/>
      <dgm:spPr/>
      <dgm:t>
        <a:bodyPr/>
        <a:lstStyle/>
        <a:p>
          <a:endParaRPr lang="es-ES" b="1">
            <a:latin typeface="+mn-lt"/>
          </a:endParaRPr>
        </a:p>
      </dgm:t>
    </dgm:pt>
    <dgm:pt modelId="{6903EC30-B9F0-4E5E-8AA9-B87894B5B73E}" type="sibTrans" cxnId="{7CDB0C56-B1B8-4DB1-97FE-F6AC0FD67218}">
      <dgm:prSet/>
      <dgm:spPr/>
      <dgm:t>
        <a:bodyPr/>
        <a:lstStyle/>
        <a:p>
          <a:endParaRPr lang="es-ES" b="1">
            <a:latin typeface="+mn-lt"/>
          </a:endParaRPr>
        </a:p>
      </dgm:t>
    </dgm:pt>
    <dgm:pt modelId="{B12E91CC-94D4-4834-B837-07679CE06A96}">
      <dgm:prSet/>
      <dgm:spPr/>
      <dgm:t>
        <a:bodyPr/>
        <a:lstStyle/>
        <a:p>
          <a:r>
            <a:rPr lang="es-MX" b="1">
              <a:latin typeface="+mn-lt"/>
              <a:cs typeface="Arial" panose="020B0604020202020204" pitchFamily="34" charset="0"/>
            </a:rPr>
            <a:t>Formalización</a:t>
          </a:r>
          <a:endParaRPr lang="es-MX" b="1" dirty="0">
            <a:latin typeface="+mn-lt"/>
            <a:cs typeface="Arial" panose="020B0604020202020204" pitchFamily="34" charset="0"/>
          </a:endParaRPr>
        </a:p>
      </dgm:t>
    </dgm:pt>
    <dgm:pt modelId="{D55984D8-C5C6-4265-8C7E-74C75A99A971}" type="parTrans" cxnId="{E74AD062-2B4B-457D-9666-D7320BF8C6E1}">
      <dgm:prSet/>
      <dgm:spPr/>
      <dgm:t>
        <a:bodyPr/>
        <a:lstStyle/>
        <a:p>
          <a:endParaRPr lang="es-ES" b="1">
            <a:latin typeface="+mn-lt"/>
          </a:endParaRPr>
        </a:p>
      </dgm:t>
    </dgm:pt>
    <dgm:pt modelId="{C7658CF3-DEC3-484E-9CED-F833ED7AAFA2}" type="sibTrans" cxnId="{E74AD062-2B4B-457D-9666-D7320BF8C6E1}">
      <dgm:prSet/>
      <dgm:spPr/>
      <dgm:t>
        <a:bodyPr/>
        <a:lstStyle/>
        <a:p>
          <a:endParaRPr lang="es-ES" b="1">
            <a:latin typeface="+mn-lt"/>
          </a:endParaRPr>
        </a:p>
      </dgm:t>
    </dgm:pt>
    <dgm:pt modelId="{08FC06D4-0A74-456D-86D5-518FF6019166}">
      <dgm:prSet/>
      <dgm:spPr/>
      <dgm:t>
        <a:bodyPr/>
        <a:lstStyle/>
        <a:p>
          <a:r>
            <a:rPr lang="es-MX" b="1">
              <a:latin typeface="+mn-lt"/>
              <a:cs typeface="Arial" panose="020B0604020202020204" pitchFamily="34" charset="0"/>
            </a:rPr>
            <a:t>Institucionalización</a:t>
          </a:r>
          <a:endParaRPr lang="es-MX" b="1" dirty="0">
            <a:latin typeface="+mn-lt"/>
            <a:cs typeface="Arial" panose="020B0604020202020204" pitchFamily="34" charset="0"/>
          </a:endParaRPr>
        </a:p>
      </dgm:t>
    </dgm:pt>
    <dgm:pt modelId="{2A33A10B-50BB-418D-8C29-E99FD52CA0E5}" type="parTrans" cxnId="{350D16E9-D848-4D82-9921-53149043DE92}">
      <dgm:prSet/>
      <dgm:spPr/>
      <dgm:t>
        <a:bodyPr/>
        <a:lstStyle/>
        <a:p>
          <a:endParaRPr lang="es-ES" b="1">
            <a:latin typeface="+mn-lt"/>
          </a:endParaRPr>
        </a:p>
      </dgm:t>
    </dgm:pt>
    <dgm:pt modelId="{0CF98315-E495-4812-9092-D16C348EF620}" type="sibTrans" cxnId="{350D16E9-D848-4D82-9921-53149043DE92}">
      <dgm:prSet/>
      <dgm:spPr/>
      <dgm:t>
        <a:bodyPr/>
        <a:lstStyle/>
        <a:p>
          <a:endParaRPr lang="es-ES" b="1">
            <a:latin typeface="+mn-lt"/>
          </a:endParaRPr>
        </a:p>
      </dgm:t>
    </dgm:pt>
    <dgm:pt modelId="{D34DC98B-D7C1-4A17-8F10-80FF5D14F3B3}">
      <dgm:prSet/>
      <dgm:spPr/>
      <dgm:t>
        <a:bodyPr/>
        <a:lstStyle/>
        <a:p>
          <a:r>
            <a:rPr lang="es-MX" b="1" dirty="0">
              <a:latin typeface="+mn-lt"/>
              <a:cs typeface="Arial" panose="020B0604020202020204" pitchFamily="34" charset="0"/>
            </a:rPr>
            <a:t>Generar activos de largo plazo para los sistemas de pensiones</a:t>
          </a:r>
        </a:p>
      </dgm:t>
    </dgm:pt>
    <dgm:pt modelId="{AE0809A0-9480-4C86-B7AF-457D5F681ED5}" type="parTrans" cxnId="{DD500BC9-D06D-45D3-9B76-A3477A34CD1A}">
      <dgm:prSet/>
      <dgm:spPr/>
      <dgm:t>
        <a:bodyPr/>
        <a:lstStyle/>
        <a:p>
          <a:endParaRPr lang="es-ES" b="1">
            <a:latin typeface="+mn-lt"/>
          </a:endParaRPr>
        </a:p>
      </dgm:t>
    </dgm:pt>
    <dgm:pt modelId="{6BC77906-BAA5-4611-A482-29AD6415F97F}" type="sibTrans" cxnId="{DD500BC9-D06D-45D3-9B76-A3477A34CD1A}">
      <dgm:prSet/>
      <dgm:spPr/>
      <dgm:t>
        <a:bodyPr/>
        <a:lstStyle/>
        <a:p>
          <a:endParaRPr lang="es-ES" b="1">
            <a:latin typeface="+mn-lt"/>
          </a:endParaRPr>
        </a:p>
      </dgm:t>
    </dgm:pt>
    <dgm:pt modelId="{04A42335-3A04-4662-937F-F235D98D2B49}" type="pres">
      <dgm:prSet presAssocID="{4103B8A7-EDC8-4E7B-B00E-FC9ADC95EC01}" presName="Name0" presStyleCnt="0">
        <dgm:presLayoutVars>
          <dgm:dir/>
          <dgm:resizeHandles val="exact"/>
        </dgm:presLayoutVars>
      </dgm:prSet>
      <dgm:spPr/>
    </dgm:pt>
    <dgm:pt modelId="{9B129A38-22B2-409D-909C-BAD3CCC99453}" type="pres">
      <dgm:prSet presAssocID="{FB191442-4930-4E88-9AC2-E69C223053E9}" presName="node" presStyleLbl="node1" presStyleIdx="0" presStyleCnt="5">
        <dgm:presLayoutVars>
          <dgm:bulletEnabled val="1"/>
        </dgm:presLayoutVars>
      </dgm:prSet>
      <dgm:spPr/>
    </dgm:pt>
    <dgm:pt modelId="{41B89542-B638-4905-88C2-1E9A1A656453}" type="pres">
      <dgm:prSet presAssocID="{881995AF-72D3-4F5D-B502-8312E1CF86D5}" presName="sibTrans" presStyleCnt="0"/>
      <dgm:spPr/>
    </dgm:pt>
    <dgm:pt modelId="{4BB7F989-522F-4D76-818E-0AE08E84726F}" type="pres">
      <dgm:prSet presAssocID="{89C502C8-A8ED-4335-A9B6-A8C9B774A708}" presName="node" presStyleLbl="node1" presStyleIdx="1" presStyleCnt="5">
        <dgm:presLayoutVars>
          <dgm:bulletEnabled val="1"/>
        </dgm:presLayoutVars>
      </dgm:prSet>
      <dgm:spPr/>
    </dgm:pt>
    <dgm:pt modelId="{0B9AC448-5647-43FB-A184-9A47FA97EA92}" type="pres">
      <dgm:prSet presAssocID="{6903EC30-B9F0-4E5E-8AA9-B87894B5B73E}" presName="sibTrans" presStyleCnt="0"/>
      <dgm:spPr/>
    </dgm:pt>
    <dgm:pt modelId="{E918325C-116F-4D0F-BE34-C278A07A31E3}" type="pres">
      <dgm:prSet presAssocID="{B12E91CC-94D4-4834-B837-07679CE06A96}" presName="node" presStyleLbl="node1" presStyleIdx="2" presStyleCnt="5">
        <dgm:presLayoutVars>
          <dgm:bulletEnabled val="1"/>
        </dgm:presLayoutVars>
      </dgm:prSet>
      <dgm:spPr/>
    </dgm:pt>
    <dgm:pt modelId="{A4354CB0-A25E-41A3-B206-DF4CA7BEEF87}" type="pres">
      <dgm:prSet presAssocID="{C7658CF3-DEC3-484E-9CED-F833ED7AAFA2}" presName="sibTrans" presStyleCnt="0"/>
      <dgm:spPr/>
    </dgm:pt>
    <dgm:pt modelId="{6250F526-520E-4003-BC26-7129804F8B62}" type="pres">
      <dgm:prSet presAssocID="{08FC06D4-0A74-456D-86D5-518FF6019166}" presName="node" presStyleLbl="node1" presStyleIdx="3" presStyleCnt="5">
        <dgm:presLayoutVars>
          <dgm:bulletEnabled val="1"/>
        </dgm:presLayoutVars>
      </dgm:prSet>
      <dgm:spPr/>
    </dgm:pt>
    <dgm:pt modelId="{B2513FEC-1EA5-4BFF-9F48-0A7C11BFB246}" type="pres">
      <dgm:prSet presAssocID="{0CF98315-E495-4812-9092-D16C348EF620}" presName="sibTrans" presStyleCnt="0"/>
      <dgm:spPr/>
    </dgm:pt>
    <dgm:pt modelId="{3E1A1037-175A-4D12-AA7C-3580818C3E3B}" type="pres">
      <dgm:prSet presAssocID="{D34DC98B-D7C1-4A17-8F10-80FF5D14F3B3}" presName="node" presStyleLbl="node1" presStyleIdx="4" presStyleCnt="5">
        <dgm:presLayoutVars>
          <dgm:bulletEnabled val="1"/>
        </dgm:presLayoutVars>
      </dgm:prSet>
      <dgm:spPr/>
    </dgm:pt>
  </dgm:ptLst>
  <dgm:cxnLst>
    <dgm:cxn modelId="{A3563201-7F4D-4C17-ACB1-260B9BB0D341}" type="presOf" srcId="{4103B8A7-EDC8-4E7B-B00E-FC9ADC95EC01}" destId="{04A42335-3A04-4662-937F-F235D98D2B49}" srcOrd="0" destOrd="0" presId="urn:microsoft.com/office/officeart/2005/8/layout/hList6"/>
    <dgm:cxn modelId="{382FF91E-BC0D-4E8A-AA03-C9DB65AEE844}" type="presOf" srcId="{B12E91CC-94D4-4834-B837-07679CE06A96}" destId="{E918325C-116F-4D0F-BE34-C278A07A31E3}" srcOrd="0" destOrd="0" presId="urn:microsoft.com/office/officeart/2005/8/layout/hList6"/>
    <dgm:cxn modelId="{48171D39-9EE6-49F1-AFD1-2C1A0F16CC30}" type="presOf" srcId="{89C502C8-A8ED-4335-A9B6-A8C9B774A708}" destId="{4BB7F989-522F-4D76-818E-0AE08E84726F}" srcOrd="0" destOrd="0" presId="urn:microsoft.com/office/officeart/2005/8/layout/hList6"/>
    <dgm:cxn modelId="{E74AD062-2B4B-457D-9666-D7320BF8C6E1}" srcId="{4103B8A7-EDC8-4E7B-B00E-FC9ADC95EC01}" destId="{B12E91CC-94D4-4834-B837-07679CE06A96}" srcOrd="2" destOrd="0" parTransId="{D55984D8-C5C6-4265-8C7E-74C75A99A971}" sibTransId="{C7658CF3-DEC3-484E-9CED-F833ED7AAFA2}"/>
    <dgm:cxn modelId="{C0882D6B-BA4E-44BA-B8DF-95B70CBB1CF1}" type="presOf" srcId="{FB191442-4930-4E88-9AC2-E69C223053E9}" destId="{9B129A38-22B2-409D-909C-BAD3CCC99453}" srcOrd="0" destOrd="0" presId="urn:microsoft.com/office/officeart/2005/8/layout/hList6"/>
    <dgm:cxn modelId="{7CDB0C56-B1B8-4DB1-97FE-F6AC0FD67218}" srcId="{4103B8A7-EDC8-4E7B-B00E-FC9ADC95EC01}" destId="{89C502C8-A8ED-4335-A9B6-A8C9B774A708}" srcOrd="1" destOrd="0" parTransId="{2566892C-FF60-4421-87F8-F965A702FDBF}" sibTransId="{6903EC30-B9F0-4E5E-8AA9-B87894B5B73E}"/>
    <dgm:cxn modelId="{453F7D7A-D53B-46A9-BA35-4CC1A969D833}" srcId="{4103B8A7-EDC8-4E7B-B00E-FC9ADC95EC01}" destId="{FB191442-4930-4E88-9AC2-E69C223053E9}" srcOrd="0" destOrd="0" parTransId="{9A14C2F6-E015-4FBD-A3AC-C959F9458917}" sibTransId="{881995AF-72D3-4F5D-B502-8312E1CF86D5}"/>
    <dgm:cxn modelId="{DD500BC9-D06D-45D3-9B76-A3477A34CD1A}" srcId="{4103B8A7-EDC8-4E7B-B00E-FC9ADC95EC01}" destId="{D34DC98B-D7C1-4A17-8F10-80FF5D14F3B3}" srcOrd="4" destOrd="0" parTransId="{AE0809A0-9480-4C86-B7AF-457D5F681ED5}" sibTransId="{6BC77906-BAA5-4611-A482-29AD6415F97F}"/>
    <dgm:cxn modelId="{2810FCD1-990B-467F-83BE-3342EFF5A91E}" type="presOf" srcId="{D34DC98B-D7C1-4A17-8F10-80FF5D14F3B3}" destId="{3E1A1037-175A-4D12-AA7C-3580818C3E3B}" srcOrd="0" destOrd="0" presId="urn:microsoft.com/office/officeart/2005/8/layout/hList6"/>
    <dgm:cxn modelId="{350D16E9-D848-4D82-9921-53149043DE92}" srcId="{4103B8A7-EDC8-4E7B-B00E-FC9ADC95EC01}" destId="{08FC06D4-0A74-456D-86D5-518FF6019166}" srcOrd="3" destOrd="0" parTransId="{2A33A10B-50BB-418D-8C29-E99FD52CA0E5}" sibTransId="{0CF98315-E495-4812-9092-D16C348EF620}"/>
    <dgm:cxn modelId="{39EC8BFB-5C33-419E-8267-FA49371D020D}" type="presOf" srcId="{08FC06D4-0A74-456D-86D5-518FF6019166}" destId="{6250F526-520E-4003-BC26-7129804F8B62}" srcOrd="0" destOrd="0" presId="urn:microsoft.com/office/officeart/2005/8/layout/hList6"/>
    <dgm:cxn modelId="{F45BB3E4-491F-48E5-B9B2-96308A170EA0}" type="presParOf" srcId="{04A42335-3A04-4662-937F-F235D98D2B49}" destId="{9B129A38-22B2-409D-909C-BAD3CCC99453}" srcOrd="0" destOrd="0" presId="urn:microsoft.com/office/officeart/2005/8/layout/hList6"/>
    <dgm:cxn modelId="{E306B213-50AD-4333-B103-AD1DC8C34374}" type="presParOf" srcId="{04A42335-3A04-4662-937F-F235D98D2B49}" destId="{41B89542-B638-4905-88C2-1E9A1A656453}" srcOrd="1" destOrd="0" presId="urn:microsoft.com/office/officeart/2005/8/layout/hList6"/>
    <dgm:cxn modelId="{C1B40F53-C85D-4F07-9984-780C3BD5694F}" type="presParOf" srcId="{04A42335-3A04-4662-937F-F235D98D2B49}" destId="{4BB7F989-522F-4D76-818E-0AE08E84726F}" srcOrd="2" destOrd="0" presId="urn:microsoft.com/office/officeart/2005/8/layout/hList6"/>
    <dgm:cxn modelId="{CC17185C-D581-4C75-81DA-B359C2FC8ABC}" type="presParOf" srcId="{04A42335-3A04-4662-937F-F235D98D2B49}" destId="{0B9AC448-5647-43FB-A184-9A47FA97EA92}" srcOrd="3" destOrd="0" presId="urn:microsoft.com/office/officeart/2005/8/layout/hList6"/>
    <dgm:cxn modelId="{B592961E-A6A5-42CC-AC5E-A93A9ABEDD9A}" type="presParOf" srcId="{04A42335-3A04-4662-937F-F235D98D2B49}" destId="{E918325C-116F-4D0F-BE34-C278A07A31E3}" srcOrd="4" destOrd="0" presId="urn:microsoft.com/office/officeart/2005/8/layout/hList6"/>
    <dgm:cxn modelId="{7746171D-BA25-402C-8026-AC2A70260933}" type="presParOf" srcId="{04A42335-3A04-4662-937F-F235D98D2B49}" destId="{A4354CB0-A25E-41A3-B206-DF4CA7BEEF87}" srcOrd="5" destOrd="0" presId="urn:microsoft.com/office/officeart/2005/8/layout/hList6"/>
    <dgm:cxn modelId="{73FADEF7-6EDD-411E-A418-F69AA024D472}" type="presParOf" srcId="{04A42335-3A04-4662-937F-F235D98D2B49}" destId="{6250F526-520E-4003-BC26-7129804F8B62}" srcOrd="6" destOrd="0" presId="urn:microsoft.com/office/officeart/2005/8/layout/hList6"/>
    <dgm:cxn modelId="{2FB8B809-345C-4EA0-B975-7849EB7389F2}" type="presParOf" srcId="{04A42335-3A04-4662-937F-F235D98D2B49}" destId="{B2513FEC-1EA5-4BFF-9F48-0A7C11BFB246}" srcOrd="7" destOrd="0" presId="urn:microsoft.com/office/officeart/2005/8/layout/hList6"/>
    <dgm:cxn modelId="{4D761074-384E-4CF0-B6F3-1A371B003C92}" type="presParOf" srcId="{04A42335-3A04-4662-937F-F235D98D2B49}" destId="{3E1A1037-175A-4D12-AA7C-3580818C3E3B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C70B3-2C38-493A-8C7E-51C5B668C03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7862C78E-8A44-4252-A8D4-D4AD984E2243}">
      <dgm:prSet phldrT="[Texto]"/>
      <dgm:spPr/>
      <dgm:t>
        <a:bodyPr/>
        <a:lstStyle/>
        <a:p>
          <a:r>
            <a:rPr lang="es-MX" dirty="0">
              <a:latin typeface="+mn-lt"/>
            </a:rPr>
            <a:t>Destino</a:t>
          </a:r>
        </a:p>
      </dgm:t>
    </dgm:pt>
    <dgm:pt modelId="{6DB592A6-DB6D-4878-BAB5-6229BC15E4F9}" type="parTrans" cxnId="{DFC537F5-C29D-4292-8673-0E0F1E3AC6D1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491BD518-4C90-4CD4-99B7-4D639A5B8116}" type="sibTrans" cxnId="{DFC537F5-C29D-4292-8673-0E0F1E3AC6D1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14916D7F-5052-41AC-9400-41D7B638B35F}">
      <dgm:prSet phldrT="[Texto]"/>
      <dgm:spPr/>
      <dgm:t>
        <a:bodyPr/>
        <a:lstStyle/>
        <a:p>
          <a:r>
            <a:rPr lang="es-MX" dirty="0">
              <a:latin typeface="+mn-lt"/>
            </a:rPr>
            <a:t>Construir</a:t>
          </a:r>
        </a:p>
      </dgm:t>
    </dgm:pt>
    <dgm:pt modelId="{53ADD4B0-9D46-4163-B0BE-D67F19B50D3C}" type="parTrans" cxnId="{3BB2A78A-80F7-4B05-807D-C8585AF9C991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B51D1C04-EC68-4952-89E5-1D360DDF7857}" type="sibTrans" cxnId="{3BB2A78A-80F7-4B05-807D-C8585AF9C991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2467750B-F091-435B-92A1-6D7FB3286823}">
      <dgm:prSet phldrT="[Texto]"/>
      <dgm:spPr/>
      <dgm:t>
        <a:bodyPr/>
        <a:lstStyle/>
        <a:p>
          <a:r>
            <a:rPr lang="es-MX" dirty="0">
              <a:latin typeface="+mn-lt"/>
            </a:rPr>
            <a:t>Remodelar</a:t>
          </a:r>
        </a:p>
      </dgm:t>
    </dgm:pt>
    <dgm:pt modelId="{23F34530-F587-49A5-B576-3A4DE2D294B1}" type="parTrans" cxnId="{4606BCB1-9875-4DD4-96DA-4FD404FE30D9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C016D4ED-4AFE-47ED-8355-4BFFB62E7483}" type="sibTrans" cxnId="{4606BCB1-9875-4DD4-96DA-4FD404FE30D9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FB17C154-C0F6-4C23-AB96-142E12ED0840}">
      <dgm:prSet phldrT="[Texto]"/>
      <dgm:spPr/>
      <dgm:t>
        <a:bodyPr/>
        <a:lstStyle/>
        <a:p>
          <a:r>
            <a:rPr lang="es-MX" dirty="0">
              <a:latin typeface="+mn-lt"/>
            </a:rPr>
            <a:t>Tasas</a:t>
          </a:r>
        </a:p>
      </dgm:t>
    </dgm:pt>
    <dgm:pt modelId="{0A44BF4A-FBD4-465B-9F8B-627CEF7FE59D}" type="parTrans" cxnId="{01B44054-D479-4A8E-A55D-AD394F815471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71D59121-733B-47FB-AA1E-BF4936DBC0F6}" type="sibTrans" cxnId="{01B44054-D479-4A8E-A55D-AD394F815471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EA3EFA5E-1E08-482B-B97B-4F650378E747}">
      <dgm:prSet phldrT="[Texto]"/>
      <dgm:spPr/>
      <dgm:t>
        <a:bodyPr/>
        <a:lstStyle/>
        <a:p>
          <a:r>
            <a:rPr lang="es-MX" dirty="0">
              <a:latin typeface="+mn-lt"/>
            </a:rPr>
            <a:t>Fija</a:t>
          </a:r>
        </a:p>
      </dgm:t>
    </dgm:pt>
    <dgm:pt modelId="{DA5522D0-0D6F-4693-ABAE-2F743D9C4787}" type="parTrans" cxnId="{2B15C71A-0E27-4FEC-9870-180D2A531AF3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C1B5E2B1-2481-47F1-93F2-F5806211EDA0}" type="sibTrans" cxnId="{2B15C71A-0E27-4FEC-9870-180D2A531AF3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4C9F3238-3E02-4D8B-BB98-5208B69B93ED}">
      <dgm:prSet phldrT="[Texto]"/>
      <dgm:spPr/>
      <dgm:t>
        <a:bodyPr/>
        <a:lstStyle/>
        <a:p>
          <a:r>
            <a:rPr lang="es-MX" dirty="0">
              <a:latin typeface="+mn-lt"/>
            </a:rPr>
            <a:t>Variable (con cobertura)</a:t>
          </a:r>
        </a:p>
      </dgm:t>
    </dgm:pt>
    <dgm:pt modelId="{FBCC81F4-67DF-4910-829E-E41A4E26F2B6}" type="parTrans" cxnId="{8682157D-EC2B-4328-8530-3690455B1B12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77B79C49-8887-42CF-8CCF-50FEAC08CA72}" type="sibTrans" cxnId="{8682157D-EC2B-4328-8530-3690455B1B12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4B285377-0141-4DB8-B2FB-68DC4644B592}">
      <dgm:prSet phldrT="[Texto]"/>
      <dgm:spPr/>
      <dgm:t>
        <a:bodyPr/>
        <a:lstStyle/>
        <a:p>
          <a:r>
            <a:rPr lang="es-MX" dirty="0">
              <a:latin typeface="+mn-lt"/>
            </a:rPr>
            <a:t>Plazos</a:t>
          </a:r>
        </a:p>
      </dgm:t>
    </dgm:pt>
    <dgm:pt modelId="{84848D00-0E34-4951-85E9-1CC7781C3BE8}" type="parTrans" cxnId="{573D992A-8707-4025-B0FA-E5696490D096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09E04E79-5E53-4ABB-A301-0075B5C34733}" type="sibTrans" cxnId="{573D992A-8707-4025-B0FA-E5696490D096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11151A7B-C01A-47B0-B589-320747DD4838}">
      <dgm:prSet phldrT="[Texto]"/>
      <dgm:spPr/>
      <dgm:t>
        <a:bodyPr/>
        <a:lstStyle/>
        <a:p>
          <a:r>
            <a:rPr lang="es-MX" dirty="0">
              <a:latin typeface="+mn-lt"/>
            </a:rPr>
            <a:t>Hasta 25 años</a:t>
          </a:r>
        </a:p>
      </dgm:t>
    </dgm:pt>
    <dgm:pt modelId="{B876A4BF-0AF0-4CEE-943B-EDC86EBFEE52}" type="parTrans" cxnId="{6E51E7FD-146C-4619-BBD8-73A91D24C2C8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7BB5683B-F6D9-471D-8EBD-6752B3627E40}" type="sibTrans" cxnId="{6E51E7FD-146C-4619-BBD8-73A91D24C2C8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F18AEE08-0FE0-47E9-9E49-2EEF6869A0DD}">
      <dgm:prSet phldrT="[Texto]"/>
      <dgm:spPr/>
      <dgm:t>
        <a:bodyPr/>
        <a:lstStyle/>
        <a:p>
          <a:r>
            <a:rPr lang="es-MX" dirty="0">
              <a:latin typeface="+mn-lt"/>
            </a:rPr>
            <a:t>10 años con </a:t>
          </a:r>
          <a:r>
            <a:rPr lang="es-MX" dirty="0" err="1">
              <a:latin typeface="+mn-lt"/>
            </a:rPr>
            <a:t>baloon</a:t>
          </a:r>
          <a:endParaRPr lang="es-MX" dirty="0">
            <a:latin typeface="+mn-lt"/>
          </a:endParaRPr>
        </a:p>
      </dgm:t>
    </dgm:pt>
    <dgm:pt modelId="{C85C0799-4C91-4B22-8AC8-DDEBE8CCA064}" type="parTrans" cxnId="{1C2AF7DB-13D7-448F-9F65-0329C6562923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8EC6EF11-5112-4B83-9230-0F5F1817FC5A}" type="sibTrans" cxnId="{1C2AF7DB-13D7-448F-9F65-0329C6562923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239A9282-0F2F-4A59-9C14-2C60D88B8D41}">
      <dgm:prSet phldrT="[Texto]"/>
      <dgm:spPr/>
      <dgm:t>
        <a:bodyPr/>
        <a:lstStyle/>
        <a:p>
          <a:r>
            <a:rPr lang="es-MX" dirty="0">
              <a:latin typeface="+mn-lt"/>
            </a:rPr>
            <a:t>Adquirir</a:t>
          </a:r>
        </a:p>
      </dgm:t>
    </dgm:pt>
    <dgm:pt modelId="{B911916E-DD3B-4C50-A29D-1A32166934ED}" type="parTrans" cxnId="{75A4C98B-2FBE-4630-BB0F-D56A0E94A6B8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9611667A-D706-4ACA-ACBE-290AB1C0FC2D}" type="sibTrans" cxnId="{75A4C98B-2FBE-4630-BB0F-D56A0E94A6B8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C7184C93-E6ED-4997-AFC8-8F827D27C581}">
      <dgm:prSet phldrT="[Texto]"/>
      <dgm:spPr/>
      <dgm:t>
        <a:bodyPr/>
        <a:lstStyle/>
        <a:p>
          <a:r>
            <a:rPr lang="es-MX" dirty="0">
              <a:latin typeface="+mn-lt"/>
            </a:rPr>
            <a:t>Recurso</a:t>
          </a:r>
        </a:p>
      </dgm:t>
    </dgm:pt>
    <dgm:pt modelId="{868C1F56-7B4D-48BF-9AB8-78F9DD8E4433}" type="parTrans" cxnId="{7250BDAD-92BF-44B1-A085-8B03C882CD01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B97FDFAF-E60E-4602-B43B-B98D1876C6B7}" type="sibTrans" cxnId="{7250BDAD-92BF-44B1-A085-8B03C882CD01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0E6DFF6E-3D52-4ACA-865E-C266F199097D}">
      <dgm:prSet phldrT="[Texto]"/>
      <dgm:spPr/>
      <dgm:t>
        <a:bodyPr/>
        <a:lstStyle/>
        <a:p>
          <a:r>
            <a:rPr lang="es-MX" dirty="0">
              <a:latin typeface="+mn-lt"/>
            </a:rPr>
            <a:t>Con</a:t>
          </a:r>
        </a:p>
      </dgm:t>
    </dgm:pt>
    <dgm:pt modelId="{7AE49CFA-C553-4ED8-8704-4BAEB4090FFD}" type="parTrans" cxnId="{5DF428CB-9D8B-47E3-B54F-047FF7041D6C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8F29D006-21A7-44F4-A93C-3A1E3385717D}" type="sibTrans" cxnId="{5DF428CB-9D8B-47E3-B54F-047FF7041D6C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EBBDD594-EEF6-4FE0-ACDC-B4E5AD0F8E51}">
      <dgm:prSet phldrT="[Texto]"/>
      <dgm:spPr/>
      <dgm:t>
        <a:bodyPr/>
        <a:lstStyle/>
        <a:p>
          <a:r>
            <a:rPr lang="es-MX" dirty="0">
              <a:latin typeface="+mn-lt"/>
            </a:rPr>
            <a:t>Sin</a:t>
          </a:r>
        </a:p>
      </dgm:t>
    </dgm:pt>
    <dgm:pt modelId="{7F104F9B-A992-48F9-9E21-24A6BA1A3B12}" type="parTrans" cxnId="{D92D9EA5-78D8-4871-9C2D-729CAA669EBC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A828188A-CBF7-4DEA-A2EA-5C3A1FD2E10D}" type="sibTrans" cxnId="{D92D9EA5-78D8-4871-9C2D-729CAA669EBC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65A7B56A-FF70-4F24-87E5-20C14989E9CC}">
      <dgm:prSet phldrT="[Texto]"/>
      <dgm:spPr/>
      <dgm:t>
        <a:bodyPr/>
        <a:lstStyle/>
        <a:p>
          <a:r>
            <a:rPr lang="es-MX" dirty="0">
              <a:latin typeface="+mn-lt"/>
            </a:rPr>
            <a:t>Durante construcción</a:t>
          </a:r>
        </a:p>
      </dgm:t>
    </dgm:pt>
    <dgm:pt modelId="{C674E826-941C-494A-9410-9DA87B0AABD1}" type="parTrans" cxnId="{6ED84820-AA50-4DB4-87D7-B8D75AC32832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0F8DD55D-5DB1-48E3-A57D-5F6D294F6E41}" type="sibTrans" cxnId="{6ED84820-AA50-4DB4-87D7-B8D75AC32832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0A470B0E-40BF-4139-B173-EE082B0E736A}">
      <dgm:prSet phldrT="[Texto]"/>
      <dgm:spPr/>
      <dgm:t>
        <a:bodyPr/>
        <a:lstStyle/>
        <a:p>
          <a:r>
            <a:rPr lang="es-MX" dirty="0">
              <a:latin typeface="+mn-lt"/>
            </a:rPr>
            <a:t>Fondeo</a:t>
          </a:r>
        </a:p>
      </dgm:t>
    </dgm:pt>
    <dgm:pt modelId="{D9ECCC0C-1BBD-426A-BFED-C2D58DA9F87B}" type="parTrans" cxnId="{87824F36-10DE-4A60-8C88-8067E9146CE8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3C133EDB-3DC1-4F9A-97EA-341784750917}" type="sibTrans" cxnId="{87824F36-10DE-4A60-8C88-8067E9146CE8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163EB044-A530-48A8-8984-F479FB7A5857}">
      <dgm:prSet phldrT="[Texto]"/>
      <dgm:spPr/>
      <dgm:t>
        <a:bodyPr/>
        <a:lstStyle/>
        <a:p>
          <a:r>
            <a:rPr lang="es-MX" dirty="0">
              <a:latin typeface="+mn-lt"/>
            </a:rPr>
            <a:t>SHF</a:t>
          </a:r>
        </a:p>
      </dgm:t>
    </dgm:pt>
    <dgm:pt modelId="{C572B0E4-119F-43E7-B726-156FDC895BEF}" type="parTrans" cxnId="{13FF2182-9E58-4C18-8954-40D419C37E4D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28F122E1-B0D6-476A-8EFE-5CEBF706BD45}" type="sibTrans" cxnId="{13FF2182-9E58-4C18-8954-40D419C37E4D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8B0967EB-F5B5-434A-A856-07AD406D9869}">
      <dgm:prSet phldrT="[Texto]"/>
      <dgm:spPr/>
      <dgm:t>
        <a:bodyPr/>
        <a:lstStyle/>
        <a:p>
          <a:r>
            <a:rPr lang="es-MX" dirty="0">
              <a:latin typeface="+mn-lt"/>
            </a:rPr>
            <a:t>Multilaterales</a:t>
          </a:r>
        </a:p>
      </dgm:t>
    </dgm:pt>
    <dgm:pt modelId="{FE83D077-D434-4CCE-B887-C902A2DD0E3D}" type="parTrans" cxnId="{89F34510-CEE5-454C-9F0F-B7C49990723A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2A35720C-D79A-4908-BC3D-10F02C70BA10}" type="sibTrans" cxnId="{89F34510-CEE5-454C-9F0F-B7C49990723A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19EBCC6E-3B29-4E86-AA63-F7DBD69506DB}">
      <dgm:prSet phldrT="[Texto]"/>
      <dgm:spPr/>
      <dgm:t>
        <a:bodyPr/>
        <a:lstStyle/>
        <a:p>
          <a:r>
            <a:rPr lang="es-MX" dirty="0">
              <a:latin typeface="+mn-lt"/>
            </a:rPr>
            <a:t>Sindicados</a:t>
          </a:r>
        </a:p>
      </dgm:t>
    </dgm:pt>
    <dgm:pt modelId="{6EA427E9-D80B-4A43-85BA-72401F4C39CF}" type="parTrans" cxnId="{C6509FF9-E35B-4EB1-ADEA-55E4DB730A7D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D347E0A5-8FBC-4013-B079-595A0AE3EB4D}" type="sibTrans" cxnId="{C6509FF9-E35B-4EB1-ADEA-55E4DB730A7D}">
      <dgm:prSet/>
      <dgm:spPr/>
      <dgm:t>
        <a:bodyPr/>
        <a:lstStyle/>
        <a:p>
          <a:endParaRPr lang="es-MX">
            <a:latin typeface="+mn-lt"/>
          </a:endParaRPr>
        </a:p>
      </dgm:t>
    </dgm:pt>
    <dgm:pt modelId="{9D42078C-8E7F-433D-BE2F-7DDA03D9FBBB}" type="pres">
      <dgm:prSet presAssocID="{CF2C70B3-2C38-493A-8C7E-51C5B668C03B}" presName="Name0" presStyleCnt="0">
        <dgm:presLayoutVars>
          <dgm:dir/>
          <dgm:animLvl val="lvl"/>
          <dgm:resizeHandles val="exact"/>
        </dgm:presLayoutVars>
      </dgm:prSet>
      <dgm:spPr/>
    </dgm:pt>
    <dgm:pt modelId="{A8091C3C-38D7-4B61-AA3D-2011DC946F0A}" type="pres">
      <dgm:prSet presAssocID="{7862C78E-8A44-4252-A8D4-D4AD984E2243}" presName="composite" presStyleCnt="0"/>
      <dgm:spPr/>
    </dgm:pt>
    <dgm:pt modelId="{87583E72-B5C7-4FEA-85B6-71FD23C94CDE}" type="pres">
      <dgm:prSet presAssocID="{7862C78E-8A44-4252-A8D4-D4AD984E224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B4B5397E-5E97-48F9-9B5C-6123F25CC930}" type="pres">
      <dgm:prSet presAssocID="{7862C78E-8A44-4252-A8D4-D4AD984E2243}" presName="desTx" presStyleLbl="alignAccFollowNode1" presStyleIdx="0" presStyleCnt="5">
        <dgm:presLayoutVars>
          <dgm:bulletEnabled val="1"/>
        </dgm:presLayoutVars>
      </dgm:prSet>
      <dgm:spPr/>
    </dgm:pt>
    <dgm:pt modelId="{1F027AD9-54EB-4368-8B8C-285CDF09231B}" type="pres">
      <dgm:prSet presAssocID="{491BD518-4C90-4CD4-99B7-4D639A5B8116}" presName="space" presStyleCnt="0"/>
      <dgm:spPr/>
    </dgm:pt>
    <dgm:pt modelId="{07553C20-74EF-4D41-A17C-166D47AA38C4}" type="pres">
      <dgm:prSet presAssocID="{FB17C154-C0F6-4C23-AB96-142E12ED0840}" presName="composite" presStyleCnt="0"/>
      <dgm:spPr/>
    </dgm:pt>
    <dgm:pt modelId="{427BFE33-F056-404F-B844-BF53DAE27457}" type="pres">
      <dgm:prSet presAssocID="{FB17C154-C0F6-4C23-AB96-142E12ED084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66AFF69-C15C-4013-9558-60A77F87D55D}" type="pres">
      <dgm:prSet presAssocID="{FB17C154-C0F6-4C23-AB96-142E12ED0840}" presName="desTx" presStyleLbl="alignAccFollowNode1" presStyleIdx="1" presStyleCnt="5">
        <dgm:presLayoutVars>
          <dgm:bulletEnabled val="1"/>
        </dgm:presLayoutVars>
      </dgm:prSet>
      <dgm:spPr/>
    </dgm:pt>
    <dgm:pt modelId="{DE54F878-6D44-47F6-966D-197956087961}" type="pres">
      <dgm:prSet presAssocID="{71D59121-733B-47FB-AA1E-BF4936DBC0F6}" presName="space" presStyleCnt="0"/>
      <dgm:spPr/>
    </dgm:pt>
    <dgm:pt modelId="{DA31202B-7408-4539-AE76-D967BC1E6211}" type="pres">
      <dgm:prSet presAssocID="{4B285377-0141-4DB8-B2FB-68DC4644B592}" presName="composite" presStyleCnt="0"/>
      <dgm:spPr/>
    </dgm:pt>
    <dgm:pt modelId="{EE50A46A-C31A-491F-BD68-D537CE9B63CC}" type="pres">
      <dgm:prSet presAssocID="{4B285377-0141-4DB8-B2FB-68DC4644B59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C469A3EC-0309-429B-A1CC-2437C81BC395}" type="pres">
      <dgm:prSet presAssocID="{4B285377-0141-4DB8-B2FB-68DC4644B592}" presName="desTx" presStyleLbl="alignAccFollowNode1" presStyleIdx="2" presStyleCnt="5">
        <dgm:presLayoutVars>
          <dgm:bulletEnabled val="1"/>
        </dgm:presLayoutVars>
      </dgm:prSet>
      <dgm:spPr/>
    </dgm:pt>
    <dgm:pt modelId="{20261065-6BF5-4746-915E-0CF622CCE094}" type="pres">
      <dgm:prSet presAssocID="{09E04E79-5E53-4ABB-A301-0075B5C34733}" presName="space" presStyleCnt="0"/>
      <dgm:spPr/>
    </dgm:pt>
    <dgm:pt modelId="{72FB3BA9-02F4-47E4-A159-875E210874A9}" type="pres">
      <dgm:prSet presAssocID="{0A470B0E-40BF-4139-B173-EE082B0E736A}" presName="composite" presStyleCnt="0"/>
      <dgm:spPr/>
    </dgm:pt>
    <dgm:pt modelId="{D4860479-5F30-4807-BF08-FAEA3CB38E8B}" type="pres">
      <dgm:prSet presAssocID="{0A470B0E-40BF-4139-B173-EE082B0E736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E49A529-D070-4544-9428-6AD882FE9083}" type="pres">
      <dgm:prSet presAssocID="{0A470B0E-40BF-4139-B173-EE082B0E736A}" presName="desTx" presStyleLbl="alignAccFollowNode1" presStyleIdx="3" presStyleCnt="5">
        <dgm:presLayoutVars>
          <dgm:bulletEnabled val="1"/>
        </dgm:presLayoutVars>
      </dgm:prSet>
      <dgm:spPr/>
    </dgm:pt>
    <dgm:pt modelId="{00581AAF-CF1C-442D-9E3D-946820BF7F8B}" type="pres">
      <dgm:prSet presAssocID="{3C133EDB-3DC1-4F9A-97EA-341784750917}" presName="space" presStyleCnt="0"/>
      <dgm:spPr/>
    </dgm:pt>
    <dgm:pt modelId="{2DE5015F-05B8-4879-AD05-F09E95CF8E1C}" type="pres">
      <dgm:prSet presAssocID="{C7184C93-E6ED-4997-AFC8-8F827D27C581}" presName="composite" presStyleCnt="0"/>
      <dgm:spPr/>
    </dgm:pt>
    <dgm:pt modelId="{380ECBBC-C6E0-4697-847B-766AF96FB695}" type="pres">
      <dgm:prSet presAssocID="{C7184C93-E6ED-4997-AFC8-8F827D27C581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F5820F27-F881-4D86-8666-61477D27134E}" type="pres">
      <dgm:prSet presAssocID="{C7184C93-E6ED-4997-AFC8-8F827D27C581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71230F04-5EA2-402F-982F-55F76D1A753E}" type="presOf" srcId="{7862C78E-8A44-4252-A8D4-D4AD984E2243}" destId="{87583E72-B5C7-4FEA-85B6-71FD23C94CDE}" srcOrd="0" destOrd="0" presId="urn:microsoft.com/office/officeart/2005/8/layout/hList1"/>
    <dgm:cxn modelId="{89F34510-CEE5-454C-9F0F-B7C49990723A}" srcId="{0A470B0E-40BF-4139-B173-EE082B0E736A}" destId="{8B0967EB-F5B5-434A-A856-07AD406D9869}" srcOrd="1" destOrd="0" parTransId="{FE83D077-D434-4CCE-B887-C902A2DD0E3D}" sibTransId="{2A35720C-D79A-4908-BC3D-10F02C70BA10}"/>
    <dgm:cxn modelId="{5B0A3911-DC08-4D7B-B684-935D6A41E7F3}" type="presOf" srcId="{0A470B0E-40BF-4139-B173-EE082B0E736A}" destId="{D4860479-5F30-4807-BF08-FAEA3CB38E8B}" srcOrd="0" destOrd="0" presId="urn:microsoft.com/office/officeart/2005/8/layout/hList1"/>
    <dgm:cxn modelId="{2B15C71A-0E27-4FEC-9870-180D2A531AF3}" srcId="{FB17C154-C0F6-4C23-AB96-142E12ED0840}" destId="{EA3EFA5E-1E08-482B-B97B-4F650378E747}" srcOrd="0" destOrd="0" parTransId="{DA5522D0-0D6F-4693-ABAE-2F743D9C4787}" sibTransId="{C1B5E2B1-2481-47F1-93F2-F5806211EDA0}"/>
    <dgm:cxn modelId="{6ED84820-AA50-4DB4-87D7-B8D75AC32832}" srcId="{C7184C93-E6ED-4997-AFC8-8F827D27C581}" destId="{65A7B56A-FF70-4F24-87E5-20C14989E9CC}" srcOrd="2" destOrd="0" parTransId="{C674E826-941C-494A-9410-9DA87B0AABD1}" sibTransId="{0F8DD55D-5DB1-48E3-A57D-5F6D294F6E41}"/>
    <dgm:cxn modelId="{225AA827-07EB-4DE3-A066-9857AD1732ED}" type="presOf" srcId="{F18AEE08-0FE0-47E9-9E49-2EEF6869A0DD}" destId="{C469A3EC-0309-429B-A1CC-2437C81BC395}" srcOrd="0" destOrd="1" presId="urn:microsoft.com/office/officeart/2005/8/layout/hList1"/>
    <dgm:cxn modelId="{573D992A-8707-4025-B0FA-E5696490D096}" srcId="{CF2C70B3-2C38-493A-8C7E-51C5B668C03B}" destId="{4B285377-0141-4DB8-B2FB-68DC4644B592}" srcOrd="2" destOrd="0" parTransId="{84848D00-0E34-4951-85E9-1CC7781C3BE8}" sibTransId="{09E04E79-5E53-4ABB-A301-0075B5C34733}"/>
    <dgm:cxn modelId="{87824F36-10DE-4A60-8C88-8067E9146CE8}" srcId="{CF2C70B3-2C38-493A-8C7E-51C5B668C03B}" destId="{0A470B0E-40BF-4139-B173-EE082B0E736A}" srcOrd="3" destOrd="0" parTransId="{D9ECCC0C-1BBD-426A-BFED-C2D58DA9F87B}" sibTransId="{3C133EDB-3DC1-4F9A-97EA-341784750917}"/>
    <dgm:cxn modelId="{3A7CD238-2853-4BCC-A201-FFA101ACB8EC}" type="presOf" srcId="{C7184C93-E6ED-4997-AFC8-8F827D27C581}" destId="{380ECBBC-C6E0-4697-847B-766AF96FB695}" srcOrd="0" destOrd="0" presId="urn:microsoft.com/office/officeart/2005/8/layout/hList1"/>
    <dgm:cxn modelId="{CECD3F60-4FCF-4587-AAD5-A627971BB980}" type="presOf" srcId="{11151A7B-C01A-47B0-B589-320747DD4838}" destId="{C469A3EC-0309-429B-A1CC-2437C81BC395}" srcOrd="0" destOrd="0" presId="urn:microsoft.com/office/officeart/2005/8/layout/hList1"/>
    <dgm:cxn modelId="{55AC6462-3708-4C19-AA33-72B126E4E9D0}" type="presOf" srcId="{8B0967EB-F5B5-434A-A856-07AD406D9869}" destId="{4E49A529-D070-4544-9428-6AD882FE9083}" srcOrd="0" destOrd="1" presId="urn:microsoft.com/office/officeart/2005/8/layout/hList1"/>
    <dgm:cxn modelId="{62A14D46-0D98-4373-97F9-098DB0152598}" type="presOf" srcId="{0E6DFF6E-3D52-4ACA-865E-C266F199097D}" destId="{F5820F27-F881-4D86-8666-61477D27134E}" srcOrd="0" destOrd="0" presId="urn:microsoft.com/office/officeart/2005/8/layout/hList1"/>
    <dgm:cxn modelId="{A38F424F-3BDA-467D-8772-94A2C0EE1278}" type="presOf" srcId="{239A9282-0F2F-4A59-9C14-2C60D88B8D41}" destId="{B4B5397E-5E97-48F9-9B5C-6123F25CC930}" srcOrd="0" destOrd="2" presId="urn:microsoft.com/office/officeart/2005/8/layout/hList1"/>
    <dgm:cxn modelId="{5E5D7E52-AB32-4A89-9910-0C0F3CF5A05F}" type="presOf" srcId="{163EB044-A530-48A8-8984-F479FB7A5857}" destId="{4E49A529-D070-4544-9428-6AD882FE9083}" srcOrd="0" destOrd="0" presId="urn:microsoft.com/office/officeart/2005/8/layout/hList1"/>
    <dgm:cxn modelId="{01B44054-D479-4A8E-A55D-AD394F815471}" srcId="{CF2C70B3-2C38-493A-8C7E-51C5B668C03B}" destId="{FB17C154-C0F6-4C23-AB96-142E12ED0840}" srcOrd="1" destOrd="0" parTransId="{0A44BF4A-FBD4-465B-9F8B-627CEF7FE59D}" sibTransId="{71D59121-733B-47FB-AA1E-BF4936DBC0F6}"/>
    <dgm:cxn modelId="{5FD41676-EEE6-4EE6-8FB5-4862B510ABFC}" type="presOf" srcId="{14916D7F-5052-41AC-9400-41D7B638B35F}" destId="{B4B5397E-5E97-48F9-9B5C-6123F25CC930}" srcOrd="0" destOrd="0" presId="urn:microsoft.com/office/officeart/2005/8/layout/hList1"/>
    <dgm:cxn modelId="{8682157D-EC2B-4328-8530-3690455B1B12}" srcId="{FB17C154-C0F6-4C23-AB96-142E12ED0840}" destId="{4C9F3238-3E02-4D8B-BB98-5208B69B93ED}" srcOrd="1" destOrd="0" parTransId="{FBCC81F4-67DF-4910-829E-E41A4E26F2B6}" sibTransId="{77B79C49-8887-42CF-8CCF-50FEAC08CA72}"/>
    <dgm:cxn modelId="{13FF2182-9E58-4C18-8954-40D419C37E4D}" srcId="{0A470B0E-40BF-4139-B173-EE082B0E736A}" destId="{163EB044-A530-48A8-8984-F479FB7A5857}" srcOrd="0" destOrd="0" parTransId="{C572B0E4-119F-43E7-B726-156FDC895BEF}" sibTransId="{28F122E1-B0D6-476A-8EFE-5CEBF706BD45}"/>
    <dgm:cxn modelId="{EA2C358A-E3EE-447C-9C6D-BEC4E972F8A0}" type="presOf" srcId="{EA3EFA5E-1E08-482B-B97B-4F650378E747}" destId="{566AFF69-C15C-4013-9558-60A77F87D55D}" srcOrd="0" destOrd="0" presId="urn:microsoft.com/office/officeart/2005/8/layout/hList1"/>
    <dgm:cxn modelId="{3BB2A78A-80F7-4B05-807D-C8585AF9C991}" srcId="{7862C78E-8A44-4252-A8D4-D4AD984E2243}" destId="{14916D7F-5052-41AC-9400-41D7B638B35F}" srcOrd="0" destOrd="0" parTransId="{53ADD4B0-9D46-4163-B0BE-D67F19B50D3C}" sibTransId="{B51D1C04-EC68-4952-89E5-1D360DDF7857}"/>
    <dgm:cxn modelId="{EC5EAB8A-9399-4606-A7F7-C408227DF80E}" type="presOf" srcId="{19EBCC6E-3B29-4E86-AA63-F7DBD69506DB}" destId="{4E49A529-D070-4544-9428-6AD882FE9083}" srcOrd="0" destOrd="2" presId="urn:microsoft.com/office/officeart/2005/8/layout/hList1"/>
    <dgm:cxn modelId="{0366B88B-959C-47CA-8462-F2BBCAB03A62}" type="presOf" srcId="{FB17C154-C0F6-4C23-AB96-142E12ED0840}" destId="{427BFE33-F056-404F-B844-BF53DAE27457}" srcOrd="0" destOrd="0" presId="urn:microsoft.com/office/officeart/2005/8/layout/hList1"/>
    <dgm:cxn modelId="{75A4C98B-2FBE-4630-BB0F-D56A0E94A6B8}" srcId="{7862C78E-8A44-4252-A8D4-D4AD984E2243}" destId="{239A9282-0F2F-4A59-9C14-2C60D88B8D41}" srcOrd="2" destOrd="0" parTransId="{B911916E-DD3B-4C50-A29D-1A32166934ED}" sibTransId="{9611667A-D706-4ACA-ACBE-290AB1C0FC2D}"/>
    <dgm:cxn modelId="{99CF3C8C-134A-4053-B3B0-3B4CDF79EFAE}" type="presOf" srcId="{65A7B56A-FF70-4F24-87E5-20C14989E9CC}" destId="{F5820F27-F881-4D86-8666-61477D27134E}" srcOrd="0" destOrd="2" presId="urn:microsoft.com/office/officeart/2005/8/layout/hList1"/>
    <dgm:cxn modelId="{B845A98D-0A7D-496C-A0F4-F899D0EA53BB}" type="presOf" srcId="{4C9F3238-3E02-4D8B-BB98-5208B69B93ED}" destId="{566AFF69-C15C-4013-9558-60A77F87D55D}" srcOrd="0" destOrd="1" presId="urn:microsoft.com/office/officeart/2005/8/layout/hList1"/>
    <dgm:cxn modelId="{0E1A7F92-DDB8-42F6-886F-FE67D36F9736}" type="presOf" srcId="{2467750B-F091-435B-92A1-6D7FB3286823}" destId="{B4B5397E-5E97-48F9-9B5C-6123F25CC930}" srcOrd="0" destOrd="1" presId="urn:microsoft.com/office/officeart/2005/8/layout/hList1"/>
    <dgm:cxn modelId="{1570D2A1-380D-4B47-8D98-CCF34EFDA915}" type="presOf" srcId="{EBBDD594-EEF6-4FE0-ACDC-B4E5AD0F8E51}" destId="{F5820F27-F881-4D86-8666-61477D27134E}" srcOrd="0" destOrd="1" presId="urn:microsoft.com/office/officeart/2005/8/layout/hList1"/>
    <dgm:cxn modelId="{D92D9EA5-78D8-4871-9C2D-729CAA669EBC}" srcId="{C7184C93-E6ED-4997-AFC8-8F827D27C581}" destId="{EBBDD594-EEF6-4FE0-ACDC-B4E5AD0F8E51}" srcOrd="1" destOrd="0" parTransId="{7F104F9B-A992-48F9-9E21-24A6BA1A3B12}" sibTransId="{A828188A-CBF7-4DEA-A2EA-5C3A1FD2E10D}"/>
    <dgm:cxn modelId="{7250BDAD-92BF-44B1-A085-8B03C882CD01}" srcId="{CF2C70B3-2C38-493A-8C7E-51C5B668C03B}" destId="{C7184C93-E6ED-4997-AFC8-8F827D27C581}" srcOrd="4" destOrd="0" parTransId="{868C1F56-7B4D-48BF-9AB8-78F9DD8E4433}" sibTransId="{B97FDFAF-E60E-4602-B43B-B98D1876C6B7}"/>
    <dgm:cxn modelId="{4606BCB1-9875-4DD4-96DA-4FD404FE30D9}" srcId="{7862C78E-8A44-4252-A8D4-D4AD984E2243}" destId="{2467750B-F091-435B-92A1-6D7FB3286823}" srcOrd="1" destOrd="0" parTransId="{23F34530-F587-49A5-B576-3A4DE2D294B1}" sibTransId="{C016D4ED-4AFE-47ED-8355-4BFFB62E7483}"/>
    <dgm:cxn modelId="{9021CFBB-8C79-469A-9B1A-5E9109449C99}" type="presOf" srcId="{4B285377-0141-4DB8-B2FB-68DC4644B592}" destId="{EE50A46A-C31A-491F-BD68-D537CE9B63CC}" srcOrd="0" destOrd="0" presId="urn:microsoft.com/office/officeart/2005/8/layout/hList1"/>
    <dgm:cxn modelId="{4374F1BC-2E1B-4150-ABB3-48D8FDA4B47F}" type="presOf" srcId="{CF2C70B3-2C38-493A-8C7E-51C5B668C03B}" destId="{9D42078C-8E7F-433D-BE2F-7DDA03D9FBBB}" srcOrd="0" destOrd="0" presId="urn:microsoft.com/office/officeart/2005/8/layout/hList1"/>
    <dgm:cxn modelId="{5DF428CB-9D8B-47E3-B54F-047FF7041D6C}" srcId="{C7184C93-E6ED-4997-AFC8-8F827D27C581}" destId="{0E6DFF6E-3D52-4ACA-865E-C266F199097D}" srcOrd="0" destOrd="0" parTransId="{7AE49CFA-C553-4ED8-8704-4BAEB4090FFD}" sibTransId="{8F29D006-21A7-44F4-A93C-3A1E3385717D}"/>
    <dgm:cxn modelId="{1C2AF7DB-13D7-448F-9F65-0329C6562923}" srcId="{4B285377-0141-4DB8-B2FB-68DC4644B592}" destId="{F18AEE08-0FE0-47E9-9E49-2EEF6869A0DD}" srcOrd="1" destOrd="0" parTransId="{C85C0799-4C91-4B22-8AC8-DDEBE8CCA064}" sibTransId="{8EC6EF11-5112-4B83-9230-0F5F1817FC5A}"/>
    <dgm:cxn modelId="{DFC537F5-C29D-4292-8673-0E0F1E3AC6D1}" srcId="{CF2C70B3-2C38-493A-8C7E-51C5B668C03B}" destId="{7862C78E-8A44-4252-A8D4-D4AD984E2243}" srcOrd="0" destOrd="0" parTransId="{6DB592A6-DB6D-4878-BAB5-6229BC15E4F9}" sibTransId="{491BD518-4C90-4CD4-99B7-4D639A5B8116}"/>
    <dgm:cxn modelId="{C6509FF9-E35B-4EB1-ADEA-55E4DB730A7D}" srcId="{0A470B0E-40BF-4139-B173-EE082B0E736A}" destId="{19EBCC6E-3B29-4E86-AA63-F7DBD69506DB}" srcOrd="2" destOrd="0" parTransId="{6EA427E9-D80B-4A43-85BA-72401F4C39CF}" sibTransId="{D347E0A5-8FBC-4013-B079-595A0AE3EB4D}"/>
    <dgm:cxn modelId="{6E51E7FD-146C-4619-BBD8-73A91D24C2C8}" srcId="{4B285377-0141-4DB8-B2FB-68DC4644B592}" destId="{11151A7B-C01A-47B0-B589-320747DD4838}" srcOrd="0" destOrd="0" parTransId="{B876A4BF-0AF0-4CEE-943B-EDC86EBFEE52}" sibTransId="{7BB5683B-F6D9-471D-8EBD-6752B3627E40}"/>
    <dgm:cxn modelId="{F529EC4B-945F-47C2-9DB0-59147DBD9B05}" type="presParOf" srcId="{9D42078C-8E7F-433D-BE2F-7DDA03D9FBBB}" destId="{A8091C3C-38D7-4B61-AA3D-2011DC946F0A}" srcOrd="0" destOrd="0" presId="urn:microsoft.com/office/officeart/2005/8/layout/hList1"/>
    <dgm:cxn modelId="{24D3F4A2-851C-456A-B49E-573CE033302D}" type="presParOf" srcId="{A8091C3C-38D7-4B61-AA3D-2011DC946F0A}" destId="{87583E72-B5C7-4FEA-85B6-71FD23C94CDE}" srcOrd="0" destOrd="0" presId="urn:microsoft.com/office/officeart/2005/8/layout/hList1"/>
    <dgm:cxn modelId="{EF4D7E6A-86A2-47DA-8089-58265A18AE38}" type="presParOf" srcId="{A8091C3C-38D7-4B61-AA3D-2011DC946F0A}" destId="{B4B5397E-5E97-48F9-9B5C-6123F25CC930}" srcOrd="1" destOrd="0" presId="urn:microsoft.com/office/officeart/2005/8/layout/hList1"/>
    <dgm:cxn modelId="{D0A31F24-5805-4B74-BC8F-17A60C1C0E50}" type="presParOf" srcId="{9D42078C-8E7F-433D-BE2F-7DDA03D9FBBB}" destId="{1F027AD9-54EB-4368-8B8C-285CDF09231B}" srcOrd="1" destOrd="0" presId="urn:microsoft.com/office/officeart/2005/8/layout/hList1"/>
    <dgm:cxn modelId="{95682B84-089C-4976-A885-555728DD9F51}" type="presParOf" srcId="{9D42078C-8E7F-433D-BE2F-7DDA03D9FBBB}" destId="{07553C20-74EF-4D41-A17C-166D47AA38C4}" srcOrd="2" destOrd="0" presId="urn:microsoft.com/office/officeart/2005/8/layout/hList1"/>
    <dgm:cxn modelId="{6D50D366-0778-4F78-B227-D64119E1B1BA}" type="presParOf" srcId="{07553C20-74EF-4D41-A17C-166D47AA38C4}" destId="{427BFE33-F056-404F-B844-BF53DAE27457}" srcOrd="0" destOrd="0" presId="urn:microsoft.com/office/officeart/2005/8/layout/hList1"/>
    <dgm:cxn modelId="{749DFFDC-3350-4ACF-8697-E31C2BCAC53D}" type="presParOf" srcId="{07553C20-74EF-4D41-A17C-166D47AA38C4}" destId="{566AFF69-C15C-4013-9558-60A77F87D55D}" srcOrd="1" destOrd="0" presId="urn:microsoft.com/office/officeart/2005/8/layout/hList1"/>
    <dgm:cxn modelId="{C939DFAA-CCFE-4238-8310-3F310B80688F}" type="presParOf" srcId="{9D42078C-8E7F-433D-BE2F-7DDA03D9FBBB}" destId="{DE54F878-6D44-47F6-966D-197956087961}" srcOrd="3" destOrd="0" presId="urn:microsoft.com/office/officeart/2005/8/layout/hList1"/>
    <dgm:cxn modelId="{11B29755-37B5-4C50-946C-3131D1D26970}" type="presParOf" srcId="{9D42078C-8E7F-433D-BE2F-7DDA03D9FBBB}" destId="{DA31202B-7408-4539-AE76-D967BC1E6211}" srcOrd="4" destOrd="0" presId="urn:microsoft.com/office/officeart/2005/8/layout/hList1"/>
    <dgm:cxn modelId="{8EF638A7-BE6C-462E-B4FA-2C9F03326E45}" type="presParOf" srcId="{DA31202B-7408-4539-AE76-D967BC1E6211}" destId="{EE50A46A-C31A-491F-BD68-D537CE9B63CC}" srcOrd="0" destOrd="0" presId="urn:microsoft.com/office/officeart/2005/8/layout/hList1"/>
    <dgm:cxn modelId="{D7583FE7-C4DE-443C-8C53-BDD5C2B3504B}" type="presParOf" srcId="{DA31202B-7408-4539-AE76-D967BC1E6211}" destId="{C469A3EC-0309-429B-A1CC-2437C81BC395}" srcOrd="1" destOrd="0" presId="urn:microsoft.com/office/officeart/2005/8/layout/hList1"/>
    <dgm:cxn modelId="{C870C79C-B64A-4F1C-94A4-2A64E1608F66}" type="presParOf" srcId="{9D42078C-8E7F-433D-BE2F-7DDA03D9FBBB}" destId="{20261065-6BF5-4746-915E-0CF622CCE094}" srcOrd="5" destOrd="0" presId="urn:microsoft.com/office/officeart/2005/8/layout/hList1"/>
    <dgm:cxn modelId="{BB47DDD0-FCA7-4EB8-BB60-6B1377A74EA3}" type="presParOf" srcId="{9D42078C-8E7F-433D-BE2F-7DDA03D9FBBB}" destId="{72FB3BA9-02F4-47E4-A159-875E210874A9}" srcOrd="6" destOrd="0" presId="urn:microsoft.com/office/officeart/2005/8/layout/hList1"/>
    <dgm:cxn modelId="{6061A42F-4897-4B3E-8822-74D675CEE360}" type="presParOf" srcId="{72FB3BA9-02F4-47E4-A159-875E210874A9}" destId="{D4860479-5F30-4807-BF08-FAEA3CB38E8B}" srcOrd="0" destOrd="0" presId="urn:microsoft.com/office/officeart/2005/8/layout/hList1"/>
    <dgm:cxn modelId="{711196FC-0311-4015-A8C0-AF539B63F577}" type="presParOf" srcId="{72FB3BA9-02F4-47E4-A159-875E210874A9}" destId="{4E49A529-D070-4544-9428-6AD882FE9083}" srcOrd="1" destOrd="0" presId="urn:microsoft.com/office/officeart/2005/8/layout/hList1"/>
    <dgm:cxn modelId="{09831046-A645-4A63-89C9-AC222DAAE8EE}" type="presParOf" srcId="{9D42078C-8E7F-433D-BE2F-7DDA03D9FBBB}" destId="{00581AAF-CF1C-442D-9E3D-946820BF7F8B}" srcOrd="7" destOrd="0" presId="urn:microsoft.com/office/officeart/2005/8/layout/hList1"/>
    <dgm:cxn modelId="{8FEBE3F7-DA22-478A-9E96-8ED18E3B06A7}" type="presParOf" srcId="{9D42078C-8E7F-433D-BE2F-7DDA03D9FBBB}" destId="{2DE5015F-05B8-4879-AD05-F09E95CF8E1C}" srcOrd="8" destOrd="0" presId="urn:microsoft.com/office/officeart/2005/8/layout/hList1"/>
    <dgm:cxn modelId="{70A74615-E8A8-459C-A337-F07A86368514}" type="presParOf" srcId="{2DE5015F-05B8-4879-AD05-F09E95CF8E1C}" destId="{380ECBBC-C6E0-4697-847B-766AF96FB695}" srcOrd="0" destOrd="0" presId="urn:microsoft.com/office/officeart/2005/8/layout/hList1"/>
    <dgm:cxn modelId="{EBFA3B77-76EB-4762-B064-66E8F5A1D31E}" type="presParOf" srcId="{2DE5015F-05B8-4879-AD05-F09E95CF8E1C}" destId="{F5820F27-F881-4D86-8666-61477D27134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4664C7-2A6E-4148-A0D5-302025193375}" type="doc">
      <dgm:prSet loTypeId="urn:microsoft.com/office/officeart/2005/8/layout/matrix2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007501DF-9B62-4921-A6D5-97B78E1820FC}">
      <dgm:prSet phldrT="[Texto]"/>
      <dgm:spPr/>
      <dgm:t>
        <a:bodyPr/>
        <a:lstStyle/>
        <a:p>
          <a:r>
            <a:rPr lang="es-MX" dirty="0"/>
            <a:t>Cualitativo</a:t>
          </a:r>
        </a:p>
      </dgm:t>
    </dgm:pt>
    <dgm:pt modelId="{649332C7-38B4-4CBE-956A-36F528BC6DD7}" type="parTrans" cxnId="{707A9AE7-92B6-4C44-8902-581DEC01A6CE}">
      <dgm:prSet/>
      <dgm:spPr/>
      <dgm:t>
        <a:bodyPr/>
        <a:lstStyle/>
        <a:p>
          <a:endParaRPr lang="es-MX"/>
        </a:p>
      </dgm:t>
    </dgm:pt>
    <dgm:pt modelId="{79B2855E-2075-428F-868B-D2F6101EF5CA}" type="sibTrans" cxnId="{707A9AE7-92B6-4C44-8902-581DEC01A6CE}">
      <dgm:prSet/>
      <dgm:spPr/>
      <dgm:t>
        <a:bodyPr/>
        <a:lstStyle/>
        <a:p>
          <a:endParaRPr lang="es-MX"/>
        </a:p>
      </dgm:t>
    </dgm:pt>
    <dgm:pt modelId="{99D395CA-17B7-4B55-8466-0A169CF9B56D}">
      <dgm:prSet phldrT="[Texto]"/>
      <dgm:spPr/>
      <dgm:t>
        <a:bodyPr/>
        <a:lstStyle/>
        <a:p>
          <a:r>
            <a:rPr lang="es-MX" dirty="0"/>
            <a:t>Financiero</a:t>
          </a:r>
        </a:p>
      </dgm:t>
    </dgm:pt>
    <dgm:pt modelId="{0A647EFD-8468-40F4-9195-4EE89EE10949}" type="parTrans" cxnId="{686A0B52-A199-4713-8C8A-8E6171C40D29}">
      <dgm:prSet/>
      <dgm:spPr/>
      <dgm:t>
        <a:bodyPr/>
        <a:lstStyle/>
        <a:p>
          <a:endParaRPr lang="es-MX"/>
        </a:p>
      </dgm:t>
    </dgm:pt>
    <dgm:pt modelId="{D410C14D-035B-4DE4-B081-9D93BE59668C}" type="sibTrans" cxnId="{686A0B52-A199-4713-8C8A-8E6171C40D29}">
      <dgm:prSet/>
      <dgm:spPr/>
      <dgm:t>
        <a:bodyPr/>
        <a:lstStyle/>
        <a:p>
          <a:endParaRPr lang="es-MX"/>
        </a:p>
      </dgm:t>
    </dgm:pt>
    <dgm:pt modelId="{93D0BE86-4107-4C05-86E3-ADB0C61FBFF7}">
      <dgm:prSet phldrT="[Texto]"/>
      <dgm:spPr/>
      <dgm:t>
        <a:bodyPr/>
        <a:lstStyle/>
        <a:p>
          <a:r>
            <a:rPr lang="es-MX" dirty="0"/>
            <a:t>Técnico</a:t>
          </a:r>
        </a:p>
      </dgm:t>
    </dgm:pt>
    <dgm:pt modelId="{E848A434-A531-4FED-9765-73C1740A0DB8}" type="parTrans" cxnId="{A59DD2E3-EBD9-4CF3-979E-6160E0C4EE89}">
      <dgm:prSet/>
      <dgm:spPr/>
      <dgm:t>
        <a:bodyPr/>
        <a:lstStyle/>
        <a:p>
          <a:endParaRPr lang="es-MX"/>
        </a:p>
      </dgm:t>
    </dgm:pt>
    <dgm:pt modelId="{5EA7CA55-61C4-4A79-A52D-40420EACC737}" type="sibTrans" cxnId="{A59DD2E3-EBD9-4CF3-979E-6160E0C4EE89}">
      <dgm:prSet/>
      <dgm:spPr/>
      <dgm:t>
        <a:bodyPr/>
        <a:lstStyle/>
        <a:p>
          <a:endParaRPr lang="es-MX"/>
        </a:p>
      </dgm:t>
    </dgm:pt>
    <dgm:pt modelId="{E58D4492-4658-4F50-9E11-8BE434D3AD7E}">
      <dgm:prSet phldrT="[Texto]"/>
      <dgm:spPr/>
      <dgm:t>
        <a:bodyPr/>
        <a:lstStyle/>
        <a:p>
          <a:r>
            <a:rPr lang="es-MX" dirty="0"/>
            <a:t>Jurídico</a:t>
          </a:r>
        </a:p>
      </dgm:t>
    </dgm:pt>
    <dgm:pt modelId="{53DCD644-8CE3-4201-AF8B-EEA0D4D65F5E}" type="parTrans" cxnId="{62AA44A7-545B-4A06-927E-99C4185E68F4}">
      <dgm:prSet/>
      <dgm:spPr/>
      <dgm:t>
        <a:bodyPr/>
        <a:lstStyle/>
        <a:p>
          <a:endParaRPr lang="es-MX"/>
        </a:p>
      </dgm:t>
    </dgm:pt>
    <dgm:pt modelId="{6D39FAFB-7EDC-4B6A-8ED2-E3999C44BA9C}" type="sibTrans" cxnId="{62AA44A7-545B-4A06-927E-99C4185E68F4}">
      <dgm:prSet/>
      <dgm:spPr/>
      <dgm:t>
        <a:bodyPr/>
        <a:lstStyle/>
        <a:p>
          <a:endParaRPr lang="es-MX"/>
        </a:p>
      </dgm:t>
    </dgm:pt>
    <dgm:pt modelId="{6AB590E3-E0D6-4DD7-AA1A-B0229BA32B09}" type="pres">
      <dgm:prSet presAssocID="{CB4664C7-2A6E-4148-A0D5-302025193375}" presName="matrix" presStyleCnt="0">
        <dgm:presLayoutVars>
          <dgm:chMax val="1"/>
          <dgm:dir/>
          <dgm:resizeHandles val="exact"/>
        </dgm:presLayoutVars>
      </dgm:prSet>
      <dgm:spPr/>
    </dgm:pt>
    <dgm:pt modelId="{145C2B93-B203-4BE3-B578-3715F4D47F1E}" type="pres">
      <dgm:prSet presAssocID="{CB4664C7-2A6E-4148-A0D5-302025193375}" presName="axisShape" presStyleLbl="bgShp" presStyleIdx="0" presStyleCnt="1" custScaleX="249809"/>
      <dgm:spPr/>
    </dgm:pt>
    <dgm:pt modelId="{FE129984-0DFB-4800-82A0-780BE441F8CB}" type="pres">
      <dgm:prSet presAssocID="{CB4664C7-2A6E-4148-A0D5-30202519337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494DB0-1F9C-4F11-A936-2D231C169565}" type="pres">
      <dgm:prSet presAssocID="{CB4664C7-2A6E-4148-A0D5-30202519337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89F553D-8757-483E-B2EA-836491BDE766}" type="pres">
      <dgm:prSet presAssocID="{CB4664C7-2A6E-4148-A0D5-30202519337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3C8DB03-ED98-4762-95A6-AF321D0B74BB}" type="pres">
      <dgm:prSet presAssocID="{CB4664C7-2A6E-4148-A0D5-30202519337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4B77435-7A7A-451D-B2CA-7B809B8DAB38}" type="presOf" srcId="{E58D4492-4658-4F50-9E11-8BE434D3AD7E}" destId="{43C8DB03-ED98-4762-95A6-AF321D0B74BB}" srcOrd="0" destOrd="0" presId="urn:microsoft.com/office/officeart/2005/8/layout/matrix2"/>
    <dgm:cxn modelId="{6F061148-39F2-4C61-8C91-E4F457AE619D}" type="presOf" srcId="{CB4664C7-2A6E-4148-A0D5-302025193375}" destId="{6AB590E3-E0D6-4DD7-AA1A-B0229BA32B09}" srcOrd="0" destOrd="0" presId="urn:microsoft.com/office/officeart/2005/8/layout/matrix2"/>
    <dgm:cxn modelId="{686A0B52-A199-4713-8C8A-8E6171C40D29}" srcId="{CB4664C7-2A6E-4148-A0D5-302025193375}" destId="{99D395CA-17B7-4B55-8466-0A169CF9B56D}" srcOrd="1" destOrd="0" parTransId="{0A647EFD-8468-40F4-9195-4EE89EE10949}" sibTransId="{D410C14D-035B-4DE4-B081-9D93BE59668C}"/>
    <dgm:cxn modelId="{62AA44A7-545B-4A06-927E-99C4185E68F4}" srcId="{CB4664C7-2A6E-4148-A0D5-302025193375}" destId="{E58D4492-4658-4F50-9E11-8BE434D3AD7E}" srcOrd="3" destOrd="0" parTransId="{53DCD644-8CE3-4201-AF8B-EEA0D4D65F5E}" sibTransId="{6D39FAFB-7EDC-4B6A-8ED2-E3999C44BA9C}"/>
    <dgm:cxn modelId="{A59DD2E3-EBD9-4CF3-979E-6160E0C4EE89}" srcId="{CB4664C7-2A6E-4148-A0D5-302025193375}" destId="{93D0BE86-4107-4C05-86E3-ADB0C61FBFF7}" srcOrd="2" destOrd="0" parTransId="{E848A434-A531-4FED-9765-73C1740A0DB8}" sibTransId="{5EA7CA55-61C4-4A79-A52D-40420EACC737}"/>
    <dgm:cxn modelId="{707A9AE7-92B6-4C44-8902-581DEC01A6CE}" srcId="{CB4664C7-2A6E-4148-A0D5-302025193375}" destId="{007501DF-9B62-4921-A6D5-97B78E1820FC}" srcOrd="0" destOrd="0" parTransId="{649332C7-38B4-4CBE-956A-36F528BC6DD7}" sibTransId="{79B2855E-2075-428F-868B-D2F6101EF5CA}"/>
    <dgm:cxn modelId="{FCF62CED-61F8-410E-9DE5-5E76C44801D5}" type="presOf" srcId="{007501DF-9B62-4921-A6D5-97B78E1820FC}" destId="{FE129984-0DFB-4800-82A0-780BE441F8CB}" srcOrd="0" destOrd="0" presId="urn:microsoft.com/office/officeart/2005/8/layout/matrix2"/>
    <dgm:cxn modelId="{FA3399ED-84C4-4A79-8839-BF90DFF16AE5}" type="presOf" srcId="{93D0BE86-4107-4C05-86E3-ADB0C61FBFF7}" destId="{A89F553D-8757-483E-B2EA-836491BDE766}" srcOrd="0" destOrd="0" presId="urn:microsoft.com/office/officeart/2005/8/layout/matrix2"/>
    <dgm:cxn modelId="{77A0BBEE-51C5-4F7E-B8A7-BBEFB5CBCBBC}" type="presOf" srcId="{99D395CA-17B7-4B55-8466-0A169CF9B56D}" destId="{68494DB0-1F9C-4F11-A936-2D231C169565}" srcOrd="0" destOrd="0" presId="urn:microsoft.com/office/officeart/2005/8/layout/matrix2"/>
    <dgm:cxn modelId="{412B70F7-B12A-4123-8A08-57DF2A1C6868}" type="presParOf" srcId="{6AB590E3-E0D6-4DD7-AA1A-B0229BA32B09}" destId="{145C2B93-B203-4BE3-B578-3715F4D47F1E}" srcOrd="0" destOrd="0" presId="urn:microsoft.com/office/officeart/2005/8/layout/matrix2"/>
    <dgm:cxn modelId="{D918F4DE-5EB5-46A4-90F1-572562DF72E0}" type="presParOf" srcId="{6AB590E3-E0D6-4DD7-AA1A-B0229BA32B09}" destId="{FE129984-0DFB-4800-82A0-780BE441F8CB}" srcOrd="1" destOrd="0" presId="urn:microsoft.com/office/officeart/2005/8/layout/matrix2"/>
    <dgm:cxn modelId="{38E2F0AF-60FE-4511-9D13-A14999DF9A63}" type="presParOf" srcId="{6AB590E3-E0D6-4DD7-AA1A-B0229BA32B09}" destId="{68494DB0-1F9C-4F11-A936-2D231C169565}" srcOrd="2" destOrd="0" presId="urn:microsoft.com/office/officeart/2005/8/layout/matrix2"/>
    <dgm:cxn modelId="{44361CFA-2EBA-4187-A9F5-BD22CB4DAC59}" type="presParOf" srcId="{6AB590E3-E0D6-4DD7-AA1A-B0229BA32B09}" destId="{A89F553D-8757-483E-B2EA-836491BDE766}" srcOrd="3" destOrd="0" presId="urn:microsoft.com/office/officeart/2005/8/layout/matrix2"/>
    <dgm:cxn modelId="{904775BC-3E4B-4CB5-9621-5F1711864D53}" type="presParOf" srcId="{6AB590E3-E0D6-4DD7-AA1A-B0229BA32B09}" destId="{43C8DB03-ED98-4762-95A6-AF321D0B74B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A4D02-350B-4E8F-8C06-EE4D50D2469A}">
      <dsp:nvSpPr>
        <dsp:cNvPr id="0" name=""/>
        <dsp:cNvSpPr/>
      </dsp:nvSpPr>
      <dsp:spPr>
        <a:xfrm>
          <a:off x="-4558990" y="-699164"/>
          <a:ext cx="5431846" cy="5431846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238CE-FED7-425E-84C8-18B60C2C7F29}">
      <dsp:nvSpPr>
        <dsp:cNvPr id="0" name=""/>
        <dsp:cNvSpPr/>
      </dsp:nvSpPr>
      <dsp:spPr>
        <a:xfrm>
          <a:off x="282951" y="183363"/>
          <a:ext cx="3313934" cy="366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62" tIns="27940" rIns="27940" bIns="2794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0" kern="1200" dirty="0"/>
            <a:t>Tras la crisis de 2008, estancamiento del mercado hipotecario.</a:t>
          </a:r>
        </a:p>
      </dsp:txBody>
      <dsp:txXfrm>
        <a:off x="282951" y="183363"/>
        <a:ext cx="3313934" cy="366566"/>
      </dsp:txXfrm>
    </dsp:sp>
    <dsp:sp modelId="{8B0650B3-6872-467C-9C39-B9904932CEB0}">
      <dsp:nvSpPr>
        <dsp:cNvPr id="0" name=""/>
        <dsp:cNvSpPr/>
      </dsp:nvSpPr>
      <dsp:spPr>
        <a:xfrm>
          <a:off x="53847" y="137542"/>
          <a:ext cx="458207" cy="458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155F-A952-49D7-B5DA-A606D76B8465}">
      <dsp:nvSpPr>
        <dsp:cNvPr id="0" name=""/>
        <dsp:cNvSpPr/>
      </dsp:nvSpPr>
      <dsp:spPr>
        <a:xfrm>
          <a:off x="614909" y="733535"/>
          <a:ext cx="2981975" cy="366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62" tIns="27940" rIns="27940" bIns="2794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0" kern="1200" dirty="0"/>
            <a:t>Aumento en la oferta y demanda de unidades para renta</a:t>
          </a:r>
        </a:p>
      </dsp:txBody>
      <dsp:txXfrm>
        <a:off x="614909" y="733535"/>
        <a:ext cx="2981975" cy="366566"/>
      </dsp:txXfrm>
    </dsp:sp>
    <dsp:sp modelId="{9887D299-DDCE-40E0-8D6B-AA7861937C1F}">
      <dsp:nvSpPr>
        <dsp:cNvPr id="0" name=""/>
        <dsp:cNvSpPr/>
      </dsp:nvSpPr>
      <dsp:spPr>
        <a:xfrm>
          <a:off x="385805" y="687714"/>
          <a:ext cx="458207" cy="458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01CE3-7418-40C2-AFEA-8BB983056A54}">
      <dsp:nvSpPr>
        <dsp:cNvPr id="0" name=""/>
        <dsp:cNvSpPr/>
      </dsp:nvSpPr>
      <dsp:spPr>
        <a:xfrm>
          <a:off x="796821" y="1283303"/>
          <a:ext cx="2800064" cy="366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62" tIns="27940" rIns="27940" bIns="2794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0" kern="1200" dirty="0"/>
            <a:t>385 mil inicios de obra (99 mil con incentivos fiscales)</a:t>
          </a:r>
        </a:p>
      </dsp:txBody>
      <dsp:txXfrm>
        <a:off x="796821" y="1283303"/>
        <a:ext cx="2800064" cy="366566"/>
      </dsp:txXfrm>
    </dsp:sp>
    <dsp:sp modelId="{C0F7AFF7-00B6-4001-9182-F65CC0F8C113}">
      <dsp:nvSpPr>
        <dsp:cNvPr id="0" name=""/>
        <dsp:cNvSpPr/>
      </dsp:nvSpPr>
      <dsp:spPr>
        <a:xfrm>
          <a:off x="567717" y="1237483"/>
          <a:ext cx="458207" cy="458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B7603-A15E-43D3-B52C-1AE0A0026EA6}">
      <dsp:nvSpPr>
        <dsp:cNvPr id="0" name=""/>
        <dsp:cNvSpPr/>
      </dsp:nvSpPr>
      <dsp:spPr>
        <a:xfrm>
          <a:off x="854903" y="1833475"/>
          <a:ext cx="2741981" cy="366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62" tIns="27940" rIns="27940" bIns="2794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0" kern="1200" dirty="0"/>
            <a:t>Desocupación del 7% (5.2% en las principales 70 Zonas Metropolitanas</a:t>
          </a:r>
        </a:p>
      </dsp:txBody>
      <dsp:txXfrm>
        <a:off x="854903" y="1833475"/>
        <a:ext cx="2741981" cy="366566"/>
      </dsp:txXfrm>
    </dsp:sp>
    <dsp:sp modelId="{96CC962C-3A1E-4446-94E4-92036A06C4AE}">
      <dsp:nvSpPr>
        <dsp:cNvPr id="0" name=""/>
        <dsp:cNvSpPr/>
      </dsp:nvSpPr>
      <dsp:spPr>
        <a:xfrm>
          <a:off x="625800" y="1787654"/>
          <a:ext cx="458207" cy="458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AC4D7-FA13-4BEC-9D97-AF378491E7FA}">
      <dsp:nvSpPr>
        <dsp:cNvPr id="0" name=""/>
        <dsp:cNvSpPr/>
      </dsp:nvSpPr>
      <dsp:spPr>
        <a:xfrm>
          <a:off x="796821" y="2383647"/>
          <a:ext cx="2800064" cy="366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62" tIns="27940" rIns="27940" bIns="2794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0" kern="1200" dirty="0"/>
            <a:t>Riesgo moderado -&gt; estabilidad contra-cíclica</a:t>
          </a:r>
        </a:p>
      </dsp:txBody>
      <dsp:txXfrm>
        <a:off x="796821" y="2383647"/>
        <a:ext cx="2800064" cy="366566"/>
      </dsp:txXfrm>
    </dsp:sp>
    <dsp:sp modelId="{065ECED6-A93D-4CDB-90ED-F90F833FF596}">
      <dsp:nvSpPr>
        <dsp:cNvPr id="0" name=""/>
        <dsp:cNvSpPr/>
      </dsp:nvSpPr>
      <dsp:spPr>
        <a:xfrm>
          <a:off x="567717" y="2337826"/>
          <a:ext cx="458207" cy="458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7826E-C3D1-44E5-BC44-3F03FD2E549E}">
      <dsp:nvSpPr>
        <dsp:cNvPr id="0" name=""/>
        <dsp:cNvSpPr/>
      </dsp:nvSpPr>
      <dsp:spPr>
        <a:xfrm>
          <a:off x="614909" y="2933415"/>
          <a:ext cx="2981975" cy="366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62" tIns="27940" rIns="27940" bIns="2794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0" kern="1200" dirty="0"/>
            <a:t>Saldo de la deuda de $1.15 trillones de dólares (42% por empresas apoyadas por el gobierno)</a:t>
          </a:r>
        </a:p>
      </dsp:txBody>
      <dsp:txXfrm>
        <a:off x="614909" y="2933415"/>
        <a:ext cx="2981975" cy="366566"/>
      </dsp:txXfrm>
    </dsp:sp>
    <dsp:sp modelId="{C5018707-D8AF-41BE-AE4B-6D9553BB8A9A}">
      <dsp:nvSpPr>
        <dsp:cNvPr id="0" name=""/>
        <dsp:cNvSpPr/>
      </dsp:nvSpPr>
      <dsp:spPr>
        <a:xfrm>
          <a:off x="385805" y="2887594"/>
          <a:ext cx="458207" cy="458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20B4C-A355-4653-A83D-53C25EA5AA10}">
      <dsp:nvSpPr>
        <dsp:cNvPr id="0" name=""/>
        <dsp:cNvSpPr/>
      </dsp:nvSpPr>
      <dsp:spPr>
        <a:xfrm>
          <a:off x="282951" y="3483587"/>
          <a:ext cx="3313934" cy="366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62" tIns="27940" rIns="27940" bIns="2794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0" kern="1200" dirty="0"/>
            <a:t>Mercado secundario líquido</a:t>
          </a:r>
        </a:p>
      </dsp:txBody>
      <dsp:txXfrm>
        <a:off x="282951" y="3483587"/>
        <a:ext cx="3313934" cy="366566"/>
      </dsp:txXfrm>
    </dsp:sp>
    <dsp:sp modelId="{0052BDE8-1F44-4845-86A4-E1268147C1A7}">
      <dsp:nvSpPr>
        <dsp:cNvPr id="0" name=""/>
        <dsp:cNvSpPr/>
      </dsp:nvSpPr>
      <dsp:spPr>
        <a:xfrm>
          <a:off x="53847" y="3437766"/>
          <a:ext cx="458207" cy="458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29A38-22B2-409D-909C-BAD3CCC99453}">
      <dsp:nvSpPr>
        <dsp:cNvPr id="0" name=""/>
        <dsp:cNvSpPr/>
      </dsp:nvSpPr>
      <dsp:spPr>
        <a:xfrm rot="16200000">
          <a:off x="-14898" y="19512"/>
          <a:ext cx="1657886" cy="161886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10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Font typeface="+mj-lt"/>
            <a:buNone/>
          </a:pPr>
          <a:r>
            <a:rPr lang="es-MX" sz="1400" b="1" kern="1200" dirty="0">
              <a:latin typeface="+mn-lt"/>
              <a:cs typeface="Arial" panose="020B0604020202020204" pitchFamily="34" charset="0"/>
            </a:rPr>
            <a:t>Diversificar soluciones de demanda</a:t>
          </a:r>
          <a:endParaRPr lang="es-ES" sz="1400" b="1" kern="1200" dirty="0">
            <a:latin typeface="+mn-lt"/>
          </a:endParaRPr>
        </a:p>
      </dsp:txBody>
      <dsp:txXfrm rot="5400000">
        <a:off x="4615" y="331576"/>
        <a:ext cx="1618861" cy="994732"/>
      </dsp:txXfrm>
    </dsp:sp>
    <dsp:sp modelId="{4BB7F989-522F-4D76-818E-0AE08E84726F}">
      <dsp:nvSpPr>
        <dsp:cNvPr id="0" name=""/>
        <dsp:cNvSpPr/>
      </dsp:nvSpPr>
      <dsp:spPr>
        <a:xfrm rot="16200000">
          <a:off x="1725377" y="19512"/>
          <a:ext cx="1657886" cy="161886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10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+mn-lt"/>
              <a:cs typeface="Arial" panose="020B0604020202020204" pitchFamily="34" charset="0"/>
            </a:rPr>
            <a:t>Densificación y </a:t>
          </a:r>
          <a:r>
            <a:rPr lang="es-MX" sz="1400" b="1" kern="1200" dirty="0" err="1">
              <a:latin typeface="+mn-lt"/>
              <a:cs typeface="Arial" panose="020B0604020202020204" pitchFamily="34" charset="0"/>
            </a:rPr>
            <a:t>Verticalización</a:t>
          </a:r>
          <a:endParaRPr lang="es-MX" sz="1400" b="1" kern="1200" dirty="0">
            <a:latin typeface="+mn-lt"/>
            <a:cs typeface="Arial" panose="020B0604020202020204" pitchFamily="34" charset="0"/>
          </a:endParaRPr>
        </a:p>
      </dsp:txBody>
      <dsp:txXfrm rot="5400000">
        <a:off x="1744890" y="331576"/>
        <a:ext cx="1618861" cy="994732"/>
      </dsp:txXfrm>
    </dsp:sp>
    <dsp:sp modelId="{E918325C-116F-4D0F-BE34-C278A07A31E3}">
      <dsp:nvSpPr>
        <dsp:cNvPr id="0" name=""/>
        <dsp:cNvSpPr/>
      </dsp:nvSpPr>
      <dsp:spPr>
        <a:xfrm rot="16200000">
          <a:off x="3465654" y="19512"/>
          <a:ext cx="1657886" cy="161886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10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latin typeface="+mn-lt"/>
              <a:cs typeface="Arial" panose="020B0604020202020204" pitchFamily="34" charset="0"/>
            </a:rPr>
            <a:t>Formalización</a:t>
          </a:r>
          <a:endParaRPr lang="es-MX" sz="1400" b="1" kern="1200" dirty="0">
            <a:latin typeface="+mn-lt"/>
            <a:cs typeface="Arial" panose="020B0604020202020204" pitchFamily="34" charset="0"/>
          </a:endParaRPr>
        </a:p>
      </dsp:txBody>
      <dsp:txXfrm rot="5400000">
        <a:off x="3485167" y="331576"/>
        <a:ext cx="1618861" cy="994732"/>
      </dsp:txXfrm>
    </dsp:sp>
    <dsp:sp modelId="{6250F526-520E-4003-BC26-7129804F8B62}">
      <dsp:nvSpPr>
        <dsp:cNvPr id="0" name=""/>
        <dsp:cNvSpPr/>
      </dsp:nvSpPr>
      <dsp:spPr>
        <a:xfrm rot="16200000">
          <a:off x="5205930" y="19512"/>
          <a:ext cx="1657886" cy="161886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10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latin typeface="+mn-lt"/>
              <a:cs typeface="Arial" panose="020B0604020202020204" pitchFamily="34" charset="0"/>
            </a:rPr>
            <a:t>Institucionalización</a:t>
          </a:r>
          <a:endParaRPr lang="es-MX" sz="1400" b="1" kern="1200" dirty="0">
            <a:latin typeface="+mn-lt"/>
            <a:cs typeface="Arial" panose="020B0604020202020204" pitchFamily="34" charset="0"/>
          </a:endParaRPr>
        </a:p>
      </dsp:txBody>
      <dsp:txXfrm rot="5400000">
        <a:off x="5225443" y="331576"/>
        <a:ext cx="1618861" cy="994732"/>
      </dsp:txXfrm>
    </dsp:sp>
    <dsp:sp modelId="{3E1A1037-175A-4D12-AA7C-3580818C3E3B}">
      <dsp:nvSpPr>
        <dsp:cNvPr id="0" name=""/>
        <dsp:cNvSpPr/>
      </dsp:nvSpPr>
      <dsp:spPr>
        <a:xfrm rot="16200000">
          <a:off x="6946206" y="19512"/>
          <a:ext cx="1657886" cy="161886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10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+mn-lt"/>
              <a:cs typeface="Arial" panose="020B0604020202020204" pitchFamily="34" charset="0"/>
            </a:rPr>
            <a:t>Generar activos de largo plazo para los sistemas de pensiones</a:t>
          </a:r>
        </a:p>
      </dsp:txBody>
      <dsp:txXfrm rot="5400000">
        <a:off x="6965719" y="331576"/>
        <a:ext cx="1618861" cy="994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83E72-B5C7-4FEA-85B6-71FD23C94CDE}">
      <dsp:nvSpPr>
        <dsp:cNvPr id="0" name=""/>
        <dsp:cNvSpPr/>
      </dsp:nvSpPr>
      <dsp:spPr>
        <a:xfrm>
          <a:off x="4035" y="185231"/>
          <a:ext cx="1547063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n-lt"/>
            </a:rPr>
            <a:t>Destino</a:t>
          </a:r>
        </a:p>
      </dsp:txBody>
      <dsp:txXfrm>
        <a:off x="4035" y="185231"/>
        <a:ext cx="1547063" cy="460800"/>
      </dsp:txXfrm>
    </dsp:sp>
    <dsp:sp modelId="{B4B5397E-5E97-48F9-9B5C-6123F25CC930}">
      <dsp:nvSpPr>
        <dsp:cNvPr id="0" name=""/>
        <dsp:cNvSpPr/>
      </dsp:nvSpPr>
      <dsp:spPr>
        <a:xfrm>
          <a:off x="4035" y="646031"/>
          <a:ext cx="1547063" cy="1207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+mn-lt"/>
            </a:rPr>
            <a:t>Construir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+mn-lt"/>
            </a:rPr>
            <a:t>Remodelar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+mn-lt"/>
            </a:rPr>
            <a:t>Adquirir</a:t>
          </a:r>
        </a:p>
      </dsp:txBody>
      <dsp:txXfrm>
        <a:off x="4035" y="646031"/>
        <a:ext cx="1547063" cy="1207800"/>
      </dsp:txXfrm>
    </dsp:sp>
    <dsp:sp modelId="{427BFE33-F056-404F-B844-BF53DAE27457}">
      <dsp:nvSpPr>
        <dsp:cNvPr id="0" name=""/>
        <dsp:cNvSpPr/>
      </dsp:nvSpPr>
      <dsp:spPr>
        <a:xfrm>
          <a:off x="1767688" y="185231"/>
          <a:ext cx="1547063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n-lt"/>
            </a:rPr>
            <a:t>Tasas</a:t>
          </a:r>
        </a:p>
      </dsp:txBody>
      <dsp:txXfrm>
        <a:off x="1767688" y="185231"/>
        <a:ext cx="1547063" cy="460800"/>
      </dsp:txXfrm>
    </dsp:sp>
    <dsp:sp modelId="{566AFF69-C15C-4013-9558-60A77F87D55D}">
      <dsp:nvSpPr>
        <dsp:cNvPr id="0" name=""/>
        <dsp:cNvSpPr/>
      </dsp:nvSpPr>
      <dsp:spPr>
        <a:xfrm>
          <a:off x="1767688" y="646031"/>
          <a:ext cx="1547063" cy="1207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+mn-lt"/>
            </a:rPr>
            <a:t>Fija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+mn-lt"/>
            </a:rPr>
            <a:t>Variable (con cobertura)</a:t>
          </a:r>
        </a:p>
      </dsp:txBody>
      <dsp:txXfrm>
        <a:off x="1767688" y="646031"/>
        <a:ext cx="1547063" cy="1207800"/>
      </dsp:txXfrm>
    </dsp:sp>
    <dsp:sp modelId="{EE50A46A-C31A-491F-BD68-D537CE9B63CC}">
      <dsp:nvSpPr>
        <dsp:cNvPr id="0" name=""/>
        <dsp:cNvSpPr/>
      </dsp:nvSpPr>
      <dsp:spPr>
        <a:xfrm>
          <a:off x="3531340" y="185231"/>
          <a:ext cx="1547063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n-lt"/>
            </a:rPr>
            <a:t>Plazos</a:t>
          </a:r>
        </a:p>
      </dsp:txBody>
      <dsp:txXfrm>
        <a:off x="3531340" y="185231"/>
        <a:ext cx="1547063" cy="460800"/>
      </dsp:txXfrm>
    </dsp:sp>
    <dsp:sp modelId="{C469A3EC-0309-429B-A1CC-2437C81BC395}">
      <dsp:nvSpPr>
        <dsp:cNvPr id="0" name=""/>
        <dsp:cNvSpPr/>
      </dsp:nvSpPr>
      <dsp:spPr>
        <a:xfrm>
          <a:off x="3531340" y="646031"/>
          <a:ext cx="1547063" cy="1207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+mn-lt"/>
            </a:rPr>
            <a:t>Hasta 25 años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+mn-lt"/>
            </a:rPr>
            <a:t>10 años con </a:t>
          </a:r>
          <a:r>
            <a:rPr lang="es-MX" sz="1600" kern="1200" dirty="0" err="1">
              <a:latin typeface="+mn-lt"/>
            </a:rPr>
            <a:t>baloon</a:t>
          </a:r>
          <a:endParaRPr lang="es-MX" sz="1600" kern="1200" dirty="0">
            <a:latin typeface="+mn-lt"/>
          </a:endParaRPr>
        </a:p>
      </dsp:txBody>
      <dsp:txXfrm>
        <a:off x="3531340" y="646031"/>
        <a:ext cx="1547063" cy="1207800"/>
      </dsp:txXfrm>
    </dsp:sp>
    <dsp:sp modelId="{D4860479-5F30-4807-BF08-FAEA3CB38E8B}">
      <dsp:nvSpPr>
        <dsp:cNvPr id="0" name=""/>
        <dsp:cNvSpPr/>
      </dsp:nvSpPr>
      <dsp:spPr>
        <a:xfrm>
          <a:off x="5294992" y="185231"/>
          <a:ext cx="1547063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n-lt"/>
            </a:rPr>
            <a:t>Fondeo</a:t>
          </a:r>
        </a:p>
      </dsp:txBody>
      <dsp:txXfrm>
        <a:off x="5294992" y="185231"/>
        <a:ext cx="1547063" cy="460800"/>
      </dsp:txXfrm>
    </dsp:sp>
    <dsp:sp modelId="{4E49A529-D070-4544-9428-6AD882FE9083}">
      <dsp:nvSpPr>
        <dsp:cNvPr id="0" name=""/>
        <dsp:cNvSpPr/>
      </dsp:nvSpPr>
      <dsp:spPr>
        <a:xfrm>
          <a:off x="5294992" y="646031"/>
          <a:ext cx="1547063" cy="1207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+mn-lt"/>
            </a:rPr>
            <a:t>SHF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+mn-lt"/>
            </a:rPr>
            <a:t>Multilaterales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+mn-lt"/>
            </a:rPr>
            <a:t>Sindicados</a:t>
          </a:r>
        </a:p>
      </dsp:txBody>
      <dsp:txXfrm>
        <a:off x="5294992" y="646031"/>
        <a:ext cx="1547063" cy="1207800"/>
      </dsp:txXfrm>
    </dsp:sp>
    <dsp:sp modelId="{380ECBBC-C6E0-4697-847B-766AF96FB695}">
      <dsp:nvSpPr>
        <dsp:cNvPr id="0" name=""/>
        <dsp:cNvSpPr/>
      </dsp:nvSpPr>
      <dsp:spPr>
        <a:xfrm>
          <a:off x="7058644" y="185231"/>
          <a:ext cx="1547063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n-lt"/>
            </a:rPr>
            <a:t>Recurso</a:t>
          </a:r>
        </a:p>
      </dsp:txBody>
      <dsp:txXfrm>
        <a:off x="7058644" y="185231"/>
        <a:ext cx="1547063" cy="460800"/>
      </dsp:txXfrm>
    </dsp:sp>
    <dsp:sp modelId="{F5820F27-F881-4D86-8666-61477D27134E}">
      <dsp:nvSpPr>
        <dsp:cNvPr id="0" name=""/>
        <dsp:cNvSpPr/>
      </dsp:nvSpPr>
      <dsp:spPr>
        <a:xfrm>
          <a:off x="7058644" y="646031"/>
          <a:ext cx="1547063" cy="12078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+mn-lt"/>
            </a:rPr>
            <a:t>Con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+mn-lt"/>
            </a:rPr>
            <a:t>Sin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>
              <a:latin typeface="+mn-lt"/>
            </a:rPr>
            <a:t>Durante construcción</a:t>
          </a:r>
        </a:p>
      </dsp:txBody>
      <dsp:txXfrm>
        <a:off x="7058644" y="646031"/>
        <a:ext cx="1547063" cy="1207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C2B93-B203-4BE3-B578-3715F4D47F1E}">
      <dsp:nvSpPr>
        <dsp:cNvPr id="0" name=""/>
        <dsp:cNvSpPr/>
      </dsp:nvSpPr>
      <dsp:spPr>
        <a:xfrm>
          <a:off x="94222" y="0"/>
          <a:ext cx="8650233" cy="346273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29984-0DFB-4800-82A0-780BE441F8CB}">
      <dsp:nvSpPr>
        <dsp:cNvPr id="0" name=""/>
        <dsp:cNvSpPr/>
      </dsp:nvSpPr>
      <dsp:spPr>
        <a:xfrm>
          <a:off x="2913047" y="225078"/>
          <a:ext cx="1385095" cy="13850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Cualitativo</a:t>
          </a:r>
        </a:p>
      </dsp:txBody>
      <dsp:txXfrm>
        <a:off x="2980662" y="292693"/>
        <a:ext cx="1249865" cy="1249865"/>
      </dsp:txXfrm>
    </dsp:sp>
    <dsp:sp modelId="{68494DB0-1F9C-4F11-A936-2D231C169565}">
      <dsp:nvSpPr>
        <dsp:cNvPr id="0" name=""/>
        <dsp:cNvSpPr/>
      </dsp:nvSpPr>
      <dsp:spPr>
        <a:xfrm>
          <a:off x="4540534" y="225078"/>
          <a:ext cx="1385095" cy="13850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Financiero</a:t>
          </a:r>
        </a:p>
      </dsp:txBody>
      <dsp:txXfrm>
        <a:off x="4608149" y="292693"/>
        <a:ext cx="1249865" cy="1249865"/>
      </dsp:txXfrm>
    </dsp:sp>
    <dsp:sp modelId="{A89F553D-8757-483E-B2EA-836491BDE766}">
      <dsp:nvSpPr>
        <dsp:cNvPr id="0" name=""/>
        <dsp:cNvSpPr/>
      </dsp:nvSpPr>
      <dsp:spPr>
        <a:xfrm>
          <a:off x="2913047" y="1852565"/>
          <a:ext cx="1385095" cy="13850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Técnico</a:t>
          </a:r>
        </a:p>
      </dsp:txBody>
      <dsp:txXfrm>
        <a:off x="2980662" y="1920180"/>
        <a:ext cx="1249865" cy="1249865"/>
      </dsp:txXfrm>
    </dsp:sp>
    <dsp:sp modelId="{43C8DB03-ED98-4762-95A6-AF321D0B74BB}">
      <dsp:nvSpPr>
        <dsp:cNvPr id="0" name=""/>
        <dsp:cNvSpPr/>
      </dsp:nvSpPr>
      <dsp:spPr>
        <a:xfrm>
          <a:off x="4540534" y="1852565"/>
          <a:ext cx="1385095" cy="13850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Jurídico</a:t>
          </a:r>
        </a:p>
      </dsp:txBody>
      <dsp:txXfrm>
        <a:off x="4608149" y="1920180"/>
        <a:ext cx="1249865" cy="1249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636761-414A-0E4D-BD30-C3BD534E6D94}" type="datetime1">
              <a:rPr lang="es-MX" smtClean="0"/>
              <a:t>14/09/2017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018D10-AF17-614D-BDD4-1D54FE24C05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707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DC72CC-002B-A745-8F09-EC6C290908A4}" type="datetime1">
              <a:rPr lang="es-MX" smtClean="0"/>
              <a:t>14/09/2017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E1F9B0-32C7-9048-9559-853B862A787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87156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640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73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F30-35FD-4694-B1BD-C2B9291F63A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419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744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81C3-1FD7-446C-813F-95D93763A8FC}" type="datetime1">
              <a:rPr lang="es-MX" smtClean="0"/>
              <a:t>14/09/2017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500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8569-AF02-4168-8A38-AD097B602574}" type="datetime1">
              <a:rPr lang="es-MX" smtClean="0"/>
              <a:t>14/09/2017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428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A30C-981C-4CCE-B80B-831F84660BA3}" type="datetime1">
              <a:rPr lang="es-MX" smtClean="0"/>
              <a:t>14/09/2017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3152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25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4683951"/>
            <a:ext cx="9144000" cy="4588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6" name="TextBox 5"/>
          <p:cNvSpPr txBox="1"/>
          <p:nvPr userDrawn="1"/>
        </p:nvSpPr>
        <p:spPr>
          <a:xfrm>
            <a:off x="7080491" y="4815313"/>
            <a:ext cx="133241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This is a Presentation Title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8366152" y="4830478"/>
            <a:ext cx="168062" cy="165824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1799"/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1799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8734630" y="4830478"/>
            <a:ext cx="168062" cy="165824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1799"/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1799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402048" y="4742831"/>
            <a:ext cx="368479" cy="315336"/>
          </a:xfrm>
        </p:spPr>
        <p:txBody>
          <a:bodyPr/>
          <a:lstStyle>
            <a:lvl1pPr>
              <a:defRPr sz="825"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11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68841" y="231608"/>
            <a:ext cx="8517959" cy="286286"/>
          </a:xfrm>
        </p:spPr>
        <p:txBody>
          <a:bodyPr/>
          <a:lstStyle>
            <a:lvl1pPr>
              <a:defRPr b="1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200" b="0" i="0">
                <a:latin typeface="Soberana Sans Light"/>
                <a:cs typeface="Soberana Sans Light"/>
              </a:defRPr>
            </a:lvl1pPr>
            <a:lvl2pPr marL="457200" indent="0">
              <a:buNone/>
              <a:defRPr sz="1200" b="0" i="0">
                <a:latin typeface="Soberana Sans Light"/>
                <a:cs typeface="Soberana Sans Light"/>
              </a:defRPr>
            </a:lvl2pPr>
            <a:lvl3pPr marL="914400" indent="0">
              <a:buNone/>
              <a:defRPr sz="1200" b="0" i="0">
                <a:latin typeface="Soberana Sans Light"/>
                <a:cs typeface="Soberana Sans Light"/>
              </a:defRPr>
            </a:lvl3pPr>
            <a:lvl4pPr marL="1371600" indent="0">
              <a:buNone/>
              <a:defRPr sz="1200" b="0" i="0">
                <a:latin typeface="Soberana Sans Light"/>
                <a:cs typeface="Soberana Sans Light"/>
              </a:defRPr>
            </a:lvl4pPr>
            <a:lvl5pPr marL="1828800" indent="0">
              <a:buNone/>
              <a:defRPr sz="1200" b="0" i="0">
                <a:latin typeface="Soberana Sans Light"/>
                <a:cs typeface="Soberana Sans Ligh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400-C0D3-4003-A5F4-F5A2BDA567A2}" type="datetime1">
              <a:rPr lang="es-MX" smtClean="0"/>
              <a:t>14/09/2017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135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6B6A-1413-48F5-A9C8-931395FF6E0C}" type="datetime1">
              <a:rPr lang="es-MX" smtClean="0"/>
              <a:t>14/09/2017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603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12FE-EDCD-47DF-882A-E7F3B4331010}" type="datetime1">
              <a:rPr lang="es-MX" smtClean="0"/>
              <a:t>14/09/2017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623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9DFF-0829-482B-B924-483E35E995CE}" type="datetime1">
              <a:rPr lang="es-MX" smtClean="0"/>
              <a:t>14/09/2017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649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8928-C6B3-4C0B-9F29-45BCB374DA4F}" type="datetime1">
              <a:rPr lang="es-MX" smtClean="0"/>
              <a:t>14/09/2017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277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0301-ADA0-4A6A-8219-C9D72E363080}" type="datetime1">
              <a:rPr lang="es-MX" smtClean="0"/>
              <a:t>14/09/2017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22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BBE8-2EA5-417A-BD97-B1132535BDA6}" type="datetime1">
              <a:rPr lang="es-MX" smtClean="0"/>
              <a:t>14/09/2017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038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E4AB-52A1-4751-BA75-3357C1A1EE8C}" type="datetime1">
              <a:rPr lang="es-MX" smtClean="0"/>
              <a:t>14/09/2017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230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8843" y="165165"/>
            <a:ext cx="8517959" cy="286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4BA93-0DC1-4AC8-84A7-A3DCFB716293}" type="datetime1">
              <a:rPr lang="es-MX" smtClean="0"/>
              <a:t>14/09/2017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272400" y="4767264"/>
            <a:ext cx="5946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AC5FFE5A-29F3-BE45-9DF2-F39B6C8709A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558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0" i="0" kern="1200">
          <a:solidFill>
            <a:srgbClr val="FFFFFF"/>
          </a:solidFill>
          <a:latin typeface="Soberana Sans Light"/>
          <a:ea typeface="+mj-ea"/>
          <a:cs typeface="Soberana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876" y="4848421"/>
            <a:ext cx="1602184" cy="192503"/>
          </a:xfrm>
        </p:spPr>
        <p:txBody>
          <a:bodyPr>
            <a:noAutofit/>
          </a:bodyPr>
          <a:lstStyle/>
          <a:p>
            <a:pPr algn="l"/>
            <a:r>
              <a:rPr lang="es-MX" sz="1200" dirty="0">
                <a:solidFill>
                  <a:schemeClr val="bg1"/>
                </a:solidFill>
                <a:latin typeface="Soberana Sans Light"/>
                <a:cs typeface="Soberana Sans Light"/>
              </a:rPr>
              <a:t>Septiembre, 2017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64679" y="2117543"/>
            <a:ext cx="77596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EAEAEA"/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s-MX" sz="2000" b="1" dirty="0">
                <a:latin typeface="Soberana Titular" panose="02000000000000000000" pitchFamily="50" charset="0"/>
              </a:rPr>
              <a:t>FINANCIAMIENTO PARA VIVIENDA EN RENTA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1190693" y="2506379"/>
            <a:ext cx="697312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niapra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715952"/>
            <a:ext cx="20002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9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843" y="218330"/>
            <a:ext cx="8517959" cy="286286"/>
          </a:xfrm>
        </p:spPr>
        <p:txBody>
          <a:bodyPr>
            <a:noAutofit/>
          </a:bodyPr>
          <a:lstStyle/>
          <a:p>
            <a:r>
              <a:rPr lang="es-MX" b="1" dirty="0">
                <a:latin typeface="Soberana Sans Light" panose="02000000000000000000" pitchFamily="50" charset="0"/>
              </a:rPr>
              <a:t>Experiencia en Estados Unidos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4261767" y="4735365"/>
            <a:ext cx="594612" cy="273844"/>
          </a:xfrm>
        </p:spPr>
        <p:txBody>
          <a:bodyPr/>
          <a:lstStyle/>
          <a:p>
            <a:fld id="{AC5FFE5A-29F3-BE45-9DF2-F39B6C8709A1}" type="slidenum">
              <a:rPr lang="es-ES" smtClean="0"/>
              <a:t>10</a:t>
            </a:fld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335" r="5518"/>
          <a:stretch/>
        </p:blipFill>
        <p:spPr>
          <a:xfrm>
            <a:off x="3973689" y="1012454"/>
            <a:ext cx="5170311" cy="316557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00979" y="761906"/>
            <a:ext cx="3988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Saldo de crédito para vivienda en renta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547829256"/>
              </p:ext>
            </p:extLst>
          </p:nvPr>
        </p:nvGraphicFramePr>
        <p:xfrm>
          <a:off x="168843" y="504616"/>
          <a:ext cx="3650733" cy="403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errar llave 10"/>
          <p:cNvSpPr/>
          <p:nvPr/>
        </p:nvSpPr>
        <p:spPr>
          <a:xfrm>
            <a:off x="8989887" y="2400983"/>
            <a:ext cx="154114" cy="48288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619"/>
          </a:p>
        </p:txBody>
      </p:sp>
      <p:sp>
        <p:nvSpPr>
          <p:cNvPr id="12" name="CuadroTexto 11"/>
          <p:cNvSpPr txBox="1"/>
          <p:nvPr/>
        </p:nvSpPr>
        <p:spPr>
          <a:xfrm>
            <a:off x="3983340" y="4178033"/>
            <a:ext cx="36205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</a:t>
            </a:r>
            <a:r>
              <a:rPr lang="es-MX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Fannie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Mae</a:t>
            </a:r>
            <a:r>
              <a:rPr lang="es-MX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377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11</a:t>
            </a:fld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8275" y="209550"/>
            <a:ext cx="8518525" cy="287338"/>
          </a:xfrm>
        </p:spPr>
        <p:txBody>
          <a:bodyPr>
            <a:noAutofit/>
          </a:bodyPr>
          <a:lstStyle/>
          <a:p>
            <a:r>
              <a:rPr lang="es-MX" b="1" dirty="0">
                <a:latin typeface="Soberana Sans Light" panose="02000000000000000000" pitchFamily="50" charset="0"/>
              </a:rPr>
              <a:t>Experiencia en Estados Unidos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28" y="683484"/>
            <a:ext cx="5017167" cy="369120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996199" y="4565659"/>
            <a:ext cx="2880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MX" sz="1000" dirty="0" err="1">
                <a:solidFill>
                  <a:schemeClr val="bg1">
                    <a:lumMod val="50000"/>
                  </a:schemeClr>
                </a:solidFill>
              </a:rPr>
              <a:t>Greystar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 México</a:t>
            </a:r>
          </a:p>
        </p:txBody>
      </p:sp>
    </p:spTree>
    <p:extLst>
      <p:ext uri="{BB962C8B-B14F-4D97-AF65-F5344CB8AC3E}">
        <p14:creationId xmlns:p14="http://schemas.microsoft.com/office/powerpoint/2010/main" val="26913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843" y="218330"/>
            <a:ext cx="8517959" cy="286286"/>
          </a:xfrm>
        </p:spPr>
        <p:txBody>
          <a:bodyPr>
            <a:noAutofit/>
          </a:bodyPr>
          <a:lstStyle/>
          <a:p>
            <a:r>
              <a:rPr lang="es-MX" sz="1800" b="1" dirty="0">
                <a:latin typeface="Soberana Sans Light" panose="02000000000000000000" pitchFamily="50" charset="0"/>
              </a:rPr>
              <a:t>Objetivos de Política Pública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4261767" y="4735365"/>
            <a:ext cx="594612" cy="273844"/>
          </a:xfrm>
        </p:spPr>
        <p:txBody>
          <a:bodyPr/>
          <a:lstStyle/>
          <a:p>
            <a:fld id="{AC5FFE5A-29F3-BE45-9DF2-F39B6C8709A1}" type="slidenum">
              <a:rPr lang="es-ES" smtClean="0"/>
              <a:t>12</a:t>
            </a:fld>
            <a:endParaRPr lang="es-ES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6885"/>
              </p:ext>
            </p:extLst>
          </p:nvPr>
        </p:nvGraphicFramePr>
        <p:xfrm>
          <a:off x="369870" y="2197636"/>
          <a:ext cx="8589194" cy="211327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94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730">
                <a:tc>
                  <a:txBody>
                    <a:bodyPr/>
                    <a:lstStyle/>
                    <a:p>
                      <a:r>
                        <a:rPr lang="es-MX" dirty="0"/>
                        <a:t>Limitantes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Herramientas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751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baseline="0" dirty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lang="es-MX" baseline="0" dirty="0"/>
                        <a:t> Regulación del suelo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baseline="0" dirty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lang="es-MX" baseline="0" dirty="0"/>
                        <a:t> legislación arrendamiento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baseline="0" dirty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lang="es-MX" baseline="0" dirty="0"/>
                        <a:t> incentivos fiscales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baseline="0" dirty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lang="es-MX" baseline="0" dirty="0"/>
                        <a:t> subsidios</a:t>
                      </a:r>
                    </a:p>
                    <a:p>
                      <a:pPr marL="285750" indent="-285750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baseline="0" dirty="0"/>
                        <a:t>Financiamiento a la oferta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Suficiencia de capital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Tasas competitivas largo plazo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Conocimiento del sector de la construcción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Experiencia previa del país en oficinas, comercio, hoteles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35374158"/>
              </p:ext>
            </p:extLst>
          </p:nvPr>
        </p:nvGraphicFramePr>
        <p:xfrm>
          <a:off x="369870" y="539750"/>
          <a:ext cx="8589194" cy="165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24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843" y="218330"/>
            <a:ext cx="8517959" cy="286286"/>
          </a:xfrm>
        </p:spPr>
        <p:txBody>
          <a:bodyPr>
            <a:noAutofit/>
          </a:bodyPr>
          <a:lstStyle/>
          <a:p>
            <a:r>
              <a:rPr lang="es-MX" b="1" dirty="0">
                <a:latin typeface="Soberana Sans Light" panose="02000000000000000000" pitchFamily="50" charset="0"/>
              </a:rPr>
              <a:t>El Producto Financiero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4261767" y="4735365"/>
            <a:ext cx="594612" cy="273844"/>
          </a:xfrm>
        </p:spPr>
        <p:txBody>
          <a:bodyPr/>
          <a:lstStyle/>
          <a:p>
            <a:fld id="{AC5FFE5A-29F3-BE45-9DF2-F39B6C8709A1}" type="slidenum">
              <a:rPr lang="es-ES" smtClean="0"/>
              <a:t>13</a:t>
            </a:fld>
            <a:endParaRPr lang="es-E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225481"/>
              </p:ext>
            </p:extLst>
          </p:nvPr>
        </p:nvGraphicFramePr>
        <p:xfrm>
          <a:off x="277402" y="539749"/>
          <a:ext cx="8609744" cy="203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01826"/>
              </p:ext>
            </p:extLst>
          </p:nvPr>
        </p:nvGraphicFramePr>
        <p:xfrm>
          <a:off x="2314836" y="2661169"/>
          <a:ext cx="4722962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88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Parámetros</a:t>
                      </a:r>
                      <a:endParaRPr lang="es-MX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84">
                <a:tc>
                  <a:txBody>
                    <a:bodyPr/>
                    <a:lstStyle/>
                    <a:p>
                      <a:r>
                        <a:rPr lang="es-MX" sz="1600" dirty="0"/>
                        <a:t>LTC</a:t>
                      </a:r>
                      <a:endParaRPr lang="es-MX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Hasta 80% (70% en promedio)</a:t>
                      </a:r>
                      <a:endParaRPr lang="es-MX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84">
                <a:tc>
                  <a:txBody>
                    <a:bodyPr/>
                    <a:lstStyle/>
                    <a:p>
                      <a:r>
                        <a:rPr lang="es-MX" sz="1600" dirty="0"/>
                        <a:t>Desocupación</a:t>
                      </a:r>
                      <a:endParaRPr lang="es-MX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10% (economías</a:t>
                      </a:r>
                      <a:r>
                        <a:rPr lang="es-MX" sz="1600" baseline="0" dirty="0"/>
                        <a:t> de escala)</a:t>
                      </a:r>
                      <a:endParaRPr lang="es-MX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84">
                <a:tc>
                  <a:txBody>
                    <a:bodyPr/>
                    <a:lstStyle/>
                    <a:p>
                      <a:r>
                        <a:rPr lang="es-MX" sz="1600" dirty="0"/>
                        <a:t>NOI</a:t>
                      </a:r>
                      <a:endParaRPr lang="es-MX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Entre 60%</a:t>
                      </a:r>
                      <a:r>
                        <a:rPr lang="es-MX" sz="1600" baseline="0" dirty="0"/>
                        <a:t> y 70%</a:t>
                      </a:r>
                      <a:endParaRPr lang="es-MX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84">
                <a:tc>
                  <a:txBody>
                    <a:bodyPr/>
                    <a:lstStyle/>
                    <a:p>
                      <a:r>
                        <a:rPr lang="es-MX" sz="1600" dirty="0"/>
                        <a:t>NOI / Deuda</a:t>
                      </a:r>
                      <a:endParaRPr lang="es-MX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1.25x</a:t>
                      </a:r>
                      <a:r>
                        <a:rPr lang="es-MX" sz="1600" baseline="0" dirty="0"/>
                        <a:t> en estabilización</a:t>
                      </a:r>
                      <a:endParaRPr lang="es-MX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06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81" y="232224"/>
            <a:ext cx="8517959" cy="286286"/>
          </a:xfr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defTabSz="685800" eaLnBrk="0" hangingPunct="0"/>
            <a:r>
              <a:rPr lang="es-MX" b="1" kern="0" dirty="0">
                <a:solidFill>
                  <a:schemeClr val="bg1"/>
                </a:solidFill>
                <a:latin typeface="Soberana Sans Light" panose="02000000000000000000" pitchFamily="50" charset="0"/>
                <a:ea typeface="+mn-ea"/>
                <a:cs typeface="+mn-cs"/>
              </a:rPr>
              <a:t>Análisis del Crédito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88000" y="631759"/>
            <a:ext cx="87444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350" dirty="0"/>
              <a:t>Para la autorización del crédito se realiza un análisis desde </a:t>
            </a:r>
            <a:r>
              <a:rPr lang="es-MX" sz="1350" b="1" dirty="0"/>
              <a:t>cuatro vertientes: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07842360"/>
              </p:ext>
            </p:extLst>
          </p:nvPr>
        </p:nvGraphicFramePr>
        <p:xfrm>
          <a:off x="93781" y="931840"/>
          <a:ext cx="8838678" cy="3462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78933" y="1273337"/>
            <a:ext cx="21143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/>
              <a:t>Experiencia del inversionista</a:t>
            </a:r>
            <a:r>
              <a:rPr lang="es-MX" sz="1400" dirty="0"/>
              <a:t>, </a:t>
            </a:r>
            <a:r>
              <a:rPr lang="es-MX" sz="1400" b="1" dirty="0"/>
              <a:t>administrador</a:t>
            </a:r>
            <a:r>
              <a:rPr lang="es-MX" sz="1400" dirty="0"/>
              <a:t>, </a:t>
            </a:r>
            <a:r>
              <a:rPr lang="es-MX" sz="1400" b="1" dirty="0"/>
              <a:t>estudio de mercado</a:t>
            </a:r>
            <a:r>
              <a:rPr lang="es-MX" sz="1400" dirty="0"/>
              <a:t>, ubicación, entre otros.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8956" y="2896837"/>
            <a:ext cx="28336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/>
              <a:t>Se revisan </a:t>
            </a:r>
            <a:r>
              <a:rPr lang="es-MX" sz="1400" b="1" dirty="0"/>
              <a:t>licencias, permisos, planos </a:t>
            </a:r>
            <a:r>
              <a:rPr lang="es-MX" sz="1400" dirty="0"/>
              <a:t>arquitectónicos, presupuesto, materiales, etc. y </a:t>
            </a:r>
            <a:r>
              <a:rPr lang="es-MX" sz="1400" b="1" dirty="0"/>
              <a:t>se elabora un dictamen </a:t>
            </a:r>
            <a:r>
              <a:rPr lang="es-MX" sz="1400" dirty="0"/>
              <a:t>para sustentar la viabilidad técnica del proyecto.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132915" y="1165616"/>
            <a:ext cx="2833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Se </a:t>
            </a:r>
            <a:r>
              <a:rPr lang="es-MX" sz="1400" b="1" dirty="0"/>
              <a:t>evalúan los flujos y </a:t>
            </a:r>
            <a:r>
              <a:rPr lang="es-MX" sz="1400" dirty="0"/>
              <a:t>supuestos del </a:t>
            </a:r>
            <a:r>
              <a:rPr lang="es-MX" sz="1400" b="1" dirty="0"/>
              <a:t>modelo financiero </a:t>
            </a:r>
            <a:r>
              <a:rPr lang="es-MX" sz="1400" dirty="0"/>
              <a:t>propuesto por el inversionista para determinar el monto de crédito, monitoreando también los indicadores requeridos por diseño de producto.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132915" y="2866957"/>
            <a:ext cx="2627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Se revisa la </a:t>
            </a:r>
            <a:r>
              <a:rPr lang="es-MX" sz="1400" b="1" dirty="0"/>
              <a:t>viabilidad jurídica de las garantías </a:t>
            </a:r>
            <a:r>
              <a:rPr lang="es-MX" sz="1400" dirty="0"/>
              <a:t>sujetas de crédito, el régimen de condominio y se elabora un dictamen jurídico al respecto.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75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027281" y="1150841"/>
            <a:ext cx="349688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lvl="1" indent="-214313" defTabSz="6334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200" dirty="0"/>
              <a:t>Prefiere créditos a </a:t>
            </a:r>
            <a:r>
              <a:rPr lang="es-MX" sz="1200" b="1" dirty="0"/>
              <a:t>mediano plazo</a:t>
            </a:r>
            <a:r>
              <a:rPr lang="es-MX" sz="1200" dirty="0"/>
              <a:t>.</a:t>
            </a:r>
          </a:p>
          <a:p>
            <a:pPr marL="214313" lvl="1" indent="-214313" defTabSz="6334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200" dirty="0"/>
              <a:t>Objetivo: construir, </a:t>
            </a:r>
            <a:r>
              <a:rPr lang="es-MX" sz="1200" b="1" dirty="0"/>
              <a:t>estabilizar y vender</a:t>
            </a:r>
            <a:r>
              <a:rPr lang="es-MX" sz="1200" dirty="0"/>
              <a:t> en un plazo de 5-10 años.</a:t>
            </a:r>
          </a:p>
          <a:p>
            <a:pPr marL="214313" lvl="1" indent="-214313" defTabSz="63341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200" dirty="0"/>
              <a:t>Interés en </a:t>
            </a:r>
            <a:r>
              <a:rPr lang="es-MX" sz="1200" b="1" dirty="0"/>
              <a:t>Mercado Secundario</a:t>
            </a:r>
            <a:r>
              <a:rPr lang="es-MX" sz="1200" dirty="0"/>
              <a:t>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027281" y="847955"/>
            <a:ext cx="2151169" cy="21226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>
                <a:solidFill>
                  <a:schemeClr val="bg1"/>
                </a:solidFill>
              </a:rPr>
              <a:t>Desarrollador institucional</a:t>
            </a:r>
          </a:p>
        </p:txBody>
      </p:sp>
      <p:sp>
        <p:nvSpPr>
          <p:cNvPr id="13" name="4 CuadroTexto"/>
          <p:cNvSpPr txBox="1"/>
          <p:nvPr/>
        </p:nvSpPr>
        <p:spPr>
          <a:xfrm>
            <a:off x="98339" y="528718"/>
            <a:ext cx="66427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buClr>
                <a:srgbClr val="C00000"/>
              </a:buClr>
            </a:pPr>
            <a:r>
              <a:rPr lang="es-MX" sz="1300" dirty="0">
                <a:cs typeface="Arial"/>
              </a:rPr>
              <a:t>SHF ha identificado </a:t>
            </a:r>
            <a:r>
              <a:rPr lang="es-MX" sz="1300" b="1" dirty="0">
                <a:cs typeface="Arial"/>
              </a:rPr>
              <a:t>dos tipos de inversionistas</a:t>
            </a:r>
            <a:r>
              <a:rPr lang="es-MX" sz="1300" dirty="0">
                <a:cs typeface="Arial"/>
              </a:rPr>
              <a:t> en el mercado de vivienda en renta:</a:t>
            </a:r>
          </a:p>
        </p:txBody>
      </p:sp>
      <p:sp>
        <p:nvSpPr>
          <p:cNvPr id="14" name="4 CuadroTexto"/>
          <p:cNvSpPr txBox="1"/>
          <p:nvPr/>
        </p:nvSpPr>
        <p:spPr>
          <a:xfrm>
            <a:off x="927148" y="3778040"/>
            <a:ext cx="7289702" cy="69249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lvl="1" algn="just">
              <a:buClr>
                <a:srgbClr val="C00000"/>
              </a:buClr>
            </a:pPr>
            <a:r>
              <a:rPr lang="es-MX" sz="1300" dirty="0">
                <a:cs typeface="Arial"/>
              </a:rPr>
              <a:t>Dependiendo del </a:t>
            </a:r>
            <a:r>
              <a:rPr lang="es-MX" sz="1300" b="1" dirty="0">
                <a:cs typeface="Arial"/>
              </a:rPr>
              <a:t>modelo de negocio del cliente</a:t>
            </a:r>
            <a:r>
              <a:rPr lang="es-MX" sz="1300" dirty="0">
                <a:cs typeface="Arial"/>
              </a:rPr>
              <a:t>, SHF puede evaluar distintos </a:t>
            </a:r>
            <a:r>
              <a:rPr lang="es-MX" sz="1300" b="1" dirty="0">
                <a:cs typeface="Arial"/>
              </a:rPr>
              <a:t>perfiles de amortizaciones</a:t>
            </a:r>
            <a:r>
              <a:rPr lang="es-MX" sz="1300" dirty="0">
                <a:cs typeface="Arial"/>
              </a:rPr>
              <a:t>:</a:t>
            </a:r>
          </a:p>
          <a:p>
            <a:pPr marL="557213" lvl="2" indent="-214313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300" dirty="0">
                <a:cs typeface="Arial"/>
              </a:rPr>
              <a:t>Plazos de 5, 7 o 10 años con un saldo remanente al vencimiento (</a:t>
            </a:r>
            <a:r>
              <a:rPr lang="es-MX" sz="1300" b="1" i="1" dirty="0" err="1">
                <a:cs typeface="Arial"/>
              </a:rPr>
              <a:t>Balloon</a:t>
            </a:r>
            <a:r>
              <a:rPr lang="es-MX" sz="1300" dirty="0">
                <a:cs typeface="Arial"/>
              </a:rPr>
              <a:t>)</a:t>
            </a:r>
          </a:p>
          <a:p>
            <a:pPr marL="557213" lvl="2" indent="-214313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300" dirty="0">
                <a:cs typeface="Arial"/>
              </a:rPr>
              <a:t>Plazo de hasta 25 años con </a:t>
            </a:r>
            <a:r>
              <a:rPr lang="es-MX" sz="1300" b="1" dirty="0">
                <a:cs typeface="Arial"/>
              </a:rPr>
              <a:t>amortización tipo hipoteca o creciente</a:t>
            </a:r>
            <a:r>
              <a:rPr lang="es-MX" sz="1300" dirty="0">
                <a:cs typeface="Arial"/>
              </a:rPr>
              <a:t>.</a:t>
            </a:r>
          </a:p>
        </p:txBody>
      </p:sp>
      <p:sp>
        <p:nvSpPr>
          <p:cNvPr id="21" name="CuadroTexto 15"/>
          <p:cNvSpPr txBox="1"/>
          <p:nvPr/>
        </p:nvSpPr>
        <p:spPr>
          <a:xfrm>
            <a:off x="98339" y="1167368"/>
            <a:ext cx="3436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200" dirty="0"/>
              <a:t>Interés en créditos a </a:t>
            </a:r>
            <a:r>
              <a:rPr lang="es-MX" sz="1200" b="1" dirty="0"/>
              <a:t>largo plazo</a:t>
            </a:r>
            <a:r>
              <a:rPr lang="es-MX" sz="1200" dirty="0"/>
              <a:t>.</a:t>
            </a:r>
          </a:p>
          <a:p>
            <a:pPr marL="214313" indent="-214313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200" dirty="0"/>
              <a:t>Busca mantener el inmueble como inversión </a:t>
            </a:r>
            <a:r>
              <a:rPr lang="es-MX" sz="1200" b="1" dirty="0"/>
              <a:t>patrimonial</a:t>
            </a:r>
            <a:r>
              <a:rPr lang="es-MX" sz="1200" dirty="0"/>
              <a:t>.</a:t>
            </a:r>
          </a:p>
          <a:p>
            <a:pPr marL="214313" indent="-214313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200" dirty="0"/>
              <a:t>Captan 100% de plusvalía.</a:t>
            </a:r>
          </a:p>
        </p:txBody>
      </p:sp>
      <p:sp>
        <p:nvSpPr>
          <p:cNvPr id="22" name="Rectángulo 8"/>
          <p:cNvSpPr/>
          <p:nvPr/>
        </p:nvSpPr>
        <p:spPr>
          <a:xfrm>
            <a:off x="161841" y="864482"/>
            <a:ext cx="2096737" cy="2122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/>
              <a:t>Desarrollador patrimonial</a:t>
            </a:r>
          </a:p>
        </p:txBody>
      </p:sp>
      <p:sp>
        <p:nvSpPr>
          <p:cNvPr id="19" name="Marcador de número de diapositiva 2"/>
          <p:cNvSpPr txBox="1">
            <a:spLocks/>
          </p:cNvSpPr>
          <p:nvPr/>
        </p:nvSpPr>
        <p:spPr>
          <a:xfrm>
            <a:off x="3373621" y="1582128"/>
            <a:ext cx="594612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02" y="1980983"/>
            <a:ext cx="3372674" cy="17178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211" y="1978690"/>
            <a:ext cx="3320432" cy="1737797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0" y="167646"/>
            <a:ext cx="8517959" cy="2862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FFFFFF"/>
                </a:solidFill>
                <a:latin typeface="Soberana Sans Light"/>
                <a:ea typeface="+mj-ea"/>
                <a:cs typeface="Soberana Sans Light"/>
              </a:defRPr>
            </a:lvl1pPr>
          </a:lstStyle>
          <a:p>
            <a:r>
              <a:rPr lang="es-MX" b="1" dirty="0">
                <a:latin typeface="Soberana Sans Light" panose="02000000000000000000" pitchFamily="50" charset="0"/>
              </a:rPr>
              <a:t>Tipos de Inversionistas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7472297" y="1037711"/>
            <a:ext cx="1489105" cy="544417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ángulo redondeado 16"/>
          <p:cNvSpPr/>
          <p:nvPr/>
        </p:nvSpPr>
        <p:spPr>
          <a:xfrm>
            <a:off x="7472297" y="2086565"/>
            <a:ext cx="1489105" cy="385285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ángulo redondeado 19"/>
          <p:cNvSpPr/>
          <p:nvPr/>
        </p:nvSpPr>
        <p:spPr>
          <a:xfrm>
            <a:off x="7688318" y="2588709"/>
            <a:ext cx="1057063" cy="544417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ángulo redondeado 22"/>
          <p:cNvSpPr/>
          <p:nvPr/>
        </p:nvSpPr>
        <p:spPr>
          <a:xfrm>
            <a:off x="7616314" y="3215227"/>
            <a:ext cx="1201071" cy="544417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ángulo redondeado 23"/>
          <p:cNvSpPr/>
          <p:nvPr/>
        </p:nvSpPr>
        <p:spPr>
          <a:xfrm>
            <a:off x="7904340" y="1487937"/>
            <a:ext cx="625020" cy="544417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36787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60" y="685537"/>
            <a:ext cx="4153480" cy="3772426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167646"/>
            <a:ext cx="8517959" cy="2862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FFFFFF"/>
                </a:solidFill>
                <a:latin typeface="Soberana Sans Light"/>
                <a:ea typeface="+mj-ea"/>
                <a:cs typeface="Soberana Sans Light"/>
              </a:defRPr>
            </a:lvl1pPr>
          </a:lstStyle>
          <a:p>
            <a:r>
              <a:rPr lang="es-MX" b="1" dirty="0">
                <a:latin typeface="Soberana Sans Light" panose="02000000000000000000" pitchFamily="50" charset="0"/>
              </a:rPr>
              <a:t>La Apuesta Institucional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996199" y="4565659"/>
            <a:ext cx="2880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MX" sz="1000" dirty="0" err="1">
                <a:solidFill>
                  <a:schemeClr val="bg1">
                    <a:lumMod val="50000"/>
                  </a:schemeClr>
                </a:solidFill>
              </a:rPr>
              <a:t>Greystar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 México / </a:t>
            </a:r>
            <a:r>
              <a:rPr lang="es-MX" sz="10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 Concord </a:t>
            </a:r>
            <a:r>
              <a:rPr lang="es-MX" sz="1000" dirty="0" err="1">
                <a:solidFill>
                  <a:schemeClr val="bg1">
                    <a:lumMod val="50000"/>
                  </a:schemeClr>
                </a:solidFill>
              </a:rPr>
              <a:t>Group</a:t>
            </a:r>
            <a:endParaRPr lang="es-MX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3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721" y="503584"/>
            <a:ext cx="5290162" cy="3996596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4321035" y="4741069"/>
            <a:ext cx="445959" cy="273844"/>
          </a:xfrm>
        </p:spPr>
        <p:txBody>
          <a:bodyPr/>
          <a:lstStyle/>
          <a:p>
            <a:fld id="{AC5FFE5A-29F3-BE45-9DF2-F39B6C8709A1}" type="slidenum">
              <a:rPr lang="es-ES" smtClean="0"/>
              <a:t>17</a:t>
            </a:fld>
            <a:endParaRPr lang="es-ES" dirty="0"/>
          </a:p>
        </p:txBody>
      </p:sp>
      <p:sp>
        <p:nvSpPr>
          <p:cNvPr id="51" name="Título 1"/>
          <p:cNvSpPr txBox="1">
            <a:spLocks/>
          </p:cNvSpPr>
          <p:nvPr/>
        </p:nvSpPr>
        <p:spPr>
          <a:xfrm>
            <a:off x="443304" y="233852"/>
            <a:ext cx="6388469" cy="28628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FFFFFF"/>
                </a:solidFill>
                <a:latin typeface="Soberana Sans Light"/>
                <a:ea typeface="+mj-ea"/>
                <a:cs typeface="Soberana Sans Light"/>
              </a:defRPr>
            </a:lvl1pPr>
          </a:lstStyle>
          <a:p>
            <a:r>
              <a:rPr lang="es-MX" sz="1800" b="1" dirty="0">
                <a:latin typeface="Soberana Sans Light" panose="02000000000000000000" pitchFamily="50" charset="0"/>
              </a:rPr>
              <a:t>Vivienda en Renta: Resultados 2017</a:t>
            </a:r>
          </a:p>
        </p:txBody>
      </p:sp>
      <p:pic>
        <p:nvPicPr>
          <p:cNvPr id="1026" name="Picture 2" descr="Resultado de imagen para checklist vector 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" y="571391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93064" y="619300"/>
            <a:ext cx="1523174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100" b="1" dirty="0">
                <a:solidFill>
                  <a:srgbClr val="C00000"/>
                </a:solidFill>
                <a:latin typeface="Arial Black" panose="020B0A04020102020204" pitchFamily="34" charset="0"/>
              </a:rPr>
              <a:t>+130 </a:t>
            </a:r>
            <a:endParaRPr lang="es-MX" sz="1200" b="1" dirty="0">
              <a:latin typeface="Arial Black" panose="020B0A04020102020204" pitchFamily="34" charset="0"/>
            </a:endParaRPr>
          </a:p>
          <a:p>
            <a:r>
              <a:rPr lang="es-MX" sz="1350" dirty="0">
                <a:latin typeface="Arial Narrow" panose="020B0606020202030204" pitchFamily="34" charset="0"/>
              </a:rPr>
              <a:t>Proyectos en análisis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05140" y="1440872"/>
            <a:ext cx="152823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Arial Black" panose="020B0A04020102020204" pitchFamily="34" charset="0"/>
              </a:rPr>
              <a:t>16</a:t>
            </a:r>
          </a:p>
          <a:p>
            <a:r>
              <a:rPr lang="es-MX" sz="1350" dirty="0">
                <a:latin typeface="Arial Narrow" panose="020B0606020202030204" pitchFamily="34" charset="0"/>
              </a:rPr>
              <a:t>Proyectos Aprobados</a:t>
            </a:r>
          </a:p>
        </p:txBody>
      </p:sp>
      <p:pic>
        <p:nvPicPr>
          <p:cNvPr id="1030" name="Picture 6" descr="alt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" y="3825621"/>
            <a:ext cx="753567" cy="75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910012" y="3103211"/>
            <a:ext cx="178347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Arial Black" panose="020B0A04020102020204" pitchFamily="34" charset="0"/>
              </a:rPr>
              <a:t>3 </a:t>
            </a:r>
            <a:r>
              <a:rPr lang="es-MX" dirty="0">
                <a:solidFill>
                  <a:srgbClr val="C00000"/>
                </a:solidFill>
                <a:latin typeface="Arial Black" panose="020B0A04020102020204" pitchFamily="34" charset="0"/>
              </a:rPr>
              <a:t>Proyectos </a:t>
            </a:r>
          </a:p>
          <a:p>
            <a:r>
              <a:rPr lang="es-MX" sz="1350" dirty="0">
                <a:latin typeface="Arial Narrow" panose="020B0606020202030204" pitchFamily="34" charset="0"/>
              </a:rPr>
              <a:t>ECOCASA-Renta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73497" y="3876932"/>
            <a:ext cx="1523174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100" b="1" dirty="0">
                <a:solidFill>
                  <a:srgbClr val="C00000"/>
                </a:solidFill>
                <a:latin typeface="Arial Black" panose="020B0A04020102020204" pitchFamily="34" charset="0"/>
              </a:rPr>
              <a:t>3,065</a:t>
            </a:r>
            <a:r>
              <a:rPr lang="es-MX" sz="2100" b="1" dirty="0">
                <a:latin typeface="Arial Black" panose="020B0A04020102020204" pitchFamily="34" charset="0"/>
              </a:rPr>
              <a:t> </a:t>
            </a:r>
          </a:p>
          <a:p>
            <a:r>
              <a:rPr lang="es-MX" sz="1350" dirty="0">
                <a:latin typeface="Arial Narrow" panose="020B0606020202030204" pitchFamily="34" charset="0"/>
              </a:rPr>
              <a:t>Unidades para Renta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328064" y="820566"/>
            <a:ext cx="28159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350" dirty="0">
                <a:latin typeface="Arial Narrow" panose="020B0606020202030204" pitchFamily="34" charset="0"/>
              </a:rPr>
              <a:t>Presencia en </a:t>
            </a:r>
            <a:r>
              <a:rPr lang="es-MX" sz="1350" dirty="0">
                <a:latin typeface="Arial Black" panose="020B0A04020102020204" pitchFamily="34" charset="0"/>
              </a:rPr>
              <a:t>8 estados </a:t>
            </a:r>
            <a:r>
              <a:rPr lang="es-MX" sz="1350" dirty="0">
                <a:latin typeface="Arial Narrow" panose="020B0606020202030204" pitchFamily="34" charset="0"/>
              </a:rPr>
              <a:t>de la República</a:t>
            </a:r>
          </a:p>
        </p:txBody>
      </p:sp>
      <p:pic>
        <p:nvPicPr>
          <p:cNvPr id="20" name="Picture 2" descr="https://image.flaticon.com/sprites/new_packs/284502-analytics-and-investment.png"/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4" t="6181" r="4731" b="72237"/>
          <a:stretch/>
        </p:blipFill>
        <p:spPr bwMode="auto">
          <a:xfrm>
            <a:off x="118023" y="1459504"/>
            <a:ext cx="632655" cy="55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0616" r="7230" b="8439"/>
          <a:stretch/>
        </p:blipFill>
        <p:spPr bwMode="auto">
          <a:xfrm>
            <a:off x="61206" y="3103211"/>
            <a:ext cx="693111" cy="6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823218" y="2122138"/>
            <a:ext cx="2637773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Arial Black" panose="020B0A04020102020204" pitchFamily="34" charset="0"/>
              </a:rPr>
              <a:t>$406 </a:t>
            </a:r>
          </a:p>
          <a:p>
            <a:r>
              <a:rPr lang="es-MX" dirty="0">
                <a:solidFill>
                  <a:srgbClr val="C00000"/>
                </a:solidFill>
                <a:latin typeface="Arial Black" panose="020B0A04020102020204" pitchFamily="34" charset="0"/>
              </a:rPr>
              <a:t>Millones de dólares</a:t>
            </a:r>
          </a:p>
          <a:p>
            <a:r>
              <a:rPr lang="es-MX" sz="1350" dirty="0">
                <a:latin typeface="Arial Narrow" panose="020B0606020202030204" pitchFamily="34" charset="0"/>
              </a:rPr>
              <a:t>*Inversión impulsada </a:t>
            </a:r>
          </a:p>
        </p:txBody>
      </p:sp>
      <p:pic>
        <p:nvPicPr>
          <p:cNvPr id="1038" name="Picture 14" descr="Resultado de imagen para oney vector 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" y="2246374"/>
            <a:ext cx="668251" cy="6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043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82" y="214593"/>
            <a:ext cx="8517959" cy="286286"/>
          </a:xfrm>
        </p:spPr>
        <p:txBody>
          <a:bodyPr>
            <a:normAutofit fontScale="90000"/>
          </a:bodyPr>
          <a:lstStyle/>
          <a:p>
            <a:r>
              <a:rPr lang="es-MX" b="1" dirty="0">
                <a:latin typeface="Soberana Sans Light" panose="02000000000000000000" pitchFamily="50" charset="0"/>
              </a:rPr>
              <a:t>Proyectos para Vivienda en Renta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1" y="685801"/>
            <a:ext cx="2835607" cy="16984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15" y="685800"/>
            <a:ext cx="2136280" cy="32937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4" t="1" r="8729" b="-300"/>
          <a:stretch/>
        </p:blipFill>
        <p:spPr>
          <a:xfrm>
            <a:off x="5838568" y="681586"/>
            <a:ext cx="2725247" cy="32979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1" y="2474972"/>
            <a:ext cx="2835607" cy="150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81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67646"/>
            <a:ext cx="8517959" cy="2862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rgbClr val="FFFFFF"/>
                </a:solidFill>
                <a:latin typeface="Soberana Sans Light"/>
                <a:ea typeface="+mj-ea"/>
                <a:cs typeface="Soberana Sans Light"/>
              </a:defRPr>
            </a:lvl1pPr>
          </a:lstStyle>
          <a:p>
            <a:r>
              <a:rPr lang="es-MX" b="1" dirty="0">
                <a:latin typeface="Soberana Sans Light" panose="02000000000000000000" pitchFamily="50" charset="0"/>
              </a:rPr>
              <a:t>Retos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9468"/>
              </p:ext>
            </p:extLst>
          </p:nvPr>
        </p:nvGraphicFramePr>
        <p:xfrm>
          <a:off x="1349339" y="570581"/>
          <a:ext cx="6500116" cy="38557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250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Retos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Alternativas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Asequibilidad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Participación gobiernos locales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Subsidios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Financiamiento privado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Cofinanciamiento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Sustentabilidad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baseline="0" dirty="0"/>
                        <a:t>3 Proyectos (BID y KFW)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baseline="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Legislación local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Mejores prácticas (Nuevo </a:t>
                      </a:r>
                      <a:r>
                        <a:rPr lang="es-MX" dirty="0" err="1"/>
                        <a:t>Léón</a:t>
                      </a:r>
                      <a:r>
                        <a:rPr lang="es-MX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Permisos diferenciados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Sistema fiscal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/>
                        <a:t>Creación de incentivos</a:t>
                      </a:r>
                      <a:endParaRPr lang="es-MX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07" y="2571749"/>
            <a:ext cx="1857634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7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2</a:t>
            </a:fld>
            <a:endParaRPr lang="es-ES" dirty="0"/>
          </a:p>
        </p:txBody>
      </p:sp>
      <p:pic>
        <p:nvPicPr>
          <p:cNvPr id="69" name="Imagen 68"/>
          <p:cNvPicPr>
            <a:picLocks noChangeAspect="1"/>
          </p:cNvPicPr>
          <p:nvPr/>
        </p:nvPicPr>
        <p:blipFill rotWithShape="1">
          <a:blip r:embed="rId2"/>
          <a:srcRect b="16953"/>
          <a:stretch/>
        </p:blipFill>
        <p:spPr>
          <a:xfrm>
            <a:off x="273280" y="628490"/>
            <a:ext cx="8655894" cy="3767240"/>
          </a:xfrm>
          <a:prstGeom prst="rect">
            <a:avLst/>
          </a:prstGeom>
        </p:spPr>
      </p:pic>
      <p:sp>
        <p:nvSpPr>
          <p:cNvPr id="70" name="Título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Ecosistema del Financiamiento a la Vivienda en México</a:t>
            </a:r>
          </a:p>
        </p:txBody>
      </p:sp>
    </p:spTree>
    <p:extLst>
      <p:ext uri="{BB962C8B-B14F-4D97-AF65-F5344CB8AC3E}">
        <p14:creationId xmlns:p14="http://schemas.microsoft.com/office/powerpoint/2010/main" val="24199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Conector recto 65"/>
          <p:cNvCxnSpPr>
            <a:stCxn id="1028" idx="2"/>
          </p:cNvCxnSpPr>
          <p:nvPr/>
        </p:nvCxnSpPr>
        <p:spPr>
          <a:xfrm>
            <a:off x="2788644" y="1885926"/>
            <a:ext cx="0" cy="236370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168843" y="220028"/>
            <a:ext cx="8517959" cy="286286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Sociedad Hipotecaria Federal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4" name="CuadroTexto 13"/>
          <p:cNvSpPr txBox="1"/>
          <p:nvPr/>
        </p:nvSpPr>
        <p:spPr>
          <a:xfrm>
            <a:off x="5711586" y="719013"/>
            <a:ext cx="313888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400" b="1" dirty="0">
                <a:solidFill>
                  <a:prstClr val="black"/>
                </a:solidFill>
                <a:cs typeface="Arial" panose="020B0604020202020204" pitchFamily="34" charset="0"/>
              </a:rPr>
              <a:t>Banco de desarrollo </a:t>
            </a:r>
            <a:r>
              <a:rPr lang="es-MX" sz="1400" dirty="0">
                <a:solidFill>
                  <a:prstClr val="black"/>
                </a:solidFill>
                <a:cs typeface="Arial" panose="020B0604020202020204" pitchFamily="34" charset="0"/>
              </a:rPr>
              <a:t>del gobierno federal (garantía soberana) especializado en vivienda</a:t>
            </a:r>
            <a:r>
              <a:rPr lang="es-MX" sz="14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MX" sz="1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prstClr val="black"/>
                </a:solidFill>
                <a:cs typeface="Arial" panose="020B0604020202020204" pitchFamily="34" charset="0"/>
              </a:rPr>
              <a:t>Grave </a:t>
            </a:r>
            <a:r>
              <a:rPr lang="es-MX" sz="1400" b="1" dirty="0">
                <a:solidFill>
                  <a:prstClr val="black"/>
                </a:solidFill>
                <a:cs typeface="Arial" panose="020B0604020202020204" pitchFamily="34" charset="0"/>
              </a:rPr>
              <a:t>crisis en 2008/2009</a:t>
            </a:r>
            <a:r>
              <a:rPr lang="es-MX" sz="14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MX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400" b="1" dirty="0">
                <a:solidFill>
                  <a:prstClr val="black"/>
                </a:solidFill>
                <a:cs typeface="Arial" panose="020B0604020202020204" pitchFamily="34" charset="0"/>
              </a:rPr>
              <a:t>Realineó su estrategia </a:t>
            </a:r>
            <a:r>
              <a:rPr lang="es-MX" sz="1400" dirty="0">
                <a:solidFill>
                  <a:prstClr val="black"/>
                </a:solidFill>
                <a:cs typeface="Arial" panose="020B0604020202020204" pitchFamily="34" charset="0"/>
              </a:rPr>
              <a:t>en esta administración (2012).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MX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prstClr val="black"/>
                </a:solidFill>
                <a:cs typeface="Arial" panose="020B0604020202020204" pitchFamily="34" charset="0"/>
              </a:rPr>
              <a:t>Coloca crédito y garantías por </a:t>
            </a:r>
            <a:r>
              <a:rPr lang="es-MX" sz="1400" b="1" dirty="0">
                <a:solidFill>
                  <a:prstClr val="black"/>
                </a:solidFill>
                <a:cs typeface="Arial" panose="020B0604020202020204" pitchFamily="34" charset="0"/>
              </a:rPr>
              <a:t>$5,500 millones de dólares </a:t>
            </a:r>
            <a:r>
              <a:rPr lang="es-MX" sz="1400" dirty="0">
                <a:solidFill>
                  <a:prstClr val="black"/>
                </a:solidFill>
                <a:cs typeface="Arial" panose="020B0604020202020204" pitchFamily="34" charset="0"/>
              </a:rPr>
              <a:t>al año, </a:t>
            </a:r>
            <a:r>
              <a:rPr lang="es-MX" sz="1400" b="1" dirty="0">
                <a:solidFill>
                  <a:prstClr val="black"/>
                </a:solidFill>
                <a:cs typeface="Arial" panose="020B0604020202020204" pitchFamily="34" charset="0"/>
              </a:rPr>
              <a:t>7.6 veces más </a:t>
            </a:r>
            <a:r>
              <a:rPr lang="es-MX" sz="1400" dirty="0">
                <a:solidFill>
                  <a:prstClr val="black"/>
                </a:solidFill>
                <a:cs typeface="Arial" panose="020B0604020202020204" pitchFamily="34" charset="0"/>
              </a:rPr>
              <a:t>que en 2012 (en dólares)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MX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MX" sz="1400" b="1" dirty="0">
                <a:solidFill>
                  <a:prstClr val="black"/>
                </a:solidFill>
                <a:cs typeface="Arial" panose="020B0604020202020204" pitchFamily="34" charset="0"/>
              </a:rPr>
              <a:t>Primer jugador </a:t>
            </a:r>
            <a:r>
              <a:rPr lang="es-MX" sz="1400" dirty="0">
                <a:solidFill>
                  <a:prstClr val="black"/>
                </a:solidFill>
                <a:cs typeface="Arial" panose="020B0604020202020204" pitchFamily="34" charset="0"/>
              </a:rPr>
              <a:t>en el financiamiento a la construcción de vivienda en México.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134707" y="1355467"/>
            <a:ext cx="5471759" cy="1889924"/>
            <a:chOff x="0" y="683443"/>
            <a:chExt cx="5471759" cy="1889924"/>
          </a:xfrm>
        </p:grpSpPr>
        <p:grpSp>
          <p:nvGrpSpPr>
            <p:cNvPr id="16" name="Grupo 15"/>
            <p:cNvGrpSpPr/>
            <p:nvPr/>
          </p:nvGrpSpPr>
          <p:grpSpPr>
            <a:xfrm>
              <a:off x="961109" y="948672"/>
              <a:ext cx="3385655" cy="1624695"/>
              <a:chOff x="2347850" y="1919285"/>
              <a:chExt cx="4554060" cy="2462122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4688861" y="2924934"/>
                <a:ext cx="1917091" cy="703257"/>
              </a:xfrm>
              <a:custGeom>
                <a:avLst/>
                <a:gdLst>
                  <a:gd name="connsiteX0" fmla="*/ 0 w 3492500"/>
                  <a:gd name="connsiteY0" fmla="*/ 628650 h 1270000"/>
                  <a:gd name="connsiteX1" fmla="*/ 1752600 w 3492500"/>
                  <a:gd name="connsiteY1" fmla="*/ 0 h 1270000"/>
                  <a:gd name="connsiteX2" fmla="*/ 3492500 w 3492500"/>
                  <a:gd name="connsiteY2" fmla="*/ 641350 h 1270000"/>
                  <a:gd name="connsiteX3" fmla="*/ 1752600 w 3492500"/>
                  <a:gd name="connsiteY3" fmla="*/ 1270000 h 1270000"/>
                  <a:gd name="connsiteX4" fmla="*/ 0 w 3492500"/>
                  <a:gd name="connsiteY4" fmla="*/ 628650 h 1270000"/>
                  <a:gd name="connsiteX0" fmla="*/ 0 w 3497698"/>
                  <a:gd name="connsiteY0" fmla="*/ 628650 h 1270000"/>
                  <a:gd name="connsiteX1" fmla="*/ 1752600 w 3497698"/>
                  <a:gd name="connsiteY1" fmla="*/ 0 h 1270000"/>
                  <a:gd name="connsiteX2" fmla="*/ 3497698 w 3497698"/>
                  <a:gd name="connsiteY2" fmla="*/ 646486 h 1270000"/>
                  <a:gd name="connsiteX3" fmla="*/ 1752600 w 3497698"/>
                  <a:gd name="connsiteY3" fmla="*/ 1270000 h 1270000"/>
                  <a:gd name="connsiteX4" fmla="*/ 0 w 3497698"/>
                  <a:gd name="connsiteY4" fmla="*/ 628650 h 1270000"/>
                  <a:gd name="connsiteX0" fmla="*/ 0 w 3491850"/>
                  <a:gd name="connsiteY0" fmla="*/ 628650 h 1270000"/>
                  <a:gd name="connsiteX1" fmla="*/ 1752600 w 3491850"/>
                  <a:gd name="connsiteY1" fmla="*/ 0 h 1270000"/>
                  <a:gd name="connsiteX2" fmla="*/ 3491850 w 3491850"/>
                  <a:gd name="connsiteY2" fmla="*/ 650337 h 1270000"/>
                  <a:gd name="connsiteX3" fmla="*/ 1752600 w 3491850"/>
                  <a:gd name="connsiteY3" fmla="*/ 1270000 h 1270000"/>
                  <a:gd name="connsiteX4" fmla="*/ 0 w 3491850"/>
                  <a:gd name="connsiteY4" fmla="*/ 628650 h 1270000"/>
                  <a:gd name="connsiteX0" fmla="*/ 0 w 3491850"/>
                  <a:gd name="connsiteY0" fmla="*/ 628650 h 1270000"/>
                  <a:gd name="connsiteX1" fmla="*/ 1752600 w 3491850"/>
                  <a:gd name="connsiteY1" fmla="*/ 0 h 1270000"/>
                  <a:gd name="connsiteX2" fmla="*/ 3491850 w 3491850"/>
                  <a:gd name="connsiteY2" fmla="*/ 652262 h 1270000"/>
                  <a:gd name="connsiteX3" fmla="*/ 1752600 w 3491850"/>
                  <a:gd name="connsiteY3" fmla="*/ 1270000 h 1270000"/>
                  <a:gd name="connsiteX4" fmla="*/ 0 w 3491850"/>
                  <a:gd name="connsiteY4" fmla="*/ 628650 h 1270000"/>
                  <a:gd name="connsiteX0" fmla="*/ 0 w 3491850"/>
                  <a:gd name="connsiteY0" fmla="*/ 636353 h 1270000"/>
                  <a:gd name="connsiteX1" fmla="*/ 1752600 w 3491850"/>
                  <a:gd name="connsiteY1" fmla="*/ 0 h 1270000"/>
                  <a:gd name="connsiteX2" fmla="*/ 3491850 w 3491850"/>
                  <a:gd name="connsiteY2" fmla="*/ 652262 h 1270000"/>
                  <a:gd name="connsiteX3" fmla="*/ 1752600 w 3491850"/>
                  <a:gd name="connsiteY3" fmla="*/ 1270000 h 1270000"/>
                  <a:gd name="connsiteX4" fmla="*/ 0 w 3491850"/>
                  <a:gd name="connsiteY4" fmla="*/ 636353 h 1270000"/>
                  <a:gd name="connsiteX0" fmla="*/ 0 w 3493799"/>
                  <a:gd name="connsiteY0" fmla="*/ 636353 h 1270000"/>
                  <a:gd name="connsiteX1" fmla="*/ 1752600 w 3493799"/>
                  <a:gd name="connsiteY1" fmla="*/ 0 h 1270000"/>
                  <a:gd name="connsiteX2" fmla="*/ 3493799 w 3493799"/>
                  <a:gd name="connsiteY2" fmla="*/ 654188 h 1270000"/>
                  <a:gd name="connsiteX3" fmla="*/ 1752600 w 3493799"/>
                  <a:gd name="connsiteY3" fmla="*/ 1270000 h 1270000"/>
                  <a:gd name="connsiteX4" fmla="*/ 0 w 3493799"/>
                  <a:gd name="connsiteY4" fmla="*/ 636353 h 1270000"/>
                  <a:gd name="connsiteX0" fmla="*/ 0 w 3497697"/>
                  <a:gd name="connsiteY0" fmla="*/ 636353 h 1270000"/>
                  <a:gd name="connsiteX1" fmla="*/ 1752600 w 3497697"/>
                  <a:gd name="connsiteY1" fmla="*/ 0 h 1270000"/>
                  <a:gd name="connsiteX2" fmla="*/ 3497697 w 3497697"/>
                  <a:gd name="connsiteY2" fmla="*/ 659965 h 1270000"/>
                  <a:gd name="connsiteX3" fmla="*/ 1752600 w 3497697"/>
                  <a:gd name="connsiteY3" fmla="*/ 1270000 h 1270000"/>
                  <a:gd name="connsiteX4" fmla="*/ 0 w 3497697"/>
                  <a:gd name="connsiteY4" fmla="*/ 636353 h 1270000"/>
                  <a:gd name="connsiteX0" fmla="*/ 0 w 3501596"/>
                  <a:gd name="connsiteY0" fmla="*/ 636353 h 1270000"/>
                  <a:gd name="connsiteX1" fmla="*/ 1752600 w 3501596"/>
                  <a:gd name="connsiteY1" fmla="*/ 0 h 1270000"/>
                  <a:gd name="connsiteX2" fmla="*/ 3501596 w 3501596"/>
                  <a:gd name="connsiteY2" fmla="*/ 658040 h 1270000"/>
                  <a:gd name="connsiteX3" fmla="*/ 1752600 w 3501596"/>
                  <a:gd name="connsiteY3" fmla="*/ 1270000 h 1270000"/>
                  <a:gd name="connsiteX4" fmla="*/ 0 w 3501596"/>
                  <a:gd name="connsiteY4" fmla="*/ 636353 h 1270000"/>
                  <a:gd name="connsiteX0" fmla="*/ 0 w 3501596"/>
                  <a:gd name="connsiteY0" fmla="*/ 636353 h 1272568"/>
                  <a:gd name="connsiteX1" fmla="*/ 1752600 w 3501596"/>
                  <a:gd name="connsiteY1" fmla="*/ 0 h 1272568"/>
                  <a:gd name="connsiteX2" fmla="*/ 3501596 w 3501596"/>
                  <a:gd name="connsiteY2" fmla="*/ 658040 h 1272568"/>
                  <a:gd name="connsiteX3" fmla="*/ 1760397 w 3501596"/>
                  <a:gd name="connsiteY3" fmla="*/ 1272568 h 1272568"/>
                  <a:gd name="connsiteX4" fmla="*/ 0 w 3501596"/>
                  <a:gd name="connsiteY4" fmla="*/ 636353 h 1272568"/>
                  <a:gd name="connsiteX0" fmla="*/ 0 w 3501596"/>
                  <a:gd name="connsiteY0" fmla="*/ 636353 h 1272568"/>
                  <a:gd name="connsiteX1" fmla="*/ 1752600 w 3501596"/>
                  <a:gd name="connsiteY1" fmla="*/ 0 h 1272568"/>
                  <a:gd name="connsiteX2" fmla="*/ 3501596 w 3501596"/>
                  <a:gd name="connsiteY2" fmla="*/ 658040 h 1272568"/>
                  <a:gd name="connsiteX3" fmla="*/ 1757798 w 3501596"/>
                  <a:gd name="connsiteY3" fmla="*/ 1272568 h 1272568"/>
                  <a:gd name="connsiteX4" fmla="*/ 0 w 3501596"/>
                  <a:gd name="connsiteY4" fmla="*/ 636353 h 1272568"/>
                  <a:gd name="connsiteX0" fmla="*/ 0 w 3501596"/>
                  <a:gd name="connsiteY0" fmla="*/ 636353 h 1272568"/>
                  <a:gd name="connsiteX1" fmla="*/ 1752600 w 3501596"/>
                  <a:gd name="connsiteY1" fmla="*/ 0 h 1272568"/>
                  <a:gd name="connsiteX2" fmla="*/ 3501596 w 3501596"/>
                  <a:gd name="connsiteY2" fmla="*/ 658040 h 1272568"/>
                  <a:gd name="connsiteX3" fmla="*/ 1760397 w 3501596"/>
                  <a:gd name="connsiteY3" fmla="*/ 1272568 h 1272568"/>
                  <a:gd name="connsiteX4" fmla="*/ 0 w 3501596"/>
                  <a:gd name="connsiteY4" fmla="*/ 636353 h 127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1596" h="1272568">
                    <a:moveTo>
                      <a:pt x="0" y="636353"/>
                    </a:moveTo>
                    <a:lnTo>
                      <a:pt x="1752600" y="0"/>
                    </a:lnTo>
                    <a:lnTo>
                      <a:pt x="3501596" y="658040"/>
                    </a:lnTo>
                    <a:lnTo>
                      <a:pt x="1760397" y="1272568"/>
                    </a:lnTo>
                    <a:lnTo>
                      <a:pt x="0" y="63635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20000"/>
                </a:schemeClr>
              </a:solidFill>
              <a:ln w="3175">
                <a:solidFill>
                  <a:srgbClr val="C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2645781" y="2937828"/>
                <a:ext cx="1917091" cy="703257"/>
              </a:xfrm>
              <a:custGeom>
                <a:avLst/>
                <a:gdLst>
                  <a:gd name="connsiteX0" fmla="*/ 0 w 3492500"/>
                  <a:gd name="connsiteY0" fmla="*/ 628650 h 1270000"/>
                  <a:gd name="connsiteX1" fmla="*/ 1752600 w 3492500"/>
                  <a:gd name="connsiteY1" fmla="*/ 0 h 1270000"/>
                  <a:gd name="connsiteX2" fmla="*/ 3492500 w 3492500"/>
                  <a:gd name="connsiteY2" fmla="*/ 641350 h 1270000"/>
                  <a:gd name="connsiteX3" fmla="*/ 1752600 w 3492500"/>
                  <a:gd name="connsiteY3" fmla="*/ 1270000 h 1270000"/>
                  <a:gd name="connsiteX4" fmla="*/ 0 w 3492500"/>
                  <a:gd name="connsiteY4" fmla="*/ 628650 h 1270000"/>
                  <a:gd name="connsiteX0" fmla="*/ 0 w 3497698"/>
                  <a:gd name="connsiteY0" fmla="*/ 628650 h 1270000"/>
                  <a:gd name="connsiteX1" fmla="*/ 1752600 w 3497698"/>
                  <a:gd name="connsiteY1" fmla="*/ 0 h 1270000"/>
                  <a:gd name="connsiteX2" fmla="*/ 3497698 w 3497698"/>
                  <a:gd name="connsiteY2" fmla="*/ 646486 h 1270000"/>
                  <a:gd name="connsiteX3" fmla="*/ 1752600 w 3497698"/>
                  <a:gd name="connsiteY3" fmla="*/ 1270000 h 1270000"/>
                  <a:gd name="connsiteX4" fmla="*/ 0 w 3497698"/>
                  <a:gd name="connsiteY4" fmla="*/ 628650 h 1270000"/>
                  <a:gd name="connsiteX0" fmla="*/ 0 w 3491850"/>
                  <a:gd name="connsiteY0" fmla="*/ 628650 h 1270000"/>
                  <a:gd name="connsiteX1" fmla="*/ 1752600 w 3491850"/>
                  <a:gd name="connsiteY1" fmla="*/ 0 h 1270000"/>
                  <a:gd name="connsiteX2" fmla="*/ 3491850 w 3491850"/>
                  <a:gd name="connsiteY2" fmla="*/ 650337 h 1270000"/>
                  <a:gd name="connsiteX3" fmla="*/ 1752600 w 3491850"/>
                  <a:gd name="connsiteY3" fmla="*/ 1270000 h 1270000"/>
                  <a:gd name="connsiteX4" fmla="*/ 0 w 3491850"/>
                  <a:gd name="connsiteY4" fmla="*/ 628650 h 1270000"/>
                  <a:gd name="connsiteX0" fmla="*/ 0 w 3491850"/>
                  <a:gd name="connsiteY0" fmla="*/ 628650 h 1270000"/>
                  <a:gd name="connsiteX1" fmla="*/ 1752600 w 3491850"/>
                  <a:gd name="connsiteY1" fmla="*/ 0 h 1270000"/>
                  <a:gd name="connsiteX2" fmla="*/ 3491850 w 3491850"/>
                  <a:gd name="connsiteY2" fmla="*/ 652262 h 1270000"/>
                  <a:gd name="connsiteX3" fmla="*/ 1752600 w 3491850"/>
                  <a:gd name="connsiteY3" fmla="*/ 1270000 h 1270000"/>
                  <a:gd name="connsiteX4" fmla="*/ 0 w 3491850"/>
                  <a:gd name="connsiteY4" fmla="*/ 628650 h 1270000"/>
                  <a:gd name="connsiteX0" fmla="*/ 0 w 3491850"/>
                  <a:gd name="connsiteY0" fmla="*/ 636353 h 1270000"/>
                  <a:gd name="connsiteX1" fmla="*/ 1752600 w 3491850"/>
                  <a:gd name="connsiteY1" fmla="*/ 0 h 1270000"/>
                  <a:gd name="connsiteX2" fmla="*/ 3491850 w 3491850"/>
                  <a:gd name="connsiteY2" fmla="*/ 652262 h 1270000"/>
                  <a:gd name="connsiteX3" fmla="*/ 1752600 w 3491850"/>
                  <a:gd name="connsiteY3" fmla="*/ 1270000 h 1270000"/>
                  <a:gd name="connsiteX4" fmla="*/ 0 w 3491850"/>
                  <a:gd name="connsiteY4" fmla="*/ 636353 h 1270000"/>
                  <a:gd name="connsiteX0" fmla="*/ 0 w 3493799"/>
                  <a:gd name="connsiteY0" fmla="*/ 636353 h 1270000"/>
                  <a:gd name="connsiteX1" fmla="*/ 1752600 w 3493799"/>
                  <a:gd name="connsiteY1" fmla="*/ 0 h 1270000"/>
                  <a:gd name="connsiteX2" fmla="*/ 3493799 w 3493799"/>
                  <a:gd name="connsiteY2" fmla="*/ 654188 h 1270000"/>
                  <a:gd name="connsiteX3" fmla="*/ 1752600 w 3493799"/>
                  <a:gd name="connsiteY3" fmla="*/ 1270000 h 1270000"/>
                  <a:gd name="connsiteX4" fmla="*/ 0 w 3493799"/>
                  <a:gd name="connsiteY4" fmla="*/ 636353 h 1270000"/>
                  <a:gd name="connsiteX0" fmla="*/ 0 w 3497697"/>
                  <a:gd name="connsiteY0" fmla="*/ 636353 h 1270000"/>
                  <a:gd name="connsiteX1" fmla="*/ 1752600 w 3497697"/>
                  <a:gd name="connsiteY1" fmla="*/ 0 h 1270000"/>
                  <a:gd name="connsiteX2" fmla="*/ 3497697 w 3497697"/>
                  <a:gd name="connsiteY2" fmla="*/ 659965 h 1270000"/>
                  <a:gd name="connsiteX3" fmla="*/ 1752600 w 3497697"/>
                  <a:gd name="connsiteY3" fmla="*/ 1270000 h 1270000"/>
                  <a:gd name="connsiteX4" fmla="*/ 0 w 3497697"/>
                  <a:gd name="connsiteY4" fmla="*/ 636353 h 1270000"/>
                  <a:gd name="connsiteX0" fmla="*/ 0 w 3501596"/>
                  <a:gd name="connsiteY0" fmla="*/ 636353 h 1270000"/>
                  <a:gd name="connsiteX1" fmla="*/ 1752600 w 3501596"/>
                  <a:gd name="connsiteY1" fmla="*/ 0 h 1270000"/>
                  <a:gd name="connsiteX2" fmla="*/ 3501596 w 3501596"/>
                  <a:gd name="connsiteY2" fmla="*/ 658040 h 1270000"/>
                  <a:gd name="connsiteX3" fmla="*/ 1752600 w 3501596"/>
                  <a:gd name="connsiteY3" fmla="*/ 1270000 h 1270000"/>
                  <a:gd name="connsiteX4" fmla="*/ 0 w 3501596"/>
                  <a:gd name="connsiteY4" fmla="*/ 636353 h 1270000"/>
                  <a:gd name="connsiteX0" fmla="*/ 0 w 3501596"/>
                  <a:gd name="connsiteY0" fmla="*/ 636353 h 1272568"/>
                  <a:gd name="connsiteX1" fmla="*/ 1752600 w 3501596"/>
                  <a:gd name="connsiteY1" fmla="*/ 0 h 1272568"/>
                  <a:gd name="connsiteX2" fmla="*/ 3501596 w 3501596"/>
                  <a:gd name="connsiteY2" fmla="*/ 658040 h 1272568"/>
                  <a:gd name="connsiteX3" fmla="*/ 1760397 w 3501596"/>
                  <a:gd name="connsiteY3" fmla="*/ 1272568 h 1272568"/>
                  <a:gd name="connsiteX4" fmla="*/ 0 w 3501596"/>
                  <a:gd name="connsiteY4" fmla="*/ 636353 h 1272568"/>
                  <a:gd name="connsiteX0" fmla="*/ 0 w 3501596"/>
                  <a:gd name="connsiteY0" fmla="*/ 636353 h 1272568"/>
                  <a:gd name="connsiteX1" fmla="*/ 1752600 w 3501596"/>
                  <a:gd name="connsiteY1" fmla="*/ 0 h 1272568"/>
                  <a:gd name="connsiteX2" fmla="*/ 3501596 w 3501596"/>
                  <a:gd name="connsiteY2" fmla="*/ 658040 h 1272568"/>
                  <a:gd name="connsiteX3" fmla="*/ 1757798 w 3501596"/>
                  <a:gd name="connsiteY3" fmla="*/ 1272568 h 1272568"/>
                  <a:gd name="connsiteX4" fmla="*/ 0 w 3501596"/>
                  <a:gd name="connsiteY4" fmla="*/ 636353 h 1272568"/>
                  <a:gd name="connsiteX0" fmla="*/ 0 w 3501596"/>
                  <a:gd name="connsiteY0" fmla="*/ 636353 h 1272568"/>
                  <a:gd name="connsiteX1" fmla="*/ 1752600 w 3501596"/>
                  <a:gd name="connsiteY1" fmla="*/ 0 h 1272568"/>
                  <a:gd name="connsiteX2" fmla="*/ 3501596 w 3501596"/>
                  <a:gd name="connsiteY2" fmla="*/ 658040 h 1272568"/>
                  <a:gd name="connsiteX3" fmla="*/ 1760397 w 3501596"/>
                  <a:gd name="connsiteY3" fmla="*/ 1272568 h 1272568"/>
                  <a:gd name="connsiteX4" fmla="*/ 0 w 3501596"/>
                  <a:gd name="connsiteY4" fmla="*/ 636353 h 127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1596" h="1272568">
                    <a:moveTo>
                      <a:pt x="0" y="636353"/>
                    </a:moveTo>
                    <a:lnTo>
                      <a:pt x="1752600" y="0"/>
                    </a:lnTo>
                    <a:lnTo>
                      <a:pt x="3501596" y="658040"/>
                    </a:lnTo>
                    <a:lnTo>
                      <a:pt x="1760397" y="1272568"/>
                    </a:lnTo>
                    <a:lnTo>
                      <a:pt x="0" y="63635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20000"/>
                </a:schemeClr>
              </a:solidFill>
              <a:ln w="3175">
                <a:solidFill>
                  <a:srgbClr val="C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grpSp>
            <p:nvGrpSpPr>
              <p:cNvPr id="4" name="Cube Big P2"/>
              <p:cNvGrpSpPr/>
              <p:nvPr/>
            </p:nvGrpSpPr>
            <p:grpSpPr>
              <a:xfrm>
                <a:off x="3680466" y="2298035"/>
                <a:ext cx="1912110" cy="1356980"/>
                <a:chOff x="2187804" y="1259674"/>
                <a:chExt cx="4267069" cy="3028236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2187804" y="1260634"/>
                  <a:ext cx="2133821" cy="3027276"/>
                </a:xfrm>
                <a:custGeom>
                  <a:avLst/>
                  <a:gdLst>
                    <a:gd name="connsiteX0" fmla="*/ 0 w 2133600"/>
                    <a:gd name="connsiteY0" fmla="*/ 781050 h 3035300"/>
                    <a:gd name="connsiteX1" fmla="*/ 2133600 w 2133600"/>
                    <a:gd name="connsiteY1" fmla="*/ 0 h 3035300"/>
                    <a:gd name="connsiteX2" fmla="*/ 2070100 w 2133600"/>
                    <a:gd name="connsiteY2" fmla="*/ 2273300 h 3035300"/>
                    <a:gd name="connsiteX3" fmla="*/ 0 w 2133600"/>
                    <a:gd name="connsiteY3" fmla="*/ 3035300 h 3035300"/>
                    <a:gd name="connsiteX4" fmla="*/ 0 w 2133600"/>
                    <a:gd name="connsiteY4" fmla="*/ 781050 h 3035300"/>
                    <a:gd name="connsiteX0" fmla="*/ 0 w 2133600"/>
                    <a:gd name="connsiteY0" fmla="*/ 781050 h 3035300"/>
                    <a:gd name="connsiteX1" fmla="*/ 2133600 w 2133600"/>
                    <a:gd name="connsiteY1" fmla="*/ 0 h 3035300"/>
                    <a:gd name="connsiteX2" fmla="*/ 2120900 w 2133600"/>
                    <a:gd name="connsiteY2" fmla="*/ 2273300 h 3035300"/>
                    <a:gd name="connsiteX3" fmla="*/ 0 w 2133600"/>
                    <a:gd name="connsiteY3" fmla="*/ 3035300 h 3035300"/>
                    <a:gd name="connsiteX4" fmla="*/ 0 w 2133600"/>
                    <a:gd name="connsiteY4" fmla="*/ 781050 h 3035300"/>
                    <a:gd name="connsiteX0" fmla="*/ 0 w 2133600"/>
                    <a:gd name="connsiteY0" fmla="*/ 781050 h 3035300"/>
                    <a:gd name="connsiteX1" fmla="*/ 2133600 w 2133600"/>
                    <a:gd name="connsiteY1" fmla="*/ 0 h 3035300"/>
                    <a:gd name="connsiteX2" fmla="*/ 2108200 w 2133600"/>
                    <a:gd name="connsiteY2" fmla="*/ 2273300 h 3035300"/>
                    <a:gd name="connsiteX3" fmla="*/ 0 w 2133600"/>
                    <a:gd name="connsiteY3" fmla="*/ 3035300 h 3035300"/>
                    <a:gd name="connsiteX4" fmla="*/ 0 w 2133600"/>
                    <a:gd name="connsiteY4" fmla="*/ 781050 h 3035300"/>
                    <a:gd name="connsiteX0" fmla="*/ 0 w 2133600"/>
                    <a:gd name="connsiteY0" fmla="*/ 781050 h 3035300"/>
                    <a:gd name="connsiteX1" fmla="*/ 2133600 w 2133600"/>
                    <a:gd name="connsiteY1" fmla="*/ 0 h 3035300"/>
                    <a:gd name="connsiteX2" fmla="*/ 2108200 w 2133600"/>
                    <a:gd name="connsiteY2" fmla="*/ 2273300 h 3035300"/>
                    <a:gd name="connsiteX3" fmla="*/ 0 w 2133600"/>
                    <a:gd name="connsiteY3" fmla="*/ 3035300 h 3035300"/>
                    <a:gd name="connsiteX4" fmla="*/ 0 w 2133600"/>
                    <a:gd name="connsiteY4" fmla="*/ 781050 h 3035300"/>
                    <a:gd name="connsiteX0" fmla="*/ 0 w 2133600"/>
                    <a:gd name="connsiteY0" fmla="*/ 781050 h 3035300"/>
                    <a:gd name="connsiteX1" fmla="*/ 2133600 w 2133600"/>
                    <a:gd name="connsiteY1" fmla="*/ 0 h 3035300"/>
                    <a:gd name="connsiteX2" fmla="*/ 2117725 w 2133600"/>
                    <a:gd name="connsiteY2" fmla="*/ 2273300 h 3035300"/>
                    <a:gd name="connsiteX3" fmla="*/ 0 w 2133600"/>
                    <a:gd name="connsiteY3" fmla="*/ 3035300 h 3035300"/>
                    <a:gd name="connsiteX4" fmla="*/ 0 w 2133600"/>
                    <a:gd name="connsiteY4" fmla="*/ 781050 h 3035300"/>
                    <a:gd name="connsiteX0" fmla="*/ 0 w 2133600"/>
                    <a:gd name="connsiteY0" fmla="*/ 781050 h 3035300"/>
                    <a:gd name="connsiteX1" fmla="*/ 2133600 w 2133600"/>
                    <a:gd name="connsiteY1" fmla="*/ 0 h 3035300"/>
                    <a:gd name="connsiteX2" fmla="*/ 2127250 w 2133600"/>
                    <a:gd name="connsiteY2" fmla="*/ 2270125 h 3035300"/>
                    <a:gd name="connsiteX3" fmla="*/ 0 w 2133600"/>
                    <a:gd name="connsiteY3" fmla="*/ 3035300 h 3035300"/>
                    <a:gd name="connsiteX4" fmla="*/ 0 w 2133600"/>
                    <a:gd name="connsiteY4" fmla="*/ 781050 h 303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0" h="3035300">
                      <a:moveTo>
                        <a:pt x="0" y="781050"/>
                      </a:moveTo>
                      <a:lnTo>
                        <a:pt x="2133600" y="0"/>
                      </a:lnTo>
                      <a:cubicBezTo>
                        <a:pt x="2129367" y="757767"/>
                        <a:pt x="2131483" y="1512358"/>
                        <a:pt x="2127250" y="2270125"/>
                      </a:cubicBezTo>
                      <a:lnTo>
                        <a:pt x="0" y="3035300"/>
                      </a:lnTo>
                      <a:lnTo>
                        <a:pt x="0" y="78105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99"/>
                </a:p>
              </p:txBody>
            </p:sp>
            <p:sp>
              <p:nvSpPr>
                <p:cNvPr id="6" name="Freeform 5"/>
                <p:cNvSpPr/>
                <p:nvPr/>
              </p:nvSpPr>
              <p:spPr>
                <a:xfrm flipH="1">
                  <a:off x="4321052" y="1259674"/>
                  <a:ext cx="2133821" cy="3027276"/>
                </a:xfrm>
                <a:custGeom>
                  <a:avLst/>
                  <a:gdLst>
                    <a:gd name="connsiteX0" fmla="*/ 0 w 2133600"/>
                    <a:gd name="connsiteY0" fmla="*/ 781050 h 3035300"/>
                    <a:gd name="connsiteX1" fmla="*/ 2133600 w 2133600"/>
                    <a:gd name="connsiteY1" fmla="*/ 0 h 3035300"/>
                    <a:gd name="connsiteX2" fmla="*/ 2070100 w 2133600"/>
                    <a:gd name="connsiteY2" fmla="*/ 2273300 h 3035300"/>
                    <a:gd name="connsiteX3" fmla="*/ 0 w 2133600"/>
                    <a:gd name="connsiteY3" fmla="*/ 3035300 h 3035300"/>
                    <a:gd name="connsiteX4" fmla="*/ 0 w 2133600"/>
                    <a:gd name="connsiteY4" fmla="*/ 781050 h 3035300"/>
                    <a:gd name="connsiteX0" fmla="*/ 0 w 2133600"/>
                    <a:gd name="connsiteY0" fmla="*/ 781050 h 3035300"/>
                    <a:gd name="connsiteX1" fmla="*/ 2133600 w 2133600"/>
                    <a:gd name="connsiteY1" fmla="*/ 0 h 3035300"/>
                    <a:gd name="connsiteX2" fmla="*/ 2120900 w 2133600"/>
                    <a:gd name="connsiteY2" fmla="*/ 2273300 h 3035300"/>
                    <a:gd name="connsiteX3" fmla="*/ 0 w 2133600"/>
                    <a:gd name="connsiteY3" fmla="*/ 3035300 h 3035300"/>
                    <a:gd name="connsiteX4" fmla="*/ 0 w 2133600"/>
                    <a:gd name="connsiteY4" fmla="*/ 781050 h 3035300"/>
                    <a:gd name="connsiteX0" fmla="*/ 0 w 2133600"/>
                    <a:gd name="connsiteY0" fmla="*/ 781050 h 3035300"/>
                    <a:gd name="connsiteX1" fmla="*/ 2133600 w 2133600"/>
                    <a:gd name="connsiteY1" fmla="*/ 0 h 3035300"/>
                    <a:gd name="connsiteX2" fmla="*/ 2108200 w 2133600"/>
                    <a:gd name="connsiteY2" fmla="*/ 2273300 h 3035300"/>
                    <a:gd name="connsiteX3" fmla="*/ 0 w 2133600"/>
                    <a:gd name="connsiteY3" fmla="*/ 3035300 h 3035300"/>
                    <a:gd name="connsiteX4" fmla="*/ 0 w 2133600"/>
                    <a:gd name="connsiteY4" fmla="*/ 781050 h 3035300"/>
                    <a:gd name="connsiteX0" fmla="*/ 0 w 2133600"/>
                    <a:gd name="connsiteY0" fmla="*/ 781050 h 3035300"/>
                    <a:gd name="connsiteX1" fmla="*/ 2133600 w 2133600"/>
                    <a:gd name="connsiteY1" fmla="*/ 0 h 3035300"/>
                    <a:gd name="connsiteX2" fmla="*/ 2108200 w 2133600"/>
                    <a:gd name="connsiteY2" fmla="*/ 2273300 h 3035300"/>
                    <a:gd name="connsiteX3" fmla="*/ 0 w 2133600"/>
                    <a:gd name="connsiteY3" fmla="*/ 3035300 h 3035300"/>
                    <a:gd name="connsiteX4" fmla="*/ 0 w 2133600"/>
                    <a:gd name="connsiteY4" fmla="*/ 781050 h 3035300"/>
                    <a:gd name="connsiteX0" fmla="*/ 0 w 2133600"/>
                    <a:gd name="connsiteY0" fmla="*/ 781050 h 3035300"/>
                    <a:gd name="connsiteX1" fmla="*/ 2133600 w 2133600"/>
                    <a:gd name="connsiteY1" fmla="*/ 0 h 3035300"/>
                    <a:gd name="connsiteX2" fmla="*/ 2112962 w 2133600"/>
                    <a:gd name="connsiteY2" fmla="*/ 2273300 h 3035300"/>
                    <a:gd name="connsiteX3" fmla="*/ 0 w 2133600"/>
                    <a:gd name="connsiteY3" fmla="*/ 3035300 h 3035300"/>
                    <a:gd name="connsiteX4" fmla="*/ 0 w 2133600"/>
                    <a:gd name="connsiteY4" fmla="*/ 781050 h 3035300"/>
                    <a:gd name="connsiteX0" fmla="*/ 0 w 2133600"/>
                    <a:gd name="connsiteY0" fmla="*/ 781050 h 3035300"/>
                    <a:gd name="connsiteX1" fmla="*/ 2133600 w 2133600"/>
                    <a:gd name="connsiteY1" fmla="*/ 0 h 3035300"/>
                    <a:gd name="connsiteX2" fmla="*/ 2120106 w 2133600"/>
                    <a:gd name="connsiteY2" fmla="*/ 2273300 h 3035300"/>
                    <a:gd name="connsiteX3" fmla="*/ 0 w 2133600"/>
                    <a:gd name="connsiteY3" fmla="*/ 3035300 h 3035300"/>
                    <a:gd name="connsiteX4" fmla="*/ 0 w 2133600"/>
                    <a:gd name="connsiteY4" fmla="*/ 781050 h 3035300"/>
                    <a:gd name="connsiteX0" fmla="*/ 0 w 2133600"/>
                    <a:gd name="connsiteY0" fmla="*/ 781050 h 3035300"/>
                    <a:gd name="connsiteX1" fmla="*/ 2133600 w 2133600"/>
                    <a:gd name="connsiteY1" fmla="*/ 0 h 3035300"/>
                    <a:gd name="connsiteX2" fmla="*/ 2127250 w 2133600"/>
                    <a:gd name="connsiteY2" fmla="*/ 2273300 h 3035300"/>
                    <a:gd name="connsiteX3" fmla="*/ 0 w 2133600"/>
                    <a:gd name="connsiteY3" fmla="*/ 3035300 h 3035300"/>
                    <a:gd name="connsiteX4" fmla="*/ 0 w 2133600"/>
                    <a:gd name="connsiteY4" fmla="*/ 781050 h 3035300"/>
                    <a:gd name="connsiteX0" fmla="*/ 0 w 2133600"/>
                    <a:gd name="connsiteY0" fmla="*/ 781050 h 3035300"/>
                    <a:gd name="connsiteX1" fmla="*/ 2133600 w 2133600"/>
                    <a:gd name="connsiteY1" fmla="*/ 0 h 3035300"/>
                    <a:gd name="connsiteX2" fmla="*/ 2132012 w 2133600"/>
                    <a:gd name="connsiteY2" fmla="*/ 2270919 h 3035300"/>
                    <a:gd name="connsiteX3" fmla="*/ 0 w 2133600"/>
                    <a:gd name="connsiteY3" fmla="*/ 3035300 h 3035300"/>
                    <a:gd name="connsiteX4" fmla="*/ 0 w 2133600"/>
                    <a:gd name="connsiteY4" fmla="*/ 781050 h 3035300"/>
                    <a:gd name="connsiteX0" fmla="*/ 4763 w 2133600"/>
                    <a:gd name="connsiteY0" fmla="*/ 809625 h 3035300"/>
                    <a:gd name="connsiteX1" fmla="*/ 2133600 w 2133600"/>
                    <a:gd name="connsiteY1" fmla="*/ 0 h 3035300"/>
                    <a:gd name="connsiteX2" fmla="*/ 2132012 w 2133600"/>
                    <a:gd name="connsiteY2" fmla="*/ 2270919 h 3035300"/>
                    <a:gd name="connsiteX3" fmla="*/ 0 w 2133600"/>
                    <a:gd name="connsiteY3" fmla="*/ 3035300 h 3035300"/>
                    <a:gd name="connsiteX4" fmla="*/ 4763 w 2133600"/>
                    <a:gd name="connsiteY4" fmla="*/ 809625 h 303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33600" h="3035300">
                      <a:moveTo>
                        <a:pt x="4763" y="809625"/>
                      </a:moveTo>
                      <a:lnTo>
                        <a:pt x="2133600" y="0"/>
                      </a:lnTo>
                      <a:cubicBezTo>
                        <a:pt x="2129367" y="757767"/>
                        <a:pt x="2136245" y="1513152"/>
                        <a:pt x="2132012" y="2270919"/>
                      </a:cubicBezTo>
                      <a:lnTo>
                        <a:pt x="0" y="3035300"/>
                      </a:lnTo>
                      <a:cubicBezTo>
                        <a:pt x="1588" y="2293408"/>
                        <a:pt x="3175" y="1551517"/>
                        <a:pt x="4763" y="809625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99"/>
                </a:p>
              </p:txBody>
            </p:sp>
          </p:grpSp>
          <p:grpSp>
            <p:nvGrpSpPr>
              <p:cNvPr id="10" name="Cube Small"/>
              <p:cNvGrpSpPr/>
              <p:nvPr/>
            </p:nvGrpSpPr>
            <p:grpSpPr>
              <a:xfrm>
                <a:off x="4001638" y="2714119"/>
                <a:ext cx="1276634" cy="1137396"/>
                <a:chOff x="6673851" y="2507796"/>
                <a:chExt cx="3493294" cy="3112294"/>
              </a:xfrm>
              <a:solidFill>
                <a:srgbClr val="C00000">
                  <a:alpha val="80000"/>
                </a:srgbClr>
              </a:solidFill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6673851" y="3138034"/>
                  <a:ext cx="1764506" cy="2482056"/>
                </a:xfrm>
                <a:custGeom>
                  <a:avLst/>
                  <a:gdLst>
                    <a:gd name="connsiteX0" fmla="*/ 0 w 1752600"/>
                    <a:gd name="connsiteY0" fmla="*/ 1841500 h 2470150"/>
                    <a:gd name="connsiteX1" fmla="*/ 0 w 1752600"/>
                    <a:gd name="connsiteY1" fmla="*/ 0 h 2470150"/>
                    <a:gd name="connsiteX2" fmla="*/ 1752600 w 1752600"/>
                    <a:gd name="connsiteY2" fmla="*/ 635000 h 2470150"/>
                    <a:gd name="connsiteX3" fmla="*/ 1752600 w 1752600"/>
                    <a:gd name="connsiteY3" fmla="*/ 2470150 h 2470150"/>
                    <a:gd name="connsiteX4" fmla="*/ 0 w 1752600"/>
                    <a:gd name="connsiteY4" fmla="*/ 1841500 h 2470150"/>
                    <a:gd name="connsiteX0" fmla="*/ 0 w 1757362"/>
                    <a:gd name="connsiteY0" fmla="*/ 1841500 h 2477294"/>
                    <a:gd name="connsiteX1" fmla="*/ 0 w 1757362"/>
                    <a:gd name="connsiteY1" fmla="*/ 0 h 2477294"/>
                    <a:gd name="connsiteX2" fmla="*/ 1752600 w 1757362"/>
                    <a:gd name="connsiteY2" fmla="*/ 635000 h 2477294"/>
                    <a:gd name="connsiteX3" fmla="*/ 1757362 w 1757362"/>
                    <a:gd name="connsiteY3" fmla="*/ 2477294 h 2477294"/>
                    <a:gd name="connsiteX4" fmla="*/ 0 w 1757362"/>
                    <a:gd name="connsiteY4" fmla="*/ 1841500 h 2477294"/>
                    <a:gd name="connsiteX0" fmla="*/ 0 w 1757362"/>
                    <a:gd name="connsiteY0" fmla="*/ 1841500 h 2477294"/>
                    <a:gd name="connsiteX1" fmla="*/ 0 w 1757362"/>
                    <a:gd name="connsiteY1" fmla="*/ 0 h 2477294"/>
                    <a:gd name="connsiteX2" fmla="*/ 1747838 w 1757362"/>
                    <a:gd name="connsiteY2" fmla="*/ 635000 h 2477294"/>
                    <a:gd name="connsiteX3" fmla="*/ 1757362 w 1757362"/>
                    <a:gd name="connsiteY3" fmla="*/ 2477294 h 2477294"/>
                    <a:gd name="connsiteX4" fmla="*/ 0 w 1757362"/>
                    <a:gd name="connsiteY4" fmla="*/ 1841500 h 2477294"/>
                    <a:gd name="connsiteX0" fmla="*/ 7144 w 1764506"/>
                    <a:gd name="connsiteY0" fmla="*/ 1841500 h 2477294"/>
                    <a:gd name="connsiteX1" fmla="*/ 0 w 1764506"/>
                    <a:gd name="connsiteY1" fmla="*/ 0 h 2477294"/>
                    <a:gd name="connsiteX2" fmla="*/ 1754982 w 1764506"/>
                    <a:gd name="connsiteY2" fmla="*/ 635000 h 2477294"/>
                    <a:gd name="connsiteX3" fmla="*/ 1764506 w 1764506"/>
                    <a:gd name="connsiteY3" fmla="*/ 2477294 h 2477294"/>
                    <a:gd name="connsiteX4" fmla="*/ 7144 w 1764506"/>
                    <a:gd name="connsiteY4" fmla="*/ 1841500 h 2477294"/>
                    <a:gd name="connsiteX0" fmla="*/ 7144 w 1764506"/>
                    <a:gd name="connsiteY0" fmla="*/ 1848644 h 2484438"/>
                    <a:gd name="connsiteX1" fmla="*/ 0 w 1764506"/>
                    <a:gd name="connsiteY1" fmla="*/ 0 h 2484438"/>
                    <a:gd name="connsiteX2" fmla="*/ 1754982 w 1764506"/>
                    <a:gd name="connsiteY2" fmla="*/ 642144 h 2484438"/>
                    <a:gd name="connsiteX3" fmla="*/ 1764506 w 1764506"/>
                    <a:gd name="connsiteY3" fmla="*/ 2484438 h 2484438"/>
                    <a:gd name="connsiteX4" fmla="*/ 7144 w 1764506"/>
                    <a:gd name="connsiteY4" fmla="*/ 1848644 h 2484438"/>
                    <a:gd name="connsiteX0" fmla="*/ 7144 w 1764506"/>
                    <a:gd name="connsiteY0" fmla="*/ 1841500 h 2477294"/>
                    <a:gd name="connsiteX1" fmla="*/ 0 w 1764506"/>
                    <a:gd name="connsiteY1" fmla="*/ 0 h 2477294"/>
                    <a:gd name="connsiteX2" fmla="*/ 1754982 w 1764506"/>
                    <a:gd name="connsiteY2" fmla="*/ 635000 h 2477294"/>
                    <a:gd name="connsiteX3" fmla="*/ 1764506 w 1764506"/>
                    <a:gd name="connsiteY3" fmla="*/ 2477294 h 2477294"/>
                    <a:gd name="connsiteX4" fmla="*/ 7144 w 1764506"/>
                    <a:gd name="connsiteY4" fmla="*/ 1841500 h 2477294"/>
                    <a:gd name="connsiteX0" fmla="*/ 7144 w 1764506"/>
                    <a:gd name="connsiteY0" fmla="*/ 1846262 h 2482056"/>
                    <a:gd name="connsiteX1" fmla="*/ 0 w 1764506"/>
                    <a:gd name="connsiteY1" fmla="*/ 0 h 2482056"/>
                    <a:gd name="connsiteX2" fmla="*/ 1754982 w 1764506"/>
                    <a:gd name="connsiteY2" fmla="*/ 639762 h 2482056"/>
                    <a:gd name="connsiteX3" fmla="*/ 1764506 w 1764506"/>
                    <a:gd name="connsiteY3" fmla="*/ 2482056 h 2482056"/>
                    <a:gd name="connsiteX4" fmla="*/ 7144 w 1764506"/>
                    <a:gd name="connsiteY4" fmla="*/ 1846262 h 2482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4506" h="2482056">
                      <a:moveTo>
                        <a:pt x="7144" y="1846262"/>
                      </a:moveTo>
                      <a:cubicBezTo>
                        <a:pt x="4763" y="1232429"/>
                        <a:pt x="2381" y="613833"/>
                        <a:pt x="0" y="0"/>
                      </a:cubicBezTo>
                      <a:lnTo>
                        <a:pt x="1754982" y="639762"/>
                      </a:lnTo>
                      <a:cubicBezTo>
                        <a:pt x="1756569" y="1253860"/>
                        <a:pt x="1762919" y="1867958"/>
                        <a:pt x="1764506" y="2482056"/>
                      </a:cubicBezTo>
                      <a:lnTo>
                        <a:pt x="7144" y="184626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99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8427245" y="3149146"/>
                  <a:ext cx="1739900" cy="2470150"/>
                </a:xfrm>
                <a:custGeom>
                  <a:avLst/>
                  <a:gdLst>
                    <a:gd name="connsiteX0" fmla="*/ 0 w 1739900"/>
                    <a:gd name="connsiteY0" fmla="*/ 622300 h 1841500"/>
                    <a:gd name="connsiteX1" fmla="*/ 1739900 w 1739900"/>
                    <a:gd name="connsiteY1" fmla="*/ 0 h 1841500"/>
                    <a:gd name="connsiteX2" fmla="*/ 1739900 w 1739900"/>
                    <a:gd name="connsiteY2" fmla="*/ 1841500 h 1841500"/>
                    <a:gd name="connsiteX3" fmla="*/ 12700 w 1739900"/>
                    <a:gd name="connsiteY3" fmla="*/ 1841500 h 1841500"/>
                    <a:gd name="connsiteX4" fmla="*/ 0 w 1739900"/>
                    <a:gd name="connsiteY4" fmla="*/ 622300 h 1841500"/>
                    <a:gd name="connsiteX0" fmla="*/ 0 w 1739900"/>
                    <a:gd name="connsiteY0" fmla="*/ 622300 h 2470150"/>
                    <a:gd name="connsiteX1" fmla="*/ 1739900 w 1739900"/>
                    <a:gd name="connsiteY1" fmla="*/ 0 h 2470150"/>
                    <a:gd name="connsiteX2" fmla="*/ 1739900 w 1739900"/>
                    <a:gd name="connsiteY2" fmla="*/ 1841500 h 2470150"/>
                    <a:gd name="connsiteX3" fmla="*/ 12700 w 1739900"/>
                    <a:gd name="connsiteY3" fmla="*/ 2470150 h 2470150"/>
                    <a:gd name="connsiteX4" fmla="*/ 0 w 1739900"/>
                    <a:gd name="connsiteY4" fmla="*/ 622300 h 2470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9900" h="2470150">
                      <a:moveTo>
                        <a:pt x="0" y="622300"/>
                      </a:moveTo>
                      <a:lnTo>
                        <a:pt x="1739900" y="0"/>
                      </a:lnTo>
                      <a:lnTo>
                        <a:pt x="1739900" y="1841500"/>
                      </a:lnTo>
                      <a:lnTo>
                        <a:pt x="12700" y="2470150"/>
                      </a:lnTo>
                      <a:cubicBezTo>
                        <a:pt x="8467" y="1854200"/>
                        <a:pt x="4233" y="1238250"/>
                        <a:pt x="0" y="62230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99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6674645" y="2507796"/>
                  <a:ext cx="3492500" cy="1270000"/>
                </a:xfrm>
                <a:custGeom>
                  <a:avLst/>
                  <a:gdLst>
                    <a:gd name="connsiteX0" fmla="*/ 0 w 3492500"/>
                    <a:gd name="connsiteY0" fmla="*/ 628650 h 1270000"/>
                    <a:gd name="connsiteX1" fmla="*/ 1752600 w 3492500"/>
                    <a:gd name="connsiteY1" fmla="*/ 0 h 1270000"/>
                    <a:gd name="connsiteX2" fmla="*/ 3492500 w 3492500"/>
                    <a:gd name="connsiteY2" fmla="*/ 641350 h 1270000"/>
                    <a:gd name="connsiteX3" fmla="*/ 1752600 w 3492500"/>
                    <a:gd name="connsiteY3" fmla="*/ 1270000 h 1270000"/>
                    <a:gd name="connsiteX4" fmla="*/ 0 w 3492500"/>
                    <a:gd name="connsiteY4" fmla="*/ 628650 h 127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92500" h="1270000">
                      <a:moveTo>
                        <a:pt x="0" y="628650"/>
                      </a:moveTo>
                      <a:lnTo>
                        <a:pt x="1752600" y="0"/>
                      </a:lnTo>
                      <a:lnTo>
                        <a:pt x="3492500" y="641350"/>
                      </a:lnTo>
                      <a:lnTo>
                        <a:pt x="1752600" y="1270000"/>
                      </a:lnTo>
                      <a:lnTo>
                        <a:pt x="0" y="62865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99"/>
                </a:p>
              </p:txBody>
            </p:sp>
          </p:grpSp>
          <p:grpSp>
            <p:nvGrpSpPr>
              <p:cNvPr id="19" name="Cube Big P1"/>
              <p:cNvGrpSpPr/>
              <p:nvPr/>
            </p:nvGrpSpPr>
            <p:grpSpPr>
              <a:xfrm>
                <a:off x="3683520" y="2282237"/>
                <a:ext cx="1917802" cy="1701521"/>
                <a:chOff x="2175103" y="1258715"/>
                <a:chExt cx="4279770" cy="3797115"/>
              </a:xfrm>
              <a:solidFill>
                <a:schemeClr val="accent2">
                  <a:lumMod val="60000"/>
                  <a:lumOff val="40000"/>
                  <a:alpha val="14902"/>
                </a:schemeClr>
              </a:solidFill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2183835" y="2049662"/>
                  <a:ext cx="2156176" cy="3006168"/>
                </a:xfrm>
                <a:custGeom>
                  <a:avLst/>
                  <a:gdLst>
                    <a:gd name="connsiteX0" fmla="*/ 0 w 1752600"/>
                    <a:gd name="connsiteY0" fmla="*/ 1841500 h 2470150"/>
                    <a:gd name="connsiteX1" fmla="*/ 0 w 1752600"/>
                    <a:gd name="connsiteY1" fmla="*/ 0 h 2470150"/>
                    <a:gd name="connsiteX2" fmla="*/ 1752600 w 1752600"/>
                    <a:gd name="connsiteY2" fmla="*/ 635000 h 2470150"/>
                    <a:gd name="connsiteX3" fmla="*/ 1752600 w 1752600"/>
                    <a:gd name="connsiteY3" fmla="*/ 2470150 h 2470150"/>
                    <a:gd name="connsiteX4" fmla="*/ 0 w 1752600"/>
                    <a:gd name="connsiteY4" fmla="*/ 1841500 h 2470150"/>
                    <a:gd name="connsiteX0" fmla="*/ 0 w 1757362"/>
                    <a:gd name="connsiteY0" fmla="*/ 1841500 h 2477294"/>
                    <a:gd name="connsiteX1" fmla="*/ 0 w 1757362"/>
                    <a:gd name="connsiteY1" fmla="*/ 0 h 2477294"/>
                    <a:gd name="connsiteX2" fmla="*/ 1752600 w 1757362"/>
                    <a:gd name="connsiteY2" fmla="*/ 635000 h 2477294"/>
                    <a:gd name="connsiteX3" fmla="*/ 1757362 w 1757362"/>
                    <a:gd name="connsiteY3" fmla="*/ 2477294 h 2477294"/>
                    <a:gd name="connsiteX4" fmla="*/ 0 w 1757362"/>
                    <a:gd name="connsiteY4" fmla="*/ 1841500 h 2477294"/>
                    <a:gd name="connsiteX0" fmla="*/ 0 w 1757362"/>
                    <a:gd name="connsiteY0" fmla="*/ 1841500 h 2477294"/>
                    <a:gd name="connsiteX1" fmla="*/ 0 w 1757362"/>
                    <a:gd name="connsiteY1" fmla="*/ 0 h 2477294"/>
                    <a:gd name="connsiteX2" fmla="*/ 1747838 w 1757362"/>
                    <a:gd name="connsiteY2" fmla="*/ 635000 h 2477294"/>
                    <a:gd name="connsiteX3" fmla="*/ 1757362 w 1757362"/>
                    <a:gd name="connsiteY3" fmla="*/ 2477294 h 2477294"/>
                    <a:gd name="connsiteX4" fmla="*/ 0 w 1757362"/>
                    <a:gd name="connsiteY4" fmla="*/ 1841500 h 2477294"/>
                    <a:gd name="connsiteX0" fmla="*/ 7144 w 1764506"/>
                    <a:gd name="connsiteY0" fmla="*/ 1841500 h 2477294"/>
                    <a:gd name="connsiteX1" fmla="*/ 0 w 1764506"/>
                    <a:gd name="connsiteY1" fmla="*/ 0 h 2477294"/>
                    <a:gd name="connsiteX2" fmla="*/ 1754982 w 1764506"/>
                    <a:gd name="connsiteY2" fmla="*/ 635000 h 2477294"/>
                    <a:gd name="connsiteX3" fmla="*/ 1764506 w 1764506"/>
                    <a:gd name="connsiteY3" fmla="*/ 2477294 h 2477294"/>
                    <a:gd name="connsiteX4" fmla="*/ 7144 w 1764506"/>
                    <a:gd name="connsiteY4" fmla="*/ 1841500 h 2477294"/>
                    <a:gd name="connsiteX0" fmla="*/ 7144 w 1764506"/>
                    <a:gd name="connsiteY0" fmla="*/ 1848644 h 2484438"/>
                    <a:gd name="connsiteX1" fmla="*/ 0 w 1764506"/>
                    <a:gd name="connsiteY1" fmla="*/ 0 h 2484438"/>
                    <a:gd name="connsiteX2" fmla="*/ 1754982 w 1764506"/>
                    <a:gd name="connsiteY2" fmla="*/ 642144 h 2484438"/>
                    <a:gd name="connsiteX3" fmla="*/ 1764506 w 1764506"/>
                    <a:gd name="connsiteY3" fmla="*/ 2484438 h 2484438"/>
                    <a:gd name="connsiteX4" fmla="*/ 7144 w 1764506"/>
                    <a:gd name="connsiteY4" fmla="*/ 1848644 h 2484438"/>
                    <a:gd name="connsiteX0" fmla="*/ 7144 w 1764506"/>
                    <a:gd name="connsiteY0" fmla="*/ 1841500 h 2477294"/>
                    <a:gd name="connsiteX1" fmla="*/ 0 w 1764506"/>
                    <a:gd name="connsiteY1" fmla="*/ 0 h 2477294"/>
                    <a:gd name="connsiteX2" fmla="*/ 1754982 w 1764506"/>
                    <a:gd name="connsiteY2" fmla="*/ 635000 h 2477294"/>
                    <a:gd name="connsiteX3" fmla="*/ 1764506 w 1764506"/>
                    <a:gd name="connsiteY3" fmla="*/ 2477294 h 2477294"/>
                    <a:gd name="connsiteX4" fmla="*/ 7144 w 1764506"/>
                    <a:gd name="connsiteY4" fmla="*/ 1841500 h 2477294"/>
                    <a:gd name="connsiteX0" fmla="*/ 7144 w 1764506"/>
                    <a:gd name="connsiteY0" fmla="*/ 1846262 h 2482056"/>
                    <a:gd name="connsiteX1" fmla="*/ 0 w 1764506"/>
                    <a:gd name="connsiteY1" fmla="*/ 0 h 2482056"/>
                    <a:gd name="connsiteX2" fmla="*/ 1754982 w 1764506"/>
                    <a:gd name="connsiteY2" fmla="*/ 639762 h 2482056"/>
                    <a:gd name="connsiteX3" fmla="*/ 1764506 w 1764506"/>
                    <a:gd name="connsiteY3" fmla="*/ 2482056 h 2482056"/>
                    <a:gd name="connsiteX4" fmla="*/ 7144 w 1764506"/>
                    <a:gd name="connsiteY4" fmla="*/ 1846262 h 2482056"/>
                    <a:gd name="connsiteX0" fmla="*/ 5197 w 1762559"/>
                    <a:gd name="connsiteY0" fmla="*/ 1850190 h 2485984"/>
                    <a:gd name="connsiteX1" fmla="*/ 0 w 1762559"/>
                    <a:gd name="connsiteY1" fmla="*/ 0 h 2485984"/>
                    <a:gd name="connsiteX2" fmla="*/ 1753035 w 1762559"/>
                    <a:gd name="connsiteY2" fmla="*/ 643690 h 2485984"/>
                    <a:gd name="connsiteX3" fmla="*/ 1762559 w 1762559"/>
                    <a:gd name="connsiteY3" fmla="*/ 2485984 h 2485984"/>
                    <a:gd name="connsiteX4" fmla="*/ 5197 w 1762559"/>
                    <a:gd name="connsiteY4" fmla="*/ 1850190 h 2485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2559" h="2485984">
                      <a:moveTo>
                        <a:pt x="5197" y="1850190"/>
                      </a:moveTo>
                      <a:cubicBezTo>
                        <a:pt x="2816" y="1236357"/>
                        <a:pt x="2381" y="613833"/>
                        <a:pt x="0" y="0"/>
                      </a:cubicBezTo>
                      <a:lnTo>
                        <a:pt x="1753035" y="643690"/>
                      </a:lnTo>
                      <a:cubicBezTo>
                        <a:pt x="1754622" y="1257788"/>
                        <a:pt x="1760972" y="1871886"/>
                        <a:pt x="1762559" y="2485984"/>
                      </a:cubicBezTo>
                      <a:lnTo>
                        <a:pt x="5197" y="185019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99" dirty="0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4326417" y="2067850"/>
                  <a:ext cx="2128456" cy="2987021"/>
                </a:xfrm>
                <a:custGeom>
                  <a:avLst/>
                  <a:gdLst>
                    <a:gd name="connsiteX0" fmla="*/ 0 w 1739900"/>
                    <a:gd name="connsiteY0" fmla="*/ 622300 h 1841500"/>
                    <a:gd name="connsiteX1" fmla="*/ 1739900 w 1739900"/>
                    <a:gd name="connsiteY1" fmla="*/ 0 h 1841500"/>
                    <a:gd name="connsiteX2" fmla="*/ 1739900 w 1739900"/>
                    <a:gd name="connsiteY2" fmla="*/ 1841500 h 1841500"/>
                    <a:gd name="connsiteX3" fmla="*/ 12700 w 1739900"/>
                    <a:gd name="connsiteY3" fmla="*/ 1841500 h 1841500"/>
                    <a:gd name="connsiteX4" fmla="*/ 0 w 1739900"/>
                    <a:gd name="connsiteY4" fmla="*/ 622300 h 1841500"/>
                    <a:gd name="connsiteX0" fmla="*/ 0 w 1739900"/>
                    <a:gd name="connsiteY0" fmla="*/ 622300 h 2470150"/>
                    <a:gd name="connsiteX1" fmla="*/ 1739900 w 1739900"/>
                    <a:gd name="connsiteY1" fmla="*/ 0 h 2470150"/>
                    <a:gd name="connsiteX2" fmla="*/ 1739900 w 1739900"/>
                    <a:gd name="connsiteY2" fmla="*/ 1841500 h 2470150"/>
                    <a:gd name="connsiteX3" fmla="*/ 12700 w 1739900"/>
                    <a:gd name="connsiteY3" fmla="*/ 2470150 h 2470150"/>
                    <a:gd name="connsiteX4" fmla="*/ 0 w 1739900"/>
                    <a:gd name="connsiteY4" fmla="*/ 622300 h 2470150"/>
                    <a:gd name="connsiteX0" fmla="*/ 0 w 1739900"/>
                    <a:gd name="connsiteY0" fmla="*/ 630156 h 2470150"/>
                    <a:gd name="connsiteX1" fmla="*/ 1739900 w 1739900"/>
                    <a:gd name="connsiteY1" fmla="*/ 0 h 2470150"/>
                    <a:gd name="connsiteX2" fmla="*/ 1739900 w 1739900"/>
                    <a:gd name="connsiteY2" fmla="*/ 1841500 h 2470150"/>
                    <a:gd name="connsiteX3" fmla="*/ 12700 w 1739900"/>
                    <a:gd name="connsiteY3" fmla="*/ 2470150 h 2470150"/>
                    <a:gd name="connsiteX4" fmla="*/ 0 w 1739900"/>
                    <a:gd name="connsiteY4" fmla="*/ 630156 h 2470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9900" h="2470150">
                      <a:moveTo>
                        <a:pt x="0" y="630156"/>
                      </a:moveTo>
                      <a:lnTo>
                        <a:pt x="1739900" y="0"/>
                      </a:lnTo>
                      <a:lnTo>
                        <a:pt x="1739900" y="1841500"/>
                      </a:lnTo>
                      <a:lnTo>
                        <a:pt x="12700" y="2470150"/>
                      </a:lnTo>
                      <a:cubicBezTo>
                        <a:pt x="8467" y="1854200"/>
                        <a:pt x="4233" y="1246106"/>
                        <a:pt x="0" y="630156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99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2175103" y="1258715"/>
                  <a:ext cx="4278183" cy="1569389"/>
                </a:xfrm>
                <a:custGeom>
                  <a:avLst/>
                  <a:gdLst>
                    <a:gd name="connsiteX0" fmla="*/ 0 w 3492500"/>
                    <a:gd name="connsiteY0" fmla="*/ 628650 h 1270000"/>
                    <a:gd name="connsiteX1" fmla="*/ 1752600 w 3492500"/>
                    <a:gd name="connsiteY1" fmla="*/ 0 h 1270000"/>
                    <a:gd name="connsiteX2" fmla="*/ 3492500 w 3492500"/>
                    <a:gd name="connsiteY2" fmla="*/ 641350 h 1270000"/>
                    <a:gd name="connsiteX3" fmla="*/ 1752600 w 3492500"/>
                    <a:gd name="connsiteY3" fmla="*/ 1270000 h 1270000"/>
                    <a:gd name="connsiteX4" fmla="*/ 0 w 3492500"/>
                    <a:gd name="connsiteY4" fmla="*/ 628650 h 1270000"/>
                    <a:gd name="connsiteX0" fmla="*/ 0 w 3497698"/>
                    <a:gd name="connsiteY0" fmla="*/ 628650 h 1270000"/>
                    <a:gd name="connsiteX1" fmla="*/ 1752600 w 3497698"/>
                    <a:gd name="connsiteY1" fmla="*/ 0 h 1270000"/>
                    <a:gd name="connsiteX2" fmla="*/ 3497698 w 3497698"/>
                    <a:gd name="connsiteY2" fmla="*/ 646486 h 1270000"/>
                    <a:gd name="connsiteX3" fmla="*/ 1752600 w 3497698"/>
                    <a:gd name="connsiteY3" fmla="*/ 1270000 h 1270000"/>
                    <a:gd name="connsiteX4" fmla="*/ 0 w 3497698"/>
                    <a:gd name="connsiteY4" fmla="*/ 628650 h 1270000"/>
                    <a:gd name="connsiteX0" fmla="*/ 0 w 3491850"/>
                    <a:gd name="connsiteY0" fmla="*/ 628650 h 1270000"/>
                    <a:gd name="connsiteX1" fmla="*/ 1752600 w 3491850"/>
                    <a:gd name="connsiteY1" fmla="*/ 0 h 1270000"/>
                    <a:gd name="connsiteX2" fmla="*/ 3491850 w 3491850"/>
                    <a:gd name="connsiteY2" fmla="*/ 650337 h 1270000"/>
                    <a:gd name="connsiteX3" fmla="*/ 1752600 w 3491850"/>
                    <a:gd name="connsiteY3" fmla="*/ 1270000 h 1270000"/>
                    <a:gd name="connsiteX4" fmla="*/ 0 w 3491850"/>
                    <a:gd name="connsiteY4" fmla="*/ 628650 h 1270000"/>
                    <a:gd name="connsiteX0" fmla="*/ 0 w 3491850"/>
                    <a:gd name="connsiteY0" fmla="*/ 628650 h 1270000"/>
                    <a:gd name="connsiteX1" fmla="*/ 1752600 w 3491850"/>
                    <a:gd name="connsiteY1" fmla="*/ 0 h 1270000"/>
                    <a:gd name="connsiteX2" fmla="*/ 3491850 w 3491850"/>
                    <a:gd name="connsiteY2" fmla="*/ 652262 h 1270000"/>
                    <a:gd name="connsiteX3" fmla="*/ 1752600 w 3491850"/>
                    <a:gd name="connsiteY3" fmla="*/ 1270000 h 1270000"/>
                    <a:gd name="connsiteX4" fmla="*/ 0 w 3491850"/>
                    <a:gd name="connsiteY4" fmla="*/ 628650 h 1270000"/>
                    <a:gd name="connsiteX0" fmla="*/ 0 w 3491850"/>
                    <a:gd name="connsiteY0" fmla="*/ 636353 h 1270000"/>
                    <a:gd name="connsiteX1" fmla="*/ 1752600 w 3491850"/>
                    <a:gd name="connsiteY1" fmla="*/ 0 h 1270000"/>
                    <a:gd name="connsiteX2" fmla="*/ 3491850 w 3491850"/>
                    <a:gd name="connsiteY2" fmla="*/ 652262 h 1270000"/>
                    <a:gd name="connsiteX3" fmla="*/ 1752600 w 3491850"/>
                    <a:gd name="connsiteY3" fmla="*/ 1270000 h 1270000"/>
                    <a:gd name="connsiteX4" fmla="*/ 0 w 3491850"/>
                    <a:gd name="connsiteY4" fmla="*/ 636353 h 1270000"/>
                    <a:gd name="connsiteX0" fmla="*/ 0 w 3493799"/>
                    <a:gd name="connsiteY0" fmla="*/ 636353 h 1270000"/>
                    <a:gd name="connsiteX1" fmla="*/ 1752600 w 3493799"/>
                    <a:gd name="connsiteY1" fmla="*/ 0 h 1270000"/>
                    <a:gd name="connsiteX2" fmla="*/ 3493799 w 3493799"/>
                    <a:gd name="connsiteY2" fmla="*/ 654188 h 1270000"/>
                    <a:gd name="connsiteX3" fmla="*/ 1752600 w 3493799"/>
                    <a:gd name="connsiteY3" fmla="*/ 1270000 h 1270000"/>
                    <a:gd name="connsiteX4" fmla="*/ 0 w 3493799"/>
                    <a:gd name="connsiteY4" fmla="*/ 636353 h 1270000"/>
                    <a:gd name="connsiteX0" fmla="*/ 0 w 3497697"/>
                    <a:gd name="connsiteY0" fmla="*/ 636353 h 1270000"/>
                    <a:gd name="connsiteX1" fmla="*/ 1752600 w 3497697"/>
                    <a:gd name="connsiteY1" fmla="*/ 0 h 1270000"/>
                    <a:gd name="connsiteX2" fmla="*/ 3497697 w 3497697"/>
                    <a:gd name="connsiteY2" fmla="*/ 659965 h 1270000"/>
                    <a:gd name="connsiteX3" fmla="*/ 1752600 w 3497697"/>
                    <a:gd name="connsiteY3" fmla="*/ 1270000 h 1270000"/>
                    <a:gd name="connsiteX4" fmla="*/ 0 w 3497697"/>
                    <a:gd name="connsiteY4" fmla="*/ 636353 h 1270000"/>
                    <a:gd name="connsiteX0" fmla="*/ 0 w 3501596"/>
                    <a:gd name="connsiteY0" fmla="*/ 636353 h 1270000"/>
                    <a:gd name="connsiteX1" fmla="*/ 1752600 w 3501596"/>
                    <a:gd name="connsiteY1" fmla="*/ 0 h 1270000"/>
                    <a:gd name="connsiteX2" fmla="*/ 3501596 w 3501596"/>
                    <a:gd name="connsiteY2" fmla="*/ 658040 h 1270000"/>
                    <a:gd name="connsiteX3" fmla="*/ 1752600 w 3501596"/>
                    <a:gd name="connsiteY3" fmla="*/ 1270000 h 1270000"/>
                    <a:gd name="connsiteX4" fmla="*/ 0 w 3501596"/>
                    <a:gd name="connsiteY4" fmla="*/ 636353 h 1270000"/>
                    <a:gd name="connsiteX0" fmla="*/ 0 w 3501596"/>
                    <a:gd name="connsiteY0" fmla="*/ 636353 h 1272568"/>
                    <a:gd name="connsiteX1" fmla="*/ 1752600 w 3501596"/>
                    <a:gd name="connsiteY1" fmla="*/ 0 h 1272568"/>
                    <a:gd name="connsiteX2" fmla="*/ 3501596 w 3501596"/>
                    <a:gd name="connsiteY2" fmla="*/ 658040 h 1272568"/>
                    <a:gd name="connsiteX3" fmla="*/ 1760397 w 3501596"/>
                    <a:gd name="connsiteY3" fmla="*/ 1272568 h 1272568"/>
                    <a:gd name="connsiteX4" fmla="*/ 0 w 3501596"/>
                    <a:gd name="connsiteY4" fmla="*/ 636353 h 1272568"/>
                    <a:gd name="connsiteX0" fmla="*/ 0 w 3501596"/>
                    <a:gd name="connsiteY0" fmla="*/ 636353 h 1272568"/>
                    <a:gd name="connsiteX1" fmla="*/ 1752600 w 3501596"/>
                    <a:gd name="connsiteY1" fmla="*/ 0 h 1272568"/>
                    <a:gd name="connsiteX2" fmla="*/ 3501596 w 3501596"/>
                    <a:gd name="connsiteY2" fmla="*/ 658040 h 1272568"/>
                    <a:gd name="connsiteX3" fmla="*/ 1757798 w 3501596"/>
                    <a:gd name="connsiteY3" fmla="*/ 1272568 h 1272568"/>
                    <a:gd name="connsiteX4" fmla="*/ 0 w 3501596"/>
                    <a:gd name="connsiteY4" fmla="*/ 636353 h 1272568"/>
                    <a:gd name="connsiteX0" fmla="*/ 0 w 3501596"/>
                    <a:gd name="connsiteY0" fmla="*/ 636353 h 1272568"/>
                    <a:gd name="connsiteX1" fmla="*/ 1752600 w 3501596"/>
                    <a:gd name="connsiteY1" fmla="*/ 0 h 1272568"/>
                    <a:gd name="connsiteX2" fmla="*/ 3501596 w 3501596"/>
                    <a:gd name="connsiteY2" fmla="*/ 658040 h 1272568"/>
                    <a:gd name="connsiteX3" fmla="*/ 1760397 w 3501596"/>
                    <a:gd name="connsiteY3" fmla="*/ 1272568 h 1272568"/>
                    <a:gd name="connsiteX4" fmla="*/ 0 w 3501596"/>
                    <a:gd name="connsiteY4" fmla="*/ 636353 h 127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01596" h="1272568">
                      <a:moveTo>
                        <a:pt x="0" y="636353"/>
                      </a:moveTo>
                      <a:lnTo>
                        <a:pt x="1752600" y="0"/>
                      </a:lnTo>
                      <a:lnTo>
                        <a:pt x="3501596" y="658040"/>
                      </a:lnTo>
                      <a:lnTo>
                        <a:pt x="1760397" y="1272568"/>
                      </a:lnTo>
                      <a:lnTo>
                        <a:pt x="0" y="63635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99"/>
                </a:p>
              </p:txBody>
            </p:sp>
          </p:grpSp>
          <p:sp>
            <p:nvSpPr>
              <p:cNvPr id="24" name="Freeform 23"/>
              <p:cNvSpPr/>
              <p:nvPr/>
            </p:nvSpPr>
            <p:spPr>
              <a:xfrm>
                <a:off x="4688861" y="3678150"/>
                <a:ext cx="1917091" cy="703257"/>
              </a:xfrm>
              <a:custGeom>
                <a:avLst/>
                <a:gdLst>
                  <a:gd name="connsiteX0" fmla="*/ 0 w 3492500"/>
                  <a:gd name="connsiteY0" fmla="*/ 628650 h 1270000"/>
                  <a:gd name="connsiteX1" fmla="*/ 1752600 w 3492500"/>
                  <a:gd name="connsiteY1" fmla="*/ 0 h 1270000"/>
                  <a:gd name="connsiteX2" fmla="*/ 3492500 w 3492500"/>
                  <a:gd name="connsiteY2" fmla="*/ 641350 h 1270000"/>
                  <a:gd name="connsiteX3" fmla="*/ 1752600 w 3492500"/>
                  <a:gd name="connsiteY3" fmla="*/ 1270000 h 1270000"/>
                  <a:gd name="connsiteX4" fmla="*/ 0 w 3492500"/>
                  <a:gd name="connsiteY4" fmla="*/ 628650 h 1270000"/>
                  <a:gd name="connsiteX0" fmla="*/ 0 w 3497698"/>
                  <a:gd name="connsiteY0" fmla="*/ 628650 h 1270000"/>
                  <a:gd name="connsiteX1" fmla="*/ 1752600 w 3497698"/>
                  <a:gd name="connsiteY1" fmla="*/ 0 h 1270000"/>
                  <a:gd name="connsiteX2" fmla="*/ 3497698 w 3497698"/>
                  <a:gd name="connsiteY2" fmla="*/ 646486 h 1270000"/>
                  <a:gd name="connsiteX3" fmla="*/ 1752600 w 3497698"/>
                  <a:gd name="connsiteY3" fmla="*/ 1270000 h 1270000"/>
                  <a:gd name="connsiteX4" fmla="*/ 0 w 3497698"/>
                  <a:gd name="connsiteY4" fmla="*/ 628650 h 1270000"/>
                  <a:gd name="connsiteX0" fmla="*/ 0 w 3491850"/>
                  <a:gd name="connsiteY0" fmla="*/ 628650 h 1270000"/>
                  <a:gd name="connsiteX1" fmla="*/ 1752600 w 3491850"/>
                  <a:gd name="connsiteY1" fmla="*/ 0 h 1270000"/>
                  <a:gd name="connsiteX2" fmla="*/ 3491850 w 3491850"/>
                  <a:gd name="connsiteY2" fmla="*/ 650337 h 1270000"/>
                  <a:gd name="connsiteX3" fmla="*/ 1752600 w 3491850"/>
                  <a:gd name="connsiteY3" fmla="*/ 1270000 h 1270000"/>
                  <a:gd name="connsiteX4" fmla="*/ 0 w 3491850"/>
                  <a:gd name="connsiteY4" fmla="*/ 628650 h 1270000"/>
                  <a:gd name="connsiteX0" fmla="*/ 0 w 3491850"/>
                  <a:gd name="connsiteY0" fmla="*/ 628650 h 1270000"/>
                  <a:gd name="connsiteX1" fmla="*/ 1752600 w 3491850"/>
                  <a:gd name="connsiteY1" fmla="*/ 0 h 1270000"/>
                  <a:gd name="connsiteX2" fmla="*/ 3491850 w 3491850"/>
                  <a:gd name="connsiteY2" fmla="*/ 652262 h 1270000"/>
                  <a:gd name="connsiteX3" fmla="*/ 1752600 w 3491850"/>
                  <a:gd name="connsiteY3" fmla="*/ 1270000 h 1270000"/>
                  <a:gd name="connsiteX4" fmla="*/ 0 w 3491850"/>
                  <a:gd name="connsiteY4" fmla="*/ 628650 h 1270000"/>
                  <a:gd name="connsiteX0" fmla="*/ 0 w 3491850"/>
                  <a:gd name="connsiteY0" fmla="*/ 636353 h 1270000"/>
                  <a:gd name="connsiteX1" fmla="*/ 1752600 w 3491850"/>
                  <a:gd name="connsiteY1" fmla="*/ 0 h 1270000"/>
                  <a:gd name="connsiteX2" fmla="*/ 3491850 w 3491850"/>
                  <a:gd name="connsiteY2" fmla="*/ 652262 h 1270000"/>
                  <a:gd name="connsiteX3" fmla="*/ 1752600 w 3491850"/>
                  <a:gd name="connsiteY3" fmla="*/ 1270000 h 1270000"/>
                  <a:gd name="connsiteX4" fmla="*/ 0 w 3491850"/>
                  <a:gd name="connsiteY4" fmla="*/ 636353 h 1270000"/>
                  <a:gd name="connsiteX0" fmla="*/ 0 w 3493799"/>
                  <a:gd name="connsiteY0" fmla="*/ 636353 h 1270000"/>
                  <a:gd name="connsiteX1" fmla="*/ 1752600 w 3493799"/>
                  <a:gd name="connsiteY1" fmla="*/ 0 h 1270000"/>
                  <a:gd name="connsiteX2" fmla="*/ 3493799 w 3493799"/>
                  <a:gd name="connsiteY2" fmla="*/ 654188 h 1270000"/>
                  <a:gd name="connsiteX3" fmla="*/ 1752600 w 3493799"/>
                  <a:gd name="connsiteY3" fmla="*/ 1270000 h 1270000"/>
                  <a:gd name="connsiteX4" fmla="*/ 0 w 3493799"/>
                  <a:gd name="connsiteY4" fmla="*/ 636353 h 1270000"/>
                  <a:gd name="connsiteX0" fmla="*/ 0 w 3497697"/>
                  <a:gd name="connsiteY0" fmla="*/ 636353 h 1270000"/>
                  <a:gd name="connsiteX1" fmla="*/ 1752600 w 3497697"/>
                  <a:gd name="connsiteY1" fmla="*/ 0 h 1270000"/>
                  <a:gd name="connsiteX2" fmla="*/ 3497697 w 3497697"/>
                  <a:gd name="connsiteY2" fmla="*/ 659965 h 1270000"/>
                  <a:gd name="connsiteX3" fmla="*/ 1752600 w 3497697"/>
                  <a:gd name="connsiteY3" fmla="*/ 1270000 h 1270000"/>
                  <a:gd name="connsiteX4" fmla="*/ 0 w 3497697"/>
                  <a:gd name="connsiteY4" fmla="*/ 636353 h 1270000"/>
                  <a:gd name="connsiteX0" fmla="*/ 0 w 3501596"/>
                  <a:gd name="connsiteY0" fmla="*/ 636353 h 1270000"/>
                  <a:gd name="connsiteX1" fmla="*/ 1752600 w 3501596"/>
                  <a:gd name="connsiteY1" fmla="*/ 0 h 1270000"/>
                  <a:gd name="connsiteX2" fmla="*/ 3501596 w 3501596"/>
                  <a:gd name="connsiteY2" fmla="*/ 658040 h 1270000"/>
                  <a:gd name="connsiteX3" fmla="*/ 1752600 w 3501596"/>
                  <a:gd name="connsiteY3" fmla="*/ 1270000 h 1270000"/>
                  <a:gd name="connsiteX4" fmla="*/ 0 w 3501596"/>
                  <a:gd name="connsiteY4" fmla="*/ 636353 h 1270000"/>
                  <a:gd name="connsiteX0" fmla="*/ 0 w 3501596"/>
                  <a:gd name="connsiteY0" fmla="*/ 636353 h 1272568"/>
                  <a:gd name="connsiteX1" fmla="*/ 1752600 w 3501596"/>
                  <a:gd name="connsiteY1" fmla="*/ 0 h 1272568"/>
                  <a:gd name="connsiteX2" fmla="*/ 3501596 w 3501596"/>
                  <a:gd name="connsiteY2" fmla="*/ 658040 h 1272568"/>
                  <a:gd name="connsiteX3" fmla="*/ 1760397 w 3501596"/>
                  <a:gd name="connsiteY3" fmla="*/ 1272568 h 1272568"/>
                  <a:gd name="connsiteX4" fmla="*/ 0 w 3501596"/>
                  <a:gd name="connsiteY4" fmla="*/ 636353 h 1272568"/>
                  <a:gd name="connsiteX0" fmla="*/ 0 w 3501596"/>
                  <a:gd name="connsiteY0" fmla="*/ 636353 h 1272568"/>
                  <a:gd name="connsiteX1" fmla="*/ 1752600 w 3501596"/>
                  <a:gd name="connsiteY1" fmla="*/ 0 h 1272568"/>
                  <a:gd name="connsiteX2" fmla="*/ 3501596 w 3501596"/>
                  <a:gd name="connsiteY2" fmla="*/ 658040 h 1272568"/>
                  <a:gd name="connsiteX3" fmla="*/ 1757798 w 3501596"/>
                  <a:gd name="connsiteY3" fmla="*/ 1272568 h 1272568"/>
                  <a:gd name="connsiteX4" fmla="*/ 0 w 3501596"/>
                  <a:gd name="connsiteY4" fmla="*/ 636353 h 1272568"/>
                  <a:gd name="connsiteX0" fmla="*/ 0 w 3501596"/>
                  <a:gd name="connsiteY0" fmla="*/ 636353 h 1272568"/>
                  <a:gd name="connsiteX1" fmla="*/ 1752600 w 3501596"/>
                  <a:gd name="connsiteY1" fmla="*/ 0 h 1272568"/>
                  <a:gd name="connsiteX2" fmla="*/ 3501596 w 3501596"/>
                  <a:gd name="connsiteY2" fmla="*/ 658040 h 1272568"/>
                  <a:gd name="connsiteX3" fmla="*/ 1760397 w 3501596"/>
                  <a:gd name="connsiteY3" fmla="*/ 1272568 h 1272568"/>
                  <a:gd name="connsiteX4" fmla="*/ 0 w 3501596"/>
                  <a:gd name="connsiteY4" fmla="*/ 636353 h 127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1596" h="1272568">
                    <a:moveTo>
                      <a:pt x="0" y="636353"/>
                    </a:moveTo>
                    <a:lnTo>
                      <a:pt x="1752600" y="0"/>
                    </a:lnTo>
                    <a:lnTo>
                      <a:pt x="3501596" y="658040"/>
                    </a:lnTo>
                    <a:lnTo>
                      <a:pt x="1760397" y="1272568"/>
                    </a:lnTo>
                    <a:lnTo>
                      <a:pt x="0" y="63635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20000"/>
                </a:schemeClr>
              </a:solidFill>
              <a:ln w="3175">
                <a:solidFill>
                  <a:srgbClr val="C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673120" y="3672189"/>
                <a:ext cx="1917091" cy="703257"/>
              </a:xfrm>
              <a:custGeom>
                <a:avLst/>
                <a:gdLst>
                  <a:gd name="connsiteX0" fmla="*/ 0 w 3492500"/>
                  <a:gd name="connsiteY0" fmla="*/ 628650 h 1270000"/>
                  <a:gd name="connsiteX1" fmla="*/ 1752600 w 3492500"/>
                  <a:gd name="connsiteY1" fmla="*/ 0 h 1270000"/>
                  <a:gd name="connsiteX2" fmla="*/ 3492500 w 3492500"/>
                  <a:gd name="connsiteY2" fmla="*/ 641350 h 1270000"/>
                  <a:gd name="connsiteX3" fmla="*/ 1752600 w 3492500"/>
                  <a:gd name="connsiteY3" fmla="*/ 1270000 h 1270000"/>
                  <a:gd name="connsiteX4" fmla="*/ 0 w 3492500"/>
                  <a:gd name="connsiteY4" fmla="*/ 628650 h 1270000"/>
                  <a:gd name="connsiteX0" fmla="*/ 0 w 3497698"/>
                  <a:gd name="connsiteY0" fmla="*/ 628650 h 1270000"/>
                  <a:gd name="connsiteX1" fmla="*/ 1752600 w 3497698"/>
                  <a:gd name="connsiteY1" fmla="*/ 0 h 1270000"/>
                  <a:gd name="connsiteX2" fmla="*/ 3497698 w 3497698"/>
                  <a:gd name="connsiteY2" fmla="*/ 646486 h 1270000"/>
                  <a:gd name="connsiteX3" fmla="*/ 1752600 w 3497698"/>
                  <a:gd name="connsiteY3" fmla="*/ 1270000 h 1270000"/>
                  <a:gd name="connsiteX4" fmla="*/ 0 w 3497698"/>
                  <a:gd name="connsiteY4" fmla="*/ 628650 h 1270000"/>
                  <a:gd name="connsiteX0" fmla="*/ 0 w 3491850"/>
                  <a:gd name="connsiteY0" fmla="*/ 628650 h 1270000"/>
                  <a:gd name="connsiteX1" fmla="*/ 1752600 w 3491850"/>
                  <a:gd name="connsiteY1" fmla="*/ 0 h 1270000"/>
                  <a:gd name="connsiteX2" fmla="*/ 3491850 w 3491850"/>
                  <a:gd name="connsiteY2" fmla="*/ 650337 h 1270000"/>
                  <a:gd name="connsiteX3" fmla="*/ 1752600 w 3491850"/>
                  <a:gd name="connsiteY3" fmla="*/ 1270000 h 1270000"/>
                  <a:gd name="connsiteX4" fmla="*/ 0 w 3491850"/>
                  <a:gd name="connsiteY4" fmla="*/ 628650 h 1270000"/>
                  <a:gd name="connsiteX0" fmla="*/ 0 w 3491850"/>
                  <a:gd name="connsiteY0" fmla="*/ 628650 h 1270000"/>
                  <a:gd name="connsiteX1" fmla="*/ 1752600 w 3491850"/>
                  <a:gd name="connsiteY1" fmla="*/ 0 h 1270000"/>
                  <a:gd name="connsiteX2" fmla="*/ 3491850 w 3491850"/>
                  <a:gd name="connsiteY2" fmla="*/ 652262 h 1270000"/>
                  <a:gd name="connsiteX3" fmla="*/ 1752600 w 3491850"/>
                  <a:gd name="connsiteY3" fmla="*/ 1270000 h 1270000"/>
                  <a:gd name="connsiteX4" fmla="*/ 0 w 3491850"/>
                  <a:gd name="connsiteY4" fmla="*/ 628650 h 1270000"/>
                  <a:gd name="connsiteX0" fmla="*/ 0 w 3491850"/>
                  <a:gd name="connsiteY0" fmla="*/ 636353 h 1270000"/>
                  <a:gd name="connsiteX1" fmla="*/ 1752600 w 3491850"/>
                  <a:gd name="connsiteY1" fmla="*/ 0 h 1270000"/>
                  <a:gd name="connsiteX2" fmla="*/ 3491850 w 3491850"/>
                  <a:gd name="connsiteY2" fmla="*/ 652262 h 1270000"/>
                  <a:gd name="connsiteX3" fmla="*/ 1752600 w 3491850"/>
                  <a:gd name="connsiteY3" fmla="*/ 1270000 h 1270000"/>
                  <a:gd name="connsiteX4" fmla="*/ 0 w 3491850"/>
                  <a:gd name="connsiteY4" fmla="*/ 636353 h 1270000"/>
                  <a:gd name="connsiteX0" fmla="*/ 0 w 3493799"/>
                  <a:gd name="connsiteY0" fmla="*/ 636353 h 1270000"/>
                  <a:gd name="connsiteX1" fmla="*/ 1752600 w 3493799"/>
                  <a:gd name="connsiteY1" fmla="*/ 0 h 1270000"/>
                  <a:gd name="connsiteX2" fmla="*/ 3493799 w 3493799"/>
                  <a:gd name="connsiteY2" fmla="*/ 654188 h 1270000"/>
                  <a:gd name="connsiteX3" fmla="*/ 1752600 w 3493799"/>
                  <a:gd name="connsiteY3" fmla="*/ 1270000 h 1270000"/>
                  <a:gd name="connsiteX4" fmla="*/ 0 w 3493799"/>
                  <a:gd name="connsiteY4" fmla="*/ 636353 h 1270000"/>
                  <a:gd name="connsiteX0" fmla="*/ 0 w 3497697"/>
                  <a:gd name="connsiteY0" fmla="*/ 636353 h 1270000"/>
                  <a:gd name="connsiteX1" fmla="*/ 1752600 w 3497697"/>
                  <a:gd name="connsiteY1" fmla="*/ 0 h 1270000"/>
                  <a:gd name="connsiteX2" fmla="*/ 3497697 w 3497697"/>
                  <a:gd name="connsiteY2" fmla="*/ 659965 h 1270000"/>
                  <a:gd name="connsiteX3" fmla="*/ 1752600 w 3497697"/>
                  <a:gd name="connsiteY3" fmla="*/ 1270000 h 1270000"/>
                  <a:gd name="connsiteX4" fmla="*/ 0 w 3497697"/>
                  <a:gd name="connsiteY4" fmla="*/ 636353 h 1270000"/>
                  <a:gd name="connsiteX0" fmla="*/ 0 w 3501596"/>
                  <a:gd name="connsiteY0" fmla="*/ 636353 h 1270000"/>
                  <a:gd name="connsiteX1" fmla="*/ 1752600 w 3501596"/>
                  <a:gd name="connsiteY1" fmla="*/ 0 h 1270000"/>
                  <a:gd name="connsiteX2" fmla="*/ 3501596 w 3501596"/>
                  <a:gd name="connsiteY2" fmla="*/ 658040 h 1270000"/>
                  <a:gd name="connsiteX3" fmla="*/ 1752600 w 3501596"/>
                  <a:gd name="connsiteY3" fmla="*/ 1270000 h 1270000"/>
                  <a:gd name="connsiteX4" fmla="*/ 0 w 3501596"/>
                  <a:gd name="connsiteY4" fmla="*/ 636353 h 1270000"/>
                  <a:gd name="connsiteX0" fmla="*/ 0 w 3501596"/>
                  <a:gd name="connsiteY0" fmla="*/ 636353 h 1272568"/>
                  <a:gd name="connsiteX1" fmla="*/ 1752600 w 3501596"/>
                  <a:gd name="connsiteY1" fmla="*/ 0 h 1272568"/>
                  <a:gd name="connsiteX2" fmla="*/ 3501596 w 3501596"/>
                  <a:gd name="connsiteY2" fmla="*/ 658040 h 1272568"/>
                  <a:gd name="connsiteX3" fmla="*/ 1760397 w 3501596"/>
                  <a:gd name="connsiteY3" fmla="*/ 1272568 h 1272568"/>
                  <a:gd name="connsiteX4" fmla="*/ 0 w 3501596"/>
                  <a:gd name="connsiteY4" fmla="*/ 636353 h 1272568"/>
                  <a:gd name="connsiteX0" fmla="*/ 0 w 3501596"/>
                  <a:gd name="connsiteY0" fmla="*/ 636353 h 1272568"/>
                  <a:gd name="connsiteX1" fmla="*/ 1752600 w 3501596"/>
                  <a:gd name="connsiteY1" fmla="*/ 0 h 1272568"/>
                  <a:gd name="connsiteX2" fmla="*/ 3501596 w 3501596"/>
                  <a:gd name="connsiteY2" fmla="*/ 658040 h 1272568"/>
                  <a:gd name="connsiteX3" fmla="*/ 1757798 w 3501596"/>
                  <a:gd name="connsiteY3" fmla="*/ 1272568 h 1272568"/>
                  <a:gd name="connsiteX4" fmla="*/ 0 w 3501596"/>
                  <a:gd name="connsiteY4" fmla="*/ 636353 h 1272568"/>
                  <a:gd name="connsiteX0" fmla="*/ 0 w 3501596"/>
                  <a:gd name="connsiteY0" fmla="*/ 636353 h 1272568"/>
                  <a:gd name="connsiteX1" fmla="*/ 1752600 w 3501596"/>
                  <a:gd name="connsiteY1" fmla="*/ 0 h 1272568"/>
                  <a:gd name="connsiteX2" fmla="*/ 3501596 w 3501596"/>
                  <a:gd name="connsiteY2" fmla="*/ 658040 h 1272568"/>
                  <a:gd name="connsiteX3" fmla="*/ 1760397 w 3501596"/>
                  <a:gd name="connsiteY3" fmla="*/ 1272568 h 1272568"/>
                  <a:gd name="connsiteX4" fmla="*/ 0 w 3501596"/>
                  <a:gd name="connsiteY4" fmla="*/ 636353 h 1272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1596" h="1272568">
                    <a:moveTo>
                      <a:pt x="0" y="636353"/>
                    </a:moveTo>
                    <a:lnTo>
                      <a:pt x="1752600" y="0"/>
                    </a:lnTo>
                    <a:lnTo>
                      <a:pt x="3501596" y="658040"/>
                    </a:lnTo>
                    <a:lnTo>
                      <a:pt x="1760397" y="1272568"/>
                    </a:lnTo>
                    <a:lnTo>
                      <a:pt x="0" y="63635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20000"/>
                </a:schemeClr>
              </a:solidFill>
              <a:ln w="3175">
                <a:solidFill>
                  <a:srgbClr val="C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644518" y="1943967"/>
                <a:ext cx="953780" cy="1338510"/>
              </a:xfrm>
              <a:custGeom>
                <a:avLst/>
                <a:gdLst>
                  <a:gd name="connsiteX0" fmla="*/ 0 w 1739900"/>
                  <a:gd name="connsiteY0" fmla="*/ 622300 h 1841500"/>
                  <a:gd name="connsiteX1" fmla="*/ 1739900 w 1739900"/>
                  <a:gd name="connsiteY1" fmla="*/ 0 h 1841500"/>
                  <a:gd name="connsiteX2" fmla="*/ 1739900 w 1739900"/>
                  <a:gd name="connsiteY2" fmla="*/ 1841500 h 1841500"/>
                  <a:gd name="connsiteX3" fmla="*/ 12700 w 1739900"/>
                  <a:gd name="connsiteY3" fmla="*/ 1841500 h 1841500"/>
                  <a:gd name="connsiteX4" fmla="*/ 0 w 1739900"/>
                  <a:gd name="connsiteY4" fmla="*/ 622300 h 1841500"/>
                  <a:gd name="connsiteX0" fmla="*/ 0 w 1739900"/>
                  <a:gd name="connsiteY0" fmla="*/ 622300 h 2470150"/>
                  <a:gd name="connsiteX1" fmla="*/ 1739900 w 1739900"/>
                  <a:gd name="connsiteY1" fmla="*/ 0 h 2470150"/>
                  <a:gd name="connsiteX2" fmla="*/ 1739900 w 1739900"/>
                  <a:gd name="connsiteY2" fmla="*/ 1841500 h 2470150"/>
                  <a:gd name="connsiteX3" fmla="*/ 12700 w 1739900"/>
                  <a:gd name="connsiteY3" fmla="*/ 2470150 h 2470150"/>
                  <a:gd name="connsiteX4" fmla="*/ 0 w 1739900"/>
                  <a:gd name="connsiteY4" fmla="*/ 622300 h 2470150"/>
                  <a:gd name="connsiteX0" fmla="*/ 0 w 1739900"/>
                  <a:gd name="connsiteY0" fmla="*/ 630156 h 2470150"/>
                  <a:gd name="connsiteX1" fmla="*/ 1739900 w 1739900"/>
                  <a:gd name="connsiteY1" fmla="*/ 0 h 2470150"/>
                  <a:gd name="connsiteX2" fmla="*/ 1739900 w 1739900"/>
                  <a:gd name="connsiteY2" fmla="*/ 1841500 h 2470150"/>
                  <a:gd name="connsiteX3" fmla="*/ 12700 w 1739900"/>
                  <a:gd name="connsiteY3" fmla="*/ 2470150 h 2470150"/>
                  <a:gd name="connsiteX4" fmla="*/ 0 w 1739900"/>
                  <a:gd name="connsiteY4" fmla="*/ 630156 h 247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9900" h="2470150">
                    <a:moveTo>
                      <a:pt x="0" y="630156"/>
                    </a:moveTo>
                    <a:lnTo>
                      <a:pt x="1739900" y="0"/>
                    </a:lnTo>
                    <a:lnTo>
                      <a:pt x="1739900" y="1841500"/>
                    </a:lnTo>
                    <a:lnTo>
                      <a:pt x="12700" y="2470150"/>
                    </a:lnTo>
                    <a:cubicBezTo>
                      <a:pt x="8467" y="1854200"/>
                      <a:pt x="4233" y="1246106"/>
                      <a:pt x="0" y="63015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20000"/>
                </a:schemeClr>
              </a:solidFill>
              <a:ln w="3175">
                <a:solidFill>
                  <a:srgbClr val="C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5647606" y="1919285"/>
                <a:ext cx="961934" cy="1368431"/>
              </a:xfrm>
              <a:custGeom>
                <a:avLst/>
                <a:gdLst>
                  <a:gd name="connsiteX0" fmla="*/ 0 w 1752600"/>
                  <a:gd name="connsiteY0" fmla="*/ 1841500 h 2470150"/>
                  <a:gd name="connsiteX1" fmla="*/ 0 w 1752600"/>
                  <a:gd name="connsiteY1" fmla="*/ 0 h 2470150"/>
                  <a:gd name="connsiteX2" fmla="*/ 1752600 w 1752600"/>
                  <a:gd name="connsiteY2" fmla="*/ 635000 h 2470150"/>
                  <a:gd name="connsiteX3" fmla="*/ 1752600 w 1752600"/>
                  <a:gd name="connsiteY3" fmla="*/ 2470150 h 2470150"/>
                  <a:gd name="connsiteX4" fmla="*/ 0 w 1752600"/>
                  <a:gd name="connsiteY4" fmla="*/ 1841500 h 2470150"/>
                  <a:gd name="connsiteX0" fmla="*/ 0 w 1757362"/>
                  <a:gd name="connsiteY0" fmla="*/ 1841500 h 2477294"/>
                  <a:gd name="connsiteX1" fmla="*/ 0 w 1757362"/>
                  <a:gd name="connsiteY1" fmla="*/ 0 h 2477294"/>
                  <a:gd name="connsiteX2" fmla="*/ 1752600 w 1757362"/>
                  <a:gd name="connsiteY2" fmla="*/ 635000 h 2477294"/>
                  <a:gd name="connsiteX3" fmla="*/ 1757362 w 1757362"/>
                  <a:gd name="connsiteY3" fmla="*/ 2477294 h 2477294"/>
                  <a:gd name="connsiteX4" fmla="*/ 0 w 1757362"/>
                  <a:gd name="connsiteY4" fmla="*/ 1841500 h 2477294"/>
                  <a:gd name="connsiteX0" fmla="*/ 0 w 1757362"/>
                  <a:gd name="connsiteY0" fmla="*/ 1841500 h 2477294"/>
                  <a:gd name="connsiteX1" fmla="*/ 0 w 1757362"/>
                  <a:gd name="connsiteY1" fmla="*/ 0 h 2477294"/>
                  <a:gd name="connsiteX2" fmla="*/ 1747838 w 1757362"/>
                  <a:gd name="connsiteY2" fmla="*/ 635000 h 2477294"/>
                  <a:gd name="connsiteX3" fmla="*/ 1757362 w 1757362"/>
                  <a:gd name="connsiteY3" fmla="*/ 2477294 h 2477294"/>
                  <a:gd name="connsiteX4" fmla="*/ 0 w 1757362"/>
                  <a:gd name="connsiteY4" fmla="*/ 1841500 h 2477294"/>
                  <a:gd name="connsiteX0" fmla="*/ 7144 w 1764506"/>
                  <a:gd name="connsiteY0" fmla="*/ 1841500 h 2477294"/>
                  <a:gd name="connsiteX1" fmla="*/ 0 w 1764506"/>
                  <a:gd name="connsiteY1" fmla="*/ 0 h 2477294"/>
                  <a:gd name="connsiteX2" fmla="*/ 1754982 w 1764506"/>
                  <a:gd name="connsiteY2" fmla="*/ 635000 h 2477294"/>
                  <a:gd name="connsiteX3" fmla="*/ 1764506 w 1764506"/>
                  <a:gd name="connsiteY3" fmla="*/ 2477294 h 2477294"/>
                  <a:gd name="connsiteX4" fmla="*/ 7144 w 1764506"/>
                  <a:gd name="connsiteY4" fmla="*/ 1841500 h 2477294"/>
                  <a:gd name="connsiteX0" fmla="*/ 7144 w 1764506"/>
                  <a:gd name="connsiteY0" fmla="*/ 1848644 h 2484438"/>
                  <a:gd name="connsiteX1" fmla="*/ 0 w 1764506"/>
                  <a:gd name="connsiteY1" fmla="*/ 0 h 2484438"/>
                  <a:gd name="connsiteX2" fmla="*/ 1754982 w 1764506"/>
                  <a:gd name="connsiteY2" fmla="*/ 642144 h 2484438"/>
                  <a:gd name="connsiteX3" fmla="*/ 1764506 w 1764506"/>
                  <a:gd name="connsiteY3" fmla="*/ 2484438 h 2484438"/>
                  <a:gd name="connsiteX4" fmla="*/ 7144 w 1764506"/>
                  <a:gd name="connsiteY4" fmla="*/ 1848644 h 2484438"/>
                  <a:gd name="connsiteX0" fmla="*/ 7144 w 1764506"/>
                  <a:gd name="connsiteY0" fmla="*/ 1841500 h 2477294"/>
                  <a:gd name="connsiteX1" fmla="*/ 0 w 1764506"/>
                  <a:gd name="connsiteY1" fmla="*/ 0 h 2477294"/>
                  <a:gd name="connsiteX2" fmla="*/ 1754982 w 1764506"/>
                  <a:gd name="connsiteY2" fmla="*/ 635000 h 2477294"/>
                  <a:gd name="connsiteX3" fmla="*/ 1764506 w 1764506"/>
                  <a:gd name="connsiteY3" fmla="*/ 2477294 h 2477294"/>
                  <a:gd name="connsiteX4" fmla="*/ 7144 w 1764506"/>
                  <a:gd name="connsiteY4" fmla="*/ 1841500 h 2477294"/>
                  <a:gd name="connsiteX0" fmla="*/ 7144 w 1764506"/>
                  <a:gd name="connsiteY0" fmla="*/ 1846262 h 2482056"/>
                  <a:gd name="connsiteX1" fmla="*/ 0 w 1764506"/>
                  <a:gd name="connsiteY1" fmla="*/ 0 h 2482056"/>
                  <a:gd name="connsiteX2" fmla="*/ 1754982 w 1764506"/>
                  <a:gd name="connsiteY2" fmla="*/ 639762 h 2482056"/>
                  <a:gd name="connsiteX3" fmla="*/ 1764506 w 1764506"/>
                  <a:gd name="connsiteY3" fmla="*/ 2482056 h 2482056"/>
                  <a:gd name="connsiteX4" fmla="*/ 7144 w 1764506"/>
                  <a:gd name="connsiteY4" fmla="*/ 1846262 h 2482056"/>
                  <a:gd name="connsiteX0" fmla="*/ 5197 w 1762559"/>
                  <a:gd name="connsiteY0" fmla="*/ 1850190 h 2485984"/>
                  <a:gd name="connsiteX1" fmla="*/ 0 w 1762559"/>
                  <a:gd name="connsiteY1" fmla="*/ 0 h 2485984"/>
                  <a:gd name="connsiteX2" fmla="*/ 1753035 w 1762559"/>
                  <a:gd name="connsiteY2" fmla="*/ 643690 h 2485984"/>
                  <a:gd name="connsiteX3" fmla="*/ 1762559 w 1762559"/>
                  <a:gd name="connsiteY3" fmla="*/ 2485984 h 2485984"/>
                  <a:gd name="connsiteX4" fmla="*/ 5197 w 1762559"/>
                  <a:gd name="connsiteY4" fmla="*/ 1850190 h 2485984"/>
                  <a:gd name="connsiteX0" fmla="*/ 5197 w 1753333"/>
                  <a:gd name="connsiteY0" fmla="*/ 1850190 h 2517491"/>
                  <a:gd name="connsiteX1" fmla="*/ 0 w 1753333"/>
                  <a:gd name="connsiteY1" fmla="*/ 0 h 2517491"/>
                  <a:gd name="connsiteX2" fmla="*/ 1753035 w 1753333"/>
                  <a:gd name="connsiteY2" fmla="*/ 643690 h 2517491"/>
                  <a:gd name="connsiteX3" fmla="*/ 1750879 w 1753333"/>
                  <a:gd name="connsiteY3" fmla="*/ 2517491 h 2517491"/>
                  <a:gd name="connsiteX4" fmla="*/ 5197 w 1753333"/>
                  <a:gd name="connsiteY4" fmla="*/ 1850190 h 2517491"/>
                  <a:gd name="connsiteX0" fmla="*/ 5197 w 1754773"/>
                  <a:gd name="connsiteY0" fmla="*/ 1850190 h 2525368"/>
                  <a:gd name="connsiteX1" fmla="*/ 0 w 1754773"/>
                  <a:gd name="connsiteY1" fmla="*/ 0 h 2525368"/>
                  <a:gd name="connsiteX2" fmla="*/ 1753035 w 1754773"/>
                  <a:gd name="connsiteY2" fmla="*/ 643690 h 2525368"/>
                  <a:gd name="connsiteX3" fmla="*/ 1754773 w 1754773"/>
                  <a:gd name="connsiteY3" fmla="*/ 2525368 h 2525368"/>
                  <a:gd name="connsiteX4" fmla="*/ 5197 w 1754773"/>
                  <a:gd name="connsiteY4" fmla="*/ 1850190 h 2525368"/>
                  <a:gd name="connsiteX0" fmla="*/ 5197 w 1754773"/>
                  <a:gd name="connsiteY0" fmla="*/ 1858067 h 2525368"/>
                  <a:gd name="connsiteX1" fmla="*/ 0 w 1754773"/>
                  <a:gd name="connsiteY1" fmla="*/ 0 h 2525368"/>
                  <a:gd name="connsiteX2" fmla="*/ 1753035 w 1754773"/>
                  <a:gd name="connsiteY2" fmla="*/ 643690 h 2525368"/>
                  <a:gd name="connsiteX3" fmla="*/ 1754773 w 1754773"/>
                  <a:gd name="connsiteY3" fmla="*/ 2525368 h 2525368"/>
                  <a:gd name="connsiteX4" fmla="*/ 5197 w 1754773"/>
                  <a:gd name="connsiteY4" fmla="*/ 1858067 h 2525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4773" h="2525368">
                    <a:moveTo>
                      <a:pt x="5197" y="1858067"/>
                    </a:moveTo>
                    <a:cubicBezTo>
                      <a:pt x="2816" y="1244234"/>
                      <a:pt x="2381" y="613833"/>
                      <a:pt x="0" y="0"/>
                    </a:cubicBezTo>
                    <a:lnTo>
                      <a:pt x="1753035" y="643690"/>
                    </a:lnTo>
                    <a:cubicBezTo>
                      <a:pt x="1754622" y="1257788"/>
                      <a:pt x="1753186" y="1911270"/>
                      <a:pt x="1754773" y="2525368"/>
                    </a:cubicBezTo>
                    <a:cubicBezTo>
                      <a:pt x="1168986" y="2313437"/>
                      <a:pt x="590984" y="2069998"/>
                      <a:pt x="5197" y="185806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20000"/>
                </a:schemeClr>
              </a:solidFill>
              <a:ln w="3175">
                <a:solidFill>
                  <a:srgbClr val="C00000">
                    <a:alpha val="6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 rot="16200000">
                <a:off x="2300273" y="2440927"/>
                <a:ext cx="336081" cy="240928"/>
              </a:xfrm>
              <a:prstGeom prst="triangle">
                <a:avLst/>
              </a:prstGeom>
              <a:solidFill>
                <a:srgbClr val="C00000">
                  <a:alpha val="20000"/>
                </a:srgbClr>
              </a:solidFill>
              <a:ln w="3175">
                <a:solidFill>
                  <a:schemeClr val="tx2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5400000" flipH="1">
                <a:off x="6613405" y="2528770"/>
                <a:ext cx="336081" cy="240928"/>
              </a:xfrm>
              <a:prstGeom prst="triangle">
                <a:avLst/>
              </a:prstGeom>
              <a:solidFill>
                <a:srgbClr val="C00000">
                  <a:alpha val="20000"/>
                </a:srgbClr>
              </a:solidFill>
              <a:ln w="3175">
                <a:solidFill>
                  <a:schemeClr val="tx2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0" y="1677607"/>
              <a:ext cx="1175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C00000"/>
                  </a:solidFill>
                </a:rPr>
                <a:t>Oferta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49829" y="1658512"/>
              <a:ext cx="1321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C00000"/>
                  </a:solidFill>
                </a:rPr>
                <a:t>Demanda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498931" y="1127724"/>
              <a:ext cx="484552" cy="484552"/>
              <a:chOff x="1674342" y="2637327"/>
              <a:chExt cx="646237" cy="64623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674342" y="2637327"/>
                <a:ext cx="646237" cy="64623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grpSp>
            <p:nvGrpSpPr>
              <p:cNvPr id="56" name="Group 4"/>
              <p:cNvGrpSpPr>
                <a:grpSpLocks noChangeAspect="1"/>
              </p:cNvGrpSpPr>
              <p:nvPr/>
            </p:nvGrpSpPr>
            <p:grpSpPr bwMode="auto">
              <a:xfrm>
                <a:off x="1766373" y="2767321"/>
                <a:ext cx="481865" cy="378460"/>
                <a:chOff x="3108" y="1383"/>
                <a:chExt cx="932" cy="732"/>
              </a:xfrm>
              <a:solidFill>
                <a:schemeClr val="bg1"/>
              </a:solidFill>
            </p:grpSpPr>
            <p:sp>
              <p:nvSpPr>
                <p:cNvPr id="57" name="Freeform 5"/>
                <p:cNvSpPr>
                  <a:spLocks noEditPoints="1"/>
                </p:cNvSpPr>
                <p:nvPr/>
              </p:nvSpPr>
              <p:spPr bwMode="auto">
                <a:xfrm>
                  <a:off x="3383" y="1449"/>
                  <a:ext cx="657" cy="666"/>
                </a:xfrm>
                <a:custGeom>
                  <a:avLst/>
                  <a:gdLst>
                    <a:gd name="T0" fmla="*/ 888 w 921"/>
                    <a:gd name="T1" fmla="*/ 768 h 922"/>
                    <a:gd name="T2" fmla="*/ 668 w 921"/>
                    <a:gd name="T3" fmla="*/ 548 h 922"/>
                    <a:gd name="T4" fmla="*/ 609 w 921"/>
                    <a:gd name="T5" fmla="*/ 523 h 922"/>
                    <a:gd name="T6" fmla="*/ 570 w 921"/>
                    <a:gd name="T7" fmla="*/ 123 h 922"/>
                    <a:gd name="T8" fmla="*/ 123 w 921"/>
                    <a:gd name="T9" fmla="*/ 123 h 922"/>
                    <a:gd name="T10" fmla="*/ 123 w 921"/>
                    <a:gd name="T11" fmla="*/ 571 h 922"/>
                    <a:gd name="T12" fmla="*/ 523 w 921"/>
                    <a:gd name="T13" fmla="*/ 610 h 922"/>
                    <a:gd name="T14" fmla="*/ 548 w 921"/>
                    <a:gd name="T15" fmla="*/ 668 h 922"/>
                    <a:gd name="T16" fmla="*/ 768 w 921"/>
                    <a:gd name="T17" fmla="*/ 888 h 922"/>
                    <a:gd name="T18" fmla="*/ 888 w 921"/>
                    <a:gd name="T19" fmla="*/ 888 h 922"/>
                    <a:gd name="T20" fmla="*/ 888 w 921"/>
                    <a:gd name="T21" fmla="*/ 768 h 922"/>
                    <a:gd name="T22" fmla="*/ 502 w 921"/>
                    <a:gd name="T23" fmla="*/ 502 h 922"/>
                    <a:gd name="T24" fmla="*/ 192 w 921"/>
                    <a:gd name="T25" fmla="*/ 502 h 922"/>
                    <a:gd name="T26" fmla="*/ 192 w 921"/>
                    <a:gd name="T27" fmla="*/ 192 h 922"/>
                    <a:gd name="T28" fmla="*/ 502 w 921"/>
                    <a:gd name="T29" fmla="*/ 192 h 922"/>
                    <a:gd name="T30" fmla="*/ 502 w 921"/>
                    <a:gd name="T31" fmla="*/ 502 h 922"/>
                    <a:gd name="T32" fmla="*/ 502 w 921"/>
                    <a:gd name="T33" fmla="*/ 502 h 922"/>
                    <a:gd name="T34" fmla="*/ 502 w 921"/>
                    <a:gd name="T35" fmla="*/ 502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21" h="922">
                      <a:moveTo>
                        <a:pt x="888" y="768"/>
                      </a:moveTo>
                      <a:cubicBezTo>
                        <a:pt x="668" y="548"/>
                        <a:pt x="668" y="548"/>
                        <a:pt x="668" y="548"/>
                      </a:cubicBezTo>
                      <a:cubicBezTo>
                        <a:pt x="652" y="532"/>
                        <a:pt x="631" y="523"/>
                        <a:pt x="609" y="523"/>
                      </a:cubicBezTo>
                      <a:cubicBezTo>
                        <a:pt x="692" y="400"/>
                        <a:pt x="679" y="232"/>
                        <a:pt x="570" y="123"/>
                      </a:cubicBezTo>
                      <a:cubicBezTo>
                        <a:pt x="447" y="0"/>
                        <a:pt x="246" y="0"/>
                        <a:pt x="123" y="123"/>
                      </a:cubicBezTo>
                      <a:cubicBezTo>
                        <a:pt x="0" y="247"/>
                        <a:pt x="0" y="447"/>
                        <a:pt x="123" y="571"/>
                      </a:cubicBezTo>
                      <a:cubicBezTo>
                        <a:pt x="232" y="679"/>
                        <a:pt x="400" y="692"/>
                        <a:pt x="523" y="610"/>
                      </a:cubicBezTo>
                      <a:cubicBezTo>
                        <a:pt x="523" y="631"/>
                        <a:pt x="532" y="652"/>
                        <a:pt x="548" y="668"/>
                      </a:cubicBezTo>
                      <a:cubicBezTo>
                        <a:pt x="768" y="888"/>
                        <a:pt x="768" y="888"/>
                        <a:pt x="768" y="888"/>
                      </a:cubicBezTo>
                      <a:cubicBezTo>
                        <a:pt x="801" y="922"/>
                        <a:pt x="855" y="922"/>
                        <a:pt x="888" y="888"/>
                      </a:cubicBezTo>
                      <a:cubicBezTo>
                        <a:pt x="921" y="855"/>
                        <a:pt x="921" y="801"/>
                        <a:pt x="888" y="768"/>
                      </a:cubicBezTo>
                      <a:close/>
                      <a:moveTo>
                        <a:pt x="502" y="502"/>
                      </a:moveTo>
                      <a:cubicBezTo>
                        <a:pt x="416" y="587"/>
                        <a:pt x="277" y="587"/>
                        <a:pt x="192" y="502"/>
                      </a:cubicBezTo>
                      <a:cubicBezTo>
                        <a:pt x="107" y="416"/>
                        <a:pt x="107" y="278"/>
                        <a:pt x="192" y="192"/>
                      </a:cubicBezTo>
                      <a:cubicBezTo>
                        <a:pt x="277" y="107"/>
                        <a:pt x="416" y="107"/>
                        <a:pt x="502" y="192"/>
                      </a:cubicBezTo>
                      <a:cubicBezTo>
                        <a:pt x="587" y="278"/>
                        <a:pt x="587" y="416"/>
                        <a:pt x="502" y="502"/>
                      </a:cubicBezTo>
                      <a:close/>
                      <a:moveTo>
                        <a:pt x="502" y="502"/>
                      </a:moveTo>
                      <a:cubicBezTo>
                        <a:pt x="502" y="502"/>
                        <a:pt x="502" y="502"/>
                        <a:pt x="502" y="50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9"/>
                </a:p>
              </p:txBody>
            </p:sp>
            <p:sp>
              <p:nvSpPr>
                <p:cNvPr id="58" name="Freeform 6"/>
                <p:cNvSpPr>
                  <a:spLocks noEditPoints="1"/>
                </p:cNvSpPr>
                <p:nvPr/>
              </p:nvSpPr>
              <p:spPr bwMode="auto">
                <a:xfrm>
                  <a:off x="3108" y="1591"/>
                  <a:ext cx="133" cy="348"/>
                </a:xfrm>
                <a:custGeom>
                  <a:avLst/>
                  <a:gdLst>
                    <a:gd name="T0" fmla="*/ 123 w 187"/>
                    <a:gd name="T1" fmla="*/ 0 h 481"/>
                    <a:gd name="T2" fmla="*/ 64 w 187"/>
                    <a:gd name="T3" fmla="*/ 0 h 481"/>
                    <a:gd name="T4" fmla="*/ 0 w 187"/>
                    <a:gd name="T5" fmla="*/ 64 h 481"/>
                    <a:gd name="T6" fmla="*/ 0 w 187"/>
                    <a:gd name="T7" fmla="*/ 417 h 481"/>
                    <a:gd name="T8" fmla="*/ 64 w 187"/>
                    <a:gd name="T9" fmla="*/ 481 h 481"/>
                    <a:gd name="T10" fmla="*/ 123 w 187"/>
                    <a:gd name="T11" fmla="*/ 481 h 481"/>
                    <a:gd name="T12" fmla="*/ 187 w 187"/>
                    <a:gd name="T13" fmla="*/ 417 h 481"/>
                    <a:gd name="T14" fmla="*/ 187 w 187"/>
                    <a:gd name="T15" fmla="*/ 64 h 481"/>
                    <a:gd name="T16" fmla="*/ 123 w 187"/>
                    <a:gd name="T17" fmla="*/ 0 h 481"/>
                    <a:gd name="T18" fmla="*/ 123 w 187"/>
                    <a:gd name="T19" fmla="*/ 0 h 481"/>
                    <a:gd name="T20" fmla="*/ 123 w 187"/>
                    <a:gd name="T21" fmla="*/ 0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7" h="481">
                      <a:moveTo>
                        <a:pt x="123" y="0"/>
                      </a:move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417"/>
                        <a:pt x="0" y="417"/>
                        <a:pt x="0" y="417"/>
                      </a:cubicBezTo>
                      <a:cubicBezTo>
                        <a:pt x="0" y="452"/>
                        <a:pt x="29" y="481"/>
                        <a:pt x="64" y="481"/>
                      </a:cubicBezTo>
                      <a:cubicBezTo>
                        <a:pt x="123" y="481"/>
                        <a:pt x="123" y="481"/>
                        <a:pt x="123" y="481"/>
                      </a:cubicBezTo>
                      <a:cubicBezTo>
                        <a:pt x="159" y="481"/>
                        <a:pt x="187" y="452"/>
                        <a:pt x="187" y="417"/>
                      </a:cubicBezTo>
                      <a:cubicBezTo>
                        <a:pt x="187" y="64"/>
                        <a:pt x="187" y="64"/>
                        <a:pt x="187" y="64"/>
                      </a:cubicBezTo>
                      <a:cubicBezTo>
                        <a:pt x="187" y="29"/>
                        <a:pt x="159" y="0"/>
                        <a:pt x="123" y="0"/>
                      </a:cubicBezTo>
                      <a:close/>
                      <a:moveTo>
                        <a:pt x="123" y="0"/>
                      </a:moveTo>
                      <a:cubicBezTo>
                        <a:pt x="123" y="0"/>
                        <a:pt x="123" y="0"/>
                        <a:pt x="12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9"/>
                </a:p>
              </p:txBody>
            </p:sp>
            <p:sp>
              <p:nvSpPr>
                <p:cNvPr id="59" name="Freeform 7"/>
                <p:cNvSpPr>
                  <a:spLocks noEditPoints="1"/>
                </p:cNvSpPr>
                <p:nvPr/>
              </p:nvSpPr>
              <p:spPr bwMode="auto">
                <a:xfrm>
                  <a:off x="3314" y="1383"/>
                  <a:ext cx="133" cy="556"/>
                </a:xfrm>
                <a:custGeom>
                  <a:avLst/>
                  <a:gdLst>
                    <a:gd name="T0" fmla="*/ 187 w 187"/>
                    <a:gd name="T1" fmla="*/ 192 h 769"/>
                    <a:gd name="T2" fmla="*/ 187 w 187"/>
                    <a:gd name="T3" fmla="*/ 64 h 769"/>
                    <a:gd name="T4" fmla="*/ 123 w 187"/>
                    <a:gd name="T5" fmla="*/ 0 h 769"/>
                    <a:gd name="T6" fmla="*/ 64 w 187"/>
                    <a:gd name="T7" fmla="*/ 0 h 769"/>
                    <a:gd name="T8" fmla="*/ 0 w 187"/>
                    <a:gd name="T9" fmla="*/ 64 h 769"/>
                    <a:gd name="T10" fmla="*/ 0 w 187"/>
                    <a:gd name="T11" fmla="*/ 705 h 769"/>
                    <a:gd name="T12" fmla="*/ 64 w 187"/>
                    <a:gd name="T13" fmla="*/ 769 h 769"/>
                    <a:gd name="T14" fmla="*/ 123 w 187"/>
                    <a:gd name="T15" fmla="*/ 769 h 769"/>
                    <a:gd name="T16" fmla="*/ 187 w 187"/>
                    <a:gd name="T17" fmla="*/ 705 h 769"/>
                    <a:gd name="T18" fmla="*/ 187 w 187"/>
                    <a:gd name="T19" fmla="*/ 673 h 769"/>
                    <a:gd name="T20" fmla="*/ 91 w 187"/>
                    <a:gd name="T21" fmla="*/ 432 h 769"/>
                    <a:gd name="T22" fmla="*/ 187 w 187"/>
                    <a:gd name="T23" fmla="*/ 192 h 769"/>
                    <a:gd name="T24" fmla="*/ 187 w 187"/>
                    <a:gd name="T25" fmla="*/ 192 h 769"/>
                    <a:gd name="T26" fmla="*/ 187 w 187"/>
                    <a:gd name="T27" fmla="*/ 192 h 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7" h="769">
                      <a:moveTo>
                        <a:pt x="187" y="192"/>
                      </a:moveTo>
                      <a:cubicBezTo>
                        <a:pt x="187" y="64"/>
                        <a:pt x="187" y="64"/>
                        <a:pt x="187" y="64"/>
                      </a:cubicBezTo>
                      <a:cubicBezTo>
                        <a:pt x="187" y="29"/>
                        <a:pt x="159" y="0"/>
                        <a:pt x="123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705"/>
                        <a:pt x="0" y="705"/>
                        <a:pt x="0" y="705"/>
                      </a:cubicBezTo>
                      <a:cubicBezTo>
                        <a:pt x="0" y="740"/>
                        <a:pt x="29" y="769"/>
                        <a:pt x="64" y="769"/>
                      </a:cubicBezTo>
                      <a:cubicBezTo>
                        <a:pt x="123" y="769"/>
                        <a:pt x="123" y="769"/>
                        <a:pt x="123" y="769"/>
                      </a:cubicBezTo>
                      <a:cubicBezTo>
                        <a:pt x="159" y="769"/>
                        <a:pt x="187" y="740"/>
                        <a:pt x="187" y="705"/>
                      </a:cubicBezTo>
                      <a:cubicBezTo>
                        <a:pt x="187" y="673"/>
                        <a:pt x="187" y="673"/>
                        <a:pt x="187" y="673"/>
                      </a:cubicBezTo>
                      <a:cubicBezTo>
                        <a:pt x="125" y="608"/>
                        <a:pt x="91" y="523"/>
                        <a:pt x="91" y="432"/>
                      </a:cubicBezTo>
                      <a:cubicBezTo>
                        <a:pt x="91" y="342"/>
                        <a:pt x="125" y="257"/>
                        <a:pt x="187" y="192"/>
                      </a:cubicBezTo>
                      <a:close/>
                      <a:moveTo>
                        <a:pt x="187" y="192"/>
                      </a:moveTo>
                      <a:cubicBezTo>
                        <a:pt x="187" y="192"/>
                        <a:pt x="187" y="192"/>
                        <a:pt x="187" y="19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9"/>
                </a:p>
              </p:txBody>
            </p:sp>
            <p:sp>
              <p:nvSpPr>
                <p:cNvPr id="60" name="Freeform 8"/>
                <p:cNvSpPr>
                  <a:spLocks noEditPoints="1"/>
                </p:cNvSpPr>
                <p:nvPr/>
              </p:nvSpPr>
              <p:spPr bwMode="auto">
                <a:xfrm>
                  <a:off x="3519" y="1591"/>
                  <a:ext cx="134" cy="240"/>
                </a:xfrm>
                <a:custGeom>
                  <a:avLst/>
                  <a:gdLst>
                    <a:gd name="T0" fmla="*/ 123 w 187"/>
                    <a:gd name="T1" fmla="*/ 0 h 331"/>
                    <a:gd name="T2" fmla="*/ 64 w 187"/>
                    <a:gd name="T3" fmla="*/ 0 h 331"/>
                    <a:gd name="T4" fmla="*/ 0 w 187"/>
                    <a:gd name="T5" fmla="*/ 64 h 331"/>
                    <a:gd name="T6" fmla="*/ 0 w 187"/>
                    <a:gd name="T7" fmla="*/ 255 h 331"/>
                    <a:gd name="T8" fmla="*/ 18 w 187"/>
                    <a:gd name="T9" fmla="*/ 277 h 331"/>
                    <a:gd name="T10" fmla="*/ 151 w 187"/>
                    <a:gd name="T11" fmla="*/ 331 h 331"/>
                    <a:gd name="T12" fmla="*/ 187 w 187"/>
                    <a:gd name="T13" fmla="*/ 328 h 331"/>
                    <a:gd name="T14" fmla="*/ 187 w 187"/>
                    <a:gd name="T15" fmla="*/ 64 h 331"/>
                    <a:gd name="T16" fmla="*/ 123 w 187"/>
                    <a:gd name="T17" fmla="*/ 0 h 331"/>
                    <a:gd name="T18" fmla="*/ 123 w 187"/>
                    <a:gd name="T19" fmla="*/ 0 h 331"/>
                    <a:gd name="T20" fmla="*/ 123 w 187"/>
                    <a:gd name="T21" fmla="*/ 0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7" h="331">
                      <a:moveTo>
                        <a:pt x="123" y="0"/>
                      </a:move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255"/>
                        <a:pt x="0" y="255"/>
                        <a:pt x="0" y="255"/>
                      </a:cubicBezTo>
                      <a:cubicBezTo>
                        <a:pt x="6" y="263"/>
                        <a:pt x="12" y="270"/>
                        <a:pt x="18" y="277"/>
                      </a:cubicBezTo>
                      <a:cubicBezTo>
                        <a:pt x="54" y="312"/>
                        <a:pt x="101" y="331"/>
                        <a:pt x="151" y="331"/>
                      </a:cubicBezTo>
                      <a:cubicBezTo>
                        <a:pt x="163" y="331"/>
                        <a:pt x="175" y="330"/>
                        <a:pt x="187" y="328"/>
                      </a:cubicBezTo>
                      <a:cubicBezTo>
                        <a:pt x="187" y="64"/>
                        <a:pt x="187" y="64"/>
                        <a:pt x="187" y="64"/>
                      </a:cubicBezTo>
                      <a:cubicBezTo>
                        <a:pt x="187" y="29"/>
                        <a:pt x="159" y="0"/>
                        <a:pt x="123" y="0"/>
                      </a:cubicBezTo>
                      <a:close/>
                      <a:moveTo>
                        <a:pt x="123" y="0"/>
                      </a:moveTo>
                      <a:cubicBezTo>
                        <a:pt x="123" y="0"/>
                        <a:pt x="123" y="0"/>
                        <a:pt x="12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9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328417" y="1077367"/>
              <a:ext cx="484187" cy="484187"/>
              <a:chOff x="1674585" y="3665613"/>
              <a:chExt cx="645750" cy="64575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1674585" y="3665613"/>
                <a:ext cx="645750" cy="64575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grpSp>
            <p:nvGrpSpPr>
              <p:cNvPr id="61" name="Group 11"/>
              <p:cNvGrpSpPr>
                <a:grpSpLocks noChangeAspect="1"/>
              </p:cNvGrpSpPr>
              <p:nvPr/>
            </p:nvGrpSpPr>
            <p:grpSpPr bwMode="auto">
              <a:xfrm>
                <a:off x="1753011" y="3756763"/>
                <a:ext cx="477277" cy="476504"/>
                <a:chOff x="2616" y="929"/>
                <a:chExt cx="2468" cy="2464"/>
              </a:xfrm>
              <a:solidFill>
                <a:schemeClr val="bg1"/>
              </a:solidFill>
            </p:grpSpPr>
            <p:sp>
              <p:nvSpPr>
                <p:cNvPr id="62" name="Freeform 12"/>
                <p:cNvSpPr>
                  <a:spLocks noEditPoints="1"/>
                </p:cNvSpPr>
                <p:nvPr/>
              </p:nvSpPr>
              <p:spPr bwMode="auto">
                <a:xfrm>
                  <a:off x="2616" y="929"/>
                  <a:ext cx="1196" cy="2462"/>
                </a:xfrm>
                <a:custGeom>
                  <a:avLst/>
                  <a:gdLst>
                    <a:gd name="T0" fmla="*/ 0 w 594"/>
                    <a:gd name="T1" fmla="*/ 605 h 1210"/>
                    <a:gd name="T2" fmla="*/ 594 w 594"/>
                    <a:gd name="T3" fmla="*/ 1210 h 1210"/>
                    <a:gd name="T4" fmla="*/ 594 w 594"/>
                    <a:gd name="T5" fmla="*/ 1094 h 1210"/>
                    <a:gd name="T6" fmla="*/ 500 w 594"/>
                    <a:gd name="T7" fmla="*/ 971 h 1210"/>
                    <a:gd name="T8" fmla="*/ 470 w 594"/>
                    <a:gd name="T9" fmla="*/ 881 h 1210"/>
                    <a:gd name="T10" fmla="*/ 594 w 594"/>
                    <a:gd name="T11" fmla="*/ 888 h 1210"/>
                    <a:gd name="T12" fmla="*/ 594 w 594"/>
                    <a:gd name="T13" fmla="*/ 772 h 1210"/>
                    <a:gd name="T14" fmla="*/ 448 w 594"/>
                    <a:gd name="T15" fmla="*/ 763 h 1210"/>
                    <a:gd name="T16" fmla="*/ 438 w 594"/>
                    <a:gd name="T17" fmla="*/ 605 h 1210"/>
                    <a:gd name="T18" fmla="*/ 448 w 594"/>
                    <a:gd name="T19" fmla="*/ 448 h 1210"/>
                    <a:gd name="T20" fmla="*/ 594 w 594"/>
                    <a:gd name="T21" fmla="*/ 438 h 1210"/>
                    <a:gd name="T22" fmla="*/ 594 w 594"/>
                    <a:gd name="T23" fmla="*/ 323 h 1210"/>
                    <a:gd name="T24" fmla="*/ 470 w 594"/>
                    <a:gd name="T25" fmla="*/ 330 h 1210"/>
                    <a:gd name="T26" fmla="*/ 500 w 594"/>
                    <a:gd name="T27" fmla="*/ 240 h 1210"/>
                    <a:gd name="T28" fmla="*/ 594 w 594"/>
                    <a:gd name="T29" fmla="*/ 117 h 1210"/>
                    <a:gd name="T30" fmla="*/ 594 w 594"/>
                    <a:gd name="T31" fmla="*/ 0 h 1210"/>
                    <a:gd name="T32" fmla="*/ 0 w 594"/>
                    <a:gd name="T33" fmla="*/ 605 h 1210"/>
                    <a:gd name="T34" fmla="*/ 115 w 594"/>
                    <a:gd name="T35" fmla="*/ 605 h 1210"/>
                    <a:gd name="T36" fmla="*/ 240 w 594"/>
                    <a:gd name="T37" fmla="*/ 500 h 1210"/>
                    <a:gd name="T38" fmla="*/ 329 w 594"/>
                    <a:gd name="T39" fmla="*/ 471 h 1210"/>
                    <a:gd name="T40" fmla="*/ 323 w 594"/>
                    <a:gd name="T41" fmla="*/ 605 h 1210"/>
                    <a:gd name="T42" fmla="*/ 329 w 594"/>
                    <a:gd name="T43" fmla="*/ 740 h 1210"/>
                    <a:gd name="T44" fmla="*/ 240 w 594"/>
                    <a:gd name="T45" fmla="*/ 711 h 1210"/>
                    <a:gd name="T46" fmla="*/ 115 w 594"/>
                    <a:gd name="T47" fmla="*/ 605 h 1210"/>
                    <a:gd name="T48" fmla="*/ 155 w 594"/>
                    <a:gd name="T49" fmla="*/ 799 h 1210"/>
                    <a:gd name="T50" fmla="*/ 196 w 594"/>
                    <a:gd name="T51" fmla="*/ 818 h 1210"/>
                    <a:gd name="T52" fmla="*/ 348 w 594"/>
                    <a:gd name="T53" fmla="*/ 863 h 1210"/>
                    <a:gd name="T54" fmla="*/ 393 w 594"/>
                    <a:gd name="T55" fmla="*/ 1014 h 1210"/>
                    <a:gd name="T56" fmla="*/ 412 w 594"/>
                    <a:gd name="T57" fmla="*/ 1055 h 1210"/>
                    <a:gd name="T58" fmla="*/ 155 w 594"/>
                    <a:gd name="T59" fmla="*/ 799 h 1210"/>
                    <a:gd name="T60" fmla="*/ 412 w 594"/>
                    <a:gd name="T61" fmla="*/ 155 h 1210"/>
                    <a:gd name="T62" fmla="*/ 393 w 594"/>
                    <a:gd name="T63" fmla="*/ 196 h 1210"/>
                    <a:gd name="T64" fmla="*/ 348 w 594"/>
                    <a:gd name="T65" fmla="*/ 348 h 1210"/>
                    <a:gd name="T66" fmla="*/ 196 w 594"/>
                    <a:gd name="T67" fmla="*/ 393 h 1210"/>
                    <a:gd name="T68" fmla="*/ 155 w 594"/>
                    <a:gd name="T69" fmla="*/ 412 h 1210"/>
                    <a:gd name="T70" fmla="*/ 412 w 594"/>
                    <a:gd name="T71" fmla="*/ 155 h 1210"/>
                    <a:gd name="T72" fmla="*/ 412 w 594"/>
                    <a:gd name="T73" fmla="*/ 155 h 1210"/>
                    <a:gd name="T74" fmla="*/ 412 w 594"/>
                    <a:gd name="T75" fmla="*/ 155 h 1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94" h="1210">
                      <a:moveTo>
                        <a:pt x="0" y="605"/>
                      </a:moveTo>
                      <a:cubicBezTo>
                        <a:pt x="0" y="935"/>
                        <a:pt x="266" y="1205"/>
                        <a:pt x="594" y="1210"/>
                      </a:cubicBezTo>
                      <a:cubicBezTo>
                        <a:pt x="594" y="1094"/>
                        <a:pt x="594" y="1094"/>
                        <a:pt x="594" y="1094"/>
                      </a:cubicBezTo>
                      <a:cubicBezTo>
                        <a:pt x="563" y="1085"/>
                        <a:pt x="527" y="1038"/>
                        <a:pt x="500" y="971"/>
                      </a:cubicBezTo>
                      <a:cubicBezTo>
                        <a:pt x="488" y="943"/>
                        <a:pt x="479" y="913"/>
                        <a:pt x="470" y="881"/>
                      </a:cubicBezTo>
                      <a:cubicBezTo>
                        <a:pt x="511" y="885"/>
                        <a:pt x="552" y="887"/>
                        <a:pt x="594" y="888"/>
                      </a:cubicBezTo>
                      <a:cubicBezTo>
                        <a:pt x="594" y="772"/>
                        <a:pt x="594" y="772"/>
                        <a:pt x="594" y="772"/>
                      </a:cubicBezTo>
                      <a:cubicBezTo>
                        <a:pt x="544" y="772"/>
                        <a:pt x="495" y="769"/>
                        <a:pt x="448" y="763"/>
                      </a:cubicBezTo>
                      <a:cubicBezTo>
                        <a:pt x="441" y="713"/>
                        <a:pt x="438" y="660"/>
                        <a:pt x="438" y="605"/>
                      </a:cubicBezTo>
                      <a:cubicBezTo>
                        <a:pt x="438" y="551"/>
                        <a:pt x="441" y="498"/>
                        <a:pt x="448" y="448"/>
                      </a:cubicBezTo>
                      <a:cubicBezTo>
                        <a:pt x="495" y="442"/>
                        <a:pt x="544" y="439"/>
                        <a:pt x="594" y="438"/>
                      </a:cubicBezTo>
                      <a:cubicBezTo>
                        <a:pt x="594" y="323"/>
                        <a:pt x="594" y="323"/>
                        <a:pt x="594" y="323"/>
                      </a:cubicBezTo>
                      <a:cubicBezTo>
                        <a:pt x="552" y="323"/>
                        <a:pt x="511" y="326"/>
                        <a:pt x="470" y="330"/>
                      </a:cubicBezTo>
                      <a:cubicBezTo>
                        <a:pt x="479" y="298"/>
                        <a:pt x="488" y="268"/>
                        <a:pt x="500" y="240"/>
                      </a:cubicBezTo>
                      <a:cubicBezTo>
                        <a:pt x="527" y="173"/>
                        <a:pt x="563" y="126"/>
                        <a:pt x="594" y="117"/>
                      </a:cubicBezTo>
                      <a:cubicBezTo>
                        <a:pt x="594" y="0"/>
                        <a:pt x="594" y="0"/>
                        <a:pt x="594" y="0"/>
                      </a:cubicBezTo>
                      <a:cubicBezTo>
                        <a:pt x="266" y="6"/>
                        <a:pt x="0" y="275"/>
                        <a:pt x="0" y="605"/>
                      </a:cubicBezTo>
                      <a:close/>
                      <a:moveTo>
                        <a:pt x="115" y="605"/>
                      </a:moveTo>
                      <a:cubicBezTo>
                        <a:pt x="115" y="572"/>
                        <a:pt x="164" y="531"/>
                        <a:pt x="240" y="500"/>
                      </a:cubicBezTo>
                      <a:cubicBezTo>
                        <a:pt x="267" y="489"/>
                        <a:pt x="297" y="479"/>
                        <a:pt x="329" y="471"/>
                      </a:cubicBezTo>
                      <a:cubicBezTo>
                        <a:pt x="325" y="514"/>
                        <a:pt x="323" y="559"/>
                        <a:pt x="323" y="605"/>
                      </a:cubicBezTo>
                      <a:cubicBezTo>
                        <a:pt x="323" y="651"/>
                        <a:pt x="325" y="697"/>
                        <a:pt x="329" y="740"/>
                      </a:cubicBezTo>
                      <a:cubicBezTo>
                        <a:pt x="297" y="732"/>
                        <a:pt x="267" y="722"/>
                        <a:pt x="240" y="711"/>
                      </a:cubicBezTo>
                      <a:cubicBezTo>
                        <a:pt x="164" y="680"/>
                        <a:pt x="115" y="639"/>
                        <a:pt x="115" y="605"/>
                      </a:cubicBezTo>
                      <a:close/>
                      <a:moveTo>
                        <a:pt x="155" y="799"/>
                      </a:moveTo>
                      <a:cubicBezTo>
                        <a:pt x="168" y="806"/>
                        <a:pt x="182" y="812"/>
                        <a:pt x="196" y="818"/>
                      </a:cubicBezTo>
                      <a:cubicBezTo>
                        <a:pt x="241" y="836"/>
                        <a:pt x="293" y="851"/>
                        <a:pt x="348" y="863"/>
                      </a:cubicBezTo>
                      <a:cubicBezTo>
                        <a:pt x="359" y="918"/>
                        <a:pt x="374" y="969"/>
                        <a:pt x="393" y="1014"/>
                      </a:cubicBezTo>
                      <a:cubicBezTo>
                        <a:pt x="399" y="1029"/>
                        <a:pt x="405" y="1043"/>
                        <a:pt x="412" y="1055"/>
                      </a:cubicBezTo>
                      <a:cubicBezTo>
                        <a:pt x="297" y="1006"/>
                        <a:pt x="205" y="914"/>
                        <a:pt x="155" y="799"/>
                      </a:cubicBezTo>
                      <a:close/>
                      <a:moveTo>
                        <a:pt x="412" y="155"/>
                      </a:moveTo>
                      <a:cubicBezTo>
                        <a:pt x="405" y="168"/>
                        <a:pt x="399" y="182"/>
                        <a:pt x="393" y="196"/>
                      </a:cubicBezTo>
                      <a:cubicBezTo>
                        <a:pt x="374" y="242"/>
                        <a:pt x="359" y="293"/>
                        <a:pt x="348" y="348"/>
                      </a:cubicBezTo>
                      <a:cubicBezTo>
                        <a:pt x="293" y="359"/>
                        <a:pt x="241" y="375"/>
                        <a:pt x="196" y="393"/>
                      </a:cubicBezTo>
                      <a:cubicBezTo>
                        <a:pt x="182" y="399"/>
                        <a:pt x="168" y="405"/>
                        <a:pt x="155" y="412"/>
                      </a:cubicBezTo>
                      <a:cubicBezTo>
                        <a:pt x="205" y="297"/>
                        <a:pt x="297" y="205"/>
                        <a:pt x="412" y="155"/>
                      </a:cubicBezTo>
                      <a:close/>
                      <a:moveTo>
                        <a:pt x="412" y="155"/>
                      </a:moveTo>
                      <a:cubicBezTo>
                        <a:pt x="412" y="155"/>
                        <a:pt x="412" y="155"/>
                        <a:pt x="412" y="15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9"/>
                </a:p>
              </p:txBody>
            </p:sp>
            <p:sp>
              <p:nvSpPr>
                <p:cNvPr id="63" name="Freeform 13"/>
                <p:cNvSpPr>
                  <a:spLocks noEditPoints="1"/>
                </p:cNvSpPr>
                <p:nvPr/>
              </p:nvSpPr>
              <p:spPr bwMode="auto">
                <a:xfrm>
                  <a:off x="3904" y="929"/>
                  <a:ext cx="1180" cy="2464"/>
                </a:xfrm>
                <a:custGeom>
                  <a:avLst/>
                  <a:gdLst>
                    <a:gd name="T0" fmla="*/ 540 w 586"/>
                    <a:gd name="T1" fmla="*/ 715 h 1211"/>
                    <a:gd name="T2" fmla="*/ 466 w 586"/>
                    <a:gd name="T3" fmla="*/ 673 h 1211"/>
                    <a:gd name="T4" fmla="*/ 471 w 586"/>
                    <a:gd name="T5" fmla="*/ 605 h 1211"/>
                    <a:gd name="T6" fmla="*/ 466 w 586"/>
                    <a:gd name="T7" fmla="*/ 538 h 1211"/>
                    <a:gd name="T8" fmla="*/ 540 w 586"/>
                    <a:gd name="T9" fmla="*/ 496 h 1211"/>
                    <a:gd name="T10" fmla="*/ 567 w 586"/>
                    <a:gd name="T11" fmla="*/ 398 h 1211"/>
                    <a:gd name="T12" fmla="*/ 462 w 586"/>
                    <a:gd name="T13" fmla="*/ 215 h 1211"/>
                    <a:gd name="T14" fmla="*/ 419 w 586"/>
                    <a:gd name="T15" fmla="*/ 181 h 1211"/>
                    <a:gd name="T16" fmla="*/ 364 w 586"/>
                    <a:gd name="T17" fmla="*/ 188 h 1211"/>
                    <a:gd name="T18" fmla="*/ 291 w 586"/>
                    <a:gd name="T19" fmla="*/ 229 h 1211"/>
                    <a:gd name="T20" fmla="*/ 165 w 586"/>
                    <a:gd name="T21" fmla="*/ 156 h 1211"/>
                    <a:gd name="T22" fmla="*/ 165 w 586"/>
                    <a:gd name="T23" fmla="*/ 72 h 1211"/>
                    <a:gd name="T24" fmla="*/ 94 w 586"/>
                    <a:gd name="T25" fmla="*/ 0 h 1211"/>
                    <a:gd name="T26" fmla="*/ 0 w 586"/>
                    <a:gd name="T27" fmla="*/ 0 h 1211"/>
                    <a:gd name="T28" fmla="*/ 0 w 586"/>
                    <a:gd name="T29" fmla="*/ 284 h 1211"/>
                    <a:gd name="T30" fmla="*/ 310 w 586"/>
                    <a:gd name="T31" fmla="*/ 605 h 1211"/>
                    <a:gd name="T32" fmla="*/ 0 w 586"/>
                    <a:gd name="T33" fmla="*/ 927 h 1211"/>
                    <a:gd name="T34" fmla="*/ 0 w 586"/>
                    <a:gd name="T35" fmla="*/ 1211 h 1211"/>
                    <a:gd name="T36" fmla="*/ 94 w 586"/>
                    <a:gd name="T37" fmla="*/ 1211 h 1211"/>
                    <a:gd name="T38" fmla="*/ 165 w 586"/>
                    <a:gd name="T39" fmla="*/ 1139 h 1211"/>
                    <a:gd name="T40" fmla="*/ 165 w 586"/>
                    <a:gd name="T41" fmla="*/ 1055 h 1211"/>
                    <a:gd name="T42" fmla="*/ 291 w 586"/>
                    <a:gd name="T43" fmla="*/ 981 h 1211"/>
                    <a:gd name="T44" fmla="*/ 364 w 586"/>
                    <a:gd name="T45" fmla="*/ 1023 h 1211"/>
                    <a:gd name="T46" fmla="*/ 400 w 586"/>
                    <a:gd name="T47" fmla="*/ 1033 h 1211"/>
                    <a:gd name="T48" fmla="*/ 419 w 586"/>
                    <a:gd name="T49" fmla="*/ 1030 h 1211"/>
                    <a:gd name="T50" fmla="*/ 462 w 586"/>
                    <a:gd name="T51" fmla="*/ 996 h 1211"/>
                    <a:gd name="T52" fmla="*/ 567 w 586"/>
                    <a:gd name="T53" fmla="*/ 813 h 1211"/>
                    <a:gd name="T54" fmla="*/ 540 w 586"/>
                    <a:gd name="T55" fmla="*/ 715 h 1211"/>
                    <a:gd name="T56" fmla="*/ 540 w 586"/>
                    <a:gd name="T57" fmla="*/ 715 h 1211"/>
                    <a:gd name="T58" fmla="*/ 540 w 586"/>
                    <a:gd name="T59" fmla="*/ 715 h 1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86" h="1211">
                      <a:moveTo>
                        <a:pt x="540" y="715"/>
                      </a:moveTo>
                      <a:cubicBezTo>
                        <a:pt x="466" y="673"/>
                        <a:pt x="466" y="673"/>
                        <a:pt x="466" y="673"/>
                      </a:cubicBezTo>
                      <a:cubicBezTo>
                        <a:pt x="469" y="651"/>
                        <a:pt x="471" y="628"/>
                        <a:pt x="471" y="605"/>
                      </a:cubicBezTo>
                      <a:cubicBezTo>
                        <a:pt x="471" y="583"/>
                        <a:pt x="469" y="560"/>
                        <a:pt x="466" y="538"/>
                      </a:cubicBezTo>
                      <a:cubicBezTo>
                        <a:pt x="540" y="496"/>
                        <a:pt x="540" y="496"/>
                        <a:pt x="540" y="496"/>
                      </a:cubicBezTo>
                      <a:cubicBezTo>
                        <a:pt x="574" y="477"/>
                        <a:pt x="586" y="433"/>
                        <a:pt x="567" y="398"/>
                      </a:cubicBezTo>
                      <a:cubicBezTo>
                        <a:pt x="462" y="215"/>
                        <a:pt x="462" y="215"/>
                        <a:pt x="462" y="215"/>
                      </a:cubicBezTo>
                      <a:cubicBezTo>
                        <a:pt x="453" y="198"/>
                        <a:pt x="437" y="186"/>
                        <a:pt x="419" y="181"/>
                      </a:cubicBezTo>
                      <a:cubicBezTo>
                        <a:pt x="401" y="176"/>
                        <a:pt x="381" y="178"/>
                        <a:pt x="364" y="188"/>
                      </a:cubicBezTo>
                      <a:cubicBezTo>
                        <a:pt x="291" y="229"/>
                        <a:pt x="291" y="229"/>
                        <a:pt x="291" y="229"/>
                      </a:cubicBezTo>
                      <a:cubicBezTo>
                        <a:pt x="253" y="199"/>
                        <a:pt x="211" y="174"/>
                        <a:pt x="165" y="156"/>
                      </a:cubicBezTo>
                      <a:cubicBezTo>
                        <a:pt x="165" y="72"/>
                        <a:pt x="165" y="72"/>
                        <a:pt x="165" y="72"/>
                      </a:cubicBezTo>
                      <a:cubicBezTo>
                        <a:pt x="165" y="32"/>
                        <a:pt x="133" y="0"/>
                        <a:pt x="9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84"/>
                        <a:pt x="0" y="284"/>
                        <a:pt x="0" y="284"/>
                      </a:cubicBezTo>
                      <a:cubicBezTo>
                        <a:pt x="172" y="290"/>
                        <a:pt x="310" y="432"/>
                        <a:pt x="310" y="605"/>
                      </a:cubicBezTo>
                      <a:cubicBezTo>
                        <a:pt x="310" y="779"/>
                        <a:pt x="172" y="921"/>
                        <a:pt x="0" y="927"/>
                      </a:cubicBezTo>
                      <a:cubicBezTo>
                        <a:pt x="0" y="1211"/>
                        <a:pt x="0" y="1211"/>
                        <a:pt x="0" y="1211"/>
                      </a:cubicBezTo>
                      <a:cubicBezTo>
                        <a:pt x="94" y="1211"/>
                        <a:pt x="94" y="1211"/>
                        <a:pt x="94" y="1211"/>
                      </a:cubicBezTo>
                      <a:cubicBezTo>
                        <a:pt x="133" y="1211"/>
                        <a:pt x="165" y="1179"/>
                        <a:pt x="165" y="1139"/>
                      </a:cubicBezTo>
                      <a:cubicBezTo>
                        <a:pt x="165" y="1055"/>
                        <a:pt x="165" y="1055"/>
                        <a:pt x="165" y="1055"/>
                      </a:cubicBezTo>
                      <a:cubicBezTo>
                        <a:pt x="211" y="1037"/>
                        <a:pt x="253" y="1012"/>
                        <a:pt x="291" y="981"/>
                      </a:cubicBezTo>
                      <a:cubicBezTo>
                        <a:pt x="364" y="1023"/>
                        <a:pt x="364" y="1023"/>
                        <a:pt x="364" y="1023"/>
                      </a:cubicBezTo>
                      <a:cubicBezTo>
                        <a:pt x="375" y="1029"/>
                        <a:pt x="387" y="1033"/>
                        <a:pt x="400" y="1033"/>
                      </a:cubicBezTo>
                      <a:cubicBezTo>
                        <a:pt x="406" y="1033"/>
                        <a:pt x="413" y="1032"/>
                        <a:pt x="419" y="1030"/>
                      </a:cubicBezTo>
                      <a:cubicBezTo>
                        <a:pt x="437" y="1025"/>
                        <a:pt x="453" y="1013"/>
                        <a:pt x="462" y="996"/>
                      </a:cubicBezTo>
                      <a:cubicBezTo>
                        <a:pt x="567" y="813"/>
                        <a:pt x="567" y="813"/>
                        <a:pt x="567" y="813"/>
                      </a:cubicBezTo>
                      <a:cubicBezTo>
                        <a:pt x="586" y="778"/>
                        <a:pt x="574" y="734"/>
                        <a:pt x="540" y="715"/>
                      </a:cubicBezTo>
                      <a:close/>
                      <a:moveTo>
                        <a:pt x="540" y="715"/>
                      </a:moveTo>
                      <a:cubicBezTo>
                        <a:pt x="540" y="715"/>
                        <a:pt x="540" y="715"/>
                        <a:pt x="540" y="7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2" tIns="34281" rIns="68562" bIns="3428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99"/>
                </a:p>
              </p:txBody>
            </p:sp>
          </p:grpSp>
        </p:grpSp>
        <p:pic>
          <p:nvPicPr>
            <p:cNvPr id="1028" name="Picture 4" descr="http://construkom.com/wp-content/uploads/2015/05/ca-sif-logos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9" t="23087" r="14656" b="26572"/>
            <a:stretch/>
          </p:blipFill>
          <p:spPr bwMode="auto">
            <a:xfrm>
              <a:off x="1990715" y="683443"/>
              <a:ext cx="1326443" cy="530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CuadroTexto 37"/>
          <p:cNvSpPr txBox="1"/>
          <p:nvPr/>
        </p:nvSpPr>
        <p:spPr>
          <a:xfrm>
            <a:off x="162917" y="642051"/>
            <a:ext cx="5085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b="1" dirty="0"/>
              <a:t>Financiamiento de Segundo Piso</a:t>
            </a:r>
          </a:p>
          <a:p>
            <a:pPr marL="285750" indent="-285750" algn="ctr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b="1" dirty="0"/>
              <a:t>Garantías a intermediarios financieros 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134707" y="3339048"/>
            <a:ext cx="2615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s-MX" sz="1400" b="1" dirty="0"/>
              <a:t>Crédito directo a desarrolladores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s-MX" sz="1400" b="1" dirty="0"/>
              <a:t>Créditos sindicados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2935000" y="3330510"/>
            <a:ext cx="28178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s-MX" sz="1400" b="1" dirty="0"/>
              <a:t>Aseguramiento de carteras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s-MX" sz="1400" b="1" dirty="0"/>
              <a:t>Garantías para bursatilizaciones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s-MX" sz="1400" b="1" dirty="0"/>
              <a:t>Soluciones de micro financiamiento </a:t>
            </a:r>
          </a:p>
        </p:txBody>
      </p:sp>
    </p:spTree>
    <p:extLst>
      <p:ext uri="{BB962C8B-B14F-4D97-AF65-F5344CB8AC3E}">
        <p14:creationId xmlns:p14="http://schemas.microsoft.com/office/powerpoint/2010/main" val="26945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168843" y="226957"/>
            <a:ext cx="8517959" cy="286286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Metas de Colocación Crédito Directo e Inducido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355645" y="787150"/>
            <a:ext cx="25061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es-MX" sz="1600" dirty="0">
                <a:cs typeface="Arial" panose="020B0604020202020204" pitchFamily="34" charset="0"/>
              </a:rPr>
              <a:t>Para </a:t>
            </a:r>
            <a:r>
              <a:rPr lang="es-MX" sz="1600" b="1" dirty="0">
                <a:cs typeface="Arial" panose="020B0604020202020204" pitchFamily="34" charset="0"/>
              </a:rPr>
              <a:t>2017</a:t>
            </a:r>
            <a:r>
              <a:rPr lang="es-MX" sz="1600" dirty="0">
                <a:cs typeface="Arial" panose="020B0604020202020204" pitchFamily="34" charset="0"/>
              </a:rPr>
              <a:t>, SHF se ha planteado como meta colocar $102.5 mil </a:t>
            </a:r>
            <a:r>
              <a:rPr lang="es-MX" sz="1600" dirty="0" err="1">
                <a:cs typeface="Arial" panose="020B0604020202020204" pitchFamily="34" charset="0"/>
              </a:rPr>
              <a:t>mdp</a:t>
            </a:r>
            <a:r>
              <a:rPr lang="es-MX" sz="1600" b="1" dirty="0">
                <a:cs typeface="Arial" panose="020B0604020202020204" pitchFamily="34" charset="0"/>
              </a:rPr>
              <a:t> ($5,700 millones de dólares) </a:t>
            </a:r>
            <a:r>
              <a:rPr lang="es-MX" sz="1600" dirty="0">
                <a:cs typeface="Arial" panose="020B0604020202020204" pitchFamily="34" charset="0"/>
              </a:rPr>
              <a:t>de crédito directo e inducido. </a:t>
            </a:r>
          </a:p>
          <a:p>
            <a:pPr marL="214313" indent="-214313" algn="just"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endParaRPr lang="es-MX" sz="1600" dirty="0">
              <a:cs typeface="Arial" panose="020B0604020202020204" pitchFamily="34" charset="0"/>
            </a:endParaRPr>
          </a:p>
          <a:p>
            <a:pPr marL="214313" indent="-214313" algn="just"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es-MX" sz="1600" dirty="0">
                <a:cs typeface="Arial" panose="020B0604020202020204" pitchFamily="34" charset="0"/>
              </a:rPr>
              <a:t>Se estima que para diciembre de 2017, la </a:t>
            </a:r>
            <a:r>
              <a:rPr lang="es-MX" sz="1600" b="1" dirty="0">
                <a:cs typeface="Arial" panose="020B0604020202020204" pitchFamily="34" charset="0"/>
              </a:rPr>
              <a:t>colocación total del acumulada </a:t>
            </a:r>
            <a:r>
              <a:rPr lang="es-MX" sz="1600" dirty="0">
                <a:cs typeface="Arial" panose="020B0604020202020204" pitchFamily="34" charset="0"/>
              </a:rPr>
              <a:t>rebase los $440 mil </a:t>
            </a:r>
            <a:r>
              <a:rPr lang="es-MX" sz="1600" dirty="0" err="1">
                <a:cs typeface="Arial" panose="020B0604020202020204" pitchFamily="34" charset="0"/>
              </a:rPr>
              <a:t>mdp</a:t>
            </a:r>
            <a:r>
              <a:rPr lang="es-MX" sz="1600" dirty="0">
                <a:cs typeface="Arial" panose="020B0604020202020204" pitchFamily="34" charset="0"/>
              </a:rPr>
              <a:t> </a:t>
            </a:r>
            <a:r>
              <a:rPr lang="es-MX" sz="1600" b="1" dirty="0">
                <a:cs typeface="Arial" panose="020B0604020202020204" pitchFamily="34" charset="0"/>
              </a:rPr>
              <a:t>($24,500 millones de dólares).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47F434BB-1010-4405-8FF8-5945874624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439206"/>
              </p:ext>
            </p:extLst>
          </p:nvPr>
        </p:nvGraphicFramePr>
        <p:xfrm>
          <a:off x="168843" y="787150"/>
          <a:ext cx="5983601" cy="3512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81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843" y="221610"/>
            <a:ext cx="8517959" cy="286286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Resultado SHF: Daciones y Banco en Operación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5</a:t>
            </a:fld>
            <a:endParaRPr lang="es-ES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E180E24-58AB-404B-AD7B-49070111D5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861146"/>
              </p:ext>
            </p:extLst>
          </p:nvPr>
        </p:nvGraphicFramePr>
        <p:xfrm>
          <a:off x="168844" y="718255"/>
          <a:ext cx="3466178" cy="365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215" y="718255"/>
            <a:ext cx="5274010" cy="161431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120443" y="2734836"/>
            <a:ext cx="4786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MX" dirty="0"/>
              <a:t>En 2016, por primera vez en el sexenio, SHF obtuvo una </a:t>
            </a:r>
            <a:r>
              <a:rPr lang="es-MX" b="1" dirty="0"/>
              <a:t>utilidad </a:t>
            </a:r>
            <a:r>
              <a:rPr lang="es-MX" dirty="0"/>
              <a:t>($222 </a:t>
            </a:r>
            <a:r>
              <a:rPr lang="es-MX" dirty="0" err="1"/>
              <a:t>mdp</a:t>
            </a:r>
            <a:r>
              <a:rPr lang="es-MX" dirty="0"/>
              <a:t> o </a:t>
            </a:r>
            <a:r>
              <a:rPr lang="es-MX" b="1" dirty="0"/>
              <a:t>$12 </a:t>
            </a:r>
            <a:r>
              <a:rPr lang="es-MX" b="1" dirty="0" err="1"/>
              <a:t>mdd</a:t>
            </a:r>
            <a:r>
              <a:rPr lang="es-MX" dirty="0"/>
              <a:t>)</a:t>
            </a:r>
            <a:r>
              <a:rPr lang="es-MX" b="1" dirty="0"/>
              <a:t>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MX" dirty="0"/>
              <a:t>Este año se espera una utilidad mayor.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6185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6</a:t>
            </a:fld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147" y="238586"/>
            <a:ext cx="8517959" cy="286286"/>
          </a:xfrm>
        </p:spPr>
        <p:txBody>
          <a:bodyPr>
            <a:noAutofit/>
          </a:bodyPr>
          <a:lstStyle/>
          <a:p>
            <a:r>
              <a:rPr lang="es-MX" b="1" dirty="0">
                <a:latin typeface="Soberana Sans Light" panose="02000000000000000000" pitchFamily="50" charset="0"/>
              </a:rPr>
              <a:t>Vivienda en Renta en América Latina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" y="1292829"/>
            <a:ext cx="8861778" cy="313722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9923" y="4143276"/>
            <a:ext cx="2880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Fuente: Blanco, Fretes, Muñoz (2014)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818429" y="2302933"/>
            <a:ext cx="395111" cy="145393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8489244" y="1444495"/>
            <a:ext cx="402561" cy="255177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2698044" y="1979674"/>
            <a:ext cx="67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>
                    <a:lumMod val="50000"/>
                  </a:schemeClr>
                </a:solidFill>
              </a:rPr>
              <a:t>16%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351857" y="1105941"/>
            <a:ext cx="67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>
                    <a:lumMod val="50000"/>
                  </a:schemeClr>
                </a:solidFill>
              </a:rPr>
              <a:t>31%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927539" y="713856"/>
            <a:ext cx="79642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Tasas de alquiler en </a:t>
            </a:r>
            <a:r>
              <a:rPr lang="es-MX" altLang="es-MX" sz="1400" b="1" dirty="0">
                <a:solidFill>
                  <a:schemeClr val="bg1">
                    <a:lumMod val="50000"/>
                  </a:schemeClr>
                </a:solidFill>
                <a:cs typeface="Segoe UI" panose="020B0502040204020203" pitchFamily="34" charset="0"/>
              </a:rPr>
              <a:t>países</a:t>
            </a:r>
            <a:r>
              <a:rPr lang="es-MX" altLang="es-MX" sz="14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América Latina y el Caribe</a:t>
            </a:r>
            <a:endParaRPr lang="es-MX" altLang="es-MX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976504" y="1939849"/>
            <a:ext cx="677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>
                    <a:lumMod val="50000"/>
                  </a:schemeClr>
                </a:solidFill>
              </a:rPr>
              <a:t>22%</a:t>
            </a:r>
          </a:p>
        </p:txBody>
      </p:sp>
    </p:spTree>
    <p:extLst>
      <p:ext uri="{BB962C8B-B14F-4D97-AF65-F5344CB8AC3E}">
        <p14:creationId xmlns:p14="http://schemas.microsoft.com/office/powerpoint/2010/main" val="100407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A6E0AD91-01E0-4F11-828B-E3B9B986B8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942067"/>
              </p:ext>
            </p:extLst>
          </p:nvPr>
        </p:nvGraphicFramePr>
        <p:xfrm>
          <a:off x="94841" y="725489"/>
          <a:ext cx="4572000" cy="282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473" y="249274"/>
            <a:ext cx="8517959" cy="286286"/>
          </a:xfrm>
        </p:spPr>
        <p:txBody>
          <a:bodyPr>
            <a:noAutofit/>
          </a:bodyPr>
          <a:lstStyle/>
          <a:p>
            <a:r>
              <a:rPr lang="es-MX" b="1" dirty="0"/>
              <a:t>La transición demográfica en México, 1990-2030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C7E10B8-B89E-4939-8C74-291B124E87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858103"/>
              </p:ext>
            </p:extLst>
          </p:nvPr>
        </p:nvGraphicFramePr>
        <p:xfrm>
          <a:off x="4445453" y="625643"/>
          <a:ext cx="4571100" cy="292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75011" y="3626374"/>
            <a:ext cx="7947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s-MX" sz="1600" dirty="0"/>
              <a:t>Según estimaciones de CONAPO, se espera que para el </a:t>
            </a:r>
            <a:r>
              <a:rPr lang="es-MX" sz="1600" b="1" dirty="0"/>
              <a:t>2030 </a:t>
            </a:r>
            <a:r>
              <a:rPr lang="es-MX" sz="1600" dirty="0"/>
              <a:t>la población </a:t>
            </a:r>
            <a:r>
              <a:rPr lang="es-MX" sz="1600" b="1" dirty="0"/>
              <a:t>entre 20 a 40 años </a:t>
            </a:r>
            <a:r>
              <a:rPr lang="es-MX" sz="1600" dirty="0"/>
              <a:t>represente el </a:t>
            </a:r>
            <a:r>
              <a:rPr lang="es-MX" sz="1600" b="1" dirty="0"/>
              <a:t>31.1% de la población total </a:t>
            </a:r>
            <a:r>
              <a:rPr lang="es-MX" sz="1600" dirty="0"/>
              <a:t>del país; un mercado potencial de cerca de </a:t>
            </a:r>
            <a:r>
              <a:rPr lang="es-MX" sz="1600" b="1" dirty="0"/>
              <a:t>42.7 millones. </a:t>
            </a:r>
            <a:endParaRPr lang="es-MX" sz="1600" dirty="0"/>
          </a:p>
        </p:txBody>
      </p:sp>
      <p:sp>
        <p:nvSpPr>
          <p:cNvPr id="16" name="CuadroTexto 1"/>
          <p:cNvSpPr txBox="1"/>
          <p:nvPr/>
        </p:nvSpPr>
        <p:spPr>
          <a:xfrm>
            <a:off x="2779509" y="1697225"/>
            <a:ext cx="1499462" cy="7826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350" b="1" dirty="0">
                <a:solidFill>
                  <a:srgbClr val="C00000"/>
                </a:solidFill>
                <a:latin typeface="Arial Black" panose="020B0A04020102020204" pitchFamily="34" charset="0"/>
              </a:rPr>
              <a:t>27.4 </a:t>
            </a:r>
            <a:r>
              <a:rPr lang="es-MX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millones</a:t>
            </a:r>
            <a:endParaRPr lang="es-MX" sz="135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r"/>
            <a:endParaRPr lang="es-MX" sz="1200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13565" y="2325511"/>
            <a:ext cx="2886786" cy="34431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585244" y="2339542"/>
            <a:ext cx="718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/>
              <a:t>Edad</a:t>
            </a:r>
          </a:p>
          <a:p>
            <a:pPr algn="ctr"/>
            <a:r>
              <a:rPr lang="es-MX" sz="800" dirty="0"/>
              <a:t>20 – 40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464177" y="2325511"/>
            <a:ext cx="3165405" cy="34449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4943224" y="2339724"/>
            <a:ext cx="718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/>
              <a:t>Edad</a:t>
            </a:r>
          </a:p>
          <a:p>
            <a:pPr algn="ctr"/>
            <a:r>
              <a:rPr lang="es-MX" sz="800" dirty="0"/>
              <a:t>20 – 40</a:t>
            </a:r>
          </a:p>
        </p:txBody>
      </p:sp>
      <p:sp>
        <p:nvSpPr>
          <p:cNvPr id="13" name="CuadroTexto 1"/>
          <p:cNvSpPr txBox="1"/>
          <p:nvPr/>
        </p:nvSpPr>
        <p:spPr>
          <a:xfrm>
            <a:off x="7292839" y="1692244"/>
            <a:ext cx="1411593" cy="7826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350" b="1" dirty="0">
                <a:solidFill>
                  <a:srgbClr val="C00000"/>
                </a:solidFill>
                <a:latin typeface="Arial Black" panose="020B0A04020102020204" pitchFamily="34" charset="0"/>
              </a:rPr>
              <a:t>42.7 </a:t>
            </a:r>
            <a:r>
              <a:rPr lang="es-MX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millones</a:t>
            </a:r>
            <a:endParaRPr lang="es-MX" sz="135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r"/>
            <a:r>
              <a:rPr lang="es-MX" sz="900" dirty="0">
                <a:latin typeface="Arial Black" panose="020B0A04020102020204" pitchFamily="34" charset="0"/>
              </a:rPr>
              <a:t> </a:t>
            </a:r>
            <a:endParaRPr lang="es-MX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3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E0F320A4-71DB-4C37-A368-70165F5DA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229196"/>
              </p:ext>
            </p:extLst>
          </p:nvPr>
        </p:nvGraphicFramePr>
        <p:xfrm>
          <a:off x="264774" y="604204"/>
          <a:ext cx="4602238" cy="366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Participación de la renta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8</a:t>
            </a:fld>
            <a:endParaRPr lang="es-ES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" b="1861"/>
          <a:stretch/>
        </p:blipFill>
        <p:spPr>
          <a:xfrm>
            <a:off x="4996199" y="1803019"/>
            <a:ext cx="4054107" cy="2688610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5221319" y="1526020"/>
            <a:ext cx="360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Gisha" panose="020B0502040204020203" pitchFamily="34" charset="-79"/>
              </a:rPr>
              <a:t>Correlación entre densidad y renta en la CDMX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436532" y="618124"/>
            <a:ext cx="4563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C00000"/>
              </a:buClr>
            </a:pPr>
            <a:r>
              <a:rPr lang="es-MX" sz="1600" dirty="0">
                <a:solidFill>
                  <a:prstClr val="black"/>
                </a:solidFill>
                <a:cs typeface="Arial" panose="020B0604020202020204" pitchFamily="34" charset="0"/>
              </a:rPr>
              <a:t>La propensión a rentar en las </a:t>
            </a:r>
            <a:r>
              <a:rPr lang="es-MX" sz="1600" b="1" dirty="0">
                <a:solidFill>
                  <a:prstClr val="black"/>
                </a:solidFill>
                <a:cs typeface="Arial" panose="020B0604020202020204" pitchFamily="34" charset="0"/>
              </a:rPr>
              <a:t>Zonas centrales de la CDMX (&gt;30%),</a:t>
            </a:r>
            <a:r>
              <a:rPr lang="es-MX" sz="1600" dirty="0">
                <a:solidFill>
                  <a:prstClr val="black"/>
                </a:solidFill>
                <a:cs typeface="Arial" panose="020B0604020202020204" pitchFamily="34" charset="0"/>
              </a:rPr>
              <a:t> es significativamente mayor al promedio </a:t>
            </a:r>
            <a:r>
              <a:rPr lang="es-MX" sz="1600" b="1" dirty="0">
                <a:solidFill>
                  <a:prstClr val="black"/>
                </a:solidFill>
                <a:cs typeface="Arial" panose="020B0604020202020204" pitchFamily="34" charset="0"/>
              </a:rPr>
              <a:t>nacional (16%).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996199" y="4565659"/>
            <a:ext cx="2880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bg1">
                    <a:lumMod val="50000"/>
                  </a:schemeClr>
                </a:solidFill>
              </a:rPr>
              <a:t>Fuente: Blanco, Fretes, Muñoz (2014)</a:t>
            </a:r>
          </a:p>
        </p:txBody>
      </p:sp>
    </p:spTree>
    <p:extLst>
      <p:ext uri="{BB962C8B-B14F-4D97-AF65-F5344CB8AC3E}">
        <p14:creationId xmlns:p14="http://schemas.microsoft.com/office/powerpoint/2010/main" val="304140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841" y="210343"/>
            <a:ext cx="8517959" cy="286286"/>
          </a:xfrm>
        </p:spPr>
        <p:txBody>
          <a:bodyPr>
            <a:normAutofit fontScale="90000"/>
          </a:bodyPr>
          <a:lstStyle/>
          <a:p>
            <a:r>
              <a:rPr lang="es-MX" dirty="0"/>
              <a:t>Potencial de la Vivienda en Renta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466855"/>
              </p:ext>
            </p:extLst>
          </p:nvPr>
        </p:nvGraphicFramePr>
        <p:xfrm>
          <a:off x="168841" y="1242390"/>
          <a:ext cx="3951604" cy="2324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8968">
                  <a:extLst>
                    <a:ext uri="{9D8B030D-6E8A-4147-A177-3AD203B41FA5}">
                      <a16:colId xmlns:a16="http://schemas.microsoft.com/office/drawing/2014/main" val="1491485340"/>
                    </a:ext>
                  </a:extLst>
                </a:gridCol>
                <a:gridCol w="1015434">
                  <a:extLst>
                    <a:ext uri="{9D8B030D-6E8A-4147-A177-3AD203B41FA5}">
                      <a16:colId xmlns:a16="http://schemas.microsoft.com/office/drawing/2014/main" val="2168699810"/>
                    </a:ext>
                  </a:extLst>
                </a:gridCol>
                <a:gridCol w="1317202">
                  <a:extLst>
                    <a:ext uri="{9D8B030D-6E8A-4147-A177-3AD203B41FA5}">
                      <a16:colId xmlns:a16="http://schemas.microsoft.com/office/drawing/2014/main" val="1786905204"/>
                    </a:ext>
                  </a:extLst>
                </a:gridCol>
              </a:tblGrid>
              <a:tr h="40064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Ciudad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Houston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México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57547578"/>
                  </a:ext>
                </a:extLst>
              </a:tr>
              <a:tr h="936352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Población (Metropolitana)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6.4 millones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22 </a:t>
                      </a:r>
                    </a:p>
                    <a:p>
                      <a:pPr algn="ctr"/>
                      <a:r>
                        <a:rPr lang="es-MX" sz="1600" dirty="0"/>
                        <a:t>millones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29444761"/>
                  </a:ext>
                </a:extLst>
              </a:tr>
              <a:tr h="987901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/>
                        <a:t>Unidades en renta (Institucional)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  <a:p>
                      <a:pPr algn="ctr"/>
                      <a:r>
                        <a:rPr lang="es-MX" sz="1600" dirty="0"/>
                        <a:t>520,000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  <a:p>
                      <a:pPr algn="ctr"/>
                      <a:r>
                        <a:rPr lang="es-MX" sz="1600" dirty="0"/>
                        <a:t>2,000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690603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FE5A-29F3-BE45-9DF2-F39B6C8709A1}" type="slidenum">
              <a:rPr lang="es-ES" smtClean="0"/>
              <a:t>9</a:t>
            </a:fld>
            <a:endParaRPr lang="es-E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12" y="1242389"/>
            <a:ext cx="4342487" cy="300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68841" y="745269"/>
            <a:ext cx="410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Unidades de Vivienda en Renta (Hoy)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43492" y="794345"/>
            <a:ext cx="366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Proyección de la Industria (Nacional)</a:t>
            </a:r>
          </a:p>
        </p:txBody>
      </p:sp>
    </p:spTree>
    <p:extLst>
      <p:ext uri="{BB962C8B-B14F-4D97-AF65-F5344CB8AC3E}">
        <p14:creationId xmlns:p14="http://schemas.microsoft.com/office/powerpoint/2010/main" val="200878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10403</TotalTime>
  <Words>1031</Words>
  <Application>Microsoft Office PowerPoint</Application>
  <PresentationFormat>Presentación en pantalla (16:9)</PresentationFormat>
  <Paragraphs>218</Paragraphs>
  <Slides>19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Gisha</vt:lpstr>
      <vt:lpstr>Open Sans</vt:lpstr>
      <vt:lpstr>Segoe UI</vt:lpstr>
      <vt:lpstr>Soberana Sans Light</vt:lpstr>
      <vt:lpstr>Soberana Titular</vt:lpstr>
      <vt:lpstr>Wingdings</vt:lpstr>
      <vt:lpstr>Tema de Office</vt:lpstr>
      <vt:lpstr>Presentación de PowerPoint</vt:lpstr>
      <vt:lpstr>Ecosistema del Financiamiento a la Vivienda en México</vt:lpstr>
      <vt:lpstr>Sociedad Hipotecaria Federal </vt:lpstr>
      <vt:lpstr>Metas de Colocación Crédito Directo e Inducido</vt:lpstr>
      <vt:lpstr>Resultado SHF: Daciones y Banco en Operación</vt:lpstr>
      <vt:lpstr>Vivienda en Renta en América Latina</vt:lpstr>
      <vt:lpstr>La transición demográfica en México, 1990-2030</vt:lpstr>
      <vt:lpstr>Participación de la renta</vt:lpstr>
      <vt:lpstr>Potencial de la Vivienda en Renta</vt:lpstr>
      <vt:lpstr>Experiencia en Estados Unidos </vt:lpstr>
      <vt:lpstr>Experiencia en Estados Unidos </vt:lpstr>
      <vt:lpstr>Objetivos de Política Pública</vt:lpstr>
      <vt:lpstr>El Producto Financiero</vt:lpstr>
      <vt:lpstr>Análisis del Crédito</vt:lpstr>
      <vt:lpstr>Presentación de PowerPoint</vt:lpstr>
      <vt:lpstr>Presentación de PowerPoint</vt:lpstr>
      <vt:lpstr>Presentación de PowerPoint</vt:lpstr>
      <vt:lpstr>Proyectos para Vivienda en Renta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¿YA CONOCES LA NUEVA MANERA DE HACER VIVIENDA EN MÉXICO?</dc:title>
  <dc:creator>Comunicacion, Informacion y Relaciones Publicas</dc:creator>
  <cp:lastModifiedBy>Garza Terán, Homero</cp:lastModifiedBy>
  <cp:revision>471</cp:revision>
  <cp:lastPrinted>2017-09-11T18:01:34Z</cp:lastPrinted>
  <dcterms:created xsi:type="dcterms:W3CDTF">2014-06-04T15:33:35Z</dcterms:created>
  <dcterms:modified xsi:type="dcterms:W3CDTF">2017-09-14T23:28:16Z</dcterms:modified>
</cp:coreProperties>
</file>