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638" r:id="rId1"/>
  </p:sldMasterIdLst>
  <p:notesMasterIdLst>
    <p:notesMasterId r:id="rId47"/>
  </p:notesMasterIdLst>
  <p:handoutMasterIdLst>
    <p:handoutMasterId r:id="rId48"/>
  </p:handoutMasterIdLst>
  <p:sldIdLst>
    <p:sldId id="500" r:id="rId2"/>
    <p:sldId id="600" r:id="rId3"/>
    <p:sldId id="601" r:id="rId4"/>
    <p:sldId id="499" r:id="rId5"/>
    <p:sldId id="498" r:id="rId6"/>
    <p:sldId id="496" r:id="rId7"/>
    <p:sldId id="495" r:id="rId8"/>
    <p:sldId id="494" r:id="rId9"/>
    <p:sldId id="556" r:id="rId10"/>
    <p:sldId id="493" r:id="rId11"/>
    <p:sldId id="538" r:id="rId12"/>
    <p:sldId id="539" r:id="rId13"/>
    <p:sldId id="541" r:id="rId14"/>
    <p:sldId id="487" r:id="rId15"/>
    <p:sldId id="501" r:id="rId16"/>
    <p:sldId id="599" r:id="rId17"/>
    <p:sldId id="519" r:id="rId18"/>
    <p:sldId id="521" r:id="rId19"/>
    <p:sldId id="522" r:id="rId20"/>
    <p:sldId id="588" r:id="rId21"/>
    <p:sldId id="563" r:id="rId22"/>
    <p:sldId id="565" r:id="rId23"/>
    <p:sldId id="566" r:id="rId24"/>
    <p:sldId id="562" r:id="rId25"/>
    <p:sldId id="567" r:id="rId26"/>
    <p:sldId id="568" r:id="rId27"/>
    <p:sldId id="569" r:id="rId28"/>
    <p:sldId id="574" r:id="rId29"/>
    <p:sldId id="573" r:id="rId30"/>
    <p:sldId id="572" r:id="rId31"/>
    <p:sldId id="575" r:id="rId32"/>
    <p:sldId id="576" r:id="rId33"/>
    <p:sldId id="577" r:id="rId34"/>
    <p:sldId id="597" r:id="rId35"/>
    <p:sldId id="598" r:id="rId36"/>
    <p:sldId id="578" r:id="rId37"/>
    <p:sldId id="590" r:id="rId38"/>
    <p:sldId id="591" r:id="rId39"/>
    <p:sldId id="589" r:id="rId40"/>
    <p:sldId id="579" r:id="rId41"/>
    <p:sldId id="580" r:id="rId42"/>
    <p:sldId id="581" r:id="rId43"/>
    <p:sldId id="593" r:id="rId44"/>
    <p:sldId id="594" r:id="rId45"/>
    <p:sldId id="461" r:id="rId46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entury Gothic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entury Gothic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entury Gothic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entury Gothic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9">
          <p15:clr>
            <a:srgbClr val="A4A3A4"/>
          </p15:clr>
        </p15:guide>
        <p15:guide id="2" pos="220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FFFFCC"/>
    <a:srgbClr val="FFCC66"/>
    <a:srgbClr val="009999"/>
    <a:srgbClr val="FFFF99"/>
    <a:srgbClr val="FF0000"/>
    <a:srgbClr val="006666"/>
    <a:srgbClr val="000000"/>
    <a:srgbClr val="008080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58" autoAdjust="0"/>
    <p:restoredTop sz="95748" autoAdjust="0"/>
  </p:normalViewPr>
  <p:slideViewPr>
    <p:cSldViewPr>
      <p:cViewPr varScale="1">
        <p:scale>
          <a:sx n="158" d="100"/>
          <a:sy n="158" d="100"/>
        </p:scale>
        <p:origin x="4446" y="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3399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4104"/>
    </p:cViewPr>
  </p:sorterViewPr>
  <p:notesViewPr>
    <p:cSldViewPr>
      <p:cViewPr varScale="1">
        <p:scale>
          <a:sx n="54" d="100"/>
          <a:sy n="54" d="100"/>
        </p:scale>
        <p:origin x="-2198" y="-82"/>
      </p:cViewPr>
      <p:guideLst>
        <p:guide orient="horz" pos="2929"/>
        <p:guide pos="220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8591549295774655E-3"/>
          <c:y val="9.959349593495935E-2"/>
          <c:w val="0.98732394366197185"/>
          <c:h val="0.56707317073170727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FF0000"/>
            </a:solidFill>
            <a:ln w="10811">
              <a:solidFill>
                <a:schemeClr val="tx1"/>
              </a:solidFill>
              <a:prstDash val="solid"/>
            </a:ln>
          </c:spPr>
          <c:explosion val="25"/>
          <c:dPt>
            <c:idx val="0"/>
            <c:bubble3D val="0"/>
            <c:spPr>
              <a:solidFill>
                <a:srgbClr val="CC99FF"/>
              </a:solidFill>
              <a:ln w="10811">
                <a:solidFill>
                  <a:schemeClr val="tx1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rgbClr val="CCFFFF"/>
              </a:solidFill>
              <a:ln w="10811">
                <a:solidFill>
                  <a:schemeClr val="tx1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FFFF00"/>
              </a:solidFill>
              <a:ln w="10811">
                <a:solidFill>
                  <a:schemeClr val="tx1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rgbClr val="00FF00"/>
              </a:solidFill>
              <a:ln w="10811">
                <a:solidFill>
                  <a:schemeClr val="tx1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rgbClr val="0000FF"/>
              </a:solidFill>
              <a:ln w="10811">
                <a:solidFill>
                  <a:schemeClr val="tx1"/>
                </a:solidFill>
                <a:prstDash val="solid"/>
              </a:ln>
            </c:spPr>
          </c:dPt>
          <c:dPt>
            <c:idx val="5"/>
            <c:bubble3D val="0"/>
          </c:dPt>
          <c:dLbls>
            <c:numFmt formatCode="0%" sourceLinked="0"/>
            <c:spPr>
              <a:solidFill>
                <a:srgbClr val="FFFFFF"/>
              </a:solidFill>
              <a:ln w="21622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73" b="1" i="0" u="none" strike="noStrike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Book Antiqua"/>
                    <a:cs typeface="Book Antiqua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Sheet1!$B$1:$G$1</c:f>
              <c:strCache>
                <c:ptCount val="6"/>
                <c:pt idx="0">
                  <c:v>HOME</c:v>
                </c:pt>
                <c:pt idx="1">
                  <c:v>Cierre</c:v>
                </c:pt>
                <c:pt idx="2">
                  <c:v>Incurrido</c:v>
                </c:pt>
                <c:pt idx="3">
                  <c:v>Terminación</c:v>
                </c:pt>
                <c:pt idx="4">
                  <c:v>Breakeven</c:v>
                </c:pt>
                <c:pt idx="5">
                  <c:v>Préstamo</c:v>
                </c:pt>
              </c:strCache>
            </c:strRef>
          </c:cat>
          <c:val>
            <c:numRef>
              <c:f>Sheet1!$B$2:$G$2</c:f>
              <c:numCache>
                <c:formatCode>General</c:formatCode>
                <c:ptCount val="6"/>
                <c:pt idx="0">
                  <c:v>4500000</c:v>
                </c:pt>
                <c:pt idx="1">
                  <c:v>2500000</c:v>
                </c:pt>
                <c:pt idx="2">
                  <c:v>14000000</c:v>
                </c:pt>
                <c:pt idx="3">
                  <c:v>2500000</c:v>
                </c:pt>
                <c:pt idx="4">
                  <c:v>1000000</c:v>
                </c:pt>
                <c:pt idx="5">
                  <c:v>2500000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solidFill>
              <a:schemeClr val="accent2"/>
            </a:solidFill>
            <a:ln w="10811">
              <a:solidFill>
                <a:schemeClr val="tx1"/>
              </a:solidFill>
              <a:prstDash val="solid"/>
            </a:ln>
          </c:spPr>
          <c:explosion val="25"/>
          <c:dPt>
            <c:idx val="0"/>
            <c:bubble3D val="0"/>
            <c:spPr>
              <a:solidFill>
                <a:schemeClr val="accent1"/>
              </a:solidFill>
              <a:ln w="10811">
                <a:solidFill>
                  <a:schemeClr val="tx1"/>
                </a:solidFill>
                <a:prstDash val="solid"/>
              </a:ln>
            </c:spPr>
          </c:dPt>
          <c:dPt>
            <c:idx val="1"/>
            <c:bubble3D val="0"/>
          </c:dPt>
          <c:dPt>
            <c:idx val="2"/>
            <c:bubble3D val="0"/>
            <c:spPr>
              <a:solidFill>
                <a:schemeClr val="hlink"/>
              </a:solidFill>
              <a:ln w="10811">
                <a:solidFill>
                  <a:schemeClr val="tx1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chemeClr val="folHlink"/>
              </a:solidFill>
              <a:ln w="10811">
                <a:solidFill>
                  <a:schemeClr val="tx1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chemeClr val="bg2"/>
              </a:solidFill>
              <a:ln w="10811">
                <a:solidFill>
                  <a:schemeClr val="tx1"/>
                </a:solidFill>
                <a:prstDash val="solid"/>
              </a:ln>
            </c:spPr>
          </c:dPt>
          <c:dPt>
            <c:idx val="5"/>
            <c:bubble3D val="0"/>
            <c:spPr>
              <a:solidFill>
                <a:schemeClr val="tx2"/>
              </a:solidFill>
              <a:ln w="10811">
                <a:solidFill>
                  <a:schemeClr val="tx1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1622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34" b="1" i="0" u="none" strike="noStrike" baseline="0">
                    <a:solidFill>
                      <a:schemeClr val="tx1"/>
                    </a:solidFill>
                    <a:latin typeface="Book Antiqua"/>
                    <a:ea typeface="Book Antiqua"/>
                    <a:cs typeface="Book Antiqua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Sheet1!$B$1:$G$1</c:f>
              <c:strCache>
                <c:ptCount val="6"/>
                <c:pt idx="0">
                  <c:v>HOME</c:v>
                </c:pt>
                <c:pt idx="1">
                  <c:v>Cierre</c:v>
                </c:pt>
                <c:pt idx="2">
                  <c:v>Incurrido</c:v>
                </c:pt>
                <c:pt idx="3">
                  <c:v>Terminación</c:v>
                </c:pt>
                <c:pt idx="4">
                  <c:v>Breakeven</c:v>
                </c:pt>
                <c:pt idx="5">
                  <c:v>Préstamo</c:v>
                </c:pt>
              </c:strCache>
            </c:strRef>
          </c:cat>
          <c:val>
            <c:numRef>
              <c:f>Sheet1!$B$3:$G$3</c:f>
              <c:numCache>
                <c:formatCode>General</c:formatCode>
                <c:ptCount val="6"/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</c:strCache>
            </c:strRef>
          </c:tx>
          <c:spPr>
            <a:solidFill>
              <a:schemeClr val="hlink"/>
            </a:solidFill>
            <a:ln w="10811">
              <a:solidFill>
                <a:schemeClr val="tx1"/>
              </a:solidFill>
              <a:prstDash val="solid"/>
            </a:ln>
          </c:spPr>
          <c:explosion val="25"/>
          <c:dPt>
            <c:idx val="0"/>
            <c:bubble3D val="0"/>
            <c:spPr>
              <a:solidFill>
                <a:schemeClr val="accent1"/>
              </a:solidFill>
              <a:ln w="10811">
                <a:solidFill>
                  <a:schemeClr val="tx1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chemeClr val="accent2"/>
              </a:solidFill>
              <a:ln w="10811">
                <a:solidFill>
                  <a:schemeClr val="tx1"/>
                </a:solidFill>
                <a:prstDash val="solid"/>
              </a:ln>
            </c:spPr>
          </c:dPt>
          <c:dPt>
            <c:idx val="2"/>
            <c:bubble3D val="0"/>
          </c:dPt>
          <c:dPt>
            <c:idx val="3"/>
            <c:bubble3D val="0"/>
            <c:spPr>
              <a:solidFill>
                <a:schemeClr val="folHlink"/>
              </a:solidFill>
              <a:ln w="10811">
                <a:solidFill>
                  <a:schemeClr val="tx1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chemeClr val="bg2"/>
              </a:solidFill>
              <a:ln w="10811">
                <a:solidFill>
                  <a:schemeClr val="tx1"/>
                </a:solidFill>
                <a:prstDash val="solid"/>
              </a:ln>
            </c:spPr>
          </c:dPt>
          <c:dPt>
            <c:idx val="5"/>
            <c:bubble3D val="0"/>
            <c:spPr>
              <a:solidFill>
                <a:schemeClr val="tx2"/>
              </a:solidFill>
              <a:ln w="10811">
                <a:solidFill>
                  <a:schemeClr val="tx1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1622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34" b="1" i="0" u="none" strike="noStrike" baseline="0">
                    <a:solidFill>
                      <a:schemeClr val="tx1"/>
                    </a:solidFill>
                    <a:latin typeface="Book Antiqua"/>
                    <a:ea typeface="Book Antiqua"/>
                    <a:cs typeface="Book Antiqua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Sheet1!$B$1:$G$1</c:f>
              <c:strCache>
                <c:ptCount val="6"/>
                <c:pt idx="0">
                  <c:v>HOME</c:v>
                </c:pt>
                <c:pt idx="1">
                  <c:v>Cierre</c:v>
                </c:pt>
                <c:pt idx="2">
                  <c:v>Incurrido</c:v>
                </c:pt>
                <c:pt idx="3">
                  <c:v>Terminación</c:v>
                </c:pt>
                <c:pt idx="4">
                  <c:v>Breakeven</c:v>
                </c:pt>
                <c:pt idx="5">
                  <c:v>Préstamo</c:v>
                </c:pt>
              </c:strCache>
            </c:strRef>
          </c:cat>
          <c:val>
            <c:numRef>
              <c:f>Sheet1!$B$4:$G$4</c:f>
              <c:numCache>
                <c:formatCode>General</c:formatCode>
                <c:ptCount val="6"/>
              </c:numCache>
            </c:numRef>
          </c:val>
        </c:ser>
        <c:ser>
          <c:idx val="3"/>
          <c:order val="3"/>
          <c:tx>
            <c:strRef>
              <c:f>Sheet1!$A$5</c:f>
              <c:strCache>
                <c:ptCount val="1"/>
              </c:strCache>
            </c:strRef>
          </c:tx>
          <c:spPr>
            <a:solidFill>
              <a:schemeClr val="folHlink"/>
            </a:solidFill>
            <a:ln w="10811">
              <a:solidFill>
                <a:schemeClr val="tx1"/>
              </a:solidFill>
              <a:prstDash val="solid"/>
            </a:ln>
          </c:spPr>
          <c:explosion val="25"/>
          <c:dPt>
            <c:idx val="0"/>
            <c:bubble3D val="0"/>
            <c:spPr>
              <a:solidFill>
                <a:schemeClr val="accent1"/>
              </a:solidFill>
              <a:ln w="10811">
                <a:solidFill>
                  <a:schemeClr val="tx1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chemeClr val="accent2"/>
              </a:solidFill>
              <a:ln w="10811">
                <a:solidFill>
                  <a:schemeClr val="tx1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chemeClr val="hlink"/>
              </a:solidFill>
              <a:ln w="10811">
                <a:solidFill>
                  <a:schemeClr val="tx1"/>
                </a:solidFill>
                <a:prstDash val="solid"/>
              </a:ln>
            </c:spPr>
          </c:dPt>
          <c:dPt>
            <c:idx val="3"/>
            <c:bubble3D val="0"/>
          </c:dPt>
          <c:dPt>
            <c:idx val="4"/>
            <c:bubble3D val="0"/>
            <c:spPr>
              <a:solidFill>
                <a:schemeClr val="bg2"/>
              </a:solidFill>
              <a:ln w="10811">
                <a:solidFill>
                  <a:schemeClr val="tx1"/>
                </a:solidFill>
                <a:prstDash val="solid"/>
              </a:ln>
            </c:spPr>
          </c:dPt>
          <c:dPt>
            <c:idx val="5"/>
            <c:bubble3D val="0"/>
            <c:spPr>
              <a:solidFill>
                <a:schemeClr val="tx2"/>
              </a:solidFill>
              <a:ln w="10811">
                <a:solidFill>
                  <a:schemeClr val="tx1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1622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34" b="1" i="0" u="none" strike="noStrike" baseline="0">
                    <a:solidFill>
                      <a:schemeClr val="tx1"/>
                    </a:solidFill>
                    <a:latin typeface="Book Antiqua"/>
                    <a:ea typeface="Book Antiqua"/>
                    <a:cs typeface="Book Antiqua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Sheet1!$B$1:$G$1</c:f>
              <c:strCache>
                <c:ptCount val="6"/>
                <c:pt idx="0">
                  <c:v>HOME</c:v>
                </c:pt>
                <c:pt idx="1">
                  <c:v>Cierre</c:v>
                </c:pt>
                <c:pt idx="2">
                  <c:v>Incurrido</c:v>
                </c:pt>
                <c:pt idx="3">
                  <c:v>Terminación</c:v>
                </c:pt>
                <c:pt idx="4">
                  <c:v>Breakeven</c:v>
                </c:pt>
                <c:pt idx="5">
                  <c:v>Préstamo</c:v>
                </c:pt>
              </c:strCache>
            </c:strRef>
          </c:cat>
          <c:val>
            <c:numRef>
              <c:f>Sheet1!$B$5:$G$5</c:f>
              <c:numCache>
                <c:formatCode>General</c:formatCode>
                <c:ptCount val="6"/>
              </c:numCache>
            </c:numRef>
          </c:val>
        </c:ser>
        <c:ser>
          <c:idx val="4"/>
          <c:order val="4"/>
          <c:tx>
            <c:strRef>
              <c:f>Sheet1!$A$6</c:f>
              <c:strCache>
                <c:ptCount val="1"/>
              </c:strCache>
            </c:strRef>
          </c:tx>
          <c:spPr>
            <a:solidFill>
              <a:schemeClr val="bg2"/>
            </a:solidFill>
            <a:ln w="10811">
              <a:solidFill>
                <a:schemeClr val="tx1"/>
              </a:solidFill>
              <a:prstDash val="solid"/>
            </a:ln>
          </c:spPr>
          <c:explosion val="25"/>
          <c:dPt>
            <c:idx val="0"/>
            <c:bubble3D val="0"/>
            <c:spPr>
              <a:solidFill>
                <a:schemeClr val="accent1"/>
              </a:solidFill>
              <a:ln w="10811">
                <a:solidFill>
                  <a:schemeClr val="tx1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chemeClr val="accent2"/>
              </a:solidFill>
              <a:ln w="10811">
                <a:solidFill>
                  <a:schemeClr val="tx1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chemeClr val="hlink"/>
              </a:solidFill>
              <a:ln w="10811">
                <a:solidFill>
                  <a:schemeClr val="tx1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chemeClr val="folHlink"/>
              </a:solidFill>
              <a:ln w="10811">
                <a:solidFill>
                  <a:schemeClr val="tx1"/>
                </a:solidFill>
                <a:prstDash val="solid"/>
              </a:ln>
            </c:spPr>
          </c:dPt>
          <c:dPt>
            <c:idx val="4"/>
            <c:bubble3D val="0"/>
          </c:dPt>
          <c:dPt>
            <c:idx val="5"/>
            <c:bubble3D val="0"/>
            <c:spPr>
              <a:solidFill>
                <a:schemeClr val="tx2"/>
              </a:solidFill>
              <a:ln w="10811">
                <a:solidFill>
                  <a:schemeClr val="tx1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1622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34" b="1" i="0" u="none" strike="noStrike" baseline="0">
                    <a:solidFill>
                      <a:schemeClr val="tx1"/>
                    </a:solidFill>
                    <a:latin typeface="Book Antiqua"/>
                    <a:ea typeface="Book Antiqua"/>
                    <a:cs typeface="Book Antiqua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Sheet1!$B$1:$G$1</c:f>
              <c:strCache>
                <c:ptCount val="6"/>
                <c:pt idx="0">
                  <c:v>HOME</c:v>
                </c:pt>
                <c:pt idx="1">
                  <c:v>Cierre</c:v>
                </c:pt>
                <c:pt idx="2">
                  <c:v>Incurrido</c:v>
                </c:pt>
                <c:pt idx="3">
                  <c:v>Terminación</c:v>
                </c:pt>
                <c:pt idx="4">
                  <c:v>Breakeven</c:v>
                </c:pt>
                <c:pt idx="5">
                  <c:v>Préstamo</c:v>
                </c:pt>
              </c:strCache>
            </c:strRef>
          </c:cat>
          <c:val>
            <c:numRef>
              <c:f>Sheet1!$B$6:$G$6</c:f>
              <c:numCache>
                <c:formatCode>General</c:formatCode>
                <c:ptCount val="6"/>
              </c:numCache>
            </c:numRef>
          </c:val>
        </c:ser>
        <c:ser>
          <c:idx val="5"/>
          <c:order val="5"/>
          <c:tx>
            <c:strRef>
              <c:f>Sheet1!$A$7</c:f>
              <c:strCache>
                <c:ptCount val="1"/>
              </c:strCache>
            </c:strRef>
          </c:tx>
          <c:spPr>
            <a:solidFill>
              <a:schemeClr val="tx2"/>
            </a:solidFill>
            <a:ln w="10811">
              <a:solidFill>
                <a:schemeClr val="tx1"/>
              </a:solidFill>
              <a:prstDash val="solid"/>
            </a:ln>
          </c:spPr>
          <c:explosion val="25"/>
          <c:dPt>
            <c:idx val="0"/>
            <c:bubble3D val="0"/>
            <c:spPr>
              <a:solidFill>
                <a:schemeClr val="accent1"/>
              </a:solidFill>
              <a:ln w="10811">
                <a:solidFill>
                  <a:schemeClr val="tx1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chemeClr val="accent2"/>
              </a:solidFill>
              <a:ln w="10811">
                <a:solidFill>
                  <a:schemeClr val="tx1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chemeClr val="hlink"/>
              </a:solidFill>
              <a:ln w="10811">
                <a:solidFill>
                  <a:schemeClr val="tx1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chemeClr val="folHlink"/>
              </a:solidFill>
              <a:ln w="10811">
                <a:solidFill>
                  <a:schemeClr val="tx1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chemeClr val="bg2"/>
              </a:solidFill>
              <a:ln w="10811">
                <a:solidFill>
                  <a:schemeClr val="tx1"/>
                </a:solidFill>
                <a:prstDash val="solid"/>
              </a:ln>
            </c:spPr>
          </c:dPt>
          <c:dPt>
            <c:idx val="5"/>
            <c:bubble3D val="0"/>
          </c:dPt>
          <c:dLbls>
            <c:numFmt formatCode="0%" sourceLinked="0"/>
            <c:spPr>
              <a:noFill/>
              <a:ln w="21622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34" b="1" i="0" u="none" strike="noStrike" baseline="0">
                    <a:solidFill>
                      <a:schemeClr val="tx1"/>
                    </a:solidFill>
                    <a:latin typeface="Book Antiqua"/>
                    <a:ea typeface="Book Antiqua"/>
                    <a:cs typeface="Book Antiqua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Sheet1!$B$1:$G$1</c:f>
              <c:strCache>
                <c:ptCount val="6"/>
                <c:pt idx="0">
                  <c:v>HOME</c:v>
                </c:pt>
                <c:pt idx="1">
                  <c:v>Cierre</c:v>
                </c:pt>
                <c:pt idx="2">
                  <c:v>Incurrido</c:v>
                </c:pt>
                <c:pt idx="3">
                  <c:v>Terminación</c:v>
                </c:pt>
                <c:pt idx="4">
                  <c:v>Breakeven</c:v>
                </c:pt>
                <c:pt idx="5">
                  <c:v>Préstamo</c:v>
                </c:pt>
              </c:strCache>
            </c:strRef>
          </c:cat>
          <c:val>
            <c:numRef>
              <c:f>Sheet1!$B$7:$G$7</c:f>
              <c:numCache>
                <c:formatCode>General</c:formatCode>
                <c:ptCount val="6"/>
              </c:numCache>
            </c:numRef>
          </c:val>
        </c:ser>
        <c:dLbls>
          <c:showLegendKey val="0"/>
          <c:showVal val="1"/>
          <c:showCatName val="0"/>
          <c:showSerName val="0"/>
          <c:showPercent val="1"/>
          <c:showBubbleSize val="0"/>
          <c:separator> </c:separator>
          <c:showLeaderLines val="0"/>
        </c:dLbls>
      </c:pie3DChart>
      <c:spPr>
        <a:solidFill>
          <a:srgbClr val="C0C0C0"/>
        </a:solidFill>
        <a:ln w="10811">
          <a:solidFill>
            <a:srgbClr val="808080"/>
          </a:solidFill>
          <a:prstDash val="solid"/>
        </a:ln>
      </c:spPr>
    </c:plotArea>
    <c:legend>
      <c:legendPos val="b"/>
      <c:layout>
        <c:manualLayout>
          <c:xMode val="edge"/>
          <c:yMode val="edge"/>
          <c:x val="4.8375431760705807E-2"/>
          <c:y val="0.76816579527559059"/>
          <c:w val="0.83098591549295775"/>
          <c:h val="0.16463414634146342"/>
        </c:manualLayout>
      </c:layout>
      <c:overlay val="0"/>
      <c:spPr>
        <a:solidFill>
          <a:schemeClr val="bg1"/>
        </a:solidFill>
        <a:ln w="2703">
          <a:solidFill>
            <a:schemeClr val="tx1"/>
          </a:solidFill>
          <a:prstDash val="solid"/>
        </a:ln>
      </c:spPr>
      <c:txPr>
        <a:bodyPr/>
        <a:lstStyle/>
        <a:p>
          <a:pPr>
            <a:defRPr sz="1583" b="1" i="0" u="none" strike="noStrike" baseline="0">
              <a:solidFill>
                <a:schemeClr val="tx1"/>
              </a:solidFill>
              <a:latin typeface="Century Gothic" panose="020B0502020202020204" pitchFamily="34" charset="0"/>
              <a:ea typeface="Book Antiqua"/>
              <a:cs typeface="Book Antiqua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724" b="1" i="0" u="none" strike="noStrike" baseline="0">
          <a:solidFill>
            <a:schemeClr val="tx1"/>
          </a:solidFill>
          <a:latin typeface="Book Antiqua"/>
          <a:ea typeface="Book Antiqua"/>
          <a:cs typeface="Book Antiqua"/>
        </a:defRPr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30708F-E62F-4C54-999F-AACC3AB92E7A}" type="doc">
      <dgm:prSet loTypeId="urn:microsoft.com/office/officeart/2005/8/layout/chevron2" loCatId="list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C3EBAEDA-F6AE-4344-95BF-AD6CACA3C0F3}">
      <dgm:prSet phldrT="[Text]" phldr="1"/>
      <dgm:spPr/>
      <dgm:t>
        <a:bodyPr/>
        <a:lstStyle/>
        <a:p>
          <a:endParaRPr lang="en-US" dirty="0"/>
        </a:p>
      </dgm:t>
    </dgm:pt>
    <dgm:pt modelId="{F6C45B9F-646F-4B1A-AF52-4A1CE6402A5E}" type="parTrans" cxnId="{FE56D3E8-CEA6-4A1C-B8C8-9AB02BD35006}">
      <dgm:prSet/>
      <dgm:spPr/>
      <dgm:t>
        <a:bodyPr/>
        <a:lstStyle/>
        <a:p>
          <a:endParaRPr lang="en-US"/>
        </a:p>
      </dgm:t>
    </dgm:pt>
    <dgm:pt modelId="{0962AA28-2899-458B-8664-E3A695BDB27A}" type="sibTrans" cxnId="{FE56D3E8-CEA6-4A1C-B8C8-9AB02BD35006}">
      <dgm:prSet/>
      <dgm:spPr/>
      <dgm:t>
        <a:bodyPr/>
        <a:lstStyle/>
        <a:p>
          <a:endParaRPr lang="en-US"/>
        </a:p>
      </dgm:t>
    </dgm:pt>
    <dgm:pt modelId="{B340B191-659A-4C9B-B6BF-4B1702C5C77D}">
      <dgm:prSet phldrT="[Text]"/>
      <dgm:spPr>
        <a:solidFill>
          <a:schemeClr val="bg2">
            <a:lumMod val="40000"/>
            <a:lumOff val="60000"/>
            <a:alpha val="90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en-US" dirty="0" err="1" smtClean="0">
              <a:solidFill>
                <a:schemeClr val="accent4">
                  <a:lumMod val="75000"/>
                </a:schemeClr>
              </a:solidFill>
              <a:latin typeface="Garamond" panose="02020404030301010803" pitchFamily="18" charset="0"/>
              <a:cs typeface="Arial" panose="020B0604020202020204" pitchFamily="34" charset="0"/>
            </a:rPr>
            <a:t>Cantidad</a:t>
          </a:r>
          <a:r>
            <a:rPr lang="en-US" dirty="0" smtClean="0">
              <a:solidFill>
                <a:schemeClr val="accent4">
                  <a:lumMod val="75000"/>
                </a:schemeClr>
              </a:solidFill>
              <a:latin typeface="Garamond" panose="02020404030301010803" pitchFamily="18" charset="0"/>
              <a:cs typeface="Arial" panose="020B0604020202020204" pitchFamily="34" charset="0"/>
            </a:rPr>
            <a:t> a </a:t>
          </a:r>
          <a:r>
            <a:rPr lang="en-US" dirty="0" err="1" smtClean="0">
              <a:solidFill>
                <a:schemeClr val="accent4">
                  <a:lumMod val="75000"/>
                </a:schemeClr>
              </a:solidFill>
              <a:latin typeface="Garamond" panose="02020404030301010803" pitchFamily="18" charset="0"/>
              <a:cs typeface="Arial" panose="020B0604020202020204" pitchFamily="34" charset="0"/>
            </a:rPr>
            <a:t>ser</a:t>
          </a:r>
          <a:r>
            <a:rPr lang="en-US" dirty="0" smtClean="0">
              <a:solidFill>
                <a:schemeClr val="accent4">
                  <a:lumMod val="75000"/>
                </a:schemeClr>
              </a:solidFill>
              <a:latin typeface="Garamond" panose="02020404030301010803" pitchFamily="18" charset="0"/>
              <a:cs typeface="Arial" panose="020B0604020202020204" pitchFamily="34" charset="0"/>
            </a:rPr>
            <a:t> </a:t>
          </a:r>
          <a:r>
            <a:rPr lang="en-US" dirty="0" err="1" smtClean="0">
              <a:solidFill>
                <a:schemeClr val="accent4">
                  <a:lumMod val="75000"/>
                </a:schemeClr>
              </a:solidFill>
              <a:latin typeface="Garamond" panose="02020404030301010803" pitchFamily="18" charset="0"/>
              <a:cs typeface="Arial" panose="020B0604020202020204" pitchFamily="34" charset="0"/>
            </a:rPr>
            <a:t>asegurada</a:t>
          </a:r>
          <a:r>
            <a:rPr lang="en-US" dirty="0" smtClean="0">
              <a:solidFill>
                <a:schemeClr val="accent4">
                  <a:lumMod val="75000"/>
                </a:schemeClr>
              </a:solidFill>
              <a:latin typeface="Garamond" panose="02020404030301010803" pitchFamily="18" charset="0"/>
              <a:cs typeface="Arial" panose="020B0604020202020204" pitchFamily="34" charset="0"/>
            </a:rPr>
            <a:t> hasta $150,000</a:t>
          </a:r>
          <a:endParaRPr lang="en-US" dirty="0">
            <a:solidFill>
              <a:schemeClr val="accent4">
                <a:lumMod val="75000"/>
              </a:schemeClr>
            </a:solidFill>
            <a:latin typeface="Garamond" panose="02020404030301010803" pitchFamily="18" charset="0"/>
            <a:cs typeface="Arial" panose="020B0604020202020204" pitchFamily="34" charset="0"/>
          </a:endParaRPr>
        </a:p>
      </dgm:t>
    </dgm:pt>
    <dgm:pt modelId="{8D8684F9-B812-4FF0-9360-06F4DEDDCC1D}" type="parTrans" cxnId="{B7A3B661-3EEE-45CA-A3A0-8FCCE8D34291}">
      <dgm:prSet/>
      <dgm:spPr/>
      <dgm:t>
        <a:bodyPr/>
        <a:lstStyle/>
        <a:p>
          <a:endParaRPr lang="en-US"/>
        </a:p>
      </dgm:t>
    </dgm:pt>
    <dgm:pt modelId="{F0C30910-9CF0-4229-88D7-B8E84318B759}" type="sibTrans" cxnId="{B7A3B661-3EEE-45CA-A3A0-8FCCE8D34291}">
      <dgm:prSet/>
      <dgm:spPr/>
      <dgm:t>
        <a:bodyPr/>
        <a:lstStyle/>
        <a:p>
          <a:endParaRPr lang="en-US"/>
        </a:p>
      </dgm:t>
    </dgm:pt>
    <dgm:pt modelId="{1D2C2D4B-2306-4A12-A82F-0FE8A3DBF084}">
      <dgm:prSet phldrT="[Text]"/>
      <dgm:spPr>
        <a:solidFill>
          <a:schemeClr val="bg2">
            <a:lumMod val="40000"/>
            <a:lumOff val="60000"/>
            <a:alpha val="90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en-US" dirty="0" smtClean="0">
              <a:solidFill>
                <a:schemeClr val="accent4">
                  <a:lumMod val="75000"/>
                </a:schemeClr>
              </a:solidFill>
              <a:latin typeface="Garamond" panose="02020404030301010803" pitchFamily="18" charset="0"/>
              <a:cs typeface="Arial" panose="020B0604020202020204" pitchFamily="34" charset="0"/>
            </a:rPr>
            <a:t>“Annual Percentage Rate” (APR) </a:t>
          </a:r>
          <a:r>
            <a:rPr lang="en-US" dirty="0" err="1" smtClean="0">
              <a:solidFill>
                <a:schemeClr val="accent4">
                  <a:lumMod val="75000"/>
                </a:schemeClr>
              </a:solidFill>
              <a:latin typeface="Garamond" panose="02020404030301010803" pitchFamily="18" charset="0"/>
              <a:cs typeface="Arial" panose="020B0604020202020204" pitchFamily="34" charset="0"/>
            </a:rPr>
            <a:t>máximo</a:t>
          </a:r>
          <a:r>
            <a:rPr lang="en-US" dirty="0" smtClean="0">
              <a:solidFill>
                <a:schemeClr val="accent4">
                  <a:lumMod val="75000"/>
                </a:schemeClr>
              </a:solidFill>
              <a:latin typeface="Garamond" panose="02020404030301010803" pitchFamily="18" charset="0"/>
              <a:cs typeface="Arial" panose="020B0604020202020204" pitchFamily="34" charset="0"/>
            </a:rPr>
            <a:t>  7.625%</a:t>
          </a:r>
          <a:endParaRPr lang="en-US" dirty="0">
            <a:solidFill>
              <a:schemeClr val="accent4">
                <a:lumMod val="75000"/>
              </a:schemeClr>
            </a:solidFill>
            <a:latin typeface="Garamond" panose="02020404030301010803" pitchFamily="18" charset="0"/>
            <a:cs typeface="Arial" panose="020B0604020202020204" pitchFamily="34" charset="0"/>
          </a:endParaRPr>
        </a:p>
      </dgm:t>
    </dgm:pt>
    <dgm:pt modelId="{64C6162F-1207-4AEA-8008-86FAD48F43E9}" type="parTrans" cxnId="{BCD68D52-11DF-45A5-BA2A-F699A635641C}">
      <dgm:prSet/>
      <dgm:spPr/>
      <dgm:t>
        <a:bodyPr/>
        <a:lstStyle/>
        <a:p>
          <a:endParaRPr lang="en-US"/>
        </a:p>
      </dgm:t>
    </dgm:pt>
    <dgm:pt modelId="{1010BE6F-B892-4708-9D9F-9EC46CA21B82}" type="sibTrans" cxnId="{BCD68D52-11DF-45A5-BA2A-F699A635641C}">
      <dgm:prSet/>
      <dgm:spPr/>
      <dgm:t>
        <a:bodyPr/>
        <a:lstStyle/>
        <a:p>
          <a:endParaRPr lang="en-US"/>
        </a:p>
      </dgm:t>
    </dgm:pt>
    <dgm:pt modelId="{FA7E640F-E06D-4B4F-9EA1-88B6F8A2ECDA}">
      <dgm:prSet phldrT="[Text]" phldr="1"/>
      <dgm:spPr/>
      <dgm:t>
        <a:bodyPr/>
        <a:lstStyle/>
        <a:p>
          <a:endParaRPr lang="en-US" dirty="0"/>
        </a:p>
      </dgm:t>
    </dgm:pt>
    <dgm:pt modelId="{DBCA5DBA-C3CE-423B-AE4C-92A345C19C61}" type="parTrans" cxnId="{08F345F4-A525-4B20-9D25-BB40A067E5E1}">
      <dgm:prSet/>
      <dgm:spPr/>
      <dgm:t>
        <a:bodyPr/>
        <a:lstStyle/>
        <a:p>
          <a:endParaRPr lang="en-US"/>
        </a:p>
      </dgm:t>
    </dgm:pt>
    <dgm:pt modelId="{DB47F84B-CF63-4ED0-BDD9-8D70D525BED4}" type="sibTrans" cxnId="{08F345F4-A525-4B20-9D25-BB40A067E5E1}">
      <dgm:prSet/>
      <dgm:spPr/>
      <dgm:t>
        <a:bodyPr/>
        <a:lstStyle/>
        <a:p>
          <a:endParaRPr lang="en-US"/>
        </a:p>
      </dgm:t>
    </dgm:pt>
    <dgm:pt modelId="{CCB93E5A-ABC7-4541-8DC2-2CE689174BF6}">
      <dgm:prSet phldrT="[Text]"/>
      <dgm:spPr>
        <a:solidFill>
          <a:schemeClr val="bg2">
            <a:lumMod val="40000"/>
            <a:lumOff val="60000"/>
            <a:alpha val="90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en-US" dirty="0" smtClean="0">
              <a:solidFill>
                <a:schemeClr val="accent4">
                  <a:lumMod val="75000"/>
                </a:schemeClr>
              </a:solidFill>
              <a:latin typeface="Garamond" panose="02020404030301010803" pitchFamily="18" charset="0"/>
              <a:cs typeface="Arial" panose="020B0604020202020204" pitchFamily="34" charset="0"/>
            </a:rPr>
            <a:t>“Credit Score” </a:t>
          </a:r>
          <a:r>
            <a:rPr lang="en-US" dirty="0" err="1" smtClean="0">
              <a:solidFill>
                <a:schemeClr val="accent4">
                  <a:lumMod val="75000"/>
                </a:schemeClr>
              </a:solidFill>
              <a:latin typeface="Garamond" panose="02020404030301010803" pitchFamily="18" charset="0"/>
              <a:cs typeface="Arial" panose="020B0604020202020204" pitchFamily="34" charset="0"/>
            </a:rPr>
            <a:t>mínimo</a:t>
          </a:r>
          <a:r>
            <a:rPr lang="en-US" dirty="0" smtClean="0">
              <a:solidFill>
                <a:schemeClr val="accent4">
                  <a:lumMod val="75000"/>
                </a:schemeClr>
              </a:solidFill>
              <a:latin typeface="Garamond" panose="02020404030301010803" pitchFamily="18" charset="0"/>
              <a:cs typeface="Arial" panose="020B0604020202020204" pitchFamily="34" charset="0"/>
            </a:rPr>
            <a:t> 600</a:t>
          </a:r>
          <a:endParaRPr lang="en-US" dirty="0">
            <a:solidFill>
              <a:schemeClr val="accent4">
                <a:lumMod val="75000"/>
              </a:schemeClr>
            </a:solidFill>
            <a:latin typeface="Garamond" panose="02020404030301010803" pitchFamily="18" charset="0"/>
            <a:cs typeface="Arial" panose="020B0604020202020204" pitchFamily="34" charset="0"/>
          </a:endParaRPr>
        </a:p>
      </dgm:t>
    </dgm:pt>
    <dgm:pt modelId="{8E406CC9-94DD-4AD2-B656-6146BD266366}" type="parTrans" cxnId="{963B558C-5D9D-4D94-8536-ED6605A55596}">
      <dgm:prSet/>
      <dgm:spPr/>
      <dgm:t>
        <a:bodyPr/>
        <a:lstStyle/>
        <a:p>
          <a:endParaRPr lang="en-US"/>
        </a:p>
      </dgm:t>
    </dgm:pt>
    <dgm:pt modelId="{D85913B1-C76A-4292-B512-F7F65642335B}" type="sibTrans" cxnId="{963B558C-5D9D-4D94-8536-ED6605A55596}">
      <dgm:prSet/>
      <dgm:spPr/>
      <dgm:t>
        <a:bodyPr/>
        <a:lstStyle/>
        <a:p>
          <a:endParaRPr lang="en-US"/>
        </a:p>
      </dgm:t>
    </dgm:pt>
    <dgm:pt modelId="{1009AEFD-5F8A-4590-BC4B-1324112DA2BF}">
      <dgm:prSet phldrT="[Text]"/>
      <dgm:spPr>
        <a:solidFill>
          <a:schemeClr val="bg2">
            <a:lumMod val="40000"/>
            <a:lumOff val="60000"/>
            <a:alpha val="90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en-US" dirty="0" err="1" smtClean="0">
              <a:solidFill>
                <a:schemeClr val="accent4">
                  <a:lumMod val="75000"/>
                </a:schemeClr>
              </a:solidFill>
              <a:latin typeface="Garamond" panose="02020404030301010803" pitchFamily="18" charset="0"/>
              <a:cs typeface="Arial" panose="020B0604020202020204" pitchFamily="34" charset="0"/>
            </a:rPr>
            <a:t>Ingreso</a:t>
          </a:r>
          <a:r>
            <a:rPr lang="en-US" dirty="0" smtClean="0">
              <a:solidFill>
                <a:schemeClr val="accent4">
                  <a:lumMod val="75000"/>
                </a:schemeClr>
              </a:solidFill>
              <a:latin typeface="Garamond" panose="02020404030301010803" pitchFamily="18" charset="0"/>
              <a:cs typeface="Arial" panose="020B0604020202020204" pitchFamily="34" charset="0"/>
            </a:rPr>
            <a:t> </a:t>
          </a:r>
          <a:r>
            <a:rPr lang="en-US" dirty="0" err="1" smtClean="0">
              <a:solidFill>
                <a:schemeClr val="accent4">
                  <a:lumMod val="75000"/>
                </a:schemeClr>
              </a:solidFill>
              <a:latin typeface="Garamond" panose="02020404030301010803" pitchFamily="18" charset="0"/>
              <a:cs typeface="Arial" panose="020B0604020202020204" pitchFamily="34" charset="0"/>
            </a:rPr>
            <a:t>Máximo</a:t>
          </a:r>
          <a:r>
            <a:rPr lang="en-US" dirty="0" smtClean="0">
              <a:solidFill>
                <a:schemeClr val="accent4">
                  <a:lumMod val="75000"/>
                </a:schemeClr>
              </a:solidFill>
              <a:latin typeface="Garamond" panose="02020404030301010803" pitchFamily="18" charset="0"/>
              <a:cs typeface="Arial" panose="020B0604020202020204" pitchFamily="34" charset="0"/>
            </a:rPr>
            <a:t> $60,000 </a:t>
          </a:r>
          <a:r>
            <a:rPr lang="en-US" dirty="0" err="1" smtClean="0">
              <a:solidFill>
                <a:schemeClr val="accent4">
                  <a:lumMod val="75000"/>
                </a:schemeClr>
              </a:solidFill>
              <a:latin typeface="Garamond" panose="02020404030301010803" pitchFamily="18" charset="0"/>
              <a:cs typeface="Arial" panose="020B0604020202020204" pitchFamily="34" charset="0"/>
            </a:rPr>
            <a:t>anuales</a:t>
          </a:r>
          <a:endParaRPr lang="en-US" dirty="0">
            <a:solidFill>
              <a:schemeClr val="accent4">
                <a:lumMod val="75000"/>
              </a:schemeClr>
            </a:solidFill>
            <a:latin typeface="Garamond" panose="02020404030301010803" pitchFamily="18" charset="0"/>
            <a:cs typeface="Arial" panose="020B0604020202020204" pitchFamily="34" charset="0"/>
          </a:endParaRPr>
        </a:p>
      </dgm:t>
    </dgm:pt>
    <dgm:pt modelId="{B7B22218-3AB3-42F0-9A95-0AAB03C6CDA2}" type="parTrans" cxnId="{73B4F640-0F74-40BF-881B-E259FF43C075}">
      <dgm:prSet/>
      <dgm:spPr/>
      <dgm:t>
        <a:bodyPr/>
        <a:lstStyle/>
        <a:p>
          <a:endParaRPr lang="en-US"/>
        </a:p>
      </dgm:t>
    </dgm:pt>
    <dgm:pt modelId="{99C95311-5AD5-4ED5-B0C0-559BD8B3F4D0}" type="sibTrans" cxnId="{73B4F640-0F74-40BF-881B-E259FF43C075}">
      <dgm:prSet/>
      <dgm:spPr/>
      <dgm:t>
        <a:bodyPr/>
        <a:lstStyle/>
        <a:p>
          <a:endParaRPr lang="en-US"/>
        </a:p>
      </dgm:t>
    </dgm:pt>
    <dgm:pt modelId="{47E430B7-D33E-4CDC-B1BF-40D061D51B3B}">
      <dgm:prSet phldrT="[Text]" phldr="1"/>
      <dgm:spPr/>
      <dgm:t>
        <a:bodyPr/>
        <a:lstStyle/>
        <a:p>
          <a:endParaRPr lang="en-US" dirty="0"/>
        </a:p>
      </dgm:t>
    </dgm:pt>
    <dgm:pt modelId="{B319D9AB-1BC6-4090-9360-B331C4D01C1C}" type="parTrans" cxnId="{371AF5AA-7664-4593-B88A-03A55296C7F6}">
      <dgm:prSet/>
      <dgm:spPr/>
      <dgm:t>
        <a:bodyPr/>
        <a:lstStyle/>
        <a:p>
          <a:endParaRPr lang="en-US"/>
        </a:p>
      </dgm:t>
    </dgm:pt>
    <dgm:pt modelId="{11CB220B-E454-4DE4-B825-570C1B892693}" type="sibTrans" cxnId="{371AF5AA-7664-4593-B88A-03A55296C7F6}">
      <dgm:prSet/>
      <dgm:spPr/>
      <dgm:t>
        <a:bodyPr/>
        <a:lstStyle/>
        <a:p>
          <a:endParaRPr lang="en-US"/>
        </a:p>
      </dgm:t>
    </dgm:pt>
    <dgm:pt modelId="{534D0840-348E-4A85-83A9-35C068378E36}">
      <dgm:prSet phldrT="[Text]"/>
      <dgm:spPr>
        <a:solidFill>
          <a:schemeClr val="bg2">
            <a:lumMod val="40000"/>
            <a:lumOff val="60000"/>
            <a:alpha val="90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en-US" dirty="0" smtClean="0">
              <a:solidFill>
                <a:schemeClr val="accent4">
                  <a:lumMod val="75000"/>
                </a:schemeClr>
              </a:solidFill>
              <a:latin typeface="Garamond" panose="02020404030301010803" pitchFamily="18" charset="0"/>
              <a:cs typeface="Arial" panose="020B0604020202020204" pitchFamily="34" charset="0"/>
            </a:rPr>
            <a:t>“Up Front MIP” de 3.1%</a:t>
          </a:r>
          <a:endParaRPr lang="en-US" dirty="0">
            <a:solidFill>
              <a:schemeClr val="accent4">
                <a:lumMod val="75000"/>
              </a:schemeClr>
            </a:solidFill>
            <a:latin typeface="Garamond" panose="02020404030301010803" pitchFamily="18" charset="0"/>
            <a:cs typeface="Arial" panose="020B0604020202020204" pitchFamily="34" charset="0"/>
          </a:endParaRPr>
        </a:p>
      </dgm:t>
    </dgm:pt>
    <dgm:pt modelId="{149EEA00-EF04-44AF-89B6-81B1CF69A921}" type="parTrans" cxnId="{7BF00A5D-DF80-4317-A0C3-281797190531}">
      <dgm:prSet/>
      <dgm:spPr/>
      <dgm:t>
        <a:bodyPr/>
        <a:lstStyle/>
        <a:p>
          <a:endParaRPr lang="en-US"/>
        </a:p>
      </dgm:t>
    </dgm:pt>
    <dgm:pt modelId="{A479B7AE-BE02-43A6-8BB5-D0F7888AD96F}" type="sibTrans" cxnId="{7BF00A5D-DF80-4317-A0C3-281797190531}">
      <dgm:prSet/>
      <dgm:spPr/>
      <dgm:t>
        <a:bodyPr/>
        <a:lstStyle/>
        <a:p>
          <a:endParaRPr lang="en-US"/>
        </a:p>
      </dgm:t>
    </dgm:pt>
    <dgm:pt modelId="{18E2346A-ACCA-4BAC-A559-33E90DABEFC7}" type="pres">
      <dgm:prSet presAssocID="{5230708F-E62F-4C54-999F-AACC3AB92E7A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21133FB-41C6-41C9-BEC4-61C805E32E89}" type="pres">
      <dgm:prSet presAssocID="{C3EBAEDA-F6AE-4344-95BF-AD6CACA3C0F3}" presName="composite" presStyleCnt="0"/>
      <dgm:spPr/>
    </dgm:pt>
    <dgm:pt modelId="{A3EA0744-8E98-4F3B-873E-00089BF3CC57}" type="pres">
      <dgm:prSet presAssocID="{C3EBAEDA-F6AE-4344-95BF-AD6CACA3C0F3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17E10D-FAA3-4712-8894-063005B59017}" type="pres">
      <dgm:prSet presAssocID="{C3EBAEDA-F6AE-4344-95BF-AD6CACA3C0F3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59D17D-5BD0-421B-9265-849D72C16C12}" type="pres">
      <dgm:prSet presAssocID="{0962AA28-2899-458B-8664-E3A695BDB27A}" presName="sp" presStyleCnt="0"/>
      <dgm:spPr/>
    </dgm:pt>
    <dgm:pt modelId="{C023A03C-0265-4E85-80D4-6B8DD26CD016}" type="pres">
      <dgm:prSet presAssocID="{FA7E640F-E06D-4B4F-9EA1-88B6F8A2ECDA}" presName="composite" presStyleCnt="0"/>
      <dgm:spPr/>
    </dgm:pt>
    <dgm:pt modelId="{917CA73C-9B28-4C85-A997-F0505F426ED8}" type="pres">
      <dgm:prSet presAssocID="{FA7E640F-E06D-4B4F-9EA1-88B6F8A2ECDA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1DA055-0E89-41EE-8EA7-B22F85CDF2EE}" type="pres">
      <dgm:prSet presAssocID="{FA7E640F-E06D-4B4F-9EA1-88B6F8A2ECDA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91A4FB-D3EB-4E86-BF09-DD484BFFEAB6}" type="pres">
      <dgm:prSet presAssocID="{DB47F84B-CF63-4ED0-BDD9-8D70D525BED4}" presName="sp" presStyleCnt="0"/>
      <dgm:spPr/>
    </dgm:pt>
    <dgm:pt modelId="{41FC9A6E-CA8D-4A34-B13D-336FC553B809}" type="pres">
      <dgm:prSet presAssocID="{47E430B7-D33E-4CDC-B1BF-40D061D51B3B}" presName="composite" presStyleCnt="0"/>
      <dgm:spPr/>
    </dgm:pt>
    <dgm:pt modelId="{22A09547-8C35-43B8-826D-0084A41A0165}" type="pres">
      <dgm:prSet presAssocID="{47E430B7-D33E-4CDC-B1BF-40D061D51B3B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C76A4E-2438-4FC6-9029-1E363DF72120}" type="pres">
      <dgm:prSet presAssocID="{47E430B7-D33E-4CDC-B1BF-40D061D51B3B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BF00A5D-DF80-4317-A0C3-281797190531}" srcId="{47E430B7-D33E-4CDC-B1BF-40D061D51B3B}" destId="{534D0840-348E-4A85-83A9-35C068378E36}" srcOrd="0" destOrd="0" parTransId="{149EEA00-EF04-44AF-89B6-81B1CF69A921}" sibTransId="{A479B7AE-BE02-43A6-8BB5-D0F7888AD96F}"/>
    <dgm:cxn modelId="{F98E1E4B-CDD8-4803-BA58-28ECDEBCC00F}" type="presOf" srcId="{CCB93E5A-ABC7-4541-8DC2-2CE689174BF6}" destId="{BE1DA055-0E89-41EE-8EA7-B22F85CDF2EE}" srcOrd="0" destOrd="0" presId="urn:microsoft.com/office/officeart/2005/8/layout/chevron2"/>
    <dgm:cxn modelId="{BCD68D52-11DF-45A5-BA2A-F699A635641C}" srcId="{C3EBAEDA-F6AE-4344-95BF-AD6CACA3C0F3}" destId="{1D2C2D4B-2306-4A12-A82F-0FE8A3DBF084}" srcOrd="1" destOrd="0" parTransId="{64C6162F-1207-4AEA-8008-86FAD48F43E9}" sibTransId="{1010BE6F-B892-4708-9D9F-9EC46CA21B82}"/>
    <dgm:cxn modelId="{60F913D1-8503-4E19-B6F6-508ACC253247}" type="presOf" srcId="{1009AEFD-5F8A-4590-BC4B-1324112DA2BF}" destId="{BE1DA055-0E89-41EE-8EA7-B22F85CDF2EE}" srcOrd="0" destOrd="1" presId="urn:microsoft.com/office/officeart/2005/8/layout/chevron2"/>
    <dgm:cxn modelId="{5193D067-85D8-40DC-9C14-7861729EFA65}" type="presOf" srcId="{1D2C2D4B-2306-4A12-A82F-0FE8A3DBF084}" destId="{8917E10D-FAA3-4712-8894-063005B59017}" srcOrd="0" destOrd="1" presId="urn:microsoft.com/office/officeart/2005/8/layout/chevron2"/>
    <dgm:cxn modelId="{FE56D3E8-CEA6-4A1C-B8C8-9AB02BD35006}" srcId="{5230708F-E62F-4C54-999F-AACC3AB92E7A}" destId="{C3EBAEDA-F6AE-4344-95BF-AD6CACA3C0F3}" srcOrd="0" destOrd="0" parTransId="{F6C45B9F-646F-4B1A-AF52-4A1CE6402A5E}" sibTransId="{0962AA28-2899-458B-8664-E3A695BDB27A}"/>
    <dgm:cxn modelId="{73B4F640-0F74-40BF-881B-E259FF43C075}" srcId="{FA7E640F-E06D-4B4F-9EA1-88B6F8A2ECDA}" destId="{1009AEFD-5F8A-4590-BC4B-1324112DA2BF}" srcOrd="1" destOrd="0" parTransId="{B7B22218-3AB3-42F0-9A95-0AAB03C6CDA2}" sibTransId="{99C95311-5AD5-4ED5-B0C0-559BD8B3F4D0}"/>
    <dgm:cxn modelId="{FC89500C-BC29-45A1-9A19-56706F351F98}" type="presOf" srcId="{47E430B7-D33E-4CDC-B1BF-40D061D51B3B}" destId="{22A09547-8C35-43B8-826D-0084A41A0165}" srcOrd="0" destOrd="0" presId="urn:microsoft.com/office/officeart/2005/8/layout/chevron2"/>
    <dgm:cxn modelId="{08F345F4-A525-4B20-9D25-BB40A067E5E1}" srcId="{5230708F-E62F-4C54-999F-AACC3AB92E7A}" destId="{FA7E640F-E06D-4B4F-9EA1-88B6F8A2ECDA}" srcOrd="1" destOrd="0" parTransId="{DBCA5DBA-C3CE-423B-AE4C-92A345C19C61}" sibTransId="{DB47F84B-CF63-4ED0-BDD9-8D70D525BED4}"/>
    <dgm:cxn modelId="{5EA6B382-2691-4F06-A2C2-F419850A8C79}" type="presOf" srcId="{5230708F-E62F-4C54-999F-AACC3AB92E7A}" destId="{18E2346A-ACCA-4BAC-A559-33E90DABEFC7}" srcOrd="0" destOrd="0" presId="urn:microsoft.com/office/officeart/2005/8/layout/chevron2"/>
    <dgm:cxn modelId="{371AF5AA-7664-4593-B88A-03A55296C7F6}" srcId="{5230708F-E62F-4C54-999F-AACC3AB92E7A}" destId="{47E430B7-D33E-4CDC-B1BF-40D061D51B3B}" srcOrd="2" destOrd="0" parTransId="{B319D9AB-1BC6-4090-9360-B331C4D01C1C}" sibTransId="{11CB220B-E454-4DE4-B825-570C1B892693}"/>
    <dgm:cxn modelId="{05C94F20-6929-4891-98E5-95D5054343A5}" type="presOf" srcId="{C3EBAEDA-F6AE-4344-95BF-AD6CACA3C0F3}" destId="{A3EA0744-8E98-4F3B-873E-00089BF3CC57}" srcOrd="0" destOrd="0" presId="urn:microsoft.com/office/officeart/2005/8/layout/chevron2"/>
    <dgm:cxn modelId="{7D80430D-F969-4548-9C7F-5F28926E0248}" type="presOf" srcId="{FA7E640F-E06D-4B4F-9EA1-88B6F8A2ECDA}" destId="{917CA73C-9B28-4C85-A997-F0505F426ED8}" srcOrd="0" destOrd="0" presId="urn:microsoft.com/office/officeart/2005/8/layout/chevron2"/>
    <dgm:cxn modelId="{963B558C-5D9D-4D94-8536-ED6605A55596}" srcId="{FA7E640F-E06D-4B4F-9EA1-88B6F8A2ECDA}" destId="{CCB93E5A-ABC7-4541-8DC2-2CE689174BF6}" srcOrd="0" destOrd="0" parTransId="{8E406CC9-94DD-4AD2-B656-6146BD266366}" sibTransId="{D85913B1-C76A-4292-B512-F7F65642335B}"/>
    <dgm:cxn modelId="{B7A3B661-3EEE-45CA-A3A0-8FCCE8D34291}" srcId="{C3EBAEDA-F6AE-4344-95BF-AD6CACA3C0F3}" destId="{B340B191-659A-4C9B-B6BF-4B1702C5C77D}" srcOrd="0" destOrd="0" parTransId="{8D8684F9-B812-4FF0-9360-06F4DEDDCC1D}" sibTransId="{F0C30910-9CF0-4229-88D7-B8E84318B759}"/>
    <dgm:cxn modelId="{270D7B75-4D8A-4D03-96E2-1EF122981A51}" type="presOf" srcId="{534D0840-348E-4A85-83A9-35C068378E36}" destId="{D8C76A4E-2438-4FC6-9029-1E363DF72120}" srcOrd="0" destOrd="0" presId="urn:microsoft.com/office/officeart/2005/8/layout/chevron2"/>
    <dgm:cxn modelId="{201B9769-32E4-415C-844C-E1E122DCE4B4}" type="presOf" srcId="{B340B191-659A-4C9B-B6BF-4B1702C5C77D}" destId="{8917E10D-FAA3-4712-8894-063005B59017}" srcOrd="0" destOrd="0" presId="urn:microsoft.com/office/officeart/2005/8/layout/chevron2"/>
    <dgm:cxn modelId="{1B2F3AB3-919E-4B84-8F1E-88D8907D6CD1}" type="presParOf" srcId="{18E2346A-ACCA-4BAC-A559-33E90DABEFC7}" destId="{E21133FB-41C6-41C9-BEC4-61C805E32E89}" srcOrd="0" destOrd="0" presId="urn:microsoft.com/office/officeart/2005/8/layout/chevron2"/>
    <dgm:cxn modelId="{DEE91E2A-F274-4461-B340-776DCC9A2FAA}" type="presParOf" srcId="{E21133FB-41C6-41C9-BEC4-61C805E32E89}" destId="{A3EA0744-8E98-4F3B-873E-00089BF3CC57}" srcOrd="0" destOrd="0" presId="urn:microsoft.com/office/officeart/2005/8/layout/chevron2"/>
    <dgm:cxn modelId="{CA2B8C41-5296-4530-818E-88720E71C164}" type="presParOf" srcId="{E21133FB-41C6-41C9-BEC4-61C805E32E89}" destId="{8917E10D-FAA3-4712-8894-063005B59017}" srcOrd="1" destOrd="0" presId="urn:microsoft.com/office/officeart/2005/8/layout/chevron2"/>
    <dgm:cxn modelId="{63F55238-3241-41E6-9B6E-3967182099F9}" type="presParOf" srcId="{18E2346A-ACCA-4BAC-A559-33E90DABEFC7}" destId="{5A59D17D-5BD0-421B-9265-849D72C16C12}" srcOrd="1" destOrd="0" presId="urn:microsoft.com/office/officeart/2005/8/layout/chevron2"/>
    <dgm:cxn modelId="{678FDE84-B91B-45AE-9CD3-FB00F6D22D5C}" type="presParOf" srcId="{18E2346A-ACCA-4BAC-A559-33E90DABEFC7}" destId="{C023A03C-0265-4E85-80D4-6B8DD26CD016}" srcOrd="2" destOrd="0" presId="urn:microsoft.com/office/officeart/2005/8/layout/chevron2"/>
    <dgm:cxn modelId="{E46BC8DF-6C0D-4936-80E5-ACBF98527D6D}" type="presParOf" srcId="{C023A03C-0265-4E85-80D4-6B8DD26CD016}" destId="{917CA73C-9B28-4C85-A997-F0505F426ED8}" srcOrd="0" destOrd="0" presId="urn:microsoft.com/office/officeart/2005/8/layout/chevron2"/>
    <dgm:cxn modelId="{72E0AFA0-7C14-4448-943B-FE00846934FB}" type="presParOf" srcId="{C023A03C-0265-4E85-80D4-6B8DD26CD016}" destId="{BE1DA055-0E89-41EE-8EA7-B22F85CDF2EE}" srcOrd="1" destOrd="0" presId="urn:microsoft.com/office/officeart/2005/8/layout/chevron2"/>
    <dgm:cxn modelId="{562D3D60-E9D2-4353-B794-B75E7BD0A77C}" type="presParOf" srcId="{18E2346A-ACCA-4BAC-A559-33E90DABEFC7}" destId="{0291A4FB-D3EB-4E86-BF09-DD484BFFEAB6}" srcOrd="3" destOrd="0" presId="urn:microsoft.com/office/officeart/2005/8/layout/chevron2"/>
    <dgm:cxn modelId="{2EE50E0C-CF98-433D-85B6-D7086F1A1797}" type="presParOf" srcId="{18E2346A-ACCA-4BAC-A559-33E90DABEFC7}" destId="{41FC9A6E-CA8D-4A34-B13D-336FC553B809}" srcOrd="4" destOrd="0" presId="urn:microsoft.com/office/officeart/2005/8/layout/chevron2"/>
    <dgm:cxn modelId="{32C36308-8DE7-4DAE-8EB3-A2A7441BECDF}" type="presParOf" srcId="{41FC9A6E-CA8D-4A34-B13D-336FC553B809}" destId="{22A09547-8C35-43B8-826D-0084A41A0165}" srcOrd="0" destOrd="0" presId="urn:microsoft.com/office/officeart/2005/8/layout/chevron2"/>
    <dgm:cxn modelId="{E22AB11D-2F59-49F3-867B-5CE6E3CEE3B3}" type="presParOf" srcId="{41FC9A6E-CA8D-4A34-B13D-336FC553B809}" destId="{D8C76A4E-2438-4FC6-9029-1E363DF7212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DF49A51-DC6B-4949-AA90-B674DB08D2CD}" type="doc">
      <dgm:prSet loTypeId="urn:microsoft.com/office/officeart/2005/8/layout/pyramid2" loCatId="list" qsTypeId="urn:microsoft.com/office/officeart/2005/8/quickstyle/3d2" qsCatId="3D" csTypeId="urn:microsoft.com/office/officeart/2005/8/colors/accent1_2" csCatId="accent1" phldr="1"/>
      <dgm:spPr/>
    </dgm:pt>
    <dgm:pt modelId="{EC906996-A75C-4AC6-9C82-613B78A3C879}">
      <dgm:prSet phldrT="[Text]" custT="1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600" b="1" dirty="0" err="1" smtClean="0">
              <a:solidFill>
                <a:schemeClr val="tx1"/>
              </a:solidFill>
              <a:latin typeface="Garamond" panose="02020404030301010803" pitchFamily="18" charset="0"/>
            </a:rPr>
            <a:t>Parámetros</a:t>
          </a:r>
          <a:r>
            <a:rPr lang="en-US" sz="1600" b="1" dirty="0" smtClean="0">
              <a:solidFill>
                <a:schemeClr val="tx1"/>
              </a:solidFill>
              <a:latin typeface="Garamond" panose="02020404030301010803" pitchFamily="18" charset="0"/>
            </a:rPr>
            <a:t> de </a:t>
          </a:r>
          <a:r>
            <a:rPr lang="en-US" sz="1600" b="1" dirty="0" err="1" smtClean="0">
              <a:solidFill>
                <a:schemeClr val="tx1"/>
              </a:solidFill>
              <a:latin typeface="Garamond" panose="02020404030301010803" pitchFamily="18" charset="0"/>
            </a:rPr>
            <a:t>nivel</a:t>
          </a:r>
          <a:r>
            <a:rPr lang="en-US" sz="1600" b="1" dirty="0" smtClean="0">
              <a:solidFill>
                <a:schemeClr val="tx1"/>
              </a:solidFill>
              <a:latin typeface="Garamond" panose="02020404030301010803" pitchFamily="18" charset="0"/>
            </a:rPr>
            <a:t> de </a:t>
          </a:r>
          <a:r>
            <a:rPr lang="en-US" sz="1600" b="1" dirty="0" err="1" smtClean="0">
              <a:solidFill>
                <a:schemeClr val="tx1"/>
              </a:solidFill>
              <a:latin typeface="Garamond" panose="02020404030301010803" pitchFamily="18" charset="0"/>
            </a:rPr>
            <a:t>endeudamiento</a:t>
          </a:r>
          <a:r>
            <a:rPr lang="en-US" sz="1600" b="1" dirty="0" smtClean="0">
              <a:solidFill>
                <a:schemeClr val="tx1"/>
              </a:solidFill>
              <a:latin typeface="Garamond" panose="02020404030301010803" pitchFamily="18" charset="0"/>
            </a:rPr>
            <a:t>: 33% y 45%</a:t>
          </a:r>
          <a:endParaRPr lang="en-US" sz="1600" b="1" dirty="0">
            <a:solidFill>
              <a:schemeClr val="tx1"/>
            </a:solidFill>
            <a:latin typeface="Garamond" panose="02020404030301010803" pitchFamily="18" charset="0"/>
          </a:endParaRPr>
        </a:p>
      </dgm:t>
    </dgm:pt>
    <dgm:pt modelId="{4DB525AC-185A-4DD3-BB37-76F220E82C8B}" type="parTrans" cxnId="{71BAA3F0-028A-4799-B1D7-79C58D11D3BA}">
      <dgm:prSet/>
      <dgm:spPr/>
      <dgm:t>
        <a:bodyPr/>
        <a:lstStyle/>
        <a:p>
          <a:endParaRPr lang="en-US"/>
        </a:p>
      </dgm:t>
    </dgm:pt>
    <dgm:pt modelId="{DA32A3C4-F932-49D5-B4B4-720231EB94A2}" type="sibTrans" cxnId="{71BAA3F0-028A-4799-B1D7-79C58D11D3BA}">
      <dgm:prSet/>
      <dgm:spPr/>
      <dgm:t>
        <a:bodyPr/>
        <a:lstStyle/>
        <a:p>
          <a:endParaRPr lang="en-US"/>
        </a:p>
      </dgm:t>
    </dgm:pt>
    <dgm:pt modelId="{406152DD-04F8-4BA4-B945-C3FACC8DD168}">
      <dgm:prSet phldrT="[Text]"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800" b="1" dirty="0" smtClean="0">
              <a:solidFill>
                <a:schemeClr val="tx1"/>
              </a:solidFill>
              <a:latin typeface="Garamond" panose="02020404030301010803" pitchFamily="18" charset="0"/>
            </a:rPr>
            <a:t>LTV </a:t>
          </a:r>
          <a:r>
            <a:rPr lang="en-US" sz="1800" b="1" dirty="0" err="1" smtClean="0">
              <a:solidFill>
                <a:schemeClr val="tx1"/>
              </a:solidFill>
              <a:latin typeface="Garamond" panose="02020404030301010803" pitchFamily="18" charset="0"/>
            </a:rPr>
            <a:t>máximo</a:t>
          </a:r>
          <a:r>
            <a:rPr lang="en-US" sz="1800" b="1" dirty="0" smtClean="0">
              <a:solidFill>
                <a:schemeClr val="tx1"/>
              </a:solidFill>
              <a:latin typeface="Garamond" panose="02020404030301010803" pitchFamily="18" charset="0"/>
            </a:rPr>
            <a:t> 98%</a:t>
          </a:r>
          <a:endParaRPr lang="en-US" sz="1800" b="1" dirty="0">
            <a:solidFill>
              <a:schemeClr val="tx1"/>
            </a:solidFill>
            <a:latin typeface="Garamond" panose="02020404030301010803" pitchFamily="18" charset="0"/>
          </a:endParaRPr>
        </a:p>
      </dgm:t>
    </dgm:pt>
    <dgm:pt modelId="{98EFEB6E-6B56-4A25-AE56-1A6E4C759B7E}" type="parTrans" cxnId="{3AE46A15-00EE-439F-B1BB-3EF9AFAAEC14}">
      <dgm:prSet/>
      <dgm:spPr/>
      <dgm:t>
        <a:bodyPr/>
        <a:lstStyle/>
        <a:p>
          <a:endParaRPr lang="en-US"/>
        </a:p>
      </dgm:t>
    </dgm:pt>
    <dgm:pt modelId="{60E65813-EEB4-4C19-AF55-72BD51092985}" type="sibTrans" cxnId="{3AE46A15-00EE-439F-B1BB-3EF9AFAAEC14}">
      <dgm:prSet/>
      <dgm:spPr/>
      <dgm:t>
        <a:bodyPr/>
        <a:lstStyle/>
        <a:p>
          <a:endParaRPr lang="en-US"/>
        </a:p>
      </dgm:t>
    </dgm:pt>
    <dgm:pt modelId="{F0D207E3-4125-45BA-BCF3-14AC76FB822C}">
      <dgm:prSet phldrT="[Text]" custT="1"/>
      <dgm:spPr>
        <a:solidFill>
          <a:schemeClr val="accent4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sz="1600" b="1" dirty="0" err="1" smtClean="0">
              <a:solidFill>
                <a:schemeClr val="tx1"/>
              </a:solidFill>
              <a:latin typeface="Garamond" panose="02020404030301010803" pitchFamily="18" charset="0"/>
            </a:rPr>
            <a:t>Puede</a:t>
          </a:r>
          <a:r>
            <a:rPr lang="en-US" sz="1600" b="1" dirty="0" smtClean="0">
              <a:solidFill>
                <a:schemeClr val="tx1"/>
              </a:solidFill>
              <a:latin typeface="Garamond" panose="02020404030301010803" pitchFamily="18" charset="0"/>
            </a:rPr>
            <a:t> </a:t>
          </a:r>
          <a:r>
            <a:rPr lang="en-US" sz="1600" b="1" dirty="0" err="1" smtClean="0">
              <a:solidFill>
                <a:schemeClr val="tx1"/>
              </a:solidFill>
              <a:latin typeface="Garamond" panose="02020404030301010803" pitchFamily="18" charset="0"/>
            </a:rPr>
            <a:t>tener</a:t>
          </a:r>
          <a:r>
            <a:rPr lang="en-US" sz="1600" b="1" dirty="0" smtClean="0">
              <a:solidFill>
                <a:schemeClr val="tx1"/>
              </a:solidFill>
              <a:latin typeface="Garamond" panose="02020404030301010803" pitchFamily="18" charset="0"/>
            </a:rPr>
            <a:t> </a:t>
          </a:r>
          <a:r>
            <a:rPr lang="en-US" sz="1600" b="1" dirty="0" err="1" smtClean="0">
              <a:solidFill>
                <a:schemeClr val="tx1"/>
              </a:solidFill>
              <a:latin typeface="Garamond" panose="02020404030301010803" pitchFamily="18" charset="0"/>
            </a:rPr>
            <a:t>otra</a:t>
          </a:r>
          <a:r>
            <a:rPr lang="en-US" sz="1600" b="1" dirty="0" smtClean="0">
              <a:solidFill>
                <a:schemeClr val="tx1"/>
              </a:solidFill>
              <a:latin typeface="Garamond" panose="02020404030301010803" pitchFamily="18" charset="0"/>
            </a:rPr>
            <a:t> </a:t>
          </a:r>
          <a:r>
            <a:rPr lang="en-US" sz="1600" b="1" dirty="0" err="1" smtClean="0">
              <a:solidFill>
                <a:schemeClr val="tx1"/>
              </a:solidFill>
              <a:latin typeface="Garamond" panose="02020404030301010803" pitchFamily="18" charset="0"/>
            </a:rPr>
            <a:t>propiedad</a:t>
          </a:r>
          <a:r>
            <a:rPr lang="en-US" sz="1600" b="1" dirty="0" smtClean="0">
              <a:solidFill>
                <a:schemeClr val="tx1"/>
              </a:solidFill>
              <a:latin typeface="Garamond" panose="02020404030301010803" pitchFamily="18" charset="0"/>
            </a:rPr>
            <a:t>, </a:t>
          </a:r>
          <a:r>
            <a:rPr lang="en-US" sz="1600" b="1" dirty="0" err="1" smtClean="0">
              <a:solidFill>
                <a:schemeClr val="tx1"/>
              </a:solidFill>
              <a:latin typeface="Garamond" panose="02020404030301010803" pitchFamily="18" charset="0"/>
            </a:rPr>
            <a:t>pero</a:t>
          </a:r>
          <a:r>
            <a:rPr lang="en-US" sz="1600" b="1" dirty="0" smtClean="0">
              <a:solidFill>
                <a:schemeClr val="tx1"/>
              </a:solidFill>
              <a:latin typeface="Garamond" panose="02020404030301010803" pitchFamily="18" charset="0"/>
            </a:rPr>
            <a:t> esta </a:t>
          </a:r>
          <a:r>
            <a:rPr lang="en-US" sz="1600" b="1" dirty="0" err="1" smtClean="0">
              <a:solidFill>
                <a:schemeClr val="tx1"/>
              </a:solidFill>
              <a:latin typeface="Garamond" panose="02020404030301010803" pitchFamily="18" charset="0"/>
            </a:rPr>
            <a:t>debe</a:t>
          </a:r>
          <a:r>
            <a:rPr lang="en-US" sz="1600" b="1" dirty="0" smtClean="0">
              <a:solidFill>
                <a:schemeClr val="tx1"/>
              </a:solidFill>
              <a:latin typeface="Garamond" panose="02020404030301010803" pitchFamily="18" charset="0"/>
            </a:rPr>
            <a:t> </a:t>
          </a:r>
          <a:r>
            <a:rPr lang="en-US" sz="1600" b="1" dirty="0" err="1" smtClean="0">
              <a:solidFill>
                <a:schemeClr val="tx1"/>
              </a:solidFill>
              <a:latin typeface="Garamond" panose="02020404030301010803" pitchFamily="18" charset="0"/>
            </a:rPr>
            <a:t>ser</a:t>
          </a:r>
          <a:r>
            <a:rPr lang="en-US" sz="1600" b="1" dirty="0" smtClean="0">
              <a:solidFill>
                <a:schemeClr val="tx1"/>
              </a:solidFill>
              <a:latin typeface="Garamond" panose="02020404030301010803" pitchFamily="18" charset="0"/>
            </a:rPr>
            <a:t> </a:t>
          </a:r>
          <a:r>
            <a:rPr lang="en-US" sz="1600" b="1" dirty="0" err="1" smtClean="0">
              <a:solidFill>
                <a:schemeClr val="tx1"/>
              </a:solidFill>
              <a:latin typeface="Garamond" panose="02020404030301010803" pitchFamily="18" charset="0"/>
            </a:rPr>
            <a:t>su</a:t>
          </a:r>
          <a:r>
            <a:rPr lang="en-US" sz="1600" b="1" dirty="0" smtClean="0">
              <a:solidFill>
                <a:schemeClr val="tx1"/>
              </a:solidFill>
              <a:latin typeface="Garamond" panose="02020404030301010803" pitchFamily="18" charset="0"/>
            </a:rPr>
            <a:t> </a:t>
          </a:r>
          <a:r>
            <a:rPr lang="en-US" sz="1600" b="1" dirty="0" err="1" smtClean="0">
              <a:solidFill>
                <a:schemeClr val="tx1"/>
              </a:solidFill>
              <a:latin typeface="Garamond" panose="02020404030301010803" pitchFamily="18" charset="0"/>
            </a:rPr>
            <a:t>residencia</a:t>
          </a:r>
          <a:r>
            <a:rPr lang="en-US" sz="1600" b="1" dirty="0" smtClean="0">
              <a:solidFill>
                <a:schemeClr val="tx1"/>
              </a:solidFill>
              <a:latin typeface="Garamond" panose="02020404030301010803" pitchFamily="18" charset="0"/>
            </a:rPr>
            <a:t> principal</a:t>
          </a:r>
          <a:endParaRPr lang="en-US" sz="1600" b="1" dirty="0">
            <a:solidFill>
              <a:schemeClr val="tx1"/>
            </a:solidFill>
            <a:latin typeface="Garamond" panose="02020404030301010803" pitchFamily="18" charset="0"/>
          </a:endParaRPr>
        </a:p>
      </dgm:t>
    </dgm:pt>
    <dgm:pt modelId="{70A734FF-A538-4073-BBFD-9CE75200CCE5}" type="parTrans" cxnId="{EBF0AF69-B14C-40C0-A281-9CD723189F77}">
      <dgm:prSet/>
      <dgm:spPr/>
      <dgm:t>
        <a:bodyPr/>
        <a:lstStyle/>
        <a:p>
          <a:endParaRPr lang="en-US"/>
        </a:p>
      </dgm:t>
    </dgm:pt>
    <dgm:pt modelId="{B3123A2D-C28B-4890-B428-E518E49CFEF7}" type="sibTrans" cxnId="{EBF0AF69-B14C-40C0-A281-9CD723189F77}">
      <dgm:prSet/>
      <dgm:spPr/>
      <dgm:t>
        <a:bodyPr/>
        <a:lstStyle/>
        <a:p>
          <a:endParaRPr lang="en-US"/>
        </a:p>
      </dgm:t>
    </dgm:pt>
    <dgm:pt modelId="{83E32833-F216-4F33-8C05-C73E76E3D09A}">
      <dgm:prSet/>
      <dgm:spPr>
        <a:solidFill>
          <a:schemeClr val="accent2">
            <a:lumMod val="75000"/>
            <a:alpha val="90000"/>
          </a:schemeClr>
        </a:solidFill>
        <a:ln>
          <a:solidFill>
            <a:schemeClr val="tx2"/>
          </a:solidFill>
        </a:ln>
      </dgm:spPr>
      <dgm:t>
        <a:bodyPr/>
        <a:lstStyle/>
        <a:p>
          <a:r>
            <a:rPr lang="en-US" b="1" dirty="0" smtClean="0">
              <a:solidFill>
                <a:schemeClr val="tx1"/>
              </a:solidFill>
              <a:latin typeface="Garamond" panose="02020404030301010803" pitchFamily="18" charset="0"/>
            </a:rPr>
            <a:t>La </a:t>
          </a:r>
          <a:r>
            <a:rPr lang="en-US" b="1" dirty="0" err="1" smtClean="0">
              <a:solidFill>
                <a:schemeClr val="tx1"/>
              </a:solidFill>
              <a:latin typeface="Garamond" panose="02020404030301010803" pitchFamily="18" charset="0"/>
            </a:rPr>
            <a:t>propiedad</a:t>
          </a:r>
          <a:r>
            <a:rPr lang="en-US" b="1" dirty="0" smtClean="0">
              <a:solidFill>
                <a:schemeClr val="tx1"/>
              </a:solidFill>
              <a:latin typeface="Garamond" panose="02020404030301010803" pitchFamily="18" charset="0"/>
            </a:rPr>
            <a:t> </a:t>
          </a:r>
          <a:r>
            <a:rPr lang="en-US" b="1" dirty="0" err="1" smtClean="0">
              <a:solidFill>
                <a:schemeClr val="tx1"/>
              </a:solidFill>
              <a:latin typeface="Garamond" panose="02020404030301010803" pitchFamily="18" charset="0"/>
            </a:rPr>
            <a:t>puede</a:t>
          </a:r>
          <a:r>
            <a:rPr lang="en-US" b="1" dirty="0" smtClean="0">
              <a:solidFill>
                <a:schemeClr val="tx1"/>
              </a:solidFill>
              <a:latin typeface="Garamond" panose="02020404030301010803" pitchFamily="18" charset="0"/>
            </a:rPr>
            <a:t> </a:t>
          </a:r>
          <a:r>
            <a:rPr lang="en-US" b="1" dirty="0" err="1" smtClean="0">
              <a:solidFill>
                <a:schemeClr val="tx1"/>
              </a:solidFill>
              <a:latin typeface="Garamond" panose="02020404030301010803" pitchFamily="18" charset="0"/>
            </a:rPr>
            <a:t>tener</a:t>
          </a:r>
          <a:r>
            <a:rPr lang="en-US" b="1" dirty="0" smtClean="0">
              <a:solidFill>
                <a:schemeClr val="tx1"/>
              </a:solidFill>
              <a:latin typeface="Garamond" panose="02020404030301010803" pitchFamily="18" charset="0"/>
            </a:rPr>
            <a:t> hasta un </a:t>
          </a:r>
          <a:r>
            <a:rPr lang="en-US" b="1" dirty="0" err="1" smtClean="0">
              <a:solidFill>
                <a:schemeClr val="tx1"/>
              </a:solidFill>
              <a:latin typeface="Garamond" panose="02020404030301010803" pitchFamily="18" charset="0"/>
            </a:rPr>
            <a:t>máximo</a:t>
          </a:r>
          <a:r>
            <a:rPr lang="en-US" b="1" dirty="0" smtClean="0">
              <a:solidFill>
                <a:schemeClr val="tx1"/>
              </a:solidFill>
              <a:latin typeface="Garamond" panose="02020404030301010803" pitchFamily="18" charset="0"/>
            </a:rPr>
            <a:t> de dos </a:t>
          </a:r>
          <a:r>
            <a:rPr lang="en-US" b="1" dirty="0" err="1" smtClean="0">
              <a:solidFill>
                <a:schemeClr val="tx1"/>
              </a:solidFill>
              <a:latin typeface="Garamond" panose="02020404030301010803" pitchFamily="18" charset="0"/>
            </a:rPr>
            <a:t>unidades</a:t>
          </a:r>
          <a:r>
            <a:rPr lang="en-US" b="1" dirty="0" smtClean="0">
              <a:solidFill>
                <a:schemeClr val="tx1"/>
              </a:solidFill>
              <a:latin typeface="Garamond" panose="02020404030301010803" pitchFamily="18" charset="0"/>
            </a:rPr>
            <a:t>, </a:t>
          </a:r>
          <a:r>
            <a:rPr lang="en-US" b="1" dirty="0" err="1" smtClean="0">
              <a:solidFill>
                <a:schemeClr val="tx1"/>
              </a:solidFill>
              <a:latin typeface="Garamond" panose="02020404030301010803" pitchFamily="18" charset="0"/>
            </a:rPr>
            <a:t>ninguna</a:t>
          </a:r>
          <a:r>
            <a:rPr lang="en-US" b="1" dirty="0" smtClean="0">
              <a:solidFill>
                <a:schemeClr val="tx1"/>
              </a:solidFill>
              <a:latin typeface="Garamond" panose="02020404030301010803" pitchFamily="18" charset="0"/>
            </a:rPr>
            <a:t> </a:t>
          </a:r>
          <a:r>
            <a:rPr lang="en-US" b="1" dirty="0" err="1" smtClean="0">
              <a:solidFill>
                <a:schemeClr val="tx1"/>
              </a:solidFill>
              <a:latin typeface="Garamond" panose="02020404030301010803" pitchFamily="18" charset="0"/>
            </a:rPr>
            <a:t>comercial</a:t>
          </a:r>
          <a:r>
            <a:rPr lang="en-US" dirty="0" smtClean="0">
              <a:solidFill>
                <a:schemeClr val="tx1"/>
              </a:solidFill>
              <a:latin typeface="Garamond" panose="02020404030301010803" pitchFamily="18" charset="0"/>
            </a:rPr>
            <a:t>.</a:t>
          </a:r>
          <a:endParaRPr lang="en-US" dirty="0">
            <a:solidFill>
              <a:schemeClr val="tx1"/>
            </a:solidFill>
            <a:latin typeface="Garamond" panose="02020404030301010803" pitchFamily="18" charset="0"/>
          </a:endParaRPr>
        </a:p>
      </dgm:t>
    </dgm:pt>
    <dgm:pt modelId="{961B69F8-0FBA-44B3-8253-E98BBBE3E5A3}" type="parTrans" cxnId="{D80C592D-D3D8-4B29-8AA7-C2E3FF593C1A}">
      <dgm:prSet/>
      <dgm:spPr/>
      <dgm:t>
        <a:bodyPr/>
        <a:lstStyle/>
        <a:p>
          <a:endParaRPr lang="en-US"/>
        </a:p>
      </dgm:t>
    </dgm:pt>
    <dgm:pt modelId="{C11CE1FE-A089-411D-B340-D7943E018C58}" type="sibTrans" cxnId="{D80C592D-D3D8-4B29-8AA7-C2E3FF593C1A}">
      <dgm:prSet/>
      <dgm:spPr/>
      <dgm:t>
        <a:bodyPr/>
        <a:lstStyle/>
        <a:p>
          <a:endParaRPr lang="en-US"/>
        </a:p>
      </dgm:t>
    </dgm:pt>
    <dgm:pt modelId="{E7B78C62-4D97-4BCE-9625-194120427588}" type="pres">
      <dgm:prSet presAssocID="{BDF49A51-DC6B-4949-AA90-B674DB08D2CD}" presName="compositeShape" presStyleCnt="0">
        <dgm:presLayoutVars>
          <dgm:dir/>
          <dgm:resizeHandles/>
        </dgm:presLayoutVars>
      </dgm:prSet>
      <dgm:spPr/>
    </dgm:pt>
    <dgm:pt modelId="{2720D267-307C-4492-91D6-AB292150E59C}" type="pres">
      <dgm:prSet presAssocID="{BDF49A51-DC6B-4949-AA90-B674DB08D2CD}" presName="pyramid" presStyleLbl="node1" presStyleIdx="0" presStyleCnt="1" custScaleX="83594" custScaleY="95161" custLinFactNeighborX="-6992" custLinFactNeighborY="-2419"/>
      <dgm:spPr>
        <a:solidFill>
          <a:schemeClr val="tx1">
            <a:lumMod val="65000"/>
            <a:lumOff val="35000"/>
          </a:schemeClr>
        </a:solidFill>
      </dgm:spPr>
    </dgm:pt>
    <dgm:pt modelId="{2A39FFB4-CC27-4AB7-80E4-FF84EB201D82}" type="pres">
      <dgm:prSet presAssocID="{BDF49A51-DC6B-4949-AA90-B674DB08D2CD}" presName="theList" presStyleCnt="0"/>
      <dgm:spPr/>
    </dgm:pt>
    <dgm:pt modelId="{D7A640F3-FD81-4DAB-9ACD-3BB237FF3D5D}" type="pres">
      <dgm:prSet presAssocID="{EC906996-A75C-4AC6-9C82-613B78A3C879}" presName="aNode" presStyleLbl="fgAcc1" presStyleIdx="0" presStyleCnt="4" custScaleX="177907" custLinFactY="5165" custLinFactNeighborX="27961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531919-BCAD-43AC-BB2F-48FC0D92AC7D}" type="pres">
      <dgm:prSet presAssocID="{EC906996-A75C-4AC6-9C82-613B78A3C879}" presName="aSpace" presStyleCnt="0"/>
      <dgm:spPr/>
    </dgm:pt>
    <dgm:pt modelId="{53FD48C3-ED2C-459A-AF1D-57492AB34EBB}" type="pres">
      <dgm:prSet presAssocID="{406152DD-04F8-4BA4-B945-C3FACC8DD168}" presName="aNode" presStyleLbl="fgAcc1" presStyleIdx="1" presStyleCnt="4" custScaleX="148961" custScaleY="96721" custLinFactY="10654" custLinFactNeighborX="25027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59DBEE-EFE7-49CA-A2CA-8927E7DA4318}" type="pres">
      <dgm:prSet presAssocID="{406152DD-04F8-4BA4-B945-C3FACC8DD168}" presName="aSpace" presStyleCnt="0"/>
      <dgm:spPr/>
    </dgm:pt>
    <dgm:pt modelId="{D5097A44-CDAD-4156-B6B5-894A423FB42D}" type="pres">
      <dgm:prSet presAssocID="{F0D207E3-4125-45BA-BCF3-14AC76FB822C}" presName="aNode" presStyleLbl="fgAcc1" presStyleIdx="2" presStyleCnt="4" custScaleX="149120" custLinFactY="19421" custLinFactNeighborX="32834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F02875-780A-4007-B389-24F207D0E2A5}" type="pres">
      <dgm:prSet presAssocID="{F0D207E3-4125-45BA-BCF3-14AC76FB822C}" presName="aSpace" presStyleCnt="0"/>
      <dgm:spPr/>
    </dgm:pt>
    <dgm:pt modelId="{ECB2BE98-D34B-4F26-920F-B6C620B3B1CA}" type="pres">
      <dgm:prSet presAssocID="{83E32833-F216-4F33-8C05-C73E76E3D09A}" presName="aNode" presStyleLbl="fgAcc1" presStyleIdx="3" presStyleCnt="4" custScaleX="145233" custScaleY="110508" custLinFactY="24910" custLinFactNeighborX="39363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F3AB10-6282-4B75-8591-C701785EDB95}" type="pres">
      <dgm:prSet presAssocID="{83E32833-F216-4F33-8C05-C73E76E3D09A}" presName="aSpace" presStyleCnt="0"/>
      <dgm:spPr/>
    </dgm:pt>
  </dgm:ptLst>
  <dgm:cxnLst>
    <dgm:cxn modelId="{71BAA3F0-028A-4799-B1D7-79C58D11D3BA}" srcId="{BDF49A51-DC6B-4949-AA90-B674DB08D2CD}" destId="{EC906996-A75C-4AC6-9C82-613B78A3C879}" srcOrd="0" destOrd="0" parTransId="{4DB525AC-185A-4DD3-BB37-76F220E82C8B}" sibTransId="{DA32A3C4-F932-49D5-B4B4-720231EB94A2}"/>
    <dgm:cxn modelId="{746ADCE3-6D30-460B-A431-1B573BB35C8C}" type="presOf" srcId="{BDF49A51-DC6B-4949-AA90-B674DB08D2CD}" destId="{E7B78C62-4D97-4BCE-9625-194120427588}" srcOrd="0" destOrd="0" presId="urn:microsoft.com/office/officeart/2005/8/layout/pyramid2"/>
    <dgm:cxn modelId="{FF4BB058-0207-4333-ACF7-4B21934EB8B5}" type="presOf" srcId="{406152DD-04F8-4BA4-B945-C3FACC8DD168}" destId="{53FD48C3-ED2C-459A-AF1D-57492AB34EBB}" srcOrd="0" destOrd="0" presId="urn:microsoft.com/office/officeart/2005/8/layout/pyramid2"/>
    <dgm:cxn modelId="{B91820B3-F876-49AB-B689-D1DAB2F3B485}" type="presOf" srcId="{F0D207E3-4125-45BA-BCF3-14AC76FB822C}" destId="{D5097A44-CDAD-4156-B6B5-894A423FB42D}" srcOrd="0" destOrd="0" presId="urn:microsoft.com/office/officeart/2005/8/layout/pyramid2"/>
    <dgm:cxn modelId="{D42CE1EE-AD10-4C21-BF1C-8FE2E14CBA13}" type="presOf" srcId="{83E32833-F216-4F33-8C05-C73E76E3D09A}" destId="{ECB2BE98-D34B-4F26-920F-B6C620B3B1CA}" srcOrd="0" destOrd="0" presId="urn:microsoft.com/office/officeart/2005/8/layout/pyramid2"/>
    <dgm:cxn modelId="{7941D3AF-0C91-4087-A408-F8293D5139F8}" type="presOf" srcId="{EC906996-A75C-4AC6-9C82-613B78A3C879}" destId="{D7A640F3-FD81-4DAB-9ACD-3BB237FF3D5D}" srcOrd="0" destOrd="0" presId="urn:microsoft.com/office/officeart/2005/8/layout/pyramid2"/>
    <dgm:cxn modelId="{D80C592D-D3D8-4B29-8AA7-C2E3FF593C1A}" srcId="{BDF49A51-DC6B-4949-AA90-B674DB08D2CD}" destId="{83E32833-F216-4F33-8C05-C73E76E3D09A}" srcOrd="3" destOrd="0" parTransId="{961B69F8-0FBA-44B3-8253-E98BBBE3E5A3}" sibTransId="{C11CE1FE-A089-411D-B340-D7943E018C58}"/>
    <dgm:cxn modelId="{EBF0AF69-B14C-40C0-A281-9CD723189F77}" srcId="{BDF49A51-DC6B-4949-AA90-B674DB08D2CD}" destId="{F0D207E3-4125-45BA-BCF3-14AC76FB822C}" srcOrd="2" destOrd="0" parTransId="{70A734FF-A538-4073-BBFD-9CE75200CCE5}" sibTransId="{B3123A2D-C28B-4890-B428-E518E49CFEF7}"/>
    <dgm:cxn modelId="{3AE46A15-00EE-439F-B1BB-3EF9AFAAEC14}" srcId="{BDF49A51-DC6B-4949-AA90-B674DB08D2CD}" destId="{406152DD-04F8-4BA4-B945-C3FACC8DD168}" srcOrd="1" destOrd="0" parTransId="{98EFEB6E-6B56-4A25-AE56-1A6E4C759B7E}" sibTransId="{60E65813-EEB4-4C19-AF55-72BD51092985}"/>
    <dgm:cxn modelId="{B360ED95-18C3-41FE-8923-26581A078F58}" type="presParOf" srcId="{E7B78C62-4D97-4BCE-9625-194120427588}" destId="{2720D267-307C-4492-91D6-AB292150E59C}" srcOrd="0" destOrd="0" presId="urn:microsoft.com/office/officeart/2005/8/layout/pyramid2"/>
    <dgm:cxn modelId="{9E099933-7AFA-41BF-B5CE-243D6314F565}" type="presParOf" srcId="{E7B78C62-4D97-4BCE-9625-194120427588}" destId="{2A39FFB4-CC27-4AB7-80E4-FF84EB201D82}" srcOrd="1" destOrd="0" presId="urn:microsoft.com/office/officeart/2005/8/layout/pyramid2"/>
    <dgm:cxn modelId="{6832F0A0-DE2F-440A-A452-393CB161EB46}" type="presParOf" srcId="{2A39FFB4-CC27-4AB7-80E4-FF84EB201D82}" destId="{D7A640F3-FD81-4DAB-9ACD-3BB237FF3D5D}" srcOrd="0" destOrd="0" presId="urn:microsoft.com/office/officeart/2005/8/layout/pyramid2"/>
    <dgm:cxn modelId="{2EF6F8DD-988F-4AE1-9C73-3D8EF8AD1A1E}" type="presParOf" srcId="{2A39FFB4-CC27-4AB7-80E4-FF84EB201D82}" destId="{36531919-BCAD-43AC-BB2F-48FC0D92AC7D}" srcOrd="1" destOrd="0" presId="urn:microsoft.com/office/officeart/2005/8/layout/pyramid2"/>
    <dgm:cxn modelId="{7CCB8A6B-ED86-465E-8457-85E7423E5CF1}" type="presParOf" srcId="{2A39FFB4-CC27-4AB7-80E4-FF84EB201D82}" destId="{53FD48C3-ED2C-459A-AF1D-57492AB34EBB}" srcOrd="2" destOrd="0" presId="urn:microsoft.com/office/officeart/2005/8/layout/pyramid2"/>
    <dgm:cxn modelId="{2AF78D4A-3AA2-49DD-BBC3-69CDBAFFD0E5}" type="presParOf" srcId="{2A39FFB4-CC27-4AB7-80E4-FF84EB201D82}" destId="{5659DBEE-EFE7-49CA-A2CA-8927E7DA4318}" srcOrd="3" destOrd="0" presId="urn:microsoft.com/office/officeart/2005/8/layout/pyramid2"/>
    <dgm:cxn modelId="{2AB35EAC-8F77-47EF-8C4A-28A68BD3EDBC}" type="presParOf" srcId="{2A39FFB4-CC27-4AB7-80E4-FF84EB201D82}" destId="{D5097A44-CDAD-4156-B6B5-894A423FB42D}" srcOrd="4" destOrd="0" presId="urn:microsoft.com/office/officeart/2005/8/layout/pyramid2"/>
    <dgm:cxn modelId="{791146AD-9CAF-48A6-9C7F-09CC860B684F}" type="presParOf" srcId="{2A39FFB4-CC27-4AB7-80E4-FF84EB201D82}" destId="{CAF02875-780A-4007-B389-24F207D0E2A5}" srcOrd="5" destOrd="0" presId="urn:microsoft.com/office/officeart/2005/8/layout/pyramid2"/>
    <dgm:cxn modelId="{7131E0A1-EEE7-48B3-83FF-6A834235C310}" type="presParOf" srcId="{2A39FFB4-CC27-4AB7-80E4-FF84EB201D82}" destId="{ECB2BE98-D34B-4F26-920F-B6C620B3B1CA}" srcOrd="6" destOrd="0" presId="urn:microsoft.com/office/officeart/2005/8/layout/pyramid2"/>
    <dgm:cxn modelId="{AA1BD550-38D2-4954-9302-CE00CFF5625A}" type="presParOf" srcId="{2A39FFB4-CC27-4AB7-80E4-FF84EB201D82}" destId="{C1F3AB10-6282-4B75-8591-C701785EDB95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D07691B-E713-4225-9348-5D94E8733A3E}" type="doc">
      <dgm:prSet loTypeId="urn:microsoft.com/office/officeart/2008/layout/VerticalCurvedList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2BC9F2EC-EEE6-4A70-B874-E40F2B51B7CE}">
      <dgm:prSet phldrT="[Text]"/>
      <dgm:spPr/>
      <dgm:t>
        <a:bodyPr/>
        <a:lstStyle/>
        <a:p>
          <a:r>
            <a:rPr lang="en-US" dirty="0" err="1" smtClean="0">
              <a:solidFill>
                <a:schemeClr val="tx1">
                  <a:lumMod val="65000"/>
                  <a:lumOff val="35000"/>
                </a:schemeClr>
              </a:solidFill>
            </a:rPr>
            <a:t>Parámetros</a:t>
          </a:r>
          <a:r>
            <a:rPr lang="en-US" dirty="0" smtClean="0">
              <a:solidFill>
                <a:schemeClr val="tx1">
                  <a:lumMod val="65000"/>
                  <a:lumOff val="35000"/>
                </a:schemeClr>
              </a:solidFill>
            </a:rPr>
            <a:t> de </a:t>
          </a:r>
          <a:r>
            <a:rPr lang="en-US" dirty="0" err="1" smtClean="0">
              <a:solidFill>
                <a:schemeClr val="tx1">
                  <a:lumMod val="65000"/>
                  <a:lumOff val="35000"/>
                </a:schemeClr>
              </a:solidFill>
            </a:rPr>
            <a:t>nivel</a:t>
          </a:r>
          <a:r>
            <a:rPr lang="en-US" dirty="0" smtClean="0">
              <a:solidFill>
                <a:schemeClr val="tx1">
                  <a:lumMod val="65000"/>
                  <a:lumOff val="35000"/>
                </a:schemeClr>
              </a:solidFill>
            </a:rPr>
            <a:t> de </a:t>
          </a:r>
          <a:r>
            <a:rPr lang="en-US" dirty="0" err="1" smtClean="0">
              <a:solidFill>
                <a:schemeClr val="tx1">
                  <a:lumMod val="65000"/>
                  <a:lumOff val="35000"/>
                </a:schemeClr>
              </a:solidFill>
            </a:rPr>
            <a:t>endeudamiento</a:t>
          </a:r>
          <a:r>
            <a:rPr lang="en-US" dirty="0" smtClean="0">
              <a:solidFill>
                <a:schemeClr val="tx1">
                  <a:lumMod val="65000"/>
                  <a:lumOff val="35000"/>
                </a:schemeClr>
              </a:solidFill>
            </a:rPr>
            <a:t>: 33% y 45%</a:t>
          </a:r>
          <a:endParaRPr lang="en-US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A27D8D59-5F09-44CA-9D9B-16D801EE0519}" type="parTrans" cxnId="{2FE6E2E6-BD02-46D5-8926-D1114C9CF064}">
      <dgm:prSet/>
      <dgm:spPr/>
      <dgm:t>
        <a:bodyPr/>
        <a:lstStyle/>
        <a:p>
          <a:endParaRPr lang="en-US"/>
        </a:p>
      </dgm:t>
    </dgm:pt>
    <dgm:pt modelId="{4BFBC614-E739-432C-82ED-38A2CD5594DC}" type="sibTrans" cxnId="{2FE6E2E6-BD02-46D5-8926-D1114C9CF064}">
      <dgm:prSet/>
      <dgm:spPr/>
      <dgm:t>
        <a:bodyPr/>
        <a:lstStyle/>
        <a:p>
          <a:endParaRPr lang="en-US"/>
        </a:p>
      </dgm:t>
    </dgm:pt>
    <dgm:pt modelId="{6C85F517-B8BE-412E-865A-A55D651C8E55}">
      <dgm:prSet phldrT="[Text]"/>
      <dgm:spPr/>
      <dgm:t>
        <a:bodyPr/>
        <a:lstStyle/>
        <a:p>
          <a:r>
            <a:rPr lang="en-US" dirty="0" smtClean="0">
              <a:solidFill>
                <a:schemeClr val="tx1">
                  <a:lumMod val="65000"/>
                  <a:lumOff val="35000"/>
                </a:schemeClr>
              </a:solidFill>
            </a:rPr>
            <a:t>LTV </a:t>
          </a:r>
          <a:r>
            <a:rPr lang="en-US" dirty="0" err="1" smtClean="0">
              <a:solidFill>
                <a:schemeClr val="tx1">
                  <a:lumMod val="65000"/>
                  <a:lumOff val="35000"/>
                </a:schemeClr>
              </a:solidFill>
            </a:rPr>
            <a:t>máximo</a:t>
          </a:r>
          <a:r>
            <a:rPr lang="en-US" dirty="0" smtClean="0">
              <a:solidFill>
                <a:schemeClr val="tx1">
                  <a:lumMod val="65000"/>
                  <a:lumOff val="35000"/>
                </a:schemeClr>
              </a:solidFill>
            </a:rPr>
            <a:t> 98%</a:t>
          </a:r>
          <a:endParaRPr lang="en-US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BDC3F833-76B2-4955-8F80-1F564D1F2C47}" type="parTrans" cxnId="{E329D91A-8A89-4A71-8424-5EEB0337FBC1}">
      <dgm:prSet/>
      <dgm:spPr/>
      <dgm:t>
        <a:bodyPr/>
        <a:lstStyle/>
        <a:p>
          <a:endParaRPr lang="en-US"/>
        </a:p>
      </dgm:t>
    </dgm:pt>
    <dgm:pt modelId="{7BFEEBEE-28A1-4400-8AEA-8A7DC2A15581}" type="sibTrans" cxnId="{E329D91A-8A89-4A71-8424-5EEB0337FBC1}">
      <dgm:prSet/>
      <dgm:spPr/>
      <dgm:t>
        <a:bodyPr/>
        <a:lstStyle/>
        <a:p>
          <a:endParaRPr lang="en-US"/>
        </a:p>
      </dgm:t>
    </dgm:pt>
    <dgm:pt modelId="{5E3AA16C-2601-4B67-AACE-2F6332F099F5}">
      <dgm:prSet phldrT="[Text]"/>
      <dgm:spPr/>
      <dgm:t>
        <a:bodyPr/>
        <a:lstStyle/>
        <a:p>
          <a:r>
            <a:rPr lang="en-US" dirty="0" err="1" smtClean="0">
              <a:solidFill>
                <a:schemeClr val="tx1">
                  <a:lumMod val="65000"/>
                  <a:lumOff val="35000"/>
                </a:schemeClr>
              </a:solidFill>
            </a:rPr>
            <a:t>Puede</a:t>
          </a:r>
          <a:r>
            <a:rPr lang="en-US" dirty="0" smtClean="0">
              <a:solidFill>
                <a:schemeClr val="tx1">
                  <a:lumMod val="65000"/>
                  <a:lumOff val="35000"/>
                </a:schemeClr>
              </a:solidFill>
            </a:rPr>
            <a:t> </a:t>
          </a:r>
          <a:r>
            <a:rPr lang="en-US" dirty="0" err="1" smtClean="0">
              <a:solidFill>
                <a:schemeClr val="tx1">
                  <a:lumMod val="65000"/>
                  <a:lumOff val="35000"/>
                </a:schemeClr>
              </a:solidFill>
            </a:rPr>
            <a:t>tener</a:t>
          </a:r>
          <a:r>
            <a:rPr lang="en-US" dirty="0" smtClean="0">
              <a:solidFill>
                <a:schemeClr val="tx1">
                  <a:lumMod val="65000"/>
                  <a:lumOff val="35000"/>
                </a:schemeClr>
              </a:solidFill>
            </a:rPr>
            <a:t> </a:t>
          </a:r>
          <a:r>
            <a:rPr lang="en-US" dirty="0" err="1" smtClean="0">
              <a:solidFill>
                <a:schemeClr val="tx1">
                  <a:lumMod val="65000"/>
                  <a:lumOff val="35000"/>
                </a:schemeClr>
              </a:solidFill>
            </a:rPr>
            <a:t>otra</a:t>
          </a:r>
          <a:r>
            <a:rPr lang="en-US" dirty="0" smtClean="0">
              <a:solidFill>
                <a:schemeClr val="tx1">
                  <a:lumMod val="65000"/>
                  <a:lumOff val="35000"/>
                </a:schemeClr>
              </a:solidFill>
            </a:rPr>
            <a:t> </a:t>
          </a:r>
          <a:r>
            <a:rPr lang="en-US" dirty="0" err="1" smtClean="0">
              <a:solidFill>
                <a:schemeClr val="tx1">
                  <a:lumMod val="65000"/>
                  <a:lumOff val="35000"/>
                </a:schemeClr>
              </a:solidFill>
            </a:rPr>
            <a:t>propiedad</a:t>
          </a:r>
          <a:r>
            <a:rPr lang="en-US" dirty="0" smtClean="0">
              <a:solidFill>
                <a:schemeClr val="tx1">
                  <a:lumMod val="65000"/>
                  <a:lumOff val="35000"/>
                </a:schemeClr>
              </a:solidFill>
            </a:rPr>
            <a:t>, </a:t>
          </a:r>
          <a:r>
            <a:rPr lang="en-US" dirty="0" err="1" smtClean="0">
              <a:solidFill>
                <a:schemeClr val="tx1">
                  <a:lumMod val="65000"/>
                  <a:lumOff val="35000"/>
                </a:schemeClr>
              </a:solidFill>
            </a:rPr>
            <a:t>pero</a:t>
          </a:r>
          <a:r>
            <a:rPr lang="en-US" dirty="0" smtClean="0">
              <a:solidFill>
                <a:schemeClr val="tx1">
                  <a:lumMod val="65000"/>
                  <a:lumOff val="35000"/>
                </a:schemeClr>
              </a:solidFill>
            </a:rPr>
            <a:t> esta </a:t>
          </a:r>
          <a:r>
            <a:rPr lang="en-US" dirty="0" err="1" smtClean="0">
              <a:solidFill>
                <a:schemeClr val="tx1">
                  <a:lumMod val="65000"/>
                  <a:lumOff val="35000"/>
                </a:schemeClr>
              </a:solidFill>
            </a:rPr>
            <a:t>debe</a:t>
          </a:r>
          <a:r>
            <a:rPr lang="en-US" dirty="0" smtClean="0">
              <a:solidFill>
                <a:schemeClr val="tx1">
                  <a:lumMod val="65000"/>
                  <a:lumOff val="35000"/>
                </a:schemeClr>
              </a:solidFill>
            </a:rPr>
            <a:t> </a:t>
          </a:r>
          <a:r>
            <a:rPr lang="en-US" dirty="0" err="1" smtClean="0">
              <a:solidFill>
                <a:schemeClr val="tx1">
                  <a:lumMod val="65000"/>
                  <a:lumOff val="35000"/>
                </a:schemeClr>
              </a:solidFill>
            </a:rPr>
            <a:t>ser</a:t>
          </a:r>
          <a:r>
            <a:rPr lang="en-US" dirty="0" smtClean="0">
              <a:solidFill>
                <a:schemeClr val="tx1">
                  <a:lumMod val="65000"/>
                  <a:lumOff val="35000"/>
                </a:schemeClr>
              </a:solidFill>
            </a:rPr>
            <a:t> la </a:t>
          </a:r>
          <a:r>
            <a:rPr lang="en-US" dirty="0" err="1" smtClean="0">
              <a:solidFill>
                <a:schemeClr val="tx1">
                  <a:lumMod val="65000"/>
                  <a:lumOff val="35000"/>
                </a:schemeClr>
              </a:solidFill>
            </a:rPr>
            <a:t>residencia</a:t>
          </a:r>
          <a:r>
            <a:rPr lang="en-US" dirty="0" smtClean="0">
              <a:solidFill>
                <a:schemeClr val="tx1">
                  <a:lumMod val="65000"/>
                  <a:lumOff val="35000"/>
                </a:schemeClr>
              </a:solidFill>
            </a:rPr>
            <a:t> principal</a:t>
          </a:r>
          <a:endParaRPr lang="en-US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CE3C9DA1-7904-4AC3-8F24-87BE8ECA77A1}" type="parTrans" cxnId="{C2AC78C7-A462-485C-8F25-33C61FBFEC0E}">
      <dgm:prSet/>
      <dgm:spPr/>
      <dgm:t>
        <a:bodyPr/>
        <a:lstStyle/>
        <a:p>
          <a:endParaRPr lang="en-US"/>
        </a:p>
      </dgm:t>
    </dgm:pt>
    <dgm:pt modelId="{D426CF6B-3585-4C10-8E6C-D763090B48B2}" type="sibTrans" cxnId="{C2AC78C7-A462-485C-8F25-33C61FBFEC0E}">
      <dgm:prSet/>
      <dgm:spPr/>
      <dgm:t>
        <a:bodyPr/>
        <a:lstStyle/>
        <a:p>
          <a:endParaRPr lang="en-US"/>
        </a:p>
      </dgm:t>
    </dgm:pt>
    <dgm:pt modelId="{D0D7D53A-F750-4595-8AF9-31675F4529BD}">
      <dgm:prSet/>
      <dgm:spPr/>
      <dgm:t>
        <a:bodyPr/>
        <a:lstStyle/>
        <a:p>
          <a:r>
            <a:rPr lang="en-US" dirty="0" smtClean="0">
              <a:solidFill>
                <a:schemeClr val="tx1">
                  <a:lumMod val="65000"/>
                  <a:lumOff val="35000"/>
                </a:schemeClr>
              </a:solidFill>
            </a:rPr>
            <a:t>La </a:t>
          </a:r>
          <a:r>
            <a:rPr lang="en-US" dirty="0" err="1" smtClean="0">
              <a:solidFill>
                <a:schemeClr val="tx1">
                  <a:lumMod val="65000"/>
                  <a:lumOff val="35000"/>
                </a:schemeClr>
              </a:solidFill>
            </a:rPr>
            <a:t>propiedad</a:t>
          </a:r>
          <a:r>
            <a:rPr lang="en-US" dirty="0" smtClean="0">
              <a:solidFill>
                <a:schemeClr val="tx1">
                  <a:lumMod val="65000"/>
                  <a:lumOff val="35000"/>
                </a:schemeClr>
              </a:solidFill>
            </a:rPr>
            <a:t> </a:t>
          </a:r>
          <a:r>
            <a:rPr lang="en-US" dirty="0" err="1" smtClean="0">
              <a:solidFill>
                <a:schemeClr val="tx1">
                  <a:lumMod val="65000"/>
                  <a:lumOff val="35000"/>
                </a:schemeClr>
              </a:solidFill>
            </a:rPr>
            <a:t>puede</a:t>
          </a:r>
          <a:r>
            <a:rPr lang="en-US" dirty="0" smtClean="0">
              <a:solidFill>
                <a:schemeClr val="tx1">
                  <a:lumMod val="65000"/>
                  <a:lumOff val="35000"/>
                </a:schemeClr>
              </a:solidFill>
            </a:rPr>
            <a:t> </a:t>
          </a:r>
          <a:r>
            <a:rPr lang="en-US" dirty="0" err="1" smtClean="0">
              <a:solidFill>
                <a:schemeClr val="tx1">
                  <a:lumMod val="65000"/>
                  <a:lumOff val="35000"/>
                </a:schemeClr>
              </a:solidFill>
            </a:rPr>
            <a:t>tener</a:t>
          </a:r>
          <a:r>
            <a:rPr lang="en-US" dirty="0" smtClean="0">
              <a:solidFill>
                <a:schemeClr val="tx1">
                  <a:lumMod val="65000"/>
                  <a:lumOff val="35000"/>
                </a:schemeClr>
              </a:solidFill>
            </a:rPr>
            <a:t> hasta 2 </a:t>
          </a:r>
          <a:r>
            <a:rPr lang="en-US" dirty="0" err="1" smtClean="0">
              <a:solidFill>
                <a:schemeClr val="tx1">
                  <a:lumMod val="65000"/>
                  <a:lumOff val="35000"/>
                </a:schemeClr>
              </a:solidFill>
            </a:rPr>
            <a:t>unidades</a:t>
          </a:r>
          <a:r>
            <a:rPr lang="en-US" dirty="0" smtClean="0">
              <a:solidFill>
                <a:schemeClr val="tx1">
                  <a:lumMod val="65000"/>
                  <a:lumOff val="35000"/>
                </a:schemeClr>
              </a:solidFill>
            </a:rPr>
            <a:t>, </a:t>
          </a:r>
          <a:r>
            <a:rPr lang="en-US" dirty="0" err="1" smtClean="0">
              <a:solidFill>
                <a:schemeClr val="tx1">
                  <a:lumMod val="65000"/>
                  <a:lumOff val="35000"/>
                </a:schemeClr>
              </a:solidFill>
            </a:rPr>
            <a:t>ninguna</a:t>
          </a:r>
          <a:r>
            <a:rPr lang="en-US" dirty="0" smtClean="0">
              <a:solidFill>
                <a:schemeClr val="tx1">
                  <a:lumMod val="65000"/>
                  <a:lumOff val="35000"/>
                </a:schemeClr>
              </a:solidFill>
            </a:rPr>
            <a:t> </a:t>
          </a:r>
          <a:r>
            <a:rPr lang="en-US" dirty="0" err="1" smtClean="0">
              <a:solidFill>
                <a:schemeClr val="tx1">
                  <a:lumMod val="65000"/>
                  <a:lumOff val="35000"/>
                </a:schemeClr>
              </a:solidFill>
            </a:rPr>
            <a:t>comercial</a:t>
          </a:r>
          <a:endParaRPr lang="en-US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E2A33A30-C762-41B8-BCF6-B1BB358B9780}" type="parTrans" cxnId="{A119AE8F-DA53-4D5C-B2E5-C49CEE14D0A4}">
      <dgm:prSet/>
      <dgm:spPr/>
      <dgm:t>
        <a:bodyPr/>
        <a:lstStyle/>
        <a:p>
          <a:endParaRPr lang="en-US"/>
        </a:p>
      </dgm:t>
    </dgm:pt>
    <dgm:pt modelId="{0EE5ED81-2C2D-4331-9BB7-E18836FD29B7}" type="sibTrans" cxnId="{A119AE8F-DA53-4D5C-B2E5-C49CEE14D0A4}">
      <dgm:prSet/>
      <dgm:spPr/>
      <dgm:t>
        <a:bodyPr/>
        <a:lstStyle/>
        <a:p>
          <a:endParaRPr lang="en-US"/>
        </a:p>
      </dgm:t>
    </dgm:pt>
    <dgm:pt modelId="{388C4766-CB66-486C-85A2-324B63974F18}" type="pres">
      <dgm:prSet presAssocID="{4D07691B-E713-4225-9348-5D94E8733A3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F9522A26-BF39-4BFA-AA8A-7658CAC26938}" type="pres">
      <dgm:prSet presAssocID="{4D07691B-E713-4225-9348-5D94E8733A3E}" presName="Name1" presStyleCnt="0"/>
      <dgm:spPr/>
    </dgm:pt>
    <dgm:pt modelId="{F586E22A-6F86-4DA3-8FB7-83AD45B2199C}" type="pres">
      <dgm:prSet presAssocID="{4D07691B-E713-4225-9348-5D94E8733A3E}" presName="cycle" presStyleCnt="0"/>
      <dgm:spPr/>
    </dgm:pt>
    <dgm:pt modelId="{9D018682-77C2-4E2E-9050-C6830D038FB8}" type="pres">
      <dgm:prSet presAssocID="{4D07691B-E713-4225-9348-5D94E8733A3E}" presName="srcNode" presStyleLbl="node1" presStyleIdx="0" presStyleCnt="4"/>
      <dgm:spPr/>
    </dgm:pt>
    <dgm:pt modelId="{4361645C-85F8-4854-B195-A4A204D25B09}" type="pres">
      <dgm:prSet presAssocID="{4D07691B-E713-4225-9348-5D94E8733A3E}" presName="conn" presStyleLbl="parChTrans1D2" presStyleIdx="0" presStyleCnt="1"/>
      <dgm:spPr/>
      <dgm:t>
        <a:bodyPr/>
        <a:lstStyle/>
        <a:p>
          <a:endParaRPr lang="en-US"/>
        </a:p>
      </dgm:t>
    </dgm:pt>
    <dgm:pt modelId="{2EFCAD61-E6C8-4ADE-8202-02589039E553}" type="pres">
      <dgm:prSet presAssocID="{4D07691B-E713-4225-9348-5D94E8733A3E}" presName="extraNode" presStyleLbl="node1" presStyleIdx="0" presStyleCnt="4"/>
      <dgm:spPr/>
    </dgm:pt>
    <dgm:pt modelId="{F896D679-C4E6-4562-9CE9-704F205B5383}" type="pres">
      <dgm:prSet presAssocID="{4D07691B-E713-4225-9348-5D94E8733A3E}" presName="dstNode" presStyleLbl="node1" presStyleIdx="0" presStyleCnt="4"/>
      <dgm:spPr/>
    </dgm:pt>
    <dgm:pt modelId="{244D3C2E-10E2-4D4E-8632-042AA5EA879A}" type="pres">
      <dgm:prSet presAssocID="{2BC9F2EC-EEE6-4A70-B874-E40F2B51B7CE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290638-5520-4989-85CF-74647A7B5D44}" type="pres">
      <dgm:prSet presAssocID="{2BC9F2EC-EEE6-4A70-B874-E40F2B51B7CE}" presName="accent_1" presStyleCnt="0"/>
      <dgm:spPr/>
    </dgm:pt>
    <dgm:pt modelId="{DE57EADD-D741-4464-B97C-E58C9100AFC6}" type="pres">
      <dgm:prSet presAssocID="{2BC9F2EC-EEE6-4A70-B874-E40F2B51B7CE}" presName="accentRepeatNode" presStyleLbl="solidFgAcc1" presStyleIdx="0" presStyleCnt="4"/>
      <dgm:spPr/>
    </dgm:pt>
    <dgm:pt modelId="{60C3665B-00DC-489B-90C4-21D95A1F2FB4}" type="pres">
      <dgm:prSet presAssocID="{6C85F517-B8BE-412E-865A-A55D651C8E55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AA4CC5-343A-447F-8131-95C1FCCFF435}" type="pres">
      <dgm:prSet presAssocID="{6C85F517-B8BE-412E-865A-A55D651C8E55}" presName="accent_2" presStyleCnt="0"/>
      <dgm:spPr/>
    </dgm:pt>
    <dgm:pt modelId="{C0B19DC5-A4ED-47EE-B9FF-986A85460393}" type="pres">
      <dgm:prSet presAssocID="{6C85F517-B8BE-412E-865A-A55D651C8E55}" presName="accentRepeatNode" presStyleLbl="solidFgAcc1" presStyleIdx="1" presStyleCnt="4"/>
      <dgm:spPr/>
    </dgm:pt>
    <dgm:pt modelId="{8F0865DC-4062-48F0-85EF-4B5787E2E86B}" type="pres">
      <dgm:prSet presAssocID="{5E3AA16C-2601-4B67-AACE-2F6332F099F5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EF2328-EC8C-4BE0-9BB2-F8EB9AA20D16}" type="pres">
      <dgm:prSet presAssocID="{5E3AA16C-2601-4B67-AACE-2F6332F099F5}" presName="accent_3" presStyleCnt="0"/>
      <dgm:spPr/>
    </dgm:pt>
    <dgm:pt modelId="{E13EC18F-C4B3-461B-A508-C7A74E198045}" type="pres">
      <dgm:prSet presAssocID="{5E3AA16C-2601-4B67-AACE-2F6332F099F5}" presName="accentRepeatNode" presStyleLbl="solidFgAcc1" presStyleIdx="2" presStyleCnt="4"/>
      <dgm:spPr/>
    </dgm:pt>
    <dgm:pt modelId="{FEABF8DF-E200-4DF4-AC5E-8740388AAEBB}" type="pres">
      <dgm:prSet presAssocID="{D0D7D53A-F750-4595-8AF9-31675F4529BD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63074C-933E-4577-B9EA-36E0575CBD15}" type="pres">
      <dgm:prSet presAssocID="{D0D7D53A-F750-4595-8AF9-31675F4529BD}" presName="accent_4" presStyleCnt="0"/>
      <dgm:spPr/>
    </dgm:pt>
    <dgm:pt modelId="{D128670C-330F-4A29-8D7F-389CC1C4521E}" type="pres">
      <dgm:prSet presAssocID="{D0D7D53A-F750-4595-8AF9-31675F4529BD}" presName="accentRepeatNode" presStyleLbl="solidFgAcc1" presStyleIdx="3" presStyleCnt="4"/>
      <dgm:spPr/>
    </dgm:pt>
  </dgm:ptLst>
  <dgm:cxnLst>
    <dgm:cxn modelId="{2FE6E2E6-BD02-46D5-8926-D1114C9CF064}" srcId="{4D07691B-E713-4225-9348-5D94E8733A3E}" destId="{2BC9F2EC-EEE6-4A70-B874-E40F2B51B7CE}" srcOrd="0" destOrd="0" parTransId="{A27D8D59-5F09-44CA-9D9B-16D801EE0519}" sibTransId="{4BFBC614-E739-432C-82ED-38A2CD5594DC}"/>
    <dgm:cxn modelId="{78FCA917-8A99-4438-BAC8-E5B7C482093D}" type="presOf" srcId="{D0D7D53A-F750-4595-8AF9-31675F4529BD}" destId="{FEABF8DF-E200-4DF4-AC5E-8740388AAEBB}" srcOrd="0" destOrd="0" presId="urn:microsoft.com/office/officeart/2008/layout/VerticalCurvedList"/>
    <dgm:cxn modelId="{2F3A399B-7771-47E4-B7BE-9FC31492A0DC}" type="presOf" srcId="{2BC9F2EC-EEE6-4A70-B874-E40F2B51B7CE}" destId="{244D3C2E-10E2-4D4E-8632-042AA5EA879A}" srcOrd="0" destOrd="0" presId="urn:microsoft.com/office/officeart/2008/layout/VerticalCurvedList"/>
    <dgm:cxn modelId="{B7528D13-861F-4C68-92CB-96580A54D667}" type="presOf" srcId="{4D07691B-E713-4225-9348-5D94E8733A3E}" destId="{388C4766-CB66-486C-85A2-324B63974F18}" srcOrd="0" destOrd="0" presId="urn:microsoft.com/office/officeart/2008/layout/VerticalCurvedList"/>
    <dgm:cxn modelId="{9FF02F9A-ED53-4F20-951F-E2B2C55D51C2}" type="presOf" srcId="{4BFBC614-E739-432C-82ED-38A2CD5594DC}" destId="{4361645C-85F8-4854-B195-A4A204D25B09}" srcOrd="0" destOrd="0" presId="urn:microsoft.com/office/officeart/2008/layout/VerticalCurvedList"/>
    <dgm:cxn modelId="{D6A78BC1-F51F-45F6-A5F4-7CDA7129140B}" type="presOf" srcId="{6C85F517-B8BE-412E-865A-A55D651C8E55}" destId="{60C3665B-00DC-489B-90C4-21D95A1F2FB4}" srcOrd="0" destOrd="0" presId="urn:microsoft.com/office/officeart/2008/layout/VerticalCurvedList"/>
    <dgm:cxn modelId="{C2AC78C7-A462-485C-8F25-33C61FBFEC0E}" srcId="{4D07691B-E713-4225-9348-5D94E8733A3E}" destId="{5E3AA16C-2601-4B67-AACE-2F6332F099F5}" srcOrd="2" destOrd="0" parTransId="{CE3C9DA1-7904-4AC3-8F24-87BE8ECA77A1}" sibTransId="{D426CF6B-3585-4C10-8E6C-D763090B48B2}"/>
    <dgm:cxn modelId="{A119AE8F-DA53-4D5C-B2E5-C49CEE14D0A4}" srcId="{4D07691B-E713-4225-9348-5D94E8733A3E}" destId="{D0D7D53A-F750-4595-8AF9-31675F4529BD}" srcOrd="3" destOrd="0" parTransId="{E2A33A30-C762-41B8-BCF6-B1BB358B9780}" sibTransId="{0EE5ED81-2C2D-4331-9BB7-E18836FD29B7}"/>
    <dgm:cxn modelId="{01CBE0B7-00BF-44B9-9310-E1D297B3F70F}" type="presOf" srcId="{5E3AA16C-2601-4B67-AACE-2F6332F099F5}" destId="{8F0865DC-4062-48F0-85EF-4B5787E2E86B}" srcOrd="0" destOrd="0" presId="urn:microsoft.com/office/officeart/2008/layout/VerticalCurvedList"/>
    <dgm:cxn modelId="{E329D91A-8A89-4A71-8424-5EEB0337FBC1}" srcId="{4D07691B-E713-4225-9348-5D94E8733A3E}" destId="{6C85F517-B8BE-412E-865A-A55D651C8E55}" srcOrd="1" destOrd="0" parTransId="{BDC3F833-76B2-4955-8F80-1F564D1F2C47}" sibTransId="{7BFEEBEE-28A1-4400-8AEA-8A7DC2A15581}"/>
    <dgm:cxn modelId="{20DAAE08-B262-437A-A1E9-2929153040B3}" type="presParOf" srcId="{388C4766-CB66-486C-85A2-324B63974F18}" destId="{F9522A26-BF39-4BFA-AA8A-7658CAC26938}" srcOrd="0" destOrd="0" presId="urn:microsoft.com/office/officeart/2008/layout/VerticalCurvedList"/>
    <dgm:cxn modelId="{C4087678-8CA3-44C0-BA68-97925593ADD6}" type="presParOf" srcId="{F9522A26-BF39-4BFA-AA8A-7658CAC26938}" destId="{F586E22A-6F86-4DA3-8FB7-83AD45B2199C}" srcOrd="0" destOrd="0" presId="urn:microsoft.com/office/officeart/2008/layout/VerticalCurvedList"/>
    <dgm:cxn modelId="{9637F261-D01A-4BB3-B04D-835EE0CA2CF6}" type="presParOf" srcId="{F586E22A-6F86-4DA3-8FB7-83AD45B2199C}" destId="{9D018682-77C2-4E2E-9050-C6830D038FB8}" srcOrd="0" destOrd="0" presId="urn:microsoft.com/office/officeart/2008/layout/VerticalCurvedList"/>
    <dgm:cxn modelId="{80595C09-2F0A-49FD-BFA4-BDB5CE4A7416}" type="presParOf" srcId="{F586E22A-6F86-4DA3-8FB7-83AD45B2199C}" destId="{4361645C-85F8-4854-B195-A4A204D25B09}" srcOrd="1" destOrd="0" presId="urn:microsoft.com/office/officeart/2008/layout/VerticalCurvedList"/>
    <dgm:cxn modelId="{ADF425CB-0660-404B-81BA-66B208F4D426}" type="presParOf" srcId="{F586E22A-6F86-4DA3-8FB7-83AD45B2199C}" destId="{2EFCAD61-E6C8-4ADE-8202-02589039E553}" srcOrd="2" destOrd="0" presId="urn:microsoft.com/office/officeart/2008/layout/VerticalCurvedList"/>
    <dgm:cxn modelId="{609F021F-BDA2-4D5D-B51E-F8C99D91CD41}" type="presParOf" srcId="{F586E22A-6F86-4DA3-8FB7-83AD45B2199C}" destId="{F896D679-C4E6-4562-9CE9-704F205B5383}" srcOrd="3" destOrd="0" presId="urn:microsoft.com/office/officeart/2008/layout/VerticalCurvedList"/>
    <dgm:cxn modelId="{CA81F4C9-0D27-4166-B787-6CE01AE99700}" type="presParOf" srcId="{F9522A26-BF39-4BFA-AA8A-7658CAC26938}" destId="{244D3C2E-10E2-4D4E-8632-042AA5EA879A}" srcOrd="1" destOrd="0" presId="urn:microsoft.com/office/officeart/2008/layout/VerticalCurvedList"/>
    <dgm:cxn modelId="{A54B151F-BD01-45EB-8541-CED8998B4DD8}" type="presParOf" srcId="{F9522A26-BF39-4BFA-AA8A-7658CAC26938}" destId="{E9290638-5520-4989-85CF-74647A7B5D44}" srcOrd="2" destOrd="0" presId="urn:microsoft.com/office/officeart/2008/layout/VerticalCurvedList"/>
    <dgm:cxn modelId="{E26AA57C-9D50-41E7-87D2-D7AEF3B7BB2C}" type="presParOf" srcId="{E9290638-5520-4989-85CF-74647A7B5D44}" destId="{DE57EADD-D741-4464-B97C-E58C9100AFC6}" srcOrd="0" destOrd="0" presId="urn:microsoft.com/office/officeart/2008/layout/VerticalCurvedList"/>
    <dgm:cxn modelId="{8F001A86-8AA5-4EC7-9E35-246C3C2EA350}" type="presParOf" srcId="{F9522A26-BF39-4BFA-AA8A-7658CAC26938}" destId="{60C3665B-00DC-489B-90C4-21D95A1F2FB4}" srcOrd="3" destOrd="0" presId="urn:microsoft.com/office/officeart/2008/layout/VerticalCurvedList"/>
    <dgm:cxn modelId="{8C7CA76A-D341-4985-AFF8-91E44D5FB487}" type="presParOf" srcId="{F9522A26-BF39-4BFA-AA8A-7658CAC26938}" destId="{5FAA4CC5-343A-447F-8131-95C1FCCFF435}" srcOrd="4" destOrd="0" presId="urn:microsoft.com/office/officeart/2008/layout/VerticalCurvedList"/>
    <dgm:cxn modelId="{3E5B79AD-580E-4E54-A05B-8567D730777D}" type="presParOf" srcId="{5FAA4CC5-343A-447F-8131-95C1FCCFF435}" destId="{C0B19DC5-A4ED-47EE-B9FF-986A85460393}" srcOrd="0" destOrd="0" presId="urn:microsoft.com/office/officeart/2008/layout/VerticalCurvedList"/>
    <dgm:cxn modelId="{D0A4101F-EBF6-44EE-9681-B687ACABF5A8}" type="presParOf" srcId="{F9522A26-BF39-4BFA-AA8A-7658CAC26938}" destId="{8F0865DC-4062-48F0-85EF-4B5787E2E86B}" srcOrd="5" destOrd="0" presId="urn:microsoft.com/office/officeart/2008/layout/VerticalCurvedList"/>
    <dgm:cxn modelId="{EFF3F380-CD0E-4F69-8225-B72C3AEA933A}" type="presParOf" srcId="{F9522A26-BF39-4BFA-AA8A-7658CAC26938}" destId="{F1EF2328-EC8C-4BE0-9BB2-F8EB9AA20D16}" srcOrd="6" destOrd="0" presId="urn:microsoft.com/office/officeart/2008/layout/VerticalCurvedList"/>
    <dgm:cxn modelId="{BE424DD3-FEFB-428A-81D9-E9B774A252D9}" type="presParOf" srcId="{F1EF2328-EC8C-4BE0-9BB2-F8EB9AA20D16}" destId="{E13EC18F-C4B3-461B-A508-C7A74E198045}" srcOrd="0" destOrd="0" presId="urn:microsoft.com/office/officeart/2008/layout/VerticalCurvedList"/>
    <dgm:cxn modelId="{C9EEAB99-2832-4492-86B1-ECF23E711103}" type="presParOf" srcId="{F9522A26-BF39-4BFA-AA8A-7658CAC26938}" destId="{FEABF8DF-E200-4DF4-AC5E-8740388AAEBB}" srcOrd="7" destOrd="0" presId="urn:microsoft.com/office/officeart/2008/layout/VerticalCurvedList"/>
    <dgm:cxn modelId="{AE93AFA5-AE3D-4987-9948-2A98BC010792}" type="presParOf" srcId="{F9522A26-BF39-4BFA-AA8A-7658CAC26938}" destId="{3363074C-933E-4577-B9EA-36E0575CBD15}" srcOrd="8" destOrd="0" presId="urn:microsoft.com/office/officeart/2008/layout/VerticalCurvedList"/>
    <dgm:cxn modelId="{9E5C6AE1-314F-4A4A-8553-C06EC4EB76AD}" type="presParOf" srcId="{3363074C-933E-4577-B9EA-36E0575CBD15}" destId="{D128670C-330F-4A29-8D7F-389CC1C4521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C0685CC-EA79-41EC-B73E-281D0AA60913}" type="doc">
      <dgm:prSet loTypeId="urn:microsoft.com/office/officeart/2005/8/layout/arrow2" loCatId="process" qsTypeId="urn:microsoft.com/office/officeart/2005/8/quickstyle/simple5" qsCatId="simple" csTypeId="urn:microsoft.com/office/officeart/2005/8/colors/accent5_2" csCatId="accent5" phldr="1"/>
      <dgm:spPr/>
    </dgm:pt>
    <dgm:pt modelId="{EA34C2B2-4A1C-4F52-AD2B-02CE635D1700}">
      <dgm:prSet phldrT="[Text]" custT="1"/>
      <dgm:spPr/>
      <dgm:t>
        <a:bodyPr/>
        <a:lstStyle/>
        <a:p>
          <a:r>
            <a:rPr lang="en-US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Garamond" panose="02020404030301010803" pitchFamily="18" charset="0"/>
            </a:rPr>
            <a:t>5% de prima </a:t>
          </a:r>
          <a:r>
            <a:rPr lang="en-US" sz="1600" b="1" dirty="0" err="1" smtClean="0">
              <a:solidFill>
                <a:schemeClr val="tx1">
                  <a:lumMod val="65000"/>
                  <a:lumOff val="35000"/>
                </a:schemeClr>
              </a:solidFill>
              <a:latin typeface="Garamond" panose="02020404030301010803" pitchFamily="18" charset="0"/>
            </a:rPr>
            <a:t>pagada</a:t>
          </a:r>
          <a:r>
            <a:rPr lang="en-US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Garamond" panose="02020404030301010803" pitchFamily="18" charset="0"/>
            </a:rPr>
            <a:t> </a:t>
          </a:r>
          <a:r>
            <a:rPr lang="en-US" sz="1600" b="1" dirty="0" err="1" smtClean="0">
              <a:solidFill>
                <a:schemeClr val="tx1">
                  <a:lumMod val="65000"/>
                  <a:lumOff val="35000"/>
                </a:schemeClr>
              </a:solidFill>
              <a:latin typeface="Garamond" panose="02020404030301010803" pitchFamily="18" charset="0"/>
            </a:rPr>
            <a:t>por</a:t>
          </a:r>
          <a:r>
            <a:rPr lang="en-US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Garamond" panose="02020404030301010803" pitchFamily="18" charset="0"/>
            </a:rPr>
            <a:t> </a:t>
          </a:r>
          <a:r>
            <a:rPr lang="en-US" sz="1600" b="1" dirty="0" err="1" smtClean="0">
              <a:solidFill>
                <a:schemeClr val="tx1">
                  <a:lumMod val="65000"/>
                  <a:lumOff val="35000"/>
                </a:schemeClr>
              </a:solidFill>
              <a:latin typeface="Garamond" panose="02020404030301010803" pitchFamily="18" charset="0"/>
            </a:rPr>
            <a:t>desarrollador</a:t>
          </a:r>
          <a:r>
            <a:rPr lang="en-US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Garamond" panose="02020404030301010803" pitchFamily="18" charset="0"/>
            </a:rPr>
            <a:t>, </a:t>
          </a:r>
          <a:r>
            <a:rPr lang="en-US" sz="1600" b="1" dirty="0" err="1" smtClean="0">
              <a:solidFill>
                <a:schemeClr val="tx1">
                  <a:lumMod val="65000"/>
                  <a:lumOff val="35000"/>
                </a:schemeClr>
              </a:solidFill>
              <a:latin typeface="Garamond" panose="02020404030301010803" pitchFamily="18" charset="0"/>
            </a:rPr>
            <a:t>banco</a:t>
          </a:r>
          <a:r>
            <a:rPr lang="en-US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Garamond" panose="02020404030301010803" pitchFamily="18" charset="0"/>
            </a:rPr>
            <a:t>, </a:t>
          </a:r>
          <a:r>
            <a:rPr lang="en-US" sz="1600" b="1" dirty="0" err="1" smtClean="0">
              <a:solidFill>
                <a:schemeClr val="tx1">
                  <a:lumMod val="65000"/>
                  <a:lumOff val="35000"/>
                </a:schemeClr>
              </a:solidFill>
              <a:latin typeface="Garamond" panose="02020404030301010803" pitchFamily="18" charset="0"/>
            </a:rPr>
            <a:t>vendedor</a:t>
          </a:r>
          <a:r>
            <a:rPr lang="en-US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Garamond" panose="02020404030301010803" pitchFamily="18" charset="0"/>
            </a:rPr>
            <a:t> o familiar, </a:t>
          </a:r>
          <a:r>
            <a:rPr lang="en-US" sz="1600" b="1" dirty="0" err="1" smtClean="0">
              <a:solidFill>
                <a:schemeClr val="tx1">
                  <a:lumMod val="65000"/>
                  <a:lumOff val="35000"/>
                </a:schemeClr>
              </a:solidFill>
              <a:latin typeface="Garamond" panose="02020404030301010803" pitchFamily="18" charset="0"/>
            </a:rPr>
            <a:t>por</a:t>
          </a:r>
          <a:r>
            <a:rPr lang="en-US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Garamond" panose="02020404030301010803" pitchFamily="18" charset="0"/>
            </a:rPr>
            <a:t> </a:t>
          </a:r>
          <a:r>
            <a:rPr lang="en-US" sz="1600" b="1" dirty="0" err="1" smtClean="0">
              <a:solidFill>
                <a:schemeClr val="tx1">
                  <a:lumMod val="65000"/>
                  <a:lumOff val="35000"/>
                </a:schemeClr>
              </a:solidFill>
              <a:latin typeface="Garamond" panose="02020404030301010803" pitchFamily="18" charset="0"/>
            </a:rPr>
            <a:t>medio</a:t>
          </a:r>
          <a:r>
            <a:rPr lang="en-US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Garamond" panose="02020404030301010803" pitchFamily="18" charset="0"/>
            </a:rPr>
            <a:t> de </a:t>
          </a:r>
          <a:r>
            <a:rPr lang="en-US" sz="1600" b="1" dirty="0" err="1" smtClean="0">
              <a:solidFill>
                <a:schemeClr val="tx1">
                  <a:lumMod val="65000"/>
                  <a:lumOff val="35000"/>
                </a:schemeClr>
              </a:solidFill>
              <a:latin typeface="Garamond" panose="02020404030301010803" pitchFamily="18" charset="0"/>
            </a:rPr>
            <a:t>una</a:t>
          </a:r>
          <a:r>
            <a:rPr lang="en-US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Garamond" panose="02020404030301010803" pitchFamily="18" charset="0"/>
            </a:rPr>
            <a:t> </a:t>
          </a:r>
          <a:r>
            <a:rPr lang="en-US" sz="1600" b="1" dirty="0" err="1" smtClean="0">
              <a:solidFill>
                <a:schemeClr val="tx1">
                  <a:lumMod val="65000"/>
                  <a:lumOff val="35000"/>
                </a:schemeClr>
              </a:solidFill>
              <a:latin typeface="Garamond" panose="02020404030301010803" pitchFamily="18" charset="0"/>
            </a:rPr>
            <a:t>Regalía</a:t>
          </a:r>
          <a:endParaRPr lang="en-US" sz="1600" b="1" dirty="0">
            <a:solidFill>
              <a:schemeClr val="tx1">
                <a:lumMod val="65000"/>
                <a:lumOff val="35000"/>
              </a:schemeClr>
            </a:solidFill>
            <a:latin typeface="Garamond" panose="02020404030301010803" pitchFamily="18" charset="0"/>
          </a:endParaRPr>
        </a:p>
      </dgm:t>
    </dgm:pt>
    <dgm:pt modelId="{0F16C7B5-2460-4F19-8A67-3DF025E4B693}" type="parTrans" cxnId="{34A405B1-900E-4634-9629-24927A0FA64D}">
      <dgm:prSet/>
      <dgm:spPr/>
      <dgm:t>
        <a:bodyPr/>
        <a:lstStyle/>
        <a:p>
          <a:endParaRPr lang="en-US"/>
        </a:p>
      </dgm:t>
    </dgm:pt>
    <dgm:pt modelId="{F61BA56B-92B1-45F3-B8B8-2068DB750140}" type="sibTrans" cxnId="{34A405B1-900E-4634-9629-24927A0FA64D}">
      <dgm:prSet/>
      <dgm:spPr/>
      <dgm:t>
        <a:bodyPr/>
        <a:lstStyle/>
        <a:p>
          <a:endParaRPr lang="en-US"/>
        </a:p>
      </dgm:t>
    </dgm:pt>
    <dgm:pt modelId="{EF356396-3D01-4D09-A1C7-BBF1F4084EEB}">
      <dgm:prSet phldrT="[Text]" custT="1"/>
      <dgm:spPr/>
      <dgm:t>
        <a:bodyPr/>
        <a:lstStyle/>
        <a:p>
          <a:r>
            <a:rPr lang="en-US" sz="1600" b="1" dirty="0" err="1" smtClean="0">
              <a:solidFill>
                <a:schemeClr val="tx1">
                  <a:lumMod val="65000"/>
                  <a:lumOff val="35000"/>
                </a:schemeClr>
              </a:solidFill>
              <a:latin typeface="Garamond" panose="02020404030301010803" pitchFamily="18" charset="0"/>
            </a:rPr>
            <a:t>Puede</a:t>
          </a:r>
          <a:r>
            <a:rPr lang="en-US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Garamond" panose="02020404030301010803" pitchFamily="18" charset="0"/>
            </a:rPr>
            <a:t> </a:t>
          </a:r>
          <a:r>
            <a:rPr lang="en-US" sz="1600" b="1" dirty="0" err="1" smtClean="0">
              <a:solidFill>
                <a:schemeClr val="tx1">
                  <a:lumMod val="65000"/>
                  <a:lumOff val="35000"/>
                </a:schemeClr>
              </a:solidFill>
              <a:latin typeface="Garamond" panose="02020404030301010803" pitchFamily="18" charset="0"/>
            </a:rPr>
            <a:t>ser</a:t>
          </a:r>
          <a:r>
            <a:rPr lang="en-US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Garamond" panose="02020404030301010803" pitchFamily="18" charset="0"/>
            </a:rPr>
            <a:t> hasta 2 </a:t>
          </a:r>
          <a:r>
            <a:rPr lang="en-US" sz="1600" b="1" dirty="0" err="1" smtClean="0">
              <a:solidFill>
                <a:schemeClr val="tx1">
                  <a:lumMod val="65000"/>
                  <a:lumOff val="35000"/>
                </a:schemeClr>
              </a:solidFill>
              <a:latin typeface="Garamond" panose="02020404030301010803" pitchFamily="18" charset="0"/>
            </a:rPr>
            <a:t>unidades</a:t>
          </a:r>
          <a:r>
            <a:rPr lang="en-US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Garamond" panose="02020404030301010803" pitchFamily="18" charset="0"/>
            </a:rPr>
            <a:t>, </a:t>
          </a:r>
          <a:r>
            <a:rPr lang="en-US" sz="1600" b="1" dirty="0" err="1" smtClean="0">
              <a:solidFill>
                <a:schemeClr val="tx1">
                  <a:lumMod val="65000"/>
                  <a:lumOff val="35000"/>
                </a:schemeClr>
              </a:solidFill>
              <a:latin typeface="Garamond" panose="02020404030301010803" pitchFamily="18" charset="0"/>
            </a:rPr>
            <a:t>ninguna</a:t>
          </a:r>
          <a:r>
            <a:rPr lang="en-US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Garamond" panose="02020404030301010803" pitchFamily="18" charset="0"/>
            </a:rPr>
            <a:t> </a:t>
          </a:r>
          <a:r>
            <a:rPr lang="en-US" sz="1600" b="1" dirty="0" err="1" smtClean="0">
              <a:solidFill>
                <a:schemeClr val="tx1">
                  <a:lumMod val="65000"/>
                  <a:lumOff val="35000"/>
                </a:schemeClr>
              </a:solidFill>
              <a:latin typeface="Garamond" panose="02020404030301010803" pitchFamily="18" charset="0"/>
            </a:rPr>
            <a:t>comercial</a:t>
          </a:r>
          <a:endParaRPr lang="en-US" sz="1600" b="1" dirty="0">
            <a:solidFill>
              <a:schemeClr val="tx1">
                <a:lumMod val="65000"/>
                <a:lumOff val="35000"/>
              </a:schemeClr>
            </a:solidFill>
            <a:latin typeface="Garamond" panose="02020404030301010803" pitchFamily="18" charset="0"/>
          </a:endParaRPr>
        </a:p>
      </dgm:t>
    </dgm:pt>
    <dgm:pt modelId="{0D2BEE96-C225-4F15-8D76-B96B2FBF2DBC}" type="parTrans" cxnId="{B083B353-A203-4EF6-A38F-073704730C61}">
      <dgm:prSet/>
      <dgm:spPr/>
      <dgm:t>
        <a:bodyPr/>
        <a:lstStyle/>
        <a:p>
          <a:endParaRPr lang="en-US"/>
        </a:p>
      </dgm:t>
    </dgm:pt>
    <dgm:pt modelId="{28F537E6-4067-44EC-AA89-15B5FF09DB87}" type="sibTrans" cxnId="{B083B353-A203-4EF6-A38F-073704730C61}">
      <dgm:prSet/>
      <dgm:spPr/>
      <dgm:t>
        <a:bodyPr/>
        <a:lstStyle/>
        <a:p>
          <a:endParaRPr lang="en-US"/>
        </a:p>
      </dgm:t>
    </dgm:pt>
    <dgm:pt modelId="{ACC3C434-91EE-4EAB-A2DB-0FE880AA892B}">
      <dgm:prSet phldrT="[Text]" custT="1"/>
      <dgm:spPr/>
      <dgm:t>
        <a:bodyPr/>
        <a:lstStyle/>
        <a:p>
          <a:r>
            <a:rPr lang="en-US" sz="1600" b="1" dirty="0" err="1" smtClean="0">
              <a:solidFill>
                <a:schemeClr val="tx1">
                  <a:lumMod val="65000"/>
                  <a:lumOff val="35000"/>
                </a:schemeClr>
              </a:solidFill>
              <a:latin typeface="Garamond" panose="02020404030301010803" pitchFamily="18" charset="0"/>
            </a:rPr>
            <a:t>Debe</a:t>
          </a:r>
          <a:r>
            <a:rPr lang="en-US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Garamond" panose="02020404030301010803" pitchFamily="18" charset="0"/>
            </a:rPr>
            <a:t> </a:t>
          </a:r>
          <a:r>
            <a:rPr lang="en-US" sz="1600" b="1" dirty="0" err="1" smtClean="0">
              <a:solidFill>
                <a:schemeClr val="tx1">
                  <a:lumMod val="65000"/>
                  <a:lumOff val="35000"/>
                </a:schemeClr>
              </a:solidFill>
              <a:latin typeface="Garamond" panose="02020404030301010803" pitchFamily="18" charset="0"/>
            </a:rPr>
            <a:t>ser</a:t>
          </a:r>
          <a:r>
            <a:rPr lang="en-US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Garamond" panose="02020404030301010803" pitchFamily="18" charset="0"/>
            </a:rPr>
            <a:t> </a:t>
          </a:r>
          <a:r>
            <a:rPr lang="en-US" sz="1600" b="1" dirty="0" err="1" smtClean="0">
              <a:solidFill>
                <a:schemeClr val="tx1">
                  <a:lumMod val="65000"/>
                  <a:lumOff val="35000"/>
                </a:schemeClr>
              </a:solidFill>
              <a:latin typeface="Garamond" panose="02020404030301010803" pitchFamily="18" charset="0"/>
            </a:rPr>
            <a:t>aprobado</a:t>
          </a:r>
          <a:r>
            <a:rPr lang="en-US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Garamond" panose="02020404030301010803" pitchFamily="18" charset="0"/>
            </a:rPr>
            <a:t> </a:t>
          </a:r>
          <a:r>
            <a:rPr lang="en-US" sz="1600" b="1" dirty="0" err="1" smtClean="0">
              <a:solidFill>
                <a:schemeClr val="tx1">
                  <a:lumMod val="65000"/>
                  <a:lumOff val="35000"/>
                </a:schemeClr>
              </a:solidFill>
              <a:latin typeface="Garamond" panose="02020404030301010803" pitchFamily="18" charset="0"/>
            </a:rPr>
            <a:t>por</a:t>
          </a:r>
          <a:r>
            <a:rPr lang="en-US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Garamond" panose="02020404030301010803" pitchFamily="18" charset="0"/>
            </a:rPr>
            <a:t> DU o LP o </a:t>
          </a:r>
          <a:r>
            <a:rPr lang="en-US" sz="1600" b="1" dirty="0" err="1" smtClean="0">
              <a:solidFill>
                <a:schemeClr val="tx1">
                  <a:lumMod val="65000"/>
                  <a:lumOff val="35000"/>
                </a:schemeClr>
              </a:solidFill>
              <a:latin typeface="Garamond" panose="02020404030301010803" pitchFamily="18" charset="0"/>
            </a:rPr>
            <a:t>por</a:t>
          </a:r>
          <a:r>
            <a:rPr lang="en-US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Garamond" panose="02020404030301010803" pitchFamily="18" charset="0"/>
            </a:rPr>
            <a:t> manual underwriting y el </a:t>
          </a:r>
          <a:r>
            <a:rPr lang="en-US" sz="1600" b="1" dirty="0" err="1" smtClean="0">
              <a:solidFill>
                <a:schemeClr val="tx1">
                  <a:lumMod val="65000"/>
                  <a:lumOff val="35000"/>
                </a:schemeClr>
              </a:solidFill>
              <a:latin typeface="Garamond" panose="02020404030301010803" pitchFamily="18" charset="0"/>
            </a:rPr>
            <a:t>segundo</a:t>
          </a:r>
          <a:r>
            <a:rPr lang="en-US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Garamond" panose="02020404030301010803" pitchFamily="18" charset="0"/>
            </a:rPr>
            <a:t> ratio </a:t>
          </a:r>
          <a:r>
            <a:rPr lang="en-US" sz="1600" b="1" dirty="0" err="1" smtClean="0">
              <a:solidFill>
                <a:schemeClr val="tx1">
                  <a:lumMod val="65000"/>
                  <a:lumOff val="35000"/>
                </a:schemeClr>
              </a:solidFill>
              <a:latin typeface="Garamond" panose="02020404030301010803" pitchFamily="18" charset="0"/>
            </a:rPr>
            <a:t>puede</a:t>
          </a:r>
          <a:r>
            <a:rPr lang="en-US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Garamond" panose="02020404030301010803" pitchFamily="18" charset="0"/>
            </a:rPr>
            <a:t> </a:t>
          </a:r>
          <a:r>
            <a:rPr lang="en-US" sz="1600" b="1" dirty="0" err="1" smtClean="0">
              <a:solidFill>
                <a:schemeClr val="tx1">
                  <a:lumMod val="65000"/>
                  <a:lumOff val="35000"/>
                </a:schemeClr>
              </a:solidFill>
              <a:latin typeface="Garamond" panose="02020404030301010803" pitchFamily="18" charset="0"/>
            </a:rPr>
            <a:t>llegar</a:t>
          </a:r>
          <a:r>
            <a:rPr lang="en-US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Garamond" panose="02020404030301010803" pitchFamily="18" charset="0"/>
            </a:rPr>
            <a:t> a 50%</a:t>
          </a:r>
          <a:endParaRPr lang="en-US" sz="1600" b="1" dirty="0">
            <a:solidFill>
              <a:schemeClr val="tx1">
                <a:lumMod val="65000"/>
                <a:lumOff val="35000"/>
              </a:schemeClr>
            </a:solidFill>
            <a:latin typeface="Garamond" panose="02020404030301010803" pitchFamily="18" charset="0"/>
          </a:endParaRPr>
        </a:p>
      </dgm:t>
    </dgm:pt>
    <dgm:pt modelId="{E46709F8-2411-4EA1-8436-226917DD93A1}" type="parTrans" cxnId="{AF39D995-D058-4572-912B-23504607930C}">
      <dgm:prSet/>
      <dgm:spPr/>
      <dgm:t>
        <a:bodyPr/>
        <a:lstStyle/>
        <a:p>
          <a:endParaRPr lang="en-US"/>
        </a:p>
      </dgm:t>
    </dgm:pt>
    <dgm:pt modelId="{515FDCC1-3D4D-493C-8482-7F0E3EEB4A15}" type="sibTrans" cxnId="{AF39D995-D058-4572-912B-23504607930C}">
      <dgm:prSet/>
      <dgm:spPr/>
      <dgm:t>
        <a:bodyPr/>
        <a:lstStyle/>
        <a:p>
          <a:endParaRPr lang="en-US"/>
        </a:p>
      </dgm:t>
    </dgm:pt>
    <dgm:pt modelId="{211797F5-0099-4B02-82BC-8D0925A59C99}" type="pres">
      <dgm:prSet presAssocID="{FC0685CC-EA79-41EC-B73E-281D0AA60913}" presName="arrowDiagram" presStyleCnt="0">
        <dgm:presLayoutVars>
          <dgm:chMax val="5"/>
          <dgm:dir/>
          <dgm:resizeHandles val="exact"/>
        </dgm:presLayoutVars>
      </dgm:prSet>
      <dgm:spPr/>
    </dgm:pt>
    <dgm:pt modelId="{D0C73373-78FB-40F3-B93B-653EDB170CD1}" type="pres">
      <dgm:prSet presAssocID="{FC0685CC-EA79-41EC-B73E-281D0AA60913}" presName="arrow" presStyleLbl="bgShp" presStyleIdx="0" presStyleCnt="1"/>
      <dgm:spPr>
        <a:solidFill>
          <a:schemeClr val="accent4">
            <a:lumMod val="60000"/>
            <a:lumOff val="40000"/>
          </a:schemeClr>
        </a:solidFill>
      </dgm:spPr>
    </dgm:pt>
    <dgm:pt modelId="{D0B35E78-DA05-43F4-8E90-80776B1FEA80}" type="pres">
      <dgm:prSet presAssocID="{FC0685CC-EA79-41EC-B73E-281D0AA60913}" presName="arrowDiagram3" presStyleCnt="0"/>
      <dgm:spPr/>
    </dgm:pt>
    <dgm:pt modelId="{D668D857-E41C-449F-B8F0-A680801774E8}" type="pres">
      <dgm:prSet presAssocID="{EA34C2B2-4A1C-4F52-AD2B-02CE635D1700}" presName="bullet3a" presStyleLbl="node1" presStyleIdx="0" presStyleCnt="3"/>
      <dgm:spPr/>
    </dgm:pt>
    <dgm:pt modelId="{8EC230A3-864B-4CA7-B902-5512CFAED499}" type="pres">
      <dgm:prSet presAssocID="{EA34C2B2-4A1C-4F52-AD2B-02CE635D1700}" presName="textBox3a" presStyleLbl="revTx" presStyleIdx="0" presStyleCnt="3" custScaleX="400791" custScaleY="68797" custLinFactX="54389" custLinFactNeighborX="100000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62DEDD-A3DA-43B2-9B4D-87552EF8C66A}" type="pres">
      <dgm:prSet presAssocID="{EF356396-3D01-4D09-A1C7-BBF1F4084EEB}" presName="bullet3b" presStyleLbl="node1" presStyleIdx="1" presStyleCnt="3" custLinFactX="-54108" custLinFactNeighborX="-100000" custLinFactNeighborY="75051"/>
      <dgm:spPr/>
    </dgm:pt>
    <dgm:pt modelId="{75C2410A-B3F6-4590-AD99-12D0BAE331B8}" type="pres">
      <dgm:prSet presAssocID="{EF356396-3D01-4D09-A1C7-BBF1F4084EEB}" presName="textBox3b" presStyleLbl="revTx" presStyleIdx="1" presStyleCnt="3" custScaleX="259448" custScaleY="24114" custLinFactNeighborX="51301" custLinFactNeighborY="-1774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A75605-217A-4806-8E97-000C47761740}" type="pres">
      <dgm:prSet presAssocID="{ACC3C434-91EE-4EAB-A2DB-0FE880AA892B}" presName="bullet3c" presStyleLbl="node1" presStyleIdx="2" presStyleCnt="3" custLinFactNeighborX="-25831" custLinFactNeighborY="-21069"/>
      <dgm:spPr/>
    </dgm:pt>
    <dgm:pt modelId="{FBEF90F2-4275-4925-806D-BB64D957FD60}" type="pres">
      <dgm:prSet presAssocID="{ACC3C434-91EE-4EAB-A2DB-0FE880AA892B}" presName="textBox3c" presStyleLbl="revTx" presStyleIdx="2" presStyleCnt="3" custScaleX="268071" custScaleY="29543" custLinFactNeighborX="89372" custLinFactNeighborY="-2697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8E4C5E2-BF5F-4707-B15A-9436235BA48A}" type="presOf" srcId="{ACC3C434-91EE-4EAB-A2DB-0FE880AA892B}" destId="{FBEF90F2-4275-4925-806D-BB64D957FD60}" srcOrd="0" destOrd="0" presId="urn:microsoft.com/office/officeart/2005/8/layout/arrow2"/>
    <dgm:cxn modelId="{4F6608B5-5C32-4A95-BFF2-37BF8061BAF8}" type="presOf" srcId="{EA34C2B2-4A1C-4F52-AD2B-02CE635D1700}" destId="{8EC230A3-864B-4CA7-B902-5512CFAED499}" srcOrd="0" destOrd="0" presId="urn:microsoft.com/office/officeart/2005/8/layout/arrow2"/>
    <dgm:cxn modelId="{B083B353-A203-4EF6-A38F-073704730C61}" srcId="{FC0685CC-EA79-41EC-B73E-281D0AA60913}" destId="{EF356396-3D01-4D09-A1C7-BBF1F4084EEB}" srcOrd="1" destOrd="0" parTransId="{0D2BEE96-C225-4F15-8D76-B96B2FBF2DBC}" sibTransId="{28F537E6-4067-44EC-AA89-15B5FF09DB87}"/>
    <dgm:cxn modelId="{957BA0B3-A307-49EE-B329-DF2355805124}" type="presOf" srcId="{FC0685CC-EA79-41EC-B73E-281D0AA60913}" destId="{211797F5-0099-4B02-82BC-8D0925A59C99}" srcOrd="0" destOrd="0" presId="urn:microsoft.com/office/officeart/2005/8/layout/arrow2"/>
    <dgm:cxn modelId="{34A405B1-900E-4634-9629-24927A0FA64D}" srcId="{FC0685CC-EA79-41EC-B73E-281D0AA60913}" destId="{EA34C2B2-4A1C-4F52-AD2B-02CE635D1700}" srcOrd="0" destOrd="0" parTransId="{0F16C7B5-2460-4F19-8A67-3DF025E4B693}" sibTransId="{F61BA56B-92B1-45F3-B8B8-2068DB750140}"/>
    <dgm:cxn modelId="{AF39D995-D058-4572-912B-23504607930C}" srcId="{FC0685CC-EA79-41EC-B73E-281D0AA60913}" destId="{ACC3C434-91EE-4EAB-A2DB-0FE880AA892B}" srcOrd="2" destOrd="0" parTransId="{E46709F8-2411-4EA1-8436-226917DD93A1}" sibTransId="{515FDCC1-3D4D-493C-8482-7F0E3EEB4A15}"/>
    <dgm:cxn modelId="{C2727AE1-632C-48EF-8B9E-31AD150EAF04}" type="presOf" srcId="{EF356396-3D01-4D09-A1C7-BBF1F4084EEB}" destId="{75C2410A-B3F6-4590-AD99-12D0BAE331B8}" srcOrd="0" destOrd="0" presId="urn:microsoft.com/office/officeart/2005/8/layout/arrow2"/>
    <dgm:cxn modelId="{002BB2D1-E6C3-46DF-BA0E-220C22C9207D}" type="presParOf" srcId="{211797F5-0099-4B02-82BC-8D0925A59C99}" destId="{D0C73373-78FB-40F3-B93B-653EDB170CD1}" srcOrd="0" destOrd="0" presId="urn:microsoft.com/office/officeart/2005/8/layout/arrow2"/>
    <dgm:cxn modelId="{BA155FE2-EFB8-4788-BE90-C46F876BA419}" type="presParOf" srcId="{211797F5-0099-4B02-82BC-8D0925A59C99}" destId="{D0B35E78-DA05-43F4-8E90-80776B1FEA80}" srcOrd="1" destOrd="0" presId="urn:microsoft.com/office/officeart/2005/8/layout/arrow2"/>
    <dgm:cxn modelId="{E3029C8C-E96D-471D-B6C7-07579CA5F511}" type="presParOf" srcId="{D0B35E78-DA05-43F4-8E90-80776B1FEA80}" destId="{D668D857-E41C-449F-B8F0-A680801774E8}" srcOrd="0" destOrd="0" presId="urn:microsoft.com/office/officeart/2005/8/layout/arrow2"/>
    <dgm:cxn modelId="{C4F8D5C5-15C4-4CCF-ACA7-C433D065F80D}" type="presParOf" srcId="{D0B35E78-DA05-43F4-8E90-80776B1FEA80}" destId="{8EC230A3-864B-4CA7-B902-5512CFAED499}" srcOrd="1" destOrd="0" presId="urn:microsoft.com/office/officeart/2005/8/layout/arrow2"/>
    <dgm:cxn modelId="{CBD5DE57-FDF0-4C8E-8AFD-2232CBD5748A}" type="presParOf" srcId="{D0B35E78-DA05-43F4-8E90-80776B1FEA80}" destId="{B762DEDD-A3DA-43B2-9B4D-87552EF8C66A}" srcOrd="2" destOrd="0" presId="urn:microsoft.com/office/officeart/2005/8/layout/arrow2"/>
    <dgm:cxn modelId="{5C7A05D0-E104-4A00-9F0C-AF8486038D09}" type="presParOf" srcId="{D0B35E78-DA05-43F4-8E90-80776B1FEA80}" destId="{75C2410A-B3F6-4590-AD99-12D0BAE331B8}" srcOrd="3" destOrd="0" presId="urn:microsoft.com/office/officeart/2005/8/layout/arrow2"/>
    <dgm:cxn modelId="{7F038417-4CF1-475B-9820-B3C8DAD249FA}" type="presParOf" srcId="{D0B35E78-DA05-43F4-8E90-80776B1FEA80}" destId="{05A75605-217A-4806-8E97-000C47761740}" srcOrd="4" destOrd="0" presId="urn:microsoft.com/office/officeart/2005/8/layout/arrow2"/>
    <dgm:cxn modelId="{C91D6CC5-7DF3-411C-82A1-D12397431DE6}" type="presParOf" srcId="{D0B35E78-DA05-43F4-8E90-80776B1FEA80}" destId="{FBEF90F2-4275-4925-806D-BB64D957FD60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267" tIns="46136" rIns="92267" bIns="46136" numCol="1" anchor="t" anchorCtr="0" compatLnSpc="1">
            <a:prstTxWarp prst="textNoShape">
              <a:avLst/>
            </a:prstTxWarp>
          </a:bodyPr>
          <a:lstStyle>
            <a:lvl1pPr algn="l" defTabSz="922596">
              <a:defRPr sz="1200"/>
            </a:lvl1pPr>
          </a:lstStyle>
          <a:p>
            <a:pPr>
              <a:defRPr/>
            </a:pPr>
            <a:endParaRPr lang="es-PR" dirty="0">
              <a:latin typeface="Garamond" panose="02020404030301010803" pitchFamily="18" charset="0"/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40" y="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267" tIns="46136" rIns="92267" bIns="46136" numCol="1" anchor="t" anchorCtr="0" compatLnSpc="1">
            <a:prstTxWarp prst="textNoShape">
              <a:avLst/>
            </a:prstTxWarp>
          </a:bodyPr>
          <a:lstStyle>
            <a:lvl1pPr algn="r" defTabSz="922596">
              <a:defRPr sz="1200"/>
            </a:lvl1pPr>
          </a:lstStyle>
          <a:p>
            <a:pPr>
              <a:defRPr/>
            </a:pPr>
            <a:endParaRPr lang="es-PR" dirty="0">
              <a:latin typeface="Garamond" panose="02020404030301010803" pitchFamily="18" charset="0"/>
            </a:endParaRPr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8831263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267" tIns="46136" rIns="92267" bIns="46136" numCol="1" anchor="b" anchorCtr="0" compatLnSpc="1">
            <a:prstTxWarp prst="textNoShape">
              <a:avLst/>
            </a:prstTxWarp>
          </a:bodyPr>
          <a:lstStyle>
            <a:lvl1pPr algn="l" defTabSz="922596">
              <a:defRPr sz="1200"/>
            </a:lvl1pPr>
          </a:lstStyle>
          <a:p>
            <a:pPr>
              <a:defRPr/>
            </a:pPr>
            <a:endParaRPr lang="es-PR" dirty="0">
              <a:latin typeface="Garamond" panose="02020404030301010803" pitchFamily="18" charset="0"/>
            </a:endParaRPr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40" y="8831263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267" tIns="46136" rIns="92267" bIns="46136" numCol="1" anchor="b" anchorCtr="0" compatLnSpc="1">
            <a:prstTxWarp prst="textNoShape">
              <a:avLst/>
            </a:prstTxWarp>
          </a:bodyPr>
          <a:lstStyle>
            <a:lvl1pPr algn="r" defTabSz="922596">
              <a:defRPr sz="1200"/>
            </a:lvl1pPr>
          </a:lstStyle>
          <a:p>
            <a:pPr>
              <a:defRPr/>
            </a:pPr>
            <a:fld id="{65E3982F-8605-4D88-AC41-AC5F8FE38FE9}" type="slidenum">
              <a:rPr lang="en-US">
                <a:latin typeface="Garamond" panose="02020404030301010803" pitchFamily="18" charset="0"/>
              </a:rPr>
              <a:pPr>
                <a:defRPr/>
              </a:pPr>
              <a:t>‹#›</a:t>
            </a:fld>
            <a:endParaRPr lang="en-US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9933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267" tIns="46136" rIns="92267" bIns="46136" numCol="1" anchor="t" anchorCtr="0" compatLnSpc="1">
            <a:prstTxWarp prst="textNoShape">
              <a:avLst/>
            </a:prstTxWarp>
          </a:bodyPr>
          <a:lstStyle>
            <a:lvl1pPr algn="l" defTabSz="922596">
              <a:defRPr sz="1200"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s-PR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40" y="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267" tIns="46136" rIns="92267" bIns="46136" numCol="1" anchor="t" anchorCtr="0" compatLnSpc="1">
            <a:prstTxWarp prst="textNoShape">
              <a:avLst/>
            </a:prstTxWarp>
          </a:bodyPr>
          <a:lstStyle>
            <a:lvl1pPr algn="r" defTabSz="922596">
              <a:defRPr sz="1200"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s-PR" dirty="0"/>
          </a:p>
        </p:txBody>
      </p:sp>
      <p:sp>
        <p:nvSpPr>
          <p:cNvPr id="358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8500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4840"/>
            <a:ext cx="5607050" cy="418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267" tIns="46136" rIns="92267" bIns="4613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8831263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267" tIns="46136" rIns="92267" bIns="46136" numCol="1" anchor="b" anchorCtr="0" compatLnSpc="1">
            <a:prstTxWarp prst="textNoShape">
              <a:avLst/>
            </a:prstTxWarp>
          </a:bodyPr>
          <a:lstStyle>
            <a:lvl1pPr algn="l" defTabSz="922596">
              <a:defRPr sz="1200"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s-PR" dirty="0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40" y="8831263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267" tIns="46136" rIns="92267" bIns="46136" numCol="1" anchor="b" anchorCtr="0" compatLnSpc="1">
            <a:prstTxWarp prst="textNoShape">
              <a:avLst/>
            </a:prstTxWarp>
          </a:bodyPr>
          <a:lstStyle>
            <a:lvl1pPr algn="r" defTabSz="922596">
              <a:defRPr sz="1200"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48D9A87E-906E-4E49-91D5-A57C4927E5E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108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 txBox="1">
            <a:spLocks noGrp="1" noChangeArrowheads="1"/>
          </p:cNvSpPr>
          <p:nvPr/>
        </p:nvSpPr>
        <p:spPr bwMode="auto">
          <a:xfrm>
            <a:off x="3970340" y="8831263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267" tIns="46136" rIns="92267" bIns="46136" anchor="b"/>
          <a:lstStyle/>
          <a:p>
            <a:pPr algn="r" defTabSz="922068"/>
            <a:fld id="{08BB89E4-0EF7-40BF-8BAB-7EA57EB06DB4}" type="slidenum">
              <a:rPr lang="en-US" sz="1200">
                <a:latin typeface="Garamond" panose="02020404030301010803" pitchFamily="18" charset="0"/>
              </a:rPr>
              <a:pPr algn="r" defTabSz="922068"/>
              <a:t>1</a:t>
            </a:fld>
            <a:endParaRPr lang="en-US" sz="1200" dirty="0">
              <a:latin typeface="Garamond" panose="02020404030301010803" pitchFamily="18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38445644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8BE9E0E-FEC3-4084-96FC-EB586996B5F8}" type="slidenum">
              <a:rPr lang="es-PR" altLang="es-PR">
                <a:latin typeface="Garamond" panose="02020404030301010803" pitchFamily="18" charset="0"/>
              </a:rPr>
              <a:pPr>
                <a:spcBef>
                  <a:spcPct val="0"/>
                </a:spcBef>
              </a:pPr>
              <a:t>12</a:t>
            </a:fld>
            <a:endParaRPr lang="es-PR" altLang="es-PR" dirty="0">
              <a:latin typeface="Garamond" panose="02020404030301010803" pitchFamily="18" charset="0"/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PR" altLang="es-PR" smtClean="0"/>
          </a:p>
        </p:txBody>
      </p:sp>
    </p:spTree>
    <p:extLst>
      <p:ext uri="{BB962C8B-B14F-4D97-AF65-F5344CB8AC3E}">
        <p14:creationId xmlns:p14="http://schemas.microsoft.com/office/powerpoint/2010/main" val="23855719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 txBox="1">
            <a:spLocks noGrp="1" noChangeArrowheads="1"/>
          </p:cNvSpPr>
          <p:nvPr/>
        </p:nvSpPr>
        <p:spPr bwMode="auto">
          <a:xfrm>
            <a:off x="3970340" y="8831263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267" tIns="46136" rIns="92267" bIns="46136" anchor="b"/>
          <a:lstStyle/>
          <a:p>
            <a:pPr algn="r" defTabSz="922068"/>
            <a:fld id="{08BB89E4-0EF7-40BF-8BAB-7EA57EB06DB4}" type="slidenum">
              <a:rPr lang="en-US" sz="1200">
                <a:latin typeface="Garamond" panose="02020404030301010803" pitchFamily="18" charset="0"/>
              </a:rPr>
              <a:pPr algn="r" defTabSz="922068"/>
              <a:t>14</a:t>
            </a:fld>
            <a:endParaRPr lang="en-US" sz="1200" dirty="0">
              <a:latin typeface="Garamond" panose="02020404030301010803" pitchFamily="18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20693573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 txBox="1">
            <a:spLocks noGrp="1" noChangeArrowheads="1"/>
          </p:cNvSpPr>
          <p:nvPr/>
        </p:nvSpPr>
        <p:spPr bwMode="auto">
          <a:xfrm>
            <a:off x="3970340" y="8831263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267" tIns="46136" rIns="92267" bIns="46136" anchor="b"/>
          <a:lstStyle/>
          <a:p>
            <a:pPr algn="r" defTabSz="922068"/>
            <a:fld id="{08BB89E4-0EF7-40BF-8BAB-7EA57EB06DB4}" type="slidenum">
              <a:rPr lang="en-US" sz="1200">
                <a:latin typeface="Garamond" panose="02020404030301010803" pitchFamily="18" charset="0"/>
              </a:rPr>
              <a:pPr algn="r" defTabSz="922068"/>
              <a:t>15</a:t>
            </a:fld>
            <a:endParaRPr lang="en-US" sz="1200" dirty="0">
              <a:latin typeface="Garamond" panose="02020404030301010803" pitchFamily="18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4906862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 txBox="1">
            <a:spLocks noGrp="1" noChangeArrowheads="1"/>
          </p:cNvSpPr>
          <p:nvPr/>
        </p:nvSpPr>
        <p:spPr bwMode="auto">
          <a:xfrm>
            <a:off x="3970340" y="8831263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267" tIns="46136" rIns="92267" bIns="46136" anchor="b"/>
          <a:lstStyle/>
          <a:p>
            <a:pPr algn="r" defTabSz="922068"/>
            <a:fld id="{08BB89E4-0EF7-40BF-8BAB-7EA57EB06DB4}" type="slidenum">
              <a:rPr lang="en-US" sz="1200">
                <a:latin typeface="Garamond" panose="02020404030301010803" pitchFamily="18" charset="0"/>
              </a:rPr>
              <a:pPr algn="r" defTabSz="922068"/>
              <a:t>16</a:t>
            </a:fld>
            <a:endParaRPr lang="en-US" sz="1200" dirty="0">
              <a:latin typeface="Garamond" panose="02020404030301010803" pitchFamily="18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8850070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11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09" indent="-285734" defTabSz="931811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37" indent="-228587" defTabSz="931811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111" indent="-228587" defTabSz="931811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87" indent="-228587" defTabSz="931811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461" indent="-228587" defTabSz="9318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635" indent="-228587" defTabSz="9318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811" indent="-228587" defTabSz="9318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985" indent="-228587" defTabSz="9318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6F2B32F-8EC5-448C-B862-2CB403BDEB2B}" type="slidenum">
              <a:rPr lang="es-PR" smtClean="0">
                <a:latin typeface="Garamond" panose="02020404030301010803" pitchFamily="18" charset="0"/>
              </a:rPr>
              <a:pPr eaLnBrk="1" hangingPunct="1"/>
              <a:t>17</a:t>
            </a:fld>
            <a:endParaRPr lang="es-PR" dirty="0" smtClean="0">
              <a:latin typeface="Garamond" panose="02020404030301010803" pitchFamily="18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PR" smtClean="0"/>
          </a:p>
        </p:txBody>
      </p:sp>
    </p:spTree>
    <p:extLst>
      <p:ext uri="{BB962C8B-B14F-4D97-AF65-F5344CB8AC3E}">
        <p14:creationId xmlns:p14="http://schemas.microsoft.com/office/powerpoint/2010/main" val="39964005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Garamond" panose="02020404030301010803" pitchFamily="18" charset="0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B880751-C625-4369-ACE5-E87119986B8E}" type="slidenum">
              <a:rPr lang="en-US" altLang="es-PR" smtClean="0">
                <a:latin typeface="Garamond" panose="02020404030301010803" pitchFamily="18" charset="0"/>
              </a:rPr>
              <a:pPr>
                <a:spcBef>
                  <a:spcPct val="0"/>
                </a:spcBef>
              </a:pPr>
              <a:t>20</a:t>
            </a:fld>
            <a:endParaRPr lang="en-US" altLang="es-PR" dirty="0" smtClean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7781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 txBox="1">
            <a:spLocks noGrp="1" noChangeArrowheads="1"/>
          </p:cNvSpPr>
          <p:nvPr/>
        </p:nvSpPr>
        <p:spPr bwMode="auto">
          <a:xfrm>
            <a:off x="3970340" y="8831263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267" tIns="46136" rIns="92267" bIns="46136" anchor="b"/>
          <a:lstStyle/>
          <a:p>
            <a:pPr algn="r" defTabSz="922068"/>
            <a:fld id="{08BB89E4-0EF7-40BF-8BAB-7EA57EB06DB4}" type="slidenum">
              <a:rPr lang="en-US" sz="1200">
                <a:latin typeface="Garamond" panose="02020404030301010803" pitchFamily="18" charset="0"/>
              </a:rPr>
              <a:pPr algn="r" defTabSz="922068"/>
              <a:t>21</a:t>
            </a:fld>
            <a:endParaRPr lang="en-US" sz="1200" dirty="0">
              <a:latin typeface="Garamond" panose="02020404030301010803" pitchFamily="18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10087115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 txBox="1">
            <a:spLocks noGrp="1" noChangeArrowheads="1"/>
          </p:cNvSpPr>
          <p:nvPr/>
        </p:nvSpPr>
        <p:spPr bwMode="auto">
          <a:xfrm>
            <a:off x="3970340" y="8831263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267" tIns="46136" rIns="92267" bIns="46136" anchor="b"/>
          <a:lstStyle/>
          <a:p>
            <a:pPr algn="r" defTabSz="922068"/>
            <a:fld id="{08BB89E4-0EF7-40BF-8BAB-7EA57EB06DB4}" type="slidenum">
              <a:rPr lang="en-US" sz="1200">
                <a:latin typeface="Garamond" panose="02020404030301010803" pitchFamily="18" charset="0"/>
              </a:rPr>
              <a:pPr algn="r" defTabSz="922068"/>
              <a:t>22</a:t>
            </a:fld>
            <a:endParaRPr lang="en-US" sz="1200" dirty="0">
              <a:latin typeface="Garamond" panose="02020404030301010803" pitchFamily="18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26403683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 txBox="1">
            <a:spLocks noGrp="1" noChangeArrowheads="1"/>
          </p:cNvSpPr>
          <p:nvPr/>
        </p:nvSpPr>
        <p:spPr bwMode="auto">
          <a:xfrm>
            <a:off x="3970340" y="8831263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267" tIns="46136" rIns="92267" bIns="46136" anchor="b"/>
          <a:lstStyle/>
          <a:p>
            <a:pPr algn="r" defTabSz="922068"/>
            <a:fld id="{08BB89E4-0EF7-40BF-8BAB-7EA57EB06DB4}" type="slidenum">
              <a:rPr lang="en-US" sz="1200">
                <a:latin typeface="Garamond" panose="02020404030301010803" pitchFamily="18" charset="0"/>
              </a:rPr>
              <a:pPr algn="r" defTabSz="922068"/>
              <a:t>23</a:t>
            </a:fld>
            <a:endParaRPr lang="en-US" sz="1200" dirty="0">
              <a:latin typeface="Garamond" panose="02020404030301010803" pitchFamily="18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39668561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 txBox="1">
            <a:spLocks noGrp="1" noChangeArrowheads="1"/>
          </p:cNvSpPr>
          <p:nvPr/>
        </p:nvSpPr>
        <p:spPr bwMode="auto">
          <a:xfrm>
            <a:off x="3970340" y="8831263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267" tIns="46136" rIns="92267" bIns="46136" anchor="b"/>
          <a:lstStyle/>
          <a:p>
            <a:pPr algn="r" defTabSz="922068"/>
            <a:fld id="{08BB89E4-0EF7-40BF-8BAB-7EA57EB06DB4}" type="slidenum">
              <a:rPr lang="en-US" sz="1200">
                <a:latin typeface="Garamond" panose="02020404030301010803" pitchFamily="18" charset="0"/>
              </a:rPr>
              <a:pPr algn="r" defTabSz="922068"/>
              <a:t>24</a:t>
            </a:fld>
            <a:endParaRPr lang="en-US" sz="1200" dirty="0">
              <a:latin typeface="Garamond" panose="02020404030301010803" pitchFamily="18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2083183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 txBox="1">
            <a:spLocks noGrp="1" noChangeArrowheads="1"/>
          </p:cNvSpPr>
          <p:nvPr/>
        </p:nvSpPr>
        <p:spPr bwMode="auto">
          <a:xfrm>
            <a:off x="3970340" y="8831263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267" tIns="46136" rIns="92267" bIns="46136" anchor="b"/>
          <a:lstStyle/>
          <a:p>
            <a:pPr algn="r" defTabSz="922068"/>
            <a:fld id="{08BB89E4-0EF7-40BF-8BAB-7EA57EB06DB4}" type="slidenum">
              <a:rPr lang="en-US" sz="1200">
                <a:latin typeface="Garamond" panose="02020404030301010803" pitchFamily="18" charset="0"/>
              </a:rPr>
              <a:pPr algn="r" defTabSz="922068"/>
              <a:t>4</a:t>
            </a:fld>
            <a:endParaRPr lang="en-US" sz="1200" dirty="0">
              <a:latin typeface="Garamond" panose="02020404030301010803" pitchFamily="18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887103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 txBox="1">
            <a:spLocks noGrp="1" noChangeArrowheads="1"/>
          </p:cNvSpPr>
          <p:nvPr/>
        </p:nvSpPr>
        <p:spPr bwMode="auto">
          <a:xfrm>
            <a:off x="3970340" y="8831263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267" tIns="46136" rIns="92267" bIns="46136" anchor="b"/>
          <a:lstStyle/>
          <a:p>
            <a:pPr algn="r" defTabSz="922068"/>
            <a:fld id="{08BB89E4-0EF7-40BF-8BAB-7EA57EB06DB4}" type="slidenum">
              <a:rPr lang="en-US" sz="1200">
                <a:latin typeface="Garamond" panose="02020404030301010803" pitchFamily="18" charset="0"/>
              </a:rPr>
              <a:pPr algn="r" defTabSz="922068"/>
              <a:t>25</a:t>
            </a:fld>
            <a:endParaRPr lang="en-US" sz="1200" dirty="0">
              <a:latin typeface="Garamond" panose="02020404030301010803" pitchFamily="18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33093727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 txBox="1">
            <a:spLocks noGrp="1" noChangeArrowheads="1"/>
          </p:cNvSpPr>
          <p:nvPr/>
        </p:nvSpPr>
        <p:spPr bwMode="auto">
          <a:xfrm>
            <a:off x="3970340" y="8831263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267" tIns="46136" rIns="92267" bIns="46136" anchor="b"/>
          <a:lstStyle/>
          <a:p>
            <a:pPr algn="r" defTabSz="922068"/>
            <a:fld id="{08BB89E4-0EF7-40BF-8BAB-7EA57EB06DB4}" type="slidenum">
              <a:rPr lang="en-US" sz="1200">
                <a:latin typeface="Garamond" panose="02020404030301010803" pitchFamily="18" charset="0"/>
              </a:rPr>
              <a:pPr algn="r" defTabSz="922068"/>
              <a:t>26</a:t>
            </a:fld>
            <a:endParaRPr lang="en-US" sz="1200" dirty="0">
              <a:latin typeface="Garamond" panose="02020404030301010803" pitchFamily="18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9799704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 txBox="1">
            <a:spLocks noGrp="1" noChangeArrowheads="1"/>
          </p:cNvSpPr>
          <p:nvPr/>
        </p:nvSpPr>
        <p:spPr bwMode="auto">
          <a:xfrm>
            <a:off x="3970340" y="8831263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267" tIns="46136" rIns="92267" bIns="46136" anchor="b"/>
          <a:lstStyle/>
          <a:p>
            <a:pPr algn="r" defTabSz="922068"/>
            <a:fld id="{08BB89E4-0EF7-40BF-8BAB-7EA57EB06DB4}" type="slidenum">
              <a:rPr lang="en-US" sz="1200">
                <a:latin typeface="Garamond" panose="02020404030301010803" pitchFamily="18" charset="0"/>
              </a:rPr>
              <a:pPr algn="r" defTabSz="922068"/>
              <a:t>27</a:t>
            </a:fld>
            <a:endParaRPr lang="en-US" sz="1200" dirty="0">
              <a:latin typeface="Garamond" panose="02020404030301010803" pitchFamily="18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21084223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 txBox="1">
            <a:spLocks noGrp="1" noChangeArrowheads="1"/>
          </p:cNvSpPr>
          <p:nvPr/>
        </p:nvSpPr>
        <p:spPr bwMode="auto">
          <a:xfrm>
            <a:off x="3970340" y="8831263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267" tIns="46136" rIns="92267" bIns="46136" anchor="b"/>
          <a:lstStyle/>
          <a:p>
            <a:pPr algn="r" defTabSz="922068"/>
            <a:fld id="{08BB89E4-0EF7-40BF-8BAB-7EA57EB06DB4}" type="slidenum">
              <a:rPr lang="en-US" sz="1200">
                <a:latin typeface="Garamond" panose="02020404030301010803" pitchFamily="18" charset="0"/>
              </a:rPr>
              <a:pPr algn="r" defTabSz="922068"/>
              <a:t>28</a:t>
            </a:fld>
            <a:endParaRPr lang="en-US" sz="1200" dirty="0">
              <a:latin typeface="Garamond" panose="02020404030301010803" pitchFamily="18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40119958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 txBox="1">
            <a:spLocks noGrp="1" noChangeArrowheads="1"/>
          </p:cNvSpPr>
          <p:nvPr/>
        </p:nvSpPr>
        <p:spPr bwMode="auto">
          <a:xfrm>
            <a:off x="3970340" y="8831263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267" tIns="46136" rIns="92267" bIns="46136" anchor="b"/>
          <a:lstStyle/>
          <a:p>
            <a:pPr algn="r" defTabSz="922068"/>
            <a:fld id="{08BB89E4-0EF7-40BF-8BAB-7EA57EB06DB4}" type="slidenum">
              <a:rPr lang="en-US" sz="1200">
                <a:latin typeface="Garamond" panose="02020404030301010803" pitchFamily="18" charset="0"/>
              </a:rPr>
              <a:pPr algn="r" defTabSz="922068"/>
              <a:t>29</a:t>
            </a:fld>
            <a:endParaRPr lang="en-US" sz="1200" dirty="0">
              <a:latin typeface="Garamond" panose="02020404030301010803" pitchFamily="18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40789284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 txBox="1">
            <a:spLocks noGrp="1" noChangeArrowheads="1"/>
          </p:cNvSpPr>
          <p:nvPr/>
        </p:nvSpPr>
        <p:spPr bwMode="auto">
          <a:xfrm>
            <a:off x="3970340" y="8831263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267" tIns="46136" rIns="92267" bIns="46136" anchor="b"/>
          <a:lstStyle/>
          <a:p>
            <a:pPr algn="r" defTabSz="922068"/>
            <a:fld id="{08BB89E4-0EF7-40BF-8BAB-7EA57EB06DB4}" type="slidenum">
              <a:rPr lang="en-US" sz="1200">
                <a:latin typeface="Garamond" panose="02020404030301010803" pitchFamily="18" charset="0"/>
              </a:rPr>
              <a:pPr algn="r" defTabSz="922068"/>
              <a:t>30</a:t>
            </a:fld>
            <a:endParaRPr lang="en-US" sz="1200" dirty="0">
              <a:latin typeface="Garamond" panose="02020404030301010803" pitchFamily="18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16797657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PR" smtClean="0"/>
          </a:p>
        </p:txBody>
      </p:sp>
    </p:spTree>
    <p:extLst>
      <p:ext uri="{BB962C8B-B14F-4D97-AF65-F5344CB8AC3E}">
        <p14:creationId xmlns:p14="http://schemas.microsoft.com/office/powerpoint/2010/main" val="25406171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PR" smtClean="0"/>
          </a:p>
        </p:txBody>
      </p:sp>
    </p:spTree>
    <p:extLst>
      <p:ext uri="{BB962C8B-B14F-4D97-AF65-F5344CB8AC3E}">
        <p14:creationId xmlns:p14="http://schemas.microsoft.com/office/powerpoint/2010/main" val="15418657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PR" smtClean="0"/>
          </a:p>
        </p:txBody>
      </p:sp>
    </p:spTree>
    <p:extLst>
      <p:ext uri="{BB962C8B-B14F-4D97-AF65-F5344CB8AC3E}">
        <p14:creationId xmlns:p14="http://schemas.microsoft.com/office/powerpoint/2010/main" val="17725278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PR" smtClean="0"/>
          </a:p>
        </p:txBody>
      </p:sp>
    </p:spTree>
    <p:extLst>
      <p:ext uri="{BB962C8B-B14F-4D97-AF65-F5344CB8AC3E}">
        <p14:creationId xmlns:p14="http://schemas.microsoft.com/office/powerpoint/2010/main" val="1519902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 txBox="1">
            <a:spLocks noGrp="1" noChangeArrowheads="1"/>
          </p:cNvSpPr>
          <p:nvPr/>
        </p:nvSpPr>
        <p:spPr bwMode="auto">
          <a:xfrm>
            <a:off x="3970340" y="8831263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267" tIns="46136" rIns="92267" bIns="46136" anchor="b"/>
          <a:lstStyle/>
          <a:p>
            <a:pPr algn="r" defTabSz="922068"/>
            <a:fld id="{08BB89E4-0EF7-40BF-8BAB-7EA57EB06DB4}" type="slidenum">
              <a:rPr lang="en-US" sz="1200">
                <a:latin typeface="Garamond" panose="02020404030301010803" pitchFamily="18" charset="0"/>
              </a:rPr>
              <a:pPr algn="r" defTabSz="922068"/>
              <a:t>5</a:t>
            </a:fld>
            <a:endParaRPr lang="en-US" sz="1200" dirty="0">
              <a:latin typeface="Garamond" panose="02020404030301010803" pitchFamily="18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30955919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PR" smtClean="0"/>
          </a:p>
        </p:txBody>
      </p:sp>
    </p:spTree>
    <p:extLst>
      <p:ext uri="{BB962C8B-B14F-4D97-AF65-F5344CB8AC3E}">
        <p14:creationId xmlns:p14="http://schemas.microsoft.com/office/powerpoint/2010/main" val="32446274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PR" smtClean="0"/>
          </a:p>
        </p:txBody>
      </p:sp>
    </p:spTree>
    <p:extLst>
      <p:ext uri="{BB962C8B-B14F-4D97-AF65-F5344CB8AC3E}">
        <p14:creationId xmlns:p14="http://schemas.microsoft.com/office/powerpoint/2010/main" val="367832098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PR" smtClean="0"/>
          </a:p>
        </p:txBody>
      </p:sp>
    </p:spTree>
    <p:extLst>
      <p:ext uri="{BB962C8B-B14F-4D97-AF65-F5344CB8AC3E}">
        <p14:creationId xmlns:p14="http://schemas.microsoft.com/office/powerpoint/2010/main" val="41498323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PR" smtClean="0"/>
          </a:p>
        </p:txBody>
      </p:sp>
    </p:spTree>
    <p:extLst>
      <p:ext uri="{BB962C8B-B14F-4D97-AF65-F5344CB8AC3E}">
        <p14:creationId xmlns:p14="http://schemas.microsoft.com/office/powerpoint/2010/main" val="182714526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PR" smtClean="0"/>
          </a:p>
        </p:txBody>
      </p:sp>
    </p:spTree>
    <p:extLst>
      <p:ext uri="{BB962C8B-B14F-4D97-AF65-F5344CB8AC3E}">
        <p14:creationId xmlns:p14="http://schemas.microsoft.com/office/powerpoint/2010/main" val="1660580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PR" smtClean="0"/>
          </a:p>
        </p:txBody>
      </p:sp>
    </p:spTree>
    <p:extLst>
      <p:ext uri="{BB962C8B-B14F-4D97-AF65-F5344CB8AC3E}">
        <p14:creationId xmlns:p14="http://schemas.microsoft.com/office/powerpoint/2010/main" val="313635372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PR" smtClean="0"/>
          </a:p>
        </p:txBody>
      </p:sp>
    </p:spTree>
    <p:extLst>
      <p:ext uri="{BB962C8B-B14F-4D97-AF65-F5344CB8AC3E}">
        <p14:creationId xmlns:p14="http://schemas.microsoft.com/office/powerpoint/2010/main" val="41330479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PR" smtClean="0"/>
          </a:p>
        </p:txBody>
      </p:sp>
    </p:spTree>
    <p:extLst>
      <p:ext uri="{BB962C8B-B14F-4D97-AF65-F5344CB8AC3E}">
        <p14:creationId xmlns:p14="http://schemas.microsoft.com/office/powerpoint/2010/main" val="233734598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PR" smtClean="0"/>
          </a:p>
        </p:txBody>
      </p:sp>
    </p:spTree>
    <p:extLst>
      <p:ext uri="{BB962C8B-B14F-4D97-AF65-F5344CB8AC3E}">
        <p14:creationId xmlns:p14="http://schemas.microsoft.com/office/powerpoint/2010/main" val="12275134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 txBox="1">
            <a:spLocks noGrp="1" noChangeArrowheads="1"/>
          </p:cNvSpPr>
          <p:nvPr/>
        </p:nvSpPr>
        <p:spPr bwMode="auto">
          <a:xfrm>
            <a:off x="3970340" y="8831263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267" tIns="46136" rIns="92267" bIns="46136" anchor="b"/>
          <a:lstStyle/>
          <a:p>
            <a:pPr algn="r" defTabSz="922068"/>
            <a:fld id="{08BB89E4-0EF7-40BF-8BAB-7EA57EB06DB4}" type="slidenum">
              <a:rPr lang="en-US" sz="1200">
                <a:latin typeface="Garamond" panose="02020404030301010803" pitchFamily="18" charset="0"/>
              </a:rPr>
              <a:pPr algn="r" defTabSz="922068"/>
              <a:t>6</a:t>
            </a:fld>
            <a:endParaRPr lang="en-US" sz="1200" dirty="0">
              <a:latin typeface="Garamond" panose="02020404030301010803" pitchFamily="18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33201200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 txBox="1">
            <a:spLocks noGrp="1" noChangeArrowheads="1"/>
          </p:cNvSpPr>
          <p:nvPr/>
        </p:nvSpPr>
        <p:spPr bwMode="auto">
          <a:xfrm>
            <a:off x="3970340" y="8831263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267" tIns="46136" rIns="92267" bIns="46136" anchor="b"/>
          <a:lstStyle/>
          <a:p>
            <a:pPr algn="r" defTabSz="922068"/>
            <a:fld id="{08BB89E4-0EF7-40BF-8BAB-7EA57EB06DB4}" type="slidenum">
              <a:rPr lang="en-US" sz="1200">
                <a:latin typeface="Garamond" panose="02020404030301010803" pitchFamily="18" charset="0"/>
              </a:rPr>
              <a:pPr algn="r" defTabSz="922068"/>
              <a:t>7</a:t>
            </a:fld>
            <a:endParaRPr lang="en-US" sz="1200" dirty="0">
              <a:latin typeface="Garamond" panose="02020404030301010803" pitchFamily="18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21672718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 txBox="1">
            <a:spLocks noGrp="1" noChangeArrowheads="1"/>
          </p:cNvSpPr>
          <p:nvPr/>
        </p:nvSpPr>
        <p:spPr bwMode="auto">
          <a:xfrm>
            <a:off x="3970340" y="8831263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267" tIns="46136" rIns="92267" bIns="46136" anchor="b"/>
          <a:lstStyle/>
          <a:p>
            <a:pPr algn="r" defTabSz="922068"/>
            <a:fld id="{08BB89E4-0EF7-40BF-8BAB-7EA57EB06DB4}" type="slidenum">
              <a:rPr lang="en-US" sz="1200">
                <a:latin typeface="Garamond" panose="02020404030301010803" pitchFamily="18" charset="0"/>
              </a:rPr>
              <a:pPr algn="r" defTabSz="922068"/>
              <a:t>8</a:t>
            </a:fld>
            <a:endParaRPr lang="en-US" sz="1200" dirty="0">
              <a:latin typeface="Garamond" panose="02020404030301010803" pitchFamily="18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38347177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 txBox="1">
            <a:spLocks noGrp="1" noChangeArrowheads="1"/>
          </p:cNvSpPr>
          <p:nvPr/>
        </p:nvSpPr>
        <p:spPr bwMode="auto">
          <a:xfrm>
            <a:off x="3970340" y="8831263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267" tIns="46136" rIns="92267" bIns="46136" anchor="b"/>
          <a:lstStyle/>
          <a:p>
            <a:pPr algn="r" defTabSz="922068"/>
            <a:fld id="{08BB89E4-0EF7-40BF-8BAB-7EA57EB06DB4}" type="slidenum">
              <a:rPr lang="en-US" sz="1200">
                <a:latin typeface="Garamond" panose="02020404030301010803" pitchFamily="18" charset="0"/>
              </a:rPr>
              <a:pPr algn="r" defTabSz="922068"/>
              <a:t>9</a:t>
            </a:fld>
            <a:endParaRPr lang="en-US" sz="1200" dirty="0">
              <a:latin typeface="Garamond" panose="02020404030301010803" pitchFamily="18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31024735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 txBox="1">
            <a:spLocks noGrp="1" noChangeArrowheads="1"/>
          </p:cNvSpPr>
          <p:nvPr/>
        </p:nvSpPr>
        <p:spPr bwMode="auto">
          <a:xfrm>
            <a:off x="3970340" y="8831263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267" tIns="46136" rIns="92267" bIns="46136" anchor="b"/>
          <a:lstStyle/>
          <a:p>
            <a:pPr algn="r" defTabSz="922068"/>
            <a:fld id="{08BB89E4-0EF7-40BF-8BAB-7EA57EB06DB4}" type="slidenum">
              <a:rPr lang="en-US" sz="1200">
                <a:latin typeface="Garamond" panose="02020404030301010803" pitchFamily="18" charset="0"/>
              </a:rPr>
              <a:pPr algn="r" defTabSz="922068"/>
              <a:t>10</a:t>
            </a:fld>
            <a:endParaRPr lang="en-US" sz="1200" dirty="0">
              <a:latin typeface="Garamond" panose="02020404030301010803" pitchFamily="18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10062746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9C11768-D114-48D1-A0C3-22A65DB09683}" type="slidenum">
              <a:rPr lang="es-PR" altLang="es-PR">
                <a:latin typeface="Garamond" panose="02020404030301010803" pitchFamily="18" charset="0"/>
              </a:rPr>
              <a:pPr>
                <a:spcBef>
                  <a:spcPct val="0"/>
                </a:spcBef>
              </a:pPr>
              <a:t>11</a:t>
            </a:fld>
            <a:endParaRPr lang="es-PR" altLang="es-PR" dirty="0">
              <a:latin typeface="Garamond" panose="02020404030301010803" pitchFamily="18" charset="0"/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PR" altLang="es-PR" smtClean="0"/>
          </a:p>
        </p:txBody>
      </p:sp>
    </p:spTree>
    <p:extLst>
      <p:ext uri="{BB962C8B-B14F-4D97-AF65-F5344CB8AC3E}">
        <p14:creationId xmlns:p14="http://schemas.microsoft.com/office/powerpoint/2010/main" val="571581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pPr>
              <a:defRPr/>
            </a:pPr>
            <a:fld id="{D34BFCF7-C862-4367-8A9F-4530B378A8D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74133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4DA52B-E50D-4AC6-BD13-31023CCC133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246110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4DA52B-E50D-4AC6-BD13-31023CCC133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106190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4DA52B-E50D-4AC6-BD13-31023CCC133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4877603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4DA52B-E50D-4AC6-BD13-31023CCC133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721108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4DA52B-E50D-4AC6-BD13-31023CCC133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2450440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4DA52B-E50D-4AC6-BD13-31023CCC133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9083010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68ED76-B895-425A-BCD8-9545F2C7984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74384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98C1AB-C484-47C5-9EB8-434928293DF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20265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20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7863B3-488E-46AF-83E0-7404CE99A94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465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DDA419-CF33-4DED-887F-C6A1487B402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5162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0948E4-6D67-4B13-9DED-EFA0A6E76EE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017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EA783C-F8B0-4409-8090-79AD3429D03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8579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F6828B-9A95-475C-9D6E-BA7F221CE98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5720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85AD41-01F6-47AB-B43E-FD14C43E048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2946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466BED-F007-4022-9144-48C713687C4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24302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20E3A-3E94-49A0-AB10-3F04678064FF}" type="datetimeFigureOut">
              <a:rPr lang="es-PR" smtClean="0"/>
              <a:t>08/09/2017</a:t>
            </a:fld>
            <a:endParaRPr lang="es-P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3D70F-BA3E-4668-A35F-83C5417F7805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787388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8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Relationship Id="rId27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744DA52B-E50D-4AC6-BD13-31023CCC133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508320" y="445340"/>
            <a:ext cx="8229600" cy="6093573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aramond" panose="02020404030301010803" pitchFamily="18" charset="0"/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0" y="-347"/>
            <a:ext cx="9144000" cy="1448842"/>
            <a:chOff x="-52975" y="4049773"/>
            <a:chExt cx="9144000" cy="1448842"/>
          </a:xfrm>
        </p:grpSpPr>
        <p:sp>
          <p:nvSpPr>
            <p:cNvPr id="14" name="Rectangle 13"/>
            <p:cNvSpPr>
              <a:spLocks noChangeArrowheads="1"/>
            </p:cNvSpPr>
            <p:nvPr userDrawn="1"/>
          </p:nvSpPr>
          <p:spPr bwMode="auto">
            <a:xfrm>
              <a:off x="-52975" y="4049773"/>
              <a:ext cx="9144000" cy="1371600"/>
            </a:xfrm>
            <a:prstGeom prst="rect">
              <a:avLst/>
            </a:prstGeom>
            <a:solidFill>
              <a:srgbClr val="005362">
                <a:alpha val="2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PR" dirty="0">
                <a:latin typeface="Garamond" panose="02020404030301010803" pitchFamily="18" charset="0"/>
              </a:endParaRPr>
            </a:p>
          </p:txBody>
        </p:sp>
        <p:pic>
          <p:nvPicPr>
            <p:cNvPr id="15" name="Picture 4"/>
            <p:cNvPicPr>
              <a:picLocks noChangeAspect="1" noChangeArrowheads="1"/>
            </p:cNvPicPr>
            <p:nvPr userDrawn="1"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154005"/>
              <a:ext cx="4681531" cy="132752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6" name="Picture 15"/>
            <p:cNvPicPr>
              <a:picLocks noChangeAspect="1" noChangeArrowheads="1"/>
            </p:cNvPicPr>
            <p:nvPr userDrawn="1"/>
          </p:nvPicPr>
          <p:blipFill rotWithShape="1">
            <a:blip r:embed="rId24" cstate="print"/>
            <a:srcRect l="24944"/>
            <a:stretch/>
          </p:blipFill>
          <p:spPr bwMode="auto">
            <a:xfrm>
              <a:off x="5539164" y="4108028"/>
              <a:ext cx="3513221" cy="139058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7" name="Picture 16"/>
            <p:cNvPicPr>
              <a:picLocks noChangeAspect="1" noChangeArrowheads="1"/>
            </p:cNvPicPr>
            <p:nvPr userDrawn="1"/>
          </p:nvPicPr>
          <p:blipFill rotWithShape="1">
            <a:blip r:embed="rId25" cstate="print"/>
            <a:srcRect l="39483" r="-1"/>
            <a:stretch/>
          </p:blipFill>
          <p:spPr bwMode="auto">
            <a:xfrm>
              <a:off x="4386943" y="4199982"/>
              <a:ext cx="1318436" cy="1125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63500"/>
            </a:effectLst>
          </p:spPr>
        </p:pic>
      </p:grpSp>
      <p:pic>
        <p:nvPicPr>
          <p:cNvPr id="18" name="Picture 17"/>
          <p:cNvPicPr/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92" y="61309"/>
            <a:ext cx="3434393" cy="776891"/>
          </a:xfrm>
          <a:prstGeom prst="rect">
            <a:avLst/>
          </a:prstGeom>
          <a:extLst>
            <a:ext uri="{FAA26D3D-D897-4be2-8F04-BA451C77F1D7}">
              <ma14:placeholderFlag xmlns:lc="http://schemas.openxmlformats.org/drawingml/2006/lockedCanvas" xmlns:ma14="http://schemas.microsoft.com/office/mac/drawingml/2011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/>
            </a:ext>
          </a:extLst>
        </p:spPr>
      </p:pic>
      <p:pic>
        <p:nvPicPr>
          <p:cNvPr id="19" name="Picture 18" descr="logo AFV-esp.png"/>
          <p:cNvPicPr/>
          <p:nvPr userDrawn="1"/>
        </p:nvPicPr>
        <p:blipFill>
          <a:blip r:embed="rId27"/>
          <a:srcRect b="16481"/>
          <a:stretch>
            <a:fillRect/>
          </a:stretch>
        </p:blipFill>
        <p:spPr>
          <a:xfrm>
            <a:off x="5765282" y="57908"/>
            <a:ext cx="1846259" cy="55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626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39" r:id="rId1"/>
    <p:sldLayoutId id="2147484640" r:id="rId2"/>
    <p:sldLayoutId id="2147484641" r:id="rId3"/>
    <p:sldLayoutId id="2147484642" r:id="rId4"/>
    <p:sldLayoutId id="2147484643" r:id="rId5"/>
    <p:sldLayoutId id="2147484644" r:id="rId6"/>
    <p:sldLayoutId id="2147484645" r:id="rId7"/>
    <p:sldLayoutId id="2147484646" r:id="rId8"/>
    <p:sldLayoutId id="2147484647" r:id="rId9"/>
    <p:sldLayoutId id="2147484648" r:id="rId10"/>
    <p:sldLayoutId id="2147484649" r:id="rId11"/>
    <p:sldLayoutId id="2147484650" r:id="rId12"/>
    <p:sldLayoutId id="2147484651" r:id="rId13"/>
    <p:sldLayoutId id="2147484652" r:id="rId14"/>
    <p:sldLayoutId id="2147484653" r:id="rId15"/>
    <p:sldLayoutId id="2147484654" r:id="rId16"/>
    <p:sldLayoutId id="2147484655" r:id="rId17"/>
    <p:sldLayoutId id="2147484656" r:id="rId18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pr/url?sa=i&amp;rct=j&amp;q=mi+casa+propia&amp;source=images&amp;cd=&amp;cad=rja&amp;docid=101wXie8r7QuGM&amp;tbnid=7yQPnY59SEsnjM:&amp;ved=0CAUQjRw&amp;url=http://www.finanse.egospodarka.pl/87652,Zmierzch-programu-Rodzina-na-Swoim,1,63,1.html&amp;ei=MQ3cUc7JCZP09gTZ44HQDQ&amp;bvm=bv.48705608,d.eWU&amp;psig=AFQjCNG3pYTEA6hYkEVF_PbVjYI5oQ32RA&amp;ust=1373461907911112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22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10" Type="http://schemas.openxmlformats.org/officeDocument/2006/relationships/image" Target="../media/image26.png"/><Relationship Id="rId4" Type="http://schemas.openxmlformats.org/officeDocument/2006/relationships/image" Target="../media/image36.png"/><Relationship Id="rId9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jpeg"/><Relationship Id="rId11" Type="http://schemas.openxmlformats.org/officeDocument/2006/relationships/image" Target="../media/image48.png"/><Relationship Id="rId5" Type="http://schemas.openxmlformats.org/officeDocument/2006/relationships/image" Target="../media/image43.jpeg"/><Relationship Id="rId10" Type="http://schemas.openxmlformats.org/officeDocument/2006/relationships/image" Target="../media/image8.png"/><Relationship Id="rId4" Type="http://schemas.openxmlformats.org/officeDocument/2006/relationships/image" Target="../media/image42.png"/><Relationship Id="rId9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2.jpeg"/><Relationship Id="rId11" Type="http://schemas.openxmlformats.org/officeDocument/2006/relationships/image" Target="../media/image56.png"/><Relationship Id="rId5" Type="http://schemas.openxmlformats.org/officeDocument/2006/relationships/image" Target="../media/image51.jpeg"/><Relationship Id="rId10" Type="http://schemas.openxmlformats.org/officeDocument/2006/relationships/image" Target="../media/image8.pn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image" Target="../media/image8.png"/><Relationship Id="rId3" Type="http://schemas.openxmlformats.org/officeDocument/2006/relationships/image" Target="../media/image22.png"/><Relationship Id="rId7" Type="http://schemas.openxmlformats.org/officeDocument/2006/relationships/image" Target="../media/image60.jpeg"/><Relationship Id="rId12" Type="http://schemas.openxmlformats.org/officeDocument/2006/relationships/image" Target="../media/image6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9.jpeg"/><Relationship Id="rId11" Type="http://schemas.openxmlformats.org/officeDocument/2006/relationships/image" Target="../media/image64.jpeg"/><Relationship Id="rId5" Type="http://schemas.openxmlformats.org/officeDocument/2006/relationships/image" Target="../media/image58.jpeg"/><Relationship Id="rId10" Type="http://schemas.openxmlformats.org/officeDocument/2006/relationships/image" Target="../media/image63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Relationship Id="rId1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pr/url?sa=i&amp;rct=j&amp;q=mi+casa+propia&amp;source=images&amp;cd=&amp;cad=rja&amp;docid=101wXie8r7QuGM&amp;tbnid=7yQPnY59SEsnjM:&amp;ved=0CAUQjRw&amp;url=http://www.finanse.egospodarka.pl/87652,Zmierzch-programu-Rodzina-na-Swoim,1,63,1.html&amp;ei=MQ3cUc7JCZP09gTZ44HQDQ&amp;bvm=bv.48705608,d.eWU&amp;psig=AFQjCNG3pYTEA6hYkEVF_PbVjYI5oQ32RA&amp;ust=1373461907911112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8.png"/><Relationship Id="rId4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hyperlink" Target="http://www.google.com.pr/url?sa=i&amp;rct=j&amp;q=mi+casa+propia&amp;source=images&amp;cd=&amp;cad=rja&amp;docid=101wXie8r7QuGM&amp;tbnid=7yQPnY59SEsnjM:&amp;ved=0CAUQjRw&amp;url=http://www.finanse.egospodarka.pl/87652,Zmierzch-programu-Rodzina-na-Swoim,1,63,1.html&amp;ei=MQ3cUc7JCZP09gTZ44HQDQ&amp;bvm=bv.48705608,d.eWU&amp;psig=AFQjCNG3pYTEA6hYkEVF_PbVjYI5oQ32RA&amp;ust=1373461907911112" TargetMode="External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69.png"/><Relationship Id="rId5" Type="http://schemas.openxmlformats.org/officeDocument/2006/relationships/diagramData" Target="../diagrams/data1.xml"/><Relationship Id="rId10" Type="http://schemas.openxmlformats.org/officeDocument/2006/relationships/image" Target="../media/image8.png"/><Relationship Id="rId4" Type="http://schemas.openxmlformats.org/officeDocument/2006/relationships/image" Target="../media/image68.jpeg"/><Relationship Id="rId9" Type="http://schemas.microsoft.com/office/2007/relationships/diagramDrawing" Target="../diagrams/drawing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hyperlink" Target="http://www.google.com.pr/url?sa=i&amp;rct=j&amp;q=mi+casa+propia&amp;source=images&amp;cd=&amp;cad=rja&amp;docid=101wXie8r7QuGM&amp;tbnid=7yQPnY59SEsnjM:&amp;ved=0CAUQjRw&amp;url=http://www.finanse.egospodarka.pl/87652,Zmierzch-programu-Rodzina-na-Swoim,1,63,1.html&amp;ei=MQ3cUc7JCZP09gTZ44HQDQ&amp;bvm=bv.48705608,d.eWU&amp;psig=AFQjCNG3pYTEA6hYkEVF_PbVjYI5oQ32RA&amp;ust=1373461907911112" TargetMode="External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.xml"/><Relationship Id="rId11" Type="http://schemas.openxmlformats.org/officeDocument/2006/relationships/image" Target="../media/image69.png"/><Relationship Id="rId5" Type="http://schemas.openxmlformats.org/officeDocument/2006/relationships/diagramData" Target="../diagrams/data2.xml"/><Relationship Id="rId10" Type="http://schemas.openxmlformats.org/officeDocument/2006/relationships/image" Target="../media/image8.png"/><Relationship Id="rId4" Type="http://schemas.openxmlformats.org/officeDocument/2006/relationships/image" Target="../media/image70.jpeg"/><Relationship Id="rId9" Type="http://schemas.microsoft.com/office/2007/relationships/diagramDrawing" Target="../diagrams/drawing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pr/url?sa=i&amp;rct=j&amp;q=mi+casa+propia&amp;source=images&amp;cd=&amp;cad=rja&amp;docid=101wXie8r7QuGM&amp;tbnid=7yQPnY59SEsnjM:&amp;ved=0CAUQjRw&amp;url=http://www.finanse.egospodarka.pl/87652,Zmierzch-programu-Rodzina-na-Swoim,1,63,1.html&amp;ei=MQ3cUc7JCZP09gTZ44HQDQ&amp;bvm=bv.48705608,d.eWU&amp;psig=AFQjCNG3pYTEA6hYkEVF_PbVjYI5oQ32RA&amp;ust=1373461907911112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8.png"/><Relationship Id="rId4" Type="http://schemas.openxmlformats.org/officeDocument/2006/relationships/image" Target="../media/image7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hyperlink" Target="http://www.google.com.pr/url?sa=i&amp;rct=j&amp;q=mi+casa+propia&amp;source=images&amp;cd=&amp;cad=rja&amp;docid=101wXie8r7QuGM&amp;tbnid=7yQPnY59SEsnjM:&amp;ved=0CAUQjRw&amp;url=http://www.finanse.egospodarka.pl/87652,Zmierzch-programu-Rodzina-na-Swoim,1,63,1.html&amp;ei=MQ3cUc7JCZP09gTZ44HQDQ&amp;bvm=bv.48705608,d.eWU&amp;psig=AFQjCNG3pYTEA6hYkEVF_PbVjYI5oQ32RA&amp;ust=1373461907911112" TargetMode="External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3.xml"/><Relationship Id="rId11" Type="http://schemas.openxmlformats.org/officeDocument/2006/relationships/image" Target="../media/image74.png"/><Relationship Id="rId5" Type="http://schemas.openxmlformats.org/officeDocument/2006/relationships/diagramData" Target="../diagrams/data3.xml"/><Relationship Id="rId10" Type="http://schemas.openxmlformats.org/officeDocument/2006/relationships/image" Target="../media/image8.png"/><Relationship Id="rId4" Type="http://schemas.openxmlformats.org/officeDocument/2006/relationships/image" Target="../media/image73.jpeg"/><Relationship Id="rId9" Type="http://schemas.microsoft.com/office/2007/relationships/diagramDrawing" Target="../diagrams/drawing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pr/url?sa=i&amp;rct=j&amp;q=mi+casa+propia&amp;source=images&amp;cd=&amp;cad=rja&amp;docid=101wXie8r7QuGM&amp;tbnid=7yQPnY59SEsnjM:&amp;ved=0CAUQjRw&amp;url=http://www.finanse.egospodarka.pl/87652,Zmierzch-programu-Rodzina-na-Swoim,1,63,1.html&amp;ei=MQ3cUc7JCZP09gTZ44HQDQ&amp;bvm=bv.48705608,d.eWU&amp;psig=AFQjCNG3pYTEA6hYkEVF_PbVjYI5oQ32RA&amp;ust=1373461907911112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8.png"/><Relationship Id="rId4" Type="http://schemas.openxmlformats.org/officeDocument/2006/relationships/image" Target="../media/image7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pr/url?sa=i&amp;rct=j&amp;q=mi+casa+propia&amp;source=images&amp;cd=&amp;cad=rja&amp;docid=101wXie8r7QuGM&amp;tbnid=7yQPnY59SEsnjM:&amp;ved=0CAUQjRw&amp;url=http://www.finanse.egospodarka.pl/87652,Zmierzch-programu-Rodzina-na-Swoim,1,63,1.html&amp;ei=MQ3cUc7JCZP09gTZ44HQDQ&amp;bvm=bv.48705608,d.eWU&amp;psig=AFQjCNG3pYTEA6hYkEVF_PbVjYI5oQ32RA&amp;ust=1373461907911112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8.png"/><Relationship Id="rId4" Type="http://schemas.openxmlformats.org/officeDocument/2006/relationships/image" Target="../media/image7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hyperlink" Target="http://www.google.com.pr/url?sa=i&amp;rct=j&amp;q=mi+casa+propia&amp;source=images&amp;cd=&amp;cad=rja&amp;docid=101wXie8r7QuGM&amp;tbnid=7yQPnY59SEsnjM:&amp;ved=0CAUQjRw&amp;url=http://www.finanse.egospodarka.pl/87652,Zmierzch-programu-Rodzina-na-Swoim,1,63,1.html&amp;ei=MQ3cUc7JCZP09gTZ44HQDQ&amp;bvm=bv.48705608,d.eWU&amp;psig=AFQjCNG3pYTEA6hYkEVF_PbVjYI5oQ32RA&amp;ust=1373461907911112" TargetMode="External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4.xml"/><Relationship Id="rId11" Type="http://schemas.openxmlformats.org/officeDocument/2006/relationships/image" Target="../media/image80.png"/><Relationship Id="rId5" Type="http://schemas.openxmlformats.org/officeDocument/2006/relationships/diagramData" Target="../diagrams/data4.xml"/><Relationship Id="rId10" Type="http://schemas.openxmlformats.org/officeDocument/2006/relationships/image" Target="../media/image8.png"/><Relationship Id="rId4" Type="http://schemas.openxmlformats.org/officeDocument/2006/relationships/image" Target="../media/image79.jpeg"/><Relationship Id="rId9" Type="http://schemas.microsoft.com/office/2007/relationships/diagramDrawing" Target="../diagrams/drawing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pr/url?sa=i&amp;rct=j&amp;q=mi+casa+propia&amp;source=images&amp;cd=&amp;cad=rja&amp;docid=101wXie8r7QuGM&amp;tbnid=7yQPnY59SEsnjM:&amp;ved=0CAUQjRw&amp;url=http://www.finanse.egospodarka.pl/87652,Zmierzch-programu-Rodzina-na-Swoim,1,63,1.html&amp;ei=MQ3cUc7JCZP09gTZ44HQDQ&amp;bvm=bv.48705608,d.eWU&amp;psig=AFQjCNG3pYTEA6hYkEVF_PbVjYI5oQ32RA&amp;ust=1373461907911112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8.png"/><Relationship Id="rId4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pr/url?sa=i&amp;rct=j&amp;q=mi+casa+propia&amp;source=images&amp;cd=&amp;cad=rja&amp;docid=101wXie8r7QuGM&amp;tbnid=7yQPnY59SEsnjM:&amp;ved=0CAUQjRw&amp;url=http://www.finanse.egospodarka.pl/87652,Zmierzch-programu-Rodzina-na-Swoim,1,63,1.html&amp;ei=MQ3cUc7JCZP09gTZ44HQDQ&amp;bvm=bv.48705608,d.eWU&amp;psig=AFQjCNG3pYTEA6hYkEVF_PbVjYI5oQ32RA&amp;ust=1373461907911112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.png"/><Relationship Id="rId4" Type="http://schemas.openxmlformats.org/officeDocument/2006/relationships/image" Target="../media/image8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84.jpeg"/><Relationship Id="rId4" Type="http://schemas.openxmlformats.org/officeDocument/2006/relationships/hyperlink" Target="http://www.google.com.pr/url?sa=i&amp;rct=j&amp;q=mi+casa+propia&amp;source=images&amp;cd=&amp;cad=rja&amp;docid=101wXie8r7QuGM&amp;tbnid=7yQPnY59SEsnjM:&amp;ved=0CAUQjRw&amp;url=http://www.finanse.egospodarka.pl/87652,Zmierzch-programu-Rodzina-na-Swoim,1,63,1.html&amp;ei=MQ3cUc7JCZP09gTZ44HQDQ&amp;bvm=bv.48705608,d.eWU&amp;psig=AFQjCNG3pYTEA6hYkEVF_PbVjYI5oQ32RA&amp;ust=1373461907911112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pr/url?sa=i&amp;rct=j&amp;q=mi+casa+propia&amp;source=images&amp;cd=&amp;cad=rja&amp;docid=101wXie8r7QuGM&amp;tbnid=7yQPnY59SEsnjM:&amp;ved=0CAUQjRw&amp;url=http://www.finanse.egospodarka.pl/87652,Zmierzch-programu-Rodzina-na-Swoim,1,63,1.html&amp;ei=MQ3cUc7JCZP09gTZ44HQDQ&amp;bvm=bv.48705608,d.eWU&amp;psig=AFQjCNG3pYTEA6hYkEVF_PbVjYI5oQ32RA&amp;ust=1373461907911112" TargetMode="External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.png"/><Relationship Id="rId4" Type="http://schemas.openxmlformats.org/officeDocument/2006/relationships/image" Target="../media/image8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pr/url?sa=i&amp;rct=j&amp;q=mi+casa+propia&amp;source=images&amp;cd=&amp;cad=rja&amp;docid=101wXie8r7QuGM&amp;tbnid=7yQPnY59SEsnjM:&amp;ved=0CAUQjRw&amp;url=http://www.finanse.egospodarka.pl/87652,Zmierzch-programu-Rodzina-na-Swoim,1,63,1.html&amp;ei=MQ3cUc7JCZP09gTZ44HQDQ&amp;bvm=bv.48705608,d.eWU&amp;psig=AFQjCNG3pYTEA6hYkEVF_PbVjYI5oQ32RA&amp;ust=1373461907911112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.png"/><Relationship Id="rId4" Type="http://schemas.openxmlformats.org/officeDocument/2006/relationships/image" Target="../media/image8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81.jpeg"/><Relationship Id="rId4" Type="http://schemas.openxmlformats.org/officeDocument/2006/relationships/hyperlink" Target="http://www.google.com.pr/url?sa=i&amp;rct=j&amp;q=mi+casa+propia&amp;source=images&amp;cd=&amp;cad=rja&amp;docid=101wXie8r7QuGM&amp;tbnid=7yQPnY59SEsnjM:&amp;ved=0CAUQjRw&amp;url=http://www.finanse.egospodarka.pl/87652,Zmierzch-programu-Rodzina-na-Swoim,1,63,1.html&amp;ei=MQ3cUc7JCZP09gTZ44HQDQ&amp;bvm=bv.48705608,d.eWU&amp;psig=AFQjCNG3pYTEA6hYkEVF_PbVjYI5oQ32RA&amp;ust=1373461907911112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pr/url?sa=i&amp;rct=j&amp;q=mi+casa+propia&amp;source=images&amp;cd=&amp;cad=rja&amp;docid=101wXie8r7QuGM&amp;tbnid=7yQPnY59SEsnjM:&amp;ved=0CAUQjRw&amp;url=http://www.finanse.egospodarka.pl/87652,Zmierzch-programu-Rodzina-na-Swoim,1,63,1.html&amp;ei=MQ3cUc7JCZP09gTZ44HQDQ&amp;bvm=bv.48705608,d.eWU&amp;psig=AFQjCNG3pYTEA6hYkEVF_PbVjYI5oQ32RA&amp;ust=1373461907911112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8.png"/><Relationship Id="rId4" Type="http://schemas.openxmlformats.org/officeDocument/2006/relationships/image" Target="../media/image8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pr/url?sa=i&amp;rct=j&amp;q=mi+casa+propia&amp;source=images&amp;cd=&amp;cad=rja&amp;docid=101wXie8r7QuGM&amp;tbnid=7yQPnY59SEsnjM:&amp;ved=0CAUQjRw&amp;url=http://www.finanse.egospodarka.pl/87652,Zmierzch-programu-Rodzina-na-Swoim,1,63,1.html&amp;ei=MQ3cUc7JCZP09gTZ44HQDQ&amp;bvm=bv.48705608,d.eWU&amp;psig=AFQjCNG3pYTEA6hYkEVF_PbVjYI5oQ32RA&amp;ust=1373461907911112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8.png"/><Relationship Id="rId4" Type="http://schemas.openxmlformats.org/officeDocument/2006/relationships/image" Target="../media/image8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81.jpeg"/><Relationship Id="rId4" Type="http://schemas.openxmlformats.org/officeDocument/2006/relationships/hyperlink" Target="http://www.google.com.pr/url?sa=i&amp;rct=j&amp;q=mi+casa+propia&amp;source=images&amp;cd=&amp;cad=rja&amp;docid=101wXie8r7QuGM&amp;tbnid=7yQPnY59SEsnjM:&amp;ved=0CAUQjRw&amp;url=http://www.finanse.egospodarka.pl/87652,Zmierzch-programu-Rodzina-na-Swoim,1,63,1.html&amp;ei=MQ3cUc7JCZP09gTZ44HQDQ&amp;bvm=bv.48705608,d.eWU&amp;psig=AFQjCNG3pYTEA6hYkEVF_PbVjYI5oQ32RA&amp;ust=1373461907911112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pr/url?sa=i&amp;rct=j&amp;q=mi+casa+propia&amp;source=images&amp;cd=&amp;cad=rja&amp;docid=101wXie8r7QuGM&amp;tbnid=7yQPnY59SEsnjM:&amp;ved=0CAUQjRw&amp;url=http://www.finanse.egospodarka.pl/87652,Zmierzch-programu-Rodzina-na-Swoim,1,63,1.html&amp;ei=MQ3cUc7JCZP09gTZ44HQDQ&amp;bvm=bv.48705608,d.eWU&amp;psig=AFQjCNG3pYTEA6hYkEVF_PbVjYI5oQ32RA&amp;ust=1373461907911112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image" Target="../media/image1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pr/url?sa=i&amp;rct=j&amp;q=mi+casa+propia&amp;source=images&amp;cd=&amp;cad=rja&amp;docid=101wXie8r7QuGM&amp;tbnid=7yQPnY59SEsnjM:&amp;ved=0CAUQjRw&amp;url=http://www.finanse.egospodarka.pl/87652,Zmierzch-programu-Rodzina-na-Swoim,1,63,1.html&amp;ei=MQ3cUc7JCZP09gTZ44HQDQ&amp;bvm=bv.48705608,d.eWU&amp;psig=AFQjCNG3pYTEA6hYkEVF_PbVjYI5oQ32RA&amp;ust=1373461907911112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8.png"/><Relationship Id="rId4" Type="http://schemas.openxmlformats.org/officeDocument/2006/relationships/image" Target="../media/image9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81.jpeg"/><Relationship Id="rId4" Type="http://schemas.openxmlformats.org/officeDocument/2006/relationships/hyperlink" Target="http://www.google.com.pr/url?sa=i&amp;rct=j&amp;q=mi+casa+propia&amp;source=images&amp;cd=&amp;cad=rja&amp;docid=101wXie8r7QuGM&amp;tbnid=7yQPnY59SEsnjM:&amp;ved=0CAUQjRw&amp;url=http://www.finanse.egospodarka.pl/87652,Zmierzch-programu-Rodzina-na-Swoim,1,63,1.html&amp;ei=MQ3cUc7JCZP09gTZ44HQDQ&amp;bvm=bv.48705608,d.eWU&amp;psig=AFQjCNG3pYTEA6hYkEVF_PbVjYI5oQ32RA&amp;ust=1373461907911112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pr/url?sa=i&amp;rct=j&amp;q=mi+casa+propia&amp;source=images&amp;cd=&amp;cad=rja&amp;docid=101wXie8r7QuGM&amp;tbnid=7yQPnY59SEsnjM:&amp;ved=0CAUQjRw&amp;url=http://www.finanse.egospodarka.pl/87652,Zmierzch-programu-Rodzina-na-Swoim,1,63,1.html&amp;ei=MQ3cUc7JCZP09gTZ44HQDQ&amp;bvm=bv.48705608,d.eWU&amp;psig=AFQjCNG3pYTEA6hYkEVF_PbVjYI5oQ32RA&amp;ust=1373461907911112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8.png"/><Relationship Id="rId4" Type="http://schemas.openxmlformats.org/officeDocument/2006/relationships/image" Target="../media/image8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hyperlink" Target="http://www.google.com.pr/url?sa=i&amp;rct=j&amp;q=&amp;esrc=s&amp;frm=1&amp;source=images&amp;cd=&amp;cad=rja&amp;docid=Mng2g6thdJXaDM&amp;tbnid=PnL20FaiQ2_cbM:&amp;ved=0CAUQjRw&amp;url=http://blog.ethosdata.com/dataroom-espanol/bid/239717/5-preguntas-para-su-proveedor-de-dataroom-virtual&amp;ei=WTsGU9OABcKmkQeC3YCQCQ&amp;bvm=bv.61725948,d.eW0&amp;psig=AFQjCNF0bSAl7AGN8oQ6wRkxoE97xHBspw&amp;ust=1393003726329577" TargetMode="External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hyperlink" Target="http://www.google.com.pr/url?sa=i&amp;rct=j&amp;q=mi+casa+propia&amp;source=images&amp;cd=&amp;cad=rja&amp;docid=101wXie8r7QuGM&amp;tbnid=7yQPnY59SEsnjM:&amp;ved=0CAUQjRw&amp;url=http://www.finanse.egospodarka.pl/87652,Zmierzch-programu-Rodzina-na-Swoim,1,63,1.html&amp;ei=MQ3cUc7JCZP09gTZ44HQDQ&amp;bvm=bv.48705608,d.eWU&amp;psig=AFQjCNG3pYTEA6hYkEVF_PbVjYI5oQ32RA&amp;ust=1373461907911112" TargetMode="External"/><Relationship Id="rId4" Type="http://schemas.openxmlformats.org/officeDocument/2006/relationships/image" Target="../media/image97.jpeg"/><Relationship Id="rId9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1447800" y="1901987"/>
            <a:ext cx="6862265" cy="178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7564" tIns="58782" rIns="117564" bIns="58782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3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PR" altLang="es-PR" b="1" dirty="0" smtClean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endParaRPr lang="es-PR" altLang="es-PR" b="1" dirty="0">
              <a:solidFill>
                <a:srgbClr val="003399"/>
              </a:solidFill>
              <a:latin typeface="Garamond" panose="02020404030301010803" pitchFamily="18" charset="0"/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2743200" y="4881921"/>
            <a:ext cx="3581400" cy="761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6340" tIns="57149" rIns="116340" bIns="57149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3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s-PR" sz="1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Lcdo. Edwin R. Carreras Rivera, M.B.A.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s-PR" altLang="es-PR" sz="1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Director Ejecutivo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s-PR" altLang="es-PR" sz="1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ercarreras@afv.pr.gov</a:t>
            </a: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1219200" y="3123162"/>
            <a:ext cx="7016750" cy="1500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6340" tIns="57149" rIns="116340" bIns="57149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3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s-PR" altLang="es-PR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¿ADQUISICIÓN O RENTA?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s-PR" altLang="es-PR" sz="2400" b="1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s-PR" altLang="es-PR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¿</a:t>
            </a:r>
            <a:r>
              <a:rPr lang="es-PR" altLang="es-PR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Cuál es la mejor solución habitacional? </a:t>
            </a:r>
            <a:endParaRPr lang="es-PR" altLang="es-PR" b="1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s-PR" altLang="es-PR" sz="1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1975"/>
            <a:ext cx="5029200" cy="1244788"/>
          </a:xfrm>
          <a:prstGeom prst="rect">
            <a:avLst/>
          </a:prstGeom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</p:pic>
      <p:pic>
        <p:nvPicPr>
          <p:cNvPr id="8" name="Picture 10" descr="Z:\Financiamiento y Credito Contributivo\Financiamiento y Credito Contributivo\FOTOS PROYECTOS\FOTOS  2011 &amp; 2012-2013\GOLDEN RESIDENCES - FOTOS\_MG_7820_resiz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59" y="1718695"/>
            <a:ext cx="1914741" cy="127617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9" name="Picture 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335" y="6019800"/>
            <a:ext cx="3415665" cy="685800"/>
          </a:xfrm>
          <a:prstGeom prst="rect">
            <a:avLst/>
          </a:prstGeom>
          <a:extLst>
            <a:ext uri="{FAA26D3D-D897-4be2-8F04-BA451C77F1D7}">
              <ma14:placeholderFlag xmlns:lc="http://schemas.openxmlformats.org/drawingml/2006/lockedCanvas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304800"/>
            <a:ext cx="993918" cy="87464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08299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rc_mi" descr="http://s3.egospodarka.pl/grafika2/kredyty-mieszkaniowe/Zmierzch-programu-Rodzina-na-Swoim-108605-900x900.jpg">
            <a:hlinkClick r:id="rId3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01" y="1608942"/>
            <a:ext cx="2240280" cy="148971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" name="TextBox 1"/>
          <p:cNvSpPr txBox="1"/>
          <p:nvPr/>
        </p:nvSpPr>
        <p:spPr>
          <a:xfrm>
            <a:off x="1219200" y="2895600"/>
            <a:ext cx="70194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atin typeface="Garamond" panose="02020404030301010803" pitchFamily="18" charset="0"/>
              </a:rPr>
              <a:t>Proyectos </a:t>
            </a:r>
          </a:p>
          <a:p>
            <a:pPr algn="ctr"/>
            <a:endParaRPr lang="en-US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algn="ctr"/>
            <a:endParaRPr lang="es-P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075"/>
            <a:ext cx="3981450" cy="987725"/>
          </a:xfrm>
          <a:prstGeom prst="rect">
            <a:avLst/>
          </a:prstGeom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</p:pic>
      <p:pic>
        <p:nvPicPr>
          <p:cNvPr id="6" name="Picture 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5562600"/>
            <a:ext cx="2133600" cy="1219200"/>
          </a:xfrm>
          <a:prstGeom prst="rect">
            <a:avLst/>
          </a:prstGeom>
          <a:extLst>
            <a:ext uri="{FAA26D3D-D897-4be2-8F04-BA451C77F1D7}">
              <ma14:placeholderFlag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</p:pic>
    </p:spTree>
    <p:extLst>
      <p:ext uri="{BB962C8B-B14F-4D97-AF65-F5344CB8AC3E}">
        <p14:creationId xmlns:p14="http://schemas.microsoft.com/office/powerpoint/2010/main" val="49246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359229" y="1132116"/>
            <a:ext cx="8229600" cy="1219200"/>
          </a:xfrm>
        </p:spPr>
        <p:txBody>
          <a:bodyPr>
            <a:noAutofit/>
          </a:bodyPr>
          <a:lstStyle/>
          <a:p>
            <a:pPr algn="r" eaLnBrk="1" hangingPunct="1">
              <a:defRPr/>
            </a:pPr>
            <a:r>
              <a:rPr lang="en-US" sz="1600" dirty="0" smtClean="0">
                <a:solidFill>
                  <a:schemeClr val="tx1"/>
                </a:solidFill>
              </a:rPr>
              <a:t/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Golden Residences at Floral Park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San Juan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</p:txBody>
      </p:sp>
      <p:sp>
        <p:nvSpPr>
          <p:cNvPr id="11267" name="Rectangle 5"/>
          <p:cNvSpPr>
            <a:spLocks noGrp="1" noChangeArrowheads="1"/>
          </p:cNvSpPr>
          <p:nvPr>
            <p:ph type="body" sz="half" idx="3"/>
          </p:nvPr>
        </p:nvSpPr>
        <p:spPr>
          <a:xfrm>
            <a:off x="554287" y="4931229"/>
            <a:ext cx="4419600" cy="990600"/>
          </a:xfrm>
        </p:spPr>
        <p:txBody>
          <a:bodyPr>
            <a:noAutofit/>
          </a:bodyPr>
          <a:lstStyle/>
          <a:p>
            <a:pPr lvl="2" eaLnBrk="1" hangingPunct="1">
              <a:buFontTx/>
              <a:buBlip>
                <a:blip r:embed="rId3"/>
              </a:buBlip>
            </a:pPr>
            <a:r>
              <a:rPr lang="en-US" altLang="es-PR" sz="1800" b="1" dirty="0" err="1" smtClean="0"/>
              <a:t>Unidades</a:t>
            </a:r>
            <a:r>
              <a:rPr lang="en-US" altLang="es-PR" sz="1800" b="1" dirty="0" smtClean="0"/>
              <a:t>:  160</a:t>
            </a:r>
          </a:p>
          <a:p>
            <a:pPr lvl="2" eaLnBrk="1" hangingPunct="1">
              <a:buFontTx/>
              <a:buBlip>
                <a:blip r:embed="rId3"/>
              </a:buBlip>
            </a:pPr>
            <a:r>
              <a:rPr lang="en-US" altLang="es-PR" sz="1800" b="1" dirty="0" err="1" smtClean="0"/>
              <a:t>Égida</a:t>
            </a:r>
            <a:endParaRPr lang="en-US" altLang="es-PR" sz="1800" b="1" dirty="0" smtClean="0"/>
          </a:p>
          <a:p>
            <a:pPr lvl="2" eaLnBrk="1" hangingPunct="1">
              <a:buFontTx/>
              <a:buBlip>
                <a:blip r:embed="rId3"/>
              </a:buBlip>
            </a:pPr>
            <a:r>
              <a:rPr lang="en-US" altLang="es-PR" sz="1800" b="1" dirty="0" err="1" smtClean="0"/>
              <a:t>Costo</a:t>
            </a:r>
            <a:r>
              <a:rPr lang="en-US" altLang="es-PR" sz="1800" b="1" dirty="0" smtClean="0"/>
              <a:t>:  </a:t>
            </a:r>
            <a:r>
              <a:rPr lang="es-ES" altLang="es-PR" sz="1800" b="1" dirty="0" smtClean="0"/>
              <a:t>$22 millones</a:t>
            </a:r>
            <a:endParaRPr lang="en-US" altLang="es-PR" sz="1800" b="1" dirty="0" smtClean="0"/>
          </a:p>
        </p:txBody>
      </p:sp>
      <p:sp>
        <p:nvSpPr>
          <p:cNvPr id="11268" name="Line 6"/>
          <p:cNvSpPr>
            <a:spLocks noChangeShapeType="1"/>
          </p:cNvSpPr>
          <p:nvPr/>
        </p:nvSpPr>
        <p:spPr bwMode="auto">
          <a:xfrm>
            <a:off x="554287" y="1981200"/>
            <a:ext cx="8153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 sz="1600" dirty="0">
              <a:latin typeface="Garamond" panose="02020404030301010803" pitchFamily="18" charset="0"/>
            </a:endParaRPr>
          </a:p>
        </p:txBody>
      </p:sp>
      <p:pic>
        <p:nvPicPr>
          <p:cNvPr id="3080" name="Picture 8" descr="Z:\Financiamiento y Credito Contributivo\Financiamiento y Credito Contributivo\FOTOS PROYECTOS\FOTOS  2011 &amp; 2012-2013\GOLDEN RESIDENCES - FOTOS\_MG_7807_resiz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170" y="4409374"/>
            <a:ext cx="1790700" cy="21654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Z:\Financiamiento y Credito Contributivo\Financiamiento y Credito Contributivo\FOTOS PROYECTOS\FOTOS  2011 &amp; 2012-2013\GOLDEN RESIDENCES - FOTOS\_MG_7817b_resiz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91200" y="2040396"/>
            <a:ext cx="2441363" cy="23689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Z:\Financiamiento y Credito Contributivo\Financiamiento y Credito Contributivo\FOTOS PROYECTOS\FOTOS  2011 &amp; 2012-2013\GOLDEN RESIDENCES - FOTOS\_MG_7820_resiz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01" y="2133600"/>
            <a:ext cx="3666040" cy="244341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2" name="Picture 11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075"/>
            <a:ext cx="3981450" cy="987725"/>
          </a:xfrm>
          <a:prstGeom prst="rect">
            <a:avLst/>
          </a:prstGeom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</p:pic>
      <p:pic>
        <p:nvPicPr>
          <p:cNvPr id="13" name="Picture 12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5567526"/>
            <a:ext cx="1981200" cy="1214274"/>
          </a:xfrm>
          <a:prstGeom prst="rect">
            <a:avLst/>
          </a:prstGeom>
          <a:extLst>
            <a:ext uri="{FAA26D3D-D897-4be2-8F04-BA451C77F1D7}">
              <ma14:placeholderFlag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</p:pic>
    </p:spTree>
    <p:extLst>
      <p:ext uri="{BB962C8B-B14F-4D97-AF65-F5344CB8AC3E}">
        <p14:creationId xmlns:p14="http://schemas.microsoft.com/office/powerpoint/2010/main" val="39753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304157" y="1138880"/>
            <a:ext cx="6458843" cy="7620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Metrópolis</a:t>
            </a:r>
            <a:r>
              <a:rPr lang="en-US" sz="2000" b="1" dirty="0" smtClean="0">
                <a:solidFill>
                  <a:schemeClr val="tx1"/>
                </a:solidFill>
              </a:rPr>
              <a:t> - </a:t>
            </a:r>
            <a:r>
              <a:rPr lang="en-US" sz="2000" b="1" dirty="0" err="1" smtClean="0">
                <a:solidFill>
                  <a:schemeClr val="tx1"/>
                </a:solidFill>
              </a:rPr>
              <a:t>Hato</a:t>
            </a:r>
            <a:r>
              <a:rPr lang="en-US" sz="2000" b="1" dirty="0" smtClean="0">
                <a:solidFill>
                  <a:schemeClr val="tx1"/>
                </a:solidFill>
              </a:rPr>
              <a:t> Rey  </a:t>
            </a:r>
          </a:p>
        </p:txBody>
      </p:sp>
      <p:sp>
        <p:nvSpPr>
          <p:cNvPr id="13315" name="Line 4"/>
          <p:cNvSpPr>
            <a:spLocks noChangeShapeType="1"/>
          </p:cNvSpPr>
          <p:nvPr/>
        </p:nvSpPr>
        <p:spPr bwMode="auto">
          <a:xfrm>
            <a:off x="457200" y="1828800"/>
            <a:ext cx="8305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 dirty="0">
              <a:latin typeface="Garamond" panose="02020404030301010803" pitchFamily="18" charset="0"/>
            </a:endParaRPr>
          </a:p>
        </p:txBody>
      </p:sp>
      <p:pic>
        <p:nvPicPr>
          <p:cNvPr id="410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0"/>
          <a:stretch>
            <a:fillRect/>
          </a:stretch>
        </p:blipFill>
        <p:spPr bwMode="auto">
          <a:xfrm>
            <a:off x="602917" y="1972959"/>
            <a:ext cx="4528010" cy="27731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10233" t="10928" r="5185" b="16226"/>
          <a:stretch/>
        </p:blipFill>
        <p:spPr>
          <a:xfrm>
            <a:off x="5438373" y="2180852"/>
            <a:ext cx="2814193" cy="14592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 descr="https://encrypted-tbn1.gstatic.com/images?q=tbn:ANd9GcRqFWHQUScUWF-Z7YUsGE2Slc_BlrCAk8B79sGqLqqccEm_JyHYD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382" y="3924922"/>
            <a:ext cx="2830184" cy="21233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9" name="Rectangle 5"/>
          <p:cNvSpPr txBox="1">
            <a:spLocks noChangeArrowheads="1"/>
          </p:cNvSpPr>
          <p:nvPr/>
        </p:nvSpPr>
        <p:spPr bwMode="auto">
          <a:xfrm>
            <a:off x="896384" y="4966606"/>
            <a:ext cx="4267200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Tx/>
              <a:buSzTx/>
              <a:buFontTx/>
              <a:buBlip>
                <a:blip r:embed="rId6"/>
              </a:buBlip>
            </a:pPr>
            <a:r>
              <a:rPr lang="en-US" altLang="es-PR" sz="1800" b="1" dirty="0" err="1">
                <a:latin typeface="Garamond" panose="02020404030301010803" pitchFamily="18" charset="0"/>
              </a:rPr>
              <a:t>Unidades</a:t>
            </a:r>
            <a:r>
              <a:rPr lang="en-US" altLang="es-PR" sz="1800" b="1" dirty="0">
                <a:latin typeface="Garamond" panose="02020404030301010803" pitchFamily="18" charset="0"/>
              </a:rPr>
              <a:t>:  185</a:t>
            </a:r>
          </a:p>
          <a:p>
            <a:pPr eaLnBrk="1" hangingPunct="1">
              <a:spcBef>
                <a:spcPct val="20000"/>
              </a:spcBef>
              <a:buClrTx/>
              <a:buSzTx/>
              <a:buFontTx/>
              <a:buBlip>
                <a:blip r:embed="rId6"/>
              </a:buBlip>
            </a:pPr>
            <a:r>
              <a:rPr lang="es-ES" altLang="es-PR" sz="1800" b="1" dirty="0" smtClean="0">
                <a:latin typeface="Garamond" panose="02020404030301010803" pitchFamily="18" charset="0"/>
              </a:rPr>
              <a:t>Égida y No égida</a:t>
            </a:r>
            <a:endParaRPr lang="es-ES" altLang="es-PR" sz="1800" b="1" dirty="0">
              <a:latin typeface="Garamond" panose="02020404030301010803" pitchFamily="18" charset="0"/>
            </a:endParaRPr>
          </a:p>
          <a:p>
            <a:pPr eaLnBrk="1" hangingPunct="1">
              <a:spcBef>
                <a:spcPct val="20000"/>
              </a:spcBef>
              <a:buClrTx/>
              <a:buSzTx/>
              <a:buFontTx/>
              <a:buBlip>
                <a:blip r:embed="rId6"/>
              </a:buBlip>
            </a:pPr>
            <a:r>
              <a:rPr lang="es-ES" altLang="es-PR" sz="1800" b="1" dirty="0">
                <a:latin typeface="Garamond" panose="02020404030301010803" pitchFamily="18" charset="0"/>
              </a:rPr>
              <a:t>Costo</a:t>
            </a:r>
            <a:r>
              <a:rPr lang="es-ES" altLang="es-PR" sz="1800" b="1" i="1" dirty="0">
                <a:latin typeface="Garamond" panose="02020404030301010803" pitchFamily="18" charset="0"/>
              </a:rPr>
              <a:t>:  </a:t>
            </a:r>
            <a:r>
              <a:rPr lang="es-ES" altLang="es-PR" sz="1800" b="1" dirty="0">
                <a:latin typeface="Garamond" panose="02020404030301010803" pitchFamily="18" charset="0"/>
              </a:rPr>
              <a:t>$</a:t>
            </a:r>
            <a:r>
              <a:rPr lang="es-ES" altLang="es-PR" sz="1800" b="1" dirty="0" smtClean="0">
                <a:latin typeface="Garamond" panose="02020404030301010803" pitchFamily="18" charset="0"/>
              </a:rPr>
              <a:t>38.5 millones</a:t>
            </a:r>
            <a:endParaRPr lang="en-US" altLang="es-PR" sz="1800" b="1" dirty="0">
              <a:latin typeface="Garamond" panose="02020404030301010803" pitchFamily="18" charset="0"/>
            </a:endParaRPr>
          </a:p>
        </p:txBody>
      </p:sp>
      <p:pic>
        <p:nvPicPr>
          <p:cNvPr id="10" name="Picture 9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075"/>
            <a:ext cx="3981450" cy="987725"/>
          </a:xfrm>
          <a:prstGeom prst="rect">
            <a:avLst/>
          </a:prstGeom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</p:pic>
      <p:pic>
        <p:nvPicPr>
          <p:cNvPr id="11" name="Picture 10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6048238"/>
            <a:ext cx="1371600" cy="733562"/>
          </a:xfrm>
          <a:prstGeom prst="rect">
            <a:avLst/>
          </a:prstGeom>
          <a:extLst>
            <a:ext uri="{FAA26D3D-D897-4be2-8F04-BA451C77F1D7}">
              <ma14:placeholderFlag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</p:pic>
    </p:spTree>
    <p:extLst>
      <p:ext uri="{BB962C8B-B14F-4D97-AF65-F5344CB8AC3E}">
        <p14:creationId xmlns:p14="http://schemas.microsoft.com/office/powerpoint/2010/main" val="107567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304800" y="1056257"/>
            <a:ext cx="8382000" cy="1143000"/>
          </a:xfrm>
        </p:spPr>
        <p:txBody>
          <a:bodyPr>
            <a:normAutofit/>
          </a:bodyPr>
          <a:lstStyle/>
          <a:p>
            <a:pPr algn="r">
              <a:defRPr/>
            </a:pPr>
            <a:r>
              <a:rPr lang="en-US" altLang="en-US" sz="2000" b="1" dirty="0" smtClean="0">
                <a:solidFill>
                  <a:schemeClr val="tx1"/>
                </a:solidFill>
              </a:rPr>
              <a:t>Caguas Courtyard Community Housing</a:t>
            </a:r>
            <a:br>
              <a:rPr lang="en-US" altLang="en-US" sz="2000" b="1" dirty="0" smtClean="0">
                <a:solidFill>
                  <a:schemeClr val="tx1"/>
                </a:solidFill>
              </a:rPr>
            </a:br>
            <a:r>
              <a:rPr lang="en-US" altLang="en-US" sz="2000" b="1" dirty="0" smtClean="0">
                <a:solidFill>
                  <a:schemeClr val="tx1"/>
                </a:solidFill>
              </a:rPr>
              <a:t>Caguas 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806550" y="4351894"/>
            <a:ext cx="3776663" cy="1373188"/>
          </a:xfrm>
        </p:spPr>
        <p:txBody>
          <a:bodyPr>
            <a:noAutofit/>
          </a:bodyPr>
          <a:lstStyle/>
          <a:p>
            <a:pPr marL="109537" indent="0">
              <a:buFont typeface="Wingdings 3" panose="05040102010807070707" pitchFamily="18" charset="2"/>
              <a:buNone/>
              <a:defRPr/>
            </a:pPr>
            <a:r>
              <a:rPr lang="en-US" altLang="en-US" sz="1800" dirty="0" smtClean="0"/>
              <a:t>	</a:t>
            </a:r>
          </a:p>
          <a:p>
            <a:pPr>
              <a:buFontTx/>
              <a:buBlip>
                <a:blip r:embed="rId2"/>
              </a:buBlip>
              <a:defRPr/>
            </a:pPr>
            <a:r>
              <a:rPr lang="en-US" altLang="en-US" sz="1800" b="1" dirty="0" err="1" smtClean="0"/>
              <a:t>Unidades</a:t>
            </a:r>
            <a:r>
              <a:rPr lang="en-US" altLang="en-US" sz="1800" b="1" dirty="0" smtClean="0"/>
              <a:t>: 94</a:t>
            </a:r>
          </a:p>
          <a:p>
            <a:pPr>
              <a:buFontTx/>
              <a:buBlip>
                <a:blip r:embed="rId2"/>
              </a:buBlip>
              <a:defRPr/>
            </a:pPr>
            <a:r>
              <a:rPr lang="en-US" altLang="en-US" sz="1800" b="1" dirty="0" smtClean="0"/>
              <a:t>No </a:t>
            </a:r>
            <a:r>
              <a:rPr lang="en-US" altLang="en-US" sz="1800" b="1" dirty="0" err="1" smtClean="0"/>
              <a:t>égida</a:t>
            </a:r>
            <a:r>
              <a:rPr lang="en-US" altLang="en-US" sz="1800" b="1" dirty="0" smtClean="0"/>
              <a:t>: 55 </a:t>
            </a:r>
            <a:r>
              <a:rPr lang="en-US" altLang="en-US" sz="1800" b="1" dirty="0" err="1" smtClean="0"/>
              <a:t>unidades</a:t>
            </a:r>
            <a:endParaRPr lang="en-US" altLang="en-US" sz="1800" b="1" dirty="0" smtClean="0"/>
          </a:p>
          <a:p>
            <a:pPr>
              <a:buFontTx/>
              <a:buBlip>
                <a:blip r:embed="rId2"/>
              </a:buBlip>
              <a:defRPr/>
            </a:pPr>
            <a:r>
              <a:rPr lang="en-US" altLang="en-US" sz="1800" b="1" dirty="0" err="1"/>
              <a:t>É</a:t>
            </a:r>
            <a:r>
              <a:rPr lang="en-US" altLang="en-US" sz="1800" b="1" dirty="0" err="1" smtClean="0"/>
              <a:t>gida</a:t>
            </a:r>
            <a:r>
              <a:rPr lang="en-US" altLang="en-US" sz="1800" b="1" dirty="0" smtClean="0"/>
              <a:t> 38 </a:t>
            </a:r>
            <a:r>
              <a:rPr lang="en-US" altLang="en-US" sz="1800" b="1" dirty="0" err="1" smtClean="0"/>
              <a:t>unidades</a:t>
            </a:r>
            <a:endParaRPr lang="en-US" altLang="en-US" sz="1800" b="1" dirty="0" smtClean="0"/>
          </a:p>
          <a:p>
            <a:pPr>
              <a:buFontTx/>
              <a:buBlip>
                <a:blip r:embed="rId2"/>
              </a:buBlip>
              <a:defRPr/>
            </a:pPr>
            <a:r>
              <a:rPr lang="en-US" altLang="en-US" sz="1800" b="1" dirty="0" err="1" smtClean="0"/>
              <a:t>Costo</a:t>
            </a:r>
            <a:r>
              <a:rPr lang="en-US" altLang="en-US" sz="1800" b="1" dirty="0"/>
              <a:t>: </a:t>
            </a:r>
            <a:r>
              <a:rPr lang="en-US" altLang="en-US" sz="1800" b="1" dirty="0" smtClean="0"/>
              <a:t>$24 </a:t>
            </a:r>
            <a:r>
              <a:rPr lang="en-US" altLang="en-US" sz="1800" b="1" dirty="0" err="1" smtClean="0"/>
              <a:t>millones</a:t>
            </a:r>
            <a:endParaRPr lang="en-US" altLang="en-US" sz="1800" b="1" dirty="0"/>
          </a:p>
          <a:p>
            <a:pPr marL="109537" indent="0">
              <a:buFont typeface="Wingdings 3" panose="05040102010807070707" pitchFamily="18" charset="2"/>
              <a:buNone/>
              <a:defRPr/>
            </a:pPr>
            <a:endParaRPr lang="en-US" altLang="en-US" sz="1800" b="1" dirty="0" smtClean="0"/>
          </a:p>
          <a:p>
            <a:pPr marL="109537" indent="0">
              <a:buFont typeface="Wingdings 3" panose="05040102010807070707" pitchFamily="18" charset="2"/>
              <a:buNone/>
              <a:defRPr/>
            </a:pPr>
            <a:endParaRPr lang="en-US" altLang="en-US" sz="1800" dirty="0" smtClean="0"/>
          </a:p>
          <a:p>
            <a:pPr>
              <a:buFontTx/>
              <a:buNone/>
              <a:defRPr/>
            </a:pPr>
            <a:endParaRPr lang="en-US" altLang="en-US" sz="1800" dirty="0" smtClean="0"/>
          </a:p>
        </p:txBody>
      </p:sp>
      <p:sp>
        <p:nvSpPr>
          <p:cNvPr id="17412" name="Line 6"/>
          <p:cNvSpPr>
            <a:spLocks noChangeShapeType="1"/>
          </p:cNvSpPr>
          <p:nvPr/>
        </p:nvSpPr>
        <p:spPr bwMode="auto">
          <a:xfrm>
            <a:off x="499150" y="1905000"/>
            <a:ext cx="82638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 dirty="0">
              <a:latin typeface="Garamond" panose="02020404030301010803" pitchFamily="18" charset="0"/>
            </a:endParaRPr>
          </a:p>
        </p:txBody>
      </p:sp>
      <p:pic>
        <p:nvPicPr>
          <p:cNvPr id="12298" name="Picture 11" descr="Z:\Financiamiento y Credito Contributivo\Financiamiento y Credito Contributivo\FOTOS PROYECTOS\Fotos Internet\project-courtyardcaguas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50" y="2124235"/>
            <a:ext cx="3532087" cy="22276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12" descr="Z:\Financiamiento y Credito Contributivo\Financiamiento y Credito Contributivo\FOTOS PROYECTOS\Fotos Internet\project-courtyardcaguas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455" y="2057400"/>
            <a:ext cx="2788698" cy="1850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870" y="4129134"/>
            <a:ext cx="3774080" cy="17418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075"/>
            <a:ext cx="3981450" cy="987725"/>
          </a:xfrm>
          <a:prstGeom prst="rect">
            <a:avLst/>
          </a:prstGeom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</p:pic>
      <p:pic>
        <p:nvPicPr>
          <p:cNvPr id="11" name="Picture 10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6019800"/>
            <a:ext cx="1447800" cy="762000"/>
          </a:xfrm>
          <a:prstGeom prst="rect">
            <a:avLst/>
          </a:prstGeom>
          <a:extLst>
            <a:ext uri="{FAA26D3D-D897-4be2-8F04-BA451C77F1D7}">
              <ma14:placeholderFlag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</p:pic>
    </p:spTree>
    <p:extLst>
      <p:ext uri="{BB962C8B-B14F-4D97-AF65-F5344CB8AC3E}">
        <p14:creationId xmlns:p14="http://schemas.microsoft.com/office/powerpoint/2010/main" val="83062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67335" y="2055815"/>
            <a:ext cx="6259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latin typeface="Garamond" panose="02020404030301010803" pitchFamily="18" charset="0"/>
              </a:rPr>
              <a:t>New Markets Tax Credits</a:t>
            </a:r>
          </a:p>
          <a:p>
            <a:endParaRPr lang="en-US" sz="3200" b="1" dirty="0" smtClean="0">
              <a:latin typeface="Garamond" panose="02020404030301010803" pitchFamily="18" charset="0"/>
            </a:endParaRPr>
          </a:p>
        </p:txBody>
      </p:sp>
      <p:sp>
        <p:nvSpPr>
          <p:cNvPr id="16" name="AutoShape 2"/>
          <p:cNvSpPr txBox="1">
            <a:spLocks noChangeArrowheads="1"/>
          </p:cNvSpPr>
          <p:nvPr/>
        </p:nvSpPr>
        <p:spPr bwMode="auto">
          <a:xfrm>
            <a:off x="149144" y="3847932"/>
            <a:ext cx="8696325" cy="122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116340" tIns="57149" rIns="116340" bIns="57149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en-US" altLang="es-PR" sz="2400" b="1" dirty="0" err="1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Sección</a:t>
            </a:r>
            <a:r>
              <a:rPr lang="en-US" altLang="es-PR" sz="2400" b="1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  45D</a:t>
            </a:r>
          </a:p>
          <a:p>
            <a:pPr algn="ctr" fontAlgn="auto">
              <a:spcAft>
                <a:spcPts val="0"/>
              </a:spcAft>
            </a:pPr>
            <a:r>
              <a:rPr lang="en-US" altLang="es-PR" sz="2400" b="1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/>
            </a:r>
            <a:br>
              <a:rPr lang="en-US" altLang="es-PR" sz="2400" b="1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</a:br>
            <a:r>
              <a:rPr lang="en-US" altLang="es-PR" sz="2400" b="1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CÓDIGO RENTAS INTERNAS EEUU</a:t>
            </a:r>
            <a:br>
              <a:rPr lang="en-US" altLang="es-PR" sz="2400" b="1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</a:br>
            <a:r>
              <a:rPr lang="en-US" altLang="es-PR" sz="2400" b="1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/>
            </a:r>
            <a:br>
              <a:rPr lang="en-US" altLang="es-PR" sz="2400" b="1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</a:br>
            <a:r>
              <a:rPr lang="en-US" altLang="es-PR" sz="2400" b="1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(26 U.S.C.§45D)</a:t>
            </a:r>
          </a:p>
        </p:txBody>
      </p:sp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075"/>
            <a:ext cx="3981450" cy="987725"/>
          </a:xfrm>
          <a:prstGeom prst="rect">
            <a:avLst/>
          </a:prstGeom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</p:pic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5792190"/>
            <a:ext cx="1905000" cy="989609"/>
          </a:xfrm>
          <a:prstGeom prst="rect">
            <a:avLst/>
          </a:prstGeom>
          <a:extLst>
            <a:ext uri="{FAA26D3D-D897-4be2-8F04-BA451C77F1D7}">
              <ma14:placeholderFlag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</p:pic>
    </p:spTree>
    <p:extLst>
      <p:ext uri="{BB962C8B-B14F-4D97-AF65-F5344CB8AC3E}">
        <p14:creationId xmlns:p14="http://schemas.microsoft.com/office/powerpoint/2010/main" val="377245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1030412" y="1396936"/>
            <a:ext cx="7083176" cy="3813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>
            <a:spAutoFit/>
          </a:bodyPr>
          <a:lstStyle>
            <a:lvl1pPr marL="365760" indent="-256032" algn="l" rtl="0" eaLnBrk="0" latinLnBrk="0" hangingPunct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latinLnBrk="0" hangingPunct="0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latin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latinLnBrk="0" hangingPunct="0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latinLnBrk="0" hangingPunct="0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  <a:extLst/>
          </a:lstStyle>
          <a:p>
            <a:pPr eaLnBrk="1" hangingPunct="1">
              <a:defRPr/>
            </a:pPr>
            <a:endParaRPr lang="en-US" sz="1800" b="1" i="1" dirty="0" smtClean="0">
              <a:latin typeface="Garamond" panose="02020404030301010803" pitchFamily="18" charset="0"/>
            </a:endParaRPr>
          </a:p>
          <a:p>
            <a:pPr marL="285750" indent="-285750" algn="just" eaLnBrk="1" hangingPunct="1">
              <a:buFont typeface="Wingdings" pitchFamily="2" charset="2"/>
              <a:buChar char="Ø"/>
              <a:defRPr/>
            </a:pPr>
            <a:r>
              <a:rPr lang="es-ES" sz="1800" dirty="0" smtClean="0">
                <a:latin typeface="Garamond" panose="02020404030301010803" pitchFamily="18" charset="0"/>
              </a:rPr>
              <a:t>Surge en 2000.</a:t>
            </a:r>
          </a:p>
          <a:p>
            <a:pPr marL="285750" indent="-285750" algn="just" eaLnBrk="1" hangingPunct="1">
              <a:buFont typeface="Wingdings" pitchFamily="2" charset="2"/>
              <a:buChar char="Ø"/>
              <a:defRPr/>
            </a:pPr>
            <a:r>
              <a:rPr lang="es-ES" sz="1800" dirty="0" smtClean="0">
                <a:latin typeface="Garamond" panose="02020404030301010803" pitchFamily="18" charset="0"/>
              </a:rPr>
              <a:t>Programa del </a:t>
            </a:r>
            <a:r>
              <a:rPr lang="es-ES" sz="1800" i="1" dirty="0" err="1" smtClean="0">
                <a:latin typeface="Garamond" panose="02020404030301010803" pitchFamily="18" charset="0"/>
              </a:rPr>
              <a:t>Community</a:t>
            </a:r>
            <a:r>
              <a:rPr lang="es-ES" sz="1800" i="1" dirty="0" smtClean="0">
                <a:latin typeface="Garamond" panose="02020404030301010803" pitchFamily="18" charset="0"/>
              </a:rPr>
              <a:t> </a:t>
            </a:r>
            <a:r>
              <a:rPr lang="es-ES" sz="1800" i="1" dirty="0" err="1" smtClean="0">
                <a:latin typeface="Garamond" panose="02020404030301010803" pitchFamily="18" charset="0"/>
              </a:rPr>
              <a:t>Development</a:t>
            </a:r>
            <a:r>
              <a:rPr lang="es-ES" sz="1800" i="1" dirty="0" smtClean="0">
                <a:latin typeface="Garamond" panose="02020404030301010803" pitchFamily="18" charset="0"/>
              </a:rPr>
              <a:t> </a:t>
            </a:r>
            <a:r>
              <a:rPr lang="es-ES" sz="1800" i="1" dirty="0" err="1" smtClean="0">
                <a:latin typeface="Garamond" panose="02020404030301010803" pitchFamily="18" charset="0"/>
              </a:rPr>
              <a:t>Financial</a:t>
            </a:r>
            <a:r>
              <a:rPr lang="es-ES" sz="1800" i="1" dirty="0" smtClean="0">
                <a:latin typeface="Garamond" panose="02020404030301010803" pitchFamily="18" charset="0"/>
              </a:rPr>
              <a:t> </a:t>
            </a:r>
            <a:r>
              <a:rPr lang="es-ES" sz="1800" i="1" dirty="0" err="1" smtClean="0">
                <a:latin typeface="Garamond" panose="02020404030301010803" pitchFamily="18" charset="0"/>
              </a:rPr>
              <a:t>Institutions</a:t>
            </a:r>
            <a:r>
              <a:rPr lang="es-ES" sz="1800" i="1" dirty="0" smtClean="0">
                <a:latin typeface="Garamond" panose="02020404030301010803" pitchFamily="18" charset="0"/>
              </a:rPr>
              <a:t> </a:t>
            </a:r>
            <a:r>
              <a:rPr lang="es-ES" sz="1800" i="1" dirty="0" err="1" smtClean="0">
                <a:latin typeface="Garamond" panose="02020404030301010803" pitchFamily="18" charset="0"/>
              </a:rPr>
              <a:t>Fund</a:t>
            </a:r>
            <a:r>
              <a:rPr lang="es-ES" sz="1800" i="1" dirty="0" smtClean="0">
                <a:latin typeface="Garamond" panose="02020404030301010803" pitchFamily="18" charset="0"/>
              </a:rPr>
              <a:t> </a:t>
            </a:r>
            <a:r>
              <a:rPr lang="es-ES" sz="1800" dirty="0" smtClean="0">
                <a:latin typeface="Garamond" panose="02020404030301010803" pitchFamily="18" charset="0"/>
              </a:rPr>
              <a:t>(</a:t>
            </a:r>
            <a:r>
              <a:rPr lang="es-ES" sz="1800" i="1" dirty="0" smtClean="0">
                <a:latin typeface="Garamond" panose="02020404030301010803" pitchFamily="18" charset="0"/>
              </a:rPr>
              <a:t>CDFI </a:t>
            </a:r>
            <a:r>
              <a:rPr lang="es-ES" sz="1800" i="1" dirty="0" err="1" smtClean="0">
                <a:latin typeface="Garamond" panose="02020404030301010803" pitchFamily="18" charset="0"/>
              </a:rPr>
              <a:t>Fund</a:t>
            </a:r>
            <a:r>
              <a:rPr lang="es-ES" sz="1800" dirty="0" smtClean="0">
                <a:latin typeface="Garamond" panose="02020404030301010803" pitchFamily="18" charset="0"/>
              </a:rPr>
              <a:t>): Departamento del Tesoro de EEUU.</a:t>
            </a:r>
          </a:p>
          <a:p>
            <a:pPr marL="285750" indent="-285750" algn="just" eaLnBrk="1" hangingPunct="1">
              <a:buFont typeface="Wingdings" pitchFamily="2" charset="2"/>
              <a:buChar char="Ø"/>
              <a:defRPr/>
            </a:pPr>
            <a:r>
              <a:rPr lang="es-ES" sz="1800" dirty="0" smtClean="0">
                <a:latin typeface="Garamond" panose="02020404030301010803" pitchFamily="18" charset="0"/>
              </a:rPr>
              <a:t>Negocios, bienes raíces en comunidades de bajos ingresos.</a:t>
            </a:r>
          </a:p>
          <a:p>
            <a:pPr marL="285750" indent="-285750" algn="just" eaLnBrk="1" hangingPunct="1">
              <a:buFont typeface="Wingdings" pitchFamily="2" charset="2"/>
              <a:buChar char="Ø"/>
              <a:defRPr/>
            </a:pPr>
            <a:r>
              <a:rPr lang="es-ES" sz="1800" dirty="0" smtClean="0">
                <a:latin typeface="Garamond" panose="02020404030301010803" pitchFamily="18" charset="0"/>
              </a:rPr>
              <a:t>Inversionistas obtienen créditos contributivos:</a:t>
            </a:r>
          </a:p>
          <a:p>
            <a:pPr marL="1028700" lvl="1" algn="just" eaLnBrk="1" hangingPunct="1">
              <a:buFont typeface="Wingdings" pitchFamily="2" charset="2"/>
              <a:buChar char="Ø"/>
              <a:defRPr/>
            </a:pPr>
            <a:r>
              <a:rPr lang="es-ES" sz="1800" dirty="0" smtClean="0">
                <a:latin typeface="Garamond" panose="02020404030301010803" pitchFamily="18" charset="0"/>
              </a:rPr>
              <a:t>39% en 7 años:	</a:t>
            </a:r>
          </a:p>
          <a:p>
            <a:pPr marL="1028700" lvl="1" algn="just" eaLnBrk="1" hangingPunct="1">
              <a:buFont typeface="Wingdings" pitchFamily="2" charset="2"/>
              <a:buChar char="Ø"/>
              <a:defRPr/>
            </a:pPr>
            <a:r>
              <a:rPr lang="es-ES" sz="1800" dirty="0" smtClean="0">
                <a:latin typeface="Garamond" panose="02020404030301010803" pitchFamily="18" charset="0"/>
              </a:rPr>
              <a:t>5% anual en primeros 3 años; </a:t>
            </a:r>
          </a:p>
          <a:p>
            <a:pPr marL="1028700" lvl="1" algn="just" eaLnBrk="1" hangingPunct="1">
              <a:buFont typeface="Wingdings" pitchFamily="2" charset="2"/>
              <a:buChar char="Ø"/>
              <a:defRPr/>
            </a:pPr>
            <a:r>
              <a:rPr lang="es-ES" sz="1800" dirty="0" smtClean="0">
                <a:latin typeface="Garamond" panose="02020404030301010803" pitchFamily="18" charset="0"/>
              </a:rPr>
              <a:t>6% anual en los últimos 4 años.</a:t>
            </a:r>
          </a:p>
          <a:p>
            <a:pPr marL="1028700" lvl="1" algn="just" eaLnBrk="1" hangingPunct="1">
              <a:buFont typeface="Wingdings" pitchFamily="2" charset="2"/>
              <a:buChar char="Ø"/>
              <a:defRPr/>
            </a:pPr>
            <a:r>
              <a:rPr lang="es-ES" sz="1800" dirty="0" smtClean="0">
                <a:latin typeface="Garamond" panose="02020404030301010803" pitchFamily="18" charset="0"/>
              </a:rPr>
              <a:t>Inversores aportan capital a entidades de desarrollo comunitario (</a:t>
            </a:r>
            <a:r>
              <a:rPr lang="es-ES" sz="1800" i="1" dirty="0" err="1" smtClean="0">
                <a:latin typeface="Garamond" panose="02020404030301010803" pitchFamily="18" charset="0"/>
              </a:rPr>
              <a:t>Community</a:t>
            </a:r>
            <a:r>
              <a:rPr lang="es-ES" sz="1800" i="1" dirty="0" smtClean="0">
                <a:latin typeface="Garamond" panose="02020404030301010803" pitchFamily="18" charset="0"/>
              </a:rPr>
              <a:t> </a:t>
            </a:r>
            <a:r>
              <a:rPr lang="es-ES" sz="1800" i="1" dirty="0" err="1" smtClean="0">
                <a:latin typeface="Garamond" panose="02020404030301010803" pitchFamily="18" charset="0"/>
              </a:rPr>
              <a:t>Development</a:t>
            </a:r>
            <a:r>
              <a:rPr lang="es-ES" sz="1800" i="1" dirty="0" smtClean="0">
                <a:latin typeface="Garamond" panose="02020404030301010803" pitchFamily="18" charset="0"/>
              </a:rPr>
              <a:t> </a:t>
            </a:r>
            <a:r>
              <a:rPr lang="es-ES" sz="1800" i="1" dirty="0" err="1" smtClean="0">
                <a:latin typeface="Garamond" panose="02020404030301010803" pitchFamily="18" charset="0"/>
              </a:rPr>
              <a:t>Entitites</a:t>
            </a:r>
            <a:r>
              <a:rPr lang="es-ES" sz="1800" i="1" dirty="0" smtClean="0">
                <a:latin typeface="Garamond" panose="02020404030301010803" pitchFamily="18" charset="0"/>
              </a:rPr>
              <a:t> </a:t>
            </a:r>
            <a:r>
              <a:rPr lang="es-ES" sz="1800" dirty="0" smtClean="0">
                <a:latin typeface="Garamond" panose="02020404030301010803" pitchFamily="18" charset="0"/>
              </a:rPr>
              <a:t>o </a:t>
            </a:r>
            <a:r>
              <a:rPr lang="es-ES" sz="1800" dirty="0" err="1" smtClean="0">
                <a:latin typeface="Garamond" panose="02020404030301010803" pitchFamily="18" charset="0"/>
              </a:rPr>
              <a:t>CDEs</a:t>
            </a:r>
            <a:r>
              <a:rPr lang="es-ES" sz="1800" dirty="0" smtClean="0">
                <a:latin typeface="Garamond" panose="02020404030301010803" pitchFamily="18" charset="0"/>
              </a:rPr>
              <a:t>).</a:t>
            </a:r>
          </a:p>
          <a:p>
            <a:pPr marL="1028700" lvl="1" algn="just" eaLnBrk="1" hangingPunct="1">
              <a:buFont typeface="Wingdings" pitchFamily="2" charset="2"/>
              <a:buChar char="Ø"/>
              <a:defRPr/>
            </a:pPr>
            <a:r>
              <a:rPr lang="es-ES" sz="1800" dirty="0" smtClean="0">
                <a:latin typeface="Garamond" panose="02020404030301010803" pitchFamily="18" charset="0"/>
              </a:rPr>
              <a:t>Inversiones en </a:t>
            </a:r>
            <a:r>
              <a:rPr lang="es-ES" sz="1800" dirty="0" err="1" smtClean="0">
                <a:latin typeface="Garamond" panose="02020404030301010803" pitchFamily="18" charset="0"/>
              </a:rPr>
              <a:t>CDEs</a:t>
            </a:r>
            <a:r>
              <a:rPr lang="es-ES" sz="1800" dirty="0" smtClean="0">
                <a:latin typeface="Garamond" panose="02020404030301010803" pitchFamily="18" charset="0"/>
              </a:rPr>
              <a:t>: irredimibles antes de 7 años.</a:t>
            </a:r>
          </a:p>
        </p:txBody>
      </p:sp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075"/>
            <a:ext cx="3981450" cy="987725"/>
          </a:xfrm>
          <a:prstGeom prst="rect">
            <a:avLst/>
          </a:prstGeom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</p:pic>
      <p:pic>
        <p:nvPicPr>
          <p:cNvPr id="5" name="Pictur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715000"/>
            <a:ext cx="1752600" cy="1066800"/>
          </a:xfrm>
          <a:prstGeom prst="rect">
            <a:avLst/>
          </a:prstGeom>
          <a:extLst>
            <a:ext uri="{FAA26D3D-D897-4be2-8F04-BA451C77F1D7}">
              <ma14:placeholderFlag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</p:pic>
    </p:spTree>
    <p:extLst>
      <p:ext uri="{BB962C8B-B14F-4D97-AF65-F5344CB8AC3E}">
        <p14:creationId xmlns:p14="http://schemas.microsoft.com/office/powerpoint/2010/main" val="315352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5792190"/>
            <a:ext cx="1905000" cy="989609"/>
          </a:xfrm>
          <a:prstGeom prst="rect">
            <a:avLst/>
          </a:prstGeom>
          <a:extLst>
            <a:ext uri="{FAA26D3D-D897-4be2-8F04-BA451C77F1D7}">
              <ma14:placeholderFlag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71600" y="2971800"/>
            <a:ext cx="62665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Proyectos </a:t>
            </a:r>
          </a:p>
        </p:txBody>
      </p:sp>
    </p:spTree>
    <p:extLst>
      <p:ext uri="{BB962C8B-B14F-4D97-AF65-F5344CB8AC3E}">
        <p14:creationId xmlns:p14="http://schemas.microsoft.com/office/powerpoint/2010/main" val="359617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3"/>
          <p:cNvSpPr>
            <a:spLocks noGrp="1"/>
          </p:cNvSpPr>
          <p:nvPr>
            <p:ph type="title"/>
          </p:nvPr>
        </p:nvSpPr>
        <p:spPr>
          <a:xfrm>
            <a:off x="484822" y="1128121"/>
            <a:ext cx="8229600" cy="868362"/>
          </a:xfrm>
        </p:spPr>
        <p:txBody>
          <a:bodyPr>
            <a:normAutofit/>
          </a:bodyPr>
          <a:lstStyle/>
          <a:p>
            <a:pPr algn="r" eaLnBrk="1" hangingPunct="1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Palmares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Monteverde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– San Juan</a:t>
            </a:r>
          </a:p>
        </p:txBody>
      </p:sp>
      <p:sp>
        <p:nvSpPr>
          <p:cNvPr id="4099" name="Rectangle 5"/>
          <p:cNvSpPr>
            <a:spLocks noGrp="1" noChangeArrowheads="1"/>
          </p:cNvSpPr>
          <p:nvPr>
            <p:ph type="body" sz="half" idx="3"/>
          </p:nvPr>
        </p:nvSpPr>
        <p:spPr>
          <a:xfrm>
            <a:off x="845389" y="4972752"/>
            <a:ext cx="4191000" cy="93092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en-US" sz="1800" b="1" dirty="0" err="1" smtClean="0"/>
              <a:t>Unidades</a:t>
            </a:r>
            <a:r>
              <a:rPr lang="en-US" sz="1800" b="1" dirty="0" smtClean="0"/>
              <a:t>:	156</a:t>
            </a:r>
          </a:p>
          <a:p>
            <a:pPr eaLnBrk="1" fontAlgn="auto" hangingPunct="1"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en-US" sz="1800" b="1" dirty="0" err="1" smtClean="0"/>
              <a:t>Costo</a:t>
            </a:r>
            <a:r>
              <a:rPr lang="en-US" sz="1800" b="1" dirty="0" smtClean="0"/>
              <a:t>:	$21 </a:t>
            </a:r>
            <a:r>
              <a:rPr lang="en-US" sz="1800" b="1" dirty="0" err="1" smtClean="0"/>
              <a:t>millones</a:t>
            </a:r>
            <a:endParaRPr lang="en-US" sz="1800" b="1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812088" y="223838"/>
            <a:ext cx="1331912" cy="365125"/>
          </a:xfrm>
        </p:spPr>
        <p:txBody>
          <a:bodyPr/>
          <a:lstStyle/>
          <a:p>
            <a:pPr>
              <a:defRPr/>
            </a:pPr>
            <a:fld id="{56405BC7-670B-4C8E-BACB-6433897D6A32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10244" name="Line 6"/>
          <p:cNvSpPr>
            <a:spLocks noChangeShapeType="1"/>
          </p:cNvSpPr>
          <p:nvPr/>
        </p:nvSpPr>
        <p:spPr bwMode="auto">
          <a:xfrm>
            <a:off x="484822" y="1752600"/>
            <a:ext cx="8305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Garamond" panose="02020404030301010803" pitchFamily="18" charset="0"/>
            </a:endParaRPr>
          </a:p>
        </p:txBody>
      </p:sp>
      <p:pic>
        <p:nvPicPr>
          <p:cNvPr id="10245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14" t="18155" r="19276" b="-13617"/>
          <a:stretch>
            <a:fillRect/>
          </a:stretch>
        </p:blipFill>
        <p:spPr bwMode="auto">
          <a:xfrm>
            <a:off x="5807407" y="2291759"/>
            <a:ext cx="2480948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010950"/>
            <a:ext cx="1905000" cy="25623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1" name="Picture 13" descr="http://www.palmaresdemonteverde.com/images/galeria/01/02-ful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455" y="3414996"/>
            <a:ext cx="2209800" cy="1473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7183" name="Picture 15" descr="http://www.palmaresdemonteverde.com/images/galeria/01/03-full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8" t="7997" r="2574"/>
          <a:stretch/>
        </p:blipFill>
        <p:spPr bwMode="auto">
          <a:xfrm>
            <a:off x="2863815" y="2001055"/>
            <a:ext cx="2293189" cy="132938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5" name="Picture 17" descr="http://www.palmaresdemonteverde.com/images/galeria/03/04-full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355" y="4906970"/>
            <a:ext cx="2476499" cy="16509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075"/>
            <a:ext cx="3981450" cy="987725"/>
          </a:xfrm>
          <a:prstGeom prst="rect">
            <a:avLst/>
          </a:prstGeom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</p:pic>
      <p:pic>
        <p:nvPicPr>
          <p:cNvPr id="14" name="Picture 13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5567526"/>
            <a:ext cx="1981200" cy="1214274"/>
          </a:xfrm>
          <a:prstGeom prst="rect">
            <a:avLst/>
          </a:prstGeom>
          <a:extLst>
            <a:ext uri="{FAA26D3D-D897-4be2-8F04-BA451C77F1D7}">
              <ma14:placeholderFlag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</p:pic>
    </p:spTree>
    <p:extLst>
      <p:ext uri="{BB962C8B-B14F-4D97-AF65-F5344CB8AC3E}">
        <p14:creationId xmlns:p14="http://schemas.microsoft.com/office/powerpoint/2010/main" val="58603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 rtlCol="0">
            <a:normAutofit fontScale="90000"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rgbClr val="EA8B00"/>
                </a:solidFill>
              </a:rPr>
              <a:t/>
            </a:r>
            <a:br>
              <a:rPr lang="en-US" sz="4000" b="1" dirty="0" smtClean="0">
                <a:solidFill>
                  <a:srgbClr val="EA8B00"/>
                </a:solidFill>
              </a:rPr>
            </a:br>
            <a:endParaRPr lang="en-US" sz="4000" b="1" dirty="0" smtClean="0">
              <a:solidFill>
                <a:srgbClr val="EA8B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812088" y="223838"/>
            <a:ext cx="1331912" cy="365125"/>
          </a:xfrm>
        </p:spPr>
        <p:txBody>
          <a:bodyPr/>
          <a:lstStyle/>
          <a:p>
            <a:pPr>
              <a:defRPr/>
            </a:pPr>
            <a:fld id="{BA2F596A-84B9-43AF-9FB3-13754C4C5C5C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211119" y="3477788"/>
            <a:ext cx="5291555" cy="612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Blip>
                <a:blip r:embed="rId2"/>
              </a:buBlip>
              <a:defRPr/>
            </a:pPr>
            <a:r>
              <a:rPr lang="en-US" b="1" kern="0" dirty="0" err="1" smtClean="0">
                <a:latin typeface="Garamond" panose="02020404030301010803" pitchFamily="18" charset="0"/>
              </a:rPr>
              <a:t>Unidades</a:t>
            </a:r>
            <a:r>
              <a:rPr lang="en-US" b="1" kern="0" dirty="0" smtClean="0">
                <a:latin typeface="Garamond" panose="02020404030301010803" pitchFamily="18" charset="0"/>
              </a:rPr>
              <a:t>:  234</a:t>
            </a:r>
            <a:endParaRPr lang="en-US" b="1" kern="0" dirty="0">
              <a:latin typeface="Garamond" panose="02020404030301010803" pitchFamily="18" charset="0"/>
            </a:endParaRPr>
          </a:p>
          <a:p>
            <a:pPr marL="342900" indent="-342900">
              <a:spcBef>
                <a:spcPct val="20000"/>
              </a:spcBef>
              <a:buFontTx/>
              <a:buBlip>
                <a:blip r:embed="rId2"/>
              </a:buBlip>
              <a:defRPr/>
            </a:pPr>
            <a:r>
              <a:rPr lang="en-US" b="1" kern="0" dirty="0" err="1" smtClean="0">
                <a:latin typeface="Garamond" panose="02020404030301010803" pitchFamily="18" charset="0"/>
              </a:rPr>
              <a:t>Costo</a:t>
            </a:r>
            <a:r>
              <a:rPr lang="en-US" b="1" kern="0" dirty="0" smtClean="0">
                <a:latin typeface="Garamond" panose="02020404030301010803" pitchFamily="18" charset="0"/>
              </a:rPr>
              <a:t>:  $42 </a:t>
            </a:r>
            <a:r>
              <a:rPr lang="en-US" b="1" kern="0" dirty="0" err="1" smtClean="0">
                <a:latin typeface="Garamond" panose="02020404030301010803" pitchFamily="18" charset="0"/>
              </a:rPr>
              <a:t>millones</a:t>
            </a:r>
            <a:endParaRPr lang="en-US" b="1" kern="0" dirty="0">
              <a:latin typeface="Garamond" panose="02020404030301010803" pitchFamily="18" charset="0"/>
            </a:endParaRPr>
          </a:p>
        </p:txBody>
      </p:sp>
      <p:sp>
        <p:nvSpPr>
          <p:cNvPr id="12292" name="Line 6"/>
          <p:cNvSpPr>
            <a:spLocks noChangeShapeType="1"/>
          </p:cNvSpPr>
          <p:nvPr/>
        </p:nvSpPr>
        <p:spPr bwMode="auto">
          <a:xfrm>
            <a:off x="457200" y="1828800"/>
            <a:ext cx="8305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12293" name="TextBox 11"/>
          <p:cNvSpPr txBox="1">
            <a:spLocks noChangeArrowheads="1"/>
          </p:cNvSpPr>
          <p:nvPr/>
        </p:nvSpPr>
        <p:spPr bwMode="auto">
          <a:xfrm>
            <a:off x="4259809" y="1395355"/>
            <a:ext cx="447620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sz="2000" b="1" dirty="0">
                <a:latin typeface="Garamond" panose="02020404030301010803" pitchFamily="18" charset="0"/>
              </a:rPr>
              <a:t>Ciudad </a:t>
            </a:r>
            <a:r>
              <a:rPr lang="en-US" sz="2000" b="1" dirty="0" err="1" smtClean="0">
                <a:latin typeface="Garamond" panose="02020404030301010803" pitchFamily="18" charset="0"/>
              </a:rPr>
              <a:t>Jardín</a:t>
            </a:r>
            <a:r>
              <a:rPr lang="en-US" sz="2000" b="1" dirty="0" smtClean="0">
                <a:latin typeface="Garamond" panose="02020404030301010803" pitchFamily="18" charset="0"/>
              </a:rPr>
              <a:t> - Juncos</a:t>
            </a:r>
            <a:endParaRPr lang="en-US" sz="2000" b="1" dirty="0">
              <a:latin typeface="Garamond" panose="02020404030301010803" pitchFamily="18" charset="0"/>
            </a:endParaRPr>
          </a:p>
        </p:txBody>
      </p:sp>
      <p:pic>
        <p:nvPicPr>
          <p:cNvPr id="9223" name="Picture 9" descr="C:\Users\rhd4581\Desktop\Picture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33604" y="4290564"/>
            <a:ext cx="1969070" cy="14173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6" name="AutoShape 11" descr="data:image/jpeg;base64,/9j/4AAQSkZJRgABAQAAAQABAAD/2wCEAAkGBxQTEhQUExQWFBQXGBgWFxUYGBoXFxcYFRcXFxUXFRcYHCggGB0lHRUXITEiJSkrLi4uGB8zODMsNygtLisBCgoKDg0OGxAQGzAkICQvLCwsLCwvLCwsLCwsLCwsLCwsLCwsLCwsLCwsLCwsLCwsLCwsLCwsLCwsLCwsLCwsL//AABEIAK8BIQMBIgACEQEDEQH/xAAcAAABBQEBAQAAAAAAAAAAAAADAQIEBQYABwj/xABJEAABAgMEBgcEBQoFBAMAAAABAhEAAyEEEjFBBSJRYXGBBhORocHR8DJCUrEHFBUj4RZTYnKCkpOi0vEkM0NUc2OywuIXg7T/xAAaAQADAQEBAQAAAAAAAAAAAAAAAQMCBAUG/8QALxEAAgIBAwMBBwMFAQAAAAAAAAECEQMSITEEQVGhExRCYZHR8CIygVJxscHhBf/aAAwDAQACEQMRAD8Axllnm6c6UPeHGOzsMRVaQUpwKCocviNw4ivCAImMGKVO1SWNHq4fjWkHsVkCqu+fBsS9S23HHs87TFcmAkmzqKwVTFB7pFC4Kj7pNCGcPuPA2Fks5VdN4gsagOGZxhjkX/S3QOz2mWSA6S2CgQA25ixbI791NLY5QKQUszMG3bDHb0nSSztpNL88EM2RQIdnnKSAFB+8k7fW0QZaRlE8Wcw02WPpOjwyw2pSs87LNS4RAaOaJi7ORAlIjvTTIAmjmh7RzRoVjWjmh7QrQBY0CD2dTGvg/bAwIKkxmStGkyyNqTdASkDOv4RGIcuY6Qh8SAImdUN0c1KJS3ID1rCAqmRJUgbIEZQhqhOwBWYS9BVSYHdiioyxL8dfhCmEaHSCx7wt6Bx0PSKxxhsLCQUFipgpVAYUGE4jsfEiUpKakE12QBEDtM8YFvhG58H3F67KPi8cHW5vZxqPLLYY27ZYL0ldIIZgWNKEKDpPAio4NAZmnVpViCbqkjlVHEGvZGTtOmSq+gYgYkgAB9cFRoQCygRgRVg8Vkw2gB1kJYjLMFmZ6gAUqzc2+czZ5yf7vz8/Nz0IRNxa9JCei6o3byL1MTdXMfIvh3AUjD6YlgvcBAbBV0AkPgAAHAo9TU7Yau2zZbUBCUbwXIGe2pwyIMEtbLDgBjgwarM1amuZZ9kc05STTf8AJVIhaHtN1iMQxwcZEEpauAoYvbRpVRZRU94VJ2ApoSQMGT2GMtZFEKIbmxYcWFMe6JlsLpAN07WNHPo/g1VKCbNE78ot47D5R0UvUr/NH91cdB7CAF/YdBKPWDIXQkF9UFN41eoLhhk8FOg5oSoAEg47wCwA8tkbLQ9nIXPQprwWl2/4kDwMXA0eDiGj2MPS4suGMpPc5Z5Zqbo8bmWVUpbsRg4GOIfjQdsbDQNpNzVJwFD+JrxYRprdoFKndIVvavbFRY9CiQ4D1L4M3COnpekePKns0RzZbhXDDfWTu7IQ2k7od1McJA2iPaqJw2wZnmGFb5CJCrNvgZkmNLT2Mtsj3Y67B+rjrkbM2Bux12DXYW5AFggiHplw+5Bk2fVvOOD17ITdDQkmxKVVIJG2CytHLJZu2LnRduQU3VliKNu3Rc2adJZhj2RxZOonF1R1wwwkuTPK0DNSMQaZRGTIWDUM0au0Ttiu2KK32cqUVD5vE8eWUv3Gp41Hg5QSoVA5RCnWdENMow3qzFowrhkpTvsBUhMLLCMweUSpdjvYVO7PhA12JQemHI9kU1LizFPmhwVJzQr1zhCmQfjTyBhiLMScoMnRyiHp8vnCeldzSt9hfqEk+zNrsIaBnRgyWDCnR6t3bA1WdQLNAvlIH84nK0YdohirAoZQdF/fE1INLzjlGZTlHuNRi+xUTpQQHJKT891Yzc5ClzdYfdvVtxu32cUBLMeYwEbHSdQEJN+8bqgRqMRgVMbr4AjAsWibonoeVpKWF0MUqPtChuY0oFMRmCax871GT2uVyR34sdRoxP1AmYtIAqX1aABYJYDAC9jBh0YmzZT9WXCEhmxyUTvITj+lHrVn0AlGKRg22mwxLmWZkqYZbHHY4jEsEOW75LJM8Qtug1ovqWRjV1PqjAmrhwEj9kcIqbVMQlAQxdNRgynL4cGPPt1HS+yJChcmkObpYovJyui7VNCMajfGenaHvKCEOoEarA7AcCxBYvWoD7K+Y1b3KIoUzEqTeZ0AstiXQoA1Y4oLnDnhB1WBSUIX7qhfcKDFLpAKQN5Oe12aLv8AJSbIlTFzU3UlKg2ailJUngCHpjjHrMroXIXISks6pSUk3RhcYMMBiTTPOOqMNapDPCevPwq7BHR73+Q9l+BP8OX/AEx0Hu0hWYqzIUbXanBT/lnmQt8OAi/spUMDe5v3GKefM/xVob/p4cFRMkWje3GPe6PE100EvH+zzs01HNJF/Zy+Ir2QWbYQqIFltZ483EWUq0p3iMyUovYrFpogT9CCK2foYpjWS5yDnBCEmCPUzjyKWCEjDmwEZhob1AzIjazLFLOUVls0IPdPKOiHVqXJGXT1wZtdnR8QEBVZgMwYtJ2iyN0RF2MgPjHXCafDOWcGuxAUgQgTEnqoWXZyohIDklhxMX1JIjTbI12FuRbp0BOPupHFQ8IIno7N2oHM+USfU4l8SLLBl/pZSBEWVnSSBrh9hiaOjas1p5Anygiejgzmfy/+0Rn1WF/F6MrDp8q+H1C6Ps6T7Su+JryhS8ObRAHR1Ga1dw8DBU6Dl7Vn9ryEcksmJu9T+h1Rhkr9q+pJ6uUcWiRM0EGJZt2JPKA2KyJlG8gMdp1ux6CJhtS/i7h5RzzzNP8AQy0cdr9RR2zRxT7pGeDc4jfUlHBYO0E+caNc9RxUTzMDikerklujD6dMp7MmWn2kV4vFoi2SrrBLR2ltHBJ6wUSrHcT5xCMsNQvFbjkWonTg6OWAC4VThDkS0H4e1oAqVyhCgbY3Rmy1k6PlnPlFjI0Y+DNvjO2cgHGLBFub3j2RDJCfZlYSj3RYr0GlWNcwcS4L8BEqTMElIlhJYba9kU50wke8YcnpAlTBZp8uMcr6afNFlmgu5opU9Kg7iBWq0FILDhv5RUrt1nIJ9pthbsiJaNIygaqVwBf+0YWCTfBt5UlyUfSHQs2dNDAXHOYKSSAzgBx71WLEmrUi90BoGVZ0gqZcxg6lMbpArdLB+PyirtGl1qJuOlPInjEC0WtXvzGO9TRSH/nJPUyL6ldi2+kJKJtlIdym8oMf0FJP/dDrD0ml/V5BdyZUs8yhMZq91kuaErSo3HOs9H3Puir0PSzyQWcIA7KBuTQ+n6ZPqpwfCS3/AIMZM8ljUkuTa/lSnZHRlru6Oj0/c8Xg5feZjdC2cmfaJa1hSpYkpcPUNMu4gYANyi2XYN/yii0Ab1ptrHASHoBlMcUi9SmPPw9TLHjil+bnbk6aOScmwf1M7u2CIVNGBPa8GQmDJTG310nykYXRRXDY2Val+8gK3uAYmSbR+snvHdAQmHhMRl1LfZev3Kx6dLu/T7E5Nv58j4w425OxXd5xBCYcExL2jK6EHXaQcoAQMg22tDyaHXY6BZpruL2UfAAWdLuwO6JBVgyUhi4YZjnCXhtHbCdYnaO2B5pvljWKK4QU2lW3uENM9XxGBGcnaIabQnbE9S8m6J9kWWLkmvhB2iJYLQkulw70G3htiZdjSdiaGwjRX6b0uLMm+tCijNaWZP6zlxxwjPn6QZGSFHmPAQ7Rk164Y8YuZ9IkrKWe0/0Qts6a9WmWoyqTA6aqJYMagDeINSQlubO9AbTbJcsfeLSh3a8oB2xZ8cRGG/8AkD9ADYClVTsxGTnlES3afNqAcNcfJvb4k/DClNJbGoq3R6dP6R2O7dXPlkEMQHV/2gxVTulViQ4Qm9vurr+8l488I+Y8IQePgInHNJfj+5t4kzYW3pRJJ1UqA2AeZiAvpEj4V93nGePjHARZdZkSpE300HyXa+kQyln95vCBq6Qk+5/N+EU5ENVR/WyF75m8+iH7ri8erLCf0jUKXUvk799Yrp/SicKhMtv1TzB1qGKm1Lxc57fkYCRqnlyNcRwfshe9Zn8Q/d8S+EsZ3Se0ZLSOCE+O6IyukNpP+qdtAgfJMQrmHA9w8oaqWQ9NnfURh58j+J/Uaw418K+g+16RmzGvTFltqi1caCIK5YJcgEtiQ5pQQYiGkRhtvk2klwab6O1JTNtCcCqQW33VoJHZXkYylqmKQtS0EpWkkpIxBehEX/ROzLVNWpCkpMuWVuosKKSGwLu8UwlCbNuuwWpnFWcsWjKXgHwVf2rafz8z+IPOOjWfknL/ADs3+T+iOimjN59Tn/STPr8yVpQS0kpTNUgLBSnWCQpqtT2stsbHSE5SQ6S1DkDhGTkWVC9JKXrXkLQRkKhWIGMavSeHJXhChK014+xZqnZWy9NzM27Ggo08rPwivuUgExMLc0XI0/8ApQ/7d/SPbGZmRHWYQGu+2957Y77Z3xjFTDthn1hXHd/ekJ/MDanTG+GnS++Mei0kioUOT89Qmm+CgqOB8D2GMa4vuFmq+1oadLRlzfED6xRJ9d0PYDVHS8J9r74y+v8ACo8jAlzyCxodhoeww6CzW/a4i10b0pWBVJmJG/W5E48D3Rg5SFqDhKiDgQCQeBEX2g7MopukEKKi16mQgSa4Dk9C0bpSTaEky1A01kEMoA/Ek5b6jfGM6R9AfvEzrIyQCSuz5EEEPJOVfcNNjUSaiZLUgpUHSoBJSoFiKrDgjgeyLzRfTgIKZdqIJPsqAZZwGskUVU4hucXUvJOUUeSGdNTRaWODEEEEUIIxBBxBjb6flPZLApwD1bkn9SW8VGnbZ1tpnKCAZZmzCk0AWkrUUqqAzgvWsWXS2YfqNnahEpdOCUQ021uTS+RTBBOExBwwruqx2tE3Qt55oUlQDC6ooKUqGs5QSdYYVG2MlY12kFCi4llaAouKgrFCHfGNxYrStTpUSUoBCHyBNQOY74m53Hc3CNSRLV4jwhPPyhVeI+cIfEeETRc4+McPGEf5wnnDAVXj5QKeWBq0EPiPCBTpbv62QAVi6uRRtlRypEiz2Ry5oCMPLtgoszE1pQ/OJMAAJchIZhl65xGt6MG3+t0TwMIjW1Djh57oAM5bzqKUQVBAvEAkUcJqf2or7EtM2aiWJNV4VvHA5NujTWKzpV1iZgVcWkpN1nopCgzhn1YtdG6OsciYmYhE4rQC15aSKhi4CRDVGXZW/R4kp64eybi0l3p97m1RhETRFndctdKLO3JZ2xa9GJY661CjETFByRRU29lmxiHodmT+urD9c5wJ7jfBob0dA7wjo69aOSjtHH/HTaAOpGDH4saxpNJ4DgrwjL2E/wCPXQpZSPaqS4VQFg2EafSeA4Kjkw8y/OyOqZTpwgM0QQGkDmKijRmyHOTERYibNiJMEZaHZEXA04iDTBEW0TzLSVjFIfB+6JzX6WgLCXKJpjXe/L8YdZVDrEYe0Bm9S2GWMR7JpxK5ZuDXIpkotq1WQEjOmNauIgWK3kz0MCWmoQo4lJLgjAOBtbmaR58MMtQtNGltCYfYE6po+u3cmGWlUH0fJKke0E66qZm6lDlsxUR0dbjvE1/b/JqO7oWbaCKPhSMPp9T2iYae7kT7iY0+kpxBU1WLEh29pKS37w9PGZnhK5i1kmrXWDi7cBqmhKiL7NXVEWhmSgvlRlo0ehrS0iWNiY0XR+feUk7Ft3DzjC2a2gICZesAGc7qEkGrXi1QMY03Qu0Xq1brQwOI1UUY1hxy63QIvgMHqLssMd0+0DxjEdMEplzbIpIa9efl1Jps9oxtEq9nl/8Aqm+cZDpXJUuZZCEFaUhV7VdIdMol+STTYDsjcpaVfgGVWlNHoShCgiUAJqUm7KCSQCpwS9QWwi66WsLLKSAAAickAUAZIAAAwwwimtt5UlF0KuJuq6w3iM2IIS117wvFvZziZp60PZZRUQ4E1yMHapG0RLppXFr+5PTRWWj/ACJR2mST2oaLDQM15toGwA4bSrtw74qZMq/JQQp/8ujgNdUl+LNFh0cQ1otW9KD8xXYafKHji1F35NY+TSTD8x84RXiPCOXnyhFH5jwhoscfGE8/KOJ+flCeflGgOWfmPCEOfrIRxz4jwhoLkpAUVHAMXNMtsJtIBxz4eccTWBTp4SsoJF8YpFSDWhAzGYyhwV67ILsDnwhFePjCbPWUIT8/GGBxzhpNYVRx9ZQxRrAA/ogCZ9oo7SlnAH30bREDRqWDENrqoze9sib0US8+0f8AEs55LRsERNDTbj1LBa3KRjXC8RSMSdJh2LVjsV2Kjo77a4/vqjo5/bv+l/X/AIT0gdEzQbYFJVqrUlnDPdBwq5OtlTGrRrdKK1eSvCPNOiluWZ8lQu3DMuUdxqEhIclwkMNutnlv9LT9XkqOzAmrsJOyuC6QJa4jfWA2IgS7Sn4h2xcQda4jzDA1WtO3uMBVbU7D3ecZoB64h20shRxYO3lviVKXeODQ+bZEqBBWQ4yx+RhODaDUjMqtl2Z1Y1FGkxNbqqOC2KSRXiWI2lRq2ySASUlUtSdjFQpV/hGJpTZE+2aIklV5io0c3lZUGBGyFTZUuk3A6WukiqWwYmoaJLC00O0zQzlRClIXNmiWhfV3UlSlEKLu9AE1ag7DizQSUFqAcjxg0mUUKvJUysHD5PQ7cTjG8+KWSDUefmZUknuUy+jlpJSUh0lK0HXBIDgA4ggEqLcCTuLYuiM+8PrBMsazBC0lSVtQsxSaJWCxxO4xbmasXiJh1saipAYUygNjmrvBpjYAi7QgYAhIc1478BHl5sfU4o7uP8J2aUolPP6Ors8ubeWso6xKkFLFryFHrFoJYFtU5sSQ7RaaO0tLkSUqCCkpYqAB9rJSnNHb1mS0WolLOkNel3nGteAKmKhjqPTk2EUVtGqlaXBCCghOouYH9pak1cEgYVCcsYnilPJ+57/LbsPZ8Gi/KVN66Ee8Gc1qszGcY1U+HiIXSenQmXdTVV9KGA1HxUliQXYAA7gk4xgVWk33IVeCmIKQGIcBISchWh2nbB5yVnXml3dk+y4dlFgwAcg0xq+2LywJtW2/5FbL/SmmEE0SARdSFJQrV98pSFLZgXGAqMniHpiY6AFEkMQ+IZi7KYXsT34isS+ivRyZblsRN6kMBNQUIlJBUorZakqCmcslINcSKR6Ev6LbMpgbTaCE0BeTeAoAH6rAVo2cXx41Bpjp0eYyVyhJASUhrrbcRuhej5KJ9oUpwlaUhJYl2xYCNP0z6MWWwSgRNnTFqLICurAzdWqgOzO0ZmZKtCJQKUpKXY1StaXa66RRLO5rmKBq1lkilRmMWnuWytKAqKQC9KKZPIOXc7gYjS9OIN5RSoXVJBQ9KmoC2YENnWIFgSsLbVPWJIUtRCKAh0hTEjYWBwON2i27QyuqSAZcxE1V9PVJuJF0H3SdYDWqS7PXCIue9NlC0VpeXiXl1a4oa7ZKUHdjdOAaDzLYml1QVeF5JBBcO3IuCCMQ0VY0eqanrEAo6oKBKipaiUXRMYVC2JuhycMA4iPpEEAHULJ1gk3VAh6gKDoBAFMiMsiM+1gE0pblAVmliWuoAvE5sWxwrUcIJbutROWQXloQoBRUZhKghRSHJBJBTQjAgZRUy5ICpYmFMsKQFoL3nSoBiAMccHoxFKxY6ckdWhISoqSlOocFBRu1un3nAA4thCk96CwVitcz6uJlTeIl+wklLVfU9pNCCDV++eu0lIEwpSaXTdSpAKsQ6AdVTEOLocVANYDaZyrMJZZCpc5Dm5UAh9YpIdJZaQRQ0PwgiPNtM2eiUh09bkXZTpBJTMJSzKBBGxb4CZCT3vsMmfahVUISk3gi7eJc3b9McQB+9jCWDSiVg6wYJvKyUipBvXqBmwcUq8UlglolzQZlVJBUgj2QpIUxLVIfd7oEWuirMoT0zUhSQhJVeIS5vBREuYxdSSlK8ag9gcnXcVky0W24bqgHzF6o2OCBQ4ghwRg8FROCsDFDYJKp5RIllndcokKLUrLQXJSHxFQ4fIvO0YtZe8qoZ0kMoHfFoSvbuBa9FkvOtOre+7IZicZiPhrgD3wFUyWEkJvjXLkCoD5FdQSxYDvxiR0UcTbQSVJFwgECheYneHwiDZJS1mchKikjrNYiove3MIxcJZIANSrhE8tM12L763Yv9tO/ljorfyC/Sm/vo8o6OSsfkNz0PQP0W2KzFJebNUlV4Fa7oCmZwJYT2F4vZvROyK9qWTxmTW7L8XDwrx3632DQigPQiw/mT/Emf1Qw9BbF+bUP/sV4mNG8K0a1y8i0x8GZ/IKx/Cv+IfKO/IGx/DM/f/CNRHQa35DSjKn6P7HsmD9seKYGv6PbKcFTh+0k/NEa5oVoNcvIaImMP0dWf85N/kP/AIww/RxI/OzexHlG2aOha5eR6ImJP0cSfz03sTDFfRzLytC/3R/VG5hk2alIKlEJADkksABiSTQCDXLyGiJhj9HCf9wrmj/3jM9KujKrIhahaEg0uoVqqnMoEpQkEktQvhtaND0k+kZCXRZAJisDOUNQf8affO8sK+9Hm9stS5qzMmLK1qxUoucaDcBkBQZNHPly6lXJOWnsVNrmzqJAKXdyK40BphRuMRbVKX7CbygSlZ/RmPrEKIoQKu9c4ub3r1wiXo+wTJq0y5YK1qNE/MnYBtiMJ6eEJUjM6I0NOtE0oQUJJqVzFiWgVGsVK5GjnCmMev8ARb6PrHJZc+ei1TWI9tIlB3cBALrFW1iQdgi10J0Fs8uWnrx1s7EqC1pCf0UXSHG84nZSJ0zodZFe6scJiv8AyeO2Ntbo2ki7RJoLuAoAGYDIAAYQ5UkjGgzJy3mMvM6AWU4KnJ4KR4y4rukPR2VZbLMWJs9RolKVKSylLLMQEijOTuBht0rYzH/SKuXbpzpomWCkFKUutj7TkPUim5s4qlTlJ6tKJQ6hAVqJIvksoVJ2mpINcw9YkpHPN4MgDb64R50ssnyTszZWlcwJtYIUVmaEOBLCVEKUkVoCpwWxAibJ6XpNovKSRLlpUAya3iLoNBeDB2csMglmi3EpJVeupKmYKbWbYD6ziQFbsc+7GG8qfK9f8BZUaL09/hrYCpzNK5hCSxBnIBUJbYEsOyIMm3S0GWpajPlKllKb/wDmJUFJJQvIijczz0dzNg/Bvx9CHKTU0HDyjPtVb25Hfkyem9MJmqEy7VIGCUoQVkgrLsTUvji5wwHaH6TISpZtGBSlSAASL6VuabCKbo1pNR28cjwgSlDPCtSwaNrNFqtP59B3b2RV9PdJImmz3WCgFqVR9ZYllRoQzlJPOIGhrYtJCUylr1QLoCgGvhRN5qOwzpUvGiTOD1V8ucFVOegoBVzRIzdUZWSo6NJq65RlldGJq1LN1MtKyohJWxTeLhrgLthXGNFoyyqlklS0LNCRdcEJvBlOajWVsxgMyfeLJUD7GYBdYF0Y4vTlE6XZEfeutR6pnAN1K5hDhNKkCmbOrChgnOctmK7A2fo+mTMfrFKm3CtDFICReSlSSLrpUAXc7BvgMrQ0oLvJmEqLgssKfbTAl94iJN0im1TiTLJXRyCyWDOkqHu3ncZhJDgmJU+3okBQIAmrUAVILLDBkpSgSVXOCgMhGnrT2e4WySuRK1lIIN0EMlSkm8xDFJatKMMgQaRM0DZZRCurZk/eqXeupSgkKT1hqS10MBXhR89o2RPmTpn+mUhBVfSAVoUTeCkpLH2XFAxwaG2RASiaqcVJkTJgpLmkAMTdUoADMsxOIyxhaXxYI2fUSvzi/wCFM/rjozn2NZf9xM7Uf0wkZ0rz6DtnvAEKIZDhHoGh8LDRC84YDmjhCc46EA6OeE5x0Azo54BbbYiUgrmLShCcVKoPxO6PMulH0gzJry7K8uXgZpotWWp8A/m4RiUlHkTkkbDpJ0zkWUqRWbOA/wAtPunLrFYIxwqd0eW9Iekk+1n71TIBcSk0QGwJHvEbTyaKdS+eZPF3c5xxHrY9fXCOaeRyJOTYkw0rCJ9NDk038ou+jfRebbF01JSTrTDgNyR7yt0YSbdIyQ9D6Jm2mYJcoPtV7qRtUWp41j13o5oCVZJd1FVn25hDFW7cnd84l6K0XKs8sS5SWSMSfaUc1KOZiaBHbjwqO75NpHCFvR0NJiwxxMed/SZpO9MRIBpLHWL/AF1YB8AyS/7cb20T0y0qWr2UJKlHckOY8PtdsVOmLmLa8tRUrc5cAHYMOUc/UyqNeRSOAwpj45Q9A+Q9d8CAwfyx8YcqZjsNO3HxjgMBlK2ZvxhCTm2z13wwTN3Zxbzh6FUpw3cGhAPrv39nbD0n1xz3wKg8W+frZD327NndvhbgEZ/wgS0D1X5w9Sicsw2+EJ550zcduyEMiTbKPdFdl4pfeXNeFIgT0kXgGDhpl4HWIVeSkXjQPeDCh2Vi5Izp69GEBoBlXv8Als4CLxzPvuW9taqSv0KNFoRIQkJKirrQpCg5IF0FkJxdagxS7BksMTBJVrWUCzFusVNqMSHNASCAaUoSx2w60aPurMxBWk1LpLVBemYevhSIM9K1zbylIZN5kiWAACm6oMPZAfM4NhHRpU9x+xk1cS7mafUgS5Vik9YTqoWpJKQqYQSo4X1nVqaJG0nVtrPJl3zNKxNXJkrUAD9whaHCggJACyFBVQAAEila5PRtr+rlc0S7ymmKlmtDMpUGgISpYcbYtpXSCUpAlGWUTVS1S7iQOrSCw1W2inOMTxvsjOlrkEu2CzT1LN5aZgCQwrMmE1WXzZ2fAAc0scsTbPaJNxpms6dqrxLyycWOW/dEhRT1lmerzAC+V9ASH4Y84k6ESs30sybyzeBDoLsFHYxUK5OMTGb2v82FRifs8fErsT5R0Tfr1o2D9wQsdVvyZ3PpgKhwMMAh4jRUV4WEjoAFhRDYh6T0nKkIK5qwhO057kjEncIQMnExlOk3TiRZryEffThS4k6qT/1FZcA54Yxi+k/T2bPdFnvSpWF7CYra6h7A3Cu+MiGypgfW94jPN4Jufgn6b01OtS789d5vZQKIRtCR44nbFapfY3p++H9Y7Q1fH5ejHO3ZM4AF8y/9nhUmrV5v4coURtuhnQwzWn2kFMrFEo0VM2FQxSjdirhjqMXJ0h8kDoj0PXammTHRZ3NfemMWKZdKCjFXY+Xq1ksqJSEy5aQhCQyUjADxObmph6AAAAGADAAMABgAMhDgY7seNQRpIUGHPCQ0mNmh0NMIYVArAgMf9JelOrkIkJOtOLq/UQQW/aVdHJUeZpVjXL1TOkWvS7S31i1zJgOoNSX+oh2LbyVH9qKUTTXtr2H1ujz8stUrJskE7o4HfjmOA7MYYhWIo+Hd3fjDkqzOfLkGwxiVCCJTs9d8PR6/HPdAUDd5YUbvh4VgBs4fPd8oVAGDAwipneD2bmhgU5Ylsi284fKOSo7HbHuJGG+EAYLzf5P2HZDguu/CuNMt2Dc+wFK1/v6ygyD+PnCGORU5NvyyBpiPCBKSznKrw92OHd62Nyhj4cW7aDxgA5K9nJ92OdOG6Bz7IlftJBwrmzh6hsgIfybjxhwWK/37NuZhptcAm1wVlrsKxVDKw1TRVGGJBBcOGpjueKydayl/aRXEgjBy9AaBmx27o0q1fh65QhTXdRs3L4d47YtHqGlvuXXUSqnuZqVJmrTeWpITqm+okFw41fi2covNEaMQSpS1JUpIF41ZLkrvkEsboJKaO7VaGzLLKmzUoWFO4dQpgRQHBy4D8asIbpm0CWlUiSGExausVduoASzMr3jRuzCgimrVxsYbT3R316x/BP8A4w/qjoX7Bl/EeweUdBrx+Rbn0CFwoVEG+YW+Y69JrUT78DVNim0zpeXZpfWTiQHugAOVKIJCRk9MSQI8w6Q9L59pdI+5kl9RJcqH6ave4UHGJzlGHInM2nSb6QJcl5dnadNFCr/TQd5HtkbBTflHmmkbdNnr6ydMK1nbgBsAFAMKBojoAA9ZYw5THLb+Mcs8jkTcmxBvq/qsLl5/OEb18vlCgbowI4D18sI5Xbk2L5ANn4woFQBVRoBtJYAVj1Poh0MTZrs6eAu0e6MUyqe7kpW/LLbG4Y3NjSK3oZ0JIu2i1pqKy5By2KmDbsT27I35JjneOvR3RioqkbSoWEIjnjnjQzgmOI3n5/N46FeABGO3ufxih6caRMixTSCAtf3SK/H7RHBAWeUaFKY8l+kbS5nWgSg9yS6QNq1NeP7t3v2xPLLTETZkbw4etuzfBLtaeq/2gbZZ17sYddLZc8N8cBMIjLH1UcIeA1MO93x4wMqbF8Wxzzy5vHKVzp69bhAAVS/W+gfhHJmHHgPLlXCBgu1dh3mvDdHEAbs+1j4wgJEteQLeYeFSQBsGNeANd+HbAZde3y8z3Q9ArQuXDccuIqIQwqTjTa+yuPYztDuspm7/ADYBh6wgTsH9V9b8ob1ww5juy5wgDqJA2D8NvCFVQUG6u3A94G3ugd6tcseb1wyYwrEgPRi9MAVBxvwDwUA8q28jXt+XdHAfLEHli2/1jDZiwXPZm1aCtNnbHEgby7bGIDHOuHdCoDgQDjvpsLimzH00c4Yl+LHIhnh8xbBzw3OnFoCos4ONf5SfENDAKVEYg08wMtp9YRVaU0dMmGkwBHwsxbOoqe2LK++0ipbdTadz8uUKTkzVrvIo3B90OLcXaApfsGZ+eV2L84SLzrj6EdG/aT8gf//Z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aramond" panose="02020404030301010803" pitchFamily="18" charset="0"/>
            </a:endParaRPr>
          </a:p>
        </p:txBody>
      </p:sp>
      <p:pic>
        <p:nvPicPr>
          <p:cNvPr id="9230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68" y="4290564"/>
            <a:ext cx="2401535" cy="14542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8" name="Picture 2" descr="Z:\Financiamiento y Credito Contributivo\Financiamiento y Credito Contributivo\FOTOS PROYECTOS\Fotos MAR 2015\Ciudad Jardin (3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326534"/>
            <a:ext cx="2204494" cy="13750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Z:\Financiamiento y Credito Contributivo\Financiamiento y Credito Contributivo\FOTOS PROYECTOS\Fotos MAR 2015\Ciudad Jardin (4)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0" t="18472" b="23240"/>
          <a:stretch/>
        </p:blipFill>
        <p:spPr bwMode="auto">
          <a:xfrm>
            <a:off x="857724" y="2224060"/>
            <a:ext cx="2467087" cy="12584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4100" name="Picture 4" descr="Z:\Financiamiento y Credito Contributivo\Financiamiento y Credito Contributivo\FOTOS PROYECTOS\Fotos MAR 2015\Ciudad Jardin (5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861" y="4931792"/>
            <a:ext cx="1458942" cy="10942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4101" name="Picture 5" descr="Z:\Financiamiento y Credito Contributivo\Financiamiento y Credito Contributivo\FOTOS PROYECTOS\Fotos MAR 2015\Ciudad Jardin (2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954" y="4931792"/>
            <a:ext cx="845884" cy="11278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4102" name="Picture 6" descr="Z:\Financiamiento y Credito Contributivo\Financiamiento y Credito Contributivo\FOTOS PROYECTOS\Fotos MAR 2015\Ciudad Jardin (1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072878"/>
            <a:ext cx="1676400" cy="1257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075"/>
            <a:ext cx="3981450" cy="987725"/>
          </a:xfrm>
          <a:prstGeom prst="rect">
            <a:avLst/>
          </a:prstGeom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</p:pic>
      <p:pic>
        <p:nvPicPr>
          <p:cNvPr id="18" name="Picture 17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5907732"/>
            <a:ext cx="1676400" cy="874067"/>
          </a:xfrm>
          <a:prstGeom prst="rect">
            <a:avLst/>
          </a:prstGeom>
          <a:extLst>
            <a:ext uri="{FAA26D3D-D897-4be2-8F04-BA451C77F1D7}">
              <ma14:placeholderFlag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</p:pic>
    </p:spTree>
    <p:extLst>
      <p:ext uri="{BB962C8B-B14F-4D97-AF65-F5344CB8AC3E}">
        <p14:creationId xmlns:p14="http://schemas.microsoft.com/office/powerpoint/2010/main" val="256816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495300" y="1162079"/>
            <a:ext cx="8229600" cy="687541"/>
          </a:xfrm>
        </p:spPr>
        <p:txBody>
          <a:bodyPr rtlCol="0">
            <a:norm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Parque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228 -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Bayamón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825014" y="3872892"/>
            <a:ext cx="3785086" cy="667543"/>
          </a:xfrm>
        </p:spPr>
        <p:txBody>
          <a:bodyPr>
            <a:noAutofit/>
          </a:bodyPr>
          <a:lstStyle/>
          <a:p>
            <a:pPr eaLnBrk="1" hangingPunct="1">
              <a:buFontTx/>
              <a:buBlip>
                <a:blip r:embed="rId2"/>
              </a:buBlip>
              <a:defRPr/>
            </a:pPr>
            <a:r>
              <a:rPr lang="en-US" sz="1800" b="1" dirty="0" err="1" smtClean="0">
                <a:solidFill>
                  <a:schemeClr val="tx1"/>
                </a:solidFill>
              </a:rPr>
              <a:t>Unidades</a:t>
            </a:r>
            <a:r>
              <a:rPr lang="en-US" sz="1800" b="1" dirty="0" smtClean="0">
                <a:solidFill>
                  <a:schemeClr val="tx1"/>
                </a:solidFill>
              </a:rPr>
              <a:t>:  150</a:t>
            </a:r>
          </a:p>
          <a:p>
            <a:pPr eaLnBrk="1" hangingPunct="1">
              <a:buFontTx/>
              <a:buBlip>
                <a:blip r:embed="rId2"/>
              </a:buBlip>
              <a:defRPr/>
            </a:pPr>
            <a:r>
              <a:rPr lang="en-US" sz="1800" b="1" dirty="0" err="1" smtClean="0">
                <a:solidFill>
                  <a:schemeClr val="tx1"/>
                </a:solidFill>
              </a:rPr>
              <a:t>Costo</a:t>
            </a:r>
            <a:r>
              <a:rPr lang="en-US" sz="1800" b="1" dirty="0" smtClean="0">
                <a:solidFill>
                  <a:schemeClr val="tx1"/>
                </a:solidFill>
              </a:rPr>
              <a:t>:  $20 </a:t>
            </a:r>
            <a:r>
              <a:rPr lang="en-US" sz="1800" b="1" dirty="0" err="1" smtClean="0">
                <a:solidFill>
                  <a:schemeClr val="tx1"/>
                </a:solidFill>
              </a:rPr>
              <a:t>millones</a:t>
            </a:r>
            <a:endParaRPr lang="en-US" sz="1800" b="1" dirty="0" smtClean="0">
              <a:solidFill>
                <a:schemeClr val="tx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812088" y="223838"/>
            <a:ext cx="1331912" cy="365125"/>
          </a:xfrm>
        </p:spPr>
        <p:txBody>
          <a:bodyPr/>
          <a:lstStyle/>
          <a:p>
            <a:pPr>
              <a:defRPr/>
            </a:pPr>
            <a:fld id="{A83CD6F7-E45B-4BA1-8871-B7CEF6E59660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13316" name="Line 6"/>
          <p:cNvSpPr>
            <a:spLocks noChangeShapeType="1"/>
          </p:cNvSpPr>
          <p:nvPr/>
        </p:nvSpPr>
        <p:spPr bwMode="auto">
          <a:xfrm>
            <a:off x="457200" y="1684243"/>
            <a:ext cx="8305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Garamond" panose="02020404030301010803" pitchFamily="18" charset="0"/>
            </a:endParaRPr>
          </a:p>
        </p:txBody>
      </p:sp>
      <p:pic>
        <p:nvPicPr>
          <p:cNvPr id="13317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60" y="1930893"/>
            <a:ext cx="3012883" cy="16953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0" name="Picture 9" descr="http://s3.amazonaws.com/media.listamax.com/256598/3_lar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10426" r="34808" b="30586"/>
          <a:stretch>
            <a:fillRect/>
          </a:stretch>
        </p:blipFill>
        <p:spPr bwMode="auto">
          <a:xfrm>
            <a:off x="3688395" y="3398837"/>
            <a:ext cx="2561074" cy="13041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Z:\Financiamiento y Credito Contributivo\Financiamiento y Credito Contributivo\FOTOS PROYECTOS\Fotos MAR 2015\Parque 228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670" y="4766389"/>
            <a:ext cx="886836" cy="11128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Z:\Financiamiento y Credito Contributivo\Financiamiento y Credito Contributivo\FOTOS PROYECTOS\Fotos MAR 2015\Parque 228 (2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105" y="4865526"/>
            <a:ext cx="1721654" cy="12912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Z:\Financiamiento y Credito Contributivo\Financiamiento y Credito Contributivo\FOTOS PROYECTOS\Fotos MAR 2015\Parque 228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367" y="3189677"/>
            <a:ext cx="2086020" cy="15645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Z:\Financiamiento y Credito Contributivo\Financiamiento y Credito Contributivo\FOTOS PROYECTOS\Fotos MAR 2015\Parque 228 (4)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1" t="22404" r="5300" b="14036"/>
          <a:stretch/>
        </p:blipFill>
        <p:spPr bwMode="auto">
          <a:xfrm>
            <a:off x="873535" y="4857182"/>
            <a:ext cx="2612835" cy="12995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Z:\Financiamiento y Credito Contributivo\Financiamiento y Credito Contributivo\FOTOS PROYECTOS\Fotos MAR 2015\Parque 228 (5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932" y="1716689"/>
            <a:ext cx="2819400" cy="15804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075"/>
            <a:ext cx="3981450" cy="987725"/>
          </a:xfrm>
          <a:prstGeom prst="rect">
            <a:avLst/>
          </a:prstGeom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</p:pic>
      <p:pic>
        <p:nvPicPr>
          <p:cNvPr id="16" name="Picture 15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5891478"/>
            <a:ext cx="1447800" cy="890322"/>
          </a:xfrm>
          <a:prstGeom prst="rect">
            <a:avLst/>
          </a:prstGeom>
          <a:extLst>
            <a:ext uri="{FAA26D3D-D897-4be2-8F04-BA451C77F1D7}">
              <ma14:placeholderFlag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</p:pic>
    </p:spTree>
    <p:extLst>
      <p:ext uri="{BB962C8B-B14F-4D97-AF65-F5344CB8AC3E}">
        <p14:creationId xmlns:p14="http://schemas.microsoft.com/office/powerpoint/2010/main" val="99705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87350" y="762000"/>
            <a:ext cx="8229600" cy="1143000"/>
          </a:xfrm>
        </p:spPr>
        <p:txBody>
          <a:bodyPr/>
          <a:lstStyle/>
          <a:p>
            <a:r>
              <a:rPr lang="en-US" dirty="0" smtClean="0"/>
              <a:t>Misión: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63550" y="2286000"/>
            <a:ext cx="8077200" cy="2185988"/>
          </a:xfrm>
        </p:spPr>
        <p:txBody>
          <a:bodyPr>
            <a:normAutofit/>
          </a:bodyPr>
          <a:lstStyle/>
          <a:p>
            <a:r>
              <a:rPr lang="es-ES" dirty="0"/>
              <a:t>Promover el desarrollo de vivienda de interés social y proveer facilidades de financiamiento, subsidio e incentivos para que las personas puedan adquirir o arrendar un hogar digno.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748713" y="5961063"/>
            <a:ext cx="395287" cy="279400"/>
          </a:xfrm>
        </p:spPr>
        <p:txBody>
          <a:bodyPr/>
          <a:lstStyle/>
          <a:p>
            <a:pPr>
              <a:defRPr/>
            </a:pPr>
            <a:fld id="{0F85AD41-01F6-47AB-B43E-FD14C43E0483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11" name="Picture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5491163"/>
            <a:ext cx="2133600" cy="1219200"/>
          </a:xfrm>
          <a:prstGeom prst="rect">
            <a:avLst/>
          </a:prstGeom>
          <a:extLst>
            <a:ext uri="{FAA26D3D-D897-4be2-8F04-BA451C77F1D7}">
              <ma14:placeholderFlag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</p:pic>
    </p:spTree>
    <p:extLst>
      <p:ext uri="{BB962C8B-B14F-4D97-AF65-F5344CB8AC3E}">
        <p14:creationId xmlns:p14="http://schemas.microsoft.com/office/powerpoint/2010/main" val="384375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675891" y="1057335"/>
            <a:ext cx="4064000" cy="901700"/>
          </a:xfrm>
        </p:spPr>
        <p:txBody>
          <a:bodyPr>
            <a:norm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Hacienda Isabel- Santa Isabel</a:t>
            </a:r>
          </a:p>
        </p:txBody>
      </p:sp>
      <p:sp>
        <p:nvSpPr>
          <p:cNvPr id="44035" name="Text Placeholder 4"/>
          <p:cNvSpPr txBox="1">
            <a:spLocks/>
          </p:cNvSpPr>
          <p:nvPr/>
        </p:nvSpPr>
        <p:spPr bwMode="auto">
          <a:xfrm>
            <a:off x="3072574" y="2896420"/>
            <a:ext cx="4232725" cy="591819"/>
          </a:xfrm>
          <a:prstGeom prst="rect">
            <a:avLst/>
          </a:prstGeom>
          <a:noFill/>
          <a:ln>
            <a:noFill/>
          </a:ln>
          <a:extLst/>
        </p:spPr>
        <p:txBody>
          <a:bodyPr lIns="80157" tIns="40079" rIns="80157" bIns="40079"/>
          <a:lstStyle>
            <a:lvl1pPr marL="342900" indent="-3429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indent="-233363" eaLnBrk="1" hangingPunct="1">
              <a:spcBef>
                <a:spcPct val="20000"/>
              </a:spcBef>
              <a:buFontTx/>
              <a:buBlip>
                <a:blip r:embed="rId3"/>
              </a:buBlip>
              <a:defRPr/>
            </a:pPr>
            <a:r>
              <a:rPr lang="en-US" alt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</a:rPr>
              <a:t>Unidades</a:t>
            </a:r>
            <a:r>
              <a:rPr lang="en-US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</a:rPr>
              <a:t>:  94 + 26 remnant lots</a:t>
            </a:r>
            <a:endParaRPr lang="en-US" altLang="en-US" b="1" u="sng" dirty="0">
              <a:solidFill>
                <a:schemeClr val="tx1">
                  <a:lumMod val="95000"/>
                  <a:lumOff val="5000"/>
                </a:schemeClr>
              </a:solidFill>
              <a:latin typeface="Garamond" panose="02020404030301010803" pitchFamily="18" charset="0"/>
            </a:endParaRPr>
          </a:p>
          <a:p>
            <a:pPr indent="-233363" eaLnBrk="1" hangingPunct="1">
              <a:spcBef>
                <a:spcPct val="20000"/>
              </a:spcBef>
              <a:buFontTx/>
              <a:buBlip>
                <a:blip r:embed="rId3"/>
              </a:buBlip>
              <a:defRPr/>
            </a:pPr>
            <a:r>
              <a:rPr lang="en-US" alt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</a:rPr>
              <a:t>Costo</a:t>
            </a:r>
            <a:r>
              <a:rPr lang="en-US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</a:rPr>
              <a:t>:  $17 </a:t>
            </a:r>
            <a:r>
              <a:rPr lang="en-US" alt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</a:rPr>
              <a:t>millones</a:t>
            </a:r>
            <a:endParaRPr lang="en-US" altLang="en-US" b="1" dirty="0" smtClean="0">
              <a:solidFill>
                <a:schemeClr val="tx1">
                  <a:lumMod val="95000"/>
                  <a:lumOff val="5000"/>
                </a:schemeClr>
              </a:solidFill>
              <a:latin typeface="Garamond" panose="02020404030301010803" pitchFamily="18" charset="0"/>
            </a:endParaRPr>
          </a:p>
          <a:p>
            <a:pPr marL="0" indent="0" eaLnBrk="1" hangingPunct="1">
              <a:spcBef>
                <a:spcPct val="20000"/>
              </a:spcBef>
              <a:defRPr/>
            </a:pPr>
            <a:r>
              <a:rPr lang="en-US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</a:rPr>
              <a:t>                                    </a:t>
            </a:r>
            <a:endParaRPr lang="en-US" altLang="en-US" u="sng" dirty="0">
              <a:solidFill>
                <a:schemeClr val="tx1">
                  <a:lumMod val="95000"/>
                  <a:lumOff val="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31748" name="Line 6"/>
          <p:cNvSpPr>
            <a:spLocks noChangeShapeType="1"/>
          </p:cNvSpPr>
          <p:nvPr/>
        </p:nvSpPr>
        <p:spPr bwMode="auto">
          <a:xfrm flipV="1">
            <a:off x="525696" y="1703016"/>
            <a:ext cx="8214195" cy="48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0157" tIns="40079" rIns="80157" bIns="40079"/>
          <a:lstStyle/>
          <a:p>
            <a:endParaRPr lang="es-PR" dirty="0"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06" y="2075531"/>
            <a:ext cx="2210221" cy="12417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758" y="5014827"/>
            <a:ext cx="2164810" cy="121622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7346" name="Picture 2" descr="https://s3.amazonaws.com/listamax-files/construccion/project/93/4550c8e5c7286d_larg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13" y="3495561"/>
            <a:ext cx="2810045" cy="12996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8" name="Picture 4" descr="https://s3.amazonaws.com/listamax-files/construccion/project/93/5550c8e5c9351e_larg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551" y="3495561"/>
            <a:ext cx="1634535" cy="7559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3" name="Picture 6" descr="https://s3.amazonaws.com/listamax-files/construccion/project/93/3_larg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674" y="3657600"/>
            <a:ext cx="2360241" cy="1090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2" name="Picture 8" descr="https://s3.amazonaws.com/listamax-files/construccion/project/93/4_large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366" y="1984163"/>
            <a:ext cx="2246144" cy="116664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:\Users\smc4689\AppData\Local\Microsoft\Windows\INetCache\Content.Outlook\INQ6TH08\IMG_5584.JPG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91" r="13370" b="25630"/>
          <a:stretch/>
        </p:blipFill>
        <p:spPr bwMode="auto">
          <a:xfrm>
            <a:off x="3581400" y="1758085"/>
            <a:ext cx="2658258" cy="1153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 descr="C:\Users\smc4689\AppData\Local\Microsoft\Windows\INetCache\Content.Outlook\INQ6TH08\IMG_5580.JPG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37" t="34487" r="-1522" b="27568"/>
          <a:stretch/>
        </p:blipFill>
        <p:spPr bwMode="auto">
          <a:xfrm>
            <a:off x="935868" y="4973495"/>
            <a:ext cx="2054921" cy="113917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Picture 18" descr="C:\Users\smc4689\AppData\Local\Microsoft\Windows\INetCache\Content.Outlook\INQ6TH08\DJI_0616_resize (002).jpg"/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0"/>
          <a:stretch/>
        </p:blipFill>
        <p:spPr bwMode="auto">
          <a:xfrm>
            <a:off x="5974888" y="4488374"/>
            <a:ext cx="2482308" cy="12793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/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075"/>
            <a:ext cx="3981450" cy="987725"/>
          </a:xfrm>
          <a:prstGeom prst="rect">
            <a:avLst/>
          </a:prstGeom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</p:pic>
      <p:pic>
        <p:nvPicPr>
          <p:cNvPr id="16" name="Picture 15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867400"/>
            <a:ext cx="1524000" cy="914400"/>
          </a:xfrm>
          <a:prstGeom prst="rect">
            <a:avLst/>
          </a:prstGeom>
          <a:extLst>
            <a:ext uri="{FAA26D3D-D897-4be2-8F04-BA451C77F1D7}">
              <ma14:placeholderFlag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</p:pic>
    </p:spTree>
    <p:extLst>
      <p:ext uri="{BB962C8B-B14F-4D97-AF65-F5344CB8AC3E}">
        <p14:creationId xmlns:p14="http://schemas.microsoft.com/office/powerpoint/2010/main" val="181772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rc_mi" descr="http://s3.egospodarka.pl/grafika2/kredyty-mieszkaniowe/Zmierzch-programu-Rodzina-na-Swoim-108605-900x900.jpg">
            <a:hlinkClick r:id="rId3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37375"/>
            <a:ext cx="2240280" cy="148971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0" name="Rectangle 9"/>
          <p:cNvSpPr txBox="1">
            <a:spLocks noChangeArrowheads="1"/>
          </p:cNvSpPr>
          <p:nvPr/>
        </p:nvSpPr>
        <p:spPr>
          <a:xfrm>
            <a:off x="1828800" y="2382230"/>
            <a:ext cx="6433214" cy="2296886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6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</a:rPr>
              <a:t>Programa</a:t>
            </a:r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</a:rPr>
              <a:t>Seguro</a:t>
            </a:r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</a:rPr>
              <a:t>Hipotecario</a:t>
            </a:r>
            <a:endParaRPr lang="en-US" sz="3600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075"/>
            <a:ext cx="3981450" cy="987725"/>
          </a:xfrm>
          <a:prstGeom prst="rect">
            <a:avLst/>
          </a:prstGeom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</p:pic>
      <p:pic>
        <p:nvPicPr>
          <p:cNvPr id="6" name="Picture 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5697066"/>
            <a:ext cx="1600200" cy="1084733"/>
          </a:xfrm>
          <a:prstGeom prst="rect">
            <a:avLst/>
          </a:prstGeom>
          <a:extLst>
            <a:ext uri="{FAA26D3D-D897-4be2-8F04-BA451C77F1D7}">
              <ma14:placeholderFlag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</p:pic>
    </p:spTree>
    <p:extLst>
      <p:ext uri="{BB962C8B-B14F-4D97-AF65-F5344CB8AC3E}">
        <p14:creationId xmlns:p14="http://schemas.microsoft.com/office/powerpoint/2010/main" val="359569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rc_mi" descr="http://s3.egospodarka.pl/grafika2/kredyty-mieszkaniowe/Zmierzch-programu-Rodzina-na-Swoim-108605-900x900.jpg">
            <a:hlinkClick r:id="rId3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21" y="1431699"/>
            <a:ext cx="1600200" cy="13716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0" name="Rectangle 9"/>
          <p:cNvSpPr txBox="1">
            <a:spLocks noChangeArrowheads="1"/>
          </p:cNvSpPr>
          <p:nvPr/>
        </p:nvSpPr>
        <p:spPr>
          <a:xfrm>
            <a:off x="1432446" y="1721427"/>
            <a:ext cx="7239000" cy="824345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</a:rPr>
              <a:t>Préstamos</a:t>
            </a: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</a:rPr>
              <a:t>Convencionales</a:t>
            </a: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</a:rPr>
              <a:t>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</a:rPr>
              <a:t>con Upfront MIP</a:t>
            </a:r>
          </a:p>
        </p:txBody>
      </p:sp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val="3156406192"/>
              </p:ext>
            </p:extLst>
          </p:nvPr>
        </p:nvGraphicFramePr>
        <p:xfrm>
          <a:off x="2057400" y="2937510"/>
          <a:ext cx="6248400" cy="3529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6" name="Picture 5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075"/>
            <a:ext cx="3981450" cy="987725"/>
          </a:xfrm>
          <a:prstGeom prst="rect">
            <a:avLst/>
          </a:prstGeom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</p:pic>
      <p:pic>
        <p:nvPicPr>
          <p:cNvPr id="8" name="Picture 7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686" y="6096000"/>
            <a:ext cx="1219200" cy="685800"/>
          </a:xfrm>
          <a:prstGeom prst="rect">
            <a:avLst/>
          </a:prstGeom>
          <a:extLst>
            <a:ext uri="{FAA26D3D-D897-4be2-8F04-BA451C77F1D7}">
              <ma14:placeholderFlag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</p:pic>
    </p:spTree>
    <p:extLst>
      <p:ext uri="{BB962C8B-B14F-4D97-AF65-F5344CB8AC3E}">
        <p14:creationId xmlns:p14="http://schemas.microsoft.com/office/powerpoint/2010/main" val="82447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rc_mi" descr="http://s3.egospodarka.pl/grafika2/kredyty-mieszkaniowe/Zmierzch-programu-Rodzina-na-Swoim-108605-900x900.jpg">
            <a:hlinkClick r:id="rId3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35" y="1472974"/>
            <a:ext cx="1452065" cy="104555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0" name="Rectangle 9"/>
          <p:cNvSpPr txBox="1">
            <a:spLocks noChangeArrowheads="1"/>
          </p:cNvSpPr>
          <p:nvPr/>
        </p:nvSpPr>
        <p:spPr>
          <a:xfrm>
            <a:off x="1712680" y="1590863"/>
            <a:ext cx="7239000" cy="824345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4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</a:rPr>
              <a:t>Préstamos</a:t>
            </a:r>
            <a:r>
              <a:rPr lang="en-U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</a:rPr>
              <a:t>Convencionales</a:t>
            </a:r>
            <a:r>
              <a:rPr lang="en-U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</a:rPr>
              <a:t> con Upfront MIP (</a:t>
            </a:r>
            <a:r>
              <a:rPr lang="en-US" sz="24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</a:rPr>
              <a:t>continuación</a:t>
            </a:r>
            <a:r>
              <a:rPr lang="en-U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</a:rPr>
              <a:t>)</a:t>
            </a:r>
          </a:p>
        </p:txBody>
      </p:sp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val="2403492525"/>
              </p:ext>
            </p:extLst>
          </p:nvPr>
        </p:nvGraphicFramePr>
        <p:xfrm>
          <a:off x="762000" y="2286000"/>
          <a:ext cx="74295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6" name="Picture 5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075"/>
            <a:ext cx="3981450" cy="987725"/>
          </a:xfrm>
          <a:prstGeom prst="rect">
            <a:avLst/>
          </a:prstGeom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</p:pic>
      <p:pic>
        <p:nvPicPr>
          <p:cNvPr id="8" name="Picture 7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686" y="6096000"/>
            <a:ext cx="1219200" cy="685800"/>
          </a:xfrm>
          <a:prstGeom prst="rect">
            <a:avLst/>
          </a:prstGeom>
          <a:extLst>
            <a:ext uri="{FAA26D3D-D897-4be2-8F04-BA451C77F1D7}">
              <ma14:placeholderFlag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</p:pic>
    </p:spTree>
    <p:extLst>
      <p:ext uri="{BB962C8B-B14F-4D97-AF65-F5344CB8AC3E}">
        <p14:creationId xmlns:p14="http://schemas.microsoft.com/office/powerpoint/2010/main" val="103984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rc_mi" descr="http://s3.egospodarka.pl/grafika2/kredyty-mieszkaniowe/Zmierzch-programu-Rodzina-na-Swoim-108605-900x900.jpg">
            <a:hlinkClick r:id="rId3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54837"/>
            <a:ext cx="1587506" cy="118654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0" name="Rectangle 9"/>
          <p:cNvSpPr txBox="1">
            <a:spLocks noChangeArrowheads="1"/>
          </p:cNvSpPr>
          <p:nvPr/>
        </p:nvSpPr>
        <p:spPr>
          <a:xfrm>
            <a:off x="2143766" y="1848040"/>
            <a:ext cx="6019800" cy="824345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</a:rPr>
              <a:t>PROGRAMA LEY 87 JUMBO</a:t>
            </a:r>
          </a:p>
        </p:txBody>
      </p:sp>
      <p:sp>
        <p:nvSpPr>
          <p:cNvPr id="15" name="Rectangle 10"/>
          <p:cNvSpPr txBox="1">
            <a:spLocks noChangeArrowheads="1"/>
          </p:cNvSpPr>
          <p:nvPr/>
        </p:nvSpPr>
        <p:spPr>
          <a:xfrm>
            <a:off x="228600" y="2038598"/>
            <a:ext cx="8382000" cy="41820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just">
              <a:lnSpc>
                <a:spcPct val="80000"/>
              </a:lnSpc>
              <a:buNone/>
            </a:pPr>
            <a:endParaRPr lang="es-PR" sz="1600" dirty="0" smtClean="0">
              <a:latin typeface="Garamond" panose="02020404030301010803" pitchFamily="18" charset="0"/>
              <a:cs typeface="Arial" pitchFamily="34" charset="0"/>
            </a:endParaRPr>
          </a:p>
          <a:p>
            <a:pPr marL="457200" lvl="1" indent="0" algn="just">
              <a:lnSpc>
                <a:spcPct val="80000"/>
              </a:lnSpc>
              <a:buFontTx/>
              <a:buNone/>
            </a:pPr>
            <a:endParaRPr lang="es-PR" sz="1600" dirty="0" smtClean="0">
              <a:latin typeface="Garamond" panose="02020404030301010803" pitchFamily="18" charset="0"/>
              <a:cs typeface="Arial" pitchFamily="34" charset="0"/>
            </a:endParaRPr>
          </a:p>
          <a:p>
            <a:pPr marL="457200" lvl="1" indent="0" algn="just">
              <a:lnSpc>
                <a:spcPct val="80000"/>
              </a:lnSpc>
              <a:buNone/>
            </a:pPr>
            <a:endParaRPr lang="es-PR" sz="1600" dirty="0" smtClean="0">
              <a:latin typeface="Garamond" panose="02020404030301010803" pitchFamily="18" charset="0"/>
              <a:cs typeface="Arial" pitchFamily="34" charset="0"/>
            </a:endParaRPr>
          </a:p>
          <a:p>
            <a:pPr marL="457200" lvl="1" indent="0" algn="just">
              <a:lnSpc>
                <a:spcPct val="80000"/>
              </a:lnSpc>
              <a:buFont typeface="Arial" pitchFamily="34" charset="0"/>
              <a:buNone/>
            </a:pPr>
            <a:endParaRPr lang="es-PR" sz="1600" dirty="0" smtClean="0">
              <a:latin typeface="Garamond" panose="02020404030301010803" pitchFamily="18" charset="0"/>
              <a:cs typeface="Arial" pitchFamily="34" charset="0"/>
            </a:endParaRPr>
          </a:p>
          <a:p>
            <a:pPr marL="457200" lvl="1" indent="0" algn="just">
              <a:lnSpc>
                <a:spcPct val="80000"/>
              </a:lnSpc>
            </a:pPr>
            <a:endParaRPr lang="es-PR" sz="1600" dirty="0" smtClean="0">
              <a:latin typeface="Garamond" panose="02020404030301010803" pitchFamily="18" charset="0"/>
              <a:cs typeface="Arial" pitchFamily="34" charset="0"/>
            </a:endParaRPr>
          </a:p>
          <a:p>
            <a:pPr marL="457200" lvl="1" indent="0" algn="just">
              <a:lnSpc>
                <a:spcPct val="80000"/>
              </a:lnSpc>
              <a:buFontTx/>
              <a:buNone/>
            </a:pPr>
            <a:endParaRPr lang="es-PR" sz="1600" dirty="0" smtClean="0">
              <a:latin typeface="Garamond" panose="02020404030301010803" pitchFamily="18" charset="0"/>
              <a:cs typeface="Arial" pitchFamily="34" charset="0"/>
            </a:endParaRPr>
          </a:p>
          <a:p>
            <a:pPr marL="0" indent="0" algn="just">
              <a:lnSpc>
                <a:spcPct val="80000"/>
              </a:lnSpc>
              <a:buFontTx/>
              <a:buNone/>
            </a:pPr>
            <a:endParaRPr lang="es-PR" sz="1600" dirty="0" smtClean="0">
              <a:latin typeface="Garamond" panose="02020404030301010803" pitchFamily="18" charset="0"/>
              <a:cs typeface="Arial" pitchFamily="34" charset="0"/>
            </a:endParaRPr>
          </a:p>
          <a:p>
            <a:pPr marL="0" indent="0" algn="just">
              <a:lnSpc>
                <a:spcPct val="80000"/>
              </a:lnSpc>
              <a:buFontTx/>
              <a:buNone/>
            </a:pPr>
            <a:endParaRPr lang="es-PR" sz="1600" dirty="0" smtClean="0">
              <a:latin typeface="Garamond" panose="02020404030301010803" pitchFamily="18" charset="0"/>
              <a:cs typeface="Arial" pitchFamily="34" charset="0"/>
            </a:endParaRPr>
          </a:p>
          <a:p>
            <a:pPr marL="0" indent="0" algn="just">
              <a:lnSpc>
                <a:spcPct val="80000"/>
              </a:lnSpc>
            </a:pPr>
            <a:endParaRPr lang="es-PR" sz="1600" dirty="0" smtClean="0">
              <a:latin typeface="Garamond" panose="02020404030301010803" pitchFamily="18" charset="0"/>
              <a:cs typeface="Arial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981200" y="2894707"/>
            <a:ext cx="6182366" cy="311040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eaLnBrk="1" hangingPunct="1">
              <a:lnSpc>
                <a:spcPct val="200000"/>
              </a:lnSpc>
            </a:pPr>
            <a:r>
              <a:rPr lang="es-PR" sz="1600" dirty="0" smtClean="0">
                <a:solidFill>
                  <a:schemeClr val="tx2"/>
                </a:solidFill>
                <a:latin typeface="Garamond" panose="02020404030301010803" pitchFamily="18" charset="0"/>
                <a:cs typeface="Arial" charset="0"/>
              </a:rPr>
              <a:t>Con “Up Front MIP”:</a:t>
            </a:r>
          </a:p>
          <a:p>
            <a:pPr marL="895350" lvl="1" indent="-438150" algn="just" eaLnBrk="1" hangingPunct="1">
              <a:lnSpc>
                <a:spcPct val="200000"/>
              </a:lnSpc>
              <a:buFont typeface="Arial" pitchFamily="34" charset="0"/>
              <a:buChar char="•"/>
            </a:pPr>
            <a:r>
              <a:rPr lang="es-PR" sz="1600" dirty="0" smtClean="0">
                <a:solidFill>
                  <a:schemeClr val="tx2"/>
                </a:solidFill>
                <a:latin typeface="Garamond" panose="02020404030301010803" pitchFamily="18" charset="0"/>
                <a:cs typeface="Arial" charset="0"/>
              </a:rPr>
              <a:t>Cantidad a ser asegurada hasta $300,000.</a:t>
            </a:r>
          </a:p>
          <a:p>
            <a:pPr marL="895350" lvl="1" indent="-438150" algn="just" eaLnBrk="1" hangingPunct="1">
              <a:lnSpc>
                <a:spcPct val="200000"/>
              </a:lnSpc>
              <a:buFont typeface="Arial" pitchFamily="34" charset="0"/>
              <a:buChar char="•"/>
            </a:pPr>
            <a:r>
              <a:rPr lang="es-PR" sz="1600" dirty="0" smtClean="0">
                <a:solidFill>
                  <a:schemeClr val="tx2"/>
                </a:solidFill>
                <a:latin typeface="Garamond" panose="02020404030301010803" pitchFamily="18" charset="0"/>
                <a:cs typeface="Arial" charset="0"/>
              </a:rPr>
              <a:t>“</a:t>
            </a:r>
            <a:r>
              <a:rPr lang="es-PR" sz="1600" dirty="0" err="1" smtClean="0">
                <a:solidFill>
                  <a:schemeClr val="tx2"/>
                </a:solidFill>
                <a:latin typeface="Garamond" panose="02020404030301010803" pitchFamily="18" charset="0"/>
                <a:cs typeface="Arial" charset="0"/>
              </a:rPr>
              <a:t>Annual</a:t>
            </a:r>
            <a:r>
              <a:rPr lang="es-PR" sz="1600" dirty="0" smtClean="0">
                <a:solidFill>
                  <a:schemeClr val="tx2"/>
                </a:solidFill>
                <a:latin typeface="Garamond" panose="02020404030301010803" pitchFamily="18" charset="0"/>
                <a:cs typeface="Arial" charset="0"/>
              </a:rPr>
              <a:t> </a:t>
            </a:r>
            <a:r>
              <a:rPr lang="es-PR" sz="1600" dirty="0" err="1" smtClean="0">
                <a:solidFill>
                  <a:schemeClr val="tx2"/>
                </a:solidFill>
                <a:latin typeface="Garamond" panose="02020404030301010803" pitchFamily="18" charset="0"/>
                <a:cs typeface="Arial" charset="0"/>
              </a:rPr>
              <a:t>percentage</a:t>
            </a:r>
            <a:r>
              <a:rPr lang="es-PR" sz="1600" dirty="0" smtClean="0">
                <a:solidFill>
                  <a:schemeClr val="tx2"/>
                </a:solidFill>
                <a:latin typeface="Garamond" panose="02020404030301010803" pitchFamily="18" charset="0"/>
                <a:cs typeface="Arial" charset="0"/>
              </a:rPr>
              <a:t> </a:t>
            </a:r>
            <a:r>
              <a:rPr lang="es-PR" sz="1600" dirty="0" err="1" smtClean="0">
                <a:solidFill>
                  <a:schemeClr val="tx2"/>
                </a:solidFill>
                <a:latin typeface="Garamond" panose="02020404030301010803" pitchFamily="18" charset="0"/>
                <a:cs typeface="Arial" charset="0"/>
              </a:rPr>
              <a:t>rate</a:t>
            </a:r>
            <a:r>
              <a:rPr lang="es-PR" sz="1600" dirty="0" smtClean="0">
                <a:solidFill>
                  <a:schemeClr val="tx2"/>
                </a:solidFill>
                <a:latin typeface="Garamond" panose="02020404030301010803" pitchFamily="18" charset="0"/>
                <a:cs typeface="Arial" charset="0"/>
              </a:rPr>
              <a:t>” (APR) máximo 7.625%.</a:t>
            </a:r>
          </a:p>
          <a:p>
            <a:pPr marL="895350" lvl="1" indent="-438150" algn="just" eaLnBrk="1" hangingPunct="1">
              <a:lnSpc>
                <a:spcPct val="200000"/>
              </a:lnSpc>
              <a:buFont typeface="Arial" pitchFamily="34" charset="0"/>
              <a:buChar char="•"/>
            </a:pPr>
            <a:r>
              <a:rPr lang="es-PR" sz="1600" dirty="0" smtClean="0">
                <a:solidFill>
                  <a:schemeClr val="tx2"/>
                </a:solidFill>
                <a:latin typeface="Garamond" panose="02020404030301010803" pitchFamily="18" charset="0"/>
                <a:cs typeface="Arial" charset="0"/>
              </a:rPr>
              <a:t>“Credit score” mínimo 600.</a:t>
            </a:r>
          </a:p>
          <a:p>
            <a:pPr marL="895350" lvl="1" indent="-438150" algn="just" eaLnBrk="1" hangingPunct="1">
              <a:lnSpc>
                <a:spcPct val="200000"/>
              </a:lnSpc>
              <a:buFont typeface="Arial" pitchFamily="34" charset="0"/>
              <a:buChar char="•"/>
            </a:pPr>
            <a:r>
              <a:rPr lang="es-PR" sz="1600" dirty="0" smtClean="0">
                <a:solidFill>
                  <a:schemeClr val="tx2"/>
                </a:solidFill>
                <a:latin typeface="Garamond" panose="02020404030301010803" pitchFamily="18" charset="0"/>
                <a:cs typeface="Arial" charset="0"/>
              </a:rPr>
              <a:t>Ingresos máximos hasta $130,000.</a:t>
            </a:r>
          </a:p>
          <a:p>
            <a:pPr marL="895350" lvl="1" indent="-438150" algn="just" eaLnBrk="1" hangingPunct="1">
              <a:lnSpc>
                <a:spcPct val="200000"/>
              </a:lnSpc>
              <a:buFont typeface="Arial" pitchFamily="34" charset="0"/>
              <a:buChar char="•"/>
            </a:pPr>
            <a:r>
              <a:rPr lang="es-PR" sz="1600" dirty="0" smtClean="0">
                <a:solidFill>
                  <a:schemeClr val="tx2"/>
                </a:solidFill>
                <a:latin typeface="Garamond" panose="02020404030301010803" pitchFamily="18" charset="0"/>
                <a:cs typeface="Arial" charset="0"/>
              </a:rPr>
              <a:t>Cargo de Up Front MIP de 3.6%.</a:t>
            </a:r>
            <a:endParaRPr lang="es-PR" sz="1600" dirty="0">
              <a:solidFill>
                <a:schemeClr val="tx2"/>
              </a:solidFill>
              <a:latin typeface="Garamond" panose="02020404030301010803" pitchFamily="18" charset="0"/>
              <a:cs typeface="Arial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075"/>
            <a:ext cx="3981450" cy="987725"/>
          </a:xfrm>
          <a:prstGeom prst="rect">
            <a:avLst/>
          </a:prstGeom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</p:pic>
      <p:pic>
        <p:nvPicPr>
          <p:cNvPr id="8" name="Picture 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6005110"/>
            <a:ext cx="1447800" cy="776689"/>
          </a:xfrm>
          <a:prstGeom prst="rect">
            <a:avLst/>
          </a:prstGeom>
          <a:extLst>
            <a:ext uri="{FAA26D3D-D897-4be2-8F04-BA451C77F1D7}">
              <ma14:placeholderFlag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</p:pic>
    </p:spTree>
    <p:extLst>
      <p:ext uri="{BB962C8B-B14F-4D97-AF65-F5344CB8AC3E}">
        <p14:creationId xmlns:p14="http://schemas.microsoft.com/office/powerpoint/2010/main" val="75572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rc_mi" descr="http://s3.egospodarka.pl/grafika2/kredyty-mieszkaniowe/Zmierzch-programu-Rodzina-na-Swoim-108605-900x900.jpg">
            <a:hlinkClick r:id="rId3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30" y="1543440"/>
            <a:ext cx="1676400" cy="129776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1007889174"/>
              </p:ext>
            </p:extLst>
          </p:nvPr>
        </p:nvGraphicFramePr>
        <p:xfrm>
          <a:off x="2180230" y="253672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5" name="Rectangle 9"/>
          <p:cNvSpPr txBox="1">
            <a:spLocks noChangeArrowheads="1"/>
          </p:cNvSpPr>
          <p:nvPr/>
        </p:nvSpPr>
        <p:spPr>
          <a:xfrm>
            <a:off x="1608730" y="1785444"/>
            <a:ext cx="7239000" cy="824345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</a:rPr>
              <a:t>PROGRAMA LEY 87 JUMBO</a:t>
            </a:r>
            <a:endParaRPr lang="en-US" sz="28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aramond" panose="02020404030301010803" pitchFamily="18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17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</a:rPr>
              <a:t>(</a:t>
            </a:r>
            <a:r>
              <a:rPr lang="en-US" sz="17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</a:rPr>
              <a:t>continuación</a:t>
            </a:r>
            <a:r>
              <a:rPr lang="en-US" sz="17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</a:rPr>
              <a:t>)</a:t>
            </a:r>
          </a:p>
        </p:txBody>
      </p:sp>
      <p:pic>
        <p:nvPicPr>
          <p:cNvPr id="6" name="Picture 5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075"/>
            <a:ext cx="3981450" cy="987725"/>
          </a:xfrm>
          <a:prstGeom prst="rect">
            <a:avLst/>
          </a:prstGeom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</p:pic>
      <p:pic>
        <p:nvPicPr>
          <p:cNvPr id="7" name="Picture 6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686" y="6172200"/>
            <a:ext cx="1219200" cy="609600"/>
          </a:xfrm>
          <a:prstGeom prst="rect">
            <a:avLst/>
          </a:prstGeom>
          <a:extLst>
            <a:ext uri="{FAA26D3D-D897-4be2-8F04-BA451C77F1D7}">
              <ma14:placeholderFlag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</p:pic>
    </p:spTree>
    <p:extLst>
      <p:ext uri="{BB962C8B-B14F-4D97-AF65-F5344CB8AC3E}">
        <p14:creationId xmlns:p14="http://schemas.microsoft.com/office/powerpoint/2010/main" val="375381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rc_mi" descr="http://s3.egospodarka.pl/grafika2/kredyty-mieszkaniowe/Zmierzch-programu-Rodzina-na-Swoim-108605-900x900.jpg">
            <a:hlinkClick r:id="rId3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47800"/>
            <a:ext cx="1600200" cy="12192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0" name="Rectangle 9"/>
          <p:cNvSpPr txBox="1">
            <a:spLocks noChangeArrowheads="1"/>
          </p:cNvSpPr>
          <p:nvPr/>
        </p:nvSpPr>
        <p:spPr>
          <a:xfrm>
            <a:off x="1531961" y="1701105"/>
            <a:ext cx="7239000" cy="824345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</a:rPr>
              <a:t>PROGRAMA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</a:rPr>
              <a:t>MI SEGURO HIPOTECARIO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693020" y="2896506"/>
            <a:ext cx="6916882" cy="281081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95350" lvl="1" indent="-438150" algn="just"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es-P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  <a:cs typeface="Arial" charset="0"/>
              </a:rPr>
              <a:t>Precio </a:t>
            </a:r>
            <a:r>
              <a:rPr lang="es-PR" b="1" dirty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  <a:cs typeface="Arial" charset="0"/>
              </a:rPr>
              <a:t>de venta máximo $300,000.</a:t>
            </a:r>
          </a:p>
          <a:p>
            <a:pPr marL="895350" lvl="1" indent="-438150" algn="just"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es-PR" b="1" dirty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  <a:cs typeface="Arial" charset="0"/>
              </a:rPr>
              <a:t>APR máximo 7.625%.</a:t>
            </a:r>
          </a:p>
          <a:p>
            <a:pPr marL="895350" lvl="1" indent="-438150" algn="just"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es-PR" b="1" dirty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  <a:cs typeface="Arial" charset="0"/>
              </a:rPr>
              <a:t>“Credit score” mínimo 600.</a:t>
            </a:r>
          </a:p>
          <a:p>
            <a:pPr marL="895350" lvl="1" indent="-438150" algn="just"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es-PR" b="1" dirty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  <a:cs typeface="Arial" charset="0"/>
              </a:rPr>
              <a:t>Ingresos máximos hasta $130,000.</a:t>
            </a:r>
          </a:p>
          <a:p>
            <a:pPr marL="895350" lvl="1" indent="-438150" algn="just"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es-PR" b="1" dirty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  <a:cs typeface="Arial" charset="0"/>
              </a:rPr>
              <a:t>LTV 105% (100% precio venta y 5% gastos de cierre).</a:t>
            </a:r>
          </a:p>
        </p:txBody>
      </p:sp>
      <p:pic>
        <p:nvPicPr>
          <p:cNvPr id="6" name="Picture 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075"/>
            <a:ext cx="3981450" cy="987725"/>
          </a:xfrm>
          <a:prstGeom prst="rect">
            <a:avLst/>
          </a:prstGeom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</p:pic>
      <p:pic>
        <p:nvPicPr>
          <p:cNvPr id="7" name="Picture 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5936829"/>
            <a:ext cx="1600200" cy="844970"/>
          </a:xfrm>
          <a:prstGeom prst="rect">
            <a:avLst/>
          </a:prstGeom>
          <a:extLst>
            <a:ext uri="{FAA26D3D-D897-4be2-8F04-BA451C77F1D7}">
              <ma14:placeholderFlag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</p:pic>
    </p:spTree>
    <p:extLst>
      <p:ext uri="{BB962C8B-B14F-4D97-AF65-F5344CB8AC3E}">
        <p14:creationId xmlns:p14="http://schemas.microsoft.com/office/powerpoint/2010/main" val="424969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rc_mi" descr="http://s3.egospodarka.pl/grafika2/kredyty-mieszkaniowe/Zmierzch-programu-Rodzina-na-Swoim-108605-900x900.jpg">
            <a:hlinkClick r:id="rId3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47800"/>
            <a:ext cx="1447800" cy="10707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0" name="Flowchart: Document 9"/>
          <p:cNvSpPr/>
          <p:nvPr/>
        </p:nvSpPr>
        <p:spPr>
          <a:xfrm>
            <a:off x="2057400" y="2608879"/>
            <a:ext cx="6532728" cy="3791921"/>
          </a:xfrm>
          <a:prstGeom prst="flowChartDocumen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b="1" dirty="0" smtClean="0">
              <a:solidFill>
                <a:schemeClr val="tx1">
                  <a:lumMod val="65000"/>
                  <a:lumOff val="35000"/>
                </a:schemeClr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Residencia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principal y </a:t>
            </a:r>
            <a:r>
              <a:rPr lang="en-US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permanente</a:t>
            </a:r>
            <a:endParaRPr lang="en-US" b="1" dirty="0" smtClean="0">
              <a:solidFill>
                <a:schemeClr val="tx1">
                  <a:lumMod val="65000"/>
                  <a:lumOff val="35000"/>
                </a:schemeClr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Puede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tener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otra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propiedad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, </a:t>
            </a:r>
            <a:r>
              <a:rPr lang="en-US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pero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esta </a:t>
            </a:r>
            <a:r>
              <a:rPr lang="en-US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debe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ser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su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residencia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principal.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La </a:t>
            </a:r>
            <a:r>
              <a:rPr lang="en-US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cubierta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de la </a:t>
            </a:r>
            <a:r>
              <a:rPr lang="en-US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póliza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será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de 20% del balance de principal del </a:t>
            </a:r>
            <a:r>
              <a:rPr lang="en-US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préstamo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o la </a:t>
            </a:r>
            <a:r>
              <a:rPr lang="en-US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pérdida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del </a:t>
            </a:r>
            <a:r>
              <a:rPr lang="en-US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inversionista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o </a:t>
            </a:r>
            <a:r>
              <a:rPr lang="en-US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institución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, lo </a:t>
            </a:r>
            <a:r>
              <a:rPr lang="en-US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que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sea </a:t>
            </a:r>
            <a:r>
              <a:rPr lang="en-US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menor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. El </a:t>
            </a:r>
            <a:r>
              <a:rPr lang="en-US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riesgo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de la </a:t>
            </a:r>
            <a:r>
              <a:rPr lang="en-US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institución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será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de un 85% y </a:t>
            </a:r>
            <a:r>
              <a:rPr lang="en-US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será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efectiva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hasta que el LTV sea 80%.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15" name="Rectangle 9"/>
          <p:cNvSpPr txBox="1">
            <a:spLocks noChangeArrowheads="1"/>
          </p:cNvSpPr>
          <p:nvPr/>
        </p:nvSpPr>
        <p:spPr>
          <a:xfrm>
            <a:off x="1524000" y="1694180"/>
            <a:ext cx="7239000" cy="824345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</a:rPr>
              <a:t>PROGRAMA MI SEGURO HIPOTECARIO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</a:rPr>
              <a:t>(</a:t>
            </a:r>
            <a:r>
              <a:rPr lang="en-US" sz="24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</a:rPr>
              <a:t>continuación</a:t>
            </a:r>
            <a:r>
              <a:rPr lang="en-U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</a:rPr>
              <a:t>)</a:t>
            </a:r>
          </a:p>
        </p:txBody>
      </p:sp>
      <p:pic>
        <p:nvPicPr>
          <p:cNvPr id="6" name="Picture 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075"/>
            <a:ext cx="3981450" cy="987725"/>
          </a:xfrm>
          <a:prstGeom prst="rect">
            <a:avLst/>
          </a:prstGeom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</p:pic>
      <p:pic>
        <p:nvPicPr>
          <p:cNvPr id="7" name="Picture 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5867400"/>
            <a:ext cx="1371600" cy="914400"/>
          </a:xfrm>
          <a:prstGeom prst="rect">
            <a:avLst/>
          </a:prstGeom>
          <a:extLst>
            <a:ext uri="{FAA26D3D-D897-4be2-8F04-BA451C77F1D7}">
              <ma14:placeholderFlag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</p:pic>
    </p:spTree>
    <p:extLst>
      <p:ext uri="{BB962C8B-B14F-4D97-AF65-F5344CB8AC3E}">
        <p14:creationId xmlns:p14="http://schemas.microsoft.com/office/powerpoint/2010/main" val="337071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rc_mi" descr="http://s3.egospodarka.pl/grafika2/kredyty-mieszkaniowe/Zmierzch-programu-Rodzina-na-Swoim-108605-900x900.jpg">
            <a:hlinkClick r:id="rId3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72974"/>
            <a:ext cx="1676400" cy="11842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0" name="Rectangle 9"/>
          <p:cNvSpPr txBox="1">
            <a:spLocks noChangeArrowheads="1"/>
          </p:cNvSpPr>
          <p:nvPr/>
        </p:nvSpPr>
        <p:spPr>
          <a:xfrm>
            <a:off x="1714500" y="1507150"/>
            <a:ext cx="7239000" cy="824345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</a:rPr>
              <a:t>PROGRAMA MI SEGURO HIPOTECARIO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</a:rPr>
              <a:t>(</a:t>
            </a:r>
            <a:r>
              <a:rPr lang="en-US" sz="24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</a:rPr>
              <a:t>continuación</a:t>
            </a:r>
            <a:r>
              <a:rPr lang="en-U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</a:rPr>
              <a:t>)</a:t>
            </a:r>
          </a:p>
        </p:txBody>
      </p:sp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val="2885115464"/>
              </p:ext>
            </p:extLst>
          </p:nvPr>
        </p:nvGraphicFramePr>
        <p:xfrm>
          <a:off x="-1143000" y="2331495"/>
          <a:ext cx="9448800" cy="40940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6" name="Picture 5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075"/>
            <a:ext cx="3981450" cy="987725"/>
          </a:xfrm>
          <a:prstGeom prst="rect">
            <a:avLst/>
          </a:prstGeom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</p:pic>
      <p:pic>
        <p:nvPicPr>
          <p:cNvPr id="7" name="Picture 6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5943599"/>
            <a:ext cx="1371600" cy="881743"/>
          </a:xfrm>
          <a:prstGeom prst="rect">
            <a:avLst/>
          </a:prstGeom>
          <a:extLst>
            <a:ext uri="{FAA26D3D-D897-4be2-8F04-BA451C77F1D7}">
              <ma14:placeholderFlag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</p:pic>
    </p:spTree>
    <p:extLst>
      <p:ext uri="{BB962C8B-B14F-4D97-AF65-F5344CB8AC3E}">
        <p14:creationId xmlns:p14="http://schemas.microsoft.com/office/powerpoint/2010/main" val="72913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rc_mi" descr="http://s3.egospodarka.pl/grafika2/kredyty-mieszkaniowe/Zmierzch-programu-Rodzina-na-Swoim-108605-900x900.jpg">
            <a:hlinkClick r:id="rId3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47800"/>
            <a:ext cx="2240280" cy="148971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0" name="TextBox 9"/>
          <p:cNvSpPr txBox="1"/>
          <p:nvPr/>
        </p:nvSpPr>
        <p:spPr>
          <a:xfrm>
            <a:off x="457200" y="3352800"/>
            <a:ext cx="8617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</a:rPr>
              <a:t>Third Party Origination Program </a:t>
            </a:r>
            <a:r>
              <a:rPr 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</a:rPr>
              <a:t>(</a:t>
            </a:r>
            <a:r>
              <a:rPr 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</a:rPr>
              <a:t>TPO</a:t>
            </a:r>
            <a:r>
              <a:rPr 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</a:rPr>
              <a:t>)</a:t>
            </a:r>
            <a:endParaRPr lang="en-US" sz="3200" dirty="0">
              <a:effectLst>
                <a:outerShdw blurRad="38100" dist="38100" dir="2700000" algn="tl">
                  <a:srgbClr val="C0C0C0"/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075"/>
            <a:ext cx="3981450" cy="987725"/>
          </a:xfrm>
          <a:prstGeom prst="rect">
            <a:avLst/>
          </a:prstGeom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</p:pic>
      <p:pic>
        <p:nvPicPr>
          <p:cNvPr id="6" name="Picture 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5567526"/>
            <a:ext cx="1981200" cy="1214274"/>
          </a:xfrm>
          <a:prstGeom prst="rect">
            <a:avLst/>
          </a:prstGeom>
          <a:extLst>
            <a:ext uri="{FAA26D3D-D897-4be2-8F04-BA451C77F1D7}">
              <ma14:placeholderFlag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</p:pic>
    </p:spTree>
    <p:extLst>
      <p:ext uri="{BB962C8B-B14F-4D97-AF65-F5344CB8AC3E}">
        <p14:creationId xmlns:p14="http://schemas.microsoft.com/office/powerpoint/2010/main" val="171665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 smtClean="0"/>
              <a:t>Programas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4038600"/>
          </a:xfrm>
        </p:spPr>
        <p:txBody>
          <a:bodyPr>
            <a:normAutofit fontScale="77500" lnSpcReduction="20000"/>
          </a:bodyPr>
          <a:lstStyle/>
          <a:p>
            <a:r>
              <a:rPr lang="es-PR" dirty="0" smtClean="0"/>
              <a:t>Renta</a:t>
            </a:r>
          </a:p>
          <a:p>
            <a:pPr lvl="1"/>
            <a:r>
              <a:rPr lang="es-PR" dirty="0" smtClean="0"/>
              <a:t>Sección 42 del Código de Rentas Internas Federal</a:t>
            </a:r>
          </a:p>
          <a:p>
            <a:pPr lvl="1"/>
            <a:r>
              <a:rPr lang="es-PR" dirty="0" smtClean="0"/>
              <a:t>HOME</a:t>
            </a:r>
          </a:p>
          <a:p>
            <a:pPr lvl="2"/>
            <a:r>
              <a:rPr lang="es-PR" dirty="0" smtClean="0"/>
              <a:t>Construcción o Rehabilitación de viviendas para alquiler </a:t>
            </a:r>
          </a:p>
          <a:p>
            <a:pPr lvl="1"/>
            <a:r>
              <a:rPr lang="es-PR" dirty="0" smtClean="0"/>
              <a:t>Prestamos Interinos para Construcción Vivienda para la Renta</a:t>
            </a:r>
          </a:p>
          <a:p>
            <a:pPr lvl="1"/>
            <a:r>
              <a:rPr lang="es-PR" dirty="0" smtClean="0"/>
              <a:t>Programa Sección 8 </a:t>
            </a:r>
          </a:p>
          <a:p>
            <a:pPr lvl="2"/>
            <a:r>
              <a:rPr lang="es-PR" dirty="0" smtClean="0"/>
              <a:t>Vales para renta de vivienda (2,314 vales)</a:t>
            </a:r>
          </a:p>
          <a:p>
            <a:pPr lvl="3"/>
            <a:r>
              <a:rPr lang="es-PR" dirty="0" smtClean="0"/>
              <a:t>Incentiva el mercado de vivienda para la renta. </a:t>
            </a:r>
          </a:p>
          <a:p>
            <a:pPr lvl="2"/>
            <a:r>
              <a:rPr lang="es-PR" dirty="0" smtClean="0"/>
              <a:t>Subsidio para los proyectos de renta (130 proyectos). </a:t>
            </a:r>
          </a:p>
          <a:p>
            <a:pPr lvl="1"/>
            <a:endParaRPr lang="es-PR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3886200"/>
          </a:xfrm>
        </p:spPr>
        <p:txBody>
          <a:bodyPr>
            <a:normAutofit fontScale="92500" lnSpcReduction="10000"/>
          </a:bodyPr>
          <a:lstStyle/>
          <a:p>
            <a:r>
              <a:rPr lang="es-PR" dirty="0" smtClean="0"/>
              <a:t>Adquisición</a:t>
            </a:r>
          </a:p>
          <a:p>
            <a:pPr lvl="1"/>
            <a:r>
              <a:rPr lang="es-PR" dirty="0" smtClean="0"/>
              <a:t>Subsidio para Viviendas de Interés Social – La Llave Dorada</a:t>
            </a:r>
          </a:p>
          <a:p>
            <a:pPr lvl="1"/>
            <a:r>
              <a:rPr lang="es-PR" sz="1900" dirty="0" smtClean="0"/>
              <a:t>New Market Tax Credit (Sección 45D Código de Rentas Internas Federal)</a:t>
            </a:r>
          </a:p>
          <a:p>
            <a:pPr lvl="2"/>
            <a:r>
              <a:rPr lang="es-PR" dirty="0" smtClean="0"/>
              <a:t>Incentivar el Mercado de venta de residencias en la isla. </a:t>
            </a:r>
          </a:p>
          <a:p>
            <a:pPr lvl="1"/>
            <a:r>
              <a:rPr lang="es-PR" dirty="0" smtClean="0"/>
              <a:t>HOME</a:t>
            </a:r>
          </a:p>
          <a:p>
            <a:pPr lvl="2"/>
            <a:r>
              <a:rPr lang="es-PR" dirty="0" smtClean="0"/>
              <a:t>Asistencia a Compradores</a:t>
            </a:r>
          </a:p>
          <a:p>
            <a:pPr lvl="2"/>
            <a:r>
              <a:rPr lang="es-PR" dirty="0" smtClean="0"/>
              <a:t>Asistencia a propietarios para rehabilitar o construir</a:t>
            </a: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5791200"/>
            <a:ext cx="1943100" cy="990600"/>
          </a:xfrm>
          <a:prstGeom prst="rect">
            <a:avLst/>
          </a:prstGeom>
          <a:extLst>
            <a:ext uri="{FAA26D3D-D897-4be2-8F04-BA451C77F1D7}">
              <ma14:placeholderFlag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</p:pic>
    </p:spTree>
    <p:extLst>
      <p:ext uri="{BB962C8B-B14F-4D97-AF65-F5344CB8AC3E}">
        <p14:creationId xmlns:p14="http://schemas.microsoft.com/office/powerpoint/2010/main" val="272411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rc_mi" descr="http://s3.egospodarka.pl/grafika2/kredyty-mieszkaniowe/Zmierzch-programu-Rodzina-na-Swoim-108605-900x900.jpg">
            <a:hlinkClick r:id="rId3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8" y="1455894"/>
            <a:ext cx="1097280" cy="81533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914400" y="2757876"/>
            <a:ext cx="7688802" cy="407212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auto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s-P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Consiste en originar y aprobar compraventas de préstamos hipotecarios previamente asegurados bajo los parámetros del producto de Ley 87 Convencional.</a:t>
            </a:r>
          </a:p>
          <a:p>
            <a:pPr algn="just" fontAlgn="auto">
              <a:spcAft>
                <a:spcPts val="0"/>
              </a:spcAft>
            </a:pPr>
            <a:endParaRPr lang="es-PR" sz="1800" dirty="0" smtClean="0">
              <a:solidFill>
                <a:schemeClr val="tx1">
                  <a:lumMod val="75000"/>
                  <a:lumOff val="25000"/>
                </a:schemeClr>
              </a:solidFill>
              <a:latin typeface="Garamond" panose="02020404030301010803" pitchFamily="18" charset="0"/>
            </a:endParaRPr>
          </a:p>
          <a:p>
            <a:pPr algn="just" fontAlgn="auto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s-P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El interés de la AFV es incursionar en el mercado secundario a través de la compra de préstamos hipotecarios asegurados bajo el producto de Ley 87, a instituciones hipotecarias no depositarias de tamaño medio y pequeño.</a:t>
            </a:r>
          </a:p>
          <a:p>
            <a:pPr algn="just" fontAlgn="auto">
              <a:spcAft>
                <a:spcPts val="0"/>
              </a:spcAft>
            </a:pPr>
            <a:endParaRPr lang="es-PR" sz="1800" dirty="0">
              <a:solidFill>
                <a:schemeClr val="tx1">
                  <a:lumMod val="75000"/>
                  <a:lumOff val="25000"/>
                </a:schemeClr>
              </a:solidFill>
              <a:latin typeface="Garamond" panose="02020404030301010803" pitchFamily="18" charset="0"/>
            </a:endParaRPr>
          </a:p>
          <a:p>
            <a:pPr algn="just" fontAlgn="auto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s-P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Objetivo:  Abrir otros canales de Mercado Secundario para alcanzar ciudadanos a los que otros productos no les benefician y re-vender el papel a medio y largo  plazo.</a:t>
            </a:r>
          </a:p>
          <a:p>
            <a:pPr lvl="1" algn="just" fontAlgn="auto">
              <a:spcAft>
                <a:spcPts val="0"/>
              </a:spcAft>
            </a:pPr>
            <a:endParaRPr lang="es-PR" sz="1800" dirty="0" smtClean="0">
              <a:solidFill>
                <a:schemeClr val="tx1">
                  <a:lumMod val="75000"/>
                  <a:lumOff val="25000"/>
                </a:schemeClr>
              </a:solidFill>
              <a:latin typeface="Garamond" panose="02020404030301010803" pitchFamily="18" charset="0"/>
            </a:endParaRPr>
          </a:p>
          <a:p>
            <a:pPr marL="0" indent="0" algn="just" fontAlgn="auto">
              <a:spcAft>
                <a:spcPts val="0"/>
              </a:spcAft>
              <a:buFont typeface="Wingdings 2" pitchFamily="18" charset="2"/>
              <a:buNone/>
            </a:pPr>
            <a:endParaRPr lang="es-PR" sz="1800" i="1" dirty="0" smtClean="0">
              <a:solidFill>
                <a:schemeClr val="tx1">
                  <a:lumMod val="75000"/>
                  <a:lumOff val="25000"/>
                </a:schemeClr>
              </a:solidFill>
              <a:latin typeface="Garamond" panose="02020404030301010803" pitchFamily="18" charset="0"/>
            </a:endParaRPr>
          </a:p>
          <a:p>
            <a:pPr algn="just" fontAlgn="auto">
              <a:spcAft>
                <a:spcPts val="0"/>
              </a:spcAft>
            </a:pPr>
            <a:endParaRPr lang="es-PR" sz="1800" i="1" dirty="0" smtClean="0">
              <a:solidFill>
                <a:schemeClr val="tx1">
                  <a:lumMod val="75000"/>
                  <a:lumOff val="25000"/>
                </a:schemeClr>
              </a:solidFill>
              <a:latin typeface="Garamond" panose="02020404030301010803" pitchFamily="18" charset="0"/>
            </a:endParaRPr>
          </a:p>
          <a:p>
            <a:pPr algn="just" fontAlgn="auto">
              <a:spcAft>
                <a:spcPts val="0"/>
              </a:spcAft>
            </a:pPr>
            <a:endParaRPr lang="es-PR" sz="1800" i="1" dirty="0" smtClean="0">
              <a:solidFill>
                <a:schemeClr val="tx1">
                  <a:lumMod val="75000"/>
                  <a:lumOff val="25000"/>
                </a:schemeClr>
              </a:solidFill>
              <a:latin typeface="Garamond" panose="02020404030301010803" pitchFamily="18" charset="0"/>
            </a:endParaRPr>
          </a:p>
          <a:p>
            <a:pPr algn="just" fontAlgn="auto">
              <a:spcAft>
                <a:spcPts val="0"/>
              </a:spcAft>
            </a:pPr>
            <a:endParaRPr lang="es-PR" sz="1800" i="1" dirty="0" smtClean="0">
              <a:solidFill>
                <a:schemeClr val="tx1">
                  <a:lumMod val="75000"/>
                  <a:lumOff val="25000"/>
                </a:schemeClr>
              </a:solidFill>
              <a:latin typeface="Garamond" panose="02020404030301010803" pitchFamily="18" charset="0"/>
            </a:endParaRPr>
          </a:p>
          <a:p>
            <a:pPr marL="0" indent="0" algn="just" fontAlgn="auto">
              <a:spcAft>
                <a:spcPts val="0"/>
              </a:spcAft>
              <a:buFont typeface="Wingdings 2" pitchFamily="18" charset="2"/>
              <a:buNone/>
            </a:pPr>
            <a:endParaRPr lang="en-US" sz="1800" dirty="0" smtClean="0">
              <a:solidFill>
                <a:schemeClr val="tx1">
                  <a:lumMod val="75000"/>
                  <a:lumOff val="25000"/>
                </a:schemeClr>
              </a:solidFill>
              <a:latin typeface="Garamond" panose="02020404030301010803" pitchFamily="18" charset="0"/>
            </a:endParaRPr>
          </a:p>
          <a:p>
            <a:pPr marL="0" indent="0" algn="just" fontAlgn="auto">
              <a:spcAft>
                <a:spcPts val="0"/>
              </a:spcAft>
              <a:buFont typeface="Wingdings 2" pitchFamily="18" charset="2"/>
              <a:buNone/>
            </a:pPr>
            <a:endParaRPr lang="en-US" sz="1800" dirty="0" smtClean="0">
              <a:solidFill>
                <a:schemeClr val="tx1">
                  <a:lumMod val="75000"/>
                  <a:lumOff val="25000"/>
                </a:schemeClr>
              </a:solidFill>
              <a:latin typeface="Garamond" panose="02020404030301010803" pitchFamily="18" charset="0"/>
            </a:endParaRPr>
          </a:p>
          <a:p>
            <a:pPr algn="just" fontAlgn="auto">
              <a:spcAft>
                <a:spcPts val="0"/>
              </a:spcAft>
            </a:pPr>
            <a:endParaRPr lang="en-US" sz="1800" dirty="0" smtClean="0">
              <a:solidFill>
                <a:schemeClr val="tx1">
                  <a:lumMod val="75000"/>
                  <a:lumOff val="25000"/>
                </a:schemeClr>
              </a:solidFill>
              <a:latin typeface="Garamond" panose="02020404030301010803" pitchFamily="18" charset="0"/>
            </a:endParaRPr>
          </a:p>
          <a:p>
            <a:pPr marL="0" indent="0" algn="just" fontAlgn="auto">
              <a:spcAft>
                <a:spcPts val="0"/>
              </a:spcAft>
              <a:buFont typeface="Wingdings 2" pitchFamily="18" charset="2"/>
              <a:buNone/>
            </a:pPr>
            <a:endParaRPr lang="en-US" sz="1800" dirty="0" smtClean="0">
              <a:solidFill>
                <a:schemeClr val="tx1">
                  <a:lumMod val="75000"/>
                  <a:lumOff val="25000"/>
                </a:schemeClr>
              </a:solidFill>
              <a:latin typeface="Garamond" panose="02020404030301010803" pitchFamily="18" charset="0"/>
            </a:endParaRPr>
          </a:p>
          <a:p>
            <a:pPr algn="just" fontAlgn="auto">
              <a:spcAft>
                <a:spcPts val="0"/>
              </a:spcAft>
            </a:pPr>
            <a:endParaRPr lang="en-US" sz="1800" dirty="0" smtClean="0">
              <a:solidFill>
                <a:schemeClr val="tx1">
                  <a:lumMod val="75000"/>
                  <a:lumOff val="25000"/>
                </a:schemeClr>
              </a:solidFill>
              <a:latin typeface="Garamond" panose="02020404030301010803" pitchFamily="18" charset="0"/>
            </a:endParaRPr>
          </a:p>
          <a:p>
            <a:pPr algn="just" fontAlgn="auto">
              <a:spcAft>
                <a:spcPts val="0"/>
              </a:spcAft>
            </a:pPr>
            <a:endParaRPr lang="en-US" sz="1800" dirty="0" smtClean="0">
              <a:solidFill>
                <a:schemeClr val="tx1">
                  <a:lumMod val="75000"/>
                  <a:lumOff val="25000"/>
                </a:schemeClr>
              </a:solidFill>
              <a:latin typeface="Garamond" panose="02020404030301010803" pitchFamily="18" charset="0"/>
            </a:endParaRPr>
          </a:p>
          <a:p>
            <a:pPr algn="just" fontAlgn="auto">
              <a:spcAft>
                <a:spcPts val="0"/>
              </a:spcAft>
            </a:pPr>
            <a:endParaRPr lang="en-US" sz="1800" dirty="0" smtClean="0">
              <a:solidFill>
                <a:schemeClr val="tx1">
                  <a:lumMod val="75000"/>
                  <a:lumOff val="25000"/>
                </a:schemeClr>
              </a:solidFill>
              <a:latin typeface="Garamond" panose="02020404030301010803" pitchFamily="18" charset="0"/>
            </a:endParaRPr>
          </a:p>
          <a:p>
            <a:pPr algn="just" fontAlgn="auto">
              <a:spcAft>
                <a:spcPts val="0"/>
              </a:spcAft>
            </a:pPr>
            <a:endParaRPr lang="en-US" sz="1800" dirty="0" smtClean="0">
              <a:solidFill>
                <a:schemeClr val="tx1">
                  <a:lumMod val="75000"/>
                  <a:lumOff val="25000"/>
                </a:schemeClr>
              </a:solidFill>
              <a:latin typeface="Garamond" panose="02020404030301010803" pitchFamily="18" charset="0"/>
            </a:endParaRPr>
          </a:p>
          <a:p>
            <a:pPr algn="just" fontAlgn="auto">
              <a:spcAft>
                <a:spcPts val="0"/>
              </a:spcAft>
            </a:pPr>
            <a:endParaRPr lang="en-US" sz="1800" dirty="0" smtClean="0">
              <a:solidFill>
                <a:schemeClr val="tx1">
                  <a:lumMod val="75000"/>
                  <a:lumOff val="25000"/>
                </a:schemeClr>
              </a:solidFill>
              <a:latin typeface="Garamond" panose="02020404030301010803" pitchFamily="18" charset="0"/>
            </a:endParaRPr>
          </a:p>
          <a:p>
            <a:pPr algn="just" fontAlgn="auto">
              <a:spcAft>
                <a:spcPts val="0"/>
              </a:spcAft>
            </a:pPr>
            <a:endParaRPr lang="en-US" sz="1800" dirty="0" smtClean="0">
              <a:solidFill>
                <a:schemeClr val="tx1">
                  <a:lumMod val="75000"/>
                  <a:lumOff val="25000"/>
                </a:schemeClr>
              </a:solidFill>
              <a:latin typeface="Garamond" panose="02020404030301010803" pitchFamily="18" charset="0"/>
            </a:endParaRPr>
          </a:p>
          <a:p>
            <a:pPr algn="just" fontAlgn="auto">
              <a:spcAft>
                <a:spcPts val="0"/>
              </a:spcAft>
            </a:pPr>
            <a:endParaRPr lang="en-US" sz="1800" dirty="0" smtClean="0">
              <a:solidFill>
                <a:schemeClr val="tx1">
                  <a:lumMod val="75000"/>
                  <a:lumOff val="25000"/>
                </a:schemeClr>
              </a:solidFill>
              <a:latin typeface="Garamond" panose="02020404030301010803" pitchFamily="18" charset="0"/>
            </a:endParaRPr>
          </a:p>
          <a:p>
            <a:pPr algn="just" fontAlgn="auto">
              <a:spcAft>
                <a:spcPts val="0"/>
              </a:spcAft>
            </a:pPr>
            <a:endParaRPr lang="en-US" sz="1800" dirty="0" smtClean="0">
              <a:solidFill>
                <a:schemeClr val="tx1">
                  <a:lumMod val="75000"/>
                  <a:lumOff val="25000"/>
                </a:schemeClr>
              </a:solidFill>
              <a:latin typeface="Garamond" panose="02020404030301010803" pitchFamily="18" charset="0"/>
            </a:endParaRPr>
          </a:p>
          <a:p>
            <a:pPr algn="just" fontAlgn="auto">
              <a:spcAft>
                <a:spcPts val="0"/>
              </a:spcAft>
            </a:pPr>
            <a:endParaRPr lang="en-US" sz="1800" dirty="0" smtClean="0">
              <a:solidFill>
                <a:schemeClr val="tx1">
                  <a:lumMod val="75000"/>
                  <a:lumOff val="25000"/>
                </a:schemeClr>
              </a:solidFill>
              <a:latin typeface="Garamond" panose="02020404030301010803" pitchFamily="18" charset="0"/>
            </a:endParaRPr>
          </a:p>
          <a:p>
            <a:pPr algn="just" fontAlgn="auto">
              <a:spcAft>
                <a:spcPts val="0"/>
              </a:spcAft>
            </a:pPr>
            <a:endParaRPr lang="en-US" sz="1800" dirty="0" smtClean="0">
              <a:solidFill>
                <a:schemeClr val="tx1">
                  <a:lumMod val="75000"/>
                  <a:lumOff val="25000"/>
                </a:schemeClr>
              </a:solidFill>
              <a:latin typeface="Garamond" panose="02020404030301010803" pitchFamily="18" charset="0"/>
            </a:endParaRPr>
          </a:p>
          <a:p>
            <a:pPr algn="just" fontAlgn="auto">
              <a:spcAft>
                <a:spcPts val="0"/>
              </a:spcAft>
            </a:pPr>
            <a:endParaRPr lang="en-US" sz="1800" dirty="0" smtClean="0">
              <a:solidFill>
                <a:schemeClr val="tx1">
                  <a:lumMod val="75000"/>
                  <a:lumOff val="25000"/>
                </a:schemeClr>
              </a:solidFill>
              <a:latin typeface="Garamond" panose="02020404030301010803" pitchFamily="18" charset="0"/>
            </a:endParaRPr>
          </a:p>
          <a:p>
            <a:pPr algn="just" fontAlgn="auto">
              <a:spcAft>
                <a:spcPts val="0"/>
              </a:spcAft>
            </a:pPr>
            <a:endParaRPr lang="en-US" sz="1800" dirty="0" smtClean="0">
              <a:solidFill>
                <a:schemeClr val="tx1">
                  <a:lumMod val="75000"/>
                  <a:lumOff val="25000"/>
                </a:schemeClr>
              </a:solidFill>
              <a:latin typeface="Garamond" panose="02020404030301010803" pitchFamily="18" charset="0"/>
            </a:endParaRPr>
          </a:p>
          <a:p>
            <a:pPr algn="just" fontAlgn="auto">
              <a:spcAft>
                <a:spcPts val="0"/>
              </a:spcAft>
            </a:pPr>
            <a:endParaRPr lang="en-US" sz="1800" dirty="0" smtClean="0">
              <a:solidFill>
                <a:schemeClr val="tx1">
                  <a:lumMod val="75000"/>
                  <a:lumOff val="25000"/>
                </a:schemeClr>
              </a:solidFill>
              <a:latin typeface="Garamond" panose="02020404030301010803" pitchFamily="18" charset="0"/>
            </a:endParaRPr>
          </a:p>
          <a:p>
            <a:pPr algn="just" fontAlgn="auto">
              <a:spcAft>
                <a:spcPts val="0"/>
              </a:spcAft>
            </a:pPr>
            <a:endParaRPr lang="en-US" sz="1800" dirty="0" smtClean="0">
              <a:solidFill>
                <a:schemeClr val="tx1">
                  <a:lumMod val="75000"/>
                  <a:lumOff val="25000"/>
                </a:schemeClr>
              </a:solidFill>
              <a:latin typeface="Garamond" panose="02020404030301010803" pitchFamily="18" charset="0"/>
            </a:endParaRPr>
          </a:p>
          <a:p>
            <a:pPr algn="just" fontAlgn="auto">
              <a:spcAft>
                <a:spcPts val="0"/>
              </a:spcAft>
            </a:pPr>
            <a:endParaRPr lang="en-US" sz="1800" dirty="0" smtClean="0">
              <a:solidFill>
                <a:schemeClr val="tx1">
                  <a:lumMod val="75000"/>
                  <a:lumOff val="25000"/>
                </a:schemeClr>
              </a:solidFill>
              <a:latin typeface="Garamond" panose="02020404030301010803" pitchFamily="18" charset="0"/>
            </a:endParaRPr>
          </a:p>
          <a:p>
            <a:pPr algn="just" fontAlgn="auto">
              <a:spcAft>
                <a:spcPts val="0"/>
              </a:spcAft>
            </a:pPr>
            <a:endParaRPr lang="en-US" sz="1800" dirty="0" smtClean="0">
              <a:solidFill>
                <a:schemeClr val="tx1">
                  <a:lumMod val="75000"/>
                  <a:lumOff val="25000"/>
                </a:schemeClr>
              </a:solidFill>
              <a:latin typeface="Garamond" panose="02020404030301010803" pitchFamily="18" charset="0"/>
            </a:endParaRPr>
          </a:p>
          <a:p>
            <a:pPr algn="just" fontAlgn="auto">
              <a:spcAft>
                <a:spcPts val="0"/>
              </a:spcAft>
            </a:pPr>
            <a:endParaRPr lang="en-US" sz="1800" dirty="0" smtClean="0">
              <a:solidFill>
                <a:schemeClr val="tx1">
                  <a:lumMod val="75000"/>
                  <a:lumOff val="25000"/>
                </a:schemeClr>
              </a:solidFill>
              <a:latin typeface="Garamond" panose="02020404030301010803" pitchFamily="18" charset="0"/>
            </a:endParaRPr>
          </a:p>
          <a:p>
            <a:pPr algn="just" fontAlgn="auto">
              <a:spcAft>
                <a:spcPts val="0"/>
              </a:spcAft>
            </a:pPr>
            <a:endParaRPr lang="en-US" sz="1800" dirty="0" smtClean="0">
              <a:solidFill>
                <a:schemeClr val="tx1">
                  <a:lumMod val="75000"/>
                  <a:lumOff val="25000"/>
                </a:schemeClr>
              </a:solidFill>
              <a:latin typeface="Garamond" panose="02020404030301010803" pitchFamily="18" charset="0"/>
            </a:endParaRPr>
          </a:p>
          <a:p>
            <a:pPr algn="just" fontAlgn="auto">
              <a:spcAft>
                <a:spcPts val="0"/>
              </a:spcAft>
            </a:pPr>
            <a:endParaRPr lang="en-US" sz="1800" dirty="0" smtClean="0">
              <a:solidFill>
                <a:schemeClr val="tx1">
                  <a:lumMod val="75000"/>
                  <a:lumOff val="25000"/>
                </a:schemeClr>
              </a:solidFill>
              <a:latin typeface="Garamond" panose="02020404030301010803" pitchFamily="18" charset="0"/>
            </a:endParaRPr>
          </a:p>
          <a:p>
            <a:pPr marL="0" indent="0" algn="just" fontAlgn="auto">
              <a:spcAft>
                <a:spcPts val="0"/>
              </a:spcAft>
              <a:buFont typeface="Wingdings 2" pitchFamily="18" charset="2"/>
              <a:buNone/>
            </a:pPr>
            <a:endParaRPr lang="en-US" sz="1800" dirty="0" smtClean="0">
              <a:solidFill>
                <a:schemeClr val="tx1">
                  <a:lumMod val="75000"/>
                  <a:lumOff val="25000"/>
                </a:schemeClr>
              </a:solidFill>
              <a:latin typeface="Garamond" panose="02020404030301010803" pitchFamily="18" charset="0"/>
            </a:endParaRPr>
          </a:p>
          <a:p>
            <a:pPr algn="just" fontAlgn="auto">
              <a:spcAft>
                <a:spcPts val="0"/>
              </a:spcAft>
            </a:pPr>
            <a:endParaRPr lang="en-US" sz="1800" dirty="0" smtClean="0">
              <a:solidFill>
                <a:schemeClr val="tx1">
                  <a:lumMod val="75000"/>
                  <a:lumOff val="25000"/>
                </a:schemeClr>
              </a:solidFill>
              <a:latin typeface="Garamond" panose="02020404030301010803" pitchFamily="18" charset="0"/>
            </a:endParaRPr>
          </a:p>
          <a:p>
            <a:pPr algn="just" fontAlgn="auto">
              <a:spcAft>
                <a:spcPts val="0"/>
              </a:spcAft>
            </a:pPr>
            <a:endParaRPr lang="es-PR" sz="1800" dirty="0" smtClean="0">
              <a:solidFill>
                <a:schemeClr val="tx1">
                  <a:lumMod val="75000"/>
                  <a:lumOff val="2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15" name="Rectangle 9"/>
          <p:cNvSpPr txBox="1">
            <a:spLocks noChangeArrowheads="1"/>
          </p:cNvSpPr>
          <p:nvPr/>
        </p:nvSpPr>
        <p:spPr>
          <a:xfrm>
            <a:off x="1066800" y="1896511"/>
            <a:ext cx="7239000" cy="824345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</a:rPr>
              <a:t>CARACTERÍSTICAS</a:t>
            </a:r>
          </a:p>
        </p:txBody>
      </p:sp>
      <p:pic>
        <p:nvPicPr>
          <p:cNvPr id="6" name="Picture 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075"/>
            <a:ext cx="3981450" cy="987725"/>
          </a:xfrm>
          <a:prstGeom prst="rect">
            <a:avLst/>
          </a:prstGeom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</p:pic>
      <p:pic>
        <p:nvPicPr>
          <p:cNvPr id="7" name="Picture 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5943600"/>
            <a:ext cx="1295400" cy="838200"/>
          </a:xfrm>
          <a:prstGeom prst="rect">
            <a:avLst/>
          </a:prstGeom>
          <a:extLst>
            <a:ext uri="{FAA26D3D-D897-4be2-8F04-BA451C77F1D7}">
              <ma14:placeholderFlag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</p:pic>
    </p:spTree>
    <p:extLst>
      <p:ext uri="{BB962C8B-B14F-4D97-AF65-F5344CB8AC3E}">
        <p14:creationId xmlns:p14="http://schemas.microsoft.com/office/powerpoint/2010/main" val="213063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6" name="Slide Number Placeholder 11"/>
          <p:cNvSpPr txBox="1">
            <a:spLocks noGrp="1"/>
          </p:cNvSpPr>
          <p:nvPr/>
        </p:nvSpPr>
        <p:spPr bwMode="auto">
          <a:xfrm>
            <a:off x="8647113" y="6408738"/>
            <a:ext cx="36671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7D93184-AD0E-4F69-85E1-5F5A4F88D24E}" type="slidenum">
              <a:rPr lang="en-US" sz="1000">
                <a:latin typeface="Garamond" panose="02020404030301010803" pitchFamily="18" charset="0"/>
              </a:rPr>
              <a:pPr algn="r"/>
              <a:t>31</a:t>
            </a:fld>
            <a:endParaRPr lang="en-US" sz="1000" dirty="0">
              <a:latin typeface="Garamond" panose="02020404030301010803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9589" y="2209800"/>
            <a:ext cx="76648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</a:rPr>
              <a:t>NUEVOS PROGRAMAS Y SERVICIOS</a:t>
            </a:r>
            <a:endParaRPr lang="en-US" sz="4000" b="1" dirty="0">
              <a:effectLst>
                <a:outerShdw blurRad="38100" dist="38100" dir="2700000" algn="tl">
                  <a:srgbClr val="C0C0C0"/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197" y="3810000"/>
            <a:ext cx="261937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rc_mi" descr="http://s3.egospodarka.pl/grafika2/kredyty-mieszkaniowe/Zmierzch-programu-Rodzina-na-Swoim-108605-900x900.jpg">
            <a:hlinkClick r:id="rId4"/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99" y="3657600"/>
            <a:ext cx="1447802" cy="87560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Picture 6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075"/>
            <a:ext cx="3981450" cy="987725"/>
          </a:xfrm>
          <a:prstGeom prst="rect">
            <a:avLst/>
          </a:prstGeom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</p:pic>
      <p:pic>
        <p:nvPicPr>
          <p:cNvPr id="8" name="Picture 7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791200"/>
            <a:ext cx="1524000" cy="990600"/>
          </a:xfrm>
          <a:prstGeom prst="rect">
            <a:avLst/>
          </a:prstGeom>
          <a:extLst>
            <a:ext uri="{FAA26D3D-D897-4be2-8F04-BA451C77F1D7}">
              <ma14:placeholderFlag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</p:pic>
    </p:spTree>
    <p:extLst>
      <p:ext uri="{BB962C8B-B14F-4D97-AF65-F5344CB8AC3E}">
        <p14:creationId xmlns:p14="http://schemas.microsoft.com/office/powerpoint/2010/main" val="63202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6" name="Slide Number Placeholder 11"/>
          <p:cNvSpPr txBox="1">
            <a:spLocks noGrp="1"/>
          </p:cNvSpPr>
          <p:nvPr/>
        </p:nvSpPr>
        <p:spPr bwMode="auto">
          <a:xfrm>
            <a:off x="8647113" y="6408738"/>
            <a:ext cx="36671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7D93184-AD0E-4F69-85E1-5F5A4F88D24E}" type="slidenum">
              <a:rPr lang="en-US" sz="1000">
                <a:latin typeface="Garamond" panose="02020404030301010803" pitchFamily="18" charset="0"/>
              </a:rPr>
              <a:pPr algn="r"/>
              <a:t>32</a:t>
            </a:fld>
            <a:endParaRPr lang="en-US" sz="1000" dirty="0">
              <a:latin typeface="Garamond" panose="02020404030301010803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47671" y="2590800"/>
            <a:ext cx="72486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</a:rPr>
              <a:t>PROGRAMA CASA MÍA</a:t>
            </a:r>
            <a:endParaRPr lang="en-US" sz="4000" b="1" dirty="0">
              <a:effectLst>
                <a:outerShdw blurRad="38100" dist="38100" dir="2700000" algn="tl">
                  <a:srgbClr val="C0C0C0"/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17" name="irc_mi" descr="http://s3.egospodarka.pl/grafika2/kredyty-mieszkaniowe/Zmierzch-programu-Rodzina-na-Swoim-108605-900x900.jpg">
            <a:hlinkClick r:id="rId3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34" y="1591374"/>
            <a:ext cx="1447802" cy="87560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Picture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075"/>
            <a:ext cx="3981450" cy="987725"/>
          </a:xfrm>
          <a:prstGeom prst="rect">
            <a:avLst/>
          </a:prstGeom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</p:pic>
      <p:pic>
        <p:nvPicPr>
          <p:cNvPr id="8" name="Picture 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5791200"/>
            <a:ext cx="1600200" cy="990600"/>
          </a:xfrm>
          <a:prstGeom prst="rect">
            <a:avLst/>
          </a:prstGeom>
          <a:extLst>
            <a:ext uri="{FAA26D3D-D897-4be2-8F04-BA451C77F1D7}">
              <ma14:placeholderFlag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725" y="3630543"/>
            <a:ext cx="5094856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4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6" name="Slide Number Placeholder 11"/>
          <p:cNvSpPr txBox="1">
            <a:spLocks noGrp="1"/>
          </p:cNvSpPr>
          <p:nvPr/>
        </p:nvSpPr>
        <p:spPr bwMode="auto">
          <a:xfrm>
            <a:off x="8647113" y="6408738"/>
            <a:ext cx="36671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7D93184-AD0E-4F69-85E1-5F5A4F88D24E}" type="slidenum">
              <a:rPr lang="en-US" sz="1000">
                <a:latin typeface="Garamond" panose="02020404030301010803" pitchFamily="18" charset="0"/>
              </a:rPr>
              <a:pPr algn="r"/>
              <a:t>33</a:t>
            </a:fld>
            <a:endParaRPr lang="en-US" sz="1000" dirty="0">
              <a:latin typeface="Garamond" panose="02020404030301010803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40715" y="2069076"/>
            <a:ext cx="66625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</a:rPr>
              <a:t>PROGRAMA CASA MÍA</a:t>
            </a:r>
            <a:endParaRPr lang="en-US" sz="3200" dirty="0">
              <a:effectLst>
                <a:outerShdw blurRad="38100" dist="38100" dir="2700000" algn="tl">
                  <a:srgbClr val="C0C0C0"/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17" name="irc_mi" descr="http://s3.egospodarka.pl/grafika2/kredyty-mieszkaniowe/Zmierzch-programu-Rodzina-na-Swoim-108605-900x900.jpg">
            <a:hlinkClick r:id="rId3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08" y="1447461"/>
            <a:ext cx="851592" cy="66863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1371600" y="2338536"/>
            <a:ext cx="7010400" cy="3095945"/>
          </a:xfrm>
          <a:prstGeom prst="rect">
            <a:avLst/>
          </a:prstGeom>
        </p:spPr>
        <p:txBody>
          <a:bodyPr lIns="116340" tIns="57149" rIns="116340" bIns="57149"/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en-US" altLang="es-PR" dirty="0" smtClean="0">
              <a:solidFill>
                <a:srgbClr val="000000"/>
              </a:solidFill>
              <a:latin typeface="Garamond" panose="02020404030301010803" pitchFamily="18" charset="0"/>
              <a:ea typeface="ＭＳ Ｐゴシック" panose="020B0600070205080204" pitchFamily="34" charset="-128"/>
            </a:endParaRPr>
          </a:p>
          <a:p>
            <a:pPr fontAlgn="auto">
              <a:spcAft>
                <a:spcPts val="0"/>
              </a:spcAft>
            </a:pPr>
            <a:r>
              <a:rPr lang="en-US" altLang="es-PR" dirty="0" err="1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Programa</a:t>
            </a:r>
            <a:r>
              <a:rPr lang="en-US" altLang="es-PR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 de alquiler con </a:t>
            </a:r>
            <a:r>
              <a:rPr lang="en-US" altLang="es-PR" dirty="0" err="1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opción</a:t>
            </a:r>
            <a:r>
              <a:rPr lang="en-US" altLang="es-PR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es-PR" dirty="0" err="1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compra</a:t>
            </a:r>
            <a:r>
              <a:rPr lang="en-US" altLang="es-PR" dirty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.</a:t>
            </a:r>
            <a:endParaRPr lang="en-US" altLang="es-PR" dirty="0" smtClean="0">
              <a:solidFill>
                <a:srgbClr val="000000"/>
              </a:solidFill>
              <a:latin typeface="Garamond" panose="02020404030301010803" pitchFamily="18" charset="0"/>
              <a:ea typeface="ＭＳ Ｐゴシック" panose="020B0600070205080204" pitchFamily="34" charset="-128"/>
            </a:endParaRPr>
          </a:p>
          <a:p>
            <a:pPr fontAlgn="auto">
              <a:spcAft>
                <a:spcPts val="0"/>
              </a:spcAft>
            </a:pPr>
            <a:r>
              <a:rPr lang="en-US" altLang="es-PR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AFV </a:t>
            </a:r>
            <a:r>
              <a:rPr lang="en-US" altLang="es-PR" dirty="0" err="1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tiene</a:t>
            </a:r>
            <a:r>
              <a:rPr lang="en-US" altLang="es-PR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s-PR" dirty="0" err="1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disponible</a:t>
            </a:r>
            <a:r>
              <a:rPr lang="en-US" altLang="es-PR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s-PR" dirty="0" err="1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sobre</a:t>
            </a:r>
            <a:r>
              <a:rPr lang="en-US" altLang="es-PR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 200 </a:t>
            </a:r>
            <a:r>
              <a:rPr lang="en-US" altLang="es-PR" dirty="0" err="1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unidades</a:t>
            </a:r>
            <a:r>
              <a:rPr lang="en-US" altLang="es-PR" dirty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.</a:t>
            </a:r>
            <a:endParaRPr lang="en-US" altLang="es-PR" dirty="0" smtClean="0">
              <a:solidFill>
                <a:srgbClr val="000000"/>
              </a:solidFill>
              <a:latin typeface="Garamond" panose="02020404030301010803" pitchFamily="18" charset="0"/>
              <a:ea typeface="ＭＳ Ｐゴシック" panose="020B0600070205080204" pitchFamily="34" charset="-128"/>
            </a:endParaRPr>
          </a:p>
          <a:p>
            <a:pPr fontAlgn="auto">
              <a:spcAft>
                <a:spcPts val="0"/>
              </a:spcAft>
            </a:pPr>
            <a:r>
              <a:rPr lang="en-US" altLang="es-PR" dirty="0" err="1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Arrendamiento</a:t>
            </a:r>
            <a:r>
              <a:rPr lang="en-US" altLang="es-PR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s-PR" dirty="0" err="1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máximo</a:t>
            </a:r>
            <a:r>
              <a:rPr lang="en-US" altLang="es-PR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 hasta 48 </a:t>
            </a:r>
            <a:r>
              <a:rPr lang="en-US" altLang="es-PR" dirty="0" err="1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meses</a:t>
            </a:r>
            <a:r>
              <a:rPr lang="en-US" altLang="es-PR" dirty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.</a:t>
            </a:r>
            <a:endParaRPr lang="en-US" altLang="es-PR" dirty="0" smtClean="0">
              <a:solidFill>
                <a:srgbClr val="000000"/>
              </a:solidFill>
              <a:latin typeface="Garamond" panose="02020404030301010803" pitchFamily="18" charset="0"/>
              <a:ea typeface="ＭＳ Ｐゴシック" panose="020B0600070205080204" pitchFamily="34" charset="-128"/>
            </a:endParaRPr>
          </a:p>
          <a:p>
            <a:pPr fontAlgn="auto">
              <a:spcAft>
                <a:spcPts val="0"/>
              </a:spcAft>
            </a:pPr>
            <a:r>
              <a:rPr lang="en-US" altLang="es-PR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Los </a:t>
            </a:r>
            <a:r>
              <a:rPr lang="en-US" altLang="es-PR" dirty="0" err="1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pagos</a:t>
            </a:r>
            <a:r>
              <a:rPr lang="en-US" altLang="es-PR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 de </a:t>
            </a:r>
            <a:r>
              <a:rPr lang="en-US" altLang="es-PR" dirty="0" err="1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arrendamiento</a:t>
            </a:r>
            <a:r>
              <a:rPr lang="en-US" altLang="es-PR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 se </a:t>
            </a:r>
            <a:r>
              <a:rPr lang="en-US" altLang="es-PR" dirty="0" err="1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acumularán</a:t>
            </a:r>
            <a:r>
              <a:rPr lang="en-US" altLang="es-PR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 de forma </a:t>
            </a:r>
            <a:r>
              <a:rPr lang="en-US" altLang="es-PR" dirty="0" err="1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sustancial</a:t>
            </a:r>
            <a:r>
              <a:rPr lang="en-US" altLang="es-PR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 para el pronto </a:t>
            </a:r>
            <a:r>
              <a:rPr lang="en-US" altLang="es-PR" dirty="0" err="1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pago</a:t>
            </a:r>
            <a:r>
              <a:rPr lang="en-US" altLang="es-PR" dirty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.</a:t>
            </a:r>
            <a:endParaRPr lang="en-US" altLang="es-PR" dirty="0" smtClean="0">
              <a:solidFill>
                <a:srgbClr val="000000"/>
              </a:solidFill>
              <a:latin typeface="Garamond" panose="02020404030301010803" pitchFamily="18" charset="0"/>
              <a:ea typeface="ＭＳ Ｐゴシック" panose="020B0600070205080204" pitchFamily="34" charset="-128"/>
            </a:endParaRPr>
          </a:p>
          <a:p>
            <a:pPr fontAlgn="auto">
              <a:spcAft>
                <a:spcPts val="0"/>
              </a:spcAft>
            </a:pPr>
            <a:r>
              <a:rPr lang="en-US" altLang="es-PR" dirty="0" err="1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Propiedades</a:t>
            </a:r>
            <a:r>
              <a:rPr lang="en-US" altLang="es-PR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s-PR" dirty="0" err="1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remodeladas</a:t>
            </a:r>
            <a:r>
              <a:rPr lang="en-US" altLang="es-PR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 y </a:t>
            </a:r>
            <a:r>
              <a:rPr lang="en-US" altLang="es-PR" dirty="0" err="1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listas</a:t>
            </a:r>
            <a:r>
              <a:rPr lang="en-US" altLang="es-PR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 para </a:t>
            </a:r>
            <a:r>
              <a:rPr lang="en-US" altLang="es-PR" dirty="0" err="1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ocupar</a:t>
            </a:r>
            <a:r>
              <a:rPr lang="en-US" altLang="es-PR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.</a:t>
            </a:r>
          </a:p>
        </p:txBody>
      </p:sp>
      <p:pic>
        <p:nvPicPr>
          <p:cNvPr id="7" name="Picture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075"/>
            <a:ext cx="3981450" cy="987725"/>
          </a:xfrm>
          <a:prstGeom prst="rect">
            <a:avLst/>
          </a:prstGeom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</p:pic>
      <p:pic>
        <p:nvPicPr>
          <p:cNvPr id="8" name="Picture 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5867400"/>
            <a:ext cx="1447800" cy="914400"/>
          </a:xfrm>
          <a:prstGeom prst="rect">
            <a:avLst/>
          </a:prstGeom>
          <a:extLst>
            <a:ext uri="{FAA26D3D-D897-4be2-8F04-BA451C77F1D7}">
              <ma14:placeholderFlag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</p:pic>
    </p:spTree>
    <p:extLst>
      <p:ext uri="{BB962C8B-B14F-4D97-AF65-F5344CB8AC3E}">
        <p14:creationId xmlns:p14="http://schemas.microsoft.com/office/powerpoint/2010/main" val="248970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925" y="1184123"/>
            <a:ext cx="5582939" cy="4191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7863B3-488E-46AF-83E0-7404CE99A94D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5414433"/>
            <a:ext cx="3821142" cy="1371600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3981450" cy="987725"/>
          </a:xfrm>
          <a:prstGeom prst="rect">
            <a:avLst/>
          </a:prstGeom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</p:pic>
    </p:spTree>
    <p:extLst>
      <p:ext uri="{BB962C8B-B14F-4D97-AF65-F5344CB8AC3E}">
        <p14:creationId xmlns:p14="http://schemas.microsoft.com/office/powerpoint/2010/main" val="183683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1" t="-1370" r="5242" b="30878"/>
          <a:stretch/>
        </p:blipFill>
        <p:spPr>
          <a:xfrm>
            <a:off x="152400" y="1295400"/>
            <a:ext cx="8839200" cy="54101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410200"/>
            <a:ext cx="3821142" cy="121920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9075"/>
            <a:ext cx="3981450" cy="987725"/>
          </a:xfrm>
          <a:prstGeom prst="rect">
            <a:avLst/>
          </a:prstGeom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</p:pic>
    </p:spTree>
    <p:extLst>
      <p:ext uri="{BB962C8B-B14F-4D97-AF65-F5344CB8AC3E}">
        <p14:creationId xmlns:p14="http://schemas.microsoft.com/office/powerpoint/2010/main" val="230900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6" name="Slide Number Placeholder 11"/>
          <p:cNvSpPr txBox="1">
            <a:spLocks noGrp="1"/>
          </p:cNvSpPr>
          <p:nvPr/>
        </p:nvSpPr>
        <p:spPr bwMode="auto">
          <a:xfrm>
            <a:off x="8647113" y="6408738"/>
            <a:ext cx="36671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7D93184-AD0E-4F69-85E1-5F5A4F88D24E}" type="slidenum">
              <a:rPr lang="en-US" sz="1000">
                <a:latin typeface="Garamond" panose="02020404030301010803" pitchFamily="18" charset="0"/>
              </a:rPr>
              <a:pPr algn="r"/>
              <a:t>36</a:t>
            </a:fld>
            <a:endParaRPr lang="en-US" sz="1000" dirty="0">
              <a:latin typeface="Garamond" panose="02020404030301010803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88303" y="2362840"/>
            <a:ext cx="68911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</a:rPr>
              <a:t>LLAVE  DORADA</a:t>
            </a:r>
            <a:endParaRPr lang="en-US" sz="4400" dirty="0">
              <a:effectLst>
                <a:outerShdw blurRad="38100" dist="38100" dir="2700000" algn="tl">
                  <a:srgbClr val="C0C0C0"/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161206"/>
            <a:ext cx="261937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rc_mi" descr="http://s3.egospodarka.pl/grafika2/kredyty-mieszkaniowe/Zmierzch-programu-Rodzina-na-Swoim-108605-900x900.jpg">
            <a:hlinkClick r:id="rId4"/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8" y="1455894"/>
            <a:ext cx="1097280" cy="81533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Picture 6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075"/>
            <a:ext cx="3981450" cy="987725"/>
          </a:xfrm>
          <a:prstGeom prst="rect">
            <a:avLst/>
          </a:prstGeom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</p:pic>
      <p:pic>
        <p:nvPicPr>
          <p:cNvPr id="8" name="Picture 7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715000"/>
            <a:ext cx="1752600" cy="1066800"/>
          </a:xfrm>
          <a:prstGeom prst="rect">
            <a:avLst/>
          </a:prstGeom>
          <a:extLst>
            <a:ext uri="{FAA26D3D-D897-4be2-8F04-BA451C77F1D7}">
              <ma14:placeholderFlag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</p:pic>
    </p:spTree>
    <p:extLst>
      <p:ext uri="{BB962C8B-B14F-4D97-AF65-F5344CB8AC3E}">
        <p14:creationId xmlns:p14="http://schemas.microsoft.com/office/powerpoint/2010/main" val="51818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6" name="Slide Number Placeholder 11"/>
          <p:cNvSpPr txBox="1">
            <a:spLocks noGrp="1"/>
          </p:cNvSpPr>
          <p:nvPr/>
        </p:nvSpPr>
        <p:spPr bwMode="auto">
          <a:xfrm>
            <a:off x="8647113" y="6408738"/>
            <a:ext cx="36671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7D93184-AD0E-4F69-85E1-5F5A4F88D24E}" type="slidenum">
              <a:rPr lang="en-US" sz="1000">
                <a:latin typeface="Garamond" panose="02020404030301010803" pitchFamily="18" charset="0"/>
              </a:rPr>
              <a:pPr algn="r"/>
              <a:t>37</a:t>
            </a:fld>
            <a:endParaRPr lang="en-US" sz="1000" dirty="0">
              <a:latin typeface="Garamond" panose="02020404030301010803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69629" y="2013975"/>
            <a:ext cx="66625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</a:rPr>
              <a:t>LLAVE DORADA</a:t>
            </a:r>
            <a:endParaRPr lang="en-US" sz="3200" dirty="0">
              <a:effectLst>
                <a:outerShdw blurRad="38100" dist="38100" dir="2700000" algn="tl">
                  <a:srgbClr val="C0C0C0"/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17" name="irc_mi" descr="http://s3.egospodarka.pl/grafika2/kredyty-mieszkaniowe/Zmierzch-programu-Rodzina-na-Swoim-108605-900x900.jpg">
            <a:hlinkClick r:id="rId3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08" y="1447461"/>
            <a:ext cx="851592" cy="66863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956090" y="2496627"/>
            <a:ext cx="7719598" cy="3440682"/>
          </a:xfrm>
          <a:prstGeom prst="rect">
            <a:avLst/>
          </a:prstGeom>
        </p:spPr>
        <p:txBody>
          <a:bodyPr lIns="116340" tIns="57149" rIns="116340" bIns="57149"/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en-US" altLang="es-PR" dirty="0" smtClean="0">
              <a:solidFill>
                <a:srgbClr val="000000"/>
              </a:solidFill>
              <a:latin typeface="Garamond" panose="02020404030301010803" pitchFamily="18" charset="0"/>
              <a:ea typeface="ＭＳ Ｐゴシック" panose="020B0600070205080204" pitchFamily="34" charset="-128"/>
            </a:endParaRPr>
          </a:p>
          <a:p>
            <a:pPr fontAlgn="auto">
              <a:spcAft>
                <a:spcPts val="0"/>
              </a:spcAft>
            </a:pPr>
            <a:r>
              <a:rPr lang="en-US" altLang="es-PR" dirty="0" err="1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Gastos</a:t>
            </a:r>
            <a:r>
              <a:rPr lang="en-US" altLang="es-PR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 de </a:t>
            </a:r>
            <a:r>
              <a:rPr lang="en-US" altLang="es-PR" dirty="0" err="1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cierre</a:t>
            </a:r>
            <a:r>
              <a:rPr lang="en-US" altLang="es-PR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 para </a:t>
            </a:r>
            <a:r>
              <a:rPr lang="en-US" altLang="es-PR" dirty="0" err="1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adquirir</a:t>
            </a:r>
            <a:r>
              <a:rPr lang="en-US" altLang="es-PR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s-PR" dirty="0" err="1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unidades</a:t>
            </a:r>
            <a:r>
              <a:rPr lang="en-US" altLang="es-PR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s-PR" dirty="0" err="1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nuevas</a:t>
            </a:r>
            <a:r>
              <a:rPr lang="en-US" altLang="es-PR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 y </a:t>
            </a:r>
            <a:r>
              <a:rPr lang="en-US" altLang="es-PR" dirty="0" err="1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existentes</a:t>
            </a:r>
            <a:r>
              <a:rPr lang="en-US" altLang="es-PR" dirty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.</a:t>
            </a:r>
            <a:endParaRPr lang="en-US" altLang="es-PR" dirty="0" smtClean="0">
              <a:solidFill>
                <a:srgbClr val="000000"/>
              </a:solidFill>
              <a:latin typeface="Garamond" panose="02020404030301010803" pitchFamily="18" charset="0"/>
              <a:ea typeface="ＭＳ Ｐゴシック" panose="020B0600070205080204" pitchFamily="34" charset="-128"/>
            </a:endParaRPr>
          </a:p>
          <a:p>
            <a:pPr fontAlgn="auto">
              <a:spcAft>
                <a:spcPts val="0"/>
              </a:spcAft>
            </a:pPr>
            <a:r>
              <a:rPr lang="en-US" altLang="es-PR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$2,000 a $ 6,000.</a:t>
            </a:r>
          </a:p>
          <a:p>
            <a:pPr fontAlgn="auto">
              <a:spcAft>
                <a:spcPts val="0"/>
              </a:spcAft>
            </a:pPr>
            <a:r>
              <a:rPr lang="en-US" altLang="es-PR" dirty="0" err="1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Primera</a:t>
            </a:r>
            <a:r>
              <a:rPr lang="en-US" altLang="es-PR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s-PR" dirty="0" err="1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fase</a:t>
            </a:r>
            <a:r>
              <a:rPr lang="en-US" altLang="es-PR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: 1,600 </a:t>
            </a:r>
            <a:r>
              <a:rPr lang="en-US" altLang="es-PR" dirty="0" err="1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nuevas</a:t>
            </a:r>
            <a:r>
              <a:rPr lang="en-US" altLang="es-PR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s-PR" dirty="0" err="1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adquisiciones</a:t>
            </a:r>
            <a:r>
              <a:rPr lang="en-US" altLang="es-PR" dirty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.</a:t>
            </a:r>
            <a:endParaRPr lang="en-US" altLang="es-PR" dirty="0" smtClean="0">
              <a:solidFill>
                <a:srgbClr val="000000"/>
              </a:solidFill>
              <a:latin typeface="Garamond" panose="02020404030301010803" pitchFamily="18" charset="0"/>
              <a:ea typeface="ＭＳ Ｐゴシック" panose="020B0600070205080204" pitchFamily="34" charset="-128"/>
            </a:endParaRPr>
          </a:p>
          <a:p>
            <a:pPr fontAlgn="auto">
              <a:spcAft>
                <a:spcPts val="0"/>
              </a:spcAft>
            </a:pPr>
            <a:endParaRPr lang="en-US" altLang="es-PR" dirty="0" smtClean="0">
              <a:solidFill>
                <a:srgbClr val="000000"/>
              </a:solidFill>
              <a:latin typeface="Garamond" panose="02020404030301010803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7" name="Picture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075"/>
            <a:ext cx="3981450" cy="987725"/>
          </a:xfrm>
          <a:prstGeom prst="rect">
            <a:avLst/>
          </a:prstGeom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</p:pic>
      <p:pic>
        <p:nvPicPr>
          <p:cNvPr id="8" name="Picture 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5638800"/>
            <a:ext cx="1828800" cy="1143000"/>
          </a:xfrm>
          <a:prstGeom prst="rect">
            <a:avLst/>
          </a:prstGeom>
          <a:extLst>
            <a:ext uri="{FAA26D3D-D897-4be2-8F04-BA451C77F1D7}">
              <ma14:placeholderFlag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</p:pic>
    </p:spTree>
    <p:extLst>
      <p:ext uri="{BB962C8B-B14F-4D97-AF65-F5344CB8AC3E}">
        <p14:creationId xmlns:p14="http://schemas.microsoft.com/office/powerpoint/2010/main" val="21259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6" name="Slide Number Placeholder 11"/>
          <p:cNvSpPr txBox="1">
            <a:spLocks noGrp="1"/>
          </p:cNvSpPr>
          <p:nvPr/>
        </p:nvSpPr>
        <p:spPr bwMode="auto">
          <a:xfrm>
            <a:off x="8647113" y="6408738"/>
            <a:ext cx="36671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7D93184-AD0E-4F69-85E1-5F5A4F88D24E}" type="slidenum">
              <a:rPr lang="en-US" sz="1000">
                <a:latin typeface="Garamond" panose="02020404030301010803" pitchFamily="18" charset="0"/>
              </a:rPr>
              <a:pPr algn="r"/>
              <a:t>38</a:t>
            </a:fld>
            <a:endParaRPr lang="en-US" sz="1000" dirty="0">
              <a:latin typeface="Garamond" panose="02020404030301010803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47642" y="1438760"/>
            <a:ext cx="66625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</a:rPr>
              <a:t>LLAVE DORADA</a:t>
            </a:r>
            <a:endParaRPr lang="en-US" sz="3200" dirty="0">
              <a:effectLst>
                <a:outerShdw blurRad="38100" dist="38100" dir="2700000" algn="tl">
                  <a:srgbClr val="C0C0C0"/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17" name="irc_mi" descr="http://s3.egospodarka.pl/grafika2/kredyty-mieszkaniowe/Zmierzch-programu-Rodzina-na-Swoim-108605-900x900.jpg">
            <a:hlinkClick r:id="rId3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08" y="1447461"/>
            <a:ext cx="851592" cy="66863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1752600" y="2362200"/>
            <a:ext cx="5867400" cy="3926137"/>
          </a:xfrm>
          <a:prstGeom prst="rect">
            <a:avLst/>
          </a:prstGeom>
        </p:spPr>
        <p:txBody>
          <a:bodyPr lIns="116340" tIns="57149" rIns="116340" bIns="57149"/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altLang="es-PR" dirty="0" err="1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Criterios</a:t>
            </a:r>
            <a:r>
              <a:rPr lang="en-US" altLang="es-PR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s-PR" dirty="0" err="1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principales</a:t>
            </a:r>
            <a:r>
              <a:rPr lang="en-US" altLang="es-PR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:</a:t>
            </a:r>
          </a:p>
          <a:p>
            <a:pPr lvl="1" fontAlgn="auto">
              <a:spcAft>
                <a:spcPts val="0"/>
              </a:spcAft>
            </a:pPr>
            <a:r>
              <a:rPr lang="en-US" altLang="es-PR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3% </a:t>
            </a:r>
            <a:r>
              <a:rPr lang="en-US" altLang="es-PR" dirty="0" err="1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precio</a:t>
            </a:r>
            <a:r>
              <a:rPr lang="en-US" altLang="es-PR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 de </a:t>
            </a:r>
            <a:r>
              <a:rPr lang="en-US" altLang="es-PR" dirty="0" err="1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venta</a:t>
            </a:r>
            <a:r>
              <a:rPr lang="en-US" altLang="es-PR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;</a:t>
            </a:r>
          </a:p>
          <a:p>
            <a:pPr lvl="1" fontAlgn="auto">
              <a:spcAft>
                <a:spcPts val="0"/>
              </a:spcAft>
            </a:pPr>
            <a:r>
              <a:rPr lang="en-US" altLang="es-PR" dirty="0" err="1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originar</a:t>
            </a:r>
            <a:r>
              <a:rPr lang="en-US" altLang="es-PR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 y </a:t>
            </a:r>
            <a:r>
              <a:rPr lang="en-US" altLang="es-PR" dirty="0" err="1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descuento</a:t>
            </a:r>
            <a:r>
              <a:rPr lang="en-US" altLang="es-PR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: 2%;</a:t>
            </a:r>
          </a:p>
          <a:p>
            <a:pPr lvl="1" fontAlgn="auto">
              <a:spcAft>
                <a:spcPts val="0"/>
              </a:spcAft>
            </a:pPr>
            <a:r>
              <a:rPr lang="en-US" altLang="es-PR" dirty="0" err="1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honorarios</a:t>
            </a:r>
            <a:r>
              <a:rPr lang="en-US" altLang="es-PR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s-PR" dirty="0" err="1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abogados</a:t>
            </a:r>
            <a:r>
              <a:rPr lang="en-US" altLang="es-PR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: .50%;</a:t>
            </a:r>
          </a:p>
          <a:p>
            <a:pPr lvl="1" fontAlgn="auto">
              <a:spcAft>
                <a:spcPts val="0"/>
              </a:spcAft>
            </a:pPr>
            <a:r>
              <a:rPr lang="en-US" altLang="es-PR" dirty="0" err="1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precio</a:t>
            </a:r>
            <a:r>
              <a:rPr lang="en-US" altLang="es-PR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s-PR" dirty="0" err="1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máximo</a:t>
            </a:r>
            <a:r>
              <a:rPr lang="en-US" altLang="es-PR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s-PR" dirty="0" err="1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venta</a:t>
            </a:r>
            <a:r>
              <a:rPr lang="en-US" altLang="es-PR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: $200,000;</a:t>
            </a:r>
          </a:p>
          <a:p>
            <a:pPr lvl="1" fontAlgn="auto">
              <a:spcAft>
                <a:spcPts val="0"/>
              </a:spcAft>
            </a:pPr>
            <a:r>
              <a:rPr lang="en-US" altLang="es-PR" dirty="0" err="1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residencia</a:t>
            </a:r>
            <a:r>
              <a:rPr lang="en-US" altLang="es-PR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 principal;</a:t>
            </a:r>
          </a:p>
          <a:p>
            <a:pPr lvl="1" fontAlgn="auto">
              <a:spcAft>
                <a:spcPts val="0"/>
              </a:spcAft>
            </a:pPr>
            <a:r>
              <a:rPr lang="en-US" altLang="es-PR" dirty="0" err="1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ocupar</a:t>
            </a:r>
            <a:r>
              <a:rPr lang="en-US" altLang="es-PR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 la </a:t>
            </a:r>
            <a:r>
              <a:rPr lang="en-US" altLang="es-PR" dirty="0" err="1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unidad</a:t>
            </a:r>
            <a:r>
              <a:rPr lang="en-US" altLang="es-PR" dirty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s-PR" dirty="0" err="1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más</a:t>
            </a:r>
            <a:r>
              <a:rPr lang="en-US" altLang="es-PR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 de 5 </a:t>
            </a:r>
            <a:r>
              <a:rPr lang="en-US" altLang="es-PR" dirty="0" err="1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años</a:t>
            </a:r>
            <a:r>
              <a:rPr lang="en-US" altLang="es-PR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 (no </a:t>
            </a:r>
            <a:r>
              <a:rPr lang="en-US" altLang="es-PR" dirty="0" err="1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alquilar</a:t>
            </a:r>
            <a:r>
              <a:rPr lang="en-US" altLang="es-PR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);</a:t>
            </a:r>
          </a:p>
          <a:p>
            <a:pPr lvl="1" fontAlgn="auto">
              <a:spcAft>
                <a:spcPts val="0"/>
              </a:spcAft>
            </a:pPr>
            <a:r>
              <a:rPr lang="en-US" altLang="es-PR" dirty="0" err="1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ingreso</a:t>
            </a:r>
            <a:r>
              <a:rPr lang="en-US" altLang="es-PR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s-PR" dirty="0" err="1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máximo</a:t>
            </a:r>
            <a:r>
              <a:rPr lang="en-US" altLang="es-PR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s-PR" dirty="0" err="1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familia</a:t>
            </a:r>
            <a:r>
              <a:rPr lang="en-US" altLang="es-PR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: $60,000;</a:t>
            </a:r>
          </a:p>
          <a:p>
            <a:pPr lvl="1" fontAlgn="auto">
              <a:spcAft>
                <a:spcPts val="0"/>
              </a:spcAft>
            </a:pPr>
            <a:r>
              <a:rPr lang="en-US" altLang="es-PR" dirty="0" err="1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cumplir</a:t>
            </a:r>
            <a:r>
              <a:rPr lang="en-US" altLang="es-PR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s-PR" dirty="0" err="1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política</a:t>
            </a:r>
            <a:r>
              <a:rPr lang="en-US" altLang="es-PR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 de </a:t>
            </a:r>
            <a:r>
              <a:rPr lang="en-US" altLang="es-PR" dirty="0" err="1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crédito</a:t>
            </a:r>
            <a:r>
              <a:rPr lang="en-US" altLang="es-PR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.</a:t>
            </a:r>
          </a:p>
        </p:txBody>
      </p:sp>
      <p:pic>
        <p:nvPicPr>
          <p:cNvPr id="7" name="Picture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075"/>
            <a:ext cx="3981450" cy="987725"/>
          </a:xfrm>
          <a:prstGeom prst="rect">
            <a:avLst/>
          </a:prstGeom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</p:pic>
      <p:pic>
        <p:nvPicPr>
          <p:cNvPr id="8" name="Picture 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715000"/>
            <a:ext cx="1752600" cy="1066800"/>
          </a:xfrm>
          <a:prstGeom prst="rect">
            <a:avLst/>
          </a:prstGeom>
          <a:extLst>
            <a:ext uri="{FAA26D3D-D897-4be2-8F04-BA451C77F1D7}">
              <ma14:placeholderFlag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</p:pic>
    </p:spTree>
    <p:extLst>
      <p:ext uri="{BB962C8B-B14F-4D97-AF65-F5344CB8AC3E}">
        <p14:creationId xmlns:p14="http://schemas.microsoft.com/office/powerpoint/2010/main" val="210576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6" name="Slide Number Placeholder 11"/>
          <p:cNvSpPr txBox="1">
            <a:spLocks noGrp="1"/>
          </p:cNvSpPr>
          <p:nvPr/>
        </p:nvSpPr>
        <p:spPr bwMode="auto">
          <a:xfrm>
            <a:off x="8647113" y="6408738"/>
            <a:ext cx="36671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7D93184-AD0E-4F69-85E1-5F5A4F88D24E}" type="slidenum">
              <a:rPr lang="en-US" sz="1000">
                <a:latin typeface="Garamond" panose="02020404030301010803" pitchFamily="18" charset="0"/>
              </a:rPr>
              <a:pPr algn="r"/>
              <a:t>39</a:t>
            </a:fld>
            <a:endParaRPr lang="en-US" sz="1000" dirty="0">
              <a:latin typeface="Garamond" panose="02020404030301010803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26416" y="2331495"/>
            <a:ext cx="6891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</a:rPr>
              <a:t>TECHO DORADO</a:t>
            </a:r>
            <a:endParaRPr lang="en-US" sz="4800" dirty="0">
              <a:effectLst>
                <a:outerShdw blurRad="38100" dist="38100" dir="2700000" algn="tl">
                  <a:srgbClr val="C0C0C0"/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762" y="3733800"/>
            <a:ext cx="261937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rc_mi" descr="http://s3.egospodarka.pl/grafika2/kredyty-mieszkaniowe/Zmierzch-programu-Rodzina-na-Swoim-108605-900x900.jpg">
            <a:hlinkClick r:id="rId4"/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8" y="1455894"/>
            <a:ext cx="1097280" cy="81533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Picture 6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075"/>
            <a:ext cx="3981450" cy="987725"/>
          </a:xfrm>
          <a:prstGeom prst="rect">
            <a:avLst/>
          </a:prstGeom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</p:pic>
      <p:pic>
        <p:nvPicPr>
          <p:cNvPr id="8" name="Picture 7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715000"/>
            <a:ext cx="1752600" cy="1066800"/>
          </a:xfrm>
          <a:prstGeom prst="rect">
            <a:avLst/>
          </a:prstGeom>
          <a:extLst>
            <a:ext uri="{FAA26D3D-D897-4be2-8F04-BA451C77F1D7}">
              <ma14:placeholderFlag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</p:pic>
    </p:spTree>
    <p:extLst>
      <p:ext uri="{BB962C8B-B14F-4D97-AF65-F5344CB8AC3E}">
        <p14:creationId xmlns:p14="http://schemas.microsoft.com/office/powerpoint/2010/main" val="309112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rc_mi" descr="http://s3.egospodarka.pl/grafika2/kredyty-mieszkaniowe/Zmierzch-programu-Rodzina-na-Swoim-108605-900x900.jpg">
            <a:hlinkClick r:id="rId3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47800"/>
            <a:ext cx="2240280" cy="148971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1" name="AutoShape 2"/>
          <p:cNvSpPr txBox="1">
            <a:spLocks noChangeArrowheads="1"/>
          </p:cNvSpPr>
          <p:nvPr/>
        </p:nvSpPr>
        <p:spPr bwMode="auto">
          <a:xfrm>
            <a:off x="223837" y="1752600"/>
            <a:ext cx="8696325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116340" tIns="57149" rIns="116340" bIns="57149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en-US" altLang="es-PR" sz="3200" b="1" dirty="0" err="1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Sección</a:t>
            </a:r>
            <a:r>
              <a:rPr lang="en-US" altLang="es-PR" sz="3200" b="1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  42</a:t>
            </a:r>
            <a:br>
              <a:rPr lang="en-US" altLang="es-PR" sz="3200" b="1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</a:br>
            <a:r>
              <a:rPr lang="en-US" altLang="es-PR" sz="3200" b="1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CÓDIGO RENTAS INTERNAS EEUU</a:t>
            </a:r>
            <a:br>
              <a:rPr lang="en-US" altLang="es-PR" sz="3200" b="1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</a:br>
            <a:r>
              <a:rPr lang="en-US" altLang="es-PR" sz="3200" b="1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/>
            </a:r>
            <a:br>
              <a:rPr lang="en-US" altLang="es-PR" sz="3200" b="1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</a:br>
            <a:r>
              <a:rPr lang="en-US" altLang="es-PR" sz="3200" b="1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(26 U.S.C.§42)</a:t>
            </a:r>
          </a:p>
        </p:txBody>
      </p:sp>
      <p:pic>
        <p:nvPicPr>
          <p:cNvPr id="5" name="Picture 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075"/>
            <a:ext cx="3981450" cy="987725"/>
          </a:xfrm>
          <a:prstGeom prst="rect">
            <a:avLst/>
          </a:prstGeom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</p:pic>
      <p:pic>
        <p:nvPicPr>
          <p:cNvPr id="6" name="Picture 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5562600"/>
            <a:ext cx="2133600" cy="1219200"/>
          </a:xfrm>
          <a:prstGeom prst="rect">
            <a:avLst/>
          </a:prstGeom>
          <a:extLst>
            <a:ext uri="{FAA26D3D-D897-4be2-8F04-BA451C77F1D7}">
              <ma14:placeholderFlag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</p:pic>
    </p:spTree>
    <p:extLst>
      <p:ext uri="{BB962C8B-B14F-4D97-AF65-F5344CB8AC3E}">
        <p14:creationId xmlns:p14="http://schemas.microsoft.com/office/powerpoint/2010/main" val="113021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6" name="Slide Number Placeholder 11"/>
          <p:cNvSpPr txBox="1">
            <a:spLocks noGrp="1"/>
          </p:cNvSpPr>
          <p:nvPr/>
        </p:nvSpPr>
        <p:spPr bwMode="auto">
          <a:xfrm>
            <a:off x="8647113" y="6408738"/>
            <a:ext cx="36671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7D93184-AD0E-4F69-85E1-5F5A4F88D24E}" type="slidenum">
              <a:rPr lang="en-US" sz="1000">
                <a:latin typeface="Garamond" panose="02020404030301010803" pitchFamily="18" charset="0"/>
              </a:rPr>
              <a:pPr algn="r"/>
              <a:t>40</a:t>
            </a:fld>
            <a:endParaRPr lang="en-US" sz="1000" dirty="0">
              <a:latin typeface="Garamond" panose="02020404030301010803" pitchFamily="18" charset="0"/>
            </a:endParaRPr>
          </a:p>
        </p:txBody>
      </p:sp>
      <p:sp>
        <p:nvSpPr>
          <p:cNvPr id="16" name="Rectangle 9"/>
          <p:cNvSpPr txBox="1">
            <a:spLocks noChangeArrowheads="1"/>
          </p:cNvSpPr>
          <p:nvPr/>
        </p:nvSpPr>
        <p:spPr>
          <a:xfrm>
            <a:off x="1676400" y="2093982"/>
            <a:ext cx="5348290" cy="525483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</a:rPr>
              <a:t>TECHO DORADO</a:t>
            </a:r>
          </a:p>
        </p:txBody>
      </p:sp>
      <p:pic>
        <p:nvPicPr>
          <p:cNvPr id="17" name="irc_mi" descr="http://s3.egospodarka.pl/grafika2/kredyty-mieszkaniowe/Zmierzch-programu-Rodzina-na-Swoim-108605-900x900.jpg">
            <a:hlinkClick r:id="rId3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32" y="1431699"/>
            <a:ext cx="868678" cy="66228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1082296" y="2971800"/>
            <a:ext cx="7719598" cy="2402137"/>
          </a:xfrm>
          <a:prstGeom prst="rect">
            <a:avLst/>
          </a:prstGeom>
        </p:spPr>
        <p:txBody>
          <a:bodyPr lIns="116340" tIns="57149" rIns="116340" bIns="57149"/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altLang="es-PR" dirty="0" err="1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Hogar</a:t>
            </a:r>
            <a:r>
              <a:rPr lang="en-US" altLang="es-PR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 principal de </a:t>
            </a:r>
            <a:r>
              <a:rPr lang="en-US" altLang="es-PR" dirty="0" err="1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población</a:t>
            </a:r>
            <a:r>
              <a:rPr lang="en-US" altLang="es-PR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 edad </a:t>
            </a:r>
            <a:r>
              <a:rPr lang="en-US" altLang="es-PR" dirty="0" err="1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avanzada</a:t>
            </a:r>
            <a:r>
              <a:rPr lang="en-US" altLang="es-PR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                    (</a:t>
            </a:r>
            <a:r>
              <a:rPr lang="en-US" altLang="es-PR" dirty="0" err="1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Programa</a:t>
            </a:r>
            <a:r>
              <a:rPr lang="en-US" altLang="es-PR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 HOME):</a:t>
            </a:r>
          </a:p>
          <a:p>
            <a:pPr lvl="1" fontAlgn="auto">
              <a:spcAft>
                <a:spcPts val="0"/>
              </a:spcAft>
            </a:pPr>
            <a:r>
              <a:rPr lang="en-US" altLang="es-PR" dirty="0" err="1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r</a:t>
            </a:r>
            <a:r>
              <a:rPr lang="en-US" altLang="es-PR" dirty="0" err="1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eparaciones</a:t>
            </a:r>
            <a:r>
              <a:rPr lang="en-US" altLang="es-PR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s-PR" dirty="0" err="1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emergencia</a:t>
            </a:r>
            <a:r>
              <a:rPr lang="en-US" altLang="es-PR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;</a:t>
            </a:r>
          </a:p>
          <a:p>
            <a:pPr lvl="1" fontAlgn="auto">
              <a:spcAft>
                <a:spcPts val="0"/>
              </a:spcAft>
            </a:pPr>
            <a:r>
              <a:rPr lang="en-US" altLang="es-PR" dirty="0" err="1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r</a:t>
            </a:r>
            <a:r>
              <a:rPr lang="en-US" altLang="es-PR" dirty="0" err="1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eparaciones</a:t>
            </a:r>
            <a:r>
              <a:rPr lang="en-US" altLang="es-PR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s-PR" dirty="0" err="1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menores</a:t>
            </a:r>
            <a:r>
              <a:rPr lang="en-US" altLang="es-PR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;</a:t>
            </a:r>
          </a:p>
          <a:p>
            <a:pPr lvl="1" fontAlgn="auto">
              <a:spcAft>
                <a:spcPts val="0"/>
              </a:spcAft>
            </a:pPr>
            <a:r>
              <a:rPr lang="en-US" altLang="es-PR" dirty="0" err="1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adaptación</a:t>
            </a:r>
            <a:r>
              <a:rPr lang="en-US" altLang="es-PR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s-PR" dirty="0" err="1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hogar</a:t>
            </a:r>
            <a:r>
              <a:rPr lang="en-US" altLang="es-PR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 para attender </a:t>
            </a:r>
            <a:r>
              <a:rPr lang="en-US" altLang="es-PR" dirty="0" err="1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discapacidades</a:t>
            </a:r>
            <a:endParaRPr lang="en-US" altLang="es-PR" dirty="0" smtClean="0">
              <a:solidFill>
                <a:srgbClr val="000000"/>
              </a:solidFill>
              <a:latin typeface="Garamond" panose="02020404030301010803" pitchFamily="18" charset="0"/>
              <a:ea typeface="ＭＳ Ｐゴシック" panose="020B0600070205080204" pitchFamily="34" charset="-128"/>
            </a:endParaRPr>
          </a:p>
          <a:p>
            <a:pPr fontAlgn="auto">
              <a:spcAft>
                <a:spcPts val="0"/>
              </a:spcAft>
            </a:pPr>
            <a:endParaRPr lang="en-US" altLang="es-PR" dirty="0" smtClean="0">
              <a:solidFill>
                <a:srgbClr val="000000"/>
              </a:solidFill>
              <a:latin typeface="Garamond" panose="02020404030301010803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7" name="Picture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075"/>
            <a:ext cx="3981450" cy="987725"/>
          </a:xfrm>
          <a:prstGeom prst="rect">
            <a:avLst/>
          </a:prstGeom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</p:pic>
      <p:pic>
        <p:nvPicPr>
          <p:cNvPr id="8" name="Picture 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726272"/>
            <a:ext cx="1690690" cy="1025820"/>
          </a:xfrm>
          <a:prstGeom prst="rect">
            <a:avLst/>
          </a:prstGeom>
          <a:extLst>
            <a:ext uri="{FAA26D3D-D897-4be2-8F04-BA451C77F1D7}">
              <ma14:placeholderFlag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</p:pic>
    </p:spTree>
    <p:extLst>
      <p:ext uri="{BB962C8B-B14F-4D97-AF65-F5344CB8AC3E}">
        <p14:creationId xmlns:p14="http://schemas.microsoft.com/office/powerpoint/2010/main" val="20925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6" name="Slide Number Placeholder 11"/>
          <p:cNvSpPr txBox="1">
            <a:spLocks noGrp="1"/>
          </p:cNvSpPr>
          <p:nvPr/>
        </p:nvSpPr>
        <p:spPr bwMode="auto">
          <a:xfrm>
            <a:off x="8647113" y="6408738"/>
            <a:ext cx="36671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7D93184-AD0E-4F69-85E1-5F5A4F88D24E}" type="slidenum">
              <a:rPr lang="en-US" sz="1000">
                <a:latin typeface="Garamond" panose="02020404030301010803" pitchFamily="18" charset="0"/>
              </a:rPr>
              <a:pPr algn="r"/>
              <a:t>41</a:t>
            </a:fld>
            <a:endParaRPr lang="en-US" sz="1000" dirty="0">
              <a:latin typeface="Garamond" panose="02020404030301010803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90600" y="2331495"/>
            <a:ext cx="7407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</a:rPr>
              <a:t>NUEVO COMIENZO</a:t>
            </a:r>
            <a:endParaRPr lang="en-US" sz="4000" b="1" dirty="0">
              <a:effectLst>
                <a:outerShdw blurRad="38100" dist="38100" dir="2700000" algn="tl">
                  <a:srgbClr val="C0C0C0"/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762" y="3352800"/>
            <a:ext cx="261937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rc_mi" descr="http://s3.egospodarka.pl/grafika2/kredyty-mieszkaniowe/Zmierzch-programu-Rodzina-na-Swoim-108605-900x900.jpg">
            <a:hlinkClick r:id="rId4"/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8" y="1455894"/>
            <a:ext cx="1097280" cy="81533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Picture 6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075"/>
            <a:ext cx="3981450" cy="987725"/>
          </a:xfrm>
          <a:prstGeom prst="rect">
            <a:avLst/>
          </a:prstGeom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</p:pic>
      <p:pic>
        <p:nvPicPr>
          <p:cNvPr id="8" name="Picture 7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715000"/>
            <a:ext cx="1752600" cy="1066800"/>
          </a:xfrm>
          <a:prstGeom prst="rect">
            <a:avLst/>
          </a:prstGeom>
          <a:extLst>
            <a:ext uri="{FAA26D3D-D897-4be2-8F04-BA451C77F1D7}">
              <ma14:placeholderFlag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</p:pic>
    </p:spTree>
    <p:extLst>
      <p:ext uri="{BB962C8B-B14F-4D97-AF65-F5344CB8AC3E}">
        <p14:creationId xmlns:p14="http://schemas.microsoft.com/office/powerpoint/2010/main" val="230138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6" name="Slide Number Placeholder 11"/>
          <p:cNvSpPr txBox="1">
            <a:spLocks noGrp="1"/>
          </p:cNvSpPr>
          <p:nvPr/>
        </p:nvSpPr>
        <p:spPr bwMode="auto">
          <a:xfrm>
            <a:off x="8647113" y="6408738"/>
            <a:ext cx="36671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7D93184-AD0E-4F69-85E1-5F5A4F88D24E}" type="slidenum">
              <a:rPr lang="en-US" sz="1000">
                <a:latin typeface="Garamond" panose="02020404030301010803" pitchFamily="18" charset="0"/>
              </a:rPr>
              <a:pPr algn="r"/>
              <a:t>42</a:t>
            </a:fld>
            <a:endParaRPr lang="en-US" sz="1000" dirty="0">
              <a:latin typeface="Garamond" panose="02020404030301010803" pitchFamily="18" charset="0"/>
            </a:endParaRPr>
          </a:p>
        </p:txBody>
      </p:sp>
      <p:pic>
        <p:nvPicPr>
          <p:cNvPr id="17" name="irc_mi" descr="http://s3.egospodarka.pl/grafika2/kredyty-mieszkaniowe/Zmierzch-programu-Rodzina-na-Swoim-108605-900x900.jpg">
            <a:hlinkClick r:id="rId3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8" y="1455894"/>
            <a:ext cx="1097280" cy="81533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1828800" y="2637247"/>
            <a:ext cx="7719598" cy="3440682"/>
          </a:xfrm>
          <a:prstGeom prst="rect">
            <a:avLst/>
          </a:prstGeom>
        </p:spPr>
        <p:txBody>
          <a:bodyPr lIns="116340" tIns="57149" rIns="116340" bIns="57149"/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altLang="es-PR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Asistencia con </a:t>
            </a:r>
            <a:r>
              <a:rPr lang="en-US" altLang="es-PR" dirty="0" err="1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renta</a:t>
            </a:r>
            <a:r>
              <a:rPr lang="en-US" altLang="es-PR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 temporal (TBRA):</a:t>
            </a:r>
          </a:p>
          <a:p>
            <a:pPr lvl="1" fontAlgn="auto">
              <a:spcAft>
                <a:spcPts val="0"/>
              </a:spcAft>
            </a:pPr>
            <a:r>
              <a:rPr lang="en-US" altLang="es-PR" b="1" dirty="0" err="1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mujeres</a:t>
            </a:r>
            <a:r>
              <a:rPr lang="en-US" altLang="es-PR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s-PR" dirty="0" err="1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víctima</a:t>
            </a:r>
            <a:r>
              <a:rPr lang="en-US" altLang="es-PR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 de </a:t>
            </a:r>
            <a:r>
              <a:rPr lang="en-US" altLang="es-PR" b="1" dirty="0" err="1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violencia</a:t>
            </a:r>
            <a:r>
              <a:rPr lang="en-US" altLang="es-PR" b="1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s-PR" b="1" dirty="0" err="1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doméstica</a:t>
            </a:r>
            <a:r>
              <a:rPr lang="en-US" altLang="es-PR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;</a:t>
            </a:r>
          </a:p>
          <a:p>
            <a:pPr lvl="1" fontAlgn="auto">
              <a:spcAft>
                <a:spcPts val="0"/>
              </a:spcAft>
            </a:pPr>
            <a:r>
              <a:rPr lang="en-US" altLang="es-PR" b="1" dirty="0" err="1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población</a:t>
            </a:r>
            <a:r>
              <a:rPr lang="en-US" altLang="es-PR" b="1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s-PR" b="1" dirty="0" err="1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marginada</a:t>
            </a:r>
            <a:r>
              <a:rPr lang="en-US" altLang="es-PR" b="1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s-PR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o vulnerable;</a:t>
            </a:r>
          </a:p>
          <a:p>
            <a:pPr lvl="1" fontAlgn="auto">
              <a:spcAft>
                <a:spcPts val="0"/>
              </a:spcAft>
            </a:pPr>
            <a:r>
              <a:rPr lang="en-US" altLang="es-PR" b="1" dirty="0" err="1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renta</a:t>
            </a:r>
            <a:r>
              <a:rPr lang="en-US" altLang="es-PR" b="1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es-PR" b="1" dirty="0" err="1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agua</a:t>
            </a:r>
            <a:r>
              <a:rPr lang="en-US" altLang="es-PR" b="1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 y luz</a:t>
            </a:r>
            <a:r>
              <a:rPr lang="en-US" altLang="es-PR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;</a:t>
            </a:r>
          </a:p>
          <a:p>
            <a:pPr lvl="1" fontAlgn="auto">
              <a:spcAft>
                <a:spcPts val="0"/>
              </a:spcAft>
            </a:pPr>
            <a:r>
              <a:rPr lang="en-US" altLang="es-PR" b="1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12 </a:t>
            </a:r>
            <a:r>
              <a:rPr lang="en-US" altLang="es-PR" b="1" dirty="0" err="1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meses</a:t>
            </a:r>
            <a:r>
              <a:rPr lang="en-US" altLang="es-PR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.</a:t>
            </a:r>
          </a:p>
          <a:p>
            <a:pPr fontAlgn="auto">
              <a:spcAft>
                <a:spcPts val="0"/>
              </a:spcAft>
            </a:pPr>
            <a:endParaRPr lang="en-US" altLang="es-PR" dirty="0" smtClean="0">
              <a:solidFill>
                <a:srgbClr val="000000"/>
              </a:solidFill>
              <a:latin typeface="Garamond" panose="02020404030301010803" pitchFamily="18" charset="0"/>
              <a:ea typeface="ＭＳ Ｐゴシック" panose="020B0600070205080204" pitchFamily="34" charset="-128"/>
            </a:endParaRPr>
          </a:p>
          <a:p>
            <a:pPr fontAlgn="auto">
              <a:spcAft>
                <a:spcPts val="0"/>
              </a:spcAft>
            </a:pPr>
            <a:r>
              <a:rPr lang="en-US" altLang="es-PR" dirty="0" err="1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Pueden</a:t>
            </a:r>
            <a:r>
              <a:rPr lang="en-US" altLang="es-PR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s-PR" dirty="0" err="1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participar</a:t>
            </a:r>
            <a:r>
              <a:rPr lang="en-US" altLang="es-PR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 de </a:t>
            </a:r>
            <a:r>
              <a:rPr lang="en-US" altLang="es-PR" dirty="0" err="1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otros</a:t>
            </a:r>
            <a:r>
              <a:rPr lang="en-US" altLang="es-PR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s-PR" dirty="0" err="1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programas</a:t>
            </a:r>
            <a:r>
              <a:rPr lang="en-US" altLang="es-PR" dirty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.</a:t>
            </a:r>
            <a:endParaRPr lang="en-US" altLang="es-PR" dirty="0" smtClean="0">
              <a:solidFill>
                <a:srgbClr val="000000"/>
              </a:solidFill>
              <a:latin typeface="Garamond" panose="02020404030301010803" pitchFamily="18" charset="0"/>
              <a:ea typeface="ＭＳ Ｐゴシック" panose="020B0600070205080204" pitchFamily="34" charset="-128"/>
            </a:endParaRPr>
          </a:p>
          <a:p>
            <a:pPr fontAlgn="auto">
              <a:spcAft>
                <a:spcPts val="0"/>
              </a:spcAft>
            </a:pPr>
            <a:r>
              <a:rPr lang="en-US" altLang="es-PR" dirty="0" err="1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Fondos</a:t>
            </a:r>
            <a:r>
              <a:rPr lang="en-US" altLang="es-PR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 HOME.</a:t>
            </a:r>
          </a:p>
          <a:p>
            <a:pPr lvl="1" fontAlgn="auto">
              <a:spcAft>
                <a:spcPts val="0"/>
              </a:spcAft>
            </a:pPr>
            <a:endParaRPr lang="en-US" altLang="es-PR" dirty="0">
              <a:solidFill>
                <a:srgbClr val="000000"/>
              </a:solidFill>
              <a:latin typeface="Garamond" panose="02020404030301010803" pitchFamily="18" charset="0"/>
              <a:ea typeface="ＭＳ Ｐゴシック" panose="020B0600070205080204" pitchFamily="34" charset="-128"/>
            </a:endParaRPr>
          </a:p>
          <a:p>
            <a:pPr fontAlgn="auto">
              <a:spcAft>
                <a:spcPts val="0"/>
              </a:spcAft>
            </a:pPr>
            <a:endParaRPr lang="en-US" altLang="es-PR" dirty="0" smtClean="0">
              <a:solidFill>
                <a:srgbClr val="000000"/>
              </a:solidFill>
              <a:latin typeface="Garamond" panose="02020404030301010803" pitchFamily="18" charset="0"/>
              <a:ea typeface="ＭＳ Ｐゴシック" panose="020B0600070205080204" pitchFamily="34" charset="-128"/>
            </a:endParaRPr>
          </a:p>
          <a:p>
            <a:pPr fontAlgn="auto">
              <a:spcAft>
                <a:spcPts val="0"/>
              </a:spcAft>
            </a:pPr>
            <a:endParaRPr lang="en-US" altLang="es-PR" dirty="0">
              <a:solidFill>
                <a:srgbClr val="000000"/>
              </a:solidFill>
              <a:latin typeface="Garamond" panose="02020404030301010803" pitchFamily="18" charset="0"/>
              <a:ea typeface="ＭＳ Ｐゴシック" panose="020B0600070205080204" pitchFamily="34" charset="-128"/>
            </a:endParaRPr>
          </a:p>
          <a:p>
            <a:pPr fontAlgn="auto">
              <a:spcAft>
                <a:spcPts val="0"/>
              </a:spcAft>
            </a:pPr>
            <a:endParaRPr lang="en-US" altLang="es-PR" dirty="0" smtClean="0">
              <a:solidFill>
                <a:srgbClr val="000000"/>
              </a:solidFill>
              <a:latin typeface="Garamond" panose="02020404030301010803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129663" y="1905202"/>
            <a:ext cx="7024744" cy="73204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b="1" dirty="0" smtClean="0">
                <a:latin typeface="Garamond" panose="02020404030301010803" pitchFamily="18" charset="0"/>
              </a:rPr>
              <a:t>NUEVO COMIENZO</a:t>
            </a:r>
            <a:endParaRPr lang="es-PR" b="1" dirty="0">
              <a:latin typeface="Garamond" panose="02020404030301010803" pitchFamily="18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64" y="199035"/>
            <a:ext cx="3675185" cy="867765"/>
          </a:xfrm>
          <a:prstGeom prst="rect">
            <a:avLst/>
          </a:prstGeom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</p:pic>
      <p:pic>
        <p:nvPicPr>
          <p:cNvPr id="8" name="Picture 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5791200"/>
            <a:ext cx="1676400" cy="990600"/>
          </a:xfrm>
          <a:prstGeom prst="rect">
            <a:avLst/>
          </a:prstGeom>
          <a:extLst>
            <a:ext uri="{FAA26D3D-D897-4be2-8F04-BA451C77F1D7}">
              <ma14:placeholderFlag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</p:pic>
    </p:spTree>
    <p:extLst>
      <p:ext uri="{BB962C8B-B14F-4D97-AF65-F5344CB8AC3E}">
        <p14:creationId xmlns:p14="http://schemas.microsoft.com/office/powerpoint/2010/main" val="81757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6" name="Slide Number Placeholder 11"/>
          <p:cNvSpPr txBox="1">
            <a:spLocks noGrp="1"/>
          </p:cNvSpPr>
          <p:nvPr/>
        </p:nvSpPr>
        <p:spPr bwMode="auto">
          <a:xfrm>
            <a:off x="8647113" y="6408738"/>
            <a:ext cx="36671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7D93184-AD0E-4F69-85E1-5F5A4F88D24E}" type="slidenum">
              <a:rPr lang="en-US" sz="1000">
                <a:latin typeface="Garamond" panose="02020404030301010803" pitchFamily="18" charset="0"/>
              </a:rPr>
              <a:pPr algn="r"/>
              <a:t>43</a:t>
            </a:fld>
            <a:endParaRPr lang="en-US" sz="1000" dirty="0">
              <a:latin typeface="Garamond" panose="02020404030301010803" pitchFamily="18" charset="0"/>
            </a:endParaRP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647550" y="1712400"/>
            <a:ext cx="7993136" cy="3706491"/>
          </a:xfrm>
          <a:prstGeom prst="rect">
            <a:avLst/>
          </a:prstGeom>
        </p:spPr>
        <p:txBody>
          <a:bodyPr lIns="116340" tIns="57149" rIns="116340" bIns="57149"/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 algn="ctr">
              <a:buNone/>
            </a:pPr>
            <a:r>
              <a:rPr lang="en-US" sz="3600" u="sng" dirty="0" smtClean="0">
                <a:latin typeface="Garamond" panose="02020404030301010803" pitchFamily="18" charset="0"/>
              </a:rPr>
              <a:t>ÉGIDA DEL SIGLO 21</a:t>
            </a:r>
            <a:endParaRPr lang="es-PR" sz="3600" u="sng" dirty="0" smtClean="0">
              <a:latin typeface="Garamond" panose="02020404030301010803" pitchFamily="18" charset="0"/>
            </a:endParaRPr>
          </a:p>
          <a:p>
            <a:pPr marL="68580" indent="0" algn="just">
              <a:buNone/>
            </a:pPr>
            <a:endParaRPr lang="es-PR" dirty="0" smtClean="0">
              <a:latin typeface="Garamond" panose="02020404030301010803" pitchFamily="18" charset="0"/>
            </a:endParaRPr>
          </a:p>
          <a:p>
            <a:pPr marL="68580" indent="0" algn="just">
              <a:buNone/>
            </a:pPr>
            <a:r>
              <a:rPr lang="es-PR" dirty="0" smtClean="0">
                <a:latin typeface="Garamond" panose="02020404030301010803" pitchFamily="18" charset="0"/>
              </a:rPr>
              <a:t>Esta </a:t>
            </a:r>
            <a:r>
              <a:rPr lang="es-PR" dirty="0">
                <a:latin typeface="Garamond" panose="02020404030301010803" pitchFamily="18" charset="0"/>
              </a:rPr>
              <a:t>iniciativa busca crear una nueva visión en las </a:t>
            </a:r>
            <a:r>
              <a:rPr lang="es-PR" dirty="0" smtClean="0">
                <a:latin typeface="Garamond" panose="02020404030301010803" pitchFamily="18" charset="0"/>
              </a:rPr>
              <a:t>égidas de la </a:t>
            </a:r>
            <a:r>
              <a:rPr lang="es-PR" dirty="0">
                <a:latin typeface="Garamond" panose="02020404030301010803" pitchFamily="18" charset="0"/>
              </a:rPr>
              <a:t>Administración de Vivienda Pública. </a:t>
            </a:r>
            <a:r>
              <a:rPr lang="es-PR" dirty="0" smtClean="0">
                <a:latin typeface="Garamond" panose="02020404030301010803" pitchFamily="18" charset="0"/>
              </a:rPr>
              <a:t>Estaremos rehabilitando </a:t>
            </a:r>
            <a:r>
              <a:rPr lang="es-PR" dirty="0">
                <a:latin typeface="Garamond" panose="02020404030301010803" pitchFamily="18" charset="0"/>
              </a:rPr>
              <a:t>y modernizando las </a:t>
            </a:r>
            <a:r>
              <a:rPr lang="es-PR" dirty="0" smtClean="0">
                <a:latin typeface="Garamond" panose="02020404030301010803" pitchFamily="18" charset="0"/>
              </a:rPr>
              <a:t>Égidas </a:t>
            </a:r>
            <a:r>
              <a:rPr lang="es-PR" dirty="0">
                <a:latin typeface="Garamond" panose="02020404030301010803" pitchFamily="18" charset="0"/>
              </a:rPr>
              <a:t>de Vivienda Pública para asegurar a la población de edad avanzada una vivienda digna y segura</a:t>
            </a:r>
            <a:r>
              <a:rPr lang="es-PR" dirty="0" smtClean="0">
                <a:latin typeface="Garamond" panose="02020404030301010803" pitchFamily="18" charset="0"/>
              </a:rPr>
              <a:t>.</a:t>
            </a:r>
            <a:endParaRPr lang="es-PR" dirty="0">
              <a:latin typeface="Garamond" panose="02020404030301010803" pitchFamily="18" charset="0"/>
            </a:endParaRPr>
          </a:p>
          <a:p>
            <a:pPr lvl="1" fontAlgn="auto">
              <a:spcAft>
                <a:spcPts val="0"/>
              </a:spcAft>
            </a:pPr>
            <a:endParaRPr lang="en-US" altLang="es-PR" dirty="0">
              <a:solidFill>
                <a:srgbClr val="000000"/>
              </a:solidFill>
              <a:latin typeface="Garamond" panose="02020404030301010803" pitchFamily="18" charset="0"/>
              <a:ea typeface="ＭＳ Ｐゴシック" panose="020B0600070205080204" pitchFamily="34" charset="-128"/>
            </a:endParaRPr>
          </a:p>
          <a:p>
            <a:pPr marL="68580" indent="0" fontAlgn="auto">
              <a:spcAft>
                <a:spcPts val="0"/>
              </a:spcAft>
              <a:buNone/>
            </a:pPr>
            <a:endParaRPr lang="en-US" altLang="es-PR" dirty="0" smtClean="0">
              <a:solidFill>
                <a:srgbClr val="000000"/>
              </a:solidFill>
              <a:latin typeface="Garamond" panose="02020404030301010803" pitchFamily="18" charset="0"/>
              <a:ea typeface="ＭＳ Ｐゴシック" panose="020B0600070205080204" pitchFamily="34" charset="-128"/>
            </a:endParaRPr>
          </a:p>
          <a:p>
            <a:pPr fontAlgn="auto">
              <a:spcAft>
                <a:spcPts val="0"/>
              </a:spcAft>
            </a:pPr>
            <a:endParaRPr lang="en-US" altLang="es-PR" dirty="0">
              <a:solidFill>
                <a:srgbClr val="000000"/>
              </a:solidFill>
              <a:latin typeface="Garamond" panose="02020404030301010803" pitchFamily="18" charset="0"/>
              <a:ea typeface="ＭＳ Ｐゴシック" panose="020B0600070205080204" pitchFamily="34" charset="-128"/>
            </a:endParaRPr>
          </a:p>
          <a:p>
            <a:pPr fontAlgn="auto">
              <a:spcAft>
                <a:spcPts val="0"/>
              </a:spcAft>
            </a:pPr>
            <a:endParaRPr lang="en-US" altLang="es-PR" dirty="0" smtClean="0">
              <a:solidFill>
                <a:srgbClr val="000000"/>
              </a:solidFill>
              <a:latin typeface="Garamond" panose="02020404030301010803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001404" y="1677185"/>
            <a:ext cx="7024744" cy="73204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endParaRPr lang="es-PR" b="1" dirty="0">
              <a:latin typeface="Garamond" panose="02020404030301010803" pitchFamily="18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075"/>
            <a:ext cx="3981450" cy="987725"/>
          </a:xfrm>
          <a:prstGeom prst="rect">
            <a:avLst/>
          </a:prstGeom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</p:pic>
      <p:pic>
        <p:nvPicPr>
          <p:cNvPr id="7" name="Picture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5715000"/>
            <a:ext cx="1828800" cy="1066800"/>
          </a:xfrm>
          <a:prstGeom prst="rect">
            <a:avLst/>
          </a:prstGeom>
          <a:extLst>
            <a:ext uri="{FAA26D3D-D897-4be2-8F04-BA451C77F1D7}">
              <ma14:placeholderFlag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</p:pic>
    </p:spTree>
    <p:extLst>
      <p:ext uri="{BB962C8B-B14F-4D97-AF65-F5344CB8AC3E}">
        <p14:creationId xmlns:p14="http://schemas.microsoft.com/office/powerpoint/2010/main" val="36507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6" name="Slide Number Placeholder 11"/>
          <p:cNvSpPr txBox="1">
            <a:spLocks noGrp="1"/>
          </p:cNvSpPr>
          <p:nvPr/>
        </p:nvSpPr>
        <p:spPr bwMode="auto">
          <a:xfrm>
            <a:off x="8647113" y="6408738"/>
            <a:ext cx="36671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7D93184-AD0E-4F69-85E1-5F5A4F88D24E}" type="slidenum">
              <a:rPr lang="en-US" sz="1000">
                <a:latin typeface="Garamond" panose="02020404030301010803" pitchFamily="18" charset="0"/>
              </a:rPr>
              <a:pPr algn="r"/>
              <a:t>44</a:t>
            </a:fld>
            <a:endParaRPr lang="en-US" sz="1000" dirty="0">
              <a:latin typeface="Garamond" panose="02020404030301010803" pitchFamily="18" charset="0"/>
            </a:endParaRP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653977" y="1475109"/>
            <a:ext cx="7993136" cy="3935091"/>
          </a:xfrm>
          <a:prstGeom prst="rect">
            <a:avLst/>
          </a:prstGeom>
        </p:spPr>
        <p:txBody>
          <a:bodyPr lIns="116340" tIns="57149" rIns="116340" bIns="57149"/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None/>
            </a:pPr>
            <a:r>
              <a:rPr lang="en-US" u="sng" dirty="0" smtClean="0">
                <a:latin typeface="Garamond" panose="02020404030301010803" pitchFamily="18" charset="0"/>
              </a:rPr>
              <a:t>Continuación</a:t>
            </a:r>
          </a:p>
          <a:p>
            <a:endParaRPr lang="en-US" dirty="0" smtClean="0">
              <a:latin typeface="Garamond" panose="02020404030301010803" pitchFamily="18" charset="0"/>
            </a:endParaRPr>
          </a:p>
          <a:p>
            <a:pPr algn="just"/>
            <a:r>
              <a:rPr lang="en-US" dirty="0" err="1" smtClean="0">
                <a:latin typeface="Garamond" panose="02020404030301010803" pitchFamily="18" charset="0"/>
              </a:rPr>
              <a:t>Estamos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expandiendo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esta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iniciativa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mediante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alianzas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colaborativas</a:t>
            </a:r>
            <a:r>
              <a:rPr lang="en-US" dirty="0" smtClean="0">
                <a:latin typeface="Garamond" panose="02020404030301010803" pitchFamily="18" charset="0"/>
              </a:rPr>
              <a:t> entre AFV y los Municipios.</a:t>
            </a:r>
          </a:p>
          <a:p>
            <a:pPr algn="just"/>
            <a:r>
              <a:rPr lang="en-US" dirty="0" smtClean="0">
                <a:latin typeface="Garamond" panose="02020404030301010803" pitchFamily="18" charset="0"/>
              </a:rPr>
              <a:t>La misma busca desarrollar </a:t>
            </a:r>
            <a:r>
              <a:rPr lang="en-US" dirty="0" err="1" smtClean="0">
                <a:latin typeface="Garamond" panose="02020404030301010803" pitchFamily="18" charset="0"/>
              </a:rPr>
              <a:t>proyectos</a:t>
            </a:r>
            <a:r>
              <a:rPr lang="en-US" dirty="0" smtClean="0">
                <a:latin typeface="Garamond" panose="02020404030301010803" pitchFamily="18" charset="0"/>
              </a:rPr>
              <a:t> para </a:t>
            </a:r>
            <a:r>
              <a:rPr lang="en-US" dirty="0" err="1" smtClean="0">
                <a:latin typeface="Garamond" panose="02020404030301010803" pitchFamily="18" charset="0"/>
              </a:rPr>
              <a:t>mejorar</a:t>
            </a:r>
            <a:r>
              <a:rPr lang="en-US" dirty="0" smtClean="0">
                <a:latin typeface="Garamond" panose="02020404030301010803" pitchFamily="18" charset="0"/>
              </a:rPr>
              <a:t> la </a:t>
            </a:r>
            <a:r>
              <a:rPr lang="en-US" b="1" u="sng" dirty="0" smtClean="0">
                <a:latin typeface="Garamond" panose="02020404030301010803" pitchFamily="18" charset="0"/>
              </a:rPr>
              <a:t>calidad de </a:t>
            </a:r>
            <a:r>
              <a:rPr lang="en-US" b="1" u="sng" dirty="0" err="1" smtClean="0">
                <a:latin typeface="Garamond" panose="02020404030301010803" pitchFamily="18" charset="0"/>
              </a:rPr>
              <a:t>vida</a:t>
            </a:r>
            <a:r>
              <a:rPr lang="en-US" b="1" u="sng" dirty="0" smtClean="0">
                <a:latin typeface="Garamond" panose="02020404030301010803" pitchFamily="18" charset="0"/>
              </a:rPr>
              <a:t> y la </a:t>
            </a:r>
            <a:r>
              <a:rPr lang="en-US" b="1" u="sng" dirty="0" err="1" smtClean="0">
                <a:latin typeface="Garamond" panose="02020404030301010803" pitchFamily="18" charset="0"/>
              </a:rPr>
              <a:t>seguridad</a:t>
            </a:r>
            <a:r>
              <a:rPr lang="en-US" dirty="0" smtClean="0">
                <a:latin typeface="Garamond" panose="02020404030301010803" pitchFamily="18" charset="0"/>
              </a:rPr>
              <a:t> de personas de edad </a:t>
            </a:r>
            <a:r>
              <a:rPr lang="en-US" dirty="0" err="1" smtClean="0">
                <a:latin typeface="Garamond" panose="02020404030301010803" pitchFamily="18" charset="0"/>
              </a:rPr>
              <a:t>avanzada</a:t>
            </a:r>
            <a:r>
              <a:rPr lang="en-US" dirty="0" smtClean="0">
                <a:latin typeface="Garamond" panose="02020404030301010803" pitchFamily="18" charset="0"/>
              </a:rPr>
              <a:t>.</a:t>
            </a:r>
          </a:p>
          <a:p>
            <a:pPr algn="just"/>
            <a:r>
              <a:rPr lang="en-US" dirty="0" err="1" smtClean="0">
                <a:latin typeface="Garamond" panose="02020404030301010803" pitchFamily="18" charset="0"/>
              </a:rPr>
              <a:t>Estamos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orientando</a:t>
            </a:r>
            <a:r>
              <a:rPr lang="en-US" dirty="0" smtClean="0">
                <a:latin typeface="Garamond" panose="02020404030301010803" pitchFamily="18" charset="0"/>
              </a:rPr>
              <a:t> a </a:t>
            </a:r>
            <a:r>
              <a:rPr lang="en-US" dirty="0" err="1" smtClean="0">
                <a:latin typeface="Garamond" panose="02020404030301010803" pitchFamily="18" charset="0"/>
              </a:rPr>
              <a:t>los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municipios</a:t>
            </a:r>
            <a:r>
              <a:rPr lang="en-US" dirty="0" smtClean="0">
                <a:latin typeface="Garamond" panose="02020404030301010803" pitchFamily="18" charset="0"/>
              </a:rPr>
              <a:t> para que </a:t>
            </a:r>
            <a:r>
              <a:rPr lang="en-US" dirty="0" err="1" smtClean="0">
                <a:latin typeface="Garamond" panose="02020404030301010803" pitchFamily="18" charset="0"/>
              </a:rPr>
              <a:t>conozcan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los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</a:rPr>
              <a:t>servicios</a:t>
            </a:r>
            <a:r>
              <a:rPr lang="en-US" dirty="0" smtClean="0">
                <a:latin typeface="Garamond" panose="02020404030301010803" pitchFamily="18" charset="0"/>
              </a:rPr>
              <a:t> que </a:t>
            </a:r>
            <a:r>
              <a:rPr lang="en-US" dirty="0" err="1" smtClean="0">
                <a:latin typeface="Garamond" panose="02020404030301010803" pitchFamily="18" charset="0"/>
              </a:rPr>
              <a:t>ofrece</a:t>
            </a:r>
            <a:r>
              <a:rPr lang="en-US" dirty="0" smtClean="0">
                <a:latin typeface="Garamond" panose="02020404030301010803" pitchFamily="18" charset="0"/>
              </a:rPr>
              <a:t> AFV.</a:t>
            </a:r>
            <a:endParaRPr lang="es-PR" dirty="0">
              <a:latin typeface="Garamond" panose="02020404030301010803" pitchFamily="18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001404" y="1677185"/>
            <a:ext cx="7024744" cy="73204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endParaRPr lang="es-PR" b="1" dirty="0">
              <a:latin typeface="Garamond" panose="02020404030301010803" pitchFamily="18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075"/>
            <a:ext cx="3981450" cy="987725"/>
          </a:xfrm>
          <a:prstGeom prst="rect">
            <a:avLst/>
          </a:prstGeom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</p:pic>
      <p:pic>
        <p:nvPicPr>
          <p:cNvPr id="7" name="Picture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5715000"/>
            <a:ext cx="1828800" cy="1066800"/>
          </a:xfrm>
          <a:prstGeom prst="rect">
            <a:avLst/>
          </a:prstGeom>
          <a:extLst>
            <a:ext uri="{FAA26D3D-D897-4be2-8F04-BA451C77F1D7}">
              <ma14:placeholderFlag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</p:pic>
    </p:spTree>
    <p:extLst>
      <p:ext uri="{BB962C8B-B14F-4D97-AF65-F5344CB8AC3E}">
        <p14:creationId xmlns:p14="http://schemas.microsoft.com/office/powerpoint/2010/main" val="176657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6" name="Slide Number Placeholder 11"/>
          <p:cNvSpPr txBox="1">
            <a:spLocks noGrp="1"/>
          </p:cNvSpPr>
          <p:nvPr/>
        </p:nvSpPr>
        <p:spPr bwMode="auto">
          <a:xfrm>
            <a:off x="8647113" y="6408738"/>
            <a:ext cx="36671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7D93184-AD0E-4F69-85E1-5F5A4F88D24E}" type="slidenum">
              <a:rPr lang="en-US" sz="1000">
                <a:latin typeface="Garamond" panose="02020404030301010803" pitchFamily="18" charset="0"/>
              </a:rPr>
              <a:pPr algn="r"/>
              <a:t>45</a:t>
            </a:fld>
            <a:endParaRPr lang="en-US" sz="1000" dirty="0">
              <a:latin typeface="Garamond" panose="02020404030301010803" pitchFamily="18" charset="0"/>
            </a:endParaRPr>
          </a:p>
        </p:txBody>
      </p:sp>
      <p:pic>
        <p:nvPicPr>
          <p:cNvPr id="10" name="Picture 2" descr="http://blog.ethosdata.com/Portals/188705/images/Preguntas%20para%20un%20proveedor%20de%20dataroom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124199"/>
            <a:ext cx="3415123" cy="25253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11" name="Title 2"/>
          <p:cNvSpPr txBox="1">
            <a:spLocks/>
          </p:cNvSpPr>
          <p:nvPr/>
        </p:nvSpPr>
        <p:spPr>
          <a:xfrm>
            <a:off x="441664" y="1752600"/>
            <a:ext cx="8260672" cy="103942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5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b="1" dirty="0" err="1" smtClean="0">
                <a:solidFill>
                  <a:schemeClr val="tx1"/>
                </a:solidFill>
                <a:latin typeface="Garamond" panose="02020404030301010803" pitchFamily="18" charset="0"/>
              </a:rPr>
              <a:t>Preguntas</a:t>
            </a:r>
            <a:endParaRPr lang="en-US" b="1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pic>
        <p:nvPicPr>
          <p:cNvPr id="15" name="irc_mi" descr="http://s3.egospodarka.pl/grafika2/kredyty-mieszkaniowe/Zmierzch-programu-Rodzina-na-Swoim-108605-900x900.jpg">
            <a:hlinkClick r:id="rId5"/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8" y="1455894"/>
            <a:ext cx="1097280" cy="81533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Picture 6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075"/>
            <a:ext cx="3981450" cy="987725"/>
          </a:xfrm>
          <a:prstGeom prst="rect">
            <a:avLst/>
          </a:prstGeom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</p:pic>
      <p:pic>
        <p:nvPicPr>
          <p:cNvPr id="8" name="Picture 7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5649526"/>
            <a:ext cx="1905000" cy="1132274"/>
          </a:xfrm>
          <a:prstGeom prst="rect">
            <a:avLst/>
          </a:prstGeom>
          <a:extLst>
            <a:ext uri="{FAA26D3D-D897-4be2-8F04-BA451C77F1D7}">
              <ma14:placeholderFlag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304800"/>
            <a:ext cx="993918" cy="87464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66042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1524000" y="3200400"/>
            <a:ext cx="7234237" cy="3800475"/>
          </a:xfrm>
          <a:prstGeom prst="rect">
            <a:avLst/>
          </a:prstGeom>
        </p:spPr>
        <p:txBody>
          <a:bodyPr lIns="116340" tIns="57149" rIns="116340" bIns="57149"/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altLang="es-PR" dirty="0" err="1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Incentivos</a:t>
            </a:r>
            <a:r>
              <a:rPr lang="en-US" altLang="es-PR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s-PR" dirty="0" err="1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por</a:t>
            </a:r>
            <a:r>
              <a:rPr lang="en-US" altLang="es-PR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s-PR" b="1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10 </a:t>
            </a:r>
            <a:r>
              <a:rPr lang="en-US" altLang="es-PR" b="1" dirty="0" err="1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años</a:t>
            </a:r>
            <a:r>
              <a:rPr lang="en-US" altLang="es-PR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 para </a:t>
            </a:r>
            <a:r>
              <a:rPr lang="en-US" altLang="es-PR" dirty="0" err="1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invertir</a:t>
            </a:r>
            <a:r>
              <a:rPr lang="en-US" altLang="es-PR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s-PR" dirty="0" err="1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en</a:t>
            </a:r>
            <a:r>
              <a:rPr lang="en-US" altLang="es-PR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s-PR" dirty="0" err="1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vivienda</a:t>
            </a:r>
            <a:r>
              <a:rPr lang="en-US" altLang="es-PR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 de </a:t>
            </a:r>
            <a:r>
              <a:rPr lang="en-US" altLang="es-PR" b="1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alquiler</a:t>
            </a:r>
          </a:p>
          <a:p>
            <a:pPr fontAlgn="auto">
              <a:spcAft>
                <a:spcPts val="0"/>
              </a:spcAft>
            </a:pPr>
            <a:r>
              <a:rPr lang="es-PR" altLang="es-PR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Créditos a desarrollistas de proyectos cualificados</a:t>
            </a:r>
          </a:p>
          <a:p>
            <a:pPr fontAlgn="auto">
              <a:spcAft>
                <a:spcPts val="0"/>
              </a:spcAft>
            </a:pPr>
            <a:r>
              <a:rPr lang="es-PR" altLang="es-PR" b="1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Venta</a:t>
            </a:r>
            <a:r>
              <a:rPr lang="es-PR" altLang="es-PR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 de créditos a </a:t>
            </a:r>
            <a:r>
              <a:rPr lang="es-PR" altLang="es-PR" b="1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inversionistas</a:t>
            </a:r>
            <a:r>
              <a:rPr lang="es-PR" altLang="es-PR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 (capital): reduce financiamiento</a:t>
            </a:r>
            <a:endParaRPr lang="en-US" altLang="es-PR" dirty="0" smtClean="0">
              <a:solidFill>
                <a:srgbClr val="000000"/>
              </a:solidFill>
              <a:latin typeface="Garamond" panose="02020404030301010803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838200" y="1628215"/>
            <a:ext cx="7313984" cy="1572185"/>
          </a:xfrm>
          <a:prstGeom prst="roundRect">
            <a:avLst>
              <a:gd name="adj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6340" tIns="57149" rIns="116340" bIns="57149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3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s-PR" b="1" i="1" dirty="0" smtClean="0">
                <a:solidFill>
                  <a:srgbClr val="000000"/>
                </a:solidFill>
                <a:latin typeface="Garamond" panose="02020404030301010803" pitchFamily="18" charset="0"/>
              </a:rPr>
              <a:t>Low-Income Housing 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s-PR" b="1" i="1" dirty="0" smtClean="0">
                <a:solidFill>
                  <a:srgbClr val="000000"/>
                </a:solidFill>
                <a:latin typeface="Garamond" panose="02020404030301010803" pitchFamily="18" charset="0"/>
              </a:rPr>
              <a:t>Tax Credit</a:t>
            </a:r>
            <a:endParaRPr lang="en-US" altLang="es-PR" b="1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075"/>
            <a:ext cx="3981450" cy="987725"/>
          </a:xfrm>
          <a:prstGeom prst="rect">
            <a:avLst/>
          </a:prstGeom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</p:pic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5638800"/>
            <a:ext cx="2133600" cy="1143000"/>
          </a:xfrm>
          <a:prstGeom prst="rect">
            <a:avLst/>
          </a:prstGeom>
          <a:extLst>
            <a:ext uri="{FAA26D3D-D897-4be2-8F04-BA451C77F1D7}">
              <ma14:placeholderFlag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</p:pic>
    </p:spTree>
    <p:extLst>
      <p:ext uri="{BB962C8B-B14F-4D97-AF65-F5344CB8AC3E}">
        <p14:creationId xmlns:p14="http://schemas.microsoft.com/office/powerpoint/2010/main" val="74354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4"/>
          <p:cNvSpPr txBox="1">
            <a:spLocks noChangeArrowheads="1"/>
          </p:cNvSpPr>
          <p:nvPr/>
        </p:nvSpPr>
        <p:spPr bwMode="auto">
          <a:xfrm>
            <a:off x="2015727" y="1212647"/>
            <a:ext cx="5310982" cy="120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6340" tIns="57149" rIns="116340" bIns="57149" numCol="1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en-US" altLang="es-PR" sz="4400" b="1" dirty="0" err="1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Estructura</a:t>
            </a:r>
            <a:endParaRPr lang="en-US" altLang="es-PR" sz="4400" b="1" dirty="0" smtClean="0">
              <a:solidFill>
                <a:srgbClr val="000000"/>
              </a:solidFill>
              <a:latin typeface="Garamond" panose="02020404030301010803" pitchFamily="18" charset="0"/>
              <a:ea typeface="ＭＳ Ｐゴシック" panose="020B0600070205080204" pitchFamily="34" charset="-128"/>
            </a:endParaRPr>
          </a:p>
        </p:txBody>
      </p:sp>
      <p:graphicFrame>
        <p:nvGraphicFramePr>
          <p:cNvPr id="14" name="Group 4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0651158"/>
              </p:ext>
            </p:extLst>
          </p:nvPr>
        </p:nvGraphicFramePr>
        <p:xfrm>
          <a:off x="990600" y="2263294"/>
          <a:ext cx="7239000" cy="3844508"/>
        </p:xfrm>
        <a:graphic>
          <a:graphicData uri="http://schemas.openxmlformats.org/drawingml/2006/table">
            <a:tbl>
              <a:tblPr/>
              <a:tblGrid>
                <a:gridCol w="4323362"/>
                <a:gridCol w="2915638"/>
              </a:tblGrid>
              <a:tr h="533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R" sz="2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Fondos HOME</a:t>
                      </a:r>
                      <a:endParaRPr kumimoji="0" lang="en-US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26679" marR="126679" marT="50362" marB="5036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R" sz="2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           $4,500,000</a:t>
                      </a:r>
                      <a:endParaRPr kumimoji="0" lang="en-US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26679" marR="126679" marT="50362" marB="503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3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R" sz="2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Crédito</a:t>
                      </a:r>
                      <a:r>
                        <a:rPr kumimoji="0" lang="es-PR" sz="2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: Cierre</a:t>
                      </a:r>
                      <a:endParaRPr kumimoji="0" lang="en-US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26679" marR="126679" marT="50362" marB="5036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R" sz="2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2,500,000</a:t>
                      </a:r>
                      <a:endParaRPr kumimoji="0" lang="en-US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26679" marR="126679" marT="50362" marB="503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3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R" sz="2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Crédito</a:t>
                      </a:r>
                      <a:r>
                        <a:rPr kumimoji="0" lang="es-PR" sz="2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: Incurrido</a:t>
                      </a:r>
                      <a:endParaRPr kumimoji="0" lang="en-US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26679" marR="126679" marT="50362" marB="5036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R" sz="2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14,000,000</a:t>
                      </a:r>
                      <a:endParaRPr kumimoji="0" lang="en-US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26679" marR="126679" marT="50362" marB="503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50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R" sz="2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Crédito</a:t>
                      </a:r>
                      <a:r>
                        <a:rPr kumimoji="0" lang="es-PR" sz="2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: Terminación</a:t>
                      </a:r>
                      <a:endParaRPr kumimoji="0" lang="en-US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26679" marR="126679" marT="50362" marB="5036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R" sz="2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2,500,000</a:t>
                      </a:r>
                      <a:endParaRPr kumimoji="0" lang="en-US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26679" marR="126679" marT="50362" marB="503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3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R" sz="29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Breakeven</a:t>
                      </a:r>
                      <a:endParaRPr kumimoji="0" lang="en-US" sz="2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26679" marR="126679" marT="50362" marB="5036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R" sz="2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             1,000,000</a:t>
                      </a:r>
                      <a:endParaRPr kumimoji="0" lang="en-US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26679" marR="126679" marT="50362" marB="503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3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R" sz="2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Préstamo</a:t>
                      </a:r>
                      <a:endParaRPr kumimoji="0" lang="en-US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26679" marR="126679" marT="50362" marB="5036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R" sz="2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             2,500,000</a:t>
                      </a:r>
                      <a:endParaRPr kumimoji="0" lang="en-US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26679" marR="126679" marT="50362" marB="503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345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R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TOTAL</a:t>
                      </a: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26679" marR="126679" marT="50362" marB="5036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R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$27,000,000</a:t>
                      </a: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26679" marR="126679" marT="50362" marB="503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075"/>
            <a:ext cx="3981450" cy="987725"/>
          </a:xfrm>
          <a:prstGeom prst="rect">
            <a:avLst/>
          </a:prstGeom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</p:pic>
    </p:spTree>
    <p:extLst>
      <p:ext uri="{BB962C8B-B14F-4D97-AF65-F5344CB8AC3E}">
        <p14:creationId xmlns:p14="http://schemas.microsoft.com/office/powerpoint/2010/main" val="414151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3"/>
          <p:cNvSpPr txBox="1">
            <a:spLocks noChangeArrowheads="1"/>
          </p:cNvSpPr>
          <p:nvPr/>
        </p:nvSpPr>
        <p:spPr bwMode="auto">
          <a:xfrm>
            <a:off x="990600" y="1547119"/>
            <a:ext cx="7234248" cy="639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6340" tIns="57149" rIns="116340" bIns="57149" numCol="1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en-US" altLang="es-PR" b="1" dirty="0" err="1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Estructura</a:t>
            </a:r>
            <a:endParaRPr lang="en-US" altLang="es-PR" b="1" dirty="0" smtClean="0">
              <a:solidFill>
                <a:srgbClr val="000000"/>
              </a:solidFill>
              <a:latin typeface="Garamond" panose="02020404030301010803" pitchFamily="18" charset="0"/>
              <a:ea typeface="ＭＳ Ｐゴシック" panose="020B0600070205080204" pitchFamily="34" charset="-128"/>
            </a:endParaRPr>
          </a:p>
        </p:txBody>
      </p:sp>
      <p:graphicFrame>
        <p:nvGraphicFramePr>
          <p:cNvPr id="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4945028"/>
              </p:ext>
            </p:extLst>
          </p:nvPr>
        </p:nvGraphicFramePr>
        <p:xfrm>
          <a:off x="1041400" y="2290759"/>
          <a:ext cx="7404275" cy="3968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075"/>
            <a:ext cx="3981450" cy="987725"/>
          </a:xfrm>
          <a:prstGeom prst="rect">
            <a:avLst/>
          </a:prstGeom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</p:pic>
      <p:pic>
        <p:nvPicPr>
          <p:cNvPr id="6" name="Picture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5943600"/>
            <a:ext cx="1447800" cy="838200"/>
          </a:xfrm>
          <a:prstGeom prst="rect">
            <a:avLst/>
          </a:prstGeom>
          <a:extLst>
            <a:ext uri="{FAA26D3D-D897-4be2-8F04-BA451C77F1D7}">
              <ma14:placeholderFlag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</p:pic>
    </p:spTree>
    <p:extLst>
      <p:ext uri="{BB962C8B-B14F-4D97-AF65-F5344CB8AC3E}">
        <p14:creationId xmlns:p14="http://schemas.microsoft.com/office/powerpoint/2010/main" val="323841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2"/>
          <p:cNvSpPr txBox="1">
            <a:spLocks noChangeArrowheads="1"/>
          </p:cNvSpPr>
          <p:nvPr/>
        </p:nvSpPr>
        <p:spPr bwMode="auto">
          <a:xfrm>
            <a:off x="1485900" y="1191638"/>
            <a:ext cx="6172199" cy="157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6340" tIns="57149" rIns="116340" bIns="57149" numCol="1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en-US" altLang="es-PR" b="1" dirty="0" err="1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Límite</a:t>
            </a:r>
            <a:r>
              <a:rPr lang="en-US" altLang="es-PR" b="1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s-PR" b="1" dirty="0" err="1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en</a:t>
            </a:r>
            <a:r>
              <a:rPr lang="en-US" altLang="es-PR" b="1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 Puerto Rico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769961" y="2595385"/>
            <a:ext cx="7896366" cy="4230687"/>
          </a:xfrm>
          <a:prstGeom prst="rect">
            <a:avLst/>
          </a:prstGeom>
        </p:spPr>
        <p:txBody>
          <a:bodyPr lIns="116340" tIns="57149" rIns="116340" bIns="57149"/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altLang="es-PR" sz="2800" b="1" dirty="0" err="1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Mínimo</a:t>
            </a:r>
            <a:r>
              <a:rPr lang="en-US" altLang="es-PR" sz="2800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 (2017): $8,164,328</a:t>
            </a:r>
          </a:p>
          <a:p>
            <a:pPr lvl="1" fontAlgn="auto">
              <a:spcAft>
                <a:spcPts val="0"/>
              </a:spcAft>
            </a:pPr>
            <a:r>
              <a:rPr lang="en-US" altLang="es-PR" sz="2800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$2.35 </a:t>
            </a:r>
            <a:r>
              <a:rPr lang="en-US" altLang="es-PR" sz="2800" dirty="0" err="1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por</a:t>
            </a:r>
            <a:r>
              <a:rPr lang="en-US" altLang="es-PR" sz="2800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 persona (</a:t>
            </a:r>
            <a:r>
              <a:rPr lang="en-US" altLang="es-PR" sz="2800" dirty="0" err="1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población</a:t>
            </a:r>
            <a:r>
              <a:rPr lang="en-US" altLang="es-PR" sz="2800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: 3,474,182) </a:t>
            </a:r>
          </a:p>
          <a:p>
            <a:pPr fontAlgn="auto">
              <a:spcAft>
                <a:spcPts val="0"/>
              </a:spcAft>
            </a:pPr>
            <a:r>
              <a:rPr lang="en-US" altLang="es-PR" sz="2800" b="1" dirty="0" err="1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Más</a:t>
            </a:r>
            <a:r>
              <a:rPr lang="en-US" altLang="es-PR" sz="2800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:</a:t>
            </a:r>
          </a:p>
          <a:p>
            <a:pPr lvl="1" fontAlgn="auto">
              <a:spcAft>
                <a:spcPts val="0"/>
              </a:spcAft>
            </a:pPr>
            <a:r>
              <a:rPr lang="en-US" altLang="es-PR" sz="2800" dirty="0" err="1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Créditos</a:t>
            </a:r>
            <a:r>
              <a:rPr lang="en-US" altLang="es-PR" sz="2800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 no </a:t>
            </a:r>
            <a:r>
              <a:rPr lang="en-US" altLang="es-PR" sz="2800" dirty="0" err="1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usados</a:t>
            </a:r>
            <a:r>
              <a:rPr lang="en-US" altLang="es-PR" sz="2800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s-PR" sz="2800" dirty="0" err="1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año</a:t>
            </a:r>
            <a:r>
              <a:rPr lang="en-US" altLang="es-PR" sz="2800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 anterior</a:t>
            </a:r>
          </a:p>
          <a:p>
            <a:pPr lvl="1" fontAlgn="auto">
              <a:spcAft>
                <a:spcPts val="0"/>
              </a:spcAft>
            </a:pPr>
            <a:r>
              <a:rPr lang="es-PR" altLang="es-PR" sz="2800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Créditos devueltos</a:t>
            </a:r>
          </a:p>
          <a:p>
            <a:pPr lvl="1" fontAlgn="auto">
              <a:spcAft>
                <a:spcPts val="0"/>
              </a:spcAft>
            </a:pPr>
            <a:r>
              <a:rPr lang="en-US" altLang="es-PR" sz="2800" i="1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National pool</a:t>
            </a:r>
          </a:p>
        </p:txBody>
      </p:sp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075"/>
            <a:ext cx="3981450" cy="987725"/>
          </a:xfrm>
          <a:prstGeom prst="rect">
            <a:avLst/>
          </a:prstGeom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</p:pic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715000"/>
            <a:ext cx="1752600" cy="1066800"/>
          </a:xfrm>
          <a:prstGeom prst="rect">
            <a:avLst/>
          </a:prstGeom>
          <a:extLst>
            <a:ext uri="{FAA26D3D-D897-4be2-8F04-BA451C77F1D7}">
              <ma14:placeholderFlag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</p:pic>
    </p:spTree>
    <p:extLst>
      <p:ext uri="{BB962C8B-B14F-4D97-AF65-F5344CB8AC3E}">
        <p14:creationId xmlns:p14="http://schemas.microsoft.com/office/powerpoint/2010/main" val="374896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2"/>
          <p:cNvSpPr txBox="1">
            <a:spLocks noChangeArrowheads="1"/>
          </p:cNvSpPr>
          <p:nvPr/>
        </p:nvSpPr>
        <p:spPr bwMode="auto">
          <a:xfrm>
            <a:off x="1905001" y="1147635"/>
            <a:ext cx="5410200" cy="157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6340" tIns="57149" rIns="116340" bIns="57149" numCol="1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en-US" altLang="es-PR" b="1" dirty="0" err="1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Límite</a:t>
            </a:r>
            <a:r>
              <a:rPr lang="en-US" altLang="es-PR" b="1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s-PR" b="1" dirty="0" err="1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en</a:t>
            </a:r>
            <a:r>
              <a:rPr lang="en-US" altLang="es-PR" b="1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 Puerto Rico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769961" y="2595385"/>
            <a:ext cx="7896366" cy="4230687"/>
          </a:xfrm>
          <a:prstGeom prst="rect">
            <a:avLst/>
          </a:prstGeom>
        </p:spPr>
        <p:txBody>
          <a:bodyPr lIns="116340" tIns="57149" rIns="116340" bIns="57149"/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altLang="es-PR" sz="2800" b="1" i="1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LIHTC 4% </a:t>
            </a:r>
            <a:r>
              <a:rPr lang="en-US" altLang="es-PR" sz="2800" b="1" i="1" dirty="0" err="1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exento</a:t>
            </a:r>
            <a:endParaRPr lang="en-US" altLang="es-PR" sz="2800" b="1" i="1" dirty="0" smtClean="0">
              <a:solidFill>
                <a:srgbClr val="000000"/>
              </a:solidFill>
              <a:latin typeface="Garamond" panose="02020404030301010803" pitchFamily="18" charset="0"/>
              <a:ea typeface="ＭＳ Ｐゴシック" panose="020B0600070205080204" pitchFamily="34" charset="-128"/>
            </a:endParaRPr>
          </a:p>
          <a:p>
            <a:pPr fontAlgn="auto">
              <a:spcAft>
                <a:spcPts val="0"/>
              </a:spcAft>
            </a:pPr>
            <a:r>
              <a:rPr lang="en-US" altLang="es-PR" sz="2800" b="1" i="1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Private activity bond volume</a:t>
            </a:r>
          </a:p>
          <a:p>
            <a:pPr lvl="1" fontAlgn="auto">
              <a:spcAft>
                <a:spcPts val="0"/>
              </a:spcAft>
            </a:pPr>
            <a:r>
              <a:rPr lang="en-US" altLang="es-PR" sz="2600" b="1" i="1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26 U.S.C.§§142, 146</a:t>
            </a:r>
            <a:endParaRPr lang="en-US" altLang="es-PR" sz="2800" b="1" i="1" dirty="0" smtClean="0">
              <a:solidFill>
                <a:srgbClr val="000000"/>
              </a:solidFill>
              <a:latin typeface="Garamond" panose="02020404030301010803" pitchFamily="18" charset="0"/>
              <a:ea typeface="ＭＳ Ｐゴシック" panose="020B0600070205080204" pitchFamily="34" charset="-128"/>
            </a:endParaRPr>
          </a:p>
          <a:p>
            <a:pPr fontAlgn="auto">
              <a:spcAft>
                <a:spcPts val="0"/>
              </a:spcAft>
            </a:pPr>
            <a:endParaRPr lang="en-US" altLang="es-PR" sz="2800" b="1" dirty="0" smtClean="0">
              <a:solidFill>
                <a:srgbClr val="000000"/>
              </a:solidFill>
              <a:latin typeface="Garamond" panose="02020404030301010803" pitchFamily="18" charset="0"/>
              <a:ea typeface="ＭＳ Ｐゴシック" panose="020B0600070205080204" pitchFamily="34" charset="-128"/>
            </a:endParaRPr>
          </a:p>
          <a:p>
            <a:pPr fontAlgn="auto">
              <a:spcAft>
                <a:spcPts val="0"/>
              </a:spcAft>
            </a:pPr>
            <a:endParaRPr lang="en-US" altLang="es-PR" sz="2800" b="1" dirty="0">
              <a:solidFill>
                <a:srgbClr val="000000"/>
              </a:solidFill>
              <a:latin typeface="Garamond" panose="02020404030301010803" pitchFamily="18" charset="0"/>
              <a:ea typeface="ＭＳ Ｐゴシック" panose="020B0600070205080204" pitchFamily="34" charset="-128"/>
            </a:endParaRPr>
          </a:p>
          <a:p>
            <a:pPr fontAlgn="auto">
              <a:spcAft>
                <a:spcPts val="0"/>
              </a:spcAft>
            </a:pPr>
            <a:endParaRPr lang="en-US" altLang="es-PR" sz="2800" dirty="0" smtClean="0">
              <a:solidFill>
                <a:srgbClr val="000000"/>
              </a:solidFill>
              <a:latin typeface="Garamond" panose="02020404030301010803" pitchFamily="18" charset="0"/>
              <a:ea typeface="ＭＳ Ｐゴシック" panose="020B0600070205080204" pitchFamily="34" charset="-128"/>
            </a:endParaRPr>
          </a:p>
          <a:p>
            <a:pPr fontAlgn="auto">
              <a:spcAft>
                <a:spcPts val="0"/>
              </a:spcAft>
            </a:pPr>
            <a:r>
              <a:rPr lang="en-US" altLang="es-PR" sz="2800" b="1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$100 </a:t>
            </a:r>
            <a:r>
              <a:rPr lang="en-US" altLang="es-PR" sz="2800" b="1" dirty="0" err="1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por</a:t>
            </a:r>
            <a:r>
              <a:rPr lang="en-US" altLang="es-PR" sz="2800" b="1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 persona </a:t>
            </a:r>
            <a:r>
              <a:rPr lang="en-US" altLang="es-PR" sz="2800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(</a:t>
            </a:r>
            <a:r>
              <a:rPr lang="en-US" altLang="es-PR" sz="2800" dirty="0" err="1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población</a:t>
            </a:r>
            <a:r>
              <a:rPr lang="en-US" altLang="es-PR" sz="2800" dirty="0" smtClean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: 3,474,182) </a:t>
            </a:r>
          </a:p>
        </p:txBody>
      </p:sp>
      <p:sp>
        <p:nvSpPr>
          <p:cNvPr id="2" name="Oval 1"/>
          <p:cNvSpPr/>
          <p:nvPr/>
        </p:nvSpPr>
        <p:spPr>
          <a:xfrm>
            <a:off x="1752600" y="4191000"/>
            <a:ext cx="5334000" cy="1371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Garamond" panose="02020404030301010803" pitchFamily="18" charset="0"/>
              </a:rPr>
              <a:t>2017:</a:t>
            </a:r>
          </a:p>
          <a:p>
            <a:pPr algn="ctr"/>
            <a:r>
              <a:rPr lang="en-US" sz="3200" dirty="0" smtClean="0">
                <a:latin typeface="Garamond" panose="02020404030301010803" pitchFamily="18" charset="0"/>
              </a:rPr>
              <a:t>$347 </a:t>
            </a:r>
            <a:r>
              <a:rPr lang="en-US" sz="3200" dirty="0" err="1" smtClean="0">
                <a:latin typeface="Garamond" panose="02020404030301010803" pitchFamily="18" charset="0"/>
              </a:rPr>
              <a:t>millones</a:t>
            </a:r>
            <a:endParaRPr lang="es-PR" sz="3200" dirty="0">
              <a:latin typeface="Garamond" panose="02020404030301010803" pitchFamily="18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075"/>
            <a:ext cx="3981450" cy="987725"/>
          </a:xfrm>
          <a:prstGeom prst="rect">
            <a:avLst/>
          </a:prstGeom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</p:pic>
      <p:pic>
        <p:nvPicPr>
          <p:cNvPr id="7" name="Picture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715000"/>
            <a:ext cx="1524000" cy="1066800"/>
          </a:xfrm>
          <a:prstGeom prst="rect">
            <a:avLst/>
          </a:prstGeom>
          <a:extLst>
            <a:ext uri="{FAA26D3D-D897-4be2-8F04-BA451C77F1D7}">
              <ma14:placeholderFlag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</p:pic>
    </p:spTree>
    <p:extLst>
      <p:ext uri="{BB962C8B-B14F-4D97-AF65-F5344CB8AC3E}">
        <p14:creationId xmlns:p14="http://schemas.microsoft.com/office/powerpoint/2010/main" val="168418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17920</TotalTime>
  <Words>1202</Words>
  <Application>Microsoft Office PowerPoint</Application>
  <PresentationFormat>On-screen Show (4:3)</PresentationFormat>
  <Paragraphs>293</Paragraphs>
  <Slides>45</Slides>
  <Notes>38</Notes>
  <HiddenSlides>12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4" baseType="lpstr">
      <vt:lpstr>ＭＳ Ｐゴシック</vt:lpstr>
      <vt:lpstr>Arial</vt:lpstr>
      <vt:lpstr>Century Gothic</vt:lpstr>
      <vt:lpstr>Garamond</vt:lpstr>
      <vt:lpstr>Times New Roman</vt:lpstr>
      <vt:lpstr>Wingdings</vt:lpstr>
      <vt:lpstr>Wingdings 2</vt:lpstr>
      <vt:lpstr>Wingdings 3</vt:lpstr>
      <vt:lpstr>Organic</vt:lpstr>
      <vt:lpstr>PowerPoint Presentation</vt:lpstr>
      <vt:lpstr>Misión:</vt:lpstr>
      <vt:lpstr>Programas: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Golden Residences at Floral Park San Juan </vt:lpstr>
      <vt:lpstr> Metrópolis - Hato Rey  </vt:lpstr>
      <vt:lpstr>Caguas Courtyard Community Housing Caguas </vt:lpstr>
      <vt:lpstr>PowerPoint Presentation</vt:lpstr>
      <vt:lpstr>PowerPoint Presentation</vt:lpstr>
      <vt:lpstr>PowerPoint Presentation</vt:lpstr>
      <vt:lpstr>Palmares de Monteverde – San Juan</vt:lpstr>
      <vt:lpstr> </vt:lpstr>
      <vt:lpstr>Parque 228 - Bayamón</vt:lpstr>
      <vt:lpstr>Hacienda Isabel- Santa Isabel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GOBIERNO DE PR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cmt3934</dc:creator>
  <cp:lastModifiedBy>Edwin Carrera Rivera</cp:lastModifiedBy>
  <cp:revision>660</cp:revision>
  <cp:lastPrinted>2017-04-24T12:10:54Z</cp:lastPrinted>
  <dcterms:created xsi:type="dcterms:W3CDTF">2006-03-14T22:14:23Z</dcterms:created>
  <dcterms:modified xsi:type="dcterms:W3CDTF">2017-09-08T19:57:18Z</dcterms:modified>
</cp:coreProperties>
</file>