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sotomayor\Documents\3.SAE\Banco%20Mundial\Datos_mayo_stockK_2015h_EDGAR_vSAE01041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franciscosotomayor\Documents\MINHACIENDA\ENR_Contrabando\StatsRevistaCriminalida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ana\ERR\Informes%20generales\Analisis_Sectores_Nacional_28-04-17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iana\ERR\Informes%20generales\Analisis_Sectores_Nacional_28-04-17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Valor Activos Lavados/ PIB real</c:v>
          </c:tx>
          <c:spPr>
            <a:ln w="25400"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C4-42C2-A2BC-754A06EDBBD1}"/>
                </c:ext>
              </c:extLst>
            </c:dLbl>
            <c:dLbl>
              <c:idx val="2"/>
              <c:layout>
                <c:manualLayout>
                  <c:x val="-4.1903427565292209E-2"/>
                  <c:y val="-8.8444860003189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C4-42C2-A2BC-754A06EDBBD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C4-42C2-A2BC-754A06EDBBD1}"/>
                </c:ext>
              </c:extLst>
            </c:dLbl>
            <c:dLbl>
              <c:idx val="4"/>
              <c:layout>
                <c:manualLayout>
                  <c:x val="-4.1903427565292188E-2"/>
                  <c:y val="-6.6427694704553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C4-42C2-A2BC-754A06EDBBD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C4-42C2-A2BC-754A06EDBBD1}"/>
                </c:ext>
              </c:extLst>
            </c:dLbl>
            <c:dLbl>
              <c:idx val="6"/>
              <c:layout>
                <c:manualLayout>
                  <c:x val="-6.0129718811021526E-2"/>
                  <c:y val="-0.114131552851598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C4-42C2-A2BC-754A06EDBBD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C4-42C2-A2BC-754A06EDBBD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C4-42C2-A2BC-754A06EDBBD1}"/>
                </c:ext>
              </c:extLst>
            </c:dLbl>
            <c:dLbl>
              <c:idx val="9"/>
              <c:layout>
                <c:manualLayout>
                  <c:x val="-6.2408005216737693E-2"/>
                  <c:y val="-8.8444860003189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C4-42C2-A2BC-754A06EDBBD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C4-42C2-A2BC-754A06EDBBD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C4-42C2-A2BC-754A06EDBBD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C4-42C2-A2BC-754A06EDBBD1}"/>
                </c:ext>
              </c:extLst>
            </c:dLbl>
            <c:dLbl>
              <c:idx val="13"/>
              <c:layout>
                <c:manualLayout>
                  <c:x val="-0.10007938123893932"/>
                  <c:y val="-5.9088639605008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DC4-42C2-A2BC-754A06EDBBD1}"/>
                </c:ext>
              </c:extLst>
            </c:dLbl>
            <c:dLbl>
              <c:idx val="14"/>
              <c:layout>
                <c:manualLayout>
                  <c:x val="-8.8687949210358483E-2"/>
                  <c:y val="-6.2758167154781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DC4-42C2-A2BC-754A06EDBBD1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DC4-42C2-A2BC-754A06EDBBD1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DC4-42C2-A2BC-754A06EDBBD1}"/>
                </c:ext>
              </c:extLst>
            </c:dLbl>
            <c:dLbl>
              <c:idx val="17"/>
              <c:layout>
                <c:manualLayout>
                  <c:x val="-4.9957080313183654E-2"/>
                  <c:y val="-7.0097222254326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DC4-42C2-A2BC-754A06EDBBD1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DC4-42C2-A2BC-754A06EDBBD1}"/>
                </c:ext>
              </c:extLst>
            </c:dLbl>
            <c:dLbl>
              <c:idx val="19"/>
              <c:layout>
                <c:manualLayout>
                  <c:x val="2.4435070182881819E-3"/>
                  <c:y val="-8.1105804903644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DC4-42C2-A2BC-754A06EDBBD1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DC4-42C2-A2BC-754A06EDBBD1}"/>
                </c:ext>
              </c:extLst>
            </c:dLbl>
            <c:dLbl>
              <c:idx val="21"/>
              <c:layout>
                <c:manualLayout>
                  <c:x val="9.278366235436682E-3"/>
                  <c:y val="-5.9088639605008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DC4-42C2-A2BC-754A06EDBBD1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DC4-42C2-A2BC-754A06EDBBD1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DC4-42C2-A2BC-754A06EDBBD1}"/>
                </c:ext>
              </c:extLst>
            </c:dLbl>
            <c:dLbl>
              <c:idx val="24"/>
              <c:layout>
                <c:manualLayout>
                  <c:x val="4.7217934240043483E-3"/>
                  <c:y val="-3.3401946756599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DC4-42C2-A2BC-754A06EDBBD1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DC4-42C2-A2BC-754A06EDBBD1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DC4-42C2-A2BC-754A06EDBBD1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DC4-42C2-A2BC-754A06EDBBD1}"/>
                </c:ext>
              </c:extLst>
            </c:dLbl>
            <c:dLbl>
              <c:idx val="28"/>
              <c:layout>
                <c:manualLayout>
                  <c:x val="-1.7883651321720052E-3"/>
                  <c:y val="-8.47753324534172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DC4-42C2-A2BC-754A06ED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Kalman_nuevo!$A$8:$A$36</c:f>
              <c:numCache>
                <c:formatCode>General</c:formatCode>
                <c:ptCount val="2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</c:numCache>
            </c:numRef>
          </c:cat>
          <c:val>
            <c:numRef>
              <c:f>Kalman_nuevo!$AV$8:$AV$36</c:f>
              <c:numCache>
                <c:formatCode>0.0%</c:formatCode>
                <c:ptCount val="29"/>
                <c:pt idx="0">
                  <c:v>7.4243164074803331E-2</c:v>
                </c:pt>
                <c:pt idx="1">
                  <c:v>7.4717242619889157E-2</c:v>
                </c:pt>
                <c:pt idx="2">
                  <c:v>7.4520652546704119E-2</c:v>
                </c:pt>
                <c:pt idx="3">
                  <c:v>7.5671728961268253E-2</c:v>
                </c:pt>
                <c:pt idx="4">
                  <c:v>7.6463930205506833E-2</c:v>
                </c:pt>
                <c:pt idx="5">
                  <c:v>8.1525121717686874E-2</c:v>
                </c:pt>
                <c:pt idx="6">
                  <c:v>8.4033811213212267E-2</c:v>
                </c:pt>
                <c:pt idx="7">
                  <c:v>8.4086731643203683E-2</c:v>
                </c:pt>
                <c:pt idx="8">
                  <c:v>8.1595996862889736E-2</c:v>
                </c:pt>
                <c:pt idx="9">
                  <c:v>8.2179592486780556E-2</c:v>
                </c:pt>
                <c:pt idx="10">
                  <c:v>8.6917616282223303E-2</c:v>
                </c:pt>
                <c:pt idx="11">
                  <c:v>9.4858377976544367E-2</c:v>
                </c:pt>
                <c:pt idx="12">
                  <c:v>9.8215434671419605E-2</c:v>
                </c:pt>
                <c:pt idx="13">
                  <c:v>0.10498333152534378</c:v>
                </c:pt>
                <c:pt idx="14">
                  <c:v>0.12398219759214092</c:v>
                </c:pt>
                <c:pt idx="15">
                  <c:v>0.13287877720282831</c:v>
                </c:pt>
                <c:pt idx="16">
                  <c:v>0.14128128098112286</c:v>
                </c:pt>
                <c:pt idx="17">
                  <c:v>0.141900247723446</c:v>
                </c:pt>
                <c:pt idx="18">
                  <c:v>0.13937259407931352</c:v>
                </c:pt>
                <c:pt idx="19">
                  <c:v>0.13247638291428049</c:v>
                </c:pt>
                <c:pt idx="20">
                  <c:v>0.12814208098469224</c:v>
                </c:pt>
                <c:pt idx="21">
                  <c:v>0.11973043260920124</c:v>
                </c:pt>
                <c:pt idx="22">
                  <c:v>0.11241403750203402</c:v>
                </c:pt>
                <c:pt idx="23">
                  <c:v>0.10978205755622591</c:v>
                </c:pt>
                <c:pt idx="24">
                  <c:v>0.1069914670225352</c:v>
                </c:pt>
                <c:pt idx="25">
                  <c:v>0.1012784486622669</c:v>
                </c:pt>
                <c:pt idx="26">
                  <c:v>9.1852538118132182E-2</c:v>
                </c:pt>
                <c:pt idx="27">
                  <c:v>8.5743982925879342E-2</c:v>
                </c:pt>
                <c:pt idx="28">
                  <c:v>8.0271155943015024E-2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FDC4-42C2-A2BC-754A06EDBBD1}"/>
            </c:ext>
          </c:extLst>
        </c:ser>
        <c:ser>
          <c:idx val="1"/>
          <c:order val="1"/>
          <c:tx>
            <c:v>Dinero Lavado/ PIB real</c:v>
          </c:tx>
          <c:spPr>
            <a:ln w="25400">
              <a:prstDash val="sys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1903427565292188E-2"/>
                  <c:y val="6.27581671547812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DC4-42C2-A2BC-754A06EDBBD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DC4-42C2-A2BC-754A06EDBBD1}"/>
                </c:ext>
              </c:extLst>
            </c:dLbl>
            <c:dLbl>
              <c:idx val="2"/>
              <c:layout>
                <c:manualLayout>
                  <c:x val="-2.5955422725279023E-2"/>
                  <c:y val="4.8080056955690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DC4-42C2-A2BC-754A06EDBBD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DC4-42C2-A2BC-754A06EDBBD1}"/>
                </c:ext>
              </c:extLst>
            </c:dLbl>
            <c:dLbl>
              <c:idx val="4"/>
              <c:layout>
                <c:manualLayout>
                  <c:x val="-3.9625141159576022E-2"/>
                  <c:y val="6.2758167154781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DC4-42C2-A2BC-754A06EDBBD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DC4-42C2-A2BC-754A06EDBBD1}"/>
                </c:ext>
              </c:extLst>
            </c:dLbl>
            <c:dLbl>
              <c:idx val="6"/>
              <c:layout>
                <c:manualLayout>
                  <c:x val="-2.139884991384669E-2"/>
                  <c:y val="4.8080056955690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DC4-42C2-A2BC-754A06EDBBD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DC4-42C2-A2BC-754A06EDBBD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DC4-42C2-A2BC-754A06EDBBD1}"/>
                </c:ext>
              </c:extLst>
            </c:dLbl>
            <c:dLbl>
              <c:idx val="9"/>
              <c:layout>
                <c:manualLayout>
                  <c:x val="-3.2790281942427564E-2"/>
                  <c:y val="5.1749584505463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DC4-42C2-A2BC-754A06EDBBD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DC4-42C2-A2BC-754A06EDBBD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DC4-42C2-A2BC-754A06EDBBD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DC4-42C2-A2BC-754A06EDBBD1}"/>
                </c:ext>
              </c:extLst>
            </c:dLbl>
            <c:dLbl>
              <c:idx val="13"/>
              <c:layout>
                <c:manualLayout>
                  <c:x val="-3.2790281942427606E-2"/>
                  <c:y val="5.5419112055235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DC4-42C2-A2BC-754A06EDBBD1}"/>
                </c:ext>
              </c:extLst>
            </c:dLbl>
            <c:dLbl>
              <c:idx val="14"/>
              <c:layout>
                <c:manualLayout>
                  <c:x val="3.6617803104030684E-2"/>
                  <c:y val="5.5419112055235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DC4-42C2-A2BC-754A06EDBBD1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DC4-42C2-A2BC-754A06EDBBD1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FDC4-42C2-A2BC-754A06EDBBD1}"/>
                </c:ext>
              </c:extLst>
            </c:dLbl>
            <c:dLbl>
              <c:idx val="17"/>
              <c:layout>
                <c:manualLayout>
                  <c:x val="-5.329485959387311E-2"/>
                  <c:y val="5.5419112055235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FDC4-42C2-A2BC-754A06EDBBD1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FDC4-42C2-A2BC-754A06EDBBD1}"/>
                </c:ext>
              </c:extLst>
            </c:dLbl>
            <c:dLbl>
              <c:idx val="19"/>
              <c:layout>
                <c:manualLayout>
                  <c:x val="-6.6964578028170019E-2"/>
                  <c:y val="5.5419112055235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FDC4-42C2-A2BC-754A06EDBBD1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FDC4-42C2-A2BC-754A06EDBBD1}"/>
                </c:ext>
              </c:extLst>
            </c:dLbl>
            <c:dLbl>
              <c:idx val="21"/>
              <c:layout>
                <c:manualLayout>
                  <c:x val="-4.1903427565292271E-2"/>
                  <c:y val="6.2758167154781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FDC4-42C2-A2BC-754A06EDBBD1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FDC4-42C2-A2BC-754A06EDBBD1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FDC4-42C2-A2BC-754A06EDBBD1}"/>
                </c:ext>
              </c:extLst>
            </c:dLbl>
            <c:dLbl>
              <c:idx val="24"/>
              <c:layout>
                <c:manualLayout>
                  <c:x val="-6.0129718811021693E-2"/>
                  <c:y val="4.8080056955690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FDC4-42C2-A2BC-754A06EDBBD1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FDC4-42C2-A2BC-754A06EDBBD1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FDC4-42C2-A2BC-754A06EDBBD1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FDC4-42C2-A2BC-754A06EDBBD1}"/>
                </c:ext>
              </c:extLst>
            </c:dLbl>
            <c:dLbl>
              <c:idx val="28"/>
              <c:layout>
                <c:manualLayout>
                  <c:x val="-9.0345726379688143E-2"/>
                  <c:y val="-0.211915313656338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/>
                    </a:pPr>
                    <a:r>
                      <a:rPr lang="en-US" sz="1200" dirty="0"/>
                      <a:t>1.9%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408978727274208E-2"/>
                      <c:h val="2.59526515223802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9-FDC4-42C2-A2BC-754A06ED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s-C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Kalman_nuevo!$A$8:$A$36</c:f>
              <c:numCache>
                <c:formatCode>General</c:formatCode>
                <c:ptCount val="2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</c:numCache>
            </c:numRef>
          </c:cat>
          <c:val>
            <c:numRef>
              <c:f>Kalman_nuevo!$AY$8:$AY$36</c:f>
              <c:numCache>
                <c:formatCode>0.0%</c:formatCode>
                <c:ptCount val="29"/>
                <c:pt idx="0">
                  <c:v>2.7095067132211863E-2</c:v>
                </c:pt>
                <c:pt idx="1">
                  <c:v>2.514648114295873E-2</c:v>
                </c:pt>
                <c:pt idx="2">
                  <c:v>2.9150578051871892E-2</c:v>
                </c:pt>
                <c:pt idx="3">
                  <c:v>3.6304541207875664E-2</c:v>
                </c:pt>
                <c:pt idx="4">
                  <c:v>5.4572746914961646E-2</c:v>
                </c:pt>
                <c:pt idx="5">
                  <c:v>4.4315014170944932E-2</c:v>
                </c:pt>
                <c:pt idx="6">
                  <c:v>2.6571564240603925E-2</c:v>
                </c:pt>
                <c:pt idx="7">
                  <c:v>3.3087286574835464E-2</c:v>
                </c:pt>
                <c:pt idx="8">
                  <c:v>4.2363871531128319E-2</c:v>
                </c:pt>
                <c:pt idx="9">
                  <c:v>4.3924263814293207E-2</c:v>
                </c:pt>
                <c:pt idx="10">
                  <c:v>5.0202682138008298E-2</c:v>
                </c:pt>
                <c:pt idx="11">
                  <c:v>5.3565641828509439E-2</c:v>
                </c:pt>
                <c:pt idx="12">
                  <c:v>5.3056803162757613E-2</c:v>
                </c:pt>
                <c:pt idx="13">
                  <c:v>6.0464840601524267E-2</c:v>
                </c:pt>
                <c:pt idx="14">
                  <c:v>0.10947900398301851</c:v>
                </c:pt>
                <c:pt idx="15">
                  <c:v>0.10830740833768207</c:v>
                </c:pt>
                <c:pt idx="16">
                  <c:v>7.0683382398367647E-2</c:v>
                </c:pt>
                <c:pt idx="17">
                  <c:v>7.2895580250803144E-2</c:v>
                </c:pt>
                <c:pt idx="18">
                  <c:v>4.6767496704334902E-2</c:v>
                </c:pt>
                <c:pt idx="19">
                  <c:v>5.0494241019711769E-2</c:v>
                </c:pt>
                <c:pt idx="20">
                  <c:v>4.2152864529257816E-2</c:v>
                </c:pt>
                <c:pt idx="21">
                  <c:v>4.5001459433513635E-2</c:v>
                </c:pt>
                <c:pt idx="22">
                  <c:v>4.3870147480858546E-2</c:v>
                </c:pt>
                <c:pt idx="23">
                  <c:v>3.0994797835446133E-2</c:v>
                </c:pt>
                <c:pt idx="24">
                  <c:v>2.4166726677160261E-2</c:v>
                </c:pt>
                <c:pt idx="25">
                  <c:v>1.7736148538350503E-2</c:v>
                </c:pt>
                <c:pt idx="26">
                  <c:v>1.33042490540046E-2</c:v>
                </c:pt>
                <c:pt idx="27">
                  <c:v>1.3291053822982018E-2</c:v>
                </c:pt>
                <c:pt idx="28">
                  <c:v>1.2935790383856857E-2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FDC4-42C2-A2BC-754A06ED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491264"/>
        <c:axId val="499492048"/>
      </c:lineChart>
      <c:catAx>
        <c:axId val="49949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s-CO"/>
          </a:p>
        </c:txPr>
        <c:crossAx val="499492048"/>
        <c:crosses val="autoZero"/>
        <c:auto val="1"/>
        <c:lblAlgn val="ctr"/>
        <c:lblOffset val="100"/>
        <c:noMultiLvlLbl val="0"/>
      </c:catAx>
      <c:valAx>
        <c:axId val="499492048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s-CO"/>
          </a:p>
        </c:txPr>
        <c:crossAx val="4994912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dirty="0"/>
              <a:t>Colombia</a:t>
            </a:r>
            <a:r>
              <a:rPr lang="es-CO" sz="1600" baseline="0" dirty="0"/>
              <a:t>: p</a:t>
            </a:r>
            <a:r>
              <a:rPr lang="es-CO" sz="1600" dirty="0"/>
              <a:t>roducción y exportación</a:t>
            </a:r>
            <a:r>
              <a:rPr lang="es-CO" sz="1600" baseline="0" dirty="0"/>
              <a:t> de oro  (HTS: 7108)</a:t>
            </a:r>
            <a:endParaRPr lang="es-CO" sz="1600" dirty="0"/>
          </a:p>
        </c:rich>
      </c:tx>
      <c:layout>
        <c:manualLayout>
          <c:xMode val="edge"/>
          <c:yMode val="edge"/>
          <c:x val="0.27380557642709069"/>
          <c:y val="3.8136010455893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0024843634663173E-2"/>
          <c:y val="0.16518173332153196"/>
          <c:w val="0.84804736031533134"/>
          <c:h val="0.72803446240096215"/>
        </c:manualLayout>
      </c:layout>
      <c:lineChart>
        <c:grouping val="standard"/>
        <c:varyColors val="0"/>
        <c:ser>
          <c:idx val="3"/>
          <c:order val="0"/>
          <c:tx>
            <c:v>Exportaciones: Soc. Comerciales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SIMCO_Au_PROD!$F$370:$R$370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SIMCO_Au_PROD!$F$365:$R$365</c:f>
              <c:numCache>
                <c:formatCode>#,##0.00</c:formatCode>
                <c:ptCount val="13"/>
                <c:pt idx="0">
                  <c:v>70074.653171618353</c:v>
                </c:pt>
                <c:pt idx="1">
                  <c:v>53090.440719788487</c:v>
                </c:pt>
                <c:pt idx="2">
                  <c:v>44261.782430524996</c:v>
                </c:pt>
                <c:pt idx="3">
                  <c:v>27842.60957639719</c:v>
                </c:pt>
                <c:pt idx="4">
                  <c:v>21383.381297428939</c:v>
                </c:pt>
                <c:pt idx="5">
                  <c:v>37077.221946868274</c:v>
                </c:pt>
                <c:pt idx="6">
                  <c:v>59640.253821441285</c:v>
                </c:pt>
                <c:pt idx="7">
                  <c:v>67185.001531725633</c:v>
                </c:pt>
                <c:pt idx="8">
                  <c:v>72866.875671002374</c:v>
                </c:pt>
                <c:pt idx="9">
                  <c:v>78603.24771194697</c:v>
                </c:pt>
                <c:pt idx="10">
                  <c:v>58156.176086277177</c:v>
                </c:pt>
                <c:pt idx="11">
                  <c:v>49658.394986743297</c:v>
                </c:pt>
                <c:pt idx="12">
                  <c:v>45951.441999999995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92-4877-BD8F-722E2303F2B9}"/>
            </c:ext>
          </c:extLst>
        </c:ser>
        <c:ser>
          <c:idx val="1"/>
          <c:order val="1"/>
          <c:tx>
            <c:v>Exportaciones: DIAN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SIMCO_Au_PROD!$F$370:$R$370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SIMCO_Au_PROD!$F$355:$R$355</c:f>
              <c:numCache>
                <c:formatCode>General</c:formatCode>
                <c:ptCount val="13"/>
                <c:pt idx="3" formatCode="#,##0.00">
                  <c:v>13780.679999999998</c:v>
                </c:pt>
                <c:pt idx="4" formatCode="#,##0.00">
                  <c:v>14734.830000000004</c:v>
                </c:pt>
                <c:pt idx="6" formatCode="#,##0.00">
                  <c:v>80791.756949999995</c:v>
                </c:pt>
                <c:pt idx="7" formatCode="#,##0.00">
                  <c:v>69595.503649999999</c:v>
                </c:pt>
                <c:pt idx="8" formatCode="#,##0.00">
                  <c:v>64071.161620000021</c:v>
                </c:pt>
                <c:pt idx="9" formatCode="#,##0.00">
                  <c:v>84188.760460000136</c:v>
                </c:pt>
                <c:pt idx="10" formatCode="#,##0.00">
                  <c:v>55574.376410000026</c:v>
                </c:pt>
                <c:pt idx="11" formatCode="#,##0.00">
                  <c:v>42988.129100000006</c:v>
                </c:pt>
                <c:pt idx="12" formatCode="#,##0.00">
                  <c:v>25618.438669999996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92-4877-BD8F-722E2303F2B9}"/>
            </c:ext>
          </c:extLst>
        </c:ser>
        <c:ser>
          <c:idx val="0"/>
          <c:order val="2"/>
          <c:tx>
            <c:v>Producción: SIMCO</c:v>
          </c:tx>
          <c:spPr>
            <a:ln w="28575" cap="rnd">
              <a:solidFill>
                <a:sysClr val="windowText" lastClr="0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SIMCO_Au_PROD!$F$370:$R$370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SIMCO_Au_PROD!$F$354:$R$354</c:f>
              <c:numCache>
                <c:formatCode>#,##0.00</c:formatCode>
                <c:ptCount val="13"/>
                <c:pt idx="0">
                  <c:v>46514.584249999993</c:v>
                </c:pt>
                <c:pt idx="1">
                  <c:v>37738.642680000012</c:v>
                </c:pt>
                <c:pt idx="2">
                  <c:v>35787.805329999996</c:v>
                </c:pt>
                <c:pt idx="3">
                  <c:v>15682.836460000002</c:v>
                </c:pt>
                <c:pt idx="4">
                  <c:v>15481.548899999998</c:v>
                </c:pt>
                <c:pt idx="5">
                  <c:v>34321.025019999994</c:v>
                </c:pt>
                <c:pt idx="6">
                  <c:v>47837.774639999996</c:v>
                </c:pt>
                <c:pt idx="7">
                  <c:v>53605.530999999981</c:v>
                </c:pt>
                <c:pt idx="8">
                  <c:v>55907.83232000003</c:v>
                </c:pt>
                <c:pt idx="9">
                  <c:v>66177.598460000023</c:v>
                </c:pt>
                <c:pt idx="10">
                  <c:v>55744.998340000006</c:v>
                </c:pt>
                <c:pt idx="11">
                  <c:v>57014.762169999987</c:v>
                </c:pt>
                <c:pt idx="12">
                  <c:v>59201.934079999985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92-4877-BD8F-722E2303F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504592"/>
        <c:axId val="499508120"/>
      </c:lineChart>
      <c:catAx>
        <c:axId val="49950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508120"/>
        <c:crosses val="autoZero"/>
        <c:auto val="1"/>
        <c:lblAlgn val="ctr"/>
        <c:lblOffset val="100"/>
        <c:noMultiLvlLbl val="0"/>
      </c:catAx>
      <c:valAx>
        <c:axId val="499508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Kilogramos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50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CO" sz="11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s-CO" sz="1100" b="0" i="0" u="none" strike="noStrike" baseline="0" noProof="0" dirty="0">
                <a:effectLst/>
              </a:rPr>
              <a:t>Participación por tipo de contrabando en total contrabando</a:t>
            </a:r>
            <a:endParaRPr lang="es-CO" sz="1100" b="0" i="0" u="none" strike="noStrike" baseline="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CO" sz="11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Sheet1!$A$13</c:f>
              <c:strCache>
                <c:ptCount val="1"/>
                <c:pt idx="0">
                  <c:v>Contrabando técnico (subfacturación)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Sheet1!$B$10:$F$10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Sheet1!$B$13:$F$13</c:f>
              <c:numCache>
                <c:formatCode>#,##0</c:formatCode>
                <c:ptCount val="5"/>
                <c:pt idx="0">
                  <c:v>6063</c:v>
                </c:pt>
                <c:pt idx="1">
                  <c:v>4402</c:v>
                </c:pt>
                <c:pt idx="2">
                  <c:v>5896</c:v>
                </c:pt>
                <c:pt idx="3">
                  <c:v>5615</c:v>
                </c:pt>
                <c:pt idx="4">
                  <c:v>5476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5-4A8C-A67E-77355DC100AB}"/>
            </c:ext>
          </c:extLst>
        </c:ser>
        <c:ser>
          <c:idx val="4"/>
          <c:order val="1"/>
          <c:tx>
            <c:strRef>
              <c:f>Sheet1!$A$15</c:f>
              <c:strCache>
                <c:ptCount val="1"/>
                <c:pt idx="0">
                  <c:v>Contrabando técnico (cambio de subpartida)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Sheet1!$B$10:$F$10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Sheet1!$B$15:$F$15</c:f>
              <c:numCache>
                <c:formatCode>#,##0</c:formatCode>
                <c:ptCount val="5"/>
                <c:pt idx="0">
                  <c:v>5890</c:v>
                </c:pt>
                <c:pt idx="1">
                  <c:v>6241</c:v>
                </c:pt>
                <c:pt idx="2">
                  <c:v>5975</c:v>
                </c:pt>
                <c:pt idx="3">
                  <c:v>5920</c:v>
                </c:pt>
                <c:pt idx="4">
                  <c:v>4816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5-4A8C-A67E-77355DC100AB}"/>
            </c:ext>
          </c:extLst>
        </c:ser>
        <c:ser>
          <c:idx val="3"/>
          <c:order val="2"/>
          <c:tx>
            <c:strRef>
              <c:f>Sheet1!$A$14</c:f>
              <c:strCache>
                <c:ptCount val="1"/>
                <c:pt idx="0">
                  <c:v>Contrabando técnico (cambio de procedencia)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Sheet1!$B$10:$F$10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Sheet1!$B$14:$F$14</c:f>
              <c:numCache>
                <c:formatCode>#,##0</c:formatCode>
                <c:ptCount val="5"/>
                <c:pt idx="0">
                  <c:v>1672</c:v>
                </c:pt>
                <c:pt idx="1">
                  <c:v>1501</c:v>
                </c:pt>
                <c:pt idx="2">
                  <c:v>4410</c:v>
                </c:pt>
                <c:pt idx="3">
                  <c:v>4526</c:v>
                </c:pt>
                <c:pt idx="4">
                  <c:v>1618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A5-4A8C-A67E-77355DC100AB}"/>
            </c:ext>
          </c:extLst>
        </c:ser>
        <c:ser>
          <c:idx val="1"/>
          <c:order val="3"/>
          <c:tx>
            <c:strRef>
              <c:f>Sheet1!$A$12</c:f>
              <c:strCache>
                <c:ptCount val="1"/>
                <c:pt idx="0">
                  <c:v>Contrabando técnico (sobrefacturación)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Sheet1!$B$10:$F$10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Sheet1!$B$12:$F$12</c:f>
              <c:numCache>
                <c:formatCode>#,##0</c:formatCode>
                <c:ptCount val="5"/>
                <c:pt idx="0">
                  <c:v>2623</c:v>
                </c:pt>
                <c:pt idx="1">
                  <c:v>3428</c:v>
                </c:pt>
                <c:pt idx="2">
                  <c:v>3063</c:v>
                </c:pt>
                <c:pt idx="3">
                  <c:v>3384</c:v>
                </c:pt>
                <c:pt idx="4">
                  <c:v>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A5-4A8C-A67E-77355DC100AB}"/>
            </c:ext>
          </c:extLst>
        </c:ser>
        <c:ser>
          <c:idx val="0"/>
          <c:order val="4"/>
          <c:tx>
            <c:strRef>
              <c:f>Sheet1!$A$11</c:f>
              <c:strCache>
                <c:ptCount val="1"/>
                <c:pt idx="0">
                  <c:v>Contrabando abierto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Sheet1!$B$10:$F$10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Sheet1!$B$11:$F$11</c:f>
              <c:numCache>
                <c:formatCode>#,##0</c:formatCode>
                <c:ptCount val="5"/>
                <c:pt idx="0">
                  <c:v>627</c:v>
                </c:pt>
                <c:pt idx="1">
                  <c:v>615</c:v>
                </c:pt>
                <c:pt idx="2">
                  <c:v>542</c:v>
                </c:pt>
                <c:pt idx="3">
                  <c:v>480</c:v>
                </c:pt>
                <c:pt idx="4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A5-4A8C-A67E-77355DC10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9506552"/>
        <c:axId val="499508512"/>
      </c:barChart>
      <c:catAx>
        <c:axId val="49950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s-CO"/>
          </a:p>
        </c:txPr>
        <c:crossAx val="499508512"/>
        <c:crosses val="autoZero"/>
        <c:auto val="1"/>
        <c:lblAlgn val="ctr"/>
        <c:lblOffset val="100"/>
        <c:noMultiLvlLbl val="0"/>
      </c:catAx>
      <c:valAx>
        <c:axId val="49950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s-CO"/>
          </a:p>
        </c:txPr>
        <c:crossAx val="499506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>
          <a:latin typeface="Arial" charset="0"/>
          <a:ea typeface="Arial" charset="0"/>
          <a:cs typeface="Arial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553086275026098E-2"/>
          <c:y val="3.6341830687130899E-2"/>
          <c:w val="0.93932794395906105"/>
          <c:h val="0.80174084198749795"/>
        </c:manualLayout>
      </c:layout>
      <c:lineChart>
        <c:grouping val="standard"/>
        <c:varyColors val="0"/>
        <c:ser>
          <c:idx val="0"/>
          <c:order val="0"/>
          <c:tx>
            <c:strRef>
              <c:f>O_Análisis_Nacional!$AO$48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O_Análisis_Nacional!$AO$49:$AO$59</c:f>
              <c:numCache>
                <c:formatCode>0%</c:formatCode>
                <c:ptCount val="11"/>
                <c:pt idx="0">
                  <c:v>0.56838143036386501</c:v>
                </c:pt>
                <c:pt idx="1">
                  <c:v>0.46397694524495697</c:v>
                </c:pt>
                <c:pt idx="2">
                  <c:v>0.41526845637583898</c:v>
                </c:pt>
                <c:pt idx="3">
                  <c:v>0.401096583719949</c:v>
                </c:pt>
                <c:pt idx="4">
                  <c:v>0.31646108039132298</c:v>
                </c:pt>
                <c:pt idx="5">
                  <c:v>0.31648822269807297</c:v>
                </c:pt>
                <c:pt idx="6">
                  <c:v>0.23657289002557499</c:v>
                </c:pt>
                <c:pt idx="7">
                  <c:v>0.19581911262798599</c:v>
                </c:pt>
                <c:pt idx="8">
                  <c:v>0.195726495726496</c:v>
                </c:pt>
                <c:pt idx="9">
                  <c:v>0.17106972715461199</c:v>
                </c:pt>
                <c:pt idx="10">
                  <c:v>0.16695132365499599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E1-467C-8691-82F34599793C}"/>
            </c:ext>
          </c:extLst>
        </c:ser>
        <c:ser>
          <c:idx val="1"/>
          <c:order val="1"/>
          <c:tx>
            <c:strRef>
              <c:f>O_Análisis_Nacional!$AP$48</c:f>
              <c:strCache>
                <c:ptCount val="1"/>
                <c:pt idx="0">
                  <c:v>Centro Oriente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O_Análisis_Nacional!$AP$49:$AP$59</c:f>
              <c:numCache>
                <c:formatCode>0%</c:formatCode>
                <c:ptCount val="11"/>
                <c:pt idx="0">
                  <c:v>0.53571428571428603</c:v>
                </c:pt>
                <c:pt idx="1">
                  <c:v>0.346760070052539</c:v>
                </c:pt>
                <c:pt idx="2">
                  <c:v>0.38612099644128101</c:v>
                </c:pt>
                <c:pt idx="3">
                  <c:v>0.30879712746858201</c:v>
                </c:pt>
                <c:pt idx="4">
                  <c:v>0.20107719928186699</c:v>
                </c:pt>
                <c:pt idx="5">
                  <c:v>0.25905797101449302</c:v>
                </c:pt>
                <c:pt idx="6">
                  <c:v>0.16393442622950799</c:v>
                </c:pt>
                <c:pt idx="7">
                  <c:v>0.16666666666666699</c:v>
                </c:pt>
                <c:pt idx="8">
                  <c:v>0.134545454545455</c:v>
                </c:pt>
                <c:pt idx="9">
                  <c:v>0.149171270718232</c:v>
                </c:pt>
                <c:pt idx="10">
                  <c:v>0.17321428571428599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E1-467C-8691-82F34599793C}"/>
            </c:ext>
          </c:extLst>
        </c:ser>
        <c:ser>
          <c:idx val="2"/>
          <c:order val="2"/>
          <c:tx>
            <c:strRef>
              <c:f>O_Análisis_Nacional!$AQ$48</c:f>
              <c:strCache>
                <c:ptCount val="1"/>
                <c:pt idx="0">
                  <c:v>Llanos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O_Análisis_Nacional!$AQ$49:$AQ$59</c:f>
              <c:numCache>
                <c:formatCode>0%</c:formatCode>
                <c:ptCount val="11"/>
                <c:pt idx="0">
                  <c:v>0.60655737704918</c:v>
                </c:pt>
                <c:pt idx="1">
                  <c:v>0.31451612903225801</c:v>
                </c:pt>
                <c:pt idx="2">
                  <c:v>0.256410256410256</c:v>
                </c:pt>
                <c:pt idx="3">
                  <c:v>0.42016806722689098</c:v>
                </c:pt>
                <c:pt idx="4">
                  <c:v>0.151260504201681</c:v>
                </c:pt>
                <c:pt idx="5">
                  <c:v>0.26271186440678002</c:v>
                </c:pt>
                <c:pt idx="6">
                  <c:v>0.17948717948717999</c:v>
                </c:pt>
                <c:pt idx="7">
                  <c:v>6.08695652173913E-2</c:v>
                </c:pt>
                <c:pt idx="8">
                  <c:v>6.8376068376068397E-2</c:v>
                </c:pt>
                <c:pt idx="9">
                  <c:v>7.0175438596491196E-2</c:v>
                </c:pt>
                <c:pt idx="10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E1-467C-8691-82F34599793C}"/>
            </c:ext>
          </c:extLst>
        </c:ser>
        <c:ser>
          <c:idx val="3"/>
          <c:order val="3"/>
          <c:tx>
            <c:strRef>
              <c:f>O_Análisis_Nacional!$AR$48</c:f>
              <c:strCache>
                <c:ptCount val="1"/>
                <c:pt idx="0">
                  <c:v>Pacífico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O_Análisis_Nacional!$AR$49:$AR$59</c:f>
              <c:numCache>
                <c:formatCode>0%</c:formatCode>
                <c:ptCount val="11"/>
                <c:pt idx="0">
                  <c:v>0.65849056603773604</c:v>
                </c:pt>
                <c:pt idx="1">
                  <c:v>0.624309392265193</c:v>
                </c:pt>
                <c:pt idx="2">
                  <c:v>0.51969981238273899</c:v>
                </c:pt>
                <c:pt idx="3">
                  <c:v>0.51901140684410696</c:v>
                </c:pt>
                <c:pt idx="4">
                  <c:v>0.50380228136882099</c:v>
                </c:pt>
                <c:pt idx="5">
                  <c:v>0.42718446601941801</c:v>
                </c:pt>
                <c:pt idx="6">
                  <c:v>0.34608030592734201</c:v>
                </c:pt>
                <c:pt idx="7">
                  <c:v>0.29310344827586199</c:v>
                </c:pt>
                <c:pt idx="8">
                  <c:v>0.26386233269598502</c:v>
                </c:pt>
                <c:pt idx="9">
                  <c:v>0.21789883268482499</c:v>
                </c:pt>
                <c:pt idx="10">
                  <c:v>0.233716475095785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E1-467C-8691-82F34599793C}"/>
            </c:ext>
          </c:extLst>
        </c:ser>
        <c:ser>
          <c:idx val="4"/>
          <c:order val="4"/>
          <c:tx>
            <c:strRef>
              <c:f>O_Análisis_Nacional!$AS$48</c:f>
              <c:strCache>
                <c:ptCount val="1"/>
                <c:pt idx="0">
                  <c:v>Caribe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O_Análisis_Nacional!$AS$49:$AS$59</c:f>
              <c:numCache>
                <c:formatCode>0%</c:formatCode>
                <c:ptCount val="11"/>
                <c:pt idx="0">
                  <c:v>0.64832535885167497</c:v>
                </c:pt>
                <c:pt idx="1">
                  <c:v>0.49047619047619001</c:v>
                </c:pt>
                <c:pt idx="2">
                  <c:v>0.504784688995215</c:v>
                </c:pt>
                <c:pt idx="3">
                  <c:v>0.41726618705036</c:v>
                </c:pt>
                <c:pt idx="4">
                  <c:v>0.16129032258064499</c:v>
                </c:pt>
                <c:pt idx="5">
                  <c:v>0.26172839506172801</c:v>
                </c:pt>
                <c:pt idx="6">
                  <c:v>0.20145631067961201</c:v>
                </c:pt>
                <c:pt idx="7">
                  <c:v>0.16504854368932001</c:v>
                </c:pt>
                <c:pt idx="8">
                  <c:v>0.14925373134328401</c:v>
                </c:pt>
                <c:pt idx="9">
                  <c:v>0.14285714285714299</c:v>
                </c:pt>
                <c:pt idx="10">
                  <c:v>9.5823095823095797E-2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E1-467C-8691-82F34599793C}"/>
            </c:ext>
          </c:extLst>
        </c:ser>
        <c:ser>
          <c:idx val="5"/>
          <c:order val="5"/>
          <c:tx>
            <c:strRef>
              <c:f>O_Análisis_Nacional!$AT$48</c:f>
              <c:strCache>
                <c:ptCount val="1"/>
                <c:pt idx="0">
                  <c:v>Centro Sur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O_Análisis_Nacional!$AT$49:$AT$59</c:f>
              <c:numCache>
                <c:formatCode>0%</c:formatCode>
                <c:ptCount val="11"/>
                <c:pt idx="0">
                  <c:v>0.57055214723926395</c:v>
                </c:pt>
                <c:pt idx="1">
                  <c:v>0.34567901234567899</c:v>
                </c:pt>
                <c:pt idx="2">
                  <c:v>0.23899371069182401</c:v>
                </c:pt>
                <c:pt idx="3">
                  <c:v>0.27500000000000002</c:v>
                </c:pt>
                <c:pt idx="4">
                  <c:v>0.210191082802548</c:v>
                </c:pt>
                <c:pt idx="5">
                  <c:v>0.22929936305732501</c:v>
                </c:pt>
                <c:pt idx="6">
                  <c:v>0.11612903225806499</c:v>
                </c:pt>
                <c:pt idx="7">
                  <c:v>8.3333333333333301E-2</c:v>
                </c:pt>
                <c:pt idx="8">
                  <c:v>5.8064516129032302E-2</c:v>
                </c:pt>
                <c:pt idx="9">
                  <c:v>6.9620253164556903E-2</c:v>
                </c:pt>
                <c:pt idx="10">
                  <c:v>0.11464968152866201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E1-467C-8691-82F34599793C}"/>
            </c:ext>
          </c:extLst>
        </c:ser>
        <c:ser>
          <c:idx val="6"/>
          <c:order val="6"/>
          <c:tx>
            <c:strRef>
              <c:f>O_Análisis_Nacional!$AU$48</c:f>
              <c:strCache>
                <c:ptCount val="1"/>
                <c:pt idx="0">
                  <c:v>Eje Cafetero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O_Análisis_Nacional!$AN$49:$AN$59</c:f>
              <c:strCache>
                <c:ptCount val="11"/>
                <c:pt idx="0">
                  <c:v>Corrupción</c:v>
                </c:pt>
                <c:pt idx="1">
                  <c:v>Narcotráfico</c:v>
                </c:pt>
                <c:pt idx="2">
                  <c:v>Contrabando</c:v>
                </c:pt>
                <c:pt idx="3">
                  <c:v>Extorsión</c:v>
                </c:pt>
                <c:pt idx="4">
                  <c:v>Minería Ilegal / Criminal</c:v>
                </c:pt>
                <c:pt idx="5">
                  <c:v>Testaferrato</c:v>
                </c:pt>
                <c:pt idx="6">
                  <c:v>Tráfico de armas</c:v>
                </c:pt>
                <c:pt idx="7">
                  <c:v>Tráfico de migrantes</c:v>
                </c:pt>
                <c:pt idx="8">
                  <c:v>Trata de personas</c:v>
                </c:pt>
                <c:pt idx="9">
                  <c:v>Tráfico de menores</c:v>
                </c:pt>
                <c:pt idx="10">
                  <c:v>Rebelión</c:v>
                </c:pt>
              </c:strCache>
            </c:strRef>
          </c:cat>
          <c:val>
            <c:numRef>
              <c:f>O_Análisis_Nacional!$AU$49:$AU$59</c:f>
              <c:numCache>
                <c:formatCode>0%</c:formatCode>
                <c:ptCount val="11"/>
                <c:pt idx="0">
                  <c:v>0.45484949832775901</c:v>
                </c:pt>
                <c:pt idx="1">
                  <c:v>0.47454844006568098</c:v>
                </c:pt>
                <c:pt idx="2">
                  <c:v>0.36470588235294099</c:v>
                </c:pt>
                <c:pt idx="3">
                  <c:v>0.40202702702702697</c:v>
                </c:pt>
                <c:pt idx="4">
                  <c:v>0.42614601018675702</c:v>
                </c:pt>
                <c:pt idx="5">
                  <c:v>0.34523809523809501</c:v>
                </c:pt>
                <c:pt idx="6">
                  <c:v>0.27457627118644101</c:v>
                </c:pt>
                <c:pt idx="7">
                  <c:v>0.214650766609881</c:v>
                </c:pt>
                <c:pt idx="8">
                  <c:v>0.28499156829679601</c:v>
                </c:pt>
                <c:pt idx="9">
                  <c:v>0.21686746987951799</c:v>
                </c:pt>
                <c:pt idx="10">
                  <c:v>0.158347676419966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BE1-467C-8691-82F345997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505768"/>
        <c:axId val="499507728"/>
      </c:lineChart>
      <c:catAx>
        <c:axId val="49950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507728"/>
        <c:crosses val="autoZero"/>
        <c:auto val="1"/>
        <c:lblAlgn val="ctr"/>
        <c:lblOffset val="100"/>
        <c:noMultiLvlLbl val="0"/>
      </c:catAx>
      <c:valAx>
        <c:axId val="49950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505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211251733193098E-2"/>
          <c:y val="8.5179146466162197E-4"/>
          <c:w val="0.93688471428981901"/>
          <c:h val="3.4070704732641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548239162412399E-2"/>
          <c:y val="3.6317777695165199E-2"/>
          <c:w val="0.93933454472037103"/>
          <c:h val="0.72790056225884658"/>
        </c:manualLayout>
      </c:layout>
      <c:lineChart>
        <c:grouping val="standard"/>
        <c:varyColors val="0"/>
        <c:ser>
          <c:idx val="0"/>
          <c:order val="0"/>
          <c:tx>
            <c:strRef>
              <c:f>O_Análisis_Nacional!$U$157</c:f>
              <c:strCache>
                <c:ptCount val="1"/>
                <c:pt idx="0">
                  <c:v>Nacional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O_Análisis_Nacional!$U$158:$U$166</c:f>
              <c:numCache>
                <c:formatCode>0%</c:formatCode>
                <c:ptCount val="9"/>
                <c:pt idx="0">
                  <c:v>0.87102803738317802</c:v>
                </c:pt>
                <c:pt idx="1">
                  <c:v>0.81935975609756095</c:v>
                </c:pt>
                <c:pt idx="2">
                  <c:v>0.75264750378214795</c:v>
                </c:pt>
                <c:pt idx="3">
                  <c:v>0.70510396975425305</c:v>
                </c:pt>
                <c:pt idx="4">
                  <c:v>0.69242367131549198</c:v>
                </c:pt>
                <c:pt idx="5">
                  <c:v>0.68294849023090598</c:v>
                </c:pt>
                <c:pt idx="6">
                  <c:v>0.53932082216264499</c:v>
                </c:pt>
                <c:pt idx="7">
                  <c:v>0.47274791824375501</c:v>
                </c:pt>
                <c:pt idx="8">
                  <c:v>0.36384096024006002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CF-4F14-848A-0B1690591180}"/>
            </c:ext>
          </c:extLst>
        </c:ser>
        <c:ser>
          <c:idx val="1"/>
          <c:order val="1"/>
          <c:tx>
            <c:strRef>
              <c:f>O_Análisis_Nacional!$V$157</c:f>
              <c:strCache>
                <c:ptCount val="1"/>
                <c:pt idx="0">
                  <c:v>Centro Oriente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O_Análisis_Nacional!$V$158:$V$166</c:f>
              <c:numCache>
                <c:formatCode>0%</c:formatCode>
                <c:ptCount val="9"/>
                <c:pt idx="0">
                  <c:v>0.88593750000000004</c:v>
                </c:pt>
                <c:pt idx="1">
                  <c:v>0.86168521462639103</c:v>
                </c:pt>
                <c:pt idx="2">
                  <c:v>0.77142857142857202</c:v>
                </c:pt>
                <c:pt idx="3">
                  <c:v>0.732594936708861</c:v>
                </c:pt>
                <c:pt idx="4">
                  <c:v>0.72397476340694</c:v>
                </c:pt>
                <c:pt idx="5">
                  <c:v>0.66666666666666696</c:v>
                </c:pt>
                <c:pt idx="6">
                  <c:v>0.52738336713995904</c:v>
                </c:pt>
                <c:pt idx="7">
                  <c:v>0.522151898734177</c:v>
                </c:pt>
                <c:pt idx="8">
                  <c:v>0.41627543035993703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CF-4F14-848A-0B1690591180}"/>
            </c:ext>
          </c:extLst>
        </c:ser>
        <c:ser>
          <c:idx val="2"/>
          <c:order val="2"/>
          <c:tx>
            <c:strRef>
              <c:f>O_Análisis_Nacional!$W$157</c:f>
              <c:strCache>
                <c:ptCount val="1"/>
                <c:pt idx="0">
                  <c:v>Llanos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O_Análisis_Nacional!$W$158:$W$166</c:f>
              <c:numCache>
                <c:formatCode>0%</c:formatCode>
                <c:ptCount val="9"/>
                <c:pt idx="0">
                  <c:v>0.84328358208955201</c:v>
                </c:pt>
                <c:pt idx="1">
                  <c:v>0.78625954198473302</c:v>
                </c:pt>
                <c:pt idx="2">
                  <c:v>0.65925925925925899</c:v>
                </c:pt>
                <c:pt idx="3">
                  <c:v>0.62686567164179097</c:v>
                </c:pt>
                <c:pt idx="4">
                  <c:v>0.51879699248120303</c:v>
                </c:pt>
                <c:pt idx="5">
                  <c:v>0.661157024793388</c:v>
                </c:pt>
                <c:pt idx="6">
                  <c:v>0.49166666666666697</c:v>
                </c:pt>
                <c:pt idx="7">
                  <c:v>0.38059701492537301</c:v>
                </c:pt>
                <c:pt idx="8">
                  <c:v>0.201492537313433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CF-4F14-848A-0B1690591180}"/>
            </c:ext>
          </c:extLst>
        </c:ser>
        <c:ser>
          <c:idx val="3"/>
          <c:order val="3"/>
          <c:tx>
            <c:strRef>
              <c:f>O_Análisis_Nacional!$X$157</c:f>
              <c:strCache>
                <c:ptCount val="1"/>
                <c:pt idx="0">
                  <c:v>Pacífico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O_Análisis_Nacional!$X$158:$X$166</c:f>
              <c:numCache>
                <c:formatCode>0%</c:formatCode>
                <c:ptCount val="9"/>
                <c:pt idx="0">
                  <c:v>0.87817258883248706</c:v>
                </c:pt>
                <c:pt idx="1">
                  <c:v>0.81975736568457602</c:v>
                </c:pt>
                <c:pt idx="2">
                  <c:v>0.81303602058319102</c:v>
                </c:pt>
                <c:pt idx="3">
                  <c:v>0.70811744386873898</c:v>
                </c:pt>
                <c:pt idx="4">
                  <c:v>0.72184300341296903</c:v>
                </c:pt>
                <c:pt idx="5">
                  <c:v>0.69767441860465096</c:v>
                </c:pt>
                <c:pt idx="6">
                  <c:v>0.57115009746588696</c:v>
                </c:pt>
                <c:pt idx="7">
                  <c:v>0.48709122203098099</c:v>
                </c:pt>
                <c:pt idx="8">
                  <c:v>0.40136054421768702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CF-4F14-848A-0B1690591180}"/>
            </c:ext>
          </c:extLst>
        </c:ser>
        <c:ser>
          <c:idx val="4"/>
          <c:order val="4"/>
          <c:tx>
            <c:strRef>
              <c:f>O_Análisis_Nacional!$Y$157</c:f>
              <c:strCache>
                <c:ptCount val="1"/>
                <c:pt idx="0">
                  <c:v>Caribe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O_Análisis_Nacional!$Y$158:$Y$166</c:f>
              <c:numCache>
                <c:formatCode>0%</c:formatCode>
                <c:ptCount val="9"/>
                <c:pt idx="0">
                  <c:v>0.83947939262472904</c:v>
                </c:pt>
                <c:pt idx="1">
                  <c:v>0.76053215077605296</c:v>
                </c:pt>
                <c:pt idx="2">
                  <c:v>0.67991169977924903</c:v>
                </c:pt>
                <c:pt idx="3">
                  <c:v>0.66666666666666696</c:v>
                </c:pt>
                <c:pt idx="4">
                  <c:v>0.64254385964912297</c:v>
                </c:pt>
                <c:pt idx="5">
                  <c:v>0.66752577319587603</c:v>
                </c:pt>
                <c:pt idx="6">
                  <c:v>0.515384615384615</c:v>
                </c:pt>
                <c:pt idx="7">
                  <c:v>0.462389380530973</c:v>
                </c:pt>
                <c:pt idx="8">
                  <c:v>0.347161572052402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DCF-4F14-848A-0B1690591180}"/>
            </c:ext>
          </c:extLst>
        </c:ser>
        <c:ser>
          <c:idx val="5"/>
          <c:order val="5"/>
          <c:tx>
            <c:strRef>
              <c:f>O_Análisis_Nacional!$Z$157</c:f>
              <c:strCache>
                <c:ptCount val="1"/>
                <c:pt idx="0">
                  <c:v>Centro Sur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O_Análisis_Nacional!$Z$158:$Z$166</c:f>
              <c:numCache>
                <c:formatCode>0%</c:formatCode>
                <c:ptCount val="9"/>
                <c:pt idx="0">
                  <c:v>0.81578947368421095</c:v>
                </c:pt>
                <c:pt idx="1">
                  <c:v>0.77005347593582896</c:v>
                </c:pt>
                <c:pt idx="2">
                  <c:v>0.73655913978494603</c:v>
                </c:pt>
                <c:pt idx="3">
                  <c:v>0.66842105263157903</c:v>
                </c:pt>
                <c:pt idx="4">
                  <c:v>0.67553191489361697</c:v>
                </c:pt>
                <c:pt idx="5">
                  <c:v>0.61176470588235299</c:v>
                </c:pt>
                <c:pt idx="6">
                  <c:v>0.41520467836257302</c:v>
                </c:pt>
                <c:pt idx="7">
                  <c:v>0.34210526315789502</c:v>
                </c:pt>
                <c:pt idx="8">
                  <c:v>0.293193717277487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DCF-4F14-848A-0B1690591180}"/>
            </c:ext>
          </c:extLst>
        </c:ser>
        <c:ser>
          <c:idx val="6"/>
          <c:order val="6"/>
          <c:tx>
            <c:strRef>
              <c:f>O_Análisis_Nacional!$AA$157</c:f>
              <c:strCache>
                <c:ptCount val="1"/>
                <c:pt idx="0">
                  <c:v>Eje Cafetero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O_Análisis_Nacional!$T$158:$T$166</c:f>
              <c:strCache>
                <c:ptCount val="9"/>
                <c:pt idx="0">
                  <c:v>¿Su entidad incluye dentro de los manuales y estrategias del negocio la lucha contra el uso de dinero proveniente de actividades ilícitas?</c:v>
                </c:pt>
                <c:pt idx="1">
                  <c:v>¿Cuando se encuentran hallazgos o señales de alerta, su entidad envía un reporte?</c:v>
                </c:pt>
                <c:pt idx="2">
                  <c:v>¿Su entidad cuenta con oficial de cumplimiento?</c:v>
                </c:pt>
                <c:pt idx="3">
                  <c:v>¿Su entidad realiza capacitaciones en temas de ALA/CFT?</c:v>
                </c:pt>
                <c:pt idx="4">
                  <c:v>¿Su entidad realiza monitoreo y análisis de las transacciones de sus clientes y/o usuarios para prevenir el riego de LA/FT? </c:v>
                </c:pt>
                <c:pt idx="5">
                  <c:v>¿Sabe qué es un sistema de administración de riesgo? </c:v>
                </c:pt>
                <c:pt idx="6">
                  <c:v>¿Su entidad cuenta con un sistema de administración de riesgos de lavado de activos y financiación del terrorismo? </c:v>
                </c:pt>
                <c:pt idx="7">
                  <c:v>¿Su entidad ha elaborado mapas de riesgo de LA/FT?</c:v>
                </c:pt>
                <c:pt idx="8">
                  <c:v>¿Su entidad ha identificado señales de alerta que permitan identificar clientes y/o usuarios que estén incurriendo en delitos de LA/FT?</c:v>
                </c:pt>
              </c:strCache>
            </c:strRef>
          </c:cat>
          <c:val>
            <c:numRef>
              <c:f>O_Análisis_Nacional!$AA$158:$AA$166</c:f>
              <c:numCache>
                <c:formatCode>0%</c:formatCode>
                <c:ptCount val="9"/>
                <c:pt idx="0">
                  <c:v>0.89377845220030405</c:v>
                </c:pt>
                <c:pt idx="1">
                  <c:v>0.83975346687211105</c:v>
                </c:pt>
                <c:pt idx="2">
                  <c:v>0.75494672754946701</c:v>
                </c:pt>
                <c:pt idx="3">
                  <c:v>0.72935779816513802</c:v>
                </c:pt>
                <c:pt idx="4">
                  <c:v>0.71036585365853699</c:v>
                </c:pt>
                <c:pt idx="5">
                  <c:v>0.72064056939501797</c:v>
                </c:pt>
                <c:pt idx="6">
                  <c:v>0.58620689655172398</c:v>
                </c:pt>
                <c:pt idx="7">
                  <c:v>0.476263399693721</c:v>
                </c:pt>
                <c:pt idx="8">
                  <c:v>0.34451219512195103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CF-4F14-848A-0B1690591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385424"/>
        <c:axId val="499387776"/>
      </c:lineChart>
      <c:catAx>
        <c:axId val="49938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387776"/>
        <c:crosses val="autoZero"/>
        <c:auto val="1"/>
        <c:lblAlgn val="ctr"/>
        <c:lblOffset val="100"/>
        <c:noMultiLvlLbl val="0"/>
      </c:catAx>
      <c:valAx>
        <c:axId val="499387776"/>
        <c:scaling>
          <c:orientation val="minMax"/>
          <c:max val="0.9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938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148854364508698E-2"/>
          <c:y val="1.5131314107209E-3"/>
          <c:w val="0.944851145635491"/>
          <c:h val="3.3555107970679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ABDB5-C976-4D7B-98FC-30BA597AB591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36D08F54-ED7B-45DC-8D6F-C90E7826D852}">
      <dgm:prSet phldrT="[Texto]" custT="1"/>
      <dgm:spPr>
        <a:xfrm>
          <a:off x="3334768" y="2335033"/>
          <a:ext cx="1611382" cy="1611382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36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40R</a:t>
          </a:r>
        </a:p>
      </dgm:t>
    </dgm:pt>
    <dgm:pt modelId="{C5F634EC-44A1-468E-B6E6-57498887D2C4}" type="parTrans" cxnId="{8434C999-9A16-4659-975D-7B7DC875DAA4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A860B592-F00F-439D-9EBC-47F289AE34E9}" type="sibTrans" cxnId="{8434C999-9A16-4659-975D-7B7DC875DAA4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631E0F17-FD16-4D5F-BB36-BFF481941CAC}">
      <dgm:prSet phldrT="[Texto]" custT="1"/>
      <dgm:spPr>
        <a:xfrm>
          <a:off x="887889" y="2689537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Políticas y coordinación ALA/CFT</a:t>
          </a:r>
        </a:p>
      </dgm:t>
    </dgm:pt>
    <dgm:pt modelId="{052FF2EF-95DA-4B75-91DB-A2EFF1151ED5}" type="parTrans" cxnId="{DDDF7457-9307-4646-B645-818226198046}">
      <dgm:prSet/>
      <dgm:spPr>
        <a:xfrm rot="10800000">
          <a:off x="1451873" y="2911102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5BA5BB37-4BCE-4C44-A8F9-5B0F950CE8C9}" type="sibTrans" cxnId="{DDDF7457-9307-4646-B645-818226198046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4F7E1100-42B6-4C0F-A4A3-1F1F0E3185FB}">
      <dgm:prSet phldrT="[Texto]" custT="1"/>
      <dgm:spPr>
        <a:xfrm>
          <a:off x="1248092" y="1345244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 y decomiso</a:t>
          </a:r>
        </a:p>
      </dgm:t>
    </dgm:pt>
    <dgm:pt modelId="{F194F2BF-4B35-4AF2-BEBC-0D0E98322BB8}" type="parTrans" cxnId="{2084E1CE-1228-45BE-8A7B-99CAF5F3BA1F}">
      <dgm:prSet/>
      <dgm:spPr>
        <a:xfrm rot="12600000">
          <a:off x="1692883" y="2011643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E4E1F23D-8F1C-4B81-8464-A115A0670015}" type="sibTrans" cxnId="{2084E1CE-1228-45BE-8A7B-99CAF5F3BA1F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1BA10BD2-C2EE-42B0-A5E7-558FD1A2948F}">
      <dgm:prSet phldrT="[Texto]" custT="1"/>
      <dgm:spPr>
        <a:xfrm>
          <a:off x="2232182" y="361153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FT y FPADM</a:t>
          </a:r>
        </a:p>
      </dgm:t>
    </dgm:pt>
    <dgm:pt modelId="{5955F5F7-EEC9-4FA2-8112-F9A671AD0F8B}" type="parTrans" cxnId="{30F3FD08-DD29-461A-9F48-159AC1A427F8}">
      <dgm:prSet/>
      <dgm:spPr>
        <a:xfrm rot="14400000">
          <a:off x="2351333" y="1353193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E0A61F21-9E48-47C2-9C2C-ABC1DC89D0F7}" type="sibTrans" cxnId="{30F3FD08-DD29-461A-9F48-159AC1A427F8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152E2681-F695-4A63-8185-292AD9FF2C10}">
      <dgm:prSet phldrT="[Texto]" custT="1"/>
      <dgm:spPr>
        <a:xfrm>
          <a:off x="3576475" y="951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Medidas preventivas</a:t>
          </a:r>
        </a:p>
      </dgm:t>
    </dgm:pt>
    <dgm:pt modelId="{74414A5A-0EFF-40A2-8690-A87DA2F06001}" type="parTrans" cxnId="{041A196A-D680-46F4-8A1D-995F1AF35332}">
      <dgm:prSet/>
      <dgm:spPr>
        <a:xfrm rot="16200000">
          <a:off x="3250792" y="1112184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B2D4E542-3F20-42BA-AE9D-612B030DC033}" type="sibTrans" cxnId="{041A196A-D680-46F4-8A1D-995F1AF35332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341FB38C-D9F0-4E7D-94DA-6FBB2D4913E2}">
      <dgm:prSet phldrT="[Texto]" custT="1"/>
      <dgm:spPr>
        <a:xfrm>
          <a:off x="4920769" y="361153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Transparencia y beneficiario final</a:t>
          </a:r>
        </a:p>
      </dgm:t>
    </dgm:pt>
    <dgm:pt modelId="{997E4916-37F4-4046-9A19-574841D39768}" type="parTrans" cxnId="{ED10BA88-3349-4C40-A826-30566167F078}">
      <dgm:prSet/>
      <dgm:spPr>
        <a:xfrm rot="18000000">
          <a:off x="4150251" y="1353193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7ADF314D-81C7-4153-B086-5AE824DAE8EC}" type="sibTrans" cxnId="{ED10BA88-3349-4C40-A826-30566167F078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83C62909-CA0A-4B0D-8A17-BC0BD17E5ECC}">
      <dgm:prSet phldrT="[Texto]" custT="1"/>
      <dgm:spPr>
        <a:xfrm>
          <a:off x="6265062" y="2689537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Cooperación internacional</a:t>
          </a:r>
        </a:p>
      </dgm:t>
    </dgm:pt>
    <dgm:pt modelId="{2236137D-9630-4A16-B979-05FDB634BDBF}" type="parTrans" cxnId="{32C52364-86C2-4882-82D2-E56CC233FFA9}">
      <dgm:prSet/>
      <dgm:spPr>
        <a:xfrm>
          <a:off x="5049710" y="2911102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3C5AFD0B-7782-408D-BC35-00CBF890D51A}" type="sibTrans" cxnId="{32C52364-86C2-4882-82D2-E56CC233FFA9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5E7AEEFE-508E-485C-AC6C-6EC7058DDA37}">
      <dgm:prSet phldrT="[Texto]" custT="1"/>
      <dgm:spPr>
        <a:xfrm>
          <a:off x="5904859" y="1345244"/>
          <a:ext cx="1127968" cy="902374"/>
        </a:xfr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sz="105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Facultades de las  autoridades competentes</a:t>
          </a:r>
        </a:p>
      </dgm:t>
    </dgm:pt>
    <dgm:pt modelId="{5BAB5189-5702-46CD-9871-55A892A9697B}" type="parTrans" cxnId="{0471B76C-E95E-4612-AF72-450D47D51C53}">
      <dgm:prSet/>
      <dgm:spPr>
        <a:xfrm rot="19800000">
          <a:off x="4808701" y="2011643"/>
          <a:ext cx="1779335" cy="459244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MX" sz="1050">
            <a:latin typeface="+mn-lt"/>
          </a:endParaRPr>
        </a:p>
      </dgm:t>
    </dgm:pt>
    <dgm:pt modelId="{77453A8B-22DA-46B0-B4A0-110A82F97435}" type="sibTrans" cxnId="{0471B76C-E95E-4612-AF72-450D47D51C53}">
      <dgm:prSet/>
      <dgm:spPr/>
      <dgm:t>
        <a:bodyPr/>
        <a:lstStyle/>
        <a:p>
          <a:endParaRPr lang="es-MX" sz="1050">
            <a:latin typeface="+mn-lt"/>
          </a:endParaRPr>
        </a:p>
      </dgm:t>
    </dgm:pt>
    <dgm:pt modelId="{32873EF8-4DBA-4AA4-B0F8-C319A48A3B01}" type="pres">
      <dgm:prSet presAssocID="{A7BABDB5-C976-4D7B-98FC-30BA597AB59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6223E4D-AEBA-4462-9166-A799719344DD}" type="pres">
      <dgm:prSet presAssocID="{36D08F54-ED7B-45DC-8D6F-C90E7826D852}" presName="centerShape" presStyleLbl="node0" presStyleIdx="0" presStyleCnt="1"/>
      <dgm:spPr>
        <a:prstGeom prst="ellipse">
          <a:avLst/>
        </a:prstGeom>
      </dgm:spPr>
    </dgm:pt>
    <dgm:pt modelId="{3D90893B-2647-4B34-8183-4D2270A39DEC}" type="pres">
      <dgm:prSet presAssocID="{052FF2EF-95DA-4B75-91DB-A2EFF1151ED5}" presName="parTrans" presStyleLbl="bgSibTrans2D1" presStyleIdx="0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4532D2D7-DDAF-4A54-B2F3-23B32F75CED0}" type="pres">
      <dgm:prSet presAssocID="{631E0F17-FD16-4D5F-BB36-BFF481941CAC}" presName="node" presStyleLbl="node1" presStyleIdx="0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A98048F-DD0D-42D5-97E2-0C9A33C5D51C}" type="pres">
      <dgm:prSet presAssocID="{F194F2BF-4B35-4AF2-BEBC-0D0E98322BB8}" presName="parTrans" presStyleLbl="bgSibTrans2D1" presStyleIdx="1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0A94B2C1-BEE5-40C9-84EA-AAB50D9CCA38}" type="pres">
      <dgm:prSet presAssocID="{4F7E1100-42B6-4C0F-A4A3-1F1F0E3185FB}" presName="node" presStyleLbl="node1" presStyleIdx="1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45AB0AFB-8A55-43EE-95B4-D67235388855}" type="pres">
      <dgm:prSet presAssocID="{5955F5F7-EEC9-4FA2-8112-F9A671AD0F8B}" presName="parTrans" presStyleLbl="bgSibTrans2D1" presStyleIdx="2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B0B1A6CC-12FF-425A-9FF0-2D53259A05B1}" type="pres">
      <dgm:prSet presAssocID="{1BA10BD2-C2EE-42B0-A5E7-558FD1A2948F}" presName="node" presStyleLbl="node1" presStyleIdx="2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6BA4E32-2653-4E9C-959B-4DEEF5F5F950}" type="pres">
      <dgm:prSet presAssocID="{74414A5A-0EFF-40A2-8690-A87DA2F06001}" presName="parTrans" presStyleLbl="bgSibTrans2D1" presStyleIdx="3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1E90B994-7001-4893-87CC-F0394B3BCDA6}" type="pres">
      <dgm:prSet presAssocID="{152E2681-F695-4A63-8185-292AD9FF2C10}" presName="node" presStyleLbl="node1" presStyleIdx="3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8576E1E7-27E1-4CFA-8756-4700293F96CE}" type="pres">
      <dgm:prSet presAssocID="{997E4916-37F4-4046-9A19-574841D39768}" presName="parTrans" presStyleLbl="bgSibTrans2D1" presStyleIdx="4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32998DD8-33C9-4614-B4A1-BA6326452406}" type="pres">
      <dgm:prSet presAssocID="{341FB38C-D9F0-4E7D-94DA-6FBB2D4913E2}" presName="node" presStyleLbl="node1" presStyleIdx="4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F1AAE8E3-111B-42B5-91A3-856865CE9CF2}" type="pres">
      <dgm:prSet presAssocID="{5BAB5189-5702-46CD-9871-55A892A9697B}" presName="parTrans" presStyleLbl="bgSibTrans2D1" presStyleIdx="5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FFC8A0A2-4EF6-4A90-AB99-7E131754CC2C}" type="pres">
      <dgm:prSet presAssocID="{5E7AEEFE-508E-485C-AC6C-6EC7058DDA37}" presName="node" presStyleLbl="node1" presStyleIdx="5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9FC8BA1A-8B14-4FEC-9102-49E7107E8B4B}" type="pres">
      <dgm:prSet presAssocID="{2236137D-9630-4A16-B979-05FDB634BDBF}" presName="parTrans" presStyleLbl="bgSibTrans2D1" presStyleIdx="6" presStyleCnt="7"/>
      <dgm:spPr>
        <a:prstGeom prst="leftArrow">
          <a:avLst>
            <a:gd name="adj1" fmla="val 60000"/>
            <a:gd name="adj2" fmla="val 50000"/>
          </a:avLst>
        </a:prstGeom>
      </dgm:spPr>
    </dgm:pt>
    <dgm:pt modelId="{3571746D-BAC5-4A41-A1B2-0CDC3CDF02BB}" type="pres">
      <dgm:prSet presAssocID="{83C62909-CA0A-4B0D-8A17-BC0BD17E5ECC}" presName="node" presStyleLbl="node1" presStyleIdx="6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DD706201-8B02-4242-A63D-B1CA77758FEB}" type="presOf" srcId="{052FF2EF-95DA-4B75-91DB-A2EFF1151ED5}" destId="{3D90893B-2647-4B34-8183-4D2270A39DEC}" srcOrd="0" destOrd="0" presId="urn:microsoft.com/office/officeart/2005/8/layout/radial4"/>
    <dgm:cxn modelId="{30F3FD08-DD29-461A-9F48-159AC1A427F8}" srcId="{36D08F54-ED7B-45DC-8D6F-C90E7826D852}" destId="{1BA10BD2-C2EE-42B0-A5E7-558FD1A2948F}" srcOrd="2" destOrd="0" parTransId="{5955F5F7-EEC9-4FA2-8112-F9A671AD0F8B}" sibTransId="{E0A61F21-9E48-47C2-9C2C-ABC1DC89D0F7}"/>
    <dgm:cxn modelId="{7EEC781B-C9B9-4760-B86F-D3CF6F85CDE8}" type="presOf" srcId="{997E4916-37F4-4046-9A19-574841D39768}" destId="{8576E1E7-27E1-4CFA-8756-4700293F96CE}" srcOrd="0" destOrd="0" presId="urn:microsoft.com/office/officeart/2005/8/layout/radial4"/>
    <dgm:cxn modelId="{5FF22E1D-1EC4-4F96-B320-5314E8785925}" type="presOf" srcId="{5955F5F7-EEC9-4FA2-8112-F9A671AD0F8B}" destId="{45AB0AFB-8A55-43EE-95B4-D67235388855}" srcOrd="0" destOrd="0" presId="urn:microsoft.com/office/officeart/2005/8/layout/radial4"/>
    <dgm:cxn modelId="{EEEB335C-5193-4143-BF1C-959D855D8415}" type="presOf" srcId="{5E7AEEFE-508E-485C-AC6C-6EC7058DDA37}" destId="{FFC8A0A2-4EF6-4A90-AB99-7E131754CC2C}" srcOrd="0" destOrd="0" presId="urn:microsoft.com/office/officeart/2005/8/layout/radial4"/>
    <dgm:cxn modelId="{32C52364-86C2-4882-82D2-E56CC233FFA9}" srcId="{36D08F54-ED7B-45DC-8D6F-C90E7826D852}" destId="{83C62909-CA0A-4B0D-8A17-BC0BD17E5ECC}" srcOrd="6" destOrd="0" parTransId="{2236137D-9630-4A16-B979-05FDB634BDBF}" sibTransId="{3C5AFD0B-7782-408D-BC35-00CBF890D51A}"/>
    <dgm:cxn modelId="{041A196A-D680-46F4-8A1D-995F1AF35332}" srcId="{36D08F54-ED7B-45DC-8D6F-C90E7826D852}" destId="{152E2681-F695-4A63-8185-292AD9FF2C10}" srcOrd="3" destOrd="0" parTransId="{74414A5A-0EFF-40A2-8690-A87DA2F06001}" sibTransId="{B2D4E542-3F20-42BA-AE9D-612B030DC033}"/>
    <dgm:cxn modelId="{0471B76C-E95E-4612-AF72-450D47D51C53}" srcId="{36D08F54-ED7B-45DC-8D6F-C90E7826D852}" destId="{5E7AEEFE-508E-485C-AC6C-6EC7058DDA37}" srcOrd="5" destOrd="0" parTransId="{5BAB5189-5702-46CD-9871-55A892A9697B}" sibTransId="{77453A8B-22DA-46B0-B4A0-110A82F97435}"/>
    <dgm:cxn modelId="{A50C566E-1B1B-4832-87AC-91D9757E9C4C}" type="presOf" srcId="{341FB38C-D9F0-4E7D-94DA-6FBB2D4913E2}" destId="{32998DD8-33C9-4614-B4A1-BA6326452406}" srcOrd="0" destOrd="0" presId="urn:microsoft.com/office/officeart/2005/8/layout/radial4"/>
    <dgm:cxn modelId="{09F28E4F-0B3F-4733-8112-C4A827F0E7A5}" type="presOf" srcId="{74414A5A-0EFF-40A2-8690-A87DA2F06001}" destId="{D6BA4E32-2653-4E9C-959B-4DEEF5F5F950}" srcOrd="0" destOrd="0" presId="urn:microsoft.com/office/officeart/2005/8/layout/radial4"/>
    <dgm:cxn modelId="{8C49F652-ED22-41D5-9B3E-D3A41204EB41}" type="presOf" srcId="{5BAB5189-5702-46CD-9871-55A892A9697B}" destId="{F1AAE8E3-111B-42B5-91A3-856865CE9CF2}" srcOrd="0" destOrd="0" presId="urn:microsoft.com/office/officeart/2005/8/layout/radial4"/>
    <dgm:cxn modelId="{C1140276-FD9E-4681-88B3-7015FAF33F5F}" type="presOf" srcId="{83C62909-CA0A-4B0D-8A17-BC0BD17E5ECC}" destId="{3571746D-BAC5-4A41-A1B2-0CDC3CDF02BB}" srcOrd="0" destOrd="0" presId="urn:microsoft.com/office/officeart/2005/8/layout/radial4"/>
    <dgm:cxn modelId="{DDDF7457-9307-4646-B645-818226198046}" srcId="{36D08F54-ED7B-45DC-8D6F-C90E7826D852}" destId="{631E0F17-FD16-4D5F-BB36-BFF481941CAC}" srcOrd="0" destOrd="0" parTransId="{052FF2EF-95DA-4B75-91DB-A2EFF1151ED5}" sibTransId="{5BA5BB37-4BCE-4C44-A8F9-5B0F950CE8C9}"/>
    <dgm:cxn modelId="{FE1C3B88-FC70-4C51-B90B-8E8794BCBBCF}" type="presOf" srcId="{4F7E1100-42B6-4C0F-A4A3-1F1F0E3185FB}" destId="{0A94B2C1-BEE5-40C9-84EA-AAB50D9CCA38}" srcOrd="0" destOrd="0" presId="urn:microsoft.com/office/officeart/2005/8/layout/radial4"/>
    <dgm:cxn modelId="{ED10BA88-3349-4C40-A826-30566167F078}" srcId="{36D08F54-ED7B-45DC-8D6F-C90E7826D852}" destId="{341FB38C-D9F0-4E7D-94DA-6FBB2D4913E2}" srcOrd="4" destOrd="0" parTransId="{997E4916-37F4-4046-9A19-574841D39768}" sibTransId="{7ADF314D-81C7-4153-B086-5AE824DAE8EC}"/>
    <dgm:cxn modelId="{59E08298-8386-44BA-85AA-6667F7069E01}" type="presOf" srcId="{152E2681-F695-4A63-8185-292AD9FF2C10}" destId="{1E90B994-7001-4893-87CC-F0394B3BCDA6}" srcOrd="0" destOrd="0" presId="urn:microsoft.com/office/officeart/2005/8/layout/radial4"/>
    <dgm:cxn modelId="{8434C999-9A16-4659-975D-7B7DC875DAA4}" srcId="{A7BABDB5-C976-4D7B-98FC-30BA597AB591}" destId="{36D08F54-ED7B-45DC-8D6F-C90E7826D852}" srcOrd="0" destOrd="0" parTransId="{C5F634EC-44A1-468E-B6E6-57498887D2C4}" sibTransId="{A860B592-F00F-439D-9EBC-47F289AE34E9}"/>
    <dgm:cxn modelId="{A9CA86CA-3937-425B-B45F-42C0051ED989}" type="presOf" srcId="{F194F2BF-4B35-4AF2-BEBC-0D0E98322BB8}" destId="{EA98048F-DD0D-42D5-97E2-0C9A33C5D51C}" srcOrd="0" destOrd="0" presId="urn:microsoft.com/office/officeart/2005/8/layout/radial4"/>
    <dgm:cxn modelId="{2084E1CE-1228-45BE-8A7B-99CAF5F3BA1F}" srcId="{36D08F54-ED7B-45DC-8D6F-C90E7826D852}" destId="{4F7E1100-42B6-4C0F-A4A3-1F1F0E3185FB}" srcOrd="1" destOrd="0" parTransId="{F194F2BF-4B35-4AF2-BEBC-0D0E98322BB8}" sibTransId="{E4E1F23D-8F1C-4B81-8464-A115A0670015}"/>
    <dgm:cxn modelId="{F01F43D5-BC27-4C92-8026-7A96828D2794}" type="presOf" srcId="{1BA10BD2-C2EE-42B0-A5E7-558FD1A2948F}" destId="{B0B1A6CC-12FF-425A-9FF0-2D53259A05B1}" srcOrd="0" destOrd="0" presId="urn:microsoft.com/office/officeart/2005/8/layout/radial4"/>
    <dgm:cxn modelId="{0EEBD5D7-25FD-4F91-877F-C47AB1A96AA8}" type="presOf" srcId="{631E0F17-FD16-4D5F-BB36-BFF481941CAC}" destId="{4532D2D7-DDAF-4A54-B2F3-23B32F75CED0}" srcOrd="0" destOrd="0" presId="urn:microsoft.com/office/officeart/2005/8/layout/radial4"/>
    <dgm:cxn modelId="{C5D1DAED-5BA9-44DB-B512-3860A7AB1ED0}" type="presOf" srcId="{A7BABDB5-C976-4D7B-98FC-30BA597AB591}" destId="{32873EF8-4DBA-4AA4-B0F8-C319A48A3B01}" srcOrd="0" destOrd="0" presId="urn:microsoft.com/office/officeart/2005/8/layout/radial4"/>
    <dgm:cxn modelId="{53DC5CEF-9631-4E14-8B3F-580507DDD3C1}" type="presOf" srcId="{2236137D-9630-4A16-B979-05FDB634BDBF}" destId="{9FC8BA1A-8B14-4FEC-9102-49E7107E8B4B}" srcOrd="0" destOrd="0" presId="urn:microsoft.com/office/officeart/2005/8/layout/radial4"/>
    <dgm:cxn modelId="{34CDFBFA-FA15-4BBD-B833-B0E744BCF750}" type="presOf" srcId="{36D08F54-ED7B-45DC-8D6F-C90E7826D852}" destId="{66223E4D-AEBA-4462-9166-A799719344DD}" srcOrd="0" destOrd="0" presId="urn:microsoft.com/office/officeart/2005/8/layout/radial4"/>
    <dgm:cxn modelId="{7BA92B8C-BA6D-49C5-A49A-1847F467580F}" type="presParOf" srcId="{32873EF8-4DBA-4AA4-B0F8-C319A48A3B01}" destId="{66223E4D-AEBA-4462-9166-A799719344DD}" srcOrd="0" destOrd="0" presId="urn:microsoft.com/office/officeart/2005/8/layout/radial4"/>
    <dgm:cxn modelId="{F57811D5-5124-4024-8878-1D59C177559B}" type="presParOf" srcId="{32873EF8-4DBA-4AA4-B0F8-C319A48A3B01}" destId="{3D90893B-2647-4B34-8183-4D2270A39DEC}" srcOrd="1" destOrd="0" presId="urn:microsoft.com/office/officeart/2005/8/layout/radial4"/>
    <dgm:cxn modelId="{7C388B90-F4DC-4C15-A31B-C5DA8BB4ED64}" type="presParOf" srcId="{32873EF8-4DBA-4AA4-B0F8-C319A48A3B01}" destId="{4532D2D7-DDAF-4A54-B2F3-23B32F75CED0}" srcOrd="2" destOrd="0" presId="urn:microsoft.com/office/officeart/2005/8/layout/radial4"/>
    <dgm:cxn modelId="{36755359-62B9-448E-A5D7-1591A539BBB9}" type="presParOf" srcId="{32873EF8-4DBA-4AA4-B0F8-C319A48A3B01}" destId="{EA98048F-DD0D-42D5-97E2-0C9A33C5D51C}" srcOrd="3" destOrd="0" presId="urn:microsoft.com/office/officeart/2005/8/layout/radial4"/>
    <dgm:cxn modelId="{008AB726-8D15-4DD6-BA9E-8AA35519603F}" type="presParOf" srcId="{32873EF8-4DBA-4AA4-B0F8-C319A48A3B01}" destId="{0A94B2C1-BEE5-40C9-84EA-AAB50D9CCA38}" srcOrd="4" destOrd="0" presId="urn:microsoft.com/office/officeart/2005/8/layout/radial4"/>
    <dgm:cxn modelId="{E827EF37-183E-4E62-9316-5353D3A4BBED}" type="presParOf" srcId="{32873EF8-4DBA-4AA4-B0F8-C319A48A3B01}" destId="{45AB0AFB-8A55-43EE-95B4-D67235388855}" srcOrd="5" destOrd="0" presId="urn:microsoft.com/office/officeart/2005/8/layout/radial4"/>
    <dgm:cxn modelId="{87AB0001-801B-4272-A647-5641BA43BCB9}" type="presParOf" srcId="{32873EF8-4DBA-4AA4-B0F8-C319A48A3B01}" destId="{B0B1A6CC-12FF-425A-9FF0-2D53259A05B1}" srcOrd="6" destOrd="0" presId="urn:microsoft.com/office/officeart/2005/8/layout/radial4"/>
    <dgm:cxn modelId="{4AB5FE55-51F4-4DF4-AB94-24C08B86B3F4}" type="presParOf" srcId="{32873EF8-4DBA-4AA4-B0F8-C319A48A3B01}" destId="{D6BA4E32-2653-4E9C-959B-4DEEF5F5F950}" srcOrd="7" destOrd="0" presId="urn:microsoft.com/office/officeart/2005/8/layout/radial4"/>
    <dgm:cxn modelId="{6FF0D19B-7FAC-4E1E-85A6-46BF4AB6752E}" type="presParOf" srcId="{32873EF8-4DBA-4AA4-B0F8-C319A48A3B01}" destId="{1E90B994-7001-4893-87CC-F0394B3BCDA6}" srcOrd="8" destOrd="0" presId="urn:microsoft.com/office/officeart/2005/8/layout/radial4"/>
    <dgm:cxn modelId="{8F7BA048-32A6-4A04-BB13-522ADDAABEE2}" type="presParOf" srcId="{32873EF8-4DBA-4AA4-B0F8-C319A48A3B01}" destId="{8576E1E7-27E1-4CFA-8756-4700293F96CE}" srcOrd="9" destOrd="0" presId="urn:microsoft.com/office/officeart/2005/8/layout/radial4"/>
    <dgm:cxn modelId="{BC183CE3-55B5-4D70-B029-D6191B7E4236}" type="presParOf" srcId="{32873EF8-4DBA-4AA4-B0F8-C319A48A3B01}" destId="{32998DD8-33C9-4614-B4A1-BA6326452406}" srcOrd="10" destOrd="0" presId="urn:microsoft.com/office/officeart/2005/8/layout/radial4"/>
    <dgm:cxn modelId="{C165A7B4-AA26-41BA-9137-980004DA43C4}" type="presParOf" srcId="{32873EF8-4DBA-4AA4-B0F8-C319A48A3B01}" destId="{F1AAE8E3-111B-42B5-91A3-856865CE9CF2}" srcOrd="11" destOrd="0" presId="urn:microsoft.com/office/officeart/2005/8/layout/radial4"/>
    <dgm:cxn modelId="{EB0EDE81-C1A1-4ADD-8E23-849383C127C0}" type="presParOf" srcId="{32873EF8-4DBA-4AA4-B0F8-C319A48A3B01}" destId="{FFC8A0A2-4EF6-4A90-AB99-7E131754CC2C}" srcOrd="12" destOrd="0" presId="urn:microsoft.com/office/officeart/2005/8/layout/radial4"/>
    <dgm:cxn modelId="{3FCAE802-0D40-4037-AE6E-93543EA57807}" type="presParOf" srcId="{32873EF8-4DBA-4AA4-B0F8-C319A48A3B01}" destId="{9FC8BA1A-8B14-4FEC-9102-49E7107E8B4B}" srcOrd="13" destOrd="0" presId="urn:microsoft.com/office/officeart/2005/8/layout/radial4"/>
    <dgm:cxn modelId="{F51AFFDC-67E5-4105-B9DA-CC764D0F12C9}" type="presParOf" srcId="{32873EF8-4DBA-4AA4-B0F8-C319A48A3B01}" destId="{3571746D-BAC5-4A41-A1B2-0CDC3CDF02BB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3A10D4-74CB-45C5-97CD-14FD804CAF0E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s-CO"/>
        </a:p>
      </dgm:t>
    </dgm:pt>
    <dgm:pt modelId="{E62AF3C8-5E2D-4C60-ABF7-AD268468951C}">
      <dgm:prSet/>
      <dgm:spPr/>
      <dgm:t>
        <a:bodyPr/>
        <a:lstStyle/>
        <a:p>
          <a:pPr rtl="0"/>
          <a:r>
            <a:rPr lang="es-CO"/>
            <a:t>Instrumento de política pública que buscó fortalecer y articular a los actores del sistema ALA/CFT.</a:t>
          </a:r>
        </a:p>
      </dgm:t>
    </dgm:pt>
    <dgm:pt modelId="{1681AA42-169A-40D8-B6B0-FD364B0D6712}" type="parTrans" cxnId="{71FE6302-3028-425A-A459-4A36DC8E5727}">
      <dgm:prSet/>
      <dgm:spPr/>
      <dgm:t>
        <a:bodyPr/>
        <a:lstStyle/>
        <a:p>
          <a:endParaRPr lang="es-CO"/>
        </a:p>
      </dgm:t>
    </dgm:pt>
    <dgm:pt modelId="{187C6053-C874-4D62-82D5-D744C695491B}" type="sibTrans" cxnId="{71FE6302-3028-425A-A459-4A36DC8E5727}">
      <dgm:prSet/>
      <dgm:spPr/>
      <dgm:t>
        <a:bodyPr/>
        <a:lstStyle/>
        <a:p>
          <a:endParaRPr lang="es-CO"/>
        </a:p>
      </dgm:t>
    </dgm:pt>
    <dgm:pt modelId="{544C5EC7-C06A-46F5-B277-82E7FC40AE70}">
      <dgm:prSet/>
      <dgm:spPr/>
      <dgm:t>
        <a:bodyPr/>
        <a:lstStyle/>
        <a:p>
          <a:pPr rtl="0"/>
          <a:r>
            <a:rPr lang="es-CO"/>
            <a:t>Articular a los sectores público y privado (fortalecer los recursos humanos y físicos para combatir a las organizaciones criminales) </a:t>
          </a:r>
        </a:p>
      </dgm:t>
    </dgm:pt>
    <dgm:pt modelId="{148DC9C6-8801-4117-A1B3-420659C38654}" type="parTrans" cxnId="{DE495504-707E-42D6-BDAE-7F928D32E70D}">
      <dgm:prSet/>
      <dgm:spPr/>
      <dgm:t>
        <a:bodyPr/>
        <a:lstStyle/>
        <a:p>
          <a:endParaRPr lang="es-CO"/>
        </a:p>
      </dgm:t>
    </dgm:pt>
    <dgm:pt modelId="{1B3E72C5-F711-4701-9E56-51EE525A4B15}" type="sibTrans" cxnId="{DE495504-707E-42D6-BDAE-7F928D32E70D}">
      <dgm:prSet/>
      <dgm:spPr/>
      <dgm:t>
        <a:bodyPr/>
        <a:lstStyle/>
        <a:p>
          <a:endParaRPr lang="es-CO"/>
        </a:p>
      </dgm:t>
    </dgm:pt>
    <dgm:pt modelId="{EC8F1CA2-B068-4B66-A46E-2B1FCCEAD1EB}">
      <dgm:prSet/>
      <dgm:spPr/>
      <dgm:t>
        <a:bodyPr/>
        <a:lstStyle/>
        <a:p>
          <a:pPr rtl="0"/>
          <a:r>
            <a:rPr lang="es-CO"/>
            <a:t>Actualización de las normas de los sectores del S ALA/CFT, con el fin de alinearlas con los estándares internacionales, especialmente en materia de </a:t>
          </a:r>
          <a:r>
            <a:rPr lang="es-CO" b="1"/>
            <a:t>supervisión, prevención y detección con enfoque basado en riesgo</a:t>
          </a:r>
          <a:r>
            <a:rPr lang="es-CO"/>
            <a:t>. </a:t>
          </a:r>
        </a:p>
      </dgm:t>
    </dgm:pt>
    <dgm:pt modelId="{444A4216-6038-4294-82C3-85A58F85CB8B}" type="parTrans" cxnId="{66F1457A-1C18-4347-BFB2-8EBDB5698553}">
      <dgm:prSet/>
      <dgm:spPr/>
      <dgm:t>
        <a:bodyPr/>
        <a:lstStyle/>
        <a:p>
          <a:endParaRPr lang="es-CO"/>
        </a:p>
      </dgm:t>
    </dgm:pt>
    <dgm:pt modelId="{20E51DA1-CB7C-4202-8C4D-4D29A0598AA7}" type="sibTrans" cxnId="{66F1457A-1C18-4347-BFB2-8EBDB5698553}">
      <dgm:prSet/>
      <dgm:spPr/>
      <dgm:t>
        <a:bodyPr/>
        <a:lstStyle/>
        <a:p>
          <a:endParaRPr lang="es-CO"/>
        </a:p>
      </dgm:t>
    </dgm:pt>
    <dgm:pt modelId="{72C6B077-68A8-4600-9F98-39B428BCC9E9}" type="pres">
      <dgm:prSet presAssocID="{D73A10D4-74CB-45C5-97CD-14FD804CAF0E}" presName="linear" presStyleCnt="0">
        <dgm:presLayoutVars>
          <dgm:animLvl val="lvl"/>
          <dgm:resizeHandles val="exact"/>
        </dgm:presLayoutVars>
      </dgm:prSet>
      <dgm:spPr/>
    </dgm:pt>
    <dgm:pt modelId="{8D523193-BB49-408E-B5E7-90A800832E42}" type="pres">
      <dgm:prSet presAssocID="{E62AF3C8-5E2D-4C60-ABF7-AD268468951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D13B00F-7218-4FF2-82B7-D9A47ED12A54}" type="pres">
      <dgm:prSet presAssocID="{187C6053-C874-4D62-82D5-D744C695491B}" presName="spacer" presStyleCnt="0"/>
      <dgm:spPr/>
    </dgm:pt>
    <dgm:pt modelId="{4688CE1B-5A70-40B0-B0DD-D47DCF18E6B6}" type="pres">
      <dgm:prSet presAssocID="{544C5EC7-C06A-46F5-B277-82E7FC40AE7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1B8BD1-848F-4300-82F8-E96015F1382A}" type="pres">
      <dgm:prSet presAssocID="{1B3E72C5-F711-4701-9E56-51EE525A4B15}" presName="spacer" presStyleCnt="0"/>
      <dgm:spPr/>
    </dgm:pt>
    <dgm:pt modelId="{28665F8A-93C0-43A8-A209-8FC7FB75C63A}" type="pres">
      <dgm:prSet presAssocID="{EC8F1CA2-B068-4B66-A46E-2B1FCCEAD1E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1FE6302-3028-425A-A459-4A36DC8E5727}" srcId="{D73A10D4-74CB-45C5-97CD-14FD804CAF0E}" destId="{E62AF3C8-5E2D-4C60-ABF7-AD268468951C}" srcOrd="0" destOrd="0" parTransId="{1681AA42-169A-40D8-B6B0-FD364B0D6712}" sibTransId="{187C6053-C874-4D62-82D5-D744C695491B}"/>
    <dgm:cxn modelId="{DE495504-707E-42D6-BDAE-7F928D32E70D}" srcId="{D73A10D4-74CB-45C5-97CD-14FD804CAF0E}" destId="{544C5EC7-C06A-46F5-B277-82E7FC40AE70}" srcOrd="1" destOrd="0" parTransId="{148DC9C6-8801-4117-A1B3-420659C38654}" sibTransId="{1B3E72C5-F711-4701-9E56-51EE525A4B15}"/>
    <dgm:cxn modelId="{80C2745F-1389-46CA-9495-51B7FA09C707}" type="presOf" srcId="{D73A10D4-74CB-45C5-97CD-14FD804CAF0E}" destId="{72C6B077-68A8-4600-9F98-39B428BCC9E9}" srcOrd="0" destOrd="0" presId="urn:microsoft.com/office/officeart/2005/8/layout/vList2"/>
    <dgm:cxn modelId="{C2365D77-D3DD-4CAA-BE08-13B0A6CD8BD1}" type="presOf" srcId="{544C5EC7-C06A-46F5-B277-82E7FC40AE70}" destId="{4688CE1B-5A70-40B0-B0DD-D47DCF18E6B6}" srcOrd="0" destOrd="0" presId="urn:microsoft.com/office/officeart/2005/8/layout/vList2"/>
    <dgm:cxn modelId="{66F1457A-1C18-4347-BFB2-8EBDB5698553}" srcId="{D73A10D4-74CB-45C5-97CD-14FD804CAF0E}" destId="{EC8F1CA2-B068-4B66-A46E-2B1FCCEAD1EB}" srcOrd="2" destOrd="0" parTransId="{444A4216-6038-4294-82C3-85A58F85CB8B}" sibTransId="{20E51DA1-CB7C-4202-8C4D-4D29A0598AA7}"/>
    <dgm:cxn modelId="{5BF28FF2-5A4B-4C93-8AB2-A6664AFA1DB3}" type="presOf" srcId="{E62AF3C8-5E2D-4C60-ABF7-AD268468951C}" destId="{8D523193-BB49-408E-B5E7-90A800832E42}" srcOrd="0" destOrd="0" presId="urn:microsoft.com/office/officeart/2005/8/layout/vList2"/>
    <dgm:cxn modelId="{F04FF2F4-43AE-4173-B0BF-838AD6F41472}" type="presOf" srcId="{EC8F1CA2-B068-4B66-A46E-2B1FCCEAD1EB}" destId="{28665F8A-93C0-43A8-A209-8FC7FB75C63A}" srcOrd="0" destOrd="0" presId="urn:microsoft.com/office/officeart/2005/8/layout/vList2"/>
    <dgm:cxn modelId="{48758581-6127-493F-827C-623E76E3A3FE}" type="presParOf" srcId="{72C6B077-68A8-4600-9F98-39B428BCC9E9}" destId="{8D523193-BB49-408E-B5E7-90A800832E42}" srcOrd="0" destOrd="0" presId="urn:microsoft.com/office/officeart/2005/8/layout/vList2"/>
    <dgm:cxn modelId="{2C046716-C63E-461B-89AC-C8822746718E}" type="presParOf" srcId="{72C6B077-68A8-4600-9F98-39B428BCC9E9}" destId="{AD13B00F-7218-4FF2-82B7-D9A47ED12A54}" srcOrd="1" destOrd="0" presId="urn:microsoft.com/office/officeart/2005/8/layout/vList2"/>
    <dgm:cxn modelId="{5E1A3DB0-B979-4DBD-85BD-C9C6CDB21735}" type="presParOf" srcId="{72C6B077-68A8-4600-9F98-39B428BCC9E9}" destId="{4688CE1B-5A70-40B0-B0DD-D47DCF18E6B6}" srcOrd="2" destOrd="0" presId="urn:microsoft.com/office/officeart/2005/8/layout/vList2"/>
    <dgm:cxn modelId="{D7D264C8-E5ED-4FED-BB13-D531286AB104}" type="presParOf" srcId="{72C6B077-68A8-4600-9F98-39B428BCC9E9}" destId="{551B8BD1-848F-4300-82F8-E96015F1382A}" srcOrd="3" destOrd="0" presId="urn:microsoft.com/office/officeart/2005/8/layout/vList2"/>
    <dgm:cxn modelId="{A9DCB839-34F6-4AEA-8DA2-2EF791510F79}" type="presParOf" srcId="{72C6B077-68A8-4600-9F98-39B428BCC9E9}" destId="{28665F8A-93C0-43A8-A209-8FC7FB75C6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59934-719F-441B-BF8A-8B4E64CD5800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D7B78EA6-C5EA-4F7B-80A7-D2078F44D685}">
      <dgm:prSet phldrT="[Texto]"/>
      <dgm:spPr/>
      <dgm:t>
        <a:bodyPr/>
        <a:lstStyle/>
        <a:p>
          <a:r>
            <a:rPr lang="en-US" dirty="0" err="1"/>
            <a:t>Amenaza</a:t>
          </a:r>
          <a:r>
            <a:rPr lang="en-US" dirty="0"/>
            <a:t> de LA/FT</a:t>
          </a:r>
          <a:endParaRPr lang="es-CO" dirty="0"/>
        </a:p>
      </dgm:t>
    </dgm:pt>
    <dgm:pt modelId="{A563858C-B4D6-4C02-8BBE-015D1955DB73}" type="parTrans" cxnId="{AC0706FA-C003-4D73-8560-C4B9861EFBD5}">
      <dgm:prSet/>
      <dgm:spPr/>
      <dgm:t>
        <a:bodyPr/>
        <a:lstStyle/>
        <a:p>
          <a:endParaRPr lang="es-CO"/>
        </a:p>
      </dgm:t>
    </dgm:pt>
    <dgm:pt modelId="{8D199DFB-E29A-4971-A020-01676BE6DF6D}" type="sibTrans" cxnId="{AC0706FA-C003-4D73-8560-C4B9861EFBD5}">
      <dgm:prSet/>
      <dgm:spPr/>
      <dgm:t>
        <a:bodyPr/>
        <a:lstStyle/>
        <a:p>
          <a:endParaRPr lang="es-CO"/>
        </a:p>
      </dgm:t>
    </dgm:pt>
    <dgm:pt modelId="{4FA4C62B-728C-452D-B2AA-A55AAACD4A99}">
      <dgm:prSet phldrT="[Texto]"/>
      <dgm:spPr/>
      <dgm:t>
        <a:bodyPr/>
        <a:lstStyle/>
        <a:p>
          <a:r>
            <a:rPr lang="en-US" dirty="0" err="1"/>
            <a:t>Vulnerabilidad</a:t>
          </a:r>
          <a:r>
            <a:rPr lang="en-US" dirty="0"/>
            <a:t> ante LA/FT</a:t>
          </a:r>
          <a:endParaRPr lang="es-CO" dirty="0"/>
        </a:p>
      </dgm:t>
    </dgm:pt>
    <dgm:pt modelId="{91069B0D-A284-4EB7-9D6F-E5321DAC459C}" type="parTrans" cxnId="{798ED9D5-1DD2-437F-BFD1-9E43B7D38DBC}">
      <dgm:prSet/>
      <dgm:spPr/>
      <dgm:t>
        <a:bodyPr/>
        <a:lstStyle/>
        <a:p>
          <a:endParaRPr lang="es-CO"/>
        </a:p>
      </dgm:t>
    </dgm:pt>
    <dgm:pt modelId="{FF393BA6-314A-417B-84E4-2E0BE6CB2404}" type="sibTrans" cxnId="{798ED9D5-1DD2-437F-BFD1-9E43B7D38DBC}">
      <dgm:prSet/>
      <dgm:spPr/>
      <dgm:t>
        <a:bodyPr/>
        <a:lstStyle/>
        <a:p>
          <a:endParaRPr lang="es-CO"/>
        </a:p>
      </dgm:t>
    </dgm:pt>
    <dgm:pt modelId="{24703F30-8379-45EF-8D36-382C8AF901ED}">
      <dgm:prSet phldrT="[Texto]"/>
      <dgm:spPr/>
      <dgm:t>
        <a:bodyPr/>
        <a:lstStyle/>
        <a:p>
          <a:r>
            <a:rPr lang="en-US" dirty="0" err="1"/>
            <a:t>Riesgo</a:t>
          </a:r>
          <a:r>
            <a:rPr lang="en-US" dirty="0"/>
            <a:t> </a:t>
          </a:r>
          <a:r>
            <a:rPr lang="en-US" dirty="0" err="1"/>
            <a:t>país</a:t>
          </a:r>
          <a:r>
            <a:rPr lang="en-US" dirty="0"/>
            <a:t> ante LA/FT</a:t>
          </a:r>
          <a:endParaRPr lang="es-CO" dirty="0"/>
        </a:p>
      </dgm:t>
    </dgm:pt>
    <dgm:pt modelId="{1E40416F-A67E-4C2B-8CAE-E6CBFC777777}" type="parTrans" cxnId="{824FD435-46DD-4654-A3D2-C34AD8BAE6E3}">
      <dgm:prSet/>
      <dgm:spPr/>
      <dgm:t>
        <a:bodyPr/>
        <a:lstStyle/>
        <a:p>
          <a:endParaRPr lang="es-CO"/>
        </a:p>
      </dgm:t>
    </dgm:pt>
    <dgm:pt modelId="{31EB6D29-1DFA-45D6-A4F0-2258B6089B50}" type="sibTrans" cxnId="{824FD435-46DD-4654-A3D2-C34AD8BAE6E3}">
      <dgm:prSet/>
      <dgm:spPr/>
      <dgm:t>
        <a:bodyPr/>
        <a:lstStyle/>
        <a:p>
          <a:endParaRPr lang="es-CO"/>
        </a:p>
      </dgm:t>
    </dgm:pt>
    <dgm:pt modelId="{FA66DE1D-7033-4284-8817-3E7AA7745615}" type="pres">
      <dgm:prSet presAssocID="{9AA59934-719F-441B-BF8A-8B4E64CD5800}" presName="linearFlow" presStyleCnt="0">
        <dgm:presLayoutVars>
          <dgm:dir/>
          <dgm:resizeHandles val="exact"/>
        </dgm:presLayoutVars>
      </dgm:prSet>
      <dgm:spPr/>
    </dgm:pt>
    <dgm:pt modelId="{6E72D604-60E5-4412-910D-D61F16D1AC31}" type="pres">
      <dgm:prSet presAssocID="{D7B78EA6-C5EA-4F7B-80A7-D2078F44D685}" presName="node" presStyleLbl="node1" presStyleIdx="0" presStyleCnt="3">
        <dgm:presLayoutVars>
          <dgm:bulletEnabled val="1"/>
        </dgm:presLayoutVars>
      </dgm:prSet>
      <dgm:spPr/>
    </dgm:pt>
    <dgm:pt modelId="{7640A08F-52B7-44E5-ACBE-9EE4D35C9155}" type="pres">
      <dgm:prSet presAssocID="{8D199DFB-E29A-4971-A020-01676BE6DF6D}" presName="spacerL" presStyleCnt="0"/>
      <dgm:spPr/>
    </dgm:pt>
    <dgm:pt modelId="{95290BC9-3CA9-41BF-8768-540AC2D1F2E1}" type="pres">
      <dgm:prSet presAssocID="{8D199DFB-E29A-4971-A020-01676BE6DF6D}" presName="sibTrans" presStyleLbl="sibTrans2D1" presStyleIdx="0" presStyleCnt="2"/>
      <dgm:spPr/>
    </dgm:pt>
    <dgm:pt modelId="{58D2F2DF-A3BA-4E9D-9E3D-F8228BBE4F49}" type="pres">
      <dgm:prSet presAssocID="{8D199DFB-E29A-4971-A020-01676BE6DF6D}" presName="spacerR" presStyleCnt="0"/>
      <dgm:spPr/>
    </dgm:pt>
    <dgm:pt modelId="{66594A4D-B5CE-4939-8C50-F418C8BA7E82}" type="pres">
      <dgm:prSet presAssocID="{4FA4C62B-728C-452D-B2AA-A55AAACD4A99}" presName="node" presStyleLbl="node1" presStyleIdx="1" presStyleCnt="3">
        <dgm:presLayoutVars>
          <dgm:bulletEnabled val="1"/>
        </dgm:presLayoutVars>
      </dgm:prSet>
      <dgm:spPr/>
    </dgm:pt>
    <dgm:pt modelId="{0D22B0D6-29A4-4485-B323-5B5A1DDE0791}" type="pres">
      <dgm:prSet presAssocID="{FF393BA6-314A-417B-84E4-2E0BE6CB2404}" presName="spacerL" presStyleCnt="0"/>
      <dgm:spPr/>
    </dgm:pt>
    <dgm:pt modelId="{B98F7FB2-206A-4737-BC08-3697DF4F035E}" type="pres">
      <dgm:prSet presAssocID="{FF393BA6-314A-417B-84E4-2E0BE6CB2404}" presName="sibTrans" presStyleLbl="sibTrans2D1" presStyleIdx="1" presStyleCnt="2"/>
      <dgm:spPr/>
    </dgm:pt>
    <dgm:pt modelId="{E5058B5F-B873-4BFA-9E0B-029B56635776}" type="pres">
      <dgm:prSet presAssocID="{FF393BA6-314A-417B-84E4-2E0BE6CB2404}" presName="spacerR" presStyleCnt="0"/>
      <dgm:spPr/>
    </dgm:pt>
    <dgm:pt modelId="{F909FCE9-6858-4D65-84CD-29B68AA20B0F}" type="pres">
      <dgm:prSet presAssocID="{24703F30-8379-45EF-8D36-382C8AF901ED}" presName="node" presStyleLbl="node1" presStyleIdx="2" presStyleCnt="3">
        <dgm:presLayoutVars>
          <dgm:bulletEnabled val="1"/>
        </dgm:presLayoutVars>
      </dgm:prSet>
      <dgm:spPr/>
    </dgm:pt>
  </dgm:ptLst>
  <dgm:cxnLst>
    <dgm:cxn modelId="{A1C41600-7D45-4146-A5F1-B1CDDDE8A1F0}" type="presOf" srcId="{FF393BA6-314A-417B-84E4-2E0BE6CB2404}" destId="{B98F7FB2-206A-4737-BC08-3697DF4F035E}" srcOrd="0" destOrd="0" presId="urn:microsoft.com/office/officeart/2005/8/layout/equation1"/>
    <dgm:cxn modelId="{F9C6FE08-2D4D-439B-81B7-2456B6802F76}" type="presOf" srcId="{8D199DFB-E29A-4971-A020-01676BE6DF6D}" destId="{95290BC9-3CA9-41BF-8768-540AC2D1F2E1}" srcOrd="0" destOrd="0" presId="urn:microsoft.com/office/officeart/2005/8/layout/equation1"/>
    <dgm:cxn modelId="{5DF3CF1B-74D8-487D-8189-044A04B32376}" type="presOf" srcId="{9AA59934-719F-441B-BF8A-8B4E64CD5800}" destId="{FA66DE1D-7033-4284-8817-3E7AA7745615}" srcOrd="0" destOrd="0" presId="urn:microsoft.com/office/officeart/2005/8/layout/equation1"/>
    <dgm:cxn modelId="{3193641F-BC46-4C80-AFD7-0D1C68450057}" type="presOf" srcId="{D7B78EA6-C5EA-4F7B-80A7-D2078F44D685}" destId="{6E72D604-60E5-4412-910D-D61F16D1AC31}" srcOrd="0" destOrd="0" presId="urn:microsoft.com/office/officeart/2005/8/layout/equation1"/>
    <dgm:cxn modelId="{824FD435-46DD-4654-A3D2-C34AD8BAE6E3}" srcId="{9AA59934-719F-441B-BF8A-8B4E64CD5800}" destId="{24703F30-8379-45EF-8D36-382C8AF901ED}" srcOrd="2" destOrd="0" parTransId="{1E40416F-A67E-4C2B-8CAE-E6CBFC777777}" sibTransId="{31EB6D29-1DFA-45D6-A4F0-2258B6089B50}"/>
    <dgm:cxn modelId="{682FD082-742D-46A0-8A26-FF54A80A53BA}" type="presOf" srcId="{4FA4C62B-728C-452D-B2AA-A55AAACD4A99}" destId="{66594A4D-B5CE-4939-8C50-F418C8BA7E82}" srcOrd="0" destOrd="0" presId="urn:microsoft.com/office/officeart/2005/8/layout/equation1"/>
    <dgm:cxn modelId="{798ED9D5-1DD2-437F-BFD1-9E43B7D38DBC}" srcId="{9AA59934-719F-441B-BF8A-8B4E64CD5800}" destId="{4FA4C62B-728C-452D-B2AA-A55AAACD4A99}" srcOrd="1" destOrd="0" parTransId="{91069B0D-A284-4EB7-9D6F-E5321DAC459C}" sibTransId="{FF393BA6-314A-417B-84E4-2E0BE6CB2404}"/>
    <dgm:cxn modelId="{070905DC-F710-4F3B-874A-92FA693B103B}" type="presOf" srcId="{24703F30-8379-45EF-8D36-382C8AF901ED}" destId="{F909FCE9-6858-4D65-84CD-29B68AA20B0F}" srcOrd="0" destOrd="0" presId="urn:microsoft.com/office/officeart/2005/8/layout/equation1"/>
    <dgm:cxn modelId="{AC0706FA-C003-4D73-8560-C4B9861EFBD5}" srcId="{9AA59934-719F-441B-BF8A-8B4E64CD5800}" destId="{D7B78EA6-C5EA-4F7B-80A7-D2078F44D685}" srcOrd="0" destOrd="0" parTransId="{A563858C-B4D6-4C02-8BBE-015D1955DB73}" sibTransId="{8D199DFB-E29A-4971-A020-01676BE6DF6D}"/>
    <dgm:cxn modelId="{B4BE2568-799B-4027-95B9-E4BE0B9DFD7D}" type="presParOf" srcId="{FA66DE1D-7033-4284-8817-3E7AA7745615}" destId="{6E72D604-60E5-4412-910D-D61F16D1AC31}" srcOrd="0" destOrd="0" presId="urn:microsoft.com/office/officeart/2005/8/layout/equation1"/>
    <dgm:cxn modelId="{AC358014-75D0-4B8A-AAC0-911589197074}" type="presParOf" srcId="{FA66DE1D-7033-4284-8817-3E7AA7745615}" destId="{7640A08F-52B7-44E5-ACBE-9EE4D35C9155}" srcOrd="1" destOrd="0" presId="urn:microsoft.com/office/officeart/2005/8/layout/equation1"/>
    <dgm:cxn modelId="{E967033C-4D34-45B4-9FDB-D2C14C814547}" type="presParOf" srcId="{FA66DE1D-7033-4284-8817-3E7AA7745615}" destId="{95290BC9-3CA9-41BF-8768-540AC2D1F2E1}" srcOrd="2" destOrd="0" presId="urn:microsoft.com/office/officeart/2005/8/layout/equation1"/>
    <dgm:cxn modelId="{08F1992F-254D-4DAB-A6FE-E11F8D8D39DB}" type="presParOf" srcId="{FA66DE1D-7033-4284-8817-3E7AA7745615}" destId="{58D2F2DF-A3BA-4E9D-9E3D-F8228BBE4F49}" srcOrd="3" destOrd="0" presId="urn:microsoft.com/office/officeart/2005/8/layout/equation1"/>
    <dgm:cxn modelId="{F2902036-F690-4EFF-A525-47F088FCA0D0}" type="presParOf" srcId="{FA66DE1D-7033-4284-8817-3E7AA7745615}" destId="{66594A4D-B5CE-4939-8C50-F418C8BA7E82}" srcOrd="4" destOrd="0" presId="urn:microsoft.com/office/officeart/2005/8/layout/equation1"/>
    <dgm:cxn modelId="{17A0068F-6537-44F8-BAD9-90C5FD1BAB7F}" type="presParOf" srcId="{FA66DE1D-7033-4284-8817-3E7AA7745615}" destId="{0D22B0D6-29A4-4485-B323-5B5A1DDE0791}" srcOrd="5" destOrd="0" presId="urn:microsoft.com/office/officeart/2005/8/layout/equation1"/>
    <dgm:cxn modelId="{95E07996-DB39-403D-8E7A-71F1A11C8B76}" type="presParOf" srcId="{FA66DE1D-7033-4284-8817-3E7AA7745615}" destId="{B98F7FB2-206A-4737-BC08-3697DF4F035E}" srcOrd="6" destOrd="0" presId="urn:microsoft.com/office/officeart/2005/8/layout/equation1"/>
    <dgm:cxn modelId="{203B2139-86D1-4415-8A0D-CEDEA93676C0}" type="presParOf" srcId="{FA66DE1D-7033-4284-8817-3E7AA7745615}" destId="{E5058B5F-B873-4BFA-9E0B-029B56635776}" srcOrd="7" destOrd="0" presId="urn:microsoft.com/office/officeart/2005/8/layout/equation1"/>
    <dgm:cxn modelId="{E077AC44-6815-4536-BBF4-BC85C16A53FA}" type="presParOf" srcId="{FA66DE1D-7033-4284-8817-3E7AA7745615}" destId="{F909FCE9-6858-4D65-84CD-29B68AA20B0F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23E4D-AEBA-4462-9166-A799719344DD}">
      <dsp:nvSpPr>
        <dsp:cNvPr id="0" name=""/>
        <dsp:cNvSpPr/>
      </dsp:nvSpPr>
      <dsp:spPr>
        <a:xfrm>
          <a:off x="1976182" y="2014229"/>
          <a:ext cx="1302401" cy="1302401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40R</a:t>
          </a:r>
        </a:p>
      </dsp:txBody>
      <dsp:txXfrm>
        <a:off x="2166914" y="2204961"/>
        <a:ext cx="920937" cy="920937"/>
      </dsp:txXfrm>
    </dsp:sp>
    <dsp:sp modelId="{3D90893B-2647-4B34-8183-4D2270A39DEC}">
      <dsp:nvSpPr>
        <dsp:cNvPr id="0" name=""/>
        <dsp:cNvSpPr/>
      </dsp:nvSpPr>
      <dsp:spPr>
        <a:xfrm rot="10800000">
          <a:off x="457272" y="2479838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2D2D7-DDAF-4A54-B2F3-23B32F75CED0}">
      <dsp:nvSpPr>
        <dsp:cNvPr id="0" name=""/>
        <dsp:cNvSpPr/>
      </dsp:nvSpPr>
      <dsp:spPr>
        <a:xfrm>
          <a:off x="1431" y="2300758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Políticas y coordinación ALA/CFT</a:t>
          </a:r>
        </a:p>
      </dsp:txBody>
      <dsp:txXfrm>
        <a:off x="22793" y="2322120"/>
        <a:ext cx="868957" cy="686621"/>
      </dsp:txXfrm>
    </dsp:sp>
    <dsp:sp modelId="{EA98048F-DD0D-42D5-97E2-0C9A33C5D51C}">
      <dsp:nvSpPr>
        <dsp:cNvPr id="0" name=""/>
        <dsp:cNvSpPr/>
      </dsp:nvSpPr>
      <dsp:spPr>
        <a:xfrm rot="12600000">
          <a:off x="651860" y="1753625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4B2C1-BEE5-40C9-84EA-AAB50D9CCA38}">
      <dsp:nvSpPr>
        <dsp:cNvPr id="0" name=""/>
        <dsp:cNvSpPr/>
      </dsp:nvSpPr>
      <dsp:spPr>
        <a:xfrm>
          <a:off x="292171" y="1215702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 y decomiso</a:t>
          </a:r>
        </a:p>
      </dsp:txBody>
      <dsp:txXfrm>
        <a:off x="313533" y="1237064"/>
        <a:ext cx="868957" cy="686621"/>
      </dsp:txXfrm>
    </dsp:sp>
    <dsp:sp modelId="{45AB0AFB-8A55-43EE-95B4-D67235388855}">
      <dsp:nvSpPr>
        <dsp:cNvPr id="0" name=""/>
        <dsp:cNvSpPr/>
      </dsp:nvSpPr>
      <dsp:spPr>
        <a:xfrm rot="14400000">
          <a:off x="1183485" y="1222000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1A6CC-12FF-425A-9FF0-2D53259A05B1}">
      <dsp:nvSpPr>
        <dsp:cNvPr id="0" name=""/>
        <dsp:cNvSpPr/>
      </dsp:nvSpPr>
      <dsp:spPr>
        <a:xfrm>
          <a:off x="1086486" y="421387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FT y FPADM</a:t>
          </a:r>
        </a:p>
      </dsp:txBody>
      <dsp:txXfrm>
        <a:off x="1107848" y="442749"/>
        <a:ext cx="868957" cy="686621"/>
      </dsp:txXfrm>
    </dsp:sp>
    <dsp:sp modelId="{D6BA4E32-2653-4E9C-959B-4DEEF5F5F950}">
      <dsp:nvSpPr>
        <dsp:cNvPr id="0" name=""/>
        <dsp:cNvSpPr/>
      </dsp:nvSpPr>
      <dsp:spPr>
        <a:xfrm rot="16200000">
          <a:off x="1909698" y="1027412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0B994-7001-4893-87CC-F0394B3BCDA6}">
      <dsp:nvSpPr>
        <dsp:cNvPr id="0" name=""/>
        <dsp:cNvSpPr/>
      </dsp:nvSpPr>
      <dsp:spPr>
        <a:xfrm>
          <a:off x="2171542" y="130647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Medidas preventivas</a:t>
          </a:r>
        </a:p>
      </dsp:txBody>
      <dsp:txXfrm>
        <a:off x="2192904" y="152009"/>
        <a:ext cx="868957" cy="686621"/>
      </dsp:txXfrm>
    </dsp:sp>
    <dsp:sp modelId="{8576E1E7-27E1-4CFA-8756-4700293F96CE}">
      <dsp:nvSpPr>
        <dsp:cNvPr id="0" name=""/>
        <dsp:cNvSpPr/>
      </dsp:nvSpPr>
      <dsp:spPr>
        <a:xfrm rot="18000000">
          <a:off x="2635911" y="1222000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98DD8-33C9-4614-B4A1-BA6326452406}">
      <dsp:nvSpPr>
        <dsp:cNvPr id="0" name=""/>
        <dsp:cNvSpPr/>
      </dsp:nvSpPr>
      <dsp:spPr>
        <a:xfrm>
          <a:off x="3256597" y="421387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Transparencia y beneficiario final</a:t>
          </a:r>
        </a:p>
      </dsp:txBody>
      <dsp:txXfrm>
        <a:off x="3277959" y="442749"/>
        <a:ext cx="868957" cy="686621"/>
      </dsp:txXfrm>
    </dsp:sp>
    <dsp:sp modelId="{F1AAE8E3-111B-42B5-91A3-856865CE9CF2}">
      <dsp:nvSpPr>
        <dsp:cNvPr id="0" name=""/>
        <dsp:cNvSpPr/>
      </dsp:nvSpPr>
      <dsp:spPr>
        <a:xfrm rot="19800000">
          <a:off x="3167535" y="1753625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8A0A2-4EF6-4A90-AB99-7E131754CC2C}">
      <dsp:nvSpPr>
        <dsp:cNvPr id="0" name=""/>
        <dsp:cNvSpPr/>
      </dsp:nvSpPr>
      <dsp:spPr>
        <a:xfrm>
          <a:off x="4050913" y="1215702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Facultades de las  autoridades competentes</a:t>
          </a:r>
        </a:p>
      </dsp:txBody>
      <dsp:txXfrm>
        <a:off x="4072275" y="1237064"/>
        <a:ext cx="868957" cy="686621"/>
      </dsp:txXfrm>
    </dsp:sp>
    <dsp:sp modelId="{9FC8BA1A-8B14-4FEC-9102-49E7107E8B4B}">
      <dsp:nvSpPr>
        <dsp:cNvPr id="0" name=""/>
        <dsp:cNvSpPr/>
      </dsp:nvSpPr>
      <dsp:spPr>
        <a:xfrm>
          <a:off x="3362124" y="2479838"/>
          <a:ext cx="1435369" cy="371184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1746D-BAC5-4A41-A1B2-0CDC3CDF02BB}">
      <dsp:nvSpPr>
        <dsp:cNvPr id="0" name=""/>
        <dsp:cNvSpPr/>
      </dsp:nvSpPr>
      <dsp:spPr>
        <a:xfrm>
          <a:off x="4341653" y="2300758"/>
          <a:ext cx="911681" cy="72934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Cooperación internacional</a:t>
          </a:r>
        </a:p>
      </dsp:txBody>
      <dsp:txXfrm>
        <a:off x="4363015" y="2322120"/>
        <a:ext cx="868957" cy="686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23193-BB49-408E-B5E7-90A800832E42}">
      <dsp:nvSpPr>
        <dsp:cNvPr id="0" name=""/>
        <dsp:cNvSpPr/>
      </dsp:nvSpPr>
      <dsp:spPr>
        <a:xfrm>
          <a:off x="0" y="215796"/>
          <a:ext cx="8806248" cy="1286634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/>
            <a:t>Instrumento de política pública que buscó fortalecer y articular a los actores del sistema ALA/CFT.</a:t>
          </a:r>
        </a:p>
      </dsp:txBody>
      <dsp:txXfrm>
        <a:off x="62808" y="278604"/>
        <a:ext cx="8680632" cy="1161018"/>
      </dsp:txXfrm>
    </dsp:sp>
    <dsp:sp modelId="{4688CE1B-5A70-40B0-B0DD-D47DCF18E6B6}">
      <dsp:nvSpPr>
        <dsp:cNvPr id="0" name=""/>
        <dsp:cNvSpPr/>
      </dsp:nvSpPr>
      <dsp:spPr>
        <a:xfrm>
          <a:off x="0" y="1568670"/>
          <a:ext cx="8806248" cy="1286634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/>
            <a:t>Articular a los sectores público y privado (fortalecer los recursos humanos y físicos para combatir a las organizaciones criminales) </a:t>
          </a:r>
        </a:p>
      </dsp:txBody>
      <dsp:txXfrm>
        <a:off x="62808" y="1631478"/>
        <a:ext cx="8680632" cy="1161018"/>
      </dsp:txXfrm>
    </dsp:sp>
    <dsp:sp modelId="{28665F8A-93C0-43A8-A209-8FC7FB75C63A}">
      <dsp:nvSpPr>
        <dsp:cNvPr id="0" name=""/>
        <dsp:cNvSpPr/>
      </dsp:nvSpPr>
      <dsp:spPr>
        <a:xfrm>
          <a:off x="0" y="2921545"/>
          <a:ext cx="8806248" cy="1286634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/>
            <a:t>Actualización de las normas de los sectores del S ALA/CFT, con el fin de alinearlas con los estándares internacionales, especialmente en materia de </a:t>
          </a:r>
          <a:r>
            <a:rPr lang="es-CO" sz="2300" b="1" kern="1200"/>
            <a:t>supervisión, prevención y detección con enfoque basado en riesgo</a:t>
          </a:r>
          <a:r>
            <a:rPr lang="es-CO" sz="2300" kern="1200"/>
            <a:t>. </a:t>
          </a:r>
        </a:p>
      </dsp:txBody>
      <dsp:txXfrm>
        <a:off x="62808" y="2984353"/>
        <a:ext cx="8680632" cy="1161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2D604-60E5-4412-910D-D61F16D1AC31}">
      <dsp:nvSpPr>
        <dsp:cNvPr id="0" name=""/>
        <dsp:cNvSpPr/>
      </dsp:nvSpPr>
      <dsp:spPr>
        <a:xfrm>
          <a:off x="1204" y="1681731"/>
          <a:ext cx="1596793" cy="1596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Amenaza</a:t>
          </a:r>
          <a:r>
            <a:rPr lang="en-US" sz="1400" kern="1200" dirty="0"/>
            <a:t> de LA/FT</a:t>
          </a:r>
          <a:endParaRPr lang="es-CO" sz="1400" kern="1200" dirty="0"/>
        </a:p>
      </dsp:txBody>
      <dsp:txXfrm>
        <a:off x="235049" y="1915576"/>
        <a:ext cx="1129103" cy="1129103"/>
      </dsp:txXfrm>
    </dsp:sp>
    <dsp:sp modelId="{95290BC9-3CA9-41BF-8768-540AC2D1F2E1}">
      <dsp:nvSpPr>
        <dsp:cNvPr id="0" name=""/>
        <dsp:cNvSpPr/>
      </dsp:nvSpPr>
      <dsp:spPr>
        <a:xfrm>
          <a:off x="1727657" y="2017058"/>
          <a:ext cx="926139" cy="92613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1850417" y="2371214"/>
        <a:ext cx="680619" cy="217827"/>
      </dsp:txXfrm>
    </dsp:sp>
    <dsp:sp modelId="{66594A4D-B5CE-4939-8C50-F418C8BA7E82}">
      <dsp:nvSpPr>
        <dsp:cNvPr id="0" name=""/>
        <dsp:cNvSpPr/>
      </dsp:nvSpPr>
      <dsp:spPr>
        <a:xfrm>
          <a:off x="2783456" y="1681731"/>
          <a:ext cx="1596793" cy="1596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Vulnerabilidad</a:t>
          </a:r>
          <a:r>
            <a:rPr lang="en-US" sz="1400" kern="1200" dirty="0"/>
            <a:t> ante LA/FT</a:t>
          </a:r>
          <a:endParaRPr lang="es-CO" sz="1400" kern="1200" dirty="0"/>
        </a:p>
      </dsp:txBody>
      <dsp:txXfrm>
        <a:off x="3017301" y="1915576"/>
        <a:ext cx="1129103" cy="1129103"/>
      </dsp:txXfrm>
    </dsp:sp>
    <dsp:sp modelId="{B98F7FB2-206A-4737-BC08-3697DF4F035E}">
      <dsp:nvSpPr>
        <dsp:cNvPr id="0" name=""/>
        <dsp:cNvSpPr/>
      </dsp:nvSpPr>
      <dsp:spPr>
        <a:xfrm>
          <a:off x="4509909" y="2017058"/>
          <a:ext cx="926139" cy="92613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4632669" y="2207843"/>
        <a:ext cx="680619" cy="544569"/>
      </dsp:txXfrm>
    </dsp:sp>
    <dsp:sp modelId="{F909FCE9-6858-4D65-84CD-29B68AA20B0F}">
      <dsp:nvSpPr>
        <dsp:cNvPr id="0" name=""/>
        <dsp:cNvSpPr/>
      </dsp:nvSpPr>
      <dsp:spPr>
        <a:xfrm>
          <a:off x="5565709" y="1681731"/>
          <a:ext cx="1596793" cy="1596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Riesgo</a:t>
          </a:r>
          <a:r>
            <a:rPr lang="en-US" sz="1400" kern="1200" dirty="0"/>
            <a:t> </a:t>
          </a:r>
          <a:r>
            <a:rPr lang="en-US" sz="1400" kern="1200" dirty="0" err="1"/>
            <a:t>país</a:t>
          </a:r>
          <a:r>
            <a:rPr lang="en-US" sz="1400" kern="1200" dirty="0"/>
            <a:t> ante LA/FT</a:t>
          </a:r>
          <a:endParaRPr lang="es-CO" sz="1400" kern="1200" dirty="0"/>
        </a:p>
      </dsp:txBody>
      <dsp:txXfrm>
        <a:off x="5799554" y="1915576"/>
        <a:ext cx="1129103" cy="1129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90D3F-F639-49ED-AFDF-44654A8CBEA3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3B4E2-45F2-4952-9C38-65D88BF9CF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107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baseline="0" dirty="0"/>
              <a:t> mal (</a:t>
            </a:r>
            <a:r>
              <a:rPr lang="en-US" baseline="0" dirty="0" err="1"/>
              <a:t>seguimiento</a:t>
            </a:r>
            <a:r>
              <a:rPr lang="en-US" baseline="0" dirty="0"/>
              <a:t> </a:t>
            </a:r>
            <a:r>
              <a:rPr lang="en-US" baseline="0" dirty="0" err="1"/>
              <a:t>intensificado</a:t>
            </a:r>
            <a:r>
              <a:rPr lang="en-US" baseline="0" dirty="0"/>
              <a:t>, </a:t>
            </a:r>
            <a:r>
              <a:rPr lang="en-US" baseline="0" dirty="0" err="1"/>
              <a:t>lista</a:t>
            </a:r>
            <a:r>
              <a:rPr lang="en-US" baseline="0" dirty="0"/>
              <a:t> ICRG-international cooperation review group del GAFI, </a:t>
            </a:r>
            <a:r>
              <a:rPr lang="en-US" baseline="0" dirty="0" err="1"/>
              <a:t>negociar</a:t>
            </a:r>
            <a:r>
              <a:rPr lang="en-US" baseline="0" dirty="0"/>
              <a:t> con el ICRG para </a:t>
            </a:r>
            <a:r>
              <a:rPr lang="en-US" baseline="0" dirty="0" err="1"/>
              <a:t>salir</a:t>
            </a:r>
            <a:r>
              <a:rPr lang="en-US" baseline="0" dirty="0"/>
              <a:t> de </a:t>
            </a:r>
            <a:r>
              <a:rPr lang="en-US" baseline="0" dirty="0" err="1"/>
              <a:t>esta</a:t>
            </a:r>
            <a:r>
              <a:rPr lang="en-US" baseline="0" dirty="0"/>
              <a:t> </a:t>
            </a:r>
            <a:r>
              <a:rPr lang="en-US" baseline="0" dirty="0" err="1"/>
              <a:t>lista</a:t>
            </a:r>
            <a:r>
              <a:rPr lang="en-US" baseline="0" dirty="0"/>
              <a:t>), </a:t>
            </a:r>
            <a:r>
              <a:rPr lang="en-US" baseline="0" dirty="0" err="1"/>
              <a:t>tenemos</a:t>
            </a:r>
            <a:r>
              <a:rPr lang="en-US" baseline="0" dirty="0"/>
              <a:t> que defender ante el GAFI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AE4E-0889-4494-BB7D-820BC9D3FAC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94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AE4E-0889-4494-BB7D-820BC9D3FAC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6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AE4E-0889-4494-BB7D-820BC9D3FAC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82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baseline="0" dirty="0"/>
              <a:t> mal (</a:t>
            </a:r>
            <a:r>
              <a:rPr lang="en-US" baseline="0" dirty="0" err="1"/>
              <a:t>seguimiento</a:t>
            </a:r>
            <a:r>
              <a:rPr lang="en-US" baseline="0" dirty="0"/>
              <a:t> </a:t>
            </a:r>
            <a:r>
              <a:rPr lang="en-US" baseline="0" dirty="0" err="1"/>
              <a:t>intensificado</a:t>
            </a:r>
            <a:r>
              <a:rPr lang="en-US" baseline="0" dirty="0"/>
              <a:t>, </a:t>
            </a:r>
            <a:r>
              <a:rPr lang="en-US" baseline="0" dirty="0" err="1"/>
              <a:t>lista</a:t>
            </a:r>
            <a:r>
              <a:rPr lang="en-US" baseline="0" dirty="0"/>
              <a:t> ICRG-international cooperation review group del GAFI, </a:t>
            </a:r>
            <a:r>
              <a:rPr lang="en-US" baseline="0" dirty="0" err="1"/>
              <a:t>negociar</a:t>
            </a:r>
            <a:r>
              <a:rPr lang="en-US" baseline="0" dirty="0"/>
              <a:t> con el ICRG para </a:t>
            </a:r>
            <a:r>
              <a:rPr lang="en-US" baseline="0" dirty="0" err="1"/>
              <a:t>salir</a:t>
            </a:r>
            <a:r>
              <a:rPr lang="en-US" baseline="0" dirty="0"/>
              <a:t> de </a:t>
            </a:r>
            <a:r>
              <a:rPr lang="en-US" baseline="0" dirty="0" err="1"/>
              <a:t>esta</a:t>
            </a:r>
            <a:r>
              <a:rPr lang="en-US" baseline="0" dirty="0"/>
              <a:t> </a:t>
            </a:r>
            <a:r>
              <a:rPr lang="en-US" baseline="0" dirty="0" err="1"/>
              <a:t>lista</a:t>
            </a:r>
            <a:r>
              <a:rPr lang="en-US" baseline="0" dirty="0"/>
              <a:t>), </a:t>
            </a:r>
            <a:r>
              <a:rPr lang="en-US" baseline="0" dirty="0" err="1"/>
              <a:t>tenemos</a:t>
            </a:r>
            <a:r>
              <a:rPr lang="en-US" baseline="0" dirty="0"/>
              <a:t> que defender ante el GAFI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AE4E-0889-4494-BB7D-820BC9D3FAC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9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57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726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82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 userDrawn="1"/>
        </p:nvSpPr>
        <p:spPr>
          <a:xfrm>
            <a:off x="0" y="0"/>
            <a:ext cx="9144000" cy="66313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>
              <a:solidFill>
                <a:prstClr val="white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1" y="126263"/>
            <a:ext cx="9143999" cy="549152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es-E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anose="020B0602020104020603"/>
              <a:cs typeface="Segoe UI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 userDrawn="1"/>
        </p:nvSpPr>
        <p:spPr>
          <a:xfrm>
            <a:off x="0" y="2"/>
            <a:ext cx="6730980" cy="6334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tx2">
                  <a:lumMod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es-E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anose="020B0602020104020603"/>
              <a:cs typeface="Segoe UI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 userDrawn="1"/>
        </p:nvSpPr>
        <p:spPr>
          <a:xfrm>
            <a:off x="6730982" y="0"/>
            <a:ext cx="2413019" cy="6336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endParaRPr lang="es-E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Segoe UI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6659609" cy="63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defRPr lang="es-ES" sz="2200" kern="1200" cap="all" spc="10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w Cen MT" panose="020B0602020104020603"/>
                <a:ea typeface="+mj-ea"/>
                <a:cs typeface="Segoe UI" pitchFamily="34" charset="0"/>
              </a:defRPr>
            </a:lvl1pPr>
          </a:lstStyle>
          <a:p>
            <a:r>
              <a:rPr lang="es-ES" dirty="0"/>
              <a:t>Haga clic para insertar el título</a:t>
            </a:r>
          </a:p>
        </p:txBody>
      </p:sp>
      <p:sp>
        <p:nvSpPr>
          <p:cNvPr id="13" name="Marcador de pie de página 12"/>
          <p:cNvSpPr>
            <a:spLocks noGrp="1"/>
          </p:cNvSpPr>
          <p:nvPr>
            <p:ph type="ftr" sz="quarter" idx="11"/>
          </p:nvPr>
        </p:nvSpPr>
        <p:spPr>
          <a:xfrm>
            <a:off x="8316001" y="6633128"/>
            <a:ext cx="507187" cy="2248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r"/>
            <a:r>
              <a:rPr lang="es-CO" dirty="0"/>
              <a:t>Página</a:t>
            </a: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>
          <a:xfrm>
            <a:off x="8755200" y="6631388"/>
            <a:ext cx="382248" cy="224872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5AE13F5C-F6ED-473E-B141-13542AB9D28B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392381" y="958954"/>
            <a:ext cx="8430807" cy="51641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s-ES" dirty="0"/>
              <a:t>Haga clic para insertar el contenido de la diapositiva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352" y="91187"/>
            <a:ext cx="2194338" cy="4035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21231"/>
            <a:ext cx="9144000" cy="2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43080"/>
            <a:ext cx="9144000" cy="2424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9586" y="3972392"/>
            <a:ext cx="5891136" cy="209862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s-ES" sz="320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insertar el título del capítulo</a:t>
            </a:r>
          </a:p>
        </p:txBody>
      </p:sp>
      <p:sp>
        <p:nvSpPr>
          <p:cNvPr id="19" name="Marcador de pie de página 12"/>
          <p:cNvSpPr>
            <a:spLocks noGrp="1"/>
          </p:cNvSpPr>
          <p:nvPr>
            <p:ph type="ftr" sz="quarter" idx="11"/>
          </p:nvPr>
        </p:nvSpPr>
        <p:spPr>
          <a:xfrm>
            <a:off x="8316000" y="6633128"/>
            <a:ext cx="507187" cy="2248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r"/>
            <a:r>
              <a:rPr lang="es-CO" dirty="0"/>
              <a:t>Página</a:t>
            </a:r>
          </a:p>
        </p:txBody>
      </p:sp>
      <p:sp>
        <p:nvSpPr>
          <p:cNvPr id="20" name="Marcador de número de diapositiva 13"/>
          <p:cNvSpPr>
            <a:spLocks noGrp="1"/>
          </p:cNvSpPr>
          <p:nvPr>
            <p:ph type="sldNum" sz="quarter" idx="12"/>
          </p:nvPr>
        </p:nvSpPr>
        <p:spPr>
          <a:xfrm>
            <a:off x="8755200" y="6631388"/>
            <a:ext cx="382248" cy="224872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5AE13F5C-F6ED-473E-B141-13542AB9D28B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2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4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825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809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12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902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097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04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652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26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86F09-6A23-4BAA-A046-8C022A367A6E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DACA-5290-4920-8671-F29105C84A5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200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 dirty="0"/>
              <a:t>¿Por qué el proceso de </a:t>
            </a:r>
            <a:r>
              <a:rPr lang="es-CO" dirty="0" err="1"/>
              <a:t>ev</a:t>
            </a:r>
            <a:r>
              <a:rPr lang="es-CO" dirty="0"/>
              <a:t>. mutua?</a:t>
            </a:r>
          </a:p>
          <a:p>
            <a:r>
              <a:rPr lang="es-CO" dirty="0"/>
              <a:t>¿Por qué el FMI?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691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Nivel Nacional: </a:t>
            </a:r>
            <a:br>
              <a:rPr lang="es-CO" dirty="0"/>
            </a:br>
            <a:r>
              <a:rPr lang="es-CO" dirty="0"/>
              <a:t>Evaluación Nacional de Riesgo (ENR)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10</a:t>
            </a:fld>
            <a:endParaRPr lang="es-CO" dirty="0"/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1045028" y="1151165"/>
          <a:ext cx="7163707" cy="4960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142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Nivel Nacional: </a:t>
            </a:r>
            <a:br>
              <a:rPr lang="es-CO" dirty="0"/>
            </a:br>
            <a:r>
              <a:rPr lang="es-CO" dirty="0"/>
              <a:t>Evaluación Nacional de Riesgo (ENR)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11</a:t>
            </a:fld>
            <a:endParaRPr lang="es-CO" dirty="0"/>
          </a:p>
        </p:txBody>
      </p:sp>
      <p:grpSp>
        <p:nvGrpSpPr>
          <p:cNvPr id="5" name="Grupo 4"/>
          <p:cNvGrpSpPr/>
          <p:nvPr/>
        </p:nvGrpSpPr>
        <p:grpSpPr>
          <a:xfrm>
            <a:off x="197047" y="2183552"/>
            <a:ext cx="9384315" cy="3362295"/>
            <a:chOff x="1789083" y="2044760"/>
            <a:chExt cx="9384315" cy="3362295"/>
          </a:xfrm>
        </p:grpSpPr>
        <p:graphicFrame>
          <p:nvGraphicFramePr>
            <p:cNvPr id="8" name="Objeto 7"/>
            <p:cNvGraphicFramePr>
              <a:graphicFrameLocks noChangeAspect="1"/>
            </p:cNvGraphicFramePr>
            <p:nvPr>
              <p:extLst/>
            </p:nvPr>
          </p:nvGraphicFramePr>
          <p:xfrm>
            <a:off x="1789083" y="2044760"/>
            <a:ext cx="9384315" cy="3362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Hoja de cálculo" r:id="rId3" imgW="5343500" imgH="1914570" progId="Excel.Sheet.12">
                    <p:embed/>
                  </p:oleObj>
                </mc:Choice>
                <mc:Fallback>
                  <p:oleObj name="Hoja de cálculo" r:id="rId3" imgW="5343500" imgH="191457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89083" y="2044760"/>
                          <a:ext cx="9384315" cy="33622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Elipse 8"/>
            <p:cNvSpPr/>
            <p:nvPr/>
          </p:nvSpPr>
          <p:spPr>
            <a:xfrm>
              <a:off x="7594600" y="2708017"/>
              <a:ext cx="419100" cy="4191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6262195" y="3031867"/>
              <a:ext cx="419100" cy="4191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1" name="Conector curvado 10"/>
            <p:cNvCxnSpPr>
              <a:stCxn id="9" idx="3"/>
              <a:endCxn id="10" idx="6"/>
            </p:cNvCxnSpPr>
            <p:nvPr/>
          </p:nvCxnSpPr>
          <p:spPr>
            <a:xfrm rot="5400000">
              <a:off x="7080798" y="2666239"/>
              <a:ext cx="175676" cy="974681"/>
            </a:xfrm>
            <a:prstGeom prst="curvedConnector2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7453993" y="2361197"/>
              <a:ext cx="737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2013</a:t>
              </a:r>
              <a:endParaRPr lang="es-CO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600701" y="3056751"/>
              <a:ext cx="687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2016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86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Amenaza: Narcotráfico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12</a:t>
            </a:fld>
            <a:endParaRPr lang="es-CO" dirty="0"/>
          </a:p>
        </p:txBody>
      </p:sp>
      <p:graphicFrame>
        <p:nvGraphicFramePr>
          <p:cNvPr id="14" name="19 Gráfico"/>
          <p:cNvGraphicFramePr>
            <a:graphicFrameLocks/>
          </p:cNvGraphicFramePr>
          <p:nvPr>
            <p:extLst/>
          </p:nvPr>
        </p:nvGraphicFramePr>
        <p:xfrm>
          <a:off x="442396" y="1282380"/>
          <a:ext cx="8312804" cy="497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442396" y="6309868"/>
            <a:ext cx="45274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i="1" dirty="0"/>
              <a:t>Fuente: </a:t>
            </a:r>
            <a:r>
              <a:rPr lang="es-CO" sz="700" i="1" dirty="0" err="1"/>
              <a:t>World</a:t>
            </a:r>
            <a:r>
              <a:rPr lang="es-CO" sz="700" i="1" dirty="0"/>
              <a:t> Bank. </a:t>
            </a:r>
            <a:r>
              <a:rPr lang="es-CO" sz="700" i="1" dirty="0" err="1"/>
              <a:t>Illicit</a:t>
            </a:r>
            <a:r>
              <a:rPr lang="es-CO" sz="700" i="1" dirty="0"/>
              <a:t> </a:t>
            </a:r>
            <a:r>
              <a:rPr lang="es-CO" sz="700" i="1" dirty="0" err="1"/>
              <a:t>activity</a:t>
            </a:r>
            <a:r>
              <a:rPr lang="es-CO" sz="700" i="1" dirty="0"/>
              <a:t> and </a:t>
            </a:r>
            <a:r>
              <a:rPr lang="es-CO" sz="700" i="1" dirty="0" err="1"/>
              <a:t>money</a:t>
            </a:r>
            <a:r>
              <a:rPr lang="es-CO" sz="700" i="1" dirty="0"/>
              <a:t> </a:t>
            </a:r>
            <a:r>
              <a:rPr lang="es-CO" sz="700" i="1" dirty="0" err="1"/>
              <a:t>laundering</a:t>
            </a:r>
            <a:r>
              <a:rPr lang="es-CO" sz="700" i="1" dirty="0"/>
              <a:t> </a:t>
            </a:r>
            <a:r>
              <a:rPr lang="es-CO" sz="700" i="1" dirty="0" err="1"/>
              <a:t>from</a:t>
            </a:r>
            <a:r>
              <a:rPr lang="es-CO" sz="700" i="1" dirty="0"/>
              <a:t> </a:t>
            </a:r>
            <a:r>
              <a:rPr lang="es-CO" sz="700" i="1" dirty="0" err="1"/>
              <a:t>an</a:t>
            </a:r>
            <a:r>
              <a:rPr lang="es-CO" sz="700" i="1" dirty="0"/>
              <a:t> </a:t>
            </a:r>
            <a:r>
              <a:rPr lang="es-CO" sz="700" i="1" dirty="0" err="1"/>
              <a:t>economic</a:t>
            </a:r>
            <a:r>
              <a:rPr lang="es-CO" sz="700" i="1" dirty="0"/>
              <a:t> </a:t>
            </a:r>
            <a:r>
              <a:rPr lang="es-CO" sz="700" i="1" dirty="0" err="1"/>
              <a:t>growth</a:t>
            </a:r>
            <a:r>
              <a:rPr lang="es-CO" sz="700" i="1" dirty="0"/>
              <a:t> </a:t>
            </a:r>
            <a:r>
              <a:rPr lang="es-CO" sz="700" i="1" dirty="0" err="1"/>
              <a:t>perspective</a:t>
            </a:r>
            <a:r>
              <a:rPr lang="es-CO" sz="700" i="1" dirty="0"/>
              <a:t>. WP 7578. Febrero 2016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38015" y="820715"/>
            <a:ext cx="7731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activos (stock) y dinero (flujo) provenientes del narcotráfico y delitos contra el patrimonio económico como porcentaje del PIB del país.</a:t>
            </a:r>
            <a:endParaRPr lang="es-C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4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Amenaza: Minería ilegal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13</a:t>
            </a:fld>
            <a:endParaRPr lang="es-CO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150144" y="1110911"/>
          <a:ext cx="9587593" cy="51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50144" y="6239502"/>
            <a:ext cx="39469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i="1" dirty="0"/>
              <a:t>Fuente: DIAN, Ministerio de Minas y Energía, Registro de aduanas socios comerciales (</a:t>
            </a:r>
            <a:r>
              <a:rPr lang="es-CO" sz="700" i="1" dirty="0" err="1"/>
              <a:t>info</a:t>
            </a:r>
            <a:r>
              <a:rPr lang="es-CO" sz="700" i="1" dirty="0"/>
              <a:t>. Pública)</a:t>
            </a:r>
          </a:p>
        </p:txBody>
      </p:sp>
    </p:spTree>
    <p:extLst>
      <p:ext uri="{BB962C8B-B14F-4D97-AF65-F5344CB8AC3E}">
        <p14:creationId xmlns:p14="http://schemas.microsoft.com/office/powerpoint/2010/main" val="40298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Amenaza: Contrabando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14</a:t>
            </a:fld>
            <a:endParaRPr lang="es-CO" dirty="0"/>
          </a:p>
        </p:txBody>
      </p:sp>
      <p:graphicFrame>
        <p:nvGraphicFramePr>
          <p:cNvPr id="6" name="Chart 4"/>
          <p:cNvGraphicFramePr/>
          <p:nvPr>
            <p:extLst/>
          </p:nvPr>
        </p:nvGraphicFramePr>
        <p:xfrm>
          <a:off x="911087" y="1027928"/>
          <a:ext cx="7912100" cy="496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11087" y="6079656"/>
            <a:ext cx="7342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i="1" dirty="0"/>
              <a:t>Fuente: DIAN.</a:t>
            </a:r>
          </a:p>
        </p:txBody>
      </p:sp>
    </p:spTree>
    <p:extLst>
      <p:ext uri="{BB962C8B-B14F-4D97-AF65-F5344CB8AC3E}">
        <p14:creationId xmlns:p14="http://schemas.microsoft.com/office/powerpoint/2010/main" val="87107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Amenaza: Extorsión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15</a:t>
            </a:fld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423206" y="6129761"/>
            <a:ext cx="11992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i="1" dirty="0"/>
              <a:t>Fuente: Policía Nacional.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022827" y="1051277"/>
            <a:ext cx="3426999" cy="4962574"/>
            <a:chOff x="6827579" y="1012640"/>
            <a:chExt cx="3426999" cy="496257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-1" r="85575"/>
            <a:stretch/>
          </p:blipFill>
          <p:spPr>
            <a:xfrm>
              <a:off x="6827579" y="1012640"/>
              <a:ext cx="603531" cy="496257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28073" t="8661"/>
            <a:stretch/>
          </p:blipFill>
          <p:spPr>
            <a:xfrm>
              <a:off x="7250805" y="1442434"/>
              <a:ext cx="3003773" cy="4532780"/>
            </a:xfrm>
            <a:prstGeom prst="rect">
              <a:avLst/>
            </a:prstGeom>
          </p:spPr>
        </p:pic>
      </p:grpSp>
      <p:sp>
        <p:nvSpPr>
          <p:cNvPr id="10" name="CuadroTexto 9"/>
          <p:cNvSpPr txBox="1"/>
          <p:nvPr/>
        </p:nvSpPr>
        <p:spPr>
          <a:xfrm>
            <a:off x="3446053" y="1115339"/>
            <a:ext cx="305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i="1" dirty="0"/>
              <a:t>Registro casos de extorsión.</a:t>
            </a:r>
          </a:p>
        </p:txBody>
      </p:sp>
    </p:spTree>
    <p:extLst>
      <p:ext uri="{BB962C8B-B14F-4D97-AF65-F5344CB8AC3E}">
        <p14:creationId xmlns:p14="http://schemas.microsoft.com/office/powerpoint/2010/main" val="148682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RESUMEN VULNERABILIDAD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16</a:t>
            </a:fld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645200" y="5915772"/>
            <a:ext cx="878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Fuente: ENR 2016</a:t>
            </a:r>
            <a:endParaRPr lang="es-CO" sz="1200" i="1" dirty="0"/>
          </a:p>
        </p:txBody>
      </p:sp>
      <p:grpSp>
        <p:nvGrpSpPr>
          <p:cNvPr id="9" name="Grupo 8"/>
          <p:cNvGrpSpPr/>
          <p:nvPr/>
        </p:nvGrpSpPr>
        <p:grpSpPr>
          <a:xfrm>
            <a:off x="563557" y="1249134"/>
            <a:ext cx="7670800" cy="4451351"/>
            <a:chOff x="645200" y="1469570"/>
            <a:chExt cx="7670800" cy="4451351"/>
          </a:xfrm>
        </p:grpSpPr>
        <p:pic>
          <p:nvPicPr>
            <p:cNvPr id="6" name="Imagen 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5"/>
            <a:stretch/>
          </p:blipFill>
          <p:spPr bwMode="auto">
            <a:xfrm>
              <a:off x="645200" y="1469570"/>
              <a:ext cx="7670800" cy="4451351"/>
            </a:xfrm>
            <a:prstGeom prst="rect">
              <a:avLst/>
            </a:prstGeom>
            <a:noFill/>
          </p:spPr>
        </p:pic>
        <p:sp>
          <p:nvSpPr>
            <p:cNvPr id="8" name="Rectángulo 7"/>
            <p:cNvSpPr/>
            <p:nvPr/>
          </p:nvSpPr>
          <p:spPr>
            <a:xfrm>
              <a:off x="4318907" y="4678136"/>
              <a:ext cx="3902529" cy="873578"/>
            </a:xfrm>
            <a:prstGeom prst="rect">
              <a:avLst/>
            </a:prstGeom>
            <a:solidFill>
              <a:srgbClr val="FFC000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09759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Nivel</a:t>
            </a:r>
            <a:r>
              <a:rPr lang="en-US" dirty="0">
                <a:solidFill>
                  <a:schemeClr val="tx1"/>
                </a:solidFill>
              </a:rPr>
              <a:t> regional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Pendiente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difundir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17</a:t>
            </a:fld>
            <a:endParaRPr lang="es-CO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3" y="4211144"/>
            <a:ext cx="2948871" cy="20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45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PERCEPCIÓN DE LA AMENAZA EN LAS REGIONES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18</a:t>
            </a:fld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528034" y="771773"/>
            <a:ext cx="82271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dirty="0"/>
              <a:t>Proporción de encuestados por región que percibieron un </a:t>
            </a:r>
            <a:r>
              <a:rPr lang="es-CO" sz="1600" b="1" dirty="0"/>
              <a:t>alto nivel de amenaza </a:t>
            </a:r>
            <a:r>
              <a:rPr lang="es-CO" sz="1600" dirty="0"/>
              <a:t>por cada delito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521570" y="618245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050" dirty="0"/>
              <a:t>Fuente: Elaboración UIAF</a:t>
            </a: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061674557"/>
              </p:ext>
            </p:extLst>
          </p:nvPr>
        </p:nvGraphicFramePr>
        <p:xfrm>
          <a:off x="430675" y="1248500"/>
          <a:ext cx="8324524" cy="493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280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VULNERABILIDADES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19</a:t>
            </a:fld>
            <a:endParaRPr lang="es-CO" dirty="0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454870166"/>
              </p:ext>
            </p:extLst>
          </p:nvPr>
        </p:nvGraphicFramePr>
        <p:xfrm>
          <a:off x="307108" y="633600"/>
          <a:ext cx="8516079" cy="59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2521570" y="633699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050" dirty="0"/>
              <a:t>Fuente: Elaboración UIAF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83591" y="3401129"/>
            <a:ext cx="287595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600" i="1" dirty="0"/>
              <a:t>Proporción de entidades encuestadas por región que afirman implementar acciones en temas de prevención y detección del LA</a:t>
            </a:r>
          </a:p>
        </p:txBody>
      </p:sp>
    </p:spTree>
    <p:extLst>
      <p:ext uri="{BB962C8B-B14F-4D97-AF65-F5344CB8AC3E}">
        <p14:creationId xmlns:p14="http://schemas.microsoft.com/office/powerpoint/2010/main" val="224293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componentEs</a:t>
            </a:r>
            <a:r>
              <a:rPr lang="en-US" dirty="0"/>
              <a:t> de la </a:t>
            </a:r>
            <a:r>
              <a:rPr lang="en-US" dirty="0" err="1"/>
              <a:t>evaluación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</a:t>
            </a:fld>
            <a:endParaRPr lang="es-CO" dirty="0"/>
          </a:p>
        </p:txBody>
      </p:sp>
      <p:graphicFrame>
        <p:nvGraphicFramePr>
          <p:cNvPr id="6" name="3 Diagrama"/>
          <p:cNvGraphicFramePr/>
          <p:nvPr>
            <p:extLst/>
          </p:nvPr>
        </p:nvGraphicFramePr>
        <p:xfrm>
          <a:off x="120260" y="1943617"/>
          <a:ext cx="5254766" cy="344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9" name="Grupo 78"/>
          <p:cNvGrpSpPr/>
          <p:nvPr/>
        </p:nvGrpSpPr>
        <p:grpSpPr>
          <a:xfrm>
            <a:off x="5598780" y="1709637"/>
            <a:ext cx="3545220" cy="3695119"/>
            <a:chOff x="4499188" y="1543311"/>
            <a:chExt cx="4636997" cy="4833059"/>
          </a:xfrm>
        </p:grpSpPr>
        <p:grpSp>
          <p:nvGrpSpPr>
            <p:cNvPr id="8" name="Grupo 7"/>
            <p:cNvGrpSpPr/>
            <p:nvPr/>
          </p:nvGrpSpPr>
          <p:grpSpPr>
            <a:xfrm>
              <a:off x="5227925" y="3962529"/>
              <a:ext cx="3647155" cy="371360"/>
              <a:chOff x="2190411" y="2448374"/>
              <a:chExt cx="5193511" cy="444684"/>
            </a:xfrm>
          </p:grpSpPr>
          <p:sp>
            <p:nvSpPr>
              <p:cNvPr id="42" name="Flecha derecha 41"/>
              <p:cNvSpPr/>
              <p:nvPr/>
            </p:nvSpPr>
            <p:spPr>
              <a:xfrm>
                <a:off x="2346933" y="2448374"/>
                <a:ext cx="5036989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Flecha derecha 4"/>
              <p:cNvSpPr/>
              <p:nvPr/>
            </p:nvSpPr>
            <p:spPr>
              <a:xfrm>
                <a:off x="2190411" y="2503960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Ciclo de la inteligencia financiera</a:t>
                </a:r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4502564" y="3962529"/>
              <a:ext cx="835278" cy="371360"/>
              <a:chOff x="1157505" y="2448374"/>
              <a:chExt cx="1189427" cy="444684"/>
            </a:xfrm>
          </p:grpSpPr>
          <p:sp>
            <p:nvSpPr>
              <p:cNvPr id="40" name="Rectángulo redondeado 39"/>
              <p:cNvSpPr/>
              <p:nvPr/>
            </p:nvSpPr>
            <p:spPr>
              <a:xfrm>
                <a:off x="1157505" y="2448374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Rectángulo 40"/>
              <p:cNvSpPr/>
              <p:nvPr/>
            </p:nvSpPr>
            <p:spPr>
              <a:xfrm>
                <a:off x="1179213" y="2470082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6</a:t>
                </a: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5227925" y="4371025"/>
              <a:ext cx="3647155" cy="371360"/>
              <a:chOff x="2190411" y="2937527"/>
              <a:chExt cx="5193511" cy="444684"/>
            </a:xfrm>
          </p:grpSpPr>
          <p:sp>
            <p:nvSpPr>
              <p:cNvPr id="38" name="Flecha derecha 37"/>
              <p:cNvSpPr/>
              <p:nvPr/>
            </p:nvSpPr>
            <p:spPr>
              <a:xfrm>
                <a:off x="2346933" y="2937527"/>
                <a:ext cx="5036989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Flecha derecha 8"/>
              <p:cNvSpPr/>
              <p:nvPr/>
            </p:nvSpPr>
            <p:spPr>
              <a:xfrm>
                <a:off x="2190411" y="2993113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Persecución del delito de LA</a:t>
                </a: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4502564" y="4371025"/>
              <a:ext cx="835278" cy="371360"/>
              <a:chOff x="1157505" y="2937527"/>
              <a:chExt cx="1189427" cy="444684"/>
            </a:xfrm>
          </p:grpSpPr>
          <p:sp>
            <p:nvSpPr>
              <p:cNvPr id="36" name="Rectángulo redondeado 35"/>
              <p:cNvSpPr/>
              <p:nvPr/>
            </p:nvSpPr>
            <p:spPr>
              <a:xfrm>
                <a:off x="1157505" y="2937527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Rectángulo 36"/>
              <p:cNvSpPr/>
              <p:nvPr/>
            </p:nvSpPr>
            <p:spPr>
              <a:xfrm>
                <a:off x="1179213" y="2959235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7</a:t>
                </a: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5227925" y="4779522"/>
              <a:ext cx="3647155" cy="371360"/>
              <a:chOff x="2190411" y="3426681"/>
              <a:chExt cx="5193511" cy="444684"/>
            </a:xfrm>
          </p:grpSpPr>
          <p:sp>
            <p:nvSpPr>
              <p:cNvPr id="34" name="Flecha derecha 33"/>
              <p:cNvSpPr/>
              <p:nvPr/>
            </p:nvSpPr>
            <p:spPr>
              <a:xfrm>
                <a:off x="2346933" y="3426681"/>
                <a:ext cx="5036989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Flecha derecha 12"/>
              <p:cNvSpPr/>
              <p:nvPr/>
            </p:nvSpPr>
            <p:spPr>
              <a:xfrm>
                <a:off x="2190411" y="3482267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Decomiso y otras medidas sobre bienes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4502564" y="4779522"/>
              <a:ext cx="835278" cy="371360"/>
              <a:chOff x="1157505" y="3426681"/>
              <a:chExt cx="1189427" cy="444684"/>
            </a:xfrm>
          </p:grpSpPr>
          <p:sp>
            <p:nvSpPr>
              <p:cNvPr id="32" name="Rectángulo redondeado 31"/>
              <p:cNvSpPr/>
              <p:nvPr/>
            </p:nvSpPr>
            <p:spPr>
              <a:xfrm>
                <a:off x="1157505" y="3426681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ectángulo 32"/>
              <p:cNvSpPr/>
              <p:nvPr/>
            </p:nvSpPr>
            <p:spPr>
              <a:xfrm>
                <a:off x="1179213" y="3448389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8</a:t>
                </a: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227925" y="5188018"/>
              <a:ext cx="3647155" cy="371360"/>
              <a:chOff x="2190411" y="3915834"/>
              <a:chExt cx="5193511" cy="444684"/>
            </a:xfrm>
          </p:grpSpPr>
          <p:sp>
            <p:nvSpPr>
              <p:cNvPr id="30" name="Flecha derecha 29"/>
              <p:cNvSpPr/>
              <p:nvPr/>
            </p:nvSpPr>
            <p:spPr>
              <a:xfrm>
                <a:off x="2346933" y="3915834"/>
                <a:ext cx="5036989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Flecha derecha 16"/>
              <p:cNvSpPr/>
              <p:nvPr/>
            </p:nvSpPr>
            <p:spPr>
              <a:xfrm>
                <a:off x="2190411" y="3971420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Persecución del delito de FT</a:t>
                </a: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4502564" y="5188018"/>
              <a:ext cx="835278" cy="371360"/>
              <a:chOff x="1157505" y="3915834"/>
              <a:chExt cx="1189427" cy="444684"/>
            </a:xfrm>
          </p:grpSpPr>
          <p:sp>
            <p:nvSpPr>
              <p:cNvPr id="28" name="Rectángulo redondeado 27"/>
              <p:cNvSpPr/>
              <p:nvPr/>
            </p:nvSpPr>
            <p:spPr>
              <a:xfrm>
                <a:off x="1157505" y="3915834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ángulo 28"/>
              <p:cNvSpPr/>
              <p:nvPr/>
            </p:nvSpPr>
            <p:spPr>
              <a:xfrm>
                <a:off x="1179213" y="3937542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9</a:t>
                </a: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227925" y="5596514"/>
              <a:ext cx="3647155" cy="371360"/>
              <a:chOff x="2190411" y="4404987"/>
              <a:chExt cx="5193511" cy="444684"/>
            </a:xfrm>
          </p:grpSpPr>
          <p:sp>
            <p:nvSpPr>
              <p:cNvPr id="26" name="Flecha derecha 25"/>
              <p:cNvSpPr/>
              <p:nvPr/>
            </p:nvSpPr>
            <p:spPr>
              <a:xfrm>
                <a:off x="2346933" y="4404987"/>
                <a:ext cx="5036989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Flecha derecha 20"/>
              <p:cNvSpPr/>
              <p:nvPr/>
            </p:nvSpPr>
            <p:spPr>
              <a:xfrm>
                <a:off x="2190411" y="4460573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Sanciones financieras terrorismo + ONGs</a:t>
                </a: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4502564" y="5596514"/>
              <a:ext cx="835278" cy="371360"/>
              <a:chOff x="1157505" y="4404987"/>
              <a:chExt cx="1189427" cy="444684"/>
            </a:xfrm>
          </p:grpSpPr>
          <p:sp>
            <p:nvSpPr>
              <p:cNvPr id="24" name="Rectángulo redondeado 23"/>
              <p:cNvSpPr/>
              <p:nvPr/>
            </p:nvSpPr>
            <p:spPr>
              <a:xfrm>
                <a:off x="1157505" y="4404987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ángulo 24"/>
              <p:cNvSpPr/>
              <p:nvPr/>
            </p:nvSpPr>
            <p:spPr>
              <a:xfrm>
                <a:off x="1179213" y="4426695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10</a:t>
                </a: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227925" y="6005010"/>
              <a:ext cx="3647155" cy="371360"/>
              <a:chOff x="2190411" y="4894141"/>
              <a:chExt cx="5193511" cy="444684"/>
            </a:xfrm>
          </p:grpSpPr>
          <p:sp>
            <p:nvSpPr>
              <p:cNvPr id="22" name="Flecha derecha 21"/>
              <p:cNvSpPr/>
              <p:nvPr/>
            </p:nvSpPr>
            <p:spPr>
              <a:xfrm>
                <a:off x="2190411" y="4894141"/>
                <a:ext cx="5193511" cy="444684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lecha derecha 24"/>
              <p:cNvSpPr/>
              <p:nvPr/>
            </p:nvSpPr>
            <p:spPr>
              <a:xfrm>
                <a:off x="2206887" y="4949727"/>
                <a:ext cx="5026755" cy="3335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065" bIns="12065" numCol="1" spcCol="1270" anchor="t" anchorCtr="0">
                <a:noAutofit/>
              </a:bodyPr>
              <a:lstStyle/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Sanciones financieras por PADM</a:t>
                </a: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4502564" y="6005010"/>
              <a:ext cx="835278" cy="371360"/>
              <a:chOff x="1157505" y="4894141"/>
              <a:chExt cx="1189427" cy="444684"/>
            </a:xfrm>
          </p:grpSpPr>
          <p:sp>
            <p:nvSpPr>
              <p:cNvPr id="20" name="Rectángulo redondeado 19"/>
              <p:cNvSpPr/>
              <p:nvPr/>
            </p:nvSpPr>
            <p:spPr>
              <a:xfrm>
                <a:off x="1157505" y="4894141"/>
                <a:ext cx="1189427" cy="444684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ángulo 20"/>
              <p:cNvSpPr/>
              <p:nvPr/>
            </p:nvSpPr>
            <p:spPr>
              <a:xfrm>
                <a:off x="1179213" y="4915849"/>
                <a:ext cx="1146011" cy="4012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11</a:t>
                </a: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>
              <a:off x="4499189" y="2500934"/>
              <a:ext cx="4636996" cy="1403479"/>
              <a:chOff x="1380530" y="1847435"/>
              <a:chExt cx="6492249" cy="3163131"/>
            </a:xfrm>
          </p:grpSpPr>
          <p:grpSp>
            <p:nvGrpSpPr>
              <p:cNvPr id="45" name="Grupo 44"/>
              <p:cNvGrpSpPr/>
              <p:nvPr/>
            </p:nvGrpSpPr>
            <p:grpSpPr>
              <a:xfrm>
                <a:off x="2446393" y="1847435"/>
                <a:ext cx="5140934" cy="988478"/>
                <a:chOff x="2223368" y="2176477"/>
                <a:chExt cx="5140934" cy="988478"/>
              </a:xfrm>
            </p:grpSpPr>
            <p:sp>
              <p:nvSpPr>
                <p:cNvPr id="61" name="Flecha derecha 60"/>
                <p:cNvSpPr/>
                <p:nvPr/>
              </p:nvSpPr>
              <p:spPr>
                <a:xfrm>
                  <a:off x="2346934" y="2176477"/>
                  <a:ext cx="5017368" cy="988478"/>
                </a:xfrm>
                <a:prstGeom prst="rightArrow">
                  <a:avLst>
                    <a:gd name="adj1" fmla="val 75000"/>
                    <a:gd name="adj2" fmla="val 50000"/>
                  </a:avLst>
                </a:prstGeom>
                <a:ln w="28575">
                  <a:noFill/>
                </a:ln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2" name="Flecha derecha 4"/>
                <p:cNvSpPr/>
                <p:nvPr/>
              </p:nvSpPr>
              <p:spPr>
                <a:xfrm>
                  <a:off x="2223368" y="2315541"/>
                  <a:ext cx="4822832" cy="741358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80000" tIns="72000" rIns="12700" bIns="127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s-CO" sz="1050" kern="1200" dirty="0"/>
                    <a:t>Supervisión</a:t>
                  </a:r>
                </a:p>
              </p:txBody>
            </p:sp>
          </p:grpSp>
          <p:grpSp>
            <p:nvGrpSpPr>
              <p:cNvPr id="46" name="Grupo 45"/>
              <p:cNvGrpSpPr/>
              <p:nvPr/>
            </p:nvGrpSpPr>
            <p:grpSpPr>
              <a:xfrm>
                <a:off x="1380530" y="1847435"/>
                <a:ext cx="1189427" cy="988478"/>
                <a:chOff x="1157505" y="2176477"/>
                <a:chExt cx="1189427" cy="988478"/>
              </a:xfrm>
            </p:grpSpPr>
            <p:sp>
              <p:nvSpPr>
                <p:cNvPr id="59" name="Rectángulo redondeado 58"/>
                <p:cNvSpPr/>
                <p:nvPr/>
              </p:nvSpPr>
              <p:spPr>
                <a:xfrm>
                  <a:off x="1157505" y="2176477"/>
                  <a:ext cx="1189427" cy="988478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0" name="Rectángulo 59"/>
                <p:cNvSpPr/>
                <p:nvPr/>
              </p:nvSpPr>
              <p:spPr>
                <a:xfrm>
                  <a:off x="1205759" y="2224731"/>
                  <a:ext cx="1092919" cy="891970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200" tIns="38100" rIns="76200" bIns="3810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O" sz="1050" kern="1200" dirty="0"/>
                    <a:t>RI 3</a:t>
                  </a:r>
                </a:p>
              </p:txBody>
            </p:sp>
          </p:grpSp>
          <p:grpSp>
            <p:nvGrpSpPr>
              <p:cNvPr id="47" name="Grupo 46"/>
              <p:cNvGrpSpPr/>
              <p:nvPr/>
            </p:nvGrpSpPr>
            <p:grpSpPr>
              <a:xfrm>
                <a:off x="2395236" y="2934761"/>
                <a:ext cx="5477543" cy="988478"/>
                <a:chOff x="2172211" y="3263803"/>
                <a:chExt cx="5477543" cy="988478"/>
              </a:xfrm>
            </p:grpSpPr>
            <p:sp>
              <p:nvSpPr>
                <p:cNvPr id="57" name="Flecha derecha 56"/>
                <p:cNvSpPr/>
                <p:nvPr/>
              </p:nvSpPr>
              <p:spPr>
                <a:xfrm>
                  <a:off x="2312253" y="3263803"/>
                  <a:ext cx="5017368" cy="988478"/>
                </a:xfrm>
                <a:prstGeom prst="rightArrow">
                  <a:avLst>
                    <a:gd name="adj1" fmla="val 75000"/>
                    <a:gd name="adj2" fmla="val 50000"/>
                  </a:avLst>
                </a:prstGeom>
                <a:ln w="28575">
                  <a:noFill/>
                </a:ln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8" name="Flecha derecha 8"/>
                <p:cNvSpPr/>
                <p:nvPr/>
              </p:nvSpPr>
              <p:spPr>
                <a:xfrm>
                  <a:off x="2172211" y="3402867"/>
                  <a:ext cx="5477543" cy="741358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80000" tIns="72000" rIns="10795" bIns="10795" numCol="1" spcCol="1270" anchor="t" anchorCtr="0">
                  <a:noAutofit/>
                </a:bodyPr>
                <a:lstStyle/>
                <a:p>
                  <a:pPr marL="171450" lvl="1" indent="-171450" defTabSz="7556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s-CO" sz="1050" kern="1200" dirty="0"/>
                    <a:t>Medidas preventivas s</a:t>
                  </a:r>
                  <a:r>
                    <a:rPr lang="es-CO" sz="1050" dirty="0"/>
                    <a:t>ujetos obligados</a:t>
                  </a:r>
                  <a:endParaRPr lang="es-CO" sz="1050" kern="1200" dirty="0"/>
                </a:p>
              </p:txBody>
            </p:sp>
          </p:grpSp>
          <p:grpSp>
            <p:nvGrpSpPr>
              <p:cNvPr id="48" name="Grupo 47"/>
              <p:cNvGrpSpPr/>
              <p:nvPr/>
            </p:nvGrpSpPr>
            <p:grpSpPr>
              <a:xfrm>
                <a:off x="1380530" y="2934761"/>
                <a:ext cx="1189427" cy="988478"/>
                <a:chOff x="1157505" y="3263803"/>
                <a:chExt cx="1189427" cy="988478"/>
              </a:xfrm>
            </p:grpSpPr>
            <p:sp>
              <p:nvSpPr>
                <p:cNvPr id="55" name="Rectángulo redondeado 54"/>
                <p:cNvSpPr/>
                <p:nvPr/>
              </p:nvSpPr>
              <p:spPr>
                <a:xfrm>
                  <a:off x="1157505" y="3263803"/>
                  <a:ext cx="1189427" cy="988478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6" name="Rectángulo 55"/>
                <p:cNvSpPr/>
                <p:nvPr/>
              </p:nvSpPr>
              <p:spPr>
                <a:xfrm>
                  <a:off x="1205759" y="3312057"/>
                  <a:ext cx="1092919" cy="891970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200" tIns="38100" rIns="76200" bIns="3810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O" sz="1050" kern="1200" dirty="0"/>
                    <a:t>RI 4</a:t>
                  </a:r>
                </a:p>
              </p:txBody>
            </p:sp>
          </p:grpSp>
          <p:grpSp>
            <p:nvGrpSpPr>
              <p:cNvPr id="49" name="Grupo 48"/>
              <p:cNvGrpSpPr/>
              <p:nvPr/>
            </p:nvGrpSpPr>
            <p:grpSpPr>
              <a:xfrm>
                <a:off x="2446393" y="4022088"/>
                <a:ext cx="5140934" cy="988478"/>
                <a:chOff x="2223368" y="4351130"/>
                <a:chExt cx="5140934" cy="988478"/>
              </a:xfrm>
            </p:grpSpPr>
            <p:sp>
              <p:nvSpPr>
                <p:cNvPr id="53" name="Flecha derecha 52"/>
                <p:cNvSpPr/>
                <p:nvPr/>
              </p:nvSpPr>
              <p:spPr>
                <a:xfrm>
                  <a:off x="2346934" y="4351130"/>
                  <a:ext cx="5017368" cy="988478"/>
                </a:xfrm>
                <a:prstGeom prst="rightArrow">
                  <a:avLst>
                    <a:gd name="adj1" fmla="val 75000"/>
                    <a:gd name="adj2" fmla="val 50000"/>
                  </a:avLst>
                </a:prstGeom>
                <a:ln w="28575">
                  <a:noFill/>
                </a:ln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4" name="Flecha derecha 12"/>
                <p:cNvSpPr/>
                <p:nvPr/>
              </p:nvSpPr>
              <p:spPr>
                <a:xfrm>
                  <a:off x="2223368" y="4490194"/>
                  <a:ext cx="4822832" cy="741358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80000" tIns="72000" rIns="12700" bIns="127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r>
                    <a:rPr lang="es-CO" sz="1050" kern="1200" dirty="0"/>
                    <a:t>Beneficiario final</a:t>
                  </a:r>
                </a:p>
              </p:txBody>
            </p:sp>
          </p:grpSp>
          <p:grpSp>
            <p:nvGrpSpPr>
              <p:cNvPr id="50" name="Grupo 49"/>
              <p:cNvGrpSpPr/>
              <p:nvPr/>
            </p:nvGrpSpPr>
            <p:grpSpPr>
              <a:xfrm>
                <a:off x="1380530" y="4022088"/>
                <a:ext cx="1189427" cy="988478"/>
                <a:chOff x="1157505" y="4351130"/>
                <a:chExt cx="1189427" cy="988478"/>
              </a:xfrm>
            </p:grpSpPr>
            <p:sp>
              <p:nvSpPr>
                <p:cNvPr id="51" name="Rectángulo redondeado 50"/>
                <p:cNvSpPr/>
                <p:nvPr/>
              </p:nvSpPr>
              <p:spPr>
                <a:xfrm>
                  <a:off x="1157505" y="4351130"/>
                  <a:ext cx="1189427" cy="988478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2" name="Rectángulo 51"/>
                <p:cNvSpPr/>
                <p:nvPr/>
              </p:nvSpPr>
              <p:spPr>
                <a:xfrm>
                  <a:off x="1205759" y="4399384"/>
                  <a:ext cx="1092919" cy="891970"/>
                </a:xfrm>
                <a:prstGeom prst="rect">
                  <a:avLst/>
                </a:prstGeom>
                <a:ln w="28575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200" tIns="38100" rIns="76200" bIns="3810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O" sz="1050" kern="1200" dirty="0"/>
                    <a:t>RI 5</a:t>
                  </a:r>
                </a:p>
              </p:txBody>
            </p:sp>
          </p:grpSp>
        </p:grpSp>
        <p:grpSp>
          <p:nvGrpSpPr>
            <p:cNvPr id="64" name="Grupo 63"/>
            <p:cNvGrpSpPr/>
            <p:nvPr/>
          </p:nvGrpSpPr>
          <p:grpSpPr>
            <a:xfrm>
              <a:off x="5253430" y="1570892"/>
              <a:ext cx="3660720" cy="393007"/>
              <a:chOff x="2238835" y="0"/>
              <a:chExt cx="5195965" cy="2542919"/>
            </a:xfrm>
          </p:grpSpPr>
          <p:sp>
            <p:nvSpPr>
              <p:cNvPr id="74" name="Flecha derecha 73"/>
              <p:cNvSpPr/>
              <p:nvPr/>
            </p:nvSpPr>
            <p:spPr>
              <a:xfrm>
                <a:off x="2238835" y="0"/>
                <a:ext cx="5195965" cy="2542919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5" name="Flecha derecha 4"/>
              <p:cNvSpPr/>
              <p:nvPr/>
            </p:nvSpPr>
            <p:spPr>
              <a:xfrm>
                <a:off x="2247074" y="317866"/>
                <a:ext cx="4242369" cy="19071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700" bIns="1270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Riesgo de LA/FT</a:t>
                </a:r>
              </a:p>
            </p:txBody>
          </p:sp>
        </p:grpSp>
        <p:grpSp>
          <p:nvGrpSpPr>
            <p:cNvPr id="65" name="Grupo 64"/>
            <p:cNvGrpSpPr/>
            <p:nvPr/>
          </p:nvGrpSpPr>
          <p:grpSpPr>
            <a:xfrm>
              <a:off x="4502207" y="1570892"/>
              <a:ext cx="838282" cy="393007"/>
              <a:chOff x="1172562" y="0"/>
              <a:chExt cx="1189844" cy="2542919"/>
            </a:xfrm>
          </p:grpSpPr>
          <p:sp>
            <p:nvSpPr>
              <p:cNvPr id="72" name="Rectángulo redondeado 71"/>
              <p:cNvSpPr/>
              <p:nvPr/>
            </p:nvSpPr>
            <p:spPr>
              <a:xfrm>
                <a:off x="1172562" y="0"/>
                <a:ext cx="1189844" cy="254291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Rectángulo 72"/>
              <p:cNvSpPr/>
              <p:nvPr/>
            </p:nvSpPr>
            <p:spPr>
              <a:xfrm>
                <a:off x="1230645" y="58083"/>
                <a:ext cx="1073678" cy="24267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1</a:t>
                </a:r>
              </a:p>
            </p:txBody>
          </p:sp>
        </p:grpSp>
        <p:grpSp>
          <p:nvGrpSpPr>
            <p:cNvPr id="66" name="Grupo 65"/>
            <p:cNvGrpSpPr/>
            <p:nvPr/>
          </p:nvGrpSpPr>
          <p:grpSpPr>
            <a:xfrm>
              <a:off x="5254148" y="2000069"/>
              <a:ext cx="3660002" cy="393007"/>
              <a:chOff x="2239854" y="2776948"/>
              <a:chExt cx="5194947" cy="2542919"/>
            </a:xfrm>
          </p:grpSpPr>
          <p:sp>
            <p:nvSpPr>
              <p:cNvPr id="70" name="Flecha derecha 69"/>
              <p:cNvSpPr/>
              <p:nvPr/>
            </p:nvSpPr>
            <p:spPr>
              <a:xfrm>
                <a:off x="2379901" y="2776948"/>
                <a:ext cx="5054900" cy="2542919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1" name="Flecha derecha 8"/>
              <p:cNvSpPr/>
              <p:nvPr/>
            </p:nvSpPr>
            <p:spPr>
              <a:xfrm>
                <a:off x="2239854" y="3005786"/>
                <a:ext cx="4239916" cy="19071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0000" tIns="72000" rIns="12700" bIns="1270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CO" sz="1050" kern="1200" dirty="0"/>
                  <a:t>Cooperación internacional</a:t>
                </a:r>
              </a:p>
            </p:txBody>
          </p:sp>
        </p:grpSp>
        <p:grpSp>
          <p:nvGrpSpPr>
            <p:cNvPr id="67" name="Grupo 66"/>
            <p:cNvGrpSpPr/>
            <p:nvPr/>
          </p:nvGrpSpPr>
          <p:grpSpPr>
            <a:xfrm>
              <a:off x="4514826" y="2000069"/>
              <a:ext cx="837988" cy="393007"/>
              <a:chOff x="1190473" y="2776948"/>
              <a:chExt cx="1189427" cy="2542919"/>
            </a:xfrm>
          </p:grpSpPr>
          <p:sp>
            <p:nvSpPr>
              <p:cNvPr id="68" name="Rectángulo redondeado 67"/>
              <p:cNvSpPr/>
              <p:nvPr/>
            </p:nvSpPr>
            <p:spPr>
              <a:xfrm>
                <a:off x="1190473" y="2776948"/>
                <a:ext cx="1189427" cy="254291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Rectángulo 68"/>
              <p:cNvSpPr/>
              <p:nvPr/>
            </p:nvSpPr>
            <p:spPr>
              <a:xfrm>
                <a:off x="1248536" y="2835008"/>
                <a:ext cx="1073301" cy="24267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1050" kern="1200" dirty="0"/>
                  <a:t>RI 2</a:t>
                </a:r>
              </a:p>
            </p:txBody>
          </p:sp>
        </p:grpSp>
        <p:sp>
          <p:nvSpPr>
            <p:cNvPr id="76" name="Rectángulo 75"/>
            <p:cNvSpPr/>
            <p:nvPr/>
          </p:nvSpPr>
          <p:spPr>
            <a:xfrm>
              <a:off x="4499189" y="1543311"/>
              <a:ext cx="4433116" cy="8954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/>
            </a:p>
          </p:txBody>
        </p:sp>
        <p:sp>
          <p:nvSpPr>
            <p:cNvPr id="77" name="Rectángulo 76"/>
            <p:cNvSpPr/>
            <p:nvPr/>
          </p:nvSpPr>
          <p:spPr>
            <a:xfrm>
              <a:off x="4499188" y="2455640"/>
              <a:ext cx="4433117" cy="147859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/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4514826" y="3951091"/>
              <a:ext cx="4417479" cy="2425279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/>
            </a:p>
          </p:txBody>
        </p:sp>
      </p:grpSp>
      <p:sp>
        <p:nvSpPr>
          <p:cNvPr id="80" name="CuadroTexto 79"/>
          <p:cNvSpPr txBox="1"/>
          <p:nvPr/>
        </p:nvSpPr>
        <p:spPr>
          <a:xfrm>
            <a:off x="1339303" y="1257300"/>
            <a:ext cx="28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Componente</a:t>
            </a:r>
            <a:r>
              <a:rPr lang="en-US" b="1" dirty="0"/>
              <a:t> </a:t>
            </a:r>
            <a:r>
              <a:rPr lang="en-US" b="1" dirty="0" err="1"/>
              <a:t>Técnico</a:t>
            </a:r>
            <a:endParaRPr lang="en-US" b="1" dirty="0"/>
          </a:p>
        </p:txBody>
      </p:sp>
      <p:sp>
        <p:nvSpPr>
          <p:cNvPr id="81" name="CuadroTexto 80"/>
          <p:cNvSpPr txBox="1"/>
          <p:nvPr/>
        </p:nvSpPr>
        <p:spPr>
          <a:xfrm>
            <a:off x="5885111" y="1261853"/>
            <a:ext cx="28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Componente</a:t>
            </a:r>
            <a:r>
              <a:rPr lang="en-US" b="1" dirty="0"/>
              <a:t> </a:t>
            </a:r>
            <a:r>
              <a:rPr lang="en-US" b="1" dirty="0" err="1"/>
              <a:t>Efectividad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09942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Nivel</a:t>
            </a:r>
            <a:r>
              <a:rPr lang="en-US" dirty="0">
                <a:solidFill>
                  <a:schemeClr val="tx1"/>
                </a:solidFill>
              </a:rPr>
              <a:t> SECTORIAL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20</a:t>
            </a:fld>
            <a:endParaRPr lang="es-CO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3" y="4211144"/>
            <a:ext cx="2948871" cy="20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79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400" dirty="0"/>
              <a:t>Sistemas de Administración de Riesgos LA/FT: SARLAFT/SIPLAFT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21</a:t>
            </a:fld>
            <a:endParaRPr lang="es-CO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681821" y="1260019"/>
          <a:ext cx="7634179" cy="473987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2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Año de expedición (</a:t>
                      </a:r>
                      <a:r>
                        <a:rPr lang="es-CO" sz="1600" dirty="0" err="1">
                          <a:effectLst/>
                        </a:rPr>
                        <a:t>exp</a:t>
                      </a:r>
                      <a:r>
                        <a:rPr lang="es-CO" sz="1600" dirty="0">
                          <a:effectLst/>
                        </a:rPr>
                        <a:t>.) o actualización (</a:t>
                      </a:r>
                      <a:r>
                        <a:rPr lang="es-CO" sz="1600" dirty="0" err="1">
                          <a:effectLst/>
                        </a:rPr>
                        <a:t>act</a:t>
                      </a:r>
                      <a:r>
                        <a:rPr lang="es-CO" sz="1600" dirty="0">
                          <a:effectLst/>
                        </a:rPr>
                        <a:t>.) 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Sector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Tipo Norma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2015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de la Economía Solidaria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de Puertos y Transporte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SIPLAFT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(exp.)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DIAN – cambistas profesionales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err="1">
                          <a:effectLst/>
                        </a:rPr>
                        <a:t>MinTIC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COLJUEGOS – juegos de suerte y azar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SIPLAFT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COLDEPORTES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SIPLAFT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2016 (</a:t>
                      </a:r>
                      <a:r>
                        <a:rPr lang="es-CO" sz="1600" dirty="0" err="1">
                          <a:effectLst/>
                        </a:rPr>
                        <a:t>act</a:t>
                      </a:r>
                      <a:r>
                        <a:rPr lang="es-CO" sz="1600" dirty="0">
                          <a:effectLst/>
                        </a:rPr>
                        <a:t>.)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de Notariado y Registro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SIPLAFT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2014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Financiera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de Sociedades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SARGLAFT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2016 (exp.)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Nacional de Salud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SARLAFT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2011 (act.)</a:t>
                      </a:r>
                      <a:endParaRPr lang="es-C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Superintendencia de Vigilancia y Seguridad Privada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SARLAFT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13" marR="5351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71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400" dirty="0"/>
              <a:t>Algunos componentes de un SARLAFT </a:t>
            </a:r>
            <a:br>
              <a:rPr lang="es-CO" sz="2400" dirty="0"/>
            </a:br>
            <a:r>
              <a:rPr lang="es-CO" sz="2400" dirty="0"/>
              <a:t>(40R)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22</a:t>
            </a:fld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Debida Diligencia del Cliente (Conocimiento del cliente, beneficiario final, persona natural, mercantil y fideicomisos).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Personas Expuestas Políticamente (extranjeras, domésticas, organismos internacionales, familiares).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Análisis de riesgos de nuevas tecnologías y productos.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Países de mayor riesgo (DDC intensificada y simplificada).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Envío de Reportes de Operación Sospechosa.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400" dirty="0"/>
              <a:t>Congelamiento de activos (terroristas, organizaciones terroristas y financieros del terrorismo, proliferación de armas de destrucción masiva).</a:t>
            </a:r>
          </a:p>
          <a:p>
            <a:pPr marL="0" indent="0">
              <a:buNone/>
            </a:pP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27012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000" dirty="0"/>
              <a:t>AUTOEVALUACIÓN DESPUÉS DE LA VISITA DEL FMI</a:t>
            </a:r>
            <a:endParaRPr lang="es-ES" sz="20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23</a:t>
            </a:fld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s-CO" dirty="0"/>
              <a:t>Es recomendable actualizar la estrategia de difusión de la ENR y maximizar la utilidad que ésta pueda dejar.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s-CO" dirty="0"/>
              <a:t>Así mismo, es importante diseñar un plan de acción que convierta las recomendaciones de la ENR en acciones que se puedan seguir y medir</a:t>
            </a:r>
            <a:r>
              <a:rPr lang="en-US" dirty="0"/>
              <a:t>. </a:t>
            </a:r>
            <a:r>
              <a:rPr lang="es-CO" dirty="0"/>
              <a:t>Estas acciones deben estar articuladas con las otras acciones tomadas –y en curso- por el Gobierno para combatir el LA/FT</a:t>
            </a:r>
            <a:r>
              <a:rPr lang="en-US" dirty="0"/>
              <a:t>.</a:t>
            </a:r>
            <a:endParaRPr lang="es-CO" dirty="0"/>
          </a:p>
          <a:p>
            <a:pPr>
              <a:buFont typeface="Wingdings" panose="05000000000000000000" pitchFamily="2" charset="2"/>
              <a:buChar char="§"/>
            </a:pPr>
            <a:r>
              <a:rPr lang="es-CO" dirty="0"/>
              <a:t>Tenemos el conocimiento y las herramientas, sin embargo, es importante coordinar esfuerzos para contar con una política de LA/FT articulada y consistente con los riesgos de LA/FT dadas las capacidades del Estado.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s-CO" dirty="0"/>
              <a:t>Es fundamental promover el desarrollo de los negocios en el marco legal y bajo un ambiente competitivo. Así mismo, es importante reducir las externalidades negativas que se puedan derivar de la misma política ALA/CFT y los riesgos de contagio asociados al LA/FT.</a:t>
            </a:r>
          </a:p>
        </p:txBody>
      </p:sp>
    </p:spTree>
    <p:extLst>
      <p:ext uri="{BB962C8B-B14F-4D97-AF65-F5344CB8AC3E}">
        <p14:creationId xmlns:p14="http://schemas.microsoft.com/office/powerpoint/2010/main" val="149161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a. Informe de seguimiento proceso de evaluación mutua FMI - GAFILAT.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24</a:t>
            </a:fld>
            <a:endParaRPr lang="es-CO" dirty="0"/>
          </a:p>
        </p:txBody>
      </p:sp>
      <p:grpSp>
        <p:nvGrpSpPr>
          <p:cNvPr id="11" name="Grupo 10"/>
          <p:cNvGrpSpPr/>
          <p:nvPr/>
        </p:nvGrpSpPr>
        <p:grpSpPr>
          <a:xfrm>
            <a:off x="1130062" y="973403"/>
            <a:ext cx="7185940" cy="5100827"/>
            <a:chOff x="677636" y="1046880"/>
            <a:chExt cx="7185940" cy="5100827"/>
          </a:xfrm>
        </p:grpSpPr>
        <p:cxnSp>
          <p:nvCxnSpPr>
            <p:cNvPr id="7" name="Conector recto de flecha 6"/>
            <p:cNvCxnSpPr/>
            <p:nvPr/>
          </p:nvCxnSpPr>
          <p:spPr>
            <a:xfrm>
              <a:off x="677636" y="1412423"/>
              <a:ext cx="69165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/>
            <p:cNvCxnSpPr/>
            <p:nvPr/>
          </p:nvCxnSpPr>
          <p:spPr>
            <a:xfrm>
              <a:off x="5286740" y="2241096"/>
              <a:ext cx="0" cy="39066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uadroTexto 92"/>
            <p:cNvSpPr txBox="1"/>
            <p:nvPr/>
          </p:nvSpPr>
          <p:spPr>
            <a:xfrm>
              <a:off x="1178044" y="1046880"/>
              <a:ext cx="5915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EVALUACIÓN COLOMBIA 2017</a:t>
              </a:r>
              <a:endParaRPr lang="es-CO" sz="1600" b="1" dirty="0"/>
            </a:p>
          </p:txBody>
        </p:sp>
        <p:sp>
          <p:nvSpPr>
            <p:cNvPr id="96" name="Rectángulo 95"/>
            <p:cNvSpPr/>
            <p:nvPr/>
          </p:nvSpPr>
          <p:spPr>
            <a:xfrm>
              <a:off x="5393517" y="1632855"/>
              <a:ext cx="2448954" cy="5306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APROBACIÓN</a:t>
              </a:r>
            </a:p>
          </p:txBody>
        </p:sp>
        <p:sp>
          <p:nvSpPr>
            <p:cNvPr id="97" name="CuadroTexto 96"/>
            <p:cNvSpPr txBox="1"/>
            <p:nvPr/>
          </p:nvSpPr>
          <p:spPr>
            <a:xfrm>
              <a:off x="5360857" y="2475822"/>
              <a:ext cx="250271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Primer </a:t>
              </a:r>
              <a:r>
                <a:rPr lang="en-US" sz="1400" dirty="0" err="1"/>
                <a:t>borrador</a:t>
              </a:r>
              <a:r>
                <a:rPr lang="en-US" sz="1400" dirty="0"/>
                <a:t> </a:t>
              </a:r>
              <a:r>
                <a:rPr lang="en-US" sz="1400" dirty="0" err="1"/>
                <a:t>informe</a:t>
              </a:r>
              <a:r>
                <a:rPr lang="en-US" sz="1400" dirty="0"/>
                <a:t> final: </a:t>
              </a:r>
              <a:r>
                <a:rPr lang="en-US" sz="1400" dirty="0" err="1"/>
                <a:t>Primera</a:t>
              </a:r>
              <a:r>
                <a:rPr lang="en-US" sz="1400" dirty="0"/>
                <a:t> </a:t>
              </a:r>
              <a:r>
                <a:rPr lang="en-US" sz="1400" dirty="0" err="1"/>
                <a:t>semana</a:t>
              </a:r>
              <a:r>
                <a:rPr lang="en-US" sz="1400" dirty="0"/>
                <a:t> de </a:t>
              </a:r>
              <a:r>
                <a:rPr lang="en-US" sz="1400" b="1" dirty="0"/>
                <a:t>Agosto</a:t>
              </a:r>
              <a:r>
                <a:rPr lang="en-US" sz="1400" dirty="0"/>
                <a:t> (3 </a:t>
              </a:r>
              <a:r>
                <a:rPr lang="en-US" sz="1400" dirty="0" err="1"/>
                <a:t>semanas</a:t>
              </a:r>
              <a:r>
                <a:rPr lang="en-US" sz="1400" dirty="0"/>
                <a:t> para responder).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Segundo </a:t>
              </a:r>
              <a:r>
                <a:rPr lang="en-US" sz="1400" dirty="0" err="1"/>
                <a:t>borrador</a:t>
              </a:r>
              <a:r>
                <a:rPr lang="en-US" sz="1400" dirty="0"/>
                <a:t> </a:t>
              </a:r>
              <a:r>
                <a:rPr lang="en-US" sz="1400" dirty="0" err="1"/>
                <a:t>informe</a:t>
              </a:r>
              <a:r>
                <a:rPr lang="en-US" sz="1400" dirty="0"/>
                <a:t> final: </a:t>
              </a:r>
              <a:r>
                <a:rPr lang="en-US" sz="1400" b="1" dirty="0" err="1"/>
                <a:t>Septiembre</a:t>
              </a:r>
              <a:r>
                <a:rPr lang="en-US" sz="1400" dirty="0"/>
                <a:t>, y </a:t>
              </a:r>
              <a:r>
                <a:rPr lang="en-US" sz="1400" dirty="0" err="1"/>
                <a:t>cara</a:t>
              </a:r>
              <a:r>
                <a:rPr lang="en-US" sz="1400" dirty="0"/>
                <a:t> a </a:t>
              </a:r>
              <a:r>
                <a:rPr lang="en-US" sz="1400" dirty="0" err="1"/>
                <a:t>cara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Washington D.C. (3 </a:t>
              </a:r>
              <a:r>
                <a:rPr lang="en-US" sz="1400" dirty="0" err="1"/>
                <a:t>semanas</a:t>
              </a:r>
              <a:r>
                <a:rPr lang="en-US" sz="1400" dirty="0"/>
                <a:t> para responder).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Tercer</a:t>
              </a:r>
              <a:r>
                <a:rPr lang="en-US" sz="1400" dirty="0"/>
                <a:t> </a:t>
              </a:r>
              <a:r>
                <a:rPr lang="en-US" sz="1400" dirty="0" err="1"/>
                <a:t>borrador</a:t>
              </a:r>
              <a:r>
                <a:rPr lang="en-US" sz="1400" dirty="0"/>
                <a:t> </a:t>
              </a:r>
              <a:r>
                <a:rPr lang="en-US" sz="1400" dirty="0" err="1"/>
                <a:t>informe</a:t>
              </a:r>
              <a:r>
                <a:rPr lang="en-US" sz="1400" dirty="0"/>
                <a:t> final: </a:t>
              </a:r>
              <a:r>
                <a:rPr lang="en-US" sz="1400" b="1" dirty="0" err="1"/>
                <a:t>Noviembre</a:t>
              </a:r>
              <a:r>
                <a:rPr lang="en-US" sz="1400" dirty="0"/>
                <a:t> (15 </a:t>
              </a:r>
              <a:r>
                <a:rPr lang="en-US" sz="1400" dirty="0" err="1"/>
                <a:t>días</a:t>
              </a:r>
              <a:r>
                <a:rPr lang="en-US" sz="1400" dirty="0"/>
                <a:t> para responder)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Defensa</a:t>
              </a:r>
              <a:r>
                <a:rPr lang="en-US" sz="1400" dirty="0"/>
                <a:t> </a:t>
              </a:r>
              <a:r>
                <a:rPr lang="en-US" sz="1400" dirty="0" err="1"/>
                <a:t>informe</a:t>
              </a:r>
              <a:r>
                <a:rPr lang="en-US" sz="1400" dirty="0"/>
                <a:t> final </a:t>
              </a:r>
              <a:r>
                <a:rPr lang="en-US" sz="1400" dirty="0" err="1"/>
                <a:t>en</a:t>
              </a:r>
              <a:r>
                <a:rPr lang="en-US" sz="1400" dirty="0"/>
                <a:t> </a:t>
              </a:r>
              <a:r>
                <a:rPr lang="en-US" sz="1400" dirty="0" err="1"/>
                <a:t>plenario</a:t>
              </a:r>
              <a:r>
                <a:rPr lang="en-US" sz="1400" dirty="0"/>
                <a:t> GAFILAT: </a:t>
              </a:r>
              <a:r>
                <a:rPr lang="en-US" sz="1400" dirty="0" err="1"/>
                <a:t>Dicimebre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Publicación</a:t>
              </a:r>
              <a:r>
                <a:rPr lang="en-US" sz="1400" dirty="0"/>
                <a:t> </a:t>
              </a:r>
              <a:r>
                <a:rPr lang="en-US" sz="1400" dirty="0" err="1"/>
                <a:t>informe</a:t>
              </a:r>
              <a:r>
                <a:rPr lang="en-US" sz="1400" dirty="0"/>
                <a:t> final: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07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a. Informe de seguimiento proceso de evaluación mutua FMI - GAFILAT.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3</a:t>
            </a:fld>
            <a:endParaRPr lang="es-CO" dirty="0"/>
          </a:p>
        </p:txBody>
      </p:sp>
      <p:grpSp>
        <p:nvGrpSpPr>
          <p:cNvPr id="11" name="Grupo 10"/>
          <p:cNvGrpSpPr/>
          <p:nvPr/>
        </p:nvGrpSpPr>
        <p:grpSpPr>
          <a:xfrm>
            <a:off x="501411" y="973403"/>
            <a:ext cx="7545167" cy="5709727"/>
            <a:chOff x="48985" y="1046880"/>
            <a:chExt cx="7545167" cy="5709727"/>
          </a:xfrm>
        </p:grpSpPr>
        <p:cxnSp>
          <p:nvCxnSpPr>
            <p:cNvPr id="7" name="Conector recto de flecha 6"/>
            <p:cNvCxnSpPr/>
            <p:nvPr/>
          </p:nvCxnSpPr>
          <p:spPr>
            <a:xfrm>
              <a:off x="677636" y="1412423"/>
              <a:ext cx="69165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ángulo 85"/>
            <p:cNvSpPr/>
            <p:nvPr/>
          </p:nvSpPr>
          <p:spPr>
            <a:xfrm>
              <a:off x="123238" y="1632855"/>
              <a:ext cx="2407690" cy="5306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PREPARACIÓN</a:t>
              </a:r>
            </a:p>
          </p:txBody>
        </p:sp>
        <p:sp>
          <p:nvSpPr>
            <p:cNvPr id="87" name="CuadroTexto 86"/>
            <p:cNvSpPr txBox="1"/>
            <p:nvPr/>
          </p:nvSpPr>
          <p:spPr>
            <a:xfrm>
              <a:off x="48985" y="2475822"/>
              <a:ext cx="27343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Ajustes</a:t>
              </a:r>
              <a:r>
                <a:rPr lang="en-US" sz="1400" dirty="0"/>
                <a:t> </a:t>
              </a:r>
              <a:r>
                <a:rPr lang="en-US" sz="1400" dirty="0" err="1"/>
                <a:t>normativos</a:t>
              </a:r>
              <a:r>
                <a:rPr lang="en-US" sz="1400" dirty="0"/>
                <a:t> (2014 – 2017)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Consilidación</a:t>
              </a:r>
              <a:r>
                <a:rPr lang="en-US" sz="1400" dirty="0"/>
                <a:t> </a:t>
              </a:r>
              <a:r>
                <a:rPr lang="en-US" sz="1400" dirty="0" err="1"/>
                <a:t>respuesta</a:t>
              </a:r>
              <a:r>
                <a:rPr lang="en-US" sz="1400" dirty="0"/>
                <a:t> al </a:t>
              </a:r>
              <a:r>
                <a:rPr lang="en-US" sz="1400" dirty="0" err="1"/>
                <a:t>cuestionario</a:t>
              </a:r>
              <a:r>
                <a:rPr lang="en-US" sz="1400" dirty="0"/>
                <a:t> </a:t>
              </a:r>
              <a:r>
                <a:rPr lang="en-US" sz="1400" dirty="0" err="1"/>
                <a:t>técnico</a:t>
              </a:r>
              <a:r>
                <a:rPr lang="en-US" sz="1400" dirty="0"/>
                <a:t> (26 de </a:t>
              </a:r>
              <a:r>
                <a:rPr lang="en-US" sz="1400" dirty="0" err="1"/>
                <a:t>diciembre</a:t>
              </a:r>
              <a:r>
                <a:rPr lang="en-US" sz="1400" dirty="0"/>
                <a:t> 2016).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Respuesta</a:t>
              </a:r>
              <a:r>
                <a:rPr lang="en-US" sz="1400" dirty="0"/>
                <a:t> al </a:t>
              </a:r>
              <a:r>
                <a:rPr lang="en-US" sz="1400" dirty="0" err="1"/>
                <a:t>cuestionario</a:t>
              </a:r>
              <a:r>
                <a:rPr lang="en-US" sz="1400" dirty="0"/>
                <a:t> </a:t>
              </a:r>
              <a:r>
                <a:rPr lang="en-US" sz="1400" dirty="0" err="1"/>
                <a:t>efecitividad</a:t>
              </a:r>
              <a:r>
                <a:rPr lang="en-US" sz="1400" dirty="0"/>
                <a:t> y de </a:t>
              </a:r>
              <a:r>
                <a:rPr lang="en-US" sz="1400" dirty="0" err="1"/>
                <a:t>contexto</a:t>
              </a:r>
              <a:r>
                <a:rPr lang="en-US" sz="1400" dirty="0"/>
                <a:t> (6 de </a:t>
              </a:r>
              <a:r>
                <a:rPr lang="en-US" sz="1400" dirty="0" err="1"/>
                <a:t>febrero</a:t>
              </a:r>
              <a:r>
                <a:rPr lang="en-US" sz="1400" dirty="0"/>
                <a:t> 2017)</a:t>
              </a:r>
              <a:endParaRPr lang="es-CO" sz="1400" dirty="0"/>
            </a:p>
          </p:txBody>
        </p:sp>
        <p:cxnSp>
          <p:nvCxnSpPr>
            <p:cNvPr id="88" name="Conector recto 87"/>
            <p:cNvCxnSpPr/>
            <p:nvPr/>
          </p:nvCxnSpPr>
          <p:spPr>
            <a:xfrm>
              <a:off x="2628260" y="2241096"/>
              <a:ext cx="0" cy="39066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ángulo 88"/>
            <p:cNvSpPr/>
            <p:nvPr/>
          </p:nvSpPr>
          <p:spPr>
            <a:xfrm>
              <a:off x="2783382" y="1636939"/>
              <a:ext cx="2421715" cy="5306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VISITA IN SITU</a:t>
              </a:r>
            </a:p>
          </p:txBody>
        </p:sp>
        <p:sp>
          <p:nvSpPr>
            <p:cNvPr id="90" name="CuadroTexto 89"/>
            <p:cNvSpPr txBox="1"/>
            <p:nvPr/>
          </p:nvSpPr>
          <p:spPr>
            <a:xfrm>
              <a:off x="2783382" y="2355402"/>
              <a:ext cx="2421715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5 al 22 de </a:t>
              </a:r>
              <a:r>
                <a:rPr lang="en-US" sz="1400" dirty="0" err="1"/>
                <a:t>junio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Instalación</a:t>
              </a:r>
              <a:r>
                <a:rPr lang="en-US" sz="1400" dirty="0"/>
                <a:t> con el </a:t>
              </a:r>
              <a:r>
                <a:rPr lang="en-US" sz="1400" dirty="0" err="1"/>
                <a:t>Presidente</a:t>
              </a:r>
              <a:r>
                <a:rPr lang="en-US" sz="1400" dirty="0"/>
                <a:t> de la </a:t>
              </a:r>
              <a:r>
                <a:rPr lang="en-US" sz="1400" dirty="0" err="1"/>
                <a:t>República</a:t>
              </a:r>
              <a:r>
                <a:rPr lang="en-US" sz="1400" dirty="0"/>
                <a:t>, </a:t>
              </a:r>
              <a:r>
                <a:rPr lang="en-US" sz="1400" dirty="0" err="1"/>
                <a:t>Ministro</a:t>
              </a:r>
              <a:r>
                <a:rPr lang="en-US" sz="1400" dirty="0"/>
                <a:t> Hacienda, </a:t>
              </a:r>
              <a:r>
                <a:rPr lang="en-US" sz="1400" dirty="0" err="1"/>
                <a:t>Ministro</a:t>
              </a:r>
              <a:r>
                <a:rPr lang="en-US" sz="1400" dirty="0"/>
                <a:t> </a:t>
              </a:r>
              <a:r>
                <a:rPr lang="en-US" sz="1400" dirty="0" err="1"/>
                <a:t>Justicia</a:t>
              </a:r>
              <a:r>
                <a:rPr lang="en-US" sz="1400" dirty="0"/>
                <a:t>, </a:t>
              </a:r>
              <a:r>
                <a:rPr lang="en-US" sz="1400" dirty="0" err="1"/>
                <a:t>Ministro</a:t>
              </a:r>
              <a:r>
                <a:rPr lang="en-US" sz="1400" dirty="0"/>
                <a:t> </a:t>
              </a:r>
              <a:r>
                <a:rPr lang="en-US" sz="1400" dirty="0" err="1"/>
                <a:t>Defensa</a:t>
              </a:r>
              <a:r>
                <a:rPr lang="en-US" sz="1400" dirty="0"/>
                <a:t> y Director </a:t>
              </a:r>
              <a:r>
                <a:rPr lang="en-US" sz="1400" dirty="0" err="1"/>
                <a:t>Uiaf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Vicepresidente</a:t>
              </a:r>
              <a:r>
                <a:rPr lang="en-US" sz="1400" dirty="0"/>
                <a:t> de la </a:t>
              </a:r>
              <a:r>
                <a:rPr lang="en-US" sz="1400" dirty="0" err="1"/>
                <a:t>República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Entrevistas</a:t>
              </a:r>
              <a:r>
                <a:rPr lang="en-US" sz="1400" dirty="0"/>
                <a:t> con 30 </a:t>
              </a:r>
              <a:r>
                <a:rPr lang="en-US" sz="1400" dirty="0" err="1"/>
                <a:t>entidades</a:t>
              </a:r>
              <a:r>
                <a:rPr lang="en-US" sz="1400" dirty="0"/>
                <a:t> </a:t>
              </a:r>
              <a:r>
                <a:rPr lang="en-US" sz="1400" dirty="0" err="1"/>
                <a:t>públicas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Entrevistas</a:t>
              </a:r>
              <a:r>
                <a:rPr lang="en-US" sz="1400" dirty="0"/>
                <a:t> con </a:t>
              </a:r>
              <a:r>
                <a:rPr lang="en-US" sz="1400" dirty="0" err="1"/>
                <a:t>más</a:t>
              </a:r>
              <a:r>
                <a:rPr lang="en-US" sz="1400" dirty="0"/>
                <a:t> de 40 </a:t>
              </a:r>
              <a:r>
                <a:rPr lang="en-US" sz="1400" dirty="0" err="1"/>
                <a:t>entidades</a:t>
              </a:r>
              <a:r>
                <a:rPr lang="en-US" sz="1400" dirty="0"/>
                <a:t> </a:t>
              </a:r>
              <a:r>
                <a:rPr lang="en-US" sz="1400" dirty="0" err="1"/>
                <a:t>privadas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Respuesta</a:t>
              </a:r>
              <a:r>
                <a:rPr lang="en-US" sz="1400" dirty="0"/>
                <a:t> a solicitudes de </a:t>
              </a:r>
              <a:r>
                <a:rPr lang="en-US" sz="1400" dirty="0" err="1"/>
                <a:t>información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Entrevistas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</a:t>
              </a:r>
              <a:r>
                <a:rPr lang="en-US" sz="1400" dirty="0" err="1"/>
                <a:t>paralelo</a:t>
              </a:r>
              <a:r>
                <a:rPr lang="en-US" sz="1400" dirty="0"/>
                <a:t> con un </a:t>
              </a:r>
              <a:r>
                <a:rPr lang="en-US" sz="1400" dirty="0" err="1"/>
                <a:t>equipo</a:t>
              </a:r>
              <a:r>
                <a:rPr lang="en-US" sz="1400" dirty="0"/>
                <a:t> </a:t>
              </a:r>
              <a:r>
                <a:rPr lang="en-US" sz="1400" dirty="0" err="1"/>
                <a:t>evaluador</a:t>
              </a:r>
              <a:r>
                <a:rPr lang="en-US" sz="1400" dirty="0"/>
                <a:t> con </a:t>
              </a:r>
              <a:r>
                <a:rPr lang="en-US" sz="1400" dirty="0" err="1"/>
                <a:t>mucha</a:t>
              </a:r>
              <a:r>
                <a:rPr lang="en-US" sz="1400" dirty="0"/>
                <a:t> </a:t>
              </a:r>
              <a:r>
                <a:rPr lang="en-US" sz="1400" dirty="0" err="1"/>
                <a:t>diversidad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</a:t>
              </a:r>
              <a:r>
                <a:rPr lang="en-US" sz="1400" dirty="0" err="1"/>
                <a:t>sus</a:t>
              </a:r>
              <a:r>
                <a:rPr lang="en-US" sz="1400" dirty="0"/>
                <a:t> </a:t>
              </a:r>
              <a:r>
                <a:rPr lang="en-US" sz="1400" dirty="0" err="1"/>
                <a:t>integrantes</a:t>
              </a:r>
              <a:r>
                <a:rPr lang="en-US" sz="1400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Visita</a:t>
              </a:r>
              <a:r>
                <a:rPr lang="en-US" sz="1400" dirty="0"/>
                <a:t> de campo a Cartagena</a:t>
              </a:r>
            </a:p>
          </p:txBody>
        </p:sp>
        <p:cxnSp>
          <p:nvCxnSpPr>
            <p:cNvPr id="91" name="Conector recto 90"/>
            <p:cNvCxnSpPr/>
            <p:nvPr/>
          </p:nvCxnSpPr>
          <p:spPr>
            <a:xfrm>
              <a:off x="5286740" y="2241096"/>
              <a:ext cx="0" cy="39066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uadroTexto 92"/>
            <p:cNvSpPr txBox="1"/>
            <p:nvPr/>
          </p:nvSpPr>
          <p:spPr>
            <a:xfrm>
              <a:off x="1178044" y="1046880"/>
              <a:ext cx="5915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EVALUACIÓN COLOMBIA 2017</a:t>
              </a:r>
              <a:endParaRPr lang="es-CO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363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Conclusiones</a:t>
            </a:r>
            <a:r>
              <a:rPr lang="en-US" dirty="0"/>
              <a:t> KEY FINDINGS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4</a:t>
            </a:fld>
            <a:endParaRPr lang="es-CO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CO" sz="1600" dirty="0"/>
              <a:t>El país está mejor preparado para luchar contra el LA/FT que cuando se realizó la evaluación de 2008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/>
              <a:t>El trabajo de la FGN y el Sector Defensa es efectivo, sin embargo, existen oportunidades de mejora como por ejemplo en la cooperación </a:t>
            </a:r>
            <a:r>
              <a:rPr lang="es-CO" sz="1600" dirty="0" err="1"/>
              <a:t>interinsitucional</a:t>
            </a:r>
            <a:r>
              <a:rPr lang="es-CO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/>
              <a:t>El país deben incorporar de inmediato el entendimiento de FT en las medidas ALA/CFT.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/>
              <a:t>Las entidades del sector privado están hacienda bien su trabajo, sin embargo, deben seguir mejorando en su entendimiento del riesgo de LA/FT a través de canales y productos más sofisticados.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/>
              <a:t>Los supervisores deben fortalecer sus labores de supervisión y en entender mejor los  riesgos de LA/FT en sus sectores.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1600" dirty="0"/>
              <a:t>La política pública ALA/CFT debe estar diseñada de una manera articulada y debe ser consecuente con los análisis de riesgo que el país realiza</a:t>
            </a:r>
            <a:r>
              <a:rPr lang="en-US" sz="1600" dirty="0"/>
              <a:t>.</a:t>
            </a:r>
          </a:p>
          <a:p>
            <a:pPr marL="0" indent="0" algn="just">
              <a:buNone/>
            </a:pPr>
            <a:r>
              <a:rPr lang="es-CO" sz="1600" dirty="0"/>
              <a:t>Vale la pena recordar y agradecer el compromiso que las entidades han tenido al participar en este proceso, el cual ha demandado tiempo y mucho esfuerzo. Este proceso continua y esperamos continuar trabajando de manera articulada y con toda la disposición para cerrar esta evaluación exitosamente</a:t>
            </a:r>
            <a:r>
              <a:rPr lang="en-US" sz="1600" dirty="0"/>
              <a:t>.</a:t>
            </a:r>
            <a:endParaRPr lang="es-CO" sz="1600" dirty="0"/>
          </a:p>
          <a:p>
            <a:pPr marL="0" indent="0">
              <a:buNone/>
            </a:pP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48065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b. POLITICA NACIONAL ALA/CFT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5</a:t>
            </a:fld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184" t="1410" r="7460" b="26209"/>
          <a:stretch/>
        </p:blipFill>
        <p:spPr>
          <a:xfrm>
            <a:off x="5163262" y="2918813"/>
            <a:ext cx="3707919" cy="3608454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73426" y="1110317"/>
            <a:ext cx="5567309" cy="2612872"/>
            <a:chOff x="4000641" y="1793161"/>
            <a:chExt cx="7060310" cy="3356333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641" y="1793161"/>
              <a:ext cx="4314884" cy="316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525" y="1793161"/>
              <a:ext cx="2745426" cy="335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992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Nivel</a:t>
            </a:r>
            <a:r>
              <a:rPr lang="en-US" dirty="0">
                <a:solidFill>
                  <a:schemeClr val="tx1"/>
                </a:solidFill>
              </a:rPr>
              <a:t> macro y </a:t>
            </a:r>
            <a:r>
              <a:rPr lang="en-US" dirty="0" err="1">
                <a:solidFill>
                  <a:schemeClr val="tx1"/>
                </a:solidFill>
              </a:rPr>
              <a:t>estratégico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6</a:t>
            </a:fld>
            <a:endParaRPr lang="es-CO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3" y="4211144"/>
            <a:ext cx="2948871" cy="20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Nivel Macro: PND 2014 - 2018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7</a:t>
            </a:fld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 sz="2800" dirty="0"/>
              <a:t>Fortalecimiento de la inteligencia económica y </a:t>
            </a:r>
            <a:r>
              <a:rPr lang="es-CO" sz="2800" dirty="0" err="1"/>
              <a:t>ﬁnanciera</a:t>
            </a:r>
            <a:r>
              <a:rPr lang="es-CO" sz="2800" dirty="0"/>
              <a:t> para el control del lavado de activos.</a:t>
            </a:r>
          </a:p>
          <a:p>
            <a:pPr lvl="1"/>
            <a:r>
              <a:rPr lang="es-CO" sz="2000" dirty="0"/>
              <a:t>Desarticulación estructuras criminales.</a:t>
            </a:r>
          </a:p>
          <a:p>
            <a:pPr lvl="1"/>
            <a:r>
              <a:rPr lang="es-CO" sz="2000" dirty="0"/>
              <a:t>Sistema de Información Nacional ALA/CFT</a:t>
            </a:r>
          </a:p>
          <a:p>
            <a:pPr lvl="1"/>
            <a:r>
              <a:rPr lang="es-CO" sz="2000" dirty="0"/>
              <a:t>Entidades que suministran información al Sistema ALA/CFT.</a:t>
            </a:r>
          </a:p>
          <a:p>
            <a:pPr lvl="1"/>
            <a:r>
              <a:rPr lang="es-CO" sz="2000" dirty="0"/>
              <a:t>6 informes regionales de riesgo de LA.</a:t>
            </a:r>
          </a:p>
          <a:p>
            <a:r>
              <a:rPr lang="es-CO" sz="2800" dirty="0"/>
              <a:t>El PND recibió insumo del </a:t>
            </a:r>
            <a:r>
              <a:rPr lang="es-CO" sz="2800" dirty="0" err="1"/>
              <a:t>Conpes</a:t>
            </a:r>
            <a:r>
              <a:rPr lang="es-CO" sz="2800" dirty="0"/>
              <a:t> 3793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4811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Nivel Estratégico: CONPES 3793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8</a:t>
            </a:fld>
            <a:endParaRPr lang="es-CO" dirty="0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78358" y="1511074"/>
          <a:ext cx="8806248" cy="442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44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Nivel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nacional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s-CO"/>
              <a:t>Página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3F5C-F6ED-473E-B141-13542AB9D28B}" type="slidenum">
              <a:rPr lang="es-CO" smtClean="0"/>
              <a:pPr/>
              <a:t>9</a:t>
            </a:fld>
            <a:endParaRPr lang="es-CO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3" y="4211144"/>
            <a:ext cx="2948871" cy="20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35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1383</Words>
  <Application>Microsoft Office PowerPoint</Application>
  <PresentationFormat>Presentación en pantalla (4:3)</PresentationFormat>
  <Paragraphs>236</Paragraphs>
  <Slides>24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Segoe UI</vt:lpstr>
      <vt:lpstr>Times New Roman</vt:lpstr>
      <vt:lpstr>Tw Cen MT</vt:lpstr>
      <vt:lpstr>Wingdings</vt:lpstr>
      <vt:lpstr>Tema de Office</vt:lpstr>
      <vt:lpstr>Hoja de cálculo</vt:lpstr>
      <vt:lpstr>Presentación de PowerPoint</vt:lpstr>
      <vt:lpstr>Los componentEs de la evaluación</vt:lpstr>
      <vt:lpstr>a. Informe de seguimiento proceso de evaluación mutua FMI - GAFILAT.</vt:lpstr>
      <vt:lpstr>Principales Conclusiones KEY FINDINGS</vt:lpstr>
      <vt:lpstr>b. POLITICA NACIONAL ALA/CFT</vt:lpstr>
      <vt:lpstr>Nivel macro y estratégico</vt:lpstr>
      <vt:lpstr>Nivel Macro: PND 2014 - 2018</vt:lpstr>
      <vt:lpstr>Nivel Estratégico: CONPES 3793</vt:lpstr>
      <vt:lpstr>Nivel nacional</vt:lpstr>
      <vt:lpstr>Nivel Nacional:  Evaluación Nacional de Riesgo (ENR)</vt:lpstr>
      <vt:lpstr>Nivel Nacional:  Evaluación Nacional de Riesgo (ENR)</vt:lpstr>
      <vt:lpstr>Amenaza: Narcotráfico</vt:lpstr>
      <vt:lpstr>Amenaza: Minería ilegal</vt:lpstr>
      <vt:lpstr>Amenaza: Contrabando</vt:lpstr>
      <vt:lpstr>Amenaza: Extorsión</vt:lpstr>
      <vt:lpstr>RESUMEN VULNERABILIDAD</vt:lpstr>
      <vt:lpstr>Nivel regional (Pendiente por difundir)</vt:lpstr>
      <vt:lpstr>PERCEPCIÓN DE LA AMENAZA EN LAS REGIONES</vt:lpstr>
      <vt:lpstr>VULNERABILIDADES</vt:lpstr>
      <vt:lpstr>Nivel SECTORIAL</vt:lpstr>
      <vt:lpstr>Sistemas de Administración de Riesgos LA/FT: SARLAFT/SIPLAFT</vt:lpstr>
      <vt:lpstr>Algunos componentes de un SARLAFT  (40R)</vt:lpstr>
      <vt:lpstr>AUTOEVALUACIÓN DESPUÉS DE LA VISITA DEL FMI</vt:lpstr>
      <vt:lpstr>a. Informe de seguimiento proceso de evaluación mutua FMI - GAFILAT.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Sotomayor Garcia</dc:creator>
  <cp:lastModifiedBy>Paola Badrán Robayo</cp:lastModifiedBy>
  <cp:revision>10</cp:revision>
  <dcterms:created xsi:type="dcterms:W3CDTF">2017-07-13T21:03:15Z</dcterms:created>
  <dcterms:modified xsi:type="dcterms:W3CDTF">2017-07-14T14:19:44Z</dcterms:modified>
</cp:coreProperties>
</file>