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1" r:id="rId3"/>
    <p:sldId id="304" r:id="rId4"/>
    <p:sldId id="278" r:id="rId5"/>
    <p:sldId id="295" r:id="rId6"/>
    <p:sldId id="302" r:id="rId7"/>
    <p:sldId id="259" r:id="rId8"/>
    <p:sldId id="261" r:id="rId9"/>
    <p:sldId id="320" r:id="rId10"/>
    <p:sldId id="294" r:id="rId11"/>
    <p:sldId id="260" r:id="rId12"/>
    <p:sldId id="322" r:id="rId13"/>
    <p:sldId id="288" r:id="rId14"/>
    <p:sldId id="283" r:id="rId15"/>
    <p:sldId id="282" r:id="rId16"/>
    <p:sldId id="284" r:id="rId17"/>
    <p:sldId id="300" r:id="rId18"/>
    <p:sldId id="277" r:id="rId19"/>
    <p:sldId id="287" r:id="rId20"/>
    <p:sldId id="272" r:id="rId21"/>
    <p:sldId id="273" r:id="rId22"/>
    <p:sldId id="274" r:id="rId23"/>
    <p:sldId id="298" r:id="rId24"/>
    <p:sldId id="285" r:id="rId25"/>
    <p:sldId id="303" r:id="rId26"/>
  </p:sldIdLst>
  <p:sldSz cx="12192000" cy="6858000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4828"/>
    <a:srgbClr val="944828"/>
    <a:srgbClr val="6A85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3764" autoAdjust="0"/>
  </p:normalViewPr>
  <p:slideViewPr>
    <p:cSldViewPr>
      <p:cViewPr varScale="1">
        <p:scale>
          <a:sx n="57" d="100"/>
          <a:sy n="57" d="100"/>
        </p:scale>
        <p:origin x="37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72"/>
    </p:cViewPr>
  </p:sorterViewPr>
  <p:notesViewPr>
    <p:cSldViewPr>
      <p:cViewPr varScale="1">
        <p:scale>
          <a:sx n="79" d="100"/>
          <a:sy n="79" d="100"/>
        </p:scale>
        <p:origin x="-792" y="-8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obi78\Desktop\urbanMECOV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97626224796147"/>
          <c:y val="0.20934108982645827"/>
          <c:w val="0.85998307056165535"/>
          <c:h val="0.5556673326281975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'bw graph'!$B$57</c:f>
              <c:strCache>
                <c:ptCount val="1"/>
                <c:pt idx="0">
                  <c:v>owner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'bw graph'!$A$58:$A$67</c:f>
              <c:strCache>
                <c:ptCount val="10"/>
                <c:pt idx="0">
                  <c:v>1 decile</c:v>
                </c:pt>
                <c:pt idx="1">
                  <c:v>2 decile</c:v>
                </c:pt>
                <c:pt idx="2">
                  <c:v>3 decile</c:v>
                </c:pt>
                <c:pt idx="3">
                  <c:v>4 decile</c:v>
                </c:pt>
                <c:pt idx="4">
                  <c:v>5 decile</c:v>
                </c:pt>
                <c:pt idx="5">
                  <c:v>6 decile</c:v>
                </c:pt>
                <c:pt idx="6">
                  <c:v>7 decile</c:v>
                </c:pt>
                <c:pt idx="7">
                  <c:v>8 decile</c:v>
                </c:pt>
                <c:pt idx="8">
                  <c:v>9 decile</c:v>
                </c:pt>
                <c:pt idx="9">
                  <c:v>10 decile</c:v>
                </c:pt>
              </c:strCache>
            </c:strRef>
          </c:cat>
          <c:val>
            <c:numRef>
              <c:f>'bw graph'!$B$58:$B$67</c:f>
              <c:numCache>
                <c:formatCode>General</c:formatCode>
                <c:ptCount val="10"/>
                <c:pt idx="0">
                  <c:v>3060</c:v>
                </c:pt>
                <c:pt idx="1">
                  <c:v>2296</c:v>
                </c:pt>
                <c:pt idx="2">
                  <c:v>1962</c:v>
                </c:pt>
                <c:pt idx="3">
                  <c:v>1911</c:v>
                </c:pt>
                <c:pt idx="4">
                  <c:v>1969</c:v>
                </c:pt>
                <c:pt idx="5">
                  <c:v>2047</c:v>
                </c:pt>
                <c:pt idx="6">
                  <c:v>2216</c:v>
                </c:pt>
                <c:pt idx="7">
                  <c:v>2294</c:v>
                </c:pt>
                <c:pt idx="8">
                  <c:v>2735</c:v>
                </c:pt>
                <c:pt idx="9">
                  <c:v>3195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84-4D3B-AB27-9C8EA0736B56}"/>
            </c:ext>
          </c:extLst>
        </c:ser>
        <c:ser>
          <c:idx val="1"/>
          <c:order val="1"/>
          <c:tx>
            <c:strRef>
              <c:f>'bw graph'!$C$57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strRef>
              <c:f>'bw graph'!$A$58:$A$67</c:f>
              <c:strCache>
                <c:ptCount val="10"/>
                <c:pt idx="0">
                  <c:v>1 decile</c:v>
                </c:pt>
                <c:pt idx="1">
                  <c:v>2 decile</c:v>
                </c:pt>
                <c:pt idx="2">
                  <c:v>3 decile</c:v>
                </c:pt>
                <c:pt idx="3">
                  <c:v>4 decile</c:v>
                </c:pt>
                <c:pt idx="4">
                  <c:v>5 decile</c:v>
                </c:pt>
                <c:pt idx="5">
                  <c:v>6 decile</c:v>
                </c:pt>
                <c:pt idx="6">
                  <c:v>7 decile</c:v>
                </c:pt>
                <c:pt idx="7">
                  <c:v>8 decile</c:v>
                </c:pt>
                <c:pt idx="8">
                  <c:v>9 decile</c:v>
                </c:pt>
                <c:pt idx="9">
                  <c:v>10 decile</c:v>
                </c:pt>
              </c:strCache>
            </c:strRef>
          </c:cat>
          <c:val>
            <c:numRef>
              <c:f>'bw graph'!$C$58:$C$67</c:f>
              <c:numCache>
                <c:formatCode>General</c:formatCode>
                <c:ptCount val="10"/>
                <c:pt idx="0">
                  <c:v>810</c:v>
                </c:pt>
                <c:pt idx="1">
                  <c:v>1227</c:v>
                </c:pt>
                <c:pt idx="2">
                  <c:v>1112</c:v>
                </c:pt>
                <c:pt idx="3">
                  <c:v>964</c:v>
                </c:pt>
                <c:pt idx="4">
                  <c:v>959</c:v>
                </c:pt>
                <c:pt idx="5">
                  <c:v>788</c:v>
                </c:pt>
                <c:pt idx="6">
                  <c:v>685</c:v>
                </c:pt>
                <c:pt idx="7">
                  <c:v>647</c:v>
                </c:pt>
                <c:pt idx="8">
                  <c:v>482</c:v>
                </c:pt>
                <c:pt idx="9">
                  <c:v>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84-4D3B-AB27-9C8EA0736B56}"/>
            </c:ext>
          </c:extLst>
        </c:ser>
        <c:ser>
          <c:idx val="2"/>
          <c:order val="2"/>
          <c:tx>
            <c:strRef>
              <c:f>'bw graph'!$D$57</c:f>
              <c:strCache>
                <c:ptCount val="1"/>
                <c:pt idx="0">
                  <c:v>rent</c:v>
                </c:pt>
              </c:strCache>
            </c:strRef>
          </c:tx>
          <c:invertIfNegative val="0"/>
          <c:cat>
            <c:strRef>
              <c:f>'bw graph'!$A$58:$A$67</c:f>
              <c:strCache>
                <c:ptCount val="10"/>
                <c:pt idx="0">
                  <c:v>1 decile</c:v>
                </c:pt>
                <c:pt idx="1">
                  <c:v>2 decile</c:v>
                </c:pt>
                <c:pt idx="2">
                  <c:v>3 decile</c:v>
                </c:pt>
                <c:pt idx="3">
                  <c:v>4 decile</c:v>
                </c:pt>
                <c:pt idx="4">
                  <c:v>5 decile</c:v>
                </c:pt>
                <c:pt idx="5">
                  <c:v>6 decile</c:v>
                </c:pt>
                <c:pt idx="6">
                  <c:v>7 decile</c:v>
                </c:pt>
                <c:pt idx="7">
                  <c:v>8 decile</c:v>
                </c:pt>
                <c:pt idx="8">
                  <c:v>9 decile</c:v>
                </c:pt>
                <c:pt idx="9">
                  <c:v>10 decile</c:v>
                </c:pt>
              </c:strCache>
            </c:strRef>
          </c:cat>
          <c:val>
            <c:numRef>
              <c:f>'bw graph'!$D$58:$D$67</c:f>
              <c:numCache>
                <c:formatCode>General</c:formatCode>
                <c:ptCount val="10"/>
                <c:pt idx="0">
                  <c:v>1334</c:v>
                </c:pt>
                <c:pt idx="1">
                  <c:v>1682</c:v>
                </c:pt>
                <c:pt idx="2">
                  <c:v>2131</c:v>
                </c:pt>
                <c:pt idx="3">
                  <c:v>2329</c:v>
                </c:pt>
                <c:pt idx="4">
                  <c:v>2277</c:v>
                </c:pt>
                <c:pt idx="5">
                  <c:v>2370</c:v>
                </c:pt>
                <c:pt idx="6">
                  <c:v>2303</c:v>
                </c:pt>
                <c:pt idx="7">
                  <c:v>2264</c:v>
                </c:pt>
                <c:pt idx="8">
                  <c:v>1988</c:v>
                </c:pt>
                <c:pt idx="9">
                  <c:v>1693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84-4D3B-AB27-9C8EA0736B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9695088"/>
        <c:axId val="209697832"/>
      </c:barChart>
      <c:catAx>
        <c:axId val="209695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es-CO"/>
          </a:p>
        </c:txPr>
        <c:crossAx val="209697832"/>
        <c:crosses val="autoZero"/>
        <c:auto val="1"/>
        <c:lblAlgn val="ctr"/>
        <c:lblOffset val="100"/>
        <c:noMultiLvlLbl val="0"/>
      </c:catAx>
      <c:valAx>
        <c:axId val="20969783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s-CO"/>
          </a:p>
        </c:txPr>
        <c:crossAx val="209695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08098444216212"/>
          <c:y val="6.6806020181571044E-2"/>
          <c:w val="0.74808081960769401"/>
          <c:h val="8.4721553572236846E-2"/>
        </c:manualLayout>
      </c:layout>
      <c:overlay val="0"/>
      <c:txPr>
        <a:bodyPr/>
        <a:lstStyle/>
        <a:p>
          <a:pPr>
            <a:defRPr sz="2800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88EB3EA-BDD6-47C7-92B5-50A8B7871FFD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667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B113ABC-244F-40C2-AC53-250F82F2DBCC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3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C6794-07C9-419F-B389-E57DD5869539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1D19F-6B45-41D9-AAA0-21FAC9B7E61A}" type="slidenum">
              <a:rPr lang="en-GB"/>
              <a:pPr/>
              <a:t>14</a:t>
            </a:fld>
            <a:endParaRPr lang="en-GB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91E03-FD07-4C8D-93A9-EB060D91F670}" type="slidenum">
              <a:rPr lang="en-GB"/>
              <a:pPr/>
              <a:t>15</a:t>
            </a:fld>
            <a:endParaRPr lang="en-GB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066FB-694F-44E1-B10B-1D26A7207DFA}" type="slidenum">
              <a:rPr lang="en-GB"/>
              <a:pPr/>
              <a:t>16</a:t>
            </a:fld>
            <a:endParaRPr lang="en-GB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3F0F1-B135-44EB-9B78-7BB266103EF7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6751F-C951-4A26-85CB-42D7E14712FC}" type="slidenum">
              <a:rPr lang="en-GB"/>
              <a:pPr/>
              <a:t>19</a:t>
            </a:fld>
            <a:endParaRPr lang="en-GB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Mercer 2011 Quality of living survey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D52F-3C28-429A-B276-85EC0608F64D}" type="slidenum">
              <a:rPr lang="en-GB"/>
              <a:pPr/>
              <a:t>20</a:t>
            </a:fld>
            <a:endParaRPr lang="en-GB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1E001-D848-4B14-A5C0-0218380A43BA}" type="slidenum">
              <a:rPr lang="en-GB"/>
              <a:pPr/>
              <a:t>21</a:t>
            </a:fld>
            <a:endParaRPr lang="en-GB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0E9938-5A1C-4A78-916C-7CD51F68B509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9ECF9-7614-4508-8417-8882DEA15E5B}" type="slidenum">
              <a:rPr lang="en-GB"/>
              <a:pPr/>
              <a:t>23</a:t>
            </a:fld>
            <a:endParaRPr lang="en-GB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F7717-2A05-4A91-95C7-10F43B646624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4C1B8-B0C7-4A9E-A397-BA16EAF3424C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E8557-914A-4E85-8534-8E1F56733377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Fuente: ROLAC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13ABC-244F-40C2-AC53-250F82F2DBC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89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9B720-EB9C-441B-8EE3-BCFE4653419D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47F29-3D36-46FC-AF16-D26BA35D5772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4630B-C30C-43EF-9938-42340D6E71E4}" type="slidenum">
              <a:rPr lang="en-GB"/>
              <a:pPr/>
              <a:t>10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E8462-AE2F-45D1-92A1-8AB2FFBBA792}" type="slidenum">
              <a:rPr lang="en-GB"/>
              <a:pPr/>
              <a:t>11</a:t>
            </a:fld>
            <a:endParaRPr lang="en-GB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3BA4E-B8E1-4E17-932B-42CC10851979}" type="slidenum">
              <a:rPr lang="en-GB"/>
              <a:pPr/>
              <a:t>13</a:t>
            </a:fld>
            <a:endParaRPr lang="en-GB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19CC2-03FC-45CC-BDF2-77DF82D373E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067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E09F-A945-46F8-AB1F-917F8EDCFA7F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6480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3FA4-2D23-4000-8C4A-8FB711A7A6F3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529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30F5-EF7C-406F-82A4-DF9DE3881DC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882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DA64-2F05-4712-ACE3-734C3250846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51132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122E-0205-44A8-8BDF-589DB429DCE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10801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23948-1807-4382-95B4-86F887B05452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920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45B91-651B-469A-BE69-DD8E45EBDFC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693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0F9D-6B36-417D-B478-D2569D08EA40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263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D3A-4D44-4117-BBEC-DF284286431C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8040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D52A-DD40-436F-9A45-0756DE92460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42119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CA06-201D-495F-9FAA-E02155D46B59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6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91544" y="161291"/>
            <a:ext cx="8208962" cy="6696843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¿TODOS PROPIETARIOS? ¿UNA SOLUCIÓN VIABLE AL PROBLEMA DE LA DEMANDA HABITACIONAL O UNA POLÍTICA EQUIVOCADA?</a:t>
            </a:r>
            <a:br>
              <a:rPr lang="es-ES" sz="4000" dirty="0">
                <a:latin typeface="Times New Roman" pitchFamily="18" charset="0"/>
                <a:cs typeface="Times New Roman" pitchFamily="18" charset="0"/>
              </a:rPr>
            </a:br>
            <a:br>
              <a:rPr lang="es-ES" sz="4000" dirty="0">
                <a:latin typeface="Times New Roman" pitchFamily="18" charset="0"/>
                <a:cs typeface="Times New Roman" pitchFamily="18" charset="0"/>
              </a:rPr>
            </a:b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Alan Gilbert</a:t>
            </a:r>
            <a:br>
              <a:rPr lang="es-ES" sz="3600" dirty="0">
                <a:latin typeface="Times New Roman" pitchFamily="18" charset="0"/>
                <a:cs typeface="Times New Roman" pitchFamily="18" charset="0"/>
              </a:rPr>
            </a:br>
            <a:br>
              <a:rPr lang="es-ES" sz="3200" dirty="0">
                <a:latin typeface="Times New Roman" pitchFamily="18" charset="0"/>
                <a:cs typeface="Times New Roman" pitchFamily="18" charset="0"/>
              </a:rPr>
            </a:b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UNIVERSITY COLLEGE LONDON</a:t>
            </a:r>
            <a:br>
              <a:rPr lang="es-ES" sz="3200" dirty="0">
                <a:latin typeface="Times New Roman" pitchFamily="18" charset="0"/>
                <a:cs typeface="Times New Roman" pitchFamily="18" charset="0"/>
              </a:rPr>
            </a:br>
            <a:br>
              <a:rPr lang="es-E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716339"/>
            <a:ext cx="6400800" cy="144710"/>
          </a:xfrm>
        </p:spPr>
        <p:txBody>
          <a:bodyPr>
            <a:normAutofit fontScale="25000" lnSpcReduction="20000"/>
          </a:bodyPr>
          <a:lstStyle/>
          <a:p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CIUDADES DE PROPIETARIOS E INQUILINOS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28801"/>
            <a:ext cx="8229600" cy="450212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No es posible que todos los hogares sean propietarios. Siempre habrá algunos que no tengan los recursos para comprar. </a:t>
            </a:r>
          </a:p>
          <a:p>
            <a:pPr algn="just">
              <a:lnSpc>
                <a:spcPct val="90000"/>
              </a:lnSpc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Más y más, los gobiernos están impidiendo que los pobres invadan la tierra sin servicios.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Sin la posibilidad de crear una sociedad totalmente propietaria, todas las ciudades necesitan otras formas de tenencia y usufructo</a:t>
            </a:r>
          </a:p>
          <a:p>
            <a:endParaRPr lang="es-E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0"/>
            <a:ext cx="8229600" cy="1556792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PROPIETARIOS DEL FUTURO, PERO HOY NO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1773238"/>
            <a:ext cx="8496300" cy="4703762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Muchos inquilinos dicen que quieren comprar pero cuando tienen la plata no lo hacen. En muchas ciudades las familias más pobres no son inquilinas sino dueñas de ranchos 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Muchos solo quieren la propiedad porque no hay alternativa, no pueden pagar el alquiler; por eso muchos invaden tierra perif</a:t>
            </a:r>
            <a:r>
              <a:rPr lang="es-ES" dirty="0"/>
              <a:t>é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rica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16634"/>
            <a:ext cx="7886700" cy="936103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latin typeface="Times New Roman Bold" panose="02020803070505020304" pitchFamily="18" charset="0"/>
                <a:cs typeface="Times New Roman Bold" panose="02020803070505020304" pitchFamily="18" charset="0"/>
              </a:rPr>
              <a:t>Tenencia</a:t>
            </a:r>
            <a:r>
              <a:rPr lang="en-GB" dirty="0">
                <a:latin typeface="Times New Roman Bold" panose="02020803070505020304" pitchFamily="18" charset="0"/>
                <a:cs typeface="Times New Roman Bold" panose="02020803070505020304" pitchFamily="18" charset="0"/>
              </a:rPr>
              <a:t> </a:t>
            </a:r>
            <a:r>
              <a:rPr lang="en-GB" dirty="0" err="1">
                <a:latin typeface="Times New Roman Bold" panose="02020803070505020304" pitchFamily="18" charset="0"/>
                <a:cs typeface="Times New Roman Bold" panose="02020803070505020304" pitchFamily="18" charset="0"/>
              </a:rPr>
              <a:t>en</a:t>
            </a:r>
            <a:r>
              <a:rPr lang="en-GB" dirty="0">
                <a:latin typeface="Times New Roman Bold" panose="02020803070505020304" pitchFamily="18" charset="0"/>
                <a:cs typeface="Times New Roman Bold" panose="02020803070505020304" pitchFamily="18" charset="0"/>
              </a:rPr>
              <a:t> Colombia, 2011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525359"/>
              </p:ext>
            </p:extLst>
          </p:nvPr>
        </p:nvGraphicFramePr>
        <p:xfrm>
          <a:off x="1847528" y="836712"/>
          <a:ext cx="856895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527405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58751"/>
            <a:ext cx="8784976" cy="893763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OTRAS VENTAJAS POR SER INQUILINO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1196976"/>
            <a:ext cx="8893175" cy="5661025"/>
          </a:xfrm>
        </p:spPr>
        <p:txBody>
          <a:bodyPr>
            <a:normAutofit/>
          </a:bodyPr>
          <a:lstStyle/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Libertad de responsabilidades financieras: algunos inquilinos no quieren la responsabilidad de tener una hipoteca</a:t>
            </a:r>
          </a:p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Libertad de los problemas que enfrentan los propietarios, ¿quién va a reparar el techo?</a:t>
            </a:r>
          </a:p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No todos quieren construir sus propias casas</a:t>
            </a:r>
          </a:p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Posibilidad de mandar dinero a sus parientes en el campo o en su país de origen</a:t>
            </a:r>
          </a:p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Posibilidad de vivir en barrios con servicios o ubicados más cerca el centro de la ciudad o en el lugar de trabajo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8750"/>
            <a:ext cx="8892480" cy="1182018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VENTAJAS PARA LA SOCIEDAD: FLEXIBILIDAD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700808"/>
            <a:ext cx="8784976" cy="48965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000" dirty="0">
                <a:latin typeface="Times New Roman" pitchFamily="18" charset="0"/>
                <a:cs typeface="Times New Roman" pitchFamily="18" charset="0"/>
              </a:rPr>
              <a:t>En muchas ciudades es difícil vender una casa</a:t>
            </a:r>
          </a:p>
          <a:p>
            <a:pPr>
              <a:lnSpc>
                <a:spcPct val="90000"/>
              </a:lnSpc>
            </a:pPr>
            <a:r>
              <a:rPr lang="es-ES" sz="3000" dirty="0">
                <a:latin typeface="Times New Roman" pitchFamily="18" charset="0"/>
                <a:cs typeface="Times New Roman" pitchFamily="18" charset="0"/>
              </a:rPr>
              <a:t>En los barrios piratas de Bogotá pocos propietarios se mudan</a:t>
            </a:r>
          </a:p>
          <a:p>
            <a:pPr>
              <a:lnSpc>
                <a:spcPct val="90000"/>
              </a:lnSpc>
            </a:pPr>
            <a:r>
              <a:rPr lang="es-ES" sz="3000" dirty="0">
                <a:latin typeface="Times New Roman" pitchFamily="18" charset="0"/>
                <a:cs typeface="Times New Roman" pitchFamily="18" charset="0"/>
              </a:rPr>
              <a:t>En general, la tenencia de los inquilinos es mucho </a:t>
            </a:r>
            <a:r>
              <a:rPr lang="es-ES" sz="3000" dirty="0">
                <a:cs typeface="Times New Roman" pitchFamily="18" charset="0"/>
              </a:rPr>
              <a:t>m</a:t>
            </a:r>
            <a:r>
              <a:rPr lang="en-GB" dirty="0"/>
              <a:t>á</a:t>
            </a:r>
            <a:r>
              <a:rPr lang="es-ES" sz="3000" dirty="0">
                <a:cs typeface="Times New Roman" pitchFamily="18" charset="0"/>
              </a:rPr>
              <a:t>s flexible</a:t>
            </a:r>
          </a:p>
          <a:p>
            <a:pPr>
              <a:lnSpc>
                <a:spcPct val="90000"/>
              </a:lnSpc>
            </a:pPr>
            <a:r>
              <a:rPr lang="es-ES" sz="3000" dirty="0">
                <a:cs typeface="Times New Roman" pitchFamily="18" charset="0"/>
              </a:rPr>
              <a:t>Esta flexibilidad es vital para algunos grupos sociales: los migrantes recién llegados, los estudiantes, los solteros </a:t>
            </a:r>
            <a:r>
              <a:rPr lang="es-ES" sz="3000" dirty="0">
                <a:latin typeface="Times New Roman" pitchFamily="18" charset="0"/>
                <a:cs typeface="Times New Roman" pitchFamily="18" charset="0"/>
              </a:rPr>
              <a:t>y, más y más, los separados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0"/>
            <a:ext cx="8229600" cy="1038002"/>
          </a:xfrm>
        </p:spPr>
        <p:txBody>
          <a:bodyPr/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GÉNERO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412776"/>
            <a:ext cx="8964612" cy="54452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Muchas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mujeres viven de sus arrendamientos porque no tienen otro ingreso</a:t>
            </a:r>
          </a:p>
          <a:p>
            <a:pPr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Muchas casa-tenientes son viudas, separadas, divorciadas o madres solteras</a:t>
            </a:r>
          </a:p>
          <a:p>
            <a:pPr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Como los habitantes de las ciudades envejecen, más mujeres van a vivir de sus arrendamientos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606425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ESTRUCTURA URBANA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196752"/>
            <a:ext cx="8784976" cy="54723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La propiedad, cuando esta vinculada a la baja densidad de los nuevos suburbios y a su dependencia  del automóvil, exagera la tendencia internacional hacia ‘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urban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sprawl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’.</a:t>
            </a:r>
          </a:p>
          <a:p>
            <a:pPr marL="0" indent="0">
              <a:lnSpc>
                <a:spcPct val="90000"/>
              </a:lnSpc>
              <a:buNone/>
            </a:pPr>
            <a:endParaRPr lang="es-ES" b="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Ciudades con muchos inquilinos son más densas y tienen más posibilidad de desarrollar sistemas de transporte p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blico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eficientes – Europa hasta 1970 y los Estados Unidos hasta 1950.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REDUCIR EL N</a:t>
            </a: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MERO DE VIVIENDAS DESOCUPADAS</a:t>
            </a:r>
            <a:br>
              <a:rPr lang="es-ES" b="1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b="1" dirty="0"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b="0" dirty="0">
                <a:latin typeface="Times New Roman" pitchFamily="18" charset="0"/>
                <a:cs typeface="Times New Roman" pitchFamily="18" charset="0"/>
              </a:rPr>
              <a:t>Hoy día, hay 5,2 millón de unidades vacías en Brasil, 2,5 millón en Argentina. En Argentina, El Salvador y Uruguay 18 por ciento del stock de vivienda es desocupada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endParaRPr lang="en-GB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4598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0"/>
            <a:ext cx="8229600" cy="1542058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EN AMERICA LATINA HAY POCO INTERES OFICIAL EN LA VIVIENDA DE ALQUILER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1916832"/>
            <a:ext cx="8362950" cy="4752256"/>
          </a:xfrm>
        </p:spPr>
        <p:txBody>
          <a:bodyPr>
            <a:normAutofit fontScale="85000" lnSpcReduction="20000"/>
          </a:bodyPr>
          <a:lstStyle/>
          <a:p>
            <a:r>
              <a:rPr lang="es-ES" b="0" dirty="0">
                <a:latin typeface="Times New Roman" pitchFamily="18" charset="0"/>
                <a:cs typeface="Times New Roman" pitchFamily="18" charset="0"/>
              </a:rPr>
              <a:t>Las únicas excepciones importantes en América Latina son:</a:t>
            </a:r>
          </a:p>
          <a:p>
            <a:pPr lvl="1"/>
            <a:r>
              <a:rPr lang="es-ES" b="0" dirty="0">
                <a:latin typeface="Times New Roman" pitchFamily="18" charset="0"/>
                <a:cs typeface="Times New Roman" pitchFamily="18" charset="0"/>
              </a:rPr>
              <a:t>Programa Arrendamento Residencial (PAR) en Brasil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ES" b="0" i="1" dirty="0">
                <a:latin typeface="Times New Roman" pitchFamily="18" charset="0"/>
                <a:cs typeface="Times New Roman" pitchFamily="18" charset="0"/>
              </a:rPr>
              <a:t>Fondo de Garantía de Alquileres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en Uruguay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ES" b="0" dirty="0">
                <a:latin typeface="Times New Roman" pitchFamily="18" charset="0"/>
                <a:cs typeface="Times New Roman" pitchFamily="18" charset="0"/>
              </a:rPr>
              <a:t>Subsidios para inquilinos en situaciones de vulnerabilidad en Bogotá, San Pablo y Montevideo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ES" b="0" i="1" dirty="0">
                <a:latin typeface="Times New Roman" pitchFamily="18" charset="0"/>
                <a:cs typeface="Times New Roman" pitchFamily="18" charset="0"/>
              </a:rPr>
              <a:t>Programa de recuperación de stock habitacional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 en Uruguay y el arrendamiento de edificios públicos vacíos en San Pablo</a:t>
            </a:r>
          </a:p>
          <a:p>
            <a:pPr lvl="1"/>
            <a:r>
              <a:rPr lang="es-ES" dirty="0">
                <a:latin typeface="Times New Roman" pitchFamily="18" charset="0"/>
                <a:cs typeface="Times New Roman" pitchFamily="18" charset="0"/>
              </a:rPr>
              <a:t>Arriendo Social en Colombia</a:t>
            </a:r>
            <a:endParaRPr lang="es-ES" b="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s-ES" b="0" dirty="0">
                <a:latin typeface="Times New Roman" pitchFamily="18" charset="0"/>
                <a:cs typeface="Times New Roman" pitchFamily="18" charset="0"/>
              </a:rPr>
              <a:t>Modificación de la legislación en varios países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s-ES" b="0" dirty="0">
                <a:latin typeface="Times New Roman" pitchFamily="18" charset="0"/>
                <a:cs typeface="Times New Roman" pitchFamily="18" charset="0"/>
              </a:rPr>
              <a:t>En ningún caso el programa ha tocado la mayoría de inquilinos.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endParaRPr lang="es-E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677863"/>
          </a:xfrm>
        </p:spPr>
        <p:txBody>
          <a:bodyPr/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¿LECCIONES DE SUIZA?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25538"/>
            <a:ext cx="8229600" cy="55435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Zúrich y Ginebra son ciudades que siempre consiguen buenas notas en los ‘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rankings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’ de calidad de vida urbana:</a:t>
            </a:r>
          </a:p>
          <a:p>
            <a:pPr>
              <a:lnSpc>
                <a:spcPct val="80000"/>
              </a:lnSpc>
            </a:pP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Mercer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2008: primero y segundo; 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Mercer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2010: segundo y tercero; </a:t>
            </a:r>
            <a:r>
              <a:rPr lang="es-ES" b="0" dirty="0" err="1">
                <a:latin typeface="Times New Roman" pitchFamily="18" charset="0"/>
                <a:cs typeface="Times New Roman" pitchFamily="18" charset="0"/>
              </a:rPr>
              <a:t>Mercer</a:t>
            </a:r>
            <a:r>
              <a:rPr lang="es-ES" b="0" dirty="0">
                <a:latin typeface="Times New Roman" pitchFamily="18" charset="0"/>
                <a:cs typeface="Times New Roman" pitchFamily="18" charset="0"/>
              </a:rPr>
              <a:t> 2011: segundo y octavo</a:t>
            </a:r>
          </a:p>
          <a:p>
            <a:pPr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¿Son ciudades de propietarios? ¡Claro que no!</a:t>
            </a:r>
          </a:p>
          <a:p>
            <a:pPr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En Zúrich solamente 23% de hogares son propietarios y en Ginebra 16% </a:t>
            </a:r>
          </a:p>
          <a:p>
            <a:pPr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La mayoría en cada ciudad alquila.</a:t>
            </a:r>
          </a:p>
          <a:p>
            <a:pPr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¿No hay una lección importante para otros países y ciudades aquí?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UN PAIS DE PROPIETARIOS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Durante muchas décadas todos gobiernos latinoamericanos han adoptado políticas para fomentar la propiedad</a:t>
            </a:r>
            <a:endParaRPr lang="en-GB" dirty="0"/>
          </a:p>
          <a:p>
            <a:r>
              <a:rPr lang="es-419" dirty="0"/>
              <a:t>Han intentado a aumentar acceso al crédito hipotecario</a:t>
            </a:r>
            <a:endParaRPr lang="en-GB" dirty="0"/>
          </a:p>
          <a:p>
            <a:r>
              <a:rPr lang="es-419" dirty="0"/>
              <a:t>Han ofrecido subsidios a los pobres</a:t>
            </a:r>
          </a:p>
          <a:p>
            <a:r>
              <a:rPr lang="es-419" dirty="0"/>
              <a:t>Han permitido la invasión de tierra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90182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158751"/>
            <a:ext cx="8189913" cy="1685925"/>
          </a:xfrm>
        </p:spPr>
        <p:txBody>
          <a:bodyPr>
            <a:normAutofit fontScale="90000"/>
          </a:bodyPr>
          <a:lstStyle/>
          <a:p>
            <a:pPr>
              <a:buClr>
                <a:schemeClr val="accent1"/>
              </a:buClr>
            </a:pP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¿CÓMO FOMENTAR LA INVERSIÓN PRIVADA EN EL STOCK DE VIVIENDA PARA ALQUILAR?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916832"/>
            <a:ext cx="8569325" cy="471256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Reducir los incentivos impositivos para familias que están comprando sus casas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Si el Estado quisiera dar subsidios a los compradores, debe pensar en dar subsidios también a los inquilinos (en una cuenta bancaria bloqueada)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Dar crédito para los constructores de vivienda de alquiler para crear mas espacio y mejorar la calidad del equipamiento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Reducir el nivel de los impuestos prediales que pagan los  arrendadores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1"/>
            <a:ext cx="9144000" cy="1171575"/>
          </a:xfrm>
        </p:spPr>
        <p:txBody>
          <a:bodyPr>
            <a:normAutofit fontScale="90000"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¿COMO FOMENTAR LA VIVIENDA DE ALQUILER EN EL SECTOR INFORMAL?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2057400"/>
            <a:ext cx="8280400" cy="4495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En programas de mejoramiento y renovación urbanos dar incentivos a dueños para crear más espacio en sus casas para arrendar</a:t>
            </a:r>
          </a:p>
          <a:p>
            <a:pPr algn="just">
              <a:lnSpc>
                <a:spcPct val="8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Canalizar más crédito formal a los auto-constructores en los barrios pobres para mejorar el equipamiento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>
                <a:latin typeface="Times New Roman" pitchFamily="18" charset="0"/>
                <a:cs typeface="Times New Roman" pitchFamily="18" charset="0"/>
              </a:rPr>
              <a:t>Pensar en ofrecer tierra estatal a los constructores de vivienda de alquiler </a:t>
            </a:r>
          </a:p>
          <a:p>
            <a:pPr algn="just">
              <a:lnSpc>
                <a:spcPct val="80000"/>
              </a:lnSpc>
            </a:pP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158751"/>
            <a:ext cx="8964613" cy="1325563"/>
          </a:xfrm>
        </p:spPr>
        <p:txBody>
          <a:bodyPr/>
          <a:lstStyle/>
          <a:p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COMO FOMENTAR LA VIVIENDA DE ALQUILER EN EL SECTOR INFORMAL?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1773238"/>
            <a:ext cx="8713787" cy="5084762"/>
          </a:xfrm>
        </p:spPr>
        <p:txBody>
          <a:bodyPr/>
          <a:lstStyle/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Modificar el sistema legal e introducir sistemas locales de arbitramento entre dueños e inquilinos. Informarles a los dos grupos de sus derechos 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Buscar maneras de mejorar la colaboración entre dueños e inquilinos, por ejemplo, mediante la divulgación de una forma de contrato simple y universal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En los barrios pobres mejorar los servicios de transporte e infraestructura y ofrecer títulos a los ‘dueños’ para dar impulso a la construcción de más cuartos para inquilinos 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8752"/>
            <a:ext cx="9144000" cy="1110009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UNAS RECOMENDACIONES</a:t>
            </a:r>
          </a:p>
        </p:txBody>
      </p:sp>
      <p:pic>
        <p:nvPicPr>
          <p:cNvPr id="117771" name="Picture 11" descr="http://www.unhabitat.org/pmss/pmss%2fcover_images%2f1125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916832"/>
            <a:ext cx="30243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1496200" y="5934670"/>
            <a:ext cx="4293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u="sng" dirty="0"/>
              <a:t>http</a:t>
            </a:r>
            <a:r>
              <a:rPr lang="en-US" u="sng"/>
              <a:t>://www.unhabitat.org/pmss/getPage.asp?page=bookView&amp;book=1125</a:t>
            </a:r>
            <a:endParaRPr lang="en-GB" u="sng" dirty="0"/>
          </a:p>
        </p:txBody>
      </p:sp>
      <p:pic>
        <p:nvPicPr>
          <p:cNvPr id="117769" name="Picture 9" descr="http://www.unhabitat.org/pmss/pmss%2fcover_images%2f31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1916832"/>
            <a:ext cx="324036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93181" y="5963806"/>
            <a:ext cx="4267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</a:t>
            </a:r>
            <a:r>
              <a:rPr lang="en-GB"/>
              <a:t>://www.unhabitat.org/pmss/listItemDetails.aspx?publicationID=3107</a:t>
            </a:r>
            <a:endParaRPr lang="en-GB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606425"/>
          </a:xfrm>
        </p:spPr>
        <p:txBody>
          <a:bodyPr>
            <a:normAutofit fontScale="90000"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CONCLUSIONES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908051"/>
            <a:ext cx="8642350" cy="561657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Pocos gobiernos de la región tienen políticas sanas para la vivienda de alquiler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Su meta principal es crear un país de propietarios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Cumplir con esta meta no es posible ni deseable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 crisis financiera mundial de 2008 nos ha mostrado que prestar dinero a los más pobres para comprar casas es peligroso para los bancos y peor para la gente hipotecada 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Muchas personas no quieren ser propietarias en varios momentos de su vida</a:t>
            </a:r>
          </a:p>
          <a:p>
            <a:pPr algn="just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En el futuro los gobiernos deben ayudar crear un mercado de vivienda balanceado entre propiedad y arrendamiento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2204864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013176"/>
            <a:ext cx="8229600" cy="1296184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1771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s-419" sz="4000" dirty="0">
                <a:latin typeface="+mn-lt"/>
              </a:rPr>
              <a:t>¿POR QUE HAN OLVIDADO LOS INQUILINOS?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72817"/>
            <a:ext cx="8229600" cy="435334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Los inquilinos quieren ser dueños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Los dueños son personas más responsables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Los constructores no quieren construir para arrendar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Los gobiernos no quieren arrendar vivienda pública</a:t>
            </a: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Por esas razones, la única política sana es fomentar la vivienda en propiedad.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9941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8751"/>
            <a:ext cx="9144000" cy="893985"/>
          </a:xfrm>
        </p:spPr>
        <p:txBody>
          <a:bodyPr>
            <a:noAutofit/>
          </a:bodyPr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PROBLEMAS CON ESTA POLÍTICA</a:t>
            </a:r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268760"/>
            <a:ext cx="8641084" cy="55892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es-ES" b="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 Restricciones al acceso a la propiedad:</a:t>
            </a: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El costo: los precios de la vivienda y del suelo urbano tienden a subir y los salarios por menos</a:t>
            </a: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Los jóvenes no pueden acumular ahorros suficientes para la cuota inicial</a:t>
            </a: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s-ES" sz="3200" dirty="0">
                <a:latin typeface="Times New Roman" pitchFamily="18" charset="0"/>
                <a:cs typeface="Times New Roman" pitchFamily="18" charset="0"/>
              </a:rPr>
              <a:t>Acceso a la propiedad es más complicado en las ciudades grandes – casi siempre el porcentaje de inquilinos es más elevado en las ciudades metropolitanas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s-ES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8751"/>
            <a:ext cx="8229600" cy="1254125"/>
          </a:xfrm>
        </p:spPr>
        <p:txBody>
          <a:bodyPr/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PROBLEMAS CON EL ÉNFASIS EN LA PROPIEDAD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Hay escasez de tierra accesible urbanizada y los barrios nuevos están lejos de los centros de empleo</a:t>
            </a:r>
            <a:endParaRPr lang="es-ES" b="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b="0" dirty="0">
                <a:latin typeface="Times New Roman" pitchFamily="18" charset="0"/>
                <a:cs typeface="Times New Roman" pitchFamily="18" charset="0"/>
              </a:rPr>
              <a:t>Es necesario ofrecer subsidios a los pobres</a:t>
            </a:r>
          </a:p>
          <a:p>
            <a:pPr lvl="0" algn="just"/>
            <a:r>
              <a:rPr lang="es-ES" b="0" dirty="0">
                <a:latin typeface="Times New Roman" pitchFamily="18" charset="0"/>
                <a:cs typeface="Times New Roman" pitchFamily="18" charset="0"/>
              </a:rPr>
              <a:t>Muchos gobiernos han cerrado sus ojos a las invasiones y urbanizaciones clandestinas</a:t>
            </a:r>
            <a:endParaRPr lang="en-GB" b="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60649"/>
            <a:ext cx="8784976" cy="864096"/>
          </a:xfrm>
        </p:spPr>
        <p:txBody>
          <a:bodyPr>
            <a:normAutofit fontScale="90000"/>
          </a:bodyPr>
          <a:lstStyle/>
          <a:p>
            <a:pPr lvl="0"/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EL DÉFICIT HABITACIONAL ES GRANDE Y ESTA CRECIENDO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925174"/>
              </p:ext>
            </p:extLst>
          </p:nvPr>
        </p:nvGraphicFramePr>
        <p:xfrm>
          <a:off x="1775520" y="1268761"/>
          <a:ext cx="8638111" cy="5400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1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7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</a:rPr>
                        <a:t>País</a:t>
                      </a:r>
                      <a:endParaRPr lang="en-GB" sz="2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</a:rPr>
                        <a:t>Año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000" dirty="0">
                          <a:effectLst/>
                        </a:rPr>
                        <a:t>Déficit cuantitativa (hogares)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effectLst/>
                        </a:rPr>
                        <a:t>% del total de </a:t>
                      </a:r>
                      <a:r>
                        <a:rPr lang="es-ES" sz="2000" dirty="0">
                          <a:effectLst/>
                        </a:rPr>
                        <a:t>hogares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40080" algn="l"/>
                          <a:tab pos="914400" algn="l"/>
                        </a:tabLst>
                      </a:pPr>
                      <a:r>
                        <a:rPr lang="es-ES" sz="1800" spc="-15" dirty="0">
                          <a:effectLst/>
                        </a:rPr>
                        <a:t>Argentina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2001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   3,000,000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29,8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Bolivia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2007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      855,000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spc="-15" dirty="0">
                          <a:effectLst/>
                        </a:rPr>
                        <a:t>34,8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Brasil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6,656,526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11,4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Chile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 450,000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11,3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Colombia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1,307,757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12,4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Costa Rica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 189,261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17,9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El Salvador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 545,000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33,5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Honduras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700,000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57,8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México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4,290,665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17,3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Nicaragua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550,000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50,4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Paraguay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   400,000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26,8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Perú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1,010,878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16,7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Venezuela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2001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  1,600,000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30,4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TOTAL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22,765,184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800" dirty="0">
                          <a:effectLst/>
                        </a:rPr>
                        <a:t>17,1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7743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828800"/>
            <a:ext cx="8596312" cy="2438400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itchFamily="18" charset="0"/>
                <a:cs typeface="Times New Roman" pitchFamily="18" charset="0"/>
              </a:rPr>
              <a:t>¿POR QUE TODOS  LOS GOBIERNOS DEBEN FOMENTAR LA OFERTA DE VIVIENDA DE ALQUILER? ARGUMENTOS PARA CONVENCERLES A SUS PAISANOS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5962651"/>
            <a:ext cx="8229600" cy="16827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es-CO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792162"/>
          </a:xfrm>
        </p:spPr>
        <p:txBody>
          <a:bodyPr/>
          <a:lstStyle/>
          <a:p>
            <a:r>
              <a:rPr lang="es-ES" sz="3600" dirty="0">
                <a:latin typeface="Times New Roman" pitchFamily="18" charset="0"/>
                <a:cs typeface="Times New Roman" pitchFamily="18" charset="0"/>
              </a:rPr>
              <a:t>HAY MUCHOS INQUILINOS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19289" y="1268414"/>
            <a:ext cx="8353425" cy="4827587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En el mundo entero tal vez hay 1,3 mil millones de inquilinos</a:t>
            </a:r>
          </a:p>
          <a:p>
            <a:pPr algn="just"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En América Latina hay cerca de 90 millones de inquilinos</a:t>
            </a:r>
          </a:p>
          <a:p>
            <a:pPr algn="just"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El porcentaje de inquilinos ha bajado en las urbes pero al mismo tiempo el número total de inquilinos ha aumentado en muchas</a:t>
            </a:r>
          </a:p>
          <a:p>
            <a:pPr algn="just">
              <a:lnSpc>
                <a:spcPct val="90000"/>
              </a:lnSpc>
            </a:pPr>
            <a:r>
              <a:rPr lang="es-ES" b="0" dirty="0">
                <a:latin typeface="Times New Roman" pitchFamily="18" charset="0"/>
                <a:cs typeface="Times New Roman" pitchFamily="18" charset="0"/>
              </a:rPr>
              <a:t>En Brasil el número de hogares inquilinos creció entre 1990 y 2010 desde de 5,6 millones hasta 10,5 millones</a:t>
            </a:r>
          </a:p>
          <a:p>
            <a:pPr marL="137160" indent="0" algn="just">
              <a:lnSpc>
                <a:spcPct val="90000"/>
              </a:lnSpc>
              <a:buNone/>
            </a:pPr>
            <a:endParaRPr lang="es-E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88641"/>
            <a:ext cx="7886700" cy="701561"/>
          </a:xfrm>
        </p:spPr>
        <p:txBody>
          <a:bodyPr>
            <a:noAutofit/>
          </a:bodyPr>
          <a:lstStyle/>
          <a:p>
            <a:pPr lvl="0"/>
            <a:r>
              <a:rPr lang="en-GB" altLang="ko-KR" sz="3600" dirty="0">
                <a:latin typeface="Times New Roman Bold" panose="02020803070505020304" pitchFamily="18" charset="0"/>
                <a:cs typeface="Times New Roman Bold" panose="02020803070505020304" pitchFamily="18" charset="0"/>
              </a:rPr>
              <a:t>TENENCIA DE VIVIENDA EN AMERICA LATINA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453885"/>
              </p:ext>
            </p:extLst>
          </p:nvPr>
        </p:nvGraphicFramePr>
        <p:xfrm>
          <a:off x="1650608" y="1167203"/>
          <a:ext cx="8765872" cy="5527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7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7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3097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Country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Year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Housing Tenure (%)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5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Own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Other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Argentina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69.1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19.9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Bolivia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52.0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23.1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24.9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Brazil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23.4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6.6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Chile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65.9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18.6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Colombia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45.5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39.1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Costa Rica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69.3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23.7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7.0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Dominican Republic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59.9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31.3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 8.8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Ecuador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2011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63.3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26.0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10.7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Guatemala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2010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67.3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21.6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11.1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Mexico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66.6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18.4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Peru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64.9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10.7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24.3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Uruguay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53.3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21.5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25.2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3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Venezuela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92.3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7.6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0.1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42941" marR="42941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26718" y="89020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hangingPunct="0"/>
            <a:endParaRPr lang="en-GB" altLang="ko-KR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037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25248</TotalTime>
  <Words>1409</Words>
  <Application>Microsoft Office PowerPoint</Application>
  <PresentationFormat>Panorámica</PresentationFormat>
  <Paragraphs>254</Paragraphs>
  <Slides>25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Malgun Gothic</vt:lpstr>
      <vt:lpstr>Arial</vt:lpstr>
      <vt:lpstr>바탕</vt:lpstr>
      <vt:lpstr>Calibri</vt:lpstr>
      <vt:lpstr>돋움</vt:lpstr>
      <vt:lpstr>Times New Roman</vt:lpstr>
      <vt:lpstr>Times New Roman Bold</vt:lpstr>
      <vt:lpstr>Verdana</vt:lpstr>
      <vt:lpstr>Office Theme</vt:lpstr>
      <vt:lpstr>¿TODOS PROPIETARIOS? ¿UNA SOLUCIÓN VIABLE AL PROBLEMA DE LA DEMANDA HABITACIONAL O UNA POLÍTICA EQUIVOCADA?  Alan Gilbert  UNIVERSITY COLLEGE LONDON  </vt:lpstr>
      <vt:lpstr>UN PAIS DE PROPIETARIOS</vt:lpstr>
      <vt:lpstr>¿POR QUE HAN OLVIDADO LOS INQUILINOS?</vt:lpstr>
      <vt:lpstr>PROBLEMAS CON ESTA POLÍTICA </vt:lpstr>
      <vt:lpstr>PROBLEMAS CON EL ÉNFASIS EN LA PROPIEDAD</vt:lpstr>
      <vt:lpstr>EL DÉFICIT HABITACIONAL ES GRANDE Y ESTA CRECIENDO</vt:lpstr>
      <vt:lpstr>¿POR QUE TODOS  LOS GOBIERNOS DEBEN FOMENTAR LA OFERTA DE VIVIENDA DE ALQUILER? ARGUMENTOS PARA CONVENCERLES A SUS PAISANOS</vt:lpstr>
      <vt:lpstr>HAY MUCHOS INQUILINOS</vt:lpstr>
      <vt:lpstr>TENENCIA DE VIVIENDA EN AMERICA LATINA</vt:lpstr>
      <vt:lpstr>CIUDADES DE PROPIETARIOS E INQUILINOS</vt:lpstr>
      <vt:lpstr>PROPIETARIOS DEL FUTURO, PERO HOY NO</vt:lpstr>
      <vt:lpstr>Tenencia en Colombia, 2011</vt:lpstr>
      <vt:lpstr>OTRAS VENTAJAS POR SER INQUILINO</vt:lpstr>
      <vt:lpstr>VENTAJAS PARA LA SOCIEDAD: FLEXIBILIDAD</vt:lpstr>
      <vt:lpstr>GÉNERO</vt:lpstr>
      <vt:lpstr>ESTRUCTURA URBANA</vt:lpstr>
      <vt:lpstr>REDUCIR EL NÚMERO DE VIVIENDAS DESOCUPADAS </vt:lpstr>
      <vt:lpstr>EN AMERICA LATINA HAY POCO INTERES OFICIAL EN LA VIVIENDA DE ALQUILER</vt:lpstr>
      <vt:lpstr>¿LECCIONES DE SUIZA?</vt:lpstr>
      <vt:lpstr>¿CÓMO FOMENTAR LA INVERSIÓN PRIVADA EN EL STOCK DE VIVIENDA PARA ALQUILAR?</vt:lpstr>
      <vt:lpstr>¿COMO FOMENTAR LA VIVIENDA DE ALQUILER EN EL SECTOR INFORMAL?</vt:lpstr>
      <vt:lpstr>¿COMO FOMENTAR LA VIVIENDA DE ALQUILER EN EL SECTOR INFORMAL?</vt:lpstr>
      <vt:lpstr>UNAS RECOMENDACIONES</vt:lpstr>
      <vt:lpstr>CONCLUSIONES</vt:lpstr>
      <vt:lpstr>GRACIAS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FOMENTAR LA VIVIENDA DE ALQUILER EN LOS BARRIOS</dc:title>
  <dc:creator>Gilbert</dc:creator>
  <cp:lastModifiedBy>Juan David Linares Anzola</cp:lastModifiedBy>
  <cp:revision>98</cp:revision>
  <cp:lastPrinted>2012-11-19T07:52:04Z</cp:lastPrinted>
  <dcterms:created xsi:type="dcterms:W3CDTF">2003-08-08T08:45:56Z</dcterms:created>
  <dcterms:modified xsi:type="dcterms:W3CDTF">2017-09-14T22:39:31Z</dcterms:modified>
</cp:coreProperties>
</file>