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10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9124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ac.org.c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55183" y="6782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La seguridad en Colombia, luego del plebiscito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s" sz="3000"/>
              <a:t>Jorge A. Restrepo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1393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Asobancaria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 b="1">
                <a:solidFill>
                  <a:srgbClr val="676767"/>
                </a:solidFill>
                <a:highlight>
                  <a:srgbClr val="FFFFFF"/>
                </a:highlight>
              </a:rPr>
              <a:t>10º Congreso de Prevención del Fraude y Seguridad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676767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1800" b="1">
                <a:solidFill>
                  <a:srgbClr val="676767"/>
                </a:solidFill>
                <a:highlight>
                  <a:srgbClr val="FFFFFF"/>
                </a:highlight>
              </a:rPr>
              <a:t>Bogotá, octubre 28 de 2016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Secuestros Civ y FP por ELN 2010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370" y="0"/>
            <a:ext cx="57772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995000" y="661950"/>
            <a:ext cx="2650200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Renuncia tácita al secuestro</a:t>
            </a:r>
            <a:r>
              <a:rPr lang="es"/>
              <a:t>. Las acciones se concentran en los objetivos contra la fuerza pública y la infraestructura.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10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Gráfica ataques del ELN contra infraestructur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073" y="0"/>
            <a:ext cx="65678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912600" y="1127075"/>
            <a:ext cx="3770400" cy="12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El ELN, mantendrá sus acciones concentradas en ataques contra la infraestructura: </a:t>
            </a:r>
            <a:r>
              <a:rPr lang="es" b="1"/>
              <a:t>mayor riesgo para la industria petrolera</a:t>
            </a:r>
            <a:r>
              <a:rPr lang="es"/>
              <a:t> y un incremento del </a:t>
            </a:r>
            <a:r>
              <a:rPr lang="es" b="1"/>
              <a:t>riesgo de daño ambiental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11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AU FARC, ELN 2010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81" y="0"/>
            <a:ext cx="54306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819750" y="812850"/>
            <a:ext cx="3073800" cy="25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600">
                <a:highlight>
                  <a:srgbClr val="FFFFFF"/>
                </a:highlight>
              </a:rPr>
              <a:t>Si bien, el ELN ha recrudecido su violencia y se ha radicalizado, su capacidad continúa siendo inferior a la que tiene la guerrilla de las FARC.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600">
                <a:highlight>
                  <a:srgbClr val="FFFFFF"/>
                </a:highlight>
              </a:rPr>
              <a:t>En su mayor nivel el ELN solo alcanzó un 31% de las acciones ofensivas que en su pico más alto alcanzaba las FARC.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12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58175" y="1664875"/>
            <a:ext cx="4193400" cy="42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Principales grupos: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65" name="Shape 165" descr="Mapa presencia Clan Úsuga Puntilleros y Pelusos 1207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188" y="0"/>
            <a:ext cx="397452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50825" y="191275"/>
            <a:ext cx="3831900" cy="7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Los </a:t>
            </a:r>
            <a:r>
              <a:rPr lang="es" sz="2400" b="1">
                <a:solidFill>
                  <a:schemeClr val="dk1"/>
                </a:solidFill>
              </a:rPr>
              <a:t>GPDP siguen siendo la principal amenaza</a:t>
            </a:r>
            <a:r>
              <a:rPr lang="es" sz="2400">
                <a:solidFill>
                  <a:schemeClr val="dk1"/>
                </a:solidFill>
              </a:rPr>
              <a:t> de seguridad.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13</a:t>
            </a:fld>
            <a:endParaRPr lang="es"/>
          </a:p>
        </p:txBody>
      </p:sp>
      <p:sp>
        <p:nvSpPr>
          <p:cNvPr id="168" name="Shape 168"/>
          <p:cNvSpPr txBox="1"/>
          <p:nvPr/>
        </p:nvSpPr>
        <p:spPr>
          <a:xfrm>
            <a:off x="307350" y="2165300"/>
            <a:ext cx="4044300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s">
                <a:solidFill>
                  <a:schemeClr val="dk1"/>
                </a:solidFill>
              </a:rPr>
              <a:t>El </a:t>
            </a:r>
            <a:r>
              <a:rPr lang="es" b="1">
                <a:solidFill>
                  <a:schemeClr val="dk1"/>
                </a:solidFill>
              </a:rPr>
              <a:t>Clan del Golfo es el grupo que tiene mayor presencia</a:t>
            </a:r>
            <a:r>
              <a:rPr lang="es">
                <a:solidFill>
                  <a:schemeClr val="dk1"/>
                </a:solidFill>
              </a:rPr>
              <a:t> en todo el país.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07350" y="2855300"/>
            <a:ext cx="4248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s" b="1">
                <a:solidFill>
                  <a:schemeClr val="dk1"/>
                </a:solidFill>
              </a:rPr>
              <a:t>Los Pelusos</a:t>
            </a:r>
            <a:r>
              <a:rPr lang="es">
                <a:solidFill>
                  <a:schemeClr val="dk1"/>
                </a:solidFill>
              </a:rPr>
              <a:t> presencia principalmente en el </a:t>
            </a:r>
            <a:r>
              <a:rPr lang="es" b="1">
                <a:solidFill>
                  <a:schemeClr val="dk1"/>
                </a:solidFill>
              </a:rPr>
              <a:t>Catatumbo</a:t>
            </a:r>
            <a:r>
              <a:rPr lang="es">
                <a:solidFill>
                  <a:schemeClr val="dk1"/>
                </a:solidFill>
              </a:rPr>
              <a:t>. Grupo remanente del EPL.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07350" y="3515700"/>
            <a:ext cx="4412700" cy="114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s" b="1">
                <a:solidFill>
                  <a:schemeClr val="dk1"/>
                </a:solidFill>
              </a:rPr>
              <a:t>Los Puntilleros</a:t>
            </a:r>
            <a:r>
              <a:rPr lang="es">
                <a:solidFill>
                  <a:schemeClr val="dk1"/>
                </a:solidFill>
              </a:rPr>
              <a:t> hacen presencia en los </a:t>
            </a:r>
            <a:r>
              <a:rPr lang="es" b="1">
                <a:solidFill>
                  <a:schemeClr val="dk1"/>
                </a:solidFill>
              </a:rPr>
              <a:t>Llanos Orientales</a:t>
            </a:r>
            <a:r>
              <a:rPr lang="es">
                <a:solidFill>
                  <a:schemeClr val="dk1"/>
                </a:solidFill>
              </a:rPr>
              <a:t>. Conformado por grupos remanentes reorganizados del ERPAC, el Bloque Libertadores del Vichada y el Bloque Meta.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890575" y="1215875"/>
            <a:ext cx="6372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La política autoriza el uso de la fuerza militar contra los GAO.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Permitiendo operaciones ofensivas con el uso de fuerza letal.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Distinción entre los Grupos Armados Organizados (GAO) y “organizaciones de delincuencia organizada”.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Tendrá impactos positivos sobre la seguridad,  pero conlleva riesgos en materia de derechos humanos.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872825" y="532775"/>
            <a:ext cx="7390500" cy="546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 b="1"/>
              <a:t>Directiva Ministerial de fecha 22 de abril de 2016</a:t>
            </a:r>
          </a:p>
        </p:txBody>
      </p:sp>
      <p:cxnSp>
        <p:nvCxnSpPr>
          <p:cNvPr id="177" name="Shape 177"/>
          <p:cNvCxnSpPr>
            <a:stCxn id="176" idx="1"/>
            <a:endCxn id="175" idx="1"/>
          </p:cNvCxnSpPr>
          <p:nvPr/>
        </p:nvCxnSpPr>
        <p:spPr>
          <a:xfrm>
            <a:off x="872825" y="806075"/>
            <a:ext cx="1017900" cy="1909800"/>
          </a:xfrm>
          <a:prstGeom prst="bentConnector3">
            <a:avLst>
              <a:gd name="adj1" fmla="val -234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14</a:t>
            </a:fld>
            <a:endParaRPr lang="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Mapa actividad violenta de FARC ELN y GPDP 2012-20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138" y="0"/>
            <a:ext cx="397452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09675" y="775700"/>
            <a:ext cx="1798500" cy="6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Riesgo de aumento de violencia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383050" y="260600"/>
            <a:ext cx="10482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2563450" y="830275"/>
            <a:ext cx="1636500" cy="4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Zonas de disputa</a:t>
            </a:r>
          </a:p>
        </p:txBody>
      </p:sp>
      <p:sp>
        <p:nvSpPr>
          <p:cNvPr id="187" name="Shape 187"/>
          <p:cNvSpPr/>
          <p:nvPr/>
        </p:nvSpPr>
        <p:spPr>
          <a:xfrm>
            <a:off x="6743850" y="1216000"/>
            <a:ext cx="1572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8" name="Shape 188"/>
          <p:cNvCxnSpPr>
            <a:stCxn id="186" idx="3"/>
            <a:endCxn id="187" idx="0"/>
          </p:cNvCxnSpPr>
          <p:nvPr/>
        </p:nvCxnSpPr>
        <p:spPr>
          <a:xfrm>
            <a:off x="4199950" y="1037125"/>
            <a:ext cx="2622600" cy="178800"/>
          </a:xfrm>
          <a:prstGeom prst="curved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6973100" y="1808675"/>
            <a:ext cx="6654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0" name="Shape 190"/>
          <p:cNvCxnSpPr>
            <a:stCxn id="186" idx="3"/>
            <a:endCxn id="189" idx="0"/>
          </p:cNvCxnSpPr>
          <p:nvPr/>
        </p:nvCxnSpPr>
        <p:spPr>
          <a:xfrm>
            <a:off x="4199950" y="1037125"/>
            <a:ext cx="3105900" cy="771600"/>
          </a:xfrm>
          <a:prstGeom prst="curved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/>
          <p:nvPr/>
        </p:nvSpPr>
        <p:spPr>
          <a:xfrm>
            <a:off x="2096550" y="927500"/>
            <a:ext cx="335400" cy="1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9625" y="1723400"/>
            <a:ext cx="1998600" cy="4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/>
              <a:t>Ya está ocurriendo</a:t>
            </a:r>
          </a:p>
        </p:txBody>
      </p:sp>
      <p:cxnSp>
        <p:nvCxnSpPr>
          <p:cNvPr id="193" name="Shape 193"/>
          <p:cNvCxnSpPr>
            <a:stCxn id="184" idx="2"/>
            <a:endCxn id="192" idx="0"/>
          </p:cNvCxnSpPr>
          <p:nvPr/>
        </p:nvCxnSpPr>
        <p:spPr>
          <a:xfrm>
            <a:off x="1108925" y="1453700"/>
            <a:ext cx="0" cy="269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4" name="Shape 194"/>
          <p:cNvSpPr txBox="1"/>
          <p:nvPr/>
        </p:nvSpPr>
        <p:spPr>
          <a:xfrm>
            <a:off x="320150" y="2526362"/>
            <a:ext cx="1998600" cy="6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Riesgo de expansión por “vacíos” que deje las FARC</a:t>
            </a:r>
          </a:p>
        </p:txBody>
      </p:sp>
      <p:sp>
        <p:nvSpPr>
          <p:cNvPr id="195" name="Shape 195"/>
          <p:cNvSpPr/>
          <p:nvPr/>
        </p:nvSpPr>
        <p:spPr>
          <a:xfrm>
            <a:off x="5891850" y="1660800"/>
            <a:ext cx="6654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6" name="Shape 196"/>
          <p:cNvCxnSpPr>
            <a:stCxn id="186" idx="3"/>
            <a:endCxn id="195" idx="0"/>
          </p:cNvCxnSpPr>
          <p:nvPr/>
        </p:nvCxnSpPr>
        <p:spPr>
          <a:xfrm>
            <a:off x="4199950" y="1037125"/>
            <a:ext cx="2024700" cy="623700"/>
          </a:xfrm>
          <a:prstGeom prst="curved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320150" y="4233525"/>
            <a:ext cx="19008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Riesgo de terrorismo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563450" y="4168125"/>
            <a:ext cx="2804400" cy="4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Baja probabilidad</a:t>
            </a:r>
            <a:r>
              <a:rPr lang="es"/>
              <a:t> de ocurrencia</a:t>
            </a:r>
          </a:p>
        </p:txBody>
      </p:sp>
      <p:sp>
        <p:nvSpPr>
          <p:cNvPr id="199" name="Shape 199"/>
          <p:cNvSpPr/>
          <p:nvPr/>
        </p:nvSpPr>
        <p:spPr>
          <a:xfrm>
            <a:off x="2228050" y="4337475"/>
            <a:ext cx="335400" cy="1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2665326" y="2112975"/>
            <a:ext cx="2119199" cy="13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Este riesgo no contempla que siempre existe competencia violencia donde hay captura de rentas.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- ELN no ha logrado expandirse</a:t>
            </a:r>
          </a:p>
          <a:p>
            <a:pPr lvl="0" rtl="0">
              <a:spcBef>
                <a:spcPts val="0"/>
              </a:spcBef>
              <a:buNone/>
            </a:pPr>
            <a:r>
              <a:rPr lang="es" b="1"/>
              <a:t>Riesgo menor</a:t>
            </a:r>
          </a:p>
        </p:txBody>
      </p:sp>
      <p:sp>
        <p:nvSpPr>
          <p:cNvPr id="201" name="Shape 201"/>
          <p:cNvSpPr/>
          <p:nvPr/>
        </p:nvSpPr>
        <p:spPr>
          <a:xfrm>
            <a:off x="2228050" y="2935725"/>
            <a:ext cx="335400" cy="1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044250" y="1813200"/>
            <a:ext cx="6654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559250" y="3480075"/>
            <a:ext cx="6654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4" name="Shape 204"/>
          <p:cNvCxnSpPr>
            <a:stCxn id="200" idx="3"/>
            <a:endCxn id="203" idx="0"/>
          </p:cNvCxnSpPr>
          <p:nvPr/>
        </p:nvCxnSpPr>
        <p:spPr>
          <a:xfrm>
            <a:off x="4784526" y="2796525"/>
            <a:ext cx="1107300" cy="683700"/>
          </a:xfrm>
          <a:prstGeom prst="curved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5" name="Shape 205"/>
          <p:cNvSpPr/>
          <p:nvPr/>
        </p:nvSpPr>
        <p:spPr>
          <a:xfrm>
            <a:off x="6344800" y="2707125"/>
            <a:ext cx="665400" cy="3285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6" name="Shape 206"/>
          <p:cNvCxnSpPr>
            <a:stCxn id="200" idx="3"/>
            <a:endCxn id="205" idx="1"/>
          </p:cNvCxnSpPr>
          <p:nvPr/>
        </p:nvCxnSpPr>
        <p:spPr>
          <a:xfrm rot="10800000" flipH="1">
            <a:off x="4784526" y="2755125"/>
            <a:ext cx="1657800" cy="41400"/>
          </a:xfrm>
          <a:prstGeom prst="curvedConnector4">
            <a:avLst>
              <a:gd name="adj1" fmla="val 47059"/>
              <a:gd name="adj2" fmla="val 791123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15</a:t>
            </a:fld>
            <a:endParaRPr lang="es"/>
          </a:p>
        </p:txBody>
      </p:sp>
      <p:sp>
        <p:nvSpPr>
          <p:cNvPr id="208" name="Shape 208"/>
          <p:cNvSpPr txBox="1"/>
          <p:nvPr/>
        </p:nvSpPr>
        <p:spPr>
          <a:xfrm>
            <a:off x="163925" y="128425"/>
            <a:ext cx="4064100" cy="5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/>
              <a:t>Los riesgos de seguridad tras el fin del conflicto con las FARC: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COSUDE_Hurto.png"/>
          <p:cNvPicPr preferRelativeResize="0"/>
          <p:nvPr/>
        </p:nvPicPr>
        <p:blipFill rotWithShape="1">
          <a:blip r:embed="rId3">
            <a:alphaModFix/>
          </a:blip>
          <a:srcRect t="11402" r="3400"/>
          <a:stretch/>
        </p:blipFill>
        <p:spPr>
          <a:xfrm>
            <a:off x="4822449" y="1161499"/>
            <a:ext cx="3991656" cy="22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CPSUDE.png"/>
          <p:cNvPicPr preferRelativeResize="0"/>
          <p:nvPr/>
        </p:nvPicPr>
        <p:blipFill rotWithShape="1">
          <a:blip r:embed="rId4">
            <a:alphaModFix/>
          </a:blip>
          <a:srcRect l="-690" t="2545" r="689" b="1041"/>
          <a:stretch/>
        </p:blipFill>
        <p:spPr>
          <a:xfrm>
            <a:off x="255100" y="1161500"/>
            <a:ext cx="4179600" cy="22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794576" y="933200"/>
            <a:ext cx="12981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1200" b="1"/>
              <a:t>Homicidios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157800" y="933200"/>
            <a:ext cx="11613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200" b="1"/>
              <a:t>Hurtos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87450" y="3444775"/>
            <a:ext cx="1625700" cy="2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800"/>
              <a:t>Fuente: Ministerio de Defensa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877100" y="3362800"/>
            <a:ext cx="1625700" cy="2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800"/>
              <a:t>Fuente: Ministerio de Defensa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4644850" y="1161825"/>
            <a:ext cx="0" cy="24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819675" y="3770525"/>
            <a:ext cx="7698300" cy="8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s"/>
              <a:t>Entre enero y agosto de 2016 se registra una reducción de la tasa de homicidios del 4,6% con respecto al mismo período del año anterior.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s"/>
              <a:t>Se registran aumentos de la tasa de homicidio en Medellín, Cali y Cúcuta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16</a:t>
            </a:fld>
            <a:endParaRPr lang="es"/>
          </a:p>
        </p:txBody>
      </p:sp>
      <p:sp>
        <p:nvSpPr>
          <p:cNvPr id="222" name="Shape 222"/>
          <p:cNvSpPr txBox="1"/>
          <p:nvPr/>
        </p:nvSpPr>
        <p:spPr>
          <a:xfrm>
            <a:off x="478150" y="76450"/>
            <a:ext cx="3859200" cy="7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chemeClr val="dk1"/>
                </a:solidFill>
              </a:rPr>
              <a:t>El homicidio disminuyó levemente.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888675" y="126375"/>
            <a:ext cx="3859200" cy="7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chemeClr val="dk1"/>
                </a:solidFill>
              </a:rPr>
              <a:t>El hurto se mantiene en niveles altos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717200" y="64850"/>
            <a:ext cx="5738700" cy="7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s" sz="2400" b="1"/>
              <a:t>Mientras que el secuestro está contenido, l</a:t>
            </a:r>
            <a:r>
              <a:rPr lang="es" sz="2400" b="1">
                <a:solidFill>
                  <a:srgbClr val="000000"/>
                </a:solidFill>
              </a:rPr>
              <a:t>a extorsión se disparó, para caer en el último año </a:t>
            </a:r>
          </a:p>
        </p:txBody>
      </p:sp>
      <p:pic>
        <p:nvPicPr>
          <p:cNvPr id="229" name="Shape 229" descr="Extors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650" y="1233050"/>
            <a:ext cx="4544349" cy="2728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295404" y="812732"/>
            <a:ext cx="1832700" cy="20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 descr="Secuestr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62" y="1128699"/>
            <a:ext cx="4481225" cy="2960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hape 232"/>
          <p:cNvCxnSpPr/>
          <p:nvPr/>
        </p:nvCxnSpPr>
        <p:spPr>
          <a:xfrm>
            <a:off x="4586550" y="1066550"/>
            <a:ext cx="0" cy="3348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17</a:t>
            </a:fld>
            <a:endParaRPr lang="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727950" y="2428625"/>
            <a:ext cx="7688100" cy="21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s" sz="1800"/>
              <a:t>Cinco departamentos concentran la mayor producción de coca: Nariño, Putumayo, Norte de Santander, Caquetá, Cauca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s" sz="1800"/>
              <a:t>Inició la fumigación terrestre (piloto) de cultivos de uso ilícito.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s" sz="1800"/>
              <a:t>Se mantiene la suspensión de aspersiones aéreas.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s" sz="1800"/>
              <a:t>Gobierno y Farc acordaron un plan para la sustitución voluntaria de cultivos ilícitos en 10 veredas del municipio de Briceño, Antioquia.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s" sz="1800"/>
              <a:t>Se iniciaron los programas de sustitución voluntaria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9" name="Shape 239"/>
          <p:cNvSpPr txBox="1"/>
          <p:nvPr/>
        </p:nvSpPr>
        <p:spPr>
          <a:xfrm>
            <a:off x="691500" y="233150"/>
            <a:ext cx="7761000" cy="7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1">
                <a:solidFill>
                  <a:schemeClr val="dk1"/>
                </a:solidFill>
              </a:rPr>
              <a:t>Nuevo narcotráfico, sin nuevas políticas antinarcotráfico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116350" y="1465300"/>
            <a:ext cx="4911300" cy="760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Aumento del 39% de los cultivos de coca entre 2014 y 2015 (69.000-96.000)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18</a:t>
            </a:fld>
            <a:endParaRPr lang="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 descr="COSUDE_Erradicación.png"/>
          <p:cNvPicPr preferRelativeResize="0"/>
          <p:nvPr/>
        </p:nvPicPr>
        <p:blipFill rotWithShape="1">
          <a:blip r:embed="rId3">
            <a:alphaModFix/>
          </a:blip>
          <a:srcRect l="3372" t="13971"/>
          <a:stretch/>
        </p:blipFill>
        <p:spPr>
          <a:xfrm>
            <a:off x="4706324" y="1214325"/>
            <a:ext cx="4244200" cy="24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429300" y="676725"/>
            <a:ext cx="27048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Hectáreas de coca erradicadas manualmente</a:t>
            </a:r>
          </a:p>
        </p:txBody>
      </p:sp>
      <p:pic>
        <p:nvPicPr>
          <p:cNvPr id="248" name="Shape 248" descr="COSUDE_Incautada.png"/>
          <p:cNvPicPr preferRelativeResize="0"/>
          <p:nvPr/>
        </p:nvPicPr>
        <p:blipFill rotWithShape="1">
          <a:blip r:embed="rId4">
            <a:alphaModFix/>
          </a:blip>
          <a:srcRect l="5145" t="17239" r="5989"/>
          <a:stretch/>
        </p:blipFill>
        <p:spPr>
          <a:xfrm>
            <a:off x="184425" y="1158412"/>
            <a:ext cx="4244200" cy="254357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923175" y="676725"/>
            <a:ext cx="27048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/>
              <a:t>Toneladas de cocaína incautadas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4541350" y="695200"/>
            <a:ext cx="13800" cy="30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1" name="Shape 251"/>
          <p:cNvSpPr txBox="1"/>
          <p:nvPr/>
        </p:nvSpPr>
        <p:spPr>
          <a:xfrm>
            <a:off x="252725" y="3646075"/>
            <a:ext cx="35655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800"/>
              <a:t>Fuente: Ministerio de Defensa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640150" y="3701975"/>
            <a:ext cx="35655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800"/>
              <a:t>Fuente: Ministerio de Defensa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19</a:t>
            </a:fld>
            <a:endParaRPr lang="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2511600" y="273200"/>
            <a:ext cx="41208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s" sz="2400" b="1"/>
              <a:t>Los grandes cambios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347325" y="4132975"/>
            <a:ext cx="81396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La seguridad seguirá siendo la prioridad de la política en Colombia: no logramos dar vuelta a la página.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2</a:t>
            </a:fld>
            <a:endParaRPr lang="es"/>
          </a:p>
        </p:txBody>
      </p:sp>
      <p:sp>
        <p:nvSpPr>
          <p:cNvPr id="63" name="Shape 63"/>
          <p:cNvSpPr txBox="1"/>
          <p:nvPr/>
        </p:nvSpPr>
        <p:spPr>
          <a:xfrm>
            <a:off x="347325" y="930600"/>
            <a:ext cx="81969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Se alcanzó y firmó acuerdo de paz con las FARC, sin embargo, no fue refrendado.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47325" y="1557050"/>
            <a:ext cx="81969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Victoria del No en el plebiscito generó fuerte deterioro en la </a:t>
            </a:r>
            <a:r>
              <a:rPr lang="es" sz="1800" b="1">
                <a:solidFill>
                  <a:schemeClr val="dk1"/>
                </a:solidFill>
              </a:rPr>
              <a:t>gobernabilidad </a:t>
            </a:r>
            <a:r>
              <a:rPr lang="es" sz="1800">
                <a:solidFill>
                  <a:schemeClr val="dk1"/>
                </a:solidFill>
              </a:rPr>
              <a:t>e insospechados cambios políticos.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47325" y="2183487"/>
            <a:ext cx="81969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b="1">
                <a:solidFill>
                  <a:schemeClr val="dk1"/>
                </a:solidFill>
              </a:rPr>
              <a:t>Aumento generalizado del riesgo</a:t>
            </a:r>
            <a:r>
              <a:rPr lang="es" sz="1800">
                <a:solidFill>
                  <a:schemeClr val="dk1"/>
                </a:solidFill>
              </a:rPr>
              <a:t>: El No, trae consigo muchos de los riesgos políticos y de seguridad que se le atribuían al Sí.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47325" y="2850475"/>
            <a:ext cx="81969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Reducción de violencia e inseguridad asociadas al conflicto y a la criminalidad, ahora en cuestión: </a:t>
            </a:r>
            <a:r>
              <a:rPr lang="es" sz="1800" b="1">
                <a:solidFill>
                  <a:schemeClr val="dk1"/>
                </a:solidFill>
              </a:rPr>
              <a:t>incertidumbre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47325" y="3491725"/>
            <a:ext cx="81969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Se </a:t>
            </a:r>
            <a:r>
              <a:rPr lang="es" sz="1800" b="1">
                <a:solidFill>
                  <a:schemeClr val="dk1"/>
                </a:solidFill>
              </a:rPr>
              <a:t>bloquea </a:t>
            </a:r>
            <a:r>
              <a:rPr lang="es" sz="1800">
                <a:solidFill>
                  <a:schemeClr val="dk1"/>
                </a:solidFill>
              </a:rPr>
              <a:t>el curso de las reformas que hubiesen modificado el patrón de desarrollo de Colombia, manteniendo el estatus quo.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20</a:t>
            </a:fld>
            <a:endParaRPr lang="es"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199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Agenda de seguridad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25150" y="863550"/>
            <a:ext cx="4520700" cy="37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Nuevas políticas: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Antinarcóticos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Crimen organizado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Articulación con Fiscalía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Nueva política criminal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Transición al posconflicto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Status quo impide reforma pro-seguridad: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Tierras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Lavado de activos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Reforma al sector seguridad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Reforma al sector justicia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2"/>
          </p:nvPr>
        </p:nvSpPr>
        <p:spPr>
          <a:xfrm>
            <a:off x="4832400" y="8635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Nuevos riesgos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Transición incompleta e interrumpida de FARC hacia el posconflicto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Criminalización sostenida del ELN con fundamentalismo y terrorismo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Sostenibilidad de riesgos para la producción en cuestión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Crimen organizado en “fiesta”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s" sz="1800">
                <a:solidFill>
                  <a:srgbClr val="000000"/>
                </a:solidFill>
              </a:rPr>
              <a:t>Nuevas formas de crimen tienen oportunidad para articularse.</a:t>
            </a:r>
          </a:p>
        </p:txBody>
      </p:sp>
      <p:cxnSp>
        <p:nvCxnSpPr>
          <p:cNvPr id="262" name="Shape 262"/>
          <p:cNvCxnSpPr>
            <a:stCxn id="259" idx="2"/>
          </p:cNvCxnSpPr>
          <p:nvPr/>
        </p:nvCxnSpPr>
        <p:spPr>
          <a:xfrm>
            <a:off x="4572000" y="771825"/>
            <a:ext cx="45600" cy="42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2836950" y="1502725"/>
            <a:ext cx="3470100" cy="11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7200"/>
              <a:t>Gracias</a:t>
            </a:r>
          </a:p>
          <a:p>
            <a:pPr lvl="0">
              <a:spcBef>
                <a:spcPts val="0"/>
              </a:spcBef>
              <a:buNone/>
            </a:pPr>
            <a:endParaRPr sz="7200"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21</a:t>
            </a:fld>
            <a:endParaRPr lang="es"/>
          </a:p>
        </p:txBody>
      </p:sp>
      <p:sp>
        <p:nvSpPr>
          <p:cNvPr id="269" name="Shape 269"/>
          <p:cNvSpPr txBox="1"/>
          <p:nvPr/>
        </p:nvSpPr>
        <p:spPr>
          <a:xfrm>
            <a:off x="1823775" y="3558800"/>
            <a:ext cx="5348400" cy="11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s" sz="3000" u="sng">
                <a:solidFill>
                  <a:schemeClr val="accent5"/>
                </a:solidFill>
                <a:hlinkClick r:id="rId3"/>
              </a:rPr>
              <a:t>www.cerac.org.co</a:t>
            </a:r>
            <a:r>
              <a:rPr lang="es" sz="3000">
                <a:solidFill>
                  <a:schemeClr val="dk1"/>
                </a:solidFill>
              </a:rPr>
              <a:t> jorge.restrepo@cerac.org.co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2511600" y="335575"/>
            <a:ext cx="41208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s" sz="2400" b="1"/>
              <a:t>Los grandes cambios 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66950" y="3784150"/>
            <a:ext cx="81105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Gran desafío: </a:t>
            </a:r>
            <a:r>
              <a:rPr lang="es" sz="1800" b="1">
                <a:solidFill>
                  <a:schemeClr val="dk1"/>
                </a:solidFill>
              </a:rPr>
              <a:t>conducir una negociación tripartita</a:t>
            </a:r>
            <a:r>
              <a:rPr lang="es" sz="1800">
                <a:solidFill>
                  <a:schemeClr val="dk1"/>
                </a:solidFill>
              </a:rPr>
              <a:t> con un sector disperso, desde el gobierno como agente.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3</a:t>
            </a:fld>
            <a:endParaRPr lang="es"/>
          </a:p>
        </p:txBody>
      </p:sp>
      <p:sp>
        <p:nvSpPr>
          <p:cNvPr id="75" name="Shape 75"/>
          <p:cNvSpPr txBox="1"/>
          <p:nvPr/>
        </p:nvSpPr>
        <p:spPr>
          <a:xfrm>
            <a:off x="566950" y="1004100"/>
            <a:ext cx="77529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Se necesitan </a:t>
            </a:r>
            <a:r>
              <a:rPr lang="es" sz="1800" b="1">
                <a:solidFill>
                  <a:schemeClr val="dk1"/>
                </a:solidFill>
              </a:rPr>
              <a:t>nuevas</a:t>
            </a:r>
            <a:r>
              <a:rPr lang="es" sz="1800">
                <a:solidFill>
                  <a:schemeClr val="dk1"/>
                </a:solidFill>
              </a:rPr>
              <a:t> </a:t>
            </a:r>
            <a:r>
              <a:rPr lang="es" sz="1800" b="1">
                <a:solidFill>
                  <a:schemeClr val="dk1"/>
                </a:solidFill>
              </a:rPr>
              <a:t>políticas de seguridad</a:t>
            </a:r>
            <a:r>
              <a:rPr lang="es" sz="1800">
                <a:solidFill>
                  <a:schemeClr val="dk1"/>
                </a:solidFill>
              </a:rPr>
              <a:t> -privado, público- y ajustes para el nuevo escenario.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66950" y="1728200"/>
            <a:ext cx="8110500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 b="1">
                <a:solidFill>
                  <a:schemeClr val="dk1"/>
                </a:solidFill>
              </a:rPr>
              <a:t>Nuevas demandas (de seguridad)</a:t>
            </a:r>
            <a:r>
              <a:rPr lang="es" sz="1800">
                <a:solidFill>
                  <a:schemeClr val="dk1"/>
                </a:solidFill>
              </a:rPr>
              <a:t> en fin de gobierno: ¿gobierno de 22 meses podrá ajustar las políticas al nuevo escenario?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66950" y="2461000"/>
            <a:ext cx="7916700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Nuevo escenario de riesgo; </a:t>
            </a:r>
            <a:r>
              <a:rPr lang="es" sz="1800" b="1">
                <a:solidFill>
                  <a:schemeClr val="dk1"/>
                </a:solidFill>
              </a:rPr>
              <a:t>nuevas demandas de seguridad, prevención y protección</a:t>
            </a:r>
            <a:r>
              <a:rPr lang="es" sz="1800">
                <a:solidFill>
                  <a:schemeClr val="dk1"/>
                </a:solidFill>
              </a:rPr>
              <a:t> para sector privado.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66950" y="3137150"/>
            <a:ext cx="7459200" cy="5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No todo está perdido hasta que todo esté perdido: </a:t>
            </a:r>
            <a:r>
              <a:rPr lang="es" sz="1800" b="1">
                <a:solidFill>
                  <a:schemeClr val="dk1"/>
                </a:solidFill>
              </a:rPr>
              <a:t>Nuevo espacio para paz completa.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4</a:t>
            </a:fld>
            <a:endParaRPr lang="es"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145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1"/>
              <a:t>Avance histórico e incertidumbre: Se alcanzó y firmó acuerdo de paz con las FARC, sin embargo, no fue refrendado: consecuencias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-7350" y="1365250"/>
            <a:ext cx="4318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 b="1">
                <a:solidFill>
                  <a:srgbClr val="000000"/>
                </a:solidFill>
              </a:rPr>
              <a:t>Incertidumbre </a:t>
            </a:r>
            <a:r>
              <a:rPr lang="es" sz="1800">
                <a:solidFill>
                  <a:srgbClr val="000000"/>
                </a:solidFill>
              </a:rPr>
              <a:t>y </a:t>
            </a:r>
            <a:r>
              <a:rPr lang="es" sz="1800" b="1">
                <a:solidFill>
                  <a:srgbClr val="000000"/>
                </a:solidFill>
              </a:rPr>
              <a:t>mala situación</a:t>
            </a:r>
            <a:r>
              <a:rPr lang="es" sz="1800">
                <a:solidFill>
                  <a:srgbClr val="000000"/>
                </a:solidFill>
              </a:rPr>
              <a:t>: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Seguridad: de un conflicto terminado a </a:t>
            </a:r>
            <a:r>
              <a:rPr lang="es" sz="1800" b="1">
                <a:solidFill>
                  <a:srgbClr val="000000"/>
                </a:solidFill>
              </a:rPr>
              <a:t>un conflicto interrumpido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Políticas públicas en suspenso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Vuelve el </a:t>
            </a:r>
            <a:r>
              <a:rPr lang="es" sz="1800" b="1">
                <a:solidFill>
                  <a:srgbClr val="000000"/>
                </a:solidFill>
              </a:rPr>
              <a:t>costo de oportunidad</a:t>
            </a:r>
            <a:r>
              <a:rPr lang="es" sz="1800">
                <a:solidFill>
                  <a:srgbClr val="000000"/>
                </a:solidFill>
              </a:rPr>
              <a:t> del conflicto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País dividido, país </a:t>
            </a:r>
            <a:r>
              <a:rPr lang="es" sz="1800" b="1">
                <a:solidFill>
                  <a:srgbClr val="000000"/>
                </a:solidFill>
              </a:rPr>
              <a:t>polarizado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	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311600" y="1365250"/>
            <a:ext cx="4832400" cy="36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La realidad:</a:t>
            </a:r>
          </a:p>
          <a:p>
            <a:pPr marL="457200" lvl="0" indent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Mala situación que por fin conocemos</a:t>
            </a:r>
          </a:p>
          <a:p>
            <a:pPr marL="457200" lv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Imposibilidad de caer en negación</a:t>
            </a:r>
          </a:p>
          <a:p>
            <a:pPr marL="457200" lv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Poco probable volver atrás: conciencia de los </a:t>
            </a:r>
            <a:r>
              <a:rPr lang="es" sz="1800" b="1">
                <a:solidFill>
                  <a:srgbClr val="000000"/>
                </a:solidFill>
              </a:rPr>
              <a:t>límites</a:t>
            </a:r>
            <a:r>
              <a:rPr lang="es" sz="1800">
                <a:solidFill>
                  <a:srgbClr val="000000"/>
                </a:solidFill>
              </a:rPr>
              <a:t> de la política de seguridad y la negociación</a:t>
            </a:r>
          </a:p>
          <a:p>
            <a:pPr marL="457200" lv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No estamos preparados </a:t>
            </a:r>
            <a:r>
              <a:rPr lang="es" sz="1800" b="1">
                <a:solidFill>
                  <a:srgbClr val="000000"/>
                </a:solidFill>
              </a:rPr>
              <a:t>ni para la paz ni para la guerra</a:t>
            </a:r>
            <a:r>
              <a:rPr lang="es" sz="1800">
                <a:solidFill>
                  <a:srgbClr val="000000"/>
                </a:solidFill>
              </a:rPr>
              <a:t>, con excepciones.</a:t>
            </a:r>
          </a:p>
          <a:p>
            <a:pPr marL="457200" lv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Valoración del fin del conflicto</a:t>
            </a:r>
          </a:p>
        </p:txBody>
      </p:sp>
      <p:cxnSp>
        <p:nvCxnSpPr>
          <p:cNvPr id="87" name="Shape 87"/>
          <p:cNvCxnSpPr/>
          <p:nvPr/>
        </p:nvCxnSpPr>
        <p:spPr>
          <a:xfrm>
            <a:off x="4268975" y="1497275"/>
            <a:ext cx="17700" cy="344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91800" y="-16850"/>
            <a:ext cx="8107800" cy="11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1">
                <a:solidFill>
                  <a:schemeClr val="dk1"/>
                </a:solidFill>
              </a:rPr>
              <a:t>Avance histórico e incertidumbre: Se alcanzó y firmó acuerdo de paz con las FARC, sin embargo, no fue refrendado</a:t>
            </a:r>
          </a:p>
        </p:txBody>
      </p:sp>
      <p:sp>
        <p:nvSpPr>
          <p:cNvPr id="93" name="Shape 93"/>
          <p:cNvSpPr/>
          <p:nvPr/>
        </p:nvSpPr>
        <p:spPr>
          <a:xfrm>
            <a:off x="416600" y="1264525"/>
            <a:ext cx="4194000" cy="38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/>
              <a:t>Consecuencias para la negociación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77075" y="4415175"/>
            <a:ext cx="78003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Reconversión de la Fuerza Pública en suspenso.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5</a:t>
            </a:fld>
            <a:endParaRPr lang="es"/>
          </a:p>
        </p:txBody>
      </p:sp>
      <p:sp>
        <p:nvSpPr>
          <p:cNvPr id="96" name="Shape 96"/>
          <p:cNvSpPr txBox="1"/>
          <p:nvPr/>
        </p:nvSpPr>
        <p:spPr>
          <a:xfrm>
            <a:off x="484975" y="1596700"/>
            <a:ext cx="83265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Valoración ciudadana de la negociación, </a:t>
            </a:r>
            <a:r>
              <a:rPr lang="es" sz="1800" b="1">
                <a:solidFill>
                  <a:schemeClr val="dk1"/>
                </a:solidFill>
              </a:rPr>
              <a:t>mayor credibilidad y presión</a:t>
            </a:r>
            <a:r>
              <a:rPr lang="es" sz="1800">
                <a:solidFill>
                  <a:schemeClr val="dk1"/>
                </a:solidFill>
              </a:rPr>
              <a:t> para implementar un nuevo acuerdo.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91800" y="2319700"/>
            <a:ext cx="8285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Las FARC se empoderaron.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77075" y="2714375"/>
            <a:ext cx="8285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No hay estructura para negociaciones paralelas, </a:t>
            </a:r>
            <a:r>
              <a:rPr lang="es" sz="1800" b="1">
                <a:solidFill>
                  <a:schemeClr val="dk1"/>
                </a:solidFill>
              </a:rPr>
              <a:t>falta de confianza</a:t>
            </a:r>
            <a:r>
              <a:rPr lang="es" sz="180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77075" y="3108875"/>
            <a:ext cx="70494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Fondos de recursos para el posconflicto quedan congelados.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91800" y="3538375"/>
            <a:ext cx="33426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Demora de implementación.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78000" y="3968775"/>
            <a:ext cx="81354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Re- electoralización de la seguridad, la negociación y el fin del conflicto.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398950" y="997275"/>
            <a:ext cx="3476700" cy="17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M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00" y="0"/>
            <a:ext cx="85835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6</a:t>
            </a:fld>
            <a:endParaRPr lang="es"/>
          </a:p>
        </p:txBody>
      </p:sp>
      <p:cxnSp>
        <p:nvCxnSpPr>
          <p:cNvPr id="109" name="Shape 109"/>
          <p:cNvCxnSpPr/>
          <p:nvPr/>
        </p:nvCxnSpPr>
        <p:spPr>
          <a:xfrm>
            <a:off x="7203525" y="2359837"/>
            <a:ext cx="1368900" cy="632100"/>
          </a:xfrm>
          <a:prstGeom prst="bentConnector3">
            <a:avLst>
              <a:gd name="adj1" fmla="val 9950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4638025" y="1051925"/>
            <a:ext cx="3108000" cy="13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688900" y="954175"/>
            <a:ext cx="33540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El </a:t>
            </a:r>
            <a:r>
              <a:rPr lang="es" b="1">
                <a:solidFill>
                  <a:schemeClr val="dk1"/>
                </a:solidFill>
              </a:rPr>
              <a:t>conflicto con las FARC se detuvo</a:t>
            </a:r>
            <a:r>
              <a:rPr lang="es">
                <a:solidFill>
                  <a:schemeClr val="dk1"/>
                </a:solidFill>
              </a:rPr>
              <a:t> como resultado del cumplimiento de las medidas de desescalamiento y el cese bilateral.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688900" y="2020175"/>
            <a:ext cx="3053400" cy="7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Aumentó el riesgo de violencia asociada al conflicto, debido a la </a:t>
            </a:r>
            <a:r>
              <a:rPr lang="es" b="1">
                <a:solidFill>
                  <a:schemeClr val="dk1"/>
                </a:solidFill>
              </a:rPr>
              <a:t>fragilidad del cese bilateral</a:t>
            </a:r>
            <a:r>
              <a:rPr lang="es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Ataques de FARC a infraestructura 1996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50" y="358325"/>
            <a:ext cx="8654725" cy="46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192159" y="1510159"/>
            <a:ext cx="3591300" cy="179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Si bien, no se registran los niveles medidos en el primer quinquenio de la década del 2000, se observa un escalamiento entre el 2011 y el 2014.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/>
              <a:t>En lo corrido de este año no se registran ataques atribuidos a las FARC contra la infraestructura.</a:t>
            </a:r>
          </a:p>
        </p:txBody>
      </p:sp>
      <p:sp>
        <p:nvSpPr>
          <p:cNvPr id="119" name="Shape 119"/>
          <p:cNvSpPr/>
          <p:nvPr/>
        </p:nvSpPr>
        <p:spPr>
          <a:xfrm>
            <a:off x="8472453" y="2958148"/>
            <a:ext cx="182400" cy="482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3396231" y="845695"/>
            <a:ext cx="3855300" cy="6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b="1"/>
              <a:t>Seguridad para la producción</a:t>
            </a:r>
            <a:r>
              <a:rPr lang="es"/>
              <a:t> se afectó por los vaivenes de la negociación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7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AU y CL de ELN 2006-2016 anual mensualiza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" y="219657"/>
            <a:ext cx="9144000" cy="479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8</a:t>
            </a:fld>
            <a:endParaRPr lang="es"/>
          </a:p>
        </p:txBody>
      </p:sp>
      <p:sp>
        <p:nvSpPr>
          <p:cNvPr id="128" name="Shape 128"/>
          <p:cNvSpPr txBox="1"/>
          <p:nvPr/>
        </p:nvSpPr>
        <p:spPr>
          <a:xfrm>
            <a:off x="3434400" y="1261000"/>
            <a:ext cx="2275200" cy="12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El </a:t>
            </a:r>
            <a:r>
              <a:rPr lang="es" b="1">
                <a:solidFill>
                  <a:schemeClr val="dk1"/>
                </a:solidFill>
              </a:rPr>
              <a:t>ELN mantiene altos niveles de violencia</a:t>
            </a:r>
            <a:r>
              <a:rPr lang="es">
                <a:solidFill>
                  <a:schemeClr val="dk1"/>
                </a:solidFill>
              </a:rPr>
              <a:t> y es muy probable que este nivel persista.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9</a:t>
            </a:fld>
            <a:endParaRPr lang="es"/>
          </a:p>
        </p:txBody>
      </p:sp>
      <p:pic>
        <p:nvPicPr>
          <p:cNvPr id="134" name="Shape 134" descr="Acc Ofensivas y combates con participación del ELN 2011-20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8" y="0"/>
            <a:ext cx="397452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904475" y="295875"/>
            <a:ext cx="39345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600"/>
              <a:t>En los últimos tres años, se observa una ligera expansión de la presencia violenta municipal del grupo guerrillero.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904475" y="1368262"/>
            <a:ext cx="3893400" cy="9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600"/>
              <a:t>Entre 2011 y 2013 el ELN hacía presencia en el 7% de los municipios del país. En los últimos tres años aumentó su presencia al 10%.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83925" y="2659375"/>
            <a:ext cx="39345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600"/>
              <a:t>Dicha expansión expansión se ha dado principalmente al interior de los departamentos donde históricamente ha tenido presencia.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904475" y="3939125"/>
            <a:ext cx="3893400" cy="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600"/>
              <a:t>Más que una expansión, el ELN ha logrado una consolidación de su presencia regional.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Microsoft Office PowerPoint</Application>
  <PresentationFormat>Presentación en pantalla (16:9)</PresentationFormat>
  <Paragraphs>140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simple-light-2</vt:lpstr>
      <vt:lpstr>La seguridad en Colombia, luego del plebiscito  Jorge A. Restrepo</vt:lpstr>
      <vt:lpstr>Presentación de PowerPoint</vt:lpstr>
      <vt:lpstr>Presentación de PowerPoint</vt:lpstr>
      <vt:lpstr>Avance histórico e incertidumbre: Se alcanzó y firmó acuerdo de paz con las FARC, sin embargo, no fue refrendado: consecuencias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de seguridad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seguridad en Colombia, luego del plebiscito  Jorge A. Restrepo</dc:title>
  <dc:creator>Salma Hoyos Villamil</dc:creator>
  <cp:lastModifiedBy>Salma Hoyos Villamil</cp:lastModifiedBy>
  <cp:revision>1</cp:revision>
  <dcterms:modified xsi:type="dcterms:W3CDTF">2016-10-28T19:29:55Z</dcterms:modified>
</cp:coreProperties>
</file>