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83" r:id="rId2"/>
    <p:sldMasterId id="2147484561" r:id="rId3"/>
  </p:sldMasterIdLst>
  <p:notesMasterIdLst>
    <p:notesMasterId r:id="rId41"/>
  </p:notesMasterIdLst>
  <p:handoutMasterIdLst>
    <p:handoutMasterId r:id="rId42"/>
  </p:handoutMasterIdLst>
  <p:sldIdLst>
    <p:sldId id="607" r:id="rId4"/>
    <p:sldId id="685" r:id="rId5"/>
    <p:sldId id="720" r:id="rId6"/>
    <p:sldId id="721" r:id="rId7"/>
    <p:sldId id="756" r:id="rId8"/>
    <p:sldId id="757" r:id="rId9"/>
    <p:sldId id="762" r:id="rId10"/>
    <p:sldId id="722" r:id="rId11"/>
    <p:sldId id="723" r:id="rId12"/>
    <p:sldId id="758" r:id="rId13"/>
    <p:sldId id="724" r:id="rId14"/>
    <p:sldId id="726" r:id="rId15"/>
    <p:sldId id="727" r:id="rId16"/>
    <p:sldId id="729" r:id="rId17"/>
    <p:sldId id="730" r:id="rId18"/>
    <p:sldId id="759" r:id="rId19"/>
    <p:sldId id="760" r:id="rId20"/>
    <p:sldId id="731" r:id="rId21"/>
    <p:sldId id="755" r:id="rId22"/>
    <p:sldId id="761" r:id="rId23"/>
    <p:sldId id="747" r:id="rId24"/>
    <p:sldId id="733" r:id="rId25"/>
    <p:sldId id="738" r:id="rId26"/>
    <p:sldId id="744" r:id="rId27"/>
    <p:sldId id="748" r:id="rId28"/>
    <p:sldId id="734" r:id="rId29"/>
    <p:sldId id="735" r:id="rId30"/>
    <p:sldId id="739" r:id="rId31"/>
    <p:sldId id="752" r:id="rId32"/>
    <p:sldId id="740" r:id="rId33"/>
    <p:sldId id="741" r:id="rId34"/>
    <p:sldId id="753" r:id="rId35"/>
    <p:sldId id="742" r:id="rId36"/>
    <p:sldId id="743" r:id="rId37"/>
    <p:sldId id="754" r:id="rId38"/>
    <p:sldId id="745" r:id="rId39"/>
    <p:sldId id="746" r:id="rId40"/>
  </p:sldIdLst>
  <p:sldSz cx="9144000" cy="6858000" type="screen4x3"/>
  <p:notesSz cx="6797675" cy="9926638"/>
  <p:defaultTextStyle>
    <a:defPPr>
      <a:defRPr lang="es-ES"/>
    </a:defPPr>
    <a:lvl1pPr algn="l" rtl="0" eaLnBrk="0" fontAlgn="base" hangingPunct="0">
      <a:spcBef>
        <a:spcPct val="0"/>
      </a:spcBef>
      <a:spcAft>
        <a:spcPct val="0"/>
      </a:spcAft>
      <a:defRPr sz="14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4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4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4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400" b="1" kern="1200">
        <a:solidFill>
          <a:schemeClr val="bg1"/>
        </a:solidFill>
        <a:latin typeface="Arial" panose="020B0604020202020204" pitchFamily="34" charset="0"/>
        <a:ea typeface="+mn-ea"/>
        <a:cs typeface="+mn-cs"/>
      </a:defRPr>
    </a:lvl5pPr>
    <a:lvl6pPr marL="2286000" algn="l" defTabSz="914400" rtl="0" eaLnBrk="1" latinLnBrk="0" hangingPunct="1">
      <a:defRPr sz="1400" b="1" kern="1200">
        <a:solidFill>
          <a:schemeClr val="bg1"/>
        </a:solidFill>
        <a:latin typeface="Arial" panose="020B0604020202020204" pitchFamily="34" charset="0"/>
        <a:ea typeface="+mn-ea"/>
        <a:cs typeface="+mn-cs"/>
      </a:defRPr>
    </a:lvl6pPr>
    <a:lvl7pPr marL="2743200" algn="l" defTabSz="914400" rtl="0" eaLnBrk="1" latinLnBrk="0" hangingPunct="1">
      <a:defRPr sz="1400" b="1" kern="1200">
        <a:solidFill>
          <a:schemeClr val="bg1"/>
        </a:solidFill>
        <a:latin typeface="Arial" panose="020B0604020202020204" pitchFamily="34" charset="0"/>
        <a:ea typeface="+mn-ea"/>
        <a:cs typeface="+mn-cs"/>
      </a:defRPr>
    </a:lvl7pPr>
    <a:lvl8pPr marL="3200400" algn="l" defTabSz="914400" rtl="0" eaLnBrk="1" latinLnBrk="0" hangingPunct="1">
      <a:defRPr sz="1400" b="1" kern="1200">
        <a:solidFill>
          <a:schemeClr val="bg1"/>
        </a:solidFill>
        <a:latin typeface="Arial" panose="020B0604020202020204" pitchFamily="34" charset="0"/>
        <a:ea typeface="+mn-ea"/>
        <a:cs typeface="+mn-cs"/>
      </a:defRPr>
    </a:lvl8pPr>
    <a:lvl9pPr marL="3657600" algn="l" defTabSz="914400" rtl="0" eaLnBrk="1" latinLnBrk="0" hangingPunct="1">
      <a:defRPr sz="14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4032">
          <p15:clr>
            <a:srgbClr val="A4A3A4"/>
          </p15:clr>
        </p15:guide>
        <p15:guide id="3" orient="horz" pos="4208">
          <p15:clr>
            <a:srgbClr val="A4A3A4"/>
          </p15:clr>
        </p15:guide>
        <p15:guide id="4" orient="horz" pos="4224">
          <p15:clr>
            <a:srgbClr val="A4A3A4"/>
          </p15:clr>
        </p15:guide>
        <p15:guide id="5" pos="403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00000"/>
    <a:srgbClr val="44546A"/>
    <a:srgbClr val="BBC16F"/>
    <a:srgbClr val="DDDDDD"/>
    <a:srgbClr val="000000"/>
    <a:srgbClr val="2D5934"/>
    <a:srgbClr val="ECCEC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3" autoAdjust="0"/>
    <p:restoredTop sz="95501" autoAdjust="0"/>
  </p:normalViewPr>
  <p:slideViewPr>
    <p:cSldViewPr snapToGrid="0">
      <p:cViewPr>
        <p:scale>
          <a:sx n="80" d="100"/>
          <a:sy n="80" d="100"/>
        </p:scale>
        <p:origin x="1134" y="60"/>
      </p:cViewPr>
      <p:guideLst>
        <p:guide orient="horz" pos="976"/>
        <p:guide orient="horz" pos="4032"/>
        <p:guide orient="horz" pos="4208"/>
        <p:guide orient="horz" pos="4224"/>
        <p:guide pos="403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1914" y="-9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2702" tIns="46351" rIns="92702" bIns="46351" numCol="1" anchor="t" anchorCtr="0" compatLnSpc="1">
            <a:prstTxWarp prst="textNoShape">
              <a:avLst/>
            </a:prstTxWarp>
          </a:bodyPr>
          <a:lstStyle>
            <a:lvl1pPr algn="l" defTabSz="927100" eaLnBrk="1" hangingPunct="1">
              <a:defRPr sz="1200" b="0">
                <a:solidFill>
                  <a:schemeClr val="tx1"/>
                </a:solidFill>
                <a:latin typeface="Arial" charset="0"/>
              </a:defRPr>
            </a:lvl1pPr>
          </a:lstStyle>
          <a:p>
            <a:pPr>
              <a:defRPr/>
            </a:pPr>
            <a:endParaRPr lang="en-US"/>
          </a:p>
        </p:txBody>
      </p:sp>
      <p:sp>
        <p:nvSpPr>
          <p:cNvPr id="3" name="2 Marcador de fecha"/>
          <p:cNvSpPr>
            <a:spLocks noGrp="1"/>
          </p:cNvSpPr>
          <p:nvPr>
            <p:ph type="dt" sz="quarter" idx="1"/>
          </p:nvPr>
        </p:nvSpPr>
        <p:spPr bwMode="auto">
          <a:xfrm>
            <a:off x="3849688" y="0"/>
            <a:ext cx="2946400" cy="496888"/>
          </a:xfrm>
          <a:prstGeom prst="rect">
            <a:avLst/>
          </a:prstGeom>
          <a:noFill/>
          <a:ln w="9525">
            <a:noFill/>
            <a:miter lim="800000"/>
            <a:headEnd/>
            <a:tailEnd/>
          </a:ln>
        </p:spPr>
        <p:txBody>
          <a:bodyPr vert="horz" wrap="square" lIns="92702" tIns="46351" rIns="92702" bIns="46351" numCol="1" anchor="t" anchorCtr="0" compatLnSpc="1">
            <a:prstTxWarp prst="textNoShape">
              <a:avLst/>
            </a:prstTxWarp>
          </a:bodyPr>
          <a:lstStyle>
            <a:lvl1pPr algn="r" defTabSz="927100" eaLnBrk="1" hangingPunct="1">
              <a:defRPr sz="1200" b="0">
                <a:solidFill>
                  <a:schemeClr val="tx1"/>
                </a:solidFill>
                <a:latin typeface="Arial" charset="0"/>
              </a:defRPr>
            </a:lvl1pPr>
          </a:lstStyle>
          <a:p>
            <a:pPr>
              <a:defRPr/>
            </a:pPr>
            <a:fld id="{6BBAE1FE-8F31-4B59-BBAF-F420A54AFD5D}" type="datetimeFigureOut">
              <a:rPr lang="es-ES"/>
              <a:pPr>
                <a:defRPr/>
              </a:pPr>
              <a:t>17/11/2016</a:t>
            </a:fld>
            <a:endParaRPr lang="es-ES"/>
          </a:p>
        </p:txBody>
      </p:sp>
      <p:sp>
        <p:nvSpPr>
          <p:cNvPr id="4" name="3 Marcador de pie de página"/>
          <p:cNvSpPr>
            <a:spLocks noGrp="1"/>
          </p:cNvSpPr>
          <p:nvPr>
            <p:ph type="ftr" sz="quarter" idx="2"/>
          </p:nvPr>
        </p:nvSpPr>
        <p:spPr bwMode="auto">
          <a:xfrm>
            <a:off x="0" y="9428163"/>
            <a:ext cx="2946400" cy="496887"/>
          </a:xfrm>
          <a:prstGeom prst="rect">
            <a:avLst/>
          </a:prstGeom>
          <a:noFill/>
          <a:ln w="9525">
            <a:noFill/>
            <a:miter lim="800000"/>
            <a:headEnd/>
            <a:tailEnd/>
          </a:ln>
        </p:spPr>
        <p:txBody>
          <a:bodyPr vert="horz" wrap="square" lIns="92702" tIns="46351" rIns="92702" bIns="46351" numCol="1" anchor="b" anchorCtr="0" compatLnSpc="1">
            <a:prstTxWarp prst="textNoShape">
              <a:avLst/>
            </a:prstTxWarp>
          </a:bodyPr>
          <a:lstStyle>
            <a:lvl1pPr algn="l" defTabSz="927100" eaLnBrk="1" hangingPunct="1">
              <a:defRPr sz="1200" b="0">
                <a:solidFill>
                  <a:schemeClr val="tx1"/>
                </a:solidFill>
                <a:latin typeface="Arial" charset="0"/>
              </a:defRPr>
            </a:lvl1pPr>
          </a:lstStyle>
          <a:p>
            <a:pPr>
              <a:defRPr/>
            </a:pPr>
            <a:endParaRPr lang="en-US"/>
          </a:p>
        </p:txBody>
      </p:sp>
      <p:sp>
        <p:nvSpPr>
          <p:cNvPr id="5" name="4 Marcador de número de diapositiva"/>
          <p:cNvSpPr>
            <a:spLocks noGrp="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2702" tIns="46351" rIns="92702" bIns="46351" numCol="1" anchor="b" anchorCtr="0" compatLnSpc="1">
            <a:prstTxWarp prst="textNoShape">
              <a:avLst/>
            </a:prstTxWarp>
          </a:bodyPr>
          <a:lstStyle>
            <a:lvl1pPr algn="r" defTabSz="927100" eaLnBrk="1" hangingPunct="1">
              <a:defRPr sz="1200" b="0" smtClean="0">
                <a:solidFill>
                  <a:schemeClr val="tx1"/>
                </a:solidFill>
              </a:defRPr>
            </a:lvl1pPr>
          </a:lstStyle>
          <a:p>
            <a:pPr>
              <a:defRPr/>
            </a:pPr>
            <a:fld id="{C2A244AD-32B0-4BC3-A4BF-F2D8F2CF0514}" type="slidenum">
              <a:rPr lang="es-ES" altLang="en-US"/>
              <a:pPr>
                <a:defRPr/>
              </a:pPr>
              <a:t>‹#›</a:t>
            </a:fld>
            <a:endParaRPr lang="es-ES" altLang="en-US"/>
          </a:p>
        </p:txBody>
      </p:sp>
    </p:spTree>
    <p:extLst>
      <p:ext uri="{BB962C8B-B14F-4D97-AF65-F5344CB8AC3E}">
        <p14:creationId xmlns:p14="http://schemas.microsoft.com/office/powerpoint/2010/main" val="1994260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2136" tIns="46068" rIns="92136" bIns="46068" numCol="1" anchor="t" anchorCtr="0" compatLnSpc="1">
            <a:prstTxWarp prst="textNoShape">
              <a:avLst/>
            </a:prstTxWarp>
          </a:bodyPr>
          <a:lstStyle>
            <a:lvl1pPr algn="l" defTabSz="920750" eaLnBrk="1" hangingPunct="1">
              <a:defRPr sz="1200" b="0">
                <a:solidFill>
                  <a:schemeClr val="tx1"/>
                </a:solidFill>
                <a:latin typeface="Arial" charset="0"/>
              </a:defRPr>
            </a:lvl1pPr>
          </a:lstStyle>
          <a:p>
            <a:pPr>
              <a:defRPr/>
            </a:pPr>
            <a:endParaRPr lang="es-ES_tradnl"/>
          </a:p>
        </p:txBody>
      </p:sp>
      <p:sp>
        <p:nvSpPr>
          <p:cNvPr id="19459" name="Rectangle 3"/>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square" lIns="92136" tIns="46068" rIns="92136" bIns="46068" numCol="1" anchor="t" anchorCtr="0" compatLnSpc="1">
            <a:prstTxWarp prst="textNoShape">
              <a:avLst/>
            </a:prstTxWarp>
          </a:bodyPr>
          <a:lstStyle>
            <a:lvl1pPr algn="r" defTabSz="920750" eaLnBrk="1" hangingPunct="1">
              <a:defRPr sz="1200" b="0">
                <a:solidFill>
                  <a:schemeClr val="tx1"/>
                </a:solidFill>
                <a:latin typeface="Arial" charset="0"/>
              </a:defRPr>
            </a:lvl1pPr>
          </a:lstStyle>
          <a:p>
            <a:pPr>
              <a:defRPr/>
            </a:pPr>
            <a:endParaRPr lang="es-ES_tradnl"/>
          </a:p>
        </p:txBody>
      </p:sp>
      <p:sp>
        <p:nvSpPr>
          <p:cNvPr id="7172"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04875" y="4714875"/>
            <a:ext cx="4987925" cy="4467225"/>
          </a:xfrm>
          <a:prstGeom prst="rect">
            <a:avLst/>
          </a:prstGeom>
          <a:noFill/>
          <a:ln w="9525">
            <a:noFill/>
            <a:miter lim="800000"/>
            <a:headEnd/>
            <a:tailEnd/>
          </a:ln>
        </p:spPr>
        <p:txBody>
          <a:bodyPr vert="horz" wrap="square" lIns="92136" tIns="46068" rIns="92136" bIns="46068"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9462"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square" lIns="92136" tIns="46068" rIns="92136" bIns="46068" numCol="1" anchor="b" anchorCtr="0" compatLnSpc="1">
            <a:prstTxWarp prst="textNoShape">
              <a:avLst/>
            </a:prstTxWarp>
          </a:bodyPr>
          <a:lstStyle>
            <a:lvl1pPr algn="l" defTabSz="920750" eaLnBrk="1" hangingPunct="1">
              <a:defRPr sz="1200" b="0">
                <a:solidFill>
                  <a:schemeClr val="tx1"/>
                </a:solidFill>
                <a:latin typeface="Arial" charset="0"/>
              </a:defRPr>
            </a:lvl1pPr>
          </a:lstStyle>
          <a:p>
            <a:pPr>
              <a:defRPr/>
            </a:pPr>
            <a:endParaRPr lang="es-ES_tradnl"/>
          </a:p>
        </p:txBody>
      </p:sp>
      <p:sp>
        <p:nvSpPr>
          <p:cNvPr id="19463"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p:spPr>
        <p:txBody>
          <a:bodyPr vert="horz" wrap="square" lIns="92136" tIns="46068" rIns="92136" bIns="46068" numCol="1" anchor="b" anchorCtr="0" compatLnSpc="1">
            <a:prstTxWarp prst="textNoShape">
              <a:avLst/>
            </a:prstTxWarp>
          </a:bodyPr>
          <a:lstStyle>
            <a:lvl1pPr algn="r" defTabSz="920750" eaLnBrk="1" hangingPunct="1">
              <a:defRPr sz="1200" b="0" smtClean="0">
                <a:solidFill>
                  <a:schemeClr val="tx1"/>
                </a:solidFill>
              </a:defRPr>
            </a:lvl1pPr>
          </a:lstStyle>
          <a:p>
            <a:pPr>
              <a:defRPr/>
            </a:pPr>
            <a:fld id="{AC99390C-C3C5-425C-B401-D85D7D3A1424}" type="slidenum">
              <a:rPr lang="es-ES_tradnl" altLang="en-US"/>
              <a:pPr>
                <a:defRPr/>
              </a:pPr>
              <a:t>‹#›</a:t>
            </a:fld>
            <a:endParaRPr lang="es-ES_tradnl" altLang="en-US"/>
          </a:p>
        </p:txBody>
      </p:sp>
    </p:spTree>
    <p:extLst>
      <p:ext uri="{BB962C8B-B14F-4D97-AF65-F5344CB8AC3E}">
        <p14:creationId xmlns:p14="http://schemas.microsoft.com/office/powerpoint/2010/main" val="338137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6754B7D-73B6-4C66-8A54-D41D1352103D}" type="slidenum">
              <a:rPr lang="es-ES" smtClean="0"/>
              <a:t>1</a:t>
            </a:fld>
            <a:endParaRPr lang="es-ES"/>
          </a:p>
        </p:txBody>
      </p:sp>
    </p:spTree>
    <p:extLst>
      <p:ext uri="{BB962C8B-B14F-4D97-AF65-F5344CB8AC3E}">
        <p14:creationId xmlns:p14="http://schemas.microsoft.com/office/powerpoint/2010/main" val="177508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849313"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9694044A-E570-415C-8E08-3E50A632CFFA}" type="slidenum">
              <a:rPr lang="en-GB" smtClean="0"/>
              <a:pPr>
                <a:defRPr/>
              </a:pPr>
              <a:t>11</a:t>
            </a:fld>
            <a:endParaRPr lang="en-GB" dirty="0"/>
          </a:p>
        </p:txBody>
      </p:sp>
      <p:sp>
        <p:nvSpPr>
          <p:cNvPr id="2" name="Notes Placeholder 1"/>
          <p:cNvSpPr>
            <a:spLocks noGrp="1"/>
          </p:cNvSpPr>
          <p:nvPr>
            <p:ph type="body" sz="quarter" idx="10"/>
          </p:nvPr>
        </p:nvSpPr>
        <p:spPr/>
        <p:txBody>
          <a:bodyPr/>
          <a:lstStyle/>
          <a:p>
            <a:r>
              <a:rPr lang="en-GB" dirty="0"/>
              <a:t>Para IN5: The IASB divided its project to replace IAS 39 </a:t>
            </a:r>
            <a:r>
              <a:rPr lang="en-GB" i="1" dirty="0"/>
              <a:t>Financial Instruments: Recognition and Measurement </a:t>
            </a:r>
            <a:r>
              <a:rPr lang="en-GB" dirty="0"/>
              <a:t>into three main phases. </a:t>
            </a:r>
          </a:p>
          <a:p>
            <a:endParaRPr lang="en-GB" dirty="0"/>
          </a:p>
          <a:p>
            <a:r>
              <a:rPr lang="en-US" dirty="0" smtClean="0"/>
              <a:t>Para IN6: -</a:t>
            </a:r>
            <a:r>
              <a:rPr lang="en-US" baseline="0" dirty="0" smtClean="0"/>
              <a:t> the 3 main phases of the IASB’s project to replace IAS 39 were: </a:t>
            </a:r>
            <a:r>
              <a:rPr lang="en-US" dirty="0" smtClean="0"/>
              <a:t> </a:t>
            </a:r>
          </a:p>
          <a:p>
            <a:pPr marL="171428" indent="-171428" defTabSz="914284">
              <a:buFont typeface="Arial" panose="020B0604020202020204" pitchFamily="34" charset="0"/>
              <a:buChar char="•"/>
              <a:defRPr/>
            </a:pPr>
            <a:r>
              <a:rPr lang="en-GB" dirty="0" smtClean="0"/>
              <a:t>Phase 1</a:t>
            </a:r>
            <a:r>
              <a:rPr lang="en-GB" b="0" dirty="0" smtClean="0"/>
              <a:t>: </a:t>
            </a:r>
            <a:r>
              <a:rPr lang="en-GB" dirty="0" smtClean="0"/>
              <a:t>classification</a:t>
            </a:r>
            <a:r>
              <a:rPr lang="en-GB" baseline="0" dirty="0" smtClean="0"/>
              <a:t> and measurement of financial assets &amp; financial liabilities - r</a:t>
            </a:r>
            <a:r>
              <a:rPr lang="en-GB" dirty="0" smtClean="0"/>
              <a:t>equires financial assets to be classified on the basis of the business model within which they are held and their contractual cash flow characteristics. Para IN7: In October 2010 the IASB added to IFRS 9 the requirements for the classification and measurement of financial liabilities. Most of those requirements were carried forward unchanged from IAS 39. However, the requirements related to the fair value option for financial liabilities were changed to address own credit risk. </a:t>
            </a:r>
          </a:p>
          <a:p>
            <a:pPr marL="171428" indent="-171428" defTabSz="914284">
              <a:buFont typeface="Arial" panose="020B0604020202020204" pitchFamily="34" charset="0"/>
              <a:buChar char="•"/>
              <a:defRPr/>
            </a:pPr>
            <a:r>
              <a:rPr lang="en-GB" dirty="0" smtClean="0"/>
              <a:t>Phase 2: impairment (para IN9)</a:t>
            </a:r>
            <a:r>
              <a:rPr lang="en-GB" baseline="0" dirty="0" smtClean="0"/>
              <a:t> </a:t>
            </a:r>
            <a:r>
              <a:rPr lang="en-GB" dirty="0" smtClean="0"/>
              <a:t>- relates to the accounting for an entity’s expected credit losses on its financial assets and commitments to extend credit.</a:t>
            </a:r>
            <a:r>
              <a:rPr lang="en-GB" baseline="0" dirty="0" smtClean="0"/>
              <a:t> </a:t>
            </a:r>
            <a:r>
              <a:rPr lang="en-US" dirty="0"/>
              <a:t>Under IFRS 9, an entity always accounts for expected credit losses, and changes in those expected credit losses. The amount of expected credit losses is updated at each reporting date to reflect changes in credit risk since initial recognition and, consequently, more timely information is provided about expected credit losses.</a:t>
            </a:r>
          </a:p>
          <a:p>
            <a:pPr marL="171428" indent="-171428" defTabSz="914284">
              <a:buFont typeface="Arial" panose="020B0604020202020204" pitchFamily="34" charset="0"/>
              <a:buChar char="•"/>
              <a:defRPr/>
            </a:pPr>
            <a:r>
              <a:rPr lang="en-GB" baseline="0" dirty="0" smtClean="0"/>
              <a:t>Phase 3: hedge accounting (para IN10) - </a:t>
            </a:r>
            <a:r>
              <a:rPr lang="en-GB" dirty="0" smtClean="0"/>
              <a:t>aligns hedge accounting more closely with risk management, establishes a more principle-based approach to hedge accounting and addresses inconsistencies and weaknesses in the hedge accounting model in IAS 39.</a:t>
            </a:r>
          </a:p>
          <a:p>
            <a:pPr marL="171428" indent="-171428" defTabSz="914284">
              <a:buFont typeface="Arial" panose="020B0604020202020204" pitchFamily="34" charset="0"/>
              <a:buChar char="•"/>
              <a:defRPr/>
            </a:pPr>
            <a:endParaRPr lang="en-GB" dirty="0" smtClean="0"/>
          </a:p>
          <a:p>
            <a:pPr defTabSz="914284">
              <a:defRPr/>
            </a:pPr>
            <a:r>
              <a:rPr lang="en-GB" dirty="0" smtClean="0"/>
              <a:t>The IASB published the final version of IFRS 9 </a:t>
            </a:r>
            <a:r>
              <a:rPr lang="en-GB" i="1" dirty="0" smtClean="0"/>
              <a:t>Financial</a:t>
            </a:r>
            <a:r>
              <a:rPr lang="en-GB" i="1" baseline="0" dirty="0" smtClean="0"/>
              <a:t> Instruments </a:t>
            </a:r>
            <a:r>
              <a:rPr lang="en-GB" i="0" baseline="0" dirty="0" smtClean="0"/>
              <a:t>in July 2014. the final version of IFRS 9 brings together the classification and measurement, impairment and hedge accounting phases of the IASB’s project to replace IAS 39. </a:t>
            </a:r>
            <a:endParaRPr lang="en-GB" dirty="0" smtClean="0"/>
          </a:p>
        </p:txBody>
      </p:sp>
    </p:spTree>
    <p:extLst>
      <p:ext uri="{BB962C8B-B14F-4D97-AF65-F5344CB8AC3E}">
        <p14:creationId xmlns:p14="http://schemas.microsoft.com/office/powerpoint/2010/main" val="65125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12</a:t>
            </a:fld>
            <a:endParaRPr lang="es-ES"/>
          </a:p>
        </p:txBody>
      </p:sp>
    </p:spTree>
    <p:extLst>
      <p:ext uri="{BB962C8B-B14F-4D97-AF65-F5344CB8AC3E}">
        <p14:creationId xmlns:p14="http://schemas.microsoft.com/office/powerpoint/2010/main" val="163386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13</a:t>
            </a:fld>
            <a:endParaRPr lang="es-ES"/>
          </a:p>
        </p:txBody>
      </p:sp>
    </p:spTree>
    <p:extLst>
      <p:ext uri="{BB962C8B-B14F-4D97-AF65-F5344CB8AC3E}">
        <p14:creationId xmlns:p14="http://schemas.microsoft.com/office/powerpoint/2010/main" val="288918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14</a:t>
            </a:fld>
            <a:endParaRPr lang="es-ES"/>
          </a:p>
        </p:txBody>
      </p:sp>
    </p:spTree>
    <p:extLst>
      <p:ext uri="{BB962C8B-B14F-4D97-AF65-F5344CB8AC3E}">
        <p14:creationId xmlns:p14="http://schemas.microsoft.com/office/powerpoint/2010/main" val="369100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15</a:t>
            </a:fld>
            <a:endParaRPr lang="es-ES"/>
          </a:p>
        </p:txBody>
      </p:sp>
    </p:spTree>
    <p:extLst>
      <p:ext uri="{BB962C8B-B14F-4D97-AF65-F5344CB8AC3E}">
        <p14:creationId xmlns:p14="http://schemas.microsoft.com/office/powerpoint/2010/main" val="143090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16</a:t>
            </a:fld>
            <a:endParaRPr lang="es-ES"/>
          </a:p>
        </p:txBody>
      </p:sp>
    </p:spTree>
    <p:extLst>
      <p:ext uri="{BB962C8B-B14F-4D97-AF65-F5344CB8AC3E}">
        <p14:creationId xmlns:p14="http://schemas.microsoft.com/office/powerpoint/2010/main" val="44849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17</a:t>
            </a:fld>
            <a:endParaRPr lang="es-ES"/>
          </a:p>
        </p:txBody>
      </p:sp>
    </p:spTree>
    <p:extLst>
      <p:ext uri="{BB962C8B-B14F-4D97-AF65-F5344CB8AC3E}">
        <p14:creationId xmlns:p14="http://schemas.microsoft.com/office/powerpoint/2010/main" val="259520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18</a:t>
            </a:fld>
            <a:endParaRPr lang="es-ES"/>
          </a:p>
        </p:txBody>
      </p:sp>
    </p:spTree>
    <p:extLst>
      <p:ext uri="{BB962C8B-B14F-4D97-AF65-F5344CB8AC3E}">
        <p14:creationId xmlns:p14="http://schemas.microsoft.com/office/powerpoint/2010/main" val="1923633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19</a:t>
            </a:fld>
            <a:endParaRPr lang="es-ES"/>
          </a:p>
        </p:txBody>
      </p:sp>
    </p:spTree>
    <p:extLst>
      <p:ext uri="{BB962C8B-B14F-4D97-AF65-F5344CB8AC3E}">
        <p14:creationId xmlns:p14="http://schemas.microsoft.com/office/powerpoint/2010/main" val="341252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20</a:t>
            </a:fld>
            <a:endParaRPr lang="es-ES"/>
          </a:p>
        </p:txBody>
      </p:sp>
    </p:spTree>
    <p:extLst>
      <p:ext uri="{BB962C8B-B14F-4D97-AF65-F5344CB8AC3E}">
        <p14:creationId xmlns:p14="http://schemas.microsoft.com/office/powerpoint/2010/main" val="300382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a:t>
            </a:fld>
            <a:endParaRPr lang="es-ES"/>
          </a:p>
        </p:txBody>
      </p:sp>
    </p:spTree>
    <p:extLst>
      <p:ext uri="{BB962C8B-B14F-4D97-AF65-F5344CB8AC3E}">
        <p14:creationId xmlns:p14="http://schemas.microsoft.com/office/powerpoint/2010/main" val="251969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21</a:t>
            </a:fld>
            <a:endParaRPr lang="es-ES"/>
          </a:p>
        </p:txBody>
      </p:sp>
    </p:spTree>
    <p:extLst>
      <p:ext uri="{BB962C8B-B14F-4D97-AF65-F5344CB8AC3E}">
        <p14:creationId xmlns:p14="http://schemas.microsoft.com/office/powerpoint/2010/main" val="2091050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22</a:t>
            </a:fld>
            <a:endParaRPr lang="es-ES"/>
          </a:p>
        </p:txBody>
      </p:sp>
    </p:spTree>
    <p:extLst>
      <p:ext uri="{BB962C8B-B14F-4D97-AF65-F5344CB8AC3E}">
        <p14:creationId xmlns:p14="http://schemas.microsoft.com/office/powerpoint/2010/main" val="543237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23</a:t>
            </a:fld>
            <a:endParaRPr lang="es-ES"/>
          </a:p>
        </p:txBody>
      </p:sp>
    </p:spTree>
    <p:extLst>
      <p:ext uri="{BB962C8B-B14F-4D97-AF65-F5344CB8AC3E}">
        <p14:creationId xmlns:p14="http://schemas.microsoft.com/office/powerpoint/2010/main" val="1840289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24</a:t>
            </a:fld>
            <a:endParaRPr lang="es-ES"/>
          </a:p>
        </p:txBody>
      </p:sp>
    </p:spTree>
    <p:extLst>
      <p:ext uri="{BB962C8B-B14F-4D97-AF65-F5344CB8AC3E}">
        <p14:creationId xmlns:p14="http://schemas.microsoft.com/office/powerpoint/2010/main" val="844608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25</a:t>
            </a:fld>
            <a:endParaRPr lang="es-ES"/>
          </a:p>
        </p:txBody>
      </p:sp>
    </p:spTree>
    <p:extLst>
      <p:ext uri="{BB962C8B-B14F-4D97-AF65-F5344CB8AC3E}">
        <p14:creationId xmlns:p14="http://schemas.microsoft.com/office/powerpoint/2010/main" val="28913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26</a:t>
            </a:fld>
            <a:endParaRPr lang="es-ES"/>
          </a:p>
        </p:txBody>
      </p:sp>
    </p:spTree>
    <p:extLst>
      <p:ext uri="{BB962C8B-B14F-4D97-AF65-F5344CB8AC3E}">
        <p14:creationId xmlns:p14="http://schemas.microsoft.com/office/powerpoint/2010/main" val="422991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27</a:t>
            </a:fld>
            <a:endParaRPr lang="es-ES"/>
          </a:p>
        </p:txBody>
      </p:sp>
    </p:spTree>
    <p:extLst>
      <p:ext uri="{BB962C8B-B14F-4D97-AF65-F5344CB8AC3E}">
        <p14:creationId xmlns:p14="http://schemas.microsoft.com/office/powerpoint/2010/main" val="1725330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28</a:t>
            </a:fld>
            <a:endParaRPr lang="es-ES"/>
          </a:p>
        </p:txBody>
      </p:sp>
    </p:spTree>
    <p:extLst>
      <p:ext uri="{BB962C8B-B14F-4D97-AF65-F5344CB8AC3E}">
        <p14:creationId xmlns:p14="http://schemas.microsoft.com/office/powerpoint/2010/main" val="304779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29</a:t>
            </a:fld>
            <a:endParaRPr lang="es-ES"/>
          </a:p>
        </p:txBody>
      </p:sp>
    </p:spTree>
    <p:extLst>
      <p:ext uri="{BB962C8B-B14F-4D97-AF65-F5344CB8AC3E}">
        <p14:creationId xmlns:p14="http://schemas.microsoft.com/office/powerpoint/2010/main" val="836138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30</a:t>
            </a:fld>
            <a:endParaRPr lang="es-ES"/>
          </a:p>
        </p:txBody>
      </p:sp>
    </p:spTree>
    <p:extLst>
      <p:ext uri="{BB962C8B-B14F-4D97-AF65-F5344CB8AC3E}">
        <p14:creationId xmlns:p14="http://schemas.microsoft.com/office/powerpoint/2010/main" val="197309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4</a:t>
            </a:fld>
            <a:endParaRPr lang="es-ES"/>
          </a:p>
        </p:txBody>
      </p:sp>
    </p:spTree>
    <p:extLst>
      <p:ext uri="{BB962C8B-B14F-4D97-AF65-F5344CB8AC3E}">
        <p14:creationId xmlns:p14="http://schemas.microsoft.com/office/powerpoint/2010/main" val="371962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31</a:t>
            </a:fld>
            <a:endParaRPr lang="es-ES"/>
          </a:p>
        </p:txBody>
      </p:sp>
    </p:spTree>
    <p:extLst>
      <p:ext uri="{BB962C8B-B14F-4D97-AF65-F5344CB8AC3E}">
        <p14:creationId xmlns:p14="http://schemas.microsoft.com/office/powerpoint/2010/main" val="3652267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32</a:t>
            </a:fld>
            <a:endParaRPr lang="es-ES"/>
          </a:p>
        </p:txBody>
      </p:sp>
    </p:spTree>
    <p:extLst>
      <p:ext uri="{BB962C8B-B14F-4D97-AF65-F5344CB8AC3E}">
        <p14:creationId xmlns:p14="http://schemas.microsoft.com/office/powerpoint/2010/main" val="3882982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33</a:t>
            </a:fld>
            <a:endParaRPr lang="es-ES"/>
          </a:p>
        </p:txBody>
      </p:sp>
    </p:spTree>
    <p:extLst>
      <p:ext uri="{BB962C8B-B14F-4D97-AF65-F5344CB8AC3E}">
        <p14:creationId xmlns:p14="http://schemas.microsoft.com/office/powerpoint/2010/main" val="1794668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34</a:t>
            </a:fld>
            <a:endParaRPr lang="es-ES"/>
          </a:p>
        </p:txBody>
      </p:sp>
    </p:spTree>
    <p:extLst>
      <p:ext uri="{BB962C8B-B14F-4D97-AF65-F5344CB8AC3E}">
        <p14:creationId xmlns:p14="http://schemas.microsoft.com/office/powerpoint/2010/main" val="3562494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35</a:t>
            </a:fld>
            <a:endParaRPr lang="es-ES"/>
          </a:p>
        </p:txBody>
      </p:sp>
    </p:spTree>
    <p:extLst>
      <p:ext uri="{BB962C8B-B14F-4D97-AF65-F5344CB8AC3E}">
        <p14:creationId xmlns:p14="http://schemas.microsoft.com/office/powerpoint/2010/main" val="276108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36</a:t>
            </a:fld>
            <a:endParaRPr lang="es-ES"/>
          </a:p>
        </p:txBody>
      </p:sp>
    </p:spTree>
    <p:extLst>
      <p:ext uri="{BB962C8B-B14F-4D97-AF65-F5344CB8AC3E}">
        <p14:creationId xmlns:p14="http://schemas.microsoft.com/office/powerpoint/2010/main" val="1347442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37</a:t>
            </a:fld>
            <a:endParaRPr lang="es-ES"/>
          </a:p>
        </p:txBody>
      </p:sp>
    </p:spTree>
    <p:extLst>
      <p:ext uri="{BB962C8B-B14F-4D97-AF65-F5344CB8AC3E}">
        <p14:creationId xmlns:p14="http://schemas.microsoft.com/office/powerpoint/2010/main" val="280487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5</a:t>
            </a:fld>
            <a:endParaRPr lang="es-ES"/>
          </a:p>
        </p:txBody>
      </p:sp>
    </p:spTree>
    <p:extLst>
      <p:ext uri="{BB962C8B-B14F-4D97-AF65-F5344CB8AC3E}">
        <p14:creationId xmlns:p14="http://schemas.microsoft.com/office/powerpoint/2010/main" val="99157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6</a:t>
            </a:fld>
            <a:endParaRPr lang="es-ES"/>
          </a:p>
        </p:txBody>
      </p:sp>
    </p:spTree>
    <p:extLst>
      <p:ext uri="{BB962C8B-B14F-4D97-AF65-F5344CB8AC3E}">
        <p14:creationId xmlns:p14="http://schemas.microsoft.com/office/powerpoint/2010/main" val="117324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p:txBody>
      </p:sp>
      <p:sp>
        <p:nvSpPr>
          <p:cNvPr id="4" name="3 Marcador de número de diapositiva"/>
          <p:cNvSpPr>
            <a:spLocks noGrp="1"/>
          </p:cNvSpPr>
          <p:nvPr>
            <p:ph type="sldNum" sz="quarter" idx="10"/>
          </p:nvPr>
        </p:nvSpPr>
        <p:spPr/>
        <p:txBody>
          <a:bodyPr/>
          <a:lstStyle/>
          <a:p>
            <a:pPr>
              <a:defRPr/>
            </a:pPr>
            <a:fld id="{F6D28745-E9E2-4C29-B994-48F4AA7A8C6D}" type="slidenum">
              <a:rPr lang="es-ES" smtClean="0"/>
              <a:pPr>
                <a:defRPr/>
              </a:pPr>
              <a:t>7</a:t>
            </a:fld>
            <a:endParaRPr lang="es-ES"/>
          </a:p>
        </p:txBody>
      </p:sp>
    </p:spTree>
    <p:extLst>
      <p:ext uri="{BB962C8B-B14F-4D97-AF65-F5344CB8AC3E}">
        <p14:creationId xmlns:p14="http://schemas.microsoft.com/office/powerpoint/2010/main" val="2662189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849313"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9694044A-E570-415C-8E08-3E50A632CFFA}" type="slidenum">
              <a:rPr lang="en-GB" smtClean="0"/>
              <a:pPr>
                <a:defRPr/>
              </a:pPr>
              <a:t>8</a:t>
            </a:fld>
            <a:endParaRPr lang="en-GB" dirty="0"/>
          </a:p>
        </p:txBody>
      </p:sp>
      <p:sp>
        <p:nvSpPr>
          <p:cNvPr id="2" name="Notes Placeholder 1"/>
          <p:cNvSpPr>
            <a:spLocks noGrp="1"/>
          </p:cNvSpPr>
          <p:nvPr>
            <p:ph type="body" sz="quarter" idx="10"/>
          </p:nvPr>
        </p:nvSpPr>
        <p:spPr/>
        <p:txBody>
          <a:bodyPr/>
          <a:lstStyle/>
          <a:p>
            <a:r>
              <a:rPr lang="en-GB" dirty="0"/>
              <a:t>Para IN5: The IASB divided its project to replace IAS 39 </a:t>
            </a:r>
            <a:r>
              <a:rPr lang="en-GB" i="1" dirty="0"/>
              <a:t>Financial Instruments: Recognition and Measurement </a:t>
            </a:r>
            <a:r>
              <a:rPr lang="en-GB" dirty="0"/>
              <a:t>into three main phases. </a:t>
            </a:r>
          </a:p>
          <a:p>
            <a:endParaRPr lang="en-GB" dirty="0"/>
          </a:p>
          <a:p>
            <a:r>
              <a:rPr lang="en-US" dirty="0" smtClean="0"/>
              <a:t>Para IN6: -</a:t>
            </a:r>
            <a:r>
              <a:rPr lang="en-US" baseline="0" dirty="0" smtClean="0"/>
              <a:t> the 3 main phases of the IASB’s project to replace IAS 39 were: </a:t>
            </a:r>
            <a:r>
              <a:rPr lang="en-US" dirty="0" smtClean="0"/>
              <a:t> </a:t>
            </a:r>
          </a:p>
          <a:p>
            <a:pPr marL="171428" indent="-171428" defTabSz="914284">
              <a:buFont typeface="Arial" panose="020B0604020202020204" pitchFamily="34" charset="0"/>
              <a:buChar char="•"/>
              <a:defRPr/>
            </a:pPr>
            <a:r>
              <a:rPr lang="en-GB" dirty="0" smtClean="0"/>
              <a:t>Phase 1</a:t>
            </a:r>
            <a:r>
              <a:rPr lang="en-GB" b="0" dirty="0" smtClean="0"/>
              <a:t>: </a:t>
            </a:r>
            <a:r>
              <a:rPr lang="en-GB" dirty="0" smtClean="0"/>
              <a:t>classification</a:t>
            </a:r>
            <a:r>
              <a:rPr lang="en-GB" baseline="0" dirty="0" smtClean="0"/>
              <a:t> and measurement of financial assets &amp; financial liabilities - r</a:t>
            </a:r>
            <a:r>
              <a:rPr lang="en-GB" dirty="0" smtClean="0"/>
              <a:t>equires financial assets to be classified on the basis of the business model within which they are held and their contractual cash flow characteristics. Para IN7: In October 2010 the IASB added to IFRS 9 the requirements for the classification and measurement of financial liabilities. Most of those requirements were carried forward unchanged from IAS 39. However, the requirements related to the fair value option for financial liabilities were changed to address own credit risk. </a:t>
            </a:r>
          </a:p>
          <a:p>
            <a:pPr marL="171428" indent="-171428" defTabSz="914284">
              <a:buFont typeface="Arial" panose="020B0604020202020204" pitchFamily="34" charset="0"/>
              <a:buChar char="•"/>
              <a:defRPr/>
            </a:pPr>
            <a:r>
              <a:rPr lang="en-GB" dirty="0" smtClean="0"/>
              <a:t>Phase 2: impairment (para IN9)</a:t>
            </a:r>
            <a:r>
              <a:rPr lang="en-GB" baseline="0" dirty="0" smtClean="0"/>
              <a:t> </a:t>
            </a:r>
            <a:r>
              <a:rPr lang="en-GB" dirty="0" smtClean="0"/>
              <a:t>- relates to the accounting for an entity’s expected credit losses on its financial assets and commitments to extend credit.</a:t>
            </a:r>
            <a:r>
              <a:rPr lang="en-GB" baseline="0" dirty="0" smtClean="0"/>
              <a:t> </a:t>
            </a:r>
            <a:r>
              <a:rPr lang="en-US" dirty="0"/>
              <a:t>Under IFRS 9, an entity always accounts for expected credit losses, and changes in those expected credit losses. The amount of expected credit losses is updated at each reporting date to reflect changes in credit risk since initial recognition and, consequently, more timely information is provided about expected credit losses.</a:t>
            </a:r>
          </a:p>
          <a:p>
            <a:pPr marL="171428" indent="-171428" defTabSz="914284">
              <a:buFont typeface="Arial" panose="020B0604020202020204" pitchFamily="34" charset="0"/>
              <a:buChar char="•"/>
              <a:defRPr/>
            </a:pPr>
            <a:r>
              <a:rPr lang="en-GB" baseline="0" dirty="0" smtClean="0"/>
              <a:t>Phase 3: hedge accounting (para IN10) - </a:t>
            </a:r>
            <a:r>
              <a:rPr lang="en-GB" dirty="0" smtClean="0"/>
              <a:t>aligns hedge accounting more closely with risk management, establishes a more principle-based approach to hedge accounting and addresses inconsistencies and weaknesses in the hedge accounting model in IAS 39.</a:t>
            </a:r>
          </a:p>
          <a:p>
            <a:pPr marL="171428" indent="-171428" defTabSz="914284">
              <a:buFont typeface="Arial" panose="020B0604020202020204" pitchFamily="34" charset="0"/>
              <a:buChar char="•"/>
              <a:defRPr/>
            </a:pPr>
            <a:endParaRPr lang="en-GB" dirty="0" smtClean="0"/>
          </a:p>
          <a:p>
            <a:pPr defTabSz="914284">
              <a:defRPr/>
            </a:pPr>
            <a:r>
              <a:rPr lang="en-GB" dirty="0" smtClean="0"/>
              <a:t>The IASB published the final version of IFRS 9 </a:t>
            </a:r>
            <a:r>
              <a:rPr lang="en-GB" i="1" dirty="0" smtClean="0"/>
              <a:t>Financial</a:t>
            </a:r>
            <a:r>
              <a:rPr lang="en-GB" i="1" baseline="0" dirty="0" smtClean="0"/>
              <a:t> Instruments </a:t>
            </a:r>
            <a:r>
              <a:rPr lang="en-GB" i="0" baseline="0" dirty="0" smtClean="0"/>
              <a:t>in July 2014. the final version of IFRS 9 brings together the classification and measurement, impairment and hedge accounting phases of the IASB’s project to replace IAS 39. </a:t>
            </a:r>
            <a:endParaRPr lang="en-GB" dirty="0" smtClean="0"/>
          </a:p>
        </p:txBody>
      </p:sp>
    </p:spTree>
    <p:extLst>
      <p:ext uri="{BB962C8B-B14F-4D97-AF65-F5344CB8AC3E}">
        <p14:creationId xmlns:p14="http://schemas.microsoft.com/office/powerpoint/2010/main" val="424152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849313"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9694044A-E570-415C-8E08-3E50A632CFFA}" type="slidenum">
              <a:rPr lang="en-GB" smtClean="0"/>
              <a:pPr>
                <a:defRPr/>
              </a:pPr>
              <a:t>9</a:t>
            </a:fld>
            <a:endParaRPr lang="en-GB" dirty="0"/>
          </a:p>
        </p:txBody>
      </p:sp>
      <p:sp>
        <p:nvSpPr>
          <p:cNvPr id="2" name="Notes Placeholder 1"/>
          <p:cNvSpPr>
            <a:spLocks noGrp="1"/>
          </p:cNvSpPr>
          <p:nvPr>
            <p:ph type="body" sz="quarter" idx="10"/>
          </p:nvPr>
        </p:nvSpPr>
        <p:spPr/>
        <p:txBody>
          <a:bodyPr/>
          <a:lstStyle/>
          <a:p>
            <a:r>
              <a:rPr lang="en-GB" dirty="0"/>
              <a:t>Para IN5: The IASB divided its project to replace IAS 39 </a:t>
            </a:r>
            <a:r>
              <a:rPr lang="en-GB" i="1" dirty="0"/>
              <a:t>Financial Instruments: Recognition and Measurement </a:t>
            </a:r>
            <a:r>
              <a:rPr lang="en-GB" dirty="0"/>
              <a:t>into three main phases. </a:t>
            </a:r>
          </a:p>
          <a:p>
            <a:endParaRPr lang="en-GB" dirty="0"/>
          </a:p>
          <a:p>
            <a:r>
              <a:rPr lang="en-US" dirty="0" smtClean="0"/>
              <a:t>Para IN6: -</a:t>
            </a:r>
            <a:r>
              <a:rPr lang="en-US" baseline="0" dirty="0" smtClean="0"/>
              <a:t> the 3 main phases of the IASB’s project to replace IAS 39 were: </a:t>
            </a:r>
            <a:r>
              <a:rPr lang="en-US" dirty="0" smtClean="0"/>
              <a:t> </a:t>
            </a:r>
          </a:p>
          <a:p>
            <a:pPr marL="171428" indent="-171428" defTabSz="914284">
              <a:buFont typeface="Arial" panose="020B0604020202020204" pitchFamily="34" charset="0"/>
              <a:buChar char="•"/>
              <a:defRPr/>
            </a:pPr>
            <a:r>
              <a:rPr lang="en-GB" dirty="0" smtClean="0"/>
              <a:t>Phase 1</a:t>
            </a:r>
            <a:r>
              <a:rPr lang="en-GB" b="0" dirty="0" smtClean="0"/>
              <a:t>: </a:t>
            </a:r>
            <a:r>
              <a:rPr lang="en-GB" dirty="0" smtClean="0"/>
              <a:t>classification</a:t>
            </a:r>
            <a:r>
              <a:rPr lang="en-GB" baseline="0" dirty="0" smtClean="0"/>
              <a:t> and measurement of financial assets &amp; financial liabilities - r</a:t>
            </a:r>
            <a:r>
              <a:rPr lang="en-GB" dirty="0" smtClean="0"/>
              <a:t>equires financial assets to be classified on the basis of the business model within which they are held and their contractual cash flow characteristics. Para IN7: In October 2010 the IASB added to IFRS 9 the requirements for the classification and measurement of financial liabilities. Most of those requirements were carried forward unchanged from IAS 39. However, the requirements related to the fair value option for financial liabilities were changed to address own credit risk. </a:t>
            </a:r>
          </a:p>
          <a:p>
            <a:pPr marL="171428" indent="-171428" defTabSz="914284">
              <a:buFont typeface="Arial" panose="020B0604020202020204" pitchFamily="34" charset="0"/>
              <a:buChar char="•"/>
              <a:defRPr/>
            </a:pPr>
            <a:r>
              <a:rPr lang="en-GB" dirty="0" smtClean="0"/>
              <a:t>Phase 2: impairment (para IN9)</a:t>
            </a:r>
            <a:r>
              <a:rPr lang="en-GB" baseline="0" dirty="0" smtClean="0"/>
              <a:t> </a:t>
            </a:r>
            <a:r>
              <a:rPr lang="en-GB" dirty="0" smtClean="0"/>
              <a:t>- relates to the accounting for an entity’s expected credit losses on its financial assets and commitments to extend credit.</a:t>
            </a:r>
            <a:r>
              <a:rPr lang="en-GB" baseline="0" dirty="0" smtClean="0"/>
              <a:t> </a:t>
            </a:r>
            <a:r>
              <a:rPr lang="en-US" dirty="0"/>
              <a:t>Under IFRS 9, an entity always accounts for expected credit losses, and changes in those expected credit losses. The amount of expected credit losses is updated at each reporting date to reflect changes in credit risk since initial recognition and, consequently, more timely information is provided about expected credit losses.</a:t>
            </a:r>
          </a:p>
          <a:p>
            <a:pPr marL="171428" indent="-171428" defTabSz="914284">
              <a:buFont typeface="Arial" panose="020B0604020202020204" pitchFamily="34" charset="0"/>
              <a:buChar char="•"/>
              <a:defRPr/>
            </a:pPr>
            <a:r>
              <a:rPr lang="en-GB" baseline="0" dirty="0" smtClean="0"/>
              <a:t>Phase 3: hedge accounting (para IN10) - </a:t>
            </a:r>
            <a:r>
              <a:rPr lang="en-GB" dirty="0" smtClean="0"/>
              <a:t>aligns hedge accounting more closely with risk management, establishes a more principle-based approach to hedge accounting and addresses inconsistencies and weaknesses in the hedge accounting model in IAS 39.</a:t>
            </a:r>
          </a:p>
          <a:p>
            <a:pPr marL="171428" indent="-171428" defTabSz="914284">
              <a:buFont typeface="Arial" panose="020B0604020202020204" pitchFamily="34" charset="0"/>
              <a:buChar char="•"/>
              <a:defRPr/>
            </a:pPr>
            <a:endParaRPr lang="en-GB" dirty="0" smtClean="0"/>
          </a:p>
          <a:p>
            <a:pPr defTabSz="914284">
              <a:defRPr/>
            </a:pPr>
            <a:r>
              <a:rPr lang="en-GB" dirty="0" smtClean="0"/>
              <a:t>The IASB published the final version of IFRS 9 </a:t>
            </a:r>
            <a:r>
              <a:rPr lang="en-GB" i="1" dirty="0" smtClean="0"/>
              <a:t>Financial</a:t>
            </a:r>
            <a:r>
              <a:rPr lang="en-GB" i="1" baseline="0" dirty="0" smtClean="0"/>
              <a:t> Instruments </a:t>
            </a:r>
            <a:r>
              <a:rPr lang="en-GB" i="0" baseline="0" dirty="0" smtClean="0"/>
              <a:t>in July 2014. the final version of IFRS 9 brings together the classification and measurement, impairment and hedge accounting phases of the IASB’s project to replace IAS 39. </a:t>
            </a:r>
            <a:endParaRPr lang="en-GB" dirty="0" smtClean="0"/>
          </a:p>
        </p:txBody>
      </p:sp>
    </p:spTree>
    <p:extLst>
      <p:ext uri="{BB962C8B-B14F-4D97-AF65-F5344CB8AC3E}">
        <p14:creationId xmlns:p14="http://schemas.microsoft.com/office/powerpoint/2010/main" val="3220110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xfrm>
            <a:off x="849313" y="744538"/>
            <a:ext cx="4964112"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Slide Number Placeholder 3"/>
          <p:cNvSpPr>
            <a:spLocks noGrp="1"/>
          </p:cNvSpPr>
          <p:nvPr>
            <p:ph type="sldNum" sz="quarter" idx="5"/>
          </p:nvPr>
        </p:nvSpPr>
        <p:spPr/>
        <p:txBody>
          <a:bodyPr/>
          <a:lstStyle/>
          <a:p>
            <a:pPr>
              <a:defRPr/>
            </a:pPr>
            <a:fld id="{9694044A-E570-415C-8E08-3E50A632CFFA}" type="slidenum">
              <a:rPr lang="en-GB" smtClean="0"/>
              <a:pPr>
                <a:defRPr/>
              </a:pPr>
              <a:t>10</a:t>
            </a:fld>
            <a:endParaRPr lang="en-GB" dirty="0"/>
          </a:p>
        </p:txBody>
      </p:sp>
      <p:sp>
        <p:nvSpPr>
          <p:cNvPr id="2" name="Notes Placeholder 1"/>
          <p:cNvSpPr>
            <a:spLocks noGrp="1"/>
          </p:cNvSpPr>
          <p:nvPr>
            <p:ph type="body" sz="quarter" idx="10"/>
          </p:nvPr>
        </p:nvSpPr>
        <p:spPr/>
        <p:txBody>
          <a:bodyPr/>
          <a:lstStyle/>
          <a:p>
            <a:r>
              <a:rPr lang="en-GB" dirty="0"/>
              <a:t>Para IN5: The IASB divided its project to replace IAS 39 </a:t>
            </a:r>
            <a:r>
              <a:rPr lang="en-GB" i="1" dirty="0"/>
              <a:t>Financial Instruments: Recognition and Measurement </a:t>
            </a:r>
            <a:r>
              <a:rPr lang="en-GB" dirty="0"/>
              <a:t>into three main phases. </a:t>
            </a:r>
          </a:p>
          <a:p>
            <a:endParaRPr lang="en-GB" dirty="0"/>
          </a:p>
          <a:p>
            <a:r>
              <a:rPr lang="en-US" dirty="0" smtClean="0"/>
              <a:t>Para IN6: -</a:t>
            </a:r>
            <a:r>
              <a:rPr lang="en-US" baseline="0" dirty="0" smtClean="0"/>
              <a:t> the 3 main phases of the IASB’s project to replace IAS 39 were: </a:t>
            </a:r>
            <a:r>
              <a:rPr lang="en-US" dirty="0" smtClean="0"/>
              <a:t> </a:t>
            </a:r>
          </a:p>
          <a:p>
            <a:pPr marL="171428" indent="-171428" defTabSz="914284">
              <a:buFont typeface="Arial" panose="020B0604020202020204" pitchFamily="34" charset="0"/>
              <a:buChar char="•"/>
              <a:defRPr/>
            </a:pPr>
            <a:r>
              <a:rPr lang="en-GB" dirty="0" smtClean="0"/>
              <a:t>Phase 1</a:t>
            </a:r>
            <a:r>
              <a:rPr lang="en-GB" b="0" dirty="0" smtClean="0"/>
              <a:t>: </a:t>
            </a:r>
            <a:r>
              <a:rPr lang="en-GB" dirty="0" smtClean="0"/>
              <a:t>classification</a:t>
            </a:r>
            <a:r>
              <a:rPr lang="en-GB" baseline="0" dirty="0" smtClean="0"/>
              <a:t> and measurement of financial assets &amp; financial liabilities - r</a:t>
            </a:r>
            <a:r>
              <a:rPr lang="en-GB" dirty="0" smtClean="0"/>
              <a:t>equires financial assets to be classified on the basis of the business model within which they are held and their contractual cash flow characteristics. Para IN7: In October 2010 the IASB added to IFRS 9 the requirements for the classification and measurement of financial liabilities. Most of those requirements were carried forward unchanged from IAS 39. However, the requirements related to the fair value option for financial liabilities were changed to address own credit risk. </a:t>
            </a:r>
          </a:p>
          <a:p>
            <a:pPr marL="171428" indent="-171428" defTabSz="914284">
              <a:buFont typeface="Arial" panose="020B0604020202020204" pitchFamily="34" charset="0"/>
              <a:buChar char="•"/>
              <a:defRPr/>
            </a:pPr>
            <a:r>
              <a:rPr lang="en-GB" dirty="0" smtClean="0"/>
              <a:t>Phase 2: impairment (para IN9)</a:t>
            </a:r>
            <a:r>
              <a:rPr lang="en-GB" baseline="0" dirty="0" smtClean="0"/>
              <a:t> </a:t>
            </a:r>
            <a:r>
              <a:rPr lang="en-GB" dirty="0" smtClean="0"/>
              <a:t>- relates to the accounting for an entity’s expected credit losses on its financial assets and commitments to extend credit.</a:t>
            </a:r>
            <a:r>
              <a:rPr lang="en-GB" baseline="0" dirty="0" smtClean="0"/>
              <a:t> </a:t>
            </a:r>
            <a:r>
              <a:rPr lang="en-US" dirty="0"/>
              <a:t>Under IFRS 9, an entity always accounts for expected credit losses, and changes in those expected credit losses. The amount of expected credit losses is updated at each reporting date to reflect changes in credit risk since initial recognition and, consequently, more timely information is provided about expected credit losses.</a:t>
            </a:r>
          </a:p>
          <a:p>
            <a:pPr marL="171428" indent="-171428" defTabSz="914284">
              <a:buFont typeface="Arial" panose="020B0604020202020204" pitchFamily="34" charset="0"/>
              <a:buChar char="•"/>
              <a:defRPr/>
            </a:pPr>
            <a:r>
              <a:rPr lang="en-GB" baseline="0" dirty="0" smtClean="0"/>
              <a:t>Phase 3: hedge accounting (para IN10) - </a:t>
            </a:r>
            <a:r>
              <a:rPr lang="en-GB" dirty="0" smtClean="0"/>
              <a:t>aligns hedge accounting more closely with risk management, establishes a more principle-based approach to hedge accounting and addresses inconsistencies and weaknesses in the hedge accounting model in IAS 39.</a:t>
            </a:r>
          </a:p>
          <a:p>
            <a:pPr marL="171428" indent="-171428" defTabSz="914284">
              <a:buFont typeface="Arial" panose="020B0604020202020204" pitchFamily="34" charset="0"/>
              <a:buChar char="•"/>
              <a:defRPr/>
            </a:pPr>
            <a:endParaRPr lang="en-GB" dirty="0" smtClean="0"/>
          </a:p>
          <a:p>
            <a:pPr defTabSz="914284">
              <a:defRPr/>
            </a:pPr>
            <a:r>
              <a:rPr lang="en-GB" dirty="0" smtClean="0"/>
              <a:t>The IASB published the final version of IFRS 9 </a:t>
            </a:r>
            <a:r>
              <a:rPr lang="en-GB" i="1" dirty="0" smtClean="0"/>
              <a:t>Financial</a:t>
            </a:r>
            <a:r>
              <a:rPr lang="en-GB" i="1" baseline="0" dirty="0" smtClean="0"/>
              <a:t> Instruments </a:t>
            </a:r>
            <a:r>
              <a:rPr lang="en-GB" i="0" baseline="0" dirty="0" smtClean="0"/>
              <a:t>in July 2014. the final version of IFRS 9 brings together the classification and measurement, impairment and hedge accounting phases of the IASB’s project to replace IAS 39. </a:t>
            </a:r>
            <a:endParaRPr lang="en-GB" dirty="0" smtClean="0"/>
          </a:p>
        </p:txBody>
      </p:sp>
    </p:spTree>
    <p:extLst>
      <p:ext uri="{BB962C8B-B14F-4D97-AF65-F5344CB8AC3E}">
        <p14:creationId xmlns:p14="http://schemas.microsoft.com/office/powerpoint/2010/main" val="225870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3.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03797D68-CF94-40C1-A340-283A5054E51B}" type="slidenum">
              <a:rPr lang="es-ES_tradnl" altLang="en-US"/>
              <a:pPr>
                <a:defRPr/>
              </a:pPr>
              <a:t>‹#›</a:t>
            </a:fld>
            <a:endParaRPr lang="es-ES_tradnl" altLang="en-US"/>
          </a:p>
        </p:txBody>
      </p:sp>
    </p:spTree>
    <p:extLst>
      <p:ext uri="{BB962C8B-B14F-4D97-AF65-F5344CB8AC3E}">
        <p14:creationId xmlns:p14="http://schemas.microsoft.com/office/powerpoint/2010/main" val="430346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50825" y="476250"/>
            <a:ext cx="8437563" cy="642938"/>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0825" y="1549400"/>
            <a:ext cx="8439150" cy="44656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5112E955-559C-4ABD-9138-D2FF192D7E4A}" type="slidenum">
              <a:rPr lang="es-ES_tradnl" altLang="en-US"/>
              <a:pPr>
                <a:defRPr/>
              </a:pPr>
              <a:t>‹#›</a:t>
            </a:fld>
            <a:endParaRPr lang="es-ES_tradnl" altLang="en-US"/>
          </a:p>
        </p:txBody>
      </p:sp>
    </p:spTree>
    <p:extLst>
      <p:ext uri="{BB962C8B-B14F-4D97-AF65-F5344CB8AC3E}">
        <p14:creationId xmlns:p14="http://schemas.microsoft.com/office/powerpoint/2010/main" val="3702398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80188" y="476250"/>
            <a:ext cx="2109787" cy="5538788"/>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0825" y="476250"/>
            <a:ext cx="6176963" cy="553878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76A2FC25-2904-4976-8F61-855A1D238457}" type="slidenum">
              <a:rPr lang="es-ES_tradnl" altLang="en-US"/>
              <a:pPr>
                <a:defRPr/>
              </a:pPr>
              <a:t>‹#›</a:t>
            </a:fld>
            <a:endParaRPr lang="es-ES_tradnl" altLang="en-US"/>
          </a:p>
        </p:txBody>
      </p:sp>
    </p:spTree>
    <p:extLst>
      <p:ext uri="{BB962C8B-B14F-4D97-AF65-F5344CB8AC3E}">
        <p14:creationId xmlns:p14="http://schemas.microsoft.com/office/powerpoint/2010/main" val="283311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151A867E-9E3C-491A-80AA-A589375A0AEF}" type="slidenum">
              <a:rPr lang="es-ES_tradnl" altLang="en-US"/>
              <a:pPr>
                <a:defRPr/>
              </a:pPr>
              <a:t>‹#›</a:t>
            </a:fld>
            <a:endParaRPr lang="es-ES_tradnl" altLang="en-US"/>
          </a:p>
        </p:txBody>
      </p:sp>
    </p:spTree>
    <p:extLst>
      <p:ext uri="{BB962C8B-B14F-4D97-AF65-F5344CB8AC3E}">
        <p14:creationId xmlns:p14="http://schemas.microsoft.com/office/powerpoint/2010/main" val="534580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7"/>
          <p:cNvSpPr>
            <a:spLocks noGrp="1" noChangeArrowheads="1"/>
          </p:cNvSpPr>
          <p:nvPr>
            <p:ph type="sldNum" sz="quarter" idx="10"/>
          </p:nvPr>
        </p:nvSpPr>
        <p:spPr>
          <a:ln/>
        </p:spPr>
        <p:txBody>
          <a:bodyPr/>
          <a:lstStyle>
            <a:lvl1pPr>
              <a:defRPr/>
            </a:lvl1pPr>
          </a:lstStyle>
          <a:p>
            <a:pPr>
              <a:defRPr/>
            </a:pPr>
            <a:fld id="{B66C1E0C-1A2D-4321-9309-C16CC264578A}" type="slidenum">
              <a:rPr lang="es-ES_tradnl" altLang="en-US"/>
              <a:pPr>
                <a:defRPr/>
              </a:pPr>
              <a:t>‹#›</a:t>
            </a:fld>
            <a:endParaRPr lang="es-ES_tradnl" altLang="en-US"/>
          </a:p>
        </p:txBody>
      </p:sp>
    </p:spTree>
    <p:extLst>
      <p:ext uri="{BB962C8B-B14F-4D97-AF65-F5344CB8AC3E}">
        <p14:creationId xmlns:p14="http://schemas.microsoft.com/office/powerpoint/2010/main" val="302001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7"/>
          <p:cNvSpPr>
            <a:spLocks noGrp="1" noChangeArrowheads="1"/>
          </p:cNvSpPr>
          <p:nvPr>
            <p:ph type="sldNum" sz="quarter" idx="10"/>
          </p:nvPr>
        </p:nvSpPr>
        <p:spPr>
          <a:ln/>
        </p:spPr>
        <p:txBody>
          <a:bodyPr/>
          <a:lstStyle>
            <a:lvl1pPr>
              <a:defRPr/>
            </a:lvl1pPr>
          </a:lstStyle>
          <a:p>
            <a:pPr>
              <a:defRPr/>
            </a:pPr>
            <a:fld id="{F25A2C63-2135-4DF3-A228-1D1717E9F2C7}" type="slidenum">
              <a:rPr lang="es-ES_tradnl" altLang="en-US"/>
              <a:pPr>
                <a:defRPr/>
              </a:pPr>
              <a:t>‹#›</a:t>
            </a:fld>
            <a:endParaRPr lang="es-ES_tradnl" altLang="en-US"/>
          </a:p>
        </p:txBody>
      </p:sp>
    </p:spTree>
    <p:extLst>
      <p:ext uri="{BB962C8B-B14F-4D97-AF65-F5344CB8AC3E}">
        <p14:creationId xmlns:p14="http://schemas.microsoft.com/office/powerpoint/2010/main" val="203521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sldNum" sz="quarter" idx="10"/>
          </p:nvPr>
        </p:nvSpPr>
        <p:spPr>
          <a:ln/>
        </p:spPr>
        <p:txBody>
          <a:bodyPr/>
          <a:lstStyle>
            <a:lvl1pPr>
              <a:defRPr/>
            </a:lvl1pPr>
          </a:lstStyle>
          <a:p>
            <a:pPr>
              <a:defRPr/>
            </a:pPr>
            <a:fld id="{3D216D92-0F12-43A2-A3BD-D0589AC16BED}" type="slidenum">
              <a:rPr lang="es-ES_tradnl" altLang="en-US"/>
              <a:pPr>
                <a:defRPr/>
              </a:pPr>
              <a:t>‹#›</a:t>
            </a:fld>
            <a:endParaRPr lang="es-ES_tradnl" altLang="en-US"/>
          </a:p>
        </p:txBody>
      </p:sp>
    </p:spTree>
    <p:extLst>
      <p:ext uri="{BB962C8B-B14F-4D97-AF65-F5344CB8AC3E}">
        <p14:creationId xmlns:p14="http://schemas.microsoft.com/office/powerpoint/2010/main" val="347900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fld id="{C9389290-A835-47AC-AF6F-E50F4F4FB281}" type="slidenum">
              <a:rPr lang="es-ES_tradnl" altLang="en-US"/>
              <a:pPr>
                <a:defRPr/>
              </a:pPr>
              <a:t>‹#›</a:t>
            </a:fld>
            <a:endParaRPr lang="es-ES_tradnl" altLang="en-US"/>
          </a:p>
        </p:txBody>
      </p:sp>
    </p:spTree>
    <p:extLst>
      <p:ext uri="{BB962C8B-B14F-4D97-AF65-F5344CB8AC3E}">
        <p14:creationId xmlns:p14="http://schemas.microsoft.com/office/powerpoint/2010/main" val="2793602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7"/>
          <p:cNvSpPr>
            <a:spLocks noGrp="1" noChangeArrowheads="1"/>
          </p:cNvSpPr>
          <p:nvPr>
            <p:ph type="sldNum" sz="quarter" idx="10"/>
          </p:nvPr>
        </p:nvSpPr>
        <p:spPr>
          <a:ln/>
        </p:spPr>
        <p:txBody>
          <a:bodyPr/>
          <a:lstStyle>
            <a:lvl1pPr>
              <a:defRPr/>
            </a:lvl1pPr>
          </a:lstStyle>
          <a:p>
            <a:pPr>
              <a:defRPr/>
            </a:pPr>
            <a:fld id="{5CE46B6C-ADCD-427A-9CD1-A2B83E5121A8}" type="slidenum">
              <a:rPr lang="es-ES_tradnl" altLang="en-US"/>
              <a:pPr>
                <a:defRPr/>
              </a:pPr>
              <a:t>‹#›</a:t>
            </a:fld>
            <a:endParaRPr lang="es-ES_tradnl" altLang="en-US"/>
          </a:p>
        </p:txBody>
      </p:sp>
    </p:spTree>
    <p:extLst>
      <p:ext uri="{BB962C8B-B14F-4D97-AF65-F5344CB8AC3E}">
        <p14:creationId xmlns:p14="http://schemas.microsoft.com/office/powerpoint/2010/main" val="121890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fondo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3175"/>
            <a:ext cx="91868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A-Santander-negativo_RGB [Convertido]"/>
          <p:cNvPicPr>
            <a:picLocks noChangeAspect="1" noChangeArrowheads="1"/>
          </p:cNvPicPr>
          <p:nvPr userDrawn="1"/>
        </p:nvPicPr>
        <p:blipFill>
          <a:blip r:embed="rId3">
            <a:extLst>
              <a:ext uri="{28A0092B-C50C-407E-A947-70E740481C1C}">
                <a14:useLocalDpi xmlns:a14="http://schemas.microsoft.com/office/drawing/2010/main" val="0"/>
              </a:ext>
            </a:extLst>
          </a:blip>
          <a:srcRect t="2261"/>
          <a:stretch>
            <a:fillRect/>
          </a:stretch>
        </p:blipFill>
        <p:spPr bwMode="auto">
          <a:xfrm>
            <a:off x="6981825" y="6240463"/>
            <a:ext cx="216852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1716" name="Rectangle 4"/>
          <p:cNvSpPr>
            <a:spLocks noGrp="1" noChangeArrowheads="1"/>
          </p:cNvSpPr>
          <p:nvPr>
            <p:ph type="ctrTitle" sz="quarter"/>
          </p:nvPr>
        </p:nvSpPr>
        <p:spPr bwMode="auto">
          <a:xfrm>
            <a:off x="3518392" y="912839"/>
            <a:ext cx="5410200" cy="1749425"/>
          </a:xfrm>
          <a:prstGeom prst="rect">
            <a:avLst/>
          </a:prstGeom>
          <a:noFill/>
          <a:ln>
            <a:miter lim="800000"/>
            <a:headEnd/>
            <a:tailEnd/>
          </a:ln>
        </p:spPr>
        <p:txBody>
          <a:bodyPr vert="horz" wrap="square" lIns="90854" tIns="45430" rIns="90854" bIns="45430" numCol="1" anchor="ctr" anchorCtr="0" compatLnSpc="1">
            <a:prstTxWarp prst="textNoShape">
              <a:avLst/>
            </a:prstTxWarp>
          </a:bodyPr>
          <a:lstStyle>
            <a:lvl1pPr>
              <a:defRPr/>
            </a:lvl1pPr>
          </a:lstStyle>
          <a:p>
            <a:r>
              <a:rPr lang="es-ES"/>
              <a:t>Haga clic para cambiar el estilo de título	</a:t>
            </a:r>
          </a:p>
        </p:txBody>
      </p:sp>
      <p:sp>
        <p:nvSpPr>
          <p:cNvPr id="1011718" name="Rectangle 6"/>
          <p:cNvSpPr>
            <a:spLocks noGrp="1" noChangeArrowheads="1"/>
          </p:cNvSpPr>
          <p:nvPr>
            <p:ph type="subTitle" sz="quarter" idx="1"/>
          </p:nvPr>
        </p:nvSpPr>
        <p:spPr bwMode="auto">
          <a:xfrm>
            <a:off x="178783" y="1196975"/>
            <a:ext cx="3188677" cy="1206500"/>
          </a:xfrm>
          <a:prstGeom prst="rect">
            <a:avLst/>
          </a:prstGeom>
          <a:noFill/>
          <a:ln>
            <a:miter lim="800000"/>
            <a:headEnd/>
            <a:tailEnd/>
          </a:ln>
        </p:spPr>
        <p:txBody>
          <a:bodyPr vert="horz" wrap="square" lIns="90854" tIns="45430" rIns="90854" bIns="45430" numCol="1" anchor="t" anchorCtr="0" compatLnSpc="1">
            <a:prstTxWarp prst="textNoShape">
              <a:avLst/>
            </a:prstTxWarp>
          </a:bodyPr>
          <a:lstStyle>
            <a:lvl1pPr marL="0" indent="0" algn="ctr">
              <a:buFont typeface="Wingdings" pitchFamily="2" charset="2"/>
              <a:buNone/>
              <a:defRPr/>
            </a:lvl1pPr>
          </a:lstStyle>
          <a:p>
            <a:r>
              <a:rPr lang="es-ES"/>
              <a:t>Haga clic para modificar el estilo de subtítulo del patrón</a:t>
            </a:r>
          </a:p>
        </p:txBody>
      </p:sp>
      <p:sp>
        <p:nvSpPr>
          <p:cNvPr id="6" name="Date Placeholder 5"/>
          <p:cNvSpPr>
            <a:spLocks noGrp="1" noChangeArrowheads="1"/>
          </p:cNvSpPr>
          <p:nvPr>
            <p:ph type="dt" sz="quarter" idx="10"/>
          </p:nvPr>
        </p:nvSpPr>
        <p:spPr bwMode="auto">
          <a:xfrm>
            <a:off x="3519488" y="3011488"/>
            <a:ext cx="5370512" cy="476250"/>
          </a:xfrm>
          <a:prstGeom prst="rect">
            <a:avLst/>
          </a:prstGeom>
          <a:ln>
            <a:miter lim="800000"/>
            <a:headEnd/>
            <a:tailEnd/>
          </a:ln>
        </p:spPr>
        <p:txBody>
          <a:bodyPr vert="horz" wrap="square" lIns="90854" tIns="45430" rIns="90854" bIns="45430" numCol="1" anchor="t" anchorCtr="0" compatLnSpc="1">
            <a:prstTxWarp prst="textNoShape">
              <a:avLst/>
            </a:prstTxWarp>
          </a:bodyPr>
          <a:lstStyle>
            <a:lvl1pPr algn="l" defTabSz="908537" eaLnBrk="0" hangingPunct="0">
              <a:defRPr sz="1500" b="0">
                <a:solidFill>
                  <a:srgbClr val="FFFFFF"/>
                </a:solidFill>
                <a:latin typeface="Arial" pitchFamily="34" charset="0"/>
              </a:defRPr>
            </a:lvl1pPr>
          </a:lstStyle>
          <a:p>
            <a:pPr>
              <a:defRPr/>
            </a:pPr>
            <a:fld id="{1CFB24B5-6450-40FB-A981-4ABEC0A03C57}" type="datetimeFigureOut">
              <a:rPr lang="es-ES"/>
              <a:pPr>
                <a:defRPr/>
              </a:pPr>
              <a:t>17/11/2016</a:t>
            </a:fld>
            <a:endParaRPr lang="es-ES" dirty="0"/>
          </a:p>
        </p:txBody>
      </p:sp>
    </p:spTree>
    <p:extLst>
      <p:ext uri="{BB962C8B-B14F-4D97-AF65-F5344CB8AC3E}">
        <p14:creationId xmlns:p14="http://schemas.microsoft.com/office/powerpoint/2010/main" val="191422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0854" tIns="45430" rIns="90854" bIns="45430"/>
          <a:lstStyle/>
          <a:p>
            <a:r>
              <a:rPr lang="en-US" smtClean="0"/>
              <a:t>Click to edit Master title style</a:t>
            </a:r>
            <a:endParaRPr lang="es-ES"/>
          </a:p>
        </p:txBody>
      </p:sp>
      <p:sp>
        <p:nvSpPr>
          <p:cNvPr id="3" name="Content Placeholder 2"/>
          <p:cNvSpPr>
            <a:spLocks noGrp="1"/>
          </p:cNvSpPr>
          <p:nvPr>
            <p:ph idx="1"/>
          </p:nvPr>
        </p:nvSpPr>
        <p:spPr>
          <a:xfrm>
            <a:off x="457200" y="1600266"/>
            <a:ext cx="8229600" cy="4525963"/>
          </a:xfrm>
          <a:prstGeom prst="rect">
            <a:avLst/>
          </a:prstGeom>
        </p:spPr>
        <p:txBody>
          <a:bodyPr lIns="90854" tIns="45430" rIns="90854" bIns="4543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11"/>
          <p:cNvSpPr>
            <a:spLocks noGrp="1" noChangeArrowheads="1"/>
          </p:cNvSpPr>
          <p:nvPr>
            <p:ph type="sldNum" sz="quarter" idx="10"/>
          </p:nvPr>
        </p:nvSpPr>
        <p:spPr/>
        <p:txBody>
          <a:bodyPr/>
          <a:lstStyle>
            <a:lvl1pPr defTabSz="914400">
              <a:defRPr smtClean="0"/>
            </a:lvl1pPr>
          </a:lstStyle>
          <a:p>
            <a:pPr>
              <a:defRPr/>
            </a:pPr>
            <a:fld id="{CCE460AD-85FA-456F-942E-17443DFDEA11}" type="slidenum">
              <a:rPr lang="es-ES_tradnl" altLang="en-US"/>
              <a:pPr>
                <a:defRPr/>
              </a:pPr>
              <a:t>‹#›</a:t>
            </a:fld>
            <a:endParaRPr lang="es-ES_tradnl" altLang="en-US"/>
          </a:p>
        </p:txBody>
      </p:sp>
    </p:spTree>
    <p:extLst>
      <p:ext uri="{BB962C8B-B14F-4D97-AF65-F5344CB8AC3E}">
        <p14:creationId xmlns:p14="http://schemas.microsoft.com/office/powerpoint/2010/main" val="3895651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508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xfrm>
            <a:off x="349250" y="5788025"/>
            <a:ext cx="8470900" cy="247650"/>
          </a:xfrm>
          <a:prstGeom prst="rect">
            <a:avLst/>
          </a:prstGeom>
        </p:spPr>
        <p:txBody>
          <a:bodyPr lIns="90854" tIns="45430" rIns="90854" bIns="45430"/>
          <a:lstStyle>
            <a:lvl1pPr algn="l" defTabSz="908537" eaLnBrk="1" fontAlgn="auto" hangingPunct="1">
              <a:spcBef>
                <a:spcPts val="0"/>
              </a:spcBef>
              <a:spcAft>
                <a:spcPts val="0"/>
              </a:spcAft>
              <a:defRPr sz="1800" b="0">
                <a:solidFill>
                  <a:srgbClr val="000000"/>
                </a:solidFill>
                <a:latin typeface="Arial"/>
              </a:defRPr>
            </a:lvl1pPr>
          </a:lstStyle>
          <a:p>
            <a:pPr>
              <a:defRPr/>
            </a:pPr>
            <a:endParaRPr lang="es-ES"/>
          </a:p>
        </p:txBody>
      </p:sp>
      <p:sp>
        <p:nvSpPr>
          <p:cNvPr id="3" name="Rectangle 11"/>
          <p:cNvSpPr>
            <a:spLocks noGrp="1" noChangeArrowheads="1"/>
          </p:cNvSpPr>
          <p:nvPr>
            <p:ph type="sldNum" sz="quarter" idx="11"/>
          </p:nvPr>
        </p:nvSpPr>
        <p:spPr/>
        <p:txBody>
          <a:bodyPr/>
          <a:lstStyle>
            <a:lvl1pPr defTabSz="914400">
              <a:defRPr smtClean="0"/>
            </a:lvl1pPr>
          </a:lstStyle>
          <a:p>
            <a:pPr>
              <a:defRPr/>
            </a:pPr>
            <a:fld id="{D63F37DD-F6B3-45E9-B5E7-A16E8961909B}" type="slidenum">
              <a:rPr lang="es-ES_tradnl" altLang="en-US"/>
              <a:pPr>
                <a:defRPr/>
              </a:pPr>
              <a:t>‹#›</a:t>
            </a:fld>
            <a:endParaRPr lang="es-ES_tradnl" altLang="en-US"/>
          </a:p>
        </p:txBody>
      </p:sp>
    </p:spTree>
    <p:extLst>
      <p:ext uri="{BB962C8B-B14F-4D97-AF65-F5344CB8AC3E}">
        <p14:creationId xmlns:p14="http://schemas.microsoft.com/office/powerpoint/2010/main" val="17150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Portada">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556" y="2307599"/>
            <a:ext cx="8471444" cy="4212263"/>
          </a:xfrm>
          <a:prstGeom prst="rect">
            <a:avLst/>
          </a:prstGeom>
        </p:spPr>
      </p:pic>
      <p:pic>
        <p:nvPicPr>
          <p:cNvPr id="12" name="Imagen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369" y="5790161"/>
            <a:ext cx="1870307" cy="180000"/>
          </a:xfrm>
          <a:prstGeom prst="rect">
            <a:avLst/>
          </a:prstGeom>
        </p:spPr>
      </p:pic>
      <p:sp>
        <p:nvSpPr>
          <p:cNvPr id="2" name="Title 1"/>
          <p:cNvSpPr>
            <a:spLocks noGrp="1"/>
          </p:cNvSpPr>
          <p:nvPr>
            <p:ph type="ctrTitle"/>
          </p:nvPr>
        </p:nvSpPr>
        <p:spPr>
          <a:xfrm>
            <a:off x="655637" y="660810"/>
            <a:ext cx="7706639" cy="1027880"/>
          </a:xfrm>
          <a:prstGeom prst="rect">
            <a:avLst/>
          </a:prstGeom>
        </p:spPr>
        <p:txBody>
          <a:bodyPr vert="horz" lIns="0" tIns="45720" rIns="91440" bIns="45720" rtlCol="0" anchor="t" anchorCtr="0">
            <a:noAutofit/>
          </a:bodyPr>
          <a:lstStyle>
            <a:lvl1pPr>
              <a:defRPr lang="en-US" sz="3600" dirty="0">
                <a:solidFill>
                  <a:srgbClr val="FF0000"/>
                </a:solidFill>
                <a:latin typeface="Arial" panose="020B0604020202020204" pitchFamily="34" charset="0"/>
                <a:cs typeface="Arial" panose="020B0604020202020204" pitchFamily="34" charset="0"/>
              </a:defRPr>
            </a:lvl1pPr>
          </a:lstStyle>
          <a:p>
            <a:pPr marL="0" lvl="0"/>
            <a:r>
              <a:rPr lang="es-ES" dirty="0" smtClean="0"/>
              <a:t>Haga clic para modificar el estilo de título del patrón</a:t>
            </a:r>
            <a:endParaRPr lang="en-US" dirty="0"/>
          </a:p>
        </p:txBody>
      </p:sp>
      <p:sp>
        <p:nvSpPr>
          <p:cNvPr id="3" name="Subtitle 2"/>
          <p:cNvSpPr>
            <a:spLocks noGrp="1"/>
          </p:cNvSpPr>
          <p:nvPr>
            <p:ph type="subTitle" idx="1"/>
          </p:nvPr>
        </p:nvSpPr>
        <p:spPr>
          <a:xfrm>
            <a:off x="655637" y="2003020"/>
            <a:ext cx="7706639" cy="253483"/>
          </a:xfrm>
          <a:prstGeom prst="rect">
            <a:avLst/>
          </a:prstGeom>
        </p:spPr>
        <p:txBody>
          <a:bodyPr vert="horz" lIns="0" tIns="45720" rIns="91440" bIns="45720" rtlCol="0" anchor="ctr" anchorCtr="0">
            <a:noAutofit/>
          </a:bodyPr>
          <a:lstStyle>
            <a:lvl1pPr>
              <a:defRPr lang="en-US" sz="1800" dirty="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None/>
            </a:pPr>
            <a:r>
              <a:rPr lang="es-ES" dirty="0" smtClean="0"/>
              <a:t>Haga clic para modificar el estilo de subtítulo del patrón</a:t>
            </a:r>
            <a:endParaRPr lang="en-US" dirty="0"/>
          </a:p>
        </p:txBody>
      </p:sp>
      <p:cxnSp>
        <p:nvCxnSpPr>
          <p:cNvPr id="8" name="Conector recto 7"/>
          <p:cNvCxnSpPr/>
          <p:nvPr userDrawn="1"/>
        </p:nvCxnSpPr>
        <p:spPr>
          <a:xfrm flipH="1">
            <a:off x="655637" y="489175"/>
            <a:ext cx="84883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18801" y="5615532"/>
            <a:ext cx="1825199" cy="529258"/>
          </a:xfrm>
          <a:prstGeom prst="rect">
            <a:avLst/>
          </a:prstGeom>
        </p:spPr>
      </p:pic>
      <p:sp>
        <p:nvSpPr>
          <p:cNvPr id="10" name="Marcador de fecha 3"/>
          <p:cNvSpPr>
            <a:spLocks noGrp="1"/>
          </p:cNvSpPr>
          <p:nvPr>
            <p:ph type="dt" sz="half" idx="10"/>
          </p:nvPr>
        </p:nvSpPr>
        <p:spPr>
          <a:xfrm>
            <a:off x="655638" y="256386"/>
            <a:ext cx="7706638" cy="232789"/>
          </a:xfrm>
          <a:prstGeom prst="rect">
            <a:avLst/>
          </a:prstGeom>
        </p:spPr>
        <p:txBody>
          <a:bodyPr vert="horz" lIns="0" tIns="45720" rIns="91440" bIns="45720" rtlCol="0" anchor="ctr" anchorCtr="0"/>
          <a:lstStyle>
            <a:lvl1pPr>
              <a:defRPr lang="es-ES" sz="900" smtClean="0">
                <a:solidFill>
                  <a:schemeClr val="tx1">
                    <a:lumMod val="75000"/>
                    <a:lumOff val="25000"/>
                  </a:schemeClr>
                </a:solidFill>
                <a:latin typeface="Arial" panose="020B0604020202020204" pitchFamily="34" charset="0"/>
                <a:cs typeface="Arial" panose="020B0604020202020204" pitchFamily="34" charset="0"/>
              </a:defRPr>
            </a:lvl1pPr>
          </a:lstStyle>
          <a:p>
            <a:pPr indent="-228600">
              <a:lnSpc>
                <a:spcPct val="90000"/>
              </a:lnSpc>
              <a:spcBef>
                <a:spcPts val="1000"/>
              </a:spcBef>
              <a:buFont typeface="Arial" panose="020B0604020202020204" pitchFamily="34" charset="0"/>
              <a:buNone/>
            </a:pPr>
            <a:r>
              <a:rPr lang="es-ES" dirty="0" smtClean="0"/>
              <a:t>Haga </a:t>
            </a:r>
            <a:r>
              <a:rPr lang="es-ES" dirty="0" err="1" smtClean="0"/>
              <a:t>click</a:t>
            </a:r>
            <a:r>
              <a:rPr lang="es-ES" dirty="0" smtClean="0"/>
              <a:t> para insertar la fecha </a:t>
            </a:r>
            <a:r>
              <a:rPr lang="es-ES" dirty="0" err="1" smtClean="0"/>
              <a:t>dd</a:t>
            </a:r>
            <a:r>
              <a:rPr lang="es-ES" dirty="0" smtClean="0"/>
              <a:t>/mm/</a:t>
            </a:r>
            <a:r>
              <a:rPr lang="es-ES" dirty="0" err="1" smtClean="0"/>
              <a:t>aa</a:t>
            </a:r>
            <a:endParaRPr lang="es-ES" dirty="0"/>
          </a:p>
        </p:txBody>
      </p:sp>
    </p:spTree>
    <p:extLst>
      <p:ext uri="{BB962C8B-B14F-4D97-AF65-F5344CB8AC3E}">
        <p14:creationId xmlns:p14="http://schemas.microsoft.com/office/powerpoint/2010/main" val="3715710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1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7"/>
          <p:cNvSpPr>
            <a:spLocks noGrp="1" noChangeArrowheads="1"/>
          </p:cNvSpPr>
          <p:nvPr>
            <p:ph type="sldNum" sz="quarter" idx="10"/>
          </p:nvPr>
        </p:nvSpPr>
        <p:spPr>
          <a:ln/>
        </p:spPr>
        <p:txBody>
          <a:bodyPr/>
          <a:lstStyle>
            <a:lvl1pPr>
              <a:defRPr/>
            </a:lvl1pPr>
          </a:lstStyle>
          <a:p>
            <a:pPr>
              <a:defRPr/>
            </a:pPr>
            <a:fld id="{B66C1E0C-1A2D-4321-9309-C16CC264578A}" type="slidenum">
              <a:rPr lang="es-ES_tradnl" altLang="en-US"/>
              <a:pPr>
                <a:defRPr/>
              </a:pPr>
              <a:t>‹#›</a:t>
            </a:fld>
            <a:endParaRPr lang="es-ES_tradnl" altLang="en-US"/>
          </a:p>
        </p:txBody>
      </p:sp>
    </p:spTree>
    <p:extLst>
      <p:ext uri="{BB962C8B-B14F-4D97-AF65-F5344CB8AC3E}">
        <p14:creationId xmlns:p14="http://schemas.microsoft.com/office/powerpoint/2010/main" val="242727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ada">
    <p:spTree>
      <p:nvGrpSpPr>
        <p:cNvPr id="1" name=""/>
        <p:cNvGrpSpPr/>
        <p:nvPr/>
      </p:nvGrpSpPr>
      <p:grpSpPr>
        <a:xfrm>
          <a:off x="0" y="0"/>
          <a:ext cx="0" cy="0"/>
          <a:chOff x="0" y="0"/>
          <a:chExt cx="0" cy="0"/>
        </a:xfrm>
      </p:grpSpPr>
      <p:sp>
        <p:nvSpPr>
          <p:cNvPr id="2" name="Title 1"/>
          <p:cNvSpPr>
            <a:spLocks noGrp="1"/>
          </p:cNvSpPr>
          <p:nvPr>
            <p:ph type="ctrTitle"/>
          </p:nvPr>
        </p:nvSpPr>
        <p:spPr>
          <a:xfrm>
            <a:off x="655637" y="660810"/>
            <a:ext cx="7706639" cy="1027880"/>
          </a:xfrm>
          <a:prstGeom prst="rect">
            <a:avLst/>
          </a:prstGeom>
        </p:spPr>
        <p:txBody>
          <a:bodyPr vert="horz" lIns="0" tIns="45720" rIns="91440" bIns="45720" rtlCol="0" anchor="t" anchorCtr="0">
            <a:noAutofit/>
          </a:bodyPr>
          <a:lstStyle>
            <a:lvl1pPr>
              <a:defRPr lang="en-US" sz="3600" dirty="0">
                <a:solidFill>
                  <a:srgbClr val="FF0000"/>
                </a:solidFill>
                <a:latin typeface="Arial" panose="020B0604020202020204" pitchFamily="34" charset="0"/>
                <a:cs typeface="Arial" panose="020B0604020202020204" pitchFamily="34" charset="0"/>
              </a:defRPr>
            </a:lvl1pPr>
          </a:lstStyle>
          <a:p>
            <a:pPr marL="0" lvl="0"/>
            <a:r>
              <a:rPr lang="es-ES" smtClean="0"/>
              <a:t>Haga clic para modificar el estilo de título del patrón</a:t>
            </a:r>
            <a:endParaRPr lang="en-US" dirty="0"/>
          </a:p>
        </p:txBody>
      </p:sp>
      <p:sp>
        <p:nvSpPr>
          <p:cNvPr id="3" name="Subtitle 2"/>
          <p:cNvSpPr>
            <a:spLocks noGrp="1"/>
          </p:cNvSpPr>
          <p:nvPr>
            <p:ph type="subTitle" idx="1"/>
          </p:nvPr>
        </p:nvSpPr>
        <p:spPr>
          <a:xfrm>
            <a:off x="655637" y="2003020"/>
            <a:ext cx="7706639" cy="253483"/>
          </a:xfrm>
          <a:prstGeom prst="rect">
            <a:avLst/>
          </a:prstGeom>
        </p:spPr>
        <p:txBody>
          <a:bodyPr vert="horz" lIns="0" tIns="45720" rIns="91440" bIns="45720" rtlCol="0" anchor="ctr" anchorCtr="0">
            <a:noAutofit/>
          </a:bodyPr>
          <a:lstStyle>
            <a:lvl1pPr>
              <a:defRPr lang="en-US" sz="1800" dirty="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None/>
            </a:pPr>
            <a:r>
              <a:rPr lang="es-ES" smtClean="0"/>
              <a:t>Haga clic para modificar el estilo de subtítulo del patrón</a:t>
            </a:r>
            <a:endParaRPr lang="en-US" dirty="0"/>
          </a:p>
        </p:txBody>
      </p:sp>
      <p:cxnSp>
        <p:nvCxnSpPr>
          <p:cNvPr id="8" name="Conector recto 7"/>
          <p:cNvCxnSpPr/>
          <p:nvPr/>
        </p:nvCxnSpPr>
        <p:spPr>
          <a:xfrm flipH="1">
            <a:off x="655637" y="489175"/>
            <a:ext cx="84883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Marcador de fecha 3"/>
          <p:cNvSpPr>
            <a:spLocks noGrp="1"/>
          </p:cNvSpPr>
          <p:nvPr>
            <p:ph type="dt" sz="half" idx="10"/>
          </p:nvPr>
        </p:nvSpPr>
        <p:spPr>
          <a:xfrm>
            <a:off x="655638" y="256386"/>
            <a:ext cx="7706638" cy="232789"/>
          </a:xfrm>
          <a:prstGeom prst="rect">
            <a:avLst/>
          </a:prstGeom>
        </p:spPr>
        <p:txBody>
          <a:bodyPr vert="horz" lIns="0" tIns="45720" rIns="91440" bIns="45720" rtlCol="0" anchor="ctr" anchorCtr="0"/>
          <a:lstStyle>
            <a:lvl1pPr>
              <a:defRPr lang="es-ES" sz="900" smtClean="0">
                <a:solidFill>
                  <a:schemeClr val="tx1">
                    <a:lumMod val="75000"/>
                    <a:lumOff val="25000"/>
                  </a:schemeClr>
                </a:solidFill>
                <a:latin typeface="Arial" panose="020B0604020202020204" pitchFamily="34" charset="0"/>
                <a:cs typeface="Arial" panose="020B0604020202020204" pitchFamily="34" charset="0"/>
              </a:defRPr>
            </a:lvl1pPr>
          </a:lstStyle>
          <a:p>
            <a:pPr indent="-228600">
              <a:lnSpc>
                <a:spcPct val="90000"/>
              </a:lnSpc>
              <a:spcBef>
                <a:spcPts val="1000"/>
              </a:spcBef>
              <a:buFont typeface="Arial" panose="020B0604020202020204" pitchFamily="34" charset="0"/>
              <a:buNone/>
            </a:pPr>
            <a:r>
              <a:rPr lang="es-ES" smtClean="0"/>
              <a:t>Haga click para insertar la fecha dd/mm/aa</a:t>
            </a:r>
            <a:endParaRPr lang="es-ES" dirty="0"/>
          </a:p>
        </p:txBody>
      </p:sp>
      <p:cxnSp>
        <p:nvCxnSpPr>
          <p:cNvPr id="14" name="Conector recto 13"/>
          <p:cNvCxnSpPr/>
          <p:nvPr userDrawn="1"/>
        </p:nvCxnSpPr>
        <p:spPr>
          <a:xfrm flipH="1">
            <a:off x="655637" y="489175"/>
            <a:ext cx="84883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54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41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Portada">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556" y="2307599"/>
            <a:ext cx="8471444" cy="4212262"/>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369" y="5790161"/>
            <a:ext cx="1870307" cy="180000"/>
          </a:xfrm>
          <a:prstGeom prst="rect">
            <a:avLst/>
          </a:prstGeom>
        </p:spPr>
      </p:pic>
      <p:sp>
        <p:nvSpPr>
          <p:cNvPr id="2" name="Title 1"/>
          <p:cNvSpPr>
            <a:spLocks noGrp="1"/>
          </p:cNvSpPr>
          <p:nvPr>
            <p:ph type="ctrTitle"/>
          </p:nvPr>
        </p:nvSpPr>
        <p:spPr>
          <a:xfrm>
            <a:off x="655637" y="660810"/>
            <a:ext cx="7706639" cy="1027880"/>
          </a:xfrm>
          <a:prstGeom prst="rect">
            <a:avLst/>
          </a:prstGeom>
        </p:spPr>
        <p:txBody>
          <a:bodyPr vert="horz" lIns="0" tIns="45720" rIns="91440" bIns="45720" rtlCol="0" anchor="t" anchorCtr="0">
            <a:noAutofit/>
          </a:bodyPr>
          <a:lstStyle>
            <a:lvl1pPr>
              <a:defRPr lang="en-US" sz="3600" dirty="0">
                <a:solidFill>
                  <a:srgbClr val="FF0000"/>
                </a:solidFill>
                <a:latin typeface="Arial" panose="020B0604020202020204" pitchFamily="34" charset="0"/>
                <a:cs typeface="Arial" panose="020B0604020202020204" pitchFamily="34" charset="0"/>
              </a:defRPr>
            </a:lvl1pPr>
          </a:lstStyle>
          <a:p>
            <a:pPr marL="0" lvl="0"/>
            <a:r>
              <a:rPr lang="es-ES" smtClean="0"/>
              <a:t>Haga clic para modificar el estilo de título del patrón</a:t>
            </a:r>
            <a:endParaRPr lang="en-US" dirty="0"/>
          </a:p>
        </p:txBody>
      </p:sp>
      <p:sp>
        <p:nvSpPr>
          <p:cNvPr id="3" name="Subtitle 2"/>
          <p:cNvSpPr>
            <a:spLocks noGrp="1"/>
          </p:cNvSpPr>
          <p:nvPr>
            <p:ph type="subTitle" idx="1"/>
          </p:nvPr>
        </p:nvSpPr>
        <p:spPr>
          <a:xfrm>
            <a:off x="655637" y="2003020"/>
            <a:ext cx="7706639" cy="253483"/>
          </a:xfrm>
          <a:prstGeom prst="rect">
            <a:avLst/>
          </a:prstGeom>
        </p:spPr>
        <p:txBody>
          <a:bodyPr vert="horz" lIns="0" tIns="45720" rIns="91440" bIns="45720" rtlCol="0" anchor="ctr" anchorCtr="0">
            <a:noAutofit/>
          </a:bodyPr>
          <a:lstStyle>
            <a:lvl1pPr>
              <a:defRPr lang="en-US" sz="1800" dirty="0">
                <a:solidFill>
                  <a:schemeClr val="tx1">
                    <a:lumMod val="75000"/>
                    <a:lumOff val="25000"/>
                  </a:schemeClr>
                </a:solidFill>
                <a:latin typeface="Arial" panose="020B0604020202020204" pitchFamily="34" charset="0"/>
                <a:cs typeface="Arial" panose="020B0604020202020204" pitchFamily="34" charset="0"/>
              </a:defRPr>
            </a:lvl1pPr>
          </a:lstStyle>
          <a:p>
            <a:pPr marL="0" lvl="0" indent="0">
              <a:buNone/>
            </a:pPr>
            <a:r>
              <a:rPr lang="es-ES" smtClean="0"/>
              <a:t>Haga clic para modificar el estilo de subtítulo del patrón</a:t>
            </a:r>
            <a:endParaRPr lang="en-US" dirty="0"/>
          </a:p>
        </p:txBody>
      </p:sp>
      <p:cxnSp>
        <p:nvCxnSpPr>
          <p:cNvPr id="8" name="Conector recto 7"/>
          <p:cNvCxnSpPr/>
          <p:nvPr/>
        </p:nvCxnSpPr>
        <p:spPr>
          <a:xfrm flipH="1">
            <a:off x="655637" y="489175"/>
            <a:ext cx="84883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8801" y="5615532"/>
            <a:ext cx="1825199" cy="529258"/>
          </a:xfrm>
          <a:prstGeom prst="rect">
            <a:avLst/>
          </a:prstGeom>
        </p:spPr>
      </p:pic>
      <p:sp>
        <p:nvSpPr>
          <p:cNvPr id="10" name="Marcador de fecha 3"/>
          <p:cNvSpPr>
            <a:spLocks noGrp="1"/>
          </p:cNvSpPr>
          <p:nvPr>
            <p:ph type="dt" sz="half" idx="10"/>
          </p:nvPr>
        </p:nvSpPr>
        <p:spPr>
          <a:xfrm>
            <a:off x="655638" y="256386"/>
            <a:ext cx="7706638" cy="232789"/>
          </a:xfrm>
          <a:prstGeom prst="rect">
            <a:avLst/>
          </a:prstGeom>
        </p:spPr>
        <p:txBody>
          <a:bodyPr vert="horz" lIns="0" tIns="45720" rIns="91440" bIns="45720" rtlCol="0" anchor="ctr" anchorCtr="0"/>
          <a:lstStyle>
            <a:lvl1pPr>
              <a:defRPr lang="es-ES" sz="900" smtClean="0">
                <a:solidFill>
                  <a:schemeClr val="tx1">
                    <a:lumMod val="75000"/>
                    <a:lumOff val="25000"/>
                  </a:schemeClr>
                </a:solidFill>
                <a:latin typeface="Arial" panose="020B0604020202020204" pitchFamily="34" charset="0"/>
                <a:cs typeface="Arial" panose="020B0604020202020204" pitchFamily="34" charset="0"/>
              </a:defRPr>
            </a:lvl1pPr>
          </a:lstStyle>
          <a:p>
            <a:pPr indent="-228600">
              <a:lnSpc>
                <a:spcPct val="90000"/>
              </a:lnSpc>
              <a:spcBef>
                <a:spcPts val="1000"/>
              </a:spcBef>
              <a:buFont typeface="Arial" panose="020B0604020202020204" pitchFamily="34" charset="0"/>
              <a:buNone/>
            </a:pPr>
            <a:r>
              <a:rPr lang="es-ES" dirty="0" smtClean="0"/>
              <a:t>Haga </a:t>
            </a:r>
            <a:r>
              <a:rPr lang="es-ES" dirty="0" err="1" smtClean="0"/>
              <a:t>click</a:t>
            </a:r>
            <a:r>
              <a:rPr lang="es-ES" dirty="0" smtClean="0"/>
              <a:t> para insertar la fecha </a:t>
            </a:r>
            <a:r>
              <a:rPr lang="es-ES" dirty="0" err="1" smtClean="0"/>
              <a:t>dd</a:t>
            </a:r>
            <a:r>
              <a:rPr lang="es-ES" dirty="0" smtClean="0"/>
              <a:t>/mm/</a:t>
            </a:r>
            <a:r>
              <a:rPr lang="es-ES" dirty="0" err="1" smtClean="0"/>
              <a:t>aa</a:t>
            </a:r>
            <a:endParaRPr lang="es-ES" dirty="0"/>
          </a:p>
        </p:txBody>
      </p:sp>
    </p:spTree>
    <p:extLst>
      <p:ext uri="{BB962C8B-B14F-4D97-AF65-F5344CB8AC3E}">
        <p14:creationId xmlns:p14="http://schemas.microsoft.com/office/powerpoint/2010/main" val="306315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2160">
          <p15:clr>
            <a:srgbClr val="FBAE40"/>
          </p15:clr>
        </p15:guide>
        <p15:guide id="2" pos="41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erior texto a una columna">
    <p:spTree>
      <p:nvGrpSpPr>
        <p:cNvPr id="1" name=""/>
        <p:cNvGrpSpPr/>
        <p:nvPr/>
      </p:nvGrpSpPr>
      <p:grpSpPr>
        <a:xfrm>
          <a:off x="0" y="0"/>
          <a:ext cx="0" cy="0"/>
          <a:chOff x="0" y="0"/>
          <a:chExt cx="0" cy="0"/>
        </a:xfrm>
      </p:grpSpPr>
      <p:sp>
        <p:nvSpPr>
          <p:cNvPr id="4" name="Marcador de texto 3"/>
          <p:cNvSpPr>
            <a:spLocks noGrp="1"/>
          </p:cNvSpPr>
          <p:nvPr>
            <p:ph type="body" sz="quarter" idx="12" hasCustomPrompt="1"/>
          </p:nvPr>
        </p:nvSpPr>
        <p:spPr>
          <a:xfrm>
            <a:off x="623888" y="284400"/>
            <a:ext cx="7886700" cy="518400"/>
          </a:xfrm>
          <a:prstGeom prst="rect">
            <a:avLst/>
          </a:prstGeom>
        </p:spPr>
        <p:txBody>
          <a:bodyPr/>
          <a:lstStyle>
            <a:lvl1pPr marL="0" indent="0">
              <a:buFontTx/>
              <a:buNone/>
              <a:defRPr sz="3200" baseline="0">
                <a:solidFill>
                  <a:srgbClr val="FF0000"/>
                </a:solidFill>
              </a:defRPr>
            </a:lvl1pPr>
            <a:lvl2pPr marL="457200" indent="0">
              <a:buFontTx/>
              <a:buNone/>
              <a:defRPr sz="3200">
                <a:solidFill>
                  <a:srgbClr val="FF0000"/>
                </a:solidFill>
              </a:defRPr>
            </a:lvl2pPr>
            <a:lvl3pPr marL="914400" indent="0">
              <a:buFontTx/>
              <a:buNone/>
              <a:defRPr sz="3200">
                <a:solidFill>
                  <a:srgbClr val="FF0000"/>
                </a:solidFill>
              </a:defRPr>
            </a:lvl3pPr>
            <a:lvl4pPr marL="1371600" indent="0">
              <a:buFontTx/>
              <a:buNone/>
              <a:defRPr sz="3200">
                <a:solidFill>
                  <a:srgbClr val="FF0000"/>
                </a:solidFill>
              </a:defRPr>
            </a:lvl4pPr>
            <a:lvl5pPr marL="1828800" indent="0">
              <a:buFontTx/>
              <a:buNone/>
              <a:defRPr sz="3200">
                <a:solidFill>
                  <a:srgbClr val="FF0000"/>
                </a:solidFill>
              </a:defRPr>
            </a:lvl5pPr>
          </a:lstStyle>
          <a:p>
            <a:pPr lvl="0"/>
            <a:r>
              <a:rPr lang="es-ES" dirty="0" smtClean="0"/>
              <a:t>Haga clic para insertar el título</a:t>
            </a:r>
            <a:endParaRPr lang="es-ES" dirty="0"/>
          </a:p>
        </p:txBody>
      </p:sp>
      <p:sp>
        <p:nvSpPr>
          <p:cNvPr id="6" name="Marcador de texto 5"/>
          <p:cNvSpPr>
            <a:spLocks noGrp="1"/>
          </p:cNvSpPr>
          <p:nvPr>
            <p:ph type="body" sz="quarter" idx="13" hasCustomPrompt="1"/>
          </p:nvPr>
        </p:nvSpPr>
        <p:spPr>
          <a:xfrm>
            <a:off x="623887" y="864000"/>
            <a:ext cx="7887600" cy="370800"/>
          </a:xfrm>
          <a:prstGeom prst="rect">
            <a:avLst/>
          </a:prstGeom>
        </p:spPr>
        <p:txBody>
          <a:bodyPr/>
          <a:lstStyle>
            <a:lvl1pPr marL="0" indent="0">
              <a:buFontTx/>
              <a:buNone/>
              <a:defRPr sz="1800" i="1">
                <a:solidFill>
                  <a:schemeClr val="tx1">
                    <a:lumMod val="75000"/>
                    <a:lumOff val="25000"/>
                  </a:schemeClr>
                </a:solidFill>
              </a:defRPr>
            </a:lvl1pPr>
          </a:lstStyle>
          <a:p>
            <a:pPr lvl="0"/>
            <a:r>
              <a:rPr lang="es-ES" dirty="0" smtClean="0"/>
              <a:t>Haga clic para insertar el subtítulo</a:t>
            </a:r>
            <a:endParaRPr lang="es-ES" dirty="0"/>
          </a:p>
        </p:txBody>
      </p:sp>
      <p:sp>
        <p:nvSpPr>
          <p:cNvPr id="11" name="Marcador de texto 10"/>
          <p:cNvSpPr>
            <a:spLocks noGrp="1"/>
          </p:cNvSpPr>
          <p:nvPr>
            <p:ph type="body" sz="quarter" idx="14"/>
          </p:nvPr>
        </p:nvSpPr>
        <p:spPr>
          <a:xfrm>
            <a:off x="622800" y="1512000"/>
            <a:ext cx="7887600" cy="3981600"/>
          </a:xfrm>
          <a:prstGeom prst="rect">
            <a:avLst/>
          </a:prstGeom>
        </p:spPr>
        <p:txBody>
          <a:bodyPr/>
          <a:lstStyle>
            <a:lvl1pPr>
              <a:buClr>
                <a:srgbClr val="FF0000"/>
              </a:buClr>
              <a:defRPr sz="1600">
                <a:solidFill>
                  <a:schemeClr val="tx1">
                    <a:lumMod val="75000"/>
                    <a:lumOff val="25000"/>
                  </a:schemeClr>
                </a:solidFill>
              </a:defRPr>
            </a:lvl1pPr>
            <a:lvl2pPr>
              <a:buClr>
                <a:srgbClr val="FF0000"/>
              </a:buClr>
              <a:defRPr sz="1600">
                <a:solidFill>
                  <a:schemeClr val="tx1">
                    <a:lumMod val="75000"/>
                    <a:lumOff val="25000"/>
                  </a:schemeClr>
                </a:solidFill>
              </a:defRPr>
            </a:lvl2pPr>
            <a:lvl3pPr>
              <a:buClr>
                <a:srgbClr val="FF0000"/>
              </a:buClr>
              <a:defRPr sz="1600">
                <a:solidFill>
                  <a:schemeClr val="tx1">
                    <a:lumMod val="75000"/>
                    <a:lumOff val="25000"/>
                  </a:schemeClr>
                </a:solidFill>
              </a:defRPr>
            </a:lvl3pPr>
            <a:lvl4pPr>
              <a:buClr>
                <a:srgbClr val="FF0000"/>
              </a:buClr>
              <a:defRPr sz="1600">
                <a:solidFill>
                  <a:schemeClr val="tx1">
                    <a:lumMod val="75000"/>
                    <a:lumOff val="25000"/>
                  </a:schemeClr>
                </a:solidFill>
              </a:defRPr>
            </a:lvl4pPr>
            <a:lvl5pPr>
              <a:buClr>
                <a:srgbClr val="FF0000"/>
              </a:buClr>
              <a:defRPr sz="1600">
                <a:solidFill>
                  <a:schemeClr val="tx1">
                    <a:lumMod val="75000"/>
                    <a:lumOff val="2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CuadroTexto 4"/>
          <p:cNvSpPr txBox="1"/>
          <p:nvPr userDrawn="1"/>
        </p:nvSpPr>
        <p:spPr>
          <a:xfrm>
            <a:off x="4694416" y="6310649"/>
            <a:ext cx="2065106" cy="307777"/>
          </a:xfrm>
          <a:prstGeom prst="rect">
            <a:avLst/>
          </a:prstGeom>
          <a:noFill/>
        </p:spPr>
        <p:txBody>
          <a:bodyPr wrap="square" rtlCol="0">
            <a:spAutoFit/>
          </a:bodyPr>
          <a:lstStyle/>
          <a:p>
            <a:r>
              <a:rPr lang="es-ES" b="1" dirty="0" smtClean="0">
                <a:solidFill>
                  <a:schemeClr val="bg1">
                    <a:lumMod val="65000"/>
                  </a:schemeClr>
                </a:solidFill>
              </a:rPr>
              <a:t>Salvador Arias Robles</a:t>
            </a:r>
            <a:endParaRPr lang="en-US" b="1" dirty="0">
              <a:solidFill>
                <a:schemeClr val="bg1">
                  <a:lumMod val="65000"/>
                </a:schemeClr>
              </a:solidFill>
            </a:endParaRPr>
          </a:p>
        </p:txBody>
      </p:sp>
      <p:sp>
        <p:nvSpPr>
          <p:cNvPr id="7" name="Text Box 12"/>
          <p:cNvSpPr txBox="1">
            <a:spLocks noChangeArrowheads="1"/>
          </p:cNvSpPr>
          <p:nvPr userDrawn="1"/>
        </p:nvSpPr>
        <p:spPr bwMode="auto">
          <a:xfrm>
            <a:off x="7621677" y="6310649"/>
            <a:ext cx="965200" cy="274638"/>
          </a:xfrm>
          <a:prstGeom prst="rect">
            <a:avLst/>
          </a:prstGeom>
          <a:noFill/>
          <a:ln w="9525">
            <a:noFill/>
            <a:miter lim="800000"/>
            <a:headEnd/>
            <a:tailEnd/>
          </a:ln>
          <a:effectLst/>
        </p:spPr>
        <p:txBody>
          <a:bodyPr wrap="none">
            <a:spAutoFit/>
          </a:bodyPr>
          <a:lstStyle/>
          <a:p>
            <a:pPr algn="r">
              <a:defRPr/>
            </a:pPr>
            <a:r>
              <a:rPr lang="es-ES_tradnl" sz="1200" dirty="0">
                <a:solidFill>
                  <a:srgbClr val="C0C0C0"/>
                </a:solidFill>
                <a:latin typeface="Arial" charset="0"/>
              </a:rPr>
              <a:t>Página </a:t>
            </a:r>
            <a:fld id="{9767F903-7513-4AB5-9835-ECFFFA8020F5}" type="slidenum">
              <a:rPr lang="es-ES_tradnl" sz="1200">
                <a:solidFill>
                  <a:srgbClr val="C0C0C0"/>
                </a:solidFill>
                <a:latin typeface="Arial" charset="0"/>
              </a:rPr>
              <a:pPr algn="r">
                <a:defRPr/>
              </a:pPr>
              <a:t>‹#›</a:t>
            </a:fld>
            <a:endParaRPr lang="es-ES_tradnl" sz="1200" dirty="0">
              <a:solidFill>
                <a:srgbClr val="C0C0C0"/>
              </a:solidFill>
              <a:latin typeface="Arial" charset="0"/>
            </a:endParaRPr>
          </a:p>
        </p:txBody>
      </p:sp>
      <p:sp>
        <p:nvSpPr>
          <p:cNvPr id="8" name="CuadroTexto 7"/>
          <p:cNvSpPr txBox="1"/>
          <p:nvPr userDrawn="1"/>
        </p:nvSpPr>
        <p:spPr>
          <a:xfrm>
            <a:off x="655637" y="6294079"/>
            <a:ext cx="3176624" cy="307777"/>
          </a:xfrm>
          <a:prstGeom prst="rect">
            <a:avLst/>
          </a:prstGeom>
          <a:noFill/>
        </p:spPr>
        <p:txBody>
          <a:bodyPr wrap="square" rtlCol="0">
            <a:spAutoFit/>
          </a:bodyPr>
          <a:lstStyle/>
          <a:p>
            <a:r>
              <a:rPr lang="es-ES" b="1" dirty="0" smtClean="0">
                <a:solidFill>
                  <a:schemeClr val="bg1">
                    <a:lumMod val="65000"/>
                  </a:schemeClr>
                </a:solidFill>
              </a:rPr>
              <a:t>XV Congreso de Riesgo Financiero</a:t>
            </a:r>
            <a:endParaRPr lang="en-US" b="1" dirty="0">
              <a:solidFill>
                <a:schemeClr val="bg1">
                  <a:lumMod val="65000"/>
                </a:schemeClr>
              </a:solidFill>
            </a:endParaRPr>
          </a:p>
        </p:txBody>
      </p:sp>
    </p:spTree>
    <p:extLst>
      <p:ext uri="{BB962C8B-B14F-4D97-AF65-F5344CB8AC3E}">
        <p14:creationId xmlns:p14="http://schemas.microsoft.com/office/powerpoint/2010/main" val="221532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15">
          <p15:clr>
            <a:srgbClr val="FBAE40"/>
          </p15:clr>
        </p15:guide>
        <p15:guide id="4" orient="horz" pos="785">
          <p15:clr>
            <a:srgbClr val="FBAE40"/>
          </p15:clr>
        </p15:guide>
        <p15:guide id="5" orient="horz" pos="562">
          <p15:clr>
            <a:srgbClr val="FBAE40"/>
          </p15:clr>
        </p15:guide>
        <p15:guide id="6" orient="horz" pos="543">
          <p15:clr>
            <a:srgbClr val="FBAE40"/>
          </p15:clr>
        </p15:guide>
        <p15:guide id="7" orient="horz" pos="1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Interior texto a una columna">
    <p:spTree>
      <p:nvGrpSpPr>
        <p:cNvPr id="1" name=""/>
        <p:cNvGrpSpPr/>
        <p:nvPr/>
      </p:nvGrpSpPr>
      <p:grpSpPr>
        <a:xfrm>
          <a:off x="0" y="0"/>
          <a:ext cx="0" cy="0"/>
          <a:chOff x="0" y="0"/>
          <a:chExt cx="0" cy="0"/>
        </a:xfrm>
      </p:grpSpPr>
      <p:sp>
        <p:nvSpPr>
          <p:cNvPr id="4" name="Marcador de texto 3"/>
          <p:cNvSpPr>
            <a:spLocks noGrp="1"/>
          </p:cNvSpPr>
          <p:nvPr>
            <p:ph type="body" sz="quarter" idx="12" hasCustomPrompt="1"/>
          </p:nvPr>
        </p:nvSpPr>
        <p:spPr>
          <a:xfrm>
            <a:off x="623888" y="284400"/>
            <a:ext cx="7886700" cy="518400"/>
          </a:xfrm>
          <a:prstGeom prst="rect">
            <a:avLst/>
          </a:prstGeom>
        </p:spPr>
        <p:txBody>
          <a:bodyPr/>
          <a:lstStyle>
            <a:lvl1pPr marL="0" indent="0">
              <a:buFontTx/>
              <a:buNone/>
              <a:defRPr sz="3200" baseline="0">
                <a:solidFill>
                  <a:srgbClr val="FF0000"/>
                </a:solidFill>
              </a:defRPr>
            </a:lvl1pPr>
            <a:lvl2pPr marL="457200" indent="0">
              <a:buFontTx/>
              <a:buNone/>
              <a:defRPr sz="3200">
                <a:solidFill>
                  <a:srgbClr val="FF0000"/>
                </a:solidFill>
              </a:defRPr>
            </a:lvl2pPr>
            <a:lvl3pPr marL="914400" indent="0">
              <a:buFontTx/>
              <a:buNone/>
              <a:defRPr sz="3200">
                <a:solidFill>
                  <a:srgbClr val="FF0000"/>
                </a:solidFill>
              </a:defRPr>
            </a:lvl3pPr>
            <a:lvl4pPr marL="1371600" indent="0">
              <a:buFontTx/>
              <a:buNone/>
              <a:defRPr sz="3200">
                <a:solidFill>
                  <a:srgbClr val="FF0000"/>
                </a:solidFill>
              </a:defRPr>
            </a:lvl4pPr>
            <a:lvl5pPr marL="1828800" indent="0">
              <a:buFontTx/>
              <a:buNone/>
              <a:defRPr sz="3200">
                <a:solidFill>
                  <a:srgbClr val="FF0000"/>
                </a:solidFill>
              </a:defRPr>
            </a:lvl5pPr>
          </a:lstStyle>
          <a:p>
            <a:pPr lvl="0"/>
            <a:r>
              <a:rPr lang="es-ES" dirty="0" smtClean="0"/>
              <a:t>Haga clic para insertar el título</a:t>
            </a:r>
            <a:endParaRPr lang="es-ES" dirty="0"/>
          </a:p>
        </p:txBody>
      </p:sp>
      <p:sp>
        <p:nvSpPr>
          <p:cNvPr id="6" name="Marcador de texto 5"/>
          <p:cNvSpPr>
            <a:spLocks noGrp="1"/>
          </p:cNvSpPr>
          <p:nvPr>
            <p:ph type="body" sz="quarter" idx="13" hasCustomPrompt="1"/>
          </p:nvPr>
        </p:nvSpPr>
        <p:spPr>
          <a:xfrm>
            <a:off x="623887" y="864000"/>
            <a:ext cx="7887600" cy="370800"/>
          </a:xfrm>
          <a:prstGeom prst="rect">
            <a:avLst/>
          </a:prstGeom>
        </p:spPr>
        <p:txBody>
          <a:bodyPr/>
          <a:lstStyle>
            <a:lvl1pPr marL="0" indent="0">
              <a:buFontTx/>
              <a:buNone/>
              <a:defRPr sz="1800" i="1">
                <a:solidFill>
                  <a:schemeClr val="tx1">
                    <a:lumMod val="75000"/>
                    <a:lumOff val="25000"/>
                  </a:schemeClr>
                </a:solidFill>
              </a:defRPr>
            </a:lvl1pPr>
          </a:lstStyle>
          <a:p>
            <a:pPr lvl="0"/>
            <a:r>
              <a:rPr lang="es-ES" dirty="0" smtClean="0"/>
              <a:t>Haga clic para insertar el subtítulo</a:t>
            </a:r>
            <a:endParaRPr lang="es-ES" dirty="0"/>
          </a:p>
        </p:txBody>
      </p:sp>
      <p:sp>
        <p:nvSpPr>
          <p:cNvPr id="11" name="Marcador de texto 10"/>
          <p:cNvSpPr>
            <a:spLocks noGrp="1"/>
          </p:cNvSpPr>
          <p:nvPr>
            <p:ph type="body" sz="quarter" idx="14"/>
          </p:nvPr>
        </p:nvSpPr>
        <p:spPr>
          <a:xfrm>
            <a:off x="622800" y="1512000"/>
            <a:ext cx="3888000" cy="3981600"/>
          </a:xfrm>
          <a:prstGeom prst="rect">
            <a:avLst/>
          </a:prstGeom>
        </p:spPr>
        <p:txBody>
          <a:bodyPr/>
          <a:lstStyle>
            <a:lvl1pPr>
              <a:buClr>
                <a:srgbClr val="FF0000"/>
              </a:buClr>
              <a:defRPr sz="1600">
                <a:solidFill>
                  <a:schemeClr val="tx1">
                    <a:lumMod val="75000"/>
                    <a:lumOff val="25000"/>
                  </a:schemeClr>
                </a:solidFill>
              </a:defRPr>
            </a:lvl1pPr>
            <a:lvl2pPr>
              <a:buClr>
                <a:srgbClr val="FF0000"/>
              </a:buClr>
              <a:defRPr sz="1600">
                <a:solidFill>
                  <a:schemeClr val="tx1">
                    <a:lumMod val="75000"/>
                    <a:lumOff val="25000"/>
                  </a:schemeClr>
                </a:solidFill>
              </a:defRPr>
            </a:lvl2pPr>
            <a:lvl3pPr>
              <a:buClr>
                <a:srgbClr val="FF0000"/>
              </a:buClr>
              <a:defRPr sz="1600">
                <a:solidFill>
                  <a:schemeClr val="tx1">
                    <a:lumMod val="75000"/>
                    <a:lumOff val="25000"/>
                  </a:schemeClr>
                </a:solidFill>
              </a:defRPr>
            </a:lvl3pPr>
            <a:lvl4pPr>
              <a:buClr>
                <a:srgbClr val="FF0000"/>
              </a:buClr>
              <a:defRPr sz="1600">
                <a:solidFill>
                  <a:schemeClr val="tx1">
                    <a:lumMod val="75000"/>
                    <a:lumOff val="25000"/>
                  </a:schemeClr>
                </a:solidFill>
              </a:defRPr>
            </a:lvl4pPr>
            <a:lvl5pPr>
              <a:buClr>
                <a:srgbClr val="FF0000"/>
              </a:buClr>
              <a:defRPr sz="1600">
                <a:solidFill>
                  <a:schemeClr val="tx1">
                    <a:lumMod val="75000"/>
                    <a:lumOff val="2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Marcador de texto 10"/>
          <p:cNvSpPr>
            <a:spLocks noGrp="1"/>
          </p:cNvSpPr>
          <p:nvPr>
            <p:ph type="body" sz="quarter" idx="15"/>
          </p:nvPr>
        </p:nvSpPr>
        <p:spPr>
          <a:xfrm>
            <a:off x="4629600" y="1512000"/>
            <a:ext cx="3888000" cy="3981600"/>
          </a:xfrm>
          <a:prstGeom prst="rect">
            <a:avLst/>
          </a:prstGeom>
        </p:spPr>
        <p:txBody>
          <a:bodyPr/>
          <a:lstStyle>
            <a:lvl1pPr>
              <a:buClr>
                <a:srgbClr val="FF0000"/>
              </a:buClr>
              <a:defRPr sz="1600">
                <a:solidFill>
                  <a:schemeClr val="tx1">
                    <a:lumMod val="75000"/>
                    <a:lumOff val="25000"/>
                  </a:schemeClr>
                </a:solidFill>
              </a:defRPr>
            </a:lvl1pPr>
            <a:lvl2pPr>
              <a:buClr>
                <a:srgbClr val="FF0000"/>
              </a:buClr>
              <a:defRPr sz="1600">
                <a:solidFill>
                  <a:schemeClr val="tx1">
                    <a:lumMod val="75000"/>
                    <a:lumOff val="25000"/>
                  </a:schemeClr>
                </a:solidFill>
              </a:defRPr>
            </a:lvl2pPr>
            <a:lvl3pPr>
              <a:buClr>
                <a:srgbClr val="FF0000"/>
              </a:buClr>
              <a:defRPr sz="1600">
                <a:solidFill>
                  <a:schemeClr val="tx1">
                    <a:lumMod val="75000"/>
                    <a:lumOff val="25000"/>
                  </a:schemeClr>
                </a:solidFill>
              </a:defRPr>
            </a:lvl3pPr>
            <a:lvl4pPr>
              <a:buClr>
                <a:srgbClr val="FF0000"/>
              </a:buClr>
              <a:defRPr sz="1600">
                <a:solidFill>
                  <a:schemeClr val="tx1">
                    <a:lumMod val="75000"/>
                    <a:lumOff val="25000"/>
                  </a:schemeClr>
                </a:solidFill>
              </a:defRPr>
            </a:lvl4pPr>
            <a:lvl5pPr>
              <a:buClr>
                <a:srgbClr val="FF0000"/>
              </a:buClr>
              <a:defRPr sz="1600">
                <a:solidFill>
                  <a:schemeClr val="tx1">
                    <a:lumMod val="75000"/>
                    <a:lumOff val="2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7" name="CuadroTexto 6"/>
          <p:cNvSpPr txBox="1"/>
          <p:nvPr userDrawn="1"/>
        </p:nvSpPr>
        <p:spPr>
          <a:xfrm>
            <a:off x="4694416" y="6310649"/>
            <a:ext cx="2065106" cy="307777"/>
          </a:xfrm>
          <a:prstGeom prst="rect">
            <a:avLst/>
          </a:prstGeom>
          <a:noFill/>
        </p:spPr>
        <p:txBody>
          <a:bodyPr wrap="square" rtlCol="0">
            <a:spAutoFit/>
          </a:bodyPr>
          <a:lstStyle/>
          <a:p>
            <a:r>
              <a:rPr lang="es-ES" b="1" dirty="0" smtClean="0">
                <a:solidFill>
                  <a:schemeClr val="bg1">
                    <a:lumMod val="65000"/>
                  </a:schemeClr>
                </a:solidFill>
              </a:rPr>
              <a:t>Salvador Arias Robles</a:t>
            </a:r>
            <a:endParaRPr lang="en-US" b="1" dirty="0">
              <a:solidFill>
                <a:schemeClr val="bg1">
                  <a:lumMod val="65000"/>
                </a:schemeClr>
              </a:solidFill>
            </a:endParaRPr>
          </a:p>
        </p:txBody>
      </p:sp>
      <p:sp>
        <p:nvSpPr>
          <p:cNvPr id="8" name="Text Box 12"/>
          <p:cNvSpPr txBox="1">
            <a:spLocks noChangeArrowheads="1"/>
          </p:cNvSpPr>
          <p:nvPr userDrawn="1"/>
        </p:nvSpPr>
        <p:spPr bwMode="auto">
          <a:xfrm>
            <a:off x="7621677" y="6310649"/>
            <a:ext cx="965200" cy="274638"/>
          </a:xfrm>
          <a:prstGeom prst="rect">
            <a:avLst/>
          </a:prstGeom>
          <a:noFill/>
          <a:ln w="9525">
            <a:noFill/>
            <a:miter lim="800000"/>
            <a:headEnd/>
            <a:tailEnd/>
          </a:ln>
          <a:effectLst/>
        </p:spPr>
        <p:txBody>
          <a:bodyPr wrap="none">
            <a:spAutoFit/>
          </a:bodyPr>
          <a:lstStyle/>
          <a:p>
            <a:pPr algn="r">
              <a:defRPr/>
            </a:pPr>
            <a:r>
              <a:rPr lang="es-ES_tradnl" sz="1200" dirty="0">
                <a:solidFill>
                  <a:srgbClr val="C0C0C0"/>
                </a:solidFill>
                <a:latin typeface="Arial" charset="0"/>
              </a:rPr>
              <a:t>Página </a:t>
            </a:r>
            <a:fld id="{9767F903-7513-4AB5-9835-ECFFFA8020F5}" type="slidenum">
              <a:rPr lang="es-ES_tradnl" sz="1200">
                <a:solidFill>
                  <a:srgbClr val="C0C0C0"/>
                </a:solidFill>
                <a:latin typeface="Arial" charset="0"/>
              </a:rPr>
              <a:pPr algn="r">
                <a:defRPr/>
              </a:pPr>
              <a:t>‹#›</a:t>
            </a:fld>
            <a:endParaRPr lang="es-ES_tradnl" sz="1200" dirty="0">
              <a:solidFill>
                <a:srgbClr val="C0C0C0"/>
              </a:solidFill>
              <a:latin typeface="Arial" charset="0"/>
            </a:endParaRPr>
          </a:p>
        </p:txBody>
      </p:sp>
      <p:sp>
        <p:nvSpPr>
          <p:cNvPr id="9" name="CuadroTexto 8"/>
          <p:cNvSpPr txBox="1"/>
          <p:nvPr userDrawn="1"/>
        </p:nvSpPr>
        <p:spPr>
          <a:xfrm>
            <a:off x="655637" y="6294079"/>
            <a:ext cx="3176624" cy="307777"/>
          </a:xfrm>
          <a:prstGeom prst="rect">
            <a:avLst/>
          </a:prstGeom>
          <a:noFill/>
        </p:spPr>
        <p:txBody>
          <a:bodyPr wrap="square" rtlCol="0">
            <a:spAutoFit/>
          </a:bodyPr>
          <a:lstStyle/>
          <a:p>
            <a:r>
              <a:rPr lang="es-ES" b="1" dirty="0" smtClean="0">
                <a:solidFill>
                  <a:schemeClr val="bg1">
                    <a:lumMod val="65000"/>
                  </a:schemeClr>
                </a:solidFill>
              </a:rPr>
              <a:t>XV Congreso de Riesgo Financiero</a:t>
            </a:r>
            <a:endParaRPr lang="en-US" b="1" dirty="0">
              <a:solidFill>
                <a:schemeClr val="bg1">
                  <a:lumMod val="65000"/>
                </a:schemeClr>
              </a:solidFill>
            </a:endParaRPr>
          </a:p>
        </p:txBody>
      </p:sp>
    </p:spTree>
    <p:extLst>
      <p:ext uri="{BB962C8B-B14F-4D97-AF65-F5344CB8AC3E}">
        <p14:creationId xmlns:p14="http://schemas.microsoft.com/office/powerpoint/2010/main" val="303690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15">
          <p15:clr>
            <a:srgbClr val="FBAE40"/>
          </p15:clr>
        </p15:guide>
        <p15:guide id="4" orient="horz" pos="785">
          <p15:clr>
            <a:srgbClr val="FBAE40"/>
          </p15:clr>
        </p15:guide>
        <p15:guide id="5" orient="horz" pos="562">
          <p15:clr>
            <a:srgbClr val="FBAE40"/>
          </p15:clr>
        </p15:guide>
        <p15:guide id="6" orient="horz" pos="543">
          <p15:clr>
            <a:srgbClr val="FBAE40"/>
          </p15:clr>
        </p15:guide>
        <p15:guide id="7" orient="horz" pos="1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Interior texto a una columna">
    <p:spTree>
      <p:nvGrpSpPr>
        <p:cNvPr id="1" name=""/>
        <p:cNvGrpSpPr/>
        <p:nvPr/>
      </p:nvGrpSpPr>
      <p:grpSpPr>
        <a:xfrm>
          <a:off x="0" y="0"/>
          <a:ext cx="0" cy="0"/>
          <a:chOff x="0" y="0"/>
          <a:chExt cx="0" cy="0"/>
        </a:xfrm>
      </p:grpSpPr>
      <p:sp>
        <p:nvSpPr>
          <p:cNvPr id="4" name="Marcador de texto 3"/>
          <p:cNvSpPr>
            <a:spLocks noGrp="1"/>
          </p:cNvSpPr>
          <p:nvPr>
            <p:ph type="body" sz="quarter" idx="12" hasCustomPrompt="1"/>
          </p:nvPr>
        </p:nvSpPr>
        <p:spPr>
          <a:xfrm>
            <a:off x="623888" y="284400"/>
            <a:ext cx="7886700" cy="518400"/>
          </a:xfrm>
          <a:prstGeom prst="rect">
            <a:avLst/>
          </a:prstGeom>
        </p:spPr>
        <p:txBody>
          <a:bodyPr/>
          <a:lstStyle>
            <a:lvl1pPr marL="0" indent="0">
              <a:buFontTx/>
              <a:buNone/>
              <a:defRPr sz="3200" baseline="0">
                <a:solidFill>
                  <a:srgbClr val="FF0000"/>
                </a:solidFill>
              </a:defRPr>
            </a:lvl1pPr>
            <a:lvl2pPr marL="457200" indent="0">
              <a:buFontTx/>
              <a:buNone/>
              <a:defRPr sz="3200">
                <a:solidFill>
                  <a:srgbClr val="FF0000"/>
                </a:solidFill>
              </a:defRPr>
            </a:lvl2pPr>
            <a:lvl3pPr marL="914400" indent="0">
              <a:buFontTx/>
              <a:buNone/>
              <a:defRPr sz="3200">
                <a:solidFill>
                  <a:srgbClr val="FF0000"/>
                </a:solidFill>
              </a:defRPr>
            </a:lvl3pPr>
            <a:lvl4pPr marL="1371600" indent="0">
              <a:buFontTx/>
              <a:buNone/>
              <a:defRPr sz="3200">
                <a:solidFill>
                  <a:srgbClr val="FF0000"/>
                </a:solidFill>
              </a:defRPr>
            </a:lvl4pPr>
            <a:lvl5pPr marL="1828800" indent="0">
              <a:buFontTx/>
              <a:buNone/>
              <a:defRPr sz="3200">
                <a:solidFill>
                  <a:srgbClr val="FF0000"/>
                </a:solidFill>
              </a:defRPr>
            </a:lvl5pPr>
          </a:lstStyle>
          <a:p>
            <a:pPr lvl="0"/>
            <a:r>
              <a:rPr lang="es-ES" dirty="0" smtClean="0"/>
              <a:t>Haga clic para insertar el título</a:t>
            </a:r>
            <a:endParaRPr lang="es-ES" dirty="0"/>
          </a:p>
        </p:txBody>
      </p:sp>
      <p:sp>
        <p:nvSpPr>
          <p:cNvPr id="6" name="Marcador de texto 5"/>
          <p:cNvSpPr>
            <a:spLocks noGrp="1"/>
          </p:cNvSpPr>
          <p:nvPr>
            <p:ph type="body" sz="quarter" idx="13" hasCustomPrompt="1"/>
          </p:nvPr>
        </p:nvSpPr>
        <p:spPr>
          <a:xfrm>
            <a:off x="623887" y="864000"/>
            <a:ext cx="7887600" cy="370800"/>
          </a:xfrm>
          <a:prstGeom prst="rect">
            <a:avLst/>
          </a:prstGeom>
        </p:spPr>
        <p:txBody>
          <a:bodyPr/>
          <a:lstStyle>
            <a:lvl1pPr marL="0" indent="0">
              <a:buFontTx/>
              <a:buNone/>
              <a:defRPr sz="1800" i="1">
                <a:solidFill>
                  <a:schemeClr val="tx1">
                    <a:lumMod val="75000"/>
                    <a:lumOff val="25000"/>
                  </a:schemeClr>
                </a:solidFill>
              </a:defRPr>
            </a:lvl1pPr>
          </a:lstStyle>
          <a:p>
            <a:pPr lvl="0"/>
            <a:r>
              <a:rPr lang="es-ES" dirty="0" smtClean="0"/>
              <a:t>Haga clic para insertar el subtítulo</a:t>
            </a:r>
            <a:endParaRPr lang="es-ES" dirty="0"/>
          </a:p>
        </p:txBody>
      </p:sp>
      <p:sp>
        <p:nvSpPr>
          <p:cNvPr id="11" name="Marcador de texto 10"/>
          <p:cNvSpPr>
            <a:spLocks noGrp="1"/>
          </p:cNvSpPr>
          <p:nvPr>
            <p:ph type="body" sz="quarter" idx="14"/>
          </p:nvPr>
        </p:nvSpPr>
        <p:spPr>
          <a:xfrm>
            <a:off x="622800" y="1512000"/>
            <a:ext cx="3888000" cy="3981600"/>
          </a:xfrm>
          <a:prstGeom prst="rect">
            <a:avLst/>
          </a:prstGeom>
        </p:spPr>
        <p:txBody>
          <a:bodyPr/>
          <a:lstStyle>
            <a:lvl1pPr>
              <a:buClr>
                <a:srgbClr val="FF0000"/>
              </a:buClr>
              <a:defRPr sz="1600">
                <a:solidFill>
                  <a:schemeClr val="tx1">
                    <a:lumMod val="75000"/>
                    <a:lumOff val="25000"/>
                  </a:schemeClr>
                </a:solidFill>
              </a:defRPr>
            </a:lvl1pPr>
            <a:lvl2pPr>
              <a:buClr>
                <a:srgbClr val="FF0000"/>
              </a:buClr>
              <a:defRPr sz="1600">
                <a:solidFill>
                  <a:schemeClr val="tx1">
                    <a:lumMod val="75000"/>
                    <a:lumOff val="25000"/>
                  </a:schemeClr>
                </a:solidFill>
              </a:defRPr>
            </a:lvl2pPr>
            <a:lvl3pPr>
              <a:buClr>
                <a:srgbClr val="FF0000"/>
              </a:buClr>
              <a:defRPr sz="1600">
                <a:solidFill>
                  <a:schemeClr val="tx1">
                    <a:lumMod val="75000"/>
                    <a:lumOff val="25000"/>
                  </a:schemeClr>
                </a:solidFill>
              </a:defRPr>
            </a:lvl3pPr>
            <a:lvl4pPr>
              <a:buClr>
                <a:srgbClr val="FF0000"/>
              </a:buClr>
              <a:defRPr sz="1600">
                <a:solidFill>
                  <a:schemeClr val="tx1">
                    <a:lumMod val="75000"/>
                    <a:lumOff val="25000"/>
                  </a:schemeClr>
                </a:solidFill>
              </a:defRPr>
            </a:lvl4pPr>
            <a:lvl5pPr>
              <a:buClr>
                <a:srgbClr val="FF0000"/>
              </a:buClr>
              <a:defRPr sz="1600">
                <a:solidFill>
                  <a:schemeClr val="tx1">
                    <a:lumMod val="75000"/>
                    <a:lumOff val="2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8" name="Marcador de posición de imagen 7"/>
          <p:cNvSpPr>
            <a:spLocks noGrp="1"/>
          </p:cNvSpPr>
          <p:nvPr>
            <p:ph type="pic" sz="quarter" idx="16" hasCustomPrompt="1"/>
          </p:nvPr>
        </p:nvSpPr>
        <p:spPr>
          <a:xfrm>
            <a:off x="4629600" y="1512000"/>
            <a:ext cx="3880800" cy="3974400"/>
          </a:xfrm>
          <a:prstGeom prst="rect">
            <a:avLst/>
          </a:prstGeom>
        </p:spPr>
        <p:txBody>
          <a:bodyPr/>
          <a:lstStyle>
            <a:lvl1pPr marL="0" indent="0">
              <a:buFontTx/>
              <a:buNone/>
              <a:defRPr sz="1600">
                <a:solidFill>
                  <a:schemeClr val="tx1">
                    <a:lumMod val="75000"/>
                    <a:lumOff val="25000"/>
                  </a:schemeClr>
                </a:solidFill>
              </a:defRPr>
            </a:lvl1pPr>
          </a:lstStyle>
          <a:p>
            <a:r>
              <a:rPr lang="es-ES" dirty="0" smtClean="0"/>
              <a:t>Haga </a:t>
            </a:r>
            <a:r>
              <a:rPr lang="es-ES" dirty="0" err="1" smtClean="0"/>
              <a:t>click</a:t>
            </a:r>
            <a:r>
              <a:rPr lang="es-ES" dirty="0" smtClean="0"/>
              <a:t> para insertar una imagen</a:t>
            </a:r>
            <a:endParaRPr lang="es-ES" dirty="0"/>
          </a:p>
        </p:txBody>
      </p:sp>
      <p:sp>
        <p:nvSpPr>
          <p:cNvPr id="7" name="CuadroTexto 6"/>
          <p:cNvSpPr txBox="1"/>
          <p:nvPr userDrawn="1"/>
        </p:nvSpPr>
        <p:spPr>
          <a:xfrm>
            <a:off x="4694416" y="6310649"/>
            <a:ext cx="2065106" cy="307777"/>
          </a:xfrm>
          <a:prstGeom prst="rect">
            <a:avLst/>
          </a:prstGeom>
          <a:noFill/>
        </p:spPr>
        <p:txBody>
          <a:bodyPr wrap="square" rtlCol="0">
            <a:spAutoFit/>
          </a:bodyPr>
          <a:lstStyle/>
          <a:p>
            <a:r>
              <a:rPr lang="es-ES" b="1" dirty="0" smtClean="0">
                <a:solidFill>
                  <a:schemeClr val="bg1">
                    <a:lumMod val="65000"/>
                  </a:schemeClr>
                </a:solidFill>
              </a:rPr>
              <a:t>Salvador Arias Robles</a:t>
            </a:r>
            <a:endParaRPr lang="en-US" b="1" dirty="0">
              <a:solidFill>
                <a:schemeClr val="bg1">
                  <a:lumMod val="65000"/>
                </a:schemeClr>
              </a:solidFill>
            </a:endParaRPr>
          </a:p>
        </p:txBody>
      </p:sp>
      <p:sp>
        <p:nvSpPr>
          <p:cNvPr id="9" name="Text Box 12"/>
          <p:cNvSpPr txBox="1">
            <a:spLocks noChangeArrowheads="1"/>
          </p:cNvSpPr>
          <p:nvPr userDrawn="1"/>
        </p:nvSpPr>
        <p:spPr bwMode="auto">
          <a:xfrm>
            <a:off x="7621677" y="6310649"/>
            <a:ext cx="965200" cy="274638"/>
          </a:xfrm>
          <a:prstGeom prst="rect">
            <a:avLst/>
          </a:prstGeom>
          <a:noFill/>
          <a:ln w="9525">
            <a:noFill/>
            <a:miter lim="800000"/>
            <a:headEnd/>
            <a:tailEnd/>
          </a:ln>
          <a:effectLst/>
        </p:spPr>
        <p:txBody>
          <a:bodyPr wrap="none">
            <a:spAutoFit/>
          </a:bodyPr>
          <a:lstStyle/>
          <a:p>
            <a:pPr algn="r">
              <a:defRPr/>
            </a:pPr>
            <a:r>
              <a:rPr lang="es-ES_tradnl" sz="1200" dirty="0">
                <a:solidFill>
                  <a:srgbClr val="C0C0C0"/>
                </a:solidFill>
                <a:latin typeface="Arial" charset="0"/>
              </a:rPr>
              <a:t>Página </a:t>
            </a:r>
            <a:fld id="{9767F903-7513-4AB5-9835-ECFFFA8020F5}" type="slidenum">
              <a:rPr lang="es-ES_tradnl" sz="1200">
                <a:solidFill>
                  <a:srgbClr val="C0C0C0"/>
                </a:solidFill>
                <a:latin typeface="Arial" charset="0"/>
              </a:rPr>
              <a:pPr algn="r">
                <a:defRPr/>
              </a:pPr>
              <a:t>‹#›</a:t>
            </a:fld>
            <a:endParaRPr lang="es-ES_tradnl" sz="1200" dirty="0">
              <a:solidFill>
                <a:srgbClr val="C0C0C0"/>
              </a:solidFill>
              <a:latin typeface="Arial" charset="0"/>
            </a:endParaRPr>
          </a:p>
        </p:txBody>
      </p:sp>
      <p:sp>
        <p:nvSpPr>
          <p:cNvPr id="10" name="CuadroTexto 9"/>
          <p:cNvSpPr txBox="1"/>
          <p:nvPr userDrawn="1"/>
        </p:nvSpPr>
        <p:spPr>
          <a:xfrm>
            <a:off x="655637" y="6294079"/>
            <a:ext cx="3176624" cy="307777"/>
          </a:xfrm>
          <a:prstGeom prst="rect">
            <a:avLst/>
          </a:prstGeom>
          <a:noFill/>
        </p:spPr>
        <p:txBody>
          <a:bodyPr wrap="square" rtlCol="0">
            <a:spAutoFit/>
          </a:bodyPr>
          <a:lstStyle/>
          <a:p>
            <a:r>
              <a:rPr lang="es-ES" b="1" dirty="0" smtClean="0">
                <a:solidFill>
                  <a:schemeClr val="bg1">
                    <a:lumMod val="65000"/>
                  </a:schemeClr>
                </a:solidFill>
              </a:rPr>
              <a:t>XV Congreso de Riesgo Financiero</a:t>
            </a:r>
            <a:endParaRPr lang="en-US" b="1" dirty="0">
              <a:solidFill>
                <a:schemeClr val="bg1">
                  <a:lumMod val="65000"/>
                </a:schemeClr>
              </a:solidFill>
            </a:endParaRPr>
          </a:p>
        </p:txBody>
      </p:sp>
    </p:spTree>
    <p:extLst>
      <p:ext uri="{BB962C8B-B14F-4D97-AF65-F5344CB8AC3E}">
        <p14:creationId xmlns:p14="http://schemas.microsoft.com/office/powerpoint/2010/main" val="2888876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15">
          <p15:clr>
            <a:srgbClr val="FBAE40"/>
          </p15:clr>
        </p15:guide>
        <p15:guide id="4" orient="horz" pos="785">
          <p15:clr>
            <a:srgbClr val="FBAE40"/>
          </p15:clr>
        </p15:guide>
        <p15:guide id="5" orient="horz" pos="562">
          <p15:clr>
            <a:srgbClr val="FBAE40"/>
          </p15:clr>
        </p15:guide>
        <p15:guide id="6" orient="horz" pos="543">
          <p15:clr>
            <a:srgbClr val="FBAE40"/>
          </p15:clr>
        </p15:guide>
        <p15:guide id="7" orient="horz" pos="1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Interior texto a una columna">
    <p:spTree>
      <p:nvGrpSpPr>
        <p:cNvPr id="1" name=""/>
        <p:cNvGrpSpPr/>
        <p:nvPr/>
      </p:nvGrpSpPr>
      <p:grpSpPr>
        <a:xfrm>
          <a:off x="0" y="0"/>
          <a:ext cx="0" cy="0"/>
          <a:chOff x="0" y="0"/>
          <a:chExt cx="0" cy="0"/>
        </a:xfrm>
      </p:grpSpPr>
      <p:sp>
        <p:nvSpPr>
          <p:cNvPr id="4" name="Marcador de texto 3"/>
          <p:cNvSpPr>
            <a:spLocks noGrp="1"/>
          </p:cNvSpPr>
          <p:nvPr>
            <p:ph type="body" sz="quarter" idx="12" hasCustomPrompt="1"/>
          </p:nvPr>
        </p:nvSpPr>
        <p:spPr>
          <a:xfrm>
            <a:off x="623888" y="284400"/>
            <a:ext cx="7886700" cy="518400"/>
          </a:xfrm>
          <a:prstGeom prst="rect">
            <a:avLst/>
          </a:prstGeom>
        </p:spPr>
        <p:txBody>
          <a:bodyPr/>
          <a:lstStyle>
            <a:lvl1pPr marL="0" indent="0">
              <a:buFontTx/>
              <a:buNone/>
              <a:defRPr sz="3200" baseline="0">
                <a:solidFill>
                  <a:srgbClr val="FF0000"/>
                </a:solidFill>
              </a:defRPr>
            </a:lvl1pPr>
            <a:lvl2pPr marL="457200" indent="0">
              <a:buFontTx/>
              <a:buNone/>
              <a:defRPr sz="3200">
                <a:solidFill>
                  <a:srgbClr val="FF0000"/>
                </a:solidFill>
              </a:defRPr>
            </a:lvl2pPr>
            <a:lvl3pPr marL="914400" indent="0">
              <a:buFontTx/>
              <a:buNone/>
              <a:defRPr sz="3200">
                <a:solidFill>
                  <a:srgbClr val="FF0000"/>
                </a:solidFill>
              </a:defRPr>
            </a:lvl3pPr>
            <a:lvl4pPr marL="1371600" indent="0">
              <a:buFontTx/>
              <a:buNone/>
              <a:defRPr sz="3200">
                <a:solidFill>
                  <a:srgbClr val="FF0000"/>
                </a:solidFill>
              </a:defRPr>
            </a:lvl4pPr>
            <a:lvl5pPr marL="1828800" indent="0">
              <a:buFontTx/>
              <a:buNone/>
              <a:defRPr sz="3200">
                <a:solidFill>
                  <a:srgbClr val="FF0000"/>
                </a:solidFill>
              </a:defRPr>
            </a:lvl5pPr>
          </a:lstStyle>
          <a:p>
            <a:pPr lvl="0"/>
            <a:r>
              <a:rPr lang="es-ES" dirty="0" smtClean="0"/>
              <a:t>Haga clic para insertar el título</a:t>
            </a:r>
            <a:endParaRPr lang="es-ES" dirty="0"/>
          </a:p>
        </p:txBody>
      </p:sp>
      <p:sp>
        <p:nvSpPr>
          <p:cNvPr id="6" name="Marcador de texto 5"/>
          <p:cNvSpPr>
            <a:spLocks noGrp="1"/>
          </p:cNvSpPr>
          <p:nvPr>
            <p:ph type="body" sz="quarter" idx="13" hasCustomPrompt="1"/>
          </p:nvPr>
        </p:nvSpPr>
        <p:spPr>
          <a:xfrm>
            <a:off x="623887" y="1771200"/>
            <a:ext cx="7887600" cy="446400"/>
          </a:xfrm>
          <a:prstGeom prst="rect">
            <a:avLst/>
          </a:prstGeom>
        </p:spPr>
        <p:txBody>
          <a:bodyPr/>
          <a:lstStyle>
            <a:lvl1pPr marL="0" indent="0">
              <a:buFontTx/>
              <a:buNone/>
              <a:defRPr sz="2400" i="0">
                <a:solidFill>
                  <a:srgbClr val="FF0000"/>
                </a:solidFill>
              </a:defRPr>
            </a:lvl1pPr>
          </a:lstStyle>
          <a:p>
            <a:pPr lvl="0"/>
            <a:r>
              <a:rPr lang="es-ES" dirty="0" smtClean="0"/>
              <a:t>Haga clic para insertar el subtítulo</a:t>
            </a:r>
            <a:endParaRPr lang="es-ES" dirty="0"/>
          </a:p>
        </p:txBody>
      </p:sp>
      <p:sp>
        <p:nvSpPr>
          <p:cNvPr id="11" name="Marcador de texto 10"/>
          <p:cNvSpPr>
            <a:spLocks noGrp="1"/>
          </p:cNvSpPr>
          <p:nvPr>
            <p:ph type="body" sz="quarter" idx="14"/>
          </p:nvPr>
        </p:nvSpPr>
        <p:spPr>
          <a:xfrm>
            <a:off x="622800" y="2448000"/>
            <a:ext cx="3888000" cy="3351600"/>
          </a:xfrm>
          <a:prstGeom prst="rect">
            <a:avLst/>
          </a:prstGeom>
        </p:spPr>
        <p:txBody>
          <a:bodyPr/>
          <a:lstStyle>
            <a:lvl1pPr>
              <a:buClr>
                <a:srgbClr val="FF0000"/>
              </a:buClr>
              <a:defRPr sz="1600">
                <a:solidFill>
                  <a:schemeClr val="tx1">
                    <a:lumMod val="75000"/>
                    <a:lumOff val="25000"/>
                  </a:schemeClr>
                </a:solidFill>
              </a:defRPr>
            </a:lvl1pPr>
            <a:lvl2pPr>
              <a:buClr>
                <a:srgbClr val="FF0000"/>
              </a:buClr>
              <a:defRPr sz="1600">
                <a:solidFill>
                  <a:schemeClr val="tx1">
                    <a:lumMod val="75000"/>
                    <a:lumOff val="25000"/>
                  </a:schemeClr>
                </a:solidFill>
              </a:defRPr>
            </a:lvl2pPr>
            <a:lvl3pPr>
              <a:buClr>
                <a:srgbClr val="FF0000"/>
              </a:buClr>
              <a:defRPr sz="1600">
                <a:solidFill>
                  <a:schemeClr val="tx1">
                    <a:lumMod val="75000"/>
                    <a:lumOff val="25000"/>
                  </a:schemeClr>
                </a:solidFill>
              </a:defRPr>
            </a:lvl3pPr>
            <a:lvl4pPr>
              <a:buClr>
                <a:srgbClr val="FF0000"/>
              </a:buClr>
              <a:defRPr sz="1600">
                <a:solidFill>
                  <a:schemeClr val="tx1">
                    <a:lumMod val="75000"/>
                    <a:lumOff val="25000"/>
                  </a:schemeClr>
                </a:solidFill>
              </a:defRPr>
            </a:lvl4pPr>
            <a:lvl5pPr>
              <a:buClr>
                <a:srgbClr val="FF0000"/>
              </a:buClr>
              <a:defRPr sz="1600">
                <a:solidFill>
                  <a:schemeClr val="tx1">
                    <a:lumMod val="75000"/>
                    <a:lumOff val="2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8" name="Marcador de posición de imagen 7"/>
          <p:cNvSpPr>
            <a:spLocks noGrp="1"/>
          </p:cNvSpPr>
          <p:nvPr>
            <p:ph type="pic" sz="quarter" idx="16" hasCustomPrompt="1"/>
          </p:nvPr>
        </p:nvSpPr>
        <p:spPr>
          <a:xfrm>
            <a:off x="4629600" y="2448000"/>
            <a:ext cx="3880800" cy="3351600"/>
          </a:xfrm>
          <a:prstGeom prst="rect">
            <a:avLst/>
          </a:prstGeom>
        </p:spPr>
        <p:txBody>
          <a:bodyPr/>
          <a:lstStyle>
            <a:lvl1pPr marL="0" indent="0">
              <a:buFontTx/>
              <a:buNone/>
              <a:defRPr sz="1600">
                <a:solidFill>
                  <a:schemeClr val="tx1">
                    <a:lumMod val="75000"/>
                    <a:lumOff val="25000"/>
                  </a:schemeClr>
                </a:solidFill>
              </a:defRPr>
            </a:lvl1pPr>
          </a:lstStyle>
          <a:p>
            <a:r>
              <a:rPr lang="es-ES" dirty="0" smtClean="0"/>
              <a:t>Haga </a:t>
            </a:r>
            <a:r>
              <a:rPr lang="es-ES" dirty="0" err="1" smtClean="0"/>
              <a:t>click</a:t>
            </a:r>
            <a:r>
              <a:rPr lang="es-ES" dirty="0" smtClean="0"/>
              <a:t> para insertar una imagen</a:t>
            </a:r>
            <a:endParaRPr lang="es-ES" dirty="0"/>
          </a:p>
        </p:txBody>
      </p:sp>
      <p:sp>
        <p:nvSpPr>
          <p:cNvPr id="7" name="CuadroTexto 6"/>
          <p:cNvSpPr txBox="1"/>
          <p:nvPr userDrawn="1"/>
        </p:nvSpPr>
        <p:spPr>
          <a:xfrm>
            <a:off x="4694416" y="6310649"/>
            <a:ext cx="2065106" cy="307777"/>
          </a:xfrm>
          <a:prstGeom prst="rect">
            <a:avLst/>
          </a:prstGeom>
          <a:noFill/>
        </p:spPr>
        <p:txBody>
          <a:bodyPr wrap="square" rtlCol="0">
            <a:spAutoFit/>
          </a:bodyPr>
          <a:lstStyle/>
          <a:p>
            <a:r>
              <a:rPr lang="es-ES" b="1" dirty="0" smtClean="0">
                <a:solidFill>
                  <a:schemeClr val="bg1">
                    <a:lumMod val="65000"/>
                  </a:schemeClr>
                </a:solidFill>
              </a:rPr>
              <a:t>Salvador Arias Robles</a:t>
            </a:r>
            <a:endParaRPr lang="en-US" b="1" dirty="0">
              <a:solidFill>
                <a:schemeClr val="bg1">
                  <a:lumMod val="65000"/>
                </a:schemeClr>
              </a:solidFill>
            </a:endParaRPr>
          </a:p>
        </p:txBody>
      </p:sp>
      <p:sp>
        <p:nvSpPr>
          <p:cNvPr id="9" name="Text Box 12"/>
          <p:cNvSpPr txBox="1">
            <a:spLocks noChangeArrowheads="1"/>
          </p:cNvSpPr>
          <p:nvPr userDrawn="1"/>
        </p:nvSpPr>
        <p:spPr bwMode="auto">
          <a:xfrm>
            <a:off x="7621677" y="6310649"/>
            <a:ext cx="965200" cy="274638"/>
          </a:xfrm>
          <a:prstGeom prst="rect">
            <a:avLst/>
          </a:prstGeom>
          <a:noFill/>
          <a:ln w="9525">
            <a:noFill/>
            <a:miter lim="800000"/>
            <a:headEnd/>
            <a:tailEnd/>
          </a:ln>
          <a:effectLst/>
        </p:spPr>
        <p:txBody>
          <a:bodyPr wrap="none">
            <a:spAutoFit/>
          </a:bodyPr>
          <a:lstStyle/>
          <a:p>
            <a:pPr algn="r">
              <a:defRPr/>
            </a:pPr>
            <a:r>
              <a:rPr lang="es-ES_tradnl" sz="1200" dirty="0">
                <a:solidFill>
                  <a:srgbClr val="C0C0C0"/>
                </a:solidFill>
                <a:latin typeface="Arial" charset="0"/>
              </a:rPr>
              <a:t>Página </a:t>
            </a:r>
            <a:fld id="{9767F903-7513-4AB5-9835-ECFFFA8020F5}" type="slidenum">
              <a:rPr lang="es-ES_tradnl" sz="1200">
                <a:solidFill>
                  <a:srgbClr val="C0C0C0"/>
                </a:solidFill>
                <a:latin typeface="Arial" charset="0"/>
              </a:rPr>
              <a:pPr algn="r">
                <a:defRPr/>
              </a:pPr>
              <a:t>‹#›</a:t>
            </a:fld>
            <a:endParaRPr lang="es-ES_tradnl" sz="1200" dirty="0">
              <a:solidFill>
                <a:srgbClr val="C0C0C0"/>
              </a:solidFill>
              <a:latin typeface="Arial" charset="0"/>
            </a:endParaRPr>
          </a:p>
        </p:txBody>
      </p:sp>
      <p:sp>
        <p:nvSpPr>
          <p:cNvPr id="10" name="CuadroTexto 9"/>
          <p:cNvSpPr txBox="1"/>
          <p:nvPr userDrawn="1"/>
        </p:nvSpPr>
        <p:spPr>
          <a:xfrm>
            <a:off x="655637" y="6294079"/>
            <a:ext cx="3176624" cy="307777"/>
          </a:xfrm>
          <a:prstGeom prst="rect">
            <a:avLst/>
          </a:prstGeom>
          <a:noFill/>
        </p:spPr>
        <p:txBody>
          <a:bodyPr wrap="square" rtlCol="0">
            <a:spAutoFit/>
          </a:bodyPr>
          <a:lstStyle/>
          <a:p>
            <a:r>
              <a:rPr lang="es-ES" b="1" dirty="0" smtClean="0">
                <a:solidFill>
                  <a:schemeClr val="bg1">
                    <a:lumMod val="65000"/>
                  </a:schemeClr>
                </a:solidFill>
              </a:rPr>
              <a:t>XV Congreso de Riesgo Financiero</a:t>
            </a:r>
            <a:endParaRPr lang="en-US" b="1" dirty="0">
              <a:solidFill>
                <a:schemeClr val="bg1">
                  <a:lumMod val="65000"/>
                </a:schemeClr>
              </a:solidFill>
            </a:endParaRPr>
          </a:p>
        </p:txBody>
      </p:sp>
    </p:spTree>
    <p:extLst>
      <p:ext uri="{BB962C8B-B14F-4D97-AF65-F5344CB8AC3E}">
        <p14:creationId xmlns:p14="http://schemas.microsoft.com/office/powerpoint/2010/main" val="3573274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915">
          <p15:clr>
            <a:srgbClr val="FBAE40"/>
          </p15:clr>
        </p15:guide>
        <p15:guide id="4" orient="horz" pos="785">
          <p15:clr>
            <a:srgbClr val="FBAE40"/>
          </p15:clr>
        </p15:guide>
        <p15:guide id="5" orient="horz" pos="562">
          <p15:clr>
            <a:srgbClr val="FBAE40"/>
          </p15:clr>
        </p15:guide>
        <p15:guide id="6" orient="horz" pos="543">
          <p15:clr>
            <a:srgbClr val="FBAE40"/>
          </p15:clr>
        </p15:guide>
        <p15:guide id="7" orient="horz" pos="1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estacado">
    <p:spTree>
      <p:nvGrpSpPr>
        <p:cNvPr id="1" name=""/>
        <p:cNvGrpSpPr/>
        <p:nvPr/>
      </p:nvGrpSpPr>
      <p:grpSpPr>
        <a:xfrm>
          <a:off x="0" y="0"/>
          <a:ext cx="0" cy="0"/>
          <a:chOff x="0" y="0"/>
          <a:chExt cx="0" cy="0"/>
        </a:xfrm>
      </p:grpSpPr>
      <p:sp>
        <p:nvSpPr>
          <p:cNvPr id="6" name="Rectángulo 5"/>
          <p:cNvSpPr/>
          <p:nvPr/>
        </p:nvSpPr>
        <p:spPr>
          <a:xfrm rot="16200000">
            <a:off x="1143000" y="-1143000"/>
            <a:ext cx="6858000" cy="9144000"/>
          </a:xfrm>
          <a:prstGeom prst="rect">
            <a:avLst/>
          </a:prstGeom>
          <a:gradFill>
            <a:gsLst>
              <a:gs pos="0">
                <a:srgbClr val="FF0000"/>
              </a:gs>
              <a:gs pos="77000">
                <a:srgbClr val="C0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S"/>
          </a:p>
        </p:txBody>
      </p:sp>
      <p:sp>
        <p:nvSpPr>
          <p:cNvPr id="5" name="Título 4"/>
          <p:cNvSpPr>
            <a:spLocks noGrp="1"/>
          </p:cNvSpPr>
          <p:nvPr>
            <p:ph type="title"/>
          </p:nvPr>
        </p:nvSpPr>
        <p:spPr>
          <a:xfrm>
            <a:off x="1152000" y="2880000"/>
            <a:ext cx="6843600" cy="1152000"/>
          </a:xfrm>
          <a:prstGeom prst="rect">
            <a:avLst/>
          </a:prstGeom>
        </p:spPr>
        <p:txBody>
          <a:bodyPr/>
          <a:lstStyle>
            <a:lvl1pPr algn="ctr">
              <a:defRPr sz="3800" i="1">
                <a:solidFill>
                  <a:schemeClr val="bg1"/>
                </a:solidFill>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3470896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7"/>
          <p:cNvSpPr>
            <a:spLocks noGrp="1" noChangeArrowheads="1"/>
          </p:cNvSpPr>
          <p:nvPr>
            <p:ph type="sldNum" sz="quarter" idx="10"/>
          </p:nvPr>
        </p:nvSpPr>
        <p:spPr>
          <a:ln/>
        </p:spPr>
        <p:txBody>
          <a:bodyPr/>
          <a:lstStyle>
            <a:lvl1pPr>
              <a:defRPr/>
            </a:lvl1pPr>
          </a:lstStyle>
          <a:p>
            <a:pPr>
              <a:defRPr/>
            </a:pPr>
            <a:fld id="{FD1871B4-DF08-419B-BD6E-BBF7D5466898}" type="slidenum">
              <a:rPr lang="es-ES_tradnl" altLang="en-US"/>
              <a:pPr>
                <a:defRPr/>
              </a:pPr>
              <a:t>‹#›</a:t>
            </a:fld>
            <a:endParaRPr lang="es-ES_tradnl" altLang="en-US"/>
          </a:p>
        </p:txBody>
      </p:sp>
    </p:spTree>
    <p:extLst>
      <p:ext uri="{BB962C8B-B14F-4D97-AF65-F5344CB8AC3E}">
        <p14:creationId xmlns:p14="http://schemas.microsoft.com/office/powerpoint/2010/main" val="202340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Cierre">
    <p:spTree>
      <p:nvGrpSpPr>
        <p:cNvPr id="1" name=""/>
        <p:cNvGrpSpPr/>
        <p:nvPr/>
      </p:nvGrpSpPr>
      <p:grpSpPr>
        <a:xfrm>
          <a:off x="0" y="0"/>
          <a:ext cx="0" cy="0"/>
          <a:chOff x="0" y="0"/>
          <a:chExt cx="0" cy="0"/>
        </a:xfrm>
      </p:grpSpPr>
      <p:sp>
        <p:nvSpPr>
          <p:cNvPr id="5" name="Rectángulo 4"/>
          <p:cNvSpPr/>
          <p:nvPr/>
        </p:nvSpPr>
        <p:spPr>
          <a:xfrm rot="16200000">
            <a:off x="2052000" y="-792000"/>
            <a:ext cx="5652000" cy="8532000"/>
          </a:xfrm>
          <a:prstGeom prst="rect">
            <a:avLst/>
          </a:prstGeom>
          <a:gradFill flip="none" rotWithShape="1">
            <a:gsLst>
              <a:gs pos="25000">
                <a:schemeClr val="bg1">
                  <a:lumMod val="95000"/>
                </a:schemeClr>
              </a:gs>
              <a:gs pos="100000">
                <a:schemeClr val="bg1">
                  <a:lumMod val="75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948" y="5723798"/>
            <a:ext cx="1712599" cy="164389"/>
          </a:xfrm>
          <a:prstGeom prst="rect">
            <a:avLst/>
          </a:prstGeom>
        </p:spPr>
      </p:pic>
      <p:sp>
        <p:nvSpPr>
          <p:cNvPr id="9" name="CuadroTexto 8"/>
          <p:cNvSpPr txBox="1"/>
          <p:nvPr/>
        </p:nvSpPr>
        <p:spPr>
          <a:xfrm>
            <a:off x="1039935" y="4880504"/>
            <a:ext cx="2667000" cy="784830"/>
          </a:xfrm>
          <a:prstGeom prst="rect">
            <a:avLst/>
          </a:prstGeom>
          <a:noFill/>
        </p:spPr>
        <p:txBody>
          <a:bodyPr wrap="square" rtlCol="0" anchor="b" anchorCtr="0">
            <a:spAutoFit/>
          </a:bodyPr>
          <a:lstStyle/>
          <a:p>
            <a:pPr>
              <a:spcBef>
                <a:spcPts val="600"/>
              </a:spcBef>
            </a:pPr>
            <a:r>
              <a:rPr lang="es-ES" sz="1000" dirty="0" smtClean="0">
                <a:solidFill>
                  <a:schemeClr val="tx1">
                    <a:lumMod val="75000"/>
                    <a:lumOff val="25000"/>
                  </a:schemeClr>
                </a:solidFill>
                <a:latin typeface="Arial" panose="020B0604020202020204" pitchFamily="34" charset="0"/>
                <a:cs typeface="Arial" panose="020B0604020202020204" pitchFamily="34" charset="0"/>
              </a:rPr>
              <a:t>Nuestra misión es contribuir al progreso de las personas y de las empresas.</a:t>
            </a:r>
            <a:endParaRPr lang="en-US" sz="1000" dirty="0" smtClean="0">
              <a:solidFill>
                <a:schemeClr val="tx1">
                  <a:lumMod val="75000"/>
                  <a:lumOff val="25000"/>
                </a:schemeClr>
              </a:solidFill>
              <a:latin typeface="Arial" panose="020B0604020202020204" pitchFamily="34" charset="0"/>
              <a:cs typeface="Arial" panose="020B0604020202020204" pitchFamily="34" charset="0"/>
            </a:endParaRPr>
          </a:p>
          <a:p>
            <a:pPr>
              <a:spcBef>
                <a:spcPts val="600"/>
              </a:spcBef>
            </a:pPr>
            <a:r>
              <a:rPr lang="es-ES" sz="1000" dirty="0" smtClean="0">
                <a:solidFill>
                  <a:schemeClr val="tx1">
                    <a:lumMod val="75000"/>
                    <a:lumOff val="25000"/>
                  </a:schemeClr>
                </a:solidFill>
                <a:latin typeface="Arial" panose="020B0604020202020204" pitchFamily="34" charset="0"/>
                <a:cs typeface="Arial" panose="020B0604020202020204" pitchFamily="34" charset="0"/>
              </a:rPr>
              <a:t>Nuestra cultura se basa en la creencia de que todo lo que hacemos debe ser</a:t>
            </a:r>
            <a:endParaRPr lang="es-ES" sz="1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131" y="6352539"/>
            <a:ext cx="570983" cy="447412"/>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99" y="6352539"/>
            <a:ext cx="1463674" cy="447411"/>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8800" y="5359302"/>
            <a:ext cx="1825200" cy="529258"/>
          </a:xfrm>
          <a:prstGeom prst="rect">
            <a:avLst/>
          </a:prstGeom>
        </p:spPr>
      </p:pic>
      <p:sp>
        <p:nvSpPr>
          <p:cNvPr id="8" name="CuadroTexto 7"/>
          <p:cNvSpPr txBox="1"/>
          <p:nvPr/>
        </p:nvSpPr>
        <p:spPr>
          <a:xfrm>
            <a:off x="1152525" y="1652849"/>
            <a:ext cx="2667000" cy="646331"/>
          </a:xfrm>
          <a:prstGeom prst="rect">
            <a:avLst/>
          </a:prstGeom>
          <a:noFill/>
        </p:spPr>
        <p:txBody>
          <a:bodyPr wrap="square" rtlCol="0">
            <a:spAutoFit/>
          </a:bodyPr>
          <a:lstStyle/>
          <a:p>
            <a:r>
              <a:rPr lang="en-US" sz="3600" i="0" dirty="0" smtClean="0">
                <a:solidFill>
                  <a:srgbClr val="FF0000"/>
                </a:solidFill>
                <a:latin typeface="Arial" panose="020B0604020202020204" pitchFamily="34" charset="0"/>
                <a:cs typeface="Arial" panose="020B0604020202020204" pitchFamily="34" charset="0"/>
              </a:rPr>
              <a:t>Gracias</a:t>
            </a:r>
            <a:endParaRPr lang="es-ES" sz="3600"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154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extLst mod="1">
    <p:ext uri="{DCECCB84-F9BA-43D5-87BE-67443E8EF086}">
      <p15:sldGuideLst xmlns:p15="http://schemas.microsoft.com/office/powerpoint/2012/main">
        <p15:guide id="1" orient="horz" pos="3710">
          <p15:clr>
            <a:srgbClr val="FBAE40"/>
          </p15:clr>
        </p15:guide>
        <p15:guide id="2" pos="7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523" y="182563"/>
            <a:ext cx="6773008" cy="792162"/>
          </a:xfrm>
          <a:prstGeom prst="rect">
            <a:avLst/>
          </a:prstGeom>
        </p:spPr>
        <p:txBody>
          <a:bodyPr/>
          <a:lstStyle/>
          <a:p>
            <a:r>
              <a:rPr lang="en-US" smtClean="0"/>
              <a:t>Click to edit Master title style</a:t>
            </a:r>
            <a:endParaRPr lang="en-GB"/>
          </a:p>
        </p:txBody>
      </p:sp>
      <p:sp>
        <p:nvSpPr>
          <p:cNvPr id="4" name="Rectangle 6"/>
          <p:cNvSpPr>
            <a:spLocks noGrp="1" noChangeArrowheads="1"/>
          </p:cNvSpPr>
          <p:nvPr>
            <p:ph type="sldNum" sz="quarter" idx="11"/>
          </p:nvPr>
        </p:nvSpPr>
        <p:spPr>
          <a:xfrm>
            <a:off x="7895493" y="711200"/>
            <a:ext cx="631581" cy="196850"/>
          </a:xfrm>
          <a:prstGeom prst="rect">
            <a:avLst/>
          </a:prstGeom>
          <a:ln/>
        </p:spPr>
        <p:txBody>
          <a:bodyPr/>
          <a:lstStyle>
            <a:lvl1pPr>
              <a:defRPr/>
            </a:lvl1pPr>
          </a:lstStyle>
          <a:p>
            <a:fld id="{0A883149-21D5-4593-99F1-9130053ED1A1}" type="slidenum">
              <a:rPr lang="en-GB"/>
              <a:pPr/>
              <a:t>‹#›</a:t>
            </a:fld>
            <a:endParaRPr lang="en-GB"/>
          </a:p>
        </p:txBody>
      </p:sp>
      <p:sp>
        <p:nvSpPr>
          <p:cNvPr id="5" name="Footer Placeholder 3"/>
          <p:cNvSpPr>
            <a:spLocks noGrp="1"/>
          </p:cNvSpPr>
          <p:nvPr>
            <p:ph type="ftr" sz="quarter" idx="10"/>
          </p:nvPr>
        </p:nvSpPr>
        <p:spPr>
          <a:xfrm>
            <a:off x="1780443" y="6453188"/>
            <a:ext cx="5647592" cy="190500"/>
          </a:xfrm>
          <a:prstGeom prst="rect">
            <a:avLst/>
          </a:prstGeom>
        </p:spPr>
        <p:txBody>
          <a:bodyPr/>
          <a:lstStyle>
            <a:lvl1pPr algn="ctr">
              <a:defRPr/>
            </a:lvl1pPr>
          </a:lstStyle>
          <a:p>
            <a:r>
              <a:rPr lang="pt-BR" smtClean="0"/>
              <a:t>©  IFRS Foundation</a:t>
            </a:r>
            <a:endParaRPr lang="pt-BR"/>
          </a:p>
        </p:txBody>
      </p:sp>
      <p:sp>
        <p:nvSpPr>
          <p:cNvPr id="6" name="CuadroTexto 5"/>
          <p:cNvSpPr txBox="1"/>
          <p:nvPr userDrawn="1"/>
        </p:nvSpPr>
        <p:spPr>
          <a:xfrm>
            <a:off x="4694416" y="6310649"/>
            <a:ext cx="2065106" cy="307777"/>
          </a:xfrm>
          <a:prstGeom prst="rect">
            <a:avLst/>
          </a:prstGeom>
          <a:noFill/>
        </p:spPr>
        <p:txBody>
          <a:bodyPr wrap="square" rtlCol="0">
            <a:spAutoFit/>
          </a:bodyPr>
          <a:lstStyle/>
          <a:p>
            <a:r>
              <a:rPr lang="es-ES" b="1" dirty="0" smtClean="0">
                <a:solidFill>
                  <a:schemeClr val="bg1">
                    <a:lumMod val="65000"/>
                  </a:schemeClr>
                </a:solidFill>
              </a:rPr>
              <a:t>Salvador Arias Robles</a:t>
            </a:r>
            <a:endParaRPr lang="en-US" b="1" dirty="0">
              <a:solidFill>
                <a:schemeClr val="bg1">
                  <a:lumMod val="65000"/>
                </a:schemeClr>
              </a:solidFill>
            </a:endParaRPr>
          </a:p>
        </p:txBody>
      </p:sp>
      <p:sp>
        <p:nvSpPr>
          <p:cNvPr id="7" name="Text Box 12"/>
          <p:cNvSpPr txBox="1">
            <a:spLocks noChangeArrowheads="1"/>
          </p:cNvSpPr>
          <p:nvPr userDrawn="1"/>
        </p:nvSpPr>
        <p:spPr bwMode="auto">
          <a:xfrm>
            <a:off x="7621677" y="6310649"/>
            <a:ext cx="965200" cy="274638"/>
          </a:xfrm>
          <a:prstGeom prst="rect">
            <a:avLst/>
          </a:prstGeom>
          <a:noFill/>
          <a:ln w="9525">
            <a:noFill/>
            <a:miter lim="800000"/>
            <a:headEnd/>
            <a:tailEnd/>
          </a:ln>
          <a:effectLst/>
        </p:spPr>
        <p:txBody>
          <a:bodyPr wrap="none">
            <a:spAutoFit/>
          </a:bodyPr>
          <a:lstStyle/>
          <a:p>
            <a:pPr algn="r">
              <a:defRPr/>
            </a:pPr>
            <a:r>
              <a:rPr lang="es-ES_tradnl" sz="1200" dirty="0">
                <a:solidFill>
                  <a:srgbClr val="C0C0C0"/>
                </a:solidFill>
                <a:latin typeface="Arial" charset="0"/>
              </a:rPr>
              <a:t>Página </a:t>
            </a:r>
            <a:fld id="{9767F903-7513-4AB5-9835-ECFFFA8020F5}" type="slidenum">
              <a:rPr lang="es-ES_tradnl" sz="1200">
                <a:solidFill>
                  <a:srgbClr val="C0C0C0"/>
                </a:solidFill>
                <a:latin typeface="Arial" charset="0"/>
              </a:rPr>
              <a:pPr algn="r">
                <a:defRPr/>
              </a:pPr>
              <a:t>‹#›</a:t>
            </a:fld>
            <a:endParaRPr lang="es-ES_tradnl" sz="1200" dirty="0">
              <a:solidFill>
                <a:srgbClr val="C0C0C0"/>
              </a:solidFill>
              <a:latin typeface="Arial" charset="0"/>
            </a:endParaRPr>
          </a:p>
        </p:txBody>
      </p:sp>
      <p:sp>
        <p:nvSpPr>
          <p:cNvPr id="8" name="CuadroTexto 7"/>
          <p:cNvSpPr txBox="1"/>
          <p:nvPr userDrawn="1"/>
        </p:nvSpPr>
        <p:spPr>
          <a:xfrm>
            <a:off x="655637" y="6294079"/>
            <a:ext cx="3176624" cy="307777"/>
          </a:xfrm>
          <a:prstGeom prst="rect">
            <a:avLst/>
          </a:prstGeom>
          <a:noFill/>
        </p:spPr>
        <p:txBody>
          <a:bodyPr wrap="square" rtlCol="0">
            <a:spAutoFit/>
          </a:bodyPr>
          <a:lstStyle/>
          <a:p>
            <a:r>
              <a:rPr lang="es-ES" b="1" dirty="0" smtClean="0">
                <a:solidFill>
                  <a:schemeClr val="bg1">
                    <a:lumMod val="65000"/>
                  </a:schemeClr>
                </a:solidFill>
              </a:rPr>
              <a:t>XV Congreso de Riesgo Financiero</a:t>
            </a:r>
            <a:endParaRPr lang="en-US" b="1" dirty="0">
              <a:solidFill>
                <a:schemeClr val="bg1">
                  <a:lumMod val="65000"/>
                </a:schemeClr>
              </a:solidFill>
            </a:endParaRPr>
          </a:p>
        </p:txBody>
      </p:sp>
    </p:spTree>
    <p:extLst>
      <p:ext uri="{BB962C8B-B14F-4D97-AF65-F5344CB8AC3E}">
        <p14:creationId xmlns:p14="http://schemas.microsoft.com/office/powerpoint/2010/main" val="409103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CuadroTexto 4"/>
          <p:cNvSpPr txBox="1"/>
          <p:nvPr userDrawn="1"/>
        </p:nvSpPr>
        <p:spPr>
          <a:xfrm>
            <a:off x="4694416" y="6310649"/>
            <a:ext cx="2065106" cy="307777"/>
          </a:xfrm>
          <a:prstGeom prst="rect">
            <a:avLst/>
          </a:prstGeom>
          <a:noFill/>
        </p:spPr>
        <p:txBody>
          <a:bodyPr wrap="square" rtlCol="0">
            <a:spAutoFit/>
          </a:bodyPr>
          <a:lstStyle/>
          <a:p>
            <a:r>
              <a:rPr lang="es-ES" b="1" dirty="0" smtClean="0">
                <a:solidFill>
                  <a:schemeClr val="bg1">
                    <a:lumMod val="65000"/>
                  </a:schemeClr>
                </a:solidFill>
              </a:rPr>
              <a:t>Salvador Arias Robles</a:t>
            </a:r>
            <a:endParaRPr lang="en-US" b="1" dirty="0">
              <a:solidFill>
                <a:schemeClr val="bg1">
                  <a:lumMod val="65000"/>
                </a:schemeClr>
              </a:solidFill>
            </a:endParaRPr>
          </a:p>
        </p:txBody>
      </p:sp>
      <p:sp>
        <p:nvSpPr>
          <p:cNvPr id="6" name="Text Box 12"/>
          <p:cNvSpPr txBox="1">
            <a:spLocks noChangeArrowheads="1"/>
          </p:cNvSpPr>
          <p:nvPr userDrawn="1"/>
        </p:nvSpPr>
        <p:spPr bwMode="auto">
          <a:xfrm>
            <a:off x="7584680" y="6310649"/>
            <a:ext cx="1002197" cy="276999"/>
          </a:xfrm>
          <a:prstGeom prst="rect">
            <a:avLst/>
          </a:prstGeom>
          <a:noFill/>
          <a:ln w="9525">
            <a:noFill/>
            <a:miter lim="800000"/>
            <a:headEnd/>
            <a:tailEnd/>
          </a:ln>
          <a:effectLst/>
        </p:spPr>
        <p:txBody>
          <a:bodyPr wrap="none">
            <a:spAutoFit/>
          </a:bodyPr>
          <a:lstStyle/>
          <a:p>
            <a:pPr algn="r">
              <a:defRPr/>
            </a:pPr>
            <a:r>
              <a:rPr lang="es-ES_tradnl" sz="1200" b="1" dirty="0">
                <a:solidFill>
                  <a:srgbClr val="C0C0C0"/>
                </a:solidFill>
                <a:latin typeface="Arial" charset="0"/>
              </a:rPr>
              <a:t>Página </a:t>
            </a:r>
            <a:fld id="{9767F903-7513-4AB5-9835-ECFFFA8020F5}" type="slidenum">
              <a:rPr lang="es-ES_tradnl" sz="1200" b="1">
                <a:solidFill>
                  <a:srgbClr val="C0C0C0"/>
                </a:solidFill>
                <a:latin typeface="Arial" charset="0"/>
              </a:rPr>
              <a:pPr algn="r">
                <a:defRPr/>
              </a:pPr>
              <a:t>‹#›</a:t>
            </a:fld>
            <a:endParaRPr lang="es-ES_tradnl" sz="1200" b="1" dirty="0">
              <a:solidFill>
                <a:srgbClr val="C0C0C0"/>
              </a:solidFill>
              <a:latin typeface="Arial" charset="0"/>
            </a:endParaRPr>
          </a:p>
        </p:txBody>
      </p:sp>
      <p:sp>
        <p:nvSpPr>
          <p:cNvPr id="7" name="CuadroTexto 6"/>
          <p:cNvSpPr txBox="1"/>
          <p:nvPr userDrawn="1"/>
        </p:nvSpPr>
        <p:spPr>
          <a:xfrm>
            <a:off x="655637" y="6294079"/>
            <a:ext cx="3176624" cy="307777"/>
          </a:xfrm>
          <a:prstGeom prst="rect">
            <a:avLst/>
          </a:prstGeom>
          <a:noFill/>
        </p:spPr>
        <p:txBody>
          <a:bodyPr wrap="square" rtlCol="0">
            <a:spAutoFit/>
          </a:bodyPr>
          <a:lstStyle/>
          <a:p>
            <a:r>
              <a:rPr lang="es-ES" b="1" dirty="0" smtClean="0">
                <a:solidFill>
                  <a:schemeClr val="bg1">
                    <a:lumMod val="65000"/>
                  </a:schemeClr>
                </a:solidFill>
              </a:rPr>
              <a:t>XV Congreso de Riesgo Financiero</a:t>
            </a:r>
            <a:endParaRPr lang="en-US" b="1" dirty="0">
              <a:solidFill>
                <a:schemeClr val="bg1">
                  <a:lumMod val="65000"/>
                </a:schemeClr>
              </a:solidFill>
            </a:endParaRPr>
          </a:p>
        </p:txBody>
      </p:sp>
    </p:spTree>
    <p:extLst>
      <p:ext uri="{BB962C8B-B14F-4D97-AF65-F5344CB8AC3E}">
        <p14:creationId xmlns:p14="http://schemas.microsoft.com/office/powerpoint/2010/main" val="297215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50825" y="476250"/>
            <a:ext cx="8437563" cy="642938"/>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0825" y="1549400"/>
            <a:ext cx="4143375" cy="44656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46600" y="1549400"/>
            <a:ext cx="4143375" cy="44656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7"/>
          <p:cNvSpPr>
            <a:spLocks noGrp="1" noChangeArrowheads="1"/>
          </p:cNvSpPr>
          <p:nvPr>
            <p:ph type="sldNum" sz="quarter" idx="10"/>
          </p:nvPr>
        </p:nvSpPr>
        <p:spPr>
          <a:ln/>
        </p:spPr>
        <p:txBody>
          <a:bodyPr/>
          <a:lstStyle>
            <a:lvl1pPr>
              <a:defRPr/>
            </a:lvl1pPr>
          </a:lstStyle>
          <a:p>
            <a:pPr>
              <a:defRPr/>
            </a:pPr>
            <a:fld id="{8FE045BA-D474-4C6F-8F34-AA615B104FAA}" type="slidenum">
              <a:rPr lang="es-ES_tradnl" altLang="en-US"/>
              <a:pPr>
                <a:defRPr/>
              </a:pPr>
              <a:t>‹#›</a:t>
            </a:fld>
            <a:endParaRPr lang="es-ES_tradnl" altLang="en-US"/>
          </a:p>
        </p:txBody>
      </p:sp>
    </p:spTree>
    <p:extLst>
      <p:ext uri="{BB962C8B-B14F-4D97-AF65-F5344CB8AC3E}">
        <p14:creationId xmlns:p14="http://schemas.microsoft.com/office/powerpoint/2010/main" val="169578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7"/>
          <p:cNvSpPr>
            <a:spLocks noGrp="1" noChangeArrowheads="1"/>
          </p:cNvSpPr>
          <p:nvPr>
            <p:ph type="sldNum" sz="quarter" idx="10"/>
          </p:nvPr>
        </p:nvSpPr>
        <p:spPr>
          <a:ln/>
        </p:spPr>
        <p:txBody>
          <a:bodyPr/>
          <a:lstStyle>
            <a:lvl1pPr>
              <a:defRPr/>
            </a:lvl1pPr>
          </a:lstStyle>
          <a:p>
            <a:pPr>
              <a:defRPr/>
            </a:pPr>
            <a:fld id="{77250053-5606-4DDC-A3DC-BE8A38C46843}" type="slidenum">
              <a:rPr lang="es-ES_tradnl" altLang="en-US"/>
              <a:pPr>
                <a:defRPr/>
              </a:pPr>
              <a:t>‹#›</a:t>
            </a:fld>
            <a:endParaRPr lang="es-ES_tradnl" altLang="en-US"/>
          </a:p>
        </p:txBody>
      </p:sp>
    </p:spTree>
    <p:extLst>
      <p:ext uri="{BB962C8B-B14F-4D97-AF65-F5344CB8AC3E}">
        <p14:creationId xmlns:p14="http://schemas.microsoft.com/office/powerpoint/2010/main" val="1215546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825" y="476250"/>
            <a:ext cx="8437563" cy="642938"/>
          </a:xfrm>
          <a:prstGeom prst="rect">
            <a:avLst/>
          </a:prstGeom>
        </p:spPr>
        <p:txBody>
          <a:bodyPr/>
          <a:lstStyle/>
          <a:p>
            <a:r>
              <a:rPr lang="es-ES" smtClean="0"/>
              <a:t>Haga clic para modificar el estilo de título del patrón</a:t>
            </a:r>
            <a:endParaRPr lang="es-ES"/>
          </a:p>
        </p:txBody>
      </p:sp>
      <p:sp>
        <p:nvSpPr>
          <p:cNvPr id="3" name="Rectangle 7"/>
          <p:cNvSpPr>
            <a:spLocks noGrp="1" noChangeArrowheads="1"/>
          </p:cNvSpPr>
          <p:nvPr>
            <p:ph type="sldNum" sz="quarter" idx="10"/>
          </p:nvPr>
        </p:nvSpPr>
        <p:spPr>
          <a:ln/>
        </p:spPr>
        <p:txBody>
          <a:bodyPr/>
          <a:lstStyle>
            <a:lvl1pPr>
              <a:defRPr/>
            </a:lvl1pPr>
          </a:lstStyle>
          <a:p>
            <a:pPr>
              <a:defRPr/>
            </a:pPr>
            <a:fld id="{42C3DA03-5A98-4C36-9764-C68B6D956F4D}" type="slidenum">
              <a:rPr lang="es-ES_tradnl" altLang="en-US"/>
              <a:pPr>
                <a:defRPr/>
              </a:pPr>
              <a:t>‹#›</a:t>
            </a:fld>
            <a:endParaRPr lang="es-ES_tradnl" altLang="en-US"/>
          </a:p>
        </p:txBody>
      </p:sp>
    </p:spTree>
    <p:extLst>
      <p:ext uri="{BB962C8B-B14F-4D97-AF65-F5344CB8AC3E}">
        <p14:creationId xmlns:p14="http://schemas.microsoft.com/office/powerpoint/2010/main" val="174815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9F5AAA8E-4826-4CBD-9A10-164F51A83AD7}" type="slidenum">
              <a:rPr lang="es-ES_tradnl" altLang="en-US"/>
              <a:pPr>
                <a:defRPr/>
              </a:pPr>
              <a:t>‹#›</a:t>
            </a:fld>
            <a:endParaRPr lang="es-ES_tradnl" altLang="en-US"/>
          </a:p>
        </p:txBody>
      </p:sp>
    </p:spTree>
    <p:extLst>
      <p:ext uri="{BB962C8B-B14F-4D97-AF65-F5344CB8AC3E}">
        <p14:creationId xmlns:p14="http://schemas.microsoft.com/office/powerpoint/2010/main" val="492690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D47A7C41-54A5-4E29-9009-33CA113362A3}" type="slidenum">
              <a:rPr lang="es-ES_tradnl" altLang="en-US"/>
              <a:pPr>
                <a:defRPr/>
              </a:pPr>
              <a:t>‹#›</a:t>
            </a:fld>
            <a:endParaRPr lang="es-ES_tradnl" altLang="en-US"/>
          </a:p>
        </p:txBody>
      </p:sp>
    </p:spTree>
    <p:extLst>
      <p:ext uri="{BB962C8B-B14F-4D97-AF65-F5344CB8AC3E}">
        <p14:creationId xmlns:p14="http://schemas.microsoft.com/office/powerpoint/2010/main" val="1991566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7"/>
          <p:cNvSpPr>
            <a:spLocks noGrp="1" noChangeArrowheads="1"/>
          </p:cNvSpPr>
          <p:nvPr>
            <p:ph type="sldNum" sz="quarter" idx="10"/>
          </p:nvPr>
        </p:nvSpPr>
        <p:spPr>
          <a:ln/>
        </p:spPr>
        <p:txBody>
          <a:bodyPr/>
          <a:lstStyle>
            <a:lvl1pPr>
              <a:defRPr/>
            </a:lvl1pPr>
          </a:lstStyle>
          <a:p>
            <a:pPr>
              <a:defRPr/>
            </a:pPr>
            <a:fld id="{01FE3DA0-8F18-4BDE-82BF-A77947939998}" type="slidenum">
              <a:rPr lang="es-ES_tradnl" altLang="en-US"/>
              <a:pPr>
                <a:defRPr/>
              </a:pPr>
              <a:t>‹#›</a:t>
            </a:fld>
            <a:endParaRPr lang="es-ES_tradnl" altLang="en-US"/>
          </a:p>
        </p:txBody>
      </p:sp>
    </p:spTree>
    <p:extLst>
      <p:ext uri="{BB962C8B-B14F-4D97-AF65-F5344CB8AC3E}">
        <p14:creationId xmlns:p14="http://schemas.microsoft.com/office/powerpoint/2010/main" val="3020389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9.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Cintillo_inferior02"/>
          <p:cNvPicPr>
            <a:picLocks noChangeAspect="1" noChangeArrowheads="1"/>
          </p:cNvPicPr>
          <p:nvPr userDrawn="1"/>
        </p:nvPicPr>
        <p:blipFill>
          <a:blip r:embed="rId19">
            <a:extLst>
              <a:ext uri="{28A0092B-C50C-407E-A947-70E740481C1C}">
                <a14:useLocalDpi xmlns:a14="http://schemas.microsoft.com/office/drawing/2010/main" val="0"/>
              </a:ext>
            </a:extLst>
          </a:blip>
          <a:srcRect l="604" t="88478"/>
          <a:stretch>
            <a:fillRect/>
          </a:stretch>
        </p:blipFill>
        <p:spPr bwMode="auto">
          <a:xfrm>
            <a:off x="0" y="6067425"/>
            <a:ext cx="91440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7"/>
          <p:cNvSpPr>
            <a:spLocks noGrp="1" noChangeArrowheads="1"/>
          </p:cNvSpPr>
          <p:nvPr>
            <p:ph type="sldNum" sz="quarter" idx="4"/>
          </p:nvPr>
        </p:nvSpPr>
        <p:spPr bwMode="auto">
          <a:xfrm>
            <a:off x="8101013" y="131763"/>
            <a:ext cx="8699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500" smtClean="0">
                <a:solidFill>
                  <a:srgbClr val="FF0000"/>
                </a:solidFill>
              </a:defRPr>
            </a:lvl1pPr>
          </a:lstStyle>
          <a:p>
            <a:pPr>
              <a:defRPr/>
            </a:pPr>
            <a:fld id="{FE37E069-0114-4CA0-9FE9-C81229B77EE7}" type="slidenum">
              <a:rPr lang="es-ES_tradnl" altLang="en-US"/>
              <a:pPr>
                <a:defRPr/>
              </a:pPr>
              <a:t>‹#›</a:t>
            </a:fld>
            <a:endParaRPr lang="es-ES_tradnl" altLang="en-US"/>
          </a:p>
        </p:txBody>
      </p:sp>
      <p:pic>
        <p:nvPicPr>
          <p:cNvPr id="1028" name="Picture 10" descr="A-Santander-negativo_RGB [Convertido]"/>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924675" y="6226175"/>
            <a:ext cx="2168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9" r:id="rId1"/>
    <p:sldLayoutId id="2147484555"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lr>
          <a:schemeClr val="bg1"/>
        </a:buClr>
        <a:buSzPct val="25000"/>
        <a:buFont typeface="Times" panose="02020603050405020304" pitchFamily="18" charset="0"/>
        <a:buChar char="•"/>
        <a:defRPr sz="2400" b="1">
          <a:solidFill>
            <a:srgbClr val="FF0000"/>
          </a:solidFill>
          <a:latin typeface="+mn-lt"/>
          <a:ea typeface="+mn-ea"/>
          <a:cs typeface="+mn-cs"/>
        </a:defRPr>
      </a:lvl1pPr>
      <a:lvl2pPr marL="768350" indent="-285750" algn="l" rtl="0" eaLnBrk="0" fontAlgn="base" hangingPunct="0">
        <a:spcBef>
          <a:spcPct val="20000"/>
        </a:spcBef>
        <a:spcAft>
          <a:spcPct val="0"/>
        </a:spcAft>
        <a:buClr>
          <a:srgbClr val="000024"/>
        </a:buClr>
        <a:buFont typeface="Wingdings" panose="05000000000000000000" pitchFamily="2" charset="2"/>
        <a:buChar char="n"/>
        <a:defRPr sz="2200">
          <a:solidFill>
            <a:srgbClr val="000024"/>
          </a:solidFill>
          <a:latin typeface="+mn-lt"/>
        </a:defRPr>
      </a:lvl2pPr>
      <a:lvl3pPr marL="1187450" indent="-228600" algn="l" rtl="0" eaLnBrk="0" fontAlgn="base" hangingPunct="0">
        <a:spcBef>
          <a:spcPct val="20000"/>
        </a:spcBef>
        <a:spcAft>
          <a:spcPct val="0"/>
        </a:spcAft>
        <a:buClr>
          <a:srgbClr val="000024"/>
        </a:buClr>
        <a:buFont typeface="Arial" panose="020B0604020202020204" pitchFamily="34" charset="0"/>
        <a:buChar char="–"/>
        <a:defRPr sz="2000">
          <a:solidFill>
            <a:srgbClr val="000024"/>
          </a:solidFill>
          <a:latin typeface="+mn-lt"/>
        </a:defRPr>
      </a:lvl3pPr>
      <a:lvl4pPr marL="1606550" indent="-228600" algn="l" rtl="0" eaLnBrk="0" fontAlgn="base" hangingPunct="0">
        <a:spcBef>
          <a:spcPct val="20000"/>
        </a:spcBef>
        <a:spcAft>
          <a:spcPct val="0"/>
        </a:spcAft>
        <a:buClr>
          <a:srgbClr val="000024"/>
        </a:buClr>
        <a:buChar char="–"/>
        <a:defRPr sz="2000">
          <a:solidFill>
            <a:srgbClr val="000024"/>
          </a:solidFill>
          <a:latin typeface="+mn-lt"/>
        </a:defRPr>
      </a:lvl4pPr>
      <a:lvl5pPr marL="2057400" indent="-228600" algn="l" rtl="0" eaLnBrk="0" fontAlgn="base" hangingPunct="0">
        <a:spcBef>
          <a:spcPct val="20000"/>
        </a:spcBef>
        <a:spcAft>
          <a:spcPct val="0"/>
        </a:spcAft>
        <a:buClr>
          <a:srgbClr val="000024"/>
        </a:buClr>
        <a:buChar char="»"/>
        <a:defRPr sz="2000">
          <a:solidFill>
            <a:srgbClr val="000024"/>
          </a:solidFill>
          <a:latin typeface="+mn-lt"/>
        </a:defRPr>
      </a:lvl5pPr>
      <a:lvl6pPr marL="2514600" indent="-228600" algn="l" rtl="0" fontAlgn="base">
        <a:spcBef>
          <a:spcPct val="20000"/>
        </a:spcBef>
        <a:spcAft>
          <a:spcPct val="0"/>
        </a:spcAft>
        <a:buClr>
          <a:srgbClr val="000024"/>
        </a:buClr>
        <a:defRPr sz="2000">
          <a:solidFill>
            <a:srgbClr val="000024"/>
          </a:solidFill>
          <a:latin typeface="+mn-lt"/>
        </a:defRPr>
      </a:lvl6pPr>
      <a:lvl7pPr marL="2971800" indent="-228600" algn="l" rtl="0" fontAlgn="base">
        <a:spcBef>
          <a:spcPct val="20000"/>
        </a:spcBef>
        <a:spcAft>
          <a:spcPct val="0"/>
        </a:spcAft>
        <a:buClr>
          <a:srgbClr val="000024"/>
        </a:buClr>
        <a:defRPr sz="2000">
          <a:solidFill>
            <a:srgbClr val="000024"/>
          </a:solidFill>
          <a:latin typeface="+mn-lt"/>
        </a:defRPr>
      </a:lvl7pPr>
      <a:lvl8pPr marL="3429000" indent="-228600" algn="l" rtl="0" fontAlgn="base">
        <a:spcBef>
          <a:spcPct val="20000"/>
        </a:spcBef>
        <a:spcAft>
          <a:spcPct val="0"/>
        </a:spcAft>
        <a:buClr>
          <a:srgbClr val="000024"/>
        </a:buClr>
        <a:defRPr sz="2000">
          <a:solidFill>
            <a:srgbClr val="000024"/>
          </a:solidFill>
          <a:latin typeface="+mn-lt"/>
        </a:defRPr>
      </a:lvl8pPr>
      <a:lvl9pPr marL="3886200" indent="-228600" algn="l" rtl="0" fontAlgn="base">
        <a:spcBef>
          <a:spcPct val="20000"/>
        </a:spcBef>
        <a:spcAft>
          <a:spcPct val="0"/>
        </a:spcAft>
        <a:buClr>
          <a:srgbClr val="000024"/>
        </a:buClr>
        <a:defRPr sz="2000">
          <a:solidFill>
            <a:srgbClr val="000024"/>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2050" name="Picture 9" descr="Cintillo_inferior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189663"/>
            <a:ext cx="91503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descr="A-Santander-negativo_RGB [Convertido]"/>
          <p:cNvPicPr>
            <a:picLocks noChangeAspect="1" noChangeArrowheads="1"/>
          </p:cNvPicPr>
          <p:nvPr/>
        </p:nvPicPr>
        <p:blipFill>
          <a:blip r:embed="rId8">
            <a:extLst>
              <a:ext uri="{28A0092B-C50C-407E-A947-70E740481C1C}">
                <a14:useLocalDpi xmlns:a14="http://schemas.microsoft.com/office/drawing/2010/main" val="0"/>
              </a:ext>
            </a:extLst>
          </a:blip>
          <a:srcRect t="2261"/>
          <a:stretch>
            <a:fillRect/>
          </a:stretch>
        </p:blipFill>
        <p:spPr bwMode="auto">
          <a:xfrm>
            <a:off x="6981825" y="6240463"/>
            <a:ext cx="216852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0699" name="Rectangle 11"/>
          <p:cNvSpPr>
            <a:spLocks noGrp="1" noChangeArrowheads="1"/>
          </p:cNvSpPr>
          <p:nvPr>
            <p:ph type="sldNum" sz="quarter" idx="4"/>
          </p:nvPr>
        </p:nvSpPr>
        <p:spPr bwMode="auto">
          <a:xfrm>
            <a:off x="8428038" y="19050"/>
            <a:ext cx="696912" cy="565150"/>
          </a:xfrm>
          <a:prstGeom prst="rect">
            <a:avLst/>
          </a:prstGeom>
          <a:noFill/>
          <a:ln w="9525">
            <a:noFill/>
            <a:miter lim="800000"/>
            <a:headEnd/>
            <a:tailEnd/>
          </a:ln>
          <a:effectLst/>
        </p:spPr>
        <p:txBody>
          <a:bodyPr vert="horz" wrap="square" lIns="90854" tIns="45430" rIns="90854" bIns="45430" numCol="1" anchor="t" anchorCtr="0" compatLnSpc="1">
            <a:prstTxWarp prst="textNoShape">
              <a:avLst/>
            </a:prstTxWarp>
          </a:bodyPr>
          <a:lstStyle>
            <a:lvl1pPr algn="r" defTabSz="908050" eaLnBrk="0" hangingPunct="0">
              <a:defRPr sz="1500" smtClean="0">
                <a:solidFill>
                  <a:srgbClr val="FF0000"/>
                </a:solidFill>
                <a:cs typeface="Arial" panose="020B0604020202020204" pitchFamily="34" charset="0"/>
              </a:defRPr>
            </a:lvl1pPr>
          </a:lstStyle>
          <a:p>
            <a:pPr>
              <a:defRPr/>
            </a:pPr>
            <a:fld id="{075367CB-32DA-4CE2-B3A1-9E827CC2ECDD}"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pitchFamily="34" charset="0"/>
        </a:defRPr>
      </a:lvl2pPr>
      <a:lvl3pPr algn="l" rtl="0" eaLnBrk="0" fontAlgn="base" hangingPunct="0">
        <a:spcBef>
          <a:spcPct val="0"/>
        </a:spcBef>
        <a:spcAft>
          <a:spcPct val="0"/>
        </a:spcAft>
        <a:defRPr b="1">
          <a:solidFill>
            <a:schemeClr val="tx2"/>
          </a:solidFill>
          <a:latin typeface="Arial" pitchFamily="34" charset="0"/>
        </a:defRPr>
      </a:lvl3pPr>
      <a:lvl4pPr algn="l" rtl="0" eaLnBrk="0" fontAlgn="base" hangingPunct="0">
        <a:spcBef>
          <a:spcPct val="0"/>
        </a:spcBef>
        <a:spcAft>
          <a:spcPct val="0"/>
        </a:spcAft>
        <a:defRPr b="1">
          <a:solidFill>
            <a:schemeClr val="tx2"/>
          </a:solidFill>
          <a:latin typeface="Arial" pitchFamily="34" charset="0"/>
        </a:defRPr>
      </a:lvl4pPr>
      <a:lvl5pPr algn="l" rtl="0" eaLnBrk="0" fontAlgn="base" hangingPunct="0">
        <a:spcBef>
          <a:spcPct val="0"/>
        </a:spcBef>
        <a:spcAft>
          <a:spcPct val="0"/>
        </a:spcAft>
        <a:defRPr b="1">
          <a:solidFill>
            <a:schemeClr val="tx2"/>
          </a:solidFill>
          <a:latin typeface="Arial" pitchFamily="34" charset="0"/>
        </a:defRPr>
      </a:lvl5pPr>
      <a:lvl6pPr marL="454263" algn="l" rtl="0" fontAlgn="base">
        <a:spcBef>
          <a:spcPct val="0"/>
        </a:spcBef>
        <a:spcAft>
          <a:spcPct val="0"/>
        </a:spcAft>
        <a:defRPr b="1">
          <a:solidFill>
            <a:schemeClr val="tx2"/>
          </a:solidFill>
          <a:latin typeface="Arial" pitchFamily="34" charset="0"/>
        </a:defRPr>
      </a:lvl6pPr>
      <a:lvl7pPr marL="908537" algn="l" rtl="0" fontAlgn="base">
        <a:spcBef>
          <a:spcPct val="0"/>
        </a:spcBef>
        <a:spcAft>
          <a:spcPct val="0"/>
        </a:spcAft>
        <a:defRPr b="1">
          <a:solidFill>
            <a:schemeClr val="tx2"/>
          </a:solidFill>
          <a:latin typeface="Arial" pitchFamily="34" charset="0"/>
        </a:defRPr>
      </a:lvl7pPr>
      <a:lvl8pPr marL="1362808" algn="l" rtl="0" fontAlgn="base">
        <a:spcBef>
          <a:spcPct val="0"/>
        </a:spcBef>
        <a:spcAft>
          <a:spcPct val="0"/>
        </a:spcAft>
        <a:defRPr b="1">
          <a:solidFill>
            <a:schemeClr val="tx2"/>
          </a:solidFill>
          <a:latin typeface="Arial" pitchFamily="34" charset="0"/>
        </a:defRPr>
      </a:lvl8pPr>
      <a:lvl9pPr marL="1817077" algn="l" rtl="0" fontAlgn="base">
        <a:spcBef>
          <a:spcPct val="0"/>
        </a:spcBef>
        <a:spcAft>
          <a:spcPct val="0"/>
        </a:spcAft>
        <a:defRPr b="1">
          <a:solidFill>
            <a:schemeClr val="tx2"/>
          </a:solidFill>
          <a:latin typeface="Arial" pitchFamily="34" charset="0"/>
        </a:defRPr>
      </a:lvl9pPr>
    </p:titleStyle>
    <p:bodyStyle>
      <a:lvl1pPr marL="179388" indent="-179388" algn="l" defTabSz="889000" rtl="0" eaLnBrk="0" fontAlgn="base" hangingPunct="0">
        <a:spcBef>
          <a:spcPct val="20000"/>
        </a:spcBef>
        <a:spcAft>
          <a:spcPct val="0"/>
        </a:spcAft>
        <a:buFont typeface="Wingdings" panose="05000000000000000000" pitchFamily="2" charset="2"/>
        <a:buChar char="§"/>
        <a:defRPr sz="1600">
          <a:solidFill>
            <a:srgbClr val="4D4D4D"/>
          </a:solidFill>
          <a:latin typeface="+mn-lt"/>
          <a:ea typeface="+mn-ea"/>
          <a:cs typeface="+mn-cs"/>
        </a:defRPr>
      </a:lvl1pPr>
      <a:lvl2pPr marL="622300" indent="-179388" algn="l" defTabSz="889000" rtl="0" eaLnBrk="0" fontAlgn="base" hangingPunct="0">
        <a:spcBef>
          <a:spcPct val="20000"/>
        </a:spcBef>
        <a:spcAft>
          <a:spcPct val="0"/>
        </a:spcAft>
        <a:buFont typeface="Arial" panose="020B0604020202020204" pitchFamily="34" charset="0"/>
        <a:buChar char="–"/>
        <a:defRPr sz="1600">
          <a:solidFill>
            <a:srgbClr val="4D4D4D"/>
          </a:solidFill>
          <a:latin typeface="+mn-lt"/>
        </a:defRPr>
      </a:lvl2pPr>
      <a:lvl3pPr marL="930275" indent="-127000" algn="l" defTabSz="889000" rtl="0" eaLnBrk="0" fontAlgn="base" hangingPunct="0">
        <a:spcBef>
          <a:spcPct val="20000"/>
        </a:spcBef>
        <a:spcAft>
          <a:spcPct val="0"/>
        </a:spcAft>
        <a:buChar char="•"/>
        <a:defRPr sz="1600">
          <a:solidFill>
            <a:srgbClr val="4D4D4D"/>
          </a:solidFill>
          <a:latin typeface="+mn-lt"/>
        </a:defRPr>
      </a:lvl3pPr>
      <a:lvl4pPr marL="1277938" indent="-169863" algn="l" defTabSz="889000" rtl="0" eaLnBrk="0" fontAlgn="base" hangingPunct="0">
        <a:spcBef>
          <a:spcPct val="20000"/>
        </a:spcBef>
        <a:spcAft>
          <a:spcPct val="0"/>
        </a:spcAft>
        <a:buFont typeface="Arial Unicode MS" panose="020B0604020202020204" pitchFamily="34" charset="-128"/>
        <a:buChar char="-"/>
        <a:defRPr sz="1400">
          <a:solidFill>
            <a:srgbClr val="4D4D4D"/>
          </a:solidFill>
          <a:latin typeface="+mn-lt"/>
        </a:defRPr>
      </a:lvl4pPr>
      <a:lvl5pPr marL="1643063" indent="-185738" algn="l" defTabSz="889000" rtl="0" eaLnBrk="0" fontAlgn="base" hangingPunct="0">
        <a:spcBef>
          <a:spcPct val="20000"/>
        </a:spcBef>
        <a:spcAft>
          <a:spcPct val="0"/>
        </a:spcAft>
        <a:buFont typeface="Wingdings" panose="05000000000000000000" pitchFamily="2" charset="2"/>
        <a:defRPr sz="1400">
          <a:solidFill>
            <a:srgbClr val="4D4D4D"/>
          </a:solidFill>
          <a:latin typeface="+mn-lt"/>
        </a:defRPr>
      </a:lvl5pPr>
      <a:lvl6pPr marL="2097841" indent="-186123" algn="l" defTabSz="889611" rtl="0" fontAlgn="base">
        <a:spcBef>
          <a:spcPct val="20000"/>
        </a:spcBef>
        <a:spcAft>
          <a:spcPct val="0"/>
        </a:spcAft>
        <a:buFont typeface="Wingdings" pitchFamily="2" charset="2"/>
        <a:defRPr sz="1400">
          <a:solidFill>
            <a:srgbClr val="4D4D4D"/>
          </a:solidFill>
          <a:latin typeface="+mn-lt"/>
        </a:defRPr>
      </a:lvl6pPr>
      <a:lvl7pPr marL="2552109" indent="-186123" algn="l" defTabSz="889611" rtl="0" fontAlgn="base">
        <a:spcBef>
          <a:spcPct val="20000"/>
        </a:spcBef>
        <a:spcAft>
          <a:spcPct val="0"/>
        </a:spcAft>
        <a:buFont typeface="Wingdings" pitchFamily="2" charset="2"/>
        <a:defRPr sz="1400">
          <a:solidFill>
            <a:srgbClr val="4D4D4D"/>
          </a:solidFill>
          <a:latin typeface="+mn-lt"/>
        </a:defRPr>
      </a:lvl7pPr>
      <a:lvl8pPr marL="3006382" indent="-186123" algn="l" defTabSz="889611" rtl="0" fontAlgn="base">
        <a:spcBef>
          <a:spcPct val="20000"/>
        </a:spcBef>
        <a:spcAft>
          <a:spcPct val="0"/>
        </a:spcAft>
        <a:buFont typeface="Wingdings" pitchFamily="2" charset="2"/>
        <a:defRPr sz="1400">
          <a:solidFill>
            <a:srgbClr val="4D4D4D"/>
          </a:solidFill>
          <a:latin typeface="+mn-lt"/>
        </a:defRPr>
      </a:lvl8pPr>
      <a:lvl9pPr marL="3460652" indent="-186123" algn="l" defTabSz="889611" rtl="0" fontAlgn="base">
        <a:spcBef>
          <a:spcPct val="20000"/>
        </a:spcBef>
        <a:spcAft>
          <a:spcPct val="0"/>
        </a:spcAft>
        <a:buFont typeface="Wingdings" pitchFamily="2" charset="2"/>
        <a:defRPr sz="1400">
          <a:solidFill>
            <a:srgbClr val="4D4D4D"/>
          </a:solidFill>
          <a:latin typeface="+mn-lt"/>
        </a:defRPr>
      </a:lvl9pPr>
    </p:bodyStyle>
    <p:otherStyle>
      <a:defPPr>
        <a:defRPr lang="es-ES"/>
      </a:defPPr>
      <a:lvl1pPr marL="0" algn="l" defTabSz="908537" rtl="0" eaLnBrk="1" latinLnBrk="0" hangingPunct="1">
        <a:defRPr sz="1800" kern="1200">
          <a:solidFill>
            <a:schemeClr val="tx1"/>
          </a:solidFill>
          <a:latin typeface="+mn-lt"/>
          <a:ea typeface="+mn-ea"/>
          <a:cs typeface="+mn-cs"/>
        </a:defRPr>
      </a:lvl1pPr>
      <a:lvl2pPr marL="454263" algn="l" defTabSz="908537" rtl="0" eaLnBrk="1" latinLnBrk="0" hangingPunct="1">
        <a:defRPr sz="1800" kern="1200">
          <a:solidFill>
            <a:schemeClr val="tx1"/>
          </a:solidFill>
          <a:latin typeface="+mn-lt"/>
          <a:ea typeface="+mn-ea"/>
          <a:cs typeface="+mn-cs"/>
        </a:defRPr>
      </a:lvl2pPr>
      <a:lvl3pPr marL="908537" algn="l" defTabSz="908537" rtl="0" eaLnBrk="1" latinLnBrk="0" hangingPunct="1">
        <a:defRPr sz="1800" kern="1200">
          <a:solidFill>
            <a:schemeClr val="tx1"/>
          </a:solidFill>
          <a:latin typeface="+mn-lt"/>
          <a:ea typeface="+mn-ea"/>
          <a:cs typeface="+mn-cs"/>
        </a:defRPr>
      </a:lvl3pPr>
      <a:lvl4pPr marL="1362808" algn="l" defTabSz="908537" rtl="0" eaLnBrk="1" latinLnBrk="0" hangingPunct="1">
        <a:defRPr sz="1800" kern="1200">
          <a:solidFill>
            <a:schemeClr val="tx1"/>
          </a:solidFill>
          <a:latin typeface="+mn-lt"/>
          <a:ea typeface="+mn-ea"/>
          <a:cs typeface="+mn-cs"/>
        </a:defRPr>
      </a:lvl4pPr>
      <a:lvl5pPr marL="1817077" algn="l" defTabSz="908537" rtl="0" eaLnBrk="1" latinLnBrk="0" hangingPunct="1">
        <a:defRPr sz="1800" kern="1200">
          <a:solidFill>
            <a:schemeClr val="tx1"/>
          </a:solidFill>
          <a:latin typeface="+mn-lt"/>
          <a:ea typeface="+mn-ea"/>
          <a:cs typeface="+mn-cs"/>
        </a:defRPr>
      </a:lvl5pPr>
      <a:lvl6pPr marL="2271345" algn="l" defTabSz="908537" rtl="0" eaLnBrk="1" latinLnBrk="0" hangingPunct="1">
        <a:defRPr sz="1800" kern="1200">
          <a:solidFill>
            <a:schemeClr val="tx1"/>
          </a:solidFill>
          <a:latin typeface="+mn-lt"/>
          <a:ea typeface="+mn-ea"/>
          <a:cs typeface="+mn-cs"/>
        </a:defRPr>
      </a:lvl6pPr>
      <a:lvl7pPr marL="2725619" algn="l" defTabSz="908537" rtl="0" eaLnBrk="1" latinLnBrk="0" hangingPunct="1">
        <a:defRPr sz="1800" kern="1200">
          <a:solidFill>
            <a:schemeClr val="tx1"/>
          </a:solidFill>
          <a:latin typeface="+mn-lt"/>
          <a:ea typeface="+mn-ea"/>
          <a:cs typeface="+mn-cs"/>
        </a:defRPr>
      </a:lvl7pPr>
      <a:lvl8pPr marL="3179889" algn="l" defTabSz="908537" rtl="0" eaLnBrk="1" latinLnBrk="0" hangingPunct="1">
        <a:defRPr sz="1800" kern="1200">
          <a:solidFill>
            <a:schemeClr val="tx1"/>
          </a:solidFill>
          <a:latin typeface="+mn-lt"/>
          <a:ea typeface="+mn-ea"/>
          <a:cs typeface="+mn-cs"/>
        </a:defRPr>
      </a:lvl8pPr>
      <a:lvl9pPr marL="3634156" algn="l" defTabSz="908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1 CuadroTexto"/>
          <p:cNvSpPr txBox="1"/>
          <p:nvPr/>
        </p:nvSpPr>
        <p:spPr>
          <a:xfrm>
            <a:off x="7963963" y="6305328"/>
            <a:ext cx="508000" cy="246221"/>
          </a:xfrm>
          <a:prstGeom prst="rect">
            <a:avLst/>
          </a:prstGeom>
          <a:noFill/>
        </p:spPr>
        <p:txBody>
          <a:bodyPr wrap="square" rtlCol="0">
            <a:spAutoFit/>
          </a:bodyPr>
          <a:lstStyle/>
          <a:p>
            <a:pPr algn="ctr"/>
            <a:fld id="{BD759F66-99BC-4AB1-83F8-8F582847D04F}" type="slidenum">
              <a:rPr lang="es-ES" sz="1000" smtClean="0">
                <a:solidFill>
                  <a:schemeClr val="bg1"/>
                </a:solidFill>
              </a:rPr>
              <a:pPr algn="ctr"/>
              <a:t>‹#›</a:t>
            </a:fld>
            <a:endParaRPr lang="es-ES" sz="1000" dirty="0">
              <a:solidFill>
                <a:schemeClr val="bg1"/>
              </a:solidFill>
            </a:endParaRPr>
          </a:p>
        </p:txBody>
      </p:sp>
      <p:pic>
        <p:nvPicPr>
          <p:cNvPr id="6" name="Imagen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2450" y="6341702"/>
            <a:ext cx="911100" cy="159786"/>
          </a:xfrm>
          <a:prstGeom prst="rect">
            <a:avLst/>
          </a:prstGeom>
        </p:spPr>
      </p:pic>
    </p:spTree>
    <p:extLst>
      <p:ext uri="{BB962C8B-B14F-4D97-AF65-F5344CB8AC3E}">
        <p14:creationId xmlns:p14="http://schemas.microsoft.com/office/powerpoint/2010/main" val="2515259807"/>
      </p:ext>
    </p:extLst>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1" r:id="rId9"/>
    <p:sldLayoutId id="2147484572"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3200" kern="1200" dirty="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1170483" y="2033489"/>
            <a:ext cx="6913643" cy="2041409"/>
          </a:xfrm>
        </p:spPr>
        <p:txBody>
          <a:bodyPr>
            <a:noAutofit/>
          </a:bodyPr>
          <a:lstStyle/>
          <a:p>
            <a:pPr algn="ctr"/>
            <a:r>
              <a:rPr lang="es-CO" sz="4400" dirty="0" smtClean="0"/>
              <a:t>Retos </a:t>
            </a:r>
            <a:r>
              <a:rPr lang="es-CO" sz="4400" dirty="0"/>
              <a:t>de la banca frente a la regulación de los conglomerados </a:t>
            </a:r>
            <a:r>
              <a:rPr lang="es-CO" sz="4400" dirty="0" smtClean="0"/>
              <a:t>financieros</a:t>
            </a:r>
            <a:endParaRPr lang="es-ES" sz="4400" dirty="0"/>
          </a:p>
        </p:txBody>
      </p:sp>
      <p:sp>
        <p:nvSpPr>
          <p:cNvPr id="6" name="Marcador de texto 11"/>
          <p:cNvSpPr txBox="1">
            <a:spLocks/>
          </p:cNvSpPr>
          <p:nvPr/>
        </p:nvSpPr>
        <p:spPr>
          <a:xfrm>
            <a:off x="585425" y="256386"/>
            <a:ext cx="7772400" cy="232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900" dirty="0">
                <a:solidFill>
                  <a:schemeClr val="tx1">
                    <a:lumMod val="75000"/>
                    <a:lumOff val="25000"/>
                  </a:schemeClr>
                </a:solidFill>
                <a:latin typeface="Arial" panose="020B0604020202020204" pitchFamily="34" charset="0"/>
                <a:cs typeface="Arial" panose="020B0604020202020204" pitchFamily="34" charset="0"/>
              </a:rPr>
              <a:t>Asobancaria. XV Congreso de Riesgo </a:t>
            </a:r>
            <a:r>
              <a:rPr lang="es-ES" sz="900" dirty="0" smtClean="0">
                <a:solidFill>
                  <a:schemeClr val="tx1">
                    <a:lumMod val="75000"/>
                    <a:lumOff val="25000"/>
                  </a:schemeClr>
                </a:solidFill>
                <a:latin typeface="Arial" panose="020B0604020202020204" pitchFamily="34" charset="0"/>
                <a:cs typeface="Arial" panose="020B0604020202020204" pitchFamily="34" charset="0"/>
              </a:rPr>
              <a:t>Financiero. Cartagena de Indias., 17 de noviembre de 2016</a:t>
            </a:r>
            <a:endParaRPr lang="es-E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8 Rectángulo"/>
          <p:cNvSpPr/>
          <p:nvPr/>
        </p:nvSpPr>
        <p:spPr>
          <a:xfrm>
            <a:off x="5996007" y="5619213"/>
            <a:ext cx="2665449" cy="830997"/>
          </a:xfrm>
          <a:prstGeom prst="rect">
            <a:avLst/>
          </a:prstGeom>
        </p:spPr>
        <p:txBody>
          <a:bodyPr wrap="square">
            <a:spAutoFit/>
          </a:bodyPr>
          <a:lstStyle/>
          <a:p>
            <a:pPr algn="ctr"/>
            <a:r>
              <a:rPr lang="en-US" sz="1600" dirty="0" smtClean="0">
                <a:solidFill>
                  <a:srgbClr val="002060"/>
                </a:solidFill>
                <a:latin typeface="+mn-lt"/>
              </a:rPr>
              <a:t>Salvador Arias Robles</a:t>
            </a:r>
          </a:p>
          <a:p>
            <a:pPr algn="ctr"/>
            <a:r>
              <a:rPr lang="en-US" sz="1600" b="0" dirty="0" smtClean="0">
                <a:solidFill>
                  <a:srgbClr val="002060"/>
                </a:solidFill>
                <a:latin typeface="+mn-lt"/>
              </a:rPr>
              <a:t>Cartagena de Indias</a:t>
            </a:r>
          </a:p>
          <a:p>
            <a:pPr algn="ctr"/>
            <a:r>
              <a:rPr lang="en-US" sz="1600" b="0" dirty="0" smtClean="0">
                <a:solidFill>
                  <a:srgbClr val="002060"/>
                </a:solidFill>
                <a:latin typeface="+mn-lt"/>
              </a:rPr>
              <a:t>17 de noviembre de 2016</a:t>
            </a:r>
            <a:endParaRPr lang="en-US" sz="1600" b="0" dirty="0">
              <a:solidFill>
                <a:srgbClr val="002060"/>
              </a:solidFill>
              <a:latin typeface="+mn-lt"/>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01" y="5729911"/>
            <a:ext cx="2768649" cy="720299"/>
          </a:xfrm>
          <a:prstGeom prst="rect">
            <a:avLst/>
          </a:prstGeom>
        </p:spPr>
      </p:pic>
    </p:spTree>
    <p:extLst>
      <p:ext uri="{BB962C8B-B14F-4D97-AF65-F5344CB8AC3E}">
        <p14:creationId xmlns:p14="http://schemas.microsoft.com/office/powerpoint/2010/main" val="6662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0" name="Pentagon 10"/>
          <p:cNvSpPr>
            <a:spLocks noChangeArrowheads="1"/>
          </p:cNvSpPr>
          <p:nvPr/>
        </p:nvSpPr>
        <p:spPr bwMode="gray">
          <a:xfrm>
            <a:off x="563563" y="1080000"/>
            <a:ext cx="7863464" cy="823512"/>
          </a:xfrm>
          <a:prstGeom prst="homePlate">
            <a:avLst>
              <a:gd name="adj" fmla="val 50008"/>
            </a:avLst>
          </a:prstGeom>
          <a:noFill/>
          <a:ln w="9525">
            <a:solidFill>
              <a:srgbClr val="002060"/>
            </a:solidFill>
            <a:miter lim="800000"/>
            <a:headEnd/>
            <a:tailEnd/>
          </a:ln>
          <a:extLst/>
        </p:spPr>
        <p:txBody>
          <a:bodyPr anchor="ctr"/>
          <a:lstStyle>
            <a:lvl1pPr eaLnBrk="0" hangingPunct="0">
              <a:spcBef>
                <a:spcPts val="1200"/>
              </a:spcBef>
              <a:buFont typeface="Arial" charset="0"/>
              <a:buChar char="•"/>
              <a:defRPr sz="2400">
                <a:solidFill>
                  <a:schemeClr val="tx1"/>
                </a:solidFill>
                <a:latin typeface="Times New Roman" pitchFamily="18" charset="0"/>
              </a:defRPr>
            </a:lvl1pPr>
            <a:lvl2pPr marL="742950" indent="-285750" eaLnBrk="0" hangingPunct="0">
              <a:spcBef>
                <a:spcPct val="20000"/>
              </a:spcBef>
              <a:buFont typeface="Arial" charset="0"/>
              <a:buChar char="–"/>
              <a:defRPr sz="2000">
                <a:solidFill>
                  <a:schemeClr val="tx1"/>
                </a:solidFill>
                <a:latin typeface="Times New Roman" pitchFamily="18" charset="0"/>
              </a:defRPr>
            </a:lvl2pPr>
            <a:lvl3pPr marL="1143000" indent="-228600" eaLnBrk="0" hangingPunct="0">
              <a:spcBef>
                <a:spcPct val="20000"/>
              </a:spcBef>
              <a:buFont typeface="Arial" charset="0"/>
              <a:buChar char="•"/>
              <a:defRPr>
                <a:solidFill>
                  <a:schemeClr val="tx1"/>
                </a:solidFill>
                <a:latin typeface="Times New Roman" pitchFamily="18" charset="0"/>
              </a:defRPr>
            </a:lvl3pPr>
            <a:lvl4pPr marL="1600200" indent="-228600" eaLnBrk="0" hangingPunct="0">
              <a:spcBef>
                <a:spcPct val="20000"/>
              </a:spcBef>
              <a:buFont typeface="Arial" charset="0"/>
              <a:buChar char="–"/>
              <a:defRPr sz="1600">
                <a:solidFill>
                  <a:schemeClr val="tx1"/>
                </a:solidFill>
                <a:latin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defRPr>
            </a:lvl9pPr>
          </a:lstStyle>
          <a:p>
            <a:pPr marL="457200" indent="-457200" eaLnBrk="1" hangingPunct="1">
              <a:spcBef>
                <a:spcPct val="0"/>
              </a:spcBef>
              <a:buFont typeface="+mj-lt"/>
              <a:buAutoNum type="arabicPeriod" startAt="3"/>
            </a:pPr>
            <a:r>
              <a:rPr lang="es-ES" sz="2200" dirty="0" smtClean="0">
                <a:solidFill>
                  <a:srgbClr val="002060"/>
                </a:solidFill>
                <a:latin typeface="Arial" charset="0"/>
              </a:rPr>
              <a:t>Requisitos prudenciales </a:t>
            </a:r>
            <a:r>
              <a:rPr lang="es-ES" sz="2200" u="sng" dirty="0" smtClean="0">
                <a:solidFill>
                  <a:srgbClr val="002060"/>
                </a:solidFill>
                <a:latin typeface="Arial" charset="0"/>
              </a:rPr>
              <a:t>adicionales</a:t>
            </a:r>
            <a:endParaRPr lang="en-GB" altLang="en-US" sz="2200" u="sng" dirty="0">
              <a:solidFill>
                <a:srgbClr val="002060"/>
              </a:solidFill>
              <a:latin typeface="Arial" charset="0"/>
            </a:endParaRPr>
          </a:p>
        </p:txBody>
      </p:sp>
      <p:sp>
        <p:nvSpPr>
          <p:cNvPr id="23" name="Rectángulo 22"/>
          <p:cNvSpPr/>
          <p:nvPr/>
        </p:nvSpPr>
        <p:spPr>
          <a:xfrm>
            <a:off x="413872" y="314559"/>
            <a:ext cx="3616696" cy="369332"/>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3. Objetivo de la regulación (</a:t>
            </a:r>
            <a:r>
              <a:rPr lang="es-ES" sz="1800" baseline="30000" dirty="0" smtClean="0">
                <a:solidFill>
                  <a:srgbClr val="FF0000"/>
                </a:solidFill>
              </a:rPr>
              <a:t>2/3</a:t>
            </a:r>
            <a:r>
              <a:rPr lang="es-ES" sz="1800" dirty="0" smtClean="0">
                <a:solidFill>
                  <a:srgbClr val="FF0000"/>
                </a:solidFill>
              </a:rPr>
              <a:t>)</a:t>
            </a:r>
            <a:endParaRPr lang="es-ES" altLang="es-ES" sz="1800" dirty="0">
              <a:solidFill>
                <a:srgbClr val="FF0000"/>
              </a:solidFil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26" name="CuadroTexto 25"/>
          <p:cNvSpPr txBox="1"/>
          <p:nvPr/>
        </p:nvSpPr>
        <p:spPr>
          <a:xfrm>
            <a:off x="874222" y="2359468"/>
            <a:ext cx="7242146" cy="1938992"/>
          </a:xfrm>
          <a:prstGeom prst="rect">
            <a:avLst/>
          </a:prstGeom>
          <a:noFill/>
        </p:spPr>
        <p:txBody>
          <a:bodyPr wrap="square" rtlCol="0">
            <a:spAutoFit/>
          </a:bodyPr>
          <a:lstStyle/>
          <a:p>
            <a:pPr marL="457200" indent="-457200">
              <a:buFont typeface="Arial" panose="020B0604020202020204" pitchFamily="34" charset="0"/>
              <a:buChar char="−"/>
            </a:pPr>
            <a:r>
              <a:rPr lang="es-ES_tradnl" sz="2000" dirty="0" smtClean="0">
                <a:solidFill>
                  <a:srgbClr val="002060"/>
                </a:solidFill>
              </a:rPr>
              <a:t>Requerimientos de capital a nivel conglomerado</a:t>
            </a:r>
          </a:p>
          <a:p>
            <a:pPr marL="457200" indent="-457200">
              <a:buFont typeface="Arial" panose="020B0604020202020204" pitchFamily="34" charset="0"/>
              <a:buChar char="−"/>
            </a:pPr>
            <a:r>
              <a:rPr lang="es-ES_tradnl" sz="2000" dirty="0" smtClean="0">
                <a:solidFill>
                  <a:srgbClr val="002060"/>
                </a:solidFill>
              </a:rPr>
              <a:t>Políticas de adecuación </a:t>
            </a:r>
            <a:r>
              <a:rPr lang="es-ES_tradnl" sz="2000" dirty="0">
                <a:solidFill>
                  <a:srgbClr val="002060"/>
                </a:solidFill>
              </a:rPr>
              <a:t>de </a:t>
            </a:r>
            <a:r>
              <a:rPr lang="es-ES_tradnl" sz="2000" dirty="0" smtClean="0">
                <a:solidFill>
                  <a:srgbClr val="002060"/>
                </a:solidFill>
              </a:rPr>
              <a:t>capital</a:t>
            </a:r>
            <a:endParaRPr lang="en-US" sz="2000" dirty="0">
              <a:solidFill>
                <a:srgbClr val="002060"/>
              </a:solidFill>
            </a:endParaRPr>
          </a:p>
          <a:p>
            <a:pPr marL="457200" indent="-457200">
              <a:buFont typeface="Arial" panose="020B0604020202020204" pitchFamily="34" charset="0"/>
              <a:buChar char="−"/>
            </a:pPr>
            <a:r>
              <a:rPr lang="es-ES_tradnl" sz="2000" dirty="0" smtClean="0">
                <a:solidFill>
                  <a:srgbClr val="002060"/>
                </a:solidFill>
              </a:rPr>
              <a:t>Control </a:t>
            </a:r>
            <a:r>
              <a:rPr lang="es-ES_tradnl" sz="2000" dirty="0">
                <a:solidFill>
                  <a:srgbClr val="002060"/>
                </a:solidFill>
              </a:rPr>
              <a:t>de la concentración de </a:t>
            </a:r>
            <a:r>
              <a:rPr lang="es-ES_tradnl" sz="2000" dirty="0" smtClean="0">
                <a:solidFill>
                  <a:srgbClr val="002060"/>
                </a:solidFill>
              </a:rPr>
              <a:t>riesgos</a:t>
            </a:r>
            <a:endParaRPr lang="en-US" sz="2000" dirty="0">
              <a:solidFill>
                <a:srgbClr val="002060"/>
              </a:solidFill>
            </a:endParaRPr>
          </a:p>
          <a:p>
            <a:pPr marL="457200" indent="-457200">
              <a:buFont typeface="Arial" panose="020B0604020202020204" pitchFamily="34" charset="0"/>
              <a:buChar char="−"/>
            </a:pPr>
            <a:r>
              <a:rPr lang="es-ES_tradnl" sz="2000" dirty="0" smtClean="0">
                <a:solidFill>
                  <a:srgbClr val="002060"/>
                </a:solidFill>
              </a:rPr>
              <a:t>Control </a:t>
            </a:r>
            <a:r>
              <a:rPr lang="es-ES_tradnl" sz="2000" dirty="0">
                <a:solidFill>
                  <a:srgbClr val="002060"/>
                </a:solidFill>
              </a:rPr>
              <a:t>de las operaciones intragrupo </a:t>
            </a:r>
            <a:r>
              <a:rPr lang="es-ES_tradnl" sz="2000" dirty="0" smtClean="0">
                <a:solidFill>
                  <a:srgbClr val="002060"/>
                </a:solidFill>
              </a:rPr>
              <a:t>significativas</a:t>
            </a:r>
            <a:endParaRPr lang="en-US" sz="2000" dirty="0">
              <a:solidFill>
                <a:srgbClr val="002060"/>
              </a:solidFill>
            </a:endParaRPr>
          </a:p>
          <a:p>
            <a:pPr marL="457200" indent="-457200">
              <a:buFont typeface="Arial" panose="020B0604020202020204" pitchFamily="34" charset="0"/>
              <a:buChar char="−"/>
            </a:pPr>
            <a:r>
              <a:rPr lang="es-ES_tradnl" sz="2000" dirty="0" smtClean="0">
                <a:solidFill>
                  <a:srgbClr val="002060"/>
                </a:solidFill>
              </a:rPr>
              <a:t>Gestión </a:t>
            </a:r>
            <a:r>
              <a:rPr lang="es-ES_tradnl" sz="2000" dirty="0">
                <a:solidFill>
                  <a:srgbClr val="002060"/>
                </a:solidFill>
              </a:rPr>
              <a:t>de los </a:t>
            </a:r>
            <a:r>
              <a:rPr lang="es-ES_tradnl" sz="2000" dirty="0" smtClean="0">
                <a:solidFill>
                  <a:srgbClr val="002060"/>
                </a:solidFill>
              </a:rPr>
              <a:t>riesgos</a:t>
            </a:r>
          </a:p>
          <a:p>
            <a:pPr marL="457200" indent="-457200">
              <a:buFont typeface="Arial" panose="020B0604020202020204" pitchFamily="34" charset="0"/>
              <a:buChar char="−"/>
            </a:pPr>
            <a:r>
              <a:rPr lang="es-ES_tradnl" sz="2000" dirty="0" smtClean="0">
                <a:solidFill>
                  <a:srgbClr val="002060"/>
                </a:solidFill>
              </a:rPr>
              <a:t>Control interno</a:t>
            </a:r>
            <a:endParaRPr lang="en-US" sz="2000" dirty="0">
              <a:solidFill>
                <a:srgbClr val="002060"/>
              </a:solidFill>
            </a:endParaRPr>
          </a:p>
        </p:txBody>
      </p:sp>
    </p:spTree>
    <p:extLst>
      <p:ext uri="{BB962C8B-B14F-4D97-AF65-F5344CB8AC3E}">
        <p14:creationId xmlns:p14="http://schemas.microsoft.com/office/powerpoint/2010/main" val="1537095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0" name="Pentagon 10"/>
          <p:cNvSpPr>
            <a:spLocks noChangeArrowheads="1"/>
          </p:cNvSpPr>
          <p:nvPr/>
        </p:nvSpPr>
        <p:spPr bwMode="gray">
          <a:xfrm>
            <a:off x="563563" y="1080000"/>
            <a:ext cx="7863464" cy="823512"/>
          </a:xfrm>
          <a:prstGeom prst="homePlate">
            <a:avLst>
              <a:gd name="adj" fmla="val 50008"/>
            </a:avLst>
          </a:prstGeom>
          <a:noFill/>
          <a:ln w="9525">
            <a:solidFill>
              <a:srgbClr val="002060"/>
            </a:solidFill>
            <a:miter lim="800000"/>
            <a:headEnd/>
            <a:tailEnd/>
          </a:ln>
          <a:extLst/>
        </p:spPr>
        <p:txBody>
          <a:bodyPr anchor="ctr"/>
          <a:lstStyle>
            <a:lvl1pPr eaLnBrk="0" hangingPunct="0">
              <a:spcBef>
                <a:spcPts val="1200"/>
              </a:spcBef>
              <a:buFont typeface="Arial" charset="0"/>
              <a:buChar char="•"/>
              <a:defRPr sz="2400">
                <a:solidFill>
                  <a:schemeClr val="tx1"/>
                </a:solidFill>
                <a:latin typeface="Times New Roman" pitchFamily="18" charset="0"/>
              </a:defRPr>
            </a:lvl1pPr>
            <a:lvl2pPr marL="742950" indent="-285750" eaLnBrk="0" hangingPunct="0">
              <a:spcBef>
                <a:spcPct val="20000"/>
              </a:spcBef>
              <a:buFont typeface="Arial" charset="0"/>
              <a:buChar char="–"/>
              <a:defRPr sz="2000">
                <a:solidFill>
                  <a:schemeClr val="tx1"/>
                </a:solidFill>
                <a:latin typeface="Times New Roman" pitchFamily="18" charset="0"/>
              </a:defRPr>
            </a:lvl2pPr>
            <a:lvl3pPr marL="1143000" indent="-228600" eaLnBrk="0" hangingPunct="0">
              <a:spcBef>
                <a:spcPct val="20000"/>
              </a:spcBef>
              <a:buFont typeface="Arial" charset="0"/>
              <a:buChar char="•"/>
              <a:defRPr>
                <a:solidFill>
                  <a:schemeClr val="tx1"/>
                </a:solidFill>
                <a:latin typeface="Times New Roman" pitchFamily="18" charset="0"/>
              </a:defRPr>
            </a:lvl3pPr>
            <a:lvl4pPr marL="1600200" indent="-228600" eaLnBrk="0" hangingPunct="0">
              <a:spcBef>
                <a:spcPct val="20000"/>
              </a:spcBef>
              <a:buFont typeface="Arial" charset="0"/>
              <a:buChar char="–"/>
              <a:defRPr sz="1600">
                <a:solidFill>
                  <a:schemeClr val="tx1"/>
                </a:solidFill>
                <a:latin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defRPr>
            </a:lvl9pPr>
          </a:lstStyle>
          <a:p>
            <a:pPr marL="457200" indent="-457200" eaLnBrk="1" hangingPunct="1">
              <a:spcBef>
                <a:spcPct val="0"/>
              </a:spcBef>
              <a:buFont typeface="+mj-lt"/>
              <a:buAutoNum type="arabicPeriod" startAt="4"/>
            </a:pPr>
            <a:r>
              <a:rPr lang="es-ES" sz="2200" dirty="0" smtClean="0">
                <a:solidFill>
                  <a:srgbClr val="002060"/>
                </a:solidFill>
                <a:latin typeface="Arial" charset="0"/>
              </a:rPr>
              <a:t>Colaboración entre autoridades supervisoras</a:t>
            </a:r>
            <a:endParaRPr lang="en-GB" altLang="en-US" sz="2200" dirty="0">
              <a:solidFill>
                <a:srgbClr val="002060"/>
              </a:solidFill>
              <a:latin typeface="Arial" charset="0"/>
            </a:endParaRPr>
          </a:p>
        </p:txBody>
      </p:sp>
      <p:grpSp>
        <p:nvGrpSpPr>
          <p:cNvPr id="14" name="Grupo 13"/>
          <p:cNvGrpSpPr/>
          <p:nvPr/>
        </p:nvGrpSpPr>
        <p:grpSpPr>
          <a:xfrm>
            <a:off x="875293" y="2268258"/>
            <a:ext cx="2483929" cy="2483929"/>
            <a:chOff x="5577433" y="341905"/>
            <a:chExt cx="2483929" cy="2483929"/>
          </a:xfrm>
        </p:grpSpPr>
        <p:sp>
          <p:nvSpPr>
            <p:cNvPr id="15" name="Elipse 14"/>
            <p:cNvSpPr/>
            <p:nvPr/>
          </p:nvSpPr>
          <p:spPr>
            <a:xfrm>
              <a:off x="5577433" y="341905"/>
              <a:ext cx="2483929" cy="2483929"/>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lipse 4"/>
            <p:cNvSpPr/>
            <p:nvPr/>
          </p:nvSpPr>
          <p:spPr>
            <a:xfrm>
              <a:off x="5920414" y="705668"/>
              <a:ext cx="1756403"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err="1" smtClean="0"/>
                <a:t>Entidades</a:t>
              </a:r>
              <a:r>
                <a:rPr lang="en-GB" sz="2400" kern="1200" dirty="0" smtClean="0"/>
                <a:t> de </a:t>
              </a:r>
              <a:r>
                <a:rPr lang="en-GB" sz="2400" kern="1200" dirty="0" err="1" smtClean="0"/>
                <a:t>crédito</a:t>
              </a:r>
              <a:endParaRPr lang="en-GB" sz="2400" kern="1200" dirty="0"/>
            </a:p>
          </p:txBody>
        </p:sp>
      </p:grpSp>
      <p:grpSp>
        <p:nvGrpSpPr>
          <p:cNvPr id="17" name="Grupo 16"/>
          <p:cNvGrpSpPr/>
          <p:nvPr/>
        </p:nvGrpSpPr>
        <p:grpSpPr>
          <a:xfrm>
            <a:off x="3137048" y="2268258"/>
            <a:ext cx="2483929" cy="2483929"/>
            <a:chOff x="5577433" y="341905"/>
            <a:chExt cx="2483929" cy="2483929"/>
          </a:xfrm>
        </p:grpSpPr>
        <p:sp>
          <p:nvSpPr>
            <p:cNvPr id="18" name="Elipse 17"/>
            <p:cNvSpPr/>
            <p:nvPr/>
          </p:nvSpPr>
          <p:spPr>
            <a:xfrm>
              <a:off x="5577433" y="341905"/>
              <a:ext cx="2483929" cy="2483929"/>
            </a:xfrm>
            <a:prstGeom prst="ellipse">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Elipse 4"/>
            <p:cNvSpPr/>
            <p:nvPr/>
          </p:nvSpPr>
          <p:spPr>
            <a:xfrm>
              <a:off x="5878850" y="705668"/>
              <a:ext cx="1850510"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err="1" smtClean="0"/>
                <a:t>Empresas</a:t>
              </a:r>
              <a:r>
                <a:rPr lang="en-GB" sz="2400" kern="1200" dirty="0" smtClean="0"/>
                <a:t> </a:t>
              </a:r>
              <a:r>
                <a:rPr lang="en-GB" sz="2400" kern="1200" dirty="0" err="1" smtClean="0"/>
                <a:t>servicios</a:t>
              </a:r>
              <a:r>
                <a:rPr lang="en-GB" sz="2400" kern="1200" dirty="0" smtClean="0"/>
                <a:t> </a:t>
              </a:r>
              <a:r>
                <a:rPr lang="en-GB" sz="2400" kern="1200" dirty="0" err="1" smtClean="0"/>
                <a:t>inversión</a:t>
              </a:r>
              <a:endParaRPr lang="en-GB" sz="2400" kern="1200" dirty="0"/>
            </a:p>
          </p:txBody>
        </p:sp>
      </p:grpSp>
      <p:grpSp>
        <p:nvGrpSpPr>
          <p:cNvPr id="20" name="Grupo 19"/>
          <p:cNvGrpSpPr/>
          <p:nvPr/>
        </p:nvGrpSpPr>
        <p:grpSpPr>
          <a:xfrm>
            <a:off x="5492910" y="2268258"/>
            <a:ext cx="2483929" cy="2483929"/>
            <a:chOff x="5577433" y="341905"/>
            <a:chExt cx="2483929" cy="2483929"/>
          </a:xfrm>
        </p:grpSpPr>
        <p:sp>
          <p:nvSpPr>
            <p:cNvPr id="21" name="Elipse 20"/>
            <p:cNvSpPr/>
            <p:nvPr/>
          </p:nvSpPr>
          <p:spPr>
            <a:xfrm>
              <a:off x="5577433" y="341905"/>
              <a:ext cx="2483929" cy="2483929"/>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Elipse 4"/>
            <p:cNvSpPr/>
            <p:nvPr/>
          </p:nvSpPr>
          <p:spPr>
            <a:xfrm>
              <a:off x="5847676" y="705668"/>
              <a:ext cx="2026059"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400" kern="1200" dirty="0" err="1" smtClean="0"/>
                <a:t>Empresas</a:t>
              </a:r>
              <a:r>
                <a:rPr lang="en-GB" sz="2400" kern="1200" dirty="0" smtClean="0"/>
                <a:t> </a:t>
              </a:r>
              <a:r>
                <a:rPr lang="en-GB" sz="2400" kern="1200" dirty="0" err="1" smtClean="0"/>
                <a:t>aseguradoras</a:t>
              </a:r>
              <a:endParaRPr lang="en-GB" sz="2400" kern="1200" dirty="0"/>
            </a:p>
          </p:txBody>
        </p:sp>
      </p:grpSp>
      <p:sp>
        <p:nvSpPr>
          <p:cNvPr id="3" name="CuadroTexto 2"/>
          <p:cNvSpPr txBox="1"/>
          <p:nvPr/>
        </p:nvSpPr>
        <p:spPr>
          <a:xfrm>
            <a:off x="953475" y="4888471"/>
            <a:ext cx="2286000" cy="523220"/>
          </a:xfrm>
          <a:prstGeom prst="rect">
            <a:avLst/>
          </a:prstGeom>
          <a:noFill/>
        </p:spPr>
        <p:txBody>
          <a:bodyPr wrap="square" rtlCol="0">
            <a:spAutoFit/>
          </a:bodyPr>
          <a:lstStyle/>
          <a:p>
            <a:pPr algn="ctr"/>
            <a:r>
              <a:rPr lang="es-ES" dirty="0">
                <a:solidFill>
                  <a:srgbClr val="002060"/>
                </a:solidFill>
              </a:rPr>
              <a:t>Banco Central Europeo</a:t>
            </a:r>
            <a:endParaRPr lang="en-US" dirty="0">
              <a:solidFill>
                <a:srgbClr val="002060"/>
              </a:solidFill>
            </a:endParaRPr>
          </a:p>
          <a:p>
            <a:pPr algn="ctr"/>
            <a:r>
              <a:rPr lang="es-ES" dirty="0" smtClean="0">
                <a:solidFill>
                  <a:srgbClr val="002060"/>
                </a:solidFill>
              </a:rPr>
              <a:t>Banco de España</a:t>
            </a:r>
          </a:p>
        </p:txBody>
      </p:sp>
      <p:sp>
        <p:nvSpPr>
          <p:cNvPr id="23" name="CuadroTexto 22"/>
          <p:cNvSpPr txBox="1"/>
          <p:nvPr/>
        </p:nvSpPr>
        <p:spPr>
          <a:xfrm>
            <a:off x="3352295" y="4888471"/>
            <a:ext cx="2286000" cy="523220"/>
          </a:xfrm>
          <a:prstGeom prst="rect">
            <a:avLst/>
          </a:prstGeom>
          <a:noFill/>
        </p:spPr>
        <p:txBody>
          <a:bodyPr wrap="square" rtlCol="0">
            <a:spAutoFit/>
          </a:bodyPr>
          <a:lstStyle/>
          <a:p>
            <a:pPr algn="ctr"/>
            <a:r>
              <a:rPr lang="es-ES" dirty="0" smtClean="0">
                <a:solidFill>
                  <a:srgbClr val="002060"/>
                </a:solidFill>
              </a:rPr>
              <a:t>Comisión Nacional del Mercado de Valores</a:t>
            </a:r>
          </a:p>
        </p:txBody>
      </p:sp>
      <p:sp>
        <p:nvSpPr>
          <p:cNvPr id="24" name="CuadroTexto 23"/>
          <p:cNvSpPr txBox="1"/>
          <p:nvPr/>
        </p:nvSpPr>
        <p:spPr>
          <a:xfrm>
            <a:off x="5690839" y="4888471"/>
            <a:ext cx="2549152" cy="523220"/>
          </a:xfrm>
          <a:prstGeom prst="rect">
            <a:avLst/>
          </a:prstGeom>
          <a:noFill/>
        </p:spPr>
        <p:txBody>
          <a:bodyPr wrap="square" rtlCol="0">
            <a:spAutoFit/>
          </a:bodyPr>
          <a:lstStyle/>
          <a:p>
            <a:pPr algn="ctr"/>
            <a:r>
              <a:rPr lang="es-ES" dirty="0" smtClean="0">
                <a:solidFill>
                  <a:srgbClr val="002060"/>
                </a:solidFill>
              </a:rPr>
              <a:t>Dirección General Seguros</a:t>
            </a:r>
          </a:p>
          <a:p>
            <a:pPr algn="ctr"/>
            <a:r>
              <a:rPr lang="es-ES" dirty="0" smtClean="0">
                <a:solidFill>
                  <a:srgbClr val="002060"/>
                </a:solidFill>
              </a:rPr>
              <a:t>Ministerio de Economía</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317" y="5411691"/>
            <a:ext cx="1041796" cy="52089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5" y="5411691"/>
            <a:ext cx="1031480" cy="56510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210" y="5426551"/>
            <a:ext cx="582826" cy="587143"/>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9460" t="26097" r="7190" b="27150"/>
          <a:stretch/>
        </p:blipFill>
        <p:spPr>
          <a:xfrm>
            <a:off x="6532834" y="5430572"/>
            <a:ext cx="1031748" cy="546220"/>
          </a:xfrm>
          <a:prstGeom prst="rect">
            <a:avLst/>
          </a:prstGeom>
        </p:spPr>
      </p:pic>
      <p:sp>
        <p:nvSpPr>
          <p:cNvPr id="26" name="Rectángulo 25"/>
          <p:cNvSpPr/>
          <p:nvPr/>
        </p:nvSpPr>
        <p:spPr>
          <a:xfrm>
            <a:off x="413872" y="314559"/>
            <a:ext cx="3616696" cy="369332"/>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3. Objetivo de la regulación (</a:t>
            </a:r>
            <a:r>
              <a:rPr lang="es-ES" sz="1800" baseline="30000" dirty="0" smtClean="0">
                <a:solidFill>
                  <a:srgbClr val="FF0000"/>
                </a:solidFill>
              </a:rPr>
              <a:t>3/3</a:t>
            </a:r>
            <a:r>
              <a:rPr lang="es-ES" sz="1800" dirty="0" smtClean="0">
                <a:solidFill>
                  <a:srgbClr val="FF0000"/>
                </a:solidFill>
              </a:rPr>
              <a:t>)</a:t>
            </a:r>
            <a:endParaRPr lang="es-ES" altLang="es-ES" sz="1800" dirty="0">
              <a:solidFill>
                <a:srgbClr val="FF0000"/>
              </a:solidFill>
            </a:endParaRPr>
          </a:p>
        </p:txBody>
      </p:sp>
      <p:pic>
        <p:nvPicPr>
          <p:cNvPr id="25" name="Imagen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298219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2023864" y="1234352"/>
            <a:ext cx="2039397" cy="1368000"/>
          </a:xfrm>
          <a:prstGeom prst="ellipse">
            <a:avLst/>
          </a:prstGeom>
          <a:solidFill>
            <a:srgbClr val="002060"/>
          </a:solidFill>
          <a:ln w="28575">
            <a:solidFill>
              <a:srgbClr val="002060"/>
            </a:solidFill>
          </a:ln>
        </p:spPr>
        <p:txBody>
          <a:bodyPr wrap="square">
            <a:spAutoFit/>
          </a:bodyPr>
          <a:lstStyle/>
          <a:p>
            <a:pPr algn="ctr"/>
            <a:r>
              <a:rPr lang="es-ES" dirty="0" smtClean="0"/>
              <a:t>Entidad </a:t>
            </a:r>
            <a:r>
              <a:rPr lang="es-ES" dirty="0"/>
              <a:t>dominante sea una </a:t>
            </a:r>
            <a:r>
              <a:rPr lang="es-ES" u="sng" dirty="0"/>
              <a:t>entidad regulada</a:t>
            </a:r>
            <a:endParaRPr lang="es-ES" u="sng" dirty="0">
              <a:solidFill>
                <a:schemeClr val="bg1"/>
              </a:solidFill>
            </a:endParaRPr>
          </a:p>
        </p:txBody>
      </p:sp>
      <p:sp>
        <p:nvSpPr>
          <p:cNvPr id="31" name="Elipse 30"/>
          <p:cNvSpPr/>
          <p:nvPr/>
        </p:nvSpPr>
        <p:spPr>
          <a:xfrm>
            <a:off x="2023864" y="3116734"/>
            <a:ext cx="5142298" cy="1341656"/>
          </a:xfrm>
          <a:prstGeom prst="ellipse">
            <a:avLst/>
          </a:prstGeom>
          <a:solidFill>
            <a:srgbClr val="002060"/>
          </a:solidFill>
          <a:ln w="28575">
            <a:solidFill>
              <a:srgbClr val="002060"/>
            </a:solidFill>
          </a:ln>
        </p:spPr>
        <p:txBody>
          <a:bodyPr wrap="square">
            <a:spAutoFit/>
          </a:bodyPr>
          <a:lstStyle/>
          <a:p>
            <a:pPr algn="ctr"/>
            <a:r>
              <a:rPr lang="es-ES" dirty="0" smtClean="0"/>
              <a:t>Al </a:t>
            </a:r>
            <a:r>
              <a:rPr lang="es-ES" dirty="0"/>
              <a:t>menos una de las entidades del grupo pertenezca al </a:t>
            </a:r>
            <a:r>
              <a:rPr lang="es-ES" u="sng" dirty="0"/>
              <a:t>sector de los seguros</a:t>
            </a:r>
            <a:r>
              <a:rPr lang="es-ES" dirty="0"/>
              <a:t> </a:t>
            </a:r>
            <a:r>
              <a:rPr lang="es-ES" dirty="0" smtClean="0"/>
              <a:t>y</a:t>
            </a:r>
          </a:p>
          <a:p>
            <a:pPr algn="ctr"/>
            <a:r>
              <a:rPr lang="es-ES" dirty="0" smtClean="0"/>
              <a:t>Al </a:t>
            </a:r>
            <a:r>
              <a:rPr lang="es-ES" dirty="0"/>
              <a:t>menos otra pertenezca al </a:t>
            </a:r>
            <a:r>
              <a:rPr lang="es-ES" u="sng" dirty="0"/>
              <a:t>sector bancario o de los servicios de inversión</a:t>
            </a:r>
            <a:endParaRPr lang="es-ES" u="sng" dirty="0">
              <a:solidFill>
                <a:schemeClr val="bg1"/>
              </a:solidFill>
            </a:endParaRPr>
          </a:p>
        </p:txBody>
      </p:sp>
      <p:sp>
        <p:nvSpPr>
          <p:cNvPr id="21" name="Rectángulo 20"/>
          <p:cNvSpPr/>
          <p:nvPr/>
        </p:nvSpPr>
        <p:spPr>
          <a:xfrm>
            <a:off x="413872" y="314559"/>
            <a:ext cx="5514651" cy="369332"/>
          </a:xfrm>
          <a:prstGeom prst="rect">
            <a:avLst/>
          </a:prstGeom>
        </p:spPr>
        <p:txBody>
          <a:bodyPr wrap="none">
            <a:spAutoFit/>
          </a:bodyPr>
          <a:lstStyle/>
          <a:p>
            <a:pPr>
              <a:defRPr/>
            </a:pPr>
            <a:r>
              <a:rPr lang="es-ES" sz="1800" dirty="0" smtClean="0">
                <a:solidFill>
                  <a:srgbClr val="FF0000"/>
                </a:solidFill>
              </a:rPr>
              <a:t>4. Identificación de conglomerado financiero (</a:t>
            </a:r>
            <a:r>
              <a:rPr lang="es-ES" sz="1800" baseline="30000" dirty="0" smtClean="0">
                <a:solidFill>
                  <a:srgbClr val="FF0000"/>
                </a:solidFill>
              </a:rPr>
              <a:t>1/3</a:t>
            </a:r>
            <a:r>
              <a:rPr lang="es-ES" sz="1800" dirty="0" smtClean="0">
                <a:solidFill>
                  <a:srgbClr val="FF0000"/>
                </a:solidFill>
              </a:rPr>
              <a:t>)</a:t>
            </a:r>
            <a:endParaRPr lang="es-ES" altLang="es-ES" sz="1800" dirty="0">
              <a:solidFill>
                <a:srgbClr val="FF0000"/>
              </a:solidFill>
            </a:endParaRPr>
          </a:p>
        </p:txBody>
      </p:sp>
      <p:sp>
        <p:nvSpPr>
          <p:cNvPr id="5" name="CuadroTexto 4"/>
          <p:cNvSpPr txBox="1"/>
          <p:nvPr/>
        </p:nvSpPr>
        <p:spPr>
          <a:xfrm>
            <a:off x="562877" y="3116734"/>
            <a:ext cx="561109" cy="646331"/>
          </a:xfrm>
          <a:prstGeom prst="rect">
            <a:avLst/>
          </a:prstGeom>
          <a:noFill/>
        </p:spPr>
        <p:txBody>
          <a:bodyPr wrap="square" rtlCol="0">
            <a:spAutoFit/>
          </a:bodyPr>
          <a:lstStyle/>
          <a:p>
            <a:r>
              <a:rPr lang="es-ES" sz="3600" dirty="0">
                <a:solidFill>
                  <a:schemeClr val="bg1">
                    <a:lumMod val="50000"/>
                  </a:schemeClr>
                </a:solidFill>
              </a:rPr>
              <a:t>+</a:t>
            </a:r>
            <a:endParaRPr lang="en-US" sz="3600" dirty="0">
              <a:solidFill>
                <a:schemeClr val="bg1">
                  <a:lumMod val="50000"/>
                </a:schemeClr>
              </a:solidFill>
            </a:endParaRPr>
          </a:p>
        </p:txBody>
      </p:sp>
      <p:sp>
        <p:nvSpPr>
          <p:cNvPr id="27" name="Elipse 26"/>
          <p:cNvSpPr/>
          <p:nvPr/>
        </p:nvSpPr>
        <p:spPr>
          <a:xfrm>
            <a:off x="2027149" y="4893193"/>
            <a:ext cx="5139013" cy="1038701"/>
          </a:xfrm>
          <a:prstGeom prst="ellipse">
            <a:avLst/>
          </a:prstGeom>
          <a:solidFill>
            <a:srgbClr val="002060"/>
          </a:solidFill>
          <a:ln w="28575">
            <a:solidFill>
              <a:srgbClr val="002060"/>
            </a:solidFill>
          </a:ln>
        </p:spPr>
        <p:txBody>
          <a:bodyPr wrap="square">
            <a:spAutoFit/>
          </a:bodyPr>
          <a:lstStyle/>
          <a:p>
            <a:pPr algn="ctr"/>
            <a:r>
              <a:rPr lang="es-ES" dirty="0" smtClean="0"/>
              <a:t>Las actividades de cada tipo de entidad </a:t>
            </a:r>
            <a:r>
              <a:rPr lang="es-ES" dirty="0"/>
              <a:t>del grupo </a:t>
            </a:r>
            <a:r>
              <a:rPr lang="es-ES" dirty="0" smtClean="0"/>
              <a:t>(Seguros y </a:t>
            </a:r>
            <a:r>
              <a:rPr lang="es-ES" dirty="0" err="1" smtClean="0"/>
              <a:t>Banca+Inversión</a:t>
            </a:r>
            <a:r>
              <a:rPr lang="es-ES" dirty="0" smtClean="0"/>
              <a:t>) sean </a:t>
            </a:r>
            <a:r>
              <a:rPr lang="es-ES" u="sng" dirty="0"/>
              <a:t>significativas</a:t>
            </a:r>
            <a:endParaRPr lang="es-ES" u="sng" dirty="0">
              <a:solidFill>
                <a:schemeClr val="bg1"/>
              </a:solidFill>
            </a:endParaRPr>
          </a:p>
        </p:txBody>
      </p:sp>
      <p:sp>
        <p:nvSpPr>
          <p:cNvPr id="32" name="CuadroTexto 31"/>
          <p:cNvSpPr txBox="1"/>
          <p:nvPr/>
        </p:nvSpPr>
        <p:spPr>
          <a:xfrm>
            <a:off x="562877" y="4721505"/>
            <a:ext cx="561109" cy="646331"/>
          </a:xfrm>
          <a:prstGeom prst="rect">
            <a:avLst/>
          </a:prstGeom>
          <a:noFill/>
        </p:spPr>
        <p:txBody>
          <a:bodyPr wrap="square" rtlCol="0">
            <a:spAutoFit/>
          </a:bodyPr>
          <a:lstStyle/>
          <a:p>
            <a:r>
              <a:rPr lang="es-ES" sz="3600" dirty="0">
                <a:solidFill>
                  <a:schemeClr val="bg1">
                    <a:lumMod val="50000"/>
                  </a:schemeClr>
                </a:solidFill>
              </a:rPr>
              <a:t>+</a:t>
            </a:r>
            <a:endParaRPr lang="en-US" sz="3600" dirty="0">
              <a:solidFill>
                <a:schemeClr val="bg1">
                  <a:lumMod val="50000"/>
                </a:schemeClr>
              </a:solidFill>
            </a:endParaRPr>
          </a:p>
        </p:txBody>
      </p:sp>
      <p:sp>
        <p:nvSpPr>
          <p:cNvPr id="7" name="CuadroTexto 6"/>
          <p:cNvSpPr txBox="1"/>
          <p:nvPr/>
        </p:nvSpPr>
        <p:spPr>
          <a:xfrm>
            <a:off x="763986" y="1567046"/>
            <a:ext cx="720000" cy="735747"/>
          </a:xfrm>
          <a:prstGeom prst="ellipse">
            <a:avLst/>
          </a:prstGeom>
          <a:noFill/>
          <a:ln>
            <a:solidFill>
              <a:srgbClr val="002060"/>
            </a:solidFill>
          </a:ln>
        </p:spPr>
        <p:txBody>
          <a:bodyPr wrap="square" rtlCol="0">
            <a:spAutoFit/>
          </a:bodyPr>
          <a:lstStyle/>
          <a:p>
            <a:pPr algn="ctr"/>
            <a:r>
              <a:rPr lang="es-ES" sz="2800" dirty="0" smtClean="0">
                <a:solidFill>
                  <a:srgbClr val="002060"/>
                </a:solidFill>
              </a:rPr>
              <a:t>1</a:t>
            </a:r>
            <a:endParaRPr lang="en-US" sz="2800" dirty="0">
              <a:solidFill>
                <a:srgbClr val="002060"/>
              </a:solidFill>
            </a:endParaRPr>
          </a:p>
        </p:txBody>
      </p:sp>
      <p:sp>
        <p:nvSpPr>
          <p:cNvPr id="34" name="CuadroTexto 33"/>
          <p:cNvSpPr txBox="1"/>
          <p:nvPr/>
        </p:nvSpPr>
        <p:spPr>
          <a:xfrm>
            <a:off x="763986" y="3419688"/>
            <a:ext cx="720000" cy="735747"/>
          </a:xfrm>
          <a:prstGeom prst="ellipse">
            <a:avLst/>
          </a:prstGeom>
          <a:noFill/>
          <a:ln>
            <a:solidFill>
              <a:srgbClr val="002060"/>
            </a:solidFill>
          </a:ln>
        </p:spPr>
        <p:txBody>
          <a:bodyPr wrap="square" rtlCol="0">
            <a:spAutoFit/>
          </a:bodyPr>
          <a:lstStyle/>
          <a:p>
            <a:pPr algn="ctr"/>
            <a:r>
              <a:rPr lang="es-ES" sz="2800" dirty="0" smtClean="0">
                <a:solidFill>
                  <a:srgbClr val="002060"/>
                </a:solidFill>
              </a:rPr>
              <a:t>2</a:t>
            </a:r>
            <a:endParaRPr lang="en-US" sz="2800" dirty="0">
              <a:solidFill>
                <a:srgbClr val="002060"/>
              </a:solidFill>
            </a:endParaRPr>
          </a:p>
        </p:txBody>
      </p:sp>
      <p:sp>
        <p:nvSpPr>
          <p:cNvPr id="35" name="CuadroTexto 34"/>
          <p:cNvSpPr txBox="1"/>
          <p:nvPr/>
        </p:nvSpPr>
        <p:spPr>
          <a:xfrm>
            <a:off x="763986" y="5044671"/>
            <a:ext cx="720000" cy="735747"/>
          </a:xfrm>
          <a:prstGeom prst="ellipse">
            <a:avLst/>
          </a:prstGeom>
          <a:noFill/>
          <a:ln>
            <a:solidFill>
              <a:srgbClr val="002060"/>
            </a:solidFill>
          </a:ln>
        </p:spPr>
        <p:txBody>
          <a:bodyPr wrap="square" rtlCol="0">
            <a:spAutoFit/>
          </a:bodyPr>
          <a:lstStyle/>
          <a:p>
            <a:pPr algn="ctr"/>
            <a:r>
              <a:rPr lang="es-ES" sz="2800" dirty="0" smtClean="0">
                <a:solidFill>
                  <a:srgbClr val="002060"/>
                </a:solidFill>
              </a:rPr>
              <a:t>3</a:t>
            </a:r>
            <a:endParaRPr lang="en-US" sz="2800" dirty="0">
              <a:solidFill>
                <a:srgbClr val="002060"/>
              </a:solidFill>
            </a:endParaRPr>
          </a:p>
        </p:txBody>
      </p:sp>
      <p:sp>
        <p:nvSpPr>
          <p:cNvPr id="36" name="Rectángulo 35"/>
          <p:cNvSpPr/>
          <p:nvPr/>
        </p:nvSpPr>
        <p:spPr>
          <a:xfrm>
            <a:off x="413872" y="714669"/>
            <a:ext cx="2047607" cy="307777"/>
          </a:xfrm>
          <a:prstGeom prst="rect">
            <a:avLst/>
          </a:prstGeom>
        </p:spPr>
        <p:txBody>
          <a:bodyPr wrap="square">
            <a:spAutoFit/>
          </a:bodyPr>
          <a:lstStyle/>
          <a:p>
            <a:r>
              <a:rPr lang="en-US" dirty="0" smtClean="0">
                <a:solidFill>
                  <a:schemeClr val="bg1">
                    <a:lumMod val="50000"/>
                  </a:schemeClr>
                </a:solidFill>
              </a:rPr>
              <a:t>Condiciones (</a:t>
            </a:r>
            <a:r>
              <a:rPr lang="en-US" baseline="30000" dirty="0" smtClean="0">
                <a:solidFill>
                  <a:schemeClr val="bg1">
                    <a:lumMod val="50000"/>
                  </a:schemeClr>
                </a:solidFill>
              </a:rPr>
              <a:t>1/3</a:t>
            </a:r>
            <a:r>
              <a:rPr lang="en-US" dirty="0" smtClean="0">
                <a:solidFill>
                  <a:schemeClr val="bg1">
                    <a:lumMod val="50000"/>
                  </a:schemeClr>
                </a:solidFill>
              </a:rPr>
              <a:t>)</a:t>
            </a:r>
            <a:endParaRPr lang="en-US" dirty="0">
              <a:solidFill>
                <a:schemeClr val="bg1">
                  <a:lumMod val="50000"/>
                </a:schemeClr>
              </a:solidFill>
            </a:endParaRPr>
          </a:p>
        </p:txBody>
      </p:sp>
      <p:sp>
        <p:nvSpPr>
          <p:cNvPr id="38" name="CuadroTexto 37"/>
          <p:cNvSpPr txBox="1"/>
          <p:nvPr/>
        </p:nvSpPr>
        <p:spPr>
          <a:xfrm>
            <a:off x="6515868" y="5647055"/>
            <a:ext cx="2170933" cy="369332"/>
          </a:xfrm>
          <a:prstGeom prst="wedgeRectCallout">
            <a:avLst>
              <a:gd name="adj1" fmla="val -57354"/>
              <a:gd name="adj2" fmla="val -98267"/>
            </a:avLst>
          </a:prstGeom>
          <a:noFill/>
          <a:ln>
            <a:solidFill>
              <a:schemeClr val="bg1">
                <a:lumMod val="85000"/>
              </a:schemeClr>
            </a:solidFill>
          </a:ln>
        </p:spPr>
        <p:txBody>
          <a:bodyPr wrap="square" rtlCol="0">
            <a:spAutoFit/>
          </a:bodyPr>
          <a:lstStyle/>
          <a:p>
            <a:pPr algn="ctr"/>
            <a:r>
              <a:rPr lang="es-ES" sz="1800" dirty="0" smtClean="0">
                <a:solidFill>
                  <a:schemeClr val="bg1">
                    <a:lumMod val="50000"/>
                  </a:schemeClr>
                </a:solidFill>
              </a:rPr>
              <a:t>&gt;10% </a:t>
            </a:r>
            <a:r>
              <a:rPr lang="es-ES" sz="1800" dirty="0" err="1" smtClean="0">
                <a:solidFill>
                  <a:schemeClr val="bg1">
                    <a:lumMod val="50000"/>
                  </a:schemeClr>
                </a:solidFill>
              </a:rPr>
              <a:t>ó</a:t>
            </a:r>
            <a:r>
              <a:rPr lang="es-ES" sz="1800" dirty="0" smtClean="0">
                <a:solidFill>
                  <a:schemeClr val="bg1">
                    <a:lumMod val="50000"/>
                  </a:schemeClr>
                </a:solidFill>
              </a:rPr>
              <a:t> 6.000 M€</a:t>
            </a:r>
            <a:endParaRPr lang="es-ES" sz="1800" dirty="0">
              <a:solidFill>
                <a:schemeClr val="bg1">
                  <a:lumMod val="50000"/>
                </a:schemeClr>
              </a:solidFill>
            </a:endParaRPr>
          </a:p>
        </p:txBody>
      </p:sp>
      <p:sp>
        <p:nvSpPr>
          <p:cNvPr id="39" name="CuadroTexto 38"/>
          <p:cNvSpPr txBox="1"/>
          <p:nvPr/>
        </p:nvSpPr>
        <p:spPr>
          <a:xfrm>
            <a:off x="440977" y="2435240"/>
            <a:ext cx="2086017" cy="646331"/>
          </a:xfrm>
          <a:prstGeom prst="wedgeRectCallout">
            <a:avLst>
              <a:gd name="adj1" fmla="val 38117"/>
              <a:gd name="adj2" fmla="val -99875"/>
            </a:avLst>
          </a:prstGeom>
          <a:noFill/>
          <a:ln>
            <a:solidFill>
              <a:schemeClr val="bg1">
                <a:lumMod val="85000"/>
              </a:schemeClr>
            </a:solidFill>
          </a:ln>
        </p:spPr>
        <p:txBody>
          <a:bodyPr wrap="square" rtlCol="0">
            <a:spAutoFit/>
          </a:bodyPr>
          <a:lstStyle/>
          <a:p>
            <a:pPr algn="ctr"/>
            <a:r>
              <a:rPr lang="es-ES" sz="1800" dirty="0" smtClean="0">
                <a:solidFill>
                  <a:schemeClr val="bg1">
                    <a:lumMod val="50000"/>
                  </a:schemeClr>
                </a:solidFill>
              </a:rPr>
              <a:t>Banca, Inversión </a:t>
            </a:r>
            <a:r>
              <a:rPr lang="es-ES" sz="1800" dirty="0" err="1" smtClean="0">
                <a:solidFill>
                  <a:schemeClr val="bg1">
                    <a:lumMod val="50000"/>
                  </a:schemeClr>
                </a:solidFill>
              </a:rPr>
              <a:t>ó</a:t>
            </a:r>
            <a:r>
              <a:rPr lang="es-ES" sz="1800" dirty="0" smtClean="0">
                <a:solidFill>
                  <a:schemeClr val="bg1">
                    <a:lumMod val="50000"/>
                  </a:schemeClr>
                </a:solidFill>
              </a:rPr>
              <a:t> Seguros</a:t>
            </a:r>
            <a:endParaRPr lang="es-ES" sz="1800" dirty="0">
              <a:solidFill>
                <a:schemeClr val="bg1">
                  <a:lumMod val="50000"/>
                </a:schemeClr>
              </a:solidFill>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93009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5" grpId="0"/>
      <p:bldP spid="27" grpId="0" animBg="1"/>
      <p:bldP spid="32" grpId="0"/>
      <p:bldP spid="7" grpId="0" animBg="1"/>
      <p:bldP spid="34" grpId="0" animBg="1"/>
      <p:bldP spid="35"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2027149" y="1433019"/>
            <a:ext cx="5139013" cy="1038701"/>
          </a:xfrm>
          <a:prstGeom prst="ellipse">
            <a:avLst/>
          </a:prstGeom>
          <a:solidFill>
            <a:srgbClr val="002060"/>
          </a:solidFill>
          <a:ln w="28575">
            <a:solidFill>
              <a:srgbClr val="002060"/>
            </a:solidFill>
          </a:ln>
        </p:spPr>
        <p:txBody>
          <a:bodyPr wrap="square">
            <a:spAutoFit/>
          </a:bodyPr>
          <a:lstStyle/>
          <a:p>
            <a:pPr algn="ctr"/>
            <a:r>
              <a:rPr lang="es-ES" dirty="0" smtClean="0"/>
              <a:t>Las actividades de cada tipo de entidad </a:t>
            </a:r>
            <a:r>
              <a:rPr lang="es-ES" dirty="0"/>
              <a:t>del grupo </a:t>
            </a:r>
            <a:r>
              <a:rPr lang="es-ES" dirty="0" smtClean="0"/>
              <a:t>(Seguros y </a:t>
            </a:r>
            <a:r>
              <a:rPr lang="es-ES" dirty="0" err="1" smtClean="0"/>
              <a:t>Banca+Inversión</a:t>
            </a:r>
            <a:r>
              <a:rPr lang="es-ES" dirty="0" smtClean="0"/>
              <a:t>) sean </a:t>
            </a:r>
            <a:r>
              <a:rPr lang="es-ES" u="sng" dirty="0"/>
              <a:t>significativas</a:t>
            </a:r>
            <a:endParaRPr lang="es-ES" u="sng" dirty="0">
              <a:solidFill>
                <a:schemeClr val="bg1"/>
              </a:solidFill>
            </a:endParaRPr>
          </a:p>
        </p:txBody>
      </p:sp>
      <p:sp>
        <p:nvSpPr>
          <p:cNvPr id="32" name="CuadroTexto 31"/>
          <p:cNvSpPr txBox="1"/>
          <p:nvPr/>
        </p:nvSpPr>
        <p:spPr>
          <a:xfrm>
            <a:off x="562877" y="1261331"/>
            <a:ext cx="561109" cy="646331"/>
          </a:xfrm>
          <a:prstGeom prst="rect">
            <a:avLst/>
          </a:prstGeom>
          <a:noFill/>
        </p:spPr>
        <p:txBody>
          <a:bodyPr wrap="square" rtlCol="0">
            <a:spAutoFit/>
          </a:bodyPr>
          <a:lstStyle/>
          <a:p>
            <a:r>
              <a:rPr lang="es-ES" sz="3600" dirty="0">
                <a:solidFill>
                  <a:schemeClr val="bg1">
                    <a:lumMod val="50000"/>
                  </a:schemeClr>
                </a:solidFill>
              </a:rPr>
              <a:t>+</a:t>
            </a:r>
            <a:endParaRPr lang="en-US" sz="3600" dirty="0">
              <a:solidFill>
                <a:schemeClr val="bg1">
                  <a:lumMod val="50000"/>
                </a:schemeClr>
              </a:solidFill>
            </a:endParaRPr>
          </a:p>
        </p:txBody>
      </p:sp>
      <p:sp>
        <p:nvSpPr>
          <p:cNvPr id="35" name="CuadroTexto 34"/>
          <p:cNvSpPr txBox="1"/>
          <p:nvPr/>
        </p:nvSpPr>
        <p:spPr>
          <a:xfrm>
            <a:off x="763986" y="1584497"/>
            <a:ext cx="720000" cy="735747"/>
          </a:xfrm>
          <a:prstGeom prst="ellipse">
            <a:avLst/>
          </a:prstGeom>
          <a:noFill/>
          <a:ln>
            <a:solidFill>
              <a:srgbClr val="002060"/>
            </a:solidFill>
          </a:ln>
        </p:spPr>
        <p:txBody>
          <a:bodyPr wrap="square" rtlCol="0">
            <a:spAutoFit/>
          </a:bodyPr>
          <a:lstStyle/>
          <a:p>
            <a:pPr algn="ctr"/>
            <a:r>
              <a:rPr lang="es-ES" sz="2800" dirty="0" smtClean="0">
                <a:solidFill>
                  <a:srgbClr val="002060"/>
                </a:solidFill>
              </a:rPr>
              <a:t>3</a:t>
            </a:r>
            <a:endParaRPr lang="en-US" sz="2800" dirty="0">
              <a:solidFill>
                <a:srgbClr val="002060"/>
              </a:solidFill>
            </a:endParaRPr>
          </a:p>
        </p:txBody>
      </p:sp>
      <p:sp>
        <p:nvSpPr>
          <p:cNvPr id="36" name="Rectángulo 35"/>
          <p:cNvSpPr/>
          <p:nvPr/>
        </p:nvSpPr>
        <p:spPr>
          <a:xfrm>
            <a:off x="413872" y="714669"/>
            <a:ext cx="2047607" cy="307777"/>
          </a:xfrm>
          <a:prstGeom prst="rect">
            <a:avLst/>
          </a:prstGeom>
        </p:spPr>
        <p:txBody>
          <a:bodyPr wrap="square">
            <a:spAutoFit/>
          </a:bodyPr>
          <a:lstStyle/>
          <a:p>
            <a:r>
              <a:rPr lang="en-US" dirty="0">
                <a:solidFill>
                  <a:schemeClr val="bg1">
                    <a:lumMod val="50000"/>
                  </a:schemeClr>
                </a:solidFill>
              </a:rPr>
              <a:t>Condiciones </a:t>
            </a:r>
            <a:r>
              <a:rPr lang="en-US" dirty="0" smtClean="0">
                <a:solidFill>
                  <a:schemeClr val="bg1">
                    <a:lumMod val="50000"/>
                  </a:schemeClr>
                </a:solidFill>
              </a:rPr>
              <a:t>(</a:t>
            </a:r>
            <a:r>
              <a:rPr lang="en-US" baseline="30000" dirty="0" smtClean="0">
                <a:solidFill>
                  <a:schemeClr val="bg1">
                    <a:lumMod val="50000"/>
                  </a:schemeClr>
                </a:solidFill>
              </a:rPr>
              <a:t>2/3</a:t>
            </a:r>
            <a:r>
              <a:rPr lang="en-US" dirty="0">
                <a:solidFill>
                  <a:schemeClr val="bg1">
                    <a:lumMod val="50000"/>
                  </a:schemeClr>
                </a:solidFill>
              </a:rPr>
              <a:t>)</a:t>
            </a:r>
          </a:p>
        </p:txBody>
      </p:sp>
      <p:sp>
        <p:nvSpPr>
          <p:cNvPr id="38" name="CuadroTexto 37"/>
          <p:cNvSpPr txBox="1"/>
          <p:nvPr/>
        </p:nvSpPr>
        <p:spPr>
          <a:xfrm>
            <a:off x="6515868" y="2186881"/>
            <a:ext cx="2170933" cy="369332"/>
          </a:xfrm>
          <a:prstGeom prst="wedgeRectCallout">
            <a:avLst>
              <a:gd name="adj1" fmla="val -57354"/>
              <a:gd name="adj2" fmla="val -98267"/>
            </a:avLst>
          </a:prstGeom>
          <a:noFill/>
          <a:ln>
            <a:solidFill>
              <a:schemeClr val="bg1">
                <a:lumMod val="85000"/>
              </a:schemeClr>
            </a:solidFill>
          </a:ln>
        </p:spPr>
        <p:txBody>
          <a:bodyPr wrap="square" rtlCol="0">
            <a:spAutoFit/>
          </a:bodyPr>
          <a:lstStyle/>
          <a:p>
            <a:pPr algn="ctr"/>
            <a:r>
              <a:rPr lang="es-ES" sz="1800" dirty="0" smtClean="0">
                <a:solidFill>
                  <a:schemeClr val="bg1">
                    <a:lumMod val="50000"/>
                  </a:schemeClr>
                </a:solidFill>
              </a:rPr>
              <a:t>&gt;10% </a:t>
            </a:r>
            <a:r>
              <a:rPr lang="es-ES" sz="1800" dirty="0" err="1" smtClean="0">
                <a:solidFill>
                  <a:schemeClr val="bg1">
                    <a:lumMod val="50000"/>
                  </a:schemeClr>
                </a:solidFill>
              </a:rPr>
              <a:t>ó</a:t>
            </a:r>
            <a:r>
              <a:rPr lang="es-ES" sz="1800" dirty="0" smtClean="0">
                <a:solidFill>
                  <a:schemeClr val="bg1">
                    <a:lumMod val="50000"/>
                  </a:schemeClr>
                </a:solidFill>
              </a:rPr>
              <a:t> 6.000 M€</a:t>
            </a:r>
            <a:endParaRPr lang="es-ES" sz="1800" dirty="0">
              <a:solidFill>
                <a:schemeClr val="bg1">
                  <a:lumMod val="50000"/>
                </a:schemeClr>
              </a:solidFill>
            </a:endParaRPr>
          </a:p>
        </p:txBody>
      </p:sp>
      <p:sp>
        <p:nvSpPr>
          <p:cNvPr id="4" name="Rectángulo 3"/>
          <p:cNvSpPr/>
          <p:nvPr/>
        </p:nvSpPr>
        <p:spPr>
          <a:xfrm>
            <a:off x="413872" y="3398458"/>
            <a:ext cx="8511919" cy="1938992"/>
          </a:xfrm>
          <a:prstGeom prst="rect">
            <a:avLst/>
          </a:prstGeom>
        </p:spPr>
        <p:txBody>
          <a:bodyPr wrap="square">
            <a:spAutoFit/>
          </a:bodyPr>
          <a:lstStyle/>
          <a:p>
            <a:pPr algn="just"/>
            <a:r>
              <a:rPr lang="es-ES" sz="2000" dirty="0" smtClean="0">
                <a:solidFill>
                  <a:srgbClr val="002060"/>
                </a:solidFill>
              </a:rPr>
              <a:t>Autoridades </a:t>
            </a:r>
            <a:r>
              <a:rPr lang="es-ES" sz="2000" dirty="0">
                <a:solidFill>
                  <a:srgbClr val="002060"/>
                </a:solidFill>
              </a:rPr>
              <a:t>competentes podrán </a:t>
            </a:r>
            <a:r>
              <a:rPr lang="es-ES" sz="2000" dirty="0" smtClean="0">
                <a:solidFill>
                  <a:srgbClr val="002060"/>
                </a:solidFill>
              </a:rPr>
              <a:t>decidir</a:t>
            </a:r>
          </a:p>
          <a:p>
            <a:pPr algn="just"/>
            <a:endParaRPr lang="es-ES" sz="2000" dirty="0" smtClean="0">
              <a:solidFill>
                <a:srgbClr val="002060"/>
              </a:solidFill>
            </a:endParaRPr>
          </a:p>
          <a:p>
            <a:pPr marL="342900" indent="-342900" algn="just">
              <a:buFont typeface="Arial" panose="020B0604020202020204" pitchFamily="34" charset="0"/>
              <a:buChar char="−"/>
            </a:pPr>
            <a:r>
              <a:rPr lang="es-ES" sz="2000" dirty="0" smtClean="0">
                <a:solidFill>
                  <a:srgbClr val="002060"/>
                </a:solidFill>
              </a:rPr>
              <a:t>que </a:t>
            </a:r>
            <a:r>
              <a:rPr lang="es-ES" sz="2000" dirty="0">
                <a:solidFill>
                  <a:srgbClr val="002060"/>
                </a:solidFill>
              </a:rPr>
              <a:t>el conglomerado sólo cumpla con </a:t>
            </a:r>
            <a:r>
              <a:rPr lang="es-ES" sz="2000" u="sng" dirty="0">
                <a:solidFill>
                  <a:srgbClr val="002060"/>
                </a:solidFill>
              </a:rPr>
              <a:t>determinadas obligaciones de información</a:t>
            </a:r>
            <a:r>
              <a:rPr lang="es-ES" sz="2000" dirty="0">
                <a:solidFill>
                  <a:srgbClr val="002060"/>
                </a:solidFill>
              </a:rPr>
              <a:t> </a:t>
            </a:r>
            <a:r>
              <a:rPr lang="es-ES" sz="2000" dirty="0" smtClean="0">
                <a:solidFill>
                  <a:srgbClr val="002060"/>
                </a:solidFill>
              </a:rPr>
              <a:t>o</a:t>
            </a:r>
          </a:p>
          <a:p>
            <a:pPr marL="342900" indent="-342900" algn="just">
              <a:buFont typeface="Arial" panose="020B0604020202020204" pitchFamily="34" charset="0"/>
              <a:buChar char="−"/>
            </a:pPr>
            <a:endParaRPr lang="es-ES" sz="2000" dirty="0" smtClean="0">
              <a:solidFill>
                <a:srgbClr val="002060"/>
              </a:solidFill>
            </a:endParaRPr>
          </a:p>
          <a:p>
            <a:pPr marL="342900" indent="-342900" algn="just">
              <a:buFont typeface="Arial" panose="020B0604020202020204" pitchFamily="34" charset="0"/>
              <a:buChar char="−"/>
            </a:pPr>
            <a:r>
              <a:rPr lang="es-ES" sz="2000" dirty="0" smtClean="0">
                <a:solidFill>
                  <a:srgbClr val="002060"/>
                </a:solidFill>
              </a:rPr>
              <a:t>que se apliquen los </a:t>
            </a:r>
            <a:r>
              <a:rPr lang="es-ES" sz="2000" u="sng" dirty="0">
                <a:solidFill>
                  <a:srgbClr val="002060"/>
                </a:solidFill>
              </a:rPr>
              <a:t>requisitos adicionales de </a:t>
            </a:r>
            <a:r>
              <a:rPr lang="es-ES" sz="2000" u="sng" dirty="0" smtClean="0">
                <a:solidFill>
                  <a:srgbClr val="002060"/>
                </a:solidFill>
              </a:rPr>
              <a:t>solvencia</a:t>
            </a:r>
            <a:endParaRPr lang="es-ES" sz="2000" dirty="0" smtClean="0">
              <a:solidFill>
                <a:srgbClr val="002060"/>
              </a:solidFill>
            </a:endParaRPr>
          </a:p>
        </p:txBody>
      </p:sp>
      <p:sp>
        <p:nvSpPr>
          <p:cNvPr id="8" name="Rectángulo 7"/>
          <p:cNvSpPr/>
          <p:nvPr/>
        </p:nvSpPr>
        <p:spPr>
          <a:xfrm>
            <a:off x="458422" y="2618521"/>
            <a:ext cx="3137453" cy="523220"/>
          </a:xfrm>
          <a:prstGeom prst="rect">
            <a:avLst/>
          </a:prstGeom>
          <a:solidFill>
            <a:srgbClr val="FFFF00"/>
          </a:solidFill>
          <a:ln>
            <a:solidFill>
              <a:srgbClr val="FFFF00"/>
            </a:solidFill>
          </a:ln>
        </p:spPr>
        <p:txBody>
          <a:bodyPr wrap="square">
            <a:spAutoFit/>
          </a:bodyPr>
          <a:lstStyle/>
          <a:p>
            <a:pPr algn="ctr"/>
            <a:r>
              <a:rPr lang="es-ES" dirty="0">
                <a:solidFill>
                  <a:srgbClr val="002060"/>
                </a:solidFill>
              </a:rPr>
              <a:t>Si se cumple con el umbral de los 6.000 </a:t>
            </a:r>
            <a:r>
              <a:rPr lang="es-ES" dirty="0" smtClean="0">
                <a:solidFill>
                  <a:srgbClr val="002060"/>
                </a:solidFill>
              </a:rPr>
              <a:t>M€, </a:t>
            </a:r>
            <a:r>
              <a:rPr lang="es-ES" u="sng" dirty="0">
                <a:solidFill>
                  <a:srgbClr val="002060"/>
                </a:solidFill>
              </a:rPr>
              <a:t>pero no con el del 10</a:t>
            </a:r>
            <a:r>
              <a:rPr lang="es-ES" u="sng" dirty="0" smtClean="0">
                <a:solidFill>
                  <a:srgbClr val="002060"/>
                </a:solidFill>
              </a:rPr>
              <a:t>%</a:t>
            </a:r>
            <a:endParaRPr lang="en-US" u="sng" dirty="0"/>
          </a:p>
        </p:txBody>
      </p:sp>
      <p:sp>
        <p:nvSpPr>
          <p:cNvPr id="9" name="Flecha curvada hacia la izquierda 8"/>
          <p:cNvSpPr/>
          <p:nvPr/>
        </p:nvSpPr>
        <p:spPr>
          <a:xfrm>
            <a:off x="3761509" y="2701634"/>
            <a:ext cx="436418" cy="675409"/>
          </a:xfrm>
          <a:prstGeom prst="curvedLef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ángulo 23"/>
          <p:cNvSpPr/>
          <p:nvPr/>
        </p:nvSpPr>
        <p:spPr>
          <a:xfrm>
            <a:off x="413872" y="314559"/>
            <a:ext cx="5514651" cy="369332"/>
          </a:xfrm>
          <a:prstGeom prst="rect">
            <a:avLst/>
          </a:prstGeom>
        </p:spPr>
        <p:txBody>
          <a:bodyPr wrap="none">
            <a:spAutoFit/>
          </a:bodyPr>
          <a:lstStyle/>
          <a:p>
            <a:pPr>
              <a:defRPr/>
            </a:pPr>
            <a:r>
              <a:rPr lang="es-ES" sz="1800" dirty="0" smtClean="0">
                <a:solidFill>
                  <a:srgbClr val="FF0000"/>
                </a:solidFill>
              </a:rPr>
              <a:t>4. Identificación de conglomerado financiero (</a:t>
            </a:r>
            <a:r>
              <a:rPr lang="es-ES" sz="1800" baseline="30000" dirty="0" smtClean="0">
                <a:solidFill>
                  <a:srgbClr val="FF0000"/>
                </a:solidFill>
              </a:rPr>
              <a:t>2/3</a:t>
            </a:r>
            <a:r>
              <a:rPr lang="es-ES" sz="1800" dirty="0" smtClean="0">
                <a:solidFill>
                  <a:srgbClr val="FF0000"/>
                </a:solidFill>
              </a:rPr>
              <a:t>)</a:t>
            </a:r>
            <a:endParaRPr lang="es-ES" altLang="es-ES" sz="1800" dirty="0">
              <a:solidFill>
                <a:srgbClr val="FF0000"/>
              </a:solidFill>
            </a:endParaRPr>
          </a:p>
        </p:txBody>
      </p:sp>
      <p:sp>
        <p:nvSpPr>
          <p:cNvPr id="10" name="Llamada rectangular 9"/>
          <p:cNvSpPr/>
          <p:nvPr/>
        </p:nvSpPr>
        <p:spPr>
          <a:xfrm>
            <a:off x="2161308" y="5628899"/>
            <a:ext cx="5683827" cy="646331"/>
          </a:xfrm>
          <a:prstGeom prst="wedgeRectCallout">
            <a:avLst>
              <a:gd name="adj1" fmla="val 7192"/>
              <a:gd name="adj2" fmla="val -88622"/>
            </a:avLst>
          </a:prstGeom>
          <a:ln>
            <a:solidFill>
              <a:schemeClr val="bg1">
                <a:lumMod val="75000"/>
              </a:schemeClr>
            </a:solidFill>
          </a:ln>
        </p:spPr>
        <p:txBody>
          <a:bodyPr wrap="square">
            <a:spAutoFit/>
          </a:bodyPr>
          <a:lstStyle/>
          <a:p>
            <a:pPr algn="ctr"/>
            <a:r>
              <a:rPr lang="es-ES_tradnl" sz="1800" dirty="0" smtClean="0">
                <a:solidFill>
                  <a:schemeClr val="bg1">
                    <a:lumMod val="50000"/>
                  </a:schemeClr>
                </a:solidFill>
              </a:rPr>
              <a:t>…a </a:t>
            </a:r>
            <a:r>
              <a:rPr lang="es-ES_tradnl" sz="1800" dirty="0">
                <a:solidFill>
                  <a:schemeClr val="bg1">
                    <a:lumMod val="50000"/>
                  </a:schemeClr>
                </a:solidFill>
              </a:rPr>
              <a:t>los ya establecidos por las normativas sectoriales </a:t>
            </a:r>
            <a:r>
              <a:rPr lang="es-ES_tradnl" sz="1800" dirty="0" smtClean="0">
                <a:solidFill>
                  <a:schemeClr val="bg1">
                    <a:lumMod val="50000"/>
                  </a:schemeClr>
                </a:solidFill>
              </a:rPr>
              <a:t>bancaria, valores y </a:t>
            </a:r>
            <a:r>
              <a:rPr lang="es-ES_tradnl" sz="1800" dirty="0">
                <a:solidFill>
                  <a:schemeClr val="bg1">
                    <a:lumMod val="50000"/>
                  </a:schemeClr>
                </a:solidFill>
              </a:rPr>
              <a:t>de seguros</a:t>
            </a:r>
            <a:endParaRPr lang="en-US" sz="1800" dirty="0">
              <a:solidFill>
                <a:schemeClr val="bg1">
                  <a:lumMod val="50000"/>
                </a:schemeClr>
              </a:solidFill>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17467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lipse 26"/>
          <p:cNvSpPr/>
          <p:nvPr/>
        </p:nvSpPr>
        <p:spPr>
          <a:xfrm>
            <a:off x="2027149" y="1433019"/>
            <a:ext cx="5139013" cy="1038701"/>
          </a:xfrm>
          <a:prstGeom prst="ellipse">
            <a:avLst/>
          </a:prstGeom>
          <a:solidFill>
            <a:srgbClr val="002060"/>
          </a:solidFill>
          <a:ln w="28575">
            <a:solidFill>
              <a:srgbClr val="002060"/>
            </a:solidFill>
          </a:ln>
        </p:spPr>
        <p:txBody>
          <a:bodyPr wrap="square">
            <a:spAutoFit/>
          </a:bodyPr>
          <a:lstStyle/>
          <a:p>
            <a:pPr algn="ctr"/>
            <a:r>
              <a:rPr lang="es-ES" dirty="0" smtClean="0"/>
              <a:t>Las actividades de cada tipo de entidad </a:t>
            </a:r>
            <a:r>
              <a:rPr lang="es-ES" dirty="0"/>
              <a:t>del grupo </a:t>
            </a:r>
            <a:r>
              <a:rPr lang="es-ES" dirty="0" smtClean="0"/>
              <a:t>(Seguros y </a:t>
            </a:r>
            <a:r>
              <a:rPr lang="es-ES" dirty="0" err="1" smtClean="0"/>
              <a:t>Banca+Inversión</a:t>
            </a:r>
            <a:r>
              <a:rPr lang="es-ES" dirty="0" smtClean="0"/>
              <a:t>) sean </a:t>
            </a:r>
            <a:r>
              <a:rPr lang="es-ES" u="sng" dirty="0"/>
              <a:t>significativas</a:t>
            </a:r>
            <a:endParaRPr lang="es-ES" u="sng" dirty="0">
              <a:solidFill>
                <a:schemeClr val="bg1"/>
              </a:solidFill>
            </a:endParaRPr>
          </a:p>
        </p:txBody>
      </p:sp>
      <p:sp>
        <p:nvSpPr>
          <p:cNvPr id="32" name="CuadroTexto 31"/>
          <p:cNvSpPr txBox="1"/>
          <p:nvPr/>
        </p:nvSpPr>
        <p:spPr>
          <a:xfrm>
            <a:off x="562877" y="1261331"/>
            <a:ext cx="561109" cy="646331"/>
          </a:xfrm>
          <a:prstGeom prst="rect">
            <a:avLst/>
          </a:prstGeom>
          <a:noFill/>
        </p:spPr>
        <p:txBody>
          <a:bodyPr wrap="square" rtlCol="0">
            <a:spAutoFit/>
          </a:bodyPr>
          <a:lstStyle/>
          <a:p>
            <a:r>
              <a:rPr lang="es-ES" sz="3600" dirty="0">
                <a:solidFill>
                  <a:schemeClr val="bg1">
                    <a:lumMod val="50000"/>
                  </a:schemeClr>
                </a:solidFill>
              </a:rPr>
              <a:t>+</a:t>
            </a:r>
            <a:endParaRPr lang="en-US" sz="3600" dirty="0">
              <a:solidFill>
                <a:schemeClr val="bg1">
                  <a:lumMod val="50000"/>
                </a:schemeClr>
              </a:solidFill>
            </a:endParaRPr>
          </a:p>
        </p:txBody>
      </p:sp>
      <p:sp>
        <p:nvSpPr>
          <p:cNvPr id="35" name="CuadroTexto 34"/>
          <p:cNvSpPr txBox="1"/>
          <p:nvPr/>
        </p:nvSpPr>
        <p:spPr>
          <a:xfrm>
            <a:off x="763986" y="1584497"/>
            <a:ext cx="720000" cy="735747"/>
          </a:xfrm>
          <a:prstGeom prst="ellipse">
            <a:avLst/>
          </a:prstGeom>
          <a:noFill/>
          <a:ln>
            <a:solidFill>
              <a:srgbClr val="002060"/>
            </a:solidFill>
          </a:ln>
        </p:spPr>
        <p:txBody>
          <a:bodyPr wrap="square" rtlCol="0">
            <a:spAutoFit/>
          </a:bodyPr>
          <a:lstStyle/>
          <a:p>
            <a:pPr algn="ctr"/>
            <a:r>
              <a:rPr lang="es-ES" sz="2800" dirty="0" smtClean="0">
                <a:solidFill>
                  <a:srgbClr val="002060"/>
                </a:solidFill>
              </a:rPr>
              <a:t>3</a:t>
            </a:r>
            <a:endParaRPr lang="en-US" sz="2800" dirty="0">
              <a:solidFill>
                <a:srgbClr val="002060"/>
              </a:solidFill>
            </a:endParaRPr>
          </a:p>
        </p:txBody>
      </p:sp>
      <p:sp>
        <p:nvSpPr>
          <p:cNvPr id="36" name="Rectángulo 35"/>
          <p:cNvSpPr/>
          <p:nvPr/>
        </p:nvSpPr>
        <p:spPr>
          <a:xfrm>
            <a:off x="413872" y="714669"/>
            <a:ext cx="2047607" cy="307777"/>
          </a:xfrm>
          <a:prstGeom prst="rect">
            <a:avLst/>
          </a:prstGeom>
        </p:spPr>
        <p:txBody>
          <a:bodyPr wrap="square">
            <a:spAutoFit/>
          </a:bodyPr>
          <a:lstStyle/>
          <a:p>
            <a:r>
              <a:rPr lang="en-US" dirty="0">
                <a:solidFill>
                  <a:schemeClr val="bg1">
                    <a:lumMod val="50000"/>
                  </a:schemeClr>
                </a:solidFill>
              </a:rPr>
              <a:t>Condiciones </a:t>
            </a:r>
            <a:r>
              <a:rPr lang="en-US" dirty="0" smtClean="0">
                <a:solidFill>
                  <a:schemeClr val="bg1">
                    <a:lumMod val="50000"/>
                  </a:schemeClr>
                </a:solidFill>
              </a:rPr>
              <a:t>(</a:t>
            </a:r>
            <a:r>
              <a:rPr lang="en-US" baseline="30000" dirty="0" smtClean="0">
                <a:solidFill>
                  <a:schemeClr val="bg1">
                    <a:lumMod val="50000"/>
                  </a:schemeClr>
                </a:solidFill>
              </a:rPr>
              <a:t>3/3</a:t>
            </a:r>
            <a:r>
              <a:rPr lang="en-US" dirty="0">
                <a:solidFill>
                  <a:schemeClr val="bg1">
                    <a:lumMod val="50000"/>
                  </a:schemeClr>
                </a:solidFill>
              </a:rPr>
              <a:t>)</a:t>
            </a:r>
          </a:p>
        </p:txBody>
      </p:sp>
      <p:sp>
        <p:nvSpPr>
          <p:cNvPr id="38" name="CuadroTexto 37"/>
          <p:cNvSpPr txBox="1"/>
          <p:nvPr/>
        </p:nvSpPr>
        <p:spPr>
          <a:xfrm>
            <a:off x="6515868" y="2186881"/>
            <a:ext cx="2170933" cy="369332"/>
          </a:xfrm>
          <a:prstGeom prst="wedgeRectCallout">
            <a:avLst>
              <a:gd name="adj1" fmla="val -57354"/>
              <a:gd name="adj2" fmla="val -98267"/>
            </a:avLst>
          </a:prstGeom>
          <a:noFill/>
          <a:ln>
            <a:solidFill>
              <a:schemeClr val="bg1">
                <a:lumMod val="85000"/>
              </a:schemeClr>
            </a:solidFill>
          </a:ln>
        </p:spPr>
        <p:txBody>
          <a:bodyPr wrap="square" rtlCol="0">
            <a:spAutoFit/>
          </a:bodyPr>
          <a:lstStyle/>
          <a:p>
            <a:pPr algn="ctr"/>
            <a:r>
              <a:rPr lang="es-ES" sz="1800" dirty="0" smtClean="0">
                <a:solidFill>
                  <a:schemeClr val="bg1">
                    <a:lumMod val="50000"/>
                  </a:schemeClr>
                </a:solidFill>
              </a:rPr>
              <a:t>&gt;10% </a:t>
            </a:r>
            <a:r>
              <a:rPr lang="es-ES" sz="1800" dirty="0" err="1" smtClean="0">
                <a:solidFill>
                  <a:schemeClr val="bg1">
                    <a:lumMod val="50000"/>
                  </a:schemeClr>
                </a:solidFill>
              </a:rPr>
              <a:t>ó</a:t>
            </a:r>
            <a:r>
              <a:rPr lang="es-ES" sz="1800" dirty="0" smtClean="0">
                <a:solidFill>
                  <a:schemeClr val="bg1">
                    <a:lumMod val="50000"/>
                  </a:schemeClr>
                </a:solidFill>
              </a:rPr>
              <a:t> 6.000 M€</a:t>
            </a:r>
            <a:endParaRPr lang="es-ES" sz="1800" dirty="0">
              <a:solidFill>
                <a:schemeClr val="bg1">
                  <a:lumMod val="50000"/>
                </a:schemeClr>
              </a:solidFill>
            </a:endParaRPr>
          </a:p>
        </p:txBody>
      </p:sp>
      <p:sp>
        <p:nvSpPr>
          <p:cNvPr id="4" name="Rectángulo 3"/>
          <p:cNvSpPr/>
          <p:nvPr/>
        </p:nvSpPr>
        <p:spPr>
          <a:xfrm>
            <a:off x="413872" y="3554323"/>
            <a:ext cx="8511919" cy="2246769"/>
          </a:xfrm>
          <a:prstGeom prst="rect">
            <a:avLst/>
          </a:prstGeom>
        </p:spPr>
        <p:txBody>
          <a:bodyPr wrap="square">
            <a:spAutoFit/>
          </a:bodyPr>
          <a:lstStyle/>
          <a:p>
            <a:pPr algn="just"/>
            <a:r>
              <a:rPr lang="es-ES" sz="2000" dirty="0">
                <a:solidFill>
                  <a:srgbClr val="002060"/>
                </a:solidFill>
              </a:rPr>
              <a:t>Teniendo en </a:t>
            </a:r>
            <a:r>
              <a:rPr lang="es-ES" sz="2000" dirty="0" smtClean="0">
                <a:solidFill>
                  <a:srgbClr val="002060"/>
                </a:solidFill>
              </a:rPr>
              <a:t>cuenta </a:t>
            </a:r>
          </a:p>
          <a:p>
            <a:pPr algn="just"/>
            <a:endParaRPr lang="es-ES" sz="2000" dirty="0">
              <a:solidFill>
                <a:srgbClr val="002060"/>
              </a:solidFill>
            </a:endParaRPr>
          </a:p>
          <a:p>
            <a:pPr marL="342900" indent="-342900">
              <a:buFont typeface="Arial" panose="020B0604020202020204" pitchFamily="34" charset="0"/>
              <a:buChar char="−"/>
            </a:pPr>
            <a:r>
              <a:rPr lang="es-ES" sz="2000" dirty="0">
                <a:solidFill>
                  <a:srgbClr val="002060"/>
                </a:solidFill>
              </a:rPr>
              <a:t>el </a:t>
            </a:r>
            <a:r>
              <a:rPr lang="es-ES" sz="2000" u="sng" dirty="0">
                <a:solidFill>
                  <a:srgbClr val="002060"/>
                </a:solidFill>
              </a:rPr>
              <a:t>tamaño</a:t>
            </a:r>
            <a:r>
              <a:rPr lang="es-ES" sz="2000" dirty="0">
                <a:solidFill>
                  <a:srgbClr val="002060"/>
                </a:solidFill>
              </a:rPr>
              <a:t> del sector financiero de menor dimensión, especialmente si no es superior al 5</a:t>
            </a:r>
            <a:r>
              <a:rPr lang="es-ES" sz="2000" dirty="0" smtClean="0">
                <a:solidFill>
                  <a:srgbClr val="002060"/>
                </a:solidFill>
              </a:rPr>
              <a:t>%</a:t>
            </a:r>
          </a:p>
          <a:p>
            <a:pPr marL="342900" indent="-342900">
              <a:buFont typeface="Arial" panose="020B0604020202020204" pitchFamily="34" charset="0"/>
              <a:buChar char="−"/>
            </a:pPr>
            <a:endParaRPr lang="es-ES" sz="2000" dirty="0">
              <a:solidFill>
                <a:srgbClr val="002060"/>
              </a:solidFill>
            </a:endParaRPr>
          </a:p>
          <a:p>
            <a:pPr marL="342900" indent="-342900">
              <a:buFont typeface="Arial" panose="020B0604020202020204" pitchFamily="34" charset="0"/>
              <a:buChar char="−"/>
            </a:pPr>
            <a:r>
              <a:rPr lang="es-ES" sz="2000" dirty="0">
                <a:solidFill>
                  <a:srgbClr val="002060"/>
                </a:solidFill>
              </a:rPr>
              <a:t>Su </a:t>
            </a:r>
            <a:r>
              <a:rPr lang="es-ES" sz="2000" u="sng" dirty="0">
                <a:solidFill>
                  <a:srgbClr val="002060"/>
                </a:solidFill>
              </a:rPr>
              <a:t>cuota de mercado</a:t>
            </a:r>
            <a:r>
              <a:rPr lang="es-ES" sz="2000" dirty="0">
                <a:solidFill>
                  <a:srgbClr val="002060"/>
                </a:solidFill>
              </a:rPr>
              <a:t>, especialmente si no es superior al 5% en ningún Estado </a:t>
            </a:r>
            <a:r>
              <a:rPr lang="es-ES" sz="2000" dirty="0" smtClean="0">
                <a:solidFill>
                  <a:srgbClr val="002060"/>
                </a:solidFill>
              </a:rPr>
              <a:t>miembro de la Unión Europea</a:t>
            </a:r>
            <a:endParaRPr lang="es-ES" sz="2000" dirty="0">
              <a:solidFill>
                <a:srgbClr val="002060"/>
              </a:solidFill>
            </a:endParaRPr>
          </a:p>
        </p:txBody>
      </p:sp>
      <p:sp>
        <p:nvSpPr>
          <p:cNvPr id="8" name="Rectángulo 7"/>
          <p:cNvSpPr/>
          <p:nvPr/>
        </p:nvSpPr>
        <p:spPr>
          <a:xfrm>
            <a:off x="458422" y="2618521"/>
            <a:ext cx="3137453" cy="523220"/>
          </a:xfrm>
          <a:prstGeom prst="rect">
            <a:avLst/>
          </a:prstGeom>
          <a:solidFill>
            <a:srgbClr val="FFFF00"/>
          </a:solidFill>
          <a:ln>
            <a:solidFill>
              <a:srgbClr val="FFFF00"/>
            </a:solidFill>
          </a:ln>
        </p:spPr>
        <p:txBody>
          <a:bodyPr wrap="square">
            <a:spAutoFit/>
          </a:bodyPr>
          <a:lstStyle/>
          <a:p>
            <a:pPr algn="ctr"/>
            <a:r>
              <a:rPr lang="es-ES" dirty="0">
                <a:solidFill>
                  <a:srgbClr val="002060"/>
                </a:solidFill>
              </a:rPr>
              <a:t>Si se cumple con el umbral de los 6.000 </a:t>
            </a:r>
            <a:r>
              <a:rPr lang="es-ES" dirty="0" smtClean="0">
                <a:solidFill>
                  <a:srgbClr val="002060"/>
                </a:solidFill>
              </a:rPr>
              <a:t>M€, </a:t>
            </a:r>
            <a:r>
              <a:rPr lang="es-ES" u="sng" dirty="0">
                <a:solidFill>
                  <a:srgbClr val="002060"/>
                </a:solidFill>
              </a:rPr>
              <a:t>pero no con el del 10</a:t>
            </a:r>
            <a:r>
              <a:rPr lang="es-ES" u="sng" dirty="0" smtClean="0">
                <a:solidFill>
                  <a:srgbClr val="002060"/>
                </a:solidFill>
              </a:rPr>
              <a:t>%</a:t>
            </a:r>
            <a:endParaRPr lang="en-US" u="sng" dirty="0"/>
          </a:p>
        </p:txBody>
      </p:sp>
      <p:sp>
        <p:nvSpPr>
          <p:cNvPr id="9" name="Flecha curvada hacia la izquierda 8"/>
          <p:cNvSpPr/>
          <p:nvPr/>
        </p:nvSpPr>
        <p:spPr>
          <a:xfrm>
            <a:off x="3761509" y="2805544"/>
            <a:ext cx="436418" cy="675409"/>
          </a:xfrm>
          <a:prstGeom prst="curvedLef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adroTexto 10"/>
          <p:cNvSpPr txBox="1"/>
          <p:nvPr/>
        </p:nvSpPr>
        <p:spPr>
          <a:xfrm>
            <a:off x="4884349" y="3157787"/>
            <a:ext cx="4041442" cy="923330"/>
          </a:xfrm>
          <a:prstGeom prst="wedgeRectCallout">
            <a:avLst>
              <a:gd name="adj1" fmla="val -28444"/>
              <a:gd name="adj2" fmla="val 62983"/>
            </a:avLst>
          </a:prstGeom>
          <a:noFill/>
          <a:ln>
            <a:solidFill>
              <a:schemeClr val="bg1">
                <a:lumMod val="85000"/>
              </a:schemeClr>
            </a:solidFill>
          </a:ln>
        </p:spPr>
        <p:txBody>
          <a:bodyPr wrap="square" rtlCol="0">
            <a:spAutoFit/>
          </a:bodyPr>
          <a:lstStyle/>
          <a:p>
            <a:r>
              <a:rPr lang="es-ES" sz="1800" dirty="0" smtClean="0">
                <a:solidFill>
                  <a:schemeClr val="bg1">
                    <a:lumMod val="50000"/>
                  </a:schemeClr>
                </a:solidFill>
              </a:rPr>
              <a:t>Calculado </a:t>
            </a:r>
            <a:r>
              <a:rPr lang="es-ES" sz="1800" dirty="0">
                <a:solidFill>
                  <a:schemeClr val="bg1">
                    <a:lumMod val="50000"/>
                  </a:schemeClr>
                </a:solidFill>
              </a:rPr>
              <a:t>sobre </a:t>
            </a:r>
            <a:r>
              <a:rPr lang="es-ES" sz="1800" dirty="0" smtClean="0">
                <a:solidFill>
                  <a:schemeClr val="bg1">
                    <a:lumMod val="50000"/>
                  </a:schemeClr>
                </a:solidFill>
              </a:rPr>
              <a:t>activos totales, o </a:t>
            </a:r>
            <a:r>
              <a:rPr lang="es-ES" sz="1800" dirty="0">
                <a:solidFill>
                  <a:schemeClr val="bg1">
                    <a:lumMod val="50000"/>
                  </a:schemeClr>
                </a:solidFill>
              </a:rPr>
              <a:t>requisitos de </a:t>
            </a:r>
            <a:r>
              <a:rPr lang="es-ES" sz="1800" dirty="0" smtClean="0">
                <a:solidFill>
                  <a:schemeClr val="bg1">
                    <a:lumMod val="50000"/>
                  </a:schemeClr>
                </a:solidFill>
              </a:rPr>
              <a:t>solvencia, </a:t>
            </a:r>
            <a:r>
              <a:rPr lang="es-ES" sz="1800" dirty="0">
                <a:solidFill>
                  <a:schemeClr val="bg1">
                    <a:lumMod val="50000"/>
                  </a:schemeClr>
                </a:solidFill>
              </a:rPr>
              <a:t>o la media de ambos</a:t>
            </a:r>
          </a:p>
        </p:txBody>
      </p:sp>
      <p:sp>
        <p:nvSpPr>
          <p:cNvPr id="12" name="Rectángulo 11"/>
          <p:cNvSpPr/>
          <p:nvPr/>
        </p:nvSpPr>
        <p:spPr>
          <a:xfrm>
            <a:off x="413872" y="314559"/>
            <a:ext cx="5514651" cy="369332"/>
          </a:xfrm>
          <a:prstGeom prst="rect">
            <a:avLst/>
          </a:prstGeom>
        </p:spPr>
        <p:txBody>
          <a:bodyPr wrap="none">
            <a:spAutoFit/>
          </a:bodyPr>
          <a:lstStyle/>
          <a:p>
            <a:pPr>
              <a:defRPr/>
            </a:pPr>
            <a:r>
              <a:rPr lang="es-ES" sz="1800" dirty="0" smtClean="0">
                <a:solidFill>
                  <a:srgbClr val="FF0000"/>
                </a:solidFill>
              </a:rPr>
              <a:t>4. Identificación de conglomerado financiero (</a:t>
            </a:r>
            <a:r>
              <a:rPr lang="es-ES" sz="1800" baseline="30000" dirty="0" smtClean="0">
                <a:solidFill>
                  <a:srgbClr val="FF0000"/>
                </a:solidFill>
              </a:rPr>
              <a:t>3/3</a:t>
            </a:r>
            <a:r>
              <a:rPr lang="es-ES" sz="1800" dirty="0" smtClean="0">
                <a:solidFill>
                  <a:srgbClr val="FF0000"/>
                </a:solidFill>
              </a:rPr>
              <a:t>)</a:t>
            </a:r>
            <a:endParaRPr lang="es-ES" altLang="es-ES" sz="1800" dirty="0">
              <a:solidFill>
                <a:srgbClr val="FF0000"/>
              </a:solidFill>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596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p:cNvSpPr/>
          <p:nvPr/>
        </p:nvSpPr>
        <p:spPr>
          <a:xfrm>
            <a:off x="413872" y="314559"/>
            <a:ext cx="6344429" cy="369332"/>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5. Autoridad coordinadora del conglomerado financiero</a:t>
            </a:r>
            <a:endParaRPr lang="es-ES" altLang="es-ES" sz="1800" dirty="0">
              <a:solidFill>
                <a:srgbClr val="FF0000"/>
              </a:solidFill>
            </a:endParaRPr>
          </a:p>
        </p:txBody>
      </p:sp>
      <p:sp>
        <p:nvSpPr>
          <p:cNvPr id="12" name="CuadroTexto 11"/>
          <p:cNvSpPr txBox="1"/>
          <p:nvPr/>
        </p:nvSpPr>
        <p:spPr>
          <a:xfrm>
            <a:off x="953475" y="1054223"/>
            <a:ext cx="2286000" cy="523220"/>
          </a:xfrm>
          <a:prstGeom prst="rect">
            <a:avLst/>
          </a:prstGeom>
          <a:noFill/>
        </p:spPr>
        <p:txBody>
          <a:bodyPr wrap="square" rtlCol="0">
            <a:spAutoFit/>
          </a:bodyPr>
          <a:lstStyle/>
          <a:p>
            <a:pPr algn="ctr"/>
            <a:r>
              <a:rPr lang="es-ES" dirty="0">
                <a:solidFill>
                  <a:srgbClr val="002060"/>
                </a:solidFill>
              </a:rPr>
              <a:t>Banco Central Europeo</a:t>
            </a:r>
            <a:endParaRPr lang="en-US" dirty="0">
              <a:solidFill>
                <a:srgbClr val="002060"/>
              </a:solidFill>
            </a:endParaRPr>
          </a:p>
          <a:p>
            <a:pPr algn="ctr"/>
            <a:r>
              <a:rPr lang="es-ES" dirty="0" smtClean="0">
                <a:solidFill>
                  <a:srgbClr val="002060"/>
                </a:solidFill>
              </a:rPr>
              <a:t>Banco de España</a:t>
            </a:r>
          </a:p>
        </p:txBody>
      </p:sp>
      <p:sp>
        <p:nvSpPr>
          <p:cNvPr id="13" name="CuadroTexto 12"/>
          <p:cNvSpPr txBox="1"/>
          <p:nvPr/>
        </p:nvSpPr>
        <p:spPr>
          <a:xfrm>
            <a:off x="3352295" y="1054223"/>
            <a:ext cx="2286000" cy="523220"/>
          </a:xfrm>
          <a:prstGeom prst="rect">
            <a:avLst/>
          </a:prstGeom>
          <a:noFill/>
        </p:spPr>
        <p:txBody>
          <a:bodyPr wrap="square" rtlCol="0">
            <a:spAutoFit/>
          </a:bodyPr>
          <a:lstStyle/>
          <a:p>
            <a:pPr algn="ctr"/>
            <a:r>
              <a:rPr lang="es-ES" dirty="0" smtClean="0">
                <a:solidFill>
                  <a:srgbClr val="002060"/>
                </a:solidFill>
              </a:rPr>
              <a:t>Comisión Nacional del Mercado de Valores</a:t>
            </a:r>
          </a:p>
        </p:txBody>
      </p:sp>
      <p:sp>
        <p:nvSpPr>
          <p:cNvPr id="14" name="CuadroTexto 13"/>
          <p:cNvSpPr txBox="1"/>
          <p:nvPr/>
        </p:nvSpPr>
        <p:spPr>
          <a:xfrm>
            <a:off x="5690839" y="1054223"/>
            <a:ext cx="2549152" cy="523220"/>
          </a:xfrm>
          <a:prstGeom prst="rect">
            <a:avLst/>
          </a:prstGeom>
          <a:noFill/>
        </p:spPr>
        <p:txBody>
          <a:bodyPr wrap="square" rtlCol="0">
            <a:spAutoFit/>
          </a:bodyPr>
          <a:lstStyle/>
          <a:p>
            <a:pPr algn="ctr"/>
            <a:r>
              <a:rPr lang="es-ES" dirty="0" smtClean="0">
                <a:solidFill>
                  <a:srgbClr val="002060"/>
                </a:solidFill>
              </a:rPr>
              <a:t>Dirección General Seguros</a:t>
            </a:r>
          </a:p>
          <a:p>
            <a:pPr algn="ctr"/>
            <a:r>
              <a:rPr lang="es-ES" dirty="0" smtClean="0">
                <a:solidFill>
                  <a:srgbClr val="002060"/>
                </a:solidFill>
              </a:rPr>
              <a:t>Ministerio de Economía</a:t>
            </a:r>
          </a:p>
        </p:txBody>
      </p:sp>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317" y="1577443"/>
            <a:ext cx="1041796" cy="520898"/>
          </a:xfrm>
          <a:prstGeom prst="rect">
            <a:avLst/>
          </a:prstGeom>
        </p:spPr>
      </p:pic>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5" y="1577443"/>
            <a:ext cx="1031480" cy="565101"/>
          </a:xfrm>
          <a:prstGeom prst="rect">
            <a:avLst/>
          </a:prstGeom>
        </p:spPr>
      </p:pic>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210" y="1592303"/>
            <a:ext cx="582826" cy="587143"/>
          </a:xfrm>
          <a:prstGeom prst="rect">
            <a:avLst/>
          </a:prstGeom>
        </p:spPr>
      </p:pic>
      <p:pic>
        <p:nvPicPr>
          <p:cNvPr id="18" name="Imagen 17"/>
          <p:cNvPicPr>
            <a:picLocks noChangeAspect="1"/>
          </p:cNvPicPr>
          <p:nvPr/>
        </p:nvPicPr>
        <p:blipFill rotWithShape="1">
          <a:blip r:embed="rId6">
            <a:extLst>
              <a:ext uri="{28A0092B-C50C-407E-A947-70E740481C1C}">
                <a14:useLocalDpi xmlns:a14="http://schemas.microsoft.com/office/drawing/2010/main" val="0"/>
              </a:ext>
            </a:extLst>
          </a:blip>
          <a:srcRect l="9460" t="26097" r="7190" b="27150"/>
          <a:stretch/>
        </p:blipFill>
        <p:spPr>
          <a:xfrm>
            <a:off x="6532834" y="1596324"/>
            <a:ext cx="1031748" cy="546220"/>
          </a:xfrm>
          <a:prstGeom prst="rect">
            <a:avLst/>
          </a:prstGeom>
        </p:spPr>
      </p:pic>
      <p:sp>
        <p:nvSpPr>
          <p:cNvPr id="2" name="CuadroTexto 1"/>
          <p:cNvSpPr txBox="1"/>
          <p:nvPr/>
        </p:nvSpPr>
        <p:spPr>
          <a:xfrm>
            <a:off x="317519" y="1147742"/>
            <a:ext cx="523136" cy="707886"/>
          </a:xfrm>
          <a:prstGeom prst="rect">
            <a:avLst/>
          </a:prstGeom>
          <a:noFill/>
        </p:spPr>
        <p:txBody>
          <a:bodyPr wrap="square" rtlCol="0">
            <a:spAutoFit/>
          </a:bodyPr>
          <a:lstStyle/>
          <a:p>
            <a:r>
              <a:rPr lang="es-ES" sz="4000" dirty="0" smtClean="0">
                <a:solidFill>
                  <a:srgbClr val="002060"/>
                </a:solidFill>
              </a:rPr>
              <a:t>¿</a:t>
            </a:r>
            <a:endParaRPr lang="en-US" sz="4000" dirty="0">
              <a:solidFill>
                <a:srgbClr val="002060"/>
              </a:solidFill>
            </a:endParaRPr>
          </a:p>
        </p:txBody>
      </p:sp>
      <p:sp>
        <p:nvSpPr>
          <p:cNvPr id="3" name="CuadroTexto 2"/>
          <p:cNvSpPr txBox="1"/>
          <p:nvPr/>
        </p:nvSpPr>
        <p:spPr>
          <a:xfrm>
            <a:off x="8239991" y="1315833"/>
            <a:ext cx="482923" cy="707886"/>
          </a:xfrm>
          <a:prstGeom prst="rect">
            <a:avLst/>
          </a:prstGeom>
          <a:noFill/>
        </p:spPr>
        <p:txBody>
          <a:bodyPr wrap="square" rtlCol="0">
            <a:spAutoFit/>
          </a:bodyPr>
          <a:lstStyle/>
          <a:p>
            <a:r>
              <a:rPr lang="es-ES" sz="4000" dirty="0">
                <a:solidFill>
                  <a:srgbClr val="002060"/>
                </a:solidFill>
              </a:rPr>
              <a:t>?</a:t>
            </a:r>
            <a:endParaRPr lang="en-US" sz="4000" dirty="0">
              <a:solidFill>
                <a:srgbClr val="002060"/>
              </a:solidFill>
            </a:endParaRPr>
          </a:p>
        </p:txBody>
      </p:sp>
      <p:sp>
        <p:nvSpPr>
          <p:cNvPr id="22" name="2 Marcador de contenido"/>
          <p:cNvSpPr>
            <a:spLocks noGrp="1"/>
          </p:cNvSpPr>
          <p:nvPr>
            <p:ph idx="1"/>
          </p:nvPr>
        </p:nvSpPr>
        <p:spPr>
          <a:xfrm>
            <a:off x="317519" y="2775539"/>
            <a:ext cx="8572560" cy="2558775"/>
          </a:xfrm>
        </p:spPr>
        <p:txBody>
          <a:bodyPr/>
          <a:lstStyle/>
          <a:p>
            <a:pPr algn="just">
              <a:buFont typeface="Arial" panose="020B0604020202020204" pitchFamily="34" charset="0"/>
              <a:buChar char="−"/>
            </a:pPr>
            <a:r>
              <a:rPr lang="es-ES" sz="2000" b="1" dirty="0" smtClean="0">
                <a:solidFill>
                  <a:srgbClr val="002060"/>
                </a:solidFill>
                <a:latin typeface="Arial" panose="020B0604020202020204" pitchFamily="34" charset="0"/>
              </a:rPr>
              <a:t>Si la </a:t>
            </a:r>
            <a:r>
              <a:rPr lang="es-ES" sz="2000" b="1" u="sng" dirty="0">
                <a:solidFill>
                  <a:srgbClr val="002060"/>
                </a:solidFill>
                <a:latin typeface="Arial" panose="020B0604020202020204" pitchFamily="34" charset="0"/>
              </a:rPr>
              <a:t>entidad dominante</a:t>
            </a:r>
            <a:r>
              <a:rPr lang="es-ES" sz="2000" b="1" dirty="0">
                <a:solidFill>
                  <a:srgbClr val="002060"/>
                </a:solidFill>
                <a:latin typeface="Arial" panose="020B0604020202020204" pitchFamily="34" charset="0"/>
              </a:rPr>
              <a:t> </a:t>
            </a:r>
            <a:r>
              <a:rPr lang="es-ES" sz="2000" b="1" dirty="0" smtClean="0">
                <a:solidFill>
                  <a:srgbClr val="002060"/>
                </a:solidFill>
                <a:latin typeface="Arial" panose="020B0604020202020204" pitchFamily="34" charset="0"/>
              </a:rPr>
              <a:t>es una </a:t>
            </a:r>
            <a:r>
              <a:rPr lang="es-ES" sz="2000" b="1" dirty="0">
                <a:solidFill>
                  <a:srgbClr val="002060"/>
                </a:solidFill>
                <a:latin typeface="Arial" panose="020B0604020202020204" pitchFamily="34" charset="0"/>
              </a:rPr>
              <a:t>entidad regulada, el coordinador será la autoridad supervisora de dicha entidad o del grupo consolidable en el que se </a:t>
            </a:r>
            <a:r>
              <a:rPr lang="es-ES" sz="2000" b="1" dirty="0" smtClean="0">
                <a:solidFill>
                  <a:srgbClr val="002060"/>
                </a:solidFill>
                <a:latin typeface="Arial" panose="020B0604020202020204" pitchFamily="34" charset="0"/>
              </a:rPr>
              <a:t>integre</a:t>
            </a:r>
            <a:endParaRPr lang="es-ES" sz="2000" b="1" dirty="0">
              <a:solidFill>
                <a:srgbClr val="002060"/>
              </a:solidFill>
              <a:latin typeface="Arial" panose="020B0604020202020204" pitchFamily="34" charset="0"/>
            </a:endParaRPr>
          </a:p>
          <a:p>
            <a:pPr algn="just">
              <a:buFont typeface="Arial" panose="020B0604020202020204" pitchFamily="34" charset="0"/>
              <a:buChar char="−"/>
            </a:pPr>
            <a:r>
              <a:rPr lang="es-ES" sz="2000" b="1" dirty="0">
                <a:solidFill>
                  <a:srgbClr val="002060"/>
                </a:solidFill>
                <a:latin typeface="Arial" panose="020B0604020202020204" pitchFamily="34" charset="0"/>
              </a:rPr>
              <a:t>En caso contrario, el coordinador será la autoridad supervisora de la entidad regulada </a:t>
            </a:r>
            <a:r>
              <a:rPr lang="es-ES" sz="2000" b="1" dirty="0" smtClean="0">
                <a:solidFill>
                  <a:srgbClr val="002060"/>
                </a:solidFill>
                <a:latin typeface="Arial" panose="020B0604020202020204" pitchFamily="34" charset="0"/>
              </a:rPr>
              <a:t>con </a:t>
            </a:r>
            <a:r>
              <a:rPr lang="es-ES" sz="2000" b="1" dirty="0">
                <a:solidFill>
                  <a:srgbClr val="002060"/>
                </a:solidFill>
                <a:latin typeface="Arial" panose="020B0604020202020204" pitchFamily="34" charset="0"/>
              </a:rPr>
              <a:t>el </a:t>
            </a:r>
            <a:r>
              <a:rPr lang="es-ES" sz="2000" b="1" u="sng" dirty="0">
                <a:solidFill>
                  <a:srgbClr val="002060"/>
                </a:solidFill>
                <a:latin typeface="Arial" panose="020B0604020202020204" pitchFamily="34" charset="0"/>
              </a:rPr>
              <a:t>mayor balance </a:t>
            </a:r>
            <a:r>
              <a:rPr lang="es-ES" sz="2000" b="1" u="sng" dirty="0" smtClean="0">
                <a:solidFill>
                  <a:srgbClr val="002060"/>
                </a:solidFill>
                <a:latin typeface="Arial" panose="020B0604020202020204" pitchFamily="34" charset="0"/>
              </a:rPr>
              <a:t>total</a:t>
            </a:r>
          </a:p>
          <a:p>
            <a:pPr algn="just">
              <a:buFont typeface="Arial" panose="020B0604020202020204" pitchFamily="34" charset="0"/>
              <a:buChar char="−"/>
            </a:pPr>
            <a:r>
              <a:rPr lang="es-ES" sz="2000" b="1" dirty="0" smtClean="0">
                <a:solidFill>
                  <a:srgbClr val="002060"/>
                </a:solidFill>
                <a:latin typeface="Arial" panose="020B0604020202020204" pitchFamily="34" charset="0"/>
              </a:rPr>
              <a:t>Las </a:t>
            </a:r>
            <a:r>
              <a:rPr lang="es-ES" sz="2000" b="1" dirty="0">
                <a:solidFill>
                  <a:srgbClr val="002060"/>
                </a:solidFill>
                <a:latin typeface="Arial" panose="020B0604020202020204" pitchFamily="34" charset="0"/>
              </a:rPr>
              <a:t>autoridades competentes relevantes pueden elegir a otro coordinador distinto si resulta más </a:t>
            </a:r>
            <a:r>
              <a:rPr lang="es-ES" sz="2000" b="1" dirty="0" smtClean="0">
                <a:solidFill>
                  <a:srgbClr val="002060"/>
                </a:solidFill>
                <a:latin typeface="Arial" panose="020B0604020202020204" pitchFamily="34" charset="0"/>
              </a:rPr>
              <a:t>adecuado</a:t>
            </a:r>
            <a:endParaRPr lang="es-ES" sz="2000" b="1" dirty="0">
              <a:solidFill>
                <a:srgbClr val="002060"/>
              </a:solidFill>
              <a:latin typeface="Arial" panose="020B0604020202020204" pitchFamily="34" charset="0"/>
            </a:endParaRPr>
          </a:p>
        </p:txBody>
      </p:sp>
      <p:pic>
        <p:nvPicPr>
          <p:cNvPr id="19" name="Imagen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24611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4955203"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2" name="Rectángulo 1"/>
          <p:cNvSpPr/>
          <p:nvPr/>
        </p:nvSpPr>
        <p:spPr>
          <a:xfrm>
            <a:off x="413872" y="804069"/>
            <a:ext cx="8749147" cy="3785652"/>
          </a:xfrm>
          <a:prstGeom prst="rect">
            <a:avLst/>
          </a:prstGeom>
        </p:spPr>
        <p:txBody>
          <a:bodyPr wrap="square">
            <a:spAutoFit/>
          </a:bodyPr>
          <a:lstStyle/>
          <a:p>
            <a:pPr marL="342900" indent="-342900">
              <a:lnSpc>
                <a:spcPct val="200000"/>
              </a:lnSpc>
              <a:spcBef>
                <a:spcPts val="0"/>
              </a:spcBef>
              <a:buFont typeface="+mj-lt"/>
              <a:buAutoNum type="arabicPeriod"/>
              <a:defRPr/>
            </a:pPr>
            <a:r>
              <a:rPr lang="es-ES" sz="2000" dirty="0">
                <a:solidFill>
                  <a:srgbClr val="002060"/>
                </a:solidFill>
              </a:rPr>
              <a:t>Mantener un volumen suficiente de recursos propios</a:t>
            </a:r>
          </a:p>
          <a:p>
            <a:pPr marL="342900" indent="-342900">
              <a:lnSpc>
                <a:spcPct val="200000"/>
              </a:lnSpc>
              <a:spcBef>
                <a:spcPts val="0"/>
              </a:spcBef>
              <a:buFont typeface="+mj-lt"/>
              <a:buAutoNum type="arabicPeriod"/>
            </a:pPr>
            <a:r>
              <a:rPr lang="es-ES_tradnl" sz="2000" dirty="0">
                <a:solidFill>
                  <a:srgbClr val="002060"/>
                </a:solidFill>
              </a:rPr>
              <a:t>Aplicar políticas de adecuación de capital</a:t>
            </a:r>
            <a:endParaRPr lang="en-US" sz="2000" dirty="0">
              <a:solidFill>
                <a:srgbClr val="002060"/>
              </a:solidFill>
            </a:endParaRPr>
          </a:p>
          <a:p>
            <a:pPr marL="342900" indent="-342900">
              <a:lnSpc>
                <a:spcPct val="200000"/>
              </a:lnSpc>
              <a:spcBef>
                <a:spcPts val="0"/>
              </a:spcBef>
              <a:buFont typeface="+mj-lt"/>
              <a:buAutoNum type="arabicPeriod"/>
            </a:pPr>
            <a:r>
              <a:rPr lang="es-ES_tradnl" sz="2000" dirty="0">
                <a:solidFill>
                  <a:srgbClr val="002060"/>
                </a:solidFill>
              </a:rPr>
              <a:t>El control de la concentración de riesgos</a:t>
            </a:r>
            <a:endParaRPr lang="en-US" sz="2000" dirty="0">
              <a:solidFill>
                <a:srgbClr val="002060"/>
              </a:solidFill>
            </a:endParaRPr>
          </a:p>
          <a:p>
            <a:pPr marL="342900" indent="-342900">
              <a:lnSpc>
                <a:spcPct val="200000"/>
              </a:lnSpc>
              <a:spcBef>
                <a:spcPts val="0"/>
              </a:spcBef>
              <a:buFont typeface="+mj-lt"/>
              <a:buAutoNum type="arabicPeriod"/>
            </a:pPr>
            <a:r>
              <a:rPr lang="es-ES_tradnl" sz="2000" dirty="0">
                <a:solidFill>
                  <a:srgbClr val="002060"/>
                </a:solidFill>
              </a:rPr>
              <a:t>El control de las operaciones intragrupo significativas</a:t>
            </a:r>
            <a:endParaRPr lang="en-US" sz="2000" dirty="0">
              <a:solidFill>
                <a:srgbClr val="002060"/>
              </a:solidFill>
            </a:endParaRPr>
          </a:p>
          <a:p>
            <a:pPr marL="342900" indent="-342900">
              <a:lnSpc>
                <a:spcPct val="200000"/>
              </a:lnSpc>
              <a:spcBef>
                <a:spcPts val="0"/>
              </a:spcBef>
              <a:buFont typeface="+mj-lt"/>
              <a:buAutoNum type="arabicPeriod"/>
            </a:pPr>
            <a:r>
              <a:rPr lang="es-ES_tradnl" sz="2000" dirty="0">
                <a:solidFill>
                  <a:srgbClr val="002060"/>
                </a:solidFill>
              </a:rPr>
              <a:t>Procedimientos de gestión de los riesgos adecuados</a:t>
            </a:r>
          </a:p>
          <a:p>
            <a:pPr marL="342900" indent="-342900">
              <a:lnSpc>
                <a:spcPct val="200000"/>
              </a:lnSpc>
              <a:spcBef>
                <a:spcPts val="0"/>
              </a:spcBef>
              <a:buFont typeface="+mj-lt"/>
              <a:buAutoNum type="arabicPeriod"/>
            </a:pPr>
            <a:r>
              <a:rPr lang="es-ES_tradnl" sz="2000" dirty="0">
                <a:solidFill>
                  <a:srgbClr val="002060"/>
                </a:solidFill>
              </a:rPr>
              <a:t>Mecanismos de control interno adecuados</a:t>
            </a:r>
            <a:endParaRPr lang="en-US" sz="2000" dirty="0">
              <a:solidFill>
                <a:srgbClr val="002060"/>
              </a:solidFill>
            </a:endParaRPr>
          </a:p>
        </p:txBody>
      </p:sp>
      <p:pic>
        <p:nvPicPr>
          <p:cNvPr id="5" name="Imagen 4"/>
          <p:cNvPicPr>
            <a:picLocks noChangeAspect="1"/>
          </p:cNvPicPr>
          <p:nvPr/>
        </p:nvPicPr>
        <p:blipFill>
          <a:blip r:embed="rId3"/>
          <a:stretch>
            <a:fillRect/>
          </a:stretch>
        </p:blipFill>
        <p:spPr>
          <a:xfrm>
            <a:off x="7613171" y="219843"/>
            <a:ext cx="1160450" cy="1168451"/>
          </a:xfrm>
          <a:prstGeom prst="rect">
            <a:avLst/>
          </a:prstGeom>
        </p:spPr>
      </p:pic>
    </p:spTree>
    <p:extLst>
      <p:ext uri="{BB962C8B-B14F-4D97-AF65-F5344CB8AC3E}">
        <p14:creationId xmlns:p14="http://schemas.microsoft.com/office/powerpoint/2010/main" val="863857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4955203"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4" name="Rectángulo 3"/>
          <p:cNvSpPr/>
          <p:nvPr/>
        </p:nvSpPr>
        <p:spPr>
          <a:xfrm>
            <a:off x="2069435" y="2340000"/>
            <a:ext cx="5713355" cy="2308324"/>
          </a:xfrm>
          <a:prstGeom prst="rect">
            <a:avLst/>
          </a:prstGeom>
        </p:spPr>
        <p:txBody>
          <a:bodyPr wrap="square">
            <a:spAutoFit/>
          </a:bodyPr>
          <a:lstStyle/>
          <a:p>
            <a:pPr marL="457200" indent="-457200">
              <a:buFont typeface="+mj-lt"/>
              <a:buAutoNum type="arabicPeriod"/>
            </a:pPr>
            <a:r>
              <a:rPr lang="es-ES" sz="3600" dirty="0" smtClean="0">
                <a:solidFill>
                  <a:srgbClr val="002060"/>
                </a:solidFill>
              </a:rPr>
              <a:t>Mantener </a:t>
            </a:r>
            <a:r>
              <a:rPr lang="es-ES" sz="3600" dirty="0">
                <a:solidFill>
                  <a:srgbClr val="002060"/>
                </a:solidFill>
              </a:rPr>
              <a:t>un volumen suficiente de recursos propios</a:t>
            </a:r>
          </a:p>
          <a:p>
            <a:pPr marL="457200" indent="-457200">
              <a:buFont typeface="+mj-lt"/>
              <a:buAutoNum type="arabicPeriod"/>
            </a:pPr>
            <a:endParaRPr lang="en-US" sz="3600" dirty="0">
              <a:solidFill>
                <a:srgbClr val="002060"/>
              </a:solidFill>
            </a:endParaRPr>
          </a:p>
        </p:txBody>
      </p:sp>
    </p:spTree>
    <p:extLst>
      <p:ext uri="{BB962C8B-B14F-4D97-AF65-F5344CB8AC3E}">
        <p14:creationId xmlns:p14="http://schemas.microsoft.com/office/powerpoint/2010/main" val="241609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lamada rectangular 3"/>
          <p:cNvSpPr/>
          <p:nvPr/>
        </p:nvSpPr>
        <p:spPr>
          <a:xfrm>
            <a:off x="6353181" y="1313973"/>
            <a:ext cx="2290278" cy="830997"/>
          </a:xfrm>
          <a:prstGeom prst="wedgeRectCallout">
            <a:avLst>
              <a:gd name="adj1" fmla="val -34359"/>
              <a:gd name="adj2" fmla="val 91884"/>
            </a:avLst>
          </a:prstGeom>
          <a:noFill/>
          <a:ln w="12700">
            <a:solidFill>
              <a:schemeClr val="bg1">
                <a:lumMod val="85000"/>
              </a:schemeClr>
            </a:solidFill>
          </a:ln>
        </p:spPr>
        <p:txBody>
          <a:bodyPr wrap="square" rtlCol="0">
            <a:spAutoFit/>
          </a:bodyPr>
          <a:lstStyle/>
          <a:p>
            <a:r>
              <a:rPr lang="es-ES" sz="1600" dirty="0" smtClean="0">
                <a:solidFill>
                  <a:schemeClr val="bg1">
                    <a:lumMod val="50000"/>
                  </a:schemeClr>
                </a:solidFill>
              </a:rPr>
              <a:t>Calculado </a:t>
            </a:r>
            <a:r>
              <a:rPr lang="es-ES" sz="1600" dirty="0">
                <a:solidFill>
                  <a:schemeClr val="bg1">
                    <a:lumMod val="50000"/>
                  </a:schemeClr>
                </a:solidFill>
              </a:rPr>
              <a:t>según las normas sectoriales correspondientes</a:t>
            </a:r>
          </a:p>
        </p:txBody>
      </p:sp>
      <p:sp>
        <p:nvSpPr>
          <p:cNvPr id="12" name="Rectángulo 11"/>
          <p:cNvSpPr/>
          <p:nvPr/>
        </p:nvSpPr>
        <p:spPr>
          <a:xfrm>
            <a:off x="413872" y="314559"/>
            <a:ext cx="5556329" cy="369332"/>
          </a:xfrm>
          <a:prstGeom prst="rect">
            <a:avLst/>
          </a:prstGeom>
        </p:spPr>
        <p:txBody>
          <a:bodyPr wrap="none">
            <a:spAutoFit/>
          </a:bodyPr>
          <a:lstStyle/>
          <a:p>
            <a:pPr>
              <a:defRPr/>
            </a:pPr>
            <a:r>
              <a:rPr lang="es-ES" sz="1800" dirty="0">
                <a:solidFill>
                  <a:srgbClr val="FF0000"/>
                </a:solidFill>
              </a:rPr>
              <a:t>6</a:t>
            </a:r>
            <a:r>
              <a:rPr lang="es-ES" sz="1800" dirty="0" smtClean="0">
                <a:solidFill>
                  <a:srgbClr val="FF0000"/>
                </a:solidFill>
              </a:rPr>
              <a:t>. Requerimientos </a:t>
            </a:r>
            <a:r>
              <a:rPr lang="es-ES" sz="1800" dirty="0">
                <a:solidFill>
                  <a:srgbClr val="FF0000"/>
                </a:solidFill>
              </a:rPr>
              <a:t>de solvencia </a:t>
            </a:r>
            <a:r>
              <a:rPr lang="es-ES" sz="1800" u="sng" dirty="0" smtClean="0">
                <a:solidFill>
                  <a:srgbClr val="FF0000"/>
                </a:solidFill>
              </a:rPr>
              <a:t>adicionales</a:t>
            </a:r>
            <a:r>
              <a:rPr lang="es-ES" sz="1800" dirty="0" smtClean="0">
                <a:solidFill>
                  <a:srgbClr val="FF0000"/>
                </a:solidFill>
              </a:rPr>
              <a:t> (</a:t>
            </a:r>
            <a:r>
              <a:rPr lang="es-ES" sz="1800" baseline="30000" dirty="0" smtClean="0">
                <a:solidFill>
                  <a:srgbClr val="FF0000"/>
                </a:solidFill>
              </a:rPr>
              <a:t>1/14</a:t>
            </a:r>
            <a:r>
              <a:rPr lang="es-ES" sz="1800" dirty="0" smtClean="0">
                <a:solidFill>
                  <a:srgbClr val="FF0000"/>
                </a:solidFill>
              </a:rPr>
              <a:t>)</a:t>
            </a:r>
            <a:endParaRPr lang="es-ES" altLang="es-ES" sz="1800" dirty="0">
              <a:solidFill>
                <a:srgbClr val="FF0000"/>
              </a:solidFill>
            </a:endParaRPr>
          </a:p>
        </p:txBody>
      </p:sp>
      <p:sp>
        <p:nvSpPr>
          <p:cNvPr id="2" name="Rectángulo 1"/>
          <p:cNvSpPr/>
          <p:nvPr/>
        </p:nvSpPr>
        <p:spPr>
          <a:xfrm>
            <a:off x="920625" y="2028206"/>
            <a:ext cx="2736976" cy="1569660"/>
          </a:xfrm>
          <a:prstGeom prst="rect">
            <a:avLst/>
          </a:prstGeom>
          <a:solidFill>
            <a:srgbClr val="002060"/>
          </a:solidFill>
          <a:ln>
            <a:solidFill>
              <a:srgbClr val="002060"/>
            </a:solidFill>
          </a:ln>
        </p:spPr>
        <p:txBody>
          <a:bodyPr wrap="square">
            <a:spAutoFit/>
          </a:bodyPr>
          <a:lstStyle/>
          <a:p>
            <a:pPr algn="ctr"/>
            <a:r>
              <a:rPr lang="es-ES" sz="3200" dirty="0"/>
              <a:t>Recursos propios </a:t>
            </a:r>
            <a:r>
              <a:rPr lang="es-ES" sz="3200" dirty="0" smtClean="0"/>
              <a:t>computables</a:t>
            </a:r>
            <a:endParaRPr lang="es-ES" sz="3200" dirty="0"/>
          </a:p>
        </p:txBody>
      </p:sp>
      <p:sp>
        <p:nvSpPr>
          <p:cNvPr id="3" name="Rectángulo 2"/>
          <p:cNvSpPr/>
          <p:nvPr/>
        </p:nvSpPr>
        <p:spPr>
          <a:xfrm>
            <a:off x="5241943" y="2479084"/>
            <a:ext cx="3281669" cy="584775"/>
          </a:xfrm>
          <a:prstGeom prst="rect">
            <a:avLst/>
          </a:prstGeom>
          <a:noFill/>
          <a:ln>
            <a:solidFill>
              <a:srgbClr val="002060"/>
            </a:solidFill>
          </a:ln>
        </p:spPr>
        <p:txBody>
          <a:bodyPr wrap="square">
            <a:spAutoFit/>
          </a:bodyPr>
          <a:lstStyle/>
          <a:p>
            <a:pPr algn="ctr"/>
            <a:r>
              <a:rPr lang="es-ES" sz="3200" dirty="0">
                <a:solidFill>
                  <a:srgbClr val="002060"/>
                </a:solidFill>
              </a:rPr>
              <a:t>Requerimientos</a:t>
            </a:r>
            <a:endParaRPr lang="en-US" sz="3200" dirty="0">
              <a:solidFill>
                <a:srgbClr val="002060"/>
              </a:solidFill>
            </a:endParaRPr>
          </a:p>
        </p:txBody>
      </p:sp>
      <p:sp>
        <p:nvSpPr>
          <p:cNvPr id="5" name="CuadroTexto 4"/>
          <p:cNvSpPr txBox="1"/>
          <p:nvPr/>
        </p:nvSpPr>
        <p:spPr>
          <a:xfrm>
            <a:off x="920625" y="3762351"/>
            <a:ext cx="3132000" cy="738664"/>
          </a:xfrm>
          <a:prstGeom prst="rect">
            <a:avLst/>
          </a:prstGeom>
          <a:noFill/>
        </p:spPr>
        <p:txBody>
          <a:bodyPr wrap="square" rtlCol="0">
            <a:spAutoFit/>
          </a:bodyPr>
          <a:lstStyle/>
          <a:p>
            <a:r>
              <a:rPr lang="es-ES" dirty="0" smtClean="0">
                <a:solidFill>
                  <a:srgbClr val="002060"/>
                </a:solidFill>
              </a:rPr>
              <a:t>+ Entidades de crédito</a:t>
            </a:r>
          </a:p>
          <a:p>
            <a:r>
              <a:rPr lang="es-ES" dirty="0" smtClean="0">
                <a:solidFill>
                  <a:srgbClr val="002060"/>
                </a:solidFill>
              </a:rPr>
              <a:t>+ Empresas de servicios inversión</a:t>
            </a:r>
          </a:p>
          <a:p>
            <a:r>
              <a:rPr lang="es-ES" dirty="0" smtClean="0">
                <a:solidFill>
                  <a:srgbClr val="002060"/>
                </a:solidFill>
              </a:rPr>
              <a:t>+ Aseguradoras</a:t>
            </a:r>
            <a:endParaRPr lang="en-US" dirty="0">
              <a:solidFill>
                <a:srgbClr val="002060"/>
              </a:solidFill>
            </a:endParaRPr>
          </a:p>
        </p:txBody>
      </p:sp>
      <p:sp>
        <p:nvSpPr>
          <p:cNvPr id="15" name="CuadroTexto 14"/>
          <p:cNvSpPr txBox="1"/>
          <p:nvPr/>
        </p:nvSpPr>
        <p:spPr>
          <a:xfrm>
            <a:off x="920624" y="4665500"/>
            <a:ext cx="3983885" cy="738664"/>
          </a:xfrm>
          <a:prstGeom prst="rect">
            <a:avLst/>
          </a:prstGeom>
          <a:noFill/>
        </p:spPr>
        <p:txBody>
          <a:bodyPr wrap="square" rtlCol="0">
            <a:spAutoFit/>
          </a:bodyPr>
          <a:lstStyle/>
          <a:p>
            <a:r>
              <a:rPr lang="es-ES" dirty="0" smtClean="0">
                <a:solidFill>
                  <a:srgbClr val="FF0000"/>
                </a:solidFill>
              </a:rPr>
              <a:t>- Participaciones cruzadas</a:t>
            </a:r>
          </a:p>
          <a:p>
            <a:r>
              <a:rPr lang="es-ES" dirty="0" smtClean="0">
                <a:solidFill>
                  <a:srgbClr val="FF0000"/>
                </a:solidFill>
              </a:rPr>
              <a:t>- Exceso de capital no polivalente (*)</a:t>
            </a:r>
          </a:p>
          <a:p>
            <a:r>
              <a:rPr lang="es-ES" dirty="0" smtClean="0">
                <a:solidFill>
                  <a:srgbClr val="FF0000"/>
                </a:solidFill>
              </a:rPr>
              <a:t>- Otras operaciones, a juicio del Coordinador</a:t>
            </a:r>
            <a:endParaRPr lang="en-US" dirty="0">
              <a:solidFill>
                <a:srgbClr val="FF0000"/>
              </a:solidFill>
            </a:endParaRPr>
          </a:p>
        </p:txBody>
      </p:sp>
      <p:sp>
        <p:nvSpPr>
          <p:cNvPr id="7" name="Rectángulo 6"/>
          <p:cNvSpPr/>
          <p:nvPr/>
        </p:nvSpPr>
        <p:spPr>
          <a:xfrm>
            <a:off x="920624" y="3720786"/>
            <a:ext cx="4067012" cy="17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izquierda y derecha 13"/>
          <p:cNvSpPr/>
          <p:nvPr/>
        </p:nvSpPr>
        <p:spPr>
          <a:xfrm>
            <a:off x="4000671" y="2483625"/>
            <a:ext cx="935011" cy="584775"/>
          </a:xfrm>
          <a:prstGeom prst="lef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curvada hacia arriba 20"/>
          <p:cNvSpPr/>
          <p:nvPr/>
        </p:nvSpPr>
        <p:spPr>
          <a:xfrm rot="5400000">
            <a:off x="-65390" y="3256439"/>
            <a:ext cx="958523" cy="641625"/>
          </a:xfrm>
          <a:prstGeom prst="curvedUp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18" name="CuadroTexto 17"/>
          <p:cNvSpPr txBox="1"/>
          <p:nvPr/>
        </p:nvSpPr>
        <p:spPr>
          <a:xfrm>
            <a:off x="5459375" y="4169287"/>
            <a:ext cx="3090378" cy="830997"/>
          </a:xfrm>
          <a:prstGeom prst="rect">
            <a:avLst/>
          </a:prstGeom>
          <a:noFill/>
          <a:ln>
            <a:solidFill>
              <a:srgbClr val="002060"/>
            </a:solidFill>
            <a:prstDash val="lgDashDot"/>
          </a:ln>
        </p:spPr>
        <p:txBody>
          <a:bodyPr wrap="square">
            <a:spAutoFit/>
          </a:bodyPr>
          <a:lstStyle>
            <a:defPPr>
              <a:defRPr lang="es-ES"/>
            </a:defPPr>
            <a:lvl1pPr algn="ctr">
              <a:defRPr sz="3200">
                <a:solidFill>
                  <a:srgbClr val="002060"/>
                </a:solidFill>
              </a:defRPr>
            </a:lvl1pPr>
          </a:lstStyle>
          <a:p>
            <a:r>
              <a:rPr lang="es-ES" sz="2400" dirty="0" smtClean="0"/>
              <a:t>Es una pseudo consolidación</a:t>
            </a:r>
            <a:endParaRPr lang="en-US" sz="2400" dirty="0"/>
          </a:p>
        </p:txBody>
      </p:sp>
      <p:pic>
        <p:nvPicPr>
          <p:cNvPr id="19" name="Imagen 18"/>
          <p:cNvPicPr>
            <a:picLocks noChangeAspect="1"/>
          </p:cNvPicPr>
          <p:nvPr/>
        </p:nvPicPr>
        <p:blipFill>
          <a:blip r:embed="rId4"/>
          <a:stretch>
            <a:fillRect/>
          </a:stretch>
        </p:blipFill>
        <p:spPr>
          <a:xfrm>
            <a:off x="8142902" y="4135476"/>
            <a:ext cx="813702" cy="819312"/>
          </a:xfrm>
          <a:prstGeom prst="rect">
            <a:avLst/>
          </a:prstGeom>
        </p:spPr>
      </p:pic>
      <p:sp>
        <p:nvSpPr>
          <p:cNvPr id="17" name="Rectángulo 16"/>
          <p:cNvSpPr/>
          <p:nvPr/>
        </p:nvSpPr>
        <p:spPr>
          <a:xfrm>
            <a:off x="413871" y="714669"/>
            <a:ext cx="5560901" cy="307777"/>
          </a:xfrm>
          <a:prstGeom prst="rect">
            <a:avLst/>
          </a:prstGeom>
        </p:spPr>
        <p:txBody>
          <a:bodyPr wrap="square">
            <a:spAutoFit/>
          </a:bodyPr>
          <a:lstStyle/>
          <a:p>
            <a:pPr marL="342900" indent="-342900">
              <a:spcBef>
                <a:spcPts val="0"/>
              </a:spcBef>
              <a:buFont typeface="+mj-lt"/>
              <a:buAutoNum type="arabicPeriod"/>
              <a:defRPr/>
            </a:pPr>
            <a:r>
              <a:rPr lang="es-ES" dirty="0">
                <a:solidFill>
                  <a:schemeClr val="bg1">
                    <a:lumMod val="50000"/>
                  </a:schemeClr>
                </a:solidFill>
              </a:rPr>
              <a:t>Mantener un volumen suficiente de recursos </a:t>
            </a:r>
            <a:r>
              <a:rPr lang="es-ES" dirty="0" smtClean="0">
                <a:solidFill>
                  <a:schemeClr val="bg1">
                    <a:lumMod val="50000"/>
                  </a:schemeClr>
                </a:solidFill>
              </a:rPr>
              <a:t>propios (</a:t>
            </a:r>
            <a:r>
              <a:rPr lang="es-ES" baseline="30000" dirty="0" smtClean="0">
                <a:solidFill>
                  <a:schemeClr val="bg1">
                    <a:lumMod val="50000"/>
                  </a:schemeClr>
                </a:solidFill>
              </a:rPr>
              <a:t>1/2</a:t>
            </a:r>
            <a:r>
              <a:rPr lang="es-ES" dirty="0" smtClean="0">
                <a:solidFill>
                  <a:schemeClr val="bg1">
                    <a:lumMod val="50000"/>
                  </a:schemeClr>
                </a:solidFill>
              </a:rPr>
              <a:t>)</a:t>
            </a:r>
            <a:endParaRPr lang="es-ES" dirty="0">
              <a:solidFill>
                <a:schemeClr val="bg1">
                  <a:lumMod val="50000"/>
                </a:schemeClr>
              </a:solidFill>
            </a:endParaRPr>
          </a:p>
        </p:txBody>
      </p:sp>
    </p:spTree>
    <p:extLst>
      <p:ext uri="{BB962C8B-B14F-4D97-AF65-F5344CB8AC3E}">
        <p14:creationId xmlns:p14="http://schemas.microsoft.com/office/powerpoint/2010/main" val="13684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p:bldP spid="15" grpId="0"/>
      <p:bldP spid="7" grpId="0" animBg="1"/>
      <p:bldP spid="14" grpId="0" animBg="1"/>
      <p:bldP spid="21"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2/14</a:t>
            </a:r>
            <a:r>
              <a:rPr lang="es-ES" sz="1800" dirty="0" smtClean="0">
                <a:solidFill>
                  <a:srgbClr val="FF0000"/>
                </a:solidFill>
              </a:rPr>
              <a:t>)</a:t>
            </a:r>
            <a:endParaRPr lang="es-ES" altLang="es-ES" sz="1800" dirty="0">
              <a:solidFill>
                <a:srgbClr val="FF0000"/>
              </a:solidFill>
            </a:endParaRPr>
          </a:p>
        </p:txBody>
      </p:sp>
      <p:sp>
        <p:nvSpPr>
          <p:cNvPr id="2" name="Rectángulo 1"/>
          <p:cNvSpPr/>
          <p:nvPr/>
        </p:nvSpPr>
        <p:spPr>
          <a:xfrm>
            <a:off x="827106" y="1394355"/>
            <a:ext cx="2736976" cy="1569660"/>
          </a:xfrm>
          <a:prstGeom prst="rect">
            <a:avLst/>
          </a:prstGeom>
          <a:solidFill>
            <a:srgbClr val="002060"/>
          </a:solidFill>
          <a:ln>
            <a:solidFill>
              <a:srgbClr val="002060"/>
            </a:solidFill>
          </a:ln>
        </p:spPr>
        <p:txBody>
          <a:bodyPr wrap="square">
            <a:spAutoFit/>
          </a:bodyPr>
          <a:lstStyle/>
          <a:p>
            <a:pPr algn="ctr"/>
            <a:r>
              <a:rPr lang="es-ES" sz="3200" dirty="0"/>
              <a:t>Recursos propios </a:t>
            </a:r>
            <a:r>
              <a:rPr lang="es-ES" sz="3200" dirty="0" smtClean="0"/>
              <a:t>computables</a:t>
            </a:r>
            <a:endParaRPr lang="es-ES" sz="3200" dirty="0"/>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15" name="Rectángulo 14"/>
          <p:cNvSpPr/>
          <p:nvPr/>
        </p:nvSpPr>
        <p:spPr>
          <a:xfrm>
            <a:off x="413871" y="714669"/>
            <a:ext cx="5560901" cy="307777"/>
          </a:xfrm>
          <a:prstGeom prst="rect">
            <a:avLst/>
          </a:prstGeom>
        </p:spPr>
        <p:txBody>
          <a:bodyPr wrap="square">
            <a:spAutoFit/>
          </a:bodyPr>
          <a:lstStyle/>
          <a:p>
            <a:pPr marL="342900" indent="-342900">
              <a:spcBef>
                <a:spcPts val="0"/>
              </a:spcBef>
              <a:buFont typeface="+mj-lt"/>
              <a:buAutoNum type="arabicPeriod"/>
              <a:defRPr/>
            </a:pPr>
            <a:r>
              <a:rPr lang="es-ES" dirty="0">
                <a:solidFill>
                  <a:schemeClr val="bg1">
                    <a:lumMod val="50000"/>
                  </a:schemeClr>
                </a:solidFill>
              </a:rPr>
              <a:t>Mantener un volumen suficiente de recursos propios </a:t>
            </a:r>
            <a:r>
              <a:rPr lang="es-ES" dirty="0" smtClean="0">
                <a:solidFill>
                  <a:schemeClr val="bg1">
                    <a:lumMod val="50000"/>
                  </a:schemeClr>
                </a:solidFill>
              </a:rPr>
              <a:t>(</a:t>
            </a:r>
            <a:r>
              <a:rPr lang="es-ES" baseline="30000" dirty="0" smtClean="0">
                <a:solidFill>
                  <a:schemeClr val="bg1">
                    <a:lumMod val="50000"/>
                  </a:schemeClr>
                </a:solidFill>
              </a:rPr>
              <a:t>2/3</a:t>
            </a:r>
            <a:r>
              <a:rPr lang="es-ES" dirty="0" smtClean="0">
                <a:solidFill>
                  <a:schemeClr val="bg1">
                    <a:lumMod val="50000"/>
                  </a:schemeClr>
                </a:solidFill>
              </a:rPr>
              <a:t>)</a:t>
            </a:r>
            <a:endParaRPr lang="es-ES" dirty="0">
              <a:solidFill>
                <a:schemeClr val="bg1">
                  <a:lumMod val="50000"/>
                </a:schemeClr>
              </a:solidFill>
            </a:endParaRPr>
          </a:p>
        </p:txBody>
      </p:sp>
      <p:sp>
        <p:nvSpPr>
          <p:cNvPr id="21" name="Rectángulo 20"/>
          <p:cNvSpPr/>
          <p:nvPr/>
        </p:nvSpPr>
        <p:spPr>
          <a:xfrm>
            <a:off x="569736" y="3138495"/>
            <a:ext cx="8345664" cy="3046988"/>
          </a:xfrm>
          <a:prstGeom prst="rect">
            <a:avLst/>
          </a:prstGeom>
        </p:spPr>
        <p:txBody>
          <a:bodyPr wrap="square">
            <a:spAutoFit/>
          </a:bodyPr>
          <a:lstStyle/>
          <a:p>
            <a:pPr marL="285750" indent="-285750" algn="just">
              <a:buFont typeface="Arial" panose="020B0604020202020204" pitchFamily="34" charset="0"/>
              <a:buChar char="−"/>
            </a:pPr>
            <a:r>
              <a:rPr lang="es-ES" sz="1600" dirty="0" smtClean="0">
                <a:solidFill>
                  <a:srgbClr val="002060"/>
                </a:solidFill>
              </a:rPr>
              <a:t>Elementos computables </a:t>
            </a:r>
            <a:r>
              <a:rPr lang="es-ES" sz="1600" dirty="0">
                <a:solidFill>
                  <a:srgbClr val="002060"/>
                </a:solidFill>
              </a:rPr>
              <a:t>bajo la normativa de uno de los sectores del conglomerado, pero no bajo la normativa del sector coordinador</a:t>
            </a:r>
            <a:r>
              <a:rPr lang="es-ES" sz="1600" b="0" dirty="0">
                <a:solidFill>
                  <a:srgbClr val="002060"/>
                </a:solidFill>
              </a:rPr>
              <a:t>, se deduce lo que excede de los requerimientos de aquel sector</a:t>
            </a:r>
          </a:p>
          <a:p>
            <a:pPr algn="just"/>
            <a:endParaRPr lang="es-ES" sz="1600" b="0" dirty="0">
              <a:solidFill>
                <a:srgbClr val="002060"/>
              </a:solidFill>
            </a:endParaRPr>
          </a:p>
          <a:p>
            <a:pPr marL="285750" indent="-285750">
              <a:buFont typeface="Arial" panose="020B0604020202020204" pitchFamily="34" charset="0"/>
              <a:buChar char="−"/>
            </a:pPr>
            <a:r>
              <a:rPr lang="es-ES" sz="1600" dirty="0" smtClean="0">
                <a:solidFill>
                  <a:srgbClr val="002060"/>
                </a:solidFill>
              </a:rPr>
              <a:t>Los </a:t>
            </a:r>
            <a:r>
              <a:rPr lang="es-ES" sz="1600" dirty="0">
                <a:solidFill>
                  <a:srgbClr val="002060"/>
                </a:solidFill>
              </a:rPr>
              <a:t>fondos propios que excedan de los requisitos de solvencia sectoriales</a:t>
            </a:r>
            <a:r>
              <a:rPr lang="es-ES" sz="1600" b="0" dirty="0">
                <a:solidFill>
                  <a:srgbClr val="002060"/>
                </a:solidFill>
              </a:rPr>
              <a:t> solo se incluyan a nivel del conglomerado </a:t>
            </a:r>
            <a:r>
              <a:rPr lang="es-ES" sz="1600" b="0" dirty="0" smtClean="0">
                <a:solidFill>
                  <a:srgbClr val="002060"/>
                </a:solidFill>
              </a:rPr>
              <a:t>financiero:</a:t>
            </a:r>
          </a:p>
          <a:p>
            <a:pPr marL="285750" indent="-285750">
              <a:buFont typeface="Arial" panose="020B0604020202020204" pitchFamily="34" charset="0"/>
              <a:buChar char="−"/>
            </a:pPr>
            <a:endParaRPr lang="es-ES" sz="1600" b="0" dirty="0" smtClean="0">
              <a:solidFill>
                <a:srgbClr val="002060"/>
              </a:solidFill>
            </a:endParaRPr>
          </a:p>
          <a:p>
            <a:pPr marL="742950" lvl="1" indent="-285750">
              <a:buFont typeface="Wingdings" panose="05000000000000000000" pitchFamily="2" charset="2"/>
              <a:buChar char="§"/>
            </a:pPr>
            <a:r>
              <a:rPr lang="es-ES" sz="1600" b="0" u="sng" dirty="0" smtClean="0">
                <a:solidFill>
                  <a:srgbClr val="002060"/>
                </a:solidFill>
              </a:rPr>
              <a:t>si </a:t>
            </a:r>
            <a:r>
              <a:rPr lang="es-ES" sz="1600" b="0" u="sng" dirty="0">
                <a:solidFill>
                  <a:srgbClr val="002060"/>
                </a:solidFill>
              </a:rPr>
              <a:t>no hay impedimentos para la transferencia </a:t>
            </a:r>
            <a:r>
              <a:rPr lang="es-ES" sz="1600" b="0" dirty="0">
                <a:solidFill>
                  <a:srgbClr val="002060"/>
                </a:solidFill>
              </a:rPr>
              <a:t>de activos o el reembolso de pasivos entre distintos entes del conglomerado financiero, en particular entre </a:t>
            </a:r>
            <a:r>
              <a:rPr lang="es-ES" sz="1600" b="0" dirty="0" smtClean="0">
                <a:solidFill>
                  <a:srgbClr val="002060"/>
                </a:solidFill>
              </a:rPr>
              <a:t>sectores</a:t>
            </a:r>
          </a:p>
          <a:p>
            <a:pPr marL="742950" lvl="1" indent="-285750">
              <a:buFont typeface="Wingdings" panose="05000000000000000000" pitchFamily="2" charset="2"/>
              <a:buChar char="§"/>
            </a:pPr>
            <a:r>
              <a:rPr lang="es-ES" sz="1600" b="0" u="sng" dirty="0" smtClean="0">
                <a:solidFill>
                  <a:srgbClr val="002060"/>
                </a:solidFill>
              </a:rPr>
              <a:t>si </a:t>
            </a:r>
            <a:r>
              <a:rPr lang="es-ES" sz="1600" b="0" u="sng" dirty="0">
                <a:solidFill>
                  <a:srgbClr val="002060"/>
                </a:solidFill>
              </a:rPr>
              <a:t>dichos fondos son transferibles</a:t>
            </a:r>
            <a:r>
              <a:rPr lang="es-ES" sz="1600" b="0" dirty="0">
                <a:solidFill>
                  <a:srgbClr val="002060"/>
                </a:solidFill>
              </a:rPr>
              <a:t> entre entes que formen parte del conglomerado </a:t>
            </a:r>
            <a:r>
              <a:rPr lang="es-ES" sz="1600" b="0" dirty="0" smtClean="0">
                <a:solidFill>
                  <a:srgbClr val="002060"/>
                </a:solidFill>
              </a:rPr>
              <a:t>financiero</a:t>
            </a:r>
            <a:endParaRPr lang="es-ES" sz="1600" dirty="0">
              <a:solidFill>
                <a:srgbClr val="FF0000"/>
              </a:solidFill>
            </a:endParaRPr>
          </a:p>
        </p:txBody>
      </p:sp>
      <p:sp>
        <p:nvSpPr>
          <p:cNvPr id="22" name="Llamada rectangular 21"/>
          <p:cNvSpPr/>
          <p:nvPr/>
        </p:nvSpPr>
        <p:spPr>
          <a:xfrm>
            <a:off x="4495295" y="1544290"/>
            <a:ext cx="2290278" cy="830997"/>
          </a:xfrm>
          <a:prstGeom prst="wedgeRectCallout">
            <a:avLst>
              <a:gd name="adj1" fmla="val -90164"/>
              <a:gd name="adj2" fmla="val 33114"/>
            </a:avLst>
          </a:prstGeom>
          <a:noFill/>
          <a:ln w="12700">
            <a:solidFill>
              <a:schemeClr val="bg1">
                <a:lumMod val="85000"/>
              </a:schemeClr>
            </a:solidFill>
          </a:ln>
        </p:spPr>
        <p:txBody>
          <a:bodyPr wrap="square" rtlCol="0">
            <a:spAutoFit/>
          </a:bodyPr>
          <a:lstStyle/>
          <a:p>
            <a:pPr algn="ctr"/>
            <a:r>
              <a:rPr lang="es-ES" sz="1600" dirty="0" smtClean="0">
                <a:solidFill>
                  <a:srgbClr val="FF0000"/>
                </a:solidFill>
              </a:rPr>
              <a:t>(*)</a:t>
            </a:r>
            <a:r>
              <a:rPr lang="es-ES" sz="1600" dirty="0" smtClean="0">
                <a:solidFill>
                  <a:schemeClr val="bg1">
                    <a:lumMod val="50000"/>
                  </a:schemeClr>
                </a:solidFill>
              </a:rPr>
              <a:t> Cautelas sobre los excesos </a:t>
            </a:r>
            <a:r>
              <a:rPr lang="es-ES" sz="1600" u="sng" dirty="0" smtClean="0">
                <a:solidFill>
                  <a:schemeClr val="bg1">
                    <a:lumMod val="50000"/>
                  </a:schemeClr>
                </a:solidFill>
              </a:rPr>
              <a:t>sectoriales</a:t>
            </a:r>
            <a:r>
              <a:rPr lang="es-ES" sz="1600" dirty="0" smtClean="0">
                <a:solidFill>
                  <a:schemeClr val="bg1">
                    <a:lumMod val="50000"/>
                  </a:schemeClr>
                </a:solidFill>
              </a:rPr>
              <a:t> de recursos propios</a:t>
            </a:r>
            <a:endParaRPr lang="es-ES" sz="1600" dirty="0">
              <a:solidFill>
                <a:schemeClr val="bg1">
                  <a:lumMod val="50000"/>
                </a:schemeClr>
              </a:solidFill>
            </a:endParaRPr>
          </a:p>
        </p:txBody>
      </p:sp>
      <p:cxnSp>
        <p:nvCxnSpPr>
          <p:cNvPr id="7" name="Conector recto de flecha 6"/>
          <p:cNvCxnSpPr>
            <a:stCxn id="22" idx="2"/>
            <a:endCxn id="21" idx="0"/>
          </p:cNvCxnSpPr>
          <p:nvPr/>
        </p:nvCxnSpPr>
        <p:spPr>
          <a:xfrm flipH="1">
            <a:off x="4742568" y="2375287"/>
            <a:ext cx="897866" cy="76320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31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6"/>
          <p:cNvSpPr>
            <a:spLocks noGrp="1"/>
          </p:cNvSpPr>
          <p:nvPr>
            <p:ph type="body" sz="quarter" idx="4294967295"/>
          </p:nvPr>
        </p:nvSpPr>
        <p:spPr>
          <a:xfrm>
            <a:off x="467100" y="1562265"/>
            <a:ext cx="8448300" cy="4661890"/>
          </a:xfrm>
          <a:prstGeom prst="rect">
            <a:avLst/>
          </a:prstGeom>
        </p:spPr>
        <p:txBody>
          <a:bodyPr/>
          <a:lstStyle/>
          <a:p>
            <a:pPr marL="457200" indent="-457200" eaLnBrk="0" fontAlgn="base" hangingPunct="0">
              <a:lnSpc>
                <a:spcPct val="100000"/>
              </a:lnSpc>
              <a:spcBef>
                <a:spcPts val="600"/>
              </a:spcBef>
              <a:spcAft>
                <a:spcPts val="600"/>
              </a:spcAft>
              <a:buAutoNum type="arabicPeriod"/>
              <a:defRPr/>
            </a:pPr>
            <a:r>
              <a:rPr lang="es-ES" sz="2000" b="1" dirty="0">
                <a:solidFill>
                  <a:schemeClr val="bg1">
                    <a:lumMod val="50000"/>
                  </a:schemeClr>
                </a:solidFill>
              </a:rPr>
              <a:t>Introducción </a:t>
            </a:r>
            <a:r>
              <a:rPr lang="es-ES" sz="2000" b="1" dirty="0" smtClean="0">
                <a:solidFill>
                  <a:schemeClr val="bg1">
                    <a:lumMod val="50000"/>
                  </a:schemeClr>
                </a:solidFill>
              </a:rPr>
              <a:t>normativa</a:t>
            </a:r>
          </a:p>
          <a:p>
            <a:pPr marL="457200" indent="-457200" eaLnBrk="0" fontAlgn="base" hangingPunct="0">
              <a:lnSpc>
                <a:spcPct val="100000"/>
              </a:lnSpc>
              <a:spcBef>
                <a:spcPts val="600"/>
              </a:spcBef>
              <a:spcAft>
                <a:spcPts val="600"/>
              </a:spcAft>
              <a:buAutoNum type="arabicPeriod"/>
              <a:defRPr/>
            </a:pPr>
            <a:r>
              <a:rPr lang="es-ES" sz="2000" b="1" dirty="0" smtClean="0">
                <a:solidFill>
                  <a:schemeClr val="bg1">
                    <a:lumMod val="50000"/>
                  </a:schemeClr>
                </a:solidFill>
              </a:rPr>
              <a:t>Origen del problema</a:t>
            </a:r>
          </a:p>
          <a:p>
            <a:pPr marL="457200" indent="-457200" eaLnBrk="0" fontAlgn="base" hangingPunct="0">
              <a:lnSpc>
                <a:spcPct val="100000"/>
              </a:lnSpc>
              <a:spcBef>
                <a:spcPts val="600"/>
              </a:spcBef>
              <a:spcAft>
                <a:spcPts val="600"/>
              </a:spcAft>
              <a:buFont typeface="Arial" panose="020B0604020202020204" pitchFamily="34" charset="0"/>
              <a:buAutoNum type="arabicPeriod"/>
              <a:defRPr/>
            </a:pPr>
            <a:r>
              <a:rPr lang="es-ES" sz="2000" b="1" dirty="0" smtClean="0">
                <a:solidFill>
                  <a:schemeClr val="bg1">
                    <a:lumMod val="50000"/>
                  </a:schemeClr>
                </a:solidFill>
              </a:rPr>
              <a:t>Objetivo </a:t>
            </a:r>
            <a:r>
              <a:rPr lang="es-ES" sz="2000" b="1" dirty="0">
                <a:solidFill>
                  <a:schemeClr val="bg1">
                    <a:lumMod val="50000"/>
                  </a:schemeClr>
                </a:solidFill>
              </a:rPr>
              <a:t>de la </a:t>
            </a:r>
            <a:r>
              <a:rPr lang="es-ES" sz="2000" b="1" dirty="0" smtClean="0">
                <a:solidFill>
                  <a:schemeClr val="bg1">
                    <a:lumMod val="50000"/>
                  </a:schemeClr>
                </a:solidFill>
              </a:rPr>
              <a:t>regulación</a:t>
            </a:r>
          </a:p>
          <a:p>
            <a:pPr marL="457200" indent="-457200" eaLnBrk="0" fontAlgn="base" hangingPunct="0">
              <a:lnSpc>
                <a:spcPct val="100000"/>
              </a:lnSpc>
              <a:spcBef>
                <a:spcPts val="600"/>
              </a:spcBef>
              <a:spcAft>
                <a:spcPts val="600"/>
              </a:spcAft>
              <a:buFont typeface="Arial" panose="020B0604020202020204" pitchFamily="34" charset="0"/>
              <a:buAutoNum type="arabicPeriod"/>
              <a:defRPr/>
            </a:pPr>
            <a:r>
              <a:rPr lang="es-ES" sz="2000" b="1" dirty="0" smtClean="0">
                <a:solidFill>
                  <a:schemeClr val="bg1">
                    <a:lumMod val="50000"/>
                  </a:schemeClr>
                </a:solidFill>
              </a:rPr>
              <a:t>Identificación </a:t>
            </a:r>
            <a:r>
              <a:rPr lang="es-ES" sz="2000" b="1" dirty="0">
                <a:solidFill>
                  <a:schemeClr val="bg1">
                    <a:lumMod val="50000"/>
                  </a:schemeClr>
                </a:solidFill>
              </a:rPr>
              <a:t>de conglomerado </a:t>
            </a:r>
            <a:r>
              <a:rPr lang="es-ES" sz="2000" b="1" dirty="0" smtClean="0">
                <a:solidFill>
                  <a:schemeClr val="bg1">
                    <a:lumMod val="50000"/>
                  </a:schemeClr>
                </a:solidFill>
              </a:rPr>
              <a:t>financiero</a:t>
            </a:r>
          </a:p>
          <a:p>
            <a:pPr marL="457200" indent="-457200" eaLnBrk="0" fontAlgn="base" hangingPunct="0">
              <a:lnSpc>
                <a:spcPct val="100000"/>
              </a:lnSpc>
              <a:spcBef>
                <a:spcPts val="600"/>
              </a:spcBef>
              <a:spcAft>
                <a:spcPts val="600"/>
              </a:spcAft>
              <a:buFont typeface="Arial" panose="020B0604020202020204" pitchFamily="34" charset="0"/>
              <a:buAutoNum type="arabicPeriod"/>
              <a:defRPr/>
            </a:pPr>
            <a:r>
              <a:rPr lang="es-ES" sz="2000" b="1" dirty="0" smtClean="0">
                <a:solidFill>
                  <a:schemeClr val="bg1">
                    <a:lumMod val="50000"/>
                  </a:schemeClr>
                </a:solidFill>
              </a:rPr>
              <a:t>Autoridad </a:t>
            </a:r>
            <a:r>
              <a:rPr lang="es-ES" sz="2000" b="1" dirty="0">
                <a:solidFill>
                  <a:schemeClr val="bg1">
                    <a:lumMod val="50000"/>
                  </a:schemeClr>
                </a:solidFill>
              </a:rPr>
              <a:t>coordinadora del conglomerado </a:t>
            </a:r>
            <a:r>
              <a:rPr lang="es-ES" sz="2000" b="1" dirty="0" smtClean="0">
                <a:solidFill>
                  <a:schemeClr val="bg1">
                    <a:lumMod val="50000"/>
                  </a:schemeClr>
                </a:solidFill>
              </a:rPr>
              <a:t>financiero</a:t>
            </a:r>
          </a:p>
          <a:p>
            <a:pPr marL="457200" indent="-457200" eaLnBrk="0" fontAlgn="base" hangingPunct="0">
              <a:lnSpc>
                <a:spcPct val="100000"/>
              </a:lnSpc>
              <a:spcBef>
                <a:spcPts val="600"/>
              </a:spcBef>
              <a:spcAft>
                <a:spcPts val="600"/>
              </a:spcAft>
              <a:buFont typeface="Arial" panose="020B0604020202020204" pitchFamily="34" charset="0"/>
              <a:buAutoNum type="arabicPeriod"/>
              <a:defRPr/>
            </a:pPr>
            <a:r>
              <a:rPr lang="es-ES" sz="2000" b="1" dirty="0" smtClean="0">
                <a:solidFill>
                  <a:schemeClr val="bg1">
                    <a:lumMod val="50000"/>
                  </a:schemeClr>
                </a:solidFill>
              </a:rPr>
              <a:t>Requerimientos </a:t>
            </a:r>
            <a:r>
              <a:rPr lang="es-ES" sz="2000" b="1" dirty="0">
                <a:solidFill>
                  <a:schemeClr val="bg1">
                    <a:lumMod val="50000"/>
                  </a:schemeClr>
                </a:solidFill>
              </a:rPr>
              <a:t>de solvencia </a:t>
            </a:r>
            <a:r>
              <a:rPr lang="es-ES" sz="2000" b="1" u="sng" dirty="0" smtClean="0">
                <a:solidFill>
                  <a:schemeClr val="bg1">
                    <a:lumMod val="50000"/>
                  </a:schemeClr>
                </a:solidFill>
              </a:rPr>
              <a:t>adicionales</a:t>
            </a:r>
            <a:endParaRPr lang="es-ES" sz="2000" b="1" dirty="0" smtClean="0">
              <a:solidFill>
                <a:schemeClr val="bg1">
                  <a:lumMod val="50000"/>
                </a:schemeClr>
              </a:solidFill>
            </a:endParaRPr>
          </a:p>
          <a:p>
            <a:pPr marL="800100" lvl="1" indent="-342900" eaLnBrk="0" fontAlgn="base" hangingPunct="0">
              <a:lnSpc>
                <a:spcPct val="100000"/>
              </a:lnSpc>
              <a:spcBef>
                <a:spcPts val="0"/>
              </a:spcBef>
              <a:buFont typeface="+mj-lt"/>
              <a:buAutoNum type="arabicPeriod"/>
              <a:defRPr/>
            </a:pPr>
            <a:r>
              <a:rPr lang="es-ES" sz="1600" b="1" dirty="0">
                <a:solidFill>
                  <a:schemeClr val="bg1">
                    <a:lumMod val="50000"/>
                  </a:schemeClr>
                </a:solidFill>
              </a:rPr>
              <a:t>Mantener un volumen suficiente de recursos propios</a:t>
            </a:r>
          </a:p>
          <a:p>
            <a:pPr marL="800100" lvl="1" indent="-342900">
              <a:lnSpc>
                <a:spcPct val="100000"/>
              </a:lnSpc>
              <a:spcBef>
                <a:spcPts val="0"/>
              </a:spcBef>
              <a:buFont typeface="+mj-lt"/>
              <a:buAutoNum type="arabicPeriod"/>
            </a:pPr>
            <a:r>
              <a:rPr lang="es-ES_tradnl" sz="1600" b="1" dirty="0" smtClean="0">
                <a:solidFill>
                  <a:schemeClr val="bg1">
                    <a:lumMod val="50000"/>
                  </a:schemeClr>
                </a:solidFill>
              </a:rPr>
              <a:t>Aplicar políticas </a:t>
            </a:r>
            <a:r>
              <a:rPr lang="es-ES_tradnl" sz="1600" b="1" dirty="0">
                <a:solidFill>
                  <a:schemeClr val="bg1">
                    <a:lumMod val="50000"/>
                  </a:schemeClr>
                </a:solidFill>
              </a:rPr>
              <a:t>de adecuación de capital</a:t>
            </a:r>
            <a:endParaRPr lang="en-US" sz="1600" b="1" dirty="0">
              <a:solidFill>
                <a:schemeClr val="bg1">
                  <a:lumMod val="50000"/>
                </a:schemeClr>
              </a:solidFill>
            </a:endParaRPr>
          </a:p>
          <a:p>
            <a:pPr marL="800100" lvl="1" indent="-342900">
              <a:lnSpc>
                <a:spcPct val="100000"/>
              </a:lnSpc>
              <a:spcBef>
                <a:spcPts val="0"/>
              </a:spcBef>
              <a:buFont typeface="+mj-lt"/>
              <a:buAutoNum type="arabicPeriod"/>
            </a:pPr>
            <a:r>
              <a:rPr lang="es-ES_tradnl" sz="1600" b="1" dirty="0">
                <a:solidFill>
                  <a:schemeClr val="bg1">
                    <a:lumMod val="50000"/>
                  </a:schemeClr>
                </a:solidFill>
              </a:rPr>
              <a:t>El control de la concentración de riesgos</a:t>
            </a:r>
            <a:endParaRPr lang="en-US" sz="1600" b="1" dirty="0">
              <a:solidFill>
                <a:schemeClr val="bg1">
                  <a:lumMod val="50000"/>
                </a:schemeClr>
              </a:solidFill>
            </a:endParaRPr>
          </a:p>
          <a:p>
            <a:pPr marL="800100" lvl="1" indent="-342900">
              <a:lnSpc>
                <a:spcPct val="100000"/>
              </a:lnSpc>
              <a:spcBef>
                <a:spcPts val="0"/>
              </a:spcBef>
              <a:buFont typeface="+mj-lt"/>
              <a:buAutoNum type="arabicPeriod"/>
            </a:pPr>
            <a:r>
              <a:rPr lang="es-ES_tradnl" sz="1600" b="1" dirty="0">
                <a:solidFill>
                  <a:schemeClr val="bg1">
                    <a:lumMod val="50000"/>
                  </a:schemeClr>
                </a:solidFill>
              </a:rPr>
              <a:t>El control de las operaciones intragrupo significativas</a:t>
            </a:r>
            <a:endParaRPr lang="en-US" sz="1600" b="1" dirty="0">
              <a:solidFill>
                <a:schemeClr val="bg1">
                  <a:lumMod val="50000"/>
                </a:schemeClr>
              </a:solidFill>
            </a:endParaRPr>
          </a:p>
          <a:p>
            <a:pPr marL="800100" lvl="1" indent="-342900">
              <a:lnSpc>
                <a:spcPct val="100000"/>
              </a:lnSpc>
              <a:spcBef>
                <a:spcPts val="0"/>
              </a:spcBef>
              <a:buFont typeface="+mj-lt"/>
              <a:buAutoNum type="arabicPeriod"/>
            </a:pPr>
            <a:r>
              <a:rPr lang="es-ES_tradnl" sz="1600" b="1" dirty="0" smtClean="0">
                <a:solidFill>
                  <a:schemeClr val="bg1">
                    <a:lumMod val="50000"/>
                  </a:schemeClr>
                </a:solidFill>
              </a:rPr>
              <a:t>Procedimientos de gestión </a:t>
            </a:r>
            <a:r>
              <a:rPr lang="es-ES_tradnl" sz="1600" b="1" dirty="0">
                <a:solidFill>
                  <a:schemeClr val="bg1">
                    <a:lumMod val="50000"/>
                  </a:schemeClr>
                </a:solidFill>
              </a:rPr>
              <a:t>de los </a:t>
            </a:r>
            <a:r>
              <a:rPr lang="es-ES_tradnl" sz="1600" b="1" dirty="0" smtClean="0">
                <a:solidFill>
                  <a:schemeClr val="bg1">
                    <a:lumMod val="50000"/>
                  </a:schemeClr>
                </a:solidFill>
              </a:rPr>
              <a:t>riesgos adecuados</a:t>
            </a:r>
            <a:endParaRPr lang="es-ES_tradnl" sz="1600" b="1" dirty="0">
              <a:solidFill>
                <a:schemeClr val="bg1">
                  <a:lumMod val="50000"/>
                </a:schemeClr>
              </a:solidFill>
            </a:endParaRPr>
          </a:p>
          <a:p>
            <a:pPr marL="800100" lvl="1" indent="-342900">
              <a:lnSpc>
                <a:spcPct val="100000"/>
              </a:lnSpc>
              <a:spcBef>
                <a:spcPts val="0"/>
              </a:spcBef>
              <a:buFont typeface="+mj-lt"/>
              <a:buAutoNum type="arabicPeriod"/>
            </a:pPr>
            <a:r>
              <a:rPr lang="es-ES_tradnl" sz="1600" b="1" dirty="0" smtClean="0">
                <a:solidFill>
                  <a:schemeClr val="bg1">
                    <a:lumMod val="50000"/>
                  </a:schemeClr>
                </a:solidFill>
              </a:rPr>
              <a:t>Mecanismos de control interno adecuados</a:t>
            </a:r>
            <a:endParaRPr lang="en-US" sz="1600" b="1" dirty="0">
              <a:solidFill>
                <a:schemeClr val="bg1">
                  <a:lumMod val="50000"/>
                </a:schemeClr>
              </a:solidFill>
            </a:endParaRPr>
          </a:p>
        </p:txBody>
      </p:sp>
      <p:sp>
        <p:nvSpPr>
          <p:cNvPr id="6" name="Marcador de texto 4"/>
          <p:cNvSpPr>
            <a:spLocks noGrp="1"/>
          </p:cNvSpPr>
          <p:nvPr>
            <p:ph type="body" sz="quarter" idx="13"/>
          </p:nvPr>
        </p:nvSpPr>
        <p:spPr>
          <a:xfrm>
            <a:off x="467100" y="284400"/>
            <a:ext cx="8292600" cy="1277866"/>
          </a:xfrm>
        </p:spPr>
        <p:txBody>
          <a:bodyPr/>
          <a:lstStyle/>
          <a:p>
            <a:r>
              <a:rPr lang="es-ES" sz="3200" dirty="0" smtClean="0">
                <a:solidFill>
                  <a:srgbClr val="FF0000"/>
                </a:solidFill>
                <a:latin typeface="Arial" panose="020B0604020202020204" pitchFamily="34" charset="0"/>
                <a:cs typeface="Arial" panose="020B0604020202020204" pitchFamily="34" charset="0"/>
              </a:rPr>
              <a:t>Índice</a:t>
            </a:r>
          </a:p>
          <a:p>
            <a:r>
              <a:rPr lang="es-CO" sz="2000" dirty="0" smtClean="0">
                <a:solidFill>
                  <a:srgbClr val="FF0000"/>
                </a:solidFill>
              </a:rPr>
              <a:t>Retos de la banca frente a la regulación de los conglomerados financieros</a:t>
            </a:r>
            <a:endParaRPr lang="es-ES" sz="2000" dirty="0" smtClean="0">
              <a:solidFill>
                <a:srgbClr val="FF0000"/>
              </a:solidFill>
            </a:endParaRPr>
          </a:p>
          <a:p>
            <a:endParaRPr lang="es-ES" sz="3200" dirty="0">
              <a:solidFill>
                <a:srgbClr val="FF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pic>
        <p:nvPicPr>
          <p:cNvPr id="5" name="Imagen 4"/>
          <p:cNvPicPr>
            <a:picLocks noChangeAspect="1"/>
          </p:cNvPicPr>
          <p:nvPr/>
        </p:nvPicPr>
        <p:blipFill>
          <a:blip r:embed="rId3"/>
          <a:stretch>
            <a:fillRect/>
          </a:stretch>
        </p:blipFill>
        <p:spPr>
          <a:xfrm>
            <a:off x="6823461" y="4199023"/>
            <a:ext cx="1160450" cy="1168451"/>
          </a:xfrm>
          <a:prstGeom prst="rect">
            <a:avLst/>
          </a:prstGeom>
        </p:spPr>
      </p:pic>
    </p:spTree>
    <p:extLst>
      <p:ext uri="{BB962C8B-B14F-4D97-AF65-F5344CB8AC3E}">
        <p14:creationId xmlns:p14="http://schemas.microsoft.com/office/powerpoint/2010/main" val="367048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3/14</a:t>
            </a:r>
            <a:r>
              <a:rPr lang="es-ES" sz="1800" dirty="0" smtClean="0">
                <a:solidFill>
                  <a:srgbClr val="FF0000"/>
                </a:solidFill>
              </a:rPr>
              <a:t>)</a:t>
            </a:r>
            <a:endParaRPr lang="es-ES" altLang="es-ES" sz="1800" dirty="0">
              <a:solidFill>
                <a:srgbClr val="FF0000"/>
              </a:solidFill>
            </a:endParaRPr>
          </a:p>
        </p:txBody>
      </p:sp>
      <p:sp>
        <p:nvSpPr>
          <p:cNvPr id="2" name="Rectángulo 1"/>
          <p:cNvSpPr/>
          <p:nvPr/>
        </p:nvSpPr>
        <p:spPr>
          <a:xfrm>
            <a:off x="827106" y="1945077"/>
            <a:ext cx="2736976" cy="1569660"/>
          </a:xfrm>
          <a:prstGeom prst="rect">
            <a:avLst/>
          </a:prstGeom>
          <a:solidFill>
            <a:srgbClr val="002060"/>
          </a:solidFill>
          <a:ln>
            <a:solidFill>
              <a:srgbClr val="002060"/>
            </a:solidFill>
          </a:ln>
        </p:spPr>
        <p:txBody>
          <a:bodyPr wrap="square">
            <a:spAutoFit/>
          </a:bodyPr>
          <a:lstStyle/>
          <a:p>
            <a:pPr algn="ctr"/>
            <a:r>
              <a:rPr lang="es-ES" sz="3200" dirty="0"/>
              <a:t>Recursos propios </a:t>
            </a:r>
            <a:r>
              <a:rPr lang="es-ES" sz="3200" dirty="0" smtClean="0"/>
              <a:t>computables</a:t>
            </a:r>
            <a:endParaRPr lang="es-ES" sz="3200" dirty="0"/>
          </a:p>
        </p:txBody>
      </p:sp>
      <p:sp>
        <p:nvSpPr>
          <p:cNvPr id="3" name="Rectángulo 2"/>
          <p:cNvSpPr/>
          <p:nvPr/>
        </p:nvSpPr>
        <p:spPr>
          <a:xfrm>
            <a:off x="5148424" y="2395955"/>
            <a:ext cx="3281669" cy="584775"/>
          </a:xfrm>
          <a:prstGeom prst="rect">
            <a:avLst/>
          </a:prstGeom>
          <a:noFill/>
          <a:ln>
            <a:solidFill>
              <a:srgbClr val="002060"/>
            </a:solidFill>
          </a:ln>
        </p:spPr>
        <p:txBody>
          <a:bodyPr wrap="square">
            <a:spAutoFit/>
          </a:bodyPr>
          <a:lstStyle/>
          <a:p>
            <a:pPr algn="ctr"/>
            <a:r>
              <a:rPr lang="es-ES" sz="3200" dirty="0">
                <a:solidFill>
                  <a:srgbClr val="002060"/>
                </a:solidFill>
              </a:rPr>
              <a:t>Requerimientos</a:t>
            </a:r>
            <a:endParaRPr lang="en-US" sz="3200" dirty="0">
              <a:solidFill>
                <a:srgbClr val="002060"/>
              </a:solidFill>
            </a:endParaRPr>
          </a:p>
        </p:txBody>
      </p:sp>
      <p:sp>
        <p:nvSpPr>
          <p:cNvPr id="13" name="CuadroTexto 12"/>
          <p:cNvSpPr txBox="1"/>
          <p:nvPr/>
        </p:nvSpPr>
        <p:spPr>
          <a:xfrm>
            <a:off x="6182002" y="3989497"/>
            <a:ext cx="2248091" cy="1077218"/>
          </a:xfrm>
          <a:prstGeom prst="rect">
            <a:avLst/>
          </a:prstGeom>
          <a:noFill/>
          <a:ln>
            <a:solidFill>
              <a:srgbClr val="002060"/>
            </a:solidFill>
            <a:prstDash val="lgDashDot"/>
          </a:ln>
        </p:spPr>
        <p:txBody>
          <a:bodyPr wrap="square">
            <a:spAutoFit/>
          </a:bodyPr>
          <a:lstStyle>
            <a:defPPr>
              <a:defRPr lang="es-ES"/>
            </a:defPPr>
            <a:lvl1pPr algn="ctr">
              <a:defRPr sz="3200">
                <a:solidFill>
                  <a:srgbClr val="002060"/>
                </a:solidFill>
              </a:defRPr>
            </a:lvl1pPr>
          </a:lstStyle>
          <a:p>
            <a:r>
              <a:rPr lang="es-ES" dirty="0"/>
              <a:t>No </a:t>
            </a:r>
            <a:r>
              <a:rPr lang="es-ES"/>
              <a:t>existe </a:t>
            </a:r>
            <a:r>
              <a:rPr lang="es-ES" smtClean="0"/>
              <a:t>ratio</a:t>
            </a:r>
            <a:endParaRPr lang="en-US" dirty="0"/>
          </a:p>
        </p:txBody>
      </p:sp>
      <p:sp>
        <p:nvSpPr>
          <p:cNvPr id="14" name="Flecha izquierda y derecha 13"/>
          <p:cNvSpPr/>
          <p:nvPr/>
        </p:nvSpPr>
        <p:spPr>
          <a:xfrm>
            <a:off x="3907152" y="2400496"/>
            <a:ext cx="935011" cy="584775"/>
          </a:xfrm>
          <a:prstGeom prst="lef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8" name="CuadroTexto 7"/>
          <p:cNvSpPr txBox="1"/>
          <p:nvPr/>
        </p:nvSpPr>
        <p:spPr>
          <a:xfrm>
            <a:off x="1693980" y="3986444"/>
            <a:ext cx="540327" cy="830997"/>
          </a:xfrm>
          <a:prstGeom prst="rect">
            <a:avLst/>
          </a:prstGeom>
          <a:noFill/>
        </p:spPr>
        <p:txBody>
          <a:bodyPr wrap="square" rtlCol="0">
            <a:spAutoFit/>
          </a:bodyPr>
          <a:lstStyle/>
          <a:p>
            <a:r>
              <a:rPr lang="es-ES" sz="4800" dirty="0" smtClean="0">
                <a:solidFill>
                  <a:srgbClr val="002060"/>
                </a:solidFill>
              </a:rPr>
              <a:t>=</a:t>
            </a:r>
            <a:endParaRPr lang="en-US" sz="4800" dirty="0">
              <a:solidFill>
                <a:srgbClr val="002060"/>
              </a:solidFill>
            </a:endParaRPr>
          </a:p>
        </p:txBody>
      </p:sp>
      <p:sp>
        <p:nvSpPr>
          <p:cNvPr id="17" name="Rectángulo 16"/>
          <p:cNvSpPr/>
          <p:nvPr/>
        </p:nvSpPr>
        <p:spPr>
          <a:xfrm>
            <a:off x="2666233" y="3986444"/>
            <a:ext cx="2171701" cy="1077218"/>
          </a:xfrm>
          <a:prstGeom prst="rect">
            <a:avLst/>
          </a:prstGeom>
          <a:noFill/>
          <a:ln w="57150">
            <a:solidFill>
              <a:srgbClr val="FF0000"/>
            </a:solidFill>
          </a:ln>
        </p:spPr>
        <p:txBody>
          <a:bodyPr wrap="square">
            <a:spAutoFit/>
          </a:bodyPr>
          <a:lstStyle/>
          <a:p>
            <a:pPr algn="ctr"/>
            <a:r>
              <a:rPr lang="es-ES" sz="3200" dirty="0" smtClean="0">
                <a:solidFill>
                  <a:srgbClr val="002060"/>
                </a:solidFill>
              </a:rPr>
              <a:t>Superávit/Déficit</a:t>
            </a:r>
            <a:endParaRPr lang="en-US" sz="3200" dirty="0">
              <a:solidFill>
                <a:srgbClr val="002060"/>
              </a:solidFill>
            </a:endParaRPr>
          </a:p>
        </p:txBody>
      </p:sp>
      <p:sp>
        <p:nvSpPr>
          <p:cNvPr id="18" name="Flecha izquierda y derecha 17"/>
          <p:cNvSpPr/>
          <p:nvPr/>
        </p:nvSpPr>
        <p:spPr>
          <a:xfrm>
            <a:off x="5011289" y="4232666"/>
            <a:ext cx="935011" cy="584775"/>
          </a:xfrm>
          <a:prstGeom prst="lef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685799" y="1672940"/>
            <a:ext cx="7876309" cy="2161309"/>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p:cNvSpPr/>
          <p:nvPr/>
        </p:nvSpPr>
        <p:spPr>
          <a:xfrm>
            <a:off x="413871" y="714669"/>
            <a:ext cx="5560901" cy="307777"/>
          </a:xfrm>
          <a:prstGeom prst="rect">
            <a:avLst/>
          </a:prstGeom>
        </p:spPr>
        <p:txBody>
          <a:bodyPr wrap="square">
            <a:spAutoFit/>
          </a:bodyPr>
          <a:lstStyle/>
          <a:p>
            <a:pPr marL="342900" indent="-342900">
              <a:spcBef>
                <a:spcPts val="0"/>
              </a:spcBef>
              <a:buFont typeface="+mj-lt"/>
              <a:buAutoNum type="arabicPeriod"/>
              <a:defRPr/>
            </a:pPr>
            <a:r>
              <a:rPr lang="es-ES" dirty="0">
                <a:solidFill>
                  <a:schemeClr val="bg1">
                    <a:lumMod val="50000"/>
                  </a:schemeClr>
                </a:solidFill>
              </a:rPr>
              <a:t>Mantener un volumen suficiente de recursos propios </a:t>
            </a:r>
            <a:r>
              <a:rPr lang="es-ES" dirty="0" smtClean="0">
                <a:solidFill>
                  <a:schemeClr val="bg1">
                    <a:lumMod val="50000"/>
                  </a:schemeClr>
                </a:solidFill>
              </a:rPr>
              <a:t>(</a:t>
            </a:r>
            <a:r>
              <a:rPr lang="es-ES" baseline="30000" dirty="0" smtClean="0">
                <a:solidFill>
                  <a:schemeClr val="bg1">
                    <a:lumMod val="50000"/>
                  </a:schemeClr>
                </a:solidFill>
              </a:rPr>
              <a:t>3/3</a:t>
            </a:r>
            <a:r>
              <a:rPr lang="es-ES" dirty="0" smtClean="0">
                <a:solidFill>
                  <a:schemeClr val="bg1">
                    <a:lumMod val="50000"/>
                  </a:schemeClr>
                </a:solidFill>
              </a:rPr>
              <a:t>)</a:t>
            </a:r>
            <a:endParaRPr lang="es-ES" dirty="0">
              <a:solidFill>
                <a:schemeClr val="bg1">
                  <a:lumMod val="50000"/>
                </a:schemeClr>
              </a:solidFill>
            </a:endParaRPr>
          </a:p>
        </p:txBody>
      </p:sp>
    </p:spTree>
    <p:extLst>
      <p:ext uri="{BB962C8B-B14F-4D97-AF65-F5344CB8AC3E}">
        <p14:creationId xmlns:p14="http://schemas.microsoft.com/office/powerpoint/2010/main" val="3083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14" grpId="0" animBg="1"/>
      <p:bldP spid="8" grpId="0"/>
      <p:bldP spid="17" grpId="0" animBg="1"/>
      <p:bldP spid="1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4955203"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4" name="Rectángulo 3"/>
          <p:cNvSpPr/>
          <p:nvPr/>
        </p:nvSpPr>
        <p:spPr>
          <a:xfrm>
            <a:off x="2069436" y="2340000"/>
            <a:ext cx="4965210" cy="1754326"/>
          </a:xfrm>
          <a:prstGeom prst="rect">
            <a:avLst/>
          </a:prstGeom>
        </p:spPr>
        <p:txBody>
          <a:bodyPr wrap="square">
            <a:spAutoFit/>
          </a:bodyPr>
          <a:lstStyle/>
          <a:p>
            <a:pPr marL="742950" indent="-742950">
              <a:buFont typeface="+mj-lt"/>
              <a:buAutoNum type="arabicPeriod" startAt="2"/>
            </a:pPr>
            <a:r>
              <a:rPr lang="es-ES_tradnl" sz="3600" dirty="0" smtClean="0">
                <a:solidFill>
                  <a:srgbClr val="002060"/>
                </a:solidFill>
              </a:rPr>
              <a:t>Aplicar políticas de adecuación </a:t>
            </a:r>
            <a:r>
              <a:rPr lang="es-ES_tradnl" sz="3600" dirty="0">
                <a:solidFill>
                  <a:srgbClr val="002060"/>
                </a:solidFill>
              </a:rPr>
              <a:t>de capital</a:t>
            </a:r>
            <a:endParaRPr lang="en-US" sz="3600" dirty="0">
              <a:solidFill>
                <a:srgbClr val="002060"/>
              </a:solidFill>
            </a:endParaRPr>
          </a:p>
        </p:txBody>
      </p:sp>
      <p:sp>
        <p:nvSpPr>
          <p:cNvPr id="2" name="Rectángulo 1"/>
          <p:cNvSpPr/>
          <p:nvPr/>
        </p:nvSpPr>
        <p:spPr>
          <a:xfrm>
            <a:off x="4801423" y="3597230"/>
            <a:ext cx="1636987" cy="400110"/>
          </a:xfrm>
          <a:prstGeom prst="rect">
            <a:avLst/>
          </a:prstGeom>
        </p:spPr>
        <p:txBody>
          <a:bodyPr wrap="none">
            <a:spAutoFit/>
          </a:bodyPr>
          <a:lstStyle/>
          <a:p>
            <a:r>
              <a:rPr lang="es-ES_tradnl" sz="2000" i="1" dirty="0">
                <a:solidFill>
                  <a:srgbClr val="FF0000"/>
                </a:solidFill>
              </a:rPr>
              <a:t>‘Requisitos’</a:t>
            </a:r>
          </a:p>
        </p:txBody>
      </p:sp>
    </p:spTree>
    <p:extLst>
      <p:ext uri="{BB962C8B-B14F-4D97-AF65-F5344CB8AC3E}">
        <p14:creationId xmlns:p14="http://schemas.microsoft.com/office/powerpoint/2010/main" val="1496352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4/14</a:t>
            </a:r>
            <a:r>
              <a:rPr lang="es-ES" sz="1800" dirty="0" smtClean="0">
                <a:solidFill>
                  <a:srgbClr val="FF0000"/>
                </a:solidFill>
              </a:rPr>
              <a:t>)</a:t>
            </a:r>
            <a:endParaRPr lang="es-ES" altLang="es-ES" sz="1800" dirty="0">
              <a:solidFill>
                <a:srgbClr val="FF0000"/>
              </a:solidFill>
            </a:endParaRPr>
          </a:p>
        </p:txBody>
      </p:sp>
      <p:sp>
        <p:nvSpPr>
          <p:cNvPr id="5" name="CuadroTexto 4"/>
          <p:cNvSpPr txBox="1"/>
          <p:nvPr/>
        </p:nvSpPr>
        <p:spPr>
          <a:xfrm>
            <a:off x="413872" y="1155973"/>
            <a:ext cx="8623592" cy="5016758"/>
          </a:xfrm>
          <a:prstGeom prst="rect">
            <a:avLst/>
          </a:prstGeom>
          <a:noFill/>
        </p:spPr>
        <p:txBody>
          <a:bodyPr wrap="square" rtlCol="0">
            <a:spAutoFit/>
          </a:bodyPr>
          <a:lstStyle/>
          <a:p>
            <a:r>
              <a:rPr lang="es-ES_tradnl" sz="2000" i="1" dirty="0">
                <a:solidFill>
                  <a:srgbClr val="FF0000"/>
                </a:solidFill>
              </a:rPr>
              <a:t>‘Requisitos’</a:t>
            </a:r>
          </a:p>
          <a:p>
            <a:pPr marL="457200" indent="-457200">
              <a:buFont typeface="Arial" panose="020B0604020202020204" pitchFamily="34" charset="0"/>
              <a:buChar char="−"/>
            </a:pPr>
            <a:endParaRPr lang="es-ES_tradnl" sz="2000" dirty="0" smtClean="0">
              <a:solidFill>
                <a:srgbClr val="002060"/>
              </a:solidFill>
            </a:endParaRPr>
          </a:p>
          <a:p>
            <a:pPr marL="457200" indent="-457200">
              <a:buFont typeface="Arial" panose="020B0604020202020204" pitchFamily="34" charset="0"/>
              <a:buChar char="−"/>
            </a:pPr>
            <a:r>
              <a:rPr lang="es-ES_tradnl" sz="2000" dirty="0" smtClean="0">
                <a:solidFill>
                  <a:srgbClr val="002060"/>
                </a:solidFill>
              </a:rPr>
              <a:t>Definición del </a:t>
            </a:r>
            <a:r>
              <a:rPr lang="es-ES_tradnl" sz="2000" u="sng" dirty="0" smtClean="0">
                <a:solidFill>
                  <a:srgbClr val="002060"/>
                </a:solidFill>
              </a:rPr>
              <a:t>perfil de riesgo</a:t>
            </a:r>
            <a:r>
              <a:rPr lang="es-ES_tradnl" sz="2000" dirty="0" smtClean="0">
                <a:solidFill>
                  <a:srgbClr val="002060"/>
                </a:solidFill>
              </a:rPr>
              <a:t> del conglomerado</a:t>
            </a:r>
          </a:p>
          <a:p>
            <a:pPr marL="914400" lvl="1" indent="-457200">
              <a:buFont typeface="Wingdings" panose="05000000000000000000" pitchFamily="2" charset="2"/>
              <a:buChar char="q"/>
            </a:pPr>
            <a:r>
              <a:rPr lang="es-ES_tradnl" sz="2000" dirty="0" smtClean="0">
                <a:solidFill>
                  <a:srgbClr val="002060"/>
                </a:solidFill>
              </a:rPr>
              <a:t>Definición de la matriz de riesgos</a:t>
            </a:r>
          </a:p>
          <a:p>
            <a:pPr marL="914400" lvl="1" indent="-457200">
              <a:buFont typeface="Wingdings" panose="05000000000000000000" pitchFamily="2" charset="2"/>
              <a:buChar char="q"/>
            </a:pPr>
            <a:r>
              <a:rPr lang="es-ES_tradnl" sz="2000" dirty="0" smtClean="0">
                <a:solidFill>
                  <a:srgbClr val="002060"/>
                </a:solidFill>
              </a:rPr>
              <a:t>Evaluación y ponderación de riesgos (inherente y residual), incluyendo riesgo asegurador</a:t>
            </a:r>
          </a:p>
          <a:p>
            <a:pPr marL="914400" lvl="1" indent="-457200">
              <a:buFont typeface="Wingdings" panose="05000000000000000000" pitchFamily="2" charset="2"/>
              <a:buChar char="q"/>
            </a:pPr>
            <a:r>
              <a:rPr lang="es-ES_tradnl" sz="2000" dirty="0" smtClean="0">
                <a:solidFill>
                  <a:srgbClr val="002060"/>
                </a:solidFill>
              </a:rPr>
              <a:t>Definición apetito riesgo</a:t>
            </a:r>
          </a:p>
          <a:p>
            <a:pPr marL="914400" lvl="1" indent="-457200">
              <a:buFont typeface="Wingdings" panose="05000000000000000000" pitchFamily="2" charset="2"/>
              <a:buChar char="q"/>
            </a:pPr>
            <a:r>
              <a:rPr lang="es-ES_tradnl" sz="2000" dirty="0" smtClean="0">
                <a:solidFill>
                  <a:srgbClr val="002060"/>
                </a:solidFill>
              </a:rPr>
              <a:t>Medición de la rentabilidad ajustada al riesgo</a:t>
            </a:r>
          </a:p>
          <a:p>
            <a:pPr marL="914400" lvl="1" indent="-457200">
              <a:buFont typeface="Arial" panose="020B0604020202020204" pitchFamily="34" charset="0"/>
              <a:buChar char="−"/>
            </a:pPr>
            <a:endParaRPr lang="es-ES_tradnl" sz="2000" dirty="0" smtClean="0">
              <a:solidFill>
                <a:srgbClr val="002060"/>
              </a:solidFill>
            </a:endParaRPr>
          </a:p>
          <a:p>
            <a:pPr marL="457200" indent="-457200">
              <a:buFont typeface="Arial" panose="020B0604020202020204" pitchFamily="34" charset="0"/>
              <a:buChar char="−"/>
            </a:pPr>
            <a:r>
              <a:rPr lang="es-ES_tradnl" sz="2000" dirty="0" smtClean="0">
                <a:solidFill>
                  <a:srgbClr val="002060"/>
                </a:solidFill>
              </a:rPr>
              <a:t>Establecimiento </a:t>
            </a:r>
            <a:r>
              <a:rPr lang="es-ES_tradnl" sz="2000" u="sng" dirty="0" smtClean="0">
                <a:solidFill>
                  <a:srgbClr val="002060"/>
                </a:solidFill>
              </a:rPr>
              <a:t>necesidades </a:t>
            </a:r>
            <a:r>
              <a:rPr lang="es-ES_tradnl" sz="2000" u="sng" dirty="0">
                <a:solidFill>
                  <a:srgbClr val="002060"/>
                </a:solidFill>
              </a:rPr>
              <a:t>de capital</a:t>
            </a:r>
            <a:r>
              <a:rPr lang="es-ES_tradnl" sz="2000" dirty="0">
                <a:solidFill>
                  <a:srgbClr val="002060"/>
                </a:solidFill>
              </a:rPr>
              <a:t> por los riesgos </a:t>
            </a:r>
            <a:r>
              <a:rPr lang="es-ES_tradnl" sz="2000" dirty="0" smtClean="0">
                <a:solidFill>
                  <a:srgbClr val="002060"/>
                </a:solidFill>
              </a:rPr>
              <a:t>incurridos</a:t>
            </a:r>
          </a:p>
          <a:p>
            <a:pPr marL="914400" lvl="1" indent="-457200">
              <a:buFont typeface="Wingdings" panose="05000000000000000000" pitchFamily="2" charset="2"/>
              <a:buChar char="q"/>
            </a:pPr>
            <a:r>
              <a:rPr lang="es-ES_tradnl" sz="2000" dirty="0" smtClean="0">
                <a:solidFill>
                  <a:srgbClr val="002060"/>
                </a:solidFill>
              </a:rPr>
              <a:t>Proceso interno</a:t>
            </a:r>
          </a:p>
          <a:p>
            <a:pPr marL="914400" lvl="1" indent="-457200">
              <a:buFont typeface="Wingdings" panose="05000000000000000000" pitchFamily="2" charset="2"/>
              <a:buChar char="q"/>
            </a:pPr>
            <a:r>
              <a:rPr lang="es-ES_tradnl" sz="2000" dirty="0" smtClean="0">
                <a:solidFill>
                  <a:srgbClr val="002060"/>
                </a:solidFill>
              </a:rPr>
              <a:t>Incluido en el informe de autoevaluación de capital (IAC)</a:t>
            </a:r>
          </a:p>
          <a:p>
            <a:pPr marL="457200" indent="-457200">
              <a:buFont typeface="+mj-lt"/>
              <a:buAutoNum type="arabicPeriod"/>
            </a:pPr>
            <a:endParaRPr lang="es-ES_tradnl" sz="2000" dirty="0">
              <a:solidFill>
                <a:srgbClr val="002060"/>
              </a:solidFill>
            </a:endParaRPr>
          </a:p>
          <a:p>
            <a:pPr marL="457200" indent="-457200">
              <a:buFont typeface="Arial" panose="020B0604020202020204" pitchFamily="34" charset="0"/>
              <a:buChar char="−"/>
            </a:pPr>
            <a:r>
              <a:rPr lang="es-ES_tradnl" sz="2000" dirty="0" smtClean="0">
                <a:solidFill>
                  <a:srgbClr val="002060"/>
                </a:solidFill>
              </a:rPr>
              <a:t>Definición del </a:t>
            </a:r>
            <a:r>
              <a:rPr lang="es-ES_tradnl" sz="2000" u="sng" dirty="0" smtClean="0">
                <a:solidFill>
                  <a:srgbClr val="002060"/>
                </a:solidFill>
              </a:rPr>
              <a:t>objetivo de capital</a:t>
            </a:r>
            <a:r>
              <a:rPr lang="es-ES_tradnl" sz="2000" dirty="0" smtClean="0">
                <a:solidFill>
                  <a:srgbClr val="002060"/>
                </a:solidFill>
              </a:rPr>
              <a:t> del conglomerado</a:t>
            </a:r>
          </a:p>
          <a:p>
            <a:pPr marL="914400" lvl="1" indent="-457200">
              <a:buFont typeface="Wingdings" panose="05000000000000000000" pitchFamily="2" charset="2"/>
              <a:buChar char="q"/>
            </a:pPr>
            <a:r>
              <a:rPr lang="es-ES_tradnl" sz="2000" dirty="0" smtClean="0">
                <a:solidFill>
                  <a:srgbClr val="002060"/>
                </a:solidFill>
              </a:rPr>
              <a:t>Aprobado por los órganos de Gobierno</a:t>
            </a:r>
          </a:p>
          <a:p>
            <a:pPr marL="914400" lvl="1" indent="-457200">
              <a:buFont typeface="Wingdings" panose="05000000000000000000" pitchFamily="2" charset="2"/>
              <a:buChar char="q"/>
            </a:pPr>
            <a:r>
              <a:rPr lang="es-ES_tradnl" sz="2000" dirty="0" smtClean="0">
                <a:solidFill>
                  <a:srgbClr val="002060"/>
                </a:solidFill>
              </a:rPr>
              <a:t>Plan de cumplimiento</a:t>
            </a:r>
          </a:p>
        </p:txBody>
      </p:sp>
      <p:sp>
        <p:nvSpPr>
          <p:cNvPr id="9" name="Rectángulo 8"/>
          <p:cNvSpPr/>
          <p:nvPr/>
        </p:nvSpPr>
        <p:spPr>
          <a:xfrm>
            <a:off x="413871" y="714669"/>
            <a:ext cx="4532201" cy="307777"/>
          </a:xfrm>
          <a:prstGeom prst="rect">
            <a:avLst/>
          </a:prstGeom>
        </p:spPr>
        <p:txBody>
          <a:bodyPr wrap="square">
            <a:spAutoFit/>
          </a:bodyPr>
          <a:lstStyle/>
          <a:p>
            <a:pPr marL="342900" lvl="2" indent="-342900">
              <a:buFont typeface="+mj-lt"/>
              <a:buAutoNum type="arabicPeriod" startAt="2"/>
            </a:pPr>
            <a:r>
              <a:rPr lang="es-ES_tradnl" dirty="0" smtClean="0">
                <a:solidFill>
                  <a:schemeClr val="bg1">
                    <a:lumMod val="50000"/>
                  </a:schemeClr>
                </a:solidFill>
              </a:rPr>
              <a:t>Aplicar políticas </a:t>
            </a:r>
            <a:r>
              <a:rPr lang="es-ES_tradnl" dirty="0">
                <a:solidFill>
                  <a:schemeClr val="bg1">
                    <a:lumMod val="50000"/>
                  </a:schemeClr>
                </a:solidFill>
              </a:rPr>
              <a:t>de adecuación de </a:t>
            </a:r>
            <a:r>
              <a:rPr lang="es-ES_tradnl" dirty="0" smtClean="0">
                <a:solidFill>
                  <a:schemeClr val="bg1">
                    <a:lumMod val="50000"/>
                  </a:schemeClr>
                </a:solidFill>
              </a:rPr>
              <a:t>capital (</a:t>
            </a:r>
            <a:r>
              <a:rPr lang="es-ES_tradnl" baseline="30000" dirty="0" smtClean="0">
                <a:solidFill>
                  <a:schemeClr val="bg1">
                    <a:lumMod val="50000"/>
                  </a:schemeClr>
                </a:solidFill>
              </a:rPr>
              <a:t>1/3</a:t>
            </a:r>
            <a:r>
              <a:rPr lang="es-ES_tradnl" dirty="0" smtClean="0">
                <a:solidFill>
                  <a:schemeClr val="bg1">
                    <a:lumMod val="50000"/>
                  </a:schemeClr>
                </a:solidFill>
              </a:rPr>
              <a:t>)</a:t>
            </a:r>
            <a:endParaRPr lang="en-US" dirty="0">
              <a:solidFill>
                <a:schemeClr val="bg1">
                  <a:lumMod val="5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31876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5/14</a:t>
            </a:r>
            <a:r>
              <a:rPr lang="es-ES" sz="1800" dirty="0" smtClean="0">
                <a:solidFill>
                  <a:srgbClr val="FF0000"/>
                </a:solidFill>
              </a:rPr>
              <a:t>)</a:t>
            </a:r>
            <a:endParaRPr lang="es-ES" altLang="es-ES" sz="1800" dirty="0">
              <a:solidFill>
                <a:srgbClr val="FF0000"/>
              </a:solidFill>
            </a:endParaRPr>
          </a:p>
        </p:txBody>
      </p:sp>
      <p:sp>
        <p:nvSpPr>
          <p:cNvPr id="9" name="Rectángulo 8"/>
          <p:cNvSpPr/>
          <p:nvPr/>
        </p:nvSpPr>
        <p:spPr>
          <a:xfrm>
            <a:off x="413872" y="714669"/>
            <a:ext cx="4589268" cy="307777"/>
          </a:xfrm>
          <a:prstGeom prst="rect">
            <a:avLst/>
          </a:prstGeom>
        </p:spPr>
        <p:txBody>
          <a:bodyPr wrap="square">
            <a:spAutoFit/>
          </a:bodyPr>
          <a:lstStyle/>
          <a:p>
            <a:pPr marL="342900" lvl="2" indent="-342900">
              <a:buFont typeface="+mj-lt"/>
              <a:buAutoNum type="arabicPeriod" startAt="2"/>
            </a:pPr>
            <a:r>
              <a:rPr lang="es-ES_tradnl" dirty="0" smtClean="0">
                <a:solidFill>
                  <a:schemeClr val="bg1">
                    <a:lumMod val="50000"/>
                  </a:schemeClr>
                </a:solidFill>
              </a:rPr>
              <a:t>Aplicar políticas </a:t>
            </a:r>
            <a:r>
              <a:rPr lang="es-ES_tradnl" dirty="0">
                <a:solidFill>
                  <a:schemeClr val="bg1">
                    <a:lumMod val="50000"/>
                  </a:schemeClr>
                </a:solidFill>
              </a:rPr>
              <a:t>de adecuación de capital </a:t>
            </a:r>
            <a:r>
              <a:rPr lang="es-ES_tradnl" dirty="0" smtClean="0">
                <a:solidFill>
                  <a:schemeClr val="bg1">
                    <a:lumMod val="50000"/>
                  </a:schemeClr>
                </a:solidFill>
              </a:rPr>
              <a:t>(</a:t>
            </a:r>
            <a:r>
              <a:rPr lang="es-ES_tradnl" baseline="30000" dirty="0" smtClean="0">
                <a:solidFill>
                  <a:schemeClr val="bg1">
                    <a:lumMod val="50000"/>
                  </a:schemeClr>
                </a:solidFill>
              </a:rPr>
              <a:t>2/3</a:t>
            </a:r>
            <a:r>
              <a:rPr lang="es-ES_tradnl" dirty="0" smtClean="0">
                <a:solidFill>
                  <a:schemeClr val="bg1">
                    <a:lumMod val="50000"/>
                  </a:schemeClr>
                </a:solidFill>
              </a:rPr>
              <a:t>)</a:t>
            </a:r>
            <a:endParaRPr lang="en-US" dirty="0">
              <a:solidFill>
                <a:schemeClr val="bg1">
                  <a:lumMod val="5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4" name="CuadroTexto 3"/>
          <p:cNvSpPr txBox="1"/>
          <p:nvPr/>
        </p:nvSpPr>
        <p:spPr>
          <a:xfrm>
            <a:off x="42582" y="3751457"/>
            <a:ext cx="2879472" cy="1947565"/>
          </a:xfrm>
          <a:prstGeom prst="ellipse">
            <a:avLst/>
          </a:prstGeom>
          <a:noFill/>
          <a:ln>
            <a:solidFill>
              <a:srgbClr val="002060"/>
            </a:solidFill>
          </a:ln>
        </p:spPr>
        <p:txBody>
          <a:bodyPr wrap="square" rtlCol="0">
            <a:spAutoFit/>
          </a:bodyPr>
          <a:lstStyle/>
          <a:p>
            <a:pPr marL="285750" indent="-285750">
              <a:buFont typeface="Wingdings" panose="05000000000000000000" pitchFamily="2" charset="2"/>
              <a:buChar char="§"/>
            </a:pPr>
            <a:r>
              <a:rPr lang="es-ES" dirty="0" smtClean="0">
                <a:solidFill>
                  <a:srgbClr val="002060"/>
                </a:solidFill>
              </a:rPr>
              <a:t>Riesgo inherente</a:t>
            </a:r>
          </a:p>
          <a:p>
            <a:pPr marL="285750" indent="-285750">
              <a:buFont typeface="Wingdings" panose="05000000000000000000" pitchFamily="2" charset="2"/>
              <a:buChar char="§"/>
            </a:pPr>
            <a:r>
              <a:rPr lang="es-ES" dirty="0" err="1" smtClean="0">
                <a:solidFill>
                  <a:srgbClr val="002060"/>
                </a:solidFill>
              </a:rPr>
              <a:t>G</a:t>
            </a:r>
            <a:r>
              <a:rPr lang="es-ES" i="1" dirty="0" err="1" smtClean="0">
                <a:solidFill>
                  <a:srgbClr val="002060"/>
                </a:solidFill>
              </a:rPr>
              <a:t>overnance</a:t>
            </a:r>
            <a:endParaRPr lang="es-ES" i="1" dirty="0" smtClean="0">
              <a:solidFill>
                <a:srgbClr val="002060"/>
              </a:solidFill>
            </a:endParaRPr>
          </a:p>
          <a:p>
            <a:pPr marL="285750" indent="-285750">
              <a:buFont typeface="Wingdings" panose="05000000000000000000" pitchFamily="2" charset="2"/>
              <a:buChar char="§"/>
            </a:pPr>
            <a:r>
              <a:rPr lang="es-ES" i="1" dirty="0" smtClean="0">
                <a:solidFill>
                  <a:srgbClr val="002060"/>
                </a:solidFill>
              </a:rPr>
              <a:t>G</a:t>
            </a:r>
            <a:r>
              <a:rPr lang="es-ES" dirty="0" smtClean="0">
                <a:solidFill>
                  <a:srgbClr val="002060"/>
                </a:solidFill>
              </a:rPr>
              <a:t>estión y control de riesgos</a:t>
            </a:r>
          </a:p>
          <a:p>
            <a:pPr marL="285750" indent="-285750">
              <a:buFont typeface="Wingdings" panose="05000000000000000000" pitchFamily="2" charset="2"/>
              <a:buChar char="§"/>
            </a:pPr>
            <a:r>
              <a:rPr lang="es-ES" dirty="0" smtClean="0">
                <a:solidFill>
                  <a:srgbClr val="002060"/>
                </a:solidFill>
              </a:rPr>
              <a:t>Riesgo residual</a:t>
            </a:r>
          </a:p>
          <a:p>
            <a:pPr marL="285750" indent="-285750">
              <a:buFont typeface="Wingdings" panose="05000000000000000000" pitchFamily="2" charset="2"/>
              <a:buChar char="§"/>
            </a:pPr>
            <a:r>
              <a:rPr lang="es-ES" dirty="0" smtClean="0">
                <a:solidFill>
                  <a:srgbClr val="002060"/>
                </a:solidFill>
              </a:rPr>
              <a:t>Tendencia</a:t>
            </a:r>
            <a:endParaRPr lang="en-US" dirty="0">
              <a:solidFill>
                <a:srgbClr val="002060"/>
              </a:solidFill>
            </a:endParaRPr>
          </a:p>
        </p:txBody>
      </p:sp>
      <p:sp>
        <p:nvSpPr>
          <p:cNvPr id="27" name="CuadroTexto 26"/>
          <p:cNvSpPr txBox="1"/>
          <p:nvPr/>
        </p:nvSpPr>
        <p:spPr>
          <a:xfrm>
            <a:off x="6862050" y="3018528"/>
            <a:ext cx="1988518" cy="1341656"/>
          </a:xfrm>
          <a:prstGeom prst="ellipse">
            <a:avLst/>
          </a:prstGeom>
          <a:noFill/>
          <a:ln>
            <a:solidFill>
              <a:srgbClr val="002060"/>
            </a:solidFill>
          </a:ln>
        </p:spPr>
        <p:txBody>
          <a:bodyPr wrap="square" rtlCol="0">
            <a:spAutoFit/>
          </a:bodyPr>
          <a:lstStyle/>
          <a:p>
            <a:pPr marL="0" lvl="1" algn="ctr"/>
            <a:r>
              <a:rPr lang="es-ES_tradnl" dirty="0" smtClean="0">
                <a:solidFill>
                  <a:srgbClr val="002060"/>
                </a:solidFill>
              </a:rPr>
              <a:t>Medición </a:t>
            </a:r>
            <a:r>
              <a:rPr lang="es-ES_tradnl" dirty="0">
                <a:solidFill>
                  <a:srgbClr val="002060"/>
                </a:solidFill>
              </a:rPr>
              <a:t>de la rentabilidad ajustada al </a:t>
            </a:r>
            <a:r>
              <a:rPr lang="es-ES_tradnl" dirty="0" smtClean="0">
                <a:solidFill>
                  <a:srgbClr val="002060"/>
                </a:solidFill>
              </a:rPr>
              <a:t>riesgo</a:t>
            </a:r>
            <a:endParaRPr lang="en-US" dirty="0">
              <a:solidFill>
                <a:srgbClr val="002060"/>
              </a:solidFill>
            </a:endParaRPr>
          </a:p>
        </p:txBody>
      </p:sp>
      <p:cxnSp>
        <p:nvCxnSpPr>
          <p:cNvPr id="3" name="Conector recto de flecha 2"/>
          <p:cNvCxnSpPr>
            <a:stCxn id="11" idx="1"/>
            <a:endCxn id="4" idx="6"/>
          </p:cNvCxnSpPr>
          <p:nvPr/>
        </p:nvCxnSpPr>
        <p:spPr>
          <a:xfrm flipH="1">
            <a:off x="2922054" y="3813558"/>
            <a:ext cx="889319" cy="91168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1" idx="3"/>
            <a:endCxn id="27" idx="2"/>
          </p:cNvCxnSpPr>
          <p:nvPr/>
        </p:nvCxnSpPr>
        <p:spPr>
          <a:xfrm flipV="1">
            <a:off x="6324012" y="3689356"/>
            <a:ext cx="538038" cy="12420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upo 4"/>
          <p:cNvGrpSpPr/>
          <p:nvPr/>
        </p:nvGrpSpPr>
        <p:grpSpPr>
          <a:xfrm>
            <a:off x="2555053" y="1590000"/>
            <a:ext cx="5025279" cy="4447115"/>
            <a:chOff x="2555053" y="1590000"/>
            <a:chExt cx="5025279" cy="4447115"/>
          </a:xfrm>
        </p:grpSpPr>
        <p:grpSp>
          <p:nvGrpSpPr>
            <p:cNvPr id="10" name="Grupo 9"/>
            <p:cNvGrpSpPr/>
            <p:nvPr/>
          </p:nvGrpSpPr>
          <p:grpSpPr>
            <a:xfrm>
              <a:off x="2555053" y="1590000"/>
              <a:ext cx="5025279" cy="4447115"/>
              <a:chOff x="3603171" y="1578428"/>
              <a:chExt cx="5025279" cy="4447115"/>
            </a:xfrm>
          </p:grpSpPr>
          <p:sp>
            <p:nvSpPr>
              <p:cNvPr id="11" name="Combinar 10"/>
              <p:cNvSpPr/>
              <p:nvPr/>
            </p:nvSpPr>
            <p:spPr>
              <a:xfrm>
                <a:off x="3603171" y="1578428"/>
                <a:ext cx="5025279" cy="4447115"/>
              </a:xfrm>
              <a:prstGeom prst="flowChartMerg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ector 12"/>
              <p:cNvSpPr/>
              <p:nvPr/>
            </p:nvSpPr>
            <p:spPr>
              <a:xfrm>
                <a:off x="4291445" y="1772881"/>
                <a:ext cx="1135254" cy="877009"/>
              </a:xfrm>
              <a:prstGeom prst="flowChartConnector">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4410699" y="1932372"/>
                <a:ext cx="1080000" cy="523220"/>
              </a:xfrm>
              <a:prstGeom prst="rect">
                <a:avLst/>
              </a:prstGeom>
              <a:noFill/>
              <a:ln>
                <a:noFill/>
              </a:ln>
            </p:spPr>
            <p:txBody>
              <a:bodyPr wrap="square" rtlCol="0">
                <a:spAutoFit/>
              </a:bodyPr>
              <a:lstStyle/>
              <a:p>
                <a:r>
                  <a:rPr lang="es-ES" sz="1400" b="1" dirty="0" smtClean="0">
                    <a:solidFill>
                      <a:schemeClr val="bg1"/>
                    </a:solidFill>
                  </a:rPr>
                  <a:t>Riesgo actuarial</a:t>
                </a:r>
                <a:endParaRPr lang="en-US" sz="1400" b="1" dirty="0">
                  <a:solidFill>
                    <a:schemeClr val="bg1"/>
                  </a:solidFill>
                </a:endParaRPr>
              </a:p>
            </p:txBody>
          </p:sp>
          <p:sp>
            <p:nvSpPr>
              <p:cNvPr id="15" name="Conector 14"/>
              <p:cNvSpPr/>
              <p:nvPr/>
            </p:nvSpPr>
            <p:spPr>
              <a:xfrm>
                <a:off x="5536222" y="1789918"/>
                <a:ext cx="1135254" cy="87700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adroTexto 15"/>
              <p:cNvSpPr txBox="1"/>
              <p:nvPr/>
            </p:nvSpPr>
            <p:spPr>
              <a:xfrm>
                <a:off x="5524255" y="1909585"/>
                <a:ext cx="1204517" cy="523220"/>
              </a:xfrm>
              <a:prstGeom prst="rect">
                <a:avLst/>
              </a:prstGeom>
              <a:noFill/>
              <a:ln>
                <a:noFill/>
              </a:ln>
            </p:spPr>
            <p:txBody>
              <a:bodyPr wrap="square" rtlCol="0">
                <a:spAutoFit/>
              </a:bodyPr>
              <a:lstStyle/>
              <a:p>
                <a:pPr algn="ctr"/>
                <a:r>
                  <a:rPr lang="es-ES" sz="1400" b="1" dirty="0" smtClean="0">
                    <a:solidFill>
                      <a:schemeClr val="bg1"/>
                    </a:solidFill>
                  </a:rPr>
                  <a:t>Crédito y contraparte</a:t>
                </a:r>
                <a:endParaRPr lang="en-US" sz="1400" b="1" dirty="0">
                  <a:solidFill>
                    <a:schemeClr val="bg1"/>
                  </a:solidFill>
                </a:endParaRPr>
              </a:p>
            </p:txBody>
          </p:sp>
          <p:sp>
            <p:nvSpPr>
              <p:cNvPr id="17" name="Conector 16"/>
              <p:cNvSpPr/>
              <p:nvPr/>
            </p:nvSpPr>
            <p:spPr>
              <a:xfrm>
                <a:off x="6783825" y="1789918"/>
                <a:ext cx="1135254" cy="87700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6936127" y="2034034"/>
                <a:ext cx="1191605" cy="307777"/>
              </a:xfrm>
              <a:prstGeom prst="rect">
                <a:avLst/>
              </a:prstGeom>
              <a:noFill/>
              <a:ln>
                <a:noFill/>
              </a:ln>
            </p:spPr>
            <p:txBody>
              <a:bodyPr wrap="square" rtlCol="0">
                <a:spAutoFit/>
              </a:bodyPr>
              <a:lstStyle/>
              <a:p>
                <a:r>
                  <a:rPr lang="es-ES" sz="1400" b="1" dirty="0" smtClean="0">
                    <a:solidFill>
                      <a:schemeClr val="bg1"/>
                    </a:solidFill>
                  </a:rPr>
                  <a:t>Liquidez</a:t>
                </a:r>
                <a:endParaRPr lang="en-US" sz="1400" b="1" dirty="0">
                  <a:solidFill>
                    <a:schemeClr val="bg1"/>
                  </a:solidFill>
                </a:endParaRPr>
              </a:p>
            </p:txBody>
          </p:sp>
          <p:sp>
            <p:nvSpPr>
              <p:cNvPr id="19" name="Conector 18"/>
              <p:cNvSpPr/>
              <p:nvPr/>
            </p:nvSpPr>
            <p:spPr>
              <a:xfrm>
                <a:off x="4766751" y="2722341"/>
                <a:ext cx="1135254" cy="87700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uadroTexto 19"/>
              <p:cNvSpPr txBox="1"/>
              <p:nvPr/>
            </p:nvSpPr>
            <p:spPr>
              <a:xfrm>
                <a:off x="4833397" y="2779679"/>
                <a:ext cx="1051660" cy="738664"/>
              </a:xfrm>
              <a:prstGeom prst="rect">
                <a:avLst/>
              </a:prstGeom>
              <a:noFill/>
              <a:ln>
                <a:noFill/>
              </a:ln>
            </p:spPr>
            <p:txBody>
              <a:bodyPr wrap="square" rtlCol="0">
                <a:spAutoFit/>
              </a:bodyPr>
              <a:lstStyle/>
              <a:p>
                <a:pPr algn="ctr"/>
                <a:r>
                  <a:rPr lang="es-ES" sz="1400" b="1" dirty="0" smtClean="0">
                    <a:solidFill>
                      <a:schemeClr val="bg1"/>
                    </a:solidFill>
                  </a:rPr>
                  <a:t>Tipo interés y cambio</a:t>
                </a:r>
                <a:endParaRPr lang="en-US" sz="1400" b="1" dirty="0">
                  <a:solidFill>
                    <a:schemeClr val="bg1"/>
                  </a:solidFill>
                </a:endParaRPr>
              </a:p>
            </p:txBody>
          </p:sp>
          <p:sp>
            <p:nvSpPr>
              <p:cNvPr id="21" name="Conector 20"/>
              <p:cNvSpPr/>
              <p:nvPr/>
            </p:nvSpPr>
            <p:spPr>
              <a:xfrm>
                <a:off x="6051258" y="2722341"/>
                <a:ext cx="1135254" cy="87700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uadroTexto 21"/>
              <p:cNvSpPr txBox="1"/>
              <p:nvPr/>
            </p:nvSpPr>
            <p:spPr>
              <a:xfrm>
                <a:off x="6107256" y="3006956"/>
                <a:ext cx="1079256" cy="307777"/>
              </a:xfrm>
              <a:prstGeom prst="rect">
                <a:avLst/>
              </a:prstGeom>
              <a:noFill/>
              <a:ln>
                <a:noFill/>
              </a:ln>
            </p:spPr>
            <p:txBody>
              <a:bodyPr wrap="square" rtlCol="0">
                <a:spAutoFit/>
              </a:bodyPr>
              <a:lstStyle/>
              <a:p>
                <a:pPr algn="ctr"/>
                <a:r>
                  <a:rPr lang="es-ES" sz="1400" b="1" dirty="0" smtClean="0">
                    <a:solidFill>
                      <a:schemeClr val="bg1"/>
                    </a:solidFill>
                  </a:rPr>
                  <a:t>Mercado</a:t>
                </a:r>
                <a:endParaRPr lang="en-US" sz="1400" b="1" dirty="0">
                  <a:solidFill>
                    <a:schemeClr val="bg1"/>
                  </a:solidFill>
                </a:endParaRPr>
              </a:p>
            </p:txBody>
          </p:sp>
          <p:sp>
            <p:nvSpPr>
              <p:cNvPr id="23" name="Conector 22"/>
              <p:cNvSpPr/>
              <p:nvPr/>
            </p:nvSpPr>
            <p:spPr>
              <a:xfrm>
                <a:off x="5363752" y="3617578"/>
                <a:ext cx="1307724" cy="924416"/>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uadroTexto 23"/>
              <p:cNvSpPr txBox="1"/>
              <p:nvPr/>
            </p:nvSpPr>
            <p:spPr>
              <a:xfrm>
                <a:off x="5359227" y="3904747"/>
                <a:ext cx="1424598" cy="307777"/>
              </a:xfrm>
              <a:prstGeom prst="rect">
                <a:avLst/>
              </a:prstGeom>
              <a:noFill/>
              <a:ln>
                <a:noFill/>
              </a:ln>
            </p:spPr>
            <p:txBody>
              <a:bodyPr wrap="square" rtlCol="0">
                <a:spAutoFit/>
              </a:bodyPr>
              <a:lstStyle/>
              <a:p>
                <a:r>
                  <a:rPr lang="es-ES" sz="1400" b="1" dirty="0" err="1" smtClean="0">
                    <a:solidFill>
                      <a:schemeClr val="bg1"/>
                    </a:solidFill>
                  </a:rPr>
                  <a:t>Reputacional</a:t>
                </a:r>
                <a:endParaRPr lang="en-US" sz="1400" b="1" dirty="0">
                  <a:solidFill>
                    <a:schemeClr val="bg1"/>
                  </a:solidFill>
                </a:endParaRPr>
              </a:p>
            </p:txBody>
          </p:sp>
        </p:grpSp>
        <p:sp>
          <p:nvSpPr>
            <p:cNvPr id="29" name="Conector 28"/>
            <p:cNvSpPr/>
            <p:nvPr/>
          </p:nvSpPr>
          <p:spPr>
            <a:xfrm>
              <a:off x="4591408" y="4583989"/>
              <a:ext cx="902034" cy="745572"/>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adroTexto 29"/>
            <p:cNvSpPr txBox="1"/>
            <p:nvPr/>
          </p:nvSpPr>
          <p:spPr>
            <a:xfrm>
              <a:off x="4630043" y="4787675"/>
              <a:ext cx="961518" cy="307777"/>
            </a:xfrm>
            <a:prstGeom prst="rect">
              <a:avLst/>
            </a:prstGeom>
            <a:noFill/>
            <a:ln>
              <a:noFill/>
            </a:ln>
          </p:spPr>
          <p:txBody>
            <a:bodyPr wrap="square" rtlCol="0">
              <a:spAutoFit/>
            </a:bodyPr>
            <a:lstStyle/>
            <a:p>
              <a:r>
                <a:rPr lang="es-ES" sz="1400" b="1" dirty="0" smtClean="0">
                  <a:solidFill>
                    <a:schemeClr val="bg1"/>
                  </a:solidFill>
                </a:rPr>
                <a:t>Negocio</a:t>
              </a:r>
              <a:endParaRPr lang="en-US" sz="1400" b="1" dirty="0">
                <a:solidFill>
                  <a:schemeClr val="bg1"/>
                </a:solidFill>
              </a:endParaRPr>
            </a:p>
          </p:txBody>
        </p:sp>
      </p:grpSp>
      <p:sp>
        <p:nvSpPr>
          <p:cNvPr id="31" name="Llamada rectangular 30"/>
          <p:cNvSpPr/>
          <p:nvPr/>
        </p:nvSpPr>
        <p:spPr>
          <a:xfrm>
            <a:off x="339458" y="2059783"/>
            <a:ext cx="2334007" cy="1169551"/>
          </a:xfrm>
          <a:prstGeom prst="wedgeRectCallout">
            <a:avLst>
              <a:gd name="adj1" fmla="val 78446"/>
              <a:gd name="adj2" fmla="val -39672"/>
            </a:avLst>
          </a:prstGeom>
          <a:ln>
            <a:solidFill>
              <a:schemeClr val="bg1">
                <a:lumMod val="75000"/>
              </a:schemeClr>
            </a:solidFill>
          </a:ln>
        </p:spPr>
        <p:txBody>
          <a:bodyPr wrap="square">
            <a:spAutoFit/>
          </a:bodyPr>
          <a:lstStyle/>
          <a:p>
            <a:pPr marL="285750" indent="-285750">
              <a:buFont typeface="Wingdings" panose="05000000000000000000" pitchFamily="2" charset="2"/>
              <a:buChar char="§"/>
            </a:pPr>
            <a:r>
              <a:rPr lang="es-ES_tradnl" dirty="0">
                <a:solidFill>
                  <a:srgbClr val="002060"/>
                </a:solidFill>
              </a:rPr>
              <a:t>Suscripción (longevidad, mortalidad, invalidez</a:t>
            </a:r>
            <a:r>
              <a:rPr lang="es-ES_tradnl" dirty="0" smtClean="0">
                <a:solidFill>
                  <a:srgbClr val="002060"/>
                </a:solidFill>
              </a:rPr>
              <a:t>)</a:t>
            </a:r>
          </a:p>
          <a:p>
            <a:pPr marL="285750" indent="-285750">
              <a:buFont typeface="Wingdings" panose="05000000000000000000" pitchFamily="2" charset="2"/>
              <a:buChar char="§"/>
            </a:pPr>
            <a:r>
              <a:rPr lang="es-ES_tradnl" dirty="0" smtClean="0">
                <a:solidFill>
                  <a:srgbClr val="002060"/>
                </a:solidFill>
              </a:rPr>
              <a:t>Rescate</a:t>
            </a:r>
          </a:p>
          <a:p>
            <a:pPr marL="285750" indent="-285750">
              <a:buFont typeface="Wingdings" panose="05000000000000000000" pitchFamily="2" charset="2"/>
              <a:buChar char="§"/>
            </a:pPr>
            <a:r>
              <a:rPr lang="es-ES_tradnl" dirty="0" smtClean="0">
                <a:solidFill>
                  <a:srgbClr val="002060"/>
                </a:solidFill>
              </a:rPr>
              <a:t>Reaseguro</a:t>
            </a:r>
            <a:endParaRPr lang="en-US" dirty="0">
              <a:solidFill>
                <a:srgbClr val="002060"/>
              </a:solidFill>
            </a:endParaRPr>
          </a:p>
        </p:txBody>
      </p:sp>
      <p:pic>
        <p:nvPicPr>
          <p:cNvPr id="33" name="Imagen 32"/>
          <p:cNvPicPr>
            <a:picLocks noChangeAspect="1"/>
          </p:cNvPicPr>
          <p:nvPr/>
        </p:nvPicPr>
        <p:blipFill>
          <a:blip r:embed="rId4"/>
          <a:stretch>
            <a:fillRect/>
          </a:stretch>
        </p:blipFill>
        <p:spPr>
          <a:xfrm>
            <a:off x="7884563" y="1075471"/>
            <a:ext cx="1164868" cy="1172900"/>
          </a:xfrm>
          <a:prstGeom prst="rect">
            <a:avLst/>
          </a:prstGeom>
        </p:spPr>
      </p:pic>
      <p:sp>
        <p:nvSpPr>
          <p:cNvPr id="2" name="Rectángulo 1"/>
          <p:cNvSpPr/>
          <p:nvPr/>
        </p:nvSpPr>
        <p:spPr>
          <a:xfrm>
            <a:off x="4249482" y="1226572"/>
            <a:ext cx="1657826" cy="307777"/>
          </a:xfrm>
          <a:prstGeom prst="rect">
            <a:avLst/>
          </a:prstGeom>
        </p:spPr>
        <p:txBody>
          <a:bodyPr wrap="none">
            <a:spAutoFit/>
          </a:bodyPr>
          <a:lstStyle/>
          <a:p>
            <a:r>
              <a:rPr lang="es-ES_tradnl" dirty="0">
                <a:solidFill>
                  <a:srgbClr val="002060"/>
                </a:solidFill>
              </a:rPr>
              <a:t>matriz de riesgos</a:t>
            </a:r>
            <a:endParaRPr lang="en-US" dirty="0"/>
          </a:p>
        </p:txBody>
      </p:sp>
    </p:spTree>
    <p:extLst>
      <p:ext uri="{BB962C8B-B14F-4D97-AF65-F5344CB8AC3E}">
        <p14:creationId xmlns:p14="http://schemas.microsoft.com/office/powerpoint/2010/main" val="412614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3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6/14</a:t>
            </a:r>
            <a:r>
              <a:rPr lang="es-ES" sz="1800" dirty="0" smtClean="0">
                <a:solidFill>
                  <a:srgbClr val="FF0000"/>
                </a:solidFill>
              </a:rPr>
              <a:t>)</a:t>
            </a:r>
            <a:endParaRPr lang="es-ES" altLang="es-ES" sz="1800" dirty="0">
              <a:solidFill>
                <a:srgbClr val="FF0000"/>
              </a:solidFill>
            </a:endParaRPr>
          </a:p>
        </p:txBody>
      </p:sp>
      <p:sp>
        <p:nvSpPr>
          <p:cNvPr id="9" name="Rectángulo 8"/>
          <p:cNvSpPr/>
          <p:nvPr/>
        </p:nvSpPr>
        <p:spPr>
          <a:xfrm>
            <a:off x="413871" y="714669"/>
            <a:ext cx="4740019" cy="307777"/>
          </a:xfrm>
          <a:prstGeom prst="rect">
            <a:avLst/>
          </a:prstGeom>
        </p:spPr>
        <p:txBody>
          <a:bodyPr wrap="square">
            <a:spAutoFit/>
          </a:bodyPr>
          <a:lstStyle/>
          <a:p>
            <a:pPr marL="342900" lvl="2" indent="-342900">
              <a:buFont typeface="+mj-lt"/>
              <a:buAutoNum type="arabicPeriod" startAt="2"/>
            </a:pPr>
            <a:r>
              <a:rPr lang="es-ES_tradnl" dirty="0" smtClean="0">
                <a:solidFill>
                  <a:schemeClr val="bg1">
                    <a:lumMod val="50000"/>
                  </a:schemeClr>
                </a:solidFill>
              </a:rPr>
              <a:t>Aplicar políticas </a:t>
            </a:r>
            <a:r>
              <a:rPr lang="es-ES_tradnl" dirty="0">
                <a:solidFill>
                  <a:schemeClr val="bg1">
                    <a:lumMod val="50000"/>
                  </a:schemeClr>
                </a:solidFill>
              </a:rPr>
              <a:t>de adecuación de capital </a:t>
            </a:r>
            <a:r>
              <a:rPr lang="es-ES_tradnl" dirty="0" smtClean="0">
                <a:solidFill>
                  <a:schemeClr val="bg1">
                    <a:lumMod val="50000"/>
                  </a:schemeClr>
                </a:solidFill>
              </a:rPr>
              <a:t>(</a:t>
            </a:r>
            <a:r>
              <a:rPr lang="es-ES_tradnl" baseline="30000" dirty="0" smtClean="0">
                <a:solidFill>
                  <a:schemeClr val="bg1">
                    <a:lumMod val="50000"/>
                  </a:schemeClr>
                </a:solidFill>
              </a:rPr>
              <a:t>3/3</a:t>
            </a:r>
            <a:r>
              <a:rPr lang="es-ES_tradnl" dirty="0" smtClean="0">
                <a:solidFill>
                  <a:schemeClr val="bg1">
                    <a:lumMod val="50000"/>
                  </a:schemeClr>
                </a:solidFill>
              </a:rPr>
              <a:t>)</a:t>
            </a:r>
            <a:endParaRPr lang="en-US" dirty="0">
              <a:solidFill>
                <a:schemeClr val="bg1">
                  <a:lumMod val="5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grpSp>
        <p:nvGrpSpPr>
          <p:cNvPr id="10" name="Grupo 9"/>
          <p:cNvGrpSpPr/>
          <p:nvPr/>
        </p:nvGrpSpPr>
        <p:grpSpPr>
          <a:xfrm>
            <a:off x="915764" y="1472860"/>
            <a:ext cx="1220036" cy="877009"/>
            <a:chOff x="4343400" y="1772881"/>
            <a:chExt cx="1220036" cy="877009"/>
          </a:xfrm>
        </p:grpSpPr>
        <p:sp>
          <p:nvSpPr>
            <p:cNvPr id="13" name="Conector 12"/>
            <p:cNvSpPr/>
            <p:nvPr/>
          </p:nvSpPr>
          <p:spPr>
            <a:xfrm>
              <a:off x="4343400" y="1772881"/>
              <a:ext cx="1135254" cy="877009"/>
            </a:xfrm>
            <a:prstGeom prst="flowChartConnector">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4483436" y="1932372"/>
              <a:ext cx="1080000" cy="523220"/>
            </a:xfrm>
            <a:prstGeom prst="rect">
              <a:avLst/>
            </a:prstGeom>
            <a:noFill/>
            <a:ln>
              <a:noFill/>
            </a:ln>
          </p:spPr>
          <p:txBody>
            <a:bodyPr wrap="square" rtlCol="0">
              <a:spAutoFit/>
            </a:bodyPr>
            <a:lstStyle/>
            <a:p>
              <a:r>
                <a:rPr lang="es-ES" sz="1400" b="1" dirty="0" smtClean="0">
                  <a:solidFill>
                    <a:schemeClr val="bg1"/>
                  </a:solidFill>
                </a:rPr>
                <a:t>Riesgo actuarial</a:t>
              </a:r>
              <a:endParaRPr lang="en-US" sz="1400" b="1" dirty="0">
                <a:solidFill>
                  <a:schemeClr val="bg1"/>
                </a:solidFill>
              </a:endParaRPr>
            </a:p>
          </p:txBody>
        </p:sp>
      </p:grpSp>
      <p:sp>
        <p:nvSpPr>
          <p:cNvPr id="31" name="Llamada rectangular 30"/>
          <p:cNvSpPr/>
          <p:nvPr/>
        </p:nvSpPr>
        <p:spPr>
          <a:xfrm>
            <a:off x="3230489" y="1570795"/>
            <a:ext cx="4464000" cy="738664"/>
          </a:xfrm>
          <a:prstGeom prst="wedgeRectCallout">
            <a:avLst>
              <a:gd name="adj1" fmla="val -75808"/>
              <a:gd name="adj2" fmla="val -5393"/>
            </a:avLst>
          </a:prstGeom>
          <a:ln>
            <a:solidFill>
              <a:schemeClr val="bg1">
                <a:lumMod val="75000"/>
              </a:schemeClr>
            </a:solidFill>
          </a:ln>
        </p:spPr>
        <p:txBody>
          <a:bodyPr wrap="square">
            <a:spAutoFit/>
          </a:bodyPr>
          <a:lstStyle/>
          <a:p>
            <a:pPr marL="285750" indent="-285750">
              <a:buFont typeface="Wingdings" panose="05000000000000000000" pitchFamily="2" charset="2"/>
              <a:buChar char="§"/>
            </a:pPr>
            <a:r>
              <a:rPr lang="es-ES_tradnl" dirty="0">
                <a:solidFill>
                  <a:srgbClr val="002060"/>
                </a:solidFill>
              </a:rPr>
              <a:t>Suscripción (longevidad, mortalidad, invalidez</a:t>
            </a:r>
            <a:r>
              <a:rPr lang="es-ES_tradnl" dirty="0" smtClean="0">
                <a:solidFill>
                  <a:srgbClr val="002060"/>
                </a:solidFill>
              </a:rPr>
              <a:t>)</a:t>
            </a:r>
          </a:p>
          <a:p>
            <a:pPr marL="285750" indent="-285750">
              <a:buFont typeface="Wingdings" panose="05000000000000000000" pitchFamily="2" charset="2"/>
              <a:buChar char="§"/>
            </a:pPr>
            <a:r>
              <a:rPr lang="es-ES_tradnl" dirty="0" smtClean="0">
                <a:solidFill>
                  <a:srgbClr val="002060"/>
                </a:solidFill>
              </a:rPr>
              <a:t>Rescate</a:t>
            </a:r>
          </a:p>
          <a:p>
            <a:pPr marL="285750" indent="-285750">
              <a:buFont typeface="Wingdings" panose="05000000000000000000" pitchFamily="2" charset="2"/>
              <a:buChar char="§"/>
            </a:pPr>
            <a:r>
              <a:rPr lang="es-ES_tradnl" dirty="0" smtClean="0">
                <a:solidFill>
                  <a:srgbClr val="002060"/>
                </a:solidFill>
              </a:rPr>
              <a:t>Reaseguro</a:t>
            </a:r>
            <a:endParaRPr lang="en-US" dirty="0">
              <a:solidFill>
                <a:srgbClr val="002060"/>
              </a:solidFill>
            </a:endParaRPr>
          </a:p>
        </p:txBody>
      </p:sp>
      <p:sp>
        <p:nvSpPr>
          <p:cNvPr id="28" name="CuadroTexto 27"/>
          <p:cNvSpPr txBox="1"/>
          <p:nvPr/>
        </p:nvSpPr>
        <p:spPr>
          <a:xfrm>
            <a:off x="413872" y="2641869"/>
            <a:ext cx="8623592" cy="2862322"/>
          </a:xfrm>
          <a:prstGeom prst="rect">
            <a:avLst/>
          </a:prstGeom>
          <a:noFill/>
        </p:spPr>
        <p:txBody>
          <a:bodyPr wrap="square" rtlCol="0">
            <a:spAutoFit/>
          </a:bodyPr>
          <a:lstStyle/>
          <a:p>
            <a:pPr marL="342900" indent="-342900">
              <a:buFont typeface="Arial" panose="020B0604020202020204" pitchFamily="34" charset="0"/>
              <a:buChar char="−"/>
            </a:pPr>
            <a:r>
              <a:rPr lang="es-ES_tradnl" sz="2000" u="sng" dirty="0" smtClean="0">
                <a:solidFill>
                  <a:srgbClr val="002060"/>
                </a:solidFill>
              </a:rPr>
              <a:t>Riesgos </a:t>
            </a:r>
            <a:r>
              <a:rPr lang="es-ES_tradnl" sz="2000" u="sng" dirty="0">
                <a:solidFill>
                  <a:srgbClr val="002060"/>
                </a:solidFill>
              </a:rPr>
              <a:t>actuariales</a:t>
            </a:r>
            <a:r>
              <a:rPr lang="es-ES_tradnl" sz="2000" dirty="0">
                <a:solidFill>
                  <a:srgbClr val="002060"/>
                </a:solidFill>
              </a:rPr>
              <a:t> o riesgos de pasivo, que están representados en balance por la provisiones </a:t>
            </a:r>
            <a:r>
              <a:rPr lang="es-ES_tradnl" sz="2000" dirty="0" smtClean="0">
                <a:solidFill>
                  <a:srgbClr val="002060"/>
                </a:solidFill>
              </a:rPr>
              <a:t>matemáticas</a:t>
            </a:r>
          </a:p>
          <a:p>
            <a:pPr marL="342900" indent="-342900">
              <a:buFont typeface="Arial" panose="020B0604020202020204" pitchFamily="34" charset="0"/>
              <a:buChar char="−"/>
            </a:pPr>
            <a:r>
              <a:rPr lang="es-ES_tradnl" sz="2000" dirty="0" smtClean="0">
                <a:solidFill>
                  <a:srgbClr val="002060"/>
                </a:solidFill>
              </a:rPr>
              <a:t>Constituyen </a:t>
            </a:r>
            <a:r>
              <a:rPr lang="es-ES_tradnl" sz="2000" dirty="0">
                <a:solidFill>
                  <a:srgbClr val="002060"/>
                </a:solidFill>
              </a:rPr>
              <a:t>la principal fuente de riesgo del grupo </a:t>
            </a:r>
            <a:r>
              <a:rPr lang="es-ES_tradnl" sz="2000" dirty="0" smtClean="0">
                <a:solidFill>
                  <a:srgbClr val="002060"/>
                </a:solidFill>
              </a:rPr>
              <a:t>asegurador</a:t>
            </a:r>
          </a:p>
          <a:p>
            <a:pPr marL="342900" indent="-342900">
              <a:buFont typeface="Arial" panose="020B0604020202020204" pitchFamily="34" charset="0"/>
              <a:buChar char="−"/>
            </a:pPr>
            <a:r>
              <a:rPr lang="es-ES_tradnl" sz="2000" dirty="0" smtClean="0">
                <a:solidFill>
                  <a:srgbClr val="002060"/>
                </a:solidFill>
              </a:rPr>
              <a:t>Son </a:t>
            </a:r>
            <a:r>
              <a:rPr lang="es-ES_tradnl" sz="2000" dirty="0">
                <a:solidFill>
                  <a:srgbClr val="002060"/>
                </a:solidFill>
              </a:rPr>
              <a:t>riesgos </a:t>
            </a:r>
            <a:r>
              <a:rPr lang="es-ES_tradnl" sz="2000" u="sng" dirty="0">
                <a:solidFill>
                  <a:srgbClr val="002060"/>
                </a:solidFill>
              </a:rPr>
              <a:t>específicos de la actividad de seguros</a:t>
            </a:r>
            <a:r>
              <a:rPr lang="es-ES_tradnl" sz="2000" dirty="0">
                <a:solidFill>
                  <a:srgbClr val="002060"/>
                </a:solidFill>
              </a:rPr>
              <a:t>, no existiendo este tipo de riesgo en la actividad </a:t>
            </a:r>
            <a:r>
              <a:rPr lang="es-ES_tradnl" sz="2000" dirty="0" smtClean="0">
                <a:solidFill>
                  <a:srgbClr val="002060"/>
                </a:solidFill>
              </a:rPr>
              <a:t>bancaria/valores</a:t>
            </a:r>
          </a:p>
          <a:p>
            <a:pPr marL="342900" indent="-342900">
              <a:buFont typeface="Arial" panose="020B0604020202020204" pitchFamily="34" charset="0"/>
              <a:buChar char="−"/>
            </a:pPr>
            <a:r>
              <a:rPr lang="es-ES_tradnl" sz="2000" dirty="0" smtClean="0">
                <a:solidFill>
                  <a:srgbClr val="002060"/>
                </a:solidFill>
              </a:rPr>
              <a:t>Se </a:t>
            </a:r>
            <a:r>
              <a:rPr lang="es-ES_tradnl" sz="2000" dirty="0">
                <a:solidFill>
                  <a:srgbClr val="002060"/>
                </a:solidFill>
              </a:rPr>
              <a:t>adquieren a través de la comercialización de los distintos productos de seguro, en particular los seguros de </a:t>
            </a:r>
            <a:r>
              <a:rPr lang="es-ES_tradnl" sz="2000" u="sng" dirty="0">
                <a:solidFill>
                  <a:srgbClr val="002060"/>
                </a:solidFill>
              </a:rPr>
              <a:t>vida-ahorro</a:t>
            </a:r>
            <a:r>
              <a:rPr lang="es-ES_tradnl" sz="2000" dirty="0">
                <a:solidFill>
                  <a:srgbClr val="002060"/>
                </a:solidFill>
              </a:rPr>
              <a:t> (incluidos los planes de pensiones garantizados) y los seguros de </a:t>
            </a:r>
            <a:r>
              <a:rPr lang="es-ES_tradnl" sz="2000" u="sng" dirty="0">
                <a:solidFill>
                  <a:srgbClr val="002060"/>
                </a:solidFill>
              </a:rPr>
              <a:t>vida-riesgo</a:t>
            </a:r>
          </a:p>
        </p:txBody>
      </p:sp>
    </p:spTree>
    <p:extLst>
      <p:ext uri="{BB962C8B-B14F-4D97-AF65-F5344CB8AC3E}">
        <p14:creationId xmlns:p14="http://schemas.microsoft.com/office/powerpoint/2010/main" val="10450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4955203"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4" name="Rectángulo 3"/>
          <p:cNvSpPr/>
          <p:nvPr/>
        </p:nvSpPr>
        <p:spPr>
          <a:xfrm>
            <a:off x="2052000" y="2340000"/>
            <a:ext cx="5599055" cy="1754326"/>
          </a:xfrm>
          <a:prstGeom prst="rect">
            <a:avLst/>
          </a:prstGeom>
        </p:spPr>
        <p:txBody>
          <a:bodyPr wrap="square">
            <a:spAutoFit/>
          </a:bodyPr>
          <a:lstStyle/>
          <a:p>
            <a:pPr marL="742950" indent="-742950">
              <a:buFont typeface="+mj-lt"/>
              <a:buAutoNum type="arabicPeriod" startAt="3"/>
            </a:pPr>
            <a:r>
              <a:rPr lang="es-ES_tradnl" sz="3600" dirty="0">
                <a:solidFill>
                  <a:srgbClr val="002060"/>
                </a:solidFill>
              </a:rPr>
              <a:t>El control de la concentración de riesgos</a:t>
            </a:r>
            <a:endParaRPr lang="en-US" sz="3600" dirty="0">
              <a:solidFill>
                <a:srgbClr val="002060"/>
              </a:solidFill>
            </a:endParaRPr>
          </a:p>
        </p:txBody>
      </p:sp>
      <p:sp>
        <p:nvSpPr>
          <p:cNvPr id="5" name="Rectángulo 4"/>
          <p:cNvSpPr/>
          <p:nvPr/>
        </p:nvSpPr>
        <p:spPr>
          <a:xfrm>
            <a:off x="5038564" y="3507180"/>
            <a:ext cx="1636987" cy="707886"/>
          </a:xfrm>
          <a:prstGeom prst="rect">
            <a:avLst/>
          </a:prstGeom>
        </p:spPr>
        <p:txBody>
          <a:bodyPr wrap="none">
            <a:spAutoFit/>
          </a:bodyPr>
          <a:lstStyle/>
          <a:p>
            <a:r>
              <a:rPr lang="es-ES_tradnl" sz="2000" i="1" dirty="0" smtClean="0">
                <a:solidFill>
                  <a:srgbClr val="002060"/>
                </a:solidFill>
              </a:rPr>
              <a:t>Normativa</a:t>
            </a:r>
          </a:p>
          <a:p>
            <a:r>
              <a:rPr lang="es-ES_tradnl" sz="2000" i="1" dirty="0" smtClean="0">
                <a:solidFill>
                  <a:srgbClr val="FF0000"/>
                </a:solidFill>
              </a:rPr>
              <a:t>‘Requisitos</a:t>
            </a:r>
            <a:r>
              <a:rPr lang="es-ES_tradnl" sz="2000" i="1" dirty="0">
                <a:solidFill>
                  <a:srgbClr val="FF0000"/>
                </a:solidFill>
              </a:rPr>
              <a:t>’</a:t>
            </a:r>
          </a:p>
        </p:txBody>
      </p:sp>
    </p:spTree>
    <p:extLst>
      <p:ext uri="{BB962C8B-B14F-4D97-AF65-F5344CB8AC3E}">
        <p14:creationId xmlns:p14="http://schemas.microsoft.com/office/powerpoint/2010/main" val="4211346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7/14</a:t>
            </a:r>
            <a:r>
              <a:rPr lang="es-ES" sz="1800" dirty="0" smtClean="0">
                <a:solidFill>
                  <a:srgbClr val="FF0000"/>
                </a:solidFill>
              </a:rPr>
              <a:t>)</a:t>
            </a:r>
            <a:endParaRPr lang="es-ES" altLang="es-ES" sz="1800" dirty="0">
              <a:solidFill>
                <a:srgbClr val="FF0000"/>
              </a:solidFill>
            </a:endParaRPr>
          </a:p>
        </p:txBody>
      </p:sp>
      <p:sp>
        <p:nvSpPr>
          <p:cNvPr id="5" name="CuadroTexto 4"/>
          <p:cNvSpPr txBox="1"/>
          <p:nvPr/>
        </p:nvSpPr>
        <p:spPr>
          <a:xfrm>
            <a:off x="413872" y="1155973"/>
            <a:ext cx="8623592" cy="5016758"/>
          </a:xfrm>
          <a:prstGeom prst="rect">
            <a:avLst/>
          </a:prstGeom>
          <a:noFill/>
        </p:spPr>
        <p:txBody>
          <a:bodyPr wrap="square" rtlCol="0">
            <a:spAutoFit/>
          </a:bodyPr>
          <a:lstStyle/>
          <a:p>
            <a:r>
              <a:rPr lang="es-ES_tradnl" sz="2000" dirty="0" smtClean="0">
                <a:solidFill>
                  <a:srgbClr val="002060"/>
                </a:solidFill>
              </a:rPr>
              <a:t>Normativa</a:t>
            </a:r>
            <a:endParaRPr lang="es-ES_tradnl" sz="2000" dirty="0">
              <a:solidFill>
                <a:srgbClr val="002060"/>
              </a:solidFill>
            </a:endParaRPr>
          </a:p>
          <a:p>
            <a:pPr marL="457200" indent="-457200">
              <a:buFont typeface="+mj-lt"/>
              <a:buAutoNum type="arabicPeriod"/>
            </a:pPr>
            <a:endParaRPr lang="es-ES_tradnl" sz="2000" dirty="0" smtClean="0">
              <a:solidFill>
                <a:srgbClr val="002060"/>
              </a:solidFill>
            </a:endParaRPr>
          </a:p>
          <a:p>
            <a:pPr marL="457200" indent="-457200">
              <a:buFont typeface="+mj-lt"/>
              <a:buAutoNum type="arabicPeriod"/>
            </a:pPr>
            <a:r>
              <a:rPr lang="es-ES_tradnl" sz="2000" dirty="0" smtClean="0">
                <a:solidFill>
                  <a:srgbClr val="002060"/>
                </a:solidFill>
              </a:rPr>
              <a:t>Los </a:t>
            </a:r>
            <a:r>
              <a:rPr lang="es-ES_tradnl" sz="2000" dirty="0">
                <a:solidFill>
                  <a:srgbClr val="002060"/>
                </a:solidFill>
              </a:rPr>
              <a:t>conglomerados deben respetar los límites </a:t>
            </a:r>
            <a:r>
              <a:rPr lang="es-ES_tradnl" sz="2000" u="sng" dirty="0">
                <a:solidFill>
                  <a:srgbClr val="002060"/>
                </a:solidFill>
              </a:rPr>
              <a:t>cuantitativos</a:t>
            </a:r>
            <a:r>
              <a:rPr lang="es-ES_tradnl" sz="2000" dirty="0">
                <a:solidFill>
                  <a:srgbClr val="002060"/>
                </a:solidFill>
              </a:rPr>
              <a:t> y demás requisitos </a:t>
            </a:r>
            <a:r>
              <a:rPr lang="es-ES_tradnl" sz="2000" u="sng" dirty="0">
                <a:solidFill>
                  <a:srgbClr val="002060"/>
                </a:solidFill>
              </a:rPr>
              <a:t>cualitativos</a:t>
            </a:r>
            <a:r>
              <a:rPr lang="es-ES_tradnl" sz="2000" dirty="0">
                <a:solidFill>
                  <a:srgbClr val="002060"/>
                </a:solidFill>
              </a:rPr>
              <a:t> que puedan fijar los estados miembros respecto a la </a:t>
            </a:r>
            <a:r>
              <a:rPr lang="es-ES_tradnl" sz="2000" dirty="0" smtClean="0">
                <a:solidFill>
                  <a:srgbClr val="002060"/>
                </a:solidFill>
              </a:rPr>
              <a:t>concentración</a:t>
            </a:r>
          </a:p>
          <a:p>
            <a:pPr marL="457200" indent="-457200">
              <a:buFont typeface="+mj-lt"/>
              <a:buAutoNum type="arabicPeriod"/>
            </a:pPr>
            <a:endParaRPr lang="es-ES_tradnl" sz="2000" dirty="0">
              <a:solidFill>
                <a:srgbClr val="002060"/>
              </a:solidFill>
            </a:endParaRPr>
          </a:p>
          <a:p>
            <a:pPr marL="914400" lvl="1" indent="-457200">
              <a:buFont typeface="Arial" panose="020B0604020202020204" pitchFamily="34" charset="0"/>
              <a:buChar char="−"/>
            </a:pPr>
            <a:r>
              <a:rPr lang="es-ES_tradnl" sz="2000" dirty="0" smtClean="0">
                <a:solidFill>
                  <a:srgbClr val="002060"/>
                </a:solidFill>
              </a:rPr>
              <a:t>exposiciones </a:t>
            </a:r>
            <a:r>
              <a:rPr lang="es-ES_tradnl" sz="2000" u="sng" dirty="0" smtClean="0">
                <a:solidFill>
                  <a:srgbClr val="002060"/>
                </a:solidFill>
              </a:rPr>
              <a:t>&gt;10</a:t>
            </a:r>
            <a:r>
              <a:rPr lang="es-ES_tradnl" sz="2000" u="sng" dirty="0">
                <a:solidFill>
                  <a:srgbClr val="002060"/>
                </a:solidFill>
              </a:rPr>
              <a:t>%</a:t>
            </a:r>
            <a:r>
              <a:rPr lang="es-ES_tradnl" sz="2000" dirty="0">
                <a:solidFill>
                  <a:srgbClr val="002060"/>
                </a:solidFill>
              </a:rPr>
              <a:t> de los </a:t>
            </a:r>
            <a:r>
              <a:rPr lang="es-ES_tradnl" sz="2000" dirty="0" smtClean="0">
                <a:solidFill>
                  <a:srgbClr val="002060"/>
                </a:solidFill>
              </a:rPr>
              <a:t>recursos propios computables</a:t>
            </a:r>
          </a:p>
          <a:p>
            <a:pPr marL="457200" indent="-457200">
              <a:buFont typeface="+mj-lt"/>
              <a:buAutoNum type="arabicPeriod"/>
            </a:pPr>
            <a:endParaRPr lang="es-ES_tradnl" sz="2000" dirty="0">
              <a:solidFill>
                <a:srgbClr val="002060"/>
              </a:solidFill>
            </a:endParaRPr>
          </a:p>
          <a:p>
            <a:pPr marL="457200" indent="-457200">
              <a:buFont typeface="+mj-lt"/>
              <a:buAutoNum type="arabicPeriod"/>
            </a:pPr>
            <a:r>
              <a:rPr lang="es-ES_tradnl" sz="2000" dirty="0">
                <a:solidFill>
                  <a:srgbClr val="002060"/>
                </a:solidFill>
              </a:rPr>
              <a:t>Al revisar la concentración de riesgos, el coordinador examinará:</a:t>
            </a:r>
          </a:p>
          <a:p>
            <a:pPr marL="914400" lvl="1" indent="-457200">
              <a:buFont typeface="Arial" panose="020B0604020202020204" pitchFamily="34" charset="0"/>
              <a:buChar char="−"/>
            </a:pPr>
            <a:r>
              <a:rPr lang="es-ES_tradnl" sz="2000" dirty="0" smtClean="0">
                <a:solidFill>
                  <a:srgbClr val="002060"/>
                </a:solidFill>
              </a:rPr>
              <a:t>el </a:t>
            </a:r>
            <a:r>
              <a:rPr lang="es-ES_tradnl" sz="2000" dirty="0">
                <a:solidFill>
                  <a:srgbClr val="002060"/>
                </a:solidFill>
              </a:rPr>
              <a:t>posible </a:t>
            </a:r>
            <a:r>
              <a:rPr lang="es-ES_tradnl" sz="2000" u="sng" dirty="0">
                <a:solidFill>
                  <a:srgbClr val="002060"/>
                </a:solidFill>
              </a:rPr>
              <a:t>riesgo de contagio </a:t>
            </a:r>
            <a:r>
              <a:rPr lang="es-ES_tradnl" sz="2000" dirty="0">
                <a:solidFill>
                  <a:srgbClr val="002060"/>
                </a:solidFill>
              </a:rPr>
              <a:t>dentro del conglomerado</a:t>
            </a:r>
          </a:p>
          <a:p>
            <a:pPr marL="914400" lvl="1" indent="-457200">
              <a:buFont typeface="Arial" panose="020B0604020202020204" pitchFamily="34" charset="0"/>
              <a:buChar char="−"/>
            </a:pPr>
            <a:r>
              <a:rPr lang="es-ES_tradnl" sz="2000" dirty="0">
                <a:solidFill>
                  <a:srgbClr val="002060"/>
                </a:solidFill>
              </a:rPr>
              <a:t>el riesgo de </a:t>
            </a:r>
            <a:r>
              <a:rPr lang="es-ES_tradnl" sz="2000" u="sng" dirty="0">
                <a:solidFill>
                  <a:srgbClr val="002060"/>
                </a:solidFill>
              </a:rPr>
              <a:t>conflicto de interés</a:t>
            </a:r>
          </a:p>
          <a:p>
            <a:pPr marL="914400" lvl="1" indent="-457200">
              <a:buFont typeface="Arial" panose="020B0604020202020204" pitchFamily="34" charset="0"/>
              <a:buChar char="−"/>
            </a:pPr>
            <a:r>
              <a:rPr lang="es-ES_tradnl" sz="2000" dirty="0">
                <a:solidFill>
                  <a:srgbClr val="002060"/>
                </a:solidFill>
              </a:rPr>
              <a:t>el </a:t>
            </a:r>
            <a:r>
              <a:rPr lang="es-ES_tradnl" sz="2000" u="sng" dirty="0">
                <a:solidFill>
                  <a:srgbClr val="002060"/>
                </a:solidFill>
              </a:rPr>
              <a:t>riesgo de elusión de las normas sectoriales</a:t>
            </a:r>
            <a:r>
              <a:rPr lang="es-ES_tradnl" sz="2000" dirty="0">
                <a:solidFill>
                  <a:srgbClr val="002060"/>
                </a:solidFill>
              </a:rPr>
              <a:t> y</a:t>
            </a:r>
          </a:p>
          <a:p>
            <a:pPr marL="914400" lvl="1" indent="-457200">
              <a:buFont typeface="Arial" panose="020B0604020202020204" pitchFamily="34" charset="0"/>
              <a:buChar char="−"/>
            </a:pPr>
            <a:r>
              <a:rPr lang="es-ES_tradnl" sz="2000" dirty="0">
                <a:solidFill>
                  <a:srgbClr val="002060"/>
                </a:solidFill>
              </a:rPr>
              <a:t>el </a:t>
            </a:r>
            <a:r>
              <a:rPr lang="es-ES_tradnl" sz="2000" u="sng" dirty="0">
                <a:solidFill>
                  <a:srgbClr val="002060"/>
                </a:solidFill>
              </a:rPr>
              <a:t>nivel o volumen de los riesgos</a:t>
            </a:r>
            <a:endParaRPr lang="es-ES_tradnl" sz="2000" dirty="0">
              <a:solidFill>
                <a:srgbClr val="002060"/>
              </a:solidFill>
            </a:endParaRPr>
          </a:p>
          <a:p>
            <a:pPr marL="457200" indent="-457200">
              <a:buFont typeface="+mj-lt"/>
              <a:buAutoNum type="arabicPeriod"/>
            </a:pPr>
            <a:endParaRPr lang="es-ES_tradnl" sz="2000" i="1" dirty="0" smtClean="0">
              <a:solidFill>
                <a:srgbClr val="002060"/>
              </a:solidFill>
            </a:endParaRPr>
          </a:p>
          <a:p>
            <a:pPr marL="457200" indent="-457200">
              <a:buFont typeface="+mj-lt"/>
              <a:buAutoNum type="arabicPeriod"/>
            </a:pPr>
            <a:r>
              <a:rPr lang="es-ES_tradnl" sz="2000" i="1" dirty="0" smtClean="0">
                <a:solidFill>
                  <a:srgbClr val="002060"/>
                </a:solidFill>
              </a:rPr>
              <a:t>Reporting</a:t>
            </a:r>
            <a:r>
              <a:rPr lang="es-ES_tradnl" sz="2000" dirty="0" smtClean="0">
                <a:solidFill>
                  <a:srgbClr val="002060"/>
                </a:solidFill>
              </a:rPr>
              <a:t> periódico al Coordinador</a:t>
            </a:r>
          </a:p>
          <a:p>
            <a:pPr marL="914400" lvl="1" indent="-457200">
              <a:buFont typeface="Arial" panose="020B0604020202020204" pitchFamily="34" charset="0"/>
              <a:buChar char="−"/>
            </a:pPr>
            <a:endParaRPr lang="es-ES_tradnl" sz="2000" dirty="0" smtClean="0">
              <a:solidFill>
                <a:srgbClr val="002060"/>
              </a:solidFill>
            </a:endParaRPr>
          </a:p>
        </p:txBody>
      </p:sp>
      <p:sp>
        <p:nvSpPr>
          <p:cNvPr id="9" name="Rectángulo 8"/>
          <p:cNvSpPr/>
          <p:nvPr/>
        </p:nvSpPr>
        <p:spPr>
          <a:xfrm>
            <a:off x="413872" y="714669"/>
            <a:ext cx="4158128" cy="307777"/>
          </a:xfrm>
          <a:prstGeom prst="rect">
            <a:avLst/>
          </a:prstGeom>
        </p:spPr>
        <p:txBody>
          <a:bodyPr wrap="square">
            <a:spAutoFit/>
          </a:bodyPr>
          <a:lstStyle/>
          <a:p>
            <a:pPr marL="342900" lvl="2" indent="-342900">
              <a:buFont typeface="+mj-lt"/>
              <a:buAutoNum type="arabicPeriod" startAt="3"/>
            </a:pPr>
            <a:r>
              <a:rPr lang="es-ES_tradnl" dirty="0" smtClean="0">
                <a:solidFill>
                  <a:schemeClr val="bg1">
                    <a:lumMod val="50000"/>
                  </a:schemeClr>
                </a:solidFill>
              </a:rPr>
              <a:t>Control </a:t>
            </a:r>
            <a:r>
              <a:rPr lang="es-ES_tradnl" dirty="0">
                <a:solidFill>
                  <a:schemeClr val="bg1">
                    <a:lumMod val="50000"/>
                  </a:schemeClr>
                </a:solidFill>
              </a:rPr>
              <a:t>de la concentración de </a:t>
            </a:r>
            <a:r>
              <a:rPr lang="es-ES_tradnl" dirty="0" smtClean="0">
                <a:solidFill>
                  <a:schemeClr val="bg1">
                    <a:lumMod val="50000"/>
                  </a:schemeClr>
                </a:solidFill>
              </a:rPr>
              <a:t>riesgos (</a:t>
            </a:r>
            <a:r>
              <a:rPr lang="es-ES_tradnl" baseline="30000" dirty="0" smtClean="0">
                <a:solidFill>
                  <a:schemeClr val="bg1">
                    <a:lumMod val="50000"/>
                  </a:schemeClr>
                </a:solidFill>
              </a:rPr>
              <a:t>1/3</a:t>
            </a:r>
            <a:r>
              <a:rPr lang="es-ES_tradnl" dirty="0" smtClean="0">
                <a:solidFill>
                  <a:schemeClr val="bg1">
                    <a:lumMod val="50000"/>
                  </a:schemeClr>
                </a:solidFill>
              </a:rPr>
              <a:t>)</a:t>
            </a:r>
            <a:endParaRPr lang="en-US" dirty="0">
              <a:solidFill>
                <a:schemeClr val="bg1">
                  <a:lumMod val="50000"/>
                </a:schemeClr>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pic>
        <p:nvPicPr>
          <p:cNvPr id="7" name="Imagen 6"/>
          <p:cNvPicPr>
            <a:picLocks noChangeAspect="1"/>
          </p:cNvPicPr>
          <p:nvPr/>
        </p:nvPicPr>
        <p:blipFill>
          <a:blip r:embed="rId4"/>
          <a:stretch>
            <a:fillRect/>
          </a:stretch>
        </p:blipFill>
        <p:spPr>
          <a:xfrm>
            <a:off x="5369963" y="5348302"/>
            <a:ext cx="698328" cy="703143"/>
          </a:xfrm>
          <a:prstGeom prst="rect">
            <a:avLst/>
          </a:prstGeom>
        </p:spPr>
      </p:pic>
      <p:sp>
        <p:nvSpPr>
          <p:cNvPr id="2" name="Elipse 1"/>
          <p:cNvSpPr/>
          <p:nvPr/>
        </p:nvSpPr>
        <p:spPr>
          <a:xfrm>
            <a:off x="2774373" y="2857500"/>
            <a:ext cx="1413163" cy="66501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8/14</a:t>
            </a:r>
            <a:r>
              <a:rPr lang="es-ES" sz="1800" dirty="0" smtClean="0">
                <a:solidFill>
                  <a:srgbClr val="FF0000"/>
                </a:solidFill>
              </a:rPr>
              <a:t>)</a:t>
            </a:r>
            <a:endParaRPr lang="es-ES" altLang="es-ES" sz="1800" dirty="0">
              <a:solidFill>
                <a:srgbClr val="FF0000"/>
              </a:solidFill>
            </a:endParaRPr>
          </a:p>
        </p:txBody>
      </p:sp>
      <p:sp>
        <p:nvSpPr>
          <p:cNvPr id="5" name="CuadroTexto 4"/>
          <p:cNvSpPr txBox="1"/>
          <p:nvPr/>
        </p:nvSpPr>
        <p:spPr>
          <a:xfrm>
            <a:off x="413872" y="1155973"/>
            <a:ext cx="8623592" cy="1323439"/>
          </a:xfrm>
          <a:prstGeom prst="rect">
            <a:avLst/>
          </a:prstGeom>
          <a:noFill/>
        </p:spPr>
        <p:txBody>
          <a:bodyPr wrap="square" rtlCol="0">
            <a:spAutoFit/>
          </a:bodyPr>
          <a:lstStyle/>
          <a:p>
            <a:r>
              <a:rPr lang="es-ES_tradnl" sz="2000" i="1" dirty="0" smtClean="0">
                <a:solidFill>
                  <a:srgbClr val="FF0000"/>
                </a:solidFill>
              </a:rPr>
              <a:t>‘Requisitos’</a:t>
            </a:r>
          </a:p>
          <a:p>
            <a:pPr marL="457200" indent="-457200">
              <a:buFont typeface="+mj-lt"/>
              <a:buAutoNum type="arabicPeriod"/>
            </a:pPr>
            <a:endParaRPr lang="es-ES_tradnl" sz="2000" dirty="0" smtClean="0">
              <a:solidFill>
                <a:srgbClr val="002060"/>
              </a:solidFill>
            </a:endParaRPr>
          </a:p>
          <a:p>
            <a:pPr marL="914400" lvl="1" indent="-457200">
              <a:buFont typeface="Arial" panose="020B0604020202020204" pitchFamily="34" charset="0"/>
              <a:buChar char="−"/>
            </a:pPr>
            <a:r>
              <a:rPr lang="es-ES_tradnl" sz="2000" dirty="0" smtClean="0">
                <a:solidFill>
                  <a:srgbClr val="002060"/>
                </a:solidFill>
              </a:rPr>
              <a:t>Establecimiento de límites internos, absolutos y relativos</a:t>
            </a:r>
          </a:p>
          <a:p>
            <a:pPr marL="914400" lvl="1" indent="-457200">
              <a:buFont typeface="Arial" panose="020B0604020202020204" pitchFamily="34" charset="0"/>
              <a:buChar char="−"/>
            </a:pPr>
            <a:r>
              <a:rPr lang="es-ES_tradnl" sz="2000" dirty="0" smtClean="0">
                <a:solidFill>
                  <a:srgbClr val="002060"/>
                </a:solidFill>
              </a:rPr>
              <a:t>Procedimientos de seguimiento, control y reporte</a:t>
            </a:r>
          </a:p>
        </p:txBody>
      </p:sp>
      <p:sp>
        <p:nvSpPr>
          <p:cNvPr id="9" name="Rectángulo 8"/>
          <p:cNvSpPr/>
          <p:nvPr/>
        </p:nvSpPr>
        <p:spPr>
          <a:xfrm>
            <a:off x="413872" y="714669"/>
            <a:ext cx="4158128" cy="307777"/>
          </a:xfrm>
          <a:prstGeom prst="rect">
            <a:avLst/>
          </a:prstGeom>
        </p:spPr>
        <p:txBody>
          <a:bodyPr wrap="square">
            <a:spAutoFit/>
          </a:bodyPr>
          <a:lstStyle/>
          <a:p>
            <a:pPr marL="342900" lvl="2" indent="-342900">
              <a:buFont typeface="+mj-lt"/>
              <a:buAutoNum type="arabicPeriod" startAt="3"/>
            </a:pPr>
            <a:r>
              <a:rPr lang="es-ES_tradnl" dirty="0">
                <a:solidFill>
                  <a:schemeClr val="bg1">
                    <a:lumMod val="50000"/>
                  </a:schemeClr>
                </a:solidFill>
              </a:rPr>
              <a:t>Control de la concentración de riesgos </a:t>
            </a:r>
            <a:r>
              <a:rPr lang="es-ES_tradnl" dirty="0" smtClean="0">
                <a:solidFill>
                  <a:schemeClr val="bg1">
                    <a:lumMod val="50000"/>
                  </a:schemeClr>
                </a:solidFill>
              </a:rPr>
              <a:t>(</a:t>
            </a:r>
            <a:r>
              <a:rPr lang="es-ES_tradnl" baseline="30000" dirty="0" smtClean="0">
                <a:solidFill>
                  <a:schemeClr val="bg1">
                    <a:lumMod val="50000"/>
                  </a:schemeClr>
                </a:solidFill>
              </a:rPr>
              <a:t>2/3</a:t>
            </a:r>
            <a:r>
              <a:rPr lang="es-ES_tradnl" dirty="0">
                <a:solidFill>
                  <a:schemeClr val="bg1">
                    <a:lumMod val="50000"/>
                  </a:schemeClr>
                </a:solidFill>
              </a:rPr>
              <a:t>)</a:t>
            </a:r>
            <a:endParaRPr lang="en-US" dirty="0">
              <a:solidFill>
                <a:schemeClr val="bg1">
                  <a:lumMod val="50000"/>
                </a:schemeClr>
              </a:solidFill>
            </a:endParaRPr>
          </a:p>
        </p:txBody>
      </p:sp>
      <p:sp>
        <p:nvSpPr>
          <p:cNvPr id="6" name="Llamada rectangular 5"/>
          <p:cNvSpPr/>
          <p:nvPr/>
        </p:nvSpPr>
        <p:spPr>
          <a:xfrm>
            <a:off x="2044814" y="3453792"/>
            <a:ext cx="4678104" cy="923330"/>
          </a:xfrm>
          <a:prstGeom prst="wedgeRectCallout">
            <a:avLst>
              <a:gd name="adj1" fmla="val 50048"/>
              <a:gd name="adj2" fmla="val -162575"/>
            </a:avLst>
          </a:prstGeom>
          <a:noFill/>
          <a:ln w="12700">
            <a:solidFill>
              <a:schemeClr val="bg1">
                <a:lumMod val="85000"/>
              </a:schemeClr>
            </a:solidFill>
          </a:ln>
        </p:spPr>
        <p:txBody>
          <a:bodyPr wrap="square" rtlCol="0">
            <a:spAutoFit/>
          </a:bodyPr>
          <a:lstStyle/>
          <a:p>
            <a:pPr algn="ctr"/>
            <a:r>
              <a:rPr lang="es-ES_tradnl" sz="1800" dirty="0" smtClean="0">
                <a:solidFill>
                  <a:schemeClr val="bg1">
                    <a:lumMod val="50000"/>
                  </a:schemeClr>
                </a:solidFill>
              </a:rPr>
              <a:t>En </a:t>
            </a:r>
            <a:r>
              <a:rPr lang="es-ES_tradnl" sz="1800" dirty="0">
                <a:solidFill>
                  <a:schemeClr val="bg1">
                    <a:lumMod val="50000"/>
                  </a:schemeClr>
                </a:solidFill>
              </a:rPr>
              <a:t>ocasiones la información está dispersa en diferentes </a:t>
            </a:r>
            <a:r>
              <a:rPr lang="es-ES_tradnl" sz="1800" dirty="0" smtClean="0">
                <a:solidFill>
                  <a:schemeClr val="bg1">
                    <a:lumMod val="50000"/>
                  </a:schemeClr>
                </a:solidFill>
              </a:rPr>
              <a:t>documentos</a:t>
            </a:r>
          </a:p>
          <a:p>
            <a:pPr algn="ctr"/>
            <a:r>
              <a:rPr lang="es-ES_tradnl" sz="1800" dirty="0" smtClean="0">
                <a:solidFill>
                  <a:schemeClr val="bg1">
                    <a:lumMod val="50000"/>
                  </a:schemeClr>
                </a:solidFill>
              </a:rPr>
              <a:t>Se </a:t>
            </a:r>
            <a:r>
              <a:rPr lang="es-ES_tradnl" sz="1800" dirty="0">
                <a:solidFill>
                  <a:schemeClr val="bg1">
                    <a:lumMod val="50000"/>
                  </a:schemeClr>
                </a:solidFill>
              </a:rPr>
              <a:t>recomienda reporte </a:t>
            </a:r>
            <a:r>
              <a:rPr lang="es-ES_tradnl" sz="1800" dirty="0" smtClean="0">
                <a:solidFill>
                  <a:schemeClr val="bg1">
                    <a:lumMod val="50000"/>
                  </a:schemeClr>
                </a:solidFill>
              </a:rPr>
              <a:t>único</a:t>
            </a:r>
            <a:endParaRPr lang="es-ES" sz="1800"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pic>
        <p:nvPicPr>
          <p:cNvPr id="8" name="Imagen 7"/>
          <p:cNvPicPr>
            <a:picLocks noChangeAspect="1"/>
          </p:cNvPicPr>
          <p:nvPr/>
        </p:nvPicPr>
        <p:blipFill>
          <a:blip r:embed="rId4"/>
          <a:stretch>
            <a:fillRect/>
          </a:stretch>
        </p:blipFill>
        <p:spPr>
          <a:xfrm>
            <a:off x="6902896" y="3292372"/>
            <a:ext cx="1077322" cy="1084750"/>
          </a:xfrm>
          <a:prstGeom prst="rect">
            <a:avLst/>
          </a:prstGeom>
        </p:spPr>
      </p:pic>
    </p:spTree>
    <p:extLst>
      <p:ext uri="{BB962C8B-B14F-4D97-AF65-F5344CB8AC3E}">
        <p14:creationId xmlns:p14="http://schemas.microsoft.com/office/powerpoint/2010/main" val="25152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471370"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9/14</a:t>
            </a:r>
            <a:r>
              <a:rPr lang="es-ES" sz="1800" dirty="0" smtClean="0">
                <a:solidFill>
                  <a:srgbClr val="FF0000"/>
                </a:solidFill>
              </a:rPr>
              <a:t>)</a:t>
            </a:r>
            <a:endParaRPr lang="es-ES" altLang="es-ES" sz="1800" dirty="0">
              <a:solidFill>
                <a:srgbClr val="FF0000"/>
              </a:solidFill>
            </a:endParaRPr>
          </a:p>
        </p:txBody>
      </p:sp>
      <p:sp>
        <p:nvSpPr>
          <p:cNvPr id="5" name="CuadroTexto 4"/>
          <p:cNvSpPr txBox="1"/>
          <p:nvPr/>
        </p:nvSpPr>
        <p:spPr>
          <a:xfrm>
            <a:off x="413872" y="1155973"/>
            <a:ext cx="8623592" cy="1323439"/>
          </a:xfrm>
          <a:prstGeom prst="rect">
            <a:avLst/>
          </a:prstGeom>
          <a:noFill/>
        </p:spPr>
        <p:txBody>
          <a:bodyPr wrap="square" rtlCol="0">
            <a:spAutoFit/>
          </a:bodyPr>
          <a:lstStyle/>
          <a:p>
            <a:r>
              <a:rPr lang="es-ES_tradnl" sz="2000" i="1" dirty="0" smtClean="0">
                <a:solidFill>
                  <a:srgbClr val="FF0000"/>
                </a:solidFill>
              </a:rPr>
              <a:t>‘Requisitos’</a:t>
            </a:r>
          </a:p>
          <a:p>
            <a:pPr marL="457200" indent="-457200">
              <a:buFont typeface="+mj-lt"/>
              <a:buAutoNum type="arabicPeriod"/>
            </a:pPr>
            <a:endParaRPr lang="es-ES_tradnl" sz="2000" dirty="0" smtClean="0">
              <a:solidFill>
                <a:srgbClr val="002060"/>
              </a:solidFill>
            </a:endParaRPr>
          </a:p>
          <a:p>
            <a:pPr marL="914400" lvl="1" indent="-457200">
              <a:buFont typeface="Arial" panose="020B0604020202020204" pitchFamily="34" charset="0"/>
              <a:buChar char="−"/>
            </a:pPr>
            <a:r>
              <a:rPr lang="es-ES_tradnl" sz="2000" dirty="0">
                <a:solidFill>
                  <a:srgbClr val="002060"/>
                </a:solidFill>
              </a:rPr>
              <a:t>Procedimientos y herramientas que permitan tener una visión agregada de los riesgos que asume el </a:t>
            </a:r>
            <a:r>
              <a:rPr lang="es-ES_tradnl" sz="2000" dirty="0" smtClean="0">
                <a:solidFill>
                  <a:srgbClr val="002060"/>
                </a:solidFill>
              </a:rPr>
              <a:t>conglomerado</a:t>
            </a:r>
          </a:p>
        </p:txBody>
      </p:sp>
      <p:sp>
        <p:nvSpPr>
          <p:cNvPr id="9" name="Rectángulo 8"/>
          <p:cNvSpPr/>
          <p:nvPr/>
        </p:nvSpPr>
        <p:spPr>
          <a:xfrm>
            <a:off x="413872" y="714669"/>
            <a:ext cx="4158128" cy="307777"/>
          </a:xfrm>
          <a:prstGeom prst="rect">
            <a:avLst/>
          </a:prstGeom>
        </p:spPr>
        <p:txBody>
          <a:bodyPr wrap="square">
            <a:spAutoFit/>
          </a:bodyPr>
          <a:lstStyle/>
          <a:p>
            <a:pPr marL="342900" lvl="2" indent="-342900">
              <a:buFont typeface="+mj-lt"/>
              <a:buAutoNum type="arabicPeriod" startAt="3"/>
            </a:pPr>
            <a:r>
              <a:rPr lang="es-ES_tradnl" dirty="0">
                <a:solidFill>
                  <a:schemeClr val="bg1">
                    <a:lumMod val="50000"/>
                  </a:schemeClr>
                </a:solidFill>
              </a:rPr>
              <a:t>Control de la concentración de riesgos </a:t>
            </a:r>
            <a:r>
              <a:rPr lang="es-ES_tradnl" dirty="0" smtClean="0">
                <a:solidFill>
                  <a:schemeClr val="bg1">
                    <a:lumMod val="50000"/>
                  </a:schemeClr>
                </a:solidFill>
              </a:rPr>
              <a:t>(</a:t>
            </a:r>
            <a:r>
              <a:rPr lang="es-ES_tradnl" baseline="30000" dirty="0" smtClean="0">
                <a:solidFill>
                  <a:schemeClr val="bg1">
                    <a:lumMod val="50000"/>
                  </a:schemeClr>
                </a:solidFill>
              </a:rPr>
              <a:t>3/3</a:t>
            </a:r>
            <a:r>
              <a:rPr lang="es-ES_tradnl" dirty="0">
                <a:solidFill>
                  <a:schemeClr val="bg1">
                    <a:lumMod val="50000"/>
                  </a:schemeClr>
                </a:solidFill>
              </a:rPr>
              <a:t>)</a:t>
            </a:r>
            <a:endParaRPr lang="en-US"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grpSp>
        <p:nvGrpSpPr>
          <p:cNvPr id="8" name="Grupo 7"/>
          <p:cNvGrpSpPr/>
          <p:nvPr/>
        </p:nvGrpSpPr>
        <p:grpSpPr>
          <a:xfrm>
            <a:off x="2283320" y="2784958"/>
            <a:ext cx="4577359" cy="3272942"/>
            <a:chOff x="3603171" y="1578428"/>
            <a:chExt cx="5025279" cy="4013847"/>
          </a:xfrm>
        </p:grpSpPr>
        <p:sp>
          <p:nvSpPr>
            <p:cNvPr id="10" name="Combinar 9"/>
            <p:cNvSpPr/>
            <p:nvPr/>
          </p:nvSpPr>
          <p:spPr>
            <a:xfrm>
              <a:off x="3603171" y="1578428"/>
              <a:ext cx="5025279" cy="4013847"/>
            </a:xfrm>
            <a:prstGeom prst="flowChartMerg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ector 10"/>
            <p:cNvSpPr/>
            <p:nvPr/>
          </p:nvSpPr>
          <p:spPr>
            <a:xfrm>
              <a:off x="4251850" y="1922331"/>
              <a:ext cx="1146161" cy="92713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4346722" y="2156435"/>
              <a:ext cx="1080000" cy="377449"/>
            </a:xfrm>
            <a:prstGeom prst="rect">
              <a:avLst/>
            </a:prstGeom>
            <a:noFill/>
            <a:ln>
              <a:noFill/>
            </a:ln>
          </p:spPr>
          <p:txBody>
            <a:bodyPr wrap="square" rtlCol="0">
              <a:spAutoFit/>
            </a:bodyPr>
            <a:lstStyle/>
            <a:p>
              <a:r>
                <a:rPr lang="es-ES" sz="1400" b="1" dirty="0" smtClean="0">
                  <a:solidFill>
                    <a:schemeClr val="bg1"/>
                  </a:solidFill>
                </a:rPr>
                <a:t>Sectores</a:t>
              </a:r>
              <a:endParaRPr lang="en-US" sz="1400" b="1" dirty="0">
                <a:solidFill>
                  <a:schemeClr val="bg1"/>
                </a:solidFill>
              </a:endParaRPr>
            </a:p>
          </p:txBody>
        </p:sp>
        <p:sp>
          <p:nvSpPr>
            <p:cNvPr id="14" name="Conector 13"/>
            <p:cNvSpPr/>
            <p:nvPr/>
          </p:nvSpPr>
          <p:spPr>
            <a:xfrm>
              <a:off x="5455479" y="1943139"/>
              <a:ext cx="1146161" cy="88298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5443513" y="2062806"/>
              <a:ext cx="1204517" cy="641663"/>
            </a:xfrm>
            <a:prstGeom prst="rect">
              <a:avLst/>
            </a:prstGeom>
            <a:noFill/>
            <a:ln>
              <a:noFill/>
            </a:ln>
          </p:spPr>
          <p:txBody>
            <a:bodyPr wrap="square" rtlCol="0">
              <a:spAutoFit/>
            </a:bodyPr>
            <a:lstStyle/>
            <a:p>
              <a:pPr algn="ctr"/>
              <a:r>
                <a:rPr lang="es-ES" sz="1400" b="1" dirty="0" smtClean="0">
                  <a:solidFill>
                    <a:schemeClr val="bg1"/>
                  </a:solidFill>
                </a:rPr>
                <a:t>Directos</a:t>
              </a:r>
            </a:p>
            <a:p>
              <a:pPr algn="ctr"/>
              <a:r>
                <a:rPr lang="es-ES" sz="1400" b="1" dirty="0" smtClean="0">
                  <a:solidFill>
                    <a:schemeClr val="bg1"/>
                  </a:solidFill>
                </a:rPr>
                <a:t>Indirectos</a:t>
              </a:r>
              <a:endParaRPr lang="en-US" sz="1400" b="1" dirty="0">
                <a:solidFill>
                  <a:schemeClr val="bg1"/>
                </a:solidFill>
              </a:endParaRPr>
            </a:p>
          </p:txBody>
        </p:sp>
        <p:sp>
          <p:nvSpPr>
            <p:cNvPr id="16" name="Conector 15"/>
            <p:cNvSpPr/>
            <p:nvPr/>
          </p:nvSpPr>
          <p:spPr>
            <a:xfrm>
              <a:off x="6660805" y="1943139"/>
              <a:ext cx="1294113" cy="838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6638799" y="2035327"/>
              <a:ext cx="1381373" cy="641663"/>
            </a:xfrm>
            <a:prstGeom prst="rect">
              <a:avLst/>
            </a:prstGeom>
            <a:noFill/>
            <a:ln>
              <a:noFill/>
            </a:ln>
          </p:spPr>
          <p:txBody>
            <a:bodyPr wrap="square" rtlCol="0">
              <a:spAutoFit/>
            </a:bodyPr>
            <a:lstStyle/>
            <a:p>
              <a:pPr algn="ctr"/>
              <a:r>
                <a:rPr lang="es-ES" sz="1400" b="1" dirty="0" smtClean="0">
                  <a:solidFill>
                    <a:schemeClr val="bg1"/>
                  </a:solidFill>
                </a:rPr>
                <a:t>Grupos económicos</a:t>
              </a:r>
              <a:endParaRPr lang="en-US" sz="1400" b="1" dirty="0">
                <a:solidFill>
                  <a:schemeClr val="bg1"/>
                </a:solidFill>
              </a:endParaRPr>
            </a:p>
          </p:txBody>
        </p:sp>
        <p:sp>
          <p:nvSpPr>
            <p:cNvPr id="18" name="Conector 17"/>
            <p:cNvSpPr/>
            <p:nvPr/>
          </p:nvSpPr>
          <p:spPr>
            <a:xfrm>
              <a:off x="5378538" y="2990339"/>
              <a:ext cx="1531714" cy="1302137"/>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adroTexto 18"/>
            <p:cNvSpPr txBox="1"/>
            <p:nvPr/>
          </p:nvSpPr>
          <p:spPr>
            <a:xfrm>
              <a:off x="5385769" y="3109864"/>
              <a:ext cx="1524483" cy="905877"/>
            </a:xfrm>
            <a:prstGeom prst="rect">
              <a:avLst/>
            </a:prstGeom>
            <a:noFill/>
            <a:ln>
              <a:noFill/>
            </a:ln>
          </p:spPr>
          <p:txBody>
            <a:bodyPr wrap="square" rtlCol="0">
              <a:spAutoFit/>
            </a:bodyPr>
            <a:lstStyle/>
            <a:p>
              <a:pPr algn="ctr"/>
              <a:r>
                <a:rPr lang="es-ES" sz="1400" b="1" dirty="0" smtClean="0">
                  <a:solidFill>
                    <a:schemeClr val="bg1"/>
                  </a:solidFill>
                </a:rPr>
                <a:t>Riesgo crédito y Accionariales</a:t>
              </a:r>
              <a:endParaRPr lang="en-US" sz="1400" b="1" dirty="0">
                <a:solidFill>
                  <a:schemeClr val="bg1"/>
                </a:solidFill>
              </a:endParaRPr>
            </a:p>
          </p:txBody>
        </p:sp>
      </p:grpSp>
      <p:sp>
        <p:nvSpPr>
          <p:cNvPr id="24" name="CuadroTexto 23"/>
          <p:cNvSpPr txBox="1"/>
          <p:nvPr/>
        </p:nvSpPr>
        <p:spPr>
          <a:xfrm>
            <a:off x="1266957" y="4356076"/>
            <a:ext cx="1607223" cy="735747"/>
          </a:xfrm>
          <a:prstGeom prst="ellipse">
            <a:avLst/>
          </a:prstGeom>
          <a:noFill/>
          <a:ln>
            <a:solidFill>
              <a:srgbClr val="002060"/>
            </a:solidFill>
          </a:ln>
        </p:spPr>
        <p:txBody>
          <a:bodyPr wrap="square" rtlCol="0">
            <a:spAutoFit/>
          </a:bodyPr>
          <a:lstStyle/>
          <a:p>
            <a:pPr algn="ctr"/>
            <a:r>
              <a:rPr lang="es-ES" dirty="0" smtClean="0">
                <a:solidFill>
                  <a:srgbClr val="002060"/>
                </a:solidFill>
              </a:rPr>
              <a:t>Grupos no financieros</a:t>
            </a:r>
          </a:p>
        </p:txBody>
      </p:sp>
      <p:cxnSp>
        <p:nvCxnSpPr>
          <p:cNvPr id="25" name="Conector recto de flecha 24"/>
          <p:cNvCxnSpPr>
            <a:stCxn id="10" idx="1"/>
            <a:endCxn id="24" idx="6"/>
          </p:cNvCxnSpPr>
          <p:nvPr/>
        </p:nvCxnSpPr>
        <p:spPr>
          <a:xfrm flipH="1">
            <a:off x="2874180" y="4421429"/>
            <a:ext cx="553480" cy="30252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CuadroTexto 27"/>
          <p:cNvSpPr txBox="1"/>
          <p:nvPr/>
        </p:nvSpPr>
        <p:spPr>
          <a:xfrm>
            <a:off x="6647927" y="3528619"/>
            <a:ext cx="1607223" cy="735747"/>
          </a:xfrm>
          <a:prstGeom prst="ellipse">
            <a:avLst/>
          </a:prstGeom>
          <a:noFill/>
          <a:ln>
            <a:solidFill>
              <a:srgbClr val="002060"/>
            </a:solidFill>
          </a:ln>
        </p:spPr>
        <p:txBody>
          <a:bodyPr wrap="square" rtlCol="0">
            <a:spAutoFit/>
          </a:bodyPr>
          <a:lstStyle/>
          <a:p>
            <a:pPr algn="ctr"/>
            <a:r>
              <a:rPr lang="es-ES" dirty="0" smtClean="0">
                <a:solidFill>
                  <a:srgbClr val="002060"/>
                </a:solidFill>
              </a:rPr>
              <a:t>Grupos financieros</a:t>
            </a:r>
          </a:p>
        </p:txBody>
      </p:sp>
      <p:sp>
        <p:nvSpPr>
          <p:cNvPr id="29" name="Llamada rectangular 28"/>
          <p:cNvSpPr/>
          <p:nvPr/>
        </p:nvSpPr>
        <p:spPr>
          <a:xfrm>
            <a:off x="7687775" y="2661308"/>
            <a:ext cx="1283205" cy="738664"/>
          </a:xfrm>
          <a:prstGeom prst="wedgeRectCallout">
            <a:avLst>
              <a:gd name="adj1" fmla="val -68009"/>
              <a:gd name="adj2" fmla="val 62500"/>
            </a:avLst>
          </a:prstGeom>
          <a:noFill/>
          <a:ln w="12700">
            <a:solidFill>
              <a:schemeClr val="bg1">
                <a:lumMod val="85000"/>
              </a:schemeClr>
            </a:solidFill>
          </a:ln>
        </p:spPr>
        <p:txBody>
          <a:bodyPr wrap="square" rtlCol="0">
            <a:spAutoFit/>
          </a:bodyPr>
          <a:lstStyle/>
          <a:p>
            <a:pPr algn="ctr"/>
            <a:r>
              <a:rPr lang="es-ES" b="0" dirty="0" smtClean="0">
                <a:solidFill>
                  <a:schemeClr val="bg1">
                    <a:lumMod val="50000"/>
                  </a:schemeClr>
                </a:solidFill>
              </a:rPr>
              <a:t>Operativa mercados financieros</a:t>
            </a:r>
            <a:endParaRPr lang="es-ES" b="0" dirty="0">
              <a:solidFill>
                <a:schemeClr val="bg1">
                  <a:lumMod val="50000"/>
                </a:schemeClr>
              </a:solidFill>
            </a:endParaRPr>
          </a:p>
        </p:txBody>
      </p:sp>
      <p:cxnSp>
        <p:nvCxnSpPr>
          <p:cNvPr id="31" name="Conector recto de flecha 30"/>
          <p:cNvCxnSpPr>
            <a:stCxn id="10" idx="3"/>
            <a:endCxn id="28" idx="2"/>
          </p:cNvCxnSpPr>
          <p:nvPr/>
        </p:nvCxnSpPr>
        <p:spPr>
          <a:xfrm flipV="1">
            <a:off x="5716339" y="3896493"/>
            <a:ext cx="931588" cy="52493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2" name="CuadroTexto 31"/>
          <p:cNvSpPr txBox="1"/>
          <p:nvPr/>
        </p:nvSpPr>
        <p:spPr>
          <a:xfrm>
            <a:off x="6700001" y="4577826"/>
            <a:ext cx="1607223" cy="735747"/>
          </a:xfrm>
          <a:prstGeom prst="ellipse">
            <a:avLst/>
          </a:prstGeom>
          <a:noFill/>
          <a:ln>
            <a:solidFill>
              <a:srgbClr val="002060"/>
            </a:solidFill>
          </a:ln>
        </p:spPr>
        <p:txBody>
          <a:bodyPr wrap="square" rtlCol="0">
            <a:spAutoFit/>
          </a:bodyPr>
          <a:lstStyle/>
          <a:p>
            <a:pPr algn="ctr"/>
            <a:r>
              <a:rPr lang="es-ES" dirty="0" smtClean="0">
                <a:solidFill>
                  <a:srgbClr val="002060"/>
                </a:solidFill>
              </a:rPr>
              <a:t>Entidades públicas</a:t>
            </a:r>
          </a:p>
        </p:txBody>
      </p:sp>
      <p:cxnSp>
        <p:nvCxnSpPr>
          <p:cNvPr id="33" name="Conector recto de flecha 32"/>
          <p:cNvCxnSpPr>
            <a:stCxn id="10" idx="3"/>
            <a:endCxn id="32" idx="2"/>
          </p:cNvCxnSpPr>
          <p:nvPr/>
        </p:nvCxnSpPr>
        <p:spPr>
          <a:xfrm>
            <a:off x="5716339" y="4421429"/>
            <a:ext cx="983662" cy="52427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Llamada rectangular 34"/>
          <p:cNvSpPr/>
          <p:nvPr/>
        </p:nvSpPr>
        <p:spPr>
          <a:xfrm>
            <a:off x="7698452" y="5469970"/>
            <a:ext cx="957176" cy="523220"/>
          </a:xfrm>
          <a:prstGeom prst="wedgeRectCallout">
            <a:avLst>
              <a:gd name="adj1" fmla="val -66389"/>
              <a:gd name="adj2" fmla="val -80489"/>
            </a:avLst>
          </a:prstGeom>
          <a:noFill/>
          <a:ln w="12700">
            <a:solidFill>
              <a:schemeClr val="bg1">
                <a:lumMod val="85000"/>
              </a:schemeClr>
            </a:solidFill>
          </a:ln>
        </p:spPr>
        <p:txBody>
          <a:bodyPr wrap="square" rtlCol="0">
            <a:spAutoFit/>
          </a:bodyPr>
          <a:lstStyle/>
          <a:p>
            <a:pPr algn="ctr"/>
            <a:r>
              <a:rPr lang="es-ES" b="0" dirty="0" smtClean="0">
                <a:solidFill>
                  <a:schemeClr val="bg1">
                    <a:lumMod val="50000"/>
                  </a:schemeClr>
                </a:solidFill>
              </a:rPr>
              <a:t>Riesgo soberano</a:t>
            </a:r>
            <a:endParaRPr lang="es-ES" b="0" dirty="0">
              <a:solidFill>
                <a:schemeClr val="bg1">
                  <a:lumMod val="50000"/>
                </a:schemeClr>
              </a:solidFill>
            </a:endParaRPr>
          </a:p>
        </p:txBody>
      </p:sp>
      <p:sp>
        <p:nvSpPr>
          <p:cNvPr id="36" name="Llamada rectangular 35"/>
          <p:cNvSpPr/>
          <p:nvPr/>
        </p:nvSpPr>
        <p:spPr>
          <a:xfrm>
            <a:off x="4192966" y="1142357"/>
            <a:ext cx="1719461" cy="400110"/>
          </a:xfrm>
          <a:prstGeom prst="wedgeRectCallout">
            <a:avLst>
              <a:gd name="adj1" fmla="val -136839"/>
              <a:gd name="adj2" fmla="val 126645"/>
            </a:avLst>
          </a:prstGeom>
          <a:noFill/>
          <a:ln w="12700">
            <a:solidFill>
              <a:schemeClr val="bg1">
                <a:lumMod val="85000"/>
              </a:schemeClr>
            </a:solidFill>
          </a:ln>
        </p:spPr>
        <p:txBody>
          <a:bodyPr wrap="square" rtlCol="0">
            <a:spAutoFit/>
          </a:bodyPr>
          <a:lstStyle/>
          <a:p>
            <a:pPr algn="ctr"/>
            <a:r>
              <a:rPr lang="es-ES" sz="2000" b="0" dirty="0" err="1" smtClean="0">
                <a:solidFill>
                  <a:schemeClr val="bg1">
                    <a:lumMod val="50000"/>
                  </a:schemeClr>
                </a:solidFill>
              </a:rPr>
              <a:t>Governance</a:t>
            </a:r>
            <a:endParaRPr lang="es-ES" sz="2000" b="0" dirty="0">
              <a:solidFill>
                <a:schemeClr val="bg1">
                  <a:lumMod val="50000"/>
                </a:schemeClr>
              </a:solidFill>
            </a:endParaRPr>
          </a:p>
        </p:txBody>
      </p:sp>
      <p:pic>
        <p:nvPicPr>
          <p:cNvPr id="37" name="Imagen 36"/>
          <p:cNvPicPr>
            <a:picLocks noChangeAspect="1"/>
          </p:cNvPicPr>
          <p:nvPr/>
        </p:nvPicPr>
        <p:blipFill>
          <a:blip r:embed="rId4"/>
          <a:stretch>
            <a:fillRect/>
          </a:stretch>
        </p:blipFill>
        <p:spPr>
          <a:xfrm>
            <a:off x="5894068" y="797848"/>
            <a:ext cx="805933" cy="811490"/>
          </a:xfrm>
          <a:prstGeom prst="rect">
            <a:avLst/>
          </a:prstGeom>
        </p:spPr>
      </p:pic>
      <p:sp>
        <p:nvSpPr>
          <p:cNvPr id="38" name="Llamada rectangular 37"/>
          <p:cNvSpPr/>
          <p:nvPr/>
        </p:nvSpPr>
        <p:spPr>
          <a:xfrm>
            <a:off x="649919" y="3372962"/>
            <a:ext cx="1696298" cy="400110"/>
          </a:xfrm>
          <a:prstGeom prst="wedgeRectCallout">
            <a:avLst>
              <a:gd name="adj1" fmla="val 44099"/>
              <a:gd name="adj2" fmla="val -186813"/>
            </a:avLst>
          </a:prstGeom>
          <a:ln>
            <a:solidFill>
              <a:schemeClr val="bg1">
                <a:lumMod val="75000"/>
              </a:schemeClr>
            </a:solidFill>
          </a:ln>
        </p:spPr>
        <p:txBody>
          <a:bodyPr wrap="none">
            <a:spAutoFit/>
          </a:bodyPr>
          <a:lstStyle/>
          <a:p>
            <a:pPr algn="ctr"/>
            <a:r>
              <a:rPr lang="es-ES_tradnl" sz="2000" b="0" dirty="0">
                <a:solidFill>
                  <a:schemeClr val="bg1">
                    <a:lumMod val="50000"/>
                  </a:schemeClr>
                </a:solidFill>
              </a:rPr>
              <a:t>C</a:t>
            </a:r>
            <a:r>
              <a:rPr lang="es-ES_tradnl" sz="2000" b="0" dirty="0" smtClean="0">
                <a:solidFill>
                  <a:schemeClr val="bg1">
                    <a:lumMod val="50000"/>
                  </a:schemeClr>
                </a:solidFill>
              </a:rPr>
              <a:t>entralizado </a:t>
            </a:r>
            <a:endParaRPr lang="en-US" sz="2000" b="0" dirty="0">
              <a:solidFill>
                <a:schemeClr val="bg1">
                  <a:lumMod val="50000"/>
                </a:schemeClr>
              </a:solidFill>
            </a:endParaRPr>
          </a:p>
        </p:txBody>
      </p:sp>
      <p:pic>
        <p:nvPicPr>
          <p:cNvPr id="39" name="Imagen 38"/>
          <p:cNvPicPr>
            <a:picLocks noChangeAspect="1"/>
          </p:cNvPicPr>
          <p:nvPr/>
        </p:nvPicPr>
        <p:blipFill>
          <a:blip r:embed="rId4"/>
          <a:stretch>
            <a:fillRect/>
          </a:stretch>
        </p:blipFill>
        <p:spPr>
          <a:xfrm>
            <a:off x="144433" y="2869249"/>
            <a:ext cx="805933" cy="811490"/>
          </a:xfrm>
          <a:prstGeom prst="rect">
            <a:avLst/>
          </a:prstGeom>
        </p:spPr>
      </p:pic>
    </p:spTree>
    <p:extLst>
      <p:ext uri="{BB962C8B-B14F-4D97-AF65-F5344CB8AC3E}">
        <p14:creationId xmlns:p14="http://schemas.microsoft.com/office/powerpoint/2010/main" val="42729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2" grpId="0" animBg="1"/>
      <p:bldP spid="35" grpId="0" animBg="1"/>
      <p:bldP spid="36"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032147"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4" name="Rectángulo 3"/>
          <p:cNvSpPr/>
          <p:nvPr/>
        </p:nvSpPr>
        <p:spPr>
          <a:xfrm>
            <a:off x="1692000" y="2340000"/>
            <a:ext cx="6106035" cy="1754326"/>
          </a:xfrm>
          <a:prstGeom prst="rect">
            <a:avLst/>
          </a:prstGeom>
        </p:spPr>
        <p:txBody>
          <a:bodyPr wrap="square">
            <a:spAutoFit/>
          </a:bodyPr>
          <a:lstStyle/>
          <a:p>
            <a:pPr marL="742950" indent="-742950">
              <a:buFont typeface="+mj-lt"/>
              <a:buAutoNum type="arabicPeriod" startAt="4"/>
            </a:pPr>
            <a:r>
              <a:rPr lang="es-ES_tradnl" sz="3600" dirty="0">
                <a:solidFill>
                  <a:srgbClr val="002060"/>
                </a:solidFill>
              </a:rPr>
              <a:t>El control de las operaciones intragrupo significativas</a:t>
            </a:r>
            <a:endParaRPr lang="en-US" sz="3600" dirty="0">
              <a:solidFill>
                <a:srgbClr val="002060"/>
              </a:solidFill>
            </a:endParaRPr>
          </a:p>
        </p:txBody>
      </p:sp>
      <p:sp>
        <p:nvSpPr>
          <p:cNvPr id="5" name="Rectángulo 4"/>
          <p:cNvSpPr/>
          <p:nvPr/>
        </p:nvSpPr>
        <p:spPr>
          <a:xfrm>
            <a:off x="5838664" y="3527962"/>
            <a:ext cx="1636987" cy="707886"/>
          </a:xfrm>
          <a:prstGeom prst="rect">
            <a:avLst/>
          </a:prstGeom>
        </p:spPr>
        <p:txBody>
          <a:bodyPr wrap="none">
            <a:spAutoFit/>
          </a:bodyPr>
          <a:lstStyle/>
          <a:p>
            <a:r>
              <a:rPr lang="es-ES_tradnl" sz="2000" i="1" dirty="0" smtClean="0">
                <a:solidFill>
                  <a:srgbClr val="002060"/>
                </a:solidFill>
              </a:rPr>
              <a:t>Normativa</a:t>
            </a:r>
          </a:p>
          <a:p>
            <a:r>
              <a:rPr lang="es-ES_tradnl" sz="2000" i="1" dirty="0" smtClean="0">
                <a:solidFill>
                  <a:srgbClr val="FF0000"/>
                </a:solidFill>
              </a:rPr>
              <a:t>‘Requisitos</a:t>
            </a:r>
            <a:r>
              <a:rPr lang="es-ES_tradnl" sz="2000" i="1" dirty="0">
                <a:solidFill>
                  <a:srgbClr val="FF0000"/>
                </a:solidFill>
              </a:rPr>
              <a:t>’</a:t>
            </a:r>
          </a:p>
        </p:txBody>
      </p:sp>
    </p:spTree>
    <p:extLst>
      <p:ext uri="{BB962C8B-B14F-4D97-AF65-F5344CB8AC3E}">
        <p14:creationId xmlns:p14="http://schemas.microsoft.com/office/powerpoint/2010/main" val="318550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3872" y="314559"/>
            <a:ext cx="3544560" cy="369332"/>
          </a:xfrm>
          <a:prstGeom prst="rect">
            <a:avLst/>
          </a:prstGeom>
        </p:spPr>
        <p:txBody>
          <a:bodyPr wrap="none">
            <a:spAutoFit/>
          </a:bodyPr>
          <a:lstStyle/>
          <a:p>
            <a:pPr eaLnBrk="0" fontAlgn="base" hangingPunct="0">
              <a:spcBef>
                <a:spcPct val="0"/>
              </a:spcBef>
              <a:spcAft>
                <a:spcPct val="0"/>
              </a:spcAft>
              <a:defRPr/>
            </a:pPr>
            <a:r>
              <a:rPr lang="es-ES" sz="1800" dirty="0">
                <a:solidFill>
                  <a:srgbClr val="FF0000"/>
                </a:solidFill>
              </a:rPr>
              <a:t>1. Introducción normativa (</a:t>
            </a:r>
            <a:r>
              <a:rPr lang="es-ES" sz="1800" baseline="30000" dirty="0">
                <a:solidFill>
                  <a:srgbClr val="FF0000"/>
                </a:solidFill>
              </a:rPr>
              <a:t>1/2</a:t>
            </a:r>
            <a:r>
              <a:rPr lang="es-ES" sz="1800" dirty="0">
                <a:solidFill>
                  <a:srgbClr val="FF0000"/>
                </a:solidFill>
              </a:rPr>
              <a:t>)</a:t>
            </a:r>
            <a:endParaRPr lang="es-ES" altLang="es-ES" sz="1800" dirty="0">
              <a:solidFill>
                <a:srgbClr val="FF0000"/>
              </a:solidFill>
            </a:endParaRPr>
          </a:p>
        </p:txBody>
      </p:sp>
      <p:grpSp>
        <p:nvGrpSpPr>
          <p:cNvPr id="3" name="Grupo 2"/>
          <p:cNvGrpSpPr/>
          <p:nvPr/>
        </p:nvGrpSpPr>
        <p:grpSpPr>
          <a:xfrm>
            <a:off x="1692000" y="1692000"/>
            <a:ext cx="5806985" cy="3751531"/>
            <a:chOff x="1702646" y="1548425"/>
            <a:chExt cx="5806985" cy="3751531"/>
          </a:xfrm>
        </p:grpSpPr>
        <p:grpSp>
          <p:nvGrpSpPr>
            <p:cNvPr id="11" name="Grupo 10"/>
            <p:cNvGrpSpPr/>
            <p:nvPr/>
          </p:nvGrpSpPr>
          <p:grpSpPr>
            <a:xfrm>
              <a:off x="1702646" y="1548425"/>
              <a:ext cx="3207500" cy="3123808"/>
              <a:chOff x="2055859" y="1202073"/>
              <a:chExt cx="2504700" cy="2568649"/>
            </a:xfrm>
          </p:grpSpPr>
          <p:sp>
            <p:nvSpPr>
              <p:cNvPr id="2" name="Rectángulo 1"/>
              <p:cNvSpPr/>
              <p:nvPr/>
            </p:nvSpPr>
            <p:spPr>
              <a:xfrm>
                <a:off x="2517523" y="1809947"/>
                <a:ext cx="1121223" cy="8484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Reglamento</a:t>
                </a:r>
                <a:endParaRPr lang="en-US" sz="1600" b="1" dirty="0"/>
              </a:p>
            </p:txBody>
          </p:sp>
          <p:sp>
            <p:nvSpPr>
              <p:cNvPr id="8" name="Rectángulo 7"/>
              <p:cNvSpPr/>
              <p:nvPr/>
            </p:nvSpPr>
            <p:spPr>
              <a:xfrm>
                <a:off x="3723587" y="1809947"/>
                <a:ext cx="836972" cy="8484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Directiva</a:t>
                </a:r>
                <a:endParaRPr lang="en-US" sz="1600" b="1" dirty="0"/>
              </a:p>
            </p:txBody>
          </p:sp>
          <p:sp>
            <p:nvSpPr>
              <p:cNvPr id="4" name="Rectángulo 3"/>
              <p:cNvSpPr/>
              <p:nvPr/>
            </p:nvSpPr>
            <p:spPr>
              <a:xfrm>
                <a:off x="2517524" y="2733773"/>
                <a:ext cx="2043035" cy="10369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Reglamento delegado</a:t>
                </a:r>
              </a:p>
              <a:p>
                <a:pPr algn="ctr"/>
                <a:r>
                  <a:rPr lang="es-ES" sz="1400" b="1" dirty="0"/>
                  <a:t>Reglamento de </a:t>
                </a:r>
                <a:r>
                  <a:rPr lang="es-ES" sz="1400" b="1" dirty="0" smtClean="0"/>
                  <a:t>ejecución</a:t>
                </a:r>
              </a:p>
              <a:p>
                <a:pPr algn="ctr"/>
                <a:endParaRPr lang="es-ES" sz="1200" b="1" dirty="0"/>
              </a:p>
              <a:p>
                <a:pPr algn="ctr"/>
                <a:r>
                  <a:rPr lang="es-ES" sz="1200" b="1" dirty="0" smtClean="0"/>
                  <a:t>EBA: </a:t>
                </a:r>
                <a:r>
                  <a:rPr lang="es-ES" sz="1200" b="1" dirty="0" err="1" smtClean="0"/>
                  <a:t>Regulation</a:t>
                </a:r>
                <a:r>
                  <a:rPr lang="es-ES" sz="1200" b="1" dirty="0" smtClean="0"/>
                  <a:t>/</a:t>
                </a:r>
                <a:r>
                  <a:rPr lang="es-ES" sz="1200" b="1" dirty="0" err="1" smtClean="0"/>
                  <a:t>Implementation</a:t>
                </a:r>
                <a:endParaRPr lang="es-ES" sz="1200" b="1" dirty="0" smtClean="0"/>
              </a:p>
              <a:p>
                <a:pPr algn="ctr"/>
                <a:r>
                  <a:rPr lang="es-ES" sz="1200" b="1" dirty="0" err="1" smtClean="0"/>
                  <a:t>Technical</a:t>
                </a:r>
                <a:r>
                  <a:rPr lang="es-ES" sz="1200" b="1" dirty="0" smtClean="0"/>
                  <a:t> </a:t>
                </a:r>
                <a:r>
                  <a:rPr lang="es-ES" sz="1200" b="1" dirty="0" err="1" smtClean="0"/>
                  <a:t>Standards</a:t>
                </a:r>
                <a:endParaRPr lang="en-US" sz="1200" b="1" dirty="0"/>
              </a:p>
            </p:txBody>
          </p:sp>
          <p:sp>
            <p:nvSpPr>
              <p:cNvPr id="5" name="CuadroTexto 4"/>
              <p:cNvSpPr txBox="1"/>
              <p:nvPr/>
            </p:nvSpPr>
            <p:spPr>
              <a:xfrm rot="16200000">
                <a:off x="1758791" y="2003320"/>
                <a:ext cx="1055802" cy="461665"/>
              </a:xfrm>
              <a:prstGeom prst="rect">
                <a:avLst/>
              </a:prstGeom>
              <a:noFill/>
            </p:spPr>
            <p:txBody>
              <a:bodyPr wrap="square" rtlCol="0">
                <a:spAutoFit/>
              </a:bodyPr>
              <a:lstStyle/>
              <a:p>
                <a:pPr algn="ctr"/>
                <a:r>
                  <a:rPr lang="es-ES" sz="1200" b="1" dirty="0" smtClean="0">
                    <a:solidFill>
                      <a:srgbClr val="002060"/>
                    </a:solidFill>
                  </a:rPr>
                  <a:t>Actos </a:t>
                </a:r>
              </a:p>
              <a:p>
                <a:pPr algn="ctr"/>
                <a:r>
                  <a:rPr lang="es-ES" sz="1200" b="1" dirty="0" smtClean="0">
                    <a:solidFill>
                      <a:srgbClr val="002060"/>
                    </a:solidFill>
                  </a:rPr>
                  <a:t>legislativos</a:t>
                </a:r>
                <a:endParaRPr lang="en-US" sz="1200" b="1" dirty="0">
                  <a:solidFill>
                    <a:srgbClr val="002060"/>
                  </a:solidFill>
                </a:endParaRPr>
              </a:p>
            </p:txBody>
          </p:sp>
          <p:sp>
            <p:nvSpPr>
              <p:cNvPr id="10" name="CuadroTexto 9"/>
              <p:cNvSpPr txBox="1"/>
              <p:nvPr/>
            </p:nvSpPr>
            <p:spPr>
              <a:xfrm rot="16200000">
                <a:off x="1758792" y="3011986"/>
                <a:ext cx="1055802" cy="461665"/>
              </a:xfrm>
              <a:prstGeom prst="rect">
                <a:avLst/>
              </a:prstGeom>
              <a:noFill/>
            </p:spPr>
            <p:txBody>
              <a:bodyPr wrap="square" rtlCol="0">
                <a:spAutoFit/>
              </a:bodyPr>
              <a:lstStyle/>
              <a:p>
                <a:pPr algn="ctr"/>
                <a:r>
                  <a:rPr lang="es-ES" sz="1200" b="1" dirty="0" smtClean="0">
                    <a:solidFill>
                      <a:srgbClr val="002060"/>
                    </a:solidFill>
                  </a:rPr>
                  <a:t>Actos no</a:t>
                </a:r>
              </a:p>
              <a:p>
                <a:pPr algn="ctr"/>
                <a:r>
                  <a:rPr lang="es-ES" sz="1200" b="1" dirty="0" smtClean="0">
                    <a:solidFill>
                      <a:srgbClr val="002060"/>
                    </a:solidFill>
                  </a:rPr>
                  <a:t>legislativos</a:t>
                </a:r>
                <a:endParaRPr lang="en-US" sz="1200" b="1" dirty="0">
                  <a:solidFill>
                    <a:srgbClr val="002060"/>
                  </a:solidFill>
                </a:endParaRPr>
              </a:p>
            </p:txBody>
          </p:sp>
          <p:sp>
            <p:nvSpPr>
              <p:cNvPr id="9" name="CuadroTexto 8"/>
              <p:cNvSpPr txBox="1"/>
              <p:nvPr/>
            </p:nvSpPr>
            <p:spPr>
              <a:xfrm>
                <a:off x="2656736" y="1202073"/>
                <a:ext cx="1745315" cy="329003"/>
              </a:xfrm>
              <a:prstGeom prst="rect">
                <a:avLst/>
              </a:prstGeom>
              <a:noFill/>
            </p:spPr>
            <p:txBody>
              <a:bodyPr wrap="square" rtlCol="0">
                <a:spAutoFit/>
              </a:bodyPr>
              <a:lstStyle/>
              <a:p>
                <a:r>
                  <a:rPr lang="es-ES" sz="2000" b="1" dirty="0" smtClean="0">
                    <a:solidFill>
                      <a:srgbClr val="002060"/>
                    </a:solidFill>
                  </a:rPr>
                  <a:t>Unión Europea</a:t>
                </a:r>
                <a:endParaRPr lang="en-US" sz="2000" b="1" dirty="0">
                  <a:solidFill>
                    <a:srgbClr val="002060"/>
                  </a:solidFill>
                </a:endParaRPr>
              </a:p>
            </p:txBody>
          </p:sp>
        </p:grpSp>
        <p:cxnSp>
          <p:nvCxnSpPr>
            <p:cNvPr id="19" name="Conector recto 18"/>
            <p:cNvCxnSpPr/>
            <p:nvPr/>
          </p:nvCxnSpPr>
          <p:spPr>
            <a:xfrm>
              <a:off x="1881253" y="2040932"/>
              <a:ext cx="324000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1881255" y="4990422"/>
              <a:ext cx="3240001" cy="3095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G</a:t>
              </a:r>
              <a:r>
                <a:rPr lang="es-ES" b="1" dirty="0" smtClean="0"/>
                <a:t>uías</a:t>
              </a:r>
              <a:endParaRPr lang="en-US" b="1" dirty="0"/>
            </a:p>
          </p:txBody>
        </p:sp>
        <p:grpSp>
          <p:nvGrpSpPr>
            <p:cNvPr id="28" name="Grupo 27"/>
            <p:cNvGrpSpPr/>
            <p:nvPr/>
          </p:nvGrpSpPr>
          <p:grpSpPr>
            <a:xfrm>
              <a:off x="5370022" y="1554346"/>
              <a:ext cx="2139609" cy="3745610"/>
              <a:chOff x="5295560" y="1667856"/>
              <a:chExt cx="1670797" cy="3079945"/>
            </a:xfrm>
          </p:grpSpPr>
          <p:sp>
            <p:nvSpPr>
              <p:cNvPr id="12" name="CuadroTexto 11"/>
              <p:cNvSpPr txBox="1"/>
              <p:nvPr/>
            </p:nvSpPr>
            <p:spPr>
              <a:xfrm>
                <a:off x="5790006" y="1667856"/>
                <a:ext cx="1091656" cy="400110"/>
              </a:xfrm>
              <a:prstGeom prst="rect">
                <a:avLst/>
              </a:prstGeom>
              <a:noFill/>
            </p:spPr>
            <p:txBody>
              <a:bodyPr wrap="square" rtlCol="0">
                <a:spAutoFit/>
              </a:bodyPr>
              <a:lstStyle/>
              <a:p>
                <a:r>
                  <a:rPr lang="es-ES" sz="2000" b="1" dirty="0" smtClean="0">
                    <a:solidFill>
                      <a:srgbClr val="C00000"/>
                    </a:solidFill>
                  </a:rPr>
                  <a:t>España</a:t>
                </a:r>
                <a:endParaRPr lang="en-US" sz="2000" b="1" dirty="0">
                  <a:solidFill>
                    <a:srgbClr val="C00000"/>
                  </a:solidFill>
                </a:endParaRPr>
              </a:p>
            </p:txBody>
          </p:sp>
          <p:sp>
            <p:nvSpPr>
              <p:cNvPr id="13" name="Rectángulo 12"/>
              <p:cNvSpPr/>
              <p:nvPr/>
            </p:nvSpPr>
            <p:spPr>
              <a:xfrm>
                <a:off x="5593468" y="2864098"/>
                <a:ext cx="1372889" cy="293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Ley</a:t>
                </a:r>
                <a:endParaRPr lang="en-US" sz="1600" b="1" dirty="0"/>
              </a:p>
            </p:txBody>
          </p:sp>
          <p:sp>
            <p:nvSpPr>
              <p:cNvPr id="14" name="Rectángulo 13"/>
              <p:cNvSpPr/>
              <p:nvPr/>
            </p:nvSpPr>
            <p:spPr>
              <a:xfrm>
                <a:off x="5593468" y="3390143"/>
                <a:ext cx="1372889" cy="8484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t>Real Decreto</a:t>
                </a:r>
              </a:p>
              <a:p>
                <a:pPr algn="ctr"/>
                <a:endParaRPr lang="es-ES" sz="1000" b="1" dirty="0"/>
              </a:p>
              <a:p>
                <a:pPr algn="ctr"/>
                <a:r>
                  <a:rPr lang="es-ES" sz="1400" b="1" dirty="0"/>
                  <a:t>CIRCULAR BANCO DE ESPAÑA</a:t>
                </a:r>
                <a:endParaRPr lang="en-US" sz="1400" b="1" dirty="0"/>
              </a:p>
            </p:txBody>
          </p:sp>
          <p:sp>
            <p:nvSpPr>
              <p:cNvPr id="15" name="CuadroTexto 14"/>
              <p:cNvSpPr txBox="1"/>
              <p:nvPr/>
            </p:nvSpPr>
            <p:spPr>
              <a:xfrm rot="16200000">
                <a:off x="5121364" y="2869262"/>
                <a:ext cx="625391" cy="276999"/>
              </a:xfrm>
              <a:prstGeom prst="rect">
                <a:avLst/>
              </a:prstGeom>
              <a:noFill/>
            </p:spPr>
            <p:txBody>
              <a:bodyPr wrap="square" rtlCol="0">
                <a:spAutoFit/>
              </a:bodyPr>
              <a:lstStyle/>
              <a:p>
                <a:pPr algn="ctr"/>
                <a:r>
                  <a:rPr lang="es-ES" sz="1200" b="1" dirty="0" smtClean="0">
                    <a:solidFill>
                      <a:srgbClr val="C00000"/>
                    </a:solidFill>
                  </a:rPr>
                  <a:t>Leyes</a:t>
                </a:r>
              </a:p>
            </p:txBody>
          </p:sp>
          <p:sp>
            <p:nvSpPr>
              <p:cNvPr id="16" name="CuadroTexto 15"/>
              <p:cNvSpPr txBox="1"/>
              <p:nvPr/>
            </p:nvSpPr>
            <p:spPr>
              <a:xfrm rot="16200000">
                <a:off x="4871988" y="3672520"/>
                <a:ext cx="1165960" cy="276999"/>
              </a:xfrm>
              <a:prstGeom prst="rect">
                <a:avLst/>
              </a:prstGeom>
              <a:noFill/>
            </p:spPr>
            <p:txBody>
              <a:bodyPr wrap="square" rtlCol="0">
                <a:spAutoFit/>
              </a:bodyPr>
              <a:lstStyle/>
              <a:p>
                <a:pPr algn="ctr"/>
                <a:r>
                  <a:rPr lang="es-ES" sz="1200" b="1" dirty="0" smtClean="0">
                    <a:solidFill>
                      <a:srgbClr val="C00000"/>
                    </a:solidFill>
                  </a:rPr>
                  <a:t>Reglamentos</a:t>
                </a:r>
              </a:p>
            </p:txBody>
          </p:sp>
          <p:cxnSp>
            <p:nvCxnSpPr>
              <p:cNvPr id="23" name="Conector recto 22"/>
              <p:cNvCxnSpPr/>
              <p:nvPr/>
            </p:nvCxnSpPr>
            <p:spPr>
              <a:xfrm>
                <a:off x="5454968" y="2067966"/>
                <a:ext cx="15113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5582042" y="4493277"/>
                <a:ext cx="1372889" cy="2545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G</a:t>
                </a:r>
                <a:r>
                  <a:rPr lang="es-ES" b="1" dirty="0" smtClean="0"/>
                  <a:t>uías</a:t>
                </a:r>
                <a:endParaRPr lang="en-US" b="1" dirty="0"/>
              </a:p>
            </p:txBody>
          </p:sp>
        </p:grpSp>
        <p:cxnSp>
          <p:nvCxnSpPr>
            <p:cNvPr id="31" name="Conector recto 30"/>
            <p:cNvCxnSpPr/>
            <p:nvPr/>
          </p:nvCxnSpPr>
          <p:spPr>
            <a:xfrm>
              <a:off x="1703691" y="1937344"/>
              <a:ext cx="0" cy="29476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5343244" y="1937344"/>
              <a:ext cx="0" cy="29476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Flecha doblada hacia arriba 34"/>
            <p:cNvSpPr/>
            <p:nvPr/>
          </p:nvSpPr>
          <p:spPr>
            <a:xfrm flipV="1">
              <a:off x="4910145" y="2476472"/>
              <a:ext cx="1913552" cy="455629"/>
            </a:xfrm>
            <a:prstGeom prst="bentUpArrow">
              <a:avLst>
                <a:gd name="adj1" fmla="val 25000"/>
                <a:gd name="adj2" fmla="val 50000"/>
                <a:gd name="adj3" fmla="val 25000"/>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rgbClr val="002060"/>
                </a:solidFill>
              </a:endParaRPr>
            </a:p>
          </p:txBody>
        </p:sp>
      </p:grpSp>
      <p:sp>
        <p:nvSpPr>
          <p:cNvPr id="30" name="Rectángulo 29"/>
          <p:cNvSpPr/>
          <p:nvPr/>
        </p:nvSpPr>
        <p:spPr>
          <a:xfrm>
            <a:off x="413872" y="714669"/>
            <a:ext cx="4876609" cy="307777"/>
          </a:xfrm>
          <a:prstGeom prst="rect">
            <a:avLst/>
          </a:prstGeom>
        </p:spPr>
        <p:txBody>
          <a:bodyPr wrap="square">
            <a:spAutoFit/>
          </a:bodyPr>
          <a:lstStyle/>
          <a:p>
            <a:r>
              <a:rPr lang="en-US" dirty="0" err="1" smtClean="0">
                <a:solidFill>
                  <a:schemeClr val="bg1">
                    <a:lumMod val="50000"/>
                  </a:schemeClr>
                </a:solidFill>
              </a:rPr>
              <a:t>Proceso</a:t>
            </a:r>
            <a:r>
              <a:rPr lang="en-US" dirty="0" smtClean="0">
                <a:solidFill>
                  <a:schemeClr val="bg1">
                    <a:lumMod val="50000"/>
                  </a:schemeClr>
                </a:solidFill>
              </a:rPr>
              <a:t> </a:t>
            </a:r>
            <a:r>
              <a:rPr lang="en-US" dirty="0" err="1" smtClean="0">
                <a:solidFill>
                  <a:schemeClr val="bg1">
                    <a:lumMod val="50000"/>
                  </a:schemeClr>
                </a:solidFill>
              </a:rPr>
              <a:t>legistaltivo</a:t>
            </a:r>
            <a:endParaRPr lang="en-US" dirty="0">
              <a:solidFill>
                <a:schemeClr val="bg1">
                  <a:lumMod val="50000"/>
                </a:schemeClr>
              </a:solidFil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2989915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556329"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10/14</a:t>
            </a:r>
            <a:r>
              <a:rPr lang="es-ES" sz="1800" dirty="0" smtClean="0">
                <a:solidFill>
                  <a:srgbClr val="FF0000"/>
                </a:solidFill>
              </a:rPr>
              <a:t>)</a:t>
            </a:r>
            <a:endParaRPr lang="es-ES" altLang="es-ES" sz="1800" dirty="0">
              <a:solidFill>
                <a:srgbClr val="FF0000"/>
              </a:solidFill>
            </a:endParaRPr>
          </a:p>
        </p:txBody>
      </p:sp>
      <p:sp>
        <p:nvSpPr>
          <p:cNvPr id="5" name="CuadroTexto 4"/>
          <p:cNvSpPr txBox="1"/>
          <p:nvPr/>
        </p:nvSpPr>
        <p:spPr>
          <a:xfrm>
            <a:off x="413872" y="1155973"/>
            <a:ext cx="8623592" cy="4708981"/>
          </a:xfrm>
          <a:prstGeom prst="rect">
            <a:avLst/>
          </a:prstGeom>
          <a:noFill/>
        </p:spPr>
        <p:txBody>
          <a:bodyPr wrap="square" rtlCol="0">
            <a:spAutoFit/>
          </a:bodyPr>
          <a:lstStyle/>
          <a:p>
            <a:r>
              <a:rPr lang="es-ES_tradnl" sz="2000" dirty="0" smtClean="0">
                <a:solidFill>
                  <a:srgbClr val="002060"/>
                </a:solidFill>
              </a:rPr>
              <a:t>Normativa</a:t>
            </a:r>
            <a:endParaRPr lang="es-ES_tradnl" sz="2000" dirty="0">
              <a:solidFill>
                <a:srgbClr val="002060"/>
              </a:solidFill>
            </a:endParaRPr>
          </a:p>
          <a:p>
            <a:pPr marL="457200" indent="-457200">
              <a:buFont typeface="+mj-lt"/>
              <a:buAutoNum type="arabicPeriod"/>
            </a:pPr>
            <a:endParaRPr lang="es-ES_tradnl" sz="2000" dirty="0" smtClean="0">
              <a:solidFill>
                <a:srgbClr val="002060"/>
              </a:solidFill>
            </a:endParaRPr>
          </a:p>
          <a:p>
            <a:pPr marL="800100" lvl="1" indent="-342900">
              <a:buFont typeface="Arial" panose="020B0604020202020204" pitchFamily="34" charset="0"/>
              <a:buChar char="−"/>
            </a:pPr>
            <a:r>
              <a:rPr lang="es-ES_tradnl" sz="2000" dirty="0" smtClean="0">
                <a:solidFill>
                  <a:srgbClr val="002060"/>
                </a:solidFill>
              </a:rPr>
              <a:t>“</a:t>
            </a:r>
            <a:r>
              <a:rPr lang="es-ES_tradnl" sz="2000" i="1" dirty="0" smtClean="0">
                <a:solidFill>
                  <a:srgbClr val="002060"/>
                </a:solidFill>
              </a:rPr>
              <a:t>Cualquier </a:t>
            </a:r>
            <a:r>
              <a:rPr lang="es-ES_tradnl" sz="2000" i="1" dirty="0">
                <a:solidFill>
                  <a:srgbClr val="002060"/>
                </a:solidFill>
              </a:rPr>
              <a:t>operación o negocio jurídico, con independencia de su naturaleza, que </a:t>
            </a:r>
            <a:r>
              <a:rPr lang="es-ES_tradnl" sz="2000" i="1" u="sng" dirty="0">
                <a:solidFill>
                  <a:srgbClr val="002060"/>
                </a:solidFill>
              </a:rPr>
              <a:t>relacione directa o indirectamente a las entidades reguladas de un </a:t>
            </a:r>
            <a:r>
              <a:rPr lang="es-ES_tradnl" sz="2000" i="1" u="sng" dirty="0" smtClean="0">
                <a:solidFill>
                  <a:srgbClr val="002060"/>
                </a:solidFill>
              </a:rPr>
              <a:t>conglomerado </a:t>
            </a:r>
            <a:r>
              <a:rPr lang="es-ES_tradnl" sz="2000" i="1" u="sng" dirty="0">
                <a:solidFill>
                  <a:srgbClr val="002060"/>
                </a:solidFill>
              </a:rPr>
              <a:t>con otras empresas del mismo grupo o con cualquier persona física o jurídica </a:t>
            </a:r>
            <a:r>
              <a:rPr lang="es-ES_tradnl" sz="2000" i="1" dirty="0">
                <a:solidFill>
                  <a:srgbClr val="002060"/>
                </a:solidFill>
              </a:rPr>
              <a:t>estrechamente vinculada a las empresas de dicho grupo, sea o no contractual, tenga o no por objeto un </a:t>
            </a:r>
            <a:r>
              <a:rPr lang="es-ES_tradnl" sz="2000" i="1" dirty="0" smtClean="0">
                <a:solidFill>
                  <a:srgbClr val="002060"/>
                </a:solidFill>
              </a:rPr>
              <a:t>pago</a:t>
            </a:r>
            <a:r>
              <a:rPr lang="es-ES_tradnl" sz="2000" dirty="0" smtClean="0">
                <a:solidFill>
                  <a:srgbClr val="002060"/>
                </a:solidFill>
              </a:rPr>
              <a:t>”</a:t>
            </a:r>
          </a:p>
          <a:p>
            <a:pPr marL="800100" lvl="1" indent="-342900">
              <a:buFont typeface="Arial" panose="020B0604020202020204" pitchFamily="34" charset="0"/>
              <a:buChar char="−"/>
            </a:pPr>
            <a:endParaRPr lang="en-US" sz="2000" dirty="0">
              <a:solidFill>
                <a:srgbClr val="002060"/>
              </a:solidFill>
            </a:endParaRPr>
          </a:p>
          <a:p>
            <a:pPr marL="800100" lvl="1" indent="-342900">
              <a:buFont typeface="Arial" panose="020B0604020202020204" pitchFamily="34" charset="0"/>
              <a:buChar char="−"/>
            </a:pPr>
            <a:r>
              <a:rPr lang="es-ES_tradnl" sz="2000" u="sng" dirty="0" smtClean="0">
                <a:solidFill>
                  <a:srgbClr val="002060"/>
                </a:solidFill>
              </a:rPr>
              <a:t>Obligación </a:t>
            </a:r>
            <a:r>
              <a:rPr lang="es-ES_tradnl" sz="2000" u="sng" dirty="0">
                <a:solidFill>
                  <a:srgbClr val="002060"/>
                </a:solidFill>
              </a:rPr>
              <a:t>de informar</a:t>
            </a:r>
            <a:r>
              <a:rPr lang="es-ES_tradnl" sz="2000" dirty="0">
                <a:solidFill>
                  <a:srgbClr val="002060"/>
                </a:solidFill>
              </a:rPr>
              <a:t> al coordinador, con una periodicidad al menos anual, de cualquier operación intragrupo significativa</a:t>
            </a:r>
          </a:p>
          <a:p>
            <a:pPr marL="800100" lvl="1" indent="-342900">
              <a:buFont typeface="Arial" panose="020B0604020202020204" pitchFamily="34" charset="0"/>
              <a:buChar char="−"/>
            </a:pPr>
            <a:endParaRPr lang="es-ES_tradnl" sz="2000" dirty="0">
              <a:solidFill>
                <a:srgbClr val="002060"/>
              </a:solidFill>
            </a:endParaRPr>
          </a:p>
          <a:p>
            <a:pPr marL="800100" lvl="1" indent="-342900">
              <a:buFont typeface="Arial" panose="020B0604020202020204" pitchFamily="34" charset="0"/>
              <a:buChar char="−"/>
            </a:pPr>
            <a:r>
              <a:rPr lang="es-ES_tradnl" sz="2000" dirty="0" smtClean="0">
                <a:solidFill>
                  <a:srgbClr val="002060"/>
                </a:solidFill>
              </a:rPr>
              <a:t>Se </a:t>
            </a:r>
            <a:r>
              <a:rPr lang="es-ES_tradnl" sz="2000" dirty="0">
                <a:solidFill>
                  <a:srgbClr val="002060"/>
                </a:solidFill>
              </a:rPr>
              <a:t>habilita al coordinador para definir </a:t>
            </a:r>
            <a:r>
              <a:rPr lang="es-ES_tradnl" sz="2000" u="sng" dirty="0">
                <a:solidFill>
                  <a:srgbClr val="002060"/>
                </a:solidFill>
              </a:rPr>
              <a:t>umbrales de significación más reducidos</a:t>
            </a:r>
            <a:r>
              <a:rPr lang="es-ES_tradnl" sz="2000" dirty="0">
                <a:solidFill>
                  <a:srgbClr val="002060"/>
                </a:solidFill>
              </a:rPr>
              <a:t>, previa consulta a las demás autoridades competentes </a:t>
            </a:r>
            <a:r>
              <a:rPr lang="es-ES_tradnl" sz="2000" dirty="0" smtClean="0">
                <a:solidFill>
                  <a:srgbClr val="002060"/>
                </a:solidFill>
              </a:rPr>
              <a:t>relevantes</a:t>
            </a:r>
            <a:r>
              <a:rPr lang="es-ES_tradnl" sz="2000" dirty="0" smtClean="0"/>
              <a:t> </a:t>
            </a:r>
            <a:r>
              <a:rPr lang="es-ES_tradnl" sz="2000" dirty="0"/>
              <a:t>CF.</a:t>
            </a:r>
            <a:endParaRPr lang="es-ES_tradnl" sz="2000" dirty="0">
              <a:solidFill>
                <a:srgbClr val="002060"/>
              </a:solidFill>
            </a:endParaRPr>
          </a:p>
        </p:txBody>
      </p:sp>
      <p:sp>
        <p:nvSpPr>
          <p:cNvPr id="9" name="Rectángulo 8"/>
          <p:cNvSpPr/>
          <p:nvPr/>
        </p:nvSpPr>
        <p:spPr>
          <a:xfrm>
            <a:off x="413871" y="714669"/>
            <a:ext cx="4979011" cy="307777"/>
          </a:xfrm>
          <a:prstGeom prst="rect">
            <a:avLst/>
          </a:prstGeom>
        </p:spPr>
        <p:txBody>
          <a:bodyPr wrap="square">
            <a:spAutoFit/>
          </a:bodyPr>
          <a:lstStyle/>
          <a:p>
            <a:pPr marL="342900" lvl="2" indent="-342900">
              <a:buFont typeface="+mj-lt"/>
              <a:buAutoNum type="arabicPeriod" startAt="4"/>
            </a:pPr>
            <a:r>
              <a:rPr lang="es-ES_tradnl" dirty="0" smtClean="0">
                <a:solidFill>
                  <a:schemeClr val="bg1">
                    <a:lumMod val="50000"/>
                  </a:schemeClr>
                </a:solidFill>
              </a:rPr>
              <a:t>Control </a:t>
            </a:r>
            <a:r>
              <a:rPr lang="es-ES_tradnl" dirty="0">
                <a:solidFill>
                  <a:schemeClr val="bg1">
                    <a:lumMod val="50000"/>
                  </a:schemeClr>
                </a:solidFill>
              </a:rPr>
              <a:t>de </a:t>
            </a:r>
            <a:r>
              <a:rPr lang="es-ES_tradnl" dirty="0" smtClean="0">
                <a:solidFill>
                  <a:schemeClr val="bg1">
                    <a:lumMod val="50000"/>
                  </a:schemeClr>
                </a:solidFill>
              </a:rPr>
              <a:t>operaciones intragrupo </a:t>
            </a:r>
            <a:r>
              <a:rPr lang="es-ES_tradnl" u="sng" dirty="0" smtClean="0">
                <a:solidFill>
                  <a:schemeClr val="bg1">
                    <a:lumMod val="50000"/>
                  </a:schemeClr>
                </a:solidFill>
              </a:rPr>
              <a:t>significativas</a:t>
            </a:r>
            <a:r>
              <a:rPr lang="es-ES_tradnl" dirty="0" smtClean="0">
                <a:solidFill>
                  <a:schemeClr val="bg1">
                    <a:lumMod val="50000"/>
                  </a:schemeClr>
                </a:solidFill>
              </a:rPr>
              <a:t> (</a:t>
            </a:r>
            <a:r>
              <a:rPr lang="es-ES_tradnl" baseline="30000" dirty="0" smtClean="0">
                <a:solidFill>
                  <a:schemeClr val="bg1">
                    <a:lumMod val="50000"/>
                  </a:schemeClr>
                </a:solidFill>
              </a:rPr>
              <a:t>1/2</a:t>
            </a:r>
            <a:r>
              <a:rPr lang="es-ES_tradnl" dirty="0" smtClean="0">
                <a:solidFill>
                  <a:schemeClr val="bg1">
                    <a:lumMod val="50000"/>
                  </a:schemeClr>
                </a:solidFill>
              </a:rPr>
              <a:t>)</a:t>
            </a:r>
            <a:endParaRPr lang="en-US"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2" name="Llamada rectangular 1"/>
          <p:cNvSpPr/>
          <p:nvPr/>
        </p:nvSpPr>
        <p:spPr>
          <a:xfrm>
            <a:off x="5048777" y="1053224"/>
            <a:ext cx="2910659" cy="615553"/>
          </a:xfrm>
          <a:prstGeom prst="wedgeRectCallout">
            <a:avLst>
              <a:gd name="adj1" fmla="val -64743"/>
              <a:gd name="adj2" fmla="val -39379"/>
            </a:avLst>
          </a:prstGeom>
          <a:ln>
            <a:solidFill>
              <a:schemeClr val="bg1">
                <a:lumMod val="75000"/>
              </a:schemeClr>
            </a:solidFill>
          </a:ln>
        </p:spPr>
        <p:txBody>
          <a:bodyPr wrap="square">
            <a:spAutoFit/>
          </a:bodyPr>
          <a:lstStyle/>
          <a:p>
            <a:r>
              <a:rPr lang="es-ES_tradnl" sz="2000" dirty="0" smtClean="0">
                <a:solidFill>
                  <a:srgbClr val="002060"/>
                </a:solidFill>
                <a:latin typeface="+mn-lt"/>
                <a:ea typeface="Times" panose="02020603050405020304" pitchFamily="18" charset="0"/>
                <a:cs typeface="Times New Roman" panose="02020603050405020304" pitchFamily="18" charset="0"/>
              </a:rPr>
              <a:t>&gt;5</a:t>
            </a:r>
            <a:r>
              <a:rPr lang="es-ES_tradnl" sz="2000" dirty="0">
                <a:solidFill>
                  <a:srgbClr val="002060"/>
                </a:solidFill>
                <a:latin typeface="+mn-lt"/>
                <a:ea typeface="Times" panose="02020603050405020304" pitchFamily="18" charset="0"/>
                <a:cs typeface="Times New Roman" panose="02020603050405020304" pitchFamily="18" charset="0"/>
              </a:rPr>
              <a:t>%</a:t>
            </a:r>
            <a:r>
              <a:rPr lang="es-ES_tradnl" dirty="0">
                <a:solidFill>
                  <a:srgbClr val="002060"/>
                </a:solidFill>
                <a:latin typeface="+mn-lt"/>
                <a:ea typeface="Times" panose="02020603050405020304" pitchFamily="18" charset="0"/>
                <a:cs typeface="Times New Roman" panose="02020603050405020304" pitchFamily="18" charset="0"/>
              </a:rPr>
              <a:t> de los </a:t>
            </a:r>
            <a:r>
              <a:rPr lang="es-ES_tradnl" dirty="0" smtClean="0">
                <a:solidFill>
                  <a:srgbClr val="002060"/>
                </a:solidFill>
                <a:latin typeface="+mn-lt"/>
                <a:ea typeface="Times" panose="02020603050405020304" pitchFamily="18" charset="0"/>
                <a:cs typeface="Times New Roman" panose="02020603050405020304" pitchFamily="18" charset="0"/>
              </a:rPr>
              <a:t>recursos propios computables </a:t>
            </a:r>
            <a:r>
              <a:rPr lang="es-ES_tradnl" dirty="0">
                <a:solidFill>
                  <a:srgbClr val="002060"/>
                </a:solidFill>
                <a:latin typeface="+mn-lt"/>
                <a:ea typeface="Times" panose="02020603050405020304" pitchFamily="18" charset="0"/>
                <a:cs typeface="Times New Roman" panose="02020603050405020304" pitchFamily="18" charset="0"/>
              </a:rPr>
              <a:t>del </a:t>
            </a:r>
            <a:r>
              <a:rPr lang="es-ES_tradnl" dirty="0" smtClean="0">
                <a:solidFill>
                  <a:srgbClr val="002060"/>
                </a:solidFill>
                <a:latin typeface="+mn-lt"/>
                <a:ea typeface="Times" panose="02020603050405020304" pitchFamily="18" charset="0"/>
                <a:cs typeface="Times New Roman" panose="02020603050405020304" pitchFamily="18" charset="0"/>
              </a:rPr>
              <a:t>conglomerado</a:t>
            </a:r>
            <a:endParaRPr lang="en-US" dirty="0">
              <a:solidFill>
                <a:srgbClr val="002060"/>
              </a:solidFill>
              <a:latin typeface="+mn-lt"/>
            </a:endParaRPr>
          </a:p>
        </p:txBody>
      </p:sp>
      <p:sp>
        <p:nvSpPr>
          <p:cNvPr id="3" name="Elipse 2"/>
          <p:cNvSpPr/>
          <p:nvPr/>
        </p:nvSpPr>
        <p:spPr>
          <a:xfrm>
            <a:off x="5048777" y="1022446"/>
            <a:ext cx="655832" cy="411499"/>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a:blip r:embed="rId4"/>
          <a:stretch>
            <a:fillRect/>
          </a:stretch>
        </p:blipFill>
        <p:spPr>
          <a:xfrm>
            <a:off x="241414" y="3748866"/>
            <a:ext cx="805933" cy="811490"/>
          </a:xfrm>
          <a:prstGeom prst="rect">
            <a:avLst/>
          </a:prstGeom>
        </p:spPr>
      </p:pic>
    </p:spTree>
    <p:extLst>
      <p:ext uri="{BB962C8B-B14F-4D97-AF65-F5344CB8AC3E}">
        <p14:creationId xmlns:p14="http://schemas.microsoft.com/office/powerpoint/2010/main" val="418823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748305"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dirty="0" smtClean="0">
                <a:solidFill>
                  <a:srgbClr val="FF0000"/>
                </a:solidFill>
              </a:rPr>
              <a:t>(</a:t>
            </a:r>
            <a:r>
              <a:rPr lang="es-ES" sz="1800" baseline="30000" dirty="0" smtClean="0">
                <a:solidFill>
                  <a:srgbClr val="FF0000"/>
                </a:solidFill>
              </a:rPr>
              <a:t>11/14</a:t>
            </a:r>
            <a:r>
              <a:rPr lang="es-ES" sz="1800" dirty="0" smtClean="0">
                <a:solidFill>
                  <a:srgbClr val="FF0000"/>
                </a:solidFill>
              </a:rPr>
              <a:t>)</a:t>
            </a:r>
            <a:endParaRPr lang="es-ES" altLang="es-ES" sz="1800" dirty="0">
              <a:solidFill>
                <a:srgbClr val="FF0000"/>
              </a:solidFill>
            </a:endParaRPr>
          </a:p>
        </p:txBody>
      </p:sp>
      <p:sp>
        <p:nvSpPr>
          <p:cNvPr id="9" name="Rectángulo 8"/>
          <p:cNvSpPr/>
          <p:nvPr/>
        </p:nvSpPr>
        <p:spPr>
          <a:xfrm>
            <a:off x="413871" y="714669"/>
            <a:ext cx="4989402" cy="307777"/>
          </a:xfrm>
          <a:prstGeom prst="rect">
            <a:avLst/>
          </a:prstGeom>
        </p:spPr>
        <p:txBody>
          <a:bodyPr wrap="square">
            <a:spAutoFit/>
          </a:bodyPr>
          <a:lstStyle/>
          <a:p>
            <a:pPr marL="342900" lvl="2" indent="-342900">
              <a:buFont typeface="+mj-lt"/>
              <a:buAutoNum type="arabicPeriod" startAt="4"/>
            </a:pPr>
            <a:r>
              <a:rPr lang="es-ES_tradnl" dirty="0">
                <a:solidFill>
                  <a:schemeClr val="bg1">
                    <a:lumMod val="50000"/>
                  </a:schemeClr>
                </a:solidFill>
              </a:rPr>
              <a:t>Control de operaciones intragrupo </a:t>
            </a:r>
            <a:r>
              <a:rPr lang="es-ES_tradnl" u="sng" dirty="0">
                <a:solidFill>
                  <a:schemeClr val="bg1">
                    <a:lumMod val="50000"/>
                  </a:schemeClr>
                </a:solidFill>
              </a:rPr>
              <a:t>significativas</a:t>
            </a:r>
            <a:r>
              <a:rPr lang="es-ES_tradnl" dirty="0">
                <a:solidFill>
                  <a:schemeClr val="bg1">
                    <a:lumMod val="50000"/>
                  </a:schemeClr>
                </a:solidFill>
              </a:rPr>
              <a:t> </a:t>
            </a:r>
            <a:r>
              <a:rPr lang="es-ES_tradnl" dirty="0" smtClean="0">
                <a:solidFill>
                  <a:schemeClr val="bg1">
                    <a:lumMod val="50000"/>
                  </a:schemeClr>
                </a:solidFill>
              </a:rPr>
              <a:t>(</a:t>
            </a:r>
            <a:r>
              <a:rPr lang="es-ES_tradnl" baseline="30000" dirty="0" smtClean="0">
                <a:solidFill>
                  <a:schemeClr val="bg1">
                    <a:lumMod val="50000"/>
                  </a:schemeClr>
                </a:solidFill>
              </a:rPr>
              <a:t>2/2</a:t>
            </a:r>
            <a:r>
              <a:rPr lang="es-ES_tradnl" dirty="0">
                <a:solidFill>
                  <a:schemeClr val="bg1">
                    <a:lumMod val="50000"/>
                  </a:schemeClr>
                </a:solidFill>
              </a:rPr>
              <a:t>)</a:t>
            </a:r>
            <a:endParaRPr lang="en-US"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8" name="CuadroTexto 7"/>
          <p:cNvSpPr txBox="1"/>
          <p:nvPr/>
        </p:nvSpPr>
        <p:spPr>
          <a:xfrm>
            <a:off x="413872" y="1155973"/>
            <a:ext cx="8623592" cy="4401205"/>
          </a:xfrm>
          <a:prstGeom prst="rect">
            <a:avLst/>
          </a:prstGeom>
          <a:noFill/>
        </p:spPr>
        <p:txBody>
          <a:bodyPr wrap="square" rtlCol="0">
            <a:spAutoFit/>
          </a:bodyPr>
          <a:lstStyle/>
          <a:p>
            <a:r>
              <a:rPr lang="es-ES_tradnl" sz="2000" i="1" dirty="0" smtClean="0">
                <a:solidFill>
                  <a:srgbClr val="FF0000"/>
                </a:solidFill>
              </a:rPr>
              <a:t>‘Requisitos’</a:t>
            </a:r>
          </a:p>
          <a:p>
            <a:pPr marL="457200" indent="-457200">
              <a:buFont typeface="+mj-lt"/>
              <a:buAutoNum type="arabicPeriod"/>
            </a:pPr>
            <a:endParaRPr lang="es-ES_tradnl" sz="2000" dirty="0" smtClean="0">
              <a:solidFill>
                <a:srgbClr val="002060"/>
              </a:solidFill>
            </a:endParaRPr>
          </a:p>
          <a:p>
            <a:pPr marL="914400" lvl="1" indent="-457200">
              <a:buFont typeface="Arial" panose="020B0604020202020204" pitchFamily="34" charset="0"/>
              <a:buChar char="−"/>
            </a:pPr>
            <a:r>
              <a:rPr lang="es-ES_tradnl" sz="2000" dirty="0" smtClean="0">
                <a:solidFill>
                  <a:srgbClr val="002060"/>
                </a:solidFill>
              </a:rPr>
              <a:t>Identificar tipos de operaciones y riesgos</a:t>
            </a:r>
          </a:p>
          <a:p>
            <a:pPr marL="1828800" lvl="3" indent="-457200">
              <a:buFont typeface="Wingdings" panose="05000000000000000000" pitchFamily="2" charset="2"/>
              <a:buChar char="q"/>
            </a:pPr>
            <a:r>
              <a:rPr lang="es-ES_tradnl" sz="2000" dirty="0" smtClean="0">
                <a:solidFill>
                  <a:srgbClr val="002060"/>
                </a:solidFill>
              </a:rPr>
              <a:t>Naturaleza </a:t>
            </a:r>
            <a:r>
              <a:rPr lang="es-ES_tradnl" sz="2000" dirty="0">
                <a:solidFill>
                  <a:srgbClr val="002060"/>
                </a:solidFill>
              </a:rPr>
              <a:t>de las operaciones (</a:t>
            </a:r>
            <a:r>
              <a:rPr lang="es-ES_tradnl" sz="2000" dirty="0" err="1">
                <a:solidFill>
                  <a:srgbClr val="002060"/>
                </a:solidFill>
              </a:rPr>
              <a:t>depo</a:t>
            </a:r>
            <a:r>
              <a:rPr lang="es-ES_tradnl" sz="2000" dirty="0">
                <a:solidFill>
                  <a:srgbClr val="002060"/>
                </a:solidFill>
              </a:rPr>
              <a:t>/repo, dividendos, </a:t>
            </a:r>
            <a:r>
              <a:rPr lang="es-ES_tradnl" sz="2000" dirty="0" smtClean="0">
                <a:solidFill>
                  <a:srgbClr val="002060"/>
                </a:solidFill>
              </a:rPr>
              <a:t>suscripción emisiones, ampliaciones de capital, derivados OTC…)</a:t>
            </a:r>
            <a:endParaRPr lang="es-ES_tradnl" sz="2000" dirty="0">
              <a:solidFill>
                <a:srgbClr val="002060"/>
              </a:solidFill>
            </a:endParaRPr>
          </a:p>
          <a:p>
            <a:pPr marL="1828800" lvl="3" indent="-457200">
              <a:buFont typeface="Wingdings" panose="05000000000000000000" pitchFamily="2" charset="2"/>
              <a:buChar char="q"/>
            </a:pPr>
            <a:r>
              <a:rPr lang="es-ES_tradnl" sz="2000" dirty="0" smtClean="0">
                <a:solidFill>
                  <a:srgbClr val="002060"/>
                </a:solidFill>
              </a:rPr>
              <a:t>Saldos </a:t>
            </a:r>
            <a:r>
              <a:rPr lang="es-ES_tradnl" sz="2000" dirty="0">
                <a:solidFill>
                  <a:srgbClr val="002060"/>
                </a:solidFill>
              </a:rPr>
              <a:t>vivos a </a:t>
            </a:r>
            <a:r>
              <a:rPr lang="es-ES_tradnl" sz="2000" dirty="0" smtClean="0">
                <a:solidFill>
                  <a:srgbClr val="002060"/>
                </a:solidFill>
              </a:rPr>
              <a:t>una fecha</a:t>
            </a:r>
          </a:p>
          <a:p>
            <a:pPr marL="1828800" lvl="3" indent="-457200">
              <a:buFont typeface="Wingdings" panose="05000000000000000000" pitchFamily="2" charset="2"/>
              <a:buChar char="q"/>
            </a:pPr>
            <a:r>
              <a:rPr lang="es-ES_tradnl" sz="2000" dirty="0" smtClean="0">
                <a:solidFill>
                  <a:srgbClr val="002060"/>
                </a:solidFill>
              </a:rPr>
              <a:t>Precios </a:t>
            </a:r>
            <a:r>
              <a:rPr lang="es-ES_tradnl" sz="2000" dirty="0">
                <a:solidFill>
                  <a:srgbClr val="002060"/>
                </a:solidFill>
              </a:rPr>
              <a:t>de </a:t>
            </a:r>
            <a:r>
              <a:rPr lang="es-ES_tradnl" sz="2000" dirty="0" smtClean="0">
                <a:solidFill>
                  <a:srgbClr val="002060"/>
                </a:solidFill>
              </a:rPr>
              <a:t>contratación</a:t>
            </a:r>
          </a:p>
          <a:p>
            <a:pPr marL="1828800" lvl="3" indent="-457200">
              <a:buFont typeface="Wingdings" panose="05000000000000000000" pitchFamily="2" charset="2"/>
              <a:buChar char="q"/>
            </a:pPr>
            <a:r>
              <a:rPr lang="es-ES_tradnl" sz="2000" dirty="0" smtClean="0">
                <a:solidFill>
                  <a:srgbClr val="002060"/>
                </a:solidFill>
              </a:rPr>
              <a:t>Fechas de contratación y vencimiento</a:t>
            </a:r>
          </a:p>
          <a:p>
            <a:pPr marL="1828800" lvl="3" indent="-457200">
              <a:buFont typeface="Wingdings" panose="05000000000000000000" pitchFamily="2" charset="2"/>
              <a:buChar char="q"/>
            </a:pPr>
            <a:endParaRPr lang="es-ES_tradnl" sz="2000" dirty="0">
              <a:solidFill>
                <a:srgbClr val="002060"/>
              </a:solidFill>
            </a:endParaRPr>
          </a:p>
          <a:p>
            <a:pPr marL="914400" lvl="1" indent="-457200">
              <a:buFont typeface="Arial" panose="020B0604020202020204" pitchFamily="34" charset="0"/>
              <a:buChar char="−"/>
            </a:pPr>
            <a:r>
              <a:rPr lang="es-ES_tradnl" sz="2000" dirty="0">
                <a:solidFill>
                  <a:srgbClr val="002060"/>
                </a:solidFill>
              </a:rPr>
              <a:t>Criterios de valoración de las </a:t>
            </a:r>
            <a:r>
              <a:rPr lang="es-ES_tradnl" sz="2000" dirty="0" smtClean="0">
                <a:solidFill>
                  <a:srgbClr val="002060"/>
                </a:solidFill>
              </a:rPr>
              <a:t>operaciones</a:t>
            </a:r>
          </a:p>
          <a:p>
            <a:pPr marL="914400" lvl="1" indent="-457200">
              <a:buFont typeface="Arial" panose="020B0604020202020204" pitchFamily="34" charset="0"/>
              <a:buChar char="−"/>
            </a:pPr>
            <a:r>
              <a:rPr lang="es-ES_tradnl" sz="2000" dirty="0" smtClean="0">
                <a:solidFill>
                  <a:srgbClr val="002060"/>
                </a:solidFill>
              </a:rPr>
              <a:t>Finalidad de las operaciones (gestión liquidez, …)</a:t>
            </a:r>
          </a:p>
          <a:p>
            <a:pPr marL="914400" lvl="1" indent="-457200">
              <a:buFont typeface="Arial" panose="020B0604020202020204" pitchFamily="34" charset="0"/>
              <a:buChar char="−"/>
            </a:pPr>
            <a:r>
              <a:rPr lang="es-ES_tradnl" sz="2000" dirty="0" smtClean="0">
                <a:solidFill>
                  <a:srgbClr val="002060"/>
                </a:solidFill>
              </a:rPr>
              <a:t>Establecimiento de límites internos</a:t>
            </a:r>
          </a:p>
          <a:p>
            <a:pPr marL="914400" lvl="1" indent="-457200">
              <a:buFont typeface="Arial" panose="020B0604020202020204" pitchFamily="34" charset="0"/>
              <a:buChar char="−"/>
            </a:pPr>
            <a:r>
              <a:rPr lang="es-ES_tradnl" sz="2000" dirty="0" smtClean="0">
                <a:solidFill>
                  <a:srgbClr val="002060"/>
                </a:solidFill>
              </a:rPr>
              <a:t>Reporte </a:t>
            </a:r>
            <a:r>
              <a:rPr lang="es-ES_tradnl" sz="2000" dirty="0">
                <a:solidFill>
                  <a:srgbClr val="002060"/>
                </a:solidFill>
              </a:rPr>
              <a:t>en un único documento </a:t>
            </a:r>
          </a:p>
        </p:txBody>
      </p:sp>
      <p:sp>
        <p:nvSpPr>
          <p:cNvPr id="10" name="Llamada rectangular 9"/>
          <p:cNvSpPr/>
          <p:nvPr/>
        </p:nvSpPr>
        <p:spPr>
          <a:xfrm>
            <a:off x="5174672" y="969600"/>
            <a:ext cx="2198227" cy="584775"/>
          </a:xfrm>
          <a:prstGeom prst="wedgeRectCallout">
            <a:avLst>
              <a:gd name="adj1" fmla="val -188509"/>
              <a:gd name="adj2" fmla="val 85627"/>
            </a:avLst>
          </a:prstGeom>
          <a:ln>
            <a:solidFill>
              <a:schemeClr val="bg1">
                <a:lumMod val="75000"/>
              </a:schemeClr>
            </a:solidFill>
          </a:ln>
        </p:spPr>
        <p:txBody>
          <a:bodyPr wrap="square">
            <a:spAutoFit/>
          </a:bodyPr>
          <a:lstStyle/>
          <a:p>
            <a:pPr algn="ctr"/>
            <a:r>
              <a:rPr lang="es-ES_tradnl" sz="1600" dirty="0" smtClean="0">
                <a:solidFill>
                  <a:schemeClr val="bg1">
                    <a:lumMod val="75000"/>
                  </a:schemeClr>
                </a:solidFill>
                <a:latin typeface="+mn-lt"/>
                <a:ea typeface="Times" panose="02020603050405020304" pitchFamily="18" charset="0"/>
                <a:cs typeface="Times New Roman" panose="02020603050405020304" pitchFamily="18" charset="0"/>
              </a:rPr>
              <a:t>Apoyo en el proceso de consolidación</a:t>
            </a:r>
            <a:endParaRPr lang="en-US" sz="1600" dirty="0">
              <a:solidFill>
                <a:schemeClr val="bg1">
                  <a:lumMod val="75000"/>
                </a:schemeClr>
              </a:solidFill>
              <a:latin typeface="+mn-lt"/>
            </a:endParaRPr>
          </a:p>
        </p:txBody>
      </p:sp>
      <p:pic>
        <p:nvPicPr>
          <p:cNvPr id="11" name="Imagen 10"/>
          <p:cNvPicPr>
            <a:picLocks noChangeAspect="1"/>
          </p:cNvPicPr>
          <p:nvPr/>
        </p:nvPicPr>
        <p:blipFill>
          <a:blip r:embed="rId4"/>
          <a:stretch>
            <a:fillRect/>
          </a:stretch>
        </p:blipFill>
        <p:spPr>
          <a:xfrm>
            <a:off x="727365" y="2420394"/>
            <a:ext cx="1063940" cy="1071276"/>
          </a:xfrm>
          <a:prstGeom prst="rect">
            <a:avLst/>
          </a:prstGeom>
        </p:spPr>
      </p:pic>
    </p:spTree>
    <p:extLst>
      <p:ext uri="{BB962C8B-B14F-4D97-AF65-F5344CB8AC3E}">
        <p14:creationId xmlns:p14="http://schemas.microsoft.com/office/powerpoint/2010/main" val="31608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032147"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4" name="Rectángulo 3"/>
          <p:cNvSpPr/>
          <p:nvPr/>
        </p:nvSpPr>
        <p:spPr>
          <a:xfrm>
            <a:off x="2052000" y="2340000"/>
            <a:ext cx="6106035" cy="1754326"/>
          </a:xfrm>
          <a:prstGeom prst="rect">
            <a:avLst/>
          </a:prstGeom>
        </p:spPr>
        <p:txBody>
          <a:bodyPr wrap="square">
            <a:spAutoFit/>
          </a:bodyPr>
          <a:lstStyle/>
          <a:p>
            <a:pPr marL="742950" indent="-742950">
              <a:buFont typeface="+mj-lt"/>
              <a:buAutoNum type="arabicPeriod" startAt="5"/>
            </a:pPr>
            <a:r>
              <a:rPr lang="es-ES_tradnl" sz="3600" dirty="0" smtClean="0">
                <a:solidFill>
                  <a:srgbClr val="002060"/>
                </a:solidFill>
              </a:rPr>
              <a:t>Procedimientos de gestión </a:t>
            </a:r>
            <a:r>
              <a:rPr lang="es-ES_tradnl" sz="3600" dirty="0">
                <a:solidFill>
                  <a:srgbClr val="002060"/>
                </a:solidFill>
              </a:rPr>
              <a:t>de los </a:t>
            </a:r>
            <a:r>
              <a:rPr lang="es-ES_tradnl" sz="3600" dirty="0" smtClean="0">
                <a:solidFill>
                  <a:srgbClr val="002060"/>
                </a:solidFill>
              </a:rPr>
              <a:t>riesgos adecuados</a:t>
            </a:r>
            <a:endParaRPr lang="es-ES_tradnl" sz="3600" dirty="0">
              <a:solidFill>
                <a:srgbClr val="002060"/>
              </a:solidFill>
            </a:endParaRPr>
          </a:p>
        </p:txBody>
      </p:sp>
      <p:sp>
        <p:nvSpPr>
          <p:cNvPr id="5" name="Rectángulo 4"/>
          <p:cNvSpPr/>
          <p:nvPr/>
        </p:nvSpPr>
        <p:spPr>
          <a:xfrm>
            <a:off x="5568500" y="3538353"/>
            <a:ext cx="1636987" cy="707886"/>
          </a:xfrm>
          <a:prstGeom prst="rect">
            <a:avLst/>
          </a:prstGeom>
        </p:spPr>
        <p:txBody>
          <a:bodyPr wrap="none">
            <a:spAutoFit/>
          </a:bodyPr>
          <a:lstStyle/>
          <a:p>
            <a:r>
              <a:rPr lang="es-ES_tradnl" sz="2000" i="1" dirty="0" smtClean="0">
                <a:solidFill>
                  <a:srgbClr val="002060"/>
                </a:solidFill>
              </a:rPr>
              <a:t>Normativa</a:t>
            </a:r>
          </a:p>
          <a:p>
            <a:r>
              <a:rPr lang="es-ES_tradnl" sz="2000" i="1" dirty="0" smtClean="0">
                <a:solidFill>
                  <a:srgbClr val="FF0000"/>
                </a:solidFill>
              </a:rPr>
              <a:t>‘Requisitos</a:t>
            </a:r>
            <a:r>
              <a:rPr lang="es-ES_tradnl" sz="2000" i="1" dirty="0">
                <a:solidFill>
                  <a:srgbClr val="FF0000"/>
                </a:solidFill>
              </a:rPr>
              <a:t>’</a:t>
            </a:r>
          </a:p>
        </p:txBody>
      </p:sp>
    </p:spTree>
    <p:extLst>
      <p:ext uri="{BB962C8B-B14F-4D97-AF65-F5344CB8AC3E}">
        <p14:creationId xmlns:p14="http://schemas.microsoft.com/office/powerpoint/2010/main" val="2798036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547865"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baseline="30000" dirty="0" smtClean="0">
                <a:solidFill>
                  <a:srgbClr val="FF0000"/>
                </a:solidFill>
              </a:rPr>
              <a:t>12/14</a:t>
            </a:r>
            <a:r>
              <a:rPr lang="es-ES" sz="1800" dirty="0" smtClean="0">
                <a:solidFill>
                  <a:srgbClr val="FF0000"/>
                </a:solidFill>
              </a:rPr>
              <a:t>)</a:t>
            </a:r>
            <a:endParaRPr lang="es-ES" altLang="es-ES" sz="1800" dirty="0">
              <a:solidFill>
                <a:srgbClr val="FF0000"/>
              </a:solidFill>
            </a:endParaRPr>
          </a:p>
        </p:txBody>
      </p:sp>
      <p:sp>
        <p:nvSpPr>
          <p:cNvPr id="9" name="Rectángulo 8"/>
          <p:cNvSpPr/>
          <p:nvPr/>
        </p:nvSpPr>
        <p:spPr>
          <a:xfrm>
            <a:off x="413871" y="714669"/>
            <a:ext cx="5197220" cy="307777"/>
          </a:xfrm>
          <a:prstGeom prst="rect">
            <a:avLst/>
          </a:prstGeom>
        </p:spPr>
        <p:txBody>
          <a:bodyPr wrap="square">
            <a:spAutoFit/>
          </a:bodyPr>
          <a:lstStyle/>
          <a:p>
            <a:pPr marL="342900" lvl="2" indent="-342900">
              <a:buFont typeface="+mj-lt"/>
              <a:buAutoNum type="arabicPeriod" startAt="5"/>
            </a:pPr>
            <a:r>
              <a:rPr lang="es-ES_tradnl" dirty="0" smtClean="0">
                <a:solidFill>
                  <a:schemeClr val="bg1">
                    <a:lumMod val="50000"/>
                  </a:schemeClr>
                </a:solidFill>
              </a:rPr>
              <a:t>Procedimientos de gestión </a:t>
            </a:r>
            <a:r>
              <a:rPr lang="es-ES_tradnl" dirty="0">
                <a:solidFill>
                  <a:schemeClr val="bg1">
                    <a:lumMod val="50000"/>
                  </a:schemeClr>
                </a:solidFill>
              </a:rPr>
              <a:t>de </a:t>
            </a:r>
            <a:r>
              <a:rPr lang="es-ES_tradnl" dirty="0" smtClean="0">
                <a:solidFill>
                  <a:schemeClr val="bg1">
                    <a:lumMod val="50000"/>
                  </a:schemeClr>
                </a:solidFill>
              </a:rPr>
              <a:t>riesgos adecuados (</a:t>
            </a:r>
            <a:r>
              <a:rPr lang="es-ES_tradnl" baseline="30000" dirty="0" smtClean="0">
                <a:solidFill>
                  <a:schemeClr val="bg1">
                    <a:lumMod val="50000"/>
                  </a:schemeClr>
                </a:solidFill>
              </a:rPr>
              <a:t>1/2</a:t>
            </a:r>
            <a:r>
              <a:rPr lang="es-ES_tradnl" dirty="0" smtClean="0">
                <a:solidFill>
                  <a:schemeClr val="bg1">
                    <a:lumMod val="50000"/>
                  </a:schemeClr>
                </a:solidFill>
              </a:rPr>
              <a:t>)</a:t>
            </a:r>
            <a:endParaRPr lang="en-US" u="sng"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8" name="CuadroTexto 7"/>
          <p:cNvSpPr txBox="1"/>
          <p:nvPr/>
        </p:nvSpPr>
        <p:spPr>
          <a:xfrm>
            <a:off x="413872" y="1155973"/>
            <a:ext cx="8623592" cy="2554545"/>
          </a:xfrm>
          <a:prstGeom prst="rect">
            <a:avLst/>
          </a:prstGeom>
          <a:noFill/>
        </p:spPr>
        <p:txBody>
          <a:bodyPr wrap="square" rtlCol="0">
            <a:spAutoFit/>
          </a:bodyPr>
          <a:lstStyle/>
          <a:p>
            <a:r>
              <a:rPr lang="es-ES_tradnl" sz="2000" dirty="0" smtClean="0">
                <a:solidFill>
                  <a:srgbClr val="002060"/>
                </a:solidFill>
              </a:rPr>
              <a:t>Normativa</a:t>
            </a:r>
            <a:endParaRPr lang="es-ES_tradnl" sz="2000" dirty="0">
              <a:solidFill>
                <a:srgbClr val="002060"/>
              </a:solidFill>
            </a:endParaRPr>
          </a:p>
          <a:p>
            <a:pPr marL="457200" indent="-457200">
              <a:buFont typeface="+mj-lt"/>
              <a:buAutoNum type="arabicPeriod"/>
            </a:pPr>
            <a:endParaRPr lang="es-ES_tradnl" sz="2000" dirty="0">
              <a:solidFill>
                <a:srgbClr val="002060"/>
              </a:solidFill>
            </a:endParaRPr>
          </a:p>
          <a:p>
            <a:pPr marL="800100" lvl="1" indent="-342900">
              <a:buFont typeface="Arial" panose="020B0604020202020204" pitchFamily="34" charset="0"/>
              <a:buChar char="−"/>
            </a:pPr>
            <a:r>
              <a:rPr lang="es-ES_tradnl" sz="2000" u="sng" dirty="0">
                <a:solidFill>
                  <a:srgbClr val="002060"/>
                </a:solidFill>
              </a:rPr>
              <a:t>Procedimientos de gestión de riesgo </a:t>
            </a:r>
            <a:r>
              <a:rPr lang="es-ES_tradnl" sz="2000" u="sng" dirty="0" smtClean="0">
                <a:solidFill>
                  <a:srgbClr val="002060"/>
                </a:solidFill>
              </a:rPr>
              <a:t>adecuados</a:t>
            </a:r>
            <a:r>
              <a:rPr lang="es-ES_tradnl" sz="2000" dirty="0" smtClean="0">
                <a:solidFill>
                  <a:srgbClr val="002060"/>
                </a:solidFill>
              </a:rPr>
              <a:t>, </a:t>
            </a:r>
            <a:r>
              <a:rPr lang="es-ES_tradnl" sz="2000" dirty="0">
                <a:solidFill>
                  <a:srgbClr val="002060"/>
                </a:solidFill>
              </a:rPr>
              <a:t>a nivel de </a:t>
            </a:r>
            <a:r>
              <a:rPr lang="es-ES_tradnl" sz="2000" dirty="0" smtClean="0">
                <a:solidFill>
                  <a:srgbClr val="002060"/>
                </a:solidFill>
              </a:rPr>
              <a:t>conglomerado financiero</a:t>
            </a:r>
          </a:p>
          <a:p>
            <a:pPr marL="800100" lvl="1" indent="-342900">
              <a:buFont typeface="Arial" panose="020B0604020202020204" pitchFamily="34" charset="0"/>
              <a:buChar char="−"/>
            </a:pPr>
            <a:endParaRPr lang="es-ES_tradnl" sz="2000" dirty="0">
              <a:solidFill>
                <a:srgbClr val="002060"/>
              </a:solidFill>
            </a:endParaRPr>
          </a:p>
          <a:p>
            <a:pPr marL="800100" lvl="1" indent="-342900">
              <a:buFont typeface="Arial" panose="020B0604020202020204" pitchFamily="34" charset="0"/>
              <a:buChar char="−"/>
            </a:pPr>
            <a:r>
              <a:rPr lang="es-ES_tradnl" sz="2000" u="sng" dirty="0" smtClean="0">
                <a:solidFill>
                  <a:srgbClr val="002060"/>
                </a:solidFill>
              </a:rPr>
              <a:t>Gobernanza </a:t>
            </a:r>
            <a:r>
              <a:rPr lang="es-ES_tradnl" sz="2000" u="sng" dirty="0">
                <a:solidFill>
                  <a:srgbClr val="002060"/>
                </a:solidFill>
              </a:rPr>
              <a:t>y gestión sanas</a:t>
            </a:r>
            <a:r>
              <a:rPr lang="es-ES_tradnl" sz="2000" dirty="0">
                <a:solidFill>
                  <a:srgbClr val="002060"/>
                </a:solidFill>
              </a:rPr>
              <a:t>, que incluya la aprobación y revisión periódica de las estrategias y políticas de riesgo por los órganos de gobierno de las entidades del </a:t>
            </a:r>
            <a:r>
              <a:rPr lang="es-ES_tradnl" sz="2000" dirty="0" smtClean="0">
                <a:solidFill>
                  <a:srgbClr val="002060"/>
                </a:solidFill>
              </a:rPr>
              <a:t>conglomerado</a:t>
            </a:r>
            <a:endParaRPr lang="es-ES_tradnl" sz="2000" dirty="0">
              <a:solidFill>
                <a:srgbClr val="002060"/>
              </a:solidFill>
            </a:endParaRPr>
          </a:p>
        </p:txBody>
      </p:sp>
    </p:spTree>
    <p:extLst>
      <p:ext uri="{BB962C8B-B14F-4D97-AF65-F5344CB8AC3E}">
        <p14:creationId xmlns:p14="http://schemas.microsoft.com/office/powerpoint/2010/main" val="1576773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556329"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baseline="30000" dirty="0" smtClean="0">
                <a:solidFill>
                  <a:srgbClr val="FF0000"/>
                </a:solidFill>
              </a:rPr>
              <a:t>13/14</a:t>
            </a:r>
            <a:r>
              <a:rPr lang="es-ES" sz="1800" dirty="0" smtClean="0">
                <a:solidFill>
                  <a:srgbClr val="FF0000"/>
                </a:solidFill>
              </a:rPr>
              <a:t>)</a:t>
            </a:r>
            <a:endParaRPr lang="es-ES" altLang="es-ES" sz="1800" dirty="0">
              <a:solidFill>
                <a:srgbClr val="FF0000"/>
              </a:solidFill>
            </a:endParaRPr>
          </a:p>
        </p:txBody>
      </p:sp>
      <p:sp>
        <p:nvSpPr>
          <p:cNvPr id="9" name="Rectángulo 8"/>
          <p:cNvSpPr/>
          <p:nvPr/>
        </p:nvSpPr>
        <p:spPr>
          <a:xfrm>
            <a:off x="413871" y="714669"/>
            <a:ext cx="5352676" cy="307777"/>
          </a:xfrm>
          <a:prstGeom prst="rect">
            <a:avLst/>
          </a:prstGeom>
        </p:spPr>
        <p:txBody>
          <a:bodyPr wrap="square">
            <a:spAutoFit/>
          </a:bodyPr>
          <a:lstStyle/>
          <a:p>
            <a:pPr marL="342900" lvl="2" indent="-342900">
              <a:buFont typeface="+mj-lt"/>
              <a:buAutoNum type="arabicPeriod" startAt="5"/>
            </a:pPr>
            <a:r>
              <a:rPr lang="es-ES_tradnl" dirty="0">
                <a:solidFill>
                  <a:schemeClr val="bg1">
                    <a:lumMod val="50000"/>
                  </a:schemeClr>
                </a:solidFill>
              </a:rPr>
              <a:t>Procedimientos de gestión de riesgos adecuados </a:t>
            </a:r>
            <a:r>
              <a:rPr lang="es-ES_tradnl" dirty="0" smtClean="0">
                <a:solidFill>
                  <a:schemeClr val="bg1">
                    <a:lumMod val="50000"/>
                  </a:schemeClr>
                </a:solidFill>
              </a:rPr>
              <a:t>(</a:t>
            </a:r>
            <a:r>
              <a:rPr lang="es-ES_tradnl" baseline="30000" dirty="0" smtClean="0">
                <a:solidFill>
                  <a:schemeClr val="bg1">
                    <a:lumMod val="50000"/>
                  </a:schemeClr>
                </a:solidFill>
              </a:rPr>
              <a:t>2/2</a:t>
            </a:r>
            <a:r>
              <a:rPr lang="es-ES_tradnl" dirty="0">
                <a:solidFill>
                  <a:schemeClr val="bg1">
                    <a:lumMod val="50000"/>
                  </a:schemeClr>
                </a:solidFill>
              </a:rPr>
              <a:t>)</a:t>
            </a:r>
            <a:endParaRPr lang="en-US" u="sng"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8" name="CuadroTexto 7"/>
          <p:cNvSpPr txBox="1"/>
          <p:nvPr/>
        </p:nvSpPr>
        <p:spPr>
          <a:xfrm>
            <a:off x="413872" y="1155973"/>
            <a:ext cx="8623592" cy="1631216"/>
          </a:xfrm>
          <a:prstGeom prst="rect">
            <a:avLst/>
          </a:prstGeom>
          <a:noFill/>
        </p:spPr>
        <p:txBody>
          <a:bodyPr wrap="square" rtlCol="0">
            <a:spAutoFit/>
          </a:bodyPr>
          <a:lstStyle/>
          <a:p>
            <a:r>
              <a:rPr lang="es-ES_tradnl" sz="2000" i="1" dirty="0">
                <a:solidFill>
                  <a:srgbClr val="FF0000"/>
                </a:solidFill>
              </a:rPr>
              <a:t>‘Requisitos’</a:t>
            </a:r>
          </a:p>
          <a:p>
            <a:pPr marL="457200" indent="-457200">
              <a:buFont typeface="+mj-lt"/>
              <a:buAutoNum type="arabicPeriod"/>
            </a:pPr>
            <a:endParaRPr lang="es-ES_tradnl" sz="2000" dirty="0">
              <a:solidFill>
                <a:srgbClr val="002060"/>
              </a:solidFill>
            </a:endParaRPr>
          </a:p>
          <a:p>
            <a:pPr marL="800100" lvl="1" indent="-342900">
              <a:buFont typeface="Arial" panose="020B0604020202020204" pitchFamily="34" charset="0"/>
              <a:buChar char="−"/>
            </a:pPr>
            <a:r>
              <a:rPr lang="es-ES_tradnl" sz="2000" dirty="0" smtClean="0">
                <a:solidFill>
                  <a:srgbClr val="002060"/>
                </a:solidFill>
              </a:rPr>
              <a:t>Coordinación </a:t>
            </a:r>
            <a:r>
              <a:rPr lang="es-ES_tradnl" sz="2000" dirty="0">
                <a:solidFill>
                  <a:srgbClr val="002060"/>
                </a:solidFill>
              </a:rPr>
              <a:t>entre la gobernanza de la actividad bancaria y la aseguradora </a:t>
            </a:r>
            <a:r>
              <a:rPr lang="es-ES_tradnl" sz="2000" dirty="0" smtClean="0">
                <a:solidFill>
                  <a:srgbClr val="002060"/>
                </a:solidFill>
              </a:rPr>
              <a:t>al </a:t>
            </a:r>
            <a:r>
              <a:rPr lang="es-ES_tradnl" sz="2000" dirty="0">
                <a:solidFill>
                  <a:srgbClr val="002060"/>
                </a:solidFill>
              </a:rPr>
              <a:t>más alto nivel, tanto en los órganos de gobierno como en la alta </a:t>
            </a:r>
            <a:r>
              <a:rPr lang="es-ES_tradnl" sz="2000" dirty="0" smtClean="0">
                <a:solidFill>
                  <a:srgbClr val="002060"/>
                </a:solidFill>
              </a:rPr>
              <a:t>dirección</a:t>
            </a:r>
            <a:endParaRPr lang="es-ES_tradnl" sz="2000" dirty="0">
              <a:solidFill>
                <a:srgbClr val="002060"/>
              </a:solidFill>
            </a:endParaRPr>
          </a:p>
        </p:txBody>
      </p:sp>
      <p:grpSp>
        <p:nvGrpSpPr>
          <p:cNvPr id="4" name="Grupo 3"/>
          <p:cNvGrpSpPr/>
          <p:nvPr/>
        </p:nvGrpSpPr>
        <p:grpSpPr>
          <a:xfrm>
            <a:off x="2283320" y="2941498"/>
            <a:ext cx="4577359" cy="3272942"/>
            <a:chOff x="2283320" y="2941498"/>
            <a:chExt cx="4577359" cy="3272942"/>
          </a:xfrm>
        </p:grpSpPr>
        <p:grpSp>
          <p:nvGrpSpPr>
            <p:cNvPr id="6" name="Grupo 5"/>
            <p:cNvGrpSpPr/>
            <p:nvPr/>
          </p:nvGrpSpPr>
          <p:grpSpPr>
            <a:xfrm>
              <a:off x="2283320" y="2941498"/>
              <a:ext cx="4577359" cy="3272942"/>
              <a:chOff x="3603171" y="1578428"/>
              <a:chExt cx="5025279" cy="4013847"/>
            </a:xfrm>
          </p:grpSpPr>
          <p:sp>
            <p:nvSpPr>
              <p:cNvPr id="10" name="Combinar 9"/>
              <p:cNvSpPr/>
              <p:nvPr/>
            </p:nvSpPr>
            <p:spPr>
              <a:xfrm>
                <a:off x="3603171" y="1578428"/>
                <a:ext cx="5025279" cy="4013847"/>
              </a:xfrm>
              <a:prstGeom prst="flowChartMerg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ector 10"/>
              <p:cNvSpPr/>
              <p:nvPr/>
            </p:nvSpPr>
            <p:spPr>
              <a:xfrm>
                <a:off x="4251850" y="1667466"/>
                <a:ext cx="1146161" cy="92713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p:cNvSpPr txBox="1"/>
              <p:nvPr/>
            </p:nvSpPr>
            <p:spPr>
              <a:xfrm>
                <a:off x="4338321" y="1808773"/>
                <a:ext cx="1080000" cy="641663"/>
              </a:xfrm>
              <a:prstGeom prst="rect">
                <a:avLst/>
              </a:prstGeom>
              <a:noFill/>
              <a:ln>
                <a:noFill/>
              </a:ln>
            </p:spPr>
            <p:txBody>
              <a:bodyPr wrap="square" rtlCol="0">
                <a:spAutoFit/>
              </a:bodyPr>
              <a:lstStyle/>
              <a:p>
                <a:r>
                  <a:rPr lang="es-ES" sz="1400" b="1" dirty="0" smtClean="0">
                    <a:solidFill>
                      <a:schemeClr val="bg1"/>
                    </a:solidFill>
                  </a:rPr>
                  <a:t>Consejo </a:t>
                </a:r>
                <a:r>
                  <a:rPr lang="es-ES" sz="1400" b="1" dirty="0" err="1" smtClean="0">
                    <a:solidFill>
                      <a:schemeClr val="bg1"/>
                    </a:solidFill>
                  </a:rPr>
                  <a:t>Admon</a:t>
                </a:r>
                <a:endParaRPr lang="en-US" sz="1400" b="1" dirty="0">
                  <a:solidFill>
                    <a:schemeClr val="bg1"/>
                  </a:solidFill>
                </a:endParaRPr>
              </a:p>
            </p:txBody>
          </p:sp>
          <p:sp>
            <p:nvSpPr>
              <p:cNvPr id="14" name="Conector 13"/>
              <p:cNvSpPr/>
              <p:nvPr/>
            </p:nvSpPr>
            <p:spPr>
              <a:xfrm>
                <a:off x="5455479" y="1688274"/>
                <a:ext cx="1146161" cy="88298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p:cNvSpPr txBox="1"/>
              <p:nvPr/>
            </p:nvSpPr>
            <p:spPr>
              <a:xfrm>
                <a:off x="5443513" y="1807941"/>
                <a:ext cx="1204517" cy="641663"/>
              </a:xfrm>
              <a:prstGeom prst="rect">
                <a:avLst/>
              </a:prstGeom>
              <a:noFill/>
              <a:ln>
                <a:noFill/>
              </a:ln>
            </p:spPr>
            <p:txBody>
              <a:bodyPr wrap="square" rtlCol="0">
                <a:spAutoFit/>
              </a:bodyPr>
              <a:lstStyle/>
              <a:p>
                <a:pPr algn="ctr"/>
                <a:r>
                  <a:rPr lang="es-ES" sz="1400" b="1" dirty="0" smtClean="0">
                    <a:solidFill>
                      <a:schemeClr val="bg1"/>
                    </a:solidFill>
                  </a:rPr>
                  <a:t>Comité Dirección</a:t>
                </a:r>
                <a:endParaRPr lang="en-US" sz="1400" b="1" dirty="0">
                  <a:solidFill>
                    <a:schemeClr val="bg1"/>
                  </a:solidFill>
                </a:endParaRPr>
              </a:p>
            </p:txBody>
          </p:sp>
          <p:sp>
            <p:nvSpPr>
              <p:cNvPr id="16" name="Conector 15"/>
              <p:cNvSpPr/>
              <p:nvPr/>
            </p:nvSpPr>
            <p:spPr>
              <a:xfrm>
                <a:off x="6660805" y="1688274"/>
                <a:ext cx="1294113" cy="838839"/>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p:cNvSpPr txBox="1"/>
              <p:nvPr/>
            </p:nvSpPr>
            <p:spPr>
              <a:xfrm>
                <a:off x="6638799" y="1780462"/>
                <a:ext cx="1381373" cy="641663"/>
              </a:xfrm>
              <a:prstGeom prst="rect">
                <a:avLst/>
              </a:prstGeom>
              <a:noFill/>
              <a:ln>
                <a:noFill/>
              </a:ln>
            </p:spPr>
            <p:txBody>
              <a:bodyPr wrap="square" rtlCol="0">
                <a:spAutoFit/>
              </a:bodyPr>
              <a:lstStyle/>
              <a:p>
                <a:pPr algn="ctr"/>
                <a:r>
                  <a:rPr lang="es-ES" sz="1400" b="1" dirty="0" smtClean="0">
                    <a:solidFill>
                      <a:schemeClr val="bg1"/>
                    </a:solidFill>
                  </a:rPr>
                  <a:t>Comité Auditoría</a:t>
                </a:r>
                <a:endParaRPr lang="en-US" sz="1400" b="1" dirty="0">
                  <a:solidFill>
                    <a:schemeClr val="bg1"/>
                  </a:solidFill>
                </a:endParaRPr>
              </a:p>
            </p:txBody>
          </p:sp>
          <p:sp>
            <p:nvSpPr>
              <p:cNvPr id="18" name="Conector 17"/>
              <p:cNvSpPr/>
              <p:nvPr/>
            </p:nvSpPr>
            <p:spPr>
              <a:xfrm>
                <a:off x="4865191" y="2727792"/>
                <a:ext cx="1282267" cy="85529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adroTexto 18"/>
              <p:cNvSpPr txBox="1"/>
              <p:nvPr/>
            </p:nvSpPr>
            <p:spPr>
              <a:xfrm>
                <a:off x="4819367" y="2795283"/>
                <a:ext cx="1391689" cy="641663"/>
              </a:xfrm>
              <a:prstGeom prst="rect">
                <a:avLst/>
              </a:prstGeom>
              <a:noFill/>
              <a:ln>
                <a:noFill/>
              </a:ln>
            </p:spPr>
            <p:txBody>
              <a:bodyPr wrap="square" rtlCol="0">
                <a:spAutoFit/>
              </a:bodyPr>
              <a:lstStyle/>
              <a:p>
                <a:pPr algn="ctr"/>
                <a:r>
                  <a:rPr lang="es-ES" sz="1400" b="1" dirty="0" smtClean="0">
                    <a:solidFill>
                      <a:schemeClr val="bg1"/>
                    </a:solidFill>
                  </a:rPr>
                  <a:t>Comité Inversiones</a:t>
                </a:r>
                <a:endParaRPr lang="en-US" sz="1400" b="1" dirty="0">
                  <a:solidFill>
                    <a:schemeClr val="bg1"/>
                  </a:solidFill>
                </a:endParaRPr>
              </a:p>
            </p:txBody>
          </p:sp>
        </p:grpSp>
        <p:grpSp>
          <p:nvGrpSpPr>
            <p:cNvPr id="3" name="Grupo 2"/>
            <p:cNvGrpSpPr/>
            <p:nvPr/>
          </p:nvGrpSpPr>
          <p:grpSpPr>
            <a:xfrm>
              <a:off x="4024417" y="3848463"/>
              <a:ext cx="1802449" cy="2080796"/>
              <a:chOff x="4024417" y="3848463"/>
              <a:chExt cx="1802449" cy="2080796"/>
            </a:xfrm>
          </p:grpSpPr>
          <p:sp>
            <p:nvSpPr>
              <p:cNvPr id="20" name="Conector 19"/>
              <p:cNvSpPr/>
              <p:nvPr/>
            </p:nvSpPr>
            <p:spPr>
              <a:xfrm>
                <a:off x="4722547" y="3848463"/>
                <a:ext cx="1044000" cy="756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adroTexto 20"/>
              <p:cNvSpPr txBox="1"/>
              <p:nvPr/>
            </p:nvSpPr>
            <p:spPr>
              <a:xfrm>
                <a:off x="4843130" y="3940601"/>
                <a:ext cx="983736" cy="523220"/>
              </a:xfrm>
              <a:prstGeom prst="rect">
                <a:avLst/>
              </a:prstGeom>
              <a:noFill/>
              <a:ln>
                <a:noFill/>
              </a:ln>
            </p:spPr>
            <p:txBody>
              <a:bodyPr wrap="square" rtlCol="0">
                <a:spAutoFit/>
              </a:bodyPr>
              <a:lstStyle/>
              <a:p>
                <a:r>
                  <a:rPr lang="es-ES" sz="1400" b="1" dirty="0" smtClean="0">
                    <a:solidFill>
                      <a:schemeClr val="bg1"/>
                    </a:solidFill>
                  </a:rPr>
                  <a:t>Comité Riesgos</a:t>
                </a:r>
                <a:endParaRPr lang="en-US" sz="1400" b="1" dirty="0">
                  <a:solidFill>
                    <a:schemeClr val="bg1"/>
                  </a:solidFill>
                </a:endParaRPr>
              </a:p>
            </p:txBody>
          </p:sp>
          <p:sp>
            <p:nvSpPr>
              <p:cNvPr id="22" name="Conector 21"/>
              <p:cNvSpPr/>
              <p:nvPr/>
            </p:nvSpPr>
            <p:spPr>
              <a:xfrm>
                <a:off x="4024417" y="4696601"/>
                <a:ext cx="1044000" cy="756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adroTexto 22"/>
              <p:cNvSpPr txBox="1"/>
              <p:nvPr/>
            </p:nvSpPr>
            <p:spPr>
              <a:xfrm>
                <a:off x="4062243" y="4798823"/>
                <a:ext cx="1077165" cy="523220"/>
              </a:xfrm>
              <a:prstGeom prst="rect">
                <a:avLst/>
              </a:prstGeom>
              <a:noFill/>
              <a:ln>
                <a:noFill/>
              </a:ln>
            </p:spPr>
            <p:txBody>
              <a:bodyPr wrap="square" rtlCol="0">
                <a:spAutoFit/>
              </a:bodyPr>
              <a:lstStyle/>
              <a:p>
                <a:r>
                  <a:rPr lang="es-ES" sz="1400" b="1" dirty="0" smtClean="0">
                    <a:solidFill>
                      <a:schemeClr val="bg1"/>
                    </a:solidFill>
                  </a:rPr>
                  <a:t>Comité Comercial</a:t>
                </a:r>
                <a:endParaRPr lang="en-US" sz="1400" b="1" dirty="0">
                  <a:solidFill>
                    <a:schemeClr val="bg1"/>
                  </a:solidFill>
                </a:endParaRPr>
              </a:p>
            </p:txBody>
          </p:sp>
          <p:sp>
            <p:nvSpPr>
              <p:cNvPr id="2" name="CuadroTexto 1"/>
              <p:cNvSpPr txBox="1"/>
              <p:nvPr/>
            </p:nvSpPr>
            <p:spPr>
              <a:xfrm>
                <a:off x="4343400" y="5621482"/>
                <a:ext cx="379147" cy="307777"/>
              </a:xfrm>
              <a:prstGeom prst="rect">
                <a:avLst/>
              </a:prstGeom>
              <a:noFill/>
            </p:spPr>
            <p:txBody>
              <a:bodyPr wrap="square" rtlCol="0">
                <a:spAutoFit/>
              </a:bodyPr>
              <a:lstStyle/>
              <a:p>
                <a:r>
                  <a:rPr lang="es-ES" dirty="0" smtClean="0">
                    <a:solidFill>
                      <a:srgbClr val="002060"/>
                    </a:solidFill>
                  </a:rPr>
                  <a:t>…</a:t>
                </a:r>
                <a:endParaRPr lang="en-US" dirty="0">
                  <a:solidFill>
                    <a:srgbClr val="002060"/>
                  </a:solidFill>
                </a:endParaRPr>
              </a:p>
            </p:txBody>
          </p:sp>
        </p:grpSp>
      </p:grpSp>
      <p:sp>
        <p:nvSpPr>
          <p:cNvPr id="24" name="Llamada rectangular 23"/>
          <p:cNvSpPr/>
          <p:nvPr/>
        </p:nvSpPr>
        <p:spPr>
          <a:xfrm>
            <a:off x="380523" y="3701453"/>
            <a:ext cx="2198227" cy="1077218"/>
          </a:xfrm>
          <a:prstGeom prst="wedgeRectCallout">
            <a:avLst>
              <a:gd name="adj1" fmla="val -9830"/>
              <a:gd name="adj2" fmla="val -184716"/>
            </a:avLst>
          </a:prstGeom>
          <a:ln>
            <a:solidFill>
              <a:schemeClr val="bg1">
                <a:lumMod val="75000"/>
              </a:schemeClr>
            </a:solidFill>
          </a:ln>
        </p:spPr>
        <p:txBody>
          <a:bodyPr wrap="square">
            <a:spAutoFit/>
          </a:bodyPr>
          <a:lstStyle/>
          <a:p>
            <a:pPr algn="ctr"/>
            <a:r>
              <a:rPr lang="es-ES_tradnl" sz="1600" dirty="0" smtClean="0">
                <a:solidFill>
                  <a:schemeClr val="bg1">
                    <a:lumMod val="75000"/>
                  </a:schemeClr>
                </a:solidFill>
                <a:latin typeface="+mn-lt"/>
                <a:ea typeface="Times" panose="02020603050405020304" pitchFamily="18" charset="0"/>
                <a:cs typeface="Times New Roman" panose="02020603050405020304" pitchFamily="18" charset="0"/>
              </a:rPr>
              <a:t>También riesgos actuariales en órganos de gobierno bancarios</a:t>
            </a:r>
            <a:endParaRPr lang="en-US" sz="1600" dirty="0">
              <a:solidFill>
                <a:schemeClr val="bg1">
                  <a:lumMod val="75000"/>
                </a:schemeClr>
              </a:solidFill>
              <a:latin typeface="+mn-lt"/>
            </a:endParaRPr>
          </a:p>
        </p:txBody>
      </p:sp>
      <p:pic>
        <p:nvPicPr>
          <p:cNvPr id="25" name="Imagen 24"/>
          <p:cNvPicPr>
            <a:picLocks noChangeAspect="1"/>
          </p:cNvPicPr>
          <p:nvPr/>
        </p:nvPicPr>
        <p:blipFill>
          <a:blip r:embed="rId4"/>
          <a:stretch>
            <a:fillRect/>
          </a:stretch>
        </p:blipFill>
        <p:spPr>
          <a:xfrm>
            <a:off x="2355400" y="3820718"/>
            <a:ext cx="805933" cy="811490"/>
          </a:xfrm>
          <a:prstGeom prst="rect">
            <a:avLst/>
          </a:prstGeom>
        </p:spPr>
      </p:pic>
    </p:spTree>
    <p:extLst>
      <p:ext uri="{BB962C8B-B14F-4D97-AF65-F5344CB8AC3E}">
        <p14:creationId xmlns:p14="http://schemas.microsoft.com/office/powerpoint/2010/main" val="30589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4955203"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smtClean="0">
                <a:solidFill>
                  <a:srgbClr val="FF0000"/>
                </a:solidFill>
              </a:rPr>
              <a:t>adicionales</a:t>
            </a:r>
            <a:endParaRPr lang="es-ES" altLang="es-ES" sz="1800" dirty="0">
              <a:solidFill>
                <a:srgbClr val="FF0000"/>
              </a:solidFill>
            </a:endParaRPr>
          </a:p>
        </p:txBody>
      </p:sp>
      <p:sp>
        <p:nvSpPr>
          <p:cNvPr id="4" name="Rectángulo 3"/>
          <p:cNvSpPr/>
          <p:nvPr/>
        </p:nvSpPr>
        <p:spPr>
          <a:xfrm>
            <a:off x="2052000" y="2340000"/>
            <a:ext cx="6106035" cy="1200329"/>
          </a:xfrm>
          <a:prstGeom prst="rect">
            <a:avLst/>
          </a:prstGeom>
        </p:spPr>
        <p:txBody>
          <a:bodyPr wrap="square">
            <a:spAutoFit/>
          </a:bodyPr>
          <a:lstStyle/>
          <a:p>
            <a:pPr marL="742950" lvl="1" indent="-742950">
              <a:buFont typeface="+mj-lt"/>
              <a:buAutoNum type="arabicPeriod" startAt="6"/>
            </a:pPr>
            <a:r>
              <a:rPr lang="es-ES_tradnl" sz="3600" dirty="0" smtClean="0">
                <a:solidFill>
                  <a:srgbClr val="002060"/>
                </a:solidFill>
              </a:rPr>
              <a:t>Mecanismos </a:t>
            </a:r>
            <a:r>
              <a:rPr lang="es-ES_tradnl" sz="3600" dirty="0">
                <a:solidFill>
                  <a:srgbClr val="002060"/>
                </a:solidFill>
              </a:rPr>
              <a:t>de control interno </a:t>
            </a:r>
            <a:r>
              <a:rPr lang="es-ES_tradnl" sz="3600" dirty="0" smtClean="0">
                <a:solidFill>
                  <a:srgbClr val="002060"/>
                </a:solidFill>
              </a:rPr>
              <a:t>adecuados</a:t>
            </a:r>
            <a:endParaRPr lang="en-US" sz="3600" dirty="0">
              <a:solidFill>
                <a:srgbClr val="002060"/>
              </a:solidFill>
            </a:endParaRPr>
          </a:p>
        </p:txBody>
      </p:sp>
      <p:sp>
        <p:nvSpPr>
          <p:cNvPr id="5" name="Rectángulo 4"/>
          <p:cNvSpPr/>
          <p:nvPr/>
        </p:nvSpPr>
        <p:spPr>
          <a:xfrm>
            <a:off x="6521048" y="3540329"/>
            <a:ext cx="1636987" cy="400110"/>
          </a:xfrm>
          <a:prstGeom prst="rect">
            <a:avLst/>
          </a:prstGeom>
        </p:spPr>
        <p:txBody>
          <a:bodyPr wrap="none">
            <a:spAutoFit/>
          </a:bodyPr>
          <a:lstStyle/>
          <a:p>
            <a:r>
              <a:rPr lang="es-ES_tradnl" sz="2000" i="1" dirty="0">
                <a:solidFill>
                  <a:srgbClr val="FF0000"/>
                </a:solidFill>
              </a:rPr>
              <a:t>‘Requisitos’</a:t>
            </a:r>
          </a:p>
        </p:txBody>
      </p:sp>
    </p:spTree>
    <p:extLst>
      <p:ext uri="{BB962C8B-B14F-4D97-AF65-F5344CB8AC3E}">
        <p14:creationId xmlns:p14="http://schemas.microsoft.com/office/powerpoint/2010/main" val="28123919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413872" y="314559"/>
            <a:ext cx="5556329" cy="369332"/>
          </a:xfrm>
          <a:prstGeom prst="rect">
            <a:avLst/>
          </a:prstGeom>
        </p:spPr>
        <p:txBody>
          <a:bodyPr wrap="none">
            <a:spAutoFit/>
          </a:bodyPr>
          <a:lstStyle/>
          <a:p>
            <a:pPr>
              <a:defRPr/>
            </a:pPr>
            <a:r>
              <a:rPr lang="es-ES" sz="1800" dirty="0">
                <a:solidFill>
                  <a:srgbClr val="FF0000"/>
                </a:solidFill>
              </a:rPr>
              <a:t>6. Requerimientos de solvencia </a:t>
            </a:r>
            <a:r>
              <a:rPr lang="es-ES" sz="1800" u="sng" dirty="0">
                <a:solidFill>
                  <a:srgbClr val="FF0000"/>
                </a:solidFill>
              </a:rPr>
              <a:t>adicionales</a:t>
            </a:r>
            <a:r>
              <a:rPr lang="es-ES" sz="1800" dirty="0">
                <a:solidFill>
                  <a:srgbClr val="FF0000"/>
                </a:solidFill>
              </a:rPr>
              <a:t> (</a:t>
            </a:r>
            <a:r>
              <a:rPr lang="es-ES" sz="1800" baseline="30000" dirty="0" smtClean="0">
                <a:solidFill>
                  <a:srgbClr val="FF0000"/>
                </a:solidFill>
              </a:rPr>
              <a:t>14/14</a:t>
            </a:r>
            <a:r>
              <a:rPr lang="es-ES" sz="1800" dirty="0" smtClean="0">
                <a:solidFill>
                  <a:srgbClr val="FF0000"/>
                </a:solidFill>
              </a:rPr>
              <a:t>)</a:t>
            </a:r>
            <a:endParaRPr lang="es-ES" altLang="es-ES" sz="1800" dirty="0">
              <a:solidFill>
                <a:srgbClr val="FF0000"/>
              </a:solidFill>
            </a:endParaRPr>
          </a:p>
        </p:txBody>
      </p:sp>
      <p:sp>
        <p:nvSpPr>
          <p:cNvPr id="9" name="Rectángulo 8"/>
          <p:cNvSpPr/>
          <p:nvPr/>
        </p:nvSpPr>
        <p:spPr>
          <a:xfrm>
            <a:off x="413871" y="714669"/>
            <a:ext cx="4760801" cy="307777"/>
          </a:xfrm>
          <a:prstGeom prst="rect">
            <a:avLst/>
          </a:prstGeom>
        </p:spPr>
        <p:txBody>
          <a:bodyPr wrap="square">
            <a:spAutoFit/>
          </a:bodyPr>
          <a:lstStyle/>
          <a:p>
            <a:pPr marL="342900" lvl="2" indent="-342900">
              <a:buFont typeface="+mj-lt"/>
              <a:buAutoNum type="arabicPeriod" startAt="6"/>
            </a:pPr>
            <a:r>
              <a:rPr lang="es-ES_tradnl" dirty="0" smtClean="0">
                <a:solidFill>
                  <a:schemeClr val="bg1">
                    <a:lumMod val="50000"/>
                  </a:schemeClr>
                </a:solidFill>
              </a:rPr>
              <a:t>Mecanismos </a:t>
            </a:r>
            <a:r>
              <a:rPr lang="es-ES_tradnl" dirty="0">
                <a:solidFill>
                  <a:schemeClr val="bg1">
                    <a:lumMod val="50000"/>
                  </a:schemeClr>
                </a:solidFill>
              </a:rPr>
              <a:t>de control interno </a:t>
            </a:r>
            <a:r>
              <a:rPr lang="es-ES_tradnl" dirty="0" smtClean="0">
                <a:solidFill>
                  <a:schemeClr val="bg1">
                    <a:lumMod val="50000"/>
                  </a:schemeClr>
                </a:solidFill>
              </a:rPr>
              <a:t>adecuados</a:t>
            </a:r>
            <a:endParaRPr lang="en-US" u="sng" dirty="0">
              <a:solidFill>
                <a:schemeClr val="bg1">
                  <a:lumMod val="50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8" name="CuadroTexto 7"/>
          <p:cNvSpPr txBox="1"/>
          <p:nvPr/>
        </p:nvSpPr>
        <p:spPr>
          <a:xfrm>
            <a:off x="413872" y="1155973"/>
            <a:ext cx="8623592" cy="2862322"/>
          </a:xfrm>
          <a:prstGeom prst="rect">
            <a:avLst/>
          </a:prstGeom>
          <a:noFill/>
        </p:spPr>
        <p:txBody>
          <a:bodyPr wrap="square" rtlCol="0">
            <a:spAutoFit/>
          </a:bodyPr>
          <a:lstStyle/>
          <a:p>
            <a:r>
              <a:rPr lang="es-ES_tradnl" sz="2000" i="1" dirty="0">
                <a:solidFill>
                  <a:srgbClr val="FF0000"/>
                </a:solidFill>
              </a:rPr>
              <a:t>‘Requisitos’</a:t>
            </a:r>
          </a:p>
          <a:p>
            <a:pPr marL="457200" indent="-457200">
              <a:buFont typeface="+mj-lt"/>
              <a:buAutoNum type="arabicPeriod"/>
            </a:pPr>
            <a:endParaRPr lang="es-ES_tradnl" sz="2000" dirty="0">
              <a:solidFill>
                <a:srgbClr val="002060"/>
              </a:solidFill>
            </a:endParaRPr>
          </a:p>
          <a:p>
            <a:pPr marL="800100" lvl="1" indent="-342900">
              <a:buFont typeface="Arial" panose="020B0604020202020204" pitchFamily="34" charset="0"/>
              <a:buChar char="−"/>
            </a:pPr>
            <a:r>
              <a:rPr lang="es-ES_tradnl" sz="2000" dirty="0" smtClean="0">
                <a:solidFill>
                  <a:srgbClr val="002060"/>
                </a:solidFill>
              </a:rPr>
              <a:t>Alcance de los trabajos de Auditoría interna, Cumplimiento normativo</a:t>
            </a:r>
          </a:p>
          <a:p>
            <a:pPr marL="800100" lvl="1" indent="-342900">
              <a:buFont typeface="Arial" panose="020B0604020202020204" pitchFamily="34" charset="0"/>
              <a:buChar char="−"/>
            </a:pPr>
            <a:r>
              <a:rPr lang="es-ES_tradnl" sz="2000" dirty="0" smtClean="0">
                <a:solidFill>
                  <a:srgbClr val="002060"/>
                </a:solidFill>
              </a:rPr>
              <a:t>Metodología común para revisión de todos los riesgos</a:t>
            </a:r>
          </a:p>
          <a:p>
            <a:pPr marL="800100" lvl="1" indent="-342900">
              <a:buFont typeface="Arial" panose="020B0604020202020204" pitchFamily="34" charset="0"/>
              <a:buChar char="−"/>
            </a:pPr>
            <a:r>
              <a:rPr lang="es-ES_tradnl" sz="2000" dirty="0" smtClean="0">
                <a:solidFill>
                  <a:srgbClr val="002060"/>
                </a:solidFill>
              </a:rPr>
              <a:t>Establecimiento periodicidad de los informes</a:t>
            </a:r>
          </a:p>
          <a:p>
            <a:pPr marL="800100" lvl="1" indent="-342900">
              <a:buFont typeface="Arial" panose="020B0604020202020204" pitchFamily="34" charset="0"/>
              <a:buChar char="−"/>
            </a:pPr>
            <a:r>
              <a:rPr lang="es-ES_tradnl" sz="2000" dirty="0" smtClean="0">
                <a:solidFill>
                  <a:srgbClr val="002060"/>
                </a:solidFill>
              </a:rPr>
              <a:t>Plan-Presupuesto anual de trabajos</a:t>
            </a:r>
          </a:p>
          <a:p>
            <a:pPr marL="800100" lvl="1" indent="-342900">
              <a:buFont typeface="Arial" panose="020B0604020202020204" pitchFamily="34" charset="0"/>
              <a:buChar char="−"/>
            </a:pPr>
            <a:r>
              <a:rPr lang="es-ES_tradnl" sz="2000" dirty="0" smtClean="0">
                <a:solidFill>
                  <a:srgbClr val="002060"/>
                </a:solidFill>
              </a:rPr>
              <a:t>Reporting a Órganos de Gobierno</a:t>
            </a:r>
          </a:p>
          <a:p>
            <a:pPr marL="800100" lvl="1" indent="-342900">
              <a:buFont typeface="Arial" panose="020B0604020202020204" pitchFamily="34" charset="0"/>
              <a:buChar char="−"/>
            </a:pPr>
            <a:r>
              <a:rPr lang="es-ES_tradnl" sz="2000" dirty="0" smtClean="0">
                <a:solidFill>
                  <a:srgbClr val="002060"/>
                </a:solidFill>
              </a:rPr>
              <a:t>Organización administrativa y contable</a:t>
            </a:r>
          </a:p>
        </p:txBody>
      </p:sp>
      <p:sp>
        <p:nvSpPr>
          <p:cNvPr id="26" name="Llamada rectangular 25"/>
          <p:cNvSpPr/>
          <p:nvPr/>
        </p:nvSpPr>
        <p:spPr>
          <a:xfrm>
            <a:off x="6344906" y="3551657"/>
            <a:ext cx="2198227" cy="584775"/>
          </a:xfrm>
          <a:prstGeom prst="wedgeRectCallout">
            <a:avLst>
              <a:gd name="adj1" fmla="val -9830"/>
              <a:gd name="adj2" fmla="val -184716"/>
            </a:avLst>
          </a:prstGeom>
          <a:ln>
            <a:solidFill>
              <a:schemeClr val="bg1">
                <a:lumMod val="75000"/>
              </a:schemeClr>
            </a:solidFill>
          </a:ln>
        </p:spPr>
        <p:txBody>
          <a:bodyPr wrap="square">
            <a:spAutoFit/>
          </a:bodyPr>
          <a:lstStyle/>
          <a:p>
            <a:pPr algn="ctr"/>
            <a:r>
              <a:rPr lang="es-ES_tradnl" sz="1600" dirty="0" smtClean="0">
                <a:solidFill>
                  <a:schemeClr val="bg1">
                    <a:lumMod val="75000"/>
                  </a:schemeClr>
                </a:solidFill>
                <a:latin typeface="+mn-lt"/>
                <a:ea typeface="Times" panose="02020603050405020304" pitchFamily="18" charset="0"/>
                <a:cs typeface="Times New Roman" panose="02020603050405020304" pitchFamily="18" charset="0"/>
              </a:rPr>
              <a:t>Inclusión Blanqueo de capitales</a:t>
            </a:r>
            <a:endParaRPr lang="en-US" sz="1600" dirty="0">
              <a:solidFill>
                <a:schemeClr val="bg1">
                  <a:lumMod val="75000"/>
                </a:schemeClr>
              </a:solidFill>
              <a:latin typeface="+mn-lt"/>
            </a:endParaRPr>
          </a:p>
        </p:txBody>
      </p:sp>
    </p:spTree>
    <p:extLst>
      <p:ext uri="{BB962C8B-B14F-4D97-AF65-F5344CB8AC3E}">
        <p14:creationId xmlns:p14="http://schemas.microsoft.com/office/powerpoint/2010/main" val="399894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2" name="CuadroTexto 1"/>
          <p:cNvSpPr txBox="1"/>
          <p:nvPr/>
        </p:nvSpPr>
        <p:spPr>
          <a:xfrm>
            <a:off x="800101" y="1517072"/>
            <a:ext cx="4956464" cy="1569660"/>
          </a:xfrm>
          <a:prstGeom prst="rect">
            <a:avLst/>
          </a:prstGeom>
          <a:noFill/>
        </p:spPr>
        <p:txBody>
          <a:bodyPr wrap="square" rtlCol="0">
            <a:spAutoFit/>
          </a:bodyPr>
          <a:lstStyle/>
          <a:p>
            <a:r>
              <a:rPr lang="es-ES" sz="4800" dirty="0" smtClean="0">
                <a:solidFill>
                  <a:srgbClr val="002060"/>
                </a:solidFill>
              </a:rPr>
              <a:t>Gracias por su atención</a:t>
            </a:r>
            <a:endParaRPr lang="en-US" sz="4800" dirty="0">
              <a:solidFill>
                <a:srgbClr val="002060"/>
              </a:solidFill>
            </a:endParaRPr>
          </a:p>
        </p:txBody>
      </p:sp>
    </p:spTree>
    <p:extLst>
      <p:ext uri="{BB962C8B-B14F-4D97-AF65-F5344CB8AC3E}">
        <p14:creationId xmlns:p14="http://schemas.microsoft.com/office/powerpoint/2010/main" val="90591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3872" y="314559"/>
            <a:ext cx="3544560" cy="369332"/>
          </a:xfrm>
          <a:prstGeom prst="rect">
            <a:avLst/>
          </a:prstGeom>
        </p:spPr>
        <p:txBody>
          <a:bodyPr wrap="none">
            <a:spAutoFit/>
          </a:bodyPr>
          <a:lstStyle/>
          <a:p>
            <a:pPr eaLnBrk="0" fontAlgn="base" hangingPunct="0">
              <a:spcBef>
                <a:spcPct val="0"/>
              </a:spcBef>
              <a:spcAft>
                <a:spcPct val="0"/>
              </a:spcAft>
              <a:defRPr/>
            </a:pPr>
            <a:r>
              <a:rPr lang="es-ES" sz="1800" dirty="0">
                <a:solidFill>
                  <a:srgbClr val="FF0000"/>
                </a:solidFill>
              </a:rPr>
              <a:t>1. Introducción normativa </a:t>
            </a:r>
            <a:r>
              <a:rPr lang="es-ES" sz="1800" dirty="0" smtClean="0">
                <a:solidFill>
                  <a:srgbClr val="FF0000"/>
                </a:solidFill>
              </a:rPr>
              <a:t>(</a:t>
            </a:r>
            <a:r>
              <a:rPr lang="es-ES" sz="1800" baseline="30000" dirty="0" smtClean="0">
                <a:solidFill>
                  <a:srgbClr val="FF0000"/>
                </a:solidFill>
              </a:rPr>
              <a:t>2/2</a:t>
            </a:r>
            <a:r>
              <a:rPr lang="es-ES" sz="1800" dirty="0">
                <a:solidFill>
                  <a:srgbClr val="FF0000"/>
                </a:solidFill>
              </a:rPr>
              <a:t>)</a:t>
            </a:r>
            <a:endParaRPr lang="es-ES" altLang="es-ES" sz="1800" dirty="0">
              <a:solidFill>
                <a:srgbClr val="FF0000"/>
              </a:solidFill>
            </a:endParaRPr>
          </a:p>
        </p:txBody>
      </p:sp>
      <p:grpSp>
        <p:nvGrpSpPr>
          <p:cNvPr id="7" name="Grupo 6"/>
          <p:cNvGrpSpPr/>
          <p:nvPr/>
        </p:nvGrpSpPr>
        <p:grpSpPr>
          <a:xfrm>
            <a:off x="1692000" y="1692000"/>
            <a:ext cx="5806985" cy="3751531"/>
            <a:chOff x="1640300" y="1891328"/>
            <a:chExt cx="5806985" cy="3751531"/>
          </a:xfrm>
        </p:grpSpPr>
        <p:grpSp>
          <p:nvGrpSpPr>
            <p:cNvPr id="11" name="Grupo 10"/>
            <p:cNvGrpSpPr/>
            <p:nvPr/>
          </p:nvGrpSpPr>
          <p:grpSpPr>
            <a:xfrm>
              <a:off x="1640300" y="1891328"/>
              <a:ext cx="3207500" cy="3123808"/>
              <a:chOff x="2055859" y="1202073"/>
              <a:chExt cx="2504700" cy="2568649"/>
            </a:xfrm>
          </p:grpSpPr>
          <p:sp>
            <p:nvSpPr>
              <p:cNvPr id="2" name="Rectángulo 1"/>
              <p:cNvSpPr/>
              <p:nvPr/>
            </p:nvSpPr>
            <p:spPr>
              <a:xfrm>
                <a:off x="2517523" y="1809947"/>
                <a:ext cx="1121223" cy="8484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8" name="Rectángulo 7"/>
              <p:cNvSpPr/>
              <p:nvPr/>
            </p:nvSpPr>
            <p:spPr>
              <a:xfrm>
                <a:off x="3723587" y="1809947"/>
                <a:ext cx="836972" cy="8484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Directiva </a:t>
                </a:r>
                <a:r>
                  <a:rPr lang="es-ES" sz="1600" dirty="0" smtClean="0"/>
                  <a:t>2002/87</a:t>
                </a:r>
                <a:endParaRPr lang="en-US" sz="1600" b="1" dirty="0"/>
              </a:p>
            </p:txBody>
          </p:sp>
          <p:sp>
            <p:nvSpPr>
              <p:cNvPr id="4" name="Rectángulo 3"/>
              <p:cNvSpPr/>
              <p:nvPr/>
            </p:nvSpPr>
            <p:spPr>
              <a:xfrm>
                <a:off x="2517524" y="2733773"/>
                <a:ext cx="2043035" cy="10369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REGLAMENTO </a:t>
                </a:r>
                <a:r>
                  <a:rPr lang="en-US" dirty="0"/>
                  <a:t>DELEGADO (UE) No </a:t>
                </a:r>
                <a:r>
                  <a:rPr lang="en-US" dirty="0" smtClean="0"/>
                  <a:t>342/2014</a:t>
                </a:r>
                <a:endParaRPr lang="es-ES" sz="1200" b="1" dirty="0"/>
              </a:p>
            </p:txBody>
          </p:sp>
          <p:sp>
            <p:nvSpPr>
              <p:cNvPr id="5" name="CuadroTexto 4"/>
              <p:cNvSpPr txBox="1"/>
              <p:nvPr/>
            </p:nvSpPr>
            <p:spPr>
              <a:xfrm rot="16200000">
                <a:off x="1758791" y="2003320"/>
                <a:ext cx="1055802" cy="461665"/>
              </a:xfrm>
              <a:prstGeom prst="rect">
                <a:avLst/>
              </a:prstGeom>
              <a:noFill/>
            </p:spPr>
            <p:txBody>
              <a:bodyPr wrap="square" rtlCol="0">
                <a:spAutoFit/>
              </a:bodyPr>
              <a:lstStyle/>
              <a:p>
                <a:pPr algn="ctr"/>
                <a:r>
                  <a:rPr lang="es-ES" sz="1200" b="1" dirty="0" smtClean="0">
                    <a:solidFill>
                      <a:srgbClr val="002060"/>
                    </a:solidFill>
                  </a:rPr>
                  <a:t>Actos </a:t>
                </a:r>
              </a:p>
              <a:p>
                <a:pPr algn="ctr"/>
                <a:r>
                  <a:rPr lang="es-ES" sz="1200" b="1" dirty="0" smtClean="0">
                    <a:solidFill>
                      <a:srgbClr val="002060"/>
                    </a:solidFill>
                  </a:rPr>
                  <a:t>legislativos</a:t>
                </a:r>
                <a:endParaRPr lang="en-US" sz="1200" b="1" dirty="0">
                  <a:solidFill>
                    <a:srgbClr val="002060"/>
                  </a:solidFill>
                </a:endParaRPr>
              </a:p>
            </p:txBody>
          </p:sp>
          <p:sp>
            <p:nvSpPr>
              <p:cNvPr id="10" name="CuadroTexto 9"/>
              <p:cNvSpPr txBox="1"/>
              <p:nvPr/>
            </p:nvSpPr>
            <p:spPr>
              <a:xfrm rot="16200000">
                <a:off x="1758792" y="3011986"/>
                <a:ext cx="1055802" cy="461665"/>
              </a:xfrm>
              <a:prstGeom prst="rect">
                <a:avLst/>
              </a:prstGeom>
              <a:noFill/>
            </p:spPr>
            <p:txBody>
              <a:bodyPr wrap="square" rtlCol="0">
                <a:spAutoFit/>
              </a:bodyPr>
              <a:lstStyle/>
              <a:p>
                <a:pPr algn="ctr"/>
                <a:r>
                  <a:rPr lang="es-ES" sz="1200" b="1" dirty="0" smtClean="0">
                    <a:solidFill>
                      <a:srgbClr val="002060"/>
                    </a:solidFill>
                  </a:rPr>
                  <a:t>Actos no</a:t>
                </a:r>
              </a:p>
              <a:p>
                <a:pPr algn="ctr"/>
                <a:r>
                  <a:rPr lang="es-ES" sz="1200" b="1" dirty="0" smtClean="0">
                    <a:solidFill>
                      <a:srgbClr val="002060"/>
                    </a:solidFill>
                  </a:rPr>
                  <a:t>legislativos</a:t>
                </a:r>
                <a:endParaRPr lang="en-US" sz="1200" b="1" dirty="0">
                  <a:solidFill>
                    <a:srgbClr val="002060"/>
                  </a:solidFill>
                </a:endParaRPr>
              </a:p>
            </p:txBody>
          </p:sp>
          <p:sp>
            <p:nvSpPr>
              <p:cNvPr id="9" name="CuadroTexto 8"/>
              <p:cNvSpPr txBox="1"/>
              <p:nvPr/>
            </p:nvSpPr>
            <p:spPr>
              <a:xfrm>
                <a:off x="2656736" y="1202073"/>
                <a:ext cx="1745315" cy="329003"/>
              </a:xfrm>
              <a:prstGeom prst="rect">
                <a:avLst/>
              </a:prstGeom>
              <a:noFill/>
            </p:spPr>
            <p:txBody>
              <a:bodyPr wrap="square" rtlCol="0">
                <a:spAutoFit/>
              </a:bodyPr>
              <a:lstStyle/>
              <a:p>
                <a:r>
                  <a:rPr lang="es-ES" sz="2000" b="1" dirty="0" smtClean="0">
                    <a:solidFill>
                      <a:srgbClr val="002060"/>
                    </a:solidFill>
                  </a:rPr>
                  <a:t>Unión Europea</a:t>
                </a:r>
                <a:endParaRPr lang="en-US" sz="2000" b="1" dirty="0">
                  <a:solidFill>
                    <a:srgbClr val="002060"/>
                  </a:solidFill>
                </a:endParaRPr>
              </a:p>
            </p:txBody>
          </p:sp>
        </p:grpSp>
        <p:cxnSp>
          <p:nvCxnSpPr>
            <p:cNvPr id="19" name="Conector recto 18"/>
            <p:cNvCxnSpPr/>
            <p:nvPr/>
          </p:nvCxnSpPr>
          <p:spPr>
            <a:xfrm>
              <a:off x="1818907" y="2383835"/>
              <a:ext cx="3240001"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1818909" y="5333325"/>
              <a:ext cx="3240001" cy="30953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8" name="Grupo 27"/>
            <p:cNvGrpSpPr/>
            <p:nvPr/>
          </p:nvGrpSpPr>
          <p:grpSpPr>
            <a:xfrm>
              <a:off x="5307676" y="1897249"/>
              <a:ext cx="2139609" cy="3745610"/>
              <a:chOff x="5295560" y="1667856"/>
              <a:chExt cx="1670797" cy="3079945"/>
            </a:xfrm>
          </p:grpSpPr>
          <p:sp>
            <p:nvSpPr>
              <p:cNvPr id="12" name="CuadroTexto 11"/>
              <p:cNvSpPr txBox="1"/>
              <p:nvPr/>
            </p:nvSpPr>
            <p:spPr>
              <a:xfrm>
                <a:off x="5790006" y="1667856"/>
                <a:ext cx="1091656" cy="400110"/>
              </a:xfrm>
              <a:prstGeom prst="rect">
                <a:avLst/>
              </a:prstGeom>
              <a:noFill/>
            </p:spPr>
            <p:txBody>
              <a:bodyPr wrap="square" rtlCol="0">
                <a:spAutoFit/>
              </a:bodyPr>
              <a:lstStyle/>
              <a:p>
                <a:r>
                  <a:rPr lang="es-ES" sz="2000" b="1" dirty="0" smtClean="0">
                    <a:solidFill>
                      <a:srgbClr val="C00000"/>
                    </a:solidFill>
                  </a:rPr>
                  <a:t>España</a:t>
                </a:r>
                <a:endParaRPr lang="en-US" sz="2000" b="1" dirty="0">
                  <a:solidFill>
                    <a:srgbClr val="C00000"/>
                  </a:solidFill>
                </a:endParaRPr>
              </a:p>
            </p:txBody>
          </p:sp>
          <p:sp>
            <p:nvSpPr>
              <p:cNvPr id="13" name="Rectángulo 12"/>
              <p:cNvSpPr/>
              <p:nvPr/>
            </p:nvSpPr>
            <p:spPr>
              <a:xfrm>
                <a:off x="5593468" y="2864098"/>
                <a:ext cx="1372889" cy="293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t>Ley </a:t>
                </a:r>
                <a:r>
                  <a:rPr lang="es-ES_tradnl" sz="1600" dirty="0" smtClean="0"/>
                  <a:t>5/2005</a:t>
                </a:r>
                <a:endParaRPr lang="en-US" sz="1600" b="1" dirty="0"/>
              </a:p>
            </p:txBody>
          </p:sp>
          <p:sp>
            <p:nvSpPr>
              <p:cNvPr id="14" name="Rectángulo 13"/>
              <p:cNvSpPr/>
              <p:nvPr/>
            </p:nvSpPr>
            <p:spPr>
              <a:xfrm>
                <a:off x="5593468" y="3390143"/>
                <a:ext cx="1372889" cy="10038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a:t>Real Decreto </a:t>
                </a:r>
                <a:r>
                  <a:rPr lang="es-ES_tradnl" sz="1600" dirty="0" smtClean="0"/>
                  <a:t>1332/2005</a:t>
                </a:r>
              </a:p>
              <a:p>
                <a:pPr algn="ctr"/>
                <a:endParaRPr lang="es-ES" sz="1000" b="1" dirty="0"/>
              </a:p>
              <a:p>
                <a:pPr algn="ctr"/>
                <a:r>
                  <a:rPr lang="es-ES" sz="1600" dirty="0" smtClean="0">
                    <a:solidFill>
                      <a:schemeClr val="bg1">
                        <a:lumMod val="65000"/>
                      </a:schemeClr>
                    </a:solidFill>
                  </a:rPr>
                  <a:t>Circular 3/2008</a:t>
                </a:r>
              </a:p>
              <a:p>
                <a:pPr algn="ctr"/>
                <a:r>
                  <a:rPr lang="es-ES" sz="1600" dirty="0" smtClean="0"/>
                  <a:t>Circular </a:t>
                </a:r>
                <a:r>
                  <a:rPr lang="es-ES" sz="1600" dirty="0"/>
                  <a:t>2/2016</a:t>
                </a:r>
                <a:endParaRPr lang="en-US" sz="1600" dirty="0"/>
              </a:p>
            </p:txBody>
          </p:sp>
          <p:sp>
            <p:nvSpPr>
              <p:cNvPr id="15" name="CuadroTexto 14"/>
              <p:cNvSpPr txBox="1"/>
              <p:nvPr/>
            </p:nvSpPr>
            <p:spPr>
              <a:xfrm rot="16200000">
                <a:off x="5121364" y="2869262"/>
                <a:ext cx="625391" cy="276999"/>
              </a:xfrm>
              <a:prstGeom prst="rect">
                <a:avLst/>
              </a:prstGeom>
              <a:noFill/>
            </p:spPr>
            <p:txBody>
              <a:bodyPr wrap="square" rtlCol="0">
                <a:spAutoFit/>
              </a:bodyPr>
              <a:lstStyle/>
              <a:p>
                <a:pPr algn="ctr"/>
                <a:r>
                  <a:rPr lang="es-ES" sz="1200" b="1" dirty="0" smtClean="0">
                    <a:solidFill>
                      <a:srgbClr val="C00000"/>
                    </a:solidFill>
                  </a:rPr>
                  <a:t>Leyes</a:t>
                </a:r>
              </a:p>
            </p:txBody>
          </p:sp>
          <p:sp>
            <p:nvSpPr>
              <p:cNvPr id="16" name="CuadroTexto 15"/>
              <p:cNvSpPr txBox="1"/>
              <p:nvPr/>
            </p:nvSpPr>
            <p:spPr>
              <a:xfrm rot="16200000">
                <a:off x="4871988" y="3672520"/>
                <a:ext cx="1165960" cy="276999"/>
              </a:xfrm>
              <a:prstGeom prst="rect">
                <a:avLst/>
              </a:prstGeom>
              <a:noFill/>
            </p:spPr>
            <p:txBody>
              <a:bodyPr wrap="square" rtlCol="0">
                <a:spAutoFit/>
              </a:bodyPr>
              <a:lstStyle/>
              <a:p>
                <a:pPr algn="ctr"/>
                <a:r>
                  <a:rPr lang="es-ES" sz="1200" b="1" dirty="0" smtClean="0">
                    <a:solidFill>
                      <a:srgbClr val="C00000"/>
                    </a:solidFill>
                  </a:rPr>
                  <a:t>Reglamentos</a:t>
                </a:r>
              </a:p>
            </p:txBody>
          </p:sp>
          <p:cxnSp>
            <p:nvCxnSpPr>
              <p:cNvPr id="23" name="Conector recto 22"/>
              <p:cNvCxnSpPr/>
              <p:nvPr/>
            </p:nvCxnSpPr>
            <p:spPr>
              <a:xfrm>
                <a:off x="5454968" y="2067966"/>
                <a:ext cx="151138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5582042" y="4493277"/>
                <a:ext cx="1372889" cy="2545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cxnSp>
          <p:nvCxnSpPr>
            <p:cNvPr id="31" name="Conector recto 30"/>
            <p:cNvCxnSpPr/>
            <p:nvPr/>
          </p:nvCxnSpPr>
          <p:spPr>
            <a:xfrm>
              <a:off x="1641345" y="2280247"/>
              <a:ext cx="0" cy="29476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5280898" y="2280247"/>
              <a:ext cx="0" cy="29476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Flecha doblada hacia arriba 34"/>
            <p:cNvSpPr/>
            <p:nvPr/>
          </p:nvSpPr>
          <p:spPr>
            <a:xfrm flipV="1">
              <a:off x="4847799" y="2819375"/>
              <a:ext cx="1913552" cy="455629"/>
            </a:xfrm>
            <a:prstGeom prst="bentUpArrow">
              <a:avLst>
                <a:gd name="adj1" fmla="val 25000"/>
                <a:gd name="adj2" fmla="val 50000"/>
                <a:gd name="adj3" fmla="val 25000"/>
              </a:avLst>
            </a:prstGeom>
            <a:solidFill>
              <a:srgbClr val="002060"/>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solidFill>
                  <a:srgbClr val="002060"/>
                </a:solidFill>
              </a:endParaRPr>
            </a:p>
          </p:txBody>
        </p:sp>
      </p:grpSp>
      <p:sp>
        <p:nvSpPr>
          <p:cNvPr id="30" name="Rectángulo 29"/>
          <p:cNvSpPr/>
          <p:nvPr/>
        </p:nvSpPr>
        <p:spPr>
          <a:xfrm>
            <a:off x="413872" y="714669"/>
            <a:ext cx="2047607" cy="307777"/>
          </a:xfrm>
          <a:prstGeom prst="rect">
            <a:avLst/>
          </a:prstGeom>
        </p:spPr>
        <p:txBody>
          <a:bodyPr wrap="square">
            <a:spAutoFit/>
          </a:bodyPr>
          <a:lstStyle/>
          <a:p>
            <a:r>
              <a:rPr lang="en-US" dirty="0" err="1" smtClean="0">
                <a:solidFill>
                  <a:schemeClr val="bg1">
                    <a:lumMod val="50000"/>
                  </a:schemeClr>
                </a:solidFill>
              </a:rPr>
              <a:t>Proceso</a:t>
            </a:r>
            <a:r>
              <a:rPr lang="en-US" dirty="0" smtClean="0">
                <a:solidFill>
                  <a:schemeClr val="bg1">
                    <a:lumMod val="50000"/>
                  </a:schemeClr>
                </a:solidFill>
              </a:rPr>
              <a:t> </a:t>
            </a:r>
            <a:r>
              <a:rPr lang="en-US" dirty="0" err="1" smtClean="0">
                <a:solidFill>
                  <a:schemeClr val="bg1">
                    <a:lumMod val="50000"/>
                  </a:schemeClr>
                </a:solidFill>
              </a:rPr>
              <a:t>legistaltivo</a:t>
            </a:r>
            <a:endParaRPr lang="en-US" dirty="0">
              <a:solidFill>
                <a:schemeClr val="bg1">
                  <a:lumMod val="50000"/>
                </a:schemeClr>
              </a:solidFill>
            </a:endParaRPr>
          </a:p>
        </p:txBody>
      </p:sp>
      <p:sp>
        <p:nvSpPr>
          <p:cNvPr id="3" name="Llamada rectangular 2"/>
          <p:cNvSpPr/>
          <p:nvPr/>
        </p:nvSpPr>
        <p:spPr>
          <a:xfrm>
            <a:off x="4142111" y="760148"/>
            <a:ext cx="4280017" cy="984885"/>
          </a:xfrm>
          <a:prstGeom prst="wedgeRectCallout">
            <a:avLst>
              <a:gd name="adj1" fmla="val -41304"/>
              <a:gd name="adj2" fmla="val 118350"/>
            </a:avLst>
          </a:prstGeom>
          <a:ln>
            <a:solidFill>
              <a:schemeClr val="accent1"/>
            </a:solidFill>
          </a:ln>
        </p:spPr>
        <p:txBody>
          <a:bodyPr wrap="square">
            <a:spAutoFit/>
          </a:bodyPr>
          <a:lstStyle/>
          <a:p>
            <a:pPr algn="ctr"/>
            <a:r>
              <a:rPr lang="es-ES_tradnl" sz="1600" dirty="0" smtClean="0">
                <a:solidFill>
                  <a:srgbClr val="002060"/>
                </a:solidFill>
                <a:latin typeface="BdE Neue Helvetica 55 Roman"/>
                <a:ea typeface="Times" panose="02020603050405020304" pitchFamily="18" charset="0"/>
                <a:cs typeface="Times New Roman" panose="02020603050405020304" pitchFamily="18" charset="0"/>
              </a:rPr>
              <a:t>FICOD</a:t>
            </a:r>
            <a:r>
              <a:rPr lang="es-ES_tradnl" sz="1600" dirty="0">
                <a:solidFill>
                  <a:srgbClr val="002060"/>
                </a:solidFill>
                <a:latin typeface="BdE Neue Helvetica 55 Roman"/>
                <a:ea typeface="Times" panose="02020603050405020304" pitchFamily="18" charset="0"/>
                <a:cs typeface="Times New Roman" panose="02020603050405020304" pitchFamily="18" charset="0"/>
              </a:rPr>
              <a:t>, </a:t>
            </a:r>
            <a:r>
              <a:rPr lang="en-US" sz="1600" dirty="0">
                <a:solidFill>
                  <a:srgbClr val="002060"/>
                </a:solidFill>
              </a:rPr>
              <a:t>Financial Conglomerates </a:t>
            </a:r>
            <a:r>
              <a:rPr lang="en-US" sz="1600" dirty="0" smtClean="0">
                <a:solidFill>
                  <a:srgbClr val="002060"/>
                </a:solidFill>
              </a:rPr>
              <a:t>Directive</a:t>
            </a:r>
            <a:endParaRPr lang="en-US" sz="1600" b="0" dirty="0">
              <a:solidFill>
                <a:srgbClr val="002060"/>
              </a:solidFill>
            </a:endParaRPr>
          </a:p>
          <a:p>
            <a:pPr algn="ctr"/>
            <a:r>
              <a:rPr lang="es-ES_tradnl" b="0" dirty="0" smtClean="0">
                <a:solidFill>
                  <a:srgbClr val="002060"/>
                </a:solidFill>
                <a:latin typeface="BdE Neue Helvetica 55 Roman"/>
                <a:ea typeface="Times" panose="02020603050405020304" pitchFamily="18" charset="0"/>
                <a:cs typeface="Times New Roman" panose="02020603050405020304" pitchFamily="18" charset="0"/>
              </a:rPr>
              <a:t>Supervisión </a:t>
            </a:r>
            <a:r>
              <a:rPr lang="es-ES_tradnl" b="0" dirty="0">
                <a:solidFill>
                  <a:srgbClr val="002060"/>
                </a:solidFill>
                <a:latin typeface="BdE Neue Helvetica 55 Roman"/>
                <a:ea typeface="Times" panose="02020603050405020304" pitchFamily="18" charset="0"/>
                <a:cs typeface="Times New Roman" panose="02020603050405020304" pitchFamily="18" charset="0"/>
              </a:rPr>
              <a:t>adicional de las entidades de crédito, empresas de seguros y empresas de inversión de un conglomerado </a:t>
            </a:r>
            <a:r>
              <a:rPr lang="es-ES_tradnl" b="0" dirty="0" smtClean="0">
                <a:solidFill>
                  <a:srgbClr val="002060"/>
                </a:solidFill>
                <a:latin typeface="BdE Neue Helvetica 55 Roman"/>
                <a:ea typeface="Times" panose="02020603050405020304" pitchFamily="18" charset="0"/>
                <a:cs typeface="Times New Roman" panose="02020603050405020304" pitchFamily="18" charset="0"/>
              </a:rPr>
              <a:t>financiero</a:t>
            </a:r>
            <a:endParaRPr lang="en-US" b="0" dirty="0">
              <a:solidFill>
                <a:srgbClr val="002060"/>
              </a:solidFill>
            </a:endParaRP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Tree>
    <p:extLst>
      <p:ext uri="{BB962C8B-B14F-4D97-AF65-F5344CB8AC3E}">
        <p14:creationId xmlns:p14="http://schemas.microsoft.com/office/powerpoint/2010/main" val="2498568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3872" y="314559"/>
            <a:ext cx="3223959" cy="369332"/>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2. Origen del problema (</a:t>
            </a:r>
            <a:r>
              <a:rPr lang="es-ES" sz="1800" baseline="30000" dirty="0" smtClean="0">
                <a:solidFill>
                  <a:srgbClr val="FF0000"/>
                </a:solidFill>
              </a:rPr>
              <a:t>1/3</a:t>
            </a:r>
            <a:r>
              <a:rPr lang="es-ES" sz="1800" dirty="0" smtClean="0">
                <a:solidFill>
                  <a:srgbClr val="FF0000"/>
                </a:solidFill>
              </a:rPr>
              <a:t>)</a:t>
            </a:r>
            <a:endParaRPr lang="es-ES" altLang="es-ES" sz="1800" dirty="0">
              <a:solidFill>
                <a:srgbClr val="FF0000"/>
              </a:solidFill>
            </a:endParaRP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34" name="Flecha curvada hacia arriba 33"/>
          <p:cNvSpPr/>
          <p:nvPr/>
        </p:nvSpPr>
        <p:spPr>
          <a:xfrm>
            <a:off x="2361138" y="3133397"/>
            <a:ext cx="2516479" cy="443927"/>
          </a:xfrm>
          <a:prstGeom prst="curvedUp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uadroTexto 35"/>
          <p:cNvSpPr txBox="1"/>
          <p:nvPr/>
        </p:nvSpPr>
        <p:spPr>
          <a:xfrm>
            <a:off x="1756547" y="3778039"/>
            <a:ext cx="4193966" cy="1200329"/>
          </a:xfrm>
          <a:prstGeom prst="rect">
            <a:avLst/>
          </a:prstGeom>
          <a:noFill/>
          <a:ln>
            <a:solidFill>
              <a:srgbClr val="002060"/>
            </a:solidFill>
          </a:ln>
        </p:spPr>
        <p:txBody>
          <a:bodyPr wrap="square" rtlCol="0">
            <a:spAutoFit/>
          </a:bodyPr>
          <a:lstStyle/>
          <a:p>
            <a:pPr algn="ctr"/>
            <a:r>
              <a:rPr lang="es-ES" sz="2400" dirty="0" smtClean="0">
                <a:solidFill>
                  <a:srgbClr val="002060"/>
                </a:solidFill>
              </a:rPr>
              <a:t>NO CONSOLIDAN SUS CUENTAS A EFECTOS PRUDENCIALES (*)</a:t>
            </a:r>
            <a:endParaRPr lang="en-US" sz="2400" dirty="0">
              <a:solidFill>
                <a:srgbClr val="002060"/>
              </a:solidFill>
            </a:endParaRPr>
          </a:p>
        </p:txBody>
      </p:sp>
      <p:sp>
        <p:nvSpPr>
          <p:cNvPr id="37" name="CuadroTexto 36"/>
          <p:cNvSpPr txBox="1"/>
          <p:nvPr/>
        </p:nvSpPr>
        <p:spPr>
          <a:xfrm>
            <a:off x="6408966" y="3032194"/>
            <a:ext cx="1976497" cy="646331"/>
          </a:xfrm>
          <a:prstGeom prst="wedgeRectCallout">
            <a:avLst>
              <a:gd name="adj1" fmla="val -78012"/>
              <a:gd name="adj2" fmla="val 87018"/>
            </a:avLst>
          </a:prstGeom>
          <a:noFill/>
          <a:ln>
            <a:solidFill>
              <a:schemeClr val="bg1">
                <a:lumMod val="85000"/>
              </a:schemeClr>
            </a:solidFill>
          </a:ln>
        </p:spPr>
        <p:txBody>
          <a:bodyPr wrap="square" rtlCol="0">
            <a:spAutoFit/>
          </a:bodyPr>
          <a:lstStyle/>
          <a:p>
            <a:pPr algn="ctr"/>
            <a:r>
              <a:rPr lang="es-ES" sz="1800" dirty="0" smtClean="0">
                <a:solidFill>
                  <a:schemeClr val="bg1">
                    <a:lumMod val="50000"/>
                  </a:schemeClr>
                </a:solidFill>
              </a:rPr>
              <a:t>≠ IFRS, CONTABILIDAD</a:t>
            </a:r>
            <a:endParaRPr lang="es-ES" sz="1800" dirty="0">
              <a:solidFill>
                <a:schemeClr val="bg1">
                  <a:lumMod val="50000"/>
                </a:schemeClr>
              </a:solidFill>
            </a:endParaRPr>
          </a:p>
        </p:txBody>
      </p:sp>
      <p:grpSp>
        <p:nvGrpSpPr>
          <p:cNvPr id="38" name="Grupo 37"/>
          <p:cNvGrpSpPr/>
          <p:nvPr/>
        </p:nvGrpSpPr>
        <p:grpSpPr>
          <a:xfrm>
            <a:off x="875294" y="1393300"/>
            <a:ext cx="1440000" cy="1440000"/>
            <a:chOff x="5577433" y="341905"/>
            <a:chExt cx="2483929" cy="2483929"/>
          </a:xfrm>
        </p:grpSpPr>
        <p:sp>
          <p:nvSpPr>
            <p:cNvPr id="39" name="Elipse 38"/>
            <p:cNvSpPr/>
            <p:nvPr/>
          </p:nvSpPr>
          <p:spPr>
            <a:xfrm>
              <a:off x="5577433" y="341905"/>
              <a:ext cx="2483929" cy="2483929"/>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Elipse 4"/>
            <p:cNvSpPr/>
            <p:nvPr/>
          </p:nvSpPr>
          <p:spPr>
            <a:xfrm>
              <a:off x="5633630" y="705668"/>
              <a:ext cx="1756403"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kern="1200" dirty="0" err="1" smtClean="0"/>
                <a:t>Entidades</a:t>
              </a:r>
              <a:r>
                <a:rPr lang="en-GB" kern="1200" dirty="0" smtClean="0"/>
                <a:t> de </a:t>
              </a:r>
              <a:r>
                <a:rPr lang="en-GB" kern="1200" dirty="0" err="1" smtClean="0"/>
                <a:t>crédito</a:t>
              </a:r>
              <a:endParaRPr lang="en-GB" kern="1200" dirty="0"/>
            </a:p>
          </p:txBody>
        </p:sp>
      </p:grpSp>
      <p:grpSp>
        <p:nvGrpSpPr>
          <p:cNvPr id="41" name="Grupo 40"/>
          <p:cNvGrpSpPr/>
          <p:nvPr/>
        </p:nvGrpSpPr>
        <p:grpSpPr>
          <a:xfrm>
            <a:off x="1890401" y="1393300"/>
            <a:ext cx="1440000" cy="1440000"/>
            <a:chOff x="5577433" y="341905"/>
            <a:chExt cx="2483929" cy="2483929"/>
          </a:xfrm>
        </p:grpSpPr>
        <p:sp>
          <p:nvSpPr>
            <p:cNvPr id="42" name="Elipse 41"/>
            <p:cNvSpPr/>
            <p:nvPr/>
          </p:nvSpPr>
          <p:spPr>
            <a:xfrm>
              <a:off x="5577433" y="341905"/>
              <a:ext cx="2483929" cy="2483929"/>
            </a:xfrm>
            <a:prstGeom prst="ellipse">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Elipse 4"/>
            <p:cNvSpPr/>
            <p:nvPr/>
          </p:nvSpPr>
          <p:spPr>
            <a:xfrm>
              <a:off x="5878850" y="705668"/>
              <a:ext cx="1850510"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kern="1200" dirty="0" err="1" smtClean="0"/>
                <a:t>Empresas</a:t>
              </a:r>
              <a:r>
                <a:rPr lang="en-GB" kern="1200" dirty="0" smtClean="0"/>
                <a:t> de </a:t>
              </a:r>
              <a:r>
                <a:rPr lang="en-GB" kern="1200" dirty="0" err="1" smtClean="0"/>
                <a:t>servicios</a:t>
              </a:r>
              <a:r>
                <a:rPr lang="en-GB" kern="1200" dirty="0" smtClean="0"/>
                <a:t> de </a:t>
              </a:r>
              <a:r>
                <a:rPr lang="en-GB" kern="1200" dirty="0" err="1" smtClean="0"/>
                <a:t>inversión</a:t>
              </a:r>
              <a:endParaRPr lang="en-GB" kern="1200" dirty="0"/>
            </a:p>
          </p:txBody>
        </p:sp>
      </p:grpSp>
      <p:grpSp>
        <p:nvGrpSpPr>
          <p:cNvPr id="44" name="Grupo 43"/>
          <p:cNvGrpSpPr/>
          <p:nvPr/>
        </p:nvGrpSpPr>
        <p:grpSpPr>
          <a:xfrm>
            <a:off x="4306078" y="1393300"/>
            <a:ext cx="1440000" cy="1440000"/>
            <a:chOff x="5577433" y="341905"/>
            <a:chExt cx="1440000" cy="1440000"/>
          </a:xfrm>
        </p:grpSpPr>
        <p:sp>
          <p:nvSpPr>
            <p:cNvPr id="45" name="Elipse 44"/>
            <p:cNvSpPr/>
            <p:nvPr/>
          </p:nvSpPr>
          <p:spPr>
            <a:xfrm>
              <a:off x="5577433" y="341905"/>
              <a:ext cx="1440000" cy="1440000"/>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Elipse 4"/>
            <p:cNvSpPr/>
            <p:nvPr/>
          </p:nvSpPr>
          <p:spPr>
            <a:xfrm>
              <a:off x="5712554" y="605194"/>
              <a:ext cx="1169757" cy="891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kern="1200" dirty="0" err="1" smtClean="0"/>
                <a:t>Empresas</a:t>
              </a:r>
              <a:r>
                <a:rPr lang="en-GB" kern="1200" dirty="0" smtClean="0"/>
                <a:t> </a:t>
              </a:r>
              <a:r>
                <a:rPr lang="en-GB" kern="1200" dirty="0" err="1" smtClean="0"/>
                <a:t>aseguradoras</a:t>
              </a:r>
              <a:endParaRPr lang="en-GB" kern="1200" dirty="0"/>
            </a:p>
          </p:txBody>
        </p:sp>
      </p:grpSp>
      <p:sp>
        <p:nvSpPr>
          <p:cNvPr id="17" name="Rectángulo 16"/>
          <p:cNvSpPr/>
          <p:nvPr/>
        </p:nvSpPr>
        <p:spPr>
          <a:xfrm>
            <a:off x="592987" y="1163782"/>
            <a:ext cx="3012658" cy="191741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290945" y="5657498"/>
            <a:ext cx="8769927" cy="523220"/>
          </a:xfrm>
          <a:prstGeom prst="rect">
            <a:avLst/>
          </a:prstGeom>
        </p:spPr>
        <p:txBody>
          <a:bodyPr wrap="square">
            <a:spAutoFit/>
          </a:bodyPr>
          <a:lstStyle/>
          <a:p>
            <a:pPr algn="just"/>
            <a:r>
              <a:rPr lang="en-US" dirty="0" smtClean="0">
                <a:solidFill>
                  <a:srgbClr val="002060"/>
                </a:solidFill>
                <a:latin typeface="Arial" charset="0"/>
              </a:rPr>
              <a:t>(*) Criterio </a:t>
            </a:r>
            <a:r>
              <a:rPr lang="en-US" dirty="0">
                <a:solidFill>
                  <a:srgbClr val="002060"/>
                </a:solidFill>
                <a:latin typeface="Arial" charset="0"/>
              </a:rPr>
              <a:t>basado en </a:t>
            </a:r>
            <a:r>
              <a:rPr lang="es-ES" dirty="0">
                <a:solidFill>
                  <a:srgbClr val="002060"/>
                </a:solidFill>
                <a:latin typeface="Arial" charset="0"/>
              </a:rPr>
              <a:t>la diferente naturaleza de ambos negocios y, sobre todo, de los riesgos fundamentales de cada uno (riesgos de crédito y mercado en un caso, riesgos actuariales </a:t>
            </a:r>
            <a:r>
              <a:rPr lang="en-US" dirty="0">
                <a:solidFill>
                  <a:srgbClr val="002060"/>
                </a:solidFill>
                <a:latin typeface="Arial" charset="0"/>
              </a:rPr>
              <a:t>en el otro)</a:t>
            </a:r>
          </a:p>
        </p:txBody>
      </p:sp>
    </p:spTree>
    <p:extLst>
      <p:ext uri="{BB962C8B-B14F-4D97-AF65-F5344CB8AC3E}">
        <p14:creationId xmlns:p14="http://schemas.microsoft.com/office/powerpoint/2010/main" val="152735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3872" y="314559"/>
            <a:ext cx="3116559" cy="369332"/>
          </a:xfrm>
          <a:prstGeom prst="rect">
            <a:avLst/>
          </a:prstGeom>
        </p:spPr>
        <p:txBody>
          <a:bodyPr wrap="none">
            <a:spAutoFit/>
          </a:bodyPr>
          <a:lstStyle/>
          <a:p>
            <a:pPr>
              <a:defRPr/>
            </a:pPr>
            <a:r>
              <a:rPr lang="es-ES" sz="1800" dirty="0">
                <a:solidFill>
                  <a:srgbClr val="FF0000"/>
                </a:solidFill>
              </a:rPr>
              <a:t>2. Origen del problema </a:t>
            </a:r>
            <a:r>
              <a:rPr lang="es-ES" sz="1800" dirty="0" smtClean="0">
                <a:solidFill>
                  <a:srgbClr val="FF0000"/>
                </a:solidFill>
              </a:rPr>
              <a:t>(</a:t>
            </a:r>
            <a:r>
              <a:rPr lang="es-ES" sz="1800" baseline="30000" dirty="0" smtClean="0">
                <a:solidFill>
                  <a:srgbClr val="FF0000"/>
                </a:solidFill>
              </a:rPr>
              <a:t>2/3</a:t>
            </a:r>
            <a:r>
              <a:rPr lang="es-ES" sz="1800" dirty="0" smtClean="0">
                <a:solidFill>
                  <a:srgbClr val="FF0000"/>
                </a:solidFill>
              </a:rPr>
              <a:t>)</a:t>
            </a:r>
            <a:endParaRPr lang="es-ES" altLang="es-ES" sz="1800" dirty="0">
              <a:solidFill>
                <a:srgbClr val="FF0000"/>
              </a:solidFill>
            </a:endParaRP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36" name="CuadroTexto 35"/>
          <p:cNvSpPr txBox="1"/>
          <p:nvPr/>
        </p:nvSpPr>
        <p:spPr>
          <a:xfrm>
            <a:off x="451194" y="962102"/>
            <a:ext cx="4193966" cy="1200329"/>
          </a:xfrm>
          <a:prstGeom prst="rect">
            <a:avLst/>
          </a:prstGeom>
          <a:noFill/>
          <a:ln>
            <a:solidFill>
              <a:srgbClr val="002060"/>
            </a:solidFill>
          </a:ln>
        </p:spPr>
        <p:txBody>
          <a:bodyPr wrap="square" rtlCol="0">
            <a:spAutoFit/>
          </a:bodyPr>
          <a:lstStyle/>
          <a:p>
            <a:pPr algn="ctr"/>
            <a:r>
              <a:rPr lang="es-ES" sz="2400" dirty="0" smtClean="0">
                <a:solidFill>
                  <a:srgbClr val="002060"/>
                </a:solidFill>
              </a:rPr>
              <a:t>NO CONSOLIDAN SUS CUENTAS A EFECTOS PRUDENCIALES</a:t>
            </a:r>
            <a:endParaRPr lang="en-US" sz="2400" dirty="0">
              <a:solidFill>
                <a:srgbClr val="002060"/>
              </a:solidFill>
            </a:endParaRPr>
          </a:p>
        </p:txBody>
      </p:sp>
      <p:sp>
        <p:nvSpPr>
          <p:cNvPr id="19" name="Llamada rectangular 18"/>
          <p:cNvSpPr/>
          <p:nvPr/>
        </p:nvSpPr>
        <p:spPr>
          <a:xfrm>
            <a:off x="1608826" y="3067704"/>
            <a:ext cx="5594508" cy="2246769"/>
          </a:xfrm>
          <a:prstGeom prst="wedgeRectCallout">
            <a:avLst>
              <a:gd name="adj1" fmla="val -41910"/>
              <a:gd name="adj2" fmla="val -88696"/>
            </a:avLst>
          </a:prstGeom>
          <a:ln>
            <a:solidFill>
              <a:schemeClr val="bg1">
                <a:lumMod val="75000"/>
              </a:schemeClr>
            </a:solidFill>
          </a:ln>
        </p:spPr>
        <p:txBody>
          <a:bodyPr wrap="square">
            <a:spAutoFit/>
          </a:bodyPr>
          <a:lstStyle/>
          <a:p>
            <a:pPr marL="342900" indent="-342900">
              <a:buFont typeface="Arial" panose="020B0604020202020204" pitchFamily="34" charset="0"/>
              <a:buChar char="−"/>
            </a:pPr>
            <a:r>
              <a:rPr lang="es-ES_tradnl" sz="2000" dirty="0">
                <a:solidFill>
                  <a:srgbClr val="002060"/>
                </a:solidFill>
              </a:rPr>
              <a:t>Inefectividad del </a:t>
            </a:r>
            <a:r>
              <a:rPr lang="es-ES_tradnl" sz="2000" dirty="0" smtClean="0">
                <a:solidFill>
                  <a:srgbClr val="002060"/>
                </a:solidFill>
              </a:rPr>
              <a:t>capital, doble cómputo</a:t>
            </a:r>
            <a:endParaRPr lang="es-ES_tradnl" sz="2000" dirty="0">
              <a:solidFill>
                <a:srgbClr val="002060"/>
              </a:solidFill>
            </a:endParaRPr>
          </a:p>
          <a:p>
            <a:pPr marL="342900" indent="-342900">
              <a:buFont typeface="Arial" panose="020B0604020202020204" pitchFamily="34" charset="0"/>
              <a:buChar char="−"/>
            </a:pPr>
            <a:r>
              <a:rPr lang="es-ES_tradnl" sz="2000" dirty="0" smtClean="0">
                <a:solidFill>
                  <a:srgbClr val="002060"/>
                </a:solidFill>
              </a:rPr>
              <a:t>Eliminaciones operaciones intragrupo</a:t>
            </a:r>
          </a:p>
          <a:p>
            <a:pPr marL="342900" indent="-342900">
              <a:buFont typeface="Arial" panose="020B0604020202020204" pitchFamily="34" charset="0"/>
              <a:buChar char="−"/>
            </a:pPr>
            <a:r>
              <a:rPr lang="es-ES_tradnl" sz="2000" dirty="0" smtClean="0">
                <a:solidFill>
                  <a:srgbClr val="002060"/>
                </a:solidFill>
              </a:rPr>
              <a:t>Gestión de riesgos única</a:t>
            </a:r>
          </a:p>
          <a:p>
            <a:pPr marL="342900" indent="-342900">
              <a:buFont typeface="Arial" panose="020B0604020202020204" pitchFamily="34" charset="0"/>
              <a:buChar char="−"/>
            </a:pPr>
            <a:r>
              <a:rPr lang="es-ES_tradnl" sz="2000" dirty="0" smtClean="0">
                <a:solidFill>
                  <a:srgbClr val="002060"/>
                </a:solidFill>
              </a:rPr>
              <a:t>Concentración de riesgos</a:t>
            </a:r>
          </a:p>
          <a:p>
            <a:pPr marL="342900" indent="-342900">
              <a:buFont typeface="Arial" panose="020B0604020202020204" pitchFamily="34" charset="0"/>
              <a:buChar char="−"/>
            </a:pPr>
            <a:r>
              <a:rPr lang="es-ES_tradnl" sz="2000" dirty="0" smtClean="0">
                <a:solidFill>
                  <a:srgbClr val="002060"/>
                </a:solidFill>
              </a:rPr>
              <a:t>Armonización de principios contables</a:t>
            </a:r>
          </a:p>
          <a:p>
            <a:pPr marL="342900" indent="-342900">
              <a:buFont typeface="Arial" panose="020B0604020202020204" pitchFamily="34" charset="0"/>
              <a:buChar char="−"/>
            </a:pPr>
            <a:r>
              <a:rPr lang="es-ES_tradnl" sz="2000" dirty="0" smtClean="0">
                <a:solidFill>
                  <a:srgbClr val="002060"/>
                </a:solidFill>
              </a:rPr>
              <a:t>Procedimientos y control interno unificado</a:t>
            </a:r>
          </a:p>
        </p:txBody>
      </p:sp>
      <p:sp>
        <p:nvSpPr>
          <p:cNvPr id="2" name="CuadroTexto 1"/>
          <p:cNvSpPr txBox="1"/>
          <p:nvPr/>
        </p:nvSpPr>
        <p:spPr>
          <a:xfrm>
            <a:off x="7390780" y="3140440"/>
            <a:ext cx="857086" cy="1569660"/>
          </a:xfrm>
          <a:prstGeom prst="rect">
            <a:avLst/>
          </a:prstGeom>
          <a:noFill/>
        </p:spPr>
        <p:txBody>
          <a:bodyPr wrap="square" rtlCol="0">
            <a:spAutoFit/>
          </a:bodyPr>
          <a:lstStyle/>
          <a:p>
            <a:r>
              <a:rPr lang="es-ES" sz="9600" dirty="0" smtClean="0">
                <a:solidFill>
                  <a:srgbClr val="FF0000"/>
                </a:solidFill>
              </a:rPr>
              <a:t>?</a:t>
            </a:r>
            <a:endParaRPr lang="en-US" sz="9600" dirty="0">
              <a:solidFill>
                <a:srgbClr val="FF0000"/>
              </a:solidFill>
            </a:endParaRPr>
          </a:p>
        </p:txBody>
      </p:sp>
      <p:sp>
        <p:nvSpPr>
          <p:cNvPr id="7" name="Rectángulo 6"/>
          <p:cNvSpPr/>
          <p:nvPr/>
        </p:nvSpPr>
        <p:spPr>
          <a:xfrm>
            <a:off x="2348347" y="2601428"/>
            <a:ext cx="1080653" cy="307777"/>
          </a:xfrm>
          <a:prstGeom prst="rect">
            <a:avLst/>
          </a:prstGeom>
        </p:spPr>
        <p:txBody>
          <a:bodyPr wrap="square">
            <a:spAutoFit/>
          </a:bodyPr>
          <a:lstStyle/>
          <a:p>
            <a:r>
              <a:rPr lang="es-ES" b="0" i="1" dirty="0" smtClean="0">
                <a:solidFill>
                  <a:srgbClr val="2C2A2A"/>
                </a:solidFill>
                <a:latin typeface="FrutusT-Light"/>
              </a:rPr>
              <a:t>Problemas</a:t>
            </a:r>
            <a:endParaRPr lang="en-US" i="1" dirty="0"/>
          </a:p>
        </p:txBody>
      </p:sp>
    </p:spTree>
    <p:extLst>
      <p:ext uri="{BB962C8B-B14F-4D97-AF65-F5344CB8AC3E}">
        <p14:creationId xmlns:p14="http://schemas.microsoft.com/office/powerpoint/2010/main" val="1706395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13872" y="314559"/>
            <a:ext cx="3116559" cy="584775"/>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2. Origen del problema </a:t>
            </a:r>
            <a:r>
              <a:rPr lang="es-ES" sz="1800" dirty="0" smtClean="0">
                <a:solidFill>
                  <a:srgbClr val="FF0000"/>
                </a:solidFill>
              </a:rPr>
              <a:t>(</a:t>
            </a:r>
            <a:r>
              <a:rPr lang="es-ES" sz="1800" baseline="30000" dirty="0" smtClean="0">
                <a:solidFill>
                  <a:srgbClr val="FF0000"/>
                </a:solidFill>
              </a:rPr>
              <a:t>3/3</a:t>
            </a:r>
            <a:r>
              <a:rPr lang="es-ES" sz="1800" dirty="0" smtClean="0">
                <a:solidFill>
                  <a:srgbClr val="FF0000"/>
                </a:solidFill>
              </a:rPr>
              <a:t>)</a:t>
            </a:r>
          </a:p>
          <a:p>
            <a:pPr eaLnBrk="0" fontAlgn="base" hangingPunct="0">
              <a:spcBef>
                <a:spcPct val="0"/>
              </a:spcBef>
              <a:spcAft>
                <a:spcPct val="0"/>
              </a:spcAft>
              <a:defRPr/>
            </a:pPr>
            <a:r>
              <a:rPr lang="es-ES" altLang="es-ES" dirty="0">
                <a:solidFill>
                  <a:schemeClr val="bg1">
                    <a:lumMod val="50000"/>
                  </a:schemeClr>
                </a:solidFill>
              </a:rPr>
              <a:t>Caso Grupos no financieros</a:t>
            </a:r>
            <a:endParaRPr lang="es-ES" altLang="es-ES" dirty="0">
              <a:solidFill>
                <a:schemeClr val="bg1">
                  <a:lumMod val="50000"/>
                </a:schemeClr>
              </a:solidFill>
            </a:endParaRPr>
          </a:p>
        </p:txBody>
      </p:sp>
      <p:pic>
        <p:nvPicPr>
          <p:cNvPr id="27" name="Imagen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grpSp>
        <p:nvGrpSpPr>
          <p:cNvPr id="44" name="Grupo 43"/>
          <p:cNvGrpSpPr/>
          <p:nvPr/>
        </p:nvGrpSpPr>
        <p:grpSpPr>
          <a:xfrm>
            <a:off x="413872" y="1100049"/>
            <a:ext cx="1440000" cy="1440000"/>
            <a:chOff x="5577433" y="341905"/>
            <a:chExt cx="1440000" cy="1440000"/>
          </a:xfrm>
        </p:grpSpPr>
        <p:sp>
          <p:nvSpPr>
            <p:cNvPr id="45" name="Elipse 44"/>
            <p:cNvSpPr/>
            <p:nvPr/>
          </p:nvSpPr>
          <p:spPr>
            <a:xfrm>
              <a:off x="5577433" y="341905"/>
              <a:ext cx="1440000" cy="1440000"/>
            </a:xfrm>
            <a:prstGeom prst="ellipse">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Elipse 4"/>
            <p:cNvSpPr/>
            <p:nvPr/>
          </p:nvSpPr>
          <p:spPr>
            <a:xfrm>
              <a:off x="5712554" y="605194"/>
              <a:ext cx="1169757" cy="891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kern="1200" dirty="0" err="1" smtClean="0">
                  <a:solidFill>
                    <a:schemeClr val="tx1"/>
                  </a:solidFill>
                </a:rPr>
                <a:t>Empresas</a:t>
              </a:r>
              <a:r>
                <a:rPr lang="en-GB" kern="1200" dirty="0" smtClean="0">
                  <a:solidFill>
                    <a:schemeClr val="tx1"/>
                  </a:solidFill>
                </a:rPr>
                <a:t> </a:t>
              </a:r>
              <a:r>
                <a:rPr lang="en-GB" kern="1200" dirty="0" smtClean="0">
                  <a:solidFill>
                    <a:schemeClr val="tx1"/>
                  </a:solidFill>
                </a:rPr>
                <a:t>no </a:t>
              </a:r>
              <a:r>
                <a:rPr lang="en-GB" kern="1200" dirty="0" err="1" smtClean="0">
                  <a:solidFill>
                    <a:schemeClr val="tx1"/>
                  </a:solidFill>
                </a:rPr>
                <a:t>financieras</a:t>
              </a:r>
              <a:endParaRPr lang="en-GB" kern="1200" dirty="0">
                <a:solidFill>
                  <a:schemeClr val="tx1"/>
                </a:solidFill>
              </a:endParaRPr>
            </a:p>
          </p:txBody>
        </p:sp>
      </p:grpSp>
      <p:sp>
        <p:nvSpPr>
          <p:cNvPr id="19" name="CuadroTexto 25"/>
          <p:cNvSpPr txBox="1"/>
          <p:nvPr/>
        </p:nvSpPr>
        <p:spPr>
          <a:xfrm>
            <a:off x="2125512" y="1363338"/>
            <a:ext cx="3216509" cy="707886"/>
          </a:xfrm>
          <a:prstGeom prst="rect">
            <a:avLst/>
          </a:prstGeom>
          <a:noFill/>
          <a:ln>
            <a:solidFill>
              <a:srgbClr val="002060"/>
            </a:solidFill>
          </a:ln>
        </p:spPr>
        <p:txBody>
          <a:bodyPr wrap="square" rtlCol="0">
            <a:spAutoFit/>
          </a:bodyPr>
          <a:lstStyle/>
          <a:p>
            <a:pPr algn="ctr"/>
            <a:r>
              <a:rPr lang="es-ES_tradnl" sz="2000" dirty="0" smtClean="0">
                <a:solidFill>
                  <a:srgbClr val="002060"/>
                </a:solidFill>
              </a:rPr>
              <a:t>Supervisión de grupos no financieros en la UE</a:t>
            </a:r>
            <a:endParaRPr lang="es-ES_tradnl" sz="2000" dirty="0" smtClean="0">
              <a:solidFill>
                <a:srgbClr val="002060"/>
              </a:solidFill>
            </a:endParaRPr>
          </a:p>
        </p:txBody>
      </p:sp>
      <p:sp>
        <p:nvSpPr>
          <p:cNvPr id="20" name="CuadroTexto 25"/>
          <p:cNvSpPr txBox="1"/>
          <p:nvPr/>
        </p:nvSpPr>
        <p:spPr>
          <a:xfrm>
            <a:off x="392581" y="2608330"/>
            <a:ext cx="8522819" cy="3170099"/>
          </a:xfrm>
          <a:prstGeom prst="rect">
            <a:avLst/>
          </a:prstGeom>
          <a:noFill/>
        </p:spPr>
        <p:txBody>
          <a:bodyPr wrap="square" rtlCol="0">
            <a:spAutoFit/>
          </a:bodyPr>
          <a:lstStyle/>
          <a:p>
            <a:pPr marL="457200" indent="-457200">
              <a:buFont typeface="+mj-lt"/>
              <a:buAutoNum type="arabicPeriod"/>
            </a:pPr>
            <a:r>
              <a:rPr lang="es-ES_tradnl" sz="2000" dirty="0" smtClean="0">
                <a:solidFill>
                  <a:srgbClr val="002060"/>
                </a:solidFill>
              </a:rPr>
              <a:t>No son entidades reguladas</a:t>
            </a:r>
            <a:r>
              <a:rPr lang="es-ES_tradnl" sz="2000" b="0" dirty="0" smtClean="0">
                <a:solidFill>
                  <a:srgbClr val="002060"/>
                </a:solidFill>
              </a:rPr>
              <a:t>. No tienen exigencias de capital. No captan fondos reembolsables del público (</a:t>
            </a:r>
            <a:r>
              <a:rPr lang="es-ES_tradnl" sz="2000" b="0" i="1" dirty="0" err="1" smtClean="0">
                <a:solidFill>
                  <a:srgbClr val="002060"/>
                </a:solidFill>
              </a:rPr>
              <a:t>fintech</a:t>
            </a:r>
            <a:r>
              <a:rPr lang="es-ES_tradnl" sz="2000" b="0" i="1" dirty="0" smtClean="0">
                <a:solidFill>
                  <a:srgbClr val="002060"/>
                </a:solidFill>
              </a:rPr>
              <a:t>…</a:t>
            </a:r>
            <a:r>
              <a:rPr lang="es-ES_tradnl" sz="2000" b="0" dirty="0" smtClean="0">
                <a:solidFill>
                  <a:srgbClr val="002060"/>
                </a:solidFill>
              </a:rPr>
              <a:t>)</a:t>
            </a:r>
          </a:p>
          <a:p>
            <a:pPr marL="457200" indent="-457200">
              <a:buFont typeface="+mj-lt"/>
              <a:buAutoNum type="arabicPeriod"/>
            </a:pPr>
            <a:r>
              <a:rPr lang="es-ES_tradnl" sz="2000" dirty="0" smtClean="0">
                <a:solidFill>
                  <a:srgbClr val="002060"/>
                </a:solidFill>
              </a:rPr>
              <a:t>No están sometidas a supervisión financiera</a:t>
            </a:r>
            <a:r>
              <a:rPr lang="es-ES_tradnl" sz="2000" b="0" dirty="0" smtClean="0">
                <a:solidFill>
                  <a:srgbClr val="002060"/>
                </a:solidFill>
              </a:rPr>
              <a:t>. Tampoco por sus actividades financieras</a:t>
            </a:r>
          </a:p>
          <a:p>
            <a:pPr marL="457200" indent="-457200">
              <a:buFont typeface="+mj-lt"/>
              <a:buAutoNum type="arabicPeriod"/>
            </a:pPr>
            <a:r>
              <a:rPr lang="es-ES_tradnl" sz="2000" dirty="0" smtClean="0">
                <a:solidFill>
                  <a:srgbClr val="002060"/>
                </a:solidFill>
              </a:rPr>
              <a:t>No consolidan sus cuentas</a:t>
            </a:r>
            <a:r>
              <a:rPr lang="es-ES_tradnl" sz="2000" b="0" dirty="0" smtClean="0">
                <a:solidFill>
                  <a:srgbClr val="002060"/>
                </a:solidFill>
              </a:rPr>
              <a:t> (mismo problema aseguradoras)</a:t>
            </a:r>
          </a:p>
          <a:p>
            <a:pPr marL="457200" indent="-457200">
              <a:buFont typeface="+mj-lt"/>
              <a:buAutoNum type="arabicPeriod"/>
            </a:pPr>
            <a:r>
              <a:rPr lang="es-ES_tradnl" sz="2000" dirty="0" smtClean="0">
                <a:solidFill>
                  <a:srgbClr val="002060"/>
                </a:solidFill>
              </a:rPr>
              <a:t>No se incluyen en el concepto UE de conglomerado financiero</a:t>
            </a:r>
          </a:p>
          <a:p>
            <a:pPr marL="457200" indent="-457200">
              <a:buFont typeface="+mj-lt"/>
              <a:buAutoNum type="arabicPeriod"/>
            </a:pPr>
            <a:r>
              <a:rPr lang="es-ES_tradnl" sz="2000" dirty="0" smtClean="0">
                <a:solidFill>
                  <a:srgbClr val="002060"/>
                </a:solidFill>
              </a:rPr>
              <a:t>Límites/Prohibiciones prudenciales (Basilea III)</a:t>
            </a:r>
          </a:p>
          <a:p>
            <a:pPr marL="971550" lvl="1" indent="-514350">
              <a:buFont typeface="+mj-lt"/>
              <a:buAutoNum type="romanLcPeriod"/>
            </a:pPr>
            <a:r>
              <a:rPr lang="es-ES_tradnl" sz="2000" b="0" dirty="0" smtClean="0">
                <a:solidFill>
                  <a:srgbClr val="002060"/>
                </a:solidFill>
              </a:rPr>
              <a:t>Como matrices: Idoneidad de accionistas</a:t>
            </a:r>
          </a:p>
          <a:p>
            <a:pPr marL="971550" lvl="1" indent="-514350">
              <a:buFont typeface="+mj-lt"/>
              <a:buAutoNum type="romanLcPeriod"/>
            </a:pPr>
            <a:r>
              <a:rPr lang="es-ES_tradnl" sz="2000" b="0" dirty="0" smtClean="0">
                <a:solidFill>
                  <a:srgbClr val="002060"/>
                </a:solidFill>
              </a:rPr>
              <a:t>Como filiales: Régimen restrictivo participaciones ‘cualificadas’ (deducción del exceso sobre 15% CET1)</a:t>
            </a:r>
            <a:endParaRPr lang="es-ES_tradnl" sz="2000" dirty="0" smtClean="0">
              <a:solidFill>
                <a:srgbClr val="002060"/>
              </a:solidFill>
            </a:endParaRPr>
          </a:p>
        </p:txBody>
      </p:sp>
      <p:sp>
        <p:nvSpPr>
          <p:cNvPr id="21" name="CuadroTexto 25"/>
          <p:cNvSpPr txBox="1"/>
          <p:nvPr/>
        </p:nvSpPr>
        <p:spPr>
          <a:xfrm>
            <a:off x="5890392" y="1344165"/>
            <a:ext cx="1665444" cy="707886"/>
          </a:xfrm>
          <a:prstGeom prst="rect">
            <a:avLst/>
          </a:prstGeom>
          <a:solidFill>
            <a:srgbClr val="002060"/>
          </a:solidFill>
          <a:ln>
            <a:solidFill>
              <a:srgbClr val="002060"/>
            </a:solidFill>
          </a:ln>
        </p:spPr>
        <p:txBody>
          <a:bodyPr wrap="square" rtlCol="0">
            <a:spAutoFit/>
          </a:bodyPr>
          <a:lstStyle/>
          <a:p>
            <a:pPr algn="ctr"/>
            <a:r>
              <a:rPr lang="es-ES_tradnl" sz="2000" dirty="0" smtClean="0"/>
              <a:t>Perspectiva prudencial</a:t>
            </a:r>
            <a:endParaRPr lang="es-ES_tradnl" sz="2000" dirty="0" smtClean="0"/>
          </a:p>
        </p:txBody>
      </p:sp>
      <p:cxnSp>
        <p:nvCxnSpPr>
          <p:cNvPr id="3" name="Straight Arrow Connector 2"/>
          <p:cNvCxnSpPr>
            <a:stCxn id="19" idx="3"/>
            <a:endCxn id="21" idx="1"/>
          </p:cNvCxnSpPr>
          <p:nvPr/>
        </p:nvCxnSpPr>
        <p:spPr>
          <a:xfrm flipV="1">
            <a:off x="5342021" y="1698108"/>
            <a:ext cx="548371" cy="1917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Curved Left Arrow 3"/>
          <p:cNvSpPr/>
          <p:nvPr/>
        </p:nvSpPr>
        <p:spPr>
          <a:xfrm>
            <a:off x="7892716" y="1717281"/>
            <a:ext cx="228600" cy="822768"/>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52461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0" name="Pentagon 10"/>
          <p:cNvSpPr>
            <a:spLocks noChangeArrowheads="1"/>
          </p:cNvSpPr>
          <p:nvPr/>
        </p:nvSpPr>
        <p:spPr bwMode="gray">
          <a:xfrm>
            <a:off x="563563" y="1080000"/>
            <a:ext cx="7863464" cy="823512"/>
          </a:xfrm>
          <a:prstGeom prst="homePlate">
            <a:avLst>
              <a:gd name="adj" fmla="val 50008"/>
            </a:avLst>
          </a:prstGeom>
          <a:noFill/>
          <a:ln w="9525">
            <a:solidFill>
              <a:srgbClr val="000000"/>
            </a:solidFill>
            <a:miter lim="800000"/>
            <a:headEnd/>
            <a:tailEnd/>
          </a:ln>
          <a:extLst/>
        </p:spPr>
        <p:txBody>
          <a:bodyPr anchor="ctr"/>
          <a:lstStyle>
            <a:lvl1pPr eaLnBrk="0" hangingPunct="0">
              <a:spcBef>
                <a:spcPts val="1200"/>
              </a:spcBef>
              <a:buFont typeface="Arial" charset="0"/>
              <a:buChar char="•"/>
              <a:defRPr sz="2400">
                <a:solidFill>
                  <a:schemeClr val="tx1"/>
                </a:solidFill>
                <a:latin typeface="Times New Roman" pitchFamily="18" charset="0"/>
              </a:defRPr>
            </a:lvl1pPr>
            <a:lvl2pPr marL="742950" indent="-285750" eaLnBrk="0" hangingPunct="0">
              <a:spcBef>
                <a:spcPct val="20000"/>
              </a:spcBef>
              <a:buFont typeface="Arial" charset="0"/>
              <a:buChar char="–"/>
              <a:defRPr sz="2000">
                <a:solidFill>
                  <a:schemeClr val="tx1"/>
                </a:solidFill>
                <a:latin typeface="Times New Roman" pitchFamily="18" charset="0"/>
              </a:defRPr>
            </a:lvl2pPr>
            <a:lvl3pPr marL="1143000" indent="-228600" eaLnBrk="0" hangingPunct="0">
              <a:spcBef>
                <a:spcPct val="20000"/>
              </a:spcBef>
              <a:buFont typeface="Arial" charset="0"/>
              <a:buChar char="•"/>
              <a:defRPr>
                <a:solidFill>
                  <a:schemeClr val="tx1"/>
                </a:solidFill>
                <a:latin typeface="Times New Roman" pitchFamily="18" charset="0"/>
              </a:defRPr>
            </a:lvl3pPr>
            <a:lvl4pPr marL="1600200" indent="-228600" eaLnBrk="0" hangingPunct="0">
              <a:spcBef>
                <a:spcPct val="20000"/>
              </a:spcBef>
              <a:buFont typeface="Arial" charset="0"/>
              <a:buChar char="–"/>
              <a:defRPr sz="1600">
                <a:solidFill>
                  <a:schemeClr val="tx1"/>
                </a:solidFill>
                <a:latin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defRPr>
            </a:lvl9pPr>
          </a:lstStyle>
          <a:p>
            <a:pPr marL="57150" indent="-342900" algn="just">
              <a:buFont typeface="+mj-lt"/>
              <a:buAutoNum type="arabicPeriod"/>
            </a:pPr>
            <a:r>
              <a:rPr lang="es-ES" sz="2200" dirty="0" smtClean="0">
                <a:solidFill>
                  <a:srgbClr val="002060"/>
                </a:solidFill>
                <a:latin typeface="Arial" charset="0"/>
              </a:rPr>
              <a:t>Armonizar las grandes </a:t>
            </a:r>
            <a:r>
              <a:rPr lang="es-ES" sz="2200" dirty="0">
                <a:solidFill>
                  <a:srgbClr val="002060"/>
                </a:solidFill>
                <a:latin typeface="Arial" charset="0"/>
              </a:rPr>
              <a:t>diferencias </a:t>
            </a:r>
            <a:r>
              <a:rPr lang="es-ES" sz="2200" dirty="0" smtClean="0">
                <a:solidFill>
                  <a:srgbClr val="002060"/>
                </a:solidFill>
                <a:latin typeface="Arial" charset="0"/>
              </a:rPr>
              <a:t>regulatorias entre países de la Unión Europea</a:t>
            </a:r>
            <a:endParaRPr lang="es-ES" sz="2200" dirty="0">
              <a:solidFill>
                <a:srgbClr val="002060"/>
              </a:solidFill>
              <a:latin typeface="Arial" charset="0"/>
            </a:endParaRPr>
          </a:p>
        </p:txBody>
      </p:sp>
      <p:sp>
        <p:nvSpPr>
          <p:cNvPr id="6" name="Rectángulo 5"/>
          <p:cNvSpPr/>
          <p:nvPr/>
        </p:nvSpPr>
        <p:spPr>
          <a:xfrm>
            <a:off x="1339321" y="4167557"/>
            <a:ext cx="5091546" cy="646331"/>
          </a:xfrm>
          <a:prstGeom prst="rect">
            <a:avLst/>
          </a:prstGeom>
        </p:spPr>
        <p:txBody>
          <a:bodyPr wrap="square">
            <a:spAutoFit/>
          </a:bodyPr>
          <a:lstStyle/>
          <a:p>
            <a:pPr lvl="1" algn="ctr"/>
            <a:r>
              <a:rPr lang="es-ES" sz="1800" dirty="0">
                <a:solidFill>
                  <a:srgbClr val="002060"/>
                </a:solidFill>
                <a:latin typeface="Arial" charset="0"/>
              </a:rPr>
              <a:t>En España estaba </a:t>
            </a:r>
            <a:r>
              <a:rPr lang="es-ES" sz="1800" dirty="0" smtClean="0">
                <a:solidFill>
                  <a:srgbClr val="002060"/>
                </a:solidFill>
                <a:latin typeface="Arial" charset="0"/>
              </a:rPr>
              <a:t>regulado, desde 1992:</a:t>
            </a:r>
          </a:p>
          <a:p>
            <a:pPr lvl="1" algn="ctr"/>
            <a:r>
              <a:rPr lang="es-ES" sz="1800" u="sng" dirty="0" smtClean="0">
                <a:solidFill>
                  <a:srgbClr val="002060"/>
                </a:solidFill>
                <a:latin typeface="Arial" charset="0"/>
              </a:rPr>
              <a:t>Grupos </a:t>
            </a:r>
            <a:r>
              <a:rPr lang="es-ES" sz="1800" u="sng" dirty="0">
                <a:solidFill>
                  <a:srgbClr val="002060"/>
                </a:solidFill>
                <a:latin typeface="Arial" charset="0"/>
              </a:rPr>
              <a:t>mixtos no </a:t>
            </a:r>
            <a:r>
              <a:rPr lang="es-ES" sz="1800" u="sng" dirty="0" smtClean="0">
                <a:solidFill>
                  <a:srgbClr val="002060"/>
                </a:solidFill>
                <a:latin typeface="Arial" charset="0"/>
              </a:rPr>
              <a:t>consolidables</a:t>
            </a:r>
            <a:endParaRPr lang="es-ES" sz="1800" u="sng" dirty="0">
              <a:solidFill>
                <a:srgbClr val="002060"/>
              </a:solidFill>
              <a:latin typeface="Arial" charset="0"/>
            </a:endParaRPr>
          </a:p>
        </p:txBody>
      </p:sp>
      <p:sp>
        <p:nvSpPr>
          <p:cNvPr id="7" name="Flecha curvada hacia la derecha 6"/>
          <p:cNvSpPr/>
          <p:nvPr/>
        </p:nvSpPr>
        <p:spPr>
          <a:xfrm>
            <a:off x="945573" y="3030295"/>
            <a:ext cx="581891" cy="1039089"/>
          </a:xfrm>
          <a:prstGeom prst="curved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ángulo 31"/>
          <p:cNvSpPr/>
          <p:nvPr/>
        </p:nvSpPr>
        <p:spPr>
          <a:xfrm>
            <a:off x="413872" y="314559"/>
            <a:ext cx="3616696" cy="369332"/>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3. Objetivo de la regulación (</a:t>
            </a:r>
            <a:r>
              <a:rPr lang="es-ES" sz="1800" baseline="30000" dirty="0" smtClean="0">
                <a:solidFill>
                  <a:srgbClr val="FF0000"/>
                </a:solidFill>
              </a:rPr>
              <a:t>1/3</a:t>
            </a:r>
            <a:r>
              <a:rPr lang="es-ES" sz="1800" dirty="0" smtClean="0">
                <a:solidFill>
                  <a:srgbClr val="FF0000"/>
                </a:solidFill>
              </a:rPr>
              <a:t>)</a:t>
            </a:r>
            <a:endParaRPr lang="es-ES" altLang="es-ES" sz="1800" dirty="0">
              <a:solidFill>
                <a:srgbClr val="FF0000"/>
              </a:solidFill>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13" name="Rectángulo 12"/>
          <p:cNvSpPr/>
          <p:nvPr/>
        </p:nvSpPr>
        <p:spPr>
          <a:xfrm>
            <a:off x="6951520" y="4793909"/>
            <a:ext cx="1963880" cy="1169551"/>
          </a:xfrm>
          <a:prstGeom prst="rect">
            <a:avLst/>
          </a:prstGeom>
        </p:spPr>
        <p:txBody>
          <a:bodyPr wrap="square">
            <a:spAutoFit/>
          </a:bodyPr>
          <a:lstStyle/>
          <a:p>
            <a:r>
              <a:rPr lang="es-ES" b="0" i="1" dirty="0">
                <a:solidFill>
                  <a:srgbClr val="2C2A2A"/>
                </a:solidFill>
                <a:latin typeface="FrutusT-Light"/>
              </a:rPr>
              <a:t>Ley 13/1992, </a:t>
            </a:r>
            <a:r>
              <a:rPr lang="es-ES" b="0" i="1" dirty="0" smtClean="0">
                <a:solidFill>
                  <a:srgbClr val="2C2A2A"/>
                </a:solidFill>
                <a:latin typeface="FrutusT-Light"/>
              </a:rPr>
              <a:t>de </a:t>
            </a:r>
            <a:r>
              <a:rPr lang="es-ES" b="0" i="1" dirty="0">
                <a:solidFill>
                  <a:srgbClr val="2C2A2A"/>
                </a:solidFill>
                <a:latin typeface="FrutusT-Light"/>
              </a:rPr>
              <a:t>recursos propios y supervisión en base </a:t>
            </a:r>
            <a:r>
              <a:rPr lang="es-ES" b="0" i="1" dirty="0" smtClean="0">
                <a:solidFill>
                  <a:srgbClr val="2C2A2A"/>
                </a:solidFill>
                <a:latin typeface="FrutusT-Light"/>
              </a:rPr>
              <a:t>consolidada </a:t>
            </a:r>
            <a:r>
              <a:rPr lang="en-US" b="0" i="1" dirty="0" smtClean="0">
                <a:solidFill>
                  <a:srgbClr val="2C2A2A"/>
                </a:solidFill>
                <a:latin typeface="FrutusT-Light"/>
              </a:rPr>
              <a:t>de </a:t>
            </a:r>
            <a:r>
              <a:rPr lang="en-US" b="0" i="1" dirty="0">
                <a:solidFill>
                  <a:srgbClr val="2C2A2A"/>
                </a:solidFill>
                <a:latin typeface="FrutusT-Light"/>
              </a:rPr>
              <a:t>las </a:t>
            </a:r>
            <a:r>
              <a:rPr lang="en-US" b="0" i="1" dirty="0" err="1">
                <a:solidFill>
                  <a:srgbClr val="2C2A2A"/>
                </a:solidFill>
                <a:latin typeface="FrutusT-Light"/>
              </a:rPr>
              <a:t>entidades</a:t>
            </a:r>
            <a:r>
              <a:rPr lang="en-US" b="0" i="1" dirty="0">
                <a:solidFill>
                  <a:srgbClr val="2C2A2A"/>
                </a:solidFill>
                <a:latin typeface="FrutusT-Light"/>
              </a:rPr>
              <a:t> </a:t>
            </a:r>
            <a:r>
              <a:rPr lang="en-US" b="0" i="1" dirty="0" err="1">
                <a:solidFill>
                  <a:srgbClr val="2C2A2A"/>
                </a:solidFill>
                <a:latin typeface="FrutusT-Light"/>
              </a:rPr>
              <a:t>financieras</a:t>
            </a:r>
            <a:endParaRPr lang="en-US" i="1" dirty="0"/>
          </a:p>
        </p:txBody>
      </p:sp>
      <p:sp>
        <p:nvSpPr>
          <p:cNvPr id="16" name="Rectángulo 15"/>
          <p:cNvSpPr/>
          <p:nvPr/>
        </p:nvSpPr>
        <p:spPr>
          <a:xfrm>
            <a:off x="1744568" y="2792346"/>
            <a:ext cx="4572000" cy="646331"/>
          </a:xfrm>
          <a:prstGeom prst="rect">
            <a:avLst/>
          </a:prstGeom>
        </p:spPr>
        <p:txBody>
          <a:bodyPr>
            <a:spAutoFit/>
          </a:bodyPr>
          <a:lstStyle/>
          <a:p>
            <a:pPr algn="ctr"/>
            <a:r>
              <a:rPr lang="es-ES" sz="1800" dirty="0">
                <a:solidFill>
                  <a:srgbClr val="002060"/>
                </a:solidFill>
                <a:latin typeface="Arial" charset="0"/>
              </a:rPr>
              <a:t>N</a:t>
            </a:r>
            <a:r>
              <a:rPr lang="es-ES" sz="1800" dirty="0" smtClean="0">
                <a:solidFill>
                  <a:srgbClr val="002060"/>
                </a:solidFill>
                <a:latin typeface="Arial" charset="0"/>
              </a:rPr>
              <a:t>ovedad </a:t>
            </a:r>
            <a:r>
              <a:rPr lang="es-ES" sz="1800" dirty="0">
                <a:solidFill>
                  <a:srgbClr val="002060"/>
                </a:solidFill>
                <a:latin typeface="Arial" charset="0"/>
              </a:rPr>
              <a:t>normativa para la mayoría de los </a:t>
            </a:r>
            <a:r>
              <a:rPr lang="es-ES" sz="1800" dirty="0" smtClean="0">
                <a:solidFill>
                  <a:srgbClr val="002060"/>
                </a:solidFill>
                <a:latin typeface="Arial" charset="0"/>
              </a:rPr>
              <a:t>países </a:t>
            </a:r>
            <a:r>
              <a:rPr lang="en-US" sz="1800" dirty="0" smtClean="0">
                <a:solidFill>
                  <a:srgbClr val="002060"/>
                </a:solidFill>
                <a:latin typeface="Arial" charset="0"/>
              </a:rPr>
              <a:t>integrantes </a:t>
            </a:r>
            <a:r>
              <a:rPr lang="en-US" sz="1800" dirty="0">
                <a:solidFill>
                  <a:srgbClr val="002060"/>
                </a:solidFill>
                <a:latin typeface="Arial" charset="0"/>
              </a:rPr>
              <a:t>de la Unión</a:t>
            </a:r>
          </a:p>
        </p:txBody>
      </p:sp>
      <p:sp>
        <p:nvSpPr>
          <p:cNvPr id="17" name="Flecha doblada hacia arriba 16"/>
          <p:cNvSpPr/>
          <p:nvPr/>
        </p:nvSpPr>
        <p:spPr>
          <a:xfrm rot="5400000">
            <a:off x="5967919" y="4757702"/>
            <a:ext cx="925896" cy="644236"/>
          </a:xfrm>
          <a:prstGeom prst="bentUp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487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20" name="Pentagon 10"/>
          <p:cNvSpPr>
            <a:spLocks noChangeArrowheads="1"/>
          </p:cNvSpPr>
          <p:nvPr/>
        </p:nvSpPr>
        <p:spPr bwMode="gray">
          <a:xfrm>
            <a:off x="563563" y="1080000"/>
            <a:ext cx="7863464" cy="823512"/>
          </a:xfrm>
          <a:prstGeom prst="homePlate">
            <a:avLst>
              <a:gd name="adj" fmla="val 50008"/>
            </a:avLst>
          </a:prstGeom>
          <a:noFill/>
          <a:ln w="9525">
            <a:solidFill>
              <a:srgbClr val="002060"/>
            </a:solidFill>
            <a:miter lim="800000"/>
            <a:headEnd/>
            <a:tailEnd/>
          </a:ln>
          <a:extLst/>
        </p:spPr>
        <p:txBody>
          <a:bodyPr anchor="ctr"/>
          <a:lstStyle>
            <a:lvl1pPr eaLnBrk="0" hangingPunct="0">
              <a:spcBef>
                <a:spcPts val="1200"/>
              </a:spcBef>
              <a:buFont typeface="Arial" charset="0"/>
              <a:buChar char="•"/>
              <a:defRPr sz="2400">
                <a:solidFill>
                  <a:schemeClr val="tx1"/>
                </a:solidFill>
                <a:latin typeface="Times New Roman" pitchFamily="18" charset="0"/>
              </a:defRPr>
            </a:lvl1pPr>
            <a:lvl2pPr marL="742950" indent="-285750" eaLnBrk="0" hangingPunct="0">
              <a:spcBef>
                <a:spcPct val="20000"/>
              </a:spcBef>
              <a:buFont typeface="Arial" charset="0"/>
              <a:buChar char="–"/>
              <a:defRPr sz="2000">
                <a:solidFill>
                  <a:schemeClr val="tx1"/>
                </a:solidFill>
                <a:latin typeface="Times New Roman" pitchFamily="18" charset="0"/>
              </a:defRPr>
            </a:lvl2pPr>
            <a:lvl3pPr marL="1143000" indent="-228600" eaLnBrk="0" hangingPunct="0">
              <a:spcBef>
                <a:spcPct val="20000"/>
              </a:spcBef>
              <a:buFont typeface="Arial" charset="0"/>
              <a:buChar char="•"/>
              <a:defRPr>
                <a:solidFill>
                  <a:schemeClr val="tx1"/>
                </a:solidFill>
                <a:latin typeface="Times New Roman" pitchFamily="18" charset="0"/>
              </a:defRPr>
            </a:lvl3pPr>
            <a:lvl4pPr marL="1600200" indent="-228600" eaLnBrk="0" hangingPunct="0">
              <a:spcBef>
                <a:spcPct val="20000"/>
              </a:spcBef>
              <a:buFont typeface="Arial" charset="0"/>
              <a:buChar char="–"/>
              <a:defRPr sz="1600">
                <a:solidFill>
                  <a:schemeClr val="tx1"/>
                </a:solidFill>
                <a:latin typeface="Times New Roman" pitchFamily="18" charset="0"/>
              </a:defRPr>
            </a:lvl4pPr>
            <a:lvl5pPr marL="2057400" indent="-228600" eaLnBrk="0" hangingPunct="0">
              <a:spcBef>
                <a:spcPct val="20000"/>
              </a:spcBef>
              <a:buFont typeface="Arial" charset="0"/>
              <a:buChar char="»"/>
              <a:defRPr sz="16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16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16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16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1600">
                <a:solidFill>
                  <a:schemeClr val="tx1"/>
                </a:solidFill>
                <a:latin typeface="Times New Roman" pitchFamily="18" charset="0"/>
              </a:defRPr>
            </a:lvl9pPr>
          </a:lstStyle>
          <a:p>
            <a:pPr marL="342900" indent="-342900" eaLnBrk="1" hangingPunct="1">
              <a:spcBef>
                <a:spcPct val="0"/>
              </a:spcBef>
              <a:buFont typeface="+mj-lt"/>
              <a:buAutoNum type="arabicPeriod" startAt="2"/>
            </a:pPr>
            <a:r>
              <a:rPr lang="es-ES" sz="2200" dirty="0" smtClean="0">
                <a:solidFill>
                  <a:srgbClr val="002060"/>
                </a:solidFill>
                <a:latin typeface="Arial" charset="0"/>
              </a:rPr>
              <a:t>Necesidad </a:t>
            </a:r>
            <a:r>
              <a:rPr lang="es-ES" sz="2200" dirty="0">
                <a:solidFill>
                  <a:srgbClr val="002060"/>
                </a:solidFill>
                <a:latin typeface="Arial" charset="0"/>
              </a:rPr>
              <a:t>de ofrecer una respuesta adecuada a la proliferación de </a:t>
            </a:r>
            <a:r>
              <a:rPr lang="es-ES" sz="2200" u="sng" dirty="0">
                <a:solidFill>
                  <a:srgbClr val="002060"/>
                </a:solidFill>
                <a:latin typeface="Arial" charset="0"/>
              </a:rPr>
              <a:t>grupos </a:t>
            </a:r>
            <a:r>
              <a:rPr lang="es-ES" sz="2200" u="sng" dirty="0" smtClean="0">
                <a:solidFill>
                  <a:srgbClr val="002060"/>
                </a:solidFill>
                <a:latin typeface="Arial" charset="0"/>
              </a:rPr>
              <a:t>intersectoriales</a:t>
            </a:r>
            <a:endParaRPr lang="en-GB" altLang="en-US" sz="2200" dirty="0">
              <a:solidFill>
                <a:srgbClr val="002060"/>
              </a:solidFill>
              <a:latin typeface="Arial" charset="0"/>
            </a:endParaRPr>
          </a:p>
        </p:txBody>
      </p:sp>
      <p:grpSp>
        <p:nvGrpSpPr>
          <p:cNvPr id="14" name="Grupo 13"/>
          <p:cNvGrpSpPr/>
          <p:nvPr/>
        </p:nvGrpSpPr>
        <p:grpSpPr>
          <a:xfrm>
            <a:off x="1176632" y="2579988"/>
            <a:ext cx="1980000" cy="1980000"/>
            <a:chOff x="5577433" y="341905"/>
            <a:chExt cx="2483929" cy="2483929"/>
          </a:xfrm>
        </p:grpSpPr>
        <p:sp>
          <p:nvSpPr>
            <p:cNvPr id="15" name="Elipse 14"/>
            <p:cNvSpPr/>
            <p:nvPr/>
          </p:nvSpPr>
          <p:spPr>
            <a:xfrm>
              <a:off x="5577433" y="341905"/>
              <a:ext cx="2483929" cy="2483929"/>
            </a:xfrm>
            <a:prstGeom prst="ellipse">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Elipse 4"/>
            <p:cNvSpPr/>
            <p:nvPr/>
          </p:nvSpPr>
          <p:spPr>
            <a:xfrm>
              <a:off x="5920414" y="705668"/>
              <a:ext cx="1756403"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000" kern="1200" dirty="0" err="1" smtClean="0"/>
                <a:t>Entidades</a:t>
              </a:r>
              <a:r>
                <a:rPr lang="en-GB" sz="2000" kern="1200" dirty="0" smtClean="0"/>
                <a:t> de </a:t>
              </a:r>
              <a:r>
                <a:rPr lang="en-GB" sz="2000" kern="1200" dirty="0" err="1" smtClean="0"/>
                <a:t>crédito</a:t>
              </a:r>
              <a:endParaRPr lang="en-GB" sz="2000" kern="1200" dirty="0"/>
            </a:p>
          </p:txBody>
        </p:sp>
      </p:grpSp>
      <p:grpSp>
        <p:nvGrpSpPr>
          <p:cNvPr id="17" name="Grupo 16"/>
          <p:cNvGrpSpPr/>
          <p:nvPr/>
        </p:nvGrpSpPr>
        <p:grpSpPr>
          <a:xfrm>
            <a:off x="3438387" y="2579988"/>
            <a:ext cx="1980000" cy="1980000"/>
            <a:chOff x="5577433" y="341905"/>
            <a:chExt cx="2483929" cy="2483929"/>
          </a:xfrm>
        </p:grpSpPr>
        <p:sp>
          <p:nvSpPr>
            <p:cNvPr id="18" name="Elipse 17"/>
            <p:cNvSpPr/>
            <p:nvPr/>
          </p:nvSpPr>
          <p:spPr>
            <a:xfrm>
              <a:off x="5577433" y="341905"/>
              <a:ext cx="2483929" cy="2483929"/>
            </a:xfrm>
            <a:prstGeom prst="ellipse">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Elipse 4"/>
            <p:cNvSpPr/>
            <p:nvPr/>
          </p:nvSpPr>
          <p:spPr>
            <a:xfrm>
              <a:off x="5878850" y="705668"/>
              <a:ext cx="1850510"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2000" kern="1200" dirty="0" err="1" smtClean="0"/>
                <a:t>Empresas</a:t>
              </a:r>
              <a:r>
                <a:rPr lang="en-GB" sz="2000" kern="1200" dirty="0" smtClean="0"/>
                <a:t> </a:t>
              </a:r>
              <a:r>
                <a:rPr lang="en-GB" sz="2000" kern="1200" dirty="0" err="1" smtClean="0"/>
                <a:t>servicios</a:t>
              </a:r>
              <a:r>
                <a:rPr lang="en-GB" sz="2000" kern="1200" dirty="0" smtClean="0"/>
                <a:t> </a:t>
              </a:r>
              <a:r>
                <a:rPr lang="en-GB" sz="2000" kern="1200" dirty="0" err="1" smtClean="0"/>
                <a:t>inversión</a:t>
              </a:r>
              <a:endParaRPr lang="en-GB" sz="2000" kern="1200" dirty="0"/>
            </a:p>
          </p:txBody>
        </p:sp>
      </p:grpSp>
      <p:grpSp>
        <p:nvGrpSpPr>
          <p:cNvPr id="20" name="Grupo 19"/>
          <p:cNvGrpSpPr/>
          <p:nvPr/>
        </p:nvGrpSpPr>
        <p:grpSpPr>
          <a:xfrm>
            <a:off x="5794249" y="2579988"/>
            <a:ext cx="1980000" cy="1980000"/>
            <a:chOff x="5577433" y="341905"/>
            <a:chExt cx="2483929" cy="2483929"/>
          </a:xfrm>
        </p:grpSpPr>
        <p:sp>
          <p:nvSpPr>
            <p:cNvPr id="21" name="Elipse 20"/>
            <p:cNvSpPr/>
            <p:nvPr/>
          </p:nvSpPr>
          <p:spPr>
            <a:xfrm>
              <a:off x="5577433" y="341905"/>
              <a:ext cx="2483929" cy="2483929"/>
            </a:xfrm>
            <a:prstGeom prst="ellipse">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Elipse 4"/>
            <p:cNvSpPr/>
            <p:nvPr/>
          </p:nvSpPr>
          <p:spPr>
            <a:xfrm>
              <a:off x="5847676" y="705668"/>
              <a:ext cx="2026059" cy="17564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GB" sz="1900" kern="1200" dirty="0" err="1" smtClean="0"/>
                <a:t>Empresas</a:t>
              </a:r>
              <a:r>
                <a:rPr lang="en-GB" sz="1900" kern="1200" dirty="0" smtClean="0"/>
                <a:t> </a:t>
              </a:r>
              <a:r>
                <a:rPr lang="en-GB" sz="1900" kern="1200" dirty="0" err="1" smtClean="0"/>
                <a:t>aseguradoras</a:t>
              </a:r>
              <a:endParaRPr lang="en-GB" sz="1900" kern="1200" dirty="0"/>
            </a:p>
          </p:txBody>
        </p:sp>
      </p:grpSp>
      <p:sp>
        <p:nvSpPr>
          <p:cNvPr id="2" name="Rectángulo 1"/>
          <p:cNvSpPr/>
          <p:nvPr/>
        </p:nvSpPr>
        <p:spPr>
          <a:xfrm>
            <a:off x="563563" y="5148376"/>
            <a:ext cx="4394295" cy="923330"/>
          </a:xfrm>
          <a:prstGeom prst="rect">
            <a:avLst/>
          </a:prstGeom>
        </p:spPr>
        <p:txBody>
          <a:bodyPr wrap="square">
            <a:spAutoFit/>
          </a:bodyPr>
          <a:lstStyle/>
          <a:p>
            <a:pPr algn="ctr"/>
            <a:r>
              <a:rPr lang="es-ES" sz="1800" dirty="0">
                <a:solidFill>
                  <a:srgbClr val="002060"/>
                </a:solidFill>
                <a:latin typeface="Arial" charset="0"/>
              </a:rPr>
              <a:t>Los vínculos entre estos tres sectores pueden hacer aparecer nuevos riesgos o incrementar los existentes</a:t>
            </a:r>
            <a:endParaRPr lang="en-US" sz="1800" dirty="0">
              <a:solidFill>
                <a:srgbClr val="002060"/>
              </a:solidFill>
              <a:latin typeface="Arial" charset="0"/>
            </a:endParaRPr>
          </a:p>
        </p:txBody>
      </p:sp>
      <p:sp>
        <p:nvSpPr>
          <p:cNvPr id="5" name="Flecha izquierda y derecha 4"/>
          <p:cNvSpPr/>
          <p:nvPr/>
        </p:nvSpPr>
        <p:spPr>
          <a:xfrm>
            <a:off x="2596124" y="2304863"/>
            <a:ext cx="1402772" cy="374073"/>
          </a:xfrm>
          <a:prstGeom prst="lef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echa izquierda y derecha 26"/>
          <p:cNvSpPr/>
          <p:nvPr/>
        </p:nvSpPr>
        <p:spPr>
          <a:xfrm>
            <a:off x="4974173" y="2292186"/>
            <a:ext cx="1402772" cy="374073"/>
          </a:xfrm>
          <a:prstGeom prst="lef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echa izquierda y derecha 27"/>
          <p:cNvSpPr/>
          <p:nvPr/>
        </p:nvSpPr>
        <p:spPr>
          <a:xfrm>
            <a:off x="2440283" y="4619020"/>
            <a:ext cx="4110024" cy="374073"/>
          </a:xfrm>
          <a:prstGeom prst="lef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ángulo 22"/>
          <p:cNvSpPr/>
          <p:nvPr/>
        </p:nvSpPr>
        <p:spPr>
          <a:xfrm>
            <a:off x="413872" y="314559"/>
            <a:ext cx="3616696" cy="369332"/>
          </a:xfrm>
          <a:prstGeom prst="rect">
            <a:avLst/>
          </a:prstGeom>
        </p:spPr>
        <p:txBody>
          <a:bodyPr wrap="none">
            <a:spAutoFit/>
          </a:bodyPr>
          <a:lstStyle/>
          <a:p>
            <a:pPr eaLnBrk="0" fontAlgn="base" hangingPunct="0">
              <a:spcBef>
                <a:spcPct val="0"/>
              </a:spcBef>
              <a:spcAft>
                <a:spcPct val="0"/>
              </a:spcAft>
              <a:defRPr/>
            </a:pPr>
            <a:r>
              <a:rPr lang="es-ES" sz="1800" dirty="0" smtClean="0">
                <a:solidFill>
                  <a:srgbClr val="FF0000"/>
                </a:solidFill>
              </a:rPr>
              <a:t>3. Objetivo de la regulación (</a:t>
            </a:r>
            <a:r>
              <a:rPr lang="es-ES" sz="1800" baseline="30000" dirty="0" smtClean="0">
                <a:solidFill>
                  <a:srgbClr val="FF0000"/>
                </a:solidFill>
              </a:rPr>
              <a:t>2/3</a:t>
            </a:r>
            <a:r>
              <a:rPr lang="es-ES" sz="1800" dirty="0" smtClean="0">
                <a:solidFill>
                  <a:srgbClr val="FF0000"/>
                </a:solidFill>
              </a:rPr>
              <a:t>)</a:t>
            </a:r>
            <a:endParaRPr lang="es-ES" altLang="es-ES" sz="1800" dirty="0">
              <a:solidFill>
                <a:srgbClr val="FF0000"/>
              </a:solidFill>
            </a:endParaRPr>
          </a:p>
        </p:txBody>
      </p:sp>
      <p:sp>
        <p:nvSpPr>
          <p:cNvPr id="24" name="CuadroTexto 23"/>
          <p:cNvSpPr txBox="1"/>
          <p:nvPr/>
        </p:nvSpPr>
        <p:spPr>
          <a:xfrm>
            <a:off x="6650764" y="1558399"/>
            <a:ext cx="1329455" cy="646331"/>
          </a:xfrm>
          <a:prstGeom prst="rect">
            <a:avLst/>
          </a:prstGeom>
          <a:noFill/>
          <a:ln>
            <a:noFill/>
          </a:ln>
        </p:spPr>
        <p:txBody>
          <a:bodyPr wrap="square" rtlCol="0">
            <a:spAutoFit/>
          </a:bodyPr>
          <a:lstStyle/>
          <a:p>
            <a:pPr algn="ctr"/>
            <a:r>
              <a:rPr lang="es-ES" sz="1800" dirty="0" smtClean="0">
                <a:solidFill>
                  <a:schemeClr val="bg1">
                    <a:lumMod val="50000"/>
                  </a:schemeClr>
                </a:solidFill>
              </a:rPr>
              <a:t>Entidades reguladas</a:t>
            </a:r>
            <a:endParaRPr lang="es-ES" sz="1800" dirty="0">
              <a:solidFill>
                <a:schemeClr val="bg1">
                  <a:lumMod val="50000"/>
                </a:schemeClr>
              </a:solidFill>
            </a:endParaRPr>
          </a:p>
        </p:txBody>
      </p:sp>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32" y="276709"/>
            <a:ext cx="1335068" cy="347335"/>
          </a:xfrm>
          <a:prstGeom prst="rect">
            <a:avLst/>
          </a:prstGeom>
        </p:spPr>
      </p:pic>
      <p:sp>
        <p:nvSpPr>
          <p:cNvPr id="26" name="Rectángulo 25"/>
          <p:cNvSpPr/>
          <p:nvPr/>
        </p:nvSpPr>
        <p:spPr>
          <a:xfrm>
            <a:off x="6156665" y="5310570"/>
            <a:ext cx="2847334" cy="646331"/>
          </a:xfrm>
          <a:prstGeom prst="rect">
            <a:avLst/>
          </a:prstGeom>
        </p:spPr>
        <p:txBody>
          <a:bodyPr wrap="square">
            <a:spAutoFit/>
          </a:bodyPr>
          <a:lstStyle/>
          <a:p>
            <a:pPr algn="ctr"/>
            <a:r>
              <a:rPr lang="es-ES" sz="1800" dirty="0" smtClean="0">
                <a:solidFill>
                  <a:srgbClr val="002060"/>
                </a:solidFill>
                <a:latin typeface="Arial" charset="0"/>
              </a:rPr>
              <a:t>DIVERSIFICACIÓN =</a:t>
            </a:r>
          </a:p>
          <a:p>
            <a:pPr algn="ctr"/>
            <a:r>
              <a:rPr lang="es-ES" sz="1800" dirty="0" smtClean="0">
                <a:solidFill>
                  <a:srgbClr val="FF0000"/>
                </a:solidFill>
                <a:latin typeface="Arial" charset="0"/>
              </a:rPr>
              <a:t>MAYOR REGULACIÓN</a:t>
            </a:r>
            <a:endParaRPr lang="en-US" sz="1800" dirty="0">
              <a:solidFill>
                <a:srgbClr val="FF0000"/>
              </a:solidFill>
              <a:latin typeface="Arial" charset="0"/>
            </a:endParaRPr>
          </a:p>
        </p:txBody>
      </p:sp>
      <p:sp>
        <p:nvSpPr>
          <p:cNvPr id="29" name="Flecha izquierda y derecha 28"/>
          <p:cNvSpPr/>
          <p:nvPr/>
        </p:nvSpPr>
        <p:spPr>
          <a:xfrm>
            <a:off x="5089756" y="5383822"/>
            <a:ext cx="935011" cy="584775"/>
          </a:xfrm>
          <a:prstGeom prst="leftRightArrow">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66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7" grpId="0" animBg="1"/>
      <p:bldP spid="28" grpId="0" animBg="1"/>
      <p:bldP spid="24" grpId="0"/>
      <p:bldP spid="26" grpId="0"/>
      <p:bldP spid="29" grpId="0" animBg="1"/>
    </p:bldLst>
  </p:timing>
</p:sld>
</file>

<file path=ppt/theme/theme1.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ersonalizado">
  <a:themeElements>
    <a:clrScheme name="">
      <a:dk1>
        <a:srgbClr val="000000"/>
      </a:dk1>
      <a:lt1>
        <a:srgbClr val="FFFFFF"/>
      </a:lt1>
      <a:dk2>
        <a:srgbClr val="FFFFFF"/>
      </a:dk2>
      <a:lt2>
        <a:srgbClr val="808080"/>
      </a:lt2>
      <a:accent1>
        <a:srgbClr val="F8F8F8"/>
      </a:accent1>
      <a:accent2>
        <a:srgbClr val="FF0000"/>
      </a:accent2>
      <a:accent3>
        <a:srgbClr val="FFFFFF"/>
      </a:accent3>
      <a:accent4>
        <a:srgbClr val="000000"/>
      </a:accent4>
      <a:accent5>
        <a:srgbClr val="FBFBFB"/>
      </a:accent5>
      <a:accent6>
        <a:srgbClr val="E70000"/>
      </a:accent6>
      <a:hlink>
        <a:srgbClr val="C0C0C0"/>
      </a:hlink>
      <a:folHlink>
        <a:srgbClr val="969696"/>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50"/>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820738" rtl="0" eaLnBrk="0" fontAlgn="base" latinLnBrk="0" hangingPunct="0">
          <a:lnSpc>
            <a:spcPct val="100000"/>
          </a:lnSpc>
          <a:spcBef>
            <a:spcPct val="0"/>
          </a:spcBef>
          <a:spcAft>
            <a:spcPct val="0"/>
          </a:spcAft>
          <a:buClrTx/>
          <a:buSzTx/>
          <a:buFontTx/>
          <a:buNone/>
          <a:tabLst/>
          <a:defRPr sz="1600" b="1" dirty="0" smtClean="0">
            <a:solidFill>
              <a:schemeClr val="bg1"/>
            </a:solidFill>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prstShdw prst="shdw13" dist="53882" dir="13500000">
            <a:schemeClr val="bg2">
              <a:alpha val="50000"/>
            </a:schemeClr>
          </a:prstShdw>
        </a:effectLst>
      </a:spPr>
      <a:bodyPr vert="horz" wrap="square" lIns="91440" tIns="45720" rIns="91440" bIns="45720" numCol="1" anchor="t" anchorCtr="0" compatLnSpc="1">
        <a:prstTxWarp prst="textNoShape">
          <a:avLst/>
        </a:prstTxWarp>
        <a:spAutoFit/>
      </a:bodyPr>
      <a:lstStyle>
        <a:defPPr marL="0" marR="0" indent="0" algn="ctr" defTabSz="820738" rtl="0" eaLnBrk="0" fontAlgn="base" latinLnBrk="0" hangingPunct="0">
          <a:lnSpc>
            <a:spcPct val="100000"/>
          </a:lnSpc>
          <a:spcBef>
            <a:spcPct val="0"/>
          </a:spcBef>
          <a:spcAft>
            <a:spcPct val="0"/>
          </a:spcAft>
          <a:buClrTx/>
          <a:buSzTx/>
          <a:buFontTx/>
          <a:buNone/>
          <a:tabLst/>
          <a:defRPr kumimoji="0" lang="es-E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iseño personalizado 13">
        <a:dk1>
          <a:srgbClr val="000000"/>
        </a:dk1>
        <a:lt1>
          <a:srgbClr val="FFFFFF"/>
        </a:lt1>
        <a:dk2>
          <a:srgbClr val="000000"/>
        </a:dk2>
        <a:lt2>
          <a:srgbClr val="808080"/>
        </a:lt2>
        <a:accent1>
          <a:srgbClr val="FFFFFF"/>
        </a:accent1>
        <a:accent2>
          <a:srgbClr val="DDDDDD"/>
        </a:accent2>
        <a:accent3>
          <a:srgbClr val="FFFFFF"/>
        </a:accent3>
        <a:accent4>
          <a:srgbClr val="000000"/>
        </a:accent4>
        <a:accent5>
          <a:srgbClr val="FFFFFF"/>
        </a:accent5>
        <a:accent6>
          <a:srgbClr val="C8C8C8"/>
        </a:accent6>
        <a:hlink>
          <a:srgbClr val="777777"/>
        </a:hlink>
        <a:folHlink>
          <a:srgbClr val="FF0000"/>
        </a:folHlink>
      </a:clrScheme>
      <a:clrMap bg1="lt1" tx1="dk1" bg2="lt2" tx2="dk2" accent1="accent1" accent2="accent2" accent3="accent3" accent4="accent4" accent5="accent5" accent6="accent6" hlink="hlink" folHlink="folHlink"/>
    </a:extraClrScheme>
    <a:extraClrScheme>
      <a:clrScheme name="1_Diseño personalizado 14">
        <a:dk1>
          <a:srgbClr val="000000"/>
        </a:dk1>
        <a:lt1>
          <a:srgbClr val="FFFFFF"/>
        </a:lt1>
        <a:dk2>
          <a:srgbClr val="000000"/>
        </a:dk2>
        <a:lt2>
          <a:srgbClr val="808080"/>
        </a:lt2>
        <a:accent1>
          <a:srgbClr val="FFFFFF"/>
        </a:accent1>
        <a:accent2>
          <a:srgbClr val="FF0000"/>
        </a:accent2>
        <a:accent3>
          <a:srgbClr val="FFFFFF"/>
        </a:accent3>
        <a:accent4>
          <a:srgbClr val="000000"/>
        </a:accent4>
        <a:accent5>
          <a:srgbClr val="FFFFFF"/>
        </a:accent5>
        <a:accent6>
          <a:srgbClr val="E70000"/>
        </a:accent6>
        <a:hlink>
          <a:srgbClr val="C0C0C0"/>
        </a:hlink>
        <a:folHlink>
          <a:srgbClr val="969696"/>
        </a:folHlink>
      </a:clrScheme>
      <a:clrMap bg1="lt1" tx1="dk1" bg2="lt2" tx2="dk2" accent1="accent1" accent2="accent2" accent3="accent3" accent4="accent4" accent5="accent5" accent6="accent6" hlink="hlink" folHlink="folHlink"/>
    </a:extraClrScheme>
    <a:extraClrScheme>
      <a:clrScheme name="1_Diseño personalizado 15">
        <a:dk1>
          <a:srgbClr val="4D4D4D"/>
        </a:dk1>
        <a:lt1>
          <a:srgbClr val="FFFFFF"/>
        </a:lt1>
        <a:dk2>
          <a:srgbClr val="000000"/>
        </a:dk2>
        <a:lt2>
          <a:srgbClr val="808080"/>
        </a:lt2>
        <a:accent1>
          <a:srgbClr val="FFFFFF"/>
        </a:accent1>
        <a:accent2>
          <a:srgbClr val="FF0000"/>
        </a:accent2>
        <a:accent3>
          <a:srgbClr val="FFFFFF"/>
        </a:accent3>
        <a:accent4>
          <a:srgbClr val="404040"/>
        </a:accent4>
        <a:accent5>
          <a:srgbClr val="FFFFFF"/>
        </a:accent5>
        <a:accent6>
          <a:srgbClr val="E70000"/>
        </a:accent6>
        <a:hlink>
          <a:srgbClr val="C0C0C0"/>
        </a:hlink>
        <a:folHlink>
          <a:srgbClr val="969696"/>
        </a:folHlink>
      </a:clrScheme>
      <a:clrMap bg1="lt1" tx1="dk1" bg2="lt2" tx2="dk2" accent1="accent1" accent2="accent2" accent3="accent3" accent4="accent4" accent5="accent5" accent6="accent6" hlink="hlink" folHlink="folHlink"/>
    </a:extraClrScheme>
    <a:extraClrScheme>
      <a:clrScheme name="1_Diseño personalizado 16">
        <a:dk1>
          <a:srgbClr val="4D4D4D"/>
        </a:dk1>
        <a:lt1>
          <a:srgbClr val="FFFFFF"/>
        </a:lt1>
        <a:dk2>
          <a:srgbClr val="4D4D4D"/>
        </a:dk2>
        <a:lt2>
          <a:srgbClr val="808080"/>
        </a:lt2>
        <a:accent1>
          <a:srgbClr val="FFFFFF"/>
        </a:accent1>
        <a:accent2>
          <a:srgbClr val="FF0000"/>
        </a:accent2>
        <a:accent3>
          <a:srgbClr val="FFFFFF"/>
        </a:accent3>
        <a:accent4>
          <a:srgbClr val="404040"/>
        </a:accent4>
        <a:accent5>
          <a:srgbClr val="FFFFFF"/>
        </a:accent5>
        <a:accent6>
          <a:srgbClr val="E70000"/>
        </a:accent6>
        <a:hlink>
          <a:srgbClr val="C0C0C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ción corporativa">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corporativa" id="{E9330454-18C6-46C7-89AA-9E2680722FBB}" vid="{DDAE4B59-5D09-4CCD-9400-D3194F62A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2589</Words>
  <Application>Microsoft Office PowerPoint</Application>
  <PresentationFormat>On-screen Show (4:3)</PresentationFormat>
  <Paragraphs>440</Paragraphs>
  <Slides>37</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 Unicode MS</vt:lpstr>
      <vt:lpstr>Arial</vt:lpstr>
      <vt:lpstr>BdE Neue Helvetica 55 Roman</vt:lpstr>
      <vt:lpstr>FrutusT-Light</vt:lpstr>
      <vt:lpstr>Times</vt:lpstr>
      <vt:lpstr>Times New Roman</vt:lpstr>
      <vt:lpstr>Wingdings</vt:lpstr>
      <vt:lpstr>Diseño personalizado</vt:lpstr>
      <vt:lpstr>3_Diseño personalizado</vt:lpstr>
      <vt:lpstr>Presentación corporativa</vt:lpstr>
      <vt:lpstr>Retos de la banca frente a la regulación de los conglomerados financieros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Corporativa</dc:title>
  <dc:creator>Santander</dc:creator>
  <cp:lastModifiedBy>Perez De Castro Manuel Vicente</cp:lastModifiedBy>
  <cp:revision>1390</cp:revision>
  <cp:lastPrinted>2016-10-24T06:57:14Z</cp:lastPrinted>
  <dcterms:created xsi:type="dcterms:W3CDTF">2004-10-29T10:10:45Z</dcterms:created>
  <dcterms:modified xsi:type="dcterms:W3CDTF">2016-11-17T16:56:23Z</dcterms:modified>
</cp:coreProperties>
</file>