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4"/>
    <p:restoredTop sz="93025"/>
  </p:normalViewPr>
  <p:slideViewPr>
    <p:cSldViewPr>
      <p:cViewPr varScale="1">
        <p:scale>
          <a:sx n="102" d="100"/>
          <a:sy n="102" d="100"/>
        </p:scale>
        <p:origin x="64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_tradn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acreditados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Hoja1!$A$2:$A$6</c:f>
              <c:strCache>
                <c:ptCount val="5"/>
                <c:pt idx="0">
                  <c:v>1a. Aplicación</c:v>
                </c:pt>
                <c:pt idx="1">
                  <c:v>2a. Aplicación</c:v>
                </c:pt>
                <c:pt idx="2">
                  <c:v>3a. Aplicación</c:v>
                </c:pt>
                <c:pt idx="3">
                  <c:v>4a. Aplicación</c:v>
                </c:pt>
                <c:pt idx="4">
                  <c:v>5a. Aplicación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196.0</c:v>
                </c:pt>
                <c:pt idx="1">
                  <c:v>215.0</c:v>
                </c:pt>
                <c:pt idx="2">
                  <c:v>271.0</c:v>
                </c:pt>
                <c:pt idx="3">
                  <c:v>388.0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 acreditados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Hoja1!$A$2:$A$6</c:f>
              <c:strCache>
                <c:ptCount val="5"/>
                <c:pt idx="0">
                  <c:v>1a. Aplicación</c:v>
                </c:pt>
                <c:pt idx="1">
                  <c:v>2a. Aplicación</c:v>
                </c:pt>
                <c:pt idx="2">
                  <c:v>3a. Aplicación</c:v>
                </c:pt>
                <c:pt idx="3">
                  <c:v>4a. Aplicación</c:v>
                </c:pt>
                <c:pt idx="4">
                  <c:v>5a. Aplicación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376.0</c:v>
                </c:pt>
                <c:pt idx="1">
                  <c:v>376.0</c:v>
                </c:pt>
                <c:pt idx="2">
                  <c:v>549.0</c:v>
                </c:pt>
                <c:pt idx="3">
                  <c:v>862.0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1284944"/>
        <c:axId val="-2119646512"/>
        <c:axId val="0"/>
      </c:bar3DChart>
      <c:catAx>
        <c:axId val="212128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_tradnl"/>
          </a:p>
        </c:txPr>
        <c:crossAx val="-2119646512"/>
        <c:crosses val="autoZero"/>
        <c:auto val="1"/>
        <c:lblAlgn val="ctr"/>
        <c:lblOffset val="100"/>
        <c:noMultiLvlLbl val="0"/>
      </c:catAx>
      <c:valAx>
        <c:axId val="-2119646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_tradnl"/>
          </a:p>
        </c:txPr>
        <c:crossAx val="212128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_trad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_trad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20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383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540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287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56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712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211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0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459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140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61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34EE-5013-428D-A08A-68874CFCF97E}" type="datetimeFigureOut">
              <a:rPr lang="es-CO" smtClean="0"/>
              <a:t>28/07/16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08E13-9250-4A8B-9240-DF8D592B530D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315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59" y="0"/>
            <a:ext cx="9142572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7327" y="29969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PROFESIONALIZACI</a:t>
            </a:r>
            <a:r>
              <a:rPr lang="es-ES" dirty="0" smtClean="0"/>
              <a:t>ÓN DE LA FUNCIÓN DEL OFICIAL DE CUMPLIMIENTO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63127" y="4725144"/>
            <a:ext cx="6400800" cy="1752600"/>
          </a:xfrm>
        </p:spPr>
        <p:txBody>
          <a:bodyPr/>
          <a:lstStyle/>
          <a:p>
            <a:r>
              <a:rPr lang="es-CO" dirty="0" smtClean="0"/>
              <a:t>Dr. Miguel Tenorio</a:t>
            </a:r>
          </a:p>
          <a:p>
            <a:r>
              <a:rPr lang="es-CO" dirty="0" smtClean="0"/>
              <a:t>BST GLOBAL CONSULTING S.A. DE C.V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136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56" y="-558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5896" y="1318804"/>
            <a:ext cx="4140010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GRACIAS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76872"/>
            <a:ext cx="7931224" cy="2625155"/>
          </a:xfrm>
        </p:spPr>
        <p:txBody>
          <a:bodyPr/>
          <a:lstStyle/>
          <a:p>
            <a:pPr algn="just"/>
            <a:endParaRPr lang="es-ES" dirty="0" smtClean="0"/>
          </a:p>
          <a:p>
            <a:endParaRPr lang="es-ES_tradnl" dirty="0"/>
          </a:p>
        </p:txBody>
      </p:sp>
      <p:sp>
        <p:nvSpPr>
          <p:cNvPr id="4" name="CuadroTexto 3"/>
          <p:cNvSpPr txBox="1"/>
          <p:nvPr/>
        </p:nvSpPr>
        <p:spPr>
          <a:xfrm>
            <a:off x="3950932" y="3262131"/>
            <a:ext cx="48912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dirty="0" smtClean="0"/>
              <a:t>REDES SOCIALES:</a:t>
            </a:r>
          </a:p>
          <a:p>
            <a:endParaRPr lang="es-ES_tradnl" sz="2400" dirty="0"/>
          </a:p>
          <a:p>
            <a:r>
              <a:rPr lang="es-ES_tradnl" sz="2400" dirty="0" smtClean="0"/>
              <a:t>TWITER;   @</a:t>
            </a:r>
            <a:r>
              <a:rPr lang="es-ES_tradnl" sz="2400" dirty="0" err="1" smtClean="0"/>
              <a:t>DrMiguelTenorio</a:t>
            </a:r>
            <a:endParaRPr lang="es-ES_tradnl" sz="2400" dirty="0" smtClean="0"/>
          </a:p>
          <a:p>
            <a:r>
              <a:rPr lang="es-ES_tradnl" sz="2400" dirty="0" smtClean="0"/>
              <a:t>Facebook;  Miguel Tenorio</a:t>
            </a:r>
          </a:p>
          <a:p>
            <a:r>
              <a:rPr lang="es-ES_tradnl" sz="2400" dirty="0" err="1" smtClean="0"/>
              <a:t>Linkedin</a:t>
            </a:r>
            <a:r>
              <a:rPr lang="es-ES_tradnl" sz="2400" dirty="0"/>
              <a:t>;</a:t>
            </a:r>
            <a:r>
              <a:rPr lang="es-ES_tradnl" sz="2400" dirty="0" smtClean="0"/>
              <a:t>  Dr. Miguel Tenorio</a:t>
            </a:r>
          </a:p>
          <a:p>
            <a:r>
              <a:rPr lang="es-ES_tradnl" sz="2400" dirty="0" smtClean="0"/>
              <a:t>Correo;    </a:t>
            </a:r>
            <a:r>
              <a:rPr lang="es-ES_tradnl" sz="2400" dirty="0" err="1" smtClean="0"/>
              <a:t>miguel@migueltenorio.com</a:t>
            </a:r>
            <a:endParaRPr lang="es-ES_tradnl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5"/>
          <a:stretch/>
        </p:blipFill>
        <p:spPr>
          <a:xfrm>
            <a:off x="414551" y="3114435"/>
            <a:ext cx="3437369" cy="312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4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r>
              <a:rPr lang="es-CO" dirty="0" smtClean="0"/>
              <a:t>PROFESIONALIZACI</a:t>
            </a:r>
            <a:r>
              <a:rPr lang="es-ES" dirty="0" smtClean="0"/>
              <a:t>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3725"/>
            <a:ext cx="4114800" cy="3233508"/>
          </a:xfrm>
        </p:spPr>
        <p:txBody>
          <a:bodyPr>
            <a:normAutofit/>
          </a:bodyPr>
          <a:lstStyle/>
          <a:p>
            <a:r>
              <a:rPr lang="es-CO" sz="2400" dirty="0" smtClean="0"/>
              <a:t>OFICIAL DE CUMPLIMIENTO</a:t>
            </a:r>
          </a:p>
          <a:p>
            <a:endParaRPr lang="es-CO" sz="2400" dirty="0" smtClean="0"/>
          </a:p>
          <a:p>
            <a:r>
              <a:rPr lang="es-CO" sz="2400" dirty="0" smtClean="0"/>
              <a:t>COMIT</a:t>
            </a:r>
            <a:r>
              <a:rPr lang="es-ES" sz="2400" dirty="0" smtClean="0"/>
              <a:t>É DE PREVENCIÓN DE LAVADO DE DINERO</a:t>
            </a:r>
          </a:p>
          <a:p>
            <a:endParaRPr lang="es-ES" sz="2400" dirty="0" smtClean="0"/>
          </a:p>
          <a:p>
            <a:r>
              <a:rPr lang="es-ES" sz="2400" dirty="0" smtClean="0"/>
              <a:t>AUDITORES INDEPENDIENTES</a:t>
            </a:r>
            <a:endParaRPr lang="es-CO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583" y="2699415"/>
            <a:ext cx="3491298" cy="23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r>
              <a:rPr lang="es-ES" dirty="0" smtClean="0"/>
              <a:t>QUE SE CERTIFICA?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140"/>
            <a:ext cx="7643192" cy="4236147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CONOCIMIENTOS M</a:t>
            </a:r>
            <a:r>
              <a:rPr lang="es-ES" dirty="0" smtClean="0"/>
              <a:t>ÍNIMOS NECESARIOS PARA DESARROLLAR LA ACTIVIDAD DE CUMPLIMIENTO</a:t>
            </a:r>
            <a:endParaRPr lang="es-CO" dirty="0" smtClean="0"/>
          </a:p>
          <a:p>
            <a:pPr lvl="1" algn="just"/>
            <a:r>
              <a:rPr lang="es-ES" dirty="0" smtClean="0"/>
              <a:t>EL OFICIAL DE CUMPLIMIENTO SU LABOR, </a:t>
            </a:r>
          </a:p>
          <a:p>
            <a:pPr lvl="2" algn="just"/>
            <a:r>
              <a:rPr lang="es-ES" dirty="0" smtClean="0"/>
              <a:t>ENFOQUE BASADO EN RIESGOS</a:t>
            </a:r>
          </a:p>
          <a:p>
            <a:pPr lvl="2" algn="just"/>
            <a:r>
              <a:rPr lang="es-ES" dirty="0" smtClean="0"/>
              <a:t>CONOCIMIENTOS DE NORMAS INTERNACIONALES</a:t>
            </a:r>
          </a:p>
          <a:p>
            <a:pPr lvl="2" algn="just"/>
            <a:r>
              <a:rPr lang="es-ES" dirty="0" smtClean="0"/>
              <a:t>CONOCIMIENTOS EN LA NORMATIVIDAD LOCAL</a:t>
            </a:r>
          </a:p>
          <a:p>
            <a:pPr lvl="2" algn="just"/>
            <a:r>
              <a:rPr lang="es-ES" dirty="0" smtClean="0"/>
              <a:t>CONOCIMIENTOS SOBRE AUDITORIA</a:t>
            </a:r>
          </a:p>
        </p:txBody>
      </p:sp>
    </p:spTree>
    <p:extLst>
      <p:ext uri="{BB962C8B-B14F-4D97-AF65-F5344CB8AC3E}">
        <p14:creationId xmlns:p14="http://schemas.microsoft.com/office/powerpoint/2010/main" val="37252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r>
              <a:rPr lang="es-ES" dirty="0" smtClean="0"/>
              <a:t>QUE SE CERTIFICA?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140"/>
            <a:ext cx="7643192" cy="4236147"/>
          </a:xfrm>
        </p:spPr>
        <p:txBody>
          <a:bodyPr>
            <a:normAutofit/>
          </a:bodyPr>
          <a:lstStyle/>
          <a:p>
            <a:pPr lvl="1" algn="just"/>
            <a:r>
              <a:rPr lang="es-ES" dirty="0" smtClean="0"/>
              <a:t>EL COMITÉ DE PREVENCIÓN DE LAVADO DE DINERO, </a:t>
            </a:r>
            <a:r>
              <a:rPr lang="es-ES" dirty="0" smtClean="0"/>
              <a:t>(actualmente en diseño)</a:t>
            </a:r>
            <a:endParaRPr lang="es-ES" dirty="0" smtClean="0"/>
          </a:p>
          <a:p>
            <a:pPr lvl="2" algn="just"/>
            <a:r>
              <a:rPr lang="es-ES" dirty="0" smtClean="0"/>
              <a:t>ENFOQUE BASADO EN RIESGOS</a:t>
            </a:r>
          </a:p>
          <a:p>
            <a:pPr lvl="2" algn="just"/>
            <a:r>
              <a:rPr lang="es-ES" dirty="0" smtClean="0"/>
              <a:t>CONOCIMIENTOS DE NORMAS INTERNACIONALES</a:t>
            </a:r>
          </a:p>
          <a:p>
            <a:pPr lvl="2" algn="just"/>
            <a:r>
              <a:rPr lang="es-ES" dirty="0" smtClean="0"/>
              <a:t>CONOCIMIENTOS EN LA NORMATIVIDAD LOCAL</a:t>
            </a:r>
          </a:p>
          <a:p>
            <a:pPr lvl="2" algn="just"/>
            <a:r>
              <a:rPr lang="es-ES" dirty="0" smtClean="0"/>
              <a:t>CONOCIMIENTOS SOBRE AUDITORIA</a:t>
            </a:r>
          </a:p>
          <a:p>
            <a:pPr lvl="2" algn="just"/>
            <a:r>
              <a:rPr lang="es-ES" dirty="0" smtClean="0"/>
              <a:t>GOBIERNO CORPORATIVO</a:t>
            </a:r>
          </a:p>
          <a:p>
            <a:pPr lvl="2" algn="just"/>
            <a:r>
              <a:rPr lang="es-ES" dirty="0" smtClean="0"/>
              <a:t>LA CERTIFICACIÓN ES LA MISMA QUE PARA EL OFICIAL DE CUMPLIMIENTO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75604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r>
              <a:rPr lang="es-ES" dirty="0" smtClean="0"/>
              <a:t>QUE SE CERTIFICA?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140"/>
            <a:ext cx="7643192" cy="4668196"/>
          </a:xfrm>
        </p:spPr>
        <p:txBody>
          <a:bodyPr>
            <a:normAutofit/>
          </a:bodyPr>
          <a:lstStyle/>
          <a:p>
            <a:pPr lvl="1" algn="just"/>
            <a:r>
              <a:rPr lang="es-ES" dirty="0" smtClean="0"/>
              <a:t>AUDITOR INTERNO INDEPENDIENTE, </a:t>
            </a:r>
          </a:p>
          <a:p>
            <a:pPr lvl="2" algn="just"/>
            <a:r>
              <a:rPr lang="es-ES" dirty="0" smtClean="0"/>
              <a:t>LA CERTIFICACIÓN ES LA MISMA QUE PARA EL OFICIAL DE CUMPLIMIENTO</a:t>
            </a:r>
          </a:p>
          <a:p>
            <a:pPr lvl="1" algn="just"/>
            <a:r>
              <a:rPr lang="es-ES" dirty="0" smtClean="0"/>
              <a:t>AUDITOR EXTERNO INDEPENDIENTE</a:t>
            </a:r>
            <a:endParaRPr lang="es-ES" dirty="0"/>
          </a:p>
          <a:p>
            <a:pPr lvl="2" algn="just"/>
            <a:r>
              <a:rPr lang="es-ES" dirty="0" smtClean="0"/>
              <a:t>LA CERTIFICACIÓN ES LA MISMA QUE PARA EL OFICIAL DE CUMPLIMIENTO</a:t>
            </a:r>
          </a:p>
          <a:p>
            <a:pPr lvl="2" algn="just"/>
            <a:r>
              <a:rPr lang="es-ES" dirty="0" smtClean="0"/>
              <a:t>SE CERTIFICA ADICIONALMENTE EL PROCESO, EXISTE UN </a:t>
            </a:r>
            <a:r>
              <a:rPr lang="es-ES" dirty="0" smtClean="0"/>
              <a:t>TRÁMITE</a:t>
            </a:r>
            <a:r>
              <a:rPr lang="es-ES" dirty="0" smtClean="0"/>
              <a:t> </a:t>
            </a:r>
            <a:r>
              <a:rPr lang="es-ES" dirty="0" smtClean="0"/>
              <a:t>ADICIONAL</a:t>
            </a:r>
          </a:p>
          <a:p>
            <a:pPr lvl="2" algn="just"/>
            <a:r>
              <a:rPr lang="es-ES" dirty="0" smtClean="0"/>
              <a:t>EL PROCESO DEMUESTRA CONFORMIDAD CON ESTÁNDARES MÍNIMOS</a:t>
            </a:r>
          </a:p>
        </p:txBody>
      </p:sp>
    </p:spTree>
    <p:extLst>
      <p:ext uri="{BB962C8B-B14F-4D97-AF65-F5344CB8AC3E}">
        <p14:creationId xmlns:p14="http://schemas.microsoft.com/office/powerpoint/2010/main" val="159698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MOTIVO DE PÉRDIDA DE LA CERTIFICACIÓN?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140"/>
            <a:ext cx="7643192" cy="4668196"/>
          </a:xfrm>
        </p:spPr>
        <p:txBody>
          <a:bodyPr>
            <a:normAutofit/>
          </a:bodyPr>
          <a:lstStyle/>
          <a:p>
            <a:pPr marL="457200" lvl="1" indent="-457200" algn="just">
              <a:spcBef>
                <a:spcPts val="0"/>
              </a:spcBef>
            </a:pPr>
            <a:r>
              <a:rPr lang="es-ES" dirty="0" smtClean="0"/>
              <a:t>LA FALTA DE ÉTICA Y CALIDAD EN LAS OBLIGACIONES</a:t>
            </a:r>
          </a:p>
          <a:p>
            <a:pPr marL="457200" lvl="1" indent="-457200" algn="just">
              <a:spcBef>
                <a:spcPts val="0"/>
              </a:spcBef>
            </a:pPr>
            <a:r>
              <a:rPr lang="es-ES" dirty="0" smtClean="0"/>
              <a:t>SE EVALÚA LA EFICACIA</a:t>
            </a:r>
          </a:p>
          <a:p>
            <a:pPr marL="457200" lvl="1" indent="-457200" algn="just">
              <a:spcBef>
                <a:spcPts val="0"/>
              </a:spcBef>
            </a:pPr>
            <a:r>
              <a:rPr lang="es-ES" dirty="0" smtClean="0"/>
              <a:t>SE MODIFICAN LAS NORMAS LEGALES</a:t>
            </a:r>
          </a:p>
          <a:p>
            <a:pPr marL="457200" lvl="1" indent="-457200" algn="just">
              <a:spcBef>
                <a:spcPts val="0"/>
              </a:spcBef>
            </a:pPr>
            <a:r>
              <a:rPr lang="es-ES" dirty="0" smtClean="0"/>
              <a:t>SI ES AUDITOR SE CANCELA SU REGISTRO</a:t>
            </a:r>
          </a:p>
          <a:p>
            <a:pPr marL="457200" lvl="1" indent="-457200" algn="just">
              <a:spcBef>
                <a:spcPts val="0"/>
              </a:spcBef>
            </a:pPr>
            <a:r>
              <a:rPr lang="es-ES" dirty="0" smtClean="0"/>
              <a:t>SI ES OFICIAL DE CUMPLIMIENTO SE CANCELA SU CERTIFICACIÓN</a:t>
            </a:r>
          </a:p>
          <a:p>
            <a:pPr marL="457200" lvl="1" indent="-457200" algn="just">
              <a:spcBef>
                <a:spcPts val="0"/>
              </a:spcBef>
            </a:pPr>
            <a:r>
              <a:rPr lang="es-ES" dirty="0" smtClean="0"/>
              <a:t>SI ES COMITÉ DE COMUNICACIÓN Y CONTROL, SE INHABILITA AL FUNCIONARIO</a:t>
            </a:r>
          </a:p>
          <a:p>
            <a:pPr marL="457200" lvl="1" indent="-457200" algn="just">
              <a:spcBef>
                <a:spcPts val="0"/>
              </a:spcBef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2475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ESTADÍSTICAS</a:t>
            </a:r>
            <a:endParaRPr lang="es-CO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0008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2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MARCO REGULATORIO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Lineamientos </a:t>
            </a:r>
            <a:r>
              <a:rPr lang="es-ES" dirty="0" smtClean="0"/>
              <a:t>mínimos para realizar un reporte de auditoria en prevención de operaciones con recursos de procedencia ilícita y financiamiento al terrorismo</a:t>
            </a:r>
          </a:p>
          <a:p>
            <a:pPr algn="just"/>
            <a:r>
              <a:rPr lang="es-ES" dirty="0" smtClean="0"/>
              <a:t>Estándares mínimos para auditoria de prevención de operaciones con recursos de procedencia ilícita y financiamiento al terrorismo para personas morales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6865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fesional de Mercadeo\Mis Documentos\2016\Eventos\6. Congreso Panamericano de Riesgo de Lavado Activos y Finan. Terrorismo\Poder&amp;Poder\Template power point #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MARCO REGULATORIO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Ley de la Comisión Nacional Bancaria y de Valores</a:t>
            </a:r>
          </a:p>
          <a:p>
            <a:pPr algn="just"/>
            <a:r>
              <a:rPr lang="es-ES" dirty="0" smtClean="0"/>
              <a:t>Reglamento interno de la CNBV</a:t>
            </a:r>
          </a:p>
          <a:p>
            <a:pPr algn="just"/>
            <a:r>
              <a:rPr lang="es-ES" dirty="0" smtClean="0"/>
              <a:t>Reglamento de supervisión de la CNBV</a:t>
            </a:r>
          </a:p>
          <a:p>
            <a:pPr algn="just"/>
            <a:endParaRPr lang="es-ES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477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312</Words>
  <Application>Microsoft Macintosh PowerPoint</Application>
  <PresentationFormat>Presentación en pantalla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Calibri</vt:lpstr>
      <vt:lpstr>Arial</vt:lpstr>
      <vt:lpstr>Tema de Office</vt:lpstr>
      <vt:lpstr>PROFESIONALIZACIÓN DE LA FUNCIÓN DEL OFICIAL DE CUMPLIMIENTO</vt:lpstr>
      <vt:lpstr>PROFESIONALIZACIÓN</vt:lpstr>
      <vt:lpstr>QUE SE CERTIFICA?</vt:lpstr>
      <vt:lpstr>QUE SE CERTIFICA?</vt:lpstr>
      <vt:lpstr>QUE SE CERTIFICA?</vt:lpstr>
      <vt:lpstr>MOTIVO DE PÉRDIDA DE LA CERTIFICACIÓN?</vt:lpstr>
      <vt:lpstr>ESTADÍSTICAS</vt:lpstr>
      <vt:lpstr>MARCO REGULATORIO</vt:lpstr>
      <vt:lpstr>MARCO REGULATORIO</vt:lpstr>
      <vt:lpstr>GRACIAS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Salma Hoyos Villamil</dc:creator>
  <cp:lastModifiedBy>eqaicc direccion</cp:lastModifiedBy>
  <cp:revision>9</cp:revision>
  <dcterms:created xsi:type="dcterms:W3CDTF">2016-07-15T22:05:10Z</dcterms:created>
  <dcterms:modified xsi:type="dcterms:W3CDTF">2016-07-28T19:50:23Z</dcterms:modified>
</cp:coreProperties>
</file>