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7" r:id="rId4"/>
    <p:sldId id="258" r:id="rId5"/>
    <p:sldId id="265" r:id="rId6"/>
    <p:sldId id="278" r:id="rId7"/>
    <p:sldId id="264" r:id="rId8"/>
    <p:sldId id="260" r:id="rId9"/>
    <p:sldId id="280" r:id="rId10"/>
    <p:sldId id="261" r:id="rId11"/>
    <p:sldId id="262" r:id="rId12"/>
    <p:sldId id="281" r:id="rId13"/>
    <p:sldId id="271" r:id="rId14"/>
    <p:sldId id="270" r:id="rId15"/>
    <p:sldId id="283" r:id="rId16"/>
    <p:sldId id="275" r:id="rId17"/>
    <p:sldId id="269" r:id="rId18"/>
    <p:sldId id="268" r:id="rId19"/>
    <p:sldId id="267" r:id="rId20"/>
    <p:sldId id="286" r:id="rId21"/>
    <p:sldId id="279" r:id="rId22"/>
    <p:sldId id="285" r:id="rId23"/>
    <p:sldId id="287" r:id="rId24"/>
    <p:sldId id="272" r:id="rId25"/>
    <p:sldId id="284" r:id="rId26"/>
    <p:sldId id="282" r:id="rId27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7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711388-9FD8-B543-8355-13E2DA2E8335}" type="doc">
      <dgm:prSet loTypeId="urn:microsoft.com/office/officeart/2005/8/layout/cycle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8573FF9B-8A77-3341-B93C-BF78741CB582}">
      <dgm:prSet phldrT="[Texto]"/>
      <dgm:spPr/>
      <dgm:t>
        <a:bodyPr/>
        <a:lstStyle/>
        <a:p>
          <a:r>
            <a:rPr lang="es-ES" dirty="0" smtClean="0"/>
            <a:t>Planeaci</a:t>
          </a:r>
          <a:r>
            <a:rPr lang="es-ES" dirty="0" smtClean="0"/>
            <a:t>ón</a:t>
          </a:r>
          <a:endParaRPr lang="es-ES" dirty="0"/>
        </a:p>
      </dgm:t>
    </dgm:pt>
    <dgm:pt modelId="{58DACD3A-A1C8-6543-B6E7-8D6A8178953D}" type="parTrans" cxnId="{8F311CB9-94C6-E446-8A07-BD9F8091560C}">
      <dgm:prSet/>
      <dgm:spPr/>
      <dgm:t>
        <a:bodyPr/>
        <a:lstStyle/>
        <a:p>
          <a:endParaRPr lang="es-ES"/>
        </a:p>
      </dgm:t>
    </dgm:pt>
    <dgm:pt modelId="{9CB820CE-1EDA-3B4A-879D-1BFC52A97FF3}" type="sibTrans" cxnId="{8F311CB9-94C6-E446-8A07-BD9F8091560C}">
      <dgm:prSet/>
      <dgm:spPr/>
      <dgm:t>
        <a:bodyPr/>
        <a:lstStyle/>
        <a:p>
          <a:endParaRPr lang="es-ES"/>
        </a:p>
      </dgm:t>
    </dgm:pt>
    <dgm:pt modelId="{D3AFE247-E10C-AF40-AC5B-A857FBEFC86C}">
      <dgm:prSet phldrT="[Texto]"/>
      <dgm:spPr/>
      <dgm:t>
        <a:bodyPr/>
        <a:lstStyle/>
        <a:p>
          <a:r>
            <a:rPr lang="es-ES" dirty="0" smtClean="0"/>
            <a:t>Desarrollo de la estrategia</a:t>
          </a:r>
          <a:endParaRPr lang="es-ES" dirty="0"/>
        </a:p>
      </dgm:t>
    </dgm:pt>
    <dgm:pt modelId="{A3F75487-8754-E247-BC70-FA5FB7524B8F}" type="parTrans" cxnId="{255D68EF-085E-4A44-9925-277C439911AF}">
      <dgm:prSet/>
      <dgm:spPr/>
      <dgm:t>
        <a:bodyPr/>
        <a:lstStyle/>
        <a:p>
          <a:endParaRPr lang="es-ES"/>
        </a:p>
      </dgm:t>
    </dgm:pt>
    <dgm:pt modelId="{6FBC436D-C39A-8949-B655-4921C44332E1}" type="sibTrans" cxnId="{255D68EF-085E-4A44-9925-277C439911AF}">
      <dgm:prSet/>
      <dgm:spPr/>
      <dgm:t>
        <a:bodyPr/>
        <a:lstStyle/>
        <a:p>
          <a:endParaRPr lang="es-ES"/>
        </a:p>
      </dgm:t>
    </dgm:pt>
    <dgm:pt modelId="{5CDEC9C9-6F70-3144-A6EF-8FDCB07E7965}">
      <dgm:prSet phldrT="[Texto]"/>
      <dgm:spPr/>
      <dgm:t>
        <a:bodyPr/>
        <a:lstStyle/>
        <a:p>
          <a:r>
            <a:rPr lang="es-ES" dirty="0" smtClean="0"/>
            <a:t>Revisi</a:t>
          </a:r>
          <a:r>
            <a:rPr lang="es-ES" dirty="0" smtClean="0"/>
            <a:t>ón y diseño</a:t>
          </a:r>
          <a:endParaRPr lang="es-ES" dirty="0"/>
        </a:p>
      </dgm:t>
    </dgm:pt>
    <dgm:pt modelId="{E3F56803-3580-3F44-8AA2-3849DE8374F9}" type="parTrans" cxnId="{AC2EC105-2C59-C443-93E8-BC8C009E7F77}">
      <dgm:prSet/>
      <dgm:spPr/>
      <dgm:t>
        <a:bodyPr/>
        <a:lstStyle/>
        <a:p>
          <a:endParaRPr lang="es-ES"/>
        </a:p>
      </dgm:t>
    </dgm:pt>
    <dgm:pt modelId="{0C06C9C8-37C2-5640-AAFA-4EDFBEECA4AA}" type="sibTrans" cxnId="{AC2EC105-2C59-C443-93E8-BC8C009E7F77}">
      <dgm:prSet/>
      <dgm:spPr/>
      <dgm:t>
        <a:bodyPr/>
        <a:lstStyle/>
        <a:p>
          <a:endParaRPr lang="es-ES"/>
        </a:p>
      </dgm:t>
    </dgm:pt>
    <dgm:pt modelId="{2D540480-B3C1-B94B-8CCB-0BB593697E3D}">
      <dgm:prSet phldrT="[Texto]"/>
      <dgm:spPr/>
      <dgm:t>
        <a:bodyPr/>
        <a:lstStyle/>
        <a:p>
          <a:r>
            <a:rPr lang="es-ES" dirty="0" smtClean="0"/>
            <a:t>Implementaci</a:t>
          </a:r>
          <a:r>
            <a:rPr lang="es-ES" dirty="0" smtClean="0"/>
            <a:t>ón y cumplimiento</a:t>
          </a:r>
          <a:endParaRPr lang="es-ES" dirty="0"/>
        </a:p>
      </dgm:t>
    </dgm:pt>
    <dgm:pt modelId="{1B99BCC3-4BBD-1946-9993-5AA8F3827D88}" type="parTrans" cxnId="{1C94F75E-052F-4743-B9E2-2EF7993CEA71}">
      <dgm:prSet/>
      <dgm:spPr/>
      <dgm:t>
        <a:bodyPr/>
        <a:lstStyle/>
        <a:p>
          <a:endParaRPr lang="es-ES"/>
        </a:p>
      </dgm:t>
    </dgm:pt>
    <dgm:pt modelId="{DF736777-7652-D742-80D3-7F22DDD5F4B3}" type="sibTrans" cxnId="{1C94F75E-052F-4743-B9E2-2EF7993CEA71}">
      <dgm:prSet/>
      <dgm:spPr/>
      <dgm:t>
        <a:bodyPr/>
        <a:lstStyle/>
        <a:p>
          <a:endParaRPr lang="es-ES"/>
        </a:p>
      </dgm:t>
    </dgm:pt>
    <dgm:pt modelId="{CD9C675F-AAA0-434E-A8F0-F47F5D1B8924}">
      <dgm:prSet phldrT="[Texto]"/>
      <dgm:spPr/>
      <dgm:t>
        <a:bodyPr/>
        <a:lstStyle/>
        <a:p>
          <a:r>
            <a:rPr lang="es-ES" dirty="0" smtClean="0"/>
            <a:t>Monitoreo y evaluaci</a:t>
          </a:r>
          <a:r>
            <a:rPr lang="es-ES" dirty="0" smtClean="0"/>
            <a:t>ón</a:t>
          </a:r>
          <a:endParaRPr lang="es-ES" dirty="0"/>
        </a:p>
      </dgm:t>
    </dgm:pt>
    <dgm:pt modelId="{62CC6453-5790-B345-9A93-C0A0C315E4A1}" type="parTrans" cxnId="{F28AF4C1-AEE4-1446-8A78-785002CA4F72}">
      <dgm:prSet/>
      <dgm:spPr/>
      <dgm:t>
        <a:bodyPr/>
        <a:lstStyle/>
        <a:p>
          <a:endParaRPr lang="es-ES"/>
        </a:p>
      </dgm:t>
    </dgm:pt>
    <dgm:pt modelId="{E7DCA2E3-FED3-5046-BB34-C0ECC4718867}" type="sibTrans" cxnId="{F28AF4C1-AEE4-1446-8A78-785002CA4F72}">
      <dgm:prSet/>
      <dgm:spPr/>
      <dgm:t>
        <a:bodyPr/>
        <a:lstStyle/>
        <a:p>
          <a:endParaRPr lang="es-ES"/>
        </a:p>
      </dgm:t>
    </dgm:pt>
    <dgm:pt modelId="{C8466035-A3D6-0948-AD40-9448C9A810FE}" type="pres">
      <dgm:prSet presAssocID="{C9711388-9FD8-B543-8355-13E2DA2E8335}" presName="Name0" presStyleCnt="0">
        <dgm:presLayoutVars>
          <dgm:dir/>
          <dgm:resizeHandles val="exact"/>
        </dgm:presLayoutVars>
      </dgm:prSet>
      <dgm:spPr/>
    </dgm:pt>
    <dgm:pt modelId="{B720E83D-6754-AB41-9379-04F1250A092E}" type="pres">
      <dgm:prSet presAssocID="{C9711388-9FD8-B543-8355-13E2DA2E8335}" presName="cycle" presStyleCnt="0"/>
      <dgm:spPr/>
    </dgm:pt>
    <dgm:pt modelId="{F1E06649-E3C8-9A4B-9F60-9D86D682E1E7}" type="pres">
      <dgm:prSet presAssocID="{8573FF9B-8A77-3341-B93C-BF78741CB582}" presName="nodeFirstNode" presStyleLbl="node1" presStyleIdx="0" presStyleCnt="5">
        <dgm:presLayoutVars>
          <dgm:bulletEnabled val="1"/>
        </dgm:presLayoutVars>
      </dgm:prSet>
      <dgm:spPr/>
    </dgm:pt>
    <dgm:pt modelId="{F4C7C8EC-CD3B-0140-B730-5F1A9D32E3D4}" type="pres">
      <dgm:prSet presAssocID="{9CB820CE-1EDA-3B4A-879D-1BFC52A97FF3}" presName="sibTransFirstNode" presStyleLbl="bgShp" presStyleIdx="0" presStyleCnt="1"/>
      <dgm:spPr/>
    </dgm:pt>
    <dgm:pt modelId="{312C5AE3-0888-2147-9A62-CBF37F4091C8}" type="pres">
      <dgm:prSet presAssocID="{D3AFE247-E10C-AF40-AC5B-A857FBEFC86C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8C9A9B6-1296-564D-9B4F-3B307DB67E12}" type="pres">
      <dgm:prSet presAssocID="{5CDEC9C9-6F70-3144-A6EF-8FDCB07E7965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3D38858-9FC2-034E-96E1-C1365E12EF07}" type="pres">
      <dgm:prSet presAssocID="{2D540480-B3C1-B94B-8CCB-0BB593697E3D}" presName="nodeFollowingNodes" presStyleLbl="node1" presStyleIdx="3" presStyleCnt="5">
        <dgm:presLayoutVars>
          <dgm:bulletEnabled val="1"/>
        </dgm:presLayoutVars>
      </dgm:prSet>
      <dgm:spPr/>
    </dgm:pt>
    <dgm:pt modelId="{B6549400-53F8-D04E-803D-30E5E30026BF}" type="pres">
      <dgm:prSet presAssocID="{CD9C675F-AAA0-434E-A8F0-F47F5D1B8924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1C94F75E-052F-4743-B9E2-2EF7993CEA71}" srcId="{C9711388-9FD8-B543-8355-13E2DA2E8335}" destId="{2D540480-B3C1-B94B-8CCB-0BB593697E3D}" srcOrd="3" destOrd="0" parTransId="{1B99BCC3-4BBD-1946-9993-5AA8F3827D88}" sibTransId="{DF736777-7652-D742-80D3-7F22DDD5F4B3}"/>
    <dgm:cxn modelId="{98A377AB-84BE-054F-979D-90B168EE777F}" type="presOf" srcId="{5CDEC9C9-6F70-3144-A6EF-8FDCB07E7965}" destId="{38C9A9B6-1296-564D-9B4F-3B307DB67E12}" srcOrd="0" destOrd="0" presId="urn:microsoft.com/office/officeart/2005/8/layout/cycle3"/>
    <dgm:cxn modelId="{5D5B7CD6-BD30-4341-8D96-6DE34F6B0E24}" type="presOf" srcId="{2D540480-B3C1-B94B-8CCB-0BB593697E3D}" destId="{13D38858-9FC2-034E-96E1-C1365E12EF07}" srcOrd="0" destOrd="0" presId="urn:microsoft.com/office/officeart/2005/8/layout/cycle3"/>
    <dgm:cxn modelId="{AC2EC105-2C59-C443-93E8-BC8C009E7F77}" srcId="{C9711388-9FD8-B543-8355-13E2DA2E8335}" destId="{5CDEC9C9-6F70-3144-A6EF-8FDCB07E7965}" srcOrd="2" destOrd="0" parTransId="{E3F56803-3580-3F44-8AA2-3849DE8374F9}" sibTransId="{0C06C9C8-37C2-5640-AAFA-4EDFBEECA4AA}"/>
    <dgm:cxn modelId="{FA19C5F8-AC8A-8F49-893B-964BCFB6C5FF}" type="presOf" srcId="{8573FF9B-8A77-3341-B93C-BF78741CB582}" destId="{F1E06649-E3C8-9A4B-9F60-9D86D682E1E7}" srcOrd="0" destOrd="0" presId="urn:microsoft.com/office/officeart/2005/8/layout/cycle3"/>
    <dgm:cxn modelId="{255D68EF-085E-4A44-9925-277C439911AF}" srcId="{C9711388-9FD8-B543-8355-13E2DA2E8335}" destId="{D3AFE247-E10C-AF40-AC5B-A857FBEFC86C}" srcOrd="1" destOrd="0" parTransId="{A3F75487-8754-E247-BC70-FA5FB7524B8F}" sibTransId="{6FBC436D-C39A-8949-B655-4921C44332E1}"/>
    <dgm:cxn modelId="{A33CDDED-9FB1-4D40-86B5-1D06505F47C3}" type="presOf" srcId="{C9711388-9FD8-B543-8355-13E2DA2E8335}" destId="{C8466035-A3D6-0948-AD40-9448C9A810FE}" srcOrd="0" destOrd="0" presId="urn:microsoft.com/office/officeart/2005/8/layout/cycle3"/>
    <dgm:cxn modelId="{B5E2F3ED-9B31-FB40-A079-22BC1E0F06A9}" type="presOf" srcId="{CD9C675F-AAA0-434E-A8F0-F47F5D1B8924}" destId="{B6549400-53F8-D04E-803D-30E5E30026BF}" srcOrd="0" destOrd="0" presId="urn:microsoft.com/office/officeart/2005/8/layout/cycle3"/>
    <dgm:cxn modelId="{F6CAC246-259D-DD41-A4F2-4C99C55A9728}" type="presOf" srcId="{9CB820CE-1EDA-3B4A-879D-1BFC52A97FF3}" destId="{F4C7C8EC-CD3B-0140-B730-5F1A9D32E3D4}" srcOrd="0" destOrd="0" presId="urn:microsoft.com/office/officeart/2005/8/layout/cycle3"/>
    <dgm:cxn modelId="{95C16357-ED16-F242-8758-78F45617C0F8}" type="presOf" srcId="{D3AFE247-E10C-AF40-AC5B-A857FBEFC86C}" destId="{312C5AE3-0888-2147-9A62-CBF37F4091C8}" srcOrd="0" destOrd="0" presId="urn:microsoft.com/office/officeart/2005/8/layout/cycle3"/>
    <dgm:cxn modelId="{8F311CB9-94C6-E446-8A07-BD9F8091560C}" srcId="{C9711388-9FD8-B543-8355-13E2DA2E8335}" destId="{8573FF9B-8A77-3341-B93C-BF78741CB582}" srcOrd="0" destOrd="0" parTransId="{58DACD3A-A1C8-6543-B6E7-8D6A8178953D}" sibTransId="{9CB820CE-1EDA-3B4A-879D-1BFC52A97FF3}"/>
    <dgm:cxn modelId="{F28AF4C1-AEE4-1446-8A78-785002CA4F72}" srcId="{C9711388-9FD8-B543-8355-13E2DA2E8335}" destId="{CD9C675F-AAA0-434E-A8F0-F47F5D1B8924}" srcOrd="4" destOrd="0" parTransId="{62CC6453-5790-B345-9A93-C0A0C315E4A1}" sibTransId="{E7DCA2E3-FED3-5046-BB34-C0ECC4718867}"/>
    <dgm:cxn modelId="{85319B45-0A53-D54A-923A-C80160352FCE}" type="presParOf" srcId="{C8466035-A3D6-0948-AD40-9448C9A810FE}" destId="{B720E83D-6754-AB41-9379-04F1250A092E}" srcOrd="0" destOrd="0" presId="urn:microsoft.com/office/officeart/2005/8/layout/cycle3"/>
    <dgm:cxn modelId="{B34E76DA-DC6B-144E-96FA-15A88DD6D991}" type="presParOf" srcId="{B720E83D-6754-AB41-9379-04F1250A092E}" destId="{F1E06649-E3C8-9A4B-9F60-9D86D682E1E7}" srcOrd="0" destOrd="0" presId="urn:microsoft.com/office/officeart/2005/8/layout/cycle3"/>
    <dgm:cxn modelId="{C34998E5-CE37-9B43-9825-28CFA6A8F08C}" type="presParOf" srcId="{B720E83D-6754-AB41-9379-04F1250A092E}" destId="{F4C7C8EC-CD3B-0140-B730-5F1A9D32E3D4}" srcOrd="1" destOrd="0" presId="urn:microsoft.com/office/officeart/2005/8/layout/cycle3"/>
    <dgm:cxn modelId="{BFBA9739-A3E3-CD4B-99C3-1AC762BDC144}" type="presParOf" srcId="{B720E83D-6754-AB41-9379-04F1250A092E}" destId="{312C5AE3-0888-2147-9A62-CBF37F4091C8}" srcOrd="2" destOrd="0" presId="urn:microsoft.com/office/officeart/2005/8/layout/cycle3"/>
    <dgm:cxn modelId="{4D456622-232B-754C-BF23-42DAC5014A6B}" type="presParOf" srcId="{B720E83D-6754-AB41-9379-04F1250A092E}" destId="{38C9A9B6-1296-564D-9B4F-3B307DB67E12}" srcOrd="3" destOrd="0" presId="urn:microsoft.com/office/officeart/2005/8/layout/cycle3"/>
    <dgm:cxn modelId="{C91A585E-D15B-7247-AAE5-21F454437CEC}" type="presParOf" srcId="{B720E83D-6754-AB41-9379-04F1250A092E}" destId="{13D38858-9FC2-034E-96E1-C1365E12EF07}" srcOrd="4" destOrd="0" presId="urn:microsoft.com/office/officeart/2005/8/layout/cycle3"/>
    <dgm:cxn modelId="{5249B614-E12F-6741-AFE8-8D03132BC694}" type="presParOf" srcId="{B720E83D-6754-AB41-9379-04F1250A092E}" destId="{B6549400-53F8-D04E-803D-30E5E30026BF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C7C8EC-CD3B-0140-B730-5F1A9D32E3D4}">
      <dsp:nvSpPr>
        <dsp:cNvPr id="0" name=""/>
        <dsp:cNvSpPr/>
      </dsp:nvSpPr>
      <dsp:spPr>
        <a:xfrm>
          <a:off x="407993" y="359873"/>
          <a:ext cx="3224200" cy="3224200"/>
        </a:xfrm>
        <a:prstGeom prst="circularArrow">
          <a:avLst>
            <a:gd name="adj1" fmla="val 5544"/>
            <a:gd name="adj2" fmla="val 330680"/>
            <a:gd name="adj3" fmla="val 13905871"/>
            <a:gd name="adj4" fmla="val 17307377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1E06649-E3C8-9A4B-9F60-9D86D682E1E7}">
      <dsp:nvSpPr>
        <dsp:cNvPr id="0" name=""/>
        <dsp:cNvSpPr/>
      </dsp:nvSpPr>
      <dsp:spPr>
        <a:xfrm>
          <a:off x="1307931" y="375931"/>
          <a:ext cx="1424324" cy="71216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Planeaci</a:t>
          </a:r>
          <a:r>
            <a:rPr lang="es-ES" sz="1400" kern="1200" dirty="0" smtClean="0"/>
            <a:t>ón</a:t>
          </a:r>
          <a:endParaRPr lang="es-ES" sz="1400" kern="1200" dirty="0"/>
        </a:p>
      </dsp:txBody>
      <dsp:txXfrm>
        <a:off x="1342696" y="410696"/>
        <a:ext cx="1354794" cy="642632"/>
      </dsp:txXfrm>
    </dsp:sp>
    <dsp:sp modelId="{312C5AE3-0888-2147-9A62-CBF37F4091C8}">
      <dsp:nvSpPr>
        <dsp:cNvPr id="0" name=""/>
        <dsp:cNvSpPr/>
      </dsp:nvSpPr>
      <dsp:spPr>
        <a:xfrm>
          <a:off x="2615563" y="1325981"/>
          <a:ext cx="1424324" cy="71216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Desarrollo de la estrategia</a:t>
          </a:r>
          <a:endParaRPr lang="es-ES" sz="1400" kern="1200" dirty="0"/>
        </a:p>
      </dsp:txBody>
      <dsp:txXfrm>
        <a:off x="2650328" y="1360746"/>
        <a:ext cx="1354794" cy="642632"/>
      </dsp:txXfrm>
    </dsp:sp>
    <dsp:sp modelId="{38C9A9B6-1296-564D-9B4F-3B307DB67E12}">
      <dsp:nvSpPr>
        <dsp:cNvPr id="0" name=""/>
        <dsp:cNvSpPr/>
      </dsp:nvSpPr>
      <dsp:spPr>
        <a:xfrm>
          <a:off x="2116092" y="2863194"/>
          <a:ext cx="1424324" cy="71216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Revisi</a:t>
          </a:r>
          <a:r>
            <a:rPr lang="es-ES" sz="1400" kern="1200" dirty="0" smtClean="0"/>
            <a:t>ón y diseño</a:t>
          </a:r>
          <a:endParaRPr lang="es-ES" sz="1400" kern="1200" dirty="0"/>
        </a:p>
      </dsp:txBody>
      <dsp:txXfrm>
        <a:off x="2150857" y="2897959"/>
        <a:ext cx="1354794" cy="642632"/>
      </dsp:txXfrm>
    </dsp:sp>
    <dsp:sp modelId="{13D38858-9FC2-034E-96E1-C1365E12EF07}">
      <dsp:nvSpPr>
        <dsp:cNvPr id="0" name=""/>
        <dsp:cNvSpPr/>
      </dsp:nvSpPr>
      <dsp:spPr>
        <a:xfrm>
          <a:off x="499771" y="2863194"/>
          <a:ext cx="1424324" cy="71216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Implementaci</a:t>
          </a:r>
          <a:r>
            <a:rPr lang="es-ES" sz="1400" kern="1200" dirty="0" smtClean="0"/>
            <a:t>ón y cumplimiento</a:t>
          </a:r>
          <a:endParaRPr lang="es-ES" sz="1400" kern="1200" dirty="0"/>
        </a:p>
      </dsp:txBody>
      <dsp:txXfrm>
        <a:off x="534536" y="2897959"/>
        <a:ext cx="1354794" cy="642632"/>
      </dsp:txXfrm>
    </dsp:sp>
    <dsp:sp modelId="{B6549400-53F8-D04E-803D-30E5E30026BF}">
      <dsp:nvSpPr>
        <dsp:cNvPr id="0" name=""/>
        <dsp:cNvSpPr/>
      </dsp:nvSpPr>
      <dsp:spPr>
        <a:xfrm>
          <a:off x="300" y="1325981"/>
          <a:ext cx="1424324" cy="71216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Monitoreo y evaluaci</a:t>
          </a:r>
          <a:r>
            <a:rPr lang="es-ES" sz="1400" kern="1200" dirty="0" smtClean="0"/>
            <a:t>ón</a:t>
          </a:r>
          <a:endParaRPr lang="es-ES" sz="1400" kern="1200" dirty="0"/>
        </a:p>
      </dsp:txBody>
      <dsp:txXfrm>
        <a:off x="35065" y="1360746"/>
        <a:ext cx="1354794" cy="6426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9C5D-FD28-0A4D-A2E1-55A7AA5A08D9}" type="datetimeFigureOut">
              <a:rPr lang="es-ES" smtClean="0"/>
              <a:t>16/08/17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BDD15-838A-034E-B9F0-ACD70BEF010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1685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9C5D-FD28-0A4D-A2E1-55A7AA5A08D9}" type="datetimeFigureOut">
              <a:rPr lang="es-ES" smtClean="0"/>
              <a:t>16/08/17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BDD15-838A-034E-B9F0-ACD70BEF010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9239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9C5D-FD28-0A4D-A2E1-55A7AA5A08D9}" type="datetimeFigureOut">
              <a:rPr lang="es-ES" smtClean="0"/>
              <a:t>16/08/17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BDD15-838A-034E-B9F0-ACD70BEF010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5897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9C5D-FD28-0A4D-A2E1-55A7AA5A08D9}" type="datetimeFigureOut">
              <a:rPr lang="es-ES" smtClean="0"/>
              <a:t>16/08/17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BDD15-838A-034E-B9F0-ACD70BEF010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6836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9C5D-FD28-0A4D-A2E1-55A7AA5A08D9}" type="datetimeFigureOut">
              <a:rPr lang="es-ES" smtClean="0"/>
              <a:t>16/08/17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BDD15-838A-034E-B9F0-ACD70BEF010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515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9C5D-FD28-0A4D-A2E1-55A7AA5A08D9}" type="datetimeFigureOut">
              <a:rPr lang="es-ES" smtClean="0"/>
              <a:t>16/08/17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BDD15-838A-034E-B9F0-ACD70BEF010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6684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9C5D-FD28-0A4D-A2E1-55A7AA5A08D9}" type="datetimeFigureOut">
              <a:rPr lang="es-ES" smtClean="0"/>
              <a:t>16/08/17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BDD15-838A-034E-B9F0-ACD70BEF010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2868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9C5D-FD28-0A4D-A2E1-55A7AA5A08D9}" type="datetimeFigureOut">
              <a:rPr lang="es-ES" smtClean="0"/>
              <a:t>16/08/17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BDD15-838A-034E-B9F0-ACD70BEF010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7310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9C5D-FD28-0A4D-A2E1-55A7AA5A08D9}" type="datetimeFigureOut">
              <a:rPr lang="es-ES" smtClean="0"/>
              <a:t>16/08/17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BDD15-838A-034E-B9F0-ACD70BEF010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674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9C5D-FD28-0A4D-A2E1-55A7AA5A08D9}" type="datetimeFigureOut">
              <a:rPr lang="es-ES" smtClean="0"/>
              <a:t>16/08/17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BDD15-838A-034E-B9F0-ACD70BEF010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3132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9C5D-FD28-0A4D-A2E1-55A7AA5A08D9}" type="datetimeFigureOut">
              <a:rPr lang="es-ES" smtClean="0"/>
              <a:t>16/08/17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BDD15-838A-034E-B9F0-ACD70BEF010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6261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99C5D-FD28-0A4D-A2E1-55A7AA5A08D9}" type="datetimeFigureOut">
              <a:rPr lang="es-ES" smtClean="0"/>
              <a:t>16/08/17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BDD15-838A-034E-B9F0-ACD70BEF010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9326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femersimir.gob.mx/" TargetMode="External"/><Relationship Id="rId4" Type="http://schemas.openxmlformats.org/officeDocument/2006/relationships/hyperlink" Target="https://www.gob.mx/cofemer" TargetMode="External"/><Relationship Id="rId5" Type="http://schemas.openxmlformats.org/officeDocument/2006/relationships/hyperlink" Target="https://www.ambitojuridico.com/bancoconocimiento/administracion-publica/gobierno-anuncia-la-creacion-de-un-sistema-unico-para-consultar-proyectos-de-normas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oecd.org/gov/regulatory-policy/recommendations-guidelines.htm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5.xml"/><Relationship Id="rId2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89522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Comentarios sobre la implementaci</a:t>
            </a:r>
            <a:r>
              <a:rPr lang="es-ES" dirty="0" smtClean="0"/>
              <a:t>ón</a:t>
            </a:r>
            <a:r>
              <a:rPr lang="es-ES" dirty="0" smtClean="0"/>
              <a:t> d</a:t>
            </a:r>
            <a:r>
              <a:rPr lang="es-ES" dirty="0" smtClean="0"/>
              <a:t>el </a:t>
            </a:r>
            <a:r>
              <a:rPr lang="es-ES" dirty="0" err="1" smtClean="0"/>
              <a:t>Conpes</a:t>
            </a:r>
            <a:r>
              <a:rPr lang="es-ES" dirty="0" smtClean="0"/>
              <a:t> 3816 de 2014 de mejora normativa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dirty="0" smtClean="0"/>
              <a:t>Daniel Castellanos Garc</a:t>
            </a:r>
            <a:r>
              <a:rPr lang="es-ES" dirty="0" smtClean="0"/>
              <a:t>ía</a:t>
            </a:r>
          </a:p>
          <a:p>
            <a:endParaRPr lang="es-ES" dirty="0" smtClean="0"/>
          </a:p>
          <a:p>
            <a:r>
              <a:rPr lang="es-ES" dirty="0" smtClean="0"/>
              <a:t>Impacta OTS</a:t>
            </a:r>
          </a:p>
          <a:p>
            <a:r>
              <a:rPr lang="es-ES" dirty="0" smtClean="0"/>
              <a:t>y</a:t>
            </a:r>
          </a:p>
          <a:p>
            <a:r>
              <a:rPr lang="es-ES" dirty="0" smtClean="0"/>
              <a:t>Cifras y Conceptos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44454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Largo plazo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Crear una instancia que asuma las funciones del Comit</a:t>
            </a:r>
            <a:r>
              <a:rPr lang="es-ES" dirty="0" smtClean="0"/>
              <a:t>é de Mejora Normativa</a:t>
            </a:r>
          </a:p>
          <a:p>
            <a:r>
              <a:rPr lang="es-ES" dirty="0" smtClean="0"/>
              <a:t>Hacer obligatorio el AIN en la rama ejecutiva nacional con iniciativa legislativa, potestad reglamentaria y función regulatoria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59761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Programa piloto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 err="1" smtClean="0"/>
              <a:t>Implantación</a:t>
            </a:r>
            <a:r>
              <a:rPr lang="pt-BR" dirty="0" smtClean="0"/>
              <a:t> de </a:t>
            </a:r>
            <a:r>
              <a:rPr lang="pt-BR" dirty="0" err="1" smtClean="0"/>
              <a:t>tecnología</a:t>
            </a:r>
            <a:r>
              <a:rPr lang="pt-BR" dirty="0" smtClean="0"/>
              <a:t> de </a:t>
            </a:r>
            <a:r>
              <a:rPr lang="pt-BR" dirty="0" err="1" smtClean="0"/>
              <a:t>medición</a:t>
            </a:r>
            <a:r>
              <a:rPr lang="pt-BR" dirty="0" smtClean="0"/>
              <a:t> inteligente </a:t>
            </a:r>
            <a:r>
              <a:rPr lang="pt-BR" dirty="0" err="1" smtClean="0"/>
              <a:t>en</a:t>
            </a:r>
            <a:r>
              <a:rPr lang="pt-BR" dirty="0" smtClean="0"/>
              <a:t> </a:t>
            </a:r>
            <a:r>
              <a:rPr lang="pt-BR" dirty="0" err="1" smtClean="0"/>
              <a:t>los</a:t>
            </a:r>
            <a:r>
              <a:rPr lang="pt-BR" dirty="0" smtClean="0"/>
              <a:t> </a:t>
            </a:r>
            <a:r>
              <a:rPr lang="pt-BR" dirty="0" err="1" smtClean="0"/>
              <a:t>servicios</a:t>
            </a:r>
            <a:r>
              <a:rPr lang="pt-BR" dirty="0" smtClean="0"/>
              <a:t> de </a:t>
            </a:r>
            <a:r>
              <a:rPr lang="pt-BR" dirty="0" err="1" smtClean="0"/>
              <a:t>acueducto</a:t>
            </a:r>
            <a:r>
              <a:rPr lang="pt-BR" dirty="0" smtClean="0"/>
              <a:t>, </a:t>
            </a:r>
            <a:r>
              <a:rPr lang="pt-BR" dirty="0" err="1" smtClean="0"/>
              <a:t>energía</a:t>
            </a:r>
            <a:r>
              <a:rPr lang="pt-BR" dirty="0" smtClean="0"/>
              <a:t> </a:t>
            </a:r>
            <a:r>
              <a:rPr lang="pt-BR" dirty="0" err="1" smtClean="0"/>
              <a:t>eléctrica</a:t>
            </a:r>
            <a:r>
              <a:rPr lang="pt-BR" dirty="0" smtClean="0"/>
              <a:t> </a:t>
            </a:r>
            <a:r>
              <a:rPr lang="pt-BR" dirty="0" err="1" smtClean="0"/>
              <a:t>y</a:t>
            </a:r>
            <a:r>
              <a:rPr lang="pt-BR" dirty="0" smtClean="0"/>
              <a:t> </a:t>
            </a:r>
            <a:r>
              <a:rPr lang="pt-BR" dirty="0" err="1" smtClean="0"/>
              <a:t>gas</a:t>
            </a:r>
            <a:r>
              <a:rPr lang="pt-BR" dirty="0" smtClean="0"/>
              <a:t> natural </a:t>
            </a:r>
            <a:r>
              <a:rPr lang="pt-BR" dirty="0" err="1" smtClean="0"/>
              <a:t>en</a:t>
            </a:r>
            <a:r>
              <a:rPr lang="pt-BR" dirty="0" smtClean="0"/>
              <a:t> </a:t>
            </a:r>
            <a:r>
              <a:rPr lang="pt-BR" dirty="0" err="1" smtClean="0"/>
              <a:t>Colombia</a:t>
            </a:r>
            <a:endParaRPr lang="pt-BR" dirty="0"/>
          </a:p>
          <a:p>
            <a:pPr lvl="1"/>
            <a:r>
              <a:rPr lang="pt-BR" dirty="0" err="1" smtClean="0"/>
              <a:t>Comisión</a:t>
            </a:r>
            <a:r>
              <a:rPr lang="pt-BR" dirty="0" smtClean="0"/>
              <a:t> de </a:t>
            </a:r>
            <a:r>
              <a:rPr lang="pt-BR" dirty="0" err="1" smtClean="0"/>
              <a:t>Regulación</a:t>
            </a:r>
            <a:r>
              <a:rPr lang="pt-BR" dirty="0" smtClean="0"/>
              <a:t> de </a:t>
            </a:r>
            <a:r>
              <a:rPr lang="pt-BR" dirty="0" err="1" smtClean="0"/>
              <a:t>Energía</a:t>
            </a:r>
            <a:r>
              <a:rPr lang="pt-BR" dirty="0" smtClean="0"/>
              <a:t> </a:t>
            </a:r>
            <a:r>
              <a:rPr lang="pt-BR" dirty="0" err="1" smtClean="0"/>
              <a:t>y</a:t>
            </a:r>
            <a:r>
              <a:rPr lang="pt-BR" dirty="0" smtClean="0"/>
              <a:t> </a:t>
            </a:r>
            <a:r>
              <a:rPr lang="pt-BR" dirty="0" err="1" smtClean="0"/>
              <a:t>Gas</a:t>
            </a:r>
            <a:r>
              <a:rPr lang="pt-BR" dirty="0" smtClean="0"/>
              <a:t>, </a:t>
            </a:r>
            <a:r>
              <a:rPr lang="pt-BR" dirty="0" err="1" smtClean="0"/>
              <a:t>Comisión</a:t>
            </a:r>
            <a:r>
              <a:rPr lang="pt-BR" dirty="0" smtClean="0"/>
              <a:t> de </a:t>
            </a:r>
            <a:r>
              <a:rPr lang="pt-BR" dirty="0" err="1" smtClean="0"/>
              <a:t>Regulación</a:t>
            </a:r>
            <a:r>
              <a:rPr lang="pt-BR" dirty="0" smtClean="0"/>
              <a:t> de Agua </a:t>
            </a:r>
            <a:r>
              <a:rPr lang="pt-BR" dirty="0" err="1" smtClean="0"/>
              <a:t>y</a:t>
            </a:r>
            <a:r>
              <a:rPr lang="pt-BR" dirty="0" smtClean="0"/>
              <a:t> </a:t>
            </a:r>
            <a:r>
              <a:rPr lang="pt-BR" dirty="0" err="1" smtClean="0"/>
              <a:t>Superintendencia</a:t>
            </a:r>
            <a:r>
              <a:rPr lang="pt-BR" dirty="0" smtClean="0"/>
              <a:t> de </a:t>
            </a:r>
            <a:r>
              <a:rPr lang="pt-BR" dirty="0" err="1" smtClean="0"/>
              <a:t>Servicios</a:t>
            </a:r>
            <a:r>
              <a:rPr lang="pt-BR" dirty="0" smtClean="0"/>
              <a:t> </a:t>
            </a:r>
            <a:r>
              <a:rPr lang="pt-BR" dirty="0" err="1" smtClean="0"/>
              <a:t>Públicos</a:t>
            </a:r>
            <a:r>
              <a:rPr lang="pt-BR" dirty="0" smtClean="0"/>
              <a:t> </a:t>
            </a:r>
            <a:r>
              <a:rPr lang="pt-BR" dirty="0" err="1" smtClean="0"/>
              <a:t>Domiciliarios</a:t>
            </a:r>
            <a:r>
              <a:rPr lang="pt-BR" dirty="0" smtClean="0"/>
              <a:t>. </a:t>
            </a:r>
          </a:p>
          <a:p>
            <a:r>
              <a:rPr lang="pt-BR" dirty="0" smtClean="0"/>
              <a:t>Normas </a:t>
            </a:r>
            <a:r>
              <a:rPr lang="pt-BR" dirty="0" err="1" smtClean="0"/>
              <a:t>prudenciales</a:t>
            </a:r>
            <a:r>
              <a:rPr lang="pt-BR" dirty="0" smtClean="0"/>
              <a:t> de capital de </a:t>
            </a:r>
            <a:r>
              <a:rPr lang="pt-BR" dirty="0" err="1" smtClean="0"/>
              <a:t>acuerdo</a:t>
            </a:r>
            <a:r>
              <a:rPr lang="pt-BR" dirty="0" smtClean="0"/>
              <a:t> </a:t>
            </a:r>
            <a:r>
              <a:rPr lang="pt-BR" dirty="0" err="1" smtClean="0"/>
              <a:t>con</a:t>
            </a:r>
            <a:r>
              <a:rPr lang="pt-BR" dirty="0" smtClean="0"/>
              <a:t> </a:t>
            </a:r>
            <a:r>
              <a:rPr lang="pt-BR" dirty="0" err="1" smtClean="0"/>
              <a:t>los</a:t>
            </a:r>
            <a:r>
              <a:rPr lang="pt-BR" dirty="0" smtClean="0"/>
              <a:t> </a:t>
            </a:r>
            <a:r>
              <a:rPr lang="pt-BR" dirty="0" err="1" smtClean="0"/>
              <a:t>lineamientos</a:t>
            </a:r>
            <a:r>
              <a:rPr lang="pt-BR" dirty="0" smtClean="0"/>
              <a:t> de </a:t>
            </a:r>
            <a:r>
              <a:rPr lang="pt-BR" dirty="0" err="1" smtClean="0"/>
              <a:t>Basilea</a:t>
            </a:r>
            <a:r>
              <a:rPr lang="pt-BR" dirty="0" smtClean="0"/>
              <a:t> III</a:t>
            </a:r>
          </a:p>
          <a:p>
            <a:pPr lvl="1"/>
            <a:r>
              <a:rPr lang="pt-BR" dirty="0" err="1" smtClean="0"/>
              <a:t>Unidad</a:t>
            </a:r>
            <a:r>
              <a:rPr lang="pt-BR" dirty="0" smtClean="0"/>
              <a:t> de </a:t>
            </a:r>
            <a:r>
              <a:rPr lang="pt-BR" dirty="0" err="1" smtClean="0"/>
              <a:t>Regulación</a:t>
            </a:r>
            <a:r>
              <a:rPr lang="pt-BR" dirty="0" smtClean="0"/>
              <a:t> </a:t>
            </a:r>
            <a:r>
              <a:rPr lang="pt-BR" dirty="0" err="1" smtClean="0"/>
              <a:t>Financiera</a:t>
            </a:r>
            <a:r>
              <a:rPr lang="pt-BR" dirty="0" smtClean="0"/>
              <a:t> (URF) </a:t>
            </a:r>
          </a:p>
          <a:p>
            <a:r>
              <a:rPr lang="pt-BR" dirty="0" err="1" smtClean="0"/>
              <a:t>Inadecuada</a:t>
            </a:r>
            <a:r>
              <a:rPr lang="pt-BR" dirty="0" smtClean="0"/>
              <a:t> </a:t>
            </a:r>
            <a:r>
              <a:rPr lang="pt-BR" dirty="0" err="1" smtClean="0"/>
              <a:t>gestión</a:t>
            </a:r>
            <a:r>
              <a:rPr lang="pt-BR" dirty="0" smtClean="0"/>
              <a:t> integral de envases </a:t>
            </a:r>
            <a:r>
              <a:rPr lang="pt-BR" dirty="0" err="1" smtClean="0"/>
              <a:t>y</a:t>
            </a:r>
            <a:r>
              <a:rPr lang="pt-BR" dirty="0" smtClean="0"/>
              <a:t> empaques</a:t>
            </a:r>
          </a:p>
          <a:p>
            <a:pPr lvl="1"/>
            <a:r>
              <a:rPr lang="pt-BR" dirty="0" err="1" smtClean="0"/>
              <a:t>Ministerio</a:t>
            </a:r>
            <a:r>
              <a:rPr lang="pt-BR" dirty="0" smtClean="0"/>
              <a:t> de Ambiente </a:t>
            </a:r>
            <a:r>
              <a:rPr lang="pt-BR" dirty="0" err="1" smtClean="0"/>
              <a:t>y</a:t>
            </a:r>
            <a:r>
              <a:rPr lang="pt-BR" dirty="0" smtClean="0"/>
              <a:t> </a:t>
            </a:r>
            <a:r>
              <a:rPr lang="pt-BR" dirty="0" err="1" smtClean="0"/>
              <a:t>Desarrollo</a:t>
            </a:r>
            <a:r>
              <a:rPr lang="pt-BR" dirty="0" smtClean="0"/>
              <a:t> </a:t>
            </a:r>
            <a:r>
              <a:rPr lang="pt-BR" dirty="0" err="1" smtClean="0"/>
              <a:t>Sostenible</a:t>
            </a:r>
            <a:r>
              <a:rPr lang="pt-BR" dirty="0" smtClean="0"/>
              <a:t> </a:t>
            </a:r>
          </a:p>
          <a:p>
            <a:r>
              <a:rPr lang="pt-BR" dirty="0" smtClean="0"/>
              <a:t>Mala </a:t>
            </a:r>
            <a:r>
              <a:rPr lang="pt-BR" dirty="0" err="1" smtClean="0"/>
              <a:t>fabricación</a:t>
            </a:r>
            <a:r>
              <a:rPr lang="pt-BR" dirty="0" smtClean="0"/>
              <a:t> </a:t>
            </a:r>
            <a:r>
              <a:rPr lang="pt-BR" dirty="0" err="1" smtClean="0"/>
              <a:t>y</a:t>
            </a:r>
            <a:r>
              <a:rPr lang="pt-BR" dirty="0" smtClean="0"/>
              <a:t> </a:t>
            </a:r>
            <a:r>
              <a:rPr lang="pt-BR" dirty="0" err="1" smtClean="0"/>
              <a:t>diseño</a:t>
            </a:r>
            <a:r>
              <a:rPr lang="pt-BR" dirty="0" smtClean="0"/>
              <a:t> de </a:t>
            </a:r>
            <a:r>
              <a:rPr lang="pt-BR" dirty="0" err="1" smtClean="0"/>
              <a:t>las</a:t>
            </a:r>
            <a:r>
              <a:rPr lang="pt-BR" dirty="0" smtClean="0"/>
              <a:t> </a:t>
            </a:r>
            <a:r>
              <a:rPr lang="pt-BR" dirty="0" err="1" smtClean="0"/>
              <a:t>estructuras</a:t>
            </a:r>
            <a:r>
              <a:rPr lang="pt-BR" dirty="0" smtClean="0"/>
              <a:t> </a:t>
            </a:r>
            <a:r>
              <a:rPr lang="pt-BR" dirty="0" err="1" smtClean="0"/>
              <a:t>metálicas</a:t>
            </a:r>
            <a:r>
              <a:rPr lang="pt-BR" dirty="0" smtClean="0"/>
              <a:t> utilizadas </a:t>
            </a:r>
            <a:r>
              <a:rPr lang="pt-BR" dirty="0" err="1" smtClean="0"/>
              <a:t>en</a:t>
            </a:r>
            <a:r>
              <a:rPr lang="pt-BR" dirty="0" smtClean="0"/>
              <a:t> </a:t>
            </a:r>
            <a:r>
              <a:rPr lang="pt-BR" dirty="0" err="1" smtClean="0"/>
              <a:t>construcción</a:t>
            </a:r>
            <a:endParaRPr lang="pt-BR" dirty="0"/>
          </a:p>
          <a:p>
            <a:pPr lvl="1"/>
            <a:r>
              <a:rPr lang="pt-BR" dirty="0" err="1" smtClean="0"/>
              <a:t>Ministerio</a:t>
            </a:r>
            <a:r>
              <a:rPr lang="pt-BR" dirty="0" smtClean="0"/>
              <a:t> de Comercio, Industria </a:t>
            </a:r>
            <a:r>
              <a:rPr lang="pt-BR" dirty="0" err="1" smtClean="0"/>
              <a:t>y</a:t>
            </a:r>
            <a:r>
              <a:rPr lang="pt-BR" dirty="0" smtClean="0"/>
              <a:t> Turismo.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32773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Decretos de depuraci</a:t>
            </a:r>
            <a:r>
              <a:rPr lang="es-ES" dirty="0" smtClean="0"/>
              <a:t>ón normativa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O" dirty="0" smtClean="0"/>
              <a:t>La depuración normativa fue asumida por el ministerio de la Presidencia de la República, en cabeza entonces de Néstor Humberto Martínez</a:t>
            </a:r>
          </a:p>
          <a:p>
            <a:r>
              <a:rPr lang="es-CO" dirty="0" smtClean="0"/>
              <a:t>En 2015 se expidió un paquete de decretos únicos reglamentarios (DUR)</a:t>
            </a:r>
          </a:p>
          <a:p>
            <a:r>
              <a:rPr lang="es-CO" dirty="0" smtClean="0"/>
              <a:t>21 en total (15 ministerios y 6 departamentos administrativos)</a:t>
            </a:r>
          </a:p>
          <a:p>
            <a:r>
              <a:rPr lang="es-CO" dirty="0" smtClean="0"/>
              <a:t>Se eliminaron casi 10 mil normas dispersas, que estaban vigentes, algunas de ellas, desde hace más de un siglo.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60175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Aproximaci</a:t>
            </a:r>
            <a:r>
              <a:rPr lang="es-ES" dirty="0" smtClean="0"/>
              <a:t>ón al inventario normativo </a:t>
            </a:r>
            <a:r>
              <a:rPr lang="es-ES" sz="2700" dirty="0" smtClean="0"/>
              <a:t>por medio del piloto </a:t>
            </a:r>
            <a:r>
              <a:rPr lang="es-ES" sz="2700" i="1" dirty="0" err="1" smtClean="0"/>
              <a:t>big</a:t>
            </a:r>
            <a:r>
              <a:rPr lang="es-ES" sz="2700" i="1" dirty="0" smtClean="0"/>
              <a:t> data </a:t>
            </a:r>
            <a:r>
              <a:rPr lang="es-ES" sz="2700" dirty="0" smtClean="0"/>
              <a:t>regulatorio</a:t>
            </a:r>
            <a:endParaRPr lang="es-ES" sz="27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Entre 2000 y 2016, </a:t>
            </a:r>
            <a:r>
              <a:rPr lang="es-ES" dirty="0" smtClean="0"/>
              <a:t>se emitieron cerca de 95.000 normas (15,4 </a:t>
            </a:r>
            <a:r>
              <a:rPr lang="es-ES" i="1" dirty="0" smtClean="0"/>
              <a:t>diariamente</a:t>
            </a:r>
            <a:r>
              <a:rPr lang="es-ES" dirty="0" smtClean="0"/>
              <a:t>)</a:t>
            </a:r>
          </a:p>
          <a:p>
            <a:pPr lvl="1"/>
            <a:r>
              <a:rPr lang="es-ES" dirty="0" smtClean="0"/>
              <a:t>2,8 decretos</a:t>
            </a:r>
          </a:p>
          <a:p>
            <a:pPr lvl="1"/>
            <a:r>
              <a:rPr lang="es-ES" dirty="0" smtClean="0"/>
              <a:t>11,2 resoluciones</a:t>
            </a:r>
          </a:p>
          <a:p>
            <a:pPr lvl="1"/>
            <a:r>
              <a:rPr lang="es-ES" dirty="0" smtClean="0"/>
              <a:t>0,3 </a:t>
            </a:r>
            <a:r>
              <a:rPr lang="es-ES" dirty="0"/>
              <a:t>circulares. 	</a:t>
            </a:r>
          </a:p>
          <a:p>
            <a:r>
              <a:rPr lang="es-ES_tradnl" dirty="0" smtClean="0"/>
              <a:t>El 57% de los decretos y el 61% de las resoluciones </a:t>
            </a:r>
            <a:r>
              <a:rPr lang="es-ES_tradnl" dirty="0" smtClean="0"/>
              <a:t>es “no sustancial”</a:t>
            </a:r>
            <a:endParaRPr lang="es-ES" dirty="0"/>
          </a:p>
          <a:p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18131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Aproximaci</a:t>
            </a:r>
            <a:r>
              <a:rPr lang="es-ES" dirty="0" smtClean="0"/>
              <a:t>ón al inventario normativo </a:t>
            </a:r>
            <a:r>
              <a:rPr lang="es-ES" sz="2700" dirty="0" smtClean="0"/>
              <a:t>por medio del piloto </a:t>
            </a:r>
            <a:r>
              <a:rPr lang="es-ES" sz="2700" i="1" dirty="0" err="1" smtClean="0"/>
              <a:t>big</a:t>
            </a:r>
            <a:r>
              <a:rPr lang="es-ES" sz="2700" i="1" dirty="0" smtClean="0"/>
              <a:t> data </a:t>
            </a:r>
            <a:r>
              <a:rPr lang="es-ES" sz="2700" dirty="0" smtClean="0"/>
              <a:t>regulatorio</a:t>
            </a:r>
            <a:endParaRPr lang="es-ES" sz="27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dirty="0" smtClean="0"/>
              <a:t>Colombia tiene un </a:t>
            </a:r>
            <a:r>
              <a:rPr lang="es-ES" dirty="0" smtClean="0"/>
              <a:t>índice de cumplimiento regulatorio de 0,5 (entre 0 y 1)</a:t>
            </a:r>
          </a:p>
          <a:p>
            <a:pPr lvl="1"/>
            <a:r>
              <a:rPr lang="es-ES" dirty="0" smtClean="0"/>
              <a:t>Puesto </a:t>
            </a:r>
            <a:r>
              <a:rPr lang="es-ES" sz="3200" dirty="0"/>
              <a:t>51</a:t>
            </a:r>
            <a:r>
              <a:rPr lang="es-ES" dirty="0" smtClean="0"/>
              <a:t> entre 103 países</a:t>
            </a:r>
          </a:p>
          <a:p>
            <a:pPr lvl="1"/>
            <a:r>
              <a:rPr lang="es-ES" dirty="0" smtClean="0"/>
              <a:t>Puesto 15 en AL</a:t>
            </a:r>
          </a:p>
          <a:p>
            <a:r>
              <a:rPr lang="es-ES" dirty="0" smtClean="0"/>
              <a:t>Colombia tiene una calificaci</a:t>
            </a:r>
            <a:r>
              <a:rPr lang="es-ES" dirty="0" smtClean="0"/>
              <a:t>ón de </a:t>
            </a:r>
            <a:r>
              <a:rPr lang="es-ES_tradnl" dirty="0" smtClean="0"/>
              <a:t>1,1 (entre 0 y 4) en el </a:t>
            </a:r>
            <a:r>
              <a:rPr lang="es-ES" dirty="0" smtClean="0"/>
              <a:t>indicador compuesto de </a:t>
            </a:r>
            <a:r>
              <a:rPr lang="es-ES" dirty="0"/>
              <a:t>participación de los interesados en el desarrollo de la regulación subordinada </a:t>
            </a:r>
            <a:endParaRPr lang="es-ES" dirty="0" smtClean="0"/>
          </a:p>
          <a:p>
            <a:pPr lvl="1"/>
            <a:r>
              <a:rPr lang="es-ES" dirty="0" smtClean="0"/>
              <a:t>Adopci</a:t>
            </a:r>
            <a:r>
              <a:rPr lang="es-ES" dirty="0" smtClean="0"/>
              <a:t>ón sistemática: 0,7</a:t>
            </a:r>
          </a:p>
          <a:p>
            <a:pPr lvl="1"/>
            <a:r>
              <a:rPr lang="es-ES" dirty="0" smtClean="0"/>
              <a:t>Transparencia: 0,2</a:t>
            </a:r>
          </a:p>
          <a:p>
            <a:pPr lvl="1"/>
            <a:r>
              <a:rPr lang="es-ES" dirty="0" smtClean="0"/>
              <a:t>Metodología: 0,2</a:t>
            </a:r>
          </a:p>
          <a:p>
            <a:pPr lvl="1"/>
            <a:r>
              <a:rPr lang="es-ES" dirty="0" smtClean="0"/>
              <a:t>Supervisión </a:t>
            </a:r>
            <a:r>
              <a:rPr lang="es-ES" dirty="0"/>
              <a:t>y control de </a:t>
            </a:r>
            <a:r>
              <a:rPr lang="es-ES" dirty="0" smtClean="0"/>
              <a:t>calidad: 0,0</a:t>
            </a:r>
          </a:p>
          <a:p>
            <a:r>
              <a:rPr lang="es-ES" dirty="0" smtClean="0"/>
              <a:t>M</a:t>
            </a:r>
            <a:r>
              <a:rPr lang="es-ES" dirty="0" smtClean="0"/>
              <a:t>éxico, con la Comisión Federal de Mejora Regulatoria (</a:t>
            </a:r>
            <a:r>
              <a:rPr lang="es-ES" dirty="0" err="1" smtClean="0"/>
              <a:t>Cofemer</a:t>
            </a:r>
            <a:r>
              <a:rPr lang="es-ES" dirty="0" smtClean="0"/>
              <a:t>), nos muestra un ejemplo a seguir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77723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Otro resultado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El </a:t>
            </a:r>
            <a:r>
              <a:rPr lang="es-CO" dirty="0"/>
              <a:t>Índice de Carga Regulatoria </a:t>
            </a:r>
            <a:r>
              <a:rPr lang="es-CO" dirty="0" smtClean="0"/>
              <a:t>(Foro </a:t>
            </a:r>
            <a:r>
              <a:rPr lang="es-CO" dirty="0"/>
              <a:t>Económico </a:t>
            </a:r>
            <a:r>
              <a:rPr lang="es-CO" dirty="0" smtClean="0"/>
              <a:t>Mundial) </a:t>
            </a:r>
            <a:r>
              <a:rPr lang="es-CO" dirty="0"/>
              <a:t>ubica a Colombia en el puesto 124 </a:t>
            </a:r>
            <a:r>
              <a:rPr lang="es-CO" dirty="0" smtClean="0"/>
              <a:t>entre </a:t>
            </a:r>
            <a:r>
              <a:rPr lang="es-CO" dirty="0"/>
              <a:t>140 </a:t>
            </a:r>
            <a:r>
              <a:rPr lang="es-CO" dirty="0" smtClean="0"/>
              <a:t>países.</a:t>
            </a:r>
            <a:r>
              <a:rPr lang="es-CO" dirty="0" smtClean="0">
                <a:effectLst/>
              </a:rPr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67612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O" sz="3600" b="1" dirty="0" smtClean="0"/>
              <a:t>Se podría aplazar visita de Francisco: no ha podido ser creado como proveedor</a:t>
            </a:r>
            <a:endParaRPr lang="es-ES" sz="3600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Tratamos </a:t>
            </a:r>
            <a:r>
              <a:rPr lang="es-CO" dirty="0"/>
              <a:t>de traerlo por una orden de servicios, pero Martica, la de contaduría, se arranchó en que no y no, que tenía que ser por prestación de </a:t>
            </a:r>
            <a:r>
              <a:rPr lang="es-CO" dirty="0" smtClean="0"/>
              <a:t>servicios.</a:t>
            </a:r>
            <a:endParaRPr lang="es-CO" dirty="0"/>
          </a:p>
          <a:p>
            <a:r>
              <a:rPr lang="es-CO" dirty="0" smtClean="0"/>
              <a:t>Ya </a:t>
            </a:r>
            <a:r>
              <a:rPr lang="es-CO" dirty="0"/>
              <a:t>tiene 46 de los 54 papeles que pidieron.</a:t>
            </a:r>
          </a:p>
          <a:p>
            <a:r>
              <a:rPr lang="es-CO" dirty="0" smtClean="0"/>
              <a:t>La </a:t>
            </a:r>
            <a:r>
              <a:rPr lang="es-CO" dirty="0"/>
              <a:t>dificultad para encontrar una fotocopiadora en Roma que amplíe documentos al 150% ha sido otro obstáculo.</a:t>
            </a:r>
            <a:r>
              <a:rPr lang="es-CO" dirty="0" smtClean="0">
                <a:effectLst/>
              </a:rPr>
              <a:t> 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79075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Ejemplos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Presidente del Senado propone proyecto pensional con enormes efectos fiscales</a:t>
            </a:r>
          </a:p>
          <a:p>
            <a:r>
              <a:rPr lang="es-ES" dirty="0" smtClean="0"/>
              <a:t>Presidente de </a:t>
            </a:r>
            <a:r>
              <a:rPr lang="es-ES" dirty="0" err="1" smtClean="0"/>
              <a:t>Fenalco</a:t>
            </a:r>
            <a:r>
              <a:rPr lang="es-ES" dirty="0" smtClean="0"/>
              <a:t> propone retirar los tres puntos del IVA</a:t>
            </a:r>
          </a:p>
          <a:p>
            <a:r>
              <a:rPr lang="es-ES" dirty="0" smtClean="0"/>
              <a:t>Alcalde de Bogotá propone liberar las tarifas de los parqueaderos</a:t>
            </a:r>
          </a:p>
          <a:p>
            <a:r>
              <a:rPr lang="es-ES" dirty="0" smtClean="0"/>
              <a:t>Ley 1430 de 2010</a:t>
            </a:r>
          </a:p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4062838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Cosas que sabemos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 smtClean="0"/>
              <a:t>Plazo de 15 días de consulta para expedición de decretos</a:t>
            </a:r>
            <a:r>
              <a:rPr lang="es-CO" dirty="0" smtClean="0">
                <a:effectLst/>
              </a:rPr>
              <a:t>  </a:t>
            </a:r>
            <a:endParaRPr lang="es-ES" dirty="0" smtClean="0"/>
          </a:p>
          <a:p>
            <a:r>
              <a:rPr lang="es-ES" dirty="0" smtClean="0"/>
              <a:t>Se defini</a:t>
            </a:r>
            <a:r>
              <a:rPr lang="es-ES" dirty="0" smtClean="0"/>
              <a:t>ó </a:t>
            </a:r>
            <a:r>
              <a:rPr lang="es-ES" dirty="0" smtClean="0"/>
              <a:t>la mejora regulatoria como uno de los cinco ejes para mejorar la competitividad del pa</a:t>
            </a:r>
            <a:r>
              <a:rPr lang="es-ES" dirty="0" smtClean="0"/>
              <a:t>ís</a:t>
            </a:r>
          </a:p>
          <a:p>
            <a:pPr lvl="1"/>
            <a:r>
              <a:rPr lang="es-ES" dirty="0" smtClean="0"/>
              <a:t>Los otros son </a:t>
            </a:r>
            <a:r>
              <a:rPr lang="es-CO" dirty="0" smtClean="0"/>
              <a:t>infraestruct</a:t>
            </a:r>
            <a:r>
              <a:rPr lang="es-CO" dirty="0"/>
              <a:t>​ura, logística, ordenamiento del </a:t>
            </a:r>
            <a:r>
              <a:rPr lang="es-CO" dirty="0" smtClean="0"/>
              <a:t>territorio y </a:t>
            </a:r>
            <a:r>
              <a:rPr lang="es-CO" dirty="0"/>
              <a:t>eficiencia del gasto </a:t>
            </a:r>
            <a:r>
              <a:rPr lang="es-CO" dirty="0" smtClean="0"/>
              <a:t>público</a:t>
            </a:r>
          </a:p>
          <a:p>
            <a:r>
              <a:rPr lang="es-CO" dirty="0" smtClean="0">
                <a:effectLst/>
              </a:rPr>
              <a:t>Sistema </a:t>
            </a:r>
            <a:r>
              <a:rPr lang="es-CO" dirty="0" smtClean="0">
                <a:effectLst/>
              </a:rPr>
              <a:t>Único de Consulta Pública (Sucop)</a:t>
            </a:r>
          </a:p>
        </p:txBody>
      </p:sp>
    </p:spTree>
    <p:extLst>
      <p:ext uri="{BB962C8B-B14F-4D97-AF65-F5344CB8AC3E}">
        <p14:creationId xmlns:p14="http://schemas.microsoft.com/office/powerpoint/2010/main" val="748351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Algunas inquietudes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¿Por qu</a:t>
            </a:r>
            <a:r>
              <a:rPr lang="es-ES" dirty="0" smtClean="0"/>
              <a:t>é solo la rama ejecutiva nacional? </a:t>
            </a:r>
          </a:p>
          <a:p>
            <a:r>
              <a:rPr lang="es-ES" dirty="0" smtClean="0"/>
              <a:t>¿Cuál instancia reemplazará al Comité de Mejora Normativa?  </a:t>
            </a:r>
          </a:p>
          <a:p>
            <a:r>
              <a:rPr lang="es-ES" dirty="0" smtClean="0"/>
              <a:t>¿Qué hacer para que el AIN sea vinculante?</a:t>
            </a:r>
          </a:p>
          <a:p>
            <a:r>
              <a:rPr lang="es-ES" dirty="0" smtClean="0"/>
              <a:t>Las consultas: 15 días y recibir comentarios a las normas no es suficiente</a:t>
            </a:r>
          </a:p>
          <a:p>
            <a:r>
              <a:rPr lang="es-ES" dirty="0" smtClean="0"/>
              <a:t>La URF y la SFC: ¿pueden mejorar?</a:t>
            </a:r>
          </a:p>
        </p:txBody>
      </p:sp>
    </p:spTree>
    <p:extLst>
      <p:ext uri="{BB962C8B-B14F-4D97-AF65-F5344CB8AC3E}">
        <p14:creationId xmlns:p14="http://schemas.microsoft.com/office/powerpoint/2010/main" val="174497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Antecedentes y desarrollos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2012: revisi</a:t>
            </a:r>
            <a:r>
              <a:rPr lang="es-ES" dirty="0" smtClean="0"/>
              <a:t>ón sobre prácticas en mejora regulatoria</a:t>
            </a:r>
          </a:p>
          <a:p>
            <a:r>
              <a:rPr lang="es-ES" dirty="0" smtClean="0"/>
              <a:t>2014: </a:t>
            </a:r>
            <a:r>
              <a:rPr lang="es-ES" i="1" dirty="0" smtClean="0"/>
              <a:t>Estudio </a:t>
            </a:r>
            <a:r>
              <a:rPr lang="es-ES" i="1" dirty="0"/>
              <a:t>de la </a:t>
            </a:r>
            <a:r>
              <a:rPr lang="es-ES" i="1" dirty="0" smtClean="0"/>
              <a:t>OCDE sobre </a:t>
            </a:r>
            <a:r>
              <a:rPr lang="es-ES" i="1" dirty="0"/>
              <a:t>la política </a:t>
            </a:r>
            <a:r>
              <a:rPr lang="es-ES" i="1" dirty="0" smtClean="0"/>
              <a:t>regulatoria en Colombia: m</a:t>
            </a:r>
            <a:r>
              <a:rPr lang="es-ES" i="1" dirty="0" smtClean="0"/>
              <a:t>ás allá de la simplificación administrativa</a:t>
            </a:r>
            <a:r>
              <a:rPr lang="es-ES" dirty="0" smtClean="0"/>
              <a:t>:</a:t>
            </a:r>
          </a:p>
          <a:p>
            <a:pPr lvl="1"/>
            <a:r>
              <a:rPr lang="es-ES" dirty="0" smtClean="0"/>
              <a:t>“</a:t>
            </a:r>
            <a:r>
              <a:rPr lang="es-ES" dirty="0" smtClean="0"/>
              <a:t>Colombia carece </a:t>
            </a:r>
            <a:r>
              <a:rPr lang="es-ES" dirty="0"/>
              <a:t>de una </a:t>
            </a:r>
            <a:r>
              <a:rPr lang="es-ES" dirty="0" err="1"/>
              <a:t>política</a:t>
            </a:r>
            <a:r>
              <a:rPr lang="es-ES" dirty="0"/>
              <a:t> </a:t>
            </a:r>
            <a:r>
              <a:rPr lang="es-ES" dirty="0" smtClean="0"/>
              <a:t>de </a:t>
            </a:r>
            <a:r>
              <a:rPr lang="es-ES" i="1" dirty="0" smtClean="0"/>
              <a:t>gobierno completo</a:t>
            </a:r>
            <a:r>
              <a:rPr lang="es-ES" dirty="0" smtClean="0"/>
              <a:t> que sustente la calidad regulatoria”</a:t>
            </a:r>
          </a:p>
          <a:p>
            <a:r>
              <a:rPr lang="pt-BR" dirty="0" smtClean="0"/>
              <a:t>2014: </a:t>
            </a:r>
            <a:r>
              <a:rPr lang="pt-BR" dirty="0" err="1" smtClean="0"/>
              <a:t>Conpes</a:t>
            </a:r>
            <a:r>
              <a:rPr lang="pt-BR" dirty="0" smtClean="0"/>
              <a:t> </a:t>
            </a:r>
            <a:r>
              <a:rPr lang="pt-BR" dirty="0"/>
              <a:t>3816 de </a:t>
            </a:r>
            <a:r>
              <a:rPr lang="pt-BR" dirty="0" err="1" smtClean="0"/>
              <a:t>mejora</a:t>
            </a:r>
            <a:r>
              <a:rPr lang="pt-BR" dirty="0" smtClean="0"/>
              <a:t> normativa </a:t>
            </a:r>
          </a:p>
        </p:txBody>
      </p:sp>
    </p:spTree>
    <p:extLst>
      <p:ext uri="{BB962C8B-B14F-4D97-AF65-F5344CB8AC3E}">
        <p14:creationId xmlns:p14="http://schemas.microsoft.com/office/powerpoint/2010/main" val="961419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Algunas inquietudes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err="1" smtClean="0"/>
              <a:t>Conpes</a:t>
            </a:r>
            <a:r>
              <a:rPr lang="es-ES" dirty="0" smtClean="0"/>
              <a:t> cumple tres años: ¿cuál es la evaluación final?</a:t>
            </a:r>
          </a:p>
          <a:p>
            <a:r>
              <a:rPr lang="es-ES" dirty="0" smtClean="0"/>
              <a:t>¿Qué pasó con el </a:t>
            </a:r>
            <a:r>
              <a:rPr lang="es-ES" dirty="0" err="1" smtClean="0"/>
              <a:t>Conpes</a:t>
            </a:r>
            <a:r>
              <a:rPr lang="es-ES" dirty="0" smtClean="0"/>
              <a:t> de calidad jurídica y la Comisión Intersectorial de Armonización?</a:t>
            </a:r>
          </a:p>
          <a:p>
            <a:r>
              <a:rPr lang="es-CO" dirty="0" smtClean="0"/>
              <a:t>Sisconpes no es público</a:t>
            </a:r>
            <a:endParaRPr lang="es-CO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42410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Evaluaci</a:t>
            </a:r>
            <a:r>
              <a:rPr lang="es-ES" dirty="0" smtClean="0"/>
              <a:t>ón de las </a:t>
            </a:r>
            <a:r>
              <a:rPr lang="es-ES" dirty="0" smtClean="0"/>
              <a:t>estrategias</a:t>
            </a:r>
            <a:endParaRPr lang="es-ES" dirty="0"/>
          </a:p>
        </p:txBody>
      </p:sp>
      <p:graphicFrame>
        <p:nvGraphicFramePr>
          <p:cNvPr id="2" name="Marcador de contenido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244330"/>
              </p:ext>
            </p:extLst>
          </p:nvPr>
        </p:nvGraphicFramePr>
        <p:xfrm>
          <a:off x="457200" y="1844984"/>
          <a:ext cx="8229600" cy="3307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Estrategias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Acciones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Institucionalidad para el AIN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 ¿?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Capacidades para la mejora de la producción normativa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El piloto, la Gu</a:t>
                      </a:r>
                      <a:r>
                        <a:rPr lang="es-ES" dirty="0" smtClean="0"/>
                        <a:t>ía,</a:t>
                      </a:r>
                      <a:r>
                        <a:rPr lang="es-ES" baseline="0" dirty="0" smtClean="0"/>
                        <a:t> talleres y diplomado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Implementar el AIN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Decretos 1081 y 1609 de 2015 y 970 de 2017: directrices generales de t</a:t>
                      </a:r>
                      <a:r>
                        <a:rPr lang="es-ES" dirty="0" smtClean="0"/>
                        <a:t>écnica normativa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Consulta pública y transparencia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15 d</a:t>
                      </a:r>
                      <a:r>
                        <a:rPr lang="es-ES" dirty="0" smtClean="0"/>
                        <a:t>ías, </a:t>
                      </a:r>
                      <a:r>
                        <a:rPr lang="es-ES" dirty="0" err="1" smtClean="0"/>
                        <a:t>Sucop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Inventario normativo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Decretos únicos</a:t>
                      </a:r>
                      <a:r>
                        <a:rPr lang="es-ES" dirty="0" smtClean="0"/>
                        <a:t>, Aproximación al inventario normativo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282177" y="5773699"/>
            <a:ext cx="86225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Las acciones parecen insuficientes para implementar las estrategias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494377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Conclusiones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Colombia tiene un muy serio problema normativo y regulatorio</a:t>
            </a:r>
          </a:p>
          <a:p>
            <a:r>
              <a:rPr lang="es-ES" dirty="0" smtClean="0"/>
              <a:t>El pa</a:t>
            </a:r>
            <a:r>
              <a:rPr lang="es-ES" dirty="0" smtClean="0"/>
              <a:t>ís</a:t>
            </a:r>
            <a:r>
              <a:rPr lang="es-ES" dirty="0" smtClean="0"/>
              <a:t> es consciente del problema y ha hecho avances, pero son insuficientes</a:t>
            </a:r>
          </a:p>
          <a:p>
            <a:r>
              <a:rPr lang="es-ES" dirty="0" smtClean="0"/>
              <a:t>A tres años del </a:t>
            </a:r>
            <a:r>
              <a:rPr lang="es-ES" dirty="0" err="1" smtClean="0"/>
              <a:t>Conpes</a:t>
            </a:r>
            <a:r>
              <a:rPr lang="es-ES" dirty="0" smtClean="0"/>
              <a:t> 3816 de mejora normativa, el AIN ya deber</a:t>
            </a:r>
            <a:r>
              <a:rPr lang="es-ES" dirty="0" smtClean="0"/>
              <a:t>ía estar plenamente implementado. No parece ser el caso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738283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Muchas gracias</a:t>
            </a:r>
            <a:endParaRPr lang="es-ES" dirty="0"/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3601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s-CO" dirty="0"/>
              <a:t>Título 2, Parte 1, Libro 2 del Decreto Reglamentario Único del Sector Presidencia de la República</a:t>
            </a:r>
            <a:r>
              <a:rPr lang="es-CO" i="1" dirty="0"/>
              <a:t> “Directrices Generales de Técnica Normativa”.</a:t>
            </a:r>
            <a:endParaRPr lang="es-CO" dirty="0"/>
          </a:p>
          <a:p>
            <a:pPr lvl="0"/>
            <a:r>
              <a:rPr lang="es-CO" dirty="0"/>
              <a:t>Recomendaciones de la OCDE sobre política y gobernanza regulatoria.</a:t>
            </a:r>
          </a:p>
          <a:p>
            <a:pPr lvl="0"/>
            <a:r>
              <a:rPr lang="es-CO" dirty="0"/>
              <a:t>Documentos OCDE sobre mejora regulatoria:</a:t>
            </a:r>
          </a:p>
          <a:p>
            <a:r>
              <a:rPr lang="es-CO" dirty="0">
                <a:hlinkClick r:id="rId2"/>
              </a:rPr>
              <a:t>http://www.oecd.org/gov/regulatory-policy/recommendations-guidelines.htm</a:t>
            </a:r>
            <a:endParaRPr lang="es-CO" dirty="0"/>
          </a:p>
          <a:p>
            <a:pPr lvl="0"/>
            <a:r>
              <a:rPr lang="es-CO" dirty="0"/>
              <a:t>Documentos sobre Mejora Regulatoria en México:</a:t>
            </a:r>
          </a:p>
          <a:p>
            <a:r>
              <a:rPr lang="es-CO" dirty="0">
                <a:hlinkClick r:id="rId3"/>
              </a:rPr>
              <a:t>http://www.cofemersimir.gob.mx/</a:t>
            </a:r>
            <a:endParaRPr lang="es-CO" dirty="0"/>
          </a:p>
          <a:p>
            <a:r>
              <a:rPr lang="es-CO" dirty="0">
                <a:hlinkClick r:id="rId4"/>
              </a:rPr>
              <a:t>https://www.gob.mx/cofemer</a:t>
            </a:r>
            <a:endParaRPr lang="es-CO" dirty="0"/>
          </a:p>
          <a:p>
            <a:pPr lvl="0"/>
            <a:r>
              <a:rPr lang="es-CO" dirty="0"/>
              <a:t>Noticia sobre el Portal Único Colombia:</a:t>
            </a:r>
          </a:p>
          <a:p>
            <a:r>
              <a:rPr lang="es-CO" dirty="0">
                <a:hlinkClick r:id="rId5"/>
              </a:rPr>
              <a:t>https://www.ambitojuridico.com/bancoconocimiento/administracion-publica/gobierno-anuncia-la-creacion-de-un-sistema-unico-para-consultar-proyectos-de-</a:t>
            </a:r>
            <a:r>
              <a:rPr lang="es-CO" dirty="0" smtClean="0">
                <a:hlinkClick r:id="rId5"/>
              </a:rPr>
              <a:t>normas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03790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O" dirty="0" smtClean="0"/>
              <a:t>Cláusulas </a:t>
            </a:r>
            <a:r>
              <a:rPr lang="es-CO" dirty="0"/>
              <a:t>abusivas salieron sin hacernos caso</a:t>
            </a:r>
          </a:p>
          <a:p>
            <a:r>
              <a:rPr lang="es-CO" dirty="0"/>
              <a:t>Bebidas azucaradas en México</a:t>
            </a:r>
          </a:p>
          <a:p>
            <a:r>
              <a:rPr lang="es-CO" dirty="0" smtClean="0"/>
              <a:t>Caprichos </a:t>
            </a:r>
            <a:r>
              <a:rPr lang="es-CO" dirty="0"/>
              <a:t>del funcionario de turno</a:t>
            </a:r>
          </a:p>
          <a:p>
            <a:r>
              <a:rPr lang="es-CO" dirty="0"/>
              <a:t>Vigencias futuras excepcionales: política pública de aguas y saneamiento básico. Lo que había que hacer era modificar el presupuesto.</a:t>
            </a:r>
          </a:p>
          <a:p>
            <a:r>
              <a:rPr lang="es-CO" dirty="0"/>
              <a:t>Costo de la regulación: ¿costos mayores que beneficios?</a:t>
            </a:r>
          </a:p>
          <a:p>
            <a:r>
              <a:rPr lang="es-CO" dirty="0"/>
              <a:t>La técnica versus la política</a:t>
            </a:r>
          </a:p>
          <a:p>
            <a:r>
              <a:rPr lang="es-CO" dirty="0" smtClean="0"/>
              <a:t>Decreto </a:t>
            </a:r>
            <a:r>
              <a:rPr lang="es-CO" dirty="0"/>
              <a:t>Ministerio de </a:t>
            </a:r>
            <a:r>
              <a:rPr lang="es-CO" dirty="0" smtClean="0"/>
              <a:t>Hacienda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61470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s-CO" dirty="0"/>
              <a:t>CRC muy bien</a:t>
            </a:r>
          </a:p>
          <a:p>
            <a:r>
              <a:rPr lang="es-CO" dirty="0"/>
              <a:t>URF hace un poquito</a:t>
            </a:r>
          </a:p>
          <a:p>
            <a:r>
              <a:rPr lang="es-CO" dirty="0"/>
              <a:t>Mirar caso México: Unidad de Regulación</a:t>
            </a:r>
          </a:p>
          <a:p>
            <a:r>
              <a:rPr lang="es-CO" dirty="0"/>
              <a:t>Decretos únicos Néstor Humberto</a:t>
            </a:r>
          </a:p>
          <a:p>
            <a:r>
              <a:rPr lang="es-CO" dirty="0"/>
              <a:t>Reforma tributaria 2010 facultades para intervenir tarifas</a:t>
            </a:r>
          </a:p>
          <a:p>
            <a:r>
              <a:rPr lang="es-CO" dirty="0"/>
              <a:t>OECD pide para ejecutivo y legislativo; gobierno solo adoptó para ejecutivo.</a:t>
            </a:r>
          </a:p>
          <a:p>
            <a:r>
              <a:rPr lang="es-CO" dirty="0"/>
              <a:t>¿Se puede discutir el impacto?</a:t>
            </a:r>
          </a:p>
          <a:p>
            <a:r>
              <a:rPr lang="es-CO" dirty="0"/>
              <a:t>Analizar distintas posibilidades, no solo la regulación</a:t>
            </a:r>
          </a:p>
          <a:p>
            <a:r>
              <a:rPr lang="es-CO" dirty="0"/>
              <a:t>¿Se publica la matriz? ¿Se publican las respuestas a los comentarios? Hoy en la Super no se hace.</a:t>
            </a:r>
          </a:p>
          <a:p>
            <a:r>
              <a:rPr lang="es-CO" dirty="0"/>
              <a:t>¿Se ha estudiado la receptividad frente a los comentarios? En algunos casos es alta.</a:t>
            </a:r>
          </a:p>
          <a:p>
            <a:r>
              <a:rPr lang="es-CO" dirty="0"/>
              <a:t>Cláusulas abusivas salieron sin hacernos caso</a:t>
            </a:r>
          </a:p>
          <a:p>
            <a:r>
              <a:rPr lang="es-CO" dirty="0"/>
              <a:t>Bebidas azucaradas en México</a:t>
            </a:r>
          </a:p>
          <a:p>
            <a:r>
              <a:rPr lang="es-CO" dirty="0"/>
              <a:t>Portal único de publicación de normas: está anunciado y se espera para final de año. ¿Cómo se manejan las publicaciones de urgencia?</a:t>
            </a:r>
          </a:p>
          <a:p>
            <a:r>
              <a:rPr lang="es-CO" dirty="0"/>
              <a:t>Enfoque: no se está cumpliendo; dificultades en el cumplimiento.</a:t>
            </a:r>
          </a:p>
          <a:p>
            <a:r>
              <a:rPr lang="es-CO" dirty="0"/>
              <a:t>Caprichos del funcionario de turno</a:t>
            </a:r>
          </a:p>
          <a:p>
            <a:r>
              <a:rPr lang="es-CO" dirty="0"/>
              <a:t>Vigencias futuras excepcionales: política pública de aguas y saneamiento básico. Lo que había que hacer era modificar el presupuesto.</a:t>
            </a:r>
          </a:p>
          <a:p>
            <a:r>
              <a:rPr lang="es-CO" dirty="0"/>
              <a:t>Costo de la regulación: ¿costos mayores que beneficios?</a:t>
            </a:r>
          </a:p>
          <a:p>
            <a:r>
              <a:rPr lang="es-CO" dirty="0"/>
              <a:t>La técnica versus la política</a:t>
            </a:r>
          </a:p>
          <a:p>
            <a:r>
              <a:rPr lang="es-CO" dirty="0"/>
              <a:t>¿El Conpes debe volverse una norma? Con requisitos y obligaciones, y falta disciplinaria</a:t>
            </a:r>
          </a:p>
          <a:p>
            <a:r>
              <a:rPr lang="es-CO" dirty="0"/>
              <a:t>Decreto Ministerio de Hacienda</a:t>
            </a:r>
          </a:p>
          <a:p>
            <a:r>
              <a:rPr lang="es-CO" dirty="0" smtClean="0"/>
              <a:t>Pilas </a:t>
            </a:r>
            <a:r>
              <a:rPr lang="es-CO" dirty="0"/>
              <a:t>a responder a lo que LF diga: conocer la presentación</a:t>
            </a:r>
          </a:p>
          <a:p>
            <a:r>
              <a:rPr lang="es-CO" dirty="0"/>
              <a:t>Aída nos regala algunos documentos</a:t>
            </a:r>
          </a:p>
          <a:p>
            <a:r>
              <a:rPr lang="es-CO" dirty="0"/>
              <a:t>Adriana nos consigue el decreto sobre directrices, decreto presidencia, noticia portal</a:t>
            </a:r>
          </a:p>
          <a:p>
            <a:r>
              <a:rPr lang="es-CO" dirty="0"/>
              <a:t>Contactarme con asistente LF.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95704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Antecedentes y desarrollos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2014-2015: Programa </a:t>
            </a:r>
            <a:r>
              <a:rPr lang="pt-BR" dirty="0"/>
              <a:t>piloto de AIN </a:t>
            </a:r>
            <a:r>
              <a:rPr lang="pt-BR" dirty="0" err="1"/>
              <a:t>con</a:t>
            </a:r>
            <a:r>
              <a:rPr lang="pt-BR" dirty="0"/>
              <a:t> </a:t>
            </a:r>
            <a:r>
              <a:rPr lang="pt-BR" dirty="0" err="1"/>
              <a:t>cuatro</a:t>
            </a:r>
            <a:r>
              <a:rPr lang="pt-BR" dirty="0"/>
              <a:t> </a:t>
            </a:r>
            <a:r>
              <a:rPr lang="pt-BR" dirty="0" err="1"/>
              <a:t>problemáticas</a:t>
            </a:r>
            <a:r>
              <a:rPr lang="pt-BR" dirty="0"/>
              <a:t> </a:t>
            </a:r>
            <a:r>
              <a:rPr lang="pt-BR" dirty="0" err="1" smtClean="0"/>
              <a:t>reales</a:t>
            </a:r>
            <a:endParaRPr lang="pt-BR" dirty="0" smtClean="0"/>
          </a:p>
          <a:p>
            <a:r>
              <a:rPr lang="pt-BR" dirty="0" smtClean="0"/>
              <a:t>2015: Decretos de </a:t>
            </a:r>
            <a:r>
              <a:rPr lang="pt-BR" dirty="0" err="1" smtClean="0"/>
              <a:t>depuraci</a:t>
            </a:r>
            <a:r>
              <a:rPr lang="pt-BR" dirty="0" err="1" smtClean="0"/>
              <a:t>ón</a:t>
            </a:r>
            <a:r>
              <a:rPr lang="pt-BR" dirty="0" smtClean="0"/>
              <a:t> normativa</a:t>
            </a:r>
          </a:p>
          <a:p>
            <a:pPr lvl="1"/>
            <a:r>
              <a:rPr lang="pt-BR" dirty="0" smtClean="0"/>
              <a:t>Decretos 1081 </a:t>
            </a:r>
            <a:r>
              <a:rPr lang="pt-BR" dirty="0" err="1" smtClean="0"/>
              <a:t>y</a:t>
            </a:r>
            <a:r>
              <a:rPr lang="pt-BR" dirty="0" smtClean="0"/>
              <a:t> 1609 de 2015 </a:t>
            </a:r>
            <a:r>
              <a:rPr lang="pt-BR" dirty="0" err="1" smtClean="0"/>
              <a:t>y</a:t>
            </a:r>
            <a:r>
              <a:rPr lang="pt-BR" dirty="0" smtClean="0"/>
              <a:t> 270 de 2017 </a:t>
            </a:r>
            <a:endParaRPr lang="pt-BR" dirty="0" smtClean="0"/>
          </a:p>
          <a:p>
            <a:r>
              <a:rPr lang="pt-BR" dirty="0" smtClean="0"/>
              <a:t>2015: </a:t>
            </a:r>
            <a:r>
              <a:rPr lang="pt-BR" dirty="0" err="1" smtClean="0"/>
              <a:t>Preparación</a:t>
            </a:r>
            <a:r>
              <a:rPr lang="pt-BR" dirty="0" smtClean="0"/>
              <a:t> </a:t>
            </a:r>
            <a:r>
              <a:rPr lang="pt-BR" dirty="0"/>
              <a:t>de </a:t>
            </a:r>
            <a:r>
              <a:rPr lang="pt-BR" dirty="0" err="1" smtClean="0"/>
              <a:t>la</a:t>
            </a:r>
            <a:r>
              <a:rPr lang="pt-BR" dirty="0" smtClean="0"/>
              <a:t> </a:t>
            </a:r>
            <a:r>
              <a:rPr lang="pt-BR" i="1" dirty="0" err="1"/>
              <a:t>Guía</a:t>
            </a:r>
            <a:r>
              <a:rPr lang="pt-BR" i="1" dirty="0"/>
              <a:t> </a:t>
            </a:r>
            <a:r>
              <a:rPr lang="pt-BR" i="1" dirty="0" err="1" smtClean="0"/>
              <a:t>Metodológica</a:t>
            </a:r>
            <a:r>
              <a:rPr lang="pt-BR" i="1" dirty="0" smtClean="0"/>
              <a:t> </a:t>
            </a:r>
            <a:r>
              <a:rPr lang="pt-BR" i="1" dirty="0"/>
              <a:t>de </a:t>
            </a:r>
            <a:r>
              <a:rPr lang="pt-BR" i="1" dirty="0" err="1"/>
              <a:t>Análisis</a:t>
            </a:r>
            <a:r>
              <a:rPr lang="pt-BR" i="1" dirty="0"/>
              <a:t> de Impacto Normativo </a:t>
            </a:r>
            <a:endParaRPr lang="pt-BR" i="1" dirty="0" smtClean="0"/>
          </a:p>
          <a:p>
            <a:r>
              <a:rPr lang="pt-BR" dirty="0" smtClean="0"/>
              <a:t>2017: Informe piloto inventario </a:t>
            </a:r>
            <a:r>
              <a:rPr lang="pt-BR" dirty="0" err="1" smtClean="0"/>
              <a:t>regulatorio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662187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Conpes</a:t>
            </a:r>
            <a:r>
              <a:rPr lang="es-ES" dirty="0" smtClean="0"/>
              <a:t> 3816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Solo para la rama ejecutiva nacional</a:t>
            </a:r>
          </a:p>
          <a:p>
            <a:r>
              <a:rPr lang="es-ES" dirty="0" smtClean="0"/>
              <a:t>Dos fases</a:t>
            </a:r>
          </a:p>
          <a:p>
            <a:pPr lvl="1"/>
            <a:r>
              <a:rPr lang="es-ES" dirty="0" smtClean="0"/>
              <a:t>Primera fase (¿de implementaci</a:t>
            </a:r>
            <a:r>
              <a:rPr lang="es-ES" dirty="0" smtClean="0"/>
              <a:t>ón?)</a:t>
            </a:r>
            <a:r>
              <a:rPr lang="es-ES" dirty="0" smtClean="0"/>
              <a:t>: </a:t>
            </a:r>
            <a:r>
              <a:rPr lang="es-ES" dirty="0" smtClean="0"/>
              <a:t>tres años con evaluación semestral</a:t>
            </a:r>
          </a:p>
          <a:p>
            <a:r>
              <a:rPr lang="es-ES" dirty="0" smtClean="0"/>
              <a:t>Diagnóstico: “baja confianza, efectividad, transparencia y calidad en la producción normativa”</a:t>
            </a:r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47874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Conpes</a:t>
            </a:r>
            <a:r>
              <a:rPr lang="es-ES" dirty="0" smtClean="0"/>
              <a:t> 3816</a:t>
            </a:r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Calidad material</a:t>
            </a:r>
            <a:endParaRPr lang="es-ES" dirty="0"/>
          </a:p>
        </p:txBody>
      </p:sp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dirty="0" smtClean="0"/>
              <a:t>An</a:t>
            </a:r>
            <a:r>
              <a:rPr lang="es-ES" dirty="0" smtClean="0"/>
              <a:t>álisis de Impacto Normativo</a:t>
            </a:r>
          </a:p>
          <a:p>
            <a:r>
              <a:rPr lang="es-ES" dirty="0" err="1" smtClean="0"/>
              <a:t>Conpes</a:t>
            </a:r>
            <a:r>
              <a:rPr lang="es-ES" dirty="0" smtClean="0"/>
              <a:t> mejora normativa</a:t>
            </a:r>
          </a:p>
          <a:p>
            <a:r>
              <a:rPr lang="es-ES" dirty="0" smtClean="0"/>
              <a:t>Comité Mejora Normativa</a:t>
            </a:r>
          </a:p>
          <a:p>
            <a:endParaRPr lang="es-ES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" dirty="0" smtClean="0"/>
              <a:t>Calidad jur</a:t>
            </a:r>
            <a:r>
              <a:rPr lang="es-ES" dirty="0" smtClean="0"/>
              <a:t>ídica</a:t>
            </a:r>
            <a:endParaRPr lang="es-ES" dirty="0"/>
          </a:p>
        </p:txBody>
      </p:sp>
      <p:sp>
        <p:nvSpPr>
          <p:cNvPr id="8" name="Marcador de contenido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ES" dirty="0" smtClean="0"/>
              <a:t>Ajuste de las normas a principios constitucionales</a:t>
            </a:r>
          </a:p>
          <a:p>
            <a:r>
              <a:rPr lang="es-ES" dirty="0" err="1" smtClean="0"/>
              <a:t>Conpes</a:t>
            </a:r>
            <a:r>
              <a:rPr lang="es-ES" dirty="0" smtClean="0"/>
              <a:t> calidad jur</a:t>
            </a:r>
            <a:r>
              <a:rPr lang="es-ES" dirty="0" smtClean="0"/>
              <a:t>ídica</a:t>
            </a:r>
          </a:p>
          <a:p>
            <a:r>
              <a:rPr lang="es-ES" dirty="0" smtClean="0"/>
              <a:t>Comisión Intersectorial de Armonización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3124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Herramientas de mejora normativa</a:t>
            </a:r>
            <a:endParaRPr lang="es-ES" dirty="0"/>
          </a:p>
        </p:txBody>
      </p:sp>
      <p:graphicFrame>
        <p:nvGraphicFramePr>
          <p:cNvPr id="2" name="Marcador de contenido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2879337"/>
              </p:ext>
            </p:extLst>
          </p:nvPr>
        </p:nvGraphicFramePr>
        <p:xfrm>
          <a:off x="2507534" y="2533439"/>
          <a:ext cx="4114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Herramientas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An</a:t>
                      </a:r>
                      <a:r>
                        <a:rPr lang="es-ES" dirty="0" smtClean="0"/>
                        <a:t>álisis de Impacto Normativo (AIN)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Evaluaci</a:t>
                      </a:r>
                      <a:r>
                        <a:rPr lang="es-ES" dirty="0" smtClean="0"/>
                        <a:t>ón ex</a:t>
                      </a:r>
                      <a:r>
                        <a:rPr lang="es-ES" baseline="0" dirty="0" smtClean="0"/>
                        <a:t> post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Simplificaci</a:t>
                      </a:r>
                      <a:r>
                        <a:rPr lang="es-ES" dirty="0" smtClean="0"/>
                        <a:t>ón administrativa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Transparencia</a:t>
                      </a:r>
                      <a:r>
                        <a:rPr lang="es-ES" baseline="0" dirty="0" smtClean="0"/>
                        <a:t> administrativa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Control del inventario normativo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181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texto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Ciclo gobernanza normativa</a:t>
            </a:r>
            <a:endParaRPr lang="es-ES" dirty="0"/>
          </a:p>
        </p:txBody>
      </p:sp>
      <p:graphicFrame>
        <p:nvGraphicFramePr>
          <p:cNvPr id="10" name="Marcador de contenido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92267922"/>
              </p:ext>
            </p:extLst>
          </p:nvPr>
        </p:nvGraphicFramePr>
        <p:xfrm>
          <a:off x="457200" y="2174875"/>
          <a:ext cx="4040188" cy="395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Marcador de texto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" dirty="0" smtClean="0"/>
              <a:t>Las cuatro “c”</a:t>
            </a:r>
            <a:endParaRPr lang="es-ES" dirty="0"/>
          </a:p>
        </p:txBody>
      </p:sp>
      <p:sp>
        <p:nvSpPr>
          <p:cNvPr id="9" name="Marcador de contenido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ES" dirty="0" smtClean="0"/>
              <a:t>Consulta</a:t>
            </a:r>
          </a:p>
          <a:p>
            <a:r>
              <a:rPr lang="es-ES" dirty="0" smtClean="0"/>
              <a:t>Cooperaci</a:t>
            </a:r>
            <a:r>
              <a:rPr lang="es-ES" dirty="0" smtClean="0"/>
              <a:t>ón</a:t>
            </a:r>
          </a:p>
          <a:p>
            <a:r>
              <a:rPr lang="es-ES" dirty="0" smtClean="0"/>
              <a:t>Coordinación</a:t>
            </a:r>
          </a:p>
          <a:p>
            <a:r>
              <a:rPr lang="es-ES" dirty="0" smtClean="0"/>
              <a:t>Comunicación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60097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Estrategias de corto plazo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Establecer una institucionalidad para implementar el AIN</a:t>
            </a:r>
          </a:p>
          <a:p>
            <a:r>
              <a:rPr lang="es-ES" dirty="0" smtClean="0"/>
              <a:t>Fortalecer capacidades para la mejora en la producci</a:t>
            </a:r>
            <a:r>
              <a:rPr lang="es-ES" dirty="0" smtClean="0"/>
              <a:t>ón normativa</a:t>
            </a:r>
          </a:p>
          <a:p>
            <a:r>
              <a:rPr lang="es-ES" dirty="0" smtClean="0"/>
              <a:t>Implementar la herramienta de AIN</a:t>
            </a:r>
          </a:p>
          <a:p>
            <a:r>
              <a:rPr lang="es-ES" dirty="0" smtClean="0"/>
              <a:t>Mejorar la consulta pública y la transparencia</a:t>
            </a:r>
          </a:p>
          <a:p>
            <a:r>
              <a:rPr lang="es-ES" dirty="0" smtClean="0"/>
              <a:t>Racionalizar el inventario normativo en un grupo de normas estratégicas para la competitividad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20764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Corto plazo</a:t>
            </a:r>
            <a:endParaRPr lang="es-ES" dirty="0"/>
          </a:p>
        </p:txBody>
      </p:sp>
      <p:graphicFrame>
        <p:nvGraphicFramePr>
          <p:cNvPr id="2" name="Marcador de contenido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0922584"/>
              </p:ext>
            </p:extLst>
          </p:nvPr>
        </p:nvGraphicFramePr>
        <p:xfrm>
          <a:off x="4817985" y="2533439"/>
          <a:ext cx="41148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Estrategias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Institucionalidad para el AIN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Capacidades para la mejora de la producci</a:t>
                      </a:r>
                      <a:r>
                        <a:rPr lang="es-ES" dirty="0" smtClean="0"/>
                        <a:t>ón normativa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Implementar el AIN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Consulta p</a:t>
                      </a:r>
                      <a:r>
                        <a:rPr lang="es-ES" dirty="0" smtClean="0"/>
                        <a:t>ública y transparencia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Inventario normativo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Marcador de contenid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6079689"/>
              </p:ext>
            </p:extLst>
          </p:nvPr>
        </p:nvGraphicFramePr>
        <p:xfrm>
          <a:off x="227685" y="2533439"/>
          <a:ext cx="4114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Herramientas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An</a:t>
                      </a:r>
                      <a:r>
                        <a:rPr lang="es-ES" dirty="0" smtClean="0"/>
                        <a:t>álisis de Impacto Normativo (AIN)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Evaluaci</a:t>
                      </a:r>
                      <a:r>
                        <a:rPr lang="es-ES" dirty="0" smtClean="0"/>
                        <a:t>ón ex</a:t>
                      </a:r>
                      <a:r>
                        <a:rPr lang="es-ES" baseline="0" dirty="0" smtClean="0"/>
                        <a:t> post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Simplificaci</a:t>
                      </a:r>
                      <a:r>
                        <a:rPr lang="es-ES" dirty="0" smtClean="0"/>
                        <a:t>ón administrativa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Transparencia</a:t>
                      </a:r>
                      <a:r>
                        <a:rPr lang="es-ES" baseline="0" dirty="0" smtClean="0"/>
                        <a:t> administrativa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Control del inventario normativo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Conector recto de flecha 4"/>
          <p:cNvCxnSpPr/>
          <p:nvPr/>
        </p:nvCxnSpPr>
        <p:spPr>
          <a:xfrm>
            <a:off x="4342485" y="3090499"/>
            <a:ext cx="460199" cy="152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/>
          <p:cNvCxnSpPr/>
          <p:nvPr/>
        </p:nvCxnSpPr>
        <p:spPr>
          <a:xfrm>
            <a:off x="4342485" y="3090499"/>
            <a:ext cx="460199" cy="10403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/>
          <p:nvPr/>
        </p:nvCxnSpPr>
        <p:spPr>
          <a:xfrm>
            <a:off x="4342485" y="4130864"/>
            <a:ext cx="460199" cy="3518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/>
          <p:cNvCxnSpPr/>
          <p:nvPr/>
        </p:nvCxnSpPr>
        <p:spPr>
          <a:xfrm>
            <a:off x="4342485" y="4605149"/>
            <a:ext cx="460199" cy="2447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 flipV="1">
            <a:off x="4342485" y="3105798"/>
            <a:ext cx="460199" cy="3671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/>
          <p:cNvCxnSpPr/>
          <p:nvPr/>
        </p:nvCxnSpPr>
        <p:spPr>
          <a:xfrm>
            <a:off x="4342485" y="3472986"/>
            <a:ext cx="460199" cy="1376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/>
          <p:cNvCxnSpPr/>
          <p:nvPr/>
        </p:nvCxnSpPr>
        <p:spPr>
          <a:xfrm>
            <a:off x="4342485" y="3472986"/>
            <a:ext cx="460199" cy="6578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de flecha 29"/>
          <p:cNvCxnSpPr/>
          <p:nvPr/>
        </p:nvCxnSpPr>
        <p:spPr>
          <a:xfrm>
            <a:off x="4342485" y="3090499"/>
            <a:ext cx="460199" cy="5201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de flecha 31"/>
          <p:cNvCxnSpPr/>
          <p:nvPr/>
        </p:nvCxnSpPr>
        <p:spPr>
          <a:xfrm>
            <a:off x="4342485" y="3840174"/>
            <a:ext cx="460199" cy="10097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4762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2239</TotalTime>
  <Words>1353</Words>
  <Application>Microsoft Macintosh PowerPoint</Application>
  <PresentationFormat>Presentación en pantalla (4:3)</PresentationFormat>
  <Paragraphs>187</Paragraphs>
  <Slides>26</Slides>
  <Notes>0</Notes>
  <HiddenSlides>3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7" baseType="lpstr">
      <vt:lpstr>Tema de Office</vt:lpstr>
      <vt:lpstr>Comentarios sobre la implementación del Conpes 3816 de 2014 de mejora normativa</vt:lpstr>
      <vt:lpstr>Antecedentes y desarrollos</vt:lpstr>
      <vt:lpstr>Antecedentes y desarrollos</vt:lpstr>
      <vt:lpstr>Conpes 3816</vt:lpstr>
      <vt:lpstr>Conpes 3816</vt:lpstr>
      <vt:lpstr>Herramientas de mejora normativa</vt:lpstr>
      <vt:lpstr>Presentación de PowerPoint</vt:lpstr>
      <vt:lpstr>Estrategias de corto plazo</vt:lpstr>
      <vt:lpstr>Corto plazo</vt:lpstr>
      <vt:lpstr>Largo plazo</vt:lpstr>
      <vt:lpstr>Programa piloto</vt:lpstr>
      <vt:lpstr>Decretos de depuración normativa</vt:lpstr>
      <vt:lpstr>Aproximación al inventario normativo por medio del piloto big data regulatorio</vt:lpstr>
      <vt:lpstr>Aproximación al inventario normativo por medio del piloto big data regulatorio</vt:lpstr>
      <vt:lpstr>Otro resultado</vt:lpstr>
      <vt:lpstr>Se podría aplazar visita de Francisco: no ha podido ser creado como proveedor</vt:lpstr>
      <vt:lpstr>Ejemplos</vt:lpstr>
      <vt:lpstr>Cosas que sabemos</vt:lpstr>
      <vt:lpstr>Algunas inquietudes</vt:lpstr>
      <vt:lpstr>Algunas inquietudes</vt:lpstr>
      <vt:lpstr>Evaluación de las estrategias</vt:lpstr>
      <vt:lpstr>Conclusiones</vt:lpstr>
      <vt:lpstr>Muchas gracias</vt:lpstr>
      <vt:lpstr>Presentación de PowerPoint</vt:lpstr>
      <vt:lpstr>Presentación de PowerPoint</vt:lpstr>
      <vt:lpstr>Presentación de PowerPoint</vt:lpstr>
    </vt:vector>
  </TitlesOfParts>
  <Company>Cifras y Conceptos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 Castellanos</dc:creator>
  <cp:lastModifiedBy>Daniel Castellanos</cp:lastModifiedBy>
  <cp:revision>43</cp:revision>
  <dcterms:created xsi:type="dcterms:W3CDTF">2017-08-17T00:51:09Z</dcterms:created>
  <dcterms:modified xsi:type="dcterms:W3CDTF">2017-08-18T14:10:11Z</dcterms:modified>
</cp:coreProperties>
</file>