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4" r:id="rId4"/>
    <p:sldId id="275" r:id="rId5"/>
    <p:sldId id="276" r:id="rId6"/>
    <p:sldId id="299" r:id="rId7"/>
    <p:sldId id="278" r:id="rId8"/>
    <p:sldId id="279" r:id="rId9"/>
    <p:sldId id="281" r:id="rId10"/>
    <p:sldId id="310" r:id="rId11"/>
    <p:sldId id="300" r:id="rId12"/>
    <p:sldId id="282" r:id="rId13"/>
    <p:sldId id="283" r:id="rId14"/>
    <p:sldId id="284" r:id="rId15"/>
    <p:sldId id="285" r:id="rId16"/>
    <p:sldId id="286" r:id="rId17"/>
    <p:sldId id="303" r:id="rId18"/>
    <p:sldId id="333" r:id="rId19"/>
    <p:sldId id="304" r:id="rId20"/>
    <p:sldId id="305" r:id="rId21"/>
    <p:sldId id="306" r:id="rId22"/>
    <p:sldId id="308" r:id="rId23"/>
    <p:sldId id="309" r:id="rId24"/>
    <p:sldId id="302" r:id="rId25"/>
    <p:sldId id="311" r:id="rId26"/>
    <p:sldId id="312" r:id="rId27"/>
    <p:sldId id="313" r:id="rId28"/>
    <p:sldId id="316" r:id="rId29"/>
    <p:sldId id="314" r:id="rId30"/>
    <p:sldId id="315"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296" r:id="rId4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37A725C0-005D-554E-A928-4A09209F2BF8}">
          <p14:sldIdLst>
            <p14:sldId id="256"/>
            <p14:sldId id="257"/>
          </p14:sldIdLst>
        </p14:section>
        <p14:section name="De lo macro" id="{54F7E980-52C5-4B8C-BFAC-95C399B5A25E}">
          <p14:sldIdLst/>
        </p14:section>
        <p14:section name="A lo micro" id="{49FF5172-9FAD-4D6E-9B00-838F9062A544}">
          <p14:sldIdLst>
            <p14:sldId id="274"/>
            <p14:sldId id="275"/>
            <p14:sldId id="276"/>
            <p14:sldId id="299"/>
            <p14:sldId id="278"/>
            <p14:sldId id="279"/>
            <p14:sldId id="281"/>
            <p14:sldId id="310"/>
            <p14:sldId id="300"/>
            <p14:sldId id="282"/>
            <p14:sldId id="283"/>
            <p14:sldId id="284"/>
            <p14:sldId id="285"/>
            <p14:sldId id="286"/>
            <p14:sldId id="303"/>
            <p14:sldId id="333"/>
            <p14:sldId id="304"/>
            <p14:sldId id="305"/>
            <p14:sldId id="306"/>
            <p14:sldId id="308"/>
            <p14:sldId id="309"/>
            <p14:sldId id="302"/>
            <p14:sldId id="311"/>
            <p14:sldId id="312"/>
            <p14:sldId id="313"/>
            <p14:sldId id="316"/>
            <p14:sldId id="314"/>
            <p14:sldId id="315"/>
            <p14:sldId id="317"/>
            <p14:sldId id="318"/>
            <p14:sldId id="319"/>
            <p14:sldId id="320"/>
            <p14:sldId id="321"/>
            <p14:sldId id="322"/>
            <p14:sldId id="323"/>
            <p14:sldId id="324"/>
            <p14:sldId id="325"/>
            <p14:sldId id="326"/>
            <p14:sldId id="327"/>
            <p14:sldId id="328"/>
            <p14:sldId id="329"/>
            <p14:sldId id="330"/>
            <p14:sldId id="2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A4091F"/>
    <a:srgbClr val="86081A"/>
    <a:srgbClr val="FBCD0A"/>
    <a:srgbClr val="0C3076"/>
    <a:srgbClr val="FFB300"/>
    <a:srgbClr val="5F0512"/>
    <a:srgbClr val="B81C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6" autoAdjust="0"/>
    <p:restoredTop sz="98694" autoAdjust="0"/>
  </p:normalViewPr>
  <p:slideViewPr>
    <p:cSldViewPr snapToGrid="0">
      <p:cViewPr varScale="1">
        <p:scale>
          <a:sx n="74" d="100"/>
          <a:sy n="74" d="100"/>
        </p:scale>
        <p:origin x="558"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D:\ONL\Presentaciones\Costos_modos_transport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Gr&#225;fico%20en%20Microsoft%20PowerPoint"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4.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jomejia\Documents\MEJORA%20NORMATIVA\28%2002%202017%20basedefinitiva.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4.xml"/><Relationship Id="rId4" Type="http://schemas.openxmlformats.org/officeDocument/2006/relationships/oleObject" Target="file:///C:\Users\jomejia\Documents\MEJORA%20NORMATIVA\consolidada_120717.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omejia\Documents\MEJORA%20NORMATIVA\consolidada_120717.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mejia\Documents\MEJORA%20NORMATIVA\consolidada_12071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mejia\Documents\MEJORA%20NORMATIVA\consolidada_120717.xlsx" TargetMode="Externa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oleObject" Target="file:///C:\Users\jrincon\AppData\Local\Microsoft\Windows\INetCache\Content.Outlook\IAWOE8Y5\Comerico%20Transfronteriz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rincon\AppData\Local\Microsoft\Windows\INetCache\Content.Outlook\IAWOE8Y5\Comerico%20Transfronterizo.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file:///D:\ONL\Presentaciones\Costos_modos_transpor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O" sz="1800" dirty="0"/>
              <a:t>Evolución de la posición de Colombia</a:t>
            </a:r>
            <a:r>
              <a:rPr lang="es-CO" sz="1800" baseline="0" dirty="0"/>
              <a:t> </a:t>
            </a:r>
            <a:r>
              <a:rPr lang="es-CO" sz="1800" dirty="0"/>
              <a:t>Índice Global de Competitividad  </a:t>
            </a:r>
          </a:p>
          <a:p>
            <a:pPr>
              <a:defRPr/>
            </a:pPr>
            <a:r>
              <a:rPr lang="es-CO" sz="1800" dirty="0"/>
              <a:t>Foro Económico</a:t>
            </a:r>
            <a:r>
              <a:rPr lang="es-CO" sz="1800" baseline="0" dirty="0"/>
              <a:t> </a:t>
            </a:r>
            <a:r>
              <a:rPr lang="es-CO" sz="1800" dirty="0"/>
              <a:t>Mundial (FEM) </a:t>
            </a:r>
          </a:p>
        </c:rich>
      </c:tx>
      <c:layout>
        <c:manualLayout>
          <c:xMode val="edge"/>
          <c:yMode val="edge"/>
          <c:x val="0.179621413878464"/>
          <c:y val="0"/>
        </c:manualLayout>
      </c:layout>
      <c:overlay val="0"/>
    </c:title>
    <c:autoTitleDeleted val="0"/>
    <c:plotArea>
      <c:layout>
        <c:manualLayout>
          <c:layoutTarget val="inner"/>
          <c:xMode val="edge"/>
          <c:yMode val="edge"/>
          <c:x val="7.48808661101249E-2"/>
          <c:y val="0.133290990447885"/>
          <c:w val="0.85409513823355898"/>
          <c:h val="0.77115487509688596"/>
        </c:manualLayout>
      </c:layout>
      <c:barChart>
        <c:barDir val="col"/>
        <c:grouping val="clustered"/>
        <c:varyColors val="0"/>
        <c:ser>
          <c:idx val="1"/>
          <c:order val="0"/>
          <c:tx>
            <c:strRef>
              <c:f>Hoja1!$O$14</c:f>
              <c:strCache>
                <c:ptCount val="1"/>
                <c:pt idx="0">
                  <c:v>Posición relativa, total</c:v>
                </c:pt>
              </c:strCache>
            </c:strRef>
          </c:tx>
          <c:spPr>
            <a:solidFill>
              <a:srgbClr val="A4091F"/>
            </a:solidFill>
            <a:effectLst/>
          </c:spPr>
          <c:invertIfNegative val="0"/>
          <c:dLbls>
            <c:dLbl>
              <c:idx val="0"/>
              <c:layout>
                <c:manualLayout>
                  <c:x val="0"/>
                  <c:y val="9.0683850285254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D6-4AAE-94EA-583E435DCBBB}"/>
                </c:ext>
              </c:extLst>
            </c:dLbl>
            <c:dLbl>
              <c:idx val="1"/>
              <c:layout>
                <c:manualLayout>
                  <c:x val="0"/>
                  <c:y val="8.4285573205101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D6-4AAE-94EA-583E435DCBBB}"/>
                </c:ext>
              </c:extLst>
            </c:dLbl>
            <c:dLbl>
              <c:idx val="2"/>
              <c:layout>
                <c:manualLayout>
                  <c:x val="0"/>
                  <c:y val="0.1084049317441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D6-4AAE-94EA-583E435DCBBB}"/>
                </c:ext>
              </c:extLst>
            </c:dLbl>
            <c:dLbl>
              <c:idx val="3"/>
              <c:layout>
                <c:manualLayout>
                  <c:x val="4.5422572992048103E-3"/>
                  <c:y val="0.12927482394767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D6-4AAE-94EA-583E435DCBBB}"/>
                </c:ext>
              </c:extLst>
            </c:dLbl>
            <c:dLbl>
              <c:idx val="4"/>
              <c:layout>
                <c:manualLayout>
                  <c:x val="-5.5515836777708303E-17"/>
                  <c:y val="0.1148028289918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D6-4AAE-94EA-583E435DCBBB}"/>
                </c:ext>
              </c:extLst>
            </c:dLbl>
            <c:dLbl>
              <c:idx val="5"/>
              <c:layout>
                <c:manualLayout>
                  <c:x val="0"/>
                  <c:y val="0.124450952239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D6-4AAE-94EA-583E435DCBBB}"/>
                </c:ext>
              </c:extLst>
            </c:dLbl>
            <c:dLbl>
              <c:idx val="6"/>
              <c:layout>
                <c:manualLayout>
                  <c:x val="0"/>
                  <c:y val="0.124450952239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D6-4AAE-94EA-583E435DCBBB}"/>
                </c:ext>
              </c:extLst>
            </c:dLbl>
            <c:dLbl>
              <c:idx val="7"/>
              <c:layout>
                <c:manualLayout>
                  <c:x val="0"/>
                  <c:y val="0.11805229532730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D6-4AAE-94EA-583E435DCBBB}"/>
                </c:ext>
              </c:extLst>
            </c:dLbl>
            <c:dLbl>
              <c:idx val="8"/>
              <c:layout>
                <c:manualLayout>
                  <c:x val="0"/>
                  <c:y val="0.11490386441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D6-4AAE-94EA-583E435DCBBB}"/>
                </c:ext>
              </c:extLst>
            </c:dLbl>
            <c:dLbl>
              <c:idx val="9"/>
              <c:layout>
                <c:manualLayout>
                  <c:x val="-1.1921935168516599E-7"/>
                  <c:y val="0.1148028289918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D6-4AAE-94EA-583E435DCBBB}"/>
                </c:ext>
              </c:extLst>
            </c:dLbl>
            <c:numFmt formatCode="#,##0.0" sourceLinked="0"/>
            <c:spPr>
              <a:noFill/>
              <a:ln>
                <a:noFill/>
              </a:ln>
              <a:effectLst/>
            </c:spPr>
            <c:txPr>
              <a:bodyPr/>
              <a:lstStyle/>
              <a:p>
                <a:pPr>
                  <a:defRPr sz="1600"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Hoja1!$P$15:$Y$15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Hoja1!$P$16:$Y$16</c:f>
              <c:numCache>
                <c:formatCode>General</c:formatCode>
                <c:ptCount val="10"/>
                <c:pt idx="0">
                  <c:v>47.328244274809158</c:v>
                </c:pt>
                <c:pt idx="1">
                  <c:v>44.776119402985081</c:v>
                </c:pt>
                <c:pt idx="2">
                  <c:v>48.120300751879697</c:v>
                </c:pt>
                <c:pt idx="3">
                  <c:v>51.079136690647474</c:v>
                </c:pt>
                <c:pt idx="4">
                  <c:v>52.112676056338003</c:v>
                </c:pt>
                <c:pt idx="5">
                  <c:v>52.083333333333343</c:v>
                </c:pt>
                <c:pt idx="6">
                  <c:v>53.378378378378372</c:v>
                </c:pt>
                <c:pt idx="7" formatCode="0.000000">
                  <c:v>54.166666666666558</c:v>
                </c:pt>
                <c:pt idx="8" formatCode="0.000000">
                  <c:v>56.428571428571431</c:v>
                </c:pt>
                <c:pt idx="9" formatCode="0.000000">
                  <c:v>55.797101449275367</c:v>
                </c:pt>
              </c:numCache>
            </c:numRef>
          </c:val>
          <c:extLst>
            <c:ext xmlns:c16="http://schemas.microsoft.com/office/drawing/2014/chart" uri="{C3380CC4-5D6E-409C-BE32-E72D297353CC}">
              <c16:uniqueId val="{0000000A-2ED6-4AAE-94EA-583E435DCBBB}"/>
            </c:ext>
          </c:extLst>
        </c:ser>
        <c:dLbls>
          <c:showLegendKey val="0"/>
          <c:showVal val="0"/>
          <c:showCatName val="0"/>
          <c:showSerName val="0"/>
          <c:showPercent val="0"/>
          <c:showBubbleSize val="0"/>
        </c:dLbls>
        <c:gapWidth val="30"/>
        <c:overlap val="59"/>
        <c:axId val="-2013186600"/>
        <c:axId val="-2012560808"/>
      </c:barChart>
      <c:lineChart>
        <c:grouping val="standard"/>
        <c:varyColors val="0"/>
        <c:ser>
          <c:idx val="2"/>
          <c:order val="1"/>
          <c:tx>
            <c:strRef>
              <c:f>Hoja1!$O$2</c:f>
              <c:strCache>
                <c:ptCount val="1"/>
                <c:pt idx="0">
                  <c:v>Puesto FEM - total países</c:v>
                </c:pt>
              </c:strCache>
            </c:strRef>
          </c:tx>
          <c:spPr>
            <a:ln w="38100" cmpd="sng">
              <a:solidFill>
                <a:srgbClr val="0C3076"/>
              </a:solidFill>
              <a:prstDash val="solid"/>
            </a:ln>
            <a:effectLst/>
          </c:spPr>
          <c:marker>
            <c:symbol val="none"/>
          </c:marker>
          <c:dLbls>
            <c:spPr>
              <a:noFill/>
              <a:ln>
                <a:noFill/>
              </a:ln>
              <a:effectLst/>
            </c:spPr>
            <c:txPr>
              <a:bodyPr/>
              <a:lstStyle/>
              <a:p>
                <a:pPr>
                  <a:defRPr sz="1600" b="1"/>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numRef>
              <c:f>Hoja1!$P$9:$Y$9</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Hoja1!$P$4:$Y$4</c:f>
              <c:numCache>
                <c:formatCode>General</c:formatCode>
                <c:ptCount val="10"/>
                <c:pt idx="0">
                  <c:v>69</c:v>
                </c:pt>
                <c:pt idx="1">
                  <c:v>74</c:v>
                </c:pt>
                <c:pt idx="2">
                  <c:v>69</c:v>
                </c:pt>
                <c:pt idx="3">
                  <c:v>68</c:v>
                </c:pt>
                <c:pt idx="4">
                  <c:v>68</c:v>
                </c:pt>
                <c:pt idx="5">
                  <c:v>69</c:v>
                </c:pt>
                <c:pt idx="6">
                  <c:v>69</c:v>
                </c:pt>
                <c:pt idx="7">
                  <c:v>66</c:v>
                </c:pt>
                <c:pt idx="8">
                  <c:v>61</c:v>
                </c:pt>
                <c:pt idx="9">
                  <c:v>61</c:v>
                </c:pt>
              </c:numCache>
            </c:numRef>
          </c:val>
          <c:smooth val="0"/>
          <c:extLst>
            <c:ext xmlns:c16="http://schemas.microsoft.com/office/drawing/2014/chart" uri="{C3380CC4-5D6E-409C-BE32-E72D297353CC}">
              <c16:uniqueId val="{0000000B-2ED6-4AAE-94EA-583E435DCBBB}"/>
            </c:ext>
          </c:extLst>
        </c:ser>
        <c:dLbls>
          <c:showLegendKey val="0"/>
          <c:showVal val="0"/>
          <c:showCatName val="0"/>
          <c:showSerName val="0"/>
          <c:showPercent val="0"/>
          <c:showBubbleSize val="0"/>
        </c:dLbls>
        <c:marker val="1"/>
        <c:smooth val="0"/>
        <c:axId val="-2012465720"/>
        <c:axId val="-2019576968"/>
      </c:lineChart>
      <c:catAx>
        <c:axId val="-2013186600"/>
        <c:scaling>
          <c:orientation val="minMax"/>
        </c:scaling>
        <c:delete val="0"/>
        <c:axPos val="b"/>
        <c:numFmt formatCode="General" sourceLinked="1"/>
        <c:majorTickMark val="out"/>
        <c:minorTickMark val="none"/>
        <c:tickLblPos val="nextTo"/>
        <c:txPr>
          <a:bodyPr/>
          <a:lstStyle/>
          <a:p>
            <a:pPr>
              <a:defRPr sz="1600"/>
            </a:pPr>
            <a:endParaRPr lang="es-CO"/>
          </a:p>
        </c:txPr>
        <c:crossAx val="-2012560808"/>
        <c:crosses val="autoZero"/>
        <c:auto val="1"/>
        <c:lblAlgn val="ctr"/>
        <c:lblOffset val="100"/>
        <c:noMultiLvlLbl val="0"/>
      </c:catAx>
      <c:valAx>
        <c:axId val="-2012560808"/>
        <c:scaling>
          <c:orientation val="minMax"/>
          <c:max val="65"/>
          <c:min val="40"/>
        </c:scaling>
        <c:delete val="0"/>
        <c:axPos val="l"/>
        <c:title>
          <c:tx>
            <c:rich>
              <a:bodyPr rot="-5400000" vert="horz"/>
              <a:lstStyle/>
              <a:p>
                <a:pPr>
                  <a:defRPr sz="1400"/>
                </a:pPr>
                <a:r>
                  <a:rPr lang="es-ES" sz="1400"/>
                  <a:t>Posición Relativa* (%)</a:t>
                </a:r>
              </a:p>
            </c:rich>
          </c:tx>
          <c:layout>
            <c:manualLayout>
              <c:xMode val="edge"/>
              <c:yMode val="edge"/>
              <c:x val="5.9240095852358904E-4"/>
              <c:y val="0.249607897968364"/>
            </c:manualLayout>
          </c:layout>
          <c:overlay val="0"/>
        </c:title>
        <c:numFmt formatCode="#,##0" sourceLinked="0"/>
        <c:majorTickMark val="out"/>
        <c:minorTickMark val="none"/>
        <c:tickLblPos val="nextTo"/>
        <c:txPr>
          <a:bodyPr/>
          <a:lstStyle/>
          <a:p>
            <a:pPr>
              <a:defRPr sz="1600"/>
            </a:pPr>
            <a:endParaRPr lang="es-CO"/>
          </a:p>
        </c:txPr>
        <c:crossAx val="-2013186600"/>
        <c:crosses val="autoZero"/>
        <c:crossBetween val="between"/>
        <c:majorUnit val="5"/>
      </c:valAx>
      <c:valAx>
        <c:axId val="-2019576968"/>
        <c:scaling>
          <c:orientation val="maxMin"/>
          <c:max val="80"/>
          <c:min val="60"/>
        </c:scaling>
        <c:delete val="0"/>
        <c:axPos val="r"/>
        <c:title>
          <c:tx>
            <c:rich>
              <a:bodyPr rot="-5400000" vert="horz"/>
              <a:lstStyle/>
              <a:p>
                <a:pPr>
                  <a:defRPr sz="1400"/>
                </a:pPr>
                <a:r>
                  <a:rPr lang="es-ES" sz="1400"/>
                  <a:t>Puesto en el Escalafón</a:t>
                </a:r>
              </a:p>
            </c:rich>
          </c:tx>
          <c:layout>
            <c:manualLayout>
              <c:xMode val="edge"/>
              <c:yMode val="edge"/>
              <c:x val="0.97257191907390395"/>
              <c:y val="0.24818595376999"/>
            </c:manualLayout>
          </c:layout>
          <c:overlay val="0"/>
        </c:title>
        <c:numFmt formatCode="General" sourceLinked="1"/>
        <c:majorTickMark val="out"/>
        <c:minorTickMark val="none"/>
        <c:tickLblPos val="nextTo"/>
        <c:txPr>
          <a:bodyPr/>
          <a:lstStyle/>
          <a:p>
            <a:pPr>
              <a:defRPr sz="1600"/>
            </a:pPr>
            <a:endParaRPr lang="es-CO"/>
          </a:p>
        </c:txPr>
        <c:crossAx val="-2012465720"/>
        <c:crosses val="max"/>
        <c:crossBetween val="between"/>
        <c:majorUnit val="4"/>
      </c:valAx>
      <c:catAx>
        <c:axId val="-2012465720"/>
        <c:scaling>
          <c:orientation val="minMax"/>
        </c:scaling>
        <c:delete val="1"/>
        <c:axPos val="t"/>
        <c:numFmt formatCode="General" sourceLinked="1"/>
        <c:majorTickMark val="out"/>
        <c:minorTickMark val="none"/>
        <c:tickLblPos val="none"/>
        <c:crossAx val="-2019576968"/>
        <c:crosses val="autoZero"/>
        <c:auto val="1"/>
        <c:lblAlgn val="ctr"/>
        <c:lblOffset val="100"/>
        <c:noMultiLvlLbl val="0"/>
      </c:catAx>
      <c:spPr>
        <a:noFill/>
        <a:ln>
          <a:noFill/>
        </a:ln>
        <a:effectLst/>
      </c:spPr>
    </c:plotArea>
    <c:plotVisOnly val="1"/>
    <c:dispBlanksAs val="gap"/>
    <c:showDLblsOverMax val="0"/>
  </c:chart>
  <c:spPr>
    <a:noFill/>
    <a:ln>
      <a:noFill/>
    </a:ln>
  </c:spPr>
  <c:txPr>
    <a:bodyPr/>
    <a:lstStyle/>
    <a:p>
      <a:pPr>
        <a:defRPr lang="es-ES" sz="1200" b="0" i="0">
          <a:latin typeface="Futura Std Book"/>
          <a:cs typeface="Futura Std Book"/>
        </a:defRPr>
      </a:pPr>
      <a:endParaRPr lang="es-C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0"/>
            </a:pPr>
            <a:r>
              <a:rPr lang="es-CO" sz="1400" b="0"/>
              <a:t>Costos carga general intermodal Barranquilla-Bogotá</a:t>
            </a:r>
          </a:p>
        </c:rich>
      </c:tx>
      <c:layout>
        <c:manualLayout>
          <c:xMode val="edge"/>
          <c:yMode val="edge"/>
          <c:x val="0.11803899463519101"/>
          <c:y val="0"/>
        </c:manualLayout>
      </c:layout>
      <c:overlay val="0"/>
      <c:spPr>
        <a:noFill/>
        <a:ln>
          <a:noFill/>
        </a:ln>
        <a:effectLst/>
      </c:spPr>
    </c:title>
    <c:autoTitleDeleted val="0"/>
    <c:plotArea>
      <c:layout>
        <c:manualLayout>
          <c:layoutTarget val="inner"/>
          <c:xMode val="edge"/>
          <c:yMode val="edge"/>
          <c:x val="0.11865606283725"/>
          <c:y val="0.12552821528420199"/>
          <c:w val="0.83738512785071995"/>
          <c:h val="0.62918286423166803"/>
        </c:manualLayout>
      </c:layout>
      <c:scatterChart>
        <c:scatterStyle val="lineMarker"/>
        <c:varyColors val="0"/>
        <c:ser>
          <c:idx val="0"/>
          <c:order val="0"/>
          <c:tx>
            <c:strRef>
              <c:f>Hoja1!$B$1</c:f>
              <c:strCache>
                <c:ptCount val="1"/>
                <c:pt idx="0">
                  <c:v>Modo fluvial</c:v>
                </c:pt>
              </c:strCache>
            </c:strRef>
          </c:tx>
          <c:spPr>
            <a:ln w="38100" cap="rnd">
              <a:solidFill>
                <a:schemeClr val="accent1"/>
              </a:solidFill>
              <a:round/>
            </a:ln>
            <a:effectLst/>
          </c:spPr>
          <c:marker>
            <c:symbol val="circle"/>
            <c:size val="6"/>
            <c:spPr>
              <a:solidFill>
                <a:srgbClr val="A4091F"/>
              </a:solidFill>
              <a:ln w="38100">
                <a:solidFill>
                  <a:schemeClr val="accent1">
                    <a:alpha val="60000"/>
                  </a:schemeClr>
                </a:solidFill>
              </a:ln>
              <a:effectLst/>
            </c:spPr>
          </c:marker>
          <c:xVal>
            <c:numRef>
              <c:f>Hoja1!$A$2:$A$9</c:f>
              <c:numCache>
                <c:formatCode>General</c:formatCode>
                <c:ptCount val="8"/>
                <c:pt idx="0">
                  <c:v>0</c:v>
                </c:pt>
                <c:pt idx="1">
                  <c:v>200</c:v>
                </c:pt>
                <c:pt idx="2">
                  <c:v>400</c:v>
                </c:pt>
                <c:pt idx="3">
                  <c:v>600</c:v>
                </c:pt>
                <c:pt idx="4">
                  <c:v>800</c:v>
                </c:pt>
                <c:pt idx="5">
                  <c:v>850</c:v>
                </c:pt>
                <c:pt idx="6">
                  <c:v>950</c:v>
                </c:pt>
                <c:pt idx="7">
                  <c:v>1000</c:v>
                </c:pt>
              </c:numCache>
            </c:numRef>
          </c:xVal>
          <c:yVal>
            <c:numRef>
              <c:f>Hoja1!$B$2:$B$9</c:f>
              <c:numCache>
                <c:formatCode>General</c:formatCode>
                <c:ptCount val="8"/>
                <c:pt idx="0">
                  <c:v>0</c:v>
                </c:pt>
                <c:pt idx="1">
                  <c:v>3.5</c:v>
                </c:pt>
                <c:pt idx="2">
                  <c:v>7</c:v>
                </c:pt>
                <c:pt idx="3">
                  <c:v>10.5</c:v>
                </c:pt>
                <c:pt idx="4">
                  <c:v>14</c:v>
                </c:pt>
                <c:pt idx="5">
                  <c:v>14.8</c:v>
                </c:pt>
              </c:numCache>
            </c:numRef>
          </c:yVal>
          <c:smooth val="0"/>
          <c:extLst>
            <c:ext xmlns:c16="http://schemas.microsoft.com/office/drawing/2014/chart" uri="{C3380CC4-5D6E-409C-BE32-E72D297353CC}">
              <c16:uniqueId val="{00000000-3EE1-4772-BCAA-D46143613C15}"/>
            </c:ext>
          </c:extLst>
        </c:ser>
        <c:ser>
          <c:idx val="1"/>
          <c:order val="1"/>
          <c:tx>
            <c:strRef>
              <c:f>Hoja1!$C$1</c:f>
              <c:strCache>
                <c:ptCount val="1"/>
                <c:pt idx="0">
                  <c:v>Modo carretero</c:v>
                </c:pt>
              </c:strCache>
            </c:strRef>
          </c:tx>
          <c:spPr>
            <a:ln w="38100" cap="rnd">
              <a:solidFill>
                <a:schemeClr val="accent5">
                  <a:lumMod val="75000"/>
                </a:schemeClr>
              </a:solidFill>
              <a:round/>
            </a:ln>
            <a:effectLst/>
          </c:spPr>
          <c:marker>
            <c:symbol val="circle"/>
            <c:size val="6"/>
            <c:spPr>
              <a:solidFill>
                <a:schemeClr val="accent5">
                  <a:lumMod val="75000"/>
                </a:schemeClr>
              </a:solidFill>
              <a:ln w="38100">
                <a:solidFill>
                  <a:schemeClr val="accent5">
                    <a:lumMod val="50000"/>
                    <a:alpha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3EE1-4772-BCAA-D46143613C15}"/>
                </c:ext>
              </c:extLst>
            </c:dLbl>
            <c:dLbl>
              <c:idx val="1"/>
              <c:delete val="1"/>
              <c:extLst>
                <c:ext xmlns:c15="http://schemas.microsoft.com/office/drawing/2012/chart" uri="{CE6537A1-D6FC-4f65-9D91-7224C49458BB}"/>
                <c:ext xmlns:c16="http://schemas.microsoft.com/office/drawing/2014/chart" uri="{C3380CC4-5D6E-409C-BE32-E72D297353CC}">
                  <c16:uniqueId val="{00000002-3EE1-4772-BCAA-D46143613C15}"/>
                </c:ext>
              </c:extLst>
            </c:dLbl>
            <c:dLbl>
              <c:idx val="2"/>
              <c:delete val="1"/>
              <c:extLst>
                <c:ext xmlns:c15="http://schemas.microsoft.com/office/drawing/2012/chart" uri="{CE6537A1-D6FC-4f65-9D91-7224C49458BB}"/>
                <c:ext xmlns:c16="http://schemas.microsoft.com/office/drawing/2014/chart" uri="{C3380CC4-5D6E-409C-BE32-E72D297353CC}">
                  <c16:uniqueId val="{00000003-3EE1-4772-BCAA-D46143613C15}"/>
                </c:ext>
              </c:extLst>
            </c:dLbl>
            <c:dLbl>
              <c:idx val="3"/>
              <c:delete val="1"/>
              <c:extLst>
                <c:ext xmlns:c15="http://schemas.microsoft.com/office/drawing/2012/chart" uri="{CE6537A1-D6FC-4f65-9D91-7224C49458BB}"/>
                <c:ext xmlns:c16="http://schemas.microsoft.com/office/drawing/2014/chart" uri="{C3380CC4-5D6E-409C-BE32-E72D297353CC}">
                  <c16:uniqueId val="{00000004-3EE1-4772-BCAA-D46143613C15}"/>
                </c:ext>
              </c:extLst>
            </c:dLbl>
            <c:dLbl>
              <c:idx val="4"/>
              <c:delete val="1"/>
              <c:extLst>
                <c:ext xmlns:c15="http://schemas.microsoft.com/office/drawing/2012/chart" uri="{CE6537A1-D6FC-4f65-9D91-7224C49458BB}"/>
                <c:ext xmlns:c16="http://schemas.microsoft.com/office/drawing/2014/chart" uri="{C3380CC4-5D6E-409C-BE32-E72D297353CC}">
                  <c16:uniqueId val="{00000005-3EE1-4772-BCAA-D46143613C15}"/>
                </c:ext>
              </c:extLst>
            </c:dLbl>
            <c:dLbl>
              <c:idx val="5"/>
              <c:delete val="1"/>
              <c:extLst>
                <c:ext xmlns:c15="http://schemas.microsoft.com/office/drawing/2012/chart" uri="{CE6537A1-D6FC-4f65-9D91-7224C49458BB}"/>
                <c:ext xmlns:c16="http://schemas.microsoft.com/office/drawing/2014/chart" uri="{C3380CC4-5D6E-409C-BE32-E72D297353CC}">
                  <c16:uniqueId val="{00000006-3EE1-4772-BCAA-D46143613C15}"/>
                </c:ext>
              </c:extLst>
            </c:dLbl>
            <c:dLbl>
              <c:idx val="6"/>
              <c:delete val="1"/>
              <c:extLst>
                <c:ext xmlns:c15="http://schemas.microsoft.com/office/drawing/2012/chart" uri="{CE6537A1-D6FC-4f65-9D91-7224C49458BB}"/>
                <c:ext xmlns:c16="http://schemas.microsoft.com/office/drawing/2014/chart" uri="{C3380CC4-5D6E-409C-BE32-E72D297353CC}">
                  <c16:uniqueId val="{00000007-3EE1-4772-BCAA-D46143613C15}"/>
                </c:ext>
              </c:extLst>
            </c:dLbl>
            <c:spPr>
              <a:noFill/>
              <a:ln>
                <a:noFill/>
              </a:ln>
              <a:effectLst/>
            </c:spPr>
            <c:txPr>
              <a:bodyPr rot="0" vert="horz"/>
              <a:lstStyle/>
              <a:p>
                <a:pPr>
                  <a:defRPr sz="1400"/>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xVal>
            <c:numRef>
              <c:f>Hoja1!$A$2:$A$9</c:f>
              <c:numCache>
                <c:formatCode>General</c:formatCode>
                <c:ptCount val="8"/>
                <c:pt idx="0">
                  <c:v>0</c:v>
                </c:pt>
                <c:pt idx="1">
                  <c:v>200</c:v>
                </c:pt>
                <c:pt idx="2">
                  <c:v>400</c:v>
                </c:pt>
                <c:pt idx="3">
                  <c:v>600</c:v>
                </c:pt>
                <c:pt idx="4">
                  <c:v>800</c:v>
                </c:pt>
                <c:pt idx="5">
                  <c:v>850</c:v>
                </c:pt>
                <c:pt idx="6">
                  <c:v>950</c:v>
                </c:pt>
                <c:pt idx="7">
                  <c:v>1000</c:v>
                </c:pt>
              </c:numCache>
            </c:numRef>
          </c:xVal>
          <c:yVal>
            <c:numRef>
              <c:f>Hoja1!$C$2:$C$9</c:f>
              <c:numCache>
                <c:formatCode>General</c:formatCode>
                <c:ptCount val="8"/>
                <c:pt idx="0">
                  <c:v>0</c:v>
                </c:pt>
                <c:pt idx="1">
                  <c:v>18</c:v>
                </c:pt>
                <c:pt idx="2">
                  <c:v>36</c:v>
                </c:pt>
                <c:pt idx="3">
                  <c:v>54</c:v>
                </c:pt>
                <c:pt idx="4">
                  <c:v>72</c:v>
                </c:pt>
                <c:pt idx="5">
                  <c:v>76.5</c:v>
                </c:pt>
                <c:pt idx="6">
                  <c:v>85.5</c:v>
                </c:pt>
                <c:pt idx="7">
                  <c:v>90</c:v>
                </c:pt>
              </c:numCache>
            </c:numRef>
          </c:yVal>
          <c:smooth val="0"/>
          <c:extLst>
            <c:ext xmlns:c16="http://schemas.microsoft.com/office/drawing/2014/chart" uri="{C3380CC4-5D6E-409C-BE32-E72D297353CC}">
              <c16:uniqueId val="{00000008-3EE1-4772-BCAA-D46143613C15}"/>
            </c:ext>
          </c:extLst>
        </c:ser>
        <c:ser>
          <c:idx val="2"/>
          <c:order val="2"/>
          <c:tx>
            <c:strRef>
              <c:f>Hoja1!$D$1</c:f>
              <c:strCache>
                <c:ptCount val="1"/>
                <c:pt idx="0">
                  <c:v>Modo carretero enlace</c:v>
                </c:pt>
              </c:strCache>
            </c:strRef>
          </c:tx>
          <c:spPr>
            <a:ln w="44450" cap="rnd">
              <a:solidFill>
                <a:schemeClr val="tx1">
                  <a:lumMod val="65000"/>
                  <a:lumOff val="35000"/>
                </a:schemeClr>
              </a:solidFill>
              <a:round/>
            </a:ln>
            <a:effectLst/>
          </c:spPr>
          <c:marker>
            <c:symbol val="circle"/>
            <c:size val="6"/>
            <c:spPr>
              <a:solidFill>
                <a:schemeClr val="tx1">
                  <a:lumMod val="75000"/>
                  <a:lumOff val="25000"/>
                </a:schemeClr>
              </a:solidFill>
              <a:ln w="38100">
                <a:solidFill>
                  <a:schemeClr val="tx1">
                    <a:lumMod val="65000"/>
                    <a:lumOff val="35000"/>
                  </a:schemeClr>
                </a:solidFill>
              </a:ln>
              <a:effectLst/>
            </c:spPr>
          </c:marker>
          <c:dLbls>
            <c:dLbl>
              <c:idx val="5"/>
              <c:delete val="1"/>
              <c:extLst>
                <c:ext xmlns:c15="http://schemas.microsoft.com/office/drawing/2012/chart" uri="{CE6537A1-D6FC-4f65-9D91-7224C49458BB}"/>
                <c:ext xmlns:c16="http://schemas.microsoft.com/office/drawing/2014/chart" uri="{C3380CC4-5D6E-409C-BE32-E72D297353CC}">
                  <c16:uniqueId val="{00000009-3EE1-4772-BCAA-D46143613C15}"/>
                </c:ext>
              </c:extLst>
            </c:dLbl>
            <c:dLbl>
              <c:idx val="6"/>
              <c:delete val="1"/>
              <c:extLst>
                <c:ext xmlns:c15="http://schemas.microsoft.com/office/drawing/2012/chart" uri="{CE6537A1-D6FC-4f65-9D91-7224C49458BB}"/>
                <c:ext xmlns:c16="http://schemas.microsoft.com/office/drawing/2014/chart" uri="{C3380CC4-5D6E-409C-BE32-E72D297353CC}">
                  <c16:uniqueId val="{0000000A-3EE1-4772-BCAA-D46143613C15}"/>
                </c:ext>
              </c:extLst>
            </c:dLbl>
            <c:spPr>
              <a:noFill/>
              <a:ln>
                <a:noFill/>
              </a:ln>
              <a:effectLst/>
            </c:spPr>
            <c:txPr>
              <a:bodyPr rot="0" vert="horz"/>
              <a:lstStyle/>
              <a:p>
                <a:pPr>
                  <a:defRPr sz="1400"/>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xVal>
            <c:numRef>
              <c:f>Hoja1!$A$2:$A$9</c:f>
              <c:numCache>
                <c:formatCode>General</c:formatCode>
                <c:ptCount val="8"/>
                <c:pt idx="0">
                  <c:v>0</c:v>
                </c:pt>
                <c:pt idx="1">
                  <c:v>200</c:v>
                </c:pt>
                <c:pt idx="2">
                  <c:v>400</c:v>
                </c:pt>
                <c:pt idx="3">
                  <c:v>600</c:v>
                </c:pt>
                <c:pt idx="4">
                  <c:v>800</c:v>
                </c:pt>
                <c:pt idx="5">
                  <c:v>850</c:v>
                </c:pt>
                <c:pt idx="6">
                  <c:v>950</c:v>
                </c:pt>
                <c:pt idx="7">
                  <c:v>1000</c:v>
                </c:pt>
              </c:numCache>
            </c:numRef>
          </c:xVal>
          <c:yVal>
            <c:numRef>
              <c:f>Hoja1!$D$2:$D$9</c:f>
              <c:numCache>
                <c:formatCode>General</c:formatCode>
                <c:ptCount val="8"/>
                <c:pt idx="5">
                  <c:v>16.5</c:v>
                </c:pt>
                <c:pt idx="6">
                  <c:v>23.8</c:v>
                </c:pt>
                <c:pt idx="7">
                  <c:v>27.5</c:v>
                </c:pt>
              </c:numCache>
            </c:numRef>
          </c:yVal>
          <c:smooth val="0"/>
          <c:extLst>
            <c:ext xmlns:c16="http://schemas.microsoft.com/office/drawing/2014/chart" uri="{C3380CC4-5D6E-409C-BE32-E72D297353CC}">
              <c16:uniqueId val="{0000000B-3EE1-4772-BCAA-D46143613C15}"/>
            </c:ext>
          </c:extLst>
        </c:ser>
        <c:dLbls>
          <c:showLegendKey val="0"/>
          <c:showVal val="0"/>
          <c:showCatName val="0"/>
          <c:showSerName val="0"/>
          <c:showPercent val="0"/>
          <c:showBubbleSize val="0"/>
        </c:dLbls>
        <c:axId val="-2074346072"/>
        <c:axId val="-2074359416"/>
      </c:scatterChart>
      <c:valAx>
        <c:axId val="-2074346072"/>
        <c:scaling>
          <c:orientation val="minMax"/>
          <c:max val="1000"/>
        </c:scaling>
        <c:delete val="0"/>
        <c:axPos val="b"/>
        <c:title>
          <c:tx>
            <c:rich>
              <a:bodyPr rot="0" vert="horz"/>
              <a:lstStyle/>
              <a:p>
                <a:pPr>
                  <a:defRPr/>
                </a:pPr>
                <a:r>
                  <a:rPr lang="es-CO"/>
                  <a:t>Km</a:t>
                </a:r>
              </a:p>
            </c:rich>
          </c:tx>
          <c:layout/>
          <c:overlay val="0"/>
          <c:spPr>
            <a:noFill/>
            <a:ln>
              <a:noFill/>
            </a:ln>
            <a:effectLst/>
          </c:spPr>
        </c:title>
        <c:numFmt formatCode="General" sourceLinked="1"/>
        <c:majorTickMark val="none"/>
        <c:minorTickMark val="none"/>
        <c:tickLblPos val="nextTo"/>
        <c:spPr>
          <a:noFill/>
          <a:ln>
            <a:solidFill>
              <a:schemeClr val="tx1">
                <a:lumMod val="25000"/>
                <a:lumOff val="75000"/>
              </a:schemeClr>
            </a:solidFill>
          </a:ln>
          <a:effectLst/>
        </c:spPr>
        <c:txPr>
          <a:bodyPr rot="-60000000" vert="horz"/>
          <a:lstStyle/>
          <a:p>
            <a:pPr>
              <a:defRPr/>
            </a:pPr>
            <a:endParaRPr lang="es-CO"/>
          </a:p>
        </c:txPr>
        <c:crossAx val="-2074359416"/>
        <c:crosses val="autoZero"/>
        <c:crossBetween val="midCat"/>
      </c:valAx>
      <c:valAx>
        <c:axId val="-2074359416"/>
        <c:scaling>
          <c:orientation val="minMax"/>
        </c:scaling>
        <c:delete val="0"/>
        <c:axPos val="l"/>
        <c:title>
          <c:tx>
            <c:rich>
              <a:bodyPr rot="-5400000" vert="horz"/>
              <a:lstStyle/>
              <a:p>
                <a:pPr>
                  <a:defRPr/>
                </a:pPr>
                <a:r>
                  <a:rPr lang="es-CO"/>
                  <a:t>Costo por tonelada (USD)</a:t>
                </a:r>
              </a:p>
            </c:rich>
          </c:tx>
          <c:layout/>
          <c:overlay val="0"/>
          <c:spPr>
            <a:noFill/>
            <a:ln>
              <a:noFill/>
            </a:ln>
            <a:effectLst/>
          </c:spPr>
        </c:title>
        <c:numFmt formatCode="General" sourceLinked="1"/>
        <c:majorTickMark val="none"/>
        <c:minorTickMark val="none"/>
        <c:tickLblPos val="nextTo"/>
        <c:spPr>
          <a:noFill/>
          <a:ln>
            <a:solidFill>
              <a:schemeClr val="tx1">
                <a:lumMod val="25000"/>
                <a:lumOff val="75000"/>
              </a:schemeClr>
            </a:solidFill>
          </a:ln>
          <a:effectLst/>
        </c:spPr>
        <c:txPr>
          <a:bodyPr rot="-60000000" vert="horz"/>
          <a:lstStyle/>
          <a:p>
            <a:pPr>
              <a:defRPr/>
            </a:pPr>
            <a:endParaRPr lang="es-CO"/>
          </a:p>
        </c:txPr>
        <c:crossAx val="-2074346072"/>
        <c:crosses val="autoZero"/>
        <c:crossBetween val="midCat"/>
      </c:valAx>
      <c:spPr>
        <a:noFill/>
        <a:ln>
          <a:noFill/>
        </a:ln>
        <a:effectLst/>
      </c:spPr>
    </c:plotArea>
    <c:legend>
      <c:legendPos val="b"/>
      <c:layout>
        <c:manualLayout>
          <c:xMode val="edge"/>
          <c:yMode val="edge"/>
          <c:x val="1.22478766309384E-2"/>
          <c:y val="0.90840922871256202"/>
          <c:w val="0.97550406095029696"/>
          <c:h val="6.53093448061072E-2"/>
        </c:manualLayout>
      </c:layout>
      <c:overlay val="0"/>
      <c:spPr>
        <a:noFill/>
        <a:ln>
          <a:noFill/>
        </a:ln>
        <a:effectLst/>
      </c:spPr>
      <c:txPr>
        <a:bodyPr rot="0" vert="horz"/>
        <a:lstStyle/>
        <a:p>
          <a:pPr>
            <a:defRPr sz="1200"/>
          </a:pPr>
          <a:endParaRPr lang="es-CO"/>
        </a:p>
      </c:txPr>
    </c:legend>
    <c:plotVisOnly val="1"/>
    <c:dispBlanksAs val="gap"/>
    <c:showDLblsOverMax val="0"/>
  </c:chart>
  <c:spPr>
    <a:noFill/>
    <a:ln>
      <a:noFill/>
    </a:ln>
    <a:effectLst/>
  </c:spPr>
  <c:txPr>
    <a:bodyPr/>
    <a:lstStyle/>
    <a:p>
      <a:pPr>
        <a:defRPr>
          <a:solidFill>
            <a:srgbClr val="000000"/>
          </a:solidFill>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32927007868105E-2"/>
          <c:y val="4.6176884234893099E-2"/>
          <c:w val="0.84519852138531604"/>
          <c:h val="0.76679557579136703"/>
        </c:manualLayout>
      </c:layout>
      <c:barChart>
        <c:barDir val="col"/>
        <c:grouping val="clustered"/>
        <c:varyColors val="0"/>
        <c:ser>
          <c:idx val="0"/>
          <c:order val="0"/>
          <c:tx>
            <c:strRef>
              <c:f>'[Gráfico en Microsoft PowerPoint]HOGARES PERSONAS'!$M$133</c:f>
              <c:strCache>
                <c:ptCount val="1"/>
                <c:pt idx="0">
                  <c:v>Valor</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'[Gráfico en Microsoft PowerPoint]HOGARES PERSONAS'!$N$132:$S$132</c:f>
              <c:strCache>
                <c:ptCount val="6"/>
                <c:pt idx="0">
                  <c:v>2010</c:v>
                </c:pt>
                <c:pt idx="1">
                  <c:v>2011</c:v>
                </c:pt>
                <c:pt idx="2">
                  <c:v>2012</c:v>
                </c:pt>
                <c:pt idx="3">
                  <c:v>2013</c:v>
                </c:pt>
                <c:pt idx="4">
                  <c:v>2014</c:v>
                </c:pt>
                <c:pt idx="5">
                  <c:v>2015*</c:v>
                </c:pt>
              </c:strCache>
            </c:strRef>
          </c:cat>
          <c:val>
            <c:numRef>
              <c:f>'[Gráfico en Microsoft PowerPoint]HOGARES PERSONAS'!$N$133:$S$133</c:f>
              <c:numCache>
                <c:formatCode>#,##0.0</c:formatCode>
                <c:ptCount val="6"/>
                <c:pt idx="0">
                  <c:v>49.595761539680034</c:v>
                </c:pt>
                <c:pt idx="1">
                  <c:v>50.985631884199258</c:v>
                </c:pt>
                <c:pt idx="2">
                  <c:v>58.315443767074129</c:v>
                </c:pt>
                <c:pt idx="3">
                  <c:v>66.103982252143098</c:v>
                </c:pt>
                <c:pt idx="4">
                  <c:v>69.547851969131898</c:v>
                </c:pt>
                <c:pt idx="5">
                  <c:v>71.771484455891539</c:v>
                </c:pt>
              </c:numCache>
            </c:numRef>
          </c:val>
          <c:extLst>
            <c:ext xmlns:c16="http://schemas.microsoft.com/office/drawing/2014/chart" uri="{C3380CC4-5D6E-409C-BE32-E72D297353CC}">
              <c16:uniqueId val="{00000000-DC55-4DC2-BF8C-C89805B3FF1D}"/>
            </c:ext>
          </c:extLst>
        </c:ser>
        <c:dLbls>
          <c:showLegendKey val="0"/>
          <c:showVal val="0"/>
          <c:showCatName val="0"/>
          <c:showSerName val="0"/>
          <c:showPercent val="0"/>
          <c:showBubbleSize val="0"/>
        </c:dLbls>
        <c:gapWidth val="100"/>
        <c:axId val="-2074810520"/>
        <c:axId val="-2074816920"/>
      </c:barChart>
      <c:lineChart>
        <c:grouping val="standard"/>
        <c:varyColors val="0"/>
        <c:ser>
          <c:idx val="2"/>
          <c:order val="1"/>
          <c:tx>
            <c:strRef>
              <c:f>'[Gráfico en Microsoft PowerPoint]HOGARES PERSONAS'!$M$135</c:f>
              <c:strCache>
                <c:ptCount val="1"/>
                <c:pt idx="0">
                  <c:v>% del PIB (Eje derecho)</c:v>
                </c:pt>
              </c:strCache>
            </c:strRef>
          </c:tx>
          <c:spPr>
            <a:ln w="28575" cap="rnd">
              <a:solidFill>
                <a:schemeClr val="accent5">
                  <a:lumMod val="75000"/>
                </a:schemeClr>
              </a:solidFill>
              <a:round/>
            </a:ln>
            <a:effectLst/>
          </c:spPr>
          <c:marker>
            <c:symbol val="square"/>
            <c:size val="7"/>
            <c:spPr>
              <a:solidFill>
                <a:schemeClr val="accent5">
                  <a:lumMod val="75000"/>
                </a:schemeClr>
              </a:solidFill>
              <a:ln>
                <a:noFill/>
              </a:ln>
            </c:spPr>
          </c:marker>
          <c:dLbls>
            <c:dLbl>
              <c:idx val="5"/>
              <c:layout>
                <c:manualLayout>
                  <c:x val="-2.3763810686376698E-2"/>
                  <c:y val="-9.03171742917469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C55-4DC2-BF8C-C89805B3FF1D}"/>
                </c:ext>
              </c:extLst>
            </c:dLbl>
            <c:spPr>
              <a:noFill/>
              <a:ln>
                <a:noFill/>
              </a:ln>
              <a:effectLst/>
            </c:spPr>
            <c:txPr>
              <a:bodyPr/>
              <a:lstStyle/>
              <a:p>
                <a:pPr>
                  <a:defRPr b="1">
                    <a:solidFill>
                      <a:schemeClr val="accent5">
                        <a:lumMod val="75000"/>
                      </a:schemeClr>
                    </a:solidFill>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'[Gráfico en Microsoft PowerPoint]HOGARES PERSONAS'!$N$132:$S$132</c:f>
              <c:strCache>
                <c:ptCount val="6"/>
                <c:pt idx="0">
                  <c:v>2010</c:v>
                </c:pt>
                <c:pt idx="1">
                  <c:v>2011</c:v>
                </c:pt>
                <c:pt idx="2">
                  <c:v>2012</c:v>
                </c:pt>
                <c:pt idx="3">
                  <c:v>2013</c:v>
                </c:pt>
                <c:pt idx="4">
                  <c:v>2014</c:v>
                </c:pt>
                <c:pt idx="5">
                  <c:v>2015*</c:v>
                </c:pt>
              </c:strCache>
            </c:strRef>
          </c:cat>
          <c:val>
            <c:numRef>
              <c:f>'[Gráfico en Microsoft PowerPoint]HOGARES PERSONAS'!$D$126:$I$126</c:f>
              <c:numCache>
                <c:formatCode>#,##0.0</c:formatCode>
                <c:ptCount val="6"/>
                <c:pt idx="0">
                  <c:v>9.1014089193502272</c:v>
                </c:pt>
                <c:pt idx="1">
                  <c:v>8.2248952053414417</c:v>
                </c:pt>
                <c:pt idx="2">
                  <c:v>8.7792731192150644</c:v>
                </c:pt>
                <c:pt idx="3">
                  <c:v>9.3039073004028356</c:v>
                </c:pt>
                <c:pt idx="4">
                  <c:v>9.1811618613096009</c:v>
                </c:pt>
                <c:pt idx="5">
                  <c:v>8.9619247143833078</c:v>
                </c:pt>
              </c:numCache>
            </c:numRef>
          </c:val>
          <c:smooth val="0"/>
          <c:extLst>
            <c:ext xmlns:c16="http://schemas.microsoft.com/office/drawing/2014/chart" uri="{C3380CC4-5D6E-409C-BE32-E72D297353CC}">
              <c16:uniqueId val="{00000001-DC55-4DC2-BF8C-C89805B3FF1D}"/>
            </c:ext>
          </c:extLst>
        </c:ser>
        <c:dLbls>
          <c:showLegendKey val="0"/>
          <c:showVal val="0"/>
          <c:showCatName val="0"/>
          <c:showSerName val="0"/>
          <c:showPercent val="0"/>
          <c:showBubbleSize val="0"/>
        </c:dLbls>
        <c:marker val="1"/>
        <c:smooth val="0"/>
        <c:axId val="-2074835848"/>
        <c:axId val="-2074832840"/>
      </c:lineChart>
      <c:catAx>
        <c:axId val="-2074810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s-CO"/>
          </a:p>
        </c:txPr>
        <c:crossAx val="-2074816920"/>
        <c:crosses val="autoZero"/>
        <c:auto val="1"/>
        <c:lblAlgn val="ctr"/>
        <c:lblOffset val="100"/>
        <c:noMultiLvlLbl val="0"/>
      </c:catAx>
      <c:valAx>
        <c:axId val="-2074816920"/>
        <c:scaling>
          <c:orientation val="minMax"/>
        </c:scaling>
        <c:delete val="0"/>
        <c:axPos val="l"/>
        <c:title>
          <c:tx>
            <c:rich>
              <a:bodyPr/>
              <a:lstStyle/>
              <a:p>
                <a:pPr>
                  <a:defRPr b="0"/>
                </a:pPr>
                <a:r>
                  <a:rPr lang="en-US" b="0"/>
                  <a:t>Billones de pesos</a:t>
                </a:r>
              </a:p>
            </c:rich>
          </c:tx>
          <c:layout>
            <c:manualLayout>
              <c:xMode val="edge"/>
              <c:yMode val="edge"/>
              <c:x val="6.1628185607013799E-3"/>
              <c:y val="0.22664071455680601"/>
            </c:manualLayout>
          </c:layout>
          <c:overlay val="0"/>
        </c:title>
        <c:numFmt formatCode="#,##0" sourceLinked="0"/>
        <c:majorTickMark val="none"/>
        <c:minorTickMark val="none"/>
        <c:tickLblPos val="nextTo"/>
        <c:spPr>
          <a:noFill/>
          <a:ln>
            <a:noFill/>
          </a:ln>
          <a:effectLst/>
        </c:spPr>
        <c:txPr>
          <a:bodyPr rot="-60000000" vert="horz"/>
          <a:lstStyle/>
          <a:p>
            <a:pPr>
              <a:defRPr sz="1600"/>
            </a:pPr>
            <a:endParaRPr lang="es-CO"/>
          </a:p>
        </c:txPr>
        <c:crossAx val="-2074810520"/>
        <c:crosses val="autoZero"/>
        <c:crossBetween val="between"/>
        <c:majorUnit val="20"/>
      </c:valAx>
      <c:valAx>
        <c:axId val="-2074832840"/>
        <c:scaling>
          <c:orientation val="minMax"/>
          <c:min val="4"/>
        </c:scaling>
        <c:delete val="0"/>
        <c:axPos val="r"/>
        <c:title>
          <c:tx>
            <c:rich>
              <a:bodyPr/>
              <a:lstStyle/>
              <a:p>
                <a:pPr>
                  <a:defRPr b="0"/>
                </a:pPr>
                <a:r>
                  <a:rPr lang="en-US" b="0"/>
                  <a:t>Porcentaje del PIB</a:t>
                </a:r>
              </a:p>
            </c:rich>
          </c:tx>
          <c:layout>
            <c:manualLayout>
              <c:xMode val="edge"/>
              <c:yMode val="edge"/>
              <c:x val="0.97703444359345204"/>
              <c:y val="0.22958844972866599"/>
            </c:manualLayout>
          </c:layout>
          <c:overlay val="0"/>
        </c:title>
        <c:numFmt formatCode="#,##0" sourceLinked="0"/>
        <c:majorTickMark val="out"/>
        <c:minorTickMark val="none"/>
        <c:tickLblPos val="nextTo"/>
        <c:txPr>
          <a:bodyPr/>
          <a:lstStyle/>
          <a:p>
            <a:pPr>
              <a:defRPr sz="1600"/>
            </a:pPr>
            <a:endParaRPr lang="es-CO"/>
          </a:p>
        </c:txPr>
        <c:crossAx val="-2074835848"/>
        <c:crosses val="max"/>
        <c:crossBetween val="between"/>
        <c:majorUnit val="1"/>
      </c:valAx>
      <c:catAx>
        <c:axId val="-2074835848"/>
        <c:scaling>
          <c:orientation val="minMax"/>
        </c:scaling>
        <c:delete val="1"/>
        <c:axPos val="b"/>
        <c:numFmt formatCode="General" sourceLinked="1"/>
        <c:majorTickMark val="out"/>
        <c:minorTickMark val="none"/>
        <c:tickLblPos val="nextTo"/>
        <c:crossAx val="-2074832840"/>
        <c:crosses val="autoZero"/>
        <c:auto val="1"/>
        <c:lblAlgn val="ctr"/>
        <c:lblOffset val="100"/>
        <c:noMultiLvlLbl val="0"/>
      </c:catAx>
      <c:spPr>
        <a:noFill/>
        <a:ln w="25400">
          <a:noFill/>
        </a:ln>
        <a:effectLst/>
      </c:spPr>
    </c:plotArea>
    <c:legend>
      <c:legendPos val="b"/>
      <c:layout/>
      <c:overlay val="0"/>
      <c:spPr>
        <a:noFill/>
        <a:ln>
          <a:noFill/>
        </a:ln>
        <a:effectLst/>
      </c:spPr>
      <c:txPr>
        <a:bodyPr rot="0" vert="horz"/>
        <a:lstStyle/>
        <a:p>
          <a:pPr>
            <a:defRPr/>
          </a:pPr>
          <a:endParaRPr lang="es-CO"/>
        </a:p>
      </c:txPr>
    </c:legend>
    <c:plotVisOnly val="1"/>
    <c:dispBlanksAs val="gap"/>
    <c:showDLblsOverMax val="0"/>
  </c:chart>
  <c:spPr>
    <a:noFill/>
    <a:ln w="9525" cap="flat" cmpd="sng" algn="ctr">
      <a:noFill/>
      <a:round/>
    </a:ln>
    <a:effectLst/>
  </c:spPr>
  <c:txPr>
    <a:bodyPr/>
    <a:lstStyle/>
    <a:p>
      <a:pPr>
        <a:defRPr sz="1400"/>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'[Gráfico en Microsoft PowerPoint]Hoja1'!$D$1</c:f>
              <c:strCache>
                <c:ptCount val="1"/>
                <c:pt idx="0">
                  <c:v>Fallecidos</c:v>
                </c:pt>
              </c:strCache>
            </c:strRef>
          </c:tx>
          <c:spPr>
            <a:solidFill>
              <a:srgbClr val="A409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'[Gráfico en Microsoft PowerPoint]Hoja1'!$B$2:$C$18</c:f>
              <c:multiLvlStrCache>
                <c:ptCount val="17"/>
                <c:lvl>
                  <c:pt idx="3">
                    <c:v>Septiembre</c:v>
                  </c:pt>
                  <c:pt idx="4">
                    <c:v>Diciembre</c:v>
                  </c:pt>
                  <c:pt idx="5">
                    <c:v>Marzo</c:v>
                  </c:pt>
                  <c:pt idx="6">
                    <c:v>Mayo</c:v>
                  </c:pt>
                  <c:pt idx="7">
                    <c:v>Junio</c:v>
                  </c:pt>
                  <c:pt idx="8">
                    <c:v>Agosto</c:v>
                  </c:pt>
                  <c:pt idx="9">
                    <c:v>Septiembre</c:v>
                  </c:pt>
                  <c:pt idx="10">
                    <c:v>Diciembre</c:v>
                  </c:pt>
                  <c:pt idx="11">
                    <c:v>Enero</c:v>
                  </c:pt>
                  <c:pt idx="12">
                    <c:v>Febrero</c:v>
                  </c:pt>
                  <c:pt idx="13">
                    <c:v>Marzo</c:v>
                  </c:pt>
                  <c:pt idx="14">
                    <c:v>Abril</c:v>
                  </c:pt>
                  <c:pt idx="15">
                    <c:v>Mayo</c:v>
                  </c:pt>
                  <c:pt idx="16">
                    <c:v>Junio</c:v>
                  </c:pt>
                </c:lvl>
                <c:lvl>
                  <c:pt idx="0">
                    <c:v>2012</c:v>
                  </c:pt>
                  <c:pt idx="1">
                    <c:v>2013</c:v>
                  </c:pt>
                  <c:pt idx="2">
                    <c:v>2014</c:v>
                  </c:pt>
                  <c:pt idx="3">
                    <c:v>2015</c:v>
                  </c:pt>
                  <c:pt idx="5">
                    <c:v>2016</c:v>
                  </c:pt>
                  <c:pt idx="11">
                    <c:v>2017</c:v>
                  </c:pt>
                </c:lvl>
              </c:multiLvlStrCache>
            </c:multiLvlStrRef>
          </c:cat>
          <c:val>
            <c:numRef>
              <c:f>'[Gráfico en Microsoft PowerPoint]Hoja1'!$D$2:$D$18</c:f>
              <c:numCache>
                <c:formatCode>#,##0</c:formatCode>
                <c:ptCount val="17"/>
                <c:pt idx="1">
                  <c:v>200181</c:v>
                </c:pt>
                <c:pt idx="2">
                  <c:v>445265</c:v>
                </c:pt>
                <c:pt idx="3">
                  <c:v>457000</c:v>
                </c:pt>
                <c:pt idx="4">
                  <c:v>358288</c:v>
                </c:pt>
                <c:pt idx="5">
                  <c:v>290770</c:v>
                </c:pt>
                <c:pt idx="6">
                  <c:v>232747</c:v>
                </c:pt>
                <c:pt idx="7">
                  <c:v>208363</c:v>
                </c:pt>
                <c:pt idx="8">
                  <c:v>161594</c:v>
                </c:pt>
                <c:pt idx="9">
                  <c:v>150635</c:v>
                </c:pt>
                <c:pt idx="10">
                  <c:v>120822</c:v>
                </c:pt>
                <c:pt idx="11">
                  <c:v>127664</c:v>
                </c:pt>
                <c:pt idx="12">
                  <c:v>120552</c:v>
                </c:pt>
                <c:pt idx="13">
                  <c:v>113835</c:v>
                </c:pt>
                <c:pt idx="14">
                  <c:v>110275</c:v>
                </c:pt>
              </c:numCache>
            </c:numRef>
          </c:val>
          <c:extLst>
            <c:ext xmlns:c16="http://schemas.microsoft.com/office/drawing/2014/chart" uri="{C3380CC4-5D6E-409C-BE32-E72D297353CC}">
              <c16:uniqueId val="{00000000-D7CE-44A0-BE46-7E926304348A}"/>
            </c:ext>
          </c:extLst>
        </c:ser>
        <c:ser>
          <c:idx val="1"/>
          <c:order val="1"/>
          <c:tx>
            <c:strRef>
              <c:f>'[Gráfico en Microsoft PowerPoint]Hoja1'!$E$1</c:f>
              <c:strCache>
                <c:ptCount val="1"/>
                <c:pt idx="0">
                  <c:v>Ingresos</c:v>
                </c:pt>
              </c:strCache>
            </c:strRef>
          </c:tx>
          <c:spPr>
            <a:solidFill>
              <a:srgbClr val="2F55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'[Gráfico en Microsoft PowerPoint]Hoja1'!$B$2:$C$18</c:f>
              <c:multiLvlStrCache>
                <c:ptCount val="17"/>
                <c:lvl>
                  <c:pt idx="3">
                    <c:v>Septiembre</c:v>
                  </c:pt>
                  <c:pt idx="4">
                    <c:v>Diciembre</c:v>
                  </c:pt>
                  <c:pt idx="5">
                    <c:v>Marzo</c:v>
                  </c:pt>
                  <c:pt idx="6">
                    <c:v>Mayo</c:v>
                  </c:pt>
                  <c:pt idx="7">
                    <c:v>Junio</c:v>
                  </c:pt>
                  <c:pt idx="8">
                    <c:v>Agosto</c:v>
                  </c:pt>
                  <c:pt idx="9">
                    <c:v>Septiembre</c:v>
                  </c:pt>
                  <c:pt idx="10">
                    <c:v>Diciembre</c:v>
                  </c:pt>
                  <c:pt idx="11">
                    <c:v>Enero</c:v>
                  </c:pt>
                  <c:pt idx="12">
                    <c:v>Febrero</c:v>
                  </c:pt>
                  <c:pt idx="13">
                    <c:v>Marzo</c:v>
                  </c:pt>
                  <c:pt idx="14">
                    <c:v>Abril</c:v>
                  </c:pt>
                  <c:pt idx="15">
                    <c:v>Mayo</c:v>
                  </c:pt>
                  <c:pt idx="16">
                    <c:v>Junio</c:v>
                  </c:pt>
                </c:lvl>
                <c:lvl>
                  <c:pt idx="0">
                    <c:v>2012</c:v>
                  </c:pt>
                  <c:pt idx="1">
                    <c:v>2013</c:v>
                  </c:pt>
                  <c:pt idx="2">
                    <c:v>2014</c:v>
                  </c:pt>
                  <c:pt idx="3">
                    <c:v>2015</c:v>
                  </c:pt>
                  <c:pt idx="5">
                    <c:v>2016</c:v>
                  </c:pt>
                  <c:pt idx="11">
                    <c:v>2017</c:v>
                  </c:pt>
                </c:lvl>
              </c:multiLvlStrCache>
            </c:multiLvlStrRef>
          </c:cat>
          <c:val>
            <c:numRef>
              <c:f>'[Gráfico en Microsoft PowerPoint]Hoja1'!$E$2:$E$18</c:f>
              <c:numCache>
                <c:formatCode>#,##0</c:formatCode>
                <c:ptCount val="17"/>
                <c:pt idx="0">
                  <c:v>41354</c:v>
                </c:pt>
                <c:pt idx="1">
                  <c:v>216086</c:v>
                </c:pt>
                <c:pt idx="2">
                  <c:v>84602</c:v>
                </c:pt>
                <c:pt idx="3">
                  <c:v>83330</c:v>
                </c:pt>
                <c:pt idx="4">
                  <c:v>83011</c:v>
                </c:pt>
                <c:pt idx="5" formatCode="_-* #,##0_-;\-* #,##0_-;_-* &quot;-&quot;??_-;_-@_-">
                  <c:v>88816</c:v>
                </c:pt>
                <c:pt idx="6" formatCode="_-* #,##0_-;\-* #,##0_-;_-* &quot;-&quot;??_-;_-@_-">
                  <c:v>80071</c:v>
                </c:pt>
                <c:pt idx="7" formatCode="_-* #,##0_-;\-* #,##0_-;_-* &quot;-&quot;??_-;_-@_-">
                  <c:v>97356</c:v>
                </c:pt>
                <c:pt idx="8" formatCode="_-* #,##0_-;\-* #,##0_-;_-* &quot;-&quot;??_-;_-@_-">
                  <c:v>135756</c:v>
                </c:pt>
                <c:pt idx="9" formatCode="_-* #,##0_-;\-* #,##0_-;_-* &quot;-&quot;??_-;_-@_-">
                  <c:v>112230</c:v>
                </c:pt>
                <c:pt idx="10">
                  <c:v>90347</c:v>
                </c:pt>
                <c:pt idx="11">
                  <c:v>96304</c:v>
                </c:pt>
                <c:pt idx="12">
                  <c:v>97619</c:v>
                </c:pt>
                <c:pt idx="13">
                  <c:v>79549</c:v>
                </c:pt>
                <c:pt idx="14">
                  <c:v>66186</c:v>
                </c:pt>
                <c:pt idx="15">
                  <c:v>56129</c:v>
                </c:pt>
                <c:pt idx="16">
                  <c:v>43336</c:v>
                </c:pt>
              </c:numCache>
            </c:numRef>
          </c:val>
          <c:extLst>
            <c:ext xmlns:c16="http://schemas.microsoft.com/office/drawing/2014/chart" uri="{C3380CC4-5D6E-409C-BE32-E72D297353CC}">
              <c16:uniqueId val="{00000001-D7CE-44A0-BE46-7E926304348A}"/>
            </c:ext>
          </c:extLst>
        </c:ser>
        <c:ser>
          <c:idx val="2"/>
          <c:order val="2"/>
          <c:tx>
            <c:strRef>
              <c:f>'[Gráfico en Microsoft PowerPoint]Hoja1'!$F$1</c:f>
              <c:strCache>
                <c:ptCount val="1"/>
                <c:pt idx="0">
                  <c:v>Tipo vivienda</c:v>
                </c:pt>
              </c:strCache>
            </c:strRef>
          </c:tx>
          <c:spPr>
            <a:solidFill>
              <a:srgbClr val="FBCD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'[Gráfico en Microsoft PowerPoint]Hoja1'!$B$2:$C$18</c:f>
              <c:multiLvlStrCache>
                <c:ptCount val="17"/>
                <c:lvl>
                  <c:pt idx="3">
                    <c:v>Septiembre</c:v>
                  </c:pt>
                  <c:pt idx="4">
                    <c:v>Diciembre</c:v>
                  </c:pt>
                  <c:pt idx="5">
                    <c:v>Marzo</c:v>
                  </c:pt>
                  <c:pt idx="6">
                    <c:v>Mayo</c:v>
                  </c:pt>
                  <c:pt idx="7">
                    <c:v>Junio</c:v>
                  </c:pt>
                  <c:pt idx="8">
                    <c:v>Agosto</c:v>
                  </c:pt>
                  <c:pt idx="9">
                    <c:v>Septiembre</c:v>
                  </c:pt>
                  <c:pt idx="10">
                    <c:v>Diciembre</c:v>
                  </c:pt>
                  <c:pt idx="11">
                    <c:v>Enero</c:v>
                  </c:pt>
                  <c:pt idx="12">
                    <c:v>Febrero</c:v>
                  </c:pt>
                  <c:pt idx="13">
                    <c:v>Marzo</c:v>
                  </c:pt>
                  <c:pt idx="14">
                    <c:v>Abril</c:v>
                  </c:pt>
                  <c:pt idx="15">
                    <c:v>Mayo</c:v>
                  </c:pt>
                  <c:pt idx="16">
                    <c:v>Junio</c:v>
                  </c:pt>
                </c:lvl>
                <c:lvl>
                  <c:pt idx="0">
                    <c:v>2012</c:v>
                  </c:pt>
                  <c:pt idx="1">
                    <c:v>2013</c:v>
                  </c:pt>
                  <c:pt idx="2">
                    <c:v>2014</c:v>
                  </c:pt>
                  <c:pt idx="3">
                    <c:v>2015</c:v>
                  </c:pt>
                  <c:pt idx="5">
                    <c:v>2016</c:v>
                  </c:pt>
                  <c:pt idx="11">
                    <c:v>2017</c:v>
                  </c:pt>
                </c:lvl>
              </c:multiLvlStrCache>
            </c:multiLvlStrRef>
          </c:cat>
          <c:val>
            <c:numRef>
              <c:f>'[Gráfico en Microsoft PowerPoint]Hoja1'!$F$2:$F$18</c:f>
              <c:numCache>
                <c:formatCode>General</c:formatCode>
                <c:ptCount val="17"/>
                <c:pt idx="2" formatCode="#,##0">
                  <c:v>80412</c:v>
                </c:pt>
                <c:pt idx="3" formatCode="#,##0">
                  <c:v>80735</c:v>
                </c:pt>
                <c:pt idx="4" formatCode="#,##0">
                  <c:v>76697</c:v>
                </c:pt>
                <c:pt idx="5" formatCode="#,##0">
                  <c:v>75537</c:v>
                </c:pt>
                <c:pt idx="6" formatCode="#,##0">
                  <c:v>74269</c:v>
                </c:pt>
                <c:pt idx="7" formatCode="#,##0">
                  <c:v>71838</c:v>
                </c:pt>
                <c:pt idx="8" formatCode="#,##0">
                  <c:v>62529</c:v>
                </c:pt>
                <c:pt idx="9" formatCode="#,##0">
                  <c:v>59601</c:v>
                </c:pt>
                <c:pt idx="10" formatCode="#,##0">
                  <c:v>50098</c:v>
                </c:pt>
                <c:pt idx="11" formatCode="#,##0">
                  <c:v>48278</c:v>
                </c:pt>
                <c:pt idx="12" formatCode="#,##0">
                  <c:v>43424</c:v>
                </c:pt>
                <c:pt idx="13" formatCode="#,##0">
                  <c:v>41225</c:v>
                </c:pt>
                <c:pt idx="14" formatCode="#,##0">
                  <c:v>38914</c:v>
                </c:pt>
                <c:pt idx="15" formatCode="#,##0">
                  <c:v>37201</c:v>
                </c:pt>
                <c:pt idx="16" formatCode="#,##0">
                  <c:v>35100</c:v>
                </c:pt>
              </c:numCache>
            </c:numRef>
          </c:val>
          <c:extLst>
            <c:ext xmlns:c16="http://schemas.microsoft.com/office/drawing/2014/chart" uri="{C3380CC4-5D6E-409C-BE32-E72D297353CC}">
              <c16:uniqueId val="{00000002-D7CE-44A0-BE46-7E926304348A}"/>
            </c:ext>
          </c:extLst>
        </c:ser>
        <c:ser>
          <c:idx val="3"/>
          <c:order val="3"/>
          <c:tx>
            <c:strRef>
              <c:f>'[Gráfico en Microsoft PowerPoint]Hoja1'!$G$1</c:f>
              <c:strCache>
                <c:ptCount val="1"/>
                <c:pt idx="0">
                  <c:v>Variables sensibles</c:v>
                </c:pt>
              </c:strCache>
            </c:strRef>
          </c:tx>
          <c:spPr>
            <a:solidFill>
              <a:schemeClr val="accent6"/>
            </a:solidFill>
            <a:ln>
              <a:noFill/>
            </a:ln>
            <a:effectLst/>
          </c:spPr>
          <c:invertIfNegative val="0"/>
          <c:dLbls>
            <c:dLbl>
              <c:idx val="0"/>
              <c:layout>
                <c:manualLayout>
                  <c:x val="-2.0833333333333298E-3"/>
                  <c:y val="-3.6585365853658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CE-44A0-BE46-7E92630434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'[Gráfico en Microsoft PowerPoint]Hoja1'!$B$2:$C$18</c:f>
              <c:multiLvlStrCache>
                <c:ptCount val="17"/>
                <c:lvl>
                  <c:pt idx="3">
                    <c:v>Septiembre</c:v>
                  </c:pt>
                  <c:pt idx="4">
                    <c:v>Diciembre</c:v>
                  </c:pt>
                  <c:pt idx="5">
                    <c:v>Marzo</c:v>
                  </c:pt>
                  <c:pt idx="6">
                    <c:v>Mayo</c:v>
                  </c:pt>
                  <c:pt idx="7">
                    <c:v>Junio</c:v>
                  </c:pt>
                  <c:pt idx="8">
                    <c:v>Agosto</c:v>
                  </c:pt>
                  <c:pt idx="9">
                    <c:v>Septiembre</c:v>
                  </c:pt>
                  <c:pt idx="10">
                    <c:v>Diciembre</c:v>
                  </c:pt>
                  <c:pt idx="11">
                    <c:v>Enero</c:v>
                  </c:pt>
                  <c:pt idx="12">
                    <c:v>Febrero</c:v>
                  </c:pt>
                  <c:pt idx="13">
                    <c:v>Marzo</c:v>
                  </c:pt>
                  <c:pt idx="14">
                    <c:v>Abril</c:v>
                  </c:pt>
                  <c:pt idx="15">
                    <c:v>Mayo</c:v>
                  </c:pt>
                  <c:pt idx="16">
                    <c:v>Junio</c:v>
                  </c:pt>
                </c:lvl>
                <c:lvl>
                  <c:pt idx="0">
                    <c:v>2012</c:v>
                  </c:pt>
                  <c:pt idx="1">
                    <c:v>2013</c:v>
                  </c:pt>
                  <c:pt idx="2">
                    <c:v>2014</c:v>
                  </c:pt>
                  <c:pt idx="3">
                    <c:v>2015</c:v>
                  </c:pt>
                  <c:pt idx="5">
                    <c:v>2016</c:v>
                  </c:pt>
                  <c:pt idx="11">
                    <c:v>2017</c:v>
                  </c:pt>
                </c:lvl>
              </c:multiLvlStrCache>
            </c:multiLvlStrRef>
          </c:cat>
          <c:val>
            <c:numRef>
              <c:f>'[Gráfico en Microsoft PowerPoint]Hoja1'!$G$2:$G$18</c:f>
              <c:numCache>
                <c:formatCode>#,##0</c:formatCode>
                <c:ptCount val="17"/>
                <c:pt idx="0">
                  <c:v>11479</c:v>
                </c:pt>
                <c:pt idx="1">
                  <c:v>34215</c:v>
                </c:pt>
                <c:pt idx="2">
                  <c:v>41957</c:v>
                </c:pt>
                <c:pt idx="3">
                  <c:v>32078</c:v>
                </c:pt>
                <c:pt idx="4">
                  <c:v>30192</c:v>
                </c:pt>
                <c:pt idx="5">
                  <c:v>27494</c:v>
                </c:pt>
                <c:pt idx="6">
                  <c:v>26662</c:v>
                </c:pt>
                <c:pt idx="7">
                  <c:v>26371</c:v>
                </c:pt>
                <c:pt idx="8">
                  <c:v>24703</c:v>
                </c:pt>
                <c:pt idx="9">
                  <c:v>24027</c:v>
                </c:pt>
                <c:pt idx="10">
                  <c:v>22358</c:v>
                </c:pt>
                <c:pt idx="11">
                  <c:v>22053</c:v>
                </c:pt>
                <c:pt idx="12">
                  <c:v>20980</c:v>
                </c:pt>
                <c:pt idx="13">
                  <c:v>20388</c:v>
                </c:pt>
                <c:pt idx="14">
                  <c:v>19981</c:v>
                </c:pt>
                <c:pt idx="15">
                  <c:v>19580</c:v>
                </c:pt>
                <c:pt idx="16">
                  <c:v>18933</c:v>
                </c:pt>
              </c:numCache>
            </c:numRef>
          </c:val>
          <c:extLst>
            <c:ext xmlns:c16="http://schemas.microsoft.com/office/drawing/2014/chart" uri="{C3380CC4-5D6E-409C-BE32-E72D297353CC}">
              <c16:uniqueId val="{00000004-D7CE-44A0-BE46-7E926304348A}"/>
            </c:ext>
          </c:extLst>
        </c:ser>
        <c:ser>
          <c:idx val="4"/>
          <c:order val="4"/>
          <c:tx>
            <c:strRef>
              <c:f>'[Gráfico en Microsoft PowerPoint]Hoja1'!$I$1</c:f>
              <c:strCache>
                <c:ptCount val="1"/>
                <c:pt idx="0">
                  <c:v>Denuncias</c:v>
                </c:pt>
              </c:strCache>
            </c:strRef>
          </c:tx>
          <c:spPr>
            <a:solidFill>
              <a:schemeClr val="accent2"/>
            </a:solidFill>
            <a:ln>
              <a:noFill/>
            </a:ln>
            <a:effectLst/>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06-D7CE-44A0-BE46-7E926304348A}"/>
                </c:ext>
              </c:extLst>
            </c:dLbl>
            <c:dLbl>
              <c:idx val="15"/>
              <c:layout>
                <c:manualLayout>
                  <c:x val="0"/>
                  <c:y val="-1.9081693500298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CE-44A0-BE46-7E926304348A}"/>
                </c:ext>
              </c:extLst>
            </c:dLbl>
            <c:dLbl>
              <c:idx val="16"/>
              <c:layout>
                <c:manualLayout>
                  <c:x val="0"/>
                  <c:y val="-2.1466905187835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CE-44A0-BE46-7E92630434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'[Gráfico en Microsoft PowerPoint]Hoja1'!$B$2:$C$18</c:f>
              <c:multiLvlStrCache>
                <c:ptCount val="17"/>
                <c:lvl>
                  <c:pt idx="3">
                    <c:v>Septiembre</c:v>
                  </c:pt>
                  <c:pt idx="4">
                    <c:v>Diciembre</c:v>
                  </c:pt>
                  <c:pt idx="5">
                    <c:v>Marzo</c:v>
                  </c:pt>
                  <c:pt idx="6">
                    <c:v>Mayo</c:v>
                  </c:pt>
                  <c:pt idx="7">
                    <c:v>Junio</c:v>
                  </c:pt>
                  <c:pt idx="8">
                    <c:v>Agosto</c:v>
                  </c:pt>
                  <c:pt idx="9">
                    <c:v>Septiembre</c:v>
                  </c:pt>
                  <c:pt idx="10">
                    <c:v>Diciembre</c:v>
                  </c:pt>
                  <c:pt idx="11">
                    <c:v>Enero</c:v>
                  </c:pt>
                  <c:pt idx="12">
                    <c:v>Febrero</c:v>
                  </c:pt>
                  <c:pt idx="13">
                    <c:v>Marzo</c:v>
                  </c:pt>
                  <c:pt idx="14">
                    <c:v>Abril</c:v>
                  </c:pt>
                  <c:pt idx="15">
                    <c:v>Mayo</c:v>
                  </c:pt>
                  <c:pt idx="16">
                    <c:v>Junio</c:v>
                  </c:pt>
                </c:lvl>
                <c:lvl>
                  <c:pt idx="0">
                    <c:v>2012</c:v>
                  </c:pt>
                  <c:pt idx="1">
                    <c:v>2013</c:v>
                  </c:pt>
                  <c:pt idx="2">
                    <c:v>2014</c:v>
                  </c:pt>
                  <c:pt idx="3">
                    <c:v>2015</c:v>
                  </c:pt>
                  <c:pt idx="5">
                    <c:v>2016</c:v>
                  </c:pt>
                  <c:pt idx="11">
                    <c:v>2017</c:v>
                  </c:pt>
                </c:lvl>
              </c:multiLvlStrCache>
            </c:multiLvlStrRef>
          </c:cat>
          <c:val>
            <c:numRef>
              <c:f>'[Gráfico en Microsoft PowerPoint]Hoja1'!$I$2:$I$18</c:f>
              <c:numCache>
                <c:formatCode>General</c:formatCode>
                <c:ptCount val="17"/>
                <c:pt idx="14" formatCode="#,##0">
                  <c:v>115</c:v>
                </c:pt>
                <c:pt idx="15">
                  <c:v>110</c:v>
                </c:pt>
                <c:pt idx="16" formatCode="#,##0">
                  <c:v>651</c:v>
                </c:pt>
              </c:numCache>
            </c:numRef>
          </c:val>
          <c:extLst>
            <c:ext xmlns:c16="http://schemas.microsoft.com/office/drawing/2014/chart" uri="{C3380CC4-5D6E-409C-BE32-E72D297353CC}">
              <c16:uniqueId val="{00000005-D7CE-44A0-BE46-7E926304348A}"/>
            </c:ext>
          </c:extLst>
        </c:ser>
        <c:dLbls>
          <c:showLegendKey val="0"/>
          <c:showVal val="0"/>
          <c:showCatName val="0"/>
          <c:showSerName val="0"/>
          <c:showPercent val="0"/>
          <c:showBubbleSize val="0"/>
        </c:dLbls>
        <c:gapWidth val="30"/>
        <c:overlap val="100"/>
        <c:axId val="-2079825192"/>
        <c:axId val="-2079827960"/>
      </c:barChart>
      <c:catAx>
        <c:axId val="-207982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9827960"/>
        <c:crosses val="autoZero"/>
        <c:auto val="1"/>
        <c:lblAlgn val="ctr"/>
        <c:lblOffset val="100"/>
        <c:noMultiLvlLbl val="0"/>
      </c:catAx>
      <c:valAx>
        <c:axId val="-2079827960"/>
        <c:scaling>
          <c:orientation val="minMax"/>
        </c:scaling>
        <c:delete val="1"/>
        <c:axPos val="l"/>
        <c:numFmt formatCode="#,##0" sourceLinked="1"/>
        <c:majorTickMark val="none"/>
        <c:minorTickMark val="none"/>
        <c:tickLblPos val="nextTo"/>
        <c:crossAx val="-2079825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Hoja1!$B$1</c:f>
              <c:strCache>
                <c:ptCount val="1"/>
                <c:pt idx="0">
                  <c:v>Ventas</c:v>
                </c:pt>
              </c:strCache>
            </c:strRef>
          </c:tx>
          <c:spPr>
            <a:effectLst>
              <a:outerShdw blurRad="50800" dist="38100" dir="5400000" algn="t" rotWithShape="0">
                <a:prstClr val="black">
                  <a:alpha val="40000"/>
                </a:prstClr>
              </a:outerShdw>
            </a:effectLst>
          </c:spPr>
          <c:dPt>
            <c:idx val="0"/>
            <c:bubble3D val="0"/>
            <c:spPr>
              <a:solidFill>
                <a:schemeClr val="accent5">
                  <a:lumMod val="75000"/>
                </a:schemeClr>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1-A280-4640-B581-EB9F57DB2DB7}"/>
              </c:ext>
            </c:extLst>
          </c:dPt>
          <c:dPt>
            <c:idx val="1"/>
            <c:bubble3D val="0"/>
            <c:spPr>
              <a:solidFill>
                <a:srgbClr val="FFB300"/>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3-A280-4640-B581-EB9F57DB2DB7}"/>
              </c:ext>
            </c:extLst>
          </c:dPt>
          <c:dPt>
            <c:idx val="2"/>
            <c:bubble3D val="0"/>
            <c:spPr>
              <a:solidFill>
                <a:srgbClr val="A4091F"/>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5-A280-4640-B581-EB9F57DB2DB7}"/>
              </c:ext>
            </c:extLst>
          </c:dPt>
          <c:cat>
            <c:strRef>
              <c:f>Hoja1!$A$2:$A$4</c:f>
              <c:strCache>
                <c:ptCount val="3"/>
                <c:pt idx="0">
                  <c:v>Política Fiscal</c:v>
                </c:pt>
                <c:pt idx="1">
                  <c:v>Política Regulatoria</c:v>
                </c:pt>
                <c:pt idx="2">
                  <c:v>Política Monetaria</c:v>
                </c:pt>
              </c:strCache>
            </c:strRef>
          </c:cat>
          <c:val>
            <c:numRef>
              <c:f>Hoja1!$B$2:$B$4</c:f>
              <c:numCache>
                <c:formatCode>0%</c:formatCode>
                <c:ptCount val="3"/>
                <c:pt idx="0">
                  <c:v>0.33</c:v>
                </c:pt>
                <c:pt idx="1">
                  <c:v>0.33</c:v>
                </c:pt>
                <c:pt idx="2">
                  <c:v>0.34</c:v>
                </c:pt>
              </c:numCache>
            </c:numRef>
          </c:val>
          <c:extLst>
            <c:ext xmlns:c16="http://schemas.microsoft.com/office/drawing/2014/chart" uri="{C3380CC4-5D6E-409C-BE32-E72D297353CC}">
              <c16:uniqueId val="{00000006-A280-4640-B581-EB9F57DB2DB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8220979857702"/>
          <c:y val="3.9008952022397701E-2"/>
          <c:w val="0.68781316722541697"/>
          <c:h val="0.85949599580423697"/>
        </c:manualLayout>
      </c:layout>
      <c:barChart>
        <c:barDir val="bar"/>
        <c:grouping val="clustered"/>
        <c:varyColors val="0"/>
        <c:ser>
          <c:idx val="0"/>
          <c:order val="0"/>
          <c:spPr>
            <a:solidFill>
              <a:srgbClr val="AA1221"/>
            </a:solidFill>
            <a:ln>
              <a:noFill/>
            </a:ln>
            <a:effectLst/>
          </c:spPr>
          <c:invertIfNegative val="0"/>
          <c:dLbls>
            <c:numFmt formatCode="#,##0.0" sourceLinked="0"/>
            <c:spPr>
              <a:noFill/>
              <a:ln>
                <a:noFill/>
              </a:ln>
              <a:effectLst/>
            </c:spPr>
            <c:txPr>
              <a:bodyPr rot="0" vert="horz"/>
              <a:lstStyle/>
              <a:p>
                <a:pPr>
                  <a:defRPr sz="11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Hoja1!$C$23:$C$41</c:f>
              <c:strCache>
                <c:ptCount val="19"/>
                <c:pt idx="0">
                  <c:v>Finlandia</c:v>
                </c:pt>
                <c:pt idx="1">
                  <c:v>Reino Unido</c:v>
                </c:pt>
                <c:pt idx="2">
                  <c:v>Suecia</c:v>
                </c:pt>
                <c:pt idx="3">
                  <c:v>Dinamarca</c:v>
                </c:pt>
                <c:pt idx="4">
                  <c:v>Irlanda</c:v>
                </c:pt>
                <c:pt idx="5">
                  <c:v>Bélgica</c:v>
                </c:pt>
                <c:pt idx="6">
                  <c:v>República Checa</c:v>
                </c:pt>
                <c:pt idx="7">
                  <c:v>Alemania</c:v>
                </c:pt>
                <c:pt idx="8">
                  <c:v>Francia</c:v>
                </c:pt>
                <c:pt idx="9">
                  <c:v>Holanda</c:v>
                </c:pt>
                <c:pt idx="10">
                  <c:v>Eslovenia</c:v>
                </c:pt>
                <c:pt idx="11">
                  <c:v>Austria</c:v>
                </c:pt>
                <c:pt idx="12">
                  <c:v>Eslovaquia</c:v>
                </c:pt>
                <c:pt idx="13">
                  <c:v>España</c:v>
                </c:pt>
                <c:pt idx="14">
                  <c:v>Italia</c:v>
                </c:pt>
                <c:pt idx="15">
                  <c:v>Portugal</c:v>
                </c:pt>
                <c:pt idx="16">
                  <c:v>Polonia</c:v>
                </c:pt>
                <c:pt idx="17">
                  <c:v>Grecia</c:v>
                </c:pt>
                <c:pt idx="18">
                  <c:v>Hungría</c:v>
                </c:pt>
              </c:strCache>
            </c:strRef>
          </c:cat>
          <c:val>
            <c:numRef>
              <c:f>Hoja1!$D$23:$D$41</c:f>
              <c:numCache>
                <c:formatCode>General</c:formatCode>
                <c:ptCount val="19"/>
                <c:pt idx="0">
                  <c:v>1.45</c:v>
                </c:pt>
                <c:pt idx="1">
                  <c:v>1.48</c:v>
                </c:pt>
                <c:pt idx="2">
                  <c:v>1.5</c:v>
                </c:pt>
                <c:pt idx="3">
                  <c:v>1.9</c:v>
                </c:pt>
                <c:pt idx="4">
                  <c:v>2.4</c:v>
                </c:pt>
                <c:pt idx="5">
                  <c:v>2.8</c:v>
                </c:pt>
                <c:pt idx="6">
                  <c:v>3.3</c:v>
                </c:pt>
                <c:pt idx="7">
                  <c:v>3.67</c:v>
                </c:pt>
                <c:pt idx="8">
                  <c:v>3.68</c:v>
                </c:pt>
                <c:pt idx="9">
                  <c:v>3.7</c:v>
                </c:pt>
                <c:pt idx="10">
                  <c:v>4.0999999999999996</c:v>
                </c:pt>
                <c:pt idx="11">
                  <c:v>4.5279999999999809</c:v>
                </c:pt>
                <c:pt idx="12">
                  <c:v>4.53</c:v>
                </c:pt>
                <c:pt idx="13">
                  <c:v>4.54</c:v>
                </c:pt>
                <c:pt idx="14">
                  <c:v>4.55</c:v>
                </c:pt>
                <c:pt idx="15">
                  <c:v>4.5999999999999996</c:v>
                </c:pt>
                <c:pt idx="16">
                  <c:v>5</c:v>
                </c:pt>
                <c:pt idx="17">
                  <c:v>6.79</c:v>
                </c:pt>
                <c:pt idx="18">
                  <c:v>6.8</c:v>
                </c:pt>
              </c:numCache>
            </c:numRef>
          </c:val>
          <c:extLst>
            <c:ext xmlns:c16="http://schemas.microsoft.com/office/drawing/2014/chart" uri="{C3380CC4-5D6E-409C-BE32-E72D297353CC}">
              <c16:uniqueId val="{00000000-140A-4254-A205-DD75AD9BADA3}"/>
            </c:ext>
          </c:extLst>
        </c:ser>
        <c:dLbls>
          <c:showLegendKey val="0"/>
          <c:showVal val="0"/>
          <c:showCatName val="0"/>
          <c:showSerName val="0"/>
          <c:showPercent val="0"/>
          <c:showBubbleSize val="0"/>
        </c:dLbls>
        <c:gapWidth val="50"/>
        <c:axId val="-2076675352"/>
        <c:axId val="-2076686152"/>
      </c:barChart>
      <c:catAx>
        <c:axId val="-2076675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pPr>
            <a:endParaRPr lang="es-CO"/>
          </a:p>
        </c:txPr>
        <c:crossAx val="-2076686152"/>
        <c:crosses val="autoZero"/>
        <c:auto val="1"/>
        <c:lblAlgn val="ctr"/>
        <c:lblOffset val="100"/>
        <c:noMultiLvlLbl val="0"/>
      </c:catAx>
      <c:valAx>
        <c:axId val="-2076686152"/>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s-CO"/>
          </a:p>
        </c:txPr>
        <c:crossAx val="-20766753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es-ES"/>
      </a:pPr>
      <a:endParaRPr lang="es-CO"/>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659880568882"/>
          <c:y val="2.2757076500970599E-2"/>
          <c:w val="0.71010535759885596"/>
          <c:h val="0.91126165562493999"/>
        </c:manualLayout>
      </c:layout>
      <c:barChart>
        <c:barDir val="bar"/>
        <c:grouping val="clustered"/>
        <c:varyColors val="0"/>
        <c:ser>
          <c:idx val="0"/>
          <c:order val="0"/>
          <c:spPr>
            <a:solidFill>
              <a:srgbClr val="2F5597"/>
            </a:solidFill>
            <a:ln>
              <a:noFill/>
            </a:ln>
            <a:effectLst/>
          </c:spPr>
          <c:invertIfNegative val="0"/>
          <c:dLbls>
            <c:spPr>
              <a:noFill/>
              <a:ln>
                <a:noFill/>
              </a:ln>
              <a:effectLst/>
            </c:spPr>
            <c:txPr>
              <a:bodyPr rot="0" vert="horz"/>
              <a:lstStyle/>
              <a:p>
                <a:pPr>
                  <a:defRPr sz="11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Hoja1!$H$22:$H$40</c:f>
              <c:strCache>
                <c:ptCount val="19"/>
                <c:pt idx="0">
                  <c:v>Suecia</c:v>
                </c:pt>
                <c:pt idx="1">
                  <c:v>Reino Unido</c:v>
                </c:pt>
                <c:pt idx="2">
                  <c:v>Finlandia</c:v>
                </c:pt>
                <c:pt idx="3">
                  <c:v>Bélgica</c:v>
                </c:pt>
                <c:pt idx="4">
                  <c:v>Irlanda</c:v>
                </c:pt>
                <c:pt idx="5">
                  <c:v>Holanda</c:v>
                </c:pt>
                <c:pt idx="6">
                  <c:v>Alemania</c:v>
                </c:pt>
                <c:pt idx="7">
                  <c:v>República Checa</c:v>
                </c:pt>
                <c:pt idx="8">
                  <c:v>Dinamarca</c:v>
                </c:pt>
                <c:pt idx="9">
                  <c:v>Francia</c:v>
                </c:pt>
                <c:pt idx="10">
                  <c:v>Eslovenia</c:v>
                </c:pt>
                <c:pt idx="11">
                  <c:v>Portugal</c:v>
                </c:pt>
                <c:pt idx="12">
                  <c:v>Italia</c:v>
                </c:pt>
                <c:pt idx="13">
                  <c:v>España</c:v>
                </c:pt>
                <c:pt idx="14">
                  <c:v>Austria</c:v>
                </c:pt>
                <c:pt idx="15">
                  <c:v>Polonia</c:v>
                </c:pt>
                <c:pt idx="16">
                  <c:v>Eslovaquia</c:v>
                </c:pt>
                <c:pt idx="17">
                  <c:v>Grecia</c:v>
                </c:pt>
                <c:pt idx="18">
                  <c:v>Hungría</c:v>
                </c:pt>
              </c:strCache>
            </c:strRef>
          </c:cat>
          <c:val>
            <c:numRef>
              <c:f>Hoja1!$I$22:$I$40</c:f>
              <c:numCache>
                <c:formatCode>General</c:formatCode>
                <c:ptCount val="19"/>
                <c:pt idx="0">
                  <c:v>0.5</c:v>
                </c:pt>
                <c:pt idx="1">
                  <c:v>0.5</c:v>
                </c:pt>
                <c:pt idx="2">
                  <c:v>0.6</c:v>
                </c:pt>
                <c:pt idx="3">
                  <c:v>0.9</c:v>
                </c:pt>
                <c:pt idx="4">
                  <c:v>0.9</c:v>
                </c:pt>
                <c:pt idx="5">
                  <c:v>1.3</c:v>
                </c:pt>
                <c:pt idx="6">
                  <c:v>1.3</c:v>
                </c:pt>
                <c:pt idx="7">
                  <c:v>1.3</c:v>
                </c:pt>
                <c:pt idx="8">
                  <c:v>1.3</c:v>
                </c:pt>
                <c:pt idx="9">
                  <c:v>1.4</c:v>
                </c:pt>
                <c:pt idx="10">
                  <c:v>1.43</c:v>
                </c:pt>
                <c:pt idx="11">
                  <c:v>1.7</c:v>
                </c:pt>
                <c:pt idx="12">
                  <c:v>1.7</c:v>
                </c:pt>
                <c:pt idx="13">
                  <c:v>1.7</c:v>
                </c:pt>
                <c:pt idx="14">
                  <c:v>1.8</c:v>
                </c:pt>
                <c:pt idx="15">
                  <c:v>1.9</c:v>
                </c:pt>
                <c:pt idx="16">
                  <c:v>1.9</c:v>
                </c:pt>
                <c:pt idx="17">
                  <c:v>2.4</c:v>
                </c:pt>
                <c:pt idx="18">
                  <c:v>2.6</c:v>
                </c:pt>
              </c:numCache>
            </c:numRef>
          </c:val>
          <c:extLst>
            <c:ext xmlns:c16="http://schemas.microsoft.com/office/drawing/2014/chart" uri="{C3380CC4-5D6E-409C-BE32-E72D297353CC}">
              <c16:uniqueId val="{00000000-CABC-472F-A49E-748CD780B948}"/>
            </c:ext>
          </c:extLst>
        </c:ser>
        <c:dLbls>
          <c:showLegendKey val="0"/>
          <c:showVal val="0"/>
          <c:showCatName val="0"/>
          <c:showSerName val="0"/>
          <c:showPercent val="0"/>
          <c:showBubbleSize val="0"/>
        </c:dLbls>
        <c:gapWidth val="50"/>
        <c:axId val="-2076636296"/>
        <c:axId val="-2076623112"/>
      </c:barChart>
      <c:catAx>
        <c:axId val="-2076636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pPr>
            <a:endParaRPr lang="es-CO"/>
          </a:p>
        </c:txPr>
        <c:crossAx val="-2076623112"/>
        <c:crosses val="autoZero"/>
        <c:auto val="1"/>
        <c:lblAlgn val="ctr"/>
        <c:lblOffset val="100"/>
        <c:noMultiLvlLbl val="0"/>
      </c:catAx>
      <c:valAx>
        <c:axId val="-2076623112"/>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s-CO"/>
          </a:p>
        </c:txPr>
        <c:crossAx val="-20766362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es-ES"/>
      </a:pPr>
      <a:endParaRPr lang="es-CO"/>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989295675614"/>
          <c:y val="4.02015129409359E-2"/>
          <c:w val="0.82501070432438595"/>
          <c:h val="0.786364996978408"/>
        </c:manualLayout>
      </c:layout>
      <c:barChart>
        <c:barDir val="col"/>
        <c:grouping val="clustered"/>
        <c:varyColors val="0"/>
        <c:ser>
          <c:idx val="0"/>
          <c:order val="0"/>
          <c:spPr>
            <a:solidFill>
              <a:srgbClr val="A4091F"/>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'cate R.E'!$A$24:$A$28</c:f>
              <c:strCache>
                <c:ptCount val="5"/>
                <c:pt idx="0">
                  <c:v>Decreto</c:v>
                </c:pt>
                <c:pt idx="1">
                  <c:v>Resolución</c:v>
                </c:pt>
                <c:pt idx="2">
                  <c:v>Circular</c:v>
                </c:pt>
                <c:pt idx="3">
                  <c:v>Acuerdo</c:v>
                </c:pt>
                <c:pt idx="4">
                  <c:v>Otros</c:v>
                </c:pt>
              </c:strCache>
            </c:strRef>
          </c:cat>
          <c:val>
            <c:numRef>
              <c:f>'cate R.E'!$B$24:$B$28</c:f>
              <c:numCache>
                <c:formatCode>_(* #,##0_);_(* \(#,##0\);_(* "-"_);_(@_)</c:formatCode>
                <c:ptCount val="5"/>
                <c:pt idx="0">
                  <c:v>17168</c:v>
                </c:pt>
                <c:pt idx="1">
                  <c:v>68698</c:v>
                </c:pt>
                <c:pt idx="2">
                  <c:v>2376</c:v>
                </c:pt>
                <c:pt idx="3">
                  <c:v>2057</c:v>
                </c:pt>
                <c:pt idx="4">
                  <c:v>4449</c:v>
                </c:pt>
              </c:numCache>
            </c:numRef>
          </c:val>
          <c:extLst>
            <c:ext xmlns:c16="http://schemas.microsoft.com/office/drawing/2014/chart" uri="{C3380CC4-5D6E-409C-BE32-E72D297353CC}">
              <c16:uniqueId val="{00000005-58D1-41EB-A015-81C705622850}"/>
            </c:ext>
          </c:extLst>
        </c:ser>
        <c:dLbls>
          <c:dLblPos val="outEnd"/>
          <c:showLegendKey val="0"/>
          <c:showVal val="1"/>
          <c:showCatName val="0"/>
          <c:showSerName val="0"/>
          <c:showPercent val="0"/>
          <c:showBubbleSize val="0"/>
        </c:dLbls>
        <c:gapWidth val="100"/>
        <c:axId val="-2071673352"/>
        <c:axId val="-2064754632"/>
      </c:barChart>
      <c:catAx>
        <c:axId val="-2071673352"/>
        <c:scaling>
          <c:orientation val="minMax"/>
        </c:scaling>
        <c:delete val="0"/>
        <c:axPos val="b"/>
        <c:title>
          <c:tx>
            <c:rich>
              <a:bodyPr rot="0" vert="horz"/>
              <a:lstStyle/>
              <a:p>
                <a:pPr algn="l">
                  <a:defRPr/>
                </a:pPr>
                <a:r>
                  <a:rPr lang="es-CO" sz="1800" dirty="0"/>
                  <a:t>Total Rama Ejecutiva: 94.748</a:t>
                </a:r>
              </a:p>
            </c:rich>
          </c:tx>
          <c:layout>
            <c:manualLayout>
              <c:xMode val="edge"/>
              <c:yMode val="edge"/>
              <c:x val="1.0780793445109901E-2"/>
              <c:y val="0.9317832750484740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2064754632"/>
        <c:crosses val="autoZero"/>
        <c:auto val="1"/>
        <c:lblAlgn val="ctr"/>
        <c:lblOffset val="100"/>
        <c:noMultiLvlLbl val="0"/>
      </c:catAx>
      <c:valAx>
        <c:axId val="-2064754632"/>
        <c:scaling>
          <c:orientation val="minMax"/>
        </c:scaling>
        <c:delete val="0"/>
        <c:axPos val="l"/>
        <c:title>
          <c:tx>
            <c:rich>
              <a:bodyPr rot="-5400000" vert="horz"/>
              <a:lstStyle/>
              <a:p>
                <a:pPr>
                  <a:defRPr sz="1400" b="0"/>
                </a:pPr>
                <a:r>
                  <a:rPr lang="es-CO" sz="1400" b="0"/>
                  <a:t>Cantidad de normatividad emitida</a:t>
                </a:r>
              </a:p>
            </c:rich>
          </c:tx>
          <c:layout>
            <c:manualLayout>
              <c:xMode val="edge"/>
              <c:yMode val="edge"/>
              <c:x val="2.5198963350078199E-3"/>
              <c:y val="4.0201503752838298E-2"/>
            </c:manualLayout>
          </c:layout>
          <c:overlay val="0"/>
          <c:spPr>
            <a:noFill/>
            <a:ln>
              <a:noFill/>
            </a:ln>
            <a:effectLst/>
          </c:spPr>
        </c:title>
        <c:numFmt formatCode="_(* #,##0_);_(* \(#,##0\);_(* &quot;-&quot;_);_(@_)" sourceLinked="1"/>
        <c:majorTickMark val="out"/>
        <c:minorTickMark val="none"/>
        <c:tickLblPos val="nextTo"/>
        <c:spPr>
          <a:noFill/>
          <a:ln>
            <a:noFill/>
          </a:ln>
          <a:effectLst/>
        </c:spPr>
        <c:txPr>
          <a:bodyPr rot="-60000000" vert="horz"/>
          <a:lstStyle/>
          <a:p>
            <a:pPr>
              <a:defRPr/>
            </a:pPr>
            <a:endParaRPr lang="es-CO"/>
          </a:p>
        </c:txPr>
        <c:crossAx val="-2071673352"/>
        <c:crosses val="autoZero"/>
        <c:crossBetween val="between"/>
      </c:valAx>
      <c:spPr>
        <a:noFill/>
        <a:ln>
          <a:noFill/>
        </a:ln>
        <a:effectLst/>
      </c:spPr>
    </c:plotArea>
    <c:plotVisOnly val="1"/>
    <c:dispBlanksAs val="gap"/>
    <c:showDLblsOverMax val="0"/>
  </c:chart>
  <c:spPr>
    <a:noFill/>
    <a:ln>
      <a:noFill/>
    </a:ln>
    <a:effectLst/>
  </c:spPr>
  <c:txPr>
    <a:bodyPr/>
    <a:lstStyle/>
    <a:p>
      <a:pPr>
        <a:defRPr lang="es-ES" sz="1600"/>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492937746171"/>
          <c:y val="2.2954931302846801E-2"/>
          <c:w val="0.87862003378905595"/>
          <c:h val="0.81901614445298798"/>
        </c:manualLayout>
      </c:layout>
      <c:barChart>
        <c:barDir val="col"/>
        <c:grouping val="stacked"/>
        <c:varyColors val="0"/>
        <c:ser>
          <c:idx val="1"/>
          <c:order val="0"/>
          <c:tx>
            <c:strRef>
              <c:f>SUST!$G$3</c:f>
              <c:strCache>
                <c:ptCount val="1"/>
                <c:pt idx="0">
                  <c:v>No sustancial</c:v>
                </c:pt>
              </c:strCache>
            </c:strRef>
          </c:tx>
          <c:spPr>
            <a:solidFill>
              <a:srgbClr val="A4091F"/>
            </a:solidFill>
            <a:ln>
              <a:noFill/>
            </a:ln>
            <a:effectLst/>
          </c:spPr>
          <c:invertIfNegative val="0"/>
          <c:dLbls>
            <c:dLbl>
              <c:idx val="0"/>
              <c:tx>
                <c:rich>
                  <a:bodyPr/>
                  <a:lstStyle/>
                  <a:p>
                    <a:fld id="{F29EA102-575D-4723-B4D1-536A64B8640D}" type="CELLRANGE">
                      <a:rPr lang="en-US"/>
                      <a:pPr/>
                      <a:t>[CELLRANGE]</a:t>
                    </a:fld>
                    <a:endParaRPr lang="en-US" baseline="0"/>
                  </a:p>
                  <a:p>
                    <a:fld id="{4188AFB8-2ED7-4340-B886-70B45900E9B4}" type="VALUE">
                      <a:rPr lang="en-US"/>
                      <a:pPr/>
                      <a:t>[VALOR]</a:t>
                    </a:fld>
                    <a:endParaRPr lang="es-CO"/>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E8B8-4506-81F4-E8CA3224C4AC}"/>
                </c:ext>
              </c:extLst>
            </c:dLbl>
            <c:dLbl>
              <c:idx val="1"/>
              <c:delete val="1"/>
              <c:extLst>
                <c:ext xmlns:c15="http://schemas.microsoft.com/office/drawing/2012/chart" uri="{CE6537A1-D6FC-4f65-9D91-7224C49458BB}"/>
                <c:ext xmlns:c16="http://schemas.microsoft.com/office/drawing/2014/chart" uri="{C3380CC4-5D6E-409C-BE32-E72D297353CC}">
                  <c16:uniqueId val="{00000001-E8B8-4506-81F4-E8CA3224C4AC}"/>
                </c:ext>
              </c:extLst>
            </c:dLbl>
            <c:dLbl>
              <c:idx val="2"/>
              <c:delete val="1"/>
              <c:extLst>
                <c:ext xmlns:c15="http://schemas.microsoft.com/office/drawing/2012/chart" uri="{CE6537A1-D6FC-4f65-9D91-7224C49458BB}"/>
                <c:ext xmlns:c16="http://schemas.microsoft.com/office/drawing/2014/chart" uri="{C3380CC4-5D6E-409C-BE32-E72D297353CC}">
                  <c16:uniqueId val="{00000002-E8B8-4506-81F4-E8CA3224C4AC}"/>
                </c:ext>
              </c:extLst>
            </c:dLbl>
            <c:dLbl>
              <c:idx val="3"/>
              <c:delete val="1"/>
              <c:extLst>
                <c:ext xmlns:c15="http://schemas.microsoft.com/office/drawing/2012/chart" uri="{CE6537A1-D6FC-4f65-9D91-7224C49458BB}"/>
                <c:ext xmlns:c16="http://schemas.microsoft.com/office/drawing/2014/chart" uri="{C3380CC4-5D6E-409C-BE32-E72D297353CC}">
                  <c16:uniqueId val="{00000003-E8B8-4506-81F4-E8CA3224C4AC}"/>
                </c:ext>
              </c:extLst>
            </c:dLbl>
            <c:dLbl>
              <c:idx val="4"/>
              <c:delete val="1"/>
              <c:extLst>
                <c:ext xmlns:c15="http://schemas.microsoft.com/office/drawing/2012/chart" uri="{CE6537A1-D6FC-4f65-9D91-7224C49458BB}"/>
                <c:ext xmlns:c16="http://schemas.microsoft.com/office/drawing/2014/chart" uri="{C3380CC4-5D6E-409C-BE32-E72D297353CC}">
                  <c16:uniqueId val="{00000004-E8B8-4506-81F4-E8CA3224C4AC}"/>
                </c:ext>
              </c:extLst>
            </c:dLbl>
            <c:dLbl>
              <c:idx val="5"/>
              <c:delete val="1"/>
              <c:extLst>
                <c:ext xmlns:c15="http://schemas.microsoft.com/office/drawing/2012/chart" uri="{CE6537A1-D6FC-4f65-9D91-7224C49458BB}"/>
                <c:ext xmlns:c16="http://schemas.microsoft.com/office/drawing/2014/chart" uri="{C3380CC4-5D6E-409C-BE32-E72D297353CC}">
                  <c16:uniqueId val="{00000005-E8B8-4506-81F4-E8CA3224C4AC}"/>
                </c:ext>
              </c:extLst>
            </c:dLbl>
            <c:dLbl>
              <c:idx val="6"/>
              <c:delete val="1"/>
              <c:extLst>
                <c:ext xmlns:c15="http://schemas.microsoft.com/office/drawing/2012/chart" uri="{CE6537A1-D6FC-4f65-9D91-7224C49458BB}"/>
                <c:ext xmlns:c16="http://schemas.microsoft.com/office/drawing/2014/chart" uri="{C3380CC4-5D6E-409C-BE32-E72D297353CC}">
                  <c16:uniqueId val="{00000006-E8B8-4506-81F4-E8CA3224C4AC}"/>
                </c:ext>
              </c:extLst>
            </c:dLbl>
            <c:dLbl>
              <c:idx val="7"/>
              <c:delete val="1"/>
              <c:extLst>
                <c:ext xmlns:c15="http://schemas.microsoft.com/office/drawing/2012/chart" uri="{CE6537A1-D6FC-4f65-9D91-7224C49458BB}"/>
                <c:ext xmlns:c16="http://schemas.microsoft.com/office/drawing/2014/chart" uri="{C3380CC4-5D6E-409C-BE32-E72D297353CC}">
                  <c16:uniqueId val="{00000007-E8B8-4506-81F4-E8CA3224C4AC}"/>
                </c:ext>
              </c:extLst>
            </c:dLbl>
            <c:dLbl>
              <c:idx val="8"/>
              <c:delete val="1"/>
              <c:extLst>
                <c:ext xmlns:c15="http://schemas.microsoft.com/office/drawing/2012/chart" uri="{CE6537A1-D6FC-4f65-9D91-7224C49458BB}"/>
                <c:ext xmlns:c16="http://schemas.microsoft.com/office/drawing/2014/chart" uri="{C3380CC4-5D6E-409C-BE32-E72D297353CC}">
                  <c16:uniqueId val="{00000008-E8B8-4506-81F4-E8CA3224C4AC}"/>
                </c:ext>
              </c:extLst>
            </c:dLbl>
            <c:dLbl>
              <c:idx val="9"/>
              <c:delete val="1"/>
              <c:extLst>
                <c:ext xmlns:c15="http://schemas.microsoft.com/office/drawing/2012/chart" uri="{CE6537A1-D6FC-4f65-9D91-7224C49458BB}"/>
                <c:ext xmlns:c16="http://schemas.microsoft.com/office/drawing/2014/chart" uri="{C3380CC4-5D6E-409C-BE32-E72D297353CC}">
                  <c16:uniqueId val="{00000009-E8B8-4506-81F4-E8CA3224C4AC}"/>
                </c:ext>
              </c:extLst>
            </c:dLbl>
            <c:dLbl>
              <c:idx val="10"/>
              <c:tx>
                <c:rich>
                  <a:bodyPr/>
                  <a:lstStyle/>
                  <a:p>
                    <a:fld id="{CFD57C9C-D41E-48E2-A7E9-704E4101833B}" type="CELLRANGE">
                      <a:rPr lang="en-US"/>
                      <a:pPr/>
                      <a:t>[CELLRANGE]</a:t>
                    </a:fld>
                    <a:endParaRPr lang="en-US" baseline="0"/>
                  </a:p>
                  <a:p>
                    <a:fld id="{78758472-AC8D-47E7-A490-604ADAAB1FB3}" type="VALUE">
                      <a:rPr lang="en-US"/>
                      <a:pPr/>
                      <a:t>[VALOR]</a:t>
                    </a:fld>
                    <a:endParaRPr lang="es-CO"/>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E8B8-4506-81F4-E8CA3224C4AC}"/>
                </c:ext>
              </c:extLst>
            </c:dLbl>
            <c:dLbl>
              <c:idx val="11"/>
              <c:delete val="1"/>
              <c:extLst>
                <c:ext xmlns:c15="http://schemas.microsoft.com/office/drawing/2012/chart" uri="{CE6537A1-D6FC-4f65-9D91-7224C49458BB}"/>
                <c:ext xmlns:c16="http://schemas.microsoft.com/office/drawing/2014/chart" uri="{C3380CC4-5D6E-409C-BE32-E72D297353CC}">
                  <c16:uniqueId val="{0000000B-E8B8-4506-81F4-E8CA3224C4AC}"/>
                </c:ext>
              </c:extLst>
            </c:dLbl>
            <c:dLbl>
              <c:idx val="12"/>
              <c:delete val="1"/>
              <c:extLst>
                <c:ext xmlns:c15="http://schemas.microsoft.com/office/drawing/2012/chart" uri="{CE6537A1-D6FC-4f65-9D91-7224C49458BB}"/>
                <c:ext xmlns:c16="http://schemas.microsoft.com/office/drawing/2014/chart" uri="{C3380CC4-5D6E-409C-BE32-E72D297353CC}">
                  <c16:uniqueId val="{0000000C-E8B8-4506-81F4-E8CA3224C4AC}"/>
                </c:ext>
              </c:extLst>
            </c:dLbl>
            <c:dLbl>
              <c:idx val="13"/>
              <c:delete val="1"/>
              <c:extLst>
                <c:ext xmlns:c15="http://schemas.microsoft.com/office/drawing/2012/chart" uri="{CE6537A1-D6FC-4f65-9D91-7224C49458BB}"/>
                <c:ext xmlns:c16="http://schemas.microsoft.com/office/drawing/2014/chart" uri="{C3380CC4-5D6E-409C-BE32-E72D297353CC}">
                  <c16:uniqueId val="{0000000D-E8B8-4506-81F4-E8CA3224C4AC}"/>
                </c:ext>
              </c:extLst>
            </c:dLbl>
            <c:dLbl>
              <c:idx val="14"/>
              <c:delete val="1"/>
              <c:extLst>
                <c:ext xmlns:c15="http://schemas.microsoft.com/office/drawing/2012/chart" uri="{CE6537A1-D6FC-4f65-9D91-7224C49458BB}"/>
                <c:ext xmlns:c16="http://schemas.microsoft.com/office/drawing/2014/chart" uri="{C3380CC4-5D6E-409C-BE32-E72D297353CC}">
                  <c16:uniqueId val="{0000000E-E8B8-4506-81F4-E8CA3224C4AC}"/>
                </c:ext>
              </c:extLst>
            </c:dLbl>
            <c:dLbl>
              <c:idx val="15"/>
              <c:delete val="1"/>
              <c:extLst>
                <c:ext xmlns:c15="http://schemas.microsoft.com/office/drawing/2012/chart" uri="{CE6537A1-D6FC-4f65-9D91-7224C49458BB}"/>
                <c:ext xmlns:c16="http://schemas.microsoft.com/office/drawing/2014/chart" uri="{C3380CC4-5D6E-409C-BE32-E72D297353CC}">
                  <c16:uniqueId val="{0000000F-E8B8-4506-81F4-E8CA3224C4AC}"/>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8B8-4506-81F4-E8CA3224C4AC}"/>
                </c:ext>
              </c:extLst>
            </c:dLbl>
            <c:dLbl>
              <c:idx val="17"/>
              <c:tx>
                <c:rich>
                  <a:bodyPr/>
                  <a:lstStyle/>
                  <a:p>
                    <a:fld id="{8F81E6AC-364D-4B3A-9A41-DA6137230C8F}" type="CELLRANGE">
                      <a:rPr lang="en-US"/>
                      <a:pPr/>
                      <a:t>[CELLRANGE]</a:t>
                    </a:fld>
                    <a:endParaRPr lang="en-US" baseline="0"/>
                  </a:p>
                  <a:p>
                    <a:fld id="{3ADE1D75-081F-4D42-975C-BC08C749F4F0}" type="VALUE">
                      <a:rPr lang="en-US"/>
                      <a:pPr/>
                      <a:t>[VALOR]</a:t>
                    </a:fld>
                    <a:endParaRPr lang="es-CO"/>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E8B8-4506-81F4-E8CA3224C4A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SUST!$A$4:$A$21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SUST!$G$4:$G$21</c:f>
              <c:numCache>
                <c:formatCode>_(* #,##0_);_(* \(#,##0\);_(* "-"_);_(@_)</c:formatCode>
                <c:ptCount val="18"/>
                <c:pt idx="0">
                  <c:v>903</c:v>
                </c:pt>
                <c:pt idx="1">
                  <c:v>452</c:v>
                </c:pt>
                <c:pt idx="2">
                  <c:v>347</c:v>
                </c:pt>
                <c:pt idx="3">
                  <c:v>403</c:v>
                </c:pt>
                <c:pt idx="4">
                  <c:v>485</c:v>
                </c:pt>
                <c:pt idx="5">
                  <c:v>507</c:v>
                </c:pt>
                <c:pt idx="6">
                  <c:v>486</c:v>
                </c:pt>
                <c:pt idx="7">
                  <c:v>471</c:v>
                </c:pt>
                <c:pt idx="8">
                  <c:v>543</c:v>
                </c:pt>
                <c:pt idx="9">
                  <c:v>669</c:v>
                </c:pt>
                <c:pt idx="10">
                  <c:v>402</c:v>
                </c:pt>
                <c:pt idx="11">
                  <c:v>398</c:v>
                </c:pt>
                <c:pt idx="12">
                  <c:v>460</c:v>
                </c:pt>
                <c:pt idx="13">
                  <c:v>719</c:v>
                </c:pt>
                <c:pt idx="14">
                  <c:v>503</c:v>
                </c:pt>
                <c:pt idx="15">
                  <c:v>591</c:v>
                </c:pt>
                <c:pt idx="16">
                  <c:v>590</c:v>
                </c:pt>
                <c:pt idx="17">
                  <c:v>310</c:v>
                </c:pt>
              </c:numCache>
            </c:numRef>
          </c:val>
          <c:extLst>
            <c:ext xmlns:c15="http://schemas.microsoft.com/office/drawing/2012/chart" uri="{02D57815-91ED-43cb-92C2-25804820EDAC}">
              <c15:datalabelsRange>
                <c15:f>SUST!$I$4:$I$21</c15:f>
                <c15:dlblRangeCache>
                  <c:ptCount val="18"/>
                  <c:pt idx="0">
                    <c:v>69%</c:v>
                  </c:pt>
                  <c:pt idx="1">
                    <c:v>59%</c:v>
                  </c:pt>
                  <c:pt idx="2">
                    <c:v>50%</c:v>
                  </c:pt>
                  <c:pt idx="3">
                    <c:v>44%</c:v>
                  </c:pt>
                  <c:pt idx="4">
                    <c:v>48%</c:v>
                  </c:pt>
                  <c:pt idx="5">
                    <c:v>51%</c:v>
                  </c:pt>
                  <c:pt idx="6">
                    <c:v>50%</c:v>
                  </c:pt>
                  <c:pt idx="7">
                    <c:v>45%</c:v>
                  </c:pt>
                  <c:pt idx="8">
                    <c:v>46%</c:v>
                  </c:pt>
                  <c:pt idx="9">
                    <c:v>52%</c:v>
                  </c:pt>
                  <c:pt idx="10">
                    <c:v>45%</c:v>
                  </c:pt>
                  <c:pt idx="11">
                    <c:v>43%</c:v>
                  </c:pt>
                  <c:pt idx="12">
                    <c:v>50%</c:v>
                  </c:pt>
                  <c:pt idx="13">
                    <c:v>57%</c:v>
                  </c:pt>
                  <c:pt idx="14">
                    <c:v>54%</c:v>
                  </c:pt>
                  <c:pt idx="15">
                    <c:v>57%</c:v>
                  </c:pt>
                  <c:pt idx="16">
                    <c:v>55%</c:v>
                  </c:pt>
                  <c:pt idx="17">
                    <c:v>58%</c:v>
                  </c:pt>
                </c15:dlblRangeCache>
              </c15:datalabelsRange>
            </c:ext>
            <c:ext xmlns:c16="http://schemas.microsoft.com/office/drawing/2014/chart" uri="{C3380CC4-5D6E-409C-BE32-E72D297353CC}">
              <c16:uniqueId val="{00000012-E8B8-4506-81F4-E8CA3224C4AC}"/>
            </c:ext>
          </c:extLst>
        </c:ser>
        <c:ser>
          <c:idx val="2"/>
          <c:order val="1"/>
          <c:tx>
            <c:strRef>
              <c:f>SUST!$H$3</c:f>
              <c:strCache>
                <c:ptCount val="1"/>
                <c:pt idx="0">
                  <c:v>Sustancial</c:v>
                </c:pt>
              </c:strCache>
            </c:strRef>
          </c:tx>
          <c:spPr>
            <a:solidFill>
              <a:srgbClr val="2F5597"/>
            </a:solidFill>
            <a:ln>
              <a:noFill/>
            </a:ln>
            <a:effectLst/>
          </c:spPr>
          <c:invertIfNegative val="0"/>
          <c:dLbls>
            <c:dLbl>
              <c:idx val="0"/>
              <c:tx>
                <c:rich>
                  <a:bodyPr/>
                  <a:lstStyle/>
                  <a:p>
                    <a:r>
                      <a:rPr lang="en-US"/>
                      <a:t>31%</a:t>
                    </a:r>
                    <a:endParaRPr lang="en-US" baseline="0"/>
                  </a:p>
                  <a:p>
                    <a:r>
                      <a:rPr lang="en-US"/>
                      <a:t> 397 </a:t>
                    </a:r>
                  </a:p>
                </c:rich>
              </c:tx>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8B8-4506-81F4-E8CA3224C4AC}"/>
                </c:ext>
              </c:extLst>
            </c:dLbl>
            <c:dLbl>
              <c:idx val="1"/>
              <c:delete val="1"/>
              <c:extLst>
                <c:ext xmlns:c15="http://schemas.microsoft.com/office/drawing/2012/chart" uri="{CE6537A1-D6FC-4f65-9D91-7224C49458BB}"/>
                <c:ext xmlns:c16="http://schemas.microsoft.com/office/drawing/2014/chart" uri="{C3380CC4-5D6E-409C-BE32-E72D297353CC}">
                  <c16:uniqueId val="{00000014-E8B8-4506-81F4-E8CA3224C4AC}"/>
                </c:ext>
              </c:extLst>
            </c:dLbl>
            <c:dLbl>
              <c:idx val="2"/>
              <c:delete val="1"/>
              <c:extLst>
                <c:ext xmlns:c15="http://schemas.microsoft.com/office/drawing/2012/chart" uri="{CE6537A1-D6FC-4f65-9D91-7224C49458BB}"/>
                <c:ext xmlns:c16="http://schemas.microsoft.com/office/drawing/2014/chart" uri="{C3380CC4-5D6E-409C-BE32-E72D297353CC}">
                  <c16:uniqueId val="{00000015-E8B8-4506-81F4-E8CA3224C4AC}"/>
                </c:ext>
              </c:extLst>
            </c:dLbl>
            <c:dLbl>
              <c:idx val="3"/>
              <c:delete val="1"/>
              <c:extLst>
                <c:ext xmlns:c15="http://schemas.microsoft.com/office/drawing/2012/chart" uri="{CE6537A1-D6FC-4f65-9D91-7224C49458BB}"/>
                <c:ext xmlns:c16="http://schemas.microsoft.com/office/drawing/2014/chart" uri="{C3380CC4-5D6E-409C-BE32-E72D297353CC}">
                  <c16:uniqueId val="{00000016-E8B8-4506-81F4-E8CA3224C4AC}"/>
                </c:ext>
              </c:extLst>
            </c:dLbl>
            <c:dLbl>
              <c:idx val="4"/>
              <c:delete val="1"/>
              <c:extLst>
                <c:ext xmlns:c15="http://schemas.microsoft.com/office/drawing/2012/chart" uri="{CE6537A1-D6FC-4f65-9D91-7224C49458BB}"/>
                <c:ext xmlns:c16="http://schemas.microsoft.com/office/drawing/2014/chart" uri="{C3380CC4-5D6E-409C-BE32-E72D297353CC}">
                  <c16:uniqueId val="{00000017-E8B8-4506-81F4-E8CA3224C4AC}"/>
                </c:ext>
              </c:extLst>
            </c:dLbl>
            <c:dLbl>
              <c:idx val="5"/>
              <c:delete val="1"/>
              <c:extLst>
                <c:ext xmlns:c15="http://schemas.microsoft.com/office/drawing/2012/chart" uri="{CE6537A1-D6FC-4f65-9D91-7224C49458BB}"/>
                <c:ext xmlns:c16="http://schemas.microsoft.com/office/drawing/2014/chart" uri="{C3380CC4-5D6E-409C-BE32-E72D297353CC}">
                  <c16:uniqueId val="{00000018-E8B8-4506-81F4-E8CA3224C4AC}"/>
                </c:ext>
              </c:extLst>
            </c:dLbl>
            <c:dLbl>
              <c:idx val="6"/>
              <c:delete val="1"/>
              <c:extLst>
                <c:ext xmlns:c15="http://schemas.microsoft.com/office/drawing/2012/chart" uri="{CE6537A1-D6FC-4f65-9D91-7224C49458BB}"/>
                <c:ext xmlns:c16="http://schemas.microsoft.com/office/drawing/2014/chart" uri="{C3380CC4-5D6E-409C-BE32-E72D297353CC}">
                  <c16:uniqueId val="{00000019-E8B8-4506-81F4-E8CA3224C4AC}"/>
                </c:ext>
              </c:extLst>
            </c:dLbl>
            <c:dLbl>
              <c:idx val="7"/>
              <c:delete val="1"/>
              <c:extLst>
                <c:ext xmlns:c15="http://schemas.microsoft.com/office/drawing/2012/chart" uri="{CE6537A1-D6FC-4f65-9D91-7224C49458BB}"/>
                <c:ext xmlns:c16="http://schemas.microsoft.com/office/drawing/2014/chart" uri="{C3380CC4-5D6E-409C-BE32-E72D297353CC}">
                  <c16:uniqueId val="{0000001A-E8B8-4506-81F4-E8CA3224C4AC}"/>
                </c:ext>
              </c:extLst>
            </c:dLbl>
            <c:dLbl>
              <c:idx val="8"/>
              <c:delete val="1"/>
              <c:extLst>
                <c:ext xmlns:c15="http://schemas.microsoft.com/office/drawing/2012/chart" uri="{CE6537A1-D6FC-4f65-9D91-7224C49458BB}"/>
                <c:ext xmlns:c16="http://schemas.microsoft.com/office/drawing/2014/chart" uri="{C3380CC4-5D6E-409C-BE32-E72D297353CC}">
                  <c16:uniqueId val="{0000001B-E8B8-4506-81F4-E8CA3224C4AC}"/>
                </c:ext>
              </c:extLst>
            </c:dLbl>
            <c:dLbl>
              <c:idx val="9"/>
              <c:delete val="1"/>
              <c:extLst>
                <c:ext xmlns:c15="http://schemas.microsoft.com/office/drawing/2012/chart" uri="{CE6537A1-D6FC-4f65-9D91-7224C49458BB}"/>
                <c:ext xmlns:c16="http://schemas.microsoft.com/office/drawing/2014/chart" uri="{C3380CC4-5D6E-409C-BE32-E72D297353CC}">
                  <c16:uniqueId val="{0000001C-E8B8-4506-81F4-E8CA3224C4AC}"/>
                </c:ext>
              </c:extLst>
            </c:dLbl>
            <c:dLbl>
              <c:idx val="10"/>
              <c:tx>
                <c:rich>
                  <a:bodyPr/>
                  <a:lstStyle/>
                  <a:p>
                    <a:r>
                      <a:rPr lang="en-US"/>
                      <a:t>55%</a:t>
                    </a:r>
                    <a:endParaRPr lang="en-US" baseline="0"/>
                  </a:p>
                  <a:p>
                    <a:r>
                      <a:rPr lang="en-US"/>
                      <a:t> 498 </a:t>
                    </a:r>
                  </a:p>
                </c:rich>
              </c:tx>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E8B8-4506-81F4-E8CA3224C4AC}"/>
                </c:ext>
              </c:extLst>
            </c:dLbl>
            <c:dLbl>
              <c:idx val="11"/>
              <c:delete val="1"/>
              <c:extLst>
                <c:ext xmlns:c15="http://schemas.microsoft.com/office/drawing/2012/chart" uri="{CE6537A1-D6FC-4f65-9D91-7224C49458BB}"/>
                <c:ext xmlns:c16="http://schemas.microsoft.com/office/drawing/2014/chart" uri="{C3380CC4-5D6E-409C-BE32-E72D297353CC}">
                  <c16:uniqueId val="{0000001E-E8B8-4506-81F4-E8CA3224C4AC}"/>
                </c:ext>
              </c:extLst>
            </c:dLbl>
            <c:dLbl>
              <c:idx val="12"/>
              <c:delete val="1"/>
              <c:extLst>
                <c:ext xmlns:c15="http://schemas.microsoft.com/office/drawing/2012/chart" uri="{CE6537A1-D6FC-4f65-9D91-7224C49458BB}"/>
                <c:ext xmlns:c16="http://schemas.microsoft.com/office/drawing/2014/chart" uri="{C3380CC4-5D6E-409C-BE32-E72D297353CC}">
                  <c16:uniqueId val="{0000001F-E8B8-4506-81F4-E8CA3224C4AC}"/>
                </c:ext>
              </c:extLst>
            </c:dLbl>
            <c:dLbl>
              <c:idx val="13"/>
              <c:delete val="1"/>
              <c:extLst>
                <c:ext xmlns:c15="http://schemas.microsoft.com/office/drawing/2012/chart" uri="{CE6537A1-D6FC-4f65-9D91-7224C49458BB}"/>
                <c:ext xmlns:c16="http://schemas.microsoft.com/office/drawing/2014/chart" uri="{C3380CC4-5D6E-409C-BE32-E72D297353CC}">
                  <c16:uniqueId val="{00000020-E8B8-4506-81F4-E8CA3224C4AC}"/>
                </c:ext>
              </c:extLst>
            </c:dLbl>
            <c:dLbl>
              <c:idx val="14"/>
              <c:delete val="1"/>
              <c:extLst>
                <c:ext xmlns:c15="http://schemas.microsoft.com/office/drawing/2012/chart" uri="{CE6537A1-D6FC-4f65-9D91-7224C49458BB}"/>
                <c:ext xmlns:c16="http://schemas.microsoft.com/office/drawing/2014/chart" uri="{C3380CC4-5D6E-409C-BE32-E72D297353CC}">
                  <c16:uniqueId val="{00000021-E8B8-4506-81F4-E8CA3224C4AC}"/>
                </c:ext>
              </c:extLst>
            </c:dLbl>
            <c:dLbl>
              <c:idx val="15"/>
              <c:delete val="1"/>
              <c:extLst>
                <c:ext xmlns:c15="http://schemas.microsoft.com/office/drawing/2012/chart" uri="{CE6537A1-D6FC-4f65-9D91-7224C49458BB}"/>
                <c:ext xmlns:c16="http://schemas.microsoft.com/office/drawing/2014/chart" uri="{C3380CC4-5D6E-409C-BE32-E72D297353CC}">
                  <c16:uniqueId val="{00000022-E8B8-4506-81F4-E8CA3224C4AC}"/>
                </c:ext>
              </c:extLst>
            </c:dLbl>
            <c:dLbl>
              <c:idx val="16"/>
              <c:tx>
                <c:rich>
                  <a:bodyPr/>
                  <a:lstStyle/>
                  <a:p>
                    <a:r>
                      <a:rPr lang="en-US" dirty="0"/>
                      <a:t>45%</a:t>
                    </a:r>
                    <a:endParaRPr lang="en-US" baseline="0" dirty="0"/>
                  </a:p>
                  <a:p>
                    <a:r>
                      <a:rPr lang="en-US" dirty="0"/>
                      <a:t> 480 </a:t>
                    </a:r>
                  </a:p>
                </c:rich>
              </c:tx>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E8B8-4506-81F4-E8CA3224C4AC}"/>
                </c:ext>
              </c:extLst>
            </c:dLbl>
            <c:dLbl>
              <c:idx val="17"/>
              <c:tx>
                <c:rich>
                  <a:bodyPr/>
                  <a:lstStyle/>
                  <a:p>
                    <a:r>
                      <a:rPr lang="en-US"/>
                      <a:t>42%</a:t>
                    </a:r>
                    <a:endParaRPr lang="en-US" baseline="0"/>
                  </a:p>
                  <a:p>
                    <a:r>
                      <a:rPr lang="en-US"/>
                      <a:t> 226 </a:t>
                    </a:r>
                  </a:p>
                </c:rich>
              </c:tx>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4-E8B8-4506-81F4-E8CA3224C4A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SUST!$A$4:$A$21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SUST!$H$4:$H$21</c:f>
              <c:numCache>
                <c:formatCode>_(* #,##0_);_(* \(#,##0\);_(* "-"_);_(@_)</c:formatCode>
                <c:ptCount val="18"/>
                <c:pt idx="0">
                  <c:v>397</c:v>
                </c:pt>
                <c:pt idx="1">
                  <c:v>320</c:v>
                </c:pt>
                <c:pt idx="2">
                  <c:v>345</c:v>
                </c:pt>
                <c:pt idx="3">
                  <c:v>507</c:v>
                </c:pt>
                <c:pt idx="4">
                  <c:v>520</c:v>
                </c:pt>
                <c:pt idx="5">
                  <c:v>490</c:v>
                </c:pt>
                <c:pt idx="6">
                  <c:v>487</c:v>
                </c:pt>
                <c:pt idx="7">
                  <c:v>582</c:v>
                </c:pt>
                <c:pt idx="8">
                  <c:v>638</c:v>
                </c:pt>
                <c:pt idx="9">
                  <c:v>619</c:v>
                </c:pt>
                <c:pt idx="10">
                  <c:v>498</c:v>
                </c:pt>
                <c:pt idx="11">
                  <c:v>526</c:v>
                </c:pt>
                <c:pt idx="12">
                  <c:v>460</c:v>
                </c:pt>
                <c:pt idx="13">
                  <c:v>545</c:v>
                </c:pt>
                <c:pt idx="14">
                  <c:v>429</c:v>
                </c:pt>
                <c:pt idx="15">
                  <c:v>444</c:v>
                </c:pt>
                <c:pt idx="16">
                  <c:v>480</c:v>
                </c:pt>
                <c:pt idx="17">
                  <c:v>226</c:v>
                </c:pt>
              </c:numCache>
            </c:numRef>
          </c:val>
          <c:extLst>
            <c:ext xmlns:c16="http://schemas.microsoft.com/office/drawing/2014/chart" uri="{C3380CC4-5D6E-409C-BE32-E72D297353CC}">
              <c16:uniqueId val="{00000025-E8B8-4506-81F4-E8CA3224C4AC}"/>
            </c:ext>
          </c:extLst>
        </c:ser>
        <c:dLbls>
          <c:dLblPos val="ctr"/>
          <c:showLegendKey val="0"/>
          <c:showVal val="1"/>
          <c:showCatName val="0"/>
          <c:showSerName val="0"/>
          <c:showPercent val="0"/>
          <c:showBubbleSize val="0"/>
        </c:dLbls>
        <c:gapWidth val="20"/>
        <c:overlap val="100"/>
        <c:axId val="-2123237256"/>
        <c:axId val="-2069441688"/>
      </c:barChart>
      <c:catAx>
        <c:axId val="-212323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crossAx val="-2069441688"/>
        <c:crosses val="autoZero"/>
        <c:auto val="1"/>
        <c:lblAlgn val="ctr"/>
        <c:lblOffset val="100"/>
        <c:noMultiLvlLbl val="0"/>
      </c:catAx>
      <c:valAx>
        <c:axId val="-2069441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CO" sz="1400" b="1">
                    <a:solidFill>
                      <a:schemeClr val="tx1"/>
                    </a:solidFill>
                  </a:rPr>
                  <a:t>Normatividad asociada en los diarios expedidos</a:t>
                </a:r>
              </a:p>
            </c:rich>
          </c:tx>
          <c:layout>
            <c:manualLayout>
              <c:xMode val="edge"/>
              <c:yMode val="edge"/>
              <c:x val="5.3775107639077698E-3"/>
              <c:y val="9.870987729647050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123237256"/>
        <c:crosses val="autoZero"/>
        <c:crossBetween val="between"/>
      </c:valAx>
      <c:spPr>
        <a:noFill/>
        <a:ln w="25400">
          <a:noFill/>
        </a:ln>
        <a:effectLst/>
      </c:spPr>
    </c:plotArea>
    <c:legend>
      <c:legendPos val="b"/>
      <c:layout>
        <c:manualLayout>
          <c:xMode val="edge"/>
          <c:yMode val="edge"/>
          <c:x val="0.21525060808570001"/>
          <c:y val="0.90331703164052102"/>
          <c:w val="0.56339535576434696"/>
          <c:h val="9.11552210440580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sz="1000"/>
      </a:pPr>
      <a:endParaRPr lang="es-CO"/>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51881933674699"/>
          <c:y val="3.0762550201201701E-2"/>
          <c:w val="0.88409643613824596"/>
          <c:h val="0.66973101822508696"/>
        </c:manualLayout>
      </c:layout>
      <c:barChart>
        <c:barDir val="col"/>
        <c:grouping val="stacked"/>
        <c:varyColors val="0"/>
        <c:ser>
          <c:idx val="1"/>
          <c:order val="0"/>
          <c:tx>
            <c:strRef>
              <c:f>SECTOR!$A$36</c:f>
              <c:strCache>
                <c:ptCount val="1"/>
                <c:pt idx="0">
                  <c:v>Otros</c:v>
                </c:pt>
              </c:strCache>
            </c:strRef>
          </c:tx>
          <c:spPr>
            <a:solidFill>
              <a:srgbClr val="A4091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CA0-4745-B3AB-55B6FB452BB1}"/>
                </c:ext>
              </c:extLst>
            </c:dLbl>
            <c:dLbl>
              <c:idx val="2"/>
              <c:delete val="1"/>
              <c:extLst>
                <c:ext xmlns:c15="http://schemas.microsoft.com/office/drawing/2012/chart" uri="{CE6537A1-D6FC-4f65-9D91-7224C49458BB}"/>
                <c:ext xmlns:c16="http://schemas.microsoft.com/office/drawing/2014/chart" uri="{C3380CC4-5D6E-409C-BE32-E72D297353CC}">
                  <c16:uniqueId val="{00000001-5CA0-4745-B3AB-55B6FB452BB1}"/>
                </c:ext>
              </c:extLst>
            </c:dLbl>
            <c:dLbl>
              <c:idx val="3"/>
              <c:delete val="1"/>
              <c:extLst>
                <c:ext xmlns:c15="http://schemas.microsoft.com/office/drawing/2012/chart" uri="{CE6537A1-D6FC-4f65-9D91-7224C49458BB}"/>
                <c:ext xmlns:c16="http://schemas.microsoft.com/office/drawing/2014/chart" uri="{C3380CC4-5D6E-409C-BE32-E72D297353CC}">
                  <c16:uniqueId val="{00000002-5CA0-4745-B3AB-55B6FB452BB1}"/>
                </c:ext>
              </c:extLst>
            </c:dLbl>
            <c:dLbl>
              <c:idx val="4"/>
              <c:delete val="1"/>
              <c:extLst>
                <c:ext xmlns:c15="http://schemas.microsoft.com/office/drawing/2012/chart" uri="{CE6537A1-D6FC-4f65-9D91-7224C49458BB}"/>
                <c:ext xmlns:c16="http://schemas.microsoft.com/office/drawing/2014/chart" uri="{C3380CC4-5D6E-409C-BE32-E72D297353CC}">
                  <c16:uniqueId val="{00000003-5CA0-4745-B3AB-55B6FB452BB1}"/>
                </c:ext>
              </c:extLst>
            </c:dLbl>
            <c:dLbl>
              <c:idx val="5"/>
              <c:delete val="1"/>
              <c:extLst>
                <c:ext xmlns:c15="http://schemas.microsoft.com/office/drawing/2012/chart" uri="{CE6537A1-D6FC-4f65-9D91-7224C49458BB}"/>
                <c:ext xmlns:c16="http://schemas.microsoft.com/office/drawing/2014/chart" uri="{C3380CC4-5D6E-409C-BE32-E72D297353CC}">
                  <c16:uniqueId val="{00000004-5CA0-4745-B3AB-55B6FB452BB1}"/>
                </c:ext>
              </c:extLst>
            </c:dLbl>
            <c:dLbl>
              <c:idx val="6"/>
              <c:delete val="1"/>
              <c:extLst>
                <c:ext xmlns:c15="http://schemas.microsoft.com/office/drawing/2012/chart" uri="{CE6537A1-D6FC-4f65-9D91-7224C49458BB}"/>
                <c:ext xmlns:c16="http://schemas.microsoft.com/office/drawing/2014/chart" uri="{C3380CC4-5D6E-409C-BE32-E72D297353CC}">
                  <c16:uniqueId val="{00000005-5CA0-4745-B3AB-55B6FB452BB1}"/>
                </c:ext>
              </c:extLst>
            </c:dLbl>
            <c:dLbl>
              <c:idx val="7"/>
              <c:delete val="1"/>
              <c:extLst>
                <c:ext xmlns:c15="http://schemas.microsoft.com/office/drawing/2012/chart" uri="{CE6537A1-D6FC-4f65-9D91-7224C49458BB}"/>
                <c:ext xmlns:c16="http://schemas.microsoft.com/office/drawing/2014/chart" uri="{C3380CC4-5D6E-409C-BE32-E72D297353CC}">
                  <c16:uniqueId val="{00000006-5CA0-4745-B3AB-55B6FB452BB1}"/>
                </c:ext>
              </c:extLst>
            </c:dLbl>
            <c:dLbl>
              <c:idx val="8"/>
              <c:delete val="1"/>
              <c:extLst>
                <c:ext xmlns:c15="http://schemas.microsoft.com/office/drawing/2012/chart" uri="{CE6537A1-D6FC-4f65-9D91-7224C49458BB}"/>
                <c:ext xmlns:c16="http://schemas.microsoft.com/office/drawing/2014/chart" uri="{C3380CC4-5D6E-409C-BE32-E72D297353CC}">
                  <c16:uniqueId val="{00000007-5CA0-4745-B3AB-55B6FB452BB1}"/>
                </c:ext>
              </c:extLst>
            </c:dLbl>
            <c:dLbl>
              <c:idx val="9"/>
              <c:delete val="1"/>
              <c:extLst>
                <c:ext xmlns:c15="http://schemas.microsoft.com/office/drawing/2012/chart" uri="{CE6537A1-D6FC-4f65-9D91-7224C49458BB}"/>
                <c:ext xmlns:c16="http://schemas.microsoft.com/office/drawing/2014/chart" uri="{C3380CC4-5D6E-409C-BE32-E72D297353CC}">
                  <c16:uniqueId val="{00000000-9D9C-4A01-B223-61F833849E6F}"/>
                </c:ext>
              </c:extLst>
            </c:dLbl>
            <c:dLbl>
              <c:idx val="11"/>
              <c:delete val="1"/>
              <c:extLst>
                <c:ext xmlns:c15="http://schemas.microsoft.com/office/drawing/2012/chart" uri="{CE6537A1-D6FC-4f65-9D91-7224C49458BB}"/>
                <c:ext xmlns:c16="http://schemas.microsoft.com/office/drawing/2014/chart" uri="{C3380CC4-5D6E-409C-BE32-E72D297353CC}">
                  <c16:uniqueId val="{00000008-5CA0-4745-B3AB-55B6FB452BB1}"/>
                </c:ext>
              </c:extLst>
            </c:dLbl>
            <c:dLbl>
              <c:idx val="12"/>
              <c:delete val="1"/>
              <c:extLst>
                <c:ext xmlns:c15="http://schemas.microsoft.com/office/drawing/2012/chart" uri="{CE6537A1-D6FC-4f65-9D91-7224C49458BB}"/>
                <c:ext xmlns:c16="http://schemas.microsoft.com/office/drawing/2014/chart" uri="{C3380CC4-5D6E-409C-BE32-E72D297353CC}">
                  <c16:uniqueId val="{00000009-5CA0-4745-B3AB-55B6FB452BB1}"/>
                </c:ext>
              </c:extLst>
            </c:dLbl>
            <c:dLbl>
              <c:idx val="13"/>
              <c:delete val="1"/>
              <c:extLst>
                <c:ext xmlns:c15="http://schemas.microsoft.com/office/drawing/2012/chart" uri="{CE6537A1-D6FC-4f65-9D91-7224C49458BB}"/>
                <c:ext xmlns:c16="http://schemas.microsoft.com/office/drawing/2014/chart" uri="{C3380CC4-5D6E-409C-BE32-E72D297353CC}">
                  <c16:uniqueId val="{0000000A-5CA0-4745-B3AB-55B6FB452BB1}"/>
                </c:ext>
              </c:extLst>
            </c:dLbl>
            <c:dLbl>
              <c:idx val="14"/>
              <c:delete val="1"/>
              <c:extLst>
                <c:ext xmlns:c15="http://schemas.microsoft.com/office/drawing/2012/chart" uri="{CE6537A1-D6FC-4f65-9D91-7224C49458BB}"/>
                <c:ext xmlns:c16="http://schemas.microsoft.com/office/drawing/2014/chart" uri="{C3380CC4-5D6E-409C-BE32-E72D297353CC}">
                  <c16:uniqueId val="{0000000B-5CA0-4745-B3AB-55B6FB452BB1}"/>
                </c:ext>
              </c:extLst>
            </c:dLbl>
            <c:dLbl>
              <c:idx val="15"/>
              <c:delete val="1"/>
              <c:extLst>
                <c:ext xmlns:c15="http://schemas.microsoft.com/office/drawing/2012/chart" uri="{CE6537A1-D6FC-4f65-9D91-7224C49458BB}"/>
                <c:ext xmlns:c16="http://schemas.microsoft.com/office/drawing/2014/chart" uri="{C3380CC4-5D6E-409C-BE32-E72D297353CC}">
                  <c16:uniqueId val="{0000000C-5CA0-4745-B3AB-55B6FB452BB1}"/>
                </c:ext>
              </c:extLst>
            </c:dLbl>
            <c:spPr>
              <a:noFill/>
              <a:ln>
                <a:noFill/>
              </a:ln>
              <a:effectLst/>
            </c:spPr>
            <c:txPr>
              <a:bodyPr rot="0" spcFirstLastPara="1" vertOverflow="ellipsis" vert="horz" wrap="square" anchor="ctr" anchorCtr="1"/>
              <a:lstStyle/>
              <a:p>
                <a:pPr>
                  <a:defRPr lang="es-CO"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SECTOR!$B$36:$S$36</c:f>
              <c:numCache>
                <c:formatCode>_(* #,##0_);_(* \(#,##0\);_(* "-"_);_(@_)</c:formatCode>
                <c:ptCount val="18"/>
                <c:pt idx="0">
                  <c:v>429</c:v>
                </c:pt>
                <c:pt idx="1">
                  <c:v>187</c:v>
                </c:pt>
                <c:pt idx="2">
                  <c:v>188</c:v>
                </c:pt>
                <c:pt idx="3">
                  <c:v>201</c:v>
                </c:pt>
                <c:pt idx="4">
                  <c:v>248</c:v>
                </c:pt>
                <c:pt idx="5">
                  <c:v>191</c:v>
                </c:pt>
                <c:pt idx="6">
                  <c:v>214</c:v>
                </c:pt>
                <c:pt idx="7">
                  <c:v>225</c:v>
                </c:pt>
                <c:pt idx="8">
                  <c:v>194</c:v>
                </c:pt>
                <c:pt idx="9">
                  <c:v>211</c:v>
                </c:pt>
                <c:pt idx="10">
                  <c:v>169</c:v>
                </c:pt>
                <c:pt idx="11">
                  <c:v>182</c:v>
                </c:pt>
                <c:pt idx="12">
                  <c:v>229</c:v>
                </c:pt>
                <c:pt idx="13">
                  <c:v>368</c:v>
                </c:pt>
                <c:pt idx="14">
                  <c:v>234</c:v>
                </c:pt>
                <c:pt idx="15">
                  <c:v>253</c:v>
                </c:pt>
                <c:pt idx="16">
                  <c:v>255</c:v>
                </c:pt>
                <c:pt idx="17">
                  <c:v>108</c:v>
                </c:pt>
              </c:numCache>
            </c:numRef>
          </c:val>
          <c:extLst>
            <c:ext xmlns:c16="http://schemas.microsoft.com/office/drawing/2014/chart" uri="{C3380CC4-5D6E-409C-BE32-E72D297353CC}">
              <c16:uniqueId val="{0000000D-5CA0-4745-B3AB-55B6FB452BB1}"/>
            </c:ext>
          </c:extLst>
        </c:ser>
        <c:ser>
          <c:idx val="0"/>
          <c:order val="1"/>
          <c:tx>
            <c:strRef>
              <c:f>SECTOR!$A$37</c:f>
              <c:strCache>
                <c:ptCount val="1"/>
                <c:pt idx="0">
                  <c:v>Relaciones Exteriores</c:v>
                </c:pt>
              </c:strCache>
            </c:strRef>
          </c:tx>
          <c:spPr>
            <a:solidFill>
              <a:srgbClr val="2F5597"/>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E-5CA0-4745-B3AB-55B6FB452BB1}"/>
                </c:ext>
              </c:extLst>
            </c:dLbl>
            <c:dLbl>
              <c:idx val="2"/>
              <c:delete val="1"/>
              <c:extLst>
                <c:ext xmlns:c15="http://schemas.microsoft.com/office/drawing/2012/chart" uri="{CE6537A1-D6FC-4f65-9D91-7224C49458BB}"/>
                <c:ext xmlns:c16="http://schemas.microsoft.com/office/drawing/2014/chart" uri="{C3380CC4-5D6E-409C-BE32-E72D297353CC}">
                  <c16:uniqueId val="{0000000F-5CA0-4745-B3AB-55B6FB452BB1}"/>
                </c:ext>
              </c:extLst>
            </c:dLbl>
            <c:dLbl>
              <c:idx val="3"/>
              <c:delete val="1"/>
              <c:extLst>
                <c:ext xmlns:c15="http://schemas.microsoft.com/office/drawing/2012/chart" uri="{CE6537A1-D6FC-4f65-9D91-7224C49458BB}"/>
                <c:ext xmlns:c16="http://schemas.microsoft.com/office/drawing/2014/chart" uri="{C3380CC4-5D6E-409C-BE32-E72D297353CC}">
                  <c16:uniqueId val="{00000010-5CA0-4745-B3AB-55B6FB452BB1}"/>
                </c:ext>
              </c:extLst>
            </c:dLbl>
            <c:dLbl>
              <c:idx val="4"/>
              <c:delete val="1"/>
              <c:extLst>
                <c:ext xmlns:c15="http://schemas.microsoft.com/office/drawing/2012/chart" uri="{CE6537A1-D6FC-4f65-9D91-7224C49458BB}"/>
                <c:ext xmlns:c16="http://schemas.microsoft.com/office/drawing/2014/chart" uri="{C3380CC4-5D6E-409C-BE32-E72D297353CC}">
                  <c16:uniqueId val="{00000011-5CA0-4745-B3AB-55B6FB452BB1}"/>
                </c:ext>
              </c:extLst>
            </c:dLbl>
            <c:dLbl>
              <c:idx val="5"/>
              <c:delete val="1"/>
              <c:extLst>
                <c:ext xmlns:c15="http://schemas.microsoft.com/office/drawing/2012/chart" uri="{CE6537A1-D6FC-4f65-9D91-7224C49458BB}"/>
                <c:ext xmlns:c16="http://schemas.microsoft.com/office/drawing/2014/chart" uri="{C3380CC4-5D6E-409C-BE32-E72D297353CC}">
                  <c16:uniqueId val="{00000012-5CA0-4745-B3AB-55B6FB452BB1}"/>
                </c:ext>
              </c:extLst>
            </c:dLbl>
            <c:dLbl>
              <c:idx val="6"/>
              <c:delete val="1"/>
              <c:extLst>
                <c:ext xmlns:c15="http://schemas.microsoft.com/office/drawing/2012/chart" uri="{CE6537A1-D6FC-4f65-9D91-7224C49458BB}"/>
                <c:ext xmlns:c16="http://schemas.microsoft.com/office/drawing/2014/chart" uri="{C3380CC4-5D6E-409C-BE32-E72D297353CC}">
                  <c16:uniqueId val="{00000013-5CA0-4745-B3AB-55B6FB452BB1}"/>
                </c:ext>
              </c:extLst>
            </c:dLbl>
            <c:dLbl>
              <c:idx val="7"/>
              <c:delete val="1"/>
              <c:extLst>
                <c:ext xmlns:c15="http://schemas.microsoft.com/office/drawing/2012/chart" uri="{CE6537A1-D6FC-4f65-9D91-7224C49458BB}"/>
                <c:ext xmlns:c16="http://schemas.microsoft.com/office/drawing/2014/chart" uri="{C3380CC4-5D6E-409C-BE32-E72D297353CC}">
                  <c16:uniqueId val="{00000014-5CA0-4745-B3AB-55B6FB452BB1}"/>
                </c:ext>
              </c:extLst>
            </c:dLbl>
            <c:dLbl>
              <c:idx val="8"/>
              <c:delete val="1"/>
              <c:extLst>
                <c:ext xmlns:c15="http://schemas.microsoft.com/office/drawing/2012/chart" uri="{CE6537A1-D6FC-4f65-9D91-7224C49458BB}"/>
                <c:ext xmlns:c16="http://schemas.microsoft.com/office/drawing/2014/chart" uri="{C3380CC4-5D6E-409C-BE32-E72D297353CC}">
                  <c16:uniqueId val="{00000015-5CA0-4745-B3AB-55B6FB452BB1}"/>
                </c:ext>
              </c:extLst>
            </c:dLbl>
            <c:dLbl>
              <c:idx val="9"/>
              <c:delete val="1"/>
              <c:extLst>
                <c:ext xmlns:c15="http://schemas.microsoft.com/office/drawing/2012/chart" uri="{CE6537A1-D6FC-4f65-9D91-7224C49458BB}"/>
                <c:ext xmlns:c16="http://schemas.microsoft.com/office/drawing/2014/chart" uri="{C3380CC4-5D6E-409C-BE32-E72D297353CC}">
                  <c16:uniqueId val="{00000001-9D9C-4A01-B223-61F833849E6F}"/>
                </c:ext>
              </c:extLst>
            </c:dLbl>
            <c:dLbl>
              <c:idx val="11"/>
              <c:delete val="1"/>
              <c:extLst>
                <c:ext xmlns:c15="http://schemas.microsoft.com/office/drawing/2012/chart" uri="{CE6537A1-D6FC-4f65-9D91-7224C49458BB}"/>
                <c:ext xmlns:c16="http://schemas.microsoft.com/office/drawing/2014/chart" uri="{C3380CC4-5D6E-409C-BE32-E72D297353CC}">
                  <c16:uniqueId val="{00000016-5CA0-4745-B3AB-55B6FB452BB1}"/>
                </c:ext>
              </c:extLst>
            </c:dLbl>
            <c:dLbl>
              <c:idx val="12"/>
              <c:delete val="1"/>
              <c:extLst>
                <c:ext xmlns:c15="http://schemas.microsoft.com/office/drawing/2012/chart" uri="{CE6537A1-D6FC-4f65-9D91-7224C49458BB}"/>
                <c:ext xmlns:c16="http://schemas.microsoft.com/office/drawing/2014/chart" uri="{C3380CC4-5D6E-409C-BE32-E72D297353CC}">
                  <c16:uniqueId val="{00000017-5CA0-4745-B3AB-55B6FB452BB1}"/>
                </c:ext>
              </c:extLst>
            </c:dLbl>
            <c:dLbl>
              <c:idx val="13"/>
              <c:delete val="1"/>
              <c:extLst>
                <c:ext xmlns:c15="http://schemas.microsoft.com/office/drawing/2012/chart" uri="{CE6537A1-D6FC-4f65-9D91-7224C49458BB}"/>
                <c:ext xmlns:c16="http://schemas.microsoft.com/office/drawing/2014/chart" uri="{C3380CC4-5D6E-409C-BE32-E72D297353CC}">
                  <c16:uniqueId val="{00000018-5CA0-4745-B3AB-55B6FB452BB1}"/>
                </c:ext>
              </c:extLst>
            </c:dLbl>
            <c:dLbl>
              <c:idx val="14"/>
              <c:delete val="1"/>
              <c:extLst>
                <c:ext xmlns:c15="http://schemas.microsoft.com/office/drawing/2012/chart" uri="{CE6537A1-D6FC-4f65-9D91-7224C49458BB}"/>
                <c:ext xmlns:c16="http://schemas.microsoft.com/office/drawing/2014/chart" uri="{C3380CC4-5D6E-409C-BE32-E72D297353CC}">
                  <c16:uniqueId val="{00000019-5CA0-4745-B3AB-55B6FB452BB1}"/>
                </c:ext>
              </c:extLst>
            </c:dLbl>
            <c:dLbl>
              <c:idx val="15"/>
              <c:delete val="1"/>
              <c:extLst>
                <c:ext xmlns:c15="http://schemas.microsoft.com/office/drawing/2012/chart" uri="{CE6537A1-D6FC-4f65-9D91-7224C49458BB}"/>
                <c:ext xmlns:c16="http://schemas.microsoft.com/office/drawing/2014/chart" uri="{C3380CC4-5D6E-409C-BE32-E72D297353CC}">
                  <c16:uniqueId val="{0000001A-5CA0-4745-B3AB-55B6FB452BB1}"/>
                </c:ext>
              </c:extLst>
            </c:dLbl>
            <c:spPr>
              <a:solidFill>
                <a:srgbClr val="2F5597"/>
              </a:solidFill>
              <a:ln>
                <a:noFill/>
              </a:ln>
              <a:effectLst/>
            </c:spPr>
            <c:txPr>
              <a:bodyPr rot="0" spcFirstLastPara="1" vertOverflow="ellipsis" vert="horz" wrap="square" anchor="ctr" anchorCtr="1"/>
              <a:lstStyle/>
              <a:p>
                <a:pPr>
                  <a:defRPr lang="es-CO"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SECTOR!$B$37:$S$37</c:f>
              <c:numCache>
                <c:formatCode>_(* #,##0_);_(* \(#,##0\);_(* "-"_);_(@_)</c:formatCode>
                <c:ptCount val="18"/>
                <c:pt idx="0">
                  <c:v>139</c:v>
                </c:pt>
                <c:pt idx="1">
                  <c:v>70</c:v>
                </c:pt>
                <c:pt idx="2">
                  <c:v>62</c:v>
                </c:pt>
                <c:pt idx="3">
                  <c:v>21</c:v>
                </c:pt>
                <c:pt idx="4">
                  <c:v>40</c:v>
                </c:pt>
                <c:pt idx="5">
                  <c:v>43</c:v>
                </c:pt>
                <c:pt idx="6">
                  <c:v>24</c:v>
                </c:pt>
                <c:pt idx="7">
                  <c:v>27</c:v>
                </c:pt>
                <c:pt idx="8">
                  <c:v>42</c:v>
                </c:pt>
                <c:pt idx="9">
                  <c:v>30</c:v>
                </c:pt>
                <c:pt idx="10">
                  <c:v>27</c:v>
                </c:pt>
                <c:pt idx="11">
                  <c:v>33</c:v>
                </c:pt>
                <c:pt idx="12">
                  <c:v>78</c:v>
                </c:pt>
                <c:pt idx="13">
                  <c:v>166</c:v>
                </c:pt>
                <c:pt idx="14">
                  <c:v>115</c:v>
                </c:pt>
                <c:pt idx="15">
                  <c:v>174</c:v>
                </c:pt>
                <c:pt idx="16">
                  <c:v>213</c:v>
                </c:pt>
                <c:pt idx="17">
                  <c:v>88</c:v>
                </c:pt>
              </c:numCache>
            </c:numRef>
          </c:val>
          <c:extLst>
            <c:ext xmlns:c16="http://schemas.microsoft.com/office/drawing/2014/chart" uri="{C3380CC4-5D6E-409C-BE32-E72D297353CC}">
              <c16:uniqueId val="{0000001B-5CA0-4745-B3AB-55B6FB452BB1}"/>
            </c:ext>
          </c:extLst>
        </c:ser>
        <c:ser>
          <c:idx val="2"/>
          <c:order val="2"/>
          <c:tx>
            <c:strRef>
              <c:f>SECTOR!$A$38</c:f>
              <c:strCache>
                <c:ptCount val="1"/>
                <c:pt idx="0">
                  <c:v>Justicia Y Del Derecho</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C-5CA0-4745-B3AB-55B6FB452BB1}"/>
                </c:ext>
              </c:extLst>
            </c:dLbl>
            <c:dLbl>
              <c:idx val="2"/>
              <c:delete val="1"/>
              <c:extLst>
                <c:ext xmlns:c15="http://schemas.microsoft.com/office/drawing/2012/chart" uri="{CE6537A1-D6FC-4f65-9D91-7224C49458BB}"/>
                <c:ext xmlns:c16="http://schemas.microsoft.com/office/drawing/2014/chart" uri="{C3380CC4-5D6E-409C-BE32-E72D297353CC}">
                  <c16:uniqueId val="{0000001D-5CA0-4745-B3AB-55B6FB452BB1}"/>
                </c:ext>
              </c:extLst>
            </c:dLbl>
            <c:dLbl>
              <c:idx val="3"/>
              <c:delete val="1"/>
              <c:extLst>
                <c:ext xmlns:c15="http://schemas.microsoft.com/office/drawing/2012/chart" uri="{CE6537A1-D6FC-4f65-9D91-7224C49458BB}"/>
                <c:ext xmlns:c16="http://schemas.microsoft.com/office/drawing/2014/chart" uri="{C3380CC4-5D6E-409C-BE32-E72D297353CC}">
                  <c16:uniqueId val="{0000001E-5CA0-4745-B3AB-55B6FB452BB1}"/>
                </c:ext>
              </c:extLst>
            </c:dLbl>
            <c:dLbl>
              <c:idx val="4"/>
              <c:delete val="1"/>
              <c:extLst>
                <c:ext xmlns:c15="http://schemas.microsoft.com/office/drawing/2012/chart" uri="{CE6537A1-D6FC-4f65-9D91-7224C49458BB}"/>
                <c:ext xmlns:c16="http://schemas.microsoft.com/office/drawing/2014/chart" uri="{C3380CC4-5D6E-409C-BE32-E72D297353CC}">
                  <c16:uniqueId val="{0000001F-5CA0-4745-B3AB-55B6FB452BB1}"/>
                </c:ext>
              </c:extLst>
            </c:dLbl>
            <c:dLbl>
              <c:idx val="5"/>
              <c:delete val="1"/>
              <c:extLst>
                <c:ext xmlns:c15="http://schemas.microsoft.com/office/drawing/2012/chart" uri="{CE6537A1-D6FC-4f65-9D91-7224C49458BB}"/>
                <c:ext xmlns:c16="http://schemas.microsoft.com/office/drawing/2014/chart" uri="{C3380CC4-5D6E-409C-BE32-E72D297353CC}">
                  <c16:uniqueId val="{00000020-5CA0-4745-B3AB-55B6FB452BB1}"/>
                </c:ext>
              </c:extLst>
            </c:dLbl>
            <c:dLbl>
              <c:idx val="6"/>
              <c:delete val="1"/>
              <c:extLst>
                <c:ext xmlns:c15="http://schemas.microsoft.com/office/drawing/2012/chart" uri="{CE6537A1-D6FC-4f65-9D91-7224C49458BB}"/>
                <c:ext xmlns:c16="http://schemas.microsoft.com/office/drawing/2014/chart" uri="{C3380CC4-5D6E-409C-BE32-E72D297353CC}">
                  <c16:uniqueId val="{00000021-5CA0-4745-B3AB-55B6FB452BB1}"/>
                </c:ext>
              </c:extLst>
            </c:dLbl>
            <c:dLbl>
              <c:idx val="7"/>
              <c:delete val="1"/>
              <c:extLst>
                <c:ext xmlns:c15="http://schemas.microsoft.com/office/drawing/2012/chart" uri="{CE6537A1-D6FC-4f65-9D91-7224C49458BB}"/>
                <c:ext xmlns:c16="http://schemas.microsoft.com/office/drawing/2014/chart" uri="{C3380CC4-5D6E-409C-BE32-E72D297353CC}">
                  <c16:uniqueId val="{00000022-5CA0-4745-B3AB-55B6FB452BB1}"/>
                </c:ext>
              </c:extLst>
            </c:dLbl>
            <c:dLbl>
              <c:idx val="8"/>
              <c:delete val="1"/>
              <c:extLst>
                <c:ext xmlns:c15="http://schemas.microsoft.com/office/drawing/2012/chart" uri="{CE6537A1-D6FC-4f65-9D91-7224C49458BB}"/>
                <c:ext xmlns:c16="http://schemas.microsoft.com/office/drawing/2014/chart" uri="{C3380CC4-5D6E-409C-BE32-E72D297353CC}">
                  <c16:uniqueId val="{00000023-5CA0-4745-B3AB-55B6FB452BB1}"/>
                </c:ext>
              </c:extLst>
            </c:dLbl>
            <c:dLbl>
              <c:idx val="9"/>
              <c:delete val="1"/>
              <c:extLst>
                <c:ext xmlns:c15="http://schemas.microsoft.com/office/drawing/2012/chart" uri="{CE6537A1-D6FC-4f65-9D91-7224C49458BB}"/>
                <c:ext xmlns:c16="http://schemas.microsoft.com/office/drawing/2014/chart" uri="{C3380CC4-5D6E-409C-BE32-E72D297353CC}">
                  <c16:uniqueId val="{00000002-9D9C-4A01-B223-61F833849E6F}"/>
                </c:ext>
              </c:extLst>
            </c:dLbl>
            <c:dLbl>
              <c:idx val="11"/>
              <c:delete val="1"/>
              <c:extLst>
                <c:ext xmlns:c15="http://schemas.microsoft.com/office/drawing/2012/chart" uri="{CE6537A1-D6FC-4f65-9D91-7224C49458BB}"/>
                <c:ext xmlns:c16="http://schemas.microsoft.com/office/drawing/2014/chart" uri="{C3380CC4-5D6E-409C-BE32-E72D297353CC}">
                  <c16:uniqueId val="{00000024-5CA0-4745-B3AB-55B6FB452BB1}"/>
                </c:ext>
              </c:extLst>
            </c:dLbl>
            <c:dLbl>
              <c:idx val="12"/>
              <c:delete val="1"/>
              <c:extLst>
                <c:ext xmlns:c15="http://schemas.microsoft.com/office/drawing/2012/chart" uri="{CE6537A1-D6FC-4f65-9D91-7224C49458BB}"/>
                <c:ext xmlns:c16="http://schemas.microsoft.com/office/drawing/2014/chart" uri="{C3380CC4-5D6E-409C-BE32-E72D297353CC}">
                  <c16:uniqueId val="{00000025-5CA0-4745-B3AB-55B6FB452BB1}"/>
                </c:ext>
              </c:extLst>
            </c:dLbl>
            <c:dLbl>
              <c:idx val="13"/>
              <c:delete val="1"/>
              <c:extLst>
                <c:ext xmlns:c15="http://schemas.microsoft.com/office/drawing/2012/chart" uri="{CE6537A1-D6FC-4f65-9D91-7224C49458BB}"/>
                <c:ext xmlns:c16="http://schemas.microsoft.com/office/drawing/2014/chart" uri="{C3380CC4-5D6E-409C-BE32-E72D297353CC}">
                  <c16:uniqueId val="{00000026-5CA0-4745-B3AB-55B6FB452BB1}"/>
                </c:ext>
              </c:extLst>
            </c:dLbl>
            <c:dLbl>
              <c:idx val="14"/>
              <c:delete val="1"/>
              <c:extLst>
                <c:ext xmlns:c15="http://schemas.microsoft.com/office/drawing/2012/chart" uri="{CE6537A1-D6FC-4f65-9D91-7224C49458BB}"/>
                <c:ext xmlns:c16="http://schemas.microsoft.com/office/drawing/2014/chart" uri="{C3380CC4-5D6E-409C-BE32-E72D297353CC}">
                  <c16:uniqueId val="{00000027-5CA0-4745-B3AB-55B6FB452BB1}"/>
                </c:ext>
              </c:extLst>
            </c:dLbl>
            <c:dLbl>
              <c:idx val="15"/>
              <c:delete val="1"/>
              <c:extLst>
                <c:ext xmlns:c15="http://schemas.microsoft.com/office/drawing/2012/chart" uri="{CE6537A1-D6FC-4f65-9D91-7224C49458BB}"/>
                <c:ext xmlns:c16="http://schemas.microsoft.com/office/drawing/2014/chart" uri="{C3380CC4-5D6E-409C-BE32-E72D297353CC}">
                  <c16:uniqueId val="{00000028-5CA0-4745-B3AB-55B6FB452BB1}"/>
                </c:ext>
              </c:extLst>
            </c:dLbl>
            <c:spPr>
              <a:noFill/>
              <a:ln>
                <a:noFill/>
              </a:ln>
              <a:effectLst/>
            </c:spPr>
            <c:txPr>
              <a:bodyPr rot="0" spcFirstLastPara="1" vertOverflow="ellipsis" vert="horz" wrap="square" anchor="ctr" anchorCtr="1"/>
              <a:lstStyle/>
              <a:p>
                <a:pPr>
                  <a:defRPr lang="es-CO"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SECTOR!$B$38:$S$38</c:f>
              <c:numCache>
                <c:formatCode>_(* #,##0_);_(* \(#,##0\);_(* "-"_);_(@_)</c:formatCode>
                <c:ptCount val="18"/>
                <c:pt idx="0">
                  <c:v>136</c:v>
                </c:pt>
                <c:pt idx="1">
                  <c:v>148</c:v>
                </c:pt>
                <c:pt idx="2">
                  <c:v>84</c:v>
                </c:pt>
                <c:pt idx="3">
                  <c:v>18</c:v>
                </c:pt>
                <c:pt idx="4">
                  <c:v>3</c:v>
                </c:pt>
                <c:pt idx="5">
                  <c:v>3</c:v>
                </c:pt>
                <c:pt idx="6">
                  <c:v>8</c:v>
                </c:pt>
                <c:pt idx="7">
                  <c:v>6</c:v>
                </c:pt>
                <c:pt idx="8">
                  <c:v>10</c:v>
                </c:pt>
                <c:pt idx="9">
                  <c:v>5</c:v>
                </c:pt>
                <c:pt idx="10">
                  <c:v>10</c:v>
                </c:pt>
                <c:pt idx="11">
                  <c:v>33</c:v>
                </c:pt>
                <c:pt idx="12">
                  <c:v>79</c:v>
                </c:pt>
                <c:pt idx="13">
                  <c:v>90</c:v>
                </c:pt>
                <c:pt idx="14">
                  <c:v>97</c:v>
                </c:pt>
                <c:pt idx="15">
                  <c:v>97</c:v>
                </c:pt>
                <c:pt idx="16">
                  <c:v>102</c:v>
                </c:pt>
                <c:pt idx="17">
                  <c:v>69</c:v>
                </c:pt>
              </c:numCache>
            </c:numRef>
          </c:val>
          <c:extLst>
            <c:ext xmlns:c16="http://schemas.microsoft.com/office/drawing/2014/chart" uri="{C3380CC4-5D6E-409C-BE32-E72D297353CC}">
              <c16:uniqueId val="{00000029-5CA0-4745-B3AB-55B6FB452BB1}"/>
            </c:ext>
          </c:extLst>
        </c:ser>
        <c:ser>
          <c:idx val="3"/>
          <c:order val="3"/>
          <c:tx>
            <c:strRef>
              <c:f>SECTOR!$A$39</c:f>
              <c:strCache>
                <c:ptCount val="1"/>
                <c:pt idx="0">
                  <c:v>Hacienda y Crédito Público</c:v>
                </c:pt>
              </c:strCache>
            </c:strRef>
          </c:tx>
          <c:spPr>
            <a:solidFill>
              <a:srgbClr val="FBCD0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A-5CA0-4745-B3AB-55B6FB452BB1}"/>
                </c:ext>
              </c:extLst>
            </c:dLbl>
            <c:dLbl>
              <c:idx val="2"/>
              <c:delete val="1"/>
              <c:extLst>
                <c:ext xmlns:c15="http://schemas.microsoft.com/office/drawing/2012/chart" uri="{CE6537A1-D6FC-4f65-9D91-7224C49458BB}"/>
                <c:ext xmlns:c16="http://schemas.microsoft.com/office/drawing/2014/chart" uri="{C3380CC4-5D6E-409C-BE32-E72D297353CC}">
                  <c16:uniqueId val="{0000002B-5CA0-4745-B3AB-55B6FB452BB1}"/>
                </c:ext>
              </c:extLst>
            </c:dLbl>
            <c:dLbl>
              <c:idx val="3"/>
              <c:delete val="1"/>
              <c:extLst>
                <c:ext xmlns:c15="http://schemas.microsoft.com/office/drawing/2012/chart" uri="{CE6537A1-D6FC-4f65-9D91-7224C49458BB}"/>
                <c:ext xmlns:c16="http://schemas.microsoft.com/office/drawing/2014/chart" uri="{C3380CC4-5D6E-409C-BE32-E72D297353CC}">
                  <c16:uniqueId val="{0000002C-5CA0-4745-B3AB-55B6FB452BB1}"/>
                </c:ext>
              </c:extLst>
            </c:dLbl>
            <c:dLbl>
              <c:idx val="4"/>
              <c:delete val="1"/>
              <c:extLst>
                <c:ext xmlns:c15="http://schemas.microsoft.com/office/drawing/2012/chart" uri="{CE6537A1-D6FC-4f65-9D91-7224C49458BB}"/>
                <c:ext xmlns:c16="http://schemas.microsoft.com/office/drawing/2014/chart" uri="{C3380CC4-5D6E-409C-BE32-E72D297353CC}">
                  <c16:uniqueId val="{0000002D-5CA0-4745-B3AB-55B6FB452BB1}"/>
                </c:ext>
              </c:extLst>
            </c:dLbl>
            <c:dLbl>
              <c:idx val="5"/>
              <c:delete val="1"/>
              <c:extLst>
                <c:ext xmlns:c15="http://schemas.microsoft.com/office/drawing/2012/chart" uri="{CE6537A1-D6FC-4f65-9D91-7224C49458BB}"/>
                <c:ext xmlns:c16="http://schemas.microsoft.com/office/drawing/2014/chart" uri="{C3380CC4-5D6E-409C-BE32-E72D297353CC}">
                  <c16:uniqueId val="{0000002E-5CA0-4745-B3AB-55B6FB452BB1}"/>
                </c:ext>
              </c:extLst>
            </c:dLbl>
            <c:dLbl>
              <c:idx val="6"/>
              <c:delete val="1"/>
              <c:extLst>
                <c:ext xmlns:c15="http://schemas.microsoft.com/office/drawing/2012/chart" uri="{CE6537A1-D6FC-4f65-9D91-7224C49458BB}"/>
                <c:ext xmlns:c16="http://schemas.microsoft.com/office/drawing/2014/chart" uri="{C3380CC4-5D6E-409C-BE32-E72D297353CC}">
                  <c16:uniqueId val="{0000002F-5CA0-4745-B3AB-55B6FB452BB1}"/>
                </c:ext>
              </c:extLst>
            </c:dLbl>
            <c:dLbl>
              <c:idx val="7"/>
              <c:delete val="1"/>
              <c:extLst>
                <c:ext xmlns:c15="http://schemas.microsoft.com/office/drawing/2012/chart" uri="{CE6537A1-D6FC-4f65-9D91-7224C49458BB}"/>
                <c:ext xmlns:c16="http://schemas.microsoft.com/office/drawing/2014/chart" uri="{C3380CC4-5D6E-409C-BE32-E72D297353CC}">
                  <c16:uniqueId val="{00000030-5CA0-4745-B3AB-55B6FB452BB1}"/>
                </c:ext>
              </c:extLst>
            </c:dLbl>
            <c:dLbl>
              <c:idx val="8"/>
              <c:delete val="1"/>
              <c:extLst>
                <c:ext xmlns:c15="http://schemas.microsoft.com/office/drawing/2012/chart" uri="{CE6537A1-D6FC-4f65-9D91-7224C49458BB}"/>
                <c:ext xmlns:c16="http://schemas.microsoft.com/office/drawing/2014/chart" uri="{C3380CC4-5D6E-409C-BE32-E72D297353CC}">
                  <c16:uniqueId val="{00000031-5CA0-4745-B3AB-55B6FB452BB1}"/>
                </c:ext>
              </c:extLst>
            </c:dLbl>
            <c:dLbl>
              <c:idx val="9"/>
              <c:delete val="1"/>
              <c:extLst>
                <c:ext xmlns:c15="http://schemas.microsoft.com/office/drawing/2012/chart" uri="{CE6537A1-D6FC-4f65-9D91-7224C49458BB}"/>
                <c:ext xmlns:c16="http://schemas.microsoft.com/office/drawing/2014/chart" uri="{C3380CC4-5D6E-409C-BE32-E72D297353CC}">
                  <c16:uniqueId val="{00000003-9D9C-4A01-B223-61F833849E6F}"/>
                </c:ext>
              </c:extLst>
            </c:dLbl>
            <c:dLbl>
              <c:idx val="11"/>
              <c:delete val="1"/>
              <c:extLst>
                <c:ext xmlns:c15="http://schemas.microsoft.com/office/drawing/2012/chart" uri="{CE6537A1-D6FC-4f65-9D91-7224C49458BB}"/>
                <c:ext xmlns:c16="http://schemas.microsoft.com/office/drawing/2014/chart" uri="{C3380CC4-5D6E-409C-BE32-E72D297353CC}">
                  <c16:uniqueId val="{00000032-5CA0-4745-B3AB-55B6FB452BB1}"/>
                </c:ext>
              </c:extLst>
            </c:dLbl>
            <c:dLbl>
              <c:idx val="12"/>
              <c:delete val="1"/>
              <c:extLst>
                <c:ext xmlns:c15="http://schemas.microsoft.com/office/drawing/2012/chart" uri="{CE6537A1-D6FC-4f65-9D91-7224C49458BB}"/>
                <c:ext xmlns:c16="http://schemas.microsoft.com/office/drawing/2014/chart" uri="{C3380CC4-5D6E-409C-BE32-E72D297353CC}">
                  <c16:uniqueId val="{00000033-5CA0-4745-B3AB-55B6FB452BB1}"/>
                </c:ext>
              </c:extLst>
            </c:dLbl>
            <c:dLbl>
              <c:idx val="13"/>
              <c:delete val="1"/>
              <c:extLst>
                <c:ext xmlns:c15="http://schemas.microsoft.com/office/drawing/2012/chart" uri="{CE6537A1-D6FC-4f65-9D91-7224C49458BB}"/>
                <c:ext xmlns:c16="http://schemas.microsoft.com/office/drawing/2014/chart" uri="{C3380CC4-5D6E-409C-BE32-E72D297353CC}">
                  <c16:uniqueId val="{00000034-5CA0-4745-B3AB-55B6FB452BB1}"/>
                </c:ext>
              </c:extLst>
            </c:dLbl>
            <c:dLbl>
              <c:idx val="14"/>
              <c:delete val="1"/>
              <c:extLst>
                <c:ext xmlns:c15="http://schemas.microsoft.com/office/drawing/2012/chart" uri="{CE6537A1-D6FC-4f65-9D91-7224C49458BB}"/>
                <c:ext xmlns:c16="http://schemas.microsoft.com/office/drawing/2014/chart" uri="{C3380CC4-5D6E-409C-BE32-E72D297353CC}">
                  <c16:uniqueId val="{00000035-5CA0-4745-B3AB-55B6FB452BB1}"/>
                </c:ext>
              </c:extLst>
            </c:dLbl>
            <c:dLbl>
              <c:idx val="15"/>
              <c:delete val="1"/>
              <c:extLst>
                <c:ext xmlns:c15="http://schemas.microsoft.com/office/drawing/2012/chart" uri="{CE6537A1-D6FC-4f65-9D91-7224C49458BB}"/>
                <c:ext xmlns:c16="http://schemas.microsoft.com/office/drawing/2014/chart" uri="{C3380CC4-5D6E-409C-BE32-E72D297353CC}">
                  <c16:uniqueId val="{00000036-5CA0-4745-B3AB-55B6FB452BB1}"/>
                </c:ext>
              </c:extLst>
            </c:dLbl>
            <c:spPr>
              <a:noFill/>
              <a:ln>
                <a:noFill/>
              </a:ln>
              <a:effectLst/>
            </c:spPr>
            <c:txPr>
              <a:bodyPr rot="0" spcFirstLastPara="1" vertOverflow="ellipsis" vert="horz" wrap="square" anchor="ctr" anchorCtr="1"/>
              <a:lstStyle/>
              <a:p>
                <a:pPr>
                  <a:defRPr lang="es-CO"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SECTOR!$B$39:$S$39</c:f>
              <c:numCache>
                <c:formatCode>_(* #,##0_);_(* \(#,##0\);_(* "-"_);_(@_)</c:formatCode>
                <c:ptCount val="18"/>
                <c:pt idx="0">
                  <c:v>288</c:v>
                </c:pt>
                <c:pt idx="1">
                  <c:v>180</c:v>
                </c:pt>
                <c:pt idx="2">
                  <c:v>143</c:v>
                </c:pt>
                <c:pt idx="3">
                  <c:v>171</c:v>
                </c:pt>
                <c:pt idx="4">
                  <c:v>185</c:v>
                </c:pt>
                <c:pt idx="5">
                  <c:v>163</c:v>
                </c:pt>
                <c:pt idx="6">
                  <c:v>159</c:v>
                </c:pt>
                <c:pt idx="7">
                  <c:v>193</c:v>
                </c:pt>
                <c:pt idx="8">
                  <c:v>190</c:v>
                </c:pt>
                <c:pt idx="9">
                  <c:v>157</c:v>
                </c:pt>
                <c:pt idx="10">
                  <c:v>147</c:v>
                </c:pt>
                <c:pt idx="11">
                  <c:v>140</c:v>
                </c:pt>
                <c:pt idx="12">
                  <c:v>120</c:v>
                </c:pt>
                <c:pt idx="13">
                  <c:v>179</c:v>
                </c:pt>
                <c:pt idx="14">
                  <c:v>120</c:v>
                </c:pt>
                <c:pt idx="15">
                  <c:v>118</c:v>
                </c:pt>
                <c:pt idx="16">
                  <c:v>106</c:v>
                </c:pt>
                <c:pt idx="17">
                  <c:v>56</c:v>
                </c:pt>
              </c:numCache>
            </c:numRef>
          </c:val>
          <c:extLst>
            <c:ext xmlns:c16="http://schemas.microsoft.com/office/drawing/2014/chart" uri="{C3380CC4-5D6E-409C-BE32-E72D297353CC}">
              <c16:uniqueId val="{00000037-5CA0-4745-B3AB-55B6FB452BB1}"/>
            </c:ext>
          </c:extLst>
        </c:ser>
        <c:ser>
          <c:idx val="4"/>
          <c:order val="4"/>
          <c:tx>
            <c:strRef>
              <c:f>SECTOR!$A$40</c:f>
              <c:strCache>
                <c:ptCount val="1"/>
                <c:pt idx="0">
                  <c:v>Función Publica</c:v>
                </c:pt>
              </c:strCache>
            </c:strRef>
          </c:tx>
          <c:spPr>
            <a:solidFill>
              <a:schemeClr val="accent5"/>
            </a:solidFill>
            <a:ln>
              <a:noFill/>
            </a:ln>
            <a:effectLst/>
          </c:spPr>
          <c:invertIfNegative val="0"/>
          <c:dLbls>
            <c:delete val="1"/>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SECTOR!$B$40:$S$40</c:f>
              <c:numCache>
                <c:formatCode>_(* #,##0_);_(* \(#,##0\);_(* "-"_);_(@_)</c:formatCode>
                <c:ptCount val="18"/>
                <c:pt idx="0">
                  <c:v>76</c:v>
                </c:pt>
                <c:pt idx="1">
                  <c:v>84</c:v>
                </c:pt>
                <c:pt idx="2">
                  <c:v>57</c:v>
                </c:pt>
                <c:pt idx="3">
                  <c:v>68</c:v>
                </c:pt>
                <c:pt idx="4">
                  <c:v>67</c:v>
                </c:pt>
                <c:pt idx="5">
                  <c:v>78</c:v>
                </c:pt>
                <c:pt idx="6">
                  <c:v>70</c:v>
                </c:pt>
                <c:pt idx="7">
                  <c:v>79</c:v>
                </c:pt>
                <c:pt idx="8">
                  <c:v>70</c:v>
                </c:pt>
                <c:pt idx="9">
                  <c:v>72</c:v>
                </c:pt>
                <c:pt idx="10">
                  <c:v>62</c:v>
                </c:pt>
                <c:pt idx="11">
                  <c:v>142</c:v>
                </c:pt>
                <c:pt idx="12">
                  <c:v>90</c:v>
                </c:pt>
                <c:pt idx="13">
                  <c:v>91</c:v>
                </c:pt>
                <c:pt idx="14">
                  <c:v>88</c:v>
                </c:pt>
                <c:pt idx="15">
                  <c:v>62</c:v>
                </c:pt>
                <c:pt idx="16">
                  <c:v>66</c:v>
                </c:pt>
                <c:pt idx="17">
                  <c:v>53</c:v>
                </c:pt>
              </c:numCache>
            </c:numRef>
          </c:val>
          <c:extLst>
            <c:ext xmlns:c16="http://schemas.microsoft.com/office/drawing/2014/chart" uri="{C3380CC4-5D6E-409C-BE32-E72D297353CC}">
              <c16:uniqueId val="{00000045-5CA0-4745-B3AB-55B6FB452BB1}"/>
            </c:ext>
          </c:extLst>
        </c:ser>
        <c:ser>
          <c:idx val="5"/>
          <c:order val="5"/>
          <c:tx>
            <c:strRef>
              <c:f>SECTOR!$A$41</c:f>
              <c:strCache>
                <c:ptCount val="1"/>
                <c:pt idx="0">
                  <c:v>Salud y Protección Social</c:v>
                </c:pt>
              </c:strCache>
            </c:strRef>
          </c:tx>
          <c:spPr>
            <a:solidFill>
              <a:schemeClr val="accent6"/>
            </a:solidFill>
            <a:ln>
              <a:noFill/>
            </a:ln>
            <a:effectLst/>
          </c:spPr>
          <c:invertIfNegative val="0"/>
          <c:dLbls>
            <c:delete val="1"/>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SECTOR!$B$41:$S$41</c:f>
              <c:numCache>
                <c:formatCode>_(* #,##0_);_(* \(#,##0\);_(* "-"_);_(@_)</c:formatCode>
                <c:ptCount val="18"/>
                <c:pt idx="0">
                  <c:v>5</c:v>
                </c:pt>
                <c:pt idx="1">
                  <c:v>1</c:v>
                </c:pt>
                <c:pt idx="2">
                  <c:v>4</c:v>
                </c:pt>
                <c:pt idx="3">
                  <c:v>105</c:v>
                </c:pt>
                <c:pt idx="4">
                  <c:v>110</c:v>
                </c:pt>
                <c:pt idx="5">
                  <c:v>77</c:v>
                </c:pt>
                <c:pt idx="6">
                  <c:v>71</c:v>
                </c:pt>
                <c:pt idx="7">
                  <c:v>100</c:v>
                </c:pt>
                <c:pt idx="8">
                  <c:v>98</c:v>
                </c:pt>
                <c:pt idx="9">
                  <c:v>86</c:v>
                </c:pt>
                <c:pt idx="10">
                  <c:v>106</c:v>
                </c:pt>
                <c:pt idx="11">
                  <c:v>70</c:v>
                </c:pt>
                <c:pt idx="12">
                  <c:v>126</c:v>
                </c:pt>
                <c:pt idx="13">
                  <c:v>100</c:v>
                </c:pt>
                <c:pt idx="14">
                  <c:v>70</c:v>
                </c:pt>
                <c:pt idx="15">
                  <c:v>61</c:v>
                </c:pt>
                <c:pt idx="16">
                  <c:v>90</c:v>
                </c:pt>
                <c:pt idx="17">
                  <c:v>39</c:v>
                </c:pt>
              </c:numCache>
            </c:numRef>
          </c:val>
          <c:extLst>
            <c:ext xmlns:c16="http://schemas.microsoft.com/office/drawing/2014/chart" uri="{C3380CC4-5D6E-409C-BE32-E72D297353CC}">
              <c16:uniqueId val="{00000053-5CA0-4745-B3AB-55B6FB452BB1}"/>
            </c:ext>
          </c:extLst>
        </c:ser>
        <c:ser>
          <c:idx val="6"/>
          <c:order val="6"/>
          <c:tx>
            <c:strRef>
              <c:f>SECTOR!$A$42</c:f>
              <c:strCache>
                <c:ptCount val="1"/>
                <c:pt idx="0">
                  <c:v>Interior</c:v>
                </c:pt>
              </c:strCache>
            </c:strRef>
          </c:tx>
          <c:spPr>
            <a:solidFill>
              <a:srgbClr val="ED7D31">
                <a:lumMod val="75000"/>
              </a:srgb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54-5CA0-4745-B3AB-55B6FB452BB1}"/>
                </c:ext>
              </c:extLst>
            </c:dLbl>
            <c:dLbl>
              <c:idx val="2"/>
              <c:delete val="1"/>
              <c:extLst>
                <c:ext xmlns:c15="http://schemas.microsoft.com/office/drawing/2012/chart" uri="{CE6537A1-D6FC-4f65-9D91-7224C49458BB}"/>
                <c:ext xmlns:c16="http://schemas.microsoft.com/office/drawing/2014/chart" uri="{C3380CC4-5D6E-409C-BE32-E72D297353CC}">
                  <c16:uniqueId val="{00000055-5CA0-4745-B3AB-55B6FB452BB1}"/>
                </c:ext>
              </c:extLst>
            </c:dLbl>
            <c:dLbl>
              <c:idx val="3"/>
              <c:delete val="1"/>
              <c:extLst>
                <c:ext xmlns:c15="http://schemas.microsoft.com/office/drawing/2012/chart" uri="{CE6537A1-D6FC-4f65-9D91-7224C49458BB}"/>
                <c:ext xmlns:c16="http://schemas.microsoft.com/office/drawing/2014/chart" uri="{C3380CC4-5D6E-409C-BE32-E72D297353CC}">
                  <c16:uniqueId val="{00000056-5CA0-4745-B3AB-55B6FB452BB1}"/>
                </c:ext>
              </c:extLst>
            </c:dLbl>
            <c:dLbl>
              <c:idx val="4"/>
              <c:delete val="1"/>
              <c:extLst>
                <c:ext xmlns:c15="http://schemas.microsoft.com/office/drawing/2012/chart" uri="{CE6537A1-D6FC-4f65-9D91-7224C49458BB}"/>
                <c:ext xmlns:c16="http://schemas.microsoft.com/office/drawing/2014/chart" uri="{C3380CC4-5D6E-409C-BE32-E72D297353CC}">
                  <c16:uniqueId val="{00000057-5CA0-4745-B3AB-55B6FB452BB1}"/>
                </c:ext>
              </c:extLst>
            </c:dLbl>
            <c:dLbl>
              <c:idx val="5"/>
              <c:delete val="1"/>
              <c:extLst>
                <c:ext xmlns:c15="http://schemas.microsoft.com/office/drawing/2012/chart" uri="{CE6537A1-D6FC-4f65-9D91-7224C49458BB}"/>
                <c:ext xmlns:c16="http://schemas.microsoft.com/office/drawing/2014/chart" uri="{C3380CC4-5D6E-409C-BE32-E72D297353CC}">
                  <c16:uniqueId val="{00000058-5CA0-4745-B3AB-55B6FB452BB1}"/>
                </c:ext>
              </c:extLst>
            </c:dLbl>
            <c:dLbl>
              <c:idx val="6"/>
              <c:delete val="1"/>
              <c:extLst>
                <c:ext xmlns:c15="http://schemas.microsoft.com/office/drawing/2012/chart" uri="{CE6537A1-D6FC-4f65-9D91-7224C49458BB}"/>
                <c:ext xmlns:c16="http://schemas.microsoft.com/office/drawing/2014/chart" uri="{C3380CC4-5D6E-409C-BE32-E72D297353CC}">
                  <c16:uniqueId val="{00000059-5CA0-4745-B3AB-55B6FB452BB1}"/>
                </c:ext>
              </c:extLst>
            </c:dLbl>
            <c:dLbl>
              <c:idx val="7"/>
              <c:delete val="1"/>
              <c:extLst>
                <c:ext xmlns:c15="http://schemas.microsoft.com/office/drawing/2012/chart" uri="{CE6537A1-D6FC-4f65-9D91-7224C49458BB}"/>
                <c:ext xmlns:c16="http://schemas.microsoft.com/office/drawing/2014/chart" uri="{C3380CC4-5D6E-409C-BE32-E72D297353CC}">
                  <c16:uniqueId val="{0000005A-5CA0-4745-B3AB-55B6FB452BB1}"/>
                </c:ext>
              </c:extLst>
            </c:dLbl>
            <c:dLbl>
              <c:idx val="8"/>
              <c:delete val="1"/>
              <c:extLst>
                <c:ext xmlns:c15="http://schemas.microsoft.com/office/drawing/2012/chart" uri="{CE6537A1-D6FC-4f65-9D91-7224C49458BB}"/>
                <c:ext xmlns:c16="http://schemas.microsoft.com/office/drawing/2014/chart" uri="{C3380CC4-5D6E-409C-BE32-E72D297353CC}">
                  <c16:uniqueId val="{0000005B-5CA0-4745-B3AB-55B6FB452BB1}"/>
                </c:ext>
              </c:extLst>
            </c:dLbl>
            <c:dLbl>
              <c:idx val="9"/>
              <c:delete val="1"/>
              <c:extLst>
                <c:ext xmlns:c15="http://schemas.microsoft.com/office/drawing/2012/chart" uri="{CE6537A1-D6FC-4f65-9D91-7224C49458BB}"/>
                <c:ext xmlns:c16="http://schemas.microsoft.com/office/drawing/2014/chart" uri="{C3380CC4-5D6E-409C-BE32-E72D297353CC}">
                  <c16:uniqueId val="{00000004-9D9C-4A01-B223-61F833849E6F}"/>
                </c:ext>
              </c:extLst>
            </c:dLbl>
            <c:dLbl>
              <c:idx val="11"/>
              <c:delete val="1"/>
              <c:extLst>
                <c:ext xmlns:c15="http://schemas.microsoft.com/office/drawing/2012/chart" uri="{CE6537A1-D6FC-4f65-9D91-7224C49458BB}"/>
                <c:ext xmlns:c16="http://schemas.microsoft.com/office/drawing/2014/chart" uri="{C3380CC4-5D6E-409C-BE32-E72D297353CC}">
                  <c16:uniqueId val="{0000005C-5CA0-4745-B3AB-55B6FB452BB1}"/>
                </c:ext>
              </c:extLst>
            </c:dLbl>
            <c:dLbl>
              <c:idx val="12"/>
              <c:delete val="1"/>
              <c:extLst>
                <c:ext xmlns:c15="http://schemas.microsoft.com/office/drawing/2012/chart" uri="{CE6537A1-D6FC-4f65-9D91-7224C49458BB}"/>
                <c:ext xmlns:c16="http://schemas.microsoft.com/office/drawing/2014/chart" uri="{C3380CC4-5D6E-409C-BE32-E72D297353CC}">
                  <c16:uniqueId val="{0000005D-5CA0-4745-B3AB-55B6FB452BB1}"/>
                </c:ext>
              </c:extLst>
            </c:dLbl>
            <c:dLbl>
              <c:idx val="13"/>
              <c:delete val="1"/>
              <c:extLst>
                <c:ext xmlns:c15="http://schemas.microsoft.com/office/drawing/2012/chart" uri="{CE6537A1-D6FC-4f65-9D91-7224C49458BB}"/>
                <c:ext xmlns:c16="http://schemas.microsoft.com/office/drawing/2014/chart" uri="{C3380CC4-5D6E-409C-BE32-E72D297353CC}">
                  <c16:uniqueId val="{0000005E-5CA0-4745-B3AB-55B6FB452BB1}"/>
                </c:ext>
              </c:extLst>
            </c:dLbl>
            <c:dLbl>
              <c:idx val="14"/>
              <c:delete val="1"/>
              <c:extLst>
                <c:ext xmlns:c15="http://schemas.microsoft.com/office/drawing/2012/chart" uri="{CE6537A1-D6FC-4f65-9D91-7224C49458BB}"/>
                <c:ext xmlns:c16="http://schemas.microsoft.com/office/drawing/2014/chart" uri="{C3380CC4-5D6E-409C-BE32-E72D297353CC}">
                  <c16:uniqueId val="{0000005F-5CA0-4745-B3AB-55B6FB452BB1}"/>
                </c:ext>
              </c:extLst>
            </c:dLbl>
            <c:dLbl>
              <c:idx val="15"/>
              <c:delete val="1"/>
              <c:extLst>
                <c:ext xmlns:c15="http://schemas.microsoft.com/office/drawing/2012/chart" uri="{CE6537A1-D6FC-4f65-9D91-7224C49458BB}"/>
                <c:ext xmlns:c16="http://schemas.microsoft.com/office/drawing/2014/chart" uri="{C3380CC4-5D6E-409C-BE32-E72D297353CC}">
                  <c16:uniqueId val="{00000060-5CA0-4745-B3AB-55B6FB452BB1}"/>
                </c:ext>
              </c:extLst>
            </c:dLbl>
            <c:spPr>
              <a:noFill/>
              <a:ln>
                <a:noFill/>
              </a:ln>
              <a:effectLst/>
            </c:spPr>
            <c:txPr>
              <a:bodyPr rot="0" spcFirstLastPara="1" vertOverflow="ellipsis" vert="horz" wrap="square" anchor="ctr" anchorCtr="1"/>
              <a:lstStyle/>
              <a:p>
                <a:pPr>
                  <a:defRPr lang="es-CO"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SECTOR!$B$42:$S$42</c:f>
              <c:numCache>
                <c:formatCode>_(* #,##0_);_(* \(#,##0\);_(* "-"_);_(@_)</c:formatCode>
                <c:ptCount val="18"/>
                <c:pt idx="0">
                  <c:v>70</c:v>
                </c:pt>
                <c:pt idx="1">
                  <c:v>22</c:v>
                </c:pt>
                <c:pt idx="2">
                  <c:v>48</c:v>
                </c:pt>
                <c:pt idx="3">
                  <c:v>184</c:v>
                </c:pt>
                <c:pt idx="4">
                  <c:v>134</c:v>
                </c:pt>
                <c:pt idx="5">
                  <c:v>231</c:v>
                </c:pt>
                <c:pt idx="6">
                  <c:v>261</c:v>
                </c:pt>
                <c:pt idx="7">
                  <c:v>258</c:v>
                </c:pt>
                <c:pt idx="8">
                  <c:v>420</c:v>
                </c:pt>
                <c:pt idx="9">
                  <c:v>595</c:v>
                </c:pt>
                <c:pt idx="10">
                  <c:v>273</c:v>
                </c:pt>
                <c:pt idx="11">
                  <c:v>153</c:v>
                </c:pt>
                <c:pt idx="12">
                  <c:v>42</c:v>
                </c:pt>
                <c:pt idx="13">
                  <c:v>65</c:v>
                </c:pt>
                <c:pt idx="14">
                  <c:v>53</c:v>
                </c:pt>
                <c:pt idx="15">
                  <c:v>64</c:v>
                </c:pt>
                <c:pt idx="16">
                  <c:v>83</c:v>
                </c:pt>
                <c:pt idx="17">
                  <c:v>38</c:v>
                </c:pt>
              </c:numCache>
            </c:numRef>
          </c:val>
          <c:extLst>
            <c:ext xmlns:c16="http://schemas.microsoft.com/office/drawing/2014/chart" uri="{C3380CC4-5D6E-409C-BE32-E72D297353CC}">
              <c16:uniqueId val="{00000061-5CA0-4745-B3AB-55B6FB452BB1}"/>
            </c:ext>
          </c:extLst>
        </c:ser>
        <c:ser>
          <c:idx val="7"/>
          <c:order val="7"/>
          <c:tx>
            <c:strRef>
              <c:f>SECTOR!$A$43</c:f>
              <c:strCache>
                <c:ptCount val="1"/>
                <c:pt idx="0">
                  <c:v>Comercio, Industria Y Turismo</c:v>
                </c:pt>
              </c:strCache>
            </c:strRef>
          </c:tx>
          <c:spPr>
            <a:solidFill>
              <a:srgbClr val="E7E6E6">
                <a:lumMod val="75000"/>
              </a:srgbClr>
            </a:solidFill>
            <a:ln>
              <a:noFill/>
            </a:ln>
            <a:effectLst/>
          </c:spPr>
          <c:invertIfNegative val="0"/>
          <c:dLbls>
            <c:dLbl>
              <c:idx val="0"/>
              <c:layout>
                <c:manualLayout>
                  <c:x val="2.25183114209771E-3"/>
                  <c:y val="-1.67347697124386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1C-4E6C-8CDD-856FA900C8C8}"/>
                </c:ext>
              </c:extLst>
            </c:dLbl>
            <c:dLbl>
              <c:idx val="1"/>
              <c:delete val="1"/>
              <c:extLst>
                <c:ext xmlns:c15="http://schemas.microsoft.com/office/drawing/2012/chart" uri="{CE6537A1-D6FC-4f65-9D91-7224C49458BB}"/>
                <c:ext xmlns:c16="http://schemas.microsoft.com/office/drawing/2014/chart" uri="{C3380CC4-5D6E-409C-BE32-E72D297353CC}">
                  <c16:uniqueId val="{00000062-5CA0-4745-B3AB-55B6FB452BB1}"/>
                </c:ext>
              </c:extLst>
            </c:dLbl>
            <c:dLbl>
              <c:idx val="2"/>
              <c:delete val="1"/>
              <c:extLst>
                <c:ext xmlns:c15="http://schemas.microsoft.com/office/drawing/2012/chart" uri="{CE6537A1-D6FC-4f65-9D91-7224C49458BB}"/>
                <c:ext xmlns:c16="http://schemas.microsoft.com/office/drawing/2014/chart" uri="{C3380CC4-5D6E-409C-BE32-E72D297353CC}">
                  <c16:uniqueId val="{00000063-5CA0-4745-B3AB-55B6FB452BB1}"/>
                </c:ext>
              </c:extLst>
            </c:dLbl>
            <c:dLbl>
              <c:idx val="3"/>
              <c:delete val="1"/>
              <c:extLst>
                <c:ext xmlns:c15="http://schemas.microsoft.com/office/drawing/2012/chart" uri="{CE6537A1-D6FC-4f65-9D91-7224C49458BB}"/>
                <c:ext xmlns:c16="http://schemas.microsoft.com/office/drawing/2014/chart" uri="{C3380CC4-5D6E-409C-BE32-E72D297353CC}">
                  <c16:uniqueId val="{00000064-5CA0-4745-B3AB-55B6FB452BB1}"/>
                </c:ext>
              </c:extLst>
            </c:dLbl>
            <c:dLbl>
              <c:idx val="4"/>
              <c:delete val="1"/>
              <c:extLst>
                <c:ext xmlns:c15="http://schemas.microsoft.com/office/drawing/2012/chart" uri="{CE6537A1-D6FC-4f65-9D91-7224C49458BB}"/>
                <c:ext xmlns:c16="http://schemas.microsoft.com/office/drawing/2014/chart" uri="{C3380CC4-5D6E-409C-BE32-E72D297353CC}">
                  <c16:uniqueId val="{00000065-5CA0-4745-B3AB-55B6FB452BB1}"/>
                </c:ext>
              </c:extLst>
            </c:dLbl>
            <c:dLbl>
              <c:idx val="5"/>
              <c:delete val="1"/>
              <c:extLst>
                <c:ext xmlns:c15="http://schemas.microsoft.com/office/drawing/2012/chart" uri="{CE6537A1-D6FC-4f65-9D91-7224C49458BB}"/>
                <c:ext xmlns:c16="http://schemas.microsoft.com/office/drawing/2014/chart" uri="{C3380CC4-5D6E-409C-BE32-E72D297353CC}">
                  <c16:uniqueId val="{00000066-5CA0-4745-B3AB-55B6FB452BB1}"/>
                </c:ext>
              </c:extLst>
            </c:dLbl>
            <c:dLbl>
              <c:idx val="6"/>
              <c:delete val="1"/>
              <c:extLst>
                <c:ext xmlns:c15="http://schemas.microsoft.com/office/drawing/2012/chart" uri="{CE6537A1-D6FC-4f65-9D91-7224C49458BB}"/>
                <c:ext xmlns:c16="http://schemas.microsoft.com/office/drawing/2014/chart" uri="{C3380CC4-5D6E-409C-BE32-E72D297353CC}">
                  <c16:uniqueId val="{00000067-5CA0-4745-B3AB-55B6FB452BB1}"/>
                </c:ext>
              </c:extLst>
            </c:dLbl>
            <c:dLbl>
              <c:idx val="7"/>
              <c:delete val="1"/>
              <c:extLst>
                <c:ext xmlns:c15="http://schemas.microsoft.com/office/drawing/2012/chart" uri="{CE6537A1-D6FC-4f65-9D91-7224C49458BB}"/>
                <c:ext xmlns:c16="http://schemas.microsoft.com/office/drawing/2014/chart" uri="{C3380CC4-5D6E-409C-BE32-E72D297353CC}">
                  <c16:uniqueId val="{00000068-5CA0-4745-B3AB-55B6FB452BB1}"/>
                </c:ext>
              </c:extLst>
            </c:dLbl>
            <c:dLbl>
              <c:idx val="8"/>
              <c:delete val="1"/>
              <c:extLst>
                <c:ext xmlns:c15="http://schemas.microsoft.com/office/drawing/2012/chart" uri="{CE6537A1-D6FC-4f65-9D91-7224C49458BB}"/>
                <c:ext xmlns:c16="http://schemas.microsoft.com/office/drawing/2014/chart" uri="{C3380CC4-5D6E-409C-BE32-E72D297353CC}">
                  <c16:uniqueId val="{00000069-5CA0-4745-B3AB-55B6FB452BB1}"/>
                </c:ext>
              </c:extLst>
            </c:dLbl>
            <c:dLbl>
              <c:idx val="9"/>
              <c:delete val="1"/>
              <c:extLst>
                <c:ext xmlns:c15="http://schemas.microsoft.com/office/drawing/2012/chart" uri="{CE6537A1-D6FC-4f65-9D91-7224C49458BB}"/>
                <c:ext xmlns:c16="http://schemas.microsoft.com/office/drawing/2014/chart" uri="{C3380CC4-5D6E-409C-BE32-E72D297353CC}">
                  <c16:uniqueId val="{00000005-9D9C-4A01-B223-61F833849E6F}"/>
                </c:ext>
              </c:extLst>
            </c:dLbl>
            <c:dLbl>
              <c:idx val="10"/>
              <c:spPr>
                <a:noFill/>
                <a:ln>
                  <a:noFill/>
                </a:ln>
                <a:effectLst/>
              </c:spPr>
              <c:txPr>
                <a:bodyPr rot="0" spcFirstLastPara="1" vertOverflow="ellipsis" vert="horz" wrap="square" anchor="ctr" anchorCtr="1"/>
                <a:lstStyle/>
                <a:p>
                  <a:pPr>
                    <a:defRPr lang="es-CO"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881C-43E3-AA50-78DAC6FCFE85}"/>
                </c:ext>
              </c:extLst>
            </c:dLbl>
            <c:dLbl>
              <c:idx val="11"/>
              <c:delete val="1"/>
              <c:extLst>
                <c:ext xmlns:c15="http://schemas.microsoft.com/office/drawing/2012/chart" uri="{CE6537A1-D6FC-4f65-9D91-7224C49458BB}"/>
                <c:ext xmlns:c16="http://schemas.microsoft.com/office/drawing/2014/chart" uri="{C3380CC4-5D6E-409C-BE32-E72D297353CC}">
                  <c16:uniqueId val="{0000006A-5CA0-4745-B3AB-55B6FB452BB1}"/>
                </c:ext>
              </c:extLst>
            </c:dLbl>
            <c:dLbl>
              <c:idx val="12"/>
              <c:delete val="1"/>
              <c:extLst>
                <c:ext xmlns:c15="http://schemas.microsoft.com/office/drawing/2012/chart" uri="{CE6537A1-D6FC-4f65-9D91-7224C49458BB}"/>
                <c:ext xmlns:c16="http://schemas.microsoft.com/office/drawing/2014/chart" uri="{C3380CC4-5D6E-409C-BE32-E72D297353CC}">
                  <c16:uniqueId val="{0000006B-5CA0-4745-B3AB-55B6FB452BB1}"/>
                </c:ext>
              </c:extLst>
            </c:dLbl>
            <c:dLbl>
              <c:idx val="13"/>
              <c:delete val="1"/>
              <c:extLst>
                <c:ext xmlns:c15="http://schemas.microsoft.com/office/drawing/2012/chart" uri="{CE6537A1-D6FC-4f65-9D91-7224C49458BB}"/>
                <c:ext xmlns:c16="http://schemas.microsoft.com/office/drawing/2014/chart" uri="{C3380CC4-5D6E-409C-BE32-E72D297353CC}">
                  <c16:uniqueId val="{0000006C-5CA0-4745-B3AB-55B6FB452BB1}"/>
                </c:ext>
              </c:extLst>
            </c:dLbl>
            <c:dLbl>
              <c:idx val="14"/>
              <c:delete val="1"/>
              <c:extLst>
                <c:ext xmlns:c15="http://schemas.microsoft.com/office/drawing/2012/chart" uri="{CE6537A1-D6FC-4f65-9D91-7224C49458BB}"/>
                <c:ext xmlns:c16="http://schemas.microsoft.com/office/drawing/2014/chart" uri="{C3380CC4-5D6E-409C-BE32-E72D297353CC}">
                  <c16:uniqueId val="{0000006D-5CA0-4745-B3AB-55B6FB452BB1}"/>
                </c:ext>
              </c:extLst>
            </c:dLbl>
            <c:dLbl>
              <c:idx val="15"/>
              <c:delete val="1"/>
              <c:extLst>
                <c:ext xmlns:c15="http://schemas.microsoft.com/office/drawing/2012/chart" uri="{CE6537A1-D6FC-4f65-9D91-7224C49458BB}"/>
                <c:ext xmlns:c16="http://schemas.microsoft.com/office/drawing/2014/chart" uri="{C3380CC4-5D6E-409C-BE32-E72D297353CC}">
                  <c16:uniqueId val="{0000006E-5CA0-4745-B3AB-55B6FB452BB1}"/>
                </c:ext>
              </c:extLst>
            </c:dLbl>
            <c:dLbl>
              <c:idx val="16"/>
              <c:spPr>
                <a:noFill/>
                <a:ln>
                  <a:noFill/>
                </a:ln>
                <a:effectLst/>
              </c:spPr>
              <c:txPr>
                <a:bodyPr rot="0" spcFirstLastPara="1" vertOverflow="ellipsis" vert="horz" wrap="square" anchor="ctr" anchorCtr="1"/>
                <a:lstStyle/>
                <a:p>
                  <a:pPr>
                    <a:defRPr lang="es-CO"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1-881C-43E3-AA50-78DAC6FCFE85}"/>
                </c:ext>
              </c:extLst>
            </c:dLbl>
            <c:spPr>
              <a:noFill/>
              <a:ln>
                <a:noFill/>
              </a:ln>
              <a:effectLst/>
            </c:spPr>
            <c:txPr>
              <a:bodyPr rot="0" spcFirstLastPara="1" vertOverflow="ellipsis" vert="horz" wrap="square" anchor="ctr" anchorCtr="1"/>
              <a:lstStyle/>
              <a:p>
                <a:pPr>
                  <a:defRPr lang="es-CO" sz="14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SECTOR!$B$43:$S$43</c:f>
              <c:numCache>
                <c:formatCode>_(* #,##0_);_(* \(#,##0\);_(* "-"_);_(@_)</c:formatCode>
                <c:ptCount val="18"/>
                <c:pt idx="0">
                  <c:v>4</c:v>
                </c:pt>
                <c:pt idx="1">
                  <c:v>4</c:v>
                </c:pt>
                <c:pt idx="2">
                  <c:v>3</c:v>
                </c:pt>
                <c:pt idx="3">
                  <c:v>83</c:v>
                </c:pt>
                <c:pt idx="4">
                  <c:v>93</c:v>
                </c:pt>
                <c:pt idx="5">
                  <c:v>111</c:v>
                </c:pt>
                <c:pt idx="6">
                  <c:v>87</c:v>
                </c:pt>
                <c:pt idx="7">
                  <c:v>77</c:v>
                </c:pt>
                <c:pt idx="8">
                  <c:v>100</c:v>
                </c:pt>
                <c:pt idx="9">
                  <c:v>92</c:v>
                </c:pt>
                <c:pt idx="10">
                  <c:v>59</c:v>
                </c:pt>
                <c:pt idx="11">
                  <c:v>141</c:v>
                </c:pt>
                <c:pt idx="12">
                  <c:v>109</c:v>
                </c:pt>
                <c:pt idx="13">
                  <c:v>115</c:v>
                </c:pt>
                <c:pt idx="14">
                  <c:v>92</c:v>
                </c:pt>
                <c:pt idx="15">
                  <c:v>119</c:v>
                </c:pt>
                <c:pt idx="16">
                  <c:v>90</c:v>
                </c:pt>
                <c:pt idx="17">
                  <c:v>35</c:v>
                </c:pt>
              </c:numCache>
            </c:numRef>
          </c:val>
          <c:extLst>
            <c:ext xmlns:c16="http://schemas.microsoft.com/office/drawing/2014/chart" uri="{C3380CC4-5D6E-409C-BE32-E72D297353CC}">
              <c16:uniqueId val="{0000006F-5CA0-4745-B3AB-55B6FB452BB1}"/>
            </c:ext>
          </c:extLst>
        </c:ser>
        <c:ser>
          <c:idx val="8"/>
          <c:order val="8"/>
          <c:tx>
            <c:strRef>
              <c:f>SECTOR!$A$44</c:f>
              <c:strCache>
                <c:ptCount val="1"/>
                <c:pt idx="0">
                  <c:v>Defensa</c:v>
                </c:pt>
              </c:strCache>
            </c:strRef>
          </c:tx>
          <c:spPr>
            <a:solidFill>
              <a:schemeClr val="accent3">
                <a:lumMod val="60000"/>
              </a:schemeClr>
            </a:solidFill>
            <a:ln>
              <a:noFill/>
            </a:ln>
            <a:effectLst/>
          </c:spPr>
          <c:invertIfNegative val="0"/>
          <c:dLbls>
            <c:delete val="1"/>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SECTOR!$B$44:$S$44</c:f>
              <c:numCache>
                <c:formatCode>_(* #,##0_);_(* \(#,##0\);_(* "-"_);_(@_)</c:formatCode>
                <c:ptCount val="18"/>
                <c:pt idx="0">
                  <c:v>97</c:v>
                </c:pt>
                <c:pt idx="1">
                  <c:v>39</c:v>
                </c:pt>
                <c:pt idx="2">
                  <c:v>48</c:v>
                </c:pt>
                <c:pt idx="3">
                  <c:v>36</c:v>
                </c:pt>
                <c:pt idx="4">
                  <c:v>67</c:v>
                </c:pt>
                <c:pt idx="5">
                  <c:v>56</c:v>
                </c:pt>
                <c:pt idx="6">
                  <c:v>51</c:v>
                </c:pt>
                <c:pt idx="7">
                  <c:v>59</c:v>
                </c:pt>
                <c:pt idx="8">
                  <c:v>46</c:v>
                </c:pt>
                <c:pt idx="9">
                  <c:v>17</c:v>
                </c:pt>
                <c:pt idx="10">
                  <c:v>23</c:v>
                </c:pt>
                <c:pt idx="11">
                  <c:v>19</c:v>
                </c:pt>
                <c:pt idx="12">
                  <c:v>29</c:v>
                </c:pt>
                <c:pt idx="13">
                  <c:v>44</c:v>
                </c:pt>
                <c:pt idx="14">
                  <c:v>33</c:v>
                </c:pt>
                <c:pt idx="15">
                  <c:v>32</c:v>
                </c:pt>
                <c:pt idx="16">
                  <c:v>29</c:v>
                </c:pt>
                <c:pt idx="17">
                  <c:v>28</c:v>
                </c:pt>
              </c:numCache>
            </c:numRef>
          </c:val>
          <c:extLst>
            <c:ext xmlns:c16="http://schemas.microsoft.com/office/drawing/2014/chart" uri="{C3380CC4-5D6E-409C-BE32-E72D297353CC}">
              <c16:uniqueId val="{0000007D-5CA0-4745-B3AB-55B6FB452BB1}"/>
            </c:ext>
          </c:extLst>
        </c:ser>
        <c:ser>
          <c:idx val="9"/>
          <c:order val="9"/>
          <c:tx>
            <c:strRef>
              <c:f>SECTOR!$A$45</c:f>
              <c:strCache>
                <c:ptCount val="1"/>
                <c:pt idx="0">
                  <c:v>Educación</c:v>
                </c:pt>
              </c:strCache>
            </c:strRef>
          </c:tx>
          <c:spPr>
            <a:solidFill>
              <a:schemeClr val="accent4">
                <a:lumMod val="60000"/>
              </a:schemeClr>
            </a:solidFill>
            <a:ln>
              <a:noFill/>
            </a:ln>
            <a:effectLst/>
          </c:spPr>
          <c:invertIfNegative val="0"/>
          <c:dLbls>
            <c:delete val="1"/>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SECTOR!$B$45:$S$45</c:f>
              <c:numCache>
                <c:formatCode>_(* #,##0_);_(* \(#,##0\);_(* "-"_);_(@_)</c:formatCode>
                <c:ptCount val="18"/>
                <c:pt idx="0">
                  <c:v>56</c:v>
                </c:pt>
                <c:pt idx="1">
                  <c:v>37</c:v>
                </c:pt>
                <c:pt idx="2">
                  <c:v>55</c:v>
                </c:pt>
                <c:pt idx="3">
                  <c:v>23</c:v>
                </c:pt>
                <c:pt idx="4">
                  <c:v>58</c:v>
                </c:pt>
                <c:pt idx="5">
                  <c:v>44</c:v>
                </c:pt>
                <c:pt idx="6">
                  <c:v>28</c:v>
                </c:pt>
                <c:pt idx="7">
                  <c:v>29</c:v>
                </c:pt>
                <c:pt idx="8">
                  <c:v>11</c:v>
                </c:pt>
                <c:pt idx="9">
                  <c:v>23</c:v>
                </c:pt>
                <c:pt idx="10">
                  <c:v>24</c:v>
                </c:pt>
                <c:pt idx="11">
                  <c:v>11</c:v>
                </c:pt>
                <c:pt idx="12">
                  <c:v>18</c:v>
                </c:pt>
                <c:pt idx="13">
                  <c:v>46</c:v>
                </c:pt>
                <c:pt idx="14">
                  <c:v>30</c:v>
                </c:pt>
                <c:pt idx="15">
                  <c:v>55</c:v>
                </c:pt>
                <c:pt idx="16">
                  <c:v>36</c:v>
                </c:pt>
                <c:pt idx="17">
                  <c:v>22</c:v>
                </c:pt>
              </c:numCache>
            </c:numRef>
          </c:val>
          <c:extLst>
            <c:ext xmlns:c16="http://schemas.microsoft.com/office/drawing/2014/chart" uri="{C3380CC4-5D6E-409C-BE32-E72D297353CC}">
              <c16:uniqueId val="{0000008B-5CA0-4745-B3AB-55B6FB452BB1}"/>
            </c:ext>
          </c:extLst>
        </c:ser>
        <c:dLbls>
          <c:dLblPos val="ctr"/>
          <c:showLegendKey val="0"/>
          <c:showVal val="1"/>
          <c:showCatName val="0"/>
          <c:showSerName val="0"/>
          <c:showPercent val="0"/>
          <c:showBubbleSize val="0"/>
        </c:dLbls>
        <c:gapWidth val="20"/>
        <c:overlap val="100"/>
        <c:axId val="-2071694472"/>
        <c:axId val="-2071691064"/>
      </c:barChart>
      <c:catAx>
        <c:axId val="-2071694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CO" sz="1050" b="0" i="0" u="none" strike="noStrike" kern="1200" baseline="0">
                <a:solidFill>
                  <a:schemeClr val="tx1"/>
                </a:solidFill>
                <a:latin typeface="+mn-lt"/>
                <a:ea typeface="+mn-ea"/>
                <a:cs typeface="+mn-cs"/>
              </a:defRPr>
            </a:pPr>
            <a:endParaRPr lang="es-CO"/>
          </a:p>
        </c:txPr>
        <c:crossAx val="-2071691064"/>
        <c:crosses val="autoZero"/>
        <c:auto val="1"/>
        <c:lblAlgn val="ctr"/>
        <c:lblOffset val="100"/>
        <c:noMultiLvlLbl val="0"/>
      </c:catAx>
      <c:valAx>
        <c:axId val="-207169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s-CO" sz="1400" b="1" i="0" u="none" strike="noStrike" kern="1200" baseline="0">
                    <a:solidFill>
                      <a:schemeClr val="tx1"/>
                    </a:solidFill>
                    <a:latin typeface="+mn-lt"/>
                    <a:ea typeface="+mn-ea"/>
                    <a:cs typeface="+mn-cs"/>
                  </a:defRPr>
                </a:pPr>
                <a:r>
                  <a:rPr lang="es-CO" sz="1400" b="1"/>
                  <a:t>Normatividad asociada en los diarios expedidos</a:t>
                </a:r>
              </a:p>
            </c:rich>
          </c:tx>
          <c:layout>
            <c:manualLayout>
              <c:xMode val="edge"/>
              <c:yMode val="edge"/>
              <c:x val="7.8419576249706396E-3"/>
              <c:y val="4.8999597064515898E-2"/>
            </c:manualLayout>
          </c:layout>
          <c:overlay val="0"/>
          <c:spPr>
            <a:noFill/>
            <a:ln>
              <a:noFill/>
            </a:ln>
            <a:effectLst/>
          </c:spPr>
          <c:txPr>
            <a:bodyPr rot="-5400000" spcFirstLastPara="1" vertOverflow="ellipsis" vert="horz" wrap="square" anchor="ctr" anchorCtr="1"/>
            <a:lstStyle/>
            <a:p>
              <a:pPr>
                <a:defRPr lang="es-CO" sz="1400" b="1" i="0" u="none" strike="noStrike" kern="1200" baseline="0">
                  <a:solidFill>
                    <a:schemeClr val="tx1"/>
                  </a:solidFill>
                  <a:latin typeface="+mn-lt"/>
                  <a:ea typeface="+mn-ea"/>
                  <a:cs typeface="+mn-cs"/>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s-CO" sz="1100" b="0" i="0" u="none" strike="noStrike" kern="1200" baseline="0">
                <a:solidFill>
                  <a:schemeClr val="tx1"/>
                </a:solidFill>
                <a:latin typeface="+mn-lt"/>
                <a:ea typeface="+mn-ea"/>
                <a:cs typeface="+mn-cs"/>
              </a:defRPr>
            </a:pPr>
            <a:endParaRPr lang="es-CO"/>
          </a:p>
        </c:txPr>
        <c:crossAx val="-2071694472"/>
        <c:crosses val="autoZero"/>
        <c:crossBetween val="between"/>
      </c:valAx>
      <c:spPr>
        <a:noFill/>
        <a:ln w="25400">
          <a:noFill/>
        </a:ln>
        <a:effectLst/>
      </c:spPr>
    </c:plotArea>
    <c:legend>
      <c:legendPos val="b"/>
      <c:layout>
        <c:manualLayout>
          <c:xMode val="edge"/>
          <c:yMode val="edge"/>
          <c:x val="6.9986202658242305E-2"/>
          <c:y val="0.78828197164576597"/>
          <c:w val="0.88367173302077195"/>
          <c:h val="0.20837107441174599"/>
        </c:manualLayout>
      </c:layout>
      <c:overlay val="0"/>
      <c:spPr>
        <a:noFill/>
        <a:ln>
          <a:noFill/>
        </a:ln>
        <a:effectLst/>
      </c:spPr>
      <c:txPr>
        <a:bodyPr rot="0" spcFirstLastPara="1" vertOverflow="ellipsis" vert="horz" wrap="square" anchor="ctr" anchorCtr="1"/>
        <a:lstStyle/>
        <a:p>
          <a:pPr>
            <a:defRPr lang="es-CO"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lang="es-CO" sz="1000" b="0" i="0" u="none" strike="noStrike" kern="1200" baseline="0">
          <a:solidFill>
            <a:schemeClr val="tx1"/>
          </a:solidFill>
          <a:latin typeface="+mn-lt"/>
          <a:ea typeface="+mn-ea"/>
          <a:cs typeface="+mn-cs"/>
        </a:defRPr>
      </a:pPr>
      <a:endParaRPr lang="es-CO"/>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77185806942299"/>
          <c:y val="4.6508867299478798E-2"/>
          <c:w val="0.84761406508799397"/>
          <c:h val="0.77880292049334099"/>
        </c:manualLayout>
      </c:layout>
      <c:barChart>
        <c:barDir val="col"/>
        <c:grouping val="stacked"/>
        <c:varyColors val="0"/>
        <c:ser>
          <c:idx val="1"/>
          <c:order val="0"/>
          <c:tx>
            <c:strRef>
              <c:f>SUST!$L$3</c:f>
              <c:strCache>
                <c:ptCount val="1"/>
                <c:pt idx="0">
                  <c:v>No sustancial</c:v>
                </c:pt>
              </c:strCache>
            </c:strRef>
          </c:tx>
          <c:spPr>
            <a:solidFill>
              <a:srgbClr val="A4091F"/>
            </a:solidFill>
            <a:ln>
              <a:noFill/>
            </a:ln>
            <a:effectLst/>
          </c:spPr>
          <c:invertIfNegative val="0"/>
          <c:dLbls>
            <c:dLbl>
              <c:idx val="0"/>
              <c:layout>
                <c:manualLayout>
                  <c:x val="5.61145309063814E-3"/>
                  <c:y val="-2.1002649972150799E-2"/>
                </c:manualLayout>
              </c:layout>
              <c:tx>
                <c:rich>
                  <a:bodyPr/>
                  <a:lstStyle/>
                  <a:p>
                    <a:fld id="{A2915B53-0841-428B-AC7F-EB60B81BE546}" type="CELLRANGE">
                      <a:rPr lang="en-US"/>
                      <a:pPr/>
                      <a:t>[CELLRANGE]</a:t>
                    </a:fld>
                    <a:endParaRPr lang="en-US" baseline="0"/>
                  </a:p>
                  <a:p>
                    <a:fld id="{2313E766-E3E1-4237-A76B-9BBF9BA0E309}" type="VALUE">
                      <a:rPr lang="en-US"/>
                      <a:pPr/>
                      <a:t>[VALOR]</a:t>
                    </a:fld>
                    <a:endParaRPr lang="es-CO"/>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8997-4F59-9293-C614E8A0C0F0}"/>
                </c:ext>
              </c:extLst>
            </c:dLbl>
            <c:dLbl>
              <c:idx val="1"/>
              <c:delete val="1"/>
              <c:extLst>
                <c:ext xmlns:c15="http://schemas.microsoft.com/office/drawing/2012/chart" uri="{CE6537A1-D6FC-4f65-9D91-7224C49458BB}"/>
                <c:ext xmlns:c16="http://schemas.microsoft.com/office/drawing/2014/chart" uri="{C3380CC4-5D6E-409C-BE32-E72D297353CC}">
                  <c16:uniqueId val="{00000001-8997-4F59-9293-C614E8A0C0F0}"/>
                </c:ext>
              </c:extLst>
            </c:dLbl>
            <c:dLbl>
              <c:idx val="2"/>
              <c:delete val="1"/>
              <c:extLst>
                <c:ext xmlns:c15="http://schemas.microsoft.com/office/drawing/2012/chart" uri="{CE6537A1-D6FC-4f65-9D91-7224C49458BB}"/>
                <c:ext xmlns:c16="http://schemas.microsoft.com/office/drawing/2014/chart" uri="{C3380CC4-5D6E-409C-BE32-E72D297353CC}">
                  <c16:uniqueId val="{00000002-8997-4F59-9293-C614E8A0C0F0}"/>
                </c:ext>
              </c:extLst>
            </c:dLbl>
            <c:dLbl>
              <c:idx val="3"/>
              <c:delete val="1"/>
              <c:extLst>
                <c:ext xmlns:c15="http://schemas.microsoft.com/office/drawing/2012/chart" uri="{CE6537A1-D6FC-4f65-9D91-7224C49458BB}"/>
                <c:ext xmlns:c16="http://schemas.microsoft.com/office/drawing/2014/chart" uri="{C3380CC4-5D6E-409C-BE32-E72D297353CC}">
                  <c16:uniqueId val="{00000003-8997-4F59-9293-C614E8A0C0F0}"/>
                </c:ext>
              </c:extLst>
            </c:dLbl>
            <c:dLbl>
              <c:idx val="4"/>
              <c:delete val="1"/>
              <c:extLst>
                <c:ext xmlns:c15="http://schemas.microsoft.com/office/drawing/2012/chart" uri="{CE6537A1-D6FC-4f65-9D91-7224C49458BB}"/>
                <c:ext xmlns:c16="http://schemas.microsoft.com/office/drawing/2014/chart" uri="{C3380CC4-5D6E-409C-BE32-E72D297353CC}">
                  <c16:uniqueId val="{00000004-8997-4F59-9293-C614E8A0C0F0}"/>
                </c:ext>
              </c:extLst>
            </c:dLbl>
            <c:dLbl>
              <c:idx val="5"/>
              <c:delete val="1"/>
              <c:extLst>
                <c:ext xmlns:c15="http://schemas.microsoft.com/office/drawing/2012/chart" uri="{CE6537A1-D6FC-4f65-9D91-7224C49458BB}"/>
                <c:ext xmlns:c16="http://schemas.microsoft.com/office/drawing/2014/chart" uri="{C3380CC4-5D6E-409C-BE32-E72D297353CC}">
                  <c16:uniqueId val="{00000005-8997-4F59-9293-C614E8A0C0F0}"/>
                </c:ext>
              </c:extLst>
            </c:dLbl>
            <c:dLbl>
              <c:idx val="6"/>
              <c:delete val="1"/>
              <c:extLst>
                <c:ext xmlns:c15="http://schemas.microsoft.com/office/drawing/2012/chart" uri="{CE6537A1-D6FC-4f65-9D91-7224C49458BB}"/>
                <c:ext xmlns:c16="http://schemas.microsoft.com/office/drawing/2014/chart" uri="{C3380CC4-5D6E-409C-BE32-E72D297353CC}">
                  <c16:uniqueId val="{00000006-8997-4F59-9293-C614E8A0C0F0}"/>
                </c:ext>
              </c:extLst>
            </c:dLbl>
            <c:dLbl>
              <c:idx val="7"/>
              <c:delete val="1"/>
              <c:extLst>
                <c:ext xmlns:c15="http://schemas.microsoft.com/office/drawing/2012/chart" uri="{CE6537A1-D6FC-4f65-9D91-7224C49458BB}"/>
                <c:ext xmlns:c16="http://schemas.microsoft.com/office/drawing/2014/chart" uri="{C3380CC4-5D6E-409C-BE32-E72D297353CC}">
                  <c16:uniqueId val="{00000007-8997-4F59-9293-C614E8A0C0F0}"/>
                </c:ext>
              </c:extLst>
            </c:dLbl>
            <c:dLbl>
              <c:idx val="8"/>
              <c:delete val="1"/>
              <c:extLst>
                <c:ext xmlns:c15="http://schemas.microsoft.com/office/drawing/2012/chart" uri="{CE6537A1-D6FC-4f65-9D91-7224C49458BB}"/>
                <c:ext xmlns:c16="http://schemas.microsoft.com/office/drawing/2014/chart" uri="{C3380CC4-5D6E-409C-BE32-E72D297353CC}">
                  <c16:uniqueId val="{00000008-8997-4F59-9293-C614E8A0C0F0}"/>
                </c:ext>
              </c:extLst>
            </c:dLbl>
            <c:dLbl>
              <c:idx val="9"/>
              <c:delete val="1"/>
              <c:extLst>
                <c:ext xmlns:c15="http://schemas.microsoft.com/office/drawing/2012/chart" uri="{CE6537A1-D6FC-4f65-9D91-7224C49458BB}"/>
                <c:ext xmlns:c16="http://schemas.microsoft.com/office/drawing/2014/chart" uri="{C3380CC4-5D6E-409C-BE32-E72D297353CC}">
                  <c16:uniqueId val="{00000009-8997-4F59-9293-C614E8A0C0F0}"/>
                </c:ext>
              </c:extLst>
            </c:dLbl>
            <c:dLbl>
              <c:idx val="10"/>
              <c:tx>
                <c:rich>
                  <a:bodyPr/>
                  <a:lstStyle/>
                  <a:p>
                    <a:fld id="{4DDC1909-D13D-4254-9DA6-223E70EAE0DF}" type="CELLRANGE">
                      <a:rPr lang="en-US"/>
                      <a:pPr/>
                      <a:t>[CELLRANGE]</a:t>
                    </a:fld>
                    <a:endParaRPr lang="en-US" baseline="0"/>
                  </a:p>
                  <a:p>
                    <a:fld id="{1A5A09CB-76DC-4C25-96B9-66AA9C3ED19B}" type="VALUE">
                      <a:rPr lang="en-US"/>
                      <a:pPr/>
                      <a:t>[VALOR]</a:t>
                    </a:fld>
                    <a:endParaRPr lang="es-CO"/>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8997-4F59-9293-C614E8A0C0F0}"/>
                </c:ext>
              </c:extLst>
            </c:dLbl>
            <c:dLbl>
              <c:idx val="11"/>
              <c:delete val="1"/>
              <c:extLst>
                <c:ext xmlns:c15="http://schemas.microsoft.com/office/drawing/2012/chart" uri="{CE6537A1-D6FC-4f65-9D91-7224C49458BB}"/>
                <c:ext xmlns:c16="http://schemas.microsoft.com/office/drawing/2014/chart" uri="{C3380CC4-5D6E-409C-BE32-E72D297353CC}">
                  <c16:uniqueId val="{0000000B-8997-4F59-9293-C614E8A0C0F0}"/>
                </c:ext>
              </c:extLst>
            </c:dLbl>
            <c:dLbl>
              <c:idx val="12"/>
              <c:delete val="1"/>
              <c:extLst>
                <c:ext xmlns:c15="http://schemas.microsoft.com/office/drawing/2012/chart" uri="{CE6537A1-D6FC-4f65-9D91-7224C49458BB}"/>
                <c:ext xmlns:c16="http://schemas.microsoft.com/office/drawing/2014/chart" uri="{C3380CC4-5D6E-409C-BE32-E72D297353CC}">
                  <c16:uniqueId val="{0000000C-8997-4F59-9293-C614E8A0C0F0}"/>
                </c:ext>
              </c:extLst>
            </c:dLbl>
            <c:dLbl>
              <c:idx val="13"/>
              <c:delete val="1"/>
              <c:extLst>
                <c:ext xmlns:c15="http://schemas.microsoft.com/office/drawing/2012/chart" uri="{CE6537A1-D6FC-4f65-9D91-7224C49458BB}"/>
                <c:ext xmlns:c16="http://schemas.microsoft.com/office/drawing/2014/chart" uri="{C3380CC4-5D6E-409C-BE32-E72D297353CC}">
                  <c16:uniqueId val="{0000000D-8997-4F59-9293-C614E8A0C0F0}"/>
                </c:ext>
              </c:extLst>
            </c:dLbl>
            <c:dLbl>
              <c:idx val="14"/>
              <c:delete val="1"/>
              <c:extLst>
                <c:ext xmlns:c15="http://schemas.microsoft.com/office/drawing/2012/chart" uri="{CE6537A1-D6FC-4f65-9D91-7224C49458BB}"/>
                <c:ext xmlns:c16="http://schemas.microsoft.com/office/drawing/2014/chart" uri="{C3380CC4-5D6E-409C-BE32-E72D297353CC}">
                  <c16:uniqueId val="{0000000E-8997-4F59-9293-C614E8A0C0F0}"/>
                </c:ext>
              </c:extLst>
            </c:dLbl>
            <c:dLbl>
              <c:idx val="15"/>
              <c:delete val="1"/>
              <c:extLst>
                <c:ext xmlns:c15="http://schemas.microsoft.com/office/drawing/2012/chart" uri="{CE6537A1-D6FC-4f65-9D91-7224C49458BB}"/>
                <c:ext xmlns:c16="http://schemas.microsoft.com/office/drawing/2014/chart" uri="{C3380CC4-5D6E-409C-BE32-E72D297353CC}">
                  <c16:uniqueId val="{0000000F-8997-4F59-9293-C614E8A0C0F0}"/>
                </c:ext>
              </c:extLst>
            </c:dLbl>
            <c:dLbl>
              <c:idx val="16"/>
              <c:tx>
                <c:rich>
                  <a:bodyPr/>
                  <a:lstStyle/>
                  <a:p>
                    <a:fld id="{C3F6E3F9-606C-4D08-AC28-6AFED1FA16B8}" type="CELLRANGE">
                      <a:rPr lang="en-US"/>
                      <a:pPr/>
                      <a:t>[CELLRANGE]</a:t>
                    </a:fld>
                    <a:endParaRPr lang="en-US" baseline="0"/>
                  </a:p>
                  <a:p>
                    <a:fld id="{9539018C-842B-4AE5-B97C-2A4395018C86}" type="VALUE">
                      <a:rPr lang="en-US"/>
                      <a:pPr/>
                      <a:t>[VALOR]</a:t>
                    </a:fld>
                    <a:endParaRPr lang="es-CO"/>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8997-4F59-9293-C614E8A0C0F0}"/>
                </c:ext>
              </c:extLst>
            </c:dLbl>
            <c:dLbl>
              <c:idx val="17"/>
              <c:tx>
                <c:rich>
                  <a:bodyPr/>
                  <a:lstStyle/>
                  <a:p>
                    <a:fld id="{E8B66C44-B05D-4CCF-A09C-0C7649237061}" type="CELLRANGE">
                      <a:rPr lang="en-US"/>
                      <a:pPr/>
                      <a:t>[CELLRANGE]</a:t>
                    </a:fld>
                    <a:endParaRPr lang="en-US" baseline="0"/>
                  </a:p>
                  <a:p>
                    <a:fld id="{E517B75C-C052-48AD-8F5F-999AF0984B48}" type="VALUE">
                      <a:rPr lang="en-US"/>
                      <a:pPr/>
                      <a:t>[VALOR]</a:t>
                    </a:fld>
                    <a:endParaRPr lang="es-CO"/>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8997-4F59-9293-C614E8A0C0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SUST!$A$4:$A$21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SUST!$L$4:$L$21</c:f>
              <c:numCache>
                <c:formatCode>_(* #,##0_);_(* \(#,##0\);_(* "-"_);_(@_)</c:formatCode>
                <c:ptCount val="18"/>
                <c:pt idx="0">
                  <c:v>549</c:v>
                </c:pt>
                <c:pt idx="1">
                  <c:v>964</c:v>
                </c:pt>
                <c:pt idx="2">
                  <c:v>695</c:v>
                </c:pt>
                <c:pt idx="3">
                  <c:v>1350</c:v>
                </c:pt>
                <c:pt idx="4">
                  <c:v>1687</c:v>
                </c:pt>
                <c:pt idx="5">
                  <c:v>852</c:v>
                </c:pt>
                <c:pt idx="6">
                  <c:v>664</c:v>
                </c:pt>
                <c:pt idx="7">
                  <c:v>809</c:v>
                </c:pt>
                <c:pt idx="8">
                  <c:v>782</c:v>
                </c:pt>
                <c:pt idx="9">
                  <c:v>825</c:v>
                </c:pt>
                <c:pt idx="10">
                  <c:v>788</c:v>
                </c:pt>
                <c:pt idx="11">
                  <c:v>879</c:v>
                </c:pt>
                <c:pt idx="12">
                  <c:v>1090</c:v>
                </c:pt>
                <c:pt idx="13">
                  <c:v>1637</c:v>
                </c:pt>
                <c:pt idx="14">
                  <c:v>1757</c:v>
                </c:pt>
                <c:pt idx="15">
                  <c:v>2922</c:v>
                </c:pt>
                <c:pt idx="16">
                  <c:v>5093</c:v>
                </c:pt>
                <c:pt idx="17">
                  <c:v>1544</c:v>
                </c:pt>
              </c:numCache>
            </c:numRef>
          </c:val>
          <c:extLst>
            <c:ext xmlns:c15="http://schemas.microsoft.com/office/drawing/2012/chart" uri="{02D57815-91ED-43cb-92C2-25804820EDAC}">
              <c15:datalabelsRange>
                <c15:f>SUST!$N$4:$N$21</c15:f>
                <c15:dlblRangeCache>
                  <c:ptCount val="18"/>
                  <c:pt idx="0">
                    <c:v>24%</c:v>
                  </c:pt>
                  <c:pt idx="1">
                    <c:v>35%</c:v>
                  </c:pt>
                  <c:pt idx="2">
                    <c:v>29%</c:v>
                  </c:pt>
                  <c:pt idx="3">
                    <c:v>32%</c:v>
                  </c:pt>
                  <c:pt idx="4">
                    <c:v>39%</c:v>
                  </c:pt>
                  <c:pt idx="5">
                    <c:v>25%</c:v>
                  </c:pt>
                  <c:pt idx="6">
                    <c:v>22%</c:v>
                  </c:pt>
                  <c:pt idx="7">
                    <c:v>24%</c:v>
                  </c:pt>
                  <c:pt idx="8">
                    <c:v>22%</c:v>
                  </c:pt>
                  <c:pt idx="9">
                    <c:v>25%</c:v>
                  </c:pt>
                  <c:pt idx="10">
                    <c:v>23%</c:v>
                  </c:pt>
                  <c:pt idx="11">
                    <c:v>23%</c:v>
                  </c:pt>
                  <c:pt idx="12">
                    <c:v>26%</c:v>
                  </c:pt>
                  <c:pt idx="13">
                    <c:v>31%</c:v>
                  </c:pt>
                  <c:pt idx="14">
                    <c:v>32%</c:v>
                  </c:pt>
                  <c:pt idx="15">
                    <c:v>45%</c:v>
                  </c:pt>
                  <c:pt idx="16">
                    <c:v>66%</c:v>
                  </c:pt>
                  <c:pt idx="17">
                    <c:v>59%</c:v>
                  </c:pt>
                </c15:dlblRangeCache>
              </c15:datalabelsRange>
            </c:ext>
            <c:ext xmlns:c16="http://schemas.microsoft.com/office/drawing/2014/chart" uri="{C3380CC4-5D6E-409C-BE32-E72D297353CC}">
              <c16:uniqueId val="{00000012-8997-4F59-9293-C614E8A0C0F0}"/>
            </c:ext>
          </c:extLst>
        </c:ser>
        <c:ser>
          <c:idx val="2"/>
          <c:order val="1"/>
          <c:tx>
            <c:strRef>
              <c:f>SUST!$M$3</c:f>
              <c:strCache>
                <c:ptCount val="1"/>
                <c:pt idx="0">
                  <c:v>Sustancial</c:v>
                </c:pt>
              </c:strCache>
            </c:strRef>
          </c:tx>
          <c:spPr>
            <a:solidFill>
              <a:srgbClr val="2F5597"/>
            </a:solidFill>
            <a:ln>
              <a:noFill/>
            </a:ln>
            <a:effectLst/>
          </c:spPr>
          <c:invertIfNegative val="0"/>
          <c:dLbls>
            <c:dLbl>
              <c:idx val="0"/>
              <c:layout>
                <c:manualLayout>
                  <c:x val="5.61145309063814E-3"/>
                  <c:y val="-1.68021199777207E-2"/>
                </c:manualLayout>
              </c:layout>
              <c:tx>
                <c:rich>
                  <a:bodyPr/>
                  <a:lstStyle/>
                  <a:p>
                    <a:r>
                      <a:rPr lang="en-US"/>
                      <a:t>76%</a:t>
                    </a:r>
                    <a:endParaRPr lang="en-US" baseline="0"/>
                  </a:p>
                  <a:p>
                    <a:r>
                      <a:rPr lang="en-US"/>
                      <a:t> 1.761 </a:t>
                    </a:r>
                  </a:p>
                </c:rich>
              </c:tx>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8997-4F59-9293-C614E8A0C0F0}"/>
                </c:ext>
              </c:extLst>
            </c:dLbl>
            <c:dLbl>
              <c:idx val="1"/>
              <c:delete val="1"/>
              <c:extLst>
                <c:ext xmlns:c15="http://schemas.microsoft.com/office/drawing/2012/chart" uri="{CE6537A1-D6FC-4f65-9D91-7224C49458BB}"/>
                <c:ext xmlns:c16="http://schemas.microsoft.com/office/drawing/2014/chart" uri="{C3380CC4-5D6E-409C-BE32-E72D297353CC}">
                  <c16:uniqueId val="{00000014-8997-4F59-9293-C614E8A0C0F0}"/>
                </c:ext>
              </c:extLst>
            </c:dLbl>
            <c:dLbl>
              <c:idx val="2"/>
              <c:delete val="1"/>
              <c:extLst>
                <c:ext xmlns:c15="http://schemas.microsoft.com/office/drawing/2012/chart" uri="{CE6537A1-D6FC-4f65-9D91-7224C49458BB}"/>
                <c:ext xmlns:c16="http://schemas.microsoft.com/office/drawing/2014/chart" uri="{C3380CC4-5D6E-409C-BE32-E72D297353CC}">
                  <c16:uniqueId val="{00000015-8997-4F59-9293-C614E8A0C0F0}"/>
                </c:ext>
              </c:extLst>
            </c:dLbl>
            <c:dLbl>
              <c:idx val="3"/>
              <c:delete val="1"/>
              <c:extLst>
                <c:ext xmlns:c15="http://schemas.microsoft.com/office/drawing/2012/chart" uri="{CE6537A1-D6FC-4f65-9D91-7224C49458BB}"/>
                <c:ext xmlns:c16="http://schemas.microsoft.com/office/drawing/2014/chart" uri="{C3380CC4-5D6E-409C-BE32-E72D297353CC}">
                  <c16:uniqueId val="{00000016-8997-4F59-9293-C614E8A0C0F0}"/>
                </c:ext>
              </c:extLst>
            </c:dLbl>
            <c:dLbl>
              <c:idx val="4"/>
              <c:delete val="1"/>
              <c:extLst>
                <c:ext xmlns:c15="http://schemas.microsoft.com/office/drawing/2012/chart" uri="{CE6537A1-D6FC-4f65-9D91-7224C49458BB}"/>
                <c:ext xmlns:c16="http://schemas.microsoft.com/office/drawing/2014/chart" uri="{C3380CC4-5D6E-409C-BE32-E72D297353CC}">
                  <c16:uniqueId val="{00000017-8997-4F59-9293-C614E8A0C0F0}"/>
                </c:ext>
              </c:extLst>
            </c:dLbl>
            <c:dLbl>
              <c:idx val="5"/>
              <c:delete val="1"/>
              <c:extLst>
                <c:ext xmlns:c15="http://schemas.microsoft.com/office/drawing/2012/chart" uri="{CE6537A1-D6FC-4f65-9D91-7224C49458BB}"/>
                <c:ext xmlns:c16="http://schemas.microsoft.com/office/drawing/2014/chart" uri="{C3380CC4-5D6E-409C-BE32-E72D297353CC}">
                  <c16:uniqueId val="{00000018-8997-4F59-9293-C614E8A0C0F0}"/>
                </c:ext>
              </c:extLst>
            </c:dLbl>
            <c:dLbl>
              <c:idx val="6"/>
              <c:delete val="1"/>
              <c:extLst>
                <c:ext xmlns:c15="http://schemas.microsoft.com/office/drawing/2012/chart" uri="{CE6537A1-D6FC-4f65-9D91-7224C49458BB}"/>
                <c:ext xmlns:c16="http://schemas.microsoft.com/office/drawing/2014/chart" uri="{C3380CC4-5D6E-409C-BE32-E72D297353CC}">
                  <c16:uniqueId val="{00000019-8997-4F59-9293-C614E8A0C0F0}"/>
                </c:ext>
              </c:extLst>
            </c:dLbl>
            <c:dLbl>
              <c:idx val="7"/>
              <c:delete val="1"/>
              <c:extLst>
                <c:ext xmlns:c15="http://schemas.microsoft.com/office/drawing/2012/chart" uri="{CE6537A1-D6FC-4f65-9D91-7224C49458BB}"/>
                <c:ext xmlns:c16="http://schemas.microsoft.com/office/drawing/2014/chart" uri="{C3380CC4-5D6E-409C-BE32-E72D297353CC}">
                  <c16:uniqueId val="{0000001A-8997-4F59-9293-C614E8A0C0F0}"/>
                </c:ext>
              </c:extLst>
            </c:dLbl>
            <c:dLbl>
              <c:idx val="8"/>
              <c:delete val="1"/>
              <c:extLst>
                <c:ext xmlns:c15="http://schemas.microsoft.com/office/drawing/2012/chart" uri="{CE6537A1-D6FC-4f65-9D91-7224C49458BB}"/>
                <c:ext xmlns:c16="http://schemas.microsoft.com/office/drawing/2014/chart" uri="{C3380CC4-5D6E-409C-BE32-E72D297353CC}">
                  <c16:uniqueId val="{0000001B-8997-4F59-9293-C614E8A0C0F0}"/>
                </c:ext>
              </c:extLst>
            </c:dLbl>
            <c:dLbl>
              <c:idx val="9"/>
              <c:delete val="1"/>
              <c:extLst>
                <c:ext xmlns:c15="http://schemas.microsoft.com/office/drawing/2012/chart" uri="{CE6537A1-D6FC-4f65-9D91-7224C49458BB}"/>
                <c:ext xmlns:c16="http://schemas.microsoft.com/office/drawing/2014/chart" uri="{C3380CC4-5D6E-409C-BE32-E72D297353CC}">
                  <c16:uniqueId val="{0000001C-8997-4F59-9293-C614E8A0C0F0}"/>
                </c:ext>
              </c:extLst>
            </c:dLbl>
            <c:dLbl>
              <c:idx val="10"/>
              <c:tx>
                <c:rich>
                  <a:bodyPr/>
                  <a:lstStyle/>
                  <a:p>
                    <a:r>
                      <a:rPr lang="en-US"/>
                      <a:t>77%</a:t>
                    </a:r>
                    <a:endParaRPr lang="en-US" baseline="0"/>
                  </a:p>
                  <a:p>
                    <a:r>
                      <a:rPr lang="en-US"/>
                      <a:t> 2.664 </a:t>
                    </a:r>
                  </a:p>
                </c:rich>
              </c:tx>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8997-4F59-9293-C614E8A0C0F0}"/>
                </c:ext>
              </c:extLst>
            </c:dLbl>
            <c:dLbl>
              <c:idx val="11"/>
              <c:delete val="1"/>
              <c:extLst>
                <c:ext xmlns:c15="http://schemas.microsoft.com/office/drawing/2012/chart" uri="{CE6537A1-D6FC-4f65-9D91-7224C49458BB}"/>
                <c:ext xmlns:c16="http://schemas.microsoft.com/office/drawing/2014/chart" uri="{C3380CC4-5D6E-409C-BE32-E72D297353CC}">
                  <c16:uniqueId val="{0000001E-8997-4F59-9293-C614E8A0C0F0}"/>
                </c:ext>
              </c:extLst>
            </c:dLbl>
            <c:dLbl>
              <c:idx val="12"/>
              <c:delete val="1"/>
              <c:extLst>
                <c:ext xmlns:c15="http://schemas.microsoft.com/office/drawing/2012/chart" uri="{CE6537A1-D6FC-4f65-9D91-7224C49458BB}"/>
                <c:ext xmlns:c16="http://schemas.microsoft.com/office/drawing/2014/chart" uri="{C3380CC4-5D6E-409C-BE32-E72D297353CC}">
                  <c16:uniqueId val="{0000001F-8997-4F59-9293-C614E8A0C0F0}"/>
                </c:ext>
              </c:extLst>
            </c:dLbl>
            <c:dLbl>
              <c:idx val="13"/>
              <c:delete val="1"/>
              <c:extLst>
                <c:ext xmlns:c15="http://schemas.microsoft.com/office/drawing/2012/chart" uri="{CE6537A1-D6FC-4f65-9D91-7224C49458BB}"/>
                <c:ext xmlns:c16="http://schemas.microsoft.com/office/drawing/2014/chart" uri="{C3380CC4-5D6E-409C-BE32-E72D297353CC}">
                  <c16:uniqueId val="{00000020-8997-4F59-9293-C614E8A0C0F0}"/>
                </c:ext>
              </c:extLst>
            </c:dLbl>
            <c:dLbl>
              <c:idx val="14"/>
              <c:delete val="1"/>
              <c:extLst>
                <c:ext xmlns:c15="http://schemas.microsoft.com/office/drawing/2012/chart" uri="{CE6537A1-D6FC-4f65-9D91-7224C49458BB}"/>
                <c:ext xmlns:c16="http://schemas.microsoft.com/office/drawing/2014/chart" uri="{C3380CC4-5D6E-409C-BE32-E72D297353CC}">
                  <c16:uniqueId val="{00000021-8997-4F59-9293-C614E8A0C0F0}"/>
                </c:ext>
              </c:extLst>
            </c:dLbl>
            <c:dLbl>
              <c:idx val="15"/>
              <c:delete val="1"/>
              <c:extLst>
                <c:ext xmlns:c15="http://schemas.microsoft.com/office/drawing/2012/chart" uri="{CE6537A1-D6FC-4f65-9D91-7224C49458BB}"/>
                <c:ext xmlns:c16="http://schemas.microsoft.com/office/drawing/2014/chart" uri="{C3380CC4-5D6E-409C-BE32-E72D297353CC}">
                  <c16:uniqueId val="{00000022-8997-4F59-9293-C614E8A0C0F0}"/>
                </c:ext>
              </c:extLst>
            </c:dLbl>
            <c:dLbl>
              <c:idx val="16"/>
              <c:tx>
                <c:rich>
                  <a:bodyPr/>
                  <a:lstStyle/>
                  <a:p>
                    <a:r>
                      <a:rPr lang="en-US"/>
                      <a:t>34%</a:t>
                    </a:r>
                    <a:endParaRPr lang="en-US" baseline="0"/>
                  </a:p>
                  <a:p>
                    <a:r>
                      <a:rPr lang="en-US"/>
                      <a:t> 2.633 </a:t>
                    </a:r>
                  </a:p>
                </c:rich>
              </c:tx>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8997-4F59-9293-C614E8A0C0F0}"/>
                </c:ext>
              </c:extLst>
            </c:dLbl>
            <c:dLbl>
              <c:idx val="17"/>
              <c:tx>
                <c:rich>
                  <a:bodyPr/>
                  <a:lstStyle/>
                  <a:p>
                    <a:r>
                      <a:rPr lang="en-US"/>
                      <a:t>41%</a:t>
                    </a:r>
                    <a:endParaRPr lang="en-US" baseline="0"/>
                  </a:p>
                  <a:p>
                    <a:r>
                      <a:rPr lang="en-US"/>
                      <a:t> 1.064 </a:t>
                    </a:r>
                  </a:p>
                </c:rich>
              </c:tx>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4-8997-4F59-9293-C614E8A0C0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SUST!$A$4:$A$21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SUST!$M$4:$M$21</c:f>
              <c:numCache>
                <c:formatCode>_(* #,##0_);_(* \(#,##0\);_(* "-"_);_(@_)</c:formatCode>
                <c:ptCount val="18"/>
                <c:pt idx="0">
                  <c:v>1761</c:v>
                </c:pt>
                <c:pt idx="1">
                  <c:v>1799</c:v>
                </c:pt>
                <c:pt idx="2">
                  <c:v>1735</c:v>
                </c:pt>
                <c:pt idx="3">
                  <c:v>2829</c:v>
                </c:pt>
                <c:pt idx="4">
                  <c:v>2589</c:v>
                </c:pt>
                <c:pt idx="5">
                  <c:v>2511</c:v>
                </c:pt>
                <c:pt idx="6">
                  <c:v>2344</c:v>
                </c:pt>
                <c:pt idx="7">
                  <c:v>2545</c:v>
                </c:pt>
                <c:pt idx="8">
                  <c:v>2741</c:v>
                </c:pt>
                <c:pt idx="9">
                  <c:v>2523</c:v>
                </c:pt>
                <c:pt idx="10">
                  <c:v>2664</c:v>
                </c:pt>
                <c:pt idx="11">
                  <c:v>2874</c:v>
                </c:pt>
                <c:pt idx="12">
                  <c:v>3128</c:v>
                </c:pt>
                <c:pt idx="13">
                  <c:v>3642</c:v>
                </c:pt>
                <c:pt idx="14">
                  <c:v>3759</c:v>
                </c:pt>
                <c:pt idx="15">
                  <c:v>3607</c:v>
                </c:pt>
                <c:pt idx="16">
                  <c:v>2633</c:v>
                </c:pt>
                <c:pt idx="17">
                  <c:v>1064</c:v>
                </c:pt>
              </c:numCache>
            </c:numRef>
          </c:val>
          <c:extLst>
            <c:ext xmlns:c16="http://schemas.microsoft.com/office/drawing/2014/chart" uri="{C3380CC4-5D6E-409C-BE32-E72D297353CC}">
              <c16:uniqueId val="{00000025-8997-4F59-9293-C614E8A0C0F0}"/>
            </c:ext>
          </c:extLst>
        </c:ser>
        <c:dLbls>
          <c:dLblPos val="ctr"/>
          <c:showLegendKey val="0"/>
          <c:showVal val="1"/>
          <c:showCatName val="0"/>
          <c:showSerName val="0"/>
          <c:showPercent val="0"/>
          <c:showBubbleSize val="0"/>
        </c:dLbls>
        <c:gapWidth val="20"/>
        <c:overlap val="100"/>
        <c:axId val="-2078259368"/>
        <c:axId val="-2078253848"/>
      </c:barChart>
      <c:catAx>
        <c:axId val="-207825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78253848"/>
        <c:crosses val="autoZero"/>
        <c:auto val="1"/>
        <c:lblAlgn val="ctr"/>
        <c:lblOffset val="100"/>
        <c:noMultiLvlLbl val="0"/>
      </c:catAx>
      <c:valAx>
        <c:axId val="-2078253848"/>
        <c:scaling>
          <c:orientation val="minMax"/>
          <c:max val="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s-CO" sz="1200" b="1">
                    <a:solidFill>
                      <a:schemeClr val="tx1"/>
                    </a:solidFill>
                  </a:rPr>
                  <a:t>Normatividad asociada en los diarios expedidos</a:t>
                </a:r>
              </a:p>
            </c:rich>
          </c:tx>
          <c:layout>
            <c:manualLayout>
              <c:xMode val="edge"/>
              <c:yMode val="edge"/>
              <c:x val="3.49561682103534E-3"/>
              <c:y val="8.2982280717961404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2078259368"/>
        <c:crosses val="autoZero"/>
        <c:crossBetween val="between"/>
      </c:valAx>
      <c:spPr>
        <a:noFill/>
        <a:ln w="25400">
          <a:noFill/>
        </a:ln>
        <a:effectLst/>
      </c:spPr>
    </c:plotArea>
    <c:legend>
      <c:legendPos val="r"/>
      <c:layout>
        <c:manualLayout>
          <c:xMode val="edge"/>
          <c:yMode val="edge"/>
          <c:x val="0.12565324825368901"/>
          <c:y val="0.91976616328864802"/>
          <c:w val="0.85470139546339696"/>
          <c:h val="7.625079473761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sz="1000"/>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b="0"/>
            </a:pPr>
            <a:r>
              <a:rPr lang="es-ES" sz="1800" b="0" dirty="0"/>
              <a:t>Puntaje obtenido (Índice Global de Competitividad FEM-2016) </a:t>
            </a:r>
          </a:p>
        </c:rich>
      </c:tx>
      <c:layout>
        <c:manualLayout>
          <c:xMode val="edge"/>
          <c:yMode val="edge"/>
          <c:x val="0.25555380673753603"/>
          <c:y val="3.2270787417885802E-3"/>
        </c:manualLayout>
      </c:layout>
      <c:overlay val="0"/>
    </c:title>
    <c:autoTitleDeleted val="0"/>
    <c:plotArea>
      <c:layout>
        <c:manualLayout>
          <c:layoutTarget val="inner"/>
          <c:xMode val="edge"/>
          <c:yMode val="edge"/>
          <c:x val="0.137426224984524"/>
          <c:y val="9.5317174129279703E-2"/>
          <c:w val="0.86257377501547605"/>
          <c:h val="0.90468282587072002"/>
        </c:manualLayout>
      </c:layout>
      <c:barChart>
        <c:barDir val="bar"/>
        <c:grouping val="clustered"/>
        <c:varyColors val="0"/>
        <c:ser>
          <c:idx val="0"/>
          <c:order val="0"/>
          <c:tx>
            <c:strRef>
              <c:f>Gráfica3!$I$36</c:f>
              <c:strCache>
                <c:ptCount val="1"/>
                <c:pt idx="0">
                  <c:v>Puntaje 2016</c:v>
                </c:pt>
              </c:strCache>
            </c:strRef>
          </c:tx>
          <c:spPr>
            <a:solidFill>
              <a:schemeClr val="accent5">
                <a:lumMod val="75000"/>
              </a:schemeClr>
            </a:solidFill>
          </c:spPr>
          <c:invertIfNegative val="0"/>
          <c:dPt>
            <c:idx val="4"/>
            <c:invertIfNegative val="0"/>
            <c:bubble3D val="0"/>
            <c:spPr>
              <a:solidFill>
                <a:srgbClr val="A4091F"/>
              </a:solidFill>
            </c:spPr>
            <c:extLst>
              <c:ext xmlns:c16="http://schemas.microsoft.com/office/drawing/2014/chart" uri="{C3380CC4-5D6E-409C-BE32-E72D297353CC}">
                <c16:uniqueId val="{00000001-3F38-46FE-A30F-C6A98475842E}"/>
              </c:ext>
            </c:extLst>
          </c:dPt>
          <c:dPt>
            <c:idx val="6"/>
            <c:invertIfNegative val="0"/>
            <c:bubble3D val="0"/>
            <c:spPr>
              <a:solidFill>
                <a:schemeClr val="accent5">
                  <a:lumMod val="75000"/>
                </a:schemeClr>
              </a:solidFill>
              <a:ln w="9525" cap="flat" cmpd="sng" algn="ctr">
                <a:no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3-3F38-46FE-A30F-C6A98475842E}"/>
              </c:ext>
            </c:extLst>
          </c:dPt>
          <c:dLbls>
            <c:dLbl>
              <c:idx val="4"/>
              <c:spPr>
                <a:noFill/>
                <a:ln>
                  <a:noFill/>
                </a:ln>
                <a:effectLst/>
              </c:spPr>
              <c:txPr>
                <a:bodyPr/>
                <a:lstStyle/>
                <a:p>
                  <a:pPr>
                    <a:defRPr sz="1800" b="1"/>
                  </a:pPr>
                  <a:endParaRPr lang="es-CO"/>
                </a:p>
              </c:txPr>
              <c:showLegendKey val="0"/>
              <c:showVal val="1"/>
              <c:showCatName val="0"/>
              <c:showSerName val="0"/>
              <c:showPercent val="0"/>
              <c:showBubbleSize val="0"/>
              <c:extLst>
                <c:ext xmlns:c16="http://schemas.microsoft.com/office/drawing/2014/chart" uri="{C3380CC4-5D6E-409C-BE32-E72D297353CC}">
                  <c16:uniqueId val="{00000001-3F38-46FE-A30F-C6A98475842E}"/>
                </c:ext>
              </c:extLst>
            </c:dLbl>
            <c:spPr>
              <a:noFill/>
              <a:ln>
                <a:noFill/>
              </a:ln>
              <a:effectLst/>
            </c:spPr>
            <c:txPr>
              <a:bodyPr/>
              <a:lstStyle/>
              <a:p>
                <a:pPr>
                  <a:defRPr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Gráfica3!$K$37:$K$54</c:f>
              <c:strCache>
                <c:ptCount val="18"/>
                <c:pt idx="0">
                  <c:v>33 Chile (+2)</c:v>
                </c:pt>
                <c:pt idx="1">
                  <c:v>42 Panamá (+8)</c:v>
                </c:pt>
                <c:pt idx="2">
                  <c:v>51 México (+6)</c:v>
                </c:pt>
                <c:pt idx="3">
                  <c:v>54 Costa Rica (-2)</c:v>
                </c:pt>
                <c:pt idx="4">
                  <c:v>61 Colombia (0)</c:v>
                </c:pt>
                <c:pt idx="5">
                  <c:v>67 Perú (+2)</c:v>
                </c:pt>
                <c:pt idx="6">
                  <c:v>73 Uruguay (0)</c:v>
                </c:pt>
                <c:pt idx="7">
                  <c:v>78 Guatemala (0)</c:v>
                </c:pt>
                <c:pt idx="8">
                  <c:v>81 Brasil (-6)</c:v>
                </c:pt>
                <c:pt idx="9">
                  <c:v>88 Honduras (0)</c:v>
                </c:pt>
                <c:pt idx="10">
                  <c:v>91 Ecuador (-15)</c:v>
                </c:pt>
                <c:pt idx="11">
                  <c:v>92 Rep. Domin. (+6)</c:v>
                </c:pt>
                <c:pt idx="12">
                  <c:v>103 Nicaragua (+5)</c:v>
                </c:pt>
                <c:pt idx="13">
                  <c:v>104 Argentina (+2)</c:v>
                </c:pt>
                <c:pt idx="14">
                  <c:v>105 El Salvador (-10)</c:v>
                </c:pt>
                <c:pt idx="15">
                  <c:v>117 Paraguay (+1)</c:v>
                </c:pt>
                <c:pt idx="16">
                  <c:v>121 Bolivia (-4)</c:v>
                </c:pt>
                <c:pt idx="17">
                  <c:v>130 Venezuela (+2)</c:v>
                </c:pt>
              </c:strCache>
            </c:strRef>
          </c:cat>
          <c:val>
            <c:numRef>
              <c:f>Gráfica3!$I$37:$I$54</c:f>
              <c:numCache>
                <c:formatCode>General</c:formatCode>
                <c:ptCount val="18"/>
                <c:pt idx="0">
                  <c:v>4.6399999999999997</c:v>
                </c:pt>
                <c:pt idx="1">
                  <c:v>4.51</c:v>
                </c:pt>
                <c:pt idx="2">
                  <c:v>4.41</c:v>
                </c:pt>
                <c:pt idx="3">
                  <c:v>4.41</c:v>
                </c:pt>
                <c:pt idx="4" formatCode="0.00">
                  <c:v>4.3</c:v>
                </c:pt>
                <c:pt idx="5">
                  <c:v>4.2300000000000004</c:v>
                </c:pt>
                <c:pt idx="6">
                  <c:v>4.17</c:v>
                </c:pt>
                <c:pt idx="7">
                  <c:v>4.08</c:v>
                </c:pt>
                <c:pt idx="8">
                  <c:v>4.0599999999999996</c:v>
                </c:pt>
                <c:pt idx="9">
                  <c:v>3.98</c:v>
                </c:pt>
                <c:pt idx="10">
                  <c:v>3.96</c:v>
                </c:pt>
                <c:pt idx="11">
                  <c:v>3.94</c:v>
                </c:pt>
                <c:pt idx="12">
                  <c:v>3.81</c:v>
                </c:pt>
                <c:pt idx="13">
                  <c:v>3.81</c:v>
                </c:pt>
                <c:pt idx="14">
                  <c:v>3.81</c:v>
                </c:pt>
                <c:pt idx="15">
                  <c:v>3.65</c:v>
                </c:pt>
                <c:pt idx="16">
                  <c:v>3.54</c:v>
                </c:pt>
                <c:pt idx="17">
                  <c:v>3.27</c:v>
                </c:pt>
              </c:numCache>
            </c:numRef>
          </c:val>
          <c:extLst>
            <c:ext xmlns:c16="http://schemas.microsoft.com/office/drawing/2014/chart" uri="{C3380CC4-5D6E-409C-BE32-E72D297353CC}">
              <c16:uniqueId val="{00000004-3F38-46FE-A30F-C6A98475842E}"/>
            </c:ext>
          </c:extLst>
        </c:ser>
        <c:dLbls>
          <c:showLegendKey val="0"/>
          <c:showVal val="0"/>
          <c:showCatName val="0"/>
          <c:showSerName val="0"/>
          <c:showPercent val="0"/>
          <c:showBubbleSize val="0"/>
        </c:dLbls>
        <c:gapWidth val="44"/>
        <c:overlap val="36"/>
        <c:axId val="-2020463352"/>
        <c:axId val="-2020591048"/>
      </c:barChart>
      <c:catAx>
        <c:axId val="-2020463352"/>
        <c:scaling>
          <c:orientation val="maxMin"/>
        </c:scaling>
        <c:delete val="0"/>
        <c:axPos val="l"/>
        <c:numFmt formatCode="General" sourceLinked="1"/>
        <c:majorTickMark val="none"/>
        <c:minorTickMark val="none"/>
        <c:tickLblPos val="nextTo"/>
        <c:txPr>
          <a:bodyPr/>
          <a:lstStyle/>
          <a:p>
            <a:pPr>
              <a:defRPr sz="1200"/>
            </a:pPr>
            <a:endParaRPr lang="es-CO"/>
          </a:p>
        </c:txPr>
        <c:crossAx val="-2020591048"/>
        <c:crosses val="autoZero"/>
        <c:auto val="1"/>
        <c:lblAlgn val="ctr"/>
        <c:lblOffset val="100"/>
        <c:noMultiLvlLbl val="0"/>
      </c:catAx>
      <c:valAx>
        <c:axId val="-2020591048"/>
        <c:scaling>
          <c:orientation val="minMax"/>
          <c:max val="5"/>
          <c:min val="3"/>
        </c:scaling>
        <c:delete val="1"/>
        <c:axPos val="t"/>
        <c:numFmt formatCode="General" sourceLinked="1"/>
        <c:majorTickMark val="out"/>
        <c:minorTickMark val="none"/>
        <c:tickLblPos val="nextTo"/>
        <c:crossAx val="-2020463352"/>
        <c:crosses val="autoZero"/>
        <c:crossBetween val="between"/>
        <c:majorUnit val="0.5"/>
        <c:minorUnit val="0.2"/>
      </c:valAx>
      <c:spPr>
        <a:noFill/>
      </c:spPr>
    </c:plotArea>
    <c:plotVisOnly val="1"/>
    <c:dispBlanksAs val="gap"/>
    <c:showDLblsOverMax val="0"/>
  </c:chart>
  <c:spPr>
    <a:noFill/>
    <a:ln>
      <a:noFill/>
    </a:ln>
  </c:spPr>
  <c:txPr>
    <a:bodyPr/>
    <a:lstStyle/>
    <a:p>
      <a:pPr>
        <a:defRPr sz="1000">
          <a:latin typeface="+mn-lt"/>
          <a:cs typeface="Avenir Book"/>
        </a:defRPr>
      </a:pPr>
      <a:endParaRPr lang="es-CO"/>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27633026430901"/>
          <c:y val="2.4945270995719301E-2"/>
          <c:w val="0.88291298742040603"/>
          <c:h val="0.70892375051082201"/>
        </c:manualLayout>
      </c:layout>
      <c:barChart>
        <c:barDir val="col"/>
        <c:grouping val="stacked"/>
        <c:varyColors val="0"/>
        <c:ser>
          <c:idx val="1"/>
          <c:order val="0"/>
          <c:tx>
            <c:strRef>
              <c:f>SECTOR!$A$4</c:f>
              <c:strCache>
                <c:ptCount val="1"/>
                <c:pt idx="0">
                  <c:v>Vivienda Ciudad Y Territorio</c:v>
                </c:pt>
              </c:strCache>
            </c:strRef>
          </c:tx>
          <c:spPr>
            <a:solidFill>
              <a:srgbClr val="A4091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5D8-4C37-B565-7ABEF87E44FB}"/>
                </c:ext>
              </c:extLst>
            </c:dLbl>
            <c:dLbl>
              <c:idx val="2"/>
              <c:delete val="1"/>
              <c:extLst>
                <c:ext xmlns:c15="http://schemas.microsoft.com/office/drawing/2012/chart" uri="{CE6537A1-D6FC-4f65-9D91-7224C49458BB}"/>
                <c:ext xmlns:c16="http://schemas.microsoft.com/office/drawing/2014/chart" uri="{C3380CC4-5D6E-409C-BE32-E72D297353CC}">
                  <c16:uniqueId val="{00000001-D5D8-4C37-B565-7ABEF87E44FB}"/>
                </c:ext>
              </c:extLst>
            </c:dLbl>
            <c:dLbl>
              <c:idx val="3"/>
              <c:delete val="1"/>
              <c:extLst>
                <c:ext xmlns:c15="http://schemas.microsoft.com/office/drawing/2012/chart" uri="{CE6537A1-D6FC-4f65-9D91-7224C49458BB}"/>
                <c:ext xmlns:c16="http://schemas.microsoft.com/office/drawing/2014/chart" uri="{C3380CC4-5D6E-409C-BE32-E72D297353CC}">
                  <c16:uniqueId val="{00000002-D5D8-4C37-B565-7ABEF87E44FB}"/>
                </c:ext>
              </c:extLst>
            </c:dLbl>
            <c:dLbl>
              <c:idx val="4"/>
              <c:delete val="1"/>
              <c:extLst>
                <c:ext xmlns:c15="http://schemas.microsoft.com/office/drawing/2012/chart" uri="{CE6537A1-D6FC-4f65-9D91-7224C49458BB}"/>
                <c:ext xmlns:c16="http://schemas.microsoft.com/office/drawing/2014/chart" uri="{C3380CC4-5D6E-409C-BE32-E72D297353CC}">
                  <c16:uniqueId val="{00000003-D5D8-4C37-B565-7ABEF87E44FB}"/>
                </c:ext>
              </c:extLst>
            </c:dLbl>
            <c:dLbl>
              <c:idx val="5"/>
              <c:delete val="1"/>
              <c:extLst>
                <c:ext xmlns:c15="http://schemas.microsoft.com/office/drawing/2012/chart" uri="{CE6537A1-D6FC-4f65-9D91-7224C49458BB}"/>
                <c:ext xmlns:c16="http://schemas.microsoft.com/office/drawing/2014/chart" uri="{C3380CC4-5D6E-409C-BE32-E72D297353CC}">
                  <c16:uniqueId val="{00000004-D5D8-4C37-B565-7ABEF87E44FB}"/>
                </c:ext>
              </c:extLst>
            </c:dLbl>
            <c:dLbl>
              <c:idx val="6"/>
              <c:delete val="1"/>
              <c:extLst>
                <c:ext xmlns:c15="http://schemas.microsoft.com/office/drawing/2012/chart" uri="{CE6537A1-D6FC-4f65-9D91-7224C49458BB}"/>
                <c:ext xmlns:c16="http://schemas.microsoft.com/office/drawing/2014/chart" uri="{C3380CC4-5D6E-409C-BE32-E72D297353CC}">
                  <c16:uniqueId val="{00000005-D5D8-4C37-B565-7ABEF87E44FB}"/>
                </c:ext>
              </c:extLst>
            </c:dLbl>
            <c:dLbl>
              <c:idx val="7"/>
              <c:delete val="1"/>
              <c:extLst>
                <c:ext xmlns:c15="http://schemas.microsoft.com/office/drawing/2012/chart" uri="{CE6537A1-D6FC-4f65-9D91-7224C49458BB}"/>
                <c:ext xmlns:c16="http://schemas.microsoft.com/office/drawing/2014/chart" uri="{C3380CC4-5D6E-409C-BE32-E72D297353CC}">
                  <c16:uniqueId val="{00000006-D5D8-4C37-B565-7ABEF87E44FB}"/>
                </c:ext>
              </c:extLst>
            </c:dLbl>
            <c:dLbl>
              <c:idx val="8"/>
              <c:delete val="1"/>
              <c:extLst>
                <c:ext xmlns:c15="http://schemas.microsoft.com/office/drawing/2012/chart" uri="{CE6537A1-D6FC-4f65-9D91-7224C49458BB}"/>
                <c:ext xmlns:c16="http://schemas.microsoft.com/office/drawing/2014/chart" uri="{C3380CC4-5D6E-409C-BE32-E72D297353CC}">
                  <c16:uniqueId val="{00000007-D5D8-4C37-B565-7ABEF87E44FB}"/>
                </c:ext>
              </c:extLst>
            </c:dLbl>
            <c:dLbl>
              <c:idx val="9"/>
              <c:delete val="1"/>
              <c:extLst>
                <c:ext xmlns:c15="http://schemas.microsoft.com/office/drawing/2012/chart" uri="{CE6537A1-D6FC-4f65-9D91-7224C49458BB}"/>
                <c:ext xmlns:c16="http://schemas.microsoft.com/office/drawing/2014/chart" uri="{C3380CC4-5D6E-409C-BE32-E72D297353CC}">
                  <c16:uniqueId val="{00000000-800C-46C3-98EF-CE3C21C4F987}"/>
                </c:ext>
              </c:extLst>
            </c:dLbl>
            <c:dLbl>
              <c:idx val="11"/>
              <c:delete val="1"/>
              <c:extLst>
                <c:ext xmlns:c15="http://schemas.microsoft.com/office/drawing/2012/chart" uri="{CE6537A1-D6FC-4f65-9D91-7224C49458BB}"/>
                <c:ext xmlns:c16="http://schemas.microsoft.com/office/drawing/2014/chart" uri="{C3380CC4-5D6E-409C-BE32-E72D297353CC}">
                  <c16:uniqueId val="{00000008-D5D8-4C37-B565-7ABEF87E44FB}"/>
                </c:ext>
              </c:extLst>
            </c:dLbl>
            <c:dLbl>
              <c:idx val="12"/>
              <c:delete val="1"/>
              <c:extLst>
                <c:ext xmlns:c15="http://schemas.microsoft.com/office/drawing/2012/chart" uri="{CE6537A1-D6FC-4f65-9D91-7224C49458BB}"/>
                <c:ext xmlns:c16="http://schemas.microsoft.com/office/drawing/2014/chart" uri="{C3380CC4-5D6E-409C-BE32-E72D297353CC}">
                  <c16:uniqueId val="{00000009-D5D8-4C37-B565-7ABEF87E44FB}"/>
                </c:ext>
              </c:extLst>
            </c:dLbl>
            <c:dLbl>
              <c:idx val="13"/>
              <c:delete val="1"/>
              <c:extLst>
                <c:ext xmlns:c15="http://schemas.microsoft.com/office/drawing/2012/chart" uri="{CE6537A1-D6FC-4f65-9D91-7224C49458BB}"/>
                <c:ext xmlns:c16="http://schemas.microsoft.com/office/drawing/2014/chart" uri="{C3380CC4-5D6E-409C-BE32-E72D297353CC}">
                  <c16:uniqueId val="{0000000A-D5D8-4C37-B565-7ABEF87E44FB}"/>
                </c:ext>
              </c:extLst>
            </c:dLbl>
            <c:dLbl>
              <c:idx val="14"/>
              <c:delete val="1"/>
              <c:extLst>
                <c:ext xmlns:c15="http://schemas.microsoft.com/office/drawing/2012/chart" uri="{CE6537A1-D6FC-4f65-9D91-7224C49458BB}"/>
                <c:ext xmlns:c16="http://schemas.microsoft.com/office/drawing/2014/chart" uri="{C3380CC4-5D6E-409C-BE32-E72D297353CC}">
                  <c16:uniqueId val="{0000000B-D5D8-4C37-B565-7ABEF87E44FB}"/>
                </c:ext>
              </c:extLst>
            </c:dLbl>
            <c:dLbl>
              <c:idx val="15"/>
              <c:delete val="1"/>
              <c:extLst>
                <c:ext xmlns:c15="http://schemas.microsoft.com/office/drawing/2012/chart" uri="{CE6537A1-D6FC-4f65-9D91-7224C49458BB}"/>
                <c:ext xmlns:c16="http://schemas.microsoft.com/office/drawing/2014/chart" uri="{C3380CC4-5D6E-409C-BE32-E72D297353CC}">
                  <c16:uniqueId val="{0000000C-D5D8-4C37-B565-7ABEF87E44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SECTOR!$B$4:$S$4</c:f>
              <c:numCache>
                <c:formatCode>_(* #,##0_);_(* \(#,##0\);_(* "-"_);_(@_)</c:formatCode>
                <c:ptCount val="18"/>
                <c:pt idx="0">
                  <c:v>43</c:v>
                </c:pt>
                <c:pt idx="1">
                  <c:v>78</c:v>
                </c:pt>
                <c:pt idx="2">
                  <c:v>42</c:v>
                </c:pt>
                <c:pt idx="3">
                  <c:v>43</c:v>
                </c:pt>
                <c:pt idx="4">
                  <c:v>104</c:v>
                </c:pt>
                <c:pt idx="5">
                  <c:v>132</c:v>
                </c:pt>
                <c:pt idx="6">
                  <c:v>122</c:v>
                </c:pt>
                <c:pt idx="7">
                  <c:v>115</c:v>
                </c:pt>
                <c:pt idx="8">
                  <c:v>135</c:v>
                </c:pt>
                <c:pt idx="9">
                  <c:v>96</c:v>
                </c:pt>
                <c:pt idx="10">
                  <c:v>128</c:v>
                </c:pt>
                <c:pt idx="11">
                  <c:v>222</c:v>
                </c:pt>
                <c:pt idx="12">
                  <c:v>162</c:v>
                </c:pt>
                <c:pt idx="13">
                  <c:v>396</c:v>
                </c:pt>
                <c:pt idx="14">
                  <c:v>620</c:v>
                </c:pt>
                <c:pt idx="15">
                  <c:v>1651</c:v>
                </c:pt>
                <c:pt idx="16">
                  <c:v>4223</c:v>
                </c:pt>
                <c:pt idx="17">
                  <c:v>967</c:v>
                </c:pt>
              </c:numCache>
            </c:numRef>
          </c:val>
          <c:extLst>
            <c:ext xmlns:c16="http://schemas.microsoft.com/office/drawing/2014/chart" uri="{C3380CC4-5D6E-409C-BE32-E72D297353CC}">
              <c16:uniqueId val="{0000000D-D5D8-4C37-B565-7ABEF87E44FB}"/>
            </c:ext>
          </c:extLst>
        </c:ser>
        <c:ser>
          <c:idx val="0"/>
          <c:order val="1"/>
          <c:tx>
            <c:strRef>
              <c:f>SECTOR!$A$5</c:f>
              <c:strCache>
                <c:ptCount val="1"/>
                <c:pt idx="0">
                  <c:v>Otros</c:v>
                </c:pt>
              </c:strCache>
            </c:strRef>
          </c:tx>
          <c:spPr>
            <a:solidFill>
              <a:srgbClr val="2F5597"/>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E-D5D8-4C37-B565-7ABEF87E44FB}"/>
                </c:ext>
              </c:extLst>
            </c:dLbl>
            <c:dLbl>
              <c:idx val="2"/>
              <c:delete val="1"/>
              <c:extLst>
                <c:ext xmlns:c15="http://schemas.microsoft.com/office/drawing/2012/chart" uri="{CE6537A1-D6FC-4f65-9D91-7224C49458BB}"/>
                <c:ext xmlns:c16="http://schemas.microsoft.com/office/drawing/2014/chart" uri="{C3380CC4-5D6E-409C-BE32-E72D297353CC}">
                  <c16:uniqueId val="{0000000F-D5D8-4C37-B565-7ABEF87E44FB}"/>
                </c:ext>
              </c:extLst>
            </c:dLbl>
            <c:dLbl>
              <c:idx val="3"/>
              <c:delete val="1"/>
              <c:extLst>
                <c:ext xmlns:c15="http://schemas.microsoft.com/office/drawing/2012/chart" uri="{CE6537A1-D6FC-4f65-9D91-7224C49458BB}"/>
                <c:ext xmlns:c16="http://schemas.microsoft.com/office/drawing/2014/chart" uri="{C3380CC4-5D6E-409C-BE32-E72D297353CC}">
                  <c16:uniqueId val="{00000010-D5D8-4C37-B565-7ABEF87E44FB}"/>
                </c:ext>
              </c:extLst>
            </c:dLbl>
            <c:dLbl>
              <c:idx val="4"/>
              <c:delete val="1"/>
              <c:extLst>
                <c:ext xmlns:c15="http://schemas.microsoft.com/office/drawing/2012/chart" uri="{CE6537A1-D6FC-4f65-9D91-7224C49458BB}"/>
                <c:ext xmlns:c16="http://schemas.microsoft.com/office/drawing/2014/chart" uri="{C3380CC4-5D6E-409C-BE32-E72D297353CC}">
                  <c16:uniqueId val="{00000011-D5D8-4C37-B565-7ABEF87E44FB}"/>
                </c:ext>
              </c:extLst>
            </c:dLbl>
            <c:dLbl>
              <c:idx val="5"/>
              <c:delete val="1"/>
              <c:extLst>
                <c:ext xmlns:c15="http://schemas.microsoft.com/office/drawing/2012/chart" uri="{CE6537A1-D6FC-4f65-9D91-7224C49458BB}"/>
                <c:ext xmlns:c16="http://schemas.microsoft.com/office/drawing/2014/chart" uri="{C3380CC4-5D6E-409C-BE32-E72D297353CC}">
                  <c16:uniqueId val="{00000012-D5D8-4C37-B565-7ABEF87E44FB}"/>
                </c:ext>
              </c:extLst>
            </c:dLbl>
            <c:dLbl>
              <c:idx val="6"/>
              <c:delete val="1"/>
              <c:extLst>
                <c:ext xmlns:c15="http://schemas.microsoft.com/office/drawing/2012/chart" uri="{CE6537A1-D6FC-4f65-9D91-7224C49458BB}"/>
                <c:ext xmlns:c16="http://schemas.microsoft.com/office/drawing/2014/chart" uri="{C3380CC4-5D6E-409C-BE32-E72D297353CC}">
                  <c16:uniqueId val="{00000013-D5D8-4C37-B565-7ABEF87E44FB}"/>
                </c:ext>
              </c:extLst>
            </c:dLbl>
            <c:dLbl>
              <c:idx val="7"/>
              <c:delete val="1"/>
              <c:extLst>
                <c:ext xmlns:c15="http://schemas.microsoft.com/office/drawing/2012/chart" uri="{CE6537A1-D6FC-4f65-9D91-7224C49458BB}"/>
                <c:ext xmlns:c16="http://schemas.microsoft.com/office/drawing/2014/chart" uri="{C3380CC4-5D6E-409C-BE32-E72D297353CC}">
                  <c16:uniqueId val="{00000014-D5D8-4C37-B565-7ABEF87E44FB}"/>
                </c:ext>
              </c:extLst>
            </c:dLbl>
            <c:dLbl>
              <c:idx val="8"/>
              <c:delete val="1"/>
              <c:extLst>
                <c:ext xmlns:c15="http://schemas.microsoft.com/office/drawing/2012/chart" uri="{CE6537A1-D6FC-4f65-9D91-7224C49458BB}"/>
                <c:ext xmlns:c16="http://schemas.microsoft.com/office/drawing/2014/chart" uri="{C3380CC4-5D6E-409C-BE32-E72D297353CC}">
                  <c16:uniqueId val="{00000015-D5D8-4C37-B565-7ABEF87E44FB}"/>
                </c:ext>
              </c:extLst>
            </c:dLbl>
            <c:dLbl>
              <c:idx val="9"/>
              <c:delete val="1"/>
              <c:extLst>
                <c:ext xmlns:c15="http://schemas.microsoft.com/office/drawing/2012/chart" uri="{CE6537A1-D6FC-4f65-9D91-7224C49458BB}"/>
                <c:ext xmlns:c16="http://schemas.microsoft.com/office/drawing/2014/chart" uri="{C3380CC4-5D6E-409C-BE32-E72D297353CC}">
                  <c16:uniqueId val="{00000001-800C-46C3-98EF-CE3C21C4F987}"/>
                </c:ext>
              </c:extLst>
            </c:dLbl>
            <c:dLbl>
              <c:idx val="11"/>
              <c:delete val="1"/>
              <c:extLst>
                <c:ext xmlns:c15="http://schemas.microsoft.com/office/drawing/2012/chart" uri="{CE6537A1-D6FC-4f65-9D91-7224C49458BB}"/>
                <c:ext xmlns:c16="http://schemas.microsoft.com/office/drawing/2014/chart" uri="{C3380CC4-5D6E-409C-BE32-E72D297353CC}">
                  <c16:uniqueId val="{00000016-D5D8-4C37-B565-7ABEF87E44FB}"/>
                </c:ext>
              </c:extLst>
            </c:dLbl>
            <c:dLbl>
              <c:idx val="12"/>
              <c:delete val="1"/>
              <c:extLst>
                <c:ext xmlns:c15="http://schemas.microsoft.com/office/drawing/2012/chart" uri="{CE6537A1-D6FC-4f65-9D91-7224C49458BB}"/>
                <c:ext xmlns:c16="http://schemas.microsoft.com/office/drawing/2014/chart" uri="{C3380CC4-5D6E-409C-BE32-E72D297353CC}">
                  <c16:uniqueId val="{00000017-D5D8-4C37-B565-7ABEF87E44FB}"/>
                </c:ext>
              </c:extLst>
            </c:dLbl>
            <c:dLbl>
              <c:idx val="13"/>
              <c:delete val="1"/>
              <c:extLst>
                <c:ext xmlns:c15="http://schemas.microsoft.com/office/drawing/2012/chart" uri="{CE6537A1-D6FC-4f65-9D91-7224C49458BB}"/>
                <c:ext xmlns:c16="http://schemas.microsoft.com/office/drawing/2014/chart" uri="{C3380CC4-5D6E-409C-BE32-E72D297353CC}">
                  <c16:uniqueId val="{00000018-D5D8-4C37-B565-7ABEF87E44FB}"/>
                </c:ext>
              </c:extLst>
            </c:dLbl>
            <c:dLbl>
              <c:idx val="14"/>
              <c:delete val="1"/>
              <c:extLst>
                <c:ext xmlns:c15="http://schemas.microsoft.com/office/drawing/2012/chart" uri="{CE6537A1-D6FC-4f65-9D91-7224C49458BB}"/>
                <c:ext xmlns:c16="http://schemas.microsoft.com/office/drawing/2014/chart" uri="{C3380CC4-5D6E-409C-BE32-E72D297353CC}">
                  <c16:uniqueId val="{00000019-D5D8-4C37-B565-7ABEF87E44FB}"/>
                </c:ext>
              </c:extLst>
            </c:dLbl>
            <c:dLbl>
              <c:idx val="15"/>
              <c:delete val="1"/>
              <c:extLst>
                <c:ext xmlns:c15="http://schemas.microsoft.com/office/drawing/2012/chart" uri="{CE6537A1-D6FC-4f65-9D91-7224C49458BB}"/>
                <c:ext xmlns:c16="http://schemas.microsoft.com/office/drawing/2014/chart" uri="{C3380CC4-5D6E-409C-BE32-E72D297353CC}">
                  <c16:uniqueId val="{0000001A-D5D8-4C37-B565-7ABEF87E44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SECTOR!$B$5:$S$5</c:f>
              <c:numCache>
                <c:formatCode>_(* #,##0_);_(* \(#,##0\);_(* "-"_);_(@_)</c:formatCode>
                <c:ptCount val="18"/>
                <c:pt idx="0">
                  <c:v>647</c:v>
                </c:pt>
                <c:pt idx="1">
                  <c:v>1018</c:v>
                </c:pt>
                <c:pt idx="2">
                  <c:v>873</c:v>
                </c:pt>
                <c:pt idx="3">
                  <c:v>729</c:v>
                </c:pt>
                <c:pt idx="4">
                  <c:v>770</c:v>
                </c:pt>
                <c:pt idx="5">
                  <c:v>732</c:v>
                </c:pt>
                <c:pt idx="6">
                  <c:v>751</c:v>
                </c:pt>
                <c:pt idx="7">
                  <c:v>581</c:v>
                </c:pt>
                <c:pt idx="8">
                  <c:v>630</c:v>
                </c:pt>
                <c:pt idx="9">
                  <c:v>680</c:v>
                </c:pt>
                <c:pt idx="10">
                  <c:v>851</c:v>
                </c:pt>
                <c:pt idx="11">
                  <c:v>992</c:v>
                </c:pt>
                <c:pt idx="12">
                  <c:v>1375</c:v>
                </c:pt>
                <c:pt idx="13">
                  <c:v>2039</c:v>
                </c:pt>
                <c:pt idx="14">
                  <c:v>1789</c:v>
                </c:pt>
                <c:pt idx="15">
                  <c:v>1435</c:v>
                </c:pt>
                <c:pt idx="16">
                  <c:v>1234</c:v>
                </c:pt>
                <c:pt idx="17">
                  <c:v>733</c:v>
                </c:pt>
              </c:numCache>
            </c:numRef>
          </c:val>
          <c:extLst>
            <c:ext xmlns:c16="http://schemas.microsoft.com/office/drawing/2014/chart" uri="{C3380CC4-5D6E-409C-BE32-E72D297353CC}">
              <c16:uniqueId val="{0000001B-D5D8-4C37-B565-7ABEF87E44FB}"/>
            </c:ext>
          </c:extLst>
        </c:ser>
        <c:ser>
          <c:idx val="2"/>
          <c:order val="2"/>
          <c:tx>
            <c:strRef>
              <c:f>SECTOR!$A$6</c:f>
              <c:strCache>
                <c:ptCount val="1"/>
                <c:pt idx="0">
                  <c:v>Minas Y Energía</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C-D5D8-4C37-B565-7ABEF87E44FB}"/>
                </c:ext>
              </c:extLst>
            </c:dLbl>
            <c:dLbl>
              <c:idx val="2"/>
              <c:delete val="1"/>
              <c:extLst>
                <c:ext xmlns:c15="http://schemas.microsoft.com/office/drawing/2012/chart" uri="{CE6537A1-D6FC-4f65-9D91-7224C49458BB}"/>
                <c:ext xmlns:c16="http://schemas.microsoft.com/office/drawing/2014/chart" uri="{C3380CC4-5D6E-409C-BE32-E72D297353CC}">
                  <c16:uniqueId val="{0000001D-D5D8-4C37-B565-7ABEF87E44FB}"/>
                </c:ext>
              </c:extLst>
            </c:dLbl>
            <c:dLbl>
              <c:idx val="3"/>
              <c:delete val="1"/>
              <c:extLst>
                <c:ext xmlns:c15="http://schemas.microsoft.com/office/drawing/2012/chart" uri="{CE6537A1-D6FC-4f65-9D91-7224C49458BB}"/>
                <c:ext xmlns:c16="http://schemas.microsoft.com/office/drawing/2014/chart" uri="{C3380CC4-5D6E-409C-BE32-E72D297353CC}">
                  <c16:uniqueId val="{0000001E-D5D8-4C37-B565-7ABEF87E44FB}"/>
                </c:ext>
              </c:extLst>
            </c:dLbl>
            <c:dLbl>
              <c:idx val="4"/>
              <c:delete val="1"/>
              <c:extLst>
                <c:ext xmlns:c15="http://schemas.microsoft.com/office/drawing/2012/chart" uri="{CE6537A1-D6FC-4f65-9D91-7224C49458BB}"/>
                <c:ext xmlns:c16="http://schemas.microsoft.com/office/drawing/2014/chart" uri="{C3380CC4-5D6E-409C-BE32-E72D297353CC}">
                  <c16:uniqueId val="{0000001F-D5D8-4C37-B565-7ABEF87E44FB}"/>
                </c:ext>
              </c:extLst>
            </c:dLbl>
            <c:dLbl>
              <c:idx val="5"/>
              <c:delete val="1"/>
              <c:extLst>
                <c:ext xmlns:c15="http://schemas.microsoft.com/office/drawing/2012/chart" uri="{CE6537A1-D6FC-4f65-9D91-7224C49458BB}"/>
                <c:ext xmlns:c16="http://schemas.microsoft.com/office/drawing/2014/chart" uri="{C3380CC4-5D6E-409C-BE32-E72D297353CC}">
                  <c16:uniqueId val="{00000020-D5D8-4C37-B565-7ABEF87E44FB}"/>
                </c:ext>
              </c:extLst>
            </c:dLbl>
            <c:dLbl>
              <c:idx val="6"/>
              <c:delete val="1"/>
              <c:extLst>
                <c:ext xmlns:c15="http://schemas.microsoft.com/office/drawing/2012/chart" uri="{CE6537A1-D6FC-4f65-9D91-7224C49458BB}"/>
                <c:ext xmlns:c16="http://schemas.microsoft.com/office/drawing/2014/chart" uri="{C3380CC4-5D6E-409C-BE32-E72D297353CC}">
                  <c16:uniqueId val="{00000021-D5D8-4C37-B565-7ABEF87E44FB}"/>
                </c:ext>
              </c:extLst>
            </c:dLbl>
            <c:dLbl>
              <c:idx val="7"/>
              <c:delete val="1"/>
              <c:extLst>
                <c:ext xmlns:c15="http://schemas.microsoft.com/office/drawing/2012/chart" uri="{CE6537A1-D6FC-4f65-9D91-7224C49458BB}"/>
                <c:ext xmlns:c16="http://schemas.microsoft.com/office/drawing/2014/chart" uri="{C3380CC4-5D6E-409C-BE32-E72D297353CC}">
                  <c16:uniqueId val="{00000022-D5D8-4C37-B565-7ABEF87E44FB}"/>
                </c:ext>
              </c:extLst>
            </c:dLbl>
            <c:dLbl>
              <c:idx val="8"/>
              <c:delete val="1"/>
              <c:extLst>
                <c:ext xmlns:c15="http://schemas.microsoft.com/office/drawing/2012/chart" uri="{CE6537A1-D6FC-4f65-9D91-7224C49458BB}"/>
                <c:ext xmlns:c16="http://schemas.microsoft.com/office/drawing/2014/chart" uri="{C3380CC4-5D6E-409C-BE32-E72D297353CC}">
                  <c16:uniqueId val="{00000023-D5D8-4C37-B565-7ABEF87E44FB}"/>
                </c:ext>
              </c:extLst>
            </c:dLbl>
            <c:dLbl>
              <c:idx val="9"/>
              <c:delete val="1"/>
              <c:extLst>
                <c:ext xmlns:c15="http://schemas.microsoft.com/office/drawing/2012/chart" uri="{CE6537A1-D6FC-4f65-9D91-7224C49458BB}"/>
                <c:ext xmlns:c16="http://schemas.microsoft.com/office/drawing/2014/chart" uri="{C3380CC4-5D6E-409C-BE32-E72D297353CC}">
                  <c16:uniqueId val="{00000002-800C-46C3-98EF-CE3C21C4F987}"/>
                </c:ext>
              </c:extLst>
            </c:dLbl>
            <c:dLbl>
              <c:idx val="11"/>
              <c:delete val="1"/>
              <c:extLst>
                <c:ext xmlns:c15="http://schemas.microsoft.com/office/drawing/2012/chart" uri="{CE6537A1-D6FC-4f65-9D91-7224C49458BB}"/>
                <c:ext xmlns:c16="http://schemas.microsoft.com/office/drawing/2014/chart" uri="{C3380CC4-5D6E-409C-BE32-E72D297353CC}">
                  <c16:uniqueId val="{00000024-D5D8-4C37-B565-7ABEF87E44FB}"/>
                </c:ext>
              </c:extLst>
            </c:dLbl>
            <c:dLbl>
              <c:idx val="12"/>
              <c:delete val="1"/>
              <c:extLst>
                <c:ext xmlns:c15="http://schemas.microsoft.com/office/drawing/2012/chart" uri="{CE6537A1-D6FC-4f65-9D91-7224C49458BB}"/>
                <c:ext xmlns:c16="http://schemas.microsoft.com/office/drawing/2014/chart" uri="{C3380CC4-5D6E-409C-BE32-E72D297353CC}">
                  <c16:uniqueId val="{00000025-D5D8-4C37-B565-7ABEF87E44FB}"/>
                </c:ext>
              </c:extLst>
            </c:dLbl>
            <c:dLbl>
              <c:idx val="13"/>
              <c:delete val="1"/>
              <c:extLst>
                <c:ext xmlns:c15="http://schemas.microsoft.com/office/drawing/2012/chart" uri="{CE6537A1-D6FC-4f65-9D91-7224C49458BB}"/>
                <c:ext xmlns:c16="http://schemas.microsoft.com/office/drawing/2014/chart" uri="{C3380CC4-5D6E-409C-BE32-E72D297353CC}">
                  <c16:uniqueId val="{00000026-D5D8-4C37-B565-7ABEF87E44FB}"/>
                </c:ext>
              </c:extLst>
            </c:dLbl>
            <c:dLbl>
              <c:idx val="14"/>
              <c:delete val="1"/>
              <c:extLst>
                <c:ext xmlns:c15="http://schemas.microsoft.com/office/drawing/2012/chart" uri="{CE6537A1-D6FC-4f65-9D91-7224C49458BB}"/>
                <c:ext xmlns:c16="http://schemas.microsoft.com/office/drawing/2014/chart" uri="{C3380CC4-5D6E-409C-BE32-E72D297353CC}">
                  <c16:uniqueId val="{00000027-D5D8-4C37-B565-7ABEF87E44FB}"/>
                </c:ext>
              </c:extLst>
            </c:dLbl>
            <c:dLbl>
              <c:idx val="15"/>
              <c:delete val="1"/>
              <c:extLst>
                <c:ext xmlns:c15="http://schemas.microsoft.com/office/drawing/2012/chart" uri="{CE6537A1-D6FC-4f65-9D91-7224C49458BB}"/>
                <c:ext xmlns:c16="http://schemas.microsoft.com/office/drawing/2014/chart" uri="{C3380CC4-5D6E-409C-BE32-E72D297353CC}">
                  <c16:uniqueId val="{00000028-D5D8-4C37-B565-7ABEF87E44F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SECTOR!$B$6:$S$6</c:f>
              <c:numCache>
                <c:formatCode>_(* #,##0_);_(* \(#,##0\);_(* "-"_);_(@_)</c:formatCode>
                <c:ptCount val="18"/>
                <c:pt idx="0">
                  <c:v>217</c:v>
                </c:pt>
                <c:pt idx="1">
                  <c:v>237</c:v>
                </c:pt>
                <c:pt idx="2">
                  <c:v>176</c:v>
                </c:pt>
                <c:pt idx="3">
                  <c:v>257</c:v>
                </c:pt>
                <c:pt idx="4">
                  <c:v>236</c:v>
                </c:pt>
                <c:pt idx="5">
                  <c:v>245</c:v>
                </c:pt>
                <c:pt idx="6">
                  <c:v>259</c:v>
                </c:pt>
                <c:pt idx="7">
                  <c:v>325</c:v>
                </c:pt>
                <c:pt idx="8">
                  <c:v>429</c:v>
                </c:pt>
                <c:pt idx="9">
                  <c:v>451</c:v>
                </c:pt>
                <c:pt idx="10">
                  <c:v>428</c:v>
                </c:pt>
                <c:pt idx="11">
                  <c:v>369</c:v>
                </c:pt>
                <c:pt idx="12">
                  <c:v>366</c:v>
                </c:pt>
                <c:pt idx="13">
                  <c:v>428</c:v>
                </c:pt>
                <c:pt idx="14">
                  <c:v>380</c:v>
                </c:pt>
                <c:pt idx="15">
                  <c:v>457</c:v>
                </c:pt>
                <c:pt idx="16">
                  <c:v>526</c:v>
                </c:pt>
                <c:pt idx="17">
                  <c:v>197</c:v>
                </c:pt>
              </c:numCache>
            </c:numRef>
          </c:val>
          <c:extLst>
            <c:ext xmlns:c16="http://schemas.microsoft.com/office/drawing/2014/chart" uri="{C3380CC4-5D6E-409C-BE32-E72D297353CC}">
              <c16:uniqueId val="{00000029-D5D8-4C37-B565-7ABEF87E44FB}"/>
            </c:ext>
          </c:extLst>
        </c:ser>
        <c:ser>
          <c:idx val="3"/>
          <c:order val="3"/>
          <c:tx>
            <c:strRef>
              <c:f>SECTOR!$A$7</c:f>
              <c:strCache>
                <c:ptCount val="1"/>
                <c:pt idx="0">
                  <c:v>Agricultura Y Desarrollo Rural</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A-D5D8-4C37-B565-7ABEF87E44FB}"/>
                </c:ext>
              </c:extLst>
            </c:dLbl>
            <c:dLbl>
              <c:idx val="2"/>
              <c:delete val="1"/>
              <c:extLst>
                <c:ext xmlns:c15="http://schemas.microsoft.com/office/drawing/2012/chart" uri="{CE6537A1-D6FC-4f65-9D91-7224C49458BB}"/>
                <c:ext xmlns:c16="http://schemas.microsoft.com/office/drawing/2014/chart" uri="{C3380CC4-5D6E-409C-BE32-E72D297353CC}">
                  <c16:uniqueId val="{0000002B-D5D8-4C37-B565-7ABEF87E44FB}"/>
                </c:ext>
              </c:extLst>
            </c:dLbl>
            <c:dLbl>
              <c:idx val="3"/>
              <c:delete val="1"/>
              <c:extLst>
                <c:ext xmlns:c15="http://schemas.microsoft.com/office/drawing/2012/chart" uri="{CE6537A1-D6FC-4f65-9D91-7224C49458BB}"/>
                <c:ext xmlns:c16="http://schemas.microsoft.com/office/drawing/2014/chart" uri="{C3380CC4-5D6E-409C-BE32-E72D297353CC}">
                  <c16:uniqueId val="{0000002C-D5D8-4C37-B565-7ABEF87E44FB}"/>
                </c:ext>
              </c:extLst>
            </c:dLbl>
            <c:dLbl>
              <c:idx val="4"/>
              <c:delete val="1"/>
              <c:extLst>
                <c:ext xmlns:c15="http://schemas.microsoft.com/office/drawing/2012/chart" uri="{CE6537A1-D6FC-4f65-9D91-7224C49458BB}"/>
                <c:ext xmlns:c16="http://schemas.microsoft.com/office/drawing/2014/chart" uri="{C3380CC4-5D6E-409C-BE32-E72D297353CC}">
                  <c16:uniqueId val="{0000002D-D5D8-4C37-B565-7ABEF87E44FB}"/>
                </c:ext>
              </c:extLst>
            </c:dLbl>
            <c:dLbl>
              <c:idx val="5"/>
              <c:delete val="1"/>
              <c:extLst>
                <c:ext xmlns:c15="http://schemas.microsoft.com/office/drawing/2012/chart" uri="{CE6537A1-D6FC-4f65-9D91-7224C49458BB}"/>
                <c:ext xmlns:c16="http://schemas.microsoft.com/office/drawing/2014/chart" uri="{C3380CC4-5D6E-409C-BE32-E72D297353CC}">
                  <c16:uniqueId val="{0000002E-D5D8-4C37-B565-7ABEF87E44FB}"/>
                </c:ext>
              </c:extLst>
            </c:dLbl>
            <c:dLbl>
              <c:idx val="6"/>
              <c:delete val="1"/>
              <c:extLst>
                <c:ext xmlns:c15="http://schemas.microsoft.com/office/drawing/2012/chart" uri="{CE6537A1-D6FC-4f65-9D91-7224C49458BB}"/>
                <c:ext xmlns:c16="http://schemas.microsoft.com/office/drawing/2014/chart" uri="{C3380CC4-5D6E-409C-BE32-E72D297353CC}">
                  <c16:uniqueId val="{0000002F-D5D8-4C37-B565-7ABEF87E44FB}"/>
                </c:ext>
              </c:extLst>
            </c:dLbl>
            <c:dLbl>
              <c:idx val="7"/>
              <c:delete val="1"/>
              <c:extLst>
                <c:ext xmlns:c15="http://schemas.microsoft.com/office/drawing/2012/chart" uri="{CE6537A1-D6FC-4f65-9D91-7224C49458BB}"/>
                <c:ext xmlns:c16="http://schemas.microsoft.com/office/drawing/2014/chart" uri="{C3380CC4-5D6E-409C-BE32-E72D297353CC}">
                  <c16:uniqueId val="{00000030-D5D8-4C37-B565-7ABEF87E44FB}"/>
                </c:ext>
              </c:extLst>
            </c:dLbl>
            <c:dLbl>
              <c:idx val="8"/>
              <c:delete val="1"/>
              <c:extLst>
                <c:ext xmlns:c15="http://schemas.microsoft.com/office/drawing/2012/chart" uri="{CE6537A1-D6FC-4f65-9D91-7224C49458BB}"/>
                <c:ext xmlns:c16="http://schemas.microsoft.com/office/drawing/2014/chart" uri="{C3380CC4-5D6E-409C-BE32-E72D297353CC}">
                  <c16:uniqueId val="{00000031-D5D8-4C37-B565-7ABEF87E44FB}"/>
                </c:ext>
              </c:extLst>
            </c:dLbl>
            <c:dLbl>
              <c:idx val="9"/>
              <c:delete val="1"/>
              <c:extLst>
                <c:ext xmlns:c15="http://schemas.microsoft.com/office/drawing/2012/chart" uri="{CE6537A1-D6FC-4f65-9D91-7224C49458BB}"/>
                <c:ext xmlns:c16="http://schemas.microsoft.com/office/drawing/2014/chart" uri="{C3380CC4-5D6E-409C-BE32-E72D297353CC}">
                  <c16:uniqueId val="{00000003-800C-46C3-98EF-CE3C21C4F987}"/>
                </c:ext>
              </c:extLst>
            </c:dLbl>
            <c:dLbl>
              <c:idx val="11"/>
              <c:delete val="1"/>
              <c:extLst>
                <c:ext xmlns:c15="http://schemas.microsoft.com/office/drawing/2012/chart" uri="{CE6537A1-D6FC-4f65-9D91-7224C49458BB}"/>
                <c:ext xmlns:c16="http://schemas.microsoft.com/office/drawing/2014/chart" uri="{C3380CC4-5D6E-409C-BE32-E72D297353CC}">
                  <c16:uniqueId val="{00000032-D5D8-4C37-B565-7ABEF87E44FB}"/>
                </c:ext>
              </c:extLst>
            </c:dLbl>
            <c:dLbl>
              <c:idx val="12"/>
              <c:delete val="1"/>
              <c:extLst>
                <c:ext xmlns:c15="http://schemas.microsoft.com/office/drawing/2012/chart" uri="{CE6537A1-D6FC-4f65-9D91-7224C49458BB}"/>
                <c:ext xmlns:c16="http://schemas.microsoft.com/office/drawing/2014/chart" uri="{C3380CC4-5D6E-409C-BE32-E72D297353CC}">
                  <c16:uniqueId val="{00000033-D5D8-4C37-B565-7ABEF87E44FB}"/>
                </c:ext>
              </c:extLst>
            </c:dLbl>
            <c:dLbl>
              <c:idx val="13"/>
              <c:delete val="1"/>
              <c:extLst>
                <c:ext xmlns:c15="http://schemas.microsoft.com/office/drawing/2012/chart" uri="{CE6537A1-D6FC-4f65-9D91-7224C49458BB}"/>
                <c:ext xmlns:c16="http://schemas.microsoft.com/office/drawing/2014/chart" uri="{C3380CC4-5D6E-409C-BE32-E72D297353CC}">
                  <c16:uniqueId val="{00000034-D5D8-4C37-B565-7ABEF87E44FB}"/>
                </c:ext>
              </c:extLst>
            </c:dLbl>
            <c:dLbl>
              <c:idx val="14"/>
              <c:delete val="1"/>
              <c:extLst>
                <c:ext xmlns:c15="http://schemas.microsoft.com/office/drawing/2012/chart" uri="{CE6537A1-D6FC-4f65-9D91-7224C49458BB}"/>
                <c:ext xmlns:c16="http://schemas.microsoft.com/office/drawing/2014/chart" uri="{C3380CC4-5D6E-409C-BE32-E72D297353CC}">
                  <c16:uniqueId val="{00000035-D5D8-4C37-B565-7ABEF87E44FB}"/>
                </c:ext>
              </c:extLst>
            </c:dLbl>
            <c:dLbl>
              <c:idx val="15"/>
              <c:delete val="1"/>
              <c:extLst>
                <c:ext xmlns:c15="http://schemas.microsoft.com/office/drawing/2012/chart" uri="{CE6537A1-D6FC-4f65-9D91-7224C49458BB}"/>
                <c:ext xmlns:c16="http://schemas.microsoft.com/office/drawing/2014/chart" uri="{C3380CC4-5D6E-409C-BE32-E72D297353CC}">
                  <c16:uniqueId val="{00000036-D5D8-4C37-B565-7ABEF87E44F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SECTOR!$B$7:$S$7</c:f>
              <c:numCache>
                <c:formatCode>_(* #,##0_);_(* \(#,##0\);_(* "-"_);_(@_)</c:formatCode>
                <c:ptCount val="18"/>
                <c:pt idx="0">
                  <c:v>110</c:v>
                </c:pt>
                <c:pt idx="1">
                  <c:v>149</c:v>
                </c:pt>
                <c:pt idx="2">
                  <c:v>154</c:v>
                </c:pt>
                <c:pt idx="3">
                  <c:v>195</c:v>
                </c:pt>
                <c:pt idx="4">
                  <c:v>150</c:v>
                </c:pt>
                <c:pt idx="5">
                  <c:v>140</c:v>
                </c:pt>
                <c:pt idx="6">
                  <c:v>120</c:v>
                </c:pt>
                <c:pt idx="7">
                  <c:v>156</c:v>
                </c:pt>
                <c:pt idx="8">
                  <c:v>185</c:v>
                </c:pt>
                <c:pt idx="9">
                  <c:v>150</c:v>
                </c:pt>
                <c:pt idx="10">
                  <c:v>147</c:v>
                </c:pt>
                <c:pt idx="11">
                  <c:v>167</c:v>
                </c:pt>
                <c:pt idx="12">
                  <c:v>186</c:v>
                </c:pt>
                <c:pt idx="13">
                  <c:v>218</c:v>
                </c:pt>
                <c:pt idx="14">
                  <c:v>208</c:v>
                </c:pt>
                <c:pt idx="15">
                  <c:v>415</c:v>
                </c:pt>
                <c:pt idx="16">
                  <c:v>390</c:v>
                </c:pt>
                <c:pt idx="17">
                  <c:v>192</c:v>
                </c:pt>
              </c:numCache>
            </c:numRef>
          </c:val>
          <c:extLst>
            <c:ext xmlns:c16="http://schemas.microsoft.com/office/drawing/2014/chart" uri="{C3380CC4-5D6E-409C-BE32-E72D297353CC}">
              <c16:uniqueId val="{00000037-D5D8-4C37-B565-7ABEF87E44FB}"/>
            </c:ext>
          </c:extLst>
        </c:ser>
        <c:ser>
          <c:idx val="4"/>
          <c:order val="4"/>
          <c:tx>
            <c:strRef>
              <c:f>SECTOR!$A$8</c:f>
              <c:strCache>
                <c:ptCount val="1"/>
                <c:pt idx="0">
                  <c:v>Salud y Protección Social</c:v>
                </c:pt>
              </c:strCache>
            </c:strRef>
          </c:tx>
          <c:spPr>
            <a:solidFill>
              <a:srgbClr val="B81C28">
                <a:lumMod val="60000"/>
                <a:lumOff val="40000"/>
              </a:srgb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38-D5D8-4C37-B565-7ABEF87E44FB}"/>
                </c:ext>
              </c:extLst>
            </c:dLbl>
            <c:dLbl>
              <c:idx val="2"/>
              <c:delete val="1"/>
              <c:extLst>
                <c:ext xmlns:c15="http://schemas.microsoft.com/office/drawing/2012/chart" uri="{CE6537A1-D6FC-4f65-9D91-7224C49458BB}"/>
                <c:ext xmlns:c16="http://schemas.microsoft.com/office/drawing/2014/chart" uri="{C3380CC4-5D6E-409C-BE32-E72D297353CC}">
                  <c16:uniqueId val="{00000039-D5D8-4C37-B565-7ABEF87E44FB}"/>
                </c:ext>
              </c:extLst>
            </c:dLbl>
            <c:dLbl>
              <c:idx val="3"/>
              <c:delete val="1"/>
              <c:extLst>
                <c:ext xmlns:c15="http://schemas.microsoft.com/office/drawing/2012/chart" uri="{CE6537A1-D6FC-4f65-9D91-7224C49458BB}"/>
                <c:ext xmlns:c16="http://schemas.microsoft.com/office/drawing/2014/chart" uri="{C3380CC4-5D6E-409C-BE32-E72D297353CC}">
                  <c16:uniqueId val="{0000003A-D5D8-4C37-B565-7ABEF87E44FB}"/>
                </c:ext>
              </c:extLst>
            </c:dLbl>
            <c:dLbl>
              <c:idx val="4"/>
              <c:delete val="1"/>
              <c:extLst>
                <c:ext xmlns:c15="http://schemas.microsoft.com/office/drawing/2012/chart" uri="{CE6537A1-D6FC-4f65-9D91-7224C49458BB}"/>
                <c:ext xmlns:c16="http://schemas.microsoft.com/office/drawing/2014/chart" uri="{C3380CC4-5D6E-409C-BE32-E72D297353CC}">
                  <c16:uniqueId val="{0000003B-D5D8-4C37-B565-7ABEF87E44FB}"/>
                </c:ext>
              </c:extLst>
            </c:dLbl>
            <c:dLbl>
              <c:idx val="5"/>
              <c:delete val="1"/>
              <c:extLst>
                <c:ext xmlns:c15="http://schemas.microsoft.com/office/drawing/2012/chart" uri="{CE6537A1-D6FC-4f65-9D91-7224C49458BB}"/>
                <c:ext xmlns:c16="http://schemas.microsoft.com/office/drawing/2014/chart" uri="{C3380CC4-5D6E-409C-BE32-E72D297353CC}">
                  <c16:uniqueId val="{0000003C-D5D8-4C37-B565-7ABEF87E44FB}"/>
                </c:ext>
              </c:extLst>
            </c:dLbl>
            <c:dLbl>
              <c:idx val="6"/>
              <c:delete val="1"/>
              <c:extLst>
                <c:ext xmlns:c15="http://schemas.microsoft.com/office/drawing/2012/chart" uri="{CE6537A1-D6FC-4f65-9D91-7224C49458BB}"/>
                <c:ext xmlns:c16="http://schemas.microsoft.com/office/drawing/2014/chart" uri="{C3380CC4-5D6E-409C-BE32-E72D297353CC}">
                  <c16:uniqueId val="{0000003D-D5D8-4C37-B565-7ABEF87E44FB}"/>
                </c:ext>
              </c:extLst>
            </c:dLbl>
            <c:dLbl>
              <c:idx val="7"/>
              <c:delete val="1"/>
              <c:extLst>
                <c:ext xmlns:c15="http://schemas.microsoft.com/office/drawing/2012/chart" uri="{CE6537A1-D6FC-4f65-9D91-7224C49458BB}"/>
                <c:ext xmlns:c16="http://schemas.microsoft.com/office/drawing/2014/chart" uri="{C3380CC4-5D6E-409C-BE32-E72D297353CC}">
                  <c16:uniqueId val="{0000003E-D5D8-4C37-B565-7ABEF87E44FB}"/>
                </c:ext>
              </c:extLst>
            </c:dLbl>
            <c:dLbl>
              <c:idx val="8"/>
              <c:delete val="1"/>
              <c:extLst>
                <c:ext xmlns:c15="http://schemas.microsoft.com/office/drawing/2012/chart" uri="{CE6537A1-D6FC-4f65-9D91-7224C49458BB}"/>
                <c:ext xmlns:c16="http://schemas.microsoft.com/office/drawing/2014/chart" uri="{C3380CC4-5D6E-409C-BE32-E72D297353CC}">
                  <c16:uniqueId val="{0000003F-D5D8-4C37-B565-7ABEF87E44FB}"/>
                </c:ext>
              </c:extLst>
            </c:dLbl>
            <c:dLbl>
              <c:idx val="9"/>
              <c:delete val="1"/>
              <c:extLst>
                <c:ext xmlns:c15="http://schemas.microsoft.com/office/drawing/2012/chart" uri="{CE6537A1-D6FC-4f65-9D91-7224C49458BB}"/>
                <c:ext xmlns:c16="http://schemas.microsoft.com/office/drawing/2014/chart" uri="{C3380CC4-5D6E-409C-BE32-E72D297353CC}">
                  <c16:uniqueId val="{00000004-800C-46C3-98EF-CE3C21C4F987}"/>
                </c:ext>
              </c:extLst>
            </c:dLbl>
            <c:dLbl>
              <c:idx val="11"/>
              <c:delete val="1"/>
              <c:extLst>
                <c:ext xmlns:c15="http://schemas.microsoft.com/office/drawing/2012/chart" uri="{CE6537A1-D6FC-4f65-9D91-7224C49458BB}"/>
                <c:ext xmlns:c16="http://schemas.microsoft.com/office/drawing/2014/chart" uri="{C3380CC4-5D6E-409C-BE32-E72D297353CC}">
                  <c16:uniqueId val="{00000040-D5D8-4C37-B565-7ABEF87E44FB}"/>
                </c:ext>
              </c:extLst>
            </c:dLbl>
            <c:dLbl>
              <c:idx val="12"/>
              <c:delete val="1"/>
              <c:extLst>
                <c:ext xmlns:c15="http://schemas.microsoft.com/office/drawing/2012/chart" uri="{CE6537A1-D6FC-4f65-9D91-7224C49458BB}"/>
                <c:ext xmlns:c16="http://schemas.microsoft.com/office/drawing/2014/chart" uri="{C3380CC4-5D6E-409C-BE32-E72D297353CC}">
                  <c16:uniqueId val="{00000041-D5D8-4C37-B565-7ABEF87E44FB}"/>
                </c:ext>
              </c:extLst>
            </c:dLbl>
            <c:dLbl>
              <c:idx val="13"/>
              <c:delete val="1"/>
              <c:extLst>
                <c:ext xmlns:c15="http://schemas.microsoft.com/office/drawing/2012/chart" uri="{CE6537A1-D6FC-4f65-9D91-7224C49458BB}"/>
                <c:ext xmlns:c16="http://schemas.microsoft.com/office/drawing/2014/chart" uri="{C3380CC4-5D6E-409C-BE32-E72D297353CC}">
                  <c16:uniqueId val="{00000042-D5D8-4C37-B565-7ABEF87E44FB}"/>
                </c:ext>
              </c:extLst>
            </c:dLbl>
            <c:dLbl>
              <c:idx val="14"/>
              <c:delete val="1"/>
              <c:extLst>
                <c:ext xmlns:c15="http://schemas.microsoft.com/office/drawing/2012/chart" uri="{CE6537A1-D6FC-4f65-9D91-7224C49458BB}"/>
                <c:ext xmlns:c16="http://schemas.microsoft.com/office/drawing/2014/chart" uri="{C3380CC4-5D6E-409C-BE32-E72D297353CC}">
                  <c16:uniqueId val="{00000043-D5D8-4C37-B565-7ABEF87E44FB}"/>
                </c:ext>
              </c:extLst>
            </c:dLbl>
            <c:dLbl>
              <c:idx val="15"/>
              <c:delete val="1"/>
              <c:extLst>
                <c:ext xmlns:c15="http://schemas.microsoft.com/office/drawing/2012/chart" uri="{CE6537A1-D6FC-4f65-9D91-7224C49458BB}"/>
                <c:ext xmlns:c16="http://schemas.microsoft.com/office/drawing/2014/chart" uri="{C3380CC4-5D6E-409C-BE32-E72D297353CC}">
                  <c16:uniqueId val="{00000044-D5D8-4C37-B565-7ABEF87E44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SECTOR!$B$8:$S$8</c:f>
              <c:numCache>
                <c:formatCode>_(* #,##0_);_(* \(#,##0\);_(* "-"_);_(@_)</c:formatCode>
                <c:ptCount val="18"/>
                <c:pt idx="0">
                  <c:v>137</c:v>
                </c:pt>
                <c:pt idx="1">
                  <c:v>325</c:v>
                </c:pt>
                <c:pt idx="2">
                  <c:v>134</c:v>
                </c:pt>
                <c:pt idx="3">
                  <c:v>1560</c:v>
                </c:pt>
                <c:pt idx="4">
                  <c:v>1581</c:v>
                </c:pt>
                <c:pt idx="5">
                  <c:v>623</c:v>
                </c:pt>
                <c:pt idx="6">
                  <c:v>283</c:v>
                </c:pt>
                <c:pt idx="7">
                  <c:v>418</c:v>
                </c:pt>
                <c:pt idx="8">
                  <c:v>423</c:v>
                </c:pt>
                <c:pt idx="9">
                  <c:v>356</c:v>
                </c:pt>
                <c:pt idx="10">
                  <c:v>422</c:v>
                </c:pt>
                <c:pt idx="11">
                  <c:v>431</c:v>
                </c:pt>
                <c:pt idx="12">
                  <c:v>552</c:v>
                </c:pt>
                <c:pt idx="13">
                  <c:v>424</c:v>
                </c:pt>
                <c:pt idx="14">
                  <c:v>409</c:v>
                </c:pt>
                <c:pt idx="15">
                  <c:v>398</c:v>
                </c:pt>
                <c:pt idx="16">
                  <c:v>447</c:v>
                </c:pt>
                <c:pt idx="17">
                  <c:v>162</c:v>
                </c:pt>
              </c:numCache>
            </c:numRef>
          </c:val>
          <c:extLst>
            <c:ext xmlns:c16="http://schemas.microsoft.com/office/drawing/2014/chart" uri="{C3380CC4-5D6E-409C-BE32-E72D297353CC}">
              <c16:uniqueId val="{00000045-D5D8-4C37-B565-7ABEF87E44FB}"/>
            </c:ext>
          </c:extLst>
        </c:ser>
        <c:ser>
          <c:idx val="5"/>
          <c:order val="5"/>
          <c:tx>
            <c:strRef>
              <c:f>SECTOR!$A$9</c:f>
              <c:strCache>
                <c:ptCount val="1"/>
                <c:pt idx="0">
                  <c:v>Inclusión Social y Reconciliación</c:v>
                </c:pt>
              </c:strCache>
            </c:strRef>
          </c:tx>
          <c:spPr>
            <a:solidFill>
              <a:schemeClr val="accent6"/>
            </a:solidFill>
            <a:ln>
              <a:noFill/>
            </a:ln>
            <a:effectLst/>
          </c:spPr>
          <c:invertIfNegative val="0"/>
          <c:dLbls>
            <c:delete val="1"/>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SECTOR!$B$9:$S$9</c:f>
              <c:numCache>
                <c:formatCode>_(* #,##0_);_(* \(#,##0\);_(* "-"_);_(@_)</c:formatCode>
                <c:ptCount val="18"/>
                <c:pt idx="0">
                  <c:v>121</c:v>
                </c:pt>
                <c:pt idx="1">
                  <c:v>43</c:v>
                </c:pt>
                <c:pt idx="2">
                  <c:v>35</c:v>
                </c:pt>
                <c:pt idx="3">
                  <c:v>29</c:v>
                </c:pt>
                <c:pt idx="4">
                  <c:v>61</c:v>
                </c:pt>
                <c:pt idx="5">
                  <c:v>19</c:v>
                </c:pt>
                <c:pt idx="6">
                  <c:v>57</c:v>
                </c:pt>
                <c:pt idx="7">
                  <c:v>126</c:v>
                </c:pt>
                <c:pt idx="8">
                  <c:v>111</c:v>
                </c:pt>
                <c:pt idx="9">
                  <c:v>227</c:v>
                </c:pt>
                <c:pt idx="10">
                  <c:v>234</c:v>
                </c:pt>
                <c:pt idx="11">
                  <c:v>605</c:v>
                </c:pt>
                <c:pt idx="12">
                  <c:v>858</c:v>
                </c:pt>
                <c:pt idx="13">
                  <c:v>890</c:v>
                </c:pt>
                <c:pt idx="14">
                  <c:v>1478</c:v>
                </c:pt>
                <c:pt idx="15">
                  <c:v>1606</c:v>
                </c:pt>
                <c:pt idx="16">
                  <c:v>394</c:v>
                </c:pt>
                <c:pt idx="17">
                  <c:v>131</c:v>
                </c:pt>
              </c:numCache>
            </c:numRef>
          </c:val>
          <c:extLst>
            <c:ext xmlns:c16="http://schemas.microsoft.com/office/drawing/2014/chart" uri="{C3380CC4-5D6E-409C-BE32-E72D297353CC}">
              <c16:uniqueId val="{00000053-D5D8-4C37-B565-7ABEF87E44FB}"/>
            </c:ext>
          </c:extLst>
        </c:ser>
        <c:ser>
          <c:idx val="6"/>
          <c:order val="6"/>
          <c:tx>
            <c:strRef>
              <c:f>SECTOR!$A$10</c:f>
              <c:strCache>
                <c:ptCount val="1"/>
                <c:pt idx="0">
                  <c:v>Hacienda y Crédito Público</c:v>
                </c:pt>
              </c:strCache>
            </c:strRef>
          </c:tx>
          <c:spPr>
            <a:solidFill>
              <a:schemeClr val="accent1">
                <a:lumMod val="60000"/>
              </a:schemeClr>
            </a:solidFill>
            <a:ln>
              <a:noFill/>
            </a:ln>
            <a:effectLst/>
          </c:spPr>
          <c:invertIfNegative val="0"/>
          <c:dLbls>
            <c:delete val="1"/>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SECTOR!$B$10:$S$10</c:f>
              <c:numCache>
                <c:formatCode>_(* #,##0_);_(* \(#,##0\);_(* "-"_);_(@_)</c:formatCode>
                <c:ptCount val="18"/>
                <c:pt idx="0">
                  <c:v>662</c:v>
                </c:pt>
                <c:pt idx="1">
                  <c:v>553</c:v>
                </c:pt>
                <c:pt idx="2">
                  <c:v>489</c:v>
                </c:pt>
                <c:pt idx="3">
                  <c:v>458</c:v>
                </c:pt>
                <c:pt idx="4">
                  <c:v>490</c:v>
                </c:pt>
                <c:pt idx="5">
                  <c:v>490</c:v>
                </c:pt>
                <c:pt idx="6">
                  <c:v>462</c:v>
                </c:pt>
                <c:pt idx="7">
                  <c:v>478</c:v>
                </c:pt>
                <c:pt idx="8">
                  <c:v>444</c:v>
                </c:pt>
                <c:pt idx="9">
                  <c:v>396</c:v>
                </c:pt>
                <c:pt idx="10">
                  <c:v>351</c:v>
                </c:pt>
                <c:pt idx="11">
                  <c:v>401</c:v>
                </c:pt>
                <c:pt idx="12">
                  <c:v>379</c:v>
                </c:pt>
                <c:pt idx="13">
                  <c:v>376</c:v>
                </c:pt>
                <c:pt idx="14">
                  <c:v>270</c:v>
                </c:pt>
                <c:pt idx="15">
                  <c:v>278</c:v>
                </c:pt>
                <c:pt idx="16">
                  <c:v>266</c:v>
                </c:pt>
                <c:pt idx="17">
                  <c:v>124</c:v>
                </c:pt>
              </c:numCache>
            </c:numRef>
          </c:val>
          <c:extLst>
            <c:ext xmlns:c16="http://schemas.microsoft.com/office/drawing/2014/chart" uri="{C3380CC4-5D6E-409C-BE32-E72D297353CC}">
              <c16:uniqueId val="{00000061-D5D8-4C37-B565-7ABEF87E44FB}"/>
            </c:ext>
          </c:extLst>
        </c:ser>
        <c:ser>
          <c:idx val="7"/>
          <c:order val="7"/>
          <c:tx>
            <c:strRef>
              <c:f>SECTOR!$A$11</c:f>
              <c:strCache>
                <c:ptCount val="1"/>
                <c:pt idx="0">
                  <c:v>Transporte</c:v>
                </c:pt>
              </c:strCache>
            </c:strRef>
          </c:tx>
          <c:spPr>
            <a:solidFill>
              <a:schemeClr val="accent2">
                <a:lumMod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62-D5D8-4C37-B565-7ABEF87E44FB}"/>
                </c:ext>
              </c:extLst>
            </c:dLbl>
            <c:dLbl>
              <c:idx val="2"/>
              <c:delete val="1"/>
              <c:extLst>
                <c:ext xmlns:c15="http://schemas.microsoft.com/office/drawing/2012/chart" uri="{CE6537A1-D6FC-4f65-9D91-7224C49458BB}"/>
                <c:ext xmlns:c16="http://schemas.microsoft.com/office/drawing/2014/chart" uri="{C3380CC4-5D6E-409C-BE32-E72D297353CC}">
                  <c16:uniqueId val="{00000063-D5D8-4C37-B565-7ABEF87E44FB}"/>
                </c:ext>
              </c:extLst>
            </c:dLbl>
            <c:dLbl>
              <c:idx val="3"/>
              <c:delete val="1"/>
              <c:extLst>
                <c:ext xmlns:c15="http://schemas.microsoft.com/office/drawing/2012/chart" uri="{CE6537A1-D6FC-4f65-9D91-7224C49458BB}"/>
                <c:ext xmlns:c16="http://schemas.microsoft.com/office/drawing/2014/chart" uri="{C3380CC4-5D6E-409C-BE32-E72D297353CC}">
                  <c16:uniqueId val="{00000064-D5D8-4C37-B565-7ABEF87E44FB}"/>
                </c:ext>
              </c:extLst>
            </c:dLbl>
            <c:dLbl>
              <c:idx val="4"/>
              <c:delete val="1"/>
              <c:extLst>
                <c:ext xmlns:c15="http://schemas.microsoft.com/office/drawing/2012/chart" uri="{CE6537A1-D6FC-4f65-9D91-7224C49458BB}"/>
                <c:ext xmlns:c16="http://schemas.microsoft.com/office/drawing/2014/chart" uri="{C3380CC4-5D6E-409C-BE32-E72D297353CC}">
                  <c16:uniqueId val="{00000065-D5D8-4C37-B565-7ABEF87E44FB}"/>
                </c:ext>
              </c:extLst>
            </c:dLbl>
            <c:dLbl>
              <c:idx val="5"/>
              <c:delete val="1"/>
              <c:extLst>
                <c:ext xmlns:c15="http://schemas.microsoft.com/office/drawing/2012/chart" uri="{CE6537A1-D6FC-4f65-9D91-7224C49458BB}"/>
                <c:ext xmlns:c16="http://schemas.microsoft.com/office/drawing/2014/chart" uri="{C3380CC4-5D6E-409C-BE32-E72D297353CC}">
                  <c16:uniqueId val="{00000066-D5D8-4C37-B565-7ABEF87E44FB}"/>
                </c:ext>
              </c:extLst>
            </c:dLbl>
            <c:dLbl>
              <c:idx val="6"/>
              <c:delete val="1"/>
              <c:extLst>
                <c:ext xmlns:c15="http://schemas.microsoft.com/office/drawing/2012/chart" uri="{CE6537A1-D6FC-4f65-9D91-7224C49458BB}"/>
                <c:ext xmlns:c16="http://schemas.microsoft.com/office/drawing/2014/chart" uri="{C3380CC4-5D6E-409C-BE32-E72D297353CC}">
                  <c16:uniqueId val="{00000067-D5D8-4C37-B565-7ABEF87E44FB}"/>
                </c:ext>
              </c:extLst>
            </c:dLbl>
            <c:dLbl>
              <c:idx val="7"/>
              <c:delete val="1"/>
              <c:extLst>
                <c:ext xmlns:c15="http://schemas.microsoft.com/office/drawing/2012/chart" uri="{CE6537A1-D6FC-4f65-9D91-7224C49458BB}"/>
                <c:ext xmlns:c16="http://schemas.microsoft.com/office/drawing/2014/chart" uri="{C3380CC4-5D6E-409C-BE32-E72D297353CC}">
                  <c16:uniqueId val="{00000068-D5D8-4C37-B565-7ABEF87E44FB}"/>
                </c:ext>
              </c:extLst>
            </c:dLbl>
            <c:dLbl>
              <c:idx val="8"/>
              <c:delete val="1"/>
              <c:extLst>
                <c:ext xmlns:c15="http://schemas.microsoft.com/office/drawing/2012/chart" uri="{CE6537A1-D6FC-4f65-9D91-7224C49458BB}"/>
                <c:ext xmlns:c16="http://schemas.microsoft.com/office/drawing/2014/chart" uri="{C3380CC4-5D6E-409C-BE32-E72D297353CC}">
                  <c16:uniqueId val="{00000069-D5D8-4C37-B565-7ABEF87E44FB}"/>
                </c:ext>
              </c:extLst>
            </c:dLbl>
            <c:dLbl>
              <c:idx val="9"/>
              <c:delete val="1"/>
              <c:extLst>
                <c:ext xmlns:c15="http://schemas.microsoft.com/office/drawing/2012/chart" uri="{CE6537A1-D6FC-4f65-9D91-7224C49458BB}"/>
                <c:ext xmlns:c16="http://schemas.microsoft.com/office/drawing/2014/chart" uri="{C3380CC4-5D6E-409C-BE32-E72D297353CC}">
                  <c16:uniqueId val="{00000005-800C-46C3-98EF-CE3C21C4F987}"/>
                </c:ext>
              </c:extLst>
            </c:dLbl>
            <c:dLbl>
              <c:idx val="11"/>
              <c:delete val="1"/>
              <c:extLst>
                <c:ext xmlns:c15="http://schemas.microsoft.com/office/drawing/2012/chart" uri="{CE6537A1-D6FC-4f65-9D91-7224C49458BB}"/>
                <c:ext xmlns:c16="http://schemas.microsoft.com/office/drawing/2014/chart" uri="{C3380CC4-5D6E-409C-BE32-E72D297353CC}">
                  <c16:uniqueId val="{0000006A-D5D8-4C37-B565-7ABEF87E44FB}"/>
                </c:ext>
              </c:extLst>
            </c:dLbl>
            <c:dLbl>
              <c:idx val="12"/>
              <c:delete val="1"/>
              <c:extLst>
                <c:ext xmlns:c15="http://schemas.microsoft.com/office/drawing/2012/chart" uri="{CE6537A1-D6FC-4f65-9D91-7224C49458BB}"/>
                <c:ext xmlns:c16="http://schemas.microsoft.com/office/drawing/2014/chart" uri="{C3380CC4-5D6E-409C-BE32-E72D297353CC}">
                  <c16:uniqueId val="{0000006B-D5D8-4C37-B565-7ABEF87E44FB}"/>
                </c:ext>
              </c:extLst>
            </c:dLbl>
            <c:dLbl>
              <c:idx val="13"/>
              <c:delete val="1"/>
              <c:extLst>
                <c:ext xmlns:c15="http://schemas.microsoft.com/office/drawing/2012/chart" uri="{CE6537A1-D6FC-4f65-9D91-7224C49458BB}"/>
                <c:ext xmlns:c16="http://schemas.microsoft.com/office/drawing/2014/chart" uri="{C3380CC4-5D6E-409C-BE32-E72D297353CC}">
                  <c16:uniqueId val="{0000006C-D5D8-4C37-B565-7ABEF87E44FB}"/>
                </c:ext>
              </c:extLst>
            </c:dLbl>
            <c:dLbl>
              <c:idx val="14"/>
              <c:delete val="1"/>
              <c:extLst>
                <c:ext xmlns:c15="http://schemas.microsoft.com/office/drawing/2012/chart" uri="{CE6537A1-D6FC-4f65-9D91-7224C49458BB}"/>
                <c:ext xmlns:c16="http://schemas.microsoft.com/office/drawing/2014/chart" uri="{C3380CC4-5D6E-409C-BE32-E72D297353CC}">
                  <c16:uniqueId val="{0000006D-D5D8-4C37-B565-7ABEF87E44FB}"/>
                </c:ext>
              </c:extLst>
            </c:dLbl>
            <c:dLbl>
              <c:idx val="15"/>
              <c:delete val="1"/>
              <c:extLst>
                <c:ext xmlns:c15="http://schemas.microsoft.com/office/drawing/2012/chart" uri="{CE6537A1-D6FC-4f65-9D91-7224C49458BB}"/>
                <c:ext xmlns:c16="http://schemas.microsoft.com/office/drawing/2014/chart" uri="{C3380CC4-5D6E-409C-BE32-E72D297353CC}">
                  <c16:uniqueId val="{0000006E-D5D8-4C37-B565-7ABEF87E44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SECTOR!$B$11:$S$11</c:f>
              <c:numCache>
                <c:formatCode>_(* #,##0_);_(* \(#,##0\);_(* "-"_);_(@_)</c:formatCode>
                <c:ptCount val="18"/>
                <c:pt idx="0">
                  <c:v>271</c:v>
                </c:pt>
                <c:pt idx="1">
                  <c:v>213</c:v>
                </c:pt>
                <c:pt idx="2">
                  <c:v>252</c:v>
                </c:pt>
                <c:pt idx="3">
                  <c:v>329</c:v>
                </c:pt>
                <c:pt idx="4">
                  <c:v>158</c:v>
                </c:pt>
                <c:pt idx="5">
                  <c:v>253</c:v>
                </c:pt>
                <c:pt idx="6">
                  <c:v>285</c:v>
                </c:pt>
                <c:pt idx="7">
                  <c:v>269</c:v>
                </c:pt>
                <c:pt idx="8">
                  <c:v>339</c:v>
                </c:pt>
                <c:pt idx="9">
                  <c:v>340</c:v>
                </c:pt>
                <c:pt idx="10">
                  <c:v>212</c:v>
                </c:pt>
                <c:pt idx="11">
                  <c:v>163</c:v>
                </c:pt>
                <c:pt idx="12">
                  <c:v>171</c:v>
                </c:pt>
                <c:pt idx="13">
                  <c:v>229</c:v>
                </c:pt>
                <c:pt idx="14">
                  <c:v>217</c:v>
                </c:pt>
                <c:pt idx="15">
                  <c:v>221</c:v>
                </c:pt>
                <c:pt idx="16">
                  <c:v>210</c:v>
                </c:pt>
                <c:pt idx="17">
                  <c:v>83</c:v>
                </c:pt>
              </c:numCache>
            </c:numRef>
          </c:val>
          <c:extLst>
            <c:ext xmlns:c16="http://schemas.microsoft.com/office/drawing/2014/chart" uri="{C3380CC4-5D6E-409C-BE32-E72D297353CC}">
              <c16:uniqueId val="{0000006F-D5D8-4C37-B565-7ABEF87E44FB}"/>
            </c:ext>
          </c:extLst>
        </c:ser>
        <c:ser>
          <c:idx val="8"/>
          <c:order val="8"/>
          <c:tx>
            <c:strRef>
              <c:f>SECTOR!$A$12</c:f>
              <c:strCache>
                <c:ptCount val="1"/>
                <c:pt idx="0">
                  <c:v>Estadísticas</c:v>
                </c:pt>
              </c:strCache>
            </c:strRef>
          </c:tx>
          <c:spPr>
            <a:solidFill>
              <a:schemeClr val="accent3">
                <a:lumMod val="60000"/>
              </a:schemeClr>
            </a:solidFill>
            <a:ln>
              <a:noFill/>
            </a:ln>
            <a:effectLst/>
          </c:spPr>
          <c:invertIfNegative val="0"/>
          <c:dLbls>
            <c:delete val="1"/>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SECTOR!$B$12:$S$12</c:f>
              <c:numCache>
                <c:formatCode>_(* #,##0_);_(* \(#,##0\);_(* "-"_);_(@_)</c:formatCode>
                <c:ptCount val="18"/>
                <c:pt idx="0">
                  <c:v>90</c:v>
                </c:pt>
                <c:pt idx="1">
                  <c:v>130</c:v>
                </c:pt>
                <c:pt idx="2">
                  <c:v>249</c:v>
                </c:pt>
                <c:pt idx="3">
                  <c:v>262</c:v>
                </c:pt>
                <c:pt idx="4">
                  <c:v>233</c:v>
                </c:pt>
                <c:pt idx="5">
                  <c:v>322</c:v>
                </c:pt>
                <c:pt idx="6">
                  <c:v>200</c:v>
                </c:pt>
                <c:pt idx="7">
                  <c:v>192</c:v>
                </c:pt>
                <c:pt idx="8">
                  <c:v>193</c:v>
                </c:pt>
                <c:pt idx="9">
                  <c:v>157</c:v>
                </c:pt>
                <c:pt idx="10">
                  <c:v>130</c:v>
                </c:pt>
                <c:pt idx="11">
                  <c:v>153</c:v>
                </c:pt>
                <c:pt idx="12">
                  <c:v>159</c:v>
                </c:pt>
                <c:pt idx="13">
                  <c:v>261</c:v>
                </c:pt>
                <c:pt idx="14">
                  <c:v>132</c:v>
                </c:pt>
                <c:pt idx="15">
                  <c:v>58</c:v>
                </c:pt>
                <c:pt idx="16">
                  <c:v>23</c:v>
                </c:pt>
                <c:pt idx="17">
                  <c:v>14</c:v>
                </c:pt>
              </c:numCache>
            </c:numRef>
          </c:val>
          <c:extLst>
            <c:ext xmlns:c16="http://schemas.microsoft.com/office/drawing/2014/chart" uri="{C3380CC4-5D6E-409C-BE32-E72D297353CC}">
              <c16:uniqueId val="{0000007D-D5D8-4C37-B565-7ABEF87E44FB}"/>
            </c:ext>
          </c:extLst>
        </c:ser>
        <c:ser>
          <c:idx val="9"/>
          <c:order val="9"/>
          <c:tx>
            <c:strRef>
              <c:f>SECTOR!$A$13</c:f>
              <c:strCache>
                <c:ptCount val="1"/>
                <c:pt idx="0">
                  <c:v>Interior</c:v>
                </c:pt>
              </c:strCache>
            </c:strRef>
          </c:tx>
          <c:spPr>
            <a:solidFill>
              <a:srgbClr val="ED7D31"/>
            </a:solidFill>
            <a:ln>
              <a:noFill/>
            </a:ln>
            <a:effectLst/>
          </c:spPr>
          <c:invertIfNegative val="0"/>
          <c:dLbls>
            <c:delete val="1"/>
          </c:dLbls>
          <c:cat>
            <c:strRef>
              <c:f>SECTOR!$B$2:$S$2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I sem-2017</c:v>
                </c:pt>
              </c:strCache>
            </c:strRef>
          </c:cat>
          <c:val>
            <c:numRef>
              <c:f>SECTOR!$B$13:$S$13</c:f>
              <c:numCache>
                <c:formatCode>_(* #,##0_);_(* \(#,##0\);_(* "-"_);_(@_)</c:formatCode>
                <c:ptCount val="18"/>
                <c:pt idx="0">
                  <c:v>12</c:v>
                </c:pt>
                <c:pt idx="1">
                  <c:v>17</c:v>
                </c:pt>
                <c:pt idx="2">
                  <c:v>26</c:v>
                </c:pt>
                <c:pt idx="3">
                  <c:v>317</c:v>
                </c:pt>
                <c:pt idx="4">
                  <c:v>493</c:v>
                </c:pt>
                <c:pt idx="5">
                  <c:v>407</c:v>
                </c:pt>
                <c:pt idx="6">
                  <c:v>469</c:v>
                </c:pt>
                <c:pt idx="7">
                  <c:v>694</c:v>
                </c:pt>
                <c:pt idx="8">
                  <c:v>634</c:v>
                </c:pt>
                <c:pt idx="9">
                  <c:v>495</c:v>
                </c:pt>
                <c:pt idx="10">
                  <c:v>549</c:v>
                </c:pt>
                <c:pt idx="11">
                  <c:v>250</c:v>
                </c:pt>
                <c:pt idx="12">
                  <c:v>10</c:v>
                </c:pt>
                <c:pt idx="13">
                  <c:v>18</c:v>
                </c:pt>
                <c:pt idx="14">
                  <c:v>13</c:v>
                </c:pt>
                <c:pt idx="15">
                  <c:v>10</c:v>
                </c:pt>
                <c:pt idx="16">
                  <c:v>13</c:v>
                </c:pt>
                <c:pt idx="17">
                  <c:v>5</c:v>
                </c:pt>
              </c:numCache>
            </c:numRef>
          </c:val>
          <c:extLst>
            <c:ext xmlns:c16="http://schemas.microsoft.com/office/drawing/2014/chart" uri="{C3380CC4-5D6E-409C-BE32-E72D297353CC}">
              <c16:uniqueId val="{0000008B-D5D8-4C37-B565-7ABEF87E44FB}"/>
            </c:ext>
          </c:extLst>
        </c:ser>
        <c:dLbls>
          <c:dLblPos val="ctr"/>
          <c:showLegendKey val="0"/>
          <c:showVal val="1"/>
          <c:showCatName val="0"/>
          <c:showSerName val="0"/>
          <c:showPercent val="0"/>
          <c:showBubbleSize val="0"/>
        </c:dLbls>
        <c:gapWidth val="20"/>
        <c:overlap val="100"/>
        <c:axId val="-2102530168"/>
        <c:axId val="-2013647784"/>
      </c:barChart>
      <c:catAx>
        <c:axId val="-210253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13647784"/>
        <c:crosses val="autoZero"/>
        <c:auto val="1"/>
        <c:lblAlgn val="ctr"/>
        <c:lblOffset val="100"/>
        <c:noMultiLvlLbl val="0"/>
      </c:catAx>
      <c:valAx>
        <c:axId val="-2013647784"/>
        <c:scaling>
          <c:orientation val="minMax"/>
          <c:max val="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CO" sz="1400" b="1">
                    <a:solidFill>
                      <a:schemeClr val="tx1"/>
                    </a:solidFill>
                  </a:rPr>
                  <a:t>Normatividad asociada en los diarios expedidos</a:t>
                </a:r>
              </a:p>
            </c:rich>
          </c:tx>
          <c:layout>
            <c:manualLayout>
              <c:xMode val="edge"/>
              <c:yMode val="edge"/>
              <c:x val="0"/>
              <c:y val="4.5015054742734699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2102530168"/>
        <c:crosses val="autoZero"/>
        <c:crossBetween val="between"/>
      </c:valAx>
      <c:spPr>
        <a:noFill/>
        <a:ln w="25400">
          <a:noFill/>
        </a:ln>
        <a:effectLst/>
      </c:spPr>
    </c:plotArea>
    <c:legend>
      <c:legendPos val="r"/>
      <c:layout>
        <c:manualLayout>
          <c:xMode val="edge"/>
          <c:yMode val="edge"/>
          <c:x val="2.74800904839093E-2"/>
          <c:y val="0.80531713660980297"/>
          <c:w val="0.93544739845396097"/>
          <c:h val="0.193053451767341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sz="1000"/>
      </a:pPr>
      <a:endParaRPr lang="es-CO"/>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[2017 07 07 estadisticas decreto 270.xlsx]tabla dina!TablaDinámica11</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'tabla dina'!$B$3:$B$4</c:f>
              <c:strCache>
                <c:ptCount val="1"/>
                <c:pt idx="0">
                  <c:v>Nacional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 dina'!$A$5:$A$12</c:f>
              <c:strCache>
                <c:ptCount val="7"/>
                <c:pt idx="0">
                  <c:v>ene</c:v>
                </c:pt>
                <c:pt idx="1">
                  <c:v>feb</c:v>
                </c:pt>
                <c:pt idx="2">
                  <c:v>mar</c:v>
                </c:pt>
                <c:pt idx="3">
                  <c:v>abr</c:v>
                </c:pt>
                <c:pt idx="4">
                  <c:v>may</c:v>
                </c:pt>
                <c:pt idx="5">
                  <c:v>jun</c:v>
                </c:pt>
                <c:pt idx="6">
                  <c:v>jul</c:v>
                </c:pt>
              </c:strCache>
            </c:strRef>
          </c:cat>
          <c:val>
            <c:numRef>
              <c:f>'tabla dina'!$B$5:$B$12</c:f>
              <c:numCache>
                <c:formatCode>0.0</c:formatCode>
                <c:ptCount val="7"/>
                <c:pt idx="0">
                  <c:v>9.2702702702702684</c:v>
                </c:pt>
                <c:pt idx="1">
                  <c:v>6.6382978723404253</c:v>
                </c:pt>
                <c:pt idx="2">
                  <c:v>8</c:v>
                </c:pt>
                <c:pt idx="3">
                  <c:v>11.21428571428571</c:v>
                </c:pt>
                <c:pt idx="4">
                  <c:v>11.074999999999999</c:v>
                </c:pt>
                <c:pt idx="5">
                  <c:v>14.210526315789471</c:v>
                </c:pt>
                <c:pt idx="6">
                  <c:v>14.45454545454546</c:v>
                </c:pt>
              </c:numCache>
            </c:numRef>
          </c:val>
          <c:extLst>
            <c:ext xmlns:c16="http://schemas.microsoft.com/office/drawing/2014/chart" uri="{C3380CC4-5D6E-409C-BE32-E72D297353CC}">
              <c16:uniqueId val="{00000000-9DCF-41B8-B128-C0C43795088C}"/>
            </c:ext>
          </c:extLst>
        </c:ser>
        <c:dLbls>
          <c:showLegendKey val="0"/>
          <c:showVal val="0"/>
          <c:showCatName val="0"/>
          <c:showSerName val="0"/>
          <c:showPercent val="0"/>
          <c:showBubbleSize val="0"/>
        </c:dLbls>
        <c:gapWidth val="40"/>
        <c:overlap val="-27"/>
        <c:axId val="-2013551208"/>
        <c:axId val="-2013547656"/>
      </c:barChart>
      <c:catAx>
        <c:axId val="-201355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2013547656"/>
        <c:crosses val="autoZero"/>
        <c:auto val="1"/>
        <c:lblAlgn val="ctr"/>
        <c:lblOffset val="100"/>
        <c:noMultiLvlLbl val="0"/>
      </c:catAx>
      <c:valAx>
        <c:axId val="-201354765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13551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07669763941"/>
          <c:y val="5.61455953098133E-2"/>
          <c:w val="0.86158164185085895"/>
          <c:h val="0.74394240515167798"/>
        </c:manualLayout>
      </c:layout>
      <c:scatterChart>
        <c:scatterStyle val="lineMarker"/>
        <c:varyColors val="0"/>
        <c:ser>
          <c:idx val="0"/>
          <c:order val="0"/>
          <c:tx>
            <c:strRef>
              <c:f>Hoja4!$B$1</c:f>
              <c:strCache>
                <c:ptCount val="1"/>
                <c:pt idx="0">
                  <c:v>Code</c:v>
                </c:pt>
              </c:strCache>
            </c:strRef>
          </c:tx>
          <c:spPr>
            <a:ln w="19050" cap="rnd">
              <a:noFill/>
              <a:round/>
            </a:ln>
            <a:effectLst/>
          </c:spPr>
          <c:marker>
            <c:symbol val="circle"/>
            <c:size val="6"/>
            <c:spPr>
              <a:solidFill>
                <a:srgbClr val="AA1221"/>
              </a:solidFill>
              <a:ln w="9525">
                <a:noFill/>
              </a:ln>
              <a:effectLst/>
            </c:spPr>
          </c:marker>
          <c:dLbls>
            <c:delete val="1"/>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flat" cmpd="sng" algn="ctr">
                <a:solidFill>
                  <a:schemeClr val="tx1"/>
                </a:solidFill>
                <a:prstDash val="solid"/>
                <a:miter lim="800000"/>
              </a:ln>
              <a:effectLst/>
            </c:spPr>
            <c:trendlineType val="linear"/>
            <c:dispRSqr val="0"/>
            <c:dispEq val="0"/>
          </c:trendline>
          <c:xVal>
            <c:numRef>
              <c:f>Hoja4!$E$2:$E$128</c:f>
              <c:numCache>
                <c:formatCode>General</c:formatCode>
                <c:ptCount val="127"/>
                <c:pt idx="0">
                  <c:v>10.77982469218054</c:v>
                </c:pt>
                <c:pt idx="1">
                  <c:v>11.55058313983637</c:v>
                </c:pt>
                <c:pt idx="2">
                  <c:v>10.775933867548479</c:v>
                </c:pt>
                <c:pt idx="3">
                  <c:v>10.811484086185621</c:v>
                </c:pt>
                <c:pt idx="4">
                  <c:v>11.354894124921451</c:v>
                </c:pt>
                <c:pt idx="5">
                  <c:v>10.73110958225999</c:v>
                </c:pt>
                <c:pt idx="6">
                  <c:v>10.808303814685839</c:v>
                </c:pt>
                <c:pt idx="7">
                  <c:v>10.63959696021198</c:v>
                </c:pt>
                <c:pt idx="8">
                  <c:v>10.949463373920199</c:v>
                </c:pt>
                <c:pt idx="9">
                  <c:v>10.935171238116251</c:v>
                </c:pt>
                <c:pt idx="10">
                  <c:v>11.043841273931511</c:v>
                </c:pt>
                <c:pt idx="11">
                  <c:v>10.61553998971697</c:v>
                </c:pt>
                <c:pt idx="12">
                  <c:v>11.155833510417009</c:v>
                </c:pt>
                <c:pt idx="13">
                  <c:v>10.69641447231372</c:v>
                </c:pt>
                <c:pt idx="14">
                  <c:v>10.65103498152561</c:v>
                </c:pt>
                <c:pt idx="15">
                  <c:v>10.62173339744391</c:v>
                </c:pt>
                <c:pt idx="16">
                  <c:v>10.779144189889401</c:v>
                </c:pt>
                <c:pt idx="17">
                  <c:v>11.134793004417689</c:v>
                </c:pt>
                <c:pt idx="18">
                  <c:v>10.742266357296311</c:v>
                </c:pt>
                <c:pt idx="19">
                  <c:v>9.4876285206656021</c:v>
                </c:pt>
                <c:pt idx="20">
                  <c:v>10.524531251871</c:v>
                </c:pt>
                <c:pt idx="21">
                  <c:v>11.0362413721218</c:v>
                </c:pt>
                <c:pt idx="22">
                  <c:v>10.46042436303502</c:v>
                </c:pt>
                <c:pt idx="23">
                  <c:v>10.452968579243301</c:v>
                </c:pt>
                <c:pt idx="24">
                  <c:v>10.42734220649491</c:v>
                </c:pt>
                <c:pt idx="25">
                  <c:v>9.5784617864465513</c:v>
                </c:pt>
                <c:pt idx="26">
                  <c:v>10.50714597129631</c:v>
                </c:pt>
                <c:pt idx="27">
                  <c:v>10.267292232811259</c:v>
                </c:pt>
                <c:pt idx="28">
                  <c:v>11.86035645474275</c:v>
                </c:pt>
                <c:pt idx="29">
                  <c:v>10.183298105254091</c:v>
                </c:pt>
                <c:pt idx="30">
                  <c:v>10.201751018512891</c:v>
                </c:pt>
                <c:pt idx="31">
                  <c:v>10.19847791663118</c:v>
                </c:pt>
                <c:pt idx="32">
                  <c:v>9.9039331724785935</c:v>
                </c:pt>
                <c:pt idx="33">
                  <c:v>8.7161527639890473</c:v>
                </c:pt>
                <c:pt idx="34">
                  <c:v>10.298546448237699</c:v>
                </c:pt>
                <c:pt idx="35">
                  <c:v>10.534118979436331</c:v>
                </c:pt>
                <c:pt idx="36">
                  <c:v>10.274628893795519</c:v>
                </c:pt>
                <c:pt idx="37">
                  <c:v>10.762196210850179</c:v>
                </c:pt>
                <c:pt idx="38">
                  <c:v>10.009523561551809</c:v>
                </c:pt>
                <c:pt idx="39">
                  <c:v>10.30665826300133</c:v>
                </c:pt>
                <c:pt idx="40">
                  <c:v>8.0355360766334503</c:v>
                </c:pt>
                <c:pt idx="41">
                  <c:v>10.122590333586199</c:v>
                </c:pt>
                <c:pt idx="42">
                  <c:v>10.74905682058426</c:v>
                </c:pt>
                <c:pt idx="43">
                  <c:v>9.7013731170217365</c:v>
                </c:pt>
                <c:pt idx="44">
                  <c:v>10.059062242740399</c:v>
                </c:pt>
                <c:pt idx="45">
                  <c:v>10.180333508171071</c:v>
                </c:pt>
                <c:pt idx="46">
                  <c:v>10.5959117900517</c:v>
                </c:pt>
                <c:pt idx="47">
                  <c:v>9.2977497101107982</c:v>
                </c:pt>
                <c:pt idx="48">
                  <c:v>10.37319351981731</c:v>
                </c:pt>
                <c:pt idx="49">
                  <c:v>10.021911120281819</c:v>
                </c:pt>
                <c:pt idx="50">
                  <c:v>10.888161724914919</c:v>
                </c:pt>
                <c:pt idx="51">
                  <c:v>11.220505284908571</c:v>
                </c:pt>
                <c:pt idx="52">
                  <c:v>9.7402850365202838</c:v>
                </c:pt>
                <c:pt idx="53">
                  <c:v>9.6415121498442335</c:v>
                </c:pt>
                <c:pt idx="54">
                  <c:v>10.43397412598217</c:v>
                </c:pt>
                <c:pt idx="55">
                  <c:v>9.6702496234535609</c:v>
                </c:pt>
                <c:pt idx="56">
                  <c:v>7.5234772122318976</c:v>
                </c:pt>
                <c:pt idx="57">
                  <c:v>10.36623700890147</c:v>
                </c:pt>
                <c:pt idx="58">
                  <c:v>7.8907730707771764</c:v>
                </c:pt>
                <c:pt idx="59">
                  <c:v>7.4743830686976551</c:v>
                </c:pt>
                <c:pt idx="60">
                  <c:v>9.3108697010064212</c:v>
                </c:pt>
                <c:pt idx="61">
                  <c:v>8.705208499531448</c:v>
                </c:pt>
                <c:pt idx="62">
                  <c:v>9.9638181921270288</c:v>
                </c:pt>
                <c:pt idx="63">
                  <c:v>9.9215426835221869</c:v>
                </c:pt>
                <c:pt idx="64">
                  <c:v>9.2967449462268856</c:v>
                </c:pt>
                <c:pt idx="65">
                  <c:v>8.519353654753818</c:v>
                </c:pt>
                <c:pt idx="66">
                  <c:v>9.4358194842046323</c:v>
                </c:pt>
                <c:pt idx="67">
                  <c:v>8.9075199701677352</c:v>
                </c:pt>
                <c:pt idx="68">
                  <c:v>9.8118535041746284</c:v>
                </c:pt>
                <c:pt idx="69">
                  <c:v>8.1577770732032828</c:v>
                </c:pt>
                <c:pt idx="70">
                  <c:v>9.3478511539314528</c:v>
                </c:pt>
                <c:pt idx="71">
                  <c:v>9.5967786006470686</c:v>
                </c:pt>
                <c:pt idx="72">
                  <c:v>9.5547737848128858</c:v>
                </c:pt>
                <c:pt idx="73">
                  <c:v>10.12842461491843</c:v>
                </c:pt>
                <c:pt idx="74">
                  <c:v>9.2506525116085694</c:v>
                </c:pt>
                <c:pt idx="75">
                  <c:v>8.979619940922575</c:v>
                </c:pt>
                <c:pt idx="76">
                  <c:v>9.5422492327755872</c:v>
                </c:pt>
                <c:pt idx="77">
                  <c:v>9.0617917482693695</c:v>
                </c:pt>
                <c:pt idx="78">
                  <c:v>7.0835349248303228</c:v>
                </c:pt>
                <c:pt idx="79">
                  <c:v>8.9255512785483706</c:v>
                </c:pt>
                <c:pt idx="80">
                  <c:v>8.967183426402773</c:v>
                </c:pt>
                <c:pt idx="81">
                  <c:v>8.113603109220568</c:v>
                </c:pt>
                <c:pt idx="82">
                  <c:v>8.3453362787203904</c:v>
                </c:pt>
                <c:pt idx="83">
                  <c:v>9.6546822765929594</c:v>
                </c:pt>
                <c:pt idx="84">
                  <c:v>8.7001628833176188</c:v>
                </c:pt>
                <c:pt idx="85">
                  <c:v>9.5636038405347108</c:v>
                </c:pt>
                <c:pt idx="86">
                  <c:v>8.5269391193891995</c:v>
                </c:pt>
                <c:pt idx="87">
                  <c:v>9.5345280496202101</c:v>
                </c:pt>
                <c:pt idx="88">
                  <c:v>8.1644205452447096</c:v>
                </c:pt>
                <c:pt idx="89">
                  <c:v>9.2920787454111355</c:v>
                </c:pt>
                <c:pt idx="90">
                  <c:v>10.1044417285643</c:v>
                </c:pt>
                <c:pt idx="91">
                  <c:v>9.1267955468997961</c:v>
                </c:pt>
                <c:pt idx="92">
                  <c:v>8.5564715345849205</c:v>
                </c:pt>
                <c:pt idx="93">
                  <c:v>9.5522608210629194</c:v>
                </c:pt>
                <c:pt idx="94">
                  <c:v>6.5891338693835078</c:v>
                </c:pt>
                <c:pt idx="95">
                  <c:v>9.4108931701318799</c:v>
                </c:pt>
                <c:pt idx="96">
                  <c:v>7.6148830335166107</c:v>
                </c:pt>
                <c:pt idx="97">
                  <c:v>9.3472344038627302</c:v>
                </c:pt>
                <c:pt idx="98">
                  <c:v>8.9518843884868744</c:v>
                </c:pt>
                <c:pt idx="99">
                  <c:v>8.5360549951087261</c:v>
                </c:pt>
                <c:pt idx="100">
                  <c:v>8.5659347338432106</c:v>
                </c:pt>
                <c:pt idx="101">
                  <c:v>8.2520560683298694</c:v>
                </c:pt>
                <c:pt idx="102">
                  <c:v>7.628858410689169</c:v>
                </c:pt>
                <c:pt idx="103">
                  <c:v>9.3482821771954985</c:v>
                </c:pt>
                <c:pt idx="104">
                  <c:v>9.0907577899475029</c:v>
                </c:pt>
                <c:pt idx="105">
                  <c:v>10.413568511422</c:v>
                </c:pt>
                <c:pt idx="106">
                  <c:v>9.6834743656286992</c:v>
                </c:pt>
                <c:pt idx="107">
                  <c:v>7.8087596111152244</c:v>
                </c:pt>
                <c:pt idx="108">
                  <c:v>7.3956744203501676</c:v>
                </c:pt>
                <c:pt idx="109">
                  <c:v>7.0975373479122021</c:v>
                </c:pt>
                <c:pt idx="110">
                  <c:v>9.1694644389668305</c:v>
                </c:pt>
                <c:pt idx="111">
                  <c:v>7.7918512268249946</c:v>
                </c:pt>
                <c:pt idx="112">
                  <c:v>9.0323882970863494</c:v>
                </c:pt>
                <c:pt idx="113">
                  <c:v>8.8470474488753332</c:v>
                </c:pt>
                <c:pt idx="114">
                  <c:v>9.0382140020371633</c:v>
                </c:pt>
                <c:pt idx="115">
                  <c:v>6.7278710710995062</c:v>
                </c:pt>
                <c:pt idx="116">
                  <c:v>9.9075307425660206</c:v>
                </c:pt>
                <c:pt idx="117">
                  <c:v>7.6851617789089657</c:v>
                </c:pt>
                <c:pt idx="118">
                  <c:v>8.1413878987787172</c:v>
                </c:pt>
                <c:pt idx="119">
                  <c:v>7.2898458641164776</c:v>
                </c:pt>
                <c:pt idx="120">
                  <c:v>8.0440739356276509</c:v>
                </c:pt>
                <c:pt idx="121">
                  <c:v>7.4880606183308576</c:v>
                </c:pt>
                <c:pt idx="122">
                  <c:v>8.6466865604473107</c:v>
                </c:pt>
                <c:pt idx="123">
                  <c:v>7.9493226224646296</c:v>
                </c:pt>
                <c:pt idx="124">
                  <c:v>7.98939548215266</c:v>
                </c:pt>
                <c:pt idx="125">
                  <c:v>7.3583968831960069</c:v>
                </c:pt>
                <c:pt idx="126">
                  <c:v>7.4716110245110103</c:v>
                </c:pt>
              </c:numCache>
            </c:numRef>
          </c:xVal>
          <c:yVal>
            <c:numRef>
              <c:f>Hoja4!$F$2:$F$128</c:f>
              <c:numCache>
                <c:formatCode>General</c:formatCode>
                <c:ptCount val="127"/>
                <c:pt idx="0">
                  <c:v>5.8743930362886001</c:v>
                </c:pt>
                <c:pt idx="1">
                  <c:v>5.6007990336014046</c:v>
                </c:pt>
                <c:pt idx="2">
                  <c:v>5.5616836401132437</c:v>
                </c:pt>
                <c:pt idx="3">
                  <c:v>6.311317348480225</c:v>
                </c:pt>
                <c:pt idx="4">
                  <c:v>6.3876243492452041</c:v>
                </c:pt>
                <c:pt idx="5">
                  <c:v>5.4076534907023177</c:v>
                </c:pt>
                <c:pt idx="6">
                  <c:v>6.0480924670086349</c:v>
                </c:pt>
                <c:pt idx="7">
                  <c:v>5.3124487616533154</c:v>
                </c:pt>
                <c:pt idx="8">
                  <c:v>6.3904686977123397</c:v>
                </c:pt>
                <c:pt idx="9">
                  <c:v>5.7628096416754699</c:v>
                </c:pt>
                <c:pt idx="10">
                  <c:v>6.4724359599026764</c:v>
                </c:pt>
                <c:pt idx="11">
                  <c:v>6.1549187383343993</c:v>
                </c:pt>
                <c:pt idx="12">
                  <c:v>6.4285055783130494</c:v>
                </c:pt>
                <c:pt idx="13">
                  <c:v>5.3636318613580327</c:v>
                </c:pt>
                <c:pt idx="14">
                  <c:v>6.2114018204236281</c:v>
                </c:pt>
                <c:pt idx="15">
                  <c:v>5.9497228271082836</c:v>
                </c:pt>
                <c:pt idx="16">
                  <c:v>5.84874606593963</c:v>
                </c:pt>
                <c:pt idx="17">
                  <c:v>4.936901067432605</c:v>
                </c:pt>
                <c:pt idx="18">
                  <c:v>4.8568016952642514</c:v>
                </c:pt>
                <c:pt idx="19">
                  <c:v>4.3101851489808771</c:v>
                </c:pt>
                <c:pt idx="20">
                  <c:v>4.1096653950348401</c:v>
                </c:pt>
                <c:pt idx="21">
                  <c:v>5.0450100156995976</c:v>
                </c:pt>
                <c:pt idx="22">
                  <c:v>5.7326155304908752</c:v>
                </c:pt>
                <c:pt idx="23">
                  <c:v>5.5594591856002831</c:v>
                </c:pt>
                <c:pt idx="24">
                  <c:v>4.856403036173</c:v>
                </c:pt>
                <c:pt idx="25">
                  <c:v>4.47576213290212</c:v>
                </c:pt>
                <c:pt idx="26">
                  <c:v>4.290322506812311</c:v>
                </c:pt>
                <c:pt idx="27">
                  <c:v>4.9452026811513097</c:v>
                </c:pt>
                <c:pt idx="28">
                  <c:v>5.5941964057332658</c:v>
                </c:pt>
                <c:pt idx="29">
                  <c:v>4.7260369516398786</c:v>
                </c:pt>
                <c:pt idx="30">
                  <c:v>5.62586388515337</c:v>
                </c:pt>
                <c:pt idx="31">
                  <c:v>4.1023195169973956</c:v>
                </c:pt>
                <c:pt idx="32">
                  <c:v>4.893728149146364</c:v>
                </c:pt>
                <c:pt idx="33">
                  <c:v>3.96044675338455</c:v>
                </c:pt>
                <c:pt idx="34">
                  <c:v>5.711661624908448</c:v>
                </c:pt>
                <c:pt idx="35">
                  <c:v>4.9595861906292802</c:v>
                </c:pt>
                <c:pt idx="36">
                  <c:v>5.0444639962945299</c:v>
                </c:pt>
                <c:pt idx="37">
                  <c:v>5.982592921201574</c:v>
                </c:pt>
                <c:pt idx="38">
                  <c:v>4.7736991198321901</c:v>
                </c:pt>
                <c:pt idx="39">
                  <c:v>4.4955047009866451</c:v>
                </c:pt>
                <c:pt idx="40">
                  <c:v>4.1626522984922207</c:v>
                </c:pt>
                <c:pt idx="41">
                  <c:v>4.8441220615483482</c:v>
                </c:pt>
                <c:pt idx="42">
                  <c:v>5.310962117544495</c:v>
                </c:pt>
                <c:pt idx="43">
                  <c:v>4.0112818569933637</c:v>
                </c:pt>
                <c:pt idx="44">
                  <c:v>4.5729031811369234</c:v>
                </c:pt>
                <c:pt idx="45">
                  <c:v>4.3238277764348254</c:v>
                </c:pt>
                <c:pt idx="46">
                  <c:v>4.8936870479035663</c:v>
                </c:pt>
                <c:pt idx="47">
                  <c:v>3.140830944688529</c:v>
                </c:pt>
                <c:pt idx="48">
                  <c:v>4.8517391736390163</c:v>
                </c:pt>
                <c:pt idx="49">
                  <c:v>4.5868982003058916</c:v>
                </c:pt>
                <c:pt idx="50">
                  <c:v>4.9423511928982196</c:v>
                </c:pt>
                <c:pt idx="51">
                  <c:v>4.1037770950275911</c:v>
                </c:pt>
                <c:pt idx="52">
                  <c:v>4.1171689267898266</c:v>
                </c:pt>
                <c:pt idx="53">
                  <c:v>2.8720059157184412</c:v>
                </c:pt>
                <c:pt idx="54">
                  <c:v>4.4119622003464478</c:v>
                </c:pt>
                <c:pt idx="55">
                  <c:v>3.8005181926138261</c:v>
                </c:pt>
                <c:pt idx="56">
                  <c:v>3.5394170638053648</c:v>
                </c:pt>
                <c:pt idx="57">
                  <c:v>4.6309823989868146</c:v>
                </c:pt>
                <c:pt idx="58">
                  <c:v>3.1287581682205201</c:v>
                </c:pt>
                <c:pt idx="59">
                  <c:v>4.4552282146701803</c:v>
                </c:pt>
                <c:pt idx="60">
                  <c:v>3.8160549232300229</c:v>
                </c:pt>
                <c:pt idx="61">
                  <c:v>3.4670711195746131</c:v>
                </c:pt>
                <c:pt idx="62">
                  <c:v>3.7484761995427749</c:v>
                </c:pt>
                <c:pt idx="63">
                  <c:v>2.9852677202224731</c:v>
                </c:pt>
                <c:pt idx="64">
                  <c:v>4.43158311348457</c:v>
                </c:pt>
                <c:pt idx="65">
                  <c:v>3.4843101164873911</c:v>
                </c:pt>
                <c:pt idx="66">
                  <c:v>3.1529276087880138</c:v>
                </c:pt>
                <c:pt idx="67">
                  <c:v>3.305024700164795</c:v>
                </c:pt>
                <c:pt idx="68">
                  <c:v>3.6977634758709779</c:v>
                </c:pt>
                <c:pt idx="69">
                  <c:v>3.3607899800987</c:v>
                </c:pt>
                <c:pt idx="70">
                  <c:v>4.5892858505249006</c:v>
                </c:pt>
                <c:pt idx="71">
                  <c:v>3.3762755869583772</c:v>
                </c:pt>
                <c:pt idx="72">
                  <c:v>3.1474928860688332</c:v>
                </c:pt>
                <c:pt idx="73">
                  <c:v>4.2218353680201872</c:v>
                </c:pt>
                <c:pt idx="74">
                  <c:v>4.707376809496628</c:v>
                </c:pt>
                <c:pt idx="75">
                  <c:v>3.8070983052253728</c:v>
                </c:pt>
                <c:pt idx="76">
                  <c:v>2.3560607014280381</c:v>
                </c:pt>
                <c:pt idx="77">
                  <c:v>4.0328320628718322</c:v>
                </c:pt>
                <c:pt idx="78">
                  <c:v>2.667029557494343</c:v>
                </c:pt>
                <c:pt idx="79">
                  <c:v>3.559736679015904</c:v>
                </c:pt>
                <c:pt idx="80">
                  <c:v>4.3563213161059746</c:v>
                </c:pt>
                <c:pt idx="81">
                  <c:v>2.8476845979690562</c:v>
                </c:pt>
                <c:pt idx="82">
                  <c:v>3.0263045102203452</c:v>
                </c:pt>
                <c:pt idx="83">
                  <c:v>3.3447517574178001</c:v>
                </c:pt>
                <c:pt idx="84">
                  <c:v>2.4480359742274649</c:v>
                </c:pt>
                <c:pt idx="85">
                  <c:v>3.4574275428442651</c:v>
                </c:pt>
                <c:pt idx="86">
                  <c:v>3.5021435353239232</c:v>
                </c:pt>
                <c:pt idx="87">
                  <c:v>3.1665278196334841</c:v>
                </c:pt>
                <c:pt idx="88">
                  <c:v>4.4777663404836598</c:v>
                </c:pt>
                <c:pt idx="89">
                  <c:v>3.0594060420989999</c:v>
                </c:pt>
                <c:pt idx="90">
                  <c:v>4.1293064800694506</c:v>
                </c:pt>
                <c:pt idx="91">
                  <c:v>2.5459817373391349</c:v>
                </c:pt>
                <c:pt idx="92">
                  <c:v>3.2273348967234301</c:v>
                </c:pt>
                <c:pt idx="93">
                  <c:v>3.9249300596848982</c:v>
                </c:pt>
                <c:pt idx="94">
                  <c:v>2.7506102410398299</c:v>
                </c:pt>
                <c:pt idx="95">
                  <c:v>3.2662499785423278</c:v>
                </c:pt>
                <c:pt idx="96">
                  <c:v>3.2097473258195932</c:v>
                </c:pt>
                <c:pt idx="97">
                  <c:v>3.6739420307853998</c:v>
                </c:pt>
                <c:pt idx="98">
                  <c:v>4.0283805031446542</c:v>
                </c:pt>
                <c:pt idx="99">
                  <c:v>3.7193127878469312</c:v>
                </c:pt>
                <c:pt idx="100">
                  <c:v>2.4167742695563881</c:v>
                </c:pt>
                <c:pt idx="101">
                  <c:v>3.5810993903348232</c:v>
                </c:pt>
                <c:pt idx="102">
                  <c:v>2.4603173732757568</c:v>
                </c:pt>
                <c:pt idx="103">
                  <c:v>3.9328612234208911</c:v>
                </c:pt>
                <c:pt idx="104">
                  <c:v>3.9828481515248559</c:v>
                </c:pt>
                <c:pt idx="105">
                  <c:v>4.3441409180241246</c:v>
                </c:pt>
                <c:pt idx="106">
                  <c:v>3.5275639197013899</c:v>
                </c:pt>
                <c:pt idx="107">
                  <c:v>2.7409298643719548</c:v>
                </c:pt>
                <c:pt idx="108">
                  <c:v>3.1630671267708141</c:v>
                </c:pt>
                <c:pt idx="109">
                  <c:v>2.0953270158387141</c:v>
                </c:pt>
                <c:pt idx="110">
                  <c:v>4.2328598022460886</c:v>
                </c:pt>
                <c:pt idx="111">
                  <c:v>3.7582951570812031</c:v>
                </c:pt>
                <c:pt idx="112">
                  <c:v>3.992615567122475</c:v>
                </c:pt>
                <c:pt idx="113">
                  <c:v>3.308116451899211</c:v>
                </c:pt>
                <c:pt idx="114">
                  <c:v>4.3134984357467552</c:v>
                </c:pt>
                <c:pt idx="115">
                  <c:v>3.040540456771851</c:v>
                </c:pt>
                <c:pt idx="116">
                  <c:v>3.0798958276773432</c:v>
                </c:pt>
                <c:pt idx="117">
                  <c:v>2.432494931505214</c:v>
                </c:pt>
                <c:pt idx="118">
                  <c:v>3.31260956369265</c:v>
                </c:pt>
                <c:pt idx="119">
                  <c:v>2.6411792025617942</c:v>
                </c:pt>
                <c:pt idx="120">
                  <c:v>3.075233805048597</c:v>
                </c:pt>
                <c:pt idx="121">
                  <c:v>3.0120597688519228</c:v>
                </c:pt>
                <c:pt idx="122">
                  <c:v>3.92430535664684</c:v>
                </c:pt>
                <c:pt idx="123">
                  <c:v>3.7610423247019451</c:v>
                </c:pt>
                <c:pt idx="124">
                  <c:v>3.7668402479245122</c:v>
                </c:pt>
                <c:pt idx="125">
                  <c:v>2.3769319810365381</c:v>
                </c:pt>
                <c:pt idx="126">
                  <c:v>2.1503330549678301</c:v>
                </c:pt>
              </c:numCache>
            </c:numRef>
          </c:yVal>
          <c:smooth val="0"/>
          <c:extLst>
            <c:ext xmlns:c16="http://schemas.microsoft.com/office/drawing/2014/chart" uri="{C3380CC4-5D6E-409C-BE32-E72D297353CC}">
              <c16:uniqueId val="{00000082-DB15-4372-8A8E-643FCD886827}"/>
            </c:ext>
          </c:extLst>
        </c:ser>
        <c:dLbls>
          <c:dLblPos val="t"/>
          <c:showLegendKey val="0"/>
          <c:showVal val="1"/>
          <c:showCatName val="0"/>
          <c:showSerName val="0"/>
          <c:showPercent val="0"/>
          <c:showBubbleSize val="0"/>
        </c:dLbls>
        <c:axId val="-2015753864"/>
        <c:axId val="-2015747656"/>
      </c:scatterChart>
      <c:valAx>
        <c:axId val="-2015753864"/>
        <c:scaling>
          <c:orientation val="minMax"/>
          <c:max val="12"/>
          <c:min val="6"/>
        </c:scaling>
        <c:delete val="0"/>
        <c:axPos val="b"/>
        <c:title>
          <c:tx>
            <c:rich>
              <a:bodyPr rot="0" vert="horz"/>
              <a:lstStyle/>
              <a:p>
                <a:pPr>
                  <a:defRPr sz="1600"/>
                </a:pPr>
                <a:r>
                  <a:rPr lang="es-CO" sz="1600"/>
                  <a:t>Ln PIB per cápita</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600"/>
            </a:pPr>
            <a:endParaRPr lang="es-CO"/>
          </a:p>
        </c:txPr>
        <c:crossAx val="-2015747656"/>
        <c:crosses val="autoZero"/>
        <c:crossBetween val="midCat"/>
      </c:valAx>
      <c:valAx>
        <c:axId val="-2015747656"/>
        <c:scaling>
          <c:orientation val="minMax"/>
          <c:max val="7"/>
          <c:min val="1"/>
        </c:scaling>
        <c:delete val="0"/>
        <c:axPos val="l"/>
        <c:title>
          <c:tx>
            <c:rich>
              <a:bodyPr rot="-5400000" vert="horz"/>
              <a:lstStyle/>
              <a:p>
                <a:pPr>
                  <a:defRPr b="0"/>
                </a:pPr>
                <a:r>
                  <a:rPr lang="es-CO" b="0"/>
                  <a:t>Calidad de la infraestructura</a:t>
                </a:r>
              </a:p>
            </c:rich>
          </c:tx>
          <c:layout>
            <c:manualLayout>
              <c:xMode val="edge"/>
              <c:yMode val="edge"/>
              <c:x val="5.8708863265847003E-4"/>
              <c:y val="0.1628246267586299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600"/>
            </a:pPr>
            <a:endParaRPr lang="es-CO"/>
          </a:p>
        </c:txPr>
        <c:crossAx val="-2015753864"/>
        <c:crosses val="autoZero"/>
        <c:crossBetween val="midCat"/>
      </c:valAx>
      <c:spPr>
        <a:noFill/>
        <a:ln w="25400">
          <a:noFill/>
        </a:ln>
        <a:effectLst/>
      </c:spPr>
    </c:plotArea>
    <c:plotVisOnly val="1"/>
    <c:dispBlanksAs val="gap"/>
    <c:showDLblsOverMax val="0"/>
  </c:chart>
  <c:spPr>
    <a:noFill/>
    <a:ln>
      <a:noFill/>
    </a:ln>
    <a:effectLst/>
  </c:spPr>
  <c:txPr>
    <a:bodyPr/>
    <a:lstStyle/>
    <a:p>
      <a:pPr>
        <a:defRPr sz="1400">
          <a:latin typeface="+mn-lt"/>
          <a:cs typeface="Avenir Book"/>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527784141837E-2"/>
          <c:y val="3.5555555555555597E-2"/>
          <c:w val="0.91470306640460197"/>
          <c:h val="0.87840615923009602"/>
        </c:manualLayout>
      </c:layout>
      <c:barChart>
        <c:barDir val="col"/>
        <c:grouping val="clustered"/>
        <c:varyColors val="0"/>
        <c:ser>
          <c:idx val="0"/>
          <c:order val="0"/>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Hoja1!$D$5:$D$10</c:f>
              <c:numCache>
                <c:formatCode>General</c:formatCode>
                <c:ptCount val="6"/>
                <c:pt idx="0">
                  <c:v>2017</c:v>
                </c:pt>
                <c:pt idx="1">
                  <c:v>2018</c:v>
                </c:pt>
                <c:pt idx="2">
                  <c:v>2019</c:v>
                </c:pt>
                <c:pt idx="3">
                  <c:v>2020</c:v>
                </c:pt>
                <c:pt idx="4">
                  <c:v>2021</c:v>
                </c:pt>
                <c:pt idx="5">
                  <c:v>2022</c:v>
                </c:pt>
              </c:numCache>
            </c:numRef>
          </c:cat>
          <c:val>
            <c:numRef>
              <c:f>Hoja1!$G$5:$G$10</c:f>
              <c:numCache>
                <c:formatCode>0.00</c:formatCode>
                <c:ptCount val="6"/>
                <c:pt idx="0">
                  <c:v>0.25269978401727899</c:v>
                </c:pt>
                <c:pt idx="1">
                  <c:v>0.395896328293736</c:v>
                </c:pt>
                <c:pt idx="2">
                  <c:v>0.45064794816414699</c:v>
                </c:pt>
                <c:pt idx="3">
                  <c:v>0.44643628509719202</c:v>
                </c:pt>
                <c:pt idx="4">
                  <c:v>0.25269978401727899</c:v>
                </c:pt>
                <c:pt idx="5">
                  <c:v>0.15161987041036701</c:v>
                </c:pt>
              </c:numCache>
            </c:numRef>
          </c:val>
          <c:extLst>
            <c:ext xmlns:c16="http://schemas.microsoft.com/office/drawing/2014/chart" uri="{C3380CC4-5D6E-409C-BE32-E72D297353CC}">
              <c16:uniqueId val="{00000000-CC37-4D25-8234-39F614F29D82}"/>
            </c:ext>
          </c:extLst>
        </c:ser>
        <c:dLbls>
          <c:showLegendKey val="0"/>
          <c:showVal val="0"/>
          <c:showCatName val="0"/>
          <c:showSerName val="0"/>
          <c:showPercent val="0"/>
          <c:showBubbleSize val="0"/>
        </c:dLbls>
        <c:gapWidth val="100"/>
        <c:overlap val="-27"/>
        <c:axId val="-2015508872"/>
        <c:axId val="-2015505336"/>
      </c:barChart>
      <c:catAx>
        <c:axId val="-20155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2015505336"/>
        <c:crosses val="autoZero"/>
        <c:auto val="1"/>
        <c:lblAlgn val="ctr"/>
        <c:lblOffset val="100"/>
        <c:noMultiLvlLbl val="0"/>
      </c:catAx>
      <c:valAx>
        <c:axId val="-2015505336"/>
        <c:scaling>
          <c:orientation val="minMax"/>
          <c:max val="0.46"/>
          <c:min val="0.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201550887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n-lt"/>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615891422608399E-2"/>
          <c:y val="4.3279082265356601E-2"/>
          <c:w val="0.877774820381509"/>
          <c:h val="0.74518673560876802"/>
        </c:manualLayout>
      </c:layout>
      <c:scatterChart>
        <c:scatterStyle val="lineMarker"/>
        <c:varyColors val="0"/>
        <c:ser>
          <c:idx val="0"/>
          <c:order val="0"/>
          <c:spPr>
            <a:ln w="25400" cap="rnd">
              <a:noFill/>
              <a:round/>
            </a:ln>
            <a:effectLst/>
          </c:spPr>
          <c:marker>
            <c:symbol val="circle"/>
            <c:size val="7"/>
            <c:spPr>
              <a:solidFill>
                <a:srgbClr val="C00000"/>
              </a:solidFill>
              <a:ln w="9525">
                <a:solidFill>
                  <a:srgbClr val="C00000"/>
                </a:solidFill>
              </a:ln>
              <a:effectLst/>
            </c:spPr>
          </c:marker>
          <c:trendline>
            <c:spPr>
              <a:ln w="19050" cap="rnd">
                <a:solidFill>
                  <a:schemeClr val="accent1"/>
                </a:solidFill>
                <a:prstDash val="sysDot"/>
              </a:ln>
              <a:effectLst/>
            </c:spPr>
            <c:trendlineType val="linear"/>
            <c:dispRSqr val="0"/>
            <c:dispEq val="0"/>
          </c:trendline>
          <c:trendline>
            <c:spPr>
              <a:ln w="19050" cap="flat" cmpd="sng" algn="ctr">
                <a:solidFill>
                  <a:schemeClr val="tx1"/>
                </a:solidFill>
                <a:prstDash val="solid"/>
                <a:miter lim="800000"/>
              </a:ln>
              <a:effectLst/>
            </c:spPr>
            <c:trendlineType val="linear"/>
            <c:dispRSqr val="0"/>
            <c:dispEq val="0"/>
          </c:trendline>
          <c:xVal>
            <c:numRef>
              <c:f>Hoja4!$E$2:$E$128</c:f>
              <c:numCache>
                <c:formatCode>General</c:formatCode>
                <c:ptCount val="127"/>
                <c:pt idx="0">
                  <c:v>10.77982469218054</c:v>
                </c:pt>
                <c:pt idx="1">
                  <c:v>11.55058313983637</c:v>
                </c:pt>
                <c:pt idx="2">
                  <c:v>10.775933867548479</c:v>
                </c:pt>
                <c:pt idx="3">
                  <c:v>10.811484086185621</c:v>
                </c:pt>
                <c:pt idx="4">
                  <c:v>11.354894124921451</c:v>
                </c:pt>
                <c:pt idx="5">
                  <c:v>10.73110958225999</c:v>
                </c:pt>
                <c:pt idx="6">
                  <c:v>10.808303814685839</c:v>
                </c:pt>
                <c:pt idx="7">
                  <c:v>10.63959696021198</c:v>
                </c:pt>
                <c:pt idx="8">
                  <c:v>10.949463373920191</c:v>
                </c:pt>
                <c:pt idx="9">
                  <c:v>10.935171238116251</c:v>
                </c:pt>
                <c:pt idx="10">
                  <c:v>11.043841273931511</c:v>
                </c:pt>
                <c:pt idx="11">
                  <c:v>10.61553998971697</c:v>
                </c:pt>
                <c:pt idx="12">
                  <c:v>11.155833510417009</c:v>
                </c:pt>
                <c:pt idx="13">
                  <c:v>10.69641447231372</c:v>
                </c:pt>
                <c:pt idx="14">
                  <c:v>10.65103498152561</c:v>
                </c:pt>
                <c:pt idx="15">
                  <c:v>10.62173339744391</c:v>
                </c:pt>
                <c:pt idx="16">
                  <c:v>10.77914418988939</c:v>
                </c:pt>
                <c:pt idx="17">
                  <c:v>11.134793004417689</c:v>
                </c:pt>
                <c:pt idx="18">
                  <c:v>10.742266357296311</c:v>
                </c:pt>
                <c:pt idx="19">
                  <c:v>9.4876285206656021</c:v>
                </c:pt>
                <c:pt idx="20">
                  <c:v>10.524531251871</c:v>
                </c:pt>
                <c:pt idx="21">
                  <c:v>11.0362413721218</c:v>
                </c:pt>
                <c:pt idx="22">
                  <c:v>10.46042436303502</c:v>
                </c:pt>
                <c:pt idx="23">
                  <c:v>10.45296857924329</c:v>
                </c:pt>
                <c:pt idx="24">
                  <c:v>10.42734220649491</c:v>
                </c:pt>
                <c:pt idx="25">
                  <c:v>9.5784617864465602</c:v>
                </c:pt>
                <c:pt idx="26">
                  <c:v>10.50714597129631</c:v>
                </c:pt>
                <c:pt idx="27">
                  <c:v>10.267292232811259</c:v>
                </c:pt>
                <c:pt idx="28">
                  <c:v>11.86035645474275</c:v>
                </c:pt>
                <c:pt idx="29">
                  <c:v>10.183298105254091</c:v>
                </c:pt>
                <c:pt idx="30">
                  <c:v>10.201751018512891</c:v>
                </c:pt>
                <c:pt idx="31">
                  <c:v>10.19847791663118</c:v>
                </c:pt>
                <c:pt idx="32">
                  <c:v>9.9039331724785935</c:v>
                </c:pt>
                <c:pt idx="33">
                  <c:v>8.7161527639890473</c:v>
                </c:pt>
                <c:pt idx="34">
                  <c:v>10.29854644823769</c:v>
                </c:pt>
                <c:pt idx="35">
                  <c:v>10.534118979436331</c:v>
                </c:pt>
                <c:pt idx="36">
                  <c:v>10.274628893795519</c:v>
                </c:pt>
                <c:pt idx="37">
                  <c:v>10.762196210850179</c:v>
                </c:pt>
                <c:pt idx="38">
                  <c:v>10.009523561551809</c:v>
                </c:pt>
                <c:pt idx="39">
                  <c:v>10.30665826300133</c:v>
                </c:pt>
                <c:pt idx="40">
                  <c:v>8.0355360766334485</c:v>
                </c:pt>
                <c:pt idx="41">
                  <c:v>10.122590333586199</c:v>
                </c:pt>
                <c:pt idx="42">
                  <c:v>10.74905682058426</c:v>
                </c:pt>
                <c:pt idx="43">
                  <c:v>9.7013731170217454</c:v>
                </c:pt>
                <c:pt idx="44">
                  <c:v>10.05906224274039</c:v>
                </c:pt>
                <c:pt idx="45">
                  <c:v>10.180333508171071</c:v>
                </c:pt>
                <c:pt idx="46">
                  <c:v>10.5959117900517</c:v>
                </c:pt>
                <c:pt idx="47">
                  <c:v>9.2977497101107982</c:v>
                </c:pt>
                <c:pt idx="48">
                  <c:v>10.37319351981731</c:v>
                </c:pt>
                <c:pt idx="49">
                  <c:v>10.021911120281819</c:v>
                </c:pt>
                <c:pt idx="50">
                  <c:v>10.888161724914919</c:v>
                </c:pt>
                <c:pt idx="51">
                  <c:v>11.220505284908571</c:v>
                </c:pt>
                <c:pt idx="52">
                  <c:v>9.7402850365202838</c:v>
                </c:pt>
                <c:pt idx="53">
                  <c:v>9.6415121498442335</c:v>
                </c:pt>
                <c:pt idx="54">
                  <c:v>10.43397412598217</c:v>
                </c:pt>
                <c:pt idx="55">
                  <c:v>9.6702496234535626</c:v>
                </c:pt>
                <c:pt idx="56">
                  <c:v>7.5234772122319029</c:v>
                </c:pt>
                <c:pt idx="57">
                  <c:v>10.36623700890147</c:v>
                </c:pt>
                <c:pt idx="58">
                  <c:v>7.8907730707771764</c:v>
                </c:pt>
                <c:pt idx="59">
                  <c:v>7.4743830686976551</c:v>
                </c:pt>
                <c:pt idx="60">
                  <c:v>9.3108697010064212</c:v>
                </c:pt>
                <c:pt idx="61">
                  <c:v>8.7052084995314498</c:v>
                </c:pt>
                <c:pt idx="62">
                  <c:v>9.9638181921270288</c:v>
                </c:pt>
                <c:pt idx="63">
                  <c:v>9.9215426835221869</c:v>
                </c:pt>
                <c:pt idx="64">
                  <c:v>9.2967449462268856</c:v>
                </c:pt>
                <c:pt idx="65">
                  <c:v>8.519353654753818</c:v>
                </c:pt>
                <c:pt idx="66">
                  <c:v>9.4358194842046323</c:v>
                </c:pt>
                <c:pt idx="67">
                  <c:v>8.9075199701677334</c:v>
                </c:pt>
                <c:pt idx="68">
                  <c:v>9.8118535041746284</c:v>
                </c:pt>
                <c:pt idx="69">
                  <c:v>8.1577770732032828</c:v>
                </c:pt>
                <c:pt idx="70">
                  <c:v>9.3478511539314635</c:v>
                </c:pt>
                <c:pt idx="71">
                  <c:v>9.5967786006470703</c:v>
                </c:pt>
                <c:pt idx="72">
                  <c:v>9.5547737848128982</c:v>
                </c:pt>
                <c:pt idx="73">
                  <c:v>10.12842461491843</c:v>
                </c:pt>
                <c:pt idx="74">
                  <c:v>9.2506525116085641</c:v>
                </c:pt>
                <c:pt idx="75">
                  <c:v>8.979619940922575</c:v>
                </c:pt>
                <c:pt idx="76">
                  <c:v>9.5422492327755872</c:v>
                </c:pt>
                <c:pt idx="77">
                  <c:v>9.0617917482693695</c:v>
                </c:pt>
                <c:pt idx="78">
                  <c:v>7.0835349248303228</c:v>
                </c:pt>
                <c:pt idx="79">
                  <c:v>8.9255512785483688</c:v>
                </c:pt>
                <c:pt idx="80">
                  <c:v>8.967183426402773</c:v>
                </c:pt>
                <c:pt idx="81">
                  <c:v>8.1136031092205751</c:v>
                </c:pt>
                <c:pt idx="82">
                  <c:v>8.3453362787203869</c:v>
                </c:pt>
                <c:pt idx="83">
                  <c:v>9.6546822765929594</c:v>
                </c:pt>
                <c:pt idx="84">
                  <c:v>8.7001628833176259</c:v>
                </c:pt>
                <c:pt idx="85">
                  <c:v>9.5636038405347108</c:v>
                </c:pt>
                <c:pt idx="86">
                  <c:v>8.5269391193891995</c:v>
                </c:pt>
                <c:pt idx="87">
                  <c:v>9.5345280496202101</c:v>
                </c:pt>
                <c:pt idx="88">
                  <c:v>8.1644205452447096</c:v>
                </c:pt>
                <c:pt idx="89">
                  <c:v>9.292078745411148</c:v>
                </c:pt>
                <c:pt idx="90">
                  <c:v>10.1044417285643</c:v>
                </c:pt>
                <c:pt idx="91">
                  <c:v>9.1267955468997961</c:v>
                </c:pt>
                <c:pt idx="92">
                  <c:v>8.5564715345849205</c:v>
                </c:pt>
                <c:pt idx="93">
                  <c:v>9.5522608210629194</c:v>
                </c:pt>
                <c:pt idx="94">
                  <c:v>6.5891338693835078</c:v>
                </c:pt>
                <c:pt idx="95">
                  <c:v>9.4108931701318888</c:v>
                </c:pt>
                <c:pt idx="96">
                  <c:v>7.6148830335166169</c:v>
                </c:pt>
                <c:pt idx="97">
                  <c:v>9.3472344038627302</c:v>
                </c:pt>
                <c:pt idx="98">
                  <c:v>8.9518843884868744</c:v>
                </c:pt>
                <c:pt idx="99">
                  <c:v>8.5360549951087261</c:v>
                </c:pt>
                <c:pt idx="100">
                  <c:v>8.565934733843207</c:v>
                </c:pt>
                <c:pt idx="101">
                  <c:v>8.252056068329864</c:v>
                </c:pt>
                <c:pt idx="102">
                  <c:v>7.628858410689169</c:v>
                </c:pt>
                <c:pt idx="103">
                  <c:v>9.3482821771955074</c:v>
                </c:pt>
                <c:pt idx="104">
                  <c:v>9.0907577899475029</c:v>
                </c:pt>
                <c:pt idx="105">
                  <c:v>10.413568511422</c:v>
                </c:pt>
                <c:pt idx="106">
                  <c:v>9.6834743656286992</c:v>
                </c:pt>
                <c:pt idx="107">
                  <c:v>7.8087596111152244</c:v>
                </c:pt>
                <c:pt idx="108">
                  <c:v>7.3956744203501676</c:v>
                </c:pt>
                <c:pt idx="109">
                  <c:v>7.0975373479122084</c:v>
                </c:pt>
                <c:pt idx="110">
                  <c:v>9.1694644389668305</c:v>
                </c:pt>
                <c:pt idx="111">
                  <c:v>7.7918512268249991</c:v>
                </c:pt>
                <c:pt idx="112">
                  <c:v>9.0323882970863458</c:v>
                </c:pt>
                <c:pt idx="113">
                  <c:v>8.8470474488753332</c:v>
                </c:pt>
                <c:pt idx="114">
                  <c:v>9.0382140020371793</c:v>
                </c:pt>
                <c:pt idx="115">
                  <c:v>6.7278710710995107</c:v>
                </c:pt>
                <c:pt idx="116">
                  <c:v>9.9075307425660135</c:v>
                </c:pt>
                <c:pt idx="117">
                  <c:v>7.6851617789089701</c:v>
                </c:pt>
                <c:pt idx="118">
                  <c:v>8.1413878987787243</c:v>
                </c:pt>
                <c:pt idx="119">
                  <c:v>7.2898458641164829</c:v>
                </c:pt>
                <c:pt idx="120">
                  <c:v>8.0440739356276545</c:v>
                </c:pt>
                <c:pt idx="121">
                  <c:v>7.4880606183308576</c:v>
                </c:pt>
                <c:pt idx="122">
                  <c:v>8.6466865604473035</c:v>
                </c:pt>
                <c:pt idx="123">
                  <c:v>7.9493226224646296</c:v>
                </c:pt>
                <c:pt idx="124">
                  <c:v>7.98939548215266</c:v>
                </c:pt>
                <c:pt idx="125">
                  <c:v>7.3583968831960069</c:v>
                </c:pt>
                <c:pt idx="126">
                  <c:v>7.4716110245110103</c:v>
                </c:pt>
              </c:numCache>
            </c:numRef>
          </c:xVal>
          <c:yVal>
            <c:numRef>
              <c:f>Hoja4!$C$2:$C$128</c:f>
              <c:numCache>
                <c:formatCode>0.00</c:formatCode>
                <c:ptCount val="127"/>
                <c:pt idx="0">
                  <c:v>4.2259669999999989</c:v>
                </c:pt>
                <c:pt idx="1">
                  <c:v>4.2194089999999997</c:v>
                </c:pt>
                <c:pt idx="2">
                  <c:v>4.204593</c:v>
                </c:pt>
                <c:pt idx="3">
                  <c:v>4.1875299999999989</c:v>
                </c:pt>
                <c:pt idx="4">
                  <c:v>4.1436320000000002</c:v>
                </c:pt>
                <c:pt idx="5">
                  <c:v>4.1085379999999994</c:v>
                </c:pt>
                <c:pt idx="6">
                  <c:v>4.0979849999999987</c:v>
                </c:pt>
                <c:pt idx="7">
                  <c:v>4.0696690000000002</c:v>
                </c:pt>
                <c:pt idx="8">
                  <c:v>4.0691030000000001</c:v>
                </c:pt>
                <c:pt idx="9">
                  <c:v>3.9921720000000001</c:v>
                </c:pt>
                <c:pt idx="10">
                  <c:v>3.987158</c:v>
                </c:pt>
                <c:pt idx="11">
                  <c:v>3.9704640000000002</c:v>
                </c:pt>
                <c:pt idx="12">
                  <c:v>3.941767</c:v>
                </c:pt>
                <c:pt idx="13">
                  <c:v>3.930707</c:v>
                </c:pt>
                <c:pt idx="14">
                  <c:v>3.9207450000000001</c:v>
                </c:pt>
                <c:pt idx="15">
                  <c:v>3.900952999999999</c:v>
                </c:pt>
                <c:pt idx="16">
                  <c:v>3.815793999999999</c:v>
                </c:pt>
                <c:pt idx="17">
                  <c:v>3.794886</c:v>
                </c:pt>
                <c:pt idx="18">
                  <c:v>3.7933849999999998</c:v>
                </c:pt>
                <c:pt idx="19">
                  <c:v>3.7753209999999999</c:v>
                </c:pt>
                <c:pt idx="20">
                  <c:v>3.755414</c:v>
                </c:pt>
                <c:pt idx="21">
                  <c:v>3.732162999999999</c:v>
                </c:pt>
                <c:pt idx="22">
                  <c:v>3.7274120000000002</c:v>
                </c:pt>
                <c:pt idx="23">
                  <c:v>3.7171259999999999</c:v>
                </c:pt>
                <c:pt idx="24">
                  <c:v>3.674309</c:v>
                </c:pt>
                <c:pt idx="25">
                  <c:v>3.6611039999999999</c:v>
                </c:pt>
                <c:pt idx="26">
                  <c:v>3.6603300000000001</c:v>
                </c:pt>
                <c:pt idx="27">
                  <c:v>3.6316879999999991</c:v>
                </c:pt>
                <c:pt idx="28">
                  <c:v>3.5992320000000002</c:v>
                </c:pt>
                <c:pt idx="29">
                  <c:v>3.4289679999999998</c:v>
                </c:pt>
                <c:pt idx="30">
                  <c:v>3.426307</c:v>
                </c:pt>
                <c:pt idx="31">
                  <c:v>3.425876999999999</c:v>
                </c:pt>
                <c:pt idx="32">
                  <c:v>3.4236930000000001</c:v>
                </c:pt>
                <c:pt idx="33">
                  <c:v>3.4200430000000002</c:v>
                </c:pt>
                <c:pt idx="34">
                  <c:v>3.409367</c:v>
                </c:pt>
                <c:pt idx="35">
                  <c:v>3.3879999999999999</c:v>
                </c:pt>
                <c:pt idx="36">
                  <c:v>3.363489</c:v>
                </c:pt>
                <c:pt idx="37">
                  <c:v>3.3456049999999991</c:v>
                </c:pt>
                <c:pt idx="38">
                  <c:v>3.337842999999999</c:v>
                </c:pt>
                <c:pt idx="39">
                  <c:v>3.3368949999999988</c:v>
                </c:pt>
                <c:pt idx="40">
                  <c:v>3.331294999999999</c:v>
                </c:pt>
                <c:pt idx="41">
                  <c:v>3.3271069999999998</c:v>
                </c:pt>
                <c:pt idx="42">
                  <c:v>3.314020999999999</c:v>
                </c:pt>
                <c:pt idx="43">
                  <c:v>3.2551000000000001</c:v>
                </c:pt>
                <c:pt idx="44">
                  <c:v>3.2484419999999998</c:v>
                </c:pt>
                <c:pt idx="45">
                  <c:v>3.2395160000000001</c:v>
                </c:pt>
                <c:pt idx="46">
                  <c:v>3.234308</c:v>
                </c:pt>
                <c:pt idx="47">
                  <c:v>3.1849639999999999</c:v>
                </c:pt>
                <c:pt idx="48">
                  <c:v>3.1845080000000001</c:v>
                </c:pt>
                <c:pt idx="49">
                  <c:v>3.1608290000000001</c:v>
                </c:pt>
                <c:pt idx="50">
                  <c:v>3.156375999999999</c:v>
                </c:pt>
                <c:pt idx="51">
                  <c:v>3.1516190000000002</c:v>
                </c:pt>
                <c:pt idx="52">
                  <c:v>3.1140310000000002</c:v>
                </c:pt>
                <c:pt idx="53">
                  <c:v>3.0879840000000001</c:v>
                </c:pt>
                <c:pt idx="54">
                  <c:v>3.0692560000000002</c:v>
                </c:pt>
                <c:pt idx="55">
                  <c:v>3.045458</c:v>
                </c:pt>
                <c:pt idx="56">
                  <c:v>3.0432839999999999</c:v>
                </c:pt>
                <c:pt idx="57">
                  <c:v>2.9990610000000002</c:v>
                </c:pt>
                <c:pt idx="58">
                  <c:v>2.9901849999999999</c:v>
                </c:pt>
                <c:pt idx="59">
                  <c:v>2.9862289999999989</c:v>
                </c:pt>
                <c:pt idx="60">
                  <c:v>2.984537</c:v>
                </c:pt>
                <c:pt idx="61">
                  <c:v>2.9766289999999991</c:v>
                </c:pt>
                <c:pt idx="62">
                  <c:v>2.974545</c:v>
                </c:pt>
                <c:pt idx="63">
                  <c:v>2.9626290000000002</c:v>
                </c:pt>
                <c:pt idx="64">
                  <c:v>2.9566110000000001</c:v>
                </c:pt>
                <c:pt idx="65">
                  <c:v>2.923219</c:v>
                </c:pt>
                <c:pt idx="66">
                  <c:v>2.893389</c:v>
                </c:pt>
                <c:pt idx="67">
                  <c:v>2.8562589999999992</c:v>
                </c:pt>
                <c:pt idx="68">
                  <c:v>2.8076850000000002</c:v>
                </c:pt>
                <c:pt idx="69">
                  <c:v>2.8005900000000001</c:v>
                </c:pt>
                <c:pt idx="70">
                  <c:v>2.7790810000000001</c:v>
                </c:pt>
                <c:pt idx="71">
                  <c:v>2.7696830000000001</c:v>
                </c:pt>
                <c:pt idx="72">
                  <c:v>2.7625769999999998</c:v>
                </c:pt>
                <c:pt idx="73">
                  <c:v>2.7519979999999999</c:v>
                </c:pt>
                <c:pt idx="74">
                  <c:v>2.744745</c:v>
                </c:pt>
                <c:pt idx="75">
                  <c:v>2.7366830000000002</c:v>
                </c:pt>
                <c:pt idx="76">
                  <c:v>2.7172550000000002</c:v>
                </c:pt>
                <c:pt idx="77">
                  <c:v>2.7057259999999999</c:v>
                </c:pt>
                <c:pt idx="78">
                  <c:v>2.6841050000000002</c:v>
                </c:pt>
                <c:pt idx="79">
                  <c:v>2.6670180000000001</c:v>
                </c:pt>
                <c:pt idx="80">
                  <c:v>2.665994</c:v>
                </c:pt>
                <c:pt idx="81">
                  <c:v>2.6639020000000002</c:v>
                </c:pt>
                <c:pt idx="82">
                  <c:v>2.6609310000000002</c:v>
                </c:pt>
                <c:pt idx="83">
                  <c:v>2.6489699999999998</c:v>
                </c:pt>
                <c:pt idx="84">
                  <c:v>2.6280899999999998</c:v>
                </c:pt>
                <c:pt idx="85">
                  <c:v>2.6272799999999998</c:v>
                </c:pt>
                <c:pt idx="86">
                  <c:v>2.6142690000000002</c:v>
                </c:pt>
                <c:pt idx="87">
                  <c:v>2.612350999999999</c:v>
                </c:pt>
                <c:pt idx="88">
                  <c:v>2.602573</c:v>
                </c:pt>
                <c:pt idx="89">
                  <c:v>2.5962540000000001</c:v>
                </c:pt>
                <c:pt idx="90">
                  <c:v>2.5708639999999989</c:v>
                </c:pt>
                <c:pt idx="91">
                  <c:v>2.561337</c:v>
                </c:pt>
                <c:pt idx="92">
                  <c:v>2.531061999999999</c:v>
                </c:pt>
                <c:pt idx="93">
                  <c:v>2.510262</c:v>
                </c:pt>
                <c:pt idx="94">
                  <c:v>2.509776</c:v>
                </c:pt>
                <c:pt idx="95">
                  <c:v>2.5060560000000001</c:v>
                </c:pt>
                <c:pt idx="96">
                  <c:v>2.5030730000000001</c:v>
                </c:pt>
                <c:pt idx="97">
                  <c:v>2.4966879999999989</c:v>
                </c:pt>
                <c:pt idx="98">
                  <c:v>2.4763269999999991</c:v>
                </c:pt>
                <c:pt idx="99">
                  <c:v>2.462812</c:v>
                </c:pt>
                <c:pt idx="100">
                  <c:v>2.4585710000000001</c:v>
                </c:pt>
                <c:pt idx="101">
                  <c:v>2.4298129999999989</c:v>
                </c:pt>
                <c:pt idx="102">
                  <c:v>2.4281250000000001</c:v>
                </c:pt>
                <c:pt idx="103">
                  <c:v>2.4124979999999989</c:v>
                </c:pt>
                <c:pt idx="104">
                  <c:v>2.4002140000000001</c:v>
                </c:pt>
                <c:pt idx="105">
                  <c:v>2.3984179999999991</c:v>
                </c:pt>
                <c:pt idx="106">
                  <c:v>2.380015999999999</c:v>
                </c:pt>
                <c:pt idx="107">
                  <c:v>2.3767830000000001</c:v>
                </c:pt>
                <c:pt idx="108">
                  <c:v>2.3767670000000001</c:v>
                </c:pt>
                <c:pt idx="109">
                  <c:v>2.3589600000000002</c:v>
                </c:pt>
                <c:pt idx="110">
                  <c:v>2.3530129999999989</c:v>
                </c:pt>
                <c:pt idx="111">
                  <c:v>2.3277109999999999</c:v>
                </c:pt>
                <c:pt idx="112">
                  <c:v>2.3214359999999989</c:v>
                </c:pt>
                <c:pt idx="113">
                  <c:v>2.2514620000000001</c:v>
                </c:pt>
                <c:pt idx="114">
                  <c:v>2.2055129999999998</c:v>
                </c:pt>
                <c:pt idx="115">
                  <c:v>2.2039140000000002</c:v>
                </c:pt>
                <c:pt idx="116">
                  <c:v>2.1916500000000001</c:v>
                </c:pt>
                <c:pt idx="117">
                  <c:v>2.164453</c:v>
                </c:pt>
                <c:pt idx="118">
                  <c:v>2.1559300000000001</c:v>
                </c:pt>
                <c:pt idx="119">
                  <c:v>2.154639</c:v>
                </c:pt>
                <c:pt idx="120">
                  <c:v>2.1514989999999989</c:v>
                </c:pt>
                <c:pt idx="121">
                  <c:v>2.082408</c:v>
                </c:pt>
                <c:pt idx="122">
                  <c:v>2.0672540000000001</c:v>
                </c:pt>
                <c:pt idx="123">
                  <c:v>2.0627430000000002</c:v>
                </c:pt>
                <c:pt idx="124">
                  <c:v>2.0259830000000001</c:v>
                </c:pt>
                <c:pt idx="125">
                  <c:v>2.0254020000000001</c:v>
                </c:pt>
                <c:pt idx="126">
                  <c:v>1.7160960000000001</c:v>
                </c:pt>
              </c:numCache>
            </c:numRef>
          </c:yVal>
          <c:smooth val="0"/>
          <c:extLst>
            <c:ext xmlns:c16="http://schemas.microsoft.com/office/drawing/2014/chart" uri="{C3380CC4-5D6E-409C-BE32-E72D297353CC}">
              <c16:uniqueId val="{00000081-8959-4B2D-8781-40614470A3ED}"/>
            </c:ext>
          </c:extLst>
        </c:ser>
        <c:dLbls>
          <c:showLegendKey val="0"/>
          <c:showVal val="0"/>
          <c:showCatName val="0"/>
          <c:showSerName val="0"/>
          <c:showPercent val="0"/>
          <c:showBubbleSize val="0"/>
        </c:dLbls>
        <c:axId val="-2073260200"/>
        <c:axId val="-2073317672"/>
      </c:scatterChart>
      <c:valAx>
        <c:axId val="-2073260200"/>
        <c:scaling>
          <c:orientation val="minMax"/>
          <c:max val="12"/>
          <c:min val="6"/>
        </c:scaling>
        <c:delete val="0"/>
        <c:axPos val="b"/>
        <c:title>
          <c:tx>
            <c:rich>
              <a:bodyPr rot="0" vert="horz"/>
              <a:lstStyle/>
              <a:p>
                <a:pPr>
                  <a:defRPr/>
                </a:pPr>
                <a:r>
                  <a:rPr lang="es-CO"/>
                  <a:t>Ln PIB per cápita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CO"/>
          </a:p>
        </c:txPr>
        <c:crossAx val="-2073317672"/>
        <c:crosses val="autoZero"/>
        <c:crossBetween val="midCat"/>
      </c:valAx>
      <c:valAx>
        <c:axId val="-2073317672"/>
        <c:scaling>
          <c:orientation val="minMax"/>
          <c:max val="5"/>
          <c:min val="1"/>
        </c:scaling>
        <c:delete val="0"/>
        <c:axPos val="l"/>
        <c:title>
          <c:tx>
            <c:rich>
              <a:bodyPr rot="-5400000" vert="horz"/>
              <a:lstStyle/>
              <a:p>
                <a:pPr>
                  <a:defRPr b="0"/>
                </a:pPr>
                <a:r>
                  <a:rPr lang="es-CO" b="0"/>
                  <a:t>Puntaje LPI</a:t>
                </a:r>
              </a:p>
            </c:rich>
          </c:tx>
          <c:layout>
            <c:manualLayout>
              <c:xMode val="edge"/>
              <c:yMode val="edge"/>
              <c:x val="2.2978257140809999E-3"/>
              <c:y val="0.31366824537082399"/>
            </c:manualLayout>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CO"/>
          </a:p>
        </c:txPr>
        <c:crossAx val="-2073260200"/>
        <c:crosses val="autoZero"/>
        <c:crossBetween val="midCat"/>
      </c:valAx>
      <c:spPr>
        <a:noFill/>
        <a:ln w="25400">
          <a:noFill/>
        </a:ln>
        <a:effectLst/>
      </c:spPr>
    </c:plotArea>
    <c:plotVisOnly val="1"/>
    <c:dispBlanksAs val="gap"/>
    <c:showDLblsOverMax val="0"/>
  </c:chart>
  <c:spPr>
    <a:noFill/>
    <a:ln>
      <a:noFill/>
    </a:ln>
    <a:effectLst/>
  </c:spPr>
  <c:txPr>
    <a:bodyPr/>
    <a:lstStyle/>
    <a:p>
      <a:pPr>
        <a:defRPr sz="1600">
          <a:solidFill>
            <a:schemeClr val="tx1"/>
          </a:solidFill>
        </a:defRPr>
      </a:pPr>
      <a:endParaRPr lang="es-C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Hoja3!$D$2</c:f>
              <c:strCache>
                <c:ptCount val="1"/>
                <c:pt idx="0">
                  <c:v>Promedio</c:v>
                </c:pt>
              </c:strCache>
            </c:strRef>
          </c:tx>
          <c:spPr>
            <a:solidFill>
              <a:schemeClr val="accent5">
                <a:lumMod val="75000"/>
              </a:schemeClr>
            </a:solidFill>
            <a:ln>
              <a:noFill/>
            </a:ln>
            <a:effectLst/>
          </c:spPr>
          <c:invertIfNegative val="0"/>
          <c:dPt>
            <c:idx val="5"/>
            <c:invertIfNegative val="0"/>
            <c:bubble3D val="0"/>
            <c:spPr>
              <a:solidFill>
                <a:srgbClr val="A4091F"/>
              </a:solidFill>
              <a:ln>
                <a:noFill/>
              </a:ln>
              <a:effectLst/>
            </c:spPr>
            <c:extLst>
              <c:ext xmlns:c16="http://schemas.microsoft.com/office/drawing/2014/chart" uri="{C3380CC4-5D6E-409C-BE32-E72D297353CC}">
                <c16:uniqueId val="{00000001-588A-428E-AABC-C0CE3ACDC791}"/>
              </c:ext>
            </c:extLst>
          </c:dPt>
          <c:dLbls>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1-588A-428E-AABC-C0CE3ACDC79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Hoja3!$A$3:$A$8</c:f>
              <c:strCache>
                <c:ptCount val="6"/>
                <c:pt idx="0">
                  <c:v>Panamá</c:v>
                </c:pt>
                <c:pt idx="1">
                  <c:v>México</c:v>
                </c:pt>
                <c:pt idx="2">
                  <c:v>Chile</c:v>
                </c:pt>
                <c:pt idx="3">
                  <c:v>Brasil</c:v>
                </c:pt>
                <c:pt idx="4">
                  <c:v>Perú</c:v>
                </c:pt>
                <c:pt idx="5">
                  <c:v>Colombia</c:v>
                </c:pt>
              </c:strCache>
            </c:strRef>
          </c:cat>
          <c:val>
            <c:numRef>
              <c:f>Hoja3!$D$3:$D$8</c:f>
              <c:numCache>
                <c:formatCode>General</c:formatCode>
                <c:ptCount val="6"/>
                <c:pt idx="0">
                  <c:v>24</c:v>
                </c:pt>
                <c:pt idx="1">
                  <c:v>32</c:v>
                </c:pt>
                <c:pt idx="2">
                  <c:v>57</c:v>
                </c:pt>
                <c:pt idx="3">
                  <c:v>56</c:v>
                </c:pt>
                <c:pt idx="4">
                  <c:v>60</c:v>
                </c:pt>
                <c:pt idx="5">
                  <c:v>112</c:v>
                </c:pt>
              </c:numCache>
            </c:numRef>
          </c:val>
          <c:extLst>
            <c:ext xmlns:c16="http://schemas.microsoft.com/office/drawing/2014/chart" uri="{C3380CC4-5D6E-409C-BE32-E72D297353CC}">
              <c16:uniqueId val="{00000002-588A-428E-AABC-C0CE3ACDC791}"/>
            </c:ext>
          </c:extLst>
        </c:ser>
        <c:dLbls>
          <c:dLblPos val="outEnd"/>
          <c:showLegendKey val="0"/>
          <c:showVal val="1"/>
          <c:showCatName val="0"/>
          <c:showSerName val="0"/>
          <c:showPercent val="0"/>
          <c:showBubbleSize val="0"/>
        </c:dLbls>
        <c:gapWidth val="50"/>
        <c:overlap val="-27"/>
        <c:axId val="-2073385528"/>
        <c:axId val="-2073402504"/>
      </c:barChart>
      <c:catAx>
        <c:axId val="-207338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2073402504"/>
        <c:crosses val="autoZero"/>
        <c:auto val="1"/>
        <c:lblAlgn val="ctr"/>
        <c:lblOffset val="100"/>
        <c:noMultiLvlLbl val="0"/>
      </c:catAx>
      <c:valAx>
        <c:axId val="-2073402504"/>
        <c:scaling>
          <c:orientation val="minMax"/>
        </c:scaling>
        <c:delete val="1"/>
        <c:axPos val="l"/>
        <c:numFmt formatCode="General" sourceLinked="1"/>
        <c:majorTickMark val="none"/>
        <c:minorTickMark val="none"/>
        <c:tickLblPos val="nextTo"/>
        <c:crossAx val="-2073385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79279279279299E-2"/>
          <c:y val="0"/>
          <c:w val="0.94144144144144104"/>
          <c:h val="0.86580597324934905"/>
        </c:manualLayout>
      </c:layout>
      <c:barChart>
        <c:barDir val="col"/>
        <c:grouping val="clustered"/>
        <c:varyColors val="0"/>
        <c:ser>
          <c:idx val="0"/>
          <c:order val="0"/>
          <c:tx>
            <c:strRef>
              <c:f>Hoja3!$H$2</c:f>
              <c:strCache>
                <c:ptCount val="1"/>
                <c:pt idx="0">
                  <c:v>Promedio</c:v>
                </c:pt>
              </c:strCache>
            </c:strRef>
          </c:tx>
          <c:spPr>
            <a:solidFill>
              <a:schemeClr val="accent5">
                <a:lumMod val="75000"/>
              </a:schemeClr>
            </a:solidFill>
            <a:ln>
              <a:noFill/>
            </a:ln>
            <a:effectLst/>
          </c:spPr>
          <c:invertIfNegative val="0"/>
          <c:dPt>
            <c:idx val="4"/>
            <c:invertIfNegative val="0"/>
            <c:bubble3D val="0"/>
            <c:spPr>
              <a:solidFill>
                <a:srgbClr val="A4091F"/>
              </a:solidFill>
              <a:ln>
                <a:noFill/>
              </a:ln>
              <a:effectLst/>
            </c:spPr>
            <c:extLst>
              <c:ext xmlns:c16="http://schemas.microsoft.com/office/drawing/2014/chart" uri="{C3380CC4-5D6E-409C-BE32-E72D297353CC}">
                <c16:uniqueId val="{00000001-3B6B-4C2F-BDF8-CEA4D4E9C910}"/>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1-3B6B-4C2F-BDF8-CEA4D4E9C91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Hoja3!$E$3:$E$8</c:f>
              <c:strCache>
                <c:ptCount val="6"/>
                <c:pt idx="0">
                  <c:v>Panamá</c:v>
                </c:pt>
                <c:pt idx="1">
                  <c:v>México</c:v>
                </c:pt>
                <c:pt idx="2">
                  <c:v>Chile</c:v>
                </c:pt>
                <c:pt idx="3">
                  <c:v>Perú</c:v>
                </c:pt>
                <c:pt idx="4">
                  <c:v>Colombia</c:v>
                </c:pt>
                <c:pt idx="5">
                  <c:v>Brasil</c:v>
                </c:pt>
              </c:strCache>
            </c:strRef>
          </c:cat>
          <c:val>
            <c:numRef>
              <c:f>Hoja3!$H$3:$H$8</c:f>
              <c:numCache>
                <c:formatCode>General</c:formatCode>
                <c:ptCount val="6"/>
                <c:pt idx="0">
                  <c:v>6</c:v>
                </c:pt>
                <c:pt idx="1">
                  <c:v>13</c:v>
                </c:pt>
                <c:pt idx="2">
                  <c:v>30</c:v>
                </c:pt>
                <c:pt idx="3">
                  <c:v>60</c:v>
                </c:pt>
                <c:pt idx="4">
                  <c:v>62</c:v>
                </c:pt>
                <c:pt idx="5">
                  <c:v>69</c:v>
                </c:pt>
              </c:numCache>
            </c:numRef>
          </c:val>
          <c:extLst>
            <c:ext xmlns:c16="http://schemas.microsoft.com/office/drawing/2014/chart" uri="{C3380CC4-5D6E-409C-BE32-E72D297353CC}">
              <c16:uniqueId val="{00000002-3B6B-4C2F-BDF8-CEA4D4E9C910}"/>
            </c:ext>
          </c:extLst>
        </c:ser>
        <c:dLbls>
          <c:dLblPos val="outEnd"/>
          <c:showLegendKey val="0"/>
          <c:showVal val="1"/>
          <c:showCatName val="0"/>
          <c:showSerName val="0"/>
          <c:showPercent val="0"/>
          <c:showBubbleSize val="0"/>
        </c:dLbls>
        <c:gapWidth val="50"/>
        <c:overlap val="-27"/>
        <c:axId val="-2073497720"/>
        <c:axId val="-2073509944"/>
      </c:barChart>
      <c:catAx>
        <c:axId val="-207349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2073509944"/>
        <c:crosses val="autoZero"/>
        <c:auto val="1"/>
        <c:lblAlgn val="ctr"/>
        <c:lblOffset val="100"/>
        <c:noMultiLvlLbl val="0"/>
      </c:catAx>
      <c:valAx>
        <c:axId val="-2073509944"/>
        <c:scaling>
          <c:orientation val="minMax"/>
          <c:max val="120"/>
        </c:scaling>
        <c:delete val="1"/>
        <c:axPos val="l"/>
        <c:numFmt formatCode="General" sourceLinked="1"/>
        <c:majorTickMark val="none"/>
        <c:minorTickMark val="none"/>
        <c:tickLblPos val="nextTo"/>
        <c:crossAx val="-2073497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4472C4">
                <a:lumMod val="75000"/>
              </a:srgbClr>
            </a:solidFill>
            <a:ln>
              <a:noFill/>
            </a:ln>
            <a:effectLst/>
          </c:spPr>
          <c:invertIfNegative val="0"/>
          <c:dPt>
            <c:idx val="0"/>
            <c:invertIfNegative val="0"/>
            <c:bubble3D val="0"/>
            <c:spPr>
              <a:solidFill>
                <a:srgbClr val="FFB300"/>
              </a:solidFill>
              <a:ln>
                <a:noFill/>
              </a:ln>
              <a:effectLst/>
            </c:spPr>
            <c:extLst>
              <c:ext xmlns:c16="http://schemas.microsoft.com/office/drawing/2014/chart" uri="{C3380CC4-5D6E-409C-BE32-E72D297353CC}">
                <c16:uniqueId val="{00000001-3669-456D-AD8C-81179153CE03}"/>
              </c:ext>
            </c:extLst>
          </c:dPt>
          <c:dPt>
            <c:idx val="1"/>
            <c:invertIfNegative val="0"/>
            <c:bubble3D val="0"/>
            <c:spPr>
              <a:solidFill>
                <a:srgbClr val="FFB300"/>
              </a:solidFill>
              <a:ln>
                <a:noFill/>
              </a:ln>
              <a:effectLst/>
            </c:spPr>
            <c:extLst>
              <c:ext xmlns:c16="http://schemas.microsoft.com/office/drawing/2014/chart" uri="{C3380CC4-5D6E-409C-BE32-E72D297353CC}">
                <c16:uniqueId val="{00000003-3669-456D-AD8C-81179153CE03}"/>
              </c:ext>
            </c:extLst>
          </c:dPt>
          <c:dPt>
            <c:idx val="2"/>
            <c:invertIfNegative val="0"/>
            <c:bubble3D val="0"/>
            <c:spPr>
              <a:solidFill>
                <a:srgbClr val="FFB300"/>
              </a:solidFill>
              <a:ln>
                <a:noFill/>
              </a:ln>
              <a:effectLst/>
            </c:spPr>
            <c:extLst>
              <c:ext xmlns:c16="http://schemas.microsoft.com/office/drawing/2014/chart" uri="{C3380CC4-5D6E-409C-BE32-E72D297353CC}">
                <c16:uniqueId val="{00000005-3669-456D-AD8C-81179153CE03}"/>
              </c:ext>
            </c:extLst>
          </c:dPt>
          <c:dPt>
            <c:idx val="3"/>
            <c:invertIfNegative val="0"/>
            <c:bubble3D val="0"/>
            <c:spPr>
              <a:solidFill>
                <a:srgbClr val="FFB300"/>
              </a:solidFill>
              <a:ln>
                <a:noFill/>
              </a:ln>
              <a:effectLst/>
            </c:spPr>
            <c:extLst>
              <c:ext xmlns:c16="http://schemas.microsoft.com/office/drawing/2014/chart" uri="{C3380CC4-5D6E-409C-BE32-E72D297353CC}">
                <c16:uniqueId val="{00000007-3669-456D-AD8C-81179153CE03}"/>
              </c:ext>
            </c:extLst>
          </c:dPt>
          <c:dPt>
            <c:idx val="4"/>
            <c:invertIfNegative val="0"/>
            <c:bubble3D val="0"/>
            <c:spPr>
              <a:solidFill>
                <a:srgbClr val="FFB300"/>
              </a:solidFill>
              <a:ln>
                <a:noFill/>
              </a:ln>
              <a:effectLst/>
            </c:spPr>
            <c:extLst>
              <c:ext xmlns:c16="http://schemas.microsoft.com/office/drawing/2014/chart" uri="{C3380CC4-5D6E-409C-BE32-E72D297353CC}">
                <c16:uniqueId val="{00000009-3669-456D-AD8C-81179153CE03}"/>
              </c:ext>
            </c:extLst>
          </c:dPt>
          <c:dPt>
            <c:idx val="5"/>
            <c:invertIfNegative val="0"/>
            <c:bubble3D val="0"/>
            <c:spPr>
              <a:solidFill>
                <a:srgbClr val="FFB300"/>
              </a:solidFill>
              <a:ln>
                <a:noFill/>
              </a:ln>
              <a:effectLst/>
            </c:spPr>
            <c:extLst>
              <c:ext xmlns:c16="http://schemas.microsoft.com/office/drawing/2014/chart" uri="{C3380CC4-5D6E-409C-BE32-E72D297353CC}">
                <c16:uniqueId val="{0000000B-3669-456D-AD8C-81179153CE03}"/>
              </c:ext>
            </c:extLst>
          </c:dPt>
          <c:dPt>
            <c:idx val="6"/>
            <c:invertIfNegative val="0"/>
            <c:bubble3D val="0"/>
            <c:spPr>
              <a:solidFill>
                <a:srgbClr val="FFB300"/>
              </a:solidFill>
              <a:ln>
                <a:noFill/>
              </a:ln>
              <a:effectLst/>
            </c:spPr>
            <c:extLst>
              <c:ext xmlns:c16="http://schemas.microsoft.com/office/drawing/2014/chart" uri="{C3380CC4-5D6E-409C-BE32-E72D297353CC}">
                <c16:uniqueId val="{0000000D-3669-456D-AD8C-81179153CE03}"/>
              </c:ext>
            </c:extLst>
          </c:dPt>
          <c:dPt>
            <c:idx val="7"/>
            <c:invertIfNegative val="0"/>
            <c:bubble3D val="0"/>
            <c:spPr>
              <a:solidFill>
                <a:srgbClr val="FFB300"/>
              </a:solidFill>
              <a:ln>
                <a:noFill/>
              </a:ln>
              <a:effectLst/>
            </c:spPr>
            <c:extLst>
              <c:ext xmlns:c16="http://schemas.microsoft.com/office/drawing/2014/chart" uri="{C3380CC4-5D6E-409C-BE32-E72D297353CC}">
                <c16:uniqueId val="{0000000F-3669-456D-AD8C-81179153CE03}"/>
              </c:ext>
            </c:extLst>
          </c:dPt>
          <c:dPt>
            <c:idx val="8"/>
            <c:invertIfNegative val="0"/>
            <c:bubble3D val="0"/>
            <c:spPr>
              <a:solidFill>
                <a:srgbClr val="FFB300"/>
              </a:solidFill>
              <a:ln>
                <a:noFill/>
              </a:ln>
              <a:effectLst/>
            </c:spPr>
            <c:extLst>
              <c:ext xmlns:c16="http://schemas.microsoft.com/office/drawing/2014/chart" uri="{C3380CC4-5D6E-409C-BE32-E72D297353CC}">
                <c16:uniqueId val="{00000011-3669-456D-AD8C-81179153CE03}"/>
              </c:ext>
            </c:extLst>
          </c:dPt>
          <c:dPt>
            <c:idx val="9"/>
            <c:invertIfNegative val="0"/>
            <c:bubble3D val="0"/>
            <c:spPr>
              <a:solidFill>
                <a:srgbClr val="FFB300"/>
              </a:solidFill>
              <a:ln>
                <a:noFill/>
              </a:ln>
              <a:effectLst/>
            </c:spPr>
            <c:extLst>
              <c:ext xmlns:c16="http://schemas.microsoft.com/office/drawing/2014/chart" uri="{C3380CC4-5D6E-409C-BE32-E72D297353CC}">
                <c16:uniqueId val="{00000013-3669-456D-AD8C-81179153CE03}"/>
              </c:ext>
            </c:extLst>
          </c:dPt>
          <c:dPt>
            <c:idx val="10"/>
            <c:invertIfNegative val="0"/>
            <c:bubble3D val="0"/>
            <c:extLst>
              <c:ext xmlns:c16="http://schemas.microsoft.com/office/drawing/2014/chart" uri="{C3380CC4-5D6E-409C-BE32-E72D297353CC}">
                <c16:uniqueId val="{00000014-3669-456D-AD8C-81179153CE03}"/>
              </c:ext>
            </c:extLst>
          </c:dPt>
          <c:dPt>
            <c:idx val="11"/>
            <c:invertIfNegative val="0"/>
            <c:bubble3D val="0"/>
            <c:extLst>
              <c:ext xmlns:c16="http://schemas.microsoft.com/office/drawing/2014/chart" uri="{C3380CC4-5D6E-409C-BE32-E72D297353CC}">
                <c16:uniqueId val="{00000015-3669-456D-AD8C-81179153CE03}"/>
              </c:ext>
            </c:extLst>
          </c:dPt>
          <c:dPt>
            <c:idx val="12"/>
            <c:invertIfNegative val="0"/>
            <c:bubble3D val="0"/>
            <c:extLst>
              <c:ext xmlns:c16="http://schemas.microsoft.com/office/drawing/2014/chart" uri="{C3380CC4-5D6E-409C-BE32-E72D297353CC}">
                <c16:uniqueId val="{00000016-3669-456D-AD8C-81179153CE03}"/>
              </c:ext>
            </c:extLst>
          </c:dPt>
          <c:dPt>
            <c:idx val="13"/>
            <c:invertIfNegative val="0"/>
            <c:bubble3D val="0"/>
            <c:extLst>
              <c:ext xmlns:c16="http://schemas.microsoft.com/office/drawing/2014/chart" uri="{C3380CC4-5D6E-409C-BE32-E72D297353CC}">
                <c16:uniqueId val="{00000017-3669-456D-AD8C-81179153CE03}"/>
              </c:ext>
            </c:extLst>
          </c:dPt>
          <c:dPt>
            <c:idx val="14"/>
            <c:invertIfNegative val="0"/>
            <c:bubble3D val="0"/>
            <c:extLst>
              <c:ext xmlns:c16="http://schemas.microsoft.com/office/drawing/2014/chart" uri="{C3380CC4-5D6E-409C-BE32-E72D297353CC}">
                <c16:uniqueId val="{00000018-3669-456D-AD8C-81179153CE03}"/>
              </c:ext>
            </c:extLst>
          </c:dPt>
          <c:dPt>
            <c:idx val="15"/>
            <c:invertIfNegative val="0"/>
            <c:bubble3D val="0"/>
            <c:extLst>
              <c:ext xmlns:c16="http://schemas.microsoft.com/office/drawing/2014/chart" uri="{C3380CC4-5D6E-409C-BE32-E72D297353CC}">
                <c16:uniqueId val="{00000019-3669-456D-AD8C-81179153CE03}"/>
              </c:ext>
            </c:extLst>
          </c:dPt>
          <c:dPt>
            <c:idx val="16"/>
            <c:invertIfNegative val="0"/>
            <c:bubble3D val="0"/>
            <c:extLst>
              <c:ext xmlns:c16="http://schemas.microsoft.com/office/drawing/2014/chart" uri="{C3380CC4-5D6E-409C-BE32-E72D297353CC}">
                <c16:uniqueId val="{0000001A-3669-456D-AD8C-81179153CE03}"/>
              </c:ext>
            </c:extLst>
          </c:dPt>
          <c:dPt>
            <c:idx val="17"/>
            <c:invertIfNegative val="0"/>
            <c:bubble3D val="0"/>
            <c:extLst>
              <c:ext xmlns:c16="http://schemas.microsoft.com/office/drawing/2014/chart" uri="{C3380CC4-5D6E-409C-BE32-E72D297353CC}">
                <c16:uniqueId val="{0000001B-3669-456D-AD8C-81179153CE03}"/>
              </c:ext>
            </c:extLst>
          </c:dPt>
          <c:dPt>
            <c:idx val="18"/>
            <c:invertIfNegative val="0"/>
            <c:bubble3D val="0"/>
            <c:extLst>
              <c:ext xmlns:c16="http://schemas.microsoft.com/office/drawing/2014/chart" uri="{C3380CC4-5D6E-409C-BE32-E72D297353CC}">
                <c16:uniqueId val="{0000001C-3669-456D-AD8C-81179153CE03}"/>
              </c:ext>
            </c:extLst>
          </c:dPt>
          <c:dPt>
            <c:idx val="19"/>
            <c:invertIfNegative val="0"/>
            <c:bubble3D val="0"/>
            <c:extLst>
              <c:ext xmlns:c16="http://schemas.microsoft.com/office/drawing/2014/chart" uri="{C3380CC4-5D6E-409C-BE32-E72D297353CC}">
                <c16:uniqueId val="{0000001D-3669-456D-AD8C-81179153CE03}"/>
              </c:ext>
            </c:extLst>
          </c:dPt>
          <c:dPt>
            <c:idx val="20"/>
            <c:invertIfNegative val="0"/>
            <c:bubble3D val="0"/>
            <c:spPr>
              <a:solidFill>
                <a:srgbClr val="A4091F"/>
              </a:solidFill>
              <a:ln>
                <a:noFill/>
              </a:ln>
              <a:effectLst/>
            </c:spPr>
            <c:extLst>
              <c:ext xmlns:c16="http://schemas.microsoft.com/office/drawing/2014/chart" uri="{C3380CC4-5D6E-409C-BE32-E72D297353CC}">
                <c16:uniqueId val="{0000001F-3669-456D-AD8C-81179153CE03}"/>
              </c:ext>
            </c:extLst>
          </c:dPt>
          <c:dPt>
            <c:idx val="21"/>
            <c:invertIfNegative val="0"/>
            <c:bubble3D val="0"/>
            <c:extLst>
              <c:ext xmlns:c16="http://schemas.microsoft.com/office/drawing/2014/chart" uri="{C3380CC4-5D6E-409C-BE32-E72D297353CC}">
                <c16:uniqueId val="{00000020-3669-456D-AD8C-81179153CE03}"/>
              </c:ext>
            </c:extLst>
          </c:dPt>
          <c:dPt>
            <c:idx val="22"/>
            <c:invertIfNegative val="0"/>
            <c:bubble3D val="0"/>
            <c:extLst>
              <c:ext xmlns:c16="http://schemas.microsoft.com/office/drawing/2014/chart" uri="{C3380CC4-5D6E-409C-BE32-E72D297353CC}">
                <c16:uniqueId val="{00000021-3669-456D-AD8C-81179153CE03}"/>
              </c:ext>
            </c:extLst>
          </c:dPt>
          <c:dPt>
            <c:idx val="23"/>
            <c:invertIfNegative val="0"/>
            <c:bubble3D val="0"/>
            <c:extLst>
              <c:ext xmlns:c16="http://schemas.microsoft.com/office/drawing/2014/chart" uri="{C3380CC4-5D6E-409C-BE32-E72D297353CC}">
                <c16:uniqueId val="{00000022-3669-456D-AD8C-81179153CE03}"/>
              </c:ext>
            </c:extLst>
          </c:dPt>
          <c:dPt>
            <c:idx val="24"/>
            <c:invertIfNegative val="0"/>
            <c:bubble3D val="0"/>
            <c:extLst>
              <c:ext xmlns:c16="http://schemas.microsoft.com/office/drawing/2014/chart" uri="{C3380CC4-5D6E-409C-BE32-E72D297353CC}">
                <c16:uniqueId val="{00000023-3669-456D-AD8C-81179153CE03}"/>
              </c:ext>
            </c:extLst>
          </c:dPt>
          <c:dPt>
            <c:idx val="25"/>
            <c:invertIfNegative val="0"/>
            <c:bubble3D val="0"/>
            <c:extLst>
              <c:ext xmlns:c16="http://schemas.microsoft.com/office/drawing/2014/chart" uri="{C3380CC4-5D6E-409C-BE32-E72D297353CC}">
                <c16:uniqueId val="{00000024-3669-456D-AD8C-81179153CE03}"/>
              </c:ext>
            </c:extLst>
          </c:dPt>
          <c:dPt>
            <c:idx val="26"/>
            <c:invertIfNegative val="0"/>
            <c:bubble3D val="0"/>
            <c:extLst>
              <c:ext xmlns:c16="http://schemas.microsoft.com/office/drawing/2014/chart" uri="{C3380CC4-5D6E-409C-BE32-E72D297353CC}">
                <c16:uniqueId val="{00000025-3669-456D-AD8C-81179153CE03}"/>
              </c:ext>
            </c:extLst>
          </c:dPt>
          <c:dPt>
            <c:idx val="27"/>
            <c:invertIfNegative val="0"/>
            <c:bubble3D val="0"/>
            <c:extLst>
              <c:ext xmlns:c16="http://schemas.microsoft.com/office/drawing/2014/chart" uri="{C3380CC4-5D6E-409C-BE32-E72D297353CC}">
                <c16:uniqueId val="{00000026-3669-456D-AD8C-81179153CE03}"/>
              </c:ext>
            </c:extLst>
          </c:dPt>
          <c:dPt>
            <c:idx val="28"/>
            <c:invertIfNegative val="0"/>
            <c:bubble3D val="0"/>
            <c:extLst>
              <c:ext xmlns:c16="http://schemas.microsoft.com/office/drawing/2014/chart" uri="{C3380CC4-5D6E-409C-BE32-E72D297353CC}">
                <c16:uniqueId val="{00000027-3669-456D-AD8C-81179153CE03}"/>
              </c:ext>
            </c:extLst>
          </c:dPt>
          <c:dLbls>
            <c:dLbl>
              <c:idx val="2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Futura Std Book"/>
                      <a:ea typeface="+mn-ea"/>
                      <a:cs typeface="Futura Std Book"/>
                    </a:defRPr>
                  </a:pPr>
                  <a:endParaRPr lang="es-CO"/>
                </a:p>
              </c:txPr>
              <c:showLegendKey val="0"/>
              <c:showVal val="1"/>
              <c:showCatName val="0"/>
              <c:showSerName val="0"/>
              <c:showPercent val="0"/>
              <c:showBubbleSize val="0"/>
              <c:extLst>
                <c:ext xmlns:c16="http://schemas.microsoft.com/office/drawing/2014/chart" uri="{C3380CC4-5D6E-409C-BE32-E72D297353CC}">
                  <c16:uniqueId val="{0000001F-3669-456D-AD8C-81179153CE0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utura Std Book"/>
                    <a:ea typeface="+mn-ea"/>
                    <a:cs typeface="Futura Std Book"/>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Hoja2!$A$2:$A$160</c:f>
              <c:strCache>
                <c:ptCount val="29"/>
                <c:pt idx="0">
                  <c:v>Alemania</c:v>
                </c:pt>
                <c:pt idx="1">
                  <c:v>Luxemburgo</c:v>
                </c:pt>
                <c:pt idx="2">
                  <c:v>Suecia</c:v>
                </c:pt>
                <c:pt idx="3">
                  <c:v>Holanda</c:v>
                </c:pt>
                <c:pt idx="4">
                  <c:v>Singapur</c:v>
                </c:pt>
                <c:pt idx="5">
                  <c:v>Bélgica</c:v>
                </c:pt>
                <c:pt idx="6">
                  <c:v>Austria</c:v>
                </c:pt>
                <c:pt idx="7">
                  <c:v>Reino Unido</c:v>
                </c:pt>
                <c:pt idx="8">
                  <c:v>Hong Kong</c:v>
                </c:pt>
                <c:pt idx="9">
                  <c:v>Estados Unidos</c:v>
                </c:pt>
                <c:pt idx="10">
                  <c:v>Panamá</c:v>
                </c:pt>
                <c:pt idx="11">
                  <c:v>Chile</c:v>
                </c:pt>
                <c:pt idx="12">
                  <c:v>México</c:v>
                </c:pt>
                <c:pt idx="13">
                  <c:v>Brasil</c:v>
                </c:pt>
                <c:pt idx="14">
                  <c:v>Uruguay</c:v>
                </c:pt>
                <c:pt idx="15">
                  <c:v>Argentina</c:v>
                </c:pt>
                <c:pt idx="16">
                  <c:v>Perú</c:v>
                </c:pt>
                <c:pt idx="17">
                  <c:v>Ecuador</c:v>
                </c:pt>
                <c:pt idx="18">
                  <c:v>Guyana</c:v>
                </c:pt>
                <c:pt idx="19">
                  <c:v>R. Dominicana</c:v>
                </c:pt>
                <c:pt idx="20">
                  <c:v>Colombia</c:v>
                </c:pt>
                <c:pt idx="21">
                  <c:v>Paraguay</c:v>
                </c:pt>
                <c:pt idx="22">
                  <c:v>Nicaragua</c:v>
                </c:pt>
                <c:pt idx="23">
                  <c:v>Guatemala</c:v>
                </c:pt>
                <c:pt idx="24">
                  <c:v>Honduras</c:v>
                </c:pt>
                <c:pt idx="25">
                  <c:v>Jamaica</c:v>
                </c:pt>
                <c:pt idx="26">
                  <c:v>Venezuela</c:v>
                </c:pt>
                <c:pt idx="27">
                  <c:v>Bolivia</c:v>
                </c:pt>
                <c:pt idx="28">
                  <c:v>Haiti</c:v>
                </c:pt>
              </c:strCache>
            </c:strRef>
          </c:cat>
          <c:val>
            <c:numRef>
              <c:f>Hoja2!$F$2:$F$160</c:f>
              <c:numCache>
                <c:formatCode>0</c:formatCode>
                <c:ptCount val="29"/>
                <c:pt idx="0">
                  <c:v>1</c:v>
                </c:pt>
                <c:pt idx="1">
                  <c:v>2</c:v>
                </c:pt>
                <c:pt idx="2">
                  <c:v>3</c:v>
                </c:pt>
                <c:pt idx="3">
                  <c:v>4</c:v>
                </c:pt>
                <c:pt idx="4">
                  <c:v>5</c:v>
                </c:pt>
                <c:pt idx="5">
                  <c:v>6</c:v>
                </c:pt>
                <c:pt idx="6">
                  <c:v>7</c:v>
                </c:pt>
                <c:pt idx="7">
                  <c:v>8</c:v>
                </c:pt>
                <c:pt idx="8">
                  <c:v>9</c:v>
                </c:pt>
                <c:pt idx="9">
                  <c:v>10</c:v>
                </c:pt>
                <c:pt idx="10">
                  <c:v>40</c:v>
                </c:pt>
                <c:pt idx="11">
                  <c:v>46</c:v>
                </c:pt>
                <c:pt idx="12">
                  <c:v>54</c:v>
                </c:pt>
                <c:pt idx="13">
                  <c:v>55</c:v>
                </c:pt>
                <c:pt idx="14">
                  <c:v>65</c:v>
                </c:pt>
                <c:pt idx="15">
                  <c:v>66</c:v>
                </c:pt>
                <c:pt idx="16">
                  <c:v>69</c:v>
                </c:pt>
                <c:pt idx="17">
                  <c:v>74</c:v>
                </c:pt>
                <c:pt idx="18">
                  <c:v>85</c:v>
                </c:pt>
                <c:pt idx="19">
                  <c:v>91</c:v>
                </c:pt>
                <c:pt idx="20">
                  <c:v>94</c:v>
                </c:pt>
                <c:pt idx="21">
                  <c:v>101</c:v>
                </c:pt>
                <c:pt idx="22">
                  <c:v>102</c:v>
                </c:pt>
                <c:pt idx="23">
                  <c:v>111</c:v>
                </c:pt>
                <c:pt idx="24">
                  <c:v>112</c:v>
                </c:pt>
                <c:pt idx="25">
                  <c:v>119</c:v>
                </c:pt>
                <c:pt idx="26">
                  <c:v>122</c:v>
                </c:pt>
                <c:pt idx="27">
                  <c:v>138</c:v>
                </c:pt>
                <c:pt idx="28">
                  <c:v>159</c:v>
                </c:pt>
              </c:numCache>
            </c:numRef>
          </c:val>
          <c:extLst>
            <c:ext xmlns:c16="http://schemas.microsoft.com/office/drawing/2014/chart" uri="{C3380CC4-5D6E-409C-BE32-E72D297353CC}">
              <c16:uniqueId val="{00000028-3669-456D-AD8C-81179153CE03}"/>
            </c:ext>
          </c:extLst>
        </c:ser>
        <c:dLbls>
          <c:showLegendKey val="0"/>
          <c:showVal val="0"/>
          <c:showCatName val="0"/>
          <c:showSerName val="0"/>
          <c:showPercent val="0"/>
          <c:showBubbleSize val="0"/>
        </c:dLbls>
        <c:gapWidth val="69"/>
        <c:axId val="-2074240552"/>
        <c:axId val="-2074341224"/>
      </c:barChart>
      <c:catAx>
        <c:axId val="-20742405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wrap="square" anchor="ctr" anchorCtr="1"/>
          <a:lstStyle/>
          <a:p>
            <a:pPr>
              <a:defRPr lang="es-ES" sz="1600" b="0" i="0">
                <a:latin typeface="Futura Std Book"/>
                <a:cs typeface="Futura Std Book"/>
              </a:defRPr>
            </a:pPr>
            <a:endParaRPr lang="es-CO"/>
          </a:p>
        </c:txPr>
        <c:crossAx val="-2074341224"/>
        <c:crosses val="autoZero"/>
        <c:auto val="1"/>
        <c:lblAlgn val="ctr"/>
        <c:lblOffset val="100"/>
        <c:noMultiLvlLbl val="0"/>
      </c:catAx>
      <c:valAx>
        <c:axId val="-2074341224"/>
        <c:scaling>
          <c:orientation val="minMax"/>
        </c:scaling>
        <c:delete val="1"/>
        <c:axPos val="l"/>
        <c:majorGridlines>
          <c:spPr>
            <a:ln w="9525" cap="flat" cmpd="sng" algn="ctr">
              <a:solidFill>
                <a:srgbClr val="4F81BD">
                  <a:alpha val="0"/>
                </a:srgbClr>
              </a:solidFill>
              <a:prstDash val="solid"/>
              <a:round/>
            </a:ln>
            <a:effectLst>
              <a:outerShdw blurRad="50800" dist="50800" dir="5400000" algn="ctr" rotWithShape="0">
                <a:sysClr val="window" lastClr="FFFFFF">
                  <a:alpha val="0"/>
                </a:sysClr>
              </a:outerShdw>
            </a:effectLst>
          </c:spPr>
        </c:majorGridlines>
        <c:numFmt formatCode="0" sourceLinked="1"/>
        <c:majorTickMark val="out"/>
        <c:minorTickMark val="none"/>
        <c:tickLblPos val="none"/>
        <c:crossAx val="-207424055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400"/>
      </a:pPr>
      <a:endParaRPr lang="es-C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0"/>
            </a:pPr>
            <a:r>
              <a:rPr lang="es-CO" sz="1400" b="0"/>
              <a:t>Costos carga contenerizada Barranquilla-Bogotá</a:t>
            </a:r>
          </a:p>
        </c:rich>
      </c:tx>
      <c:layout>
        <c:manualLayout>
          <c:xMode val="edge"/>
          <c:yMode val="edge"/>
          <c:x val="0.15280653790683699"/>
          <c:y val="0"/>
        </c:manualLayout>
      </c:layout>
      <c:overlay val="0"/>
      <c:spPr>
        <a:noFill/>
        <a:ln>
          <a:noFill/>
        </a:ln>
        <a:effectLst/>
      </c:spPr>
    </c:title>
    <c:autoTitleDeleted val="0"/>
    <c:plotArea>
      <c:layout>
        <c:manualLayout>
          <c:layoutTarget val="inner"/>
          <c:xMode val="edge"/>
          <c:yMode val="edge"/>
          <c:x val="0.15136395174207401"/>
          <c:y val="0.14122094549246"/>
          <c:w val="0.78991764228363404"/>
          <c:h val="0.59110048714057895"/>
        </c:manualLayout>
      </c:layout>
      <c:scatterChart>
        <c:scatterStyle val="lineMarker"/>
        <c:varyColors val="0"/>
        <c:ser>
          <c:idx val="0"/>
          <c:order val="0"/>
          <c:tx>
            <c:strRef>
              <c:f>Hoja1!$G$1</c:f>
              <c:strCache>
                <c:ptCount val="1"/>
                <c:pt idx="0">
                  <c:v>Modo fluvial</c:v>
                </c:pt>
              </c:strCache>
            </c:strRef>
          </c:tx>
          <c:spPr>
            <a:ln w="38100" cap="rnd">
              <a:solidFill>
                <a:srgbClr val="A4091F"/>
              </a:solidFill>
              <a:round/>
            </a:ln>
            <a:effectLst/>
          </c:spPr>
          <c:marker>
            <c:symbol val="circle"/>
            <c:size val="6"/>
            <c:spPr>
              <a:solidFill>
                <a:srgbClr val="A4091F"/>
              </a:solidFill>
              <a:ln w="38100">
                <a:solidFill>
                  <a:srgbClr val="A4091F">
                    <a:alpha val="60000"/>
                  </a:srgbClr>
                </a:solidFill>
              </a:ln>
              <a:effectLst/>
            </c:spPr>
          </c:marker>
          <c:xVal>
            <c:numRef>
              <c:f>Hoja1!$F$2:$F$9</c:f>
              <c:numCache>
                <c:formatCode>General</c:formatCode>
                <c:ptCount val="8"/>
                <c:pt idx="0">
                  <c:v>0</c:v>
                </c:pt>
                <c:pt idx="1">
                  <c:v>200</c:v>
                </c:pt>
                <c:pt idx="2">
                  <c:v>400</c:v>
                </c:pt>
                <c:pt idx="3">
                  <c:v>600</c:v>
                </c:pt>
                <c:pt idx="4">
                  <c:v>800</c:v>
                </c:pt>
                <c:pt idx="5">
                  <c:v>850</c:v>
                </c:pt>
                <c:pt idx="6">
                  <c:v>950</c:v>
                </c:pt>
                <c:pt idx="7">
                  <c:v>1000</c:v>
                </c:pt>
              </c:numCache>
            </c:numRef>
          </c:xVal>
          <c:yVal>
            <c:numRef>
              <c:f>Hoja1!$G$2:$G$9</c:f>
              <c:numCache>
                <c:formatCode>General</c:formatCode>
                <c:ptCount val="8"/>
                <c:pt idx="0">
                  <c:v>0</c:v>
                </c:pt>
                <c:pt idx="1">
                  <c:v>100</c:v>
                </c:pt>
                <c:pt idx="2">
                  <c:v>200</c:v>
                </c:pt>
                <c:pt idx="3">
                  <c:v>300</c:v>
                </c:pt>
                <c:pt idx="4">
                  <c:v>400</c:v>
                </c:pt>
                <c:pt idx="5">
                  <c:v>425</c:v>
                </c:pt>
              </c:numCache>
            </c:numRef>
          </c:yVal>
          <c:smooth val="0"/>
          <c:extLst>
            <c:ext xmlns:c16="http://schemas.microsoft.com/office/drawing/2014/chart" uri="{C3380CC4-5D6E-409C-BE32-E72D297353CC}">
              <c16:uniqueId val="{00000000-A792-454C-B2DD-47FA8BA07F80}"/>
            </c:ext>
          </c:extLst>
        </c:ser>
        <c:ser>
          <c:idx val="1"/>
          <c:order val="1"/>
          <c:tx>
            <c:strRef>
              <c:f>Hoja1!$H$1</c:f>
              <c:strCache>
                <c:ptCount val="1"/>
                <c:pt idx="0">
                  <c:v>Modo carretero</c:v>
                </c:pt>
              </c:strCache>
            </c:strRef>
          </c:tx>
          <c:spPr>
            <a:ln w="38100" cap="rnd">
              <a:solidFill>
                <a:schemeClr val="accent5">
                  <a:lumMod val="75000"/>
                </a:schemeClr>
              </a:solidFill>
              <a:round/>
            </a:ln>
            <a:effectLst/>
          </c:spPr>
          <c:marker>
            <c:symbol val="circle"/>
            <c:size val="6"/>
            <c:spPr>
              <a:solidFill>
                <a:schemeClr val="accent5">
                  <a:lumMod val="75000"/>
                </a:schemeClr>
              </a:solidFill>
              <a:ln w="38100">
                <a:solidFill>
                  <a:schemeClr val="accent5">
                    <a:lumMod val="50000"/>
                    <a:alpha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A792-454C-B2DD-47FA8BA07F80}"/>
                </c:ext>
              </c:extLst>
            </c:dLbl>
            <c:dLbl>
              <c:idx val="1"/>
              <c:delete val="1"/>
              <c:extLst>
                <c:ext xmlns:c15="http://schemas.microsoft.com/office/drawing/2012/chart" uri="{CE6537A1-D6FC-4f65-9D91-7224C49458BB}"/>
                <c:ext xmlns:c16="http://schemas.microsoft.com/office/drawing/2014/chart" uri="{C3380CC4-5D6E-409C-BE32-E72D297353CC}">
                  <c16:uniqueId val="{00000002-A792-454C-B2DD-47FA8BA07F80}"/>
                </c:ext>
              </c:extLst>
            </c:dLbl>
            <c:dLbl>
              <c:idx val="2"/>
              <c:delete val="1"/>
              <c:extLst>
                <c:ext xmlns:c15="http://schemas.microsoft.com/office/drawing/2012/chart" uri="{CE6537A1-D6FC-4f65-9D91-7224C49458BB}"/>
                <c:ext xmlns:c16="http://schemas.microsoft.com/office/drawing/2014/chart" uri="{C3380CC4-5D6E-409C-BE32-E72D297353CC}">
                  <c16:uniqueId val="{00000003-A792-454C-B2DD-47FA8BA07F80}"/>
                </c:ext>
              </c:extLst>
            </c:dLbl>
            <c:dLbl>
              <c:idx val="3"/>
              <c:delete val="1"/>
              <c:extLst>
                <c:ext xmlns:c15="http://schemas.microsoft.com/office/drawing/2012/chart" uri="{CE6537A1-D6FC-4f65-9D91-7224C49458BB}"/>
                <c:ext xmlns:c16="http://schemas.microsoft.com/office/drawing/2014/chart" uri="{C3380CC4-5D6E-409C-BE32-E72D297353CC}">
                  <c16:uniqueId val="{00000004-A792-454C-B2DD-47FA8BA07F80}"/>
                </c:ext>
              </c:extLst>
            </c:dLbl>
            <c:dLbl>
              <c:idx val="4"/>
              <c:delete val="1"/>
              <c:extLst>
                <c:ext xmlns:c15="http://schemas.microsoft.com/office/drawing/2012/chart" uri="{CE6537A1-D6FC-4f65-9D91-7224C49458BB}"/>
                <c:ext xmlns:c16="http://schemas.microsoft.com/office/drawing/2014/chart" uri="{C3380CC4-5D6E-409C-BE32-E72D297353CC}">
                  <c16:uniqueId val="{00000005-A792-454C-B2DD-47FA8BA07F80}"/>
                </c:ext>
              </c:extLst>
            </c:dLbl>
            <c:dLbl>
              <c:idx val="5"/>
              <c:delete val="1"/>
              <c:extLst>
                <c:ext xmlns:c15="http://schemas.microsoft.com/office/drawing/2012/chart" uri="{CE6537A1-D6FC-4f65-9D91-7224C49458BB}"/>
                <c:ext xmlns:c16="http://schemas.microsoft.com/office/drawing/2014/chart" uri="{C3380CC4-5D6E-409C-BE32-E72D297353CC}">
                  <c16:uniqueId val="{00000006-A792-454C-B2DD-47FA8BA07F80}"/>
                </c:ext>
              </c:extLst>
            </c:dLbl>
            <c:dLbl>
              <c:idx val="6"/>
              <c:delete val="1"/>
              <c:extLst>
                <c:ext xmlns:c15="http://schemas.microsoft.com/office/drawing/2012/chart" uri="{CE6537A1-D6FC-4f65-9D91-7224C49458BB}"/>
                <c:ext xmlns:c16="http://schemas.microsoft.com/office/drawing/2014/chart" uri="{C3380CC4-5D6E-409C-BE32-E72D297353CC}">
                  <c16:uniqueId val="{00000007-A792-454C-B2DD-47FA8BA07F80}"/>
                </c:ext>
              </c:extLst>
            </c:dLbl>
            <c:spPr>
              <a:noFill/>
              <a:ln>
                <a:noFill/>
              </a:ln>
              <a:effectLst/>
            </c:spPr>
            <c:txPr>
              <a:bodyPr rot="0" vert="horz"/>
              <a:lstStyle/>
              <a:p>
                <a:pPr>
                  <a:defRPr sz="1400"/>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xVal>
            <c:numRef>
              <c:f>Hoja1!$F$2:$F$9</c:f>
              <c:numCache>
                <c:formatCode>General</c:formatCode>
                <c:ptCount val="8"/>
                <c:pt idx="0">
                  <c:v>0</c:v>
                </c:pt>
                <c:pt idx="1">
                  <c:v>200</c:v>
                </c:pt>
                <c:pt idx="2">
                  <c:v>400</c:v>
                </c:pt>
                <c:pt idx="3">
                  <c:v>600</c:v>
                </c:pt>
                <c:pt idx="4">
                  <c:v>800</c:v>
                </c:pt>
                <c:pt idx="5">
                  <c:v>850</c:v>
                </c:pt>
                <c:pt idx="6">
                  <c:v>950</c:v>
                </c:pt>
                <c:pt idx="7">
                  <c:v>1000</c:v>
                </c:pt>
              </c:numCache>
            </c:numRef>
          </c:xVal>
          <c:yVal>
            <c:numRef>
              <c:f>Hoja1!$H$2:$H$9</c:f>
              <c:numCache>
                <c:formatCode>General</c:formatCode>
                <c:ptCount val="8"/>
                <c:pt idx="0">
                  <c:v>0</c:v>
                </c:pt>
                <c:pt idx="1">
                  <c:v>520</c:v>
                </c:pt>
                <c:pt idx="2">
                  <c:v>1040</c:v>
                </c:pt>
                <c:pt idx="3">
                  <c:v>1560</c:v>
                </c:pt>
                <c:pt idx="4">
                  <c:v>2080</c:v>
                </c:pt>
                <c:pt idx="5">
                  <c:v>2210</c:v>
                </c:pt>
                <c:pt idx="6">
                  <c:v>2470</c:v>
                </c:pt>
                <c:pt idx="7">
                  <c:v>2600</c:v>
                </c:pt>
              </c:numCache>
            </c:numRef>
          </c:yVal>
          <c:smooth val="0"/>
          <c:extLst>
            <c:ext xmlns:c16="http://schemas.microsoft.com/office/drawing/2014/chart" uri="{C3380CC4-5D6E-409C-BE32-E72D297353CC}">
              <c16:uniqueId val="{00000008-A792-454C-B2DD-47FA8BA07F80}"/>
            </c:ext>
          </c:extLst>
        </c:ser>
        <c:ser>
          <c:idx val="2"/>
          <c:order val="2"/>
          <c:tx>
            <c:strRef>
              <c:f>Hoja1!$I$1</c:f>
              <c:strCache>
                <c:ptCount val="1"/>
                <c:pt idx="0">
                  <c:v>Modo carretero enlace</c:v>
                </c:pt>
              </c:strCache>
            </c:strRef>
          </c:tx>
          <c:spPr>
            <a:ln w="38100" cap="rnd">
              <a:solidFill>
                <a:schemeClr val="tx1">
                  <a:lumMod val="95000"/>
                  <a:lumOff val="5000"/>
                </a:schemeClr>
              </a:solidFill>
              <a:round/>
            </a:ln>
            <a:effectLst/>
          </c:spPr>
          <c:marker>
            <c:symbol val="circle"/>
            <c:size val="6"/>
            <c:spPr>
              <a:solidFill>
                <a:schemeClr val="tx1">
                  <a:lumMod val="75000"/>
                  <a:lumOff val="25000"/>
                </a:schemeClr>
              </a:solidFill>
              <a:ln w="38100">
                <a:solidFill>
                  <a:schemeClr val="tx1">
                    <a:lumMod val="95000"/>
                    <a:lumOff val="5000"/>
                    <a:alpha val="60000"/>
                  </a:schemeClr>
                </a:solidFill>
              </a:ln>
              <a:effectLst/>
            </c:spPr>
          </c:marker>
          <c:dLbls>
            <c:dLbl>
              <c:idx val="5"/>
              <c:delete val="1"/>
              <c:extLst>
                <c:ext xmlns:c15="http://schemas.microsoft.com/office/drawing/2012/chart" uri="{CE6537A1-D6FC-4f65-9D91-7224C49458BB}"/>
                <c:ext xmlns:c16="http://schemas.microsoft.com/office/drawing/2014/chart" uri="{C3380CC4-5D6E-409C-BE32-E72D297353CC}">
                  <c16:uniqueId val="{00000009-A792-454C-B2DD-47FA8BA07F80}"/>
                </c:ext>
              </c:extLst>
            </c:dLbl>
            <c:dLbl>
              <c:idx val="6"/>
              <c:delete val="1"/>
              <c:extLst>
                <c:ext xmlns:c15="http://schemas.microsoft.com/office/drawing/2012/chart" uri="{CE6537A1-D6FC-4f65-9D91-7224C49458BB}"/>
                <c:ext xmlns:c16="http://schemas.microsoft.com/office/drawing/2014/chart" uri="{C3380CC4-5D6E-409C-BE32-E72D297353CC}">
                  <c16:uniqueId val="{0000000A-A792-454C-B2DD-47FA8BA07F80}"/>
                </c:ext>
              </c:extLst>
            </c:dLbl>
            <c:spPr>
              <a:noFill/>
              <a:ln>
                <a:noFill/>
              </a:ln>
              <a:effectLst/>
            </c:spPr>
            <c:txPr>
              <a:bodyPr rot="0" vert="horz"/>
              <a:lstStyle/>
              <a:p>
                <a:pPr>
                  <a:defRPr sz="1400"/>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xVal>
            <c:numRef>
              <c:f>Hoja1!$F$2:$F$9</c:f>
              <c:numCache>
                <c:formatCode>General</c:formatCode>
                <c:ptCount val="8"/>
                <c:pt idx="0">
                  <c:v>0</c:v>
                </c:pt>
                <c:pt idx="1">
                  <c:v>200</c:v>
                </c:pt>
                <c:pt idx="2">
                  <c:v>400</c:v>
                </c:pt>
                <c:pt idx="3">
                  <c:v>600</c:v>
                </c:pt>
                <c:pt idx="4">
                  <c:v>800</c:v>
                </c:pt>
                <c:pt idx="5">
                  <c:v>850</c:v>
                </c:pt>
                <c:pt idx="6">
                  <c:v>950</c:v>
                </c:pt>
                <c:pt idx="7">
                  <c:v>1000</c:v>
                </c:pt>
              </c:numCache>
            </c:numRef>
          </c:xVal>
          <c:yVal>
            <c:numRef>
              <c:f>Hoja1!$I$2:$I$9</c:f>
              <c:numCache>
                <c:formatCode>General</c:formatCode>
                <c:ptCount val="8"/>
                <c:pt idx="5">
                  <c:v>490</c:v>
                </c:pt>
                <c:pt idx="6">
                  <c:v>710</c:v>
                </c:pt>
                <c:pt idx="7">
                  <c:v>830</c:v>
                </c:pt>
              </c:numCache>
            </c:numRef>
          </c:yVal>
          <c:smooth val="0"/>
          <c:extLst>
            <c:ext xmlns:c16="http://schemas.microsoft.com/office/drawing/2014/chart" uri="{C3380CC4-5D6E-409C-BE32-E72D297353CC}">
              <c16:uniqueId val="{0000000B-A792-454C-B2DD-47FA8BA07F80}"/>
            </c:ext>
          </c:extLst>
        </c:ser>
        <c:dLbls>
          <c:showLegendKey val="0"/>
          <c:showVal val="0"/>
          <c:showCatName val="0"/>
          <c:showSerName val="0"/>
          <c:showPercent val="0"/>
          <c:showBubbleSize val="0"/>
        </c:dLbls>
        <c:axId val="-2075122376"/>
        <c:axId val="-2074374728"/>
      </c:scatterChart>
      <c:valAx>
        <c:axId val="-2075122376"/>
        <c:scaling>
          <c:orientation val="minMax"/>
          <c:max val="1000"/>
        </c:scaling>
        <c:delete val="0"/>
        <c:axPos val="b"/>
        <c:title>
          <c:tx>
            <c:rich>
              <a:bodyPr rot="0" vert="horz"/>
              <a:lstStyle/>
              <a:p>
                <a:pPr algn="ctr" rtl="0">
                  <a:defRPr/>
                </a:pPr>
                <a:r>
                  <a:rPr lang="es-CO"/>
                  <a:t>Longitud del trayecto (Km)</a:t>
                </a:r>
              </a:p>
            </c:rich>
          </c:tx>
          <c:layout/>
          <c:overlay val="0"/>
          <c:spPr>
            <a:noFill/>
            <a:ln>
              <a:noFill/>
            </a:ln>
            <a:effectLst/>
          </c:spPr>
        </c:title>
        <c:numFmt formatCode="General" sourceLinked="1"/>
        <c:majorTickMark val="none"/>
        <c:minorTickMark val="none"/>
        <c:tickLblPos val="nextTo"/>
        <c:spPr>
          <a:noFill/>
          <a:ln>
            <a:solidFill>
              <a:schemeClr val="tx1">
                <a:lumMod val="25000"/>
                <a:lumOff val="75000"/>
              </a:schemeClr>
            </a:solidFill>
          </a:ln>
          <a:effectLst/>
        </c:spPr>
        <c:txPr>
          <a:bodyPr rot="-60000000" vert="horz"/>
          <a:lstStyle/>
          <a:p>
            <a:pPr>
              <a:defRPr/>
            </a:pPr>
            <a:endParaRPr lang="es-CO"/>
          </a:p>
        </c:txPr>
        <c:crossAx val="-2074374728"/>
        <c:crosses val="autoZero"/>
        <c:crossBetween val="midCat"/>
      </c:valAx>
      <c:valAx>
        <c:axId val="-2074374728"/>
        <c:scaling>
          <c:orientation val="minMax"/>
        </c:scaling>
        <c:delete val="0"/>
        <c:axPos val="l"/>
        <c:title>
          <c:tx>
            <c:rich>
              <a:bodyPr rot="-5400000" vert="horz"/>
              <a:lstStyle/>
              <a:p>
                <a:pPr>
                  <a:defRPr/>
                </a:pPr>
                <a:r>
                  <a:rPr lang="es-CO"/>
                  <a:t>Costo por tonelada (USD)</a:t>
                </a:r>
              </a:p>
            </c:rich>
          </c:tx>
          <c:layout/>
          <c:overlay val="0"/>
          <c:spPr>
            <a:noFill/>
            <a:ln>
              <a:noFill/>
            </a:ln>
            <a:effectLst/>
          </c:spPr>
        </c:title>
        <c:numFmt formatCode="General" sourceLinked="1"/>
        <c:majorTickMark val="none"/>
        <c:minorTickMark val="none"/>
        <c:tickLblPos val="nextTo"/>
        <c:spPr>
          <a:noFill/>
          <a:ln>
            <a:solidFill>
              <a:schemeClr val="tx1">
                <a:lumMod val="25000"/>
                <a:lumOff val="75000"/>
              </a:schemeClr>
            </a:solidFill>
          </a:ln>
          <a:effectLst/>
        </c:spPr>
        <c:txPr>
          <a:bodyPr rot="-60000000" vert="horz"/>
          <a:lstStyle/>
          <a:p>
            <a:pPr>
              <a:defRPr/>
            </a:pPr>
            <a:endParaRPr lang="es-CO"/>
          </a:p>
        </c:txPr>
        <c:crossAx val="-2075122376"/>
        <c:crosses val="autoZero"/>
        <c:crossBetween val="midCat"/>
      </c:valAx>
      <c:spPr>
        <a:noFill/>
        <a:ln>
          <a:noFill/>
        </a:ln>
        <a:effectLst/>
      </c:spPr>
    </c:plotArea>
    <c:legend>
      <c:legendPos val="b"/>
      <c:layout>
        <c:manualLayout>
          <c:xMode val="edge"/>
          <c:yMode val="edge"/>
          <c:x val="8.9930424909291807E-3"/>
          <c:y val="0.90840922871256202"/>
          <c:w val="0.98201391501814195"/>
          <c:h val="9.1590771287438102E-2"/>
        </c:manualLayout>
      </c:layout>
      <c:overlay val="0"/>
      <c:spPr>
        <a:noFill/>
        <a:ln>
          <a:noFill/>
        </a:ln>
        <a:effectLst/>
      </c:spPr>
      <c:txPr>
        <a:bodyPr rot="0" vert="horz"/>
        <a:lstStyle/>
        <a:p>
          <a:pPr>
            <a:defRPr sz="1200"/>
          </a:pPr>
          <a:endParaRPr lang="es-CO"/>
        </a:p>
      </c:txPr>
    </c:legend>
    <c:plotVisOnly val="1"/>
    <c:dispBlanksAs val="gap"/>
    <c:showDLblsOverMax val="0"/>
  </c:chart>
  <c:spPr>
    <a:noFill/>
    <a:ln>
      <a:noFill/>
    </a:ln>
    <a:effectLst/>
  </c:spPr>
  <c:txPr>
    <a:bodyPr/>
    <a:lstStyle/>
    <a:p>
      <a:pPr>
        <a:defRPr>
          <a:solidFill>
            <a:schemeClr val="tx1"/>
          </a:solidFill>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0.22186</cdr:x>
      <cdr:y>0</cdr:y>
    </cdr:from>
    <cdr:to>
      <cdr:x>0.89871</cdr:x>
      <cdr:y>0.13539</cdr:y>
    </cdr:to>
    <cdr:sp macro="" textlink="">
      <cdr:nvSpPr>
        <cdr:cNvPr id="2" name="1 CuadroTexto"/>
        <cdr:cNvSpPr txBox="1"/>
      </cdr:nvSpPr>
      <cdr:spPr>
        <a:xfrm xmlns:a="http://schemas.openxmlformats.org/drawingml/2006/main">
          <a:off x="1314421" y="0"/>
          <a:ext cx="4010054" cy="5429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endParaRPr lang="en-US" sz="1300" b="1" i="0" baseline="0" dirty="0">
            <a:latin typeface="Tw Cen MT Condensed" pitchFamily="34" charset="0"/>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0.60195</cdr:x>
      <cdr:y>0.03469</cdr:y>
    </cdr:from>
    <cdr:to>
      <cdr:x>0.60195</cdr:x>
      <cdr:y>0.91383</cdr:y>
    </cdr:to>
    <cdr:cxnSp macro="">
      <cdr:nvCxnSpPr>
        <cdr:cNvPr id="3" name="Conector recto 2">
          <a:extLst xmlns:a="http://schemas.openxmlformats.org/drawingml/2006/main">
            <a:ext uri="{FF2B5EF4-FFF2-40B4-BE49-F238E27FC236}">
              <a16:creationId xmlns:a16="http://schemas.microsoft.com/office/drawing/2014/main" id="{54093308-72DE-497E-8E07-9FBB5EEBBCB1}"/>
            </a:ext>
          </a:extLst>
        </cdr:cNvPr>
        <cdr:cNvCxnSpPr/>
      </cdr:nvCxnSpPr>
      <cdr:spPr>
        <a:xfrm xmlns:a="http://schemas.openxmlformats.org/drawingml/2006/main">
          <a:off x="3245972" y="133723"/>
          <a:ext cx="0" cy="3388919"/>
        </a:xfrm>
        <a:prstGeom xmlns:a="http://schemas.openxmlformats.org/drawingml/2006/main" prst="line">
          <a:avLst/>
        </a:prstGeom>
        <a:ln xmlns:a="http://schemas.openxmlformats.org/drawingml/2006/main" w="19050" cmpd="sng">
          <a:solidFill>
            <a:schemeClr val="tx1"/>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0.57745</cdr:x>
      <cdr:y>0.01874</cdr:y>
    </cdr:from>
    <cdr:to>
      <cdr:x>0.57745</cdr:x>
      <cdr:y>0.97137</cdr:y>
    </cdr:to>
    <cdr:cxnSp macro="">
      <cdr:nvCxnSpPr>
        <cdr:cNvPr id="2" name="Conector recto 1">
          <a:extLst xmlns:a="http://schemas.openxmlformats.org/drawingml/2006/main">
            <a:ext uri="{FF2B5EF4-FFF2-40B4-BE49-F238E27FC236}">
              <a16:creationId xmlns:a16="http://schemas.microsoft.com/office/drawing/2014/main" id="{56E1E8A0-B6FF-4549-807B-257FC219D6FF}"/>
            </a:ext>
          </a:extLst>
        </cdr:cNvPr>
        <cdr:cNvCxnSpPr/>
      </cdr:nvCxnSpPr>
      <cdr:spPr>
        <a:xfrm xmlns:a="http://schemas.openxmlformats.org/drawingml/2006/main">
          <a:off x="3113821" y="70339"/>
          <a:ext cx="0" cy="3575538"/>
        </a:xfrm>
        <a:prstGeom xmlns:a="http://schemas.openxmlformats.org/drawingml/2006/main" prst="line">
          <a:avLst/>
        </a:prstGeom>
        <a:ln xmlns:a="http://schemas.openxmlformats.org/drawingml/2006/main" w="19050" cmpd="sng">
          <a:solidFill>
            <a:schemeClr val="tx1"/>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0.88371</cdr:x>
      <cdr:y>0.54467</cdr:y>
    </cdr:from>
    <cdr:to>
      <cdr:x>0.9405</cdr:x>
      <cdr:y>0.65245</cdr:y>
    </cdr:to>
    <cdr:sp macro="" textlink="">
      <cdr:nvSpPr>
        <cdr:cNvPr id="2" name="CuadroTexto 1">
          <a:extLst xmlns:a="http://schemas.openxmlformats.org/drawingml/2006/main">
            <a:ext uri="{FF2B5EF4-FFF2-40B4-BE49-F238E27FC236}">
              <a16:creationId xmlns:a16="http://schemas.microsoft.com/office/drawing/2014/main" id="{6472F4A4-1A7C-423B-9133-8250A4196DEC}"/>
            </a:ext>
          </a:extLst>
        </cdr:cNvPr>
        <cdr:cNvSpPr txBox="1"/>
      </cdr:nvSpPr>
      <cdr:spPr>
        <a:xfrm xmlns:a="http://schemas.openxmlformats.org/drawingml/2006/main">
          <a:off x="9944659" y="1816903"/>
          <a:ext cx="639096" cy="3595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600" b="1" kern="1200" dirty="0">
              <a:solidFill>
                <a:schemeClr val="bg1"/>
              </a:solidFill>
            </a:rPr>
            <a:t>55%</a:t>
          </a:r>
          <a:endParaRPr lang="es-CO"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latin typeface="Futura Std Book" panose="020B0502020204020303"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C44C8-8A7A-402E-BE9F-F9B9498000FC}" type="datetimeFigureOut">
              <a:rPr lang="es-CO" smtClean="0">
                <a:latin typeface="Futura Std Book" panose="020B0502020204020303" pitchFamily="34" charset="0"/>
              </a:rPr>
              <a:t>18/08/2017</a:t>
            </a:fld>
            <a:endParaRPr lang="es-CO" dirty="0">
              <a:latin typeface="Futura Std Book" panose="020B0502020204020303"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latin typeface="Futura Std Book" panose="020B0502020204020303"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65F5EF-AE72-4A14-9CDB-C4CA7F29A3CC}" type="slidenum">
              <a:rPr lang="es-CO" smtClean="0">
                <a:latin typeface="Futura Std Book" panose="020B0502020204020303" pitchFamily="34" charset="0"/>
              </a:rPr>
              <a:t>‹Nº›</a:t>
            </a:fld>
            <a:endParaRPr lang="es-CO" dirty="0">
              <a:latin typeface="Futura Std Book" panose="020B0502020204020303" pitchFamily="34" charset="0"/>
            </a:endParaRPr>
          </a:p>
        </p:txBody>
      </p:sp>
    </p:spTree>
    <p:extLst>
      <p:ext uri="{BB962C8B-B14F-4D97-AF65-F5344CB8AC3E}">
        <p14:creationId xmlns:p14="http://schemas.microsoft.com/office/powerpoint/2010/main" val="1699207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utura Std Book" panose="020B0502020204020303" pitchFamily="34" charset="0"/>
              </a:defRPr>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utura Std Book" panose="020B0502020204020303" pitchFamily="34" charset="0"/>
              </a:defRPr>
            </a:lvl1pPr>
          </a:lstStyle>
          <a:p>
            <a:fld id="{98BAFF05-F43C-4CB6-AE67-6997AB6FE7FB}" type="datetimeFigureOut">
              <a:rPr lang="es-CO" smtClean="0"/>
              <a:pPr/>
              <a:t>18/08/2017</a:t>
            </a:fld>
            <a:endParaRPr lang="es-C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CO"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utura Std Book" panose="020B0502020204020303" pitchFamily="34" charset="0"/>
              </a:defRPr>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utura Std Book" panose="020B0502020204020303" pitchFamily="34" charset="0"/>
              </a:defRPr>
            </a:lvl1pPr>
          </a:lstStyle>
          <a:p>
            <a:fld id="{A81E9337-9457-4885-8E9F-046775B6A990}" type="slidenum">
              <a:rPr lang="es-CO" smtClean="0"/>
              <a:pPr/>
              <a:t>‹Nº›</a:t>
            </a:fld>
            <a:endParaRPr lang="es-CO" dirty="0"/>
          </a:p>
        </p:txBody>
      </p:sp>
    </p:spTree>
    <p:extLst>
      <p:ext uri="{BB962C8B-B14F-4D97-AF65-F5344CB8AC3E}">
        <p14:creationId xmlns:p14="http://schemas.microsoft.com/office/powerpoint/2010/main" val="349455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utura Std Book" panose="020B0502020204020303" pitchFamily="34" charset="0"/>
        <a:ea typeface="+mn-ea"/>
        <a:cs typeface="+mn-cs"/>
      </a:defRPr>
    </a:lvl1pPr>
    <a:lvl2pPr marL="457200" algn="l" defTabSz="914400" rtl="0" eaLnBrk="1" latinLnBrk="0" hangingPunct="1">
      <a:defRPr sz="1200" kern="1200">
        <a:solidFill>
          <a:schemeClr val="tx1"/>
        </a:solidFill>
        <a:latin typeface="Futura Std Book" panose="020B0502020204020303" pitchFamily="34" charset="0"/>
        <a:ea typeface="+mn-ea"/>
        <a:cs typeface="+mn-cs"/>
      </a:defRPr>
    </a:lvl2pPr>
    <a:lvl3pPr marL="914400" algn="l" defTabSz="914400" rtl="0" eaLnBrk="1" latinLnBrk="0" hangingPunct="1">
      <a:defRPr sz="1200" kern="1200">
        <a:solidFill>
          <a:schemeClr val="tx1"/>
        </a:solidFill>
        <a:latin typeface="Futura Std Book" panose="020B0502020204020303" pitchFamily="34" charset="0"/>
        <a:ea typeface="+mn-ea"/>
        <a:cs typeface="+mn-cs"/>
      </a:defRPr>
    </a:lvl3pPr>
    <a:lvl4pPr marL="1371600" algn="l" defTabSz="914400" rtl="0" eaLnBrk="1" latinLnBrk="0" hangingPunct="1">
      <a:defRPr sz="1200" kern="1200">
        <a:solidFill>
          <a:schemeClr val="tx1"/>
        </a:solidFill>
        <a:latin typeface="Futura Std Book" panose="020B0502020204020303" pitchFamily="34" charset="0"/>
        <a:ea typeface="+mn-ea"/>
        <a:cs typeface="+mn-cs"/>
      </a:defRPr>
    </a:lvl4pPr>
    <a:lvl5pPr marL="1828800" algn="l" defTabSz="914400" rtl="0" eaLnBrk="1" latinLnBrk="0" hangingPunct="1">
      <a:defRPr sz="1200" kern="1200">
        <a:solidFill>
          <a:schemeClr val="tx1"/>
        </a:solidFill>
        <a:latin typeface="Futura Std Book" panose="020B05020202040203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BFD9C9E-B6B2-4688-9EEA-6025831961FB}" type="slidenum">
              <a:rPr lang="es-CO" smtClean="0"/>
              <a:t>43</a:t>
            </a:fld>
            <a:endParaRPr lang="es-CO"/>
          </a:p>
        </p:txBody>
      </p:sp>
    </p:spTree>
    <p:extLst>
      <p:ext uri="{BB962C8B-B14F-4D97-AF65-F5344CB8AC3E}">
        <p14:creationId xmlns:p14="http://schemas.microsoft.com/office/powerpoint/2010/main" val="272131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rtada">
    <p:bg>
      <p:bgPr>
        <a:solidFill>
          <a:srgbClr val="A4091F"/>
        </a:solidFill>
        <a:effectLst/>
      </p:bgPr>
    </p:bg>
    <p:spTree>
      <p:nvGrpSpPr>
        <p:cNvPr id="1" name=""/>
        <p:cNvGrpSpPr/>
        <p:nvPr/>
      </p:nvGrpSpPr>
      <p:grpSpPr>
        <a:xfrm>
          <a:off x="0" y="0"/>
          <a:ext cx="0" cy="0"/>
          <a:chOff x="0" y="0"/>
          <a:chExt cx="0" cy="0"/>
        </a:xfrm>
      </p:grpSpPr>
      <p:sp>
        <p:nvSpPr>
          <p:cNvPr id="5" name="Shape 54"/>
          <p:cNvSpPr/>
          <p:nvPr userDrawn="1"/>
        </p:nvSpPr>
        <p:spPr>
          <a:xfrm>
            <a:off x="0" y="2732969"/>
            <a:ext cx="12192000" cy="1391999"/>
          </a:xfrm>
          <a:prstGeom prst="rect">
            <a:avLst/>
          </a:prstGeom>
          <a:solidFill>
            <a:srgbClr val="FFFFFF"/>
          </a:solidFill>
          <a:ln>
            <a:noFill/>
          </a:ln>
        </p:spPr>
        <p:txBody>
          <a:bodyPr lIns="121900" tIns="121900" rIns="121900" bIns="121900" anchor="ctr" anchorCtr="0">
            <a:noAutofit/>
          </a:bodyPr>
          <a:lstStyle/>
          <a:p>
            <a:endParaRPr sz="2400" dirty="0">
              <a:latin typeface="Futura Std Book" panose="020B0502020204020303" pitchFamily="34" charset="0"/>
            </a:endParaRPr>
          </a:p>
        </p:txBody>
      </p:sp>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5135" y="2545012"/>
            <a:ext cx="6181733" cy="1767976"/>
          </a:xfrm>
          <a:prstGeom prst="rect">
            <a:avLst/>
          </a:prstGeom>
        </p:spPr>
      </p:pic>
      <p:sp>
        <p:nvSpPr>
          <p:cNvPr id="7" name="Shape 55"/>
          <p:cNvSpPr txBox="1"/>
          <p:nvPr userDrawn="1"/>
        </p:nvSpPr>
        <p:spPr>
          <a:xfrm>
            <a:off x="2959735" y="4312990"/>
            <a:ext cx="6272399" cy="777199"/>
          </a:xfrm>
          <a:prstGeom prst="rect">
            <a:avLst/>
          </a:prstGeom>
          <a:noFill/>
          <a:ln>
            <a:noFill/>
          </a:ln>
        </p:spPr>
        <p:txBody>
          <a:bodyPr lIns="121900" tIns="121900" rIns="121900" bIns="121900" anchor="ctr" anchorCtr="0">
            <a:noAutofit/>
          </a:bodyPr>
          <a:lstStyle/>
          <a:p>
            <a:pPr algn="ctr"/>
            <a:r>
              <a:rPr lang="x-none" sz="2000" dirty="0">
                <a:solidFill>
                  <a:srgbClr val="F3F3F3"/>
                </a:solidFill>
                <a:latin typeface="Futura Std Book" panose="020B0502020204020303" pitchFamily="34" charset="0"/>
              </a:rPr>
              <a:t>Departamento Nacional </a:t>
            </a:r>
            <a:r>
              <a:rPr lang="es-CO" sz="2000" dirty="0">
                <a:solidFill>
                  <a:srgbClr val="F3F3F3"/>
                </a:solidFill>
                <a:latin typeface="Futura Std Book" panose="020B0502020204020303" pitchFamily="34" charset="0"/>
              </a:rPr>
              <a:t>d</a:t>
            </a:r>
            <a:r>
              <a:rPr lang="x-none" sz="2000" dirty="0">
                <a:solidFill>
                  <a:srgbClr val="F3F3F3"/>
                </a:solidFill>
                <a:latin typeface="Futura Std Book" panose="020B0502020204020303" pitchFamily="34" charset="0"/>
              </a:rPr>
              <a:t>e Planeación</a:t>
            </a:r>
          </a:p>
          <a:p>
            <a:pPr algn="ctr"/>
            <a:r>
              <a:rPr lang="x-none" sz="1400" dirty="0">
                <a:solidFill>
                  <a:srgbClr val="F3F3F3"/>
                </a:solidFill>
                <a:latin typeface="Futura Std Book" panose="020B0502020204020303" pitchFamily="34" charset="0"/>
              </a:rPr>
              <a:t>www.dnp.gov.co</a:t>
            </a:r>
          </a:p>
        </p:txBody>
      </p:sp>
    </p:spTree>
    <p:extLst>
      <p:ext uri="{BB962C8B-B14F-4D97-AF65-F5344CB8AC3E}">
        <p14:creationId xmlns:p14="http://schemas.microsoft.com/office/powerpoint/2010/main" val="32616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o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2"/>
          <p:cNvSpPr/>
          <p:nvPr userDrawn="1"/>
        </p:nvSpPr>
        <p:spPr>
          <a:xfrm>
            <a:off x="-1" y="685174"/>
            <a:ext cx="3982065" cy="1991032"/>
          </a:xfrm>
          <a:prstGeom prst="rect">
            <a:avLst/>
          </a:prstGeom>
          <a:solidFill>
            <a:srgbClr val="A6091F"/>
          </a:solidFill>
          <a:ln>
            <a:noFill/>
          </a:ln>
        </p:spPr>
        <p:style>
          <a:lnRef idx="1">
            <a:schemeClr val="accent1"/>
          </a:lnRef>
          <a:fillRef idx="3">
            <a:schemeClr val="accent1"/>
          </a:fillRef>
          <a:effectRef idx="2">
            <a:schemeClr val="accent1"/>
          </a:effectRef>
          <a:fontRef idx="minor">
            <a:schemeClr val="lt1"/>
          </a:fontRef>
        </p:style>
        <p:txBody>
          <a:bodyPr lIns="360000" rtlCol="0" anchor="ctr"/>
          <a:lstStyle/>
          <a:p>
            <a:endParaRPr lang="es-ES" sz="3200" b="1" dirty="0"/>
          </a:p>
        </p:txBody>
      </p:sp>
      <p:sp>
        <p:nvSpPr>
          <p:cNvPr id="12" name="Rectángulo 18"/>
          <p:cNvSpPr/>
          <p:nvPr userDrawn="1"/>
        </p:nvSpPr>
        <p:spPr>
          <a:xfrm>
            <a:off x="0" y="2671098"/>
            <a:ext cx="3982065" cy="57354"/>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3" name="Imagen 29" descr="light-bulb.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680211" y="3031502"/>
            <a:ext cx="2616548" cy="2616548"/>
          </a:xfrm>
          <a:prstGeom prst="rect">
            <a:avLst/>
          </a:prstGeom>
        </p:spPr>
      </p:pic>
      <p:sp>
        <p:nvSpPr>
          <p:cNvPr id="4" name="Marcador de texto 3"/>
          <p:cNvSpPr>
            <a:spLocks noGrp="1"/>
          </p:cNvSpPr>
          <p:nvPr>
            <p:ph type="body" sz="quarter" idx="10" hasCustomPrompt="1"/>
          </p:nvPr>
        </p:nvSpPr>
        <p:spPr>
          <a:xfrm>
            <a:off x="82550" y="771525"/>
            <a:ext cx="3819525" cy="1835150"/>
          </a:xfrm>
        </p:spPr>
        <p:txBody>
          <a:bodyPr>
            <a:noAutofit/>
          </a:bodyPr>
          <a:lstStyle>
            <a:lvl1pPr marL="0" indent="0">
              <a:buNone/>
              <a:defRPr sz="3200" b="1" spc="-150">
                <a:solidFill>
                  <a:schemeClr val="bg1"/>
                </a:solidFill>
              </a:defRPr>
            </a:lvl1pPr>
          </a:lstStyle>
          <a:p>
            <a:pPr lvl="0"/>
            <a:r>
              <a:rPr lang="es-ES_tradnl" dirty="0"/>
              <a:t>HAGA CLIC PARA MODIFICAR EL ESTILO DE TEXTO DEL PATRÓN</a:t>
            </a:r>
          </a:p>
        </p:txBody>
      </p:sp>
      <p:grpSp>
        <p:nvGrpSpPr>
          <p:cNvPr id="17" name="Agrupar 9">
            <a:extLst>
              <a:ext uri="{FF2B5EF4-FFF2-40B4-BE49-F238E27FC236}">
                <a16:creationId xmlns:a16="http://schemas.microsoft.com/office/drawing/2014/main" id="{EE8D6DDE-F8BB-4FFE-88E9-96A4455D96E9}"/>
              </a:ext>
            </a:extLst>
          </p:cNvPr>
          <p:cNvGrpSpPr/>
          <p:nvPr userDrawn="1"/>
        </p:nvGrpSpPr>
        <p:grpSpPr>
          <a:xfrm>
            <a:off x="0" y="6084796"/>
            <a:ext cx="12191998" cy="777965"/>
            <a:chOff x="0" y="6084796"/>
            <a:chExt cx="12191998" cy="777965"/>
          </a:xfrm>
        </p:grpSpPr>
        <p:sp>
          <p:nvSpPr>
            <p:cNvPr id="18" name="Shape 93">
              <a:extLst>
                <a:ext uri="{FF2B5EF4-FFF2-40B4-BE49-F238E27FC236}">
                  <a16:creationId xmlns:a16="http://schemas.microsoft.com/office/drawing/2014/main" id="{4511D342-3CA0-4695-AAA1-DA273BA4EB1A}"/>
                </a:ext>
              </a:extLst>
            </p:cNvPr>
            <p:cNvSpPr/>
            <p:nvPr/>
          </p:nvSpPr>
          <p:spPr>
            <a:xfrm>
              <a:off x="0" y="6084796"/>
              <a:ext cx="12191998" cy="777965"/>
            </a:xfrm>
            <a:prstGeom prst="rect">
              <a:avLst/>
            </a:prstGeom>
            <a:solidFill>
              <a:srgbClr val="FFFFFF"/>
            </a:solidFill>
            <a:ln>
              <a:noFill/>
            </a:ln>
          </p:spPr>
          <p:txBody>
            <a:bodyPr lIns="91425" tIns="91425" rIns="91425" bIns="91425" anchor="ctr" anchorCtr="0">
              <a:noAutofit/>
            </a:bodyPr>
            <a:lstStyle/>
            <a:p>
              <a:endParaRPr sz="1351" dirty="0">
                <a:solidFill>
                  <a:prstClr val="black"/>
                </a:solidFill>
                <a:latin typeface="Futura Std Book"/>
              </a:endParaRPr>
            </a:p>
          </p:txBody>
        </p:sp>
        <p:sp>
          <p:nvSpPr>
            <p:cNvPr id="19" name="Shape 97">
              <a:extLst>
                <a:ext uri="{FF2B5EF4-FFF2-40B4-BE49-F238E27FC236}">
                  <a16:creationId xmlns:a16="http://schemas.microsoft.com/office/drawing/2014/main" id="{BE0BAFD6-520B-4F49-9B94-83534858FFF3}"/>
                </a:ext>
              </a:extLst>
            </p:cNvPr>
            <p:cNvSpPr txBox="1"/>
            <p:nvPr/>
          </p:nvSpPr>
          <p:spPr>
            <a:xfrm>
              <a:off x="117235" y="6220810"/>
              <a:ext cx="8364155" cy="505830"/>
            </a:xfrm>
            <a:prstGeom prst="rect">
              <a:avLst/>
            </a:prstGeom>
            <a:noFill/>
            <a:ln>
              <a:noFill/>
            </a:ln>
          </p:spPr>
          <p:txBody>
            <a:bodyPr lIns="91425" tIns="91425" rIns="91425" bIns="91425" anchor="t" anchorCtr="0">
              <a:noAutofit/>
            </a:bodyPr>
            <a:lstStyle/>
            <a:p>
              <a:r>
                <a:rPr lang="es-CO" sz="1200" b="1" dirty="0">
                  <a:solidFill>
                    <a:srgbClr val="A4091F"/>
                  </a:solidFill>
                  <a:latin typeface="Futura Std Book" panose="020B0502020204020303" pitchFamily="34" charset="0"/>
                </a:rPr>
                <a:t>Competitividad y Productividad</a:t>
              </a:r>
            </a:p>
            <a:p>
              <a:r>
                <a:rPr lang="es-CO" sz="1050" dirty="0">
                  <a:solidFill>
                    <a:prstClr val="black"/>
                  </a:solidFill>
                  <a:latin typeface="Futura Std Book" panose="020B0502020204020303" pitchFamily="34" charset="0"/>
                </a:rPr>
                <a:t>Julio 2017</a:t>
              </a:r>
              <a:endParaRPr lang="x-none" sz="1050" dirty="0">
                <a:solidFill>
                  <a:prstClr val="black"/>
                </a:solidFill>
                <a:latin typeface="Futura Std Book" panose="020B0502020204020303" pitchFamily="34" charset="0"/>
              </a:endParaRPr>
            </a:p>
          </p:txBody>
        </p:sp>
      </p:gr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9913" y="6011289"/>
            <a:ext cx="3232086" cy="946103"/>
          </a:xfrm>
          <a:prstGeom prst="rect">
            <a:avLst/>
          </a:prstGeom>
        </p:spPr>
      </p:pic>
    </p:spTree>
    <p:extLst>
      <p:ext uri="{BB962C8B-B14F-4D97-AF65-F5344CB8AC3E}">
        <p14:creationId xmlns:p14="http://schemas.microsoft.com/office/powerpoint/2010/main" val="132958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ángulo 3"/>
          <p:cNvSpPr/>
          <p:nvPr userDrawn="1"/>
        </p:nvSpPr>
        <p:spPr>
          <a:xfrm>
            <a:off x="-1" y="0"/>
            <a:ext cx="4894385" cy="6858000"/>
          </a:xfrm>
          <a:prstGeom prst="rect">
            <a:avLst/>
          </a:prstGeom>
          <a:solidFill>
            <a:srgbClr val="A4091F"/>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Futura Std Book"/>
            </a:endParaRPr>
          </a:p>
        </p:txBody>
      </p:sp>
      <p:sp>
        <p:nvSpPr>
          <p:cNvPr id="12" name="CuadroTexto 11">
            <a:extLst>
              <a:ext uri="{FF2B5EF4-FFF2-40B4-BE49-F238E27FC236}">
                <a16:creationId xmlns:a16="http://schemas.microsoft.com/office/drawing/2014/main" id="{C9F30760-8F1A-4391-A09F-F988C9ED23BA}"/>
              </a:ext>
            </a:extLst>
          </p:cNvPr>
          <p:cNvSpPr txBox="1"/>
          <p:nvPr userDrawn="1"/>
        </p:nvSpPr>
        <p:spPr>
          <a:xfrm>
            <a:off x="1" y="1141147"/>
            <a:ext cx="4893768" cy="1938992"/>
          </a:xfrm>
          <a:prstGeom prst="rect">
            <a:avLst/>
          </a:prstGeom>
          <a:noFill/>
        </p:spPr>
        <p:txBody>
          <a:bodyPr wrap="square" rtlCol="0">
            <a:spAutoFit/>
          </a:bodyPr>
          <a:lstStyle/>
          <a:p>
            <a:pPr algn="ctr"/>
            <a:r>
              <a:rPr lang="es-CO" sz="4000" dirty="0">
                <a:solidFill>
                  <a:schemeClr val="bg1"/>
                </a:solidFill>
              </a:rPr>
              <a:t>COMPETITIVIDAD</a:t>
            </a:r>
          </a:p>
          <a:p>
            <a:pPr algn="ctr"/>
            <a:r>
              <a:rPr lang="es-CO" sz="4000" dirty="0">
                <a:solidFill>
                  <a:schemeClr val="bg1"/>
                </a:solidFill>
              </a:rPr>
              <a:t>Y </a:t>
            </a:r>
          </a:p>
          <a:p>
            <a:pPr algn="ctr"/>
            <a:r>
              <a:rPr lang="es-CO" sz="4000" dirty="0">
                <a:solidFill>
                  <a:schemeClr val="bg1"/>
                </a:solidFill>
              </a:rPr>
              <a:t>PRODUCTIVIDAD</a:t>
            </a:r>
          </a:p>
        </p:txBody>
      </p:sp>
      <p:sp>
        <p:nvSpPr>
          <p:cNvPr id="14" name="CuadroTexto 13"/>
          <p:cNvSpPr txBox="1"/>
          <p:nvPr userDrawn="1"/>
        </p:nvSpPr>
        <p:spPr>
          <a:xfrm>
            <a:off x="9389" y="3750443"/>
            <a:ext cx="4895328" cy="2447850"/>
          </a:xfrm>
          <a:prstGeom prst="rect">
            <a:avLst/>
          </a:prstGeom>
          <a:noFill/>
          <a:ln>
            <a:noFill/>
          </a:ln>
        </p:spPr>
        <p:txBody>
          <a:bodyPr wrap="square" rtlCol="0">
            <a:spAutoFit/>
          </a:bodyPr>
          <a:lstStyle/>
          <a:p>
            <a:pPr algn="ctr">
              <a:lnSpc>
                <a:spcPct val="120000"/>
              </a:lnSpc>
            </a:pPr>
            <a:r>
              <a:rPr lang="es-CO" sz="1600" b="1" kern="0" dirty="0">
                <a:solidFill>
                  <a:srgbClr val="FFFFFF"/>
                </a:solidFill>
                <a:latin typeface="Futura Std Book"/>
                <a:cs typeface="Futura Std Book"/>
              </a:rPr>
              <a:t>Luis Fernando Mejía</a:t>
            </a:r>
          </a:p>
          <a:p>
            <a:pPr algn="ctr">
              <a:lnSpc>
                <a:spcPct val="120000"/>
              </a:lnSpc>
            </a:pPr>
            <a:r>
              <a:rPr lang="es-ES" sz="1600" dirty="0">
                <a:solidFill>
                  <a:srgbClr val="FFFFFF"/>
                </a:solidFill>
                <a:latin typeface="Futura Std Book"/>
                <a:cs typeface="Futura Std Book"/>
              </a:rPr>
              <a:t>Director General</a:t>
            </a:r>
            <a:endParaRPr lang="es-CO" sz="1600" kern="0" dirty="0">
              <a:solidFill>
                <a:srgbClr val="FFFFFF"/>
              </a:solidFill>
              <a:latin typeface="Futura Std Book"/>
              <a:cs typeface="Futura Std Book"/>
            </a:endParaRPr>
          </a:p>
          <a:p>
            <a:pPr algn="ctr" defTabSz="609560">
              <a:lnSpc>
                <a:spcPct val="120000"/>
              </a:lnSpc>
            </a:pPr>
            <a:r>
              <a:rPr lang="es-ES" sz="1600" dirty="0">
                <a:solidFill>
                  <a:srgbClr val="FFFFFF"/>
                </a:solidFill>
                <a:latin typeface="Futura Std Book"/>
                <a:cs typeface="Futura Std Book"/>
              </a:rPr>
              <a:t>Departamento Nacional de Planeación</a:t>
            </a:r>
          </a:p>
          <a:p>
            <a:pPr algn="ctr" defTabSz="609560">
              <a:lnSpc>
                <a:spcPct val="120000"/>
              </a:lnSpc>
            </a:pPr>
            <a:endParaRPr lang="es-ES" sz="1600" dirty="0">
              <a:solidFill>
                <a:srgbClr val="FFFFFF"/>
              </a:solidFill>
              <a:latin typeface="Futura Std Book"/>
              <a:cs typeface="Futura Std Book"/>
            </a:endParaRPr>
          </a:p>
          <a:p>
            <a:pPr algn="ctr" defTabSz="609560">
              <a:lnSpc>
                <a:spcPct val="120000"/>
              </a:lnSpc>
            </a:pPr>
            <a:r>
              <a:rPr lang="es-ES" sz="1600" dirty="0">
                <a:solidFill>
                  <a:srgbClr val="FFFFFF"/>
                </a:solidFill>
                <a:latin typeface="Futura Std Book"/>
                <a:cs typeface="Futura Std Book"/>
              </a:rPr>
              <a:t>@ </a:t>
            </a:r>
            <a:r>
              <a:rPr lang="es-ES" sz="1600" dirty="0" err="1">
                <a:solidFill>
                  <a:srgbClr val="FFFFFF"/>
                </a:solidFill>
                <a:latin typeface="Futura Std Book"/>
                <a:cs typeface="Futura Std Book"/>
              </a:rPr>
              <a:t>LuisFerMejia</a:t>
            </a:r>
            <a:endParaRPr lang="es-ES" sz="1600" dirty="0">
              <a:solidFill>
                <a:srgbClr val="FFFFFF"/>
              </a:solidFill>
              <a:latin typeface="Futura Std Book"/>
              <a:cs typeface="Futura Std Book"/>
            </a:endParaRPr>
          </a:p>
          <a:p>
            <a:pPr algn="ctr" defTabSz="609560">
              <a:lnSpc>
                <a:spcPct val="120000"/>
              </a:lnSpc>
            </a:pPr>
            <a:endParaRPr lang="es-ES" sz="1600" dirty="0">
              <a:solidFill>
                <a:srgbClr val="FFFFFF"/>
              </a:solidFill>
              <a:latin typeface="Futura Std Book"/>
              <a:cs typeface="Futura Std Book"/>
            </a:endParaRPr>
          </a:p>
          <a:p>
            <a:pPr algn="ctr" defTabSz="609560">
              <a:lnSpc>
                <a:spcPct val="120000"/>
              </a:lnSpc>
            </a:pPr>
            <a:r>
              <a:rPr lang="es-ES" sz="1600" dirty="0">
                <a:solidFill>
                  <a:srgbClr val="FFFFFF"/>
                </a:solidFill>
                <a:latin typeface="Futura Std Book"/>
                <a:cs typeface="Futura Std Book"/>
              </a:rPr>
              <a:t>Agosto 2017</a:t>
            </a:r>
          </a:p>
          <a:p>
            <a:pPr algn="ctr" defTabSz="609560">
              <a:lnSpc>
                <a:spcPct val="120000"/>
              </a:lnSpc>
            </a:pPr>
            <a:r>
              <a:rPr lang="es-ES" sz="1600" dirty="0" err="1">
                <a:solidFill>
                  <a:srgbClr val="FFFFFF"/>
                </a:solidFill>
                <a:latin typeface="Futura Std Book"/>
                <a:cs typeface="Futura Std Book"/>
              </a:rPr>
              <a:t>dnp.gov.co</a:t>
            </a:r>
            <a:endParaRPr lang="es-ES" sz="1600" dirty="0">
              <a:solidFill>
                <a:srgbClr val="FFFFFF"/>
              </a:solidFill>
              <a:latin typeface="Futura Std Book"/>
              <a:cs typeface="Futura Std Book"/>
            </a:endParaRPr>
          </a:p>
        </p:txBody>
      </p:sp>
    </p:spTree>
    <p:extLst>
      <p:ext uri="{BB962C8B-B14F-4D97-AF65-F5344CB8AC3E}">
        <p14:creationId xmlns:p14="http://schemas.microsoft.com/office/powerpoint/2010/main" val="60591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ángulo 4"/>
          <p:cNvSpPr/>
          <p:nvPr userDrawn="1"/>
        </p:nvSpPr>
        <p:spPr>
          <a:xfrm>
            <a:off x="0" y="0"/>
            <a:ext cx="7033846" cy="3995615"/>
          </a:xfrm>
          <a:prstGeom prst="rect">
            <a:avLst/>
          </a:prstGeom>
          <a:gradFill flip="none" rotWithShape="1">
            <a:gsLst>
              <a:gs pos="15000">
                <a:srgbClr val="A4091F">
                  <a:alpha val="70000"/>
                </a:srgbClr>
              </a:gs>
              <a:gs pos="100000">
                <a:srgbClr val="A4091F">
                  <a:alpha val="0"/>
                </a:srgb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2" name="Shape 71"/>
          <p:cNvSpPr/>
          <p:nvPr userDrawn="1"/>
        </p:nvSpPr>
        <p:spPr>
          <a:xfrm>
            <a:off x="0" y="3976077"/>
            <a:ext cx="12192231" cy="2881923"/>
          </a:xfrm>
          <a:prstGeom prst="rect">
            <a:avLst/>
          </a:prstGeom>
          <a:solidFill>
            <a:srgbClr val="FFFFFF"/>
          </a:solidFill>
          <a:ln>
            <a:noFill/>
          </a:ln>
          <a:effectLst>
            <a:outerShdw blurRad="50800" dist="38100" dir="16200000" rotWithShape="0">
              <a:prstClr val="black">
                <a:alpha val="40000"/>
              </a:prstClr>
            </a:outerShdw>
          </a:effectLst>
        </p:spPr>
        <p:txBody>
          <a:bodyPr lIns="121900" tIns="121900" rIns="121900" bIns="121900" anchor="ctr" anchorCtr="0">
            <a:noAutofit/>
          </a:bodyPr>
          <a:lstStyle/>
          <a:p>
            <a:endParaRPr sz="2400" dirty="0">
              <a:latin typeface="Futura Std Book"/>
            </a:endParaRPr>
          </a:p>
        </p:txBody>
      </p:sp>
      <p:pic>
        <p:nvPicPr>
          <p:cNvPr id="19" name="Imagen 18" descr="Franja-Gobiern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36546"/>
            <a:ext cx="12192000" cy="1474876"/>
          </a:xfrm>
          <a:prstGeom prst="rect">
            <a:avLst/>
          </a:prstGeom>
        </p:spPr>
      </p:pic>
      <p:grpSp>
        <p:nvGrpSpPr>
          <p:cNvPr id="20" name="Agrupar 14"/>
          <p:cNvGrpSpPr/>
          <p:nvPr userDrawn="1"/>
        </p:nvGrpSpPr>
        <p:grpSpPr>
          <a:xfrm>
            <a:off x="10107984" y="3417912"/>
            <a:ext cx="1732324" cy="363455"/>
            <a:chOff x="5298785" y="6148930"/>
            <a:chExt cx="1732324" cy="363455"/>
          </a:xfrm>
        </p:grpSpPr>
        <p:sp>
          <p:nvSpPr>
            <p:cNvPr id="21" name="TextBox 1"/>
            <p:cNvSpPr txBox="1"/>
            <p:nvPr/>
          </p:nvSpPr>
          <p:spPr>
            <a:xfrm>
              <a:off x="5621871" y="6181921"/>
              <a:ext cx="1409238" cy="307777"/>
            </a:xfrm>
            <a:prstGeom prst="rect">
              <a:avLst/>
            </a:prstGeom>
            <a:noFill/>
          </p:spPr>
          <p:txBody>
            <a:bodyPr wrap="square" rtlCol="0">
              <a:spAutoFit/>
            </a:bodyPr>
            <a:lstStyle/>
            <a:p>
              <a:r>
                <a:rPr lang="es-CO" sz="1400" dirty="0">
                  <a:solidFill>
                    <a:schemeClr val="bg1"/>
                  </a:solidFill>
                  <a:latin typeface="Futura Std Book" panose="020B0502020204020303" pitchFamily="34" charset="0"/>
                </a:rPr>
                <a:t>@LuisFerMejia</a:t>
              </a:r>
            </a:p>
          </p:txBody>
        </p:sp>
        <p:pic>
          <p:nvPicPr>
            <p:cNvPr id="25" name="Imagen 16" descr="1456273671_43-twitter.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98785" y="6148930"/>
              <a:ext cx="363455" cy="363455"/>
            </a:xfrm>
            <a:prstGeom prst="rect">
              <a:avLst/>
            </a:prstGeom>
          </p:spPr>
        </p:pic>
      </p:grpSp>
      <p:sp>
        <p:nvSpPr>
          <p:cNvPr id="27" name="Text Placeholder 24"/>
          <p:cNvSpPr>
            <a:spLocks noGrp="1"/>
          </p:cNvSpPr>
          <p:nvPr userDrawn="1">
            <p:ph type="body" sz="quarter" idx="11"/>
          </p:nvPr>
        </p:nvSpPr>
        <p:spPr>
          <a:xfrm>
            <a:off x="498231" y="4640385"/>
            <a:ext cx="11125444" cy="1807307"/>
          </a:xfrm>
        </p:spPr>
        <p:txBody>
          <a:bodyPr anchor="ctr">
            <a:normAutofit/>
          </a:bodyPr>
          <a:lstStyle>
            <a:lvl1pPr marL="360000" indent="-360000" algn="l">
              <a:lnSpc>
                <a:spcPct val="100000"/>
              </a:lnSpc>
              <a:spcBef>
                <a:spcPts val="0"/>
              </a:spcBef>
              <a:spcAft>
                <a:spcPts val="1800"/>
              </a:spcAft>
              <a:buFont typeface="+mj-lt"/>
              <a:buAutoNum type="arabicPeriod"/>
              <a:defRPr sz="2400">
                <a:solidFill>
                  <a:srgbClr val="A4091F"/>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grpSp>
        <p:nvGrpSpPr>
          <p:cNvPr id="3" name="Agrupar 2"/>
          <p:cNvGrpSpPr/>
          <p:nvPr userDrawn="1"/>
        </p:nvGrpSpPr>
        <p:grpSpPr>
          <a:xfrm>
            <a:off x="502056" y="3546828"/>
            <a:ext cx="885174" cy="863888"/>
            <a:chOff x="8438799" y="662686"/>
            <a:chExt cx="1169999" cy="1141864"/>
          </a:xfrm>
        </p:grpSpPr>
        <p:sp>
          <p:nvSpPr>
            <p:cNvPr id="24" name="Shape 74"/>
            <p:cNvSpPr/>
            <p:nvPr userDrawn="1"/>
          </p:nvSpPr>
          <p:spPr>
            <a:xfrm>
              <a:off x="8438799" y="662686"/>
              <a:ext cx="1169999" cy="1141864"/>
            </a:xfrm>
            <a:prstGeom prst="ellipse">
              <a:avLst/>
            </a:prstGeom>
            <a:solidFill>
              <a:srgbClr val="A4091F"/>
            </a:solidFill>
            <a:ln>
              <a:noFill/>
            </a:ln>
          </p:spPr>
          <p:txBody>
            <a:bodyPr lIns="121900" tIns="121900" rIns="121900" bIns="121900" anchor="ctr" anchorCtr="0">
              <a:noAutofit/>
            </a:bodyPr>
            <a:lstStyle/>
            <a:p>
              <a:endParaRPr sz="2400" dirty="0">
                <a:latin typeface="Futura Std Book"/>
              </a:endParaRPr>
            </a:p>
          </p:txBody>
        </p:sp>
        <p:pic>
          <p:nvPicPr>
            <p:cNvPr id="2" name="Imagen 1" descr="list-interface-symbol.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06847" y="920771"/>
              <a:ext cx="622650" cy="622650"/>
            </a:xfrm>
            <a:prstGeom prst="rect">
              <a:avLst/>
            </a:prstGeom>
          </p:spPr>
        </p:pic>
      </p:grpSp>
      <p:pic>
        <p:nvPicPr>
          <p:cNvPr id="18"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05455" y="3993650"/>
            <a:ext cx="2315305" cy="677741"/>
          </a:xfrm>
          <a:prstGeom prst="rect">
            <a:avLst/>
          </a:prstGeom>
        </p:spPr>
      </p:pic>
      <p:sp>
        <p:nvSpPr>
          <p:cNvPr id="30" name="Shape 72"/>
          <p:cNvSpPr txBox="1"/>
          <p:nvPr userDrawn="1"/>
        </p:nvSpPr>
        <p:spPr>
          <a:xfrm>
            <a:off x="1401815" y="4124614"/>
            <a:ext cx="4449954" cy="371053"/>
          </a:xfrm>
          <a:prstGeom prst="rect">
            <a:avLst/>
          </a:prstGeom>
          <a:noFill/>
          <a:ln>
            <a:noFill/>
          </a:ln>
        </p:spPr>
        <p:txBody>
          <a:bodyPr lIns="121900" tIns="121900" rIns="121900" bIns="121900" anchor="ctr" anchorCtr="0">
            <a:noAutofit/>
          </a:bodyPr>
          <a:lstStyle/>
          <a:p>
            <a:pPr algn="l"/>
            <a:r>
              <a:rPr lang="x-none" sz="1400" dirty="0">
                <a:solidFill>
                  <a:schemeClr val="tx1">
                    <a:lumMod val="50000"/>
                    <a:lumOff val="50000"/>
                  </a:schemeClr>
                </a:solidFill>
                <a:latin typeface="Futura Std Book" panose="020B0502020204020303" pitchFamily="34" charset="0"/>
              </a:rPr>
              <a:t>AGENDA - </a:t>
            </a:r>
            <a:r>
              <a:rPr lang="es-ES_tradnl" sz="1400" dirty="0">
                <a:solidFill>
                  <a:schemeClr val="tx1">
                    <a:lumMod val="50000"/>
                    <a:lumOff val="50000"/>
                  </a:schemeClr>
                </a:solidFill>
                <a:latin typeface="Futura Std Book" panose="020B0502020204020303" pitchFamily="34" charset="0"/>
              </a:rPr>
              <a:t>Agosto, 2017</a:t>
            </a:r>
          </a:p>
        </p:txBody>
      </p:sp>
      <p:sp>
        <p:nvSpPr>
          <p:cNvPr id="15" name="CuadroTexto 14">
            <a:extLst>
              <a:ext uri="{FF2B5EF4-FFF2-40B4-BE49-F238E27FC236}">
                <a16:creationId xmlns:a16="http://schemas.microsoft.com/office/drawing/2014/main" id="{EA7B01B4-C2F3-48BF-B222-2D1F4520008B}"/>
              </a:ext>
            </a:extLst>
          </p:cNvPr>
          <p:cNvSpPr txBox="1"/>
          <p:nvPr userDrawn="1"/>
        </p:nvSpPr>
        <p:spPr>
          <a:xfrm>
            <a:off x="385599" y="1141147"/>
            <a:ext cx="4451721" cy="1938992"/>
          </a:xfrm>
          <a:prstGeom prst="rect">
            <a:avLst/>
          </a:prstGeom>
          <a:noFill/>
        </p:spPr>
        <p:txBody>
          <a:bodyPr wrap="square" rtlCol="0">
            <a:spAutoFit/>
          </a:bodyPr>
          <a:lstStyle/>
          <a:p>
            <a:pPr algn="ctr"/>
            <a:r>
              <a:rPr lang="es-CO" sz="4000" dirty="0">
                <a:solidFill>
                  <a:schemeClr val="bg1"/>
                </a:solidFill>
              </a:rPr>
              <a:t>COMPETITIVIDAD</a:t>
            </a:r>
          </a:p>
          <a:p>
            <a:pPr algn="ctr"/>
            <a:r>
              <a:rPr lang="es-CO" sz="4000" dirty="0">
                <a:solidFill>
                  <a:schemeClr val="bg1"/>
                </a:solidFill>
              </a:rPr>
              <a:t>Y </a:t>
            </a:r>
          </a:p>
          <a:p>
            <a:pPr algn="ctr"/>
            <a:r>
              <a:rPr lang="es-CO" sz="4000" dirty="0">
                <a:solidFill>
                  <a:schemeClr val="bg1"/>
                </a:solidFill>
              </a:rPr>
              <a:t>PRODUCTIVIDAD</a:t>
            </a:r>
          </a:p>
        </p:txBody>
      </p:sp>
    </p:spTree>
    <p:extLst>
      <p:ext uri="{BB962C8B-B14F-4D97-AF65-F5344CB8AC3E}">
        <p14:creationId xmlns:p14="http://schemas.microsoft.com/office/powerpoint/2010/main" val="42903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ció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6" name="Rectángulo 15"/>
          <p:cNvSpPr/>
          <p:nvPr userDrawn="1"/>
        </p:nvSpPr>
        <p:spPr>
          <a:xfrm>
            <a:off x="0" y="0"/>
            <a:ext cx="7033846" cy="3995615"/>
          </a:xfrm>
          <a:prstGeom prst="rect">
            <a:avLst/>
          </a:prstGeom>
          <a:gradFill flip="none" rotWithShape="1">
            <a:gsLst>
              <a:gs pos="15000">
                <a:srgbClr val="A4091F">
                  <a:alpha val="70000"/>
                </a:srgbClr>
              </a:gs>
              <a:gs pos="100000">
                <a:srgbClr val="A4091F">
                  <a:alpha val="0"/>
                </a:srgb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2" name="Shape 71"/>
          <p:cNvSpPr/>
          <p:nvPr userDrawn="1"/>
        </p:nvSpPr>
        <p:spPr>
          <a:xfrm>
            <a:off x="0" y="3976077"/>
            <a:ext cx="12192231" cy="2881923"/>
          </a:xfrm>
          <a:prstGeom prst="rect">
            <a:avLst/>
          </a:prstGeom>
          <a:solidFill>
            <a:srgbClr val="FFFFFF"/>
          </a:solidFill>
          <a:ln>
            <a:noFill/>
          </a:ln>
          <a:effectLst>
            <a:outerShdw blurRad="50800" dist="38100" dir="16200000" rotWithShape="0">
              <a:prstClr val="black">
                <a:alpha val="40000"/>
              </a:prstClr>
            </a:outerShdw>
          </a:effectLst>
        </p:spPr>
        <p:txBody>
          <a:bodyPr lIns="121900" tIns="121900" rIns="121900" bIns="121900" anchor="ctr" anchorCtr="0">
            <a:noAutofit/>
          </a:bodyPr>
          <a:lstStyle/>
          <a:p>
            <a:endParaRPr sz="2400" dirty="0">
              <a:latin typeface="Futura Std Book"/>
            </a:endParaRPr>
          </a:p>
        </p:txBody>
      </p:sp>
      <p:pic>
        <p:nvPicPr>
          <p:cNvPr id="2" name="Imagen 1" descr="Franja-Gobiern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36546"/>
            <a:ext cx="12192000" cy="1474876"/>
          </a:xfrm>
          <a:prstGeom prst="rect">
            <a:avLst/>
          </a:prstGeom>
        </p:spPr>
      </p:pic>
      <p:sp>
        <p:nvSpPr>
          <p:cNvPr id="23" name="Shape 72"/>
          <p:cNvSpPr txBox="1"/>
          <p:nvPr userDrawn="1"/>
        </p:nvSpPr>
        <p:spPr>
          <a:xfrm>
            <a:off x="1401815" y="4124614"/>
            <a:ext cx="4449954" cy="371053"/>
          </a:xfrm>
          <a:prstGeom prst="rect">
            <a:avLst/>
          </a:prstGeom>
          <a:noFill/>
          <a:ln>
            <a:noFill/>
          </a:ln>
        </p:spPr>
        <p:txBody>
          <a:bodyPr lIns="121900" tIns="121900" rIns="121900" bIns="121900" anchor="ctr" anchorCtr="0">
            <a:noAutofit/>
          </a:bodyPr>
          <a:lstStyle/>
          <a:p>
            <a:pPr algn="l"/>
            <a:r>
              <a:rPr lang="x-none" sz="1400" dirty="0">
                <a:solidFill>
                  <a:schemeClr val="tx1">
                    <a:lumMod val="50000"/>
                    <a:lumOff val="50000"/>
                  </a:schemeClr>
                </a:solidFill>
                <a:latin typeface="Futura Std Book" panose="020B0502020204020303" pitchFamily="34" charset="0"/>
              </a:rPr>
              <a:t>AGENDA - </a:t>
            </a:r>
            <a:r>
              <a:rPr lang="es-ES_tradnl" sz="1400" dirty="0">
                <a:solidFill>
                  <a:schemeClr val="tx1">
                    <a:lumMod val="50000"/>
                    <a:lumOff val="50000"/>
                  </a:schemeClr>
                </a:solidFill>
                <a:latin typeface="Futura Std Book" panose="020B0502020204020303" pitchFamily="34" charset="0"/>
              </a:rPr>
              <a:t>Agosto, 2017</a:t>
            </a:r>
          </a:p>
        </p:txBody>
      </p:sp>
      <p:sp>
        <p:nvSpPr>
          <p:cNvPr id="27" name="Text Placeholder 24"/>
          <p:cNvSpPr>
            <a:spLocks noGrp="1"/>
          </p:cNvSpPr>
          <p:nvPr userDrawn="1">
            <p:ph type="body" sz="quarter" idx="11"/>
          </p:nvPr>
        </p:nvSpPr>
        <p:spPr>
          <a:xfrm>
            <a:off x="498231" y="4640385"/>
            <a:ext cx="11125444" cy="1807307"/>
          </a:xfrm>
        </p:spPr>
        <p:txBody>
          <a:bodyPr anchor="ctr">
            <a:normAutofit/>
          </a:bodyPr>
          <a:lstStyle>
            <a:lvl1pPr marL="0" indent="0" algn="l">
              <a:lnSpc>
                <a:spcPct val="100000"/>
              </a:lnSpc>
              <a:spcBef>
                <a:spcPts val="0"/>
              </a:spcBef>
              <a:spcAft>
                <a:spcPts val="0"/>
              </a:spcAft>
              <a:buFont typeface="+mj-lt"/>
              <a:buNone/>
              <a:defRPr sz="4400">
                <a:solidFill>
                  <a:srgbClr val="A4091F"/>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24" name="Shape 74"/>
          <p:cNvSpPr/>
          <p:nvPr userDrawn="1"/>
        </p:nvSpPr>
        <p:spPr>
          <a:xfrm>
            <a:off x="502056" y="3546828"/>
            <a:ext cx="885174" cy="863888"/>
          </a:xfrm>
          <a:prstGeom prst="ellipse">
            <a:avLst/>
          </a:prstGeom>
          <a:solidFill>
            <a:srgbClr val="A4091F"/>
          </a:solidFill>
          <a:ln>
            <a:noFill/>
          </a:ln>
        </p:spPr>
        <p:txBody>
          <a:bodyPr lIns="121900" tIns="121900" rIns="121900" bIns="121900" anchor="ctr" anchorCtr="0">
            <a:noAutofit/>
          </a:bodyPr>
          <a:lstStyle/>
          <a:p>
            <a:endParaRPr sz="2400" dirty="0">
              <a:latin typeface="Futura Std Book"/>
            </a:endParaRPr>
          </a:p>
        </p:txBody>
      </p:sp>
      <p:sp>
        <p:nvSpPr>
          <p:cNvPr id="18" name="Marcador de texto 2"/>
          <p:cNvSpPr>
            <a:spLocks noGrp="1"/>
          </p:cNvSpPr>
          <p:nvPr userDrawn="1">
            <p:ph type="body" sz="quarter" idx="12" hasCustomPrompt="1"/>
          </p:nvPr>
        </p:nvSpPr>
        <p:spPr>
          <a:xfrm>
            <a:off x="477725" y="3535553"/>
            <a:ext cx="931234" cy="881415"/>
          </a:xfrm>
        </p:spPr>
        <p:txBody>
          <a:bodyPr wrap="none" lIns="0" tIns="0" rIns="0" bIns="0" anchor="ctr">
            <a:noAutofit/>
          </a:bodyPr>
          <a:lstStyle>
            <a:lvl1pPr marL="0" indent="0" algn="ctr">
              <a:buNone/>
              <a:defRPr sz="4400" b="1">
                <a:solidFill>
                  <a:srgbClr val="FFFFFF"/>
                </a:solidFill>
              </a:defRPr>
            </a:lvl1pPr>
          </a:lstStyle>
          <a:p>
            <a:pPr lvl="0"/>
            <a:r>
              <a:rPr lang="x-none" dirty="0"/>
              <a:t>0</a:t>
            </a:r>
            <a:endParaRPr lang="es-ES" dirty="0"/>
          </a:p>
        </p:txBody>
      </p:sp>
      <p:pic>
        <p:nvPicPr>
          <p:cNvPr id="15"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05455" y="3993650"/>
            <a:ext cx="2315305" cy="677741"/>
          </a:xfrm>
          <a:prstGeom prst="rect">
            <a:avLst/>
          </a:prstGeom>
        </p:spPr>
      </p:pic>
      <p:grpSp>
        <p:nvGrpSpPr>
          <p:cNvPr id="20" name="Agrupar 14"/>
          <p:cNvGrpSpPr/>
          <p:nvPr userDrawn="1"/>
        </p:nvGrpSpPr>
        <p:grpSpPr>
          <a:xfrm>
            <a:off x="10107984" y="3417912"/>
            <a:ext cx="1712784" cy="363455"/>
            <a:chOff x="5298785" y="6148930"/>
            <a:chExt cx="1712784" cy="363455"/>
          </a:xfrm>
        </p:grpSpPr>
        <p:sp>
          <p:nvSpPr>
            <p:cNvPr id="21" name="TextBox 1"/>
            <p:cNvSpPr txBox="1"/>
            <p:nvPr/>
          </p:nvSpPr>
          <p:spPr>
            <a:xfrm>
              <a:off x="5621870" y="6181921"/>
              <a:ext cx="1389699" cy="307777"/>
            </a:xfrm>
            <a:prstGeom prst="rect">
              <a:avLst/>
            </a:prstGeom>
            <a:noFill/>
          </p:spPr>
          <p:txBody>
            <a:bodyPr wrap="square" rtlCol="0">
              <a:spAutoFit/>
            </a:bodyPr>
            <a:lstStyle/>
            <a:p>
              <a:r>
                <a:rPr lang="es-CO" sz="1400" dirty="0">
                  <a:solidFill>
                    <a:schemeClr val="bg1"/>
                  </a:solidFill>
                  <a:latin typeface="Futura Std Book" panose="020B0502020204020303" pitchFamily="34" charset="0"/>
                </a:rPr>
                <a:t>@LuisFerMejia</a:t>
              </a:r>
            </a:p>
          </p:txBody>
        </p:sp>
        <p:pic>
          <p:nvPicPr>
            <p:cNvPr id="25" name="Imagen 16" descr="1456273671_43-twitter.pn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98785" y="6148930"/>
              <a:ext cx="363455" cy="363455"/>
            </a:xfrm>
            <a:prstGeom prst="rect">
              <a:avLst/>
            </a:prstGeom>
          </p:spPr>
        </p:pic>
      </p:grpSp>
      <p:sp>
        <p:nvSpPr>
          <p:cNvPr id="14" name="CuadroTexto 13">
            <a:extLst>
              <a:ext uri="{FF2B5EF4-FFF2-40B4-BE49-F238E27FC236}">
                <a16:creationId xmlns:a16="http://schemas.microsoft.com/office/drawing/2014/main" id="{388A6332-1A57-4C83-A9A7-D2326CB7250F}"/>
              </a:ext>
            </a:extLst>
          </p:cNvPr>
          <p:cNvSpPr txBox="1"/>
          <p:nvPr userDrawn="1"/>
        </p:nvSpPr>
        <p:spPr>
          <a:xfrm>
            <a:off x="385599" y="1141147"/>
            <a:ext cx="4451721" cy="1938992"/>
          </a:xfrm>
          <a:prstGeom prst="rect">
            <a:avLst/>
          </a:prstGeom>
          <a:noFill/>
        </p:spPr>
        <p:txBody>
          <a:bodyPr wrap="square" rtlCol="0">
            <a:spAutoFit/>
          </a:bodyPr>
          <a:lstStyle/>
          <a:p>
            <a:pPr algn="ctr"/>
            <a:r>
              <a:rPr lang="es-CO" sz="4000" dirty="0">
                <a:solidFill>
                  <a:schemeClr val="bg1"/>
                </a:solidFill>
              </a:rPr>
              <a:t>COMPETITIVIDAD</a:t>
            </a:r>
          </a:p>
          <a:p>
            <a:pPr algn="ctr"/>
            <a:r>
              <a:rPr lang="es-CO" sz="4000" dirty="0">
                <a:solidFill>
                  <a:schemeClr val="bg1"/>
                </a:solidFill>
              </a:rPr>
              <a:t>Y </a:t>
            </a:r>
          </a:p>
          <a:p>
            <a:pPr algn="ctr"/>
            <a:r>
              <a:rPr lang="es-CO" sz="4000" dirty="0">
                <a:solidFill>
                  <a:schemeClr val="bg1"/>
                </a:solidFill>
              </a:rPr>
              <a:t>PRODUCTIVIDAD</a:t>
            </a:r>
          </a:p>
        </p:txBody>
      </p:sp>
    </p:spTree>
    <p:extLst>
      <p:ext uri="{BB962C8B-B14F-4D97-AF65-F5344CB8AC3E}">
        <p14:creationId xmlns:p14="http://schemas.microsoft.com/office/powerpoint/2010/main" val="221720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3"/>
          <p:cNvSpPr/>
          <p:nvPr userDrawn="1"/>
        </p:nvSpPr>
        <p:spPr>
          <a:xfrm>
            <a:off x="-1" y="0"/>
            <a:ext cx="4894385" cy="6858000"/>
          </a:xfrm>
          <a:prstGeom prst="rect">
            <a:avLst/>
          </a:prstGeom>
          <a:solidFill>
            <a:srgbClr val="A4091F"/>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Futura Std Book"/>
            </a:endParaRPr>
          </a:p>
        </p:txBody>
      </p:sp>
      <p:pic>
        <p:nvPicPr>
          <p:cNvPr id="5" name="Picture 4">
            <a:extLst>
              <a:ext uri="{FF2B5EF4-FFF2-40B4-BE49-F238E27FC236}">
                <a16:creationId xmlns:a16="http://schemas.microsoft.com/office/drawing/2014/main" id="{816F712D-AF25-43EF-86FB-2D8F398B6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631" y="942126"/>
            <a:ext cx="3884747" cy="1933268"/>
          </a:xfrm>
          <a:prstGeom prst="rect">
            <a:avLst/>
          </a:prstGeom>
        </p:spPr>
      </p:pic>
      <p:sp>
        <p:nvSpPr>
          <p:cNvPr id="8" name="CuadroTexto 7">
            <a:extLst>
              <a:ext uri="{FF2B5EF4-FFF2-40B4-BE49-F238E27FC236}">
                <a16:creationId xmlns:a16="http://schemas.microsoft.com/office/drawing/2014/main" id="{19F3CB47-98FE-48C3-B80F-E01166FCC868}"/>
              </a:ext>
            </a:extLst>
          </p:cNvPr>
          <p:cNvSpPr txBox="1"/>
          <p:nvPr userDrawn="1"/>
        </p:nvSpPr>
        <p:spPr>
          <a:xfrm>
            <a:off x="404446" y="2307281"/>
            <a:ext cx="3985118" cy="835269"/>
          </a:xfrm>
          <a:prstGeom prst="rect">
            <a:avLst/>
          </a:prstGeom>
          <a:solidFill>
            <a:srgbClr val="A4091F"/>
          </a:solidFill>
          <a:ln>
            <a:solidFill>
              <a:srgbClr val="A4091F"/>
            </a:solidFill>
          </a:ln>
        </p:spPr>
        <p:txBody>
          <a:bodyPr wrap="square" rtlCol="0">
            <a:spAutoFit/>
          </a:bodyPr>
          <a:lstStyle/>
          <a:p>
            <a:endParaRPr lang="es-CO" dirty="0"/>
          </a:p>
        </p:txBody>
      </p:sp>
      <p:sp>
        <p:nvSpPr>
          <p:cNvPr id="2" name="CuadroTexto 1">
            <a:extLst>
              <a:ext uri="{FF2B5EF4-FFF2-40B4-BE49-F238E27FC236}">
                <a16:creationId xmlns:a16="http://schemas.microsoft.com/office/drawing/2014/main" id="{418CA24A-0205-40FC-B62F-35B9156DDAEC}"/>
              </a:ext>
            </a:extLst>
          </p:cNvPr>
          <p:cNvSpPr txBox="1"/>
          <p:nvPr userDrawn="1"/>
        </p:nvSpPr>
        <p:spPr>
          <a:xfrm>
            <a:off x="404446" y="942126"/>
            <a:ext cx="4197533" cy="1754326"/>
          </a:xfrm>
          <a:prstGeom prst="rect">
            <a:avLst/>
          </a:prstGeom>
          <a:solidFill>
            <a:srgbClr val="A4091F"/>
          </a:solidFill>
          <a:ln>
            <a:noFill/>
          </a:ln>
        </p:spPr>
        <p:txBody>
          <a:bodyPr wrap="square" rtlCol="0">
            <a:spAutoFit/>
          </a:bodyPr>
          <a:lstStyle/>
          <a:p>
            <a:pPr algn="ctr"/>
            <a:r>
              <a:rPr lang="es-CO" sz="3600" dirty="0">
                <a:solidFill>
                  <a:schemeClr val="bg1"/>
                </a:solidFill>
              </a:rPr>
              <a:t>COMPETITIVIDAD, PRODUCTIVIDAD Y REGALÍAS</a:t>
            </a:r>
          </a:p>
        </p:txBody>
      </p:sp>
    </p:spTree>
    <p:extLst>
      <p:ext uri="{BB962C8B-B14F-4D97-AF65-F5344CB8AC3E}">
        <p14:creationId xmlns:p14="http://schemas.microsoft.com/office/powerpoint/2010/main" val="27837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userDrawn="1"/>
        </p:nvSpPr>
        <p:spPr>
          <a:xfrm>
            <a:off x="0" y="0"/>
            <a:ext cx="7033846" cy="3995615"/>
          </a:xfrm>
          <a:prstGeom prst="rect">
            <a:avLst/>
          </a:prstGeom>
          <a:gradFill flip="none" rotWithShape="1">
            <a:gsLst>
              <a:gs pos="15000">
                <a:srgbClr val="A4091F">
                  <a:alpha val="70000"/>
                </a:srgbClr>
              </a:gs>
              <a:gs pos="100000">
                <a:srgbClr val="A4091F">
                  <a:alpha val="0"/>
                </a:srgb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2" name="Shape 71"/>
          <p:cNvSpPr/>
          <p:nvPr userDrawn="1"/>
        </p:nvSpPr>
        <p:spPr>
          <a:xfrm>
            <a:off x="0" y="3976077"/>
            <a:ext cx="12192231" cy="2881923"/>
          </a:xfrm>
          <a:prstGeom prst="rect">
            <a:avLst/>
          </a:prstGeom>
          <a:solidFill>
            <a:srgbClr val="FFFFFF"/>
          </a:solidFill>
          <a:ln>
            <a:noFill/>
          </a:ln>
          <a:effectLst>
            <a:outerShdw blurRad="50800" dist="38100" dir="16200000" rotWithShape="0">
              <a:prstClr val="black">
                <a:alpha val="40000"/>
              </a:prstClr>
            </a:outerShdw>
          </a:effectLst>
        </p:spPr>
        <p:txBody>
          <a:bodyPr lIns="121900" tIns="121900" rIns="121900" bIns="121900" anchor="ctr" anchorCtr="0">
            <a:noAutofit/>
          </a:bodyPr>
          <a:lstStyle/>
          <a:p>
            <a:endParaRPr sz="2400" dirty="0">
              <a:latin typeface="Futura Std Book"/>
            </a:endParaRPr>
          </a:p>
        </p:txBody>
      </p:sp>
      <p:pic>
        <p:nvPicPr>
          <p:cNvPr id="19" name="Imagen 18" descr="Franja-Gobiern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36546"/>
            <a:ext cx="12192000" cy="1474876"/>
          </a:xfrm>
          <a:prstGeom prst="rect">
            <a:avLst/>
          </a:prstGeom>
        </p:spPr>
      </p:pic>
      <p:sp>
        <p:nvSpPr>
          <p:cNvPr id="27" name="Text Placeholder 24"/>
          <p:cNvSpPr>
            <a:spLocks noGrp="1"/>
          </p:cNvSpPr>
          <p:nvPr userDrawn="1">
            <p:ph type="body" sz="quarter" idx="11"/>
          </p:nvPr>
        </p:nvSpPr>
        <p:spPr>
          <a:xfrm>
            <a:off x="498231" y="4640385"/>
            <a:ext cx="11125444" cy="1807307"/>
          </a:xfrm>
        </p:spPr>
        <p:txBody>
          <a:bodyPr anchor="ctr">
            <a:normAutofit/>
          </a:bodyPr>
          <a:lstStyle>
            <a:lvl1pPr marL="360000" indent="-360000" algn="l">
              <a:lnSpc>
                <a:spcPct val="100000"/>
              </a:lnSpc>
              <a:spcBef>
                <a:spcPts val="0"/>
              </a:spcBef>
              <a:spcAft>
                <a:spcPts val="1800"/>
              </a:spcAft>
              <a:buFont typeface="+mj-lt"/>
              <a:buAutoNum type="arabicPeriod"/>
              <a:defRPr sz="2400">
                <a:solidFill>
                  <a:srgbClr val="A4091F"/>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grpSp>
        <p:nvGrpSpPr>
          <p:cNvPr id="3" name="Agrupar 2"/>
          <p:cNvGrpSpPr/>
          <p:nvPr userDrawn="1"/>
        </p:nvGrpSpPr>
        <p:grpSpPr>
          <a:xfrm>
            <a:off x="502056" y="3546828"/>
            <a:ext cx="885174" cy="863888"/>
            <a:chOff x="8438799" y="662686"/>
            <a:chExt cx="1169999" cy="1141864"/>
          </a:xfrm>
        </p:grpSpPr>
        <p:sp>
          <p:nvSpPr>
            <p:cNvPr id="24" name="Shape 74"/>
            <p:cNvSpPr/>
            <p:nvPr userDrawn="1"/>
          </p:nvSpPr>
          <p:spPr>
            <a:xfrm>
              <a:off x="8438799" y="662686"/>
              <a:ext cx="1169999" cy="1141864"/>
            </a:xfrm>
            <a:prstGeom prst="ellipse">
              <a:avLst/>
            </a:prstGeom>
            <a:solidFill>
              <a:srgbClr val="A4091F"/>
            </a:solidFill>
            <a:ln>
              <a:noFill/>
            </a:ln>
          </p:spPr>
          <p:txBody>
            <a:bodyPr lIns="121900" tIns="121900" rIns="121900" bIns="121900" anchor="ctr" anchorCtr="0">
              <a:noAutofit/>
            </a:bodyPr>
            <a:lstStyle/>
            <a:p>
              <a:endParaRPr sz="2400" dirty="0">
                <a:latin typeface="Futura Std Book"/>
              </a:endParaRPr>
            </a:p>
          </p:txBody>
        </p:sp>
        <p:pic>
          <p:nvPicPr>
            <p:cNvPr id="2" name="Imagen 1" descr="list-interface-symbo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6847" y="920771"/>
              <a:ext cx="622650" cy="622650"/>
            </a:xfrm>
            <a:prstGeom prst="rect">
              <a:avLst/>
            </a:prstGeom>
          </p:spPr>
        </p:pic>
      </p:grpSp>
      <p:pic>
        <p:nvPicPr>
          <p:cNvPr id="18"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l="51651" t="290" b="1"/>
          <a:stretch/>
        </p:blipFill>
        <p:spPr>
          <a:xfrm>
            <a:off x="10701338" y="3995615"/>
            <a:ext cx="1119422" cy="675776"/>
          </a:xfrm>
          <a:prstGeom prst="rect">
            <a:avLst/>
          </a:prstGeom>
        </p:spPr>
      </p:pic>
      <p:sp>
        <p:nvSpPr>
          <p:cNvPr id="30" name="Shape 72"/>
          <p:cNvSpPr txBox="1"/>
          <p:nvPr userDrawn="1"/>
        </p:nvSpPr>
        <p:spPr>
          <a:xfrm>
            <a:off x="1401815" y="4124614"/>
            <a:ext cx="4449954" cy="371053"/>
          </a:xfrm>
          <a:prstGeom prst="rect">
            <a:avLst/>
          </a:prstGeom>
          <a:noFill/>
          <a:ln>
            <a:noFill/>
          </a:ln>
        </p:spPr>
        <p:txBody>
          <a:bodyPr lIns="121900" tIns="121900" rIns="121900" bIns="121900" anchor="ctr" anchorCtr="0">
            <a:noAutofit/>
          </a:bodyPr>
          <a:lstStyle/>
          <a:p>
            <a:pPr algn="l"/>
            <a:r>
              <a:rPr lang="x-none" sz="1400" dirty="0">
                <a:solidFill>
                  <a:schemeClr val="tx1">
                    <a:lumMod val="50000"/>
                    <a:lumOff val="50000"/>
                  </a:schemeClr>
                </a:solidFill>
                <a:latin typeface="Futura Std Book" panose="020B0502020204020303" pitchFamily="34" charset="0"/>
              </a:rPr>
              <a:t>AGENDA - </a:t>
            </a:r>
            <a:r>
              <a:rPr lang="es-ES_tradnl" sz="1400" dirty="0">
                <a:solidFill>
                  <a:schemeClr val="tx1">
                    <a:lumMod val="50000"/>
                    <a:lumOff val="50000"/>
                  </a:schemeClr>
                </a:solidFill>
                <a:latin typeface="Futura Std Book" panose="020B0502020204020303" pitchFamily="34" charset="0"/>
              </a:rPr>
              <a:t>Julio, 2017</a:t>
            </a:r>
          </a:p>
        </p:txBody>
      </p:sp>
      <p:pic>
        <p:nvPicPr>
          <p:cNvPr id="16" name="Picture 15">
            <a:extLst>
              <a:ext uri="{FF2B5EF4-FFF2-40B4-BE49-F238E27FC236}">
                <a16:creationId xmlns:a16="http://schemas.microsoft.com/office/drawing/2014/main" id="{8981A24C-23B6-449A-8039-120FA8FE41F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19" y="800129"/>
            <a:ext cx="4526573" cy="2252677"/>
          </a:xfrm>
          <a:prstGeom prst="rect">
            <a:avLst/>
          </a:prstGeom>
        </p:spPr>
      </p:pic>
      <p:pic>
        <p:nvPicPr>
          <p:cNvPr id="14" name="Picture 4">
            <a:extLst>
              <a:ext uri="{FF2B5EF4-FFF2-40B4-BE49-F238E27FC236}">
                <a16:creationId xmlns:a16="http://schemas.microsoft.com/office/drawing/2014/main" id="{789C789F-1AA5-42A7-98FF-0B123EABF55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3558" y="3768512"/>
            <a:ext cx="3884747" cy="1933268"/>
          </a:xfrm>
          <a:prstGeom prst="rect">
            <a:avLst/>
          </a:prstGeom>
        </p:spPr>
      </p:pic>
      <p:sp>
        <p:nvSpPr>
          <p:cNvPr id="15" name="CuadroTexto 14">
            <a:extLst>
              <a:ext uri="{FF2B5EF4-FFF2-40B4-BE49-F238E27FC236}">
                <a16:creationId xmlns:a16="http://schemas.microsoft.com/office/drawing/2014/main" id="{B77DD86F-9BD2-4F69-8B42-25C16EF22DF6}"/>
              </a:ext>
            </a:extLst>
          </p:cNvPr>
          <p:cNvSpPr txBox="1"/>
          <p:nvPr userDrawn="1"/>
        </p:nvSpPr>
        <p:spPr>
          <a:xfrm>
            <a:off x="282588" y="2443250"/>
            <a:ext cx="4526804" cy="835269"/>
          </a:xfrm>
          <a:prstGeom prst="rect">
            <a:avLst/>
          </a:prstGeom>
          <a:solidFill>
            <a:srgbClr val="86081A"/>
          </a:solidFill>
          <a:ln>
            <a:solidFill>
              <a:srgbClr val="A4091F"/>
            </a:solidFill>
          </a:ln>
        </p:spPr>
        <p:txBody>
          <a:bodyPr wrap="square" rtlCol="0">
            <a:spAutoFit/>
          </a:bodyPr>
          <a:lstStyle/>
          <a:p>
            <a:endParaRPr lang="es-CO" dirty="0"/>
          </a:p>
        </p:txBody>
      </p:sp>
      <p:sp>
        <p:nvSpPr>
          <p:cNvPr id="17" name="CuadroTexto 16">
            <a:extLst>
              <a:ext uri="{FF2B5EF4-FFF2-40B4-BE49-F238E27FC236}">
                <a16:creationId xmlns:a16="http://schemas.microsoft.com/office/drawing/2014/main" id="{96D2F148-77D4-457B-ABD1-B548384E1D0D}"/>
              </a:ext>
            </a:extLst>
          </p:cNvPr>
          <p:cNvSpPr txBox="1"/>
          <p:nvPr userDrawn="1"/>
        </p:nvSpPr>
        <p:spPr>
          <a:xfrm>
            <a:off x="282588" y="743701"/>
            <a:ext cx="4526804" cy="1754326"/>
          </a:xfrm>
          <a:prstGeom prst="rect">
            <a:avLst/>
          </a:prstGeom>
          <a:solidFill>
            <a:srgbClr val="A4091F"/>
          </a:solidFill>
          <a:ln>
            <a:noFill/>
          </a:ln>
        </p:spPr>
        <p:txBody>
          <a:bodyPr wrap="square" rtlCol="0">
            <a:spAutoFit/>
          </a:bodyPr>
          <a:lstStyle/>
          <a:p>
            <a:pPr algn="ctr"/>
            <a:r>
              <a:rPr lang="es-CO" sz="3600" dirty="0">
                <a:solidFill>
                  <a:schemeClr val="bg1"/>
                </a:solidFill>
              </a:rPr>
              <a:t>COMPETITIVIDAD, PRODUCTIVIDAD Y REGALÍAS</a:t>
            </a:r>
          </a:p>
        </p:txBody>
      </p:sp>
    </p:spTree>
    <p:extLst>
      <p:ext uri="{BB962C8B-B14F-4D97-AF65-F5344CB8AC3E}">
        <p14:creationId xmlns:p14="http://schemas.microsoft.com/office/powerpoint/2010/main" val="89062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ángulo 15"/>
          <p:cNvSpPr/>
          <p:nvPr userDrawn="1"/>
        </p:nvSpPr>
        <p:spPr>
          <a:xfrm>
            <a:off x="0" y="0"/>
            <a:ext cx="7033846" cy="3995615"/>
          </a:xfrm>
          <a:prstGeom prst="rect">
            <a:avLst/>
          </a:prstGeom>
          <a:gradFill flip="none" rotWithShape="1">
            <a:gsLst>
              <a:gs pos="15000">
                <a:srgbClr val="A4091F">
                  <a:alpha val="70000"/>
                </a:srgbClr>
              </a:gs>
              <a:gs pos="100000">
                <a:srgbClr val="A4091F">
                  <a:alpha val="0"/>
                </a:srgb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2" name="Shape 71"/>
          <p:cNvSpPr/>
          <p:nvPr userDrawn="1"/>
        </p:nvSpPr>
        <p:spPr>
          <a:xfrm>
            <a:off x="0" y="3976077"/>
            <a:ext cx="12192231" cy="2881923"/>
          </a:xfrm>
          <a:prstGeom prst="rect">
            <a:avLst/>
          </a:prstGeom>
          <a:solidFill>
            <a:srgbClr val="FFFFFF"/>
          </a:solidFill>
          <a:ln>
            <a:noFill/>
          </a:ln>
          <a:effectLst>
            <a:outerShdw blurRad="50800" dist="38100" dir="16200000" rotWithShape="0">
              <a:prstClr val="black">
                <a:alpha val="40000"/>
              </a:prstClr>
            </a:outerShdw>
          </a:effectLst>
        </p:spPr>
        <p:txBody>
          <a:bodyPr lIns="121900" tIns="121900" rIns="121900" bIns="121900" anchor="ctr" anchorCtr="0">
            <a:noAutofit/>
          </a:bodyPr>
          <a:lstStyle/>
          <a:p>
            <a:endParaRPr sz="2400" dirty="0">
              <a:latin typeface="Futura Std Book"/>
            </a:endParaRPr>
          </a:p>
        </p:txBody>
      </p:sp>
      <p:pic>
        <p:nvPicPr>
          <p:cNvPr id="2" name="Imagen 1" descr="Franja-Gobiern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36546"/>
            <a:ext cx="12192000" cy="1474876"/>
          </a:xfrm>
          <a:prstGeom prst="rect">
            <a:avLst/>
          </a:prstGeom>
        </p:spPr>
      </p:pic>
      <p:sp>
        <p:nvSpPr>
          <p:cNvPr id="23" name="Shape 72"/>
          <p:cNvSpPr txBox="1"/>
          <p:nvPr userDrawn="1"/>
        </p:nvSpPr>
        <p:spPr>
          <a:xfrm>
            <a:off x="1401815" y="4124614"/>
            <a:ext cx="4449954" cy="371053"/>
          </a:xfrm>
          <a:prstGeom prst="rect">
            <a:avLst/>
          </a:prstGeom>
          <a:noFill/>
          <a:ln>
            <a:noFill/>
          </a:ln>
        </p:spPr>
        <p:txBody>
          <a:bodyPr lIns="121900" tIns="121900" rIns="121900" bIns="121900" anchor="ctr" anchorCtr="0">
            <a:noAutofit/>
          </a:bodyPr>
          <a:lstStyle/>
          <a:p>
            <a:pPr algn="l"/>
            <a:r>
              <a:rPr lang="x-none" sz="1400" dirty="0">
                <a:solidFill>
                  <a:schemeClr val="tx1">
                    <a:lumMod val="50000"/>
                    <a:lumOff val="50000"/>
                  </a:schemeClr>
                </a:solidFill>
                <a:latin typeface="Futura Std Book" panose="020B0502020204020303" pitchFamily="34" charset="0"/>
              </a:rPr>
              <a:t>AGENDA - </a:t>
            </a:r>
            <a:r>
              <a:rPr lang="es-ES_tradnl" sz="1400" dirty="0">
                <a:solidFill>
                  <a:schemeClr val="tx1">
                    <a:lumMod val="50000"/>
                    <a:lumOff val="50000"/>
                  </a:schemeClr>
                </a:solidFill>
                <a:latin typeface="Futura Std Book" panose="020B0502020204020303" pitchFamily="34" charset="0"/>
              </a:rPr>
              <a:t>Julio, 2017</a:t>
            </a:r>
          </a:p>
        </p:txBody>
      </p:sp>
      <p:sp>
        <p:nvSpPr>
          <p:cNvPr id="27" name="Text Placeholder 24"/>
          <p:cNvSpPr>
            <a:spLocks noGrp="1"/>
          </p:cNvSpPr>
          <p:nvPr userDrawn="1">
            <p:ph type="body" sz="quarter" idx="11"/>
          </p:nvPr>
        </p:nvSpPr>
        <p:spPr>
          <a:xfrm>
            <a:off x="498231" y="4640385"/>
            <a:ext cx="11125444" cy="1807307"/>
          </a:xfrm>
        </p:spPr>
        <p:txBody>
          <a:bodyPr anchor="ctr">
            <a:normAutofit/>
          </a:bodyPr>
          <a:lstStyle>
            <a:lvl1pPr marL="0" indent="0" algn="l">
              <a:lnSpc>
                <a:spcPct val="100000"/>
              </a:lnSpc>
              <a:spcBef>
                <a:spcPts val="0"/>
              </a:spcBef>
              <a:spcAft>
                <a:spcPts val="0"/>
              </a:spcAft>
              <a:buFont typeface="+mj-lt"/>
              <a:buNone/>
              <a:defRPr sz="4400">
                <a:solidFill>
                  <a:srgbClr val="A4091F"/>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24" name="Shape 74"/>
          <p:cNvSpPr/>
          <p:nvPr userDrawn="1"/>
        </p:nvSpPr>
        <p:spPr>
          <a:xfrm>
            <a:off x="502056" y="3546828"/>
            <a:ext cx="885174" cy="863888"/>
          </a:xfrm>
          <a:prstGeom prst="ellipse">
            <a:avLst/>
          </a:prstGeom>
          <a:solidFill>
            <a:srgbClr val="A4091F"/>
          </a:solidFill>
          <a:ln>
            <a:noFill/>
          </a:ln>
        </p:spPr>
        <p:txBody>
          <a:bodyPr lIns="121900" tIns="121900" rIns="121900" bIns="121900" anchor="ctr" anchorCtr="0">
            <a:noAutofit/>
          </a:bodyPr>
          <a:lstStyle/>
          <a:p>
            <a:endParaRPr sz="2400" dirty="0">
              <a:latin typeface="Futura Std Book"/>
            </a:endParaRPr>
          </a:p>
        </p:txBody>
      </p:sp>
      <p:sp>
        <p:nvSpPr>
          <p:cNvPr id="18" name="Marcador de texto 2"/>
          <p:cNvSpPr>
            <a:spLocks noGrp="1"/>
          </p:cNvSpPr>
          <p:nvPr userDrawn="1">
            <p:ph type="body" sz="quarter" idx="12" hasCustomPrompt="1"/>
          </p:nvPr>
        </p:nvSpPr>
        <p:spPr>
          <a:xfrm>
            <a:off x="477725" y="3535553"/>
            <a:ext cx="931234" cy="881415"/>
          </a:xfrm>
        </p:spPr>
        <p:txBody>
          <a:bodyPr wrap="none" lIns="0" tIns="0" rIns="0" bIns="0" anchor="ctr">
            <a:noAutofit/>
          </a:bodyPr>
          <a:lstStyle>
            <a:lvl1pPr marL="0" indent="0" algn="ctr">
              <a:lnSpc>
                <a:spcPct val="100000"/>
              </a:lnSpc>
              <a:spcBef>
                <a:spcPts val="0"/>
              </a:spcBef>
              <a:buNone/>
              <a:defRPr sz="4400" b="1">
                <a:solidFill>
                  <a:srgbClr val="FFFFFF"/>
                </a:solidFill>
              </a:defRPr>
            </a:lvl1pPr>
          </a:lstStyle>
          <a:p>
            <a:pPr lvl="0"/>
            <a:r>
              <a:rPr lang="x-none" dirty="0"/>
              <a:t>0</a:t>
            </a:r>
            <a:endParaRPr lang="es-ES" dirty="0"/>
          </a:p>
        </p:txBody>
      </p:sp>
      <p:pic>
        <p:nvPicPr>
          <p:cNvPr id="19" name="Picture 9">
            <a:extLst>
              <a:ext uri="{FF2B5EF4-FFF2-40B4-BE49-F238E27FC236}">
                <a16:creationId xmlns:a16="http://schemas.microsoft.com/office/drawing/2014/main" id="{6297DACA-FBDC-47D3-B8BE-61B7BD9416B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1651" t="290" b="1"/>
          <a:stretch/>
        </p:blipFill>
        <p:spPr>
          <a:xfrm>
            <a:off x="10701338" y="3995615"/>
            <a:ext cx="1119422" cy="675776"/>
          </a:xfrm>
          <a:prstGeom prst="rect">
            <a:avLst/>
          </a:prstGeom>
        </p:spPr>
      </p:pic>
      <p:sp>
        <p:nvSpPr>
          <p:cNvPr id="12" name="CuadroTexto 11">
            <a:extLst>
              <a:ext uri="{FF2B5EF4-FFF2-40B4-BE49-F238E27FC236}">
                <a16:creationId xmlns:a16="http://schemas.microsoft.com/office/drawing/2014/main" id="{A1FD175B-D46F-4A81-A1D9-C9391F3C39BB}"/>
              </a:ext>
            </a:extLst>
          </p:cNvPr>
          <p:cNvSpPr txBox="1"/>
          <p:nvPr userDrawn="1"/>
        </p:nvSpPr>
        <p:spPr>
          <a:xfrm>
            <a:off x="137800" y="1353221"/>
            <a:ext cx="4927669" cy="1200329"/>
          </a:xfrm>
          <a:prstGeom prst="rect">
            <a:avLst/>
          </a:prstGeom>
          <a:noFill/>
          <a:ln>
            <a:noFill/>
          </a:ln>
        </p:spPr>
        <p:txBody>
          <a:bodyPr wrap="square" rtlCol="0">
            <a:spAutoFit/>
          </a:bodyPr>
          <a:lstStyle/>
          <a:p>
            <a:pPr algn="ctr"/>
            <a:r>
              <a:rPr lang="es-CO" sz="3600" dirty="0">
                <a:solidFill>
                  <a:schemeClr val="bg1"/>
                </a:solidFill>
              </a:rPr>
              <a:t>COMPETITIVIDAD, PRODUCTIVIDAD</a:t>
            </a:r>
          </a:p>
        </p:txBody>
      </p:sp>
    </p:spTree>
    <p:extLst>
      <p:ext uri="{BB962C8B-B14F-4D97-AF65-F5344CB8AC3E}">
        <p14:creationId xmlns:p14="http://schemas.microsoft.com/office/powerpoint/2010/main" val="309900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flexión / Concepto Importan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488462" y="1392238"/>
            <a:ext cx="11215076" cy="4073525"/>
          </a:xfrm>
        </p:spPr>
        <p:txBody>
          <a:bodyPr anchor="ctr">
            <a:normAutofit/>
          </a:bodyPr>
          <a:lstStyle>
            <a:lvl1pPr marL="0" indent="0" algn="ctr">
              <a:buNone/>
              <a:defRPr sz="6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dirty="0"/>
              <a:t>HAGA CLIC PARA MODIFICAR EL ESTILO DE TEXTO DEL PATRÓN</a:t>
            </a:r>
          </a:p>
        </p:txBody>
      </p:sp>
    </p:spTree>
    <p:extLst>
      <p:ext uri="{BB962C8B-B14F-4D97-AF65-F5344CB8AC3E}">
        <p14:creationId xmlns:p14="http://schemas.microsoft.com/office/powerpoint/2010/main" val="368994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Agrupar 9"/>
          <p:cNvGrpSpPr/>
          <p:nvPr userDrawn="1"/>
        </p:nvGrpSpPr>
        <p:grpSpPr>
          <a:xfrm>
            <a:off x="0" y="6084796"/>
            <a:ext cx="12191998" cy="777965"/>
            <a:chOff x="0" y="6084796"/>
            <a:chExt cx="12191998" cy="777965"/>
          </a:xfrm>
        </p:grpSpPr>
        <p:sp>
          <p:nvSpPr>
            <p:cNvPr id="14" name="Shape 93"/>
            <p:cNvSpPr/>
            <p:nvPr/>
          </p:nvSpPr>
          <p:spPr>
            <a:xfrm>
              <a:off x="0" y="6084796"/>
              <a:ext cx="12191998" cy="777965"/>
            </a:xfrm>
            <a:prstGeom prst="rect">
              <a:avLst/>
            </a:prstGeom>
            <a:solidFill>
              <a:srgbClr val="FFFFFF"/>
            </a:solidFill>
            <a:ln>
              <a:noFill/>
            </a:ln>
          </p:spPr>
          <p:txBody>
            <a:bodyPr lIns="91425" tIns="91425" rIns="91425" bIns="91425" anchor="ctr" anchorCtr="0">
              <a:noAutofit/>
            </a:bodyPr>
            <a:lstStyle/>
            <a:p>
              <a:endParaRPr sz="1351" dirty="0">
                <a:solidFill>
                  <a:prstClr val="black"/>
                </a:solidFill>
                <a:latin typeface="Futura Std Book"/>
              </a:endParaRPr>
            </a:p>
          </p:txBody>
        </p:sp>
        <p:sp>
          <p:nvSpPr>
            <p:cNvPr id="15" name="Shape 97"/>
            <p:cNvSpPr txBox="1"/>
            <p:nvPr/>
          </p:nvSpPr>
          <p:spPr>
            <a:xfrm>
              <a:off x="117235" y="6220810"/>
              <a:ext cx="8364155" cy="505830"/>
            </a:xfrm>
            <a:prstGeom prst="rect">
              <a:avLst/>
            </a:prstGeom>
            <a:noFill/>
            <a:ln>
              <a:noFill/>
            </a:ln>
          </p:spPr>
          <p:txBody>
            <a:bodyPr lIns="91425" tIns="91425" rIns="91425" bIns="91425" anchor="t" anchorCtr="0">
              <a:noAutofit/>
            </a:bodyPr>
            <a:lstStyle/>
            <a:p>
              <a:r>
                <a:rPr lang="es-CO" sz="1200" b="1" dirty="0">
                  <a:solidFill>
                    <a:srgbClr val="A4091F"/>
                  </a:solidFill>
                  <a:latin typeface="Futura Std Book" panose="020B0502020204020303" pitchFamily="34" charset="0"/>
                </a:rPr>
                <a:t>Competitividad, Productividad y Regalías</a:t>
              </a:r>
            </a:p>
            <a:p>
              <a:r>
                <a:rPr lang="es-CO" sz="1050" dirty="0">
                  <a:solidFill>
                    <a:prstClr val="black"/>
                  </a:solidFill>
                  <a:latin typeface="Futura Std Book" panose="020B0502020204020303" pitchFamily="34" charset="0"/>
                </a:rPr>
                <a:t>Agosto 2017</a:t>
              </a:r>
              <a:endParaRPr lang="x-none" sz="1050" dirty="0">
                <a:solidFill>
                  <a:prstClr val="black"/>
                </a:solidFill>
                <a:latin typeface="Futura Std Book" panose="020B0502020204020303" pitchFamily="34" charset="0"/>
              </a:endParaRPr>
            </a:p>
          </p:txBody>
        </p:sp>
      </p:grpSp>
      <p:sp>
        <p:nvSpPr>
          <p:cNvPr id="17" name="Title 14"/>
          <p:cNvSpPr>
            <a:spLocks noGrp="1"/>
          </p:cNvSpPr>
          <p:nvPr>
            <p:ph type="title" hasCustomPrompt="1"/>
          </p:nvPr>
        </p:nvSpPr>
        <p:spPr>
          <a:xfrm>
            <a:off x="291865" y="188758"/>
            <a:ext cx="11613596" cy="559387"/>
          </a:xfrm>
        </p:spPr>
        <p:txBody>
          <a:bodyPr anchor="t">
            <a:noAutofit/>
          </a:bodyPr>
          <a:lstStyle>
            <a:lvl1pPr>
              <a:lnSpc>
                <a:spcPct val="100000"/>
              </a:lnSpc>
              <a:defRPr sz="3600" b="1" spc="-150">
                <a:solidFill>
                  <a:srgbClr val="A4091F"/>
                </a:solidFill>
              </a:defRPr>
            </a:lvl1pPr>
          </a:lstStyle>
          <a:p>
            <a:r>
              <a:rPr lang="en-US" dirty="0"/>
              <a:t>Click to edit master title style</a:t>
            </a:r>
            <a:endParaRPr lang="es-CO" dirty="0"/>
          </a:p>
        </p:txBody>
      </p:sp>
      <p:sp>
        <p:nvSpPr>
          <p:cNvPr id="18" name="Text Placeholder 17"/>
          <p:cNvSpPr>
            <a:spLocks noGrp="1"/>
          </p:cNvSpPr>
          <p:nvPr>
            <p:ph type="body" sz="quarter" idx="10"/>
          </p:nvPr>
        </p:nvSpPr>
        <p:spPr>
          <a:xfrm>
            <a:off x="291866" y="710482"/>
            <a:ext cx="11614384" cy="360939"/>
          </a:xfrm>
        </p:spPr>
        <p:txBody>
          <a:bodyPr>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endParaRPr lang="es-CO" dirty="0"/>
          </a:p>
        </p:txBody>
      </p:sp>
      <p:sp>
        <p:nvSpPr>
          <p:cNvPr id="19" name="Text Placeholder 19"/>
          <p:cNvSpPr>
            <a:spLocks noGrp="1"/>
          </p:cNvSpPr>
          <p:nvPr>
            <p:ph type="body" sz="quarter" idx="11" hasCustomPrompt="1"/>
          </p:nvPr>
        </p:nvSpPr>
        <p:spPr>
          <a:xfrm>
            <a:off x="9134764" y="5735637"/>
            <a:ext cx="2854036" cy="254527"/>
          </a:xfrm>
        </p:spPr>
        <p:txBody>
          <a:bodyPr anchor="ctr">
            <a:noAutofit/>
          </a:bodyPr>
          <a:lstStyle>
            <a:lvl1pPr marL="0" indent="0" algn="r">
              <a:lnSpc>
                <a:spcPct val="100000"/>
              </a:lnSpc>
              <a:spcBef>
                <a:spcPts val="0"/>
              </a:spcBef>
              <a:buNone/>
              <a:defRPr sz="900">
                <a:solidFill>
                  <a:schemeClr val="tx1"/>
                </a:solidFill>
              </a:defRPr>
            </a:lvl1pPr>
          </a:lstStyle>
          <a:p>
            <a:pPr lvl="0"/>
            <a:r>
              <a:rPr lang="en-US" dirty="0"/>
              <a:t>Fuente</a:t>
            </a:r>
            <a:endParaRPr lang="es-CO" dirty="0"/>
          </a:p>
        </p:txBody>
      </p:sp>
      <p:pic>
        <p:nvPicPr>
          <p:cNvPr id="9"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59913" y="6011289"/>
            <a:ext cx="3232086" cy="946103"/>
          </a:xfrm>
          <a:prstGeom prst="rect">
            <a:avLst/>
          </a:prstGeom>
        </p:spPr>
      </p:pic>
    </p:spTree>
    <p:extLst>
      <p:ext uri="{BB962C8B-B14F-4D97-AF65-F5344CB8AC3E}">
        <p14:creationId xmlns:p14="http://schemas.microsoft.com/office/powerpoint/2010/main" val="310569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CO"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CO"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750DD-595B-4DFD-AB21-7F0255080329}" type="datetimeFigureOut">
              <a:rPr lang="es-CO" smtClean="0"/>
              <a:t>18/08/2017</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F902C-3D49-407B-9B94-258E7A4FF846}" type="slidenum">
              <a:rPr lang="es-CO" smtClean="0"/>
              <a:t>‹Nº›</a:t>
            </a:fld>
            <a:endParaRPr lang="es-CO" dirty="0"/>
          </a:p>
        </p:txBody>
      </p:sp>
    </p:spTree>
    <p:extLst>
      <p:ext uri="{BB962C8B-B14F-4D97-AF65-F5344CB8AC3E}">
        <p14:creationId xmlns:p14="http://schemas.microsoft.com/office/powerpoint/2010/main" val="27124986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68" r:id="rId4"/>
    <p:sldLayoutId id="2147483654" r:id="rId5"/>
    <p:sldLayoutId id="2147483664" r:id="rId6"/>
    <p:sldLayoutId id="2147483665" r:id="rId7"/>
    <p:sldLayoutId id="2147483662" r:id="rId8"/>
    <p:sldLayoutId id="2147483663" r:id="rId9"/>
    <p:sldLayoutId id="2147483661" r:id="rId10"/>
  </p:sldLayoutIdLst>
  <p:txStyles>
    <p:title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01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Vías 4G – Impulso al crecimiento</a:t>
            </a:r>
          </a:p>
        </p:txBody>
      </p:sp>
      <p:sp>
        <p:nvSpPr>
          <p:cNvPr id="9" name="CuadroTexto 8"/>
          <p:cNvSpPr txBox="1"/>
          <p:nvPr/>
        </p:nvSpPr>
        <p:spPr>
          <a:xfrm>
            <a:off x="7359838" y="5789030"/>
            <a:ext cx="454562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prstClr val="black"/>
                </a:solidFill>
                <a:effectLst/>
                <a:uLnTx/>
                <a:uFillTx/>
                <a:latin typeface="Futura Std Book"/>
                <a:ea typeface="+mn-ea"/>
                <a:cs typeface="+mn-cs"/>
              </a:rPr>
              <a:t>Fuente: DNP. </a:t>
            </a:r>
          </a:p>
        </p:txBody>
      </p:sp>
      <p:sp>
        <p:nvSpPr>
          <p:cNvPr id="10" name="CuadroTexto 9"/>
          <p:cNvSpPr txBox="1"/>
          <p:nvPr/>
        </p:nvSpPr>
        <p:spPr>
          <a:xfrm>
            <a:off x="0" y="930274"/>
            <a:ext cx="12192000" cy="646331"/>
          </a:xfrm>
          <a:prstGeom prst="rect">
            <a:avLst/>
          </a:prstGeom>
          <a:noFill/>
        </p:spPr>
        <p:txBody>
          <a:bodyPr wrap="square" rtlCol="0">
            <a:spAutoFit/>
          </a:bodyPr>
          <a:lstStyle>
            <a:defPPr>
              <a:defRPr lang="es-ES"/>
            </a:defPPr>
            <a:lvl1pPr algn="ctr">
              <a:defRPr sz="1600" b="1">
                <a:latin typeface="Gill Sans MT" panose="020B05020201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Futura Std Book"/>
                <a:ea typeface="+mn-ea"/>
                <a:cs typeface="+mn-cs"/>
              </a:rPr>
              <a:t>Efecto estimado de los proyectos 4G sobre el PIB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u="none" strike="noStrike" kern="1200" cap="none" spc="0" normalizeH="0" baseline="0" noProof="0" dirty="0">
                <a:ln>
                  <a:noFill/>
                </a:ln>
                <a:solidFill>
                  <a:prstClr val="black"/>
                </a:solidFill>
                <a:effectLst/>
                <a:uLnTx/>
                <a:uFillTx/>
                <a:latin typeface="Futura Std Book"/>
                <a:ea typeface="+mn-ea"/>
                <a:cs typeface="+mn-cs"/>
              </a:rPr>
              <a:t>(Puntos porcentuales)</a:t>
            </a:r>
          </a:p>
        </p:txBody>
      </p:sp>
      <p:graphicFrame>
        <p:nvGraphicFramePr>
          <p:cNvPr id="8" name="Gráfico 7">
            <a:extLst>
              <a:ext uri="{FF2B5EF4-FFF2-40B4-BE49-F238E27FC236}">
                <a16:creationId xmlns:a16="http://schemas.microsoft.com/office/drawing/2014/main" id="{7F43132D-E8DF-49A4-A5B1-93AA2AF1B5E7}"/>
              </a:ext>
            </a:extLst>
          </p:cNvPr>
          <p:cNvGraphicFramePr>
            <a:graphicFrameLocks/>
          </p:cNvGraphicFramePr>
          <p:nvPr>
            <p:extLst>
              <p:ext uri="{D42A27DB-BD31-4B8C-83A1-F6EECF244321}">
                <p14:modId xmlns:p14="http://schemas.microsoft.com/office/powerpoint/2010/main" val="1201136538"/>
              </p:ext>
            </p:extLst>
          </p:nvPr>
        </p:nvGraphicFramePr>
        <p:xfrm>
          <a:off x="387475" y="1694985"/>
          <a:ext cx="11559662" cy="4003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172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089BF-165E-40C3-B7DC-110F2B7ABDFA}"/>
              </a:ext>
            </a:extLst>
          </p:cNvPr>
          <p:cNvSpPr>
            <a:spLocks noGrp="1"/>
          </p:cNvSpPr>
          <p:nvPr>
            <p:ph type="body" sz="quarter" idx="10"/>
          </p:nvPr>
        </p:nvSpPr>
        <p:spPr/>
        <p:txBody>
          <a:bodyPr/>
          <a:lstStyle/>
          <a:p>
            <a:r>
              <a:rPr lang="es-CO" dirty="0"/>
              <a:t>Logística</a:t>
            </a:r>
          </a:p>
        </p:txBody>
      </p:sp>
    </p:spTree>
    <p:extLst>
      <p:ext uri="{BB962C8B-B14F-4D97-AF65-F5344CB8AC3E}">
        <p14:creationId xmlns:p14="http://schemas.microsoft.com/office/powerpoint/2010/main" val="28670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2528-79A7-468D-B394-6AB14203989A}"/>
              </a:ext>
            </a:extLst>
          </p:cNvPr>
          <p:cNvSpPr>
            <a:spLocks noGrp="1"/>
          </p:cNvSpPr>
          <p:nvPr>
            <p:ph type="title"/>
          </p:nvPr>
        </p:nvSpPr>
        <p:spPr/>
        <p:txBody>
          <a:bodyPr/>
          <a:lstStyle/>
          <a:p>
            <a:r>
              <a:rPr lang="es-CO" sz="3200" dirty="0"/>
              <a:t>Logística y desarrollo económico</a:t>
            </a:r>
          </a:p>
        </p:txBody>
      </p:sp>
      <p:sp>
        <p:nvSpPr>
          <p:cNvPr id="3" name="Text Placeholder 2">
            <a:extLst>
              <a:ext uri="{FF2B5EF4-FFF2-40B4-BE49-F238E27FC236}">
                <a16:creationId xmlns:a16="http://schemas.microsoft.com/office/drawing/2014/main" id="{78CD9DC7-DF84-40AA-9D7C-293F4328F4BB}"/>
              </a:ext>
            </a:extLst>
          </p:cNvPr>
          <p:cNvSpPr>
            <a:spLocks noGrp="1"/>
          </p:cNvSpPr>
          <p:nvPr>
            <p:ph type="body" sz="quarter" idx="10"/>
          </p:nvPr>
        </p:nvSpPr>
        <p:spPr>
          <a:xfrm>
            <a:off x="291866" y="764292"/>
            <a:ext cx="11614384" cy="360939"/>
          </a:xfrm>
        </p:spPr>
        <p:txBody>
          <a:bodyPr/>
          <a:lstStyle/>
          <a:p>
            <a:r>
              <a:rPr lang="es-CO" sz="1900" dirty="0"/>
              <a:t>Existe una correlación importante entre el desempeño logístico y el desarrollo económico</a:t>
            </a:r>
          </a:p>
        </p:txBody>
      </p:sp>
      <p:sp>
        <p:nvSpPr>
          <p:cNvPr id="4" name="Text Placeholder 3">
            <a:extLst>
              <a:ext uri="{FF2B5EF4-FFF2-40B4-BE49-F238E27FC236}">
                <a16:creationId xmlns:a16="http://schemas.microsoft.com/office/drawing/2014/main" id="{696EAC69-BAC8-48CE-B495-1719698DD948}"/>
              </a:ext>
            </a:extLst>
          </p:cNvPr>
          <p:cNvSpPr>
            <a:spLocks noGrp="1"/>
          </p:cNvSpPr>
          <p:nvPr>
            <p:ph type="body" sz="quarter" idx="11"/>
          </p:nvPr>
        </p:nvSpPr>
        <p:spPr/>
        <p:txBody>
          <a:bodyPr/>
          <a:lstStyle/>
          <a:p>
            <a:r>
              <a:rPr lang="en-US" dirty="0"/>
              <a:t>Fuente: World Development </a:t>
            </a:r>
            <a:r>
              <a:rPr lang="en-US" dirty="0" err="1"/>
              <a:t>Iindicators</a:t>
            </a:r>
            <a:r>
              <a:rPr lang="en-US" dirty="0"/>
              <a:t>, 2015.</a:t>
            </a:r>
          </a:p>
        </p:txBody>
      </p:sp>
      <p:grpSp>
        <p:nvGrpSpPr>
          <p:cNvPr id="5" name="Agrupar 5">
            <a:extLst>
              <a:ext uri="{FF2B5EF4-FFF2-40B4-BE49-F238E27FC236}">
                <a16:creationId xmlns:a16="http://schemas.microsoft.com/office/drawing/2014/main" id="{D1DFB275-5076-49D5-96D4-DEE41B4690B8}"/>
              </a:ext>
            </a:extLst>
          </p:cNvPr>
          <p:cNvGrpSpPr/>
          <p:nvPr/>
        </p:nvGrpSpPr>
        <p:grpSpPr>
          <a:xfrm>
            <a:off x="441291" y="4960691"/>
            <a:ext cx="11473557" cy="649208"/>
            <a:chOff x="-3163687" y="4941168"/>
            <a:chExt cx="8411305" cy="864096"/>
          </a:xfrm>
        </p:grpSpPr>
        <p:sp>
          <p:nvSpPr>
            <p:cNvPr id="6" name="Redondear rectángulo de esquina del mismo lado 6">
              <a:extLst>
                <a:ext uri="{FF2B5EF4-FFF2-40B4-BE49-F238E27FC236}">
                  <a16:creationId xmlns:a16="http://schemas.microsoft.com/office/drawing/2014/main" id="{23C9B05A-175C-4937-B3BC-4E08F57A6D07}"/>
                </a:ext>
              </a:extLst>
            </p:cNvPr>
            <p:cNvSpPr/>
            <p:nvPr/>
          </p:nvSpPr>
          <p:spPr>
            <a:xfrm rot="16200000">
              <a:off x="-298039" y="2075520"/>
              <a:ext cx="864096" cy="6595392"/>
            </a:xfrm>
            <a:prstGeom prst="round2SameRect">
              <a:avLst/>
            </a:prstGeom>
            <a:solidFill>
              <a:srgbClr val="0C3076"/>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s-ES" dirty="0"/>
                <a:t>Correlación del desempeño logístico (LPI) con el PIB per cápita:</a:t>
              </a:r>
            </a:p>
          </p:txBody>
        </p:sp>
        <p:sp>
          <p:nvSpPr>
            <p:cNvPr id="7" name="Redondear rectángulo de esquina del mismo lado 7">
              <a:extLst>
                <a:ext uri="{FF2B5EF4-FFF2-40B4-BE49-F238E27FC236}">
                  <a16:creationId xmlns:a16="http://schemas.microsoft.com/office/drawing/2014/main" id="{E87BFE5D-E9B8-488D-9D28-51D0C4E264D9}"/>
                </a:ext>
              </a:extLst>
            </p:cNvPr>
            <p:cNvSpPr/>
            <p:nvPr/>
          </p:nvSpPr>
          <p:spPr>
            <a:xfrm rot="16200000">
              <a:off x="3907613" y="4465259"/>
              <a:ext cx="864096" cy="1815914"/>
            </a:xfrm>
            <a:prstGeom prst="round2SameRect">
              <a:avLst>
                <a:gd name="adj1" fmla="val 0"/>
                <a:gd name="adj2" fmla="val 14697"/>
              </a:avLst>
            </a:prstGeom>
            <a:gradFill flip="none" rotWithShape="1">
              <a:gsLst>
                <a:gs pos="0">
                  <a:srgbClr val="A4091F"/>
                </a:gs>
                <a:gs pos="100000">
                  <a:srgbClr val="800000"/>
                </a:gs>
              </a:gsLst>
              <a:lin ang="10200000" scaled="0"/>
              <a:tileRect/>
            </a:gra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nb-NO" sz="3600" b="1" spc="-150" dirty="0"/>
                <a:t>0,77</a:t>
              </a:r>
              <a:endParaRPr lang="es-ES" sz="3600" b="1" spc="-150" dirty="0"/>
            </a:p>
          </p:txBody>
        </p:sp>
      </p:grpSp>
      <p:graphicFrame>
        <p:nvGraphicFramePr>
          <p:cNvPr id="8" name="Gráfico 9">
            <a:extLst>
              <a:ext uri="{FF2B5EF4-FFF2-40B4-BE49-F238E27FC236}">
                <a16:creationId xmlns:a16="http://schemas.microsoft.com/office/drawing/2014/main" id="{EC6D8860-A264-4330-B941-C2B804C9388C}"/>
              </a:ext>
            </a:extLst>
          </p:cNvPr>
          <p:cNvGraphicFramePr>
            <a:graphicFrameLocks/>
          </p:cNvGraphicFramePr>
          <p:nvPr>
            <p:extLst>
              <p:ext uri="{D42A27DB-BD31-4B8C-83A1-F6EECF244321}">
                <p14:modId xmlns:p14="http://schemas.microsoft.com/office/powerpoint/2010/main" val="4153297795"/>
              </p:ext>
            </p:extLst>
          </p:nvPr>
        </p:nvGraphicFramePr>
        <p:xfrm>
          <a:off x="414280" y="1269870"/>
          <a:ext cx="11484320" cy="3690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D37C-B7DC-44E2-9D0A-9AD8D11FFABB}"/>
              </a:ext>
            </a:extLst>
          </p:cNvPr>
          <p:cNvSpPr>
            <a:spLocks noGrp="1"/>
          </p:cNvSpPr>
          <p:nvPr>
            <p:ph type="title"/>
          </p:nvPr>
        </p:nvSpPr>
        <p:spPr>
          <a:xfrm>
            <a:off x="291865" y="188758"/>
            <a:ext cx="11613596" cy="559387"/>
          </a:xfrm>
        </p:spPr>
        <p:txBody>
          <a:bodyPr/>
          <a:lstStyle/>
          <a:p>
            <a:r>
              <a:rPr lang="es-CO" sz="3200" dirty="0"/>
              <a:t>Mejorar la operación logística es fundamental</a:t>
            </a:r>
          </a:p>
        </p:txBody>
      </p:sp>
      <p:sp>
        <p:nvSpPr>
          <p:cNvPr id="3" name="Text Placeholder 2">
            <a:extLst>
              <a:ext uri="{FF2B5EF4-FFF2-40B4-BE49-F238E27FC236}">
                <a16:creationId xmlns:a16="http://schemas.microsoft.com/office/drawing/2014/main" id="{E08C321B-5C5F-465C-A906-1703C5657051}"/>
              </a:ext>
            </a:extLst>
          </p:cNvPr>
          <p:cNvSpPr>
            <a:spLocks noGrp="1"/>
          </p:cNvSpPr>
          <p:nvPr>
            <p:ph type="body" sz="quarter" idx="10"/>
          </p:nvPr>
        </p:nvSpPr>
        <p:spPr>
          <a:xfrm>
            <a:off x="291866" y="753530"/>
            <a:ext cx="11614384" cy="360939"/>
          </a:xfrm>
        </p:spPr>
        <p:txBody>
          <a:bodyPr/>
          <a:lstStyle/>
          <a:p>
            <a:r>
              <a:rPr lang="es-CO" sz="1800" dirty="0"/>
              <a:t>Los tiempos promedio en trámites de importaciones y exportaciones son los más altos de</a:t>
            </a:r>
            <a:br>
              <a:rPr lang="es-CO" sz="1800" dirty="0"/>
            </a:br>
            <a:r>
              <a:rPr lang="es-CO" sz="1800" dirty="0"/>
              <a:t>la región</a:t>
            </a:r>
          </a:p>
        </p:txBody>
      </p:sp>
      <p:sp>
        <p:nvSpPr>
          <p:cNvPr id="4" name="Text Placeholder 3">
            <a:extLst>
              <a:ext uri="{FF2B5EF4-FFF2-40B4-BE49-F238E27FC236}">
                <a16:creationId xmlns:a16="http://schemas.microsoft.com/office/drawing/2014/main" id="{3AC0AED1-E4B4-40DF-B25B-47F50F8D91D0}"/>
              </a:ext>
            </a:extLst>
          </p:cNvPr>
          <p:cNvSpPr>
            <a:spLocks noGrp="1"/>
          </p:cNvSpPr>
          <p:nvPr>
            <p:ph type="body" sz="quarter" idx="11"/>
          </p:nvPr>
        </p:nvSpPr>
        <p:spPr>
          <a:xfrm>
            <a:off x="7272339" y="5735637"/>
            <a:ext cx="4716462" cy="236538"/>
          </a:xfrm>
        </p:spPr>
        <p:txBody>
          <a:bodyPr/>
          <a:lstStyle/>
          <a:p>
            <a:r>
              <a:rPr lang="en-US" dirty="0"/>
              <a:t>Fuente: The Global Competitiveness Report 2016-2017. World Economic Forum.</a:t>
            </a:r>
          </a:p>
        </p:txBody>
      </p:sp>
      <p:graphicFrame>
        <p:nvGraphicFramePr>
          <p:cNvPr id="5" name="Gráfico 4">
            <a:extLst>
              <a:ext uri="{FF2B5EF4-FFF2-40B4-BE49-F238E27FC236}">
                <a16:creationId xmlns:a16="http://schemas.microsoft.com/office/drawing/2014/main" id="{4CB7F481-2DCE-4E44-9BF8-500B6FE06817}"/>
              </a:ext>
            </a:extLst>
          </p:cNvPr>
          <p:cNvGraphicFramePr>
            <a:graphicFrameLocks/>
          </p:cNvGraphicFramePr>
          <p:nvPr>
            <p:extLst>
              <p:ext uri="{D42A27DB-BD31-4B8C-83A1-F6EECF244321}">
                <p14:modId xmlns:p14="http://schemas.microsoft.com/office/powerpoint/2010/main" val="2334462386"/>
              </p:ext>
            </p:extLst>
          </p:nvPr>
        </p:nvGraphicFramePr>
        <p:xfrm>
          <a:off x="335360" y="1732661"/>
          <a:ext cx="5537435" cy="3874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957FCA31-C85A-4780-8DCD-7F75FE44FFF7}"/>
              </a:ext>
            </a:extLst>
          </p:cNvPr>
          <p:cNvGraphicFramePr>
            <a:graphicFrameLocks/>
          </p:cNvGraphicFramePr>
          <p:nvPr>
            <p:extLst>
              <p:ext uri="{D42A27DB-BD31-4B8C-83A1-F6EECF244321}">
                <p14:modId xmlns:p14="http://schemas.microsoft.com/office/powerpoint/2010/main" val="2099061236"/>
              </p:ext>
            </p:extLst>
          </p:nvPr>
        </p:nvGraphicFramePr>
        <p:xfrm>
          <a:off x="6126796" y="1732661"/>
          <a:ext cx="5638800" cy="3874272"/>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16E76015-CDE2-45B1-AC36-9C5B4007F109}"/>
              </a:ext>
            </a:extLst>
          </p:cNvPr>
          <p:cNvSpPr txBox="1"/>
          <p:nvPr/>
        </p:nvSpPr>
        <p:spPr>
          <a:xfrm>
            <a:off x="772384" y="1438412"/>
            <a:ext cx="4576393" cy="369332"/>
          </a:xfrm>
          <a:prstGeom prst="rect">
            <a:avLst/>
          </a:prstGeom>
          <a:noFill/>
        </p:spPr>
        <p:txBody>
          <a:bodyPr wrap="square" rtlCol="0">
            <a:spAutoFit/>
          </a:bodyPr>
          <a:lstStyle/>
          <a:p>
            <a:pPr algn="ctr"/>
            <a:r>
              <a:rPr lang="es-CO" dirty="0"/>
              <a:t>Tiempos de cumplimiento fronterizo (horas)</a:t>
            </a:r>
          </a:p>
        </p:txBody>
      </p:sp>
      <p:sp>
        <p:nvSpPr>
          <p:cNvPr id="8" name="CuadroTexto 7">
            <a:extLst>
              <a:ext uri="{FF2B5EF4-FFF2-40B4-BE49-F238E27FC236}">
                <a16:creationId xmlns:a16="http://schemas.microsoft.com/office/drawing/2014/main" id="{CA16D0E4-2FB8-4C48-A754-F69746CA6E7D}"/>
              </a:ext>
            </a:extLst>
          </p:cNvPr>
          <p:cNvSpPr txBox="1"/>
          <p:nvPr/>
        </p:nvSpPr>
        <p:spPr>
          <a:xfrm>
            <a:off x="6572616" y="1438411"/>
            <a:ext cx="4660166" cy="646331"/>
          </a:xfrm>
          <a:prstGeom prst="rect">
            <a:avLst/>
          </a:prstGeom>
          <a:noFill/>
        </p:spPr>
        <p:txBody>
          <a:bodyPr wrap="square" rtlCol="0">
            <a:spAutoFit/>
          </a:bodyPr>
          <a:lstStyle/>
          <a:p>
            <a:pPr algn="ctr"/>
            <a:r>
              <a:rPr lang="es-CO" dirty="0"/>
              <a:t>Tiempos de preparación documental de aduanas (horas)</a:t>
            </a:r>
          </a:p>
        </p:txBody>
      </p:sp>
    </p:spTree>
    <p:extLst>
      <p:ext uri="{BB962C8B-B14F-4D97-AF65-F5344CB8AC3E}">
        <p14:creationId xmlns:p14="http://schemas.microsoft.com/office/powerpoint/2010/main" val="238065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04B7-2A03-488C-AE02-4EAFF5B93780}"/>
              </a:ext>
            </a:extLst>
          </p:cNvPr>
          <p:cNvSpPr>
            <a:spLocks noGrp="1"/>
          </p:cNvSpPr>
          <p:nvPr>
            <p:ph type="title"/>
          </p:nvPr>
        </p:nvSpPr>
        <p:spPr/>
        <p:txBody>
          <a:bodyPr/>
          <a:lstStyle/>
          <a:p>
            <a:r>
              <a:rPr lang="es-CO" sz="3200" dirty="0"/>
              <a:t>Mejorar la operación logística es fundamental</a:t>
            </a:r>
          </a:p>
        </p:txBody>
      </p:sp>
      <p:sp>
        <p:nvSpPr>
          <p:cNvPr id="3" name="Text Placeholder 2">
            <a:extLst>
              <a:ext uri="{FF2B5EF4-FFF2-40B4-BE49-F238E27FC236}">
                <a16:creationId xmlns:a16="http://schemas.microsoft.com/office/drawing/2014/main" id="{84ABE1A0-0B7E-4CA0-ABB9-7E6A9B9FF227}"/>
              </a:ext>
            </a:extLst>
          </p:cNvPr>
          <p:cNvSpPr>
            <a:spLocks noGrp="1"/>
          </p:cNvSpPr>
          <p:nvPr>
            <p:ph type="body" sz="quarter" idx="10"/>
          </p:nvPr>
        </p:nvSpPr>
        <p:spPr/>
        <p:txBody>
          <a:bodyPr/>
          <a:lstStyle/>
          <a:p>
            <a:r>
              <a:rPr lang="es-CO" dirty="0"/>
              <a:t>Colombia ocupa el puesto 94 de 160 países en el índice de desempeño logístico (LPI)</a:t>
            </a:r>
          </a:p>
        </p:txBody>
      </p:sp>
      <p:sp>
        <p:nvSpPr>
          <p:cNvPr id="4" name="Text Placeholder 3">
            <a:extLst>
              <a:ext uri="{FF2B5EF4-FFF2-40B4-BE49-F238E27FC236}">
                <a16:creationId xmlns:a16="http://schemas.microsoft.com/office/drawing/2014/main" id="{61035BA4-F344-4E38-9500-805DF8B803B8}"/>
              </a:ext>
            </a:extLst>
          </p:cNvPr>
          <p:cNvSpPr>
            <a:spLocks noGrp="1"/>
          </p:cNvSpPr>
          <p:nvPr>
            <p:ph type="body" sz="quarter" idx="11"/>
          </p:nvPr>
        </p:nvSpPr>
        <p:spPr>
          <a:xfrm>
            <a:off x="8401050" y="5735637"/>
            <a:ext cx="3587750" cy="222251"/>
          </a:xfrm>
        </p:spPr>
        <p:txBody>
          <a:bodyPr/>
          <a:lstStyle/>
          <a:p>
            <a:r>
              <a:rPr lang="en-US" dirty="0"/>
              <a:t>Fuente: Logistics Performance Index 2016. World Bank</a:t>
            </a:r>
          </a:p>
        </p:txBody>
      </p:sp>
      <p:sp>
        <p:nvSpPr>
          <p:cNvPr id="5" name="Rectángulo 4">
            <a:extLst>
              <a:ext uri="{FF2B5EF4-FFF2-40B4-BE49-F238E27FC236}">
                <a16:creationId xmlns:a16="http://schemas.microsoft.com/office/drawing/2014/main" id="{AECB58C8-EDD6-4D4D-96CB-9CEEEA73DB4A}"/>
              </a:ext>
            </a:extLst>
          </p:cNvPr>
          <p:cNvSpPr/>
          <p:nvPr/>
        </p:nvSpPr>
        <p:spPr>
          <a:xfrm>
            <a:off x="4409974" y="1133452"/>
            <a:ext cx="7331074" cy="4633589"/>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id="{D265E3FF-DF5D-45E3-8A6B-DC5B473BB9DF}"/>
              </a:ext>
            </a:extLst>
          </p:cNvPr>
          <p:cNvSpPr/>
          <p:nvPr/>
        </p:nvSpPr>
        <p:spPr>
          <a:xfrm>
            <a:off x="456277" y="1124744"/>
            <a:ext cx="3945906" cy="463358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graphicFrame>
        <p:nvGraphicFramePr>
          <p:cNvPr id="7" name="Gráfico 6">
            <a:extLst>
              <a:ext uri="{FF2B5EF4-FFF2-40B4-BE49-F238E27FC236}">
                <a16:creationId xmlns:a16="http://schemas.microsoft.com/office/drawing/2014/main" id="{7D1D78BF-427B-487D-BC1F-202C763ED119}"/>
              </a:ext>
            </a:extLst>
          </p:cNvPr>
          <p:cNvGraphicFramePr>
            <a:graphicFrameLocks noGrp="1"/>
          </p:cNvGraphicFramePr>
          <p:nvPr>
            <p:extLst>
              <p:ext uri="{D42A27DB-BD31-4B8C-83A1-F6EECF244321}">
                <p14:modId xmlns:p14="http://schemas.microsoft.com/office/powerpoint/2010/main" val="3458105896"/>
              </p:ext>
            </p:extLst>
          </p:nvPr>
        </p:nvGraphicFramePr>
        <p:xfrm>
          <a:off x="456277" y="1124745"/>
          <a:ext cx="11284771" cy="4642296"/>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D89D8225-F944-43EF-84DC-B46008F865BC}"/>
              </a:ext>
            </a:extLst>
          </p:cNvPr>
          <p:cNvSpPr txBox="1"/>
          <p:nvPr/>
        </p:nvSpPr>
        <p:spPr>
          <a:xfrm>
            <a:off x="1917143" y="1281799"/>
            <a:ext cx="1149442" cy="400110"/>
          </a:xfrm>
          <a:prstGeom prst="rect">
            <a:avLst/>
          </a:prstGeom>
          <a:solidFill>
            <a:schemeClr val="bg1">
              <a:lumMod val="85000"/>
            </a:schemeClr>
          </a:solidFill>
        </p:spPr>
        <p:txBody>
          <a:bodyPr wrap="square" rtlCol="0">
            <a:spAutoFit/>
          </a:bodyPr>
          <a:lstStyle/>
          <a:p>
            <a:pPr algn="ctr"/>
            <a:r>
              <a:rPr lang="es-CO" sz="2000" b="1" dirty="0"/>
              <a:t>TOP 10</a:t>
            </a:r>
          </a:p>
        </p:txBody>
      </p:sp>
      <p:sp>
        <p:nvSpPr>
          <p:cNvPr id="9" name="CuadroTexto 8">
            <a:extLst>
              <a:ext uri="{FF2B5EF4-FFF2-40B4-BE49-F238E27FC236}">
                <a16:creationId xmlns:a16="http://schemas.microsoft.com/office/drawing/2014/main" id="{4E1697BC-9B75-4FFC-B127-01420A9EDAF1}"/>
              </a:ext>
            </a:extLst>
          </p:cNvPr>
          <p:cNvSpPr txBox="1"/>
          <p:nvPr/>
        </p:nvSpPr>
        <p:spPr>
          <a:xfrm>
            <a:off x="7555632" y="1281799"/>
            <a:ext cx="1149442" cy="400110"/>
          </a:xfrm>
          <a:prstGeom prst="rect">
            <a:avLst/>
          </a:prstGeom>
          <a:noFill/>
        </p:spPr>
        <p:txBody>
          <a:bodyPr wrap="square" rtlCol="0">
            <a:spAutoFit/>
          </a:bodyPr>
          <a:lstStyle/>
          <a:p>
            <a:r>
              <a:rPr lang="es-CO" sz="2000" b="1" dirty="0"/>
              <a:t>LATAM</a:t>
            </a:r>
          </a:p>
        </p:txBody>
      </p:sp>
    </p:spTree>
    <p:extLst>
      <p:ext uri="{BB962C8B-B14F-4D97-AF65-F5344CB8AC3E}">
        <p14:creationId xmlns:p14="http://schemas.microsoft.com/office/powerpoint/2010/main" val="216722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591-0FC3-47C8-ADAF-ED8CBDD32FA3}"/>
              </a:ext>
            </a:extLst>
          </p:cNvPr>
          <p:cNvSpPr>
            <a:spLocks noGrp="1"/>
          </p:cNvSpPr>
          <p:nvPr>
            <p:ph type="title"/>
          </p:nvPr>
        </p:nvSpPr>
        <p:spPr/>
        <p:txBody>
          <a:bodyPr/>
          <a:lstStyle/>
          <a:p>
            <a:r>
              <a:rPr lang="es-CO" sz="3200" dirty="0"/>
              <a:t>Hay una evidente ausencia de </a:t>
            </a:r>
            <a:r>
              <a:rPr lang="es-CO" sz="3200" dirty="0" err="1"/>
              <a:t>intermodalidad</a:t>
            </a:r>
            <a:r>
              <a:rPr lang="es-CO" sz="3200" dirty="0"/>
              <a:t> en el país</a:t>
            </a:r>
          </a:p>
        </p:txBody>
      </p:sp>
      <p:sp>
        <p:nvSpPr>
          <p:cNvPr id="3" name="Text Placeholder 2">
            <a:extLst>
              <a:ext uri="{FF2B5EF4-FFF2-40B4-BE49-F238E27FC236}">
                <a16:creationId xmlns:a16="http://schemas.microsoft.com/office/drawing/2014/main" id="{12943AC0-304A-47C0-8E2C-13D00BC53844}"/>
              </a:ext>
            </a:extLst>
          </p:cNvPr>
          <p:cNvSpPr>
            <a:spLocks noGrp="1"/>
          </p:cNvSpPr>
          <p:nvPr>
            <p:ph type="body" sz="quarter" idx="10"/>
          </p:nvPr>
        </p:nvSpPr>
        <p:spPr/>
        <p:txBody>
          <a:bodyPr/>
          <a:lstStyle/>
          <a:p>
            <a:r>
              <a:rPr lang="es-CO" sz="1800" dirty="0"/>
              <a:t>Los costos de la carga son mayores para el modo carretero en comparación con el costo fluvial</a:t>
            </a:r>
          </a:p>
        </p:txBody>
      </p:sp>
      <p:sp>
        <p:nvSpPr>
          <p:cNvPr id="4" name="Text Placeholder 3">
            <a:extLst>
              <a:ext uri="{FF2B5EF4-FFF2-40B4-BE49-F238E27FC236}">
                <a16:creationId xmlns:a16="http://schemas.microsoft.com/office/drawing/2014/main" id="{FA42B406-3B53-4A64-ADFF-6FC6E950383C}"/>
              </a:ext>
            </a:extLst>
          </p:cNvPr>
          <p:cNvSpPr>
            <a:spLocks noGrp="1"/>
          </p:cNvSpPr>
          <p:nvPr>
            <p:ph type="body" sz="quarter" idx="11"/>
          </p:nvPr>
        </p:nvSpPr>
        <p:spPr>
          <a:xfrm>
            <a:off x="1243013" y="5735637"/>
            <a:ext cx="10745787" cy="222251"/>
          </a:xfrm>
        </p:spPr>
        <p:txBody>
          <a:bodyPr/>
          <a:lstStyle/>
          <a:p>
            <a:r>
              <a:rPr lang="es-CO" dirty="0"/>
              <a:t>Fuente: Reporte Global de Competitividad FEM 2016 (Valor en paréntesis indica la variación 2015-2016). Estudio de factibilidad de una plataforma logística en Puerto Salgar – La Dorada – DNP – 2013`.</a:t>
            </a:r>
          </a:p>
          <a:p>
            <a:r>
              <a:rPr lang="es-CO" dirty="0"/>
              <a:t>Fuente: Ministerio de Transporte 2015, ANIF 2012, BTS de Estados Unidos 2013</a:t>
            </a:r>
          </a:p>
        </p:txBody>
      </p:sp>
      <p:graphicFrame>
        <p:nvGraphicFramePr>
          <p:cNvPr id="5" name="Gráfico 4">
            <a:extLst>
              <a:ext uri="{FF2B5EF4-FFF2-40B4-BE49-F238E27FC236}">
                <a16:creationId xmlns:a16="http://schemas.microsoft.com/office/drawing/2014/main" id="{4FD98E01-8826-406B-A73A-7088D59C5F05}"/>
              </a:ext>
            </a:extLst>
          </p:cNvPr>
          <p:cNvGraphicFramePr>
            <a:graphicFrameLocks/>
          </p:cNvGraphicFramePr>
          <p:nvPr>
            <p:extLst>
              <p:ext uri="{D42A27DB-BD31-4B8C-83A1-F6EECF244321}">
                <p14:modId xmlns:p14="http://schemas.microsoft.com/office/powerpoint/2010/main" val="3727052753"/>
              </p:ext>
            </p:extLst>
          </p:nvPr>
        </p:nvGraphicFramePr>
        <p:xfrm>
          <a:off x="442225" y="1140946"/>
          <a:ext cx="5746607" cy="2879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A711B4B6-09D0-454C-92C0-E1A150DC076E}"/>
              </a:ext>
            </a:extLst>
          </p:cNvPr>
          <p:cNvGraphicFramePr>
            <a:graphicFrameLocks/>
          </p:cNvGraphicFramePr>
          <p:nvPr>
            <p:extLst>
              <p:ext uri="{D42A27DB-BD31-4B8C-83A1-F6EECF244321}">
                <p14:modId xmlns:p14="http://schemas.microsoft.com/office/powerpoint/2010/main" val="1094014688"/>
              </p:ext>
            </p:extLst>
          </p:nvPr>
        </p:nvGraphicFramePr>
        <p:xfrm>
          <a:off x="6397255" y="1140758"/>
          <a:ext cx="5382484" cy="2884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a 7">
            <a:extLst>
              <a:ext uri="{FF2B5EF4-FFF2-40B4-BE49-F238E27FC236}">
                <a16:creationId xmlns:a16="http://schemas.microsoft.com/office/drawing/2014/main" id="{22C06736-D33C-4847-9624-C82E8E01AC5D}"/>
              </a:ext>
            </a:extLst>
          </p:cNvPr>
          <p:cNvGraphicFramePr>
            <a:graphicFrameLocks noGrp="1"/>
          </p:cNvGraphicFramePr>
          <p:nvPr>
            <p:extLst>
              <p:ext uri="{D42A27DB-BD31-4B8C-83A1-F6EECF244321}">
                <p14:modId xmlns:p14="http://schemas.microsoft.com/office/powerpoint/2010/main" val="380776142"/>
              </p:ext>
            </p:extLst>
          </p:nvPr>
        </p:nvGraphicFramePr>
        <p:xfrm>
          <a:off x="372686" y="4181229"/>
          <a:ext cx="5821006" cy="1810068"/>
        </p:xfrm>
        <a:graphic>
          <a:graphicData uri="http://schemas.openxmlformats.org/drawingml/2006/table">
            <a:tbl>
              <a:tblPr>
                <a:tableStyleId>{2D5ABB26-0587-4C30-8999-92F81FD0307C}</a:tableStyleId>
              </a:tblPr>
              <a:tblGrid>
                <a:gridCol w="2996192">
                  <a:extLst>
                    <a:ext uri="{9D8B030D-6E8A-4147-A177-3AD203B41FA5}">
                      <a16:colId xmlns:a16="http://schemas.microsoft.com/office/drawing/2014/main" val="1837568207"/>
                    </a:ext>
                  </a:extLst>
                </a:gridCol>
                <a:gridCol w="2824814">
                  <a:extLst>
                    <a:ext uri="{9D8B030D-6E8A-4147-A177-3AD203B41FA5}">
                      <a16:colId xmlns:a16="http://schemas.microsoft.com/office/drawing/2014/main" val="4123228651"/>
                    </a:ext>
                  </a:extLst>
                </a:gridCol>
              </a:tblGrid>
              <a:tr h="349250">
                <a:tc>
                  <a:txBody>
                    <a:bodyPr/>
                    <a:lstStyle/>
                    <a:p>
                      <a:pPr algn="ctr" fontAlgn="b"/>
                      <a:r>
                        <a:rPr lang="es-CO" dirty="0">
                          <a:solidFill>
                            <a:schemeClr val="bg1"/>
                          </a:solidFill>
                        </a:rPr>
                        <a:t>Modo de transporte</a:t>
                      </a:r>
                    </a:p>
                  </a:txBody>
                  <a:tcPr marL="7144" marR="7144" marT="7144" marB="0" anchor="ctr">
                    <a:lnL>
                      <a:noFill/>
                    </a:lnL>
                    <a:lnR w="12700" cap="flat" cmpd="sng" algn="ctr">
                      <a:solidFill>
                        <a:prstClr val="black">
                          <a:lumMod val="75000"/>
                          <a:lumOff val="25000"/>
                        </a:prstClr>
                      </a:solidFill>
                      <a:prstDash val="sysDot"/>
                      <a:round/>
                      <a:headEnd type="none" w="med" len="med"/>
                      <a:tailEnd type="none" w="med" len="med"/>
                    </a:lnR>
                    <a:lnT>
                      <a:noFill/>
                    </a:lnT>
                    <a:lnB w="12700" cap="flat" cmpd="sng" algn="ctr">
                      <a:solidFill>
                        <a:prstClr val="black">
                          <a:lumMod val="75000"/>
                          <a:lumOff val="25000"/>
                        </a:prstClr>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tc>
                  <a:txBody>
                    <a:bodyPr/>
                    <a:lstStyle/>
                    <a:p>
                      <a:pPr algn="ctr" fontAlgn="b"/>
                      <a:r>
                        <a:rPr lang="es-CO" dirty="0">
                          <a:solidFill>
                            <a:schemeClr val="bg1"/>
                          </a:solidFill>
                        </a:rPr>
                        <a:t>Tiempo de tránsito (Horas)</a:t>
                      </a:r>
                    </a:p>
                  </a:txBody>
                  <a:tcPr marL="7144" marR="7144" marT="7144" marB="0" anchor="ctr">
                    <a:lnL w="12700" cap="flat" cmpd="sng" algn="ctr">
                      <a:solidFill>
                        <a:prstClr val="black">
                          <a:lumMod val="75000"/>
                          <a:lumOff val="25000"/>
                        </a:prstClr>
                      </a:solidFill>
                      <a:prstDash val="sysDot"/>
                      <a:round/>
                      <a:headEnd type="none" w="med" len="med"/>
                      <a:tailEnd type="none" w="med" len="med"/>
                    </a:lnL>
                    <a:lnR>
                      <a:noFill/>
                    </a:lnR>
                    <a:lnT>
                      <a:noFill/>
                    </a:lnT>
                    <a:lnB w="12700" cap="flat" cmpd="sng" algn="ctr">
                      <a:solidFill>
                        <a:prstClr val="black">
                          <a:lumMod val="75000"/>
                          <a:lumOff val="25000"/>
                        </a:prstClr>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extLst>
                  <a:ext uri="{0D108BD9-81ED-4DB2-BD59-A6C34878D82A}">
                    <a16:rowId xmlns:a16="http://schemas.microsoft.com/office/drawing/2014/main" val="1962657323"/>
                  </a:ext>
                </a:extLst>
              </a:tr>
              <a:tr h="349250">
                <a:tc>
                  <a:txBody>
                    <a:bodyPr/>
                    <a:lstStyle/>
                    <a:p>
                      <a:pPr algn="l" fontAlgn="b"/>
                      <a:r>
                        <a:rPr lang="es-CO" dirty="0"/>
                        <a:t>Carretero</a:t>
                      </a:r>
                    </a:p>
                  </a:txBody>
                  <a:tcPr marL="7144" marR="7144" marT="7144" marB="0" anchor="ctr">
                    <a:lnL>
                      <a:noFill/>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dirty="0"/>
                        <a:t>28</a:t>
                      </a:r>
                    </a:p>
                  </a:txBody>
                  <a:tcPr marL="7144" marR="7144" marT="7144" marB="0" anchor="ctr">
                    <a:lnL w="12700" cap="flat" cmpd="sng" algn="ctr">
                      <a:solidFill>
                        <a:prstClr val="black">
                          <a:lumMod val="75000"/>
                          <a:lumOff val="25000"/>
                        </a:prstClr>
                      </a:solidFill>
                      <a:prstDash val="sysDot"/>
                      <a:round/>
                      <a:headEnd type="none" w="med" len="med"/>
                      <a:tailEnd type="none" w="med" len="med"/>
                    </a:lnL>
                    <a:lnR>
                      <a:noFill/>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132458"/>
                  </a:ext>
                </a:extLst>
              </a:tr>
              <a:tr h="349250">
                <a:tc>
                  <a:txBody>
                    <a:bodyPr/>
                    <a:lstStyle/>
                    <a:p>
                      <a:pPr algn="l" fontAlgn="b"/>
                      <a:r>
                        <a:rPr lang="es-CO" dirty="0"/>
                        <a:t>Fluvial - Carretero bajando</a:t>
                      </a:r>
                    </a:p>
                  </a:txBody>
                  <a:tcPr marL="7144" marR="7144" marT="7144" marB="0" anchor="ctr">
                    <a:lnL>
                      <a:noFill/>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dirty="0"/>
                        <a:t>98</a:t>
                      </a:r>
                    </a:p>
                  </a:txBody>
                  <a:tcPr marL="7144" marR="7144" marT="7144" marB="0" anchor="ctr">
                    <a:lnL w="12700" cap="flat" cmpd="sng" algn="ctr">
                      <a:solidFill>
                        <a:prstClr val="black">
                          <a:lumMod val="75000"/>
                          <a:lumOff val="25000"/>
                        </a:prstClr>
                      </a:solidFill>
                      <a:prstDash val="sysDot"/>
                      <a:round/>
                      <a:headEnd type="none" w="med" len="med"/>
                      <a:tailEnd type="none" w="med" len="med"/>
                    </a:lnL>
                    <a:lnR>
                      <a:noFill/>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8064116"/>
                  </a:ext>
                </a:extLst>
              </a:tr>
              <a:tr h="349250">
                <a:tc>
                  <a:txBody>
                    <a:bodyPr/>
                    <a:lstStyle/>
                    <a:p>
                      <a:pPr algn="l" fontAlgn="b"/>
                      <a:r>
                        <a:rPr lang="es-CO" dirty="0"/>
                        <a:t>Fluvial - Carretero subiendo</a:t>
                      </a:r>
                    </a:p>
                  </a:txBody>
                  <a:tcPr marL="7144" marR="7144" marT="7144" marB="0" anchor="ctr">
                    <a:lnL>
                      <a:noFill/>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s-CO" dirty="0"/>
                        <a:t>189</a:t>
                      </a:r>
                    </a:p>
                  </a:txBody>
                  <a:tcPr marL="7144" marR="7144" marT="7144" marB="0" anchor="ctr">
                    <a:lnL w="12700" cap="flat" cmpd="sng" algn="ctr">
                      <a:solidFill>
                        <a:prstClr val="black">
                          <a:lumMod val="75000"/>
                          <a:lumOff val="25000"/>
                        </a:prstClr>
                      </a:solidFill>
                      <a:prstDash val="sysDot"/>
                      <a:round/>
                      <a:headEnd type="none" w="med" len="med"/>
                      <a:tailEnd type="none" w="med" len="med"/>
                    </a:lnL>
                    <a:lnR>
                      <a:noFill/>
                    </a:lnR>
                    <a:lnT w="12700" cap="flat" cmpd="sng" algn="ctr">
                      <a:solidFill>
                        <a:prstClr val="black">
                          <a:lumMod val="75000"/>
                          <a:lumOff val="25000"/>
                        </a:prstClr>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623144538"/>
                  </a:ext>
                </a:extLst>
              </a:tr>
            </a:tbl>
          </a:graphicData>
        </a:graphic>
      </p:graphicFrame>
      <p:grpSp>
        <p:nvGrpSpPr>
          <p:cNvPr id="8" name="Agrupar 4">
            <a:extLst>
              <a:ext uri="{FF2B5EF4-FFF2-40B4-BE49-F238E27FC236}">
                <a16:creationId xmlns:a16="http://schemas.microsoft.com/office/drawing/2014/main" id="{B33A69DD-1211-4D83-92A0-8F93321DFAB5}"/>
              </a:ext>
            </a:extLst>
          </p:cNvPr>
          <p:cNvGrpSpPr/>
          <p:nvPr/>
        </p:nvGrpSpPr>
        <p:grpSpPr>
          <a:xfrm>
            <a:off x="6583690" y="4121795"/>
            <a:ext cx="5354056" cy="1510761"/>
            <a:chOff x="6477502" y="3536461"/>
            <a:chExt cx="5354056" cy="1629077"/>
          </a:xfrm>
        </p:grpSpPr>
        <p:sp>
          <p:nvSpPr>
            <p:cNvPr id="9" name="Rectángulo 5">
              <a:extLst>
                <a:ext uri="{FF2B5EF4-FFF2-40B4-BE49-F238E27FC236}">
                  <a16:creationId xmlns:a16="http://schemas.microsoft.com/office/drawing/2014/main" id="{21D11B0D-5440-4ABE-9656-D7F7781291BF}"/>
                </a:ext>
              </a:extLst>
            </p:cNvPr>
            <p:cNvSpPr/>
            <p:nvPr/>
          </p:nvSpPr>
          <p:spPr>
            <a:xfrm>
              <a:off x="6477502" y="3663775"/>
              <a:ext cx="5354056" cy="369332"/>
            </a:xfrm>
            <a:prstGeom prst="rect">
              <a:avLst/>
            </a:prstGeom>
          </p:spPr>
          <p:txBody>
            <a:bodyPr wrap="square">
              <a:spAutoFit/>
            </a:bodyPr>
            <a:lstStyle/>
            <a:p>
              <a:pPr marL="0" marR="0" lvl="1" indent="0" algn="ctr" defTabSz="914400" eaLnBrk="1" fontAlgn="auto" latinLnBrk="0" hangingPunct="1">
                <a:lnSpc>
                  <a:spcPct val="100000"/>
                </a:lnSpc>
                <a:spcBef>
                  <a:spcPts val="0"/>
                </a:spcBef>
                <a:spcAft>
                  <a:spcPts val="400"/>
                </a:spcAft>
                <a:buClrTx/>
                <a:buSzTx/>
                <a:buFontTx/>
                <a:buNone/>
                <a:tabLst/>
                <a:defRPr/>
              </a:pPr>
              <a:r>
                <a:rPr lang="es-ES" altLang="es-CO" b="1" dirty="0"/>
                <a:t>Carga transportada de forma multimodal</a:t>
              </a:r>
            </a:p>
          </p:txBody>
        </p:sp>
        <p:pic>
          <p:nvPicPr>
            <p:cNvPr id="10" name="Picture 2" descr="https://upload.wikimedia.org/wikipedia/commons/thumb/2/21/Flag_of_Colombia.svg/2000px-Flag_of_Colombia.svg.png">
              <a:extLst>
                <a:ext uri="{FF2B5EF4-FFF2-40B4-BE49-F238E27FC236}">
                  <a16:creationId xmlns:a16="http://schemas.microsoft.com/office/drawing/2014/main" id="{EEE274A4-A248-4B61-8B81-A174CD99FF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4175" y="4221901"/>
              <a:ext cx="699901" cy="46648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ángulo 7">
              <a:extLst>
                <a:ext uri="{FF2B5EF4-FFF2-40B4-BE49-F238E27FC236}">
                  <a16:creationId xmlns:a16="http://schemas.microsoft.com/office/drawing/2014/main" id="{184E8803-529D-40D2-A28B-C0142CA090C3}"/>
                </a:ext>
              </a:extLst>
            </p:cNvPr>
            <p:cNvSpPr/>
            <p:nvPr/>
          </p:nvSpPr>
          <p:spPr>
            <a:xfrm>
              <a:off x="7383320" y="4693920"/>
              <a:ext cx="802462" cy="369332"/>
            </a:xfrm>
            <a:prstGeom prst="rect">
              <a:avLst/>
            </a:prstGeom>
          </p:spPr>
          <p:txBody>
            <a:bodyPr wrap="square">
              <a:spAutoFit/>
            </a:bodyPr>
            <a:lstStyle/>
            <a:p>
              <a:pPr marL="0" marR="0" lvl="1" indent="0" algn="ctr" defTabSz="914400" eaLnBrk="1" fontAlgn="auto" latinLnBrk="0" hangingPunct="1">
                <a:lnSpc>
                  <a:spcPct val="100000"/>
                </a:lnSpc>
                <a:spcBef>
                  <a:spcPts val="0"/>
                </a:spcBef>
                <a:spcAft>
                  <a:spcPts val="400"/>
                </a:spcAft>
                <a:buClrTx/>
                <a:buSzTx/>
                <a:buFontTx/>
                <a:buNone/>
                <a:tabLst/>
                <a:defRPr/>
              </a:pPr>
              <a:r>
                <a:rPr lang="es-ES" altLang="es-CO" dirty="0"/>
                <a:t>1,5%</a:t>
              </a:r>
            </a:p>
          </p:txBody>
        </p:sp>
        <p:pic>
          <p:nvPicPr>
            <p:cNvPr id="12" name="Picture 4" descr="http://www.lasociedadgeografica.com/blog/uploads/2014/01/UE-flag-fuente-rhea-conference.eu_1.jpg">
              <a:extLst>
                <a:ext uri="{FF2B5EF4-FFF2-40B4-BE49-F238E27FC236}">
                  <a16:creationId xmlns:a16="http://schemas.microsoft.com/office/drawing/2014/main" id="{46727447-736E-4463-A0BC-EBB62857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7531" y="4244891"/>
              <a:ext cx="696901" cy="45977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ángulo 9">
              <a:extLst>
                <a:ext uri="{FF2B5EF4-FFF2-40B4-BE49-F238E27FC236}">
                  <a16:creationId xmlns:a16="http://schemas.microsoft.com/office/drawing/2014/main" id="{C1114E17-E6B2-4938-95CA-F985298235A4}"/>
                </a:ext>
              </a:extLst>
            </p:cNvPr>
            <p:cNvSpPr/>
            <p:nvPr/>
          </p:nvSpPr>
          <p:spPr>
            <a:xfrm>
              <a:off x="10042297" y="4710072"/>
              <a:ext cx="734593" cy="369332"/>
            </a:xfrm>
            <a:prstGeom prst="rect">
              <a:avLst/>
            </a:prstGeom>
          </p:spPr>
          <p:txBody>
            <a:bodyPr wrap="square">
              <a:spAutoFit/>
            </a:bodyPr>
            <a:lstStyle/>
            <a:p>
              <a:pPr marL="0" marR="0" lvl="1" indent="0" algn="ctr" defTabSz="914400" eaLnBrk="1" fontAlgn="auto" latinLnBrk="0" hangingPunct="1">
                <a:lnSpc>
                  <a:spcPct val="100000"/>
                </a:lnSpc>
                <a:spcBef>
                  <a:spcPts val="0"/>
                </a:spcBef>
                <a:spcAft>
                  <a:spcPts val="400"/>
                </a:spcAft>
                <a:buClrTx/>
                <a:buSzTx/>
                <a:buFontTx/>
                <a:buNone/>
                <a:tabLst/>
                <a:defRPr/>
              </a:pPr>
              <a:r>
                <a:rPr lang="es-ES" altLang="es-CO" dirty="0"/>
                <a:t>60%</a:t>
              </a:r>
            </a:p>
          </p:txBody>
        </p:sp>
        <p:sp>
          <p:nvSpPr>
            <p:cNvPr id="14" name="Rectángulo redondeado 10">
              <a:extLst>
                <a:ext uri="{FF2B5EF4-FFF2-40B4-BE49-F238E27FC236}">
                  <a16:creationId xmlns:a16="http://schemas.microsoft.com/office/drawing/2014/main" id="{733423E5-B33D-49EC-AD69-DCA0D2CAA181}"/>
                </a:ext>
              </a:extLst>
            </p:cNvPr>
            <p:cNvSpPr/>
            <p:nvPr/>
          </p:nvSpPr>
          <p:spPr>
            <a:xfrm>
              <a:off x="6502943" y="3536461"/>
              <a:ext cx="5303174" cy="1629077"/>
            </a:xfrm>
            <a:prstGeom prst="roundRect">
              <a:avLst>
                <a:gd name="adj" fmla="val 7442"/>
              </a:avLst>
            </a:prstGeom>
            <a:noFill/>
            <a:ln w="19050" cmpd="sng">
              <a:solidFill>
                <a:srgbClr val="A4091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5" name="Picture 2" descr="Resultado de imagen para bandera de estados unidos">
              <a:extLst>
                <a:ext uri="{FF2B5EF4-FFF2-40B4-BE49-F238E27FC236}">
                  <a16:creationId xmlns:a16="http://schemas.microsoft.com/office/drawing/2014/main" id="{DA2C79DB-E8A6-47D6-95B1-A3104FAD08D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2141" b="656"/>
            <a:stretch/>
          </p:blipFill>
          <p:spPr bwMode="auto">
            <a:xfrm>
              <a:off x="8774975" y="4216352"/>
              <a:ext cx="730488" cy="490432"/>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ángulo 12">
              <a:extLst>
                <a:ext uri="{FF2B5EF4-FFF2-40B4-BE49-F238E27FC236}">
                  <a16:creationId xmlns:a16="http://schemas.microsoft.com/office/drawing/2014/main" id="{AAC1EB8D-E2F5-4520-9FE1-15228A31E5CE}"/>
                </a:ext>
              </a:extLst>
            </p:cNvPr>
            <p:cNvSpPr/>
            <p:nvPr/>
          </p:nvSpPr>
          <p:spPr>
            <a:xfrm>
              <a:off x="8752758" y="4710072"/>
              <a:ext cx="734593" cy="369332"/>
            </a:xfrm>
            <a:prstGeom prst="rect">
              <a:avLst/>
            </a:prstGeom>
          </p:spPr>
          <p:txBody>
            <a:bodyPr wrap="square">
              <a:spAutoFit/>
            </a:bodyPr>
            <a:lstStyle/>
            <a:p>
              <a:pPr marL="0" marR="0" lvl="1" indent="0" algn="ctr" defTabSz="914400" eaLnBrk="1" fontAlgn="auto" latinLnBrk="0" hangingPunct="1">
                <a:lnSpc>
                  <a:spcPct val="100000"/>
                </a:lnSpc>
                <a:spcBef>
                  <a:spcPts val="0"/>
                </a:spcBef>
                <a:spcAft>
                  <a:spcPts val="400"/>
                </a:spcAft>
                <a:buClrTx/>
                <a:buSzTx/>
                <a:buFontTx/>
                <a:buNone/>
                <a:tabLst/>
                <a:defRPr/>
              </a:pPr>
              <a:r>
                <a:rPr lang="es-ES" altLang="es-CO" dirty="0"/>
                <a:t>7,7%</a:t>
              </a:r>
            </a:p>
          </p:txBody>
        </p:sp>
      </p:grpSp>
    </p:spTree>
    <p:extLst>
      <p:ext uri="{BB962C8B-B14F-4D97-AF65-F5344CB8AC3E}">
        <p14:creationId xmlns:p14="http://schemas.microsoft.com/office/powerpoint/2010/main" val="379177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E48A-B4D6-4033-B4AF-09492BBB5259}"/>
              </a:ext>
            </a:extLst>
          </p:cNvPr>
          <p:cNvSpPr>
            <a:spLocks noGrp="1"/>
          </p:cNvSpPr>
          <p:nvPr>
            <p:ph type="title"/>
          </p:nvPr>
        </p:nvSpPr>
        <p:spPr/>
        <p:txBody>
          <a:bodyPr/>
          <a:lstStyle/>
          <a:p>
            <a:r>
              <a:rPr lang="es-CO" sz="3200" dirty="0"/>
              <a:t>Misión de logística</a:t>
            </a:r>
          </a:p>
        </p:txBody>
      </p:sp>
      <p:grpSp>
        <p:nvGrpSpPr>
          <p:cNvPr id="5" name="Agrupar 4">
            <a:extLst>
              <a:ext uri="{FF2B5EF4-FFF2-40B4-BE49-F238E27FC236}">
                <a16:creationId xmlns:a16="http://schemas.microsoft.com/office/drawing/2014/main" id="{3DF3532B-0C2C-4E11-A7BD-C49F90AE4C18}"/>
              </a:ext>
            </a:extLst>
          </p:cNvPr>
          <p:cNvGrpSpPr/>
          <p:nvPr/>
        </p:nvGrpSpPr>
        <p:grpSpPr>
          <a:xfrm>
            <a:off x="86105" y="1045500"/>
            <a:ext cx="11785689" cy="4831772"/>
            <a:chOff x="1124773" y="1451876"/>
            <a:chExt cx="9309587" cy="4392520"/>
          </a:xfrm>
        </p:grpSpPr>
        <p:sp>
          <p:nvSpPr>
            <p:cNvPr id="6" name="Rectángulo 5">
              <a:extLst>
                <a:ext uri="{FF2B5EF4-FFF2-40B4-BE49-F238E27FC236}">
                  <a16:creationId xmlns:a16="http://schemas.microsoft.com/office/drawing/2014/main" id="{E02C54B7-29D5-4335-B056-27702FE5D09E}"/>
                </a:ext>
              </a:extLst>
            </p:cNvPr>
            <p:cNvSpPr/>
            <p:nvPr/>
          </p:nvSpPr>
          <p:spPr bwMode="auto">
            <a:xfrm>
              <a:off x="1403850" y="2162251"/>
              <a:ext cx="9012630" cy="39600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ES" spc="300" dirty="0">
                  <a:solidFill>
                    <a:schemeClr val="tx1"/>
                  </a:solidFill>
                </a:rPr>
                <a:t>Lineamientos enfocados en:</a:t>
              </a:r>
            </a:p>
          </p:txBody>
        </p:sp>
        <p:sp>
          <p:nvSpPr>
            <p:cNvPr id="7" name="Rectángulo 6">
              <a:extLst>
                <a:ext uri="{FF2B5EF4-FFF2-40B4-BE49-F238E27FC236}">
                  <a16:creationId xmlns:a16="http://schemas.microsoft.com/office/drawing/2014/main" id="{43644C38-D3B1-48E7-BCA4-AF0EFA6B537F}"/>
                </a:ext>
              </a:extLst>
            </p:cNvPr>
            <p:cNvSpPr/>
            <p:nvPr/>
          </p:nvSpPr>
          <p:spPr bwMode="auto">
            <a:xfrm>
              <a:off x="1403850" y="1451876"/>
              <a:ext cx="9012630" cy="69648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Futura Std Book" pitchFamily="1" charset="0"/>
                  <a:ea typeface="MS PGothic" panose="020B0600070205080204" pitchFamily="34" charset="-128"/>
                </a:defRPr>
              </a:lvl1pPr>
              <a:lvl2pPr marL="742950" indent="-285750">
                <a:defRPr sz="2400">
                  <a:solidFill>
                    <a:schemeClr val="tx1"/>
                  </a:solidFill>
                  <a:latin typeface="Futura Std Book" pitchFamily="1" charset="0"/>
                  <a:ea typeface="MS PGothic" panose="020B0600070205080204" pitchFamily="34" charset="-128"/>
                </a:defRPr>
              </a:lvl2pPr>
              <a:lvl3pPr marL="1143000" indent="-228600">
                <a:defRPr sz="2400">
                  <a:solidFill>
                    <a:schemeClr val="tx1"/>
                  </a:solidFill>
                  <a:latin typeface="Futura Std Book" pitchFamily="1" charset="0"/>
                  <a:ea typeface="MS PGothic" panose="020B0600070205080204" pitchFamily="34" charset="-128"/>
                </a:defRPr>
              </a:lvl3pPr>
              <a:lvl4pPr marL="1600200" indent="-228600">
                <a:defRPr sz="2400">
                  <a:solidFill>
                    <a:schemeClr val="tx1"/>
                  </a:solidFill>
                  <a:latin typeface="Futura Std Book" pitchFamily="1" charset="0"/>
                  <a:ea typeface="MS PGothic" panose="020B0600070205080204" pitchFamily="34" charset="-128"/>
                </a:defRPr>
              </a:lvl4pPr>
              <a:lvl5pPr marL="2057400" indent="-228600">
                <a:defRPr sz="2400">
                  <a:solidFill>
                    <a:schemeClr val="tx1"/>
                  </a:solidFill>
                  <a:latin typeface="Futura Std Book" pitchFamily="1"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9pPr>
            </a:lstStyle>
            <a:p>
              <a:pPr algn="ctr" eaLnBrk="1" hangingPunct="1">
                <a:defRPr/>
              </a:pPr>
              <a:r>
                <a:rPr lang="es-ES" altLang="es-CO" sz="3200" b="1">
                  <a:solidFill>
                    <a:srgbClr val="FFFFFF"/>
                  </a:solidFill>
                </a:rPr>
                <a:t>EJES TEMÁTICOS</a:t>
              </a:r>
            </a:p>
          </p:txBody>
        </p:sp>
        <p:sp>
          <p:nvSpPr>
            <p:cNvPr id="8" name="Pentágono 7">
              <a:extLst>
                <a:ext uri="{FF2B5EF4-FFF2-40B4-BE49-F238E27FC236}">
                  <a16:creationId xmlns:a16="http://schemas.microsoft.com/office/drawing/2014/main" id="{E4BCA97E-D5A6-4F2C-9C27-6A1FB065F2AE}"/>
                </a:ext>
              </a:extLst>
            </p:cNvPr>
            <p:cNvSpPr>
              <a:spLocks noChangeArrowheads="1"/>
            </p:cNvSpPr>
            <p:nvPr/>
          </p:nvSpPr>
          <p:spPr bwMode="auto">
            <a:xfrm rot="5400000">
              <a:off x="7166895" y="2685047"/>
              <a:ext cx="1575333" cy="1321751"/>
            </a:xfrm>
            <a:prstGeom prst="homePlate">
              <a:avLst>
                <a:gd name="adj" fmla="val 49998"/>
              </a:avLst>
            </a:prstGeom>
            <a:solidFill>
              <a:srgbClr val="86081A"/>
            </a:solidFill>
            <a:ln w="6350">
              <a:solidFill>
                <a:srgbClr val="B81C28"/>
              </a:solidFill>
              <a:miter lim="800000"/>
              <a:headEnd/>
              <a:tailEnd/>
            </a:ln>
            <a:effectLst>
              <a:outerShdw blurRad="50800" dist="38100" dir="5400000" algn="tl" rotWithShape="0">
                <a:srgbClr val="808080">
                  <a:alpha val="42998"/>
                </a:srgbClr>
              </a:outerShdw>
            </a:effectLst>
          </p:spPr>
          <p:txBody>
            <a:bodyPr anchor="ctr"/>
            <a:lstStyle/>
            <a:p>
              <a:pPr algn="ctr" eaLnBrk="1" fontAlgn="auto" hangingPunct="1">
                <a:spcBef>
                  <a:spcPts val="0"/>
                </a:spcBef>
                <a:spcAft>
                  <a:spcPts val="0"/>
                </a:spcAft>
                <a:defRPr/>
              </a:pPr>
              <a:endParaRPr lang="es-ES" dirty="0">
                <a:solidFill>
                  <a:schemeClr val="lt1"/>
                </a:solidFill>
                <a:latin typeface="+mn-lt"/>
                <a:ea typeface="+mn-ea"/>
              </a:endParaRPr>
            </a:p>
          </p:txBody>
        </p:sp>
        <p:sp>
          <p:nvSpPr>
            <p:cNvPr id="9" name="CuadroTexto 18">
              <a:extLst>
                <a:ext uri="{FF2B5EF4-FFF2-40B4-BE49-F238E27FC236}">
                  <a16:creationId xmlns:a16="http://schemas.microsoft.com/office/drawing/2014/main" id="{5B25FC7A-0944-4730-BBD8-506FE4DB3136}"/>
                </a:ext>
              </a:extLst>
            </p:cNvPr>
            <p:cNvSpPr txBox="1">
              <a:spLocks noChangeArrowheads="1"/>
            </p:cNvSpPr>
            <p:nvPr/>
          </p:nvSpPr>
          <p:spPr bwMode="auto">
            <a:xfrm>
              <a:off x="7226222" y="4149080"/>
              <a:ext cx="1460501"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Futura Std Book"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9pPr>
            </a:lstStyle>
            <a:p>
              <a:pPr algn="ctr" eaLnBrk="1" hangingPunct="1">
                <a:lnSpc>
                  <a:spcPct val="100000"/>
                </a:lnSpc>
                <a:spcBef>
                  <a:spcPct val="0"/>
                </a:spcBef>
                <a:buFontTx/>
                <a:buNone/>
              </a:pPr>
              <a:r>
                <a:rPr lang="es-ES" altLang="es-CO" sz="1600" b="1" dirty="0"/>
                <a:t>Desempeño</a:t>
              </a:r>
            </a:p>
            <a:p>
              <a:pPr algn="ctr" eaLnBrk="1" hangingPunct="1">
                <a:lnSpc>
                  <a:spcPct val="100000"/>
                </a:lnSpc>
                <a:spcBef>
                  <a:spcPct val="0"/>
                </a:spcBef>
                <a:buFontTx/>
                <a:buNone/>
              </a:pPr>
              <a:r>
                <a:rPr lang="es-ES" altLang="es-CO" sz="1600" b="1" dirty="0"/>
                <a:t>Empresarial</a:t>
              </a:r>
            </a:p>
          </p:txBody>
        </p:sp>
        <p:pic>
          <p:nvPicPr>
            <p:cNvPr id="10" name="Imagen 27" descr="eco-truck.png">
              <a:extLst>
                <a:ext uri="{FF2B5EF4-FFF2-40B4-BE49-F238E27FC236}">
                  <a16:creationId xmlns:a16="http://schemas.microsoft.com/office/drawing/2014/main" id="{031DB4D0-672A-4132-873E-083E4739B9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2031" y="2662511"/>
              <a:ext cx="866420" cy="883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uadroTexto 7">
              <a:extLst>
                <a:ext uri="{FF2B5EF4-FFF2-40B4-BE49-F238E27FC236}">
                  <a16:creationId xmlns:a16="http://schemas.microsoft.com/office/drawing/2014/main" id="{B93EAE79-DD50-4B12-9D75-F6BB32BF698A}"/>
                </a:ext>
              </a:extLst>
            </p:cNvPr>
            <p:cNvSpPr txBox="1">
              <a:spLocks noChangeArrowheads="1"/>
            </p:cNvSpPr>
            <p:nvPr/>
          </p:nvSpPr>
          <p:spPr bwMode="auto">
            <a:xfrm>
              <a:off x="5013775" y="4149080"/>
              <a:ext cx="188064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Futura Std Book"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9pPr>
            </a:lstStyle>
            <a:p>
              <a:pPr algn="ctr" eaLnBrk="1" hangingPunct="1">
                <a:lnSpc>
                  <a:spcPct val="100000"/>
                </a:lnSpc>
                <a:spcBef>
                  <a:spcPct val="0"/>
                </a:spcBef>
                <a:buFontTx/>
                <a:buNone/>
              </a:pPr>
              <a:r>
                <a:rPr lang="es-ES" altLang="es-CO" sz="1600" b="1" dirty="0"/>
                <a:t>Información</a:t>
              </a:r>
              <a:br>
                <a:rPr lang="es-ES" altLang="es-CO" sz="1600" b="1" dirty="0"/>
              </a:br>
              <a:r>
                <a:rPr lang="es-ES" altLang="es-CO" sz="1600" b="1" dirty="0"/>
                <a:t>en logística e</a:t>
              </a:r>
              <a:br>
                <a:rPr lang="es-ES" altLang="es-CO" sz="1600" b="1" dirty="0"/>
              </a:br>
              <a:r>
                <a:rPr lang="es-ES" altLang="es-CO" sz="1600" b="1" dirty="0"/>
                <a:t>institucionalidad</a:t>
              </a:r>
            </a:p>
          </p:txBody>
        </p:sp>
        <p:sp>
          <p:nvSpPr>
            <p:cNvPr id="12" name="Pentágono 11">
              <a:extLst>
                <a:ext uri="{FF2B5EF4-FFF2-40B4-BE49-F238E27FC236}">
                  <a16:creationId xmlns:a16="http://schemas.microsoft.com/office/drawing/2014/main" id="{5271DA39-9951-4640-9093-50643B9695BD}"/>
                </a:ext>
              </a:extLst>
            </p:cNvPr>
            <p:cNvSpPr>
              <a:spLocks noChangeArrowheads="1"/>
            </p:cNvSpPr>
            <p:nvPr/>
          </p:nvSpPr>
          <p:spPr bwMode="auto">
            <a:xfrm rot="5400000">
              <a:off x="5170018" y="2685047"/>
              <a:ext cx="1575333" cy="1321751"/>
            </a:xfrm>
            <a:prstGeom prst="homePlate">
              <a:avLst>
                <a:gd name="adj" fmla="val 49998"/>
              </a:avLst>
            </a:prstGeom>
            <a:solidFill>
              <a:srgbClr val="86081A"/>
            </a:solidFill>
            <a:ln w="6350">
              <a:solidFill>
                <a:srgbClr val="B81C28"/>
              </a:solidFill>
              <a:miter lim="800000"/>
              <a:headEnd/>
              <a:tailEnd/>
            </a:ln>
            <a:effectLst>
              <a:outerShdw blurRad="50800" dist="38100" dir="5400000" algn="tl" rotWithShape="0">
                <a:srgbClr val="808080">
                  <a:alpha val="42998"/>
                </a:srgbClr>
              </a:outerShdw>
            </a:effectLst>
          </p:spPr>
          <p:txBody>
            <a:bodyPr anchor="ctr"/>
            <a:lstStyle/>
            <a:p>
              <a:pPr algn="ctr" eaLnBrk="1" fontAlgn="auto" hangingPunct="1">
                <a:spcBef>
                  <a:spcPts val="0"/>
                </a:spcBef>
                <a:spcAft>
                  <a:spcPts val="0"/>
                </a:spcAft>
                <a:defRPr/>
              </a:pPr>
              <a:endParaRPr lang="es-ES" dirty="0">
                <a:solidFill>
                  <a:schemeClr val="lt1"/>
                </a:solidFill>
                <a:latin typeface="+mn-lt"/>
                <a:ea typeface="+mn-ea"/>
              </a:endParaRPr>
            </a:p>
          </p:txBody>
        </p:sp>
        <p:pic>
          <p:nvPicPr>
            <p:cNvPr id="13" name="Imagen 28" descr="icon.png">
              <a:extLst>
                <a:ext uri="{FF2B5EF4-FFF2-40B4-BE49-F238E27FC236}">
                  <a16:creationId xmlns:a16="http://schemas.microsoft.com/office/drawing/2014/main" id="{1140A6AD-540F-4990-816F-631EE5D91D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588" y="2769435"/>
              <a:ext cx="621337" cy="663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Pentágono 13">
              <a:extLst>
                <a:ext uri="{FF2B5EF4-FFF2-40B4-BE49-F238E27FC236}">
                  <a16:creationId xmlns:a16="http://schemas.microsoft.com/office/drawing/2014/main" id="{A205ABAC-2E8B-4286-B6A4-C58BE57701AF}"/>
                </a:ext>
              </a:extLst>
            </p:cNvPr>
            <p:cNvSpPr>
              <a:spLocks noChangeArrowheads="1"/>
            </p:cNvSpPr>
            <p:nvPr/>
          </p:nvSpPr>
          <p:spPr bwMode="auto">
            <a:xfrm rot="5400000">
              <a:off x="3151219" y="2685047"/>
              <a:ext cx="1575333" cy="1321750"/>
            </a:xfrm>
            <a:prstGeom prst="homePlate">
              <a:avLst>
                <a:gd name="adj" fmla="val 49998"/>
              </a:avLst>
            </a:prstGeom>
            <a:solidFill>
              <a:srgbClr val="86081A"/>
            </a:solidFill>
            <a:ln w="6350">
              <a:solidFill>
                <a:srgbClr val="B81C28"/>
              </a:solidFill>
              <a:miter lim="800000"/>
              <a:headEnd/>
              <a:tailEnd/>
            </a:ln>
            <a:effectLst>
              <a:outerShdw blurRad="50800" dist="38100" dir="5400000" algn="tl" rotWithShape="0">
                <a:srgbClr val="808080">
                  <a:alpha val="42998"/>
                </a:srgbClr>
              </a:outerShdw>
            </a:effectLst>
          </p:spPr>
          <p:txBody>
            <a:bodyPr anchor="ctr"/>
            <a:lstStyle/>
            <a:p>
              <a:pPr algn="ctr" eaLnBrk="1" fontAlgn="auto" hangingPunct="1">
                <a:spcBef>
                  <a:spcPts val="0"/>
                </a:spcBef>
                <a:spcAft>
                  <a:spcPts val="0"/>
                </a:spcAft>
                <a:defRPr/>
              </a:pPr>
              <a:endParaRPr lang="es-ES" dirty="0">
                <a:solidFill>
                  <a:schemeClr val="lt1"/>
                </a:solidFill>
                <a:latin typeface="+mn-lt"/>
                <a:ea typeface="+mn-ea"/>
              </a:endParaRPr>
            </a:p>
          </p:txBody>
        </p:sp>
        <p:sp>
          <p:nvSpPr>
            <p:cNvPr id="15" name="CuadroTexto 15">
              <a:extLst>
                <a:ext uri="{FF2B5EF4-FFF2-40B4-BE49-F238E27FC236}">
                  <a16:creationId xmlns:a16="http://schemas.microsoft.com/office/drawing/2014/main" id="{41781B5C-6957-448B-843D-EE33AEA06DDF}"/>
                </a:ext>
              </a:extLst>
            </p:cNvPr>
            <p:cNvSpPr txBox="1">
              <a:spLocks noChangeArrowheads="1"/>
            </p:cNvSpPr>
            <p:nvPr/>
          </p:nvSpPr>
          <p:spPr bwMode="auto">
            <a:xfrm>
              <a:off x="3169021" y="4154148"/>
              <a:ext cx="15247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Futura Std Book"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9pPr>
            </a:lstStyle>
            <a:p>
              <a:pPr algn="ctr" eaLnBrk="1" hangingPunct="1">
                <a:lnSpc>
                  <a:spcPct val="100000"/>
                </a:lnSpc>
                <a:spcBef>
                  <a:spcPct val="0"/>
                </a:spcBef>
                <a:buFontTx/>
                <a:buNone/>
              </a:pPr>
              <a:r>
                <a:rPr lang="es-ES" altLang="es-CO" sz="1600" b="1" dirty="0"/>
                <a:t>Facilitación</a:t>
              </a:r>
              <a:br>
                <a:rPr lang="es-ES" altLang="es-CO" sz="1600" b="1" dirty="0"/>
              </a:br>
              <a:r>
                <a:rPr lang="es-ES" altLang="es-CO" sz="1600" b="1" dirty="0"/>
                <a:t>del comercio</a:t>
              </a:r>
            </a:p>
          </p:txBody>
        </p:sp>
        <p:pic>
          <p:nvPicPr>
            <p:cNvPr id="16" name="Imagen 29" descr="oceanic-cargo-ship-global-distribution.png">
              <a:extLst>
                <a:ext uri="{FF2B5EF4-FFF2-40B4-BE49-F238E27FC236}">
                  <a16:creationId xmlns:a16="http://schemas.microsoft.com/office/drawing/2014/main" id="{4B0B99BA-D4FE-4E79-ADB7-717E00000B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1841" y="2698051"/>
              <a:ext cx="687141" cy="803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entágono 16">
              <a:extLst>
                <a:ext uri="{FF2B5EF4-FFF2-40B4-BE49-F238E27FC236}">
                  <a16:creationId xmlns:a16="http://schemas.microsoft.com/office/drawing/2014/main" id="{D3EF5C54-DFC1-43DC-BFC8-17BEA9676D2E}"/>
                </a:ext>
              </a:extLst>
            </p:cNvPr>
            <p:cNvSpPr>
              <a:spLocks noChangeArrowheads="1"/>
            </p:cNvSpPr>
            <p:nvPr/>
          </p:nvSpPr>
          <p:spPr bwMode="auto">
            <a:xfrm rot="5400000">
              <a:off x="8962192" y="2685047"/>
              <a:ext cx="1575333" cy="1321751"/>
            </a:xfrm>
            <a:prstGeom prst="homePlate">
              <a:avLst>
                <a:gd name="adj" fmla="val 49998"/>
              </a:avLst>
            </a:prstGeom>
            <a:solidFill>
              <a:srgbClr val="86081A"/>
            </a:solidFill>
            <a:ln w="6350">
              <a:solidFill>
                <a:srgbClr val="B81C28"/>
              </a:solidFill>
              <a:miter lim="800000"/>
              <a:headEnd/>
              <a:tailEnd/>
            </a:ln>
            <a:effectLst>
              <a:outerShdw blurRad="50800" dist="38100" dir="5400000" algn="tl" rotWithShape="0">
                <a:srgbClr val="808080">
                  <a:alpha val="42998"/>
                </a:srgbClr>
              </a:outerShdw>
            </a:effectLst>
          </p:spPr>
          <p:txBody>
            <a:bodyPr anchor="ctr"/>
            <a:lstStyle/>
            <a:p>
              <a:pPr algn="ctr" eaLnBrk="1" fontAlgn="auto" hangingPunct="1">
                <a:spcBef>
                  <a:spcPts val="0"/>
                </a:spcBef>
                <a:spcAft>
                  <a:spcPts val="0"/>
                </a:spcAft>
                <a:defRPr/>
              </a:pPr>
              <a:endParaRPr lang="es-ES" dirty="0">
                <a:solidFill>
                  <a:schemeClr val="lt1"/>
                </a:solidFill>
                <a:latin typeface="+mn-lt"/>
                <a:ea typeface="+mn-ea"/>
              </a:endParaRPr>
            </a:p>
          </p:txBody>
        </p:sp>
        <p:sp>
          <p:nvSpPr>
            <p:cNvPr id="18" name="CuadroTexto 24">
              <a:extLst>
                <a:ext uri="{FF2B5EF4-FFF2-40B4-BE49-F238E27FC236}">
                  <a16:creationId xmlns:a16="http://schemas.microsoft.com/office/drawing/2014/main" id="{88DE592B-B7C3-447B-ACC8-2FF33DFAE482}"/>
                </a:ext>
              </a:extLst>
            </p:cNvPr>
            <p:cNvSpPr txBox="1">
              <a:spLocks noChangeArrowheads="1"/>
            </p:cNvSpPr>
            <p:nvPr/>
          </p:nvSpPr>
          <p:spPr bwMode="auto">
            <a:xfrm>
              <a:off x="9075835" y="4149080"/>
              <a:ext cx="13585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Futura Std Book"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9pPr>
            </a:lstStyle>
            <a:p>
              <a:pPr algn="ctr" eaLnBrk="1" hangingPunct="1">
                <a:lnSpc>
                  <a:spcPct val="100000"/>
                </a:lnSpc>
                <a:spcBef>
                  <a:spcPct val="0"/>
                </a:spcBef>
                <a:buFontTx/>
                <a:buNone/>
              </a:pPr>
              <a:r>
                <a:rPr lang="es-ES" altLang="es-CO" sz="1600" b="1" dirty="0"/>
                <a:t>Capital</a:t>
              </a:r>
              <a:br>
                <a:rPr lang="es-ES" altLang="es-CO" sz="1600" b="1" dirty="0"/>
              </a:br>
              <a:r>
                <a:rPr lang="es-ES" altLang="es-CO" sz="1600" b="1" dirty="0"/>
                <a:t>humano e</a:t>
              </a:r>
              <a:br>
                <a:rPr lang="es-ES" altLang="es-CO" sz="1600" b="1" dirty="0"/>
              </a:br>
              <a:r>
                <a:rPr lang="es-ES" altLang="es-CO" sz="1600" b="1" dirty="0"/>
                <a:t>Innovación</a:t>
              </a:r>
            </a:p>
          </p:txBody>
        </p:sp>
        <p:pic>
          <p:nvPicPr>
            <p:cNvPr id="19" name="Imagen 30" descr="team.png">
              <a:extLst>
                <a:ext uri="{FF2B5EF4-FFF2-40B4-BE49-F238E27FC236}">
                  <a16:creationId xmlns:a16="http://schemas.microsoft.com/office/drawing/2014/main" id="{6D80B39B-DC0B-41FE-857F-29EEF79F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8231" y="2771356"/>
              <a:ext cx="672072" cy="663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Pentágono 19">
              <a:extLst>
                <a:ext uri="{FF2B5EF4-FFF2-40B4-BE49-F238E27FC236}">
                  <a16:creationId xmlns:a16="http://schemas.microsoft.com/office/drawing/2014/main" id="{99EFCB91-C947-45E3-BDF6-C4C958CBF5F7}"/>
                </a:ext>
              </a:extLst>
            </p:cNvPr>
            <p:cNvSpPr>
              <a:spLocks noChangeArrowheads="1"/>
            </p:cNvSpPr>
            <p:nvPr/>
          </p:nvSpPr>
          <p:spPr bwMode="auto">
            <a:xfrm rot="5400000">
              <a:off x="1281935" y="2685916"/>
              <a:ext cx="1575333" cy="1320014"/>
            </a:xfrm>
            <a:prstGeom prst="homePlate">
              <a:avLst>
                <a:gd name="adj" fmla="val 49998"/>
              </a:avLst>
            </a:prstGeom>
            <a:solidFill>
              <a:srgbClr val="86081A"/>
            </a:solidFill>
            <a:ln w="6350">
              <a:solidFill>
                <a:srgbClr val="B81C28"/>
              </a:solidFill>
              <a:miter lim="800000"/>
              <a:headEnd/>
              <a:tailEnd/>
            </a:ln>
            <a:effectLst>
              <a:outerShdw blurRad="50800" dist="38100" dir="5400000" algn="tl" rotWithShape="0">
                <a:srgbClr val="808080">
                  <a:alpha val="42998"/>
                </a:srgbClr>
              </a:outerShdw>
            </a:effectLst>
          </p:spPr>
          <p:txBody>
            <a:bodyPr anchor="ctr"/>
            <a:lstStyle/>
            <a:p>
              <a:pPr algn="ctr" eaLnBrk="1" fontAlgn="auto" hangingPunct="1">
                <a:spcBef>
                  <a:spcPts val="0"/>
                </a:spcBef>
                <a:spcAft>
                  <a:spcPts val="0"/>
                </a:spcAft>
                <a:defRPr/>
              </a:pPr>
              <a:endParaRPr lang="es-ES" dirty="0">
                <a:solidFill>
                  <a:schemeClr val="lt1"/>
                </a:solidFill>
                <a:latin typeface="+mn-lt"/>
                <a:ea typeface="+mn-ea"/>
              </a:endParaRPr>
            </a:p>
          </p:txBody>
        </p:sp>
        <p:sp>
          <p:nvSpPr>
            <p:cNvPr id="21" name="CuadroTexto 10">
              <a:extLst>
                <a:ext uri="{FF2B5EF4-FFF2-40B4-BE49-F238E27FC236}">
                  <a16:creationId xmlns:a16="http://schemas.microsoft.com/office/drawing/2014/main" id="{23B95B2A-EA6D-402B-B1B6-1FB61452EEC4}"/>
                </a:ext>
              </a:extLst>
            </p:cNvPr>
            <p:cNvSpPr txBox="1">
              <a:spLocks noChangeArrowheads="1"/>
            </p:cNvSpPr>
            <p:nvPr/>
          </p:nvSpPr>
          <p:spPr bwMode="auto">
            <a:xfrm>
              <a:off x="1124773" y="4169292"/>
              <a:ext cx="180678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Futura Std Book"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itchFamily="1" charset="0"/>
                  <a:ea typeface="MS PGothic" panose="020B0600070205080204" pitchFamily="34" charset="-128"/>
                </a:defRPr>
              </a:lvl9pPr>
            </a:lstStyle>
            <a:p>
              <a:pPr algn="ctr" eaLnBrk="1" hangingPunct="1">
                <a:lnSpc>
                  <a:spcPct val="100000"/>
                </a:lnSpc>
                <a:spcBef>
                  <a:spcPct val="0"/>
                </a:spcBef>
                <a:buFontTx/>
                <a:buNone/>
              </a:pPr>
              <a:r>
                <a:rPr lang="es-ES" altLang="es-CO" sz="1600" b="1" dirty="0"/>
                <a:t>Infraestructura para la logística</a:t>
              </a:r>
            </a:p>
          </p:txBody>
        </p:sp>
        <p:pic>
          <p:nvPicPr>
            <p:cNvPr id="22" name="Imagen 31" descr="distance-to-travel-between-two-points.png">
              <a:extLst>
                <a:ext uri="{FF2B5EF4-FFF2-40B4-BE49-F238E27FC236}">
                  <a16:creationId xmlns:a16="http://schemas.microsoft.com/office/drawing/2014/main" id="{6D9CDEE4-61DA-46A1-A0AA-CE009FACB67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66" y="2670873"/>
              <a:ext cx="874570" cy="803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Flecha izquierda y derecha 22">
              <a:extLst>
                <a:ext uri="{FF2B5EF4-FFF2-40B4-BE49-F238E27FC236}">
                  <a16:creationId xmlns:a16="http://schemas.microsoft.com/office/drawing/2014/main" id="{5D322632-FF7D-40F9-8D89-11D408C2A8B1}"/>
                </a:ext>
              </a:extLst>
            </p:cNvPr>
            <p:cNvSpPr/>
            <p:nvPr/>
          </p:nvSpPr>
          <p:spPr>
            <a:xfrm>
              <a:off x="1406769" y="5076704"/>
              <a:ext cx="9009711" cy="767692"/>
            </a:xfrm>
            <a:prstGeom prst="leftRightArrow">
              <a:avLst>
                <a:gd name="adj1" fmla="val 67816"/>
                <a:gd name="adj2" fmla="val 50000"/>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Futura Std Book" pitchFamily="1" charset="0"/>
                  <a:ea typeface="MS PGothic" panose="020B0600070205080204" pitchFamily="34" charset="-128"/>
                </a:defRPr>
              </a:lvl1pPr>
              <a:lvl2pPr marL="742950" indent="-285750">
                <a:defRPr sz="2400">
                  <a:solidFill>
                    <a:schemeClr val="tx1"/>
                  </a:solidFill>
                  <a:latin typeface="Futura Std Book" pitchFamily="1" charset="0"/>
                  <a:ea typeface="MS PGothic" panose="020B0600070205080204" pitchFamily="34" charset="-128"/>
                </a:defRPr>
              </a:lvl2pPr>
              <a:lvl3pPr marL="1143000" indent="-228600">
                <a:defRPr sz="2400">
                  <a:solidFill>
                    <a:schemeClr val="tx1"/>
                  </a:solidFill>
                  <a:latin typeface="Futura Std Book" pitchFamily="1" charset="0"/>
                  <a:ea typeface="MS PGothic" panose="020B0600070205080204" pitchFamily="34" charset="-128"/>
                </a:defRPr>
              </a:lvl3pPr>
              <a:lvl4pPr marL="1600200" indent="-228600">
                <a:defRPr sz="2400">
                  <a:solidFill>
                    <a:schemeClr val="tx1"/>
                  </a:solidFill>
                  <a:latin typeface="Futura Std Book" pitchFamily="1" charset="0"/>
                  <a:ea typeface="MS PGothic" panose="020B0600070205080204" pitchFamily="34" charset="-128"/>
                </a:defRPr>
              </a:lvl4pPr>
              <a:lvl5pPr marL="2057400" indent="-228600">
                <a:defRPr sz="2400">
                  <a:solidFill>
                    <a:schemeClr val="tx1"/>
                  </a:solidFill>
                  <a:latin typeface="Futura Std Book" pitchFamily="1"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9pPr>
            </a:lstStyle>
            <a:p>
              <a:pPr algn="ctr" eaLnBrk="1" hangingPunct="1">
                <a:defRPr/>
              </a:pPr>
              <a:r>
                <a:rPr lang="es-CO" altLang="es-CO" sz="2000" b="1" dirty="0">
                  <a:solidFill>
                    <a:srgbClr val="FFFFFF"/>
                  </a:solidFill>
                </a:rPr>
                <a:t>PLANES LOGÍSTICOS REGIONALES/SECTORIALES</a:t>
              </a:r>
            </a:p>
          </p:txBody>
        </p:sp>
      </p:grpSp>
    </p:spTree>
    <p:extLst>
      <p:ext uri="{BB962C8B-B14F-4D97-AF65-F5344CB8AC3E}">
        <p14:creationId xmlns:p14="http://schemas.microsoft.com/office/powerpoint/2010/main" val="71312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C3F30-7E9C-4107-A27F-E217846A9554}"/>
              </a:ext>
            </a:extLst>
          </p:cNvPr>
          <p:cNvSpPr>
            <a:spLocks noGrp="1"/>
          </p:cNvSpPr>
          <p:nvPr>
            <p:ph type="body" sz="quarter" idx="10"/>
          </p:nvPr>
        </p:nvSpPr>
        <p:spPr/>
        <p:txBody>
          <a:bodyPr/>
          <a:lstStyle/>
          <a:p>
            <a:r>
              <a:rPr lang="es-CO" dirty="0"/>
              <a:t>Subsidios</a:t>
            </a:r>
          </a:p>
        </p:txBody>
      </p:sp>
    </p:spTree>
    <p:extLst>
      <p:ext uri="{BB962C8B-B14F-4D97-AF65-F5344CB8AC3E}">
        <p14:creationId xmlns:p14="http://schemas.microsoft.com/office/powerpoint/2010/main" val="232895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Gasto público en subsidios sociales</a:t>
            </a:r>
          </a:p>
        </p:txBody>
      </p:sp>
      <p:sp>
        <p:nvSpPr>
          <p:cNvPr id="3" name="Marcador de texto 2"/>
          <p:cNvSpPr>
            <a:spLocks noGrp="1"/>
          </p:cNvSpPr>
          <p:nvPr>
            <p:ph type="body" sz="quarter" idx="10"/>
          </p:nvPr>
        </p:nvSpPr>
        <p:spPr/>
        <p:txBody>
          <a:bodyPr/>
          <a:lstStyle/>
          <a:p>
            <a:r>
              <a:rPr lang="es-ES" dirty="0"/>
              <a:t>El gasto público en subsidios sociales ha aumentado en los últimos años</a:t>
            </a:r>
          </a:p>
        </p:txBody>
      </p:sp>
      <p:sp>
        <p:nvSpPr>
          <p:cNvPr id="4" name="Marcador de texto 3"/>
          <p:cNvSpPr>
            <a:spLocks noGrp="1"/>
          </p:cNvSpPr>
          <p:nvPr>
            <p:ph type="body" sz="quarter" idx="11"/>
          </p:nvPr>
        </p:nvSpPr>
        <p:spPr/>
        <p:txBody>
          <a:bodyPr/>
          <a:lstStyle/>
          <a:p>
            <a:r>
              <a:rPr lang="es-ES" dirty="0"/>
              <a:t>Fuente: Cálculos DNP.*Preliminar.</a:t>
            </a:r>
          </a:p>
        </p:txBody>
      </p:sp>
      <p:sp>
        <p:nvSpPr>
          <p:cNvPr id="7" name="CuadroTexto 2"/>
          <p:cNvSpPr txBox="1"/>
          <p:nvPr/>
        </p:nvSpPr>
        <p:spPr>
          <a:xfrm>
            <a:off x="1" y="1225527"/>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latin typeface="Futura Std Book"/>
                <a:ea typeface="+mn-ea"/>
                <a:cs typeface="Futura Std Book"/>
              </a:rPr>
              <a:t>Gasto público asociado a subsidios (2010-2015)</a:t>
            </a:r>
          </a:p>
        </p:txBody>
      </p:sp>
      <p:graphicFrame>
        <p:nvGraphicFramePr>
          <p:cNvPr id="10" name="Gráfico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449417547"/>
              </p:ext>
            </p:extLst>
          </p:nvPr>
        </p:nvGraphicFramePr>
        <p:xfrm>
          <a:off x="344422" y="1581995"/>
          <a:ext cx="11495084" cy="4071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2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Problema: los subsidios sociales no son progresivos</a:t>
            </a:r>
          </a:p>
        </p:txBody>
      </p:sp>
      <p:sp>
        <p:nvSpPr>
          <p:cNvPr id="3" name="Marcador de texto 2"/>
          <p:cNvSpPr>
            <a:spLocks noGrp="1"/>
          </p:cNvSpPr>
          <p:nvPr>
            <p:ph type="body" sz="quarter" idx="10"/>
          </p:nvPr>
        </p:nvSpPr>
        <p:spPr/>
        <p:txBody>
          <a:bodyPr/>
          <a:lstStyle/>
          <a:p>
            <a:r>
              <a:rPr lang="es-ES" dirty="0"/>
              <a:t>Varios subsidios sociales se encuentran mal focalizados</a:t>
            </a:r>
          </a:p>
        </p:txBody>
      </p:sp>
      <p:sp>
        <p:nvSpPr>
          <p:cNvPr id="4" name="Marcador de texto 3"/>
          <p:cNvSpPr>
            <a:spLocks noGrp="1"/>
          </p:cNvSpPr>
          <p:nvPr>
            <p:ph type="body" sz="quarter" idx="11"/>
          </p:nvPr>
        </p:nvSpPr>
        <p:spPr/>
        <p:txBody>
          <a:bodyPr/>
          <a:lstStyle/>
          <a:p>
            <a:r>
              <a:rPr lang="es-ES" dirty="0"/>
              <a:t>Fuente: Cálculos DNP.*Preliminar.</a:t>
            </a:r>
          </a:p>
        </p:txBody>
      </p:sp>
      <p:sp>
        <p:nvSpPr>
          <p:cNvPr id="5" name="Rectángulo 4"/>
          <p:cNvSpPr/>
          <p:nvPr/>
        </p:nvSpPr>
        <p:spPr>
          <a:xfrm>
            <a:off x="2407920" y="1151994"/>
            <a:ext cx="7376160" cy="369332"/>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utura Std Book"/>
                <a:ea typeface="+mn-ea"/>
                <a:cs typeface="+mn-cs"/>
              </a:rPr>
              <a:t>Distribución de subsidios sociales por quintil de ingreso, 2015</a:t>
            </a:r>
          </a:p>
        </p:txBody>
      </p:sp>
      <p:graphicFrame>
        <p:nvGraphicFramePr>
          <p:cNvPr id="6" name="Tabla 10"/>
          <p:cNvGraphicFramePr>
            <a:graphicFrameLocks noGrp="1"/>
          </p:cNvGraphicFramePr>
          <p:nvPr>
            <p:extLst>
              <p:ext uri="{D42A27DB-BD31-4B8C-83A1-F6EECF244321}">
                <p14:modId xmlns:p14="http://schemas.microsoft.com/office/powerpoint/2010/main" val="1236877000"/>
              </p:ext>
            </p:extLst>
          </p:nvPr>
        </p:nvGraphicFramePr>
        <p:xfrm>
          <a:off x="441632" y="1612501"/>
          <a:ext cx="11236962" cy="4073893"/>
        </p:xfrm>
        <a:graphic>
          <a:graphicData uri="http://schemas.openxmlformats.org/drawingml/2006/table">
            <a:tbl>
              <a:tblPr>
                <a:tableStyleId>{616DA210-FB5B-4158-B5E0-FEB733F419BA}</a:tableStyleId>
              </a:tblPr>
              <a:tblGrid>
                <a:gridCol w="3528000">
                  <a:extLst>
                    <a:ext uri="{9D8B030D-6E8A-4147-A177-3AD203B41FA5}">
                      <a16:colId xmlns:a16="http://schemas.microsoft.com/office/drawing/2014/main" val="20000"/>
                    </a:ext>
                  </a:extLst>
                </a:gridCol>
                <a:gridCol w="1393187">
                  <a:extLst>
                    <a:ext uri="{9D8B030D-6E8A-4147-A177-3AD203B41FA5}">
                      <a16:colId xmlns:a16="http://schemas.microsoft.com/office/drawing/2014/main" val="20001"/>
                    </a:ext>
                  </a:extLst>
                </a:gridCol>
                <a:gridCol w="1263155">
                  <a:extLst>
                    <a:ext uri="{9D8B030D-6E8A-4147-A177-3AD203B41FA5}">
                      <a16:colId xmlns:a16="http://schemas.microsoft.com/office/drawing/2014/main" val="20002"/>
                    </a:ext>
                  </a:extLst>
                </a:gridCol>
                <a:gridCol w="1263155">
                  <a:extLst>
                    <a:ext uri="{9D8B030D-6E8A-4147-A177-3AD203B41FA5}">
                      <a16:colId xmlns:a16="http://schemas.microsoft.com/office/drawing/2014/main" val="20003"/>
                    </a:ext>
                  </a:extLst>
                </a:gridCol>
                <a:gridCol w="1263155">
                  <a:extLst>
                    <a:ext uri="{9D8B030D-6E8A-4147-A177-3AD203B41FA5}">
                      <a16:colId xmlns:a16="http://schemas.microsoft.com/office/drawing/2014/main" val="20004"/>
                    </a:ext>
                  </a:extLst>
                </a:gridCol>
                <a:gridCol w="1263155">
                  <a:extLst>
                    <a:ext uri="{9D8B030D-6E8A-4147-A177-3AD203B41FA5}">
                      <a16:colId xmlns:a16="http://schemas.microsoft.com/office/drawing/2014/main" val="20005"/>
                    </a:ext>
                  </a:extLst>
                </a:gridCol>
                <a:gridCol w="1263155">
                  <a:extLst>
                    <a:ext uri="{9D8B030D-6E8A-4147-A177-3AD203B41FA5}">
                      <a16:colId xmlns:a16="http://schemas.microsoft.com/office/drawing/2014/main" val="20006"/>
                    </a:ext>
                  </a:extLst>
                </a:gridCol>
              </a:tblGrid>
              <a:tr h="465679">
                <a:tc rowSpan="2">
                  <a:txBody>
                    <a:bodyPr/>
                    <a:lstStyle/>
                    <a:p>
                      <a:pPr algn="ctr" fontAlgn="ctr"/>
                      <a:r>
                        <a:rPr lang="es-CO" sz="1600" u="none" strike="noStrike" dirty="0">
                          <a:solidFill>
                            <a:srgbClr val="FFFFFF"/>
                          </a:solidFill>
                          <a:effectLst/>
                          <a:latin typeface="Futura Std Book" panose="020B0502020204020303" pitchFamily="34" charset="0"/>
                        </a:rPr>
                        <a:t>Sector</a:t>
                      </a:r>
                      <a:endParaRPr lang="es-CO" sz="1600" b="1" i="0" u="none" strike="noStrike" dirty="0">
                        <a:solidFill>
                          <a:srgbClr val="FFFFFF"/>
                        </a:solidFill>
                        <a:effectLst/>
                        <a:latin typeface="Futura Std Book" panose="020B0502020204020303" pitchFamily="34" charset="0"/>
                      </a:endParaRPr>
                    </a:p>
                  </a:txBody>
                  <a:tcPr marL="13500" marR="13500" marT="13500" marB="0" anchor="ctr">
                    <a:lnL w="12700" cmpd="sng">
                      <a:noFill/>
                    </a:lnL>
                    <a:lnR w="12700" cap="flat" cmpd="sng" algn="ctr">
                      <a:solidFill>
                        <a:scrgbClr r="0" g="0" b="0"/>
                      </a:solidFill>
                      <a:prstDash val="sysDot"/>
                      <a:round/>
                      <a:headEnd type="none" w="med" len="med"/>
                      <a:tailEnd type="none" w="med" len="med"/>
                    </a:lnR>
                    <a:lnT w="12700" cmpd="sng">
                      <a:noFill/>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tc rowSpan="2">
                  <a:txBody>
                    <a:bodyPr/>
                    <a:lstStyle/>
                    <a:p>
                      <a:pPr algn="ctr" fontAlgn="ctr"/>
                      <a:r>
                        <a:rPr lang="es-CO" sz="1500" u="none" strike="noStrike" dirty="0">
                          <a:solidFill>
                            <a:srgbClr val="FFFFFF"/>
                          </a:solidFill>
                          <a:effectLst/>
                          <a:latin typeface="Futura Std Book" panose="020B0502020204020303" pitchFamily="34" charset="0"/>
                        </a:rPr>
                        <a:t>Magnitud </a:t>
                      </a:r>
                      <a:br>
                        <a:rPr lang="es-CO" sz="1500" u="none" strike="noStrike" dirty="0">
                          <a:solidFill>
                            <a:srgbClr val="FFFFFF"/>
                          </a:solidFill>
                          <a:effectLst/>
                          <a:latin typeface="Futura Std Book" panose="020B0502020204020303" pitchFamily="34" charset="0"/>
                        </a:rPr>
                      </a:br>
                      <a:r>
                        <a:rPr lang="es-CO" sz="1500" u="none" strike="noStrike" dirty="0">
                          <a:solidFill>
                            <a:srgbClr val="FFFFFF"/>
                          </a:solidFill>
                          <a:effectLst/>
                          <a:latin typeface="Futura Std Book" panose="020B0502020204020303" pitchFamily="34" charset="0"/>
                        </a:rPr>
                        <a:t>subsidio </a:t>
                      </a:r>
                      <a:br>
                        <a:rPr lang="es-CO" sz="1500" u="none" strike="noStrike" dirty="0">
                          <a:solidFill>
                            <a:srgbClr val="FFFFFF"/>
                          </a:solidFill>
                          <a:effectLst/>
                          <a:latin typeface="Futura Std Book" panose="020B0502020204020303" pitchFamily="34" charset="0"/>
                        </a:rPr>
                      </a:br>
                      <a:r>
                        <a:rPr lang="es-CO" sz="1500" u="none" strike="noStrike" dirty="0">
                          <a:solidFill>
                            <a:srgbClr val="FFFFFF"/>
                          </a:solidFill>
                          <a:effectLst/>
                          <a:latin typeface="Futura Std Book" panose="020B0502020204020303" pitchFamily="34" charset="0"/>
                        </a:rPr>
                        <a:t>(% PIB)</a:t>
                      </a:r>
                      <a:endParaRPr lang="es-CO" sz="1500" b="1" i="0" u="none" strike="noStrike" dirty="0">
                        <a:solidFill>
                          <a:srgbClr val="FFFFFF"/>
                        </a:solidFill>
                        <a:effectLst/>
                        <a:latin typeface="Futura Std Book" panose="020B0502020204020303" pitchFamily="34" charset="0"/>
                      </a:endParaRPr>
                    </a:p>
                  </a:txBody>
                  <a:tcPr marL="13500" marR="13500" marT="1350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mpd="sng">
                      <a:noFill/>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tc gridSpan="5">
                  <a:txBody>
                    <a:bodyPr/>
                    <a:lstStyle/>
                    <a:p>
                      <a:pPr algn="ctr" fontAlgn="ctr"/>
                      <a:r>
                        <a:rPr lang="es-CO" sz="1500" u="none" strike="noStrike" dirty="0">
                          <a:solidFill>
                            <a:srgbClr val="FFFFFF"/>
                          </a:solidFill>
                          <a:effectLst/>
                          <a:latin typeface="Futura Std Book" panose="020B0502020204020303" pitchFamily="34" charset="0"/>
                        </a:rPr>
                        <a:t>Focalización</a:t>
                      </a:r>
                      <a:br>
                        <a:rPr lang="es-CO" sz="1500" u="none" strike="noStrike" dirty="0">
                          <a:solidFill>
                            <a:srgbClr val="FFFFFF"/>
                          </a:solidFill>
                          <a:effectLst/>
                          <a:latin typeface="Futura Std Book" panose="020B0502020204020303" pitchFamily="34" charset="0"/>
                        </a:rPr>
                      </a:br>
                      <a:r>
                        <a:rPr lang="es-CO" sz="1500" u="none" strike="noStrike" dirty="0">
                          <a:solidFill>
                            <a:srgbClr val="FFFFFF"/>
                          </a:solidFill>
                          <a:effectLst/>
                          <a:latin typeface="Futura Std Book" panose="020B0502020204020303" pitchFamily="34" charset="0"/>
                        </a:rPr>
                        <a:t>(% del subsidio por</a:t>
                      </a:r>
                      <a:r>
                        <a:rPr lang="es-CO" sz="1500" u="none" strike="noStrike" baseline="0" dirty="0">
                          <a:solidFill>
                            <a:srgbClr val="FFFFFF"/>
                          </a:solidFill>
                          <a:effectLst/>
                          <a:latin typeface="Futura Std Book" panose="020B0502020204020303" pitchFamily="34" charset="0"/>
                        </a:rPr>
                        <a:t> clase social</a:t>
                      </a:r>
                      <a:r>
                        <a:rPr lang="es-CO" sz="1500" u="none" strike="noStrike" dirty="0">
                          <a:solidFill>
                            <a:srgbClr val="FFFFFF"/>
                          </a:solidFill>
                          <a:effectLst/>
                          <a:latin typeface="Futura Std Book" panose="020B0502020204020303" pitchFamily="34" charset="0"/>
                        </a:rPr>
                        <a:t>)</a:t>
                      </a:r>
                      <a:endParaRPr lang="es-CO" sz="1500" b="1" i="0" u="none" strike="noStrike" dirty="0">
                        <a:solidFill>
                          <a:srgbClr val="FFFFFF"/>
                        </a:solidFill>
                        <a:effectLst/>
                        <a:latin typeface="Futura Std Book" panose="020B0502020204020303" pitchFamily="34" charset="0"/>
                      </a:endParaRPr>
                    </a:p>
                  </a:txBody>
                  <a:tcPr marL="13500" marR="13500" marT="13500" marB="0" anchor="ctr">
                    <a:lnL w="12700" cap="flat" cmpd="sng" algn="ctr">
                      <a:solidFill>
                        <a:scrgbClr r="0" g="0" b="0"/>
                      </a:solidFill>
                      <a:prstDash val="sysDot"/>
                      <a:round/>
                      <a:headEnd type="none" w="med" len="med"/>
                      <a:tailEnd type="none" w="med" len="med"/>
                    </a:lnL>
                    <a:lnR w="12700" cmpd="sng">
                      <a:noFill/>
                    </a:lnR>
                    <a:lnT w="12700" cmpd="sng">
                      <a:noFill/>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59103">
                <a:tc vMerge="1">
                  <a:txBody>
                    <a:bodyPr/>
                    <a:lstStyle/>
                    <a:p>
                      <a:endParaRPr lang="es-CO"/>
                    </a:p>
                  </a:txBody>
                  <a:tcPr/>
                </a:tc>
                <a:tc vMerge="1">
                  <a:txBody>
                    <a:bodyPr/>
                    <a:lstStyle/>
                    <a:p>
                      <a:endParaRPr lang="es-CO"/>
                    </a:p>
                  </a:txBody>
                  <a:tcPr/>
                </a:tc>
                <a:tc>
                  <a:txBody>
                    <a:bodyPr/>
                    <a:lstStyle/>
                    <a:p>
                      <a:pPr algn="ctr" fontAlgn="b"/>
                      <a:r>
                        <a:rPr lang="es-CO" sz="1500" u="none" strike="noStrike" kern="1200" dirty="0">
                          <a:solidFill>
                            <a:srgbClr val="000000"/>
                          </a:solidFill>
                          <a:effectLst/>
                          <a:latin typeface="Futura Std Book" panose="020B0502020204020303" pitchFamily="34" charset="0"/>
                          <a:ea typeface="+mn-ea"/>
                          <a:cs typeface="+mn-cs"/>
                        </a:rPr>
                        <a:t>1</a:t>
                      </a:r>
                    </a:p>
                  </a:txBody>
                  <a:tcPr marL="7620" marR="7620" marT="762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CO" sz="1500" u="none" strike="noStrike" kern="1200" dirty="0">
                          <a:solidFill>
                            <a:srgbClr val="000000"/>
                          </a:solidFill>
                          <a:effectLst/>
                          <a:latin typeface="Futura Std Book" panose="020B0502020204020303" pitchFamily="34" charset="0"/>
                          <a:ea typeface="+mn-ea"/>
                          <a:cs typeface="+mn-cs"/>
                        </a:rPr>
                        <a:t>2</a:t>
                      </a:r>
                    </a:p>
                  </a:txBody>
                  <a:tcPr marL="7620" marR="7620" marT="762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CO" sz="1500" u="none" strike="noStrike" kern="1200" dirty="0">
                          <a:solidFill>
                            <a:srgbClr val="000000"/>
                          </a:solidFill>
                          <a:effectLst/>
                          <a:latin typeface="Futura Std Book" panose="020B0502020204020303" pitchFamily="34" charset="0"/>
                          <a:ea typeface="+mn-ea"/>
                          <a:cs typeface="+mn-cs"/>
                        </a:rPr>
                        <a:t>3</a:t>
                      </a:r>
                    </a:p>
                  </a:txBody>
                  <a:tcPr marL="7620" marR="7620" marT="762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CO" sz="1500" u="none" strike="noStrike" kern="1200" dirty="0">
                          <a:solidFill>
                            <a:srgbClr val="000000"/>
                          </a:solidFill>
                          <a:effectLst/>
                          <a:latin typeface="Futura Std Book" panose="020B0502020204020303" pitchFamily="34" charset="0"/>
                          <a:ea typeface="+mn-ea"/>
                          <a:cs typeface="+mn-cs"/>
                        </a:rPr>
                        <a:t>4</a:t>
                      </a:r>
                    </a:p>
                  </a:txBody>
                  <a:tcPr marL="7620" marR="7620" marT="762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CO" sz="1500" u="none" strike="noStrike" kern="1200" dirty="0">
                          <a:solidFill>
                            <a:srgbClr val="000000"/>
                          </a:solidFill>
                          <a:effectLst/>
                          <a:latin typeface="Futura Std Book" panose="020B0502020204020303" pitchFamily="34" charset="0"/>
                          <a:ea typeface="+mn-ea"/>
                          <a:cs typeface="+mn-cs"/>
                        </a:rPr>
                        <a:t>5</a:t>
                      </a:r>
                    </a:p>
                  </a:txBody>
                  <a:tcPr marL="7620" marR="7620" marT="7620"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397244">
                <a:tc>
                  <a:txBody>
                    <a:bodyPr/>
                    <a:lstStyle/>
                    <a:p>
                      <a:pPr algn="l">
                        <a:lnSpc>
                          <a:spcPct val="107000"/>
                        </a:lnSpc>
                        <a:spcAft>
                          <a:spcPts val="0"/>
                        </a:spcAft>
                      </a:pPr>
                      <a:r>
                        <a:rPr lang="es-CO" sz="1400" dirty="0">
                          <a:solidFill>
                            <a:schemeClr val="tx1"/>
                          </a:solidFill>
                          <a:effectLst/>
                          <a:latin typeface="Futura Std Book" panose="020B0502020204020303" pitchFamily="34" charset="0"/>
                          <a:ea typeface="Times New Roman" panose="02020603050405020304" pitchFamily="18" charset="0"/>
                          <a:cs typeface="Times New Roman" panose="02020603050405020304" pitchFamily="18" charset="0"/>
                        </a:rPr>
                        <a:t>Educación (Inc. formación para el trabajo)</a:t>
                      </a:r>
                      <a:endParaRPr lang="es-CO" sz="1400" dirty="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2,97%</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t>25,7%</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dirty="0"/>
                        <a:t>23,4%</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dirty="0"/>
                        <a:t>21,4%</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dirty="0"/>
                        <a:t>18,1%</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dirty="0"/>
                        <a:t>11,4%</a:t>
                      </a:r>
                    </a:p>
                  </a:txBody>
                  <a:tcPr marL="33338" marR="33338" marT="0"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71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CO" sz="1400" dirty="0">
                          <a:solidFill>
                            <a:schemeClr val="tx1"/>
                          </a:solidFill>
                          <a:effectLst/>
                          <a:latin typeface="Futura Std Book" panose="020B0502020204020303" pitchFamily="34" charset="0"/>
                          <a:ea typeface="Times New Roman" panose="02020603050405020304" pitchFamily="18" charset="0"/>
                          <a:cs typeface="Times New Roman" panose="02020603050405020304" pitchFamily="18" charset="0"/>
                        </a:rPr>
                        <a:t>Pensiones (Inc. Colombia Mayor)</a:t>
                      </a:r>
                      <a:endParaRPr lang="es-CO" sz="1400" dirty="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7000"/>
                        </a:lnSpc>
                        <a:spcBef>
                          <a:spcPts val="0"/>
                        </a:spcBef>
                        <a:spcAft>
                          <a:spcPts val="0"/>
                        </a:spcAft>
                        <a:buClrTx/>
                        <a:buSzTx/>
                        <a:buFontTx/>
                        <a:buNone/>
                        <a:tabLst/>
                        <a:defRPr/>
                      </a:pPr>
                      <a:r>
                        <a:rPr lang="es-CO" dirty="0"/>
                        <a:t>2,31%</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t>4,3%</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t>7,8%</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t>13,7%</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solidFill>
                            <a:srgbClr val="FFFFFF"/>
                          </a:solidFill>
                        </a:rPr>
                        <a:t>23,4%</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tc>
                  <a:txBody>
                    <a:bodyPr/>
                    <a:lstStyle/>
                    <a:p>
                      <a:pPr algn="ctr">
                        <a:lnSpc>
                          <a:spcPct val="107000"/>
                        </a:lnSpc>
                        <a:spcAft>
                          <a:spcPts val="0"/>
                        </a:spcAft>
                      </a:pPr>
                      <a:r>
                        <a:rPr lang="es-CO" dirty="0">
                          <a:solidFill>
                            <a:srgbClr val="FFFFFF"/>
                          </a:solidFill>
                        </a:rPr>
                        <a:t>50,8%</a:t>
                      </a:r>
                    </a:p>
                  </a:txBody>
                  <a:tcPr marL="33338" marR="33338" marT="0"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extLst>
                  <a:ext uri="{0D108BD9-81ED-4DB2-BD59-A6C34878D82A}">
                    <a16:rowId xmlns:a16="http://schemas.microsoft.com/office/drawing/2014/main" val="10003"/>
                  </a:ext>
                </a:extLst>
              </a:tr>
              <a:tr h="345860">
                <a:tc>
                  <a:txBody>
                    <a:bodyPr/>
                    <a:lstStyle/>
                    <a:p>
                      <a:pPr algn="l">
                        <a:lnSpc>
                          <a:spcPct val="107000"/>
                        </a:lnSpc>
                        <a:spcAft>
                          <a:spcPts val="0"/>
                        </a:spcAft>
                      </a:pPr>
                      <a:r>
                        <a:rPr lang="es-CO" sz="1400" dirty="0">
                          <a:solidFill>
                            <a:schemeClr val="tx1"/>
                          </a:solidFill>
                          <a:effectLst/>
                          <a:latin typeface="Futura Std Book" panose="020B0502020204020303" pitchFamily="34" charset="0"/>
                          <a:ea typeface="Times New Roman" panose="02020603050405020304" pitchFamily="18" charset="0"/>
                          <a:cs typeface="Times New Roman" panose="02020603050405020304" pitchFamily="18" charset="0"/>
                        </a:rPr>
                        <a:t>Salud</a:t>
                      </a:r>
                      <a:endParaRPr lang="es-CO" sz="1400" dirty="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1,85%</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t>33,7%</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a:t>23,6%</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t>19,7%</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t>15,1%</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O" dirty="0"/>
                        <a:t>8,0%</a:t>
                      </a:r>
                    </a:p>
                  </a:txBody>
                  <a:tcPr marL="33338" marR="33338" marT="0"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3718">
                <a:tc>
                  <a:txBody>
                    <a:bodyPr/>
                    <a:lstStyle/>
                    <a:p>
                      <a:pPr marL="0" algn="l" defTabSz="914400" rtl="0" eaLnBrk="1" latinLnBrk="0" hangingPunct="1">
                        <a:lnSpc>
                          <a:spcPct val="107000"/>
                        </a:lnSpc>
                        <a:spcAft>
                          <a:spcPts val="0"/>
                        </a:spcAft>
                      </a:pPr>
                      <a:r>
                        <a:rPr lang="es-CO" sz="1400" kern="1200" dirty="0">
                          <a:solidFill>
                            <a:schemeClr val="tx1"/>
                          </a:solidFill>
                          <a:effectLst/>
                          <a:latin typeface="Futura Std Book" panose="020B0502020204020303" pitchFamily="34" charset="0"/>
                          <a:ea typeface="Times New Roman" panose="02020603050405020304" pitchFamily="18" charset="0"/>
                          <a:cs typeface="Times New Roman" panose="02020603050405020304" pitchFamily="18" charset="0"/>
                        </a:rPr>
                        <a:t>Servicios Públicos</a:t>
                      </a:r>
                    </a:p>
                  </a:txBody>
                  <a:tcPr marL="44450" marR="44450" marT="0"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0,66%</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21,8%</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23,2%</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22,9%</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7000"/>
                        </a:lnSpc>
                        <a:spcAft>
                          <a:spcPts val="0"/>
                        </a:spcAft>
                      </a:pPr>
                      <a:r>
                        <a:rPr lang="es-CO" dirty="0">
                          <a:solidFill>
                            <a:srgbClr val="FFFFFF"/>
                          </a:solidFill>
                        </a:rPr>
                        <a:t>20,4%</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tc>
                  <a:txBody>
                    <a:bodyPr/>
                    <a:lstStyle/>
                    <a:p>
                      <a:pPr marL="0" algn="ctr" defTabSz="914400" rtl="0" eaLnBrk="1" latinLnBrk="0" hangingPunct="1">
                        <a:lnSpc>
                          <a:spcPct val="107000"/>
                        </a:lnSpc>
                        <a:spcAft>
                          <a:spcPts val="0"/>
                        </a:spcAft>
                      </a:pPr>
                      <a:r>
                        <a:rPr lang="es-CO" dirty="0">
                          <a:solidFill>
                            <a:srgbClr val="FFFFFF"/>
                          </a:solidFill>
                        </a:rPr>
                        <a:t>11,7%</a:t>
                      </a:r>
                    </a:p>
                  </a:txBody>
                  <a:tcPr marL="33338" marR="33338" marT="0"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extLst>
                  <a:ext uri="{0D108BD9-81ED-4DB2-BD59-A6C34878D82A}">
                    <a16:rowId xmlns:a16="http://schemas.microsoft.com/office/drawing/2014/main" val="10005"/>
                  </a:ext>
                </a:extLst>
              </a:tr>
              <a:tr h="313718">
                <a:tc>
                  <a:txBody>
                    <a:bodyPr/>
                    <a:lstStyle/>
                    <a:p>
                      <a:pPr marL="0" algn="l" defTabSz="914400" rtl="0" eaLnBrk="1" latinLnBrk="0" hangingPunct="1">
                        <a:lnSpc>
                          <a:spcPct val="107000"/>
                        </a:lnSpc>
                        <a:spcAft>
                          <a:spcPts val="0"/>
                        </a:spcAft>
                      </a:pPr>
                      <a:r>
                        <a:rPr lang="es-CO" sz="1400" kern="1200" dirty="0">
                          <a:solidFill>
                            <a:schemeClr val="tx1"/>
                          </a:solidFill>
                          <a:effectLst/>
                          <a:latin typeface="Futura Std Book" panose="020B0502020204020303" pitchFamily="34" charset="0"/>
                          <a:ea typeface="Times New Roman" panose="02020603050405020304" pitchFamily="18" charset="0"/>
                          <a:cs typeface="Times New Roman" panose="02020603050405020304" pitchFamily="18" charset="0"/>
                        </a:rPr>
                        <a:t>Atención a la pobreza</a:t>
                      </a:r>
                    </a:p>
                  </a:txBody>
                  <a:tcPr marL="44450" marR="44450" marT="0"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0,46%</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33,4%</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23,0%</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15,0%</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17,2%</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11,5%</a:t>
                      </a:r>
                    </a:p>
                  </a:txBody>
                  <a:tcPr marL="33338" marR="33338" marT="0"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2462536"/>
                  </a:ext>
                </a:extLst>
              </a:tr>
              <a:tr h="313718">
                <a:tc>
                  <a:txBody>
                    <a:bodyPr/>
                    <a:lstStyle/>
                    <a:p>
                      <a:pPr marL="0" algn="l" defTabSz="914400" rtl="0" eaLnBrk="1" fontAlgn="b" latinLnBrk="0" hangingPunct="1">
                        <a:lnSpc>
                          <a:spcPct val="107000"/>
                        </a:lnSpc>
                        <a:spcAft>
                          <a:spcPts val="0"/>
                        </a:spcAft>
                      </a:pPr>
                      <a:r>
                        <a:rPr lang="es-CO" sz="1400" kern="1200" dirty="0">
                          <a:solidFill>
                            <a:schemeClr val="tx1"/>
                          </a:solidFill>
                          <a:effectLst/>
                          <a:latin typeface="Futura Std Book" panose="020B0502020204020303" pitchFamily="34" charset="0"/>
                          <a:ea typeface="Times New Roman" panose="02020603050405020304" pitchFamily="18" charset="0"/>
                          <a:cs typeface="Times New Roman" panose="02020603050405020304" pitchFamily="18" charset="0"/>
                        </a:rPr>
                        <a:t>Atención a la primera infancia</a:t>
                      </a:r>
                    </a:p>
                  </a:txBody>
                  <a:tcPr marL="9525" marR="9525" marT="9525"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0,42%</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32,03%</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27,24%</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22,13%</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15,39%</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3,22%</a:t>
                      </a:r>
                    </a:p>
                  </a:txBody>
                  <a:tcPr marL="7144" marR="7144" marT="7144"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8184896"/>
                  </a:ext>
                </a:extLst>
              </a:tr>
              <a:tr h="313718">
                <a:tc>
                  <a:txBody>
                    <a:bodyPr/>
                    <a:lstStyle/>
                    <a:p>
                      <a:pPr marL="0" algn="l" defTabSz="914400" rtl="0" eaLnBrk="1" latinLnBrk="0" hangingPunct="1">
                        <a:lnSpc>
                          <a:spcPct val="107000"/>
                        </a:lnSpc>
                        <a:spcAft>
                          <a:spcPts val="0"/>
                        </a:spcAft>
                      </a:pPr>
                      <a:r>
                        <a:rPr lang="es-CO" sz="1400" kern="1200" dirty="0">
                          <a:solidFill>
                            <a:schemeClr val="tx1"/>
                          </a:solidFill>
                          <a:effectLst/>
                          <a:latin typeface="Futura Std Book" panose="020B0502020204020303" pitchFamily="34" charset="0"/>
                          <a:ea typeface="Times New Roman" panose="02020603050405020304" pitchFamily="18" charset="0"/>
                          <a:cs typeface="Times New Roman" panose="02020603050405020304" pitchFamily="18" charset="0"/>
                        </a:rPr>
                        <a:t>Vivienda</a:t>
                      </a:r>
                    </a:p>
                  </a:txBody>
                  <a:tcPr marL="44450" marR="44450" marT="0"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0,22%</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11,3%</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22,5%</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29,6%</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dirty="0">
                          <a:solidFill>
                            <a:srgbClr val="FFFFFF"/>
                          </a:solidFill>
                        </a:rPr>
                        <a:t>26,6%</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tc>
                  <a:txBody>
                    <a:bodyPr/>
                    <a:lstStyle/>
                    <a:p>
                      <a:pPr marL="0" algn="ctr" defTabSz="914400" rtl="0" eaLnBrk="1" fontAlgn="b" latinLnBrk="0" hangingPunct="1">
                        <a:lnSpc>
                          <a:spcPct val="107000"/>
                        </a:lnSpc>
                        <a:spcAft>
                          <a:spcPts val="0"/>
                        </a:spcAft>
                      </a:pPr>
                      <a:r>
                        <a:rPr lang="es-CO" dirty="0">
                          <a:solidFill>
                            <a:srgbClr val="FFFFFF"/>
                          </a:solidFill>
                        </a:rPr>
                        <a:t>10,0%</a:t>
                      </a:r>
                    </a:p>
                  </a:txBody>
                  <a:tcPr marL="7144" marR="7144" marT="7144"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solidFill>
                      <a:srgbClr val="A4091F"/>
                    </a:solidFill>
                  </a:tcPr>
                </a:tc>
                <a:extLst>
                  <a:ext uri="{0D108BD9-81ED-4DB2-BD59-A6C34878D82A}">
                    <a16:rowId xmlns:a16="http://schemas.microsoft.com/office/drawing/2014/main" val="2668739662"/>
                  </a:ext>
                </a:extLst>
              </a:tr>
              <a:tr h="313718">
                <a:tc>
                  <a:txBody>
                    <a:bodyPr/>
                    <a:lstStyle/>
                    <a:p>
                      <a:pPr marL="0" algn="l" defTabSz="914400" rtl="0" eaLnBrk="1" latinLnBrk="0" hangingPunct="1">
                        <a:lnSpc>
                          <a:spcPct val="107000"/>
                        </a:lnSpc>
                        <a:spcAft>
                          <a:spcPts val="0"/>
                        </a:spcAft>
                      </a:pPr>
                      <a:r>
                        <a:rPr lang="es-CO" sz="1400" kern="1200" dirty="0">
                          <a:solidFill>
                            <a:schemeClr val="tx1"/>
                          </a:solidFill>
                          <a:effectLst/>
                          <a:latin typeface="Futura Std Book" panose="020B0502020204020303" pitchFamily="34" charset="0"/>
                          <a:ea typeface="Times New Roman" panose="02020603050405020304" pitchFamily="18" charset="0"/>
                          <a:cs typeface="Times New Roman" panose="02020603050405020304" pitchFamily="18" charset="0"/>
                        </a:rPr>
                        <a:t>Otros</a:t>
                      </a:r>
                    </a:p>
                  </a:txBody>
                  <a:tcPr marL="44450" marR="44450" marT="0"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dirty="0"/>
                        <a:t>0,16%</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48,7%</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35,7%</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7,5%</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5,4%</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0"/>
                        </a:spcAft>
                      </a:pPr>
                      <a:r>
                        <a:rPr lang="es-CO" dirty="0"/>
                        <a:t>2,6%</a:t>
                      </a:r>
                    </a:p>
                  </a:txBody>
                  <a:tcPr marL="33338" marR="33338" marT="0"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8734894"/>
                  </a:ext>
                </a:extLst>
              </a:tr>
              <a:tr h="559357">
                <a:tc>
                  <a:txBody>
                    <a:bodyPr/>
                    <a:lstStyle/>
                    <a:p>
                      <a:pPr algn="l">
                        <a:lnSpc>
                          <a:spcPct val="107000"/>
                        </a:lnSpc>
                        <a:spcAft>
                          <a:spcPts val="0"/>
                        </a:spcAft>
                      </a:pPr>
                      <a:r>
                        <a:rPr lang="es-CO" sz="2000" b="1" dirty="0">
                          <a:solidFill>
                            <a:srgbClr val="2F5597"/>
                          </a:solidFill>
                          <a:effectLst/>
                          <a:latin typeface="Futura Std Book" panose="020B0502020204020303" pitchFamily="34" charset="0"/>
                          <a:ea typeface="Times New Roman" panose="02020603050405020304" pitchFamily="18" charset="0"/>
                          <a:cs typeface="Calibri" panose="020F0502020204030204" pitchFamily="34" charset="0"/>
                        </a:rPr>
                        <a:t>Distribución Total</a:t>
                      </a:r>
                      <a:endParaRPr lang="es-CO" sz="2000" b="1" dirty="0">
                        <a:solidFill>
                          <a:srgbClr val="2F5597"/>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Aft>
                          <a:spcPts val="0"/>
                        </a:spcAft>
                      </a:pPr>
                      <a:r>
                        <a:rPr lang="es-CO" b="1" dirty="0">
                          <a:solidFill>
                            <a:srgbClr val="2F5597"/>
                          </a:solidFill>
                        </a:rPr>
                        <a:t>9,0%</a:t>
                      </a:r>
                    </a:p>
                  </a:txBody>
                  <a:tcPr marL="7144" marR="7144" marT="7144"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Bef>
                          <a:spcPts val="1200"/>
                        </a:spcBef>
                        <a:spcAft>
                          <a:spcPts val="0"/>
                        </a:spcAft>
                      </a:pPr>
                      <a:r>
                        <a:rPr lang="es-CO" b="1" dirty="0">
                          <a:solidFill>
                            <a:srgbClr val="2F5597"/>
                          </a:solidFill>
                        </a:rPr>
                        <a:t>22,4%</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Bef>
                          <a:spcPts val="1200"/>
                        </a:spcBef>
                        <a:spcAft>
                          <a:spcPts val="0"/>
                        </a:spcAft>
                      </a:pPr>
                      <a:r>
                        <a:rPr lang="es-CO" b="1" dirty="0">
                          <a:solidFill>
                            <a:srgbClr val="2F5597"/>
                          </a:solidFill>
                        </a:rPr>
                        <a:t>19,9%</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Bef>
                          <a:spcPts val="1200"/>
                        </a:spcBef>
                        <a:spcAft>
                          <a:spcPts val="0"/>
                        </a:spcAft>
                      </a:pPr>
                      <a:r>
                        <a:rPr lang="es-CO" b="1" dirty="0">
                          <a:solidFill>
                            <a:srgbClr val="2F5597"/>
                          </a:solidFill>
                        </a:rPr>
                        <a:t>18,8%</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Bef>
                          <a:spcPts val="1200"/>
                        </a:spcBef>
                        <a:spcAft>
                          <a:spcPts val="0"/>
                        </a:spcAft>
                      </a:pPr>
                      <a:r>
                        <a:rPr lang="es-CO" b="1" dirty="0">
                          <a:solidFill>
                            <a:srgbClr val="2F5597"/>
                          </a:solidFill>
                        </a:rPr>
                        <a:t>18,8%</a:t>
                      </a:r>
                    </a:p>
                  </a:txBody>
                  <a:tcPr marL="33338" marR="33338"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07000"/>
                        </a:lnSpc>
                        <a:spcBef>
                          <a:spcPts val="1200"/>
                        </a:spcBef>
                        <a:spcAft>
                          <a:spcPts val="0"/>
                        </a:spcAft>
                      </a:pPr>
                      <a:r>
                        <a:rPr lang="es-CO" b="1" dirty="0">
                          <a:solidFill>
                            <a:srgbClr val="2F5597"/>
                          </a:solidFill>
                        </a:rPr>
                        <a:t>20,2%</a:t>
                      </a:r>
                    </a:p>
                  </a:txBody>
                  <a:tcPr marL="33338" marR="33338" marT="0" marB="0" anchor="ctr">
                    <a:lnL w="12700" cap="flat" cmpd="sng" algn="ctr">
                      <a:solidFill>
                        <a:scrgbClr r="0" g="0" b="0"/>
                      </a:solidFill>
                      <a:prstDash val="sysDot"/>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5180331"/>
                  </a:ext>
                </a:extLst>
              </a:tr>
            </a:tbl>
          </a:graphicData>
        </a:graphic>
      </p:graphicFrame>
    </p:spTree>
    <p:extLst>
      <p:ext uri="{BB962C8B-B14F-4D97-AF65-F5344CB8AC3E}">
        <p14:creationId xmlns:p14="http://schemas.microsoft.com/office/powerpoint/2010/main" val="16194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9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Problema: los subsidios sociales no son progresivos</a:t>
            </a:r>
          </a:p>
        </p:txBody>
      </p:sp>
      <p:sp>
        <p:nvSpPr>
          <p:cNvPr id="3" name="Marcador de texto 2"/>
          <p:cNvSpPr>
            <a:spLocks noGrp="1"/>
          </p:cNvSpPr>
          <p:nvPr>
            <p:ph type="body" sz="quarter" idx="10"/>
          </p:nvPr>
        </p:nvSpPr>
        <p:spPr/>
        <p:txBody>
          <a:bodyPr/>
          <a:lstStyle/>
          <a:p>
            <a:r>
              <a:rPr lang="es-ES" sz="1900" dirty="0"/>
              <a:t>Hay millones de personas en el quintil más alto que reciben subsidios a servicios públicos</a:t>
            </a:r>
          </a:p>
        </p:txBody>
      </p:sp>
      <p:sp>
        <p:nvSpPr>
          <p:cNvPr id="5" name="Rectángulo 4"/>
          <p:cNvSpPr/>
          <p:nvPr/>
        </p:nvSpPr>
        <p:spPr>
          <a:xfrm>
            <a:off x="0" y="1267489"/>
            <a:ext cx="121920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utura Std Book"/>
                <a:ea typeface="+mn-ea"/>
                <a:cs typeface="+mn-cs"/>
              </a:rPr>
              <a:t>Distribución de la población por estrato y por quintil de ingreso, 2015 </a:t>
            </a:r>
            <a:r>
              <a:rPr kumimoji="0" lang="es-ES" sz="1800" b="0" i="0" u="none" strike="noStrike" kern="1200" cap="none" spc="0" normalizeH="0" noProof="0" dirty="0">
                <a:ln>
                  <a:noFill/>
                </a:ln>
                <a:solidFill>
                  <a:prstClr val="black"/>
                </a:solidFill>
                <a:effectLst/>
                <a:uLnTx/>
                <a:uFillTx/>
                <a:latin typeface="Futura Std Book"/>
                <a:ea typeface="+mn-ea"/>
                <a:cs typeface="+mn-cs"/>
              </a:rPr>
              <a:t> </a:t>
            </a:r>
            <a:r>
              <a:rPr kumimoji="0" lang="es-ES" sz="1800" b="0" i="0" u="none" strike="noStrike" kern="1200" cap="none" spc="0" normalizeH="0" baseline="0" noProof="0" dirty="0">
                <a:ln>
                  <a:noFill/>
                </a:ln>
                <a:solidFill>
                  <a:prstClr val="black"/>
                </a:solidFill>
                <a:effectLst/>
                <a:uLnTx/>
                <a:uFillTx/>
                <a:latin typeface="Futura Std Book"/>
                <a:ea typeface="+mn-ea"/>
                <a:cs typeface="+mn-cs"/>
              </a:rPr>
              <a:t>(millones de personas)</a:t>
            </a:r>
          </a:p>
        </p:txBody>
      </p:sp>
      <p:graphicFrame>
        <p:nvGraphicFramePr>
          <p:cNvPr id="6" name="Tabla 5"/>
          <p:cNvGraphicFramePr>
            <a:graphicFrameLocks noGrp="1"/>
          </p:cNvGraphicFramePr>
          <p:nvPr>
            <p:extLst>
              <p:ext uri="{D42A27DB-BD31-4B8C-83A1-F6EECF244321}">
                <p14:modId xmlns:p14="http://schemas.microsoft.com/office/powerpoint/2010/main" val="703549343"/>
              </p:ext>
            </p:extLst>
          </p:nvPr>
        </p:nvGraphicFramePr>
        <p:xfrm>
          <a:off x="2852615" y="1916628"/>
          <a:ext cx="6460103" cy="3850209"/>
        </p:xfrm>
        <a:graphic>
          <a:graphicData uri="http://schemas.openxmlformats.org/drawingml/2006/table">
            <a:tbl>
              <a:tblPr>
                <a:tableStyleId>{2D5ABB26-0587-4C30-8999-92F81FD0307C}</a:tableStyleId>
              </a:tblPr>
              <a:tblGrid>
                <a:gridCol w="1005913">
                  <a:extLst>
                    <a:ext uri="{9D8B030D-6E8A-4147-A177-3AD203B41FA5}">
                      <a16:colId xmlns:a16="http://schemas.microsoft.com/office/drawing/2014/main" val="3964042183"/>
                    </a:ext>
                  </a:extLst>
                </a:gridCol>
                <a:gridCol w="1070210">
                  <a:extLst>
                    <a:ext uri="{9D8B030D-6E8A-4147-A177-3AD203B41FA5}">
                      <a16:colId xmlns:a16="http://schemas.microsoft.com/office/drawing/2014/main" val="1727851081"/>
                    </a:ext>
                  </a:extLst>
                </a:gridCol>
                <a:gridCol w="1071424">
                  <a:extLst>
                    <a:ext uri="{9D8B030D-6E8A-4147-A177-3AD203B41FA5}">
                      <a16:colId xmlns:a16="http://schemas.microsoft.com/office/drawing/2014/main" val="2749064692"/>
                    </a:ext>
                  </a:extLst>
                </a:gridCol>
                <a:gridCol w="1071424">
                  <a:extLst>
                    <a:ext uri="{9D8B030D-6E8A-4147-A177-3AD203B41FA5}">
                      <a16:colId xmlns:a16="http://schemas.microsoft.com/office/drawing/2014/main" val="2365474724"/>
                    </a:ext>
                  </a:extLst>
                </a:gridCol>
                <a:gridCol w="1071424">
                  <a:extLst>
                    <a:ext uri="{9D8B030D-6E8A-4147-A177-3AD203B41FA5}">
                      <a16:colId xmlns:a16="http://schemas.microsoft.com/office/drawing/2014/main" val="3717382414"/>
                    </a:ext>
                  </a:extLst>
                </a:gridCol>
                <a:gridCol w="1169708">
                  <a:extLst>
                    <a:ext uri="{9D8B030D-6E8A-4147-A177-3AD203B41FA5}">
                      <a16:colId xmlns:a16="http://schemas.microsoft.com/office/drawing/2014/main" val="1571387382"/>
                    </a:ext>
                  </a:extLst>
                </a:gridCol>
              </a:tblGrid>
              <a:tr h="776327">
                <a:tc>
                  <a:txBody>
                    <a:bodyPr/>
                    <a:lstStyle/>
                    <a:p>
                      <a:pPr algn="ctr">
                        <a:lnSpc>
                          <a:spcPct val="107000"/>
                        </a:lnSpc>
                        <a:spcAft>
                          <a:spcPts val="0"/>
                        </a:spcAft>
                      </a:pPr>
                      <a:r>
                        <a:rPr lang="es-CO" sz="1800" dirty="0">
                          <a:solidFill>
                            <a:srgbClr val="FFFFFF"/>
                          </a:solidFill>
                        </a:rPr>
                        <a:t>Estrato</a:t>
                      </a:r>
                    </a:p>
                  </a:txBody>
                  <a:tcPr marL="44450" marR="44450" marT="0" marB="0" anchor="ctr">
                    <a:lnR w="12700" cap="flat" cmpd="sng" algn="ctr">
                      <a:solidFill>
                        <a:prstClr val="black">
                          <a:lumMod val="75000"/>
                          <a:lumOff val="25000"/>
                        </a:prstClr>
                      </a:solidFill>
                      <a:prstDash val="sysDot"/>
                      <a:round/>
                      <a:headEnd type="none" w="med" len="med"/>
                      <a:tailEnd type="none" w="med" len="med"/>
                    </a:lnR>
                    <a:lnB w="12700" cap="flat" cmpd="sng" algn="ctr">
                      <a:solidFill>
                        <a:prstClr val="black">
                          <a:lumMod val="75000"/>
                          <a:lumOff val="25000"/>
                        </a:prstClr>
                      </a:solidFill>
                      <a:prstDash val="sysDot"/>
                      <a:round/>
                      <a:headEnd type="none" w="med" len="med"/>
                      <a:tailEnd type="none" w="med" len="med"/>
                    </a:lnB>
                    <a:solidFill>
                      <a:srgbClr val="A4091F"/>
                    </a:solidFill>
                  </a:tcPr>
                </a:tc>
                <a:tc>
                  <a:txBody>
                    <a:bodyPr/>
                    <a:lstStyle/>
                    <a:p>
                      <a:pPr algn="ctr">
                        <a:lnSpc>
                          <a:spcPct val="107000"/>
                        </a:lnSpc>
                        <a:spcAft>
                          <a:spcPts val="0"/>
                        </a:spcAft>
                      </a:pPr>
                      <a:r>
                        <a:rPr lang="es-CO" sz="1800" dirty="0">
                          <a:solidFill>
                            <a:srgbClr val="FFFFFF"/>
                          </a:solidFill>
                        </a:rPr>
                        <a:t>Quintil 1</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B w="12700" cap="flat" cmpd="sng" algn="ctr">
                      <a:solidFill>
                        <a:prstClr val="black">
                          <a:lumMod val="75000"/>
                          <a:lumOff val="25000"/>
                        </a:prstClr>
                      </a:solidFill>
                      <a:prstDash val="sysDot"/>
                      <a:round/>
                      <a:headEnd type="none" w="med" len="med"/>
                      <a:tailEnd type="none" w="med" len="med"/>
                    </a:lnB>
                    <a:solidFill>
                      <a:srgbClr val="A4091F"/>
                    </a:solidFill>
                  </a:tcPr>
                </a:tc>
                <a:tc>
                  <a:txBody>
                    <a:bodyPr/>
                    <a:lstStyle/>
                    <a:p>
                      <a:pPr algn="ctr">
                        <a:lnSpc>
                          <a:spcPct val="107000"/>
                        </a:lnSpc>
                        <a:spcAft>
                          <a:spcPts val="0"/>
                        </a:spcAft>
                      </a:pPr>
                      <a:r>
                        <a:rPr lang="es-CO" sz="1800" dirty="0">
                          <a:solidFill>
                            <a:srgbClr val="FFFFFF"/>
                          </a:solidFill>
                        </a:rPr>
                        <a:t>Quintil 2</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B w="12700" cap="flat" cmpd="sng" algn="ctr">
                      <a:solidFill>
                        <a:prstClr val="black">
                          <a:lumMod val="75000"/>
                          <a:lumOff val="25000"/>
                        </a:prstClr>
                      </a:solidFill>
                      <a:prstDash val="sysDot"/>
                      <a:round/>
                      <a:headEnd type="none" w="med" len="med"/>
                      <a:tailEnd type="none" w="med" len="med"/>
                    </a:lnB>
                    <a:solidFill>
                      <a:srgbClr val="A4091F"/>
                    </a:solidFill>
                  </a:tcPr>
                </a:tc>
                <a:tc>
                  <a:txBody>
                    <a:bodyPr/>
                    <a:lstStyle/>
                    <a:p>
                      <a:pPr algn="ctr">
                        <a:lnSpc>
                          <a:spcPct val="107000"/>
                        </a:lnSpc>
                        <a:spcAft>
                          <a:spcPts val="0"/>
                        </a:spcAft>
                      </a:pPr>
                      <a:r>
                        <a:rPr lang="es-CO" sz="1800" dirty="0">
                          <a:solidFill>
                            <a:srgbClr val="FFFFFF"/>
                          </a:solidFill>
                        </a:rPr>
                        <a:t>Quintil 3</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B w="12700" cap="flat" cmpd="sng" algn="ctr">
                      <a:solidFill>
                        <a:prstClr val="black">
                          <a:lumMod val="75000"/>
                          <a:lumOff val="25000"/>
                        </a:prstClr>
                      </a:solidFill>
                      <a:prstDash val="sysDot"/>
                      <a:round/>
                      <a:headEnd type="none" w="med" len="med"/>
                      <a:tailEnd type="none" w="med" len="med"/>
                    </a:lnB>
                    <a:solidFill>
                      <a:srgbClr val="A4091F"/>
                    </a:solidFill>
                  </a:tcPr>
                </a:tc>
                <a:tc>
                  <a:txBody>
                    <a:bodyPr/>
                    <a:lstStyle/>
                    <a:p>
                      <a:pPr algn="ctr">
                        <a:lnSpc>
                          <a:spcPct val="107000"/>
                        </a:lnSpc>
                        <a:spcAft>
                          <a:spcPts val="0"/>
                        </a:spcAft>
                      </a:pPr>
                      <a:r>
                        <a:rPr lang="es-CO" sz="1800">
                          <a:solidFill>
                            <a:srgbClr val="FFFFFF"/>
                          </a:solidFill>
                        </a:rPr>
                        <a:t>Quintil 4</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B w="12700" cap="flat" cmpd="sng" algn="ctr">
                      <a:solidFill>
                        <a:prstClr val="black">
                          <a:lumMod val="75000"/>
                          <a:lumOff val="25000"/>
                        </a:prstClr>
                      </a:solidFill>
                      <a:prstDash val="sysDot"/>
                      <a:round/>
                      <a:headEnd type="none" w="med" len="med"/>
                      <a:tailEnd type="none" w="med" len="med"/>
                    </a:lnB>
                    <a:solidFill>
                      <a:srgbClr val="A4091F"/>
                    </a:solidFill>
                  </a:tcPr>
                </a:tc>
                <a:tc>
                  <a:txBody>
                    <a:bodyPr/>
                    <a:lstStyle/>
                    <a:p>
                      <a:pPr algn="ctr">
                        <a:lnSpc>
                          <a:spcPct val="107000"/>
                        </a:lnSpc>
                        <a:spcAft>
                          <a:spcPts val="0"/>
                        </a:spcAft>
                      </a:pPr>
                      <a:r>
                        <a:rPr lang="es-CO" sz="1800" dirty="0">
                          <a:solidFill>
                            <a:srgbClr val="FFFFFF"/>
                          </a:solidFill>
                        </a:rPr>
                        <a:t>Quintil 5</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B w="12700" cap="flat" cmpd="sng" algn="ctr">
                      <a:solidFill>
                        <a:prstClr val="black">
                          <a:lumMod val="75000"/>
                          <a:lumOff val="25000"/>
                        </a:prstClr>
                      </a:solidFill>
                      <a:prstDash val="sysDot"/>
                      <a:round/>
                      <a:headEnd type="none" w="med" len="med"/>
                      <a:tailEnd type="none" w="med" len="med"/>
                    </a:lnB>
                    <a:solidFill>
                      <a:srgbClr val="A4091F"/>
                    </a:solidFill>
                  </a:tcPr>
                </a:tc>
                <a:extLst>
                  <a:ext uri="{0D108BD9-81ED-4DB2-BD59-A6C34878D82A}">
                    <a16:rowId xmlns:a16="http://schemas.microsoft.com/office/drawing/2014/main" val="505747384"/>
                  </a:ext>
                </a:extLst>
              </a:tr>
              <a:tr h="439126">
                <a:tc>
                  <a:txBody>
                    <a:bodyPr/>
                    <a:lstStyle/>
                    <a:p>
                      <a:pPr algn="ctr">
                        <a:lnSpc>
                          <a:spcPct val="107000"/>
                        </a:lnSpc>
                        <a:spcAft>
                          <a:spcPts val="0"/>
                        </a:spcAft>
                      </a:pPr>
                      <a:r>
                        <a:rPr lang="es-CO" sz="1800" dirty="0">
                          <a:solidFill>
                            <a:schemeClr val="tx1"/>
                          </a:solidFill>
                        </a:rPr>
                        <a:t>1</a:t>
                      </a:r>
                    </a:p>
                  </a:txBody>
                  <a:tcPr marL="44450" marR="44450" marT="0" marB="0" anchor="ctr">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rgbClr val="BFBFBF"/>
                    </a:solidFill>
                  </a:tcPr>
                </a:tc>
                <a:tc>
                  <a:txBody>
                    <a:bodyPr/>
                    <a:lstStyle/>
                    <a:p>
                      <a:pPr algn="ctr">
                        <a:lnSpc>
                          <a:spcPct val="107000"/>
                        </a:lnSpc>
                        <a:spcAft>
                          <a:spcPts val="0"/>
                        </a:spcAft>
                      </a:pPr>
                      <a:r>
                        <a:rPr lang="es-CO" sz="1800" dirty="0"/>
                        <a:t>5,5</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4,3</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a:t>3,0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a:t>1,8</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0,8</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4753944"/>
                  </a:ext>
                </a:extLst>
              </a:tr>
              <a:tr h="439126">
                <a:tc>
                  <a:txBody>
                    <a:bodyPr/>
                    <a:lstStyle/>
                    <a:p>
                      <a:pPr algn="ctr">
                        <a:lnSpc>
                          <a:spcPct val="107000"/>
                        </a:lnSpc>
                        <a:spcAft>
                          <a:spcPts val="0"/>
                        </a:spcAft>
                      </a:pPr>
                      <a:r>
                        <a:rPr lang="es-CO" sz="1800" dirty="0">
                          <a:solidFill>
                            <a:schemeClr val="tx1"/>
                          </a:solidFill>
                        </a:rPr>
                        <a:t>2</a:t>
                      </a:r>
                    </a:p>
                  </a:txBody>
                  <a:tcPr marL="44450" marR="44450" marT="0" marB="0" anchor="ctr">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rgbClr val="BFBFBF"/>
                    </a:solidFill>
                  </a:tcPr>
                </a:tc>
                <a:tc>
                  <a:txBody>
                    <a:bodyPr/>
                    <a:lstStyle/>
                    <a:p>
                      <a:pPr algn="ctr">
                        <a:lnSpc>
                          <a:spcPct val="107000"/>
                        </a:lnSpc>
                        <a:spcAft>
                          <a:spcPts val="0"/>
                        </a:spcAft>
                      </a:pPr>
                      <a:r>
                        <a:rPr lang="es-CO" sz="1800" dirty="0"/>
                        <a:t>2,6</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3,8</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4,5</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4,5</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3,2</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56024052"/>
                  </a:ext>
                </a:extLst>
              </a:tr>
              <a:tr h="439126">
                <a:tc>
                  <a:txBody>
                    <a:bodyPr/>
                    <a:lstStyle/>
                    <a:p>
                      <a:pPr marL="0" algn="ctr" defTabSz="914400" rtl="0" eaLnBrk="1" latinLnBrk="0" hangingPunct="1">
                        <a:lnSpc>
                          <a:spcPct val="107000"/>
                        </a:lnSpc>
                        <a:spcAft>
                          <a:spcPts val="0"/>
                        </a:spcAft>
                      </a:pPr>
                      <a:r>
                        <a:rPr lang="es-CO" sz="1800" kern="1200" dirty="0">
                          <a:solidFill>
                            <a:schemeClr val="tx1"/>
                          </a:solidFill>
                          <a:latin typeface="+mn-lt"/>
                          <a:ea typeface="+mn-ea"/>
                          <a:cs typeface="+mn-cs"/>
                        </a:rPr>
                        <a:t>3</a:t>
                      </a:r>
                    </a:p>
                  </a:txBody>
                  <a:tcPr marL="44450" marR="44450" marT="0" marB="0" anchor="ctr">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solidFill>
                      <a:srgbClr val="BFBFBF"/>
                    </a:solidFill>
                  </a:tcPr>
                </a:tc>
                <a:tc>
                  <a:txBody>
                    <a:bodyPr/>
                    <a:lstStyle/>
                    <a:p>
                      <a:pPr algn="ctr">
                        <a:lnSpc>
                          <a:spcPct val="107000"/>
                        </a:lnSpc>
                        <a:spcAft>
                          <a:spcPts val="0"/>
                        </a:spcAft>
                      </a:pPr>
                      <a:r>
                        <a:rPr lang="es-CO" sz="1800" dirty="0"/>
                        <a:t>0,5</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0,9</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1,6</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2,7</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3,3</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1009235"/>
                  </a:ext>
                </a:extLst>
              </a:tr>
              <a:tr h="439126">
                <a:tc>
                  <a:txBody>
                    <a:bodyPr/>
                    <a:lstStyle/>
                    <a:p>
                      <a:pPr marL="0" algn="ctr" defTabSz="914400" rtl="0" eaLnBrk="1" latinLnBrk="0" hangingPunct="1">
                        <a:lnSpc>
                          <a:spcPct val="107000"/>
                        </a:lnSpc>
                        <a:spcAft>
                          <a:spcPts val="0"/>
                        </a:spcAft>
                      </a:pPr>
                      <a:r>
                        <a:rPr lang="es-CO" sz="1800" kern="1200" dirty="0">
                          <a:solidFill>
                            <a:schemeClr val="tx1"/>
                          </a:solidFill>
                          <a:latin typeface="+mn-lt"/>
                          <a:ea typeface="+mn-ea"/>
                          <a:cs typeface="+mn-cs"/>
                        </a:rPr>
                        <a:t>4</a:t>
                      </a:r>
                    </a:p>
                  </a:txBody>
                  <a:tcPr marL="44450" marR="44450" marT="0" marB="0" anchor="ctr">
                    <a:lnR w="12700" cap="flat" cmpd="sng" algn="ctr">
                      <a:solidFill>
                        <a:prstClr val="black">
                          <a:lumMod val="75000"/>
                          <a:lumOff val="25000"/>
                        </a:prstClr>
                      </a:solidFill>
                      <a:prstDash val="sysDot"/>
                      <a:round/>
                      <a:headEnd type="none" w="med" len="med"/>
                      <a:tailEnd type="none" w="med" len="med"/>
                    </a:lnR>
                    <a:lnB w="12700" cap="flat" cmpd="sng" algn="ctr">
                      <a:solidFill>
                        <a:prstClr val="black">
                          <a:lumMod val="75000"/>
                          <a:lumOff val="25000"/>
                        </a:prstClr>
                      </a:solidFill>
                      <a:prstDash val="sysDot"/>
                      <a:round/>
                      <a:headEnd type="none" w="med" len="med"/>
                      <a:tailEnd type="none" w="med" len="med"/>
                    </a:lnB>
                    <a:solidFill>
                      <a:srgbClr val="BFBFBF"/>
                    </a:solidFill>
                  </a:tcPr>
                </a:tc>
                <a:tc>
                  <a:txBody>
                    <a:bodyPr/>
                    <a:lstStyle/>
                    <a:p>
                      <a:pPr algn="ctr">
                        <a:lnSpc>
                          <a:spcPct val="107000"/>
                        </a:lnSpc>
                        <a:spcAft>
                          <a:spcPts val="0"/>
                        </a:spcAft>
                      </a:pPr>
                      <a:r>
                        <a:rPr lang="es-CO" sz="1800" dirty="0"/>
                        <a:t>0,1</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CO" sz="1800" dirty="0"/>
                        <a:t>0,1</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CO" sz="1800" dirty="0"/>
                        <a:t>0,1</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s-CO" sz="1800" dirty="0"/>
                        <a:t>0,4</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1,4</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extLst>
                  <a:ext uri="{0D108BD9-81ED-4DB2-BD59-A6C34878D82A}">
                    <a16:rowId xmlns:a16="http://schemas.microsoft.com/office/drawing/2014/main" val="2334276473"/>
                  </a:ext>
                </a:extLst>
              </a:tr>
              <a:tr h="439126">
                <a:tc>
                  <a:txBody>
                    <a:bodyPr/>
                    <a:lstStyle/>
                    <a:p>
                      <a:pPr algn="ctr">
                        <a:lnSpc>
                          <a:spcPct val="107000"/>
                        </a:lnSpc>
                        <a:spcAft>
                          <a:spcPts val="0"/>
                        </a:spcAft>
                      </a:pPr>
                      <a:r>
                        <a:rPr lang="es-CO" sz="1800" dirty="0">
                          <a:solidFill>
                            <a:schemeClr val="tx1"/>
                          </a:solidFill>
                        </a:rPr>
                        <a:t>5</a:t>
                      </a:r>
                    </a:p>
                  </a:txBody>
                  <a:tcPr marL="44450" marR="44450" marT="0" marB="0" anchor="ctr">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rgbClr val="BFBFBF"/>
                    </a:solidFill>
                  </a:tcPr>
                </a:tc>
                <a:tc>
                  <a:txBody>
                    <a:bodyPr/>
                    <a:lstStyle/>
                    <a:p>
                      <a:pPr algn="ctr">
                        <a:lnSpc>
                          <a:spcPct val="107000"/>
                        </a:lnSpc>
                        <a:spcAft>
                          <a:spcPts val="0"/>
                        </a:spcAft>
                      </a:pPr>
                      <a:r>
                        <a:rPr lang="es-CO" sz="1800" dirty="0"/>
                        <a:t>0,0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0,5</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extLst>
                  <a:ext uri="{0D108BD9-81ED-4DB2-BD59-A6C34878D82A}">
                    <a16:rowId xmlns:a16="http://schemas.microsoft.com/office/drawing/2014/main" val="2053569827"/>
                  </a:ext>
                </a:extLst>
              </a:tr>
              <a:tr h="439126">
                <a:tc>
                  <a:txBody>
                    <a:bodyPr/>
                    <a:lstStyle/>
                    <a:p>
                      <a:pPr algn="ctr">
                        <a:lnSpc>
                          <a:spcPct val="107000"/>
                        </a:lnSpc>
                        <a:spcAft>
                          <a:spcPts val="0"/>
                        </a:spcAft>
                      </a:pPr>
                      <a:r>
                        <a:rPr lang="es-CO" sz="1800" dirty="0">
                          <a:solidFill>
                            <a:schemeClr val="tx1"/>
                          </a:solidFill>
                        </a:rPr>
                        <a:t>6</a:t>
                      </a:r>
                    </a:p>
                  </a:txBody>
                  <a:tcPr marL="44450" marR="44450" marT="0" marB="0" anchor="ctr">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solidFill>
                      <a:srgbClr val="BFBFBF"/>
                    </a:solidFill>
                  </a:tcPr>
                </a:tc>
                <a:tc>
                  <a:txBody>
                    <a:bodyPr/>
                    <a:lstStyle/>
                    <a:p>
                      <a:pPr algn="ctr">
                        <a:lnSpc>
                          <a:spcPct val="107000"/>
                        </a:lnSpc>
                        <a:spcAft>
                          <a:spcPts val="0"/>
                        </a:spcAft>
                      </a:pPr>
                      <a:r>
                        <a:rPr lang="es-CO" sz="1800"/>
                        <a:t>0,0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a:t>0,0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0,0</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dirty="0"/>
                        <a:t>0,3</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extLst>
                  <a:ext uri="{0D108BD9-81ED-4DB2-BD59-A6C34878D82A}">
                    <a16:rowId xmlns:a16="http://schemas.microsoft.com/office/drawing/2014/main" val="3521429537"/>
                  </a:ext>
                </a:extLst>
              </a:tr>
              <a:tr h="439126">
                <a:tc>
                  <a:txBody>
                    <a:bodyPr/>
                    <a:lstStyle/>
                    <a:p>
                      <a:pPr algn="ctr">
                        <a:lnSpc>
                          <a:spcPct val="107000"/>
                        </a:lnSpc>
                        <a:spcAft>
                          <a:spcPts val="0"/>
                        </a:spcAft>
                      </a:pPr>
                      <a:r>
                        <a:rPr lang="es-CO" sz="1800" b="1" dirty="0">
                          <a:solidFill>
                            <a:srgbClr val="2F5597"/>
                          </a:solidFill>
                        </a:rPr>
                        <a:t>Total</a:t>
                      </a:r>
                    </a:p>
                  </a:txBody>
                  <a:tcPr marL="44450" marR="44450" marT="0" marB="0" anchor="ctr">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solidFill>
                      <a:srgbClr val="BFBFBF"/>
                    </a:solidFill>
                  </a:tcPr>
                </a:tc>
                <a:tc>
                  <a:txBody>
                    <a:bodyPr/>
                    <a:lstStyle/>
                    <a:p>
                      <a:pPr algn="ctr">
                        <a:lnSpc>
                          <a:spcPct val="107000"/>
                        </a:lnSpc>
                        <a:spcAft>
                          <a:spcPts val="0"/>
                        </a:spcAft>
                      </a:pPr>
                      <a:r>
                        <a:rPr lang="es-CO" sz="1800" b="1" dirty="0">
                          <a:solidFill>
                            <a:srgbClr val="2F5597"/>
                          </a:solidFill>
                        </a:rPr>
                        <a:t>8,7</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b="1" dirty="0">
                          <a:solidFill>
                            <a:srgbClr val="2F5597"/>
                          </a:solidFill>
                        </a:rPr>
                        <a:t>9,2</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b="1" dirty="0">
                          <a:solidFill>
                            <a:srgbClr val="2F5597"/>
                          </a:solidFill>
                        </a:rPr>
                        <a:t>9,3</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b="1" dirty="0">
                          <a:solidFill>
                            <a:srgbClr val="2F5597"/>
                          </a:solidFill>
                        </a:rPr>
                        <a:t>9,5</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tc>
                  <a:txBody>
                    <a:bodyPr/>
                    <a:lstStyle/>
                    <a:p>
                      <a:pPr algn="ctr">
                        <a:lnSpc>
                          <a:spcPct val="107000"/>
                        </a:lnSpc>
                        <a:spcAft>
                          <a:spcPts val="0"/>
                        </a:spcAft>
                      </a:pPr>
                      <a:r>
                        <a:rPr lang="es-CO" sz="1800" b="1" dirty="0">
                          <a:solidFill>
                            <a:srgbClr val="2F5597"/>
                          </a:solidFill>
                        </a:rPr>
                        <a:t>9,5</a:t>
                      </a:r>
                    </a:p>
                  </a:txBody>
                  <a:tcPr marL="44450" marR="44450" marT="0" marB="0" anchor="ctr">
                    <a:lnL w="12700" cap="flat" cmpd="sng" algn="ctr">
                      <a:solidFill>
                        <a:prstClr val="black">
                          <a:lumMod val="75000"/>
                          <a:lumOff val="25000"/>
                        </a:prstClr>
                      </a:solidFill>
                      <a:prstDash val="sysDot"/>
                      <a:round/>
                      <a:headEnd type="none" w="med" len="med"/>
                      <a:tailEnd type="none" w="med" len="med"/>
                    </a:lnL>
                    <a:lnR w="12700" cap="flat" cmpd="sng" algn="ctr">
                      <a:solidFill>
                        <a:prstClr val="black">
                          <a:lumMod val="75000"/>
                          <a:lumOff val="25000"/>
                        </a:prstClr>
                      </a:solidFill>
                      <a:prstDash val="sysDot"/>
                      <a:round/>
                      <a:headEnd type="none" w="med" len="med"/>
                      <a:tailEnd type="none" w="med" len="med"/>
                    </a:lnR>
                    <a:lnT w="12700" cap="flat" cmpd="sng" algn="ctr">
                      <a:solidFill>
                        <a:prstClr val="black">
                          <a:lumMod val="75000"/>
                          <a:lumOff val="25000"/>
                        </a:prstClr>
                      </a:solidFill>
                      <a:prstDash val="sysDot"/>
                      <a:round/>
                      <a:headEnd type="none" w="med" len="med"/>
                      <a:tailEnd type="none" w="med" len="med"/>
                    </a:lnT>
                    <a:lnB w="12700" cap="flat" cmpd="sng" algn="ctr">
                      <a:solidFill>
                        <a:prstClr val="black">
                          <a:lumMod val="75000"/>
                          <a:lumOff val="25000"/>
                        </a:prstClr>
                      </a:solidFill>
                      <a:prstDash val="sysDot"/>
                      <a:round/>
                      <a:headEnd type="none" w="med" len="med"/>
                      <a:tailEnd type="none" w="med" len="med"/>
                    </a:lnB>
                  </a:tcPr>
                </a:tc>
                <a:extLst>
                  <a:ext uri="{0D108BD9-81ED-4DB2-BD59-A6C34878D82A}">
                    <a16:rowId xmlns:a16="http://schemas.microsoft.com/office/drawing/2014/main" val="2292463131"/>
                  </a:ext>
                </a:extLst>
              </a:tr>
            </a:tbl>
          </a:graphicData>
        </a:graphic>
      </p:graphicFrame>
      <p:sp>
        <p:nvSpPr>
          <p:cNvPr id="7" name="Rectángulo 6"/>
          <p:cNvSpPr/>
          <p:nvPr/>
        </p:nvSpPr>
        <p:spPr>
          <a:xfrm>
            <a:off x="9509049" y="2643221"/>
            <a:ext cx="2396412" cy="1397000"/>
          </a:xfrm>
          <a:prstGeom prst="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Futura Std Book"/>
                <a:ea typeface="+mn-ea"/>
                <a:cs typeface="+mn-cs"/>
              </a:rPr>
              <a:t>7,3 millones </a:t>
            </a:r>
            <a:r>
              <a:rPr kumimoji="0" lang="es-CO" sz="1800" b="0" i="0" u="none" strike="noStrike" kern="1200" cap="none" spc="0" normalizeH="0" baseline="0" noProof="0" dirty="0">
                <a:ln>
                  <a:noFill/>
                </a:ln>
                <a:solidFill>
                  <a:prstClr val="white"/>
                </a:solidFill>
                <a:effectLst/>
                <a:uLnTx/>
                <a:uFillTx/>
                <a:latin typeface="Futura Std Book"/>
                <a:ea typeface="+mn-ea"/>
                <a:cs typeface="+mn-cs"/>
              </a:rPr>
              <a:t>de personas en el quintil más alto reciben subsidios</a:t>
            </a:r>
          </a:p>
        </p:txBody>
      </p:sp>
      <p:sp>
        <p:nvSpPr>
          <p:cNvPr id="8" name="Rectángulo 7"/>
          <p:cNvSpPr/>
          <p:nvPr/>
        </p:nvSpPr>
        <p:spPr>
          <a:xfrm>
            <a:off x="202379" y="3661641"/>
            <a:ext cx="2416586" cy="1104867"/>
          </a:xfrm>
          <a:prstGeom prst="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Futura Std Book"/>
                <a:ea typeface="+mn-ea"/>
                <a:cs typeface="+mn-cs"/>
              </a:rPr>
              <a:t>300 mil </a:t>
            </a:r>
            <a:r>
              <a:rPr kumimoji="0" lang="es-CO" sz="1800" b="0" i="0" u="none" strike="noStrike" kern="1200" cap="none" spc="0" normalizeH="0" baseline="0" noProof="0" dirty="0">
                <a:ln>
                  <a:noFill/>
                </a:ln>
                <a:solidFill>
                  <a:prstClr val="white"/>
                </a:solidFill>
                <a:effectLst/>
                <a:uLnTx/>
                <a:uFillTx/>
                <a:latin typeface="Futura Std Book"/>
                <a:ea typeface="+mn-ea"/>
                <a:cs typeface="+mn-cs"/>
              </a:rPr>
              <a:t>personas sí deberían recibir subsidios</a:t>
            </a:r>
            <a:endParaRPr kumimoji="0" lang="es-CO" sz="1800" b="1" i="0" u="none" strike="noStrike" kern="1200" cap="none" spc="0" normalizeH="0" baseline="0" noProof="0" dirty="0">
              <a:ln>
                <a:noFill/>
              </a:ln>
              <a:solidFill>
                <a:prstClr val="white"/>
              </a:solidFill>
              <a:effectLst/>
              <a:uLnTx/>
              <a:uFillTx/>
              <a:latin typeface="Futura Std Book"/>
              <a:ea typeface="+mn-ea"/>
              <a:cs typeface="+mn-cs"/>
            </a:endParaRPr>
          </a:p>
        </p:txBody>
      </p:sp>
      <p:sp>
        <p:nvSpPr>
          <p:cNvPr id="9" name="Cerrar llave 8"/>
          <p:cNvSpPr/>
          <p:nvPr/>
        </p:nvSpPr>
        <p:spPr>
          <a:xfrm>
            <a:off x="9316741" y="2719427"/>
            <a:ext cx="217368" cy="1283664"/>
          </a:xfrm>
          <a:prstGeom prst="rightBrace">
            <a:avLst/>
          </a:prstGeom>
          <a:ln w="19050">
            <a:solidFill>
              <a:srgbClr val="B81C2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Futura Std Book"/>
              <a:ea typeface="+mn-ea"/>
              <a:cs typeface="+mn-cs"/>
            </a:endParaRPr>
          </a:p>
        </p:txBody>
      </p:sp>
      <p:cxnSp>
        <p:nvCxnSpPr>
          <p:cNvPr id="10" name="Conector recto de flecha 9"/>
          <p:cNvCxnSpPr/>
          <p:nvPr/>
        </p:nvCxnSpPr>
        <p:spPr>
          <a:xfrm flipH="1">
            <a:off x="2607439" y="4226464"/>
            <a:ext cx="297913" cy="0"/>
          </a:xfrm>
          <a:prstGeom prst="straightConnector1">
            <a:avLst/>
          </a:prstGeom>
          <a:ln w="38100">
            <a:solidFill>
              <a:srgbClr val="B81C2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93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a:t>El 7 de junio en la Comisión tercera del Senado se aprobó en primer debate el proyecto de Ley que crea un nuevo esquema de subsidios</a:t>
            </a:r>
          </a:p>
        </p:txBody>
      </p:sp>
      <p:sp>
        <p:nvSpPr>
          <p:cNvPr id="3" name="Marcador de texto 2"/>
          <p:cNvSpPr>
            <a:spLocks noGrp="1"/>
          </p:cNvSpPr>
          <p:nvPr>
            <p:ph type="body" sz="quarter" idx="10"/>
          </p:nvPr>
        </p:nvSpPr>
        <p:spPr>
          <a:xfrm>
            <a:off x="291866" y="1000846"/>
            <a:ext cx="11614384" cy="360939"/>
          </a:xfrm>
        </p:spPr>
        <p:txBody>
          <a:bodyPr/>
          <a:lstStyle/>
          <a:p>
            <a:r>
              <a:rPr lang="es-ES" dirty="0"/>
              <a:t>Un esquema de subsidios más equitativo</a:t>
            </a:r>
          </a:p>
        </p:txBody>
      </p:sp>
      <p:grpSp>
        <p:nvGrpSpPr>
          <p:cNvPr id="14" name="Agrupar 13"/>
          <p:cNvGrpSpPr/>
          <p:nvPr/>
        </p:nvGrpSpPr>
        <p:grpSpPr>
          <a:xfrm>
            <a:off x="400539" y="1761125"/>
            <a:ext cx="11311277" cy="3751385"/>
            <a:chOff x="400539" y="1260230"/>
            <a:chExt cx="11311277" cy="3751385"/>
          </a:xfrm>
        </p:grpSpPr>
        <p:sp>
          <p:nvSpPr>
            <p:cNvPr id="5" name="Pentágono 4"/>
            <p:cNvSpPr/>
            <p:nvPr/>
          </p:nvSpPr>
          <p:spPr>
            <a:xfrm>
              <a:off x="400539" y="1260231"/>
              <a:ext cx="2803769" cy="1729154"/>
            </a:xfrm>
            <a:prstGeom prst="homePlate">
              <a:avLst>
                <a:gd name="adj" fmla="val 24576"/>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dirty="0">
                  <a:ln>
                    <a:noFill/>
                  </a:ln>
                  <a:solidFill>
                    <a:prstClr val="white"/>
                  </a:solidFill>
                  <a:effectLst/>
                  <a:uLnTx/>
                  <a:uFillTx/>
                  <a:latin typeface="Futura Std Book"/>
                  <a:ea typeface="+mn-ea"/>
                  <a:cs typeface="+mn-cs"/>
                </a:rPr>
                <a:t>Un esquema de subsidios más equitativo</a:t>
              </a:r>
            </a:p>
          </p:txBody>
        </p:sp>
        <p:sp>
          <p:nvSpPr>
            <p:cNvPr id="6" name="Redondear rectángulo de esquina del mismo lado 5"/>
            <p:cNvSpPr/>
            <p:nvPr/>
          </p:nvSpPr>
          <p:spPr>
            <a:xfrm rot="16200000">
              <a:off x="3779242" y="732813"/>
              <a:ext cx="1729153" cy="2783987"/>
            </a:xfrm>
            <a:prstGeom prst="round2SameRect">
              <a:avLst>
                <a:gd name="adj1" fmla="val 8144"/>
                <a:gd name="adj2"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latin typeface="Futura Std Book"/>
                  <a:ea typeface="+mn-ea"/>
                  <a:cs typeface="+mn-cs"/>
                </a:rPr>
                <a:t>Reestructurar el esquema de subsidios para hacerlo más equitativo</a:t>
              </a:r>
            </a:p>
          </p:txBody>
        </p:sp>
        <p:sp>
          <p:nvSpPr>
            <p:cNvPr id="7" name="Redondear rectángulo de esquina del mismo lado 6"/>
            <p:cNvSpPr/>
            <p:nvPr/>
          </p:nvSpPr>
          <p:spPr>
            <a:xfrm rot="16200000">
              <a:off x="6613769" y="732814"/>
              <a:ext cx="1729153" cy="2783987"/>
            </a:xfrm>
            <a:prstGeom prst="round2SameRect">
              <a:avLst>
                <a:gd name="adj1" fmla="val 0"/>
                <a:gd name="adj2"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latin typeface="Futura Std Book"/>
                  <a:ea typeface="+mn-ea"/>
                  <a:cs typeface="+mn-cs"/>
                </a:rPr>
                <a:t>Reglas claras que aseguren vía subsidios el máximo beneficio social posible</a:t>
              </a:r>
            </a:p>
          </p:txBody>
        </p:sp>
        <p:sp>
          <p:nvSpPr>
            <p:cNvPr id="8" name="Redondear rectángulo de esquina del mismo lado 7"/>
            <p:cNvSpPr/>
            <p:nvPr/>
          </p:nvSpPr>
          <p:spPr>
            <a:xfrm rot="16200000">
              <a:off x="9448296" y="732814"/>
              <a:ext cx="1729153" cy="2783987"/>
            </a:xfrm>
            <a:prstGeom prst="round2SameRect">
              <a:avLst>
                <a:gd name="adj1" fmla="val 0"/>
                <a:gd name="adj2" fmla="val 7345"/>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latin typeface="Futura Std Book"/>
                  <a:ea typeface="+mn-ea"/>
                  <a:cs typeface="+mn-cs"/>
                </a:rPr>
                <a:t>Fortalecer y unificar la responsabilidad de asignar y evaluar los subsidios</a:t>
              </a:r>
            </a:p>
          </p:txBody>
        </p:sp>
        <p:sp>
          <p:nvSpPr>
            <p:cNvPr id="9" name="Pentágono 8"/>
            <p:cNvSpPr/>
            <p:nvPr/>
          </p:nvSpPr>
          <p:spPr>
            <a:xfrm>
              <a:off x="400539" y="3194539"/>
              <a:ext cx="2803769" cy="1817075"/>
            </a:xfrm>
            <a:prstGeom prst="homePlate">
              <a:avLst>
                <a:gd name="adj" fmla="val 16405"/>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white"/>
                  </a:solidFill>
                  <a:effectLst/>
                  <a:uLnTx/>
                  <a:uFillTx/>
                  <a:latin typeface="Futura Std Book"/>
                  <a:ea typeface="+mn-ea"/>
                  <a:cs typeface="+mn-cs"/>
                </a:rPr>
                <a:t>¿Qué más se necesita?</a:t>
              </a:r>
            </a:p>
          </p:txBody>
        </p:sp>
        <p:sp>
          <p:nvSpPr>
            <p:cNvPr id="10" name="Redondear rectángulo de esquina del mismo lado 9"/>
            <p:cNvSpPr/>
            <p:nvPr/>
          </p:nvSpPr>
          <p:spPr>
            <a:xfrm rot="16200000">
              <a:off x="3372756" y="3066465"/>
              <a:ext cx="1817076" cy="2073222"/>
            </a:xfrm>
            <a:prstGeom prst="round2SameRect">
              <a:avLst>
                <a:gd name="adj1" fmla="val 6531"/>
                <a:gd name="adj2"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latin typeface="Futura Std Book"/>
                  <a:ea typeface="+mn-ea"/>
                  <a:cs typeface="+mn-cs"/>
                </a:rPr>
                <a:t>Crear sistema integral de información sobre todo los subsidios</a:t>
              </a:r>
            </a:p>
          </p:txBody>
        </p:sp>
        <p:sp>
          <p:nvSpPr>
            <p:cNvPr id="11" name="Redondear rectángulo de esquina del mismo lado 10"/>
            <p:cNvSpPr/>
            <p:nvPr/>
          </p:nvSpPr>
          <p:spPr>
            <a:xfrm rot="16200000">
              <a:off x="5494372" y="3056778"/>
              <a:ext cx="1817076" cy="2092598"/>
            </a:xfrm>
            <a:prstGeom prst="round2SameRect">
              <a:avLst>
                <a:gd name="adj1" fmla="val 0"/>
                <a:gd name="adj2"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latin typeface="Futura Std Book"/>
                  <a:ea typeface="+mn-ea"/>
                  <a:cs typeface="+mn-cs"/>
                </a:rPr>
                <a:t>Los subsidios otorgados deben ser públicos</a:t>
              </a:r>
            </a:p>
          </p:txBody>
        </p:sp>
        <p:sp>
          <p:nvSpPr>
            <p:cNvPr id="12" name="Redondear rectángulo de esquina del mismo lado 11"/>
            <p:cNvSpPr/>
            <p:nvPr/>
          </p:nvSpPr>
          <p:spPr>
            <a:xfrm rot="16200000">
              <a:off x="7625676" y="3056778"/>
              <a:ext cx="1817076" cy="2092598"/>
            </a:xfrm>
            <a:prstGeom prst="round2SameRect">
              <a:avLst>
                <a:gd name="adj1" fmla="val 0"/>
                <a:gd name="adj2"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latin typeface="Futura Std Book"/>
                  <a:ea typeface="+mn-ea"/>
                  <a:cs typeface="+mn-cs"/>
                </a:rPr>
                <a:t>Doble filtro en la verificación de beneficiarios</a:t>
              </a:r>
            </a:p>
          </p:txBody>
        </p:sp>
        <p:sp>
          <p:nvSpPr>
            <p:cNvPr id="13" name="Redondear rectángulo de esquina del mismo lado 12"/>
            <p:cNvSpPr/>
            <p:nvPr/>
          </p:nvSpPr>
          <p:spPr>
            <a:xfrm rot="16200000">
              <a:off x="9756979" y="3056778"/>
              <a:ext cx="1817076" cy="2092598"/>
            </a:xfrm>
            <a:prstGeom prst="round2SameRect">
              <a:avLst>
                <a:gd name="adj1" fmla="val 0"/>
                <a:gd name="adj2" fmla="val 6959"/>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latin typeface="Futura Std Book"/>
                  <a:ea typeface="+mn-ea"/>
                  <a:cs typeface="+mn-cs"/>
                </a:rPr>
                <a:t>Seguimiento a nivel macro del gasto en subsidios</a:t>
              </a:r>
            </a:p>
          </p:txBody>
        </p:sp>
      </p:grpSp>
    </p:spTree>
    <p:extLst>
      <p:ext uri="{BB962C8B-B14F-4D97-AF65-F5344CB8AC3E}">
        <p14:creationId xmlns:p14="http://schemas.microsoft.com/office/powerpoint/2010/main" val="275725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659427081"/>
              </p:ext>
            </p:extLst>
          </p:nvPr>
        </p:nvGraphicFramePr>
        <p:xfrm>
          <a:off x="291865" y="915624"/>
          <a:ext cx="11765663" cy="5324475"/>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Conector recto 19">
            <a:extLst/>
          </p:cNvPr>
          <p:cNvCxnSpPr>
            <a:cxnSpLocks/>
          </p:cNvCxnSpPr>
          <p:nvPr/>
        </p:nvCxnSpPr>
        <p:spPr>
          <a:xfrm>
            <a:off x="3257442" y="1410446"/>
            <a:ext cx="0" cy="399010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a:extLst/>
          </p:cNvPr>
          <p:cNvCxnSpPr>
            <a:cxnSpLocks/>
          </p:cNvCxnSpPr>
          <p:nvPr/>
        </p:nvCxnSpPr>
        <p:spPr>
          <a:xfrm>
            <a:off x="10554096" y="1548178"/>
            <a:ext cx="0" cy="3990109"/>
          </a:xfrm>
          <a:prstGeom prst="line">
            <a:avLst/>
          </a:prstGeom>
          <a:ln w="38100">
            <a:solidFill>
              <a:srgbClr val="A4091F"/>
            </a:solidFill>
            <a:prstDash val="dash"/>
          </a:ln>
        </p:spPr>
        <p:style>
          <a:lnRef idx="1">
            <a:schemeClr val="accent1"/>
          </a:lnRef>
          <a:fillRef idx="0">
            <a:schemeClr val="accent1"/>
          </a:fillRef>
          <a:effectRef idx="0">
            <a:schemeClr val="accent1"/>
          </a:effectRef>
          <a:fontRef idx="minor">
            <a:schemeClr val="tx1"/>
          </a:fontRef>
        </p:style>
      </p:cxnSp>
      <p:sp>
        <p:nvSpPr>
          <p:cNvPr id="22" name="CuadroTexto 21">
            <a:extLst/>
          </p:cNvPr>
          <p:cNvSpPr txBox="1"/>
          <p:nvPr/>
        </p:nvSpPr>
        <p:spPr>
          <a:xfrm>
            <a:off x="2291126" y="1049399"/>
            <a:ext cx="1111866" cy="369332"/>
          </a:xfrm>
          <a:prstGeom prst="rect">
            <a:avLst/>
          </a:prstGeom>
          <a:noFill/>
        </p:spPr>
        <p:txBody>
          <a:bodyPr wrap="square" rtlCol="0">
            <a:spAutoFit/>
          </a:bodyPr>
          <a:lstStyle/>
          <a:p>
            <a:pPr algn="ctr"/>
            <a:r>
              <a:rPr lang="es-ES" dirty="0"/>
              <a:t>653 mil</a:t>
            </a:r>
            <a:endParaRPr lang="es-CO" dirty="0"/>
          </a:p>
        </p:txBody>
      </p:sp>
      <p:sp>
        <p:nvSpPr>
          <p:cNvPr id="23" name="CuadroTexto 22">
            <a:extLst/>
          </p:cNvPr>
          <p:cNvSpPr txBox="1"/>
          <p:nvPr/>
        </p:nvSpPr>
        <p:spPr>
          <a:xfrm>
            <a:off x="9539899" y="3308807"/>
            <a:ext cx="1176183" cy="369332"/>
          </a:xfrm>
          <a:prstGeom prst="rect">
            <a:avLst/>
          </a:prstGeom>
          <a:noFill/>
        </p:spPr>
        <p:txBody>
          <a:bodyPr wrap="square" rtlCol="0">
            <a:spAutoFit/>
          </a:bodyPr>
          <a:lstStyle/>
          <a:p>
            <a:pPr algn="ctr"/>
            <a:r>
              <a:rPr lang="es-ES" dirty="0"/>
              <a:t>235 mil</a:t>
            </a:r>
            <a:endParaRPr lang="es-CO" dirty="0"/>
          </a:p>
        </p:txBody>
      </p:sp>
      <p:sp>
        <p:nvSpPr>
          <p:cNvPr id="24" name="CuadroTexto 23">
            <a:extLst/>
          </p:cNvPr>
          <p:cNvSpPr txBox="1"/>
          <p:nvPr/>
        </p:nvSpPr>
        <p:spPr>
          <a:xfrm>
            <a:off x="11019643" y="4223208"/>
            <a:ext cx="1097301" cy="400110"/>
          </a:xfrm>
          <a:prstGeom prst="rect">
            <a:avLst/>
          </a:prstGeom>
          <a:noFill/>
        </p:spPr>
        <p:txBody>
          <a:bodyPr wrap="square" rtlCol="0">
            <a:spAutoFit/>
          </a:bodyPr>
          <a:lstStyle/>
          <a:p>
            <a:pPr algn="ctr"/>
            <a:r>
              <a:rPr lang="es-ES" sz="2000" dirty="0">
                <a:solidFill>
                  <a:srgbClr val="A4091F"/>
                </a:solidFill>
              </a:rPr>
              <a:t>98 mil</a:t>
            </a:r>
            <a:endParaRPr lang="es-CO" sz="2000" dirty="0">
              <a:solidFill>
                <a:srgbClr val="A4091F"/>
              </a:solidFill>
            </a:endParaRPr>
          </a:p>
        </p:txBody>
      </p:sp>
      <p:sp>
        <p:nvSpPr>
          <p:cNvPr id="26" name="CuadroTexto 25">
            <a:extLst/>
          </p:cNvPr>
          <p:cNvSpPr txBox="1"/>
          <p:nvPr/>
        </p:nvSpPr>
        <p:spPr>
          <a:xfrm>
            <a:off x="4986159" y="1935977"/>
            <a:ext cx="3763090" cy="646331"/>
          </a:xfrm>
          <a:prstGeom prst="rect">
            <a:avLst/>
          </a:prstGeom>
          <a:noFill/>
        </p:spPr>
        <p:txBody>
          <a:bodyPr wrap="square" rtlCol="0">
            <a:spAutoFit/>
          </a:bodyPr>
          <a:lstStyle/>
          <a:p>
            <a:pPr algn="ctr"/>
            <a:r>
              <a:rPr lang="es-ES" dirty="0"/>
              <a:t>Se disminuyeron 418 mil casos en verificación</a:t>
            </a:r>
            <a:endParaRPr lang="es-CO" dirty="0"/>
          </a:p>
        </p:txBody>
      </p:sp>
      <p:sp>
        <p:nvSpPr>
          <p:cNvPr id="14" name="Título 1"/>
          <p:cNvSpPr>
            <a:spLocks noGrp="1"/>
          </p:cNvSpPr>
          <p:nvPr>
            <p:ph type="title"/>
          </p:nvPr>
        </p:nvSpPr>
        <p:spPr>
          <a:xfrm>
            <a:off x="291865" y="188758"/>
            <a:ext cx="11613596" cy="559387"/>
          </a:xfrm>
        </p:spPr>
        <p:txBody>
          <a:bodyPr/>
          <a:lstStyle/>
          <a:p>
            <a:r>
              <a:rPr lang="es-ES" sz="3200" dirty="0"/>
              <a:t>Depuración de la base Sisbén</a:t>
            </a:r>
          </a:p>
        </p:txBody>
      </p:sp>
      <p:sp>
        <p:nvSpPr>
          <p:cNvPr id="15" name="Marcador de texto 5"/>
          <p:cNvSpPr>
            <a:spLocks noGrp="1"/>
          </p:cNvSpPr>
          <p:nvPr>
            <p:ph type="body" sz="quarter" idx="10"/>
          </p:nvPr>
        </p:nvSpPr>
        <p:spPr>
          <a:xfrm>
            <a:off x="291866" y="710482"/>
            <a:ext cx="11614384" cy="360939"/>
          </a:xfrm>
        </p:spPr>
        <p:txBody>
          <a:bodyPr/>
          <a:lstStyle/>
          <a:p>
            <a:r>
              <a:rPr lang="es-CO" dirty="0"/>
              <a:t>Hoy identificamos inconsistencias con cruces con </a:t>
            </a:r>
            <a:r>
              <a:rPr lang="es-CO" u="sng" dirty="0"/>
              <a:t>solo dos bases</a:t>
            </a:r>
            <a:r>
              <a:rPr lang="es-CO" dirty="0"/>
              <a:t> de datos: FOSYGA y </a:t>
            </a:r>
            <a:r>
              <a:rPr lang="es-CO" dirty="0" err="1"/>
              <a:t>UGPP</a:t>
            </a:r>
            <a:endParaRPr lang="es-CO" dirty="0"/>
          </a:p>
        </p:txBody>
      </p:sp>
    </p:spTree>
    <p:extLst>
      <p:ext uri="{BB962C8B-B14F-4D97-AF65-F5344CB8AC3E}">
        <p14:creationId xmlns:p14="http://schemas.microsoft.com/office/powerpoint/2010/main" val="178282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865" y="198283"/>
            <a:ext cx="11613596" cy="559387"/>
          </a:xfrm>
        </p:spPr>
        <p:txBody>
          <a:bodyPr/>
          <a:lstStyle/>
          <a:p>
            <a:r>
              <a:rPr lang="es-ES" sz="3200" dirty="0"/>
              <a:t>Hacia un Sisbén más justo</a:t>
            </a:r>
          </a:p>
        </p:txBody>
      </p:sp>
      <p:sp>
        <p:nvSpPr>
          <p:cNvPr id="3" name="Elipse 2"/>
          <p:cNvSpPr/>
          <p:nvPr/>
        </p:nvSpPr>
        <p:spPr>
          <a:xfrm>
            <a:off x="656838" y="1606922"/>
            <a:ext cx="3357832" cy="3237982"/>
          </a:xfrm>
          <a:prstGeom prst="ellipse">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400" dirty="0"/>
              <a:t>Sisbén IV</a:t>
            </a:r>
          </a:p>
        </p:txBody>
      </p:sp>
      <p:sp>
        <p:nvSpPr>
          <p:cNvPr id="6" name="Rectángulo 5"/>
          <p:cNvSpPr/>
          <p:nvPr/>
        </p:nvSpPr>
        <p:spPr>
          <a:xfrm>
            <a:off x="4636655" y="997362"/>
            <a:ext cx="2022763" cy="868219"/>
          </a:xfrm>
          <a:prstGeom prst="rect">
            <a:avLst/>
          </a:prstGeom>
          <a:solidFill>
            <a:srgbClr val="2F5597"/>
          </a:solidFill>
          <a:ln>
            <a:solidFill>
              <a:srgbClr val="2525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Nueva metodología</a:t>
            </a:r>
          </a:p>
        </p:txBody>
      </p:sp>
      <p:sp>
        <p:nvSpPr>
          <p:cNvPr id="7" name="Rectángulo 6"/>
          <p:cNvSpPr/>
          <p:nvPr/>
        </p:nvSpPr>
        <p:spPr>
          <a:xfrm>
            <a:off x="6668655" y="997362"/>
            <a:ext cx="4839854" cy="877456"/>
          </a:xfrm>
          <a:prstGeom prst="rect">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s-CO" dirty="0">
                <a:solidFill>
                  <a:schemeClr val="tx1"/>
                </a:solidFill>
              </a:rPr>
              <a:t>Medición del estándar de vida y los ingresos</a:t>
            </a:r>
          </a:p>
          <a:p>
            <a:pPr marL="285750" indent="-285750">
              <a:buFont typeface="Arial" panose="020B0604020202020204" pitchFamily="34" charset="0"/>
              <a:buChar char="•"/>
            </a:pPr>
            <a:r>
              <a:rPr lang="es-CO" dirty="0">
                <a:solidFill>
                  <a:schemeClr val="tx1"/>
                </a:solidFill>
              </a:rPr>
              <a:t>Mayor desagregación territorial</a:t>
            </a:r>
          </a:p>
        </p:txBody>
      </p:sp>
      <p:sp>
        <p:nvSpPr>
          <p:cNvPr id="8" name="Rectángulo 7"/>
          <p:cNvSpPr/>
          <p:nvPr/>
        </p:nvSpPr>
        <p:spPr>
          <a:xfrm>
            <a:off x="4645892" y="2040949"/>
            <a:ext cx="2022763" cy="877741"/>
          </a:xfrm>
          <a:prstGeom prst="rect">
            <a:avLst/>
          </a:prstGeom>
          <a:solidFill>
            <a:srgbClr val="2F5597"/>
          </a:solidFill>
          <a:ln>
            <a:solidFill>
              <a:srgbClr val="2525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Nueva normatividad</a:t>
            </a:r>
          </a:p>
        </p:txBody>
      </p:sp>
      <p:sp>
        <p:nvSpPr>
          <p:cNvPr id="9" name="Rectángulo 8"/>
          <p:cNvSpPr/>
          <p:nvPr/>
        </p:nvSpPr>
        <p:spPr>
          <a:xfrm>
            <a:off x="6677892" y="2040951"/>
            <a:ext cx="4839854" cy="877740"/>
          </a:xfrm>
          <a:prstGeom prst="rect">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s-CO" dirty="0">
                <a:solidFill>
                  <a:schemeClr val="tx1"/>
                </a:solidFill>
              </a:rPr>
              <a:t>Mejora en la operación de Sisbén, </a:t>
            </a:r>
          </a:p>
          <a:p>
            <a:pPr marL="285750" indent="-285750">
              <a:buFont typeface="Arial" panose="020B0604020202020204" pitchFamily="34" charset="0"/>
              <a:buChar char="•"/>
            </a:pPr>
            <a:r>
              <a:rPr lang="es-CO" dirty="0">
                <a:solidFill>
                  <a:schemeClr val="tx1"/>
                </a:solidFill>
              </a:rPr>
              <a:t>Nuevas facultades al DNP  </a:t>
            </a:r>
          </a:p>
          <a:p>
            <a:pPr marL="285750" indent="-285750">
              <a:buFont typeface="Arial" panose="020B0604020202020204" pitchFamily="34" charset="0"/>
              <a:buChar char="•"/>
            </a:pPr>
            <a:r>
              <a:rPr lang="es-CO" dirty="0">
                <a:solidFill>
                  <a:schemeClr val="tx1"/>
                </a:solidFill>
              </a:rPr>
              <a:t>Competencias niveles de gobierno</a:t>
            </a:r>
          </a:p>
        </p:txBody>
      </p:sp>
      <p:sp>
        <p:nvSpPr>
          <p:cNvPr id="10" name="Rectángulo 9"/>
          <p:cNvSpPr/>
          <p:nvPr/>
        </p:nvSpPr>
        <p:spPr>
          <a:xfrm>
            <a:off x="4645892" y="3137106"/>
            <a:ext cx="2022763" cy="877741"/>
          </a:xfrm>
          <a:prstGeom prst="rect">
            <a:avLst/>
          </a:prstGeom>
          <a:solidFill>
            <a:srgbClr val="2F5597"/>
          </a:solidFill>
          <a:ln>
            <a:solidFill>
              <a:srgbClr val="2525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Mejora tecnológica</a:t>
            </a:r>
          </a:p>
        </p:txBody>
      </p:sp>
      <p:sp>
        <p:nvSpPr>
          <p:cNvPr id="11" name="Rectángulo 10"/>
          <p:cNvSpPr/>
          <p:nvPr/>
        </p:nvSpPr>
        <p:spPr>
          <a:xfrm>
            <a:off x="6677892" y="3137108"/>
            <a:ext cx="4839854" cy="877740"/>
          </a:xfrm>
          <a:prstGeom prst="rect">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s-CO" dirty="0">
                <a:solidFill>
                  <a:schemeClr val="tx1"/>
                </a:solidFill>
              </a:rPr>
              <a:t>Calidad de información</a:t>
            </a:r>
          </a:p>
          <a:p>
            <a:pPr marL="285750" indent="-285750">
              <a:buFont typeface="Arial" panose="020B0604020202020204" pitchFamily="34" charset="0"/>
              <a:buChar char="•"/>
            </a:pPr>
            <a:r>
              <a:rPr lang="es-CO" dirty="0">
                <a:solidFill>
                  <a:schemeClr val="tx1"/>
                </a:solidFill>
              </a:rPr>
              <a:t>Reducción en los tiempos de trámite </a:t>
            </a:r>
          </a:p>
          <a:p>
            <a:pPr marL="285750" indent="-285750">
              <a:buFont typeface="Arial" panose="020B0604020202020204" pitchFamily="34" charset="0"/>
              <a:buChar char="•"/>
            </a:pPr>
            <a:r>
              <a:rPr lang="es-CO" dirty="0">
                <a:solidFill>
                  <a:schemeClr val="tx1"/>
                </a:solidFill>
              </a:rPr>
              <a:t>Más fuentes de contraste</a:t>
            </a:r>
          </a:p>
        </p:txBody>
      </p:sp>
      <p:sp>
        <p:nvSpPr>
          <p:cNvPr id="12" name="Rectángulo 11"/>
          <p:cNvSpPr/>
          <p:nvPr/>
        </p:nvSpPr>
        <p:spPr>
          <a:xfrm>
            <a:off x="4636655" y="4200977"/>
            <a:ext cx="2022763" cy="1152536"/>
          </a:xfrm>
          <a:prstGeom prst="rect">
            <a:avLst/>
          </a:prstGeom>
          <a:solidFill>
            <a:srgbClr val="2F5597"/>
          </a:solidFill>
          <a:ln>
            <a:solidFill>
              <a:srgbClr val="2525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Contrato Social</a:t>
            </a:r>
          </a:p>
        </p:txBody>
      </p:sp>
      <p:sp>
        <p:nvSpPr>
          <p:cNvPr id="13" name="Rectángulo 12"/>
          <p:cNvSpPr/>
          <p:nvPr/>
        </p:nvSpPr>
        <p:spPr>
          <a:xfrm>
            <a:off x="6668655" y="4200978"/>
            <a:ext cx="4839854" cy="1152535"/>
          </a:xfrm>
          <a:prstGeom prst="rect">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dirty="0">
                <a:solidFill>
                  <a:schemeClr val="tx1"/>
                </a:solidFill>
              </a:rPr>
              <a:t>Permanencia en el programa</a:t>
            </a:r>
          </a:p>
          <a:p>
            <a:pPr marL="285750" indent="-285750">
              <a:buFont typeface="Arial" panose="020B0604020202020204" pitchFamily="34" charset="0"/>
              <a:buChar char="•"/>
            </a:pPr>
            <a:r>
              <a:rPr lang="es-CO" dirty="0">
                <a:solidFill>
                  <a:schemeClr val="tx1"/>
                </a:solidFill>
              </a:rPr>
              <a:t>Por un periodo fijo</a:t>
            </a:r>
          </a:p>
          <a:p>
            <a:pPr marL="285750" indent="-285750">
              <a:buFont typeface="Arial" panose="020B0604020202020204" pitchFamily="34" charset="0"/>
              <a:buChar char="•"/>
            </a:pPr>
            <a:r>
              <a:rPr lang="es-CO" dirty="0">
                <a:solidFill>
                  <a:schemeClr val="tx1"/>
                </a:solidFill>
              </a:rPr>
              <a:t>Aún si cambia el puntaje</a:t>
            </a:r>
          </a:p>
          <a:p>
            <a:pPr marL="285750" indent="-285750">
              <a:buFont typeface="Arial" panose="020B0604020202020204" pitchFamily="34" charset="0"/>
              <a:buChar char="•"/>
            </a:pPr>
            <a:r>
              <a:rPr lang="es-CO" dirty="0">
                <a:solidFill>
                  <a:schemeClr val="tx1"/>
                </a:solidFill>
              </a:rPr>
              <a:t>Siempre que no exista fraude</a:t>
            </a:r>
          </a:p>
        </p:txBody>
      </p:sp>
    </p:spTree>
    <p:extLst>
      <p:ext uri="{BB962C8B-B14F-4D97-AF65-F5344CB8AC3E}">
        <p14:creationId xmlns:p14="http://schemas.microsoft.com/office/powerpoint/2010/main" val="18344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C3F30-7E9C-4107-A27F-E217846A9554}"/>
              </a:ext>
            </a:extLst>
          </p:cNvPr>
          <p:cNvSpPr>
            <a:spLocks noGrp="1"/>
          </p:cNvSpPr>
          <p:nvPr>
            <p:ph type="body" sz="quarter" idx="10"/>
          </p:nvPr>
        </p:nvSpPr>
        <p:spPr/>
        <p:txBody>
          <a:bodyPr/>
          <a:lstStyle/>
          <a:p>
            <a:r>
              <a:rPr lang="es-CO" dirty="0"/>
              <a:t>Mejora regulatoria</a:t>
            </a:r>
          </a:p>
        </p:txBody>
      </p:sp>
    </p:spTree>
    <p:extLst>
      <p:ext uri="{BB962C8B-B14F-4D97-AF65-F5344CB8AC3E}">
        <p14:creationId xmlns:p14="http://schemas.microsoft.com/office/powerpoint/2010/main" val="65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¿Cómo interviene el Gobierno en la economía?</a:t>
            </a:r>
          </a:p>
        </p:txBody>
      </p:sp>
      <p:sp>
        <p:nvSpPr>
          <p:cNvPr id="3" name="Marcador de texto 2"/>
          <p:cNvSpPr>
            <a:spLocks noGrp="1"/>
          </p:cNvSpPr>
          <p:nvPr>
            <p:ph type="body" sz="quarter" idx="10"/>
          </p:nvPr>
        </p:nvSpPr>
        <p:spPr/>
        <p:txBody>
          <a:bodyPr/>
          <a:lstStyle/>
          <a:p>
            <a:r>
              <a:rPr lang="es-CO" dirty="0"/>
              <a:t>Tiene 3 palancas para mover la economía</a:t>
            </a:r>
          </a:p>
        </p:txBody>
      </p:sp>
      <p:sp>
        <p:nvSpPr>
          <p:cNvPr id="10" name="Marcador de texto 9"/>
          <p:cNvSpPr>
            <a:spLocks noGrp="1"/>
          </p:cNvSpPr>
          <p:nvPr>
            <p:ph type="body" sz="quarter" idx="11"/>
          </p:nvPr>
        </p:nvSpPr>
        <p:spPr/>
        <p:txBody>
          <a:bodyPr/>
          <a:lstStyle/>
          <a:p>
            <a:endParaRPr lang="es-ES"/>
          </a:p>
        </p:txBody>
      </p:sp>
      <p:graphicFrame>
        <p:nvGraphicFramePr>
          <p:cNvPr id="5" name="Gráfico 4"/>
          <p:cNvGraphicFramePr/>
          <p:nvPr>
            <p:extLst/>
          </p:nvPr>
        </p:nvGraphicFramePr>
        <p:xfrm>
          <a:off x="4379809" y="1445848"/>
          <a:ext cx="3432382" cy="328246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557560" y="1496192"/>
            <a:ext cx="4069657" cy="3016210"/>
          </a:xfrm>
          <a:prstGeom prst="rect">
            <a:avLst/>
          </a:prstGeom>
          <a:noFill/>
        </p:spPr>
        <p:txBody>
          <a:bodyPr wrap="square" rtlCol="0">
            <a:spAutoFit/>
          </a:bodyPr>
          <a:lstStyle/>
          <a:p>
            <a:r>
              <a:rPr lang="es-ES" sz="2400" b="1" dirty="0">
                <a:solidFill>
                  <a:srgbClr val="A4091F"/>
                </a:solidFill>
              </a:rPr>
              <a:t>POLÍTICA FISCAL</a:t>
            </a:r>
          </a:p>
          <a:p>
            <a:r>
              <a:rPr lang="es-CO" b="1" dirty="0"/>
              <a:t>Ministerio de Hacienda y Crédito Público</a:t>
            </a:r>
          </a:p>
          <a:p>
            <a:endParaRPr lang="es-CO" b="1" dirty="0"/>
          </a:p>
          <a:p>
            <a:pPr marL="180000" indent="-180000">
              <a:buClr>
                <a:srgbClr val="A4091F"/>
              </a:buClr>
              <a:buFont typeface="Arial" panose="020B0604020202020204" pitchFamily="34" charset="0"/>
              <a:buChar char="•"/>
            </a:pPr>
            <a:r>
              <a:rPr lang="es-CO" sz="1600" dirty="0"/>
              <a:t>Constitución Política 1991 (Art. 334) - Sostenibilidad Fiscal</a:t>
            </a:r>
          </a:p>
          <a:p>
            <a:pPr>
              <a:buClr>
                <a:srgbClr val="A4091F"/>
              </a:buClr>
            </a:pPr>
            <a:endParaRPr lang="es-CO" sz="1600" dirty="0"/>
          </a:p>
          <a:p>
            <a:pPr marL="180000" indent="-180000">
              <a:buClr>
                <a:srgbClr val="A4091F"/>
              </a:buClr>
              <a:buFont typeface="Arial" panose="020B0604020202020204" pitchFamily="34" charset="0"/>
              <a:buChar char="•"/>
            </a:pPr>
            <a:r>
              <a:rPr lang="es-CO" sz="1600" dirty="0"/>
              <a:t>Ley 819 de 2003- Marco Fiscal de Mediano Plazo</a:t>
            </a:r>
          </a:p>
          <a:p>
            <a:pPr>
              <a:buClr>
                <a:srgbClr val="A4091F"/>
              </a:buClr>
            </a:pPr>
            <a:endParaRPr lang="es-CO" sz="1600" dirty="0"/>
          </a:p>
          <a:p>
            <a:pPr marL="180000" indent="-180000">
              <a:buClr>
                <a:srgbClr val="A4091F"/>
              </a:buClr>
              <a:buFont typeface="Arial" panose="020B0604020202020204" pitchFamily="34" charset="0"/>
              <a:buChar char="•"/>
            </a:pPr>
            <a:r>
              <a:rPr lang="es-CO" sz="1600" dirty="0"/>
              <a:t>Ley 1473 de 2011- Regla fiscal </a:t>
            </a:r>
          </a:p>
        </p:txBody>
      </p:sp>
      <p:sp>
        <p:nvSpPr>
          <p:cNvPr id="7" name="CuadroTexto 6"/>
          <p:cNvSpPr txBox="1"/>
          <p:nvPr/>
        </p:nvSpPr>
        <p:spPr>
          <a:xfrm>
            <a:off x="7869229" y="1496192"/>
            <a:ext cx="4155503" cy="2739211"/>
          </a:xfrm>
          <a:prstGeom prst="rect">
            <a:avLst/>
          </a:prstGeom>
          <a:noFill/>
        </p:spPr>
        <p:txBody>
          <a:bodyPr wrap="square" rtlCol="0">
            <a:spAutoFit/>
          </a:bodyPr>
          <a:lstStyle/>
          <a:p>
            <a:r>
              <a:rPr lang="es-ES" sz="2400" b="1" dirty="0">
                <a:solidFill>
                  <a:schemeClr val="accent5">
                    <a:lumMod val="75000"/>
                  </a:schemeClr>
                </a:solidFill>
              </a:rPr>
              <a:t>POLÍTICA MONETARIA</a:t>
            </a:r>
          </a:p>
          <a:p>
            <a:r>
              <a:rPr lang="es-CO" b="1" dirty="0"/>
              <a:t>Banco de la República</a:t>
            </a:r>
          </a:p>
          <a:p>
            <a:endParaRPr lang="es-CO" b="1" dirty="0"/>
          </a:p>
          <a:p>
            <a:pPr marL="180000" indent="-180000">
              <a:buClr>
                <a:schemeClr val="accent5">
                  <a:lumMod val="75000"/>
                </a:schemeClr>
              </a:buClr>
              <a:buFont typeface="Arial" panose="020B0604020202020204" pitchFamily="34" charset="0"/>
              <a:buChar char="•"/>
            </a:pPr>
            <a:r>
              <a:rPr lang="es-CO" sz="1600" dirty="0"/>
              <a:t>Constitución Política 1991 (Art. 371, 372, 373)- Independencia, funciones y objetivo</a:t>
            </a:r>
          </a:p>
          <a:p>
            <a:pPr>
              <a:buClr>
                <a:schemeClr val="accent5">
                  <a:lumMod val="75000"/>
                </a:schemeClr>
              </a:buClr>
            </a:pPr>
            <a:endParaRPr lang="es-CO" sz="1600" dirty="0"/>
          </a:p>
          <a:p>
            <a:pPr marL="180000" indent="-180000">
              <a:buClr>
                <a:schemeClr val="accent5">
                  <a:lumMod val="75000"/>
                </a:schemeClr>
              </a:buClr>
              <a:buFont typeface="Arial" panose="020B0604020202020204" pitchFamily="34" charset="0"/>
              <a:buChar char="•"/>
            </a:pPr>
            <a:r>
              <a:rPr lang="es-CO" sz="1600" dirty="0"/>
              <a:t>Ley 31 de 1992- Ejercicio de sus funciones</a:t>
            </a:r>
          </a:p>
          <a:p>
            <a:pPr>
              <a:buClr>
                <a:schemeClr val="accent5">
                  <a:lumMod val="75000"/>
                </a:schemeClr>
              </a:buClr>
            </a:pPr>
            <a:endParaRPr lang="es-CO" sz="1600" dirty="0"/>
          </a:p>
          <a:p>
            <a:pPr marL="180000" indent="-180000">
              <a:buClr>
                <a:schemeClr val="accent5">
                  <a:lumMod val="75000"/>
                </a:schemeClr>
              </a:buClr>
              <a:buFont typeface="Arial" panose="020B0604020202020204" pitchFamily="34" charset="0"/>
              <a:buChar char="•"/>
            </a:pPr>
            <a:r>
              <a:rPr lang="es-CO" sz="1600" dirty="0"/>
              <a:t>Decreto 2520 de 1993- Estatutos</a:t>
            </a:r>
          </a:p>
        </p:txBody>
      </p:sp>
      <p:sp>
        <p:nvSpPr>
          <p:cNvPr id="8" name="CuadroTexto 7"/>
          <p:cNvSpPr txBox="1"/>
          <p:nvPr/>
        </p:nvSpPr>
        <p:spPr>
          <a:xfrm>
            <a:off x="3751384" y="4786926"/>
            <a:ext cx="4669694" cy="1015663"/>
          </a:xfrm>
          <a:prstGeom prst="rect">
            <a:avLst/>
          </a:prstGeom>
          <a:noFill/>
        </p:spPr>
        <p:txBody>
          <a:bodyPr wrap="square" rtlCol="0">
            <a:spAutoFit/>
          </a:bodyPr>
          <a:lstStyle/>
          <a:p>
            <a:pPr algn="ctr"/>
            <a:r>
              <a:rPr lang="es-ES" sz="2400" b="1" dirty="0">
                <a:solidFill>
                  <a:srgbClr val="FFB300"/>
                </a:solidFill>
              </a:rPr>
              <a:t>POLÍTICA REGULATORIA</a:t>
            </a:r>
          </a:p>
          <a:p>
            <a:pPr algn="ctr"/>
            <a:r>
              <a:rPr lang="es-CO" b="1" dirty="0"/>
              <a:t>¿Entidad responsable?</a:t>
            </a:r>
          </a:p>
          <a:p>
            <a:pPr algn="ctr"/>
            <a:r>
              <a:rPr lang="es-CO" dirty="0"/>
              <a:t>¿Marco normativo de soporte?</a:t>
            </a:r>
          </a:p>
        </p:txBody>
      </p:sp>
    </p:spTree>
    <p:extLst>
      <p:ext uri="{BB962C8B-B14F-4D97-AF65-F5344CB8AC3E}">
        <p14:creationId xmlns:p14="http://schemas.microsoft.com/office/powerpoint/2010/main" val="42602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3200" dirty="0"/>
              <a:t>Objetivos de la mejora regulatoria</a:t>
            </a:r>
          </a:p>
        </p:txBody>
      </p:sp>
      <p:sp>
        <p:nvSpPr>
          <p:cNvPr id="3" name="Text Placeholder 2"/>
          <p:cNvSpPr>
            <a:spLocks noGrp="1"/>
          </p:cNvSpPr>
          <p:nvPr>
            <p:ph type="body" sz="quarter" idx="10"/>
          </p:nvPr>
        </p:nvSpPr>
        <p:spPr>
          <a:xfrm>
            <a:off x="271379" y="797606"/>
            <a:ext cx="11614384" cy="360939"/>
          </a:xfrm>
        </p:spPr>
        <p:txBody>
          <a:bodyPr/>
          <a:lstStyle/>
          <a:p>
            <a:r>
              <a:rPr lang="es-ES" dirty="0"/>
              <a:t>La política regulatoria busca mayor bienestar económico y social por medio de </a:t>
            </a:r>
            <a:r>
              <a:rPr lang="es-ES_tradnl" dirty="0"/>
              <a:t>herramientas que permitan una producción normativa de calidad </a:t>
            </a:r>
            <a:endParaRPr lang="es-ES" dirty="0"/>
          </a:p>
          <a:p>
            <a:endParaRPr lang="es-CO" dirty="0"/>
          </a:p>
        </p:txBody>
      </p:sp>
      <p:grpSp>
        <p:nvGrpSpPr>
          <p:cNvPr id="13" name="Group 12"/>
          <p:cNvGrpSpPr/>
          <p:nvPr/>
        </p:nvGrpSpPr>
        <p:grpSpPr>
          <a:xfrm>
            <a:off x="976923" y="1687499"/>
            <a:ext cx="10189308" cy="2446222"/>
            <a:chOff x="976923" y="1022758"/>
            <a:chExt cx="10189308" cy="2446222"/>
          </a:xfrm>
        </p:grpSpPr>
        <p:sp>
          <p:nvSpPr>
            <p:cNvPr id="5" name="Redondear rectángulo de esquina del mismo lado 4"/>
            <p:cNvSpPr/>
            <p:nvPr/>
          </p:nvSpPr>
          <p:spPr>
            <a:xfrm>
              <a:off x="976923" y="1022758"/>
              <a:ext cx="10189308" cy="848188"/>
            </a:xfrm>
            <a:prstGeom prst="round2Same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chemeClr val="bg1"/>
                  </a:solidFill>
                  <a:effectLst/>
                  <a:uLnTx/>
                  <a:uFillTx/>
                </a:rPr>
                <a:t>No se trata solo de desregular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chemeClr val="bg1"/>
                  </a:solidFill>
                  <a:effectLst/>
                  <a:uLnTx/>
                  <a:uFillTx/>
                </a:rPr>
                <a:t>BENEFICIOS &gt; COSTOS</a:t>
              </a:r>
            </a:p>
          </p:txBody>
        </p:sp>
        <p:sp>
          <p:nvSpPr>
            <p:cNvPr id="6" name="Rectángulo 3"/>
            <p:cNvSpPr/>
            <p:nvPr/>
          </p:nvSpPr>
          <p:spPr>
            <a:xfrm>
              <a:off x="6078571" y="1870945"/>
              <a:ext cx="5087660" cy="66034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i="0" u="none" strike="noStrike" kern="0" cap="none" spc="0" normalizeH="0" baseline="0" noProof="0" dirty="0">
                  <a:ln>
                    <a:noFill/>
                  </a:ln>
                  <a:solidFill>
                    <a:schemeClr val="tx1"/>
                  </a:solidFill>
                  <a:effectLst/>
                  <a:uLnTx/>
                  <a:uFillTx/>
                </a:rPr>
                <a:t>En los países OCDE</a:t>
              </a:r>
              <a:br>
                <a:rPr kumimoji="0" lang="es-CO" sz="1800" i="0" u="none" strike="noStrike" kern="0" cap="none" spc="0" normalizeH="0" baseline="0" noProof="0" dirty="0">
                  <a:ln>
                    <a:noFill/>
                  </a:ln>
                  <a:solidFill>
                    <a:schemeClr val="tx1"/>
                  </a:solidFill>
                  <a:effectLst/>
                  <a:uLnTx/>
                  <a:uFillTx/>
                </a:rPr>
              </a:br>
              <a:r>
                <a:rPr kumimoji="0" lang="es-CO" sz="1800" i="0" u="none" strike="noStrike" kern="0" cap="none" spc="0" normalizeH="0" baseline="0" noProof="0" dirty="0">
                  <a:ln>
                    <a:noFill/>
                  </a:ln>
                  <a:solidFill>
                    <a:schemeClr val="tx1"/>
                  </a:solidFill>
                  <a:effectLst/>
                  <a:uLnTx/>
                  <a:uFillTx/>
                </a:rPr>
                <a:t>el</a:t>
              </a:r>
              <a:r>
                <a:rPr kumimoji="0" lang="es-CO" sz="1800" i="0" u="none" strike="noStrike" kern="0" cap="none" spc="0" normalizeH="0" noProof="0" dirty="0">
                  <a:ln>
                    <a:noFill/>
                  </a:ln>
                  <a:solidFill>
                    <a:schemeClr val="tx1"/>
                  </a:solidFill>
                  <a:effectLst/>
                  <a:uLnTx/>
                  <a:uFillTx/>
                </a:rPr>
                <a:t> costo de la regulación</a:t>
              </a:r>
              <a:r>
                <a:rPr lang="es-CO" kern="0" dirty="0">
                  <a:solidFill>
                    <a:schemeClr val="tx1"/>
                  </a:solidFill>
                </a:rPr>
                <a:t> es:</a:t>
              </a:r>
              <a:r>
                <a:rPr kumimoji="0" lang="es-CO" sz="1800" i="0" u="none" strike="noStrike" kern="0" cap="none" spc="0" normalizeH="0" baseline="0" noProof="0" dirty="0">
                  <a:ln>
                    <a:noFill/>
                  </a:ln>
                  <a:solidFill>
                    <a:schemeClr val="tx1"/>
                  </a:solidFill>
                  <a:effectLst/>
                  <a:uLnTx/>
                  <a:uFillTx/>
                </a:rPr>
                <a:t> </a:t>
              </a:r>
            </a:p>
          </p:txBody>
        </p:sp>
        <p:sp>
          <p:nvSpPr>
            <p:cNvPr id="7" name="Rectángulo 6"/>
            <p:cNvSpPr/>
            <p:nvPr/>
          </p:nvSpPr>
          <p:spPr>
            <a:xfrm>
              <a:off x="6078571" y="2531294"/>
              <a:ext cx="5087660" cy="937686"/>
            </a:xfrm>
            <a:prstGeom prst="rect">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4000" b="1" i="0" u="none" strike="noStrike" kern="0" cap="none" spc="0" normalizeH="0" baseline="0" noProof="0" dirty="0">
                  <a:ln>
                    <a:noFill/>
                  </a:ln>
                  <a:solidFill>
                    <a:schemeClr val="bg1"/>
                  </a:solidFill>
                  <a:effectLst/>
                  <a:uLnTx/>
                  <a:uFillTx/>
                </a:rPr>
                <a:t>3,8% PIB</a:t>
              </a:r>
            </a:p>
          </p:txBody>
        </p:sp>
        <p:sp>
          <p:nvSpPr>
            <p:cNvPr id="9" name="Rectángulo 14"/>
            <p:cNvSpPr/>
            <p:nvPr/>
          </p:nvSpPr>
          <p:spPr>
            <a:xfrm>
              <a:off x="976923" y="1870946"/>
              <a:ext cx="5035459" cy="1598034"/>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s-CO" sz="2400" dirty="0">
                  <a:solidFill>
                    <a:schemeClr val="tx1"/>
                  </a:solidFill>
                </a:rPr>
                <a:t>Toda regulación</a:t>
              </a:r>
              <a:br>
                <a:rPr lang="es-CO" sz="2400" dirty="0">
                  <a:solidFill>
                    <a:schemeClr val="tx1"/>
                  </a:solidFill>
                </a:rPr>
              </a:br>
              <a:r>
                <a:rPr lang="es-CO" sz="2400" dirty="0">
                  <a:solidFill>
                    <a:schemeClr val="tx1"/>
                  </a:solidFill>
                </a:rPr>
                <a:t>implica altos </a:t>
              </a:r>
              <a:r>
                <a:rPr lang="es-CO" sz="2400" b="1" dirty="0">
                  <a:solidFill>
                    <a:schemeClr val="tx1"/>
                  </a:solidFill>
                </a:rPr>
                <a:t>costos</a:t>
              </a:r>
            </a:p>
          </p:txBody>
        </p:sp>
      </p:grpSp>
      <p:sp>
        <p:nvSpPr>
          <p:cNvPr id="11" name="Rectangle 10"/>
          <p:cNvSpPr/>
          <p:nvPr/>
        </p:nvSpPr>
        <p:spPr>
          <a:xfrm>
            <a:off x="291865" y="4742096"/>
            <a:ext cx="2530112" cy="646331"/>
          </a:xfrm>
          <a:prstGeom prst="rect">
            <a:avLst/>
          </a:prstGeom>
        </p:spPr>
        <p:txBody>
          <a:bodyPr wrap="square">
            <a:spAutoFit/>
          </a:bodyPr>
          <a:lstStyle/>
          <a:p>
            <a:pPr algn="ctr"/>
            <a:r>
              <a:rPr lang="es-CO" b="1" dirty="0"/>
              <a:t>¿Qué se hace en otros países?</a:t>
            </a:r>
          </a:p>
        </p:txBody>
      </p:sp>
      <p:sp>
        <p:nvSpPr>
          <p:cNvPr id="12" name="Rectangle 11"/>
          <p:cNvSpPr/>
          <p:nvPr/>
        </p:nvSpPr>
        <p:spPr>
          <a:xfrm>
            <a:off x="2821977" y="4512165"/>
            <a:ext cx="9083484" cy="1200329"/>
          </a:xfrm>
          <a:prstGeom prst="rect">
            <a:avLst/>
          </a:prstGeom>
        </p:spPr>
        <p:txBody>
          <a:bodyPr wrap="square" anchor="ctr">
            <a:spAutoFit/>
          </a:bodyPr>
          <a:lstStyle/>
          <a:p>
            <a:pPr marL="285750" indent="-285750">
              <a:buClr>
                <a:srgbClr val="A4091F"/>
              </a:buClr>
              <a:buFont typeface="Arial" panose="020B0604020202020204" pitchFamily="34" charset="0"/>
              <a:buChar char="•"/>
            </a:pPr>
            <a:r>
              <a:rPr lang="es-CO" b="1" dirty="0"/>
              <a:t>OCDE:</a:t>
            </a:r>
            <a:r>
              <a:rPr lang="es-CO" dirty="0"/>
              <a:t> Reducir la carga administrativa en un 25% de su costo</a:t>
            </a:r>
          </a:p>
          <a:p>
            <a:pPr marL="285750" indent="-285750">
              <a:buClr>
                <a:srgbClr val="A4091F"/>
              </a:buClr>
              <a:buFont typeface="Arial" panose="020B0604020202020204" pitchFamily="34" charset="0"/>
              <a:buChar char="•"/>
            </a:pPr>
            <a:r>
              <a:rPr lang="es-CO" b="1" dirty="0"/>
              <a:t>Reino Unido:</a:t>
            </a:r>
            <a:r>
              <a:rPr lang="es-CO" dirty="0"/>
              <a:t> Regla </a:t>
            </a:r>
            <a:r>
              <a:rPr lang="es-CO" dirty="0" err="1"/>
              <a:t>one</a:t>
            </a:r>
            <a:r>
              <a:rPr lang="es-CO" dirty="0"/>
              <a:t>-in </a:t>
            </a:r>
            <a:r>
              <a:rPr lang="es-CO" dirty="0" err="1"/>
              <a:t>one-out</a:t>
            </a:r>
            <a:r>
              <a:rPr lang="es-CO" dirty="0"/>
              <a:t> y </a:t>
            </a:r>
            <a:r>
              <a:rPr lang="es-CO" dirty="0" err="1"/>
              <a:t>one</a:t>
            </a:r>
            <a:r>
              <a:rPr lang="es-CO" dirty="0"/>
              <a:t>-in </a:t>
            </a:r>
            <a:r>
              <a:rPr lang="es-CO" dirty="0" err="1"/>
              <a:t>two-out</a:t>
            </a:r>
            <a:endParaRPr lang="es-CO" dirty="0"/>
          </a:p>
          <a:p>
            <a:pPr marL="285750" indent="-285750">
              <a:buClr>
                <a:srgbClr val="A4091F"/>
              </a:buClr>
              <a:buFont typeface="Arial" panose="020B0604020202020204" pitchFamily="34" charset="0"/>
              <a:buChar char="•"/>
            </a:pPr>
            <a:r>
              <a:rPr lang="es-CO" b="1" dirty="0"/>
              <a:t>México: </a:t>
            </a:r>
            <a:r>
              <a:rPr lang="es-CO" dirty="0"/>
              <a:t>La “Guillotina regulatoria” para la reducción de trámites</a:t>
            </a:r>
          </a:p>
          <a:p>
            <a:pPr marL="285750" indent="-285750">
              <a:buClr>
                <a:srgbClr val="A4091F"/>
              </a:buClr>
              <a:buFont typeface="Arial" panose="020B0604020202020204" pitchFamily="34" charset="0"/>
              <a:buChar char="•"/>
            </a:pPr>
            <a:r>
              <a:rPr lang="es-CO" b="1" dirty="0"/>
              <a:t>Estados Unidos: </a:t>
            </a:r>
            <a:r>
              <a:rPr lang="es-CO" dirty="0"/>
              <a:t>Regla one-in, two-out</a:t>
            </a:r>
          </a:p>
        </p:txBody>
      </p:sp>
      <p:pic>
        <p:nvPicPr>
          <p:cNvPr id="4" name="Imagen 3" descr="coin-sta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434" y="2650388"/>
            <a:ext cx="725905" cy="725905"/>
          </a:xfrm>
          <a:prstGeom prst="rect">
            <a:avLst/>
          </a:prstGeom>
        </p:spPr>
      </p:pic>
    </p:spTree>
    <p:extLst>
      <p:ext uri="{BB962C8B-B14F-4D97-AF65-F5344CB8AC3E}">
        <p14:creationId xmlns:p14="http://schemas.microsoft.com/office/powerpoint/2010/main" val="6940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La regulación tiene costos para la economía</a:t>
            </a:r>
          </a:p>
        </p:txBody>
      </p:sp>
      <p:sp>
        <p:nvSpPr>
          <p:cNvPr id="3" name="Marcador de texto 2"/>
          <p:cNvSpPr>
            <a:spLocks noGrp="1"/>
          </p:cNvSpPr>
          <p:nvPr>
            <p:ph type="body" sz="quarter" idx="10"/>
          </p:nvPr>
        </p:nvSpPr>
        <p:spPr>
          <a:xfrm>
            <a:off x="291866" y="762858"/>
            <a:ext cx="11614384" cy="360939"/>
          </a:xfrm>
        </p:spPr>
        <p:txBody>
          <a:bodyPr/>
          <a:lstStyle/>
          <a:p>
            <a:r>
              <a:rPr lang="es-ES" sz="1800" dirty="0"/>
              <a:t>En los países de la OCDE la regulación tiene costos para la economía. Una reducción del 25% en dichos costos tiene un impacto positivo sobre el crecimiento económico.</a:t>
            </a:r>
          </a:p>
        </p:txBody>
      </p:sp>
      <p:sp>
        <p:nvSpPr>
          <p:cNvPr id="4" name="Marcador de texto 3"/>
          <p:cNvSpPr>
            <a:spLocks noGrp="1"/>
          </p:cNvSpPr>
          <p:nvPr>
            <p:ph type="body" sz="quarter" idx="11"/>
          </p:nvPr>
        </p:nvSpPr>
        <p:spPr/>
        <p:txBody>
          <a:bodyPr/>
          <a:lstStyle/>
          <a:p>
            <a:r>
              <a:rPr lang="es-ES" dirty="0"/>
              <a:t>Fuente:  OCDE.</a:t>
            </a:r>
          </a:p>
        </p:txBody>
      </p:sp>
      <p:grpSp>
        <p:nvGrpSpPr>
          <p:cNvPr id="11" name="Agrupar 10"/>
          <p:cNvGrpSpPr/>
          <p:nvPr/>
        </p:nvGrpSpPr>
        <p:grpSpPr>
          <a:xfrm>
            <a:off x="354453" y="1431018"/>
            <a:ext cx="11412285" cy="4254679"/>
            <a:chOff x="383760" y="1414573"/>
            <a:chExt cx="8546261" cy="3186179"/>
          </a:xfrm>
        </p:grpSpPr>
        <p:sp>
          <p:nvSpPr>
            <p:cNvPr id="5" name="Rectángulo 4"/>
            <p:cNvSpPr/>
            <p:nvPr/>
          </p:nvSpPr>
          <p:spPr>
            <a:xfrm>
              <a:off x="383760" y="1414573"/>
              <a:ext cx="4038178" cy="259292"/>
            </a:xfrm>
            <a:prstGeom prst="rect">
              <a:avLst/>
            </a:prstGeom>
          </p:spPr>
          <p:txBody>
            <a:bodyPr wrap="square" lIns="68576" tIns="34289" rIns="68576" bIns="34289">
              <a:spAutoFit/>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Futura Std Book"/>
                  <a:ea typeface="+mn-ea"/>
                  <a:cs typeface="+mn-cs"/>
                </a:rPr>
                <a:t>Costo de la regulación (% del PIB)</a:t>
              </a:r>
            </a:p>
          </p:txBody>
        </p:sp>
        <p:sp>
          <p:nvSpPr>
            <p:cNvPr id="6" name="Rectángulo 5"/>
            <p:cNvSpPr/>
            <p:nvPr/>
          </p:nvSpPr>
          <p:spPr>
            <a:xfrm>
              <a:off x="4421939" y="1414573"/>
              <a:ext cx="4349724" cy="259292"/>
            </a:xfrm>
            <a:prstGeom prst="rect">
              <a:avLst/>
            </a:prstGeom>
          </p:spPr>
          <p:txBody>
            <a:bodyPr wrap="square" lIns="68576" tIns="34289" rIns="68576" bIns="34289">
              <a:spAutoFit/>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Futura Std Book"/>
                  <a:ea typeface="+mn-ea"/>
                  <a:cs typeface="+mn-cs"/>
                </a:rPr>
                <a:t>Incremento esperado del PIB en 2025 (p.p)</a:t>
              </a:r>
            </a:p>
          </p:txBody>
        </p:sp>
        <p:graphicFrame>
          <p:nvGraphicFramePr>
            <p:cNvPr id="7" name="Gráfico 6">
              <a:extLst>
                <a:ext uri="{FF2B5EF4-FFF2-40B4-BE49-F238E27FC236}">
                  <a16:creationId xmlns:a16="http://schemas.microsoft.com/office/drawing/2014/main" id="{55F3238E-B338-44B0-A0A1-462DA5E93236}"/>
                </a:ext>
              </a:extLst>
            </p:cNvPr>
            <p:cNvGraphicFramePr>
              <a:graphicFrameLocks/>
            </p:cNvGraphicFramePr>
            <p:nvPr>
              <p:extLst/>
            </p:nvPr>
          </p:nvGraphicFramePr>
          <p:xfrm>
            <a:off x="383760" y="1714030"/>
            <a:ext cx="4038178" cy="2886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CCBA0FC7-18D2-46F9-A5AC-60607BA86249}"/>
                </a:ext>
              </a:extLst>
            </p:cNvPr>
            <p:cNvGraphicFramePr>
              <a:graphicFrameLocks/>
            </p:cNvGraphicFramePr>
            <p:nvPr>
              <p:extLst>
                <p:ext uri="{D42A27DB-BD31-4B8C-83A1-F6EECF244321}">
                  <p14:modId xmlns:p14="http://schemas.microsoft.com/office/powerpoint/2010/main" val="1030418851"/>
                </p:ext>
              </p:extLst>
            </p:nvPr>
          </p:nvGraphicFramePr>
          <p:xfrm>
            <a:off x="4733484" y="1790008"/>
            <a:ext cx="4038178" cy="281074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2865547" y="3788783"/>
              <a:ext cx="1832488" cy="420630"/>
            </a:xfrm>
            <a:prstGeom prst="rect">
              <a:avLst/>
            </a:prstGeom>
          </p:spPr>
          <p:txBody>
            <a:bodyPr wrap="square" lIns="68576" tIns="34289" rIns="68576" bIns="34289">
              <a:spAutoFit/>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Futura Std Book"/>
                  <a:ea typeface="+mn-ea"/>
                  <a:cs typeface="+mn-cs"/>
                </a:rPr>
                <a:t>3,8% del PIB</a:t>
              </a:r>
            </a:p>
            <a:p>
              <a:pPr marL="0" marR="0" lvl="0" indent="0" algn="ctr" defTabSz="45715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Futura Std Book"/>
                  <a:ea typeface="+mn-ea"/>
                  <a:cs typeface="+mn-cs"/>
                </a:rPr>
                <a:t>Promedio países OCDE</a:t>
              </a:r>
            </a:p>
          </p:txBody>
        </p:sp>
        <p:sp>
          <p:nvSpPr>
            <p:cNvPr id="10" name="Rectángulo 9"/>
            <p:cNvSpPr/>
            <p:nvPr/>
          </p:nvSpPr>
          <p:spPr>
            <a:xfrm>
              <a:off x="7218771" y="3854628"/>
              <a:ext cx="1711250" cy="420630"/>
            </a:xfrm>
            <a:prstGeom prst="rect">
              <a:avLst/>
            </a:prstGeom>
          </p:spPr>
          <p:txBody>
            <a:bodyPr wrap="square" lIns="68576" tIns="34289" rIns="68576" bIns="34289">
              <a:spAutoFit/>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Futura Std Book"/>
                  <a:ea typeface="+mn-ea"/>
                  <a:cs typeface="+mn-cs"/>
                </a:rPr>
                <a:t>1,4 p.p</a:t>
              </a:r>
            </a:p>
            <a:p>
              <a:pPr marL="0" marR="0" lvl="0" indent="0" algn="ctr" defTabSz="45715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Futura Std Book"/>
                  <a:ea typeface="+mn-ea"/>
                  <a:cs typeface="+mn-cs"/>
                </a:rPr>
                <a:t>Promedio países OCDE</a:t>
              </a:r>
            </a:p>
          </p:txBody>
        </p:sp>
      </p:grpSp>
    </p:spTree>
    <p:extLst>
      <p:ext uri="{BB962C8B-B14F-4D97-AF65-F5344CB8AC3E}">
        <p14:creationId xmlns:p14="http://schemas.microsoft.com/office/powerpoint/2010/main" val="2741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200" dirty="0"/>
              <a:t>¿Cuánto le cuesta la regulación a Colombia?</a:t>
            </a:r>
            <a:endParaRPr lang="es-ES" sz="3200" dirty="0"/>
          </a:p>
        </p:txBody>
      </p:sp>
      <p:sp>
        <p:nvSpPr>
          <p:cNvPr id="3" name="Marcador de texto 2"/>
          <p:cNvSpPr>
            <a:spLocks noGrp="1"/>
          </p:cNvSpPr>
          <p:nvPr>
            <p:ph type="body" sz="quarter" idx="10"/>
          </p:nvPr>
        </p:nvSpPr>
        <p:spPr>
          <a:xfrm>
            <a:off x="298248" y="779337"/>
            <a:ext cx="11614384" cy="360939"/>
          </a:xfrm>
        </p:spPr>
        <p:txBody>
          <a:bodyPr/>
          <a:lstStyle/>
          <a:p>
            <a:r>
              <a:rPr lang="es-CO" sz="1800" dirty="0"/>
              <a:t>La excesiva regulación tiene un impacto en la competitividad y en la capacidad del Estado para hacerla cumplir</a:t>
            </a:r>
          </a:p>
        </p:txBody>
      </p:sp>
      <p:sp>
        <p:nvSpPr>
          <p:cNvPr id="7" name="Text Placeholder 6"/>
          <p:cNvSpPr>
            <a:spLocks noGrp="1"/>
          </p:cNvSpPr>
          <p:nvPr>
            <p:ph type="body" sz="quarter" idx="11"/>
          </p:nvPr>
        </p:nvSpPr>
        <p:spPr/>
        <p:txBody>
          <a:bodyPr/>
          <a:lstStyle/>
          <a:p>
            <a:r>
              <a:rPr lang="es-CO" dirty="0"/>
              <a:t>Fuente: Consejo Privado de Competitividad 2016</a:t>
            </a:r>
          </a:p>
        </p:txBody>
      </p:sp>
      <p:grpSp>
        <p:nvGrpSpPr>
          <p:cNvPr id="18" name="Group 17"/>
          <p:cNvGrpSpPr/>
          <p:nvPr/>
        </p:nvGrpSpPr>
        <p:grpSpPr>
          <a:xfrm>
            <a:off x="428877" y="1673911"/>
            <a:ext cx="11411848" cy="1604257"/>
            <a:chOff x="428877" y="1844984"/>
            <a:chExt cx="11411848" cy="1604257"/>
          </a:xfrm>
        </p:grpSpPr>
        <p:sp>
          <p:nvSpPr>
            <p:cNvPr id="8" name="Rounded Rectangle 7"/>
            <p:cNvSpPr/>
            <p:nvPr/>
          </p:nvSpPr>
          <p:spPr>
            <a:xfrm>
              <a:off x="428877" y="1844984"/>
              <a:ext cx="2047285" cy="1529395"/>
            </a:xfrm>
            <a:prstGeom prst="roundRect">
              <a:avLst>
                <a:gd name="adj" fmla="val 7806"/>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dirty="0"/>
                <a:t>Foro Económico Mundial </a:t>
              </a:r>
            </a:p>
            <a:p>
              <a:r>
                <a:rPr lang="es-CO" b="1" dirty="0"/>
                <a:t>2016 - 2017</a:t>
              </a:r>
            </a:p>
          </p:txBody>
        </p:sp>
        <p:sp>
          <p:nvSpPr>
            <p:cNvPr id="9" name="Rectangle 8"/>
            <p:cNvSpPr/>
            <p:nvPr/>
          </p:nvSpPr>
          <p:spPr>
            <a:xfrm>
              <a:off x="2592598" y="1847872"/>
              <a:ext cx="1981494" cy="646331"/>
            </a:xfrm>
            <a:prstGeom prst="rect">
              <a:avLst/>
            </a:prstGeom>
          </p:spPr>
          <p:txBody>
            <a:bodyPr wrap="square">
              <a:spAutoFit/>
            </a:bodyPr>
            <a:lstStyle/>
            <a:p>
              <a:r>
                <a:rPr lang="es-CO" dirty="0"/>
                <a:t>Índice de competitividad</a:t>
              </a:r>
            </a:p>
          </p:txBody>
        </p:sp>
        <p:sp>
          <p:nvSpPr>
            <p:cNvPr id="10" name="Rectangle 9"/>
            <p:cNvSpPr/>
            <p:nvPr/>
          </p:nvSpPr>
          <p:spPr>
            <a:xfrm>
              <a:off x="2592598" y="2751381"/>
              <a:ext cx="2189795" cy="646331"/>
            </a:xfrm>
            <a:prstGeom prst="rect">
              <a:avLst/>
            </a:prstGeom>
          </p:spPr>
          <p:txBody>
            <a:bodyPr wrap="square">
              <a:spAutoFit/>
            </a:bodyPr>
            <a:lstStyle/>
            <a:p>
              <a:r>
                <a:rPr lang="es-CO" dirty="0"/>
                <a:t>Índice de carga regulatoria</a:t>
              </a:r>
            </a:p>
          </p:txBody>
        </p:sp>
        <p:sp>
          <p:nvSpPr>
            <p:cNvPr id="11" name="Rectangle 10"/>
            <p:cNvSpPr/>
            <p:nvPr/>
          </p:nvSpPr>
          <p:spPr>
            <a:xfrm>
              <a:off x="4552216" y="1930295"/>
              <a:ext cx="1851789" cy="461665"/>
            </a:xfrm>
            <a:prstGeom prst="rect">
              <a:avLst/>
            </a:prstGeom>
          </p:spPr>
          <p:txBody>
            <a:bodyPr wrap="none">
              <a:spAutoFit/>
            </a:bodyPr>
            <a:lstStyle/>
            <a:p>
              <a:r>
                <a:rPr lang="es-CO" sz="2400" b="1" dirty="0"/>
                <a:t>61 de 138</a:t>
              </a:r>
            </a:p>
          </p:txBody>
        </p:sp>
        <p:sp>
          <p:nvSpPr>
            <p:cNvPr id="12" name="Rectangle 11"/>
            <p:cNvSpPr/>
            <p:nvPr/>
          </p:nvSpPr>
          <p:spPr>
            <a:xfrm>
              <a:off x="4446418" y="2849420"/>
              <a:ext cx="2063385" cy="461665"/>
            </a:xfrm>
            <a:prstGeom prst="rect">
              <a:avLst/>
            </a:prstGeom>
          </p:spPr>
          <p:txBody>
            <a:bodyPr wrap="none">
              <a:spAutoFit/>
            </a:bodyPr>
            <a:lstStyle/>
            <a:p>
              <a:r>
                <a:rPr lang="es-CO" sz="2400" b="1" dirty="0"/>
                <a:t>124 de 138</a:t>
              </a:r>
            </a:p>
          </p:txBody>
        </p:sp>
        <p:cxnSp>
          <p:nvCxnSpPr>
            <p:cNvPr id="14" name="Straight Connector 13"/>
            <p:cNvCxnSpPr/>
            <p:nvPr/>
          </p:nvCxnSpPr>
          <p:spPr>
            <a:xfrm>
              <a:off x="2686556" y="2597543"/>
              <a:ext cx="370615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677275" y="1879581"/>
              <a:ext cx="5163450" cy="1569660"/>
            </a:xfrm>
            <a:prstGeom prst="rect">
              <a:avLst/>
            </a:prstGeom>
          </p:spPr>
          <p:txBody>
            <a:bodyPr wrap="square" anchor="ctr">
              <a:spAutoFit/>
            </a:bodyPr>
            <a:lstStyle/>
            <a:p>
              <a:r>
                <a:rPr lang="es-CO" sz="1600" dirty="0"/>
                <a:t>“En materia institucional, Colombia pasó de la posición 79 a la 112 en la última década, quedando al nivel de países como Nigeria o Pakistán. Factores como la corrupción, la falta de independencia judicial, </a:t>
              </a:r>
              <a:r>
                <a:rPr lang="es-CO" sz="1600" b="1" dirty="0"/>
                <a:t>la carga regulatoria</a:t>
              </a:r>
              <a:r>
                <a:rPr lang="es-CO" sz="1600" dirty="0"/>
                <a:t>, el crimen organizado y el terrorismo, explican este resultado.”</a:t>
              </a:r>
            </a:p>
          </p:txBody>
        </p:sp>
      </p:grpSp>
      <p:cxnSp>
        <p:nvCxnSpPr>
          <p:cNvPr id="17" name="Straight Connector 16"/>
          <p:cNvCxnSpPr/>
          <p:nvPr/>
        </p:nvCxnSpPr>
        <p:spPr>
          <a:xfrm>
            <a:off x="428877" y="3698060"/>
            <a:ext cx="11353127" cy="0"/>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28877" y="4149467"/>
            <a:ext cx="11411848" cy="1778132"/>
            <a:chOff x="428877" y="1844984"/>
            <a:chExt cx="11411848" cy="1778132"/>
          </a:xfrm>
        </p:grpSpPr>
        <p:sp>
          <p:nvSpPr>
            <p:cNvPr id="20" name="Rounded Rectangle 19"/>
            <p:cNvSpPr/>
            <p:nvPr/>
          </p:nvSpPr>
          <p:spPr>
            <a:xfrm>
              <a:off x="428877" y="1844984"/>
              <a:ext cx="2047285" cy="1529395"/>
            </a:xfrm>
            <a:prstGeom prst="roundRect">
              <a:avLst>
                <a:gd name="adj" fmla="val 7806"/>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dirty="0"/>
                <a:t>Rule of </a:t>
              </a:r>
              <a:r>
                <a:rPr lang="es-CO" dirty="0" err="1"/>
                <a:t>Law</a:t>
              </a:r>
              <a:r>
                <a:rPr lang="es-CO" dirty="0"/>
                <a:t> </a:t>
              </a:r>
            </a:p>
            <a:p>
              <a:r>
                <a:rPr lang="es-CO" b="1" dirty="0"/>
                <a:t>2016 - 2017</a:t>
              </a:r>
            </a:p>
          </p:txBody>
        </p:sp>
        <p:sp>
          <p:nvSpPr>
            <p:cNvPr id="21" name="Rectangle 20"/>
            <p:cNvSpPr/>
            <p:nvPr/>
          </p:nvSpPr>
          <p:spPr>
            <a:xfrm>
              <a:off x="2592598" y="1940656"/>
              <a:ext cx="1652384" cy="646331"/>
            </a:xfrm>
            <a:prstGeom prst="rect">
              <a:avLst/>
            </a:prstGeom>
          </p:spPr>
          <p:txBody>
            <a:bodyPr wrap="square">
              <a:spAutoFit/>
            </a:bodyPr>
            <a:lstStyle/>
            <a:p>
              <a:r>
                <a:rPr lang="es-CO" dirty="0"/>
                <a:t>Índice Rule</a:t>
              </a:r>
              <a:br>
                <a:rPr lang="es-CO" dirty="0"/>
              </a:br>
              <a:r>
                <a:rPr lang="es-CO" dirty="0"/>
                <a:t>of Law</a:t>
              </a:r>
            </a:p>
          </p:txBody>
        </p:sp>
        <p:sp>
          <p:nvSpPr>
            <p:cNvPr id="22" name="Rectangle 21"/>
            <p:cNvSpPr/>
            <p:nvPr/>
          </p:nvSpPr>
          <p:spPr>
            <a:xfrm>
              <a:off x="2592600" y="2699786"/>
              <a:ext cx="1878550" cy="923330"/>
            </a:xfrm>
            <a:prstGeom prst="rect">
              <a:avLst/>
            </a:prstGeom>
          </p:spPr>
          <p:txBody>
            <a:bodyPr wrap="square">
              <a:spAutoFit/>
            </a:bodyPr>
            <a:lstStyle/>
            <a:p>
              <a:r>
                <a:rPr lang="es-CO" dirty="0"/>
                <a:t>Índice cumplimiento regulatorio</a:t>
              </a:r>
            </a:p>
          </p:txBody>
        </p:sp>
        <p:sp>
          <p:nvSpPr>
            <p:cNvPr id="23" name="Rectangle 22"/>
            <p:cNvSpPr/>
            <p:nvPr/>
          </p:nvSpPr>
          <p:spPr>
            <a:xfrm>
              <a:off x="4552216" y="1930295"/>
              <a:ext cx="1851789" cy="461665"/>
            </a:xfrm>
            <a:prstGeom prst="rect">
              <a:avLst/>
            </a:prstGeom>
          </p:spPr>
          <p:txBody>
            <a:bodyPr wrap="none">
              <a:spAutoFit/>
            </a:bodyPr>
            <a:lstStyle/>
            <a:p>
              <a:r>
                <a:rPr lang="es-CO" sz="2400" b="1" dirty="0"/>
                <a:t>71 de 113</a:t>
              </a:r>
            </a:p>
          </p:txBody>
        </p:sp>
        <p:sp>
          <p:nvSpPr>
            <p:cNvPr id="24" name="Rectangle 23"/>
            <p:cNvSpPr/>
            <p:nvPr/>
          </p:nvSpPr>
          <p:spPr>
            <a:xfrm>
              <a:off x="4560308" y="2849420"/>
              <a:ext cx="1851789" cy="461665"/>
            </a:xfrm>
            <a:prstGeom prst="rect">
              <a:avLst/>
            </a:prstGeom>
          </p:spPr>
          <p:txBody>
            <a:bodyPr wrap="none">
              <a:spAutoFit/>
            </a:bodyPr>
            <a:lstStyle/>
            <a:p>
              <a:r>
                <a:rPr lang="es-CO" sz="2400" b="1" dirty="0"/>
                <a:t>51 de 113</a:t>
              </a:r>
            </a:p>
          </p:txBody>
        </p:sp>
        <p:cxnSp>
          <p:nvCxnSpPr>
            <p:cNvPr id="25" name="Straight Connector 24"/>
            <p:cNvCxnSpPr/>
            <p:nvPr/>
          </p:nvCxnSpPr>
          <p:spPr>
            <a:xfrm>
              <a:off x="2721016" y="2648012"/>
              <a:ext cx="3706152"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77275" y="2183899"/>
              <a:ext cx="5163450" cy="830997"/>
            </a:xfrm>
            <a:prstGeom prst="rect">
              <a:avLst/>
            </a:prstGeom>
          </p:spPr>
          <p:txBody>
            <a:bodyPr wrap="square" anchor="ctr">
              <a:spAutoFit/>
            </a:bodyPr>
            <a:lstStyle/>
            <a:p>
              <a:r>
                <a:rPr lang="es-CO" sz="1600" kern="0" dirty="0"/>
                <a:t>Colombia ocupa el puesto 15 de 30 en la región en el Índice de Cumplimiento Regulatorio que mide la capacidad de los países en hacer cumplir la regulación</a:t>
              </a:r>
            </a:p>
          </p:txBody>
        </p:sp>
      </p:grpSp>
      <p:sp>
        <p:nvSpPr>
          <p:cNvPr id="27" name="CuadroTexto 26"/>
          <p:cNvSpPr txBox="1"/>
          <p:nvPr/>
        </p:nvSpPr>
        <p:spPr>
          <a:xfrm>
            <a:off x="167268" y="6501160"/>
            <a:ext cx="780585" cy="211873"/>
          </a:xfrm>
          <a:prstGeom prst="rect">
            <a:avLst/>
          </a:prstGeom>
          <a:solidFill>
            <a:srgbClr val="FFFFFF"/>
          </a:solidFill>
        </p:spPr>
        <p:txBody>
          <a:bodyPr wrap="square" rtlCol="0">
            <a:spAutoFit/>
          </a:bodyPr>
          <a:lstStyle/>
          <a:p>
            <a:endParaRPr lang="es-CO" dirty="0"/>
          </a:p>
        </p:txBody>
      </p:sp>
    </p:spTree>
    <p:extLst>
      <p:ext uri="{BB962C8B-B14F-4D97-AF65-F5344CB8AC3E}">
        <p14:creationId xmlns:p14="http://schemas.microsoft.com/office/powerpoint/2010/main" val="633796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268" y="113548"/>
            <a:ext cx="11900135" cy="559387"/>
          </a:xfrm>
        </p:spPr>
        <p:txBody>
          <a:bodyPr/>
          <a:lstStyle/>
          <a:p>
            <a:r>
              <a:rPr lang="es-CO" sz="3200" dirty="0"/>
              <a:t>De la simplificación administrativa a la mejora regulatoria</a:t>
            </a:r>
          </a:p>
        </p:txBody>
      </p:sp>
      <p:sp>
        <p:nvSpPr>
          <p:cNvPr id="3" name="Text Placeholder 2"/>
          <p:cNvSpPr>
            <a:spLocks noGrp="1"/>
          </p:cNvSpPr>
          <p:nvPr>
            <p:ph type="body" sz="quarter" idx="10"/>
          </p:nvPr>
        </p:nvSpPr>
        <p:spPr>
          <a:xfrm>
            <a:off x="310143" y="729833"/>
            <a:ext cx="11614384" cy="360939"/>
          </a:xfrm>
        </p:spPr>
        <p:txBody>
          <a:bodyPr/>
          <a:lstStyle/>
          <a:p>
            <a:r>
              <a:rPr lang="es-ES" dirty="0"/>
              <a:t>El CONPES 3816 de 2014 estableció la hoja de ruta para la mejora regulatoria en el país</a:t>
            </a:r>
          </a:p>
        </p:txBody>
      </p:sp>
      <p:grpSp>
        <p:nvGrpSpPr>
          <p:cNvPr id="4" name="Agrupar 3"/>
          <p:cNvGrpSpPr/>
          <p:nvPr/>
        </p:nvGrpSpPr>
        <p:grpSpPr>
          <a:xfrm>
            <a:off x="947852" y="1698928"/>
            <a:ext cx="10862468" cy="3770477"/>
            <a:chOff x="3463389" y="1547613"/>
            <a:chExt cx="8637140" cy="3770477"/>
          </a:xfrm>
        </p:grpSpPr>
        <p:grpSp>
          <p:nvGrpSpPr>
            <p:cNvPr id="12" name="Group 11"/>
            <p:cNvGrpSpPr/>
            <p:nvPr/>
          </p:nvGrpSpPr>
          <p:grpSpPr>
            <a:xfrm>
              <a:off x="3463389" y="1547613"/>
              <a:ext cx="3867995" cy="3770477"/>
              <a:chOff x="3463389" y="1429880"/>
              <a:chExt cx="3544313" cy="3770477"/>
            </a:xfrm>
          </p:grpSpPr>
          <p:sp>
            <p:nvSpPr>
              <p:cNvPr id="8" name="Round Same Side Corner Rectangle 7"/>
              <p:cNvSpPr/>
              <p:nvPr/>
            </p:nvSpPr>
            <p:spPr>
              <a:xfrm>
                <a:off x="3463390" y="1429880"/>
                <a:ext cx="3544312" cy="755009"/>
              </a:xfrm>
              <a:prstGeom prst="round2Same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a:t>Bases de la Política de Mejora Regulatoria</a:t>
                </a:r>
              </a:p>
            </p:txBody>
          </p:sp>
          <p:sp>
            <p:nvSpPr>
              <p:cNvPr id="9" name="Round Same Side Corner Rectangle 8"/>
              <p:cNvSpPr/>
              <p:nvPr/>
            </p:nvSpPr>
            <p:spPr>
              <a:xfrm>
                <a:off x="3463389" y="2300895"/>
                <a:ext cx="3544312" cy="1232812"/>
              </a:xfrm>
              <a:prstGeom prst="round2SameRect">
                <a:avLst>
                  <a:gd name="adj1" fmla="val 0"/>
                  <a:gd name="adj2"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OCDE- Estudio sobre Política Regulatoria en Colombia: “más allá de la simplificación administrativa” </a:t>
                </a:r>
              </a:p>
            </p:txBody>
          </p:sp>
          <p:sp>
            <p:nvSpPr>
              <p:cNvPr id="10" name="Round Same Side Corner Rectangle 9"/>
              <p:cNvSpPr/>
              <p:nvPr/>
            </p:nvSpPr>
            <p:spPr>
              <a:xfrm>
                <a:off x="3463390" y="3417701"/>
                <a:ext cx="3544312" cy="1041011"/>
              </a:xfrm>
              <a:prstGeom prst="round2SameRect">
                <a:avLst>
                  <a:gd name="adj1" fmla="val 0"/>
                  <a:gd name="adj2" fmla="val 0"/>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CONPES 3816 de 2014 Mejora normativa: Análisis de Impacto</a:t>
                </a:r>
              </a:p>
            </p:txBody>
          </p:sp>
          <p:sp>
            <p:nvSpPr>
              <p:cNvPr id="11" name="Round Same Side Corner Rectangle 10"/>
              <p:cNvSpPr/>
              <p:nvPr/>
            </p:nvSpPr>
            <p:spPr>
              <a:xfrm>
                <a:off x="3463390" y="4458712"/>
                <a:ext cx="3544312" cy="741645"/>
              </a:xfrm>
              <a:prstGeom prst="round2SameRect">
                <a:avLst>
                  <a:gd name="adj1" fmla="val 0"/>
                  <a:gd name="adj2" fmla="val 17262"/>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Plan Nacional de Desarrollo 2014-2018</a:t>
                </a:r>
              </a:p>
            </p:txBody>
          </p:sp>
        </p:grpSp>
        <p:sp>
          <p:nvSpPr>
            <p:cNvPr id="13" name="Rectangle 12"/>
            <p:cNvSpPr/>
            <p:nvPr/>
          </p:nvSpPr>
          <p:spPr>
            <a:xfrm>
              <a:off x="7938777" y="1722844"/>
              <a:ext cx="4161752" cy="3508653"/>
            </a:xfrm>
            <a:prstGeom prst="rect">
              <a:avLst/>
            </a:prstGeom>
          </p:spPr>
          <p:txBody>
            <a:bodyPr wrap="square" anchor="ctr">
              <a:spAutoFit/>
            </a:bodyPr>
            <a:lstStyle/>
            <a:p>
              <a:pPr algn="ctr"/>
              <a:r>
                <a:rPr lang="es-CO" b="1" kern="0" dirty="0"/>
                <a:t>CONPES 3816 de 2014</a:t>
              </a:r>
              <a:endParaRPr lang="es-CO" b="1" dirty="0"/>
            </a:p>
            <a:p>
              <a:pPr algn="ctr"/>
              <a:r>
                <a:rPr lang="es-CO" b="1" dirty="0"/>
                <a:t>5 ESTRATEGIAS</a:t>
              </a:r>
              <a:br>
                <a:rPr lang="es-CO" b="1" dirty="0"/>
              </a:br>
              <a:endParaRPr lang="es-CO" b="1" dirty="0"/>
            </a:p>
            <a:p>
              <a:pPr marL="342900" indent="-342900">
                <a:spcAft>
                  <a:spcPts val="1800"/>
                </a:spcAft>
                <a:buClr>
                  <a:srgbClr val="A4091F"/>
                </a:buClr>
                <a:buFont typeface="+mj-lt"/>
                <a:buAutoNum type="arabicPeriod"/>
              </a:pPr>
              <a:r>
                <a:rPr lang="es-CO" dirty="0"/>
                <a:t>Implementar Análisis de Impacto Normativo</a:t>
              </a:r>
            </a:p>
            <a:p>
              <a:pPr marL="342900" indent="-342900">
                <a:spcAft>
                  <a:spcPts val="1800"/>
                </a:spcAft>
                <a:buClr>
                  <a:srgbClr val="A4091F"/>
                </a:buClr>
                <a:buFont typeface="+mj-lt"/>
                <a:buAutoNum type="arabicPeriod"/>
              </a:pPr>
              <a:r>
                <a:rPr lang="es-CO" dirty="0"/>
                <a:t>Generación de capacidades</a:t>
              </a:r>
            </a:p>
            <a:p>
              <a:pPr marL="342900" indent="-342900">
                <a:spcAft>
                  <a:spcPts val="1800"/>
                </a:spcAft>
                <a:buClr>
                  <a:srgbClr val="A4091F"/>
                </a:buClr>
                <a:buFont typeface="+mj-lt"/>
                <a:buAutoNum type="arabicPeriod"/>
              </a:pPr>
              <a:r>
                <a:rPr lang="es-CO" dirty="0"/>
                <a:t>Consulta Pública y Transparencia</a:t>
              </a:r>
            </a:p>
            <a:p>
              <a:pPr marL="342900" indent="-342900">
                <a:spcAft>
                  <a:spcPts val="1800"/>
                </a:spcAft>
                <a:buClr>
                  <a:srgbClr val="A4091F"/>
                </a:buClr>
                <a:buFont typeface="+mj-lt"/>
                <a:buAutoNum type="arabicPeriod"/>
              </a:pPr>
              <a:r>
                <a:rPr lang="es-CO" dirty="0"/>
                <a:t>Institucionalidad</a:t>
              </a:r>
            </a:p>
            <a:p>
              <a:pPr marL="342900" indent="-342900">
                <a:spcAft>
                  <a:spcPts val="1800"/>
                </a:spcAft>
                <a:buClr>
                  <a:srgbClr val="A4091F"/>
                </a:buClr>
                <a:buFont typeface="+mj-lt"/>
                <a:buAutoNum type="arabicPeriod"/>
              </a:pPr>
              <a:r>
                <a:rPr lang="es-CO" dirty="0"/>
                <a:t>Administración y racionalización del inventario normativo</a:t>
              </a:r>
            </a:p>
          </p:txBody>
        </p:sp>
        <p:sp>
          <p:nvSpPr>
            <p:cNvPr id="15" name="Pentagon 14"/>
            <p:cNvSpPr/>
            <p:nvPr/>
          </p:nvSpPr>
          <p:spPr>
            <a:xfrm>
              <a:off x="7331383" y="2634084"/>
              <a:ext cx="590716" cy="2357988"/>
            </a:xfrm>
            <a:prstGeom prst="homePlate">
              <a:avLst>
                <a:gd name="adj" fmla="val 73077"/>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grpSp>
    </p:spTree>
    <p:extLst>
      <p:ext uri="{BB962C8B-B14F-4D97-AF65-F5344CB8AC3E}">
        <p14:creationId xmlns:p14="http://schemas.microsoft.com/office/powerpoint/2010/main" val="354249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19D6-314B-4C19-AC5B-ED7A0325FD24}"/>
              </a:ext>
            </a:extLst>
          </p:cNvPr>
          <p:cNvSpPr>
            <a:spLocks noGrp="1"/>
          </p:cNvSpPr>
          <p:nvPr>
            <p:ph type="title"/>
          </p:nvPr>
        </p:nvSpPr>
        <p:spPr>
          <a:xfrm>
            <a:off x="291865" y="188758"/>
            <a:ext cx="11741378" cy="559387"/>
          </a:xfrm>
        </p:spPr>
        <p:txBody>
          <a:bodyPr/>
          <a:lstStyle/>
          <a:p>
            <a:r>
              <a:rPr lang="es-CO" sz="3200" dirty="0"/>
              <a:t>En 2015 y 2016 Colombia logra su mejor nivel de los últimos 10 años</a:t>
            </a:r>
          </a:p>
        </p:txBody>
      </p:sp>
      <p:sp>
        <p:nvSpPr>
          <p:cNvPr id="4" name="Text Placeholder 3">
            <a:extLst>
              <a:ext uri="{FF2B5EF4-FFF2-40B4-BE49-F238E27FC236}">
                <a16:creationId xmlns:a16="http://schemas.microsoft.com/office/drawing/2014/main" id="{7C3F53F1-4A12-442B-B7E0-5F21064A0431}"/>
              </a:ext>
            </a:extLst>
          </p:cNvPr>
          <p:cNvSpPr>
            <a:spLocks noGrp="1"/>
          </p:cNvSpPr>
          <p:nvPr>
            <p:ph type="body" sz="quarter" idx="11"/>
          </p:nvPr>
        </p:nvSpPr>
        <p:spPr>
          <a:xfrm>
            <a:off x="1171575" y="5735637"/>
            <a:ext cx="10817225" cy="293688"/>
          </a:xfrm>
        </p:spPr>
        <p:txBody>
          <a:bodyPr/>
          <a:lstStyle/>
          <a:p>
            <a:r>
              <a:rPr lang="es-CO" dirty="0"/>
              <a:t>Fuente: DNP-DDE, con base en datos, Reporte Global de Competitividad - FEM, ediciones 2007-2016. Foro Económico Mundial, Reporte Global de Competitividad (ediciones 2006-2016)</a:t>
            </a:r>
          </a:p>
          <a:p>
            <a:r>
              <a:rPr lang="es-CO" dirty="0"/>
              <a:t>*Posición relativa: porcentaje de países superados por Colombia en el escalafón general de competitividad</a:t>
            </a:r>
          </a:p>
        </p:txBody>
      </p:sp>
      <p:graphicFrame>
        <p:nvGraphicFramePr>
          <p:cNvPr id="5" name="1 Gráfico">
            <a:extLst>
              <a:ext uri="{FF2B5EF4-FFF2-40B4-BE49-F238E27FC236}">
                <a16:creationId xmlns:a16="http://schemas.microsoft.com/office/drawing/2014/main" id="{C23C72A3-F090-4221-8325-FFFFF81A404D}"/>
              </a:ext>
            </a:extLst>
          </p:cNvPr>
          <p:cNvGraphicFramePr>
            <a:graphicFrameLocks/>
          </p:cNvGraphicFramePr>
          <p:nvPr>
            <p:extLst>
              <p:ext uri="{D42A27DB-BD31-4B8C-83A1-F6EECF244321}">
                <p14:modId xmlns:p14="http://schemas.microsoft.com/office/powerpoint/2010/main" val="2738022589"/>
              </p:ext>
            </p:extLst>
          </p:nvPr>
        </p:nvGraphicFramePr>
        <p:xfrm>
          <a:off x="441290" y="1173045"/>
          <a:ext cx="11452031" cy="4365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6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63" y="122536"/>
            <a:ext cx="11613596" cy="559387"/>
          </a:xfrm>
        </p:spPr>
        <p:txBody>
          <a:bodyPr/>
          <a:lstStyle/>
          <a:p>
            <a:r>
              <a:rPr lang="es-CO" sz="3200" dirty="0"/>
              <a:t>¿Cómo se consigue una mejor regulación?</a:t>
            </a:r>
          </a:p>
        </p:txBody>
      </p:sp>
      <p:sp>
        <p:nvSpPr>
          <p:cNvPr id="3" name="Text Placeholder 2"/>
          <p:cNvSpPr>
            <a:spLocks noGrp="1"/>
          </p:cNvSpPr>
          <p:nvPr>
            <p:ph type="body" sz="quarter" idx="10"/>
          </p:nvPr>
        </p:nvSpPr>
        <p:spPr>
          <a:xfrm>
            <a:off x="358233" y="701493"/>
            <a:ext cx="11614384" cy="360939"/>
          </a:xfrm>
        </p:spPr>
        <p:txBody>
          <a:bodyPr/>
          <a:lstStyle/>
          <a:p>
            <a:r>
              <a:rPr lang="es-CO" sz="1800" dirty="0"/>
              <a:t>El Análisis de Impacto Normativo (AIN) es una herramienta que permite analizar el impacto de una posible intervención</a:t>
            </a:r>
          </a:p>
        </p:txBody>
      </p:sp>
      <p:pic>
        <p:nvPicPr>
          <p:cNvPr id="5" name="Imagen 3"/>
          <p:cNvPicPr>
            <a:picLocks noChangeAspect="1"/>
          </p:cNvPicPr>
          <p:nvPr/>
        </p:nvPicPr>
        <p:blipFill>
          <a:blip r:embed="rId2"/>
          <a:stretch>
            <a:fillRect/>
          </a:stretch>
        </p:blipFill>
        <p:spPr>
          <a:xfrm>
            <a:off x="2007317" y="1826596"/>
            <a:ext cx="9864423" cy="3974051"/>
          </a:xfrm>
          <a:prstGeom prst="rect">
            <a:avLst/>
          </a:prstGeom>
          <a:effectLst>
            <a:outerShdw blurRad="50800" dist="38100" algn="l" rotWithShape="0">
              <a:prstClr val="black">
                <a:alpha val="40000"/>
              </a:prstClr>
            </a:outerShdw>
          </a:effectLst>
        </p:spPr>
      </p:pic>
      <p:sp>
        <p:nvSpPr>
          <p:cNvPr id="6" name="Marcador de texto 2"/>
          <p:cNvSpPr>
            <a:spLocks noGrp="1"/>
          </p:cNvSpPr>
          <p:nvPr/>
        </p:nvSpPr>
        <p:spPr>
          <a:xfrm>
            <a:off x="484343" y="1367950"/>
            <a:ext cx="4154592" cy="528451"/>
          </a:xfrm>
          <a:prstGeom prst="rect">
            <a:avLst/>
          </a:prstGeom>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dirty="0"/>
              <a:t>¿Cómo es el proceso tradicional para emitir una norma?</a:t>
            </a:r>
          </a:p>
        </p:txBody>
      </p:sp>
      <p:grpSp>
        <p:nvGrpSpPr>
          <p:cNvPr id="7" name="Agrupar 4"/>
          <p:cNvGrpSpPr/>
          <p:nvPr/>
        </p:nvGrpSpPr>
        <p:grpSpPr>
          <a:xfrm>
            <a:off x="718141" y="1926374"/>
            <a:ext cx="3704985" cy="2123641"/>
            <a:chOff x="3207524" y="2219866"/>
            <a:chExt cx="3366476" cy="1876440"/>
          </a:xfrm>
        </p:grpSpPr>
        <p:sp>
          <p:nvSpPr>
            <p:cNvPr id="8" name="Rectángulo 9"/>
            <p:cNvSpPr/>
            <p:nvPr/>
          </p:nvSpPr>
          <p:spPr>
            <a:xfrm>
              <a:off x="3207524" y="2219866"/>
              <a:ext cx="1272682" cy="564276"/>
            </a:xfrm>
            <a:prstGeom prst="rect">
              <a:avLst/>
            </a:prstGeom>
          </p:spPr>
          <p:txBody>
            <a:bodyPr wrap="non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black"/>
                  </a:solidFill>
                  <a:effectLst/>
                  <a:uLnTx/>
                  <a:uFillTx/>
                  <a:latin typeface="Futura Std Book"/>
                  <a:ea typeface="+mn-ea"/>
                  <a:cs typeface="+mn-cs"/>
                </a:rPr>
                <a:t>Decisión</a:t>
              </a:r>
              <a:br>
                <a:rPr kumimoji="0" lang="es-ES" sz="1600" b="0" i="0" u="none" strike="noStrike" kern="0" cap="none" spc="0" normalizeH="0" baseline="0" noProof="0" dirty="0">
                  <a:ln>
                    <a:noFill/>
                  </a:ln>
                  <a:solidFill>
                    <a:prstClr val="black"/>
                  </a:solidFill>
                  <a:effectLst/>
                  <a:uLnTx/>
                  <a:uFillTx/>
                  <a:latin typeface="Futura Std Book"/>
                  <a:ea typeface="+mn-ea"/>
                  <a:cs typeface="+mn-cs"/>
                </a:rPr>
              </a:br>
              <a:r>
                <a:rPr kumimoji="0" lang="es-ES" sz="1600" b="0" i="0" u="none" strike="noStrike" kern="0" cap="none" spc="0" normalizeH="0" baseline="0" noProof="0" dirty="0">
                  <a:ln>
                    <a:noFill/>
                  </a:ln>
                  <a:solidFill>
                    <a:prstClr val="black"/>
                  </a:solidFill>
                  <a:effectLst/>
                  <a:uLnTx/>
                  <a:uFillTx/>
                  <a:latin typeface="Futura Std Book"/>
                  <a:ea typeface="+mn-ea"/>
                  <a:cs typeface="+mn-cs"/>
                </a:rPr>
                <a:t>de Regular</a:t>
              </a:r>
            </a:p>
          </p:txBody>
        </p:sp>
        <p:pic>
          <p:nvPicPr>
            <p:cNvPr id="9" name="Imagen 10" descr="location-p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190" y="3044524"/>
              <a:ext cx="667351" cy="667351"/>
            </a:xfrm>
            <a:prstGeom prst="rect">
              <a:avLst/>
            </a:prstGeom>
          </p:spPr>
        </p:pic>
        <p:sp>
          <p:nvSpPr>
            <p:cNvPr id="10" name="CuadroTexto 27"/>
            <p:cNvSpPr txBox="1"/>
            <p:nvPr/>
          </p:nvSpPr>
          <p:spPr>
            <a:xfrm>
              <a:off x="3481510" y="3843867"/>
              <a:ext cx="717485" cy="252439"/>
            </a:xfrm>
            <a:prstGeom prst="rect">
              <a:avLst/>
            </a:prstGeom>
            <a:noFill/>
          </p:spPr>
          <p:txBody>
            <a:bodyPr wrap="non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prstClr val="black"/>
                  </a:solidFill>
                  <a:effectLst/>
                  <a:uLnTx/>
                  <a:uFillTx/>
                  <a:latin typeface="Futura Std Book"/>
                  <a:ea typeface="+mn-ea"/>
                  <a:cs typeface="+mn-cs"/>
                </a:rPr>
                <a:t>INICIO</a:t>
              </a:r>
            </a:p>
          </p:txBody>
        </p:sp>
        <p:cxnSp>
          <p:nvCxnSpPr>
            <p:cNvPr id="11" name="Conector recto 12"/>
            <p:cNvCxnSpPr>
              <a:stCxn id="9" idx="2"/>
              <a:endCxn id="12" idx="2"/>
            </p:cNvCxnSpPr>
            <p:nvPr/>
          </p:nvCxnSpPr>
          <p:spPr>
            <a:xfrm>
              <a:off x="3843866" y="3711875"/>
              <a:ext cx="2126282" cy="0"/>
            </a:xfrm>
            <a:prstGeom prst="line">
              <a:avLst/>
            </a:prstGeom>
            <a:ln w="19050" cmpd="sng">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2" name="Imagen 13" descr="location-p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472" y="3044524"/>
              <a:ext cx="667351" cy="667351"/>
            </a:xfrm>
            <a:prstGeom prst="rect">
              <a:avLst/>
            </a:prstGeom>
          </p:spPr>
        </p:pic>
        <p:sp>
          <p:nvSpPr>
            <p:cNvPr id="13" name="Rectángulo 14"/>
            <p:cNvSpPr/>
            <p:nvPr/>
          </p:nvSpPr>
          <p:spPr>
            <a:xfrm>
              <a:off x="5349365" y="2219866"/>
              <a:ext cx="1224635" cy="564276"/>
            </a:xfrm>
            <a:prstGeom prst="rect">
              <a:avLst/>
            </a:prstGeom>
          </p:spPr>
          <p:txBody>
            <a:bodyPr wrap="non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black"/>
                  </a:solidFill>
                  <a:effectLst/>
                  <a:uLnTx/>
                  <a:uFillTx/>
                  <a:latin typeface="Futura Std Book"/>
                  <a:ea typeface="+mn-ea"/>
                  <a:cs typeface="+mn-cs"/>
                </a:rPr>
                <a:t>Proyecto</a:t>
              </a:r>
              <a:br>
                <a:rPr kumimoji="0" lang="es-ES" sz="1600" b="0" i="0" u="none" strike="noStrike" kern="0" cap="none" spc="0" normalizeH="0" baseline="0" noProof="0" dirty="0">
                  <a:ln>
                    <a:noFill/>
                  </a:ln>
                  <a:solidFill>
                    <a:prstClr val="black"/>
                  </a:solidFill>
                  <a:effectLst/>
                  <a:uLnTx/>
                  <a:uFillTx/>
                  <a:latin typeface="Futura Std Book"/>
                  <a:ea typeface="+mn-ea"/>
                  <a:cs typeface="+mn-cs"/>
                </a:rPr>
              </a:br>
              <a:r>
                <a:rPr kumimoji="0" lang="es-ES" sz="1600" b="0" i="0" u="none" strike="noStrike" kern="0" cap="none" spc="0" normalizeH="0" baseline="0" noProof="0" dirty="0">
                  <a:ln>
                    <a:noFill/>
                  </a:ln>
                  <a:solidFill>
                    <a:prstClr val="black"/>
                  </a:solidFill>
                  <a:effectLst/>
                  <a:uLnTx/>
                  <a:uFillTx/>
                  <a:latin typeface="Futura Std Book"/>
                  <a:ea typeface="+mn-ea"/>
                  <a:cs typeface="+mn-cs"/>
                </a:rPr>
                <a:t>de Norma</a:t>
              </a:r>
            </a:p>
          </p:txBody>
        </p:sp>
        <p:sp>
          <p:nvSpPr>
            <p:cNvPr id="14" name="CuadroTexto 31"/>
            <p:cNvSpPr txBox="1"/>
            <p:nvPr/>
          </p:nvSpPr>
          <p:spPr>
            <a:xfrm>
              <a:off x="5728339" y="3843867"/>
              <a:ext cx="459462" cy="252439"/>
            </a:xfrm>
            <a:prstGeom prst="rect">
              <a:avLst/>
            </a:prstGeom>
            <a:noFill/>
          </p:spPr>
          <p:txBody>
            <a:bodyPr wrap="non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prstClr val="black"/>
                  </a:solidFill>
                  <a:effectLst/>
                  <a:uLnTx/>
                  <a:uFillTx/>
                  <a:latin typeface="Futura Std Book"/>
                  <a:ea typeface="+mn-ea"/>
                  <a:cs typeface="+mn-cs"/>
                </a:rPr>
                <a:t>FIN</a:t>
              </a:r>
            </a:p>
          </p:txBody>
        </p:sp>
      </p:grpSp>
      <p:sp>
        <p:nvSpPr>
          <p:cNvPr id="16" name="Rectangle 15"/>
          <p:cNvSpPr/>
          <p:nvPr/>
        </p:nvSpPr>
        <p:spPr>
          <a:xfrm>
            <a:off x="5756302" y="1272283"/>
            <a:ext cx="3058851" cy="369332"/>
          </a:xfrm>
          <a:prstGeom prst="rect">
            <a:avLst/>
          </a:prstGeom>
        </p:spPr>
        <p:txBody>
          <a:bodyPr wrap="none">
            <a:spAutoFit/>
          </a:bodyPr>
          <a:lstStyle/>
          <a:p>
            <a:pPr algn="ctr"/>
            <a:r>
              <a:rPr lang="es-CO" b="1" dirty="0"/>
              <a:t>¿Cómo se realiza el AIN?</a:t>
            </a:r>
          </a:p>
        </p:txBody>
      </p:sp>
      <p:cxnSp>
        <p:nvCxnSpPr>
          <p:cNvPr id="17" name="Conector recto 16"/>
          <p:cNvCxnSpPr/>
          <p:nvPr/>
        </p:nvCxnSpPr>
        <p:spPr>
          <a:xfrm>
            <a:off x="4552828" y="1366757"/>
            <a:ext cx="0" cy="29379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ector recto 18"/>
          <p:cNvCxnSpPr/>
          <p:nvPr/>
        </p:nvCxnSpPr>
        <p:spPr>
          <a:xfrm flipH="1">
            <a:off x="807239" y="4304747"/>
            <a:ext cx="375635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03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Tipo de normatividad</a:t>
            </a:r>
          </a:p>
        </p:txBody>
      </p:sp>
      <p:sp>
        <p:nvSpPr>
          <p:cNvPr id="3" name="Marcador de texto 2"/>
          <p:cNvSpPr>
            <a:spLocks noGrp="1"/>
          </p:cNvSpPr>
          <p:nvPr>
            <p:ph type="body" sz="quarter" idx="10"/>
          </p:nvPr>
        </p:nvSpPr>
        <p:spPr/>
        <p:txBody>
          <a:bodyPr/>
          <a:lstStyle/>
          <a:p>
            <a:r>
              <a:rPr lang="es-ES" sz="1800" dirty="0"/>
              <a:t>El 73% de la normatividad emitida los últimos años ha estado concentrado en resoluciones</a:t>
            </a:r>
          </a:p>
        </p:txBody>
      </p:sp>
      <p:sp>
        <p:nvSpPr>
          <p:cNvPr id="4" name="Marcador de texto 3"/>
          <p:cNvSpPr>
            <a:spLocks noGrp="1"/>
          </p:cNvSpPr>
          <p:nvPr>
            <p:ph type="body" sz="quarter" idx="11"/>
          </p:nvPr>
        </p:nvSpPr>
        <p:spPr>
          <a:xfrm>
            <a:off x="6379308" y="5735637"/>
            <a:ext cx="5609492" cy="254527"/>
          </a:xfrm>
        </p:spPr>
        <p:txBody>
          <a:bodyPr/>
          <a:lstStyle/>
          <a:p>
            <a:r>
              <a:rPr lang="es-ES" dirty="0"/>
              <a:t>Fuente: DNP con base en Diarios Oficiales de la Imprenta Nacional</a:t>
            </a:r>
          </a:p>
        </p:txBody>
      </p:sp>
      <p:sp>
        <p:nvSpPr>
          <p:cNvPr id="5" name="Título 1"/>
          <p:cNvSpPr txBox="1">
            <a:spLocks/>
          </p:cNvSpPr>
          <p:nvPr/>
        </p:nvSpPr>
        <p:spPr>
          <a:xfrm>
            <a:off x="1699183" y="1156824"/>
            <a:ext cx="5514916" cy="419945"/>
          </a:xfrm>
          <a:prstGeom prst="rect">
            <a:avLst/>
          </a:prstGeom>
        </p:spPr>
        <p:txBody>
          <a:bodyPr vert="horz" lIns="68580" tIns="34290" rIns="68580" bIns="3429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Futura Std Book"/>
                <a:ea typeface="+mj-ea"/>
                <a:cs typeface="+mj-cs"/>
              </a:rPr>
              <a:t>Clasificación por tipo de normatividad 2000 - 2016</a:t>
            </a:r>
          </a:p>
        </p:txBody>
      </p:sp>
      <p:graphicFrame>
        <p:nvGraphicFramePr>
          <p:cNvPr id="6" name="Gráfico 5">
            <a:extLst>
              <a:ext uri="{FF2B5EF4-FFF2-40B4-BE49-F238E27FC236}">
                <a16:creationId xmlns:a16="http://schemas.microsoft.com/office/drawing/2014/main" id="{A9A1ADB2-FAB9-4939-9C90-A1AD0A9F2E56}"/>
              </a:ext>
            </a:extLst>
          </p:cNvPr>
          <p:cNvGraphicFramePr>
            <a:graphicFrameLocks/>
          </p:cNvGraphicFramePr>
          <p:nvPr>
            <p:extLst>
              <p:ext uri="{D42A27DB-BD31-4B8C-83A1-F6EECF244321}">
                <p14:modId xmlns:p14="http://schemas.microsoft.com/office/powerpoint/2010/main" val="1624935262"/>
              </p:ext>
            </p:extLst>
          </p:nvPr>
        </p:nvGraphicFramePr>
        <p:xfrm>
          <a:off x="716387" y="1621693"/>
          <a:ext cx="7440918" cy="44264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8224597" y="2384784"/>
            <a:ext cx="3722540" cy="32008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prstClr val="black"/>
                </a:solidFill>
                <a:effectLst/>
                <a:uLnTx/>
                <a:uFillTx/>
                <a:latin typeface="Futura Std Book"/>
                <a:ea typeface="+mn-ea"/>
                <a:cs typeface="+mn-cs"/>
              </a:rPr>
              <a:t>Entre 2000 y 2016, los reguladores nacionales emitieron diariamente:</a:t>
            </a:r>
          </a:p>
          <a:p>
            <a:pPr marL="0" marR="0" lvl="0" indent="0" algn="ctr" defTabSz="914400" rtl="0" eaLnBrk="1" fontAlgn="auto" latinLnBrk="0" hangingPunct="1">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Futura Std Book"/>
                <a:ea typeface="+mn-ea"/>
                <a:cs typeface="+mn-cs"/>
              </a:rPr>
              <a:t/>
            </a:r>
            <a:br>
              <a:rPr kumimoji="0" lang="es-ES" b="1" i="0" u="none" strike="noStrike" kern="1200" cap="none" spc="0" normalizeH="0" baseline="0" noProof="0" dirty="0">
                <a:ln>
                  <a:noFill/>
                </a:ln>
                <a:solidFill>
                  <a:prstClr val="black"/>
                </a:solidFill>
                <a:effectLst/>
                <a:uLnTx/>
                <a:uFillTx/>
                <a:latin typeface="Futura Std Book"/>
                <a:ea typeface="+mn-ea"/>
                <a:cs typeface="+mn-cs"/>
              </a:rPr>
            </a:br>
            <a:r>
              <a:rPr kumimoji="0" lang="es-ES" sz="2400" b="1" i="0" u="none" strike="noStrike" kern="1200" cap="none" spc="0" normalizeH="0" baseline="0" noProof="0" dirty="0">
                <a:ln>
                  <a:noFill/>
                </a:ln>
                <a:solidFill>
                  <a:srgbClr val="A4091F"/>
                </a:solidFill>
                <a:effectLst/>
                <a:uLnTx/>
                <a:uFillTx/>
                <a:latin typeface="Futura Std Book"/>
                <a:ea typeface="+mn-ea"/>
                <a:cs typeface="+mn-cs"/>
              </a:rPr>
              <a:t>2,8</a:t>
            </a:r>
            <a:r>
              <a:rPr kumimoji="0" lang="es-ES" sz="2400" b="0" i="0" u="none" strike="noStrike" kern="1200" cap="none" spc="0" normalizeH="0" baseline="0" noProof="0" dirty="0">
                <a:ln>
                  <a:noFill/>
                </a:ln>
                <a:solidFill>
                  <a:srgbClr val="A4091F"/>
                </a:solidFill>
                <a:effectLst/>
                <a:uLnTx/>
                <a:uFillTx/>
                <a:latin typeface="Futura Std Book"/>
                <a:ea typeface="+mn-ea"/>
                <a:cs typeface="+mn-cs"/>
              </a:rPr>
              <a:t> decretos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A4091F"/>
                </a:solidFill>
                <a:effectLst/>
                <a:uLnTx/>
                <a:uFillTx/>
                <a:latin typeface="Futura Std Book"/>
                <a:ea typeface="+mn-ea"/>
                <a:cs typeface="+mn-cs"/>
              </a:rPr>
              <a:t>11,2</a:t>
            </a:r>
            <a:r>
              <a:rPr kumimoji="0" lang="es-ES" sz="2400" b="0" i="0" u="none" strike="noStrike" kern="1200" cap="none" spc="0" normalizeH="0" baseline="0" noProof="0" dirty="0">
                <a:ln>
                  <a:noFill/>
                </a:ln>
                <a:solidFill>
                  <a:srgbClr val="A4091F"/>
                </a:solidFill>
                <a:effectLst/>
                <a:uLnTx/>
                <a:uFillTx/>
                <a:latin typeface="Futura Std Book"/>
                <a:ea typeface="+mn-ea"/>
                <a:cs typeface="+mn-cs"/>
              </a:rPr>
              <a:t> resoluciones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A4091F"/>
                </a:solidFill>
                <a:effectLst/>
                <a:uLnTx/>
                <a:uFillTx/>
                <a:latin typeface="Futura Std Book"/>
                <a:ea typeface="+mn-ea"/>
                <a:cs typeface="+mn-cs"/>
              </a:rPr>
              <a:t>0,3</a:t>
            </a:r>
            <a:r>
              <a:rPr kumimoji="0" lang="es-ES" sz="2400" b="0" i="0" u="none" strike="noStrike" kern="1200" cap="none" spc="0" normalizeH="0" baseline="0" noProof="0" dirty="0">
                <a:ln>
                  <a:noFill/>
                </a:ln>
                <a:solidFill>
                  <a:srgbClr val="A4091F"/>
                </a:solidFill>
                <a:effectLst/>
                <a:uLnTx/>
                <a:uFillTx/>
                <a:latin typeface="Futura Std Book"/>
                <a:ea typeface="+mn-ea"/>
                <a:cs typeface="+mn-cs"/>
              </a:rPr>
              <a:t> circulares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A4091F"/>
                </a:solidFill>
                <a:effectLst/>
                <a:uLnTx/>
                <a:uFillTx/>
                <a:latin typeface="Futura Std Book"/>
                <a:ea typeface="+mn-ea"/>
                <a:cs typeface="+mn-cs"/>
              </a:rPr>
              <a:t>15,4</a:t>
            </a:r>
            <a:r>
              <a:rPr kumimoji="0" lang="es-ES" sz="2400" b="0" i="0" u="none" strike="noStrike" kern="1200" cap="none" spc="0" normalizeH="0" baseline="0" noProof="0" dirty="0">
                <a:ln>
                  <a:noFill/>
                </a:ln>
                <a:solidFill>
                  <a:srgbClr val="A4091F"/>
                </a:solidFill>
                <a:effectLst/>
                <a:uLnTx/>
                <a:uFillTx/>
                <a:latin typeface="Futura Std Book"/>
                <a:ea typeface="+mn-ea"/>
                <a:cs typeface="+mn-cs"/>
              </a:rPr>
              <a:t> normatividades</a:t>
            </a:r>
          </a:p>
        </p:txBody>
      </p:sp>
      <p:pic>
        <p:nvPicPr>
          <p:cNvPr id="8" name="Imagen 7" descr="certification-document-text-paper-black-interface-symb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0" y="1353670"/>
            <a:ext cx="888245" cy="888245"/>
          </a:xfrm>
          <a:prstGeom prst="rect">
            <a:avLst/>
          </a:prstGeom>
        </p:spPr>
      </p:pic>
    </p:spTree>
    <p:extLst>
      <p:ext uri="{BB962C8B-B14F-4D97-AF65-F5344CB8AC3E}">
        <p14:creationId xmlns:p14="http://schemas.microsoft.com/office/powerpoint/2010/main" val="416903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áfico 18">
            <a:extLst>
              <a:ext uri="{FF2B5EF4-FFF2-40B4-BE49-F238E27FC236}">
                <a16:creationId xmlns:a16="http://schemas.microsoft.com/office/drawing/2014/main" id="{F9D83B78-1426-4C75-A2D4-F88E12D66ED9}"/>
              </a:ext>
            </a:extLst>
          </p:cNvPr>
          <p:cNvGraphicFramePr>
            <a:graphicFrameLocks/>
          </p:cNvGraphicFramePr>
          <p:nvPr>
            <p:extLst>
              <p:ext uri="{D42A27DB-BD31-4B8C-83A1-F6EECF244321}">
                <p14:modId xmlns:p14="http://schemas.microsoft.com/office/powerpoint/2010/main" val="3081439931"/>
              </p:ext>
            </p:extLst>
          </p:nvPr>
        </p:nvGraphicFramePr>
        <p:xfrm>
          <a:off x="469326" y="1800170"/>
          <a:ext cx="11253348" cy="3335809"/>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a:xfrm>
            <a:off x="291866" y="146025"/>
            <a:ext cx="11613596" cy="559387"/>
          </a:xfrm>
        </p:spPr>
        <p:txBody>
          <a:bodyPr/>
          <a:lstStyle/>
          <a:p>
            <a:r>
              <a:rPr lang="es-CO" sz="3200" dirty="0"/>
              <a:t>Decretos: En los últimos años se ha mantenido constante la producción normativa de decretos</a:t>
            </a:r>
            <a:endParaRPr lang="es-ES" sz="3200" dirty="0"/>
          </a:p>
        </p:txBody>
      </p:sp>
      <p:sp>
        <p:nvSpPr>
          <p:cNvPr id="3" name="Marcador de texto 2"/>
          <p:cNvSpPr>
            <a:spLocks noGrp="1"/>
          </p:cNvSpPr>
          <p:nvPr>
            <p:ph type="body" sz="quarter" idx="10"/>
          </p:nvPr>
        </p:nvSpPr>
        <p:spPr>
          <a:xfrm>
            <a:off x="291866" y="1131173"/>
            <a:ext cx="11614384" cy="360939"/>
          </a:xfrm>
        </p:spPr>
        <p:txBody>
          <a:bodyPr/>
          <a:lstStyle/>
          <a:p>
            <a:r>
              <a:rPr lang="es-CO" sz="1800" dirty="0"/>
              <a:t>En 2016 el 55% de los decretos fueron no sustanciales</a:t>
            </a:r>
          </a:p>
        </p:txBody>
      </p:sp>
      <p:sp>
        <p:nvSpPr>
          <p:cNvPr id="4" name="Marcador de texto 3"/>
          <p:cNvSpPr>
            <a:spLocks noGrp="1"/>
          </p:cNvSpPr>
          <p:nvPr>
            <p:ph type="body" sz="quarter" idx="11"/>
          </p:nvPr>
        </p:nvSpPr>
        <p:spPr>
          <a:xfrm>
            <a:off x="5480538" y="5735637"/>
            <a:ext cx="6508262" cy="254527"/>
          </a:xfrm>
        </p:spPr>
        <p:txBody>
          <a:bodyPr/>
          <a:lstStyle/>
          <a:p>
            <a:r>
              <a:rPr lang="es-ES" dirty="0"/>
              <a:t>Fuente: DNP con base en Diarios Oficiales de la Imprenta Nacional</a:t>
            </a:r>
          </a:p>
        </p:txBody>
      </p:sp>
      <p:sp>
        <p:nvSpPr>
          <p:cNvPr id="6" name="Rectángulo 5"/>
          <p:cNvSpPr/>
          <p:nvPr/>
        </p:nvSpPr>
        <p:spPr>
          <a:xfrm>
            <a:off x="391091" y="4989303"/>
            <a:ext cx="11488293" cy="769441"/>
          </a:xfrm>
          <a:prstGeom prst="rect">
            <a:avLst/>
          </a:prstGeom>
        </p:spPr>
        <p:txBody>
          <a:bodyPr wrap="square">
            <a:spAutoFit/>
          </a:bodyPr>
          <a:lstStyle/>
          <a:p>
            <a:r>
              <a:rPr lang="es-CO" sz="1100" dirty="0"/>
              <a:t>Categorización no sustanciales:</a:t>
            </a:r>
          </a:p>
          <a:p>
            <a:r>
              <a:rPr lang="es-CO" sz="1100" dirty="0"/>
              <a:t>Aclaración, asignaciones salariales, autoriza a, autorización, cargos, condecoración, designa, disciplinaria, encargo, escalas salariales , estructura entidad, honores, invitación, celebrado con, nombramiento, orden del merito, otorga, planta de personal, renuncia, remuneración, retiros, vacaciones, se ordena una comisión, asigna en comisión, asciende a, salarial, sueldos, auxilios de, delega, orden de la estrella, comisión de servicios al exterior</a:t>
            </a:r>
          </a:p>
        </p:txBody>
      </p:sp>
      <p:sp>
        <p:nvSpPr>
          <p:cNvPr id="5" name="Rectangle 4"/>
          <p:cNvSpPr/>
          <p:nvPr/>
        </p:nvSpPr>
        <p:spPr>
          <a:xfrm>
            <a:off x="1582693" y="1738973"/>
            <a:ext cx="768160" cy="369332"/>
          </a:xfrm>
          <a:prstGeom prst="rect">
            <a:avLst/>
          </a:prstGeom>
        </p:spPr>
        <p:txBody>
          <a:bodyPr wrap="none">
            <a:spAutoFit/>
          </a:bodyPr>
          <a:lstStyle/>
          <a:p>
            <a:pPr algn="ctr"/>
            <a:r>
              <a:rPr lang="es-CO" b="1" dirty="0"/>
              <a:t>1.300</a:t>
            </a:r>
          </a:p>
        </p:txBody>
      </p:sp>
      <p:sp>
        <p:nvSpPr>
          <p:cNvPr id="9" name="Rectangle 8"/>
          <p:cNvSpPr/>
          <p:nvPr/>
        </p:nvSpPr>
        <p:spPr>
          <a:xfrm>
            <a:off x="10284921" y="2159702"/>
            <a:ext cx="768160" cy="369332"/>
          </a:xfrm>
          <a:prstGeom prst="rect">
            <a:avLst/>
          </a:prstGeom>
        </p:spPr>
        <p:txBody>
          <a:bodyPr wrap="none">
            <a:spAutoFit/>
          </a:bodyPr>
          <a:lstStyle/>
          <a:p>
            <a:pPr algn="ctr"/>
            <a:r>
              <a:rPr lang="es-CO" b="1" dirty="0"/>
              <a:t>1.070</a:t>
            </a:r>
          </a:p>
        </p:txBody>
      </p:sp>
      <p:sp>
        <p:nvSpPr>
          <p:cNvPr id="14" name="Título 1">
            <a:extLst>
              <a:ext uri="{FF2B5EF4-FFF2-40B4-BE49-F238E27FC236}">
                <a16:creationId xmlns:a16="http://schemas.microsoft.com/office/drawing/2014/main" id="{194FABDD-7795-4A95-88D7-FD6534620492}"/>
              </a:ext>
            </a:extLst>
          </p:cNvPr>
          <p:cNvSpPr txBox="1">
            <a:spLocks/>
          </p:cNvSpPr>
          <p:nvPr/>
        </p:nvSpPr>
        <p:spPr>
          <a:xfrm>
            <a:off x="2468326" y="1459460"/>
            <a:ext cx="8399277" cy="419945"/>
          </a:xfrm>
          <a:prstGeom prst="rect">
            <a:avLst/>
          </a:prstGeom>
        </p:spPr>
        <p:txBody>
          <a:bodyPr vert="horz" lIns="68580" tIns="34290" rIns="68580" bIns="3429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200" b="0" i="0" u="none" strike="noStrike" kern="1200" spc="0" baseline="0">
                <a:solidFill>
                  <a:prstClr val="black"/>
                </a:solidFill>
                <a:latin typeface="+mn-lt"/>
                <a:ea typeface="+mn-ea"/>
                <a:cs typeface="+mn-cs"/>
              </a:defRPr>
            </a:pPr>
            <a:r>
              <a:rPr lang="es-ES" sz="1800" dirty="0"/>
              <a:t>Decretos clasificación sustancial y no sustancial</a:t>
            </a:r>
            <a:endParaRPr lang="es-CO" sz="1800" dirty="0"/>
          </a:p>
        </p:txBody>
      </p:sp>
      <p:sp>
        <p:nvSpPr>
          <p:cNvPr id="15" name="Rectangle 8">
            <a:extLst>
              <a:ext uri="{FF2B5EF4-FFF2-40B4-BE49-F238E27FC236}">
                <a16:creationId xmlns:a16="http://schemas.microsoft.com/office/drawing/2014/main" id="{BAF01380-7A0F-4639-8529-784BB9FB23AF}"/>
              </a:ext>
            </a:extLst>
          </p:cNvPr>
          <p:cNvSpPr/>
          <p:nvPr/>
        </p:nvSpPr>
        <p:spPr>
          <a:xfrm>
            <a:off x="10959354" y="3222910"/>
            <a:ext cx="574196" cy="369332"/>
          </a:xfrm>
          <a:prstGeom prst="rect">
            <a:avLst/>
          </a:prstGeom>
        </p:spPr>
        <p:txBody>
          <a:bodyPr wrap="none">
            <a:spAutoFit/>
          </a:bodyPr>
          <a:lstStyle/>
          <a:p>
            <a:pPr algn="ctr"/>
            <a:r>
              <a:rPr lang="es-CO" b="1" dirty="0"/>
              <a:t>536</a:t>
            </a:r>
          </a:p>
        </p:txBody>
      </p:sp>
      <p:sp>
        <p:nvSpPr>
          <p:cNvPr id="16" name="Rectangle 8">
            <a:extLst>
              <a:ext uri="{FF2B5EF4-FFF2-40B4-BE49-F238E27FC236}">
                <a16:creationId xmlns:a16="http://schemas.microsoft.com/office/drawing/2014/main" id="{77B108A2-D3BE-4855-9302-AFE987F411AE}"/>
              </a:ext>
            </a:extLst>
          </p:cNvPr>
          <p:cNvSpPr/>
          <p:nvPr/>
        </p:nvSpPr>
        <p:spPr>
          <a:xfrm>
            <a:off x="7092448" y="2512212"/>
            <a:ext cx="574196" cy="369332"/>
          </a:xfrm>
          <a:prstGeom prst="rect">
            <a:avLst/>
          </a:prstGeom>
        </p:spPr>
        <p:txBody>
          <a:bodyPr wrap="none">
            <a:spAutoFit/>
          </a:bodyPr>
          <a:lstStyle/>
          <a:p>
            <a:pPr algn="ctr"/>
            <a:r>
              <a:rPr lang="es-CO" b="1" dirty="0"/>
              <a:t>900</a:t>
            </a:r>
          </a:p>
        </p:txBody>
      </p:sp>
    </p:spTree>
    <p:extLst>
      <p:ext uri="{BB962C8B-B14F-4D97-AF65-F5344CB8AC3E}">
        <p14:creationId xmlns:p14="http://schemas.microsoft.com/office/powerpoint/2010/main" val="3200722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8" name="Gráfico 17">
            <a:extLst>
              <a:ext uri="{FF2B5EF4-FFF2-40B4-BE49-F238E27FC236}">
                <a16:creationId xmlns:a16="http://schemas.microsoft.com/office/drawing/2014/main" id="{E6B08B3E-F9BD-4273-B03B-481980259999}"/>
              </a:ext>
            </a:extLst>
          </p:cNvPr>
          <p:cNvGraphicFramePr>
            <a:graphicFrameLocks/>
          </p:cNvGraphicFramePr>
          <p:nvPr>
            <p:extLst>
              <p:ext uri="{D42A27DB-BD31-4B8C-83A1-F6EECF244321}">
                <p14:modId xmlns:p14="http://schemas.microsoft.com/office/powerpoint/2010/main" val="301544997"/>
              </p:ext>
            </p:extLst>
          </p:nvPr>
        </p:nvGraphicFramePr>
        <p:xfrm>
          <a:off x="321679" y="1890911"/>
          <a:ext cx="11279709" cy="3794495"/>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p:txBody>
          <a:bodyPr/>
          <a:lstStyle/>
          <a:p>
            <a:r>
              <a:rPr lang="es-ES" sz="3200" dirty="0"/>
              <a:t>Decretos: Sectores</a:t>
            </a:r>
          </a:p>
        </p:txBody>
      </p:sp>
      <p:sp>
        <p:nvSpPr>
          <p:cNvPr id="3" name="Marcador de texto 2"/>
          <p:cNvSpPr>
            <a:spLocks noGrp="1"/>
          </p:cNvSpPr>
          <p:nvPr>
            <p:ph type="body" sz="quarter" idx="10"/>
          </p:nvPr>
        </p:nvSpPr>
        <p:spPr>
          <a:xfrm>
            <a:off x="291866" y="710482"/>
            <a:ext cx="11900134" cy="360939"/>
          </a:xfrm>
        </p:spPr>
        <p:txBody>
          <a:bodyPr/>
          <a:lstStyle/>
          <a:p>
            <a:r>
              <a:rPr lang="es-CO" sz="1800" dirty="0"/>
              <a:t>En 2016 el sector Relaciones Exteriores emitió el 20% de los decretos y el sector Hacienda el 10%</a:t>
            </a:r>
          </a:p>
        </p:txBody>
      </p:sp>
      <p:sp>
        <p:nvSpPr>
          <p:cNvPr id="4" name="Marcador de texto 3"/>
          <p:cNvSpPr>
            <a:spLocks noGrp="1"/>
          </p:cNvSpPr>
          <p:nvPr>
            <p:ph type="body" sz="quarter" idx="11"/>
          </p:nvPr>
        </p:nvSpPr>
        <p:spPr>
          <a:xfrm>
            <a:off x="6594231" y="5735637"/>
            <a:ext cx="5394569" cy="254527"/>
          </a:xfrm>
        </p:spPr>
        <p:txBody>
          <a:bodyPr/>
          <a:lstStyle/>
          <a:p>
            <a:r>
              <a:rPr lang="es-ES" dirty="0"/>
              <a:t>Fuente: DNP con base en Diarios Oficiales de la Imprenta Nacional</a:t>
            </a:r>
          </a:p>
        </p:txBody>
      </p:sp>
      <p:sp>
        <p:nvSpPr>
          <p:cNvPr id="6" name="CuadroTexto 5"/>
          <p:cNvSpPr txBox="1"/>
          <p:nvPr/>
        </p:nvSpPr>
        <p:spPr>
          <a:xfrm>
            <a:off x="2087397" y="1263881"/>
            <a:ext cx="7748275" cy="369332"/>
          </a:xfrm>
          <a:prstGeom prst="rect">
            <a:avLst/>
          </a:prstGeom>
          <a:noFill/>
        </p:spPr>
        <p:txBody>
          <a:bodyPr wrap="square" rtlCol="0">
            <a:spAutoFit/>
          </a:bodyPr>
          <a:lstStyle/>
          <a:p>
            <a:pPr algn="ctr"/>
            <a:r>
              <a:rPr lang="es-CO" dirty="0"/>
              <a:t>Decretos asociados a los diarios emitidos según clasificación por sectores</a:t>
            </a:r>
          </a:p>
        </p:txBody>
      </p:sp>
      <p:sp>
        <p:nvSpPr>
          <p:cNvPr id="12" name="Rectangle 4">
            <a:extLst>
              <a:ext uri="{FF2B5EF4-FFF2-40B4-BE49-F238E27FC236}">
                <a16:creationId xmlns:a16="http://schemas.microsoft.com/office/drawing/2014/main" id="{DF063124-D8F0-4814-89A6-5DB6E2A39026}"/>
              </a:ext>
            </a:extLst>
          </p:cNvPr>
          <p:cNvSpPr/>
          <p:nvPr/>
        </p:nvSpPr>
        <p:spPr>
          <a:xfrm>
            <a:off x="1582693" y="1738973"/>
            <a:ext cx="768160" cy="369332"/>
          </a:xfrm>
          <a:prstGeom prst="rect">
            <a:avLst/>
          </a:prstGeom>
        </p:spPr>
        <p:txBody>
          <a:bodyPr wrap="none">
            <a:spAutoFit/>
          </a:bodyPr>
          <a:lstStyle/>
          <a:p>
            <a:pPr algn="ctr"/>
            <a:r>
              <a:rPr lang="es-CO" b="1" dirty="0"/>
              <a:t>1.300</a:t>
            </a:r>
          </a:p>
        </p:txBody>
      </p:sp>
      <p:sp>
        <p:nvSpPr>
          <p:cNvPr id="14" name="Rectangle 8">
            <a:extLst>
              <a:ext uri="{FF2B5EF4-FFF2-40B4-BE49-F238E27FC236}">
                <a16:creationId xmlns:a16="http://schemas.microsoft.com/office/drawing/2014/main" id="{4E711624-EE44-4F1A-9419-3691244EFCFF}"/>
              </a:ext>
            </a:extLst>
          </p:cNvPr>
          <p:cNvSpPr/>
          <p:nvPr/>
        </p:nvSpPr>
        <p:spPr>
          <a:xfrm>
            <a:off x="10284921" y="2159702"/>
            <a:ext cx="768160" cy="369332"/>
          </a:xfrm>
          <a:prstGeom prst="rect">
            <a:avLst/>
          </a:prstGeom>
        </p:spPr>
        <p:txBody>
          <a:bodyPr wrap="none">
            <a:spAutoFit/>
          </a:bodyPr>
          <a:lstStyle/>
          <a:p>
            <a:pPr algn="ctr"/>
            <a:r>
              <a:rPr lang="es-CO" b="1" dirty="0"/>
              <a:t>1.070</a:t>
            </a:r>
          </a:p>
        </p:txBody>
      </p:sp>
      <p:sp>
        <p:nvSpPr>
          <p:cNvPr id="15" name="Rectangle 8">
            <a:extLst>
              <a:ext uri="{FF2B5EF4-FFF2-40B4-BE49-F238E27FC236}">
                <a16:creationId xmlns:a16="http://schemas.microsoft.com/office/drawing/2014/main" id="{FBB31814-73B8-4628-B41E-3DB7360462C5}"/>
              </a:ext>
            </a:extLst>
          </p:cNvPr>
          <p:cNvSpPr/>
          <p:nvPr/>
        </p:nvSpPr>
        <p:spPr>
          <a:xfrm>
            <a:off x="10959354" y="3222910"/>
            <a:ext cx="574196" cy="369332"/>
          </a:xfrm>
          <a:prstGeom prst="rect">
            <a:avLst/>
          </a:prstGeom>
        </p:spPr>
        <p:txBody>
          <a:bodyPr wrap="none">
            <a:spAutoFit/>
          </a:bodyPr>
          <a:lstStyle/>
          <a:p>
            <a:pPr algn="ctr"/>
            <a:r>
              <a:rPr lang="es-CO" b="1" dirty="0"/>
              <a:t>536</a:t>
            </a:r>
          </a:p>
        </p:txBody>
      </p:sp>
      <p:sp>
        <p:nvSpPr>
          <p:cNvPr id="16" name="Rectangle 8">
            <a:extLst>
              <a:ext uri="{FF2B5EF4-FFF2-40B4-BE49-F238E27FC236}">
                <a16:creationId xmlns:a16="http://schemas.microsoft.com/office/drawing/2014/main" id="{7D8E00BE-17DB-4282-BAFF-0E13B54CED71}"/>
              </a:ext>
            </a:extLst>
          </p:cNvPr>
          <p:cNvSpPr/>
          <p:nvPr/>
        </p:nvSpPr>
        <p:spPr>
          <a:xfrm>
            <a:off x="7092448" y="2512212"/>
            <a:ext cx="574196" cy="369332"/>
          </a:xfrm>
          <a:prstGeom prst="rect">
            <a:avLst/>
          </a:prstGeom>
        </p:spPr>
        <p:txBody>
          <a:bodyPr wrap="none">
            <a:spAutoFit/>
          </a:bodyPr>
          <a:lstStyle/>
          <a:p>
            <a:pPr algn="ctr"/>
            <a:r>
              <a:rPr lang="es-CO" b="1" dirty="0"/>
              <a:t>900</a:t>
            </a:r>
          </a:p>
        </p:txBody>
      </p:sp>
    </p:spTree>
    <p:extLst>
      <p:ext uri="{BB962C8B-B14F-4D97-AF65-F5344CB8AC3E}">
        <p14:creationId xmlns:p14="http://schemas.microsoft.com/office/powerpoint/2010/main" val="168341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áfico 16">
            <a:extLst>
              <a:ext uri="{FF2B5EF4-FFF2-40B4-BE49-F238E27FC236}">
                <a16:creationId xmlns:a16="http://schemas.microsoft.com/office/drawing/2014/main" id="{4C711D88-AC74-4A42-8074-FC89C893A0A9}"/>
              </a:ext>
            </a:extLst>
          </p:cNvPr>
          <p:cNvGraphicFramePr>
            <a:graphicFrameLocks/>
          </p:cNvGraphicFramePr>
          <p:nvPr>
            <p:extLst/>
          </p:nvPr>
        </p:nvGraphicFramePr>
        <p:xfrm>
          <a:off x="437929" y="1923397"/>
          <a:ext cx="11316142" cy="3237923"/>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a:xfrm>
            <a:off x="291866" y="166456"/>
            <a:ext cx="11613596" cy="559387"/>
          </a:xfrm>
        </p:spPr>
        <p:txBody>
          <a:bodyPr/>
          <a:lstStyle/>
          <a:p>
            <a:r>
              <a:rPr lang="es-CO" sz="3200" dirty="0"/>
              <a:t>Resolución: Las resoluciones han aumentado en los últimos años por la categoría no sustancial</a:t>
            </a:r>
            <a:endParaRPr lang="es-ES" sz="3200" dirty="0"/>
          </a:p>
        </p:txBody>
      </p:sp>
      <p:sp>
        <p:nvSpPr>
          <p:cNvPr id="3" name="Marcador de texto 2"/>
          <p:cNvSpPr>
            <a:spLocks noGrp="1"/>
          </p:cNvSpPr>
          <p:nvPr>
            <p:ph type="body" sz="quarter" idx="10"/>
          </p:nvPr>
        </p:nvSpPr>
        <p:spPr>
          <a:xfrm>
            <a:off x="291866" y="1203621"/>
            <a:ext cx="11614384" cy="360939"/>
          </a:xfrm>
        </p:spPr>
        <p:txBody>
          <a:bodyPr/>
          <a:lstStyle/>
          <a:p>
            <a:r>
              <a:rPr lang="es-CO" sz="1800" dirty="0"/>
              <a:t>En 2016 el 66% de las resoluciones fueron no sustanciales</a:t>
            </a:r>
          </a:p>
        </p:txBody>
      </p:sp>
      <p:sp>
        <p:nvSpPr>
          <p:cNvPr id="4" name="Marcador de texto 3"/>
          <p:cNvSpPr>
            <a:spLocks noGrp="1"/>
          </p:cNvSpPr>
          <p:nvPr>
            <p:ph type="body" sz="quarter" idx="11"/>
          </p:nvPr>
        </p:nvSpPr>
        <p:spPr>
          <a:xfrm>
            <a:off x="7307384" y="5735637"/>
            <a:ext cx="4681415" cy="254527"/>
          </a:xfrm>
        </p:spPr>
        <p:txBody>
          <a:bodyPr/>
          <a:lstStyle/>
          <a:p>
            <a:r>
              <a:rPr lang="es-ES" dirty="0"/>
              <a:t>Fuente: DNP con base en Diarios Oficiales de la Imprenta Nacional</a:t>
            </a:r>
          </a:p>
        </p:txBody>
      </p:sp>
      <p:sp>
        <p:nvSpPr>
          <p:cNvPr id="5" name="Rectángulo 4"/>
          <p:cNvSpPr/>
          <p:nvPr/>
        </p:nvSpPr>
        <p:spPr>
          <a:xfrm>
            <a:off x="322385" y="5007091"/>
            <a:ext cx="11547230" cy="830997"/>
          </a:xfrm>
          <a:prstGeom prst="rect">
            <a:avLst/>
          </a:prstGeom>
        </p:spPr>
        <p:txBody>
          <a:bodyPr wrap="square">
            <a:spAutoFit/>
          </a:bodyPr>
          <a:lstStyle/>
          <a:p>
            <a:r>
              <a:rPr lang="es-ES" sz="1200" dirty="0"/>
              <a:t>Categorización no sustanciales:</a:t>
            </a:r>
          </a:p>
          <a:p>
            <a:r>
              <a:rPr lang="es-ES" sz="1200" dirty="0"/>
              <a:t>Aclaración, asignaciones salariales, autoriza a, autorización, cargos, condecoración, designa, disciplinaria, encargo, escalas salariales , estructura entidad, honores, invitación, celebrado con, nombramiento, orden del merito, otorga, planta de personal, renuncia, remuneración, retiros, vacaciones, se ordena una comisión, asigna en comisión, asciende a, salarial, sueldos, auxilios de, delega, orden de la estrella, comisión de servicios al exterior.</a:t>
            </a:r>
          </a:p>
        </p:txBody>
      </p:sp>
      <p:sp>
        <p:nvSpPr>
          <p:cNvPr id="6" name="CuadroTexto 5"/>
          <p:cNvSpPr txBox="1"/>
          <p:nvPr/>
        </p:nvSpPr>
        <p:spPr>
          <a:xfrm>
            <a:off x="2768525" y="1583894"/>
            <a:ext cx="6654950" cy="369332"/>
          </a:xfrm>
          <a:prstGeom prst="rect">
            <a:avLst/>
          </a:prstGeom>
          <a:noFill/>
        </p:spPr>
        <p:txBody>
          <a:bodyPr wrap="square" rtlCol="0">
            <a:spAutoFit/>
          </a:bodyPr>
          <a:lstStyle/>
          <a:p>
            <a:pPr algn="ctr"/>
            <a:r>
              <a:rPr lang="es-CO" dirty="0"/>
              <a:t>Resoluciones clasificación sustancial y no sustancial </a:t>
            </a:r>
          </a:p>
        </p:txBody>
      </p:sp>
      <p:sp>
        <p:nvSpPr>
          <p:cNvPr id="8" name="Rectangle 7"/>
          <p:cNvSpPr/>
          <p:nvPr/>
        </p:nvSpPr>
        <p:spPr>
          <a:xfrm>
            <a:off x="1797265" y="3427815"/>
            <a:ext cx="768160" cy="369332"/>
          </a:xfrm>
          <a:prstGeom prst="rect">
            <a:avLst/>
          </a:prstGeom>
        </p:spPr>
        <p:txBody>
          <a:bodyPr wrap="none">
            <a:spAutoFit/>
          </a:bodyPr>
          <a:lstStyle/>
          <a:p>
            <a:pPr algn="ctr"/>
            <a:r>
              <a:rPr lang="es-CO" b="1" dirty="0"/>
              <a:t>2.310</a:t>
            </a:r>
          </a:p>
        </p:txBody>
      </p:sp>
      <p:sp>
        <p:nvSpPr>
          <p:cNvPr id="10" name="Rectangle 9"/>
          <p:cNvSpPr/>
          <p:nvPr/>
        </p:nvSpPr>
        <p:spPr>
          <a:xfrm>
            <a:off x="10176068" y="1769545"/>
            <a:ext cx="768160" cy="369332"/>
          </a:xfrm>
          <a:prstGeom prst="rect">
            <a:avLst/>
          </a:prstGeom>
        </p:spPr>
        <p:txBody>
          <a:bodyPr wrap="none">
            <a:spAutoFit/>
          </a:bodyPr>
          <a:lstStyle/>
          <a:p>
            <a:pPr algn="ctr"/>
            <a:r>
              <a:rPr lang="es-CO" b="1" dirty="0"/>
              <a:t>7.726</a:t>
            </a:r>
          </a:p>
        </p:txBody>
      </p:sp>
      <p:sp>
        <p:nvSpPr>
          <p:cNvPr id="14" name="Rectangle 8">
            <a:extLst>
              <a:ext uri="{FF2B5EF4-FFF2-40B4-BE49-F238E27FC236}">
                <a16:creationId xmlns:a16="http://schemas.microsoft.com/office/drawing/2014/main" id="{F2F62A54-6E44-4643-8EFB-14A4E8EE4973}"/>
              </a:ext>
            </a:extLst>
          </p:cNvPr>
          <p:cNvSpPr/>
          <p:nvPr/>
        </p:nvSpPr>
        <p:spPr>
          <a:xfrm>
            <a:off x="7171948" y="2916776"/>
            <a:ext cx="768160" cy="369332"/>
          </a:xfrm>
          <a:prstGeom prst="rect">
            <a:avLst/>
          </a:prstGeom>
        </p:spPr>
        <p:txBody>
          <a:bodyPr wrap="none">
            <a:spAutoFit/>
          </a:bodyPr>
          <a:lstStyle/>
          <a:p>
            <a:pPr algn="ctr"/>
            <a:r>
              <a:rPr lang="es-CO" b="1" dirty="0"/>
              <a:t>3.452</a:t>
            </a:r>
          </a:p>
        </p:txBody>
      </p:sp>
      <p:sp>
        <p:nvSpPr>
          <p:cNvPr id="15" name="Rectangle 9">
            <a:extLst>
              <a:ext uri="{FF2B5EF4-FFF2-40B4-BE49-F238E27FC236}">
                <a16:creationId xmlns:a16="http://schemas.microsoft.com/office/drawing/2014/main" id="{AD1F35D2-E3A8-41F1-B453-FFE92F0F1236}"/>
              </a:ext>
            </a:extLst>
          </p:cNvPr>
          <p:cNvSpPr/>
          <p:nvPr/>
        </p:nvSpPr>
        <p:spPr>
          <a:xfrm>
            <a:off x="10944228" y="3248292"/>
            <a:ext cx="768160" cy="369332"/>
          </a:xfrm>
          <a:prstGeom prst="rect">
            <a:avLst/>
          </a:prstGeom>
        </p:spPr>
        <p:txBody>
          <a:bodyPr wrap="none">
            <a:spAutoFit/>
          </a:bodyPr>
          <a:lstStyle/>
          <a:p>
            <a:pPr algn="ctr"/>
            <a:r>
              <a:rPr lang="es-CO" b="1" dirty="0"/>
              <a:t>2.608</a:t>
            </a:r>
          </a:p>
        </p:txBody>
      </p:sp>
      <p:cxnSp>
        <p:nvCxnSpPr>
          <p:cNvPr id="9" name="Conector recto 8"/>
          <p:cNvCxnSpPr/>
          <p:nvPr/>
        </p:nvCxnSpPr>
        <p:spPr>
          <a:xfrm flipH="1">
            <a:off x="8502918" y="5736075"/>
            <a:ext cx="34226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15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áfico 18">
            <a:extLst>
              <a:ext uri="{FF2B5EF4-FFF2-40B4-BE49-F238E27FC236}">
                <a16:creationId xmlns:a16="http://schemas.microsoft.com/office/drawing/2014/main" id="{8BD0918F-962D-4FDA-A269-DE99FF8ED278}"/>
              </a:ext>
            </a:extLst>
          </p:cNvPr>
          <p:cNvGraphicFramePr>
            <a:graphicFrameLocks/>
          </p:cNvGraphicFramePr>
          <p:nvPr>
            <p:extLst/>
          </p:nvPr>
        </p:nvGraphicFramePr>
        <p:xfrm>
          <a:off x="557560" y="1896041"/>
          <a:ext cx="11223653" cy="3729284"/>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p:txBody>
          <a:bodyPr/>
          <a:lstStyle/>
          <a:p>
            <a:r>
              <a:rPr lang="es-ES" sz="3200" dirty="0"/>
              <a:t>Resolución: Sectores</a:t>
            </a:r>
          </a:p>
        </p:txBody>
      </p:sp>
      <p:sp>
        <p:nvSpPr>
          <p:cNvPr id="3" name="Marcador de texto 2"/>
          <p:cNvSpPr>
            <a:spLocks noGrp="1"/>
          </p:cNvSpPr>
          <p:nvPr>
            <p:ph type="body" sz="quarter" idx="10"/>
          </p:nvPr>
        </p:nvSpPr>
        <p:spPr/>
        <p:txBody>
          <a:bodyPr/>
          <a:lstStyle/>
          <a:p>
            <a:r>
              <a:rPr lang="es-ES" dirty="0"/>
              <a:t>En 2016 el 55% de las resoluciones fueron emitidas por el sector Vivienda</a:t>
            </a:r>
          </a:p>
        </p:txBody>
      </p:sp>
      <p:sp>
        <p:nvSpPr>
          <p:cNvPr id="4" name="Marcador de texto 3"/>
          <p:cNvSpPr>
            <a:spLocks noGrp="1"/>
          </p:cNvSpPr>
          <p:nvPr>
            <p:ph type="body" sz="quarter" idx="11"/>
          </p:nvPr>
        </p:nvSpPr>
        <p:spPr>
          <a:xfrm>
            <a:off x="7395308" y="5735637"/>
            <a:ext cx="4593492" cy="254527"/>
          </a:xfrm>
        </p:spPr>
        <p:txBody>
          <a:bodyPr/>
          <a:lstStyle/>
          <a:p>
            <a:r>
              <a:rPr lang="es-ES" dirty="0"/>
              <a:t>Fuente: DNP con base en Diarios Oficiales de la Imprenta Nacional</a:t>
            </a:r>
          </a:p>
        </p:txBody>
      </p:sp>
      <p:sp>
        <p:nvSpPr>
          <p:cNvPr id="6" name="CuadroTexto 5"/>
          <p:cNvSpPr txBox="1"/>
          <p:nvPr/>
        </p:nvSpPr>
        <p:spPr>
          <a:xfrm>
            <a:off x="2161782" y="1200955"/>
            <a:ext cx="8229105" cy="615553"/>
          </a:xfrm>
          <a:prstGeom prst="rect">
            <a:avLst/>
          </a:prstGeom>
          <a:noFill/>
        </p:spPr>
        <p:txBody>
          <a:bodyPr wrap="square" rtlCol="0">
            <a:spAutoFit/>
          </a:bodyPr>
          <a:lstStyle/>
          <a:p>
            <a:pPr algn="ctr"/>
            <a:r>
              <a:rPr lang="es-CO" dirty="0"/>
              <a:t>Resoluciones asociadas a los diarios emitidos según clasificación por sectores</a:t>
            </a:r>
          </a:p>
          <a:p>
            <a:pPr algn="ctr"/>
            <a:r>
              <a:rPr lang="es-CO" sz="1600" b="1" dirty="0"/>
              <a:t>2000- I </a:t>
            </a:r>
            <a:r>
              <a:rPr lang="es-CO" sz="1600" b="1" dirty="0" err="1"/>
              <a:t>sem</a:t>
            </a:r>
            <a:r>
              <a:rPr lang="es-CO" sz="1600" b="1" dirty="0"/>
              <a:t> 2017</a:t>
            </a:r>
          </a:p>
        </p:txBody>
      </p:sp>
      <p:sp>
        <p:nvSpPr>
          <p:cNvPr id="11" name="CuadroTexto 10"/>
          <p:cNvSpPr txBox="1"/>
          <p:nvPr/>
        </p:nvSpPr>
        <p:spPr>
          <a:xfrm>
            <a:off x="167268" y="6501160"/>
            <a:ext cx="780585" cy="211873"/>
          </a:xfrm>
          <a:prstGeom prst="rect">
            <a:avLst/>
          </a:prstGeom>
          <a:solidFill>
            <a:srgbClr val="FFFFFF"/>
          </a:solidFill>
        </p:spPr>
        <p:txBody>
          <a:bodyPr wrap="square" rtlCol="0">
            <a:spAutoFit/>
          </a:bodyPr>
          <a:lstStyle/>
          <a:p>
            <a:endParaRPr lang="es-CO" dirty="0"/>
          </a:p>
        </p:txBody>
      </p:sp>
      <p:sp>
        <p:nvSpPr>
          <p:cNvPr id="14" name="Rectangle 7">
            <a:extLst>
              <a:ext uri="{FF2B5EF4-FFF2-40B4-BE49-F238E27FC236}">
                <a16:creationId xmlns:a16="http://schemas.microsoft.com/office/drawing/2014/main" id="{05624878-4192-43E8-9BCD-B90242C9978F}"/>
              </a:ext>
            </a:extLst>
          </p:cNvPr>
          <p:cNvSpPr/>
          <p:nvPr/>
        </p:nvSpPr>
        <p:spPr>
          <a:xfrm>
            <a:off x="1646342" y="3427815"/>
            <a:ext cx="768160" cy="369332"/>
          </a:xfrm>
          <a:prstGeom prst="rect">
            <a:avLst/>
          </a:prstGeom>
        </p:spPr>
        <p:txBody>
          <a:bodyPr wrap="none">
            <a:spAutoFit/>
          </a:bodyPr>
          <a:lstStyle/>
          <a:p>
            <a:pPr algn="ctr"/>
            <a:r>
              <a:rPr lang="es-CO" b="1" dirty="0"/>
              <a:t>2.310</a:t>
            </a:r>
          </a:p>
        </p:txBody>
      </p:sp>
      <p:sp>
        <p:nvSpPr>
          <p:cNvPr id="16" name="Rectangle 9">
            <a:extLst>
              <a:ext uri="{FF2B5EF4-FFF2-40B4-BE49-F238E27FC236}">
                <a16:creationId xmlns:a16="http://schemas.microsoft.com/office/drawing/2014/main" id="{6DB2F63B-E214-48D9-9EEF-23EBED4EEED8}"/>
              </a:ext>
            </a:extLst>
          </p:cNvPr>
          <p:cNvSpPr/>
          <p:nvPr/>
        </p:nvSpPr>
        <p:spPr>
          <a:xfrm>
            <a:off x="10336631" y="1693990"/>
            <a:ext cx="768160" cy="369332"/>
          </a:xfrm>
          <a:prstGeom prst="rect">
            <a:avLst/>
          </a:prstGeom>
        </p:spPr>
        <p:txBody>
          <a:bodyPr wrap="none">
            <a:spAutoFit/>
          </a:bodyPr>
          <a:lstStyle/>
          <a:p>
            <a:pPr algn="ctr"/>
            <a:r>
              <a:rPr lang="es-CO" b="1" dirty="0"/>
              <a:t>7.726</a:t>
            </a:r>
          </a:p>
        </p:txBody>
      </p:sp>
      <p:sp>
        <p:nvSpPr>
          <p:cNvPr id="17" name="Rectangle 8">
            <a:extLst>
              <a:ext uri="{FF2B5EF4-FFF2-40B4-BE49-F238E27FC236}">
                <a16:creationId xmlns:a16="http://schemas.microsoft.com/office/drawing/2014/main" id="{E9449252-7F7C-4679-B115-6766FEA09036}"/>
              </a:ext>
            </a:extLst>
          </p:cNvPr>
          <p:cNvSpPr/>
          <p:nvPr/>
        </p:nvSpPr>
        <p:spPr>
          <a:xfrm>
            <a:off x="7171948" y="2916776"/>
            <a:ext cx="768160" cy="369332"/>
          </a:xfrm>
          <a:prstGeom prst="rect">
            <a:avLst/>
          </a:prstGeom>
        </p:spPr>
        <p:txBody>
          <a:bodyPr wrap="none">
            <a:spAutoFit/>
          </a:bodyPr>
          <a:lstStyle/>
          <a:p>
            <a:pPr algn="ctr"/>
            <a:r>
              <a:rPr lang="es-CO" b="1" dirty="0"/>
              <a:t>3.452</a:t>
            </a:r>
          </a:p>
        </p:txBody>
      </p:sp>
      <p:sp>
        <p:nvSpPr>
          <p:cNvPr id="18" name="Rectangle 9">
            <a:extLst>
              <a:ext uri="{FF2B5EF4-FFF2-40B4-BE49-F238E27FC236}">
                <a16:creationId xmlns:a16="http://schemas.microsoft.com/office/drawing/2014/main" id="{FC7CF1F2-8A4A-49C0-ACDC-3F1078F38462}"/>
              </a:ext>
            </a:extLst>
          </p:cNvPr>
          <p:cNvSpPr/>
          <p:nvPr/>
        </p:nvSpPr>
        <p:spPr>
          <a:xfrm>
            <a:off x="11104791" y="3232292"/>
            <a:ext cx="768160" cy="369332"/>
          </a:xfrm>
          <a:prstGeom prst="rect">
            <a:avLst/>
          </a:prstGeom>
        </p:spPr>
        <p:txBody>
          <a:bodyPr wrap="none">
            <a:spAutoFit/>
          </a:bodyPr>
          <a:lstStyle/>
          <a:p>
            <a:pPr algn="ctr"/>
            <a:r>
              <a:rPr lang="es-CO" b="1" dirty="0"/>
              <a:t>2.608</a:t>
            </a:r>
          </a:p>
        </p:txBody>
      </p:sp>
    </p:spTree>
    <p:extLst>
      <p:ext uri="{BB962C8B-B14F-4D97-AF65-F5344CB8AC3E}">
        <p14:creationId xmlns:p14="http://schemas.microsoft.com/office/powerpoint/2010/main" val="263624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Implementación del CONPES 3816:</a:t>
            </a:r>
          </a:p>
        </p:txBody>
      </p:sp>
      <p:sp>
        <p:nvSpPr>
          <p:cNvPr id="3" name="Marcador de texto 2"/>
          <p:cNvSpPr>
            <a:spLocks noGrp="1"/>
          </p:cNvSpPr>
          <p:nvPr>
            <p:ph type="body" sz="quarter" idx="10"/>
          </p:nvPr>
        </p:nvSpPr>
        <p:spPr/>
        <p:txBody>
          <a:bodyPr/>
          <a:lstStyle/>
          <a:p>
            <a:r>
              <a:rPr lang="es-ES" dirty="0"/>
              <a:t>1. Implementar y reglamentar el AIN</a:t>
            </a:r>
          </a:p>
        </p:txBody>
      </p:sp>
      <p:sp>
        <p:nvSpPr>
          <p:cNvPr id="5" name="Rectángulo 4"/>
          <p:cNvSpPr/>
          <p:nvPr/>
        </p:nvSpPr>
        <p:spPr>
          <a:xfrm>
            <a:off x="594509" y="2534912"/>
            <a:ext cx="3449503" cy="3189855"/>
          </a:xfrm>
          <a:prstGeom prst="rect">
            <a:avLst/>
          </a:prstGeom>
          <a:solidFill>
            <a:srgbClr val="FBCD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s-CO" dirty="0">
                <a:solidFill>
                  <a:srgbClr val="000000"/>
                </a:solidFill>
              </a:rPr>
              <a:t>Regulación de carácter general </a:t>
            </a:r>
          </a:p>
          <a:p>
            <a:pPr algn="ctr">
              <a:spcBef>
                <a:spcPts val="600"/>
              </a:spcBef>
            </a:pPr>
            <a:r>
              <a:rPr lang="es-CO" dirty="0">
                <a:solidFill>
                  <a:srgbClr val="000000"/>
                </a:solidFill>
              </a:rPr>
              <a:t>(Decretos, resoluciones y circulares)</a:t>
            </a:r>
          </a:p>
          <a:p>
            <a:pPr algn="ctr">
              <a:spcBef>
                <a:spcPts val="600"/>
              </a:spcBef>
            </a:pPr>
            <a:r>
              <a:rPr lang="es-CO" dirty="0">
                <a:solidFill>
                  <a:srgbClr val="000000"/>
                </a:solidFill>
              </a:rPr>
              <a:t>Emitidas por las entidades de la Rama Ejecutiva del Orden Nacional </a:t>
            </a:r>
          </a:p>
          <a:p>
            <a:pPr algn="ctr">
              <a:spcBef>
                <a:spcPts val="600"/>
              </a:spcBef>
            </a:pPr>
            <a:r>
              <a:rPr lang="es-CO" dirty="0">
                <a:solidFill>
                  <a:srgbClr val="000000"/>
                </a:solidFill>
              </a:rPr>
              <a:t>(Ministerio, Departamento administrativo, unidad administrativa, etc)</a:t>
            </a:r>
          </a:p>
        </p:txBody>
      </p:sp>
      <p:sp>
        <p:nvSpPr>
          <p:cNvPr id="6" name="Rectángulo 5"/>
          <p:cNvSpPr/>
          <p:nvPr/>
        </p:nvSpPr>
        <p:spPr>
          <a:xfrm>
            <a:off x="4581215" y="2534912"/>
            <a:ext cx="3320134" cy="3189855"/>
          </a:xfrm>
          <a:prstGeom prst="rect">
            <a:avLst/>
          </a:prstGeom>
          <a:solidFill>
            <a:srgbClr val="A4091F"/>
          </a:solidFill>
          <a:ln>
            <a:solidFill>
              <a:srgbClr val="A4091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Proceso de transición entre metodologías cualitativas hacia más cuantitativas</a:t>
            </a:r>
          </a:p>
        </p:txBody>
      </p:sp>
      <p:sp>
        <p:nvSpPr>
          <p:cNvPr id="7" name="Rectángulo 6"/>
          <p:cNvSpPr/>
          <p:nvPr/>
        </p:nvSpPr>
        <p:spPr>
          <a:xfrm>
            <a:off x="8425731" y="2534912"/>
            <a:ext cx="3168430" cy="3189855"/>
          </a:xfrm>
          <a:prstGeom prst="rect">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Establecer la función de revisión de la calidad del AIN en el Departamento Nacional de Planeación</a:t>
            </a:r>
          </a:p>
        </p:txBody>
      </p:sp>
      <p:sp>
        <p:nvSpPr>
          <p:cNvPr id="8" name="Rectángulo 7"/>
          <p:cNvSpPr/>
          <p:nvPr/>
        </p:nvSpPr>
        <p:spPr>
          <a:xfrm>
            <a:off x="495015" y="2136858"/>
            <a:ext cx="3648491" cy="369332"/>
          </a:xfrm>
          <a:prstGeom prst="rect">
            <a:avLst/>
          </a:prstGeom>
        </p:spPr>
        <p:txBody>
          <a:bodyPr wrap="square" anchor="ctr">
            <a:spAutoFit/>
          </a:bodyPr>
          <a:lstStyle/>
          <a:p>
            <a:pPr algn="ctr"/>
            <a:r>
              <a:rPr lang="es-CO" b="1" dirty="0"/>
              <a:t>¿Cuáles regulaciones?</a:t>
            </a:r>
          </a:p>
        </p:txBody>
      </p:sp>
      <p:sp>
        <p:nvSpPr>
          <p:cNvPr id="9" name="Rectángulo 8"/>
          <p:cNvSpPr/>
          <p:nvPr/>
        </p:nvSpPr>
        <p:spPr>
          <a:xfrm>
            <a:off x="4762126" y="2133325"/>
            <a:ext cx="2958313" cy="369332"/>
          </a:xfrm>
          <a:prstGeom prst="rect">
            <a:avLst/>
          </a:prstGeom>
        </p:spPr>
        <p:txBody>
          <a:bodyPr wrap="square" anchor="ctr">
            <a:spAutoFit/>
          </a:bodyPr>
          <a:lstStyle/>
          <a:p>
            <a:pPr algn="ctr"/>
            <a:r>
              <a:rPr lang="es-CO" b="1" dirty="0"/>
              <a:t>¿Qué metodología?</a:t>
            </a:r>
          </a:p>
        </p:txBody>
      </p:sp>
      <p:sp>
        <p:nvSpPr>
          <p:cNvPr id="10" name="Rectángulo 9"/>
          <p:cNvSpPr/>
          <p:nvPr/>
        </p:nvSpPr>
        <p:spPr>
          <a:xfrm>
            <a:off x="8530790" y="2133325"/>
            <a:ext cx="2958313" cy="369332"/>
          </a:xfrm>
          <a:prstGeom prst="rect">
            <a:avLst/>
          </a:prstGeom>
        </p:spPr>
        <p:txBody>
          <a:bodyPr wrap="square" anchor="ctr">
            <a:spAutoFit/>
          </a:bodyPr>
          <a:lstStyle/>
          <a:p>
            <a:pPr algn="ctr"/>
            <a:r>
              <a:rPr lang="es-CO" b="1" dirty="0"/>
              <a:t>¿Cómo se revisa?</a:t>
            </a:r>
          </a:p>
        </p:txBody>
      </p:sp>
      <p:sp>
        <p:nvSpPr>
          <p:cNvPr id="11" name="Rectángulo 10"/>
          <p:cNvSpPr/>
          <p:nvPr/>
        </p:nvSpPr>
        <p:spPr>
          <a:xfrm>
            <a:off x="696282" y="1445954"/>
            <a:ext cx="10799436" cy="400110"/>
          </a:xfrm>
          <a:prstGeom prst="rect">
            <a:avLst/>
          </a:prstGeom>
        </p:spPr>
        <p:txBody>
          <a:bodyPr>
            <a:spAutoFit/>
          </a:bodyPr>
          <a:lstStyle/>
          <a:p>
            <a:pPr algn="ctr"/>
            <a:r>
              <a:rPr lang="es-ES" sz="2000" b="1" dirty="0"/>
              <a:t>Objetivo: </a:t>
            </a:r>
            <a:r>
              <a:rPr lang="es-ES" sz="2000" dirty="0"/>
              <a:t>Establecer la obligatoriedad del AIN entrando en vigencia en 2018</a:t>
            </a:r>
          </a:p>
        </p:txBody>
      </p:sp>
    </p:spTree>
    <p:extLst>
      <p:ext uri="{BB962C8B-B14F-4D97-AF65-F5344CB8AC3E}">
        <p14:creationId xmlns:p14="http://schemas.microsoft.com/office/powerpoint/2010/main" val="7191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43895511"/>
              </p:ext>
            </p:extLst>
          </p:nvPr>
        </p:nvGraphicFramePr>
        <p:xfrm>
          <a:off x="430695" y="1170843"/>
          <a:ext cx="11441043" cy="4835879"/>
        </p:xfrm>
        <a:graphic>
          <a:graphicData uri="http://schemas.openxmlformats.org/drawingml/2006/table">
            <a:tbl>
              <a:tblPr>
                <a:tableStyleId>{2D5ABB26-0587-4C30-8999-92F81FD0307C}</a:tableStyleId>
              </a:tblPr>
              <a:tblGrid>
                <a:gridCol w="1332763">
                  <a:extLst>
                    <a:ext uri="{9D8B030D-6E8A-4147-A177-3AD203B41FA5}">
                      <a16:colId xmlns:a16="http://schemas.microsoft.com/office/drawing/2014/main" val="20000"/>
                    </a:ext>
                  </a:extLst>
                </a:gridCol>
                <a:gridCol w="2960474">
                  <a:extLst>
                    <a:ext uri="{9D8B030D-6E8A-4147-A177-3AD203B41FA5}">
                      <a16:colId xmlns:a16="http://schemas.microsoft.com/office/drawing/2014/main" val="20001"/>
                    </a:ext>
                  </a:extLst>
                </a:gridCol>
                <a:gridCol w="7147806">
                  <a:extLst>
                    <a:ext uri="{9D8B030D-6E8A-4147-A177-3AD203B41FA5}">
                      <a16:colId xmlns:a16="http://schemas.microsoft.com/office/drawing/2014/main" val="20002"/>
                    </a:ext>
                  </a:extLst>
                </a:gridCol>
              </a:tblGrid>
              <a:tr h="1084135">
                <a:tc>
                  <a:txBody>
                    <a:bodyPr/>
                    <a:lstStyle/>
                    <a:p>
                      <a:pPr algn="ctr"/>
                      <a:r>
                        <a:rPr lang="es-CO" sz="1400" b="1" dirty="0">
                          <a:solidFill>
                            <a:schemeClr val="bg1"/>
                          </a:solidFill>
                        </a:rPr>
                        <a:t>2014-2016</a:t>
                      </a:r>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091F"/>
                    </a:solidFill>
                  </a:tcPr>
                </a:tc>
                <a:tc>
                  <a:txBody>
                    <a:bodyPr/>
                    <a:lstStyle/>
                    <a:p>
                      <a:pPr marL="0" algn="ctr" defTabSz="609585" rtl="0" eaLnBrk="1" latinLnBrk="0" hangingPunct="1"/>
                      <a:r>
                        <a:rPr lang="es-CO" sz="1600" b="1" kern="1200" dirty="0">
                          <a:solidFill>
                            <a:schemeClr val="tx1"/>
                          </a:solidFill>
                          <a:latin typeface="+mn-lt"/>
                          <a:ea typeface="+mn-ea"/>
                          <a:cs typeface="+mn-cs"/>
                        </a:rPr>
                        <a:t>Talleres </a:t>
                      </a:r>
                    </a:p>
                    <a:p>
                      <a:pPr marL="0" algn="ctr" defTabSz="609585" rtl="0" eaLnBrk="1" latinLnBrk="0" hangingPunct="1"/>
                      <a:r>
                        <a:rPr lang="es-CO" sz="1600" b="1" kern="1200" dirty="0">
                          <a:solidFill>
                            <a:schemeClr val="tx1"/>
                          </a:solidFill>
                          <a:latin typeface="+mn-lt"/>
                          <a:ea typeface="+mn-ea"/>
                          <a:cs typeface="+mn-cs"/>
                        </a:rPr>
                        <a:t>Cursos </a:t>
                      </a:r>
                    </a:p>
                    <a:p>
                      <a:pPr marL="0" algn="ctr" defTabSz="609585" rtl="0" eaLnBrk="1" latinLnBrk="0" hangingPunct="1"/>
                      <a:r>
                        <a:rPr lang="es-CO" sz="1600" b="1" kern="1200" dirty="0">
                          <a:solidFill>
                            <a:schemeClr val="tx1"/>
                          </a:solidFill>
                          <a:latin typeface="+mn-lt"/>
                          <a:ea typeface="+mn-ea"/>
                          <a:cs typeface="+mn-cs"/>
                        </a:rPr>
                        <a:t>Diplomados</a:t>
                      </a:r>
                    </a:p>
                    <a:p>
                      <a:pPr marL="0" algn="ctr" defTabSz="609585" rtl="0" eaLnBrk="1" latinLnBrk="0" hangingPunct="1"/>
                      <a:r>
                        <a:rPr lang="es-CO" sz="1600" b="1" kern="1200" dirty="0">
                          <a:solidFill>
                            <a:schemeClr val="tx1"/>
                          </a:solidFill>
                          <a:latin typeface="+mn-lt"/>
                          <a:ea typeface="+mn-ea"/>
                          <a:cs typeface="+mn-cs"/>
                        </a:rPr>
                        <a:t>Capacitaciones</a:t>
                      </a:r>
                    </a:p>
                  </a:txBody>
                  <a:tcPr anchor="ctr">
                    <a:lnL w="12700" cap="flat" cmpd="sng" algn="ctr">
                      <a:noFill/>
                      <a:prstDash val="sysDot"/>
                      <a:round/>
                      <a:headEnd type="none" w="med" len="med"/>
                      <a:tailEnd type="none" w="med" len="med"/>
                    </a:lnL>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s-CO" sz="1400" dirty="0">
                          <a:solidFill>
                            <a:srgbClr val="000000"/>
                          </a:solidFill>
                        </a:rPr>
                        <a:t>COFEMER</a:t>
                      </a:r>
                    </a:p>
                    <a:p>
                      <a:pPr marL="285750" indent="-285750" algn="l">
                        <a:buFont typeface="Arial" panose="020B0604020202020204" pitchFamily="34" charset="0"/>
                        <a:buChar char="•"/>
                      </a:pPr>
                      <a:r>
                        <a:rPr lang="es-CO" sz="1400" dirty="0">
                          <a:solidFill>
                            <a:srgbClr val="000000"/>
                          </a:solidFill>
                        </a:rPr>
                        <a:t>Diplomado Escuela Superior de Administración Pública - ESAP</a:t>
                      </a:r>
                    </a:p>
                    <a:p>
                      <a:pPr marL="285750" indent="-285750" algn="l">
                        <a:buFont typeface="Arial" panose="020B0604020202020204" pitchFamily="34" charset="0"/>
                        <a:buChar char="•"/>
                      </a:pPr>
                      <a:r>
                        <a:rPr lang="pt-BR" sz="1400" dirty="0">
                          <a:solidFill>
                            <a:srgbClr val="000000"/>
                          </a:solidFill>
                        </a:rPr>
                        <a:t>OCDE</a:t>
                      </a:r>
                    </a:p>
                    <a:p>
                      <a:pPr marL="285750" indent="-285750" algn="l">
                        <a:buFont typeface="Arial" panose="020B0604020202020204" pitchFamily="34" charset="0"/>
                        <a:buChar char="•"/>
                      </a:pPr>
                      <a:r>
                        <a:rPr lang="pt-BR" sz="1400" dirty="0">
                          <a:solidFill>
                            <a:srgbClr val="000000"/>
                          </a:solidFill>
                        </a:rPr>
                        <a:t>OIRA- Regulations.gov Estados Unidos</a:t>
                      </a:r>
                    </a:p>
                    <a:p>
                      <a:pPr marL="285750" indent="-285750" algn="l">
                        <a:buFont typeface="Arial" panose="020B0604020202020204" pitchFamily="34" charset="0"/>
                        <a:buChar char="•"/>
                      </a:pPr>
                      <a:r>
                        <a:rPr lang="es-CO" sz="1400" dirty="0">
                          <a:solidFill>
                            <a:srgbClr val="000000"/>
                          </a:solidFill>
                        </a:rPr>
                        <a:t>Regulatory Delivery - Reino Unido</a:t>
                      </a:r>
                    </a:p>
                  </a:txBody>
                  <a:tcPr anchor="ctr">
                    <a:lnL w="12700" cap="flat" cmpd="sng" algn="ctr">
                      <a:solidFill>
                        <a:schemeClr val="tx1">
                          <a:lumMod val="75000"/>
                          <a:lumOff val="25000"/>
                        </a:schemeClr>
                      </a:solidFill>
                      <a:prstDash val="sysDot"/>
                      <a:round/>
                      <a:headEnd type="none" w="med" len="med"/>
                      <a:tailEnd type="none" w="med" len="med"/>
                    </a:lnL>
                    <a:lnR>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232106"/>
                  </a:ext>
                </a:extLst>
              </a:tr>
              <a:tr h="1084135">
                <a:tc rowSpan="3">
                  <a:txBody>
                    <a:bodyPr/>
                    <a:lstStyle/>
                    <a:p>
                      <a:pPr algn="ctr"/>
                      <a:r>
                        <a:rPr lang="es-CO" sz="1600" b="1" dirty="0">
                          <a:solidFill>
                            <a:schemeClr val="bg1"/>
                          </a:solidFill>
                        </a:rPr>
                        <a:t>2017</a:t>
                      </a:r>
                    </a:p>
                  </a:txBody>
                  <a:tcPr anchor="ctr">
                    <a:lnL>
                      <a:noFill/>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A4091F"/>
                    </a:solidFill>
                  </a:tcPr>
                </a:tc>
                <a:tc>
                  <a:txBody>
                    <a:bodyPr/>
                    <a:lstStyle/>
                    <a:p>
                      <a:pPr algn="ctr"/>
                      <a:r>
                        <a:rPr lang="es-CO" sz="1600" b="1" dirty="0">
                          <a:solidFill>
                            <a:schemeClr val="tx1"/>
                          </a:solidFill>
                        </a:rPr>
                        <a:t>Guías</a:t>
                      </a:r>
                    </a:p>
                  </a:txBody>
                  <a:tcPr anchor="ctr">
                    <a:lnL w="12700" cap="flat" cmpd="sng" algn="ctr">
                      <a:noFill/>
                      <a:prstDash val="sysDot"/>
                      <a:round/>
                      <a:headEnd type="none" w="med" len="med"/>
                      <a:tailEnd type="none" w="med" len="med"/>
                    </a:lnL>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r>
                        <a:rPr lang="es-CO" sz="1400" dirty="0">
                          <a:solidFill>
                            <a:srgbClr val="000000"/>
                          </a:solidFill>
                        </a:rPr>
                        <a:t>Disponibles web para todos los interesados en los temas de</a:t>
                      </a:r>
                      <a:endParaRPr lang="en-US" sz="1400" dirty="0">
                        <a:solidFill>
                          <a:srgbClr val="000000"/>
                        </a:solidFill>
                      </a:endParaRPr>
                    </a:p>
                    <a:p>
                      <a:pPr marL="285750" lvl="0" indent="-285750" algn="l">
                        <a:buFont typeface="Arial" panose="020B0604020202020204" pitchFamily="34" charset="0"/>
                        <a:buChar char="•"/>
                      </a:pPr>
                      <a:r>
                        <a:rPr lang="es-CO" sz="1400" dirty="0">
                          <a:solidFill>
                            <a:srgbClr val="000000"/>
                          </a:solidFill>
                        </a:rPr>
                        <a:t>AIN básico </a:t>
                      </a:r>
                      <a:endParaRPr sz="1400" dirty="0">
                        <a:solidFill>
                          <a:srgbClr val="000000"/>
                        </a:solidFill>
                      </a:endParaRPr>
                    </a:p>
                    <a:p>
                      <a:pPr marL="285750" indent="-285750" algn="l">
                        <a:buFont typeface="Arial" panose="020B0604020202020204" pitchFamily="34" charset="0"/>
                        <a:buChar char="•"/>
                      </a:pPr>
                      <a:r>
                        <a:rPr lang="es-CO" sz="1400" dirty="0">
                          <a:solidFill>
                            <a:srgbClr val="000000"/>
                          </a:solidFill>
                        </a:rPr>
                        <a:t>Valoración de impacto (Costo/Beneficio) </a:t>
                      </a:r>
                    </a:p>
                    <a:p>
                      <a:pPr marL="285750" indent="-285750" algn="l">
                        <a:buFont typeface="Arial" panose="020B0604020202020204" pitchFamily="34" charset="0"/>
                        <a:buChar char="•"/>
                      </a:pPr>
                      <a:r>
                        <a:rPr lang="es-CO" sz="1400" dirty="0">
                          <a:solidFill>
                            <a:srgbClr val="000000"/>
                          </a:solidFill>
                        </a:rPr>
                        <a:t>Consulta</a:t>
                      </a:r>
                      <a:r>
                        <a:rPr lang="es-CO" sz="1400" baseline="0" dirty="0">
                          <a:solidFill>
                            <a:srgbClr val="000000"/>
                          </a:solidFill>
                        </a:rPr>
                        <a:t> Pública</a:t>
                      </a:r>
                      <a:endParaRPr lang="es-CO" sz="1400" dirty="0">
                        <a:solidFill>
                          <a:srgbClr val="000000"/>
                        </a:solidFill>
                      </a:endParaRPr>
                    </a:p>
                  </a:txBody>
                  <a:tcPr anchor="ctr">
                    <a:lnL w="12700" cap="flat" cmpd="sng" algn="ctr">
                      <a:solidFill>
                        <a:schemeClr val="tx1">
                          <a:lumMod val="75000"/>
                          <a:lumOff val="25000"/>
                        </a:schemeClr>
                      </a:solidFill>
                      <a:prstDash val="sysDot"/>
                      <a:round/>
                      <a:headEnd type="none" w="med" len="med"/>
                      <a:tailEnd type="none" w="med" len="med"/>
                    </a:lnL>
                    <a:lnR>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6782">
                <a:tc vMerge="1">
                  <a:txBody>
                    <a:bodyPr/>
                    <a:lstStyle/>
                    <a:p>
                      <a:pPr algn="ctr"/>
                      <a:endParaRPr lang="es-CO"/>
                    </a:p>
                  </a:txBody>
                  <a:tcPr anchor="ctr">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tcPr>
                </a:tc>
                <a:tc>
                  <a:txBody>
                    <a:bodyPr/>
                    <a:lstStyle/>
                    <a:p>
                      <a:pPr algn="ctr"/>
                      <a:r>
                        <a:rPr lang="es-CO" sz="1600" b="1" dirty="0">
                          <a:solidFill>
                            <a:schemeClr val="tx1"/>
                          </a:solidFill>
                        </a:rPr>
                        <a:t>Curso virtual</a:t>
                      </a:r>
                    </a:p>
                  </a:txBody>
                  <a:tcPr anchor="ctr">
                    <a:lnL w="12700" cap="flat" cmpd="sng" algn="ctr">
                      <a:noFill/>
                      <a:prstDash val="sysDot"/>
                      <a:round/>
                      <a:headEnd type="none" w="med" len="med"/>
                      <a:tailEnd type="none" w="med" len="med"/>
                    </a:lnL>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s-CO" sz="1400" dirty="0">
                          <a:solidFill>
                            <a:srgbClr val="000000"/>
                          </a:solidFill>
                        </a:rPr>
                        <a:t>Capacitación masiva a los funcionarios de orden</a:t>
                      </a:r>
                      <a:r>
                        <a:rPr lang="en-US" sz="1400" dirty="0">
                          <a:solidFill>
                            <a:srgbClr val="000000"/>
                          </a:solidFill>
                        </a:rPr>
                        <a:t/>
                      </a:r>
                      <a:br>
                        <a:rPr lang="en-US" sz="1400" dirty="0">
                          <a:solidFill>
                            <a:srgbClr val="000000"/>
                          </a:solidFill>
                        </a:rPr>
                      </a:br>
                      <a:r>
                        <a:rPr lang="es-CO" sz="1400" dirty="0">
                          <a:solidFill>
                            <a:srgbClr val="000000"/>
                          </a:solidFill>
                        </a:rPr>
                        <a:t>nacional </a:t>
                      </a:r>
                      <a:r>
                        <a:rPr lang="es-CO" sz="1400" b="1" dirty="0">
                          <a:solidFill>
                            <a:srgbClr val="000000"/>
                          </a:solidFill>
                        </a:rPr>
                        <a:t>y territorial  DNP- UNAM- COFEMER</a:t>
                      </a:r>
                    </a:p>
                  </a:txBody>
                  <a:tcPr anchor="ctr">
                    <a:lnL w="12700" cap="flat" cmpd="sng" algn="ctr">
                      <a:solidFill>
                        <a:schemeClr val="tx1">
                          <a:lumMod val="75000"/>
                          <a:lumOff val="25000"/>
                        </a:schemeClr>
                      </a:solidFill>
                      <a:prstDash val="sysDot"/>
                      <a:round/>
                      <a:headEnd type="none" w="med" len="med"/>
                      <a:tailEnd type="none" w="med" len="med"/>
                    </a:lnL>
                    <a:lnR>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5344">
                <a:tc vMerge="1">
                  <a:txBody>
                    <a:bodyPr/>
                    <a:lstStyle/>
                    <a:p>
                      <a:pPr algn="ctr"/>
                      <a:endParaRPr lang="es-CO"/>
                    </a:p>
                  </a:txBody>
                  <a:tcPr anchor="ctr">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tcPr>
                </a:tc>
                <a:tc>
                  <a:txBody>
                    <a:bodyPr/>
                    <a:lstStyle/>
                    <a:p>
                      <a:pPr algn="ctr"/>
                      <a:r>
                        <a:rPr lang="es-CO" sz="1600" b="1" dirty="0">
                          <a:solidFill>
                            <a:schemeClr val="tx1"/>
                          </a:solidFill>
                        </a:rPr>
                        <a:t>Ruta de Capacitaciones</a:t>
                      </a:r>
                    </a:p>
                    <a:p>
                      <a:pPr lvl="0" algn="ctr">
                        <a:buNone/>
                      </a:pPr>
                      <a:r>
                        <a:rPr lang="es-CO" sz="1600" b="1" dirty="0">
                          <a:solidFill>
                            <a:schemeClr val="tx1"/>
                          </a:solidFill>
                        </a:rPr>
                        <a:t>Junio-Noviembre</a:t>
                      </a:r>
                    </a:p>
                  </a:txBody>
                  <a:tcPr anchor="ctr">
                    <a:lnL w="12700" cap="flat" cmpd="sng" algn="ctr">
                      <a:noFill/>
                      <a:prstDash val="sysDot"/>
                      <a:round/>
                      <a:headEnd type="none" w="med" len="med"/>
                      <a:tailEnd type="none" w="med" len="med"/>
                    </a:lnL>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r>
                        <a:rPr lang="es-CO" sz="1400" dirty="0">
                          <a:solidFill>
                            <a:srgbClr val="000000"/>
                          </a:solidFill>
                        </a:rPr>
                        <a:t>Programa de capacitaciones de AIN a </a:t>
                      </a:r>
                      <a:r>
                        <a:rPr lang="es-CO" sz="1400" b="1" dirty="0">
                          <a:solidFill>
                            <a:srgbClr val="000000"/>
                          </a:solidFill>
                        </a:rPr>
                        <a:t>nivel territorial – </a:t>
                      </a:r>
                    </a:p>
                    <a:p>
                      <a:pPr marL="0" indent="0" algn="l">
                        <a:buFont typeface="Arial" panose="020B0604020202020204" pitchFamily="34" charset="0"/>
                        <a:buNone/>
                      </a:pPr>
                      <a:r>
                        <a:rPr lang="es-CO" sz="1400" b="1" dirty="0">
                          <a:solidFill>
                            <a:srgbClr val="000000"/>
                          </a:solidFill>
                        </a:rPr>
                        <a:t>DNP y Confederación Colombiana de las Cámaras de Comercio</a:t>
                      </a:r>
                    </a:p>
                    <a:p>
                      <a:pPr marL="0" lvl="0" indent="0" algn="l">
                        <a:buFont typeface="Arial" panose="020B0604020202020204" pitchFamily="34" charset="0"/>
                        <a:buNone/>
                      </a:pPr>
                      <a:r>
                        <a:rPr lang="es-CO" sz="1400" b="1" dirty="0">
                          <a:solidFill>
                            <a:srgbClr val="000000"/>
                          </a:solidFill>
                        </a:rPr>
                        <a:t>Bogotá - </a:t>
                      </a:r>
                      <a:r>
                        <a:rPr lang="es-CO" sz="1400" b="0" dirty="0">
                          <a:solidFill>
                            <a:srgbClr val="000000"/>
                          </a:solidFill>
                        </a:rPr>
                        <a:t>30 de junio</a:t>
                      </a:r>
                      <a:endParaRPr lang="es-CO" sz="1400" b="1" dirty="0">
                        <a:solidFill>
                          <a:srgbClr val="000000"/>
                        </a:solidFill>
                      </a:endParaRPr>
                    </a:p>
                    <a:p>
                      <a:pPr marL="0" lvl="0" indent="0" algn="l">
                        <a:buFont typeface="Arial" panose="020B0604020202020204" pitchFamily="34" charset="0"/>
                        <a:buNone/>
                      </a:pPr>
                      <a:r>
                        <a:rPr lang="es-CO" sz="1400" b="1" dirty="0">
                          <a:solidFill>
                            <a:srgbClr val="000000"/>
                          </a:solidFill>
                        </a:rPr>
                        <a:t>Cartagena – </a:t>
                      </a:r>
                      <a:r>
                        <a:rPr lang="es-CO" sz="1400" b="0" dirty="0">
                          <a:solidFill>
                            <a:srgbClr val="000000"/>
                          </a:solidFill>
                        </a:rPr>
                        <a:t>14 de julio</a:t>
                      </a:r>
                    </a:p>
                    <a:p>
                      <a:pPr marL="0" lvl="0" indent="0" algn="l">
                        <a:buFont typeface="Arial" panose="020B0604020202020204" pitchFamily="34" charset="0"/>
                        <a:buNone/>
                      </a:pPr>
                      <a:r>
                        <a:rPr lang="es-CO" sz="1400" b="1" dirty="0">
                          <a:solidFill>
                            <a:srgbClr val="000000"/>
                          </a:solidFill>
                        </a:rPr>
                        <a:t>Medellín -</a:t>
                      </a:r>
                      <a:r>
                        <a:rPr lang="es-CO" sz="1400" b="0" dirty="0">
                          <a:solidFill>
                            <a:srgbClr val="000000"/>
                          </a:solidFill>
                        </a:rPr>
                        <a:t> 27 de julio</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400" b="1" dirty="0">
                          <a:solidFill>
                            <a:srgbClr val="000000"/>
                          </a:solidFill>
                        </a:rPr>
                        <a:t>Bucaramanga – </a:t>
                      </a:r>
                      <a:r>
                        <a:rPr lang="es-CO" sz="1400" b="0" dirty="0">
                          <a:solidFill>
                            <a:srgbClr val="000000"/>
                          </a:solidFill>
                        </a:rPr>
                        <a:t>29 de agosto</a:t>
                      </a:r>
                    </a:p>
                    <a:p>
                      <a:pPr marL="0" lvl="0" indent="0" algn="l">
                        <a:buFont typeface="Arial" panose="020B0604020202020204" pitchFamily="34" charset="0"/>
                        <a:buNone/>
                      </a:pPr>
                      <a:r>
                        <a:rPr lang="es-CO" sz="1400" b="1" dirty="0">
                          <a:solidFill>
                            <a:srgbClr val="000000"/>
                          </a:solidFill>
                        </a:rPr>
                        <a:t>Pereira – </a:t>
                      </a:r>
                      <a:r>
                        <a:rPr lang="es-CO" sz="1400" b="0" dirty="0">
                          <a:solidFill>
                            <a:srgbClr val="000000"/>
                          </a:solidFill>
                        </a:rPr>
                        <a:t>20 de septiembre</a:t>
                      </a:r>
                    </a:p>
                    <a:p>
                      <a:pPr marL="0" lvl="0" indent="0" algn="l">
                        <a:buFont typeface="Arial" panose="020B0604020202020204" pitchFamily="34" charset="0"/>
                        <a:buNone/>
                      </a:pPr>
                      <a:r>
                        <a:rPr lang="es-CO" sz="1400" b="1" dirty="0">
                          <a:solidFill>
                            <a:srgbClr val="000000"/>
                          </a:solidFill>
                        </a:rPr>
                        <a:t>Pasto – </a:t>
                      </a:r>
                      <a:r>
                        <a:rPr lang="es-CO" sz="1400" b="0" dirty="0">
                          <a:solidFill>
                            <a:srgbClr val="000000"/>
                          </a:solidFill>
                        </a:rPr>
                        <a:t>25 de octubre</a:t>
                      </a:r>
                    </a:p>
                    <a:p>
                      <a:pPr marL="0" lvl="0" indent="0" algn="l">
                        <a:buFont typeface="Arial" panose="020B0604020202020204" pitchFamily="34" charset="0"/>
                        <a:buNone/>
                      </a:pPr>
                      <a:r>
                        <a:rPr lang="es-CO" sz="1400" b="1" dirty="0">
                          <a:solidFill>
                            <a:srgbClr val="000000"/>
                          </a:solidFill>
                        </a:rPr>
                        <a:t>Cali – </a:t>
                      </a:r>
                      <a:r>
                        <a:rPr lang="es-CO" sz="1400" b="0" dirty="0">
                          <a:solidFill>
                            <a:srgbClr val="000000"/>
                          </a:solidFill>
                        </a:rPr>
                        <a:t>Por definir</a:t>
                      </a:r>
                    </a:p>
                  </a:txBody>
                  <a:tcPr anchor="ctr">
                    <a:lnL w="12700" cap="flat" cmpd="sng" algn="ctr">
                      <a:solidFill>
                        <a:schemeClr val="tx1">
                          <a:lumMod val="75000"/>
                          <a:lumOff val="25000"/>
                        </a:schemeClr>
                      </a:solidFill>
                      <a:prstDash val="sysDot"/>
                      <a:round/>
                      <a:headEnd type="none" w="med" len="med"/>
                      <a:tailEnd type="none" w="med" len="med"/>
                    </a:lnL>
                    <a:lnR>
                      <a:noFill/>
                    </a:lnR>
                    <a:lnT w="12700" cap="flat" cmpd="sng" algn="ctr">
                      <a:solidFill>
                        <a:schemeClr val="tx1">
                          <a:lumMod val="75000"/>
                          <a:lumOff val="2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Título 1">
            <a:extLst>
              <a:ext uri="{FF2B5EF4-FFF2-40B4-BE49-F238E27FC236}">
                <a16:creationId xmlns:a16="http://schemas.microsoft.com/office/drawing/2014/main" id="{5947B7CC-F962-4C3C-AAAF-84D450628021}"/>
              </a:ext>
            </a:extLst>
          </p:cNvPr>
          <p:cNvSpPr>
            <a:spLocks noGrp="1"/>
          </p:cNvSpPr>
          <p:nvPr>
            <p:ph type="title"/>
          </p:nvPr>
        </p:nvSpPr>
        <p:spPr>
          <a:xfrm>
            <a:off x="291865" y="188758"/>
            <a:ext cx="11613596" cy="559387"/>
          </a:xfrm>
        </p:spPr>
        <p:txBody>
          <a:bodyPr/>
          <a:lstStyle/>
          <a:p>
            <a:r>
              <a:rPr lang="es-ES" sz="3200" dirty="0"/>
              <a:t>Implementación del CONPES 3816:</a:t>
            </a:r>
          </a:p>
        </p:txBody>
      </p:sp>
      <p:sp>
        <p:nvSpPr>
          <p:cNvPr id="12" name="Marcador de texto 2">
            <a:extLst>
              <a:ext uri="{FF2B5EF4-FFF2-40B4-BE49-F238E27FC236}">
                <a16:creationId xmlns:a16="http://schemas.microsoft.com/office/drawing/2014/main" id="{68FF0506-0117-4329-9D20-C11CB977E127}"/>
              </a:ext>
            </a:extLst>
          </p:cNvPr>
          <p:cNvSpPr>
            <a:spLocks noGrp="1"/>
          </p:cNvSpPr>
          <p:nvPr>
            <p:ph type="body" sz="quarter" idx="10"/>
          </p:nvPr>
        </p:nvSpPr>
        <p:spPr>
          <a:xfrm>
            <a:off x="291866" y="710482"/>
            <a:ext cx="11614384" cy="360939"/>
          </a:xfrm>
        </p:spPr>
        <p:txBody>
          <a:bodyPr/>
          <a:lstStyle/>
          <a:p>
            <a:r>
              <a:rPr lang="es-ES" dirty="0"/>
              <a:t>2. Estrategia de capacitaciones</a:t>
            </a:r>
          </a:p>
        </p:txBody>
      </p:sp>
    </p:spTree>
    <p:extLst>
      <p:ext uri="{BB962C8B-B14F-4D97-AF65-F5344CB8AC3E}">
        <p14:creationId xmlns:p14="http://schemas.microsoft.com/office/powerpoint/2010/main" val="2160601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Implementación del CONPES 3816:</a:t>
            </a:r>
          </a:p>
        </p:txBody>
      </p:sp>
      <p:sp>
        <p:nvSpPr>
          <p:cNvPr id="3" name="Marcador de texto 2"/>
          <p:cNvSpPr>
            <a:spLocks noGrp="1"/>
          </p:cNvSpPr>
          <p:nvPr>
            <p:ph type="body" sz="quarter" idx="10"/>
          </p:nvPr>
        </p:nvSpPr>
        <p:spPr/>
        <p:txBody>
          <a:bodyPr/>
          <a:lstStyle/>
          <a:p>
            <a:r>
              <a:rPr lang="es-ES" dirty="0"/>
              <a:t>3. Generación de capacidades a través de pilotos</a:t>
            </a:r>
          </a:p>
        </p:txBody>
      </p:sp>
      <p:sp>
        <p:nvSpPr>
          <p:cNvPr id="5" name="Rectángulo 4"/>
          <p:cNvSpPr/>
          <p:nvPr/>
        </p:nvSpPr>
        <p:spPr>
          <a:xfrm>
            <a:off x="1187166" y="1128990"/>
            <a:ext cx="9817669" cy="369332"/>
          </a:xfrm>
          <a:prstGeom prst="rect">
            <a:avLst/>
          </a:prstGeom>
        </p:spPr>
        <p:txBody>
          <a:bodyPr>
            <a:spAutoFit/>
          </a:bodyPr>
          <a:lstStyle/>
          <a:p>
            <a:pPr algn="ctr"/>
            <a:r>
              <a:rPr lang="es-ES" dirty="0"/>
              <a:t>El AIN comenzó a implementarse en seis entidades reguladoras, a través de cuatro pilotos:</a:t>
            </a:r>
          </a:p>
        </p:txBody>
      </p:sp>
      <p:grpSp>
        <p:nvGrpSpPr>
          <p:cNvPr id="20" name="Agrupar 17"/>
          <p:cNvGrpSpPr/>
          <p:nvPr/>
        </p:nvGrpSpPr>
        <p:grpSpPr>
          <a:xfrm>
            <a:off x="260192" y="1717726"/>
            <a:ext cx="2643076" cy="2338856"/>
            <a:chOff x="1492673" y="2328336"/>
            <a:chExt cx="2738120" cy="1710266"/>
          </a:xfrm>
          <a:effectLst>
            <a:outerShdw blurRad="50800" dist="38100" dir="5400000" algn="t" rotWithShape="0">
              <a:prstClr val="black">
                <a:alpha val="40000"/>
              </a:prstClr>
            </a:outerShdw>
          </a:effectLst>
        </p:grpSpPr>
        <p:sp>
          <p:nvSpPr>
            <p:cNvPr id="21" name="Redondear rectángulo de esquina del mismo lado 18"/>
            <p:cNvSpPr/>
            <p:nvPr/>
          </p:nvSpPr>
          <p:spPr>
            <a:xfrm>
              <a:off x="1492673" y="2328336"/>
              <a:ext cx="2738120" cy="575732"/>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ndParaRPr>
            </a:p>
          </p:txBody>
        </p:sp>
        <p:pic>
          <p:nvPicPr>
            <p:cNvPr id="22" name="Imagen 19"/>
            <p:cNvPicPr>
              <a:picLocks noChangeAspect="1"/>
            </p:cNvPicPr>
            <p:nvPr/>
          </p:nvPicPr>
          <p:blipFill>
            <a:blip r:embed="rId2"/>
            <a:stretch>
              <a:fillRect/>
            </a:stretch>
          </p:blipFill>
          <p:spPr>
            <a:xfrm>
              <a:off x="1895165" y="2370006"/>
              <a:ext cx="1869639" cy="509327"/>
            </a:xfrm>
            <a:prstGeom prst="rect">
              <a:avLst/>
            </a:prstGeom>
          </p:spPr>
        </p:pic>
        <p:sp>
          <p:nvSpPr>
            <p:cNvPr id="23" name="Redondear rectángulo de esquina del mismo lado 20"/>
            <p:cNvSpPr/>
            <p:nvPr/>
          </p:nvSpPr>
          <p:spPr>
            <a:xfrm>
              <a:off x="1492673" y="2887136"/>
              <a:ext cx="2738120" cy="575732"/>
            </a:xfrm>
            <a:prstGeom prst="round2SameRect">
              <a:avLst>
                <a:gd name="adj1" fmla="val 0"/>
                <a:gd name="adj2" fmla="val 0"/>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i="0" u="none" strike="noStrike" kern="0" cap="none" spc="0" normalizeH="0" baseline="0" noProof="0" dirty="0">
                  <a:ln>
                    <a:noFill/>
                  </a:ln>
                  <a:solidFill>
                    <a:prstClr val="white"/>
                  </a:solidFill>
                  <a:effectLst/>
                  <a:uLnTx/>
                  <a:uFillTx/>
                </a:rPr>
                <a:t>Disposición de empaques plásticos</a:t>
              </a:r>
            </a:p>
          </p:txBody>
        </p:sp>
        <p:sp>
          <p:nvSpPr>
            <p:cNvPr id="24" name="Redondear rectángulo de esquina del mismo lado 21"/>
            <p:cNvSpPr/>
            <p:nvPr/>
          </p:nvSpPr>
          <p:spPr>
            <a:xfrm>
              <a:off x="1492673" y="3462870"/>
              <a:ext cx="2738120" cy="575732"/>
            </a:xfrm>
            <a:prstGeom prst="round2SameRect">
              <a:avLst>
                <a:gd name="adj1" fmla="val 0"/>
                <a:gd name="adj2" fmla="val 17647"/>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b="0" i="0" u="none" strike="noStrike" kern="0" cap="none" spc="0" normalizeH="0" baseline="0" noProof="0" dirty="0">
                  <a:ln>
                    <a:noFill/>
                  </a:ln>
                  <a:solidFill>
                    <a:prstClr val="white"/>
                  </a:solidFill>
                  <a:effectLst/>
                  <a:uLnTx/>
                  <a:uFillTx/>
                </a:rPr>
                <a:t>Consulta pública para la identificación de alternativas de solución</a:t>
              </a:r>
            </a:p>
          </p:txBody>
        </p:sp>
      </p:grpSp>
      <p:grpSp>
        <p:nvGrpSpPr>
          <p:cNvPr id="25" name="Grupo 3"/>
          <p:cNvGrpSpPr/>
          <p:nvPr/>
        </p:nvGrpSpPr>
        <p:grpSpPr>
          <a:xfrm>
            <a:off x="5836124" y="1719093"/>
            <a:ext cx="2531598" cy="2337489"/>
            <a:chOff x="6098663" y="2866937"/>
            <a:chExt cx="2489200" cy="1678156"/>
          </a:xfrm>
          <a:effectLst>
            <a:outerShdw blurRad="50800" dist="38100" dir="5400000" algn="t" rotWithShape="0">
              <a:prstClr val="black">
                <a:alpha val="40000"/>
              </a:prstClr>
            </a:outerShdw>
          </a:effectLst>
        </p:grpSpPr>
        <p:grpSp>
          <p:nvGrpSpPr>
            <p:cNvPr id="26" name="Agrupar 15"/>
            <p:cNvGrpSpPr/>
            <p:nvPr/>
          </p:nvGrpSpPr>
          <p:grpSpPr>
            <a:xfrm>
              <a:off x="6098663" y="2866937"/>
              <a:ext cx="2489200" cy="1113231"/>
              <a:chOff x="1981202" y="3935202"/>
              <a:chExt cx="2489200" cy="1113231"/>
            </a:xfrm>
            <a:effectLst>
              <a:outerShdw blurRad="50800" dist="38100" dir="5400000" algn="t" rotWithShape="0">
                <a:prstClr val="black">
                  <a:alpha val="40000"/>
                </a:prstClr>
              </a:outerShdw>
            </a:effectLst>
          </p:grpSpPr>
          <p:sp>
            <p:nvSpPr>
              <p:cNvPr id="28" name="Redondear rectángulo de esquina del mismo lado 27"/>
              <p:cNvSpPr/>
              <p:nvPr/>
            </p:nvSpPr>
            <p:spPr>
              <a:xfrm>
                <a:off x="1981202" y="3937002"/>
                <a:ext cx="2489200" cy="575732"/>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ndParaRPr>
              </a:p>
            </p:txBody>
          </p:sp>
          <p:sp>
            <p:nvSpPr>
              <p:cNvPr id="29" name="Rectángulo 28"/>
              <p:cNvSpPr/>
              <p:nvPr/>
            </p:nvSpPr>
            <p:spPr>
              <a:xfrm>
                <a:off x="1981202" y="4495802"/>
                <a:ext cx="2489200" cy="552631"/>
              </a:xfrm>
              <a:prstGeom prst="rect">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b="0" i="0" u="none" strike="noStrike" kern="0" cap="none" spc="0" normalizeH="0" baseline="0" noProof="0" dirty="0">
                    <a:ln>
                      <a:noFill/>
                    </a:ln>
                    <a:solidFill>
                      <a:prstClr val="white"/>
                    </a:solidFill>
                    <a:effectLst/>
                    <a:uLnTx/>
                    <a:uFillTx/>
                  </a:rPr>
                  <a:t>Posible reglamento técnico para barras metálicas</a:t>
                </a:r>
              </a:p>
            </p:txBody>
          </p:sp>
          <p:pic>
            <p:nvPicPr>
              <p:cNvPr id="30" name="Imagen 29"/>
              <p:cNvPicPr>
                <a:picLocks noChangeAspect="1"/>
              </p:cNvPicPr>
              <p:nvPr/>
            </p:nvPicPr>
            <p:blipFill>
              <a:blip r:embed="rId3"/>
              <a:stretch>
                <a:fillRect/>
              </a:stretch>
            </p:blipFill>
            <p:spPr>
              <a:xfrm>
                <a:off x="2094390" y="3935202"/>
                <a:ext cx="2267054" cy="596267"/>
              </a:xfrm>
              <a:prstGeom prst="rect">
                <a:avLst/>
              </a:prstGeom>
            </p:spPr>
          </p:pic>
        </p:grpSp>
        <p:sp>
          <p:nvSpPr>
            <p:cNvPr id="27" name="Redondear rectángulo de esquina del mismo lado 28"/>
            <p:cNvSpPr/>
            <p:nvPr/>
          </p:nvSpPr>
          <p:spPr>
            <a:xfrm>
              <a:off x="6098663" y="3986337"/>
              <a:ext cx="2489200" cy="558756"/>
            </a:xfrm>
            <a:prstGeom prst="round2SameRect">
              <a:avLst>
                <a:gd name="adj1" fmla="val 0"/>
                <a:gd name="adj2" fmla="val 17647"/>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b="0" i="0" u="none" strike="noStrike" kern="0" cap="none" spc="0" normalizeH="0" baseline="0" noProof="0" dirty="0">
                  <a:ln>
                    <a:noFill/>
                  </a:ln>
                  <a:solidFill>
                    <a:prstClr val="white"/>
                  </a:solidFill>
                  <a:effectLst/>
                  <a:uLnTx/>
                  <a:uFillTx/>
                </a:rPr>
                <a:t>Trabajo técnico y participativo con el sector privado.</a:t>
              </a:r>
            </a:p>
          </p:txBody>
        </p:sp>
      </p:grpSp>
      <p:grpSp>
        <p:nvGrpSpPr>
          <p:cNvPr id="31" name="Group 20"/>
          <p:cNvGrpSpPr/>
          <p:nvPr/>
        </p:nvGrpSpPr>
        <p:grpSpPr>
          <a:xfrm>
            <a:off x="3089879" y="1721785"/>
            <a:ext cx="2591307" cy="2338856"/>
            <a:chOff x="4322449" y="1864887"/>
            <a:chExt cx="3547102" cy="2688722"/>
          </a:xfrm>
          <a:effectLst>
            <a:outerShdw blurRad="50800" dist="38100" dir="5400000" algn="t" rotWithShape="0">
              <a:prstClr val="black">
                <a:alpha val="40000"/>
              </a:prstClr>
            </a:outerShdw>
          </a:effectLst>
        </p:grpSpPr>
        <p:sp>
          <p:nvSpPr>
            <p:cNvPr id="32" name="Redondear rectángulo de esquina del mismo lado 11"/>
            <p:cNvSpPr/>
            <p:nvPr/>
          </p:nvSpPr>
          <p:spPr>
            <a:xfrm>
              <a:off x="4322449" y="1864887"/>
              <a:ext cx="3547102" cy="90511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500" b="0" i="0" u="none" strike="noStrike" kern="0" cap="none" spc="0" normalizeH="0" baseline="0" noProof="0" dirty="0">
                <a:ln>
                  <a:noFill/>
                </a:ln>
                <a:solidFill>
                  <a:prstClr val="white"/>
                </a:solidFill>
                <a:effectLst/>
                <a:uLnTx/>
                <a:uFillTx/>
              </a:endParaRPr>
            </a:p>
          </p:txBody>
        </p:sp>
        <p:sp>
          <p:nvSpPr>
            <p:cNvPr id="33" name="Redondear rectángulo de esquina del mismo lado 12"/>
            <p:cNvSpPr/>
            <p:nvPr/>
          </p:nvSpPr>
          <p:spPr>
            <a:xfrm>
              <a:off x="4322449" y="2743381"/>
              <a:ext cx="3547102" cy="905113"/>
            </a:xfrm>
            <a:prstGeom prst="round2SameRect">
              <a:avLst>
                <a:gd name="adj1" fmla="val 0"/>
                <a:gd name="adj2" fmla="val 0"/>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b="0" i="0" u="none" strike="noStrike" kern="0" cap="none" spc="0" normalizeH="0" baseline="0" noProof="0" dirty="0">
                  <a:ln>
                    <a:noFill/>
                  </a:ln>
                  <a:solidFill>
                    <a:prstClr val="white"/>
                  </a:solidFill>
                  <a:effectLst/>
                  <a:uLnTx/>
                  <a:uFillTx/>
                </a:rPr>
                <a:t>Aplicación de Basilea III</a:t>
              </a:r>
            </a:p>
          </p:txBody>
        </p:sp>
        <p:sp>
          <p:nvSpPr>
            <p:cNvPr id="34" name="Redondear rectángulo de esquina del mismo lado 13"/>
            <p:cNvSpPr/>
            <p:nvPr/>
          </p:nvSpPr>
          <p:spPr>
            <a:xfrm>
              <a:off x="4322449" y="3648496"/>
              <a:ext cx="3547102" cy="905113"/>
            </a:xfrm>
            <a:prstGeom prst="round2SameRect">
              <a:avLst>
                <a:gd name="adj1" fmla="val 0"/>
                <a:gd name="adj2" fmla="val 17647"/>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b="0" i="0" u="none" strike="noStrike" kern="0" cap="none" spc="0" normalizeH="0" baseline="0" noProof="0" dirty="0">
                  <a:ln>
                    <a:noFill/>
                  </a:ln>
                  <a:solidFill>
                    <a:prstClr val="white"/>
                  </a:solidFill>
                  <a:effectLst/>
                  <a:uLnTx/>
                  <a:uFillTx/>
                </a:rPr>
                <a:t>Costeo riguroso de escenarios, riesgos y alternativas</a:t>
              </a:r>
            </a:p>
          </p:txBody>
        </p:sp>
        <p:pic>
          <p:nvPicPr>
            <p:cNvPr id="35" name="Picture 4" descr="http://www.urf.gov.co/portal/page/portal/URF/img/logo-urf-minhacienda-201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356" r="74326" b="19050"/>
            <a:stretch/>
          </p:blipFill>
          <p:spPr bwMode="auto">
            <a:xfrm>
              <a:off x="5153720" y="1982624"/>
              <a:ext cx="1883412" cy="684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6" name="Rectangle 21"/>
          <p:cNvSpPr/>
          <p:nvPr/>
        </p:nvSpPr>
        <p:spPr>
          <a:xfrm>
            <a:off x="159906" y="4419784"/>
            <a:ext cx="2778860" cy="1077218"/>
          </a:xfrm>
          <a:prstGeom prst="rect">
            <a:avLst/>
          </a:prstGeom>
        </p:spPr>
        <p:txBody>
          <a:bodyPr wrap="square" anchor="ctr">
            <a:spAutoFit/>
          </a:bodyPr>
          <a:lstStyle/>
          <a:p>
            <a:pPr algn="ctr"/>
            <a:r>
              <a:rPr lang="es-CO" sz="1600" dirty="0"/>
              <a:t>Se decidió continuar con el </a:t>
            </a:r>
            <a:r>
              <a:rPr lang="es-CO" sz="1600" b="1" dirty="0"/>
              <a:t>proceso de consulta del AIN</a:t>
            </a:r>
            <a:r>
              <a:rPr lang="es-CO" sz="1600" dirty="0"/>
              <a:t> que sirvió de soporte a la política</a:t>
            </a:r>
          </a:p>
        </p:txBody>
      </p:sp>
      <p:sp>
        <p:nvSpPr>
          <p:cNvPr id="37" name="Rectangle 22"/>
          <p:cNvSpPr/>
          <p:nvPr/>
        </p:nvSpPr>
        <p:spPr>
          <a:xfrm>
            <a:off x="3068704" y="4359342"/>
            <a:ext cx="2767420" cy="1323439"/>
          </a:xfrm>
          <a:prstGeom prst="rect">
            <a:avLst/>
          </a:prstGeom>
        </p:spPr>
        <p:txBody>
          <a:bodyPr wrap="square" anchor="ctr">
            <a:spAutoFit/>
          </a:bodyPr>
          <a:lstStyle/>
          <a:p>
            <a:pPr algn="ctr"/>
            <a:r>
              <a:rPr lang="es-CO" sz="1600" dirty="0"/>
              <a:t>Aunque algunas de sus recomendaciones son beneficiosas, </a:t>
            </a:r>
            <a:r>
              <a:rPr lang="es-CO" sz="1600" b="1" dirty="0"/>
              <a:t>no se justifica adoptar completamente Basilea III</a:t>
            </a:r>
            <a:endParaRPr lang="es-CO" sz="1600" dirty="0"/>
          </a:p>
        </p:txBody>
      </p:sp>
      <p:sp>
        <p:nvSpPr>
          <p:cNvPr id="38" name="Rectangle 23"/>
          <p:cNvSpPr/>
          <p:nvPr/>
        </p:nvSpPr>
        <p:spPr>
          <a:xfrm>
            <a:off x="6096000" y="4419784"/>
            <a:ext cx="2512536" cy="1077218"/>
          </a:xfrm>
          <a:prstGeom prst="rect">
            <a:avLst/>
          </a:prstGeom>
        </p:spPr>
        <p:txBody>
          <a:bodyPr wrap="square" anchor="ctr">
            <a:spAutoFit/>
          </a:bodyPr>
          <a:lstStyle/>
          <a:p>
            <a:pPr algn="ctr"/>
            <a:r>
              <a:rPr lang="es-CO" sz="1600" b="1" dirty="0"/>
              <a:t>No había evidencia suficiente</a:t>
            </a:r>
            <a:r>
              <a:rPr lang="es-CO" sz="1600" dirty="0"/>
              <a:t> que justificara la expedición de un reglamento técnico</a:t>
            </a:r>
          </a:p>
        </p:txBody>
      </p:sp>
      <p:grpSp>
        <p:nvGrpSpPr>
          <p:cNvPr id="39" name="Grupo 3">
            <a:extLst>
              <a:ext uri="{FF2B5EF4-FFF2-40B4-BE49-F238E27FC236}">
                <a16:creationId xmlns:a16="http://schemas.microsoft.com/office/drawing/2014/main" id="{977F2B5F-CF54-4CB8-8AE8-5F6F31F71EDB}"/>
              </a:ext>
            </a:extLst>
          </p:cNvPr>
          <p:cNvGrpSpPr/>
          <p:nvPr/>
        </p:nvGrpSpPr>
        <p:grpSpPr>
          <a:xfrm>
            <a:off x="8729157" y="1765809"/>
            <a:ext cx="3176303" cy="2334982"/>
            <a:chOff x="6098663" y="2868737"/>
            <a:chExt cx="2489200" cy="1676356"/>
          </a:xfrm>
          <a:effectLst>
            <a:outerShdw blurRad="50800" dist="38100" dir="5400000" algn="t" rotWithShape="0">
              <a:prstClr val="black">
                <a:alpha val="40000"/>
              </a:prstClr>
            </a:outerShdw>
          </a:effectLst>
        </p:grpSpPr>
        <p:grpSp>
          <p:nvGrpSpPr>
            <p:cNvPr id="40" name="Agrupar 15">
              <a:extLst>
                <a:ext uri="{FF2B5EF4-FFF2-40B4-BE49-F238E27FC236}">
                  <a16:creationId xmlns:a16="http://schemas.microsoft.com/office/drawing/2014/main" id="{AACCACF5-015E-4FA2-9A29-9D0D6B7837F8}"/>
                </a:ext>
              </a:extLst>
            </p:cNvPr>
            <p:cNvGrpSpPr/>
            <p:nvPr/>
          </p:nvGrpSpPr>
          <p:grpSpPr>
            <a:xfrm>
              <a:off x="6098663" y="2868737"/>
              <a:ext cx="2489200" cy="1111431"/>
              <a:chOff x="1981202" y="3937002"/>
              <a:chExt cx="2489200" cy="1111431"/>
            </a:xfrm>
            <a:effectLst>
              <a:outerShdw blurRad="50800" dist="38100" dir="5400000" algn="t" rotWithShape="0">
                <a:prstClr val="black">
                  <a:alpha val="40000"/>
                </a:prstClr>
              </a:outerShdw>
            </a:effectLst>
          </p:grpSpPr>
          <p:sp>
            <p:nvSpPr>
              <p:cNvPr id="42" name="Redondear rectángulo de esquina del mismo lado 27">
                <a:extLst>
                  <a:ext uri="{FF2B5EF4-FFF2-40B4-BE49-F238E27FC236}">
                    <a16:creationId xmlns:a16="http://schemas.microsoft.com/office/drawing/2014/main" id="{313FF99F-82B7-424C-8BA1-5B370629E173}"/>
                  </a:ext>
                </a:extLst>
              </p:cNvPr>
              <p:cNvSpPr/>
              <p:nvPr/>
            </p:nvSpPr>
            <p:spPr>
              <a:xfrm>
                <a:off x="1981202" y="3937002"/>
                <a:ext cx="2489200" cy="575732"/>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ndParaRPr>
              </a:p>
            </p:txBody>
          </p:sp>
          <p:sp>
            <p:nvSpPr>
              <p:cNvPr id="43" name="Rectángulo 42">
                <a:extLst>
                  <a:ext uri="{FF2B5EF4-FFF2-40B4-BE49-F238E27FC236}">
                    <a16:creationId xmlns:a16="http://schemas.microsoft.com/office/drawing/2014/main" id="{22F0D33B-5401-436E-9A12-630142BC46E9}"/>
                  </a:ext>
                </a:extLst>
              </p:cNvPr>
              <p:cNvSpPr/>
              <p:nvPr/>
            </p:nvSpPr>
            <p:spPr>
              <a:xfrm>
                <a:off x="1981202" y="4495802"/>
                <a:ext cx="2489200" cy="552631"/>
              </a:xfrm>
              <a:prstGeom prst="rect">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s-CO" sz="1500" kern="0" dirty="0">
                    <a:solidFill>
                      <a:prstClr val="white"/>
                    </a:solidFill>
                  </a:rPr>
                  <a:t>Medición Inteligente en Acueducto, Energía Eléctrica y Gas</a:t>
                </a:r>
              </a:p>
            </p:txBody>
          </p:sp>
        </p:grpSp>
        <p:sp>
          <p:nvSpPr>
            <p:cNvPr id="41" name="Redondear rectángulo de esquina del mismo lado 28">
              <a:extLst>
                <a:ext uri="{FF2B5EF4-FFF2-40B4-BE49-F238E27FC236}">
                  <a16:creationId xmlns:a16="http://schemas.microsoft.com/office/drawing/2014/main" id="{41F195CB-B39F-4DB8-AB6F-8D54E1F5E034}"/>
                </a:ext>
              </a:extLst>
            </p:cNvPr>
            <p:cNvSpPr/>
            <p:nvPr/>
          </p:nvSpPr>
          <p:spPr>
            <a:xfrm>
              <a:off x="6098663" y="3986337"/>
              <a:ext cx="2489200" cy="558756"/>
            </a:xfrm>
            <a:prstGeom prst="round2SameRect">
              <a:avLst>
                <a:gd name="adj1" fmla="val 0"/>
                <a:gd name="adj2" fmla="val 17647"/>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b="0" i="0" u="none" strike="noStrike" kern="0" cap="none" spc="0" normalizeH="0" baseline="0" noProof="0" dirty="0">
                  <a:ln>
                    <a:noFill/>
                  </a:ln>
                  <a:solidFill>
                    <a:prstClr val="white"/>
                  </a:solidFill>
                  <a:effectLst/>
                  <a:uLnTx/>
                  <a:uFillTx/>
                </a:rPr>
                <a:t>Trabajo técnico y participativo con el sector privado.</a:t>
              </a:r>
            </a:p>
          </p:txBody>
        </p:sp>
      </p:grpSp>
      <p:pic>
        <p:nvPicPr>
          <p:cNvPr id="45" name="Imagen 24">
            <a:extLst>
              <a:ext uri="{FF2B5EF4-FFF2-40B4-BE49-F238E27FC236}">
                <a16:creationId xmlns:a16="http://schemas.microsoft.com/office/drawing/2014/main" id="{A320FCE2-044B-4366-9A19-27CCF3C80D58}"/>
              </a:ext>
            </a:extLst>
          </p:cNvPr>
          <p:cNvPicPr>
            <a:picLocks noChangeAspect="1"/>
          </p:cNvPicPr>
          <p:nvPr/>
        </p:nvPicPr>
        <p:blipFill>
          <a:blip r:embed="rId5"/>
          <a:stretch>
            <a:fillRect/>
          </a:stretch>
        </p:blipFill>
        <p:spPr>
          <a:xfrm>
            <a:off x="8775341" y="1798363"/>
            <a:ext cx="1090423" cy="335997"/>
          </a:xfrm>
          <a:prstGeom prst="rect">
            <a:avLst/>
          </a:prstGeom>
        </p:spPr>
      </p:pic>
      <p:pic>
        <p:nvPicPr>
          <p:cNvPr id="46" name="Imagen 25">
            <a:extLst>
              <a:ext uri="{FF2B5EF4-FFF2-40B4-BE49-F238E27FC236}">
                <a16:creationId xmlns:a16="http://schemas.microsoft.com/office/drawing/2014/main" id="{30EC164A-A616-4BA7-909A-F378741298C8}"/>
              </a:ext>
            </a:extLst>
          </p:cNvPr>
          <p:cNvPicPr>
            <a:picLocks noChangeAspect="1"/>
          </p:cNvPicPr>
          <p:nvPr/>
        </p:nvPicPr>
        <p:blipFill>
          <a:blip r:embed="rId6"/>
          <a:stretch>
            <a:fillRect/>
          </a:stretch>
        </p:blipFill>
        <p:spPr>
          <a:xfrm>
            <a:off x="10774407" y="1764556"/>
            <a:ext cx="971973" cy="513366"/>
          </a:xfrm>
          <a:prstGeom prst="rect">
            <a:avLst/>
          </a:prstGeom>
        </p:spPr>
      </p:pic>
      <p:pic>
        <p:nvPicPr>
          <p:cNvPr id="47" name="Imagen 26">
            <a:extLst>
              <a:ext uri="{FF2B5EF4-FFF2-40B4-BE49-F238E27FC236}">
                <a16:creationId xmlns:a16="http://schemas.microsoft.com/office/drawing/2014/main" id="{56CD93CE-BC5C-445D-B7F7-83C8153F80E0}"/>
              </a:ext>
            </a:extLst>
          </p:cNvPr>
          <p:cNvPicPr>
            <a:picLocks noChangeAspect="1"/>
          </p:cNvPicPr>
          <p:nvPr/>
        </p:nvPicPr>
        <p:blipFill>
          <a:blip r:embed="rId7"/>
          <a:stretch>
            <a:fillRect/>
          </a:stretch>
        </p:blipFill>
        <p:spPr>
          <a:xfrm>
            <a:off x="9573989" y="2086719"/>
            <a:ext cx="1430846" cy="458076"/>
          </a:xfrm>
          <a:prstGeom prst="rect">
            <a:avLst/>
          </a:prstGeom>
        </p:spPr>
      </p:pic>
      <p:sp>
        <p:nvSpPr>
          <p:cNvPr id="48" name="Rectangle 23">
            <a:extLst>
              <a:ext uri="{FF2B5EF4-FFF2-40B4-BE49-F238E27FC236}">
                <a16:creationId xmlns:a16="http://schemas.microsoft.com/office/drawing/2014/main" id="{0A9F9B2D-9B3F-4D40-8702-01B67341FAC0}"/>
              </a:ext>
            </a:extLst>
          </p:cNvPr>
          <p:cNvSpPr/>
          <p:nvPr/>
        </p:nvSpPr>
        <p:spPr>
          <a:xfrm>
            <a:off x="9177378" y="4482452"/>
            <a:ext cx="2569002" cy="830997"/>
          </a:xfrm>
          <a:prstGeom prst="rect">
            <a:avLst/>
          </a:prstGeom>
        </p:spPr>
        <p:txBody>
          <a:bodyPr wrap="square" anchor="ctr">
            <a:spAutoFit/>
          </a:bodyPr>
          <a:lstStyle/>
          <a:p>
            <a:pPr algn="ctr"/>
            <a:r>
              <a:rPr lang="es-CO" sz="1600" dirty="0"/>
              <a:t>La opción </a:t>
            </a:r>
            <a:r>
              <a:rPr lang="es-CO" sz="1600" b="1" dirty="0"/>
              <a:t>“no intervenir” </a:t>
            </a:r>
            <a:r>
              <a:rPr lang="es-CO" sz="1600" dirty="0"/>
              <a:t>tiene la mejor relación costo-beneficio</a:t>
            </a:r>
          </a:p>
        </p:txBody>
      </p:sp>
      <p:sp>
        <p:nvSpPr>
          <p:cNvPr id="4" name="Rectángulo 3">
            <a:extLst>
              <a:ext uri="{FF2B5EF4-FFF2-40B4-BE49-F238E27FC236}">
                <a16:creationId xmlns:a16="http://schemas.microsoft.com/office/drawing/2014/main" id="{5F00EA89-EDAB-4929-B675-C25795583522}"/>
              </a:ext>
            </a:extLst>
          </p:cNvPr>
          <p:cNvSpPr/>
          <p:nvPr/>
        </p:nvSpPr>
        <p:spPr>
          <a:xfrm>
            <a:off x="299899" y="1106159"/>
            <a:ext cx="697627" cy="369332"/>
          </a:xfrm>
          <a:prstGeom prst="rect">
            <a:avLst/>
          </a:prstGeom>
        </p:spPr>
        <p:txBody>
          <a:bodyPr wrap="none">
            <a:spAutoFit/>
          </a:bodyPr>
          <a:lstStyle/>
          <a:p>
            <a:r>
              <a:rPr lang="es-CO" b="1" dirty="0"/>
              <a:t>2015</a:t>
            </a:r>
          </a:p>
        </p:txBody>
      </p:sp>
    </p:spTree>
    <p:extLst>
      <p:ext uri="{BB962C8B-B14F-4D97-AF65-F5344CB8AC3E}">
        <p14:creationId xmlns:p14="http://schemas.microsoft.com/office/powerpoint/2010/main" val="12267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vert="horz" lIns="91440" tIns="45720" rIns="91440" bIns="45720" rtlCol="0">
            <a:noAutofit/>
          </a:bodyPr>
          <a:lstStyle/>
          <a:p>
            <a:r>
              <a:rPr lang="es-ES" dirty="0"/>
              <a:t>3. Generación de capacidades a través de pilotos</a:t>
            </a:r>
          </a:p>
          <a:p>
            <a:pPr algn="ctr"/>
            <a:r>
              <a:rPr lang="es-CO" dirty="0"/>
              <a:t>2017</a:t>
            </a:r>
          </a:p>
        </p:txBody>
      </p:sp>
      <p:grpSp>
        <p:nvGrpSpPr>
          <p:cNvPr id="5" name="Agrupar 17"/>
          <p:cNvGrpSpPr/>
          <p:nvPr/>
        </p:nvGrpSpPr>
        <p:grpSpPr>
          <a:xfrm>
            <a:off x="758046" y="1534655"/>
            <a:ext cx="3509193" cy="3101751"/>
            <a:chOff x="1492673" y="2328336"/>
            <a:chExt cx="2738120" cy="1710266"/>
          </a:xfrm>
          <a:effectLst>
            <a:outerShdw blurRad="50800" dist="38100" dir="5400000" algn="t" rotWithShape="0">
              <a:prstClr val="black">
                <a:alpha val="40000"/>
              </a:prstClr>
            </a:outerShdw>
          </a:effectLst>
        </p:grpSpPr>
        <p:sp>
          <p:nvSpPr>
            <p:cNvPr id="6" name="Redondear rectángulo de esquina del mismo lado 18"/>
            <p:cNvSpPr/>
            <p:nvPr/>
          </p:nvSpPr>
          <p:spPr>
            <a:xfrm>
              <a:off x="1492673" y="2328336"/>
              <a:ext cx="2738120" cy="575732"/>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ndParaRPr>
            </a:p>
          </p:txBody>
        </p:sp>
        <p:sp>
          <p:nvSpPr>
            <p:cNvPr id="8" name="Redondear rectángulo de esquina del mismo lado 20"/>
            <p:cNvSpPr/>
            <p:nvPr/>
          </p:nvSpPr>
          <p:spPr>
            <a:xfrm>
              <a:off x="1492673" y="2887136"/>
              <a:ext cx="2738120" cy="575732"/>
            </a:xfrm>
            <a:prstGeom prst="round2SameRect">
              <a:avLst>
                <a:gd name="adj1" fmla="val 0"/>
                <a:gd name="adj2" fmla="val 0"/>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r>
                <a:rPr lang="es-CO" dirty="0"/>
                <a:t>Agua potable en Colombia</a:t>
              </a:r>
            </a:p>
          </p:txBody>
        </p:sp>
        <p:sp>
          <p:nvSpPr>
            <p:cNvPr id="9" name="Redondear rectángulo de esquina del mismo lado 21"/>
            <p:cNvSpPr/>
            <p:nvPr/>
          </p:nvSpPr>
          <p:spPr>
            <a:xfrm>
              <a:off x="1492673" y="3462870"/>
              <a:ext cx="2738120" cy="575732"/>
            </a:xfrm>
            <a:prstGeom prst="round2SameRect">
              <a:avLst>
                <a:gd name="adj1" fmla="val 0"/>
                <a:gd name="adj2" fmla="val 17647"/>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CO" sz="1600" dirty="0">
                  <a:latin typeface="+mj-lt"/>
                  <a:ea typeface="Calibri" panose="020F0502020204030204" pitchFamily="34" charset="0"/>
                </a:rPr>
                <a:t>Incentivar un uso eficiente del agua potable por los usuarios residenciales y no residenciales</a:t>
              </a:r>
            </a:p>
          </p:txBody>
        </p:sp>
      </p:grpSp>
      <p:grpSp>
        <p:nvGrpSpPr>
          <p:cNvPr id="14" name="Grupo 3"/>
          <p:cNvGrpSpPr/>
          <p:nvPr/>
        </p:nvGrpSpPr>
        <p:grpSpPr>
          <a:xfrm>
            <a:off x="8009435" y="1521341"/>
            <a:ext cx="3407347" cy="3072562"/>
            <a:chOff x="6098663" y="2866937"/>
            <a:chExt cx="2489200" cy="1655261"/>
          </a:xfrm>
          <a:effectLst>
            <a:outerShdw blurRad="50800" dist="38100" dir="5400000" algn="t" rotWithShape="0">
              <a:prstClr val="black">
                <a:alpha val="40000"/>
              </a:prstClr>
            </a:outerShdw>
          </a:effectLst>
        </p:grpSpPr>
        <p:grpSp>
          <p:nvGrpSpPr>
            <p:cNvPr id="15" name="Agrupar 15"/>
            <p:cNvGrpSpPr/>
            <p:nvPr/>
          </p:nvGrpSpPr>
          <p:grpSpPr>
            <a:xfrm>
              <a:off x="6098663" y="2866937"/>
              <a:ext cx="2489200" cy="1113232"/>
              <a:chOff x="1981202" y="3935202"/>
              <a:chExt cx="2489200" cy="1113232"/>
            </a:xfrm>
            <a:effectLst>
              <a:outerShdw blurRad="50800" dist="38100" dir="5400000" algn="t" rotWithShape="0">
                <a:prstClr val="black">
                  <a:alpha val="40000"/>
                </a:prstClr>
              </a:outerShdw>
            </a:effectLst>
          </p:grpSpPr>
          <p:sp>
            <p:nvSpPr>
              <p:cNvPr id="17" name="Redondear rectángulo de esquina del mismo lado 16"/>
              <p:cNvSpPr/>
              <p:nvPr/>
            </p:nvSpPr>
            <p:spPr>
              <a:xfrm>
                <a:off x="1981202" y="3937002"/>
                <a:ext cx="2489200" cy="575732"/>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ndParaRPr>
              </a:p>
            </p:txBody>
          </p:sp>
          <p:sp>
            <p:nvSpPr>
              <p:cNvPr id="18" name="Rectángulo 17"/>
              <p:cNvSpPr/>
              <p:nvPr/>
            </p:nvSpPr>
            <p:spPr>
              <a:xfrm>
                <a:off x="1981202" y="4495803"/>
                <a:ext cx="2489200" cy="552631"/>
              </a:xfrm>
              <a:prstGeom prst="rect">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00" dirty="0">
                    <a:latin typeface="+mj-lt"/>
                    <a:ea typeface="Tahoma" panose="020B0604030504040204" pitchFamily="34" charset="0"/>
                    <a:cs typeface="Tahoma" panose="020B0604030504040204" pitchFamily="34" charset="0"/>
                  </a:rPr>
                  <a:t>Control I</a:t>
                </a:r>
                <a:r>
                  <a:rPr lang="es-CO" sz="1600" dirty="0">
                    <a:latin typeface="+mj-lt"/>
                  </a:rPr>
                  <a:t>nterno</a:t>
                </a:r>
              </a:p>
            </p:txBody>
          </p:sp>
          <p:pic>
            <p:nvPicPr>
              <p:cNvPr id="19" name="Imagen 18"/>
              <p:cNvPicPr>
                <a:picLocks noChangeAspect="1"/>
              </p:cNvPicPr>
              <p:nvPr/>
            </p:nvPicPr>
            <p:blipFill>
              <a:blip r:embed="rId2"/>
              <a:stretch>
                <a:fillRect/>
              </a:stretch>
            </p:blipFill>
            <p:spPr>
              <a:xfrm>
                <a:off x="2094390" y="3935202"/>
                <a:ext cx="2267054" cy="596267"/>
              </a:xfrm>
              <a:prstGeom prst="rect">
                <a:avLst/>
              </a:prstGeom>
            </p:spPr>
          </p:pic>
        </p:grpSp>
        <p:sp>
          <p:nvSpPr>
            <p:cNvPr id="16" name="Redondear rectángulo de esquina del mismo lado 28"/>
            <p:cNvSpPr/>
            <p:nvPr/>
          </p:nvSpPr>
          <p:spPr>
            <a:xfrm>
              <a:off x="6098663" y="3963442"/>
              <a:ext cx="2489200" cy="558756"/>
            </a:xfrm>
            <a:prstGeom prst="round2SameRect">
              <a:avLst>
                <a:gd name="adj1" fmla="val 0"/>
                <a:gd name="adj2" fmla="val 17647"/>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s-CO" sz="1400" dirty="0">
                <a:latin typeface="+mj-lt"/>
              </a:endParaRPr>
            </a:p>
            <a:p>
              <a:pPr algn="ctr">
                <a:defRPr/>
              </a:pPr>
              <a:r>
                <a:rPr lang="es-CO" sz="1400" dirty="0">
                  <a:latin typeface="+mj-lt"/>
                </a:rPr>
                <a:t>Aplicar de manera uniforme los principios de control organizacional en las entidades del régimen privado en Colombia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prstClr val="white"/>
                </a:solidFill>
                <a:effectLst/>
                <a:uLnTx/>
                <a:uFillTx/>
              </a:endParaRPr>
            </a:p>
          </p:txBody>
        </p:sp>
      </p:grpSp>
      <p:grpSp>
        <p:nvGrpSpPr>
          <p:cNvPr id="21" name="Group 20"/>
          <p:cNvGrpSpPr/>
          <p:nvPr/>
        </p:nvGrpSpPr>
        <p:grpSpPr>
          <a:xfrm>
            <a:off x="4322449" y="1534654"/>
            <a:ext cx="3547102" cy="3101751"/>
            <a:chOff x="4322449" y="1864887"/>
            <a:chExt cx="3547102" cy="2688722"/>
          </a:xfrm>
          <a:effectLst>
            <a:outerShdw blurRad="50800" dist="38100" dir="5400000" algn="t" rotWithShape="0">
              <a:prstClr val="black">
                <a:alpha val="40000"/>
              </a:prstClr>
            </a:outerShdw>
          </a:effectLst>
        </p:grpSpPr>
        <p:sp>
          <p:nvSpPr>
            <p:cNvPr id="11" name="Redondear rectángulo de esquina del mismo lado 11"/>
            <p:cNvSpPr/>
            <p:nvPr/>
          </p:nvSpPr>
          <p:spPr>
            <a:xfrm>
              <a:off x="4322449" y="1864887"/>
              <a:ext cx="3547102" cy="90511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ndParaRPr>
            </a:p>
          </p:txBody>
        </p:sp>
        <p:sp>
          <p:nvSpPr>
            <p:cNvPr id="12" name="Redondear rectángulo de esquina del mismo lado 12"/>
            <p:cNvSpPr/>
            <p:nvPr/>
          </p:nvSpPr>
          <p:spPr>
            <a:xfrm>
              <a:off x="4322449" y="2743381"/>
              <a:ext cx="3547102" cy="905113"/>
            </a:xfrm>
            <a:prstGeom prst="round2SameRect">
              <a:avLst>
                <a:gd name="adj1" fmla="val 0"/>
                <a:gd name="adj2" fmla="val 0"/>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Redes Internas de Telecomunicaciones</a:t>
              </a:r>
            </a:p>
          </p:txBody>
        </p:sp>
        <p:sp>
          <p:nvSpPr>
            <p:cNvPr id="13" name="Redondear rectángulo de esquina del mismo lado 13"/>
            <p:cNvSpPr/>
            <p:nvPr/>
          </p:nvSpPr>
          <p:spPr>
            <a:xfrm>
              <a:off x="4322449" y="3648496"/>
              <a:ext cx="3547102" cy="905113"/>
            </a:xfrm>
            <a:prstGeom prst="round2SameRect">
              <a:avLst>
                <a:gd name="adj1" fmla="val 0"/>
                <a:gd name="adj2" fmla="val 17647"/>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00" dirty="0">
                  <a:latin typeface="+mj-lt"/>
                  <a:ea typeface="Calibri" panose="020F0502020204030204" pitchFamily="34" charset="0"/>
                </a:rPr>
                <a:t>Determinar  las condiciones optimas del RITEL</a:t>
              </a:r>
            </a:p>
            <a:p>
              <a:pPr>
                <a:spcAft>
                  <a:spcPts val="0"/>
                </a:spcAft>
              </a:pPr>
              <a:endParaRPr lang="es-CO" sz="1600" dirty="0">
                <a:latin typeface="Calibri" panose="020F0502020204030204" pitchFamily="34" charset="0"/>
                <a:ea typeface="Calibri" panose="020F0502020204030204" pitchFamily="34" charset="0"/>
              </a:endParaRPr>
            </a:p>
          </p:txBody>
        </p:sp>
      </p:grpSp>
      <p:pic>
        <p:nvPicPr>
          <p:cNvPr id="26" name="Imagen 24">
            <a:extLst>
              <a:ext uri="{FF2B5EF4-FFF2-40B4-BE49-F238E27FC236}">
                <a16:creationId xmlns:a16="http://schemas.microsoft.com/office/drawing/2014/main" id="{41763E77-6322-4819-B89E-B25A8DCBD1AC}"/>
              </a:ext>
            </a:extLst>
          </p:cNvPr>
          <p:cNvPicPr>
            <a:picLocks noChangeAspect="1"/>
          </p:cNvPicPr>
          <p:nvPr/>
        </p:nvPicPr>
        <p:blipFill>
          <a:blip r:embed="rId3"/>
          <a:stretch>
            <a:fillRect/>
          </a:stretch>
        </p:blipFill>
        <p:spPr>
          <a:xfrm>
            <a:off x="1969024" y="1763635"/>
            <a:ext cx="1497739" cy="461505"/>
          </a:xfrm>
          <a:prstGeom prst="rect">
            <a:avLst/>
          </a:prstGeom>
        </p:spPr>
      </p:pic>
      <p:pic>
        <p:nvPicPr>
          <p:cNvPr id="2050" name="Picture 2" descr="Resultado de imagen para C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101" y="1639739"/>
            <a:ext cx="1754232" cy="70929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ángulo 3"/>
          <p:cNvSpPr/>
          <p:nvPr/>
        </p:nvSpPr>
        <p:spPr>
          <a:xfrm>
            <a:off x="8576681" y="5646341"/>
            <a:ext cx="2478006" cy="369332"/>
          </a:xfrm>
          <a:prstGeom prst="rect">
            <a:avLst/>
          </a:prstGeom>
        </p:spPr>
        <p:txBody>
          <a:bodyPr wrap="square" anchor="ctr">
            <a:spAutoFit/>
          </a:bodyPr>
          <a:lstStyle/>
          <a:p>
            <a:pPr algn="ctr"/>
            <a:r>
              <a:rPr lang="es-CO" b="1" dirty="0"/>
              <a:t>Diciembre de 2017</a:t>
            </a:r>
          </a:p>
        </p:txBody>
      </p:sp>
      <p:sp>
        <p:nvSpPr>
          <p:cNvPr id="10" name="Rectángulo 9"/>
          <p:cNvSpPr/>
          <p:nvPr/>
        </p:nvSpPr>
        <p:spPr>
          <a:xfrm>
            <a:off x="4351130" y="5646341"/>
            <a:ext cx="3467653" cy="369332"/>
          </a:xfrm>
          <a:prstGeom prst="rect">
            <a:avLst/>
          </a:prstGeom>
        </p:spPr>
        <p:txBody>
          <a:bodyPr wrap="square" anchor="ctr">
            <a:spAutoFit/>
          </a:bodyPr>
          <a:lstStyle/>
          <a:p>
            <a:pPr algn="ctr"/>
            <a:r>
              <a:rPr lang="es-CO" b="1" dirty="0"/>
              <a:t>Septiembre de 2017</a:t>
            </a:r>
          </a:p>
        </p:txBody>
      </p:sp>
      <p:sp>
        <p:nvSpPr>
          <p:cNvPr id="20" name="Rectángulo 19"/>
          <p:cNvSpPr/>
          <p:nvPr/>
        </p:nvSpPr>
        <p:spPr>
          <a:xfrm>
            <a:off x="762000" y="5646341"/>
            <a:ext cx="3489740" cy="369332"/>
          </a:xfrm>
          <a:prstGeom prst="rect">
            <a:avLst/>
          </a:prstGeom>
        </p:spPr>
        <p:txBody>
          <a:bodyPr wrap="square" anchor="ctr">
            <a:spAutoFit/>
          </a:bodyPr>
          <a:lstStyle/>
          <a:p>
            <a:pPr algn="ctr"/>
            <a:r>
              <a:rPr lang="es-CO" b="1" dirty="0"/>
              <a:t>Octubre de 2017</a:t>
            </a:r>
          </a:p>
        </p:txBody>
      </p:sp>
      <p:sp>
        <p:nvSpPr>
          <p:cNvPr id="30" name="AutoShape 4" descr="Resultado de imagen para ministerio de vivienda colombi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4" name="Picture 6" descr="Resultado de imagen para ministerio de vivienda colomb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384" y="1626639"/>
            <a:ext cx="2038350" cy="666751"/>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Redondear rectángulo de esquina del mismo lado 13"/>
          <p:cNvSpPr/>
          <p:nvPr/>
        </p:nvSpPr>
        <p:spPr>
          <a:xfrm>
            <a:off x="4322449" y="4541936"/>
            <a:ext cx="3504765" cy="1044152"/>
          </a:xfrm>
          <a:prstGeom prst="round2SameRect">
            <a:avLst>
              <a:gd name="adj1" fmla="val 0"/>
              <a:gd name="adj2" fmla="val 17647"/>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Aft>
                <a:spcPts val="0"/>
              </a:spcAft>
              <a:buFont typeface="Arial" panose="020B0604020202020204" pitchFamily="34" charset="0"/>
              <a:buChar char="•"/>
            </a:pPr>
            <a:r>
              <a:rPr lang="es-CO" sz="1400" dirty="0">
                <a:latin typeface="+mj-lt"/>
                <a:ea typeface="Calibri" panose="020F0502020204030204" pitchFamily="34" charset="0"/>
              </a:rPr>
              <a:t>Status quo</a:t>
            </a:r>
          </a:p>
          <a:p>
            <a:pPr marL="342900" indent="-342900">
              <a:spcAft>
                <a:spcPts val="0"/>
              </a:spcAft>
              <a:buFont typeface="Arial" panose="020B0604020202020204" pitchFamily="34" charset="0"/>
              <a:buChar char="•"/>
            </a:pPr>
            <a:r>
              <a:rPr lang="es-CO" sz="1400" dirty="0">
                <a:solidFill>
                  <a:schemeClr val="bg1"/>
                </a:solidFill>
                <a:latin typeface="+mj-lt"/>
                <a:ea typeface="Calibri" panose="020F0502020204030204" pitchFamily="34" charset="0"/>
              </a:rPr>
              <a:t>Hacer modificaciones del RITEL actual</a:t>
            </a:r>
            <a:r>
              <a:rPr lang="es-CO" sz="1400" dirty="0">
                <a:solidFill>
                  <a:schemeClr val="bg1"/>
                </a:solidFill>
              </a:rPr>
              <a:t>(análisis de escenarios de alcance; obligaciones, certificaciones, </a:t>
            </a:r>
            <a:r>
              <a:rPr lang="es-CO" sz="1400" dirty="0" err="1">
                <a:solidFill>
                  <a:schemeClr val="bg1"/>
                </a:solidFill>
              </a:rPr>
              <a:t>etc</a:t>
            </a:r>
            <a:r>
              <a:rPr lang="es-CO" sz="1400" dirty="0">
                <a:solidFill>
                  <a:schemeClr val="bg1"/>
                </a:solidFill>
              </a:rPr>
              <a:t>) </a:t>
            </a:r>
            <a:endParaRPr lang="es-CO" sz="1400" dirty="0">
              <a:solidFill>
                <a:schemeClr val="bg1"/>
              </a:solidFill>
              <a:latin typeface="+mj-lt"/>
              <a:ea typeface="Calibri" panose="020F0502020204030204" pitchFamily="34" charset="0"/>
            </a:endParaRPr>
          </a:p>
        </p:txBody>
      </p:sp>
      <p:sp>
        <p:nvSpPr>
          <p:cNvPr id="37" name="Redondear rectángulo de esquina del mismo lado 13"/>
          <p:cNvSpPr/>
          <p:nvPr/>
        </p:nvSpPr>
        <p:spPr>
          <a:xfrm>
            <a:off x="746249" y="4524630"/>
            <a:ext cx="3521769" cy="1044152"/>
          </a:xfrm>
          <a:prstGeom prst="round2SameRect">
            <a:avLst>
              <a:gd name="adj1" fmla="val 0"/>
              <a:gd name="adj2" fmla="val 17647"/>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defRPr/>
            </a:pPr>
            <a:r>
              <a:rPr lang="es-CO" sz="1400" dirty="0">
                <a:ea typeface="Calibri" panose="020F0502020204030204" pitchFamily="34" charset="0"/>
              </a:rPr>
              <a:t>Status quo</a:t>
            </a:r>
          </a:p>
          <a:p>
            <a:pPr marL="285750" lvl="0" indent="-285750">
              <a:buFont typeface="Arial" panose="020B0604020202020204" pitchFamily="34" charset="0"/>
              <a:buChar char="•"/>
              <a:defRPr/>
            </a:pPr>
            <a:r>
              <a:rPr lang="es-CO" sz="1400" dirty="0">
                <a:latin typeface="+mj-lt"/>
                <a:ea typeface="Calibri" panose="020F0502020204030204" pitchFamily="34" charset="0"/>
              </a:rPr>
              <a:t>Incentivos (Tarifas diferenciales)</a:t>
            </a:r>
          </a:p>
          <a:p>
            <a:pPr marL="285750" indent="-285750">
              <a:buFont typeface="Arial" panose="020B0604020202020204" pitchFamily="34" charset="0"/>
              <a:buChar char="•"/>
              <a:defRPr/>
            </a:pPr>
            <a:r>
              <a:rPr lang="es-CO" sz="1400" dirty="0">
                <a:ea typeface="Calibri" panose="020F0502020204030204" pitchFamily="34" charset="0"/>
              </a:rPr>
              <a:t>Regular indicador de gestión de las campañas educativas</a:t>
            </a:r>
            <a:r>
              <a:rPr lang="es-CO" sz="1400" dirty="0">
                <a:latin typeface="+mj-lt"/>
                <a:ea typeface="Calibri" panose="020F0502020204030204" pitchFamily="34" charset="0"/>
              </a:rPr>
              <a:t> </a:t>
            </a:r>
            <a:endParaRPr lang="es-ES" sz="1400" kern="0" dirty="0">
              <a:solidFill>
                <a:prstClr val="white"/>
              </a:solidFill>
              <a:latin typeface="+mj-lt"/>
            </a:endParaRPr>
          </a:p>
        </p:txBody>
      </p:sp>
      <p:sp>
        <p:nvSpPr>
          <p:cNvPr id="38" name="Redondear rectángulo de esquina del mismo lado 13"/>
          <p:cNvSpPr/>
          <p:nvPr/>
        </p:nvSpPr>
        <p:spPr>
          <a:xfrm>
            <a:off x="8009435" y="4534846"/>
            <a:ext cx="3407347" cy="1044152"/>
          </a:xfrm>
          <a:prstGeom prst="round2SameRect">
            <a:avLst>
              <a:gd name="adj1" fmla="val 0"/>
              <a:gd name="adj2" fmla="val 17647"/>
            </a:avLst>
          </a:prstGeom>
          <a:gradFill flip="none" rotWithShape="1">
            <a:gsLst>
              <a:gs pos="0">
                <a:srgbClr val="A4091F"/>
              </a:gs>
              <a:gs pos="100000">
                <a:srgbClr val="86081A"/>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600" dirty="0"/>
          </a:p>
        </p:txBody>
      </p:sp>
      <p:sp>
        <p:nvSpPr>
          <p:cNvPr id="32" name="Título 1">
            <a:extLst>
              <a:ext uri="{FF2B5EF4-FFF2-40B4-BE49-F238E27FC236}">
                <a16:creationId xmlns:a16="http://schemas.microsoft.com/office/drawing/2014/main" id="{0D38C6B7-6E03-48DC-8B47-5B70B48916A6}"/>
              </a:ext>
            </a:extLst>
          </p:cNvPr>
          <p:cNvSpPr txBox="1">
            <a:spLocks/>
          </p:cNvSpPr>
          <p:nvPr/>
        </p:nvSpPr>
        <p:spPr>
          <a:xfrm>
            <a:off x="307975" y="123957"/>
            <a:ext cx="11613596" cy="55938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spc="-150">
                <a:solidFill>
                  <a:srgbClr val="A4091F"/>
                </a:solidFill>
                <a:latin typeface="+mj-lt"/>
                <a:ea typeface="+mj-ea"/>
                <a:cs typeface="+mj-cs"/>
              </a:defRPr>
            </a:lvl1pPr>
          </a:lstStyle>
          <a:p>
            <a:r>
              <a:rPr lang="es-ES" sz="3200" dirty="0"/>
              <a:t>Implementación del CONPES 3816:</a:t>
            </a:r>
          </a:p>
        </p:txBody>
      </p:sp>
    </p:spTree>
    <p:extLst>
      <p:ext uri="{BB962C8B-B14F-4D97-AF65-F5344CB8AC3E}">
        <p14:creationId xmlns:p14="http://schemas.microsoft.com/office/powerpoint/2010/main" val="4165245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FD48-B397-4762-B2B9-D360A4839A22}"/>
              </a:ext>
            </a:extLst>
          </p:cNvPr>
          <p:cNvSpPr>
            <a:spLocks noGrp="1"/>
          </p:cNvSpPr>
          <p:nvPr>
            <p:ph type="title"/>
          </p:nvPr>
        </p:nvSpPr>
        <p:spPr/>
        <p:txBody>
          <a:bodyPr/>
          <a:lstStyle/>
          <a:p>
            <a:r>
              <a:rPr lang="es-CO" sz="3200" dirty="0"/>
              <a:t>Colombia continúa como la quinta economía más competitiva de América Latina, superando a Perú y Brasil.</a:t>
            </a:r>
          </a:p>
        </p:txBody>
      </p:sp>
      <p:sp>
        <p:nvSpPr>
          <p:cNvPr id="4" name="Text Placeholder 3">
            <a:extLst>
              <a:ext uri="{FF2B5EF4-FFF2-40B4-BE49-F238E27FC236}">
                <a16:creationId xmlns:a16="http://schemas.microsoft.com/office/drawing/2014/main" id="{8E40EF7F-2837-4C99-94FE-F2EF83F78E40}"/>
              </a:ext>
            </a:extLst>
          </p:cNvPr>
          <p:cNvSpPr>
            <a:spLocks noGrp="1"/>
          </p:cNvSpPr>
          <p:nvPr>
            <p:ph type="body" sz="quarter" idx="11"/>
          </p:nvPr>
        </p:nvSpPr>
        <p:spPr>
          <a:xfrm>
            <a:off x="5057775" y="5735637"/>
            <a:ext cx="6931025" cy="279401"/>
          </a:xfrm>
        </p:spPr>
        <p:txBody>
          <a:bodyPr/>
          <a:lstStyle/>
          <a:p>
            <a:r>
              <a:rPr lang="es-CO" dirty="0"/>
              <a:t>Fuente: Reporte Global de Competitividad FEM 2016 (Valor en paréntesis indica la variación 2015-2016).</a:t>
            </a:r>
          </a:p>
        </p:txBody>
      </p:sp>
      <p:graphicFrame>
        <p:nvGraphicFramePr>
          <p:cNvPr id="5" name="2 Gráfico">
            <a:extLst>
              <a:ext uri="{FF2B5EF4-FFF2-40B4-BE49-F238E27FC236}">
                <a16:creationId xmlns:a16="http://schemas.microsoft.com/office/drawing/2014/main" id="{17358A1F-4B46-4242-93CD-A30BBDF73FA0}"/>
              </a:ext>
            </a:extLst>
          </p:cNvPr>
          <p:cNvGraphicFramePr>
            <a:graphicFrameLocks/>
          </p:cNvGraphicFramePr>
          <p:nvPr>
            <p:extLst>
              <p:ext uri="{D42A27DB-BD31-4B8C-83A1-F6EECF244321}">
                <p14:modId xmlns:p14="http://schemas.microsoft.com/office/powerpoint/2010/main" val="30169230"/>
              </p:ext>
            </p:extLst>
          </p:nvPr>
        </p:nvGraphicFramePr>
        <p:xfrm>
          <a:off x="398238" y="1334753"/>
          <a:ext cx="11495084" cy="4335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64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p:txBody>
          <a:bodyPr/>
          <a:lstStyle/>
          <a:p>
            <a:r>
              <a:rPr lang="es-CO" sz="1800" dirty="0"/>
              <a:t>4. Consulta Pública y transparencia </a:t>
            </a:r>
          </a:p>
        </p:txBody>
      </p:sp>
      <p:sp>
        <p:nvSpPr>
          <p:cNvPr id="4" name="Marcador de texto 3"/>
          <p:cNvSpPr>
            <a:spLocks noGrp="1"/>
          </p:cNvSpPr>
          <p:nvPr>
            <p:ph type="body" sz="quarter" idx="11"/>
          </p:nvPr>
        </p:nvSpPr>
        <p:spPr>
          <a:xfrm>
            <a:off x="3370385" y="5735637"/>
            <a:ext cx="8618415" cy="254527"/>
          </a:xfrm>
        </p:spPr>
        <p:txBody>
          <a:bodyPr/>
          <a:lstStyle/>
          <a:p>
            <a:r>
              <a:rPr lang="es-ES" dirty="0"/>
              <a:t>Fuente: cálculos DNP con base en </a:t>
            </a:r>
            <a:r>
              <a:rPr lang="es-ES" dirty="0" err="1"/>
              <a:t>LexBase</a:t>
            </a:r>
            <a:r>
              <a:rPr lang="es-ES" dirty="0"/>
              <a:t> S.A.S</a:t>
            </a:r>
          </a:p>
          <a:p>
            <a:r>
              <a:rPr lang="es-ES" dirty="0"/>
              <a:t>Nota: Base de información legal que permite identificar los tiempos de revisión y consulta pública de los proyectos de normatividad</a:t>
            </a:r>
          </a:p>
        </p:txBody>
      </p:sp>
      <p:sp>
        <p:nvSpPr>
          <p:cNvPr id="10" name="Rectangle 9"/>
          <p:cNvSpPr/>
          <p:nvPr/>
        </p:nvSpPr>
        <p:spPr>
          <a:xfrm>
            <a:off x="441532" y="2580698"/>
            <a:ext cx="3216067" cy="2031325"/>
          </a:xfrm>
          <a:prstGeom prst="rect">
            <a:avLst/>
          </a:prstGeom>
        </p:spPr>
        <p:txBody>
          <a:bodyPr wrap="square" anchor="ctr">
            <a:spAutoFit/>
          </a:bodyPr>
          <a:lstStyle/>
          <a:p>
            <a:pPr algn="ctr"/>
            <a:r>
              <a:rPr lang="es-CO" sz="5400" b="1" dirty="0">
                <a:solidFill>
                  <a:srgbClr val="A4091F"/>
                </a:solidFill>
              </a:rPr>
              <a:t>917</a:t>
            </a:r>
            <a:endParaRPr lang="es-CO" sz="4800" b="1" dirty="0">
              <a:solidFill>
                <a:srgbClr val="A4091F"/>
              </a:solidFill>
            </a:endParaRPr>
          </a:p>
          <a:p>
            <a:pPr algn="ctr"/>
            <a:r>
              <a:rPr lang="es-CO" dirty="0"/>
              <a:t>proyectos de normas publicados para consulta pública en Colombia</a:t>
            </a:r>
            <a:br>
              <a:rPr lang="es-CO" dirty="0"/>
            </a:br>
            <a:r>
              <a:rPr lang="es-CO" dirty="0"/>
              <a:t>(Ene-2016 a Ene-2017)</a:t>
            </a:r>
          </a:p>
        </p:txBody>
      </p:sp>
      <p:sp>
        <p:nvSpPr>
          <p:cNvPr id="11" name="Rectangle 10"/>
          <p:cNvSpPr/>
          <p:nvPr/>
        </p:nvSpPr>
        <p:spPr>
          <a:xfrm>
            <a:off x="4458054" y="1703008"/>
            <a:ext cx="3515171" cy="1538883"/>
          </a:xfrm>
          <a:prstGeom prst="rect">
            <a:avLst/>
          </a:prstGeom>
        </p:spPr>
        <p:txBody>
          <a:bodyPr wrap="square" anchor="ctr">
            <a:spAutoFit/>
          </a:bodyPr>
          <a:lstStyle/>
          <a:p>
            <a:pPr algn="ctr"/>
            <a:r>
              <a:rPr lang="es-CO" sz="4000" b="1" spc="-150" dirty="0">
                <a:solidFill>
                  <a:schemeClr val="accent5">
                    <a:lumMod val="75000"/>
                  </a:schemeClr>
                </a:solidFill>
              </a:rPr>
              <a:t>571 (62%)</a:t>
            </a:r>
            <a:endParaRPr lang="es-CO" sz="3600" b="1" spc="-150" dirty="0">
              <a:solidFill>
                <a:schemeClr val="accent5">
                  <a:lumMod val="75000"/>
                </a:schemeClr>
              </a:solidFill>
            </a:endParaRPr>
          </a:p>
          <a:p>
            <a:pPr algn="ctr"/>
            <a:r>
              <a:rPr lang="es-CO" dirty="0"/>
              <a:t>proyectos Indicaban las fechas de inicio y final del periodo de consulta pública</a:t>
            </a:r>
          </a:p>
        </p:txBody>
      </p:sp>
      <p:sp>
        <p:nvSpPr>
          <p:cNvPr id="12" name="Rectangle 11"/>
          <p:cNvSpPr/>
          <p:nvPr/>
        </p:nvSpPr>
        <p:spPr>
          <a:xfrm>
            <a:off x="4458054" y="3837718"/>
            <a:ext cx="3515171" cy="1538883"/>
          </a:xfrm>
          <a:prstGeom prst="rect">
            <a:avLst/>
          </a:prstGeom>
        </p:spPr>
        <p:txBody>
          <a:bodyPr wrap="square" anchor="ctr">
            <a:spAutoFit/>
          </a:bodyPr>
          <a:lstStyle/>
          <a:p>
            <a:pPr algn="ctr"/>
            <a:r>
              <a:rPr lang="es-CO" sz="4000" b="1" spc="-150" dirty="0">
                <a:solidFill>
                  <a:schemeClr val="accent5">
                    <a:lumMod val="75000"/>
                  </a:schemeClr>
                </a:solidFill>
              </a:rPr>
              <a:t>346 (38%)</a:t>
            </a:r>
          </a:p>
          <a:p>
            <a:pPr algn="ctr"/>
            <a:r>
              <a:rPr lang="es-CO" dirty="0"/>
              <a:t>proyectos no indicaban las fechas de inicio y final de consulta pública</a:t>
            </a:r>
          </a:p>
        </p:txBody>
      </p:sp>
      <p:sp>
        <p:nvSpPr>
          <p:cNvPr id="13" name="Rectangle 12"/>
          <p:cNvSpPr/>
          <p:nvPr/>
        </p:nvSpPr>
        <p:spPr>
          <a:xfrm>
            <a:off x="8605617" y="1872284"/>
            <a:ext cx="3221764" cy="1200329"/>
          </a:xfrm>
          <a:prstGeom prst="rect">
            <a:avLst/>
          </a:prstGeom>
        </p:spPr>
        <p:txBody>
          <a:bodyPr wrap="square" anchor="ctr">
            <a:spAutoFit/>
          </a:bodyPr>
          <a:lstStyle/>
          <a:p>
            <a:pPr algn="ctr"/>
            <a:r>
              <a:rPr lang="es-CO" dirty="0"/>
              <a:t>El tiempo promedio de consulta pública de los proyectos de normatividad en Colombia fue de</a:t>
            </a:r>
          </a:p>
        </p:txBody>
      </p:sp>
      <p:cxnSp>
        <p:nvCxnSpPr>
          <p:cNvPr id="15" name="Elbow Connector 14"/>
          <p:cNvCxnSpPr>
            <a:stCxn id="10" idx="3"/>
            <a:endCxn id="11" idx="1"/>
          </p:cNvCxnSpPr>
          <p:nvPr/>
        </p:nvCxnSpPr>
        <p:spPr>
          <a:xfrm flipV="1">
            <a:off x="3657599" y="2472450"/>
            <a:ext cx="800455" cy="112391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0" idx="3"/>
            <a:endCxn id="12" idx="1"/>
          </p:cNvCxnSpPr>
          <p:nvPr/>
        </p:nvCxnSpPr>
        <p:spPr>
          <a:xfrm>
            <a:off x="3657599" y="3596361"/>
            <a:ext cx="800455" cy="101079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13" idx="1"/>
          </p:cNvCxnSpPr>
          <p:nvPr/>
        </p:nvCxnSpPr>
        <p:spPr>
          <a:xfrm flipV="1">
            <a:off x="7973225" y="2472449"/>
            <a:ext cx="63239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4" name="Imagen 13" descr="certification-document-text-paper-black-interface-symbo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981" y="1689897"/>
            <a:ext cx="888245" cy="888245"/>
          </a:xfrm>
          <a:prstGeom prst="rect">
            <a:avLst/>
          </a:prstGeom>
        </p:spPr>
      </p:pic>
      <p:grpSp>
        <p:nvGrpSpPr>
          <p:cNvPr id="22" name="Agrupar 21"/>
          <p:cNvGrpSpPr/>
          <p:nvPr/>
        </p:nvGrpSpPr>
        <p:grpSpPr>
          <a:xfrm>
            <a:off x="9305482" y="3188532"/>
            <a:ext cx="1637944" cy="667351"/>
            <a:chOff x="9391508" y="3186297"/>
            <a:chExt cx="1637944" cy="667351"/>
          </a:xfrm>
        </p:grpSpPr>
        <p:pic>
          <p:nvPicPr>
            <p:cNvPr id="20" name="Imagen 19" descr="daily-calendar-on-page-of-day-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508" y="3186297"/>
              <a:ext cx="667351" cy="667351"/>
            </a:xfrm>
            <a:prstGeom prst="rect">
              <a:avLst/>
            </a:prstGeom>
          </p:spPr>
        </p:pic>
        <p:sp>
          <p:nvSpPr>
            <p:cNvPr id="21" name="Rectángulo 20"/>
            <p:cNvSpPr/>
            <p:nvPr/>
          </p:nvSpPr>
          <p:spPr>
            <a:xfrm>
              <a:off x="10062367" y="3329536"/>
              <a:ext cx="967085" cy="523220"/>
            </a:xfrm>
            <a:prstGeom prst="rect">
              <a:avLst/>
            </a:prstGeom>
          </p:spPr>
          <p:txBody>
            <a:bodyPr wrap="none" anchor="ctr">
              <a:spAutoFit/>
            </a:bodyPr>
            <a:lstStyle/>
            <a:p>
              <a:r>
                <a:rPr lang="es-ES" sz="2800" b="1" dirty="0">
                  <a:solidFill>
                    <a:srgbClr val="A4091F"/>
                  </a:solidFill>
                </a:rPr>
                <a:t>días</a:t>
              </a:r>
            </a:p>
          </p:txBody>
        </p:sp>
      </p:grpSp>
      <p:sp>
        <p:nvSpPr>
          <p:cNvPr id="23" name="Título 1">
            <a:extLst>
              <a:ext uri="{FF2B5EF4-FFF2-40B4-BE49-F238E27FC236}">
                <a16:creationId xmlns:a16="http://schemas.microsoft.com/office/drawing/2014/main" id="{BAE3E36E-7A20-4B2F-B6A6-52A70E460DA8}"/>
              </a:ext>
            </a:extLst>
          </p:cNvPr>
          <p:cNvSpPr>
            <a:spLocks noGrp="1"/>
          </p:cNvSpPr>
          <p:nvPr>
            <p:ph type="title"/>
          </p:nvPr>
        </p:nvSpPr>
        <p:spPr/>
        <p:txBody>
          <a:bodyPr/>
          <a:lstStyle/>
          <a:p>
            <a:r>
              <a:rPr lang="es-ES" sz="3200" dirty="0"/>
              <a:t>Implementación del CONPES 3816:</a:t>
            </a:r>
          </a:p>
        </p:txBody>
      </p:sp>
      <p:sp>
        <p:nvSpPr>
          <p:cNvPr id="24" name="Rectángulo 23">
            <a:extLst>
              <a:ext uri="{FF2B5EF4-FFF2-40B4-BE49-F238E27FC236}">
                <a16:creationId xmlns:a16="http://schemas.microsoft.com/office/drawing/2014/main" id="{3DA0FDAD-56AD-4A71-9121-C16D62CFF56F}"/>
              </a:ext>
            </a:extLst>
          </p:cNvPr>
          <p:cNvSpPr/>
          <p:nvPr/>
        </p:nvSpPr>
        <p:spPr>
          <a:xfrm>
            <a:off x="705386" y="1061294"/>
            <a:ext cx="10444395" cy="369332"/>
          </a:xfrm>
          <a:prstGeom prst="rect">
            <a:avLst/>
          </a:prstGeom>
        </p:spPr>
        <p:txBody>
          <a:bodyPr wrap="square">
            <a:spAutoFit/>
          </a:bodyPr>
          <a:lstStyle/>
          <a:p>
            <a:r>
              <a:rPr lang="es-CO" dirty="0"/>
              <a:t>Los proyectos de normatividad en Colombia tenían en promedio 7 días de consulta pública</a:t>
            </a:r>
          </a:p>
        </p:txBody>
      </p:sp>
    </p:spTree>
    <p:extLst>
      <p:ext uri="{BB962C8B-B14F-4D97-AF65-F5344CB8AC3E}">
        <p14:creationId xmlns:p14="http://schemas.microsoft.com/office/powerpoint/2010/main" val="256951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91865" y="763926"/>
            <a:ext cx="11614384" cy="360939"/>
          </a:xfrm>
        </p:spPr>
        <p:txBody>
          <a:bodyPr/>
          <a:lstStyle/>
          <a:p>
            <a:r>
              <a:rPr lang="es-CO" sz="1800" dirty="0"/>
              <a:t>4. Consulta Pública y transparencia: Decreto 270 de 2017</a:t>
            </a:r>
          </a:p>
        </p:txBody>
      </p:sp>
      <p:grpSp>
        <p:nvGrpSpPr>
          <p:cNvPr id="21" name="Agrupar 20"/>
          <p:cNvGrpSpPr/>
          <p:nvPr/>
        </p:nvGrpSpPr>
        <p:grpSpPr>
          <a:xfrm>
            <a:off x="446102" y="1292448"/>
            <a:ext cx="11158969" cy="4553914"/>
            <a:chOff x="279252" y="869370"/>
            <a:chExt cx="8385641" cy="4140782"/>
          </a:xfrm>
        </p:grpSpPr>
        <p:sp>
          <p:nvSpPr>
            <p:cNvPr id="5" name="Rectángulo 4"/>
            <p:cNvSpPr/>
            <p:nvPr/>
          </p:nvSpPr>
          <p:spPr>
            <a:xfrm>
              <a:off x="2743511" y="869370"/>
              <a:ext cx="2659207" cy="4140782"/>
            </a:xfrm>
            <a:prstGeom prst="rect">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endParaRPr>
            </a:p>
          </p:txBody>
        </p:sp>
        <p:sp>
          <p:nvSpPr>
            <p:cNvPr id="6" name="Rectángulo 5"/>
            <p:cNvSpPr/>
            <p:nvPr/>
          </p:nvSpPr>
          <p:spPr>
            <a:xfrm>
              <a:off x="5398600" y="869370"/>
              <a:ext cx="3266293" cy="4136815"/>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7" name="CuadroTexto 6"/>
            <p:cNvSpPr txBox="1"/>
            <p:nvPr/>
          </p:nvSpPr>
          <p:spPr>
            <a:xfrm>
              <a:off x="279252" y="1379948"/>
              <a:ext cx="2275147" cy="839565"/>
            </a:xfrm>
            <a:prstGeom prst="homePlate">
              <a:avLst/>
            </a:prstGeom>
            <a:solidFill>
              <a:srgbClr val="40404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s-CO" dirty="0">
                <a:solidFill>
                  <a:srgbClr val="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Tiempo de publicación</a:t>
              </a:r>
            </a:p>
            <a:p>
              <a:pPr marL="0" marR="0" lvl="0" indent="0" algn="ctr" defTabSz="914400" eaLnBrk="1" fontAlgn="auto" latinLnBrk="0" hangingPunct="1">
                <a:lnSpc>
                  <a:spcPct val="100000"/>
                </a:lnSpc>
                <a:spcBef>
                  <a:spcPts val="0"/>
                </a:spcBef>
                <a:spcAft>
                  <a:spcPts val="0"/>
                </a:spcAft>
                <a:buClrTx/>
                <a:buSzTx/>
                <a:buFontTx/>
                <a:buNone/>
                <a:tabLst/>
                <a:defRPr/>
              </a:pPr>
              <a:endParaRPr lang="es-CO" dirty="0">
                <a:solidFill>
                  <a:srgbClr val="FFFFFF"/>
                </a:solidFill>
              </a:endParaRPr>
            </a:p>
          </p:txBody>
        </p:sp>
        <p:sp>
          <p:nvSpPr>
            <p:cNvPr id="8" name="CuadroTexto 7"/>
            <p:cNvSpPr txBox="1"/>
            <p:nvPr/>
          </p:nvSpPr>
          <p:spPr>
            <a:xfrm>
              <a:off x="5548069" y="1505882"/>
              <a:ext cx="3045685" cy="587696"/>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15 días mínimo proyectos de regulación con firma del presidente</a:t>
              </a:r>
            </a:p>
          </p:txBody>
        </p:sp>
        <p:sp>
          <p:nvSpPr>
            <p:cNvPr id="9" name="Flecha: pentágono 8"/>
            <p:cNvSpPr/>
            <p:nvPr/>
          </p:nvSpPr>
          <p:spPr>
            <a:xfrm>
              <a:off x="279252" y="2428759"/>
              <a:ext cx="2275147" cy="839565"/>
            </a:xfrm>
            <a:prstGeom prst="homePlate">
              <a:avLst/>
            </a:prstGeom>
            <a:solidFill>
              <a:srgbClr val="40404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Promoción a la participación ciudadana</a:t>
              </a:r>
            </a:p>
          </p:txBody>
        </p:sp>
        <p:sp>
          <p:nvSpPr>
            <p:cNvPr id="10" name="CuadroTexto 9"/>
            <p:cNvSpPr txBox="1"/>
            <p:nvPr/>
          </p:nvSpPr>
          <p:spPr>
            <a:xfrm>
              <a:off x="5554168" y="2302824"/>
              <a:ext cx="3034907" cy="1091435"/>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Invitación a participar difundida por medios, inscripción del correo electrónico para notificaciones, indicar fecha de inicio y cierre</a:t>
              </a:r>
            </a:p>
          </p:txBody>
        </p:sp>
        <p:sp>
          <p:nvSpPr>
            <p:cNvPr id="11" name="Flecha: pentágono 10"/>
            <p:cNvSpPr/>
            <p:nvPr/>
          </p:nvSpPr>
          <p:spPr>
            <a:xfrm>
              <a:off x="279252" y="3562583"/>
              <a:ext cx="2275147" cy="587696"/>
            </a:xfrm>
            <a:prstGeom prst="homePlate">
              <a:avLst/>
            </a:prstGeom>
            <a:solidFill>
              <a:srgbClr val="40404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Respuesta de observaciones</a:t>
              </a:r>
            </a:p>
          </p:txBody>
        </p:sp>
        <p:sp>
          <p:nvSpPr>
            <p:cNvPr id="12" name="CuadroTexto 11"/>
            <p:cNvSpPr txBox="1"/>
            <p:nvPr/>
          </p:nvSpPr>
          <p:spPr>
            <a:xfrm>
              <a:off x="2927994" y="3627293"/>
              <a:ext cx="2330643" cy="335826"/>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A discreción de la entidad</a:t>
              </a:r>
            </a:p>
          </p:txBody>
        </p:sp>
        <p:sp>
          <p:nvSpPr>
            <p:cNvPr id="13" name="CuadroTexto 12"/>
            <p:cNvSpPr txBox="1"/>
            <p:nvPr/>
          </p:nvSpPr>
          <p:spPr>
            <a:xfrm>
              <a:off x="5540444" y="3627293"/>
              <a:ext cx="3047481" cy="335826"/>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Matriz de observaciones y respuestas</a:t>
              </a:r>
            </a:p>
          </p:txBody>
        </p:sp>
        <p:sp>
          <p:nvSpPr>
            <p:cNvPr id="14" name="Flecha: pentágono 13"/>
            <p:cNvSpPr/>
            <p:nvPr/>
          </p:nvSpPr>
          <p:spPr>
            <a:xfrm>
              <a:off x="279252" y="4368593"/>
              <a:ext cx="2275147" cy="587696"/>
            </a:xfrm>
            <a:prstGeom prst="homePlate">
              <a:avLst/>
            </a:prstGeom>
            <a:solidFill>
              <a:srgbClr val="40404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Agenda regulatoria anual</a:t>
              </a:r>
            </a:p>
          </p:txBody>
        </p:sp>
        <p:sp>
          <p:nvSpPr>
            <p:cNvPr id="15" name="CuadroTexto 14"/>
            <p:cNvSpPr txBox="1"/>
            <p:nvPr/>
          </p:nvSpPr>
          <p:spPr>
            <a:xfrm>
              <a:off x="2927994" y="4307368"/>
              <a:ext cx="2330643" cy="587696"/>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Obligatoria solo para las Comisiones de Regulación</a:t>
              </a:r>
            </a:p>
          </p:txBody>
        </p:sp>
        <p:sp>
          <p:nvSpPr>
            <p:cNvPr id="16" name="CuadroTexto 15"/>
            <p:cNvSpPr txBox="1"/>
            <p:nvPr/>
          </p:nvSpPr>
          <p:spPr>
            <a:xfrm>
              <a:off x="5477788" y="4307368"/>
              <a:ext cx="3187105" cy="587696"/>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Obligatoria para las entidades de la Rama Ejecutiva del Orden Nacional</a:t>
              </a:r>
            </a:p>
          </p:txBody>
        </p:sp>
        <p:sp>
          <p:nvSpPr>
            <p:cNvPr id="17" name="CuadroTexto 16"/>
            <p:cNvSpPr txBox="1"/>
            <p:nvPr/>
          </p:nvSpPr>
          <p:spPr>
            <a:xfrm>
              <a:off x="3413050" y="945234"/>
              <a:ext cx="1238149" cy="419783"/>
            </a:xfrm>
            <a:prstGeom prst="rect">
              <a:avLst/>
            </a:prstGeom>
            <a:noFill/>
          </p:spPr>
          <p:txBody>
            <a:bodyPr wrap="square" rtlCol="0">
              <a:spAutoFit/>
            </a:bodyPr>
            <a:lstStyle/>
            <a:p>
              <a:pPr algn="ctr"/>
              <a:r>
                <a:rPr lang="es-ES_tradnl" sz="2400" b="1" dirty="0">
                  <a:solidFill>
                    <a:schemeClr val="bg1"/>
                  </a:solidFill>
                </a:rPr>
                <a:t>ANTES</a:t>
              </a:r>
            </a:p>
          </p:txBody>
        </p:sp>
        <p:sp>
          <p:nvSpPr>
            <p:cNvPr id="18" name="CuadroTexto 17"/>
            <p:cNvSpPr txBox="1"/>
            <p:nvPr/>
          </p:nvSpPr>
          <p:spPr>
            <a:xfrm>
              <a:off x="6448719" y="932490"/>
              <a:ext cx="1238149" cy="419783"/>
            </a:xfrm>
            <a:prstGeom prst="rect">
              <a:avLst/>
            </a:prstGeom>
            <a:noFill/>
          </p:spPr>
          <p:txBody>
            <a:bodyPr wrap="square" rtlCol="0">
              <a:spAutoFit/>
            </a:bodyPr>
            <a:lstStyle/>
            <a:p>
              <a:pPr algn="ctr"/>
              <a:r>
                <a:rPr lang="es-ES_tradnl" sz="2400" b="1" dirty="0">
                  <a:solidFill>
                    <a:schemeClr val="bg1"/>
                  </a:solidFill>
                </a:rPr>
                <a:t>AHORA</a:t>
              </a:r>
            </a:p>
          </p:txBody>
        </p:sp>
        <p:sp>
          <p:nvSpPr>
            <p:cNvPr id="19" name="CuadroTexto 18"/>
            <p:cNvSpPr txBox="1"/>
            <p:nvPr/>
          </p:nvSpPr>
          <p:spPr>
            <a:xfrm>
              <a:off x="2887595" y="1631817"/>
              <a:ext cx="2330643" cy="335826"/>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dirty="0">
                  <a:solidFill>
                    <a:srgbClr val="FFFFFF"/>
                  </a:solidFill>
                </a:rPr>
                <a:t>A discreción de la entidad</a:t>
              </a:r>
            </a:p>
          </p:txBody>
        </p:sp>
        <p:sp>
          <p:nvSpPr>
            <p:cNvPr id="20" name="CuadroTexto 19"/>
            <p:cNvSpPr txBox="1"/>
            <p:nvPr/>
          </p:nvSpPr>
          <p:spPr>
            <a:xfrm>
              <a:off x="2869048" y="2428758"/>
              <a:ext cx="2330643" cy="839565"/>
            </a:xfrm>
            <a:prstGeom prst="rect">
              <a:avLst/>
            </a:prstGeom>
            <a:noFill/>
            <a:ln>
              <a:noFill/>
            </a:ln>
          </p:spPr>
          <p:txBody>
            <a:bodyPr wrap="square" rtlCol="0" anchor="ctr">
              <a:spAutoFit/>
            </a:bodyPr>
            <a:lstStyle/>
            <a:p>
              <a:pPr lvl="0" algn="ctr" defTabSz="914400">
                <a:defRPr/>
              </a:pPr>
              <a:r>
                <a:rPr lang="es-CO" dirty="0">
                  <a:solidFill>
                    <a:srgbClr val="FFFFFF"/>
                  </a:solidFill>
                </a:rPr>
                <a:t>Solo publicación en la página Web para comentarios</a:t>
              </a:r>
            </a:p>
          </p:txBody>
        </p:sp>
      </p:grpSp>
      <p:sp>
        <p:nvSpPr>
          <p:cNvPr id="24" name="Título 1">
            <a:extLst>
              <a:ext uri="{FF2B5EF4-FFF2-40B4-BE49-F238E27FC236}">
                <a16:creationId xmlns:a16="http://schemas.microsoft.com/office/drawing/2014/main" id="{37A46CE5-09EB-4EBC-9233-F607D1F29919}"/>
              </a:ext>
            </a:extLst>
          </p:cNvPr>
          <p:cNvSpPr>
            <a:spLocks noGrp="1"/>
          </p:cNvSpPr>
          <p:nvPr>
            <p:ph type="title"/>
          </p:nvPr>
        </p:nvSpPr>
        <p:spPr/>
        <p:txBody>
          <a:bodyPr/>
          <a:lstStyle/>
          <a:p>
            <a:r>
              <a:rPr lang="es-ES" sz="3200" dirty="0"/>
              <a:t>Implementación del CONPES 3816:</a:t>
            </a:r>
          </a:p>
        </p:txBody>
      </p:sp>
    </p:spTree>
    <p:extLst>
      <p:ext uri="{BB962C8B-B14F-4D97-AF65-F5344CB8AC3E}">
        <p14:creationId xmlns:p14="http://schemas.microsoft.com/office/powerpoint/2010/main" val="409475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591273BF-7D78-454D-BDFF-B0DC18C532B1}"/>
              </a:ext>
            </a:extLst>
          </p:cNvPr>
          <p:cNvGraphicFramePr>
            <a:graphicFrameLocks/>
          </p:cNvGraphicFramePr>
          <p:nvPr>
            <p:extLst/>
          </p:nvPr>
        </p:nvGraphicFramePr>
        <p:xfrm>
          <a:off x="1037230" y="1599800"/>
          <a:ext cx="10285194" cy="36584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ector recto 5">
            <a:extLst>
              <a:ext uri="{FF2B5EF4-FFF2-40B4-BE49-F238E27FC236}">
                <a16:creationId xmlns:a16="http://schemas.microsoft.com/office/drawing/2014/main" id="{95181B9C-01FC-4167-A10A-95FA88AE4D21}"/>
              </a:ext>
            </a:extLst>
          </p:cNvPr>
          <p:cNvCxnSpPr/>
          <p:nvPr/>
        </p:nvCxnSpPr>
        <p:spPr>
          <a:xfrm>
            <a:off x="5454041" y="1094022"/>
            <a:ext cx="0" cy="481029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EF7F1EE5-7C40-4969-942C-4E3929517AD7}"/>
              </a:ext>
            </a:extLst>
          </p:cNvPr>
          <p:cNvSpPr/>
          <p:nvPr/>
        </p:nvSpPr>
        <p:spPr>
          <a:xfrm>
            <a:off x="5818469" y="1160648"/>
            <a:ext cx="1946787" cy="294968"/>
          </a:xfrm>
          <a:prstGeom prst="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Decreto 270</a:t>
            </a:r>
          </a:p>
        </p:txBody>
      </p:sp>
      <p:sp>
        <p:nvSpPr>
          <p:cNvPr id="11" name="Marcador de texto 3">
            <a:extLst>
              <a:ext uri="{FF2B5EF4-FFF2-40B4-BE49-F238E27FC236}">
                <a16:creationId xmlns:a16="http://schemas.microsoft.com/office/drawing/2014/main" id="{6E5869F8-9353-425C-9936-53C36B449EED}"/>
              </a:ext>
            </a:extLst>
          </p:cNvPr>
          <p:cNvSpPr txBox="1">
            <a:spLocks/>
          </p:cNvSpPr>
          <p:nvPr/>
        </p:nvSpPr>
        <p:spPr>
          <a:xfrm>
            <a:off x="3411132" y="5792191"/>
            <a:ext cx="8618415" cy="254527"/>
          </a:xfrm>
          <a:prstGeom prst="rect">
            <a:avLst/>
          </a:prstGeom>
        </p:spPr>
        <p:txBody>
          <a:bodyPr vert="horz" lIns="91440" tIns="45720" rIns="91440" bIns="45720" rtlCol="0" anchor="ctr">
            <a:noAutofit/>
          </a:bodyPr>
          <a:lstStyle>
            <a:lvl1pPr marL="0" indent="0" algn="r"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Fuente: cálculos DNP con base en </a:t>
            </a:r>
            <a:r>
              <a:rPr lang="es-ES" dirty="0" err="1"/>
              <a:t>LexBase</a:t>
            </a:r>
            <a:r>
              <a:rPr lang="es-ES" dirty="0"/>
              <a:t> S.A.S</a:t>
            </a:r>
          </a:p>
          <a:p>
            <a:r>
              <a:rPr lang="es-ES" dirty="0"/>
              <a:t>Nota: Base de información legal que permite identificar los tiempos de revisión y consulta pública de los proyectos de normatividad</a:t>
            </a:r>
          </a:p>
        </p:txBody>
      </p:sp>
      <p:sp>
        <p:nvSpPr>
          <p:cNvPr id="10" name="Rectángulo 9">
            <a:extLst>
              <a:ext uri="{FF2B5EF4-FFF2-40B4-BE49-F238E27FC236}">
                <a16:creationId xmlns:a16="http://schemas.microsoft.com/office/drawing/2014/main" id="{0CCC9BA8-9357-4D60-949B-C77A1EBC7112}"/>
              </a:ext>
            </a:extLst>
          </p:cNvPr>
          <p:cNvSpPr/>
          <p:nvPr/>
        </p:nvSpPr>
        <p:spPr>
          <a:xfrm>
            <a:off x="1680869" y="5359136"/>
            <a:ext cx="884903" cy="318993"/>
          </a:xfrm>
          <a:prstGeom prst="rect">
            <a:avLst/>
          </a:prstGeom>
          <a:noFill/>
          <a:ln>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id="{07CD2596-89EC-4793-B020-F8ACDE0034D4}"/>
              </a:ext>
            </a:extLst>
          </p:cNvPr>
          <p:cNvSpPr/>
          <p:nvPr/>
        </p:nvSpPr>
        <p:spPr>
          <a:xfrm>
            <a:off x="3087079" y="5322218"/>
            <a:ext cx="884903" cy="318993"/>
          </a:xfrm>
          <a:prstGeom prst="rect">
            <a:avLst/>
          </a:prstGeom>
          <a:noFill/>
          <a:ln>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id="{966B1877-67A4-4FE9-87D6-C6F496372DDC}"/>
              </a:ext>
            </a:extLst>
          </p:cNvPr>
          <p:cNvSpPr/>
          <p:nvPr/>
        </p:nvSpPr>
        <p:spPr>
          <a:xfrm>
            <a:off x="4347285" y="5308668"/>
            <a:ext cx="884903" cy="318993"/>
          </a:xfrm>
          <a:prstGeom prst="rect">
            <a:avLst/>
          </a:prstGeom>
          <a:noFill/>
          <a:ln>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id="{9F9EE959-4655-4E13-B524-34949A74306D}"/>
              </a:ext>
            </a:extLst>
          </p:cNvPr>
          <p:cNvSpPr/>
          <p:nvPr/>
        </p:nvSpPr>
        <p:spPr>
          <a:xfrm>
            <a:off x="5818469" y="5308668"/>
            <a:ext cx="884903" cy="318993"/>
          </a:xfrm>
          <a:prstGeom prst="rect">
            <a:avLst/>
          </a:prstGeom>
          <a:noFill/>
          <a:ln>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id="{99C3D1BD-5524-4101-8AD5-EF27EFD3B300}"/>
              </a:ext>
            </a:extLst>
          </p:cNvPr>
          <p:cNvSpPr/>
          <p:nvPr/>
        </p:nvSpPr>
        <p:spPr>
          <a:xfrm>
            <a:off x="7277887" y="5299402"/>
            <a:ext cx="884903" cy="318993"/>
          </a:xfrm>
          <a:prstGeom prst="rect">
            <a:avLst/>
          </a:prstGeom>
          <a:noFill/>
          <a:ln>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id="{A54D518E-3E28-4D39-B4AE-C07E5BD3E2F9}"/>
              </a:ext>
            </a:extLst>
          </p:cNvPr>
          <p:cNvSpPr/>
          <p:nvPr/>
        </p:nvSpPr>
        <p:spPr>
          <a:xfrm>
            <a:off x="8676788" y="5308668"/>
            <a:ext cx="884903" cy="318993"/>
          </a:xfrm>
          <a:prstGeom prst="rect">
            <a:avLst/>
          </a:prstGeom>
          <a:noFill/>
          <a:ln>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id="{3ACE01E4-51E1-4CE4-B795-A6DABCF3B5E2}"/>
              </a:ext>
            </a:extLst>
          </p:cNvPr>
          <p:cNvSpPr/>
          <p:nvPr/>
        </p:nvSpPr>
        <p:spPr>
          <a:xfrm>
            <a:off x="10044252" y="5283671"/>
            <a:ext cx="884903" cy="318993"/>
          </a:xfrm>
          <a:prstGeom prst="rect">
            <a:avLst/>
          </a:prstGeom>
          <a:noFill/>
          <a:ln>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solidFill>
                  <a:srgbClr val="000000"/>
                </a:solidFill>
              </a:rPr>
              <a:t>19</a:t>
            </a:r>
          </a:p>
        </p:txBody>
      </p:sp>
      <p:sp>
        <p:nvSpPr>
          <p:cNvPr id="4" name="TextBox 3"/>
          <p:cNvSpPr txBox="1"/>
          <p:nvPr/>
        </p:nvSpPr>
        <p:spPr>
          <a:xfrm>
            <a:off x="1905053" y="5340230"/>
            <a:ext cx="384365" cy="307777"/>
          </a:xfrm>
          <a:prstGeom prst="rect">
            <a:avLst/>
          </a:prstGeom>
          <a:noFill/>
        </p:spPr>
        <p:txBody>
          <a:bodyPr wrap="none" rtlCol="0">
            <a:spAutoFit/>
          </a:bodyPr>
          <a:lstStyle/>
          <a:p>
            <a:r>
              <a:rPr lang="en-US" sz="1400" dirty="0"/>
              <a:t>48</a:t>
            </a:r>
          </a:p>
        </p:txBody>
      </p:sp>
      <p:sp>
        <p:nvSpPr>
          <p:cNvPr id="20" name="TextBox 19"/>
          <p:cNvSpPr txBox="1"/>
          <p:nvPr/>
        </p:nvSpPr>
        <p:spPr>
          <a:xfrm>
            <a:off x="3365168" y="5320905"/>
            <a:ext cx="384365" cy="307777"/>
          </a:xfrm>
          <a:prstGeom prst="rect">
            <a:avLst/>
          </a:prstGeom>
          <a:noFill/>
        </p:spPr>
        <p:txBody>
          <a:bodyPr wrap="none" rtlCol="0">
            <a:spAutoFit/>
          </a:bodyPr>
          <a:lstStyle/>
          <a:p>
            <a:r>
              <a:rPr lang="en-US" sz="1400" dirty="0"/>
              <a:t>62</a:t>
            </a:r>
          </a:p>
        </p:txBody>
      </p:sp>
      <p:sp>
        <p:nvSpPr>
          <p:cNvPr id="21" name="TextBox 20"/>
          <p:cNvSpPr txBox="1"/>
          <p:nvPr/>
        </p:nvSpPr>
        <p:spPr>
          <a:xfrm>
            <a:off x="4647061" y="5340230"/>
            <a:ext cx="384365" cy="307777"/>
          </a:xfrm>
          <a:prstGeom prst="rect">
            <a:avLst/>
          </a:prstGeom>
          <a:noFill/>
        </p:spPr>
        <p:txBody>
          <a:bodyPr wrap="none" rtlCol="0">
            <a:spAutoFit/>
          </a:bodyPr>
          <a:lstStyle/>
          <a:p>
            <a:r>
              <a:rPr lang="en-US" sz="1400" dirty="0"/>
              <a:t>90</a:t>
            </a:r>
          </a:p>
        </p:txBody>
      </p:sp>
      <p:sp>
        <p:nvSpPr>
          <p:cNvPr id="22" name="TextBox 21"/>
          <p:cNvSpPr txBox="1"/>
          <p:nvPr/>
        </p:nvSpPr>
        <p:spPr>
          <a:xfrm>
            <a:off x="6080319" y="5340230"/>
            <a:ext cx="384365" cy="307777"/>
          </a:xfrm>
          <a:prstGeom prst="rect">
            <a:avLst/>
          </a:prstGeom>
          <a:noFill/>
        </p:spPr>
        <p:txBody>
          <a:bodyPr wrap="none" rtlCol="0">
            <a:spAutoFit/>
          </a:bodyPr>
          <a:lstStyle/>
          <a:p>
            <a:r>
              <a:rPr lang="en-US" sz="1400" dirty="0"/>
              <a:t>81</a:t>
            </a:r>
          </a:p>
        </p:txBody>
      </p:sp>
      <p:sp>
        <p:nvSpPr>
          <p:cNvPr id="23" name="TextBox 22"/>
          <p:cNvSpPr txBox="1"/>
          <p:nvPr/>
        </p:nvSpPr>
        <p:spPr>
          <a:xfrm>
            <a:off x="7528155" y="5320905"/>
            <a:ext cx="384365" cy="307777"/>
          </a:xfrm>
          <a:prstGeom prst="rect">
            <a:avLst/>
          </a:prstGeom>
          <a:noFill/>
        </p:spPr>
        <p:txBody>
          <a:bodyPr wrap="none" rtlCol="0">
            <a:spAutoFit/>
          </a:bodyPr>
          <a:lstStyle/>
          <a:p>
            <a:r>
              <a:rPr lang="en-US" sz="1400" dirty="0"/>
              <a:t>58</a:t>
            </a:r>
          </a:p>
        </p:txBody>
      </p:sp>
      <p:sp>
        <p:nvSpPr>
          <p:cNvPr id="24" name="TextBox 23"/>
          <p:cNvSpPr txBox="1"/>
          <p:nvPr/>
        </p:nvSpPr>
        <p:spPr>
          <a:xfrm>
            <a:off x="8940916" y="5310618"/>
            <a:ext cx="384365" cy="307777"/>
          </a:xfrm>
          <a:prstGeom prst="rect">
            <a:avLst/>
          </a:prstGeom>
          <a:noFill/>
        </p:spPr>
        <p:txBody>
          <a:bodyPr wrap="none" rtlCol="0">
            <a:spAutoFit/>
          </a:bodyPr>
          <a:lstStyle/>
          <a:p>
            <a:r>
              <a:rPr lang="en-US" sz="1400" dirty="0"/>
              <a:t>85</a:t>
            </a:r>
          </a:p>
        </p:txBody>
      </p:sp>
      <p:sp>
        <p:nvSpPr>
          <p:cNvPr id="25" name="TextBox 7"/>
          <p:cNvSpPr txBox="1"/>
          <p:nvPr/>
        </p:nvSpPr>
        <p:spPr>
          <a:xfrm>
            <a:off x="319785" y="5333434"/>
            <a:ext cx="1013325" cy="307777"/>
          </a:xfrm>
          <a:prstGeom prst="rect">
            <a:avLst/>
          </a:prstGeom>
          <a:noFill/>
        </p:spPr>
        <p:txBody>
          <a:bodyPr wrap="square" rtlCol="0">
            <a:spAutoFit/>
          </a:bodyPr>
          <a:lstStyle/>
          <a:p>
            <a:r>
              <a:rPr lang="en-US" sz="1400" dirty="0"/>
              <a:t>TOTAL</a:t>
            </a:r>
          </a:p>
        </p:txBody>
      </p:sp>
      <p:sp>
        <p:nvSpPr>
          <p:cNvPr id="26" name="Título 1">
            <a:extLst>
              <a:ext uri="{FF2B5EF4-FFF2-40B4-BE49-F238E27FC236}">
                <a16:creationId xmlns:a16="http://schemas.microsoft.com/office/drawing/2014/main" id="{90060225-C755-4FE9-BB53-C220D3C0A0F8}"/>
              </a:ext>
            </a:extLst>
          </p:cNvPr>
          <p:cNvSpPr>
            <a:spLocks noGrp="1"/>
          </p:cNvSpPr>
          <p:nvPr>
            <p:ph type="title"/>
          </p:nvPr>
        </p:nvSpPr>
        <p:spPr>
          <a:xfrm>
            <a:off x="273521" y="228087"/>
            <a:ext cx="11613596" cy="559387"/>
          </a:xfrm>
        </p:spPr>
        <p:txBody>
          <a:bodyPr/>
          <a:lstStyle/>
          <a:p>
            <a:r>
              <a:rPr lang="es-ES" sz="3200" dirty="0"/>
              <a:t>Implementación del CONPES 3816:</a:t>
            </a:r>
          </a:p>
        </p:txBody>
      </p:sp>
      <p:sp>
        <p:nvSpPr>
          <p:cNvPr id="27" name="Marcador de texto 2">
            <a:extLst>
              <a:ext uri="{FF2B5EF4-FFF2-40B4-BE49-F238E27FC236}">
                <a16:creationId xmlns:a16="http://schemas.microsoft.com/office/drawing/2014/main" id="{1587982A-90FB-4718-BBA8-0C9F60D09B02}"/>
              </a:ext>
            </a:extLst>
          </p:cNvPr>
          <p:cNvSpPr>
            <a:spLocks noGrp="1"/>
          </p:cNvSpPr>
          <p:nvPr>
            <p:ph type="body" sz="quarter" idx="10"/>
          </p:nvPr>
        </p:nvSpPr>
        <p:spPr>
          <a:xfrm>
            <a:off x="191069" y="826905"/>
            <a:ext cx="11614384" cy="360939"/>
          </a:xfrm>
        </p:spPr>
        <p:txBody>
          <a:bodyPr/>
          <a:lstStyle/>
          <a:p>
            <a:r>
              <a:rPr lang="es-CO" sz="1800" dirty="0"/>
              <a:t>4. Consulta Pública y transparencia: Con el decreto 270 se ha incrementado el tiempo promedio </a:t>
            </a:r>
          </a:p>
        </p:txBody>
      </p:sp>
    </p:spTree>
    <p:extLst>
      <p:ext uri="{BB962C8B-B14F-4D97-AF65-F5344CB8AC3E}">
        <p14:creationId xmlns:p14="http://schemas.microsoft.com/office/powerpoint/2010/main" val="30054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Implementación del CONPES 3816:</a:t>
            </a:r>
          </a:p>
        </p:txBody>
      </p:sp>
      <p:sp>
        <p:nvSpPr>
          <p:cNvPr id="3" name="Marcador de texto 2"/>
          <p:cNvSpPr>
            <a:spLocks noGrp="1"/>
          </p:cNvSpPr>
          <p:nvPr>
            <p:ph type="body" sz="quarter" idx="10"/>
          </p:nvPr>
        </p:nvSpPr>
        <p:spPr/>
        <p:txBody>
          <a:bodyPr/>
          <a:lstStyle/>
          <a:p>
            <a:r>
              <a:rPr lang="es-ES" dirty="0"/>
              <a:t>4. </a:t>
            </a:r>
            <a:r>
              <a:rPr lang="es-CO" dirty="0"/>
              <a:t>Consulta Pública y transparencia: </a:t>
            </a:r>
            <a:r>
              <a:rPr lang="es-ES" dirty="0"/>
              <a:t>Sistema Único de Consulta Pública</a:t>
            </a:r>
          </a:p>
        </p:txBody>
      </p:sp>
      <p:sp>
        <p:nvSpPr>
          <p:cNvPr id="5" name="Rectángulo 4"/>
          <p:cNvSpPr/>
          <p:nvPr/>
        </p:nvSpPr>
        <p:spPr>
          <a:xfrm>
            <a:off x="1187166" y="1064065"/>
            <a:ext cx="9817669" cy="369332"/>
          </a:xfrm>
          <a:prstGeom prst="rect">
            <a:avLst/>
          </a:prstGeom>
        </p:spPr>
        <p:txBody>
          <a:bodyPr>
            <a:spAutoFit/>
          </a:bodyPr>
          <a:lstStyle/>
          <a:p>
            <a:pPr algn="ctr"/>
            <a:r>
              <a:rPr lang="es-ES" dirty="0"/>
              <a:t>Proceso de elaboración de normas en la plataforma para la consulta y participación</a:t>
            </a:r>
          </a:p>
        </p:txBody>
      </p:sp>
      <p:grpSp>
        <p:nvGrpSpPr>
          <p:cNvPr id="6" name="Agrupar 5"/>
          <p:cNvGrpSpPr/>
          <p:nvPr/>
        </p:nvGrpSpPr>
        <p:grpSpPr>
          <a:xfrm>
            <a:off x="230737" y="1494692"/>
            <a:ext cx="11750467" cy="4459278"/>
            <a:chOff x="230737" y="1436077"/>
            <a:chExt cx="11750467" cy="4459278"/>
          </a:xfrm>
        </p:grpSpPr>
        <p:grpSp>
          <p:nvGrpSpPr>
            <p:cNvPr id="7" name="Group 8"/>
            <p:cNvGrpSpPr/>
            <p:nvPr/>
          </p:nvGrpSpPr>
          <p:grpSpPr>
            <a:xfrm>
              <a:off x="230737" y="1436077"/>
              <a:ext cx="2392822" cy="4459278"/>
              <a:chOff x="401652" y="1444623"/>
              <a:chExt cx="2392822" cy="4459278"/>
            </a:xfrm>
          </p:grpSpPr>
          <p:sp>
            <p:nvSpPr>
              <p:cNvPr id="27" name="Pentagon 4"/>
              <p:cNvSpPr/>
              <p:nvPr/>
            </p:nvSpPr>
            <p:spPr>
              <a:xfrm>
                <a:off x="401652" y="1444623"/>
                <a:ext cx="2392822" cy="726004"/>
              </a:xfrm>
              <a:prstGeom prst="homePlate">
                <a:avLst>
                  <a:gd name="adj" fmla="val 26521"/>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Etapa de preparación</a:t>
                </a:r>
              </a:p>
            </p:txBody>
          </p:sp>
          <p:sp>
            <p:nvSpPr>
              <p:cNvPr id="28" name="Rectangle 5"/>
              <p:cNvSpPr/>
              <p:nvPr/>
            </p:nvSpPr>
            <p:spPr>
              <a:xfrm>
                <a:off x="401652" y="2170628"/>
                <a:ext cx="2179177" cy="64948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a:t>Entidades reguladoras</a:t>
                </a:r>
                <a:endParaRPr lang="es-CO" dirty="0"/>
              </a:p>
            </p:txBody>
          </p:sp>
          <p:sp>
            <p:nvSpPr>
              <p:cNvPr id="29" name="Rectangle 6"/>
              <p:cNvSpPr/>
              <p:nvPr/>
            </p:nvSpPr>
            <p:spPr>
              <a:xfrm>
                <a:off x="401652" y="2820108"/>
                <a:ext cx="2179177" cy="175067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44000" indent="-144000">
                  <a:buFont typeface="Arial" panose="020B0604020202020204" pitchFamily="34" charset="0"/>
                  <a:buChar char="•"/>
                </a:pPr>
                <a:r>
                  <a:rPr lang="es-CO" sz="1600" dirty="0"/>
                  <a:t>Ministerios</a:t>
                </a:r>
              </a:p>
              <a:p>
                <a:pPr marL="144000" indent="-144000">
                  <a:buFont typeface="Arial" panose="020B0604020202020204" pitchFamily="34" charset="0"/>
                  <a:buChar char="•"/>
                </a:pPr>
                <a:r>
                  <a:rPr lang="es-CO" sz="1600" dirty="0"/>
                  <a:t>Departamentos Administrativos</a:t>
                </a:r>
              </a:p>
              <a:p>
                <a:pPr marL="144000" indent="-144000">
                  <a:buFont typeface="Arial" panose="020B0604020202020204" pitchFamily="34" charset="0"/>
                  <a:buChar char="•"/>
                </a:pPr>
                <a:r>
                  <a:rPr lang="es-CO" sz="1600" dirty="0"/>
                  <a:t>Superintendencias</a:t>
                </a:r>
              </a:p>
              <a:p>
                <a:pPr marL="144000" indent="-144000">
                  <a:buFont typeface="Arial" panose="020B0604020202020204" pitchFamily="34" charset="0"/>
                  <a:buChar char="•"/>
                </a:pPr>
                <a:r>
                  <a:rPr lang="es-CO" sz="1600" dirty="0"/>
                  <a:t>Comisiones de Regulación</a:t>
                </a:r>
              </a:p>
            </p:txBody>
          </p:sp>
          <p:sp>
            <p:nvSpPr>
              <p:cNvPr id="30" name="Rectangle 7"/>
              <p:cNvSpPr/>
              <p:nvPr/>
            </p:nvSpPr>
            <p:spPr>
              <a:xfrm>
                <a:off x="401652" y="4587846"/>
                <a:ext cx="2179177" cy="131605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44000" indent="-144000">
                  <a:buFont typeface="Arial" panose="020B0604020202020204" pitchFamily="34" charset="0"/>
                  <a:buChar char="•"/>
                </a:pPr>
                <a:r>
                  <a:rPr lang="es-CO" sz="1600" dirty="0">
                    <a:solidFill>
                      <a:schemeClr val="tx1"/>
                    </a:solidFill>
                  </a:rPr>
                  <a:t>AIN</a:t>
                </a:r>
              </a:p>
              <a:p>
                <a:pPr marL="144000" indent="-144000">
                  <a:buFont typeface="Arial" panose="020B0604020202020204" pitchFamily="34" charset="0"/>
                  <a:buChar char="•"/>
                </a:pPr>
                <a:r>
                  <a:rPr lang="es-CO" sz="1600" dirty="0">
                    <a:solidFill>
                      <a:schemeClr val="tx1"/>
                    </a:solidFill>
                  </a:rPr>
                  <a:t>Ante-Proyecto de Norma</a:t>
                </a:r>
              </a:p>
              <a:p>
                <a:pPr marL="144000" indent="-144000">
                  <a:buFont typeface="Arial" panose="020B0604020202020204" pitchFamily="34" charset="0"/>
                  <a:buChar char="•"/>
                </a:pPr>
                <a:r>
                  <a:rPr lang="es-CO" sz="1600" dirty="0">
                    <a:solidFill>
                      <a:schemeClr val="tx1"/>
                    </a:solidFill>
                  </a:rPr>
                  <a:t>Otros documentos soporte</a:t>
                </a:r>
              </a:p>
            </p:txBody>
          </p:sp>
        </p:grpSp>
        <p:grpSp>
          <p:nvGrpSpPr>
            <p:cNvPr id="8" name="Group 9"/>
            <p:cNvGrpSpPr/>
            <p:nvPr/>
          </p:nvGrpSpPr>
          <p:grpSpPr>
            <a:xfrm>
              <a:off x="2623559" y="1436077"/>
              <a:ext cx="2392822" cy="4459278"/>
              <a:chOff x="401652" y="1444623"/>
              <a:chExt cx="2392822" cy="4459278"/>
            </a:xfrm>
          </p:grpSpPr>
          <p:sp>
            <p:nvSpPr>
              <p:cNvPr id="23" name="Pentagon 10"/>
              <p:cNvSpPr/>
              <p:nvPr/>
            </p:nvSpPr>
            <p:spPr>
              <a:xfrm>
                <a:off x="401652" y="1444623"/>
                <a:ext cx="2392822" cy="726004"/>
              </a:xfrm>
              <a:prstGeom prst="homePlate">
                <a:avLst>
                  <a:gd name="adj" fmla="val 29212"/>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Etapa de coordinación</a:t>
                </a:r>
              </a:p>
            </p:txBody>
          </p:sp>
          <p:sp>
            <p:nvSpPr>
              <p:cNvPr id="24" name="Rectangle 11"/>
              <p:cNvSpPr/>
              <p:nvPr/>
            </p:nvSpPr>
            <p:spPr>
              <a:xfrm>
                <a:off x="401652" y="2170628"/>
                <a:ext cx="2179177" cy="64948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Entidades supervisoras</a:t>
                </a:r>
              </a:p>
            </p:txBody>
          </p:sp>
          <p:sp>
            <p:nvSpPr>
              <p:cNvPr id="25" name="Rectangle 12"/>
              <p:cNvSpPr/>
              <p:nvPr/>
            </p:nvSpPr>
            <p:spPr>
              <a:xfrm>
                <a:off x="401652" y="2820108"/>
                <a:ext cx="2179177" cy="175067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44000" indent="-144000">
                  <a:buFont typeface="Arial" panose="020B0604020202020204" pitchFamily="34" charset="0"/>
                  <a:buChar char="•"/>
                </a:pPr>
                <a:r>
                  <a:rPr lang="es-CO" sz="1400" dirty="0"/>
                  <a:t>Superintendencia de Industria y Comercio</a:t>
                </a:r>
              </a:p>
              <a:p>
                <a:pPr marL="144000" indent="-144000">
                  <a:buFont typeface="Arial" panose="020B0604020202020204" pitchFamily="34" charset="0"/>
                  <a:buChar char="•"/>
                </a:pPr>
                <a:r>
                  <a:rPr lang="es-CO" sz="1400" dirty="0"/>
                  <a:t>Depto. </a:t>
                </a:r>
                <a:r>
                  <a:rPr lang="es-CO" sz="1400" dirty="0" err="1"/>
                  <a:t>Adtivo</a:t>
                </a:r>
                <a:r>
                  <a:rPr lang="es-CO" sz="1400" dirty="0"/>
                  <a:t>. Función Pública</a:t>
                </a:r>
              </a:p>
              <a:p>
                <a:pPr marL="144000" indent="-144000">
                  <a:buFont typeface="Arial" panose="020B0604020202020204" pitchFamily="34" charset="0"/>
                  <a:buChar char="•"/>
                </a:pPr>
                <a:r>
                  <a:rPr lang="es-CO" sz="1400" dirty="0"/>
                  <a:t>Secretaría Jurídica de Presidencia</a:t>
                </a:r>
              </a:p>
              <a:p>
                <a:pPr marL="144000" indent="-144000">
                  <a:buFont typeface="Arial" panose="020B0604020202020204" pitchFamily="34" charset="0"/>
                  <a:buChar char="•"/>
                </a:pPr>
                <a:r>
                  <a:rPr lang="es-CO" sz="1400" dirty="0"/>
                  <a:t>Ministerio de Hacienda</a:t>
                </a:r>
              </a:p>
            </p:txBody>
          </p:sp>
          <p:sp>
            <p:nvSpPr>
              <p:cNvPr id="26" name="Rectangle 13"/>
              <p:cNvSpPr/>
              <p:nvPr/>
            </p:nvSpPr>
            <p:spPr>
              <a:xfrm>
                <a:off x="401652" y="4587846"/>
                <a:ext cx="2179177" cy="131605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dirty="0">
                    <a:solidFill>
                      <a:schemeClr val="tx1"/>
                    </a:solidFill>
                  </a:rPr>
                  <a:t>Conceptos y comentarios</a:t>
                </a:r>
              </a:p>
            </p:txBody>
          </p:sp>
        </p:grpSp>
        <p:grpSp>
          <p:nvGrpSpPr>
            <p:cNvPr id="9" name="Group 14"/>
            <p:cNvGrpSpPr/>
            <p:nvPr/>
          </p:nvGrpSpPr>
          <p:grpSpPr>
            <a:xfrm>
              <a:off x="5016382" y="1436077"/>
              <a:ext cx="2392822" cy="4459278"/>
              <a:chOff x="401652" y="1444623"/>
              <a:chExt cx="2392822" cy="4459278"/>
            </a:xfrm>
          </p:grpSpPr>
          <p:sp>
            <p:nvSpPr>
              <p:cNvPr id="19" name="Pentagon 15"/>
              <p:cNvSpPr/>
              <p:nvPr/>
            </p:nvSpPr>
            <p:spPr>
              <a:xfrm>
                <a:off x="401652" y="1444623"/>
                <a:ext cx="2392822" cy="726004"/>
              </a:xfrm>
              <a:prstGeom prst="homePlate">
                <a:avLst>
                  <a:gd name="adj" fmla="val 27866"/>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Etapa de</a:t>
                </a:r>
                <a:br>
                  <a:rPr lang="es-CO" dirty="0"/>
                </a:br>
                <a:r>
                  <a:rPr lang="es-CO" dirty="0"/>
                  <a:t>consulta</a:t>
                </a:r>
              </a:p>
            </p:txBody>
          </p:sp>
          <p:sp>
            <p:nvSpPr>
              <p:cNvPr id="20" name="Rectangle 16"/>
              <p:cNvSpPr/>
              <p:nvPr/>
            </p:nvSpPr>
            <p:spPr>
              <a:xfrm>
                <a:off x="401652" y="2170628"/>
                <a:ext cx="2179177" cy="64948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Ciudadanos</a:t>
                </a:r>
              </a:p>
            </p:txBody>
          </p:sp>
          <p:sp>
            <p:nvSpPr>
              <p:cNvPr id="21" name="Rectangle 17"/>
              <p:cNvSpPr/>
              <p:nvPr/>
            </p:nvSpPr>
            <p:spPr>
              <a:xfrm>
                <a:off x="401652" y="2820108"/>
                <a:ext cx="2179177" cy="175067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44000" indent="-144000">
                  <a:buFont typeface="Arial" panose="020B0604020202020204" pitchFamily="34" charset="0"/>
                  <a:buChar char="•"/>
                </a:pPr>
                <a:r>
                  <a:rPr lang="es-CO" sz="1600" dirty="0"/>
                  <a:t>Ciudadanos</a:t>
                </a:r>
              </a:p>
              <a:p>
                <a:pPr marL="144000" indent="-144000">
                  <a:buFont typeface="Arial" panose="020B0604020202020204" pitchFamily="34" charset="0"/>
                  <a:buChar char="•"/>
                </a:pPr>
                <a:r>
                  <a:rPr lang="es-CO" sz="1600" dirty="0"/>
                  <a:t>Agremiaciones</a:t>
                </a:r>
              </a:p>
              <a:p>
                <a:pPr marL="144000" indent="-144000">
                  <a:buFont typeface="Arial" panose="020B0604020202020204" pitchFamily="34" charset="0"/>
                  <a:buChar char="•"/>
                </a:pPr>
                <a:r>
                  <a:rPr lang="es-CO" sz="1600" dirty="0"/>
                  <a:t>Asociaciones</a:t>
                </a:r>
              </a:p>
              <a:p>
                <a:pPr marL="144000" indent="-144000">
                  <a:buFont typeface="Arial" panose="020B0604020202020204" pitchFamily="34" charset="0"/>
                  <a:buChar char="•"/>
                </a:pPr>
                <a:r>
                  <a:rPr lang="es-CO" sz="1600" dirty="0"/>
                  <a:t>Empresas</a:t>
                </a:r>
              </a:p>
              <a:p>
                <a:pPr marL="144000" indent="-144000">
                  <a:buFont typeface="Arial" panose="020B0604020202020204" pitchFamily="34" charset="0"/>
                  <a:buChar char="•"/>
                </a:pPr>
                <a:r>
                  <a:rPr lang="es-CO" sz="1600" dirty="0"/>
                  <a:t>Academia</a:t>
                </a:r>
              </a:p>
            </p:txBody>
          </p:sp>
          <p:sp>
            <p:nvSpPr>
              <p:cNvPr id="22" name="Rectangle 18"/>
              <p:cNvSpPr/>
              <p:nvPr/>
            </p:nvSpPr>
            <p:spPr>
              <a:xfrm>
                <a:off x="401652" y="4587846"/>
                <a:ext cx="2179177" cy="131605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dirty="0">
                    <a:solidFill>
                      <a:schemeClr val="tx1"/>
                    </a:solidFill>
                  </a:rPr>
                  <a:t>Comentarios, observaciones y alternativas</a:t>
                </a:r>
              </a:p>
            </p:txBody>
          </p:sp>
        </p:grpSp>
        <p:grpSp>
          <p:nvGrpSpPr>
            <p:cNvPr id="10" name="Group 19"/>
            <p:cNvGrpSpPr/>
            <p:nvPr/>
          </p:nvGrpSpPr>
          <p:grpSpPr>
            <a:xfrm>
              <a:off x="7409203" y="1436077"/>
              <a:ext cx="2392822" cy="2691539"/>
              <a:chOff x="401652" y="1444623"/>
              <a:chExt cx="2392822" cy="2691539"/>
            </a:xfrm>
          </p:grpSpPr>
          <p:sp>
            <p:nvSpPr>
              <p:cNvPr id="16" name="Pentagon 20"/>
              <p:cNvSpPr/>
              <p:nvPr/>
            </p:nvSpPr>
            <p:spPr>
              <a:xfrm>
                <a:off x="401652" y="1444623"/>
                <a:ext cx="2392822" cy="726004"/>
              </a:xfrm>
              <a:prstGeom prst="homePlate">
                <a:avLst>
                  <a:gd name="adj" fmla="val 29212"/>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Etapa de</a:t>
                </a:r>
                <a:br>
                  <a:rPr lang="es-CO" dirty="0"/>
                </a:br>
                <a:r>
                  <a:rPr lang="es-CO" dirty="0"/>
                  <a:t>ajustes y respuestas</a:t>
                </a:r>
              </a:p>
            </p:txBody>
          </p:sp>
          <p:sp>
            <p:nvSpPr>
              <p:cNvPr id="17" name="Rectangle 21"/>
              <p:cNvSpPr/>
              <p:nvPr/>
            </p:nvSpPr>
            <p:spPr>
              <a:xfrm>
                <a:off x="401652" y="2170628"/>
                <a:ext cx="2179177" cy="64948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Entidades reguladoras</a:t>
                </a:r>
              </a:p>
            </p:txBody>
          </p:sp>
          <p:sp>
            <p:nvSpPr>
              <p:cNvPr id="18" name="Rectangle 23"/>
              <p:cNvSpPr/>
              <p:nvPr/>
            </p:nvSpPr>
            <p:spPr>
              <a:xfrm>
                <a:off x="401652" y="2820107"/>
                <a:ext cx="2179177" cy="131605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dirty="0">
                    <a:solidFill>
                      <a:schemeClr val="tx1"/>
                    </a:solidFill>
                  </a:rPr>
                  <a:t>Matriz de respuesta a las observaciones</a:t>
                </a:r>
              </a:p>
            </p:txBody>
          </p:sp>
        </p:grpSp>
        <p:grpSp>
          <p:nvGrpSpPr>
            <p:cNvPr id="11" name="Group 24"/>
            <p:cNvGrpSpPr/>
            <p:nvPr/>
          </p:nvGrpSpPr>
          <p:grpSpPr>
            <a:xfrm>
              <a:off x="9802027" y="1436077"/>
              <a:ext cx="2179177" cy="2691539"/>
              <a:chOff x="401652" y="1444623"/>
              <a:chExt cx="2179177" cy="2691539"/>
            </a:xfrm>
          </p:grpSpPr>
          <p:sp>
            <p:nvSpPr>
              <p:cNvPr id="13" name="Pentagon 25"/>
              <p:cNvSpPr/>
              <p:nvPr/>
            </p:nvSpPr>
            <p:spPr>
              <a:xfrm>
                <a:off x="401652" y="1444623"/>
                <a:ext cx="2179175" cy="726004"/>
              </a:xfrm>
              <a:prstGeom prst="homePlate">
                <a:avLst>
                  <a:gd name="adj" fmla="val 0"/>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Etapa final</a:t>
                </a:r>
              </a:p>
            </p:txBody>
          </p:sp>
          <p:sp>
            <p:nvSpPr>
              <p:cNvPr id="14" name="Rectangle 26"/>
              <p:cNvSpPr/>
              <p:nvPr/>
            </p:nvSpPr>
            <p:spPr>
              <a:xfrm>
                <a:off x="401652" y="2170628"/>
                <a:ext cx="2179177" cy="64948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Entidades reguladoras</a:t>
                </a:r>
              </a:p>
            </p:txBody>
          </p:sp>
          <p:sp>
            <p:nvSpPr>
              <p:cNvPr id="15" name="Rectangle 27"/>
              <p:cNvSpPr/>
              <p:nvPr/>
            </p:nvSpPr>
            <p:spPr>
              <a:xfrm>
                <a:off x="401652" y="2820107"/>
                <a:ext cx="2179177" cy="131605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1600" dirty="0">
                    <a:solidFill>
                      <a:schemeClr val="tx1"/>
                    </a:solidFill>
                  </a:rPr>
                  <a:t>Proyecto de norma final</a:t>
                </a:r>
              </a:p>
            </p:txBody>
          </p:sp>
        </p:grpSp>
        <p:sp>
          <p:nvSpPr>
            <p:cNvPr id="12" name="Rectángulo redondeado 11"/>
            <p:cNvSpPr/>
            <p:nvPr/>
          </p:nvSpPr>
          <p:spPr>
            <a:xfrm>
              <a:off x="8542156" y="4669044"/>
              <a:ext cx="2540032" cy="856492"/>
            </a:xfrm>
            <a:prstGeom prst="roundRect">
              <a:avLst>
                <a:gd name="adj" fmla="val 12644"/>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a:t>SUCOP</a:t>
              </a:r>
            </a:p>
          </p:txBody>
        </p:sp>
      </p:grpSp>
      <p:sp>
        <p:nvSpPr>
          <p:cNvPr id="31" name="Rectángulo 30">
            <a:extLst>
              <a:ext uri="{FF2B5EF4-FFF2-40B4-BE49-F238E27FC236}">
                <a16:creationId xmlns:a16="http://schemas.microsoft.com/office/drawing/2014/main" id="{8AFCC03E-793F-44F7-AF00-92BF3E226804}"/>
              </a:ext>
            </a:extLst>
          </p:cNvPr>
          <p:cNvSpPr/>
          <p:nvPr/>
        </p:nvSpPr>
        <p:spPr>
          <a:xfrm>
            <a:off x="191069" y="6496334"/>
            <a:ext cx="846161" cy="2047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21541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Agrupar 5"/>
          <p:cNvGrpSpPr/>
          <p:nvPr/>
        </p:nvGrpSpPr>
        <p:grpSpPr>
          <a:xfrm>
            <a:off x="7812726" y="2001708"/>
            <a:ext cx="4084861" cy="3865144"/>
            <a:chOff x="7049545" y="1468800"/>
            <a:chExt cx="3628445" cy="3689280"/>
          </a:xfrm>
          <a:effectLst>
            <a:outerShdw blurRad="50800" dist="38100" dir="5400000" algn="t" rotWithShape="0">
              <a:prstClr val="black">
                <a:alpha val="40000"/>
              </a:prstClr>
            </a:outerShdw>
          </a:effectLst>
        </p:grpSpPr>
        <p:sp>
          <p:nvSpPr>
            <p:cNvPr id="7" name="Flecha arriba 6"/>
            <p:cNvSpPr/>
            <p:nvPr/>
          </p:nvSpPr>
          <p:spPr>
            <a:xfrm>
              <a:off x="7049545" y="1468800"/>
              <a:ext cx="1995644" cy="2306880"/>
            </a:xfrm>
            <a:prstGeom prst="upArrow">
              <a:avLst>
                <a:gd name="adj1" fmla="val 79289"/>
                <a:gd name="adj2" fmla="val 48876"/>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s-ES" kern="0" dirty="0">
                  <a:solidFill>
                    <a:prstClr val="white"/>
                  </a:solidFill>
                </a:rPr>
                <a:t>Beneficios de la regulación</a:t>
              </a:r>
            </a:p>
          </p:txBody>
        </p:sp>
        <p:sp>
          <p:nvSpPr>
            <p:cNvPr id="8" name="Flecha abajo 7"/>
            <p:cNvSpPr/>
            <p:nvPr/>
          </p:nvSpPr>
          <p:spPr>
            <a:xfrm>
              <a:off x="8690985" y="2833920"/>
              <a:ext cx="1987005" cy="2324160"/>
            </a:xfrm>
            <a:prstGeom prst="downArrow">
              <a:avLst>
                <a:gd name="adj1" fmla="val 79565"/>
                <a:gd name="adj2" fmla="val 50000"/>
              </a:avLst>
            </a:prstGeom>
            <a:gradFill flip="none" rotWithShape="1">
              <a:gsLst>
                <a:gs pos="0">
                  <a:schemeClr val="accent5">
                    <a:lumMod val="75000"/>
                  </a:schemeClr>
                </a:gs>
                <a:gs pos="100000">
                  <a:schemeClr val="accent5">
                    <a:lumMod val="5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s-CO" kern="0" dirty="0">
                  <a:solidFill>
                    <a:prstClr val="white"/>
                  </a:solidFill>
                </a:rPr>
                <a:t>Costo asociado</a:t>
              </a:r>
              <a:br>
                <a:rPr lang="es-CO" kern="0" dirty="0">
                  <a:solidFill>
                    <a:prstClr val="white"/>
                  </a:solidFill>
                </a:rPr>
              </a:br>
              <a:r>
                <a:rPr lang="es-CO" kern="0" dirty="0">
                  <a:solidFill>
                    <a:prstClr val="white"/>
                  </a:solidFill>
                </a:rPr>
                <a:t>a la regulación</a:t>
              </a:r>
            </a:p>
          </p:txBody>
        </p:sp>
      </p:grpSp>
      <p:sp>
        <p:nvSpPr>
          <p:cNvPr id="4" name="Rectangle 3"/>
          <p:cNvSpPr/>
          <p:nvPr/>
        </p:nvSpPr>
        <p:spPr>
          <a:xfrm>
            <a:off x="782227" y="1099956"/>
            <a:ext cx="8527930" cy="369332"/>
          </a:xfrm>
          <a:prstGeom prst="rect">
            <a:avLst/>
          </a:prstGeom>
        </p:spPr>
        <p:txBody>
          <a:bodyPr wrap="square">
            <a:spAutoFit/>
          </a:bodyPr>
          <a:lstStyle/>
          <a:p>
            <a:r>
              <a:rPr lang="es-CO" dirty="0"/>
              <a:t>Fase piloto modelo de costeo (1 sector): </a:t>
            </a:r>
            <a:r>
              <a:rPr lang="es-ES" kern="0" dirty="0"/>
              <a:t>El transporte de mercancías por carretera</a:t>
            </a:r>
            <a:endParaRPr lang="es-CO" kern="0" dirty="0"/>
          </a:p>
        </p:txBody>
      </p:sp>
      <p:sp>
        <p:nvSpPr>
          <p:cNvPr id="9" name="Rectangle 8"/>
          <p:cNvSpPr/>
          <p:nvPr/>
        </p:nvSpPr>
        <p:spPr>
          <a:xfrm>
            <a:off x="397327" y="1916560"/>
            <a:ext cx="3326754" cy="369332"/>
          </a:xfrm>
          <a:prstGeom prst="rect">
            <a:avLst/>
          </a:prstGeom>
        </p:spPr>
        <p:txBody>
          <a:bodyPr wrap="none">
            <a:spAutoFit/>
          </a:bodyPr>
          <a:lstStyle/>
          <a:p>
            <a:r>
              <a:rPr lang="es-CO" b="1" dirty="0"/>
              <a:t>Proyecto con el apoyo de:</a:t>
            </a:r>
          </a:p>
        </p:txBody>
      </p:sp>
      <p:grpSp>
        <p:nvGrpSpPr>
          <p:cNvPr id="10" name="Agrupar 11"/>
          <p:cNvGrpSpPr/>
          <p:nvPr/>
        </p:nvGrpSpPr>
        <p:grpSpPr>
          <a:xfrm>
            <a:off x="4099904" y="1237613"/>
            <a:ext cx="4362417" cy="1241464"/>
            <a:chOff x="800497" y="4116268"/>
            <a:chExt cx="3721054" cy="1057412"/>
          </a:xfrm>
        </p:grpSpPr>
        <p:pic>
          <p:nvPicPr>
            <p:cNvPr id="11" name="Picture 8" descr="DNP Departamento Nacional de Planeación"/>
            <p:cNvPicPr>
              <a:picLocks noChangeAspect="1" noChangeArrowheads="1"/>
            </p:cNvPicPr>
            <p:nvPr/>
          </p:nvPicPr>
          <p:blipFill rotWithShape="1">
            <a:blip r:embed="rId2">
              <a:extLst>
                <a:ext uri="{28A0092B-C50C-407E-A947-70E740481C1C}">
                  <a14:useLocalDpi xmlns:a14="http://schemas.microsoft.com/office/drawing/2010/main" val="0"/>
                </a:ext>
              </a:extLst>
            </a:blip>
            <a:srcRect r="56343"/>
            <a:stretch/>
          </p:blipFill>
          <p:spPr bwMode="auto">
            <a:xfrm>
              <a:off x="800497" y="4116268"/>
              <a:ext cx="1952166" cy="105741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Imagen 10"/>
            <p:cNvPicPr>
              <a:picLocks noChangeAspect="1"/>
            </p:cNvPicPr>
            <p:nvPr/>
          </p:nvPicPr>
          <p:blipFill rotWithShape="1">
            <a:blip r:embed="rId3">
              <a:clrChange>
                <a:clrFrom>
                  <a:srgbClr val="FFFFFF"/>
                </a:clrFrom>
                <a:clrTo>
                  <a:srgbClr val="FFFFFF">
                    <a:alpha val="0"/>
                  </a:srgbClr>
                </a:clrTo>
              </a:clrChange>
            </a:blip>
            <a:srcRect t="24103" b="19813"/>
            <a:stretch/>
          </p:blipFill>
          <p:spPr>
            <a:xfrm>
              <a:off x="2810572" y="4380257"/>
              <a:ext cx="1710979" cy="675628"/>
            </a:xfrm>
            <a:prstGeom prst="rect">
              <a:avLst/>
            </a:prstGeom>
          </p:spPr>
        </p:pic>
      </p:grpSp>
      <p:grpSp>
        <p:nvGrpSpPr>
          <p:cNvPr id="21" name="Group 20"/>
          <p:cNvGrpSpPr/>
          <p:nvPr/>
        </p:nvGrpSpPr>
        <p:grpSpPr>
          <a:xfrm>
            <a:off x="377042" y="2289223"/>
            <a:ext cx="9147077" cy="3710817"/>
            <a:chOff x="475321" y="2518593"/>
            <a:chExt cx="8066261" cy="3710817"/>
          </a:xfrm>
        </p:grpSpPr>
        <p:sp>
          <p:nvSpPr>
            <p:cNvPr id="13" name="Oval 12"/>
            <p:cNvSpPr/>
            <p:nvPr/>
          </p:nvSpPr>
          <p:spPr>
            <a:xfrm>
              <a:off x="475321" y="2524988"/>
              <a:ext cx="497211" cy="546931"/>
            </a:xfrm>
            <a:prstGeom prst="ellipse">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s-CO" sz="2000" b="1" dirty="0"/>
                <a:t>1</a:t>
              </a:r>
            </a:p>
          </p:txBody>
        </p:sp>
        <p:sp>
          <p:nvSpPr>
            <p:cNvPr id="15" name="Oval 14"/>
            <p:cNvSpPr/>
            <p:nvPr/>
          </p:nvSpPr>
          <p:spPr>
            <a:xfrm>
              <a:off x="524846" y="4064717"/>
              <a:ext cx="497211" cy="546931"/>
            </a:xfrm>
            <a:prstGeom prst="ellipse">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s-CO" sz="2000" b="1" dirty="0"/>
                <a:t>2</a:t>
              </a:r>
            </a:p>
          </p:txBody>
        </p:sp>
        <p:sp>
          <p:nvSpPr>
            <p:cNvPr id="16" name="Oval 15"/>
            <p:cNvSpPr/>
            <p:nvPr/>
          </p:nvSpPr>
          <p:spPr>
            <a:xfrm>
              <a:off x="496980" y="5682479"/>
              <a:ext cx="497211" cy="546931"/>
            </a:xfrm>
            <a:prstGeom prst="ellipse">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s-CO" sz="2000" b="1" dirty="0"/>
                <a:t>3</a:t>
              </a:r>
            </a:p>
          </p:txBody>
        </p:sp>
        <p:sp>
          <p:nvSpPr>
            <p:cNvPr id="17" name="Rectangle 16"/>
            <p:cNvSpPr/>
            <p:nvPr/>
          </p:nvSpPr>
          <p:spPr>
            <a:xfrm>
              <a:off x="1043543" y="2518593"/>
              <a:ext cx="6910720" cy="1957459"/>
            </a:xfrm>
            <a:prstGeom prst="rect">
              <a:avLst/>
            </a:prstGeom>
          </p:spPr>
          <p:txBody>
            <a:bodyPr wrap="square" anchor="ctr">
              <a:spAutoFit/>
            </a:bodyPr>
            <a:lstStyle/>
            <a:p>
              <a:r>
                <a:rPr lang="es-ES" dirty="0"/>
                <a:t>Caracterización y generación del inventario regulatorio aplicable al transporte de carga por carretera :</a:t>
              </a:r>
            </a:p>
            <a:p>
              <a:pPr marL="285750" indent="-285750">
                <a:lnSpc>
                  <a:spcPct val="120000"/>
                </a:lnSpc>
                <a:buFont typeface="Arial" panose="020B0604020202020204" pitchFamily="34" charset="0"/>
                <a:buChar char="•"/>
              </a:pPr>
              <a:r>
                <a:rPr lang="es-ES" sz="1400" dirty="0"/>
                <a:t>Trámites aplicables </a:t>
              </a:r>
            </a:p>
            <a:p>
              <a:pPr marL="285750" indent="-285750">
                <a:lnSpc>
                  <a:spcPct val="120000"/>
                </a:lnSpc>
                <a:buFont typeface="Arial" panose="020B0604020202020204" pitchFamily="34" charset="0"/>
                <a:buChar char="•"/>
              </a:pPr>
              <a:r>
                <a:rPr lang="es-ES" sz="1400" dirty="0"/>
                <a:t>Proceso de aplicación y cumplimiento de la regulación </a:t>
              </a:r>
            </a:p>
            <a:p>
              <a:pPr marL="285750" indent="-285750">
                <a:lnSpc>
                  <a:spcPct val="120000"/>
                </a:lnSpc>
                <a:buFont typeface="Arial" panose="020B0604020202020204" pitchFamily="34" charset="0"/>
                <a:buChar char="•"/>
              </a:pPr>
              <a:r>
                <a:rPr lang="es-ES" sz="1400" dirty="0"/>
                <a:t>Identificación de los principales indicadores</a:t>
              </a:r>
              <a:endParaRPr lang="es-CO" sz="1400" dirty="0"/>
            </a:p>
            <a:p>
              <a:pPr marL="285750" indent="-285750">
                <a:lnSpc>
                  <a:spcPct val="120000"/>
                </a:lnSpc>
                <a:buFont typeface="Arial" panose="020B0604020202020204" pitchFamily="34" charset="0"/>
                <a:buChar char="•"/>
              </a:pPr>
              <a:r>
                <a:rPr lang="es-ES" sz="1400" dirty="0"/>
                <a:t>Identificación de los usuarios de la regulación</a:t>
              </a:r>
              <a:endParaRPr lang="es-CO" sz="1400" dirty="0"/>
            </a:p>
            <a:p>
              <a:endParaRPr lang="es-ES" dirty="0"/>
            </a:p>
          </p:txBody>
        </p:sp>
        <p:sp>
          <p:nvSpPr>
            <p:cNvPr id="18" name="Rectangle 17"/>
            <p:cNvSpPr/>
            <p:nvPr/>
          </p:nvSpPr>
          <p:spPr>
            <a:xfrm>
              <a:off x="1043544" y="3573559"/>
              <a:ext cx="5486477" cy="369332"/>
            </a:xfrm>
            <a:prstGeom prst="rect">
              <a:avLst/>
            </a:prstGeom>
          </p:spPr>
          <p:txBody>
            <a:bodyPr wrap="square" anchor="ctr">
              <a:spAutoFit/>
            </a:bodyPr>
            <a:lstStyle/>
            <a:p>
              <a:endParaRPr lang="es-CO" dirty="0"/>
            </a:p>
          </p:txBody>
        </p:sp>
        <p:sp>
          <p:nvSpPr>
            <p:cNvPr id="19" name="Rectangle 18"/>
            <p:cNvSpPr/>
            <p:nvPr/>
          </p:nvSpPr>
          <p:spPr>
            <a:xfrm>
              <a:off x="1065202" y="4177526"/>
              <a:ext cx="6459663" cy="1877437"/>
            </a:xfrm>
            <a:prstGeom prst="rect">
              <a:avLst/>
            </a:prstGeom>
          </p:spPr>
          <p:txBody>
            <a:bodyPr wrap="square" anchor="ctr">
              <a:spAutoFit/>
            </a:bodyPr>
            <a:lstStyle/>
            <a:p>
              <a:r>
                <a:rPr lang="es-CO" dirty="0"/>
                <a:t>Valoración de la normatividad vigente:</a:t>
              </a:r>
            </a:p>
            <a:p>
              <a:pPr marL="285750" indent="-285750">
                <a:lnSpc>
                  <a:spcPct val="120000"/>
                </a:lnSpc>
                <a:buFont typeface="Arial" panose="020B0604020202020204" pitchFamily="34" charset="0"/>
                <a:buChar char="•"/>
              </a:pPr>
              <a:r>
                <a:rPr lang="es-CO" sz="1400" dirty="0"/>
                <a:t>Costos administrativos</a:t>
              </a:r>
            </a:p>
            <a:p>
              <a:pPr marL="285750" indent="-285750">
                <a:lnSpc>
                  <a:spcPct val="120000"/>
                </a:lnSpc>
                <a:buFont typeface="Arial" panose="020B0604020202020204" pitchFamily="34" charset="0"/>
                <a:buChar char="•"/>
              </a:pPr>
              <a:r>
                <a:rPr lang="es-CO" sz="1400" dirty="0"/>
                <a:t>Costos financieros directos</a:t>
              </a:r>
            </a:p>
            <a:p>
              <a:pPr marL="285750" indent="-285750">
                <a:lnSpc>
                  <a:spcPct val="120000"/>
                </a:lnSpc>
                <a:buFont typeface="Arial" panose="020B0604020202020204" pitchFamily="34" charset="0"/>
                <a:buChar char="•"/>
              </a:pPr>
              <a:r>
                <a:rPr lang="es-CO" sz="1400" dirty="0"/>
                <a:t>Costos económicos estructurales cuantificables</a:t>
              </a:r>
            </a:p>
            <a:p>
              <a:pPr marL="285750" indent="-285750">
                <a:lnSpc>
                  <a:spcPct val="120000"/>
                </a:lnSpc>
                <a:buFont typeface="Arial" panose="020B0604020202020204" pitchFamily="34" charset="0"/>
                <a:buChar char="•"/>
              </a:pPr>
              <a:r>
                <a:rPr lang="es-CO" sz="1400" dirty="0"/>
                <a:t>Costos no cuantificables e indirectos</a:t>
              </a:r>
            </a:p>
            <a:p>
              <a:pPr marL="285750" indent="-285750">
                <a:lnSpc>
                  <a:spcPct val="120000"/>
                </a:lnSpc>
                <a:buFont typeface="Arial" panose="020B0604020202020204" pitchFamily="34" charset="0"/>
                <a:buChar char="•"/>
              </a:pPr>
              <a:r>
                <a:rPr lang="es-CO" sz="1400" kern="0" dirty="0">
                  <a:solidFill>
                    <a:prstClr val="black"/>
                  </a:solidFill>
                </a:rPr>
                <a:t>Beneficios sociales y económicos</a:t>
              </a:r>
            </a:p>
            <a:p>
              <a:endParaRPr lang="es-CO" sz="1400" dirty="0"/>
            </a:p>
          </p:txBody>
        </p:sp>
        <p:sp>
          <p:nvSpPr>
            <p:cNvPr id="20" name="Rectangle 19"/>
            <p:cNvSpPr/>
            <p:nvPr/>
          </p:nvSpPr>
          <p:spPr>
            <a:xfrm>
              <a:off x="994191" y="5801885"/>
              <a:ext cx="7547391" cy="369332"/>
            </a:xfrm>
            <a:prstGeom prst="rect">
              <a:avLst/>
            </a:prstGeom>
          </p:spPr>
          <p:txBody>
            <a:bodyPr wrap="square" anchor="ctr">
              <a:spAutoFit/>
            </a:bodyPr>
            <a:lstStyle/>
            <a:p>
              <a:r>
                <a:rPr lang="es-CO" dirty="0"/>
                <a:t>Recomendaciones de políticas regulatorias de corto, mediano y largo plazo.</a:t>
              </a:r>
            </a:p>
          </p:txBody>
        </p:sp>
      </p:grpSp>
      <p:sp>
        <p:nvSpPr>
          <p:cNvPr id="22" name="Rectangle 3"/>
          <p:cNvSpPr/>
          <p:nvPr/>
        </p:nvSpPr>
        <p:spPr>
          <a:xfrm>
            <a:off x="429821" y="1523933"/>
            <a:ext cx="5944171" cy="369332"/>
          </a:xfrm>
          <a:prstGeom prst="rect">
            <a:avLst/>
          </a:prstGeom>
        </p:spPr>
        <p:txBody>
          <a:bodyPr wrap="square">
            <a:spAutoFit/>
          </a:bodyPr>
          <a:lstStyle/>
          <a:p>
            <a:r>
              <a:rPr lang="es-CO" b="1" dirty="0"/>
              <a:t>Duración piloto: </a:t>
            </a:r>
            <a:r>
              <a:rPr lang="es-CO" dirty="0"/>
              <a:t>5 meses</a:t>
            </a:r>
          </a:p>
        </p:txBody>
      </p:sp>
      <p:sp>
        <p:nvSpPr>
          <p:cNvPr id="24" name="Título 1">
            <a:extLst>
              <a:ext uri="{FF2B5EF4-FFF2-40B4-BE49-F238E27FC236}">
                <a16:creationId xmlns:a16="http://schemas.microsoft.com/office/drawing/2014/main" id="{4077FDAF-B70A-45D5-AF3E-50D60044AEDB}"/>
              </a:ext>
            </a:extLst>
          </p:cNvPr>
          <p:cNvSpPr>
            <a:spLocks noGrp="1"/>
          </p:cNvSpPr>
          <p:nvPr>
            <p:ph type="title"/>
          </p:nvPr>
        </p:nvSpPr>
        <p:spPr/>
        <p:txBody>
          <a:bodyPr/>
          <a:lstStyle/>
          <a:p>
            <a:r>
              <a:rPr lang="es-ES" sz="3200" dirty="0"/>
              <a:t>Implementación del CONPES 3816:</a:t>
            </a:r>
          </a:p>
        </p:txBody>
      </p:sp>
      <p:sp>
        <p:nvSpPr>
          <p:cNvPr id="25" name="Marcador de texto 2">
            <a:extLst>
              <a:ext uri="{FF2B5EF4-FFF2-40B4-BE49-F238E27FC236}">
                <a16:creationId xmlns:a16="http://schemas.microsoft.com/office/drawing/2014/main" id="{0E073F20-FDFD-4F39-9AFC-28BA28AAC899}"/>
              </a:ext>
            </a:extLst>
          </p:cNvPr>
          <p:cNvSpPr>
            <a:spLocks noGrp="1"/>
          </p:cNvSpPr>
          <p:nvPr>
            <p:ph type="body" sz="quarter" idx="10"/>
          </p:nvPr>
        </p:nvSpPr>
        <p:spPr>
          <a:xfrm>
            <a:off x="444266" y="722976"/>
            <a:ext cx="11614384" cy="360939"/>
          </a:xfrm>
        </p:spPr>
        <p:txBody>
          <a:bodyPr/>
          <a:lstStyle/>
          <a:p>
            <a:r>
              <a:rPr lang="es-ES" dirty="0"/>
              <a:t>5. Calculadora de costos de la regulación</a:t>
            </a:r>
          </a:p>
        </p:txBody>
      </p:sp>
    </p:spTree>
    <p:extLst>
      <p:ext uri="{BB962C8B-B14F-4D97-AF65-F5344CB8AC3E}">
        <p14:creationId xmlns:p14="http://schemas.microsoft.com/office/powerpoint/2010/main" val="549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43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632F-C06C-490D-9481-435C4E3E1498}"/>
              </a:ext>
            </a:extLst>
          </p:cNvPr>
          <p:cNvSpPr>
            <a:spLocks noGrp="1"/>
          </p:cNvSpPr>
          <p:nvPr>
            <p:ph type="title"/>
          </p:nvPr>
        </p:nvSpPr>
        <p:spPr/>
        <p:txBody>
          <a:bodyPr/>
          <a:lstStyle/>
          <a:p>
            <a:r>
              <a:rPr lang="es-CO" sz="2800" dirty="0"/>
              <a:t>El reto de largo plazo es que Colombia alcance la tercera posición de la región en el ranking de competitividad del Foro Económico Mundial</a:t>
            </a:r>
          </a:p>
        </p:txBody>
      </p:sp>
      <p:sp>
        <p:nvSpPr>
          <p:cNvPr id="37" name="Round Same Side Corner Rectangle 5">
            <a:extLst>
              <a:ext uri="{FF2B5EF4-FFF2-40B4-BE49-F238E27FC236}">
                <a16:creationId xmlns:a16="http://schemas.microsoft.com/office/drawing/2014/main" id="{32FC1294-02A0-44F1-8D4C-0F3B695C340E}"/>
              </a:ext>
            </a:extLst>
          </p:cNvPr>
          <p:cNvSpPr/>
          <p:nvPr/>
        </p:nvSpPr>
        <p:spPr>
          <a:xfrm>
            <a:off x="6096000" y="4398564"/>
            <a:ext cx="4578748" cy="1068908"/>
          </a:xfrm>
          <a:prstGeom prst="round2SameRect">
            <a:avLst>
              <a:gd name="adj1" fmla="val 0"/>
              <a:gd name="adj2" fmla="val 6758"/>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Implementación del Análisis de Impacto Normativo</a:t>
            </a:r>
          </a:p>
        </p:txBody>
      </p:sp>
      <p:sp>
        <p:nvSpPr>
          <p:cNvPr id="41" name="Round Same Side Corner Rectangle 5">
            <a:extLst>
              <a:ext uri="{FF2B5EF4-FFF2-40B4-BE49-F238E27FC236}">
                <a16:creationId xmlns:a16="http://schemas.microsoft.com/office/drawing/2014/main" id="{A012D461-5F20-4C72-A159-29B1AA82647A}"/>
              </a:ext>
            </a:extLst>
          </p:cNvPr>
          <p:cNvSpPr/>
          <p:nvPr/>
        </p:nvSpPr>
        <p:spPr>
          <a:xfrm>
            <a:off x="6175968" y="2546896"/>
            <a:ext cx="4487738" cy="1068909"/>
          </a:xfrm>
          <a:prstGeom prst="round2SameRect">
            <a:avLst>
              <a:gd name="adj1" fmla="val 0"/>
              <a:gd name="adj2" fmla="val 6758"/>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Disminución de los costos logísticos (Misión Logística)</a:t>
            </a:r>
          </a:p>
        </p:txBody>
      </p:sp>
      <p:grpSp>
        <p:nvGrpSpPr>
          <p:cNvPr id="19" name="Group 17">
            <a:extLst>
              <a:ext uri="{FF2B5EF4-FFF2-40B4-BE49-F238E27FC236}">
                <a16:creationId xmlns:a16="http://schemas.microsoft.com/office/drawing/2014/main" id="{E520D0AE-B44E-48DB-AA3C-C5906DF0E11E}"/>
              </a:ext>
            </a:extLst>
          </p:cNvPr>
          <p:cNvGrpSpPr/>
          <p:nvPr/>
        </p:nvGrpSpPr>
        <p:grpSpPr>
          <a:xfrm>
            <a:off x="1358348" y="2014193"/>
            <a:ext cx="9305357" cy="3453278"/>
            <a:chOff x="1934860" y="1712789"/>
            <a:chExt cx="7690379" cy="3936303"/>
          </a:xfrm>
        </p:grpSpPr>
        <p:grpSp>
          <p:nvGrpSpPr>
            <p:cNvPr id="20" name="Group 6">
              <a:extLst>
                <a:ext uri="{FF2B5EF4-FFF2-40B4-BE49-F238E27FC236}">
                  <a16:creationId xmlns:a16="http://schemas.microsoft.com/office/drawing/2014/main" id="{1F11A850-1001-4A83-8439-75287DCD9FBB}"/>
                </a:ext>
              </a:extLst>
            </p:cNvPr>
            <p:cNvGrpSpPr/>
            <p:nvPr/>
          </p:nvGrpSpPr>
          <p:grpSpPr>
            <a:xfrm>
              <a:off x="1989280" y="1712789"/>
              <a:ext cx="3708875" cy="1850810"/>
              <a:chOff x="435835" y="1593145"/>
              <a:chExt cx="3384135" cy="1850810"/>
            </a:xfrm>
          </p:grpSpPr>
          <p:sp>
            <p:nvSpPr>
              <p:cNvPr id="47" name="Round Same Side Corner Rectangle 4">
                <a:extLst>
                  <a:ext uri="{FF2B5EF4-FFF2-40B4-BE49-F238E27FC236}">
                    <a16:creationId xmlns:a16="http://schemas.microsoft.com/office/drawing/2014/main" id="{99355D3C-3640-4ADC-8CC8-D379E74DA117}"/>
                  </a:ext>
                </a:extLst>
              </p:cNvPr>
              <p:cNvSpPr/>
              <p:nvPr/>
            </p:nvSpPr>
            <p:spPr>
              <a:xfrm>
                <a:off x="435835" y="1593145"/>
                <a:ext cx="3384135" cy="632389"/>
              </a:xfrm>
              <a:prstGeom prst="round2SameRect">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INFRAESTRUCTURA</a:t>
                </a:r>
              </a:p>
            </p:txBody>
          </p:sp>
          <p:sp>
            <p:nvSpPr>
              <p:cNvPr id="48" name="Round Same Side Corner Rectangle 5">
                <a:extLst>
                  <a:ext uri="{FF2B5EF4-FFF2-40B4-BE49-F238E27FC236}">
                    <a16:creationId xmlns:a16="http://schemas.microsoft.com/office/drawing/2014/main" id="{847B0212-094A-4BAB-B94E-9E4382EF7887}"/>
                  </a:ext>
                </a:extLst>
              </p:cNvPr>
              <p:cNvSpPr/>
              <p:nvPr/>
            </p:nvSpPr>
            <p:spPr>
              <a:xfrm>
                <a:off x="435835" y="2225534"/>
                <a:ext cx="3384135" cy="1218421"/>
              </a:xfrm>
              <a:prstGeom prst="round2SameRect">
                <a:avLst>
                  <a:gd name="adj1" fmla="val 0"/>
                  <a:gd name="adj2" fmla="val 6758"/>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dirty="0"/>
              </a:p>
            </p:txBody>
          </p:sp>
        </p:grpSp>
        <p:sp>
          <p:nvSpPr>
            <p:cNvPr id="45" name="Round Same Side Corner Rectangle 4">
              <a:extLst>
                <a:ext uri="{FF2B5EF4-FFF2-40B4-BE49-F238E27FC236}">
                  <a16:creationId xmlns:a16="http://schemas.microsoft.com/office/drawing/2014/main" id="{EE438787-9591-4C0E-982C-60ADD83A50EE}"/>
                </a:ext>
              </a:extLst>
            </p:cNvPr>
            <p:cNvSpPr/>
            <p:nvPr/>
          </p:nvSpPr>
          <p:spPr>
            <a:xfrm>
              <a:off x="5916364" y="1712790"/>
              <a:ext cx="3708875" cy="632390"/>
            </a:xfrm>
            <a:prstGeom prst="round2SameRect">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LOGÍSTICA</a:t>
              </a:r>
            </a:p>
          </p:txBody>
        </p:sp>
        <p:grpSp>
          <p:nvGrpSpPr>
            <p:cNvPr id="38" name="Group 6">
              <a:extLst>
                <a:ext uri="{FF2B5EF4-FFF2-40B4-BE49-F238E27FC236}">
                  <a16:creationId xmlns:a16="http://schemas.microsoft.com/office/drawing/2014/main" id="{1A3834CF-324E-4F49-A37E-49D1BC14DAB2}"/>
                </a:ext>
              </a:extLst>
            </p:cNvPr>
            <p:cNvGrpSpPr/>
            <p:nvPr/>
          </p:nvGrpSpPr>
          <p:grpSpPr>
            <a:xfrm>
              <a:off x="1934860" y="3810870"/>
              <a:ext cx="3763296" cy="1838222"/>
              <a:chOff x="386179" y="1593145"/>
              <a:chExt cx="3433791" cy="1838222"/>
            </a:xfrm>
          </p:grpSpPr>
          <p:sp>
            <p:nvSpPr>
              <p:cNvPr id="43" name="Round Same Side Corner Rectangle 4">
                <a:extLst>
                  <a:ext uri="{FF2B5EF4-FFF2-40B4-BE49-F238E27FC236}">
                    <a16:creationId xmlns:a16="http://schemas.microsoft.com/office/drawing/2014/main" id="{81179C9D-EB4B-4506-8270-FAAB7760197D}"/>
                  </a:ext>
                </a:extLst>
              </p:cNvPr>
              <p:cNvSpPr/>
              <p:nvPr/>
            </p:nvSpPr>
            <p:spPr>
              <a:xfrm>
                <a:off x="435835" y="1593145"/>
                <a:ext cx="3384135" cy="632390"/>
              </a:xfrm>
              <a:prstGeom prst="round2SameRect">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dirty="0"/>
              </a:p>
            </p:txBody>
          </p:sp>
          <p:sp>
            <p:nvSpPr>
              <p:cNvPr id="44" name="Round Same Side Corner Rectangle 5">
                <a:extLst>
                  <a:ext uri="{FF2B5EF4-FFF2-40B4-BE49-F238E27FC236}">
                    <a16:creationId xmlns:a16="http://schemas.microsoft.com/office/drawing/2014/main" id="{2A904273-A717-495A-801F-DA9E76436907}"/>
                  </a:ext>
                </a:extLst>
              </p:cNvPr>
              <p:cNvSpPr/>
              <p:nvPr/>
            </p:nvSpPr>
            <p:spPr>
              <a:xfrm>
                <a:off x="386179" y="2212946"/>
                <a:ext cx="3433791" cy="1218421"/>
              </a:xfrm>
              <a:prstGeom prst="round2SameRect">
                <a:avLst>
                  <a:gd name="adj1" fmla="val 0"/>
                  <a:gd name="adj2" fmla="val 6758"/>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dirty="0"/>
              </a:p>
            </p:txBody>
          </p:sp>
        </p:grpSp>
        <p:grpSp>
          <p:nvGrpSpPr>
            <p:cNvPr id="39" name="Group 6">
              <a:extLst>
                <a:ext uri="{FF2B5EF4-FFF2-40B4-BE49-F238E27FC236}">
                  <a16:creationId xmlns:a16="http://schemas.microsoft.com/office/drawing/2014/main" id="{3D220AD0-6130-42C0-82B9-F0A6EE8BEA50}"/>
                </a:ext>
              </a:extLst>
            </p:cNvPr>
            <p:cNvGrpSpPr/>
            <p:nvPr/>
          </p:nvGrpSpPr>
          <p:grpSpPr>
            <a:xfrm>
              <a:off x="1989280" y="2368358"/>
              <a:ext cx="7635959" cy="2074902"/>
              <a:chOff x="-3459859" y="150633"/>
              <a:chExt cx="6967373" cy="2074902"/>
            </a:xfrm>
          </p:grpSpPr>
          <p:sp>
            <p:nvSpPr>
              <p:cNvPr id="40" name="Round Same Side Corner Rectangle 4">
                <a:extLst>
                  <a:ext uri="{FF2B5EF4-FFF2-40B4-BE49-F238E27FC236}">
                    <a16:creationId xmlns:a16="http://schemas.microsoft.com/office/drawing/2014/main" id="{73C5A5CF-5F21-48AC-B795-8849A42076B4}"/>
                  </a:ext>
                </a:extLst>
              </p:cNvPr>
              <p:cNvSpPr/>
              <p:nvPr/>
            </p:nvSpPr>
            <p:spPr>
              <a:xfrm>
                <a:off x="123379" y="1593145"/>
                <a:ext cx="3384135" cy="632390"/>
              </a:xfrm>
              <a:prstGeom prst="round2SameRect">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dirty="0"/>
              </a:p>
            </p:txBody>
          </p:sp>
          <p:sp>
            <p:nvSpPr>
              <p:cNvPr id="42" name="Round Same Side Corner Rectangle 5">
                <a:extLst>
                  <a:ext uri="{FF2B5EF4-FFF2-40B4-BE49-F238E27FC236}">
                    <a16:creationId xmlns:a16="http://schemas.microsoft.com/office/drawing/2014/main" id="{D700A06D-E7ED-4B7B-97AF-20B1203E805E}"/>
                  </a:ext>
                </a:extLst>
              </p:cNvPr>
              <p:cNvSpPr/>
              <p:nvPr/>
            </p:nvSpPr>
            <p:spPr>
              <a:xfrm>
                <a:off x="-3459859" y="150633"/>
                <a:ext cx="3384135" cy="1218422"/>
              </a:xfrm>
              <a:prstGeom prst="round2SameRect">
                <a:avLst>
                  <a:gd name="adj1" fmla="val 0"/>
                  <a:gd name="adj2" fmla="val 6758"/>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Obras de 4G, plan maestro multimodal</a:t>
                </a:r>
              </a:p>
            </p:txBody>
          </p:sp>
        </p:grpSp>
      </p:grpSp>
      <p:sp>
        <p:nvSpPr>
          <p:cNvPr id="49" name="Round Same Side Corner Rectangle 4">
            <a:extLst>
              <a:ext uri="{FF2B5EF4-FFF2-40B4-BE49-F238E27FC236}">
                <a16:creationId xmlns:a16="http://schemas.microsoft.com/office/drawing/2014/main" id="{9793F573-E274-4979-8B6E-2BC1D3611EE7}"/>
              </a:ext>
            </a:extLst>
          </p:cNvPr>
          <p:cNvSpPr/>
          <p:nvPr/>
        </p:nvSpPr>
        <p:spPr>
          <a:xfrm>
            <a:off x="1346891" y="3848578"/>
            <a:ext cx="4487738" cy="554789"/>
          </a:xfrm>
          <a:prstGeom prst="round2SameRect">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SUBSIDIOS</a:t>
            </a:r>
          </a:p>
        </p:txBody>
      </p:sp>
      <p:sp>
        <p:nvSpPr>
          <p:cNvPr id="5" name="Rectángulo 4">
            <a:extLst>
              <a:ext uri="{FF2B5EF4-FFF2-40B4-BE49-F238E27FC236}">
                <a16:creationId xmlns:a16="http://schemas.microsoft.com/office/drawing/2014/main" id="{0580198F-6BA5-4C09-B4FA-348E987FF67B}"/>
              </a:ext>
            </a:extLst>
          </p:cNvPr>
          <p:cNvSpPr/>
          <p:nvPr/>
        </p:nvSpPr>
        <p:spPr>
          <a:xfrm>
            <a:off x="7602629" y="8624413"/>
            <a:ext cx="2618794" cy="369332"/>
          </a:xfrm>
          <a:prstGeom prst="rect">
            <a:avLst/>
          </a:prstGeom>
        </p:spPr>
        <p:txBody>
          <a:bodyPr wrap="none">
            <a:spAutoFit/>
          </a:bodyPr>
          <a:lstStyle/>
          <a:p>
            <a:pPr algn="ctr"/>
            <a:r>
              <a:rPr lang="es-CO" dirty="0">
                <a:solidFill>
                  <a:schemeClr val="bg1"/>
                </a:solidFill>
              </a:rPr>
              <a:t>MEJORA REGULATORIA</a:t>
            </a:r>
          </a:p>
        </p:txBody>
      </p:sp>
      <p:sp>
        <p:nvSpPr>
          <p:cNvPr id="6" name="Rectángulo 5">
            <a:extLst>
              <a:ext uri="{FF2B5EF4-FFF2-40B4-BE49-F238E27FC236}">
                <a16:creationId xmlns:a16="http://schemas.microsoft.com/office/drawing/2014/main" id="{1B4C28C7-9326-47CF-BFDC-8A10F23BF794}"/>
              </a:ext>
            </a:extLst>
          </p:cNvPr>
          <p:cNvSpPr/>
          <p:nvPr/>
        </p:nvSpPr>
        <p:spPr>
          <a:xfrm>
            <a:off x="1749727" y="4739060"/>
            <a:ext cx="3446777" cy="400110"/>
          </a:xfrm>
          <a:prstGeom prst="rect">
            <a:avLst/>
          </a:prstGeom>
        </p:spPr>
        <p:txBody>
          <a:bodyPr wrap="none">
            <a:spAutoFit/>
          </a:bodyPr>
          <a:lstStyle/>
          <a:p>
            <a:pPr algn="ctr"/>
            <a:r>
              <a:rPr lang="es-CO" sz="2000" dirty="0">
                <a:solidFill>
                  <a:schemeClr val="bg1"/>
                </a:solidFill>
              </a:rPr>
              <a:t>Nuevo esquema de subsidios</a:t>
            </a:r>
          </a:p>
        </p:txBody>
      </p:sp>
      <p:sp>
        <p:nvSpPr>
          <p:cNvPr id="50" name="Round Same Side Corner Rectangle 4">
            <a:extLst>
              <a:ext uri="{FF2B5EF4-FFF2-40B4-BE49-F238E27FC236}">
                <a16:creationId xmlns:a16="http://schemas.microsoft.com/office/drawing/2014/main" id="{E0284FDB-7126-4E80-B45B-B9880215B26A}"/>
              </a:ext>
            </a:extLst>
          </p:cNvPr>
          <p:cNvSpPr/>
          <p:nvPr/>
        </p:nvSpPr>
        <p:spPr>
          <a:xfrm>
            <a:off x="6098662" y="3840709"/>
            <a:ext cx="4487738" cy="554789"/>
          </a:xfrm>
          <a:prstGeom prst="round2SameRect">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MEJORA REGULATORIA</a:t>
            </a:r>
          </a:p>
        </p:txBody>
      </p:sp>
      <p:sp>
        <p:nvSpPr>
          <p:cNvPr id="22" name="CuadroTexto 27">
            <a:extLst>
              <a:ext uri="{FF2B5EF4-FFF2-40B4-BE49-F238E27FC236}">
                <a16:creationId xmlns:a16="http://schemas.microsoft.com/office/drawing/2014/main" id="{C37925B5-E884-43DB-B400-52ACC7B7BB05}"/>
              </a:ext>
            </a:extLst>
          </p:cNvPr>
          <p:cNvSpPr txBox="1"/>
          <p:nvPr/>
        </p:nvSpPr>
        <p:spPr>
          <a:xfrm>
            <a:off x="0" y="1480837"/>
            <a:ext cx="12192001" cy="369332"/>
          </a:xfrm>
          <a:prstGeom prst="rect">
            <a:avLst/>
          </a:prstGeom>
          <a:noFill/>
        </p:spPr>
        <p:txBody>
          <a:bodyPr wrap="square" rtlCol="0">
            <a:spAutoFit/>
          </a:bodyPr>
          <a:lstStyle/>
          <a:p>
            <a:pPr algn="ctr"/>
            <a:r>
              <a:rPr lang="es-ES" dirty="0"/>
              <a:t>Ejes estratégicos</a:t>
            </a:r>
          </a:p>
        </p:txBody>
      </p:sp>
    </p:spTree>
    <p:extLst>
      <p:ext uri="{BB962C8B-B14F-4D97-AF65-F5344CB8AC3E}">
        <p14:creationId xmlns:p14="http://schemas.microsoft.com/office/powerpoint/2010/main" val="176367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1E1BAD-9F36-4EDB-9CAC-F5A3E1BBD924}"/>
              </a:ext>
            </a:extLst>
          </p:cNvPr>
          <p:cNvSpPr>
            <a:spLocks noGrp="1"/>
          </p:cNvSpPr>
          <p:nvPr>
            <p:ph type="body" sz="quarter" idx="10"/>
          </p:nvPr>
        </p:nvSpPr>
        <p:spPr/>
        <p:txBody>
          <a:bodyPr/>
          <a:lstStyle/>
          <a:p>
            <a:r>
              <a:rPr lang="es-CO" dirty="0"/>
              <a:t>Infraestructura</a:t>
            </a:r>
          </a:p>
        </p:txBody>
      </p:sp>
    </p:spTree>
    <p:extLst>
      <p:ext uri="{BB962C8B-B14F-4D97-AF65-F5344CB8AC3E}">
        <p14:creationId xmlns:p14="http://schemas.microsoft.com/office/powerpoint/2010/main" val="167026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AA3B-4131-408B-BACF-59ABCCC4C342}"/>
              </a:ext>
            </a:extLst>
          </p:cNvPr>
          <p:cNvSpPr>
            <a:spLocks noGrp="1"/>
          </p:cNvSpPr>
          <p:nvPr>
            <p:ph type="title"/>
          </p:nvPr>
        </p:nvSpPr>
        <p:spPr/>
        <p:txBody>
          <a:bodyPr/>
          <a:lstStyle/>
          <a:p>
            <a:r>
              <a:rPr lang="es-CO" sz="3200" dirty="0"/>
              <a:t>Infraestructura y desarrollo económico</a:t>
            </a:r>
          </a:p>
        </p:txBody>
      </p:sp>
      <p:sp>
        <p:nvSpPr>
          <p:cNvPr id="3" name="Text Placeholder 2">
            <a:extLst>
              <a:ext uri="{FF2B5EF4-FFF2-40B4-BE49-F238E27FC236}">
                <a16:creationId xmlns:a16="http://schemas.microsoft.com/office/drawing/2014/main" id="{106C0164-C261-4751-95FE-C79040BB4BFD}"/>
              </a:ext>
            </a:extLst>
          </p:cNvPr>
          <p:cNvSpPr>
            <a:spLocks noGrp="1"/>
          </p:cNvSpPr>
          <p:nvPr>
            <p:ph type="body" sz="quarter" idx="10"/>
          </p:nvPr>
        </p:nvSpPr>
        <p:spPr/>
        <p:txBody>
          <a:bodyPr/>
          <a:lstStyle/>
          <a:p>
            <a:r>
              <a:rPr lang="es-CO" sz="1800" dirty="0"/>
              <a:t>Existe una correlación importante entre la calidad de la infraestructura y el desarrollo económico</a:t>
            </a:r>
          </a:p>
        </p:txBody>
      </p:sp>
      <p:sp>
        <p:nvSpPr>
          <p:cNvPr id="4" name="Text Placeholder 3">
            <a:extLst>
              <a:ext uri="{FF2B5EF4-FFF2-40B4-BE49-F238E27FC236}">
                <a16:creationId xmlns:a16="http://schemas.microsoft.com/office/drawing/2014/main" id="{DBC9273F-20CC-4E8A-9FA5-C887B8177CC6}"/>
              </a:ext>
            </a:extLst>
          </p:cNvPr>
          <p:cNvSpPr>
            <a:spLocks noGrp="1"/>
          </p:cNvSpPr>
          <p:nvPr>
            <p:ph type="body" sz="quarter" idx="11"/>
          </p:nvPr>
        </p:nvSpPr>
        <p:spPr/>
        <p:txBody>
          <a:bodyPr/>
          <a:lstStyle/>
          <a:p>
            <a:r>
              <a:rPr lang="en-US" dirty="0"/>
              <a:t>Fuente: World Development </a:t>
            </a:r>
            <a:r>
              <a:rPr lang="en-US" dirty="0" err="1"/>
              <a:t>Iindicators</a:t>
            </a:r>
            <a:r>
              <a:rPr lang="en-US" dirty="0"/>
              <a:t>, 2015.</a:t>
            </a:r>
          </a:p>
        </p:txBody>
      </p:sp>
      <p:grpSp>
        <p:nvGrpSpPr>
          <p:cNvPr id="5" name="Agrupar 5">
            <a:extLst>
              <a:ext uri="{FF2B5EF4-FFF2-40B4-BE49-F238E27FC236}">
                <a16:creationId xmlns:a16="http://schemas.microsoft.com/office/drawing/2014/main" id="{BB2DD449-1ACB-4CA4-908D-A5C8DCCC8CBD}"/>
              </a:ext>
            </a:extLst>
          </p:cNvPr>
          <p:cNvGrpSpPr/>
          <p:nvPr/>
        </p:nvGrpSpPr>
        <p:grpSpPr>
          <a:xfrm>
            <a:off x="1469782" y="4960691"/>
            <a:ext cx="9252436" cy="649208"/>
            <a:chOff x="-3163687" y="4941168"/>
            <a:chExt cx="8411305" cy="864096"/>
          </a:xfrm>
        </p:grpSpPr>
        <p:sp>
          <p:nvSpPr>
            <p:cNvPr id="6" name="Redondear rectángulo de esquina del mismo lado 6">
              <a:extLst>
                <a:ext uri="{FF2B5EF4-FFF2-40B4-BE49-F238E27FC236}">
                  <a16:creationId xmlns:a16="http://schemas.microsoft.com/office/drawing/2014/main" id="{1EDAB162-4C22-4BFA-9B42-EE4ED66CB45B}"/>
                </a:ext>
              </a:extLst>
            </p:cNvPr>
            <p:cNvSpPr/>
            <p:nvPr/>
          </p:nvSpPr>
          <p:spPr>
            <a:xfrm rot="16200000">
              <a:off x="-298039" y="2075520"/>
              <a:ext cx="864096" cy="6595392"/>
            </a:xfrm>
            <a:prstGeom prst="round2SameRect">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s-ES" dirty="0"/>
                <a:t>Correlación de la calidad de la infraestructura con el PIB per cápita:</a:t>
              </a:r>
            </a:p>
          </p:txBody>
        </p:sp>
        <p:sp>
          <p:nvSpPr>
            <p:cNvPr id="7" name="Redondear rectángulo de esquina del mismo lado 7">
              <a:extLst>
                <a:ext uri="{FF2B5EF4-FFF2-40B4-BE49-F238E27FC236}">
                  <a16:creationId xmlns:a16="http://schemas.microsoft.com/office/drawing/2014/main" id="{66950DAF-29E0-47A3-A85F-156ECAC56F2A}"/>
                </a:ext>
              </a:extLst>
            </p:cNvPr>
            <p:cNvSpPr/>
            <p:nvPr/>
          </p:nvSpPr>
          <p:spPr>
            <a:xfrm rot="16200000">
              <a:off x="3907613" y="4465259"/>
              <a:ext cx="864096" cy="1815914"/>
            </a:xfrm>
            <a:prstGeom prst="round2SameRect">
              <a:avLst>
                <a:gd name="adj1" fmla="val 0"/>
                <a:gd name="adj2" fmla="val 14697"/>
              </a:avLst>
            </a:prstGeom>
            <a:gradFill flip="none" rotWithShape="1">
              <a:gsLst>
                <a:gs pos="0">
                  <a:srgbClr val="A4091F"/>
                </a:gs>
                <a:gs pos="100000">
                  <a:srgbClr val="800000"/>
                </a:gs>
              </a:gsLst>
              <a:lin ang="10200000" scaled="0"/>
              <a:tileRect/>
            </a:gra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nb-NO" sz="3200" b="1" spc="-150" dirty="0"/>
                <a:t>0,78</a:t>
              </a:r>
              <a:endParaRPr lang="es-ES" sz="3600" b="1" spc="-150" dirty="0"/>
            </a:p>
          </p:txBody>
        </p:sp>
      </p:grpSp>
      <p:graphicFrame>
        <p:nvGraphicFramePr>
          <p:cNvPr id="8" name="Gráfico 9">
            <a:extLst>
              <a:ext uri="{FF2B5EF4-FFF2-40B4-BE49-F238E27FC236}">
                <a16:creationId xmlns:a16="http://schemas.microsoft.com/office/drawing/2014/main" id="{CD7C2EB3-9935-4257-820C-DE09A43668C4}"/>
              </a:ext>
            </a:extLst>
          </p:cNvPr>
          <p:cNvGraphicFramePr>
            <a:graphicFrameLocks/>
          </p:cNvGraphicFramePr>
          <p:nvPr>
            <p:extLst>
              <p:ext uri="{D42A27DB-BD31-4B8C-83A1-F6EECF244321}">
                <p14:modId xmlns:p14="http://schemas.microsoft.com/office/powerpoint/2010/main" val="1855022463"/>
              </p:ext>
            </p:extLst>
          </p:nvPr>
        </p:nvGraphicFramePr>
        <p:xfrm>
          <a:off x="355185" y="1355995"/>
          <a:ext cx="11516610" cy="3604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486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98D2-40AE-48ED-9AE1-8F112341F174}"/>
              </a:ext>
            </a:extLst>
          </p:cNvPr>
          <p:cNvSpPr>
            <a:spLocks noGrp="1"/>
          </p:cNvSpPr>
          <p:nvPr>
            <p:ph type="title"/>
          </p:nvPr>
        </p:nvSpPr>
        <p:spPr/>
        <p:txBody>
          <a:bodyPr/>
          <a:lstStyle/>
          <a:p>
            <a:r>
              <a:rPr lang="es-CO" sz="3200" dirty="0"/>
              <a:t>Colombia está expandiendo su infraestructura 2015-2018</a:t>
            </a:r>
          </a:p>
        </p:txBody>
      </p:sp>
      <p:sp>
        <p:nvSpPr>
          <p:cNvPr id="3" name="Text Placeholder 2">
            <a:extLst>
              <a:ext uri="{FF2B5EF4-FFF2-40B4-BE49-F238E27FC236}">
                <a16:creationId xmlns:a16="http://schemas.microsoft.com/office/drawing/2014/main" id="{65670426-EA45-4941-BD7E-31252910D67D}"/>
              </a:ext>
            </a:extLst>
          </p:cNvPr>
          <p:cNvSpPr>
            <a:spLocks noGrp="1"/>
          </p:cNvSpPr>
          <p:nvPr>
            <p:ph type="body" sz="quarter" idx="10"/>
          </p:nvPr>
        </p:nvSpPr>
        <p:spPr/>
        <p:txBody>
          <a:bodyPr/>
          <a:lstStyle/>
          <a:p>
            <a:r>
              <a:rPr lang="es-CO" sz="1800" dirty="0"/>
              <a:t>Las obras de 4G se complementarán con vías terciarias, navegabilidad fluvial y aeropuertos permitiendo conectar los centros poblacionales y productivos con los corredores arteriales.</a:t>
            </a:r>
          </a:p>
        </p:txBody>
      </p:sp>
      <p:grpSp>
        <p:nvGrpSpPr>
          <p:cNvPr id="5" name="Agrupar 9">
            <a:extLst>
              <a:ext uri="{FF2B5EF4-FFF2-40B4-BE49-F238E27FC236}">
                <a16:creationId xmlns:a16="http://schemas.microsoft.com/office/drawing/2014/main" id="{CE800DF2-E147-4901-9F4C-2DBF2D645066}"/>
              </a:ext>
            </a:extLst>
          </p:cNvPr>
          <p:cNvGrpSpPr/>
          <p:nvPr/>
        </p:nvGrpSpPr>
        <p:grpSpPr>
          <a:xfrm>
            <a:off x="366135" y="1475705"/>
            <a:ext cx="2870241" cy="1378696"/>
            <a:chOff x="2211624" y="2078876"/>
            <a:chExt cx="3732111" cy="1835044"/>
          </a:xfrm>
          <a:effectLst>
            <a:outerShdw blurRad="50800" dist="38100" dir="5400000" algn="t" rotWithShape="0">
              <a:prstClr val="black">
                <a:alpha val="40000"/>
              </a:prstClr>
            </a:outerShdw>
          </a:effectLst>
        </p:grpSpPr>
        <p:sp>
          <p:nvSpPr>
            <p:cNvPr id="6" name="Redondear rectángulo de esquina del mismo lado 5">
              <a:extLst>
                <a:ext uri="{FF2B5EF4-FFF2-40B4-BE49-F238E27FC236}">
                  <a16:creationId xmlns:a16="http://schemas.microsoft.com/office/drawing/2014/main" id="{2F80BC49-B2A1-436F-9C05-B30C89514253}"/>
                </a:ext>
              </a:extLst>
            </p:cNvPr>
            <p:cNvSpPr/>
            <p:nvPr/>
          </p:nvSpPr>
          <p:spPr>
            <a:xfrm>
              <a:off x="2211624" y="2078876"/>
              <a:ext cx="3732111" cy="1100645"/>
            </a:xfrm>
            <a:prstGeom prst="round2SameRect">
              <a:avLst>
                <a:gd name="adj1" fmla="val 12099"/>
                <a:gd name="adj2" fmla="val 0"/>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normalizeH="0" baseline="0" noProof="0" dirty="0">
                  <a:ln>
                    <a:noFill/>
                  </a:ln>
                  <a:solidFill>
                    <a:prstClr val="white"/>
                  </a:solidFill>
                  <a:effectLst/>
                  <a:uLnTx/>
                  <a:uFillTx/>
                  <a:latin typeface="Futura Std Book"/>
                  <a:ea typeface="+mn-ea"/>
                  <a:cs typeface="+mn-cs"/>
                </a:rPr>
                <a:t>INFRAESTRUCTURA VIAL</a:t>
              </a:r>
              <a:r>
                <a:rPr kumimoji="0" lang="es-ES" sz="2000" b="0" i="0" u="none" strike="noStrike" kern="1200" cap="none" normalizeH="0" noProof="0" dirty="0">
                  <a:ln>
                    <a:noFill/>
                  </a:ln>
                  <a:solidFill>
                    <a:prstClr val="white"/>
                  </a:solidFill>
                  <a:effectLst/>
                  <a:uLnTx/>
                  <a:uFillTx/>
                  <a:latin typeface="Futura Std Book"/>
                  <a:ea typeface="+mn-ea"/>
                  <a:cs typeface="+mn-cs"/>
                </a:rPr>
                <a:t> </a:t>
              </a:r>
              <a:r>
                <a:rPr kumimoji="0" lang="es-ES" sz="2000" b="1" i="0" u="none" strike="noStrike" kern="1200" cap="none" normalizeH="0" baseline="0" noProof="0" dirty="0">
                  <a:ln>
                    <a:noFill/>
                  </a:ln>
                  <a:solidFill>
                    <a:prstClr val="white"/>
                  </a:solidFill>
                  <a:effectLst/>
                  <a:uLnTx/>
                  <a:uFillTx/>
                  <a:latin typeface="Futura Std Book"/>
                  <a:ea typeface="+mn-ea"/>
                  <a:cs typeface="+mn-cs"/>
                </a:rPr>
                <a:t>4G</a:t>
              </a:r>
            </a:p>
          </p:txBody>
        </p:sp>
        <p:sp>
          <p:nvSpPr>
            <p:cNvPr id="7" name="Redondear rectángulo de esquina del mismo lado 6">
              <a:extLst>
                <a:ext uri="{FF2B5EF4-FFF2-40B4-BE49-F238E27FC236}">
                  <a16:creationId xmlns:a16="http://schemas.microsoft.com/office/drawing/2014/main" id="{814F8E24-81E3-49E8-80C6-9082180F3F92}"/>
                </a:ext>
              </a:extLst>
            </p:cNvPr>
            <p:cNvSpPr/>
            <p:nvPr/>
          </p:nvSpPr>
          <p:spPr>
            <a:xfrm>
              <a:off x="2211624" y="3179520"/>
              <a:ext cx="3732111" cy="734400"/>
            </a:xfrm>
            <a:prstGeom prst="round2SameRect">
              <a:avLst>
                <a:gd name="adj1" fmla="val 0"/>
                <a:gd name="adj2" fmla="val 16846"/>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Futura Std Book"/>
                  <a:ea typeface="+mn-ea"/>
                  <a:cs typeface="+mn-cs"/>
                </a:rPr>
                <a:t>$19 billones</a:t>
              </a:r>
            </a:p>
          </p:txBody>
        </p:sp>
      </p:grpSp>
      <p:grpSp>
        <p:nvGrpSpPr>
          <p:cNvPr id="8" name="Agrupar 9">
            <a:extLst>
              <a:ext uri="{FF2B5EF4-FFF2-40B4-BE49-F238E27FC236}">
                <a16:creationId xmlns:a16="http://schemas.microsoft.com/office/drawing/2014/main" id="{13A8EF88-84BC-43CD-955C-658CF7781649}"/>
              </a:ext>
            </a:extLst>
          </p:cNvPr>
          <p:cNvGrpSpPr/>
          <p:nvPr/>
        </p:nvGrpSpPr>
        <p:grpSpPr>
          <a:xfrm>
            <a:off x="3465748" y="1475704"/>
            <a:ext cx="4208405" cy="1378696"/>
            <a:chOff x="2211624" y="2078876"/>
            <a:chExt cx="3732111" cy="1835044"/>
          </a:xfrm>
          <a:effectLst>
            <a:outerShdw blurRad="50800" dist="38100" dir="5400000" algn="t" rotWithShape="0">
              <a:prstClr val="black">
                <a:alpha val="40000"/>
              </a:prstClr>
            </a:outerShdw>
          </a:effectLst>
        </p:grpSpPr>
        <p:sp>
          <p:nvSpPr>
            <p:cNvPr id="9" name="Redondear rectángulo de esquina del mismo lado 8">
              <a:extLst>
                <a:ext uri="{FF2B5EF4-FFF2-40B4-BE49-F238E27FC236}">
                  <a16:creationId xmlns:a16="http://schemas.microsoft.com/office/drawing/2014/main" id="{23CC16C2-9675-4C45-AB0D-19F141A9A3E9}"/>
                </a:ext>
              </a:extLst>
            </p:cNvPr>
            <p:cNvSpPr/>
            <p:nvPr/>
          </p:nvSpPr>
          <p:spPr>
            <a:xfrm>
              <a:off x="2211624" y="2078876"/>
              <a:ext cx="3732111" cy="1100645"/>
            </a:xfrm>
            <a:prstGeom prst="round2SameRect">
              <a:avLst>
                <a:gd name="adj1" fmla="val 12099"/>
                <a:gd name="adj2" fmla="val 0"/>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normalizeH="0" baseline="0" noProof="0" dirty="0">
                  <a:ln>
                    <a:noFill/>
                  </a:ln>
                  <a:solidFill>
                    <a:prstClr val="white"/>
                  </a:solidFill>
                  <a:effectLst/>
                  <a:uLnTx/>
                  <a:uFillTx/>
                  <a:latin typeface="Futura Std Book"/>
                  <a:ea typeface="+mn-ea"/>
                  <a:cs typeface="+mn-cs"/>
                </a:rPr>
                <a:t>OBRA PÚBLICA Y </a:t>
              </a:r>
              <a:br>
                <a:rPr kumimoji="0" lang="es-ES" sz="2000" b="0" i="0" u="none" strike="noStrike" kern="1200" cap="none" normalizeH="0" baseline="0" noProof="0" dirty="0">
                  <a:ln>
                    <a:noFill/>
                  </a:ln>
                  <a:solidFill>
                    <a:prstClr val="white"/>
                  </a:solidFill>
                  <a:effectLst/>
                  <a:uLnTx/>
                  <a:uFillTx/>
                  <a:latin typeface="Futura Std Book"/>
                  <a:ea typeface="+mn-ea"/>
                  <a:cs typeface="+mn-cs"/>
                </a:rPr>
              </a:br>
              <a:r>
                <a:rPr kumimoji="0" lang="es-ES" sz="2000" b="1" i="0" u="none" strike="noStrike" kern="1200" cap="none" normalizeH="0" baseline="0" noProof="0" dirty="0">
                  <a:ln>
                    <a:noFill/>
                  </a:ln>
                  <a:solidFill>
                    <a:prstClr val="white"/>
                  </a:solidFill>
                  <a:effectLst/>
                  <a:uLnTx/>
                  <a:uFillTx/>
                  <a:latin typeface="Futura Std Book"/>
                  <a:ea typeface="+mn-ea"/>
                  <a:cs typeface="+mn-cs"/>
                </a:rPr>
                <a:t>RED TERCIARIA</a:t>
              </a:r>
            </a:p>
          </p:txBody>
        </p:sp>
        <p:sp>
          <p:nvSpPr>
            <p:cNvPr id="10" name="Redondear rectángulo de esquina del mismo lado 9">
              <a:extLst>
                <a:ext uri="{FF2B5EF4-FFF2-40B4-BE49-F238E27FC236}">
                  <a16:creationId xmlns:a16="http://schemas.microsoft.com/office/drawing/2014/main" id="{0E2C0126-5639-412A-A34B-60B9DA8EDBB9}"/>
                </a:ext>
              </a:extLst>
            </p:cNvPr>
            <p:cNvSpPr/>
            <p:nvPr/>
          </p:nvSpPr>
          <p:spPr>
            <a:xfrm>
              <a:off x="2211624" y="3179520"/>
              <a:ext cx="3732111" cy="734400"/>
            </a:xfrm>
            <a:prstGeom prst="round2SameRect">
              <a:avLst>
                <a:gd name="adj1" fmla="val 0"/>
                <a:gd name="adj2" fmla="val 16846"/>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Futura Std Book"/>
                  <a:ea typeface="+mn-ea"/>
                  <a:cs typeface="+mn-cs"/>
                </a:rPr>
                <a:t>$6,7 billones</a:t>
              </a:r>
            </a:p>
          </p:txBody>
        </p:sp>
      </p:grpSp>
      <p:sp>
        <p:nvSpPr>
          <p:cNvPr id="11" name="Rectángulo 6">
            <a:extLst>
              <a:ext uri="{FF2B5EF4-FFF2-40B4-BE49-F238E27FC236}">
                <a16:creationId xmlns:a16="http://schemas.microsoft.com/office/drawing/2014/main" id="{DD8967A3-00F8-4987-A8E4-2B2B91BF2421}"/>
              </a:ext>
            </a:extLst>
          </p:cNvPr>
          <p:cNvSpPr>
            <a:spLocks noChangeArrowheads="1"/>
          </p:cNvSpPr>
          <p:nvPr/>
        </p:nvSpPr>
        <p:spPr bwMode="auto">
          <a:xfrm>
            <a:off x="333914" y="3075069"/>
            <a:ext cx="3134164" cy="2800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utura Std Book" panose="020B0502020204020303"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anose="020B0502020204020303"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anose="020B0502020204020303"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CO" alt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217</a:t>
            </a:r>
            <a:r>
              <a:rPr kumimoji="0" lang="es-ES" alt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 </a:t>
            </a:r>
            <a:r>
              <a:rPr kumimoji="0" lang="es-ES" alt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kilómetros de doble calzada *</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Inversión a 2035: </a:t>
            </a: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$39,6 billones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Kilómetros: 5.800</a:t>
            </a:r>
            <a:endParaRPr kumimoji="0" lang="es-ES"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Total proyectos adjudicados: </a:t>
            </a: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33</a:t>
            </a:r>
            <a:endParaRPr kumimoji="0" lang="es-ES"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Con cierre financiero contractual: </a:t>
            </a: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24</a:t>
            </a:r>
            <a:endParaRPr kumimoji="0" lang="es-ES"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Con cierre financiero contrato crédito: </a:t>
            </a: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9</a:t>
            </a:r>
            <a:endParaRPr kumimoji="0" lang="es-ES" alt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endParaRPr>
          </a:p>
        </p:txBody>
      </p:sp>
      <p:sp>
        <p:nvSpPr>
          <p:cNvPr id="12" name="Rectángulo 6">
            <a:extLst>
              <a:ext uri="{FF2B5EF4-FFF2-40B4-BE49-F238E27FC236}">
                <a16:creationId xmlns:a16="http://schemas.microsoft.com/office/drawing/2014/main" id="{6EE5BE26-67DE-4953-89A4-19265ECFE016}"/>
              </a:ext>
            </a:extLst>
          </p:cNvPr>
          <p:cNvSpPr>
            <a:spLocks noChangeArrowheads="1"/>
          </p:cNvSpPr>
          <p:nvPr/>
        </p:nvSpPr>
        <p:spPr bwMode="auto">
          <a:xfrm>
            <a:off x="3453786" y="3072736"/>
            <a:ext cx="4231129"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utura Std Book" panose="020B0502020204020303"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anose="020B0502020204020303"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anose="020B0502020204020303"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CO" alt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Plan Vías para la equidad: </a:t>
            </a:r>
            <a:r>
              <a:rPr kumimoji="0" lang="es-ES" alt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 </a:t>
            </a:r>
            <a:r>
              <a:rPr kumimoji="0" lang="es-ES" alt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58 proyectos, 664 km, $4 billones inversión total</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Adjudicación total, </a:t>
            </a: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56</a:t>
            </a: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 en construcción, </a:t>
            </a: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2</a:t>
            </a: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 terminados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Puente Pumarejo: </a:t>
            </a: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$615.000 millones, 2.5 km, adjudicado y en construcción</a:t>
            </a:r>
            <a:endParaRPr kumimoji="0" lang="es-ES"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Buga – Buenaventura: </a:t>
            </a: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63 km, $1.6 billones, en construcción</a:t>
            </a:r>
            <a:endParaRPr kumimoji="0" lang="es-ES"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RED TERCIARIA: </a:t>
            </a: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cerca de 3.000 km en intervención, </a:t>
            </a:r>
            <a:r>
              <a:rPr kumimoji="0" lang="es-CO" sz="16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$3,7 billones</a:t>
            </a:r>
            <a:r>
              <a:rPr kumimoji="0" lang="es-CO"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 previstos en toda la red</a:t>
            </a:r>
            <a:endParaRPr kumimoji="0" lang="es-ES" sz="16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endParaRPr>
          </a:p>
        </p:txBody>
      </p:sp>
      <p:pic>
        <p:nvPicPr>
          <p:cNvPr id="13" name="Imagen 12">
            <a:extLst>
              <a:ext uri="{FF2B5EF4-FFF2-40B4-BE49-F238E27FC236}">
                <a16:creationId xmlns:a16="http://schemas.microsoft.com/office/drawing/2014/main" id="{5F61283F-E4DB-40B6-BAC9-B1DE0C358874}"/>
              </a:ext>
            </a:extLst>
          </p:cNvPr>
          <p:cNvPicPr>
            <a:picLocks noChangeAspect="1"/>
          </p:cNvPicPr>
          <p:nvPr/>
        </p:nvPicPr>
        <p:blipFill>
          <a:blip r:embed="rId2"/>
          <a:stretch>
            <a:fillRect/>
          </a:stretch>
        </p:blipFill>
        <p:spPr>
          <a:xfrm>
            <a:off x="7889417" y="1474375"/>
            <a:ext cx="3956627" cy="4383617"/>
          </a:xfrm>
          <a:prstGeom prst="rect">
            <a:avLst/>
          </a:prstGeom>
        </p:spPr>
      </p:pic>
    </p:spTree>
    <p:extLst>
      <p:ext uri="{BB962C8B-B14F-4D97-AF65-F5344CB8AC3E}">
        <p14:creationId xmlns:p14="http://schemas.microsoft.com/office/powerpoint/2010/main" val="384543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98D2-40AE-48ED-9AE1-8F112341F174}"/>
              </a:ext>
            </a:extLst>
          </p:cNvPr>
          <p:cNvSpPr>
            <a:spLocks noGrp="1"/>
          </p:cNvSpPr>
          <p:nvPr>
            <p:ph type="title"/>
          </p:nvPr>
        </p:nvSpPr>
        <p:spPr/>
        <p:txBody>
          <a:bodyPr/>
          <a:lstStyle/>
          <a:p>
            <a:r>
              <a:rPr lang="es-CO" sz="3200" dirty="0"/>
              <a:t>Colombia está expandiendo su infraestructura 2015-2018</a:t>
            </a:r>
          </a:p>
        </p:txBody>
      </p:sp>
      <p:sp>
        <p:nvSpPr>
          <p:cNvPr id="3" name="Text Placeholder 2">
            <a:extLst>
              <a:ext uri="{FF2B5EF4-FFF2-40B4-BE49-F238E27FC236}">
                <a16:creationId xmlns:a16="http://schemas.microsoft.com/office/drawing/2014/main" id="{65670426-EA45-4941-BD7E-31252910D67D}"/>
              </a:ext>
            </a:extLst>
          </p:cNvPr>
          <p:cNvSpPr>
            <a:spLocks noGrp="1"/>
          </p:cNvSpPr>
          <p:nvPr>
            <p:ph type="body" sz="quarter" idx="10"/>
          </p:nvPr>
        </p:nvSpPr>
        <p:spPr/>
        <p:txBody>
          <a:bodyPr/>
          <a:lstStyle/>
          <a:p>
            <a:r>
              <a:rPr lang="es-CO" sz="1800" dirty="0"/>
              <a:t>Las obras de 4G se complementarán con vías terciarias, navegabilidad fluvial y aeropuertos permitiendo conectar los centros poblacionales y productivos con los corredores arteriales.</a:t>
            </a:r>
          </a:p>
        </p:txBody>
      </p:sp>
      <p:sp>
        <p:nvSpPr>
          <p:cNvPr id="14" name="Rectángulo 6">
            <a:extLst>
              <a:ext uri="{FF2B5EF4-FFF2-40B4-BE49-F238E27FC236}">
                <a16:creationId xmlns:a16="http://schemas.microsoft.com/office/drawing/2014/main" id="{924D1FEF-A1AF-46F5-BC64-96A1904B95AB}"/>
              </a:ext>
            </a:extLst>
          </p:cNvPr>
          <p:cNvSpPr>
            <a:spLocks noChangeArrowheads="1"/>
          </p:cNvSpPr>
          <p:nvPr/>
        </p:nvSpPr>
        <p:spPr bwMode="auto">
          <a:xfrm>
            <a:off x="272972" y="2732728"/>
            <a:ext cx="2869880" cy="2769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utura Std Book" panose="020B0502020204020303"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anose="020B0502020204020303"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anose="020B0502020204020303"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9pPr>
          </a:lstStyle>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altLang="es-CO" sz="1400" b="1" i="0" u="none" strike="noStrike" kern="1200" cap="none" spc="0" normalizeH="0" baseline="0" noProof="0" dirty="0">
                <a:ln>
                  <a:noFill/>
                </a:ln>
                <a:solidFill>
                  <a:prstClr val="black"/>
                </a:solidFill>
                <a:effectLst/>
                <a:uLnTx/>
                <a:uFillTx/>
              </a:rPr>
              <a:t>Cuenca Amazónica </a:t>
            </a:r>
            <a:r>
              <a:rPr kumimoji="0" lang="es-ES" altLang="es-CO" sz="1400" b="0" i="0" u="none" strike="noStrike" kern="1200" cap="none" spc="0" normalizeH="0" baseline="0" noProof="0" dirty="0">
                <a:ln>
                  <a:noFill/>
                </a:ln>
                <a:solidFill>
                  <a:prstClr val="black"/>
                </a:solidFill>
                <a:effectLst/>
                <a:uLnTx/>
                <a:uFillTx/>
              </a:rPr>
              <a:t>(3 Proyectos)</a:t>
            </a: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altLang="es-CO" sz="1400" b="1" i="0" u="none" strike="noStrike" kern="1200" cap="none" spc="0" normalizeH="0" baseline="0" noProof="0" dirty="0">
                <a:ln>
                  <a:noFill/>
                </a:ln>
                <a:solidFill>
                  <a:prstClr val="black"/>
                </a:solidFill>
                <a:effectLst/>
                <a:uLnTx/>
                <a:uFillTx/>
              </a:rPr>
              <a:t>Cuenca Orinoco </a:t>
            </a:r>
            <a:r>
              <a:rPr kumimoji="0" lang="es-ES" altLang="es-CO" sz="1400" b="0" i="0" u="none" strike="noStrike" kern="1200" cap="none" spc="0" normalizeH="0" baseline="0" noProof="0" dirty="0">
                <a:ln>
                  <a:noFill/>
                </a:ln>
                <a:solidFill>
                  <a:prstClr val="black"/>
                </a:solidFill>
                <a:effectLst/>
                <a:uLnTx/>
                <a:uFillTx/>
              </a:rPr>
              <a:t>(3 Proyectos)</a:t>
            </a: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altLang="es-CO" sz="1400" b="1" i="0" u="none" strike="noStrike" kern="1200" cap="none" spc="0" normalizeH="0" baseline="0" noProof="0" dirty="0">
                <a:ln>
                  <a:noFill/>
                </a:ln>
                <a:solidFill>
                  <a:prstClr val="black"/>
                </a:solidFill>
                <a:effectLst/>
                <a:uLnTx/>
                <a:uFillTx/>
              </a:rPr>
              <a:t>Cuenca Atrato </a:t>
            </a:r>
            <a:r>
              <a:rPr kumimoji="0" lang="es-ES" altLang="es-CO" sz="1400" b="0" i="0" u="none" strike="noStrike" kern="1200" cap="none" spc="0" normalizeH="0" baseline="0" noProof="0" dirty="0">
                <a:ln>
                  <a:noFill/>
                </a:ln>
                <a:solidFill>
                  <a:prstClr val="black"/>
                </a:solidFill>
                <a:effectLst/>
                <a:uLnTx/>
                <a:uFillTx/>
              </a:rPr>
              <a:t>(1 Proyecto)</a:t>
            </a: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altLang="es-CO" sz="1400" b="1" i="0" u="none" strike="noStrike" kern="1200" cap="none" spc="0" normalizeH="0" baseline="0" noProof="0" dirty="0">
                <a:ln>
                  <a:noFill/>
                </a:ln>
                <a:solidFill>
                  <a:prstClr val="black"/>
                </a:solidFill>
                <a:effectLst/>
                <a:uLnTx/>
                <a:uFillTx/>
              </a:rPr>
              <a:t>Cuenca Pacífico </a:t>
            </a:r>
            <a:r>
              <a:rPr kumimoji="0" lang="es-ES" altLang="es-CO" sz="1400" b="0" i="0" u="none" strike="noStrike" kern="1200" cap="none" spc="0" normalizeH="0" baseline="0" noProof="0" dirty="0">
                <a:ln>
                  <a:noFill/>
                </a:ln>
                <a:solidFill>
                  <a:prstClr val="black"/>
                </a:solidFill>
                <a:effectLst/>
                <a:uLnTx/>
                <a:uFillTx/>
              </a:rPr>
              <a:t>(1 Proyecto)</a:t>
            </a: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altLang="es-CO" sz="1400" b="0" i="0" u="none" strike="noStrike" kern="1200" cap="none" spc="0" normalizeH="0" baseline="0" noProof="0" dirty="0">
                <a:ln>
                  <a:noFill/>
                </a:ln>
                <a:solidFill>
                  <a:prstClr val="black"/>
                </a:solidFill>
                <a:effectLst/>
                <a:uLnTx/>
                <a:uFillTx/>
              </a:rPr>
              <a:t>En ejecución </a:t>
            </a:r>
            <a:r>
              <a:rPr kumimoji="0" lang="es-CO" altLang="es-CO" sz="1400" b="1" i="0" u="none" strike="noStrike" kern="1200" cap="none" spc="0" normalizeH="0" baseline="0" noProof="0" dirty="0">
                <a:ln>
                  <a:noFill/>
                </a:ln>
                <a:solidFill>
                  <a:prstClr val="black"/>
                </a:solidFill>
                <a:effectLst/>
                <a:uLnTx/>
                <a:uFillTx/>
              </a:rPr>
              <a:t>$127.000 millones: Acuapista del Pacífico, </a:t>
            </a:r>
            <a:r>
              <a:rPr kumimoji="0" lang="es-ES" sz="1400" b="0" i="0" u="none" strike="noStrike" kern="1200" cap="none" spc="0" normalizeH="0" baseline="0" noProof="0" dirty="0">
                <a:ln>
                  <a:noFill/>
                </a:ln>
                <a:solidFill>
                  <a:prstClr val="black"/>
                </a:solidFill>
                <a:effectLst/>
                <a:uLnTx/>
                <a:uFillTx/>
              </a:rPr>
              <a:t>Corredor Bioceánico Pacífico-Bogotá -Meta-Orinoco-Atlántico, conexión ríos de la Mojana, Río Magdalena</a:t>
            </a:r>
            <a:r>
              <a:rPr lang="es-CO" sz="1400" dirty="0">
                <a:solidFill>
                  <a:prstClr val="black"/>
                </a:solidFill>
              </a:rPr>
              <a:t>.</a:t>
            </a:r>
            <a:endParaRPr kumimoji="0" lang="es-ES" altLang="es-CO" sz="1400" b="0" i="0" u="none" strike="noStrike" kern="1200" cap="none" spc="0" normalizeH="0" baseline="0" noProof="0" dirty="0">
              <a:ln>
                <a:noFill/>
              </a:ln>
              <a:solidFill>
                <a:prstClr val="black"/>
              </a:solidFill>
              <a:effectLst/>
              <a:uLnTx/>
              <a:uFillTx/>
            </a:endParaRPr>
          </a:p>
        </p:txBody>
      </p:sp>
      <p:grpSp>
        <p:nvGrpSpPr>
          <p:cNvPr id="15" name="Agrupar 9">
            <a:extLst>
              <a:ext uri="{FF2B5EF4-FFF2-40B4-BE49-F238E27FC236}">
                <a16:creationId xmlns:a16="http://schemas.microsoft.com/office/drawing/2014/main" id="{FD0DA4A3-4487-455A-8B00-18B304C803BC}"/>
              </a:ext>
            </a:extLst>
          </p:cNvPr>
          <p:cNvGrpSpPr/>
          <p:nvPr/>
        </p:nvGrpSpPr>
        <p:grpSpPr>
          <a:xfrm>
            <a:off x="316468" y="1426420"/>
            <a:ext cx="2825509" cy="1192662"/>
            <a:chOff x="2211624" y="1589760"/>
            <a:chExt cx="3732111" cy="2324160"/>
          </a:xfrm>
          <a:effectLst>
            <a:outerShdw blurRad="50800" dist="38100" dir="5400000" algn="t" rotWithShape="0">
              <a:prstClr val="black">
                <a:alpha val="40000"/>
              </a:prstClr>
            </a:outerShdw>
          </a:effectLst>
        </p:grpSpPr>
        <p:sp>
          <p:nvSpPr>
            <p:cNvPr id="16" name="Redondear rectángulo de esquina del mismo lado 19">
              <a:extLst>
                <a:ext uri="{FF2B5EF4-FFF2-40B4-BE49-F238E27FC236}">
                  <a16:creationId xmlns:a16="http://schemas.microsoft.com/office/drawing/2014/main" id="{790792EE-08FF-4555-A363-5CA3964C65B2}"/>
                </a:ext>
              </a:extLst>
            </p:cNvPr>
            <p:cNvSpPr/>
            <p:nvPr/>
          </p:nvSpPr>
          <p:spPr>
            <a:xfrm>
              <a:off x="2211624" y="1589760"/>
              <a:ext cx="3732111" cy="1589760"/>
            </a:xfrm>
            <a:prstGeom prst="round2SameRect">
              <a:avLst>
                <a:gd name="adj1" fmla="val 12099"/>
                <a:gd name="adj2" fmla="val 0"/>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i="0" u="none" strike="noStrike" kern="1200" cap="none" normalizeH="0" baseline="0" noProof="0" dirty="0">
                  <a:ln>
                    <a:noFill/>
                  </a:ln>
                  <a:solidFill>
                    <a:prstClr val="white"/>
                  </a:solidFill>
                  <a:effectLst/>
                  <a:uLnTx/>
                  <a:uFillTx/>
                  <a:latin typeface="Futura Std Book"/>
                  <a:ea typeface="+mn-ea"/>
                  <a:cs typeface="+mn-cs"/>
                </a:rPr>
                <a:t>Infraestructura fluvial</a:t>
              </a:r>
            </a:p>
          </p:txBody>
        </p:sp>
        <p:sp>
          <p:nvSpPr>
            <p:cNvPr id="17" name="Redondear rectángulo de esquina del mismo lado 20">
              <a:extLst>
                <a:ext uri="{FF2B5EF4-FFF2-40B4-BE49-F238E27FC236}">
                  <a16:creationId xmlns:a16="http://schemas.microsoft.com/office/drawing/2014/main" id="{6C3A2069-045F-4782-B3E2-0336FDD3B2D0}"/>
                </a:ext>
              </a:extLst>
            </p:cNvPr>
            <p:cNvSpPr/>
            <p:nvPr/>
          </p:nvSpPr>
          <p:spPr>
            <a:xfrm>
              <a:off x="2211624" y="3179520"/>
              <a:ext cx="3732111" cy="734400"/>
            </a:xfrm>
            <a:prstGeom prst="round2SameRect">
              <a:avLst>
                <a:gd name="adj1" fmla="val 0"/>
                <a:gd name="adj2" fmla="val 16846"/>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normalizeH="0" baseline="0" noProof="0" dirty="0">
                  <a:ln>
                    <a:noFill/>
                  </a:ln>
                  <a:solidFill>
                    <a:prstClr val="white"/>
                  </a:solidFill>
                  <a:effectLst/>
                  <a:uLnTx/>
                  <a:uFillTx/>
                  <a:latin typeface="Futura Std Book"/>
                  <a:ea typeface="+mn-ea"/>
                  <a:cs typeface="+mn-cs"/>
                </a:rPr>
                <a:t>$1,1 billones</a:t>
              </a:r>
            </a:p>
          </p:txBody>
        </p:sp>
      </p:grpSp>
      <p:grpSp>
        <p:nvGrpSpPr>
          <p:cNvPr id="18" name="Agrupar 21">
            <a:extLst>
              <a:ext uri="{FF2B5EF4-FFF2-40B4-BE49-F238E27FC236}">
                <a16:creationId xmlns:a16="http://schemas.microsoft.com/office/drawing/2014/main" id="{ADD36345-3243-4060-A44A-8B94E15F0763}"/>
              </a:ext>
            </a:extLst>
          </p:cNvPr>
          <p:cNvGrpSpPr/>
          <p:nvPr/>
        </p:nvGrpSpPr>
        <p:grpSpPr>
          <a:xfrm>
            <a:off x="3216742" y="1426420"/>
            <a:ext cx="2825509" cy="1192662"/>
            <a:chOff x="2211624" y="1589760"/>
            <a:chExt cx="3732111" cy="2324160"/>
          </a:xfrm>
          <a:effectLst>
            <a:outerShdw blurRad="50800" dist="38100" dir="5400000" algn="t" rotWithShape="0">
              <a:prstClr val="black">
                <a:alpha val="40000"/>
              </a:prstClr>
            </a:outerShdw>
          </a:effectLst>
        </p:grpSpPr>
        <p:sp>
          <p:nvSpPr>
            <p:cNvPr id="19" name="Redondear rectángulo de esquina del mismo lado 22">
              <a:extLst>
                <a:ext uri="{FF2B5EF4-FFF2-40B4-BE49-F238E27FC236}">
                  <a16:creationId xmlns:a16="http://schemas.microsoft.com/office/drawing/2014/main" id="{BB4CCD8A-9848-4BD4-9848-979388BFCF56}"/>
                </a:ext>
              </a:extLst>
            </p:cNvPr>
            <p:cNvSpPr/>
            <p:nvPr/>
          </p:nvSpPr>
          <p:spPr>
            <a:xfrm>
              <a:off x="2211624" y="1589760"/>
              <a:ext cx="3732111" cy="1589760"/>
            </a:xfrm>
            <a:prstGeom prst="round2SameRect">
              <a:avLst>
                <a:gd name="adj1" fmla="val 12099"/>
                <a:gd name="adj2" fmla="val 0"/>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i="0" u="none" strike="noStrike" kern="1200" cap="none" normalizeH="0" baseline="0" noProof="0" dirty="0">
                  <a:ln>
                    <a:noFill/>
                  </a:ln>
                  <a:solidFill>
                    <a:prstClr val="white"/>
                  </a:solidFill>
                  <a:effectLst/>
                  <a:uLnTx/>
                  <a:uFillTx/>
                  <a:latin typeface="Futura Std Book"/>
                  <a:ea typeface="+mn-ea"/>
                  <a:cs typeface="+mn-cs"/>
                </a:rPr>
                <a:t>Infraestructura aeroportuaria y</a:t>
              </a:r>
              <a:r>
                <a:rPr kumimoji="0" lang="es-ES" i="0" u="none" strike="noStrike" kern="1200" cap="none" normalizeH="0" noProof="0" dirty="0">
                  <a:ln>
                    <a:noFill/>
                  </a:ln>
                  <a:solidFill>
                    <a:prstClr val="white"/>
                  </a:solidFill>
                  <a:effectLst/>
                  <a:uLnTx/>
                  <a:uFillTx/>
                  <a:latin typeface="Futura Std Book"/>
                  <a:ea typeface="+mn-ea"/>
                  <a:cs typeface="+mn-cs"/>
                </a:rPr>
                <a:t> </a:t>
              </a:r>
              <a:r>
                <a:rPr kumimoji="0" lang="es-ES" i="0" u="none" strike="noStrike" kern="1200" cap="none" normalizeH="0" baseline="0" noProof="0" dirty="0">
                  <a:ln>
                    <a:noFill/>
                  </a:ln>
                  <a:solidFill>
                    <a:prstClr val="white"/>
                  </a:solidFill>
                  <a:effectLst/>
                  <a:uLnTx/>
                  <a:uFillTx/>
                  <a:latin typeface="Futura Std Book"/>
                  <a:ea typeface="+mn-ea"/>
                  <a:cs typeface="+mn-cs"/>
                </a:rPr>
                <a:t>portuaria</a:t>
              </a:r>
            </a:p>
          </p:txBody>
        </p:sp>
        <p:sp>
          <p:nvSpPr>
            <p:cNvPr id="20" name="Redondear rectángulo de esquina del mismo lado 23">
              <a:extLst>
                <a:ext uri="{FF2B5EF4-FFF2-40B4-BE49-F238E27FC236}">
                  <a16:creationId xmlns:a16="http://schemas.microsoft.com/office/drawing/2014/main" id="{FF6AEAB1-4DD0-49B9-AB05-09D99257AE88}"/>
                </a:ext>
              </a:extLst>
            </p:cNvPr>
            <p:cNvSpPr/>
            <p:nvPr/>
          </p:nvSpPr>
          <p:spPr>
            <a:xfrm>
              <a:off x="2211624" y="3179520"/>
              <a:ext cx="3732111" cy="734400"/>
            </a:xfrm>
            <a:prstGeom prst="round2SameRect">
              <a:avLst>
                <a:gd name="adj1" fmla="val 0"/>
                <a:gd name="adj2" fmla="val 16846"/>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normalizeH="0" baseline="0" noProof="0" dirty="0">
                  <a:ln>
                    <a:noFill/>
                  </a:ln>
                  <a:solidFill>
                    <a:prstClr val="white"/>
                  </a:solidFill>
                  <a:effectLst/>
                  <a:uLnTx/>
                  <a:uFillTx/>
                  <a:latin typeface="Futura Std Book"/>
                  <a:ea typeface="+mn-ea"/>
                  <a:cs typeface="+mn-cs"/>
                </a:rPr>
                <a:t>$2,8 billones</a:t>
              </a:r>
            </a:p>
          </p:txBody>
        </p:sp>
      </p:grpSp>
      <p:grpSp>
        <p:nvGrpSpPr>
          <p:cNvPr id="21" name="Agrupar 9">
            <a:extLst>
              <a:ext uri="{FF2B5EF4-FFF2-40B4-BE49-F238E27FC236}">
                <a16:creationId xmlns:a16="http://schemas.microsoft.com/office/drawing/2014/main" id="{D8AC638B-3017-417C-803C-BB1DE492491A}"/>
              </a:ext>
            </a:extLst>
          </p:cNvPr>
          <p:cNvGrpSpPr/>
          <p:nvPr/>
        </p:nvGrpSpPr>
        <p:grpSpPr>
          <a:xfrm>
            <a:off x="6117016" y="1426420"/>
            <a:ext cx="2825509" cy="1192662"/>
            <a:chOff x="2211624" y="1589760"/>
            <a:chExt cx="3732111" cy="2324160"/>
          </a:xfrm>
          <a:effectLst>
            <a:outerShdw blurRad="50800" dist="38100" dir="5400000" algn="t" rotWithShape="0">
              <a:prstClr val="black">
                <a:alpha val="40000"/>
              </a:prstClr>
            </a:outerShdw>
          </a:effectLst>
        </p:grpSpPr>
        <p:sp>
          <p:nvSpPr>
            <p:cNvPr id="22" name="Redondear rectángulo de esquina del mismo lado 25">
              <a:extLst>
                <a:ext uri="{FF2B5EF4-FFF2-40B4-BE49-F238E27FC236}">
                  <a16:creationId xmlns:a16="http://schemas.microsoft.com/office/drawing/2014/main" id="{2ED8B2DF-A711-4EFF-9232-E437A4460926}"/>
                </a:ext>
              </a:extLst>
            </p:cNvPr>
            <p:cNvSpPr/>
            <p:nvPr/>
          </p:nvSpPr>
          <p:spPr>
            <a:xfrm>
              <a:off x="2211624" y="1589760"/>
              <a:ext cx="3732111" cy="1589760"/>
            </a:xfrm>
            <a:prstGeom prst="round2SameRect">
              <a:avLst>
                <a:gd name="adj1" fmla="val 12099"/>
                <a:gd name="adj2" fmla="val 0"/>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i="0" u="none" strike="noStrike" kern="1200" cap="none" normalizeH="0" baseline="0" noProof="0" dirty="0">
                  <a:ln>
                    <a:noFill/>
                  </a:ln>
                  <a:solidFill>
                    <a:prstClr val="white"/>
                  </a:solidFill>
                  <a:effectLst/>
                  <a:uLnTx/>
                  <a:uFillTx/>
                  <a:latin typeface="Futura Std Book"/>
                  <a:ea typeface="+mn-ea"/>
                  <a:cs typeface="+mn-cs"/>
                </a:rPr>
                <a:t>Infraestructura ferroviaria</a:t>
              </a:r>
            </a:p>
          </p:txBody>
        </p:sp>
        <p:sp>
          <p:nvSpPr>
            <p:cNvPr id="23" name="Redondear rectángulo de esquina del mismo lado 26">
              <a:extLst>
                <a:ext uri="{FF2B5EF4-FFF2-40B4-BE49-F238E27FC236}">
                  <a16:creationId xmlns:a16="http://schemas.microsoft.com/office/drawing/2014/main" id="{0FC4236E-45E8-47BA-A6AB-F2841CD1EEEA}"/>
                </a:ext>
              </a:extLst>
            </p:cNvPr>
            <p:cNvSpPr/>
            <p:nvPr/>
          </p:nvSpPr>
          <p:spPr>
            <a:xfrm>
              <a:off x="2211624" y="3179520"/>
              <a:ext cx="3732111" cy="734400"/>
            </a:xfrm>
            <a:prstGeom prst="round2SameRect">
              <a:avLst>
                <a:gd name="adj1" fmla="val 0"/>
                <a:gd name="adj2" fmla="val 16846"/>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normalizeH="0" baseline="0" noProof="0" dirty="0">
                  <a:ln>
                    <a:noFill/>
                  </a:ln>
                  <a:solidFill>
                    <a:prstClr val="white"/>
                  </a:solidFill>
                  <a:effectLst/>
                  <a:uLnTx/>
                  <a:uFillTx/>
                  <a:latin typeface="Futura Std Book"/>
                  <a:ea typeface="+mn-ea"/>
                  <a:cs typeface="+mn-cs"/>
                </a:rPr>
                <a:t>$1,0 billones</a:t>
              </a:r>
            </a:p>
          </p:txBody>
        </p:sp>
      </p:grpSp>
      <p:sp>
        <p:nvSpPr>
          <p:cNvPr id="24" name="Rectángulo 6">
            <a:extLst>
              <a:ext uri="{FF2B5EF4-FFF2-40B4-BE49-F238E27FC236}">
                <a16:creationId xmlns:a16="http://schemas.microsoft.com/office/drawing/2014/main" id="{6CC1D0F1-3006-463D-8D09-517677FDF185}"/>
              </a:ext>
            </a:extLst>
          </p:cNvPr>
          <p:cNvSpPr>
            <a:spLocks noChangeArrowheads="1"/>
          </p:cNvSpPr>
          <p:nvPr/>
        </p:nvSpPr>
        <p:spPr bwMode="auto">
          <a:xfrm>
            <a:off x="3127532" y="2732729"/>
            <a:ext cx="2921379" cy="2908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utura Std Book" panose="020B0502020204020303"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anose="020B0502020204020303"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anose="020B0502020204020303"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9pPr>
          </a:lstStyle>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alt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AEROPUERTOS: </a:t>
            </a: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59 proyectos para la modernización </a:t>
            </a:r>
            <a:r>
              <a:rPr kumimoji="0" 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de 55 aeropuertos </a:t>
            </a: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(29 entregados, 22 en construcción, 4 en estructuración). </a:t>
            </a:r>
            <a:endParaRPr kumimoji="0" lang="es-ES"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endParaRP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Inversión: </a:t>
            </a:r>
            <a:r>
              <a:rPr kumimoji="0" 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$3,4 billones</a:t>
            </a:r>
            <a:endParaRPr kumimoji="0" lang="es-ES"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endParaRP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PUERTOS: </a:t>
            </a: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 8 Puertos marítimos, 55 terminales portuarias, </a:t>
            </a: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Arial" panose="020B0604020202020204" pitchFamily="34" charset="0"/>
              </a:rPr>
              <a:t>Inversiones en grúas pórtico, grúas de patio, scanners y mejoramiento infraestructura</a:t>
            </a: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Inversión: </a:t>
            </a:r>
            <a:r>
              <a:rPr kumimoji="0" 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$1,5 billones</a:t>
            </a:r>
          </a:p>
        </p:txBody>
      </p:sp>
      <p:sp>
        <p:nvSpPr>
          <p:cNvPr id="25" name="Rectángulo 6">
            <a:extLst>
              <a:ext uri="{FF2B5EF4-FFF2-40B4-BE49-F238E27FC236}">
                <a16:creationId xmlns:a16="http://schemas.microsoft.com/office/drawing/2014/main" id="{6BE43E11-52F8-4664-83C0-156CC2D89F95}"/>
              </a:ext>
            </a:extLst>
          </p:cNvPr>
          <p:cNvSpPr>
            <a:spLocks noChangeArrowheads="1"/>
          </p:cNvSpPr>
          <p:nvPr/>
        </p:nvSpPr>
        <p:spPr bwMode="auto">
          <a:xfrm>
            <a:off x="6139546" y="2732730"/>
            <a:ext cx="2718557" cy="1831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utura Std Book" panose="020B0502020204020303"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anose="020B0502020204020303"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anose="020B0502020204020303"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9pPr>
          </a:lstStyle>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alt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LÍNEAS FÉRREAS: 4</a:t>
            </a: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Inversión: </a:t>
            </a:r>
            <a:r>
              <a:rPr kumimoji="0" 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$1,02 billones</a:t>
            </a:r>
            <a:endParaRPr kumimoji="0" lang="es-ES"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endParaRP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Longitud:</a:t>
            </a:r>
            <a:r>
              <a:rPr kumimoji="0" 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 </a:t>
            </a: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rPr>
              <a:t> 1.622 km</a:t>
            </a: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Arial" panose="020B0604020202020204" pitchFamily="34" charset="0"/>
              </a:rPr>
              <a:t>OTROS PROYECTOS EN ESTUDIO: </a:t>
            </a:r>
            <a:r>
              <a:rPr kumimoji="0" 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Arial" panose="020B0604020202020204" pitchFamily="34" charset="0"/>
              </a:rPr>
              <a:t>2 con factibilidad en estudio, 4 con Prefactibilidad aprobada</a:t>
            </a:r>
            <a:endParaRPr kumimoji="0" 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Arial" panose="020B0604020202020204" pitchFamily="34" charset="0"/>
            </a:endParaRPr>
          </a:p>
        </p:txBody>
      </p:sp>
      <p:grpSp>
        <p:nvGrpSpPr>
          <p:cNvPr id="26" name="Agrupar 9">
            <a:extLst>
              <a:ext uri="{FF2B5EF4-FFF2-40B4-BE49-F238E27FC236}">
                <a16:creationId xmlns:a16="http://schemas.microsoft.com/office/drawing/2014/main" id="{801AF335-CF88-4890-9D77-0743F2ACF819}"/>
              </a:ext>
            </a:extLst>
          </p:cNvPr>
          <p:cNvGrpSpPr/>
          <p:nvPr/>
        </p:nvGrpSpPr>
        <p:grpSpPr>
          <a:xfrm>
            <a:off x="9017291" y="1426420"/>
            <a:ext cx="2825509" cy="1192662"/>
            <a:chOff x="2211624" y="1589760"/>
            <a:chExt cx="3732111" cy="2324160"/>
          </a:xfrm>
          <a:effectLst>
            <a:outerShdw blurRad="50800" dist="38100" dir="5400000" algn="t" rotWithShape="0">
              <a:prstClr val="black">
                <a:alpha val="40000"/>
              </a:prstClr>
            </a:outerShdw>
          </a:effectLst>
        </p:grpSpPr>
        <p:sp>
          <p:nvSpPr>
            <p:cNvPr id="27" name="Redondear rectángulo de esquina del mismo lado 30">
              <a:extLst>
                <a:ext uri="{FF2B5EF4-FFF2-40B4-BE49-F238E27FC236}">
                  <a16:creationId xmlns:a16="http://schemas.microsoft.com/office/drawing/2014/main" id="{6DC9E2EA-C6AA-480A-8CC7-1BBF76D74259}"/>
                </a:ext>
              </a:extLst>
            </p:cNvPr>
            <p:cNvSpPr/>
            <p:nvPr/>
          </p:nvSpPr>
          <p:spPr>
            <a:xfrm>
              <a:off x="2211624" y="1589760"/>
              <a:ext cx="3732111" cy="1589760"/>
            </a:xfrm>
            <a:prstGeom prst="round2SameRect">
              <a:avLst>
                <a:gd name="adj1" fmla="val 12099"/>
                <a:gd name="adj2" fmla="val 0"/>
              </a:avLst>
            </a:prstGeom>
            <a:solidFill>
              <a:srgbClr val="A4091F"/>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i="0" u="none" strike="noStrike" kern="1200" cap="none" normalizeH="0" baseline="0" noProof="0" dirty="0">
                  <a:ln>
                    <a:noFill/>
                  </a:ln>
                  <a:solidFill>
                    <a:prstClr val="white"/>
                  </a:solidFill>
                  <a:effectLst/>
                  <a:uLnTx/>
                  <a:uFillTx/>
                  <a:latin typeface="Futura Std Book"/>
                  <a:ea typeface="+mn-ea"/>
                  <a:cs typeface="+mn-cs"/>
                </a:rPr>
                <a:t>Infraestructura vial regional</a:t>
              </a:r>
              <a:r>
                <a:rPr kumimoji="0" lang="es-ES" i="0" u="none" strike="noStrike" kern="1200" cap="none" normalizeH="0" noProof="0" dirty="0">
                  <a:ln>
                    <a:noFill/>
                  </a:ln>
                  <a:solidFill>
                    <a:prstClr val="white"/>
                  </a:solidFill>
                  <a:effectLst/>
                  <a:uLnTx/>
                  <a:uFillTx/>
                  <a:latin typeface="Futura Std Book"/>
                  <a:ea typeface="+mn-ea"/>
                  <a:cs typeface="+mn-cs"/>
                </a:rPr>
                <a:t> </a:t>
              </a:r>
              <a:r>
                <a:rPr kumimoji="0" lang="es-ES" i="0" u="none" strike="noStrike" kern="1200" cap="none" normalizeH="0" baseline="0" noProof="0" dirty="0">
                  <a:ln>
                    <a:noFill/>
                  </a:ln>
                  <a:solidFill>
                    <a:prstClr val="white"/>
                  </a:solidFill>
                  <a:effectLst/>
                  <a:uLnTx/>
                  <a:uFillTx/>
                  <a:latin typeface="Futura Std Book"/>
                  <a:ea typeface="+mn-ea"/>
                  <a:cs typeface="+mn-cs"/>
                </a:rPr>
                <a:t>red secundaria</a:t>
              </a:r>
            </a:p>
          </p:txBody>
        </p:sp>
        <p:sp>
          <p:nvSpPr>
            <p:cNvPr id="28" name="Redondear rectángulo de esquina del mismo lado 31">
              <a:extLst>
                <a:ext uri="{FF2B5EF4-FFF2-40B4-BE49-F238E27FC236}">
                  <a16:creationId xmlns:a16="http://schemas.microsoft.com/office/drawing/2014/main" id="{C2135BEE-A3A7-48EF-992B-6168247A4990}"/>
                </a:ext>
              </a:extLst>
            </p:cNvPr>
            <p:cNvSpPr/>
            <p:nvPr/>
          </p:nvSpPr>
          <p:spPr>
            <a:xfrm>
              <a:off x="2211624" y="3179520"/>
              <a:ext cx="3732111" cy="734400"/>
            </a:xfrm>
            <a:prstGeom prst="round2SameRect">
              <a:avLst>
                <a:gd name="adj1" fmla="val 0"/>
                <a:gd name="adj2" fmla="val 16846"/>
              </a:avLst>
            </a:prstGeom>
            <a:solidFill>
              <a:srgbClr val="2F5597"/>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normalizeH="0" baseline="0" noProof="0" dirty="0">
                  <a:ln>
                    <a:noFill/>
                  </a:ln>
                  <a:solidFill>
                    <a:prstClr val="white"/>
                  </a:solidFill>
                  <a:effectLst/>
                  <a:uLnTx/>
                  <a:uFillTx/>
                  <a:latin typeface="Futura Std Book"/>
                  <a:ea typeface="+mn-ea"/>
                  <a:cs typeface="+mn-cs"/>
                </a:rPr>
                <a:t>$185.000 millones</a:t>
              </a:r>
            </a:p>
          </p:txBody>
        </p:sp>
      </p:grpSp>
      <p:sp>
        <p:nvSpPr>
          <p:cNvPr id="29" name="Rectángulo 6">
            <a:extLst>
              <a:ext uri="{FF2B5EF4-FFF2-40B4-BE49-F238E27FC236}">
                <a16:creationId xmlns:a16="http://schemas.microsoft.com/office/drawing/2014/main" id="{321B92B3-2E47-473F-8627-2ED1F9755F54}"/>
              </a:ext>
            </a:extLst>
          </p:cNvPr>
          <p:cNvSpPr>
            <a:spLocks noChangeArrowheads="1"/>
          </p:cNvSpPr>
          <p:nvPr/>
        </p:nvSpPr>
        <p:spPr bwMode="auto">
          <a:xfrm>
            <a:off x="9007231" y="2732731"/>
            <a:ext cx="2823307" cy="19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utura Std Book" panose="020B0502020204020303" pitchFamily="1"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Futura Std Book" panose="020B0502020204020303" pitchFamily="1"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Futura Std Book" panose="020B0502020204020303" pitchFamily="1"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Std Book" panose="020B0502020204020303" pitchFamily="1" charset="0"/>
                <a:ea typeface="MS PGothic" panose="020B0600070205080204" pitchFamily="34" charset="-128"/>
              </a:defRPr>
            </a:lvl9pPr>
          </a:lstStyle>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altLang="es-CO" sz="1400" b="1"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RED SECUNDARIA NACIONAL: </a:t>
            </a:r>
            <a:r>
              <a:rPr kumimoji="0" lang="es-CO" alt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45.000 km</a:t>
            </a:r>
            <a:endParaRPr kumimoji="0" lang="es-ES" altLang="es-CO"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endParaRP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Actividades de rehabilitación, Mantenimiento periódico y rutinario en 21.000 km de red</a:t>
            </a:r>
          </a:p>
          <a:p>
            <a:pPr marL="108000" marR="0" lvl="0" indent="-1080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Futura Std Book" panose="020B0502020204020303" pitchFamily="1" charset="0"/>
                <a:ea typeface="MS PGothic" panose="020B0600070205080204" pitchFamily="34" charset="-128"/>
                <a:cs typeface="+mn-cs"/>
              </a:rPr>
              <a:t>Priorización de proyectos a través del Plan Vial Regional y los Contratos Plan.</a:t>
            </a:r>
          </a:p>
        </p:txBody>
      </p:sp>
    </p:spTree>
    <p:extLst>
      <p:ext uri="{BB962C8B-B14F-4D97-AF65-F5344CB8AC3E}">
        <p14:creationId xmlns:p14="http://schemas.microsoft.com/office/powerpoint/2010/main" val="20921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DNP">
      <a:dk1>
        <a:sysClr val="windowText" lastClr="000000"/>
      </a:dk1>
      <a:lt1>
        <a:sysClr val="window" lastClr="FFFFFF"/>
      </a:lt1>
      <a:dk2>
        <a:srgbClr val="44546A"/>
      </a:dk2>
      <a:lt2>
        <a:srgbClr val="E7E6E6"/>
      </a:lt2>
      <a:accent1>
        <a:srgbClr val="B81C2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NP">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A4091F"/>
            </a:gs>
            <a:gs pos="100000">
              <a:srgbClr val="800000"/>
            </a:gs>
          </a:gsLst>
          <a:lin ang="5400000" scaled="0"/>
          <a:tileRect/>
        </a:gradFill>
        <a:ln>
          <a:no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NP">
    <a:dk1>
      <a:sysClr val="windowText" lastClr="000000"/>
    </a:dk1>
    <a:lt1>
      <a:sysClr val="window" lastClr="FFFFFF"/>
    </a:lt1>
    <a:dk2>
      <a:srgbClr val="44546A"/>
    </a:dk2>
    <a:lt2>
      <a:srgbClr val="E7E6E6"/>
    </a:lt2>
    <a:accent1>
      <a:srgbClr val="B81C2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NP">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11240</TotalTime>
  <Words>3362</Words>
  <Application>Microsoft Office PowerPoint</Application>
  <PresentationFormat>Panorámica</PresentationFormat>
  <Paragraphs>642</Paragraphs>
  <Slides>45</Slides>
  <Notes>1</Notes>
  <HiddenSlides>2</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MS PGothic</vt:lpstr>
      <vt:lpstr>Arial</vt:lpstr>
      <vt:lpstr>Avenir Book</vt:lpstr>
      <vt:lpstr>Calibri</vt:lpstr>
      <vt:lpstr>Futura Std Book</vt:lpstr>
      <vt:lpstr>Tahoma</vt:lpstr>
      <vt:lpstr>Times New Roman</vt:lpstr>
      <vt:lpstr>Tw Cen MT Condensed</vt:lpstr>
      <vt:lpstr>Office Theme</vt:lpstr>
      <vt:lpstr>Presentación de PowerPoint</vt:lpstr>
      <vt:lpstr>Presentación de PowerPoint</vt:lpstr>
      <vt:lpstr>En 2015 y 2016 Colombia logra su mejor nivel de los últimos 10 años</vt:lpstr>
      <vt:lpstr>Colombia continúa como la quinta economía más competitiva de América Latina, superando a Perú y Brasil.</vt:lpstr>
      <vt:lpstr>El reto de largo plazo es que Colombia alcance la tercera posición de la región en el ranking de competitividad del Foro Económico Mundial</vt:lpstr>
      <vt:lpstr>Presentación de PowerPoint</vt:lpstr>
      <vt:lpstr>Infraestructura y desarrollo económico</vt:lpstr>
      <vt:lpstr>Colombia está expandiendo su infraestructura 2015-2018</vt:lpstr>
      <vt:lpstr>Colombia está expandiendo su infraestructura 2015-2018</vt:lpstr>
      <vt:lpstr>Vías 4G – Impulso al crecimiento</vt:lpstr>
      <vt:lpstr>Presentación de PowerPoint</vt:lpstr>
      <vt:lpstr>Logística y desarrollo económico</vt:lpstr>
      <vt:lpstr>Mejorar la operación logística es fundamental</vt:lpstr>
      <vt:lpstr>Mejorar la operación logística es fundamental</vt:lpstr>
      <vt:lpstr>Hay una evidente ausencia de intermodalidad en el país</vt:lpstr>
      <vt:lpstr>Misión de logística</vt:lpstr>
      <vt:lpstr>Presentación de PowerPoint</vt:lpstr>
      <vt:lpstr>Gasto público en subsidios sociales</vt:lpstr>
      <vt:lpstr>Problema: los subsidios sociales no son progresivos</vt:lpstr>
      <vt:lpstr>Problema: los subsidios sociales no son progresivos</vt:lpstr>
      <vt:lpstr>El 7 de junio en la Comisión tercera del Senado se aprobó en primer debate el proyecto de Ley que crea un nuevo esquema de subsidios</vt:lpstr>
      <vt:lpstr>Depuración de la base Sisbén</vt:lpstr>
      <vt:lpstr>Hacia un Sisbén más justo</vt:lpstr>
      <vt:lpstr>Presentación de PowerPoint</vt:lpstr>
      <vt:lpstr>¿Cómo interviene el Gobierno en la economía?</vt:lpstr>
      <vt:lpstr>Objetivos de la mejora regulatoria</vt:lpstr>
      <vt:lpstr>La regulación tiene costos para la economía</vt:lpstr>
      <vt:lpstr>¿Cuánto le cuesta la regulación a Colombia?</vt:lpstr>
      <vt:lpstr>De la simplificación administrativa a la mejora regulatoria</vt:lpstr>
      <vt:lpstr>¿Cómo se consigue una mejor regulación?</vt:lpstr>
      <vt:lpstr>Tipo de normatividad</vt:lpstr>
      <vt:lpstr>Decretos: En los últimos años se ha mantenido constante la producción normativa de decretos</vt:lpstr>
      <vt:lpstr>Decretos: Sectores</vt:lpstr>
      <vt:lpstr>Resolución: Las resoluciones han aumentado en los últimos años por la categoría no sustancial</vt:lpstr>
      <vt:lpstr>Resolución: Sectores</vt:lpstr>
      <vt:lpstr>Implementación del CONPES 3816:</vt:lpstr>
      <vt:lpstr>Implementación del CONPES 3816:</vt:lpstr>
      <vt:lpstr>Implementación del CONPES 3816:</vt:lpstr>
      <vt:lpstr>Presentación de PowerPoint</vt:lpstr>
      <vt:lpstr>Implementación del CONPES 3816:</vt:lpstr>
      <vt:lpstr>Implementación del CONPES 3816:</vt:lpstr>
      <vt:lpstr>Implementación del CONPES 3816:</vt:lpstr>
      <vt:lpstr>Implementación del CONPES 3816:</vt:lpstr>
      <vt:lpstr>Implementación del CONPES 3816:</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C</dc:creator>
  <cp:lastModifiedBy>Salma Hoyos Villamil</cp:lastModifiedBy>
  <cp:revision>1771</cp:revision>
  <dcterms:created xsi:type="dcterms:W3CDTF">2016-04-09T15:53:17Z</dcterms:created>
  <dcterms:modified xsi:type="dcterms:W3CDTF">2017-08-18T17:00:47Z</dcterms:modified>
</cp:coreProperties>
</file>