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08" r:id="rId5"/>
    <p:sldMasterId id="2147483720" r:id="rId6"/>
  </p:sldMasterIdLst>
  <p:notesMasterIdLst>
    <p:notesMasterId r:id="rId80"/>
  </p:notesMasterIdLst>
  <p:sldIdLst>
    <p:sldId id="256" r:id="rId7"/>
    <p:sldId id="266" r:id="rId8"/>
    <p:sldId id="269" r:id="rId9"/>
    <p:sldId id="275" r:id="rId10"/>
    <p:sldId id="348" r:id="rId11"/>
    <p:sldId id="349" r:id="rId12"/>
    <p:sldId id="350" r:id="rId13"/>
    <p:sldId id="351" r:id="rId14"/>
    <p:sldId id="352" r:id="rId15"/>
    <p:sldId id="353" r:id="rId16"/>
    <p:sldId id="354" r:id="rId17"/>
    <p:sldId id="355" r:id="rId18"/>
    <p:sldId id="280" r:id="rId19"/>
    <p:sldId id="329" r:id="rId20"/>
    <p:sldId id="330" r:id="rId21"/>
    <p:sldId id="281" r:id="rId22"/>
    <p:sldId id="277" r:id="rId23"/>
    <p:sldId id="278" r:id="rId24"/>
    <p:sldId id="379" r:id="rId25"/>
    <p:sldId id="380" r:id="rId26"/>
    <p:sldId id="267" r:id="rId27"/>
    <p:sldId id="356" r:id="rId28"/>
    <p:sldId id="357" r:id="rId29"/>
    <p:sldId id="358" r:id="rId30"/>
    <p:sldId id="282" r:id="rId31"/>
    <p:sldId id="342" r:id="rId32"/>
    <p:sldId id="283" r:id="rId33"/>
    <p:sldId id="331" r:id="rId34"/>
    <p:sldId id="284" r:id="rId35"/>
    <p:sldId id="343" r:id="rId36"/>
    <p:sldId id="378" r:id="rId37"/>
    <p:sldId id="270" r:id="rId38"/>
    <p:sldId id="369" r:id="rId39"/>
    <p:sldId id="370" r:id="rId40"/>
    <p:sldId id="371" r:id="rId41"/>
    <p:sldId id="271" r:id="rId42"/>
    <p:sldId id="286" r:id="rId43"/>
    <p:sldId id="372" r:id="rId44"/>
    <p:sldId id="373" r:id="rId45"/>
    <p:sldId id="374" r:id="rId46"/>
    <p:sldId id="288" r:id="rId47"/>
    <p:sldId id="359" r:id="rId48"/>
    <p:sldId id="360" r:id="rId49"/>
    <p:sldId id="289" r:id="rId50"/>
    <p:sldId id="344" r:id="rId51"/>
    <p:sldId id="260" r:id="rId52"/>
    <p:sldId id="295" r:id="rId53"/>
    <p:sldId id="287" r:id="rId54"/>
    <p:sldId id="375" r:id="rId55"/>
    <p:sldId id="376" r:id="rId56"/>
    <p:sldId id="290" r:id="rId57"/>
    <p:sldId id="261" r:id="rId58"/>
    <p:sldId id="272" r:id="rId59"/>
    <p:sldId id="340" r:id="rId60"/>
    <p:sldId id="291" r:id="rId61"/>
    <p:sldId id="361" r:id="rId62"/>
    <p:sldId id="362" r:id="rId63"/>
    <p:sldId id="363" r:id="rId64"/>
    <p:sldId id="364" r:id="rId65"/>
    <p:sldId id="292" r:id="rId66"/>
    <p:sldId id="345" r:id="rId67"/>
    <p:sldId id="346" r:id="rId68"/>
    <p:sldId id="273" r:id="rId69"/>
    <p:sldId id="365" r:id="rId70"/>
    <p:sldId id="293" r:id="rId71"/>
    <p:sldId id="377" r:id="rId72"/>
    <p:sldId id="294" r:id="rId73"/>
    <p:sldId id="347" r:id="rId74"/>
    <p:sldId id="274" r:id="rId75"/>
    <p:sldId id="366" r:id="rId76"/>
    <p:sldId id="314" r:id="rId77"/>
    <p:sldId id="367" r:id="rId78"/>
    <p:sldId id="368" r:id="rId7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4" autoAdjust="0"/>
    <p:restoredTop sz="94660"/>
  </p:normalViewPr>
  <p:slideViewPr>
    <p:cSldViewPr snapToGrid="0" snapToObjects="1">
      <p:cViewPr varScale="1">
        <p:scale>
          <a:sx n="68" d="100"/>
          <a:sy n="68" d="100"/>
        </p:scale>
        <p:origin x="154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12.xml.rels><?xml version="1.0" encoding="UTF-8" standalone="yes"?>
<Relationships xmlns="http://schemas.openxmlformats.org/package/2006/relationships"><Relationship Id="rId1" Type="http://schemas.openxmlformats.org/officeDocument/2006/relationships/image" Target="../media/image8.png"/></Relationships>
</file>

<file path=ppt/diagrams/_rels/data16.xml.rels><?xml version="1.0" encoding="UTF-8" standalone="yes"?>
<Relationships xmlns="http://schemas.openxmlformats.org/package/2006/relationships"><Relationship Id="rId1" Type="http://schemas.openxmlformats.org/officeDocument/2006/relationships/image" Target="../media/image18.png"/></Relationships>
</file>

<file path=ppt/diagrams/_rels/data18.xml.rels><?xml version="1.0" encoding="UTF-8" standalone="yes"?>
<Relationships xmlns="http://schemas.openxmlformats.org/package/2006/relationships"><Relationship Id="rId1" Type="http://schemas.openxmlformats.org/officeDocument/2006/relationships/image" Target="../media/image20.png"/></Relationships>
</file>

<file path=ppt/diagrams/_rels/data19.xml.rels><?xml version="1.0" encoding="UTF-8" standalone="yes"?>
<Relationships xmlns="http://schemas.openxmlformats.org/package/2006/relationships"><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ata22.xml.rels><?xml version="1.0" encoding="UTF-8" standalone="yes"?>
<Relationships xmlns="http://schemas.openxmlformats.org/package/2006/relationships"><Relationship Id="rId1" Type="http://schemas.openxmlformats.org/officeDocument/2006/relationships/image" Target="../media/image22.png"/></Relationships>
</file>

<file path=ppt/diagrams/_rels/data23.xml.rels><?xml version="1.0" encoding="UTF-8" standalone="yes"?>
<Relationships xmlns="http://schemas.openxmlformats.org/package/2006/relationships"><Relationship Id="rId1" Type="http://schemas.openxmlformats.org/officeDocument/2006/relationships/image" Target="../media/image23.png"/></Relationships>
</file>

<file path=ppt/diagrams/_rels/data24.xml.rels><?xml version="1.0" encoding="UTF-8" standalone="yes"?>
<Relationships xmlns="http://schemas.openxmlformats.org/package/2006/relationships"><Relationship Id="rId1" Type="http://schemas.openxmlformats.org/officeDocument/2006/relationships/image" Target="../media/image23.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5A9C2-E949-41D1-B5E8-1F24DF1414F7}" type="doc">
      <dgm:prSet loTypeId="urn:microsoft.com/office/officeart/2005/8/layout/vList3" loCatId="list" qsTypeId="urn:microsoft.com/office/officeart/2005/8/quickstyle/simple4" qsCatId="simple" csTypeId="urn:microsoft.com/office/officeart/2005/8/colors/accent0_1" csCatId="mainScheme" phldr="1"/>
      <dgm:spPr/>
    </dgm:pt>
    <dgm:pt modelId="{5F316662-1312-425E-BC63-C61A96021F51}">
      <dgm:prSet phldrT="[Texto]" custT="1"/>
      <dgm:spPr/>
      <dgm:t>
        <a:bodyPr/>
        <a:lstStyle/>
        <a:p>
          <a:r>
            <a:rPr lang="es-CO" sz="1800" b="1" i="0" u="none" dirty="0">
              <a:solidFill>
                <a:schemeClr val="tx1"/>
              </a:solidFill>
              <a:latin typeface="Cambria" panose="02040503050406030204" pitchFamily="18" charset="0"/>
            </a:rPr>
            <a:t>POR DESCUENTO Y DEDUCCIÓN: </a:t>
          </a:r>
          <a:r>
            <a:rPr lang="es-CO" sz="1800" dirty="0">
              <a:solidFill>
                <a:schemeClr val="tx1"/>
              </a:solidFill>
              <a:latin typeface="Cambria" panose="02040503050406030204" pitchFamily="18" charset="0"/>
            </a:rPr>
            <a:t>Ley 56 de 1918 Dos sujetos integrados: Devolución  para el socio del tributo pagado por la sociedad- ley 6ª de 1927 autorizó una deducción para neutralizar la doble tributación.</a:t>
          </a:r>
        </a:p>
      </dgm:t>
    </dgm:pt>
    <dgm:pt modelId="{BB7F69EC-B1FD-4094-B27D-76E98D8088EF}" type="parTrans" cxnId="{388D088B-59E5-4AD0-9E06-BAD02197365E}">
      <dgm:prSet/>
      <dgm:spPr/>
      <dgm:t>
        <a:bodyPr/>
        <a:lstStyle/>
        <a:p>
          <a:endParaRPr lang="es-CO"/>
        </a:p>
      </dgm:t>
    </dgm:pt>
    <dgm:pt modelId="{B4FC464D-CCF4-4930-BC00-019D2663510D}" type="sibTrans" cxnId="{388D088B-59E5-4AD0-9E06-BAD02197365E}">
      <dgm:prSet/>
      <dgm:spPr/>
      <dgm:t>
        <a:bodyPr/>
        <a:lstStyle/>
        <a:p>
          <a:endParaRPr lang="es-CO"/>
        </a:p>
      </dgm:t>
    </dgm:pt>
    <dgm:pt modelId="{5DF4252B-6E0C-479E-982D-74B3FE9721A1}">
      <dgm:prSet phldrT="[Texto]" custT="1"/>
      <dgm:spPr/>
      <dgm:t>
        <a:bodyPr/>
        <a:lstStyle/>
        <a:p>
          <a:r>
            <a:rPr lang="es-CO" sz="1400" b="1" i="0" u="none" dirty="0">
              <a:solidFill>
                <a:schemeClr val="tx1"/>
              </a:solidFill>
              <a:latin typeface="Cambria" panose="02040503050406030204" pitchFamily="18" charset="0"/>
            </a:rPr>
            <a:t>POR  EXENCIÓN: </a:t>
          </a:r>
          <a:r>
            <a:rPr lang="es-CO" sz="1400" dirty="0">
              <a:solidFill>
                <a:schemeClr val="tx1"/>
              </a:solidFill>
              <a:latin typeface="Cambria" panose="02040503050406030204" pitchFamily="18" charset="0"/>
            </a:rPr>
            <a:t>Ley 81 de 1931: Distinguía según se tratara de S.A. o En Comandita, pagaba la sociedad, los socios exentos. Si era Colectiva pagaban los socios sobre las utilidades distribuidas, no la sociedad. Ley 78 de 1935, en el mismo sentido, pero las utilidades se gravaron para los socios de Colectivas en el mismo período en el que se generaba la utilidad.</a:t>
          </a:r>
        </a:p>
        <a:p>
          <a:endParaRPr lang="es-CO" sz="1500" dirty="0"/>
        </a:p>
      </dgm:t>
    </dgm:pt>
    <dgm:pt modelId="{3A88A333-3B69-4836-9864-1A791526EAFB}" type="parTrans" cxnId="{EC0703D0-55D5-46AF-8850-C2AE625DAE7A}">
      <dgm:prSet/>
      <dgm:spPr/>
      <dgm:t>
        <a:bodyPr/>
        <a:lstStyle/>
        <a:p>
          <a:endParaRPr lang="es-CO"/>
        </a:p>
      </dgm:t>
    </dgm:pt>
    <dgm:pt modelId="{A719A5B9-3537-41B6-A4B0-35E43091ED77}" type="sibTrans" cxnId="{EC0703D0-55D5-46AF-8850-C2AE625DAE7A}">
      <dgm:prSet/>
      <dgm:spPr/>
      <dgm:t>
        <a:bodyPr/>
        <a:lstStyle/>
        <a:p>
          <a:endParaRPr lang="es-CO"/>
        </a:p>
      </dgm:t>
    </dgm:pt>
    <dgm:pt modelId="{194957D3-13C7-4889-A49E-1DEB75C45DDF}" type="pres">
      <dgm:prSet presAssocID="{9E85A9C2-E949-41D1-B5E8-1F24DF1414F7}" presName="linearFlow" presStyleCnt="0">
        <dgm:presLayoutVars>
          <dgm:dir/>
          <dgm:resizeHandles val="exact"/>
        </dgm:presLayoutVars>
      </dgm:prSet>
      <dgm:spPr/>
    </dgm:pt>
    <dgm:pt modelId="{93DA049A-48BD-4C77-9F80-CA510E3CFE12}" type="pres">
      <dgm:prSet presAssocID="{5F316662-1312-425E-BC63-C61A96021F51}" presName="composite" presStyleCnt="0"/>
      <dgm:spPr/>
    </dgm:pt>
    <dgm:pt modelId="{92FEB38C-81B7-4C74-9642-C1B73DB68C2E}" type="pres">
      <dgm:prSet presAssocID="{5F316662-1312-425E-BC63-C61A96021F51}" presName="imgShp" presStyleLbl="fgImgPlace1" presStyleIdx="0" presStyleCnt="2" custLinFactNeighborX="31157" custLinFactNeighborY="-205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B476B6D-9F95-45A9-B251-21154833F76D}" type="pres">
      <dgm:prSet presAssocID="{5F316662-1312-425E-BC63-C61A96021F51}" presName="txShp" presStyleLbl="node1" presStyleIdx="0" presStyleCnt="2" custScaleX="101581" custLinFactNeighborX="16318" custLinFactNeighborY="-4322">
        <dgm:presLayoutVars>
          <dgm:bulletEnabled val="1"/>
        </dgm:presLayoutVars>
      </dgm:prSet>
      <dgm:spPr/>
    </dgm:pt>
    <dgm:pt modelId="{CAFD9A50-F79E-4BB2-BDE7-E51F5D644AD6}" type="pres">
      <dgm:prSet presAssocID="{B4FC464D-CCF4-4930-BC00-019D2663510D}" presName="spacing" presStyleCnt="0"/>
      <dgm:spPr/>
    </dgm:pt>
    <dgm:pt modelId="{22D2317D-B453-4A9E-A865-167961A68F30}" type="pres">
      <dgm:prSet presAssocID="{5DF4252B-6E0C-479E-982D-74B3FE9721A1}" presName="composite" presStyleCnt="0"/>
      <dgm:spPr/>
    </dgm:pt>
    <dgm:pt modelId="{53C54CAC-174E-423E-84AA-0432949C6C27}" type="pres">
      <dgm:prSet presAssocID="{5DF4252B-6E0C-479E-982D-74B3FE9721A1}" presName="imgShp" presStyleLbl="fgImgPlace1" presStyleIdx="1" presStyleCnt="2" custLinFactNeighborX="30521" custLinFactNeighborY="-34173"/>
      <dgm:spPr>
        <a:blipFill rotWithShape="1">
          <a:blip xmlns:r="http://schemas.openxmlformats.org/officeDocument/2006/relationships" r:embed="rId2"/>
          <a:stretch>
            <a:fillRect/>
          </a:stretch>
        </a:blipFill>
      </dgm:spPr>
    </dgm:pt>
    <dgm:pt modelId="{324422D0-923F-42C6-A34D-2ADC6623B51E}" type="pres">
      <dgm:prSet presAssocID="{5DF4252B-6E0C-479E-982D-74B3FE9721A1}" presName="txShp" presStyleLbl="node1" presStyleIdx="1" presStyleCnt="2" custLinFactNeighborX="16269" custLinFactNeighborY="-17982">
        <dgm:presLayoutVars>
          <dgm:bulletEnabled val="1"/>
        </dgm:presLayoutVars>
      </dgm:prSet>
      <dgm:spPr/>
    </dgm:pt>
  </dgm:ptLst>
  <dgm:cxnLst>
    <dgm:cxn modelId="{1A9FB422-CDD7-41DD-8966-3DA063EBBDF0}" type="presOf" srcId="{9E85A9C2-E949-41D1-B5E8-1F24DF1414F7}" destId="{194957D3-13C7-4889-A49E-1DEB75C45DDF}" srcOrd="0" destOrd="0" presId="urn:microsoft.com/office/officeart/2005/8/layout/vList3"/>
    <dgm:cxn modelId="{EC0703D0-55D5-46AF-8850-C2AE625DAE7A}" srcId="{9E85A9C2-E949-41D1-B5E8-1F24DF1414F7}" destId="{5DF4252B-6E0C-479E-982D-74B3FE9721A1}" srcOrd="1" destOrd="0" parTransId="{3A88A333-3B69-4836-9864-1A791526EAFB}" sibTransId="{A719A5B9-3537-41B6-A4B0-35E43091ED77}"/>
    <dgm:cxn modelId="{388D088B-59E5-4AD0-9E06-BAD02197365E}" srcId="{9E85A9C2-E949-41D1-B5E8-1F24DF1414F7}" destId="{5F316662-1312-425E-BC63-C61A96021F51}" srcOrd="0" destOrd="0" parTransId="{BB7F69EC-B1FD-4094-B27D-76E98D8088EF}" sibTransId="{B4FC464D-CCF4-4930-BC00-019D2663510D}"/>
    <dgm:cxn modelId="{63E38B4D-50AC-4DB1-B587-F7513EE56258}" type="presOf" srcId="{5DF4252B-6E0C-479E-982D-74B3FE9721A1}" destId="{324422D0-923F-42C6-A34D-2ADC6623B51E}" srcOrd="0" destOrd="0" presId="urn:microsoft.com/office/officeart/2005/8/layout/vList3"/>
    <dgm:cxn modelId="{913FFDCD-5B6B-4A92-8329-645FBB6F5B3D}" type="presOf" srcId="{5F316662-1312-425E-BC63-C61A96021F51}" destId="{4B476B6D-9F95-45A9-B251-21154833F76D}" srcOrd="0" destOrd="0" presId="urn:microsoft.com/office/officeart/2005/8/layout/vList3"/>
    <dgm:cxn modelId="{FB0B74F8-5D04-4297-94F5-D992271CD469}" type="presParOf" srcId="{194957D3-13C7-4889-A49E-1DEB75C45DDF}" destId="{93DA049A-48BD-4C77-9F80-CA510E3CFE12}" srcOrd="0" destOrd="0" presId="urn:microsoft.com/office/officeart/2005/8/layout/vList3"/>
    <dgm:cxn modelId="{35161CEF-2258-44D6-BD8F-7A6956FE8E59}" type="presParOf" srcId="{93DA049A-48BD-4C77-9F80-CA510E3CFE12}" destId="{92FEB38C-81B7-4C74-9642-C1B73DB68C2E}" srcOrd="0" destOrd="0" presId="urn:microsoft.com/office/officeart/2005/8/layout/vList3"/>
    <dgm:cxn modelId="{5C00397D-63A2-4AB3-AB9D-7E9634F8F07D}" type="presParOf" srcId="{93DA049A-48BD-4C77-9F80-CA510E3CFE12}" destId="{4B476B6D-9F95-45A9-B251-21154833F76D}" srcOrd="1" destOrd="0" presId="urn:microsoft.com/office/officeart/2005/8/layout/vList3"/>
    <dgm:cxn modelId="{7E0E42BC-E087-41BE-B0A5-717763489AD4}" type="presParOf" srcId="{194957D3-13C7-4889-A49E-1DEB75C45DDF}" destId="{CAFD9A50-F79E-4BB2-BDE7-E51F5D644AD6}" srcOrd="1" destOrd="0" presId="urn:microsoft.com/office/officeart/2005/8/layout/vList3"/>
    <dgm:cxn modelId="{39F3583C-FCF7-4D94-B789-EFA6B4A47053}" type="presParOf" srcId="{194957D3-13C7-4889-A49E-1DEB75C45DDF}" destId="{22D2317D-B453-4A9E-A865-167961A68F30}" srcOrd="2" destOrd="0" presId="urn:microsoft.com/office/officeart/2005/8/layout/vList3"/>
    <dgm:cxn modelId="{F632F962-4E37-4F09-B2BF-32878C11F78C}" type="presParOf" srcId="{22D2317D-B453-4A9E-A865-167961A68F30}" destId="{53C54CAC-174E-423E-84AA-0432949C6C27}" srcOrd="0" destOrd="0" presId="urn:microsoft.com/office/officeart/2005/8/layout/vList3"/>
    <dgm:cxn modelId="{CA89DB6D-C4BE-4237-9679-8591E58FEF8E}" type="presParOf" srcId="{22D2317D-B453-4A9E-A865-167961A68F30}" destId="{324422D0-923F-42C6-A34D-2ADC6623B51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2C1649-8034-426F-8A49-59B48610E92C}" type="doc">
      <dgm:prSet loTypeId="urn:microsoft.com/office/officeart/2005/8/layout/radial6" loCatId="relationship" qsTypeId="urn:microsoft.com/office/officeart/2005/8/quickstyle/simple1" qsCatId="simple" csTypeId="urn:microsoft.com/office/officeart/2005/8/colors/accent5_1" csCatId="accent5" phldr="1"/>
      <dgm:spPr/>
      <dgm:t>
        <a:bodyPr/>
        <a:lstStyle/>
        <a:p>
          <a:endParaRPr lang="es-CO"/>
        </a:p>
      </dgm:t>
    </dgm:pt>
    <dgm:pt modelId="{46713141-E3B1-438A-980B-38DA6BA05C18}">
      <dgm:prSet phldrT="[Texto]" custT="1"/>
      <dgm:spPr/>
      <dgm:t>
        <a:bodyPr/>
        <a:lstStyle/>
        <a:p>
          <a:r>
            <a:rPr lang="es-CO" sz="2000" b="1" dirty="0">
              <a:latin typeface="+mj-lt"/>
            </a:rPr>
            <a:t>Sujetos pasivos del IUE</a:t>
          </a:r>
        </a:p>
      </dgm:t>
    </dgm:pt>
    <dgm:pt modelId="{39C79DD1-B436-49D5-A814-CA69FE0A7F71}" type="parTrans" cxnId="{88A0259F-E3AC-44F9-89EC-E630ABCA637F}">
      <dgm:prSet/>
      <dgm:spPr/>
      <dgm:t>
        <a:bodyPr/>
        <a:lstStyle/>
        <a:p>
          <a:endParaRPr lang="es-CO"/>
        </a:p>
      </dgm:t>
    </dgm:pt>
    <dgm:pt modelId="{EDD36331-B069-44C3-B217-96E3A051BE4A}" type="sibTrans" cxnId="{88A0259F-E3AC-44F9-89EC-E630ABCA637F}">
      <dgm:prSet/>
      <dgm:spPr/>
      <dgm:t>
        <a:bodyPr/>
        <a:lstStyle/>
        <a:p>
          <a:endParaRPr lang="es-CO"/>
        </a:p>
      </dgm:t>
    </dgm:pt>
    <dgm:pt modelId="{A49DD7D4-915C-4319-96DD-2A1A379676E3}">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altLang="es-CO" sz="1200" dirty="0">
              <a:latin typeface="+mj-lt"/>
              <a:ea typeface="ＭＳ Ｐゴシック" pitchFamily="34" charset="-128"/>
            </a:rPr>
            <a:t>Fondos de inversión colectiva</a:t>
          </a:r>
        </a:p>
      </dgm:t>
    </dgm:pt>
    <dgm:pt modelId="{0A21BBAD-F550-4EED-B833-46A42208F83F}" type="parTrans" cxnId="{87A761AE-B433-407C-B42B-6F68CF7FD5BE}">
      <dgm:prSet/>
      <dgm:spPr/>
      <dgm:t>
        <a:bodyPr/>
        <a:lstStyle/>
        <a:p>
          <a:endParaRPr lang="es-CO"/>
        </a:p>
      </dgm:t>
    </dgm:pt>
    <dgm:pt modelId="{BB547A64-4CF3-497B-B0BA-ADB99728BD59}" type="sibTrans" cxnId="{87A761AE-B433-407C-B42B-6F68CF7FD5BE}">
      <dgm:prSet/>
      <dgm:spPr/>
      <dgm:t>
        <a:bodyPr/>
        <a:lstStyle/>
        <a:p>
          <a:endParaRPr lang="es-CO"/>
        </a:p>
      </dgm:t>
    </dgm:pt>
    <dgm:pt modelId="{0EFA0C6A-1514-46AB-8313-2D57AA5CAE4F}">
      <dgm:prSet phldrT="[Texto]" custT="1"/>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s-CO" sz="1200" dirty="0">
              <a:latin typeface="+mj-lt"/>
            </a:rPr>
            <a:t>Patrimonios autónomos</a:t>
          </a:r>
        </a:p>
      </dgm:t>
    </dgm:pt>
    <dgm:pt modelId="{4E5E0532-DA62-4D3A-BF59-E7A5F1DCC3F9}" type="parTrans" cxnId="{ABB5B00B-69A2-4218-8E0E-9F254790F5A3}">
      <dgm:prSet/>
      <dgm:spPr/>
      <dgm:t>
        <a:bodyPr/>
        <a:lstStyle/>
        <a:p>
          <a:endParaRPr lang="es-CO"/>
        </a:p>
      </dgm:t>
    </dgm:pt>
    <dgm:pt modelId="{EE75B210-48A9-4074-B936-9B9E4321BE04}" type="sibTrans" cxnId="{ABB5B00B-69A2-4218-8E0E-9F254790F5A3}">
      <dgm:prSet/>
      <dgm:spPr/>
      <dgm:t>
        <a:bodyPr/>
        <a:lstStyle/>
        <a:p>
          <a:endParaRPr lang="es-CO"/>
        </a:p>
      </dgm:t>
    </dgm:pt>
    <dgm:pt modelId="{9F1C7F83-0F7D-467F-80FB-6D67A1E2F844}">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1200" dirty="0">
              <a:latin typeface="+mj-lt"/>
            </a:rPr>
            <a:t>Sucursales y establecimientos permanentes</a:t>
          </a:r>
          <a:endParaRPr lang="es-CO" altLang="es-CO" sz="1200" dirty="0">
            <a:latin typeface="+mj-lt"/>
            <a:ea typeface="ＭＳ Ｐゴシック" pitchFamily="34" charset="-128"/>
          </a:endParaRPr>
        </a:p>
      </dgm:t>
    </dgm:pt>
    <dgm:pt modelId="{C6E2A44F-8966-4D6A-81A3-99C19BDFDB2F}" type="parTrans" cxnId="{296D149E-162D-4BF6-9A1F-E1CD4A3FD024}">
      <dgm:prSet/>
      <dgm:spPr/>
      <dgm:t>
        <a:bodyPr/>
        <a:lstStyle/>
        <a:p>
          <a:endParaRPr lang="es-CO"/>
        </a:p>
      </dgm:t>
    </dgm:pt>
    <dgm:pt modelId="{551BA8AE-7AD1-4FCB-A30F-C4574E404D0B}" type="sibTrans" cxnId="{296D149E-162D-4BF6-9A1F-E1CD4A3FD024}">
      <dgm:prSet/>
      <dgm:spPr/>
      <dgm:t>
        <a:bodyPr/>
        <a:lstStyle/>
        <a:p>
          <a:endParaRPr lang="es-CO"/>
        </a:p>
      </dgm:t>
    </dgm:pt>
    <dgm:pt modelId="{FE13D7F4-EA5B-4C5F-BE07-A073B4C3053D}">
      <dgm:prSet phldrT="[Texto]" custT="1"/>
      <dgm:spPr/>
      <dgm:t>
        <a:bodyPr/>
        <a:lstStyle/>
        <a:p>
          <a:r>
            <a:rPr lang="es-CO" sz="1200" dirty="0">
              <a:latin typeface="+mj-lt"/>
            </a:rPr>
            <a:t>Establecimientos de comercio</a:t>
          </a:r>
        </a:p>
      </dgm:t>
    </dgm:pt>
    <dgm:pt modelId="{2900E0DF-E2AC-4293-BC7A-27B1C6A97417}" type="parTrans" cxnId="{D53FEF56-40B4-41F3-A5FE-D180B58C66DF}">
      <dgm:prSet/>
      <dgm:spPr/>
      <dgm:t>
        <a:bodyPr/>
        <a:lstStyle/>
        <a:p>
          <a:endParaRPr lang="es-CO"/>
        </a:p>
      </dgm:t>
    </dgm:pt>
    <dgm:pt modelId="{EDC56290-0356-421C-9715-DD4DD8BD303E}" type="sibTrans" cxnId="{D53FEF56-40B4-41F3-A5FE-D180B58C66DF}">
      <dgm:prSet/>
      <dgm:spPr/>
      <dgm:t>
        <a:bodyPr/>
        <a:lstStyle/>
        <a:p>
          <a:endParaRPr lang="es-CO"/>
        </a:p>
      </dgm:t>
    </dgm:pt>
    <dgm:pt modelId="{DE94C1B2-C16F-4FF2-9C0D-8D58A712E87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altLang="es-CO" sz="1200" dirty="0" err="1">
              <a:latin typeface="+mj-lt"/>
              <a:ea typeface="ＭＳ Ｐゴシック" pitchFamily="34" charset="-128"/>
            </a:rPr>
            <a:t>Joint</a:t>
          </a:r>
          <a:r>
            <a:rPr lang="es-CO" altLang="es-CO" sz="1200" dirty="0">
              <a:latin typeface="+mj-lt"/>
              <a:ea typeface="ＭＳ Ｐゴシック" pitchFamily="34" charset="-128"/>
            </a:rPr>
            <a:t> </a:t>
          </a:r>
          <a:r>
            <a:rPr lang="es-CO" altLang="es-CO" sz="1200" dirty="0" err="1">
              <a:latin typeface="+mj-lt"/>
              <a:ea typeface="ＭＳ Ｐゴシック" pitchFamily="34" charset="-128"/>
            </a:rPr>
            <a:t>ventures</a:t>
          </a:r>
          <a:endParaRPr lang="es-CO" sz="1200" dirty="0">
            <a:latin typeface="+mj-lt"/>
          </a:endParaRPr>
        </a:p>
      </dgm:t>
    </dgm:pt>
    <dgm:pt modelId="{A3A6D9CD-C544-400E-9237-35AB2546D8D2}" type="parTrans" cxnId="{4BE0ECED-2D0C-4C48-AC03-4B104B6F8483}">
      <dgm:prSet/>
      <dgm:spPr/>
      <dgm:t>
        <a:bodyPr/>
        <a:lstStyle/>
        <a:p>
          <a:endParaRPr lang="es-CO"/>
        </a:p>
      </dgm:t>
    </dgm:pt>
    <dgm:pt modelId="{9D8AA6E5-E72C-4891-B68E-09B29EEE3C1C}" type="sibTrans" cxnId="{4BE0ECED-2D0C-4C48-AC03-4B104B6F8483}">
      <dgm:prSet/>
      <dgm:spPr/>
      <dgm:t>
        <a:bodyPr/>
        <a:lstStyle/>
        <a:p>
          <a:endParaRPr lang="es-CO"/>
        </a:p>
      </dgm:t>
    </dgm:pt>
    <dgm:pt modelId="{0E3E1FBA-73C5-47BA-939D-4F2FD9A319D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altLang="es-CO" sz="1200" dirty="0">
              <a:latin typeface="+mj-lt"/>
              <a:ea typeface="ＭＳ Ｐゴシック" pitchFamily="34" charset="-128"/>
            </a:rPr>
            <a:t>Consorcios,  uniones temporales y cuentas en participación</a:t>
          </a:r>
          <a:endParaRPr lang="es-CO" sz="1200" dirty="0">
            <a:latin typeface="+mj-lt"/>
          </a:endParaRPr>
        </a:p>
      </dgm:t>
    </dgm:pt>
    <dgm:pt modelId="{B14269D8-1DC3-44BE-9ED0-DE18857D0051}" type="parTrans" cxnId="{B40E285F-7538-4F93-8F95-595AEDE44ACC}">
      <dgm:prSet/>
      <dgm:spPr/>
      <dgm:t>
        <a:bodyPr/>
        <a:lstStyle/>
        <a:p>
          <a:endParaRPr lang="es-CO"/>
        </a:p>
      </dgm:t>
    </dgm:pt>
    <dgm:pt modelId="{C81C39E5-AA97-4EF5-A218-3996D4D100F4}" type="sibTrans" cxnId="{B40E285F-7538-4F93-8F95-595AEDE44ACC}">
      <dgm:prSet/>
      <dgm:spPr/>
      <dgm:t>
        <a:bodyPr/>
        <a:lstStyle/>
        <a:p>
          <a:endParaRPr lang="es-CO"/>
        </a:p>
      </dgm:t>
    </dgm:pt>
    <dgm:pt modelId="{59BB8B99-3FBF-41A9-9C7C-4624A805E40F}" type="pres">
      <dgm:prSet presAssocID="{452C1649-8034-426F-8A49-59B48610E92C}" presName="Name0" presStyleCnt="0">
        <dgm:presLayoutVars>
          <dgm:chMax val="1"/>
          <dgm:dir/>
          <dgm:animLvl val="ctr"/>
          <dgm:resizeHandles val="exact"/>
        </dgm:presLayoutVars>
      </dgm:prSet>
      <dgm:spPr/>
    </dgm:pt>
    <dgm:pt modelId="{9E4C70C8-E49C-4617-AE89-F70BC64CB8DB}" type="pres">
      <dgm:prSet presAssocID="{46713141-E3B1-438A-980B-38DA6BA05C18}" presName="centerShape" presStyleLbl="node0" presStyleIdx="0" presStyleCnt="1" custScaleX="120812" custScaleY="95147"/>
      <dgm:spPr/>
    </dgm:pt>
    <dgm:pt modelId="{15D8757F-2EBE-4B6D-AF9B-A497C9CB7A50}" type="pres">
      <dgm:prSet presAssocID="{A49DD7D4-915C-4319-96DD-2A1A379676E3}" presName="node" presStyleLbl="node1" presStyleIdx="0" presStyleCnt="6" custScaleX="126974">
        <dgm:presLayoutVars>
          <dgm:bulletEnabled val="1"/>
        </dgm:presLayoutVars>
      </dgm:prSet>
      <dgm:spPr/>
    </dgm:pt>
    <dgm:pt modelId="{8B13F616-C05C-4E98-8207-4C044172530E}" type="pres">
      <dgm:prSet presAssocID="{A49DD7D4-915C-4319-96DD-2A1A379676E3}" presName="dummy" presStyleCnt="0"/>
      <dgm:spPr/>
    </dgm:pt>
    <dgm:pt modelId="{1E9CD7A8-331A-403B-9A35-7F49AF88049C}" type="pres">
      <dgm:prSet presAssocID="{BB547A64-4CF3-497B-B0BA-ADB99728BD59}" presName="sibTrans" presStyleLbl="sibTrans2D1" presStyleIdx="0" presStyleCnt="6"/>
      <dgm:spPr/>
    </dgm:pt>
    <dgm:pt modelId="{5F0376A1-6701-48AA-BC84-4DB1AC370E1B}" type="pres">
      <dgm:prSet presAssocID="{0EFA0C6A-1514-46AB-8313-2D57AA5CAE4F}" presName="node" presStyleLbl="node1" presStyleIdx="1" presStyleCnt="6" custScaleX="136630" custScaleY="104060">
        <dgm:presLayoutVars>
          <dgm:bulletEnabled val="1"/>
        </dgm:presLayoutVars>
      </dgm:prSet>
      <dgm:spPr/>
    </dgm:pt>
    <dgm:pt modelId="{BA7AEED9-8C9F-4A34-A5DE-C1D45F9F0AE9}" type="pres">
      <dgm:prSet presAssocID="{0EFA0C6A-1514-46AB-8313-2D57AA5CAE4F}" presName="dummy" presStyleCnt="0"/>
      <dgm:spPr/>
    </dgm:pt>
    <dgm:pt modelId="{FC48B92A-B31B-4F47-AF56-44A1AF5BF787}" type="pres">
      <dgm:prSet presAssocID="{EE75B210-48A9-4074-B936-9B9E4321BE04}" presName="sibTrans" presStyleLbl="sibTrans2D1" presStyleIdx="1" presStyleCnt="6"/>
      <dgm:spPr/>
    </dgm:pt>
    <dgm:pt modelId="{CEEB8320-BDF6-4CAF-A39E-C6669934FE22}" type="pres">
      <dgm:prSet presAssocID="{9F1C7F83-0F7D-467F-80FB-6D67A1E2F844}" presName="node" presStyleLbl="node1" presStyleIdx="2" presStyleCnt="6" custScaleX="154214" custScaleY="104060">
        <dgm:presLayoutVars>
          <dgm:bulletEnabled val="1"/>
        </dgm:presLayoutVars>
      </dgm:prSet>
      <dgm:spPr/>
    </dgm:pt>
    <dgm:pt modelId="{18847708-A960-4E08-B3BB-FCCC9D35F1C2}" type="pres">
      <dgm:prSet presAssocID="{9F1C7F83-0F7D-467F-80FB-6D67A1E2F844}" presName="dummy" presStyleCnt="0"/>
      <dgm:spPr/>
    </dgm:pt>
    <dgm:pt modelId="{5BD39E69-0924-4B4F-8D80-20D846A17CD1}" type="pres">
      <dgm:prSet presAssocID="{551BA8AE-7AD1-4FCB-A30F-C4574E404D0B}" presName="sibTrans" presStyleLbl="sibTrans2D1" presStyleIdx="2" presStyleCnt="6"/>
      <dgm:spPr/>
    </dgm:pt>
    <dgm:pt modelId="{D51B22DA-8041-4A9B-96A5-65D700946FE8}" type="pres">
      <dgm:prSet presAssocID="{FE13D7F4-EA5B-4C5F-BE07-A073B4C3053D}" presName="node" presStyleLbl="node1" presStyleIdx="3" presStyleCnt="6" custScaleX="154934" custScaleY="102010" custRadScaleRad="97810">
        <dgm:presLayoutVars>
          <dgm:bulletEnabled val="1"/>
        </dgm:presLayoutVars>
      </dgm:prSet>
      <dgm:spPr/>
    </dgm:pt>
    <dgm:pt modelId="{2C19502A-31BE-47EE-B93C-7207F94C1D51}" type="pres">
      <dgm:prSet presAssocID="{FE13D7F4-EA5B-4C5F-BE07-A073B4C3053D}" presName="dummy" presStyleCnt="0"/>
      <dgm:spPr/>
    </dgm:pt>
    <dgm:pt modelId="{1CE95CC9-6817-4CC3-A168-AD85DE49AE54}" type="pres">
      <dgm:prSet presAssocID="{EDC56290-0356-421C-9715-DD4DD8BD303E}" presName="sibTrans" presStyleLbl="sibTrans2D1" presStyleIdx="3" presStyleCnt="6"/>
      <dgm:spPr/>
    </dgm:pt>
    <dgm:pt modelId="{84AF4699-4EB6-4B58-B2DD-62F0FE6ADEE6}" type="pres">
      <dgm:prSet presAssocID="{DE94C1B2-C16F-4FF2-9C0D-8D58A712E871}" presName="node" presStyleLbl="node1" presStyleIdx="4" presStyleCnt="6" custScaleX="126974" custScaleY="106152">
        <dgm:presLayoutVars>
          <dgm:bulletEnabled val="1"/>
        </dgm:presLayoutVars>
      </dgm:prSet>
      <dgm:spPr/>
    </dgm:pt>
    <dgm:pt modelId="{4EF8934A-0BD9-4805-9175-E257D8D4D9F8}" type="pres">
      <dgm:prSet presAssocID="{DE94C1B2-C16F-4FF2-9C0D-8D58A712E871}" presName="dummy" presStyleCnt="0"/>
      <dgm:spPr/>
    </dgm:pt>
    <dgm:pt modelId="{052A7243-2533-4D17-BE4B-9D5CA6C02390}" type="pres">
      <dgm:prSet presAssocID="{9D8AA6E5-E72C-4891-B68E-09B29EEE3C1C}" presName="sibTrans" presStyleLbl="sibTrans2D1" presStyleIdx="4" presStyleCnt="6"/>
      <dgm:spPr/>
    </dgm:pt>
    <dgm:pt modelId="{203F587B-A9F1-4B88-97EE-3829E05C4C92}" type="pres">
      <dgm:prSet presAssocID="{0E3E1FBA-73C5-47BA-939D-4F2FD9A319D0}" presName="node" presStyleLbl="node1" presStyleIdx="5" presStyleCnt="6" custScaleX="137494" custScaleY="114949">
        <dgm:presLayoutVars>
          <dgm:bulletEnabled val="1"/>
        </dgm:presLayoutVars>
      </dgm:prSet>
      <dgm:spPr/>
    </dgm:pt>
    <dgm:pt modelId="{47ED67D9-7049-44CD-8AE3-6CB356FDC96C}" type="pres">
      <dgm:prSet presAssocID="{0E3E1FBA-73C5-47BA-939D-4F2FD9A319D0}" presName="dummy" presStyleCnt="0"/>
      <dgm:spPr/>
    </dgm:pt>
    <dgm:pt modelId="{46C2A18F-5717-435E-A088-5EAABCA36ABD}" type="pres">
      <dgm:prSet presAssocID="{C81C39E5-AA97-4EF5-A218-3996D4D100F4}" presName="sibTrans" presStyleLbl="sibTrans2D1" presStyleIdx="5" presStyleCnt="6"/>
      <dgm:spPr/>
    </dgm:pt>
  </dgm:ptLst>
  <dgm:cxnLst>
    <dgm:cxn modelId="{4BE0ECED-2D0C-4C48-AC03-4B104B6F8483}" srcId="{46713141-E3B1-438A-980B-38DA6BA05C18}" destId="{DE94C1B2-C16F-4FF2-9C0D-8D58A712E871}" srcOrd="4" destOrd="0" parTransId="{A3A6D9CD-C544-400E-9237-35AB2546D8D2}" sibTransId="{9D8AA6E5-E72C-4891-B68E-09B29EEE3C1C}"/>
    <dgm:cxn modelId="{7C8F6B87-985F-4169-B421-F75FD8604D25}" type="presOf" srcId="{0EFA0C6A-1514-46AB-8313-2D57AA5CAE4F}" destId="{5F0376A1-6701-48AA-BC84-4DB1AC370E1B}" srcOrd="0" destOrd="0" presId="urn:microsoft.com/office/officeart/2005/8/layout/radial6"/>
    <dgm:cxn modelId="{ABB5B00B-69A2-4218-8E0E-9F254790F5A3}" srcId="{46713141-E3B1-438A-980B-38DA6BA05C18}" destId="{0EFA0C6A-1514-46AB-8313-2D57AA5CAE4F}" srcOrd="1" destOrd="0" parTransId="{4E5E0532-DA62-4D3A-BF59-E7A5F1DCC3F9}" sibTransId="{EE75B210-48A9-4074-B936-9B9E4321BE04}"/>
    <dgm:cxn modelId="{979F2D7D-B6B0-4CE2-9DD9-0636F561EFAD}" type="presOf" srcId="{0E3E1FBA-73C5-47BA-939D-4F2FD9A319D0}" destId="{203F587B-A9F1-4B88-97EE-3829E05C4C92}" srcOrd="0" destOrd="0" presId="urn:microsoft.com/office/officeart/2005/8/layout/radial6"/>
    <dgm:cxn modelId="{9F11E60E-0A30-4956-88AD-8277081CB0E9}" type="presOf" srcId="{C81C39E5-AA97-4EF5-A218-3996D4D100F4}" destId="{46C2A18F-5717-435E-A088-5EAABCA36ABD}" srcOrd="0" destOrd="0" presId="urn:microsoft.com/office/officeart/2005/8/layout/radial6"/>
    <dgm:cxn modelId="{3D98BF9B-F675-42FA-9846-6B4895000A38}" type="presOf" srcId="{DE94C1B2-C16F-4FF2-9C0D-8D58A712E871}" destId="{84AF4699-4EB6-4B58-B2DD-62F0FE6ADEE6}" srcOrd="0" destOrd="0" presId="urn:microsoft.com/office/officeart/2005/8/layout/radial6"/>
    <dgm:cxn modelId="{DA53554D-B105-48B4-80E4-66DD737C1D70}" type="presOf" srcId="{A49DD7D4-915C-4319-96DD-2A1A379676E3}" destId="{15D8757F-2EBE-4B6D-AF9B-A497C9CB7A50}" srcOrd="0" destOrd="0" presId="urn:microsoft.com/office/officeart/2005/8/layout/radial6"/>
    <dgm:cxn modelId="{B40E285F-7538-4F93-8F95-595AEDE44ACC}" srcId="{46713141-E3B1-438A-980B-38DA6BA05C18}" destId="{0E3E1FBA-73C5-47BA-939D-4F2FD9A319D0}" srcOrd="5" destOrd="0" parTransId="{B14269D8-1DC3-44BE-9ED0-DE18857D0051}" sibTransId="{C81C39E5-AA97-4EF5-A218-3996D4D100F4}"/>
    <dgm:cxn modelId="{82347E74-FC7F-432E-BCBF-1BE833B26A60}" type="presOf" srcId="{FE13D7F4-EA5B-4C5F-BE07-A073B4C3053D}" destId="{D51B22DA-8041-4A9B-96A5-65D700946FE8}" srcOrd="0" destOrd="0" presId="urn:microsoft.com/office/officeart/2005/8/layout/radial6"/>
    <dgm:cxn modelId="{296D149E-162D-4BF6-9A1F-E1CD4A3FD024}" srcId="{46713141-E3B1-438A-980B-38DA6BA05C18}" destId="{9F1C7F83-0F7D-467F-80FB-6D67A1E2F844}" srcOrd="2" destOrd="0" parTransId="{C6E2A44F-8966-4D6A-81A3-99C19BDFDB2F}" sibTransId="{551BA8AE-7AD1-4FCB-A30F-C4574E404D0B}"/>
    <dgm:cxn modelId="{18B6D170-9D23-48A0-AF19-9C1C82B3150B}" type="presOf" srcId="{BB547A64-4CF3-497B-B0BA-ADB99728BD59}" destId="{1E9CD7A8-331A-403B-9A35-7F49AF88049C}" srcOrd="0" destOrd="0" presId="urn:microsoft.com/office/officeart/2005/8/layout/radial6"/>
    <dgm:cxn modelId="{6B1A50B5-BBAC-4407-A09D-EC5A65475975}" type="presOf" srcId="{EE75B210-48A9-4074-B936-9B9E4321BE04}" destId="{FC48B92A-B31B-4F47-AF56-44A1AF5BF787}" srcOrd="0" destOrd="0" presId="urn:microsoft.com/office/officeart/2005/8/layout/radial6"/>
    <dgm:cxn modelId="{88A0259F-E3AC-44F9-89EC-E630ABCA637F}" srcId="{452C1649-8034-426F-8A49-59B48610E92C}" destId="{46713141-E3B1-438A-980B-38DA6BA05C18}" srcOrd="0" destOrd="0" parTransId="{39C79DD1-B436-49D5-A814-CA69FE0A7F71}" sibTransId="{EDD36331-B069-44C3-B217-96E3A051BE4A}"/>
    <dgm:cxn modelId="{A8C26BA2-2536-4B9D-8512-655046FA37F4}" type="presOf" srcId="{9D8AA6E5-E72C-4891-B68E-09B29EEE3C1C}" destId="{052A7243-2533-4D17-BE4B-9D5CA6C02390}" srcOrd="0" destOrd="0" presId="urn:microsoft.com/office/officeart/2005/8/layout/radial6"/>
    <dgm:cxn modelId="{87A761AE-B433-407C-B42B-6F68CF7FD5BE}" srcId="{46713141-E3B1-438A-980B-38DA6BA05C18}" destId="{A49DD7D4-915C-4319-96DD-2A1A379676E3}" srcOrd="0" destOrd="0" parTransId="{0A21BBAD-F550-4EED-B833-46A42208F83F}" sibTransId="{BB547A64-4CF3-497B-B0BA-ADB99728BD59}"/>
    <dgm:cxn modelId="{59A5FC15-073E-49A2-BF94-D3EE32341E36}" type="presOf" srcId="{452C1649-8034-426F-8A49-59B48610E92C}" destId="{59BB8B99-3FBF-41A9-9C7C-4624A805E40F}" srcOrd="0" destOrd="0" presId="urn:microsoft.com/office/officeart/2005/8/layout/radial6"/>
    <dgm:cxn modelId="{D53FEF56-40B4-41F3-A5FE-D180B58C66DF}" srcId="{46713141-E3B1-438A-980B-38DA6BA05C18}" destId="{FE13D7F4-EA5B-4C5F-BE07-A073B4C3053D}" srcOrd="3" destOrd="0" parTransId="{2900E0DF-E2AC-4293-BC7A-27B1C6A97417}" sibTransId="{EDC56290-0356-421C-9715-DD4DD8BD303E}"/>
    <dgm:cxn modelId="{7BAF5F5A-4463-41A3-A772-1323372B5E39}" type="presOf" srcId="{551BA8AE-7AD1-4FCB-A30F-C4574E404D0B}" destId="{5BD39E69-0924-4B4F-8D80-20D846A17CD1}" srcOrd="0" destOrd="0" presId="urn:microsoft.com/office/officeart/2005/8/layout/radial6"/>
    <dgm:cxn modelId="{798E0776-6FEB-4B09-BD93-145E318B6145}" type="presOf" srcId="{EDC56290-0356-421C-9715-DD4DD8BD303E}" destId="{1CE95CC9-6817-4CC3-A168-AD85DE49AE54}" srcOrd="0" destOrd="0" presId="urn:microsoft.com/office/officeart/2005/8/layout/radial6"/>
    <dgm:cxn modelId="{C16E83DC-32A9-410E-820E-B4C3F964B607}" type="presOf" srcId="{46713141-E3B1-438A-980B-38DA6BA05C18}" destId="{9E4C70C8-E49C-4617-AE89-F70BC64CB8DB}" srcOrd="0" destOrd="0" presId="urn:microsoft.com/office/officeart/2005/8/layout/radial6"/>
    <dgm:cxn modelId="{7E1B27E8-4E62-41A9-980E-340D218CBB74}" type="presOf" srcId="{9F1C7F83-0F7D-467F-80FB-6D67A1E2F844}" destId="{CEEB8320-BDF6-4CAF-A39E-C6669934FE22}" srcOrd="0" destOrd="0" presId="urn:microsoft.com/office/officeart/2005/8/layout/radial6"/>
    <dgm:cxn modelId="{09E838A4-C9B5-4415-8BF0-C6C1D58C7CB8}" type="presParOf" srcId="{59BB8B99-3FBF-41A9-9C7C-4624A805E40F}" destId="{9E4C70C8-E49C-4617-AE89-F70BC64CB8DB}" srcOrd="0" destOrd="0" presId="urn:microsoft.com/office/officeart/2005/8/layout/radial6"/>
    <dgm:cxn modelId="{088C8B97-2C4E-48DA-AAC4-9D56D169F23F}" type="presParOf" srcId="{59BB8B99-3FBF-41A9-9C7C-4624A805E40F}" destId="{15D8757F-2EBE-4B6D-AF9B-A497C9CB7A50}" srcOrd="1" destOrd="0" presId="urn:microsoft.com/office/officeart/2005/8/layout/radial6"/>
    <dgm:cxn modelId="{D34557AC-6149-47E1-80A7-5233BC88D287}" type="presParOf" srcId="{59BB8B99-3FBF-41A9-9C7C-4624A805E40F}" destId="{8B13F616-C05C-4E98-8207-4C044172530E}" srcOrd="2" destOrd="0" presId="urn:microsoft.com/office/officeart/2005/8/layout/radial6"/>
    <dgm:cxn modelId="{9CDAFE48-2CE9-494D-B10F-2F74B1E9119B}" type="presParOf" srcId="{59BB8B99-3FBF-41A9-9C7C-4624A805E40F}" destId="{1E9CD7A8-331A-403B-9A35-7F49AF88049C}" srcOrd="3" destOrd="0" presId="urn:microsoft.com/office/officeart/2005/8/layout/radial6"/>
    <dgm:cxn modelId="{D646E46B-1A5C-4961-B46A-387E24E26FC9}" type="presParOf" srcId="{59BB8B99-3FBF-41A9-9C7C-4624A805E40F}" destId="{5F0376A1-6701-48AA-BC84-4DB1AC370E1B}" srcOrd="4" destOrd="0" presId="urn:microsoft.com/office/officeart/2005/8/layout/radial6"/>
    <dgm:cxn modelId="{A4328C4F-D508-4639-A153-64802734DF5F}" type="presParOf" srcId="{59BB8B99-3FBF-41A9-9C7C-4624A805E40F}" destId="{BA7AEED9-8C9F-4A34-A5DE-C1D45F9F0AE9}" srcOrd="5" destOrd="0" presId="urn:microsoft.com/office/officeart/2005/8/layout/radial6"/>
    <dgm:cxn modelId="{51107E61-1D0D-4CC9-8A94-08A78AC60A12}" type="presParOf" srcId="{59BB8B99-3FBF-41A9-9C7C-4624A805E40F}" destId="{FC48B92A-B31B-4F47-AF56-44A1AF5BF787}" srcOrd="6" destOrd="0" presId="urn:microsoft.com/office/officeart/2005/8/layout/radial6"/>
    <dgm:cxn modelId="{1DE161A7-D4AD-4E41-8697-B81326977365}" type="presParOf" srcId="{59BB8B99-3FBF-41A9-9C7C-4624A805E40F}" destId="{CEEB8320-BDF6-4CAF-A39E-C6669934FE22}" srcOrd="7" destOrd="0" presId="urn:microsoft.com/office/officeart/2005/8/layout/radial6"/>
    <dgm:cxn modelId="{BC4CEE6A-10A7-44DB-A5D0-27C37E599990}" type="presParOf" srcId="{59BB8B99-3FBF-41A9-9C7C-4624A805E40F}" destId="{18847708-A960-4E08-B3BB-FCCC9D35F1C2}" srcOrd="8" destOrd="0" presId="urn:microsoft.com/office/officeart/2005/8/layout/radial6"/>
    <dgm:cxn modelId="{F0614512-BF78-49FA-8171-590CE550077F}" type="presParOf" srcId="{59BB8B99-3FBF-41A9-9C7C-4624A805E40F}" destId="{5BD39E69-0924-4B4F-8D80-20D846A17CD1}" srcOrd="9" destOrd="0" presId="urn:microsoft.com/office/officeart/2005/8/layout/radial6"/>
    <dgm:cxn modelId="{0DFCD71B-50D5-41F1-84BF-EA610A5D0CCD}" type="presParOf" srcId="{59BB8B99-3FBF-41A9-9C7C-4624A805E40F}" destId="{D51B22DA-8041-4A9B-96A5-65D700946FE8}" srcOrd="10" destOrd="0" presId="urn:microsoft.com/office/officeart/2005/8/layout/radial6"/>
    <dgm:cxn modelId="{22CC32B5-FED9-42EB-A885-3ADFBF311CAF}" type="presParOf" srcId="{59BB8B99-3FBF-41A9-9C7C-4624A805E40F}" destId="{2C19502A-31BE-47EE-B93C-7207F94C1D51}" srcOrd="11" destOrd="0" presId="urn:microsoft.com/office/officeart/2005/8/layout/radial6"/>
    <dgm:cxn modelId="{83FA5775-7171-4B53-AAD0-93F84DC67724}" type="presParOf" srcId="{59BB8B99-3FBF-41A9-9C7C-4624A805E40F}" destId="{1CE95CC9-6817-4CC3-A168-AD85DE49AE54}" srcOrd="12" destOrd="0" presId="urn:microsoft.com/office/officeart/2005/8/layout/radial6"/>
    <dgm:cxn modelId="{CE7ABA23-9E1D-4D48-AB33-E26F1EF0143D}" type="presParOf" srcId="{59BB8B99-3FBF-41A9-9C7C-4624A805E40F}" destId="{84AF4699-4EB6-4B58-B2DD-62F0FE6ADEE6}" srcOrd="13" destOrd="0" presId="urn:microsoft.com/office/officeart/2005/8/layout/radial6"/>
    <dgm:cxn modelId="{7B898EA4-D2F0-49CA-9C57-EB85DE82DB24}" type="presParOf" srcId="{59BB8B99-3FBF-41A9-9C7C-4624A805E40F}" destId="{4EF8934A-0BD9-4805-9175-E257D8D4D9F8}" srcOrd="14" destOrd="0" presId="urn:microsoft.com/office/officeart/2005/8/layout/radial6"/>
    <dgm:cxn modelId="{0EC7F438-C37D-44B5-914A-794DF30D7DC2}" type="presParOf" srcId="{59BB8B99-3FBF-41A9-9C7C-4624A805E40F}" destId="{052A7243-2533-4D17-BE4B-9D5CA6C02390}" srcOrd="15" destOrd="0" presId="urn:microsoft.com/office/officeart/2005/8/layout/radial6"/>
    <dgm:cxn modelId="{5E1E6D82-E0FE-444D-BE5B-1CBC5CE2F4F0}" type="presParOf" srcId="{59BB8B99-3FBF-41A9-9C7C-4624A805E40F}" destId="{203F587B-A9F1-4B88-97EE-3829E05C4C92}" srcOrd="16" destOrd="0" presId="urn:microsoft.com/office/officeart/2005/8/layout/radial6"/>
    <dgm:cxn modelId="{5AF850A2-15D0-4287-B4D5-DD1EFE4AAEB2}" type="presParOf" srcId="{59BB8B99-3FBF-41A9-9C7C-4624A805E40F}" destId="{47ED67D9-7049-44CD-8AE3-6CB356FDC96C}" srcOrd="17" destOrd="0" presId="urn:microsoft.com/office/officeart/2005/8/layout/radial6"/>
    <dgm:cxn modelId="{2EECBBAE-B53E-4C79-8969-357A5439AEE5}" type="presParOf" srcId="{59BB8B99-3FBF-41A9-9C7C-4624A805E40F}" destId="{46C2A18F-5717-435E-A088-5EAABCA36AB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43D38F-9171-4DD0-BA8B-B418F1FFE796}" type="doc">
      <dgm:prSet loTypeId="urn:microsoft.com/office/officeart/2009/layout/CircleArrowProcess" loCatId="process" qsTypeId="urn:microsoft.com/office/officeart/2005/8/quickstyle/simple1" qsCatId="simple" csTypeId="urn:microsoft.com/office/officeart/2005/8/colors/accent5_1" csCatId="accent5" phldr="1"/>
      <dgm:spPr/>
      <dgm:t>
        <a:bodyPr/>
        <a:lstStyle/>
        <a:p>
          <a:endParaRPr lang="es-CO"/>
        </a:p>
      </dgm:t>
    </dgm:pt>
    <dgm:pt modelId="{5F723831-D655-47DF-B376-CF71AA6D5548}">
      <dgm:prSet phldrT="[Texto]" custT="1"/>
      <dgm:spPr/>
      <dgm:t>
        <a:bodyPr/>
        <a:lstStyle/>
        <a:p>
          <a:r>
            <a:rPr lang="es-CO" sz="1800" dirty="0">
              <a:latin typeface="+mj-lt"/>
            </a:rPr>
            <a:t>Doble tributación económica</a:t>
          </a:r>
        </a:p>
      </dgm:t>
    </dgm:pt>
    <dgm:pt modelId="{0465BF2F-7823-48BD-8E39-8BF8E41D5A0E}" type="parTrans" cxnId="{B9755343-B060-4598-8222-02D4F0B2A8D2}">
      <dgm:prSet/>
      <dgm:spPr/>
      <dgm:t>
        <a:bodyPr/>
        <a:lstStyle/>
        <a:p>
          <a:endParaRPr lang="es-CO"/>
        </a:p>
      </dgm:t>
    </dgm:pt>
    <dgm:pt modelId="{45A4B434-764F-4620-B7F0-5FC1BB1E72D3}" type="sibTrans" cxnId="{B9755343-B060-4598-8222-02D4F0B2A8D2}">
      <dgm:prSet/>
      <dgm:spPr/>
      <dgm:t>
        <a:bodyPr/>
        <a:lstStyle/>
        <a:p>
          <a:endParaRPr lang="es-CO"/>
        </a:p>
      </dgm:t>
    </dgm:pt>
    <dgm:pt modelId="{8C3C7306-735F-4E03-A45D-C1699B509022}">
      <dgm:prSet phldrT="[Texto]" custT="1"/>
      <dgm:spPr/>
      <dgm:t>
        <a:bodyPr/>
        <a:lstStyle/>
        <a:p>
          <a:pPr algn="ctr">
            <a:spcAft>
              <a:spcPts val="0"/>
            </a:spcAft>
          </a:pPr>
          <a:r>
            <a:rPr lang="es-CO" sz="1800" dirty="0">
              <a:latin typeface="+mj-lt"/>
            </a:rPr>
            <a:t>Gravamen </a:t>
          </a:r>
        </a:p>
        <a:p>
          <a:pPr algn="ctr">
            <a:spcAft>
              <a:spcPts val="0"/>
            </a:spcAft>
          </a:pPr>
          <a:r>
            <a:rPr lang="es-CO" sz="1800" dirty="0">
              <a:latin typeface="+mj-lt"/>
            </a:rPr>
            <a:t>sobre la asociación </a:t>
          </a:r>
          <a:r>
            <a:rPr lang="es-CO" sz="1800" dirty="0" err="1">
              <a:latin typeface="+mj-lt"/>
            </a:rPr>
            <a:t>negocial</a:t>
          </a:r>
          <a:endParaRPr lang="es-CO" sz="1800" dirty="0">
            <a:latin typeface="+mj-lt"/>
          </a:endParaRPr>
        </a:p>
      </dgm:t>
    </dgm:pt>
    <dgm:pt modelId="{AF74BBA8-16B2-41EB-82F0-0C3216C6F28D}" type="parTrans" cxnId="{121D3A18-926F-4009-8F2D-BBD06109AA7F}">
      <dgm:prSet/>
      <dgm:spPr/>
      <dgm:t>
        <a:bodyPr/>
        <a:lstStyle/>
        <a:p>
          <a:endParaRPr lang="es-CO"/>
        </a:p>
      </dgm:t>
    </dgm:pt>
    <dgm:pt modelId="{3D0BF1F4-0906-4F2F-8992-BD62BCA8239C}" type="sibTrans" cxnId="{121D3A18-926F-4009-8F2D-BBD06109AA7F}">
      <dgm:prSet/>
      <dgm:spPr/>
      <dgm:t>
        <a:bodyPr/>
        <a:lstStyle/>
        <a:p>
          <a:endParaRPr lang="es-CO"/>
        </a:p>
      </dgm:t>
    </dgm:pt>
    <dgm:pt modelId="{BF9A6B2E-1D6B-4B9F-9F08-E4E0B294CC52}">
      <dgm:prSet phldrT="[Texto]" custT="1"/>
      <dgm:spPr/>
      <dgm:t>
        <a:bodyPr/>
        <a:lstStyle/>
        <a:p>
          <a:r>
            <a:rPr lang="es-CO" sz="1800" dirty="0">
              <a:latin typeface="+mj-lt"/>
            </a:rPr>
            <a:t>Disminución de la inversión</a:t>
          </a:r>
        </a:p>
      </dgm:t>
    </dgm:pt>
    <dgm:pt modelId="{FEDB25F2-06C5-4E18-83B1-80CA473D2BA8}" type="parTrans" cxnId="{37897B22-4B43-4662-B487-CB061A32D7D1}">
      <dgm:prSet/>
      <dgm:spPr/>
      <dgm:t>
        <a:bodyPr/>
        <a:lstStyle/>
        <a:p>
          <a:endParaRPr lang="es-CO"/>
        </a:p>
      </dgm:t>
    </dgm:pt>
    <dgm:pt modelId="{79CA09C8-93EB-4090-B617-15720EDFBFF0}" type="sibTrans" cxnId="{37897B22-4B43-4662-B487-CB061A32D7D1}">
      <dgm:prSet/>
      <dgm:spPr/>
      <dgm:t>
        <a:bodyPr/>
        <a:lstStyle/>
        <a:p>
          <a:endParaRPr lang="es-CO"/>
        </a:p>
      </dgm:t>
    </dgm:pt>
    <dgm:pt modelId="{E1C2AE3F-AEC2-4A6F-9AD7-DA0031B50F64}" type="pres">
      <dgm:prSet presAssocID="{6443D38F-9171-4DD0-BA8B-B418F1FFE796}" presName="Name0" presStyleCnt="0">
        <dgm:presLayoutVars>
          <dgm:chMax val="7"/>
          <dgm:chPref val="7"/>
          <dgm:dir/>
          <dgm:animLvl val="lvl"/>
        </dgm:presLayoutVars>
      </dgm:prSet>
      <dgm:spPr/>
    </dgm:pt>
    <dgm:pt modelId="{3B825210-F4C7-472A-A0FD-DE49A407A1C0}" type="pres">
      <dgm:prSet presAssocID="{5F723831-D655-47DF-B376-CF71AA6D5548}" presName="Accent1" presStyleCnt="0"/>
      <dgm:spPr/>
    </dgm:pt>
    <dgm:pt modelId="{F848B784-AC0A-4E10-BCBC-F83E6730B8D1}" type="pres">
      <dgm:prSet presAssocID="{5F723831-D655-47DF-B376-CF71AA6D5548}" presName="Accent" presStyleLbl="node1" presStyleIdx="0" presStyleCnt="3" custScaleX="112684" custLinFactNeighborX="4572"/>
      <dgm:spPr/>
    </dgm:pt>
    <dgm:pt modelId="{E2074D35-B41E-4E64-AC48-F012ABB57170}" type="pres">
      <dgm:prSet presAssocID="{5F723831-D655-47DF-B376-CF71AA6D5548}" presName="Parent1" presStyleLbl="revTx" presStyleIdx="0" presStyleCnt="3" custScaleY="105610" custLinFactNeighborX="14134" custLinFactNeighborY="-13720">
        <dgm:presLayoutVars>
          <dgm:chMax val="1"/>
          <dgm:chPref val="1"/>
          <dgm:bulletEnabled val="1"/>
        </dgm:presLayoutVars>
      </dgm:prSet>
      <dgm:spPr/>
    </dgm:pt>
    <dgm:pt modelId="{06FF6683-DEEA-4FD9-9ECA-1A536120F4F2}" type="pres">
      <dgm:prSet presAssocID="{8C3C7306-735F-4E03-A45D-C1699B509022}" presName="Accent2" presStyleCnt="0"/>
      <dgm:spPr/>
    </dgm:pt>
    <dgm:pt modelId="{5D9E058C-76D1-41EA-BEC5-76A7D6DC2C3F}" type="pres">
      <dgm:prSet presAssocID="{8C3C7306-735F-4E03-A45D-C1699B509022}" presName="Accent" presStyleLbl="node1" presStyleIdx="1" presStyleCnt="3" custScaleX="112684" custScaleY="109963"/>
      <dgm:spPr/>
    </dgm:pt>
    <dgm:pt modelId="{F69C97DF-B8BC-4571-886B-B78AB0B4C3E0}" type="pres">
      <dgm:prSet presAssocID="{8C3C7306-735F-4E03-A45D-C1699B509022}" presName="Parent2" presStyleLbl="revTx" presStyleIdx="1" presStyleCnt="3" custScaleX="117758" custLinFactNeighborX="2057" custLinFactNeighborY="-12346">
        <dgm:presLayoutVars>
          <dgm:chMax val="1"/>
          <dgm:chPref val="1"/>
          <dgm:bulletEnabled val="1"/>
        </dgm:presLayoutVars>
      </dgm:prSet>
      <dgm:spPr/>
    </dgm:pt>
    <dgm:pt modelId="{59794920-1EBB-4F70-84DA-E3A475A9474A}" type="pres">
      <dgm:prSet presAssocID="{BF9A6B2E-1D6B-4B9F-9F08-E4E0B294CC52}" presName="Accent3" presStyleCnt="0"/>
      <dgm:spPr/>
    </dgm:pt>
    <dgm:pt modelId="{B20CD30E-4178-49F9-A10F-10274C40B566}" type="pres">
      <dgm:prSet presAssocID="{BF9A6B2E-1D6B-4B9F-9F08-E4E0B294CC52}" presName="Accent" presStyleLbl="node1" presStyleIdx="2" presStyleCnt="3" custScaleX="112684" custLinFactNeighborY="3101"/>
      <dgm:spPr/>
    </dgm:pt>
    <dgm:pt modelId="{2ED6D4FA-8C21-4B08-8375-969D58DCAB1D}" type="pres">
      <dgm:prSet presAssocID="{BF9A6B2E-1D6B-4B9F-9F08-E4E0B294CC52}" presName="Parent3" presStyleLbl="revTx" presStyleIdx="2" presStyleCnt="3" custScaleX="106707" custScaleY="166161" custLinFactNeighborY="15089">
        <dgm:presLayoutVars>
          <dgm:chMax val="1"/>
          <dgm:chPref val="1"/>
          <dgm:bulletEnabled val="1"/>
        </dgm:presLayoutVars>
      </dgm:prSet>
      <dgm:spPr/>
    </dgm:pt>
  </dgm:ptLst>
  <dgm:cxnLst>
    <dgm:cxn modelId="{37897B22-4B43-4662-B487-CB061A32D7D1}" srcId="{6443D38F-9171-4DD0-BA8B-B418F1FFE796}" destId="{BF9A6B2E-1D6B-4B9F-9F08-E4E0B294CC52}" srcOrd="2" destOrd="0" parTransId="{FEDB25F2-06C5-4E18-83B1-80CA473D2BA8}" sibTransId="{79CA09C8-93EB-4090-B617-15720EDFBFF0}"/>
    <dgm:cxn modelId="{BA9CEF0D-81A1-4630-A750-85C1E4F9D31B}" type="presOf" srcId="{BF9A6B2E-1D6B-4B9F-9F08-E4E0B294CC52}" destId="{2ED6D4FA-8C21-4B08-8375-969D58DCAB1D}" srcOrd="0" destOrd="0" presId="urn:microsoft.com/office/officeart/2009/layout/CircleArrowProcess"/>
    <dgm:cxn modelId="{A2324A75-6663-4BD2-8492-55326A1B802B}" type="presOf" srcId="{8C3C7306-735F-4E03-A45D-C1699B509022}" destId="{F69C97DF-B8BC-4571-886B-B78AB0B4C3E0}" srcOrd="0" destOrd="0" presId="urn:microsoft.com/office/officeart/2009/layout/CircleArrowProcess"/>
    <dgm:cxn modelId="{121D3A18-926F-4009-8F2D-BBD06109AA7F}" srcId="{6443D38F-9171-4DD0-BA8B-B418F1FFE796}" destId="{8C3C7306-735F-4E03-A45D-C1699B509022}" srcOrd="1" destOrd="0" parTransId="{AF74BBA8-16B2-41EB-82F0-0C3216C6F28D}" sibTransId="{3D0BF1F4-0906-4F2F-8992-BD62BCA8239C}"/>
    <dgm:cxn modelId="{A49D6CA3-F67A-4E95-821B-ABD21200F279}" type="presOf" srcId="{5F723831-D655-47DF-B376-CF71AA6D5548}" destId="{E2074D35-B41E-4E64-AC48-F012ABB57170}" srcOrd="0" destOrd="0" presId="urn:microsoft.com/office/officeart/2009/layout/CircleArrowProcess"/>
    <dgm:cxn modelId="{B9755343-B060-4598-8222-02D4F0B2A8D2}" srcId="{6443D38F-9171-4DD0-BA8B-B418F1FFE796}" destId="{5F723831-D655-47DF-B376-CF71AA6D5548}" srcOrd="0" destOrd="0" parTransId="{0465BF2F-7823-48BD-8E39-8BF8E41D5A0E}" sibTransId="{45A4B434-764F-4620-B7F0-5FC1BB1E72D3}"/>
    <dgm:cxn modelId="{0B37E063-D353-444C-A1C2-46B23B64152A}" type="presOf" srcId="{6443D38F-9171-4DD0-BA8B-B418F1FFE796}" destId="{E1C2AE3F-AEC2-4A6F-9AD7-DA0031B50F64}" srcOrd="0" destOrd="0" presId="urn:microsoft.com/office/officeart/2009/layout/CircleArrowProcess"/>
    <dgm:cxn modelId="{494758A3-77C8-40E7-8F5D-DC9740D16118}" type="presParOf" srcId="{E1C2AE3F-AEC2-4A6F-9AD7-DA0031B50F64}" destId="{3B825210-F4C7-472A-A0FD-DE49A407A1C0}" srcOrd="0" destOrd="0" presId="urn:microsoft.com/office/officeart/2009/layout/CircleArrowProcess"/>
    <dgm:cxn modelId="{3EA799A1-8FBE-4984-81BE-3279F34ED43F}" type="presParOf" srcId="{3B825210-F4C7-472A-A0FD-DE49A407A1C0}" destId="{F848B784-AC0A-4E10-BCBC-F83E6730B8D1}" srcOrd="0" destOrd="0" presId="urn:microsoft.com/office/officeart/2009/layout/CircleArrowProcess"/>
    <dgm:cxn modelId="{E6275B69-4E1A-4502-912D-4E3602A3C85B}" type="presParOf" srcId="{E1C2AE3F-AEC2-4A6F-9AD7-DA0031B50F64}" destId="{E2074D35-B41E-4E64-AC48-F012ABB57170}" srcOrd="1" destOrd="0" presId="urn:microsoft.com/office/officeart/2009/layout/CircleArrowProcess"/>
    <dgm:cxn modelId="{43CD74EC-2C54-4E93-9256-306776E35742}" type="presParOf" srcId="{E1C2AE3F-AEC2-4A6F-9AD7-DA0031B50F64}" destId="{06FF6683-DEEA-4FD9-9ECA-1A536120F4F2}" srcOrd="2" destOrd="0" presId="urn:microsoft.com/office/officeart/2009/layout/CircleArrowProcess"/>
    <dgm:cxn modelId="{FF48E786-B396-4BF0-93A1-7F41951765F8}" type="presParOf" srcId="{06FF6683-DEEA-4FD9-9ECA-1A536120F4F2}" destId="{5D9E058C-76D1-41EA-BEC5-76A7D6DC2C3F}" srcOrd="0" destOrd="0" presId="urn:microsoft.com/office/officeart/2009/layout/CircleArrowProcess"/>
    <dgm:cxn modelId="{A6E18D05-555E-419A-B6DA-03E7B493DFF7}" type="presParOf" srcId="{E1C2AE3F-AEC2-4A6F-9AD7-DA0031B50F64}" destId="{F69C97DF-B8BC-4571-886B-B78AB0B4C3E0}" srcOrd="3" destOrd="0" presId="urn:microsoft.com/office/officeart/2009/layout/CircleArrowProcess"/>
    <dgm:cxn modelId="{B0B05245-AAB9-4C83-9E17-82EEE0B1603F}" type="presParOf" srcId="{E1C2AE3F-AEC2-4A6F-9AD7-DA0031B50F64}" destId="{59794920-1EBB-4F70-84DA-E3A475A9474A}" srcOrd="4" destOrd="0" presId="urn:microsoft.com/office/officeart/2009/layout/CircleArrowProcess"/>
    <dgm:cxn modelId="{5B6A0982-46A5-4F9E-B261-FF16BFE2275F}" type="presParOf" srcId="{59794920-1EBB-4F70-84DA-E3A475A9474A}" destId="{B20CD30E-4178-49F9-A10F-10274C40B566}" srcOrd="0" destOrd="0" presId="urn:microsoft.com/office/officeart/2009/layout/CircleArrowProcess"/>
    <dgm:cxn modelId="{C1BE1B61-233B-466D-905E-3EFF31D1E398}" type="presParOf" srcId="{E1C2AE3F-AEC2-4A6F-9AD7-DA0031B50F64}" destId="{2ED6D4FA-8C21-4B08-8375-969D58DCAB1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E3F0C4-073D-4C58-A8E2-58F612A331F9}" type="doc">
      <dgm:prSet loTypeId="urn:microsoft.com/office/officeart/2005/8/layout/vList3" loCatId="list" qsTypeId="urn:microsoft.com/office/officeart/2005/8/quickstyle/3d2" qsCatId="3D" csTypeId="urn:microsoft.com/office/officeart/2005/8/colors/accent0_1" csCatId="mainScheme" phldr="1"/>
      <dgm:spPr/>
    </dgm:pt>
    <dgm:pt modelId="{6FA3A7D0-2762-4DE1-937A-423DFDDD89A5}">
      <dgm:prSet phldrT="[Texto]" custT="1"/>
      <dgm:spPr/>
      <dgm:t>
        <a:bodyPr/>
        <a:lstStyle/>
        <a:p>
          <a:r>
            <a:rPr lang="es-MX" sz="2400" dirty="0">
              <a:solidFill>
                <a:schemeClr val="tx1"/>
              </a:solidFill>
              <a:latin typeface="Cambria" panose="02040503050406030204" pitchFamily="18" charset="0"/>
            </a:rPr>
            <a:t>¿EXISTE ALGUNA ASIMETRÍA TRIBUTARIA ENTRE LAS UTILIDADES DERIVADAS DE LA ENAJENACIÓN DE ACCIONES Y LA DISTRIBUCIÓN DE DIVIDENDOS?</a:t>
          </a:r>
          <a:endParaRPr lang="es-CO" sz="2400" dirty="0">
            <a:solidFill>
              <a:schemeClr val="tx1"/>
            </a:solidFill>
            <a:latin typeface="Cambria" panose="02040503050406030204" pitchFamily="18" charset="0"/>
          </a:endParaRPr>
        </a:p>
      </dgm:t>
    </dgm:pt>
    <dgm:pt modelId="{1C14D65F-84A4-4FF2-B821-3EF0EECA4B27}" type="parTrans" cxnId="{4563F444-67B4-40AC-B8EF-BD0420388368}">
      <dgm:prSet/>
      <dgm:spPr/>
      <dgm:t>
        <a:bodyPr/>
        <a:lstStyle/>
        <a:p>
          <a:endParaRPr lang="es-CO"/>
        </a:p>
      </dgm:t>
    </dgm:pt>
    <dgm:pt modelId="{B95918D0-4540-4AFE-B862-8A74C12186E2}" type="sibTrans" cxnId="{4563F444-67B4-40AC-B8EF-BD0420388368}">
      <dgm:prSet/>
      <dgm:spPr/>
      <dgm:t>
        <a:bodyPr/>
        <a:lstStyle/>
        <a:p>
          <a:endParaRPr lang="es-CO"/>
        </a:p>
      </dgm:t>
    </dgm:pt>
    <dgm:pt modelId="{CF12427C-0BD0-4FEC-B213-D834C90088B0}" type="pres">
      <dgm:prSet presAssocID="{94E3F0C4-073D-4C58-A8E2-58F612A331F9}" presName="linearFlow" presStyleCnt="0">
        <dgm:presLayoutVars>
          <dgm:dir/>
          <dgm:resizeHandles val="exact"/>
        </dgm:presLayoutVars>
      </dgm:prSet>
      <dgm:spPr/>
    </dgm:pt>
    <dgm:pt modelId="{9AB5D77D-AF2A-4E06-A22B-2E698CC36DC2}" type="pres">
      <dgm:prSet presAssocID="{6FA3A7D0-2762-4DE1-937A-423DFDDD89A5}" presName="composite" presStyleCnt="0"/>
      <dgm:spPr/>
    </dgm:pt>
    <dgm:pt modelId="{540E19D7-FE8A-4C7A-9C11-F13E5A0673E2}" type="pres">
      <dgm:prSet presAssocID="{6FA3A7D0-2762-4DE1-937A-423DFDDD89A5}" presName="imgShp" presStyleLbl="fgImgPlace1" presStyleIdx="0" presStyleCnt="1" custScaleX="81582" custScaleY="74067" custLinFactNeighborX="-1038" custLinFactNeighborY="1038"/>
      <dgm:spPr>
        <a:blipFill rotWithShape="1">
          <a:blip xmlns:r="http://schemas.openxmlformats.org/officeDocument/2006/relationships" r:embed="rId1"/>
          <a:stretch>
            <a:fillRect/>
          </a:stretch>
        </a:blipFill>
      </dgm:spPr>
    </dgm:pt>
    <dgm:pt modelId="{15B9EA3A-7C45-4BB5-8FA5-9E17ADBBB302}" type="pres">
      <dgm:prSet presAssocID="{6FA3A7D0-2762-4DE1-937A-423DFDDD89A5}" presName="txShp" presStyleLbl="node1" presStyleIdx="0" presStyleCnt="1" custScaleX="119271" custScaleY="66133">
        <dgm:presLayoutVars>
          <dgm:bulletEnabled val="1"/>
        </dgm:presLayoutVars>
      </dgm:prSet>
      <dgm:spPr/>
    </dgm:pt>
  </dgm:ptLst>
  <dgm:cxnLst>
    <dgm:cxn modelId="{4563F444-67B4-40AC-B8EF-BD0420388368}" srcId="{94E3F0C4-073D-4C58-A8E2-58F612A331F9}" destId="{6FA3A7D0-2762-4DE1-937A-423DFDDD89A5}" srcOrd="0" destOrd="0" parTransId="{1C14D65F-84A4-4FF2-B821-3EF0EECA4B27}" sibTransId="{B95918D0-4540-4AFE-B862-8A74C12186E2}"/>
    <dgm:cxn modelId="{FA6ACA46-AF33-4A4A-93C4-0CB4AB0AA788}" type="presOf" srcId="{6FA3A7D0-2762-4DE1-937A-423DFDDD89A5}" destId="{15B9EA3A-7C45-4BB5-8FA5-9E17ADBBB302}" srcOrd="0" destOrd="0" presId="urn:microsoft.com/office/officeart/2005/8/layout/vList3"/>
    <dgm:cxn modelId="{FB4237E9-A2F4-408E-BE65-57A6A03F734D}" type="presOf" srcId="{94E3F0C4-073D-4C58-A8E2-58F612A331F9}" destId="{CF12427C-0BD0-4FEC-B213-D834C90088B0}" srcOrd="0" destOrd="0" presId="urn:microsoft.com/office/officeart/2005/8/layout/vList3"/>
    <dgm:cxn modelId="{DB091FC8-375C-4CF4-9CD0-43F0C6F62B47}" type="presParOf" srcId="{CF12427C-0BD0-4FEC-B213-D834C90088B0}" destId="{9AB5D77D-AF2A-4E06-A22B-2E698CC36DC2}" srcOrd="0" destOrd="0" presId="urn:microsoft.com/office/officeart/2005/8/layout/vList3"/>
    <dgm:cxn modelId="{D5D434FB-61BF-4FFE-B68A-FDFB369760F8}" type="presParOf" srcId="{9AB5D77D-AF2A-4E06-A22B-2E698CC36DC2}" destId="{540E19D7-FE8A-4C7A-9C11-F13E5A0673E2}" srcOrd="0" destOrd="0" presId="urn:microsoft.com/office/officeart/2005/8/layout/vList3"/>
    <dgm:cxn modelId="{7A6592B8-C79A-45CC-8F27-F4FD7DC5F168}" type="presParOf" srcId="{9AB5D77D-AF2A-4E06-A22B-2E698CC36DC2}" destId="{15B9EA3A-7C45-4BB5-8FA5-9E17ADBBB3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11D49AC-D2CE-4E00-B3EA-099D1A9B87A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s-CO"/>
        </a:p>
      </dgm:t>
    </dgm:pt>
    <dgm:pt modelId="{C092A0F3-89C5-4FC7-9341-487958A9024A}">
      <dgm:prSet phldrT="[Texto]" custT="1"/>
      <dgm:spPr/>
      <dgm:t>
        <a:bodyPr/>
        <a:lstStyle/>
        <a:p>
          <a:pPr algn="just"/>
          <a:r>
            <a:rPr lang="es-CO" sz="2000">
              <a:latin typeface="Cambria" panose="02040503050406030204" pitchFamily="18" charset="0"/>
            </a:rPr>
            <a:t>Distribuciones por parte de vehículos no-corporativos estarían exentas de retención.</a:t>
          </a:r>
          <a:endParaRPr lang="es-CO" sz="2000" dirty="0">
            <a:latin typeface="Cambria" panose="02040503050406030204" pitchFamily="18" charset="0"/>
          </a:endParaRPr>
        </a:p>
      </dgm:t>
    </dgm:pt>
    <dgm:pt modelId="{6F1D5915-23D0-443D-8407-F48E5B527F2E}" type="parTrans" cxnId="{3C51CE24-2A54-4071-8FBB-744C37F80419}">
      <dgm:prSet/>
      <dgm:spPr/>
      <dgm:t>
        <a:bodyPr/>
        <a:lstStyle/>
        <a:p>
          <a:endParaRPr lang="es-CO"/>
        </a:p>
      </dgm:t>
    </dgm:pt>
    <dgm:pt modelId="{E95D2B90-3525-489F-AE19-C5656EB4434E}" type="sibTrans" cxnId="{3C51CE24-2A54-4071-8FBB-744C37F80419}">
      <dgm:prSet/>
      <dgm:spPr/>
      <dgm:t>
        <a:bodyPr/>
        <a:lstStyle/>
        <a:p>
          <a:endParaRPr lang="es-CO"/>
        </a:p>
      </dgm:t>
    </dgm:pt>
    <dgm:pt modelId="{FA85F4CC-0F41-447B-B5B0-0ADCB182CE07}">
      <dgm:prSet phldrT="[Texto]"/>
      <dgm:spPr/>
      <dgm:t>
        <a:bodyPr/>
        <a:lstStyle/>
        <a:p>
          <a:r>
            <a:rPr lang="es-CO" dirty="0">
              <a:latin typeface="Cambria" panose="02040503050406030204" pitchFamily="18" charset="0"/>
            </a:rPr>
            <a:t>CDI</a:t>
          </a:r>
        </a:p>
      </dgm:t>
    </dgm:pt>
    <dgm:pt modelId="{A15C2902-2ACC-4613-B006-976DBC167AFE}" type="parTrans" cxnId="{C8B00761-CB02-485E-8F03-00186D1B42A5}">
      <dgm:prSet/>
      <dgm:spPr/>
      <dgm:t>
        <a:bodyPr/>
        <a:lstStyle/>
        <a:p>
          <a:endParaRPr lang="es-CO"/>
        </a:p>
      </dgm:t>
    </dgm:pt>
    <dgm:pt modelId="{DC5AAC33-3A16-40F0-A949-B2464016B6AE}" type="sibTrans" cxnId="{C8B00761-CB02-485E-8F03-00186D1B42A5}">
      <dgm:prSet/>
      <dgm:spPr/>
      <dgm:t>
        <a:bodyPr/>
        <a:lstStyle/>
        <a:p>
          <a:endParaRPr lang="es-CO"/>
        </a:p>
      </dgm:t>
    </dgm:pt>
    <dgm:pt modelId="{82A1F68B-8AD6-4763-AE2B-E5D4062D946C}">
      <dgm:prSet phldrT="[Texto]"/>
      <dgm:spPr/>
      <dgm:t>
        <a:bodyPr/>
        <a:lstStyle/>
        <a:p>
          <a:pPr algn="just"/>
          <a:r>
            <a:rPr lang="es-CO" dirty="0">
              <a:latin typeface="Cambria" panose="02040503050406030204" pitchFamily="18" charset="0"/>
            </a:rPr>
            <a:t>Para los accionistas mayoritarios residentes en jurisdicciones de convenio no aplica retención ni tributación al momento de la declaración:</a:t>
          </a:r>
        </a:p>
      </dgm:t>
    </dgm:pt>
    <dgm:pt modelId="{E448B02C-3128-4D0B-8740-2B436A97F6A0}" type="parTrans" cxnId="{B3CAC441-F827-49F7-8DDE-10DD8F68DC1D}">
      <dgm:prSet/>
      <dgm:spPr/>
      <dgm:t>
        <a:bodyPr/>
        <a:lstStyle/>
        <a:p>
          <a:endParaRPr lang="es-CO"/>
        </a:p>
      </dgm:t>
    </dgm:pt>
    <dgm:pt modelId="{E585C88A-8FF0-41DB-8E56-C71E52547F23}" type="sibTrans" cxnId="{B3CAC441-F827-49F7-8DDE-10DD8F68DC1D}">
      <dgm:prSet/>
      <dgm:spPr/>
      <dgm:t>
        <a:bodyPr/>
        <a:lstStyle/>
        <a:p>
          <a:endParaRPr lang="es-CO"/>
        </a:p>
      </dgm:t>
    </dgm:pt>
    <dgm:pt modelId="{34A6B754-653F-4F9E-B7B5-C24624AA9769}">
      <dgm:prSet custT="1"/>
      <dgm:spPr/>
      <dgm:t>
        <a:bodyPr/>
        <a:lstStyle/>
        <a:p>
          <a:pPr algn="just"/>
          <a:r>
            <a:rPr lang="es-CO" sz="2000">
              <a:latin typeface="Cambria" panose="02040503050406030204" pitchFamily="18" charset="0"/>
            </a:rPr>
            <a:t>Sesgo favorece uso de vehículos no-corporativos</a:t>
          </a:r>
          <a:endParaRPr lang="es-CO" sz="2000" dirty="0">
            <a:latin typeface="Cambria" panose="02040503050406030204" pitchFamily="18" charset="0"/>
          </a:endParaRPr>
        </a:p>
      </dgm:t>
    </dgm:pt>
    <dgm:pt modelId="{6F1806A4-3E55-4710-BD87-5C7234121441}" type="parTrans" cxnId="{9E980D7E-8FD7-4BB1-BB90-72A94C7F3312}">
      <dgm:prSet/>
      <dgm:spPr/>
      <dgm:t>
        <a:bodyPr/>
        <a:lstStyle/>
        <a:p>
          <a:endParaRPr lang="es-CO"/>
        </a:p>
      </dgm:t>
    </dgm:pt>
    <dgm:pt modelId="{1A911912-F668-44F0-9D53-99EE67E6171F}" type="sibTrans" cxnId="{9E980D7E-8FD7-4BB1-BB90-72A94C7F3312}">
      <dgm:prSet/>
      <dgm:spPr/>
      <dgm:t>
        <a:bodyPr/>
        <a:lstStyle/>
        <a:p>
          <a:endParaRPr lang="es-CO"/>
        </a:p>
      </dgm:t>
    </dgm:pt>
    <dgm:pt modelId="{B1C2EE3F-F153-4606-9689-573B4D0CB1FF}">
      <dgm:prSet phldrT="[Texto]"/>
      <dgm:spPr/>
      <dgm:t>
        <a:bodyPr/>
        <a:lstStyle/>
        <a:p>
          <a:pPr algn="just"/>
          <a:r>
            <a:rPr lang="es-CO">
              <a:latin typeface="Cambria" panose="02040503050406030204" pitchFamily="18" charset="0"/>
            </a:rPr>
            <a:t>España, Chile, India, Corea, México y Suiza</a:t>
          </a:r>
          <a:endParaRPr lang="es-CO" dirty="0">
            <a:latin typeface="Cambria" panose="02040503050406030204" pitchFamily="18" charset="0"/>
          </a:endParaRPr>
        </a:p>
      </dgm:t>
    </dgm:pt>
    <dgm:pt modelId="{ECCE51BE-6588-4495-9067-242B96A2DBD4}" type="parTrans" cxnId="{559D19D8-637F-4489-9CC3-274C503E0859}">
      <dgm:prSet/>
      <dgm:spPr/>
      <dgm:t>
        <a:bodyPr/>
        <a:lstStyle/>
        <a:p>
          <a:endParaRPr lang="es-CO"/>
        </a:p>
      </dgm:t>
    </dgm:pt>
    <dgm:pt modelId="{66B10043-4E3F-49D6-92FC-12188002E062}" type="sibTrans" cxnId="{559D19D8-637F-4489-9CC3-274C503E0859}">
      <dgm:prSet/>
      <dgm:spPr/>
      <dgm:t>
        <a:bodyPr/>
        <a:lstStyle/>
        <a:p>
          <a:endParaRPr lang="es-CO"/>
        </a:p>
      </dgm:t>
    </dgm:pt>
    <dgm:pt modelId="{1AA63EF6-67D1-40BF-ACD7-464ADD8C4E51}">
      <dgm:prSet phldrT="[Texto]"/>
      <dgm:spPr/>
      <dgm:t>
        <a:bodyPr/>
        <a:lstStyle/>
        <a:p>
          <a:pPr algn="just"/>
          <a:endParaRPr lang="es-CO" dirty="0">
            <a:solidFill>
              <a:srgbClr val="002060"/>
            </a:solidFill>
            <a:latin typeface="Cambria" panose="02040503050406030204" pitchFamily="18" charset="0"/>
          </a:endParaRPr>
        </a:p>
      </dgm:t>
    </dgm:pt>
    <dgm:pt modelId="{BB7FB82F-393A-450F-A247-46E797C6B835}" type="parTrans" cxnId="{8234C6E3-6809-4D48-827A-7D2DAABCFA6C}">
      <dgm:prSet/>
      <dgm:spPr/>
      <dgm:t>
        <a:bodyPr/>
        <a:lstStyle/>
        <a:p>
          <a:endParaRPr lang="es-CO"/>
        </a:p>
      </dgm:t>
    </dgm:pt>
    <dgm:pt modelId="{062E8F77-4A65-41B6-96F6-107849FCF6BB}" type="sibTrans" cxnId="{8234C6E3-6809-4D48-827A-7D2DAABCFA6C}">
      <dgm:prSet/>
      <dgm:spPr/>
      <dgm:t>
        <a:bodyPr/>
        <a:lstStyle/>
        <a:p>
          <a:endParaRPr lang="es-CO"/>
        </a:p>
      </dgm:t>
    </dgm:pt>
    <dgm:pt modelId="{627486F5-65CD-4C95-AED6-342E438CD31A}">
      <dgm:prSet phldrT="[Texto]" custT="1"/>
      <dgm:spPr/>
      <dgm:t>
        <a:bodyPr/>
        <a:lstStyle/>
        <a:p>
          <a:r>
            <a:rPr lang="es-CO" sz="1800" dirty="0">
              <a:latin typeface="Cambria" panose="02040503050406030204" pitchFamily="18" charset="0"/>
            </a:rPr>
            <a:t>FIC, fiducias, contratos de colaboración establecimientos permanentes  </a:t>
          </a:r>
        </a:p>
      </dgm:t>
    </dgm:pt>
    <dgm:pt modelId="{9F8D6760-6747-41D8-BC89-B78B19D2AE2D}" type="sibTrans" cxnId="{C0A6BCC5-5C6A-4B7A-A70A-AA082DA28916}">
      <dgm:prSet/>
      <dgm:spPr/>
      <dgm:t>
        <a:bodyPr/>
        <a:lstStyle/>
        <a:p>
          <a:endParaRPr lang="es-CO"/>
        </a:p>
      </dgm:t>
    </dgm:pt>
    <dgm:pt modelId="{7107D9A1-A0E8-465E-8584-3536B1F83E9D}" type="parTrans" cxnId="{C0A6BCC5-5C6A-4B7A-A70A-AA082DA28916}">
      <dgm:prSet/>
      <dgm:spPr/>
      <dgm:t>
        <a:bodyPr/>
        <a:lstStyle/>
        <a:p>
          <a:endParaRPr lang="es-CO"/>
        </a:p>
      </dgm:t>
    </dgm:pt>
    <dgm:pt modelId="{9C34E470-491E-482D-A11F-C939FE31749D}" type="pres">
      <dgm:prSet presAssocID="{311D49AC-D2CE-4E00-B3EA-099D1A9B87A9}" presName="linear" presStyleCnt="0">
        <dgm:presLayoutVars>
          <dgm:animLvl val="lvl"/>
          <dgm:resizeHandles val="exact"/>
        </dgm:presLayoutVars>
      </dgm:prSet>
      <dgm:spPr/>
    </dgm:pt>
    <dgm:pt modelId="{0E9E4BE5-1250-4119-9EBD-BE6E30189A7D}" type="pres">
      <dgm:prSet presAssocID="{627486F5-65CD-4C95-AED6-342E438CD31A}" presName="parentText" presStyleLbl="node1" presStyleIdx="0" presStyleCnt="2" custScaleY="58022" custLinFactNeighborY="-46477">
        <dgm:presLayoutVars>
          <dgm:chMax val="0"/>
          <dgm:bulletEnabled val="1"/>
        </dgm:presLayoutVars>
      </dgm:prSet>
      <dgm:spPr/>
    </dgm:pt>
    <dgm:pt modelId="{F6531D3B-B1D6-4723-AD59-DD560B85A091}" type="pres">
      <dgm:prSet presAssocID="{627486F5-65CD-4C95-AED6-342E438CD31A}" presName="childText" presStyleLbl="revTx" presStyleIdx="0" presStyleCnt="2" custLinFactNeighborY="-2374">
        <dgm:presLayoutVars>
          <dgm:bulletEnabled val="1"/>
        </dgm:presLayoutVars>
      </dgm:prSet>
      <dgm:spPr/>
    </dgm:pt>
    <dgm:pt modelId="{DA34802A-141C-4773-8150-5C76CD7D9AEE}" type="pres">
      <dgm:prSet presAssocID="{FA85F4CC-0F41-447B-B5B0-0ADCB182CE07}" presName="parentText" presStyleLbl="node1" presStyleIdx="1" presStyleCnt="2" custScaleY="49663" custLinFactNeighborY="3423">
        <dgm:presLayoutVars>
          <dgm:chMax val="0"/>
          <dgm:bulletEnabled val="1"/>
        </dgm:presLayoutVars>
      </dgm:prSet>
      <dgm:spPr/>
    </dgm:pt>
    <dgm:pt modelId="{FD2691D6-815B-44AF-974A-ED154C4ABD03}" type="pres">
      <dgm:prSet presAssocID="{FA85F4CC-0F41-447B-B5B0-0ADCB182CE07}" presName="childText" presStyleLbl="revTx" presStyleIdx="1" presStyleCnt="2" custScaleY="55455" custLinFactNeighborY="24333">
        <dgm:presLayoutVars>
          <dgm:bulletEnabled val="1"/>
        </dgm:presLayoutVars>
      </dgm:prSet>
      <dgm:spPr/>
    </dgm:pt>
  </dgm:ptLst>
  <dgm:cxnLst>
    <dgm:cxn modelId="{2A53D125-8416-4B30-A0FF-F0CC0B9B7AB1}" type="presOf" srcId="{311D49AC-D2CE-4E00-B3EA-099D1A9B87A9}" destId="{9C34E470-491E-482D-A11F-C939FE31749D}" srcOrd="0" destOrd="0" presId="urn:microsoft.com/office/officeart/2005/8/layout/vList2"/>
    <dgm:cxn modelId="{9E980D7E-8FD7-4BB1-BB90-72A94C7F3312}" srcId="{627486F5-65CD-4C95-AED6-342E438CD31A}" destId="{34A6B754-653F-4F9E-B7B5-C24624AA9769}" srcOrd="1" destOrd="0" parTransId="{6F1806A4-3E55-4710-BD87-5C7234121441}" sibTransId="{1A911912-F668-44F0-9D53-99EE67E6171F}"/>
    <dgm:cxn modelId="{C8B00761-CB02-485E-8F03-00186D1B42A5}" srcId="{311D49AC-D2CE-4E00-B3EA-099D1A9B87A9}" destId="{FA85F4CC-0F41-447B-B5B0-0ADCB182CE07}" srcOrd="1" destOrd="0" parTransId="{A15C2902-2ACC-4613-B006-976DBC167AFE}" sibTransId="{DC5AAC33-3A16-40F0-A949-B2464016B6AE}"/>
    <dgm:cxn modelId="{6A8394C5-D0C7-49DE-A6D8-545EA339D115}" type="presOf" srcId="{B1C2EE3F-F153-4606-9689-573B4D0CB1FF}" destId="{FD2691D6-815B-44AF-974A-ED154C4ABD03}" srcOrd="0" destOrd="2" presId="urn:microsoft.com/office/officeart/2005/8/layout/vList2"/>
    <dgm:cxn modelId="{1A27ED19-46A1-4F35-ADBE-F47A20F68B62}" type="presOf" srcId="{1AA63EF6-67D1-40BF-ACD7-464ADD8C4E51}" destId="{FD2691D6-815B-44AF-974A-ED154C4ABD03}" srcOrd="0" destOrd="0" presId="urn:microsoft.com/office/officeart/2005/8/layout/vList2"/>
    <dgm:cxn modelId="{3491F7DA-E862-4172-BF0B-BB1B00B935F0}" type="presOf" srcId="{C092A0F3-89C5-4FC7-9341-487958A9024A}" destId="{F6531D3B-B1D6-4723-AD59-DD560B85A091}" srcOrd="0" destOrd="0" presId="urn:microsoft.com/office/officeart/2005/8/layout/vList2"/>
    <dgm:cxn modelId="{9F727221-B663-4F7E-8D6C-C984FB7FEB33}" type="presOf" srcId="{82A1F68B-8AD6-4763-AE2B-E5D4062D946C}" destId="{FD2691D6-815B-44AF-974A-ED154C4ABD03}" srcOrd="0" destOrd="1" presId="urn:microsoft.com/office/officeart/2005/8/layout/vList2"/>
    <dgm:cxn modelId="{C0A6BCC5-5C6A-4B7A-A70A-AA082DA28916}" srcId="{311D49AC-D2CE-4E00-B3EA-099D1A9B87A9}" destId="{627486F5-65CD-4C95-AED6-342E438CD31A}" srcOrd="0" destOrd="0" parTransId="{7107D9A1-A0E8-465E-8584-3536B1F83E9D}" sibTransId="{9F8D6760-6747-41D8-BC89-B78B19D2AE2D}"/>
    <dgm:cxn modelId="{328923F9-19AB-49A0-9AB3-FCF753BF321C}" type="presOf" srcId="{34A6B754-653F-4F9E-B7B5-C24624AA9769}" destId="{F6531D3B-B1D6-4723-AD59-DD560B85A091}" srcOrd="0" destOrd="1" presId="urn:microsoft.com/office/officeart/2005/8/layout/vList2"/>
    <dgm:cxn modelId="{3C51CE24-2A54-4071-8FBB-744C37F80419}" srcId="{627486F5-65CD-4C95-AED6-342E438CD31A}" destId="{C092A0F3-89C5-4FC7-9341-487958A9024A}" srcOrd="0" destOrd="0" parTransId="{6F1D5915-23D0-443D-8407-F48E5B527F2E}" sibTransId="{E95D2B90-3525-489F-AE19-C5656EB4434E}"/>
    <dgm:cxn modelId="{559D19D8-637F-4489-9CC3-274C503E0859}" srcId="{FA85F4CC-0F41-447B-B5B0-0ADCB182CE07}" destId="{B1C2EE3F-F153-4606-9689-573B4D0CB1FF}" srcOrd="2" destOrd="0" parTransId="{ECCE51BE-6588-4495-9067-242B96A2DBD4}" sibTransId="{66B10043-4E3F-49D6-92FC-12188002E062}"/>
    <dgm:cxn modelId="{8234C6E3-6809-4D48-827A-7D2DAABCFA6C}" srcId="{FA85F4CC-0F41-447B-B5B0-0ADCB182CE07}" destId="{1AA63EF6-67D1-40BF-ACD7-464ADD8C4E51}" srcOrd="0" destOrd="0" parTransId="{BB7FB82F-393A-450F-A247-46E797C6B835}" sibTransId="{062E8F77-4A65-41B6-96F6-107849FCF6BB}"/>
    <dgm:cxn modelId="{B66C2005-2468-4200-B879-9090AE0052DC}" type="presOf" srcId="{627486F5-65CD-4C95-AED6-342E438CD31A}" destId="{0E9E4BE5-1250-4119-9EBD-BE6E30189A7D}" srcOrd="0" destOrd="0" presId="urn:microsoft.com/office/officeart/2005/8/layout/vList2"/>
    <dgm:cxn modelId="{6EB24F13-2911-4EED-8C88-CF1C6737225E}" type="presOf" srcId="{FA85F4CC-0F41-447B-B5B0-0ADCB182CE07}" destId="{DA34802A-141C-4773-8150-5C76CD7D9AEE}" srcOrd="0" destOrd="0" presId="urn:microsoft.com/office/officeart/2005/8/layout/vList2"/>
    <dgm:cxn modelId="{B3CAC441-F827-49F7-8DDE-10DD8F68DC1D}" srcId="{FA85F4CC-0F41-447B-B5B0-0ADCB182CE07}" destId="{82A1F68B-8AD6-4763-AE2B-E5D4062D946C}" srcOrd="1" destOrd="0" parTransId="{E448B02C-3128-4D0B-8740-2B436A97F6A0}" sibTransId="{E585C88A-8FF0-41DB-8E56-C71E52547F23}"/>
    <dgm:cxn modelId="{55B737C5-3BBA-4C7E-8943-7B589BBB8A5D}" type="presParOf" srcId="{9C34E470-491E-482D-A11F-C939FE31749D}" destId="{0E9E4BE5-1250-4119-9EBD-BE6E30189A7D}" srcOrd="0" destOrd="0" presId="urn:microsoft.com/office/officeart/2005/8/layout/vList2"/>
    <dgm:cxn modelId="{384BFF42-4133-4544-8543-47C1F7075160}" type="presParOf" srcId="{9C34E470-491E-482D-A11F-C939FE31749D}" destId="{F6531D3B-B1D6-4723-AD59-DD560B85A091}" srcOrd="1" destOrd="0" presId="urn:microsoft.com/office/officeart/2005/8/layout/vList2"/>
    <dgm:cxn modelId="{4BE586FE-AB0C-4201-A7DE-40CA3AC8A3F0}" type="presParOf" srcId="{9C34E470-491E-482D-A11F-C939FE31749D}" destId="{DA34802A-141C-4773-8150-5C76CD7D9AEE}" srcOrd="2" destOrd="0" presId="urn:microsoft.com/office/officeart/2005/8/layout/vList2"/>
    <dgm:cxn modelId="{2CCA5C05-2810-4CF3-BB46-DF1DD259B280}" type="presParOf" srcId="{9C34E470-491E-482D-A11F-C939FE31749D}" destId="{FD2691D6-815B-44AF-974A-ED154C4ABD0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7C9041-C21C-4C45-82A5-62C82C6EBD8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C90C030D-2E08-45C7-A3F6-B8A7A15EC910}">
      <dgm:prSet phldrT="[Texto]" custT="1"/>
      <dgm:spPr/>
      <dgm:t>
        <a:bodyPr/>
        <a:lstStyle/>
        <a:p>
          <a:r>
            <a:rPr lang="es-CO" sz="2800" b="1" dirty="0"/>
            <a:t>Capital </a:t>
          </a:r>
          <a:r>
            <a:rPr lang="es-CO" sz="2800" b="1" dirty="0" err="1"/>
            <a:t>Import</a:t>
          </a:r>
          <a:r>
            <a:rPr lang="es-CO" sz="2800" b="1" dirty="0"/>
            <a:t> </a:t>
          </a:r>
          <a:r>
            <a:rPr lang="es-CO" sz="2800" b="1" dirty="0" err="1"/>
            <a:t>Neutrality</a:t>
          </a:r>
          <a:r>
            <a:rPr lang="es-CO" sz="2800" b="1" dirty="0"/>
            <a:t> (Método de Exención)</a:t>
          </a:r>
          <a:endParaRPr lang="es-CO" sz="2800" dirty="0"/>
        </a:p>
      </dgm:t>
    </dgm:pt>
    <dgm:pt modelId="{94E7C2B9-352D-4615-8F85-85D4BE6ED4E4}" type="parTrans" cxnId="{E71B7136-A7F1-4BE4-A516-C82E96EAE685}">
      <dgm:prSet/>
      <dgm:spPr/>
      <dgm:t>
        <a:bodyPr/>
        <a:lstStyle/>
        <a:p>
          <a:endParaRPr lang="es-CO"/>
        </a:p>
      </dgm:t>
    </dgm:pt>
    <dgm:pt modelId="{6F3437B3-D9BD-4446-BF4B-D6A246FDB50E}" type="sibTrans" cxnId="{E71B7136-A7F1-4BE4-A516-C82E96EAE685}">
      <dgm:prSet/>
      <dgm:spPr/>
      <dgm:t>
        <a:bodyPr/>
        <a:lstStyle/>
        <a:p>
          <a:endParaRPr lang="es-CO"/>
        </a:p>
      </dgm:t>
    </dgm:pt>
    <dgm:pt modelId="{5A537D08-1325-465A-93F4-CFBF723BCC28}">
      <dgm:prSet phldrT="[Texto]"/>
      <dgm:spPr/>
      <dgm:t>
        <a:bodyPr/>
        <a:lstStyle/>
        <a:p>
          <a:r>
            <a:rPr lang="es-CO" dirty="0"/>
            <a:t>Busca que el inversionista compita en las mismas condiciones que los demás competidores en el mercado extranjero</a:t>
          </a:r>
        </a:p>
      </dgm:t>
    </dgm:pt>
    <dgm:pt modelId="{D9AC4092-1865-4369-A251-032A6AF527FD}" type="parTrans" cxnId="{1548E1E8-8098-47BB-9E99-89C981D5758A}">
      <dgm:prSet/>
      <dgm:spPr/>
      <dgm:t>
        <a:bodyPr/>
        <a:lstStyle/>
        <a:p>
          <a:endParaRPr lang="es-CO"/>
        </a:p>
      </dgm:t>
    </dgm:pt>
    <dgm:pt modelId="{DD065BF3-B173-456D-8A2E-CFD01736B813}" type="sibTrans" cxnId="{1548E1E8-8098-47BB-9E99-89C981D5758A}">
      <dgm:prSet/>
      <dgm:spPr/>
      <dgm:t>
        <a:bodyPr/>
        <a:lstStyle/>
        <a:p>
          <a:endParaRPr lang="es-CO"/>
        </a:p>
      </dgm:t>
    </dgm:pt>
    <dgm:pt modelId="{612468C6-6DD8-431E-92B4-1FBC1B76A10F}">
      <dgm:prSet phldrT="[Texto]" custT="1"/>
      <dgm:spPr/>
      <dgm:t>
        <a:bodyPr/>
        <a:lstStyle/>
        <a:p>
          <a:r>
            <a:rPr lang="es-CO" sz="2800" b="1" dirty="0"/>
            <a:t>Capital </a:t>
          </a:r>
          <a:r>
            <a:rPr lang="es-CO" sz="2800" b="1" dirty="0" err="1"/>
            <a:t>Export</a:t>
          </a:r>
          <a:r>
            <a:rPr lang="es-CO" sz="2800" b="1" dirty="0"/>
            <a:t> </a:t>
          </a:r>
          <a:r>
            <a:rPr lang="es-CO" sz="2800" b="1" dirty="0" err="1"/>
            <a:t>Neutrality</a:t>
          </a:r>
          <a:r>
            <a:rPr lang="es-CO" sz="2800" b="1" dirty="0"/>
            <a:t> (Método de Crédito)</a:t>
          </a:r>
          <a:endParaRPr lang="es-CO" sz="2800" dirty="0"/>
        </a:p>
      </dgm:t>
    </dgm:pt>
    <dgm:pt modelId="{A432E35B-F311-45F4-A00E-B3BF2FDCAD43}" type="parTrans" cxnId="{033D4D57-8F9E-4FC2-A186-1A3BFEB4ABCA}">
      <dgm:prSet/>
      <dgm:spPr/>
      <dgm:t>
        <a:bodyPr/>
        <a:lstStyle/>
        <a:p>
          <a:endParaRPr lang="es-CO"/>
        </a:p>
      </dgm:t>
    </dgm:pt>
    <dgm:pt modelId="{FBA29E84-58B3-4DDC-9CB5-2531C4EB0EA2}" type="sibTrans" cxnId="{033D4D57-8F9E-4FC2-A186-1A3BFEB4ABCA}">
      <dgm:prSet/>
      <dgm:spPr/>
      <dgm:t>
        <a:bodyPr/>
        <a:lstStyle/>
        <a:p>
          <a:endParaRPr lang="es-CO"/>
        </a:p>
      </dgm:t>
    </dgm:pt>
    <dgm:pt modelId="{2C21CFE4-4D1C-4693-9758-FC15ECB90551}">
      <dgm:prSet phldrT="[Texto]"/>
      <dgm:spPr/>
      <dgm:t>
        <a:bodyPr/>
        <a:lstStyle/>
        <a:p>
          <a:r>
            <a:rPr lang="es-CO" dirty="0"/>
            <a:t>Busca que haya igualdad entre los residentes que invierten localmente y los que invierten en el exterior</a:t>
          </a:r>
        </a:p>
      </dgm:t>
    </dgm:pt>
    <dgm:pt modelId="{7351A56D-B7B6-4542-B91D-E5505FC0870E}" type="parTrans" cxnId="{7DDEF28F-53D2-409B-9904-25D0D23274E7}">
      <dgm:prSet/>
      <dgm:spPr/>
      <dgm:t>
        <a:bodyPr/>
        <a:lstStyle/>
        <a:p>
          <a:endParaRPr lang="es-CO"/>
        </a:p>
      </dgm:t>
    </dgm:pt>
    <dgm:pt modelId="{BB6B69B3-503D-4004-A835-CFAB159E1FD8}" type="sibTrans" cxnId="{7DDEF28F-53D2-409B-9904-25D0D23274E7}">
      <dgm:prSet/>
      <dgm:spPr/>
      <dgm:t>
        <a:bodyPr/>
        <a:lstStyle/>
        <a:p>
          <a:endParaRPr lang="es-CO"/>
        </a:p>
      </dgm:t>
    </dgm:pt>
    <dgm:pt modelId="{59F70A99-4091-46AB-92AA-E4DBCCB6C840}" type="pres">
      <dgm:prSet presAssocID="{AE7C9041-C21C-4C45-82A5-62C82C6EBD8D}" presName="Name0" presStyleCnt="0">
        <dgm:presLayoutVars>
          <dgm:dir/>
          <dgm:animLvl val="lvl"/>
          <dgm:resizeHandles/>
        </dgm:presLayoutVars>
      </dgm:prSet>
      <dgm:spPr/>
    </dgm:pt>
    <dgm:pt modelId="{88899336-E414-453F-BCF8-EF3261FAF343}" type="pres">
      <dgm:prSet presAssocID="{C90C030D-2E08-45C7-A3F6-B8A7A15EC910}" presName="linNode" presStyleCnt="0"/>
      <dgm:spPr/>
    </dgm:pt>
    <dgm:pt modelId="{A7231C7F-87BA-4F95-988D-135D269C8642}" type="pres">
      <dgm:prSet presAssocID="{C90C030D-2E08-45C7-A3F6-B8A7A15EC910}" presName="parentShp" presStyleLbl="node1" presStyleIdx="0" presStyleCnt="2">
        <dgm:presLayoutVars>
          <dgm:bulletEnabled val="1"/>
        </dgm:presLayoutVars>
      </dgm:prSet>
      <dgm:spPr/>
    </dgm:pt>
    <dgm:pt modelId="{3CBB298B-66AE-457E-B936-A158DEC22F8F}" type="pres">
      <dgm:prSet presAssocID="{C90C030D-2E08-45C7-A3F6-B8A7A15EC910}" presName="childShp" presStyleLbl="bgAccFollowNode1" presStyleIdx="0" presStyleCnt="2">
        <dgm:presLayoutVars>
          <dgm:bulletEnabled val="1"/>
        </dgm:presLayoutVars>
      </dgm:prSet>
      <dgm:spPr/>
    </dgm:pt>
    <dgm:pt modelId="{FA4E7EC0-90D7-4B77-8F94-0C613D5DC1E2}" type="pres">
      <dgm:prSet presAssocID="{6F3437B3-D9BD-4446-BF4B-D6A246FDB50E}" presName="spacing" presStyleCnt="0"/>
      <dgm:spPr/>
    </dgm:pt>
    <dgm:pt modelId="{1216ABF0-206B-4C11-8E41-22D1FF74F9CE}" type="pres">
      <dgm:prSet presAssocID="{612468C6-6DD8-431E-92B4-1FBC1B76A10F}" presName="linNode" presStyleCnt="0"/>
      <dgm:spPr/>
    </dgm:pt>
    <dgm:pt modelId="{097EACC1-AC92-435D-9870-434E24E4920A}" type="pres">
      <dgm:prSet presAssocID="{612468C6-6DD8-431E-92B4-1FBC1B76A10F}" presName="parentShp" presStyleLbl="node1" presStyleIdx="1" presStyleCnt="2">
        <dgm:presLayoutVars>
          <dgm:bulletEnabled val="1"/>
        </dgm:presLayoutVars>
      </dgm:prSet>
      <dgm:spPr/>
    </dgm:pt>
    <dgm:pt modelId="{AD165429-7BB5-4A61-99C8-F7DEBA953013}" type="pres">
      <dgm:prSet presAssocID="{612468C6-6DD8-431E-92B4-1FBC1B76A10F}" presName="childShp" presStyleLbl="bgAccFollowNode1" presStyleIdx="1" presStyleCnt="2">
        <dgm:presLayoutVars>
          <dgm:bulletEnabled val="1"/>
        </dgm:presLayoutVars>
      </dgm:prSet>
      <dgm:spPr/>
    </dgm:pt>
  </dgm:ptLst>
  <dgm:cxnLst>
    <dgm:cxn modelId="{1A7A4B1D-012A-4B52-90BA-471CB73FF932}" type="presOf" srcId="{5A537D08-1325-465A-93F4-CFBF723BCC28}" destId="{3CBB298B-66AE-457E-B936-A158DEC22F8F}" srcOrd="0" destOrd="0" presId="urn:microsoft.com/office/officeart/2005/8/layout/vList6"/>
    <dgm:cxn modelId="{637AAB9A-F0DB-4B92-ABFF-9645451BF36F}" type="presOf" srcId="{AE7C9041-C21C-4C45-82A5-62C82C6EBD8D}" destId="{59F70A99-4091-46AB-92AA-E4DBCCB6C840}" srcOrd="0" destOrd="0" presId="urn:microsoft.com/office/officeart/2005/8/layout/vList6"/>
    <dgm:cxn modelId="{199E11E3-29EB-4301-8122-99FB3EFFE187}" type="presOf" srcId="{2C21CFE4-4D1C-4693-9758-FC15ECB90551}" destId="{AD165429-7BB5-4A61-99C8-F7DEBA953013}" srcOrd="0" destOrd="0" presId="urn:microsoft.com/office/officeart/2005/8/layout/vList6"/>
    <dgm:cxn modelId="{033D4D57-8F9E-4FC2-A186-1A3BFEB4ABCA}" srcId="{AE7C9041-C21C-4C45-82A5-62C82C6EBD8D}" destId="{612468C6-6DD8-431E-92B4-1FBC1B76A10F}" srcOrd="1" destOrd="0" parTransId="{A432E35B-F311-45F4-A00E-B3BF2FDCAD43}" sibTransId="{FBA29E84-58B3-4DDC-9CB5-2531C4EB0EA2}"/>
    <dgm:cxn modelId="{DC1586C4-FF7A-4D59-B911-DD7A3BB4E0F6}" type="presOf" srcId="{612468C6-6DD8-431E-92B4-1FBC1B76A10F}" destId="{097EACC1-AC92-435D-9870-434E24E4920A}" srcOrd="0" destOrd="0" presId="urn:microsoft.com/office/officeart/2005/8/layout/vList6"/>
    <dgm:cxn modelId="{64A59F72-97C4-4818-8D6D-770CE3E758F4}" type="presOf" srcId="{C90C030D-2E08-45C7-A3F6-B8A7A15EC910}" destId="{A7231C7F-87BA-4F95-988D-135D269C8642}" srcOrd="0" destOrd="0" presId="urn:microsoft.com/office/officeart/2005/8/layout/vList6"/>
    <dgm:cxn modelId="{1548E1E8-8098-47BB-9E99-89C981D5758A}" srcId="{C90C030D-2E08-45C7-A3F6-B8A7A15EC910}" destId="{5A537D08-1325-465A-93F4-CFBF723BCC28}" srcOrd="0" destOrd="0" parTransId="{D9AC4092-1865-4369-A251-032A6AF527FD}" sibTransId="{DD065BF3-B173-456D-8A2E-CFD01736B813}"/>
    <dgm:cxn modelId="{7DDEF28F-53D2-409B-9904-25D0D23274E7}" srcId="{612468C6-6DD8-431E-92B4-1FBC1B76A10F}" destId="{2C21CFE4-4D1C-4693-9758-FC15ECB90551}" srcOrd="0" destOrd="0" parTransId="{7351A56D-B7B6-4542-B91D-E5505FC0870E}" sibTransId="{BB6B69B3-503D-4004-A835-CFAB159E1FD8}"/>
    <dgm:cxn modelId="{E71B7136-A7F1-4BE4-A516-C82E96EAE685}" srcId="{AE7C9041-C21C-4C45-82A5-62C82C6EBD8D}" destId="{C90C030D-2E08-45C7-A3F6-B8A7A15EC910}" srcOrd="0" destOrd="0" parTransId="{94E7C2B9-352D-4615-8F85-85D4BE6ED4E4}" sibTransId="{6F3437B3-D9BD-4446-BF4B-D6A246FDB50E}"/>
    <dgm:cxn modelId="{97306468-67A6-4A7D-8DF4-DEBE4DF35FB4}" type="presParOf" srcId="{59F70A99-4091-46AB-92AA-E4DBCCB6C840}" destId="{88899336-E414-453F-BCF8-EF3261FAF343}" srcOrd="0" destOrd="0" presId="urn:microsoft.com/office/officeart/2005/8/layout/vList6"/>
    <dgm:cxn modelId="{62A9F5E2-C43D-4BA0-8428-382B601FD5D2}" type="presParOf" srcId="{88899336-E414-453F-BCF8-EF3261FAF343}" destId="{A7231C7F-87BA-4F95-988D-135D269C8642}" srcOrd="0" destOrd="0" presId="urn:microsoft.com/office/officeart/2005/8/layout/vList6"/>
    <dgm:cxn modelId="{95C63C1B-220C-4C5F-9848-36690929C8C6}" type="presParOf" srcId="{88899336-E414-453F-BCF8-EF3261FAF343}" destId="{3CBB298B-66AE-457E-B936-A158DEC22F8F}" srcOrd="1" destOrd="0" presId="urn:microsoft.com/office/officeart/2005/8/layout/vList6"/>
    <dgm:cxn modelId="{B0506731-09AF-49D9-A8E5-D1BAC137F355}" type="presParOf" srcId="{59F70A99-4091-46AB-92AA-E4DBCCB6C840}" destId="{FA4E7EC0-90D7-4B77-8F94-0C613D5DC1E2}" srcOrd="1" destOrd="0" presId="urn:microsoft.com/office/officeart/2005/8/layout/vList6"/>
    <dgm:cxn modelId="{92AA18AF-01C8-4157-8999-DAFDC90C637B}" type="presParOf" srcId="{59F70A99-4091-46AB-92AA-E4DBCCB6C840}" destId="{1216ABF0-206B-4C11-8E41-22D1FF74F9CE}" srcOrd="2" destOrd="0" presId="urn:microsoft.com/office/officeart/2005/8/layout/vList6"/>
    <dgm:cxn modelId="{BF6C7E0D-A147-4E16-8CC5-03E6BF3CA1F4}" type="presParOf" srcId="{1216ABF0-206B-4C11-8E41-22D1FF74F9CE}" destId="{097EACC1-AC92-435D-9870-434E24E4920A}" srcOrd="0" destOrd="0" presId="urn:microsoft.com/office/officeart/2005/8/layout/vList6"/>
    <dgm:cxn modelId="{49D09D6B-B7B0-4206-BDC2-DEDE8F7E557C}" type="presParOf" srcId="{1216ABF0-206B-4C11-8E41-22D1FF74F9CE}" destId="{AD165429-7BB5-4A61-99C8-F7DEBA9530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AE3978-706A-48A8-B16B-FB780E39772D}"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CO"/>
        </a:p>
      </dgm:t>
    </dgm:pt>
    <dgm:pt modelId="{934BB174-6580-4D3B-8785-324EF14873E2}">
      <dgm:prSet phldrT="[Texto]" custT="1"/>
      <dgm:spPr/>
      <dgm:t>
        <a:bodyPr/>
        <a:lstStyle/>
        <a:p>
          <a:r>
            <a:rPr lang="es-CO" sz="2000" b="1" dirty="0">
              <a:latin typeface="Trebuchet MS" panose="020B0603020202020204" pitchFamily="34" charset="0"/>
            </a:rPr>
            <a:t>Deducibilidad de los intereses</a:t>
          </a:r>
        </a:p>
      </dgm:t>
    </dgm:pt>
    <dgm:pt modelId="{FB9437F2-237A-4478-B8D3-63A348662EE8}" type="parTrans" cxnId="{5732C477-9261-448F-9EFF-875346F2685A}">
      <dgm:prSet/>
      <dgm:spPr/>
      <dgm:t>
        <a:bodyPr/>
        <a:lstStyle/>
        <a:p>
          <a:endParaRPr lang="es-CO"/>
        </a:p>
      </dgm:t>
    </dgm:pt>
    <dgm:pt modelId="{2D2A9116-E1BF-4D5C-9E0F-88AF7948B681}" type="sibTrans" cxnId="{5732C477-9261-448F-9EFF-875346F2685A}">
      <dgm:prSet/>
      <dgm:spPr/>
      <dgm:t>
        <a:bodyPr/>
        <a:lstStyle/>
        <a:p>
          <a:endParaRPr lang="es-CO"/>
        </a:p>
      </dgm:t>
    </dgm:pt>
    <dgm:pt modelId="{D891FC7E-5185-41E3-91ED-475670257905}">
      <dgm:prSet phldrT="[Texto]" custT="1"/>
      <dgm:spPr/>
      <dgm:t>
        <a:bodyPr/>
        <a:lstStyle/>
        <a:p>
          <a:r>
            <a:rPr lang="es-CO" sz="1300" dirty="0">
              <a:latin typeface="Trebuchet MS" panose="020B0603020202020204" pitchFamily="34" charset="0"/>
            </a:rPr>
            <a:t>Deducibilidad limitada por regla de subcapitalización</a:t>
          </a:r>
        </a:p>
      </dgm:t>
    </dgm:pt>
    <dgm:pt modelId="{EFE95255-CFE1-46C1-A7F2-5FFA8F74B92A}" type="parTrans" cxnId="{3D58A05E-BB73-4602-9EDC-7F3B47212EA4}">
      <dgm:prSet/>
      <dgm:spPr/>
      <dgm:t>
        <a:bodyPr/>
        <a:lstStyle/>
        <a:p>
          <a:endParaRPr lang="es-CO"/>
        </a:p>
      </dgm:t>
    </dgm:pt>
    <dgm:pt modelId="{20619347-840A-41C2-8B69-0E81994D3BE9}" type="sibTrans" cxnId="{3D58A05E-BB73-4602-9EDC-7F3B47212EA4}">
      <dgm:prSet/>
      <dgm:spPr/>
      <dgm:t>
        <a:bodyPr/>
        <a:lstStyle/>
        <a:p>
          <a:endParaRPr lang="es-CO"/>
        </a:p>
      </dgm:t>
    </dgm:pt>
    <dgm:pt modelId="{F37FEFA6-299E-49DC-A668-34A86294AE27}">
      <dgm:prSet phldrT="[Texto]" custT="1"/>
      <dgm:spPr/>
      <dgm:t>
        <a:bodyPr/>
        <a:lstStyle/>
        <a:p>
          <a:r>
            <a:rPr lang="es-CO" sz="1300" dirty="0">
              <a:latin typeface="Trebuchet MS" panose="020B0603020202020204" pitchFamily="34" charset="0"/>
            </a:rPr>
            <a:t>El pago de dividendos no es deducible</a:t>
          </a:r>
        </a:p>
      </dgm:t>
    </dgm:pt>
    <dgm:pt modelId="{952918E6-CB49-4EA4-892D-3E482E201FAF}" type="parTrans" cxnId="{68B5C58E-AA41-40B2-AF59-3251931B2CBA}">
      <dgm:prSet/>
      <dgm:spPr/>
      <dgm:t>
        <a:bodyPr/>
        <a:lstStyle/>
        <a:p>
          <a:endParaRPr lang="es-CO"/>
        </a:p>
      </dgm:t>
    </dgm:pt>
    <dgm:pt modelId="{72F6F624-CA02-4A51-9912-8606604E00C0}" type="sibTrans" cxnId="{68B5C58E-AA41-40B2-AF59-3251931B2CBA}">
      <dgm:prSet/>
      <dgm:spPr/>
      <dgm:t>
        <a:bodyPr/>
        <a:lstStyle/>
        <a:p>
          <a:endParaRPr lang="es-CO"/>
        </a:p>
      </dgm:t>
    </dgm:pt>
    <dgm:pt modelId="{8A36D8EC-1E41-4527-AC9A-34356F78C596}">
      <dgm:prSet phldrT="[Texto]" custT="1"/>
      <dgm:spPr/>
      <dgm:t>
        <a:bodyPr/>
        <a:lstStyle/>
        <a:p>
          <a:r>
            <a:rPr lang="es-CO" sz="2000" b="1" dirty="0">
              <a:latin typeface="Trebuchet MS" panose="020B0603020202020204" pitchFamily="34" charset="0"/>
            </a:rPr>
            <a:t>Neutralidad del endeudamiento</a:t>
          </a:r>
        </a:p>
      </dgm:t>
    </dgm:pt>
    <dgm:pt modelId="{0C7489C3-D642-400F-B02B-87BA24A382AA}" type="parTrans" cxnId="{70E1DFE8-9CA0-4A42-8BC1-2BF8C69A58A3}">
      <dgm:prSet/>
      <dgm:spPr/>
      <dgm:t>
        <a:bodyPr/>
        <a:lstStyle/>
        <a:p>
          <a:endParaRPr lang="es-CO"/>
        </a:p>
      </dgm:t>
    </dgm:pt>
    <dgm:pt modelId="{59F2116A-BE65-4943-B2D9-71A35DB83AB6}" type="sibTrans" cxnId="{70E1DFE8-9CA0-4A42-8BC1-2BF8C69A58A3}">
      <dgm:prSet/>
      <dgm:spPr/>
      <dgm:t>
        <a:bodyPr/>
        <a:lstStyle/>
        <a:p>
          <a:endParaRPr lang="es-CO"/>
        </a:p>
      </dgm:t>
    </dgm:pt>
    <dgm:pt modelId="{68B37450-EB0F-40E0-A1E9-407B52CA31A0}">
      <dgm:prSet phldrT="[Texto]" custT="1"/>
      <dgm:spPr/>
      <dgm:t>
        <a:bodyPr/>
        <a:lstStyle/>
        <a:p>
          <a:r>
            <a:rPr lang="es-CO" sz="1300" b="0" dirty="0">
              <a:latin typeface="Trebuchet MS" panose="020B0603020202020204" pitchFamily="34" charset="0"/>
            </a:rPr>
            <a:t>Impuesto a la riqueza y renta presuntiva gravan el capital</a:t>
          </a:r>
        </a:p>
      </dgm:t>
    </dgm:pt>
    <dgm:pt modelId="{8167F4E7-DFC4-4DAE-83AA-6E69A963F972}" type="parTrans" cxnId="{FFD683AE-EBBD-427B-A973-E04EF655E5FF}">
      <dgm:prSet/>
      <dgm:spPr/>
      <dgm:t>
        <a:bodyPr/>
        <a:lstStyle/>
        <a:p>
          <a:endParaRPr lang="es-CO"/>
        </a:p>
      </dgm:t>
    </dgm:pt>
    <dgm:pt modelId="{EF818015-A8F5-4DC3-98DF-1651D03C3A05}" type="sibTrans" cxnId="{FFD683AE-EBBD-427B-A973-E04EF655E5FF}">
      <dgm:prSet/>
      <dgm:spPr/>
      <dgm:t>
        <a:bodyPr/>
        <a:lstStyle/>
        <a:p>
          <a:endParaRPr lang="es-CO"/>
        </a:p>
      </dgm:t>
    </dgm:pt>
    <dgm:pt modelId="{5D4A3C2A-46EA-4261-A464-F08753936BBD}">
      <dgm:prSet phldrT="[Texto]" custT="1"/>
      <dgm:spPr/>
      <dgm:t>
        <a:bodyPr/>
        <a:lstStyle/>
        <a:p>
          <a:r>
            <a:rPr lang="es-CO" sz="2000" b="1" dirty="0">
              <a:latin typeface="Trebuchet MS" panose="020B0603020202020204" pitchFamily="34" charset="0"/>
            </a:rPr>
            <a:t>Retención en la fuente</a:t>
          </a:r>
        </a:p>
      </dgm:t>
    </dgm:pt>
    <dgm:pt modelId="{65728008-195D-435E-88FA-A2363F0ADDDD}" type="parTrans" cxnId="{C6C2D7C8-FF3B-49D7-8403-82FE91BA3A10}">
      <dgm:prSet/>
      <dgm:spPr/>
      <dgm:t>
        <a:bodyPr/>
        <a:lstStyle/>
        <a:p>
          <a:endParaRPr lang="es-CO"/>
        </a:p>
      </dgm:t>
    </dgm:pt>
    <dgm:pt modelId="{C2D8E50C-9F37-45A9-B268-D4024C9555B7}" type="sibTrans" cxnId="{C6C2D7C8-FF3B-49D7-8403-82FE91BA3A10}">
      <dgm:prSet/>
      <dgm:spPr/>
      <dgm:t>
        <a:bodyPr/>
        <a:lstStyle/>
        <a:p>
          <a:endParaRPr lang="es-CO"/>
        </a:p>
      </dgm:t>
    </dgm:pt>
    <dgm:pt modelId="{129EFD69-1710-462C-B8C8-A5B748612008}">
      <dgm:prSet phldrT="[Texto]" custT="1"/>
      <dgm:spPr/>
      <dgm:t>
        <a:bodyPr/>
        <a:lstStyle/>
        <a:p>
          <a:r>
            <a:rPr lang="es-CO" sz="1300" dirty="0">
              <a:latin typeface="Trebuchet MS" panose="020B0603020202020204" pitchFamily="34" charset="0"/>
            </a:rPr>
            <a:t>Retención en </a:t>
          </a:r>
          <a:r>
            <a:rPr lang="es-CO" sz="1300" b="0" dirty="0">
              <a:latin typeface="Trebuchet MS" panose="020B0603020202020204" pitchFamily="34" charset="0"/>
            </a:rPr>
            <a:t>intereses</a:t>
          </a:r>
          <a:r>
            <a:rPr lang="es-CO" sz="1300" dirty="0">
              <a:latin typeface="Trebuchet MS" panose="020B0603020202020204" pitchFamily="34" charset="0"/>
            </a:rPr>
            <a:t> del 7% (pago local) y 14% (pago al exterior largo plazo)</a:t>
          </a:r>
        </a:p>
      </dgm:t>
    </dgm:pt>
    <dgm:pt modelId="{ACD027FD-F62A-41B7-B715-1C869761EF3A}" type="parTrans" cxnId="{F78C9EE8-9622-4387-A7D5-4A9B7CCF7B17}">
      <dgm:prSet/>
      <dgm:spPr/>
      <dgm:t>
        <a:bodyPr/>
        <a:lstStyle/>
        <a:p>
          <a:endParaRPr lang="es-CO"/>
        </a:p>
      </dgm:t>
    </dgm:pt>
    <dgm:pt modelId="{DCC320CC-8566-40D9-9D87-DD0896101478}" type="sibTrans" cxnId="{F78C9EE8-9622-4387-A7D5-4A9B7CCF7B17}">
      <dgm:prSet/>
      <dgm:spPr/>
      <dgm:t>
        <a:bodyPr/>
        <a:lstStyle/>
        <a:p>
          <a:endParaRPr lang="es-CO"/>
        </a:p>
      </dgm:t>
    </dgm:pt>
    <dgm:pt modelId="{0215085D-EEB0-4ADB-BBDF-48033176BD75}">
      <dgm:prSet phldrT="[Texto]" custT="1"/>
      <dgm:spPr/>
      <dgm:t>
        <a:bodyPr/>
        <a:lstStyle/>
        <a:p>
          <a:r>
            <a:rPr lang="es-CO" sz="1300" dirty="0">
              <a:latin typeface="Trebuchet MS" panose="020B0603020202020204" pitchFamily="34" charset="0"/>
            </a:rPr>
            <a:t>Comisión de Expertos sugiere la no depuración de acciones en sociedades nacionales para cálculo de renta presuntiva</a:t>
          </a:r>
        </a:p>
      </dgm:t>
    </dgm:pt>
    <dgm:pt modelId="{9757743A-2CD7-49F2-94B5-886DAF6F4688}" type="parTrans" cxnId="{F111BE8B-00B0-499E-B07E-2BCF005F194D}">
      <dgm:prSet/>
      <dgm:spPr/>
      <dgm:t>
        <a:bodyPr/>
        <a:lstStyle/>
        <a:p>
          <a:endParaRPr lang="es-CO"/>
        </a:p>
      </dgm:t>
    </dgm:pt>
    <dgm:pt modelId="{3875D09E-1437-4D5A-B2F7-49174CC4DD3B}" type="sibTrans" cxnId="{F111BE8B-00B0-499E-B07E-2BCF005F194D}">
      <dgm:prSet/>
      <dgm:spPr/>
      <dgm:t>
        <a:bodyPr/>
        <a:lstStyle/>
        <a:p>
          <a:endParaRPr lang="es-CO"/>
        </a:p>
      </dgm:t>
    </dgm:pt>
    <dgm:pt modelId="{E3258AE7-6AF1-4D67-90A3-410A5F30E383}">
      <dgm:prSet phldrT="[Texto]" custT="1"/>
      <dgm:spPr/>
      <dgm:t>
        <a:bodyPr/>
        <a:lstStyle/>
        <a:p>
          <a:r>
            <a:rPr lang="es-CO" sz="1300" dirty="0">
              <a:latin typeface="Trebuchet MS" panose="020B0603020202020204" pitchFamily="34" charset="0"/>
            </a:rPr>
            <a:t>Retención en </a:t>
          </a:r>
          <a:r>
            <a:rPr lang="es-CO" sz="1300" b="0" dirty="0">
              <a:latin typeface="Trebuchet MS" panose="020B0603020202020204" pitchFamily="34" charset="0"/>
            </a:rPr>
            <a:t>dividendos gravados</a:t>
          </a:r>
          <a:r>
            <a:rPr lang="es-CO" sz="1300" dirty="0">
              <a:latin typeface="Trebuchet MS" panose="020B0603020202020204" pitchFamily="34" charset="0"/>
            </a:rPr>
            <a:t> del 20% (declarante residente) y 33% (no residente)</a:t>
          </a:r>
        </a:p>
      </dgm:t>
    </dgm:pt>
    <dgm:pt modelId="{46BF59B3-510E-4526-B5BF-8536719CDC0B}" type="parTrans" cxnId="{67983583-A843-4671-A9D6-2246AF01E9BD}">
      <dgm:prSet/>
      <dgm:spPr/>
      <dgm:t>
        <a:bodyPr/>
        <a:lstStyle/>
        <a:p>
          <a:endParaRPr lang="es-CO"/>
        </a:p>
      </dgm:t>
    </dgm:pt>
    <dgm:pt modelId="{5C33BA71-19E3-429C-B517-D0A82DA962E5}" type="sibTrans" cxnId="{67983583-A843-4671-A9D6-2246AF01E9BD}">
      <dgm:prSet/>
      <dgm:spPr/>
      <dgm:t>
        <a:bodyPr/>
        <a:lstStyle/>
        <a:p>
          <a:endParaRPr lang="es-CO"/>
        </a:p>
      </dgm:t>
    </dgm:pt>
    <dgm:pt modelId="{3887E1EA-97D5-4F4F-BB79-EB5BD2EFE19D}">
      <dgm:prSet phldrT="[Texto]" custT="1"/>
      <dgm:spPr/>
      <dgm:t>
        <a:bodyPr/>
        <a:lstStyle/>
        <a:p>
          <a:endParaRPr lang="es-CO" sz="1300" dirty="0">
            <a:latin typeface="Trebuchet MS" panose="020B0603020202020204" pitchFamily="34" charset="0"/>
          </a:endParaRPr>
        </a:p>
      </dgm:t>
    </dgm:pt>
    <dgm:pt modelId="{84F36BE2-5558-428F-88C7-895B935671E9}" type="parTrans" cxnId="{765736D8-1B6D-4589-8DF5-FBD4EE28CF48}">
      <dgm:prSet/>
      <dgm:spPr/>
      <dgm:t>
        <a:bodyPr/>
        <a:lstStyle/>
        <a:p>
          <a:endParaRPr lang="es-CO"/>
        </a:p>
      </dgm:t>
    </dgm:pt>
    <dgm:pt modelId="{5FCB6AA1-DCC8-4A37-BC11-13054C1AC45B}" type="sibTrans" cxnId="{765736D8-1B6D-4589-8DF5-FBD4EE28CF48}">
      <dgm:prSet/>
      <dgm:spPr/>
      <dgm:t>
        <a:bodyPr/>
        <a:lstStyle/>
        <a:p>
          <a:endParaRPr lang="es-CO"/>
        </a:p>
      </dgm:t>
    </dgm:pt>
    <dgm:pt modelId="{B26087AC-A7B2-4F05-963D-EBA79B95DAF0}">
      <dgm:prSet phldrT="[Texto]" custT="1"/>
      <dgm:spPr/>
      <dgm:t>
        <a:bodyPr/>
        <a:lstStyle/>
        <a:p>
          <a:endParaRPr lang="es-CO" sz="1300" dirty="0">
            <a:latin typeface="Trebuchet MS" panose="020B0603020202020204" pitchFamily="34" charset="0"/>
          </a:endParaRPr>
        </a:p>
      </dgm:t>
    </dgm:pt>
    <dgm:pt modelId="{1A1F715F-7DB6-4428-8F1E-F0E51BED5D74}" type="parTrans" cxnId="{52496B8B-862E-496E-B6DC-B960064CF13E}">
      <dgm:prSet/>
      <dgm:spPr/>
      <dgm:t>
        <a:bodyPr/>
        <a:lstStyle/>
        <a:p>
          <a:endParaRPr lang="es-CO"/>
        </a:p>
      </dgm:t>
    </dgm:pt>
    <dgm:pt modelId="{3EA9A803-9C17-4B22-B959-3A24276BC102}" type="sibTrans" cxnId="{52496B8B-862E-496E-B6DC-B960064CF13E}">
      <dgm:prSet/>
      <dgm:spPr/>
      <dgm:t>
        <a:bodyPr/>
        <a:lstStyle/>
        <a:p>
          <a:endParaRPr lang="es-CO"/>
        </a:p>
      </dgm:t>
    </dgm:pt>
    <dgm:pt modelId="{0B007D4A-EA7E-4434-88D1-26E0FCA2D487}">
      <dgm:prSet phldrT="[Texto]" custT="1"/>
      <dgm:spPr/>
      <dgm:t>
        <a:bodyPr/>
        <a:lstStyle/>
        <a:p>
          <a:endParaRPr lang="es-CO" sz="1300" dirty="0">
            <a:latin typeface="Trebuchet MS" panose="020B0603020202020204" pitchFamily="34" charset="0"/>
          </a:endParaRPr>
        </a:p>
      </dgm:t>
    </dgm:pt>
    <dgm:pt modelId="{87F55F1D-6022-468E-839D-0237A9A8150D}" type="parTrans" cxnId="{A26D5B62-8D54-4552-87EB-19972B4B955D}">
      <dgm:prSet/>
      <dgm:spPr/>
      <dgm:t>
        <a:bodyPr/>
        <a:lstStyle/>
        <a:p>
          <a:endParaRPr lang="es-CO"/>
        </a:p>
      </dgm:t>
    </dgm:pt>
    <dgm:pt modelId="{2ABD96A1-1B95-493F-9AA8-A2C7E502515B}" type="sibTrans" cxnId="{A26D5B62-8D54-4552-87EB-19972B4B955D}">
      <dgm:prSet/>
      <dgm:spPr/>
      <dgm:t>
        <a:bodyPr/>
        <a:lstStyle/>
        <a:p>
          <a:endParaRPr lang="es-CO"/>
        </a:p>
      </dgm:t>
    </dgm:pt>
    <dgm:pt modelId="{CA24A7FB-6299-4550-B236-6D59B4221D33}">
      <dgm:prSet phldrT="[Texto]" custT="1"/>
      <dgm:spPr/>
      <dgm:t>
        <a:bodyPr/>
        <a:lstStyle/>
        <a:p>
          <a:endParaRPr lang="es-CO" sz="1300" dirty="0">
            <a:latin typeface="Trebuchet MS" panose="020B0603020202020204" pitchFamily="34" charset="0"/>
          </a:endParaRPr>
        </a:p>
      </dgm:t>
    </dgm:pt>
    <dgm:pt modelId="{B453D4F7-6DE7-45E1-BCAB-08534F3ED8A3}" type="parTrans" cxnId="{4499A514-F7C9-47EC-A6E0-7B5ECBEE2726}">
      <dgm:prSet/>
      <dgm:spPr/>
      <dgm:t>
        <a:bodyPr/>
        <a:lstStyle/>
        <a:p>
          <a:endParaRPr lang="es-CO"/>
        </a:p>
      </dgm:t>
    </dgm:pt>
    <dgm:pt modelId="{E2F3C233-6B3A-400B-95A1-A432D42F8689}" type="sibTrans" cxnId="{4499A514-F7C9-47EC-A6E0-7B5ECBEE2726}">
      <dgm:prSet/>
      <dgm:spPr/>
      <dgm:t>
        <a:bodyPr/>
        <a:lstStyle/>
        <a:p>
          <a:endParaRPr lang="es-CO"/>
        </a:p>
      </dgm:t>
    </dgm:pt>
    <dgm:pt modelId="{3CB0DA78-AC15-4720-8959-BC46E4B38E63}" type="pres">
      <dgm:prSet presAssocID="{8FAE3978-706A-48A8-B16B-FB780E39772D}" presName="Name0" presStyleCnt="0">
        <dgm:presLayoutVars>
          <dgm:dir/>
          <dgm:animLvl val="lvl"/>
          <dgm:resizeHandles val="exact"/>
        </dgm:presLayoutVars>
      </dgm:prSet>
      <dgm:spPr/>
    </dgm:pt>
    <dgm:pt modelId="{720F5FC0-0AC8-4402-A1AB-DD6900756432}" type="pres">
      <dgm:prSet presAssocID="{934BB174-6580-4D3B-8785-324EF14873E2}" presName="composite" presStyleCnt="0"/>
      <dgm:spPr/>
    </dgm:pt>
    <dgm:pt modelId="{DE0FC593-5B8E-455F-9A2B-187C559FF84D}" type="pres">
      <dgm:prSet presAssocID="{934BB174-6580-4D3B-8785-324EF14873E2}" presName="parTx" presStyleLbl="alignNode1" presStyleIdx="0" presStyleCnt="3">
        <dgm:presLayoutVars>
          <dgm:chMax val="0"/>
          <dgm:chPref val="0"/>
          <dgm:bulletEnabled val="1"/>
        </dgm:presLayoutVars>
      </dgm:prSet>
      <dgm:spPr/>
    </dgm:pt>
    <dgm:pt modelId="{28C4A990-CCDC-4FF0-B731-CA879EC5EDB8}" type="pres">
      <dgm:prSet presAssocID="{934BB174-6580-4D3B-8785-324EF14873E2}" presName="desTx" presStyleLbl="alignAccFollowNode1" presStyleIdx="0" presStyleCnt="3">
        <dgm:presLayoutVars>
          <dgm:bulletEnabled val="1"/>
        </dgm:presLayoutVars>
      </dgm:prSet>
      <dgm:spPr/>
    </dgm:pt>
    <dgm:pt modelId="{36421841-B5E9-4271-A689-98E06041AEC5}" type="pres">
      <dgm:prSet presAssocID="{2D2A9116-E1BF-4D5C-9E0F-88AF7948B681}" presName="space" presStyleCnt="0"/>
      <dgm:spPr/>
    </dgm:pt>
    <dgm:pt modelId="{85367E6F-4544-451A-826A-DDF5A01B1922}" type="pres">
      <dgm:prSet presAssocID="{8A36D8EC-1E41-4527-AC9A-34356F78C596}" presName="composite" presStyleCnt="0"/>
      <dgm:spPr/>
    </dgm:pt>
    <dgm:pt modelId="{243412CE-1125-4212-A596-2968D107B018}" type="pres">
      <dgm:prSet presAssocID="{8A36D8EC-1E41-4527-AC9A-34356F78C596}" presName="parTx" presStyleLbl="alignNode1" presStyleIdx="1" presStyleCnt="3">
        <dgm:presLayoutVars>
          <dgm:chMax val="0"/>
          <dgm:chPref val="0"/>
          <dgm:bulletEnabled val="1"/>
        </dgm:presLayoutVars>
      </dgm:prSet>
      <dgm:spPr/>
    </dgm:pt>
    <dgm:pt modelId="{0AB871D5-3882-4E28-BA80-E2CF7A196F05}" type="pres">
      <dgm:prSet presAssocID="{8A36D8EC-1E41-4527-AC9A-34356F78C596}" presName="desTx" presStyleLbl="alignAccFollowNode1" presStyleIdx="1" presStyleCnt="3">
        <dgm:presLayoutVars>
          <dgm:bulletEnabled val="1"/>
        </dgm:presLayoutVars>
      </dgm:prSet>
      <dgm:spPr/>
    </dgm:pt>
    <dgm:pt modelId="{BF8F25F0-27F6-47B9-9027-9CFADDEE6FF4}" type="pres">
      <dgm:prSet presAssocID="{59F2116A-BE65-4943-B2D9-71A35DB83AB6}" presName="space" presStyleCnt="0"/>
      <dgm:spPr/>
    </dgm:pt>
    <dgm:pt modelId="{D49B4A9F-42EA-4C45-ABEC-557F4777DE55}" type="pres">
      <dgm:prSet presAssocID="{5D4A3C2A-46EA-4261-A464-F08753936BBD}" presName="composite" presStyleCnt="0"/>
      <dgm:spPr/>
    </dgm:pt>
    <dgm:pt modelId="{73725A3D-6916-4147-9236-B89C09D1B3E9}" type="pres">
      <dgm:prSet presAssocID="{5D4A3C2A-46EA-4261-A464-F08753936BBD}" presName="parTx" presStyleLbl="alignNode1" presStyleIdx="2" presStyleCnt="3">
        <dgm:presLayoutVars>
          <dgm:chMax val="0"/>
          <dgm:chPref val="0"/>
          <dgm:bulletEnabled val="1"/>
        </dgm:presLayoutVars>
      </dgm:prSet>
      <dgm:spPr/>
    </dgm:pt>
    <dgm:pt modelId="{20D4B2CE-96FD-4C0F-BB11-0D1870B5C7A5}" type="pres">
      <dgm:prSet presAssocID="{5D4A3C2A-46EA-4261-A464-F08753936BBD}" presName="desTx" presStyleLbl="alignAccFollowNode1" presStyleIdx="2" presStyleCnt="3">
        <dgm:presLayoutVars>
          <dgm:bulletEnabled val="1"/>
        </dgm:presLayoutVars>
      </dgm:prSet>
      <dgm:spPr/>
    </dgm:pt>
  </dgm:ptLst>
  <dgm:cxnLst>
    <dgm:cxn modelId="{A26D5B62-8D54-4552-87EB-19972B4B955D}" srcId="{5D4A3C2A-46EA-4261-A464-F08753936BBD}" destId="{0B007D4A-EA7E-4434-88D1-26E0FCA2D487}" srcOrd="0" destOrd="0" parTransId="{87F55F1D-6022-468E-839D-0237A9A8150D}" sibTransId="{2ABD96A1-1B95-493F-9AA8-A2C7E502515B}"/>
    <dgm:cxn modelId="{B2608C4B-8BFD-467D-B023-FD9090960298}" type="presOf" srcId="{D891FC7E-5185-41E3-91ED-475670257905}" destId="{28C4A990-CCDC-4FF0-B731-CA879EC5EDB8}" srcOrd="0" destOrd="0" presId="urn:microsoft.com/office/officeart/2005/8/layout/hList1"/>
    <dgm:cxn modelId="{5732C477-9261-448F-9EFF-875346F2685A}" srcId="{8FAE3978-706A-48A8-B16B-FB780E39772D}" destId="{934BB174-6580-4D3B-8785-324EF14873E2}" srcOrd="0" destOrd="0" parTransId="{FB9437F2-237A-4478-B8D3-63A348662EE8}" sibTransId="{2D2A9116-E1BF-4D5C-9E0F-88AF7948B681}"/>
    <dgm:cxn modelId="{F78C9EE8-9622-4387-A7D5-4A9B7CCF7B17}" srcId="{5D4A3C2A-46EA-4261-A464-F08753936BBD}" destId="{129EFD69-1710-462C-B8C8-A5B748612008}" srcOrd="1" destOrd="0" parTransId="{ACD027FD-F62A-41B7-B715-1C869761EF3A}" sibTransId="{DCC320CC-8566-40D9-9D87-DD0896101478}"/>
    <dgm:cxn modelId="{70E1DFE8-9CA0-4A42-8BC1-2BF8C69A58A3}" srcId="{8FAE3978-706A-48A8-B16B-FB780E39772D}" destId="{8A36D8EC-1E41-4527-AC9A-34356F78C596}" srcOrd="1" destOrd="0" parTransId="{0C7489C3-D642-400F-B02B-87BA24A382AA}" sibTransId="{59F2116A-BE65-4943-B2D9-71A35DB83AB6}"/>
    <dgm:cxn modelId="{F111BE8B-00B0-499E-B07E-2BCF005F194D}" srcId="{8A36D8EC-1E41-4527-AC9A-34356F78C596}" destId="{0215085D-EEB0-4ADB-BBDF-48033176BD75}" srcOrd="2" destOrd="0" parTransId="{9757743A-2CD7-49F2-94B5-886DAF6F4688}" sibTransId="{3875D09E-1437-4D5A-B2F7-49174CC4DD3B}"/>
    <dgm:cxn modelId="{CB8FDDA8-DF85-4437-BC3A-9B4F7F1988E3}" type="presOf" srcId="{934BB174-6580-4D3B-8785-324EF14873E2}" destId="{DE0FC593-5B8E-455F-9A2B-187C559FF84D}" srcOrd="0" destOrd="0" presId="urn:microsoft.com/office/officeart/2005/8/layout/hList1"/>
    <dgm:cxn modelId="{11901B34-CF29-4064-BE3E-B21151263103}" type="presOf" srcId="{0215085D-EEB0-4ADB-BBDF-48033176BD75}" destId="{0AB871D5-3882-4E28-BA80-E2CF7A196F05}" srcOrd="0" destOrd="2" presId="urn:microsoft.com/office/officeart/2005/8/layout/hList1"/>
    <dgm:cxn modelId="{A39E4BE5-B0B7-4971-989F-4CD8D18C1E3E}" type="presOf" srcId="{E3258AE7-6AF1-4D67-90A3-410A5F30E383}" destId="{20D4B2CE-96FD-4C0F-BB11-0D1870B5C7A5}" srcOrd="0" destOrd="3" presId="urn:microsoft.com/office/officeart/2005/8/layout/hList1"/>
    <dgm:cxn modelId="{4499A514-F7C9-47EC-A6E0-7B5ECBEE2726}" srcId="{5D4A3C2A-46EA-4261-A464-F08753936BBD}" destId="{CA24A7FB-6299-4550-B236-6D59B4221D33}" srcOrd="2" destOrd="0" parTransId="{B453D4F7-6DE7-45E1-BCAB-08534F3ED8A3}" sibTransId="{E2F3C233-6B3A-400B-95A1-A432D42F8689}"/>
    <dgm:cxn modelId="{0700D6F2-7249-4876-A72B-D25E86294C77}" type="presOf" srcId="{8A36D8EC-1E41-4527-AC9A-34356F78C596}" destId="{243412CE-1125-4212-A596-2968D107B018}" srcOrd="0" destOrd="0" presId="urn:microsoft.com/office/officeart/2005/8/layout/hList1"/>
    <dgm:cxn modelId="{FFD683AE-EBBD-427B-A973-E04EF655E5FF}" srcId="{8A36D8EC-1E41-4527-AC9A-34356F78C596}" destId="{68B37450-EB0F-40E0-A1E9-407B52CA31A0}" srcOrd="0" destOrd="0" parTransId="{8167F4E7-DFC4-4DAE-83AA-6E69A963F972}" sibTransId="{EF818015-A8F5-4DC3-98DF-1651D03C3A05}"/>
    <dgm:cxn modelId="{63D1A22A-AA59-4CF7-8021-B63DD2D9EC5F}" type="presOf" srcId="{129EFD69-1710-462C-B8C8-A5B748612008}" destId="{20D4B2CE-96FD-4C0F-BB11-0D1870B5C7A5}" srcOrd="0" destOrd="1" presId="urn:microsoft.com/office/officeart/2005/8/layout/hList1"/>
    <dgm:cxn modelId="{872208FB-7E5A-4FD8-8708-C55236D71623}" type="presOf" srcId="{F37FEFA6-299E-49DC-A668-34A86294AE27}" destId="{28C4A990-CCDC-4FF0-B731-CA879EC5EDB8}" srcOrd="0" destOrd="2" presId="urn:microsoft.com/office/officeart/2005/8/layout/hList1"/>
    <dgm:cxn modelId="{5A66AA4A-2CFD-4681-A276-C566C24E4F32}" type="presOf" srcId="{5D4A3C2A-46EA-4261-A464-F08753936BBD}" destId="{73725A3D-6916-4147-9236-B89C09D1B3E9}" srcOrd="0" destOrd="0" presId="urn:microsoft.com/office/officeart/2005/8/layout/hList1"/>
    <dgm:cxn modelId="{FD0CC84E-64FD-4A2C-9690-7D828069E4F2}" type="presOf" srcId="{8FAE3978-706A-48A8-B16B-FB780E39772D}" destId="{3CB0DA78-AC15-4720-8959-BC46E4B38E63}" srcOrd="0" destOrd="0" presId="urn:microsoft.com/office/officeart/2005/8/layout/hList1"/>
    <dgm:cxn modelId="{67983583-A843-4671-A9D6-2246AF01E9BD}" srcId="{5D4A3C2A-46EA-4261-A464-F08753936BBD}" destId="{E3258AE7-6AF1-4D67-90A3-410A5F30E383}" srcOrd="3" destOrd="0" parTransId="{46BF59B3-510E-4526-B5BF-8536719CDC0B}" sibTransId="{5C33BA71-19E3-429C-B517-D0A82DA962E5}"/>
    <dgm:cxn modelId="{3D58A05E-BB73-4602-9EDC-7F3B47212EA4}" srcId="{934BB174-6580-4D3B-8785-324EF14873E2}" destId="{D891FC7E-5185-41E3-91ED-475670257905}" srcOrd="0" destOrd="0" parTransId="{EFE95255-CFE1-46C1-A7F2-5FFA8F74B92A}" sibTransId="{20619347-840A-41C2-8B69-0E81994D3BE9}"/>
    <dgm:cxn modelId="{68B5C58E-AA41-40B2-AF59-3251931B2CBA}" srcId="{934BB174-6580-4D3B-8785-324EF14873E2}" destId="{F37FEFA6-299E-49DC-A668-34A86294AE27}" srcOrd="2" destOrd="0" parTransId="{952918E6-CB49-4EA4-892D-3E482E201FAF}" sibTransId="{72F6F624-CA02-4A51-9912-8606604E00C0}"/>
    <dgm:cxn modelId="{390D94D3-544C-4422-81A1-0F4C5DB83C93}" type="presOf" srcId="{CA24A7FB-6299-4550-B236-6D59B4221D33}" destId="{20D4B2CE-96FD-4C0F-BB11-0D1870B5C7A5}" srcOrd="0" destOrd="2" presId="urn:microsoft.com/office/officeart/2005/8/layout/hList1"/>
    <dgm:cxn modelId="{765736D8-1B6D-4589-8DF5-FBD4EE28CF48}" srcId="{8A36D8EC-1E41-4527-AC9A-34356F78C596}" destId="{3887E1EA-97D5-4F4F-BB79-EB5BD2EFE19D}" srcOrd="1" destOrd="0" parTransId="{84F36BE2-5558-428F-88C7-895B935671E9}" sibTransId="{5FCB6AA1-DCC8-4A37-BC11-13054C1AC45B}"/>
    <dgm:cxn modelId="{B370D33E-24BB-4726-A63F-35971839B2C2}" type="presOf" srcId="{B26087AC-A7B2-4F05-963D-EBA79B95DAF0}" destId="{28C4A990-CCDC-4FF0-B731-CA879EC5EDB8}" srcOrd="0" destOrd="1" presId="urn:microsoft.com/office/officeart/2005/8/layout/hList1"/>
    <dgm:cxn modelId="{52496B8B-862E-496E-B6DC-B960064CF13E}" srcId="{934BB174-6580-4D3B-8785-324EF14873E2}" destId="{B26087AC-A7B2-4F05-963D-EBA79B95DAF0}" srcOrd="1" destOrd="0" parTransId="{1A1F715F-7DB6-4428-8F1E-F0E51BED5D74}" sibTransId="{3EA9A803-9C17-4B22-B959-3A24276BC102}"/>
    <dgm:cxn modelId="{DEB12714-7E57-494A-8449-20DBDA12EF9C}" type="presOf" srcId="{3887E1EA-97D5-4F4F-BB79-EB5BD2EFE19D}" destId="{0AB871D5-3882-4E28-BA80-E2CF7A196F05}" srcOrd="0" destOrd="1" presId="urn:microsoft.com/office/officeart/2005/8/layout/hList1"/>
    <dgm:cxn modelId="{C6C2D7C8-FF3B-49D7-8403-82FE91BA3A10}" srcId="{8FAE3978-706A-48A8-B16B-FB780E39772D}" destId="{5D4A3C2A-46EA-4261-A464-F08753936BBD}" srcOrd="2" destOrd="0" parTransId="{65728008-195D-435E-88FA-A2363F0ADDDD}" sibTransId="{C2D8E50C-9F37-45A9-B268-D4024C9555B7}"/>
    <dgm:cxn modelId="{372D31B4-CD91-4CD7-82EB-2B8E67B11392}" type="presOf" srcId="{68B37450-EB0F-40E0-A1E9-407B52CA31A0}" destId="{0AB871D5-3882-4E28-BA80-E2CF7A196F05}" srcOrd="0" destOrd="0" presId="urn:microsoft.com/office/officeart/2005/8/layout/hList1"/>
    <dgm:cxn modelId="{5BA6C23E-C54B-4628-869A-42790B6E319C}" type="presOf" srcId="{0B007D4A-EA7E-4434-88D1-26E0FCA2D487}" destId="{20D4B2CE-96FD-4C0F-BB11-0D1870B5C7A5}" srcOrd="0" destOrd="0" presId="urn:microsoft.com/office/officeart/2005/8/layout/hList1"/>
    <dgm:cxn modelId="{9065B2E0-5BA5-4F8E-85D2-C12D5AA69582}" type="presParOf" srcId="{3CB0DA78-AC15-4720-8959-BC46E4B38E63}" destId="{720F5FC0-0AC8-4402-A1AB-DD6900756432}" srcOrd="0" destOrd="0" presId="urn:microsoft.com/office/officeart/2005/8/layout/hList1"/>
    <dgm:cxn modelId="{6518BAD5-6119-4F69-BFB0-82F2A8CA78CE}" type="presParOf" srcId="{720F5FC0-0AC8-4402-A1AB-DD6900756432}" destId="{DE0FC593-5B8E-455F-9A2B-187C559FF84D}" srcOrd="0" destOrd="0" presId="urn:microsoft.com/office/officeart/2005/8/layout/hList1"/>
    <dgm:cxn modelId="{8721B3E3-7988-41A9-8E13-1D95BA63310B}" type="presParOf" srcId="{720F5FC0-0AC8-4402-A1AB-DD6900756432}" destId="{28C4A990-CCDC-4FF0-B731-CA879EC5EDB8}" srcOrd="1" destOrd="0" presId="urn:microsoft.com/office/officeart/2005/8/layout/hList1"/>
    <dgm:cxn modelId="{5FA5D5A6-9B9A-4338-8419-0A113990DE3E}" type="presParOf" srcId="{3CB0DA78-AC15-4720-8959-BC46E4B38E63}" destId="{36421841-B5E9-4271-A689-98E06041AEC5}" srcOrd="1" destOrd="0" presId="urn:microsoft.com/office/officeart/2005/8/layout/hList1"/>
    <dgm:cxn modelId="{75ED77D5-65D0-45FD-BDAC-921971294200}" type="presParOf" srcId="{3CB0DA78-AC15-4720-8959-BC46E4B38E63}" destId="{85367E6F-4544-451A-826A-DDF5A01B1922}" srcOrd="2" destOrd="0" presId="urn:microsoft.com/office/officeart/2005/8/layout/hList1"/>
    <dgm:cxn modelId="{DD99C3AF-FFC3-41DE-AADF-83F84B06E19B}" type="presParOf" srcId="{85367E6F-4544-451A-826A-DDF5A01B1922}" destId="{243412CE-1125-4212-A596-2968D107B018}" srcOrd="0" destOrd="0" presId="urn:microsoft.com/office/officeart/2005/8/layout/hList1"/>
    <dgm:cxn modelId="{B2D785A1-6738-4233-B1D0-577A6B30FCCC}" type="presParOf" srcId="{85367E6F-4544-451A-826A-DDF5A01B1922}" destId="{0AB871D5-3882-4E28-BA80-E2CF7A196F05}" srcOrd="1" destOrd="0" presId="urn:microsoft.com/office/officeart/2005/8/layout/hList1"/>
    <dgm:cxn modelId="{FFC14A01-1413-4372-B0B7-334ACE5D1423}" type="presParOf" srcId="{3CB0DA78-AC15-4720-8959-BC46E4B38E63}" destId="{BF8F25F0-27F6-47B9-9027-9CFADDEE6FF4}" srcOrd="3" destOrd="0" presId="urn:microsoft.com/office/officeart/2005/8/layout/hList1"/>
    <dgm:cxn modelId="{221FB876-C5CB-4AF1-9977-63FD0E2BC69D}" type="presParOf" srcId="{3CB0DA78-AC15-4720-8959-BC46E4B38E63}" destId="{D49B4A9F-42EA-4C45-ABEC-557F4777DE55}" srcOrd="4" destOrd="0" presId="urn:microsoft.com/office/officeart/2005/8/layout/hList1"/>
    <dgm:cxn modelId="{37E6E8AC-BFC2-4BAD-8DEE-B17C774889AB}" type="presParOf" srcId="{D49B4A9F-42EA-4C45-ABEC-557F4777DE55}" destId="{73725A3D-6916-4147-9236-B89C09D1B3E9}" srcOrd="0" destOrd="0" presId="urn:microsoft.com/office/officeart/2005/8/layout/hList1"/>
    <dgm:cxn modelId="{8DC37929-9BFC-4443-ADE3-5C05B199441E}" type="presParOf" srcId="{D49B4A9F-42EA-4C45-ABEC-557F4777DE55}" destId="{20D4B2CE-96FD-4C0F-BB11-0D1870B5C7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00FE73-68C5-4216-B0C5-76A3C0B4CC34}" type="doc">
      <dgm:prSet loTypeId="urn:microsoft.com/office/officeart/2005/8/layout/vList3" loCatId="list" qsTypeId="urn:microsoft.com/office/officeart/2005/8/quickstyle/simple4" qsCatId="simple" csTypeId="urn:microsoft.com/office/officeart/2005/8/colors/accent0_1" csCatId="mainScheme" phldr="1"/>
      <dgm:spPr/>
    </dgm:pt>
    <dgm:pt modelId="{4383E937-3BA7-442B-9AE7-5A2CFE2E81F3}">
      <dgm:prSet phldrT="[Texto]" custT="1"/>
      <dgm:spPr/>
      <dgm:t>
        <a:bodyPr/>
        <a:lstStyle/>
        <a:p>
          <a:pPr algn="just"/>
          <a:r>
            <a:rPr lang="es-ES" sz="1600" dirty="0">
              <a:solidFill>
                <a:schemeClr val="tx1"/>
              </a:solidFill>
              <a:latin typeface="Cambria" panose="02040503050406030204" pitchFamily="18" charset="0"/>
            </a:rPr>
            <a:t>La deuda actualmente no es estimulada en Col vs la exención del rendimiento del capital propio  y se </a:t>
          </a:r>
          <a:r>
            <a:rPr lang="es-CO" sz="1600" dirty="0">
              <a:solidFill>
                <a:schemeClr val="tx1"/>
              </a:solidFill>
              <a:latin typeface="Cambria" panose="02040503050406030204" pitchFamily="18" charset="0"/>
            </a:rPr>
            <a:t> acaba de aprobar otro desestimulo a la financiación con deuda en forma de normas anti subcapitalización  (características)</a:t>
          </a:r>
          <a:r>
            <a:rPr lang="es-ES" sz="1600" dirty="0">
              <a:solidFill>
                <a:schemeClr val="tx1"/>
              </a:solidFill>
              <a:latin typeface="Cambria" panose="02040503050406030204" pitchFamily="18" charset="0"/>
            </a:rPr>
            <a:t> C-665/14, pero con la propuesta va a darse un incentivo a la deuda a menos que se establezca una deducción del uso del capital tipo ACE, o del dividendo pagado. Bélgica e Italia permiten la deducibilidad para mejorar crecimiento e inversión para acciones emitidas después de la reforma.</a:t>
          </a:r>
          <a:endParaRPr lang="es-CO" sz="1600" dirty="0">
            <a:solidFill>
              <a:schemeClr val="tx1"/>
            </a:solidFill>
            <a:latin typeface="Cambria" panose="02040503050406030204" pitchFamily="18" charset="0"/>
          </a:endParaRPr>
        </a:p>
      </dgm:t>
    </dgm:pt>
    <dgm:pt modelId="{CBD437BE-3221-4DAA-BA30-D65C2C4F55C4}" type="parTrans" cxnId="{B896391E-9FD5-4A53-ACE8-0AAE3F50DF1D}">
      <dgm:prSet/>
      <dgm:spPr/>
      <dgm:t>
        <a:bodyPr/>
        <a:lstStyle/>
        <a:p>
          <a:endParaRPr lang="es-CO"/>
        </a:p>
      </dgm:t>
    </dgm:pt>
    <dgm:pt modelId="{86D7C080-66C7-4313-B504-0D29BBF9EA46}" type="sibTrans" cxnId="{B896391E-9FD5-4A53-ACE8-0AAE3F50DF1D}">
      <dgm:prSet/>
      <dgm:spPr/>
      <dgm:t>
        <a:bodyPr/>
        <a:lstStyle/>
        <a:p>
          <a:endParaRPr lang="es-CO"/>
        </a:p>
      </dgm:t>
    </dgm:pt>
    <dgm:pt modelId="{D8EC6DEB-552C-401C-AEF7-3D84F3B2EF05}" type="pres">
      <dgm:prSet presAssocID="{0700FE73-68C5-4216-B0C5-76A3C0B4CC34}" presName="linearFlow" presStyleCnt="0">
        <dgm:presLayoutVars>
          <dgm:dir/>
          <dgm:resizeHandles val="exact"/>
        </dgm:presLayoutVars>
      </dgm:prSet>
      <dgm:spPr/>
    </dgm:pt>
    <dgm:pt modelId="{B3919FBF-049F-4E38-99BC-B6CC3BF1FED3}" type="pres">
      <dgm:prSet presAssocID="{4383E937-3BA7-442B-9AE7-5A2CFE2E81F3}" presName="composite" presStyleCnt="0"/>
      <dgm:spPr/>
    </dgm:pt>
    <dgm:pt modelId="{1248E983-E71E-42AF-8C87-2DCAD81D934B}" type="pres">
      <dgm:prSet presAssocID="{4383E937-3BA7-442B-9AE7-5A2CFE2E81F3}"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E1812A1-B4BC-432B-BCC7-87182BAC5D8F}" type="pres">
      <dgm:prSet presAssocID="{4383E937-3BA7-442B-9AE7-5A2CFE2E81F3}" presName="txShp" presStyleLbl="node1" presStyleIdx="0" presStyleCnt="1" custScaleX="114452" custScaleY="138976">
        <dgm:presLayoutVars>
          <dgm:bulletEnabled val="1"/>
        </dgm:presLayoutVars>
      </dgm:prSet>
      <dgm:spPr/>
    </dgm:pt>
  </dgm:ptLst>
  <dgm:cxnLst>
    <dgm:cxn modelId="{B896391E-9FD5-4A53-ACE8-0AAE3F50DF1D}" srcId="{0700FE73-68C5-4216-B0C5-76A3C0B4CC34}" destId="{4383E937-3BA7-442B-9AE7-5A2CFE2E81F3}" srcOrd="0" destOrd="0" parTransId="{CBD437BE-3221-4DAA-BA30-D65C2C4F55C4}" sibTransId="{86D7C080-66C7-4313-B504-0D29BBF9EA46}"/>
    <dgm:cxn modelId="{4E048273-070D-492B-A8D9-F871C373EF47}" type="presOf" srcId="{0700FE73-68C5-4216-B0C5-76A3C0B4CC34}" destId="{D8EC6DEB-552C-401C-AEF7-3D84F3B2EF05}" srcOrd="0" destOrd="0" presId="urn:microsoft.com/office/officeart/2005/8/layout/vList3"/>
    <dgm:cxn modelId="{6E37474B-28A0-4627-9CD4-A1C435092CB4}" type="presOf" srcId="{4383E937-3BA7-442B-9AE7-5A2CFE2E81F3}" destId="{1E1812A1-B4BC-432B-BCC7-87182BAC5D8F}" srcOrd="0" destOrd="0" presId="urn:microsoft.com/office/officeart/2005/8/layout/vList3"/>
    <dgm:cxn modelId="{CB37F1FC-C042-41DD-A2C5-5E5F7F5D621D}" type="presParOf" srcId="{D8EC6DEB-552C-401C-AEF7-3D84F3B2EF05}" destId="{B3919FBF-049F-4E38-99BC-B6CC3BF1FED3}" srcOrd="0" destOrd="0" presId="urn:microsoft.com/office/officeart/2005/8/layout/vList3"/>
    <dgm:cxn modelId="{9EB70522-48B3-47E7-A0D4-855CBC436A9A}" type="presParOf" srcId="{B3919FBF-049F-4E38-99BC-B6CC3BF1FED3}" destId="{1248E983-E71E-42AF-8C87-2DCAD81D934B}" srcOrd="0" destOrd="0" presId="urn:microsoft.com/office/officeart/2005/8/layout/vList3"/>
    <dgm:cxn modelId="{9A33D43B-92F3-4881-9AB0-6CC791CEAD60}" type="presParOf" srcId="{B3919FBF-049F-4E38-99BC-B6CC3BF1FED3}" destId="{1E1812A1-B4BC-432B-BCC7-87182BAC5D8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6155AF-FB19-44F6-A427-20893E8335AE}" type="doc">
      <dgm:prSet loTypeId="urn:microsoft.com/office/officeart/2005/8/layout/vList3" loCatId="list" qsTypeId="urn:microsoft.com/office/officeart/2005/8/quickstyle/simple4" qsCatId="simple" csTypeId="urn:microsoft.com/office/officeart/2005/8/colors/accent0_1" csCatId="mainScheme" phldr="1"/>
      <dgm:spPr/>
    </dgm:pt>
    <dgm:pt modelId="{BD1EB2CE-4514-4098-BACD-C4C62FE12D43}">
      <dgm:prSet phldrT="[Texto]" custT="1"/>
      <dgm:spPr/>
      <dgm:t>
        <a:bodyPr/>
        <a:lstStyle/>
        <a:p>
          <a:pPr algn="just"/>
          <a:r>
            <a:rPr lang="es-MX" sz="1800" dirty="0">
              <a:solidFill>
                <a:schemeClr val="tx1"/>
              </a:solidFill>
              <a:latin typeface="Cambria" panose="02040503050406030204" pitchFamily="18" charset="0"/>
            </a:rPr>
            <a:t>Informalidad y desincorporación en pymes y sociedades de profesionales y de familia. </a:t>
          </a:r>
          <a:r>
            <a:rPr lang="es-CO" sz="1800" dirty="0">
              <a:solidFill>
                <a:schemeClr val="tx1"/>
              </a:solidFill>
              <a:latin typeface="Cambria" panose="02040503050406030204" pitchFamily="18" charset="0"/>
            </a:rPr>
            <a:t>En el caso de los accionistas de portafolio, que se interesan por el rendimiento de la acción y no por la valorización, se constataría un desestimulo  por el retorno disminuido de rendimientos y consecuente debilitamiento del mercado de capitales</a:t>
          </a:r>
        </a:p>
      </dgm:t>
    </dgm:pt>
    <dgm:pt modelId="{877DD3A8-5642-4ACD-B9B9-EF484081E34A}" type="parTrans" cxnId="{82BCBA41-76A2-4937-A123-863A3A014480}">
      <dgm:prSet/>
      <dgm:spPr/>
      <dgm:t>
        <a:bodyPr/>
        <a:lstStyle/>
        <a:p>
          <a:endParaRPr lang="es-CO"/>
        </a:p>
      </dgm:t>
    </dgm:pt>
    <dgm:pt modelId="{1712046F-30FF-4C5B-9B2F-826781D1F947}" type="sibTrans" cxnId="{82BCBA41-76A2-4937-A123-863A3A014480}">
      <dgm:prSet/>
      <dgm:spPr/>
      <dgm:t>
        <a:bodyPr/>
        <a:lstStyle/>
        <a:p>
          <a:endParaRPr lang="es-CO"/>
        </a:p>
      </dgm:t>
    </dgm:pt>
    <dgm:pt modelId="{9686AAA1-3DAA-4C06-9E25-6EA24730D80B}" type="pres">
      <dgm:prSet presAssocID="{1C6155AF-FB19-44F6-A427-20893E8335AE}" presName="linearFlow" presStyleCnt="0">
        <dgm:presLayoutVars>
          <dgm:dir/>
          <dgm:resizeHandles val="exact"/>
        </dgm:presLayoutVars>
      </dgm:prSet>
      <dgm:spPr/>
    </dgm:pt>
    <dgm:pt modelId="{8FBF84D3-1642-4A9E-BF9B-231BDF76E191}" type="pres">
      <dgm:prSet presAssocID="{BD1EB2CE-4514-4098-BACD-C4C62FE12D43}" presName="composite" presStyleCnt="0"/>
      <dgm:spPr/>
    </dgm:pt>
    <dgm:pt modelId="{6AF9234D-D635-482C-A23C-159F348AFF5A}" type="pres">
      <dgm:prSet presAssocID="{BD1EB2CE-4514-4098-BACD-C4C62FE12D43}" presName="imgShp" presStyleLbl="fgImgPlace1" presStyleIdx="0" presStyleCnt="1" custScaleX="29031" custScaleY="33081" custLinFactNeighborX="30087" custLinFactNeighborY="-8564"/>
      <dgm:spPr/>
    </dgm:pt>
    <dgm:pt modelId="{40D03773-08A8-429E-A31B-CD69B82BBC06}" type="pres">
      <dgm:prSet presAssocID="{BD1EB2CE-4514-4098-BACD-C4C62FE12D43}" presName="txShp" presStyleLbl="node1" presStyleIdx="0" presStyleCnt="1" custScaleX="91133" custScaleY="120432" custLinFactNeighborX="15899" custLinFactNeighborY="-295">
        <dgm:presLayoutVars>
          <dgm:bulletEnabled val="1"/>
        </dgm:presLayoutVars>
      </dgm:prSet>
      <dgm:spPr/>
    </dgm:pt>
  </dgm:ptLst>
  <dgm:cxnLst>
    <dgm:cxn modelId="{837E6506-9566-4B79-A05D-87EED67E2249}" type="presOf" srcId="{BD1EB2CE-4514-4098-BACD-C4C62FE12D43}" destId="{40D03773-08A8-429E-A31B-CD69B82BBC06}" srcOrd="0" destOrd="0" presId="urn:microsoft.com/office/officeart/2005/8/layout/vList3"/>
    <dgm:cxn modelId="{8F27244E-7206-4AD9-B627-A3F641D81C98}" type="presOf" srcId="{1C6155AF-FB19-44F6-A427-20893E8335AE}" destId="{9686AAA1-3DAA-4C06-9E25-6EA24730D80B}" srcOrd="0" destOrd="0" presId="urn:microsoft.com/office/officeart/2005/8/layout/vList3"/>
    <dgm:cxn modelId="{82BCBA41-76A2-4937-A123-863A3A014480}" srcId="{1C6155AF-FB19-44F6-A427-20893E8335AE}" destId="{BD1EB2CE-4514-4098-BACD-C4C62FE12D43}" srcOrd="0" destOrd="0" parTransId="{877DD3A8-5642-4ACD-B9B9-EF484081E34A}" sibTransId="{1712046F-30FF-4C5B-9B2F-826781D1F947}"/>
    <dgm:cxn modelId="{E9AE170C-3ACD-4DF3-8CF6-FEDE8AD86525}" type="presParOf" srcId="{9686AAA1-3DAA-4C06-9E25-6EA24730D80B}" destId="{8FBF84D3-1642-4A9E-BF9B-231BDF76E191}" srcOrd="0" destOrd="0" presId="urn:microsoft.com/office/officeart/2005/8/layout/vList3"/>
    <dgm:cxn modelId="{F4378352-4946-4E7E-AE30-7126E228BAC5}" type="presParOf" srcId="{8FBF84D3-1642-4A9E-BF9B-231BDF76E191}" destId="{6AF9234D-D635-482C-A23C-159F348AFF5A}" srcOrd="0" destOrd="0" presId="urn:microsoft.com/office/officeart/2005/8/layout/vList3"/>
    <dgm:cxn modelId="{B210C628-7985-4937-8072-F71424A8019B}" type="presParOf" srcId="{8FBF84D3-1642-4A9E-BF9B-231BDF76E191}" destId="{40D03773-08A8-429E-A31B-CD69B82BBC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22C446-5C94-40AC-934D-DB97FF0E398E}" type="doc">
      <dgm:prSet loTypeId="urn:microsoft.com/office/officeart/2005/8/layout/vList3" loCatId="list" qsTypeId="urn:microsoft.com/office/officeart/2005/8/quickstyle/simple4" qsCatId="simple" csTypeId="urn:microsoft.com/office/officeart/2005/8/colors/accent0_1" csCatId="mainScheme" phldr="1"/>
      <dgm:spPr/>
    </dgm:pt>
    <dgm:pt modelId="{BE7209DB-54AC-4B1F-B876-DA49C0202B43}">
      <dgm:prSet phldrT="[Texto]" custT="1"/>
      <dgm:spPr/>
      <dgm:t>
        <a:bodyPr/>
        <a:lstStyle/>
        <a:p>
          <a:r>
            <a:rPr lang="es-MX" sz="1600" dirty="0">
              <a:solidFill>
                <a:schemeClr val="tx1"/>
              </a:solidFill>
              <a:latin typeface="Cambria" panose="02040503050406030204" pitchFamily="18" charset="0"/>
            </a:rPr>
            <a:t>Incorporación en el exterior se reciben dividendos no gravados en el país del originador</a:t>
          </a:r>
          <a:endParaRPr lang="es-CO" sz="1600" dirty="0">
            <a:solidFill>
              <a:schemeClr val="tx1"/>
            </a:solidFill>
            <a:latin typeface="Cambria" panose="02040503050406030204" pitchFamily="18" charset="0"/>
          </a:endParaRPr>
        </a:p>
      </dgm:t>
    </dgm:pt>
    <dgm:pt modelId="{96545393-7635-4D7D-9636-C749689B3021}" type="parTrans" cxnId="{455341D9-E333-4701-B0E7-21171229BAC8}">
      <dgm:prSet/>
      <dgm:spPr/>
      <dgm:t>
        <a:bodyPr/>
        <a:lstStyle/>
        <a:p>
          <a:endParaRPr lang="es-CO"/>
        </a:p>
      </dgm:t>
    </dgm:pt>
    <dgm:pt modelId="{396EBCFA-A217-4A27-9D9B-5CB2E64F53FF}" type="sibTrans" cxnId="{455341D9-E333-4701-B0E7-21171229BAC8}">
      <dgm:prSet/>
      <dgm:spPr/>
      <dgm:t>
        <a:bodyPr/>
        <a:lstStyle/>
        <a:p>
          <a:endParaRPr lang="es-CO"/>
        </a:p>
      </dgm:t>
    </dgm:pt>
    <dgm:pt modelId="{6150BA6A-488B-4C10-8A97-0E7EB59EFDB0}">
      <dgm:prSet phldrT="[Texto]" custT="1"/>
      <dgm:spPr/>
      <dgm:t>
        <a:bodyPr/>
        <a:lstStyle/>
        <a:p>
          <a:r>
            <a:rPr lang="es-MX" sz="1600" dirty="0">
              <a:solidFill>
                <a:schemeClr val="tx1"/>
              </a:solidFill>
              <a:latin typeface="Cambria" panose="02040503050406030204" pitchFamily="18" charset="0"/>
            </a:rPr>
            <a:t>Préstamos socio sociedad (en un ambiente de tributación por utilidad comercial) se supone que no hay intereses presuntos</a:t>
          </a:r>
          <a:endParaRPr lang="es-CO" sz="1600" dirty="0">
            <a:solidFill>
              <a:schemeClr val="tx1"/>
            </a:solidFill>
            <a:latin typeface="Cambria" panose="02040503050406030204" pitchFamily="18" charset="0"/>
          </a:endParaRPr>
        </a:p>
      </dgm:t>
    </dgm:pt>
    <dgm:pt modelId="{7C0EF138-1AA0-4F22-91B8-9B62CB43B0F5}" type="parTrans" cxnId="{4EE7136E-01C1-42A7-800F-3C0DA64A0773}">
      <dgm:prSet/>
      <dgm:spPr/>
      <dgm:t>
        <a:bodyPr/>
        <a:lstStyle/>
        <a:p>
          <a:endParaRPr lang="es-CO"/>
        </a:p>
      </dgm:t>
    </dgm:pt>
    <dgm:pt modelId="{C1DF05F9-F888-4CA9-AC45-34F90666ADA9}" type="sibTrans" cxnId="{4EE7136E-01C1-42A7-800F-3C0DA64A0773}">
      <dgm:prSet/>
      <dgm:spPr/>
      <dgm:t>
        <a:bodyPr/>
        <a:lstStyle/>
        <a:p>
          <a:endParaRPr lang="es-CO"/>
        </a:p>
      </dgm:t>
    </dgm:pt>
    <dgm:pt modelId="{D7421A62-8203-40C2-BF2A-CF55FF7A65E6}">
      <dgm:prSet phldrT="[Texto]" custT="1"/>
      <dgm:spPr/>
      <dgm:t>
        <a:bodyPr/>
        <a:lstStyle/>
        <a:p>
          <a:r>
            <a:rPr lang="es-MX" sz="1600" dirty="0">
              <a:solidFill>
                <a:schemeClr val="tx1"/>
              </a:solidFill>
              <a:latin typeface="Cambria" panose="02040503050406030204" pitchFamily="18" charset="0"/>
            </a:rPr>
            <a:t>Instrumentos híbridos y dividendos diferenciales </a:t>
          </a:r>
          <a:r>
            <a:rPr lang="es-CO" sz="1600" b="1" dirty="0">
              <a:solidFill>
                <a:schemeClr val="tx1"/>
              </a:solidFill>
              <a:latin typeface="Cambria" panose="02040503050406030204" pitchFamily="18" charset="0"/>
            </a:rPr>
            <a:t>es posible  que el máximo órgano social determine dividendos diferenciales</a:t>
          </a:r>
          <a:endParaRPr lang="es-CO" sz="1600" dirty="0">
            <a:solidFill>
              <a:schemeClr val="tx1"/>
            </a:solidFill>
            <a:latin typeface="Cambria" panose="02040503050406030204" pitchFamily="18" charset="0"/>
          </a:endParaRPr>
        </a:p>
      </dgm:t>
    </dgm:pt>
    <dgm:pt modelId="{4BB0FD49-7ECD-44B6-BEA4-92B42A6F1ABA}" type="parTrans" cxnId="{7F66A0D3-A4E6-413B-A1FC-4519EF4B8C31}">
      <dgm:prSet/>
      <dgm:spPr/>
      <dgm:t>
        <a:bodyPr/>
        <a:lstStyle/>
        <a:p>
          <a:endParaRPr lang="es-CO"/>
        </a:p>
      </dgm:t>
    </dgm:pt>
    <dgm:pt modelId="{993AEFC9-62D5-46B2-A3FC-42B1031B22F0}" type="sibTrans" cxnId="{7F66A0D3-A4E6-413B-A1FC-4519EF4B8C31}">
      <dgm:prSet/>
      <dgm:spPr/>
      <dgm:t>
        <a:bodyPr/>
        <a:lstStyle/>
        <a:p>
          <a:endParaRPr lang="es-CO"/>
        </a:p>
      </dgm:t>
    </dgm:pt>
    <dgm:pt modelId="{847427F1-4EC4-437E-85D6-8EB71D19C362}">
      <dgm:prSet phldrT="[Texto]"/>
      <dgm:spPr/>
      <dgm:t>
        <a:bodyPr/>
        <a:lstStyle/>
        <a:p>
          <a:r>
            <a:rPr lang="es-CO" dirty="0">
              <a:solidFill>
                <a:schemeClr val="tx1"/>
              </a:solidFill>
              <a:latin typeface="Cambria" panose="02040503050406030204" pitchFamily="18" charset="0"/>
            </a:rPr>
            <a:t>Disminución de las utilidades por gasto a título de honorarios, servicios, intereses y regalías, arrendamientos  primas por asistencia a juntas, bonos de productividad a socios, conceptos que son deducibles para la sociedad y gravables para quien los recibe con su propia tarifa</a:t>
          </a:r>
        </a:p>
      </dgm:t>
    </dgm:pt>
    <dgm:pt modelId="{5CCD945D-43FF-4964-A449-D69349BD597F}" type="parTrans" cxnId="{9622E809-ED1F-4F39-841C-9EFB889CC3FA}">
      <dgm:prSet/>
      <dgm:spPr/>
      <dgm:t>
        <a:bodyPr/>
        <a:lstStyle/>
        <a:p>
          <a:endParaRPr lang="es-CO"/>
        </a:p>
      </dgm:t>
    </dgm:pt>
    <dgm:pt modelId="{F6CD40DB-7DF2-42F6-83C7-BC70CAC009FE}" type="sibTrans" cxnId="{9622E809-ED1F-4F39-841C-9EFB889CC3FA}">
      <dgm:prSet/>
      <dgm:spPr/>
      <dgm:t>
        <a:bodyPr/>
        <a:lstStyle/>
        <a:p>
          <a:endParaRPr lang="es-CO"/>
        </a:p>
      </dgm:t>
    </dgm:pt>
    <dgm:pt modelId="{06F09D21-3923-44A9-8A36-DC543FD46E6A}" type="pres">
      <dgm:prSet presAssocID="{DD22C446-5C94-40AC-934D-DB97FF0E398E}" presName="linearFlow" presStyleCnt="0">
        <dgm:presLayoutVars>
          <dgm:dir/>
          <dgm:resizeHandles val="exact"/>
        </dgm:presLayoutVars>
      </dgm:prSet>
      <dgm:spPr/>
    </dgm:pt>
    <dgm:pt modelId="{043A1CB4-B52B-4725-BFA8-72BF8F1EC051}" type="pres">
      <dgm:prSet presAssocID="{BE7209DB-54AC-4B1F-B876-DA49C0202B43}" presName="composite" presStyleCnt="0"/>
      <dgm:spPr/>
    </dgm:pt>
    <dgm:pt modelId="{78284BB9-05D6-4066-BAFE-126C439E719B}" type="pres">
      <dgm:prSet presAssocID="{BE7209DB-54AC-4B1F-B876-DA49C0202B43}"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DF10D96-C0F9-46E2-951C-69A0D82F458E}" type="pres">
      <dgm:prSet presAssocID="{BE7209DB-54AC-4B1F-B876-DA49C0202B43}" presName="txShp" presStyleLbl="node1" presStyleIdx="0" presStyleCnt="4" custLinFactNeighborX="-892" custLinFactNeighborY="3512">
        <dgm:presLayoutVars>
          <dgm:bulletEnabled val="1"/>
        </dgm:presLayoutVars>
      </dgm:prSet>
      <dgm:spPr/>
    </dgm:pt>
    <dgm:pt modelId="{80A9E5CC-6B0A-4A8E-91E7-09AACBFF970E}" type="pres">
      <dgm:prSet presAssocID="{396EBCFA-A217-4A27-9D9B-5CB2E64F53FF}" presName="spacing" presStyleCnt="0"/>
      <dgm:spPr/>
    </dgm:pt>
    <dgm:pt modelId="{E084670B-0552-4150-B8AD-DFE914F4C244}" type="pres">
      <dgm:prSet presAssocID="{6150BA6A-488B-4C10-8A97-0E7EB59EFDB0}" presName="composite" presStyleCnt="0"/>
      <dgm:spPr/>
    </dgm:pt>
    <dgm:pt modelId="{3898C389-BFD1-419A-B9E8-E0881439D8CF}" type="pres">
      <dgm:prSet presAssocID="{6150BA6A-488B-4C10-8A97-0E7EB59EFDB0}"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139CEF2-A465-4677-ACD6-F8AC3C7313A0}" type="pres">
      <dgm:prSet presAssocID="{6150BA6A-488B-4C10-8A97-0E7EB59EFDB0}" presName="txShp" presStyleLbl="node1" presStyleIdx="1" presStyleCnt="4">
        <dgm:presLayoutVars>
          <dgm:bulletEnabled val="1"/>
        </dgm:presLayoutVars>
      </dgm:prSet>
      <dgm:spPr/>
    </dgm:pt>
    <dgm:pt modelId="{919162EB-93B9-4BAC-95A4-B89D504E24FF}" type="pres">
      <dgm:prSet presAssocID="{C1DF05F9-F888-4CA9-AC45-34F90666ADA9}" presName="spacing" presStyleCnt="0"/>
      <dgm:spPr/>
    </dgm:pt>
    <dgm:pt modelId="{1925F1BF-B921-4FFB-81AE-3600D5A1D38D}" type="pres">
      <dgm:prSet presAssocID="{D7421A62-8203-40C2-BF2A-CF55FF7A65E6}" presName="composite" presStyleCnt="0"/>
      <dgm:spPr/>
    </dgm:pt>
    <dgm:pt modelId="{9B1B5D10-5B90-4038-8815-4D080874A953}" type="pres">
      <dgm:prSet presAssocID="{D7421A62-8203-40C2-BF2A-CF55FF7A65E6}"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5BA7B3A-D0E9-4500-932C-4A6E1CED1B05}" type="pres">
      <dgm:prSet presAssocID="{D7421A62-8203-40C2-BF2A-CF55FF7A65E6}" presName="txShp" presStyleLbl="node1" presStyleIdx="2" presStyleCnt="4">
        <dgm:presLayoutVars>
          <dgm:bulletEnabled val="1"/>
        </dgm:presLayoutVars>
      </dgm:prSet>
      <dgm:spPr/>
    </dgm:pt>
    <dgm:pt modelId="{3A3F1A81-D79E-45DA-8961-B482966A9E02}" type="pres">
      <dgm:prSet presAssocID="{993AEFC9-62D5-46B2-A3FC-42B1031B22F0}" presName="spacing" presStyleCnt="0"/>
      <dgm:spPr/>
    </dgm:pt>
    <dgm:pt modelId="{F59DBA5C-1A5E-46DC-AB2C-FB8659F460B5}" type="pres">
      <dgm:prSet presAssocID="{847427F1-4EC4-437E-85D6-8EB71D19C362}" presName="composite" presStyleCnt="0"/>
      <dgm:spPr/>
    </dgm:pt>
    <dgm:pt modelId="{35980EAE-A144-4608-BE73-F78BBA484BAE}" type="pres">
      <dgm:prSet presAssocID="{847427F1-4EC4-437E-85D6-8EB71D19C362}"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219F92B-D90B-4EA6-8149-FA623127D634}" type="pres">
      <dgm:prSet presAssocID="{847427F1-4EC4-437E-85D6-8EB71D19C362}" presName="txShp" presStyleLbl="node1" presStyleIdx="3" presStyleCnt="4">
        <dgm:presLayoutVars>
          <dgm:bulletEnabled val="1"/>
        </dgm:presLayoutVars>
      </dgm:prSet>
      <dgm:spPr/>
    </dgm:pt>
  </dgm:ptLst>
  <dgm:cxnLst>
    <dgm:cxn modelId="{11180DC8-E6FE-4782-B4DB-98DE19264B1F}" type="presOf" srcId="{D7421A62-8203-40C2-BF2A-CF55FF7A65E6}" destId="{F5BA7B3A-D0E9-4500-932C-4A6E1CED1B05}" srcOrd="0" destOrd="0" presId="urn:microsoft.com/office/officeart/2005/8/layout/vList3"/>
    <dgm:cxn modelId="{5972DC63-7DF5-4568-A5AB-8EBC5E3EE35C}" type="presOf" srcId="{DD22C446-5C94-40AC-934D-DB97FF0E398E}" destId="{06F09D21-3923-44A9-8A36-DC543FD46E6A}" srcOrd="0" destOrd="0" presId="urn:microsoft.com/office/officeart/2005/8/layout/vList3"/>
    <dgm:cxn modelId="{2D18AA08-0196-4FDB-979E-BACB4F785A95}" type="presOf" srcId="{BE7209DB-54AC-4B1F-B876-DA49C0202B43}" destId="{EDF10D96-C0F9-46E2-951C-69A0D82F458E}" srcOrd="0" destOrd="0" presId="urn:microsoft.com/office/officeart/2005/8/layout/vList3"/>
    <dgm:cxn modelId="{7F66A0D3-A4E6-413B-A1FC-4519EF4B8C31}" srcId="{DD22C446-5C94-40AC-934D-DB97FF0E398E}" destId="{D7421A62-8203-40C2-BF2A-CF55FF7A65E6}" srcOrd="2" destOrd="0" parTransId="{4BB0FD49-7ECD-44B6-BEA4-92B42A6F1ABA}" sibTransId="{993AEFC9-62D5-46B2-A3FC-42B1031B22F0}"/>
    <dgm:cxn modelId="{4EE7136E-01C1-42A7-800F-3C0DA64A0773}" srcId="{DD22C446-5C94-40AC-934D-DB97FF0E398E}" destId="{6150BA6A-488B-4C10-8A97-0E7EB59EFDB0}" srcOrd="1" destOrd="0" parTransId="{7C0EF138-1AA0-4F22-91B8-9B62CB43B0F5}" sibTransId="{C1DF05F9-F888-4CA9-AC45-34F90666ADA9}"/>
    <dgm:cxn modelId="{9622E809-ED1F-4F39-841C-9EFB889CC3FA}" srcId="{DD22C446-5C94-40AC-934D-DB97FF0E398E}" destId="{847427F1-4EC4-437E-85D6-8EB71D19C362}" srcOrd="3" destOrd="0" parTransId="{5CCD945D-43FF-4964-A449-D69349BD597F}" sibTransId="{F6CD40DB-7DF2-42F6-83C7-BC70CAC009FE}"/>
    <dgm:cxn modelId="{41DFAFDF-7938-49BA-BE3B-5C361D1F7EBE}" type="presOf" srcId="{6150BA6A-488B-4C10-8A97-0E7EB59EFDB0}" destId="{9139CEF2-A465-4677-ACD6-F8AC3C7313A0}" srcOrd="0" destOrd="0" presId="urn:microsoft.com/office/officeart/2005/8/layout/vList3"/>
    <dgm:cxn modelId="{455341D9-E333-4701-B0E7-21171229BAC8}" srcId="{DD22C446-5C94-40AC-934D-DB97FF0E398E}" destId="{BE7209DB-54AC-4B1F-B876-DA49C0202B43}" srcOrd="0" destOrd="0" parTransId="{96545393-7635-4D7D-9636-C749689B3021}" sibTransId="{396EBCFA-A217-4A27-9D9B-5CB2E64F53FF}"/>
    <dgm:cxn modelId="{C06919AD-D606-48C6-8525-107A2FBAA59D}" type="presOf" srcId="{847427F1-4EC4-437E-85D6-8EB71D19C362}" destId="{4219F92B-D90B-4EA6-8149-FA623127D634}" srcOrd="0" destOrd="0" presId="urn:microsoft.com/office/officeart/2005/8/layout/vList3"/>
    <dgm:cxn modelId="{9296ED0B-8069-4A76-8932-A19D634C19A6}" type="presParOf" srcId="{06F09D21-3923-44A9-8A36-DC543FD46E6A}" destId="{043A1CB4-B52B-4725-BFA8-72BF8F1EC051}" srcOrd="0" destOrd="0" presId="urn:microsoft.com/office/officeart/2005/8/layout/vList3"/>
    <dgm:cxn modelId="{C7447977-16B6-45EA-AEC2-E7885064B4CD}" type="presParOf" srcId="{043A1CB4-B52B-4725-BFA8-72BF8F1EC051}" destId="{78284BB9-05D6-4066-BAFE-126C439E719B}" srcOrd="0" destOrd="0" presId="urn:microsoft.com/office/officeart/2005/8/layout/vList3"/>
    <dgm:cxn modelId="{DDF6DE05-79C9-44E2-8B54-0B68E27A05EC}" type="presParOf" srcId="{043A1CB4-B52B-4725-BFA8-72BF8F1EC051}" destId="{EDF10D96-C0F9-46E2-951C-69A0D82F458E}" srcOrd="1" destOrd="0" presId="urn:microsoft.com/office/officeart/2005/8/layout/vList3"/>
    <dgm:cxn modelId="{2E5B29B8-4F51-421E-AA0A-D1EFEB1AB443}" type="presParOf" srcId="{06F09D21-3923-44A9-8A36-DC543FD46E6A}" destId="{80A9E5CC-6B0A-4A8E-91E7-09AACBFF970E}" srcOrd="1" destOrd="0" presId="urn:microsoft.com/office/officeart/2005/8/layout/vList3"/>
    <dgm:cxn modelId="{0D775D5B-7433-45F6-8D0A-E6DE64886E9A}" type="presParOf" srcId="{06F09D21-3923-44A9-8A36-DC543FD46E6A}" destId="{E084670B-0552-4150-B8AD-DFE914F4C244}" srcOrd="2" destOrd="0" presId="urn:microsoft.com/office/officeart/2005/8/layout/vList3"/>
    <dgm:cxn modelId="{74CE5C9E-70ED-47E5-851E-ED7776A3AAD9}" type="presParOf" srcId="{E084670B-0552-4150-B8AD-DFE914F4C244}" destId="{3898C389-BFD1-419A-B9E8-E0881439D8CF}" srcOrd="0" destOrd="0" presId="urn:microsoft.com/office/officeart/2005/8/layout/vList3"/>
    <dgm:cxn modelId="{CA1ECC2A-4F37-4482-9E46-377604A22848}" type="presParOf" srcId="{E084670B-0552-4150-B8AD-DFE914F4C244}" destId="{9139CEF2-A465-4677-ACD6-F8AC3C7313A0}" srcOrd="1" destOrd="0" presId="urn:microsoft.com/office/officeart/2005/8/layout/vList3"/>
    <dgm:cxn modelId="{6ABB0F96-89F2-4817-9D42-DB692DD8494A}" type="presParOf" srcId="{06F09D21-3923-44A9-8A36-DC543FD46E6A}" destId="{919162EB-93B9-4BAC-95A4-B89D504E24FF}" srcOrd="3" destOrd="0" presId="urn:microsoft.com/office/officeart/2005/8/layout/vList3"/>
    <dgm:cxn modelId="{4DCF12D3-A28C-47F4-B88F-9E656C3BFC1C}" type="presParOf" srcId="{06F09D21-3923-44A9-8A36-DC543FD46E6A}" destId="{1925F1BF-B921-4FFB-81AE-3600D5A1D38D}" srcOrd="4" destOrd="0" presId="urn:microsoft.com/office/officeart/2005/8/layout/vList3"/>
    <dgm:cxn modelId="{B51AA190-AC9E-4798-A9AA-844700EA5088}" type="presParOf" srcId="{1925F1BF-B921-4FFB-81AE-3600D5A1D38D}" destId="{9B1B5D10-5B90-4038-8815-4D080874A953}" srcOrd="0" destOrd="0" presId="urn:microsoft.com/office/officeart/2005/8/layout/vList3"/>
    <dgm:cxn modelId="{40D357DC-BF37-4F11-8D2E-DBC8E7BBFE85}" type="presParOf" srcId="{1925F1BF-B921-4FFB-81AE-3600D5A1D38D}" destId="{F5BA7B3A-D0E9-4500-932C-4A6E1CED1B05}" srcOrd="1" destOrd="0" presId="urn:microsoft.com/office/officeart/2005/8/layout/vList3"/>
    <dgm:cxn modelId="{EDD7164F-F684-4773-8E43-ECCD11828BE1}" type="presParOf" srcId="{06F09D21-3923-44A9-8A36-DC543FD46E6A}" destId="{3A3F1A81-D79E-45DA-8961-B482966A9E02}" srcOrd="5" destOrd="0" presId="urn:microsoft.com/office/officeart/2005/8/layout/vList3"/>
    <dgm:cxn modelId="{CEA948F9-6F41-4041-86AA-BAB26BF4D786}" type="presParOf" srcId="{06F09D21-3923-44A9-8A36-DC543FD46E6A}" destId="{F59DBA5C-1A5E-46DC-AB2C-FB8659F460B5}" srcOrd="6" destOrd="0" presId="urn:microsoft.com/office/officeart/2005/8/layout/vList3"/>
    <dgm:cxn modelId="{901EA0DA-FE9D-4EDB-96BF-E1F1B5E74613}" type="presParOf" srcId="{F59DBA5C-1A5E-46DC-AB2C-FB8659F460B5}" destId="{35980EAE-A144-4608-BE73-F78BBA484BAE}" srcOrd="0" destOrd="0" presId="urn:microsoft.com/office/officeart/2005/8/layout/vList3"/>
    <dgm:cxn modelId="{5C793EA8-C059-40F0-8760-872F6111CC6E}" type="presParOf" srcId="{F59DBA5C-1A5E-46DC-AB2C-FB8659F460B5}" destId="{4219F92B-D90B-4EA6-8149-FA623127D63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5CAB12-EFA9-42DF-94C0-B0032A69D286}" type="doc">
      <dgm:prSet loTypeId="urn:microsoft.com/office/officeart/2005/8/layout/vList3" loCatId="list" qsTypeId="urn:microsoft.com/office/officeart/2005/8/quickstyle/simple4" qsCatId="simple" csTypeId="urn:microsoft.com/office/officeart/2005/8/colors/accent0_1" csCatId="mainScheme" phldr="1"/>
      <dgm:spPr/>
    </dgm:pt>
    <dgm:pt modelId="{CFF9DE41-F971-41AA-9A4F-83A270066A4F}">
      <dgm:prSet phldrT="[Texto]"/>
      <dgm:spPr/>
      <dgm:t>
        <a:bodyPr/>
        <a:lstStyle/>
        <a:p>
          <a:r>
            <a:rPr lang="es-CO" dirty="0">
              <a:solidFill>
                <a:schemeClr val="tx1"/>
              </a:solidFill>
              <a:latin typeface="Cambria" panose="02040503050406030204" pitchFamily="18" charset="0"/>
            </a:rPr>
            <a:t>En caso de doble tributación se da un efecto negativo en la circulación de la renta, ya que el gravamen constituye un fuerte estímulo a retener o capitalizar el dividendo propiciando el llamado “efecto cerrojo” en la distribución de utilidades, hasta que se venda la acción o la suceda la siguiente generación.</a:t>
          </a:r>
        </a:p>
      </dgm:t>
    </dgm:pt>
    <dgm:pt modelId="{D217EA9F-CC50-4542-B46A-9BCE6B3CF8E6}" type="parTrans" cxnId="{064FF642-C965-4287-8506-889FEC78D883}">
      <dgm:prSet/>
      <dgm:spPr/>
      <dgm:t>
        <a:bodyPr/>
        <a:lstStyle/>
        <a:p>
          <a:endParaRPr lang="es-CO"/>
        </a:p>
      </dgm:t>
    </dgm:pt>
    <dgm:pt modelId="{99BEE802-F371-4D88-A156-07FEA323EF3E}" type="sibTrans" cxnId="{064FF642-C965-4287-8506-889FEC78D883}">
      <dgm:prSet/>
      <dgm:spPr/>
      <dgm:t>
        <a:bodyPr/>
        <a:lstStyle/>
        <a:p>
          <a:endParaRPr lang="es-CO"/>
        </a:p>
      </dgm:t>
    </dgm:pt>
    <dgm:pt modelId="{C090CB22-76D5-4188-A935-D714928D3242}">
      <dgm:prSet phldrT="[Texto]"/>
      <dgm:spPr/>
      <dgm:t>
        <a:bodyPr/>
        <a:lstStyle/>
        <a:p>
          <a:r>
            <a:rPr lang="es-CO" dirty="0">
              <a:solidFill>
                <a:schemeClr val="tx1"/>
              </a:solidFill>
              <a:latin typeface="Cambria" panose="02040503050406030204" pitchFamily="18" charset="0"/>
            </a:rPr>
            <a:t>En el precio de la acción se incorporan los dividendos no gravados para el socio enajenante. Si son gravados se tratan como ganancia ocasional</a:t>
          </a:r>
        </a:p>
      </dgm:t>
    </dgm:pt>
    <dgm:pt modelId="{7128306C-06C3-4F93-86EC-824EF9318E2E}" type="parTrans" cxnId="{3A5BF6EF-68B6-42DC-9E37-52C39EF70B70}">
      <dgm:prSet/>
      <dgm:spPr/>
      <dgm:t>
        <a:bodyPr/>
        <a:lstStyle/>
        <a:p>
          <a:endParaRPr lang="es-CO"/>
        </a:p>
      </dgm:t>
    </dgm:pt>
    <dgm:pt modelId="{AB1F1746-2B80-4260-9B54-BA35EEE58072}" type="sibTrans" cxnId="{3A5BF6EF-68B6-42DC-9E37-52C39EF70B70}">
      <dgm:prSet/>
      <dgm:spPr/>
      <dgm:t>
        <a:bodyPr/>
        <a:lstStyle/>
        <a:p>
          <a:endParaRPr lang="es-CO"/>
        </a:p>
      </dgm:t>
    </dgm:pt>
    <dgm:pt modelId="{ABC67236-5290-4453-A02F-5DD7974BD9DC}" type="pres">
      <dgm:prSet presAssocID="{9E5CAB12-EFA9-42DF-94C0-B0032A69D286}" presName="linearFlow" presStyleCnt="0">
        <dgm:presLayoutVars>
          <dgm:dir/>
          <dgm:resizeHandles val="exact"/>
        </dgm:presLayoutVars>
      </dgm:prSet>
      <dgm:spPr/>
    </dgm:pt>
    <dgm:pt modelId="{D5E1A8E0-D553-4455-B741-028E032AE22A}" type="pres">
      <dgm:prSet presAssocID="{CFF9DE41-F971-41AA-9A4F-83A270066A4F}" presName="composite" presStyleCnt="0"/>
      <dgm:spPr/>
    </dgm:pt>
    <dgm:pt modelId="{92DBE286-2DC4-43BA-841C-22CB3099C772}" type="pres">
      <dgm:prSet presAssocID="{CFF9DE41-F971-41AA-9A4F-83A270066A4F}"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2CAB8B9-B97C-44B5-8437-BAB0E9D15C46}" type="pres">
      <dgm:prSet presAssocID="{CFF9DE41-F971-41AA-9A4F-83A270066A4F}" presName="txShp" presStyleLbl="node1" presStyleIdx="0" presStyleCnt="2">
        <dgm:presLayoutVars>
          <dgm:bulletEnabled val="1"/>
        </dgm:presLayoutVars>
      </dgm:prSet>
      <dgm:spPr/>
    </dgm:pt>
    <dgm:pt modelId="{66D6F009-EA2E-4BEF-AFFD-D7654BDEBACF}" type="pres">
      <dgm:prSet presAssocID="{99BEE802-F371-4D88-A156-07FEA323EF3E}" presName="spacing" presStyleCnt="0"/>
      <dgm:spPr/>
    </dgm:pt>
    <dgm:pt modelId="{3D7BCBF0-7CD1-4B39-9B5A-318024AE1EA3}" type="pres">
      <dgm:prSet presAssocID="{C090CB22-76D5-4188-A935-D714928D3242}" presName="composite" presStyleCnt="0"/>
      <dgm:spPr/>
    </dgm:pt>
    <dgm:pt modelId="{6553407C-DE79-49E7-8426-BBA81676EBC9}" type="pres">
      <dgm:prSet presAssocID="{C090CB22-76D5-4188-A935-D714928D3242}" presName="imgShp" presStyleLbl="fgImgPlace1" presStyleIdx="1"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1CA8DE7-1BD4-4615-A479-4D480318F569}" type="pres">
      <dgm:prSet presAssocID="{C090CB22-76D5-4188-A935-D714928D3242}" presName="txShp" presStyleLbl="node1" presStyleIdx="1" presStyleCnt="2">
        <dgm:presLayoutVars>
          <dgm:bulletEnabled val="1"/>
        </dgm:presLayoutVars>
      </dgm:prSet>
      <dgm:spPr/>
    </dgm:pt>
  </dgm:ptLst>
  <dgm:cxnLst>
    <dgm:cxn modelId="{4A2CD721-95B5-4B5D-B929-409F4BA8743E}" type="presOf" srcId="{CFF9DE41-F971-41AA-9A4F-83A270066A4F}" destId="{F2CAB8B9-B97C-44B5-8437-BAB0E9D15C46}" srcOrd="0" destOrd="0" presId="urn:microsoft.com/office/officeart/2005/8/layout/vList3"/>
    <dgm:cxn modelId="{064FF642-C965-4287-8506-889FEC78D883}" srcId="{9E5CAB12-EFA9-42DF-94C0-B0032A69D286}" destId="{CFF9DE41-F971-41AA-9A4F-83A270066A4F}" srcOrd="0" destOrd="0" parTransId="{D217EA9F-CC50-4542-B46A-9BCE6B3CF8E6}" sibTransId="{99BEE802-F371-4D88-A156-07FEA323EF3E}"/>
    <dgm:cxn modelId="{3A5BF6EF-68B6-42DC-9E37-52C39EF70B70}" srcId="{9E5CAB12-EFA9-42DF-94C0-B0032A69D286}" destId="{C090CB22-76D5-4188-A935-D714928D3242}" srcOrd="1" destOrd="0" parTransId="{7128306C-06C3-4F93-86EC-824EF9318E2E}" sibTransId="{AB1F1746-2B80-4260-9B54-BA35EEE58072}"/>
    <dgm:cxn modelId="{DF54B423-236F-4C21-BD98-52F78AF0CDE8}" type="presOf" srcId="{C090CB22-76D5-4188-A935-D714928D3242}" destId="{51CA8DE7-1BD4-4615-A479-4D480318F569}" srcOrd="0" destOrd="0" presId="urn:microsoft.com/office/officeart/2005/8/layout/vList3"/>
    <dgm:cxn modelId="{FFA20367-E6EE-4EEE-96B6-DD1B1355F53F}" type="presOf" srcId="{9E5CAB12-EFA9-42DF-94C0-B0032A69D286}" destId="{ABC67236-5290-4453-A02F-5DD7974BD9DC}" srcOrd="0" destOrd="0" presId="urn:microsoft.com/office/officeart/2005/8/layout/vList3"/>
    <dgm:cxn modelId="{662D3901-EE79-48F7-9093-C3FB43818AF3}" type="presParOf" srcId="{ABC67236-5290-4453-A02F-5DD7974BD9DC}" destId="{D5E1A8E0-D553-4455-B741-028E032AE22A}" srcOrd="0" destOrd="0" presId="urn:microsoft.com/office/officeart/2005/8/layout/vList3"/>
    <dgm:cxn modelId="{B7D7E51B-4972-4C35-9C20-F4214E41CE52}" type="presParOf" srcId="{D5E1A8E0-D553-4455-B741-028E032AE22A}" destId="{92DBE286-2DC4-43BA-841C-22CB3099C772}" srcOrd="0" destOrd="0" presId="urn:microsoft.com/office/officeart/2005/8/layout/vList3"/>
    <dgm:cxn modelId="{4482232D-E36D-4EF4-9FB5-14E9117E7A13}" type="presParOf" srcId="{D5E1A8E0-D553-4455-B741-028E032AE22A}" destId="{F2CAB8B9-B97C-44B5-8437-BAB0E9D15C46}" srcOrd="1" destOrd="0" presId="urn:microsoft.com/office/officeart/2005/8/layout/vList3"/>
    <dgm:cxn modelId="{40273436-D7CA-4566-B20F-2B378732BD38}" type="presParOf" srcId="{ABC67236-5290-4453-A02F-5DD7974BD9DC}" destId="{66D6F009-EA2E-4BEF-AFFD-D7654BDEBACF}" srcOrd="1" destOrd="0" presId="urn:microsoft.com/office/officeart/2005/8/layout/vList3"/>
    <dgm:cxn modelId="{FF3C145E-03D9-4E45-B749-B5A4FABEC8E6}" type="presParOf" srcId="{ABC67236-5290-4453-A02F-5DD7974BD9DC}" destId="{3D7BCBF0-7CD1-4B39-9B5A-318024AE1EA3}" srcOrd="2" destOrd="0" presId="urn:microsoft.com/office/officeart/2005/8/layout/vList3"/>
    <dgm:cxn modelId="{C27372E0-9B9E-4FD6-8F0C-5C049FE384E8}" type="presParOf" srcId="{3D7BCBF0-7CD1-4B39-9B5A-318024AE1EA3}" destId="{6553407C-DE79-49E7-8426-BBA81676EBC9}" srcOrd="0" destOrd="0" presId="urn:microsoft.com/office/officeart/2005/8/layout/vList3"/>
    <dgm:cxn modelId="{413C721E-071F-423B-AE77-406137FC8509}" type="presParOf" srcId="{3D7BCBF0-7CD1-4B39-9B5A-318024AE1EA3}" destId="{51CA8DE7-1BD4-4615-A479-4D480318F56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084AE-BA68-48E0-8445-072D63174490}" type="doc">
      <dgm:prSet loTypeId="urn:microsoft.com/office/officeart/2005/8/layout/vList3" loCatId="list" qsTypeId="urn:microsoft.com/office/officeart/2005/8/quickstyle/simple4" qsCatId="simple" csTypeId="urn:microsoft.com/office/officeart/2005/8/colors/accent0_1" csCatId="mainScheme" phldr="1"/>
      <dgm:spPr/>
    </dgm:pt>
    <dgm:pt modelId="{2DF4EFD7-0482-4F64-A266-9883FFDED3DE}">
      <dgm:prSet phldrT="[Texto]" custT="1"/>
      <dgm:spPr/>
      <dgm:t>
        <a:bodyPr/>
        <a:lstStyle/>
        <a:p>
          <a:r>
            <a:rPr lang="es-CO" sz="2000" b="1" dirty="0">
              <a:solidFill>
                <a:schemeClr val="tx1"/>
              </a:solidFill>
              <a:latin typeface="Cambria" panose="02040503050406030204" pitchFamily="18" charset="0"/>
            </a:rPr>
            <a:t>DOBLE TRIBUTACIÓN CLÁSICA:</a:t>
          </a:r>
          <a:r>
            <a:rPr lang="es-CO" sz="2000" dirty="0">
              <a:solidFill>
                <a:schemeClr val="tx1"/>
              </a:solidFill>
              <a:latin typeface="Cambria" panose="02040503050406030204" pitchFamily="18" charset="0"/>
            </a:rPr>
            <a:t> Decreto Legislativo 2317 de 1953 </a:t>
          </a:r>
          <a:endParaRPr lang="es-CO" sz="2000" dirty="0">
            <a:solidFill>
              <a:schemeClr val="tx1"/>
            </a:solidFill>
          </a:endParaRPr>
        </a:p>
      </dgm:t>
    </dgm:pt>
    <dgm:pt modelId="{DB3C33EF-68C7-4BCF-A59D-07225ADEAAB5}" type="parTrans" cxnId="{31E35901-499F-4F8C-8782-BDDE698AAC00}">
      <dgm:prSet/>
      <dgm:spPr/>
      <dgm:t>
        <a:bodyPr/>
        <a:lstStyle/>
        <a:p>
          <a:endParaRPr lang="es-CO"/>
        </a:p>
      </dgm:t>
    </dgm:pt>
    <dgm:pt modelId="{F988B0D6-7E86-4206-9D26-918CEAA56863}" type="sibTrans" cxnId="{31E35901-499F-4F8C-8782-BDDE698AAC00}">
      <dgm:prSet/>
      <dgm:spPr/>
      <dgm:t>
        <a:bodyPr/>
        <a:lstStyle/>
        <a:p>
          <a:endParaRPr lang="es-CO"/>
        </a:p>
      </dgm:t>
    </dgm:pt>
    <dgm:pt modelId="{D528F57A-0049-4E5F-AD7B-96C7D67234F8}">
      <dgm:prSet phldrT="[Texto]" custT="1"/>
      <dgm:spPr/>
      <dgm:t>
        <a:bodyPr/>
        <a:lstStyle/>
        <a:p>
          <a:pPr algn="just"/>
          <a:r>
            <a:rPr lang="es-CO" sz="1600" b="1" dirty="0">
              <a:solidFill>
                <a:schemeClr val="tx1"/>
              </a:solidFill>
              <a:latin typeface="Cambria" panose="02040503050406030204" pitchFamily="18" charset="0"/>
            </a:rPr>
            <a:t>DOBLE TRIBUTACIÓN ATENUADA:</a:t>
          </a:r>
          <a:r>
            <a:rPr lang="es-CO" sz="1600" dirty="0">
              <a:solidFill>
                <a:schemeClr val="tx1"/>
              </a:solidFill>
              <a:latin typeface="Cambria" panose="02040503050406030204" pitchFamily="18" charset="0"/>
            </a:rPr>
            <a:t> Sin cascada a sociedades y descuento parcial (para pequeños accionistas). Ley 81 de 1960 tres tarifas dependiendo del tipo societario y exención para las sociedades que a su vez reciben dividendos y para personas naturales de bajos ingresos. Los dividendos de los demás accionistas se gravaron según la tabla progresiva junto con otras rentas</a:t>
          </a:r>
          <a:endParaRPr lang="es-CO" sz="1600" dirty="0">
            <a:solidFill>
              <a:schemeClr val="tx1"/>
            </a:solidFill>
          </a:endParaRPr>
        </a:p>
      </dgm:t>
    </dgm:pt>
    <dgm:pt modelId="{F2A6739F-9D25-4044-B303-7C84B50076C4}" type="parTrans" cxnId="{F86FD535-68AF-4C6D-A2F5-E37E53A858C5}">
      <dgm:prSet/>
      <dgm:spPr/>
      <dgm:t>
        <a:bodyPr/>
        <a:lstStyle/>
        <a:p>
          <a:endParaRPr lang="es-CO"/>
        </a:p>
      </dgm:t>
    </dgm:pt>
    <dgm:pt modelId="{5D8B11D2-EA0C-4106-B0CF-6FB7E8B7FDCE}" type="sibTrans" cxnId="{F86FD535-68AF-4C6D-A2F5-E37E53A858C5}">
      <dgm:prSet/>
      <dgm:spPr/>
      <dgm:t>
        <a:bodyPr/>
        <a:lstStyle/>
        <a:p>
          <a:endParaRPr lang="es-CO"/>
        </a:p>
      </dgm:t>
    </dgm:pt>
    <dgm:pt modelId="{57DC925D-D540-418A-AB2C-D4BB03EDAA84}">
      <dgm:prSet phldrT="[Texto]"/>
      <dgm:spPr/>
      <dgm:t>
        <a:bodyPr/>
        <a:lstStyle/>
        <a:p>
          <a:r>
            <a:rPr lang="es-CO" dirty="0">
              <a:solidFill>
                <a:schemeClr val="tx1"/>
              </a:solidFill>
              <a:latin typeface="Cambria" panose="02040503050406030204" pitchFamily="18" charset="0"/>
            </a:rPr>
            <a:t>Decreto Legislativo 2053 de 1974 estableció un descuento limitado en su cuantía para los accionistas personas naturales. Ley 9ª de 1983 se amplió el descuento para dividendos recibidos aumentando el umbral</a:t>
          </a:r>
          <a:r>
            <a:rPr lang="es-CO" dirty="0">
              <a:solidFill>
                <a:schemeClr val="tx1"/>
              </a:solidFill>
            </a:rPr>
            <a:t>.</a:t>
          </a:r>
        </a:p>
      </dgm:t>
    </dgm:pt>
    <dgm:pt modelId="{B072B5DA-3C93-43CF-97F7-8014AE9EAD0D}" type="parTrans" cxnId="{B5263BEB-0AB4-4AB5-8D11-294F1A239A26}">
      <dgm:prSet/>
      <dgm:spPr/>
      <dgm:t>
        <a:bodyPr/>
        <a:lstStyle/>
        <a:p>
          <a:endParaRPr lang="es-CO"/>
        </a:p>
      </dgm:t>
    </dgm:pt>
    <dgm:pt modelId="{6B28B0C9-2558-41DE-BA6C-891BF343FB96}" type="sibTrans" cxnId="{B5263BEB-0AB4-4AB5-8D11-294F1A239A26}">
      <dgm:prSet/>
      <dgm:spPr/>
      <dgm:t>
        <a:bodyPr/>
        <a:lstStyle/>
        <a:p>
          <a:endParaRPr lang="es-CO"/>
        </a:p>
      </dgm:t>
    </dgm:pt>
    <dgm:pt modelId="{F6A49C20-5072-426F-90E4-95998BED335C}" type="pres">
      <dgm:prSet presAssocID="{1C5084AE-BA68-48E0-8445-072D63174490}" presName="linearFlow" presStyleCnt="0">
        <dgm:presLayoutVars>
          <dgm:dir/>
          <dgm:resizeHandles val="exact"/>
        </dgm:presLayoutVars>
      </dgm:prSet>
      <dgm:spPr/>
    </dgm:pt>
    <dgm:pt modelId="{7D3D567F-CA6D-4BF5-99CC-FDE89CA68DFB}" type="pres">
      <dgm:prSet presAssocID="{2DF4EFD7-0482-4F64-A266-9883FFDED3DE}" presName="composite" presStyleCnt="0"/>
      <dgm:spPr/>
    </dgm:pt>
    <dgm:pt modelId="{7E8CAB8E-A49B-4297-B8D3-A7BCB0D6E592}" type="pres">
      <dgm:prSet presAssocID="{2DF4EFD7-0482-4F64-A266-9883FFDED3D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A5EE12B-2BBD-4057-A37B-D4791CE8EB34}" type="pres">
      <dgm:prSet presAssocID="{2DF4EFD7-0482-4F64-A266-9883FFDED3DE}" presName="txShp" presStyleLbl="node1" presStyleIdx="0" presStyleCnt="3">
        <dgm:presLayoutVars>
          <dgm:bulletEnabled val="1"/>
        </dgm:presLayoutVars>
      </dgm:prSet>
      <dgm:spPr/>
    </dgm:pt>
    <dgm:pt modelId="{B20B235F-D13E-4973-900A-93EBA63E63D5}" type="pres">
      <dgm:prSet presAssocID="{F988B0D6-7E86-4206-9D26-918CEAA56863}" presName="spacing" presStyleCnt="0"/>
      <dgm:spPr/>
    </dgm:pt>
    <dgm:pt modelId="{CDF76ACB-AAEA-40F0-AC9A-DC44C82E21CA}" type="pres">
      <dgm:prSet presAssocID="{D528F57A-0049-4E5F-AD7B-96C7D67234F8}" presName="composite" presStyleCnt="0"/>
      <dgm:spPr/>
    </dgm:pt>
    <dgm:pt modelId="{83C6459C-C02C-4892-B00C-D51588559823}" type="pres">
      <dgm:prSet presAssocID="{D528F57A-0049-4E5F-AD7B-96C7D67234F8}"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D1EEB15-14EF-4D11-89C0-CC8E08A3AF43}" type="pres">
      <dgm:prSet presAssocID="{D528F57A-0049-4E5F-AD7B-96C7D67234F8}" presName="txShp" presStyleLbl="node1" presStyleIdx="1" presStyleCnt="3" custScaleY="232918">
        <dgm:presLayoutVars>
          <dgm:bulletEnabled val="1"/>
        </dgm:presLayoutVars>
      </dgm:prSet>
      <dgm:spPr/>
    </dgm:pt>
    <dgm:pt modelId="{FB546FE3-27E7-4D25-B3F6-78F9E7D81BFD}" type="pres">
      <dgm:prSet presAssocID="{5D8B11D2-EA0C-4106-B0CF-6FB7E8B7FDCE}" presName="spacing" presStyleCnt="0"/>
      <dgm:spPr/>
    </dgm:pt>
    <dgm:pt modelId="{0425BC47-754F-42CF-8B62-A453A76CF51A}" type="pres">
      <dgm:prSet presAssocID="{57DC925D-D540-418A-AB2C-D4BB03EDAA84}" presName="composite" presStyleCnt="0"/>
      <dgm:spPr/>
    </dgm:pt>
    <dgm:pt modelId="{9D3D6144-3A3E-42AC-B92E-5BA74B3DD48C}" type="pres">
      <dgm:prSet presAssocID="{57DC925D-D540-418A-AB2C-D4BB03EDAA84}"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A6E85E-271D-4528-8D83-B5A0DC1A8DA8}" type="pres">
      <dgm:prSet presAssocID="{57DC925D-D540-418A-AB2C-D4BB03EDAA84}" presName="txShp" presStyleLbl="node1" presStyleIdx="2" presStyleCnt="3">
        <dgm:presLayoutVars>
          <dgm:bulletEnabled val="1"/>
        </dgm:presLayoutVars>
      </dgm:prSet>
      <dgm:spPr/>
    </dgm:pt>
  </dgm:ptLst>
  <dgm:cxnLst>
    <dgm:cxn modelId="{4D0C7C86-F989-4AD1-A90A-7B42A557128D}" type="presOf" srcId="{1C5084AE-BA68-48E0-8445-072D63174490}" destId="{F6A49C20-5072-426F-90E4-95998BED335C}" srcOrd="0" destOrd="0" presId="urn:microsoft.com/office/officeart/2005/8/layout/vList3"/>
    <dgm:cxn modelId="{A63EBE85-DF0B-40FA-883D-CB26430E5CD3}" type="presOf" srcId="{D528F57A-0049-4E5F-AD7B-96C7D67234F8}" destId="{BD1EEB15-14EF-4D11-89C0-CC8E08A3AF43}" srcOrd="0" destOrd="0" presId="urn:microsoft.com/office/officeart/2005/8/layout/vList3"/>
    <dgm:cxn modelId="{F86FD535-68AF-4C6D-A2F5-E37E53A858C5}" srcId="{1C5084AE-BA68-48E0-8445-072D63174490}" destId="{D528F57A-0049-4E5F-AD7B-96C7D67234F8}" srcOrd="1" destOrd="0" parTransId="{F2A6739F-9D25-4044-B303-7C84B50076C4}" sibTransId="{5D8B11D2-EA0C-4106-B0CF-6FB7E8B7FDCE}"/>
    <dgm:cxn modelId="{B5263BEB-0AB4-4AB5-8D11-294F1A239A26}" srcId="{1C5084AE-BA68-48E0-8445-072D63174490}" destId="{57DC925D-D540-418A-AB2C-D4BB03EDAA84}" srcOrd="2" destOrd="0" parTransId="{B072B5DA-3C93-43CF-97F7-8014AE9EAD0D}" sibTransId="{6B28B0C9-2558-41DE-BA6C-891BF343FB96}"/>
    <dgm:cxn modelId="{14A44EFE-3B3D-4FF3-981F-36C37D7182DD}" type="presOf" srcId="{57DC925D-D540-418A-AB2C-D4BB03EDAA84}" destId="{C7A6E85E-271D-4528-8D83-B5A0DC1A8DA8}" srcOrd="0" destOrd="0" presId="urn:microsoft.com/office/officeart/2005/8/layout/vList3"/>
    <dgm:cxn modelId="{31E35901-499F-4F8C-8782-BDDE698AAC00}" srcId="{1C5084AE-BA68-48E0-8445-072D63174490}" destId="{2DF4EFD7-0482-4F64-A266-9883FFDED3DE}" srcOrd="0" destOrd="0" parTransId="{DB3C33EF-68C7-4BCF-A59D-07225ADEAAB5}" sibTransId="{F988B0D6-7E86-4206-9D26-918CEAA56863}"/>
    <dgm:cxn modelId="{49C49056-000F-4063-97E4-647823DC576F}" type="presOf" srcId="{2DF4EFD7-0482-4F64-A266-9883FFDED3DE}" destId="{5A5EE12B-2BBD-4057-A37B-D4791CE8EB34}" srcOrd="0" destOrd="0" presId="urn:microsoft.com/office/officeart/2005/8/layout/vList3"/>
    <dgm:cxn modelId="{F0002DED-4DFE-4F00-98BC-139B8326706D}" type="presParOf" srcId="{F6A49C20-5072-426F-90E4-95998BED335C}" destId="{7D3D567F-CA6D-4BF5-99CC-FDE89CA68DFB}" srcOrd="0" destOrd="0" presId="urn:microsoft.com/office/officeart/2005/8/layout/vList3"/>
    <dgm:cxn modelId="{4EE09458-9141-4BB1-A54B-CDA6515C3702}" type="presParOf" srcId="{7D3D567F-CA6D-4BF5-99CC-FDE89CA68DFB}" destId="{7E8CAB8E-A49B-4297-B8D3-A7BCB0D6E592}" srcOrd="0" destOrd="0" presId="urn:microsoft.com/office/officeart/2005/8/layout/vList3"/>
    <dgm:cxn modelId="{6132719D-6A35-4079-8D9C-5BAC9DD47F9F}" type="presParOf" srcId="{7D3D567F-CA6D-4BF5-99CC-FDE89CA68DFB}" destId="{5A5EE12B-2BBD-4057-A37B-D4791CE8EB34}" srcOrd="1" destOrd="0" presId="urn:microsoft.com/office/officeart/2005/8/layout/vList3"/>
    <dgm:cxn modelId="{DE736E99-4C92-4440-9FBE-C1DE6E20C572}" type="presParOf" srcId="{F6A49C20-5072-426F-90E4-95998BED335C}" destId="{B20B235F-D13E-4973-900A-93EBA63E63D5}" srcOrd="1" destOrd="0" presId="urn:microsoft.com/office/officeart/2005/8/layout/vList3"/>
    <dgm:cxn modelId="{ABE1236D-390E-424F-95A1-7D88AC14079A}" type="presParOf" srcId="{F6A49C20-5072-426F-90E4-95998BED335C}" destId="{CDF76ACB-AAEA-40F0-AC9A-DC44C82E21CA}" srcOrd="2" destOrd="0" presId="urn:microsoft.com/office/officeart/2005/8/layout/vList3"/>
    <dgm:cxn modelId="{198D1BD7-A46E-49D1-8FDE-E497ED9C3F29}" type="presParOf" srcId="{CDF76ACB-AAEA-40F0-AC9A-DC44C82E21CA}" destId="{83C6459C-C02C-4892-B00C-D51588559823}" srcOrd="0" destOrd="0" presId="urn:microsoft.com/office/officeart/2005/8/layout/vList3"/>
    <dgm:cxn modelId="{FECDA3D0-6113-4FEB-9F32-D87A3F46A1B2}" type="presParOf" srcId="{CDF76ACB-AAEA-40F0-AC9A-DC44C82E21CA}" destId="{BD1EEB15-14EF-4D11-89C0-CC8E08A3AF43}" srcOrd="1" destOrd="0" presId="urn:microsoft.com/office/officeart/2005/8/layout/vList3"/>
    <dgm:cxn modelId="{C1743CA6-F312-4A21-BC92-8990CAE99853}" type="presParOf" srcId="{F6A49C20-5072-426F-90E4-95998BED335C}" destId="{FB546FE3-27E7-4D25-B3F6-78F9E7D81BFD}" srcOrd="3" destOrd="0" presId="urn:microsoft.com/office/officeart/2005/8/layout/vList3"/>
    <dgm:cxn modelId="{084DFC71-E51B-4FE4-9755-E4C62213D0A5}" type="presParOf" srcId="{F6A49C20-5072-426F-90E4-95998BED335C}" destId="{0425BC47-754F-42CF-8B62-A453A76CF51A}" srcOrd="4" destOrd="0" presId="urn:microsoft.com/office/officeart/2005/8/layout/vList3"/>
    <dgm:cxn modelId="{6309F897-1698-4E77-9E8B-BF8BDFBAF633}" type="presParOf" srcId="{0425BC47-754F-42CF-8B62-A453A76CF51A}" destId="{9D3D6144-3A3E-42AC-B92E-5BA74B3DD48C}" srcOrd="0" destOrd="0" presId="urn:microsoft.com/office/officeart/2005/8/layout/vList3"/>
    <dgm:cxn modelId="{CE3909B3-E529-400D-8A35-8ADF10DE0EF1}" type="presParOf" srcId="{0425BC47-754F-42CF-8B62-A453A76CF51A}" destId="{C7A6E85E-271D-4528-8D83-B5A0DC1A8DA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9C5768-0A3D-4643-856A-89491FF9E661}"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s-CO"/>
        </a:p>
      </dgm:t>
    </dgm:pt>
    <dgm:pt modelId="{B8142348-875E-47FB-828A-D49B0933B7F7}">
      <dgm:prSet phldrT="[Texto]" custT="1"/>
      <dgm:spPr/>
      <dgm:t>
        <a:bodyPr/>
        <a:lstStyle/>
        <a:p>
          <a:r>
            <a:rPr lang="es-CO" sz="2400" dirty="0">
              <a:latin typeface="+mj-lt"/>
            </a:rPr>
            <a:t>Desconexión NIIF y bases fiscales</a:t>
          </a:r>
        </a:p>
      </dgm:t>
    </dgm:pt>
    <dgm:pt modelId="{AEA31B56-EACD-43AA-AB6D-2BD0718C40EF}" type="parTrans" cxnId="{EB7CD7A5-98A3-47A1-91CD-99A60A41DE02}">
      <dgm:prSet/>
      <dgm:spPr/>
      <dgm:t>
        <a:bodyPr/>
        <a:lstStyle/>
        <a:p>
          <a:endParaRPr lang="es-CO"/>
        </a:p>
      </dgm:t>
    </dgm:pt>
    <dgm:pt modelId="{6BB40725-79BC-4C06-BD90-1D6BC1CE9D5C}" type="sibTrans" cxnId="{EB7CD7A5-98A3-47A1-91CD-99A60A41DE02}">
      <dgm:prSet/>
      <dgm:spPr/>
      <dgm:t>
        <a:bodyPr/>
        <a:lstStyle/>
        <a:p>
          <a:endParaRPr lang="es-CO"/>
        </a:p>
      </dgm:t>
    </dgm:pt>
    <dgm:pt modelId="{44A80C3D-E338-4D6D-9046-B0F5C3FCD42C}">
      <dgm:prSet phldrT="[Texto]" custT="1"/>
      <dgm:spPr/>
      <dgm:t>
        <a:bodyPr/>
        <a:lstStyle/>
        <a:p>
          <a:r>
            <a:rPr lang="es-CO" sz="2400" dirty="0">
              <a:latin typeface="+mj-lt"/>
            </a:rPr>
            <a:t>Unificación NIIF y bases fiscales</a:t>
          </a:r>
        </a:p>
      </dgm:t>
    </dgm:pt>
    <dgm:pt modelId="{382ACAEA-B49F-4522-8FFF-41B224F674F9}" type="parTrans" cxnId="{F2F9B98F-5FDA-4F65-8C59-21540E47C3FC}">
      <dgm:prSet/>
      <dgm:spPr/>
      <dgm:t>
        <a:bodyPr/>
        <a:lstStyle/>
        <a:p>
          <a:endParaRPr lang="es-CO"/>
        </a:p>
      </dgm:t>
    </dgm:pt>
    <dgm:pt modelId="{5070AF87-481A-480A-845A-E2BCA5BCF5F9}" type="sibTrans" cxnId="{F2F9B98F-5FDA-4F65-8C59-21540E47C3FC}">
      <dgm:prSet/>
      <dgm:spPr/>
      <dgm:t>
        <a:bodyPr/>
        <a:lstStyle/>
        <a:p>
          <a:endParaRPr lang="es-CO"/>
        </a:p>
      </dgm:t>
    </dgm:pt>
    <dgm:pt modelId="{DFD9A350-69EF-4271-AF43-BAC02EB53AC9}" type="pres">
      <dgm:prSet presAssocID="{059C5768-0A3D-4643-856A-89491FF9E661}" presName="diagram" presStyleCnt="0">
        <dgm:presLayoutVars>
          <dgm:dir/>
          <dgm:resizeHandles val="exact"/>
        </dgm:presLayoutVars>
      </dgm:prSet>
      <dgm:spPr/>
    </dgm:pt>
    <dgm:pt modelId="{0FE7E2F1-5B92-4E8A-AA49-3BF90908E95D}" type="pres">
      <dgm:prSet presAssocID="{B8142348-875E-47FB-828A-D49B0933B7F7}" presName="node" presStyleLbl="node1" presStyleIdx="0" presStyleCnt="2" custScaleX="181671">
        <dgm:presLayoutVars>
          <dgm:bulletEnabled val="1"/>
        </dgm:presLayoutVars>
      </dgm:prSet>
      <dgm:spPr/>
    </dgm:pt>
    <dgm:pt modelId="{EE80D166-FFE2-4CD8-A011-8AA3D26C9250}" type="pres">
      <dgm:prSet presAssocID="{6BB40725-79BC-4C06-BD90-1D6BC1CE9D5C}" presName="sibTrans" presStyleCnt="0"/>
      <dgm:spPr/>
    </dgm:pt>
    <dgm:pt modelId="{470272E3-20FE-439C-BAD7-21A4E365413F}" type="pres">
      <dgm:prSet presAssocID="{44A80C3D-E338-4D6D-9046-B0F5C3FCD42C}" presName="node" presStyleLbl="node1" presStyleIdx="1" presStyleCnt="2" custScaleX="181671" custLinFactNeighborY="500">
        <dgm:presLayoutVars>
          <dgm:bulletEnabled val="1"/>
        </dgm:presLayoutVars>
      </dgm:prSet>
      <dgm:spPr/>
    </dgm:pt>
  </dgm:ptLst>
  <dgm:cxnLst>
    <dgm:cxn modelId="{38F90605-84C7-4A28-8C7A-7305C50BE0F2}" type="presOf" srcId="{44A80C3D-E338-4D6D-9046-B0F5C3FCD42C}" destId="{470272E3-20FE-439C-BAD7-21A4E365413F}" srcOrd="0" destOrd="0" presId="urn:microsoft.com/office/officeart/2005/8/layout/default"/>
    <dgm:cxn modelId="{063CCBB1-0F9B-4C6D-886D-A8B2C6321527}" type="presOf" srcId="{059C5768-0A3D-4643-856A-89491FF9E661}" destId="{DFD9A350-69EF-4271-AF43-BAC02EB53AC9}" srcOrd="0" destOrd="0" presId="urn:microsoft.com/office/officeart/2005/8/layout/default"/>
    <dgm:cxn modelId="{EB7CD7A5-98A3-47A1-91CD-99A60A41DE02}" srcId="{059C5768-0A3D-4643-856A-89491FF9E661}" destId="{B8142348-875E-47FB-828A-D49B0933B7F7}" srcOrd="0" destOrd="0" parTransId="{AEA31B56-EACD-43AA-AB6D-2BD0718C40EF}" sibTransId="{6BB40725-79BC-4C06-BD90-1D6BC1CE9D5C}"/>
    <dgm:cxn modelId="{81744AB4-E275-4618-B75F-4B695F363FFC}" type="presOf" srcId="{B8142348-875E-47FB-828A-D49B0933B7F7}" destId="{0FE7E2F1-5B92-4E8A-AA49-3BF90908E95D}" srcOrd="0" destOrd="0" presId="urn:microsoft.com/office/officeart/2005/8/layout/default"/>
    <dgm:cxn modelId="{F2F9B98F-5FDA-4F65-8C59-21540E47C3FC}" srcId="{059C5768-0A3D-4643-856A-89491FF9E661}" destId="{44A80C3D-E338-4D6D-9046-B0F5C3FCD42C}" srcOrd="1" destOrd="0" parTransId="{382ACAEA-B49F-4522-8FFF-41B224F674F9}" sibTransId="{5070AF87-481A-480A-845A-E2BCA5BCF5F9}"/>
    <dgm:cxn modelId="{F3D5FC7A-FF3A-4A20-BF32-4C1D86AA85D4}" type="presParOf" srcId="{DFD9A350-69EF-4271-AF43-BAC02EB53AC9}" destId="{0FE7E2F1-5B92-4E8A-AA49-3BF90908E95D}" srcOrd="0" destOrd="0" presId="urn:microsoft.com/office/officeart/2005/8/layout/default"/>
    <dgm:cxn modelId="{4188910A-1577-4602-BE83-6C82590A8447}" type="presParOf" srcId="{DFD9A350-69EF-4271-AF43-BAC02EB53AC9}" destId="{EE80D166-FFE2-4CD8-A011-8AA3D26C9250}" srcOrd="1" destOrd="0" presId="urn:microsoft.com/office/officeart/2005/8/layout/default"/>
    <dgm:cxn modelId="{FAAE54AC-47D7-457B-9381-59D56464D080}" type="presParOf" srcId="{DFD9A350-69EF-4271-AF43-BAC02EB53AC9}" destId="{470272E3-20FE-439C-BAD7-21A4E365413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59C5768-0A3D-4643-856A-89491FF9E661}"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s-CO"/>
        </a:p>
      </dgm:t>
    </dgm:pt>
    <dgm:pt modelId="{B8142348-875E-47FB-828A-D49B0933B7F7}">
      <dgm:prSet phldrT="[Texto]" custT="1"/>
      <dgm:spPr/>
      <dgm:t>
        <a:bodyPr/>
        <a:lstStyle/>
        <a:p>
          <a:r>
            <a:rPr lang="es-CO" sz="2400" dirty="0">
              <a:solidFill>
                <a:schemeClr val="bg1"/>
              </a:solidFill>
            </a:rPr>
            <a:t>Depuración fiscal con remisiones y omisiones a NIIF</a:t>
          </a:r>
          <a:endParaRPr lang="es-CO" sz="2400" dirty="0">
            <a:latin typeface="Trebuchet MS" panose="020B0603020202020204" pitchFamily="34" charset="0"/>
          </a:endParaRPr>
        </a:p>
      </dgm:t>
    </dgm:pt>
    <dgm:pt modelId="{AEA31B56-EACD-43AA-AB6D-2BD0718C40EF}" type="parTrans" cxnId="{EB7CD7A5-98A3-47A1-91CD-99A60A41DE02}">
      <dgm:prSet/>
      <dgm:spPr/>
      <dgm:t>
        <a:bodyPr/>
        <a:lstStyle/>
        <a:p>
          <a:endParaRPr lang="es-CO"/>
        </a:p>
      </dgm:t>
    </dgm:pt>
    <dgm:pt modelId="{6BB40725-79BC-4C06-BD90-1D6BC1CE9D5C}" type="sibTrans" cxnId="{EB7CD7A5-98A3-47A1-91CD-99A60A41DE02}">
      <dgm:prSet/>
      <dgm:spPr/>
      <dgm:t>
        <a:bodyPr/>
        <a:lstStyle/>
        <a:p>
          <a:endParaRPr lang="es-CO"/>
        </a:p>
      </dgm:t>
    </dgm:pt>
    <dgm:pt modelId="{44A80C3D-E338-4D6D-9046-B0F5C3FCD42C}">
      <dgm:prSet phldrT="[Texto]" custT="1"/>
      <dgm:spPr/>
      <dgm:t>
        <a:bodyPr/>
        <a:lstStyle/>
        <a:p>
          <a:r>
            <a:rPr lang="es-CO" sz="2400" dirty="0">
              <a:solidFill>
                <a:schemeClr val="bg1"/>
              </a:solidFill>
            </a:rPr>
            <a:t>Depuración fiscal sin remisiones y con omisiones a NIIF</a:t>
          </a:r>
          <a:endParaRPr lang="es-CO" sz="2400" dirty="0">
            <a:latin typeface="Trebuchet MS" panose="020B0603020202020204" pitchFamily="34" charset="0"/>
          </a:endParaRPr>
        </a:p>
      </dgm:t>
    </dgm:pt>
    <dgm:pt modelId="{382ACAEA-B49F-4522-8FFF-41B224F674F9}" type="parTrans" cxnId="{F2F9B98F-5FDA-4F65-8C59-21540E47C3FC}">
      <dgm:prSet/>
      <dgm:spPr/>
      <dgm:t>
        <a:bodyPr/>
        <a:lstStyle/>
        <a:p>
          <a:endParaRPr lang="es-CO"/>
        </a:p>
      </dgm:t>
    </dgm:pt>
    <dgm:pt modelId="{5070AF87-481A-480A-845A-E2BCA5BCF5F9}" type="sibTrans" cxnId="{F2F9B98F-5FDA-4F65-8C59-21540E47C3FC}">
      <dgm:prSet/>
      <dgm:spPr/>
      <dgm:t>
        <a:bodyPr/>
        <a:lstStyle/>
        <a:p>
          <a:endParaRPr lang="es-CO"/>
        </a:p>
      </dgm:t>
    </dgm:pt>
    <dgm:pt modelId="{DFD9A350-69EF-4271-AF43-BAC02EB53AC9}" type="pres">
      <dgm:prSet presAssocID="{059C5768-0A3D-4643-856A-89491FF9E661}" presName="diagram" presStyleCnt="0">
        <dgm:presLayoutVars>
          <dgm:dir/>
          <dgm:resizeHandles val="exact"/>
        </dgm:presLayoutVars>
      </dgm:prSet>
      <dgm:spPr/>
    </dgm:pt>
    <dgm:pt modelId="{0FE7E2F1-5B92-4E8A-AA49-3BF90908E95D}" type="pres">
      <dgm:prSet presAssocID="{B8142348-875E-47FB-828A-D49B0933B7F7}" presName="node" presStyleLbl="node1" presStyleIdx="0" presStyleCnt="2" custScaleX="181671">
        <dgm:presLayoutVars>
          <dgm:bulletEnabled val="1"/>
        </dgm:presLayoutVars>
      </dgm:prSet>
      <dgm:spPr/>
    </dgm:pt>
    <dgm:pt modelId="{EE80D166-FFE2-4CD8-A011-8AA3D26C9250}" type="pres">
      <dgm:prSet presAssocID="{6BB40725-79BC-4C06-BD90-1D6BC1CE9D5C}" presName="sibTrans" presStyleCnt="0"/>
      <dgm:spPr/>
    </dgm:pt>
    <dgm:pt modelId="{470272E3-20FE-439C-BAD7-21A4E365413F}" type="pres">
      <dgm:prSet presAssocID="{44A80C3D-E338-4D6D-9046-B0F5C3FCD42C}" presName="node" presStyleLbl="node1" presStyleIdx="1" presStyleCnt="2" custScaleX="181671" custLinFactNeighborY="500">
        <dgm:presLayoutVars>
          <dgm:bulletEnabled val="1"/>
        </dgm:presLayoutVars>
      </dgm:prSet>
      <dgm:spPr/>
    </dgm:pt>
  </dgm:ptLst>
  <dgm:cxnLst>
    <dgm:cxn modelId="{563AC9C0-83AC-4923-9F7A-DE67D7F3F04D}" type="presOf" srcId="{059C5768-0A3D-4643-856A-89491FF9E661}" destId="{DFD9A350-69EF-4271-AF43-BAC02EB53AC9}" srcOrd="0" destOrd="0" presId="urn:microsoft.com/office/officeart/2005/8/layout/default"/>
    <dgm:cxn modelId="{EB7CD7A5-98A3-47A1-91CD-99A60A41DE02}" srcId="{059C5768-0A3D-4643-856A-89491FF9E661}" destId="{B8142348-875E-47FB-828A-D49B0933B7F7}" srcOrd="0" destOrd="0" parTransId="{AEA31B56-EACD-43AA-AB6D-2BD0718C40EF}" sibTransId="{6BB40725-79BC-4C06-BD90-1D6BC1CE9D5C}"/>
    <dgm:cxn modelId="{C68ACB05-1569-492C-BE63-5FD045AB0AB6}" type="presOf" srcId="{44A80C3D-E338-4D6D-9046-B0F5C3FCD42C}" destId="{470272E3-20FE-439C-BAD7-21A4E365413F}" srcOrd="0" destOrd="0" presId="urn:microsoft.com/office/officeart/2005/8/layout/default"/>
    <dgm:cxn modelId="{F2F9B98F-5FDA-4F65-8C59-21540E47C3FC}" srcId="{059C5768-0A3D-4643-856A-89491FF9E661}" destId="{44A80C3D-E338-4D6D-9046-B0F5C3FCD42C}" srcOrd="1" destOrd="0" parTransId="{382ACAEA-B49F-4522-8FFF-41B224F674F9}" sibTransId="{5070AF87-481A-480A-845A-E2BCA5BCF5F9}"/>
    <dgm:cxn modelId="{588C6C20-6D80-4EC8-B45B-09AAE1CB5B3D}" type="presOf" srcId="{B8142348-875E-47FB-828A-D49B0933B7F7}" destId="{0FE7E2F1-5B92-4E8A-AA49-3BF90908E95D}" srcOrd="0" destOrd="0" presId="urn:microsoft.com/office/officeart/2005/8/layout/default"/>
    <dgm:cxn modelId="{0ED85D1C-4C90-4C65-B7EA-3C2ACC33F1B8}" type="presParOf" srcId="{DFD9A350-69EF-4271-AF43-BAC02EB53AC9}" destId="{0FE7E2F1-5B92-4E8A-AA49-3BF90908E95D}" srcOrd="0" destOrd="0" presId="urn:microsoft.com/office/officeart/2005/8/layout/default"/>
    <dgm:cxn modelId="{899A529A-5CC0-4B4F-9095-02C3AED588A3}" type="presParOf" srcId="{DFD9A350-69EF-4271-AF43-BAC02EB53AC9}" destId="{EE80D166-FFE2-4CD8-A011-8AA3D26C9250}" srcOrd="1" destOrd="0" presId="urn:microsoft.com/office/officeart/2005/8/layout/default"/>
    <dgm:cxn modelId="{6EC338C6-A2F7-4FF2-8C02-9CEF8A82CD44}" type="presParOf" srcId="{DFD9A350-69EF-4271-AF43-BAC02EB53AC9}" destId="{470272E3-20FE-439C-BAD7-21A4E365413F}"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6FD947-0720-4BD8-AED4-56341D74C6F3}"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es-CO"/>
        </a:p>
      </dgm:t>
    </dgm:pt>
    <dgm:pt modelId="{9CAFD7DD-04F8-4DA8-8D7D-1C53B379DE71}">
      <dgm:prSet phldrT="[Texto]"/>
      <dgm:spPr>
        <a:blipFill rotWithShape="0">
          <a:blip xmlns:r="http://schemas.openxmlformats.org/officeDocument/2006/relationships" r:embed="rId1"/>
          <a:stretch>
            <a:fillRect/>
          </a:stretch>
        </a:blipFill>
        <a:ln>
          <a:solidFill>
            <a:schemeClr val="accent6">
              <a:lumMod val="75000"/>
            </a:schemeClr>
          </a:solidFill>
        </a:ln>
      </dgm:spPr>
      <dgm:t>
        <a:bodyPr/>
        <a:lstStyle/>
        <a:p>
          <a:br>
            <a:rPr lang="es-CO" dirty="0"/>
          </a:br>
          <a:endParaRPr lang="es-CO" dirty="0"/>
        </a:p>
      </dgm:t>
    </dgm:pt>
    <dgm:pt modelId="{F263A11A-B019-44AC-A667-B97973EB7DEC}" type="parTrans" cxnId="{99063F3B-B10B-43EE-B45A-B5BCA37D915B}">
      <dgm:prSet/>
      <dgm:spPr/>
      <dgm:t>
        <a:bodyPr/>
        <a:lstStyle/>
        <a:p>
          <a:endParaRPr lang="es-CO"/>
        </a:p>
      </dgm:t>
    </dgm:pt>
    <dgm:pt modelId="{C1BC842B-C494-4D64-AB68-BC7338A35DB9}" type="sibTrans" cxnId="{99063F3B-B10B-43EE-B45A-B5BCA37D915B}">
      <dgm:prSet/>
      <dgm:spPr/>
      <dgm:t>
        <a:bodyPr/>
        <a:lstStyle/>
        <a:p>
          <a:endParaRPr lang="es-CO"/>
        </a:p>
      </dgm:t>
    </dgm:pt>
    <dgm:pt modelId="{A882FCDF-C5EA-4008-AA90-B0D6B9B3B4C0}">
      <dgm:prSet phldrT="[Texto]"/>
      <dgm:spPr>
        <a:ln>
          <a:solidFill>
            <a:schemeClr val="accent6">
              <a:lumMod val="75000"/>
            </a:schemeClr>
          </a:solidFill>
        </a:ln>
      </dgm:spPr>
      <dgm:t>
        <a:bodyPr/>
        <a:lstStyle/>
        <a:p>
          <a:r>
            <a:rPr lang="es-CO" dirty="0">
              <a:solidFill>
                <a:schemeClr val="tx1"/>
              </a:solidFill>
              <a:latin typeface="Cambria" panose="02040503050406030204" pitchFamily="18" charset="0"/>
            </a:rPr>
            <a:t>La propuesta del Informe </a:t>
          </a:r>
          <a:r>
            <a:rPr lang="es-CO" dirty="0" err="1">
              <a:solidFill>
                <a:schemeClr val="tx1"/>
              </a:solidFill>
              <a:latin typeface="Cambria" panose="02040503050406030204" pitchFamily="18" charset="0"/>
            </a:rPr>
            <a:t>Mirrlees</a:t>
          </a:r>
          <a:r>
            <a:rPr lang="es-CO" dirty="0">
              <a:solidFill>
                <a:schemeClr val="tx1"/>
              </a:solidFill>
              <a:latin typeface="Cambria" panose="02040503050406030204" pitchFamily="18" charset="0"/>
            </a:rPr>
            <a:t> las rentas de sociedades deben gravarse </a:t>
          </a:r>
          <a:r>
            <a:rPr lang="es-CO" b="1" dirty="0">
              <a:solidFill>
                <a:schemeClr val="tx1"/>
              </a:solidFill>
              <a:latin typeface="Cambria" panose="02040503050406030204" pitchFamily="18" charset="0"/>
            </a:rPr>
            <a:t>solo por su producto económico, no contable</a:t>
          </a:r>
          <a:r>
            <a:rPr lang="es-CO" dirty="0">
              <a:solidFill>
                <a:schemeClr val="tx1"/>
              </a:solidFill>
              <a:latin typeface="Cambria" panose="02040503050406030204" pitchFamily="18" charset="0"/>
            </a:rPr>
            <a:t>, para lo cual </a:t>
          </a:r>
          <a:r>
            <a:rPr lang="es-CO" b="1" dirty="0">
              <a:solidFill>
                <a:schemeClr val="tx1"/>
              </a:solidFill>
              <a:latin typeface="Cambria" panose="02040503050406030204" pitchFamily="18" charset="0"/>
            </a:rPr>
            <a:t>permite la </a:t>
          </a:r>
          <a:r>
            <a:rPr lang="es-CO" b="1" u="sng" dirty="0">
              <a:solidFill>
                <a:schemeClr val="tx1"/>
              </a:solidFill>
              <a:effectLst>
                <a:outerShdw blurRad="38100" dist="38100" dir="2700000" algn="tl">
                  <a:srgbClr val="000000">
                    <a:alpha val="43137"/>
                  </a:srgbClr>
                </a:outerShdw>
              </a:effectLst>
              <a:latin typeface="Cambria" panose="02040503050406030204" pitchFamily="18" charset="0"/>
            </a:rPr>
            <a:t>deducción del rendimiento normal del capital </a:t>
          </a:r>
          <a:r>
            <a:rPr lang="es-CO" b="1" dirty="0">
              <a:solidFill>
                <a:schemeClr val="tx1"/>
              </a:solidFill>
              <a:latin typeface="Cambria" panose="02040503050406030204" pitchFamily="18" charset="0"/>
            </a:rPr>
            <a:t>entregado por los socios a la sociedad como un gasto de la sociedad o, lo que es lo mismo una especie de deducción por patrimonio neto o fondos propios (IS+DPN). A</a:t>
          </a:r>
          <a:r>
            <a:rPr lang="es-CO" dirty="0">
              <a:solidFill>
                <a:schemeClr val="tx1"/>
              </a:solidFill>
              <a:latin typeface="Cambria" panose="02040503050406030204" pitchFamily="18" charset="0"/>
            </a:rPr>
            <a:t> su vez, se permite, en cabeza del socio, una deducción representativa del costo de oportunidad de la financiación de acciones, como un mecanismo paliativo en ausencia de exención y de imputación</a:t>
          </a:r>
        </a:p>
      </dgm:t>
    </dgm:pt>
    <dgm:pt modelId="{48B28AE3-2461-483E-8477-3F4AF959AFB3}" type="parTrans" cxnId="{839FA825-3525-429C-BA5B-7B512C8A9747}">
      <dgm:prSet/>
      <dgm:spPr>
        <a:ln>
          <a:solidFill>
            <a:schemeClr val="accent6">
              <a:lumMod val="75000"/>
            </a:schemeClr>
          </a:solidFill>
        </a:ln>
      </dgm:spPr>
      <dgm:t>
        <a:bodyPr/>
        <a:lstStyle/>
        <a:p>
          <a:endParaRPr lang="es-CO"/>
        </a:p>
      </dgm:t>
    </dgm:pt>
    <dgm:pt modelId="{02BD64B0-EA7D-4E32-8247-AD7C2B055057}" type="sibTrans" cxnId="{839FA825-3525-429C-BA5B-7B512C8A9747}">
      <dgm:prSet/>
      <dgm:spPr/>
      <dgm:t>
        <a:bodyPr/>
        <a:lstStyle/>
        <a:p>
          <a:endParaRPr lang="es-CO"/>
        </a:p>
      </dgm:t>
    </dgm:pt>
    <dgm:pt modelId="{844E2CF3-1615-4F21-980A-F34AF100C33D}">
      <dgm:prSet phldrT="[Texto]"/>
      <dgm:spPr>
        <a:ln>
          <a:solidFill>
            <a:schemeClr val="accent6">
              <a:lumMod val="75000"/>
            </a:schemeClr>
          </a:solidFill>
        </a:ln>
      </dgm:spPr>
      <dgm:t>
        <a:bodyPr/>
        <a:lstStyle/>
        <a:p>
          <a:r>
            <a:rPr lang="es-CO" dirty="0">
              <a:solidFill>
                <a:schemeClr val="tx1"/>
              </a:solidFill>
              <a:latin typeface="Cambria" panose="02040503050406030204" pitchFamily="18" charset="0"/>
            </a:rPr>
            <a:t>Impuesto comprensivo que no deduce amortizaciones ni intereses: método de </a:t>
          </a:r>
          <a:r>
            <a:rPr lang="es-CO" i="1" dirty="0">
              <a:solidFill>
                <a:schemeClr val="tx1"/>
              </a:solidFill>
              <a:latin typeface="Cambria" panose="02040503050406030204" pitchFamily="18" charset="0"/>
            </a:rPr>
            <a:t>cash </a:t>
          </a:r>
          <a:r>
            <a:rPr lang="es-CO" i="1" dirty="0" err="1">
              <a:solidFill>
                <a:schemeClr val="tx1"/>
              </a:solidFill>
              <a:latin typeface="Cambria" panose="02040503050406030204" pitchFamily="18" charset="0"/>
            </a:rPr>
            <a:t>flow</a:t>
          </a:r>
          <a:endParaRPr lang="es-CO" dirty="0">
            <a:solidFill>
              <a:schemeClr val="tx1"/>
            </a:solidFill>
            <a:latin typeface="Cambria" panose="02040503050406030204" pitchFamily="18" charset="0"/>
          </a:endParaRPr>
        </a:p>
      </dgm:t>
    </dgm:pt>
    <dgm:pt modelId="{32B68BD3-CE37-407B-B751-D30EA84C949D}" type="parTrans" cxnId="{9369393D-BDCF-4DA8-8E04-D7F4F21D5214}">
      <dgm:prSet/>
      <dgm:spPr>
        <a:ln>
          <a:solidFill>
            <a:schemeClr val="accent6">
              <a:lumMod val="75000"/>
            </a:schemeClr>
          </a:solidFill>
        </a:ln>
      </dgm:spPr>
      <dgm:t>
        <a:bodyPr/>
        <a:lstStyle/>
        <a:p>
          <a:endParaRPr lang="es-CO"/>
        </a:p>
      </dgm:t>
    </dgm:pt>
    <dgm:pt modelId="{6C2EC42B-68C7-494E-A8FD-D92BB61C27A7}" type="sibTrans" cxnId="{9369393D-BDCF-4DA8-8E04-D7F4F21D5214}">
      <dgm:prSet/>
      <dgm:spPr/>
      <dgm:t>
        <a:bodyPr/>
        <a:lstStyle/>
        <a:p>
          <a:endParaRPr lang="es-CO"/>
        </a:p>
      </dgm:t>
    </dgm:pt>
    <dgm:pt modelId="{1A24FE3D-C3B4-4E90-B24F-821F833E6E10}">
      <dgm:prSet phldrT="[Texto]"/>
      <dgm:spPr>
        <a:ln>
          <a:solidFill>
            <a:srgbClr val="E46C0A"/>
          </a:solidFill>
        </a:ln>
      </dgm:spPr>
      <dgm:t>
        <a:bodyPr/>
        <a:lstStyle/>
        <a:p>
          <a:r>
            <a:rPr lang="es-CO" dirty="0">
              <a:solidFill>
                <a:schemeClr val="tx1"/>
              </a:solidFill>
              <a:latin typeface="Cambria" panose="02040503050406030204" pitchFamily="18" charset="0"/>
            </a:rPr>
            <a:t>Exención del valor estándar de retorno  (ACE) ya esta empleándose en Bélgica, Croacia.</a:t>
          </a:r>
        </a:p>
      </dgm:t>
    </dgm:pt>
    <dgm:pt modelId="{5FC4644E-F06E-4ABB-9F83-4A52B3EF892D}" type="parTrans" cxnId="{540E419D-68C2-492E-AB66-E5BEB9CDE42A}">
      <dgm:prSet/>
      <dgm:spPr>
        <a:ln>
          <a:solidFill>
            <a:schemeClr val="accent6">
              <a:lumMod val="75000"/>
            </a:schemeClr>
          </a:solidFill>
        </a:ln>
      </dgm:spPr>
      <dgm:t>
        <a:bodyPr/>
        <a:lstStyle/>
        <a:p>
          <a:endParaRPr lang="es-CO"/>
        </a:p>
      </dgm:t>
    </dgm:pt>
    <dgm:pt modelId="{1B236677-1F44-442D-9E94-F82C3220EFFB}" type="sibTrans" cxnId="{540E419D-68C2-492E-AB66-E5BEB9CDE42A}">
      <dgm:prSet/>
      <dgm:spPr/>
      <dgm:t>
        <a:bodyPr/>
        <a:lstStyle/>
        <a:p>
          <a:endParaRPr lang="es-CO"/>
        </a:p>
      </dgm:t>
    </dgm:pt>
    <dgm:pt modelId="{F7C9F6AE-BD51-4D8E-A76F-6BD22A857955}" type="pres">
      <dgm:prSet presAssocID="{AF6FD947-0720-4BD8-AED4-56341D74C6F3}" presName="Name0" presStyleCnt="0">
        <dgm:presLayoutVars>
          <dgm:chMax val="1"/>
          <dgm:chPref val="1"/>
          <dgm:dir/>
          <dgm:animOne val="branch"/>
          <dgm:animLvl val="lvl"/>
        </dgm:presLayoutVars>
      </dgm:prSet>
      <dgm:spPr/>
    </dgm:pt>
    <dgm:pt modelId="{06637F17-AC9C-4D1D-BD61-C66FD7D9599C}" type="pres">
      <dgm:prSet presAssocID="{9CAFD7DD-04F8-4DA8-8D7D-1C53B379DE71}" presName="singleCycle" presStyleCnt="0"/>
      <dgm:spPr/>
    </dgm:pt>
    <dgm:pt modelId="{9EA93CC8-6B2A-411C-9499-7FEFCF20AF05}" type="pres">
      <dgm:prSet presAssocID="{9CAFD7DD-04F8-4DA8-8D7D-1C53B379DE71}" presName="singleCenter" presStyleLbl="node1" presStyleIdx="0" presStyleCnt="4" custLinFactNeighborX="4559" custLinFactNeighborY="-1590">
        <dgm:presLayoutVars>
          <dgm:chMax val="7"/>
          <dgm:chPref val="7"/>
        </dgm:presLayoutVars>
      </dgm:prSet>
      <dgm:spPr/>
    </dgm:pt>
    <dgm:pt modelId="{BF39F168-9ECB-4DD7-82EA-BAFDC10C28FF}" type="pres">
      <dgm:prSet presAssocID="{48B28AE3-2461-483E-8477-3F4AF959AFB3}" presName="Name56" presStyleLbl="parChTrans1D2" presStyleIdx="0" presStyleCnt="3"/>
      <dgm:spPr/>
    </dgm:pt>
    <dgm:pt modelId="{906E0F77-75AC-4B24-83F8-92CF4EF5DBD7}" type="pres">
      <dgm:prSet presAssocID="{A882FCDF-C5EA-4008-AA90-B0D6B9B3B4C0}" presName="text0" presStyleLbl="node1" presStyleIdx="1" presStyleCnt="4" custScaleX="474209" custScaleY="229969" custRadScaleRad="102990" custRadScaleInc="6121">
        <dgm:presLayoutVars>
          <dgm:bulletEnabled val="1"/>
        </dgm:presLayoutVars>
      </dgm:prSet>
      <dgm:spPr/>
    </dgm:pt>
    <dgm:pt modelId="{4A86F1F0-F280-4E9C-B8F0-F79648016697}" type="pres">
      <dgm:prSet presAssocID="{32B68BD3-CE37-407B-B751-D30EA84C949D}" presName="Name56" presStyleLbl="parChTrans1D2" presStyleIdx="1" presStyleCnt="3"/>
      <dgm:spPr/>
    </dgm:pt>
    <dgm:pt modelId="{A7C1C35D-829E-4AE5-AFF0-41ED8AE08EB8}" type="pres">
      <dgm:prSet presAssocID="{844E2CF3-1615-4F21-980A-F34AF100C33D}" presName="text0" presStyleLbl="node1" presStyleIdx="2" presStyleCnt="4" custScaleX="263656" custScaleY="205158" custRadScaleRad="185323" custRadScaleInc="-17471">
        <dgm:presLayoutVars>
          <dgm:bulletEnabled val="1"/>
        </dgm:presLayoutVars>
      </dgm:prSet>
      <dgm:spPr/>
    </dgm:pt>
    <dgm:pt modelId="{06DA1187-F006-41EB-B8C8-A6C9C0D75548}" type="pres">
      <dgm:prSet presAssocID="{5FC4644E-F06E-4ABB-9F83-4A52B3EF892D}" presName="Name56" presStyleLbl="parChTrans1D2" presStyleIdx="2" presStyleCnt="3"/>
      <dgm:spPr/>
    </dgm:pt>
    <dgm:pt modelId="{DA991172-4A0B-4604-9011-600365D10119}" type="pres">
      <dgm:prSet presAssocID="{1A24FE3D-C3B4-4E90-B24F-821F833E6E10}" presName="text0" presStyleLbl="node1" presStyleIdx="3" presStyleCnt="4" custScaleX="210292" custScaleY="205774" custRadScaleRad="173839" custRadScaleInc="14920">
        <dgm:presLayoutVars>
          <dgm:bulletEnabled val="1"/>
        </dgm:presLayoutVars>
      </dgm:prSet>
      <dgm:spPr/>
    </dgm:pt>
  </dgm:ptLst>
  <dgm:cxnLst>
    <dgm:cxn modelId="{57E9A1AE-5DE6-4EEB-97EE-66E61C1BAAAF}" type="presOf" srcId="{844E2CF3-1615-4F21-980A-F34AF100C33D}" destId="{A7C1C35D-829E-4AE5-AFF0-41ED8AE08EB8}" srcOrd="0" destOrd="0" presId="urn:microsoft.com/office/officeart/2008/layout/RadialCluster"/>
    <dgm:cxn modelId="{0CC2E527-1543-4B29-B972-09C3A7D57A20}" type="presOf" srcId="{9CAFD7DD-04F8-4DA8-8D7D-1C53B379DE71}" destId="{9EA93CC8-6B2A-411C-9499-7FEFCF20AF05}" srcOrd="0" destOrd="0" presId="urn:microsoft.com/office/officeart/2008/layout/RadialCluster"/>
    <dgm:cxn modelId="{9369393D-BDCF-4DA8-8E04-D7F4F21D5214}" srcId="{9CAFD7DD-04F8-4DA8-8D7D-1C53B379DE71}" destId="{844E2CF3-1615-4F21-980A-F34AF100C33D}" srcOrd="1" destOrd="0" parTransId="{32B68BD3-CE37-407B-B751-D30EA84C949D}" sibTransId="{6C2EC42B-68C7-494E-A8FD-D92BB61C27A7}"/>
    <dgm:cxn modelId="{5B12D718-A0FA-44F9-8AD8-4FFFF0ACB354}" type="presOf" srcId="{5FC4644E-F06E-4ABB-9F83-4A52B3EF892D}" destId="{06DA1187-F006-41EB-B8C8-A6C9C0D75548}" srcOrd="0" destOrd="0" presId="urn:microsoft.com/office/officeart/2008/layout/RadialCluster"/>
    <dgm:cxn modelId="{540E419D-68C2-492E-AB66-E5BEB9CDE42A}" srcId="{9CAFD7DD-04F8-4DA8-8D7D-1C53B379DE71}" destId="{1A24FE3D-C3B4-4E90-B24F-821F833E6E10}" srcOrd="2" destOrd="0" parTransId="{5FC4644E-F06E-4ABB-9F83-4A52B3EF892D}" sibTransId="{1B236677-1F44-442D-9E94-F82C3220EFFB}"/>
    <dgm:cxn modelId="{839FA825-3525-429C-BA5B-7B512C8A9747}" srcId="{9CAFD7DD-04F8-4DA8-8D7D-1C53B379DE71}" destId="{A882FCDF-C5EA-4008-AA90-B0D6B9B3B4C0}" srcOrd="0" destOrd="0" parTransId="{48B28AE3-2461-483E-8477-3F4AF959AFB3}" sibTransId="{02BD64B0-EA7D-4E32-8247-AD7C2B055057}"/>
    <dgm:cxn modelId="{77559DD9-D3DC-4182-B571-E0038F5F77E1}" type="presOf" srcId="{A882FCDF-C5EA-4008-AA90-B0D6B9B3B4C0}" destId="{906E0F77-75AC-4B24-83F8-92CF4EF5DBD7}" srcOrd="0" destOrd="0" presId="urn:microsoft.com/office/officeart/2008/layout/RadialCluster"/>
    <dgm:cxn modelId="{99063F3B-B10B-43EE-B45A-B5BCA37D915B}" srcId="{AF6FD947-0720-4BD8-AED4-56341D74C6F3}" destId="{9CAFD7DD-04F8-4DA8-8D7D-1C53B379DE71}" srcOrd="0" destOrd="0" parTransId="{F263A11A-B019-44AC-A667-B97973EB7DEC}" sibTransId="{C1BC842B-C494-4D64-AB68-BC7338A35DB9}"/>
    <dgm:cxn modelId="{D211239E-B54B-4B04-B0AD-51BE63A50478}" type="presOf" srcId="{48B28AE3-2461-483E-8477-3F4AF959AFB3}" destId="{BF39F168-9ECB-4DD7-82EA-BAFDC10C28FF}" srcOrd="0" destOrd="0" presId="urn:microsoft.com/office/officeart/2008/layout/RadialCluster"/>
    <dgm:cxn modelId="{A50B0BFE-5297-4E35-B540-8366C2D94035}" type="presOf" srcId="{AF6FD947-0720-4BD8-AED4-56341D74C6F3}" destId="{F7C9F6AE-BD51-4D8E-A76F-6BD22A857955}" srcOrd="0" destOrd="0" presId="urn:microsoft.com/office/officeart/2008/layout/RadialCluster"/>
    <dgm:cxn modelId="{E4AAC8CF-0C03-4342-B028-EFE15118F5E5}" type="presOf" srcId="{32B68BD3-CE37-407B-B751-D30EA84C949D}" destId="{4A86F1F0-F280-4E9C-B8F0-F79648016697}" srcOrd="0" destOrd="0" presId="urn:microsoft.com/office/officeart/2008/layout/RadialCluster"/>
    <dgm:cxn modelId="{141AFD2D-AC56-4F4E-9540-B4C1760979EB}" type="presOf" srcId="{1A24FE3D-C3B4-4E90-B24F-821F833E6E10}" destId="{DA991172-4A0B-4604-9011-600365D10119}" srcOrd="0" destOrd="0" presId="urn:microsoft.com/office/officeart/2008/layout/RadialCluster"/>
    <dgm:cxn modelId="{FFE856D6-017D-4E1A-9135-0CBE53980B83}" type="presParOf" srcId="{F7C9F6AE-BD51-4D8E-A76F-6BD22A857955}" destId="{06637F17-AC9C-4D1D-BD61-C66FD7D9599C}" srcOrd="0" destOrd="0" presId="urn:microsoft.com/office/officeart/2008/layout/RadialCluster"/>
    <dgm:cxn modelId="{8E71891E-57F9-408E-910C-303C9E85D6EF}" type="presParOf" srcId="{06637F17-AC9C-4D1D-BD61-C66FD7D9599C}" destId="{9EA93CC8-6B2A-411C-9499-7FEFCF20AF05}" srcOrd="0" destOrd="0" presId="urn:microsoft.com/office/officeart/2008/layout/RadialCluster"/>
    <dgm:cxn modelId="{CC5B3E6B-0BF5-4E7B-8491-3108159B8536}" type="presParOf" srcId="{06637F17-AC9C-4D1D-BD61-C66FD7D9599C}" destId="{BF39F168-9ECB-4DD7-82EA-BAFDC10C28FF}" srcOrd="1" destOrd="0" presId="urn:microsoft.com/office/officeart/2008/layout/RadialCluster"/>
    <dgm:cxn modelId="{7B939F80-FCEB-471F-BE50-1B93CF26AC63}" type="presParOf" srcId="{06637F17-AC9C-4D1D-BD61-C66FD7D9599C}" destId="{906E0F77-75AC-4B24-83F8-92CF4EF5DBD7}" srcOrd="2" destOrd="0" presId="urn:microsoft.com/office/officeart/2008/layout/RadialCluster"/>
    <dgm:cxn modelId="{7EBB76B3-3B40-4D0D-AAE6-254715AD83F6}" type="presParOf" srcId="{06637F17-AC9C-4D1D-BD61-C66FD7D9599C}" destId="{4A86F1F0-F280-4E9C-B8F0-F79648016697}" srcOrd="3" destOrd="0" presId="urn:microsoft.com/office/officeart/2008/layout/RadialCluster"/>
    <dgm:cxn modelId="{0E514F34-74B6-448B-8532-8015BBABD96F}" type="presParOf" srcId="{06637F17-AC9C-4D1D-BD61-C66FD7D9599C}" destId="{A7C1C35D-829E-4AE5-AFF0-41ED8AE08EB8}" srcOrd="4" destOrd="0" presId="urn:microsoft.com/office/officeart/2008/layout/RadialCluster"/>
    <dgm:cxn modelId="{BB3DC05B-B424-4713-863C-7CB336ACDBA7}" type="presParOf" srcId="{06637F17-AC9C-4D1D-BD61-C66FD7D9599C}" destId="{06DA1187-F006-41EB-B8C8-A6C9C0D75548}" srcOrd="5" destOrd="0" presId="urn:microsoft.com/office/officeart/2008/layout/RadialCluster"/>
    <dgm:cxn modelId="{4F7D5924-51FB-4AD9-A320-E26F84D4F73B}" type="presParOf" srcId="{06637F17-AC9C-4D1D-BD61-C66FD7D9599C}" destId="{DA991172-4A0B-4604-9011-600365D1011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DFAA06-739C-43D9-9B0F-3CA322D32A25}" type="doc">
      <dgm:prSet loTypeId="urn:microsoft.com/office/officeart/2005/8/layout/vList3" loCatId="list" qsTypeId="urn:microsoft.com/office/officeart/2005/8/quickstyle/simple4" qsCatId="simple" csTypeId="urn:microsoft.com/office/officeart/2005/8/colors/accent0_1" csCatId="mainScheme" phldr="1"/>
      <dgm:spPr/>
    </dgm:pt>
    <dgm:pt modelId="{D40E65CC-719D-426D-BF2E-BE9734DABC51}">
      <dgm:prSet phldrT="[Texto]"/>
      <dgm:spPr/>
      <dgm:t>
        <a:bodyPr/>
        <a:lstStyle/>
        <a:p>
          <a:r>
            <a:rPr lang="es-ES" dirty="0">
              <a:solidFill>
                <a:schemeClr val="tx1"/>
              </a:solidFill>
              <a:latin typeface="Cambria" panose="02040503050406030204" pitchFamily="18" charset="0"/>
            </a:rPr>
            <a:t>Si se aprueba la anomalía de gravar más la renta de las inversiones financiadas con fondos propios que la imputable a las financiadas mediante la emisión de pasivos financieros nos llevará a mayores disparidades de mercado y entre contribuyentes y al riesgo sistémico de emitir más bonos y funcionar con deuda y menos acciones.</a:t>
          </a:r>
          <a:endParaRPr lang="es-CO" dirty="0">
            <a:solidFill>
              <a:schemeClr val="tx1"/>
            </a:solidFill>
            <a:latin typeface="Cambria" panose="02040503050406030204" pitchFamily="18" charset="0"/>
          </a:endParaRPr>
        </a:p>
      </dgm:t>
    </dgm:pt>
    <dgm:pt modelId="{F9A4E263-01A5-41C3-9BD9-AE7742FC62B8}" type="parTrans" cxnId="{FD897769-4A80-4D49-BD7C-9FE757024809}">
      <dgm:prSet/>
      <dgm:spPr/>
      <dgm:t>
        <a:bodyPr/>
        <a:lstStyle/>
        <a:p>
          <a:endParaRPr lang="es-CO"/>
        </a:p>
      </dgm:t>
    </dgm:pt>
    <dgm:pt modelId="{30663669-0B46-4BED-A2A1-84C1D651CC6C}" type="sibTrans" cxnId="{FD897769-4A80-4D49-BD7C-9FE757024809}">
      <dgm:prSet/>
      <dgm:spPr/>
      <dgm:t>
        <a:bodyPr/>
        <a:lstStyle/>
        <a:p>
          <a:endParaRPr lang="es-CO"/>
        </a:p>
      </dgm:t>
    </dgm:pt>
    <dgm:pt modelId="{39BAC5E0-E0A0-488C-A6B3-6C12C773AE60}">
      <dgm:prSet phldrT="[Texto]"/>
      <dgm:spPr/>
      <dgm:t>
        <a:bodyPr/>
        <a:lstStyle/>
        <a:p>
          <a:r>
            <a:rPr lang="es-ES" dirty="0">
              <a:solidFill>
                <a:schemeClr val="tx1"/>
              </a:solidFill>
              <a:latin typeface="Cambria" panose="02040503050406030204" pitchFamily="18" charset="0"/>
            </a:rPr>
            <a:t>En todo caso, si se hiciera, sería  necesario establecer regímenes de transición para las ganancias ya tributadas retenidas por la sociedad, para respetar el principio de irretroactividad con las reglas vigentes al tiempo de generarse la utilidad gravada o exenta. </a:t>
          </a:r>
          <a:endParaRPr lang="es-CO" dirty="0">
            <a:solidFill>
              <a:schemeClr val="tx1"/>
            </a:solidFill>
            <a:latin typeface="Cambria" panose="02040503050406030204" pitchFamily="18" charset="0"/>
          </a:endParaRPr>
        </a:p>
      </dgm:t>
    </dgm:pt>
    <dgm:pt modelId="{C25C5292-1D43-4DAE-B0D0-5E495B6F21BD}" type="parTrans" cxnId="{322D0142-E1AA-4F7A-BC64-F34A4F783BD1}">
      <dgm:prSet/>
      <dgm:spPr/>
      <dgm:t>
        <a:bodyPr/>
        <a:lstStyle/>
        <a:p>
          <a:endParaRPr lang="es-CO"/>
        </a:p>
      </dgm:t>
    </dgm:pt>
    <dgm:pt modelId="{1B092A65-4F28-4772-AE11-3A25C9C4AC12}" type="sibTrans" cxnId="{322D0142-E1AA-4F7A-BC64-F34A4F783BD1}">
      <dgm:prSet/>
      <dgm:spPr/>
      <dgm:t>
        <a:bodyPr/>
        <a:lstStyle/>
        <a:p>
          <a:endParaRPr lang="es-CO"/>
        </a:p>
      </dgm:t>
    </dgm:pt>
    <dgm:pt modelId="{F35CE2F7-1692-42E8-BD03-F219C45B86FB}">
      <dgm:prSet phldrT="[Texto]" custT="1"/>
      <dgm:spPr/>
      <dgm:t>
        <a:bodyPr/>
        <a:lstStyle/>
        <a:p>
          <a:r>
            <a:rPr lang="es-ES" sz="1800" dirty="0">
              <a:solidFill>
                <a:schemeClr val="tx1"/>
              </a:solidFill>
              <a:latin typeface="Cambria" panose="02040503050406030204" pitchFamily="18" charset="0"/>
            </a:rPr>
            <a:t>Es necesario ver como se trata el crédito parcial propuesto con CREE, IMAN, </a:t>
          </a:r>
          <a:r>
            <a:rPr lang="es-ES" sz="1800" dirty="0" err="1">
              <a:solidFill>
                <a:schemeClr val="tx1"/>
              </a:solidFill>
              <a:latin typeface="Cambria" panose="02040503050406030204" pitchFamily="18" charset="0"/>
            </a:rPr>
            <a:t>Imas</a:t>
          </a:r>
          <a:r>
            <a:rPr lang="es-ES" sz="1800" dirty="0">
              <a:solidFill>
                <a:schemeClr val="tx1"/>
              </a:solidFill>
              <a:latin typeface="Cambria" panose="02040503050406030204" pitchFamily="18" charset="0"/>
            </a:rPr>
            <a:t> (asumiendo que no desapareciesen)</a:t>
          </a:r>
          <a:endParaRPr lang="es-CO" sz="1800" dirty="0">
            <a:solidFill>
              <a:schemeClr val="tx1"/>
            </a:solidFill>
            <a:latin typeface="Cambria" panose="02040503050406030204" pitchFamily="18" charset="0"/>
          </a:endParaRPr>
        </a:p>
      </dgm:t>
    </dgm:pt>
    <dgm:pt modelId="{E3E87B41-1486-4A8A-AA42-2A8A2BCEF011}" type="parTrans" cxnId="{4AC8B5BD-2D40-4673-B298-BC4E8D2C251A}">
      <dgm:prSet/>
      <dgm:spPr/>
      <dgm:t>
        <a:bodyPr/>
        <a:lstStyle/>
        <a:p>
          <a:endParaRPr lang="es-CO"/>
        </a:p>
      </dgm:t>
    </dgm:pt>
    <dgm:pt modelId="{F8A42206-A905-4523-927C-B623EBA66DFF}" type="sibTrans" cxnId="{4AC8B5BD-2D40-4673-B298-BC4E8D2C251A}">
      <dgm:prSet/>
      <dgm:spPr/>
      <dgm:t>
        <a:bodyPr/>
        <a:lstStyle/>
        <a:p>
          <a:endParaRPr lang="es-CO"/>
        </a:p>
      </dgm:t>
    </dgm:pt>
    <dgm:pt modelId="{86D3340D-2005-45F0-907A-6A921FBD11EE}">
      <dgm:prSet phldrT="[Texto]" custT="1"/>
      <dgm:spPr/>
      <dgm:t>
        <a:bodyPr/>
        <a:lstStyle/>
        <a:p>
          <a:r>
            <a:rPr lang="es-ES" sz="1800" dirty="0">
              <a:solidFill>
                <a:schemeClr val="tx1"/>
              </a:solidFill>
              <a:latin typeface="Cambria" panose="02040503050406030204" pitchFamily="18" charset="0"/>
            </a:rPr>
            <a:t>Comparar la renta de entidades trasparentes para disminuir desigualdades</a:t>
          </a:r>
          <a:endParaRPr lang="es-CO" sz="1800" dirty="0">
            <a:solidFill>
              <a:schemeClr val="tx1"/>
            </a:solidFill>
            <a:latin typeface="Cambria" panose="02040503050406030204" pitchFamily="18" charset="0"/>
          </a:endParaRPr>
        </a:p>
      </dgm:t>
    </dgm:pt>
    <dgm:pt modelId="{A0193145-67E9-4FEA-94A4-EEEC86664784}" type="parTrans" cxnId="{1B95A23E-1B47-4BA2-B203-AA80757D5374}">
      <dgm:prSet/>
      <dgm:spPr/>
      <dgm:t>
        <a:bodyPr/>
        <a:lstStyle/>
        <a:p>
          <a:endParaRPr lang="es-CO"/>
        </a:p>
      </dgm:t>
    </dgm:pt>
    <dgm:pt modelId="{9618DBFB-A7B9-4DC4-ABDE-9500EEFD84DC}" type="sibTrans" cxnId="{1B95A23E-1B47-4BA2-B203-AA80757D5374}">
      <dgm:prSet/>
      <dgm:spPr/>
      <dgm:t>
        <a:bodyPr/>
        <a:lstStyle/>
        <a:p>
          <a:endParaRPr lang="es-CO"/>
        </a:p>
      </dgm:t>
    </dgm:pt>
    <dgm:pt modelId="{8AA823AD-CF36-4F1B-9B93-33D397AB25C9}" type="pres">
      <dgm:prSet presAssocID="{DFDFAA06-739C-43D9-9B0F-3CA322D32A25}" presName="linearFlow" presStyleCnt="0">
        <dgm:presLayoutVars>
          <dgm:dir/>
          <dgm:resizeHandles val="exact"/>
        </dgm:presLayoutVars>
      </dgm:prSet>
      <dgm:spPr/>
    </dgm:pt>
    <dgm:pt modelId="{E9B330E8-B40B-42AF-B979-A92734E0B8A6}" type="pres">
      <dgm:prSet presAssocID="{D40E65CC-719D-426D-BF2E-BE9734DABC51}" presName="composite" presStyleCnt="0"/>
      <dgm:spPr/>
    </dgm:pt>
    <dgm:pt modelId="{2A7915DF-299F-45EB-B40F-7584D07EBDAC}" type="pres">
      <dgm:prSet presAssocID="{D40E65CC-719D-426D-BF2E-BE9734DABC51}"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9CDD458-0A4C-418C-9663-EA1E1533525D}" type="pres">
      <dgm:prSet presAssocID="{D40E65CC-719D-426D-BF2E-BE9734DABC51}" presName="txShp" presStyleLbl="node1" presStyleIdx="0" presStyleCnt="4">
        <dgm:presLayoutVars>
          <dgm:bulletEnabled val="1"/>
        </dgm:presLayoutVars>
      </dgm:prSet>
      <dgm:spPr/>
    </dgm:pt>
    <dgm:pt modelId="{72F58641-8AD5-4307-8F99-3ECA5243302B}" type="pres">
      <dgm:prSet presAssocID="{30663669-0B46-4BED-A2A1-84C1D651CC6C}" presName="spacing" presStyleCnt="0"/>
      <dgm:spPr/>
    </dgm:pt>
    <dgm:pt modelId="{608D0771-DB06-41D0-A3A3-4F915D1C16EE}" type="pres">
      <dgm:prSet presAssocID="{39BAC5E0-E0A0-488C-A6B3-6C12C773AE60}" presName="composite" presStyleCnt="0"/>
      <dgm:spPr/>
    </dgm:pt>
    <dgm:pt modelId="{A06D767B-8EF7-456F-82C3-05412154D81C}" type="pres">
      <dgm:prSet presAssocID="{39BAC5E0-E0A0-488C-A6B3-6C12C773AE60}"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21357C4-9A70-4E08-8204-D036C400FDF5}" type="pres">
      <dgm:prSet presAssocID="{39BAC5E0-E0A0-488C-A6B3-6C12C773AE60}" presName="txShp" presStyleLbl="node1" presStyleIdx="1" presStyleCnt="4">
        <dgm:presLayoutVars>
          <dgm:bulletEnabled val="1"/>
        </dgm:presLayoutVars>
      </dgm:prSet>
      <dgm:spPr/>
    </dgm:pt>
    <dgm:pt modelId="{8B67617F-D169-4FCD-B127-D4F8DBF6019E}" type="pres">
      <dgm:prSet presAssocID="{1B092A65-4F28-4772-AE11-3A25C9C4AC12}" presName="spacing" presStyleCnt="0"/>
      <dgm:spPr/>
    </dgm:pt>
    <dgm:pt modelId="{460DBA5C-BB75-47F3-8988-C220539913D8}" type="pres">
      <dgm:prSet presAssocID="{F35CE2F7-1692-42E8-BD03-F219C45B86FB}" presName="composite" presStyleCnt="0"/>
      <dgm:spPr/>
    </dgm:pt>
    <dgm:pt modelId="{6DD0DAC3-CAF7-491B-9618-EF7830093C1D}" type="pres">
      <dgm:prSet presAssocID="{F35CE2F7-1692-42E8-BD03-F219C45B86FB}"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F3B1B1-6E5D-4618-835A-28D8841E2CDE}" type="pres">
      <dgm:prSet presAssocID="{F35CE2F7-1692-42E8-BD03-F219C45B86FB}" presName="txShp" presStyleLbl="node1" presStyleIdx="2" presStyleCnt="4">
        <dgm:presLayoutVars>
          <dgm:bulletEnabled val="1"/>
        </dgm:presLayoutVars>
      </dgm:prSet>
      <dgm:spPr/>
    </dgm:pt>
    <dgm:pt modelId="{BBA34013-808B-4A54-91FC-D6D2015E4D04}" type="pres">
      <dgm:prSet presAssocID="{F8A42206-A905-4523-927C-B623EBA66DFF}" presName="spacing" presStyleCnt="0"/>
      <dgm:spPr/>
    </dgm:pt>
    <dgm:pt modelId="{7235D401-1C5D-4DD7-92CB-A8A8647DD513}" type="pres">
      <dgm:prSet presAssocID="{86D3340D-2005-45F0-907A-6A921FBD11EE}" presName="composite" presStyleCnt="0"/>
      <dgm:spPr/>
    </dgm:pt>
    <dgm:pt modelId="{BE9955C4-8FA9-4B0A-8607-664883083D8D}" type="pres">
      <dgm:prSet presAssocID="{86D3340D-2005-45F0-907A-6A921FBD11EE}"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F65BB4E-B2B0-4621-95B6-8BEC584CE66F}" type="pres">
      <dgm:prSet presAssocID="{86D3340D-2005-45F0-907A-6A921FBD11EE}" presName="txShp" presStyleLbl="node1" presStyleIdx="3" presStyleCnt="4">
        <dgm:presLayoutVars>
          <dgm:bulletEnabled val="1"/>
        </dgm:presLayoutVars>
      </dgm:prSet>
      <dgm:spPr/>
    </dgm:pt>
  </dgm:ptLst>
  <dgm:cxnLst>
    <dgm:cxn modelId="{CB101ED0-9AC3-43D9-B23A-E56D37034001}" type="presOf" srcId="{39BAC5E0-E0A0-488C-A6B3-6C12C773AE60}" destId="{621357C4-9A70-4E08-8204-D036C400FDF5}" srcOrd="0" destOrd="0" presId="urn:microsoft.com/office/officeart/2005/8/layout/vList3"/>
    <dgm:cxn modelId="{962CAA7E-98C1-4F53-B81B-B3FEC2F9A881}" type="presOf" srcId="{F35CE2F7-1692-42E8-BD03-F219C45B86FB}" destId="{D3F3B1B1-6E5D-4618-835A-28D8841E2CDE}" srcOrd="0" destOrd="0" presId="urn:microsoft.com/office/officeart/2005/8/layout/vList3"/>
    <dgm:cxn modelId="{322D0142-E1AA-4F7A-BC64-F34A4F783BD1}" srcId="{DFDFAA06-739C-43D9-9B0F-3CA322D32A25}" destId="{39BAC5E0-E0A0-488C-A6B3-6C12C773AE60}" srcOrd="1" destOrd="0" parTransId="{C25C5292-1D43-4DAE-B0D0-5E495B6F21BD}" sibTransId="{1B092A65-4F28-4772-AE11-3A25C9C4AC12}"/>
    <dgm:cxn modelId="{FD897769-4A80-4D49-BD7C-9FE757024809}" srcId="{DFDFAA06-739C-43D9-9B0F-3CA322D32A25}" destId="{D40E65CC-719D-426D-BF2E-BE9734DABC51}" srcOrd="0" destOrd="0" parTransId="{F9A4E263-01A5-41C3-9BD9-AE7742FC62B8}" sibTransId="{30663669-0B46-4BED-A2A1-84C1D651CC6C}"/>
    <dgm:cxn modelId="{1B95A23E-1B47-4BA2-B203-AA80757D5374}" srcId="{DFDFAA06-739C-43D9-9B0F-3CA322D32A25}" destId="{86D3340D-2005-45F0-907A-6A921FBD11EE}" srcOrd="3" destOrd="0" parTransId="{A0193145-67E9-4FEA-94A4-EEEC86664784}" sibTransId="{9618DBFB-A7B9-4DC4-ABDE-9500EEFD84DC}"/>
    <dgm:cxn modelId="{3ABA5C97-E570-4E19-B3C3-D9F41F623BC3}" type="presOf" srcId="{D40E65CC-719D-426D-BF2E-BE9734DABC51}" destId="{39CDD458-0A4C-418C-9663-EA1E1533525D}" srcOrd="0" destOrd="0" presId="urn:microsoft.com/office/officeart/2005/8/layout/vList3"/>
    <dgm:cxn modelId="{4AC8B5BD-2D40-4673-B298-BC4E8D2C251A}" srcId="{DFDFAA06-739C-43D9-9B0F-3CA322D32A25}" destId="{F35CE2F7-1692-42E8-BD03-F219C45B86FB}" srcOrd="2" destOrd="0" parTransId="{E3E87B41-1486-4A8A-AA42-2A8A2BCEF011}" sibTransId="{F8A42206-A905-4523-927C-B623EBA66DFF}"/>
    <dgm:cxn modelId="{0F64D45F-1DED-46D7-A54D-C64311F7BD41}" type="presOf" srcId="{DFDFAA06-739C-43D9-9B0F-3CA322D32A25}" destId="{8AA823AD-CF36-4F1B-9B93-33D397AB25C9}" srcOrd="0" destOrd="0" presId="urn:microsoft.com/office/officeart/2005/8/layout/vList3"/>
    <dgm:cxn modelId="{F7783DC4-AD17-4D3C-8DF6-6DBA73EA7601}" type="presOf" srcId="{86D3340D-2005-45F0-907A-6A921FBD11EE}" destId="{8F65BB4E-B2B0-4621-95B6-8BEC584CE66F}" srcOrd="0" destOrd="0" presId="urn:microsoft.com/office/officeart/2005/8/layout/vList3"/>
    <dgm:cxn modelId="{B8DD4628-5E99-41E9-9BC5-AC6F4C397865}" type="presParOf" srcId="{8AA823AD-CF36-4F1B-9B93-33D397AB25C9}" destId="{E9B330E8-B40B-42AF-B979-A92734E0B8A6}" srcOrd="0" destOrd="0" presId="urn:microsoft.com/office/officeart/2005/8/layout/vList3"/>
    <dgm:cxn modelId="{D23FC6EE-EB86-4100-AB69-B58B470AE43E}" type="presParOf" srcId="{E9B330E8-B40B-42AF-B979-A92734E0B8A6}" destId="{2A7915DF-299F-45EB-B40F-7584D07EBDAC}" srcOrd="0" destOrd="0" presId="urn:microsoft.com/office/officeart/2005/8/layout/vList3"/>
    <dgm:cxn modelId="{98779C9F-9DBD-4820-BBAC-9D6B043F8FB0}" type="presParOf" srcId="{E9B330E8-B40B-42AF-B979-A92734E0B8A6}" destId="{39CDD458-0A4C-418C-9663-EA1E1533525D}" srcOrd="1" destOrd="0" presId="urn:microsoft.com/office/officeart/2005/8/layout/vList3"/>
    <dgm:cxn modelId="{436EC6F6-FC44-4C82-8CB5-2F6054894153}" type="presParOf" srcId="{8AA823AD-CF36-4F1B-9B93-33D397AB25C9}" destId="{72F58641-8AD5-4307-8F99-3ECA5243302B}" srcOrd="1" destOrd="0" presId="urn:microsoft.com/office/officeart/2005/8/layout/vList3"/>
    <dgm:cxn modelId="{13FD9F73-FF78-45A4-9316-80FEF1DFE219}" type="presParOf" srcId="{8AA823AD-CF36-4F1B-9B93-33D397AB25C9}" destId="{608D0771-DB06-41D0-A3A3-4F915D1C16EE}" srcOrd="2" destOrd="0" presId="urn:microsoft.com/office/officeart/2005/8/layout/vList3"/>
    <dgm:cxn modelId="{B0C363DF-867A-4734-AC49-9A52000DC4DD}" type="presParOf" srcId="{608D0771-DB06-41D0-A3A3-4F915D1C16EE}" destId="{A06D767B-8EF7-456F-82C3-05412154D81C}" srcOrd="0" destOrd="0" presId="urn:microsoft.com/office/officeart/2005/8/layout/vList3"/>
    <dgm:cxn modelId="{2A1CF964-DFA7-4939-8E52-5045E8C7A85B}" type="presParOf" srcId="{608D0771-DB06-41D0-A3A3-4F915D1C16EE}" destId="{621357C4-9A70-4E08-8204-D036C400FDF5}" srcOrd="1" destOrd="0" presId="urn:microsoft.com/office/officeart/2005/8/layout/vList3"/>
    <dgm:cxn modelId="{C53D99C4-89E6-4B58-9493-96DD7F07FE09}" type="presParOf" srcId="{8AA823AD-CF36-4F1B-9B93-33D397AB25C9}" destId="{8B67617F-D169-4FCD-B127-D4F8DBF6019E}" srcOrd="3" destOrd="0" presId="urn:microsoft.com/office/officeart/2005/8/layout/vList3"/>
    <dgm:cxn modelId="{04D4AE9A-E55F-45A1-9011-A83893193AF8}" type="presParOf" srcId="{8AA823AD-CF36-4F1B-9B93-33D397AB25C9}" destId="{460DBA5C-BB75-47F3-8988-C220539913D8}" srcOrd="4" destOrd="0" presId="urn:microsoft.com/office/officeart/2005/8/layout/vList3"/>
    <dgm:cxn modelId="{632C83A0-C70D-401D-B44C-60DD382D6DAD}" type="presParOf" srcId="{460DBA5C-BB75-47F3-8988-C220539913D8}" destId="{6DD0DAC3-CAF7-491B-9618-EF7830093C1D}" srcOrd="0" destOrd="0" presId="urn:microsoft.com/office/officeart/2005/8/layout/vList3"/>
    <dgm:cxn modelId="{6BD0CBE3-6A94-41AA-A3D1-8ED22CA54690}" type="presParOf" srcId="{460DBA5C-BB75-47F3-8988-C220539913D8}" destId="{D3F3B1B1-6E5D-4618-835A-28D8841E2CDE}" srcOrd="1" destOrd="0" presId="urn:microsoft.com/office/officeart/2005/8/layout/vList3"/>
    <dgm:cxn modelId="{1C144196-EF89-4D6D-AF9E-53AF37608FA4}" type="presParOf" srcId="{8AA823AD-CF36-4F1B-9B93-33D397AB25C9}" destId="{BBA34013-808B-4A54-91FC-D6D2015E4D04}" srcOrd="5" destOrd="0" presId="urn:microsoft.com/office/officeart/2005/8/layout/vList3"/>
    <dgm:cxn modelId="{12640937-21EF-4C9D-A109-7E9CF7E0B6AD}" type="presParOf" srcId="{8AA823AD-CF36-4F1B-9B93-33D397AB25C9}" destId="{7235D401-1C5D-4DD7-92CB-A8A8647DD513}" srcOrd="6" destOrd="0" presId="urn:microsoft.com/office/officeart/2005/8/layout/vList3"/>
    <dgm:cxn modelId="{07C8BDC2-7972-4E5B-A7FE-758A51013465}" type="presParOf" srcId="{7235D401-1C5D-4DD7-92CB-A8A8647DD513}" destId="{BE9955C4-8FA9-4B0A-8607-664883083D8D}" srcOrd="0" destOrd="0" presId="urn:microsoft.com/office/officeart/2005/8/layout/vList3"/>
    <dgm:cxn modelId="{83851EA9-A512-4C6C-B7DA-5F125B0E31E0}" type="presParOf" srcId="{7235D401-1C5D-4DD7-92CB-A8A8647DD513}" destId="{8F65BB4E-B2B0-4621-95B6-8BEC584CE66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DFAA06-739C-43D9-9B0F-3CA322D32A25}" type="doc">
      <dgm:prSet loTypeId="urn:microsoft.com/office/officeart/2005/8/layout/vList3" loCatId="list" qsTypeId="urn:microsoft.com/office/officeart/2005/8/quickstyle/simple4" qsCatId="simple" csTypeId="urn:microsoft.com/office/officeart/2005/8/colors/accent0_1" csCatId="mainScheme" phldr="1"/>
      <dgm:spPr/>
    </dgm:pt>
    <dgm:pt modelId="{D40E65CC-719D-426D-BF2E-BE9734DABC51}">
      <dgm:prSet phldrT="[Texto]"/>
      <dgm:spPr/>
      <dgm:t>
        <a:bodyPr/>
        <a:lstStyle/>
        <a:p>
          <a:r>
            <a:rPr lang="es-ES" dirty="0">
              <a:solidFill>
                <a:schemeClr val="tx1"/>
              </a:solidFill>
              <a:latin typeface="Cambria" panose="02040503050406030204" pitchFamily="18" charset="0"/>
            </a:rPr>
            <a:t>Revisar la renta de los accionistas exentos y extranjeros y los inversionistas en general especialmente la de los fondos de pensiones, ESAL, extranjeros que actualmente no están discriminados. </a:t>
          </a:r>
          <a:endParaRPr lang="es-CO" dirty="0">
            <a:solidFill>
              <a:schemeClr val="tx1"/>
            </a:solidFill>
            <a:latin typeface="Cambria" panose="02040503050406030204" pitchFamily="18" charset="0"/>
          </a:endParaRPr>
        </a:p>
      </dgm:t>
    </dgm:pt>
    <dgm:pt modelId="{F9A4E263-01A5-41C3-9BD9-AE7742FC62B8}" type="parTrans" cxnId="{FD897769-4A80-4D49-BD7C-9FE757024809}">
      <dgm:prSet/>
      <dgm:spPr/>
      <dgm:t>
        <a:bodyPr/>
        <a:lstStyle/>
        <a:p>
          <a:endParaRPr lang="es-CO"/>
        </a:p>
      </dgm:t>
    </dgm:pt>
    <dgm:pt modelId="{30663669-0B46-4BED-A2A1-84C1D651CC6C}" type="sibTrans" cxnId="{FD897769-4A80-4D49-BD7C-9FE757024809}">
      <dgm:prSet/>
      <dgm:spPr/>
      <dgm:t>
        <a:bodyPr/>
        <a:lstStyle/>
        <a:p>
          <a:endParaRPr lang="es-CO"/>
        </a:p>
      </dgm:t>
    </dgm:pt>
    <dgm:pt modelId="{39BAC5E0-E0A0-488C-A6B3-6C12C773AE60}">
      <dgm:prSet phldrT="[Texto]"/>
      <dgm:spPr/>
      <dgm:t>
        <a:bodyPr/>
        <a:lstStyle/>
        <a:p>
          <a:r>
            <a:rPr lang="es-ES" dirty="0">
              <a:solidFill>
                <a:schemeClr val="tx1"/>
              </a:solidFill>
              <a:latin typeface="Cambria" panose="02040503050406030204" pitchFamily="18" charset="0"/>
            </a:rPr>
            <a:t>¿Utilidades retenidas y no distribuidas, valorizaciones gravadas y desvalorizaciones deducibles? (</a:t>
          </a:r>
          <a:r>
            <a:rPr lang="es-ES" dirty="0" err="1">
              <a:solidFill>
                <a:schemeClr val="tx1"/>
              </a:solidFill>
              <a:latin typeface="Cambria" panose="02040503050406030204" pitchFamily="18" charset="0"/>
            </a:rPr>
            <a:t>Toder</a:t>
          </a:r>
          <a:r>
            <a:rPr lang="es-ES" dirty="0">
              <a:solidFill>
                <a:schemeClr val="tx1"/>
              </a:solidFill>
              <a:latin typeface="Cambria" panose="02040503050406030204" pitchFamily="18" charset="0"/>
            </a:rPr>
            <a:t> y </a:t>
          </a:r>
          <a:r>
            <a:rPr lang="es-ES" dirty="0" err="1">
              <a:solidFill>
                <a:schemeClr val="tx1"/>
              </a:solidFill>
              <a:latin typeface="Cambria" panose="02040503050406030204" pitchFamily="18" charset="0"/>
            </a:rPr>
            <a:t>Viard</a:t>
          </a:r>
          <a:r>
            <a:rPr lang="es-ES" dirty="0">
              <a:solidFill>
                <a:schemeClr val="tx1"/>
              </a:solidFill>
              <a:latin typeface="Cambria" panose="02040503050406030204" pitchFamily="18" charset="0"/>
            </a:rPr>
            <a:t> 2016) Llevarlas a un pool de ganancias no realizadas. </a:t>
          </a:r>
          <a:endParaRPr lang="es-CO" dirty="0">
            <a:solidFill>
              <a:schemeClr val="tx1"/>
            </a:solidFill>
            <a:latin typeface="Cambria" panose="02040503050406030204" pitchFamily="18" charset="0"/>
          </a:endParaRPr>
        </a:p>
      </dgm:t>
    </dgm:pt>
    <dgm:pt modelId="{C25C5292-1D43-4DAE-B0D0-5E495B6F21BD}" type="parTrans" cxnId="{322D0142-E1AA-4F7A-BC64-F34A4F783BD1}">
      <dgm:prSet/>
      <dgm:spPr/>
      <dgm:t>
        <a:bodyPr/>
        <a:lstStyle/>
        <a:p>
          <a:endParaRPr lang="es-CO"/>
        </a:p>
      </dgm:t>
    </dgm:pt>
    <dgm:pt modelId="{1B092A65-4F28-4772-AE11-3A25C9C4AC12}" type="sibTrans" cxnId="{322D0142-E1AA-4F7A-BC64-F34A4F783BD1}">
      <dgm:prSet/>
      <dgm:spPr/>
      <dgm:t>
        <a:bodyPr/>
        <a:lstStyle/>
        <a:p>
          <a:endParaRPr lang="es-CO"/>
        </a:p>
      </dgm:t>
    </dgm:pt>
    <dgm:pt modelId="{F35CE2F7-1692-42E8-BD03-F219C45B86FB}">
      <dgm:prSet phldrT="[Texto]" custT="1"/>
      <dgm:spPr/>
      <dgm:t>
        <a:bodyPr/>
        <a:lstStyle/>
        <a:p>
          <a:r>
            <a:rPr lang="es-ES" sz="1800" dirty="0">
              <a:solidFill>
                <a:schemeClr val="tx1"/>
              </a:solidFill>
              <a:latin typeface="Cambria" panose="02040503050406030204" pitchFamily="18" charset="0"/>
            </a:rPr>
            <a:t>¿Cómo se reduce el efecto en la volatilidad de las acciones? Y ¿si las sociedades no están inscritas en bolsa? </a:t>
          </a:r>
          <a:endParaRPr lang="es-CO" sz="1800" dirty="0">
            <a:solidFill>
              <a:schemeClr val="tx1"/>
            </a:solidFill>
            <a:latin typeface="Cambria" panose="02040503050406030204" pitchFamily="18" charset="0"/>
          </a:endParaRPr>
        </a:p>
      </dgm:t>
    </dgm:pt>
    <dgm:pt modelId="{E3E87B41-1486-4A8A-AA42-2A8A2BCEF011}" type="parTrans" cxnId="{4AC8B5BD-2D40-4673-B298-BC4E8D2C251A}">
      <dgm:prSet/>
      <dgm:spPr/>
      <dgm:t>
        <a:bodyPr/>
        <a:lstStyle/>
        <a:p>
          <a:endParaRPr lang="es-CO"/>
        </a:p>
      </dgm:t>
    </dgm:pt>
    <dgm:pt modelId="{F8A42206-A905-4523-927C-B623EBA66DFF}" type="sibTrans" cxnId="{4AC8B5BD-2D40-4673-B298-BC4E8D2C251A}">
      <dgm:prSet/>
      <dgm:spPr/>
      <dgm:t>
        <a:bodyPr/>
        <a:lstStyle/>
        <a:p>
          <a:endParaRPr lang="es-CO"/>
        </a:p>
      </dgm:t>
    </dgm:pt>
    <dgm:pt modelId="{86D3340D-2005-45F0-907A-6A921FBD11EE}">
      <dgm:prSet phldrT="[Texto]" custT="1"/>
      <dgm:spPr/>
      <dgm:t>
        <a:bodyPr/>
        <a:lstStyle/>
        <a:p>
          <a:r>
            <a:rPr lang="es-ES" sz="1800" dirty="0">
              <a:solidFill>
                <a:schemeClr val="tx1"/>
              </a:solidFill>
              <a:latin typeface="Cambria" panose="02040503050406030204" pitchFamily="18" charset="0"/>
            </a:rPr>
            <a:t>Controlar las distribuciones encubiertas y otras formas de erosión de la base corporativa. El capital doméstico desaparece por esas formas encubiertas de traslado a otro país. Experiencia europea después de la eliminación de la imputación.</a:t>
          </a:r>
          <a:endParaRPr lang="es-CO" sz="1800" dirty="0">
            <a:solidFill>
              <a:schemeClr val="tx1"/>
            </a:solidFill>
            <a:latin typeface="Cambria" panose="02040503050406030204" pitchFamily="18" charset="0"/>
          </a:endParaRPr>
        </a:p>
      </dgm:t>
    </dgm:pt>
    <dgm:pt modelId="{A0193145-67E9-4FEA-94A4-EEEC86664784}" type="parTrans" cxnId="{1B95A23E-1B47-4BA2-B203-AA80757D5374}">
      <dgm:prSet/>
      <dgm:spPr/>
      <dgm:t>
        <a:bodyPr/>
        <a:lstStyle/>
        <a:p>
          <a:endParaRPr lang="es-CO"/>
        </a:p>
      </dgm:t>
    </dgm:pt>
    <dgm:pt modelId="{9618DBFB-A7B9-4DC4-ABDE-9500EEFD84DC}" type="sibTrans" cxnId="{1B95A23E-1B47-4BA2-B203-AA80757D5374}">
      <dgm:prSet/>
      <dgm:spPr/>
      <dgm:t>
        <a:bodyPr/>
        <a:lstStyle/>
        <a:p>
          <a:endParaRPr lang="es-CO"/>
        </a:p>
      </dgm:t>
    </dgm:pt>
    <dgm:pt modelId="{58AD838A-BAC4-4545-B385-19199C0E2958}">
      <dgm:prSet phldrT="[Texto]"/>
      <dgm:spPr/>
      <dgm:t>
        <a:bodyPr/>
        <a:lstStyle/>
        <a:p>
          <a:r>
            <a:rPr lang="es-CO" dirty="0">
              <a:solidFill>
                <a:schemeClr val="tx1"/>
              </a:solidFill>
              <a:latin typeface="Cambria" panose="02040503050406030204" pitchFamily="18" charset="0"/>
            </a:rPr>
            <a:t>Es preferible establecer una deducción ACE que introduce simetría con la deuda y hace innecesaria la subcapitalización</a:t>
          </a:r>
          <a:r>
            <a:rPr lang="es-ES" dirty="0">
              <a:solidFill>
                <a:schemeClr val="tx1"/>
              </a:solidFill>
              <a:latin typeface="Cambria" panose="02040503050406030204" pitchFamily="18" charset="0"/>
            </a:rPr>
            <a:t>.</a:t>
          </a:r>
          <a:endParaRPr lang="es-CO" dirty="0">
            <a:solidFill>
              <a:schemeClr val="tx1"/>
            </a:solidFill>
            <a:latin typeface="Cambria" panose="02040503050406030204" pitchFamily="18" charset="0"/>
          </a:endParaRPr>
        </a:p>
      </dgm:t>
    </dgm:pt>
    <dgm:pt modelId="{F52158D9-70DB-4F0F-BD2A-DCE45D3F3B88}" type="parTrans" cxnId="{C654B453-9176-4AF1-9E80-4F0A0C1C3680}">
      <dgm:prSet/>
      <dgm:spPr/>
      <dgm:t>
        <a:bodyPr/>
        <a:lstStyle/>
        <a:p>
          <a:endParaRPr lang="es-CO"/>
        </a:p>
      </dgm:t>
    </dgm:pt>
    <dgm:pt modelId="{6E0FF249-80E3-47AC-ADB0-F9B2B58B29DB}" type="sibTrans" cxnId="{C654B453-9176-4AF1-9E80-4F0A0C1C3680}">
      <dgm:prSet/>
      <dgm:spPr/>
      <dgm:t>
        <a:bodyPr/>
        <a:lstStyle/>
        <a:p>
          <a:endParaRPr lang="es-CO"/>
        </a:p>
      </dgm:t>
    </dgm:pt>
    <dgm:pt modelId="{8AA823AD-CF36-4F1B-9B93-33D397AB25C9}" type="pres">
      <dgm:prSet presAssocID="{DFDFAA06-739C-43D9-9B0F-3CA322D32A25}" presName="linearFlow" presStyleCnt="0">
        <dgm:presLayoutVars>
          <dgm:dir/>
          <dgm:resizeHandles val="exact"/>
        </dgm:presLayoutVars>
      </dgm:prSet>
      <dgm:spPr/>
    </dgm:pt>
    <dgm:pt modelId="{E9B330E8-B40B-42AF-B979-A92734E0B8A6}" type="pres">
      <dgm:prSet presAssocID="{D40E65CC-719D-426D-BF2E-BE9734DABC51}" presName="composite" presStyleCnt="0"/>
      <dgm:spPr/>
    </dgm:pt>
    <dgm:pt modelId="{2A7915DF-299F-45EB-B40F-7584D07EBDAC}" type="pres">
      <dgm:prSet presAssocID="{D40E65CC-719D-426D-BF2E-BE9734DABC51}"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9CDD458-0A4C-418C-9663-EA1E1533525D}" type="pres">
      <dgm:prSet presAssocID="{D40E65CC-719D-426D-BF2E-BE9734DABC51}" presName="txShp" presStyleLbl="node1" presStyleIdx="0" presStyleCnt="5">
        <dgm:presLayoutVars>
          <dgm:bulletEnabled val="1"/>
        </dgm:presLayoutVars>
      </dgm:prSet>
      <dgm:spPr/>
    </dgm:pt>
    <dgm:pt modelId="{72F58641-8AD5-4307-8F99-3ECA5243302B}" type="pres">
      <dgm:prSet presAssocID="{30663669-0B46-4BED-A2A1-84C1D651CC6C}" presName="spacing" presStyleCnt="0"/>
      <dgm:spPr/>
    </dgm:pt>
    <dgm:pt modelId="{608D0771-DB06-41D0-A3A3-4F915D1C16EE}" type="pres">
      <dgm:prSet presAssocID="{39BAC5E0-E0A0-488C-A6B3-6C12C773AE60}" presName="composite" presStyleCnt="0"/>
      <dgm:spPr/>
    </dgm:pt>
    <dgm:pt modelId="{A06D767B-8EF7-456F-82C3-05412154D81C}" type="pres">
      <dgm:prSet presAssocID="{39BAC5E0-E0A0-488C-A6B3-6C12C773AE60}"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21357C4-9A70-4E08-8204-D036C400FDF5}" type="pres">
      <dgm:prSet presAssocID="{39BAC5E0-E0A0-488C-A6B3-6C12C773AE60}" presName="txShp" presStyleLbl="node1" presStyleIdx="1" presStyleCnt="5">
        <dgm:presLayoutVars>
          <dgm:bulletEnabled val="1"/>
        </dgm:presLayoutVars>
      </dgm:prSet>
      <dgm:spPr/>
    </dgm:pt>
    <dgm:pt modelId="{8B67617F-D169-4FCD-B127-D4F8DBF6019E}" type="pres">
      <dgm:prSet presAssocID="{1B092A65-4F28-4772-AE11-3A25C9C4AC12}" presName="spacing" presStyleCnt="0"/>
      <dgm:spPr/>
    </dgm:pt>
    <dgm:pt modelId="{460DBA5C-BB75-47F3-8988-C220539913D8}" type="pres">
      <dgm:prSet presAssocID="{F35CE2F7-1692-42E8-BD03-F219C45B86FB}" presName="composite" presStyleCnt="0"/>
      <dgm:spPr/>
    </dgm:pt>
    <dgm:pt modelId="{6DD0DAC3-CAF7-491B-9618-EF7830093C1D}" type="pres">
      <dgm:prSet presAssocID="{F35CE2F7-1692-42E8-BD03-F219C45B86FB}"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3F3B1B1-6E5D-4618-835A-28D8841E2CDE}" type="pres">
      <dgm:prSet presAssocID="{F35CE2F7-1692-42E8-BD03-F219C45B86FB}" presName="txShp" presStyleLbl="node1" presStyleIdx="2" presStyleCnt="5">
        <dgm:presLayoutVars>
          <dgm:bulletEnabled val="1"/>
        </dgm:presLayoutVars>
      </dgm:prSet>
      <dgm:spPr/>
    </dgm:pt>
    <dgm:pt modelId="{BBA34013-808B-4A54-91FC-D6D2015E4D04}" type="pres">
      <dgm:prSet presAssocID="{F8A42206-A905-4523-927C-B623EBA66DFF}" presName="spacing" presStyleCnt="0"/>
      <dgm:spPr/>
    </dgm:pt>
    <dgm:pt modelId="{7235D401-1C5D-4DD7-92CB-A8A8647DD513}" type="pres">
      <dgm:prSet presAssocID="{86D3340D-2005-45F0-907A-6A921FBD11EE}" presName="composite" presStyleCnt="0"/>
      <dgm:spPr/>
    </dgm:pt>
    <dgm:pt modelId="{BE9955C4-8FA9-4B0A-8607-664883083D8D}" type="pres">
      <dgm:prSet presAssocID="{86D3340D-2005-45F0-907A-6A921FBD11EE}"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F65BB4E-B2B0-4621-95B6-8BEC584CE66F}" type="pres">
      <dgm:prSet presAssocID="{86D3340D-2005-45F0-907A-6A921FBD11EE}" presName="txShp" presStyleLbl="node1" presStyleIdx="3" presStyleCnt="5" custScaleY="209999">
        <dgm:presLayoutVars>
          <dgm:bulletEnabled val="1"/>
        </dgm:presLayoutVars>
      </dgm:prSet>
      <dgm:spPr/>
    </dgm:pt>
    <dgm:pt modelId="{58473662-F578-46D3-B0F2-C82B25DB56B6}" type="pres">
      <dgm:prSet presAssocID="{9618DBFB-A7B9-4DC4-ABDE-9500EEFD84DC}" presName="spacing" presStyleCnt="0"/>
      <dgm:spPr/>
    </dgm:pt>
    <dgm:pt modelId="{0498BE11-03F8-4792-A926-99E65A0E1AF1}" type="pres">
      <dgm:prSet presAssocID="{58AD838A-BAC4-4545-B385-19199C0E2958}" presName="composite" presStyleCnt="0"/>
      <dgm:spPr/>
    </dgm:pt>
    <dgm:pt modelId="{37FF44B3-71ED-4172-AD2A-06F3D6DB9016}" type="pres">
      <dgm:prSet presAssocID="{58AD838A-BAC4-4545-B385-19199C0E2958}"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75CD326-C867-4014-84B0-144DE2876B54}" type="pres">
      <dgm:prSet presAssocID="{58AD838A-BAC4-4545-B385-19199C0E2958}" presName="txShp" presStyleLbl="node1" presStyleIdx="4" presStyleCnt="5" custScaleY="141576" custLinFactNeighborX="-367" custLinFactNeighborY="168">
        <dgm:presLayoutVars>
          <dgm:bulletEnabled val="1"/>
        </dgm:presLayoutVars>
      </dgm:prSet>
      <dgm:spPr/>
    </dgm:pt>
  </dgm:ptLst>
  <dgm:cxnLst>
    <dgm:cxn modelId="{322D0142-E1AA-4F7A-BC64-F34A4F783BD1}" srcId="{DFDFAA06-739C-43D9-9B0F-3CA322D32A25}" destId="{39BAC5E0-E0A0-488C-A6B3-6C12C773AE60}" srcOrd="1" destOrd="0" parTransId="{C25C5292-1D43-4DAE-B0D0-5E495B6F21BD}" sibTransId="{1B092A65-4F28-4772-AE11-3A25C9C4AC12}"/>
    <dgm:cxn modelId="{261B3089-47B9-4213-8E2C-3D06902F4F2C}" type="presOf" srcId="{86D3340D-2005-45F0-907A-6A921FBD11EE}" destId="{8F65BB4E-B2B0-4621-95B6-8BEC584CE66F}" srcOrd="0" destOrd="0" presId="urn:microsoft.com/office/officeart/2005/8/layout/vList3"/>
    <dgm:cxn modelId="{F3B3B367-1C56-4DA5-9E8A-011E83FF41D9}" type="presOf" srcId="{58AD838A-BAC4-4545-B385-19199C0E2958}" destId="{575CD326-C867-4014-84B0-144DE2876B54}" srcOrd="0" destOrd="0" presId="urn:microsoft.com/office/officeart/2005/8/layout/vList3"/>
    <dgm:cxn modelId="{C654B453-9176-4AF1-9E80-4F0A0C1C3680}" srcId="{DFDFAA06-739C-43D9-9B0F-3CA322D32A25}" destId="{58AD838A-BAC4-4545-B385-19199C0E2958}" srcOrd="4" destOrd="0" parTransId="{F52158D9-70DB-4F0F-BD2A-DCE45D3F3B88}" sibTransId="{6E0FF249-80E3-47AC-ADB0-F9B2B58B29DB}"/>
    <dgm:cxn modelId="{FD897769-4A80-4D49-BD7C-9FE757024809}" srcId="{DFDFAA06-739C-43D9-9B0F-3CA322D32A25}" destId="{D40E65CC-719D-426D-BF2E-BE9734DABC51}" srcOrd="0" destOrd="0" parTransId="{F9A4E263-01A5-41C3-9BD9-AE7742FC62B8}" sibTransId="{30663669-0B46-4BED-A2A1-84C1D651CC6C}"/>
    <dgm:cxn modelId="{754C6F96-A83F-420E-BAE9-EADB5DF2B6DE}" type="presOf" srcId="{39BAC5E0-E0A0-488C-A6B3-6C12C773AE60}" destId="{621357C4-9A70-4E08-8204-D036C400FDF5}" srcOrd="0" destOrd="0" presId="urn:microsoft.com/office/officeart/2005/8/layout/vList3"/>
    <dgm:cxn modelId="{1B95A23E-1B47-4BA2-B203-AA80757D5374}" srcId="{DFDFAA06-739C-43D9-9B0F-3CA322D32A25}" destId="{86D3340D-2005-45F0-907A-6A921FBD11EE}" srcOrd="3" destOrd="0" parTransId="{A0193145-67E9-4FEA-94A4-EEEC86664784}" sibTransId="{9618DBFB-A7B9-4DC4-ABDE-9500EEFD84DC}"/>
    <dgm:cxn modelId="{4AC8B5BD-2D40-4673-B298-BC4E8D2C251A}" srcId="{DFDFAA06-739C-43D9-9B0F-3CA322D32A25}" destId="{F35CE2F7-1692-42E8-BD03-F219C45B86FB}" srcOrd="2" destOrd="0" parTransId="{E3E87B41-1486-4A8A-AA42-2A8A2BCEF011}" sibTransId="{F8A42206-A905-4523-927C-B623EBA66DFF}"/>
    <dgm:cxn modelId="{E6034194-C0D2-4B07-89D5-932833350715}" type="presOf" srcId="{D40E65CC-719D-426D-BF2E-BE9734DABC51}" destId="{39CDD458-0A4C-418C-9663-EA1E1533525D}" srcOrd="0" destOrd="0" presId="urn:microsoft.com/office/officeart/2005/8/layout/vList3"/>
    <dgm:cxn modelId="{D6CB89B5-CA0D-48B0-B405-2BC4FC4211EF}" type="presOf" srcId="{DFDFAA06-739C-43D9-9B0F-3CA322D32A25}" destId="{8AA823AD-CF36-4F1B-9B93-33D397AB25C9}" srcOrd="0" destOrd="0" presId="urn:microsoft.com/office/officeart/2005/8/layout/vList3"/>
    <dgm:cxn modelId="{1DBDD1EB-9B40-43CE-985E-6B104F165D9A}" type="presOf" srcId="{F35CE2F7-1692-42E8-BD03-F219C45B86FB}" destId="{D3F3B1B1-6E5D-4618-835A-28D8841E2CDE}" srcOrd="0" destOrd="0" presId="urn:microsoft.com/office/officeart/2005/8/layout/vList3"/>
    <dgm:cxn modelId="{C05538BD-374C-4E8C-8B09-F650140FC356}" type="presParOf" srcId="{8AA823AD-CF36-4F1B-9B93-33D397AB25C9}" destId="{E9B330E8-B40B-42AF-B979-A92734E0B8A6}" srcOrd="0" destOrd="0" presId="urn:microsoft.com/office/officeart/2005/8/layout/vList3"/>
    <dgm:cxn modelId="{316F26BE-A74F-40DC-91D9-6CB7FC8FE6F6}" type="presParOf" srcId="{E9B330E8-B40B-42AF-B979-A92734E0B8A6}" destId="{2A7915DF-299F-45EB-B40F-7584D07EBDAC}" srcOrd="0" destOrd="0" presId="urn:microsoft.com/office/officeart/2005/8/layout/vList3"/>
    <dgm:cxn modelId="{8AA21352-8A22-4BCE-88DA-9B67C239E85A}" type="presParOf" srcId="{E9B330E8-B40B-42AF-B979-A92734E0B8A6}" destId="{39CDD458-0A4C-418C-9663-EA1E1533525D}" srcOrd="1" destOrd="0" presId="urn:microsoft.com/office/officeart/2005/8/layout/vList3"/>
    <dgm:cxn modelId="{3319E74D-0D36-4224-9DE5-77AFABC65421}" type="presParOf" srcId="{8AA823AD-CF36-4F1B-9B93-33D397AB25C9}" destId="{72F58641-8AD5-4307-8F99-3ECA5243302B}" srcOrd="1" destOrd="0" presId="urn:microsoft.com/office/officeart/2005/8/layout/vList3"/>
    <dgm:cxn modelId="{7FBDD044-0A2E-4C6B-871A-95425997804A}" type="presParOf" srcId="{8AA823AD-CF36-4F1B-9B93-33D397AB25C9}" destId="{608D0771-DB06-41D0-A3A3-4F915D1C16EE}" srcOrd="2" destOrd="0" presId="urn:microsoft.com/office/officeart/2005/8/layout/vList3"/>
    <dgm:cxn modelId="{AF9662BA-226D-4362-BC5B-8BD7EB7F22A9}" type="presParOf" srcId="{608D0771-DB06-41D0-A3A3-4F915D1C16EE}" destId="{A06D767B-8EF7-456F-82C3-05412154D81C}" srcOrd="0" destOrd="0" presId="urn:microsoft.com/office/officeart/2005/8/layout/vList3"/>
    <dgm:cxn modelId="{6F23F33A-280B-4819-B930-8665FE8D3B54}" type="presParOf" srcId="{608D0771-DB06-41D0-A3A3-4F915D1C16EE}" destId="{621357C4-9A70-4E08-8204-D036C400FDF5}" srcOrd="1" destOrd="0" presId="urn:microsoft.com/office/officeart/2005/8/layout/vList3"/>
    <dgm:cxn modelId="{5ADD8910-6969-45D9-88FF-381415091C93}" type="presParOf" srcId="{8AA823AD-CF36-4F1B-9B93-33D397AB25C9}" destId="{8B67617F-D169-4FCD-B127-D4F8DBF6019E}" srcOrd="3" destOrd="0" presId="urn:microsoft.com/office/officeart/2005/8/layout/vList3"/>
    <dgm:cxn modelId="{A7CB4038-EC15-4987-992B-65203D7AFBF0}" type="presParOf" srcId="{8AA823AD-CF36-4F1B-9B93-33D397AB25C9}" destId="{460DBA5C-BB75-47F3-8988-C220539913D8}" srcOrd="4" destOrd="0" presId="urn:microsoft.com/office/officeart/2005/8/layout/vList3"/>
    <dgm:cxn modelId="{BF744600-2609-4C6F-BC1A-9784B3E5DF8E}" type="presParOf" srcId="{460DBA5C-BB75-47F3-8988-C220539913D8}" destId="{6DD0DAC3-CAF7-491B-9618-EF7830093C1D}" srcOrd="0" destOrd="0" presId="urn:microsoft.com/office/officeart/2005/8/layout/vList3"/>
    <dgm:cxn modelId="{ED4DEEA4-85FB-4994-A62A-FC7CAC2E5754}" type="presParOf" srcId="{460DBA5C-BB75-47F3-8988-C220539913D8}" destId="{D3F3B1B1-6E5D-4618-835A-28D8841E2CDE}" srcOrd="1" destOrd="0" presId="urn:microsoft.com/office/officeart/2005/8/layout/vList3"/>
    <dgm:cxn modelId="{96FB1947-6541-4741-BBA8-7D0B17D390EA}" type="presParOf" srcId="{8AA823AD-CF36-4F1B-9B93-33D397AB25C9}" destId="{BBA34013-808B-4A54-91FC-D6D2015E4D04}" srcOrd="5" destOrd="0" presId="urn:microsoft.com/office/officeart/2005/8/layout/vList3"/>
    <dgm:cxn modelId="{E158D6EE-EC66-4FFC-85D1-A459B717CD91}" type="presParOf" srcId="{8AA823AD-CF36-4F1B-9B93-33D397AB25C9}" destId="{7235D401-1C5D-4DD7-92CB-A8A8647DD513}" srcOrd="6" destOrd="0" presId="urn:microsoft.com/office/officeart/2005/8/layout/vList3"/>
    <dgm:cxn modelId="{989AE3B7-0E07-4A3A-B829-4553331D88E9}" type="presParOf" srcId="{7235D401-1C5D-4DD7-92CB-A8A8647DD513}" destId="{BE9955C4-8FA9-4B0A-8607-664883083D8D}" srcOrd="0" destOrd="0" presId="urn:microsoft.com/office/officeart/2005/8/layout/vList3"/>
    <dgm:cxn modelId="{7FFB4F66-993C-4E37-8269-4239D218BE38}" type="presParOf" srcId="{7235D401-1C5D-4DD7-92CB-A8A8647DD513}" destId="{8F65BB4E-B2B0-4621-95B6-8BEC584CE66F}" srcOrd="1" destOrd="0" presId="urn:microsoft.com/office/officeart/2005/8/layout/vList3"/>
    <dgm:cxn modelId="{0BA73EDD-D22E-466B-9D07-5315FDE744DC}" type="presParOf" srcId="{8AA823AD-CF36-4F1B-9B93-33D397AB25C9}" destId="{58473662-F578-46D3-B0F2-C82B25DB56B6}" srcOrd="7" destOrd="0" presId="urn:microsoft.com/office/officeart/2005/8/layout/vList3"/>
    <dgm:cxn modelId="{07B93210-631F-466B-B3F8-AC94CBB1E2F4}" type="presParOf" srcId="{8AA823AD-CF36-4F1B-9B93-33D397AB25C9}" destId="{0498BE11-03F8-4792-A926-99E65A0E1AF1}" srcOrd="8" destOrd="0" presId="urn:microsoft.com/office/officeart/2005/8/layout/vList3"/>
    <dgm:cxn modelId="{73D79D0B-5EE5-48A2-8007-09150C8BC7FF}" type="presParOf" srcId="{0498BE11-03F8-4792-A926-99E65A0E1AF1}" destId="{37FF44B3-71ED-4172-AD2A-06F3D6DB9016}" srcOrd="0" destOrd="0" presId="urn:microsoft.com/office/officeart/2005/8/layout/vList3"/>
    <dgm:cxn modelId="{F0673135-1F6B-4472-BD34-64BECF734D1A}" type="presParOf" srcId="{0498BE11-03F8-4792-A926-99E65A0E1AF1}" destId="{575CD326-C867-4014-84B0-144DE2876B5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1A90B-612D-4665-ABCA-533536640B92}" type="doc">
      <dgm:prSet loTypeId="urn:microsoft.com/office/officeart/2005/8/layout/vList3" loCatId="list" qsTypeId="urn:microsoft.com/office/officeart/2005/8/quickstyle/simple4" qsCatId="simple" csTypeId="urn:microsoft.com/office/officeart/2005/8/colors/accent0_1" csCatId="mainScheme" phldr="1"/>
      <dgm:spPr/>
    </dgm:pt>
    <dgm:pt modelId="{42E94EE3-1CE9-4318-A954-7A7DC473CD8A}">
      <dgm:prSet phldrT="[Texto]" custT="1"/>
      <dgm:spPr/>
      <dgm:t>
        <a:bodyPr/>
        <a:lstStyle/>
        <a:p>
          <a:r>
            <a:rPr lang="es-MX" sz="1800" dirty="0">
              <a:solidFill>
                <a:schemeClr val="tx1"/>
              </a:solidFill>
              <a:latin typeface="Cambria" panose="02040503050406030204" pitchFamily="18" charset="0"/>
            </a:rPr>
            <a:t>Reconoció la existencia de la misma capacidad económica por utilidad generada.</a:t>
          </a:r>
          <a:endParaRPr lang="es-CO" sz="1800" dirty="0">
            <a:solidFill>
              <a:schemeClr val="tx1"/>
            </a:solidFill>
            <a:latin typeface="Cambria" panose="02040503050406030204" pitchFamily="18" charset="0"/>
          </a:endParaRPr>
        </a:p>
      </dgm:t>
    </dgm:pt>
    <dgm:pt modelId="{66084899-8598-4F8C-B9BD-ABA99C91FC04}" type="parTrans" cxnId="{E2FE97C4-71F3-4F64-A2E4-BD54849C8F54}">
      <dgm:prSet/>
      <dgm:spPr/>
      <dgm:t>
        <a:bodyPr/>
        <a:lstStyle/>
        <a:p>
          <a:endParaRPr lang="es-CO"/>
        </a:p>
      </dgm:t>
    </dgm:pt>
    <dgm:pt modelId="{FF47D3E7-08F8-4B3D-9986-4CF54EBE332C}" type="sibTrans" cxnId="{E2FE97C4-71F3-4F64-A2E4-BD54849C8F54}">
      <dgm:prSet/>
      <dgm:spPr/>
      <dgm:t>
        <a:bodyPr/>
        <a:lstStyle/>
        <a:p>
          <a:endParaRPr lang="es-CO"/>
        </a:p>
      </dgm:t>
    </dgm:pt>
    <dgm:pt modelId="{90D7E470-CEDC-4777-B97D-F864A9472941}">
      <dgm:prSet phldrT="[Texto]" custT="1"/>
      <dgm:spPr/>
      <dgm:t>
        <a:bodyPr/>
        <a:lstStyle/>
        <a:p>
          <a:r>
            <a:rPr lang="es-MX" sz="2000" dirty="0">
              <a:solidFill>
                <a:schemeClr val="tx1"/>
              </a:solidFill>
              <a:latin typeface="Cambria" panose="02040503050406030204" pitchFamily="18" charset="0"/>
            </a:rPr>
            <a:t>Propició la neutralidad para el inversionista con otras formas de rendimientos del capital.</a:t>
          </a:r>
          <a:endParaRPr lang="es-CO" sz="2000" dirty="0">
            <a:solidFill>
              <a:schemeClr val="tx1"/>
            </a:solidFill>
            <a:latin typeface="Cambria" panose="02040503050406030204" pitchFamily="18" charset="0"/>
          </a:endParaRPr>
        </a:p>
      </dgm:t>
    </dgm:pt>
    <dgm:pt modelId="{834C4CEB-1E84-4EC6-8F8F-0935F22A6519}" type="parTrans" cxnId="{2AFEEBB0-300E-4F80-B0BA-2AFCC2EB2297}">
      <dgm:prSet/>
      <dgm:spPr/>
      <dgm:t>
        <a:bodyPr/>
        <a:lstStyle/>
        <a:p>
          <a:endParaRPr lang="es-CO"/>
        </a:p>
      </dgm:t>
    </dgm:pt>
    <dgm:pt modelId="{84C2B1D6-5DD6-434C-B24B-0B6A61F2B5FC}" type="sibTrans" cxnId="{2AFEEBB0-300E-4F80-B0BA-2AFCC2EB2297}">
      <dgm:prSet/>
      <dgm:spPr/>
      <dgm:t>
        <a:bodyPr/>
        <a:lstStyle/>
        <a:p>
          <a:endParaRPr lang="es-CO"/>
        </a:p>
      </dgm:t>
    </dgm:pt>
    <dgm:pt modelId="{7499895E-9614-4A6A-8DF6-453D4134FA9C}">
      <dgm:prSet/>
      <dgm:spPr/>
      <dgm:t>
        <a:bodyPr/>
        <a:lstStyle/>
        <a:p>
          <a:r>
            <a:rPr lang="es-MX" dirty="0">
              <a:solidFill>
                <a:schemeClr val="tx1"/>
              </a:solidFill>
              <a:latin typeface="Cambria" panose="02040503050406030204" pitchFamily="18" charset="0"/>
            </a:rPr>
            <a:t>Fortaleció la capitalización societaria y desincentivó el endeudamiento, cuyos intereses son deducibles en casos razonables (Artículo 25 y 121 literal b ET) y no en otros (Artículo 124 ET), frente a la no deducibilidad de dividendos por la “exención”. En línea con ello, recientemente, estableció la prohibición de subcapitalización,  global no con vinculadas para evitar la deducción de exceso de intereses (Artículo 118 ET).   </a:t>
          </a:r>
        </a:p>
      </dgm:t>
    </dgm:pt>
    <dgm:pt modelId="{3E73D681-4971-412A-9DD0-C5ACE9975A02}" type="parTrans" cxnId="{6B2BDB52-EA44-40B7-9B82-A9CAB5D3227F}">
      <dgm:prSet/>
      <dgm:spPr/>
      <dgm:t>
        <a:bodyPr/>
        <a:lstStyle/>
        <a:p>
          <a:endParaRPr lang="es-CO"/>
        </a:p>
      </dgm:t>
    </dgm:pt>
    <dgm:pt modelId="{F9CB584B-8EC5-4DCF-8A6B-005601EE3381}" type="sibTrans" cxnId="{6B2BDB52-EA44-40B7-9B82-A9CAB5D3227F}">
      <dgm:prSet/>
      <dgm:spPr/>
      <dgm:t>
        <a:bodyPr/>
        <a:lstStyle/>
        <a:p>
          <a:endParaRPr lang="es-CO"/>
        </a:p>
      </dgm:t>
    </dgm:pt>
    <dgm:pt modelId="{692F1740-ECA1-470E-B1B1-88D060B889C0}">
      <dgm:prSet phldrT="[Texto]" custT="1"/>
      <dgm:spPr>
        <a:blipFill rotWithShape="0">
          <a:blip xmlns:r="http://schemas.openxmlformats.org/officeDocument/2006/relationships" r:embed="rId1"/>
          <a:stretch>
            <a:fillRect/>
          </a:stretch>
        </a:blipFill>
      </dgm:spPr>
      <dgm:t>
        <a:bodyPr/>
        <a:lstStyle/>
        <a:p>
          <a:r>
            <a:rPr lang="es-MX" sz="1800" dirty="0">
              <a:solidFill>
                <a:schemeClr val="tx1"/>
              </a:solidFill>
              <a:latin typeface="Cambria" panose="02040503050406030204" pitchFamily="18" charset="0"/>
            </a:rPr>
            <a:t>Eliminó  el sistema clásico de doble tributación atenuado que regía. </a:t>
          </a:r>
          <a:endParaRPr lang="es-CO" sz="1800" dirty="0">
            <a:solidFill>
              <a:schemeClr val="tx1"/>
            </a:solidFill>
            <a:latin typeface="Cambria" panose="02040503050406030204" pitchFamily="18" charset="0"/>
          </a:endParaRPr>
        </a:p>
      </dgm:t>
    </dgm:pt>
    <dgm:pt modelId="{81DCCB1F-6401-46B3-8BDD-A6061479215F}" type="parTrans" cxnId="{10F7F045-EC42-43DE-A77E-F9C07B4A3CE9}">
      <dgm:prSet/>
      <dgm:spPr/>
      <dgm:t>
        <a:bodyPr/>
        <a:lstStyle/>
        <a:p>
          <a:endParaRPr lang="es-CO"/>
        </a:p>
      </dgm:t>
    </dgm:pt>
    <dgm:pt modelId="{4180000E-B312-4B0E-AD00-92BDE9966F58}" type="sibTrans" cxnId="{10F7F045-EC42-43DE-A77E-F9C07B4A3CE9}">
      <dgm:prSet/>
      <dgm:spPr/>
      <dgm:t>
        <a:bodyPr/>
        <a:lstStyle/>
        <a:p>
          <a:endParaRPr lang="es-CO"/>
        </a:p>
      </dgm:t>
    </dgm:pt>
    <dgm:pt modelId="{08EF9DE6-8475-4857-A0D1-20518FAFC01B}" type="pres">
      <dgm:prSet presAssocID="{A861A90B-612D-4665-ABCA-533536640B92}" presName="linearFlow" presStyleCnt="0">
        <dgm:presLayoutVars>
          <dgm:dir/>
          <dgm:resizeHandles val="exact"/>
        </dgm:presLayoutVars>
      </dgm:prSet>
      <dgm:spPr/>
    </dgm:pt>
    <dgm:pt modelId="{877670A0-A7B6-4FE6-AD63-DBE0DB145F3B}" type="pres">
      <dgm:prSet presAssocID="{692F1740-ECA1-470E-B1B1-88D060B889C0}" presName="composite" presStyleCnt="0"/>
      <dgm:spPr/>
    </dgm:pt>
    <dgm:pt modelId="{77A0A3B2-DCEE-4D51-A2BC-101CC65E375B}" type="pres">
      <dgm:prSet presAssocID="{692F1740-ECA1-470E-B1B1-88D060B889C0}" presName="imgShp" presStyleLbl="fgImgPlace1" presStyleIdx="0" presStyleCnt="4" custLinFactNeighborX="-36273" custLinFactNeighborY="1031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51A9F9D-D7AC-4E61-857B-605BA54A9945}" type="pres">
      <dgm:prSet presAssocID="{692F1740-ECA1-470E-B1B1-88D060B889C0}" presName="txShp" presStyleLbl="node1" presStyleIdx="0" presStyleCnt="4" custScaleX="105944">
        <dgm:presLayoutVars>
          <dgm:bulletEnabled val="1"/>
        </dgm:presLayoutVars>
      </dgm:prSet>
      <dgm:spPr/>
    </dgm:pt>
    <dgm:pt modelId="{DCE90B1D-8B26-4BF7-9F81-8C53714B0AFD}" type="pres">
      <dgm:prSet presAssocID="{4180000E-B312-4B0E-AD00-92BDE9966F58}" presName="spacing" presStyleCnt="0"/>
      <dgm:spPr/>
    </dgm:pt>
    <dgm:pt modelId="{191A8490-410A-4C8F-B5C0-31A3C9C7A07A}" type="pres">
      <dgm:prSet presAssocID="{42E94EE3-1CE9-4318-A954-7A7DC473CD8A}" presName="composite" presStyleCnt="0"/>
      <dgm:spPr/>
    </dgm:pt>
    <dgm:pt modelId="{4365A103-6CB4-4477-AD7D-BA3061584EC0}" type="pres">
      <dgm:prSet presAssocID="{42E94EE3-1CE9-4318-A954-7A7DC473CD8A}" presName="imgShp" presStyleLbl="fgImgPlace1" presStyleIdx="1" presStyleCnt="4" custLinFactNeighborX="-36273" custLinFactNeighborY="2797"/>
      <dgm:spPr>
        <a:blipFill rotWithShape="1">
          <a:blip xmlns:r="http://schemas.openxmlformats.org/officeDocument/2006/relationships" r:embed="rId3"/>
          <a:stretch>
            <a:fillRect/>
          </a:stretch>
        </a:blipFill>
      </dgm:spPr>
    </dgm:pt>
    <dgm:pt modelId="{B4D3CCBE-2C32-48A1-B5B4-A767391F8013}" type="pres">
      <dgm:prSet presAssocID="{42E94EE3-1CE9-4318-A954-7A7DC473CD8A}" presName="txShp" presStyleLbl="node1" presStyleIdx="1" presStyleCnt="4" custScaleX="105944">
        <dgm:presLayoutVars>
          <dgm:bulletEnabled val="1"/>
        </dgm:presLayoutVars>
      </dgm:prSet>
      <dgm:spPr/>
    </dgm:pt>
    <dgm:pt modelId="{0ED4BBB9-79A6-4482-931B-4D9BEA5D932A}" type="pres">
      <dgm:prSet presAssocID="{FF47D3E7-08F8-4B3D-9986-4CF54EBE332C}" presName="spacing" presStyleCnt="0"/>
      <dgm:spPr/>
    </dgm:pt>
    <dgm:pt modelId="{249AFCEF-B34E-4068-BB79-4ACCB49ED68A}" type="pres">
      <dgm:prSet presAssocID="{90D7E470-CEDC-4777-B97D-F864A9472941}" presName="composite" presStyleCnt="0"/>
      <dgm:spPr/>
    </dgm:pt>
    <dgm:pt modelId="{A8E4A736-6467-44AB-9BF4-5DCB3F67BD20}" type="pres">
      <dgm:prSet presAssocID="{90D7E470-CEDC-4777-B97D-F864A9472941}" presName="imgShp" presStyleLbl="fgImgPlace1" presStyleIdx="2" presStyleCnt="4" custLinFactNeighborX="-36273" custLinFactNeighborY="-8129"/>
      <dgm:spPr>
        <a:blipFill rotWithShape="1">
          <a:blip xmlns:r="http://schemas.openxmlformats.org/officeDocument/2006/relationships" r:embed="rId3"/>
          <a:stretch>
            <a:fillRect/>
          </a:stretch>
        </a:blipFill>
      </dgm:spPr>
    </dgm:pt>
    <dgm:pt modelId="{B87BC12F-9B7D-4537-9BDE-7EB229B7A6DC}" type="pres">
      <dgm:prSet presAssocID="{90D7E470-CEDC-4777-B97D-F864A9472941}" presName="txShp" presStyleLbl="node1" presStyleIdx="2" presStyleCnt="4" custScaleX="105944">
        <dgm:presLayoutVars>
          <dgm:bulletEnabled val="1"/>
        </dgm:presLayoutVars>
      </dgm:prSet>
      <dgm:spPr/>
    </dgm:pt>
    <dgm:pt modelId="{D0C96B1A-EB61-499A-A785-C7C07FB52495}" type="pres">
      <dgm:prSet presAssocID="{84C2B1D6-5DD6-434C-B24B-0B6A61F2B5FC}" presName="spacing" presStyleCnt="0"/>
      <dgm:spPr/>
    </dgm:pt>
    <dgm:pt modelId="{F29A87D2-2B33-4F85-8E6C-8E6C790AF685}" type="pres">
      <dgm:prSet presAssocID="{7499895E-9614-4A6A-8DF6-453D4134FA9C}" presName="composite" presStyleCnt="0"/>
      <dgm:spPr/>
    </dgm:pt>
    <dgm:pt modelId="{3615CF51-F91B-4115-BAA9-D9454EF1446A}" type="pres">
      <dgm:prSet presAssocID="{7499895E-9614-4A6A-8DF6-453D4134FA9C}" presName="imgShp" presStyleLbl="fgImgPlace1" presStyleIdx="3" presStyleCnt="4" custLinFactNeighborX="-36273" custLinFactNeighborY="1107"/>
      <dgm:spPr>
        <a:blipFill rotWithShape="1">
          <a:blip xmlns:r="http://schemas.openxmlformats.org/officeDocument/2006/relationships" r:embed="rId3"/>
          <a:stretch>
            <a:fillRect/>
          </a:stretch>
        </a:blipFill>
      </dgm:spPr>
    </dgm:pt>
    <dgm:pt modelId="{19D275A8-E32A-42D0-87BD-CD0803342BB0}" type="pres">
      <dgm:prSet presAssocID="{7499895E-9614-4A6A-8DF6-453D4134FA9C}" presName="txShp" presStyleLbl="node1" presStyleIdx="3" presStyleCnt="4" custScaleX="105944">
        <dgm:presLayoutVars>
          <dgm:bulletEnabled val="1"/>
        </dgm:presLayoutVars>
      </dgm:prSet>
      <dgm:spPr/>
    </dgm:pt>
  </dgm:ptLst>
  <dgm:cxnLst>
    <dgm:cxn modelId="{BBD86152-73A7-4B6D-8757-28999FE0D502}" type="presOf" srcId="{A861A90B-612D-4665-ABCA-533536640B92}" destId="{08EF9DE6-8475-4857-A0D1-20518FAFC01B}" srcOrd="0" destOrd="0" presId="urn:microsoft.com/office/officeart/2005/8/layout/vList3"/>
    <dgm:cxn modelId="{9642351F-D8D1-46FF-BEDA-619FAD3E0FEF}" type="presOf" srcId="{692F1740-ECA1-470E-B1B1-88D060B889C0}" destId="{351A9F9D-D7AC-4E61-857B-605BA54A9945}" srcOrd="0" destOrd="0" presId="urn:microsoft.com/office/officeart/2005/8/layout/vList3"/>
    <dgm:cxn modelId="{E13560E7-541A-4F08-9F34-AC16B1117561}" type="presOf" srcId="{42E94EE3-1CE9-4318-A954-7A7DC473CD8A}" destId="{B4D3CCBE-2C32-48A1-B5B4-A767391F8013}" srcOrd="0" destOrd="0" presId="urn:microsoft.com/office/officeart/2005/8/layout/vList3"/>
    <dgm:cxn modelId="{69D31F11-B6D1-482A-9F59-406051014230}" type="presOf" srcId="{7499895E-9614-4A6A-8DF6-453D4134FA9C}" destId="{19D275A8-E32A-42D0-87BD-CD0803342BB0}" srcOrd="0" destOrd="0" presId="urn:microsoft.com/office/officeart/2005/8/layout/vList3"/>
    <dgm:cxn modelId="{6B2BDB52-EA44-40B7-9B82-A9CAB5D3227F}" srcId="{A861A90B-612D-4665-ABCA-533536640B92}" destId="{7499895E-9614-4A6A-8DF6-453D4134FA9C}" srcOrd="3" destOrd="0" parTransId="{3E73D681-4971-412A-9DD0-C5ACE9975A02}" sibTransId="{F9CB584B-8EC5-4DCF-8A6B-005601EE3381}"/>
    <dgm:cxn modelId="{F7E9A353-0ACD-4B8B-87E0-1ED7B5E8BBB7}" type="presOf" srcId="{90D7E470-CEDC-4777-B97D-F864A9472941}" destId="{B87BC12F-9B7D-4537-9BDE-7EB229B7A6DC}" srcOrd="0" destOrd="0" presId="urn:microsoft.com/office/officeart/2005/8/layout/vList3"/>
    <dgm:cxn modelId="{E2FE97C4-71F3-4F64-A2E4-BD54849C8F54}" srcId="{A861A90B-612D-4665-ABCA-533536640B92}" destId="{42E94EE3-1CE9-4318-A954-7A7DC473CD8A}" srcOrd="1" destOrd="0" parTransId="{66084899-8598-4F8C-B9BD-ABA99C91FC04}" sibTransId="{FF47D3E7-08F8-4B3D-9986-4CF54EBE332C}"/>
    <dgm:cxn modelId="{2AFEEBB0-300E-4F80-B0BA-2AFCC2EB2297}" srcId="{A861A90B-612D-4665-ABCA-533536640B92}" destId="{90D7E470-CEDC-4777-B97D-F864A9472941}" srcOrd="2" destOrd="0" parTransId="{834C4CEB-1E84-4EC6-8F8F-0935F22A6519}" sibTransId="{84C2B1D6-5DD6-434C-B24B-0B6A61F2B5FC}"/>
    <dgm:cxn modelId="{10F7F045-EC42-43DE-A77E-F9C07B4A3CE9}" srcId="{A861A90B-612D-4665-ABCA-533536640B92}" destId="{692F1740-ECA1-470E-B1B1-88D060B889C0}" srcOrd="0" destOrd="0" parTransId="{81DCCB1F-6401-46B3-8BDD-A6061479215F}" sibTransId="{4180000E-B312-4B0E-AD00-92BDE9966F58}"/>
    <dgm:cxn modelId="{515B9970-8DC2-4CA9-86EA-D1FADD71EFAC}" type="presParOf" srcId="{08EF9DE6-8475-4857-A0D1-20518FAFC01B}" destId="{877670A0-A7B6-4FE6-AD63-DBE0DB145F3B}" srcOrd="0" destOrd="0" presId="urn:microsoft.com/office/officeart/2005/8/layout/vList3"/>
    <dgm:cxn modelId="{03599531-1A18-4E3D-8827-3BCFF1DF79FC}" type="presParOf" srcId="{877670A0-A7B6-4FE6-AD63-DBE0DB145F3B}" destId="{77A0A3B2-DCEE-4D51-A2BC-101CC65E375B}" srcOrd="0" destOrd="0" presId="urn:microsoft.com/office/officeart/2005/8/layout/vList3"/>
    <dgm:cxn modelId="{CAAA7354-E74B-4112-B2DA-8D77B3C46136}" type="presParOf" srcId="{877670A0-A7B6-4FE6-AD63-DBE0DB145F3B}" destId="{351A9F9D-D7AC-4E61-857B-605BA54A9945}" srcOrd="1" destOrd="0" presId="urn:microsoft.com/office/officeart/2005/8/layout/vList3"/>
    <dgm:cxn modelId="{01174A9F-8EA4-4262-B259-205B0B515C0A}" type="presParOf" srcId="{08EF9DE6-8475-4857-A0D1-20518FAFC01B}" destId="{DCE90B1D-8B26-4BF7-9F81-8C53714B0AFD}" srcOrd="1" destOrd="0" presId="urn:microsoft.com/office/officeart/2005/8/layout/vList3"/>
    <dgm:cxn modelId="{412779A3-F08B-4E39-9726-F17ED302E69A}" type="presParOf" srcId="{08EF9DE6-8475-4857-A0D1-20518FAFC01B}" destId="{191A8490-410A-4C8F-B5C0-31A3C9C7A07A}" srcOrd="2" destOrd="0" presId="urn:microsoft.com/office/officeart/2005/8/layout/vList3"/>
    <dgm:cxn modelId="{3DEC4A8A-D2B5-4222-9B14-BD2BFE529AF8}" type="presParOf" srcId="{191A8490-410A-4C8F-B5C0-31A3C9C7A07A}" destId="{4365A103-6CB4-4477-AD7D-BA3061584EC0}" srcOrd="0" destOrd="0" presId="urn:microsoft.com/office/officeart/2005/8/layout/vList3"/>
    <dgm:cxn modelId="{CB772900-C012-471E-96DF-44B75542125E}" type="presParOf" srcId="{191A8490-410A-4C8F-B5C0-31A3C9C7A07A}" destId="{B4D3CCBE-2C32-48A1-B5B4-A767391F8013}" srcOrd="1" destOrd="0" presId="urn:microsoft.com/office/officeart/2005/8/layout/vList3"/>
    <dgm:cxn modelId="{5393C46B-DA2E-4E19-B55D-FE6A679B8A17}" type="presParOf" srcId="{08EF9DE6-8475-4857-A0D1-20518FAFC01B}" destId="{0ED4BBB9-79A6-4482-931B-4D9BEA5D932A}" srcOrd="3" destOrd="0" presId="urn:microsoft.com/office/officeart/2005/8/layout/vList3"/>
    <dgm:cxn modelId="{298AAA77-3F93-4D4D-B95C-9DC46A189430}" type="presParOf" srcId="{08EF9DE6-8475-4857-A0D1-20518FAFC01B}" destId="{249AFCEF-B34E-4068-BB79-4ACCB49ED68A}" srcOrd="4" destOrd="0" presId="urn:microsoft.com/office/officeart/2005/8/layout/vList3"/>
    <dgm:cxn modelId="{C0A757A4-FE5E-47AE-8DB7-C73DC1FFEF1C}" type="presParOf" srcId="{249AFCEF-B34E-4068-BB79-4ACCB49ED68A}" destId="{A8E4A736-6467-44AB-9BF4-5DCB3F67BD20}" srcOrd="0" destOrd="0" presId="urn:microsoft.com/office/officeart/2005/8/layout/vList3"/>
    <dgm:cxn modelId="{D20C3C31-3A4C-4F41-BF43-BA3E97118BED}" type="presParOf" srcId="{249AFCEF-B34E-4068-BB79-4ACCB49ED68A}" destId="{B87BC12F-9B7D-4537-9BDE-7EB229B7A6DC}" srcOrd="1" destOrd="0" presId="urn:microsoft.com/office/officeart/2005/8/layout/vList3"/>
    <dgm:cxn modelId="{EFED79CD-9C2D-4F99-AA96-2D9B8A866460}" type="presParOf" srcId="{08EF9DE6-8475-4857-A0D1-20518FAFC01B}" destId="{D0C96B1A-EB61-499A-A785-C7C07FB52495}" srcOrd="5" destOrd="0" presId="urn:microsoft.com/office/officeart/2005/8/layout/vList3"/>
    <dgm:cxn modelId="{EE28EF69-8FCF-4725-BBAD-A08C56C9B1D7}" type="presParOf" srcId="{08EF9DE6-8475-4857-A0D1-20518FAFC01B}" destId="{F29A87D2-2B33-4F85-8E6C-8E6C790AF685}" srcOrd="6" destOrd="0" presId="urn:microsoft.com/office/officeart/2005/8/layout/vList3"/>
    <dgm:cxn modelId="{FA993C66-6644-4C1D-AE0E-A09BC9B553DC}" type="presParOf" srcId="{F29A87D2-2B33-4F85-8E6C-8E6C790AF685}" destId="{3615CF51-F91B-4115-BAA9-D9454EF1446A}" srcOrd="0" destOrd="0" presId="urn:microsoft.com/office/officeart/2005/8/layout/vList3"/>
    <dgm:cxn modelId="{AD710422-8D81-4013-9CE1-E345D89C9CF9}" type="presParOf" srcId="{F29A87D2-2B33-4F85-8E6C-8E6C790AF685}" destId="{19D275A8-E32A-42D0-87BD-CD0803342BB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DDC10-7EBC-409D-AACC-16F271064EA5}" type="doc">
      <dgm:prSet loTypeId="urn:microsoft.com/office/officeart/2009/3/layout/SubStepProcess" loCatId="process" qsTypeId="urn:microsoft.com/office/officeart/2005/8/quickstyle/simple1" qsCatId="simple" csTypeId="urn:microsoft.com/office/officeart/2005/8/colors/accent5_3" csCatId="accent5" phldr="1"/>
      <dgm:spPr/>
      <dgm:t>
        <a:bodyPr/>
        <a:lstStyle/>
        <a:p>
          <a:endParaRPr lang="es-CO"/>
        </a:p>
      </dgm:t>
    </dgm:pt>
    <dgm:pt modelId="{42C2828A-ECA9-4E26-AA7C-3F61F7C4F096}">
      <dgm:prSet phldrT="[Texto]" custT="1"/>
      <dgm:spPr/>
      <dgm:t>
        <a:bodyPr/>
        <a:lstStyle/>
        <a:p>
          <a:pPr algn="ctr"/>
          <a:r>
            <a:rPr lang="es-CO" sz="2000" dirty="0">
              <a:latin typeface="Trebuchet MS" panose="020B0603020202020204" pitchFamily="34" charset="0"/>
            </a:rPr>
            <a:t>Sistema de separación</a:t>
          </a:r>
        </a:p>
      </dgm:t>
    </dgm:pt>
    <dgm:pt modelId="{3EA00910-65BC-4313-B222-233B39589BBA}" type="parTrans" cxnId="{FF3AB4B4-68B7-4321-99B8-3289E2B841C4}">
      <dgm:prSet/>
      <dgm:spPr/>
      <dgm:t>
        <a:bodyPr/>
        <a:lstStyle/>
        <a:p>
          <a:endParaRPr lang="es-CO"/>
        </a:p>
      </dgm:t>
    </dgm:pt>
    <dgm:pt modelId="{AF5F99D2-7A3F-4510-B2DD-5D7628D081BA}" type="sibTrans" cxnId="{FF3AB4B4-68B7-4321-99B8-3289E2B841C4}">
      <dgm:prSet/>
      <dgm:spPr/>
      <dgm:t>
        <a:bodyPr/>
        <a:lstStyle/>
        <a:p>
          <a:endParaRPr lang="es-CO"/>
        </a:p>
      </dgm:t>
    </dgm:pt>
    <dgm:pt modelId="{1AC7B1C6-E363-429E-8403-43181E280FCB}">
      <dgm:prSet phldrT="[Texto]" custT="1"/>
      <dgm:spPr/>
      <dgm:t>
        <a:bodyPr/>
        <a:lstStyle/>
        <a:p>
          <a:r>
            <a:rPr lang="es-CO" sz="2000" dirty="0">
              <a:latin typeface="Trebuchet MS" panose="020B0603020202020204" pitchFamily="34" charset="0"/>
            </a:rPr>
            <a:t>Sistema </a:t>
          </a:r>
          <a:r>
            <a:rPr lang="es-CO" sz="2000" dirty="0" err="1">
              <a:latin typeface="Trebuchet MS" panose="020B0603020202020204" pitchFamily="34" charset="0"/>
            </a:rPr>
            <a:t>integralista</a:t>
          </a:r>
          <a:r>
            <a:rPr lang="es-CO" sz="2000" dirty="0">
              <a:latin typeface="Trebuchet MS" panose="020B0603020202020204" pitchFamily="34" charset="0"/>
            </a:rPr>
            <a:t> o de imputación</a:t>
          </a:r>
        </a:p>
      </dgm:t>
    </dgm:pt>
    <dgm:pt modelId="{A0BDC799-FE86-40A8-821A-07EA943CD002}" type="parTrans" cxnId="{932CF801-F57A-4D83-9EE9-249CA8929558}">
      <dgm:prSet/>
      <dgm:spPr/>
      <dgm:t>
        <a:bodyPr/>
        <a:lstStyle/>
        <a:p>
          <a:endParaRPr lang="es-CO"/>
        </a:p>
      </dgm:t>
    </dgm:pt>
    <dgm:pt modelId="{A469A3AB-84DD-439B-B2EB-606C419B9064}" type="sibTrans" cxnId="{932CF801-F57A-4D83-9EE9-249CA8929558}">
      <dgm:prSet/>
      <dgm:spPr/>
      <dgm:t>
        <a:bodyPr/>
        <a:lstStyle/>
        <a:p>
          <a:endParaRPr lang="es-CO"/>
        </a:p>
      </dgm:t>
    </dgm:pt>
    <dgm:pt modelId="{A91A41BE-7CE8-4B8D-B6F8-FC6CD94A6411}">
      <dgm:prSet phldrT="[Texto]" custT="1"/>
      <dgm:spPr/>
      <dgm:t>
        <a:bodyPr/>
        <a:lstStyle/>
        <a:p>
          <a:r>
            <a:rPr lang="es-CO" sz="2000" dirty="0">
              <a:latin typeface="Trebuchet MS" panose="020B0603020202020204" pitchFamily="34" charset="0"/>
            </a:rPr>
            <a:t>Sistema de transparencia</a:t>
          </a:r>
        </a:p>
      </dgm:t>
    </dgm:pt>
    <dgm:pt modelId="{802736AF-F0F8-4B8F-9176-C7229370BBEC}" type="parTrans" cxnId="{A6C2191E-CF7D-4679-A106-8A5D0F77336A}">
      <dgm:prSet/>
      <dgm:spPr/>
      <dgm:t>
        <a:bodyPr/>
        <a:lstStyle/>
        <a:p>
          <a:endParaRPr lang="es-CO"/>
        </a:p>
      </dgm:t>
    </dgm:pt>
    <dgm:pt modelId="{A6B47910-3E0A-4560-9031-316BF0C4087D}" type="sibTrans" cxnId="{A6C2191E-CF7D-4679-A106-8A5D0F77336A}">
      <dgm:prSet/>
      <dgm:spPr/>
      <dgm:t>
        <a:bodyPr/>
        <a:lstStyle/>
        <a:p>
          <a:endParaRPr lang="es-CO"/>
        </a:p>
      </dgm:t>
    </dgm:pt>
    <dgm:pt modelId="{BC304B5E-1E8B-4AA7-9E2B-DAD71F0B8951}" type="pres">
      <dgm:prSet presAssocID="{6C1DDC10-7EBC-409D-AACC-16F271064EA5}" presName="Name0" presStyleCnt="0">
        <dgm:presLayoutVars>
          <dgm:chMax val="7"/>
          <dgm:dir/>
          <dgm:animOne val="branch"/>
        </dgm:presLayoutVars>
      </dgm:prSet>
      <dgm:spPr/>
    </dgm:pt>
    <dgm:pt modelId="{8473D96F-74FD-4B8F-B82E-C6353BA0AB5C}" type="pres">
      <dgm:prSet presAssocID="{42C2828A-ECA9-4E26-AA7C-3F61F7C4F096}" presName="parTx1" presStyleLbl="node1" presStyleIdx="0" presStyleCnt="3" custLinFactNeighborX="-14060"/>
      <dgm:spPr/>
    </dgm:pt>
    <dgm:pt modelId="{97CFF36C-03F2-4AF1-9083-490410CF6B94}" type="pres">
      <dgm:prSet presAssocID="{1AC7B1C6-E363-429E-8403-43181E280FCB}" presName="parTx2" presStyleLbl="node1" presStyleIdx="1" presStyleCnt="3" custLinFactNeighborX="-2220"/>
      <dgm:spPr/>
    </dgm:pt>
    <dgm:pt modelId="{3B01B91B-7E43-4018-968D-C6204912D8A1}" type="pres">
      <dgm:prSet presAssocID="{A91A41BE-7CE8-4B8D-B6F8-FC6CD94A6411}" presName="parTx3" presStyleLbl="node1" presStyleIdx="2" presStyleCnt="3" custLinFactNeighborX="11470"/>
      <dgm:spPr/>
    </dgm:pt>
  </dgm:ptLst>
  <dgm:cxnLst>
    <dgm:cxn modelId="{6DA5C957-F724-4604-A8F9-36D67349920A}" type="presOf" srcId="{6C1DDC10-7EBC-409D-AACC-16F271064EA5}" destId="{BC304B5E-1E8B-4AA7-9E2B-DAD71F0B8951}" srcOrd="0" destOrd="0" presId="urn:microsoft.com/office/officeart/2009/3/layout/SubStepProcess"/>
    <dgm:cxn modelId="{41DBC465-890F-4051-90A2-03BE691A0648}" type="presOf" srcId="{42C2828A-ECA9-4E26-AA7C-3F61F7C4F096}" destId="{8473D96F-74FD-4B8F-B82E-C6353BA0AB5C}" srcOrd="0" destOrd="0" presId="urn:microsoft.com/office/officeart/2009/3/layout/SubStepProcess"/>
    <dgm:cxn modelId="{20F5834C-BBFB-4FBF-86BA-68876A9CEF83}" type="presOf" srcId="{A91A41BE-7CE8-4B8D-B6F8-FC6CD94A6411}" destId="{3B01B91B-7E43-4018-968D-C6204912D8A1}" srcOrd="0" destOrd="0" presId="urn:microsoft.com/office/officeart/2009/3/layout/SubStepProcess"/>
    <dgm:cxn modelId="{EE0E38B8-2F05-4042-9BB6-118AC9AC826D}" type="presOf" srcId="{1AC7B1C6-E363-429E-8403-43181E280FCB}" destId="{97CFF36C-03F2-4AF1-9083-490410CF6B94}" srcOrd="0" destOrd="0" presId="urn:microsoft.com/office/officeart/2009/3/layout/SubStepProcess"/>
    <dgm:cxn modelId="{932CF801-F57A-4D83-9EE9-249CA8929558}" srcId="{6C1DDC10-7EBC-409D-AACC-16F271064EA5}" destId="{1AC7B1C6-E363-429E-8403-43181E280FCB}" srcOrd="1" destOrd="0" parTransId="{A0BDC799-FE86-40A8-821A-07EA943CD002}" sibTransId="{A469A3AB-84DD-439B-B2EB-606C419B9064}"/>
    <dgm:cxn modelId="{FF3AB4B4-68B7-4321-99B8-3289E2B841C4}" srcId="{6C1DDC10-7EBC-409D-AACC-16F271064EA5}" destId="{42C2828A-ECA9-4E26-AA7C-3F61F7C4F096}" srcOrd="0" destOrd="0" parTransId="{3EA00910-65BC-4313-B222-233B39589BBA}" sibTransId="{AF5F99D2-7A3F-4510-B2DD-5D7628D081BA}"/>
    <dgm:cxn modelId="{A6C2191E-CF7D-4679-A106-8A5D0F77336A}" srcId="{6C1DDC10-7EBC-409D-AACC-16F271064EA5}" destId="{A91A41BE-7CE8-4B8D-B6F8-FC6CD94A6411}" srcOrd="2" destOrd="0" parTransId="{802736AF-F0F8-4B8F-9176-C7229370BBEC}" sibTransId="{A6B47910-3E0A-4560-9031-316BF0C4087D}"/>
    <dgm:cxn modelId="{4E0A037A-BDE6-4B93-8F3D-3793B96B0623}" type="presParOf" srcId="{BC304B5E-1E8B-4AA7-9E2B-DAD71F0B8951}" destId="{8473D96F-74FD-4B8F-B82E-C6353BA0AB5C}" srcOrd="0" destOrd="0" presId="urn:microsoft.com/office/officeart/2009/3/layout/SubStepProcess"/>
    <dgm:cxn modelId="{71E5196B-590B-4642-B1DB-1DA89582997B}" type="presParOf" srcId="{BC304B5E-1E8B-4AA7-9E2B-DAD71F0B8951}" destId="{97CFF36C-03F2-4AF1-9083-490410CF6B94}" srcOrd="1" destOrd="0" presId="urn:microsoft.com/office/officeart/2009/3/layout/SubStepProcess"/>
    <dgm:cxn modelId="{40A5EF94-001F-49CC-98B2-59E16C43EEE1}" type="presParOf" srcId="{BC304B5E-1E8B-4AA7-9E2B-DAD71F0B8951}" destId="{3B01B91B-7E43-4018-968D-C6204912D8A1}"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A7FC19-EBEE-44FB-999C-EE4E3B228B19}" type="doc">
      <dgm:prSet loTypeId="urn:microsoft.com/office/officeart/2008/layout/AlternatingHexagons" loCatId="list" qsTypeId="urn:microsoft.com/office/officeart/2005/8/quickstyle/simple1" qsCatId="simple" csTypeId="urn:microsoft.com/office/officeart/2005/8/colors/accent5_3" csCatId="accent5" phldr="1"/>
      <dgm:spPr/>
      <dgm:t>
        <a:bodyPr/>
        <a:lstStyle/>
        <a:p>
          <a:endParaRPr lang="es-CO"/>
        </a:p>
      </dgm:t>
    </dgm:pt>
    <dgm:pt modelId="{93EF4D64-CEB2-4E79-97EB-0E19E18DBEFC}">
      <dgm:prSet custT="1"/>
      <dgm:spPr/>
      <dgm:t>
        <a:bodyPr/>
        <a:lstStyle/>
        <a:p>
          <a:pPr marR="0" eaLnBrk="1" fontAlgn="auto" latinLnBrk="0" hangingPunct="1">
            <a:buClrTx/>
            <a:buSzTx/>
            <a:buFontTx/>
            <a:tabLst/>
            <a:defRPr/>
          </a:pPr>
          <a:r>
            <a:rPr lang="es-CO" sz="1200" dirty="0">
              <a:latin typeface="Cambria" panose="02040503050406030204" pitchFamily="18" charset="0"/>
            </a:rPr>
            <a:t>Tarifa única concentrada en el negocio</a:t>
          </a:r>
        </a:p>
      </dgm:t>
    </dgm:pt>
    <dgm:pt modelId="{C995FB68-5B37-4B52-9459-1C2AEA9D67C3}" type="parTrans" cxnId="{369400BF-C458-4C3F-85C4-A67094E93648}">
      <dgm:prSet/>
      <dgm:spPr/>
      <dgm:t>
        <a:bodyPr/>
        <a:lstStyle/>
        <a:p>
          <a:endParaRPr lang="es-CO" sz="1200">
            <a:latin typeface="Cambria" panose="02040503050406030204" pitchFamily="18" charset="0"/>
          </a:endParaRPr>
        </a:p>
      </dgm:t>
    </dgm:pt>
    <dgm:pt modelId="{195A3688-A71C-4B94-BF92-D80AB14821C9}" type="sibTrans" cxnId="{369400BF-C458-4C3F-85C4-A67094E93648}">
      <dgm:prSet custT="1"/>
      <dgm:spPr/>
      <dgm:t>
        <a:bodyPr/>
        <a:lstStyle/>
        <a:p>
          <a:r>
            <a:rPr lang="es-CO" sz="1200" dirty="0">
              <a:latin typeface="Cambria" panose="02040503050406030204" pitchFamily="18" charset="0"/>
            </a:rPr>
            <a:t>Principio de progresividad </a:t>
          </a:r>
        </a:p>
      </dgm:t>
    </dgm:pt>
    <dgm:pt modelId="{5D1398DA-E5F8-4B03-9F84-18123927069D}">
      <dgm:prSet phldrT="[Texto]" custT="1"/>
      <dgm:spPr/>
      <dgm:t>
        <a:bodyPr/>
        <a:lstStyle/>
        <a:p>
          <a:pPr defTabSz="311150">
            <a:lnSpc>
              <a:spcPct val="90000"/>
            </a:lnSpc>
            <a:spcBef>
              <a:spcPct val="0"/>
            </a:spcBef>
            <a:spcAft>
              <a:spcPct val="35000"/>
            </a:spcAft>
          </a:pPr>
          <a:r>
            <a:rPr lang="es-CO" sz="1200">
              <a:latin typeface="Cambria" panose="02040503050406030204" pitchFamily="18" charset="0"/>
            </a:rPr>
            <a:t>No favorece la capitalización</a:t>
          </a:r>
          <a:endParaRPr lang="es-CO" sz="1200" dirty="0">
            <a:latin typeface="Cambria" panose="02040503050406030204" pitchFamily="18" charset="0"/>
          </a:endParaRPr>
        </a:p>
      </dgm:t>
    </dgm:pt>
    <dgm:pt modelId="{0E5ECEBE-CED4-4736-9F22-40696DBDDF43}" type="parTrans" cxnId="{13C9A9E5-7FDE-4DF6-AC39-F3CE169DFA40}">
      <dgm:prSet/>
      <dgm:spPr/>
      <dgm:t>
        <a:bodyPr/>
        <a:lstStyle/>
        <a:p>
          <a:endParaRPr lang="es-CO" sz="1200">
            <a:latin typeface="Cambria" panose="02040503050406030204" pitchFamily="18" charset="0"/>
          </a:endParaRPr>
        </a:p>
      </dgm:t>
    </dgm:pt>
    <dgm:pt modelId="{FB92607A-6F09-4F37-BFDC-934AF3FE39C2}" type="sibTrans" cxnId="{13C9A9E5-7FDE-4DF6-AC39-F3CE169DFA40}">
      <dgm:prSet custT="1"/>
      <dgm:spPr/>
      <dgm:t>
        <a:bodyPr/>
        <a:lstStyle/>
        <a:p>
          <a:endParaRPr lang="es-CO" sz="1200" dirty="0">
            <a:latin typeface="Cambria" panose="02040503050406030204" pitchFamily="18" charset="0"/>
          </a:endParaRPr>
        </a:p>
      </dgm:t>
    </dgm:pt>
    <dgm:pt modelId="{9DA5F076-9AAB-44DF-8A7D-8565CB18F3CC}">
      <dgm:prSet phldrT="[Texto]" custT="1"/>
      <dgm:spPr/>
      <dgm:t>
        <a:bodyPr/>
        <a:lstStyle/>
        <a:p>
          <a:endParaRPr lang="es-CO" sz="1200" dirty="0">
            <a:latin typeface="Cambria" panose="02040503050406030204" pitchFamily="18" charset="0"/>
          </a:endParaRPr>
        </a:p>
        <a:p>
          <a:r>
            <a:rPr lang="es-CO" sz="1200" dirty="0">
              <a:latin typeface="Cambria" panose="02040503050406030204" pitchFamily="18" charset="0"/>
            </a:rPr>
            <a:t>No traslada beneficios tributarios a accionistas</a:t>
          </a:r>
        </a:p>
        <a:p>
          <a:endParaRPr lang="es-CO" sz="1200" dirty="0">
            <a:latin typeface="Cambria" panose="02040503050406030204" pitchFamily="18" charset="0"/>
          </a:endParaRPr>
        </a:p>
      </dgm:t>
    </dgm:pt>
    <dgm:pt modelId="{2E92C4B4-ADCC-43E3-B6FF-BE58D2413953}" type="sibTrans" cxnId="{CAB5BBC9-D545-43DA-9D3E-E7EB41758125}">
      <dgm:prSet custT="1"/>
      <dgm:spPr/>
      <dgm:t>
        <a:bodyPr/>
        <a:lstStyle/>
        <a:p>
          <a:endParaRPr lang="es-CO" sz="1200" dirty="0">
            <a:latin typeface="Cambria" panose="02040503050406030204" pitchFamily="18" charset="0"/>
          </a:endParaRPr>
        </a:p>
      </dgm:t>
    </dgm:pt>
    <dgm:pt modelId="{70C49954-41B2-4584-8A5B-0E59D3CF33EF}" type="parTrans" cxnId="{CAB5BBC9-D545-43DA-9D3E-E7EB41758125}">
      <dgm:prSet/>
      <dgm:spPr/>
      <dgm:t>
        <a:bodyPr/>
        <a:lstStyle/>
        <a:p>
          <a:endParaRPr lang="es-CO" sz="1200">
            <a:latin typeface="Cambria" panose="02040503050406030204" pitchFamily="18" charset="0"/>
          </a:endParaRPr>
        </a:p>
      </dgm:t>
    </dgm:pt>
    <dgm:pt modelId="{E3695F69-F884-4D1A-A152-DB5BD2CA0055}">
      <dgm:prSet phldrT="[Texto]" custT="1"/>
      <dgm:spPr/>
      <dgm:t>
        <a:bodyPr/>
        <a:lstStyle/>
        <a:p>
          <a:endParaRPr lang="es-CO" sz="1200" dirty="0"/>
        </a:p>
        <a:p>
          <a:r>
            <a:rPr lang="es-CO" sz="1200" dirty="0">
              <a:latin typeface="Cambria" panose="02040503050406030204" pitchFamily="18" charset="0"/>
            </a:rPr>
            <a:t>Asimetrías con los Convenios para Evitar la Doble Imposición</a:t>
          </a:r>
        </a:p>
      </dgm:t>
    </dgm:pt>
    <dgm:pt modelId="{4B8F410C-6B38-4553-B0D4-474F2D80945E}" type="sibTrans" cxnId="{E71EE664-1D32-4F8D-A7C3-8DC37A337FD1}">
      <dgm:prSet custT="1"/>
      <dgm:spPr/>
      <dgm:t>
        <a:bodyPr/>
        <a:lstStyle/>
        <a:p>
          <a:r>
            <a:rPr lang="es-CO" sz="1200" dirty="0">
              <a:latin typeface="Cambria" panose="02040503050406030204" pitchFamily="18" charset="0"/>
            </a:rPr>
            <a:t>Asimetría en la utilidad</a:t>
          </a:r>
        </a:p>
      </dgm:t>
    </dgm:pt>
    <dgm:pt modelId="{66DF4C74-3D43-468F-90DF-A2162152BAAE}" type="parTrans" cxnId="{E71EE664-1D32-4F8D-A7C3-8DC37A337FD1}">
      <dgm:prSet/>
      <dgm:spPr/>
      <dgm:t>
        <a:bodyPr/>
        <a:lstStyle/>
        <a:p>
          <a:endParaRPr lang="es-CO" sz="1200">
            <a:latin typeface="Cambria" panose="02040503050406030204" pitchFamily="18" charset="0"/>
          </a:endParaRPr>
        </a:p>
      </dgm:t>
    </dgm:pt>
    <dgm:pt modelId="{EAAF7825-6929-42A9-8933-4ED46F393492}" type="pres">
      <dgm:prSet presAssocID="{81A7FC19-EBEE-44FB-999C-EE4E3B228B19}" presName="Name0" presStyleCnt="0">
        <dgm:presLayoutVars>
          <dgm:chMax/>
          <dgm:chPref/>
          <dgm:dir/>
          <dgm:animLvl val="lvl"/>
        </dgm:presLayoutVars>
      </dgm:prSet>
      <dgm:spPr/>
    </dgm:pt>
    <dgm:pt modelId="{5819FA3A-161E-4068-A7C7-53FF76FB1915}" type="pres">
      <dgm:prSet presAssocID="{93EF4D64-CEB2-4E79-97EB-0E19E18DBEFC}" presName="composite" presStyleCnt="0"/>
      <dgm:spPr/>
    </dgm:pt>
    <dgm:pt modelId="{D1C83033-5111-4A25-A338-7475F4ECB14B}" type="pres">
      <dgm:prSet presAssocID="{93EF4D64-CEB2-4E79-97EB-0E19E18DBEFC}" presName="Parent1" presStyleLbl="node1" presStyleIdx="0" presStyleCnt="8" custScaleX="105101" custScaleY="99010">
        <dgm:presLayoutVars>
          <dgm:chMax val="1"/>
          <dgm:chPref val="1"/>
          <dgm:bulletEnabled val="1"/>
        </dgm:presLayoutVars>
      </dgm:prSet>
      <dgm:spPr/>
    </dgm:pt>
    <dgm:pt modelId="{205E0F63-E876-4A11-A2D9-B335B703029F}" type="pres">
      <dgm:prSet presAssocID="{93EF4D64-CEB2-4E79-97EB-0E19E18DBEFC}" presName="Childtext1" presStyleLbl="revTx" presStyleIdx="0" presStyleCnt="4">
        <dgm:presLayoutVars>
          <dgm:chMax val="0"/>
          <dgm:chPref val="0"/>
          <dgm:bulletEnabled val="1"/>
        </dgm:presLayoutVars>
      </dgm:prSet>
      <dgm:spPr/>
    </dgm:pt>
    <dgm:pt modelId="{CC57163F-A688-4E35-9E9C-04E08D20068F}" type="pres">
      <dgm:prSet presAssocID="{93EF4D64-CEB2-4E79-97EB-0E19E18DBEFC}" presName="BalanceSpacing" presStyleCnt="0"/>
      <dgm:spPr/>
    </dgm:pt>
    <dgm:pt modelId="{6B8A358D-E3AA-489C-AC37-4846211FEAE8}" type="pres">
      <dgm:prSet presAssocID="{93EF4D64-CEB2-4E79-97EB-0E19E18DBEFC}" presName="BalanceSpacing1" presStyleCnt="0"/>
      <dgm:spPr/>
    </dgm:pt>
    <dgm:pt modelId="{FA670CD0-9C49-4F7C-B2D8-47DDC487BF9B}" type="pres">
      <dgm:prSet presAssocID="{195A3688-A71C-4B94-BF92-D80AB14821C9}" presName="Accent1Text" presStyleLbl="node1" presStyleIdx="1" presStyleCnt="8" custScaleX="105101" custScaleY="99010"/>
      <dgm:spPr/>
    </dgm:pt>
    <dgm:pt modelId="{7541BE64-7506-461A-BF32-B31D623A136C}" type="pres">
      <dgm:prSet presAssocID="{195A3688-A71C-4B94-BF92-D80AB14821C9}" presName="spaceBetweenRectangles" presStyleCnt="0"/>
      <dgm:spPr/>
    </dgm:pt>
    <dgm:pt modelId="{127323BF-3761-4000-8D2A-4911BDA0743F}" type="pres">
      <dgm:prSet presAssocID="{9DA5F076-9AAB-44DF-8A7D-8565CB18F3CC}" presName="composite" presStyleCnt="0"/>
      <dgm:spPr/>
    </dgm:pt>
    <dgm:pt modelId="{238F3617-836A-4FAB-8805-169434BBC3CF}" type="pres">
      <dgm:prSet presAssocID="{9DA5F076-9AAB-44DF-8A7D-8565CB18F3CC}" presName="Parent1" presStyleLbl="node1" presStyleIdx="2" presStyleCnt="8" custScaleX="105101" custScaleY="99010">
        <dgm:presLayoutVars>
          <dgm:chMax val="1"/>
          <dgm:chPref val="1"/>
          <dgm:bulletEnabled val="1"/>
        </dgm:presLayoutVars>
      </dgm:prSet>
      <dgm:spPr/>
    </dgm:pt>
    <dgm:pt modelId="{B8DD3E6C-5661-48D5-A8FC-F47E001E3275}" type="pres">
      <dgm:prSet presAssocID="{9DA5F076-9AAB-44DF-8A7D-8565CB18F3CC}" presName="Childtext1" presStyleLbl="revTx" presStyleIdx="1" presStyleCnt="4">
        <dgm:presLayoutVars>
          <dgm:chMax val="0"/>
          <dgm:chPref val="0"/>
          <dgm:bulletEnabled val="1"/>
        </dgm:presLayoutVars>
      </dgm:prSet>
      <dgm:spPr/>
    </dgm:pt>
    <dgm:pt modelId="{30225216-98BF-468A-811B-78F4719A5738}" type="pres">
      <dgm:prSet presAssocID="{9DA5F076-9AAB-44DF-8A7D-8565CB18F3CC}" presName="BalanceSpacing" presStyleCnt="0"/>
      <dgm:spPr/>
    </dgm:pt>
    <dgm:pt modelId="{9861B54D-BE12-4B7E-BCE1-C70F177707D4}" type="pres">
      <dgm:prSet presAssocID="{9DA5F076-9AAB-44DF-8A7D-8565CB18F3CC}" presName="BalanceSpacing1" presStyleCnt="0"/>
      <dgm:spPr/>
    </dgm:pt>
    <dgm:pt modelId="{6A67948C-C1BA-4407-A8C1-31E01F1D9450}" type="pres">
      <dgm:prSet presAssocID="{2E92C4B4-ADCC-43E3-B6FF-BE58D2413953}" presName="Accent1Text" presStyleLbl="node1" presStyleIdx="3" presStyleCnt="8" custScaleX="105101" custScaleY="99010"/>
      <dgm:spPr/>
    </dgm:pt>
    <dgm:pt modelId="{FE2ED3A5-62C2-4A1B-B8B5-1E17A3144DC0}" type="pres">
      <dgm:prSet presAssocID="{2E92C4B4-ADCC-43E3-B6FF-BE58D2413953}" presName="spaceBetweenRectangles" presStyleCnt="0"/>
      <dgm:spPr/>
    </dgm:pt>
    <dgm:pt modelId="{55DDBBFC-3D5A-4A3D-AF42-CA7B8180748A}" type="pres">
      <dgm:prSet presAssocID="{5D1398DA-E5F8-4B03-9F84-18123927069D}" presName="composite" presStyleCnt="0"/>
      <dgm:spPr/>
    </dgm:pt>
    <dgm:pt modelId="{70C8B555-0C5D-4A9B-AD15-FF7A9F809687}" type="pres">
      <dgm:prSet presAssocID="{5D1398DA-E5F8-4B03-9F84-18123927069D}" presName="Parent1" presStyleLbl="node1" presStyleIdx="4" presStyleCnt="8" custScaleX="115182" custScaleY="99010" custLinFactNeighborX="1408">
        <dgm:presLayoutVars>
          <dgm:chMax val="1"/>
          <dgm:chPref val="1"/>
          <dgm:bulletEnabled val="1"/>
        </dgm:presLayoutVars>
      </dgm:prSet>
      <dgm:spPr/>
    </dgm:pt>
    <dgm:pt modelId="{6788F38D-20D9-4B47-8F07-35B9C60A90A5}" type="pres">
      <dgm:prSet presAssocID="{5D1398DA-E5F8-4B03-9F84-18123927069D}" presName="Childtext1" presStyleLbl="revTx" presStyleIdx="2" presStyleCnt="4">
        <dgm:presLayoutVars>
          <dgm:chMax val="0"/>
          <dgm:chPref val="0"/>
          <dgm:bulletEnabled val="1"/>
        </dgm:presLayoutVars>
      </dgm:prSet>
      <dgm:spPr/>
    </dgm:pt>
    <dgm:pt modelId="{0DB58040-7ECB-4FC0-8183-65F8C85FE9C4}" type="pres">
      <dgm:prSet presAssocID="{5D1398DA-E5F8-4B03-9F84-18123927069D}" presName="BalanceSpacing" presStyleCnt="0"/>
      <dgm:spPr/>
    </dgm:pt>
    <dgm:pt modelId="{A489A3B5-5DDE-4AB1-98E5-68C83F476062}" type="pres">
      <dgm:prSet presAssocID="{5D1398DA-E5F8-4B03-9F84-18123927069D}" presName="BalanceSpacing1" presStyleCnt="0"/>
      <dgm:spPr/>
    </dgm:pt>
    <dgm:pt modelId="{DB54B85E-8389-43A8-9175-6772D66E4597}" type="pres">
      <dgm:prSet presAssocID="{FB92607A-6F09-4F37-BFDC-934AF3FE39C2}" presName="Accent1Text" presStyleLbl="node1" presStyleIdx="5" presStyleCnt="8" custScaleX="105101" custScaleY="99010"/>
      <dgm:spPr/>
    </dgm:pt>
    <dgm:pt modelId="{C183381A-EA8A-4AEC-910C-61B3EA54661D}" type="pres">
      <dgm:prSet presAssocID="{FB92607A-6F09-4F37-BFDC-934AF3FE39C2}" presName="spaceBetweenRectangles" presStyleCnt="0"/>
      <dgm:spPr/>
    </dgm:pt>
    <dgm:pt modelId="{458F4207-2A70-4AC9-8B9E-601D79A23F12}" type="pres">
      <dgm:prSet presAssocID="{E3695F69-F884-4D1A-A152-DB5BD2CA0055}" presName="composite" presStyleCnt="0"/>
      <dgm:spPr/>
    </dgm:pt>
    <dgm:pt modelId="{E17B3491-5550-4CF2-A8BB-92C9E603D99D}" type="pres">
      <dgm:prSet presAssocID="{E3695F69-F884-4D1A-A152-DB5BD2CA0055}" presName="Parent1" presStyleLbl="node1" presStyleIdx="6" presStyleCnt="8" custScaleX="107214" custScaleY="99010">
        <dgm:presLayoutVars>
          <dgm:chMax val="1"/>
          <dgm:chPref val="1"/>
          <dgm:bulletEnabled val="1"/>
        </dgm:presLayoutVars>
      </dgm:prSet>
      <dgm:spPr/>
    </dgm:pt>
    <dgm:pt modelId="{EAB24844-83E5-4B17-B555-E028B9C3D700}" type="pres">
      <dgm:prSet presAssocID="{E3695F69-F884-4D1A-A152-DB5BD2CA0055}" presName="Childtext1" presStyleLbl="revTx" presStyleIdx="3" presStyleCnt="4">
        <dgm:presLayoutVars>
          <dgm:chMax val="0"/>
          <dgm:chPref val="0"/>
          <dgm:bulletEnabled val="1"/>
        </dgm:presLayoutVars>
      </dgm:prSet>
      <dgm:spPr/>
    </dgm:pt>
    <dgm:pt modelId="{581FF4FB-7FC1-4228-A5D8-7490A21566D2}" type="pres">
      <dgm:prSet presAssocID="{E3695F69-F884-4D1A-A152-DB5BD2CA0055}" presName="BalanceSpacing" presStyleCnt="0"/>
      <dgm:spPr/>
    </dgm:pt>
    <dgm:pt modelId="{6AD2BF33-41B0-470E-A72D-B4D17F617D0A}" type="pres">
      <dgm:prSet presAssocID="{E3695F69-F884-4D1A-A152-DB5BD2CA0055}" presName="BalanceSpacing1" presStyleCnt="0"/>
      <dgm:spPr/>
    </dgm:pt>
    <dgm:pt modelId="{5D621B1A-6D63-42BD-982E-B9D3943104B5}" type="pres">
      <dgm:prSet presAssocID="{4B8F410C-6B38-4553-B0D4-474F2D80945E}" presName="Accent1Text" presStyleLbl="node1" presStyleIdx="7" presStyleCnt="8" custScaleX="105101" custScaleY="99010"/>
      <dgm:spPr/>
    </dgm:pt>
  </dgm:ptLst>
  <dgm:cxnLst>
    <dgm:cxn modelId="{1BD927C8-239D-4916-B7F7-A7598917A2DC}" type="presOf" srcId="{FB92607A-6F09-4F37-BFDC-934AF3FE39C2}" destId="{DB54B85E-8389-43A8-9175-6772D66E4597}" srcOrd="0" destOrd="0" presId="urn:microsoft.com/office/officeart/2008/layout/AlternatingHexagons"/>
    <dgm:cxn modelId="{FCC7DA6D-54DB-4464-B3F9-B47D46B3DCE2}" type="presOf" srcId="{195A3688-A71C-4B94-BF92-D80AB14821C9}" destId="{FA670CD0-9C49-4F7C-B2D8-47DDC487BF9B}" srcOrd="0" destOrd="0" presId="urn:microsoft.com/office/officeart/2008/layout/AlternatingHexagons"/>
    <dgm:cxn modelId="{369400BF-C458-4C3F-85C4-A67094E93648}" srcId="{81A7FC19-EBEE-44FB-999C-EE4E3B228B19}" destId="{93EF4D64-CEB2-4E79-97EB-0E19E18DBEFC}" srcOrd="0" destOrd="0" parTransId="{C995FB68-5B37-4B52-9459-1C2AEA9D67C3}" sibTransId="{195A3688-A71C-4B94-BF92-D80AB14821C9}"/>
    <dgm:cxn modelId="{0B3F75CE-95AF-4A16-A72F-279A62C82C88}" type="presOf" srcId="{81A7FC19-EBEE-44FB-999C-EE4E3B228B19}" destId="{EAAF7825-6929-42A9-8933-4ED46F393492}" srcOrd="0" destOrd="0" presId="urn:microsoft.com/office/officeart/2008/layout/AlternatingHexagons"/>
    <dgm:cxn modelId="{CAB5BBC9-D545-43DA-9D3E-E7EB41758125}" srcId="{81A7FC19-EBEE-44FB-999C-EE4E3B228B19}" destId="{9DA5F076-9AAB-44DF-8A7D-8565CB18F3CC}" srcOrd="1" destOrd="0" parTransId="{70C49954-41B2-4584-8A5B-0E59D3CF33EF}" sibTransId="{2E92C4B4-ADCC-43E3-B6FF-BE58D2413953}"/>
    <dgm:cxn modelId="{61B3DB26-0028-42E8-8968-AF127C8EC733}" type="presOf" srcId="{9DA5F076-9AAB-44DF-8A7D-8565CB18F3CC}" destId="{238F3617-836A-4FAB-8805-169434BBC3CF}" srcOrd="0" destOrd="0" presId="urn:microsoft.com/office/officeart/2008/layout/AlternatingHexagons"/>
    <dgm:cxn modelId="{0BAF3F86-367F-4F0C-87AE-AA09BEEC6F16}" type="presOf" srcId="{93EF4D64-CEB2-4E79-97EB-0E19E18DBEFC}" destId="{D1C83033-5111-4A25-A338-7475F4ECB14B}" srcOrd="0" destOrd="0" presId="urn:microsoft.com/office/officeart/2008/layout/AlternatingHexagons"/>
    <dgm:cxn modelId="{E71EE664-1D32-4F8D-A7C3-8DC37A337FD1}" srcId="{81A7FC19-EBEE-44FB-999C-EE4E3B228B19}" destId="{E3695F69-F884-4D1A-A152-DB5BD2CA0055}" srcOrd="3" destOrd="0" parTransId="{66DF4C74-3D43-468F-90DF-A2162152BAAE}" sibTransId="{4B8F410C-6B38-4553-B0D4-474F2D80945E}"/>
    <dgm:cxn modelId="{90B66B38-F20F-401D-A8E1-26C54AD67A10}" type="presOf" srcId="{5D1398DA-E5F8-4B03-9F84-18123927069D}" destId="{70C8B555-0C5D-4A9B-AD15-FF7A9F809687}" srcOrd="0" destOrd="0" presId="urn:microsoft.com/office/officeart/2008/layout/AlternatingHexagons"/>
    <dgm:cxn modelId="{13C9A9E5-7FDE-4DF6-AC39-F3CE169DFA40}" srcId="{81A7FC19-EBEE-44FB-999C-EE4E3B228B19}" destId="{5D1398DA-E5F8-4B03-9F84-18123927069D}" srcOrd="2" destOrd="0" parTransId="{0E5ECEBE-CED4-4736-9F22-40696DBDDF43}" sibTransId="{FB92607A-6F09-4F37-BFDC-934AF3FE39C2}"/>
    <dgm:cxn modelId="{D1FC624C-60B9-4591-B033-46F8EE79016C}" type="presOf" srcId="{2E92C4B4-ADCC-43E3-B6FF-BE58D2413953}" destId="{6A67948C-C1BA-4407-A8C1-31E01F1D9450}" srcOrd="0" destOrd="0" presId="urn:microsoft.com/office/officeart/2008/layout/AlternatingHexagons"/>
    <dgm:cxn modelId="{E9BCD66F-C53E-4F72-8416-E337F7C7C916}" type="presOf" srcId="{4B8F410C-6B38-4553-B0D4-474F2D80945E}" destId="{5D621B1A-6D63-42BD-982E-B9D3943104B5}" srcOrd="0" destOrd="0" presId="urn:microsoft.com/office/officeart/2008/layout/AlternatingHexagons"/>
    <dgm:cxn modelId="{511EF672-7AD0-4100-BA6B-2618A645505C}" type="presOf" srcId="{E3695F69-F884-4D1A-A152-DB5BD2CA0055}" destId="{E17B3491-5550-4CF2-A8BB-92C9E603D99D}" srcOrd="0" destOrd="0" presId="urn:microsoft.com/office/officeart/2008/layout/AlternatingHexagons"/>
    <dgm:cxn modelId="{775453B8-DB01-4A16-8BC2-0F2C79AFBC3E}" type="presParOf" srcId="{EAAF7825-6929-42A9-8933-4ED46F393492}" destId="{5819FA3A-161E-4068-A7C7-53FF76FB1915}" srcOrd="0" destOrd="0" presId="urn:microsoft.com/office/officeart/2008/layout/AlternatingHexagons"/>
    <dgm:cxn modelId="{4DBBD781-3EBA-4272-8371-7AAEFD5D058E}" type="presParOf" srcId="{5819FA3A-161E-4068-A7C7-53FF76FB1915}" destId="{D1C83033-5111-4A25-A338-7475F4ECB14B}" srcOrd="0" destOrd="0" presId="urn:microsoft.com/office/officeart/2008/layout/AlternatingHexagons"/>
    <dgm:cxn modelId="{450ECA3B-097C-4D96-8266-155F109F12F5}" type="presParOf" srcId="{5819FA3A-161E-4068-A7C7-53FF76FB1915}" destId="{205E0F63-E876-4A11-A2D9-B335B703029F}" srcOrd="1" destOrd="0" presId="urn:microsoft.com/office/officeart/2008/layout/AlternatingHexagons"/>
    <dgm:cxn modelId="{D8FA8AC1-A7DF-437B-94AB-BAD61033868C}" type="presParOf" srcId="{5819FA3A-161E-4068-A7C7-53FF76FB1915}" destId="{CC57163F-A688-4E35-9E9C-04E08D20068F}" srcOrd="2" destOrd="0" presId="urn:microsoft.com/office/officeart/2008/layout/AlternatingHexagons"/>
    <dgm:cxn modelId="{6D1E6764-B5A1-48AB-B1E4-82826EC7BD1B}" type="presParOf" srcId="{5819FA3A-161E-4068-A7C7-53FF76FB1915}" destId="{6B8A358D-E3AA-489C-AC37-4846211FEAE8}" srcOrd="3" destOrd="0" presId="urn:microsoft.com/office/officeart/2008/layout/AlternatingHexagons"/>
    <dgm:cxn modelId="{0AD6AE77-B27C-48FD-946A-9A3D5A391D7D}" type="presParOf" srcId="{5819FA3A-161E-4068-A7C7-53FF76FB1915}" destId="{FA670CD0-9C49-4F7C-B2D8-47DDC487BF9B}" srcOrd="4" destOrd="0" presId="urn:microsoft.com/office/officeart/2008/layout/AlternatingHexagons"/>
    <dgm:cxn modelId="{8C25713A-3498-482F-9486-73EF2EAEEC53}" type="presParOf" srcId="{EAAF7825-6929-42A9-8933-4ED46F393492}" destId="{7541BE64-7506-461A-BF32-B31D623A136C}" srcOrd="1" destOrd="0" presId="urn:microsoft.com/office/officeart/2008/layout/AlternatingHexagons"/>
    <dgm:cxn modelId="{0D6D69A2-1D66-4873-A7C3-7C133D00AC07}" type="presParOf" srcId="{EAAF7825-6929-42A9-8933-4ED46F393492}" destId="{127323BF-3761-4000-8D2A-4911BDA0743F}" srcOrd="2" destOrd="0" presId="urn:microsoft.com/office/officeart/2008/layout/AlternatingHexagons"/>
    <dgm:cxn modelId="{DE8F357F-0703-48CF-B2B0-E2AA03D72870}" type="presParOf" srcId="{127323BF-3761-4000-8D2A-4911BDA0743F}" destId="{238F3617-836A-4FAB-8805-169434BBC3CF}" srcOrd="0" destOrd="0" presId="urn:microsoft.com/office/officeart/2008/layout/AlternatingHexagons"/>
    <dgm:cxn modelId="{5778A49A-03ED-42BA-AD34-A7A07DE70F53}" type="presParOf" srcId="{127323BF-3761-4000-8D2A-4911BDA0743F}" destId="{B8DD3E6C-5661-48D5-A8FC-F47E001E3275}" srcOrd="1" destOrd="0" presId="urn:microsoft.com/office/officeart/2008/layout/AlternatingHexagons"/>
    <dgm:cxn modelId="{D78DE148-065D-4054-9125-447056E5B663}" type="presParOf" srcId="{127323BF-3761-4000-8D2A-4911BDA0743F}" destId="{30225216-98BF-468A-811B-78F4719A5738}" srcOrd="2" destOrd="0" presId="urn:microsoft.com/office/officeart/2008/layout/AlternatingHexagons"/>
    <dgm:cxn modelId="{FB1C7B90-C06E-45BB-B054-D071B03EC58C}" type="presParOf" srcId="{127323BF-3761-4000-8D2A-4911BDA0743F}" destId="{9861B54D-BE12-4B7E-BCE1-C70F177707D4}" srcOrd="3" destOrd="0" presId="urn:microsoft.com/office/officeart/2008/layout/AlternatingHexagons"/>
    <dgm:cxn modelId="{97B0ED59-0F96-456E-B23C-CC3DD2EC5981}" type="presParOf" srcId="{127323BF-3761-4000-8D2A-4911BDA0743F}" destId="{6A67948C-C1BA-4407-A8C1-31E01F1D9450}" srcOrd="4" destOrd="0" presId="urn:microsoft.com/office/officeart/2008/layout/AlternatingHexagons"/>
    <dgm:cxn modelId="{FB809D08-35FD-4208-888C-049D556887A2}" type="presParOf" srcId="{EAAF7825-6929-42A9-8933-4ED46F393492}" destId="{FE2ED3A5-62C2-4A1B-B8B5-1E17A3144DC0}" srcOrd="3" destOrd="0" presId="urn:microsoft.com/office/officeart/2008/layout/AlternatingHexagons"/>
    <dgm:cxn modelId="{71055533-6D93-4EEB-B887-95475D89CF83}" type="presParOf" srcId="{EAAF7825-6929-42A9-8933-4ED46F393492}" destId="{55DDBBFC-3D5A-4A3D-AF42-CA7B8180748A}" srcOrd="4" destOrd="0" presId="urn:microsoft.com/office/officeart/2008/layout/AlternatingHexagons"/>
    <dgm:cxn modelId="{63E030ED-4DAD-4ABA-A6A2-D83D55D634A0}" type="presParOf" srcId="{55DDBBFC-3D5A-4A3D-AF42-CA7B8180748A}" destId="{70C8B555-0C5D-4A9B-AD15-FF7A9F809687}" srcOrd="0" destOrd="0" presId="urn:microsoft.com/office/officeart/2008/layout/AlternatingHexagons"/>
    <dgm:cxn modelId="{853EE8EE-E445-4C20-97AC-7E1DF1B76348}" type="presParOf" srcId="{55DDBBFC-3D5A-4A3D-AF42-CA7B8180748A}" destId="{6788F38D-20D9-4B47-8F07-35B9C60A90A5}" srcOrd="1" destOrd="0" presId="urn:microsoft.com/office/officeart/2008/layout/AlternatingHexagons"/>
    <dgm:cxn modelId="{2E9B725A-B681-4948-A07F-927250C568EA}" type="presParOf" srcId="{55DDBBFC-3D5A-4A3D-AF42-CA7B8180748A}" destId="{0DB58040-7ECB-4FC0-8183-65F8C85FE9C4}" srcOrd="2" destOrd="0" presId="urn:microsoft.com/office/officeart/2008/layout/AlternatingHexagons"/>
    <dgm:cxn modelId="{982CF249-10F4-495A-B686-35F4398B174A}" type="presParOf" srcId="{55DDBBFC-3D5A-4A3D-AF42-CA7B8180748A}" destId="{A489A3B5-5DDE-4AB1-98E5-68C83F476062}" srcOrd="3" destOrd="0" presId="urn:microsoft.com/office/officeart/2008/layout/AlternatingHexagons"/>
    <dgm:cxn modelId="{465B96F8-BDE5-4885-8146-074EC812EEFD}" type="presParOf" srcId="{55DDBBFC-3D5A-4A3D-AF42-CA7B8180748A}" destId="{DB54B85E-8389-43A8-9175-6772D66E4597}" srcOrd="4" destOrd="0" presId="urn:microsoft.com/office/officeart/2008/layout/AlternatingHexagons"/>
    <dgm:cxn modelId="{DF770770-1F87-48CB-9A00-2C2DAA5DA138}" type="presParOf" srcId="{EAAF7825-6929-42A9-8933-4ED46F393492}" destId="{C183381A-EA8A-4AEC-910C-61B3EA54661D}" srcOrd="5" destOrd="0" presId="urn:microsoft.com/office/officeart/2008/layout/AlternatingHexagons"/>
    <dgm:cxn modelId="{FE4E6280-518E-42BF-87EF-1620D7F1ECE6}" type="presParOf" srcId="{EAAF7825-6929-42A9-8933-4ED46F393492}" destId="{458F4207-2A70-4AC9-8B9E-601D79A23F12}" srcOrd="6" destOrd="0" presId="urn:microsoft.com/office/officeart/2008/layout/AlternatingHexagons"/>
    <dgm:cxn modelId="{67F3CD23-5D6E-476B-A8B0-7C0BE41373DA}" type="presParOf" srcId="{458F4207-2A70-4AC9-8B9E-601D79A23F12}" destId="{E17B3491-5550-4CF2-A8BB-92C9E603D99D}" srcOrd="0" destOrd="0" presId="urn:microsoft.com/office/officeart/2008/layout/AlternatingHexagons"/>
    <dgm:cxn modelId="{1A6086A2-452C-4EA8-99A3-D099D515774B}" type="presParOf" srcId="{458F4207-2A70-4AC9-8B9E-601D79A23F12}" destId="{EAB24844-83E5-4B17-B555-E028B9C3D700}" srcOrd="1" destOrd="0" presId="urn:microsoft.com/office/officeart/2008/layout/AlternatingHexagons"/>
    <dgm:cxn modelId="{9CED7F62-7960-4E89-9529-D5BD61E87429}" type="presParOf" srcId="{458F4207-2A70-4AC9-8B9E-601D79A23F12}" destId="{581FF4FB-7FC1-4228-A5D8-7490A21566D2}" srcOrd="2" destOrd="0" presId="urn:microsoft.com/office/officeart/2008/layout/AlternatingHexagons"/>
    <dgm:cxn modelId="{8DD8E655-11C6-4CB9-A04F-31FA7EFDC48F}" type="presParOf" srcId="{458F4207-2A70-4AC9-8B9E-601D79A23F12}" destId="{6AD2BF33-41B0-470E-A72D-B4D17F617D0A}" srcOrd="3" destOrd="0" presId="urn:microsoft.com/office/officeart/2008/layout/AlternatingHexagons"/>
    <dgm:cxn modelId="{F62C7859-9102-4D96-B54A-D27438DB04AB}" type="presParOf" srcId="{458F4207-2A70-4AC9-8B9E-601D79A23F12}" destId="{5D621B1A-6D63-42BD-982E-B9D3943104B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E3F0C4-073D-4C58-A8E2-58F612A331F9}" type="doc">
      <dgm:prSet loTypeId="urn:microsoft.com/office/officeart/2005/8/layout/vList3" loCatId="list" qsTypeId="urn:microsoft.com/office/officeart/2005/8/quickstyle/3d2" qsCatId="3D" csTypeId="urn:microsoft.com/office/officeart/2005/8/colors/accent0_1" csCatId="mainScheme" phldr="1"/>
      <dgm:spPr/>
    </dgm:pt>
    <dgm:pt modelId="{6FA3A7D0-2762-4DE1-937A-423DFDDD89A5}">
      <dgm:prSet phldrT="[Texto]" custT="1"/>
      <dgm:spPr/>
      <dgm:t>
        <a:bodyPr/>
        <a:lstStyle/>
        <a:p>
          <a:r>
            <a:rPr lang="es-MX" sz="2400" dirty="0">
              <a:solidFill>
                <a:schemeClr val="tx1"/>
              </a:solidFill>
              <a:latin typeface="Cambria" panose="02040503050406030204" pitchFamily="18" charset="0"/>
            </a:rPr>
            <a:t>¿POR QUÉ SE AFIRMA QUE ES LA MISMA CAPACIDAD CONTRIBUTIVA?</a:t>
          </a:r>
          <a:endParaRPr lang="es-CO" sz="2400" dirty="0">
            <a:solidFill>
              <a:schemeClr val="tx1"/>
            </a:solidFill>
            <a:latin typeface="Cambria" panose="02040503050406030204" pitchFamily="18" charset="0"/>
          </a:endParaRPr>
        </a:p>
      </dgm:t>
    </dgm:pt>
    <dgm:pt modelId="{1C14D65F-84A4-4FF2-B821-3EF0EECA4B27}" type="parTrans" cxnId="{4563F444-67B4-40AC-B8EF-BD0420388368}">
      <dgm:prSet/>
      <dgm:spPr/>
      <dgm:t>
        <a:bodyPr/>
        <a:lstStyle/>
        <a:p>
          <a:endParaRPr lang="es-CO"/>
        </a:p>
      </dgm:t>
    </dgm:pt>
    <dgm:pt modelId="{B95918D0-4540-4AFE-B862-8A74C12186E2}" type="sibTrans" cxnId="{4563F444-67B4-40AC-B8EF-BD0420388368}">
      <dgm:prSet/>
      <dgm:spPr/>
      <dgm:t>
        <a:bodyPr/>
        <a:lstStyle/>
        <a:p>
          <a:endParaRPr lang="es-CO"/>
        </a:p>
      </dgm:t>
    </dgm:pt>
    <dgm:pt modelId="{CF12427C-0BD0-4FEC-B213-D834C90088B0}" type="pres">
      <dgm:prSet presAssocID="{94E3F0C4-073D-4C58-A8E2-58F612A331F9}" presName="linearFlow" presStyleCnt="0">
        <dgm:presLayoutVars>
          <dgm:dir/>
          <dgm:resizeHandles val="exact"/>
        </dgm:presLayoutVars>
      </dgm:prSet>
      <dgm:spPr/>
    </dgm:pt>
    <dgm:pt modelId="{9AB5D77D-AF2A-4E06-A22B-2E698CC36DC2}" type="pres">
      <dgm:prSet presAssocID="{6FA3A7D0-2762-4DE1-937A-423DFDDD89A5}" presName="composite" presStyleCnt="0"/>
      <dgm:spPr/>
    </dgm:pt>
    <dgm:pt modelId="{540E19D7-FE8A-4C7A-9C11-F13E5A0673E2}" type="pres">
      <dgm:prSet presAssocID="{6FA3A7D0-2762-4DE1-937A-423DFDDD89A5}" presName="imgShp" presStyleLbl="fgImgPlace1" presStyleIdx="0" presStyleCnt="1" custScaleX="100056" custScaleY="94194" custLinFactNeighborX="-1038" custLinFactNeighborY="1038"/>
      <dgm:spPr>
        <a:blipFill rotWithShape="1">
          <a:blip xmlns:r="http://schemas.openxmlformats.org/officeDocument/2006/relationships" r:embed="rId1"/>
          <a:stretch>
            <a:fillRect/>
          </a:stretch>
        </a:blipFill>
      </dgm:spPr>
    </dgm:pt>
    <dgm:pt modelId="{15B9EA3A-7C45-4BB5-8FA5-9E17ADBBB302}" type="pres">
      <dgm:prSet presAssocID="{6FA3A7D0-2762-4DE1-937A-423DFDDD89A5}" presName="txShp" presStyleLbl="node1" presStyleIdx="0" presStyleCnt="1" custScaleY="77875">
        <dgm:presLayoutVars>
          <dgm:bulletEnabled val="1"/>
        </dgm:presLayoutVars>
      </dgm:prSet>
      <dgm:spPr/>
    </dgm:pt>
  </dgm:ptLst>
  <dgm:cxnLst>
    <dgm:cxn modelId="{690A5FFB-2832-4E52-BA8A-5C885D5E2A84}" type="presOf" srcId="{94E3F0C4-073D-4C58-A8E2-58F612A331F9}" destId="{CF12427C-0BD0-4FEC-B213-D834C90088B0}" srcOrd="0" destOrd="0" presId="urn:microsoft.com/office/officeart/2005/8/layout/vList3"/>
    <dgm:cxn modelId="{4563F444-67B4-40AC-B8EF-BD0420388368}" srcId="{94E3F0C4-073D-4C58-A8E2-58F612A331F9}" destId="{6FA3A7D0-2762-4DE1-937A-423DFDDD89A5}" srcOrd="0" destOrd="0" parTransId="{1C14D65F-84A4-4FF2-B821-3EF0EECA4B27}" sibTransId="{B95918D0-4540-4AFE-B862-8A74C12186E2}"/>
    <dgm:cxn modelId="{CBCA3F8D-FD57-4E69-923E-EB52B69F8A95}" type="presOf" srcId="{6FA3A7D0-2762-4DE1-937A-423DFDDD89A5}" destId="{15B9EA3A-7C45-4BB5-8FA5-9E17ADBBB302}" srcOrd="0" destOrd="0" presId="urn:microsoft.com/office/officeart/2005/8/layout/vList3"/>
    <dgm:cxn modelId="{EE29B643-9A14-4810-83BD-77975F46FE2A}" type="presParOf" srcId="{CF12427C-0BD0-4FEC-B213-D834C90088B0}" destId="{9AB5D77D-AF2A-4E06-A22B-2E698CC36DC2}" srcOrd="0" destOrd="0" presId="urn:microsoft.com/office/officeart/2005/8/layout/vList3"/>
    <dgm:cxn modelId="{FE2021DD-DD2A-472C-9855-388C282B46DE}" type="presParOf" srcId="{9AB5D77D-AF2A-4E06-A22B-2E698CC36DC2}" destId="{540E19D7-FE8A-4C7A-9C11-F13E5A0673E2}" srcOrd="0" destOrd="0" presId="urn:microsoft.com/office/officeart/2005/8/layout/vList3"/>
    <dgm:cxn modelId="{12FB8ECF-8F58-4ADC-B1EC-A2AB48939CCD}" type="presParOf" srcId="{9AB5D77D-AF2A-4E06-A22B-2E698CC36DC2}" destId="{15B9EA3A-7C45-4BB5-8FA5-9E17ADBBB3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E67B51-7205-4821-AC0F-BB6961A91127}" type="doc">
      <dgm:prSet loTypeId="urn:microsoft.com/office/officeart/2005/8/layout/vList3" loCatId="list" qsTypeId="urn:microsoft.com/office/officeart/2005/8/quickstyle/simple4" qsCatId="simple" csTypeId="urn:microsoft.com/office/officeart/2005/8/colors/accent0_1" csCatId="mainScheme" phldr="1"/>
      <dgm:spPr/>
    </dgm:pt>
    <dgm:pt modelId="{25B7DF76-996E-4892-8652-1C47C6F33A42}">
      <dgm:prSet phldrT="[Texto]" custT="1"/>
      <dgm:spPr/>
      <dgm:t>
        <a:bodyPr/>
        <a:lstStyle/>
        <a:p>
          <a:r>
            <a:rPr lang="es-CO" sz="1400" dirty="0">
              <a:solidFill>
                <a:schemeClr val="tx1"/>
              </a:solidFill>
              <a:latin typeface="Cambria" panose="02040503050406030204" pitchFamily="18" charset="0"/>
            </a:rPr>
            <a:t>Propuesta de la CE no considera el  Principio de </a:t>
          </a:r>
          <a:r>
            <a:rPr lang="es-CO" sz="1400" b="1" dirty="0">
              <a:solidFill>
                <a:schemeClr val="tx1"/>
              </a:solidFill>
              <a:latin typeface="Cambria" panose="02040503050406030204" pitchFamily="18" charset="0"/>
            </a:rPr>
            <a:t>capacidad contributiva </a:t>
          </a:r>
          <a:r>
            <a:rPr lang="es-CO" sz="1400" b="1" i="1" dirty="0">
              <a:solidFill>
                <a:schemeClr val="tx1"/>
              </a:solidFill>
              <a:latin typeface="Cambria" panose="02040503050406030204" pitchFamily="18" charset="0"/>
            </a:rPr>
            <a:t>“los dividendos harán parte de la renta ordinaria de las personas naturales, sociedades cerradas y extranjeras, </a:t>
          </a:r>
          <a:r>
            <a:rPr lang="es-CO" sz="1400" b="1" i="1" u="sng" dirty="0">
              <a:solidFill>
                <a:schemeClr val="tx1"/>
              </a:solidFill>
              <a:latin typeface="Cambria" panose="02040503050406030204" pitchFamily="18" charset="0"/>
            </a:rPr>
            <a:t>con descuento del 20% de los dividendos recibidos</a:t>
          </a:r>
          <a:r>
            <a:rPr lang="es-CO" sz="1400" b="1" i="1" dirty="0">
              <a:solidFill>
                <a:schemeClr val="tx1"/>
              </a:solidFill>
              <a:latin typeface="Cambria" panose="02040503050406030204" pitchFamily="18" charset="0"/>
            </a:rPr>
            <a:t> sin que sea mayor a la tarifa correspondiente de la persona natural “</a:t>
          </a:r>
          <a:endParaRPr lang="es-CO" sz="1400" dirty="0">
            <a:solidFill>
              <a:schemeClr val="tx1"/>
            </a:solidFill>
            <a:latin typeface="Cambria" panose="02040503050406030204" pitchFamily="18" charset="0"/>
          </a:endParaRPr>
        </a:p>
      </dgm:t>
    </dgm:pt>
    <dgm:pt modelId="{E31243B3-F980-4070-9D14-2CB930E00940}" type="parTrans" cxnId="{9892ECE8-6B11-4AB1-8DE6-6CB52C0C37DB}">
      <dgm:prSet/>
      <dgm:spPr/>
      <dgm:t>
        <a:bodyPr/>
        <a:lstStyle/>
        <a:p>
          <a:endParaRPr lang="es-CO"/>
        </a:p>
      </dgm:t>
    </dgm:pt>
    <dgm:pt modelId="{607AC978-24D9-4AB8-9E42-2ADE922CCAED}" type="sibTrans" cxnId="{9892ECE8-6B11-4AB1-8DE6-6CB52C0C37DB}">
      <dgm:prSet/>
      <dgm:spPr/>
      <dgm:t>
        <a:bodyPr/>
        <a:lstStyle/>
        <a:p>
          <a:endParaRPr lang="es-CO"/>
        </a:p>
      </dgm:t>
    </dgm:pt>
    <dgm:pt modelId="{30CE4B59-4C3A-4AD7-861F-477ED2D87016}">
      <dgm:prSet phldrT="[Texto]"/>
      <dgm:spPr/>
      <dgm:t>
        <a:bodyPr/>
        <a:lstStyle/>
        <a:p>
          <a:r>
            <a:rPr lang="es-CO" b="1" dirty="0">
              <a:solidFill>
                <a:schemeClr val="tx1"/>
              </a:solidFill>
              <a:latin typeface="Cambria" panose="02040503050406030204" pitchFamily="18" charset="0"/>
            </a:rPr>
            <a:t>Réplica</a:t>
          </a:r>
          <a:r>
            <a:rPr lang="es-CO" dirty="0">
              <a:solidFill>
                <a:schemeClr val="tx1"/>
              </a:solidFill>
              <a:latin typeface="Cambria" panose="02040503050406030204" pitchFamily="18" charset="0"/>
            </a:rPr>
            <a:t>: Los socios por </a:t>
          </a:r>
          <a:r>
            <a:rPr lang="es-CO" b="1" dirty="0">
              <a:solidFill>
                <a:schemeClr val="tx1"/>
              </a:solidFill>
              <a:latin typeface="Cambria" panose="02040503050406030204" pitchFamily="18" charset="0"/>
            </a:rPr>
            <a:t>aportar al capital </a:t>
          </a:r>
          <a:r>
            <a:rPr lang="es-CO" dirty="0">
              <a:solidFill>
                <a:schemeClr val="tx1"/>
              </a:solidFill>
              <a:latin typeface="Cambria" panose="02040503050406030204" pitchFamily="18" charset="0"/>
            </a:rPr>
            <a:t>social tienen en su haber </a:t>
          </a:r>
          <a:r>
            <a:rPr lang="es-CO" b="1" i="1" dirty="0">
              <a:solidFill>
                <a:schemeClr val="tx1"/>
              </a:solidFill>
              <a:latin typeface="Cambria" panose="02040503050406030204" pitchFamily="18" charset="0"/>
            </a:rPr>
            <a:t>derechos patrimoniales</a:t>
          </a:r>
          <a:r>
            <a:rPr lang="es-CO" b="1" dirty="0">
              <a:solidFill>
                <a:schemeClr val="tx1"/>
              </a:solidFill>
              <a:latin typeface="Cambria" panose="02040503050406030204" pitchFamily="18" charset="0"/>
            </a:rPr>
            <a:t> al dividendo o participación en las utilidades sociales, a la participación social en el patrimonio,</a:t>
          </a:r>
          <a:r>
            <a:rPr lang="es-CO" dirty="0">
              <a:solidFill>
                <a:schemeClr val="tx1"/>
              </a:solidFill>
              <a:latin typeface="Cambria" panose="02040503050406030204" pitchFamily="18" charset="0"/>
            </a:rPr>
            <a:t> a la suscripción preferente de nuevas emisiones accionarias y naturalmente derechos a intervenir en la administración y gobierno de la sociedad, al tiempo que asumen las obligaciones correlativas al hecho de incorporarse a un ente de tipo corporativo, cuya entidad se justifica porque reúne individuos coligados por un ánimo asociativo. </a:t>
          </a:r>
        </a:p>
      </dgm:t>
    </dgm:pt>
    <dgm:pt modelId="{532EE7B9-8A8B-4AC3-818E-F0626B9446D7}" type="parTrans" cxnId="{462B89CE-FCF5-451B-8A20-2724536312D6}">
      <dgm:prSet/>
      <dgm:spPr/>
      <dgm:t>
        <a:bodyPr/>
        <a:lstStyle/>
        <a:p>
          <a:endParaRPr lang="es-CO"/>
        </a:p>
      </dgm:t>
    </dgm:pt>
    <dgm:pt modelId="{3E5A17C8-36B8-45E6-9442-3BABB8127A39}" type="sibTrans" cxnId="{462B89CE-FCF5-451B-8A20-2724536312D6}">
      <dgm:prSet/>
      <dgm:spPr/>
      <dgm:t>
        <a:bodyPr/>
        <a:lstStyle/>
        <a:p>
          <a:endParaRPr lang="es-CO"/>
        </a:p>
      </dgm:t>
    </dgm:pt>
    <dgm:pt modelId="{F57F4647-5939-4D1C-80CC-D47D25DD5752}">
      <dgm:prSet phldrT="[Texto]" custT="1"/>
      <dgm:spPr/>
      <dgm:t>
        <a:bodyPr/>
        <a:lstStyle/>
        <a:p>
          <a:r>
            <a:rPr lang="es-CO" sz="1600" dirty="0">
              <a:solidFill>
                <a:schemeClr val="tx1"/>
              </a:solidFill>
              <a:latin typeface="Cambria" panose="02040503050406030204" pitchFamily="18" charset="0"/>
            </a:rPr>
            <a:t>Si los dividendos a distribuir  son absolutamente coincidentes con la sumatoria de los derechos de cuota parte de los socios, constituyen </a:t>
          </a:r>
          <a:r>
            <a:rPr lang="es-CO" sz="1600" b="1" dirty="0">
              <a:solidFill>
                <a:schemeClr val="tx1"/>
              </a:solidFill>
              <a:latin typeface="Cambria" panose="02040503050406030204" pitchFamily="18" charset="0"/>
            </a:rPr>
            <a:t>la misma riqueza ganada, que se sujeta a tributación dos veces.</a:t>
          </a:r>
          <a:endParaRPr lang="es-CO" sz="1600" dirty="0">
            <a:solidFill>
              <a:schemeClr val="tx1"/>
            </a:solidFill>
            <a:latin typeface="Cambria" panose="02040503050406030204" pitchFamily="18" charset="0"/>
          </a:endParaRPr>
        </a:p>
      </dgm:t>
    </dgm:pt>
    <dgm:pt modelId="{A4D35C8E-D4B3-4190-9E17-EAD4CE038262}" type="parTrans" cxnId="{9CC7C35B-3C60-4B00-B52C-D710CA8704BE}">
      <dgm:prSet/>
      <dgm:spPr/>
      <dgm:t>
        <a:bodyPr/>
        <a:lstStyle/>
        <a:p>
          <a:endParaRPr lang="es-CO"/>
        </a:p>
      </dgm:t>
    </dgm:pt>
    <dgm:pt modelId="{0551B37A-BD23-4C08-BB7F-F988FA9621B3}" type="sibTrans" cxnId="{9CC7C35B-3C60-4B00-B52C-D710CA8704BE}">
      <dgm:prSet/>
      <dgm:spPr/>
      <dgm:t>
        <a:bodyPr/>
        <a:lstStyle/>
        <a:p>
          <a:endParaRPr lang="es-CO"/>
        </a:p>
      </dgm:t>
    </dgm:pt>
    <dgm:pt modelId="{876707EA-C28F-4233-9AC5-7884DEDC5CA7}" type="pres">
      <dgm:prSet presAssocID="{5EE67B51-7205-4821-AC0F-BB6961A91127}" presName="linearFlow" presStyleCnt="0">
        <dgm:presLayoutVars>
          <dgm:dir/>
          <dgm:resizeHandles val="exact"/>
        </dgm:presLayoutVars>
      </dgm:prSet>
      <dgm:spPr/>
    </dgm:pt>
    <dgm:pt modelId="{442A5491-D676-4BBB-A931-5502C4A2F524}" type="pres">
      <dgm:prSet presAssocID="{25B7DF76-996E-4892-8652-1C47C6F33A42}" presName="composite" presStyleCnt="0"/>
      <dgm:spPr/>
    </dgm:pt>
    <dgm:pt modelId="{BEDCB3F2-E67F-4CAB-AFF2-1D9DFBF831F0}" type="pres">
      <dgm:prSet presAssocID="{25B7DF76-996E-4892-8652-1C47C6F33A42}" presName="imgShp" presStyleLbl="fgImgPlace1" presStyleIdx="0" presStyleCnt="3" custAng="108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E5D8A55-30DB-4C79-ACAE-DCF153F235AB}" type="pres">
      <dgm:prSet presAssocID="{25B7DF76-996E-4892-8652-1C47C6F33A42}" presName="txShp" presStyleLbl="node1" presStyleIdx="0" presStyleCnt="3">
        <dgm:presLayoutVars>
          <dgm:bulletEnabled val="1"/>
        </dgm:presLayoutVars>
      </dgm:prSet>
      <dgm:spPr/>
    </dgm:pt>
    <dgm:pt modelId="{1E825DAB-8517-44A2-A6CA-C7B106B6A903}" type="pres">
      <dgm:prSet presAssocID="{607AC978-24D9-4AB8-9E42-2ADE922CCAED}" presName="spacing" presStyleCnt="0"/>
      <dgm:spPr/>
    </dgm:pt>
    <dgm:pt modelId="{499CE668-6354-4FBD-B264-5163FD7AB692}" type="pres">
      <dgm:prSet presAssocID="{30CE4B59-4C3A-4AD7-861F-477ED2D87016}" presName="composite" presStyleCnt="0"/>
      <dgm:spPr/>
    </dgm:pt>
    <dgm:pt modelId="{B2750A14-8B29-4A80-B6F4-6E052D8C5C71}" type="pres">
      <dgm:prSet presAssocID="{30CE4B59-4C3A-4AD7-861F-477ED2D87016}" presName="imgShp" presStyleLbl="fgImgPlace1" presStyleIdx="1" presStyleCnt="3"/>
      <dgm:spPr>
        <a:blipFill rotWithShape="1">
          <a:blip xmlns:r="http://schemas.openxmlformats.org/officeDocument/2006/relationships" r:embed="rId2"/>
          <a:stretch>
            <a:fillRect/>
          </a:stretch>
        </a:blipFill>
      </dgm:spPr>
    </dgm:pt>
    <dgm:pt modelId="{F44BFCE7-DCB2-4B18-A9C2-9D8954B496FB}" type="pres">
      <dgm:prSet presAssocID="{30CE4B59-4C3A-4AD7-861F-477ED2D87016}" presName="txShp" presStyleLbl="node1" presStyleIdx="1" presStyleCnt="3">
        <dgm:presLayoutVars>
          <dgm:bulletEnabled val="1"/>
        </dgm:presLayoutVars>
      </dgm:prSet>
      <dgm:spPr/>
    </dgm:pt>
    <dgm:pt modelId="{B72A6F65-77CA-4904-AF44-6EE41B108CC3}" type="pres">
      <dgm:prSet presAssocID="{3E5A17C8-36B8-45E6-9442-3BABB8127A39}" presName="spacing" presStyleCnt="0"/>
      <dgm:spPr/>
    </dgm:pt>
    <dgm:pt modelId="{23D41C1E-B3EC-48A7-8CFA-A167C73A84AF}" type="pres">
      <dgm:prSet presAssocID="{F57F4647-5939-4D1C-80CC-D47D25DD5752}" presName="composite" presStyleCnt="0"/>
      <dgm:spPr/>
    </dgm:pt>
    <dgm:pt modelId="{E5CD91B8-2438-45A6-BC4E-ECC9860FFFE7}" type="pres">
      <dgm:prSet presAssocID="{F57F4647-5939-4D1C-80CC-D47D25DD5752}" presName="imgShp" presStyleLbl="fgImgPlace1" presStyleIdx="2" presStyleCnt="3" custAng="108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639A2CC-3EC9-4AE2-9B2B-D53A7CF65E52}" type="pres">
      <dgm:prSet presAssocID="{F57F4647-5939-4D1C-80CC-D47D25DD5752}" presName="txShp" presStyleLbl="node1" presStyleIdx="2" presStyleCnt="3">
        <dgm:presLayoutVars>
          <dgm:bulletEnabled val="1"/>
        </dgm:presLayoutVars>
      </dgm:prSet>
      <dgm:spPr/>
    </dgm:pt>
  </dgm:ptLst>
  <dgm:cxnLst>
    <dgm:cxn modelId="{E2DDE8C0-B699-4E6A-BB06-851B29CE731A}" type="presOf" srcId="{F57F4647-5939-4D1C-80CC-D47D25DD5752}" destId="{9639A2CC-3EC9-4AE2-9B2B-D53A7CF65E52}" srcOrd="0" destOrd="0" presId="urn:microsoft.com/office/officeart/2005/8/layout/vList3"/>
    <dgm:cxn modelId="{9892ECE8-6B11-4AB1-8DE6-6CB52C0C37DB}" srcId="{5EE67B51-7205-4821-AC0F-BB6961A91127}" destId="{25B7DF76-996E-4892-8652-1C47C6F33A42}" srcOrd="0" destOrd="0" parTransId="{E31243B3-F980-4070-9D14-2CB930E00940}" sibTransId="{607AC978-24D9-4AB8-9E42-2ADE922CCAED}"/>
    <dgm:cxn modelId="{B4CCA4C1-B5C0-4060-9032-7DC7FBFB8830}" type="presOf" srcId="{5EE67B51-7205-4821-AC0F-BB6961A91127}" destId="{876707EA-C28F-4233-9AC5-7884DEDC5CA7}" srcOrd="0" destOrd="0" presId="urn:microsoft.com/office/officeart/2005/8/layout/vList3"/>
    <dgm:cxn modelId="{9CC7C35B-3C60-4B00-B52C-D710CA8704BE}" srcId="{5EE67B51-7205-4821-AC0F-BB6961A91127}" destId="{F57F4647-5939-4D1C-80CC-D47D25DD5752}" srcOrd="2" destOrd="0" parTransId="{A4D35C8E-D4B3-4190-9E17-EAD4CE038262}" sibTransId="{0551B37A-BD23-4C08-BB7F-F988FA9621B3}"/>
    <dgm:cxn modelId="{8E0738D9-32BA-4AF2-A8FA-921081C25960}" type="presOf" srcId="{30CE4B59-4C3A-4AD7-861F-477ED2D87016}" destId="{F44BFCE7-DCB2-4B18-A9C2-9D8954B496FB}" srcOrd="0" destOrd="0" presId="urn:microsoft.com/office/officeart/2005/8/layout/vList3"/>
    <dgm:cxn modelId="{462B89CE-FCF5-451B-8A20-2724536312D6}" srcId="{5EE67B51-7205-4821-AC0F-BB6961A91127}" destId="{30CE4B59-4C3A-4AD7-861F-477ED2D87016}" srcOrd="1" destOrd="0" parTransId="{532EE7B9-8A8B-4AC3-818E-F0626B9446D7}" sibTransId="{3E5A17C8-36B8-45E6-9442-3BABB8127A39}"/>
    <dgm:cxn modelId="{01D57DEA-F1BA-42D1-A0C2-6537DA9B0154}" type="presOf" srcId="{25B7DF76-996E-4892-8652-1C47C6F33A42}" destId="{5E5D8A55-30DB-4C79-ACAE-DCF153F235AB}" srcOrd="0" destOrd="0" presId="urn:microsoft.com/office/officeart/2005/8/layout/vList3"/>
    <dgm:cxn modelId="{34591A5E-373E-434F-88CD-76CD4E70AB29}" type="presParOf" srcId="{876707EA-C28F-4233-9AC5-7884DEDC5CA7}" destId="{442A5491-D676-4BBB-A931-5502C4A2F524}" srcOrd="0" destOrd="0" presId="urn:microsoft.com/office/officeart/2005/8/layout/vList3"/>
    <dgm:cxn modelId="{B703AEF5-49D2-4000-91B5-AE8DEFCB45D6}" type="presParOf" srcId="{442A5491-D676-4BBB-A931-5502C4A2F524}" destId="{BEDCB3F2-E67F-4CAB-AFF2-1D9DFBF831F0}" srcOrd="0" destOrd="0" presId="urn:microsoft.com/office/officeart/2005/8/layout/vList3"/>
    <dgm:cxn modelId="{EDB1A15C-91F8-4B5F-A6EA-D72343E1BF17}" type="presParOf" srcId="{442A5491-D676-4BBB-A931-5502C4A2F524}" destId="{5E5D8A55-30DB-4C79-ACAE-DCF153F235AB}" srcOrd="1" destOrd="0" presId="urn:microsoft.com/office/officeart/2005/8/layout/vList3"/>
    <dgm:cxn modelId="{5CDFC552-8B88-4928-BDE8-121C98112461}" type="presParOf" srcId="{876707EA-C28F-4233-9AC5-7884DEDC5CA7}" destId="{1E825DAB-8517-44A2-A6CA-C7B106B6A903}" srcOrd="1" destOrd="0" presId="urn:microsoft.com/office/officeart/2005/8/layout/vList3"/>
    <dgm:cxn modelId="{1C6FABAA-4F35-4647-93C1-16EC06206B90}" type="presParOf" srcId="{876707EA-C28F-4233-9AC5-7884DEDC5CA7}" destId="{499CE668-6354-4FBD-B264-5163FD7AB692}" srcOrd="2" destOrd="0" presId="urn:microsoft.com/office/officeart/2005/8/layout/vList3"/>
    <dgm:cxn modelId="{ABBA1F17-6A94-49F9-AB29-46B07D0EE39B}" type="presParOf" srcId="{499CE668-6354-4FBD-B264-5163FD7AB692}" destId="{B2750A14-8B29-4A80-B6F4-6E052D8C5C71}" srcOrd="0" destOrd="0" presId="urn:microsoft.com/office/officeart/2005/8/layout/vList3"/>
    <dgm:cxn modelId="{2BBEEBAF-1D9E-4C00-99C5-180DE077BABD}" type="presParOf" srcId="{499CE668-6354-4FBD-B264-5163FD7AB692}" destId="{F44BFCE7-DCB2-4B18-A9C2-9D8954B496FB}" srcOrd="1" destOrd="0" presId="urn:microsoft.com/office/officeart/2005/8/layout/vList3"/>
    <dgm:cxn modelId="{585B6C88-BA82-4371-9141-FB150E03207F}" type="presParOf" srcId="{876707EA-C28F-4233-9AC5-7884DEDC5CA7}" destId="{B72A6F65-77CA-4904-AF44-6EE41B108CC3}" srcOrd="3" destOrd="0" presId="urn:microsoft.com/office/officeart/2005/8/layout/vList3"/>
    <dgm:cxn modelId="{8D1B8B51-CEE1-4381-8FFA-17CEF0A4BD61}" type="presParOf" srcId="{876707EA-C28F-4233-9AC5-7884DEDC5CA7}" destId="{23D41C1E-B3EC-48A7-8CFA-A167C73A84AF}" srcOrd="4" destOrd="0" presId="urn:microsoft.com/office/officeart/2005/8/layout/vList3"/>
    <dgm:cxn modelId="{311E0768-6563-49F2-87D4-649C024D9537}" type="presParOf" srcId="{23D41C1E-B3EC-48A7-8CFA-A167C73A84AF}" destId="{E5CD91B8-2438-45A6-BC4E-ECC9860FFFE7}" srcOrd="0" destOrd="0" presId="urn:microsoft.com/office/officeart/2005/8/layout/vList3"/>
    <dgm:cxn modelId="{44A7E026-80C5-454C-829B-091F1CBC9E69}" type="presParOf" srcId="{23D41C1E-B3EC-48A7-8CFA-A167C73A84AF}" destId="{9639A2CC-3EC9-4AE2-9B2B-D53A7CF65E5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2FACAD-EDED-4CC6-A57D-C46895C97E8E}" type="doc">
      <dgm:prSet loTypeId="urn:microsoft.com/office/officeart/2005/8/layout/vList3" loCatId="list" qsTypeId="urn:microsoft.com/office/officeart/2005/8/quickstyle/simple4" qsCatId="simple" csTypeId="urn:microsoft.com/office/officeart/2005/8/colors/accent0_1" csCatId="mainScheme" phldr="1"/>
      <dgm:spPr/>
    </dgm:pt>
    <dgm:pt modelId="{459DFAD2-E69C-4703-B75D-7ECD96514269}">
      <dgm:prSet phldrT="[Texto]"/>
      <dgm:spPr/>
      <dgm:t>
        <a:bodyPr/>
        <a:lstStyle/>
        <a:p>
          <a:r>
            <a:rPr lang="es-MX" b="1" dirty="0">
              <a:solidFill>
                <a:schemeClr val="tx1"/>
              </a:solidFill>
              <a:latin typeface="Cambria" panose="02040503050406030204" pitchFamily="18" charset="0"/>
            </a:rPr>
            <a:t>¿Qué dice la doctrina de los países con sistemas clásicos como USA excepto </a:t>
          </a:r>
          <a:r>
            <a:rPr lang="es-MX" b="1" i="1" dirty="0" err="1">
              <a:solidFill>
                <a:schemeClr val="tx1"/>
              </a:solidFill>
              <a:latin typeface="Cambria" panose="02040503050406030204" pitchFamily="18" charset="0"/>
            </a:rPr>
            <a:t>partnership</a:t>
          </a:r>
          <a:r>
            <a:rPr lang="es-MX" b="1" dirty="0">
              <a:solidFill>
                <a:schemeClr val="tx1"/>
              </a:solidFill>
              <a:latin typeface="Cambria" panose="02040503050406030204" pitchFamily="18" charset="0"/>
            </a:rPr>
            <a:t>, España, Francia; y países de la Unión Europea? Propuesta del Comité parlamentario USA de 2014. </a:t>
          </a:r>
          <a:endParaRPr lang="es-CO" dirty="0">
            <a:solidFill>
              <a:schemeClr val="tx1"/>
            </a:solidFill>
            <a:latin typeface="Cambria" panose="02040503050406030204" pitchFamily="18" charset="0"/>
          </a:endParaRPr>
        </a:p>
      </dgm:t>
    </dgm:pt>
    <dgm:pt modelId="{2096F389-6A41-45E8-A024-E38C8C776A69}" type="parTrans" cxnId="{3DF5051D-AA3D-4D95-9B0F-47870C75C356}">
      <dgm:prSet/>
      <dgm:spPr/>
      <dgm:t>
        <a:bodyPr/>
        <a:lstStyle/>
        <a:p>
          <a:endParaRPr lang="es-CO"/>
        </a:p>
      </dgm:t>
    </dgm:pt>
    <dgm:pt modelId="{CB35C119-78CE-4F59-9C6E-5F6102C96BEB}" type="sibTrans" cxnId="{3DF5051D-AA3D-4D95-9B0F-47870C75C356}">
      <dgm:prSet/>
      <dgm:spPr/>
      <dgm:t>
        <a:bodyPr/>
        <a:lstStyle/>
        <a:p>
          <a:endParaRPr lang="es-CO"/>
        </a:p>
      </dgm:t>
    </dgm:pt>
    <dgm:pt modelId="{0229F539-7295-487E-9C7A-50C4501424E9}">
      <dgm:prSet/>
      <dgm:spPr/>
      <dgm:t>
        <a:bodyPr/>
        <a:lstStyle/>
        <a:p>
          <a:r>
            <a:rPr lang="es-MX" dirty="0">
              <a:solidFill>
                <a:schemeClr val="tx1"/>
              </a:solidFill>
              <a:latin typeface="Cambria" panose="02040503050406030204" pitchFamily="18" charset="0"/>
            </a:rPr>
            <a:t>La distinción terminológica internacional para distribuir la potestad tributaria, entre estados diferencia entre </a:t>
          </a:r>
          <a:r>
            <a:rPr lang="es-MX" b="1" dirty="0">
              <a:solidFill>
                <a:schemeClr val="tx1"/>
              </a:solidFill>
              <a:latin typeface="Cambria" panose="02040503050406030204" pitchFamily="18" charset="0"/>
            </a:rPr>
            <a:t>actividades empresariales y rentas pasivas </a:t>
          </a:r>
          <a:r>
            <a:rPr lang="es-MX" dirty="0">
              <a:solidFill>
                <a:schemeClr val="tx1"/>
              </a:solidFill>
              <a:latin typeface="Cambria" panose="02040503050406030204" pitchFamily="18" charset="0"/>
            </a:rPr>
            <a:t>o </a:t>
          </a:r>
          <a:r>
            <a:rPr lang="es-MX" b="1" dirty="0">
              <a:solidFill>
                <a:schemeClr val="tx1"/>
              </a:solidFill>
              <a:latin typeface="Cambria" panose="02040503050406030204" pitchFamily="18" charset="0"/>
            </a:rPr>
            <a:t>dividendos</a:t>
          </a:r>
          <a:r>
            <a:rPr lang="es-MX" dirty="0">
              <a:solidFill>
                <a:schemeClr val="tx1"/>
              </a:solidFill>
              <a:latin typeface="Cambria" panose="02040503050406030204" pitchFamily="18" charset="0"/>
            </a:rPr>
            <a:t> observa al sujeto pero no es suficiente para calificar la utilidad o rendimiento como una </a:t>
          </a:r>
          <a:r>
            <a:rPr lang="es-MX" b="1" dirty="0">
              <a:solidFill>
                <a:schemeClr val="tx1"/>
              </a:solidFill>
              <a:latin typeface="Cambria" panose="02040503050406030204" pitchFamily="18" charset="0"/>
            </a:rPr>
            <a:t>nueva capacidad contributiva pues no existe creación de valor.</a:t>
          </a:r>
        </a:p>
      </dgm:t>
    </dgm:pt>
    <dgm:pt modelId="{789C7C7B-335D-48F9-8694-3F57358AAC67}" type="parTrans" cxnId="{4494C1CA-7176-40DB-A401-5B73A806FC35}">
      <dgm:prSet/>
      <dgm:spPr/>
      <dgm:t>
        <a:bodyPr/>
        <a:lstStyle/>
        <a:p>
          <a:endParaRPr lang="es-CO"/>
        </a:p>
      </dgm:t>
    </dgm:pt>
    <dgm:pt modelId="{18A2D1F4-FB36-4FF2-9AE8-F57AE80854C2}" type="sibTrans" cxnId="{4494C1CA-7176-40DB-A401-5B73A806FC35}">
      <dgm:prSet/>
      <dgm:spPr/>
      <dgm:t>
        <a:bodyPr/>
        <a:lstStyle/>
        <a:p>
          <a:endParaRPr lang="es-CO"/>
        </a:p>
      </dgm:t>
    </dgm:pt>
    <dgm:pt modelId="{8FB668B7-963A-4303-9028-D0242487CDC2}" type="pres">
      <dgm:prSet presAssocID="{BF2FACAD-EDED-4CC6-A57D-C46895C97E8E}" presName="linearFlow" presStyleCnt="0">
        <dgm:presLayoutVars>
          <dgm:dir/>
          <dgm:resizeHandles val="exact"/>
        </dgm:presLayoutVars>
      </dgm:prSet>
      <dgm:spPr/>
    </dgm:pt>
    <dgm:pt modelId="{28CBBF8B-152E-4BDE-A3BD-BA3A2DE27005}" type="pres">
      <dgm:prSet presAssocID="{0229F539-7295-487E-9C7A-50C4501424E9}" presName="composite" presStyleCnt="0"/>
      <dgm:spPr/>
    </dgm:pt>
    <dgm:pt modelId="{C5EA9971-501C-4659-80C8-D3F1E985CE39}" type="pres">
      <dgm:prSet presAssocID="{0229F539-7295-487E-9C7A-50C4501424E9}" presName="imgShp" presStyleLbl="fgImgPlace1" presStyleIdx="0" presStyleCnt="2" custAng="108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A547AD5-0C12-4E5D-8052-0220B820E54A}" type="pres">
      <dgm:prSet presAssocID="{0229F539-7295-487E-9C7A-50C4501424E9}" presName="txShp" presStyleLbl="node1" presStyleIdx="0" presStyleCnt="2">
        <dgm:presLayoutVars>
          <dgm:bulletEnabled val="1"/>
        </dgm:presLayoutVars>
      </dgm:prSet>
      <dgm:spPr/>
    </dgm:pt>
    <dgm:pt modelId="{7B5090A5-2386-4EB6-89E5-B94E6B1A781A}" type="pres">
      <dgm:prSet presAssocID="{18A2D1F4-FB36-4FF2-9AE8-F57AE80854C2}" presName="spacing" presStyleCnt="0"/>
      <dgm:spPr/>
    </dgm:pt>
    <dgm:pt modelId="{987F60C7-9395-46E8-AE75-A2FCA50D7B9B}" type="pres">
      <dgm:prSet presAssocID="{459DFAD2-E69C-4703-B75D-7ECD96514269}" presName="composite" presStyleCnt="0"/>
      <dgm:spPr/>
    </dgm:pt>
    <dgm:pt modelId="{81D29F6A-F7BC-4F88-AA68-8DE767116B5B}" type="pres">
      <dgm:prSet presAssocID="{459DFAD2-E69C-4703-B75D-7ECD96514269}" presName="imgShp" presStyleLbl="fgImgPlace1" presStyleIdx="1" presStyleCnt="2" custAng="108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6E0F5E6-A3EC-42E0-9CCE-10046B5C5653}" type="pres">
      <dgm:prSet presAssocID="{459DFAD2-E69C-4703-B75D-7ECD96514269}" presName="txShp" presStyleLbl="node1" presStyleIdx="1" presStyleCnt="2">
        <dgm:presLayoutVars>
          <dgm:bulletEnabled val="1"/>
        </dgm:presLayoutVars>
      </dgm:prSet>
      <dgm:spPr/>
    </dgm:pt>
  </dgm:ptLst>
  <dgm:cxnLst>
    <dgm:cxn modelId="{4494C1CA-7176-40DB-A401-5B73A806FC35}" srcId="{BF2FACAD-EDED-4CC6-A57D-C46895C97E8E}" destId="{0229F539-7295-487E-9C7A-50C4501424E9}" srcOrd="0" destOrd="0" parTransId="{789C7C7B-335D-48F9-8694-3F57358AAC67}" sibTransId="{18A2D1F4-FB36-4FF2-9AE8-F57AE80854C2}"/>
    <dgm:cxn modelId="{0E51C97F-CD93-4AF2-BB7D-817F24B1CCDF}" type="presOf" srcId="{459DFAD2-E69C-4703-B75D-7ECD96514269}" destId="{26E0F5E6-A3EC-42E0-9CCE-10046B5C5653}" srcOrd="0" destOrd="0" presId="urn:microsoft.com/office/officeart/2005/8/layout/vList3"/>
    <dgm:cxn modelId="{7C27E947-A5D2-4765-83F9-37E7C881AFC5}" type="presOf" srcId="{BF2FACAD-EDED-4CC6-A57D-C46895C97E8E}" destId="{8FB668B7-963A-4303-9028-D0242487CDC2}" srcOrd="0" destOrd="0" presId="urn:microsoft.com/office/officeart/2005/8/layout/vList3"/>
    <dgm:cxn modelId="{3DF5051D-AA3D-4D95-9B0F-47870C75C356}" srcId="{BF2FACAD-EDED-4CC6-A57D-C46895C97E8E}" destId="{459DFAD2-E69C-4703-B75D-7ECD96514269}" srcOrd="1" destOrd="0" parTransId="{2096F389-6A41-45E8-A024-E38C8C776A69}" sibTransId="{CB35C119-78CE-4F59-9C6E-5F6102C96BEB}"/>
    <dgm:cxn modelId="{4F9BCC17-73AA-4552-9DC4-9EEAA200817A}" type="presOf" srcId="{0229F539-7295-487E-9C7A-50C4501424E9}" destId="{5A547AD5-0C12-4E5D-8052-0220B820E54A}" srcOrd="0" destOrd="0" presId="urn:microsoft.com/office/officeart/2005/8/layout/vList3"/>
    <dgm:cxn modelId="{37689975-A941-4010-8722-4DCAEB961921}" type="presParOf" srcId="{8FB668B7-963A-4303-9028-D0242487CDC2}" destId="{28CBBF8B-152E-4BDE-A3BD-BA3A2DE27005}" srcOrd="0" destOrd="0" presId="urn:microsoft.com/office/officeart/2005/8/layout/vList3"/>
    <dgm:cxn modelId="{FD54D660-6042-4D2E-A516-B54B5588D088}" type="presParOf" srcId="{28CBBF8B-152E-4BDE-A3BD-BA3A2DE27005}" destId="{C5EA9971-501C-4659-80C8-D3F1E985CE39}" srcOrd="0" destOrd="0" presId="urn:microsoft.com/office/officeart/2005/8/layout/vList3"/>
    <dgm:cxn modelId="{89AD8295-956B-4988-A527-C18EC52C22EB}" type="presParOf" srcId="{28CBBF8B-152E-4BDE-A3BD-BA3A2DE27005}" destId="{5A547AD5-0C12-4E5D-8052-0220B820E54A}" srcOrd="1" destOrd="0" presId="urn:microsoft.com/office/officeart/2005/8/layout/vList3"/>
    <dgm:cxn modelId="{8F0B1571-18EF-475E-B511-E492C78686FC}" type="presParOf" srcId="{8FB668B7-963A-4303-9028-D0242487CDC2}" destId="{7B5090A5-2386-4EB6-89E5-B94E6B1A781A}" srcOrd="1" destOrd="0" presId="urn:microsoft.com/office/officeart/2005/8/layout/vList3"/>
    <dgm:cxn modelId="{B17BAA86-10A0-45F8-9742-9226115394EE}" type="presParOf" srcId="{8FB668B7-963A-4303-9028-D0242487CDC2}" destId="{987F60C7-9395-46E8-AE75-A2FCA50D7B9B}" srcOrd="2" destOrd="0" presId="urn:microsoft.com/office/officeart/2005/8/layout/vList3"/>
    <dgm:cxn modelId="{3480E7D4-576B-4266-8F83-931E0EACDA3E}" type="presParOf" srcId="{987F60C7-9395-46E8-AE75-A2FCA50D7B9B}" destId="{81D29F6A-F7BC-4F88-AA68-8DE767116B5B}" srcOrd="0" destOrd="0" presId="urn:microsoft.com/office/officeart/2005/8/layout/vList3"/>
    <dgm:cxn modelId="{04592660-7D24-4DDD-8453-4B2F4A826FB4}" type="presParOf" srcId="{987F60C7-9395-46E8-AE75-A2FCA50D7B9B}" destId="{26E0F5E6-A3EC-42E0-9CCE-10046B5C56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1DDC10-7EBC-409D-AACC-16F271064EA5}" type="doc">
      <dgm:prSet loTypeId="urn:microsoft.com/office/officeart/2009/3/layout/SubStepProcess" loCatId="process" qsTypeId="urn:microsoft.com/office/officeart/2005/8/quickstyle/simple1" qsCatId="simple" csTypeId="urn:microsoft.com/office/officeart/2005/8/colors/accent5_3" csCatId="accent5" phldr="1"/>
      <dgm:spPr/>
      <dgm:t>
        <a:bodyPr/>
        <a:lstStyle/>
        <a:p>
          <a:endParaRPr lang="es-CO"/>
        </a:p>
      </dgm:t>
    </dgm:pt>
    <dgm:pt modelId="{42C2828A-ECA9-4E26-AA7C-3F61F7C4F096}">
      <dgm:prSet phldrT="[Texto]"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CO" sz="2000" dirty="0">
              <a:latin typeface="Trebuchet MS" panose="020B0603020202020204" pitchFamily="34" charset="0"/>
            </a:rPr>
            <a:t>Régimen de transición</a:t>
          </a:r>
        </a:p>
      </dgm:t>
    </dgm:pt>
    <dgm:pt modelId="{3EA00910-65BC-4313-B222-233B39589BBA}" type="parTrans" cxnId="{FF3AB4B4-68B7-4321-99B8-3289E2B841C4}">
      <dgm:prSet/>
      <dgm:spPr/>
      <dgm:t>
        <a:bodyPr/>
        <a:lstStyle/>
        <a:p>
          <a:endParaRPr lang="es-CO"/>
        </a:p>
      </dgm:t>
    </dgm:pt>
    <dgm:pt modelId="{AF5F99D2-7A3F-4510-B2DD-5D7628D081BA}" type="sibTrans" cxnId="{FF3AB4B4-68B7-4321-99B8-3289E2B841C4}">
      <dgm:prSet/>
      <dgm:spPr/>
      <dgm:t>
        <a:bodyPr/>
        <a:lstStyle/>
        <a:p>
          <a:endParaRPr lang="es-CO"/>
        </a:p>
      </dgm:t>
    </dgm:pt>
    <dgm:pt modelId="{1AC7B1C6-E363-429E-8403-43181E280FCB}">
      <dgm:prSet phldrT="[Texto]" custT="1"/>
      <dgm:spPr/>
      <dgm:t>
        <a:bodyPr/>
        <a:lstStyle/>
        <a:p>
          <a:r>
            <a:rPr lang="es-CO" sz="2000" dirty="0">
              <a:latin typeface="Trebuchet MS" panose="020B0603020202020204" pitchFamily="34" charset="0"/>
            </a:rPr>
            <a:t>Realización del dividendo</a:t>
          </a:r>
        </a:p>
      </dgm:t>
    </dgm:pt>
    <dgm:pt modelId="{A0BDC799-FE86-40A8-821A-07EA943CD002}" type="parTrans" cxnId="{932CF801-F57A-4D83-9EE9-249CA8929558}">
      <dgm:prSet/>
      <dgm:spPr/>
      <dgm:t>
        <a:bodyPr/>
        <a:lstStyle/>
        <a:p>
          <a:endParaRPr lang="es-CO"/>
        </a:p>
      </dgm:t>
    </dgm:pt>
    <dgm:pt modelId="{A469A3AB-84DD-439B-B2EB-606C419B9064}" type="sibTrans" cxnId="{932CF801-F57A-4D83-9EE9-249CA8929558}">
      <dgm:prSet/>
      <dgm:spPr/>
      <dgm:t>
        <a:bodyPr/>
        <a:lstStyle/>
        <a:p>
          <a:endParaRPr lang="es-CO"/>
        </a:p>
      </dgm:t>
    </dgm:pt>
    <dgm:pt modelId="{BC304B5E-1E8B-4AA7-9E2B-DAD71F0B8951}" type="pres">
      <dgm:prSet presAssocID="{6C1DDC10-7EBC-409D-AACC-16F271064EA5}" presName="Name0" presStyleCnt="0">
        <dgm:presLayoutVars>
          <dgm:chMax val="7"/>
          <dgm:dir/>
          <dgm:animOne val="branch"/>
        </dgm:presLayoutVars>
      </dgm:prSet>
      <dgm:spPr/>
    </dgm:pt>
    <dgm:pt modelId="{8473D96F-74FD-4B8F-B82E-C6353BA0AB5C}" type="pres">
      <dgm:prSet presAssocID="{42C2828A-ECA9-4E26-AA7C-3F61F7C4F096}" presName="parTx1" presStyleLbl="node1" presStyleIdx="0" presStyleCnt="2" custLinFactNeighborX="-14060"/>
      <dgm:spPr/>
    </dgm:pt>
    <dgm:pt modelId="{97CFF36C-03F2-4AF1-9083-490410CF6B94}" type="pres">
      <dgm:prSet presAssocID="{1AC7B1C6-E363-429E-8403-43181E280FCB}" presName="parTx2" presStyleLbl="node1" presStyleIdx="1" presStyleCnt="2" custLinFactNeighborX="-2220"/>
      <dgm:spPr/>
    </dgm:pt>
  </dgm:ptLst>
  <dgm:cxnLst>
    <dgm:cxn modelId="{932CF801-F57A-4D83-9EE9-249CA8929558}" srcId="{6C1DDC10-7EBC-409D-AACC-16F271064EA5}" destId="{1AC7B1C6-E363-429E-8403-43181E280FCB}" srcOrd="1" destOrd="0" parTransId="{A0BDC799-FE86-40A8-821A-07EA943CD002}" sibTransId="{A469A3AB-84DD-439B-B2EB-606C419B9064}"/>
    <dgm:cxn modelId="{FF3AB4B4-68B7-4321-99B8-3289E2B841C4}" srcId="{6C1DDC10-7EBC-409D-AACC-16F271064EA5}" destId="{42C2828A-ECA9-4E26-AA7C-3F61F7C4F096}" srcOrd="0" destOrd="0" parTransId="{3EA00910-65BC-4313-B222-233B39589BBA}" sibTransId="{AF5F99D2-7A3F-4510-B2DD-5D7628D081BA}"/>
    <dgm:cxn modelId="{FF2FE79F-6564-4BE1-90B5-91265B0138FD}" type="presOf" srcId="{6C1DDC10-7EBC-409D-AACC-16F271064EA5}" destId="{BC304B5E-1E8B-4AA7-9E2B-DAD71F0B8951}" srcOrd="0" destOrd="0" presId="urn:microsoft.com/office/officeart/2009/3/layout/SubStepProcess"/>
    <dgm:cxn modelId="{FCE3B174-2AFA-4D68-8A76-93668FA122E2}" type="presOf" srcId="{1AC7B1C6-E363-429E-8403-43181E280FCB}" destId="{97CFF36C-03F2-4AF1-9083-490410CF6B94}" srcOrd="0" destOrd="0" presId="urn:microsoft.com/office/officeart/2009/3/layout/SubStepProcess"/>
    <dgm:cxn modelId="{56A18CB3-C95B-42AC-9A6C-F1B75FBF4B4E}" type="presOf" srcId="{42C2828A-ECA9-4E26-AA7C-3F61F7C4F096}" destId="{8473D96F-74FD-4B8F-B82E-C6353BA0AB5C}" srcOrd="0" destOrd="0" presId="urn:microsoft.com/office/officeart/2009/3/layout/SubStepProcess"/>
    <dgm:cxn modelId="{BC55E136-AA9F-4281-891C-A563BF10C3E2}" type="presParOf" srcId="{BC304B5E-1E8B-4AA7-9E2B-DAD71F0B8951}" destId="{8473D96F-74FD-4B8F-B82E-C6353BA0AB5C}" srcOrd="0" destOrd="0" presId="urn:microsoft.com/office/officeart/2009/3/layout/SubStepProcess"/>
    <dgm:cxn modelId="{D4D85C22-3C99-4973-B04B-54008431D5AF}" type="presParOf" srcId="{BC304B5E-1E8B-4AA7-9E2B-DAD71F0B8951}" destId="{97CFF36C-03F2-4AF1-9083-490410CF6B94}" srcOrd="1"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6B6D-9F95-45A9-B251-21154833F76D}">
      <dsp:nvSpPr>
        <dsp:cNvPr id="0" name=""/>
        <dsp:cNvSpPr/>
      </dsp:nvSpPr>
      <dsp:spPr>
        <a:xfrm rot="10800000">
          <a:off x="2230690" y="0"/>
          <a:ext cx="4643836" cy="208256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8354" tIns="68580" rIns="128016" bIns="68580" numCol="1" spcCol="1270" anchor="ctr" anchorCtr="0">
          <a:noAutofit/>
        </a:bodyPr>
        <a:lstStyle/>
        <a:p>
          <a:pPr marL="0" lvl="0" indent="0" algn="ctr" defTabSz="800100">
            <a:lnSpc>
              <a:spcPct val="90000"/>
            </a:lnSpc>
            <a:spcBef>
              <a:spcPct val="0"/>
            </a:spcBef>
            <a:spcAft>
              <a:spcPct val="35000"/>
            </a:spcAft>
            <a:buNone/>
          </a:pPr>
          <a:r>
            <a:rPr lang="es-CO" sz="1800" b="1" i="0" u="none" kern="1200" dirty="0">
              <a:solidFill>
                <a:schemeClr val="tx1"/>
              </a:solidFill>
              <a:latin typeface="Cambria" panose="02040503050406030204" pitchFamily="18" charset="0"/>
            </a:rPr>
            <a:t>POR DESCUENTO Y DEDUCCIÓN: </a:t>
          </a:r>
          <a:r>
            <a:rPr lang="es-CO" sz="1800" kern="1200" dirty="0">
              <a:solidFill>
                <a:schemeClr val="tx1"/>
              </a:solidFill>
              <a:latin typeface="Cambria" panose="02040503050406030204" pitchFamily="18" charset="0"/>
            </a:rPr>
            <a:t>Ley 56 de 1918 Dos sujetos integrados: Devolución  para el socio del tributo pagado por la sociedad- ley 6ª de 1927 autorizó una deducción para neutralizar la doble tributación.</a:t>
          </a:r>
        </a:p>
      </dsp:txBody>
      <dsp:txXfrm rot="10800000">
        <a:off x="2751331" y="0"/>
        <a:ext cx="4123195" cy="2082565"/>
      </dsp:txXfrm>
    </dsp:sp>
    <dsp:sp modelId="{92FEB38C-81B7-4C74-9642-C1B73DB68C2E}">
      <dsp:nvSpPr>
        <dsp:cNvPr id="0" name=""/>
        <dsp:cNvSpPr/>
      </dsp:nvSpPr>
      <dsp:spPr>
        <a:xfrm>
          <a:off x="1261637" y="0"/>
          <a:ext cx="2082565" cy="20825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4422D0-923F-42C6-A34D-2ADC6623B51E}">
      <dsp:nvSpPr>
        <dsp:cNvPr id="0" name=""/>
        <dsp:cNvSpPr/>
      </dsp:nvSpPr>
      <dsp:spPr>
        <a:xfrm rot="10800000">
          <a:off x="2302966" y="2330742"/>
          <a:ext cx="4571560" cy="208256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8354" tIns="53340" rIns="99568" bIns="53340" numCol="1" spcCol="1270" anchor="ctr" anchorCtr="0">
          <a:noAutofit/>
        </a:bodyPr>
        <a:lstStyle/>
        <a:p>
          <a:pPr marL="0" lvl="0" indent="0" algn="ctr" defTabSz="622300">
            <a:lnSpc>
              <a:spcPct val="90000"/>
            </a:lnSpc>
            <a:spcBef>
              <a:spcPct val="0"/>
            </a:spcBef>
            <a:spcAft>
              <a:spcPct val="35000"/>
            </a:spcAft>
            <a:buNone/>
          </a:pPr>
          <a:r>
            <a:rPr lang="es-CO" sz="1400" b="1" i="0" u="none" kern="1200" dirty="0">
              <a:solidFill>
                <a:schemeClr val="tx1"/>
              </a:solidFill>
              <a:latin typeface="Cambria" panose="02040503050406030204" pitchFamily="18" charset="0"/>
            </a:rPr>
            <a:t>POR  EXENCIÓN: </a:t>
          </a:r>
          <a:r>
            <a:rPr lang="es-CO" sz="1400" kern="1200" dirty="0">
              <a:solidFill>
                <a:schemeClr val="tx1"/>
              </a:solidFill>
              <a:latin typeface="Cambria" panose="02040503050406030204" pitchFamily="18" charset="0"/>
            </a:rPr>
            <a:t>Ley 81 de 1931: Distinguía según se tratara de S.A. o En Comandita, pagaba la sociedad, los socios exentos. Si era Colectiva pagaban los socios sobre las utilidades distribuidas, no la sociedad. Ley 78 de 1935, en el mismo sentido, pero las utilidades se gravaron para los socios de Colectivas en el mismo período en el que se generaba la utilidad.</a:t>
          </a:r>
        </a:p>
        <a:p>
          <a:pPr marL="0" lvl="0" indent="0" algn="ctr" defTabSz="622300">
            <a:lnSpc>
              <a:spcPct val="90000"/>
            </a:lnSpc>
            <a:spcBef>
              <a:spcPct val="0"/>
            </a:spcBef>
            <a:spcAft>
              <a:spcPct val="35000"/>
            </a:spcAft>
            <a:buNone/>
          </a:pPr>
          <a:endParaRPr lang="es-CO" sz="1500" kern="1200" dirty="0"/>
        </a:p>
      </dsp:txBody>
      <dsp:txXfrm rot="10800000">
        <a:off x="2823607" y="2330742"/>
        <a:ext cx="4050919" cy="2082565"/>
      </dsp:txXfrm>
    </dsp:sp>
    <dsp:sp modelId="{53C54CAC-174E-423E-84AA-0432949C6C27}">
      <dsp:nvSpPr>
        <dsp:cNvPr id="0" name=""/>
        <dsp:cNvSpPr/>
      </dsp:nvSpPr>
      <dsp:spPr>
        <a:xfrm>
          <a:off x="1266461" y="1993554"/>
          <a:ext cx="2082565" cy="2082565"/>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2A18F-5717-435E-A088-5EAABCA36ABD}">
      <dsp:nvSpPr>
        <dsp:cNvPr id="0" name=""/>
        <dsp:cNvSpPr/>
      </dsp:nvSpPr>
      <dsp:spPr>
        <a:xfrm>
          <a:off x="1949665" y="539293"/>
          <a:ext cx="3727706" cy="3727706"/>
        </a:xfrm>
        <a:prstGeom prst="blockArc">
          <a:avLst>
            <a:gd name="adj1" fmla="val 12600000"/>
            <a:gd name="adj2" fmla="val 16200000"/>
            <a:gd name="adj3" fmla="val 4524"/>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A7243-2533-4D17-BE4B-9D5CA6C02390}">
      <dsp:nvSpPr>
        <dsp:cNvPr id="0" name=""/>
        <dsp:cNvSpPr/>
      </dsp:nvSpPr>
      <dsp:spPr>
        <a:xfrm>
          <a:off x="1949665" y="539293"/>
          <a:ext cx="3727706" cy="3727706"/>
        </a:xfrm>
        <a:prstGeom prst="blockArc">
          <a:avLst>
            <a:gd name="adj1" fmla="val 9000000"/>
            <a:gd name="adj2" fmla="val 12600000"/>
            <a:gd name="adj3" fmla="val 4524"/>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95CC9-6817-4CC3-A168-AD85DE49AE54}">
      <dsp:nvSpPr>
        <dsp:cNvPr id="0" name=""/>
        <dsp:cNvSpPr/>
      </dsp:nvSpPr>
      <dsp:spPr>
        <a:xfrm>
          <a:off x="1926043" y="499551"/>
          <a:ext cx="3727706" cy="3727706"/>
        </a:xfrm>
        <a:prstGeom prst="blockArc">
          <a:avLst>
            <a:gd name="adj1" fmla="val 5355420"/>
            <a:gd name="adj2" fmla="val 8912752"/>
            <a:gd name="adj3" fmla="val 4524"/>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39E69-0924-4B4F-8D80-20D846A17CD1}">
      <dsp:nvSpPr>
        <dsp:cNvPr id="0" name=""/>
        <dsp:cNvSpPr/>
      </dsp:nvSpPr>
      <dsp:spPr>
        <a:xfrm>
          <a:off x="1973288" y="499551"/>
          <a:ext cx="3727706" cy="3727706"/>
        </a:xfrm>
        <a:prstGeom prst="blockArc">
          <a:avLst>
            <a:gd name="adj1" fmla="val 1887248"/>
            <a:gd name="adj2" fmla="val 5444580"/>
            <a:gd name="adj3" fmla="val 4524"/>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48B92A-B31B-4F47-AF56-44A1AF5BF787}">
      <dsp:nvSpPr>
        <dsp:cNvPr id="0" name=""/>
        <dsp:cNvSpPr/>
      </dsp:nvSpPr>
      <dsp:spPr>
        <a:xfrm>
          <a:off x="1949665" y="539293"/>
          <a:ext cx="3727706" cy="3727706"/>
        </a:xfrm>
        <a:prstGeom prst="blockArc">
          <a:avLst>
            <a:gd name="adj1" fmla="val 19800000"/>
            <a:gd name="adj2" fmla="val 1800000"/>
            <a:gd name="adj3" fmla="val 4524"/>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9CD7A8-331A-403B-9A35-7F49AF88049C}">
      <dsp:nvSpPr>
        <dsp:cNvPr id="0" name=""/>
        <dsp:cNvSpPr/>
      </dsp:nvSpPr>
      <dsp:spPr>
        <a:xfrm>
          <a:off x="1949665" y="539293"/>
          <a:ext cx="3727706" cy="3727706"/>
        </a:xfrm>
        <a:prstGeom prst="blockArc">
          <a:avLst>
            <a:gd name="adj1" fmla="val 16200000"/>
            <a:gd name="adj2" fmla="val 19800000"/>
            <a:gd name="adj3" fmla="val 4524"/>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4C70C8-E49C-4617-AE89-F70BC64CB8DB}">
      <dsp:nvSpPr>
        <dsp:cNvPr id="0" name=""/>
        <dsp:cNvSpPr/>
      </dsp:nvSpPr>
      <dsp:spPr>
        <a:xfrm>
          <a:off x="2803013" y="1607310"/>
          <a:ext cx="2021010" cy="159167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mj-lt"/>
            </a:rPr>
            <a:t>Sujetos pasivos del IUE</a:t>
          </a:r>
        </a:p>
      </dsp:txBody>
      <dsp:txXfrm>
        <a:off x="3098983" y="1840405"/>
        <a:ext cx="1429070" cy="1125481"/>
      </dsp:txXfrm>
    </dsp:sp>
    <dsp:sp modelId="{15D8757F-2EBE-4B6D-AF9B-A497C9CB7A50}">
      <dsp:nvSpPr>
        <dsp:cNvPr id="0" name=""/>
        <dsp:cNvSpPr/>
      </dsp:nvSpPr>
      <dsp:spPr>
        <a:xfrm>
          <a:off x="3070086" y="-4049"/>
          <a:ext cx="1486863" cy="117099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altLang="es-CO" sz="1200" kern="1200" dirty="0">
              <a:latin typeface="+mj-lt"/>
              <a:ea typeface="ＭＳ Ｐゴシック" pitchFamily="34" charset="-128"/>
            </a:rPr>
            <a:t>Fondos de inversión colectiva</a:t>
          </a:r>
        </a:p>
      </dsp:txBody>
      <dsp:txXfrm>
        <a:off x="3287832" y="167440"/>
        <a:ext cx="1051371" cy="828020"/>
      </dsp:txXfrm>
    </dsp:sp>
    <dsp:sp modelId="{5F0376A1-6701-48AA-BC84-4DB1AC370E1B}">
      <dsp:nvSpPr>
        <dsp:cNvPr id="0" name=""/>
        <dsp:cNvSpPr/>
      </dsp:nvSpPr>
      <dsp:spPr>
        <a:xfrm>
          <a:off x="4591186" y="883027"/>
          <a:ext cx="1599935" cy="1218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s-CO" sz="1200" kern="1200" dirty="0">
              <a:latin typeface="+mj-lt"/>
            </a:rPr>
            <a:t>Patrimonios autónomos</a:t>
          </a:r>
        </a:p>
      </dsp:txBody>
      <dsp:txXfrm>
        <a:off x="4825491" y="1061478"/>
        <a:ext cx="1131325" cy="861639"/>
      </dsp:txXfrm>
    </dsp:sp>
    <dsp:sp modelId="{CEEB8320-BDF6-4CAF-A39E-C6669934FE22}">
      <dsp:nvSpPr>
        <dsp:cNvPr id="0" name=""/>
        <dsp:cNvSpPr/>
      </dsp:nvSpPr>
      <dsp:spPr>
        <a:xfrm>
          <a:off x="4488232" y="2704724"/>
          <a:ext cx="1805844" cy="121854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1200" kern="1200" dirty="0">
              <a:latin typeface="+mj-lt"/>
            </a:rPr>
            <a:t>Sucursales y establecimientos permanentes</a:t>
          </a:r>
          <a:endParaRPr lang="es-CO" altLang="es-CO" sz="1200" kern="1200" dirty="0">
            <a:latin typeface="+mj-lt"/>
            <a:ea typeface="ＭＳ Ｐゴシック" pitchFamily="34" charset="-128"/>
          </a:endParaRPr>
        </a:p>
      </dsp:txBody>
      <dsp:txXfrm>
        <a:off x="4752692" y="2883175"/>
        <a:ext cx="1276924" cy="861639"/>
      </dsp:txXfrm>
    </dsp:sp>
    <dsp:sp modelId="{D51B22DA-8041-4A9B-96A5-65D700946FE8}">
      <dsp:nvSpPr>
        <dsp:cNvPr id="0" name=""/>
        <dsp:cNvSpPr/>
      </dsp:nvSpPr>
      <dsp:spPr>
        <a:xfrm>
          <a:off x="2906381" y="3587680"/>
          <a:ext cx="1814275" cy="1194535"/>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j-lt"/>
            </a:rPr>
            <a:t>Establecimientos de comercio</a:t>
          </a:r>
        </a:p>
      </dsp:txBody>
      <dsp:txXfrm>
        <a:off x="3172075" y="3762616"/>
        <a:ext cx="1282887" cy="844663"/>
      </dsp:txXfrm>
    </dsp:sp>
    <dsp:sp modelId="{84AF4699-4EB6-4B58-B2DD-62F0FE6ADEE6}">
      <dsp:nvSpPr>
        <dsp:cNvPr id="0" name=""/>
        <dsp:cNvSpPr/>
      </dsp:nvSpPr>
      <dsp:spPr>
        <a:xfrm>
          <a:off x="1492450" y="2692475"/>
          <a:ext cx="1486863" cy="1243038"/>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altLang="es-CO" sz="1200" kern="1200" dirty="0" err="1">
              <a:latin typeface="+mj-lt"/>
              <a:ea typeface="ＭＳ Ｐゴシック" pitchFamily="34" charset="-128"/>
            </a:rPr>
            <a:t>Joint</a:t>
          </a:r>
          <a:r>
            <a:rPr lang="es-CO" altLang="es-CO" sz="1200" kern="1200" dirty="0">
              <a:latin typeface="+mj-lt"/>
              <a:ea typeface="ＭＳ Ｐゴシック" pitchFamily="34" charset="-128"/>
            </a:rPr>
            <a:t> </a:t>
          </a:r>
          <a:r>
            <a:rPr lang="es-CO" altLang="es-CO" sz="1200" kern="1200" dirty="0" err="1">
              <a:latin typeface="+mj-lt"/>
              <a:ea typeface="ＭＳ Ｐゴシック" pitchFamily="34" charset="-128"/>
            </a:rPr>
            <a:t>ventures</a:t>
          </a:r>
          <a:endParaRPr lang="es-CO" sz="1200" kern="1200" dirty="0">
            <a:latin typeface="+mj-lt"/>
          </a:endParaRPr>
        </a:p>
      </dsp:txBody>
      <dsp:txXfrm>
        <a:off x="1710196" y="2874514"/>
        <a:ext cx="1051371" cy="878960"/>
      </dsp:txXfrm>
    </dsp:sp>
    <dsp:sp modelId="{203F587B-A9F1-4B88-97EE-3829E05C4C92}">
      <dsp:nvSpPr>
        <dsp:cNvPr id="0" name=""/>
        <dsp:cNvSpPr/>
      </dsp:nvSpPr>
      <dsp:spPr>
        <a:xfrm>
          <a:off x="1430856" y="819272"/>
          <a:ext cx="1610053" cy="1346051"/>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altLang="es-CO" sz="1200" kern="1200" dirty="0">
              <a:latin typeface="+mj-lt"/>
              <a:ea typeface="ＭＳ Ｐゴシック" pitchFamily="34" charset="-128"/>
            </a:rPr>
            <a:t>Consorcios,  uniones temporales y cuentas en participación</a:t>
          </a:r>
          <a:endParaRPr lang="es-CO" sz="1200" kern="1200" dirty="0">
            <a:latin typeface="+mj-lt"/>
          </a:endParaRPr>
        </a:p>
      </dsp:txBody>
      <dsp:txXfrm>
        <a:off x="1666643" y="1016397"/>
        <a:ext cx="1138479" cy="9518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8B784-AC0A-4E10-BCBC-F83E6730B8D1}">
      <dsp:nvSpPr>
        <dsp:cNvPr id="0" name=""/>
        <dsp:cNvSpPr/>
      </dsp:nvSpPr>
      <dsp:spPr>
        <a:xfrm>
          <a:off x="2807344" y="0"/>
          <a:ext cx="2836067" cy="2517215"/>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74D35-B41E-4E64-AC48-F012ABB57170}">
      <dsp:nvSpPr>
        <dsp:cNvPr id="0" name=""/>
        <dsp:cNvSpPr/>
      </dsp:nvSpPr>
      <dsp:spPr>
        <a:xfrm>
          <a:off x="3605866" y="793263"/>
          <a:ext cx="1398555" cy="73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j-lt"/>
            </a:rPr>
            <a:t>Doble tributación económica</a:t>
          </a:r>
        </a:p>
      </dsp:txBody>
      <dsp:txXfrm>
        <a:off x="3605866" y="793263"/>
        <a:ext cx="1398555" cy="738330"/>
      </dsp:txXfrm>
    </dsp:sp>
    <dsp:sp modelId="{5D9E058C-76D1-41EA-BEC5-76A7D6DC2C3F}">
      <dsp:nvSpPr>
        <dsp:cNvPr id="0" name=""/>
        <dsp:cNvSpPr/>
      </dsp:nvSpPr>
      <dsp:spPr>
        <a:xfrm>
          <a:off x="1993233" y="1320931"/>
          <a:ext cx="2836067" cy="2768005"/>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C97DF-B8BC-4571-886B-B78AB0B4C3E0}">
      <dsp:nvSpPr>
        <dsp:cNvPr id="0" name=""/>
        <dsp:cNvSpPr/>
      </dsp:nvSpPr>
      <dsp:spPr>
        <a:xfrm>
          <a:off x="2616579" y="2277171"/>
          <a:ext cx="1646910" cy="69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s-CO" sz="1800" kern="1200" dirty="0">
              <a:latin typeface="+mj-lt"/>
            </a:rPr>
            <a:t>Gravamen </a:t>
          </a:r>
        </a:p>
        <a:p>
          <a:pPr marL="0" lvl="0" indent="0" algn="ctr" defTabSz="800100">
            <a:lnSpc>
              <a:spcPct val="90000"/>
            </a:lnSpc>
            <a:spcBef>
              <a:spcPct val="0"/>
            </a:spcBef>
            <a:spcAft>
              <a:spcPts val="0"/>
            </a:spcAft>
            <a:buNone/>
          </a:pPr>
          <a:r>
            <a:rPr lang="es-CO" sz="1800" kern="1200" dirty="0">
              <a:latin typeface="+mj-lt"/>
            </a:rPr>
            <a:t>sobre la asociación </a:t>
          </a:r>
          <a:r>
            <a:rPr lang="es-CO" sz="1800" kern="1200" dirty="0" err="1">
              <a:latin typeface="+mj-lt"/>
            </a:rPr>
            <a:t>negocial</a:t>
          </a:r>
          <a:endParaRPr lang="es-CO" sz="1800" kern="1200" dirty="0">
            <a:latin typeface="+mj-lt"/>
          </a:endParaRPr>
        </a:p>
      </dsp:txBody>
      <dsp:txXfrm>
        <a:off x="2616579" y="2277171"/>
        <a:ext cx="1646910" cy="699110"/>
      </dsp:txXfrm>
    </dsp:sp>
    <dsp:sp modelId="{B20CD30E-4178-49F9-A10F-10274C40B566}">
      <dsp:nvSpPr>
        <dsp:cNvPr id="0" name=""/>
        <dsp:cNvSpPr/>
      </dsp:nvSpPr>
      <dsp:spPr>
        <a:xfrm>
          <a:off x="2893888" y="3132812"/>
          <a:ext cx="2436620" cy="2163215"/>
        </a:xfrm>
        <a:prstGeom prst="blockArc">
          <a:avLst>
            <a:gd name="adj1" fmla="val 13500000"/>
            <a:gd name="adj2" fmla="val 10800000"/>
            <a:gd name="adj3" fmla="val 1274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6D4FA-8C21-4B08-8375-969D58DCAB1D}">
      <dsp:nvSpPr>
        <dsp:cNvPr id="0" name=""/>
        <dsp:cNvSpPr/>
      </dsp:nvSpPr>
      <dsp:spPr>
        <a:xfrm>
          <a:off x="3364602" y="3694488"/>
          <a:ext cx="1492356" cy="116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j-lt"/>
            </a:rPr>
            <a:t>Disminución de la inversión</a:t>
          </a:r>
        </a:p>
      </dsp:txBody>
      <dsp:txXfrm>
        <a:off x="3364602" y="3694488"/>
        <a:ext cx="1492356" cy="11616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EA3A-7C45-4BB5-8FA5-9E17ADBBB302}">
      <dsp:nvSpPr>
        <dsp:cNvPr id="0" name=""/>
        <dsp:cNvSpPr/>
      </dsp:nvSpPr>
      <dsp:spPr>
        <a:xfrm rot="10800000">
          <a:off x="1095814" y="1240069"/>
          <a:ext cx="6224017" cy="173681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58100"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Cambria" panose="02040503050406030204" pitchFamily="18" charset="0"/>
            </a:rPr>
            <a:t>¿EXISTE ALGUNA ASIMETRÍA TRIBUTARIA ENTRE LAS UTILIDADES DERIVADAS DE LA ENAJENACIÓN DE ACCIONES Y LA DISTRIBUCIÓN DE DIVIDENDOS?</a:t>
          </a:r>
          <a:endParaRPr lang="es-CO" sz="2400" kern="1200" dirty="0">
            <a:solidFill>
              <a:schemeClr val="tx1"/>
            </a:solidFill>
            <a:latin typeface="Cambria" panose="02040503050406030204" pitchFamily="18" charset="0"/>
          </a:endParaRPr>
        </a:p>
      </dsp:txBody>
      <dsp:txXfrm rot="10800000">
        <a:off x="1530017" y="1240069"/>
        <a:ext cx="5789814" cy="1736812"/>
      </dsp:txXfrm>
    </dsp:sp>
    <dsp:sp modelId="{540E19D7-FE8A-4C7A-9C11-F13E5A0673E2}">
      <dsp:nvSpPr>
        <dsp:cNvPr id="0" name=""/>
        <dsp:cNvSpPr/>
      </dsp:nvSpPr>
      <dsp:spPr>
        <a:xfrm>
          <a:off x="500100" y="1163146"/>
          <a:ext cx="2142541" cy="1945179"/>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E4BE5-1250-4119-9EBD-BE6E30189A7D}">
      <dsp:nvSpPr>
        <dsp:cNvPr id="0" name=""/>
        <dsp:cNvSpPr/>
      </dsp:nvSpPr>
      <dsp:spPr>
        <a:xfrm>
          <a:off x="0" y="0"/>
          <a:ext cx="7180385" cy="665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O" sz="1800" kern="1200" dirty="0">
              <a:latin typeface="Cambria" panose="02040503050406030204" pitchFamily="18" charset="0"/>
            </a:rPr>
            <a:t>FIC, fiducias, contratos de colaboración establecimientos permanentes  </a:t>
          </a:r>
        </a:p>
      </dsp:txBody>
      <dsp:txXfrm>
        <a:off x="32476" y="32476"/>
        <a:ext cx="7115433" cy="600328"/>
      </dsp:txXfrm>
    </dsp:sp>
    <dsp:sp modelId="{F6531D3B-B1D6-4723-AD59-DD560B85A091}">
      <dsp:nvSpPr>
        <dsp:cNvPr id="0" name=""/>
        <dsp:cNvSpPr/>
      </dsp:nvSpPr>
      <dsp:spPr>
        <a:xfrm>
          <a:off x="0" y="679741"/>
          <a:ext cx="7180385" cy="938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977"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CO" sz="2000" kern="1200">
              <a:latin typeface="Cambria" panose="02040503050406030204" pitchFamily="18" charset="0"/>
            </a:rPr>
            <a:t>Distribuciones por parte de vehículos no-corporativos estarían exentas de retención.</a:t>
          </a:r>
          <a:endParaRPr lang="es-CO" sz="2000" kern="1200" dirty="0">
            <a:latin typeface="Cambria" panose="02040503050406030204" pitchFamily="18" charset="0"/>
          </a:endParaRPr>
        </a:p>
        <a:p>
          <a:pPr marL="228600" lvl="1" indent="-228600" algn="just" defTabSz="889000">
            <a:lnSpc>
              <a:spcPct val="90000"/>
            </a:lnSpc>
            <a:spcBef>
              <a:spcPct val="0"/>
            </a:spcBef>
            <a:spcAft>
              <a:spcPct val="20000"/>
            </a:spcAft>
            <a:buChar char="•"/>
          </a:pPr>
          <a:r>
            <a:rPr lang="es-CO" sz="2000" kern="1200">
              <a:latin typeface="Cambria" panose="02040503050406030204" pitchFamily="18" charset="0"/>
            </a:rPr>
            <a:t>Sesgo favorece uso de vehículos no-corporativos</a:t>
          </a:r>
          <a:endParaRPr lang="es-CO" sz="2000" kern="1200" dirty="0">
            <a:latin typeface="Cambria" panose="02040503050406030204" pitchFamily="18" charset="0"/>
          </a:endParaRPr>
        </a:p>
      </dsp:txBody>
      <dsp:txXfrm>
        <a:off x="0" y="679741"/>
        <a:ext cx="7180385" cy="938227"/>
      </dsp:txXfrm>
    </dsp:sp>
    <dsp:sp modelId="{DA34802A-141C-4773-8150-5C76CD7D9AEE}">
      <dsp:nvSpPr>
        <dsp:cNvPr id="0" name=""/>
        <dsp:cNvSpPr/>
      </dsp:nvSpPr>
      <dsp:spPr>
        <a:xfrm>
          <a:off x="0" y="1797955"/>
          <a:ext cx="7180385" cy="56943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Cambria" panose="02040503050406030204" pitchFamily="18" charset="0"/>
            </a:rPr>
            <a:t>CDI</a:t>
          </a:r>
        </a:p>
      </dsp:txBody>
      <dsp:txXfrm>
        <a:off x="27798" y="1825753"/>
        <a:ext cx="7124789" cy="513839"/>
      </dsp:txXfrm>
    </dsp:sp>
    <dsp:sp modelId="{FD2691D6-815B-44AF-974A-ED154C4ABD03}">
      <dsp:nvSpPr>
        <dsp:cNvPr id="0" name=""/>
        <dsp:cNvSpPr/>
      </dsp:nvSpPr>
      <dsp:spPr>
        <a:xfrm>
          <a:off x="0" y="2256306"/>
          <a:ext cx="7180385" cy="2474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977" tIns="30480" rIns="170688" bIns="30480" numCol="1" spcCol="1270" anchor="t" anchorCtr="0">
          <a:noAutofit/>
        </a:bodyPr>
        <a:lstStyle/>
        <a:p>
          <a:pPr marL="171450" lvl="1" indent="-171450" algn="just" defTabSz="844550">
            <a:lnSpc>
              <a:spcPct val="90000"/>
            </a:lnSpc>
            <a:spcBef>
              <a:spcPct val="0"/>
            </a:spcBef>
            <a:spcAft>
              <a:spcPct val="20000"/>
            </a:spcAft>
            <a:buChar char="•"/>
          </a:pPr>
          <a:endParaRPr lang="es-CO" sz="1900" kern="1200" dirty="0">
            <a:solidFill>
              <a:srgbClr val="002060"/>
            </a:solidFill>
            <a:latin typeface="Cambria" panose="02040503050406030204" pitchFamily="18" charset="0"/>
          </a:endParaRPr>
        </a:p>
        <a:p>
          <a:pPr marL="171450" lvl="1" indent="-171450" algn="just" defTabSz="844550">
            <a:lnSpc>
              <a:spcPct val="90000"/>
            </a:lnSpc>
            <a:spcBef>
              <a:spcPct val="0"/>
            </a:spcBef>
            <a:spcAft>
              <a:spcPct val="20000"/>
            </a:spcAft>
            <a:buChar char="•"/>
          </a:pPr>
          <a:r>
            <a:rPr lang="es-CO" sz="1900" kern="1200" dirty="0">
              <a:latin typeface="Cambria" panose="02040503050406030204" pitchFamily="18" charset="0"/>
            </a:rPr>
            <a:t>Para los accionistas mayoritarios residentes en jurisdicciones de convenio no aplica retención ni tributación al momento de la declaración:</a:t>
          </a:r>
        </a:p>
        <a:p>
          <a:pPr marL="171450" lvl="1" indent="-171450" algn="just" defTabSz="844550">
            <a:lnSpc>
              <a:spcPct val="90000"/>
            </a:lnSpc>
            <a:spcBef>
              <a:spcPct val="0"/>
            </a:spcBef>
            <a:spcAft>
              <a:spcPct val="20000"/>
            </a:spcAft>
            <a:buChar char="•"/>
          </a:pPr>
          <a:r>
            <a:rPr lang="es-CO" sz="1900" kern="1200">
              <a:latin typeface="Cambria" panose="02040503050406030204" pitchFamily="18" charset="0"/>
            </a:rPr>
            <a:t>España, Chile, India, Corea, México y Suiza</a:t>
          </a:r>
          <a:endParaRPr lang="es-CO" sz="1900" kern="1200" dirty="0">
            <a:latin typeface="Cambria" panose="02040503050406030204" pitchFamily="18" charset="0"/>
          </a:endParaRPr>
        </a:p>
      </dsp:txBody>
      <dsp:txXfrm>
        <a:off x="0" y="2256306"/>
        <a:ext cx="7180385" cy="24749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B298B-66AE-457E-B936-A158DEC22F8F}">
      <dsp:nvSpPr>
        <dsp:cNvPr id="0" name=""/>
        <dsp:cNvSpPr/>
      </dsp:nvSpPr>
      <dsp:spPr>
        <a:xfrm>
          <a:off x="3094445" y="604"/>
          <a:ext cx="4641667" cy="23593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O" sz="2400" kern="1200" dirty="0"/>
            <a:t>Busca que el inversionista compita en las mismas condiciones que los demás competidores en el mercado extranjero</a:t>
          </a:r>
        </a:p>
      </dsp:txBody>
      <dsp:txXfrm>
        <a:off x="3094445" y="295529"/>
        <a:ext cx="3756894" cy="1769547"/>
      </dsp:txXfrm>
    </dsp:sp>
    <dsp:sp modelId="{A7231C7F-87BA-4F95-988D-135D269C8642}">
      <dsp:nvSpPr>
        <dsp:cNvPr id="0" name=""/>
        <dsp:cNvSpPr/>
      </dsp:nvSpPr>
      <dsp:spPr>
        <a:xfrm>
          <a:off x="0" y="604"/>
          <a:ext cx="3094445" cy="2359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CO" sz="2800" b="1" kern="1200" dirty="0"/>
            <a:t>Capital </a:t>
          </a:r>
          <a:r>
            <a:rPr lang="es-CO" sz="2800" b="1" kern="1200" dirty="0" err="1"/>
            <a:t>Import</a:t>
          </a:r>
          <a:r>
            <a:rPr lang="es-CO" sz="2800" b="1" kern="1200" dirty="0"/>
            <a:t> </a:t>
          </a:r>
          <a:r>
            <a:rPr lang="es-CO" sz="2800" b="1" kern="1200" dirty="0" err="1"/>
            <a:t>Neutrality</a:t>
          </a:r>
          <a:r>
            <a:rPr lang="es-CO" sz="2800" b="1" kern="1200" dirty="0"/>
            <a:t> (Método de Exención)</a:t>
          </a:r>
          <a:endParaRPr lang="es-CO" sz="2800" kern="1200" dirty="0"/>
        </a:p>
      </dsp:txBody>
      <dsp:txXfrm>
        <a:off x="115176" y="115780"/>
        <a:ext cx="2864093" cy="2129044"/>
      </dsp:txXfrm>
    </dsp:sp>
    <dsp:sp modelId="{AD165429-7BB5-4A61-99C8-F7DEBA953013}">
      <dsp:nvSpPr>
        <dsp:cNvPr id="0" name=""/>
        <dsp:cNvSpPr/>
      </dsp:nvSpPr>
      <dsp:spPr>
        <a:xfrm>
          <a:off x="3094445" y="2595941"/>
          <a:ext cx="4641667" cy="235939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CO" sz="2400" kern="1200" dirty="0"/>
            <a:t>Busca que haya igualdad entre los residentes que invierten localmente y los que invierten en el exterior</a:t>
          </a:r>
        </a:p>
      </dsp:txBody>
      <dsp:txXfrm>
        <a:off x="3094445" y="2890866"/>
        <a:ext cx="3756894" cy="1769547"/>
      </dsp:txXfrm>
    </dsp:sp>
    <dsp:sp modelId="{097EACC1-AC92-435D-9870-434E24E4920A}">
      <dsp:nvSpPr>
        <dsp:cNvPr id="0" name=""/>
        <dsp:cNvSpPr/>
      </dsp:nvSpPr>
      <dsp:spPr>
        <a:xfrm>
          <a:off x="0" y="2595941"/>
          <a:ext cx="3094445" cy="23593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CO" sz="2800" b="1" kern="1200" dirty="0"/>
            <a:t>Capital </a:t>
          </a:r>
          <a:r>
            <a:rPr lang="es-CO" sz="2800" b="1" kern="1200" dirty="0" err="1"/>
            <a:t>Export</a:t>
          </a:r>
          <a:r>
            <a:rPr lang="es-CO" sz="2800" b="1" kern="1200" dirty="0"/>
            <a:t> </a:t>
          </a:r>
          <a:r>
            <a:rPr lang="es-CO" sz="2800" b="1" kern="1200" dirty="0" err="1"/>
            <a:t>Neutrality</a:t>
          </a:r>
          <a:r>
            <a:rPr lang="es-CO" sz="2800" b="1" kern="1200" dirty="0"/>
            <a:t> (Método de Crédito)</a:t>
          </a:r>
          <a:endParaRPr lang="es-CO" sz="2800" kern="1200" dirty="0"/>
        </a:p>
      </dsp:txBody>
      <dsp:txXfrm>
        <a:off x="115176" y="2711117"/>
        <a:ext cx="2864093" cy="21290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FC593-5B8E-455F-9A2B-187C559FF84D}">
      <dsp:nvSpPr>
        <dsp:cNvPr id="0" name=""/>
        <dsp:cNvSpPr/>
      </dsp:nvSpPr>
      <dsp:spPr>
        <a:xfrm>
          <a:off x="2483" y="481576"/>
          <a:ext cx="2421381" cy="96855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Trebuchet MS" panose="020B0603020202020204" pitchFamily="34" charset="0"/>
            </a:rPr>
            <a:t>Deducibilidad de los intereses</a:t>
          </a:r>
        </a:p>
      </dsp:txBody>
      <dsp:txXfrm>
        <a:off x="2483" y="481576"/>
        <a:ext cx="2421381" cy="968552"/>
      </dsp:txXfrm>
    </dsp:sp>
    <dsp:sp modelId="{28C4A990-CCDC-4FF0-B731-CA879EC5EDB8}">
      <dsp:nvSpPr>
        <dsp:cNvPr id="0" name=""/>
        <dsp:cNvSpPr/>
      </dsp:nvSpPr>
      <dsp:spPr>
        <a:xfrm>
          <a:off x="2483" y="1450129"/>
          <a:ext cx="2421381" cy="28548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CO" sz="1300" kern="1200" dirty="0">
              <a:latin typeface="Trebuchet MS" panose="020B0603020202020204" pitchFamily="34" charset="0"/>
            </a:rPr>
            <a:t>Deducibilidad limitada por regla de subcapitalización</a:t>
          </a:r>
        </a:p>
        <a:p>
          <a:pPr marL="114300" lvl="1" indent="-114300" algn="l" defTabSz="577850">
            <a:lnSpc>
              <a:spcPct val="90000"/>
            </a:lnSpc>
            <a:spcBef>
              <a:spcPct val="0"/>
            </a:spcBef>
            <a:spcAft>
              <a:spcPct val="15000"/>
            </a:spcAft>
            <a:buChar char="•"/>
          </a:pPr>
          <a:endParaRPr lang="es-CO" sz="1300" kern="1200" dirty="0">
            <a:latin typeface="Trebuchet MS" panose="020B0603020202020204" pitchFamily="34" charset="0"/>
          </a:endParaRPr>
        </a:p>
        <a:p>
          <a:pPr marL="114300" lvl="1" indent="-114300" algn="l" defTabSz="577850">
            <a:lnSpc>
              <a:spcPct val="90000"/>
            </a:lnSpc>
            <a:spcBef>
              <a:spcPct val="0"/>
            </a:spcBef>
            <a:spcAft>
              <a:spcPct val="15000"/>
            </a:spcAft>
            <a:buChar char="•"/>
          </a:pPr>
          <a:r>
            <a:rPr lang="es-CO" sz="1300" kern="1200" dirty="0">
              <a:latin typeface="Trebuchet MS" panose="020B0603020202020204" pitchFamily="34" charset="0"/>
            </a:rPr>
            <a:t>El pago de dividendos no es deducible</a:t>
          </a:r>
        </a:p>
      </dsp:txBody>
      <dsp:txXfrm>
        <a:off x="2483" y="1450129"/>
        <a:ext cx="2421381" cy="2854800"/>
      </dsp:txXfrm>
    </dsp:sp>
    <dsp:sp modelId="{243412CE-1125-4212-A596-2968D107B018}">
      <dsp:nvSpPr>
        <dsp:cNvPr id="0" name=""/>
        <dsp:cNvSpPr/>
      </dsp:nvSpPr>
      <dsp:spPr>
        <a:xfrm>
          <a:off x="2762858" y="481576"/>
          <a:ext cx="2421381" cy="96855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Trebuchet MS" panose="020B0603020202020204" pitchFamily="34" charset="0"/>
            </a:rPr>
            <a:t>Neutralidad del endeudamiento</a:t>
          </a:r>
        </a:p>
      </dsp:txBody>
      <dsp:txXfrm>
        <a:off x="2762858" y="481576"/>
        <a:ext cx="2421381" cy="968552"/>
      </dsp:txXfrm>
    </dsp:sp>
    <dsp:sp modelId="{0AB871D5-3882-4E28-BA80-E2CF7A196F05}">
      <dsp:nvSpPr>
        <dsp:cNvPr id="0" name=""/>
        <dsp:cNvSpPr/>
      </dsp:nvSpPr>
      <dsp:spPr>
        <a:xfrm>
          <a:off x="2762858" y="1450129"/>
          <a:ext cx="2421381" cy="28548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CO" sz="1300" b="0" kern="1200" dirty="0">
              <a:latin typeface="Trebuchet MS" panose="020B0603020202020204" pitchFamily="34" charset="0"/>
            </a:rPr>
            <a:t>Impuesto a la riqueza y renta presuntiva gravan el capital</a:t>
          </a:r>
        </a:p>
        <a:p>
          <a:pPr marL="114300" lvl="1" indent="-114300" algn="l" defTabSz="577850">
            <a:lnSpc>
              <a:spcPct val="90000"/>
            </a:lnSpc>
            <a:spcBef>
              <a:spcPct val="0"/>
            </a:spcBef>
            <a:spcAft>
              <a:spcPct val="15000"/>
            </a:spcAft>
            <a:buChar char="•"/>
          </a:pPr>
          <a:endParaRPr lang="es-CO" sz="1300" kern="1200" dirty="0">
            <a:latin typeface="Trebuchet MS" panose="020B0603020202020204" pitchFamily="34" charset="0"/>
          </a:endParaRPr>
        </a:p>
        <a:p>
          <a:pPr marL="114300" lvl="1" indent="-114300" algn="l" defTabSz="577850">
            <a:lnSpc>
              <a:spcPct val="90000"/>
            </a:lnSpc>
            <a:spcBef>
              <a:spcPct val="0"/>
            </a:spcBef>
            <a:spcAft>
              <a:spcPct val="15000"/>
            </a:spcAft>
            <a:buChar char="•"/>
          </a:pPr>
          <a:r>
            <a:rPr lang="es-CO" sz="1300" kern="1200" dirty="0">
              <a:latin typeface="Trebuchet MS" panose="020B0603020202020204" pitchFamily="34" charset="0"/>
            </a:rPr>
            <a:t>Comisión de Expertos sugiere la no depuración de acciones en sociedades nacionales para cálculo de renta presuntiva</a:t>
          </a:r>
        </a:p>
      </dsp:txBody>
      <dsp:txXfrm>
        <a:off x="2762858" y="1450129"/>
        <a:ext cx="2421381" cy="2854800"/>
      </dsp:txXfrm>
    </dsp:sp>
    <dsp:sp modelId="{73725A3D-6916-4147-9236-B89C09D1B3E9}">
      <dsp:nvSpPr>
        <dsp:cNvPr id="0" name=""/>
        <dsp:cNvSpPr/>
      </dsp:nvSpPr>
      <dsp:spPr>
        <a:xfrm>
          <a:off x="5523233" y="481576"/>
          <a:ext cx="2421381" cy="96855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Trebuchet MS" panose="020B0603020202020204" pitchFamily="34" charset="0"/>
            </a:rPr>
            <a:t>Retención en la fuente</a:t>
          </a:r>
        </a:p>
      </dsp:txBody>
      <dsp:txXfrm>
        <a:off x="5523233" y="481576"/>
        <a:ext cx="2421381" cy="968552"/>
      </dsp:txXfrm>
    </dsp:sp>
    <dsp:sp modelId="{20D4B2CE-96FD-4C0F-BB11-0D1870B5C7A5}">
      <dsp:nvSpPr>
        <dsp:cNvPr id="0" name=""/>
        <dsp:cNvSpPr/>
      </dsp:nvSpPr>
      <dsp:spPr>
        <a:xfrm>
          <a:off x="5523233" y="1450129"/>
          <a:ext cx="2421381" cy="28548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s-CO" sz="1300" kern="1200" dirty="0">
            <a:latin typeface="Trebuchet MS" panose="020B0603020202020204" pitchFamily="34" charset="0"/>
          </a:endParaRPr>
        </a:p>
        <a:p>
          <a:pPr marL="114300" lvl="1" indent="-114300" algn="l" defTabSz="577850">
            <a:lnSpc>
              <a:spcPct val="90000"/>
            </a:lnSpc>
            <a:spcBef>
              <a:spcPct val="0"/>
            </a:spcBef>
            <a:spcAft>
              <a:spcPct val="15000"/>
            </a:spcAft>
            <a:buChar char="•"/>
          </a:pPr>
          <a:r>
            <a:rPr lang="es-CO" sz="1300" kern="1200" dirty="0">
              <a:latin typeface="Trebuchet MS" panose="020B0603020202020204" pitchFamily="34" charset="0"/>
            </a:rPr>
            <a:t>Retención en </a:t>
          </a:r>
          <a:r>
            <a:rPr lang="es-CO" sz="1300" b="0" kern="1200" dirty="0">
              <a:latin typeface="Trebuchet MS" panose="020B0603020202020204" pitchFamily="34" charset="0"/>
            </a:rPr>
            <a:t>intereses</a:t>
          </a:r>
          <a:r>
            <a:rPr lang="es-CO" sz="1300" kern="1200" dirty="0">
              <a:latin typeface="Trebuchet MS" panose="020B0603020202020204" pitchFamily="34" charset="0"/>
            </a:rPr>
            <a:t> del 7% (pago local) y 14% (pago al exterior largo plazo)</a:t>
          </a:r>
        </a:p>
        <a:p>
          <a:pPr marL="114300" lvl="1" indent="-114300" algn="l" defTabSz="577850">
            <a:lnSpc>
              <a:spcPct val="90000"/>
            </a:lnSpc>
            <a:spcBef>
              <a:spcPct val="0"/>
            </a:spcBef>
            <a:spcAft>
              <a:spcPct val="15000"/>
            </a:spcAft>
            <a:buChar char="•"/>
          </a:pPr>
          <a:endParaRPr lang="es-CO" sz="1300" kern="1200" dirty="0">
            <a:latin typeface="Trebuchet MS" panose="020B0603020202020204" pitchFamily="34" charset="0"/>
          </a:endParaRPr>
        </a:p>
        <a:p>
          <a:pPr marL="114300" lvl="1" indent="-114300" algn="l" defTabSz="577850">
            <a:lnSpc>
              <a:spcPct val="90000"/>
            </a:lnSpc>
            <a:spcBef>
              <a:spcPct val="0"/>
            </a:spcBef>
            <a:spcAft>
              <a:spcPct val="15000"/>
            </a:spcAft>
            <a:buChar char="•"/>
          </a:pPr>
          <a:r>
            <a:rPr lang="es-CO" sz="1300" kern="1200" dirty="0">
              <a:latin typeface="Trebuchet MS" panose="020B0603020202020204" pitchFamily="34" charset="0"/>
            </a:rPr>
            <a:t>Retención en </a:t>
          </a:r>
          <a:r>
            <a:rPr lang="es-CO" sz="1300" b="0" kern="1200" dirty="0">
              <a:latin typeface="Trebuchet MS" panose="020B0603020202020204" pitchFamily="34" charset="0"/>
            </a:rPr>
            <a:t>dividendos gravados</a:t>
          </a:r>
          <a:r>
            <a:rPr lang="es-CO" sz="1300" kern="1200" dirty="0">
              <a:latin typeface="Trebuchet MS" panose="020B0603020202020204" pitchFamily="34" charset="0"/>
            </a:rPr>
            <a:t> del 20% (declarante residente) y 33% (no residente)</a:t>
          </a:r>
        </a:p>
      </dsp:txBody>
      <dsp:txXfrm>
        <a:off x="5523233" y="1450129"/>
        <a:ext cx="2421381" cy="2854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812A1-B4BC-432B-BCC7-87182BAC5D8F}">
      <dsp:nvSpPr>
        <dsp:cNvPr id="0" name=""/>
        <dsp:cNvSpPr/>
      </dsp:nvSpPr>
      <dsp:spPr>
        <a:xfrm rot="10800000">
          <a:off x="1408326" y="436103"/>
          <a:ext cx="5985214" cy="365758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0557" tIns="60960" rIns="113792" bIns="60960"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latin typeface="Cambria" panose="02040503050406030204" pitchFamily="18" charset="0"/>
            </a:rPr>
            <a:t>La deuda actualmente no es estimulada en Col vs la exención del rendimiento del capital propio  y se </a:t>
          </a:r>
          <a:r>
            <a:rPr lang="es-CO" sz="1600" kern="1200" dirty="0">
              <a:solidFill>
                <a:schemeClr val="tx1"/>
              </a:solidFill>
              <a:latin typeface="Cambria" panose="02040503050406030204" pitchFamily="18" charset="0"/>
            </a:rPr>
            <a:t> acaba de aprobar otro desestimulo a la financiación con deuda en forma de normas anti subcapitalización  (características)</a:t>
          </a:r>
          <a:r>
            <a:rPr lang="es-ES" sz="1600" kern="1200" dirty="0">
              <a:solidFill>
                <a:schemeClr val="tx1"/>
              </a:solidFill>
              <a:latin typeface="Cambria" panose="02040503050406030204" pitchFamily="18" charset="0"/>
            </a:rPr>
            <a:t> C-665/14, pero con la propuesta va a darse un incentivo a la deuda a menos que se establezca una deducción del uso del capital tipo ACE, o del dividendo pagado. Bélgica e Italia permiten la deducibilidad para mejorar crecimiento e inversión para acciones emitidas después de la reforma.</a:t>
          </a:r>
          <a:endParaRPr lang="es-CO" sz="1600" kern="1200" dirty="0">
            <a:solidFill>
              <a:schemeClr val="tx1"/>
            </a:solidFill>
            <a:latin typeface="Cambria" panose="02040503050406030204" pitchFamily="18" charset="0"/>
          </a:endParaRPr>
        </a:p>
      </dsp:txBody>
      <dsp:txXfrm rot="10800000">
        <a:off x="2322723" y="436103"/>
        <a:ext cx="5070817" cy="3657589"/>
      </dsp:txXfrm>
    </dsp:sp>
    <dsp:sp modelId="{1248E983-E71E-42AF-8C87-2DCAD81D934B}">
      <dsp:nvSpPr>
        <dsp:cNvPr id="0" name=""/>
        <dsp:cNvSpPr/>
      </dsp:nvSpPr>
      <dsp:spPr>
        <a:xfrm>
          <a:off x="470299" y="948991"/>
          <a:ext cx="2631813" cy="26318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03773-08A8-429E-A31B-CD69B82BBC06}">
      <dsp:nvSpPr>
        <dsp:cNvPr id="0" name=""/>
        <dsp:cNvSpPr/>
      </dsp:nvSpPr>
      <dsp:spPr>
        <a:xfrm rot="10800000">
          <a:off x="2910757" y="625871"/>
          <a:ext cx="5161483" cy="343608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8152" tIns="68580" rIns="128016" bIns="68580" numCol="1" spcCol="1270" anchor="ctr" anchorCtr="0">
          <a:noAutofit/>
        </a:bodyPr>
        <a:lstStyle/>
        <a:p>
          <a:pPr marL="0" lvl="0" indent="0" algn="just" defTabSz="800100">
            <a:lnSpc>
              <a:spcPct val="90000"/>
            </a:lnSpc>
            <a:spcBef>
              <a:spcPct val="0"/>
            </a:spcBef>
            <a:spcAft>
              <a:spcPct val="35000"/>
            </a:spcAft>
            <a:buNone/>
          </a:pPr>
          <a:r>
            <a:rPr lang="es-MX" sz="1800" kern="1200" dirty="0">
              <a:solidFill>
                <a:schemeClr val="tx1"/>
              </a:solidFill>
              <a:latin typeface="Cambria" panose="02040503050406030204" pitchFamily="18" charset="0"/>
            </a:rPr>
            <a:t>Informalidad y desincorporación en pymes y sociedades de profesionales y de familia. </a:t>
          </a:r>
          <a:r>
            <a:rPr lang="es-CO" sz="1800" kern="1200" dirty="0">
              <a:solidFill>
                <a:schemeClr val="tx1"/>
              </a:solidFill>
              <a:latin typeface="Cambria" panose="02040503050406030204" pitchFamily="18" charset="0"/>
            </a:rPr>
            <a:t>En el caso de los accionistas de portafolio, que se interesan por el rendimiento de la acción y no por la valorización, se constataría un desestimulo  por el retorno disminuido de rendimientos y consecuente debilitamiento del mercado de capitales</a:t>
          </a:r>
        </a:p>
      </dsp:txBody>
      <dsp:txXfrm rot="10800000">
        <a:off x="3769778" y="625871"/>
        <a:ext cx="4302462" cy="3436085"/>
      </dsp:txXfrm>
    </dsp:sp>
    <dsp:sp modelId="{6AF9234D-D635-482C-A23C-159F348AFF5A}">
      <dsp:nvSpPr>
        <dsp:cNvPr id="0" name=""/>
        <dsp:cNvSpPr/>
      </dsp:nvSpPr>
      <dsp:spPr>
        <a:xfrm>
          <a:off x="2203465" y="1636065"/>
          <a:ext cx="828293" cy="943844"/>
        </a:xfrm>
        <a:prstGeom prst="ellipse">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10D96-C0F9-46E2-951C-69A0D82F458E}">
      <dsp:nvSpPr>
        <dsp:cNvPr id="0" name=""/>
        <dsp:cNvSpPr/>
      </dsp:nvSpPr>
      <dsp:spPr>
        <a:xfrm rot="10800000">
          <a:off x="1513938" y="35411"/>
          <a:ext cx="5197285" cy="100482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102"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Cambria" panose="02040503050406030204" pitchFamily="18" charset="0"/>
            </a:rPr>
            <a:t>Incorporación en el exterior se reciben dividendos no gravados en el país del originador</a:t>
          </a:r>
          <a:endParaRPr lang="es-CO" sz="1600" kern="1200" dirty="0">
            <a:solidFill>
              <a:schemeClr val="tx1"/>
            </a:solidFill>
            <a:latin typeface="Cambria" panose="02040503050406030204" pitchFamily="18" charset="0"/>
          </a:endParaRPr>
        </a:p>
      </dsp:txBody>
      <dsp:txXfrm rot="10800000">
        <a:off x="1765145" y="35411"/>
        <a:ext cx="4946078" cy="1004829"/>
      </dsp:txXfrm>
    </dsp:sp>
    <dsp:sp modelId="{78284BB9-05D6-4066-BAFE-126C439E719B}">
      <dsp:nvSpPr>
        <dsp:cNvPr id="0" name=""/>
        <dsp:cNvSpPr/>
      </dsp:nvSpPr>
      <dsp:spPr>
        <a:xfrm>
          <a:off x="1057883" y="121"/>
          <a:ext cx="1004829" cy="10048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39CEF2-A465-4677-ACD6-F8AC3C7313A0}">
      <dsp:nvSpPr>
        <dsp:cNvPr id="0" name=""/>
        <dsp:cNvSpPr/>
      </dsp:nvSpPr>
      <dsp:spPr>
        <a:xfrm rot="10800000">
          <a:off x="1560298" y="1304900"/>
          <a:ext cx="5197285" cy="100482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102"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Cambria" panose="02040503050406030204" pitchFamily="18" charset="0"/>
            </a:rPr>
            <a:t>Préstamos socio sociedad (en un ambiente de tributación por utilidad comercial) se supone que no hay intereses presuntos</a:t>
          </a:r>
          <a:endParaRPr lang="es-CO" sz="1600" kern="1200" dirty="0">
            <a:solidFill>
              <a:schemeClr val="tx1"/>
            </a:solidFill>
            <a:latin typeface="Cambria" panose="02040503050406030204" pitchFamily="18" charset="0"/>
          </a:endParaRPr>
        </a:p>
      </dsp:txBody>
      <dsp:txXfrm rot="10800000">
        <a:off x="1811505" y="1304900"/>
        <a:ext cx="4946078" cy="1004829"/>
      </dsp:txXfrm>
    </dsp:sp>
    <dsp:sp modelId="{3898C389-BFD1-419A-B9E8-E0881439D8CF}">
      <dsp:nvSpPr>
        <dsp:cNvPr id="0" name=""/>
        <dsp:cNvSpPr/>
      </dsp:nvSpPr>
      <dsp:spPr>
        <a:xfrm>
          <a:off x="1057883" y="1304900"/>
          <a:ext cx="1004829" cy="10048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BA7B3A-D0E9-4500-932C-4A6E1CED1B05}">
      <dsp:nvSpPr>
        <dsp:cNvPr id="0" name=""/>
        <dsp:cNvSpPr/>
      </dsp:nvSpPr>
      <dsp:spPr>
        <a:xfrm rot="10800000">
          <a:off x="1560298" y="2609678"/>
          <a:ext cx="5197285" cy="100482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102"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Cambria" panose="02040503050406030204" pitchFamily="18" charset="0"/>
            </a:rPr>
            <a:t>Instrumentos híbridos y dividendos diferenciales </a:t>
          </a:r>
          <a:r>
            <a:rPr lang="es-CO" sz="1600" b="1" kern="1200" dirty="0">
              <a:solidFill>
                <a:schemeClr val="tx1"/>
              </a:solidFill>
              <a:latin typeface="Cambria" panose="02040503050406030204" pitchFamily="18" charset="0"/>
            </a:rPr>
            <a:t>es posible  que el máximo órgano social determine dividendos diferenciales</a:t>
          </a:r>
          <a:endParaRPr lang="es-CO" sz="1600" kern="1200" dirty="0">
            <a:solidFill>
              <a:schemeClr val="tx1"/>
            </a:solidFill>
            <a:latin typeface="Cambria" panose="02040503050406030204" pitchFamily="18" charset="0"/>
          </a:endParaRPr>
        </a:p>
      </dsp:txBody>
      <dsp:txXfrm rot="10800000">
        <a:off x="1811505" y="2609678"/>
        <a:ext cx="4946078" cy="1004829"/>
      </dsp:txXfrm>
    </dsp:sp>
    <dsp:sp modelId="{9B1B5D10-5B90-4038-8815-4D080874A953}">
      <dsp:nvSpPr>
        <dsp:cNvPr id="0" name=""/>
        <dsp:cNvSpPr/>
      </dsp:nvSpPr>
      <dsp:spPr>
        <a:xfrm>
          <a:off x="1057883" y="2609678"/>
          <a:ext cx="1004829" cy="10048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19F92B-D90B-4EA6-8149-FA623127D634}">
      <dsp:nvSpPr>
        <dsp:cNvPr id="0" name=""/>
        <dsp:cNvSpPr/>
      </dsp:nvSpPr>
      <dsp:spPr>
        <a:xfrm rot="10800000">
          <a:off x="1560298" y="3914457"/>
          <a:ext cx="5197285" cy="100482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102" tIns="49530" rIns="92456" bIns="49530" numCol="1" spcCol="1270" anchor="ctr" anchorCtr="0">
          <a:noAutofit/>
        </a:bodyPr>
        <a:lstStyle/>
        <a:p>
          <a:pPr marL="0" lvl="0" indent="0" algn="ctr" defTabSz="577850">
            <a:lnSpc>
              <a:spcPct val="90000"/>
            </a:lnSpc>
            <a:spcBef>
              <a:spcPct val="0"/>
            </a:spcBef>
            <a:spcAft>
              <a:spcPct val="35000"/>
            </a:spcAft>
            <a:buNone/>
          </a:pPr>
          <a:r>
            <a:rPr lang="es-CO" sz="1300" kern="1200" dirty="0">
              <a:solidFill>
                <a:schemeClr val="tx1"/>
              </a:solidFill>
              <a:latin typeface="Cambria" panose="02040503050406030204" pitchFamily="18" charset="0"/>
            </a:rPr>
            <a:t>Disminución de las utilidades por gasto a título de honorarios, servicios, intereses y regalías, arrendamientos  primas por asistencia a juntas, bonos de productividad a socios, conceptos que son deducibles para la sociedad y gravables para quien los recibe con su propia tarifa</a:t>
          </a:r>
        </a:p>
      </dsp:txBody>
      <dsp:txXfrm rot="10800000">
        <a:off x="1811505" y="3914457"/>
        <a:ext cx="4946078" cy="1004829"/>
      </dsp:txXfrm>
    </dsp:sp>
    <dsp:sp modelId="{35980EAE-A144-4608-BE73-F78BBA484BAE}">
      <dsp:nvSpPr>
        <dsp:cNvPr id="0" name=""/>
        <dsp:cNvSpPr/>
      </dsp:nvSpPr>
      <dsp:spPr>
        <a:xfrm>
          <a:off x="1057883" y="3914457"/>
          <a:ext cx="1004829" cy="10048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AB8B9-B97C-44B5-8437-BAB0E9D15C46}">
      <dsp:nvSpPr>
        <dsp:cNvPr id="0" name=""/>
        <dsp:cNvSpPr/>
      </dsp:nvSpPr>
      <dsp:spPr>
        <a:xfrm rot="10800000">
          <a:off x="1870342" y="533"/>
          <a:ext cx="5373676" cy="2067290"/>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1618" tIns="64770" rIns="120904" bIns="64770" numCol="1" spcCol="1270" anchor="ctr" anchorCtr="0">
          <a:noAutofit/>
        </a:bodyPr>
        <a:lstStyle/>
        <a:p>
          <a:pPr marL="0" lvl="0" indent="0" algn="ctr" defTabSz="755650">
            <a:lnSpc>
              <a:spcPct val="90000"/>
            </a:lnSpc>
            <a:spcBef>
              <a:spcPct val="0"/>
            </a:spcBef>
            <a:spcAft>
              <a:spcPct val="35000"/>
            </a:spcAft>
            <a:buNone/>
          </a:pPr>
          <a:r>
            <a:rPr lang="es-CO" sz="1700" kern="1200" dirty="0">
              <a:solidFill>
                <a:schemeClr val="tx1"/>
              </a:solidFill>
              <a:latin typeface="Cambria" panose="02040503050406030204" pitchFamily="18" charset="0"/>
            </a:rPr>
            <a:t>En caso de doble tributación se da un efecto negativo en la circulación de la renta, ya que el gravamen constituye un fuerte estímulo a retener o capitalizar el dividendo propiciando el llamado “efecto cerrojo” en la distribución de utilidades, hasta que se venda la acción o la suceda la siguiente generación.</a:t>
          </a:r>
        </a:p>
      </dsp:txBody>
      <dsp:txXfrm rot="10800000">
        <a:off x="2387164" y="533"/>
        <a:ext cx="4856854" cy="2067290"/>
      </dsp:txXfrm>
    </dsp:sp>
    <dsp:sp modelId="{92DBE286-2DC4-43BA-841C-22CB3099C772}">
      <dsp:nvSpPr>
        <dsp:cNvPr id="0" name=""/>
        <dsp:cNvSpPr/>
      </dsp:nvSpPr>
      <dsp:spPr>
        <a:xfrm>
          <a:off x="836697" y="533"/>
          <a:ext cx="2067290" cy="20672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1CA8DE7-1BD4-4615-A479-4D480318F569}">
      <dsp:nvSpPr>
        <dsp:cNvPr id="0" name=""/>
        <dsp:cNvSpPr/>
      </dsp:nvSpPr>
      <dsp:spPr>
        <a:xfrm rot="10800000">
          <a:off x="1870342" y="2684925"/>
          <a:ext cx="5373676" cy="2067290"/>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1618" tIns="64770" rIns="120904" bIns="64770" numCol="1" spcCol="1270" anchor="ctr" anchorCtr="0">
          <a:noAutofit/>
        </a:bodyPr>
        <a:lstStyle/>
        <a:p>
          <a:pPr marL="0" lvl="0" indent="0" algn="ctr" defTabSz="755650">
            <a:lnSpc>
              <a:spcPct val="90000"/>
            </a:lnSpc>
            <a:spcBef>
              <a:spcPct val="0"/>
            </a:spcBef>
            <a:spcAft>
              <a:spcPct val="35000"/>
            </a:spcAft>
            <a:buNone/>
          </a:pPr>
          <a:r>
            <a:rPr lang="es-CO" sz="1700" kern="1200" dirty="0">
              <a:solidFill>
                <a:schemeClr val="tx1"/>
              </a:solidFill>
              <a:latin typeface="Cambria" panose="02040503050406030204" pitchFamily="18" charset="0"/>
            </a:rPr>
            <a:t>En el precio de la acción se incorporan los dividendos no gravados para el socio enajenante. Si son gravados se tratan como ganancia ocasional</a:t>
          </a:r>
        </a:p>
      </dsp:txBody>
      <dsp:txXfrm rot="10800000">
        <a:off x="2387164" y="2684925"/>
        <a:ext cx="4856854" cy="2067290"/>
      </dsp:txXfrm>
    </dsp:sp>
    <dsp:sp modelId="{6553407C-DE79-49E7-8426-BBA81676EBC9}">
      <dsp:nvSpPr>
        <dsp:cNvPr id="0" name=""/>
        <dsp:cNvSpPr/>
      </dsp:nvSpPr>
      <dsp:spPr>
        <a:xfrm>
          <a:off x="836697" y="2684925"/>
          <a:ext cx="2067290" cy="20672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EE12B-2BBD-4057-A37B-D4791CE8EB34}">
      <dsp:nvSpPr>
        <dsp:cNvPr id="0" name=""/>
        <dsp:cNvSpPr/>
      </dsp:nvSpPr>
      <dsp:spPr>
        <a:xfrm rot="10800000">
          <a:off x="1609301" y="795"/>
          <a:ext cx="5463470" cy="93265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1275" tIns="76200" rIns="14224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tx1"/>
              </a:solidFill>
              <a:latin typeface="Cambria" panose="02040503050406030204" pitchFamily="18" charset="0"/>
            </a:rPr>
            <a:t>DOBLE TRIBUTACIÓN CLÁSICA:</a:t>
          </a:r>
          <a:r>
            <a:rPr lang="es-CO" sz="2000" kern="1200" dirty="0">
              <a:solidFill>
                <a:schemeClr val="tx1"/>
              </a:solidFill>
              <a:latin typeface="Cambria" panose="02040503050406030204" pitchFamily="18" charset="0"/>
            </a:rPr>
            <a:t> Decreto Legislativo 2317 de 1953 </a:t>
          </a:r>
          <a:endParaRPr lang="es-CO" sz="2000" kern="1200" dirty="0">
            <a:solidFill>
              <a:schemeClr val="tx1"/>
            </a:solidFill>
          </a:endParaRPr>
        </a:p>
      </dsp:txBody>
      <dsp:txXfrm rot="10800000">
        <a:off x="1842465" y="795"/>
        <a:ext cx="5230306" cy="932655"/>
      </dsp:txXfrm>
    </dsp:sp>
    <dsp:sp modelId="{7E8CAB8E-A49B-4297-B8D3-A7BCB0D6E592}">
      <dsp:nvSpPr>
        <dsp:cNvPr id="0" name=""/>
        <dsp:cNvSpPr/>
      </dsp:nvSpPr>
      <dsp:spPr>
        <a:xfrm>
          <a:off x="1142973" y="795"/>
          <a:ext cx="932655" cy="9326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1EEB15-14EF-4D11-89C0-CC8E08A3AF43}">
      <dsp:nvSpPr>
        <dsp:cNvPr id="0" name=""/>
        <dsp:cNvSpPr/>
      </dsp:nvSpPr>
      <dsp:spPr>
        <a:xfrm rot="10800000">
          <a:off x="1609301" y="1211856"/>
          <a:ext cx="5463470" cy="217232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1275" tIns="60960" rIns="113792" bIns="609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1"/>
              </a:solidFill>
              <a:latin typeface="Cambria" panose="02040503050406030204" pitchFamily="18" charset="0"/>
            </a:rPr>
            <a:t>DOBLE TRIBUTACIÓN ATENUADA:</a:t>
          </a:r>
          <a:r>
            <a:rPr lang="es-CO" sz="1600" kern="1200" dirty="0">
              <a:solidFill>
                <a:schemeClr val="tx1"/>
              </a:solidFill>
              <a:latin typeface="Cambria" panose="02040503050406030204" pitchFamily="18" charset="0"/>
            </a:rPr>
            <a:t> Sin cascada a sociedades y descuento parcial (para pequeños accionistas). Ley 81 de 1960 tres tarifas dependiendo del tipo societario y exención para las sociedades que a su vez reciben dividendos y para personas naturales de bajos ingresos. Los dividendos de los demás accionistas se gravaron según la tabla progresiva junto con otras rentas</a:t>
          </a:r>
          <a:endParaRPr lang="es-CO" sz="1600" kern="1200" dirty="0">
            <a:solidFill>
              <a:schemeClr val="tx1"/>
            </a:solidFill>
          </a:endParaRPr>
        </a:p>
      </dsp:txBody>
      <dsp:txXfrm rot="10800000">
        <a:off x="2152381" y="1211856"/>
        <a:ext cx="4920390" cy="2172322"/>
      </dsp:txXfrm>
    </dsp:sp>
    <dsp:sp modelId="{83C6459C-C02C-4892-B00C-D51588559823}">
      <dsp:nvSpPr>
        <dsp:cNvPr id="0" name=""/>
        <dsp:cNvSpPr/>
      </dsp:nvSpPr>
      <dsp:spPr>
        <a:xfrm>
          <a:off x="1142973" y="1831689"/>
          <a:ext cx="932655" cy="9326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A6E85E-271D-4528-8D83-B5A0DC1A8DA8}">
      <dsp:nvSpPr>
        <dsp:cNvPr id="0" name=""/>
        <dsp:cNvSpPr/>
      </dsp:nvSpPr>
      <dsp:spPr>
        <a:xfrm rot="10800000">
          <a:off x="1609301" y="3662583"/>
          <a:ext cx="5463470" cy="93265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1275" tIns="57150" rIns="106680" bIns="57150" numCol="1" spcCol="1270" anchor="ctr" anchorCtr="0">
          <a:noAutofit/>
        </a:bodyPr>
        <a:lstStyle/>
        <a:p>
          <a:pPr marL="0" lvl="0" indent="0" algn="ctr" defTabSz="666750">
            <a:lnSpc>
              <a:spcPct val="90000"/>
            </a:lnSpc>
            <a:spcBef>
              <a:spcPct val="0"/>
            </a:spcBef>
            <a:spcAft>
              <a:spcPct val="35000"/>
            </a:spcAft>
            <a:buNone/>
          </a:pPr>
          <a:r>
            <a:rPr lang="es-CO" sz="1500" kern="1200" dirty="0">
              <a:solidFill>
                <a:schemeClr val="tx1"/>
              </a:solidFill>
              <a:latin typeface="Cambria" panose="02040503050406030204" pitchFamily="18" charset="0"/>
            </a:rPr>
            <a:t>Decreto Legislativo 2053 de 1974 estableció un descuento limitado en su cuantía para los accionistas personas naturales. Ley 9ª de 1983 se amplió el descuento para dividendos recibidos aumentando el umbral</a:t>
          </a:r>
          <a:r>
            <a:rPr lang="es-CO" sz="1500" kern="1200" dirty="0">
              <a:solidFill>
                <a:schemeClr val="tx1"/>
              </a:solidFill>
            </a:rPr>
            <a:t>.</a:t>
          </a:r>
        </a:p>
      </dsp:txBody>
      <dsp:txXfrm rot="10800000">
        <a:off x="1842465" y="3662583"/>
        <a:ext cx="5230306" cy="932655"/>
      </dsp:txXfrm>
    </dsp:sp>
    <dsp:sp modelId="{9D3D6144-3A3E-42AC-B92E-5BA74B3DD48C}">
      <dsp:nvSpPr>
        <dsp:cNvPr id="0" name=""/>
        <dsp:cNvSpPr/>
      </dsp:nvSpPr>
      <dsp:spPr>
        <a:xfrm>
          <a:off x="1142973" y="3662583"/>
          <a:ext cx="932655" cy="9326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7E2F1-5B92-4E8A-AA49-3BF90908E95D}">
      <dsp:nvSpPr>
        <dsp:cNvPr id="0" name=""/>
        <dsp:cNvSpPr/>
      </dsp:nvSpPr>
      <dsp:spPr>
        <a:xfrm>
          <a:off x="240073" y="572"/>
          <a:ext cx="3585544" cy="1184188"/>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j-lt"/>
            </a:rPr>
            <a:t>Desconexión NIIF y bases fiscales</a:t>
          </a:r>
        </a:p>
      </dsp:txBody>
      <dsp:txXfrm>
        <a:off x="240073" y="572"/>
        <a:ext cx="3585544" cy="1184188"/>
      </dsp:txXfrm>
    </dsp:sp>
    <dsp:sp modelId="{470272E3-20FE-439C-BAD7-21A4E365413F}">
      <dsp:nvSpPr>
        <dsp:cNvPr id="0" name=""/>
        <dsp:cNvSpPr/>
      </dsp:nvSpPr>
      <dsp:spPr>
        <a:xfrm>
          <a:off x="4022982" y="1145"/>
          <a:ext cx="3585544" cy="1184188"/>
        </a:xfrm>
        <a:prstGeom prst="rect">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j-lt"/>
            </a:rPr>
            <a:t>Unificación NIIF y bases fiscales</a:t>
          </a:r>
        </a:p>
      </dsp:txBody>
      <dsp:txXfrm>
        <a:off x="4022982" y="1145"/>
        <a:ext cx="3585544" cy="118418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7E2F1-5B92-4E8A-AA49-3BF90908E95D}">
      <dsp:nvSpPr>
        <dsp:cNvPr id="0" name=""/>
        <dsp:cNvSpPr/>
      </dsp:nvSpPr>
      <dsp:spPr>
        <a:xfrm>
          <a:off x="240073" y="572"/>
          <a:ext cx="3585544" cy="1184188"/>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bg1"/>
              </a:solidFill>
            </a:rPr>
            <a:t>Depuración fiscal con remisiones y omisiones a NIIF</a:t>
          </a:r>
          <a:endParaRPr lang="es-CO" sz="2400" kern="1200" dirty="0">
            <a:latin typeface="Trebuchet MS" panose="020B0603020202020204" pitchFamily="34" charset="0"/>
          </a:endParaRPr>
        </a:p>
      </dsp:txBody>
      <dsp:txXfrm>
        <a:off x="240073" y="572"/>
        <a:ext cx="3585544" cy="1184188"/>
      </dsp:txXfrm>
    </dsp:sp>
    <dsp:sp modelId="{470272E3-20FE-439C-BAD7-21A4E365413F}">
      <dsp:nvSpPr>
        <dsp:cNvPr id="0" name=""/>
        <dsp:cNvSpPr/>
      </dsp:nvSpPr>
      <dsp:spPr>
        <a:xfrm>
          <a:off x="4022982" y="1145"/>
          <a:ext cx="3585544" cy="1184188"/>
        </a:xfrm>
        <a:prstGeom prst="rect">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bg1"/>
              </a:solidFill>
            </a:rPr>
            <a:t>Depuración fiscal sin remisiones y con omisiones a NIIF</a:t>
          </a:r>
          <a:endParaRPr lang="es-CO" sz="2400" kern="1200" dirty="0">
            <a:latin typeface="Trebuchet MS" panose="020B0603020202020204" pitchFamily="34" charset="0"/>
          </a:endParaRPr>
        </a:p>
      </dsp:txBody>
      <dsp:txXfrm>
        <a:off x="4022982" y="1145"/>
        <a:ext cx="3585544" cy="11841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93CC8-6B2A-411C-9499-7FEFCF20AF05}">
      <dsp:nvSpPr>
        <dsp:cNvPr id="0" name=""/>
        <dsp:cNvSpPr/>
      </dsp:nvSpPr>
      <dsp:spPr>
        <a:xfrm>
          <a:off x="3032179" y="2050526"/>
          <a:ext cx="1329397" cy="1329397"/>
        </a:xfrm>
        <a:prstGeom prst="roundRect">
          <a:avLst/>
        </a:prstGeom>
        <a:blipFill rotWithShape="0">
          <a:blip xmlns:r="http://schemas.openxmlformats.org/officeDocument/2006/relationships" r:embed="rId1"/>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br>
            <a:rPr lang="es-CO" sz="3600" kern="1200" dirty="0"/>
          </a:br>
          <a:endParaRPr lang="es-CO" sz="3600" kern="1200" dirty="0"/>
        </a:p>
      </dsp:txBody>
      <dsp:txXfrm>
        <a:off x="3097075" y="2115422"/>
        <a:ext cx="1199605" cy="1199605"/>
      </dsp:txXfrm>
    </dsp:sp>
    <dsp:sp modelId="{BF39F168-9ECB-4DD7-82EA-BAFDC10C28FF}">
      <dsp:nvSpPr>
        <dsp:cNvPr id="0" name=""/>
        <dsp:cNvSpPr/>
      </dsp:nvSpPr>
      <dsp:spPr>
        <a:xfrm rot="16110509">
          <a:off x="3531387" y="1906152"/>
          <a:ext cx="288846" cy="0"/>
        </a:xfrm>
        <a:custGeom>
          <a:avLst/>
          <a:gdLst/>
          <a:ahLst/>
          <a:cxnLst/>
          <a:rect l="0" t="0" r="0" b="0"/>
          <a:pathLst>
            <a:path>
              <a:moveTo>
                <a:pt x="0" y="0"/>
              </a:moveTo>
              <a:lnTo>
                <a:pt x="288846"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906E0F77-75AC-4B24-83F8-92CF4EF5DBD7}">
      <dsp:nvSpPr>
        <dsp:cNvPr id="0" name=""/>
        <dsp:cNvSpPr/>
      </dsp:nvSpPr>
      <dsp:spPr>
        <a:xfrm>
          <a:off x="1533504" y="-286547"/>
          <a:ext cx="4223761" cy="2048324"/>
        </a:xfrm>
        <a:prstGeom prst="round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CO" sz="1200" kern="1200" dirty="0">
              <a:solidFill>
                <a:schemeClr val="tx1"/>
              </a:solidFill>
              <a:latin typeface="Cambria" panose="02040503050406030204" pitchFamily="18" charset="0"/>
            </a:rPr>
            <a:t>La propuesta del Informe </a:t>
          </a:r>
          <a:r>
            <a:rPr lang="es-CO" sz="1200" kern="1200" dirty="0" err="1">
              <a:solidFill>
                <a:schemeClr val="tx1"/>
              </a:solidFill>
              <a:latin typeface="Cambria" panose="02040503050406030204" pitchFamily="18" charset="0"/>
            </a:rPr>
            <a:t>Mirrlees</a:t>
          </a:r>
          <a:r>
            <a:rPr lang="es-CO" sz="1200" kern="1200" dirty="0">
              <a:solidFill>
                <a:schemeClr val="tx1"/>
              </a:solidFill>
              <a:latin typeface="Cambria" panose="02040503050406030204" pitchFamily="18" charset="0"/>
            </a:rPr>
            <a:t> las rentas de sociedades deben gravarse </a:t>
          </a:r>
          <a:r>
            <a:rPr lang="es-CO" sz="1200" b="1" kern="1200" dirty="0">
              <a:solidFill>
                <a:schemeClr val="tx1"/>
              </a:solidFill>
              <a:latin typeface="Cambria" panose="02040503050406030204" pitchFamily="18" charset="0"/>
            </a:rPr>
            <a:t>solo por su producto económico, no contable</a:t>
          </a:r>
          <a:r>
            <a:rPr lang="es-CO" sz="1200" kern="1200" dirty="0">
              <a:solidFill>
                <a:schemeClr val="tx1"/>
              </a:solidFill>
              <a:latin typeface="Cambria" panose="02040503050406030204" pitchFamily="18" charset="0"/>
            </a:rPr>
            <a:t>, para lo cual </a:t>
          </a:r>
          <a:r>
            <a:rPr lang="es-CO" sz="1200" b="1" kern="1200" dirty="0">
              <a:solidFill>
                <a:schemeClr val="tx1"/>
              </a:solidFill>
              <a:latin typeface="Cambria" panose="02040503050406030204" pitchFamily="18" charset="0"/>
            </a:rPr>
            <a:t>permite la </a:t>
          </a:r>
          <a:r>
            <a:rPr lang="es-CO" sz="1200" b="1" u="sng" kern="1200" dirty="0">
              <a:solidFill>
                <a:schemeClr val="tx1"/>
              </a:solidFill>
              <a:effectLst>
                <a:outerShdw blurRad="38100" dist="38100" dir="2700000" algn="tl">
                  <a:srgbClr val="000000">
                    <a:alpha val="43137"/>
                  </a:srgbClr>
                </a:outerShdw>
              </a:effectLst>
              <a:latin typeface="Cambria" panose="02040503050406030204" pitchFamily="18" charset="0"/>
            </a:rPr>
            <a:t>deducción del rendimiento normal del capital </a:t>
          </a:r>
          <a:r>
            <a:rPr lang="es-CO" sz="1200" b="1" kern="1200" dirty="0">
              <a:solidFill>
                <a:schemeClr val="tx1"/>
              </a:solidFill>
              <a:latin typeface="Cambria" panose="02040503050406030204" pitchFamily="18" charset="0"/>
            </a:rPr>
            <a:t>entregado por los socios a la sociedad como un gasto de la sociedad o, lo que es lo mismo una especie de deducción por patrimonio neto o fondos propios (IS+DPN). A</a:t>
          </a:r>
          <a:r>
            <a:rPr lang="es-CO" sz="1200" kern="1200" dirty="0">
              <a:solidFill>
                <a:schemeClr val="tx1"/>
              </a:solidFill>
              <a:latin typeface="Cambria" panose="02040503050406030204" pitchFamily="18" charset="0"/>
            </a:rPr>
            <a:t> su vez, se permite, en cabeza del socio, una deducción representativa del costo de oportunidad de la financiación de acciones, como un mecanismo paliativo en ausencia de exención y de imputación</a:t>
          </a:r>
        </a:p>
      </dsp:txBody>
      <dsp:txXfrm>
        <a:off x="1633495" y="-186556"/>
        <a:ext cx="4023779" cy="1848342"/>
      </dsp:txXfrm>
    </dsp:sp>
    <dsp:sp modelId="{4A86F1F0-F280-4E9C-B8F0-F79648016697}">
      <dsp:nvSpPr>
        <dsp:cNvPr id="0" name=""/>
        <dsp:cNvSpPr/>
      </dsp:nvSpPr>
      <dsp:spPr>
        <a:xfrm rot="1467642">
          <a:off x="4334510" y="3142460"/>
          <a:ext cx="603110" cy="0"/>
        </a:xfrm>
        <a:custGeom>
          <a:avLst/>
          <a:gdLst/>
          <a:ahLst/>
          <a:cxnLst/>
          <a:rect l="0" t="0" r="0" b="0"/>
          <a:pathLst>
            <a:path>
              <a:moveTo>
                <a:pt x="0" y="0"/>
              </a:moveTo>
              <a:lnTo>
                <a:pt x="603110"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A7C1C35D-829E-4AE5-AFF0-41ED8AE08EB8}">
      <dsp:nvSpPr>
        <dsp:cNvPr id="0" name=""/>
        <dsp:cNvSpPr/>
      </dsp:nvSpPr>
      <dsp:spPr>
        <a:xfrm>
          <a:off x="4910555" y="2887793"/>
          <a:ext cx="2348373" cy="1827334"/>
        </a:xfrm>
        <a:prstGeom prst="roundRect">
          <a:avLst/>
        </a:prstGeom>
        <a:solidFill>
          <a:schemeClr val="lt1">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CO" sz="1900" kern="1200" dirty="0">
              <a:solidFill>
                <a:schemeClr val="tx1"/>
              </a:solidFill>
              <a:latin typeface="Cambria" panose="02040503050406030204" pitchFamily="18" charset="0"/>
            </a:rPr>
            <a:t>Impuesto comprensivo que no deduce amortizaciones ni intereses: método de </a:t>
          </a:r>
          <a:r>
            <a:rPr lang="es-CO" sz="1900" i="1" kern="1200" dirty="0">
              <a:solidFill>
                <a:schemeClr val="tx1"/>
              </a:solidFill>
              <a:latin typeface="Cambria" panose="02040503050406030204" pitchFamily="18" charset="0"/>
            </a:rPr>
            <a:t>cash </a:t>
          </a:r>
          <a:r>
            <a:rPr lang="es-CO" sz="1900" i="1" kern="1200" dirty="0" err="1">
              <a:solidFill>
                <a:schemeClr val="tx1"/>
              </a:solidFill>
              <a:latin typeface="Cambria" panose="02040503050406030204" pitchFamily="18" charset="0"/>
            </a:rPr>
            <a:t>flow</a:t>
          </a:r>
          <a:endParaRPr lang="es-CO" sz="1900" kern="1200" dirty="0">
            <a:solidFill>
              <a:schemeClr val="tx1"/>
            </a:solidFill>
            <a:latin typeface="Cambria" panose="02040503050406030204" pitchFamily="18" charset="0"/>
          </a:endParaRPr>
        </a:p>
      </dsp:txBody>
      <dsp:txXfrm>
        <a:off x="4999758" y="2976996"/>
        <a:ext cx="2169967" cy="1648928"/>
      </dsp:txXfrm>
    </dsp:sp>
    <dsp:sp modelId="{06DA1187-F006-41EB-B8C8-A6C9C0D75548}">
      <dsp:nvSpPr>
        <dsp:cNvPr id="0" name=""/>
        <dsp:cNvSpPr/>
      </dsp:nvSpPr>
      <dsp:spPr>
        <a:xfrm rot="9511180">
          <a:off x="1829803" y="3204857"/>
          <a:ext cx="1245634" cy="0"/>
        </a:xfrm>
        <a:custGeom>
          <a:avLst/>
          <a:gdLst/>
          <a:ahLst/>
          <a:cxnLst/>
          <a:rect l="0" t="0" r="0" b="0"/>
          <a:pathLst>
            <a:path>
              <a:moveTo>
                <a:pt x="0" y="0"/>
              </a:moveTo>
              <a:lnTo>
                <a:pt x="1245634"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sp>
    <dsp:sp modelId="{DA991172-4A0B-4604-9011-600365D10119}">
      <dsp:nvSpPr>
        <dsp:cNvPr id="0" name=""/>
        <dsp:cNvSpPr/>
      </dsp:nvSpPr>
      <dsp:spPr>
        <a:xfrm>
          <a:off x="0" y="2885050"/>
          <a:ext cx="1873062" cy="1832821"/>
        </a:xfrm>
        <a:prstGeom prst="roundRect">
          <a:avLst/>
        </a:prstGeom>
        <a:solidFill>
          <a:schemeClr val="lt1">
            <a:hueOff val="0"/>
            <a:satOff val="0"/>
            <a:lumOff val="0"/>
            <a:alphaOff val="0"/>
          </a:schemeClr>
        </a:solidFill>
        <a:ln w="25400" cap="flat" cmpd="sng" algn="ctr">
          <a:solidFill>
            <a:srgbClr val="E46C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Cambria" panose="02040503050406030204" pitchFamily="18" charset="0"/>
            </a:rPr>
            <a:t>Exención del valor estándar de retorno  (ACE) ya esta empleándose en Bélgica, Croacia.</a:t>
          </a:r>
        </a:p>
      </dsp:txBody>
      <dsp:txXfrm>
        <a:off x="89471" y="2974521"/>
        <a:ext cx="1694120" cy="16538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DD458-0A4C-418C-9663-EA1E1533525D}">
      <dsp:nvSpPr>
        <dsp:cNvPr id="0" name=""/>
        <dsp:cNvSpPr/>
      </dsp:nvSpPr>
      <dsp:spPr>
        <a:xfrm rot="10800000">
          <a:off x="1705111" y="1795"/>
          <a:ext cx="5752710" cy="1024481"/>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768" tIns="49530" rIns="92456"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Cambria" panose="02040503050406030204" pitchFamily="18" charset="0"/>
            </a:rPr>
            <a:t>Si se aprueba la anomalía de gravar más la renta de las inversiones financiadas con fondos propios que la imputable a las financiadas mediante la emisión de pasivos financieros nos llevará a mayores disparidades de mercado y entre contribuyentes y al riesgo sistémico de emitir más bonos y funcionar con deuda y menos acciones.</a:t>
          </a:r>
          <a:endParaRPr lang="es-CO" sz="1300" kern="1200" dirty="0">
            <a:solidFill>
              <a:schemeClr val="tx1"/>
            </a:solidFill>
            <a:latin typeface="Cambria" panose="02040503050406030204" pitchFamily="18" charset="0"/>
          </a:endParaRPr>
        </a:p>
      </dsp:txBody>
      <dsp:txXfrm rot="10800000">
        <a:off x="1961231" y="1795"/>
        <a:ext cx="5496590" cy="1024481"/>
      </dsp:txXfrm>
    </dsp:sp>
    <dsp:sp modelId="{2A7915DF-299F-45EB-B40F-7584D07EBDAC}">
      <dsp:nvSpPr>
        <dsp:cNvPr id="0" name=""/>
        <dsp:cNvSpPr/>
      </dsp:nvSpPr>
      <dsp:spPr>
        <a:xfrm>
          <a:off x="1192870" y="1795"/>
          <a:ext cx="1024481" cy="10244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1357C4-9A70-4E08-8204-D036C400FDF5}">
      <dsp:nvSpPr>
        <dsp:cNvPr id="0" name=""/>
        <dsp:cNvSpPr/>
      </dsp:nvSpPr>
      <dsp:spPr>
        <a:xfrm rot="10800000">
          <a:off x="1705111" y="1332093"/>
          <a:ext cx="5752710" cy="1024481"/>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768" tIns="49530" rIns="92456"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solidFill>
              <a:latin typeface="Cambria" panose="02040503050406030204" pitchFamily="18" charset="0"/>
            </a:rPr>
            <a:t>En todo caso, si se hiciera, sería  necesario establecer regímenes de transición para las ganancias ya tributadas retenidas por la sociedad, para respetar el principio de irretroactividad con las reglas vigentes al tiempo de generarse la utilidad gravada o exenta. </a:t>
          </a:r>
          <a:endParaRPr lang="es-CO" sz="1300" kern="1200" dirty="0">
            <a:solidFill>
              <a:schemeClr val="tx1"/>
            </a:solidFill>
            <a:latin typeface="Cambria" panose="02040503050406030204" pitchFamily="18" charset="0"/>
          </a:endParaRPr>
        </a:p>
      </dsp:txBody>
      <dsp:txXfrm rot="10800000">
        <a:off x="1961231" y="1332093"/>
        <a:ext cx="5496590" cy="1024481"/>
      </dsp:txXfrm>
    </dsp:sp>
    <dsp:sp modelId="{A06D767B-8EF7-456F-82C3-05412154D81C}">
      <dsp:nvSpPr>
        <dsp:cNvPr id="0" name=""/>
        <dsp:cNvSpPr/>
      </dsp:nvSpPr>
      <dsp:spPr>
        <a:xfrm>
          <a:off x="1192870" y="1332093"/>
          <a:ext cx="1024481" cy="10244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F3B1B1-6E5D-4618-835A-28D8841E2CDE}">
      <dsp:nvSpPr>
        <dsp:cNvPr id="0" name=""/>
        <dsp:cNvSpPr/>
      </dsp:nvSpPr>
      <dsp:spPr>
        <a:xfrm rot="10800000">
          <a:off x="1705111" y="2662390"/>
          <a:ext cx="5752710" cy="1024481"/>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768"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Cambria" panose="02040503050406030204" pitchFamily="18" charset="0"/>
            </a:rPr>
            <a:t>Es necesario ver como se trata el crédito parcial propuesto con CREE, IMAN, </a:t>
          </a:r>
          <a:r>
            <a:rPr lang="es-ES" sz="1800" kern="1200" dirty="0" err="1">
              <a:solidFill>
                <a:schemeClr val="tx1"/>
              </a:solidFill>
              <a:latin typeface="Cambria" panose="02040503050406030204" pitchFamily="18" charset="0"/>
            </a:rPr>
            <a:t>Imas</a:t>
          </a:r>
          <a:r>
            <a:rPr lang="es-ES" sz="1800" kern="1200" dirty="0">
              <a:solidFill>
                <a:schemeClr val="tx1"/>
              </a:solidFill>
              <a:latin typeface="Cambria" panose="02040503050406030204" pitchFamily="18" charset="0"/>
            </a:rPr>
            <a:t> (asumiendo que no desapareciesen)</a:t>
          </a:r>
          <a:endParaRPr lang="es-CO" sz="1800" kern="1200" dirty="0">
            <a:solidFill>
              <a:schemeClr val="tx1"/>
            </a:solidFill>
            <a:latin typeface="Cambria" panose="02040503050406030204" pitchFamily="18" charset="0"/>
          </a:endParaRPr>
        </a:p>
      </dsp:txBody>
      <dsp:txXfrm rot="10800000">
        <a:off x="1961231" y="2662390"/>
        <a:ext cx="5496590" cy="1024481"/>
      </dsp:txXfrm>
    </dsp:sp>
    <dsp:sp modelId="{6DD0DAC3-CAF7-491B-9618-EF7830093C1D}">
      <dsp:nvSpPr>
        <dsp:cNvPr id="0" name=""/>
        <dsp:cNvSpPr/>
      </dsp:nvSpPr>
      <dsp:spPr>
        <a:xfrm>
          <a:off x="1192870" y="2662390"/>
          <a:ext cx="1024481" cy="10244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65BB4E-B2B0-4621-95B6-8BEC584CE66F}">
      <dsp:nvSpPr>
        <dsp:cNvPr id="0" name=""/>
        <dsp:cNvSpPr/>
      </dsp:nvSpPr>
      <dsp:spPr>
        <a:xfrm rot="10800000">
          <a:off x="1705111" y="3992688"/>
          <a:ext cx="5752710" cy="1024481"/>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768"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Cambria" panose="02040503050406030204" pitchFamily="18" charset="0"/>
            </a:rPr>
            <a:t>Comparar la renta de entidades trasparentes para disminuir desigualdades</a:t>
          </a:r>
          <a:endParaRPr lang="es-CO" sz="1800" kern="1200" dirty="0">
            <a:solidFill>
              <a:schemeClr val="tx1"/>
            </a:solidFill>
            <a:latin typeface="Cambria" panose="02040503050406030204" pitchFamily="18" charset="0"/>
          </a:endParaRPr>
        </a:p>
      </dsp:txBody>
      <dsp:txXfrm rot="10800000">
        <a:off x="1961231" y="3992688"/>
        <a:ext cx="5496590" cy="1024481"/>
      </dsp:txXfrm>
    </dsp:sp>
    <dsp:sp modelId="{BE9955C4-8FA9-4B0A-8607-664883083D8D}">
      <dsp:nvSpPr>
        <dsp:cNvPr id="0" name=""/>
        <dsp:cNvSpPr/>
      </dsp:nvSpPr>
      <dsp:spPr>
        <a:xfrm>
          <a:off x="1192870" y="3992688"/>
          <a:ext cx="1024481" cy="102448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DD458-0A4C-418C-9663-EA1E1533525D}">
      <dsp:nvSpPr>
        <dsp:cNvPr id="0" name=""/>
        <dsp:cNvSpPr/>
      </dsp:nvSpPr>
      <dsp:spPr>
        <a:xfrm rot="10800000">
          <a:off x="1683039" y="1143"/>
          <a:ext cx="6005296" cy="68170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0615"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Cambria" panose="02040503050406030204" pitchFamily="18" charset="0"/>
            </a:rPr>
            <a:t>Revisar la renta de los accionistas exentos y extranjeros y los inversionistas en general especialmente la de los fondos de pensiones, ESAL, extranjeros que actualmente no están discriminados. </a:t>
          </a:r>
          <a:endParaRPr lang="es-CO" sz="1400" kern="1200" dirty="0">
            <a:solidFill>
              <a:schemeClr val="tx1"/>
            </a:solidFill>
            <a:latin typeface="Cambria" panose="02040503050406030204" pitchFamily="18" charset="0"/>
          </a:endParaRPr>
        </a:p>
      </dsp:txBody>
      <dsp:txXfrm rot="10800000">
        <a:off x="1853466" y="1143"/>
        <a:ext cx="5834869" cy="681709"/>
      </dsp:txXfrm>
    </dsp:sp>
    <dsp:sp modelId="{2A7915DF-299F-45EB-B40F-7584D07EBDAC}">
      <dsp:nvSpPr>
        <dsp:cNvPr id="0" name=""/>
        <dsp:cNvSpPr/>
      </dsp:nvSpPr>
      <dsp:spPr>
        <a:xfrm>
          <a:off x="1342184" y="1143"/>
          <a:ext cx="681709" cy="681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21357C4-9A70-4E08-8204-D036C400FDF5}">
      <dsp:nvSpPr>
        <dsp:cNvPr id="0" name=""/>
        <dsp:cNvSpPr/>
      </dsp:nvSpPr>
      <dsp:spPr>
        <a:xfrm rot="10800000">
          <a:off x="1683039" y="886348"/>
          <a:ext cx="6005296" cy="68170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0615" tIns="53340" rIns="99568"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Cambria" panose="02040503050406030204" pitchFamily="18" charset="0"/>
            </a:rPr>
            <a:t>¿Utilidades retenidas y no distribuidas, valorizaciones gravadas y desvalorizaciones deducibles? (</a:t>
          </a:r>
          <a:r>
            <a:rPr lang="es-ES" sz="1400" kern="1200" dirty="0" err="1">
              <a:solidFill>
                <a:schemeClr val="tx1"/>
              </a:solidFill>
              <a:latin typeface="Cambria" panose="02040503050406030204" pitchFamily="18" charset="0"/>
            </a:rPr>
            <a:t>Toder</a:t>
          </a:r>
          <a:r>
            <a:rPr lang="es-ES" sz="1400" kern="1200" dirty="0">
              <a:solidFill>
                <a:schemeClr val="tx1"/>
              </a:solidFill>
              <a:latin typeface="Cambria" panose="02040503050406030204" pitchFamily="18" charset="0"/>
            </a:rPr>
            <a:t> y </a:t>
          </a:r>
          <a:r>
            <a:rPr lang="es-ES" sz="1400" kern="1200" dirty="0" err="1">
              <a:solidFill>
                <a:schemeClr val="tx1"/>
              </a:solidFill>
              <a:latin typeface="Cambria" panose="02040503050406030204" pitchFamily="18" charset="0"/>
            </a:rPr>
            <a:t>Viard</a:t>
          </a:r>
          <a:r>
            <a:rPr lang="es-ES" sz="1400" kern="1200" dirty="0">
              <a:solidFill>
                <a:schemeClr val="tx1"/>
              </a:solidFill>
              <a:latin typeface="Cambria" panose="02040503050406030204" pitchFamily="18" charset="0"/>
            </a:rPr>
            <a:t> 2016) Llevarlas a un pool de ganancias no realizadas. </a:t>
          </a:r>
          <a:endParaRPr lang="es-CO" sz="1400" kern="1200" dirty="0">
            <a:solidFill>
              <a:schemeClr val="tx1"/>
            </a:solidFill>
            <a:latin typeface="Cambria" panose="02040503050406030204" pitchFamily="18" charset="0"/>
          </a:endParaRPr>
        </a:p>
      </dsp:txBody>
      <dsp:txXfrm rot="10800000">
        <a:off x="1853466" y="886348"/>
        <a:ext cx="5834869" cy="681709"/>
      </dsp:txXfrm>
    </dsp:sp>
    <dsp:sp modelId="{A06D767B-8EF7-456F-82C3-05412154D81C}">
      <dsp:nvSpPr>
        <dsp:cNvPr id="0" name=""/>
        <dsp:cNvSpPr/>
      </dsp:nvSpPr>
      <dsp:spPr>
        <a:xfrm>
          <a:off x="1342184" y="886348"/>
          <a:ext cx="681709" cy="681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F3B1B1-6E5D-4618-835A-28D8841E2CDE}">
      <dsp:nvSpPr>
        <dsp:cNvPr id="0" name=""/>
        <dsp:cNvSpPr/>
      </dsp:nvSpPr>
      <dsp:spPr>
        <a:xfrm rot="10800000">
          <a:off x="1683039" y="1771553"/>
          <a:ext cx="6005296" cy="68170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061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Cambria" panose="02040503050406030204" pitchFamily="18" charset="0"/>
            </a:rPr>
            <a:t>¿Cómo se reduce el efecto en la volatilidad de las acciones? Y ¿si las sociedades no están inscritas en bolsa? </a:t>
          </a:r>
          <a:endParaRPr lang="es-CO" sz="1800" kern="1200" dirty="0">
            <a:solidFill>
              <a:schemeClr val="tx1"/>
            </a:solidFill>
            <a:latin typeface="Cambria" panose="02040503050406030204" pitchFamily="18" charset="0"/>
          </a:endParaRPr>
        </a:p>
      </dsp:txBody>
      <dsp:txXfrm rot="10800000">
        <a:off x="1853466" y="1771553"/>
        <a:ext cx="5834869" cy="681709"/>
      </dsp:txXfrm>
    </dsp:sp>
    <dsp:sp modelId="{6DD0DAC3-CAF7-491B-9618-EF7830093C1D}">
      <dsp:nvSpPr>
        <dsp:cNvPr id="0" name=""/>
        <dsp:cNvSpPr/>
      </dsp:nvSpPr>
      <dsp:spPr>
        <a:xfrm>
          <a:off x="1342184" y="1771553"/>
          <a:ext cx="681709" cy="681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65BB4E-B2B0-4621-95B6-8BEC584CE66F}">
      <dsp:nvSpPr>
        <dsp:cNvPr id="0" name=""/>
        <dsp:cNvSpPr/>
      </dsp:nvSpPr>
      <dsp:spPr>
        <a:xfrm rot="10800000">
          <a:off x="1683039" y="2656758"/>
          <a:ext cx="6005296" cy="1431583"/>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0615"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latin typeface="Cambria" panose="02040503050406030204" pitchFamily="18" charset="0"/>
            </a:rPr>
            <a:t>Controlar las distribuciones encubiertas y otras formas de erosión de la base corporativa. El capital doméstico desaparece por esas formas encubiertas de traslado a otro país. Experiencia europea después de la eliminación de la imputación.</a:t>
          </a:r>
          <a:endParaRPr lang="es-CO" sz="1800" kern="1200" dirty="0">
            <a:solidFill>
              <a:schemeClr val="tx1"/>
            </a:solidFill>
            <a:latin typeface="Cambria" panose="02040503050406030204" pitchFamily="18" charset="0"/>
          </a:endParaRPr>
        </a:p>
      </dsp:txBody>
      <dsp:txXfrm rot="10800000">
        <a:off x="2040935" y="2656758"/>
        <a:ext cx="5647400" cy="1431583"/>
      </dsp:txXfrm>
    </dsp:sp>
    <dsp:sp modelId="{BE9955C4-8FA9-4B0A-8607-664883083D8D}">
      <dsp:nvSpPr>
        <dsp:cNvPr id="0" name=""/>
        <dsp:cNvSpPr/>
      </dsp:nvSpPr>
      <dsp:spPr>
        <a:xfrm>
          <a:off x="1342184" y="3031694"/>
          <a:ext cx="681709" cy="681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5CD326-C867-4014-84B0-144DE2876B54}">
      <dsp:nvSpPr>
        <dsp:cNvPr id="0" name=""/>
        <dsp:cNvSpPr/>
      </dsp:nvSpPr>
      <dsp:spPr>
        <a:xfrm rot="10800000">
          <a:off x="1661000" y="4292979"/>
          <a:ext cx="6005296" cy="965137"/>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0615" tIns="53340" rIns="99568"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latin typeface="Cambria" panose="02040503050406030204" pitchFamily="18" charset="0"/>
            </a:rPr>
            <a:t>Es preferible establecer una deducción ACE que introduce simetría con la deuda y hace innecesaria la subcapitalización</a:t>
          </a:r>
          <a:r>
            <a:rPr lang="es-ES" sz="1400" kern="1200" dirty="0">
              <a:solidFill>
                <a:schemeClr val="tx1"/>
              </a:solidFill>
              <a:latin typeface="Cambria" panose="02040503050406030204" pitchFamily="18" charset="0"/>
            </a:rPr>
            <a:t>.</a:t>
          </a:r>
          <a:endParaRPr lang="es-CO" sz="1400" kern="1200" dirty="0">
            <a:solidFill>
              <a:schemeClr val="tx1"/>
            </a:solidFill>
            <a:latin typeface="Cambria" panose="02040503050406030204" pitchFamily="18" charset="0"/>
          </a:endParaRPr>
        </a:p>
      </dsp:txBody>
      <dsp:txXfrm rot="10800000">
        <a:off x="1902284" y="4292979"/>
        <a:ext cx="5764012" cy="965137"/>
      </dsp:txXfrm>
    </dsp:sp>
    <dsp:sp modelId="{37FF44B3-71ED-4172-AD2A-06F3D6DB9016}">
      <dsp:nvSpPr>
        <dsp:cNvPr id="0" name=""/>
        <dsp:cNvSpPr/>
      </dsp:nvSpPr>
      <dsp:spPr>
        <a:xfrm>
          <a:off x="1342184" y="4433550"/>
          <a:ext cx="681709" cy="68170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A9F9D-D7AC-4E61-857B-605BA54A9945}">
      <dsp:nvSpPr>
        <dsp:cNvPr id="0" name=""/>
        <dsp:cNvSpPr/>
      </dsp:nvSpPr>
      <dsp:spPr>
        <a:xfrm rot="10800000">
          <a:off x="1447125" y="3084"/>
          <a:ext cx="6115095" cy="1002362"/>
        </a:xfrm>
        <a:prstGeom prst="homePlat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2014"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latin typeface="Cambria" panose="02040503050406030204" pitchFamily="18" charset="0"/>
            </a:rPr>
            <a:t>Eliminó  el sistema clásico de doble tributación atenuado que regía. </a:t>
          </a:r>
          <a:endParaRPr lang="es-CO" sz="1800" kern="1200" dirty="0">
            <a:solidFill>
              <a:schemeClr val="tx1"/>
            </a:solidFill>
            <a:latin typeface="Cambria" panose="02040503050406030204" pitchFamily="18" charset="0"/>
          </a:endParaRPr>
        </a:p>
      </dsp:txBody>
      <dsp:txXfrm rot="10800000">
        <a:off x="1697715" y="3084"/>
        <a:ext cx="5864505" cy="1002362"/>
      </dsp:txXfrm>
    </dsp:sp>
    <dsp:sp modelId="{77A0A3B2-DCEE-4D51-A2BC-101CC65E375B}">
      <dsp:nvSpPr>
        <dsp:cNvPr id="0" name=""/>
        <dsp:cNvSpPr/>
      </dsp:nvSpPr>
      <dsp:spPr>
        <a:xfrm>
          <a:off x="753901" y="106468"/>
          <a:ext cx="1002362" cy="100236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D3CCBE-2C32-48A1-B5B4-A767391F8013}">
      <dsp:nvSpPr>
        <dsp:cNvPr id="0" name=""/>
        <dsp:cNvSpPr/>
      </dsp:nvSpPr>
      <dsp:spPr>
        <a:xfrm rot="10800000">
          <a:off x="1447125" y="1304659"/>
          <a:ext cx="6115095" cy="100236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2014" tIns="68580" rIns="128016" bIns="6858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latin typeface="Cambria" panose="02040503050406030204" pitchFamily="18" charset="0"/>
            </a:rPr>
            <a:t>Reconoció la existencia de la misma capacidad económica por utilidad generada.</a:t>
          </a:r>
          <a:endParaRPr lang="es-CO" sz="1800" kern="1200" dirty="0">
            <a:solidFill>
              <a:schemeClr val="tx1"/>
            </a:solidFill>
            <a:latin typeface="Cambria" panose="02040503050406030204" pitchFamily="18" charset="0"/>
          </a:endParaRPr>
        </a:p>
      </dsp:txBody>
      <dsp:txXfrm rot="10800000">
        <a:off x="1697715" y="1304659"/>
        <a:ext cx="5864505" cy="1002362"/>
      </dsp:txXfrm>
    </dsp:sp>
    <dsp:sp modelId="{4365A103-6CB4-4477-AD7D-BA3061584EC0}">
      <dsp:nvSpPr>
        <dsp:cNvPr id="0" name=""/>
        <dsp:cNvSpPr/>
      </dsp:nvSpPr>
      <dsp:spPr>
        <a:xfrm>
          <a:off x="753901" y="1332695"/>
          <a:ext cx="1002362" cy="1002362"/>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87BC12F-9B7D-4537-9BDE-7EB229B7A6DC}">
      <dsp:nvSpPr>
        <dsp:cNvPr id="0" name=""/>
        <dsp:cNvSpPr/>
      </dsp:nvSpPr>
      <dsp:spPr>
        <a:xfrm rot="10800000">
          <a:off x="1447125" y="2606234"/>
          <a:ext cx="6115095" cy="100236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2014"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kern="1200" dirty="0">
              <a:solidFill>
                <a:schemeClr val="tx1"/>
              </a:solidFill>
              <a:latin typeface="Cambria" panose="02040503050406030204" pitchFamily="18" charset="0"/>
            </a:rPr>
            <a:t>Propició la neutralidad para el inversionista con otras formas de rendimientos del capital.</a:t>
          </a:r>
          <a:endParaRPr lang="es-CO" sz="2000" kern="1200" dirty="0">
            <a:solidFill>
              <a:schemeClr val="tx1"/>
            </a:solidFill>
            <a:latin typeface="Cambria" panose="02040503050406030204" pitchFamily="18" charset="0"/>
          </a:endParaRPr>
        </a:p>
      </dsp:txBody>
      <dsp:txXfrm rot="10800000">
        <a:off x="1697715" y="2606234"/>
        <a:ext cx="5864505" cy="1002362"/>
      </dsp:txXfrm>
    </dsp:sp>
    <dsp:sp modelId="{A8E4A736-6467-44AB-9BF4-5DCB3F67BD20}">
      <dsp:nvSpPr>
        <dsp:cNvPr id="0" name=""/>
        <dsp:cNvSpPr/>
      </dsp:nvSpPr>
      <dsp:spPr>
        <a:xfrm>
          <a:off x="753901" y="2524752"/>
          <a:ext cx="1002362" cy="1002362"/>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D275A8-E32A-42D0-87BD-CD0803342BB0}">
      <dsp:nvSpPr>
        <dsp:cNvPr id="0" name=""/>
        <dsp:cNvSpPr/>
      </dsp:nvSpPr>
      <dsp:spPr>
        <a:xfrm rot="10800000">
          <a:off x="1447125" y="3907809"/>
          <a:ext cx="6115095" cy="100236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2014" tIns="41910" rIns="78232" bIns="41910" numCol="1" spcCol="1270" anchor="ctr" anchorCtr="0">
          <a:noAutofit/>
        </a:bodyPr>
        <a:lstStyle/>
        <a:p>
          <a:pPr marL="0" lvl="0" indent="0" algn="ctr" defTabSz="488950">
            <a:lnSpc>
              <a:spcPct val="90000"/>
            </a:lnSpc>
            <a:spcBef>
              <a:spcPct val="0"/>
            </a:spcBef>
            <a:spcAft>
              <a:spcPct val="35000"/>
            </a:spcAft>
            <a:buNone/>
          </a:pPr>
          <a:r>
            <a:rPr lang="es-MX" sz="1100" kern="1200" dirty="0">
              <a:solidFill>
                <a:schemeClr val="tx1"/>
              </a:solidFill>
              <a:latin typeface="Cambria" panose="02040503050406030204" pitchFamily="18" charset="0"/>
            </a:rPr>
            <a:t>Fortaleció la capitalización societaria y desincentivó el endeudamiento, cuyos intereses son deducibles en casos razonables (Artículo 25 y 121 literal b ET) y no en otros (Artículo 124 ET), frente a la no deducibilidad de dividendos por la “exención”. En línea con ello, recientemente, estableció la prohibición de subcapitalización,  global no con vinculadas para evitar la deducción de exceso de intereses (Artículo 118 ET).   </a:t>
          </a:r>
        </a:p>
      </dsp:txBody>
      <dsp:txXfrm rot="10800000">
        <a:off x="1697715" y="3907809"/>
        <a:ext cx="5864505" cy="1002362"/>
      </dsp:txXfrm>
    </dsp:sp>
    <dsp:sp modelId="{3615CF51-F91B-4115-BAA9-D9454EF1446A}">
      <dsp:nvSpPr>
        <dsp:cNvPr id="0" name=""/>
        <dsp:cNvSpPr/>
      </dsp:nvSpPr>
      <dsp:spPr>
        <a:xfrm>
          <a:off x="753901" y="3910894"/>
          <a:ext cx="1002362" cy="1002362"/>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D96F-74FD-4B8F-B82E-C6353BA0AB5C}">
      <dsp:nvSpPr>
        <dsp:cNvPr id="0" name=""/>
        <dsp:cNvSpPr/>
      </dsp:nvSpPr>
      <dsp:spPr>
        <a:xfrm>
          <a:off x="95906" y="0"/>
          <a:ext cx="2286001" cy="2286001"/>
        </a:xfrm>
        <a:prstGeom prst="ellips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Trebuchet MS" panose="020B0603020202020204" pitchFamily="34" charset="0"/>
            </a:rPr>
            <a:t>Sistema de separación</a:t>
          </a:r>
        </a:p>
      </dsp:txBody>
      <dsp:txXfrm>
        <a:off x="430683" y="334777"/>
        <a:ext cx="1616447" cy="1616447"/>
      </dsp:txXfrm>
    </dsp:sp>
    <dsp:sp modelId="{97CFF36C-03F2-4AF1-9083-490410CF6B94}">
      <dsp:nvSpPr>
        <dsp:cNvPr id="0" name=""/>
        <dsp:cNvSpPr/>
      </dsp:nvSpPr>
      <dsp:spPr>
        <a:xfrm>
          <a:off x="2652569" y="0"/>
          <a:ext cx="2286001" cy="2286001"/>
        </a:xfrm>
        <a:prstGeom prst="ellipse">
          <a:avLst/>
        </a:prstGeom>
        <a:solidFill>
          <a:schemeClr val="accent5">
            <a:shade val="80000"/>
            <a:hueOff val="102610"/>
            <a:satOff val="-1119"/>
            <a:lumOff val="127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Trebuchet MS" panose="020B0603020202020204" pitchFamily="34" charset="0"/>
            </a:rPr>
            <a:t>Sistema </a:t>
          </a:r>
          <a:r>
            <a:rPr lang="es-CO" sz="2000" kern="1200" dirty="0" err="1">
              <a:latin typeface="Trebuchet MS" panose="020B0603020202020204" pitchFamily="34" charset="0"/>
            </a:rPr>
            <a:t>integralista</a:t>
          </a:r>
          <a:r>
            <a:rPr lang="es-CO" sz="2000" kern="1200" dirty="0">
              <a:latin typeface="Trebuchet MS" panose="020B0603020202020204" pitchFamily="34" charset="0"/>
            </a:rPr>
            <a:t> o de imputación</a:t>
          </a:r>
        </a:p>
      </dsp:txBody>
      <dsp:txXfrm>
        <a:off x="2987346" y="334777"/>
        <a:ext cx="1616447" cy="1616447"/>
      </dsp:txXfrm>
    </dsp:sp>
    <dsp:sp modelId="{3B01B91B-7E43-4018-968D-C6204912D8A1}">
      <dsp:nvSpPr>
        <dsp:cNvPr id="0" name=""/>
        <dsp:cNvSpPr/>
      </dsp:nvSpPr>
      <dsp:spPr>
        <a:xfrm>
          <a:off x="5251524" y="0"/>
          <a:ext cx="2286001" cy="2286001"/>
        </a:xfrm>
        <a:prstGeom prst="ellipse">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Trebuchet MS" panose="020B0603020202020204" pitchFamily="34" charset="0"/>
            </a:rPr>
            <a:t>Sistema de transparencia</a:t>
          </a:r>
        </a:p>
      </dsp:txBody>
      <dsp:txXfrm>
        <a:off x="5586301" y="334777"/>
        <a:ext cx="1616447" cy="1616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83033-5111-4A25-A338-7475F4ECB14B}">
      <dsp:nvSpPr>
        <dsp:cNvPr id="0" name=""/>
        <dsp:cNvSpPr/>
      </dsp:nvSpPr>
      <dsp:spPr>
        <a:xfrm rot="5400000">
          <a:off x="4219727" y="66168"/>
          <a:ext cx="1470559" cy="1358093"/>
        </a:xfrm>
        <a:prstGeom prst="hexagon">
          <a:avLst>
            <a:gd name="adj" fmla="val 25000"/>
            <a:gd name="vf" fmla="val 11547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s-CO" sz="1200" kern="1200" dirty="0">
              <a:latin typeface="Cambria" panose="02040503050406030204" pitchFamily="18" charset="0"/>
            </a:rPr>
            <a:t>Tarifa única concentrada en el negocio</a:t>
          </a:r>
        </a:p>
      </dsp:txBody>
      <dsp:txXfrm rot="-5400000">
        <a:off x="4493653" y="245656"/>
        <a:ext cx="922707" cy="999117"/>
      </dsp:txXfrm>
    </dsp:sp>
    <dsp:sp modelId="{205E0F63-E876-4A11-A2D9-B335B703029F}">
      <dsp:nvSpPr>
        <dsp:cNvPr id="0" name=""/>
        <dsp:cNvSpPr/>
      </dsp:nvSpPr>
      <dsp:spPr>
        <a:xfrm>
          <a:off x="5640307" y="299635"/>
          <a:ext cx="1657553" cy="891158"/>
        </a:xfrm>
        <a:prstGeom prst="rect">
          <a:avLst/>
        </a:prstGeom>
        <a:noFill/>
        <a:ln>
          <a:noFill/>
        </a:ln>
        <a:effectLst/>
      </dsp:spPr>
      <dsp:style>
        <a:lnRef idx="0">
          <a:scrgbClr r="0" g="0" b="0"/>
        </a:lnRef>
        <a:fillRef idx="0">
          <a:scrgbClr r="0" g="0" b="0"/>
        </a:fillRef>
        <a:effectRef idx="0">
          <a:scrgbClr r="0" g="0" b="0"/>
        </a:effectRef>
        <a:fontRef idx="minor"/>
      </dsp:style>
    </dsp:sp>
    <dsp:sp modelId="{FA670CD0-9C49-4F7C-B2D8-47DDC487BF9B}">
      <dsp:nvSpPr>
        <dsp:cNvPr id="0" name=""/>
        <dsp:cNvSpPr/>
      </dsp:nvSpPr>
      <dsp:spPr>
        <a:xfrm rot="5400000">
          <a:off x="2824174" y="66168"/>
          <a:ext cx="1470559" cy="1358093"/>
        </a:xfrm>
        <a:prstGeom prst="hexagon">
          <a:avLst>
            <a:gd name="adj" fmla="val 25000"/>
            <a:gd name="vf" fmla="val 115470"/>
          </a:avLst>
        </a:prstGeom>
        <a:solidFill>
          <a:schemeClr val="accent5">
            <a:shade val="80000"/>
            <a:hueOff val="29317"/>
            <a:satOff val="-320"/>
            <a:lumOff val="3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Cambria" panose="02040503050406030204" pitchFamily="18" charset="0"/>
            </a:rPr>
            <a:t>Principio de progresividad </a:t>
          </a:r>
        </a:p>
      </dsp:txBody>
      <dsp:txXfrm rot="-5400000">
        <a:off x="3098100" y="245656"/>
        <a:ext cx="922707" cy="999117"/>
      </dsp:txXfrm>
    </dsp:sp>
    <dsp:sp modelId="{238F3617-836A-4FAB-8805-169434BBC3CF}">
      <dsp:nvSpPr>
        <dsp:cNvPr id="0" name=""/>
        <dsp:cNvSpPr/>
      </dsp:nvSpPr>
      <dsp:spPr>
        <a:xfrm rot="5400000">
          <a:off x="3519277" y="1319507"/>
          <a:ext cx="1470559" cy="1358093"/>
        </a:xfrm>
        <a:prstGeom prst="hexagon">
          <a:avLst>
            <a:gd name="adj" fmla="val 25000"/>
            <a:gd name="vf" fmla="val 115470"/>
          </a:avLst>
        </a:prstGeom>
        <a:solidFill>
          <a:schemeClr val="accent5">
            <a:shade val="80000"/>
            <a:hueOff val="58635"/>
            <a:satOff val="-639"/>
            <a:lumOff val="7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CO" sz="1200" kern="1200" dirty="0">
            <a:latin typeface="Cambria" panose="02040503050406030204" pitchFamily="18" charset="0"/>
          </a:endParaRPr>
        </a:p>
        <a:p>
          <a:pPr marL="0" lvl="0" indent="0" algn="ctr" defTabSz="533400">
            <a:lnSpc>
              <a:spcPct val="90000"/>
            </a:lnSpc>
            <a:spcBef>
              <a:spcPct val="0"/>
            </a:spcBef>
            <a:spcAft>
              <a:spcPct val="35000"/>
            </a:spcAft>
            <a:buNone/>
          </a:pPr>
          <a:r>
            <a:rPr lang="es-CO" sz="1200" kern="1200" dirty="0">
              <a:latin typeface="Cambria" panose="02040503050406030204" pitchFamily="18" charset="0"/>
            </a:rPr>
            <a:t>No traslada beneficios tributarios a accionistas</a:t>
          </a:r>
        </a:p>
        <a:p>
          <a:pPr marL="0" lvl="0" indent="0" algn="ctr" defTabSz="533400">
            <a:lnSpc>
              <a:spcPct val="90000"/>
            </a:lnSpc>
            <a:spcBef>
              <a:spcPct val="0"/>
            </a:spcBef>
            <a:spcAft>
              <a:spcPct val="35000"/>
            </a:spcAft>
            <a:buNone/>
          </a:pPr>
          <a:endParaRPr lang="es-CO" sz="1200" kern="1200" dirty="0">
            <a:latin typeface="Cambria" panose="02040503050406030204" pitchFamily="18" charset="0"/>
          </a:endParaRPr>
        </a:p>
      </dsp:txBody>
      <dsp:txXfrm rot="-5400000">
        <a:off x="3793203" y="1498995"/>
        <a:ext cx="922707" cy="999117"/>
      </dsp:txXfrm>
    </dsp:sp>
    <dsp:sp modelId="{B8DD3E6C-5661-48D5-A8FC-F47E001E3275}">
      <dsp:nvSpPr>
        <dsp:cNvPr id="0" name=""/>
        <dsp:cNvSpPr/>
      </dsp:nvSpPr>
      <dsp:spPr>
        <a:xfrm>
          <a:off x="1950913" y="1552975"/>
          <a:ext cx="1604084" cy="891158"/>
        </a:xfrm>
        <a:prstGeom prst="rect">
          <a:avLst/>
        </a:prstGeom>
        <a:noFill/>
        <a:ln>
          <a:noFill/>
        </a:ln>
        <a:effectLst/>
      </dsp:spPr>
      <dsp:style>
        <a:lnRef idx="0">
          <a:scrgbClr r="0" g="0" b="0"/>
        </a:lnRef>
        <a:fillRef idx="0">
          <a:scrgbClr r="0" g="0" b="0"/>
        </a:fillRef>
        <a:effectRef idx="0">
          <a:scrgbClr r="0" g="0" b="0"/>
        </a:effectRef>
        <a:fontRef idx="minor"/>
      </dsp:style>
    </dsp:sp>
    <dsp:sp modelId="{6A67948C-C1BA-4407-A8C1-31E01F1D9450}">
      <dsp:nvSpPr>
        <dsp:cNvPr id="0" name=""/>
        <dsp:cNvSpPr/>
      </dsp:nvSpPr>
      <dsp:spPr>
        <a:xfrm rot="5400000">
          <a:off x="4914830" y="1319507"/>
          <a:ext cx="1470559" cy="1358093"/>
        </a:xfrm>
        <a:prstGeom prst="hexagon">
          <a:avLst>
            <a:gd name="adj" fmla="val 25000"/>
            <a:gd name="vf" fmla="val 115470"/>
          </a:avLst>
        </a:prstGeom>
        <a:solidFill>
          <a:schemeClr val="accent5">
            <a:shade val="80000"/>
            <a:hueOff val="87952"/>
            <a:satOff val="-959"/>
            <a:lumOff val="10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kern="1200" dirty="0">
            <a:latin typeface="Cambria" panose="02040503050406030204" pitchFamily="18" charset="0"/>
          </a:endParaRPr>
        </a:p>
      </dsp:txBody>
      <dsp:txXfrm rot="-5400000">
        <a:off x="5188756" y="1498995"/>
        <a:ext cx="922707" cy="999117"/>
      </dsp:txXfrm>
    </dsp:sp>
    <dsp:sp modelId="{70C8B555-0C5D-4A9B-AD15-FF7A9F809687}">
      <dsp:nvSpPr>
        <dsp:cNvPr id="0" name=""/>
        <dsp:cNvSpPr/>
      </dsp:nvSpPr>
      <dsp:spPr>
        <a:xfrm rot="5400000">
          <a:off x="4237921" y="2515066"/>
          <a:ext cx="1470559" cy="1488357"/>
        </a:xfrm>
        <a:prstGeom prst="hexagon">
          <a:avLst>
            <a:gd name="adj" fmla="val 25000"/>
            <a:gd name="vf" fmla="val 115470"/>
          </a:avLst>
        </a:prstGeom>
        <a:solidFill>
          <a:schemeClr val="accent5">
            <a:shade val="80000"/>
            <a:hueOff val="117269"/>
            <a:satOff val="-1279"/>
            <a:lumOff val="14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11150">
            <a:lnSpc>
              <a:spcPct val="90000"/>
            </a:lnSpc>
            <a:spcBef>
              <a:spcPct val="0"/>
            </a:spcBef>
            <a:spcAft>
              <a:spcPct val="35000"/>
            </a:spcAft>
            <a:buNone/>
          </a:pPr>
          <a:r>
            <a:rPr lang="es-CO" sz="1200" kern="1200">
              <a:latin typeface="Cambria" panose="02040503050406030204" pitchFamily="18" charset="0"/>
            </a:rPr>
            <a:t>No favorece la capitalización</a:t>
          </a:r>
          <a:endParaRPr lang="es-CO" sz="1200" kern="1200" dirty="0">
            <a:latin typeface="Cambria" panose="02040503050406030204" pitchFamily="18" charset="0"/>
          </a:endParaRPr>
        </a:p>
      </dsp:txBody>
      <dsp:txXfrm rot="-5400000">
        <a:off x="4477082" y="2769058"/>
        <a:ext cx="992238" cy="980373"/>
      </dsp:txXfrm>
    </dsp:sp>
    <dsp:sp modelId="{6788F38D-20D9-4B47-8F07-35B9C60A90A5}">
      <dsp:nvSpPr>
        <dsp:cNvPr id="0" name=""/>
        <dsp:cNvSpPr/>
      </dsp:nvSpPr>
      <dsp:spPr>
        <a:xfrm>
          <a:off x="5640307" y="2813666"/>
          <a:ext cx="1657553" cy="891158"/>
        </a:xfrm>
        <a:prstGeom prst="rect">
          <a:avLst/>
        </a:prstGeom>
        <a:noFill/>
        <a:ln>
          <a:noFill/>
        </a:ln>
        <a:effectLst/>
      </dsp:spPr>
      <dsp:style>
        <a:lnRef idx="0">
          <a:scrgbClr r="0" g="0" b="0"/>
        </a:lnRef>
        <a:fillRef idx="0">
          <a:scrgbClr r="0" g="0" b="0"/>
        </a:fillRef>
        <a:effectRef idx="0">
          <a:scrgbClr r="0" g="0" b="0"/>
        </a:effectRef>
        <a:fontRef idx="minor"/>
      </dsp:style>
    </dsp:sp>
    <dsp:sp modelId="{DB54B85E-8389-43A8-9175-6772D66E4597}">
      <dsp:nvSpPr>
        <dsp:cNvPr id="0" name=""/>
        <dsp:cNvSpPr/>
      </dsp:nvSpPr>
      <dsp:spPr>
        <a:xfrm rot="5400000">
          <a:off x="2824174" y="2580199"/>
          <a:ext cx="1470559" cy="1358093"/>
        </a:xfrm>
        <a:prstGeom prst="hexagon">
          <a:avLst>
            <a:gd name="adj" fmla="val 25000"/>
            <a:gd name="vf" fmla="val 115470"/>
          </a:avLst>
        </a:prstGeom>
        <a:solidFill>
          <a:schemeClr val="accent5">
            <a:shade val="80000"/>
            <a:hueOff val="146586"/>
            <a:satOff val="-1599"/>
            <a:lumOff val="182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kern="1200" dirty="0">
            <a:latin typeface="Cambria" panose="02040503050406030204" pitchFamily="18" charset="0"/>
          </a:endParaRPr>
        </a:p>
      </dsp:txBody>
      <dsp:txXfrm rot="-5400000">
        <a:off x="3098100" y="2759687"/>
        <a:ext cx="922707" cy="999117"/>
      </dsp:txXfrm>
    </dsp:sp>
    <dsp:sp modelId="{E17B3491-5550-4CF2-A8BB-92C9E603D99D}">
      <dsp:nvSpPr>
        <dsp:cNvPr id="0" name=""/>
        <dsp:cNvSpPr/>
      </dsp:nvSpPr>
      <dsp:spPr>
        <a:xfrm rot="5400000">
          <a:off x="3519277" y="3819886"/>
          <a:ext cx="1470559" cy="1385396"/>
        </a:xfrm>
        <a:prstGeom prst="hexagon">
          <a:avLst>
            <a:gd name="adj" fmla="val 25000"/>
            <a:gd name="vf" fmla="val 115470"/>
          </a:avLst>
        </a:prstGeom>
        <a:solidFill>
          <a:schemeClr val="accent5">
            <a:shade val="80000"/>
            <a:hueOff val="175904"/>
            <a:satOff val="-1918"/>
            <a:lumOff val="21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CO" sz="1200" kern="1200" dirty="0"/>
        </a:p>
        <a:p>
          <a:pPr marL="0" lvl="0" indent="0" algn="ctr" defTabSz="533400">
            <a:lnSpc>
              <a:spcPct val="90000"/>
            </a:lnSpc>
            <a:spcBef>
              <a:spcPct val="0"/>
            </a:spcBef>
            <a:spcAft>
              <a:spcPct val="35000"/>
            </a:spcAft>
            <a:buNone/>
          </a:pPr>
          <a:r>
            <a:rPr lang="es-CO" sz="1200" kern="1200" dirty="0">
              <a:latin typeface="Cambria" panose="02040503050406030204" pitchFamily="18" charset="0"/>
            </a:rPr>
            <a:t>Asimetrías con los Convenios para Evitar la Doble Imposición</a:t>
          </a:r>
        </a:p>
      </dsp:txBody>
      <dsp:txXfrm rot="-5400000">
        <a:off x="3786071" y="4015301"/>
        <a:ext cx="936970" cy="994567"/>
      </dsp:txXfrm>
    </dsp:sp>
    <dsp:sp modelId="{EAB24844-83E5-4B17-B555-E028B9C3D700}">
      <dsp:nvSpPr>
        <dsp:cNvPr id="0" name=""/>
        <dsp:cNvSpPr/>
      </dsp:nvSpPr>
      <dsp:spPr>
        <a:xfrm>
          <a:off x="1950913" y="4067006"/>
          <a:ext cx="1604084" cy="891158"/>
        </a:xfrm>
        <a:prstGeom prst="rect">
          <a:avLst/>
        </a:prstGeom>
        <a:noFill/>
        <a:ln>
          <a:noFill/>
        </a:ln>
        <a:effectLst/>
      </dsp:spPr>
      <dsp:style>
        <a:lnRef idx="0">
          <a:scrgbClr r="0" g="0" b="0"/>
        </a:lnRef>
        <a:fillRef idx="0">
          <a:scrgbClr r="0" g="0" b="0"/>
        </a:fillRef>
        <a:effectRef idx="0">
          <a:scrgbClr r="0" g="0" b="0"/>
        </a:effectRef>
        <a:fontRef idx="minor"/>
      </dsp:style>
    </dsp:sp>
    <dsp:sp modelId="{5D621B1A-6D63-42BD-982E-B9D3943104B5}">
      <dsp:nvSpPr>
        <dsp:cNvPr id="0" name=""/>
        <dsp:cNvSpPr/>
      </dsp:nvSpPr>
      <dsp:spPr>
        <a:xfrm rot="5400000">
          <a:off x="4914830" y="3833538"/>
          <a:ext cx="1470559" cy="1358093"/>
        </a:xfrm>
        <a:prstGeom prst="hexagon">
          <a:avLst>
            <a:gd name="adj" fmla="val 25000"/>
            <a:gd name="vf" fmla="val 115470"/>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Cambria" panose="02040503050406030204" pitchFamily="18" charset="0"/>
            </a:rPr>
            <a:t>Asimetría en la utilidad</a:t>
          </a:r>
        </a:p>
      </dsp:txBody>
      <dsp:txXfrm rot="-5400000">
        <a:off x="5188756" y="4013026"/>
        <a:ext cx="922707" cy="999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EA3A-7C45-4BB5-8FA5-9E17ADBBB302}">
      <dsp:nvSpPr>
        <dsp:cNvPr id="0" name=""/>
        <dsp:cNvSpPr/>
      </dsp:nvSpPr>
      <dsp:spPr>
        <a:xfrm rot="10800000">
          <a:off x="1845740" y="1408312"/>
          <a:ext cx="4884331" cy="191613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85024"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Cambria" panose="02040503050406030204" pitchFamily="18" charset="0"/>
            </a:rPr>
            <a:t>¿POR QUÉ SE AFIRMA QUE ES LA MISMA CAPACIDAD CONTRIBUTIVA?</a:t>
          </a:r>
          <a:endParaRPr lang="es-CO" sz="2400" kern="1200" dirty="0">
            <a:solidFill>
              <a:schemeClr val="tx1"/>
            </a:solidFill>
            <a:latin typeface="Cambria" panose="02040503050406030204" pitchFamily="18" charset="0"/>
          </a:endParaRPr>
        </a:p>
      </dsp:txBody>
      <dsp:txXfrm rot="10800000">
        <a:off x="2324774" y="1408312"/>
        <a:ext cx="4405297" cy="1916135"/>
      </dsp:txXfrm>
    </dsp:sp>
    <dsp:sp modelId="{540E19D7-FE8A-4C7A-9C11-F13E5A0673E2}">
      <dsp:nvSpPr>
        <dsp:cNvPr id="0" name=""/>
        <dsp:cNvSpPr/>
      </dsp:nvSpPr>
      <dsp:spPr>
        <a:xfrm>
          <a:off x="589247" y="1233086"/>
          <a:ext cx="2461905" cy="2317669"/>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D8A55-30DB-4C79-ACAE-DCF153F235AB}">
      <dsp:nvSpPr>
        <dsp:cNvPr id="0" name=""/>
        <dsp:cNvSpPr/>
      </dsp:nvSpPr>
      <dsp:spPr>
        <a:xfrm rot="10800000">
          <a:off x="1688431" y="1488"/>
          <a:ext cx="5139801" cy="157527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4654" tIns="53340" rIns="99568" bIns="5334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latin typeface="Cambria" panose="02040503050406030204" pitchFamily="18" charset="0"/>
            </a:rPr>
            <a:t>Propuesta de la CE no considera el  Principio de </a:t>
          </a:r>
          <a:r>
            <a:rPr lang="es-CO" sz="1400" b="1" kern="1200" dirty="0">
              <a:solidFill>
                <a:schemeClr val="tx1"/>
              </a:solidFill>
              <a:latin typeface="Cambria" panose="02040503050406030204" pitchFamily="18" charset="0"/>
            </a:rPr>
            <a:t>capacidad contributiva </a:t>
          </a:r>
          <a:r>
            <a:rPr lang="es-CO" sz="1400" b="1" i="1" kern="1200" dirty="0">
              <a:solidFill>
                <a:schemeClr val="tx1"/>
              </a:solidFill>
              <a:latin typeface="Cambria" panose="02040503050406030204" pitchFamily="18" charset="0"/>
            </a:rPr>
            <a:t>“los dividendos harán parte de la renta ordinaria de las personas naturales, sociedades cerradas y extranjeras, </a:t>
          </a:r>
          <a:r>
            <a:rPr lang="es-CO" sz="1400" b="1" i="1" u="sng" kern="1200" dirty="0">
              <a:solidFill>
                <a:schemeClr val="tx1"/>
              </a:solidFill>
              <a:latin typeface="Cambria" panose="02040503050406030204" pitchFamily="18" charset="0"/>
            </a:rPr>
            <a:t>con descuento del 20% de los dividendos recibidos</a:t>
          </a:r>
          <a:r>
            <a:rPr lang="es-CO" sz="1400" b="1" i="1" kern="1200" dirty="0">
              <a:solidFill>
                <a:schemeClr val="tx1"/>
              </a:solidFill>
              <a:latin typeface="Cambria" panose="02040503050406030204" pitchFamily="18" charset="0"/>
            </a:rPr>
            <a:t> sin que sea mayor a la tarifa correspondiente de la persona natural “</a:t>
          </a:r>
          <a:endParaRPr lang="es-CO" sz="1400" kern="1200" dirty="0">
            <a:solidFill>
              <a:schemeClr val="tx1"/>
            </a:solidFill>
            <a:latin typeface="Cambria" panose="02040503050406030204" pitchFamily="18" charset="0"/>
          </a:endParaRPr>
        </a:p>
      </dsp:txBody>
      <dsp:txXfrm rot="10800000">
        <a:off x="2082251" y="1488"/>
        <a:ext cx="4745981" cy="1575279"/>
      </dsp:txXfrm>
    </dsp:sp>
    <dsp:sp modelId="{BEDCB3F2-E67F-4CAB-AFF2-1D9DFBF831F0}">
      <dsp:nvSpPr>
        <dsp:cNvPr id="0" name=""/>
        <dsp:cNvSpPr/>
      </dsp:nvSpPr>
      <dsp:spPr>
        <a:xfrm rot="10800000">
          <a:off x="900791" y="1488"/>
          <a:ext cx="1575279" cy="15752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44BFCE7-DCB2-4B18-A9C2-9D8954B496FB}">
      <dsp:nvSpPr>
        <dsp:cNvPr id="0" name=""/>
        <dsp:cNvSpPr/>
      </dsp:nvSpPr>
      <dsp:spPr>
        <a:xfrm rot="10800000">
          <a:off x="1688431" y="2047000"/>
          <a:ext cx="5139801" cy="157527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4654" tIns="41910" rIns="78232"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Cambria" panose="02040503050406030204" pitchFamily="18" charset="0"/>
            </a:rPr>
            <a:t>Réplica</a:t>
          </a:r>
          <a:r>
            <a:rPr lang="es-CO" sz="1100" kern="1200" dirty="0">
              <a:solidFill>
                <a:schemeClr val="tx1"/>
              </a:solidFill>
              <a:latin typeface="Cambria" panose="02040503050406030204" pitchFamily="18" charset="0"/>
            </a:rPr>
            <a:t>: Los socios por </a:t>
          </a:r>
          <a:r>
            <a:rPr lang="es-CO" sz="1100" b="1" kern="1200" dirty="0">
              <a:solidFill>
                <a:schemeClr val="tx1"/>
              </a:solidFill>
              <a:latin typeface="Cambria" panose="02040503050406030204" pitchFamily="18" charset="0"/>
            </a:rPr>
            <a:t>aportar al capital </a:t>
          </a:r>
          <a:r>
            <a:rPr lang="es-CO" sz="1100" kern="1200" dirty="0">
              <a:solidFill>
                <a:schemeClr val="tx1"/>
              </a:solidFill>
              <a:latin typeface="Cambria" panose="02040503050406030204" pitchFamily="18" charset="0"/>
            </a:rPr>
            <a:t>social tienen en su haber </a:t>
          </a:r>
          <a:r>
            <a:rPr lang="es-CO" sz="1100" b="1" i="1" kern="1200" dirty="0">
              <a:solidFill>
                <a:schemeClr val="tx1"/>
              </a:solidFill>
              <a:latin typeface="Cambria" panose="02040503050406030204" pitchFamily="18" charset="0"/>
            </a:rPr>
            <a:t>derechos patrimoniales</a:t>
          </a:r>
          <a:r>
            <a:rPr lang="es-CO" sz="1100" b="1" kern="1200" dirty="0">
              <a:solidFill>
                <a:schemeClr val="tx1"/>
              </a:solidFill>
              <a:latin typeface="Cambria" panose="02040503050406030204" pitchFamily="18" charset="0"/>
            </a:rPr>
            <a:t> al dividendo o participación en las utilidades sociales, a la participación social en el patrimonio,</a:t>
          </a:r>
          <a:r>
            <a:rPr lang="es-CO" sz="1100" kern="1200" dirty="0">
              <a:solidFill>
                <a:schemeClr val="tx1"/>
              </a:solidFill>
              <a:latin typeface="Cambria" panose="02040503050406030204" pitchFamily="18" charset="0"/>
            </a:rPr>
            <a:t> a la suscripción preferente de nuevas emisiones accionarias y naturalmente derechos a intervenir en la administración y gobierno de la sociedad, al tiempo que asumen las obligaciones correlativas al hecho de incorporarse a un ente de tipo corporativo, cuya entidad se justifica porque reúne individuos coligados por un ánimo asociativo. </a:t>
          </a:r>
        </a:p>
      </dsp:txBody>
      <dsp:txXfrm rot="10800000">
        <a:off x="2082251" y="2047000"/>
        <a:ext cx="4745981" cy="1575279"/>
      </dsp:txXfrm>
    </dsp:sp>
    <dsp:sp modelId="{B2750A14-8B29-4A80-B6F4-6E052D8C5C71}">
      <dsp:nvSpPr>
        <dsp:cNvPr id="0" name=""/>
        <dsp:cNvSpPr/>
      </dsp:nvSpPr>
      <dsp:spPr>
        <a:xfrm>
          <a:off x="900791" y="2047000"/>
          <a:ext cx="1575279" cy="1575279"/>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639A2CC-3EC9-4AE2-9B2B-D53A7CF65E52}">
      <dsp:nvSpPr>
        <dsp:cNvPr id="0" name=""/>
        <dsp:cNvSpPr/>
      </dsp:nvSpPr>
      <dsp:spPr>
        <a:xfrm rot="10800000">
          <a:off x="1688431" y="4092512"/>
          <a:ext cx="5139801" cy="1575279"/>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4654" tIns="60960" rIns="113792" bIns="60960" numCol="1" spcCol="1270" anchor="ctr" anchorCtr="0">
          <a:noAutofit/>
        </a:bodyPr>
        <a:lstStyle/>
        <a:p>
          <a:pPr marL="0" lvl="0" indent="0" algn="ctr" defTabSz="711200">
            <a:lnSpc>
              <a:spcPct val="90000"/>
            </a:lnSpc>
            <a:spcBef>
              <a:spcPct val="0"/>
            </a:spcBef>
            <a:spcAft>
              <a:spcPct val="35000"/>
            </a:spcAft>
            <a:buNone/>
          </a:pPr>
          <a:r>
            <a:rPr lang="es-CO" sz="1600" kern="1200" dirty="0">
              <a:solidFill>
                <a:schemeClr val="tx1"/>
              </a:solidFill>
              <a:latin typeface="Cambria" panose="02040503050406030204" pitchFamily="18" charset="0"/>
            </a:rPr>
            <a:t>Si los dividendos a distribuir  son absolutamente coincidentes con la sumatoria de los derechos de cuota parte de los socios, constituyen </a:t>
          </a:r>
          <a:r>
            <a:rPr lang="es-CO" sz="1600" b="1" kern="1200" dirty="0">
              <a:solidFill>
                <a:schemeClr val="tx1"/>
              </a:solidFill>
              <a:latin typeface="Cambria" panose="02040503050406030204" pitchFamily="18" charset="0"/>
            </a:rPr>
            <a:t>la misma riqueza ganada, que se sujeta a tributación dos veces.</a:t>
          </a:r>
          <a:endParaRPr lang="es-CO" sz="1600" kern="1200" dirty="0">
            <a:solidFill>
              <a:schemeClr val="tx1"/>
            </a:solidFill>
            <a:latin typeface="Cambria" panose="02040503050406030204" pitchFamily="18" charset="0"/>
          </a:endParaRPr>
        </a:p>
      </dsp:txBody>
      <dsp:txXfrm rot="10800000">
        <a:off x="2082251" y="4092512"/>
        <a:ext cx="4745981" cy="1575279"/>
      </dsp:txXfrm>
    </dsp:sp>
    <dsp:sp modelId="{E5CD91B8-2438-45A6-BC4E-ECC9860FFFE7}">
      <dsp:nvSpPr>
        <dsp:cNvPr id="0" name=""/>
        <dsp:cNvSpPr/>
      </dsp:nvSpPr>
      <dsp:spPr>
        <a:xfrm rot="10800000">
          <a:off x="900791" y="4092512"/>
          <a:ext cx="1575279" cy="15752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47AD5-0C12-4E5D-8052-0220B820E54A}">
      <dsp:nvSpPr>
        <dsp:cNvPr id="0" name=""/>
        <dsp:cNvSpPr/>
      </dsp:nvSpPr>
      <dsp:spPr>
        <a:xfrm rot="10800000">
          <a:off x="1916457" y="2643"/>
          <a:ext cx="5345611" cy="228002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5428"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latin typeface="Cambria" panose="02040503050406030204" pitchFamily="18" charset="0"/>
            </a:rPr>
            <a:t>La distinción terminológica internacional para distribuir la potestad tributaria, entre estados diferencia entre </a:t>
          </a:r>
          <a:r>
            <a:rPr lang="es-MX" sz="1600" b="1" kern="1200" dirty="0">
              <a:solidFill>
                <a:schemeClr val="tx1"/>
              </a:solidFill>
              <a:latin typeface="Cambria" panose="02040503050406030204" pitchFamily="18" charset="0"/>
            </a:rPr>
            <a:t>actividades empresariales y rentas pasivas </a:t>
          </a:r>
          <a:r>
            <a:rPr lang="es-MX" sz="1600" kern="1200" dirty="0">
              <a:solidFill>
                <a:schemeClr val="tx1"/>
              </a:solidFill>
              <a:latin typeface="Cambria" panose="02040503050406030204" pitchFamily="18" charset="0"/>
            </a:rPr>
            <a:t>o </a:t>
          </a:r>
          <a:r>
            <a:rPr lang="es-MX" sz="1600" b="1" kern="1200" dirty="0">
              <a:solidFill>
                <a:schemeClr val="tx1"/>
              </a:solidFill>
              <a:latin typeface="Cambria" panose="02040503050406030204" pitchFamily="18" charset="0"/>
            </a:rPr>
            <a:t>dividendos</a:t>
          </a:r>
          <a:r>
            <a:rPr lang="es-MX" sz="1600" kern="1200" dirty="0">
              <a:solidFill>
                <a:schemeClr val="tx1"/>
              </a:solidFill>
              <a:latin typeface="Cambria" panose="02040503050406030204" pitchFamily="18" charset="0"/>
            </a:rPr>
            <a:t> observa al sujeto pero no es suficiente para calificar la utilidad o rendimiento como una </a:t>
          </a:r>
          <a:r>
            <a:rPr lang="es-MX" sz="1600" b="1" kern="1200" dirty="0">
              <a:solidFill>
                <a:schemeClr val="tx1"/>
              </a:solidFill>
              <a:latin typeface="Cambria" panose="02040503050406030204" pitchFamily="18" charset="0"/>
            </a:rPr>
            <a:t>nueva capacidad contributiva pues no existe creación de valor.</a:t>
          </a:r>
        </a:p>
      </dsp:txBody>
      <dsp:txXfrm rot="10800000">
        <a:off x="2486463" y="2643"/>
        <a:ext cx="4775605" cy="2280025"/>
      </dsp:txXfrm>
    </dsp:sp>
    <dsp:sp modelId="{C5EA9971-501C-4659-80C8-D3F1E985CE39}">
      <dsp:nvSpPr>
        <dsp:cNvPr id="0" name=""/>
        <dsp:cNvSpPr/>
      </dsp:nvSpPr>
      <dsp:spPr>
        <a:xfrm rot="10800000">
          <a:off x="776444" y="2643"/>
          <a:ext cx="2280025" cy="22800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E0F5E6-A3EC-42E0-9CCE-10046B5C5653}">
      <dsp:nvSpPr>
        <dsp:cNvPr id="0" name=""/>
        <dsp:cNvSpPr/>
      </dsp:nvSpPr>
      <dsp:spPr>
        <a:xfrm rot="10800000">
          <a:off x="1916457" y="2963273"/>
          <a:ext cx="5345611" cy="2280025"/>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5428"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Cambria" panose="02040503050406030204" pitchFamily="18" charset="0"/>
            </a:rPr>
            <a:t>¿Qué dice la doctrina de los países con sistemas clásicos como USA excepto </a:t>
          </a:r>
          <a:r>
            <a:rPr lang="es-MX" sz="1600" b="1" i="1" kern="1200" dirty="0" err="1">
              <a:solidFill>
                <a:schemeClr val="tx1"/>
              </a:solidFill>
              <a:latin typeface="Cambria" panose="02040503050406030204" pitchFamily="18" charset="0"/>
            </a:rPr>
            <a:t>partnership</a:t>
          </a:r>
          <a:r>
            <a:rPr lang="es-MX" sz="1600" b="1" kern="1200" dirty="0">
              <a:solidFill>
                <a:schemeClr val="tx1"/>
              </a:solidFill>
              <a:latin typeface="Cambria" panose="02040503050406030204" pitchFamily="18" charset="0"/>
            </a:rPr>
            <a:t>, España, Francia; y países de la Unión Europea? Propuesta del Comité parlamentario USA de 2014. </a:t>
          </a:r>
          <a:endParaRPr lang="es-CO" sz="1600" kern="1200" dirty="0">
            <a:solidFill>
              <a:schemeClr val="tx1"/>
            </a:solidFill>
            <a:latin typeface="Cambria" panose="02040503050406030204" pitchFamily="18" charset="0"/>
          </a:endParaRPr>
        </a:p>
      </dsp:txBody>
      <dsp:txXfrm rot="10800000">
        <a:off x="2486463" y="2963273"/>
        <a:ext cx="4775605" cy="2280025"/>
      </dsp:txXfrm>
    </dsp:sp>
    <dsp:sp modelId="{81D29F6A-F7BC-4F88-AA68-8DE767116B5B}">
      <dsp:nvSpPr>
        <dsp:cNvPr id="0" name=""/>
        <dsp:cNvSpPr/>
      </dsp:nvSpPr>
      <dsp:spPr>
        <a:xfrm rot="10800000">
          <a:off x="776444" y="2963273"/>
          <a:ext cx="2280025" cy="22800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D96F-74FD-4B8F-B82E-C6353BA0AB5C}">
      <dsp:nvSpPr>
        <dsp:cNvPr id="0" name=""/>
        <dsp:cNvSpPr/>
      </dsp:nvSpPr>
      <dsp:spPr>
        <a:xfrm>
          <a:off x="630511" y="0"/>
          <a:ext cx="2819400" cy="2819400"/>
        </a:xfrm>
        <a:prstGeom prst="ellips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2000" kern="1200" dirty="0">
              <a:latin typeface="Trebuchet MS" panose="020B0603020202020204" pitchFamily="34" charset="0"/>
            </a:rPr>
            <a:t>Régimen de transición</a:t>
          </a:r>
        </a:p>
      </dsp:txBody>
      <dsp:txXfrm>
        <a:off x="1043403" y="412892"/>
        <a:ext cx="1993616" cy="1993616"/>
      </dsp:txXfrm>
    </dsp:sp>
    <dsp:sp modelId="{97CFF36C-03F2-4AF1-9083-490410CF6B94}">
      <dsp:nvSpPr>
        <dsp:cNvPr id="0" name=""/>
        <dsp:cNvSpPr/>
      </dsp:nvSpPr>
      <dsp:spPr>
        <a:xfrm>
          <a:off x="3783728" y="0"/>
          <a:ext cx="2819400" cy="2819400"/>
        </a:xfrm>
        <a:prstGeom prst="ellipse">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Trebuchet MS" panose="020B0603020202020204" pitchFamily="34" charset="0"/>
            </a:rPr>
            <a:t>Realización del dividendo</a:t>
          </a:r>
        </a:p>
      </dsp:txBody>
      <dsp:txXfrm>
        <a:off x="4196620" y="412892"/>
        <a:ext cx="1993616" cy="199361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FE1A4-42AE-4DFF-B28F-6F3FD36C91E2}" type="datetimeFigureOut">
              <a:rPr lang="es-CO" smtClean="0"/>
              <a:t>4/08/2016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3A1DF-6F21-4A6C-AF3A-544C907B52D8}" type="slidenum">
              <a:rPr lang="es-CO" smtClean="0"/>
              <a:t>‹Nº›</a:t>
            </a:fld>
            <a:endParaRPr lang="es-CO"/>
          </a:p>
        </p:txBody>
      </p:sp>
    </p:spTree>
    <p:extLst>
      <p:ext uri="{BB962C8B-B14F-4D97-AF65-F5344CB8AC3E}">
        <p14:creationId xmlns:p14="http://schemas.microsoft.com/office/powerpoint/2010/main" val="253943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t>04/08/2016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146821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t>04/08/2016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336133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t>04/08/2016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173229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E4305D95-A3A2-4F65-B99C-5B5FD5F8D369}"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D178FDC6-48B0-420C-BA48-9F0F730F5E4D}" type="slidenum">
              <a:rPr lang="es-ES" altLang="es-CO"/>
              <a:pPr/>
              <a:t>‹Nº›</a:t>
            </a:fld>
            <a:endParaRPr lang="es-ES" altLang="es-CO"/>
          </a:p>
        </p:txBody>
      </p:sp>
    </p:spTree>
    <p:extLst>
      <p:ext uri="{BB962C8B-B14F-4D97-AF65-F5344CB8AC3E}">
        <p14:creationId xmlns:p14="http://schemas.microsoft.com/office/powerpoint/2010/main" val="41419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0E31FAED-CC69-4657-AE91-A67E0E25BD3C}"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C63F8921-FAF9-46E5-84A3-C5EA88D57DED}" type="slidenum">
              <a:rPr lang="es-ES" altLang="es-CO"/>
              <a:pPr/>
              <a:t>‹Nº›</a:t>
            </a:fld>
            <a:endParaRPr lang="es-ES" altLang="es-CO"/>
          </a:p>
        </p:txBody>
      </p:sp>
    </p:spTree>
    <p:extLst>
      <p:ext uri="{BB962C8B-B14F-4D97-AF65-F5344CB8AC3E}">
        <p14:creationId xmlns:p14="http://schemas.microsoft.com/office/powerpoint/2010/main" val="411924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540666D3-6E9C-4378-8785-9A93FF1D8ABF}"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590E9D73-8284-4064-93DF-3560F503797E}" type="slidenum">
              <a:rPr lang="es-ES" altLang="es-CO"/>
              <a:pPr/>
              <a:t>‹Nº›</a:t>
            </a:fld>
            <a:endParaRPr lang="es-ES" altLang="es-CO"/>
          </a:p>
        </p:txBody>
      </p:sp>
    </p:spTree>
    <p:extLst>
      <p:ext uri="{BB962C8B-B14F-4D97-AF65-F5344CB8AC3E}">
        <p14:creationId xmlns:p14="http://schemas.microsoft.com/office/powerpoint/2010/main" val="259956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396194B8-F091-414C-8C28-C3D6468B585C}"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091554FF-B875-4277-978A-F7CF101E8B7F}" type="slidenum">
              <a:rPr lang="es-ES" altLang="es-CO"/>
              <a:pPr/>
              <a:t>‹Nº›</a:t>
            </a:fld>
            <a:endParaRPr lang="es-ES" altLang="es-CO"/>
          </a:p>
        </p:txBody>
      </p:sp>
    </p:spTree>
    <p:extLst>
      <p:ext uri="{BB962C8B-B14F-4D97-AF65-F5344CB8AC3E}">
        <p14:creationId xmlns:p14="http://schemas.microsoft.com/office/powerpoint/2010/main" val="277896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F64F6CB5-7D47-4AC6-B538-AF35EB001881}" type="datetimeFigureOut">
              <a:rPr lang="es-ES"/>
              <a:pPr>
                <a:defRPr/>
              </a:pPr>
              <a:t>04/08/2016</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6F02F93F-CB7F-4E27-BFBA-3FF10E0D0F67}" type="slidenum">
              <a:rPr lang="es-ES" altLang="es-CO"/>
              <a:pPr/>
              <a:t>‹Nº›</a:t>
            </a:fld>
            <a:endParaRPr lang="es-ES" altLang="es-CO"/>
          </a:p>
        </p:txBody>
      </p:sp>
    </p:spTree>
    <p:extLst>
      <p:ext uri="{BB962C8B-B14F-4D97-AF65-F5344CB8AC3E}">
        <p14:creationId xmlns:p14="http://schemas.microsoft.com/office/powerpoint/2010/main" val="127786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0088CACA-381F-4279-A36F-54C584CF06CC}" type="datetimeFigureOut">
              <a:rPr lang="es-ES"/>
              <a:pPr>
                <a:defRPr/>
              </a:pPr>
              <a:t>04/08/2016</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1DC152A2-C46F-4593-9854-3D8093D2C847}" type="slidenum">
              <a:rPr lang="es-ES" altLang="es-CO"/>
              <a:pPr/>
              <a:t>‹Nº›</a:t>
            </a:fld>
            <a:endParaRPr lang="es-ES" altLang="es-CO"/>
          </a:p>
        </p:txBody>
      </p:sp>
    </p:spTree>
    <p:extLst>
      <p:ext uri="{BB962C8B-B14F-4D97-AF65-F5344CB8AC3E}">
        <p14:creationId xmlns:p14="http://schemas.microsoft.com/office/powerpoint/2010/main" val="4144562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92E56396-5D38-41CC-9D65-EA8347EAC7F9}" type="datetimeFigureOut">
              <a:rPr lang="es-ES"/>
              <a:pPr>
                <a:defRPr/>
              </a:pPr>
              <a:t>04/08/2016</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F29C8F18-0C2E-45D0-A079-37C424960AD2}" type="slidenum">
              <a:rPr lang="es-ES" altLang="es-CO"/>
              <a:pPr/>
              <a:t>‹Nº›</a:t>
            </a:fld>
            <a:endParaRPr lang="es-ES" altLang="es-CO"/>
          </a:p>
        </p:txBody>
      </p:sp>
    </p:spTree>
    <p:extLst>
      <p:ext uri="{BB962C8B-B14F-4D97-AF65-F5344CB8AC3E}">
        <p14:creationId xmlns:p14="http://schemas.microsoft.com/office/powerpoint/2010/main" val="52072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098FFED-AEBE-4DDB-ADDC-2E3F1A999511}"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18719E6E-C7CD-48F8-B6DC-E4C9951F864F}" type="slidenum">
              <a:rPr lang="es-ES" altLang="es-CO"/>
              <a:pPr/>
              <a:t>‹Nº›</a:t>
            </a:fld>
            <a:endParaRPr lang="es-ES" altLang="es-CO"/>
          </a:p>
        </p:txBody>
      </p:sp>
    </p:spTree>
    <p:extLst>
      <p:ext uri="{BB962C8B-B14F-4D97-AF65-F5344CB8AC3E}">
        <p14:creationId xmlns:p14="http://schemas.microsoft.com/office/powerpoint/2010/main" val="376627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t>04/08/2016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3295065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716C6EB-AE0C-4865-AF18-F3E158BF0721}"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C1D92ABB-E36F-4ABC-8A8B-DF8A6286D246}" type="slidenum">
              <a:rPr lang="es-ES" altLang="es-CO"/>
              <a:pPr/>
              <a:t>‹Nº›</a:t>
            </a:fld>
            <a:endParaRPr lang="es-ES" altLang="es-CO"/>
          </a:p>
        </p:txBody>
      </p:sp>
    </p:spTree>
    <p:extLst>
      <p:ext uri="{BB962C8B-B14F-4D97-AF65-F5344CB8AC3E}">
        <p14:creationId xmlns:p14="http://schemas.microsoft.com/office/powerpoint/2010/main" val="1530076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32CA5BE3-1DE8-4AA2-BF28-C6675E48D824}"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726F2F56-40E3-460F-A1B7-E563D5A78FE1}" type="slidenum">
              <a:rPr lang="es-ES" altLang="es-CO"/>
              <a:pPr/>
              <a:t>‹Nº›</a:t>
            </a:fld>
            <a:endParaRPr lang="es-ES" altLang="es-CO"/>
          </a:p>
        </p:txBody>
      </p:sp>
    </p:spTree>
    <p:extLst>
      <p:ext uri="{BB962C8B-B14F-4D97-AF65-F5344CB8AC3E}">
        <p14:creationId xmlns:p14="http://schemas.microsoft.com/office/powerpoint/2010/main" val="412607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5E7787CB-1C2D-4ECE-8988-A6F395FE6176}"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D166F255-F9D2-47F8-B769-FE6C415D0E37}" type="slidenum">
              <a:rPr lang="es-ES" altLang="es-CO"/>
              <a:pPr/>
              <a:t>‹Nº›</a:t>
            </a:fld>
            <a:endParaRPr lang="es-ES" altLang="es-CO"/>
          </a:p>
        </p:txBody>
      </p:sp>
    </p:spTree>
    <p:extLst>
      <p:ext uri="{BB962C8B-B14F-4D97-AF65-F5344CB8AC3E}">
        <p14:creationId xmlns:p14="http://schemas.microsoft.com/office/powerpoint/2010/main" val="42756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103251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719639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916890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680007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latin typeface="Calibri"/>
            </a:endParaRPr>
          </a:p>
        </p:txBody>
      </p:sp>
      <p:sp>
        <p:nvSpPr>
          <p:cNvPr id="9" name="Marcador de número de diapositiva 8"/>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064756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latin typeface="Calibri"/>
            </a:endParaRPr>
          </a:p>
        </p:txBody>
      </p:sp>
      <p:sp>
        <p:nvSpPr>
          <p:cNvPr id="5" name="Marcador de número de diapositiva 4"/>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29954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latin typeface="Calibri"/>
            </a:endParaRPr>
          </a:p>
        </p:txBody>
      </p:sp>
      <p:sp>
        <p:nvSpPr>
          <p:cNvPr id="4" name="Marcador de número de diapositiva 3"/>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28787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B200D39-977F-C34C-8378-8220E2D3622D}" type="datetimeFigureOut">
              <a:rPr lang="es-ES" smtClean="0"/>
              <a:t>04/08/2016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4187524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562999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latin typeface="Calibri"/>
            </a:endParaRPr>
          </a:p>
        </p:txBody>
      </p:sp>
      <p:sp>
        <p:nvSpPr>
          <p:cNvPr id="7" name="Marcador de número de diapositiva 6"/>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739482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3722110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12"/>
          </p:nvPr>
        </p:nvSpPr>
        <p:spPr/>
        <p:txBody>
          <a:body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729075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1DEED8CE-B93F-4645-BA68-1A395BFCFAC9}"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31448C0A-0DFE-47C4-9EBE-0411FBA7A8D9}" type="slidenum">
              <a:rPr lang="es-ES" altLang="es-CO"/>
              <a:pPr/>
              <a:t>‹Nº›</a:t>
            </a:fld>
            <a:endParaRPr lang="es-ES" altLang="es-CO"/>
          </a:p>
        </p:txBody>
      </p:sp>
    </p:spTree>
    <p:extLst>
      <p:ext uri="{BB962C8B-B14F-4D97-AF65-F5344CB8AC3E}">
        <p14:creationId xmlns:p14="http://schemas.microsoft.com/office/powerpoint/2010/main" val="1735302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8790E6E8-CEEB-4838-B501-8C5714295C52}"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88590A9C-EA81-4DD8-AF66-235B18B14D58}" type="slidenum">
              <a:rPr lang="es-ES" altLang="es-CO"/>
              <a:pPr/>
              <a:t>‹Nº›</a:t>
            </a:fld>
            <a:endParaRPr lang="es-ES" altLang="es-CO"/>
          </a:p>
        </p:txBody>
      </p:sp>
    </p:spTree>
    <p:extLst>
      <p:ext uri="{BB962C8B-B14F-4D97-AF65-F5344CB8AC3E}">
        <p14:creationId xmlns:p14="http://schemas.microsoft.com/office/powerpoint/2010/main" val="4362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4AC9BAB3-FE7F-415F-ABD3-6457C48103B6}"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B842AEE2-E31B-4BFC-9947-9E354A0BF443}" type="slidenum">
              <a:rPr lang="es-ES" altLang="es-CO"/>
              <a:pPr/>
              <a:t>‹Nº›</a:t>
            </a:fld>
            <a:endParaRPr lang="es-ES" altLang="es-CO"/>
          </a:p>
        </p:txBody>
      </p:sp>
    </p:spTree>
    <p:extLst>
      <p:ext uri="{BB962C8B-B14F-4D97-AF65-F5344CB8AC3E}">
        <p14:creationId xmlns:p14="http://schemas.microsoft.com/office/powerpoint/2010/main" val="3597692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BB631DBD-2E3D-4C33-A2AF-F1006FF9EEE9}"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FC6BD71C-E402-4F46-A6BA-C98F67D82F58}" type="slidenum">
              <a:rPr lang="es-ES" altLang="es-CO"/>
              <a:pPr/>
              <a:t>‹Nº›</a:t>
            </a:fld>
            <a:endParaRPr lang="es-ES" altLang="es-CO"/>
          </a:p>
        </p:txBody>
      </p:sp>
    </p:spTree>
    <p:extLst>
      <p:ext uri="{BB962C8B-B14F-4D97-AF65-F5344CB8AC3E}">
        <p14:creationId xmlns:p14="http://schemas.microsoft.com/office/powerpoint/2010/main" val="2211396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A47F803A-1B83-41AF-ACAE-57EAA0423BE6}" type="datetimeFigureOut">
              <a:rPr lang="es-ES"/>
              <a:pPr>
                <a:defRPr/>
              </a:pPr>
              <a:t>04/08/2016</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2E1DD99E-543E-452C-A8E4-2F29088536BC}" type="slidenum">
              <a:rPr lang="es-ES" altLang="es-CO"/>
              <a:pPr/>
              <a:t>‹Nº›</a:t>
            </a:fld>
            <a:endParaRPr lang="es-ES" altLang="es-CO"/>
          </a:p>
        </p:txBody>
      </p:sp>
    </p:spTree>
    <p:extLst>
      <p:ext uri="{BB962C8B-B14F-4D97-AF65-F5344CB8AC3E}">
        <p14:creationId xmlns:p14="http://schemas.microsoft.com/office/powerpoint/2010/main" val="755155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3941B77C-3E64-4112-B3A7-14AFCD02BD15}" type="datetimeFigureOut">
              <a:rPr lang="es-ES"/>
              <a:pPr>
                <a:defRPr/>
              </a:pPr>
              <a:t>04/08/2016</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98CB973D-61B3-4BBD-8DE2-148D8A024EE1}" type="slidenum">
              <a:rPr lang="es-ES" altLang="es-CO"/>
              <a:pPr/>
              <a:t>‹Nº›</a:t>
            </a:fld>
            <a:endParaRPr lang="es-ES" altLang="es-CO"/>
          </a:p>
        </p:txBody>
      </p:sp>
    </p:spTree>
    <p:extLst>
      <p:ext uri="{BB962C8B-B14F-4D97-AF65-F5344CB8AC3E}">
        <p14:creationId xmlns:p14="http://schemas.microsoft.com/office/powerpoint/2010/main" val="80587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B200D39-977F-C34C-8378-8220E2D3622D}" type="datetimeFigureOut">
              <a:rPr lang="es-ES" smtClean="0"/>
              <a:t>04/08/2016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3992522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3FE63929-EF28-4944-ABAA-CD2968025BEC}" type="datetimeFigureOut">
              <a:rPr lang="es-ES"/>
              <a:pPr>
                <a:defRPr/>
              </a:pPr>
              <a:t>04/08/2016</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F4F1EA96-9A68-428B-8CA8-C927215B75A2}" type="slidenum">
              <a:rPr lang="es-ES" altLang="es-CO"/>
              <a:pPr/>
              <a:t>‹Nº›</a:t>
            </a:fld>
            <a:endParaRPr lang="es-ES" altLang="es-CO"/>
          </a:p>
        </p:txBody>
      </p:sp>
    </p:spTree>
    <p:extLst>
      <p:ext uri="{BB962C8B-B14F-4D97-AF65-F5344CB8AC3E}">
        <p14:creationId xmlns:p14="http://schemas.microsoft.com/office/powerpoint/2010/main" val="3026311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AAE6E82-06B0-4428-AD9F-7E8558992058}"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850FD2BF-1D6E-44C9-A09C-E99F2C13E6B1}" type="slidenum">
              <a:rPr lang="es-ES" altLang="es-CO"/>
              <a:pPr/>
              <a:t>‹Nº›</a:t>
            </a:fld>
            <a:endParaRPr lang="es-ES" altLang="es-CO"/>
          </a:p>
        </p:txBody>
      </p:sp>
    </p:spTree>
    <p:extLst>
      <p:ext uri="{BB962C8B-B14F-4D97-AF65-F5344CB8AC3E}">
        <p14:creationId xmlns:p14="http://schemas.microsoft.com/office/powerpoint/2010/main" val="361316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9FB13CC4-C51A-4EF8-9CE3-9BFD3FA78983}"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9055A04F-5F9E-4188-B8AA-8F79F3BCD3BE}" type="slidenum">
              <a:rPr lang="es-ES" altLang="es-CO"/>
              <a:pPr/>
              <a:t>‹Nº›</a:t>
            </a:fld>
            <a:endParaRPr lang="es-ES" altLang="es-CO"/>
          </a:p>
        </p:txBody>
      </p:sp>
    </p:spTree>
    <p:extLst>
      <p:ext uri="{BB962C8B-B14F-4D97-AF65-F5344CB8AC3E}">
        <p14:creationId xmlns:p14="http://schemas.microsoft.com/office/powerpoint/2010/main" val="3711971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53859E16-004B-4C14-B9E3-1C613CC1EEAC}"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1297CBF4-5BC0-4F77-9E5E-5CA716C18E23}" type="slidenum">
              <a:rPr lang="es-ES" altLang="es-CO"/>
              <a:pPr/>
              <a:t>‹Nº›</a:t>
            </a:fld>
            <a:endParaRPr lang="es-ES" altLang="es-CO"/>
          </a:p>
        </p:txBody>
      </p:sp>
    </p:spTree>
    <p:extLst>
      <p:ext uri="{BB962C8B-B14F-4D97-AF65-F5344CB8AC3E}">
        <p14:creationId xmlns:p14="http://schemas.microsoft.com/office/powerpoint/2010/main" val="403045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14D456C5-3731-423E-94FB-67493F2D97A8}"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2586B425-62C5-43ED-AAA1-1E6669D076AF}" type="slidenum">
              <a:rPr lang="es-ES" altLang="es-CO"/>
              <a:pPr/>
              <a:t>‹Nº›</a:t>
            </a:fld>
            <a:endParaRPr lang="es-ES" altLang="es-CO"/>
          </a:p>
        </p:txBody>
      </p:sp>
    </p:spTree>
    <p:extLst>
      <p:ext uri="{BB962C8B-B14F-4D97-AF65-F5344CB8AC3E}">
        <p14:creationId xmlns:p14="http://schemas.microsoft.com/office/powerpoint/2010/main" val="793580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E5FDF1A8-3420-442D-A766-3E946DA1E8C7}"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1CF02054-6DD6-42D4-AB1B-0022339EA09A}" type="slidenum">
              <a:rPr lang="es-ES" altLang="es-CO"/>
              <a:pPr/>
              <a:t>‹Nº›</a:t>
            </a:fld>
            <a:endParaRPr lang="es-ES" altLang="es-CO"/>
          </a:p>
        </p:txBody>
      </p:sp>
    </p:spTree>
    <p:extLst>
      <p:ext uri="{BB962C8B-B14F-4D97-AF65-F5344CB8AC3E}">
        <p14:creationId xmlns:p14="http://schemas.microsoft.com/office/powerpoint/2010/main" val="160044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8C8828B8-23B3-4106-8486-A59B2B47278F}"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8F66A5A8-4A1E-4163-B755-14C8755E3489}" type="slidenum">
              <a:rPr lang="es-ES" altLang="es-CO"/>
              <a:pPr/>
              <a:t>‹Nº›</a:t>
            </a:fld>
            <a:endParaRPr lang="es-ES" altLang="es-CO"/>
          </a:p>
        </p:txBody>
      </p:sp>
    </p:spTree>
    <p:extLst>
      <p:ext uri="{BB962C8B-B14F-4D97-AF65-F5344CB8AC3E}">
        <p14:creationId xmlns:p14="http://schemas.microsoft.com/office/powerpoint/2010/main" val="414443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F008FD9-E26D-4959-A4D8-F0F62723757F}"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071D397F-A6B7-481D-A1DB-F608135C7DFC}" type="slidenum">
              <a:rPr lang="es-ES" altLang="es-CO"/>
              <a:pPr/>
              <a:t>‹Nº›</a:t>
            </a:fld>
            <a:endParaRPr lang="es-ES" altLang="es-CO"/>
          </a:p>
        </p:txBody>
      </p:sp>
    </p:spTree>
    <p:extLst>
      <p:ext uri="{BB962C8B-B14F-4D97-AF65-F5344CB8AC3E}">
        <p14:creationId xmlns:p14="http://schemas.microsoft.com/office/powerpoint/2010/main" val="42786631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6FDDB8A2-663C-4532-9246-29C4E20B4F73}"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19D846C6-5E0F-4191-8950-5D0B253E4BD5}" type="slidenum">
              <a:rPr lang="es-ES" altLang="es-CO"/>
              <a:pPr/>
              <a:t>‹Nº›</a:t>
            </a:fld>
            <a:endParaRPr lang="es-ES" altLang="es-CO"/>
          </a:p>
        </p:txBody>
      </p:sp>
    </p:spTree>
    <p:extLst>
      <p:ext uri="{BB962C8B-B14F-4D97-AF65-F5344CB8AC3E}">
        <p14:creationId xmlns:p14="http://schemas.microsoft.com/office/powerpoint/2010/main" val="2625212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58D1FC6B-45CB-4FDE-A134-6F0C685B3337}" type="datetimeFigureOut">
              <a:rPr lang="es-ES"/>
              <a:pPr>
                <a:defRPr/>
              </a:pPr>
              <a:t>04/08/2016</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B558A22B-A990-41D0-95FF-E527031ADD2B}" type="slidenum">
              <a:rPr lang="es-ES" altLang="es-CO"/>
              <a:pPr/>
              <a:t>‹Nº›</a:t>
            </a:fld>
            <a:endParaRPr lang="es-ES" altLang="es-CO"/>
          </a:p>
        </p:txBody>
      </p:sp>
    </p:spTree>
    <p:extLst>
      <p:ext uri="{BB962C8B-B14F-4D97-AF65-F5344CB8AC3E}">
        <p14:creationId xmlns:p14="http://schemas.microsoft.com/office/powerpoint/2010/main" val="179918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B200D39-977F-C34C-8378-8220E2D3622D}" type="datetimeFigureOut">
              <a:rPr lang="es-ES" smtClean="0"/>
              <a:t>04/08/2016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3158527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8B26E3BE-34F7-4C35-8087-CF13694B81A5}" type="datetimeFigureOut">
              <a:rPr lang="es-ES"/>
              <a:pPr>
                <a:defRPr/>
              </a:pPr>
              <a:t>04/08/2016</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F88461DF-F96A-44B2-A9FD-7169C2D3E8A0}" type="slidenum">
              <a:rPr lang="es-ES" altLang="es-CO"/>
              <a:pPr/>
              <a:t>‹Nº›</a:t>
            </a:fld>
            <a:endParaRPr lang="es-ES" altLang="es-CO"/>
          </a:p>
        </p:txBody>
      </p:sp>
    </p:spTree>
    <p:extLst>
      <p:ext uri="{BB962C8B-B14F-4D97-AF65-F5344CB8AC3E}">
        <p14:creationId xmlns:p14="http://schemas.microsoft.com/office/powerpoint/2010/main" val="253997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27D8EC33-05E8-456C-965D-216B5E7C31CA}" type="datetimeFigureOut">
              <a:rPr lang="es-ES"/>
              <a:pPr>
                <a:defRPr/>
              </a:pPr>
              <a:t>04/08/2016</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98C9AC68-2D9C-4460-8EC6-74ADC3720A54}" type="slidenum">
              <a:rPr lang="es-ES" altLang="es-CO"/>
              <a:pPr/>
              <a:t>‹Nº›</a:t>
            </a:fld>
            <a:endParaRPr lang="es-ES" altLang="es-CO"/>
          </a:p>
        </p:txBody>
      </p:sp>
    </p:spTree>
    <p:extLst>
      <p:ext uri="{BB962C8B-B14F-4D97-AF65-F5344CB8AC3E}">
        <p14:creationId xmlns:p14="http://schemas.microsoft.com/office/powerpoint/2010/main" val="29552988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D635D03B-1E8A-468F-A5E9-3E0BE18D7F09}"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3DBABAD4-0D29-48E7-80EF-9BD21C16FAA7}" type="slidenum">
              <a:rPr lang="es-ES" altLang="es-CO"/>
              <a:pPr/>
              <a:t>‹Nº›</a:t>
            </a:fld>
            <a:endParaRPr lang="es-ES" altLang="es-CO"/>
          </a:p>
        </p:txBody>
      </p:sp>
    </p:spTree>
    <p:extLst>
      <p:ext uri="{BB962C8B-B14F-4D97-AF65-F5344CB8AC3E}">
        <p14:creationId xmlns:p14="http://schemas.microsoft.com/office/powerpoint/2010/main" val="457316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C1C260CD-436E-42B2-8B5B-9715E82C9EFB}"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4D6893D4-25BB-4976-BBA8-5094896E5A2A}" type="slidenum">
              <a:rPr lang="es-ES" altLang="es-CO"/>
              <a:pPr/>
              <a:t>‹Nº›</a:t>
            </a:fld>
            <a:endParaRPr lang="es-ES" altLang="es-CO"/>
          </a:p>
        </p:txBody>
      </p:sp>
    </p:spTree>
    <p:extLst>
      <p:ext uri="{BB962C8B-B14F-4D97-AF65-F5344CB8AC3E}">
        <p14:creationId xmlns:p14="http://schemas.microsoft.com/office/powerpoint/2010/main" val="3185089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F4982BF1-476C-44ED-9DD6-9603E772A522}"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DE2B9EE8-1771-4D5B-8899-9A5D3A0F4401}" type="slidenum">
              <a:rPr lang="es-ES" altLang="es-CO"/>
              <a:pPr/>
              <a:t>‹Nº›</a:t>
            </a:fld>
            <a:endParaRPr lang="es-ES" altLang="es-CO"/>
          </a:p>
        </p:txBody>
      </p:sp>
    </p:spTree>
    <p:extLst>
      <p:ext uri="{BB962C8B-B14F-4D97-AF65-F5344CB8AC3E}">
        <p14:creationId xmlns:p14="http://schemas.microsoft.com/office/powerpoint/2010/main" val="2793134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9A2C2615-EF50-4DD0-8A53-13BA00EDE840}"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4C72CF67-DDC3-4A0E-98CB-CBA65E40419B}" type="slidenum">
              <a:rPr lang="es-ES" altLang="es-CO"/>
              <a:pPr/>
              <a:t>‹Nº›</a:t>
            </a:fld>
            <a:endParaRPr lang="es-ES" altLang="es-CO"/>
          </a:p>
        </p:txBody>
      </p:sp>
    </p:spTree>
    <p:extLst>
      <p:ext uri="{BB962C8B-B14F-4D97-AF65-F5344CB8AC3E}">
        <p14:creationId xmlns:p14="http://schemas.microsoft.com/office/powerpoint/2010/main" val="2118246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A2A65D0-36D1-4921-93DB-0DEB241E8675}"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6F90EA98-B41B-40F3-9A42-E8BC7F94CA65}" type="slidenum">
              <a:rPr lang="es-ES" altLang="es-CO"/>
              <a:pPr/>
              <a:t>‹Nº›</a:t>
            </a:fld>
            <a:endParaRPr lang="es-ES" altLang="es-CO"/>
          </a:p>
        </p:txBody>
      </p:sp>
    </p:spTree>
    <p:extLst>
      <p:ext uri="{BB962C8B-B14F-4D97-AF65-F5344CB8AC3E}">
        <p14:creationId xmlns:p14="http://schemas.microsoft.com/office/powerpoint/2010/main" val="4116006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CA6A65B5-A909-4559-81A8-95DCEA5AAE18}"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D0FFE41B-FB6D-4D2F-ABE3-16E1FB3E9C58}" type="slidenum">
              <a:rPr lang="es-ES" altLang="es-CO"/>
              <a:pPr/>
              <a:t>‹Nº›</a:t>
            </a:fld>
            <a:endParaRPr lang="es-ES" altLang="es-CO"/>
          </a:p>
        </p:txBody>
      </p:sp>
    </p:spTree>
    <p:extLst>
      <p:ext uri="{BB962C8B-B14F-4D97-AF65-F5344CB8AC3E}">
        <p14:creationId xmlns:p14="http://schemas.microsoft.com/office/powerpoint/2010/main" val="39345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00DA414-3BF9-42B5-8014-DB58B384895E}"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BFD492AA-85E2-40D1-92E3-FA3831482AD3}" type="slidenum">
              <a:rPr lang="es-ES" altLang="es-CO"/>
              <a:pPr/>
              <a:t>‹Nº›</a:t>
            </a:fld>
            <a:endParaRPr lang="es-ES" altLang="es-CO"/>
          </a:p>
        </p:txBody>
      </p:sp>
    </p:spTree>
    <p:extLst>
      <p:ext uri="{BB962C8B-B14F-4D97-AF65-F5344CB8AC3E}">
        <p14:creationId xmlns:p14="http://schemas.microsoft.com/office/powerpoint/2010/main" val="2622817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CE2E49E7-DC2F-411D-9A18-DE0CB5A53834}"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E5DDA83E-E1D0-4A3A-AB9E-1208B5149201}" type="slidenum">
              <a:rPr lang="es-ES" altLang="es-CO"/>
              <a:pPr/>
              <a:t>‹Nº›</a:t>
            </a:fld>
            <a:endParaRPr lang="es-ES" altLang="es-CO"/>
          </a:p>
        </p:txBody>
      </p:sp>
    </p:spTree>
    <p:extLst>
      <p:ext uri="{BB962C8B-B14F-4D97-AF65-F5344CB8AC3E}">
        <p14:creationId xmlns:p14="http://schemas.microsoft.com/office/powerpoint/2010/main" val="156917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B200D39-977F-C34C-8378-8220E2D3622D}" type="datetimeFigureOut">
              <a:rPr lang="es-ES" smtClean="0"/>
              <a:t>04/08/2016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3034737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5A4E111B-74BA-4CF8-B66E-770362DEBDAF}" type="datetimeFigureOut">
              <a:rPr lang="es-ES"/>
              <a:pPr>
                <a:defRPr/>
              </a:pPr>
              <a:t>04/08/2016</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fld id="{9124E062-94F1-4BC3-B634-D821A1312CE8}" type="slidenum">
              <a:rPr lang="es-ES" altLang="es-CO"/>
              <a:pPr/>
              <a:t>‹Nº›</a:t>
            </a:fld>
            <a:endParaRPr lang="es-ES" altLang="es-CO"/>
          </a:p>
        </p:txBody>
      </p:sp>
    </p:spTree>
    <p:extLst>
      <p:ext uri="{BB962C8B-B14F-4D97-AF65-F5344CB8AC3E}">
        <p14:creationId xmlns:p14="http://schemas.microsoft.com/office/powerpoint/2010/main" val="28734200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A4984385-02C6-4C55-A483-B250B0C3491C}" type="datetimeFigureOut">
              <a:rPr lang="es-ES"/>
              <a:pPr>
                <a:defRPr/>
              </a:pPr>
              <a:t>04/08/2016</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fld id="{CF5C4C37-066A-4929-B77E-2BC6751683D3}" type="slidenum">
              <a:rPr lang="es-ES" altLang="es-CO"/>
              <a:pPr/>
              <a:t>‹Nº›</a:t>
            </a:fld>
            <a:endParaRPr lang="es-ES" altLang="es-CO"/>
          </a:p>
        </p:txBody>
      </p:sp>
    </p:spTree>
    <p:extLst>
      <p:ext uri="{BB962C8B-B14F-4D97-AF65-F5344CB8AC3E}">
        <p14:creationId xmlns:p14="http://schemas.microsoft.com/office/powerpoint/2010/main" val="331625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5BF75C7A-0058-493A-802B-026166AA9FC2}" type="datetimeFigureOut">
              <a:rPr lang="es-ES"/>
              <a:pPr>
                <a:defRPr/>
              </a:pPr>
              <a:t>04/08/2016</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fld id="{D08791AF-80B7-47C7-8DE0-707965726137}" type="slidenum">
              <a:rPr lang="es-ES" altLang="es-CO"/>
              <a:pPr/>
              <a:t>‹Nº›</a:t>
            </a:fld>
            <a:endParaRPr lang="es-ES" altLang="es-CO"/>
          </a:p>
        </p:txBody>
      </p:sp>
    </p:spTree>
    <p:extLst>
      <p:ext uri="{BB962C8B-B14F-4D97-AF65-F5344CB8AC3E}">
        <p14:creationId xmlns:p14="http://schemas.microsoft.com/office/powerpoint/2010/main" val="656540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C8ED04C-AD01-44B6-9EE3-E19917A8B0B3}"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7EEC3970-D8EE-42CF-957E-5676A937CD90}" type="slidenum">
              <a:rPr lang="es-ES" altLang="es-CO"/>
              <a:pPr/>
              <a:t>‹Nº›</a:t>
            </a:fld>
            <a:endParaRPr lang="es-ES" altLang="es-CO"/>
          </a:p>
        </p:txBody>
      </p:sp>
    </p:spTree>
    <p:extLst>
      <p:ext uri="{BB962C8B-B14F-4D97-AF65-F5344CB8AC3E}">
        <p14:creationId xmlns:p14="http://schemas.microsoft.com/office/powerpoint/2010/main" val="2984934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78C93787-4973-48EB-BB66-4E22FC2EF7E1}" type="datetimeFigureOut">
              <a:rPr lang="es-ES"/>
              <a:pPr>
                <a:defRPr/>
              </a:pPr>
              <a:t>04/08/2016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fld id="{27449D63-DA81-412C-95D1-FA25EB1D7E78}" type="slidenum">
              <a:rPr lang="es-ES" altLang="es-CO"/>
              <a:pPr/>
              <a:t>‹Nº›</a:t>
            </a:fld>
            <a:endParaRPr lang="es-ES" altLang="es-CO"/>
          </a:p>
        </p:txBody>
      </p:sp>
    </p:spTree>
    <p:extLst>
      <p:ext uri="{BB962C8B-B14F-4D97-AF65-F5344CB8AC3E}">
        <p14:creationId xmlns:p14="http://schemas.microsoft.com/office/powerpoint/2010/main" val="1251226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465F352B-6F89-4453-9963-1B1D3989136A}"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E62B4C68-503E-485E-982E-972811780607}" type="slidenum">
              <a:rPr lang="es-ES" altLang="es-CO"/>
              <a:pPr/>
              <a:t>‹Nº›</a:t>
            </a:fld>
            <a:endParaRPr lang="es-ES" altLang="es-CO"/>
          </a:p>
        </p:txBody>
      </p:sp>
    </p:spTree>
    <p:extLst>
      <p:ext uri="{BB962C8B-B14F-4D97-AF65-F5344CB8AC3E}">
        <p14:creationId xmlns:p14="http://schemas.microsoft.com/office/powerpoint/2010/main" val="34876750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A4743888-B09B-44B9-A958-945F3AEFB933}" type="datetimeFigureOut">
              <a:rPr lang="es-ES"/>
              <a:pPr>
                <a:defRPr/>
              </a:pPr>
              <a:t>04/08/2016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fld id="{FA195AF9-9860-4C58-91BB-D1B0838CE955}" type="slidenum">
              <a:rPr lang="es-ES" altLang="es-CO"/>
              <a:pPr/>
              <a:t>‹Nº›</a:t>
            </a:fld>
            <a:endParaRPr lang="es-ES" altLang="es-CO"/>
          </a:p>
        </p:txBody>
      </p:sp>
    </p:spTree>
    <p:extLst>
      <p:ext uri="{BB962C8B-B14F-4D97-AF65-F5344CB8AC3E}">
        <p14:creationId xmlns:p14="http://schemas.microsoft.com/office/powerpoint/2010/main" val="393366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B200D39-977F-C34C-8378-8220E2D3622D}" type="datetimeFigureOut">
              <a:rPr lang="es-ES" smtClean="0"/>
              <a:t>04/08/2016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60306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B200D39-977F-C34C-8378-8220E2D3622D}" type="datetimeFigureOut">
              <a:rPr lang="es-ES" smtClean="0"/>
              <a:t>04/08/2016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155728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B200D39-977F-C34C-8378-8220E2D3622D}" type="datetimeFigureOut">
              <a:rPr lang="es-ES" smtClean="0"/>
              <a:t>04/08/2016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08BFF1-3DB2-BD4D-9030-EE175CC0997B}" type="slidenum">
              <a:rPr lang="es-ES" smtClean="0"/>
              <a:t>‹Nº›</a:t>
            </a:fld>
            <a:endParaRPr lang="es-ES"/>
          </a:p>
        </p:txBody>
      </p:sp>
    </p:spTree>
    <p:extLst>
      <p:ext uri="{BB962C8B-B14F-4D97-AF65-F5344CB8AC3E}">
        <p14:creationId xmlns:p14="http://schemas.microsoft.com/office/powerpoint/2010/main" val="21385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0D39-977F-C34C-8378-8220E2D3622D}" type="datetimeFigureOut">
              <a:rPr lang="es-ES" smtClean="0"/>
              <a:t>04/08/2016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8BFF1-3DB2-BD4D-9030-EE175CC0997B}" type="slidenum">
              <a:rPr lang="es-ES" smtClean="0"/>
              <a:t>‹Nº›</a:t>
            </a:fld>
            <a:endParaRPr lang="es-ES"/>
          </a:p>
        </p:txBody>
      </p:sp>
    </p:spTree>
    <p:extLst>
      <p:ext uri="{BB962C8B-B14F-4D97-AF65-F5344CB8AC3E}">
        <p14:creationId xmlns:p14="http://schemas.microsoft.com/office/powerpoint/2010/main" val="381999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9C012D-8F5B-49A6-8BCF-E29272A3C212}" type="datetimeFigureOut">
              <a:rPr lang="es-ES"/>
              <a:pPr>
                <a:defRPr/>
              </a:pPr>
              <a:t>04/08/2016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ECDC2E5-5C86-4656-ABE1-A3DF4682CAD8}" type="slidenum">
              <a:rPr lang="es-ES" altLang="es-CO"/>
              <a:pPr/>
              <a:t>‹Nº›</a:t>
            </a:fld>
            <a:endParaRPr lang="es-ES" altLang="es-CO"/>
          </a:p>
        </p:txBody>
      </p:sp>
    </p:spTree>
    <p:extLst>
      <p:ext uri="{BB962C8B-B14F-4D97-AF65-F5344CB8AC3E}">
        <p14:creationId xmlns:p14="http://schemas.microsoft.com/office/powerpoint/2010/main" val="3509137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0D39-977F-C34C-8378-8220E2D3622D}" type="datetimeFigureOut">
              <a:rPr lang="es-ES" smtClean="0">
                <a:solidFill>
                  <a:prstClr val="black">
                    <a:tint val="75000"/>
                  </a:prstClr>
                </a:solidFill>
                <a:latin typeface="Calibri"/>
              </a:rPr>
              <a:pPr/>
              <a:t>04/08/2016</a:t>
            </a:fld>
            <a:endParaRPr lang="es-ES">
              <a:solidFill>
                <a:prstClr val="black">
                  <a:tint val="75000"/>
                </a:prstClr>
              </a:solidFill>
              <a:latin typeface="Calibri"/>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8BFF1-3DB2-BD4D-9030-EE175CC0997B}"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2007566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3075"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C2984E-7527-4D87-B9BA-8E87A4F7CBE7}" type="datetimeFigureOut">
              <a:rPr lang="es-ES"/>
              <a:pPr>
                <a:defRPr/>
              </a:pPr>
              <a:t>04/08/2016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F8C2978-0904-463D-9717-1A43F30327F2}" type="slidenum">
              <a:rPr lang="es-ES" altLang="es-CO"/>
              <a:pPr/>
              <a:t>‹Nº›</a:t>
            </a:fld>
            <a:endParaRPr lang="es-ES" altLang="es-CO"/>
          </a:p>
        </p:txBody>
      </p:sp>
    </p:spTree>
    <p:extLst>
      <p:ext uri="{BB962C8B-B14F-4D97-AF65-F5344CB8AC3E}">
        <p14:creationId xmlns:p14="http://schemas.microsoft.com/office/powerpoint/2010/main" val="37594997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0A30FB-52A8-452C-A038-05057FDC73AE}" type="datetimeFigureOut">
              <a:rPr lang="es-ES"/>
              <a:pPr>
                <a:defRPr/>
              </a:pPr>
              <a:t>04/08/2016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8034CDC-2A68-4731-A739-5F836F7F586F}" type="slidenum">
              <a:rPr lang="es-ES" altLang="es-CO"/>
              <a:pPr/>
              <a:t>‹Nº›</a:t>
            </a:fld>
            <a:endParaRPr lang="es-ES" altLang="es-CO"/>
          </a:p>
        </p:txBody>
      </p:sp>
    </p:spTree>
    <p:extLst>
      <p:ext uri="{BB962C8B-B14F-4D97-AF65-F5344CB8AC3E}">
        <p14:creationId xmlns:p14="http://schemas.microsoft.com/office/powerpoint/2010/main" val="42428183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9E1863-7E82-4BD6-8E6C-2F3FA31BCE1C}" type="datetimeFigureOut">
              <a:rPr lang="es-ES"/>
              <a:pPr>
                <a:defRPr/>
              </a:pPr>
              <a:t>04/08/2016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C230409-B21A-46F3-9E8B-F04C1388B1CF}" type="slidenum">
              <a:rPr lang="es-ES" altLang="es-CO"/>
              <a:pPr/>
              <a:t>‹Nº›</a:t>
            </a:fld>
            <a:endParaRPr lang="es-ES" altLang="es-CO"/>
          </a:p>
        </p:txBody>
      </p:sp>
    </p:spTree>
    <p:extLst>
      <p:ext uri="{BB962C8B-B14F-4D97-AF65-F5344CB8AC3E}">
        <p14:creationId xmlns:p14="http://schemas.microsoft.com/office/powerpoint/2010/main" val="33780035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CO" b="1" dirty="0"/>
              <a:t>Impuesto a los dividendos y la doble tributación</a:t>
            </a:r>
            <a:endParaRPr lang="es-CO" dirty="0"/>
          </a:p>
        </p:txBody>
      </p:sp>
      <p:sp>
        <p:nvSpPr>
          <p:cNvPr id="5" name="Subtítulo 4"/>
          <p:cNvSpPr>
            <a:spLocks noGrp="1"/>
          </p:cNvSpPr>
          <p:nvPr>
            <p:ph type="subTitle" idx="1"/>
          </p:nvPr>
        </p:nvSpPr>
        <p:spPr>
          <a:xfrm>
            <a:off x="821201" y="3886199"/>
            <a:ext cx="7501597" cy="2106637"/>
          </a:xfrm>
        </p:spPr>
        <p:txBody>
          <a:bodyPr>
            <a:normAutofit fontScale="62500" lnSpcReduction="20000"/>
          </a:bodyPr>
          <a:lstStyle/>
          <a:p>
            <a:pPr marL="514350" indent="-514350">
              <a:buAutoNum type="arabicPeriod"/>
            </a:pPr>
            <a:r>
              <a:rPr lang="es-CO" b="1" dirty="0"/>
              <a:t>Juan Guillermo Ruiz –  </a:t>
            </a:r>
            <a:r>
              <a:rPr lang="es-CO" dirty="0"/>
              <a:t>Socio fundador </a:t>
            </a:r>
            <a:r>
              <a:rPr lang="es-CO" dirty="0" err="1"/>
              <a:t>Posse</a:t>
            </a:r>
            <a:r>
              <a:rPr lang="es-CO" dirty="0"/>
              <a:t> Herrera Ruiz</a:t>
            </a:r>
            <a:br>
              <a:rPr lang="es-CO" dirty="0"/>
            </a:br>
            <a:r>
              <a:rPr lang="es-CO" b="1" dirty="0"/>
              <a:t>2. Lucy Cruz de Quiñones PhD –  </a:t>
            </a:r>
            <a:r>
              <a:rPr lang="es-CO" dirty="0"/>
              <a:t>Socia fundadora Quiñones Cruz</a:t>
            </a:r>
            <a:br>
              <a:rPr lang="es-CO" dirty="0"/>
            </a:br>
            <a:r>
              <a:rPr lang="es-CO" b="1" dirty="0"/>
              <a:t>3. Felipe Yáñez –  </a:t>
            </a:r>
            <a:r>
              <a:rPr lang="es-CO" dirty="0"/>
              <a:t>Director Corporativo de Impuestos en </a:t>
            </a:r>
            <a:r>
              <a:rPr lang="es-CO" dirty="0" err="1"/>
              <a:t>Mazars</a:t>
            </a:r>
            <a:r>
              <a:rPr lang="es-CO" dirty="0"/>
              <a:t> (Chile)</a:t>
            </a:r>
            <a:br>
              <a:rPr lang="es-CO" dirty="0"/>
            </a:br>
            <a:endParaRPr lang="es-CO" dirty="0"/>
          </a:p>
          <a:p>
            <a:r>
              <a:rPr lang="es-CO" b="1" dirty="0"/>
              <a:t>Moderador. José Manuel Castro – </a:t>
            </a:r>
            <a:r>
              <a:rPr lang="es-CO" dirty="0"/>
              <a:t>Docente Investigador, Universidad Externado de Colombia</a:t>
            </a:r>
          </a:p>
        </p:txBody>
      </p:sp>
    </p:spTree>
    <p:extLst>
      <p:ext uri="{BB962C8B-B14F-4D97-AF65-F5344CB8AC3E}">
        <p14:creationId xmlns:p14="http://schemas.microsoft.com/office/powerpoint/2010/main" val="3068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 name="CuadroTexto 4"/>
          <p:cNvSpPr txBox="1"/>
          <p:nvPr/>
        </p:nvSpPr>
        <p:spPr>
          <a:xfrm>
            <a:off x="-246430" y="252071"/>
            <a:ext cx="7278913" cy="584775"/>
          </a:xfrm>
          <a:prstGeom prst="rect">
            <a:avLst/>
          </a:prstGeom>
          <a:noFill/>
        </p:spPr>
        <p:txBody>
          <a:bodyPr wrap="square" rtlCol="0">
            <a:spAutoFit/>
          </a:bodyPr>
          <a:lstStyle/>
          <a:p>
            <a:pPr algn="r"/>
            <a:r>
              <a:rPr lang="es-MX" sz="3200" b="1" dirty="0">
                <a:latin typeface="Cambria" panose="02040503050406030204" pitchFamily="18" charset="0"/>
              </a:rPr>
              <a:t>INTEGRACIÓN/ IMPUTACIÓN</a:t>
            </a:r>
            <a:r>
              <a:rPr lang="es-MX" sz="3200" dirty="0"/>
              <a:t> </a:t>
            </a:r>
            <a:endParaRPr lang="es-CO" sz="3200" b="1" dirty="0">
              <a:latin typeface="Cambria" panose="02040503050406030204" pitchFamily="18" charset="0"/>
            </a:endParaRPr>
          </a:p>
        </p:txBody>
      </p:sp>
      <p:sp>
        <p:nvSpPr>
          <p:cNvPr id="7" name="Rectángulo 6"/>
          <p:cNvSpPr/>
          <p:nvPr/>
        </p:nvSpPr>
        <p:spPr>
          <a:xfrm>
            <a:off x="1776662" y="1442481"/>
            <a:ext cx="6122432" cy="2589692"/>
          </a:xfrm>
          <a:prstGeom prst="rect">
            <a:avLst/>
          </a:prstGeom>
          <a:solidFill>
            <a:schemeClr val="bg1"/>
          </a:solidFill>
          <a:ln w="635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Marcador de contenido 2"/>
          <p:cNvSpPr txBox="1">
            <a:spLocks/>
          </p:cNvSpPr>
          <p:nvPr/>
        </p:nvSpPr>
        <p:spPr>
          <a:xfrm>
            <a:off x="1931797" y="1604281"/>
            <a:ext cx="5819501" cy="22155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s-MX" sz="2200" dirty="0">
                <a:solidFill>
                  <a:schemeClr val="tx1"/>
                </a:solidFill>
                <a:latin typeface="Cambria" panose="02040503050406030204" pitchFamily="18" charset="0"/>
              </a:rPr>
              <a:t>La integración </a:t>
            </a:r>
            <a:r>
              <a:rPr lang="es-MX" sz="2200" b="1" dirty="0">
                <a:solidFill>
                  <a:schemeClr val="tx1"/>
                </a:solidFill>
                <a:latin typeface="Cambria" panose="02040503050406030204" pitchFamily="18" charset="0"/>
              </a:rPr>
              <a:t>ideal </a:t>
            </a:r>
            <a:r>
              <a:rPr lang="es-MX" sz="2200" dirty="0">
                <a:solidFill>
                  <a:schemeClr val="tx1"/>
                </a:solidFill>
                <a:latin typeface="Cambria" panose="02040503050406030204" pitchFamily="18" charset="0"/>
              </a:rPr>
              <a:t>de la tributación de las rentas provenientes de los dividendos es la que hace tributar en cabeza del accionista  de acuerdo con su tarifa progresiva, con  crédito del tributo ya pagado por la sociedad (Sistema Australiano Transparencia con  pago por el exceso o devolución si la tarifa es inferior; similar Canadá, Chile, Nueva Zelanda)</a:t>
            </a:r>
          </a:p>
          <a:p>
            <a:endParaRPr lang="es-CO" dirty="0"/>
          </a:p>
        </p:txBody>
      </p:sp>
      <p:sp>
        <p:nvSpPr>
          <p:cNvPr id="9" name="Flecha abajo 8"/>
          <p:cNvSpPr/>
          <p:nvPr/>
        </p:nvSpPr>
        <p:spPr>
          <a:xfrm>
            <a:off x="4684615" y="4232622"/>
            <a:ext cx="352806" cy="4666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744578" y="4911557"/>
            <a:ext cx="6264685" cy="1517378"/>
          </a:xfrm>
          <a:prstGeom prst="rect">
            <a:avLst/>
          </a:prstGeom>
          <a:solidFill>
            <a:schemeClr val="bg1"/>
          </a:solidFill>
          <a:ln w="635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contenido 2"/>
          <p:cNvSpPr txBox="1">
            <a:spLocks/>
          </p:cNvSpPr>
          <p:nvPr/>
        </p:nvSpPr>
        <p:spPr>
          <a:xfrm>
            <a:off x="1776662" y="5076647"/>
            <a:ext cx="6122432" cy="13522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dirty="0">
                <a:latin typeface="Cambria" panose="02040503050406030204" pitchFamily="18" charset="0"/>
              </a:rPr>
              <a:t>En ese caso, el tipo (alícuota) aplicable a la sociedad no puede superar el del socio puesto que opera como retención a buena cuenta del tributo sobre esa renta. Tampoco es útil que sea igual: se traslada el crédito íntegro.</a:t>
            </a:r>
            <a:endParaRPr lang="es-CO" sz="2000" dirty="0">
              <a:latin typeface="Cambria" panose="02040503050406030204" pitchFamily="18" charset="0"/>
            </a:endParaRPr>
          </a:p>
          <a:p>
            <a:endParaRPr lang="es-CO" dirty="0"/>
          </a:p>
        </p:txBody>
      </p:sp>
    </p:spTree>
    <p:extLst>
      <p:ext uri="{BB962C8B-B14F-4D97-AF65-F5344CB8AC3E}">
        <p14:creationId xmlns:p14="http://schemas.microsoft.com/office/powerpoint/2010/main" val="257831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6" name="Marcador de contenido 11"/>
          <p:cNvGraphicFramePr>
            <a:graphicFrameLocks/>
          </p:cNvGraphicFramePr>
          <p:nvPr>
            <p:extLst>
              <p:ext uri="{D42A27DB-BD31-4B8C-83A1-F6EECF244321}">
                <p14:modId xmlns:p14="http://schemas.microsoft.com/office/powerpoint/2010/main" val="833149922"/>
              </p:ext>
            </p:extLst>
          </p:nvPr>
        </p:nvGraphicFramePr>
        <p:xfrm>
          <a:off x="1436302" y="2117415"/>
          <a:ext cx="6160252" cy="3787613"/>
        </p:xfrm>
        <a:graphic>
          <a:graphicData uri="http://schemas.openxmlformats.org/drawingml/2006/table">
            <a:tbl>
              <a:tblPr firstRow="1" bandRow="1">
                <a:tableStyleId>{93296810-A885-4BE3-A3E7-6D5BEEA58F35}</a:tableStyleId>
              </a:tblPr>
              <a:tblGrid>
                <a:gridCol w="6160252">
                  <a:extLst>
                    <a:ext uri="{9D8B030D-6E8A-4147-A177-3AD203B41FA5}">
                      <a16:colId xmlns:a16="http://schemas.microsoft.com/office/drawing/2014/main" val="20000"/>
                    </a:ext>
                  </a:extLst>
                </a:gridCol>
              </a:tblGrid>
              <a:tr h="373853">
                <a:tc>
                  <a:txBody>
                    <a:bodyPr/>
                    <a:lstStyle/>
                    <a:p>
                      <a:endParaRPr lang="es-CO" dirty="0"/>
                    </a:p>
                  </a:txBody>
                  <a:tcPr/>
                </a:tc>
                <a:extLst>
                  <a:ext uri="{0D108BD9-81ED-4DB2-BD59-A6C34878D82A}">
                    <a16:rowId xmlns:a16="http://schemas.microsoft.com/office/drawing/2014/main" val="10000"/>
                  </a:ext>
                </a:extLst>
              </a:tr>
              <a:tr h="202808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2000" dirty="0">
                          <a:solidFill>
                            <a:schemeClr val="tx1"/>
                          </a:solidFill>
                          <a:latin typeface="Cambria" panose="02040503050406030204" pitchFamily="18" charset="0"/>
                        </a:rPr>
                        <a:t>Impuesto  dual grava, en el impuesto de renta sobre personas naturales, las rentas del trabajo con una </a:t>
                      </a:r>
                      <a:r>
                        <a:rPr lang="es-CO" sz="2000" u="sng" dirty="0">
                          <a:solidFill>
                            <a:schemeClr val="tx1"/>
                          </a:solidFill>
                          <a:latin typeface="Cambria" panose="02040503050406030204" pitchFamily="18" charset="0"/>
                        </a:rPr>
                        <a:t>tarifa progresiva </a:t>
                      </a:r>
                      <a:r>
                        <a:rPr lang="es-CO" sz="2000" dirty="0">
                          <a:solidFill>
                            <a:schemeClr val="tx1"/>
                          </a:solidFill>
                          <a:latin typeface="Cambria" panose="02040503050406030204" pitchFamily="18" charset="0"/>
                        </a:rPr>
                        <a:t>y las rentas del capital con un </a:t>
                      </a:r>
                      <a:r>
                        <a:rPr lang="es-CO" sz="2000" u="sng" dirty="0">
                          <a:solidFill>
                            <a:schemeClr val="tx1"/>
                          </a:solidFill>
                          <a:latin typeface="Cambria" panose="02040503050406030204" pitchFamily="18" charset="0"/>
                        </a:rPr>
                        <a:t>tipo impositivo fijo</a:t>
                      </a:r>
                      <a:r>
                        <a:rPr lang="es-CO" sz="2000" dirty="0">
                          <a:solidFill>
                            <a:schemeClr val="tx1"/>
                          </a:solidFill>
                          <a:latin typeface="Cambria" panose="02040503050406030204" pitchFamily="18" charset="0"/>
                        </a:rPr>
                        <a:t>, teniendo en cuenta la mayor movilidad internacional del capital y  considerando que el dividendo soportaría una sobrecarga que no sufren otros rendimientos del capital. </a:t>
                      </a:r>
                      <a:r>
                        <a:rPr lang="es-CO" sz="2000" dirty="0" err="1">
                          <a:solidFill>
                            <a:schemeClr val="tx1"/>
                          </a:solidFill>
                          <a:latin typeface="Cambria" panose="02040503050406030204" pitchFamily="18" charset="0"/>
                        </a:rPr>
                        <a:t>Ej</a:t>
                      </a:r>
                      <a:r>
                        <a:rPr lang="es-CO" sz="2000" dirty="0">
                          <a:solidFill>
                            <a:schemeClr val="tx1"/>
                          </a:solidFill>
                          <a:latin typeface="Cambria" panose="02040503050406030204" pitchFamily="18" charset="0"/>
                        </a:rPr>
                        <a:t>: Perú 6.8. México retención del  10% dividendo distribuido. En Argentina se eliminó</a:t>
                      </a:r>
                      <a:r>
                        <a:rPr lang="es-CO" sz="2000" baseline="0" dirty="0">
                          <a:solidFill>
                            <a:schemeClr val="tx1"/>
                          </a:solidFill>
                          <a:latin typeface="Cambria" panose="02040503050406030204" pitchFamily="18" charset="0"/>
                        </a:rPr>
                        <a:t> el impuesto adicional del 10%.</a:t>
                      </a:r>
                      <a:endParaRPr lang="es-CO" sz="2000" dirty="0">
                        <a:solidFill>
                          <a:schemeClr val="tx1"/>
                        </a:solidFill>
                        <a:latin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8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2000" dirty="0">
                        <a:solidFill>
                          <a:srgbClr val="002060"/>
                        </a:solidFill>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
        <p:nvSpPr>
          <p:cNvPr id="7" name="CuadroTexto 6"/>
          <p:cNvSpPr txBox="1"/>
          <p:nvPr/>
        </p:nvSpPr>
        <p:spPr>
          <a:xfrm>
            <a:off x="2214282" y="205760"/>
            <a:ext cx="4604291" cy="1384995"/>
          </a:xfrm>
          <a:prstGeom prst="rect">
            <a:avLst/>
          </a:prstGeom>
          <a:noFill/>
        </p:spPr>
        <p:txBody>
          <a:bodyPr wrap="square" rtlCol="0">
            <a:spAutoFit/>
          </a:bodyPr>
          <a:lstStyle/>
          <a:p>
            <a:pPr algn="ctr"/>
            <a:r>
              <a:rPr lang="es-MX" sz="2800" b="1" dirty="0">
                <a:latin typeface="Cambria" panose="02040503050406030204" pitchFamily="18" charset="0"/>
              </a:rPr>
              <a:t>INTEGRACIÓN PARCIAL O DOBLE TRIBUTACIÓN PARCIAL</a:t>
            </a:r>
            <a:endParaRPr lang="es-CO" sz="2800" b="1" dirty="0">
              <a:latin typeface="Cambria" panose="02040503050406030204" pitchFamily="18" charset="0"/>
            </a:endParaRPr>
          </a:p>
        </p:txBody>
      </p:sp>
    </p:spTree>
    <p:extLst>
      <p:ext uri="{BB962C8B-B14F-4D97-AF65-F5344CB8AC3E}">
        <p14:creationId xmlns:p14="http://schemas.microsoft.com/office/powerpoint/2010/main" val="355095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7" name="Rectángulo 6"/>
          <p:cNvSpPr/>
          <p:nvPr/>
        </p:nvSpPr>
        <p:spPr>
          <a:xfrm>
            <a:off x="1195754" y="1940566"/>
            <a:ext cx="6865034" cy="3970318"/>
          </a:xfrm>
          <a:prstGeom prst="rect">
            <a:avLst/>
          </a:prstGeom>
        </p:spPr>
        <p:txBody>
          <a:bodyPr wrap="square">
            <a:spAutoFit/>
          </a:bodyPr>
          <a:lstStyle/>
          <a:p>
            <a:pPr marL="285750" lvl="0" indent="-285750" algn="just">
              <a:buFont typeface="Arial" panose="020B0604020202020204" pitchFamily="34" charset="0"/>
              <a:buChar char="•"/>
              <a:defRPr/>
            </a:pPr>
            <a:r>
              <a:rPr lang="es-MX" b="1" dirty="0">
                <a:latin typeface="Cambria" panose="02040503050406030204" pitchFamily="18" charset="0"/>
              </a:rPr>
              <a:t>Alemania</a:t>
            </a:r>
            <a:r>
              <a:rPr lang="es-MX" dirty="0">
                <a:latin typeface="Cambria" panose="02040503050406030204" pitchFamily="18" charset="0"/>
              </a:rPr>
              <a:t> </a:t>
            </a:r>
            <a:r>
              <a:rPr lang="es-MX" b="1" dirty="0">
                <a:latin typeface="Cambria" panose="02040503050406030204" pitchFamily="18" charset="0"/>
              </a:rPr>
              <a:t>coeficiente de exención </a:t>
            </a:r>
            <a:r>
              <a:rPr lang="es-MX" dirty="0">
                <a:latin typeface="Cambria" panose="02040503050406030204" pitchFamily="18" charset="0"/>
              </a:rPr>
              <a:t>95% y gravamen sobre el 5% para sociedades nacionales. Si el pagador lleva deducción del dividendo no hay exención. Si el accionista es de la UE aplica la directriz matriz-filial. Si el accionista es de un país de tratado se va al tratado (0,10 15, 25%) . Si la </a:t>
            </a:r>
            <a:r>
              <a:rPr lang="es-MX" dirty="0" err="1">
                <a:latin typeface="Cambria" panose="02040503050406030204" pitchFamily="18" charset="0"/>
              </a:rPr>
              <a:t>cía</a:t>
            </a:r>
            <a:r>
              <a:rPr lang="es-MX" dirty="0">
                <a:latin typeface="Cambria" panose="02040503050406030204" pitchFamily="18" charset="0"/>
              </a:rPr>
              <a:t> es no residente tiene derecho a un reembolso del 40% de la retención del 25% y queda en 15.85%</a:t>
            </a:r>
          </a:p>
          <a:p>
            <a:pPr marL="285750" lvl="0" indent="-285750" algn="just">
              <a:buFont typeface="Arial" panose="020B0604020202020204" pitchFamily="34" charset="0"/>
              <a:buChar char="•"/>
              <a:defRPr/>
            </a:pPr>
            <a:r>
              <a:rPr lang="es-MX" dirty="0">
                <a:latin typeface="Cambria" panose="02040503050406030204" pitchFamily="18" charset="0"/>
              </a:rPr>
              <a:t>Inclusión parcial del dividendo distribuido Estimativo acreditable, Porción Libre de Riesgo (</a:t>
            </a:r>
            <a:r>
              <a:rPr lang="es-MX" b="1" dirty="0">
                <a:latin typeface="Cambria" panose="02040503050406030204" pitchFamily="18" charset="0"/>
              </a:rPr>
              <a:t>Noruega).</a:t>
            </a:r>
            <a:r>
              <a:rPr lang="es-MX" dirty="0">
                <a:latin typeface="Cambria" panose="02040503050406030204" pitchFamily="18" charset="0"/>
              </a:rPr>
              <a:t> En Finlandia el impuesto corporativo es del 20%, participación exenta.</a:t>
            </a:r>
          </a:p>
          <a:p>
            <a:pPr marL="285750" lvl="0" indent="-285750" algn="just">
              <a:buFont typeface="Arial" panose="020B0604020202020204" pitchFamily="34" charset="0"/>
              <a:buChar char="•"/>
              <a:defRPr/>
            </a:pPr>
            <a:r>
              <a:rPr lang="es-MX" b="1" dirty="0">
                <a:latin typeface="Cambria" panose="02040503050406030204" pitchFamily="18" charset="0"/>
              </a:rPr>
              <a:t>Bélgica</a:t>
            </a:r>
            <a:r>
              <a:rPr lang="es-MX" dirty="0">
                <a:latin typeface="Cambria" panose="02040503050406030204" pitchFamily="18" charset="0"/>
              </a:rPr>
              <a:t> tiene la </a:t>
            </a:r>
            <a:r>
              <a:rPr lang="es-MX" b="1" dirty="0">
                <a:latin typeface="Cambria" panose="02040503050406030204" pitchFamily="18" charset="0"/>
              </a:rPr>
              <a:t>deducción ACE </a:t>
            </a:r>
            <a:r>
              <a:rPr lang="es-MX" dirty="0">
                <a:latin typeface="Cambria" panose="02040503050406030204" pitchFamily="18" charset="0"/>
              </a:rPr>
              <a:t>deducción del dividendo y de los intereses. Estimula crecimiento e inversión y las perdidas de recaudo se controlan con el tope del EBITDA (utilidad sin interés, amortizaciones e impuestos</a:t>
            </a:r>
            <a:endParaRPr lang="es-CO" dirty="0"/>
          </a:p>
        </p:txBody>
      </p:sp>
      <p:sp>
        <p:nvSpPr>
          <p:cNvPr id="4" name="Rectángulo 3"/>
          <p:cNvSpPr/>
          <p:nvPr/>
        </p:nvSpPr>
        <p:spPr>
          <a:xfrm>
            <a:off x="2286000" y="236026"/>
            <a:ext cx="4572000" cy="1384995"/>
          </a:xfrm>
          <a:prstGeom prst="rect">
            <a:avLst/>
          </a:prstGeom>
        </p:spPr>
        <p:txBody>
          <a:bodyPr>
            <a:spAutoFit/>
          </a:bodyPr>
          <a:lstStyle/>
          <a:p>
            <a:pPr algn="ctr"/>
            <a:r>
              <a:rPr lang="es-MX" sz="2800" b="1" dirty="0">
                <a:latin typeface="Cambria" panose="02040503050406030204" pitchFamily="18" charset="0"/>
              </a:rPr>
              <a:t>INTEGRACIÓN PARCIAL O DOBLE TRIBUTACIÓN PARCIAL</a:t>
            </a:r>
            <a:endParaRPr lang="es-CO" sz="2800" b="1" dirty="0">
              <a:latin typeface="Cambria" panose="02040503050406030204" pitchFamily="18" charset="0"/>
            </a:endParaRPr>
          </a:p>
        </p:txBody>
      </p:sp>
    </p:spTree>
    <p:extLst>
      <p:ext uri="{BB962C8B-B14F-4D97-AF65-F5344CB8AC3E}">
        <p14:creationId xmlns:p14="http://schemas.microsoft.com/office/powerpoint/2010/main" val="18903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2. Análisis del régimen tributario vigente de los dividendos en Colombia</a:t>
            </a:r>
          </a:p>
        </p:txBody>
      </p:sp>
      <p:sp>
        <p:nvSpPr>
          <p:cNvPr id="4" name="CuadroTexto 3"/>
          <p:cNvSpPr txBox="1"/>
          <p:nvPr/>
        </p:nvSpPr>
        <p:spPr>
          <a:xfrm>
            <a:off x="914401" y="2509405"/>
            <a:ext cx="7258929" cy="4062651"/>
          </a:xfrm>
          <a:prstGeom prst="rect">
            <a:avLst/>
          </a:prstGeom>
          <a:noFill/>
        </p:spPr>
        <p:txBody>
          <a:bodyPr wrap="square" rtlCol="0">
            <a:spAutoFit/>
          </a:bodyPr>
          <a:lstStyle/>
          <a:p>
            <a:pPr marL="457200" indent="-457200" algn="just">
              <a:buAutoNum type="arabicParenR"/>
            </a:pPr>
            <a:r>
              <a:rPr lang="es-CO" sz="2400" dirty="0"/>
              <a:t>Desde la Ley 75 Colombia ha decidido gravar a la sociedad y considerar los dividendos como ingresos no constitutivos de renta ni ganancia ocasional. </a:t>
            </a:r>
          </a:p>
          <a:p>
            <a:pPr marL="457200" indent="-457200" algn="just">
              <a:buAutoNum type="arabicParenR"/>
            </a:pPr>
            <a:r>
              <a:rPr lang="es-CO" sz="2400" dirty="0"/>
              <a:t>Lucy ¿Cuál ha sido la razón para justificar esa política fiscal?  </a:t>
            </a:r>
          </a:p>
          <a:p>
            <a:pPr marL="457200" indent="-457200" algn="just">
              <a:buAutoNum type="arabicParenR"/>
            </a:pPr>
            <a:r>
              <a:rPr lang="es-CO" sz="2400" b="1" dirty="0"/>
              <a:t>Juan Guillermo, ¿Cuáles son los principales problemas que plantea el sistema actual? </a:t>
            </a:r>
          </a:p>
          <a:p>
            <a:pPr marL="457200" indent="-457200" algn="just">
              <a:buAutoNum type="arabicParenR"/>
            </a:pPr>
            <a:r>
              <a:rPr lang="es-CO" sz="2400" dirty="0"/>
              <a:t>Felipe, para Chile esta cuestión parece estar superada, cuéntenos ¿Cuál ha sido la experiencia de Chile en torno a la doble imposición sociedad-socio?</a:t>
            </a:r>
          </a:p>
          <a:p>
            <a:pPr marL="457200" indent="-457200" algn="just">
              <a:buAutoNum type="arabicParenR"/>
            </a:pPr>
            <a:endParaRPr lang="es-ES" b="1" dirty="0"/>
          </a:p>
        </p:txBody>
      </p:sp>
    </p:spTree>
    <p:extLst>
      <p:ext uri="{BB962C8B-B14F-4D97-AF65-F5344CB8AC3E}">
        <p14:creationId xmlns:p14="http://schemas.microsoft.com/office/powerpoint/2010/main" val="36863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ítulo 1"/>
          <p:cNvSpPr>
            <a:spLocks noGrp="1"/>
          </p:cNvSpPr>
          <p:nvPr>
            <p:ph type="ctrTitle"/>
          </p:nvPr>
        </p:nvSpPr>
        <p:spPr>
          <a:xfrm>
            <a:off x="171450" y="207963"/>
            <a:ext cx="7772400" cy="1470025"/>
          </a:xfrm>
        </p:spPr>
        <p:txBody>
          <a:bodyPr/>
          <a:lstStyle/>
          <a:p>
            <a:pPr eaLnBrk="1" hangingPunct="1">
              <a:lnSpc>
                <a:spcPct val="80000"/>
              </a:lnSpc>
            </a:pPr>
            <a:r>
              <a:rPr lang="es-CO" altLang="es-CO" sz="3600"/>
              <a:t>Sistemas de tributación </a:t>
            </a:r>
            <a:br>
              <a:rPr lang="es-CO" altLang="es-CO" sz="3600"/>
            </a:br>
            <a:r>
              <a:rPr lang="es-CO" altLang="es-CO" sz="3600"/>
              <a:t>sociedad – accionistas</a:t>
            </a:r>
            <a:endParaRPr lang="es-ES" altLang="es-CO" sz="3600"/>
          </a:p>
        </p:txBody>
      </p:sp>
      <p:graphicFrame>
        <p:nvGraphicFramePr>
          <p:cNvPr id="5" name="5 Marcador de contenido"/>
          <p:cNvGraphicFramePr>
            <a:graphicFrameLocks/>
          </p:cNvGraphicFramePr>
          <p:nvPr/>
        </p:nvGraphicFramePr>
        <p:xfrm>
          <a:off x="803628" y="1757161"/>
          <a:ext cx="7692639" cy="228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2" name="5 CuadroTexto"/>
          <p:cNvSpPr txBox="1">
            <a:spLocks noChangeArrowheads="1"/>
          </p:cNvSpPr>
          <p:nvPr/>
        </p:nvSpPr>
        <p:spPr bwMode="auto">
          <a:xfrm>
            <a:off x="3665538" y="5391150"/>
            <a:ext cx="20701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altLang="es-CO" sz="1400" b="0" i="0" u="none" strike="noStrike" kern="0" cap="none" spc="0" normalizeH="0" baseline="0" noProof="0">
                <a:ln>
                  <a:noFill/>
                </a:ln>
                <a:solidFill>
                  <a:schemeClr val="tx1"/>
                </a:solidFill>
                <a:effectLst/>
                <a:uLnTx/>
                <a:uFillTx/>
                <a:latin typeface="Trebuchet MS" panose="020B0603020202020204" pitchFamily="34" charset="0"/>
              </a:rPr>
              <a:t>Exención, deducción o crédito fiscal para el accionista por el impuesto pagado por la sociedad</a:t>
            </a:r>
          </a:p>
        </p:txBody>
      </p:sp>
      <p:sp>
        <p:nvSpPr>
          <p:cNvPr id="2053" name="6 CuadroTexto"/>
          <p:cNvSpPr txBox="1">
            <a:spLocks noChangeArrowheads="1"/>
          </p:cNvSpPr>
          <p:nvPr/>
        </p:nvSpPr>
        <p:spPr bwMode="auto">
          <a:xfrm>
            <a:off x="1014413" y="4483100"/>
            <a:ext cx="2070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altLang="es-CO" sz="1400" b="0" i="0" u="none" strike="noStrike" kern="0" cap="none" spc="0" normalizeH="0" baseline="0" noProof="0">
                <a:ln>
                  <a:noFill/>
                </a:ln>
                <a:solidFill>
                  <a:schemeClr val="tx1"/>
                </a:solidFill>
                <a:effectLst/>
                <a:uLnTx/>
                <a:uFillTx/>
                <a:latin typeface="Trebuchet MS" panose="020B0603020202020204" pitchFamily="34" charset="0"/>
              </a:rPr>
              <a:t>Separación tajante de la sociedad – accionista</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CO" altLang="es-CO" sz="1400" b="0" i="0" u="none" strike="noStrike" kern="0" cap="none" spc="0" normalizeH="0" baseline="0" noProof="0">
              <a:ln>
                <a:noFill/>
              </a:ln>
              <a:solidFill>
                <a:schemeClr val="tx1"/>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CO" altLang="es-CO" sz="1400" b="0" i="0" u="none" strike="noStrike" kern="0" cap="none" spc="0" normalizeH="0" baseline="0" noProof="0">
                <a:ln>
                  <a:noFill/>
                </a:ln>
                <a:solidFill>
                  <a:schemeClr val="tx1"/>
                </a:solidFill>
                <a:effectLst/>
                <a:uLnTx/>
                <a:uFillTx/>
                <a:latin typeface="Trebuchet MS" panose="020B0603020202020204" pitchFamily="34" charset="0"/>
              </a:rPr>
              <a:t>Tributación independiente de la sociedad y accionista</a:t>
            </a:r>
          </a:p>
        </p:txBody>
      </p:sp>
      <p:sp>
        <p:nvSpPr>
          <p:cNvPr id="2054" name="7 CuadroTexto"/>
          <p:cNvSpPr txBox="1">
            <a:spLocks noChangeArrowheads="1"/>
          </p:cNvSpPr>
          <p:nvPr/>
        </p:nvSpPr>
        <p:spPr bwMode="auto">
          <a:xfrm>
            <a:off x="3665538" y="4483100"/>
            <a:ext cx="2070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altLang="es-CO" sz="1400" b="0" i="0" u="none" strike="noStrike" kern="0" cap="none" spc="0" normalizeH="0" baseline="0" noProof="0">
                <a:ln>
                  <a:noFill/>
                </a:ln>
                <a:solidFill>
                  <a:schemeClr val="tx1"/>
                </a:solidFill>
                <a:effectLst/>
                <a:uLnTx/>
                <a:uFillTx/>
                <a:latin typeface="Trebuchet MS" panose="020B0603020202020204" pitchFamily="34" charset="0"/>
              </a:rPr>
              <a:t>Reconocimiento de la relación sociedad - accionista</a:t>
            </a:r>
          </a:p>
        </p:txBody>
      </p:sp>
      <p:sp>
        <p:nvSpPr>
          <p:cNvPr id="2055" name="8 CuadroTexto"/>
          <p:cNvSpPr txBox="1">
            <a:spLocks noChangeArrowheads="1"/>
          </p:cNvSpPr>
          <p:nvPr/>
        </p:nvSpPr>
        <p:spPr bwMode="auto">
          <a:xfrm>
            <a:off x="6299200" y="4498975"/>
            <a:ext cx="2070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CO" altLang="es-CO" sz="1400" b="0" i="0" u="none" strike="noStrike" kern="0" cap="none" spc="0" normalizeH="0" baseline="0" noProof="0">
                <a:ln>
                  <a:noFill/>
                </a:ln>
                <a:solidFill>
                  <a:schemeClr val="tx1"/>
                </a:solidFill>
                <a:effectLst/>
                <a:uLnTx/>
                <a:uFillTx/>
                <a:latin typeface="Trebuchet MS" panose="020B0603020202020204" pitchFamily="34" charset="0"/>
              </a:rPr>
              <a:t>Transparencia fiscal y tributación en cabeza del accionista</a:t>
            </a:r>
          </a:p>
        </p:txBody>
      </p:sp>
    </p:spTree>
    <p:extLst>
      <p:ext uri="{BB962C8B-B14F-4D97-AF65-F5344CB8AC3E}">
        <p14:creationId xmlns:p14="http://schemas.microsoft.com/office/powerpoint/2010/main" val="273995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ítulo 1"/>
          <p:cNvSpPr>
            <a:spLocks noGrp="1"/>
          </p:cNvSpPr>
          <p:nvPr>
            <p:ph type="ctrTitle"/>
          </p:nvPr>
        </p:nvSpPr>
        <p:spPr>
          <a:xfrm>
            <a:off x="171450" y="207963"/>
            <a:ext cx="7567613" cy="1470025"/>
          </a:xfrm>
        </p:spPr>
        <p:txBody>
          <a:bodyPr/>
          <a:lstStyle/>
          <a:p>
            <a:pPr eaLnBrk="1" hangingPunct="1">
              <a:lnSpc>
                <a:spcPct val="80000"/>
              </a:lnSpc>
            </a:pPr>
            <a:r>
              <a:rPr lang="es-CO" altLang="es-CO" sz="3600"/>
              <a:t>Problemas del sistema actual de tributación de los dividendos</a:t>
            </a:r>
            <a:endParaRPr lang="es-ES" altLang="es-CO" sz="3600"/>
          </a:p>
        </p:txBody>
      </p:sp>
      <p:graphicFrame>
        <p:nvGraphicFramePr>
          <p:cNvPr id="10" name="9 Diagrama"/>
          <p:cNvGraphicFramePr/>
          <p:nvPr/>
        </p:nvGraphicFramePr>
        <p:xfrm>
          <a:off x="0" y="1571625"/>
          <a:ext cx="924877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957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2. Análisis del régimen tributario vigente de los dividendos en Colombia</a:t>
            </a:r>
          </a:p>
        </p:txBody>
      </p:sp>
      <p:sp>
        <p:nvSpPr>
          <p:cNvPr id="4" name="CuadroTexto 3"/>
          <p:cNvSpPr txBox="1"/>
          <p:nvPr/>
        </p:nvSpPr>
        <p:spPr>
          <a:xfrm>
            <a:off x="914401" y="2509405"/>
            <a:ext cx="7258929" cy="4062651"/>
          </a:xfrm>
          <a:prstGeom prst="rect">
            <a:avLst/>
          </a:prstGeom>
          <a:noFill/>
        </p:spPr>
        <p:txBody>
          <a:bodyPr wrap="square" rtlCol="0">
            <a:spAutoFit/>
          </a:bodyPr>
          <a:lstStyle/>
          <a:p>
            <a:pPr marL="457200" indent="-457200" algn="just">
              <a:buAutoNum type="arabicParenR"/>
            </a:pPr>
            <a:r>
              <a:rPr lang="es-CO" sz="2400" dirty="0"/>
              <a:t>Desde la Ley 75 Colombia ha decidido gravar a la sociedad y considerar los dividendos como ingresos no constitutivos de renta ni ganancia ocasional. </a:t>
            </a:r>
          </a:p>
          <a:p>
            <a:pPr marL="457200" indent="-457200" algn="just">
              <a:buAutoNum type="arabicParenR"/>
            </a:pPr>
            <a:r>
              <a:rPr lang="es-CO" sz="2400" dirty="0"/>
              <a:t>Dra. Lucy ¿Cuál ha sido la razón para justificar esa política fiscal?  </a:t>
            </a:r>
          </a:p>
          <a:p>
            <a:pPr marL="457200" indent="-457200" algn="just">
              <a:buAutoNum type="arabicParenR"/>
            </a:pPr>
            <a:r>
              <a:rPr lang="es-CO" sz="2400" dirty="0"/>
              <a:t>Juan Guillermo, ¿Cuáles son los principales problemas que plantea el sistema actual? </a:t>
            </a:r>
          </a:p>
          <a:p>
            <a:pPr marL="457200" indent="-457200" algn="just">
              <a:buAutoNum type="arabicParenR"/>
            </a:pPr>
            <a:r>
              <a:rPr lang="es-CO" sz="2400" b="1" dirty="0"/>
              <a:t>Felipe, para Chile esta cuestión parece estar superada, cuéntenos ¿Cuál ha sido la experiencia de Chile en torno a la doble imposición sociedad-socio?</a:t>
            </a:r>
          </a:p>
          <a:p>
            <a:pPr marL="457200" indent="-457200" algn="just">
              <a:buAutoNum type="arabicParenR"/>
            </a:pPr>
            <a:endParaRPr lang="es-ES" b="1" dirty="0"/>
          </a:p>
        </p:txBody>
      </p:sp>
    </p:spTree>
    <p:extLst>
      <p:ext uri="{BB962C8B-B14F-4D97-AF65-F5344CB8AC3E}">
        <p14:creationId xmlns:p14="http://schemas.microsoft.com/office/powerpoint/2010/main" val="438102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208383"/>
            <a:ext cx="7772400" cy="1470025"/>
          </a:xfrm>
        </p:spPr>
        <p:txBody>
          <a:bodyPr>
            <a:normAutofit/>
          </a:bodyPr>
          <a:lstStyle/>
          <a:p>
            <a:pPr>
              <a:lnSpc>
                <a:spcPct val="80000"/>
              </a:lnSpc>
            </a:pPr>
            <a:r>
              <a:rPr lang="es-ES" sz="3600" dirty="0"/>
              <a:t>2. Experiencia chilena sobre </a:t>
            </a:r>
            <a:br>
              <a:rPr lang="es-ES" sz="3600" dirty="0"/>
            </a:br>
            <a:r>
              <a:rPr lang="es-ES" sz="3600" dirty="0"/>
              <a:t>doble imposición sociedad-socio</a:t>
            </a:r>
          </a:p>
        </p:txBody>
      </p:sp>
      <p:sp>
        <p:nvSpPr>
          <p:cNvPr id="4" name="CuadroTexto 3"/>
          <p:cNvSpPr txBox="1"/>
          <p:nvPr/>
        </p:nvSpPr>
        <p:spPr>
          <a:xfrm>
            <a:off x="576775" y="1678408"/>
            <a:ext cx="7999185" cy="5016758"/>
          </a:xfrm>
          <a:prstGeom prst="rect">
            <a:avLst/>
          </a:prstGeom>
          <a:noFill/>
        </p:spPr>
        <p:txBody>
          <a:bodyPr wrap="square" rtlCol="0">
            <a:spAutoFit/>
          </a:bodyPr>
          <a:lstStyle/>
          <a:p>
            <a:pPr marR="0" lvl="0" algn="just" fontAlgn="auto">
              <a:lnSpc>
                <a:spcPct val="100000"/>
              </a:lnSpc>
              <a:spcBef>
                <a:spcPts val="0"/>
              </a:spcBef>
              <a:spcAft>
                <a:spcPts val="0"/>
              </a:spcAft>
              <a:buClrTx/>
              <a:buSzTx/>
              <a:tabLst/>
              <a:defRPr/>
            </a:pPr>
            <a:r>
              <a:rPr lang="es-ES" sz="2000" b="1" dirty="0"/>
              <a:t>Desde 1984 (Ley 18.293), </a:t>
            </a:r>
            <a:r>
              <a:rPr lang="es-ES" sz="2000" dirty="0"/>
              <a:t>la ley chilena evita la doble imposición económica sociedad-socio, integrando totalmente ambos impuestos: Impuesto de Primera Categoría – IDPC-, a nivel de la sociedad; e Impuesto Global Complementario –IGC- o Impuesto Adicional –IA-, a nivel del socio residente o no residente, respectivamente.</a:t>
            </a:r>
          </a:p>
          <a:p>
            <a:pPr marR="0" lvl="0" algn="just" fontAlgn="auto">
              <a:lnSpc>
                <a:spcPct val="100000"/>
              </a:lnSpc>
              <a:spcBef>
                <a:spcPts val="0"/>
              </a:spcBef>
              <a:spcAft>
                <a:spcPts val="0"/>
              </a:spcAft>
              <a:buClrTx/>
              <a:buSzTx/>
              <a:tabLst/>
              <a:defRPr/>
            </a:pPr>
            <a:endParaRPr lang="es-ES" sz="2000" dirty="0"/>
          </a:p>
          <a:p>
            <a:pPr marR="0" lvl="0" algn="just" fontAlgn="auto">
              <a:lnSpc>
                <a:spcPct val="100000"/>
              </a:lnSpc>
              <a:spcBef>
                <a:spcPts val="0"/>
              </a:spcBef>
              <a:spcAft>
                <a:spcPts val="0"/>
              </a:spcAft>
              <a:buClrTx/>
              <a:buSzTx/>
              <a:tabLst/>
              <a:defRPr/>
            </a:pPr>
            <a:r>
              <a:rPr lang="es-ES" sz="2000" b="1" dirty="0"/>
              <a:t>Cómo opera la integración: </a:t>
            </a:r>
            <a:r>
              <a:rPr lang="es-ES" sz="2000" dirty="0"/>
              <a:t>mediante el otorgamiento de un crédito equivalente al 100% del IDPC a favor del socio, para que éste deduzca dicho crédito en contra del IGC o IA que debe pagar, al percibir un dividendo o retiro desde la sociedad. Información sobre el crédito emana de registro FUT de sociedad.</a:t>
            </a:r>
          </a:p>
          <a:p>
            <a:pPr marR="0" lvl="0" algn="just" fontAlgn="auto">
              <a:lnSpc>
                <a:spcPct val="100000"/>
              </a:lnSpc>
              <a:spcBef>
                <a:spcPts val="0"/>
              </a:spcBef>
              <a:spcAft>
                <a:spcPts val="0"/>
              </a:spcAft>
              <a:buClrTx/>
              <a:buSzTx/>
              <a:tabLst/>
              <a:defRPr/>
            </a:pPr>
            <a:endParaRPr lang="es-ES" sz="2000" dirty="0"/>
          </a:p>
          <a:p>
            <a:pPr marR="0" lvl="0" algn="just" fontAlgn="auto">
              <a:lnSpc>
                <a:spcPct val="100000"/>
              </a:lnSpc>
              <a:spcBef>
                <a:spcPts val="0"/>
              </a:spcBef>
              <a:spcAft>
                <a:spcPts val="0"/>
              </a:spcAft>
              <a:buClrTx/>
              <a:buSzTx/>
              <a:tabLst/>
              <a:defRPr/>
            </a:pPr>
            <a:r>
              <a:rPr lang="es-ES" sz="2000" b="1" dirty="0"/>
              <a:t>Objetivo del sistema: </a:t>
            </a:r>
            <a:r>
              <a:rPr lang="es-ES" sz="2000" dirty="0"/>
              <a:t>fomentar el ahorro y la </a:t>
            </a:r>
            <a:r>
              <a:rPr lang="es-ES" sz="2000" dirty="0" err="1"/>
              <a:t>inversión</a:t>
            </a:r>
            <a:r>
              <a:rPr lang="es-ES" sz="2000" dirty="0"/>
              <a:t> del sector privado, desgravando las rentas en la medida que </a:t>
            </a:r>
            <a:r>
              <a:rPr lang="es-ES" sz="2000" dirty="0" err="1"/>
              <a:t>éstas</a:t>
            </a:r>
            <a:r>
              <a:rPr lang="es-ES" sz="2000" dirty="0"/>
              <a:t> no sean retiradas de la sociedad. Era una aproximación al impuesto al consumo (Mensaje Proyecto de Ley)</a:t>
            </a:r>
          </a:p>
        </p:txBody>
      </p:sp>
    </p:spTree>
    <p:extLst>
      <p:ext uri="{BB962C8B-B14F-4D97-AF65-F5344CB8AC3E}">
        <p14:creationId xmlns:p14="http://schemas.microsoft.com/office/powerpoint/2010/main" val="3251530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208383"/>
            <a:ext cx="7772400" cy="1470025"/>
          </a:xfrm>
        </p:spPr>
        <p:txBody>
          <a:bodyPr>
            <a:normAutofit/>
          </a:bodyPr>
          <a:lstStyle/>
          <a:p>
            <a:pPr>
              <a:lnSpc>
                <a:spcPct val="80000"/>
              </a:lnSpc>
            </a:pPr>
            <a:r>
              <a:rPr lang="es-ES" sz="3600" dirty="0"/>
              <a:t>2. Experiencia chilena sobre </a:t>
            </a:r>
            <a:br>
              <a:rPr lang="es-ES" sz="3600" dirty="0"/>
            </a:br>
            <a:r>
              <a:rPr lang="es-ES" sz="3600" dirty="0"/>
              <a:t>doble imposición sociedad-socio</a:t>
            </a:r>
          </a:p>
        </p:txBody>
      </p:sp>
      <p:sp>
        <p:nvSpPr>
          <p:cNvPr id="4" name="CuadroTexto 3"/>
          <p:cNvSpPr txBox="1"/>
          <p:nvPr/>
        </p:nvSpPr>
        <p:spPr>
          <a:xfrm>
            <a:off x="875813" y="1464513"/>
            <a:ext cx="7700147"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ysClr val="windowText" lastClr="000000"/>
                </a:solidFill>
                <a:effectLst/>
                <a:uLnTx/>
                <a:uFillTx/>
              </a:rPr>
              <a:t>EJEMPLO: si la sociedad obtiene CLP 1500 de utilidad afecta a impuestos y paga 24% de IDPC sobre dicha renta, quedan disponibles CLP 1140 (1500 – 360) como utilidad después de IDPC.</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ysClr val="windowText" lastClr="000000"/>
                </a:solidFill>
                <a:effectLst/>
                <a:uLnTx/>
                <a:uFillTx/>
              </a:rPr>
              <a:t>Si la sociedad distribuye el 100% de dicha utilidad, el efecto para un socio no residente (35% IA) sería el siguiente:	</a:t>
            </a:r>
          </a:p>
        </p:txBody>
      </p:sp>
      <p:graphicFrame>
        <p:nvGraphicFramePr>
          <p:cNvPr id="3" name="Tabla 2"/>
          <p:cNvGraphicFramePr>
            <a:graphicFrameLocks noGrp="1"/>
          </p:cNvGraphicFramePr>
          <p:nvPr>
            <p:extLst/>
          </p:nvPr>
        </p:nvGraphicFramePr>
        <p:xfrm>
          <a:off x="1029366" y="3062157"/>
          <a:ext cx="7085265" cy="3606800"/>
        </p:xfrm>
        <a:graphic>
          <a:graphicData uri="http://schemas.openxmlformats.org/drawingml/2006/table">
            <a:tbl>
              <a:tblPr firstRow="1" bandRow="1">
                <a:tableStyleId>{3C2FFA5D-87B4-456A-9821-1D502468CF0F}</a:tableStyleId>
              </a:tblPr>
              <a:tblGrid>
                <a:gridCol w="2361755">
                  <a:extLst>
                    <a:ext uri="{9D8B030D-6E8A-4147-A177-3AD203B41FA5}">
                      <a16:colId xmlns:a16="http://schemas.microsoft.com/office/drawing/2014/main" val="20000"/>
                    </a:ext>
                  </a:extLst>
                </a:gridCol>
                <a:gridCol w="2361755">
                  <a:extLst>
                    <a:ext uri="{9D8B030D-6E8A-4147-A177-3AD203B41FA5}">
                      <a16:colId xmlns:a16="http://schemas.microsoft.com/office/drawing/2014/main" val="20001"/>
                    </a:ext>
                  </a:extLst>
                </a:gridCol>
                <a:gridCol w="2361755">
                  <a:extLst>
                    <a:ext uri="{9D8B030D-6E8A-4147-A177-3AD203B41FA5}">
                      <a16:colId xmlns:a16="http://schemas.microsoft.com/office/drawing/2014/main" val="20002"/>
                    </a:ext>
                  </a:extLst>
                </a:gridCol>
              </a:tblGrid>
              <a:tr h="370840">
                <a:tc>
                  <a:txBody>
                    <a:bodyPr/>
                    <a:lstStyle/>
                    <a:p>
                      <a:r>
                        <a:rPr lang="es-ES" dirty="0"/>
                        <a:t>Concepto</a:t>
                      </a:r>
                    </a:p>
                  </a:txBody>
                  <a:tcPr/>
                </a:tc>
                <a:tc>
                  <a:txBody>
                    <a:bodyPr/>
                    <a:lstStyle/>
                    <a:p>
                      <a:r>
                        <a:rPr lang="es-ES" dirty="0"/>
                        <a:t>Monto</a:t>
                      </a:r>
                    </a:p>
                  </a:txBody>
                  <a:tcPr/>
                </a:tc>
                <a:tc>
                  <a:txBody>
                    <a:bodyPr/>
                    <a:lstStyle/>
                    <a:p>
                      <a:r>
                        <a:rPr lang="es-ES" dirty="0" err="1"/>
                        <a:t>Obs</a:t>
                      </a:r>
                      <a:r>
                        <a:rPr lang="es-ES" dirty="0"/>
                        <a:t>.</a:t>
                      </a:r>
                    </a:p>
                  </a:txBody>
                  <a:tcPr/>
                </a:tc>
                <a:extLst>
                  <a:ext uri="{0D108BD9-81ED-4DB2-BD59-A6C34878D82A}">
                    <a16:rowId xmlns:a16="http://schemas.microsoft.com/office/drawing/2014/main" val="10000"/>
                  </a:ext>
                </a:extLst>
              </a:tr>
              <a:tr h="370840">
                <a:tc>
                  <a:txBody>
                    <a:bodyPr/>
                    <a:lstStyle/>
                    <a:p>
                      <a:r>
                        <a:rPr lang="es-ES" dirty="0"/>
                        <a:t>Dividendo recibido</a:t>
                      </a:r>
                    </a:p>
                  </a:txBody>
                  <a:tcPr/>
                </a:tc>
                <a:tc>
                  <a:txBody>
                    <a:bodyPr/>
                    <a:lstStyle/>
                    <a:p>
                      <a:pPr algn="r"/>
                      <a:r>
                        <a:rPr lang="es-ES" dirty="0"/>
                        <a:t>1140</a:t>
                      </a:r>
                    </a:p>
                  </a:txBody>
                  <a:tcPr/>
                </a:tc>
                <a:tc>
                  <a:txBody>
                    <a:bodyPr/>
                    <a:lstStyle/>
                    <a:p>
                      <a:r>
                        <a:rPr lang="es-ES" dirty="0"/>
                        <a:t>Utilidad post</a:t>
                      </a:r>
                      <a:r>
                        <a:rPr lang="es-ES" baseline="0" dirty="0"/>
                        <a:t> IDPC</a:t>
                      </a:r>
                      <a:endParaRPr lang="es-ES" dirty="0"/>
                    </a:p>
                  </a:txBody>
                  <a:tcPr/>
                </a:tc>
                <a:extLst>
                  <a:ext uri="{0D108BD9-81ED-4DB2-BD59-A6C34878D82A}">
                    <a16:rowId xmlns:a16="http://schemas.microsoft.com/office/drawing/2014/main" val="10001"/>
                  </a:ext>
                </a:extLst>
              </a:tr>
              <a:tr h="370840">
                <a:tc>
                  <a:txBody>
                    <a:bodyPr/>
                    <a:lstStyle/>
                    <a:p>
                      <a:r>
                        <a:rPr lang="es-ES" dirty="0"/>
                        <a:t>MAS: crédito x IDPC</a:t>
                      </a:r>
                    </a:p>
                  </a:txBody>
                  <a:tcPr/>
                </a:tc>
                <a:tc>
                  <a:txBody>
                    <a:bodyPr/>
                    <a:lstStyle/>
                    <a:p>
                      <a:pPr algn="r"/>
                      <a:r>
                        <a:rPr lang="es-ES" dirty="0"/>
                        <a:t>+ 360</a:t>
                      </a:r>
                    </a:p>
                  </a:txBody>
                  <a:tcPr/>
                </a:tc>
                <a:tc>
                  <a:txBody>
                    <a:bodyPr/>
                    <a:lstStyle/>
                    <a:p>
                      <a:r>
                        <a:rPr lang="es-ES" dirty="0" err="1"/>
                        <a:t>Info</a:t>
                      </a:r>
                      <a:r>
                        <a:rPr lang="es-ES" dirty="0"/>
                        <a:t> tomada de FUT</a:t>
                      </a:r>
                    </a:p>
                  </a:txBody>
                  <a:tcPr/>
                </a:tc>
                <a:extLst>
                  <a:ext uri="{0D108BD9-81ED-4DB2-BD59-A6C34878D82A}">
                    <a16:rowId xmlns:a16="http://schemas.microsoft.com/office/drawing/2014/main" val="10002"/>
                  </a:ext>
                </a:extLst>
              </a:tr>
              <a:tr h="370840">
                <a:tc>
                  <a:txBody>
                    <a:bodyPr/>
                    <a:lstStyle/>
                    <a:p>
                      <a:r>
                        <a:rPr lang="es-ES" dirty="0"/>
                        <a:t>Base del IA</a:t>
                      </a:r>
                    </a:p>
                  </a:txBody>
                  <a:tcPr/>
                </a:tc>
                <a:tc>
                  <a:txBody>
                    <a:bodyPr/>
                    <a:lstStyle/>
                    <a:p>
                      <a:pPr algn="r"/>
                      <a:r>
                        <a:rPr lang="es-ES" dirty="0"/>
                        <a:t>1500</a:t>
                      </a:r>
                    </a:p>
                  </a:txBody>
                  <a:tcPr/>
                </a:tc>
                <a:tc>
                  <a:txBody>
                    <a:bodyPr/>
                    <a:lstStyle/>
                    <a:p>
                      <a:endParaRPr lang="es-ES" dirty="0"/>
                    </a:p>
                  </a:txBody>
                  <a:tcPr/>
                </a:tc>
                <a:extLst>
                  <a:ext uri="{0D108BD9-81ED-4DB2-BD59-A6C34878D82A}">
                    <a16:rowId xmlns:a16="http://schemas.microsoft.com/office/drawing/2014/main" val="10003"/>
                  </a:ext>
                </a:extLst>
              </a:tr>
              <a:tr h="370840">
                <a:tc>
                  <a:txBody>
                    <a:bodyPr/>
                    <a:lstStyle/>
                    <a:p>
                      <a:r>
                        <a:rPr lang="es-ES" dirty="0"/>
                        <a:t>35% IA</a:t>
                      </a:r>
                    </a:p>
                  </a:txBody>
                  <a:tcPr/>
                </a:tc>
                <a:tc>
                  <a:txBody>
                    <a:bodyPr/>
                    <a:lstStyle/>
                    <a:p>
                      <a:pPr algn="r"/>
                      <a:r>
                        <a:rPr lang="es-ES" dirty="0"/>
                        <a:t>525</a:t>
                      </a:r>
                    </a:p>
                  </a:txBody>
                  <a:tcPr/>
                </a:tc>
                <a:tc>
                  <a:txBody>
                    <a:bodyPr/>
                    <a:lstStyle/>
                    <a:p>
                      <a:endParaRPr lang="es-ES" dirty="0"/>
                    </a:p>
                  </a:txBody>
                  <a:tcPr/>
                </a:tc>
                <a:extLst>
                  <a:ext uri="{0D108BD9-81ED-4DB2-BD59-A6C34878D82A}">
                    <a16:rowId xmlns:a16="http://schemas.microsoft.com/office/drawing/2014/main" val="10004"/>
                  </a:ext>
                </a:extLst>
              </a:tr>
              <a:tr h="370840">
                <a:tc>
                  <a:txBody>
                    <a:bodyPr/>
                    <a:lstStyle/>
                    <a:p>
                      <a:r>
                        <a:rPr lang="es-ES" dirty="0"/>
                        <a:t>MENOS: crédito IDPC</a:t>
                      </a:r>
                    </a:p>
                  </a:txBody>
                  <a:tcPr/>
                </a:tc>
                <a:tc>
                  <a:txBody>
                    <a:bodyPr/>
                    <a:lstStyle/>
                    <a:p>
                      <a:pPr algn="r"/>
                      <a:r>
                        <a:rPr lang="es-ES" dirty="0"/>
                        <a:t>-360 </a:t>
                      </a:r>
                    </a:p>
                  </a:txBody>
                  <a:tcPr/>
                </a:tc>
                <a:tc>
                  <a:txBody>
                    <a:bodyPr/>
                    <a:lstStyle/>
                    <a:p>
                      <a:r>
                        <a:rPr lang="es-ES" dirty="0"/>
                        <a:t>Se deduce del IA </a:t>
                      </a:r>
                    </a:p>
                  </a:txBody>
                  <a:tcPr/>
                </a:tc>
                <a:extLst>
                  <a:ext uri="{0D108BD9-81ED-4DB2-BD59-A6C34878D82A}">
                    <a16:rowId xmlns:a16="http://schemas.microsoft.com/office/drawing/2014/main" val="10005"/>
                  </a:ext>
                </a:extLst>
              </a:tr>
              <a:tr h="370840">
                <a:tc>
                  <a:txBody>
                    <a:bodyPr/>
                    <a:lstStyle/>
                    <a:p>
                      <a:r>
                        <a:rPr lang="es-ES" dirty="0"/>
                        <a:t>Impuesto a pagar</a:t>
                      </a:r>
                    </a:p>
                  </a:txBody>
                  <a:tcPr/>
                </a:tc>
                <a:tc>
                  <a:txBody>
                    <a:bodyPr/>
                    <a:lstStyle/>
                    <a:p>
                      <a:pPr algn="r"/>
                      <a:r>
                        <a:rPr lang="es-ES" dirty="0"/>
                        <a:t>165</a:t>
                      </a:r>
                    </a:p>
                  </a:txBody>
                  <a:tcPr/>
                </a:tc>
                <a:tc>
                  <a:txBody>
                    <a:bodyPr/>
                    <a:lstStyle/>
                    <a:p>
                      <a:r>
                        <a:rPr lang="es-ES" dirty="0"/>
                        <a:t>Retención por sociedad</a:t>
                      </a:r>
                    </a:p>
                  </a:txBody>
                  <a:tcPr/>
                </a:tc>
                <a:extLst>
                  <a:ext uri="{0D108BD9-81ED-4DB2-BD59-A6C34878D82A}">
                    <a16:rowId xmlns:a16="http://schemas.microsoft.com/office/drawing/2014/main" val="10006"/>
                  </a:ext>
                </a:extLst>
              </a:tr>
              <a:tr h="370840">
                <a:tc>
                  <a:txBody>
                    <a:bodyPr/>
                    <a:lstStyle/>
                    <a:p>
                      <a:r>
                        <a:rPr lang="es-ES" dirty="0"/>
                        <a:t>Carga tributaria</a:t>
                      </a:r>
                      <a:r>
                        <a:rPr lang="es-ES" baseline="0" dirty="0"/>
                        <a:t> total</a:t>
                      </a:r>
                      <a:endParaRPr lang="es-ES" dirty="0"/>
                    </a:p>
                  </a:txBody>
                  <a:tcPr/>
                </a:tc>
                <a:tc>
                  <a:txBody>
                    <a:bodyPr/>
                    <a:lstStyle/>
                    <a:p>
                      <a:pPr algn="r"/>
                      <a:r>
                        <a:rPr lang="es-ES" dirty="0"/>
                        <a:t>525</a:t>
                      </a:r>
                    </a:p>
                  </a:txBody>
                  <a:tcPr/>
                </a:tc>
                <a:tc>
                  <a:txBody>
                    <a:bodyPr/>
                    <a:lstStyle/>
                    <a:p>
                      <a:endParaRPr lang="es-ES" dirty="0"/>
                    </a:p>
                  </a:txBody>
                  <a:tcPr/>
                </a:tc>
                <a:extLst>
                  <a:ext uri="{0D108BD9-81ED-4DB2-BD59-A6C34878D82A}">
                    <a16:rowId xmlns:a16="http://schemas.microsoft.com/office/drawing/2014/main" val="10007"/>
                  </a:ext>
                </a:extLst>
              </a:tr>
              <a:tr h="370840">
                <a:tc>
                  <a:txBody>
                    <a:bodyPr/>
                    <a:lstStyle/>
                    <a:p>
                      <a:r>
                        <a:rPr lang="es-ES" dirty="0"/>
                        <a:t>Liquido</a:t>
                      </a:r>
                      <a:r>
                        <a:rPr lang="es-ES" baseline="0" dirty="0"/>
                        <a:t> disponible</a:t>
                      </a:r>
                      <a:endParaRPr lang="es-ES" dirty="0"/>
                    </a:p>
                  </a:txBody>
                  <a:tcPr/>
                </a:tc>
                <a:tc>
                  <a:txBody>
                    <a:bodyPr/>
                    <a:lstStyle/>
                    <a:p>
                      <a:pPr algn="r"/>
                      <a:r>
                        <a:rPr lang="es-ES" dirty="0"/>
                        <a:t>975</a:t>
                      </a:r>
                    </a:p>
                  </a:txBody>
                  <a:tcPr/>
                </a:tc>
                <a:tc>
                  <a:txBody>
                    <a:bodyPr/>
                    <a:lstStyle/>
                    <a:p>
                      <a:r>
                        <a:rPr lang="es-ES" dirty="0"/>
                        <a:t>Remesa al socio</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0817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ítulo 1"/>
          <p:cNvSpPr>
            <a:spLocks noGrp="1"/>
          </p:cNvSpPr>
          <p:nvPr>
            <p:ph type="ctrTitle"/>
          </p:nvPr>
        </p:nvSpPr>
        <p:spPr>
          <a:xfrm>
            <a:off x="171450" y="207963"/>
            <a:ext cx="7772400" cy="1470025"/>
          </a:xfrm>
        </p:spPr>
        <p:txBody>
          <a:bodyPr/>
          <a:lstStyle/>
          <a:p>
            <a:pPr eaLnBrk="1" hangingPunct="1">
              <a:lnSpc>
                <a:spcPct val="80000"/>
              </a:lnSpc>
            </a:pPr>
            <a:r>
              <a:rPr lang="es-ES" altLang="es-CO" sz="3600"/>
              <a:t>2. Experiencia chilena sobre </a:t>
            </a:r>
            <a:br>
              <a:rPr lang="es-ES" altLang="es-CO" sz="3600"/>
            </a:br>
            <a:r>
              <a:rPr lang="es-ES" altLang="es-CO" sz="3600"/>
              <a:t>doble imposición sociedad-socio</a:t>
            </a:r>
          </a:p>
        </p:txBody>
      </p:sp>
      <p:sp>
        <p:nvSpPr>
          <p:cNvPr id="20483" name="CuadroTexto 3"/>
          <p:cNvSpPr txBox="1">
            <a:spLocks noChangeArrowheads="1"/>
          </p:cNvSpPr>
          <p:nvPr/>
        </p:nvSpPr>
        <p:spPr bwMode="auto">
          <a:xfrm>
            <a:off x="576263" y="1677988"/>
            <a:ext cx="799941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1" i="0" u="none" strike="noStrike" kern="0" cap="none" spc="0" normalizeH="0" baseline="0" noProof="0" dirty="0">
                <a:ln>
                  <a:noFill/>
                </a:ln>
                <a:solidFill>
                  <a:schemeClr val="tx1"/>
                </a:solidFill>
                <a:effectLst/>
                <a:uLnTx/>
                <a:uFillTx/>
                <a:latin typeface="Calibri" pitchFamily="34" charset="0"/>
                <a:cs typeface="Arial" charset="0"/>
              </a:rPr>
              <a:t>Pero en los últimos dos a</a:t>
            </a:r>
            <a:r>
              <a:rPr kumimoji="0" lang="es-CO" sz="2000" b="1" i="0" u="none" strike="noStrike" kern="0" cap="none" spc="0" normalizeH="0" baseline="0" noProof="0" dirty="0">
                <a:ln>
                  <a:noFill/>
                </a:ln>
                <a:solidFill>
                  <a:sysClr val="windowText" lastClr="000000"/>
                </a:solidFill>
                <a:effectLst/>
                <a:uLnTx/>
                <a:uFillTx/>
                <a:latin typeface="Calibri" pitchFamily="34" charset="0"/>
                <a:cs typeface="Arial" charset="0"/>
              </a:rPr>
              <a:t>ñ</a:t>
            </a:r>
            <a:r>
              <a:rPr kumimoji="0" lang="es-ES" altLang="es-CO" sz="2000" b="1" i="0" u="none" strike="noStrike" kern="0" cap="none" spc="0" normalizeH="0" baseline="0" noProof="0" dirty="0">
                <a:ln>
                  <a:noFill/>
                </a:ln>
                <a:solidFill>
                  <a:schemeClr val="tx1"/>
                </a:solidFill>
                <a:effectLst/>
                <a:uLnTx/>
                <a:uFillTx/>
                <a:latin typeface="Calibri" pitchFamily="34" charset="0"/>
                <a:cs typeface="Arial" charset="0"/>
              </a:rPr>
              <a:t>os, sucedieron muchas cosas…</a:t>
            </a:r>
          </a:p>
          <a:p>
            <a:pPr marL="0" marR="0" lvl="0" indent="0" algn="just" defTabSz="914400" eaLnBrk="1" fontAlgn="auto" latinLnBrk="0" hangingPunct="1">
              <a:lnSpc>
                <a:spcPct val="100000"/>
              </a:lnSpc>
              <a:spcBef>
                <a:spcPct val="0"/>
              </a:spcBef>
              <a:spcAft>
                <a:spcPts val="0"/>
              </a:spcAft>
              <a:buClrTx/>
              <a:buSzTx/>
              <a:buFontTx/>
              <a:buNone/>
              <a:tabLst/>
              <a:defRPr/>
            </a:pPr>
            <a:endParaRPr kumimoji="0" lang="es-ES" altLang="es-CO" sz="2000" b="1" i="0" u="none" strike="noStrike" kern="0" cap="none" spc="0" normalizeH="0" baseline="0" noProof="0" dirty="0">
              <a:ln>
                <a:noFill/>
              </a:ln>
              <a:solidFill>
                <a:schemeClr val="tx1"/>
              </a:solidFill>
              <a:effectLst/>
              <a:uLnTx/>
              <a:uFillTx/>
              <a:latin typeface="Calibri" pitchFamily="34" charset="0"/>
              <a:cs typeface="Arial"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1" i="0" u="none" strike="noStrike" kern="0" cap="none" spc="0" normalizeH="0" baseline="0" noProof="0" dirty="0">
                <a:ln>
                  <a:noFill/>
                </a:ln>
                <a:solidFill>
                  <a:schemeClr val="tx1"/>
                </a:solidFill>
                <a:effectLst/>
                <a:uLnTx/>
                <a:uFillTx/>
                <a:latin typeface="Calibri" pitchFamily="34" charset="0"/>
                <a:cs typeface="Arial" charset="0"/>
              </a:rPr>
              <a:t>Reforma tributaria (Ley 20.780 de 2014), </a:t>
            </a:r>
            <a:r>
              <a:rPr kumimoji="0" lang="es-ES" altLang="es-CO" sz="2000" b="0" i="0" u="none" strike="noStrike" kern="0" cap="none" spc="0" normalizeH="0" baseline="0" noProof="0" dirty="0">
                <a:ln>
                  <a:noFill/>
                </a:ln>
                <a:solidFill>
                  <a:schemeClr val="tx1"/>
                </a:solidFill>
                <a:effectLst/>
                <a:uLnTx/>
                <a:uFillTx/>
                <a:latin typeface="Calibri" pitchFamily="34" charset="0"/>
                <a:cs typeface="Arial" charset="0"/>
              </a:rPr>
              <a:t>pretendió eliminar el antiguo sistema y sustituirlo por uno que, manteniendo la integración total del IDPC con el IGC o el IA- eliminase en la mayor parte de los casos el diferimiento de los impuestos finales (IGC o IA), gravando tanto a la sociedad como a los socios en el mismo ejercicio tributario, esto es, el del devengo de la renta para la sociedad. Este sistema se llamó de </a:t>
            </a:r>
            <a:r>
              <a:rPr kumimoji="0" lang="es-ES" altLang="es-CO" sz="2000" b="1" i="0" u="none" strike="noStrike" kern="0" cap="none" spc="0" normalizeH="0" baseline="0" noProof="0" dirty="0">
                <a:ln>
                  <a:noFill/>
                </a:ln>
                <a:solidFill>
                  <a:schemeClr val="tx1"/>
                </a:solidFill>
                <a:effectLst/>
                <a:uLnTx/>
                <a:uFillTx/>
                <a:latin typeface="Calibri" pitchFamily="34" charset="0"/>
                <a:cs typeface="Arial" charset="0"/>
              </a:rPr>
              <a:t>renta atribuida</a:t>
            </a:r>
            <a:r>
              <a:rPr kumimoji="0" lang="es-ES" altLang="es-CO" sz="2000" b="0" i="0" u="none" strike="noStrike" kern="0" cap="none" spc="0" normalizeH="0" baseline="0" noProof="0" dirty="0">
                <a:ln>
                  <a:noFill/>
                </a:ln>
                <a:solidFill>
                  <a:schemeClr val="tx1"/>
                </a:solidFill>
                <a:effectLst/>
                <a:uLnTx/>
                <a:uFillTx/>
                <a:latin typeface="Calibri" pitchFamily="34" charset="0"/>
                <a:cs typeface="Arial" charset="0"/>
              </a:rPr>
              <a:t>. </a:t>
            </a:r>
          </a:p>
          <a:p>
            <a:pPr marL="0" marR="0" lvl="0" indent="0" algn="just" defTabSz="914400" eaLnBrk="1" fontAlgn="auto" latinLnBrk="0" hangingPunct="1">
              <a:lnSpc>
                <a:spcPct val="100000"/>
              </a:lnSpc>
              <a:spcBef>
                <a:spcPct val="0"/>
              </a:spcBef>
              <a:spcAft>
                <a:spcPts val="0"/>
              </a:spcAft>
              <a:buClrTx/>
              <a:buSzTx/>
              <a:buFontTx/>
              <a:buNone/>
              <a:tabLst/>
              <a:defRPr/>
            </a:pPr>
            <a:endParaRPr kumimoji="0" lang="es-ES" altLang="es-CO" sz="2000" b="0" i="0" u="none" strike="noStrike" kern="0" cap="none" spc="0" normalizeH="0" baseline="0" noProof="0" dirty="0">
              <a:ln>
                <a:noFill/>
              </a:ln>
              <a:solidFill>
                <a:schemeClr val="tx1"/>
              </a:solidFill>
              <a:effectLst/>
              <a:uLnTx/>
              <a:uFillTx/>
              <a:latin typeface="Calibri" pitchFamily="34" charset="0"/>
              <a:cs typeface="Arial"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0" i="0" u="none" strike="noStrike" kern="0" cap="none" spc="0" normalizeH="0" baseline="0" noProof="0" dirty="0">
                <a:ln>
                  <a:noFill/>
                </a:ln>
                <a:solidFill>
                  <a:schemeClr val="tx1"/>
                </a:solidFill>
                <a:effectLst/>
                <a:uLnTx/>
                <a:uFillTx/>
                <a:latin typeface="Calibri" pitchFamily="34" charset="0"/>
                <a:cs typeface="Arial" charset="0"/>
              </a:rPr>
              <a:t>El cambio propuesto generó muchas resistencias en los contribuyentes. Se terminó incorporando como una alternativa, junto a otro sistema que mantenía la integración, pero aumentaba la alícuota de IDPC (25 vs 27%), y reducía el crédito por IDPC a 65%. Este sistema se llamó </a:t>
            </a:r>
            <a:r>
              <a:rPr kumimoji="0" lang="es-ES" altLang="es-CO" sz="2000" b="1" i="0" u="none" strike="noStrike" kern="0" cap="none" spc="0" normalizeH="0" baseline="0" noProof="0" dirty="0" err="1">
                <a:ln>
                  <a:noFill/>
                </a:ln>
                <a:solidFill>
                  <a:schemeClr val="tx1"/>
                </a:solidFill>
                <a:effectLst/>
                <a:uLnTx/>
                <a:uFillTx/>
                <a:latin typeface="Calibri" pitchFamily="34" charset="0"/>
                <a:cs typeface="Arial" charset="0"/>
              </a:rPr>
              <a:t>semi</a:t>
            </a:r>
            <a:r>
              <a:rPr kumimoji="0" lang="es-ES" altLang="es-CO" sz="2000" b="1" i="0" u="none" strike="noStrike" kern="0" cap="none" spc="0" normalizeH="0" baseline="0" noProof="0" dirty="0">
                <a:ln>
                  <a:noFill/>
                </a:ln>
                <a:solidFill>
                  <a:schemeClr val="tx1"/>
                </a:solidFill>
                <a:effectLst/>
                <a:uLnTx/>
                <a:uFillTx/>
                <a:latin typeface="Calibri" pitchFamily="34" charset="0"/>
                <a:cs typeface="Arial" charset="0"/>
              </a:rPr>
              <a:t>-integrado</a:t>
            </a:r>
            <a:r>
              <a:rPr kumimoji="0" lang="es-ES" altLang="es-CO" sz="2000" b="0" i="0" u="none" strike="noStrike" kern="0" cap="none" spc="0" normalizeH="0" baseline="0" noProof="0" dirty="0">
                <a:ln>
                  <a:noFill/>
                </a:ln>
                <a:solidFill>
                  <a:schemeClr val="tx1"/>
                </a:solidFill>
                <a:effectLst/>
                <a:uLnTx/>
                <a:uFillTx/>
                <a:latin typeface="Calibri" pitchFamily="34" charset="0"/>
                <a:cs typeface="Arial" charset="0"/>
              </a:rPr>
              <a:t>. </a:t>
            </a:r>
          </a:p>
        </p:txBody>
      </p:sp>
    </p:spTree>
    <p:extLst>
      <p:ext uri="{BB962C8B-B14F-4D97-AF65-F5344CB8AC3E}">
        <p14:creationId xmlns:p14="http://schemas.microsoft.com/office/powerpoint/2010/main" val="141696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208383"/>
            <a:ext cx="7772400" cy="1470025"/>
          </a:xfrm>
        </p:spPr>
        <p:txBody>
          <a:bodyPr>
            <a:normAutofit/>
          </a:bodyPr>
          <a:lstStyle/>
          <a:p>
            <a:pPr>
              <a:lnSpc>
                <a:spcPct val="80000"/>
              </a:lnSpc>
            </a:pPr>
            <a:r>
              <a:rPr lang="es-ES" sz="3600" dirty="0"/>
              <a:t>PROGRAMA</a:t>
            </a:r>
          </a:p>
        </p:txBody>
      </p:sp>
      <p:sp>
        <p:nvSpPr>
          <p:cNvPr id="4" name="CuadroTexto 3"/>
          <p:cNvSpPr txBox="1"/>
          <p:nvPr/>
        </p:nvSpPr>
        <p:spPr>
          <a:xfrm>
            <a:off x="1026942" y="1678408"/>
            <a:ext cx="7258929" cy="5262979"/>
          </a:xfrm>
          <a:prstGeom prst="rect">
            <a:avLst/>
          </a:prstGeom>
          <a:noFill/>
        </p:spPr>
        <p:txBody>
          <a:bodyPr wrap="square" rtlCol="0">
            <a:spAutoFit/>
          </a:bodyPr>
          <a:lstStyle/>
          <a:p>
            <a:pPr algn="just"/>
            <a:r>
              <a:rPr lang="es-CO" sz="2400" dirty="0"/>
              <a:t>1.    Introducción </a:t>
            </a:r>
          </a:p>
          <a:p>
            <a:pPr algn="just"/>
            <a:r>
              <a:rPr lang="es-CO" sz="2400" dirty="0"/>
              <a:t>2. Análisis del régimen tributario vigente de los dividendos en Colombia</a:t>
            </a:r>
          </a:p>
          <a:p>
            <a:pPr marL="457200" indent="-457200" algn="just">
              <a:buAutoNum type="arabicPeriod" startAt="3"/>
            </a:pPr>
            <a:r>
              <a:rPr lang="es-CO" sz="2400" dirty="0"/>
              <a:t>La propuesta de gravar los dividendos en Colombia: aspectos constitucionales</a:t>
            </a:r>
          </a:p>
          <a:p>
            <a:pPr marL="457200" indent="-457200" algn="just">
              <a:buAutoNum type="arabicPeriod" startAt="3"/>
            </a:pPr>
            <a:r>
              <a:rPr lang="es-CO" sz="2400" dirty="0"/>
              <a:t>La propuesta de gravar los dividendos en Colombia: la competitividad del país</a:t>
            </a:r>
          </a:p>
          <a:p>
            <a:pPr marL="457200" indent="-457200" algn="just">
              <a:buAutoNum type="arabicPeriod" startAt="3"/>
            </a:pPr>
            <a:r>
              <a:rPr lang="es-CO" sz="2400" dirty="0"/>
              <a:t>Las asimetrías en la selección de los vehículos de inversión</a:t>
            </a:r>
          </a:p>
          <a:p>
            <a:pPr marL="457200" indent="-457200" algn="just">
              <a:buAutoNum type="arabicPeriod" startAt="3"/>
            </a:pPr>
            <a:r>
              <a:rPr lang="es-CO" sz="2400" dirty="0"/>
              <a:t>Las asimetrías en las formas de financiación</a:t>
            </a:r>
          </a:p>
          <a:p>
            <a:pPr marL="457200" indent="-457200" algn="just">
              <a:buAutoNum type="arabicPeriod" startAt="3"/>
            </a:pPr>
            <a:r>
              <a:rPr lang="es-CO" sz="2400" dirty="0"/>
              <a:t>Las asimetrías entre las utilidades de enajenación de acciones y los dividendos</a:t>
            </a:r>
          </a:p>
          <a:p>
            <a:pPr marL="457200" indent="-457200" algn="just">
              <a:buAutoNum type="arabicPeriod" startAt="3"/>
            </a:pPr>
            <a:r>
              <a:rPr lang="es-CO" sz="2400" dirty="0"/>
              <a:t>¿Qué alternativas hay?</a:t>
            </a:r>
          </a:p>
          <a:p>
            <a:pPr marL="457200" indent="-457200" algn="just">
              <a:buAutoNum type="arabicPeriod" startAt="3"/>
            </a:pPr>
            <a:r>
              <a:rPr lang="es-CO" sz="2400" dirty="0"/>
              <a:t>Conclusiones</a:t>
            </a:r>
            <a:endParaRPr lang="es-ES" b="1" dirty="0"/>
          </a:p>
        </p:txBody>
      </p:sp>
    </p:spTree>
    <p:extLst>
      <p:ext uri="{BB962C8B-B14F-4D97-AF65-F5344CB8AC3E}">
        <p14:creationId xmlns:p14="http://schemas.microsoft.com/office/powerpoint/2010/main" val="302354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ítulo 1"/>
          <p:cNvSpPr>
            <a:spLocks noGrp="1"/>
          </p:cNvSpPr>
          <p:nvPr>
            <p:ph type="ctrTitle"/>
          </p:nvPr>
        </p:nvSpPr>
        <p:spPr>
          <a:xfrm>
            <a:off x="171450" y="207963"/>
            <a:ext cx="7772400" cy="1470025"/>
          </a:xfrm>
        </p:spPr>
        <p:txBody>
          <a:bodyPr/>
          <a:lstStyle/>
          <a:p>
            <a:pPr eaLnBrk="1" hangingPunct="1">
              <a:lnSpc>
                <a:spcPct val="80000"/>
              </a:lnSpc>
            </a:pPr>
            <a:r>
              <a:rPr lang="es-ES" altLang="es-CO" sz="3600"/>
              <a:t>2. Experiencia chilena sobre </a:t>
            </a:r>
            <a:br>
              <a:rPr lang="es-ES" altLang="es-CO" sz="3600"/>
            </a:br>
            <a:r>
              <a:rPr lang="es-ES" altLang="es-CO" sz="3600"/>
              <a:t>doble imposición sociedad-socio</a:t>
            </a:r>
          </a:p>
        </p:txBody>
      </p:sp>
      <p:sp>
        <p:nvSpPr>
          <p:cNvPr id="23555" name="CuadroTexto 3"/>
          <p:cNvSpPr txBox="1">
            <a:spLocks noChangeArrowheads="1"/>
          </p:cNvSpPr>
          <p:nvPr/>
        </p:nvSpPr>
        <p:spPr bwMode="auto">
          <a:xfrm>
            <a:off x="576263" y="1677988"/>
            <a:ext cx="799941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0" i="0" u="none" strike="noStrike" kern="0" cap="none" spc="0" normalizeH="0" baseline="0" noProof="0">
                <a:ln>
                  <a:noFill/>
                </a:ln>
                <a:solidFill>
                  <a:schemeClr val="tx1"/>
                </a:solidFill>
                <a:effectLst/>
                <a:uLnTx/>
                <a:uFillTx/>
                <a:latin typeface="Calibri" panose="020F0502020204030204" pitchFamily="34" charset="0"/>
              </a:rPr>
              <a:t>El resultado era que, bajo el sistema semi-integrado, la carga tributaria máxima llegaba a 44,45% vs. 35% para el resto de los contribuyentes (tanto residentes como no residentes).</a:t>
            </a:r>
          </a:p>
          <a:p>
            <a:pPr marL="0" marR="0" lvl="0" indent="0" algn="just" defTabSz="914400" eaLnBrk="1" fontAlgn="auto" latinLnBrk="0" hangingPunct="1">
              <a:lnSpc>
                <a:spcPct val="100000"/>
              </a:lnSpc>
              <a:spcBef>
                <a:spcPct val="0"/>
              </a:spcBef>
              <a:spcAft>
                <a:spcPts val="0"/>
              </a:spcAft>
              <a:buClrTx/>
              <a:buSzTx/>
              <a:buFontTx/>
              <a:buNone/>
              <a:tabLst/>
              <a:defRPr/>
            </a:pPr>
            <a:endParaRPr kumimoji="0" lang="es-ES" altLang="es-CO" sz="2000" b="0" i="0" u="none" strike="noStrike" kern="0" cap="none" spc="0" normalizeH="0" baseline="0" noProof="0">
              <a:ln>
                <a:noFill/>
              </a:ln>
              <a:solidFill>
                <a:schemeClr val="tx1"/>
              </a:solidFill>
              <a:effectLst/>
              <a:uLnTx/>
              <a:uFillTx/>
              <a:latin typeface="Calibri" panose="020F050202020403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1" i="0" u="none" strike="noStrike" kern="0" cap="none" spc="0" normalizeH="0" baseline="0" noProof="0">
                <a:ln>
                  <a:noFill/>
                </a:ln>
                <a:solidFill>
                  <a:schemeClr val="tx1"/>
                </a:solidFill>
                <a:effectLst/>
                <a:uLnTx/>
                <a:uFillTx/>
                <a:latin typeface="Calibri" panose="020F0502020204030204" pitchFamily="34" charset="0"/>
              </a:rPr>
              <a:t>Pero los redactores olvidaron considerar el efecto de los CDIs suscritos por Chile…</a:t>
            </a:r>
          </a:p>
          <a:p>
            <a:pPr marL="0" marR="0" lvl="0" indent="0" algn="just" defTabSz="914400" eaLnBrk="1" fontAlgn="auto" latinLnBrk="0" hangingPunct="1">
              <a:lnSpc>
                <a:spcPct val="100000"/>
              </a:lnSpc>
              <a:spcBef>
                <a:spcPct val="0"/>
              </a:spcBef>
              <a:spcAft>
                <a:spcPts val="0"/>
              </a:spcAft>
              <a:buClrTx/>
              <a:buSzTx/>
              <a:buFontTx/>
              <a:buNone/>
              <a:tabLst/>
              <a:defRPr/>
            </a:pPr>
            <a:endParaRPr kumimoji="0" lang="es-ES" altLang="es-CO" sz="2000" b="1" i="0" u="none" strike="noStrike" kern="0" cap="none" spc="0" normalizeH="0" baseline="0" noProof="0">
              <a:ln>
                <a:noFill/>
              </a:ln>
              <a:solidFill>
                <a:schemeClr val="tx1"/>
              </a:solidFill>
              <a:effectLst/>
              <a:uLnTx/>
              <a:uFillTx/>
              <a:latin typeface="Calibri" panose="020F050202020403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1" i="0" u="none" strike="noStrike" kern="0" cap="none" spc="0" normalizeH="0" baseline="0" noProof="0">
                <a:ln>
                  <a:noFill/>
                </a:ln>
                <a:solidFill>
                  <a:schemeClr val="tx1"/>
                </a:solidFill>
                <a:effectLst/>
                <a:uLnTx/>
                <a:uFillTx/>
                <a:latin typeface="Calibri" panose="020F0502020204030204" pitchFamily="34" charset="0"/>
              </a:rPr>
              <a:t>Simplificación de la Reforma (o “Reforma a la Reforma” – Ley 20.899 de 2016)</a:t>
            </a:r>
            <a:r>
              <a:rPr kumimoji="0" lang="es-ES" altLang="es-CO" sz="2000" b="0" i="0" u="none" strike="noStrike" kern="0" cap="none" spc="0" normalizeH="0" baseline="0" noProof="0">
                <a:ln>
                  <a:noFill/>
                </a:ln>
                <a:solidFill>
                  <a:schemeClr val="tx1"/>
                </a:solidFill>
                <a:effectLst/>
                <a:uLnTx/>
                <a:uFillTx/>
                <a:latin typeface="Calibri" panose="020F0502020204030204" pitchFamily="34" charset="0"/>
              </a:rPr>
              <a:t>, restringió aun más el alcance del sistema de Renta Atribuida, relegándolo a un sistema de excepción (sólo sociedades de personas integradas exclusivamente por personas naturales o no residentes). </a:t>
            </a:r>
            <a:endParaRPr kumimoji="0" lang="es-ES" altLang="es-CO" sz="2000" b="1" i="0" u="none" strike="noStrike" kern="0" cap="none" spc="0" normalizeH="0" baseline="0" noProof="0">
              <a:ln>
                <a:noFill/>
              </a:ln>
              <a:solidFill>
                <a:schemeClr val="tx1"/>
              </a:solidFill>
              <a:effectLst/>
              <a:uLnTx/>
              <a:uFillTx/>
              <a:latin typeface="Calibri" panose="020F050202020403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kumimoji="0" lang="es-ES" altLang="es-CO" sz="2000" b="1" i="0" u="none" strike="noStrike" kern="0" cap="none" spc="0" normalizeH="0" baseline="0" noProof="0">
              <a:ln>
                <a:noFill/>
              </a:ln>
              <a:solidFill>
                <a:schemeClr val="tx1"/>
              </a:solidFill>
              <a:effectLst/>
              <a:uLnTx/>
              <a:uFillTx/>
              <a:latin typeface="Calibri" panose="020F0502020204030204" pitchFamily="34"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kumimoji="0" lang="es-ES" altLang="es-CO" sz="2000" b="1" i="0" u="none" strike="noStrike" kern="0" cap="none" spc="0" normalizeH="0" baseline="0" noProof="0">
                <a:ln>
                  <a:noFill/>
                </a:ln>
                <a:solidFill>
                  <a:schemeClr val="tx1"/>
                </a:solidFill>
                <a:effectLst/>
                <a:uLnTx/>
                <a:uFillTx/>
                <a:latin typeface="Calibri" panose="020F0502020204030204" pitchFamily="34" charset="0"/>
              </a:rPr>
              <a:t>En definitiva, la reforma ha terminado siendo gatopardista.</a:t>
            </a:r>
          </a:p>
        </p:txBody>
      </p:sp>
    </p:spTree>
    <p:extLst>
      <p:ext uri="{BB962C8B-B14F-4D97-AF65-F5344CB8AC3E}">
        <p14:creationId xmlns:p14="http://schemas.microsoft.com/office/powerpoint/2010/main" val="162335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3. La propuesta de gravar los dividendos en Colombia: aspectos constitucionales</a:t>
            </a:r>
          </a:p>
        </p:txBody>
      </p:sp>
      <p:sp>
        <p:nvSpPr>
          <p:cNvPr id="5" name="CuadroTexto 4"/>
          <p:cNvSpPr txBox="1"/>
          <p:nvPr/>
        </p:nvSpPr>
        <p:spPr>
          <a:xfrm>
            <a:off x="1153551" y="2317120"/>
            <a:ext cx="7039064" cy="4154984"/>
          </a:xfrm>
          <a:prstGeom prst="rect">
            <a:avLst/>
          </a:prstGeom>
          <a:noFill/>
        </p:spPr>
        <p:txBody>
          <a:bodyPr wrap="square" rtlCol="0">
            <a:spAutoFit/>
          </a:bodyPr>
          <a:lstStyle/>
          <a:p>
            <a:pPr marL="457200" lvl="0" indent="-457200" algn="just" defTabSz="914400">
              <a:buFont typeface="+mj-lt"/>
              <a:buAutoNum type="arabicParenR"/>
            </a:pPr>
            <a:r>
              <a:rPr lang="es-CO" sz="2400" b="1" kern="0" dirty="0">
                <a:solidFill>
                  <a:sysClr val="windowText" lastClr="000000"/>
                </a:solidFill>
              </a:rPr>
              <a:t>Lucy: ¿Esto resulta acorde con el principio de capacidad contributiva?</a:t>
            </a:r>
          </a:p>
          <a:p>
            <a:pPr marL="457200" lvl="0" indent="-457200" algn="just" defTabSz="914400">
              <a:buFont typeface="+mj-lt"/>
              <a:buAutoNum type="arabicParenR"/>
            </a:pPr>
            <a:r>
              <a:rPr lang="es-CO" sz="2400" kern="0" dirty="0">
                <a:solidFill>
                  <a:sysClr val="windowText" lastClr="000000"/>
                </a:solidFill>
              </a:rPr>
              <a:t>Felipe: ¿Esta discusión se ha planteado en Chile? ¿Cómo se ha resuelto?</a:t>
            </a:r>
          </a:p>
          <a:p>
            <a:pPr marL="457200" lvl="0" indent="-457200" algn="just" defTabSz="914400">
              <a:buFont typeface="+mj-lt"/>
              <a:buAutoNum type="arabicParenR"/>
            </a:pPr>
            <a:r>
              <a:rPr lang="es-CO" sz="2400" kern="0" dirty="0">
                <a:solidFill>
                  <a:sysClr val="windowText" lastClr="000000"/>
                </a:solidFill>
              </a:rPr>
              <a:t>Juan Guillermo ¿Qué ocurriría con las utilidades retenidas hasta el año fiscal 2016 susceptibles de distribuir como ingreso no constitutivo de renta ni ganancia ocasional?</a:t>
            </a:r>
          </a:p>
          <a:p>
            <a:pPr marL="457200" lvl="0" indent="-457200" algn="just" defTabSz="914400">
              <a:buFont typeface="+mj-lt"/>
              <a:buAutoNum type="arabicParenR"/>
            </a:pPr>
            <a:r>
              <a:rPr lang="es-CO" sz="2400" kern="0" dirty="0">
                <a:solidFill>
                  <a:sysClr val="windowText" lastClr="000000"/>
                </a:solidFill>
              </a:rPr>
              <a:t>Felipe: ¿Cuál ha sido la experiencia chilena sobre los regímenes de transición para el gravamen de los dividendos?</a:t>
            </a:r>
          </a:p>
        </p:txBody>
      </p:sp>
    </p:spTree>
    <p:extLst>
      <p:ext uri="{BB962C8B-B14F-4D97-AF65-F5344CB8AC3E}">
        <p14:creationId xmlns:p14="http://schemas.microsoft.com/office/powerpoint/2010/main" val="200392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2432200333"/>
              </p:ext>
            </p:extLst>
          </p:nvPr>
        </p:nvGraphicFramePr>
        <p:xfrm>
          <a:off x="729995" y="1175670"/>
          <a:ext cx="7344859" cy="4732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9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6" name="Marcador de contenido 16"/>
          <p:cNvGraphicFramePr>
            <a:graphicFrameLocks/>
          </p:cNvGraphicFramePr>
          <p:nvPr>
            <p:extLst>
              <p:ext uri="{D42A27DB-BD31-4B8C-83A1-F6EECF244321}">
                <p14:modId xmlns:p14="http://schemas.microsoft.com/office/powerpoint/2010/main" val="2273358300"/>
              </p:ext>
            </p:extLst>
          </p:nvPr>
        </p:nvGraphicFramePr>
        <p:xfrm>
          <a:off x="556846" y="886265"/>
          <a:ext cx="7729025" cy="566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35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2600499594"/>
              </p:ext>
            </p:extLst>
          </p:nvPr>
        </p:nvGraphicFramePr>
        <p:xfrm>
          <a:off x="542779" y="1154856"/>
          <a:ext cx="8038514" cy="524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94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3. La propuesta de gravar los dividendos en Colombia: aspectos constitucionales</a:t>
            </a:r>
          </a:p>
        </p:txBody>
      </p:sp>
      <p:sp>
        <p:nvSpPr>
          <p:cNvPr id="5" name="CuadroTexto 4"/>
          <p:cNvSpPr txBox="1"/>
          <p:nvPr/>
        </p:nvSpPr>
        <p:spPr>
          <a:xfrm>
            <a:off x="1153551" y="2317120"/>
            <a:ext cx="7039064" cy="4154984"/>
          </a:xfrm>
          <a:prstGeom prst="rect">
            <a:avLst/>
          </a:prstGeom>
          <a:noFill/>
        </p:spPr>
        <p:txBody>
          <a:bodyPr wrap="square" rtlCol="0">
            <a:spAutoFit/>
          </a:bodyPr>
          <a:lstStyle/>
          <a:p>
            <a:pPr marL="457200" lvl="0" indent="-457200" algn="just" defTabSz="914400">
              <a:buFont typeface="+mj-lt"/>
              <a:buAutoNum type="arabicParenR"/>
            </a:pPr>
            <a:r>
              <a:rPr lang="es-CO" sz="2400" kern="0" dirty="0">
                <a:solidFill>
                  <a:sysClr val="windowText" lastClr="000000"/>
                </a:solidFill>
              </a:rPr>
              <a:t>Lucy: ¿Esto resulta acorde con el principio de capacidad contributiva?</a:t>
            </a:r>
          </a:p>
          <a:p>
            <a:pPr marL="457200" lvl="0" indent="-457200" algn="just" defTabSz="914400">
              <a:buFont typeface="+mj-lt"/>
              <a:buAutoNum type="arabicParenR"/>
            </a:pPr>
            <a:r>
              <a:rPr lang="es-CO" sz="2400" b="1" kern="0" dirty="0">
                <a:solidFill>
                  <a:sysClr val="windowText" lastClr="000000"/>
                </a:solidFill>
              </a:rPr>
              <a:t>Felipe: ¿Esta discusión se ha planteado en Chile? ¿Cómo se ha resuelto?</a:t>
            </a:r>
          </a:p>
          <a:p>
            <a:pPr marL="457200" lvl="0" indent="-457200" algn="just" defTabSz="914400">
              <a:buFont typeface="+mj-lt"/>
              <a:buAutoNum type="arabicParenR"/>
            </a:pPr>
            <a:r>
              <a:rPr lang="es-CO" sz="2400" kern="0" dirty="0">
                <a:solidFill>
                  <a:sysClr val="windowText" lastClr="000000"/>
                </a:solidFill>
              </a:rPr>
              <a:t>Juan Guillermo ¿Qué ocurriría con las utilidades retenidas hasta el año fiscal 2016 susceptibles de distribuir como ingreso no constitutivo de renta ni ganancia ocasional?</a:t>
            </a:r>
          </a:p>
          <a:p>
            <a:pPr marL="457200" lvl="0" indent="-457200" algn="just" defTabSz="914400">
              <a:buFont typeface="+mj-lt"/>
              <a:buAutoNum type="arabicParenR"/>
            </a:pPr>
            <a:r>
              <a:rPr lang="es-CO" sz="2400" kern="0" dirty="0">
                <a:solidFill>
                  <a:sysClr val="windowText" lastClr="000000"/>
                </a:solidFill>
              </a:rPr>
              <a:t>Felipe: ¿Cuál ha sido la experiencia chilena sobre los regímenes de transición para el gravamen de los dividendos?</a:t>
            </a:r>
          </a:p>
        </p:txBody>
      </p:sp>
    </p:spTree>
    <p:extLst>
      <p:ext uri="{BB962C8B-B14F-4D97-AF65-F5344CB8AC3E}">
        <p14:creationId xmlns:p14="http://schemas.microsoft.com/office/powerpoint/2010/main" val="176484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3. Tributación de dividendos – CHILE</a:t>
            </a:r>
            <a:br>
              <a:rPr lang="es-ES" sz="3600" dirty="0"/>
            </a:br>
            <a:endParaRPr lang="es-ES" sz="3600" dirty="0"/>
          </a:p>
        </p:txBody>
      </p:sp>
      <p:sp>
        <p:nvSpPr>
          <p:cNvPr id="5" name="CuadroTexto 4"/>
          <p:cNvSpPr txBox="1"/>
          <p:nvPr/>
        </p:nvSpPr>
        <p:spPr>
          <a:xfrm>
            <a:off x="1181685" y="972409"/>
            <a:ext cx="7005711" cy="563231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latin typeface="Calibri"/>
              </a:rPr>
              <a:t>Desde largo tiempo, la ley tributaria chilena ha gravado los dividendos al momento en que éstos son pagados al socio. La capacidad contributiva del socio se manifiesta cuando percibe el dividendo.</a:t>
            </a:r>
            <a:endParaRPr kumimoji="0" lang="es-ES" sz="2000" b="1" i="0" u="none" strike="noStrike" kern="0" cap="none" spc="0" normalizeH="0" baseline="0" noProof="0" dirty="0">
              <a:ln>
                <a:noFill/>
              </a:ln>
              <a:solidFill>
                <a:sysClr val="windowText" lastClr="000000"/>
              </a:solidFill>
              <a:effectLst/>
              <a:uLnTx/>
              <a:uFillTx/>
              <a:latin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latin typeface="Calibri"/>
              </a:rPr>
              <a:t>Constituyen una especie de renta proveniente de valores mobiliarios (acciones), que </a:t>
            </a:r>
            <a:r>
              <a:rPr kumimoji="0" lang="es-ES" sz="2000" b="1" i="0" u="none" strike="noStrike" kern="0" cap="none" spc="0" normalizeH="0" baseline="0" noProof="0" dirty="0">
                <a:ln>
                  <a:noFill/>
                </a:ln>
                <a:solidFill>
                  <a:sysClr val="windowText" lastClr="000000"/>
                </a:solidFill>
                <a:effectLst/>
                <a:uLnTx/>
                <a:uFillTx/>
                <a:latin typeface="Calibri"/>
              </a:rPr>
              <a:t>sólo se grava cuando llega a un destinatario final de dicha renta</a:t>
            </a:r>
            <a:r>
              <a:rPr kumimoji="0" lang="es-ES" sz="2000" b="0" i="0" u="none" strike="noStrike" kern="0" cap="none" spc="0" normalizeH="0" baseline="0" noProof="0" dirty="0">
                <a:ln>
                  <a:noFill/>
                </a:ln>
                <a:solidFill>
                  <a:sysClr val="windowText" lastClr="000000"/>
                </a:solidFill>
                <a:effectLst/>
                <a:uLnTx/>
                <a:uFillTx/>
                <a:latin typeface="Calibri"/>
              </a:rPr>
              <a:t>: a una persona física residente en Chile (con IGC) o a un no residente (con IA).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latin typeface="Calibri"/>
              </a:rPr>
              <a:t>En cambio, </a:t>
            </a:r>
            <a:r>
              <a:rPr kumimoji="0" lang="es-ES" sz="2000" b="1" i="0" u="none" strike="noStrike" kern="0" cap="none" spc="0" normalizeH="0" baseline="0" noProof="0" dirty="0">
                <a:ln>
                  <a:noFill/>
                </a:ln>
                <a:solidFill>
                  <a:sysClr val="windowText" lastClr="000000"/>
                </a:solidFill>
                <a:effectLst/>
                <a:uLnTx/>
                <a:uFillTx/>
                <a:latin typeface="Calibri"/>
              </a:rPr>
              <a:t>las distribuciones de dividendos a otros contribuyentes (v.gr. otras sociedades) se encuentran exentos de tributación</a:t>
            </a:r>
            <a:r>
              <a:rPr kumimoji="0" lang="es-ES" sz="2000" b="0" i="0" u="none" strike="noStrike" kern="0" cap="none" spc="0" normalizeH="0" baseline="0" noProof="0" dirty="0">
                <a:ln>
                  <a:noFill/>
                </a:ln>
                <a:solidFill>
                  <a:sysClr val="windowText" lastClr="000000"/>
                </a:solidFill>
                <a:effectLst/>
                <a:uLnTx/>
                <a:uFillTx/>
                <a:latin typeface="Calibri"/>
              </a:rPr>
              <a:t>, por constituir utilidades que ya pagaron el primer nivel (IDPC) en la empresa que primero los distribuyó. Esto evita un efecto cascada en la tributación de dividendos</a:t>
            </a:r>
            <a:r>
              <a:rPr kumimoji="0" lang="es-ES" sz="1800" b="0" i="0" u="none" strike="noStrike" kern="0" cap="none" spc="0" normalizeH="0" baseline="0" noProof="0" dirty="0">
                <a:ln>
                  <a:noFill/>
                </a:ln>
                <a:solidFill>
                  <a:sysClr val="windowText" lastClr="000000"/>
                </a:solidFill>
                <a:effectLst/>
                <a:uLnTx/>
                <a:uFillTx/>
                <a:latin typeface="Calibri"/>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ysClr val="windowText" lastClr="000000"/>
              </a:solidFill>
              <a:effectLst/>
              <a:uLnTx/>
              <a:uFillTx/>
              <a:latin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latin typeface="Calibri"/>
              </a:rPr>
              <a:t>En estos casos, la ley sigue un criterio económico y considera que </a:t>
            </a:r>
            <a:r>
              <a:rPr kumimoji="0" lang="es-ES" sz="2000" b="1" i="0" u="none" strike="noStrike" kern="0" cap="none" spc="0" normalizeH="0" baseline="0" noProof="0" dirty="0">
                <a:ln>
                  <a:noFill/>
                </a:ln>
                <a:solidFill>
                  <a:sysClr val="windowText" lastClr="000000"/>
                </a:solidFill>
                <a:effectLst/>
                <a:uLnTx/>
                <a:uFillTx/>
                <a:latin typeface="Calibri"/>
              </a:rPr>
              <a:t>el único titular de la renta es la persona física residente o no</a:t>
            </a:r>
            <a:r>
              <a:rPr kumimoji="0" lang="es-ES" sz="2000" b="0" i="0" u="none" strike="noStrike" kern="0" cap="none" spc="0" normalizeH="0" baseline="0" noProof="0" dirty="0">
                <a:ln>
                  <a:noFill/>
                </a:ln>
                <a:solidFill>
                  <a:sysClr val="windowText" lastClr="000000"/>
                </a:solidFill>
                <a:effectLst/>
                <a:uLnTx/>
                <a:uFillTx/>
                <a:latin typeface="Calibri"/>
              </a:rPr>
              <a:t>. El IDPC es sólo un anticipo del IGC o IA, pues están totalmente integrados.</a:t>
            </a:r>
          </a:p>
        </p:txBody>
      </p:sp>
    </p:spTree>
    <p:extLst>
      <p:ext uri="{BB962C8B-B14F-4D97-AF65-F5344CB8AC3E}">
        <p14:creationId xmlns:p14="http://schemas.microsoft.com/office/powerpoint/2010/main" val="17661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3. La propuesta de gravar los dividendos en Colombia: aspectos constitucionales</a:t>
            </a:r>
          </a:p>
        </p:txBody>
      </p:sp>
      <p:sp>
        <p:nvSpPr>
          <p:cNvPr id="5" name="CuadroTexto 4"/>
          <p:cNvSpPr txBox="1"/>
          <p:nvPr/>
        </p:nvSpPr>
        <p:spPr>
          <a:xfrm>
            <a:off x="1153551" y="2317120"/>
            <a:ext cx="7039064" cy="4154984"/>
          </a:xfrm>
          <a:prstGeom prst="rect">
            <a:avLst/>
          </a:prstGeom>
          <a:noFill/>
        </p:spPr>
        <p:txBody>
          <a:bodyPr wrap="square" rtlCol="0">
            <a:spAutoFit/>
          </a:bodyPr>
          <a:lstStyle/>
          <a:p>
            <a:pPr marL="457200" lvl="0" indent="-457200" algn="just" defTabSz="914400">
              <a:buFont typeface="+mj-lt"/>
              <a:buAutoNum type="arabicParenR"/>
            </a:pPr>
            <a:r>
              <a:rPr lang="es-CO" sz="2400" kern="0" dirty="0">
                <a:solidFill>
                  <a:sysClr val="windowText" lastClr="000000"/>
                </a:solidFill>
              </a:rPr>
              <a:t>Lucy: ¿Esto resulta acorde con el principio de capacidad contributiva?</a:t>
            </a:r>
          </a:p>
          <a:p>
            <a:pPr marL="457200" lvl="0" indent="-457200" algn="just" defTabSz="914400">
              <a:buFont typeface="+mj-lt"/>
              <a:buAutoNum type="arabicParenR"/>
            </a:pPr>
            <a:r>
              <a:rPr lang="es-CO" sz="2400" kern="0" dirty="0">
                <a:solidFill>
                  <a:sysClr val="windowText" lastClr="000000"/>
                </a:solidFill>
              </a:rPr>
              <a:t>Felipe: ¿Esta discusión se ha planteado en Chile? ¿Cómo se ha resuelto?</a:t>
            </a:r>
          </a:p>
          <a:p>
            <a:pPr marL="457200" lvl="0" indent="-457200" algn="just" defTabSz="914400">
              <a:buFont typeface="+mj-lt"/>
              <a:buAutoNum type="arabicParenR"/>
            </a:pPr>
            <a:r>
              <a:rPr lang="es-CO" sz="2400" b="1" kern="0" dirty="0">
                <a:solidFill>
                  <a:sysClr val="windowText" lastClr="000000"/>
                </a:solidFill>
              </a:rPr>
              <a:t>Juan Guillermo ¿Qué ocurriría con las utilidades retenidas hasta el año fiscal 2016 susceptibles de distribuir como ingreso no constitutivo de renta ni ganancia ocasional?</a:t>
            </a:r>
          </a:p>
          <a:p>
            <a:pPr marL="457200" lvl="0" indent="-457200" algn="just" defTabSz="914400">
              <a:buFont typeface="+mj-lt"/>
              <a:buAutoNum type="arabicParenR"/>
            </a:pPr>
            <a:r>
              <a:rPr lang="es-CO" sz="2400" kern="0" dirty="0">
                <a:solidFill>
                  <a:sysClr val="windowText" lastClr="000000"/>
                </a:solidFill>
              </a:rPr>
              <a:t>Felipe: ¿Cuál ha sido la experiencia chilena sobre los regímenes de transición para el gravamen de los dividendos?</a:t>
            </a:r>
          </a:p>
        </p:txBody>
      </p:sp>
    </p:spTree>
    <p:extLst>
      <p:ext uri="{BB962C8B-B14F-4D97-AF65-F5344CB8AC3E}">
        <p14:creationId xmlns:p14="http://schemas.microsoft.com/office/powerpoint/2010/main" val="1207727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11200" y="207963"/>
            <a:ext cx="6383338" cy="1646237"/>
          </a:xfrm>
        </p:spPr>
        <p:txBody>
          <a:bodyPr rtlCol="0">
            <a:normAutofit fontScale="90000"/>
          </a:bodyPr>
          <a:lstStyle/>
          <a:p>
            <a:pPr eaLnBrk="1" fontAlgn="auto" hangingPunct="1">
              <a:lnSpc>
                <a:spcPct val="80000"/>
              </a:lnSpc>
              <a:spcAft>
                <a:spcPts val="0"/>
              </a:spcAft>
              <a:defRPr/>
            </a:pPr>
            <a:r>
              <a:rPr lang="es-CO" sz="3600" dirty="0"/>
              <a:t>Utilidades retenidas hasta el 2016 susceptibles de distribuirse como ingreso no constitutivo de renta</a:t>
            </a:r>
            <a:endParaRPr lang="es-ES" sz="3600" dirty="0"/>
          </a:p>
        </p:txBody>
      </p:sp>
      <p:graphicFrame>
        <p:nvGraphicFramePr>
          <p:cNvPr id="4" name="5 Marcador de contenido"/>
          <p:cNvGraphicFramePr>
            <a:graphicFrameLocks/>
          </p:cNvGraphicFramePr>
          <p:nvPr/>
        </p:nvGraphicFramePr>
        <p:xfrm>
          <a:off x="937365" y="2396067"/>
          <a:ext cx="7692639"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05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3. La propuesta de gravar los dividendos en Colombia: aspectos constitucionales</a:t>
            </a:r>
          </a:p>
        </p:txBody>
      </p:sp>
      <p:sp>
        <p:nvSpPr>
          <p:cNvPr id="5" name="CuadroTexto 4"/>
          <p:cNvSpPr txBox="1"/>
          <p:nvPr/>
        </p:nvSpPr>
        <p:spPr>
          <a:xfrm>
            <a:off x="1153551" y="2317120"/>
            <a:ext cx="7039064" cy="4462760"/>
          </a:xfrm>
          <a:prstGeom prst="rect">
            <a:avLst/>
          </a:prstGeom>
          <a:noFill/>
        </p:spPr>
        <p:txBody>
          <a:bodyPr wrap="square" rtlCol="0">
            <a:spAutoFit/>
          </a:bodyPr>
          <a:lstStyle/>
          <a:p>
            <a:pPr marL="457200" lvl="0" indent="-457200" algn="just" defTabSz="914400">
              <a:buFont typeface="+mj-lt"/>
              <a:buAutoNum type="arabicParenR"/>
            </a:pPr>
            <a:r>
              <a:rPr lang="es-CO" sz="2400" kern="0" dirty="0">
                <a:solidFill>
                  <a:sysClr val="windowText" lastClr="000000"/>
                </a:solidFill>
              </a:rPr>
              <a:t>Lucy: ¿Esto resulta acorde con el principio de capacidad contributiva?</a:t>
            </a:r>
          </a:p>
          <a:p>
            <a:pPr marL="457200" lvl="0" indent="-457200" algn="just" defTabSz="914400">
              <a:buFont typeface="+mj-lt"/>
              <a:buAutoNum type="arabicParenR"/>
            </a:pPr>
            <a:r>
              <a:rPr lang="es-CO" sz="2400" kern="0" dirty="0">
                <a:solidFill>
                  <a:sysClr val="windowText" lastClr="000000"/>
                </a:solidFill>
              </a:rPr>
              <a:t>Felipe: ¿Esta discusión se ha planteado en Chile? ¿Cómo se ha resuelto?</a:t>
            </a:r>
          </a:p>
          <a:p>
            <a:pPr marL="457200" lvl="0" indent="-457200" algn="just" defTabSz="914400">
              <a:buFont typeface="+mj-lt"/>
              <a:buAutoNum type="arabicParenR"/>
            </a:pPr>
            <a:r>
              <a:rPr lang="es-CO" sz="2400" kern="0" dirty="0">
                <a:solidFill>
                  <a:sysClr val="windowText" lastClr="000000"/>
                </a:solidFill>
              </a:rPr>
              <a:t>Juan Guillermo ¿Qué ocurriría con las utilidades retenidas hasta el año fiscal 2016 susceptibles de distribuir como ingreso no constitutivo de renta ni ganancia ocasional?</a:t>
            </a:r>
          </a:p>
          <a:p>
            <a:pPr marL="457200" indent="-457200" algn="just" defTabSz="914400">
              <a:buFont typeface="+mj-lt"/>
              <a:buAutoNum type="arabicParenR"/>
            </a:pPr>
            <a:r>
              <a:rPr lang="es-CO" sz="2400" b="1" kern="0" dirty="0">
                <a:solidFill>
                  <a:sysClr val="windowText" lastClr="000000"/>
                </a:solidFill>
              </a:rPr>
              <a:t>Felipe: ¿Cuál ha sido la experiencia chilena sobre los regímenes de transición para el gravamen de los dividendos?</a:t>
            </a:r>
          </a:p>
          <a:p>
            <a:pPr marL="457200" lvl="0" indent="-457200" algn="just" defTabSz="914400">
              <a:buFont typeface="+mj-lt"/>
              <a:buAutoNum type="arabicParenR"/>
            </a:pPr>
            <a:endParaRPr lang="es-CO" sz="2000" kern="0" dirty="0">
              <a:solidFill>
                <a:sysClr val="windowText" lastClr="000000"/>
              </a:solidFill>
            </a:endParaRPr>
          </a:p>
        </p:txBody>
      </p:sp>
    </p:spTree>
    <p:extLst>
      <p:ext uri="{BB962C8B-B14F-4D97-AF65-F5344CB8AC3E}">
        <p14:creationId xmlns:p14="http://schemas.microsoft.com/office/powerpoint/2010/main" val="235250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23888" y="274638"/>
            <a:ext cx="7462911" cy="1143000"/>
          </a:xfrm>
        </p:spPr>
        <p:txBody>
          <a:bodyPr>
            <a:normAutofit/>
          </a:bodyPr>
          <a:lstStyle/>
          <a:p>
            <a:pPr algn="just"/>
            <a:r>
              <a:rPr lang="es-CO" sz="3600" dirty="0"/>
              <a:t>1. Introducción</a:t>
            </a:r>
          </a:p>
        </p:txBody>
      </p:sp>
      <p:sp>
        <p:nvSpPr>
          <p:cNvPr id="3" name="Marcador de contenido 2"/>
          <p:cNvSpPr>
            <a:spLocks noGrp="1"/>
          </p:cNvSpPr>
          <p:nvPr>
            <p:ph idx="1"/>
          </p:nvPr>
        </p:nvSpPr>
        <p:spPr>
          <a:xfrm>
            <a:off x="1378634" y="1600200"/>
            <a:ext cx="7308166" cy="4525963"/>
          </a:xfrm>
        </p:spPr>
        <p:txBody>
          <a:bodyPr>
            <a:normAutofit lnSpcReduction="10000"/>
          </a:bodyPr>
          <a:lstStyle/>
          <a:p>
            <a:pPr algn="just"/>
            <a:r>
              <a:rPr lang="es-CO" dirty="0"/>
              <a:t>La tributación de los dividendos se encuentra en el centro de las principales decisiones de política fiscal de un Estado.</a:t>
            </a:r>
          </a:p>
          <a:p>
            <a:pPr algn="just"/>
            <a:r>
              <a:rPr lang="es-CO" dirty="0"/>
              <a:t>Su tributación se entronca dentro de las decisiones sobre las relación entre:</a:t>
            </a:r>
          </a:p>
          <a:p>
            <a:pPr lvl="1" algn="just"/>
            <a:r>
              <a:rPr lang="es-CO" dirty="0"/>
              <a:t>El IRPF y el IS</a:t>
            </a:r>
          </a:p>
          <a:p>
            <a:pPr lvl="1" algn="just"/>
            <a:r>
              <a:rPr lang="es-CO" dirty="0"/>
              <a:t>El Impuesto sobre rentas ordinarias y </a:t>
            </a:r>
            <a:r>
              <a:rPr lang="es-CO"/>
              <a:t>las extraordinarias</a:t>
            </a:r>
            <a:endParaRPr lang="es-CO" dirty="0"/>
          </a:p>
        </p:txBody>
      </p:sp>
    </p:spTree>
    <p:extLst>
      <p:ext uri="{BB962C8B-B14F-4D97-AF65-F5344CB8AC3E}">
        <p14:creationId xmlns:p14="http://schemas.microsoft.com/office/powerpoint/2010/main" val="187700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a:bodyPr>
          <a:lstStyle/>
          <a:p>
            <a:pPr>
              <a:lnSpc>
                <a:spcPct val="80000"/>
              </a:lnSpc>
            </a:pPr>
            <a:r>
              <a:rPr lang="es-ES" sz="3600" dirty="0"/>
              <a:t>3. Régimen de transición en Chile</a:t>
            </a:r>
          </a:p>
        </p:txBody>
      </p:sp>
      <p:sp>
        <p:nvSpPr>
          <p:cNvPr id="5" name="CuadroTexto 4"/>
          <p:cNvSpPr txBox="1"/>
          <p:nvPr/>
        </p:nvSpPr>
        <p:spPr>
          <a:xfrm>
            <a:off x="1125414" y="1451145"/>
            <a:ext cx="7096165" cy="501675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rPr>
              <a:t>Cada vez que la ley tributaria chilena ha aplicado regímenes de transición sobre rentas empresariales ha respetado el tratamiento previo respecto de las rentas que ya se generaron a nivel de la empresa. Esta opción se considera consistente con la doctrina del respeto a los derechos adquiridos.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rPr>
              <a:t>Esto implica que, aun cuando no hayan sido pagadas a los socios, dichas utilidades mantienen el tratamiento tributario previo a la reforma que las modifica.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rPr>
              <a:t>Esta es la solución que se siguió en el año 2014, cuando se elimina –a partir de 2017- el régimen de integración total vigente. En ese caso, las utilidades que se obtengan hasta el año 2016 mantendrán el tratamiento tributario previo, aun cuando no hayan sido pagadas a esa fecha a los socios de las mismas. El respeto de dicho régimen no tiene límite en el tiempo.</a:t>
            </a:r>
          </a:p>
        </p:txBody>
      </p:sp>
    </p:spTree>
    <p:extLst>
      <p:ext uri="{BB962C8B-B14F-4D97-AF65-F5344CB8AC3E}">
        <p14:creationId xmlns:p14="http://schemas.microsoft.com/office/powerpoint/2010/main" val="3305780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ítulo 1"/>
          <p:cNvSpPr>
            <a:spLocks noGrp="1"/>
          </p:cNvSpPr>
          <p:nvPr>
            <p:ph type="ctrTitle"/>
          </p:nvPr>
        </p:nvSpPr>
        <p:spPr>
          <a:xfrm>
            <a:off x="171450" y="481013"/>
            <a:ext cx="7772400" cy="842962"/>
          </a:xfrm>
        </p:spPr>
        <p:txBody>
          <a:bodyPr/>
          <a:lstStyle/>
          <a:p>
            <a:pPr eaLnBrk="1" hangingPunct="1">
              <a:lnSpc>
                <a:spcPct val="80000"/>
              </a:lnSpc>
            </a:pPr>
            <a:r>
              <a:rPr lang="es-ES" altLang="es-CO" sz="3600"/>
              <a:t>3. Régimen de transición en Chile</a:t>
            </a:r>
          </a:p>
        </p:txBody>
      </p:sp>
      <p:sp>
        <p:nvSpPr>
          <p:cNvPr id="5" name="CuadroTexto 4"/>
          <p:cNvSpPr txBox="1"/>
          <p:nvPr/>
        </p:nvSpPr>
        <p:spPr>
          <a:xfrm>
            <a:off x="1125538" y="1450975"/>
            <a:ext cx="7096125" cy="4094163"/>
          </a:xfrm>
          <a:prstGeom prst="rect">
            <a:avLst/>
          </a:prstGeom>
          <a:noFill/>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ysClr val="windowText" lastClr="000000"/>
                </a:solidFill>
                <a:effectLst/>
                <a:uLnTx/>
                <a:uFillTx/>
                <a:latin typeface="+mn-lt"/>
                <a:cs typeface="+mn-cs"/>
              </a:rPr>
              <a:t>En la reforma tributaria (2014) se introdujeron dos normas de transición inéditas hasta ahora en Chile, que pueden ser de interés en Colombia: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ysClr val="windowText" lastClr="000000"/>
              </a:solidFill>
              <a:effectLst/>
              <a:uLnTx/>
              <a:uFillTx/>
              <a:latin typeface="+mn-lt"/>
              <a:cs typeface="+mn-cs"/>
            </a:endParaRPr>
          </a:p>
          <a:p>
            <a:pPr marL="457200" marR="0" lvl="0" indent="-457200" algn="just" defTabSz="914400" eaLnBrk="1" fontAlgn="auto" latinLnBrk="0" hangingPunct="1">
              <a:lnSpc>
                <a:spcPct val="100000"/>
              </a:lnSpc>
              <a:spcBef>
                <a:spcPts val="0"/>
              </a:spcBef>
              <a:spcAft>
                <a:spcPts val="0"/>
              </a:spcAft>
              <a:buClrTx/>
              <a:buSzTx/>
              <a:buFontTx/>
              <a:buAutoNum type="arabicParenR"/>
              <a:tabLst/>
              <a:defRPr/>
            </a:pPr>
            <a:r>
              <a:rPr kumimoji="0" lang="es-ES" sz="2000" b="0" i="0" u="none" strike="noStrike" kern="0" cap="none" spc="0" normalizeH="0" baseline="0" noProof="0" dirty="0">
                <a:ln>
                  <a:noFill/>
                </a:ln>
                <a:solidFill>
                  <a:sysClr val="windowText" lastClr="000000"/>
                </a:solidFill>
                <a:effectLst/>
                <a:uLnTx/>
                <a:uFillTx/>
                <a:latin typeface="+mn-lt"/>
                <a:cs typeface="+mn-cs"/>
              </a:rPr>
              <a:t>Tratamiento permanente a los saldos de FUT: crédito por IDPC no se pierde, pero queda relegado al último puesto en el orden de prelación de los créditos.</a:t>
            </a:r>
          </a:p>
          <a:p>
            <a:pPr marL="457200" marR="0" lvl="0" indent="-457200" algn="just" defTabSz="914400" eaLnBrk="1" fontAlgn="auto" latinLnBrk="0" hangingPunct="1">
              <a:lnSpc>
                <a:spcPct val="100000"/>
              </a:lnSpc>
              <a:spcBef>
                <a:spcPts val="0"/>
              </a:spcBef>
              <a:spcAft>
                <a:spcPts val="0"/>
              </a:spcAft>
              <a:buClrTx/>
              <a:buSzTx/>
              <a:buFontTx/>
              <a:buAutoNum type="arabicParenR"/>
              <a:tabLst/>
              <a:defRPr/>
            </a:pPr>
            <a:r>
              <a:rPr kumimoji="0" lang="es-ES" sz="2000" b="0" i="0" u="none" strike="noStrike" kern="0" cap="none" spc="0" normalizeH="0" baseline="0" noProof="0" dirty="0">
                <a:ln>
                  <a:noFill/>
                </a:ln>
                <a:solidFill>
                  <a:sysClr val="windowText" lastClr="000000"/>
                </a:solidFill>
                <a:effectLst/>
                <a:uLnTx/>
                <a:uFillTx/>
                <a:latin typeface="+mn-lt"/>
                <a:cs typeface="+mn-cs"/>
              </a:rPr>
              <a:t>Tratamiento transitorio a los saldos de FUT (“FUT histórico”): entre 2015 y 2017 se puede anticipar el pago de IGC/IA sobre los saldos de FUT, sin necesidad de retirar las utilidades, pagando una alícuota “extraordinaria”: 32% o promedio ponderado del IGC de los socios durante los últimos tres ejercicios.</a:t>
            </a:r>
          </a:p>
        </p:txBody>
      </p:sp>
    </p:spTree>
    <p:extLst>
      <p:ext uri="{BB962C8B-B14F-4D97-AF65-F5344CB8AC3E}">
        <p14:creationId xmlns:p14="http://schemas.microsoft.com/office/powerpoint/2010/main" val="37807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4. La propuesta de gravar los dividendos en Colombia: la competitividad del país</a:t>
            </a:r>
          </a:p>
        </p:txBody>
      </p:sp>
      <p:sp>
        <p:nvSpPr>
          <p:cNvPr id="3" name="CuadroTexto 2"/>
          <p:cNvSpPr txBox="1"/>
          <p:nvPr/>
        </p:nvSpPr>
        <p:spPr>
          <a:xfrm>
            <a:off x="1153551" y="2317120"/>
            <a:ext cx="7039064" cy="1200329"/>
          </a:xfrm>
          <a:prstGeom prst="rect">
            <a:avLst/>
          </a:prstGeom>
          <a:noFill/>
        </p:spPr>
        <p:txBody>
          <a:bodyPr wrap="square" rtlCol="0">
            <a:spAutoFit/>
          </a:bodyPr>
          <a:lstStyle/>
          <a:p>
            <a:pPr marL="457200" lvl="0" indent="-457200" algn="just" defTabSz="914400">
              <a:buFont typeface="Arial" panose="020B0604020202020204" pitchFamily="34" charset="0"/>
              <a:buChar char="•"/>
            </a:pPr>
            <a:r>
              <a:rPr lang="es-CO" sz="2400" kern="0" dirty="0">
                <a:solidFill>
                  <a:sysClr val="windowText" lastClr="000000"/>
                </a:solidFill>
              </a:rPr>
              <a:t>Lucy, Juan Guillermo: ¿Cuál es el impacto de la adopción de la propuesta de la Comisión de Expertos en la competitividad del país?</a:t>
            </a:r>
          </a:p>
        </p:txBody>
      </p:sp>
    </p:spTree>
    <p:extLst>
      <p:ext uri="{BB962C8B-B14F-4D97-AF65-F5344CB8AC3E}">
        <p14:creationId xmlns:p14="http://schemas.microsoft.com/office/powerpoint/2010/main" val="971155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ítulo 1"/>
          <p:cNvSpPr>
            <a:spLocks noGrp="1"/>
          </p:cNvSpPr>
          <p:nvPr>
            <p:ph type="ctrTitle"/>
          </p:nvPr>
        </p:nvSpPr>
        <p:spPr>
          <a:xfrm>
            <a:off x="490538" y="25400"/>
            <a:ext cx="6740525" cy="1646238"/>
          </a:xfrm>
        </p:spPr>
        <p:txBody>
          <a:bodyPr/>
          <a:lstStyle/>
          <a:p>
            <a:pPr eaLnBrk="1" hangingPunct="1">
              <a:lnSpc>
                <a:spcPct val="80000"/>
              </a:lnSpc>
            </a:pPr>
            <a:r>
              <a:rPr lang="es-CO" altLang="es-CO" sz="3600"/>
              <a:t>Propuesta de la comisión de expertos</a:t>
            </a:r>
            <a:endParaRPr lang="es-ES" altLang="es-CO" sz="3600"/>
          </a:p>
        </p:txBody>
      </p:sp>
      <p:sp>
        <p:nvSpPr>
          <p:cNvPr id="34" name="6 CuadroTexto"/>
          <p:cNvSpPr txBox="1">
            <a:spLocks noChangeArrowheads="1"/>
          </p:cNvSpPr>
          <p:nvPr/>
        </p:nvSpPr>
        <p:spPr bwMode="auto">
          <a:xfrm>
            <a:off x="371475" y="2354263"/>
            <a:ext cx="877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s-CO" altLang="es-CO" sz="1800" b="1" i="0" u="none" strike="noStrike" kern="0" cap="none" spc="0" normalizeH="0" baseline="0" noProof="0" dirty="0">
                <a:ln>
                  <a:noFill/>
                </a:ln>
                <a:solidFill>
                  <a:schemeClr val="tx2"/>
                </a:solidFill>
                <a:effectLst/>
                <a:uLnTx/>
                <a:uFillTx/>
                <a:latin typeface="+mj-lt"/>
                <a:cs typeface="Arial" charset="0"/>
              </a:rPr>
              <a:t>Personas naturales                Sociedades cerradas y extranjeras           Sociedades abiertas</a:t>
            </a:r>
          </a:p>
        </p:txBody>
      </p:sp>
      <p:sp>
        <p:nvSpPr>
          <p:cNvPr id="35" name="34 Flecha abajo"/>
          <p:cNvSpPr/>
          <p:nvPr/>
        </p:nvSpPr>
        <p:spPr>
          <a:xfrm>
            <a:off x="4419600" y="2036763"/>
            <a:ext cx="561975" cy="2952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36" name="35 CuadroTexto"/>
          <p:cNvSpPr txBox="1"/>
          <p:nvPr/>
        </p:nvSpPr>
        <p:spPr>
          <a:xfrm>
            <a:off x="490538" y="1492250"/>
            <a:ext cx="7874000" cy="368300"/>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ysClr val="windowText" lastClr="000000"/>
                </a:solidFill>
                <a:effectLst/>
                <a:uLnTx/>
                <a:uFillTx/>
                <a:latin typeface="+mj-lt"/>
              </a:rPr>
              <a:t> DIVIDENDOS GRAVADOS COMO INGRESO ORDINARIO</a:t>
            </a:r>
          </a:p>
        </p:txBody>
      </p:sp>
      <p:sp>
        <p:nvSpPr>
          <p:cNvPr id="37" name="36 Flecha abajo"/>
          <p:cNvSpPr/>
          <p:nvPr/>
        </p:nvSpPr>
        <p:spPr>
          <a:xfrm>
            <a:off x="7486650" y="2101850"/>
            <a:ext cx="561975" cy="293688"/>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38" name="37 Flecha abajo"/>
          <p:cNvSpPr/>
          <p:nvPr/>
        </p:nvSpPr>
        <p:spPr>
          <a:xfrm>
            <a:off x="1285875" y="2033588"/>
            <a:ext cx="560388" cy="293687"/>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39" name="38 Rectángulo"/>
          <p:cNvSpPr/>
          <p:nvPr/>
        </p:nvSpPr>
        <p:spPr>
          <a:xfrm>
            <a:off x="6751638" y="2965450"/>
            <a:ext cx="1993900" cy="3121025"/>
          </a:xfrm>
          <a:prstGeom prst="rect">
            <a:avLst/>
          </a:prstGeom>
          <a:noFill/>
          <a:ln w="12700"/>
        </p:spPr>
        <p:style>
          <a:lnRef idx="2">
            <a:schemeClr val="dk1"/>
          </a:lnRef>
          <a:fillRef idx="1">
            <a:schemeClr val="lt1"/>
          </a:fillRef>
          <a:effectRef idx="0">
            <a:schemeClr val="dk1"/>
          </a:effectRef>
          <a:fontRef idx="minor">
            <a:schemeClr val="dk1"/>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SIN IMPUESTO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rPr>
              <a:t>¿Descuento del 100%, ingreso no constitutivo de renta o renta exenta?</a:t>
            </a:r>
          </a:p>
        </p:txBody>
      </p:sp>
      <p:sp>
        <p:nvSpPr>
          <p:cNvPr id="40" name="39 Rectángulo"/>
          <p:cNvSpPr/>
          <p:nvPr/>
        </p:nvSpPr>
        <p:spPr>
          <a:xfrm>
            <a:off x="3486150" y="2965450"/>
            <a:ext cx="2390775" cy="3121025"/>
          </a:xfrm>
          <a:prstGeom prst="rect">
            <a:avLst/>
          </a:prstGeom>
          <a:noFill/>
          <a:ln w="12700"/>
        </p:spPr>
        <p:style>
          <a:lnRef idx="2">
            <a:schemeClr val="dk1"/>
          </a:lnRef>
          <a:fillRef idx="1">
            <a:schemeClr val="lt1"/>
          </a:fillRef>
          <a:effectRef idx="0">
            <a:schemeClr val="dk1"/>
          </a:effectRef>
          <a:fontRef idx="minor">
            <a:schemeClr val="dk1"/>
          </a:fontRef>
        </p:style>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TASA 10% o 15%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err="1">
                <a:ln>
                  <a:noFill/>
                </a:ln>
                <a:solidFill>
                  <a:sysClr val="windowText" lastClr="000000"/>
                </a:solidFill>
                <a:effectLst/>
                <a:uLnTx/>
                <a:uFillTx/>
                <a:latin typeface="Trebuchet MS" panose="020B0603020202020204" pitchFamily="34" charset="0"/>
              </a:rPr>
              <a:t>IUE</a:t>
            </a:r>
            <a:r>
              <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rPr>
              <a:t> 30% o 35%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DESCUENTO TRIBUTARIO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rPr>
              <a:t>20%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RETENCIÓN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rPr>
              <a:t>10% o 15%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p:txBody>
      </p:sp>
      <p:grpSp>
        <p:nvGrpSpPr>
          <p:cNvPr id="33802" name="4 Grupo"/>
          <p:cNvGrpSpPr>
            <a:grpSpLocks/>
          </p:cNvGrpSpPr>
          <p:nvPr/>
        </p:nvGrpSpPr>
        <p:grpSpPr bwMode="auto">
          <a:xfrm>
            <a:off x="244475" y="2817813"/>
            <a:ext cx="2651125" cy="3970337"/>
            <a:chOff x="470237" y="2965451"/>
            <a:chExt cx="2161277" cy="3604949"/>
          </a:xfrm>
        </p:grpSpPr>
        <p:sp>
          <p:nvSpPr>
            <p:cNvPr id="42" name="41 Rectángulo"/>
            <p:cNvSpPr/>
            <p:nvPr/>
          </p:nvSpPr>
          <p:spPr>
            <a:xfrm>
              <a:off x="500003" y="2965451"/>
              <a:ext cx="2131511" cy="3604949"/>
            </a:xfrm>
            <a:prstGeom prst="rect">
              <a:avLst/>
            </a:prstGeom>
            <a:noFill/>
            <a:ln w="12700"/>
          </p:spPr>
          <p:style>
            <a:lnRef idx="2">
              <a:schemeClr val="dk1"/>
            </a:lnRef>
            <a:fillRef idx="1">
              <a:schemeClr val="lt1"/>
            </a:fillRef>
            <a:effectRef idx="0">
              <a:schemeClr val="dk1"/>
            </a:effectRef>
            <a:fontRef idx="minor">
              <a:schemeClr val="dk1"/>
            </a:fontRef>
          </p:style>
          <p:txBody>
            <a:bodyPr/>
            <a:lstStyle/>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TASA 0%</a:t>
              </a:r>
              <a:endParaRPr kumimoji="0" lang="es-CO" sz="1400" b="0" i="0" u="none" strike="noStrike" kern="0" cap="none" spc="0" normalizeH="0" baseline="0" noProof="0" dirty="0">
                <a:ln>
                  <a:noFill/>
                </a:ln>
                <a:solidFill>
                  <a:sysClr val="windowText" lastClr="000000"/>
                </a:solidFill>
                <a:effectLst/>
                <a:uLnTx/>
                <a:uFillTx/>
                <a:latin typeface="Trebuchet MS" panose="020B0603020202020204" pitchFamily="34" charset="0"/>
              </a:endParaRP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300" b="0" i="0" u="none" strike="noStrike" kern="0" cap="none" spc="0" normalizeH="0" baseline="0" noProof="0" dirty="0">
                  <a:ln>
                    <a:noFill/>
                  </a:ln>
                  <a:solidFill>
                    <a:sysClr val="windowText" lastClr="000000"/>
                  </a:solidFill>
                  <a:effectLst/>
                  <a:uLnTx/>
                  <a:uFillTx/>
                  <a:latin typeface="Trebuchet MS" panose="020B0603020202020204" pitchFamily="34" charset="0"/>
                </a:rPr>
                <a:t>Renta gravable 0-2000 UVT</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TASA 10%</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300" b="0" i="0" u="none" strike="noStrike" kern="0" cap="none" spc="0" normalizeH="0" baseline="0" noProof="0" dirty="0">
                  <a:ln>
                    <a:noFill/>
                  </a:ln>
                  <a:solidFill>
                    <a:sysClr val="windowText" lastClr="000000"/>
                  </a:solidFill>
                  <a:effectLst/>
                  <a:uLnTx/>
                  <a:uFillTx/>
                  <a:latin typeface="Trebuchet MS" panose="020B0603020202020204" pitchFamily="34" charset="0"/>
                </a:rPr>
                <a:t>Renta gravable 2001-3500 UVT</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TASA 15%</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300" b="0" i="0" u="none" strike="noStrike" kern="0" cap="none" spc="0" normalizeH="0" baseline="0" noProof="0" dirty="0">
                  <a:ln>
                    <a:noFill/>
                  </a:ln>
                  <a:solidFill>
                    <a:sysClr val="windowText" lastClr="000000"/>
                  </a:solidFill>
                  <a:effectLst/>
                  <a:uLnTx/>
                  <a:uFillTx/>
                  <a:latin typeface="Trebuchet MS" panose="020B0603020202020204" pitchFamily="34" charset="0"/>
                </a:rPr>
                <a:t>Renta gravable 3501 UVT en adelante</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DESCUENTO TRIBUTARIO</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300" b="0" i="0" u="none" strike="noStrike" kern="0" cap="none" spc="0" normalizeH="0" baseline="0" noProof="0" dirty="0">
                  <a:ln>
                    <a:noFill/>
                  </a:ln>
                  <a:solidFill>
                    <a:sysClr val="windowText" lastClr="000000"/>
                  </a:solidFill>
                  <a:effectLst/>
                  <a:uLnTx/>
                  <a:uFillTx/>
                  <a:latin typeface="Trebuchet MS" panose="020B0603020202020204" pitchFamily="34" charset="0"/>
                </a:rPr>
                <a:t> Hasta del 20%</a:t>
              </a:r>
            </a:p>
            <a:p>
              <a:pPr marL="0" marR="0" lvl="0" indent="0" algn="ctr" defTabSz="914400" eaLnBrk="1" fontAlgn="auto" latinLnBrk="0" hangingPunct="1">
                <a:lnSpc>
                  <a:spcPct val="100000"/>
                </a:lnSpc>
                <a:spcBef>
                  <a:spcPts val="1000"/>
                </a:spcBef>
                <a:spcAft>
                  <a:spcPts val="0"/>
                </a:spcAft>
                <a:buClrTx/>
                <a:buSzTx/>
                <a:buFontTx/>
                <a:buNone/>
                <a:tabLst/>
                <a:defRPr/>
              </a:pPr>
              <a:r>
                <a:rPr kumimoji="0" lang="es-CO" sz="1400" b="1" i="0" u="none" strike="noStrike" kern="0" cap="none" spc="0" normalizeH="0" baseline="0" noProof="0" dirty="0">
                  <a:ln>
                    <a:noFill/>
                  </a:ln>
                  <a:solidFill>
                    <a:sysClr val="windowText" lastClr="000000"/>
                  </a:solidFill>
                  <a:effectLst/>
                  <a:uLnTx/>
                  <a:uFillTx/>
                  <a:latin typeface="Trebuchet MS" panose="020B0603020202020204" pitchFamily="34" charset="0"/>
                </a:rPr>
                <a:t>RETENCIÓN </a:t>
              </a:r>
            </a:p>
            <a:p>
              <a:pPr marL="0" marR="0" lvl="0" indent="0" algn="ctr" defTabSz="914400" eaLnBrk="1" fontAlgn="auto" latinLnBrk="0" hangingPunct="1">
                <a:lnSpc>
                  <a:spcPct val="100000"/>
                </a:lnSpc>
                <a:spcBef>
                  <a:spcPts val="500"/>
                </a:spcBef>
                <a:spcAft>
                  <a:spcPts val="0"/>
                </a:spcAft>
                <a:buClrTx/>
                <a:buSzTx/>
                <a:buFontTx/>
                <a:buNone/>
                <a:tabLst/>
                <a:defRPr/>
              </a:pPr>
              <a:r>
                <a:rPr kumimoji="0" lang="es-CO" sz="1300" b="0" i="0" u="none" strike="noStrike" kern="0" cap="none" spc="0" normalizeH="0" baseline="0" noProof="0" dirty="0">
                  <a:ln>
                    <a:noFill/>
                  </a:ln>
                  <a:solidFill>
                    <a:sysClr val="windowText" lastClr="000000"/>
                  </a:solidFill>
                  <a:effectLst/>
                  <a:uLnTx/>
                  <a:uFillTx/>
                  <a:latin typeface="Trebuchet MS" panose="020B0603020202020204" pitchFamily="34" charset="0"/>
                </a:rPr>
                <a:t>10% </a:t>
              </a:r>
            </a:p>
            <a:p>
              <a:pPr marL="0" marR="0" lvl="0" indent="0" algn="ctr" defTabSz="914400" eaLnBrk="1" fontAlgn="auto" latinLnBrk="0" hangingPunct="1">
                <a:lnSpc>
                  <a:spcPct val="100000"/>
                </a:lnSpc>
                <a:spcBef>
                  <a:spcPts val="500"/>
                </a:spcBef>
                <a:spcAft>
                  <a:spcPts val="0"/>
                </a:spcAft>
                <a:buClrTx/>
                <a:buSzTx/>
                <a:buFontTx/>
                <a:buNone/>
                <a:tabLst/>
                <a:defRPr/>
              </a:pPr>
              <a:r>
                <a:rPr kumimoji="0" lang="es-CO" sz="1000" b="0" i="0" u="none" strike="noStrike" kern="0" cap="none" spc="0" normalizeH="0" baseline="0" noProof="0" dirty="0">
                  <a:ln>
                    <a:noFill/>
                  </a:ln>
                  <a:solidFill>
                    <a:sysClr val="windowText" lastClr="000000"/>
                  </a:solidFill>
                  <a:effectLst/>
                  <a:uLnTx/>
                  <a:uFillTx/>
                  <a:latin typeface="Trebuchet MS" panose="020B0603020202020204" pitchFamily="34" charset="0"/>
                </a:rPr>
                <a:t>(Cuando la tarifa marginal del impuesto de renta del año anterior es superior al 20%)</a:t>
              </a:r>
              <a:endParaRPr kumimoji="0" lang="es-CO" sz="1000" b="0" i="0" u="none" strike="noStrike" kern="0" cap="none" spc="0" normalizeH="0" baseline="0" noProof="0" dirty="0">
                <a:ln>
                  <a:noFill/>
                </a:ln>
                <a:solidFill>
                  <a:sysClr val="windowText" lastClr="000000"/>
                </a:solidFill>
                <a:effectLst/>
                <a:uLnTx/>
                <a:uFillTx/>
              </a:endParaRPr>
            </a:p>
          </p:txBody>
        </p:sp>
        <p:cxnSp>
          <p:nvCxnSpPr>
            <p:cNvPr id="43" name="42 Conector recto"/>
            <p:cNvCxnSpPr/>
            <p:nvPr/>
          </p:nvCxnSpPr>
          <p:spPr>
            <a:xfrm>
              <a:off x="470237" y="5555652"/>
              <a:ext cx="2161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500003" y="4213706"/>
              <a:ext cx="21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485767" y="4922877"/>
              <a:ext cx="21457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500003" y="3596786"/>
              <a:ext cx="21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410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ítulo 1"/>
          <p:cNvSpPr>
            <a:spLocks noGrp="1"/>
          </p:cNvSpPr>
          <p:nvPr>
            <p:ph type="ctrTitle"/>
          </p:nvPr>
        </p:nvSpPr>
        <p:spPr>
          <a:xfrm>
            <a:off x="500063" y="17463"/>
            <a:ext cx="6740525" cy="1646237"/>
          </a:xfrm>
        </p:spPr>
        <p:txBody>
          <a:bodyPr/>
          <a:lstStyle/>
          <a:p>
            <a:pPr eaLnBrk="1" hangingPunct="1">
              <a:lnSpc>
                <a:spcPct val="80000"/>
              </a:lnSpc>
            </a:pPr>
            <a:r>
              <a:rPr lang="es-CO" altLang="es-CO" sz="3600"/>
              <a:t>Propuesta de la comisión de expertos</a:t>
            </a:r>
            <a:endParaRPr lang="es-ES" altLang="es-CO" sz="3600"/>
          </a:p>
        </p:txBody>
      </p:sp>
      <p:graphicFrame>
        <p:nvGraphicFramePr>
          <p:cNvPr id="4" name="Table 1"/>
          <p:cNvGraphicFramePr>
            <a:graphicFrameLocks noGrp="1"/>
          </p:cNvGraphicFramePr>
          <p:nvPr/>
        </p:nvGraphicFramePr>
        <p:xfrm>
          <a:off x="295275" y="2092325"/>
          <a:ext cx="8572499" cy="2793999"/>
        </p:xfrm>
        <a:graphic>
          <a:graphicData uri="http://schemas.openxmlformats.org/drawingml/2006/table">
            <a:tbl>
              <a:tblPr/>
              <a:tblGrid>
                <a:gridCol w="2182217">
                  <a:extLst>
                    <a:ext uri="{9D8B030D-6E8A-4147-A177-3AD203B41FA5}">
                      <a16:colId xmlns:a16="http://schemas.microsoft.com/office/drawing/2014/main" val="20000"/>
                    </a:ext>
                  </a:extLst>
                </a:gridCol>
                <a:gridCol w="1598000">
                  <a:extLst>
                    <a:ext uri="{9D8B030D-6E8A-4147-A177-3AD203B41FA5}">
                      <a16:colId xmlns:a16="http://schemas.microsoft.com/office/drawing/2014/main" val="20001"/>
                    </a:ext>
                  </a:extLst>
                </a:gridCol>
                <a:gridCol w="1598000">
                  <a:extLst>
                    <a:ext uri="{9D8B030D-6E8A-4147-A177-3AD203B41FA5}">
                      <a16:colId xmlns:a16="http://schemas.microsoft.com/office/drawing/2014/main" val="20002"/>
                    </a:ext>
                  </a:extLst>
                </a:gridCol>
                <a:gridCol w="1596282">
                  <a:extLst>
                    <a:ext uri="{9D8B030D-6E8A-4147-A177-3AD203B41FA5}">
                      <a16:colId xmlns:a16="http://schemas.microsoft.com/office/drawing/2014/main" val="20003"/>
                    </a:ext>
                  </a:extLst>
                </a:gridCol>
                <a:gridCol w="1598000">
                  <a:extLst>
                    <a:ext uri="{9D8B030D-6E8A-4147-A177-3AD203B41FA5}">
                      <a16:colId xmlns:a16="http://schemas.microsoft.com/office/drawing/2014/main" val="20004"/>
                    </a:ext>
                  </a:extLst>
                </a:gridCol>
              </a:tblGrid>
              <a:tr h="864477">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600" b="1" i="0" u="none" strike="noStrike" cap="none" normalizeH="0" baseline="0" dirty="0">
                        <a:ln>
                          <a:noFill/>
                        </a:ln>
                        <a:solidFill>
                          <a:srgbClr val="FFFFFF"/>
                        </a:solidFill>
                        <a:effectLst/>
                        <a:latin typeface="+mj-lt"/>
                        <a:ea typeface="MS PGothic" pitchFamily="34" charset="-128"/>
                      </a:endParaRP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800" b="1" i="0" u="none" strike="noStrike" cap="none" normalizeH="0" baseline="0" dirty="0">
                          <a:ln>
                            <a:noFill/>
                          </a:ln>
                          <a:solidFill>
                            <a:srgbClr val="FFFFFF"/>
                          </a:solidFill>
                          <a:effectLst/>
                          <a:latin typeface="+mj-lt"/>
                          <a:ea typeface="MS PGothic" pitchFamily="34" charset="-128"/>
                        </a:rPr>
                        <a:t>Argentina</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800" b="1" i="0" u="none" strike="noStrike" cap="none" normalizeH="0" baseline="0" dirty="0">
                          <a:ln>
                            <a:noFill/>
                          </a:ln>
                          <a:solidFill>
                            <a:srgbClr val="FFFFFF"/>
                          </a:solidFill>
                          <a:effectLst/>
                          <a:latin typeface="+mj-lt"/>
                          <a:ea typeface="MS PGothic" pitchFamily="34" charset="-128"/>
                        </a:rPr>
                        <a:t>México</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800" b="1" i="0" u="none" strike="noStrike" cap="none" normalizeH="0" baseline="0" dirty="0">
                          <a:ln>
                            <a:noFill/>
                          </a:ln>
                          <a:solidFill>
                            <a:srgbClr val="FFFFFF"/>
                          </a:solidFill>
                          <a:effectLst/>
                          <a:latin typeface="+mj-lt"/>
                          <a:ea typeface="MS PGothic" pitchFamily="34" charset="-128"/>
                        </a:rPr>
                        <a:t>Chile</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800" b="1" i="0" u="none" strike="noStrike" cap="none" normalizeH="0" baseline="0" dirty="0">
                          <a:ln>
                            <a:noFill/>
                          </a:ln>
                          <a:solidFill>
                            <a:srgbClr val="FFFFFF"/>
                          </a:solidFill>
                          <a:effectLst/>
                          <a:latin typeface="+mj-lt"/>
                          <a:ea typeface="MS PGothic" pitchFamily="34" charset="-128"/>
                        </a:rPr>
                        <a:t>Perú</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31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Tarifa corporativa</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35.0%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30.0%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24.0%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28.0%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431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Impuesto dividendos</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a:ln>
                            <a:noFill/>
                          </a:ln>
                          <a:solidFill>
                            <a:srgbClr val="000000"/>
                          </a:solidFill>
                          <a:effectLst/>
                          <a:latin typeface="+mj-lt"/>
                          <a:ea typeface="MS PGothic" pitchFamily="34" charset="-128"/>
                        </a:rPr>
                        <a:t>0.0%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10.0%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11.0%*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0" i="0" u="none" strike="noStrike" cap="none" normalizeH="0" baseline="0" dirty="0">
                          <a:ln>
                            <a:noFill/>
                          </a:ln>
                          <a:solidFill>
                            <a:srgbClr val="000000"/>
                          </a:solidFill>
                          <a:effectLst/>
                          <a:latin typeface="+mj-lt"/>
                          <a:ea typeface="MS PGothic" pitchFamily="34" charset="-128"/>
                        </a:rPr>
                        <a:t>6.8%</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3174">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altLang="es-CO" sz="1600" b="1" i="0" u="none" strike="noStrike" cap="none" normalizeH="0" baseline="0" dirty="0">
                          <a:ln>
                            <a:noFill/>
                          </a:ln>
                          <a:solidFill>
                            <a:srgbClr val="000000"/>
                          </a:solidFill>
                          <a:effectLst/>
                          <a:latin typeface="+mj-lt"/>
                          <a:ea typeface="MS PGothic" pitchFamily="34" charset="-128"/>
                        </a:rPr>
                        <a:t>Tarifa nominal combinada</a:t>
                      </a:r>
                    </a:p>
                  </a:txBody>
                  <a:tcPr marL="91432" marR="91432"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1" i="0" u="none" strike="noStrike" cap="none" normalizeH="0" baseline="0">
                          <a:ln>
                            <a:noFill/>
                          </a:ln>
                          <a:solidFill>
                            <a:srgbClr val="000000"/>
                          </a:solidFill>
                          <a:effectLst/>
                          <a:latin typeface="+mj-lt"/>
                          <a:ea typeface="MS PGothic" pitchFamily="34" charset="-128"/>
                        </a:rPr>
                        <a:t>35.0%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1" i="0" u="none" strike="noStrike" cap="none" normalizeH="0" baseline="0" dirty="0">
                          <a:ln>
                            <a:noFill/>
                          </a:ln>
                          <a:solidFill>
                            <a:srgbClr val="000000"/>
                          </a:solidFill>
                          <a:effectLst/>
                          <a:latin typeface="+mj-lt"/>
                          <a:ea typeface="MS PGothic" pitchFamily="34" charset="-128"/>
                        </a:rPr>
                        <a:t>37.0%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1" i="0" u="none" strike="noStrike" cap="none" normalizeH="0" baseline="0" dirty="0">
                          <a:ln>
                            <a:noFill/>
                          </a:ln>
                          <a:solidFill>
                            <a:srgbClr val="000000"/>
                          </a:solidFill>
                          <a:effectLst/>
                          <a:latin typeface="+mj-lt"/>
                          <a:ea typeface="MS PGothic" pitchFamily="34" charset="-128"/>
                        </a:rPr>
                        <a:t>35.0%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altLang="es-CO" sz="1600" b="1" i="0" u="none" strike="noStrike" cap="none" normalizeH="0" baseline="0" dirty="0">
                          <a:ln>
                            <a:noFill/>
                          </a:ln>
                          <a:solidFill>
                            <a:srgbClr val="000000"/>
                          </a:solidFill>
                          <a:effectLst/>
                          <a:latin typeface="+mj-lt"/>
                          <a:ea typeface="MS PGothic" pitchFamily="34" charset="-128"/>
                        </a:rPr>
                        <a:t>33.0%</a:t>
                      </a:r>
                    </a:p>
                  </a:txBody>
                  <a:tcPr marL="91432" marR="91432" marT="45616" marB="456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pic>
        <p:nvPicPr>
          <p:cNvPr id="348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638" y="2481263"/>
            <a:ext cx="4238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484438"/>
            <a:ext cx="457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4713" y="2484438"/>
            <a:ext cx="4460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9713" y="2433638"/>
            <a:ext cx="4127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28600" y="4897438"/>
            <a:ext cx="5281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s-CO" altLang="es-CO" sz="1200" b="0" i="0" u="none" strike="noStrike" kern="0" cap="none" spc="0" normalizeH="0" baseline="0" noProof="0" dirty="0">
                <a:ln>
                  <a:noFill/>
                </a:ln>
                <a:solidFill>
                  <a:schemeClr val="tx1"/>
                </a:solidFill>
                <a:effectLst/>
                <a:uLnTx/>
                <a:uFillTx/>
                <a:latin typeface="+mj-lt"/>
                <a:ea typeface="MS PGothic" pitchFamily="34" charset="-128"/>
                <a:cs typeface="+mn-cs"/>
              </a:rPr>
              <a:t>* Tarifa efectiva del impuesto de segunda categoría en la </a:t>
            </a:r>
            <a:r>
              <a:rPr kumimoji="0" lang="es-CO" altLang="es-ES" sz="1200" b="0" i="0" u="none" strike="noStrike" kern="0" cap="none" spc="0" normalizeH="0" baseline="0" noProof="0" dirty="0">
                <a:ln>
                  <a:noFill/>
                </a:ln>
                <a:solidFill>
                  <a:schemeClr val="tx1"/>
                </a:solidFill>
                <a:effectLst/>
                <a:uLnTx/>
                <a:uFillTx/>
                <a:latin typeface="+mj-lt"/>
                <a:ea typeface="MS PGothic" pitchFamily="34" charset="-128"/>
                <a:cs typeface="+mn-cs"/>
              </a:rPr>
              <a:t>“</a:t>
            </a:r>
            <a:r>
              <a:rPr kumimoji="0" lang="es-CO" altLang="es-CO" sz="1200" b="0" i="0" u="none" strike="noStrike" kern="0" cap="none" spc="0" normalizeH="0" baseline="0" noProof="0" dirty="0">
                <a:ln>
                  <a:noFill/>
                </a:ln>
                <a:solidFill>
                  <a:schemeClr val="tx1"/>
                </a:solidFill>
                <a:effectLst/>
                <a:uLnTx/>
                <a:uFillTx/>
                <a:latin typeface="+mj-lt"/>
                <a:ea typeface="MS PGothic" pitchFamily="34" charset="-128"/>
                <a:cs typeface="+mn-cs"/>
              </a:rPr>
              <a:t>renta parcial integrada</a:t>
            </a:r>
            <a:r>
              <a:rPr kumimoji="0" lang="es-CO" altLang="es-ES" sz="1200" b="0" i="0" u="none" strike="noStrike" kern="0" cap="none" spc="0" normalizeH="0" baseline="0" noProof="0" dirty="0">
                <a:ln>
                  <a:noFill/>
                </a:ln>
                <a:solidFill>
                  <a:schemeClr val="tx1"/>
                </a:solidFill>
                <a:effectLst/>
                <a:uLnTx/>
                <a:uFillTx/>
                <a:latin typeface="+mj-lt"/>
                <a:ea typeface="MS PGothic" pitchFamily="34" charset="-128"/>
                <a:cs typeface="+mn-cs"/>
              </a:rPr>
              <a:t>”</a:t>
            </a:r>
            <a:endParaRPr kumimoji="0" lang="es-CO" altLang="es-CO" sz="1200" b="0" i="0" u="none" strike="noStrike" kern="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779094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ítulo 1"/>
          <p:cNvSpPr>
            <a:spLocks noGrp="1"/>
          </p:cNvSpPr>
          <p:nvPr>
            <p:ph type="ctrTitle"/>
          </p:nvPr>
        </p:nvSpPr>
        <p:spPr>
          <a:xfrm>
            <a:off x="500063" y="17463"/>
            <a:ext cx="6740525" cy="1646237"/>
          </a:xfrm>
        </p:spPr>
        <p:txBody>
          <a:bodyPr/>
          <a:lstStyle/>
          <a:p>
            <a:pPr eaLnBrk="1" hangingPunct="1">
              <a:lnSpc>
                <a:spcPct val="80000"/>
              </a:lnSpc>
            </a:pPr>
            <a:r>
              <a:rPr lang="es-CO" altLang="es-CO" sz="3600"/>
              <a:t>Propuesta de la comisión de expertos</a:t>
            </a:r>
            <a:endParaRPr lang="es-ES" altLang="es-CO" sz="3600"/>
          </a:p>
        </p:txBody>
      </p:sp>
      <p:graphicFrame>
        <p:nvGraphicFramePr>
          <p:cNvPr id="35843" name="20 Objeto"/>
          <p:cNvGraphicFramePr>
            <a:graphicFrameLocks noChangeAspect="1"/>
          </p:cNvGraphicFramePr>
          <p:nvPr/>
        </p:nvGraphicFramePr>
        <p:xfrm>
          <a:off x="500063" y="1971675"/>
          <a:ext cx="8334375" cy="3617913"/>
        </p:xfrm>
        <a:graphic>
          <a:graphicData uri="http://schemas.openxmlformats.org/presentationml/2006/ole">
            <mc:AlternateContent xmlns:mc="http://schemas.openxmlformats.org/markup-compatibility/2006">
              <mc:Choice xmlns:v="urn:schemas-microsoft-com:vml" Requires="v">
                <p:oleObj spid="_x0000_s3086" name="Hoja de cálculo" r:id="rId4" imgW="9496523" imgH="3838590" progId="Excel.Sheet.12">
                  <p:embed/>
                </p:oleObj>
              </mc:Choice>
              <mc:Fallback>
                <p:oleObj name="Hoja de cálculo" r:id="rId4" imgW="9496523" imgH="3838590" progId="Excel.Sheet.12">
                  <p:embed/>
                  <p:pic>
                    <p:nvPicPr>
                      <p:cNvPr id="35843" name="20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971675"/>
                        <a:ext cx="833437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3757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93894" y="1205773"/>
            <a:ext cx="7999185" cy="4770537"/>
          </a:xfrm>
          <a:prstGeom prst="rect">
            <a:avLst/>
          </a:prstGeom>
          <a:noFill/>
        </p:spPr>
        <p:txBody>
          <a:bodyPr wrap="square" rtlCol="0">
            <a:spAutoFit/>
          </a:bodyPr>
          <a:lstStyle/>
          <a:p>
            <a:pPr lvl="1" algn="just"/>
            <a:r>
              <a:rPr lang="es-CO" sz="2000" b="1" dirty="0"/>
              <a:t>La apuesta por la neutralidad: “Las ventajas de desviarse de la neutralidad deben compararse con las desventajas de complicar el sistema” (</a:t>
            </a:r>
            <a:r>
              <a:rPr lang="es-CO" sz="2000" b="1" dirty="0" err="1"/>
              <a:t>Mirless</a:t>
            </a:r>
            <a:r>
              <a:rPr lang="es-CO" sz="2000" b="1" dirty="0"/>
              <a:t>, 2011)</a:t>
            </a:r>
            <a:endParaRPr lang="es-CO" sz="1100" dirty="0"/>
          </a:p>
          <a:p>
            <a:pPr marL="457200" lvl="0" indent="-457200" algn="just" defTabSz="914400">
              <a:buFont typeface="Arial" panose="020B0604020202020204" pitchFamily="34" charset="0"/>
              <a:buChar char="•"/>
            </a:pPr>
            <a:endParaRPr lang="es-CO" sz="2400" kern="0" dirty="0">
              <a:solidFill>
                <a:sysClr val="windowText" lastClr="000000"/>
              </a:solidFill>
            </a:endParaRPr>
          </a:p>
          <a:p>
            <a:pPr marL="457200" lvl="0" indent="-457200" algn="just" defTabSz="914400">
              <a:buFont typeface="Arial" panose="020B0604020202020204" pitchFamily="34" charset="0"/>
              <a:buChar char="•"/>
            </a:pPr>
            <a:r>
              <a:rPr lang="es-CO" sz="2200" kern="0" dirty="0">
                <a:solidFill>
                  <a:sysClr val="windowText" lastClr="000000"/>
                </a:solidFill>
              </a:rPr>
              <a:t>El punto central para decidir cómo se gravan los dividendos es el problema de las asimetrías fiscales, en ese sentido son tres cuestiones las que deben plantearse.</a:t>
            </a:r>
          </a:p>
          <a:p>
            <a:pPr marL="914400" lvl="1" indent="-457200" algn="just" defTabSz="914400">
              <a:buFont typeface="Arial" panose="020B0604020202020204" pitchFamily="34" charset="0"/>
              <a:buChar char="•"/>
            </a:pPr>
            <a:r>
              <a:rPr lang="es-CO" sz="2200" kern="0" dirty="0">
                <a:solidFill>
                  <a:sysClr val="windowText" lastClr="000000"/>
                </a:solidFill>
              </a:rPr>
              <a:t>Asimetrías en los vehículos para desarrollar las empresas</a:t>
            </a:r>
          </a:p>
          <a:p>
            <a:pPr marL="914400" lvl="1" indent="-457200" algn="just" defTabSz="914400">
              <a:buFont typeface="Arial" panose="020B0604020202020204" pitchFamily="34" charset="0"/>
              <a:buChar char="•"/>
            </a:pPr>
            <a:r>
              <a:rPr lang="es-CO" sz="2200" kern="0" dirty="0">
                <a:solidFill>
                  <a:sysClr val="windowText" lastClr="000000"/>
                </a:solidFill>
              </a:rPr>
              <a:t>Asimetrías en las formas de financiación</a:t>
            </a:r>
          </a:p>
          <a:p>
            <a:pPr marL="914400" lvl="1" indent="-457200" algn="just" defTabSz="914400">
              <a:buFont typeface="Arial" panose="020B0604020202020204" pitchFamily="34" charset="0"/>
              <a:buChar char="•"/>
            </a:pPr>
            <a:r>
              <a:rPr lang="es-CO" sz="2200" kern="0" dirty="0">
                <a:solidFill>
                  <a:sysClr val="windowText" lastClr="000000"/>
                </a:solidFill>
              </a:rPr>
              <a:t>Asimetrías entre las utilidades por enajenación y los dividendos propiamente.</a:t>
            </a:r>
          </a:p>
          <a:p>
            <a:pPr marL="457200" lvl="0" indent="-457200" algn="just" defTabSz="914400">
              <a:buFont typeface="Arial" panose="020B0604020202020204" pitchFamily="34" charset="0"/>
              <a:buChar char="•"/>
            </a:pPr>
            <a:r>
              <a:rPr lang="es-CO" sz="2200" kern="0" dirty="0">
                <a:solidFill>
                  <a:sysClr val="windowText" lastClr="000000"/>
                </a:solidFill>
              </a:rPr>
              <a:t>A continuación revisaremos esas preguntas fundamentales analizando la legislación colombiana vigente, la propuesta de la Comisión y la experiencia chilena:</a:t>
            </a:r>
          </a:p>
        </p:txBody>
      </p:sp>
    </p:spTree>
    <p:extLst>
      <p:ext uri="{BB962C8B-B14F-4D97-AF65-F5344CB8AC3E}">
        <p14:creationId xmlns:p14="http://schemas.microsoft.com/office/powerpoint/2010/main" val="281373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5. Las asimetrías en la selección de los vehículos de inversión</a:t>
            </a:r>
          </a:p>
        </p:txBody>
      </p:sp>
      <p:sp>
        <p:nvSpPr>
          <p:cNvPr id="3" name="CuadroTexto 2"/>
          <p:cNvSpPr txBox="1"/>
          <p:nvPr/>
        </p:nvSpPr>
        <p:spPr>
          <a:xfrm>
            <a:off x="576774" y="2317120"/>
            <a:ext cx="7999185" cy="4524315"/>
          </a:xfrm>
          <a:prstGeom prst="rect">
            <a:avLst/>
          </a:prstGeom>
          <a:noFill/>
        </p:spPr>
        <p:txBody>
          <a:bodyPr wrap="square" rtlCol="0">
            <a:spAutoFit/>
          </a:bodyPr>
          <a:lstStyle/>
          <a:p>
            <a:pPr marL="457200" lvl="0" indent="-457200" algn="just" defTabSz="914400">
              <a:buFont typeface="+mj-lt"/>
              <a:buAutoNum type="arabicParenR"/>
            </a:pPr>
            <a:r>
              <a:rPr lang="es-CO" sz="2400" b="1" kern="0" dirty="0">
                <a:solidFill>
                  <a:sysClr val="windowText" lastClr="000000"/>
                </a:solidFill>
              </a:rPr>
              <a:t>Juan Guillermo, ¿Actualmente existen en Colombia asimetrías en la imposición de empresas dependiendo de quién sea su titular?</a:t>
            </a:r>
          </a:p>
          <a:p>
            <a:pPr marL="457200" lvl="0" indent="-457200" algn="just" defTabSz="914400">
              <a:buFont typeface="+mj-lt"/>
              <a:buAutoNum type="arabicParenR"/>
            </a:pPr>
            <a:r>
              <a:rPr lang="es-CO" sz="2400" kern="0" dirty="0">
                <a:solidFill>
                  <a:sysClr val="windowText" lastClr="000000"/>
                </a:solidFill>
              </a:rPr>
              <a:t>Lucy, si se gravan los dividendos de acuerdo con la propuesta de la Comisión ¿Habría alguna asimetría en el tratamiento fiscal otorgado a las empresas operadas por sujetos pasivos del impuesto sobre las utilidades empresariales frente al que recibirían otro tipo de entidades? (los FIC, fiducias, contratos de colaboración, establecimiento permanente)</a:t>
            </a:r>
          </a:p>
          <a:p>
            <a:pPr marL="457200" lvl="0" indent="-457200" algn="just" defTabSz="914400">
              <a:buFont typeface="+mj-lt"/>
              <a:buAutoNum type="arabicParenR"/>
            </a:pPr>
            <a:r>
              <a:rPr lang="es-CO" sz="2400" kern="0" dirty="0">
                <a:solidFill>
                  <a:sysClr val="windowText" lastClr="000000"/>
                </a:solidFill>
              </a:rPr>
              <a:t>Felipe: ¿Existen en Chile asimetrías en la imposición de empresas dependiendo de quién sea su titular?</a:t>
            </a:r>
          </a:p>
        </p:txBody>
      </p:sp>
    </p:spTree>
    <p:extLst>
      <p:ext uri="{BB962C8B-B14F-4D97-AF65-F5344CB8AC3E}">
        <p14:creationId xmlns:p14="http://schemas.microsoft.com/office/powerpoint/2010/main" val="2636937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Título 1"/>
          <p:cNvSpPr>
            <a:spLocks noGrp="1"/>
          </p:cNvSpPr>
          <p:nvPr>
            <p:ph type="ctrTitle"/>
          </p:nvPr>
        </p:nvSpPr>
        <p:spPr>
          <a:xfrm>
            <a:off x="312738" y="155575"/>
            <a:ext cx="7334250" cy="1646238"/>
          </a:xfrm>
        </p:spPr>
        <p:txBody>
          <a:bodyPr/>
          <a:lstStyle/>
          <a:p>
            <a:pPr eaLnBrk="1" hangingPunct="1">
              <a:lnSpc>
                <a:spcPct val="80000"/>
              </a:lnSpc>
            </a:pPr>
            <a:r>
              <a:rPr lang="es-CO" altLang="es-CO" sz="3600"/>
              <a:t>Impacto de la adopción de la propuesta de la Comisión de Expertos</a:t>
            </a:r>
            <a:endParaRPr lang="es-ES" altLang="es-CO" sz="3600"/>
          </a:p>
        </p:txBody>
      </p:sp>
      <p:sp>
        <p:nvSpPr>
          <p:cNvPr id="6" name="5 Rectángulo"/>
          <p:cNvSpPr/>
          <p:nvPr/>
        </p:nvSpPr>
        <p:spPr>
          <a:xfrm>
            <a:off x="6069013" y="3632200"/>
            <a:ext cx="1152525" cy="647700"/>
          </a:xfrm>
          <a:prstGeom prst="rect">
            <a:avLst/>
          </a:prstGeom>
          <a:no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chemeClr val="tx1"/>
                </a:solidFill>
                <a:effectLst/>
                <a:uLnTx/>
                <a:uFillTx/>
                <a:latin typeface="+mj-lt"/>
              </a:rPr>
              <a:t>Patrimonio autónomo</a:t>
            </a:r>
          </a:p>
        </p:txBody>
      </p:sp>
      <p:sp>
        <p:nvSpPr>
          <p:cNvPr id="7" name="6 Rectángulo"/>
          <p:cNvSpPr/>
          <p:nvPr/>
        </p:nvSpPr>
        <p:spPr>
          <a:xfrm>
            <a:off x="7327900" y="3605213"/>
            <a:ext cx="1152525" cy="647700"/>
          </a:xfrm>
          <a:prstGeom prst="rect">
            <a:avLst/>
          </a:prstGeom>
          <a:noFill/>
          <a:ln>
            <a:solidFill>
              <a:schemeClr val="accent5">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a:ln>
                  <a:noFill/>
                </a:ln>
                <a:solidFill>
                  <a:schemeClr val="tx1"/>
                </a:solidFill>
                <a:effectLst/>
                <a:uLnTx/>
                <a:uFillTx/>
                <a:latin typeface="+mj-lt"/>
              </a:rPr>
              <a:t>Fondo de inversión colectiva</a:t>
            </a:r>
          </a:p>
        </p:txBody>
      </p:sp>
      <p:sp>
        <p:nvSpPr>
          <p:cNvPr id="10" name="9 Rectángulo"/>
          <p:cNvSpPr/>
          <p:nvPr/>
        </p:nvSpPr>
        <p:spPr>
          <a:xfrm>
            <a:off x="6265863" y="5672138"/>
            <a:ext cx="1909762" cy="4826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chemeClr val="tx1"/>
                </a:solidFill>
                <a:effectLst/>
                <a:uLnTx/>
                <a:uFillTx/>
                <a:latin typeface="Trebuchet MS" panose="020B0603020202020204" pitchFamily="34" charset="0"/>
              </a:rPr>
              <a:t>Sociedad</a:t>
            </a:r>
          </a:p>
        </p:txBody>
      </p:sp>
      <p:cxnSp>
        <p:nvCxnSpPr>
          <p:cNvPr id="12" name="11 Conector recto de flecha"/>
          <p:cNvCxnSpPr>
            <a:stCxn id="6" idx="2"/>
          </p:cNvCxnSpPr>
          <p:nvPr/>
        </p:nvCxnSpPr>
        <p:spPr>
          <a:xfrm>
            <a:off x="6645275" y="4279900"/>
            <a:ext cx="22225" cy="139223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12 Conector recto de flecha"/>
          <p:cNvCxnSpPr>
            <a:stCxn id="7" idx="2"/>
          </p:cNvCxnSpPr>
          <p:nvPr/>
        </p:nvCxnSpPr>
        <p:spPr>
          <a:xfrm>
            <a:off x="7904163" y="4252913"/>
            <a:ext cx="0" cy="141922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7" name="16 Arco"/>
          <p:cNvSpPr/>
          <p:nvPr/>
        </p:nvSpPr>
        <p:spPr>
          <a:xfrm rot="12674031">
            <a:off x="5773738" y="3575050"/>
            <a:ext cx="2105025" cy="2490788"/>
          </a:xfrm>
          <a:prstGeom prst="arc">
            <a:avLst>
              <a:gd name="adj1" fmla="val 15967532"/>
              <a:gd name="adj2" fmla="val 665357"/>
            </a:avLst>
          </a:prstGeom>
          <a:ln w="19050">
            <a:prstDash val="dash"/>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23" name="22 Arco"/>
          <p:cNvSpPr/>
          <p:nvPr/>
        </p:nvSpPr>
        <p:spPr>
          <a:xfrm rot="2554825">
            <a:off x="6253163" y="3560763"/>
            <a:ext cx="2411412" cy="3071812"/>
          </a:xfrm>
          <a:prstGeom prst="arc">
            <a:avLst>
              <a:gd name="adj1" fmla="val 16200000"/>
              <a:gd name="adj2" fmla="val 371288"/>
            </a:avLst>
          </a:prstGeom>
          <a:ln w="19050">
            <a:prstDash val="dash"/>
            <a:headEnd type="triangle" w="med" len="med"/>
            <a:tailEnd type="none" w="med" len="med"/>
          </a:ln>
        </p:spPr>
        <p:style>
          <a:lnRef idx="1">
            <a:schemeClr val="accent5"/>
          </a:lnRef>
          <a:fillRef idx="0">
            <a:schemeClr val="accent5"/>
          </a:fillRef>
          <a:effectRef idx="0">
            <a:schemeClr val="accent5"/>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24" name="23 Rectángulo"/>
          <p:cNvSpPr/>
          <p:nvPr/>
        </p:nvSpPr>
        <p:spPr>
          <a:xfrm>
            <a:off x="6018213" y="1781175"/>
            <a:ext cx="2405062" cy="4826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a:ln>
                  <a:noFill/>
                </a:ln>
                <a:solidFill>
                  <a:schemeClr val="tx1"/>
                </a:solidFill>
                <a:effectLst/>
                <a:uLnTx/>
                <a:uFillTx/>
                <a:latin typeface="Trebuchet MS" panose="020B0603020202020204" pitchFamily="34" charset="0"/>
              </a:rPr>
              <a:t>Beneficiario / inversionista</a:t>
            </a:r>
          </a:p>
        </p:txBody>
      </p:sp>
      <p:sp>
        <p:nvSpPr>
          <p:cNvPr id="25" name="24 Arco"/>
          <p:cNvSpPr/>
          <p:nvPr/>
        </p:nvSpPr>
        <p:spPr>
          <a:xfrm rot="12674031">
            <a:off x="5749925" y="1501775"/>
            <a:ext cx="2098675" cy="2601913"/>
          </a:xfrm>
          <a:prstGeom prst="arc">
            <a:avLst>
              <a:gd name="adj1" fmla="val 16431640"/>
              <a:gd name="adj2" fmla="val 648725"/>
            </a:avLst>
          </a:prstGeom>
          <a:ln w="19050">
            <a:prstDash val="dash"/>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28" name="27 CuadroTexto"/>
          <p:cNvSpPr txBox="1"/>
          <p:nvPr/>
        </p:nvSpPr>
        <p:spPr>
          <a:xfrm>
            <a:off x="7923213" y="4946650"/>
            <a:ext cx="854075" cy="57785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Impuesto al dividendo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10% - 15%</a:t>
            </a:r>
          </a:p>
        </p:txBody>
      </p:sp>
      <p:sp>
        <p:nvSpPr>
          <p:cNvPr id="29" name="28 Arco"/>
          <p:cNvSpPr/>
          <p:nvPr/>
        </p:nvSpPr>
        <p:spPr>
          <a:xfrm rot="2554825">
            <a:off x="6319838" y="1784350"/>
            <a:ext cx="2457450" cy="2965450"/>
          </a:xfrm>
          <a:prstGeom prst="arc">
            <a:avLst>
              <a:gd name="adj1" fmla="val 15978734"/>
              <a:gd name="adj2" fmla="val 21118274"/>
            </a:avLst>
          </a:prstGeom>
          <a:ln w="19050">
            <a:prstDash val="dash"/>
            <a:headEnd type="triangle" w="med" len="med"/>
            <a:tailEnd type="none" w="med" len="med"/>
          </a:ln>
        </p:spPr>
        <p:style>
          <a:lnRef idx="1">
            <a:schemeClr val="accent5"/>
          </a:lnRef>
          <a:fillRef idx="0">
            <a:schemeClr val="accent5"/>
          </a:fillRef>
          <a:effectRef idx="0">
            <a:schemeClr val="accent5"/>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34" name="33 CuadroTexto"/>
          <p:cNvSpPr txBox="1"/>
          <p:nvPr/>
        </p:nvSpPr>
        <p:spPr>
          <a:xfrm>
            <a:off x="5989638" y="3224213"/>
            <a:ext cx="677862" cy="41592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30-35%</a:t>
            </a:r>
          </a:p>
        </p:txBody>
      </p:sp>
      <p:sp>
        <p:nvSpPr>
          <p:cNvPr id="35" name="34 CuadroTexto"/>
          <p:cNvSpPr txBox="1"/>
          <p:nvPr/>
        </p:nvSpPr>
        <p:spPr>
          <a:xfrm>
            <a:off x="4914900" y="4962525"/>
            <a:ext cx="854075" cy="57785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Impuesto al dividendo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10% - 15%</a:t>
            </a:r>
          </a:p>
        </p:txBody>
      </p:sp>
      <p:sp>
        <p:nvSpPr>
          <p:cNvPr id="36" name="35 CuadroTexto"/>
          <p:cNvSpPr txBox="1"/>
          <p:nvPr/>
        </p:nvSpPr>
        <p:spPr>
          <a:xfrm>
            <a:off x="4914900" y="2716213"/>
            <a:ext cx="854075" cy="57785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Impuesto al dividendo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10% - 15%</a:t>
            </a:r>
          </a:p>
        </p:txBody>
      </p:sp>
      <p:sp>
        <p:nvSpPr>
          <p:cNvPr id="37" name="36 CuadroTexto"/>
          <p:cNvSpPr txBox="1"/>
          <p:nvPr/>
        </p:nvSpPr>
        <p:spPr>
          <a:xfrm>
            <a:off x="8020050" y="2574925"/>
            <a:ext cx="852488" cy="577850"/>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Impuesto al dividendo</a:t>
            </a:r>
          </a:p>
          <a:p>
            <a:pPr marL="0" marR="0" lvl="0" indent="0"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10% - 15%</a:t>
            </a:r>
          </a:p>
        </p:txBody>
      </p:sp>
      <p:cxnSp>
        <p:nvCxnSpPr>
          <p:cNvPr id="38" name="37 Conector recto de flecha"/>
          <p:cNvCxnSpPr>
            <a:endCxn id="6" idx="0"/>
          </p:cNvCxnSpPr>
          <p:nvPr/>
        </p:nvCxnSpPr>
        <p:spPr>
          <a:xfrm>
            <a:off x="6645275" y="2263775"/>
            <a:ext cx="0" cy="1368425"/>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1" name="40 Conector recto de flecha"/>
          <p:cNvCxnSpPr>
            <a:endCxn id="7" idx="0"/>
          </p:cNvCxnSpPr>
          <p:nvPr/>
        </p:nvCxnSpPr>
        <p:spPr>
          <a:xfrm>
            <a:off x="7904163" y="2263775"/>
            <a:ext cx="0" cy="134143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6" name="45 CuadroTexto"/>
          <p:cNvSpPr txBox="1"/>
          <p:nvPr/>
        </p:nvSpPr>
        <p:spPr>
          <a:xfrm>
            <a:off x="6932613" y="6154738"/>
            <a:ext cx="677862" cy="41433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30-35%</a:t>
            </a:r>
          </a:p>
        </p:txBody>
      </p:sp>
      <p:sp>
        <p:nvSpPr>
          <p:cNvPr id="56" name="55 CuadroTexto"/>
          <p:cNvSpPr txBox="1"/>
          <p:nvPr/>
        </p:nvSpPr>
        <p:spPr>
          <a:xfrm>
            <a:off x="7327900" y="3187700"/>
            <a:ext cx="677863" cy="41592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IUE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0" i="0" u="none" strike="noStrike" kern="0" cap="none" spc="0" normalizeH="0" baseline="0" noProof="0" dirty="0">
                <a:ln>
                  <a:noFill/>
                </a:ln>
                <a:solidFill>
                  <a:sysClr val="windowText" lastClr="000000"/>
                </a:solidFill>
                <a:effectLst/>
                <a:uLnTx/>
                <a:uFillTx/>
                <a:latin typeface="+mn-lt"/>
                <a:cs typeface="+mn-cs"/>
              </a:rPr>
              <a:t>30-35%</a:t>
            </a:r>
          </a:p>
        </p:txBody>
      </p:sp>
      <p:sp>
        <p:nvSpPr>
          <p:cNvPr id="57" name="56 CuadroTexto"/>
          <p:cNvSpPr txBox="1"/>
          <p:nvPr/>
        </p:nvSpPr>
        <p:spPr>
          <a:xfrm>
            <a:off x="4800600" y="3706813"/>
            <a:ext cx="968375" cy="41592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srgbClr val="FF0000"/>
                </a:solidFill>
                <a:effectLst/>
                <a:uLnTx/>
                <a:uFillTx/>
                <a:latin typeface="+mn-lt"/>
                <a:cs typeface="+mn-cs"/>
              </a:rPr>
              <a:t>Tasa Efectiva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srgbClr val="FF0000"/>
                </a:solidFill>
                <a:effectLst/>
                <a:uLnTx/>
                <a:uFillTx/>
                <a:latin typeface="+mn-lt"/>
                <a:cs typeface="+mn-cs"/>
              </a:rPr>
              <a:t>44,8% - 37%</a:t>
            </a:r>
          </a:p>
        </p:txBody>
      </p:sp>
      <p:cxnSp>
        <p:nvCxnSpPr>
          <p:cNvPr id="60" name="59 Conector recto"/>
          <p:cNvCxnSpPr/>
          <p:nvPr/>
        </p:nvCxnSpPr>
        <p:spPr>
          <a:xfrm>
            <a:off x="4552950" y="1984375"/>
            <a:ext cx="0" cy="4132263"/>
          </a:xfrm>
          <a:prstGeom prst="line">
            <a:avLst/>
          </a:prstGeom>
        </p:spPr>
        <p:style>
          <a:lnRef idx="2">
            <a:schemeClr val="accent1"/>
          </a:lnRef>
          <a:fillRef idx="0">
            <a:schemeClr val="accent1"/>
          </a:fillRef>
          <a:effectRef idx="1">
            <a:schemeClr val="accent1"/>
          </a:effectRef>
          <a:fontRef idx="minor">
            <a:schemeClr val="tx1"/>
          </a:fontRef>
        </p:style>
      </p:cxnSp>
      <p:sp>
        <p:nvSpPr>
          <p:cNvPr id="26" name="25 CuadroTexto"/>
          <p:cNvSpPr txBox="1"/>
          <p:nvPr/>
        </p:nvSpPr>
        <p:spPr>
          <a:xfrm>
            <a:off x="4800600" y="1812925"/>
            <a:ext cx="968375" cy="41592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srgbClr val="FF0000"/>
                </a:solidFill>
                <a:effectLst/>
                <a:uLnTx/>
                <a:uFillTx/>
                <a:latin typeface="+mn-lt"/>
                <a:cs typeface="+mn-cs"/>
              </a:rPr>
              <a:t>Tasa Efectiva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050" b="1" i="0" u="none" strike="noStrike" kern="0" cap="none" spc="0" normalizeH="0" baseline="0" noProof="0" dirty="0">
                <a:ln>
                  <a:noFill/>
                </a:ln>
                <a:solidFill>
                  <a:srgbClr val="FF0000"/>
                </a:solidFill>
                <a:effectLst/>
                <a:uLnTx/>
                <a:uFillTx/>
                <a:latin typeface="+mn-lt"/>
                <a:cs typeface="+mn-cs"/>
              </a:rPr>
              <a:t>53% - 43,3%</a:t>
            </a:r>
          </a:p>
        </p:txBody>
      </p:sp>
      <p:graphicFrame>
        <p:nvGraphicFramePr>
          <p:cNvPr id="38937" name="2 Objeto"/>
          <p:cNvGraphicFramePr>
            <a:graphicFrameLocks noChangeAspect="1"/>
          </p:cNvGraphicFramePr>
          <p:nvPr/>
        </p:nvGraphicFramePr>
        <p:xfrm>
          <a:off x="733425" y="2036763"/>
          <a:ext cx="3657600" cy="4010025"/>
        </p:xfrm>
        <a:graphic>
          <a:graphicData uri="http://schemas.openxmlformats.org/presentationml/2006/ole">
            <mc:AlternateContent xmlns:mc="http://schemas.openxmlformats.org/markup-compatibility/2006">
              <mc:Choice xmlns:v="urn:schemas-microsoft-com:vml" Requires="v">
                <p:oleObj spid="_x0000_s4110" name="Hoja de cálculo" r:id="rId4" imgW="3657600" imgH="4010040" progId="Excel.Sheet.12">
                  <p:embed/>
                </p:oleObj>
              </mc:Choice>
              <mc:Fallback>
                <p:oleObj name="Hoja de cálculo" r:id="rId4" imgW="3657600" imgH="4010040" progId="Excel.Sheet.12">
                  <p:embed/>
                  <p:pic>
                    <p:nvPicPr>
                      <p:cNvPr id="38937" name="2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036763"/>
                        <a:ext cx="36576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9103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ítulo 1"/>
          <p:cNvSpPr>
            <a:spLocks noGrp="1"/>
          </p:cNvSpPr>
          <p:nvPr>
            <p:ph type="ctrTitle"/>
          </p:nvPr>
        </p:nvSpPr>
        <p:spPr>
          <a:xfrm>
            <a:off x="312738" y="155575"/>
            <a:ext cx="7334250" cy="1646238"/>
          </a:xfrm>
        </p:spPr>
        <p:txBody>
          <a:bodyPr/>
          <a:lstStyle/>
          <a:p>
            <a:pPr eaLnBrk="1" hangingPunct="1">
              <a:lnSpc>
                <a:spcPct val="80000"/>
              </a:lnSpc>
            </a:pPr>
            <a:r>
              <a:rPr lang="es-CO" altLang="es-CO" sz="3600"/>
              <a:t>Impacto de la adopción de la propuesta de la Comisión de Expertos</a:t>
            </a:r>
            <a:endParaRPr lang="es-ES" altLang="es-CO" sz="3600"/>
          </a:p>
        </p:txBody>
      </p:sp>
      <p:graphicFrame>
        <p:nvGraphicFramePr>
          <p:cNvPr id="4" name="3 Diagrama"/>
          <p:cNvGraphicFramePr/>
          <p:nvPr/>
        </p:nvGraphicFramePr>
        <p:xfrm>
          <a:off x="1028541" y="1801813"/>
          <a:ext cx="7724933" cy="4818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85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2. Análisis del régimen tributario vigente de los dividendos en Colombia</a:t>
            </a:r>
          </a:p>
        </p:txBody>
      </p:sp>
      <p:sp>
        <p:nvSpPr>
          <p:cNvPr id="4" name="CuadroTexto 3"/>
          <p:cNvSpPr txBox="1"/>
          <p:nvPr/>
        </p:nvSpPr>
        <p:spPr>
          <a:xfrm>
            <a:off x="914401" y="2509405"/>
            <a:ext cx="7258929" cy="4062651"/>
          </a:xfrm>
          <a:prstGeom prst="rect">
            <a:avLst/>
          </a:prstGeom>
          <a:noFill/>
        </p:spPr>
        <p:txBody>
          <a:bodyPr wrap="square" rtlCol="0">
            <a:spAutoFit/>
          </a:bodyPr>
          <a:lstStyle/>
          <a:p>
            <a:pPr marL="457200" indent="-457200" algn="just">
              <a:buAutoNum type="arabicParenR"/>
            </a:pPr>
            <a:r>
              <a:rPr lang="es-CO" sz="2400" dirty="0"/>
              <a:t>Desde la Ley 75 Colombia ha decidido gravar a la sociedad y considerar los dividendos como ingresos no constitutivos de renta ni ganancia ocasional. </a:t>
            </a:r>
          </a:p>
          <a:p>
            <a:pPr marL="457200" indent="-457200" algn="just">
              <a:buAutoNum type="arabicParenR"/>
            </a:pPr>
            <a:r>
              <a:rPr lang="es-CO" sz="2400" b="1" dirty="0"/>
              <a:t>Dra. Lucy ¿Cuál ha sido la razón para justificar esa política fiscal?  </a:t>
            </a:r>
          </a:p>
          <a:p>
            <a:pPr marL="457200" indent="-457200" algn="just">
              <a:buAutoNum type="arabicParenR"/>
            </a:pPr>
            <a:r>
              <a:rPr lang="es-CO" sz="2400" dirty="0"/>
              <a:t>Dr. Juan Guillermo, ¿Cuáles son los principales problemas que plantea el sistema actual? </a:t>
            </a:r>
          </a:p>
          <a:p>
            <a:pPr marL="457200" indent="-457200" algn="just">
              <a:buAutoNum type="arabicParenR"/>
            </a:pPr>
            <a:r>
              <a:rPr lang="es-CO" sz="2400" dirty="0"/>
              <a:t>Dr. Felipe, para Chile esta cuestión parece estar superada, cuéntenos ¿Cuál ha sido la experiencia de Chile en torno a la doble imposición sociedad-socio?</a:t>
            </a:r>
          </a:p>
          <a:p>
            <a:pPr marL="457200" indent="-457200" algn="just">
              <a:buAutoNum type="arabicParenR"/>
            </a:pPr>
            <a:endParaRPr lang="es-ES" b="1" dirty="0"/>
          </a:p>
        </p:txBody>
      </p:sp>
    </p:spTree>
    <p:extLst>
      <p:ext uri="{BB962C8B-B14F-4D97-AF65-F5344CB8AC3E}">
        <p14:creationId xmlns:p14="http://schemas.microsoft.com/office/powerpoint/2010/main" val="937280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ítulo 1"/>
          <p:cNvSpPr>
            <a:spLocks noGrp="1"/>
          </p:cNvSpPr>
          <p:nvPr>
            <p:ph type="ctrTitle"/>
          </p:nvPr>
        </p:nvSpPr>
        <p:spPr>
          <a:xfrm>
            <a:off x="312738" y="155575"/>
            <a:ext cx="7334250" cy="1646238"/>
          </a:xfrm>
        </p:spPr>
        <p:txBody>
          <a:bodyPr/>
          <a:lstStyle/>
          <a:p>
            <a:pPr eaLnBrk="1" hangingPunct="1">
              <a:lnSpc>
                <a:spcPct val="80000"/>
              </a:lnSpc>
            </a:pPr>
            <a:r>
              <a:rPr lang="es-CO" altLang="es-CO" sz="3600"/>
              <a:t>Impacto de la adopción de la propuesta de la Comisión de Expertos</a:t>
            </a:r>
            <a:endParaRPr lang="es-ES" altLang="es-CO" sz="3600"/>
          </a:p>
        </p:txBody>
      </p:sp>
      <p:graphicFrame>
        <p:nvGraphicFramePr>
          <p:cNvPr id="6" name="3 Marcador de contenido"/>
          <p:cNvGraphicFramePr>
            <a:graphicFrameLocks/>
          </p:cNvGraphicFramePr>
          <p:nvPr/>
        </p:nvGraphicFramePr>
        <p:xfrm>
          <a:off x="313267" y="1423961"/>
          <a:ext cx="7521575" cy="5228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43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5. Las asimetrías en la selección de los vehículos de inversión</a:t>
            </a:r>
          </a:p>
        </p:txBody>
      </p:sp>
      <p:sp>
        <p:nvSpPr>
          <p:cNvPr id="3" name="CuadroTexto 2"/>
          <p:cNvSpPr txBox="1"/>
          <p:nvPr/>
        </p:nvSpPr>
        <p:spPr>
          <a:xfrm>
            <a:off x="576774" y="2317120"/>
            <a:ext cx="7999185" cy="4524315"/>
          </a:xfrm>
          <a:prstGeom prst="rect">
            <a:avLst/>
          </a:prstGeom>
          <a:noFill/>
        </p:spPr>
        <p:txBody>
          <a:bodyPr wrap="square" rtlCol="0">
            <a:spAutoFit/>
          </a:bodyPr>
          <a:lstStyle/>
          <a:p>
            <a:pPr marL="457200" lvl="0" indent="-457200" algn="just" defTabSz="914400">
              <a:buFont typeface="+mj-lt"/>
              <a:buAutoNum type="arabicParenR"/>
            </a:pPr>
            <a:r>
              <a:rPr lang="es-CO" sz="2400" kern="0" dirty="0">
                <a:solidFill>
                  <a:sysClr val="windowText" lastClr="000000"/>
                </a:solidFill>
              </a:rPr>
              <a:t>Juan Guillermo, ¿Actualmente existen en Colombia asimetrías en la imposición de empresas dependiendo de quién sea su titular?</a:t>
            </a:r>
          </a:p>
          <a:p>
            <a:pPr marL="457200" lvl="0" indent="-457200" algn="just" defTabSz="914400">
              <a:buFont typeface="+mj-lt"/>
              <a:buAutoNum type="arabicParenR"/>
            </a:pPr>
            <a:r>
              <a:rPr lang="es-CO" sz="2400" b="1" kern="0" dirty="0">
                <a:solidFill>
                  <a:sysClr val="windowText" lastClr="000000"/>
                </a:solidFill>
              </a:rPr>
              <a:t>Lucy, si se gravan los dividendos de acuerdo con la propuesta de la Comisión ¿Habría alguna asimetría en el tratamiento fiscal otorgado a las empresas operadas por sujetos pasivos del impuesto sobre las utilidades empresariales frente al que recibirían otro tipo de entidades? (los FIC, fiducias, contratos de colaboración, establecimiento permanente)</a:t>
            </a:r>
          </a:p>
          <a:p>
            <a:pPr marL="457200" lvl="0" indent="-457200" algn="just" defTabSz="914400">
              <a:buFont typeface="+mj-lt"/>
              <a:buAutoNum type="arabicParenR"/>
            </a:pPr>
            <a:r>
              <a:rPr lang="es-CO" sz="2400" kern="0" dirty="0">
                <a:solidFill>
                  <a:sysClr val="windowText" lastClr="000000"/>
                </a:solidFill>
              </a:rPr>
              <a:t>Felipe: ¿Existen en Chile asimetrías en la imposición de empresas dependiendo de quién sea su titular?</a:t>
            </a:r>
          </a:p>
        </p:txBody>
      </p:sp>
    </p:spTree>
    <p:extLst>
      <p:ext uri="{BB962C8B-B14F-4D97-AF65-F5344CB8AC3E}">
        <p14:creationId xmlns:p14="http://schemas.microsoft.com/office/powerpoint/2010/main" val="1790390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5" name="Marcador de contenido 3"/>
          <p:cNvGraphicFramePr>
            <a:graphicFrameLocks/>
          </p:cNvGraphicFramePr>
          <p:nvPr>
            <p:extLst>
              <p:ext uri="{D42A27DB-BD31-4B8C-83A1-F6EECF244321}">
                <p14:modId xmlns:p14="http://schemas.microsoft.com/office/powerpoint/2010/main" val="1419660632"/>
              </p:ext>
            </p:extLst>
          </p:nvPr>
        </p:nvGraphicFramePr>
        <p:xfrm>
          <a:off x="691896" y="1381991"/>
          <a:ext cx="7847193" cy="421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490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6" name="CuadroTexto 5"/>
          <p:cNvSpPr txBox="1"/>
          <p:nvPr/>
        </p:nvSpPr>
        <p:spPr>
          <a:xfrm>
            <a:off x="978877" y="286219"/>
            <a:ext cx="6420729" cy="1200329"/>
          </a:xfrm>
          <a:prstGeom prst="rect">
            <a:avLst/>
          </a:prstGeom>
          <a:noFill/>
        </p:spPr>
        <p:txBody>
          <a:bodyPr wrap="square" rtlCol="0">
            <a:spAutoFit/>
          </a:bodyPr>
          <a:lstStyle/>
          <a:p>
            <a:pPr lvl="1" algn="ctr"/>
            <a:r>
              <a:rPr lang="es-MX" sz="2400" b="1" dirty="0">
                <a:latin typeface="Cambria" panose="02040503050406030204" pitchFamily="18" charset="0"/>
              </a:rPr>
              <a:t>ASIMETRÍAS QUE SE PRESENTARÍAN FRENTE A OTRAS ENTIDADES Y VEHÍCULOS OPERATIVOS </a:t>
            </a:r>
            <a:endParaRPr lang="es-CO" sz="2400" dirty="0">
              <a:latin typeface="Cambria" panose="02040503050406030204" pitchFamily="18" charset="0"/>
            </a:endParaRPr>
          </a:p>
        </p:txBody>
      </p:sp>
      <p:graphicFrame>
        <p:nvGraphicFramePr>
          <p:cNvPr id="7" name="Marcador de contenido 3"/>
          <p:cNvGraphicFramePr>
            <a:graphicFrameLocks/>
          </p:cNvGraphicFramePr>
          <p:nvPr>
            <p:extLst/>
          </p:nvPr>
        </p:nvGraphicFramePr>
        <p:xfrm>
          <a:off x="1246163" y="2007206"/>
          <a:ext cx="7180385" cy="4731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258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5. Las asimetrías en la selección de los vehículos de inversión</a:t>
            </a:r>
          </a:p>
        </p:txBody>
      </p:sp>
      <p:sp>
        <p:nvSpPr>
          <p:cNvPr id="3" name="CuadroTexto 2"/>
          <p:cNvSpPr txBox="1"/>
          <p:nvPr/>
        </p:nvSpPr>
        <p:spPr>
          <a:xfrm>
            <a:off x="576774" y="2317120"/>
            <a:ext cx="7999185" cy="4524315"/>
          </a:xfrm>
          <a:prstGeom prst="rect">
            <a:avLst/>
          </a:prstGeom>
          <a:noFill/>
        </p:spPr>
        <p:txBody>
          <a:bodyPr wrap="square" rtlCol="0">
            <a:spAutoFit/>
          </a:bodyPr>
          <a:lstStyle/>
          <a:p>
            <a:pPr marL="457200" lvl="0" indent="-457200" algn="just" defTabSz="914400">
              <a:buFont typeface="+mj-lt"/>
              <a:buAutoNum type="arabicParenR"/>
            </a:pPr>
            <a:r>
              <a:rPr lang="es-CO" sz="2400" kern="0" dirty="0">
                <a:solidFill>
                  <a:sysClr val="windowText" lastClr="000000"/>
                </a:solidFill>
              </a:rPr>
              <a:t>Juan Guillermo, ¿Actualmente existen en Colombia asimetrías en la imposición de empresas dependiendo de quién sea su titular?</a:t>
            </a:r>
          </a:p>
          <a:p>
            <a:pPr marL="457200" lvl="0" indent="-457200" algn="just" defTabSz="914400">
              <a:buFont typeface="+mj-lt"/>
              <a:buAutoNum type="arabicParenR"/>
            </a:pPr>
            <a:r>
              <a:rPr lang="es-CO" sz="2400" kern="0" dirty="0">
                <a:solidFill>
                  <a:sysClr val="windowText" lastClr="000000"/>
                </a:solidFill>
              </a:rPr>
              <a:t>Lucy, si se gravan los dividendos de acuerdo con la propuesta de la Comisión ¿Habría alguna asimetría en el tratamiento fiscal otorgado a las empresas operadas por sujetos pasivos del impuesto sobre las utilidades empresariales frente al que recibirían otro tipo de entidades? (los FIC, fiducias, contratos de colaboración, establecimiento permanente)</a:t>
            </a:r>
          </a:p>
          <a:p>
            <a:pPr marL="457200" lvl="0" indent="-457200" algn="just" defTabSz="914400">
              <a:buFont typeface="+mj-lt"/>
              <a:buAutoNum type="arabicParenR"/>
            </a:pPr>
            <a:r>
              <a:rPr lang="es-CO" sz="2400" b="1" kern="0" dirty="0">
                <a:solidFill>
                  <a:sysClr val="windowText" lastClr="000000"/>
                </a:solidFill>
              </a:rPr>
              <a:t>Felipe: ¿Existen en Chile asimetrías en la imposición de empresas dependiendo de quién sea su titular?</a:t>
            </a:r>
          </a:p>
        </p:txBody>
      </p:sp>
    </p:spTree>
    <p:extLst>
      <p:ext uri="{BB962C8B-B14F-4D97-AF65-F5344CB8AC3E}">
        <p14:creationId xmlns:p14="http://schemas.microsoft.com/office/powerpoint/2010/main" val="1484528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5. Asimetrías fiscales </a:t>
            </a:r>
            <a:br>
              <a:rPr lang="es-ES" sz="3600" dirty="0"/>
            </a:br>
            <a:r>
              <a:rPr lang="es-ES" sz="3600" dirty="0"/>
              <a:t>en gravamen de dividendos </a:t>
            </a:r>
          </a:p>
        </p:txBody>
      </p:sp>
      <p:sp>
        <p:nvSpPr>
          <p:cNvPr id="5" name="CuadroTexto 4"/>
          <p:cNvSpPr txBox="1"/>
          <p:nvPr/>
        </p:nvSpPr>
        <p:spPr>
          <a:xfrm>
            <a:off x="681789" y="1451145"/>
            <a:ext cx="7539791" cy="480131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En Chile existen diversas asimetrías fiscales, presentes y futuras, en el gravamen de los dividendos: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342900" marR="0" lvl="0" indent="-342900" algn="just" defTabSz="914400" eaLnBrk="1" fontAlgn="auto" latinLnBrk="0" hangingPunct="1">
              <a:lnSpc>
                <a:spcPct val="100000"/>
              </a:lnSpc>
              <a:spcBef>
                <a:spcPts val="0"/>
              </a:spcBef>
              <a:spcAft>
                <a:spcPts val="0"/>
              </a:spcAft>
              <a:buClrTx/>
              <a:buSzTx/>
              <a:buFontTx/>
              <a:buAutoNum type="arabicParenR"/>
              <a:tabLst/>
              <a:defRPr/>
            </a:pPr>
            <a:r>
              <a:rPr kumimoji="0" lang="es-ES" sz="1800" b="0" i="0" u="none" strike="noStrike" kern="0" cap="none" spc="0" normalizeH="0" baseline="0" noProof="0" dirty="0">
                <a:ln>
                  <a:noFill/>
                </a:ln>
                <a:solidFill>
                  <a:sysClr val="windowText" lastClr="000000"/>
                </a:solidFill>
                <a:effectLst/>
                <a:uLnTx/>
                <a:uFillTx/>
              </a:rPr>
              <a:t>Bajo el régimen vigente hasta 2016, los dividendos quedan afectos a IGC – un impuesto progresivo 0-40%- en el caso de los residentes, mientras el IA es siempre de alícuota 35%, en el caso de los no-residentes. Esta situación se corregiría en algunos casos por la reducción del IGC a una alícuota marginal máxima de 35%.</a:t>
            </a:r>
          </a:p>
          <a:p>
            <a:pPr marL="342900" marR="0" lvl="0" indent="-342900" algn="just" defTabSz="914400" eaLnBrk="1" fontAlgn="auto" latinLnBrk="0" hangingPunct="1">
              <a:lnSpc>
                <a:spcPct val="100000"/>
              </a:lnSpc>
              <a:spcBef>
                <a:spcPts val="0"/>
              </a:spcBef>
              <a:spcAft>
                <a:spcPts val="0"/>
              </a:spcAft>
              <a:buClrTx/>
              <a:buSzTx/>
              <a:buFontTx/>
              <a:buAutoNum type="arabicParenR"/>
              <a:tabLst/>
              <a:defRPr/>
            </a:pPr>
            <a:r>
              <a:rPr kumimoji="0" lang="es-ES" sz="1800" b="0" i="0" u="none" strike="noStrike" kern="0" cap="none" spc="0" normalizeH="0" baseline="0" noProof="0" dirty="0">
                <a:ln>
                  <a:noFill/>
                </a:ln>
                <a:solidFill>
                  <a:sysClr val="windowText" lastClr="000000"/>
                </a:solidFill>
                <a:effectLst/>
                <a:uLnTx/>
                <a:uFillTx/>
              </a:rPr>
              <a:t>Bajo el régimen vigente hasta 2014, los dividendos pagados por sociedades de capital podían quedar gravados sin derecho a crédito por IDPC, mientras los pagados a sociedades de personas (“retiros”) quedaban pendientes de tributación y, en algunos casos, nunca pagaban (“retiros en exceso”).</a:t>
            </a:r>
          </a:p>
          <a:p>
            <a:pPr marL="342900" marR="0" lvl="0" indent="-342900" algn="just" defTabSz="914400" eaLnBrk="1" fontAlgn="auto" latinLnBrk="0" hangingPunct="1">
              <a:lnSpc>
                <a:spcPct val="100000"/>
              </a:lnSpc>
              <a:spcBef>
                <a:spcPts val="0"/>
              </a:spcBef>
              <a:spcAft>
                <a:spcPts val="0"/>
              </a:spcAft>
              <a:buClrTx/>
              <a:buSzTx/>
              <a:buFontTx/>
              <a:buAutoNum type="arabicParenR"/>
              <a:tabLst/>
              <a:defRPr/>
            </a:pPr>
            <a:r>
              <a:rPr kumimoji="0" lang="es-ES" sz="1800" b="0" i="0" u="none" strike="noStrike" kern="0" cap="none" spc="0" normalizeH="0" baseline="0" noProof="0" dirty="0">
                <a:ln>
                  <a:noFill/>
                </a:ln>
                <a:solidFill>
                  <a:sysClr val="windowText" lastClr="000000"/>
                </a:solidFill>
                <a:effectLst/>
                <a:uLnTx/>
                <a:uFillTx/>
              </a:rPr>
              <a:t>Bajo el régimen vigente desde 2017, los dividendos pagados a contribuyentes de régimen de renta </a:t>
            </a:r>
            <a:r>
              <a:rPr kumimoji="0" lang="es-ES" sz="1800" b="0" i="0" u="none" strike="noStrike" kern="0" cap="none" spc="0" normalizeH="0" baseline="0" noProof="0" dirty="0" err="1">
                <a:ln>
                  <a:noFill/>
                </a:ln>
                <a:solidFill>
                  <a:sysClr val="windowText" lastClr="000000"/>
                </a:solidFill>
                <a:effectLst/>
                <a:uLnTx/>
                <a:uFillTx/>
              </a:rPr>
              <a:t>semi</a:t>
            </a:r>
            <a:r>
              <a:rPr kumimoji="0" lang="es-ES" sz="1800" b="0" i="0" u="none" strike="noStrike" kern="0" cap="none" spc="0" normalizeH="0" baseline="0" noProof="0" dirty="0">
                <a:ln>
                  <a:noFill/>
                </a:ln>
                <a:solidFill>
                  <a:sysClr val="windowText" lastClr="000000"/>
                </a:solidFill>
                <a:effectLst/>
                <a:uLnTx/>
                <a:uFillTx/>
              </a:rPr>
              <a:t>-integrada pagarán más (44,45%) que los adscritos al régimen de renta atribuida (35%), salvo que los primeros residan en un país que haya suscrito Convenio Doble Imposición con Chile.</a:t>
            </a:r>
          </a:p>
        </p:txBody>
      </p:sp>
    </p:spTree>
    <p:extLst>
      <p:ext uri="{BB962C8B-B14F-4D97-AF65-F5344CB8AC3E}">
        <p14:creationId xmlns:p14="http://schemas.microsoft.com/office/powerpoint/2010/main" val="16162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5. Asimetrías fiscales </a:t>
            </a:r>
            <a:br>
              <a:rPr lang="es-ES" sz="3600" dirty="0"/>
            </a:br>
            <a:r>
              <a:rPr lang="es-ES" sz="3600" dirty="0"/>
              <a:t>en gravamen de dividendos </a:t>
            </a:r>
          </a:p>
        </p:txBody>
      </p:sp>
      <p:sp>
        <p:nvSpPr>
          <p:cNvPr id="5" name="CuadroTexto 4"/>
          <p:cNvSpPr txBox="1"/>
          <p:nvPr/>
        </p:nvSpPr>
        <p:spPr>
          <a:xfrm>
            <a:off x="681789" y="1451145"/>
            <a:ext cx="7539791" cy="4801315"/>
          </a:xfrm>
          <a:prstGeom prst="rect">
            <a:avLst/>
          </a:prstGeom>
          <a:noFill/>
        </p:spPr>
        <p:txBody>
          <a:bodyPr wrap="square" rtlCol="0">
            <a:spAutoFit/>
          </a:bodyPr>
          <a:lstStyle/>
          <a:p>
            <a:pPr algn="just"/>
            <a:r>
              <a:rPr lang="es-ES" dirty="0"/>
              <a:t>En Chile existen diversas asimetrías fiscales, presentes y futuras, en el gravamen de los dividendos:</a:t>
            </a:r>
          </a:p>
          <a:p>
            <a:pPr algn="just"/>
            <a:endParaRPr lang="es-ES" dirty="0"/>
          </a:p>
          <a:p>
            <a:pPr marL="342900" indent="-342900" algn="just">
              <a:buAutoNum type="arabicParenR"/>
            </a:pPr>
            <a:r>
              <a:rPr lang="es-ES" dirty="0"/>
              <a:t>Bajo el régimen vigente hasta 2016, los dividendos quedan afectos a IGC – un impuesto progresivo 0-40%- en el caso de los residentes, mientras el IA es siempre de alícuota 35%, en el caso de los no-residentes. Esta situación se corregiría en algunos casos por la reducción del IGC a una alícuota marginal máxima de 35%.</a:t>
            </a:r>
          </a:p>
          <a:p>
            <a:pPr marL="342900" indent="-342900" algn="just">
              <a:buAutoNum type="arabicParenR"/>
            </a:pPr>
            <a:r>
              <a:rPr lang="es-ES" dirty="0"/>
              <a:t>Bajo el régimen vigente hasta 2014, los dividendos pagados por sociedades de capital podían quedar gravados sin derecho a crédito por IDPC, mientras los pagados a sociedades de personas (“retiros”) quedaban pendientes de tributación y, en algunos casos, nunca pagaban (“retiros en exceso”).</a:t>
            </a:r>
          </a:p>
          <a:p>
            <a:pPr marL="342900" indent="-342900" algn="just">
              <a:buAutoNum type="arabicParenR"/>
            </a:pPr>
            <a:r>
              <a:rPr lang="es-ES" dirty="0"/>
              <a:t>Bajo el régimen vigente desde 2017, los dividendos pagados a contribuyentes de régimen de renta </a:t>
            </a:r>
            <a:r>
              <a:rPr lang="es-ES" dirty="0" err="1"/>
              <a:t>semi</a:t>
            </a:r>
            <a:r>
              <a:rPr lang="es-ES" dirty="0"/>
              <a:t>-integrada pagarán más (44,45%) que los adscritos al régimen de renta atribuida (35%), salvo que los primeros residan en un país que haya suscrito Convenio Doble Imposición con Chile.</a:t>
            </a:r>
          </a:p>
        </p:txBody>
      </p:sp>
    </p:spTree>
    <p:extLst>
      <p:ext uri="{BB962C8B-B14F-4D97-AF65-F5344CB8AC3E}">
        <p14:creationId xmlns:p14="http://schemas.microsoft.com/office/powerpoint/2010/main" val="1352207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5. Asimetrías fiscales </a:t>
            </a:r>
            <a:br>
              <a:rPr lang="es-ES" sz="3600" dirty="0"/>
            </a:br>
            <a:r>
              <a:rPr lang="es-ES" sz="3600" dirty="0"/>
              <a:t>en gravamen de dividendos </a:t>
            </a:r>
          </a:p>
        </p:txBody>
      </p:sp>
      <p:sp>
        <p:nvSpPr>
          <p:cNvPr id="5" name="CuadroTexto 4"/>
          <p:cNvSpPr txBox="1"/>
          <p:nvPr/>
        </p:nvSpPr>
        <p:spPr>
          <a:xfrm>
            <a:off x="681789" y="1451145"/>
            <a:ext cx="7539791" cy="2677656"/>
          </a:xfrm>
          <a:prstGeom prst="rect">
            <a:avLst/>
          </a:prstGeom>
          <a:noFill/>
        </p:spPr>
        <p:txBody>
          <a:bodyPr wrap="square" rtlCol="0">
            <a:spAutoFit/>
          </a:bodyPr>
          <a:lstStyle/>
          <a:p>
            <a:pPr algn="just"/>
            <a:r>
              <a:rPr lang="es-ES" sz="2400" dirty="0"/>
              <a:t>“Tiene sentido gravar la mayor parte de las rentas procedentes de la actividad empresarial antes de que dejen la empresa, a través del impuesto de sociedades. Pero (…) los tipos combinados de la imposición sobre sociedades y sobre el accionista debieran igualarse a los tipos que se aplican a las rentas de trabajo y a otras fuentes de renta.” (</a:t>
            </a:r>
            <a:r>
              <a:rPr lang="es-ES" sz="2400" dirty="0" err="1"/>
              <a:t>Mirless</a:t>
            </a:r>
            <a:r>
              <a:rPr lang="es-ES" sz="2400" dirty="0"/>
              <a:t>, 2011)</a:t>
            </a:r>
          </a:p>
        </p:txBody>
      </p:sp>
    </p:spTree>
    <p:extLst>
      <p:ext uri="{BB962C8B-B14F-4D97-AF65-F5344CB8AC3E}">
        <p14:creationId xmlns:p14="http://schemas.microsoft.com/office/powerpoint/2010/main" val="1002093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5. Las asimetrías en la selección de los vehículos de inversión</a:t>
            </a:r>
          </a:p>
        </p:txBody>
      </p:sp>
      <p:sp>
        <p:nvSpPr>
          <p:cNvPr id="3" name="CuadroTexto 2"/>
          <p:cNvSpPr txBox="1"/>
          <p:nvPr/>
        </p:nvSpPr>
        <p:spPr>
          <a:xfrm>
            <a:off x="576774" y="2317120"/>
            <a:ext cx="7999185" cy="1938992"/>
          </a:xfrm>
          <a:prstGeom prst="rect">
            <a:avLst/>
          </a:prstGeom>
          <a:noFill/>
        </p:spPr>
        <p:txBody>
          <a:bodyPr wrap="square" rtlCol="0">
            <a:spAutoFit/>
          </a:bodyPr>
          <a:lstStyle/>
          <a:p>
            <a:pPr marL="457200" lvl="0" indent="-457200" algn="just" defTabSz="914400">
              <a:buFont typeface="+mj-lt"/>
              <a:buAutoNum type="arabicParenR" startAt="4"/>
            </a:pPr>
            <a:r>
              <a:rPr lang="es-CO" sz="2400" b="1" kern="0" dirty="0">
                <a:solidFill>
                  <a:sysClr val="windowText" lastClr="000000"/>
                </a:solidFill>
              </a:rPr>
              <a:t>Juan Guillermo, ahora bien, ¿Qué ocurriría con las personas sujetas a los beneficios de los Convenios de Doble Imposición? ¿Habría asimetrías según el beneficiario de los dividendos, esto es, según sea residente en España, Suiza, México, </a:t>
            </a:r>
            <a:r>
              <a:rPr lang="es-CO" sz="2400" b="1" kern="0" dirty="0" err="1">
                <a:solidFill>
                  <a:sysClr val="windowText" lastClr="000000"/>
                </a:solidFill>
              </a:rPr>
              <a:t>etc</a:t>
            </a:r>
            <a:r>
              <a:rPr lang="es-CO" sz="2400" b="1" kern="0" dirty="0">
                <a:solidFill>
                  <a:sysClr val="windowText" lastClr="000000"/>
                </a:solidFill>
              </a:rPr>
              <a:t>?</a:t>
            </a:r>
          </a:p>
        </p:txBody>
      </p:sp>
    </p:spTree>
    <p:extLst>
      <p:ext uri="{BB962C8B-B14F-4D97-AF65-F5344CB8AC3E}">
        <p14:creationId xmlns:p14="http://schemas.microsoft.com/office/powerpoint/2010/main" val="2220358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ítulo 1"/>
          <p:cNvSpPr>
            <a:spLocks noGrp="1"/>
          </p:cNvSpPr>
          <p:nvPr>
            <p:ph type="ctrTitle"/>
          </p:nvPr>
        </p:nvSpPr>
        <p:spPr>
          <a:xfrm>
            <a:off x="465138" y="-28575"/>
            <a:ext cx="7196137" cy="1646238"/>
          </a:xfrm>
        </p:spPr>
        <p:txBody>
          <a:bodyPr/>
          <a:lstStyle/>
          <a:p>
            <a:pPr eaLnBrk="1" hangingPunct="1">
              <a:lnSpc>
                <a:spcPct val="80000"/>
              </a:lnSpc>
            </a:pPr>
            <a:r>
              <a:rPr lang="es-CO" altLang="es-CO" sz="3600"/>
              <a:t>Métodos para aliviar la doble tributación internacional</a:t>
            </a:r>
            <a:endParaRPr lang="es-ES" altLang="es-CO" sz="3600"/>
          </a:p>
        </p:txBody>
      </p:sp>
      <p:graphicFrame>
        <p:nvGraphicFramePr>
          <p:cNvPr id="3" name="2 Diagrama"/>
          <p:cNvGraphicFramePr/>
          <p:nvPr/>
        </p:nvGraphicFramePr>
        <p:xfrm>
          <a:off x="653143" y="1633538"/>
          <a:ext cx="7736113" cy="495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83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 name="CuadroTexto 4"/>
          <p:cNvSpPr txBox="1"/>
          <p:nvPr/>
        </p:nvSpPr>
        <p:spPr>
          <a:xfrm>
            <a:off x="1066605" y="2722453"/>
            <a:ext cx="7230788" cy="1754326"/>
          </a:xfrm>
          <a:prstGeom prst="rect">
            <a:avLst/>
          </a:prstGeom>
          <a:noFill/>
        </p:spPr>
        <p:txBody>
          <a:bodyPr wrap="square" rtlCol="0">
            <a:spAutoFit/>
          </a:bodyPr>
          <a:lstStyle/>
          <a:p>
            <a:pPr algn="ctr"/>
            <a:r>
              <a:rPr lang="es-CO" sz="3600" b="1" dirty="0">
                <a:latin typeface="Cambria" panose="02040503050406030204" pitchFamily="18" charset="0"/>
              </a:rPr>
              <a:t>EVOLUCIÓN DE LA TRIBUTACIÓN SOBRE DIVIDENDOS EN COLOMBIA</a:t>
            </a:r>
            <a:endParaRPr lang="es-CO" sz="3600" dirty="0">
              <a:latin typeface="Cambria" panose="02040503050406030204" pitchFamily="18" charset="0"/>
            </a:endParaRPr>
          </a:p>
        </p:txBody>
      </p:sp>
    </p:spTree>
    <p:extLst>
      <p:ext uri="{BB962C8B-B14F-4D97-AF65-F5344CB8AC3E}">
        <p14:creationId xmlns:p14="http://schemas.microsoft.com/office/powerpoint/2010/main" val="2998403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Título 1"/>
          <p:cNvSpPr>
            <a:spLocks noGrp="1"/>
          </p:cNvSpPr>
          <p:nvPr>
            <p:ph type="ctrTitle"/>
          </p:nvPr>
        </p:nvSpPr>
        <p:spPr>
          <a:xfrm>
            <a:off x="215900" y="-215900"/>
            <a:ext cx="7196138" cy="1646238"/>
          </a:xfrm>
        </p:spPr>
        <p:txBody>
          <a:bodyPr/>
          <a:lstStyle/>
          <a:p>
            <a:pPr eaLnBrk="1" hangingPunct="1">
              <a:lnSpc>
                <a:spcPct val="80000"/>
              </a:lnSpc>
            </a:pPr>
            <a:r>
              <a:rPr lang="es-CO" altLang="es-CO" sz="3600"/>
              <a:t>Dividendos en los CDI</a:t>
            </a:r>
            <a:endParaRPr lang="es-ES" altLang="es-CO" sz="3600"/>
          </a:p>
        </p:txBody>
      </p:sp>
      <p:sp>
        <p:nvSpPr>
          <p:cNvPr id="20" name="19 CuadroTexto"/>
          <p:cNvSpPr txBox="1"/>
          <p:nvPr/>
        </p:nvSpPr>
        <p:spPr>
          <a:xfrm>
            <a:off x="317500" y="6589713"/>
            <a:ext cx="4884738" cy="26193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dirty="0">
                <a:ln>
                  <a:noFill/>
                </a:ln>
                <a:solidFill>
                  <a:sysClr val="windowText" lastClr="000000"/>
                </a:solidFill>
                <a:effectLst/>
                <a:uLnTx/>
                <a:uFillTx/>
                <a:latin typeface="+mj-lt"/>
                <a:cs typeface="+mn-cs"/>
              </a:rPr>
              <a:t>* Aún no en vigencia</a:t>
            </a:r>
          </a:p>
        </p:txBody>
      </p:sp>
      <p:graphicFrame>
        <p:nvGraphicFramePr>
          <p:cNvPr id="5" name="4 Tabla"/>
          <p:cNvGraphicFramePr>
            <a:graphicFrameLocks noGrp="1"/>
          </p:cNvGraphicFramePr>
          <p:nvPr/>
        </p:nvGraphicFramePr>
        <p:xfrm>
          <a:off x="323850" y="1128713"/>
          <a:ext cx="8496300" cy="5395997"/>
        </p:xfrm>
        <a:graphic>
          <a:graphicData uri="http://schemas.openxmlformats.org/drawingml/2006/table">
            <a:tbl>
              <a:tblPr firstRow="1" bandRow="1">
                <a:tableStyleId>{FABFCF23-3B69-468F-B69F-88F6DE6A72F2}</a:tableStyleId>
              </a:tblPr>
              <a:tblGrid>
                <a:gridCol w="2085209">
                  <a:extLst>
                    <a:ext uri="{9D8B030D-6E8A-4147-A177-3AD203B41FA5}">
                      <a16:colId xmlns:a16="http://schemas.microsoft.com/office/drawing/2014/main" val="20000"/>
                    </a:ext>
                  </a:extLst>
                </a:gridCol>
                <a:gridCol w="1146796">
                  <a:extLst>
                    <a:ext uri="{9D8B030D-6E8A-4147-A177-3AD203B41FA5}">
                      <a16:colId xmlns:a16="http://schemas.microsoft.com/office/drawing/2014/main" val="20001"/>
                    </a:ext>
                  </a:extLst>
                </a:gridCol>
                <a:gridCol w="1593866">
                  <a:extLst>
                    <a:ext uri="{9D8B030D-6E8A-4147-A177-3AD203B41FA5}">
                      <a16:colId xmlns:a16="http://schemas.microsoft.com/office/drawing/2014/main" val="20002"/>
                    </a:ext>
                  </a:extLst>
                </a:gridCol>
                <a:gridCol w="208308">
                  <a:extLst>
                    <a:ext uri="{9D8B030D-6E8A-4147-A177-3AD203B41FA5}">
                      <a16:colId xmlns:a16="http://schemas.microsoft.com/office/drawing/2014/main" val="20003"/>
                    </a:ext>
                  </a:extLst>
                </a:gridCol>
                <a:gridCol w="1870474">
                  <a:extLst>
                    <a:ext uri="{9D8B030D-6E8A-4147-A177-3AD203B41FA5}">
                      <a16:colId xmlns:a16="http://schemas.microsoft.com/office/drawing/2014/main" val="20004"/>
                    </a:ext>
                  </a:extLst>
                </a:gridCol>
                <a:gridCol w="1591647">
                  <a:extLst>
                    <a:ext uri="{9D8B030D-6E8A-4147-A177-3AD203B41FA5}">
                      <a16:colId xmlns:a16="http://schemas.microsoft.com/office/drawing/2014/main" val="20005"/>
                    </a:ext>
                  </a:extLst>
                </a:gridCol>
              </a:tblGrid>
              <a:tr h="365749">
                <a:tc>
                  <a:txBody>
                    <a:bodyPr/>
                    <a:lstStyle/>
                    <a:p>
                      <a:pPr algn="ctr"/>
                      <a:r>
                        <a:rPr lang="es-CO" altLang="es-CO" sz="1800" kern="1200" dirty="0">
                          <a:solidFill>
                            <a:schemeClr val="bg1"/>
                          </a:solidFill>
                          <a:latin typeface="+mj-lt"/>
                          <a:ea typeface="+mn-ea"/>
                          <a:cs typeface="+mn-cs"/>
                        </a:rPr>
                        <a:t>CDI</a:t>
                      </a:r>
                    </a:p>
                  </a:txBody>
                  <a:tcPr marL="91452" marR="91452" marT="45721" marB="45721" anchor="ctr">
                    <a:lnR w="12700" cap="flat" cmpd="sng" algn="ctr">
                      <a:solidFill>
                        <a:schemeClr val="accent5"/>
                      </a:solidFill>
                      <a:prstDash val="solid"/>
                      <a:round/>
                      <a:headEnd type="none" w="med" len="med"/>
                      <a:tailEnd type="none" w="med" len="med"/>
                    </a:lnR>
                  </a:tcPr>
                </a:tc>
                <a:tc gridSpan="2">
                  <a:txBody>
                    <a:bodyPr/>
                    <a:lstStyle/>
                    <a:p>
                      <a:pPr marL="0" algn="ctr" defTabSz="457200" rtl="0" eaLnBrk="1" latinLnBrk="0" hangingPunct="1"/>
                      <a:r>
                        <a:rPr lang="es-CO" sz="1800" b="1" kern="1200" dirty="0">
                          <a:solidFill>
                            <a:schemeClr val="bg1"/>
                          </a:solidFill>
                          <a:latin typeface="+mj-lt"/>
                          <a:ea typeface="+mn-ea"/>
                          <a:cs typeface="+mn-cs"/>
                        </a:rPr>
                        <a:t>Modelo actual</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hMerge="1">
                  <a:txBody>
                    <a:bodyPr/>
                    <a:lstStyle/>
                    <a:p>
                      <a:pPr marL="0" algn="ctr" defTabSz="457200" rtl="0" eaLnBrk="1" latinLnBrk="0" hangingPunct="1"/>
                      <a:endParaRPr lang="es-CO" sz="1800" b="1" kern="1200" dirty="0">
                        <a:solidFill>
                          <a:schemeClr val="bg1"/>
                        </a:solidFill>
                        <a:latin typeface="+mj-lt"/>
                        <a:ea typeface="+mn-ea"/>
                        <a:cs typeface="+mn-cs"/>
                      </a:endParaRPr>
                    </a:p>
                  </a:txBody>
                  <a:tcPr marL="91439" marR="91439" marT="45730" marB="45730" anchor="ctr">
                    <a:lnR w="12700" cap="flat" cmpd="sng" algn="ctr">
                      <a:solidFill>
                        <a:schemeClr val="accent5"/>
                      </a:solidFill>
                      <a:prstDash val="solid"/>
                      <a:round/>
                      <a:headEnd type="none" w="med" len="med"/>
                      <a:tailEnd type="none" w="med" len="med"/>
                    </a:lnR>
                  </a:tcPr>
                </a:tc>
                <a:tc>
                  <a:txBody>
                    <a:bodyPr/>
                    <a:lstStyle/>
                    <a:p>
                      <a:pPr marL="0" algn="ctr" defTabSz="457200" rtl="0" eaLnBrk="1" latinLnBrk="0" hangingPunct="1"/>
                      <a:endParaRPr lang="es-CO" sz="1800" b="1" kern="1200" dirty="0">
                        <a:solidFill>
                          <a:schemeClr val="bg1"/>
                        </a:solidFill>
                        <a:latin typeface="+mj-lt"/>
                        <a:ea typeface="+mn-ea"/>
                        <a:cs typeface="+mn-cs"/>
                      </a:endParaRP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bg1"/>
                          </a:solidFill>
                          <a:latin typeface="+mj-lt"/>
                          <a:ea typeface="+mn-ea"/>
                          <a:cs typeface="+mn-cs"/>
                        </a:rPr>
                        <a:t>Modelo Propuesto</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hMerge="1">
                  <a:txBody>
                    <a:bodyPr/>
                    <a:lstStyle/>
                    <a:p>
                      <a:endParaRPr lang="es-CO"/>
                    </a:p>
                  </a:txBody>
                  <a:tcPr/>
                </a:tc>
                <a:extLst>
                  <a:ext uri="{0D108BD9-81ED-4DB2-BD59-A6C34878D82A}">
                    <a16:rowId xmlns:a16="http://schemas.microsoft.com/office/drawing/2014/main" val="10000"/>
                  </a:ext>
                </a:extLst>
              </a:tr>
              <a:tr h="377616">
                <a:tc rowSpan="2">
                  <a:txBody>
                    <a:bodyPr/>
                    <a:lstStyle/>
                    <a:p>
                      <a:pPr algn="ctr"/>
                      <a:r>
                        <a:rPr lang="es-CO" sz="1800" b="0" dirty="0">
                          <a:latin typeface="+mj-lt"/>
                        </a:rPr>
                        <a:t>España</a:t>
                      </a:r>
                    </a:p>
                  </a:txBody>
                  <a:tcPr marL="91452" marR="91452" marT="45721" marB="45721" anchor="ctr">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lang="es-CO" sz="1600" dirty="0">
                          <a:latin typeface="+mj-lt"/>
                        </a:rPr>
                        <a:t>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es-CO" sz="1600" dirty="0">
                          <a:latin typeface="+mj-lt"/>
                        </a:rPr>
                        <a:t>0%</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5">
                        <a:lumMod val="20000"/>
                        <a:lumOff val="80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kern="1200" dirty="0">
                          <a:solidFill>
                            <a:schemeClr val="dk1"/>
                          </a:solidFill>
                          <a:latin typeface="+mn-lt"/>
                          <a:ea typeface="+mn-ea"/>
                          <a:cs typeface="+mn-cs"/>
                        </a:rPr>
                        <a:t>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s-CO"/>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kern="1200" dirty="0">
                          <a:solidFill>
                            <a:schemeClr val="dk1"/>
                          </a:solidFill>
                          <a:latin typeface="+mn-lt"/>
                          <a:ea typeface="+mn-ea"/>
                          <a:cs typeface="+mn-cs"/>
                        </a:rPr>
                        <a:t>0% </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79098">
                <a:tc vMerge="1">
                  <a:txBody>
                    <a:bodyPr/>
                    <a:lstStyle/>
                    <a:p>
                      <a:pPr algn="ctr"/>
                      <a:endParaRPr lang="es-CO" sz="1200" b="1" dirty="0">
                        <a:latin typeface="Trebuchet MS" panose="020B0603020202020204" pitchFamily="34" charset="0"/>
                      </a:endParaRPr>
                    </a:p>
                  </a:txBody>
                  <a:tcPr anchor="ctr"/>
                </a:tc>
                <a:tc>
                  <a:txBody>
                    <a:bodyPr/>
                    <a:lstStyle/>
                    <a:p>
                      <a:pPr algn="ctr"/>
                      <a:r>
                        <a:rPr lang="es-CO" sz="1600" dirty="0">
                          <a:latin typeface="+mj-lt"/>
                        </a:rPr>
                        <a:t>No 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a:r>
                        <a:rPr lang="es-CO" sz="1600" dirty="0">
                          <a:latin typeface="+mj-lt"/>
                        </a:rPr>
                        <a:t>0% reinvirtiendo 3 años</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a:latin typeface="+mj-lt"/>
                        </a:rPr>
                        <a:t>No pagó</a:t>
                      </a:r>
                    </a:p>
                    <a:p>
                      <a:pPr algn="ctr"/>
                      <a:endParaRPr lang="es-CO" sz="1600" dirty="0">
                        <a:latin typeface="+mj-lt"/>
                      </a:endParaRP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s-CO"/>
                    </a:p>
                  </a:txBody>
                  <a:tcPr/>
                </a:tc>
                <a:tc>
                  <a:txBody>
                    <a:bodyPr/>
                    <a:lstStyle/>
                    <a:p>
                      <a:pPr algn="ctr"/>
                      <a:r>
                        <a:rPr lang="es-CO" sz="1600" dirty="0">
                          <a:latin typeface="+mj-lt"/>
                        </a:rPr>
                        <a:t>0% </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99260">
                <a:tc rowSpan="2">
                  <a:txBody>
                    <a:bodyPr/>
                    <a:lstStyle/>
                    <a:p>
                      <a:pPr algn="ctr"/>
                      <a:r>
                        <a:rPr lang="es-CO" sz="1800" b="0" dirty="0">
                          <a:latin typeface="+mj-lt"/>
                        </a:rPr>
                        <a:t>Chile</a:t>
                      </a:r>
                    </a:p>
                  </a:txBody>
                  <a:tcPr marL="91452" marR="91452" marT="45721" marB="45721" anchor="ctr">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algn="ctr"/>
                      <a:r>
                        <a:rPr lang="es-CO" sz="1600" dirty="0">
                          <a:latin typeface="+mj-lt"/>
                        </a:rPr>
                        <a:t>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s-CO" sz="1600" dirty="0">
                          <a:latin typeface="+mj-lt"/>
                        </a:rPr>
                        <a:t>0%</a:t>
                      </a:r>
                    </a:p>
                  </a:txBody>
                  <a:tcPr marL="91452" marR="91452" marT="45721" marB="45721"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kern="1200" dirty="0">
                          <a:solidFill>
                            <a:schemeClr val="dk1"/>
                          </a:solidFill>
                          <a:latin typeface="+mn-lt"/>
                          <a:ea typeface="+mn-ea"/>
                          <a:cs typeface="+mn-cs"/>
                        </a:rPr>
                        <a:t>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s-CO"/>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kern="1200" dirty="0">
                          <a:solidFill>
                            <a:schemeClr val="dk1"/>
                          </a:solidFill>
                          <a:latin typeface="+mn-lt"/>
                          <a:ea typeface="+mn-ea"/>
                          <a:cs typeface="+mn-cs"/>
                        </a:rPr>
                        <a:t>0%</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9098">
                <a:tc vMerge="1">
                  <a:txBody>
                    <a:bodyPr/>
                    <a:lstStyle/>
                    <a:p>
                      <a:endParaRPr lang="es-CO"/>
                    </a:p>
                  </a:txBody>
                  <a:tcPr/>
                </a:tc>
                <a:tc>
                  <a:txBody>
                    <a:bodyPr/>
                    <a:lstStyle/>
                    <a:p>
                      <a:pPr algn="ctr"/>
                      <a:r>
                        <a:rPr lang="es-CO" sz="1600" dirty="0">
                          <a:latin typeface="+mj-lt"/>
                        </a:rPr>
                        <a:t>No 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algn="ctr"/>
                      <a:r>
                        <a:rPr lang="es-CO" sz="1600" dirty="0">
                          <a:latin typeface="+mj-lt"/>
                        </a:rPr>
                        <a:t>7% reinvirtiendo 3 años</a:t>
                      </a:r>
                    </a:p>
                  </a:txBody>
                  <a:tcPr marL="91452" marR="91452" marT="45721" marB="45721"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bg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a:latin typeface="+mj-lt"/>
                        </a:rPr>
                        <a:t>No 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hMerge="1">
                  <a:txBody>
                    <a:bodyPr/>
                    <a:lstStyle/>
                    <a:p>
                      <a:endParaRPr lang="es-CO"/>
                    </a:p>
                  </a:txBody>
                  <a:tcPr/>
                </a:tc>
                <a:tc>
                  <a:txBody>
                    <a:bodyPr/>
                    <a:lstStyle/>
                    <a:p>
                      <a:pPr algn="ctr"/>
                      <a:r>
                        <a:rPr lang="es-CO" sz="1600" dirty="0">
                          <a:latin typeface="+mj-lt"/>
                        </a:rPr>
                        <a:t>0% </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270">
                <a:tc rowSpan="2">
                  <a:txBody>
                    <a:bodyPr/>
                    <a:lstStyle/>
                    <a:p>
                      <a:pPr algn="ctr"/>
                      <a:r>
                        <a:rPr lang="es-CO" sz="1800" b="0" dirty="0">
                          <a:latin typeface="+mj-lt"/>
                        </a:rPr>
                        <a:t>Suiza</a:t>
                      </a:r>
                    </a:p>
                  </a:txBody>
                  <a:tcPr marL="91452" marR="91452" marT="45721" marB="45721" anchor="ctr">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lang="es-CO" sz="1600" dirty="0">
                          <a:latin typeface="+mj-lt"/>
                        </a:rPr>
                        <a:t>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lang="es-CO" sz="1600" dirty="0">
                          <a:latin typeface="+mj-lt"/>
                        </a:rPr>
                        <a:t>0%</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gridSpan="2">
                  <a:txBody>
                    <a:bodyPr/>
                    <a:lstStyle/>
                    <a:p>
                      <a:pPr algn="ctr"/>
                      <a:r>
                        <a:rPr lang="es-CO" sz="1600" dirty="0">
                          <a:latin typeface="+mj-lt"/>
                        </a:rPr>
                        <a:t>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ctr"/>
                      <a:endParaRPr lang="es-CO" sz="1600" dirty="0">
                        <a:latin typeface="+mj-lt"/>
                      </a:endParaRPr>
                    </a:p>
                  </a:txBody>
                  <a:tcPr marL="91439" marR="91439" marT="45730" marB="45730" anchor="ctr"/>
                </a:tc>
                <a:tc>
                  <a:txBody>
                    <a:bodyPr/>
                    <a:lstStyle/>
                    <a:p>
                      <a:pPr algn="ctr"/>
                      <a:r>
                        <a:rPr lang="es-CO" sz="1600" dirty="0">
                          <a:latin typeface="+mj-lt"/>
                        </a:rPr>
                        <a:t>0%</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335270">
                <a:tc vMerge="1">
                  <a:txBody>
                    <a:bodyPr/>
                    <a:lstStyle/>
                    <a:p>
                      <a:pPr algn="ctr"/>
                      <a:endParaRPr lang="es-CO" sz="1800" b="0" dirty="0">
                        <a:latin typeface="+mj-lt"/>
                      </a:endParaRPr>
                    </a:p>
                  </a:txBody>
                  <a:tcPr marL="91439" marR="91439" marT="45730" marB="45730" anchor="ctr">
                    <a:lnR w="12700" cap="flat" cmpd="sng" algn="ctr">
                      <a:solidFill>
                        <a:schemeClr val="bg1">
                          <a:lumMod val="95000"/>
                        </a:schemeClr>
                      </a:solidFill>
                      <a:prstDash val="solid"/>
                      <a:round/>
                      <a:headEnd type="none" w="med" len="med"/>
                      <a:tailEnd type="none" w="med" len="med"/>
                    </a:lnR>
                    <a:solidFill>
                      <a:schemeClr val="accent5">
                        <a:lumMod val="20000"/>
                        <a:lumOff val="80000"/>
                      </a:schemeClr>
                    </a:solidFill>
                  </a:tcPr>
                </a:tc>
                <a:tc>
                  <a:txBody>
                    <a:bodyPr/>
                    <a:lstStyle/>
                    <a:p>
                      <a:pPr algn="ctr"/>
                      <a:r>
                        <a:rPr lang="es-CO" sz="1600" dirty="0">
                          <a:latin typeface="+mj-lt"/>
                        </a:rPr>
                        <a:t>No 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algn="ctr"/>
                      <a:r>
                        <a:rPr lang="es-CO" sz="1600" dirty="0">
                          <a:latin typeface="+mj-lt"/>
                        </a:rPr>
                        <a:t>0%</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gridSpan="2">
                  <a:txBody>
                    <a:bodyPr/>
                    <a:lstStyle/>
                    <a:p>
                      <a:pPr algn="ctr"/>
                      <a:r>
                        <a:rPr lang="es-CO" sz="1600" dirty="0">
                          <a:latin typeface="+mj-lt"/>
                        </a:rPr>
                        <a:t>No pagó</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ctr"/>
                      <a:endParaRPr lang="es-CO" sz="1600" dirty="0">
                        <a:latin typeface="+mj-lt"/>
                      </a:endParaRPr>
                    </a:p>
                  </a:txBody>
                  <a:tcPr marL="91439" marR="91439" marT="45730" marB="45730" anchor="ctr"/>
                </a:tc>
                <a:tc>
                  <a:txBody>
                    <a:bodyPr/>
                    <a:lstStyle/>
                    <a:p>
                      <a:pPr algn="ctr"/>
                      <a:r>
                        <a:rPr lang="es-CO" sz="1600" dirty="0">
                          <a:latin typeface="+mj-lt"/>
                        </a:rPr>
                        <a:t>0%</a:t>
                      </a: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360268">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800" b="0" kern="1200" dirty="0">
                          <a:solidFill>
                            <a:schemeClr val="dk1"/>
                          </a:solidFill>
                          <a:latin typeface="+mj-lt"/>
                          <a:ea typeface="+mn-ea"/>
                          <a:cs typeface="+mn-cs"/>
                        </a:rPr>
                        <a:t>México (33%) Portugal (33%)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800" b="0" kern="1200" dirty="0" err="1">
                          <a:solidFill>
                            <a:schemeClr val="dk1"/>
                          </a:solidFill>
                          <a:latin typeface="+mj-lt"/>
                          <a:ea typeface="+mn-ea"/>
                          <a:cs typeface="+mn-cs"/>
                        </a:rPr>
                        <a:t>Rep</a:t>
                      </a:r>
                      <a:r>
                        <a:rPr lang="es-CO" sz="1800" b="0" kern="1200" dirty="0">
                          <a:solidFill>
                            <a:schemeClr val="dk1"/>
                          </a:solidFill>
                          <a:latin typeface="+mj-lt"/>
                          <a:ea typeface="+mn-ea"/>
                          <a:cs typeface="+mn-cs"/>
                        </a:rPr>
                        <a:t> Checa (25%)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800" b="0" kern="1200" dirty="0">
                          <a:solidFill>
                            <a:schemeClr val="dk1"/>
                          </a:solidFill>
                          <a:latin typeface="+mj-lt"/>
                          <a:ea typeface="+mn-ea"/>
                          <a:cs typeface="+mn-cs"/>
                        </a:rPr>
                        <a:t>Francia* (15%)</a:t>
                      </a:r>
                      <a:r>
                        <a:rPr lang="es-CO" sz="1800" b="0" kern="1200" baseline="0" dirty="0">
                          <a:solidFill>
                            <a:schemeClr val="dk1"/>
                          </a:solidFill>
                          <a:latin typeface="+mj-lt"/>
                          <a:ea typeface="+mn-ea"/>
                          <a:cs typeface="+mn-cs"/>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800" b="0" kern="1200" dirty="0">
                          <a:solidFill>
                            <a:schemeClr val="dk1"/>
                          </a:solidFill>
                          <a:latin typeface="+mj-lt"/>
                          <a:ea typeface="+mn-ea"/>
                          <a:cs typeface="+mn-cs"/>
                        </a:rPr>
                        <a:t>Canadá(15%)</a:t>
                      </a:r>
                      <a:r>
                        <a:rPr lang="es-CO" sz="1800" b="0" kern="1200" baseline="0" dirty="0">
                          <a:solidFill>
                            <a:schemeClr val="dk1"/>
                          </a:solidFill>
                          <a:latin typeface="+mj-lt"/>
                          <a:ea typeface="+mn-ea"/>
                          <a:cs typeface="+mn-cs"/>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800" b="0" kern="1200" dirty="0">
                          <a:solidFill>
                            <a:schemeClr val="dk1"/>
                          </a:solidFill>
                          <a:latin typeface="+mj-lt"/>
                          <a:ea typeface="+mn-ea"/>
                          <a:cs typeface="+mn-cs"/>
                        </a:rPr>
                        <a:t>Corea (15%)</a:t>
                      </a:r>
                    </a:p>
                    <a:p>
                      <a:pPr marL="0" marR="0" indent="0" algn="ctr" defTabSz="457200" rtl="0" eaLnBrk="1" fontAlgn="auto" latinLnBrk="0" hangingPunct="1">
                        <a:lnSpc>
                          <a:spcPct val="100000"/>
                        </a:lnSpc>
                        <a:spcBef>
                          <a:spcPts val="0"/>
                        </a:spcBef>
                        <a:spcAft>
                          <a:spcPts val="0"/>
                        </a:spcAft>
                        <a:buClrTx/>
                        <a:buSzTx/>
                        <a:buFontTx/>
                        <a:buNone/>
                        <a:tabLst/>
                        <a:defRPr/>
                      </a:pPr>
                      <a:r>
                        <a:rPr lang="es-CO" sz="1800" b="0" kern="1200" dirty="0">
                          <a:solidFill>
                            <a:schemeClr val="dk1"/>
                          </a:solidFill>
                          <a:latin typeface="+mj-lt"/>
                          <a:ea typeface="+mn-ea"/>
                          <a:cs typeface="+mn-cs"/>
                        </a:rPr>
                        <a:t> India (15%)</a:t>
                      </a:r>
                      <a:endParaRPr lang="es-CO" sz="1800" b="0" dirty="0">
                        <a:latin typeface="+mj-lt"/>
                      </a:endParaRPr>
                    </a:p>
                  </a:txBody>
                  <a:tcPr marL="91452" marR="91452" marT="45721" marB="45721" anchor="ctr">
                    <a:lnL w="12700" cap="flat" cmpd="sng" algn="ctr">
                      <a:solidFill>
                        <a:schemeClr val="accent5"/>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s-CO" sz="1600" dirty="0">
                          <a:latin typeface="+mj-lt"/>
                        </a:rPr>
                        <a:t>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s-CO" sz="1600" dirty="0">
                          <a:latin typeface="+mj-lt"/>
                        </a:rPr>
                        <a:t>0%</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algn="ctr"/>
                      <a:r>
                        <a:rPr lang="es-CO" sz="1600" dirty="0">
                          <a:latin typeface="+mj-lt"/>
                        </a:rPr>
                        <a:t>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s-CO"/>
                    </a:p>
                  </a:txBody>
                  <a:tcPr/>
                </a:tc>
                <a:tc>
                  <a:txBody>
                    <a:bodyPr/>
                    <a:lstStyle/>
                    <a:p>
                      <a:pPr algn="l"/>
                      <a:r>
                        <a:rPr lang="es-CO" sz="1600" dirty="0">
                          <a:latin typeface="+mj-lt"/>
                        </a:rPr>
                        <a:t>0% </a:t>
                      </a:r>
                      <a:r>
                        <a:rPr lang="es-CO" sz="1600" dirty="0" err="1">
                          <a:latin typeface="+mj-lt"/>
                        </a:rPr>
                        <a:t>Mex</a:t>
                      </a:r>
                      <a:endParaRPr lang="es-CO" sz="1600" dirty="0">
                        <a:latin typeface="+mj-lt"/>
                      </a:endParaRPr>
                    </a:p>
                    <a:p>
                      <a:pPr algn="l"/>
                      <a:r>
                        <a:rPr lang="es-CO" sz="1600" dirty="0">
                          <a:latin typeface="+mj-lt"/>
                        </a:rPr>
                        <a:t>5% Can-</a:t>
                      </a:r>
                      <a:r>
                        <a:rPr lang="es-CO" sz="1600" dirty="0" err="1">
                          <a:latin typeface="+mj-lt"/>
                        </a:rPr>
                        <a:t>Fra</a:t>
                      </a:r>
                      <a:r>
                        <a:rPr lang="es-CO" sz="1600" dirty="0">
                          <a:latin typeface="+mj-lt"/>
                        </a:rPr>
                        <a:t>-</a:t>
                      </a:r>
                      <a:r>
                        <a:rPr lang="es-CO" sz="1600" dirty="0" err="1">
                          <a:latin typeface="+mj-lt"/>
                        </a:rPr>
                        <a:t>Rep</a:t>
                      </a:r>
                      <a:r>
                        <a:rPr lang="es-CO" sz="1600" dirty="0">
                          <a:latin typeface="+mj-lt"/>
                        </a:rPr>
                        <a:t> Checa-India-Corea</a:t>
                      </a:r>
                    </a:p>
                    <a:p>
                      <a:pPr algn="l"/>
                      <a:r>
                        <a:rPr lang="es-CO" sz="1600" dirty="0">
                          <a:latin typeface="+mj-lt"/>
                        </a:rPr>
                        <a:t>10%</a:t>
                      </a:r>
                      <a:r>
                        <a:rPr lang="es-CO" sz="1600" baseline="0" dirty="0">
                          <a:latin typeface="+mj-lt"/>
                        </a:rPr>
                        <a:t> Port</a:t>
                      </a:r>
                      <a:endParaRPr lang="es-CO" sz="1600" dirty="0">
                        <a:latin typeface="+mj-lt"/>
                      </a:endParaRP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064283">
                <a:tc vMerge="1">
                  <a:txBody>
                    <a:bodyPr/>
                    <a:lstStyle/>
                    <a:p>
                      <a:endParaRPr lang="es-CO"/>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kern="1200" dirty="0">
                          <a:solidFill>
                            <a:schemeClr val="dk1"/>
                          </a:solidFill>
                          <a:latin typeface="+mn-lt"/>
                          <a:ea typeface="+mn-ea"/>
                          <a:cs typeface="+mn-cs"/>
                        </a:rPr>
                        <a:t>No 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algn="ctr"/>
                      <a:r>
                        <a:rPr lang="es-CO" sz="1600" dirty="0">
                          <a:latin typeface="+mj-lt"/>
                        </a:rPr>
                        <a:t>33%,</a:t>
                      </a:r>
                      <a:r>
                        <a:rPr lang="es-CO" sz="1600" baseline="0" dirty="0">
                          <a:latin typeface="+mj-lt"/>
                        </a:rPr>
                        <a:t> 25% </a:t>
                      </a:r>
                      <a:r>
                        <a:rPr lang="es-CO" sz="1600" baseline="0" dirty="0" err="1">
                          <a:latin typeface="+mj-lt"/>
                        </a:rPr>
                        <a:t>ó</a:t>
                      </a:r>
                      <a:r>
                        <a:rPr lang="es-CO" sz="1600" baseline="0" dirty="0">
                          <a:latin typeface="+mj-lt"/>
                        </a:rPr>
                        <a:t> 15%</a:t>
                      </a:r>
                      <a:endParaRPr lang="es-CO" sz="1600" dirty="0">
                        <a:latin typeface="+mj-lt"/>
                      </a:endParaRP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gridSpan="2">
                  <a:txBody>
                    <a:bodyPr/>
                    <a:lstStyle/>
                    <a:p>
                      <a:pPr algn="ctr"/>
                      <a:r>
                        <a:rPr lang="es-CO" sz="1600" dirty="0">
                          <a:latin typeface="+mj-lt"/>
                        </a:rPr>
                        <a:t>No pagó</a:t>
                      </a: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hMerge="1">
                  <a:txBody>
                    <a:bodyPr/>
                    <a:lstStyle/>
                    <a:p>
                      <a:endParaRPr lang="es-CO"/>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kern="1200" dirty="0">
                          <a:solidFill>
                            <a:schemeClr val="dk1"/>
                          </a:solidFill>
                          <a:latin typeface="+mn-lt"/>
                          <a:ea typeface="+mn-ea"/>
                          <a:cs typeface="+mn-cs"/>
                        </a:rPr>
                        <a:t>33%,</a:t>
                      </a:r>
                      <a:r>
                        <a:rPr lang="es-CO" sz="1600" kern="1200" baseline="0" dirty="0">
                          <a:solidFill>
                            <a:schemeClr val="dk1"/>
                          </a:solidFill>
                          <a:latin typeface="+mn-lt"/>
                          <a:ea typeface="+mn-ea"/>
                          <a:cs typeface="+mn-cs"/>
                        </a:rPr>
                        <a:t> 25% </a:t>
                      </a:r>
                      <a:r>
                        <a:rPr lang="es-CO" sz="1600" kern="1200" baseline="0" dirty="0" err="1">
                          <a:solidFill>
                            <a:schemeClr val="dk1"/>
                          </a:solidFill>
                          <a:latin typeface="+mn-lt"/>
                          <a:ea typeface="+mn-ea"/>
                          <a:cs typeface="+mn-cs"/>
                        </a:rPr>
                        <a:t>ó</a:t>
                      </a:r>
                      <a:r>
                        <a:rPr lang="es-CO" sz="1600" kern="1200" baseline="0" dirty="0">
                          <a:solidFill>
                            <a:schemeClr val="dk1"/>
                          </a:solidFill>
                          <a:latin typeface="+mn-lt"/>
                          <a:ea typeface="+mn-ea"/>
                          <a:cs typeface="+mn-cs"/>
                        </a:rPr>
                        <a:t> 15%</a:t>
                      </a:r>
                      <a:endParaRPr lang="es-CO" sz="1600" kern="1200" dirty="0">
                        <a:solidFill>
                          <a:schemeClr val="dk1"/>
                        </a:solidFill>
                        <a:latin typeface="+mn-lt"/>
                        <a:ea typeface="+mn-ea"/>
                        <a:cs typeface="+mn-cs"/>
                      </a:endParaRPr>
                    </a:p>
                  </a:txBody>
                  <a:tcPr marL="91452" marR="91452" marT="45721" marB="45721" anchor="ctr">
                    <a:lnL w="12700" cap="flat" cmpd="sng" algn="ctr">
                      <a:solidFill>
                        <a:schemeClr val="bg1">
                          <a:lumMod val="75000"/>
                        </a:schemeClr>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34789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5. Las asimetrías en la selección de los vehículos de inversión</a:t>
            </a:r>
          </a:p>
        </p:txBody>
      </p:sp>
      <p:sp>
        <p:nvSpPr>
          <p:cNvPr id="3" name="CuadroTexto 2"/>
          <p:cNvSpPr txBox="1"/>
          <p:nvPr/>
        </p:nvSpPr>
        <p:spPr>
          <a:xfrm>
            <a:off x="576774" y="2317120"/>
            <a:ext cx="7999185" cy="1200329"/>
          </a:xfrm>
          <a:prstGeom prst="rect">
            <a:avLst/>
          </a:prstGeom>
          <a:noFill/>
        </p:spPr>
        <p:txBody>
          <a:bodyPr wrap="square" rtlCol="0">
            <a:spAutoFit/>
          </a:bodyPr>
          <a:lstStyle/>
          <a:p>
            <a:pPr marL="457200" lvl="0" indent="-457200" algn="just" defTabSz="914400">
              <a:buFont typeface="+mj-lt"/>
              <a:buAutoNum type="arabicParenR" startAt="5"/>
            </a:pPr>
            <a:r>
              <a:rPr lang="es-CO" sz="2400" b="1" kern="0" dirty="0">
                <a:solidFill>
                  <a:sysClr val="windowText" lastClr="000000"/>
                </a:solidFill>
              </a:rPr>
              <a:t>Felipe: ¿Existen en Chile asimetrías en el gravamen de los dividendos derivadas de la aplicación de los Convenios de Doble Imposición?</a:t>
            </a:r>
          </a:p>
        </p:txBody>
      </p:sp>
    </p:spTree>
    <p:extLst>
      <p:ext uri="{BB962C8B-B14F-4D97-AF65-F5344CB8AC3E}">
        <p14:creationId xmlns:p14="http://schemas.microsoft.com/office/powerpoint/2010/main" val="1990795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5. Asimetrías fiscales por</a:t>
            </a:r>
            <a:br>
              <a:rPr lang="es-ES" sz="3600" dirty="0"/>
            </a:br>
            <a:r>
              <a:rPr lang="es-ES" sz="3600" dirty="0"/>
              <a:t> Convenios para Evitar la Doble Imposición</a:t>
            </a:r>
          </a:p>
        </p:txBody>
      </p:sp>
      <p:sp>
        <p:nvSpPr>
          <p:cNvPr id="5" name="CuadroTexto 4"/>
          <p:cNvSpPr txBox="1"/>
          <p:nvPr/>
        </p:nvSpPr>
        <p:spPr>
          <a:xfrm>
            <a:off x="989263" y="1451145"/>
            <a:ext cx="6954023" cy="4154983"/>
          </a:xfrm>
          <a:prstGeom prst="rect">
            <a:avLst/>
          </a:prstGeom>
          <a:noFill/>
        </p:spPr>
        <p:txBody>
          <a:bodyPr wrap="square" rtlCol="0">
            <a:spAutoFit/>
          </a:bodyPr>
          <a:lstStyle/>
          <a:p>
            <a:pPr algn="just"/>
            <a:r>
              <a:rPr lang="es-ES" sz="2400" dirty="0"/>
              <a:t>En Chile, los CDI no producen asimetrías sobre la tributación de los dividendos, pues todos incluyen la llamada </a:t>
            </a:r>
            <a:r>
              <a:rPr lang="es-ES" sz="2400" b="1" dirty="0"/>
              <a:t>cláusula Chile</a:t>
            </a:r>
            <a:r>
              <a:rPr lang="es-ES" sz="2400" dirty="0"/>
              <a:t>, que inhibe la aplicación de la reducción de alícuota prevista en el artículo 10 MC-OCDE, cuando se distribuyen dividendos desde una sociedad residente en Chile a un residente del otro país signatario del CDI.</a:t>
            </a:r>
          </a:p>
          <a:p>
            <a:pPr algn="just"/>
            <a:endParaRPr lang="es-ES" sz="2400" dirty="0"/>
          </a:p>
          <a:p>
            <a:pPr algn="just"/>
            <a:r>
              <a:rPr lang="es-ES" sz="2400" dirty="0"/>
              <a:t>La asimetría la produce la norma interna, que se incluyó precisamente para evitar que dejase de aplicarse la cláusula Chile.</a:t>
            </a:r>
          </a:p>
        </p:txBody>
      </p:sp>
    </p:spTree>
    <p:extLst>
      <p:ext uri="{BB962C8B-B14F-4D97-AF65-F5344CB8AC3E}">
        <p14:creationId xmlns:p14="http://schemas.microsoft.com/office/powerpoint/2010/main" val="3226662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6. Las asimetrías en las formas de financiación</a:t>
            </a:r>
          </a:p>
        </p:txBody>
      </p:sp>
      <p:sp>
        <p:nvSpPr>
          <p:cNvPr id="3" name="CuadroTexto 2"/>
          <p:cNvSpPr txBox="1"/>
          <p:nvPr/>
        </p:nvSpPr>
        <p:spPr>
          <a:xfrm>
            <a:off x="1101804" y="2357150"/>
            <a:ext cx="6954023" cy="3785652"/>
          </a:xfrm>
          <a:prstGeom prst="rect">
            <a:avLst/>
          </a:prstGeom>
          <a:noFill/>
        </p:spPr>
        <p:txBody>
          <a:bodyPr wrap="square" rtlCol="0">
            <a:spAutoFit/>
          </a:bodyPr>
          <a:lstStyle/>
          <a:p>
            <a:pPr algn="just"/>
            <a:r>
              <a:rPr lang="es-CO" sz="2400" dirty="0"/>
              <a:t>La asimetría entre la financiación interna (capital) y la externa (endeudamiento):</a:t>
            </a:r>
          </a:p>
          <a:p>
            <a:pPr marL="457200" indent="-457200" algn="just">
              <a:buFont typeface="+mj-lt"/>
              <a:buAutoNum type="arabicParenR"/>
            </a:pPr>
            <a:r>
              <a:rPr lang="es-CO" sz="2400" b="1" dirty="0"/>
              <a:t>Juan Guillermo: ¿Existe en Colombia un incentivo al endeudamiento (</a:t>
            </a:r>
            <a:r>
              <a:rPr lang="es-CO" sz="2400" b="1" dirty="0" err="1"/>
              <a:t>debt</a:t>
            </a:r>
            <a:r>
              <a:rPr lang="es-CO" sz="2400" b="1" dirty="0"/>
              <a:t> </a:t>
            </a:r>
            <a:r>
              <a:rPr lang="es-CO" sz="2400" b="1" dirty="0" err="1"/>
              <a:t>bias</a:t>
            </a:r>
            <a:r>
              <a:rPr lang="es-CO" sz="2400" b="1" dirty="0"/>
              <a:t>)? ¿Cuál es su alcance?</a:t>
            </a:r>
          </a:p>
          <a:p>
            <a:pPr marL="457200" indent="-457200" algn="just">
              <a:buFont typeface="+mj-lt"/>
              <a:buAutoNum type="arabicParenR"/>
            </a:pPr>
            <a:r>
              <a:rPr lang="es-CO" sz="2400" dirty="0"/>
              <a:t>Lucy, si se adopta la propuesta de Comisión de gravar los dividendos: ¿Se agravaría esta situación?</a:t>
            </a:r>
          </a:p>
          <a:p>
            <a:pPr marL="457200" indent="-457200" algn="just">
              <a:buFont typeface="+mj-lt"/>
              <a:buAutoNum type="arabicParenR"/>
            </a:pPr>
            <a:r>
              <a:rPr lang="es-CO" sz="2400" dirty="0"/>
              <a:t>Felipe: ¿Existe en Chile un </a:t>
            </a:r>
            <a:r>
              <a:rPr lang="es-CO" sz="2400" dirty="0" err="1"/>
              <a:t>debt</a:t>
            </a:r>
            <a:r>
              <a:rPr lang="es-CO" sz="2400" dirty="0"/>
              <a:t> </a:t>
            </a:r>
            <a:r>
              <a:rPr lang="es-CO" sz="2400" dirty="0" err="1"/>
              <a:t>bias</a:t>
            </a:r>
            <a:r>
              <a:rPr lang="es-CO" sz="2400" dirty="0"/>
              <a:t>? ¿Cuál es su alcance y que medidas ha tomado el legislador para reducirlo?</a:t>
            </a:r>
          </a:p>
        </p:txBody>
      </p:sp>
    </p:spTree>
    <p:extLst>
      <p:ext uri="{BB962C8B-B14F-4D97-AF65-F5344CB8AC3E}">
        <p14:creationId xmlns:p14="http://schemas.microsoft.com/office/powerpoint/2010/main" val="4269116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ítulo 1"/>
          <p:cNvSpPr>
            <a:spLocks noGrp="1"/>
          </p:cNvSpPr>
          <p:nvPr>
            <p:ph type="ctrTitle"/>
          </p:nvPr>
        </p:nvSpPr>
        <p:spPr>
          <a:xfrm>
            <a:off x="312738" y="155575"/>
            <a:ext cx="7197725" cy="1646238"/>
          </a:xfrm>
        </p:spPr>
        <p:txBody>
          <a:bodyPr/>
          <a:lstStyle/>
          <a:p>
            <a:pPr eaLnBrk="1" hangingPunct="1">
              <a:lnSpc>
                <a:spcPct val="80000"/>
              </a:lnSpc>
            </a:pPr>
            <a:r>
              <a:rPr lang="es-CO" altLang="es-CO" sz="3600"/>
              <a:t>Incentivo al endeudamiento en Colombia</a:t>
            </a:r>
            <a:endParaRPr lang="es-ES" altLang="es-CO" sz="3600"/>
          </a:p>
        </p:txBody>
      </p:sp>
      <p:graphicFrame>
        <p:nvGraphicFramePr>
          <p:cNvPr id="5" name="4 Diagrama"/>
          <p:cNvGraphicFramePr/>
          <p:nvPr/>
        </p:nvGraphicFramePr>
        <p:xfrm>
          <a:off x="626532" y="1481667"/>
          <a:ext cx="7947099" cy="4786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291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6. Las asimetrías en las formas de financiación</a:t>
            </a:r>
          </a:p>
        </p:txBody>
      </p:sp>
      <p:sp>
        <p:nvSpPr>
          <p:cNvPr id="3" name="CuadroTexto 2"/>
          <p:cNvSpPr txBox="1"/>
          <p:nvPr/>
        </p:nvSpPr>
        <p:spPr>
          <a:xfrm>
            <a:off x="1101804" y="2357150"/>
            <a:ext cx="6954023" cy="4154984"/>
          </a:xfrm>
          <a:prstGeom prst="rect">
            <a:avLst/>
          </a:prstGeom>
          <a:noFill/>
        </p:spPr>
        <p:txBody>
          <a:bodyPr wrap="square" rtlCol="0">
            <a:spAutoFit/>
          </a:bodyPr>
          <a:lstStyle/>
          <a:p>
            <a:pPr algn="just"/>
            <a:r>
              <a:rPr lang="es-CO" sz="2400" dirty="0"/>
              <a:t>La asimetría entre la financiación interna (capital) y la externa (endeudamiento):</a:t>
            </a:r>
          </a:p>
          <a:p>
            <a:pPr marL="457200" indent="-457200" algn="just">
              <a:buFont typeface="+mj-lt"/>
              <a:buAutoNum type="arabicParenR"/>
            </a:pPr>
            <a:r>
              <a:rPr lang="es-CO" sz="2400" dirty="0"/>
              <a:t>Juan Guillermo: ¿Existe en Colombia un incentivo al endeudamiento (</a:t>
            </a:r>
            <a:r>
              <a:rPr lang="es-CO" sz="2400" dirty="0" err="1"/>
              <a:t>debt</a:t>
            </a:r>
            <a:r>
              <a:rPr lang="es-CO" sz="2400" dirty="0"/>
              <a:t> </a:t>
            </a:r>
            <a:r>
              <a:rPr lang="es-CO" sz="2400" dirty="0" err="1"/>
              <a:t>bias</a:t>
            </a:r>
            <a:r>
              <a:rPr lang="es-CO" sz="2400" dirty="0"/>
              <a:t>)? ¿Cuál es su alcance?</a:t>
            </a:r>
          </a:p>
          <a:p>
            <a:pPr marL="457200" indent="-457200" algn="just">
              <a:buFont typeface="+mj-lt"/>
              <a:buAutoNum type="arabicParenR"/>
            </a:pPr>
            <a:r>
              <a:rPr lang="es-CO" sz="2400" b="1" dirty="0"/>
              <a:t>Lucy, si se adopta la propuesta de Comisión de gravar los dividendos: ¿Se agravaría esta situación?</a:t>
            </a:r>
          </a:p>
          <a:p>
            <a:pPr marL="457200" indent="-457200" algn="just">
              <a:buFont typeface="+mj-lt"/>
              <a:buAutoNum type="arabicParenR"/>
            </a:pPr>
            <a:r>
              <a:rPr lang="es-CO" sz="2400" dirty="0"/>
              <a:t>Felipe: ¿Existe en Chile un </a:t>
            </a:r>
            <a:r>
              <a:rPr lang="es-CO" sz="2400" dirty="0" err="1"/>
              <a:t>debt</a:t>
            </a:r>
            <a:r>
              <a:rPr lang="es-CO" sz="2400" dirty="0"/>
              <a:t> </a:t>
            </a:r>
            <a:r>
              <a:rPr lang="es-CO" sz="2400" dirty="0" err="1"/>
              <a:t>bias</a:t>
            </a:r>
            <a:r>
              <a:rPr lang="es-CO" sz="2400" dirty="0"/>
              <a:t>? ¿Cuál es su alcance y que medidas ha tomado el legislador para reducirlo?</a:t>
            </a:r>
          </a:p>
        </p:txBody>
      </p:sp>
    </p:spTree>
    <p:extLst>
      <p:ext uri="{BB962C8B-B14F-4D97-AF65-F5344CB8AC3E}">
        <p14:creationId xmlns:p14="http://schemas.microsoft.com/office/powerpoint/2010/main" val="3483884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6" name="CuadroTexto 5"/>
          <p:cNvSpPr txBox="1"/>
          <p:nvPr/>
        </p:nvSpPr>
        <p:spPr>
          <a:xfrm>
            <a:off x="820619" y="2980455"/>
            <a:ext cx="7230788" cy="923330"/>
          </a:xfrm>
          <a:prstGeom prst="rect">
            <a:avLst/>
          </a:prstGeom>
          <a:noFill/>
        </p:spPr>
        <p:txBody>
          <a:bodyPr wrap="square" rtlCol="0">
            <a:spAutoFit/>
          </a:bodyPr>
          <a:lstStyle/>
          <a:p>
            <a:pPr lvl="1" algn="ctr"/>
            <a:r>
              <a:rPr lang="es-MX" sz="5400" b="1" dirty="0">
                <a:latin typeface="Cambria" panose="02040503050406030204" pitchFamily="18" charset="0"/>
              </a:rPr>
              <a:t>DEUDA</a:t>
            </a:r>
            <a:endParaRPr lang="es-CO" sz="5400" dirty="0">
              <a:latin typeface="Cambria" panose="02040503050406030204" pitchFamily="18" charset="0"/>
            </a:endParaRPr>
          </a:p>
        </p:txBody>
      </p:sp>
    </p:spTree>
    <p:extLst>
      <p:ext uri="{BB962C8B-B14F-4D97-AF65-F5344CB8AC3E}">
        <p14:creationId xmlns:p14="http://schemas.microsoft.com/office/powerpoint/2010/main" val="586354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5" name="Título 1"/>
          <p:cNvSpPr txBox="1">
            <a:spLocks/>
          </p:cNvSpPr>
          <p:nvPr/>
        </p:nvSpPr>
        <p:spPr>
          <a:xfrm>
            <a:off x="1193995" y="264087"/>
            <a:ext cx="6235505" cy="13255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CO" sz="2000" b="1" dirty="0">
                <a:latin typeface="Cambria" panose="02040503050406030204" pitchFamily="18" charset="0"/>
              </a:rPr>
              <a:t>¿CÓMO SE ARMONIZARÍA EL </a:t>
            </a:r>
            <a:r>
              <a:rPr lang="es-CO" sz="2000" b="1" u="sng" dirty="0">
                <a:latin typeface="Cambria" panose="02040503050406030204" pitchFamily="18" charset="0"/>
              </a:rPr>
              <a:t>DESESTIMULO A LA </a:t>
            </a:r>
            <a:br>
              <a:rPr lang="es-CO" sz="2000" b="1" u="sng" dirty="0">
                <a:latin typeface="Cambria" panose="02040503050406030204" pitchFamily="18" charset="0"/>
              </a:rPr>
            </a:br>
            <a:r>
              <a:rPr lang="es-CO" sz="2000" b="1" u="sng" dirty="0">
                <a:latin typeface="Cambria" panose="02040503050406030204" pitchFamily="18" charset="0"/>
              </a:rPr>
              <a:t>FINANCIACIÓN DE SOCIEDADES CON CAPITAL PROPIO</a:t>
            </a:r>
            <a:r>
              <a:rPr lang="es-CO" sz="2000" b="1" dirty="0">
                <a:latin typeface="Cambria" panose="02040503050406030204" pitchFamily="18" charset="0"/>
              </a:rPr>
              <a:t>, </a:t>
            </a:r>
            <a:br>
              <a:rPr lang="es-CO" sz="2000" b="1" dirty="0">
                <a:latin typeface="Cambria" panose="02040503050406030204" pitchFamily="18" charset="0"/>
              </a:rPr>
            </a:br>
            <a:r>
              <a:rPr lang="es-CO" sz="2000" b="1" dirty="0">
                <a:latin typeface="Cambria" panose="02040503050406030204" pitchFamily="18" charset="0"/>
              </a:rPr>
              <a:t>SE </a:t>
            </a:r>
            <a:r>
              <a:rPr lang="es-ES" sz="2000" b="1" dirty="0">
                <a:latin typeface="Cambria" panose="02040503050406030204" pitchFamily="18" charset="0"/>
              </a:rPr>
              <a:t>AGRAVARÍA EL INCENTIVO A LA DEUDA?</a:t>
            </a:r>
            <a:endParaRPr lang="es-CO" sz="2000" b="1" dirty="0">
              <a:latin typeface="Cambria" panose="02040503050406030204" pitchFamily="18" charset="0"/>
            </a:endParaRPr>
          </a:p>
        </p:txBody>
      </p:sp>
      <p:graphicFrame>
        <p:nvGraphicFramePr>
          <p:cNvPr id="6" name="Marcador de contenido 6"/>
          <p:cNvGraphicFramePr>
            <a:graphicFrameLocks/>
          </p:cNvGraphicFramePr>
          <p:nvPr>
            <p:extLst>
              <p:ext uri="{D42A27DB-BD31-4B8C-83A1-F6EECF244321}">
                <p14:modId xmlns:p14="http://schemas.microsoft.com/office/powerpoint/2010/main" val="3546097926"/>
              </p:ext>
            </p:extLst>
          </p:nvPr>
        </p:nvGraphicFramePr>
        <p:xfrm>
          <a:off x="379828" y="1589650"/>
          <a:ext cx="7863840" cy="452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565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1" name="Título 1"/>
          <p:cNvSpPr txBox="1">
            <a:spLocks/>
          </p:cNvSpPr>
          <p:nvPr/>
        </p:nvSpPr>
        <p:spPr bwMode="auto">
          <a:xfrm>
            <a:off x="688632" y="229899"/>
            <a:ext cx="687967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s-MX" sz="2800" b="1" dirty="0">
                <a:latin typeface="Cambria" panose="02040503050406030204" pitchFamily="18" charset="0"/>
              </a:rPr>
              <a:t>RIESGOS DE LA POLÍTICA PÚBLICA </a:t>
            </a:r>
            <a:br>
              <a:rPr lang="es-MX" sz="2800" b="1" dirty="0">
                <a:latin typeface="Cambria" panose="02040503050406030204" pitchFamily="18" charset="0"/>
              </a:rPr>
            </a:br>
            <a:r>
              <a:rPr lang="es-MX" sz="2800" b="1" dirty="0">
                <a:latin typeface="Cambria" panose="02040503050406030204" pitchFamily="18" charset="0"/>
              </a:rPr>
              <a:t>Y PLANIFICACIÓN LEGÍTIMA </a:t>
            </a:r>
            <a:endParaRPr lang="es-CO" sz="2800" b="1" dirty="0">
              <a:latin typeface="Cambria" panose="02040503050406030204" pitchFamily="18" charset="0"/>
            </a:endParaRPr>
          </a:p>
        </p:txBody>
      </p:sp>
      <p:graphicFrame>
        <p:nvGraphicFramePr>
          <p:cNvPr id="22" name="Marcador de contenido 4"/>
          <p:cNvGraphicFramePr>
            <a:graphicFrameLocks/>
          </p:cNvGraphicFramePr>
          <p:nvPr>
            <p:extLst>
              <p:ext uri="{D42A27DB-BD31-4B8C-83A1-F6EECF244321}">
                <p14:modId xmlns:p14="http://schemas.microsoft.com/office/powerpoint/2010/main" val="412017364"/>
              </p:ext>
            </p:extLst>
          </p:nvPr>
        </p:nvGraphicFramePr>
        <p:xfrm>
          <a:off x="-413825" y="1555462"/>
          <a:ext cx="8516815" cy="470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4" descr="http://www.professionalresumewriters.net/wp-content/uploads/2014/07/Dang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5893" y="2532185"/>
            <a:ext cx="2281719" cy="201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80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10" name="Título 1"/>
          <p:cNvSpPr txBox="1">
            <a:spLocks/>
          </p:cNvSpPr>
          <p:nvPr/>
        </p:nvSpPr>
        <p:spPr bwMode="auto">
          <a:xfrm>
            <a:off x="1707613" y="-16901"/>
            <a:ext cx="547538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s-MX" sz="2400" b="1" dirty="0">
                <a:latin typeface="Cambria" panose="02040503050406030204" pitchFamily="18" charset="0"/>
              </a:rPr>
              <a:t>RIESGOS DE LA POLÍTICA PÚBLICA </a:t>
            </a:r>
            <a:br>
              <a:rPr lang="es-MX" sz="2400" b="1" dirty="0">
                <a:latin typeface="Cambria" panose="02040503050406030204" pitchFamily="18" charset="0"/>
              </a:rPr>
            </a:br>
            <a:r>
              <a:rPr lang="es-MX" sz="2400" b="1" dirty="0">
                <a:latin typeface="Cambria" panose="02040503050406030204" pitchFamily="18" charset="0"/>
              </a:rPr>
              <a:t>Y PLANIFICACIÓN LEGÍTIMA </a:t>
            </a:r>
            <a:endParaRPr lang="es-CO" sz="2400" b="1" dirty="0">
              <a:latin typeface="Cambria" panose="02040503050406030204" pitchFamily="18" charset="0"/>
            </a:endParaRPr>
          </a:p>
        </p:txBody>
      </p:sp>
      <p:graphicFrame>
        <p:nvGraphicFramePr>
          <p:cNvPr id="11" name="Marcador de contenido 4"/>
          <p:cNvGraphicFramePr>
            <a:graphicFrameLocks/>
          </p:cNvGraphicFramePr>
          <p:nvPr>
            <p:extLst>
              <p:ext uri="{D42A27DB-BD31-4B8C-83A1-F6EECF244321}">
                <p14:modId xmlns:p14="http://schemas.microsoft.com/office/powerpoint/2010/main" val="55900145"/>
              </p:ext>
            </p:extLst>
          </p:nvPr>
        </p:nvGraphicFramePr>
        <p:xfrm>
          <a:off x="372317" y="1536476"/>
          <a:ext cx="7815467" cy="4919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626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 name="Título 1"/>
          <p:cNvSpPr>
            <a:spLocks noGrp="1"/>
          </p:cNvSpPr>
          <p:nvPr>
            <p:ph type="title"/>
          </p:nvPr>
        </p:nvSpPr>
        <p:spPr>
          <a:xfrm>
            <a:off x="1285556" y="0"/>
            <a:ext cx="5798290" cy="1325563"/>
          </a:xfrm>
        </p:spPr>
        <p:txBody>
          <a:bodyPr>
            <a:normAutofit/>
          </a:bodyPr>
          <a:lstStyle/>
          <a:p>
            <a:pPr algn="ctr"/>
            <a:r>
              <a:rPr lang="es-MX" sz="3600" dirty="0">
                <a:latin typeface="Cambria" panose="02040503050406030204" pitchFamily="18" charset="0"/>
              </a:rPr>
              <a:t>PERIODO DE INTEGRACIÓN </a:t>
            </a:r>
            <a:endParaRPr lang="es-CO" sz="3600" dirty="0">
              <a:latin typeface="Cambria" panose="02040503050406030204" pitchFamily="18" charset="0"/>
            </a:endParaRPr>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val="1633685751"/>
              </p:ext>
            </p:extLst>
          </p:nvPr>
        </p:nvGraphicFramePr>
        <p:xfrm>
          <a:off x="738129" y="1843357"/>
          <a:ext cx="6874527" cy="4788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493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03560" y="887125"/>
            <a:ext cx="7772400" cy="1470025"/>
          </a:xfrm>
        </p:spPr>
        <p:txBody>
          <a:bodyPr>
            <a:normAutofit/>
          </a:bodyPr>
          <a:lstStyle/>
          <a:p>
            <a:pPr algn="just"/>
            <a:r>
              <a:rPr lang="es-CO" sz="3600" dirty="0"/>
              <a:t>6. Las asimetrías en las formas de financiación</a:t>
            </a:r>
          </a:p>
        </p:txBody>
      </p:sp>
      <p:sp>
        <p:nvSpPr>
          <p:cNvPr id="3" name="CuadroTexto 2"/>
          <p:cNvSpPr txBox="1"/>
          <p:nvPr/>
        </p:nvSpPr>
        <p:spPr>
          <a:xfrm>
            <a:off x="1101804" y="2357150"/>
            <a:ext cx="6954023" cy="3785652"/>
          </a:xfrm>
          <a:prstGeom prst="rect">
            <a:avLst/>
          </a:prstGeom>
          <a:noFill/>
        </p:spPr>
        <p:txBody>
          <a:bodyPr wrap="square" rtlCol="0">
            <a:spAutoFit/>
          </a:bodyPr>
          <a:lstStyle/>
          <a:p>
            <a:pPr algn="just"/>
            <a:r>
              <a:rPr lang="es-CO" sz="2400" dirty="0"/>
              <a:t>La asimetría entre la financiación interna (capital) y la externa (endeudamiento):</a:t>
            </a:r>
          </a:p>
          <a:p>
            <a:pPr marL="457200" indent="-457200" algn="just">
              <a:buFont typeface="+mj-lt"/>
              <a:buAutoNum type="arabicParenR"/>
            </a:pPr>
            <a:r>
              <a:rPr lang="es-CO" sz="2400" dirty="0"/>
              <a:t>Juan Guillermo: ¿Existe en Colombia un incentivo al endeudamiento (</a:t>
            </a:r>
            <a:r>
              <a:rPr lang="es-CO" sz="2400" dirty="0" err="1"/>
              <a:t>debt</a:t>
            </a:r>
            <a:r>
              <a:rPr lang="es-CO" sz="2400" dirty="0"/>
              <a:t> </a:t>
            </a:r>
            <a:r>
              <a:rPr lang="es-CO" sz="2400" dirty="0" err="1"/>
              <a:t>bias</a:t>
            </a:r>
            <a:r>
              <a:rPr lang="es-CO" sz="2400" dirty="0"/>
              <a:t>)? ¿Cuál es su alcance?</a:t>
            </a:r>
          </a:p>
          <a:p>
            <a:pPr marL="457200" indent="-457200" algn="just">
              <a:buFont typeface="+mj-lt"/>
              <a:buAutoNum type="arabicParenR"/>
            </a:pPr>
            <a:r>
              <a:rPr lang="es-CO" sz="2400" dirty="0"/>
              <a:t>Lucy, si se adopta la propuesta de Comisión de gravar los dividendos: ¿Se agravaría esta situación?</a:t>
            </a:r>
          </a:p>
          <a:p>
            <a:pPr marL="457200" indent="-457200" algn="just">
              <a:buFont typeface="+mj-lt"/>
              <a:buAutoNum type="arabicParenR"/>
            </a:pPr>
            <a:r>
              <a:rPr lang="es-CO" sz="2400" b="1" dirty="0"/>
              <a:t>Felipe: ¿Existe en Chile un </a:t>
            </a:r>
            <a:r>
              <a:rPr lang="es-CO" sz="2400" b="1" dirty="0" err="1"/>
              <a:t>debt</a:t>
            </a:r>
            <a:r>
              <a:rPr lang="es-CO" sz="2400" b="1" dirty="0"/>
              <a:t> </a:t>
            </a:r>
            <a:r>
              <a:rPr lang="es-CO" sz="2400" b="1" dirty="0" err="1"/>
              <a:t>bias</a:t>
            </a:r>
            <a:r>
              <a:rPr lang="es-CO" sz="2400" b="1" dirty="0"/>
              <a:t>? ¿Cuál es su alcance y que medidas ha tomado el legislador para reducirlo?</a:t>
            </a:r>
          </a:p>
        </p:txBody>
      </p:sp>
    </p:spTree>
    <p:extLst>
      <p:ext uri="{BB962C8B-B14F-4D97-AF65-F5344CB8AC3E}">
        <p14:creationId xmlns:p14="http://schemas.microsoft.com/office/powerpoint/2010/main" val="3725478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6. Asimetrías en financiación </a:t>
            </a:r>
            <a:br>
              <a:rPr lang="es-ES" sz="3600" dirty="0"/>
            </a:br>
            <a:r>
              <a:rPr lang="es-ES" sz="3600" dirty="0"/>
              <a:t>por capital y por deuda (</a:t>
            </a:r>
            <a:r>
              <a:rPr lang="es-ES" sz="3600" dirty="0" err="1"/>
              <a:t>debt</a:t>
            </a:r>
            <a:r>
              <a:rPr lang="es-ES" sz="3600" dirty="0"/>
              <a:t> </a:t>
            </a:r>
            <a:r>
              <a:rPr lang="es-ES" sz="3600" dirty="0" err="1"/>
              <a:t>bias</a:t>
            </a:r>
            <a:r>
              <a:rPr lang="es-ES" sz="3600" dirty="0"/>
              <a:t>)</a:t>
            </a:r>
          </a:p>
        </p:txBody>
      </p:sp>
      <p:sp>
        <p:nvSpPr>
          <p:cNvPr id="5" name="CuadroTexto 4"/>
          <p:cNvSpPr txBox="1"/>
          <p:nvPr/>
        </p:nvSpPr>
        <p:spPr>
          <a:xfrm>
            <a:off x="989263" y="1451145"/>
            <a:ext cx="6954023"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En Chile, existe un incentivo al endeudamiento, tanto a nivel interno como externo.</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A nivel externo es más evidente:</a:t>
            </a:r>
          </a:p>
        </p:txBody>
      </p:sp>
      <p:graphicFrame>
        <p:nvGraphicFramePr>
          <p:cNvPr id="3" name="Tabla 2"/>
          <p:cNvGraphicFramePr>
            <a:graphicFrameLocks noGrp="1"/>
          </p:cNvGraphicFramePr>
          <p:nvPr>
            <p:extLst/>
          </p:nvPr>
        </p:nvGraphicFramePr>
        <p:xfrm>
          <a:off x="1417051" y="2144830"/>
          <a:ext cx="6350001" cy="1814039"/>
        </p:xfrm>
        <a:graphic>
          <a:graphicData uri="http://schemas.openxmlformats.org/drawingml/2006/table">
            <a:tbl>
              <a:tblPr firstRow="1" bandRow="1">
                <a:tableStyleId>{3C2FFA5D-87B4-456A-9821-1D502468CF0F}</a:tableStyleId>
              </a:tblPr>
              <a:tblGrid>
                <a:gridCol w="1938423">
                  <a:extLst>
                    <a:ext uri="{9D8B030D-6E8A-4147-A177-3AD203B41FA5}">
                      <a16:colId xmlns:a16="http://schemas.microsoft.com/office/drawing/2014/main" val="20000"/>
                    </a:ext>
                  </a:extLst>
                </a:gridCol>
                <a:gridCol w="2593473">
                  <a:extLst>
                    <a:ext uri="{9D8B030D-6E8A-4147-A177-3AD203B41FA5}">
                      <a16:colId xmlns:a16="http://schemas.microsoft.com/office/drawing/2014/main" val="20001"/>
                    </a:ext>
                  </a:extLst>
                </a:gridCol>
                <a:gridCol w="1818105">
                  <a:extLst>
                    <a:ext uri="{9D8B030D-6E8A-4147-A177-3AD203B41FA5}">
                      <a16:colId xmlns:a16="http://schemas.microsoft.com/office/drawing/2014/main" val="20002"/>
                    </a:ext>
                  </a:extLst>
                </a:gridCol>
              </a:tblGrid>
              <a:tr h="288223">
                <a:tc>
                  <a:txBody>
                    <a:bodyPr/>
                    <a:lstStyle/>
                    <a:p>
                      <a:r>
                        <a:rPr lang="es-ES" sz="1400" dirty="0"/>
                        <a:t>Nivel interno</a:t>
                      </a:r>
                    </a:p>
                  </a:txBody>
                  <a:tcPr/>
                </a:tc>
                <a:tc>
                  <a:txBody>
                    <a:bodyPr/>
                    <a:lstStyle/>
                    <a:p>
                      <a:r>
                        <a:rPr lang="es-ES" sz="1400" dirty="0"/>
                        <a:t>Capital</a:t>
                      </a:r>
                    </a:p>
                  </a:txBody>
                  <a:tcPr/>
                </a:tc>
                <a:tc>
                  <a:txBody>
                    <a:bodyPr/>
                    <a:lstStyle/>
                    <a:p>
                      <a:r>
                        <a:rPr lang="es-ES" sz="1400" dirty="0"/>
                        <a:t>Deuda</a:t>
                      </a:r>
                    </a:p>
                  </a:txBody>
                  <a:tcPr/>
                </a:tc>
                <a:extLst>
                  <a:ext uri="{0D108BD9-81ED-4DB2-BD59-A6C34878D82A}">
                    <a16:rowId xmlns:a16="http://schemas.microsoft.com/office/drawing/2014/main" val="10000"/>
                  </a:ext>
                </a:extLst>
              </a:tr>
              <a:tr h="513181">
                <a:tc>
                  <a:txBody>
                    <a:bodyPr/>
                    <a:lstStyle/>
                    <a:p>
                      <a:r>
                        <a:rPr lang="es-ES" sz="1400" dirty="0"/>
                        <a:t>Tributación</a:t>
                      </a:r>
                    </a:p>
                  </a:txBody>
                  <a:tcPr/>
                </a:tc>
                <a:tc>
                  <a:txBody>
                    <a:bodyPr/>
                    <a:lstStyle/>
                    <a:p>
                      <a:r>
                        <a:rPr lang="es-ES" sz="1400" dirty="0"/>
                        <a:t>IDPC 24% </a:t>
                      </a:r>
                    </a:p>
                    <a:p>
                      <a:r>
                        <a:rPr lang="es-ES" sz="1400" dirty="0"/>
                        <a:t>(exento</a:t>
                      </a:r>
                      <a:r>
                        <a:rPr lang="es-ES" sz="1400" baseline="0" dirty="0"/>
                        <a:t> entre sociedades)</a:t>
                      </a:r>
                      <a:endParaRPr lang="es-ES" sz="1400" dirty="0"/>
                    </a:p>
                  </a:txBody>
                  <a:tcPr/>
                </a:tc>
                <a:tc>
                  <a:txBody>
                    <a:bodyPr/>
                    <a:lstStyle/>
                    <a:p>
                      <a:r>
                        <a:rPr lang="es-ES" sz="1400" dirty="0"/>
                        <a:t>IDPC 24%</a:t>
                      </a:r>
                    </a:p>
                    <a:p>
                      <a:r>
                        <a:rPr lang="es-ES" sz="1400" dirty="0"/>
                        <a:t>(afecto</a:t>
                      </a:r>
                      <a:r>
                        <a:rPr lang="es-ES" sz="1400" baseline="0" dirty="0"/>
                        <a:t> siempre)</a:t>
                      </a:r>
                      <a:endParaRPr lang="es-ES" sz="1400" dirty="0"/>
                    </a:p>
                  </a:txBody>
                  <a:tcPr/>
                </a:tc>
                <a:extLst>
                  <a:ext uri="{0D108BD9-81ED-4DB2-BD59-A6C34878D82A}">
                    <a16:rowId xmlns:a16="http://schemas.microsoft.com/office/drawing/2014/main" val="10001"/>
                  </a:ext>
                </a:extLst>
              </a:tr>
              <a:tr h="338700">
                <a:tc>
                  <a:txBody>
                    <a:bodyPr/>
                    <a:lstStyle/>
                    <a:p>
                      <a:r>
                        <a:rPr lang="es-ES" sz="1400" dirty="0"/>
                        <a:t>Deducción como gasto</a:t>
                      </a:r>
                    </a:p>
                  </a:txBody>
                  <a:tcPr/>
                </a:tc>
                <a:tc>
                  <a:txBody>
                    <a:bodyPr/>
                    <a:lstStyle/>
                    <a:p>
                      <a:r>
                        <a:rPr lang="es-ES" sz="1400" dirty="0"/>
                        <a:t>No</a:t>
                      </a:r>
                    </a:p>
                  </a:txBody>
                  <a:tcPr/>
                </a:tc>
                <a:tc>
                  <a:txBody>
                    <a:bodyPr/>
                    <a:lstStyle/>
                    <a:p>
                      <a:r>
                        <a:rPr lang="es-ES" sz="1400" dirty="0"/>
                        <a:t>Sí (cuando</a:t>
                      </a:r>
                      <a:r>
                        <a:rPr lang="es-ES" sz="1400" baseline="0" dirty="0"/>
                        <a:t> se adeuda)</a:t>
                      </a:r>
                      <a:endParaRPr lang="es-ES" sz="1400" dirty="0"/>
                    </a:p>
                  </a:txBody>
                  <a:tcPr/>
                </a:tc>
                <a:extLst>
                  <a:ext uri="{0D108BD9-81ED-4DB2-BD59-A6C34878D82A}">
                    <a16:rowId xmlns:a16="http://schemas.microsoft.com/office/drawing/2014/main" val="10002"/>
                  </a:ext>
                </a:extLst>
              </a:tr>
              <a:tr h="347579">
                <a:tc>
                  <a:txBody>
                    <a:bodyPr/>
                    <a:lstStyle/>
                    <a:p>
                      <a:r>
                        <a:rPr lang="es-ES" sz="1400" dirty="0"/>
                        <a:t>Patente</a:t>
                      </a:r>
                      <a:r>
                        <a:rPr lang="es-ES" sz="1400" baseline="0" dirty="0"/>
                        <a:t> municipal</a:t>
                      </a:r>
                      <a:endParaRPr lang="es-ES" sz="1400" dirty="0"/>
                    </a:p>
                  </a:txBody>
                  <a:tcPr/>
                </a:tc>
                <a:tc>
                  <a:txBody>
                    <a:bodyPr/>
                    <a:lstStyle/>
                    <a:p>
                      <a:r>
                        <a:rPr lang="es-ES" sz="1400" dirty="0"/>
                        <a:t>Sí, todos los años 0,5%</a:t>
                      </a:r>
                    </a:p>
                  </a:txBody>
                  <a:tcPr/>
                </a:tc>
                <a:tc>
                  <a:txBody>
                    <a:bodyPr/>
                    <a:lstStyle/>
                    <a:p>
                      <a:r>
                        <a:rPr lang="es-ES" sz="1400" dirty="0"/>
                        <a:t>No</a:t>
                      </a:r>
                    </a:p>
                  </a:txBody>
                  <a:tcPr/>
                </a:tc>
                <a:extLst>
                  <a:ext uri="{0D108BD9-81ED-4DB2-BD59-A6C34878D82A}">
                    <a16:rowId xmlns:a16="http://schemas.microsoft.com/office/drawing/2014/main" val="10003"/>
                  </a:ext>
                </a:extLst>
              </a:tr>
              <a:tr h="0">
                <a:tc>
                  <a:txBody>
                    <a:bodyPr/>
                    <a:lstStyle/>
                    <a:p>
                      <a:r>
                        <a:rPr lang="es-ES" sz="1400" dirty="0"/>
                        <a:t>I. Timbres</a:t>
                      </a:r>
                    </a:p>
                  </a:txBody>
                  <a:tcPr/>
                </a:tc>
                <a:tc>
                  <a:txBody>
                    <a:bodyPr/>
                    <a:lstStyle/>
                    <a:p>
                      <a:r>
                        <a:rPr lang="es-ES" sz="1400" dirty="0"/>
                        <a:t>No</a:t>
                      </a:r>
                    </a:p>
                  </a:txBody>
                  <a:tcPr/>
                </a:tc>
                <a:tc>
                  <a:txBody>
                    <a:bodyPr/>
                    <a:lstStyle/>
                    <a:p>
                      <a:r>
                        <a:rPr lang="es-ES" sz="1400" dirty="0"/>
                        <a:t>Sí, una vez 0,8%</a:t>
                      </a:r>
                    </a:p>
                  </a:txBody>
                  <a:tcPr/>
                </a:tc>
                <a:extLst>
                  <a:ext uri="{0D108BD9-81ED-4DB2-BD59-A6C34878D82A}">
                    <a16:rowId xmlns:a16="http://schemas.microsoft.com/office/drawing/2014/main" val="10004"/>
                  </a:ext>
                </a:extLst>
              </a:tr>
            </a:tbl>
          </a:graphicData>
        </a:graphic>
      </p:graphicFrame>
      <p:graphicFrame>
        <p:nvGraphicFramePr>
          <p:cNvPr id="6" name="Tabla 5"/>
          <p:cNvGraphicFramePr>
            <a:graphicFrameLocks noGrp="1"/>
          </p:cNvGraphicFramePr>
          <p:nvPr>
            <p:extLst/>
          </p:nvPr>
        </p:nvGraphicFramePr>
        <p:xfrm>
          <a:off x="1403681" y="4686092"/>
          <a:ext cx="6350001" cy="1814039"/>
        </p:xfrm>
        <a:graphic>
          <a:graphicData uri="http://schemas.openxmlformats.org/drawingml/2006/table">
            <a:tbl>
              <a:tblPr firstRow="1" bandRow="1">
                <a:tableStyleId>{3C2FFA5D-87B4-456A-9821-1D502468CF0F}</a:tableStyleId>
              </a:tblPr>
              <a:tblGrid>
                <a:gridCol w="1938423">
                  <a:extLst>
                    <a:ext uri="{9D8B030D-6E8A-4147-A177-3AD203B41FA5}">
                      <a16:colId xmlns:a16="http://schemas.microsoft.com/office/drawing/2014/main" val="20000"/>
                    </a:ext>
                  </a:extLst>
                </a:gridCol>
                <a:gridCol w="2593473">
                  <a:extLst>
                    <a:ext uri="{9D8B030D-6E8A-4147-A177-3AD203B41FA5}">
                      <a16:colId xmlns:a16="http://schemas.microsoft.com/office/drawing/2014/main" val="20001"/>
                    </a:ext>
                  </a:extLst>
                </a:gridCol>
                <a:gridCol w="1818105">
                  <a:extLst>
                    <a:ext uri="{9D8B030D-6E8A-4147-A177-3AD203B41FA5}">
                      <a16:colId xmlns:a16="http://schemas.microsoft.com/office/drawing/2014/main" val="20002"/>
                    </a:ext>
                  </a:extLst>
                </a:gridCol>
              </a:tblGrid>
              <a:tr h="288223">
                <a:tc>
                  <a:txBody>
                    <a:bodyPr/>
                    <a:lstStyle/>
                    <a:p>
                      <a:r>
                        <a:rPr lang="es-ES" sz="1400" dirty="0"/>
                        <a:t>Nivel Externo</a:t>
                      </a:r>
                    </a:p>
                  </a:txBody>
                  <a:tcPr/>
                </a:tc>
                <a:tc>
                  <a:txBody>
                    <a:bodyPr/>
                    <a:lstStyle/>
                    <a:p>
                      <a:r>
                        <a:rPr lang="es-ES" sz="1400" dirty="0"/>
                        <a:t>Capital</a:t>
                      </a:r>
                    </a:p>
                  </a:txBody>
                  <a:tcPr/>
                </a:tc>
                <a:tc>
                  <a:txBody>
                    <a:bodyPr/>
                    <a:lstStyle/>
                    <a:p>
                      <a:r>
                        <a:rPr lang="es-ES" sz="1400" dirty="0"/>
                        <a:t>Deuda</a:t>
                      </a:r>
                    </a:p>
                  </a:txBody>
                  <a:tcPr/>
                </a:tc>
                <a:extLst>
                  <a:ext uri="{0D108BD9-81ED-4DB2-BD59-A6C34878D82A}">
                    <a16:rowId xmlns:a16="http://schemas.microsoft.com/office/drawing/2014/main" val="10000"/>
                  </a:ext>
                </a:extLst>
              </a:tr>
              <a:tr h="513181">
                <a:tc>
                  <a:txBody>
                    <a:bodyPr/>
                    <a:lstStyle/>
                    <a:p>
                      <a:r>
                        <a:rPr lang="es-ES" sz="1400" dirty="0"/>
                        <a:t>Tributación</a:t>
                      </a:r>
                    </a:p>
                  </a:txBody>
                  <a:tcPr/>
                </a:tc>
                <a:tc>
                  <a:txBody>
                    <a:bodyPr/>
                    <a:lstStyle/>
                    <a:p>
                      <a:r>
                        <a:rPr lang="es-ES" sz="1400" dirty="0"/>
                        <a:t>IA 35%</a:t>
                      </a:r>
                    </a:p>
                    <a:p>
                      <a:r>
                        <a:rPr lang="es-ES" sz="1400" dirty="0"/>
                        <a:t>(MENOS crédito por IDPC</a:t>
                      </a:r>
                      <a:r>
                        <a:rPr lang="es-ES" sz="1400" baseline="0" dirty="0"/>
                        <a:t>)</a:t>
                      </a:r>
                      <a:endParaRPr lang="es-ES" sz="1400" dirty="0"/>
                    </a:p>
                  </a:txBody>
                  <a:tcPr/>
                </a:tc>
                <a:tc>
                  <a:txBody>
                    <a:bodyPr/>
                    <a:lstStyle/>
                    <a:p>
                      <a:r>
                        <a:rPr lang="es-ES" sz="1400" dirty="0"/>
                        <a:t>IA 35%, 15% (reducción CDI) o 4%</a:t>
                      </a:r>
                    </a:p>
                  </a:txBody>
                  <a:tcPr/>
                </a:tc>
                <a:extLst>
                  <a:ext uri="{0D108BD9-81ED-4DB2-BD59-A6C34878D82A}">
                    <a16:rowId xmlns:a16="http://schemas.microsoft.com/office/drawing/2014/main" val="10001"/>
                  </a:ext>
                </a:extLst>
              </a:tr>
              <a:tr h="338700">
                <a:tc>
                  <a:txBody>
                    <a:bodyPr/>
                    <a:lstStyle/>
                    <a:p>
                      <a:r>
                        <a:rPr lang="es-ES" sz="1400" dirty="0"/>
                        <a:t>Deducción como gasto</a:t>
                      </a:r>
                    </a:p>
                  </a:txBody>
                  <a:tcPr/>
                </a:tc>
                <a:tc>
                  <a:txBody>
                    <a:bodyPr/>
                    <a:lstStyle/>
                    <a:p>
                      <a:r>
                        <a:rPr lang="es-ES" sz="1400" dirty="0"/>
                        <a:t>No</a:t>
                      </a:r>
                    </a:p>
                  </a:txBody>
                  <a:tcPr/>
                </a:tc>
                <a:tc>
                  <a:txBody>
                    <a:bodyPr/>
                    <a:lstStyle/>
                    <a:p>
                      <a:r>
                        <a:rPr lang="es-ES" sz="1400" dirty="0"/>
                        <a:t>Sí (cuando se paga)</a:t>
                      </a:r>
                    </a:p>
                  </a:txBody>
                  <a:tcPr/>
                </a:tc>
                <a:extLst>
                  <a:ext uri="{0D108BD9-81ED-4DB2-BD59-A6C34878D82A}">
                    <a16:rowId xmlns:a16="http://schemas.microsoft.com/office/drawing/2014/main" val="10002"/>
                  </a:ext>
                </a:extLst>
              </a:tr>
              <a:tr h="347579">
                <a:tc>
                  <a:txBody>
                    <a:bodyPr/>
                    <a:lstStyle/>
                    <a:p>
                      <a:r>
                        <a:rPr lang="es-ES" sz="1400" dirty="0"/>
                        <a:t>Patente</a:t>
                      </a:r>
                      <a:r>
                        <a:rPr lang="es-ES" sz="1400" baseline="0" dirty="0"/>
                        <a:t> municipal</a:t>
                      </a:r>
                      <a:endParaRPr lang="es-ES" sz="1400" dirty="0"/>
                    </a:p>
                  </a:txBody>
                  <a:tcPr/>
                </a:tc>
                <a:tc>
                  <a:txBody>
                    <a:bodyPr/>
                    <a:lstStyle/>
                    <a:p>
                      <a:r>
                        <a:rPr lang="es-ES" sz="1400" dirty="0"/>
                        <a:t>Sí, todos los años 0,5%</a:t>
                      </a:r>
                    </a:p>
                  </a:txBody>
                  <a:tcPr/>
                </a:tc>
                <a:tc>
                  <a:txBody>
                    <a:bodyPr/>
                    <a:lstStyle/>
                    <a:p>
                      <a:r>
                        <a:rPr lang="es-ES" sz="1400" dirty="0"/>
                        <a:t>No</a:t>
                      </a:r>
                    </a:p>
                  </a:txBody>
                  <a:tcPr/>
                </a:tc>
                <a:extLst>
                  <a:ext uri="{0D108BD9-81ED-4DB2-BD59-A6C34878D82A}">
                    <a16:rowId xmlns:a16="http://schemas.microsoft.com/office/drawing/2014/main" val="10003"/>
                  </a:ext>
                </a:extLst>
              </a:tr>
              <a:tr h="0">
                <a:tc>
                  <a:txBody>
                    <a:bodyPr/>
                    <a:lstStyle/>
                    <a:p>
                      <a:r>
                        <a:rPr lang="es-ES" sz="1400" dirty="0"/>
                        <a:t>I. Timbres</a:t>
                      </a:r>
                    </a:p>
                  </a:txBody>
                  <a:tcPr/>
                </a:tc>
                <a:tc>
                  <a:txBody>
                    <a:bodyPr/>
                    <a:lstStyle/>
                    <a:p>
                      <a:r>
                        <a:rPr lang="es-ES" sz="1400" dirty="0"/>
                        <a:t>No</a:t>
                      </a:r>
                    </a:p>
                  </a:txBody>
                  <a:tcPr/>
                </a:tc>
                <a:tc>
                  <a:txBody>
                    <a:bodyPr/>
                    <a:lstStyle/>
                    <a:p>
                      <a:r>
                        <a:rPr lang="es-ES" sz="1400" dirty="0"/>
                        <a:t>Sí, una vez 0,8%</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666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6. Asimetrías en financiación </a:t>
            </a:r>
            <a:br>
              <a:rPr lang="es-ES" sz="3600" dirty="0"/>
            </a:br>
            <a:r>
              <a:rPr lang="es-ES" sz="3600" dirty="0"/>
              <a:t>por capital y por deuda (</a:t>
            </a:r>
            <a:r>
              <a:rPr lang="es-ES" sz="3600" dirty="0" err="1"/>
              <a:t>debt</a:t>
            </a:r>
            <a:r>
              <a:rPr lang="es-ES" sz="3600" dirty="0"/>
              <a:t> </a:t>
            </a:r>
            <a:r>
              <a:rPr lang="es-ES" sz="3600" dirty="0" err="1"/>
              <a:t>bias</a:t>
            </a:r>
            <a:r>
              <a:rPr lang="es-ES" sz="3600" dirty="0"/>
              <a:t>)</a:t>
            </a:r>
          </a:p>
        </p:txBody>
      </p:sp>
      <p:sp>
        <p:nvSpPr>
          <p:cNvPr id="5" name="CuadroTexto 4"/>
          <p:cNvSpPr txBox="1"/>
          <p:nvPr/>
        </p:nvSpPr>
        <p:spPr>
          <a:xfrm>
            <a:off x="989263" y="1451145"/>
            <a:ext cx="6954023" cy="4801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En Chile, el incentivo al endeudamiento externo se “corrige” mediante normas de capitalización exigua (</a:t>
            </a:r>
            <a:r>
              <a:rPr kumimoji="0" lang="es-ES" sz="1800" b="0" i="0" u="none" strike="noStrike" kern="0" cap="none" spc="0" normalizeH="0" baseline="0" noProof="0" dirty="0" err="1">
                <a:ln>
                  <a:noFill/>
                </a:ln>
                <a:solidFill>
                  <a:sysClr val="windowText" lastClr="000000"/>
                </a:solidFill>
                <a:effectLst/>
                <a:uLnTx/>
                <a:uFillTx/>
              </a:rPr>
              <a:t>thin</a:t>
            </a:r>
            <a:r>
              <a:rPr kumimoji="0" lang="es-ES" sz="1800" b="0" i="0" u="none" strike="noStrike" kern="0" cap="none" spc="0" normalizeH="0" baseline="0" noProof="0" dirty="0">
                <a:ln>
                  <a:noFill/>
                </a:ln>
                <a:solidFill>
                  <a:sysClr val="windowText" lastClr="000000"/>
                </a:solidFill>
                <a:effectLst/>
                <a:uLnTx/>
                <a:uFillTx/>
              </a:rPr>
              <a:t> </a:t>
            </a:r>
            <a:r>
              <a:rPr kumimoji="0" lang="es-ES" sz="1800" b="0" i="0" u="none" strike="noStrike" kern="0" cap="none" spc="0" normalizeH="0" baseline="0" noProof="0" dirty="0" err="1">
                <a:ln>
                  <a:noFill/>
                </a:ln>
                <a:solidFill>
                  <a:sysClr val="windowText" lastClr="000000"/>
                </a:solidFill>
                <a:effectLst/>
                <a:uLnTx/>
                <a:uFillTx/>
              </a:rPr>
              <a:t>cap</a:t>
            </a:r>
            <a:r>
              <a:rPr kumimoji="0" lang="es-ES" sz="1800" b="0" i="0" u="none" strike="noStrike" kern="0" cap="none" spc="0" normalizeH="0" baseline="0" noProof="0" dirty="0">
                <a:ln>
                  <a:noFill/>
                </a:ln>
                <a:solidFill>
                  <a:sysClr val="windowText" lastClr="000000"/>
                </a:solidFill>
                <a:effectLst/>
                <a:uLnTx/>
                <a:uFillTx/>
              </a:rPr>
              <a:t>):</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Afectan a rentas por deuda que supera ratio 3:1 deuda/patrimonio deudor</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Deuda considera todos los pasivos adquiridos, con relacionados o independientes, en Chile o en el extranjero</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Deuda considera todos los pasivos, sea que estén afectos o exentos de IA</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Medición de ratio 3:1 se hace al 31.12 de cada año</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Efecto de exceso de endeudamiento: interés continúa siendo deducible, pero dicho interés queda gravado con impuesto de control 35% pagadero por el DEUDOR. IA pagado sobre dicha suma opera como crédito en contra de impuesto de control</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¿Por qué la ley grava al deudor y no al acreedor? </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s-ES" sz="1800" b="0" i="0" u="none" strike="noStrike" kern="0" cap="none" spc="0" normalizeH="0" baseline="0" noProof="0" dirty="0">
                <a:ln>
                  <a:noFill/>
                </a:ln>
                <a:solidFill>
                  <a:sysClr val="windowText" lastClr="000000"/>
                </a:solidFill>
                <a:effectLst/>
                <a:uLnTx/>
                <a:uFillTx/>
              </a:rPr>
              <a:t>Para evitar la aplicación de las normas del CDI, que limitan la aplicación de impuesto de retención (IA) sobre los residentes del otro país.   ¿Discriminatorio?                                                                                                                                                                                                                                                                          </a:t>
            </a:r>
          </a:p>
        </p:txBody>
      </p:sp>
    </p:spTree>
    <p:extLst>
      <p:ext uri="{BB962C8B-B14F-4D97-AF65-F5344CB8AC3E}">
        <p14:creationId xmlns:p14="http://schemas.microsoft.com/office/powerpoint/2010/main" val="840265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76951" y="577636"/>
            <a:ext cx="7772400" cy="1470025"/>
          </a:xfrm>
        </p:spPr>
        <p:txBody>
          <a:bodyPr>
            <a:normAutofit fontScale="90000"/>
          </a:bodyPr>
          <a:lstStyle/>
          <a:p>
            <a:pPr algn="just"/>
            <a:r>
              <a:rPr lang="es-CO" sz="3600" dirty="0"/>
              <a:t>7. Las asimetrías entre las utilidades de enajenación de acciones y los dividendos</a:t>
            </a:r>
          </a:p>
        </p:txBody>
      </p:sp>
      <p:sp>
        <p:nvSpPr>
          <p:cNvPr id="3" name="CuadroTexto 2"/>
          <p:cNvSpPr txBox="1"/>
          <p:nvPr/>
        </p:nvSpPr>
        <p:spPr>
          <a:xfrm>
            <a:off x="676951" y="2047661"/>
            <a:ext cx="7772400" cy="4339650"/>
          </a:xfrm>
          <a:prstGeom prst="rect">
            <a:avLst/>
          </a:prstGeom>
          <a:noFill/>
        </p:spPr>
        <p:txBody>
          <a:bodyPr wrap="square" rtlCol="0">
            <a:spAutoFit/>
          </a:bodyPr>
          <a:lstStyle/>
          <a:p>
            <a:pPr algn="just"/>
            <a:r>
              <a:rPr lang="es-CO" sz="2300" dirty="0"/>
              <a:t>¿Existe alguna asimetría tributaria entre las utilidades derivadas de la enajenación de acciones y la distribución de dividendos?</a:t>
            </a:r>
          </a:p>
          <a:p>
            <a:pPr marL="457200" indent="-457200" algn="just">
              <a:buFont typeface="+mj-lt"/>
              <a:buAutoNum type="arabicParenR"/>
            </a:pPr>
            <a:r>
              <a:rPr lang="es-CO" sz="2300" b="1" dirty="0"/>
              <a:t>Lucy: ¿Cuál ha sido la política que ha implementado Colombia hasta ahora?</a:t>
            </a:r>
          </a:p>
          <a:p>
            <a:pPr marL="457200" indent="-457200" algn="just">
              <a:buFont typeface="+mj-lt"/>
              <a:buAutoNum type="arabicParenR"/>
            </a:pPr>
            <a:r>
              <a:rPr lang="es-CO" sz="2300" dirty="0"/>
              <a:t>Juan Guillermo: el método de participación impacta directamente el alcance de esa asimetría al reflejarse en el estado de resultados de la matriz con la valoración de las inversiones de las subordinadas. ¿Qué problemas observa que existen en la legislación vigente y qué problemas observa se pueden presentar con la propuesta de la Comisión?  </a:t>
            </a:r>
          </a:p>
          <a:p>
            <a:pPr marL="457200" indent="-457200" algn="just">
              <a:buFont typeface="+mj-lt"/>
              <a:buAutoNum type="arabicParenR"/>
            </a:pPr>
            <a:r>
              <a:rPr lang="es-CO" sz="2300" dirty="0"/>
              <a:t>Felipe: ¿Cómo aborda la legislación chilena estos aspectos?</a:t>
            </a:r>
          </a:p>
        </p:txBody>
      </p:sp>
    </p:spTree>
    <p:extLst>
      <p:ext uri="{BB962C8B-B14F-4D97-AF65-F5344CB8AC3E}">
        <p14:creationId xmlns:p14="http://schemas.microsoft.com/office/powerpoint/2010/main" val="2436766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5" name="Título 1"/>
          <p:cNvSpPr txBox="1">
            <a:spLocks/>
          </p:cNvSpPr>
          <p:nvPr/>
        </p:nvSpPr>
        <p:spPr>
          <a:xfrm>
            <a:off x="1941341" y="196514"/>
            <a:ext cx="557780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b="1" dirty="0">
                <a:latin typeface="Cambria" panose="02040503050406030204" pitchFamily="18" charset="0"/>
              </a:rPr>
              <a:t>UTILIDADES EN ENAJENACIÓN DE ACCIONES</a:t>
            </a:r>
          </a:p>
          <a:p>
            <a:pPr algn="ctr"/>
            <a:r>
              <a:rPr lang="es-MX" sz="2800" b="1" dirty="0">
                <a:latin typeface="Cambria" panose="02040503050406030204" pitchFamily="18" charset="0"/>
              </a:rPr>
              <a:t> Y DISTRIBUCIÓN DE DIVIDENDOS</a:t>
            </a:r>
            <a:endParaRPr lang="es-CO" sz="2800" b="1" dirty="0">
              <a:latin typeface="Cambria" panose="02040503050406030204" pitchFamily="18" charset="0"/>
            </a:endParaRPr>
          </a:p>
        </p:txBody>
      </p:sp>
      <p:graphicFrame>
        <p:nvGraphicFramePr>
          <p:cNvPr id="6" name="Marcador de contenido 3"/>
          <p:cNvGraphicFramePr>
            <a:graphicFrameLocks/>
          </p:cNvGraphicFramePr>
          <p:nvPr>
            <p:extLst>
              <p:ext uri="{D42A27DB-BD31-4B8C-83A1-F6EECF244321}">
                <p14:modId xmlns:p14="http://schemas.microsoft.com/office/powerpoint/2010/main" val="829807272"/>
              </p:ext>
            </p:extLst>
          </p:nvPr>
        </p:nvGraphicFramePr>
        <p:xfrm>
          <a:off x="219222" y="1901268"/>
          <a:ext cx="8080717" cy="4752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120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76951" y="577636"/>
            <a:ext cx="7772400" cy="1470025"/>
          </a:xfrm>
        </p:spPr>
        <p:txBody>
          <a:bodyPr>
            <a:normAutofit fontScale="90000"/>
          </a:bodyPr>
          <a:lstStyle/>
          <a:p>
            <a:pPr algn="just"/>
            <a:r>
              <a:rPr lang="es-CO" sz="3600" dirty="0"/>
              <a:t>7. Las asimetrías entre las utilidades de enajenación de acciones y los dividendos</a:t>
            </a:r>
          </a:p>
        </p:txBody>
      </p:sp>
      <p:sp>
        <p:nvSpPr>
          <p:cNvPr id="3" name="CuadroTexto 2"/>
          <p:cNvSpPr txBox="1"/>
          <p:nvPr/>
        </p:nvSpPr>
        <p:spPr>
          <a:xfrm>
            <a:off x="676951" y="2047661"/>
            <a:ext cx="7772400" cy="4339650"/>
          </a:xfrm>
          <a:prstGeom prst="rect">
            <a:avLst/>
          </a:prstGeom>
          <a:noFill/>
        </p:spPr>
        <p:txBody>
          <a:bodyPr wrap="square" rtlCol="0">
            <a:spAutoFit/>
          </a:bodyPr>
          <a:lstStyle/>
          <a:p>
            <a:pPr algn="just"/>
            <a:r>
              <a:rPr lang="es-CO" sz="2300" dirty="0"/>
              <a:t>¿Existe alguna asimetría tributaria entre las utilidades derivadas de la enajenación de acciones y la distribución de dividendos?</a:t>
            </a:r>
          </a:p>
          <a:p>
            <a:pPr marL="457200" indent="-457200" algn="just">
              <a:buFont typeface="+mj-lt"/>
              <a:buAutoNum type="arabicParenR"/>
            </a:pPr>
            <a:r>
              <a:rPr lang="es-CO" sz="2300" dirty="0"/>
              <a:t>Lucy: ¿Cuál ha sido la política que ha implementado Colombia hasta ahora?</a:t>
            </a:r>
          </a:p>
          <a:p>
            <a:pPr marL="457200" indent="-457200" algn="just">
              <a:buFont typeface="+mj-lt"/>
              <a:buAutoNum type="arabicParenR"/>
            </a:pPr>
            <a:r>
              <a:rPr lang="es-CO" sz="2300" b="1" dirty="0"/>
              <a:t>Juan Guillermo: el método de participación impacta directamente el alcance de esa asimetría al reflejarse en el estado de resultados de la matriz con la valoración de las inversiones de las subordinadas. ¿Qué problemas observa que existen en la legislación vigente y qué problemas observa se pueden presentar con la propuesta de la Comisión?  </a:t>
            </a:r>
          </a:p>
          <a:p>
            <a:pPr marL="457200" indent="-457200" algn="just">
              <a:buFont typeface="+mj-lt"/>
              <a:buAutoNum type="arabicParenR"/>
            </a:pPr>
            <a:r>
              <a:rPr lang="es-CO" sz="2300" dirty="0"/>
              <a:t>Felipe: ¿Cómo aborda la legislación chilena estos aspectos?</a:t>
            </a:r>
          </a:p>
        </p:txBody>
      </p:sp>
    </p:spTree>
    <p:extLst>
      <p:ext uri="{BB962C8B-B14F-4D97-AF65-F5344CB8AC3E}">
        <p14:creationId xmlns:p14="http://schemas.microsoft.com/office/powerpoint/2010/main" val="34455530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Título 1"/>
          <p:cNvSpPr>
            <a:spLocks noGrp="1"/>
          </p:cNvSpPr>
          <p:nvPr>
            <p:ph type="ctrTitle"/>
          </p:nvPr>
        </p:nvSpPr>
        <p:spPr>
          <a:xfrm>
            <a:off x="312738" y="155575"/>
            <a:ext cx="7011987" cy="1646238"/>
          </a:xfrm>
        </p:spPr>
        <p:txBody>
          <a:bodyPr/>
          <a:lstStyle/>
          <a:p>
            <a:pPr eaLnBrk="1" hangingPunct="1">
              <a:lnSpc>
                <a:spcPct val="80000"/>
              </a:lnSpc>
            </a:pPr>
            <a:r>
              <a:rPr lang="es-CO" altLang="es-CO" sz="2800"/>
              <a:t>Asimetría entre utilidad en la enajenación de acciones y distribución de dividendos – Método de participación</a:t>
            </a:r>
            <a:endParaRPr lang="es-ES" altLang="es-CO" sz="2800"/>
          </a:p>
        </p:txBody>
      </p:sp>
      <p:graphicFrame>
        <p:nvGraphicFramePr>
          <p:cNvPr id="4" name="3 Diagrama"/>
          <p:cNvGraphicFramePr/>
          <p:nvPr/>
        </p:nvGraphicFramePr>
        <p:xfrm>
          <a:off x="748321" y="2286779"/>
          <a:ext cx="7848600" cy="118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14 Diagrama"/>
          <p:cNvGraphicFramePr/>
          <p:nvPr/>
        </p:nvGraphicFramePr>
        <p:xfrm>
          <a:off x="748812" y="3794625"/>
          <a:ext cx="7848600" cy="1185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2889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76951" y="577636"/>
            <a:ext cx="7772400" cy="1470025"/>
          </a:xfrm>
        </p:spPr>
        <p:txBody>
          <a:bodyPr>
            <a:normAutofit fontScale="90000"/>
          </a:bodyPr>
          <a:lstStyle/>
          <a:p>
            <a:pPr algn="just"/>
            <a:r>
              <a:rPr lang="es-CO" sz="3600" dirty="0"/>
              <a:t>7. Las asimetrías entre las utilidades de enajenación de acciones y los dividendos</a:t>
            </a:r>
          </a:p>
        </p:txBody>
      </p:sp>
      <p:sp>
        <p:nvSpPr>
          <p:cNvPr id="3" name="CuadroTexto 2"/>
          <p:cNvSpPr txBox="1"/>
          <p:nvPr/>
        </p:nvSpPr>
        <p:spPr>
          <a:xfrm>
            <a:off x="676951" y="2047661"/>
            <a:ext cx="7772400" cy="4693593"/>
          </a:xfrm>
          <a:prstGeom prst="rect">
            <a:avLst/>
          </a:prstGeom>
          <a:noFill/>
        </p:spPr>
        <p:txBody>
          <a:bodyPr wrap="square" rtlCol="0">
            <a:spAutoFit/>
          </a:bodyPr>
          <a:lstStyle/>
          <a:p>
            <a:pPr algn="just"/>
            <a:r>
              <a:rPr lang="es-CO" sz="2300" dirty="0"/>
              <a:t>¿Existe alguna asimetría tributaria entre las utilidades derivadas de la enajenación de acciones y la distribución de dividendos?</a:t>
            </a:r>
          </a:p>
          <a:p>
            <a:pPr marL="457200" indent="-457200" algn="just">
              <a:buFont typeface="+mj-lt"/>
              <a:buAutoNum type="arabicParenR"/>
            </a:pPr>
            <a:r>
              <a:rPr lang="es-CO" sz="2300" dirty="0"/>
              <a:t>Lucy: ¿Cuál ha sido la política que ha implementado Colombia hasta ahora?</a:t>
            </a:r>
          </a:p>
          <a:p>
            <a:pPr marL="457200" indent="-457200" algn="just">
              <a:buFont typeface="+mj-lt"/>
              <a:buAutoNum type="arabicParenR"/>
            </a:pPr>
            <a:r>
              <a:rPr lang="es-CO" sz="2300" dirty="0"/>
              <a:t>Juan Guillermo: el método de participación impacta directamente el alcance de esa asimetría al reflejarse en el estado de resultados de la matriz con la valoración de las inversiones de las subordinadas. ¿Qué problemas observa que existen en la legislación vigente y qué problemas observa se pueden presentar con la propuesta de la Comisión?  </a:t>
            </a:r>
          </a:p>
          <a:p>
            <a:pPr marL="457200" indent="-457200" algn="just">
              <a:buFont typeface="+mj-lt"/>
              <a:buAutoNum type="arabicParenR"/>
            </a:pPr>
            <a:r>
              <a:rPr lang="es-CO" sz="2300" b="1" dirty="0"/>
              <a:t>Felipe: ¿Cómo aborda la legislación chilena estos aspectos?</a:t>
            </a:r>
          </a:p>
        </p:txBody>
      </p:sp>
    </p:spTree>
    <p:extLst>
      <p:ext uri="{BB962C8B-B14F-4D97-AF65-F5344CB8AC3E}">
        <p14:creationId xmlns:p14="http://schemas.microsoft.com/office/powerpoint/2010/main" val="1459879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70886" y="481255"/>
            <a:ext cx="7772400" cy="842211"/>
          </a:xfrm>
        </p:spPr>
        <p:txBody>
          <a:bodyPr>
            <a:normAutofit fontScale="90000"/>
          </a:bodyPr>
          <a:lstStyle/>
          <a:p>
            <a:pPr>
              <a:lnSpc>
                <a:spcPct val="80000"/>
              </a:lnSpc>
            </a:pPr>
            <a:r>
              <a:rPr lang="es-ES" sz="3600" dirty="0"/>
              <a:t>7. Asimetrías en tributación </a:t>
            </a:r>
            <a:br>
              <a:rPr lang="es-ES" sz="3600" dirty="0"/>
            </a:br>
            <a:r>
              <a:rPr lang="es-ES" sz="3600" dirty="0"/>
              <a:t>de dividendos vs. Ganancias de capital</a:t>
            </a:r>
          </a:p>
        </p:txBody>
      </p:sp>
      <p:sp>
        <p:nvSpPr>
          <p:cNvPr id="5" name="CuadroTexto 4"/>
          <p:cNvSpPr txBox="1"/>
          <p:nvPr/>
        </p:nvSpPr>
        <p:spPr>
          <a:xfrm>
            <a:off x="989263" y="1451145"/>
            <a:ext cx="6954023" cy="286232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En Chile, se han ido eliminando estas asimetrías: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Hasta 2014:</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ysClr val="windowText" lastClr="000000"/>
                </a:solidFill>
                <a:effectLst/>
                <a:uLnTx/>
                <a:uFillTx/>
              </a:rPr>
              <a:t>Ahora:</a:t>
            </a:r>
          </a:p>
        </p:txBody>
      </p:sp>
      <p:graphicFrame>
        <p:nvGraphicFramePr>
          <p:cNvPr id="6" name="Tabla 5"/>
          <p:cNvGraphicFramePr>
            <a:graphicFrameLocks noGrp="1"/>
          </p:cNvGraphicFramePr>
          <p:nvPr>
            <p:extLst/>
          </p:nvPr>
        </p:nvGraphicFramePr>
        <p:xfrm>
          <a:off x="1417050" y="2545882"/>
          <a:ext cx="5935581" cy="1264118"/>
        </p:xfrm>
        <a:graphic>
          <a:graphicData uri="http://schemas.openxmlformats.org/drawingml/2006/table">
            <a:tbl>
              <a:tblPr firstRow="1" bandRow="1">
                <a:tableStyleId>{3C2FFA5D-87B4-456A-9821-1D502468CF0F}</a:tableStyleId>
              </a:tblPr>
              <a:tblGrid>
                <a:gridCol w="2713792">
                  <a:extLst>
                    <a:ext uri="{9D8B030D-6E8A-4147-A177-3AD203B41FA5}">
                      <a16:colId xmlns:a16="http://schemas.microsoft.com/office/drawing/2014/main" val="20000"/>
                    </a:ext>
                  </a:extLst>
                </a:gridCol>
                <a:gridCol w="3221789">
                  <a:extLst>
                    <a:ext uri="{9D8B030D-6E8A-4147-A177-3AD203B41FA5}">
                      <a16:colId xmlns:a16="http://schemas.microsoft.com/office/drawing/2014/main" val="20001"/>
                    </a:ext>
                  </a:extLst>
                </a:gridCol>
              </a:tblGrid>
              <a:tr h="288223">
                <a:tc>
                  <a:txBody>
                    <a:bodyPr/>
                    <a:lstStyle/>
                    <a:p>
                      <a:r>
                        <a:rPr lang="es-ES" sz="1400" dirty="0"/>
                        <a:t>Dividendo</a:t>
                      </a:r>
                    </a:p>
                  </a:txBody>
                  <a:tcPr/>
                </a:tc>
                <a:tc>
                  <a:txBody>
                    <a:bodyPr/>
                    <a:lstStyle/>
                    <a:p>
                      <a:r>
                        <a:rPr lang="es-ES" sz="1400" dirty="0"/>
                        <a:t>Ganancia</a:t>
                      </a:r>
                      <a:r>
                        <a:rPr lang="es-ES" sz="1400" baseline="0" dirty="0"/>
                        <a:t> de capital</a:t>
                      </a:r>
                      <a:endParaRPr lang="es-ES" sz="1400" dirty="0"/>
                    </a:p>
                  </a:txBody>
                  <a:tcPr/>
                </a:tc>
                <a:extLst>
                  <a:ext uri="{0D108BD9-81ED-4DB2-BD59-A6C34878D82A}">
                    <a16:rowId xmlns:a16="http://schemas.microsoft.com/office/drawing/2014/main" val="10000"/>
                  </a:ext>
                </a:extLst>
              </a:tr>
              <a:tr h="959318">
                <a:tc>
                  <a:txBody>
                    <a:bodyPr/>
                    <a:lstStyle/>
                    <a:p>
                      <a:r>
                        <a:rPr lang="es-ES" sz="1400" dirty="0"/>
                        <a:t>IA 35% (menos</a:t>
                      </a:r>
                      <a:r>
                        <a:rPr lang="es-ES" sz="1400" baseline="0" dirty="0"/>
                        <a:t> crédito por IDPC)</a:t>
                      </a:r>
                      <a:endParaRPr lang="es-ES" sz="1400" dirty="0"/>
                    </a:p>
                  </a:txBody>
                  <a:tcPr/>
                </a:tc>
                <a:tc>
                  <a:txBody>
                    <a:bodyPr/>
                    <a:lstStyle/>
                    <a:p>
                      <a:r>
                        <a:rPr lang="es-ES" sz="1400" dirty="0"/>
                        <a:t>3 alternativas:</a:t>
                      </a:r>
                    </a:p>
                    <a:p>
                      <a:r>
                        <a:rPr lang="es-ES" sz="1400" dirty="0"/>
                        <a:t>-</a:t>
                      </a:r>
                      <a:r>
                        <a:rPr lang="es-ES" sz="1400" baseline="0" dirty="0"/>
                        <a:t> </a:t>
                      </a:r>
                      <a:r>
                        <a:rPr lang="es-ES" sz="1400" dirty="0"/>
                        <a:t>No</a:t>
                      </a:r>
                      <a:r>
                        <a:rPr lang="es-ES" sz="1400" baseline="0" dirty="0"/>
                        <a:t> afecto (</a:t>
                      </a:r>
                      <a:r>
                        <a:rPr lang="es-ES" sz="1400" baseline="0" dirty="0" err="1"/>
                        <a:t>adq</a:t>
                      </a:r>
                      <a:r>
                        <a:rPr lang="es-ES" sz="1400" baseline="0" dirty="0"/>
                        <a:t>. 1984) </a:t>
                      </a:r>
                    </a:p>
                    <a:p>
                      <a:r>
                        <a:rPr lang="es-ES" sz="1400" dirty="0"/>
                        <a:t>- IDPC</a:t>
                      </a:r>
                      <a:r>
                        <a:rPr lang="es-ES" sz="1400" baseline="0" dirty="0"/>
                        <a:t> 21% (único)</a:t>
                      </a:r>
                    </a:p>
                    <a:p>
                      <a:r>
                        <a:rPr lang="es-ES" sz="1400" baseline="0" dirty="0"/>
                        <a:t>- IA 35% (meno crédito por IDPC)</a:t>
                      </a:r>
                    </a:p>
                  </a:txBody>
                  <a:tcPr/>
                </a:tc>
                <a:extLst>
                  <a:ext uri="{0D108BD9-81ED-4DB2-BD59-A6C34878D82A}">
                    <a16:rowId xmlns:a16="http://schemas.microsoft.com/office/drawing/2014/main" val="10001"/>
                  </a:ext>
                </a:extLst>
              </a:tr>
            </a:tbl>
          </a:graphicData>
        </a:graphic>
      </p:graphicFrame>
      <p:graphicFrame>
        <p:nvGraphicFramePr>
          <p:cNvPr id="7" name="Tabla 6"/>
          <p:cNvGraphicFramePr>
            <a:graphicFrameLocks noGrp="1"/>
          </p:cNvGraphicFramePr>
          <p:nvPr>
            <p:extLst/>
          </p:nvPr>
        </p:nvGraphicFramePr>
        <p:xfrm>
          <a:off x="1470522" y="4476226"/>
          <a:ext cx="5935581" cy="1264118"/>
        </p:xfrm>
        <a:graphic>
          <a:graphicData uri="http://schemas.openxmlformats.org/drawingml/2006/table">
            <a:tbl>
              <a:tblPr firstRow="1" bandRow="1">
                <a:tableStyleId>{3C2FFA5D-87B4-456A-9821-1D502468CF0F}</a:tableStyleId>
              </a:tblPr>
              <a:tblGrid>
                <a:gridCol w="2713792">
                  <a:extLst>
                    <a:ext uri="{9D8B030D-6E8A-4147-A177-3AD203B41FA5}">
                      <a16:colId xmlns:a16="http://schemas.microsoft.com/office/drawing/2014/main" val="20000"/>
                    </a:ext>
                  </a:extLst>
                </a:gridCol>
                <a:gridCol w="3221789">
                  <a:extLst>
                    <a:ext uri="{9D8B030D-6E8A-4147-A177-3AD203B41FA5}">
                      <a16:colId xmlns:a16="http://schemas.microsoft.com/office/drawing/2014/main" val="20001"/>
                    </a:ext>
                  </a:extLst>
                </a:gridCol>
              </a:tblGrid>
              <a:tr h="288223">
                <a:tc>
                  <a:txBody>
                    <a:bodyPr/>
                    <a:lstStyle/>
                    <a:p>
                      <a:r>
                        <a:rPr lang="es-ES" sz="1400" dirty="0"/>
                        <a:t>Dividendo</a:t>
                      </a:r>
                    </a:p>
                  </a:txBody>
                  <a:tcPr/>
                </a:tc>
                <a:tc>
                  <a:txBody>
                    <a:bodyPr/>
                    <a:lstStyle/>
                    <a:p>
                      <a:r>
                        <a:rPr lang="es-ES" sz="1400" dirty="0"/>
                        <a:t>Ganancia</a:t>
                      </a:r>
                      <a:r>
                        <a:rPr lang="es-ES" sz="1400" baseline="0" dirty="0"/>
                        <a:t> de capital</a:t>
                      </a:r>
                      <a:endParaRPr lang="es-ES" sz="1400" dirty="0"/>
                    </a:p>
                  </a:txBody>
                  <a:tcPr/>
                </a:tc>
                <a:extLst>
                  <a:ext uri="{0D108BD9-81ED-4DB2-BD59-A6C34878D82A}">
                    <a16:rowId xmlns:a16="http://schemas.microsoft.com/office/drawing/2014/main" val="10000"/>
                  </a:ext>
                </a:extLst>
              </a:tr>
              <a:tr h="959318">
                <a:tc>
                  <a:txBody>
                    <a:bodyPr/>
                    <a:lstStyle/>
                    <a:p>
                      <a:r>
                        <a:rPr lang="es-ES" sz="1400" dirty="0"/>
                        <a:t>IA 35% (menos</a:t>
                      </a:r>
                      <a:r>
                        <a:rPr lang="es-ES" sz="1400" baseline="0" dirty="0"/>
                        <a:t> crédito por IDPC)</a:t>
                      </a:r>
                      <a:endParaRPr lang="es-ES" sz="1400" dirty="0"/>
                    </a:p>
                  </a:txBody>
                  <a:tcPr/>
                </a:tc>
                <a:tc>
                  <a:txBody>
                    <a:bodyPr/>
                    <a:lstStyle/>
                    <a:p>
                      <a:r>
                        <a:rPr lang="es-ES" sz="1400" dirty="0"/>
                        <a:t>3 alternativas:</a:t>
                      </a:r>
                    </a:p>
                    <a:p>
                      <a:r>
                        <a:rPr lang="es-ES" sz="1400" dirty="0"/>
                        <a:t>-</a:t>
                      </a:r>
                      <a:r>
                        <a:rPr lang="es-ES" sz="1400" baseline="0" dirty="0"/>
                        <a:t> </a:t>
                      </a:r>
                      <a:r>
                        <a:rPr lang="es-ES" sz="1400" dirty="0"/>
                        <a:t>No</a:t>
                      </a:r>
                      <a:r>
                        <a:rPr lang="es-ES" sz="1400" baseline="0" dirty="0"/>
                        <a:t> afecto (</a:t>
                      </a:r>
                      <a:r>
                        <a:rPr lang="es-ES" sz="1400" baseline="0" dirty="0" err="1"/>
                        <a:t>adq</a:t>
                      </a:r>
                      <a:r>
                        <a:rPr lang="es-ES" sz="1400" baseline="0" dirty="0"/>
                        <a:t>. 1984) </a:t>
                      </a:r>
                    </a:p>
                    <a:p>
                      <a:r>
                        <a:rPr lang="es-ES" sz="1400" dirty="0"/>
                        <a:t>- </a:t>
                      </a:r>
                      <a:r>
                        <a:rPr lang="es-ES" sz="1400" baseline="0" dirty="0"/>
                        <a:t>IA 35% (meno crédito por IDPC)</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7499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4486" y="846138"/>
            <a:ext cx="7462911" cy="1143000"/>
          </a:xfrm>
        </p:spPr>
        <p:txBody>
          <a:bodyPr>
            <a:normAutofit/>
          </a:bodyPr>
          <a:lstStyle/>
          <a:p>
            <a:pPr algn="just"/>
            <a:r>
              <a:rPr lang="es-CO" sz="3600" dirty="0"/>
              <a:t>8. ¿Qué alternativas hay?</a:t>
            </a:r>
          </a:p>
        </p:txBody>
      </p:sp>
      <p:sp>
        <p:nvSpPr>
          <p:cNvPr id="3" name="Marcador de contenido 2"/>
          <p:cNvSpPr>
            <a:spLocks noGrp="1"/>
          </p:cNvSpPr>
          <p:nvPr>
            <p:ph idx="1"/>
          </p:nvPr>
        </p:nvSpPr>
        <p:spPr>
          <a:xfrm>
            <a:off x="724486" y="2335237"/>
            <a:ext cx="7962314" cy="3790926"/>
          </a:xfrm>
        </p:spPr>
        <p:txBody>
          <a:bodyPr/>
          <a:lstStyle/>
          <a:p>
            <a:endParaRPr lang="es-CO" dirty="0"/>
          </a:p>
        </p:txBody>
      </p:sp>
    </p:spTree>
    <p:extLst>
      <p:ext uri="{BB962C8B-B14F-4D97-AF65-F5344CB8AC3E}">
        <p14:creationId xmlns:p14="http://schemas.microsoft.com/office/powerpoint/2010/main" val="135995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 name="Título 1"/>
          <p:cNvSpPr txBox="1">
            <a:spLocks/>
          </p:cNvSpPr>
          <p:nvPr/>
        </p:nvSpPr>
        <p:spPr>
          <a:xfrm>
            <a:off x="1704712" y="-434"/>
            <a:ext cx="5595799"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600" dirty="0">
                <a:latin typeface="Cambria" panose="02040503050406030204" pitchFamily="18" charset="0"/>
              </a:rPr>
              <a:t>PERIODO DE DOBLE TRIBUTACIÓN</a:t>
            </a:r>
            <a:endParaRPr lang="es-CO" sz="3600" dirty="0">
              <a:latin typeface="Cambria" panose="02040503050406030204" pitchFamily="18" charset="0"/>
            </a:endParaRPr>
          </a:p>
        </p:txBody>
      </p:sp>
      <p:graphicFrame>
        <p:nvGraphicFramePr>
          <p:cNvPr id="6" name="Marcador de contenido 3"/>
          <p:cNvGraphicFramePr>
            <a:graphicFrameLocks/>
          </p:cNvGraphicFramePr>
          <p:nvPr>
            <p:extLst>
              <p:ext uri="{D42A27DB-BD31-4B8C-83A1-F6EECF244321}">
                <p14:modId xmlns:p14="http://schemas.microsoft.com/office/powerpoint/2010/main" val="800192188"/>
              </p:ext>
            </p:extLst>
          </p:nvPr>
        </p:nvGraphicFramePr>
        <p:xfrm>
          <a:off x="394738" y="1573411"/>
          <a:ext cx="8215745" cy="4596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822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4" name="Marcador de contenido 3"/>
          <p:cNvGraphicFramePr>
            <a:graphicFrameLocks/>
          </p:cNvGraphicFramePr>
          <p:nvPr>
            <p:extLst>
              <p:ext uri="{D42A27DB-BD31-4B8C-83A1-F6EECF244321}">
                <p14:modId xmlns:p14="http://schemas.microsoft.com/office/powerpoint/2010/main" val="4103692510"/>
              </p:ext>
            </p:extLst>
          </p:nvPr>
        </p:nvGraphicFramePr>
        <p:xfrm>
          <a:off x="914400" y="1505243"/>
          <a:ext cx="7258929" cy="4431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1786127" y="-182880"/>
            <a:ext cx="55154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b="1" dirty="0">
                <a:latin typeface="Cambria" panose="02040503050406030204" pitchFamily="18" charset="0"/>
              </a:rPr>
              <a:t>PROPUESTAS ALTERNAS</a:t>
            </a:r>
            <a:endParaRPr lang="es-CO" sz="3600" b="1" dirty="0">
              <a:latin typeface="Cambria" panose="02040503050406030204" pitchFamily="18" charset="0"/>
            </a:endParaRPr>
          </a:p>
        </p:txBody>
      </p:sp>
    </p:spTree>
    <p:extLst>
      <p:ext uri="{BB962C8B-B14F-4D97-AF65-F5344CB8AC3E}">
        <p14:creationId xmlns:p14="http://schemas.microsoft.com/office/powerpoint/2010/main" val="2685903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4486" y="846138"/>
            <a:ext cx="7462911" cy="1143000"/>
          </a:xfrm>
        </p:spPr>
        <p:txBody>
          <a:bodyPr>
            <a:normAutofit/>
          </a:bodyPr>
          <a:lstStyle/>
          <a:p>
            <a:pPr algn="just"/>
            <a:r>
              <a:rPr lang="es-CO" sz="3600" dirty="0"/>
              <a:t>9. Conclusiones</a:t>
            </a:r>
          </a:p>
        </p:txBody>
      </p:sp>
      <p:sp>
        <p:nvSpPr>
          <p:cNvPr id="3" name="Marcador de contenido 2"/>
          <p:cNvSpPr>
            <a:spLocks noGrp="1"/>
          </p:cNvSpPr>
          <p:nvPr>
            <p:ph idx="1"/>
          </p:nvPr>
        </p:nvSpPr>
        <p:spPr>
          <a:xfrm>
            <a:off x="724486" y="2335237"/>
            <a:ext cx="7962314" cy="3790926"/>
          </a:xfrm>
        </p:spPr>
        <p:txBody>
          <a:bodyPr/>
          <a:lstStyle/>
          <a:p>
            <a:r>
              <a:rPr lang="es-CO" dirty="0"/>
              <a:t>En relación con la legislación vigente.</a:t>
            </a:r>
          </a:p>
          <a:p>
            <a:r>
              <a:rPr lang="es-CO" dirty="0"/>
              <a:t>En relación con la propuesta de la Comisión y atendiendo a la experiencia Chilena.</a:t>
            </a:r>
          </a:p>
          <a:p>
            <a:endParaRPr lang="es-CO" dirty="0"/>
          </a:p>
        </p:txBody>
      </p:sp>
    </p:spTree>
    <p:extLst>
      <p:ext uri="{BB962C8B-B14F-4D97-AF65-F5344CB8AC3E}">
        <p14:creationId xmlns:p14="http://schemas.microsoft.com/office/powerpoint/2010/main" val="3547109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5" name="Marcador de contenido 3"/>
          <p:cNvGraphicFramePr>
            <a:graphicFrameLocks/>
          </p:cNvGraphicFramePr>
          <p:nvPr>
            <p:extLst>
              <p:ext uri="{D42A27DB-BD31-4B8C-83A1-F6EECF244321}">
                <p14:modId xmlns:p14="http://schemas.microsoft.com/office/powerpoint/2010/main" val="1915219352"/>
              </p:ext>
            </p:extLst>
          </p:nvPr>
        </p:nvGraphicFramePr>
        <p:xfrm>
          <a:off x="-87938" y="1325563"/>
          <a:ext cx="8650693" cy="5018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2321169" y="0"/>
            <a:ext cx="422637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a:latin typeface="Cambria" panose="02040503050406030204" pitchFamily="18" charset="0"/>
              </a:rPr>
              <a:t>CONCLUSIONES</a:t>
            </a:r>
            <a:endParaRPr lang="es-CO" b="1" dirty="0">
              <a:latin typeface="Cambria" panose="02040503050406030204" pitchFamily="18" charset="0"/>
            </a:endParaRPr>
          </a:p>
        </p:txBody>
      </p:sp>
    </p:spTree>
    <p:extLst>
      <p:ext uri="{BB962C8B-B14F-4D97-AF65-F5344CB8AC3E}">
        <p14:creationId xmlns:p14="http://schemas.microsoft.com/office/powerpoint/2010/main" val="1986718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graphicFrame>
        <p:nvGraphicFramePr>
          <p:cNvPr id="5" name="Marcador de contenido 3"/>
          <p:cNvGraphicFramePr>
            <a:graphicFrameLocks/>
          </p:cNvGraphicFramePr>
          <p:nvPr>
            <p:extLst>
              <p:ext uri="{D42A27DB-BD31-4B8C-83A1-F6EECF244321}">
                <p14:modId xmlns:p14="http://schemas.microsoft.com/office/powerpoint/2010/main" val="1661583777"/>
              </p:ext>
            </p:extLst>
          </p:nvPr>
        </p:nvGraphicFramePr>
        <p:xfrm>
          <a:off x="-322619" y="1325562"/>
          <a:ext cx="9030521" cy="5258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2405576" y="-1"/>
            <a:ext cx="415603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a:latin typeface="Cambria" panose="02040503050406030204" pitchFamily="18" charset="0"/>
              </a:rPr>
              <a:t>CONCLUSIONES</a:t>
            </a:r>
            <a:endParaRPr lang="es-CO" b="1" dirty="0">
              <a:latin typeface="Cambria" panose="02040503050406030204" pitchFamily="18" charset="0"/>
            </a:endParaRPr>
          </a:p>
        </p:txBody>
      </p:sp>
    </p:spTree>
    <p:extLst>
      <p:ext uri="{BB962C8B-B14F-4D97-AF65-F5344CB8AC3E}">
        <p14:creationId xmlns:p14="http://schemas.microsoft.com/office/powerpoint/2010/main" val="130456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 name="CuadroTexto 4"/>
          <p:cNvSpPr txBox="1"/>
          <p:nvPr/>
        </p:nvSpPr>
        <p:spPr>
          <a:xfrm>
            <a:off x="942894" y="382426"/>
            <a:ext cx="7326110" cy="1200329"/>
          </a:xfrm>
          <a:prstGeom prst="rect">
            <a:avLst/>
          </a:prstGeom>
          <a:noFill/>
        </p:spPr>
        <p:txBody>
          <a:bodyPr wrap="square" rtlCol="0">
            <a:spAutoFit/>
          </a:bodyPr>
          <a:lstStyle/>
          <a:p>
            <a:pPr algn="ctr"/>
            <a:r>
              <a:rPr lang="es-MX" sz="3600" b="1" dirty="0">
                <a:latin typeface="Cambria" panose="02040503050406030204" pitchFamily="18" charset="0"/>
              </a:rPr>
              <a:t>SITUACIÓN ACTUAL  JUSTIFICACIÓN</a:t>
            </a:r>
            <a:endParaRPr lang="es-CO" sz="3600" b="1" dirty="0">
              <a:latin typeface="Cambria" panose="02040503050406030204" pitchFamily="18" charset="0"/>
            </a:endParaRPr>
          </a:p>
        </p:txBody>
      </p:sp>
      <p:sp>
        <p:nvSpPr>
          <p:cNvPr id="6" name="Marcador de contenido 2"/>
          <p:cNvSpPr txBox="1">
            <a:spLocks/>
          </p:cNvSpPr>
          <p:nvPr/>
        </p:nvSpPr>
        <p:spPr>
          <a:xfrm>
            <a:off x="1885681" y="2483952"/>
            <a:ext cx="5440536" cy="3156683"/>
          </a:xfrm>
          <a:prstGeom prst="rect">
            <a:avLst/>
          </a:prstGeom>
          <a:ln>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2100" dirty="0">
                <a:latin typeface="Cambria" panose="02040503050406030204" pitchFamily="18" charset="0"/>
              </a:rPr>
              <a:t>Nuestro actual sistema de tributación integra socio- sociedad evita la doble tributación por INCRGO personal, pero es imperfecto (proporcional </a:t>
            </a:r>
            <a:r>
              <a:rPr lang="es-MX" sz="2100" b="1" u="sng" dirty="0">
                <a:latin typeface="Cambria" panose="02040503050406030204" pitchFamily="18" charset="0"/>
              </a:rPr>
              <a:t>no progresivo en todo caso grava la utilidad a la tarifa máxima en todos los casos excepto en caso de rentas exentas que grava al socio</a:t>
            </a:r>
            <a:r>
              <a:rPr lang="es-MX" sz="2100" b="1" dirty="0">
                <a:latin typeface="Cambria" panose="02040503050406030204" pitchFamily="18" charset="0"/>
              </a:rPr>
              <a:t>). </a:t>
            </a:r>
            <a:r>
              <a:rPr lang="es-MX" sz="2100" dirty="0">
                <a:latin typeface="Cambria" panose="02040503050406030204" pitchFamily="18" charset="0"/>
              </a:rPr>
              <a:t>Es funcional por su sencillez, puesto que el foco de la fiscalización no  recae en personas naturales y recauda sobre causación de utilidades. Antecedentes Ley 75 de 1986 . Debate de 1986. Equidad horizontal y vertical fundada en índices de </a:t>
            </a:r>
            <a:r>
              <a:rPr lang="es-MX" sz="2100" b="1" dirty="0">
                <a:latin typeface="Cambria" panose="02040503050406030204" pitchFamily="18" charset="0"/>
              </a:rPr>
              <a:t>renta y riqueza ganada.</a:t>
            </a:r>
          </a:p>
          <a:p>
            <a:pPr marL="0" indent="0" algn="just">
              <a:buFont typeface="Arial" panose="020B0604020202020204" pitchFamily="34" charset="0"/>
              <a:buNone/>
            </a:pPr>
            <a:endParaRPr lang="es-MX" sz="2000" b="1" dirty="0">
              <a:solidFill>
                <a:srgbClr val="002060"/>
              </a:solidFill>
              <a:latin typeface="Cambria" panose="02040503050406030204" pitchFamily="18" charset="0"/>
            </a:endParaRPr>
          </a:p>
          <a:p>
            <a:endParaRPr lang="es-CO" dirty="0"/>
          </a:p>
        </p:txBody>
      </p:sp>
    </p:spTree>
    <p:extLst>
      <p:ext uri="{BB962C8B-B14F-4D97-AF65-F5344CB8AC3E}">
        <p14:creationId xmlns:p14="http://schemas.microsoft.com/office/powerpoint/2010/main" val="40277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graphicFrame>
        <p:nvGraphicFramePr>
          <p:cNvPr id="6" name="Marcador de contenido 3"/>
          <p:cNvGraphicFramePr>
            <a:graphicFrameLocks/>
          </p:cNvGraphicFramePr>
          <p:nvPr>
            <p:extLst>
              <p:ext uri="{D42A27DB-BD31-4B8C-83A1-F6EECF244321}">
                <p14:modId xmlns:p14="http://schemas.microsoft.com/office/powerpoint/2010/main" val="1027973705"/>
              </p:ext>
            </p:extLst>
          </p:nvPr>
        </p:nvGraphicFramePr>
        <p:xfrm>
          <a:off x="464290" y="1582755"/>
          <a:ext cx="8679710" cy="491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262383" y="107004"/>
            <a:ext cx="6779930" cy="1077218"/>
          </a:xfrm>
          <a:prstGeom prst="rect">
            <a:avLst/>
          </a:prstGeom>
          <a:noFill/>
        </p:spPr>
        <p:txBody>
          <a:bodyPr wrap="square" rtlCol="0">
            <a:spAutoFit/>
          </a:bodyPr>
          <a:lstStyle/>
          <a:p>
            <a:pPr algn="ctr"/>
            <a:r>
              <a:rPr lang="es-MX" sz="3200" b="1" dirty="0">
                <a:latin typeface="Cambria" panose="02040503050406030204" pitchFamily="18" charset="0"/>
              </a:rPr>
              <a:t>SITUACIÓN ACTUAL  JUSTIFICACIÓN</a:t>
            </a:r>
            <a:endParaRPr lang="es-CO" sz="3200" b="1" dirty="0">
              <a:latin typeface="Cambria" panose="02040503050406030204" pitchFamily="18" charset="0"/>
            </a:endParaRPr>
          </a:p>
        </p:txBody>
      </p:sp>
    </p:spTree>
    <p:extLst>
      <p:ext uri="{BB962C8B-B14F-4D97-AF65-F5344CB8AC3E}">
        <p14:creationId xmlns:p14="http://schemas.microsoft.com/office/powerpoint/2010/main" val="3114886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6539</Words>
  <Application>Microsoft Office PowerPoint</Application>
  <PresentationFormat>Presentación en pantalla (4:3)</PresentationFormat>
  <Paragraphs>513</Paragraphs>
  <Slides>73</Slides>
  <Notes>0</Notes>
  <HiddenSlides>0</HiddenSlides>
  <MMClips>0</MMClips>
  <ScaleCrop>false</ScaleCrop>
  <HeadingPairs>
    <vt:vector size="8" baseType="variant">
      <vt:variant>
        <vt:lpstr>Fuentes usadas</vt:lpstr>
      </vt:variant>
      <vt:variant>
        <vt:i4>6</vt:i4>
      </vt:variant>
      <vt:variant>
        <vt:lpstr>Tema</vt:lpstr>
      </vt:variant>
      <vt:variant>
        <vt:i4>6</vt:i4>
      </vt:variant>
      <vt:variant>
        <vt:lpstr>Servidores OLE incrustados</vt:lpstr>
      </vt:variant>
      <vt:variant>
        <vt:i4>1</vt:i4>
      </vt:variant>
      <vt:variant>
        <vt:lpstr>Títulos de diapositiva</vt:lpstr>
      </vt:variant>
      <vt:variant>
        <vt:i4>73</vt:i4>
      </vt:variant>
    </vt:vector>
  </HeadingPairs>
  <TitlesOfParts>
    <vt:vector size="86" baseType="lpstr">
      <vt:lpstr>MS PGothic</vt:lpstr>
      <vt:lpstr>MS PGothic</vt:lpstr>
      <vt:lpstr>Arial</vt:lpstr>
      <vt:lpstr>Calibri</vt:lpstr>
      <vt:lpstr>Cambria</vt:lpstr>
      <vt:lpstr>Trebuchet MS</vt:lpstr>
      <vt:lpstr>Tema de Office</vt:lpstr>
      <vt:lpstr>2_Tema de Office</vt:lpstr>
      <vt:lpstr>3_Tema de Office</vt:lpstr>
      <vt:lpstr>4_Tema de Office</vt:lpstr>
      <vt:lpstr>1_Tema de Office</vt:lpstr>
      <vt:lpstr>5_Tema de Office</vt:lpstr>
      <vt:lpstr>Hoja de cálculo</vt:lpstr>
      <vt:lpstr>Impuesto a los dividendos y la doble tributación</vt:lpstr>
      <vt:lpstr>PROGRAMA</vt:lpstr>
      <vt:lpstr>1. Introducción</vt:lpstr>
      <vt:lpstr>2. Análisis del régimen tributario vigente de los dividendos en Colombia</vt:lpstr>
      <vt:lpstr>Presentación de PowerPoint</vt:lpstr>
      <vt:lpstr>PERIODO DE INTEGRACIÓN </vt:lpstr>
      <vt:lpstr>Presentación de PowerPoint</vt:lpstr>
      <vt:lpstr>Presentación de PowerPoint</vt:lpstr>
      <vt:lpstr>Presentación de PowerPoint</vt:lpstr>
      <vt:lpstr>Presentación de PowerPoint</vt:lpstr>
      <vt:lpstr>Presentación de PowerPoint</vt:lpstr>
      <vt:lpstr>Presentación de PowerPoint</vt:lpstr>
      <vt:lpstr>2. Análisis del régimen tributario vigente de los dividendos en Colombia</vt:lpstr>
      <vt:lpstr>Sistemas de tributación  sociedad – accionistas</vt:lpstr>
      <vt:lpstr>Problemas del sistema actual de tributación de los dividendos</vt:lpstr>
      <vt:lpstr>2. Análisis del régimen tributario vigente de los dividendos en Colombia</vt:lpstr>
      <vt:lpstr>2. Experiencia chilena sobre  doble imposición sociedad-socio</vt:lpstr>
      <vt:lpstr>2. Experiencia chilena sobre  doble imposición sociedad-socio</vt:lpstr>
      <vt:lpstr>2. Experiencia chilena sobre  doble imposición sociedad-socio</vt:lpstr>
      <vt:lpstr>2. Experiencia chilena sobre  doble imposición sociedad-socio</vt:lpstr>
      <vt:lpstr>3. La propuesta de gravar los dividendos en Colombia: aspectos constitucionales</vt:lpstr>
      <vt:lpstr>Presentación de PowerPoint</vt:lpstr>
      <vt:lpstr>Presentación de PowerPoint</vt:lpstr>
      <vt:lpstr>Presentación de PowerPoint</vt:lpstr>
      <vt:lpstr>3. La propuesta de gravar los dividendos en Colombia: aspectos constitucionales</vt:lpstr>
      <vt:lpstr>3. Tributación de dividendos – CHILE </vt:lpstr>
      <vt:lpstr>3. La propuesta de gravar los dividendos en Colombia: aspectos constitucionales</vt:lpstr>
      <vt:lpstr>Utilidades retenidas hasta el 2016 susceptibles de distribuirse como ingreso no constitutivo de renta</vt:lpstr>
      <vt:lpstr>3. La propuesta de gravar los dividendos en Colombia: aspectos constitucionales</vt:lpstr>
      <vt:lpstr>3. Régimen de transición en Chile</vt:lpstr>
      <vt:lpstr>3. Régimen de transición en Chile</vt:lpstr>
      <vt:lpstr>4. La propuesta de gravar los dividendos en Colombia: la competitividad del país</vt:lpstr>
      <vt:lpstr>Propuesta de la comisión de expertos</vt:lpstr>
      <vt:lpstr>Propuesta de la comisión de expertos</vt:lpstr>
      <vt:lpstr>Propuesta de la comisión de expertos</vt:lpstr>
      <vt:lpstr>Presentación de PowerPoint</vt:lpstr>
      <vt:lpstr>5. Las asimetrías en la selección de los vehículos de inversión</vt:lpstr>
      <vt:lpstr>Impacto de la adopción de la propuesta de la Comisión de Expertos</vt:lpstr>
      <vt:lpstr>Impacto de la adopción de la propuesta de la Comisión de Expertos</vt:lpstr>
      <vt:lpstr>Impacto de la adopción de la propuesta de la Comisión de Expertos</vt:lpstr>
      <vt:lpstr>5. Las asimetrías en la selección de los vehículos de inversión</vt:lpstr>
      <vt:lpstr>Presentación de PowerPoint</vt:lpstr>
      <vt:lpstr>Presentación de PowerPoint</vt:lpstr>
      <vt:lpstr>5. Las asimetrías en la selección de los vehículos de inversión</vt:lpstr>
      <vt:lpstr>5. Asimetrías fiscales  en gravamen de dividendos </vt:lpstr>
      <vt:lpstr>5. Asimetrías fiscales  en gravamen de dividendos </vt:lpstr>
      <vt:lpstr>5. Asimetrías fiscales  en gravamen de dividendos </vt:lpstr>
      <vt:lpstr>5. Las asimetrías en la selección de los vehículos de inversión</vt:lpstr>
      <vt:lpstr>Métodos para aliviar la doble tributación internacional</vt:lpstr>
      <vt:lpstr>Dividendos en los CDI</vt:lpstr>
      <vt:lpstr>5. Las asimetrías en la selección de los vehículos de inversión</vt:lpstr>
      <vt:lpstr>5. Asimetrías fiscales por  Convenios para Evitar la Doble Imposición</vt:lpstr>
      <vt:lpstr>6. Las asimetrías en las formas de financiación</vt:lpstr>
      <vt:lpstr>Incentivo al endeudamiento en Colombia</vt:lpstr>
      <vt:lpstr>6. Las asimetrías en las formas de financiación</vt:lpstr>
      <vt:lpstr>Presentación de PowerPoint</vt:lpstr>
      <vt:lpstr>Presentación de PowerPoint</vt:lpstr>
      <vt:lpstr>Presentación de PowerPoint</vt:lpstr>
      <vt:lpstr>Presentación de PowerPoint</vt:lpstr>
      <vt:lpstr>6. Las asimetrías en las formas de financiación</vt:lpstr>
      <vt:lpstr>6. Asimetrías en financiación  por capital y por deuda (debt bias)</vt:lpstr>
      <vt:lpstr>6. Asimetrías en financiación  por capital y por deuda (debt bias)</vt:lpstr>
      <vt:lpstr>7. Las asimetrías entre las utilidades de enajenación de acciones y los dividendos</vt:lpstr>
      <vt:lpstr>Presentación de PowerPoint</vt:lpstr>
      <vt:lpstr>7. Las asimetrías entre las utilidades de enajenación de acciones y los dividendos</vt:lpstr>
      <vt:lpstr>Asimetría entre utilidad en la enajenación de acciones y distribución de dividendos – Método de participación</vt:lpstr>
      <vt:lpstr>7. Las asimetrías entre las utilidades de enajenación de acciones y los dividendos</vt:lpstr>
      <vt:lpstr>7. Asimetrías en tributación  de dividendos vs. Ganancias de capital</vt:lpstr>
      <vt:lpstr>8. ¿Qué alternativas hay?</vt:lpstr>
      <vt:lpstr>Presentación de PowerPoint</vt:lpstr>
      <vt:lpstr>9. Conclusiones</vt:lpstr>
      <vt:lpstr>Presentación de PowerPoint</vt:lpstr>
      <vt:lpstr>Presentación de PowerPoint</vt:lpstr>
    </vt:vector>
  </TitlesOfParts>
  <Company>Sociedad Civil de Rentas Aquisgrán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chilena sobre  doble imposición sociedad-socio</dc:title>
  <dc:creator>Felipe Yañez</dc:creator>
  <cp:lastModifiedBy>jose.castro@uexternado.edu.co</cp:lastModifiedBy>
  <cp:revision>53</cp:revision>
  <dcterms:created xsi:type="dcterms:W3CDTF">2016-07-26T05:03:25Z</dcterms:created>
  <dcterms:modified xsi:type="dcterms:W3CDTF">2016-08-04T19:03:31Z</dcterms:modified>
</cp:coreProperties>
</file>