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20"/>
  </p:notesMasterIdLst>
  <p:handoutMasterIdLst>
    <p:handoutMasterId r:id="rId21"/>
  </p:handoutMasterIdLst>
  <p:sldIdLst>
    <p:sldId id="274" r:id="rId4"/>
    <p:sldId id="297" r:id="rId5"/>
    <p:sldId id="301" r:id="rId6"/>
    <p:sldId id="311" r:id="rId7"/>
    <p:sldId id="305" r:id="rId8"/>
    <p:sldId id="298" r:id="rId9"/>
    <p:sldId id="300" r:id="rId10"/>
    <p:sldId id="302" r:id="rId11"/>
    <p:sldId id="296" r:id="rId12"/>
    <p:sldId id="299" r:id="rId13"/>
    <p:sldId id="309" r:id="rId14"/>
    <p:sldId id="262" r:id="rId15"/>
    <p:sldId id="308" r:id="rId16"/>
    <p:sldId id="312" r:id="rId17"/>
    <p:sldId id="307" r:id="rId18"/>
    <p:sldId id="310" r:id="rId19"/>
  </p:sldIdLst>
  <p:sldSz cx="9144000" cy="5715000" type="screen16x1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2">
          <p15:clr>
            <a:srgbClr val="A4A3A4"/>
          </p15:clr>
        </p15:guide>
        <p15:guide id="2" orient="horz" pos="1800">
          <p15:clr>
            <a:srgbClr val="A4A3A4"/>
          </p15:clr>
        </p15:guide>
        <p15:guide id="3" orient="horz" pos="334">
          <p15:clr>
            <a:srgbClr val="A4A3A4"/>
          </p15:clr>
        </p15:guide>
        <p15:guide id="4" pos="2880">
          <p15:clr>
            <a:srgbClr val="A4A3A4"/>
          </p15:clr>
        </p15:guide>
        <p15:guide id="5" pos="5262">
          <p15:clr>
            <a:srgbClr val="A4A3A4"/>
          </p15:clr>
        </p15:guide>
        <p15:guide id="6" pos="4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Maria Prieto Ariza" initials="AMPA" lastIdx="0" clrIdx="0">
    <p:extLst>
      <p:ext uri="{19B8F6BF-5375-455C-9EA6-DF929625EA0E}">
        <p15:presenceInfo xmlns:p15="http://schemas.microsoft.com/office/powerpoint/2012/main" userId="S-1-5-21-1454471165-1592454029-682003330-35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C7C"/>
    <a:srgbClr val="990033"/>
    <a:srgbClr val="E24A61"/>
    <a:srgbClr val="C33E57"/>
    <a:srgbClr val="4CB2B3"/>
    <a:srgbClr val="55B6BF"/>
    <a:srgbClr val="32C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1026" y="78"/>
      </p:cViewPr>
      <p:guideLst>
        <p:guide orient="horz" pos="3132"/>
        <p:guide orient="horz" pos="1800"/>
        <p:guide orient="horz" pos="334"/>
        <p:guide pos="2880"/>
        <p:guide pos="5262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843EB-B950-4870-8C60-6F1A2092088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9899-8501-4348-B3D9-B30E8743A0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8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81DD-4726-4EF7-B69E-6547DCC6DF4B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80CEF-EE99-439F-AB4E-66C8B30D6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96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6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8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90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24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72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82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177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388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919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736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7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976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922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283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569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758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978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808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836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773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172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68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6535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952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027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51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36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25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0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43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32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51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54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E9B3-7A74-044D-985A-F4428C313EFB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pic>
        <p:nvPicPr>
          <p:cNvPr id="7" name="Imagen 6" descr="Presentación URF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0"/>
            <a:ext cx="8875059" cy="57150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13704-7B26-F149-A041-F24C69D605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15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74EB-2289-FE45-AD1C-3E9A1907FBEF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5EA1-F607-0B42-AC37-1FC5D183B733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Presentación URF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0"/>
            <a:ext cx="8875059" cy="5715000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0" y="0"/>
            <a:ext cx="9144000" cy="4959615"/>
          </a:xfrm>
          <a:prstGeom prst="rect">
            <a:avLst/>
          </a:prstGeom>
          <a:solidFill>
            <a:srgbClr val="347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1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́n URF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0"/>
            <a:ext cx="8875059" cy="5715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1E84-AF44-D644-9AC3-130A3A082A89}" type="datetimeFigureOut">
              <a:rPr lang="es-ES" smtClean="0"/>
              <a:t>16/08/2017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9144000" cy="4959615"/>
          </a:xfrm>
          <a:prstGeom prst="rect">
            <a:avLst/>
          </a:prstGeom>
          <a:solidFill>
            <a:srgbClr val="C33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0B2F-13C7-3F43-B746-990A68DEB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80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76225" y="836557"/>
            <a:ext cx="863721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visión del regulador en las finanzas digitales</a:t>
            </a:r>
            <a:endParaRPr lang="es-CO" sz="20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CO" sz="320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CO" sz="3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David Salamanca – Unidad de Regulación Financiera </a:t>
            </a:r>
            <a:endParaRPr lang="es-CO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CO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Congreso de Derecho Financiero - </a:t>
            </a:r>
            <a:r>
              <a:rPr lang="es-CO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Asobancaria</a:t>
            </a:r>
            <a:r>
              <a:rPr lang="es-CO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Agosto </a:t>
            </a:r>
            <a:r>
              <a:rPr lang="es-CO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2017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9825" y="28840"/>
            <a:ext cx="6496049" cy="656960"/>
          </a:xfrm>
        </p:spPr>
        <p:txBody>
          <a:bodyPr>
            <a:normAutofit/>
          </a:bodyPr>
          <a:lstStyle/>
          <a:p>
            <a:pPr algn="r"/>
            <a:r>
              <a:rPr lang="es-CO" sz="3200" dirty="0" smtClean="0">
                <a:latin typeface="Arial Narrow" panose="020B0606020202030204" pitchFamily="34" charset="0"/>
              </a:rPr>
              <a:t>Tendencia fintech en la región</a:t>
            </a:r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175" y="904875"/>
            <a:ext cx="8648699" cy="6381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1800" dirty="0" smtClean="0">
                <a:latin typeface="Arial Narrow" panose="020B0606020202030204" pitchFamily="34" charset="0"/>
              </a:rPr>
              <a:t>En la región la tendencia fintech se ha acentuado, especialmente en las áreas de pagos y préstamos. Colombia no ha sido la excepción.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955" t="8544" r="7378" b="6764"/>
          <a:stretch/>
        </p:blipFill>
        <p:spPr>
          <a:xfrm>
            <a:off x="247649" y="2268013"/>
            <a:ext cx="4414543" cy="242659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23850" y="1883199"/>
            <a:ext cx="417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 Narrow" panose="020B0606020202030204" pitchFamily="34" charset="0"/>
              </a:rPr>
              <a:t>Mapa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fintech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América</a:t>
            </a:r>
            <a:r>
              <a:rPr lang="en-US" dirty="0" smtClean="0">
                <a:latin typeface="Arial Narrow" panose="020B0606020202030204" pitchFamily="34" charset="0"/>
              </a:rPr>
              <a:t> Latina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43455" y="1879631"/>
            <a:ext cx="371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 Narrow" panose="020B0606020202030204" pitchFamily="34" charset="0"/>
              </a:rPr>
              <a:t>Tendencia</a:t>
            </a:r>
            <a:r>
              <a:rPr lang="en-US" dirty="0" smtClean="0">
                <a:latin typeface="Arial Narrow" panose="020B0606020202030204" pitchFamily="34" charset="0"/>
              </a:rPr>
              <a:t> fintech Colombia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b="13238"/>
          <a:stretch/>
        </p:blipFill>
        <p:spPr>
          <a:xfrm>
            <a:off x="5446319" y="2219780"/>
            <a:ext cx="3304318" cy="252306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16120" y="5420280"/>
            <a:ext cx="4498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Fuente: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Finnovista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09825" y="28840"/>
            <a:ext cx="6496049" cy="656960"/>
          </a:xfrm>
        </p:spPr>
        <p:txBody>
          <a:bodyPr>
            <a:normAutofit/>
          </a:bodyPr>
          <a:lstStyle/>
          <a:p>
            <a:pPr algn="r"/>
            <a:r>
              <a:rPr lang="es-CO" sz="3200" dirty="0" smtClean="0">
                <a:latin typeface="Arial Narrow" panose="020B0606020202030204" pitchFamily="34" charset="0"/>
              </a:rPr>
              <a:t>Ecosistema innovador</a:t>
            </a:r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4557" y="107691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Proceso de transformación digital en el país ha estado acompañado de iniciativas novedosas de la banca y programas de aceleración que ayudan al fortalecimiento de emprendimientos fintech. </a:t>
            </a:r>
            <a:endParaRPr lang="es-ES" altLang="es-CO" dirty="0">
              <a:solidFill>
                <a:prstClr val="black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2"/>
          <a:srcRect l="15729" t="23500" r="18075" b="26500"/>
          <a:stretch/>
        </p:blipFill>
        <p:spPr>
          <a:xfrm>
            <a:off x="382507" y="2224903"/>
            <a:ext cx="1576902" cy="1118372"/>
          </a:xfrm>
          <a:prstGeom prst="rect">
            <a:avLst/>
          </a:prstGeom>
        </p:spPr>
      </p:pic>
      <p:pic>
        <p:nvPicPr>
          <p:cNvPr id="37" name="Picture 2" descr="In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2379233"/>
            <a:ext cx="1847850" cy="5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36" y="3975411"/>
            <a:ext cx="2982818" cy="73510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/>
          <a:srcRect l="21795" t="26923" r="23219" b="35315"/>
          <a:stretch/>
        </p:blipFill>
        <p:spPr>
          <a:xfrm>
            <a:off x="5415448" y="3436985"/>
            <a:ext cx="1924377" cy="5384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22620" t="4688" r="1711" b="7508"/>
          <a:stretch/>
        </p:blipFill>
        <p:spPr>
          <a:xfrm>
            <a:off x="6724483" y="4017304"/>
            <a:ext cx="2002105" cy="69526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3533393" y="3673147"/>
            <a:ext cx="1756587" cy="1241629"/>
            <a:chOff x="3687787" y="3944782"/>
            <a:chExt cx="1562100" cy="106557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7787" y="4564043"/>
              <a:ext cx="1562100" cy="44631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8"/>
            <a:srcRect b="8714"/>
            <a:stretch/>
          </p:blipFill>
          <p:spPr>
            <a:xfrm>
              <a:off x="3840187" y="3944782"/>
              <a:ext cx="1409700" cy="693893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/>
        </p:nvGrpSpPr>
        <p:grpSpPr>
          <a:xfrm>
            <a:off x="6507957" y="2323111"/>
            <a:ext cx="2841591" cy="849679"/>
            <a:chOff x="5622132" y="2295726"/>
            <a:chExt cx="2841591" cy="84967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22132" y="2295726"/>
              <a:ext cx="1223962" cy="576422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5996748" y="2868406"/>
              <a:ext cx="24669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 smtClean="0">
                  <a:solidFill>
                    <a:srgbClr val="0070C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Aceleradora de innovación</a:t>
              </a:r>
              <a:endParaRPr lang="es-CO" sz="1200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7606385" y="5133983"/>
            <a:ext cx="995085" cy="43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redondeado 8"/>
          <p:cNvSpPr/>
          <p:nvPr/>
        </p:nvSpPr>
        <p:spPr>
          <a:xfrm>
            <a:off x="415654" y="1970465"/>
            <a:ext cx="2845341" cy="646331"/>
          </a:xfrm>
          <a:prstGeom prst="roundRect">
            <a:avLst/>
          </a:prstGeom>
          <a:solidFill>
            <a:srgbClr val="347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670442" y="3231646"/>
            <a:ext cx="2324379" cy="115369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redondeado 14"/>
          <p:cNvSpPr/>
          <p:nvPr/>
        </p:nvSpPr>
        <p:spPr>
          <a:xfrm>
            <a:off x="4431077" y="1669164"/>
            <a:ext cx="3536630" cy="3960112"/>
          </a:xfrm>
          <a:prstGeom prst="roundRect">
            <a:avLst/>
          </a:prstGeom>
          <a:solidFill>
            <a:srgbClr val="347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09825" y="28840"/>
            <a:ext cx="6496049" cy="656960"/>
          </a:xfrm>
        </p:spPr>
        <p:txBody>
          <a:bodyPr>
            <a:normAutofit/>
          </a:bodyPr>
          <a:lstStyle/>
          <a:p>
            <a:pPr algn="r"/>
            <a:r>
              <a:rPr lang="es-CO" sz="3200" dirty="0">
                <a:latin typeface="Arial Narrow" panose="020B0606020202030204" pitchFamily="34" charset="0"/>
              </a:rPr>
              <a:t>Visión del regulador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4557" y="91499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En línea con la practica internacional, Colombia ha creado un espacio </a:t>
            </a:r>
            <a:r>
              <a:rPr lang="es-ES" altLang="es-CO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formal de diálogo con la industria sobre la tendencia fintech y sus retos regulatorios</a:t>
            </a:r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.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endParaRPr lang="es-ES" altLang="es-CO" dirty="0">
              <a:solidFill>
                <a:prstClr val="black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8" name="12 Rectángulo"/>
          <p:cNvSpPr/>
          <p:nvPr/>
        </p:nvSpPr>
        <p:spPr>
          <a:xfrm>
            <a:off x="4916044" y="2728636"/>
            <a:ext cx="2566560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DIÁLOGO Y SOCIALIZACIÓN</a:t>
            </a:r>
            <a:endParaRPr lang="es-CO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12 Rectángulo"/>
          <p:cNvSpPr/>
          <p:nvPr/>
        </p:nvSpPr>
        <p:spPr>
          <a:xfrm>
            <a:off x="4365963" y="1669165"/>
            <a:ext cx="3517359" cy="83099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SUBCOMISIÓN FINTECH </a:t>
            </a:r>
          </a:p>
          <a:p>
            <a:pPr algn="ctr"/>
            <a:r>
              <a:rPr lang="es-CO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MinHac</a:t>
            </a:r>
            <a:r>
              <a:rPr lang="es-CO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s-CO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MinTic</a:t>
            </a:r>
            <a:r>
              <a:rPr lang="es-CO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SFC, BR, URF, </a:t>
            </a:r>
            <a:r>
              <a:rPr lang="es-CO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BoP</a:t>
            </a:r>
            <a:endParaRPr lang="es-CO" sz="1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Gremios Financieros y sector privado</a:t>
            </a:r>
          </a:p>
        </p:txBody>
      </p:sp>
      <p:sp>
        <p:nvSpPr>
          <p:cNvPr id="18" name="Hexágono 17"/>
          <p:cNvSpPr/>
          <p:nvPr/>
        </p:nvSpPr>
        <p:spPr>
          <a:xfrm>
            <a:off x="4541310" y="3116600"/>
            <a:ext cx="1213211" cy="773840"/>
          </a:xfrm>
          <a:prstGeom prst="hexagon">
            <a:avLst/>
          </a:prstGeom>
          <a:solidFill>
            <a:srgbClr val="C33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latin typeface="Arial Narrow" panose="020B0606020202030204" pitchFamily="34" charset="0"/>
              </a:rPr>
              <a:t>Identidad </a:t>
            </a:r>
            <a:r>
              <a:rPr lang="es-CO" sz="1400" dirty="0">
                <a:latin typeface="Arial Narrow" panose="020B0606020202030204" pitchFamily="34" charset="0"/>
              </a:rPr>
              <a:t>digital</a:t>
            </a:r>
          </a:p>
        </p:txBody>
      </p:sp>
      <p:sp>
        <p:nvSpPr>
          <p:cNvPr id="20" name="Hexágono 19"/>
          <p:cNvSpPr/>
          <p:nvPr/>
        </p:nvSpPr>
        <p:spPr>
          <a:xfrm>
            <a:off x="6629156" y="3126298"/>
            <a:ext cx="1213211" cy="773840"/>
          </a:xfrm>
          <a:prstGeom prst="hexagon">
            <a:avLst/>
          </a:prstGeom>
          <a:solidFill>
            <a:srgbClr val="C33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latin typeface="Arial Narrow" panose="020B0606020202030204" pitchFamily="34" charset="0"/>
              </a:rPr>
              <a:t>Asesoría digital</a:t>
            </a:r>
            <a:endParaRPr lang="es-CO" sz="1400" dirty="0">
              <a:latin typeface="Arial Narrow" panose="020B0606020202030204" pitchFamily="34" charset="0"/>
            </a:endParaRPr>
          </a:p>
        </p:txBody>
      </p:sp>
      <p:sp>
        <p:nvSpPr>
          <p:cNvPr id="21" name="Hexágono 20"/>
          <p:cNvSpPr/>
          <p:nvPr/>
        </p:nvSpPr>
        <p:spPr>
          <a:xfrm>
            <a:off x="5592719" y="3553147"/>
            <a:ext cx="1213211" cy="773840"/>
          </a:xfrm>
          <a:prstGeom prst="hexagon">
            <a:avLst/>
          </a:prstGeom>
          <a:solidFill>
            <a:srgbClr val="C33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latin typeface="Arial Narrow" panose="020B0606020202030204" pitchFamily="34" charset="0"/>
              </a:rPr>
              <a:t>Pagos digitales</a:t>
            </a:r>
            <a:endParaRPr lang="es-CO" sz="1400" dirty="0">
              <a:latin typeface="Arial Narrow" panose="020B0606020202030204" pitchFamily="34" charset="0"/>
            </a:endParaRPr>
          </a:p>
        </p:txBody>
      </p:sp>
      <p:sp>
        <p:nvSpPr>
          <p:cNvPr id="24" name="Hexágono 23"/>
          <p:cNvSpPr/>
          <p:nvPr/>
        </p:nvSpPr>
        <p:spPr>
          <a:xfrm>
            <a:off x="6659122" y="3949375"/>
            <a:ext cx="1213211" cy="773840"/>
          </a:xfrm>
          <a:prstGeom prst="hexagon">
            <a:avLst/>
          </a:prstGeom>
          <a:solidFill>
            <a:srgbClr val="C33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err="1" smtClean="0">
                <a:latin typeface="Arial Narrow" panose="020B0606020202030204" pitchFamily="34" charset="0"/>
              </a:rPr>
              <a:t>Insurtech</a:t>
            </a:r>
            <a:endParaRPr lang="es-CO" sz="1400" dirty="0">
              <a:latin typeface="Arial Narrow" panose="020B0606020202030204" pitchFamily="34" charset="0"/>
            </a:endParaRPr>
          </a:p>
        </p:txBody>
      </p:sp>
      <p:sp>
        <p:nvSpPr>
          <p:cNvPr id="25" name="Hexágono 24"/>
          <p:cNvSpPr/>
          <p:nvPr/>
        </p:nvSpPr>
        <p:spPr>
          <a:xfrm>
            <a:off x="4522775" y="3939850"/>
            <a:ext cx="1213211" cy="773840"/>
          </a:xfrm>
          <a:prstGeom prst="hexagon">
            <a:avLst/>
          </a:prstGeom>
          <a:solidFill>
            <a:srgbClr val="C33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err="1" smtClean="0">
                <a:latin typeface="Arial Narrow" panose="020B0606020202030204" pitchFamily="34" charset="0"/>
              </a:rPr>
              <a:t>Blockchain</a:t>
            </a: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32" name="Hexágono 31"/>
          <p:cNvSpPr/>
          <p:nvPr/>
        </p:nvSpPr>
        <p:spPr>
          <a:xfrm>
            <a:off x="5478419" y="4577173"/>
            <a:ext cx="1423676" cy="566328"/>
          </a:xfrm>
          <a:prstGeom prst="hexagon">
            <a:avLst/>
          </a:prstGeom>
          <a:solidFill>
            <a:srgbClr val="C33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" dirty="0" smtClean="0">
                <a:latin typeface="Arial Narrow" panose="020B0606020202030204" pitchFamily="34" charset="0"/>
              </a:rPr>
              <a:t>Crowdfunding</a:t>
            </a:r>
            <a:endParaRPr lang="es-CO" sz="1300" dirty="0"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6021" y="1972214"/>
            <a:ext cx="2752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Comision Intersectorial para la Inclusión Financiera </a:t>
            </a:r>
            <a:endParaRPr lang="es-ES" altLang="es-CO" dirty="0">
              <a:solidFill>
                <a:schemeClr val="bg1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14" name="12 Rectángulo"/>
          <p:cNvSpPr/>
          <p:nvPr/>
        </p:nvSpPr>
        <p:spPr>
          <a:xfrm>
            <a:off x="4987569" y="5235682"/>
            <a:ext cx="2566560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DEFINICIÓN HOJA DE RUTA</a:t>
            </a:r>
            <a:endParaRPr lang="es-CO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70442" y="3451879"/>
            <a:ext cx="2298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Estrategia Nacional de Inclusión Financiera </a:t>
            </a:r>
            <a:endParaRPr lang="es-ES" altLang="es-CO" dirty="0">
              <a:solidFill>
                <a:schemeClr val="bg1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3" name="Flecha a la derecha con bandas 2"/>
          <p:cNvSpPr/>
          <p:nvPr/>
        </p:nvSpPr>
        <p:spPr>
          <a:xfrm>
            <a:off x="3254731" y="2580884"/>
            <a:ext cx="902849" cy="1002544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ector recto 18"/>
          <p:cNvCxnSpPr/>
          <p:nvPr/>
        </p:nvCxnSpPr>
        <p:spPr>
          <a:xfrm>
            <a:off x="1838325" y="2525921"/>
            <a:ext cx="0" cy="13742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86" y="3732361"/>
            <a:ext cx="1122963" cy="11279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245" y="3122721"/>
            <a:ext cx="227807" cy="2278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06" y="3553146"/>
            <a:ext cx="227807" cy="22780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823" y="3126297"/>
            <a:ext cx="227807" cy="22780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467" y="4611174"/>
            <a:ext cx="227807" cy="2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6650677" y="5010151"/>
            <a:ext cx="1950794" cy="554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ector recto 26"/>
          <p:cNvCxnSpPr/>
          <p:nvPr/>
        </p:nvCxnSpPr>
        <p:spPr>
          <a:xfrm flipV="1">
            <a:off x="3428745" y="3104873"/>
            <a:ext cx="0" cy="45523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8046108" y="3133448"/>
            <a:ext cx="0" cy="45523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V="1">
            <a:off x="5751993" y="3125671"/>
            <a:ext cx="0" cy="45523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1062035" y="3119706"/>
            <a:ext cx="0" cy="45523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7905" y="2197498"/>
            <a:ext cx="621680" cy="62168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5168" y="2234683"/>
            <a:ext cx="593734" cy="59373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5527" t="17920" r="28684" b="18580"/>
          <a:stretch/>
        </p:blipFill>
        <p:spPr>
          <a:xfrm>
            <a:off x="7787406" y="2187973"/>
            <a:ext cx="502955" cy="7341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042" y="3560107"/>
            <a:ext cx="210528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Arial Narrow" panose="020B0606020202030204" pitchFamily="34" charset="0"/>
              </a:rPr>
              <a:t>Depósitos electrónicos</a:t>
            </a:r>
          </a:p>
          <a:p>
            <a:pPr algn="just"/>
            <a:endParaRPr lang="es-CO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es-ES" sz="1400" dirty="0" smtClean="0">
                <a:latin typeface="Arial Narrow" panose="020B0606020202030204" pitchFamily="34" charset="0"/>
              </a:rPr>
              <a:t>Apertura </a:t>
            </a:r>
            <a:r>
              <a:rPr lang="es-ES" sz="1400" dirty="0">
                <a:latin typeface="Arial Narrow" panose="020B0606020202030204" pitchFamily="34" charset="0"/>
              </a:rPr>
              <a:t>ordinaria </a:t>
            </a:r>
            <a:r>
              <a:rPr lang="es-ES" sz="1400" dirty="0" smtClean="0">
                <a:latin typeface="Arial Narrow" panose="020B0606020202030204" pitchFamily="34" charset="0"/>
              </a:rPr>
              <a:t>no </a:t>
            </a:r>
            <a:r>
              <a:rPr lang="es-ES" sz="1400" dirty="0">
                <a:latin typeface="Arial Narrow" panose="020B0606020202030204" pitchFamily="34" charset="0"/>
              </a:rPr>
              <a:t>presencial, siempre </a:t>
            </a:r>
            <a:r>
              <a:rPr lang="es-ES" sz="1400" dirty="0" smtClean="0">
                <a:latin typeface="Arial Narrow" panose="020B0606020202030204" pitchFamily="34" charset="0"/>
              </a:rPr>
              <a:t>que se cumpla con conocimiento de cliente, </a:t>
            </a:r>
            <a:r>
              <a:rPr lang="es-ES" sz="1400" dirty="0">
                <a:latin typeface="Arial Narrow" panose="020B0606020202030204" pitchFamily="34" charset="0"/>
              </a:rPr>
              <a:t>seguridad y calidad </a:t>
            </a:r>
            <a:r>
              <a:rPr lang="es-ES" sz="1400" dirty="0" smtClean="0">
                <a:latin typeface="Arial Narrow" panose="020B0606020202030204" pitchFamily="34" charset="0"/>
              </a:rPr>
              <a:t>del </a:t>
            </a:r>
            <a:r>
              <a:rPr lang="es-ES" sz="1400" dirty="0">
                <a:latin typeface="Arial Narrow" panose="020B0606020202030204" pitchFamily="34" charset="0"/>
              </a:rPr>
              <a:t>manejo de </a:t>
            </a:r>
            <a:r>
              <a:rPr lang="es-ES" sz="1400" dirty="0" smtClean="0">
                <a:latin typeface="Arial Narrow" panose="020B0606020202030204" pitchFamily="34" charset="0"/>
              </a:rPr>
              <a:t>información </a:t>
            </a:r>
            <a:r>
              <a:rPr lang="es-ES" sz="1400" dirty="0">
                <a:latin typeface="Arial Narrow" panose="020B0606020202030204" pitchFamily="34" charset="0"/>
              </a:rPr>
              <a:t>y </a:t>
            </a:r>
            <a:r>
              <a:rPr lang="es-ES" sz="1400" dirty="0" smtClean="0">
                <a:latin typeface="Arial Narrow" panose="020B0606020202030204" pitchFamily="34" charset="0"/>
              </a:rPr>
              <a:t>requisitos </a:t>
            </a:r>
            <a:r>
              <a:rPr lang="es-ES" sz="1400" dirty="0">
                <a:latin typeface="Arial Narrow" panose="020B0606020202030204" pitchFamily="34" charset="0"/>
              </a:rPr>
              <a:t>de </a:t>
            </a:r>
            <a:r>
              <a:rPr lang="es-ES" sz="1400" dirty="0" smtClean="0">
                <a:latin typeface="Arial Narrow" panose="020B0606020202030204" pitchFamily="34" charset="0"/>
              </a:rPr>
              <a:t>LAFT.</a:t>
            </a:r>
          </a:p>
          <a:p>
            <a:pPr algn="just"/>
            <a:endParaRPr lang="es-ES" sz="1400" dirty="0" smtClean="0">
              <a:latin typeface="Arial Narrow" panose="020B0606020202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09825" y="28840"/>
            <a:ext cx="6496049" cy="656960"/>
          </a:xfrm>
        </p:spPr>
        <p:txBody>
          <a:bodyPr>
            <a:normAutofit/>
          </a:bodyPr>
          <a:lstStyle/>
          <a:p>
            <a:pPr algn="r"/>
            <a:r>
              <a:rPr lang="es-CO" sz="3200" dirty="0" smtClean="0">
                <a:latin typeface="Arial Narrow" panose="020B0606020202030204" pitchFamily="34" charset="0"/>
              </a:rPr>
              <a:t>Agenda regulatoria</a:t>
            </a:r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4557" y="91499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CO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</a:rPr>
              <a:t>Iniciativas regulatorias vigentes permitirán avanzar en la digitalización e innovación de servicios financieros, preservando altos estándares de protección al consumidor. </a:t>
            </a:r>
            <a:endParaRPr lang="es-ES" altLang="es-CO" dirty="0">
              <a:solidFill>
                <a:prstClr val="black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8" name="Rombo 7"/>
          <p:cNvSpPr/>
          <p:nvPr/>
        </p:nvSpPr>
        <p:spPr>
          <a:xfrm>
            <a:off x="2788111" y="1917203"/>
            <a:ext cx="1285875" cy="1235184"/>
          </a:xfrm>
          <a:prstGeom prst="diamond">
            <a:avLst/>
          </a:prstGeom>
          <a:noFill/>
          <a:ln w="88900">
            <a:solidFill>
              <a:srgbClr val="C33E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3125" b="15000"/>
          <a:stretch/>
        </p:blipFill>
        <p:spPr>
          <a:xfrm>
            <a:off x="5445098" y="2227709"/>
            <a:ext cx="718929" cy="516731"/>
          </a:xfrm>
          <a:prstGeom prst="rect">
            <a:avLst/>
          </a:prstGeom>
        </p:spPr>
      </p:pic>
      <p:sp>
        <p:nvSpPr>
          <p:cNvPr id="17" name="Rombo 16"/>
          <p:cNvSpPr/>
          <p:nvPr/>
        </p:nvSpPr>
        <p:spPr>
          <a:xfrm>
            <a:off x="419098" y="1913958"/>
            <a:ext cx="1285875" cy="1235184"/>
          </a:xfrm>
          <a:prstGeom prst="diamond">
            <a:avLst/>
          </a:prstGeom>
          <a:noFill/>
          <a:ln w="88900">
            <a:solidFill>
              <a:srgbClr val="C33E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mbo 17"/>
          <p:cNvSpPr/>
          <p:nvPr/>
        </p:nvSpPr>
        <p:spPr>
          <a:xfrm>
            <a:off x="7395947" y="1942934"/>
            <a:ext cx="1285875" cy="1235184"/>
          </a:xfrm>
          <a:prstGeom prst="diamond">
            <a:avLst/>
          </a:prstGeom>
          <a:noFill/>
          <a:ln w="88900">
            <a:solidFill>
              <a:srgbClr val="C33E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mbo 18"/>
          <p:cNvSpPr/>
          <p:nvPr/>
        </p:nvSpPr>
        <p:spPr>
          <a:xfrm>
            <a:off x="5109056" y="1903693"/>
            <a:ext cx="1285875" cy="1235184"/>
          </a:xfrm>
          <a:prstGeom prst="diamond">
            <a:avLst/>
          </a:prstGeom>
          <a:noFill/>
          <a:ln w="88900">
            <a:solidFill>
              <a:srgbClr val="C33E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adroTexto 20"/>
          <p:cNvSpPr txBox="1"/>
          <p:nvPr/>
        </p:nvSpPr>
        <p:spPr>
          <a:xfrm>
            <a:off x="2442868" y="3574940"/>
            <a:ext cx="1971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Arial Narrow" panose="020B0606020202030204" pitchFamily="34" charset="0"/>
              </a:rPr>
              <a:t>Crowdfunding</a:t>
            </a:r>
          </a:p>
          <a:p>
            <a:pPr algn="just"/>
            <a:endParaRPr lang="es-CO" sz="14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es-ES" sz="1400" dirty="0" smtClean="0">
                <a:latin typeface="Arial Narrow" panose="020B0606020202030204" pitchFamily="34" charset="0"/>
              </a:rPr>
              <a:t>Adopción de una regulación especial para la financiación colaborativa. Discusión </a:t>
            </a:r>
            <a:r>
              <a:rPr lang="es-ES" sz="1400" dirty="0">
                <a:latin typeface="Arial Narrow" panose="020B0606020202030204" pitchFamily="34" charset="0"/>
              </a:rPr>
              <a:t>amplia con </a:t>
            </a:r>
            <a:r>
              <a:rPr lang="es-ES" sz="1400" dirty="0" smtClean="0">
                <a:latin typeface="Arial Narrow" panose="020B0606020202030204" pitchFamily="34" charset="0"/>
              </a:rPr>
              <a:t>grupos </a:t>
            </a:r>
            <a:r>
              <a:rPr lang="es-ES" sz="1400" dirty="0">
                <a:latin typeface="Arial Narrow" panose="020B0606020202030204" pitchFamily="34" charset="0"/>
              </a:rPr>
              <a:t>de </a:t>
            </a:r>
            <a:r>
              <a:rPr lang="es-ES" sz="1400" dirty="0" smtClean="0">
                <a:latin typeface="Arial Narrow" panose="020B0606020202030204" pitchFamily="34" charset="0"/>
              </a:rPr>
              <a:t>interés.</a:t>
            </a:r>
            <a:endParaRPr lang="es-CO" sz="14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sz="1400" b="1" dirty="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669476" y="3541057"/>
            <a:ext cx="20955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Arial Narrow" panose="020B0606020202030204" pitchFamily="34" charset="0"/>
              </a:rPr>
              <a:t>Asesoría </a:t>
            </a:r>
          </a:p>
          <a:p>
            <a:pPr algn="ctr"/>
            <a:endParaRPr lang="es-CO" sz="1400" b="1" dirty="0">
              <a:latin typeface="Arial Narrow" panose="020B0606020202030204" pitchFamily="34" charset="0"/>
            </a:endParaRPr>
          </a:p>
          <a:p>
            <a:pPr algn="ctr"/>
            <a:r>
              <a:rPr lang="es-CO" sz="1400" dirty="0" smtClean="0">
                <a:latin typeface="Arial Narrow" panose="020B0606020202030204" pitchFamily="34" charset="0"/>
              </a:rPr>
              <a:t>Modificación integral a la actividad de asesoría en el mercado de valores. Permite uso de tecnología siempre que se cumpla con los principios de perfilamiento y conveniencia. 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163534" y="3556507"/>
            <a:ext cx="18162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Arial Narrow" panose="020B0606020202030204" pitchFamily="34" charset="0"/>
              </a:rPr>
              <a:t>Sistema de pago de bajo valor</a:t>
            </a:r>
          </a:p>
          <a:p>
            <a:pPr algn="ctr"/>
            <a:endParaRPr lang="es-CO" sz="1400" b="1" dirty="0">
              <a:latin typeface="Arial Narrow" panose="020B0606020202030204" pitchFamily="34" charset="0"/>
            </a:endParaRPr>
          </a:p>
          <a:p>
            <a:pPr algn="just"/>
            <a:r>
              <a:rPr lang="es-CO" sz="1400" dirty="0" smtClean="0">
                <a:latin typeface="Arial Narrow" panose="020B0606020202030204" pitchFamily="34" charset="0"/>
              </a:rPr>
              <a:t>Actualización del marco normativo con énfasis en reglas de gobierno y acceso homogéneo. </a:t>
            </a:r>
          </a:p>
        </p:txBody>
      </p:sp>
    </p:spTree>
    <p:extLst>
      <p:ext uri="{BB962C8B-B14F-4D97-AF65-F5344CB8AC3E}">
        <p14:creationId xmlns:p14="http://schemas.microsoft.com/office/powerpoint/2010/main" val="22077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86101" y="566415"/>
            <a:ext cx="58483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es-CO" sz="6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eflexiones finales</a:t>
            </a:r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31" y="28840"/>
            <a:ext cx="8652097" cy="658800"/>
          </a:xfrm>
        </p:spPr>
        <p:txBody>
          <a:bodyPr>
            <a:normAutofit/>
          </a:bodyPr>
          <a:lstStyle/>
          <a:p>
            <a:pPr algn="r"/>
            <a:r>
              <a:rPr lang="es-CO" sz="3200" dirty="0" smtClean="0">
                <a:latin typeface="Arial Narrow" panose="020B0606020202030204" pitchFamily="34" charset="0"/>
              </a:rPr>
              <a:t>Reflexiones finales</a:t>
            </a:r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4006" y="952128"/>
            <a:ext cx="8574521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La digitalización </a:t>
            </a:r>
            <a:r>
              <a:rPr lang="es-ES" dirty="0" smtClean="0">
                <a:latin typeface="Arial Narrow" panose="020B0606020202030204" pitchFamily="34" charset="0"/>
              </a:rPr>
              <a:t>tiene </a:t>
            </a:r>
            <a:r>
              <a:rPr lang="es-ES" dirty="0" smtClean="0">
                <a:latin typeface="Arial Narrow" panose="020B0606020202030204" pitchFamily="34" charset="0"/>
              </a:rPr>
              <a:t>grandes ventajas para la eficiencia y profundización financiera.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El </a:t>
            </a:r>
            <a:r>
              <a:rPr lang="es-ES" dirty="0">
                <a:latin typeface="Arial Narrow" panose="020B0606020202030204" pitchFamily="34" charset="0"/>
              </a:rPr>
              <a:t>proceso de transformación tecnológica </a:t>
            </a:r>
            <a:r>
              <a:rPr lang="es-ES" dirty="0" smtClean="0">
                <a:latin typeface="Arial Narrow" panose="020B0606020202030204" pitchFamily="34" charset="0"/>
              </a:rPr>
              <a:t>ha venido acompañado de t</a:t>
            </a:r>
            <a:r>
              <a:rPr lang="es-CO" dirty="0" err="1" smtClean="0">
                <a:latin typeface="Arial Narrow" panose="020B0606020202030204" pitchFamily="34" charset="0"/>
              </a:rPr>
              <a:t>endencias</a:t>
            </a:r>
            <a:r>
              <a:rPr lang="es-CO" dirty="0" smtClean="0">
                <a:latin typeface="Arial Narrow" panose="020B0606020202030204" pitchFamily="34" charset="0"/>
              </a:rPr>
              <a:t> regulatorias novedosas como los </a:t>
            </a:r>
            <a:r>
              <a:rPr lang="es-CO" dirty="0" err="1" smtClean="0">
                <a:latin typeface="Arial Narrow" panose="020B0606020202030204" pitchFamily="34" charset="0"/>
              </a:rPr>
              <a:t>Sandbox</a:t>
            </a:r>
            <a:r>
              <a:rPr lang="es-CO" dirty="0" smtClean="0">
                <a:latin typeface="Arial Narrow" panose="020B0606020202030204" pitchFamily="34" charset="0"/>
              </a:rPr>
              <a:t> y los grupos de discusión con la industria.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 Narrow" panose="020B0606020202030204" pitchFamily="34" charset="0"/>
              </a:rPr>
              <a:t>Existe consenso en la importancia de asegurar que este proceso de innovación </a:t>
            </a:r>
            <a:r>
              <a:rPr lang="es-ES" dirty="0" smtClean="0">
                <a:latin typeface="Arial Narrow" panose="020B0606020202030204" pitchFamily="34" charset="0"/>
              </a:rPr>
              <a:t>se haga preservando </a:t>
            </a:r>
            <a:r>
              <a:rPr lang="es-CO" dirty="0" smtClean="0">
                <a:latin typeface="Arial Narrow" panose="020B0606020202030204" pitchFamily="34" charset="0"/>
              </a:rPr>
              <a:t>la </a:t>
            </a:r>
            <a:r>
              <a:rPr lang="es-CO" dirty="0">
                <a:latin typeface="Arial Narrow" panose="020B0606020202030204" pitchFamily="34" charset="0"/>
              </a:rPr>
              <a:t>estabilidad </a:t>
            </a:r>
            <a:r>
              <a:rPr lang="es-CO" dirty="0" smtClean="0">
                <a:latin typeface="Arial Narrow" panose="020B0606020202030204" pitchFamily="34" charset="0"/>
              </a:rPr>
              <a:t>financiera, </a:t>
            </a:r>
            <a:r>
              <a:rPr lang="es-ES" dirty="0" smtClean="0">
                <a:latin typeface="Arial Narrow" panose="020B0606020202030204" pitchFamily="34" charset="0"/>
              </a:rPr>
              <a:t>sin generar asimetrías regulatorias, con una adecuada gestión de riesgos y en un entorno de protección al consumidor. </a:t>
            </a:r>
            <a:endParaRPr lang="es-ES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 Narrow" panose="020B0606020202030204" pitchFamily="34" charset="0"/>
              </a:rPr>
              <a:t>Agenda regulatoria de Colombia busca avanzar en aspectos claves para lograr un ecosistema más propicio para la </a:t>
            </a:r>
            <a:r>
              <a:rPr lang="es-CO" dirty="0" smtClean="0">
                <a:latin typeface="Arial Narrow" panose="020B0606020202030204" pitchFamily="34" charset="0"/>
              </a:rPr>
              <a:t>innovación.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 Narrow" panose="020B0606020202030204" pitchFamily="34" charset="0"/>
              </a:rPr>
              <a:t>Aprovechamos espacios del marco normativo vigentes para producir cambios que promuevan la digitalización y </a:t>
            </a:r>
            <a:r>
              <a:rPr lang="es-ES" dirty="0">
                <a:latin typeface="Arial Narrow" panose="020B0606020202030204" pitchFamily="34" charset="0"/>
              </a:rPr>
              <a:t>ajustar la oferta de productos y servicios a las necesidades de la </a:t>
            </a:r>
            <a:r>
              <a:rPr lang="es-ES" dirty="0" smtClean="0">
                <a:latin typeface="Arial Narrow" panose="020B0606020202030204" pitchFamily="34" charset="0"/>
              </a:rPr>
              <a:t>población.</a:t>
            </a:r>
            <a:endParaRPr lang="es-CO" sz="10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URF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0"/>
            <a:ext cx="838834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2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05200" y="566415"/>
            <a:ext cx="54292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s-CO" sz="6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endencia digital</a:t>
            </a:r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9825" y="38364"/>
            <a:ext cx="6496049" cy="658800"/>
          </a:xfrm>
        </p:spPr>
        <p:txBody>
          <a:bodyPr>
            <a:normAutofit/>
          </a:bodyPr>
          <a:lstStyle/>
          <a:p>
            <a:pPr algn="r"/>
            <a:r>
              <a:rPr lang="es-CO" sz="3200" dirty="0" smtClean="0">
                <a:latin typeface="Arial Narrow" panose="020B0606020202030204" pitchFamily="34" charset="0"/>
              </a:rPr>
              <a:t>La era de la transformación digital</a:t>
            </a:r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175" y="895350"/>
            <a:ext cx="8648699" cy="638175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CO" sz="1800" dirty="0" smtClean="0">
                <a:latin typeface="Arial Narrow" panose="020B0606020202030204" pitchFamily="34" charset="0"/>
              </a:rPr>
              <a:t>La innovación es un motor de la economía. La inversión en ciencia e I+D es hoy mas grande que en cualquier otro momento y su consolidación se ha dado en un contexto de mayor acceso y colaboración. </a:t>
            </a:r>
            <a:endParaRPr lang="es-CO" sz="1800" dirty="0"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11325"/>
          <a:stretch/>
        </p:blipFill>
        <p:spPr>
          <a:xfrm>
            <a:off x="4720306" y="2228586"/>
            <a:ext cx="4188315" cy="24003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618780" y="2426992"/>
            <a:ext cx="446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USA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618780" y="2703991"/>
            <a:ext cx="579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OECD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639172" y="3192088"/>
            <a:ext cx="579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EU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622870" y="2980990"/>
            <a:ext cx="579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CHN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593797" y="4677941"/>
            <a:ext cx="115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Fuente: OECD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5353111" y="1773532"/>
            <a:ext cx="3555510" cy="3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/>
              <a:buNone/>
            </a:pPr>
            <a:r>
              <a:rPr lang="es-CO" sz="1600" b="1" dirty="0" smtClean="0">
                <a:latin typeface="Arial Narrow" panose="020B0606020202030204" pitchFamily="34" charset="0"/>
              </a:rPr>
              <a:t>Gasto interno bruto en I+D como % del PIB 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5820" t="16814" r="29534" b="5352"/>
          <a:stretch/>
        </p:blipFill>
        <p:spPr>
          <a:xfrm>
            <a:off x="334782" y="2095500"/>
            <a:ext cx="3522842" cy="345471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001841" y="5427099"/>
            <a:ext cx="115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Fuente: GII 2016</a:t>
            </a:r>
          </a:p>
        </p:txBody>
      </p:sp>
      <p:sp>
        <p:nvSpPr>
          <p:cNvPr id="15" name="CuadroTexto 14"/>
          <p:cNvSpPr txBox="1"/>
          <p:nvPr/>
        </p:nvSpPr>
        <p:spPr>
          <a:xfrm rot="16200000">
            <a:off x="-104607" y="3510108"/>
            <a:ext cx="130445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 Narrow" panose="020B0606020202030204" pitchFamily="34" charset="0"/>
              </a:rPr>
              <a:t>Global Innovation Index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921957" y="5303989"/>
            <a:ext cx="100777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latin typeface="Arial Narrow" panose="020B0606020202030204" pitchFamily="34" charset="0"/>
              </a:rPr>
              <a:t>Crecimiento</a:t>
            </a:r>
            <a:r>
              <a:rPr lang="en-US" sz="1000" dirty="0" smtClean="0">
                <a:latin typeface="Arial Narrow" panose="020B0606020202030204" pitchFamily="34" charset="0"/>
              </a:rPr>
              <a:t> PIB</a:t>
            </a: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161925" y="1731711"/>
            <a:ext cx="4045641" cy="39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s-CO" sz="1600" b="1" dirty="0">
                <a:latin typeface="Arial Narrow" panose="020B0606020202030204" pitchFamily="34" charset="0"/>
              </a:rPr>
              <a:t>Relación </a:t>
            </a:r>
            <a:r>
              <a:rPr lang="es-CO" sz="1600" b="1" dirty="0" smtClean="0">
                <a:latin typeface="Arial Narrow" panose="020B0606020202030204" pitchFamily="34" charset="0"/>
              </a:rPr>
              <a:t>innovación </a:t>
            </a:r>
            <a:r>
              <a:rPr lang="es-CO" sz="1600" b="1" dirty="0">
                <a:latin typeface="Arial Narrow" panose="020B0606020202030204" pitchFamily="34" charset="0"/>
              </a:rPr>
              <a:t>y </a:t>
            </a:r>
            <a:r>
              <a:rPr lang="es-CO" sz="1600" b="1" dirty="0" smtClean="0">
                <a:latin typeface="Arial Narrow" panose="020B0606020202030204" pitchFamily="34" charset="0"/>
              </a:rPr>
              <a:t>crecimiento económico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311726" y="3786187"/>
            <a:ext cx="205725" cy="209550"/>
          </a:xfrm>
          <a:prstGeom prst="ellipse">
            <a:avLst/>
          </a:prstGeom>
          <a:noFill/>
          <a:ln>
            <a:solidFill>
              <a:srgbClr val="347C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ector recto de flecha 17"/>
          <p:cNvCxnSpPr/>
          <p:nvPr/>
        </p:nvCxnSpPr>
        <p:spPr>
          <a:xfrm flipH="1" flipV="1">
            <a:off x="2465557" y="3902062"/>
            <a:ext cx="787231" cy="457464"/>
          </a:xfrm>
          <a:prstGeom prst="straightConnector1">
            <a:avLst/>
          </a:prstGeom>
          <a:ln w="12700">
            <a:solidFill>
              <a:srgbClr val="347C7C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124638" y="4321512"/>
            <a:ext cx="88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47C7C"/>
                </a:solidFill>
                <a:latin typeface="Arial Narrow" panose="020B0606020202030204" pitchFamily="34" charset="0"/>
              </a:rPr>
              <a:t>Colombia</a:t>
            </a:r>
            <a:endParaRPr lang="en-US" sz="1200" dirty="0">
              <a:solidFill>
                <a:srgbClr val="347C7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redondeado 55"/>
          <p:cNvSpPr/>
          <p:nvPr/>
        </p:nvSpPr>
        <p:spPr>
          <a:xfrm>
            <a:off x="6573457" y="3877108"/>
            <a:ext cx="2304501" cy="291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ángulo redondeado 56"/>
          <p:cNvSpPr/>
          <p:nvPr/>
        </p:nvSpPr>
        <p:spPr>
          <a:xfrm>
            <a:off x="6564972" y="4324783"/>
            <a:ext cx="2304501" cy="291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ángulo redondeado 57"/>
          <p:cNvSpPr/>
          <p:nvPr/>
        </p:nvSpPr>
        <p:spPr>
          <a:xfrm>
            <a:off x="6580537" y="4750876"/>
            <a:ext cx="2304501" cy="291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ángulo redondeado 51"/>
          <p:cNvSpPr/>
          <p:nvPr/>
        </p:nvSpPr>
        <p:spPr>
          <a:xfrm>
            <a:off x="5159285" y="3918141"/>
            <a:ext cx="931327" cy="291910"/>
          </a:xfrm>
          <a:prstGeom prst="roundRect">
            <a:avLst/>
          </a:prstGeom>
          <a:solidFill>
            <a:srgbClr val="99003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ángulo redondeado 52"/>
          <p:cNvSpPr/>
          <p:nvPr/>
        </p:nvSpPr>
        <p:spPr>
          <a:xfrm>
            <a:off x="5161218" y="5198813"/>
            <a:ext cx="931327" cy="291910"/>
          </a:xfrm>
          <a:prstGeom prst="roundRect">
            <a:avLst/>
          </a:prstGeom>
          <a:solidFill>
            <a:srgbClr val="99003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ángulo redondeado 53"/>
          <p:cNvSpPr/>
          <p:nvPr/>
        </p:nvSpPr>
        <p:spPr>
          <a:xfrm>
            <a:off x="5161218" y="4347669"/>
            <a:ext cx="931327" cy="291910"/>
          </a:xfrm>
          <a:prstGeom prst="roundRect">
            <a:avLst/>
          </a:prstGeom>
          <a:solidFill>
            <a:srgbClr val="99003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ángulo redondeado 54"/>
          <p:cNvSpPr/>
          <p:nvPr/>
        </p:nvSpPr>
        <p:spPr>
          <a:xfrm>
            <a:off x="5159285" y="4768313"/>
            <a:ext cx="931327" cy="291910"/>
          </a:xfrm>
          <a:prstGeom prst="roundRect">
            <a:avLst/>
          </a:prstGeom>
          <a:solidFill>
            <a:srgbClr val="99003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ángulo redondeado 47"/>
          <p:cNvSpPr/>
          <p:nvPr/>
        </p:nvSpPr>
        <p:spPr>
          <a:xfrm>
            <a:off x="6573457" y="3481969"/>
            <a:ext cx="2296016" cy="291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ángulo 48"/>
          <p:cNvSpPr/>
          <p:nvPr/>
        </p:nvSpPr>
        <p:spPr>
          <a:xfrm>
            <a:off x="6200775" y="5038725"/>
            <a:ext cx="2352675" cy="579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ángulo redondeado 46"/>
          <p:cNvSpPr/>
          <p:nvPr/>
        </p:nvSpPr>
        <p:spPr>
          <a:xfrm>
            <a:off x="5140235" y="3460941"/>
            <a:ext cx="931327" cy="291910"/>
          </a:xfrm>
          <a:prstGeom prst="roundRect">
            <a:avLst/>
          </a:prstGeom>
          <a:solidFill>
            <a:srgbClr val="99003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ángulo redondeado 45"/>
          <p:cNvSpPr/>
          <p:nvPr/>
        </p:nvSpPr>
        <p:spPr>
          <a:xfrm>
            <a:off x="5155148" y="2906518"/>
            <a:ext cx="3714325" cy="37426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9825" y="28840"/>
            <a:ext cx="6496049" cy="656960"/>
          </a:xfrm>
        </p:spPr>
        <p:txBody>
          <a:bodyPr>
            <a:normAutofit/>
          </a:bodyPr>
          <a:lstStyle/>
          <a:p>
            <a:pPr algn="r"/>
            <a:r>
              <a:rPr lang="es-CO" sz="3200" dirty="0" smtClean="0">
                <a:latin typeface="Arial Narrow" panose="020B0606020202030204" pitchFamily="34" charset="0"/>
              </a:rPr>
              <a:t>La revolución de las finanzas digitales </a:t>
            </a:r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175" y="904875"/>
            <a:ext cx="8648699" cy="6381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1800" dirty="0">
                <a:latin typeface="Arial Narrow" panose="020B0606020202030204" pitchFamily="34" charset="0"/>
              </a:rPr>
              <a:t>En el sector financiero la innovación llevó a las finanzas digitales, disminuyendo la dependencia del efectivo y sustituyendo canales tradicionales. Fintech cada vez permea mas servicios y actividades.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576780" y="1804987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</a:rPr>
              <a:t>Áreas de innovación financiera</a:t>
            </a:r>
            <a:endParaRPr lang="es-ES" sz="1600" b="1" dirty="0"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053"/>
            <a:ext cx="4175616" cy="2789944"/>
          </a:xfrm>
          <a:prstGeom prst="rect">
            <a:avLst/>
          </a:prstGeom>
        </p:spPr>
      </p:pic>
      <p:sp>
        <p:nvSpPr>
          <p:cNvPr id="15" name="6 CuadroTexto"/>
          <p:cNvSpPr txBox="1"/>
          <p:nvPr/>
        </p:nvSpPr>
        <p:spPr>
          <a:xfrm>
            <a:off x="5200650" y="1810166"/>
            <a:ext cx="370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</a:rPr>
              <a:t>Transformación bancaria</a:t>
            </a:r>
            <a:endParaRPr lang="es-ES" sz="1600" b="1" dirty="0"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550270" y="3459397"/>
            <a:ext cx="23753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400" dirty="0" err="1" smtClean="0">
                <a:latin typeface="Arial Narrow" panose="020B0606020202030204" pitchFamily="34" charset="0"/>
              </a:rPr>
              <a:t>Ciberseguridad</a:t>
            </a:r>
            <a:r>
              <a:rPr lang="es-CO" sz="1400" dirty="0" smtClean="0">
                <a:latin typeface="Arial Narrow" panose="020B0606020202030204" pitchFamily="34" charset="0"/>
              </a:rPr>
              <a:t> y biométrica</a:t>
            </a:r>
            <a:endParaRPr lang="es-CO" sz="1400" dirty="0">
              <a:latin typeface="Arial Narrow" panose="020B0606020202030204" pitchFamily="34" charset="0"/>
            </a:endParaRPr>
          </a:p>
          <a:p>
            <a:pPr algn="just"/>
            <a:endParaRPr lang="es-CO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sz="1400" dirty="0" smtClean="0">
                <a:latin typeface="Arial Narrow" panose="020B0606020202030204" pitchFamily="34" charset="0"/>
              </a:rPr>
              <a:t>Analítica y computación cognitiva</a:t>
            </a:r>
          </a:p>
          <a:p>
            <a:pPr algn="just"/>
            <a:endParaRPr lang="es-CO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sz="1400" dirty="0" smtClean="0">
                <a:latin typeface="Arial Narrow" panose="020B0606020202030204" pitchFamily="34" charset="0"/>
              </a:rPr>
              <a:t>Automatización robótica</a:t>
            </a:r>
          </a:p>
          <a:p>
            <a:pPr algn="just"/>
            <a:endParaRPr lang="es-CO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sz="1400" dirty="0" smtClean="0">
                <a:latin typeface="Arial Narrow" panose="020B0606020202030204" pitchFamily="34" charset="0"/>
              </a:rPr>
              <a:t>Tecnología </a:t>
            </a:r>
            <a:r>
              <a:rPr lang="es-CO" sz="1400" dirty="0">
                <a:latin typeface="Arial Narrow" panose="020B0606020202030204" pitchFamily="34" charset="0"/>
              </a:rPr>
              <a:t>nube y </a:t>
            </a:r>
            <a:r>
              <a:rPr lang="es-CO" sz="1400" dirty="0" err="1">
                <a:latin typeface="Arial Narrow" panose="020B0606020202030204" pitchFamily="34" charset="0"/>
              </a:rPr>
              <a:t>APIs</a:t>
            </a:r>
            <a:r>
              <a:rPr lang="es-CO" sz="1400" dirty="0">
                <a:latin typeface="Arial Narrow" panose="020B0606020202030204" pitchFamily="34" charset="0"/>
              </a:rPr>
              <a:t> </a:t>
            </a:r>
            <a:r>
              <a:rPr lang="es-CO" sz="1400" dirty="0" smtClean="0">
                <a:latin typeface="Arial Narrow" panose="020B0606020202030204" pitchFamily="34" charset="0"/>
              </a:rPr>
              <a:t>abiertos </a:t>
            </a:r>
            <a:endParaRPr lang="es-CO" sz="1400" dirty="0">
              <a:latin typeface="Arial Narrow" panose="020B0606020202030204" pitchFamily="34" charset="0"/>
            </a:endParaRPr>
          </a:p>
          <a:p>
            <a:pPr algn="just"/>
            <a:endParaRPr lang="es-CO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sz="1400" dirty="0" err="1" smtClean="0">
                <a:latin typeface="Arial Narrow" panose="020B0606020202030204" pitchFamily="34" charset="0"/>
              </a:rPr>
              <a:t>Blockchain</a:t>
            </a:r>
            <a:endParaRPr lang="es-CO" sz="1400" dirty="0">
              <a:latin typeface="Arial Narrow" panose="020B0606020202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5595" y="2154513"/>
            <a:ext cx="704849" cy="70484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8588" t="24043" r="27881" b="28527"/>
          <a:stretch/>
        </p:blipFill>
        <p:spPr>
          <a:xfrm>
            <a:off x="5200650" y="2139641"/>
            <a:ext cx="638175" cy="695325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772150" y="2266662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latin typeface="Arial Narrow" panose="020B0606020202030204" pitchFamily="34" charset="0"/>
              </a:rPr>
              <a:t>1 millón de usuarios al año* </a:t>
            </a: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850573" y="2276106"/>
            <a:ext cx="1160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latin typeface="Arial Narrow" panose="020B0606020202030204" pitchFamily="34" charset="0"/>
              </a:rPr>
              <a:t>2,2,  millones de usuarios al día* </a:t>
            </a:r>
            <a:endParaRPr lang="es-CO" sz="1200" dirty="0">
              <a:latin typeface="Arial Narrow" panose="020B060602020203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818782" y="5207169"/>
            <a:ext cx="33178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Caso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ABN AMRO.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IBM (2016) How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to Create a Flexible Foundation: Banking in the Cognitive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Era.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Fuente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WEF (2016); Capgemini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(2017) Top 10 Trends in Banking – 2017.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5155148" y="2924341"/>
            <a:ext cx="3714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Estructura flexible</a:t>
            </a:r>
            <a:r>
              <a:rPr lang="es-CO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s-CO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ágil</a:t>
            </a:r>
            <a:r>
              <a:rPr lang="es-CO" sz="1600" dirty="0">
                <a:solidFill>
                  <a:schemeClr val="bg1"/>
                </a:solidFill>
                <a:latin typeface="Arial Narrow" panose="020B0606020202030204" pitchFamily="34" charset="0"/>
              </a:rPr>
              <a:t>, simple y segura. 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5159285" y="3459397"/>
            <a:ext cx="14502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400" dirty="0" smtClean="0">
                <a:latin typeface="Arial Narrow" panose="020B0606020202030204" pitchFamily="34" charset="0"/>
              </a:rPr>
              <a:t>Seguridad</a:t>
            </a:r>
            <a:endParaRPr lang="es-CO" sz="1400" dirty="0">
              <a:latin typeface="Arial Narrow" panose="020B0606020202030204" pitchFamily="34" charset="0"/>
            </a:endParaRPr>
          </a:p>
          <a:p>
            <a:pPr algn="just"/>
            <a:endParaRPr lang="es-CO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sz="1400" dirty="0" smtClean="0">
                <a:latin typeface="Arial Narrow" panose="020B0606020202030204" pitchFamily="34" charset="0"/>
              </a:rPr>
              <a:t>Experiencia </a:t>
            </a:r>
          </a:p>
          <a:p>
            <a:pPr algn="just"/>
            <a:endParaRPr lang="es-CO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sz="1400" dirty="0" smtClean="0">
                <a:latin typeface="Arial Narrow" panose="020B0606020202030204" pitchFamily="34" charset="0"/>
              </a:rPr>
              <a:t>Eficiencia</a:t>
            </a:r>
          </a:p>
          <a:p>
            <a:pPr algn="just"/>
            <a:endParaRPr lang="es-CO" sz="1400" dirty="0">
              <a:latin typeface="Arial Narrow" panose="020B0606020202030204" pitchFamily="34" charset="0"/>
            </a:endParaRPr>
          </a:p>
          <a:p>
            <a:pPr algn="just"/>
            <a:r>
              <a:rPr lang="es-CO" sz="1400" dirty="0" smtClean="0">
                <a:latin typeface="Arial Narrow" panose="020B0606020202030204" pitchFamily="34" charset="0"/>
              </a:rPr>
              <a:t>Acceso data</a:t>
            </a:r>
            <a:endParaRPr lang="es-CO" sz="1400" dirty="0">
              <a:latin typeface="Arial Narrow" panose="020B0606020202030204" pitchFamily="34" charset="0"/>
            </a:endParaRPr>
          </a:p>
          <a:p>
            <a:pPr algn="just"/>
            <a:endParaRPr lang="es-CO" sz="1400" dirty="0" smtClean="0">
              <a:latin typeface="Arial Narrow" panose="020B0606020202030204" pitchFamily="34" charset="0"/>
            </a:endParaRPr>
          </a:p>
          <a:p>
            <a:pPr algn="just"/>
            <a:r>
              <a:rPr lang="es-CO" sz="1400" dirty="0" smtClean="0">
                <a:latin typeface="Arial Narrow" panose="020B0606020202030204" pitchFamily="34" charset="0"/>
              </a:rPr>
              <a:t>Back-office</a:t>
            </a:r>
          </a:p>
        </p:txBody>
      </p:sp>
      <p:cxnSp>
        <p:nvCxnSpPr>
          <p:cNvPr id="40" name="Conector recto 39"/>
          <p:cNvCxnSpPr/>
          <p:nvPr/>
        </p:nvCxnSpPr>
        <p:spPr>
          <a:xfrm flipH="1">
            <a:off x="6105525" y="3609915"/>
            <a:ext cx="50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H="1">
            <a:off x="6105525" y="4914840"/>
            <a:ext cx="50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H="1">
            <a:off x="6105525" y="5329698"/>
            <a:ext cx="50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flipH="1">
            <a:off x="6105525" y="4481973"/>
            <a:ext cx="50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H="1">
            <a:off x="6105525" y="4043823"/>
            <a:ext cx="50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ángulo redondeado 49"/>
          <p:cNvSpPr/>
          <p:nvPr/>
        </p:nvSpPr>
        <p:spPr>
          <a:xfrm>
            <a:off x="6591491" y="5198812"/>
            <a:ext cx="2277982" cy="2919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Blockchain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5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9825" y="28840"/>
            <a:ext cx="6496049" cy="656960"/>
          </a:xfrm>
        </p:spPr>
        <p:txBody>
          <a:bodyPr>
            <a:normAutofit/>
          </a:bodyPr>
          <a:lstStyle/>
          <a:p>
            <a:pPr algn="r"/>
            <a:r>
              <a:rPr lang="es-CO" sz="3200" dirty="0" smtClean="0">
                <a:latin typeface="Arial Narrow" panose="020B0606020202030204" pitchFamily="34" charset="0"/>
              </a:rPr>
              <a:t>Estrategias de colaboración</a:t>
            </a:r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175" y="904875"/>
            <a:ext cx="8648699" cy="657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Jugadores tradicionales han forjado alianzas y han creado laboratorios, </a:t>
            </a:r>
            <a:r>
              <a:rPr lang="es-CO" sz="1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hubs</a:t>
            </a:r>
            <a:r>
              <a:rPr lang="es-CO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y aceleradores para promover la innovación, adoptar tecnológicas emergentes y participar en el ecosistema fintech. </a:t>
            </a:r>
            <a:endParaRPr lang="es-CO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60328" y="4725888"/>
            <a:ext cx="24455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latin typeface="Arial Narrow" panose="020B0606020202030204" pitchFamily="34" charset="0"/>
                <a:cs typeface="Arial" panose="020B0604020202020204" pitchFamily="34" charset="0"/>
              </a:rPr>
              <a:t>Acelerador </a:t>
            </a:r>
            <a:r>
              <a:rPr lang="es-CO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fintech</a:t>
            </a:r>
            <a:r>
              <a:rPr lang="es-CO" sz="1400" dirty="0">
                <a:latin typeface="Arial Narrow" panose="020B0606020202030204" pitchFamily="34" charset="0"/>
                <a:cs typeface="Arial" panose="020B0604020202020204" pitchFamily="34" charset="0"/>
              </a:rPr>
              <a:t>: acceso a comunidad experta en finanzas y tecnología </a:t>
            </a:r>
            <a:r>
              <a:rPr lang="es-CO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y fuentes de capital.</a:t>
            </a:r>
          </a:p>
          <a:p>
            <a:pPr algn="ctr"/>
            <a:endParaRPr lang="es-CO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39778" b="36667"/>
          <a:stretch/>
        </p:blipFill>
        <p:spPr>
          <a:xfrm>
            <a:off x="4445533" y="4225029"/>
            <a:ext cx="1638300" cy="38591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990975" y="4850470"/>
            <a:ext cx="2323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latin typeface="Arial Narrow" panose="020B0606020202030204" pitchFamily="34" charset="0"/>
                <a:cs typeface="Arial" panose="020B0604020202020204" pitchFamily="34" charset="0"/>
              </a:rPr>
              <a:t>Invierte, acelera e incorpora soluciones viables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914255" y="3225600"/>
            <a:ext cx="24003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Explorar nuevas tecnológicas, desarrollar cultura </a:t>
            </a:r>
            <a:r>
              <a:rPr lang="es-CO" sz="1400" dirty="0"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CO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innovación </a:t>
            </a:r>
            <a:r>
              <a:rPr lang="es-CO" sz="1400" dirty="0">
                <a:latin typeface="Arial Narrow" panose="020B0606020202030204" pitchFamily="34" charset="0"/>
                <a:cs typeface="Arial" panose="020B0604020202020204" pitchFamily="34" charset="0"/>
              </a:rPr>
              <a:t>y </a:t>
            </a:r>
            <a:r>
              <a:rPr lang="es-CO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fortalecer estrategia digital. </a:t>
            </a:r>
            <a:endParaRPr lang="es-CO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113" y="2649647"/>
            <a:ext cx="1619251" cy="38369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/>
          <a:srcRect l="6325" t="24342" r="4820" b="19079"/>
          <a:stretch/>
        </p:blipFill>
        <p:spPr>
          <a:xfrm>
            <a:off x="6565368" y="4192449"/>
            <a:ext cx="1853653" cy="54038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149" y="2694700"/>
            <a:ext cx="2285999" cy="390805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6460328" y="3235125"/>
            <a:ext cx="2445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Remover </a:t>
            </a:r>
            <a:r>
              <a:rPr lang="es-CO" sz="1400" dirty="0">
                <a:latin typeface="Arial Narrow" panose="020B0606020202030204" pitchFamily="34" charset="0"/>
                <a:cs typeface="Arial" panose="020B0604020202020204" pitchFamily="34" charset="0"/>
              </a:rPr>
              <a:t>barreras de inclusión mediante invocación en productos y servicios financieros. 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6391275" y="2694700"/>
            <a:ext cx="0" cy="29154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4133849" y="4105215"/>
            <a:ext cx="478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4632390" y="2890377"/>
            <a:ext cx="1584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New York </a:t>
            </a:r>
            <a:r>
              <a:rPr lang="es-CO" sz="1200" dirty="0" err="1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Innovation</a:t>
            </a:r>
            <a:r>
              <a:rPr lang="es-CO" sz="1200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CO" sz="1200" dirty="0" err="1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Lab</a:t>
            </a:r>
            <a:endParaRPr lang="es-CO" sz="1200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333195" y="1862697"/>
            <a:ext cx="3491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latin typeface="Arial Narrow" panose="020B0606020202030204" pitchFamily="34" charset="0"/>
              </a:rPr>
              <a:t>Sinergia banca-fintech permite </a:t>
            </a:r>
            <a:r>
              <a:rPr lang="es-CO" sz="1600" b="1" dirty="0">
                <a:latin typeface="Arial Narrow" panose="020B0606020202030204" pitchFamily="34" charset="0"/>
              </a:rPr>
              <a:t>priorizar fortalezas y experiencia de cada </a:t>
            </a:r>
            <a:r>
              <a:rPr lang="es-CO" sz="1600" b="1" dirty="0" smtClean="0">
                <a:latin typeface="Arial Narrow" panose="020B0606020202030204" pitchFamily="34" charset="0"/>
              </a:rPr>
              <a:t>sector</a:t>
            </a:r>
            <a:r>
              <a:rPr lang="es-CO" sz="16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375801" y="2622418"/>
            <a:ext cx="1458000" cy="620673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echa derecha 19"/>
          <p:cNvSpPr/>
          <p:nvPr/>
        </p:nvSpPr>
        <p:spPr>
          <a:xfrm flipH="1">
            <a:off x="2031642" y="2618633"/>
            <a:ext cx="1458072" cy="620673"/>
          </a:xfrm>
          <a:prstGeom prst="rightArrow">
            <a:avLst/>
          </a:prstGeom>
          <a:solidFill>
            <a:srgbClr val="347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375801" y="2744303"/>
            <a:ext cx="115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Banca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202718" y="2730556"/>
            <a:ext cx="127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Fintech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33195" y="3327169"/>
            <a:ext cx="1482925" cy="1435053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333196" y="3448952"/>
            <a:ext cx="1490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Permite escalar </a:t>
            </a:r>
            <a:r>
              <a:rPr lang="es-CO" sz="1600" dirty="0">
                <a:solidFill>
                  <a:schemeClr val="bg1"/>
                </a:solidFill>
                <a:latin typeface="Arial Narrow" panose="020B0606020202030204" pitchFamily="34" charset="0"/>
              </a:rPr>
              <a:t>modelos </a:t>
            </a:r>
            <a:r>
              <a:rPr lang="es-CO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fintechs</a:t>
            </a:r>
            <a:r>
              <a:rPr lang="es-CO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CO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(infraestructura, capital y clientes</a:t>
            </a:r>
            <a:r>
              <a:rPr lang="es-CO" sz="1600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1999121" y="3327169"/>
            <a:ext cx="1482925" cy="1435053"/>
          </a:xfrm>
          <a:prstGeom prst="roundRect">
            <a:avLst/>
          </a:prstGeom>
          <a:solidFill>
            <a:srgbClr val="347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ángulo 27"/>
          <p:cNvSpPr/>
          <p:nvPr/>
        </p:nvSpPr>
        <p:spPr>
          <a:xfrm>
            <a:off x="1999122" y="3391802"/>
            <a:ext cx="1490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Innovación </a:t>
            </a: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y </a:t>
            </a:r>
            <a:r>
              <a:rPr lang="es-E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disrupción que ayuda </a:t>
            </a: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a la banca </a:t>
            </a:r>
            <a:r>
              <a:rPr lang="es-E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 ofrecer </a:t>
            </a:r>
            <a:r>
              <a:rPr lang="es-E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mas valor y servicios.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816120" y="5420280"/>
            <a:ext cx="4498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Fuente: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Capgemini (2017) Top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10 Trends in Banking –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2017.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133848" y="1976560"/>
            <a:ext cx="4772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>
                <a:latin typeface="Arial Narrow" panose="020B0606020202030204" pitchFamily="34" charset="0"/>
              </a:rPr>
              <a:t>Laboratorios bancarios.</a:t>
            </a:r>
            <a:endParaRPr lang="es-CO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31" y="28840"/>
            <a:ext cx="8652097" cy="658800"/>
          </a:xfrm>
        </p:spPr>
        <p:txBody>
          <a:bodyPr>
            <a:normAutofit/>
          </a:bodyPr>
          <a:lstStyle/>
          <a:p>
            <a:pPr algn="r"/>
            <a:r>
              <a:rPr lang="es-CO" sz="3200" dirty="0">
                <a:latin typeface="Arial Narrow" panose="020B0606020202030204" pitchFamily="34" charset="0"/>
              </a:rPr>
              <a:t>Pilares de la evolución digital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81686" y="2824498"/>
            <a:ext cx="2958885" cy="12995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1600" dirty="0">
                <a:solidFill>
                  <a:srgbClr val="E24A61"/>
                </a:solidFill>
                <a:latin typeface="Arial Narrow" panose="020B0606020202030204" pitchFamily="34" charset="0"/>
              </a:rPr>
              <a:t>Confianza</a:t>
            </a:r>
          </a:p>
          <a:p>
            <a:pPr marL="0" indent="0" algn="ctr">
              <a:buNone/>
            </a:pPr>
            <a:r>
              <a:rPr lang="es-CO" sz="1600" dirty="0" smtClean="0">
                <a:latin typeface="Arial Narrow" panose="020B0606020202030204" pitchFamily="34" charset="0"/>
              </a:rPr>
              <a:t>Asegurar que las transacciones se efectúen de forma oportuna y en un ambiente de seguridad y calidad.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73483" y="1868856"/>
            <a:ext cx="391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rgbClr val="E24A61"/>
                </a:solidFill>
                <a:latin typeface="Arial Narrow" panose="020B0606020202030204" pitchFamily="34" charset="0"/>
              </a:rPr>
              <a:t>Infraestructura digital </a:t>
            </a:r>
          </a:p>
          <a:p>
            <a:pPr algn="just"/>
            <a:r>
              <a:rPr lang="es-CO" sz="1600" dirty="0" smtClean="0">
                <a:latin typeface="Arial Narrow" panose="020B0606020202030204" pitchFamily="34" charset="0"/>
              </a:rPr>
              <a:t>Conectividad amplia, sistema de pagos robusto, estándares de identificación digital.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765" y="1996199"/>
            <a:ext cx="532628" cy="5326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3431" y="4042225"/>
            <a:ext cx="585788" cy="5857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431" y="3009129"/>
            <a:ext cx="862964" cy="71913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81246" y="3952168"/>
            <a:ext cx="391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rgbClr val="E24A61"/>
                </a:solidFill>
                <a:latin typeface="Arial Narrow" panose="020B0606020202030204" pitchFamily="34" charset="0"/>
              </a:rPr>
              <a:t>Diseño de productos</a:t>
            </a:r>
          </a:p>
          <a:p>
            <a:pPr algn="just"/>
            <a:r>
              <a:rPr lang="es-CO" sz="1600" dirty="0" smtClean="0">
                <a:latin typeface="Arial Narrow" panose="020B0606020202030204" pitchFamily="34" charset="0"/>
              </a:rPr>
              <a:t>Nuevos productos digitales que ofrezcan ventajas en costo y uso frente a la oferta tradicional.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81245" y="2927707"/>
            <a:ext cx="409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rgbClr val="E24A61"/>
                </a:solidFill>
                <a:latin typeface="Arial Narrow" panose="020B0606020202030204" pitchFamily="34" charset="0"/>
              </a:rPr>
              <a:t>Mercados dinámicos</a:t>
            </a:r>
          </a:p>
          <a:p>
            <a:pPr algn="just"/>
            <a:r>
              <a:rPr lang="es-CO" sz="1600" b="1" dirty="0" smtClean="0">
                <a:latin typeface="Arial Narrow" panose="020B0606020202030204" pitchFamily="34" charset="0"/>
              </a:rPr>
              <a:t>Regulación proporcional al riesgo, preservar estabilidad financiera e incentivar la innovación</a:t>
            </a:r>
            <a:r>
              <a:rPr lang="es-CO" sz="1600" dirty="0" smtClean="0">
                <a:latin typeface="Arial Narrow" panose="020B0606020202030204" pitchFamily="34" charset="0"/>
              </a:rPr>
              <a:t>.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2104" y="2206502"/>
            <a:ext cx="578048" cy="578048"/>
          </a:xfrm>
          <a:prstGeom prst="rect">
            <a:avLst/>
          </a:prstGeom>
        </p:spPr>
      </p:pic>
      <p:sp>
        <p:nvSpPr>
          <p:cNvPr id="14" name="Triángulo isósceles 13"/>
          <p:cNvSpPr/>
          <p:nvPr/>
        </p:nvSpPr>
        <p:spPr>
          <a:xfrm rot="5400000">
            <a:off x="3790974" y="3272898"/>
            <a:ext cx="3055763" cy="329184"/>
          </a:xfrm>
          <a:prstGeom prst="triangle">
            <a:avLst/>
          </a:prstGeom>
          <a:gradFill flip="none" rotWithShape="1">
            <a:gsLst>
              <a:gs pos="0">
                <a:srgbClr val="55B6BF">
                  <a:tint val="66000"/>
                  <a:satMod val="160000"/>
                </a:srgbClr>
              </a:gs>
              <a:gs pos="50000">
                <a:srgbClr val="55B6BF">
                  <a:tint val="44500"/>
                  <a:satMod val="160000"/>
                </a:srgbClr>
              </a:gs>
              <a:gs pos="100000">
                <a:srgbClr val="55B6B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1720644" y="5156662"/>
            <a:ext cx="4503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Fuente: </a:t>
            </a:r>
            <a:r>
              <a:rPr lang="en-US" sz="700" dirty="0" smtClean="0"/>
              <a:t>McKinsey Global Institute (2016) Digital finance for all: powering inclusive growth in emerging economies.</a:t>
            </a:r>
            <a:endParaRPr lang="en-US" sz="700" dirty="0"/>
          </a:p>
          <a:p>
            <a:r>
              <a:rPr lang="en-US" sz="700" dirty="0" err="1" smtClean="0"/>
              <a:t>Chakravorti</a:t>
            </a:r>
            <a:r>
              <a:rPr lang="en-US" sz="700" dirty="0" smtClean="0"/>
              <a:t> B., y </a:t>
            </a:r>
            <a:r>
              <a:rPr lang="en-US" sz="700" dirty="0" err="1" smtClean="0"/>
              <a:t>Chaturvedi</a:t>
            </a:r>
            <a:r>
              <a:rPr lang="en-US" sz="700" dirty="0" smtClean="0"/>
              <a:t> R. (2017) </a:t>
            </a:r>
            <a:r>
              <a:rPr lang="en-US" sz="700" dirty="0"/>
              <a:t>Digital planet 2017: How competitiveness and trust in digital economies vary across the </a:t>
            </a:r>
            <a:r>
              <a:rPr lang="en-US" sz="700" dirty="0" smtClean="0"/>
              <a:t>world. The </a:t>
            </a:r>
            <a:r>
              <a:rPr lang="en-US" sz="700" dirty="0"/>
              <a:t>Fletcher </a:t>
            </a:r>
            <a:r>
              <a:rPr lang="en-US" sz="700" dirty="0" smtClean="0"/>
              <a:t>School</a:t>
            </a:r>
            <a:endParaRPr lang="en-US" sz="700" dirty="0"/>
          </a:p>
        </p:txBody>
      </p:sp>
      <p:sp>
        <p:nvSpPr>
          <p:cNvPr id="4" name="Rectángulo 3"/>
          <p:cNvSpPr/>
          <p:nvPr/>
        </p:nvSpPr>
        <p:spPr>
          <a:xfrm>
            <a:off x="226431" y="904474"/>
            <a:ext cx="8652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</a:rPr>
              <a:t>El proceso de transformación </a:t>
            </a:r>
            <a:r>
              <a:rPr lang="es-ES" dirty="0" smtClean="0">
                <a:latin typeface="Arial Narrow" panose="020B0606020202030204" pitchFamily="34" charset="0"/>
              </a:rPr>
              <a:t>tecnológica en la banca requiere avances en varios frentes. La generación de confianza en los nuevos canales, productos y ambientes es un elemento clave.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0300" y="38365"/>
            <a:ext cx="6496049" cy="658800"/>
          </a:xfrm>
        </p:spPr>
        <p:txBody>
          <a:bodyPr>
            <a:normAutofit/>
          </a:bodyPr>
          <a:lstStyle/>
          <a:p>
            <a:pPr algn="r"/>
            <a:r>
              <a:rPr lang="es-CO" sz="3200" dirty="0" smtClean="0">
                <a:latin typeface="Arial Narrow" panose="020B0606020202030204" pitchFamily="34" charset="0"/>
              </a:rPr>
              <a:t>Beneficios y desafíos de la digitalización</a:t>
            </a:r>
            <a:endParaRPr lang="es-CO" sz="3200" dirty="0">
              <a:latin typeface="Arial Narrow" panose="020B060602020203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47600" y="2690411"/>
            <a:ext cx="2499734" cy="188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es-CO" sz="1600" dirty="0" smtClean="0">
                <a:latin typeface="Arial Narrow" panose="020B0606020202030204" pitchFamily="34" charset="0"/>
              </a:rPr>
              <a:t>Menores costos</a:t>
            </a:r>
          </a:p>
          <a:p>
            <a:pPr marL="285750" indent="-285750" algn="just"/>
            <a:r>
              <a:rPr lang="es-CO" sz="1600" dirty="0" smtClean="0">
                <a:latin typeface="Arial Narrow" panose="020B0606020202030204" pitchFamily="34" charset="0"/>
              </a:rPr>
              <a:t>Mejores tiempos</a:t>
            </a:r>
          </a:p>
          <a:p>
            <a:pPr marL="285750" indent="-285750" algn="just"/>
            <a:r>
              <a:rPr lang="es-CO" sz="1600" dirty="0" smtClean="0">
                <a:latin typeface="Arial Narrow" panose="020B0606020202030204" pitchFamily="34" charset="0"/>
              </a:rPr>
              <a:t>Más acceso</a:t>
            </a:r>
          </a:p>
          <a:p>
            <a:pPr marL="285750" indent="-285750" algn="just"/>
            <a:r>
              <a:rPr lang="es-CO" sz="1600" dirty="0" smtClean="0">
                <a:latin typeface="Arial Narrow" panose="020B0606020202030204" pitchFamily="34" charset="0"/>
              </a:rPr>
              <a:t>Mayor conectividad</a:t>
            </a:r>
          </a:p>
          <a:p>
            <a:pPr marL="285750" indent="-285750" algn="just"/>
            <a:r>
              <a:rPr lang="es-CO" sz="1600" dirty="0" smtClean="0">
                <a:latin typeface="Arial Narrow" panose="020B0606020202030204" pitchFamily="34" charset="0"/>
              </a:rPr>
              <a:t>Más información </a:t>
            </a:r>
          </a:p>
          <a:p>
            <a:pPr marL="285750" indent="-285750" algn="just"/>
            <a:r>
              <a:rPr lang="es-CO" sz="1600" dirty="0" smtClean="0">
                <a:latin typeface="Arial Narrow" panose="020B0606020202030204" pitchFamily="34" charset="0"/>
              </a:rPr>
              <a:t>Mejor trazabilidad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6699" y="850708"/>
            <a:ext cx="8629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 Narrow" panose="020B0606020202030204" pitchFamily="34" charset="0"/>
              </a:rPr>
              <a:t>La digitalización busca mejorar</a:t>
            </a:r>
            <a:r>
              <a:rPr lang="es-E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ES" dirty="0" smtClean="0">
                <a:latin typeface="Arial Narrow" panose="020B0606020202030204" pitchFamily="34" charset="0"/>
              </a:rPr>
              <a:t>la eficiencia en la prestación de los servicios financieros y tiene gran </a:t>
            </a:r>
            <a:r>
              <a:rPr lang="es-ES" dirty="0">
                <a:latin typeface="Arial Narrow" panose="020B0606020202030204" pitchFamily="34" charset="0"/>
              </a:rPr>
              <a:t>potencial para </a:t>
            </a:r>
            <a:r>
              <a:rPr lang="es-ES" dirty="0" smtClean="0">
                <a:latin typeface="Arial Narrow" panose="020B0606020202030204" pitchFamily="34" charset="0"/>
              </a:rPr>
              <a:t>facilitar la inclusión financiera. No obstante, puede potenciar riesgos financieros tradicionales. 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6257926" y="2686030"/>
            <a:ext cx="2647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Atomización de modelos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Asimetrías de información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Arbitrajes regulatorios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Desintermediación financiera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Velocidad de avance genera retos para la regulación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latin typeface="Arial Narrow"/>
                <a:cs typeface="Arial Narrow"/>
              </a:rPr>
              <a:t>Retos de protección al consumidor financiero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21799" y="3244229"/>
            <a:ext cx="23384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 Narrow" panose="020B0606020202030204" pitchFamily="34" charset="0"/>
              </a:rPr>
              <a:t>Lograr </a:t>
            </a:r>
            <a:r>
              <a:rPr lang="es-ES" sz="1600" dirty="0" smtClean="0">
                <a:latin typeface="Arial Narrow" panose="020B0606020202030204" pitchFamily="34" charset="0"/>
              </a:rPr>
              <a:t>ambiente </a:t>
            </a:r>
            <a:r>
              <a:rPr lang="es-ES" sz="1600" dirty="0">
                <a:latin typeface="Arial Narrow" panose="020B0606020202030204" pitchFamily="34" charset="0"/>
              </a:rPr>
              <a:t>regulatorio propicio para la innovación en un entorno de estabilidad, integridad y transparencia. </a:t>
            </a:r>
          </a:p>
          <a:p>
            <a:pPr algn="ctr"/>
            <a:endParaRPr lang="es-ES" sz="1600" dirty="0" smtClean="0">
              <a:latin typeface="Arial Narrow" panose="020B0606020202030204" pitchFamily="34" charset="0"/>
            </a:endParaRPr>
          </a:p>
          <a:p>
            <a:pPr algn="ctr"/>
            <a:r>
              <a:rPr lang="es-ES" sz="1600" dirty="0" smtClean="0">
                <a:latin typeface="Arial Narrow" panose="020B0606020202030204" pitchFamily="34" charset="0"/>
              </a:rPr>
              <a:t>Reglas proporcionales ajustadas al nivel de riesgo.</a:t>
            </a:r>
          </a:p>
        </p:txBody>
      </p:sp>
      <p:sp>
        <p:nvSpPr>
          <p:cNvPr id="6" name="Pentágono 5"/>
          <p:cNvSpPr/>
          <p:nvPr/>
        </p:nvSpPr>
        <p:spPr>
          <a:xfrm rot="5400000">
            <a:off x="3751547" y="2059623"/>
            <a:ext cx="1303609" cy="996995"/>
          </a:xfrm>
          <a:prstGeom prst="homePlate">
            <a:avLst>
              <a:gd name="adj" fmla="val 20317"/>
            </a:avLst>
          </a:prstGeom>
          <a:solidFill>
            <a:srgbClr val="C33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3931908" y="264793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Objetivo</a:t>
            </a:r>
            <a:endParaRPr lang="es-CO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Pentágono 9"/>
          <p:cNvSpPr/>
          <p:nvPr/>
        </p:nvSpPr>
        <p:spPr>
          <a:xfrm rot="5400000">
            <a:off x="1321689" y="1476237"/>
            <a:ext cx="584797" cy="1400966"/>
          </a:xfrm>
          <a:prstGeom prst="homePlate">
            <a:avLst>
              <a:gd name="adj" fmla="val 20317"/>
            </a:avLst>
          </a:prstGeom>
          <a:solidFill>
            <a:srgbClr val="C33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850058" y="1944423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 Narrow" panose="020B0606020202030204" pitchFamily="34" charset="0"/>
              </a:rPr>
              <a:t>Oportunidades</a:t>
            </a:r>
          </a:p>
        </p:txBody>
      </p:sp>
      <p:sp>
        <p:nvSpPr>
          <p:cNvPr id="12" name="Pentágono 11"/>
          <p:cNvSpPr/>
          <p:nvPr/>
        </p:nvSpPr>
        <p:spPr>
          <a:xfrm rot="5400000">
            <a:off x="7160465" y="1438128"/>
            <a:ext cx="584797" cy="1400966"/>
          </a:xfrm>
          <a:prstGeom prst="homePlate">
            <a:avLst>
              <a:gd name="adj" fmla="val 20317"/>
            </a:avLst>
          </a:prstGeom>
          <a:solidFill>
            <a:srgbClr val="C33E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6966956" y="1906314"/>
            <a:ext cx="97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Desafíos</a:t>
            </a:r>
            <a:endParaRPr lang="es-CO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266699" y="2562165"/>
            <a:ext cx="285750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6038847" y="2562165"/>
            <a:ext cx="285750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2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523875" y="5104684"/>
            <a:ext cx="1399753" cy="583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31" y="28840"/>
            <a:ext cx="8652097" cy="658800"/>
          </a:xfrm>
        </p:spPr>
        <p:txBody>
          <a:bodyPr>
            <a:normAutofit/>
          </a:bodyPr>
          <a:lstStyle/>
          <a:p>
            <a:pPr algn="r"/>
            <a:r>
              <a:rPr lang="es-CO" sz="3200" dirty="0" smtClean="0">
                <a:latin typeface="Arial Narrow" panose="020B0606020202030204" pitchFamily="34" charset="0"/>
              </a:rPr>
              <a:t>Aproximaciones regulatorias</a:t>
            </a:r>
            <a:endParaRPr lang="es-CO" sz="3200" dirty="0">
              <a:latin typeface="Arial Narrow" panose="020B060602020203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6618707" y="208227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06" y="2732181"/>
            <a:ext cx="576064" cy="3696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659" y="2086947"/>
            <a:ext cx="576064" cy="3840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200" y="2641062"/>
            <a:ext cx="576455" cy="3834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698" y="2082381"/>
            <a:ext cx="602904" cy="4009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8" name="Conector recto 7"/>
          <p:cNvCxnSpPr>
            <a:stCxn id="5" idx="3"/>
            <a:endCxn id="14" idx="1"/>
          </p:cNvCxnSpPr>
          <p:nvPr/>
        </p:nvCxnSpPr>
        <p:spPr>
          <a:xfrm>
            <a:off x="4188723" y="2278997"/>
            <a:ext cx="209375" cy="638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7427670" y="2945073"/>
            <a:ext cx="34941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4214022" y="2832790"/>
            <a:ext cx="34941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959594" y="2214203"/>
            <a:ext cx="34941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33397" t="66734" r="45020" b="20395"/>
          <a:stretch/>
        </p:blipFill>
        <p:spPr>
          <a:xfrm>
            <a:off x="7663885" y="2739211"/>
            <a:ext cx="1159747" cy="388809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4398098" y="2053645"/>
            <a:ext cx="1738820" cy="463463"/>
            <a:chOff x="1045549" y="2702818"/>
            <a:chExt cx="1738820" cy="463463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7"/>
            <a:srcRect l="7194" t="14766" r="81183" b="73243"/>
            <a:stretch/>
          </p:blipFill>
          <p:spPr>
            <a:xfrm>
              <a:off x="1045549" y="2702818"/>
              <a:ext cx="798973" cy="463463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7756" y="2799947"/>
              <a:ext cx="1036613" cy="210513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6623" y="2314006"/>
            <a:ext cx="1314328" cy="29330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8977" y="2078370"/>
            <a:ext cx="856797" cy="27166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8098" y="2699388"/>
            <a:ext cx="1895931" cy="29579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2420" y="2980971"/>
            <a:ext cx="1814787" cy="185129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3" name="1 Rectángulo"/>
          <p:cNvSpPr/>
          <p:nvPr/>
        </p:nvSpPr>
        <p:spPr>
          <a:xfrm>
            <a:off x="248072" y="103897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Diversas aproximaciones regulatorias convergen en la innovación responsable, al promover uso de la tecnología manteniendo estrictos estándares de protección al consumidor y estabilidad financiera</a:t>
            </a:r>
            <a:r>
              <a:rPr lang="es-ES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ES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959265" y="2497239"/>
            <a:ext cx="128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Sandbox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56944" y="4263684"/>
            <a:ext cx="140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Proyectos legislativos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769061" y="3445078"/>
            <a:ext cx="165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err="1" smtClean="0">
                <a:latin typeface="Arial Narrow" panose="020B0606020202030204" pitchFamily="34" charset="0"/>
              </a:rPr>
              <a:t>Hubs</a:t>
            </a:r>
            <a:r>
              <a:rPr lang="es-CO" dirty="0" smtClean="0">
                <a:latin typeface="Arial Narrow" panose="020B0606020202030204" pitchFamily="34" charset="0"/>
              </a:rPr>
              <a:t>/ Espacios de coordinación</a:t>
            </a:r>
            <a:endParaRPr lang="es-CO" dirty="0">
              <a:latin typeface="Arial Narrow" panose="020B0606020202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 flipH="1">
            <a:off x="1923628" y="3321624"/>
            <a:ext cx="695490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o 35"/>
          <p:cNvGrpSpPr/>
          <p:nvPr/>
        </p:nvGrpSpPr>
        <p:grpSpPr>
          <a:xfrm>
            <a:off x="4459572" y="3411870"/>
            <a:ext cx="1137194" cy="540827"/>
            <a:chOff x="3486674" y="3674112"/>
            <a:chExt cx="1854506" cy="865522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13"/>
            <a:srcRect r="38166"/>
            <a:stretch/>
          </p:blipFill>
          <p:spPr>
            <a:xfrm>
              <a:off x="3486675" y="4107634"/>
              <a:ext cx="1854505" cy="432000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14"/>
            <a:srcRect l="-3" r="49661" b="3120"/>
            <a:stretch/>
          </p:blipFill>
          <p:spPr>
            <a:xfrm>
              <a:off x="3486674" y="3674112"/>
              <a:ext cx="1853675" cy="431163"/>
            </a:xfrm>
            <a:prstGeom prst="rect">
              <a:avLst/>
            </a:prstGeom>
          </p:spPr>
        </p:pic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6097" y="4197970"/>
            <a:ext cx="542626" cy="354571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4285198" y="4171818"/>
            <a:ext cx="474590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 Narrow" panose="020B0606020202030204" pitchFamily="34" charset="0"/>
              </a:rPr>
              <a:t>Ley de Tecnología Financiera: </a:t>
            </a:r>
            <a:r>
              <a:rPr lang="es-ES" sz="1400" dirty="0" smtClean="0">
                <a:latin typeface="Arial Narrow" panose="020B0606020202030204" pitchFamily="34" charset="0"/>
              </a:rPr>
              <a:t>pagos,</a:t>
            </a:r>
            <a:r>
              <a:rPr lang="es-ES" sz="1400" dirty="0">
                <a:latin typeface="Arial Narrow" panose="020B0606020202030204" pitchFamily="34" charset="0"/>
              </a:rPr>
              <a:t> </a:t>
            </a:r>
            <a:r>
              <a:rPr lang="es-ES" sz="1400" dirty="0" smtClean="0">
                <a:latin typeface="Arial Narrow" panose="020B0606020202030204" pitchFamily="34" charset="0"/>
              </a:rPr>
              <a:t>crowdfunding </a:t>
            </a:r>
            <a:r>
              <a:rPr lang="es-ES" sz="1400" dirty="0">
                <a:latin typeface="Arial Narrow" panose="020B0606020202030204" pitchFamily="34" charset="0"/>
              </a:rPr>
              <a:t>y activos </a:t>
            </a:r>
            <a:r>
              <a:rPr lang="es-ES" sz="1400" dirty="0" smtClean="0">
                <a:latin typeface="Arial Narrow" panose="020B0606020202030204" pitchFamily="34" charset="0"/>
              </a:rPr>
              <a:t>virtuales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cxnSp>
        <p:nvCxnSpPr>
          <p:cNvPr id="44" name="Conector recto 43"/>
          <p:cNvCxnSpPr/>
          <p:nvPr/>
        </p:nvCxnSpPr>
        <p:spPr>
          <a:xfrm flipH="1">
            <a:off x="269548" y="4145674"/>
            <a:ext cx="86215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H="1">
            <a:off x="256944" y="5022020"/>
            <a:ext cx="86215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197934" y="2937776"/>
            <a:ext cx="162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Facilitadores de innovación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Image result for estados unido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00" y="3513922"/>
            <a:ext cx="619587" cy="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adroTexto 40"/>
          <p:cNvSpPr txBox="1"/>
          <p:nvPr/>
        </p:nvSpPr>
        <p:spPr>
          <a:xfrm>
            <a:off x="228791" y="5028024"/>
            <a:ext cx="140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Arial Narrow" panose="020B0606020202030204" pitchFamily="34" charset="0"/>
              </a:rPr>
              <a:t>Ajustes regulatorios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43" name="Picture 2" descr="Image result for estados unido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11" y="5134026"/>
            <a:ext cx="619587" cy="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ángulo 46"/>
          <p:cNvSpPr/>
          <p:nvPr/>
        </p:nvSpPr>
        <p:spPr>
          <a:xfrm>
            <a:off x="4358813" y="5135509"/>
            <a:ext cx="47459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Arial Narrow" panose="020B0606020202030204" pitchFamily="34" charset="0"/>
              </a:rPr>
              <a:t>Comisionistas autorizadas para operar plataformas de crowdfunding</a:t>
            </a:r>
          </a:p>
          <a:p>
            <a:pPr algn="just"/>
            <a:endParaRPr lang="es-ES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47304" y="4598173"/>
            <a:ext cx="550944" cy="366487"/>
          </a:xfrm>
          <a:prstGeom prst="rect">
            <a:avLst/>
          </a:prstGeom>
        </p:spPr>
      </p:pic>
      <p:sp>
        <p:nvSpPr>
          <p:cNvPr id="48" name="Rectángulo 47"/>
          <p:cNvSpPr/>
          <p:nvPr/>
        </p:nvSpPr>
        <p:spPr>
          <a:xfrm>
            <a:off x="4299919" y="4616908"/>
            <a:ext cx="474590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 Narrow" panose="020B0606020202030204" pitchFamily="34" charset="0"/>
              </a:rPr>
              <a:t>Ley de </a:t>
            </a:r>
            <a:r>
              <a:rPr lang="es-ES" sz="1400" dirty="0" smtClean="0">
                <a:latin typeface="Arial Narrow" panose="020B0606020202030204" pitchFamily="34" charset="0"/>
              </a:rPr>
              <a:t>plataformas de financiación colaborativa (crowdfunding).</a:t>
            </a:r>
            <a:endParaRPr lang="es-ES" sz="1400" dirty="0" smtClean="0">
              <a:latin typeface="Arial Narrow" panose="020B0606020202030204" pitchFamily="34" charset="0"/>
            </a:endParaRPr>
          </a:p>
        </p:txBody>
      </p:sp>
      <p:cxnSp>
        <p:nvCxnSpPr>
          <p:cNvPr id="49" name="Conector recto 48"/>
          <p:cNvCxnSpPr/>
          <p:nvPr/>
        </p:nvCxnSpPr>
        <p:spPr>
          <a:xfrm flipH="1">
            <a:off x="269548" y="1926349"/>
            <a:ext cx="862158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29075" y="566415"/>
            <a:ext cx="49053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</a:t>
            </a:r>
            <a:r>
              <a:rPr lang="es-CO" sz="6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aso Colombia </a:t>
            </a:r>
            <a:endParaRPr lang="en-US" sz="6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20269</TotalTime>
  <Words>981</Words>
  <Application>Microsoft Office PowerPoint</Application>
  <PresentationFormat>Presentación en pantalla (16:10)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 Unicode MS</vt:lpstr>
      <vt:lpstr>MS PGothic</vt:lpstr>
      <vt:lpstr>Arial</vt:lpstr>
      <vt:lpstr>Arial Narrow</vt:lpstr>
      <vt:lpstr>Calibri</vt:lpstr>
      <vt:lpstr>Tema de Office</vt:lpstr>
      <vt:lpstr>1_Diseño personalizado</vt:lpstr>
      <vt:lpstr>Diseño personalizado</vt:lpstr>
      <vt:lpstr>Presentación de PowerPoint</vt:lpstr>
      <vt:lpstr>Presentación de PowerPoint</vt:lpstr>
      <vt:lpstr>La era de la transformación digital</vt:lpstr>
      <vt:lpstr>La revolución de las finanzas digitales </vt:lpstr>
      <vt:lpstr>Estrategias de colaboración</vt:lpstr>
      <vt:lpstr>Pilares de la evolución digital</vt:lpstr>
      <vt:lpstr>Beneficios y desafíos de la digitalización</vt:lpstr>
      <vt:lpstr>Aproximaciones regulatorias</vt:lpstr>
      <vt:lpstr>Presentación de PowerPoint</vt:lpstr>
      <vt:lpstr>Tendencia fintech en la región</vt:lpstr>
      <vt:lpstr>Ecosistema innovador</vt:lpstr>
      <vt:lpstr>Visión del regulador</vt:lpstr>
      <vt:lpstr>Agenda regulatoria</vt:lpstr>
      <vt:lpstr>Presentación de PowerPoint</vt:lpstr>
      <vt:lpstr>Reflexiones finales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Ana Maria Prieto Ariza</cp:lastModifiedBy>
  <cp:revision>267</cp:revision>
  <cp:lastPrinted>2017-06-07T19:50:50Z</cp:lastPrinted>
  <dcterms:created xsi:type="dcterms:W3CDTF">2017-06-01T20:55:53Z</dcterms:created>
  <dcterms:modified xsi:type="dcterms:W3CDTF">2017-08-16T22:38:02Z</dcterms:modified>
</cp:coreProperties>
</file>