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5"/>
  </p:notesMasterIdLst>
  <p:sldIdLst>
    <p:sldId id="257" r:id="rId5"/>
    <p:sldId id="259" r:id="rId6"/>
    <p:sldId id="271" r:id="rId7"/>
    <p:sldId id="265" r:id="rId8"/>
    <p:sldId id="266" r:id="rId9"/>
    <p:sldId id="267" r:id="rId10"/>
    <p:sldId id="300" r:id="rId11"/>
    <p:sldId id="292" r:id="rId12"/>
    <p:sldId id="294" r:id="rId13"/>
    <p:sldId id="293" r:id="rId14"/>
    <p:sldId id="295" r:id="rId15"/>
    <p:sldId id="296" r:id="rId16"/>
    <p:sldId id="270" r:id="rId17"/>
    <p:sldId id="277" r:id="rId18"/>
    <p:sldId id="298" r:id="rId19"/>
    <p:sldId id="278" r:id="rId20"/>
    <p:sldId id="279" r:id="rId21"/>
    <p:sldId id="280" r:id="rId22"/>
    <p:sldId id="282" r:id="rId23"/>
    <p:sldId id="281" r:id="rId24"/>
  </p:sldIdLst>
  <p:sldSz cx="25026938" cy="8285163"/>
  <p:notesSz cx="6858000" cy="9144000"/>
  <p:defaultTextStyle>
    <a:defPPr>
      <a:defRPr lang="en-US"/>
    </a:defPPr>
    <a:lvl1pPr marL="0" algn="l" defTabSz="102495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1pPr>
    <a:lvl2pPr marL="1024951" algn="l" defTabSz="102495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2pPr>
    <a:lvl3pPr marL="2049902" algn="l" defTabSz="102495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3pPr>
    <a:lvl4pPr marL="3074853" algn="l" defTabSz="102495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4pPr>
    <a:lvl5pPr marL="4099804" algn="l" defTabSz="102495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5pPr>
    <a:lvl6pPr marL="5124755" algn="l" defTabSz="102495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6pPr>
    <a:lvl7pPr marL="6149706" algn="l" defTabSz="102495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7pPr>
    <a:lvl8pPr marL="7174657" algn="l" defTabSz="102495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8pPr>
    <a:lvl9pPr marL="8199608" algn="l" defTabSz="102495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0">
          <p15:clr>
            <a:srgbClr val="A4A3A4"/>
          </p15:clr>
        </p15:guide>
        <p15:guide id="2" pos="78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 snapToGrid="0" snapToObjects="1">
      <p:cViewPr varScale="1">
        <p:scale>
          <a:sx n="26" d="100"/>
          <a:sy n="26" d="100"/>
        </p:scale>
        <p:origin x="82" y="470"/>
      </p:cViewPr>
      <p:guideLst>
        <p:guide orient="horz" pos="2610"/>
        <p:guide pos="788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dmsjuridica.com/CODIGOS/LEGISLACION/LEYES/2011/1448.htm#75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dmsjuridica.com/CODIGOS/LEGISLACION/LEYES/2011/1448.htm#75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4E25E1-4179-4377-9704-5E4FD531C8F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FAC2789-9CAE-4E8C-96A9-7F9473356614}">
      <dgm:prSet phldrT="[Texto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xfrm>
          <a:off x="0" y="33971"/>
          <a:ext cx="6772267" cy="1134223"/>
        </a:xfrm>
        <a:ln/>
      </dgm:spPr>
      <dgm:t>
        <a:bodyPr/>
        <a:lstStyle/>
        <a:p>
          <a:r>
            <a:rPr lang="es-CO" sz="4400" b="1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22.174</a:t>
          </a:r>
        </a:p>
        <a:p>
          <a:r>
            <a:rPr lang="es-CO" sz="4400" b="1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Bienes Afectados</a:t>
          </a:r>
          <a:endParaRPr lang="es-CO" sz="4400" b="1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BC0F687-E284-46A2-9561-0795191312BF}" type="parTrans" cxnId="{8BD64914-C9E3-4D47-8122-B77C69309264}">
      <dgm:prSet/>
      <dgm:spPr/>
      <dgm:t>
        <a:bodyPr/>
        <a:lstStyle/>
        <a:p>
          <a:endParaRPr lang="es-CO"/>
        </a:p>
      </dgm:t>
    </dgm:pt>
    <dgm:pt modelId="{A1B49737-D499-443D-A888-20D6912D79EC}" type="sibTrans" cxnId="{8BD64914-C9E3-4D47-8122-B77C69309264}">
      <dgm:prSet/>
      <dgm:spPr/>
      <dgm:t>
        <a:bodyPr/>
        <a:lstStyle/>
        <a:p>
          <a:endParaRPr lang="es-CO"/>
        </a:p>
      </dgm:t>
    </dgm:pt>
    <dgm:pt modelId="{3105B39B-B987-458D-BE5E-67DFCDF404E0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1354456" y="1451750"/>
          <a:ext cx="5004339" cy="1422259"/>
        </a:xfrm>
        <a:ln/>
      </dgm:spPr>
      <dgm:t>
        <a:bodyPr/>
        <a:lstStyle/>
        <a:p>
          <a:pPr algn="ctr"/>
          <a:r>
            <a:rPr lang="es-CO" sz="38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Valor Aproximado</a:t>
          </a:r>
        </a:p>
        <a:p>
          <a:pPr algn="ctr"/>
          <a:r>
            <a:rPr lang="es-CO" sz="3800" b="1" i="0" u="none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COP $19.491.265.933.271</a:t>
          </a:r>
        </a:p>
        <a:p>
          <a:pPr algn="ctr"/>
          <a:r>
            <a:rPr lang="es-CO" sz="3800" b="1" i="0" u="none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(USD $6.497.088.644)</a:t>
          </a:r>
        </a:p>
      </dgm:t>
    </dgm:pt>
    <dgm:pt modelId="{C51C8B94-2641-4760-B959-B01189A2887E}" type="parTrans" cxnId="{BAD585F2-269D-401E-B16E-9CE0EB93E7C5}">
      <dgm:prSet/>
      <dgm:spPr>
        <a:xfrm>
          <a:off x="677226" y="1168194"/>
          <a:ext cx="677229" cy="994685"/>
        </a:xfrm>
        <a:solidFill>
          <a:srgbClr val="FFC000"/>
        </a:solidFill>
        <a:ln w="28575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CO"/>
        </a:p>
      </dgm:t>
    </dgm:pt>
    <dgm:pt modelId="{A9037A9A-C3A6-4211-A621-BB83D4BD9413}" type="sibTrans" cxnId="{BAD585F2-269D-401E-B16E-9CE0EB93E7C5}">
      <dgm:prSet/>
      <dgm:spPr/>
      <dgm:t>
        <a:bodyPr/>
        <a:lstStyle/>
        <a:p>
          <a:endParaRPr lang="es-CO"/>
        </a:p>
      </dgm:t>
    </dgm:pt>
    <dgm:pt modelId="{AD40CD9D-8C65-4597-BDCF-FE19788546C7}" type="pres">
      <dgm:prSet presAssocID="{564E25E1-4179-4377-9704-5E4FD531C8F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87FD1AEE-6CA1-4C43-BA04-1C369F82B4E2}" type="pres">
      <dgm:prSet presAssocID="{FFAC2789-9CAE-4E8C-96A9-7F9473356614}" presName="root" presStyleCnt="0"/>
      <dgm:spPr/>
    </dgm:pt>
    <dgm:pt modelId="{B314755E-059D-458C-B69C-E0345860617F}" type="pres">
      <dgm:prSet presAssocID="{FFAC2789-9CAE-4E8C-96A9-7F9473356614}" presName="rootComposite" presStyleCnt="0"/>
      <dgm:spPr/>
    </dgm:pt>
    <dgm:pt modelId="{8BA2CAC0-D721-4D8A-8B42-B9B5A0BE44C5}" type="pres">
      <dgm:prSet presAssocID="{FFAC2789-9CAE-4E8C-96A9-7F9473356614}" presName="rootText" presStyleLbl="node1" presStyleIdx="0" presStyleCnt="1" custScaleX="298542" custScaleY="140531" custLinFactNeighborX="0" custLinFactNeighborY="-487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CO"/>
        </a:p>
      </dgm:t>
    </dgm:pt>
    <dgm:pt modelId="{304077A1-D7BA-4E4A-ACB6-91B8D74BF83E}" type="pres">
      <dgm:prSet presAssocID="{FFAC2789-9CAE-4E8C-96A9-7F9473356614}" presName="rootConnector" presStyleLbl="node1" presStyleIdx="0" presStyleCnt="1"/>
      <dgm:spPr/>
      <dgm:t>
        <a:bodyPr/>
        <a:lstStyle/>
        <a:p>
          <a:endParaRPr lang="es-CO"/>
        </a:p>
      </dgm:t>
    </dgm:pt>
    <dgm:pt modelId="{D6C12889-528F-4E8E-83C1-2A4E37D75670}" type="pres">
      <dgm:prSet presAssocID="{FFAC2789-9CAE-4E8C-96A9-7F9473356614}" presName="childShape" presStyleCnt="0"/>
      <dgm:spPr/>
    </dgm:pt>
    <dgm:pt modelId="{96E2FDEF-8D15-4A4F-9386-14B2BE56C2BF}" type="pres">
      <dgm:prSet presAssocID="{C51C8B94-2641-4760-B959-B01189A2887E}" presName="Name13" presStyleLbl="parChTrans1D2" presStyleIdx="0" presStyleCnt="1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4685"/>
              </a:lnTo>
              <a:lnTo>
                <a:pt x="677229" y="994685"/>
              </a:lnTo>
            </a:path>
          </a:pathLst>
        </a:custGeom>
      </dgm:spPr>
      <dgm:t>
        <a:bodyPr/>
        <a:lstStyle/>
        <a:p>
          <a:endParaRPr lang="es-CO"/>
        </a:p>
      </dgm:t>
    </dgm:pt>
    <dgm:pt modelId="{840DF647-7716-4440-AB03-86919BDC11B2}" type="pres">
      <dgm:prSet presAssocID="{3105B39B-B987-458D-BE5E-67DFCDF404E0}" presName="childText" presStyleLbl="bgAcc1" presStyleIdx="0" presStyleCnt="1" custScaleX="312906" custScaleY="15296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CO"/>
        </a:p>
      </dgm:t>
    </dgm:pt>
  </dgm:ptLst>
  <dgm:cxnLst>
    <dgm:cxn modelId="{78B1272E-88A3-49CC-9DD8-6E580E6FB87F}" type="presOf" srcId="{FFAC2789-9CAE-4E8C-96A9-7F9473356614}" destId="{304077A1-D7BA-4E4A-ACB6-91B8D74BF83E}" srcOrd="1" destOrd="0" presId="urn:microsoft.com/office/officeart/2005/8/layout/hierarchy3"/>
    <dgm:cxn modelId="{98553081-CAF0-4E81-945E-688FDB302A24}" type="presOf" srcId="{FFAC2789-9CAE-4E8C-96A9-7F9473356614}" destId="{8BA2CAC0-D721-4D8A-8B42-B9B5A0BE44C5}" srcOrd="0" destOrd="0" presId="urn:microsoft.com/office/officeart/2005/8/layout/hierarchy3"/>
    <dgm:cxn modelId="{BAD585F2-269D-401E-B16E-9CE0EB93E7C5}" srcId="{FFAC2789-9CAE-4E8C-96A9-7F9473356614}" destId="{3105B39B-B987-458D-BE5E-67DFCDF404E0}" srcOrd="0" destOrd="0" parTransId="{C51C8B94-2641-4760-B959-B01189A2887E}" sibTransId="{A9037A9A-C3A6-4211-A621-BB83D4BD9413}"/>
    <dgm:cxn modelId="{8BD64914-C9E3-4D47-8122-B77C69309264}" srcId="{564E25E1-4179-4377-9704-5E4FD531C8FF}" destId="{FFAC2789-9CAE-4E8C-96A9-7F9473356614}" srcOrd="0" destOrd="0" parTransId="{0BC0F687-E284-46A2-9561-0795191312BF}" sibTransId="{A1B49737-D499-443D-A888-20D6912D79EC}"/>
    <dgm:cxn modelId="{F7FBA900-01C4-4A3A-B5D2-4C2ED55EC379}" type="presOf" srcId="{C51C8B94-2641-4760-B959-B01189A2887E}" destId="{96E2FDEF-8D15-4A4F-9386-14B2BE56C2BF}" srcOrd="0" destOrd="0" presId="urn:microsoft.com/office/officeart/2005/8/layout/hierarchy3"/>
    <dgm:cxn modelId="{CC0FE566-2CF5-4678-91AF-71B5CF8123A8}" type="presOf" srcId="{564E25E1-4179-4377-9704-5E4FD531C8FF}" destId="{AD40CD9D-8C65-4597-BDCF-FE19788546C7}" srcOrd="0" destOrd="0" presId="urn:microsoft.com/office/officeart/2005/8/layout/hierarchy3"/>
    <dgm:cxn modelId="{0040CD71-C4F0-409F-B73D-5206D14DB918}" type="presOf" srcId="{3105B39B-B987-458D-BE5E-67DFCDF404E0}" destId="{840DF647-7716-4440-AB03-86919BDC11B2}" srcOrd="0" destOrd="0" presId="urn:microsoft.com/office/officeart/2005/8/layout/hierarchy3"/>
    <dgm:cxn modelId="{90E56740-0EC1-43ED-9C1B-EC3DD069998D}" type="presParOf" srcId="{AD40CD9D-8C65-4597-BDCF-FE19788546C7}" destId="{87FD1AEE-6CA1-4C43-BA04-1C369F82B4E2}" srcOrd="0" destOrd="0" presId="urn:microsoft.com/office/officeart/2005/8/layout/hierarchy3"/>
    <dgm:cxn modelId="{2C93202D-80A9-4D03-98C9-79A4CDF029A8}" type="presParOf" srcId="{87FD1AEE-6CA1-4C43-BA04-1C369F82B4E2}" destId="{B314755E-059D-458C-B69C-E0345860617F}" srcOrd="0" destOrd="0" presId="urn:microsoft.com/office/officeart/2005/8/layout/hierarchy3"/>
    <dgm:cxn modelId="{9112493E-DA67-4B37-8E5C-6EC33B35B419}" type="presParOf" srcId="{B314755E-059D-458C-B69C-E0345860617F}" destId="{8BA2CAC0-D721-4D8A-8B42-B9B5A0BE44C5}" srcOrd="0" destOrd="0" presId="urn:microsoft.com/office/officeart/2005/8/layout/hierarchy3"/>
    <dgm:cxn modelId="{71DAB409-E43D-4C1E-A2B5-883D93DA1BAF}" type="presParOf" srcId="{B314755E-059D-458C-B69C-E0345860617F}" destId="{304077A1-D7BA-4E4A-ACB6-91B8D74BF83E}" srcOrd="1" destOrd="0" presId="urn:microsoft.com/office/officeart/2005/8/layout/hierarchy3"/>
    <dgm:cxn modelId="{FB067580-7E5D-4F80-9A01-7916150C2758}" type="presParOf" srcId="{87FD1AEE-6CA1-4C43-BA04-1C369F82B4E2}" destId="{D6C12889-528F-4E8E-83C1-2A4E37D75670}" srcOrd="1" destOrd="0" presId="urn:microsoft.com/office/officeart/2005/8/layout/hierarchy3"/>
    <dgm:cxn modelId="{2080FAB3-511F-49A3-9890-1E480D45F910}" type="presParOf" srcId="{D6C12889-528F-4E8E-83C1-2A4E37D75670}" destId="{96E2FDEF-8D15-4A4F-9386-14B2BE56C2BF}" srcOrd="0" destOrd="0" presId="urn:microsoft.com/office/officeart/2005/8/layout/hierarchy3"/>
    <dgm:cxn modelId="{86F1638D-8813-45A5-B19A-F17B2A76A5AE}" type="presParOf" srcId="{D6C12889-528F-4E8E-83C1-2A4E37D75670}" destId="{840DF647-7716-4440-AB03-86919BDC11B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BDF5FA-C842-489D-AA83-4CA3C75B898C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47934F86-4094-4F97-8277-DB0F7A7955FF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s-CO" sz="4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Abandono forzado</a:t>
          </a:r>
        </a:p>
      </dgm:t>
    </dgm:pt>
    <dgm:pt modelId="{940B8CAE-E1AE-438D-907E-EFEFD1EBFB0E}" type="parTrans" cxnId="{4C90E1E3-0E69-4C6F-B9A0-5634FEEDF55A}">
      <dgm:prSet/>
      <dgm:spPr/>
      <dgm:t>
        <a:bodyPr/>
        <a:lstStyle/>
        <a:p>
          <a:endParaRPr lang="es-CO"/>
        </a:p>
      </dgm:t>
    </dgm:pt>
    <dgm:pt modelId="{63C43A5F-2235-42D9-9BC2-45AA54991E25}" type="sibTrans" cxnId="{4C90E1E3-0E69-4C6F-B9A0-5634FEEDF55A}">
      <dgm:prSet/>
      <dgm:spPr/>
      <dgm:t>
        <a:bodyPr/>
        <a:lstStyle/>
        <a:p>
          <a:endParaRPr lang="es-CO"/>
        </a:p>
      </dgm:t>
    </dgm:pt>
    <dgm:pt modelId="{38B8855C-E069-4225-BF49-8D6BC3F3F502}">
      <dgm:prSet phldrT="[Texto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altLang="es-CO" sz="28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“Situación temporal o permanente a la que se ve abocada una persona </a:t>
          </a:r>
          <a:r>
            <a:rPr lang="es-ES" altLang="es-CO" sz="2800" u="sng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forzada a desplazarse</a:t>
          </a:r>
          <a:r>
            <a:rPr lang="es-ES" altLang="es-CO" sz="28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, razón por la cual se ve </a:t>
          </a:r>
          <a:r>
            <a:rPr lang="es-ES" altLang="es-CO" sz="2800" u="sng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impedida para ejercer </a:t>
          </a:r>
          <a:r>
            <a:rPr lang="es-ES" altLang="es-CO" sz="28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la administración, explotación y contacto directo con los predios que debió desatender en su desplazamiento durante el periodo establecido en el artículo </a:t>
          </a:r>
          <a:r>
            <a:rPr lang="es-ES" altLang="es-CO" sz="2800" kern="1200" dirty="0">
              <a:solidFill>
                <a:schemeClr val="tx1"/>
              </a:solidFill>
              <a:latin typeface="+mn-lt"/>
              <a:ea typeface="+mn-ea"/>
              <a:cs typeface="+mn-cs"/>
              <a:hlinkClick xmlns:r="http://schemas.openxmlformats.org/officeDocument/2006/relationships" r:id="rId1"/>
            </a:rPr>
            <a:t>75</a:t>
          </a:r>
          <a:r>
            <a:rPr lang="es-ES" altLang="es-CO" sz="28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”. </a:t>
          </a:r>
          <a:endParaRPr lang="es-CO" sz="28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4B6ADEA3-E42A-40BA-B2E5-58C317CF65F9}" type="parTrans" cxnId="{79797B1B-D065-4DFD-950C-30E1E498681D}">
      <dgm:prSet/>
      <dgm:spPr/>
      <dgm:t>
        <a:bodyPr/>
        <a:lstStyle/>
        <a:p>
          <a:endParaRPr lang="es-CO"/>
        </a:p>
      </dgm:t>
    </dgm:pt>
    <dgm:pt modelId="{FA03B777-6A6C-406C-A6F4-5360C8058FF8}" type="sibTrans" cxnId="{79797B1B-D065-4DFD-950C-30E1E498681D}">
      <dgm:prSet/>
      <dgm:spPr/>
      <dgm:t>
        <a:bodyPr/>
        <a:lstStyle/>
        <a:p>
          <a:endParaRPr lang="es-CO"/>
        </a:p>
      </dgm:t>
    </dgm:pt>
    <dgm:pt modelId="{BC7A9751-3390-4400-B162-7F409893252E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s-CO" sz="4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Despojo</a:t>
          </a:r>
        </a:p>
      </dgm:t>
    </dgm:pt>
    <dgm:pt modelId="{7A38B7B9-F2CE-40EE-B630-7C9F2BE92667}" type="parTrans" cxnId="{7FEF3D48-2D4B-40BA-84FC-FB12B2C05BE2}">
      <dgm:prSet/>
      <dgm:spPr/>
      <dgm:t>
        <a:bodyPr/>
        <a:lstStyle/>
        <a:p>
          <a:endParaRPr lang="es-CO"/>
        </a:p>
      </dgm:t>
    </dgm:pt>
    <dgm:pt modelId="{9A44BB70-D757-4D30-AD3D-2E69AF83ABB1}" type="sibTrans" cxnId="{7FEF3D48-2D4B-40BA-84FC-FB12B2C05BE2}">
      <dgm:prSet/>
      <dgm:spPr/>
      <dgm:t>
        <a:bodyPr/>
        <a:lstStyle/>
        <a:p>
          <a:endParaRPr lang="es-CO"/>
        </a:p>
      </dgm:t>
    </dgm:pt>
    <dgm:pt modelId="{E7D585EE-0AB7-4E28-A272-841CDBD97EAC}">
      <dgm:prSet phldrT="[Texto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2800" u="sng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“Acción </a:t>
          </a:r>
          <a:r>
            <a:rPr lang="es-ES" sz="28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por medio de la cual, aprovechándose de la situación de </a:t>
          </a:r>
          <a:r>
            <a:rPr lang="es-ES" sz="2800" u="sng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violencia</a:t>
          </a:r>
          <a:r>
            <a:rPr lang="es-ES" sz="28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, se </a:t>
          </a:r>
          <a:r>
            <a:rPr lang="es-ES" sz="2800" u="sng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priva arbitrariamente </a:t>
          </a:r>
          <a:r>
            <a:rPr lang="es-ES" sz="28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a una persona de su propiedad, posesión u ocupación, ya sea de </a:t>
          </a:r>
          <a:r>
            <a:rPr lang="es-ES" sz="2800" u="sng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hecho</a:t>
          </a:r>
          <a:r>
            <a:rPr lang="es-ES" sz="28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, mediante </a:t>
          </a:r>
          <a:r>
            <a:rPr lang="es-ES" sz="2800" u="sng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negocio jurídico</a:t>
          </a:r>
          <a:r>
            <a:rPr lang="es-ES" sz="28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, </a:t>
          </a:r>
          <a:r>
            <a:rPr lang="es-ES" sz="2800" u="sng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acto administrativo</a:t>
          </a:r>
          <a:r>
            <a:rPr lang="es-ES" sz="28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, </a:t>
          </a:r>
          <a:r>
            <a:rPr lang="es-ES" sz="2800" u="sng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sentencia</a:t>
          </a:r>
          <a:r>
            <a:rPr lang="es-ES" sz="28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, o mediante la comisión de </a:t>
          </a:r>
          <a:r>
            <a:rPr lang="es-ES" sz="2800" u="sng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delitos</a:t>
          </a:r>
          <a:r>
            <a:rPr lang="es-ES" sz="28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 asociados a la situación de violencia”. </a:t>
          </a:r>
          <a:endParaRPr lang="es-CO" sz="28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F6B0AB94-DD4D-4C3B-BD67-D3BC9A00B380}" type="parTrans" cxnId="{20DB69CC-B64E-4583-BC4D-9B1192BDC0A3}">
      <dgm:prSet/>
      <dgm:spPr/>
      <dgm:t>
        <a:bodyPr/>
        <a:lstStyle/>
        <a:p>
          <a:endParaRPr lang="es-CO"/>
        </a:p>
      </dgm:t>
    </dgm:pt>
    <dgm:pt modelId="{9C97C68B-6676-4F0A-B3D3-0318794AAD2B}" type="sibTrans" cxnId="{20DB69CC-B64E-4583-BC4D-9B1192BDC0A3}">
      <dgm:prSet/>
      <dgm:spPr/>
      <dgm:t>
        <a:bodyPr/>
        <a:lstStyle/>
        <a:p>
          <a:endParaRPr lang="es-CO"/>
        </a:p>
      </dgm:t>
    </dgm:pt>
    <dgm:pt modelId="{AD03D493-78B3-460E-920F-5A8F8AE4C40E}" type="pres">
      <dgm:prSet presAssocID="{4FBDF5FA-C842-489D-AA83-4CA3C75B898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E1AAF376-DB5E-4A77-B568-F989312F7C07}" type="pres">
      <dgm:prSet presAssocID="{47934F86-4094-4F97-8277-DB0F7A7955FF}" presName="compNode" presStyleCnt="0"/>
      <dgm:spPr/>
    </dgm:pt>
    <dgm:pt modelId="{FA00F205-3D44-4008-8175-D7D0A28604EA}" type="pres">
      <dgm:prSet presAssocID="{47934F86-4094-4F97-8277-DB0F7A7955FF}" presName="aNode" presStyleLbl="bgShp" presStyleIdx="0" presStyleCnt="2"/>
      <dgm:spPr>
        <a:prstGeom prst="rect">
          <a:avLst/>
        </a:prstGeom>
      </dgm:spPr>
      <dgm:t>
        <a:bodyPr/>
        <a:lstStyle/>
        <a:p>
          <a:endParaRPr lang="es-CO"/>
        </a:p>
      </dgm:t>
    </dgm:pt>
    <dgm:pt modelId="{11335289-9645-4F8D-9B28-3D22A0E8B59F}" type="pres">
      <dgm:prSet presAssocID="{47934F86-4094-4F97-8277-DB0F7A7955FF}" presName="textNode" presStyleLbl="bgShp" presStyleIdx="0" presStyleCnt="2"/>
      <dgm:spPr/>
      <dgm:t>
        <a:bodyPr/>
        <a:lstStyle/>
        <a:p>
          <a:endParaRPr lang="es-CO"/>
        </a:p>
      </dgm:t>
    </dgm:pt>
    <dgm:pt modelId="{73B99B08-9790-4D47-AD84-D88E8558E116}" type="pres">
      <dgm:prSet presAssocID="{47934F86-4094-4F97-8277-DB0F7A7955FF}" presName="compChildNode" presStyleCnt="0"/>
      <dgm:spPr/>
    </dgm:pt>
    <dgm:pt modelId="{427288FA-CF84-4C8F-B684-4F682B0620FB}" type="pres">
      <dgm:prSet presAssocID="{47934F86-4094-4F97-8277-DB0F7A7955FF}" presName="theInnerList" presStyleCnt="0"/>
      <dgm:spPr/>
    </dgm:pt>
    <dgm:pt modelId="{351BD902-1503-4409-B5C3-8F686CD8A044}" type="pres">
      <dgm:prSet presAssocID="{38B8855C-E069-4225-BF49-8D6BC3F3F502}" presName="childNode" presStyleLbl="node1" presStyleIdx="0" presStyleCnt="2" custScaleX="112287" custScaleY="115639" custLinFactNeighborY="-1151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47B1C1F-C69E-45E2-82C3-BA76E77D6893}" type="pres">
      <dgm:prSet presAssocID="{47934F86-4094-4F97-8277-DB0F7A7955FF}" presName="aSpace" presStyleCnt="0"/>
      <dgm:spPr/>
    </dgm:pt>
    <dgm:pt modelId="{D6F40349-3048-4C26-969A-97095E827827}" type="pres">
      <dgm:prSet presAssocID="{BC7A9751-3390-4400-B162-7F409893252E}" presName="compNode" presStyleCnt="0"/>
      <dgm:spPr/>
    </dgm:pt>
    <dgm:pt modelId="{CC854239-D941-4415-A01E-65C39F6DB053}" type="pres">
      <dgm:prSet presAssocID="{BC7A9751-3390-4400-B162-7F409893252E}" presName="aNode" presStyleLbl="bgShp" presStyleIdx="1" presStyleCnt="2" custLinFactNeighborX="7335" custLinFactNeighborY="-842"/>
      <dgm:spPr>
        <a:prstGeom prst="rect">
          <a:avLst/>
        </a:prstGeom>
      </dgm:spPr>
      <dgm:t>
        <a:bodyPr/>
        <a:lstStyle/>
        <a:p>
          <a:endParaRPr lang="es-CO"/>
        </a:p>
      </dgm:t>
    </dgm:pt>
    <dgm:pt modelId="{D3EE3D2D-2C70-487A-AB0E-7663B71D46EA}" type="pres">
      <dgm:prSet presAssocID="{BC7A9751-3390-4400-B162-7F409893252E}" presName="textNode" presStyleLbl="bgShp" presStyleIdx="1" presStyleCnt="2"/>
      <dgm:spPr/>
      <dgm:t>
        <a:bodyPr/>
        <a:lstStyle/>
        <a:p>
          <a:endParaRPr lang="es-CO"/>
        </a:p>
      </dgm:t>
    </dgm:pt>
    <dgm:pt modelId="{79995DAA-F478-4F24-93F3-452C7B0B5FFF}" type="pres">
      <dgm:prSet presAssocID="{BC7A9751-3390-4400-B162-7F409893252E}" presName="compChildNode" presStyleCnt="0"/>
      <dgm:spPr/>
    </dgm:pt>
    <dgm:pt modelId="{F0AC4FF5-B059-4C0F-BECB-8C7CFE22DD4C}" type="pres">
      <dgm:prSet presAssocID="{BC7A9751-3390-4400-B162-7F409893252E}" presName="theInnerList" presStyleCnt="0"/>
      <dgm:spPr/>
    </dgm:pt>
    <dgm:pt modelId="{5A735E34-97B3-44BF-99FB-29B9BDE24DFC}" type="pres">
      <dgm:prSet presAssocID="{E7D585EE-0AB7-4E28-A272-841CDBD97EAC}" presName="childNode" presStyleLbl="node1" presStyleIdx="1" presStyleCnt="2" custScaleX="112287" custScaleY="115622" custLinFactNeighborX="417" custLinFactNeighborY="-905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C90E1E3-0E69-4C6F-B9A0-5634FEEDF55A}" srcId="{4FBDF5FA-C842-489D-AA83-4CA3C75B898C}" destId="{47934F86-4094-4F97-8277-DB0F7A7955FF}" srcOrd="0" destOrd="0" parTransId="{940B8CAE-E1AE-438D-907E-EFEFD1EBFB0E}" sibTransId="{63C43A5F-2235-42D9-9BC2-45AA54991E25}"/>
    <dgm:cxn modelId="{2D4AC120-6D28-4C13-A42B-DA64DF32D2BC}" type="presOf" srcId="{38B8855C-E069-4225-BF49-8D6BC3F3F502}" destId="{351BD902-1503-4409-B5C3-8F686CD8A044}" srcOrd="0" destOrd="0" presId="urn:microsoft.com/office/officeart/2005/8/layout/lProcess2"/>
    <dgm:cxn modelId="{20DB69CC-B64E-4583-BC4D-9B1192BDC0A3}" srcId="{BC7A9751-3390-4400-B162-7F409893252E}" destId="{E7D585EE-0AB7-4E28-A272-841CDBD97EAC}" srcOrd="0" destOrd="0" parTransId="{F6B0AB94-DD4D-4C3B-BD67-D3BC9A00B380}" sibTransId="{9C97C68B-6676-4F0A-B3D3-0318794AAD2B}"/>
    <dgm:cxn modelId="{85C2B8C4-4D2F-4AF3-AA51-072F2E938C5C}" type="presOf" srcId="{BC7A9751-3390-4400-B162-7F409893252E}" destId="{D3EE3D2D-2C70-487A-AB0E-7663B71D46EA}" srcOrd="1" destOrd="0" presId="urn:microsoft.com/office/officeart/2005/8/layout/lProcess2"/>
    <dgm:cxn modelId="{008D0CFA-3943-455B-9977-C499061BAC51}" type="presOf" srcId="{47934F86-4094-4F97-8277-DB0F7A7955FF}" destId="{11335289-9645-4F8D-9B28-3D22A0E8B59F}" srcOrd="1" destOrd="0" presId="urn:microsoft.com/office/officeart/2005/8/layout/lProcess2"/>
    <dgm:cxn modelId="{7FEF3D48-2D4B-40BA-84FC-FB12B2C05BE2}" srcId="{4FBDF5FA-C842-489D-AA83-4CA3C75B898C}" destId="{BC7A9751-3390-4400-B162-7F409893252E}" srcOrd="1" destOrd="0" parTransId="{7A38B7B9-F2CE-40EE-B630-7C9F2BE92667}" sibTransId="{9A44BB70-D757-4D30-AD3D-2E69AF83ABB1}"/>
    <dgm:cxn modelId="{4876EC50-3728-4F6D-B9F5-3E34008A87D0}" type="presOf" srcId="{47934F86-4094-4F97-8277-DB0F7A7955FF}" destId="{FA00F205-3D44-4008-8175-D7D0A28604EA}" srcOrd="0" destOrd="0" presId="urn:microsoft.com/office/officeart/2005/8/layout/lProcess2"/>
    <dgm:cxn modelId="{B237A25A-ED50-45EB-95FA-50941F8EC4EF}" type="presOf" srcId="{E7D585EE-0AB7-4E28-A272-841CDBD97EAC}" destId="{5A735E34-97B3-44BF-99FB-29B9BDE24DFC}" srcOrd="0" destOrd="0" presId="urn:microsoft.com/office/officeart/2005/8/layout/lProcess2"/>
    <dgm:cxn modelId="{79797B1B-D065-4DFD-950C-30E1E498681D}" srcId="{47934F86-4094-4F97-8277-DB0F7A7955FF}" destId="{38B8855C-E069-4225-BF49-8D6BC3F3F502}" srcOrd="0" destOrd="0" parTransId="{4B6ADEA3-E42A-40BA-B2E5-58C317CF65F9}" sibTransId="{FA03B777-6A6C-406C-A6F4-5360C8058FF8}"/>
    <dgm:cxn modelId="{9A6D9201-A855-407C-90BD-28C55BA0E2E1}" type="presOf" srcId="{4FBDF5FA-C842-489D-AA83-4CA3C75B898C}" destId="{AD03D493-78B3-460E-920F-5A8F8AE4C40E}" srcOrd="0" destOrd="0" presId="urn:microsoft.com/office/officeart/2005/8/layout/lProcess2"/>
    <dgm:cxn modelId="{4FDCCCEE-5EEE-413C-B2F3-53DD3D7910D0}" type="presOf" srcId="{BC7A9751-3390-4400-B162-7F409893252E}" destId="{CC854239-D941-4415-A01E-65C39F6DB053}" srcOrd="0" destOrd="0" presId="urn:microsoft.com/office/officeart/2005/8/layout/lProcess2"/>
    <dgm:cxn modelId="{19D5D89A-E7C2-466B-8941-66516F8B65F7}" type="presParOf" srcId="{AD03D493-78B3-460E-920F-5A8F8AE4C40E}" destId="{E1AAF376-DB5E-4A77-B568-F989312F7C07}" srcOrd="0" destOrd="0" presId="urn:microsoft.com/office/officeart/2005/8/layout/lProcess2"/>
    <dgm:cxn modelId="{F00555B3-628A-434E-B6E7-364D01A4F011}" type="presParOf" srcId="{E1AAF376-DB5E-4A77-B568-F989312F7C07}" destId="{FA00F205-3D44-4008-8175-D7D0A28604EA}" srcOrd="0" destOrd="0" presId="urn:microsoft.com/office/officeart/2005/8/layout/lProcess2"/>
    <dgm:cxn modelId="{250CF2D9-FF09-49F3-A22E-C2C1D4AA1B80}" type="presParOf" srcId="{E1AAF376-DB5E-4A77-B568-F989312F7C07}" destId="{11335289-9645-4F8D-9B28-3D22A0E8B59F}" srcOrd="1" destOrd="0" presId="urn:microsoft.com/office/officeart/2005/8/layout/lProcess2"/>
    <dgm:cxn modelId="{781799D0-8E27-4819-900D-F2AB49CA069B}" type="presParOf" srcId="{E1AAF376-DB5E-4A77-B568-F989312F7C07}" destId="{73B99B08-9790-4D47-AD84-D88E8558E116}" srcOrd="2" destOrd="0" presId="urn:microsoft.com/office/officeart/2005/8/layout/lProcess2"/>
    <dgm:cxn modelId="{9286FAD9-4EF1-4725-A1BF-B54533D59978}" type="presParOf" srcId="{73B99B08-9790-4D47-AD84-D88E8558E116}" destId="{427288FA-CF84-4C8F-B684-4F682B0620FB}" srcOrd="0" destOrd="0" presId="urn:microsoft.com/office/officeart/2005/8/layout/lProcess2"/>
    <dgm:cxn modelId="{57610805-2EEB-4C2D-AA06-5437CC449335}" type="presParOf" srcId="{427288FA-CF84-4C8F-B684-4F682B0620FB}" destId="{351BD902-1503-4409-B5C3-8F686CD8A044}" srcOrd="0" destOrd="0" presId="urn:microsoft.com/office/officeart/2005/8/layout/lProcess2"/>
    <dgm:cxn modelId="{3D582427-89AB-4684-880A-45F60FA99C2F}" type="presParOf" srcId="{AD03D493-78B3-460E-920F-5A8F8AE4C40E}" destId="{647B1C1F-C69E-45E2-82C3-BA76E77D6893}" srcOrd="1" destOrd="0" presId="urn:microsoft.com/office/officeart/2005/8/layout/lProcess2"/>
    <dgm:cxn modelId="{5A87CF20-D2C7-4999-8B9D-F94B6E0BE0B1}" type="presParOf" srcId="{AD03D493-78B3-460E-920F-5A8F8AE4C40E}" destId="{D6F40349-3048-4C26-969A-97095E827827}" srcOrd="2" destOrd="0" presId="urn:microsoft.com/office/officeart/2005/8/layout/lProcess2"/>
    <dgm:cxn modelId="{36F799C0-6061-492A-B53F-010138ADC91A}" type="presParOf" srcId="{D6F40349-3048-4C26-969A-97095E827827}" destId="{CC854239-D941-4415-A01E-65C39F6DB053}" srcOrd="0" destOrd="0" presId="urn:microsoft.com/office/officeart/2005/8/layout/lProcess2"/>
    <dgm:cxn modelId="{E870ED77-531D-4B9A-88D7-5FE575F17B22}" type="presParOf" srcId="{D6F40349-3048-4C26-969A-97095E827827}" destId="{D3EE3D2D-2C70-487A-AB0E-7663B71D46EA}" srcOrd="1" destOrd="0" presId="urn:microsoft.com/office/officeart/2005/8/layout/lProcess2"/>
    <dgm:cxn modelId="{8836405F-F4C6-4AA3-A934-2C2CE574A77F}" type="presParOf" srcId="{D6F40349-3048-4C26-969A-97095E827827}" destId="{79995DAA-F478-4F24-93F3-452C7B0B5FFF}" srcOrd="2" destOrd="0" presId="urn:microsoft.com/office/officeart/2005/8/layout/lProcess2"/>
    <dgm:cxn modelId="{A29E353A-A821-492E-A706-BEBEBE489CE4}" type="presParOf" srcId="{79995DAA-F478-4F24-93F3-452C7B0B5FFF}" destId="{F0AC4FF5-B059-4C0F-BECB-8C7CFE22DD4C}" srcOrd="0" destOrd="0" presId="urn:microsoft.com/office/officeart/2005/8/layout/lProcess2"/>
    <dgm:cxn modelId="{8D9BFB41-EAF9-4318-B01E-FC8CAFBD2BA6}" type="presParOf" srcId="{F0AC4FF5-B059-4C0F-BECB-8C7CFE22DD4C}" destId="{5A735E34-97B3-44BF-99FB-29B9BDE24DFC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A2CAC0-D721-4D8A-8B42-B9B5A0BE44C5}">
      <dsp:nvSpPr>
        <dsp:cNvPr id="0" name=""/>
        <dsp:cNvSpPr/>
      </dsp:nvSpPr>
      <dsp:spPr>
        <a:xfrm>
          <a:off x="4428" y="176642"/>
          <a:ext cx="9799354" cy="230639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4400" b="1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22.174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4400" b="1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Bienes Afectados</a:t>
          </a:r>
          <a:endParaRPr lang="es-CO" sz="4400" b="1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71980" y="244194"/>
        <a:ext cx="9664250" cy="2171293"/>
      </dsp:txXfrm>
    </dsp:sp>
    <dsp:sp modelId="{96E2FDEF-8D15-4A4F-9386-14B2BE56C2BF}">
      <dsp:nvSpPr>
        <dsp:cNvPr id="0" name=""/>
        <dsp:cNvSpPr/>
      </dsp:nvSpPr>
      <dsp:spPr>
        <a:xfrm>
          <a:off x="984363" y="2483040"/>
          <a:ext cx="979935" cy="1745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4685"/>
              </a:lnTo>
              <a:lnTo>
                <a:pt x="677229" y="994685"/>
              </a:lnTo>
            </a:path>
          </a:pathLst>
        </a:custGeom>
        <a:noFill/>
        <a:ln w="28575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0DF647-7716-4440-AB03-86919BDC11B2}">
      <dsp:nvSpPr>
        <dsp:cNvPr id="0" name=""/>
        <dsp:cNvSpPr/>
      </dsp:nvSpPr>
      <dsp:spPr>
        <a:xfrm>
          <a:off x="1964299" y="2973300"/>
          <a:ext cx="8216671" cy="2510497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800" b="1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Valor Aproximado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800" b="1" i="0" u="none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COP $19.491.265.933.271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800" b="1" i="0" u="none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(USD $6.497.088.644)</a:t>
          </a:r>
        </a:p>
      </dsp:txBody>
      <dsp:txXfrm>
        <a:off x="2037829" y="3046830"/>
        <a:ext cx="8069611" cy="2363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0F205-3D44-4008-8175-D7D0A28604EA}">
      <dsp:nvSpPr>
        <dsp:cNvPr id="0" name=""/>
        <dsp:cNvSpPr/>
      </dsp:nvSpPr>
      <dsp:spPr>
        <a:xfrm>
          <a:off x="8040" y="0"/>
          <a:ext cx="7734804" cy="5244938"/>
        </a:xfrm>
        <a:prstGeom prst="rect">
          <a:avLst/>
        </a:prstGeom>
        <a:solidFill>
          <a:schemeClr val="lt1"/>
        </a:solidFill>
        <a:ln w="381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4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Abandono forzado</a:t>
          </a:r>
        </a:p>
      </dsp:txBody>
      <dsp:txXfrm>
        <a:off x="8040" y="0"/>
        <a:ext cx="7734804" cy="1573481"/>
      </dsp:txXfrm>
    </dsp:sp>
    <dsp:sp modelId="{351BD902-1503-4409-B5C3-8F686CD8A044}">
      <dsp:nvSpPr>
        <dsp:cNvPr id="0" name=""/>
        <dsp:cNvSpPr/>
      </dsp:nvSpPr>
      <dsp:spPr>
        <a:xfrm>
          <a:off x="401371" y="1235277"/>
          <a:ext cx="6948144" cy="340722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CO" sz="28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“Situación temporal o permanente a la que se ve abocada una persona </a:t>
          </a:r>
          <a:r>
            <a:rPr lang="es-ES" altLang="es-CO" sz="2800" u="sng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forzada a desplazarse</a:t>
          </a:r>
          <a:r>
            <a:rPr lang="es-ES" altLang="es-CO" sz="28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, razón por la cual se ve </a:t>
          </a:r>
          <a:r>
            <a:rPr lang="es-ES" altLang="es-CO" sz="2800" u="sng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impedida para ejercer </a:t>
          </a:r>
          <a:r>
            <a:rPr lang="es-ES" altLang="es-CO" sz="28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la administración, explotación y contacto directo con los predios que debió desatender en su desplazamiento durante el periodo establecido en el artículo </a:t>
          </a:r>
          <a:r>
            <a:rPr lang="es-ES" altLang="es-CO" sz="2800" kern="1200" dirty="0">
              <a:solidFill>
                <a:schemeClr val="tx1"/>
              </a:solidFill>
              <a:latin typeface="+mn-lt"/>
              <a:ea typeface="+mn-ea"/>
              <a:cs typeface="+mn-cs"/>
              <a:hlinkClick xmlns:r="http://schemas.openxmlformats.org/officeDocument/2006/relationships" r:id="rId1"/>
            </a:rPr>
            <a:t>75</a:t>
          </a:r>
          <a:r>
            <a:rPr lang="es-ES" altLang="es-CO" sz="28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”. </a:t>
          </a:r>
          <a:endParaRPr lang="es-CO" sz="28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501165" y="1335071"/>
        <a:ext cx="6748556" cy="3207641"/>
      </dsp:txXfrm>
    </dsp:sp>
    <dsp:sp modelId="{CC854239-D941-4415-A01E-65C39F6DB053}">
      <dsp:nvSpPr>
        <dsp:cNvPr id="0" name=""/>
        <dsp:cNvSpPr/>
      </dsp:nvSpPr>
      <dsp:spPr>
        <a:xfrm>
          <a:off x="8330996" y="0"/>
          <a:ext cx="7734804" cy="5244938"/>
        </a:xfrm>
        <a:prstGeom prst="rect">
          <a:avLst/>
        </a:prstGeom>
        <a:solidFill>
          <a:schemeClr val="lt1"/>
        </a:solidFill>
        <a:ln w="381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4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Despojo</a:t>
          </a:r>
        </a:p>
      </dsp:txBody>
      <dsp:txXfrm>
        <a:off x="8330996" y="0"/>
        <a:ext cx="7734804" cy="1573481"/>
      </dsp:txXfrm>
    </dsp:sp>
    <dsp:sp modelId="{5A735E34-97B3-44BF-99FB-29B9BDE24DFC}">
      <dsp:nvSpPr>
        <dsp:cNvPr id="0" name=""/>
        <dsp:cNvSpPr/>
      </dsp:nvSpPr>
      <dsp:spPr>
        <a:xfrm>
          <a:off x="8742089" y="1307892"/>
          <a:ext cx="6948144" cy="340672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u="sng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“Acción </a:t>
          </a:r>
          <a:r>
            <a:rPr lang="es-ES" sz="28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por medio de la cual, aprovechándose de la situación de </a:t>
          </a:r>
          <a:r>
            <a:rPr lang="es-ES" sz="2800" u="sng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violencia</a:t>
          </a:r>
          <a:r>
            <a:rPr lang="es-ES" sz="28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, se </a:t>
          </a:r>
          <a:r>
            <a:rPr lang="es-ES" sz="2800" u="sng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priva arbitrariamente </a:t>
          </a:r>
          <a:r>
            <a:rPr lang="es-ES" sz="28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a una persona de su propiedad, posesión u ocupación, ya sea de </a:t>
          </a:r>
          <a:r>
            <a:rPr lang="es-ES" sz="2800" u="sng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hecho</a:t>
          </a:r>
          <a:r>
            <a:rPr lang="es-ES" sz="28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, mediante </a:t>
          </a:r>
          <a:r>
            <a:rPr lang="es-ES" sz="2800" u="sng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negocio jurídico</a:t>
          </a:r>
          <a:r>
            <a:rPr lang="es-ES" sz="28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, </a:t>
          </a:r>
          <a:r>
            <a:rPr lang="es-ES" sz="2800" u="sng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acto administrativo</a:t>
          </a:r>
          <a:r>
            <a:rPr lang="es-ES" sz="28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, </a:t>
          </a:r>
          <a:r>
            <a:rPr lang="es-ES" sz="2800" u="sng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sentencia</a:t>
          </a:r>
          <a:r>
            <a:rPr lang="es-ES" sz="28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, o mediante la comisión de </a:t>
          </a:r>
          <a:r>
            <a:rPr lang="es-ES" sz="2800" u="sng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delitos</a:t>
          </a:r>
          <a:r>
            <a:rPr lang="es-ES" sz="28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 asociados a la situación de violencia”. </a:t>
          </a:r>
          <a:endParaRPr lang="es-CO" sz="28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8841869" y="1407672"/>
        <a:ext cx="6748584" cy="3207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9568A-AA15-4930-8927-6C6289EC5AB5}" type="datetimeFigureOut">
              <a:rPr lang="es-CO" smtClean="0"/>
              <a:t>13/07/2017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1231900" y="1143000"/>
            <a:ext cx="9321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86A0D-8DC0-4FC1-868B-BAAE807511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6620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86A0D-8DC0-4FC1-868B-BAAE807511E8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0656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7021" y="2573773"/>
            <a:ext cx="21272897" cy="17759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54041" y="4694926"/>
            <a:ext cx="17518857" cy="211731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24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49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74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99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124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149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174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19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7/13/2017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144530" y="331791"/>
            <a:ext cx="5631061" cy="70692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1347" y="331791"/>
            <a:ext cx="16476068" cy="70692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956" y="5323986"/>
            <a:ext cx="21272897" cy="1645526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6956" y="3511606"/>
            <a:ext cx="21272897" cy="1812379"/>
          </a:xfrm>
        </p:spPr>
        <p:txBody>
          <a:bodyPr anchor="b"/>
          <a:lstStyle>
            <a:lvl1pPr marL="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1pPr>
            <a:lvl2pPr marL="1024951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2049902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307485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409980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5124755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6149706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7174657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8199608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1347" y="1933205"/>
            <a:ext cx="11053564" cy="5467825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22027" y="1933205"/>
            <a:ext cx="11053564" cy="5467825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347" y="1854574"/>
            <a:ext cx="11057911" cy="772898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4951" indent="0">
              <a:buNone/>
              <a:defRPr sz="4500" b="1"/>
            </a:lvl2pPr>
            <a:lvl3pPr marL="2049902" indent="0">
              <a:buNone/>
              <a:defRPr sz="4000" b="1"/>
            </a:lvl3pPr>
            <a:lvl4pPr marL="3074853" indent="0">
              <a:buNone/>
              <a:defRPr sz="3600" b="1"/>
            </a:lvl4pPr>
            <a:lvl5pPr marL="4099804" indent="0">
              <a:buNone/>
              <a:defRPr sz="3600" b="1"/>
            </a:lvl5pPr>
            <a:lvl6pPr marL="5124755" indent="0">
              <a:buNone/>
              <a:defRPr sz="3600" b="1"/>
            </a:lvl6pPr>
            <a:lvl7pPr marL="6149706" indent="0">
              <a:buNone/>
              <a:defRPr sz="3600" b="1"/>
            </a:lvl7pPr>
            <a:lvl8pPr marL="7174657" indent="0">
              <a:buNone/>
              <a:defRPr sz="3600" b="1"/>
            </a:lvl8pPr>
            <a:lvl9pPr marL="8199608" indent="0">
              <a:buNone/>
              <a:defRPr sz="3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1347" y="2627471"/>
            <a:ext cx="11057911" cy="4773559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13341" y="1854574"/>
            <a:ext cx="11062254" cy="772898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4951" indent="0">
              <a:buNone/>
              <a:defRPr sz="4500" b="1"/>
            </a:lvl2pPr>
            <a:lvl3pPr marL="2049902" indent="0">
              <a:buNone/>
              <a:defRPr sz="4000" b="1"/>
            </a:lvl3pPr>
            <a:lvl4pPr marL="3074853" indent="0">
              <a:buNone/>
              <a:defRPr sz="3600" b="1"/>
            </a:lvl4pPr>
            <a:lvl5pPr marL="4099804" indent="0">
              <a:buNone/>
              <a:defRPr sz="3600" b="1"/>
            </a:lvl5pPr>
            <a:lvl6pPr marL="5124755" indent="0">
              <a:buNone/>
              <a:defRPr sz="3600" b="1"/>
            </a:lvl6pPr>
            <a:lvl7pPr marL="6149706" indent="0">
              <a:buNone/>
              <a:defRPr sz="3600" b="1"/>
            </a:lvl7pPr>
            <a:lvl8pPr marL="7174657" indent="0">
              <a:buNone/>
              <a:defRPr sz="3600" b="1"/>
            </a:lvl8pPr>
            <a:lvl9pPr marL="8199608" indent="0">
              <a:buNone/>
              <a:defRPr sz="3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13341" y="2627471"/>
            <a:ext cx="11062254" cy="4773559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351" y="329873"/>
            <a:ext cx="8233690" cy="1403875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4837" y="329873"/>
            <a:ext cx="13990754" cy="7071157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1351" y="1733748"/>
            <a:ext cx="8233690" cy="5667282"/>
          </a:xfrm>
        </p:spPr>
        <p:txBody>
          <a:bodyPr/>
          <a:lstStyle>
            <a:lvl1pPr marL="0" indent="0">
              <a:buNone/>
              <a:defRPr sz="3100"/>
            </a:lvl1pPr>
            <a:lvl2pPr marL="1024951" indent="0">
              <a:buNone/>
              <a:defRPr sz="2700"/>
            </a:lvl2pPr>
            <a:lvl3pPr marL="2049902" indent="0">
              <a:buNone/>
              <a:defRPr sz="2200"/>
            </a:lvl3pPr>
            <a:lvl4pPr marL="3074853" indent="0">
              <a:buNone/>
              <a:defRPr sz="2000"/>
            </a:lvl4pPr>
            <a:lvl5pPr marL="4099804" indent="0">
              <a:buNone/>
              <a:defRPr sz="2000"/>
            </a:lvl5pPr>
            <a:lvl6pPr marL="5124755" indent="0">
              <a:buNone/>
              <a:defRPr sz="2000"/>
            </a:lvl6pPr>
            <a:lvl7pPr marL="6149706" indent="0">
              <a:buNone/>
              <a:defRPr sz="2000"/>
            </a:lvl7pPr>
            <a:lvl8pPr marL="7174657" indent="0">
              <a:buNone/>
              <a:defRPr sz="2000"/>
            </a:lvl8pPr>
            <a:lvl9pPr marL="8199608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455" y="5799614"/>
            <a:ext cx="15016163" cy="684678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5455" y="740295"/>
            <a:ext cx="15016163" cy="4971098"/>
          </a:xfrm>
        </p:spPr>
        <p:txBody>
          <a:bodyPr/>
          <a:lstStyle>
            <a:lvl1pPr marL="0" indent="0">
              <a:buNone/>
              <a:defRPr sz="7200"/>
            </a:lvl1pPr>
            <a:lvl2pPr marL="1024951" indent="0">
              <a:buNone/>
              <a:defRPr sz="6300"/>
            </a:lvl2pPr>
            <a:lvl3pPr marL="2049902" indent="0">
              <a:buNone/>
              <a:defRPr sz="5400"/>
            </a:lvl3pPr>
            <a:lvl4pPr marL="3074853" indent="0">
              <a:buNone/>
              <a:defRPr sz="4500"/>
            </a:lvl4pPr>
            <a:lvl5pPr marL="4099804" indent="0">
              <a:buNone/>
              <a:defRPr sz="4500"/>
            </a:lvl5pPr>
            <a:lvl6pPr marL="5124755" indent="0">
              <a:buNone/>
              <a:defRPr sz="4500"/>
            </a:lvl6pPr>
            <a:lvl7pPr marL="6149706" indent="0">
              <a:buNone/>
              <a:defRPr sz="4500"/>
            </a:lvl7pPr>
            <a:lvl8pPr marL="7174657" indent="0">
              <a:buNone/>
              <a:defRPr sz="4500"/>
            </a:lvl8pPr>
            <a:lvl9pPr marL="8199608" indent="0">
              <a:buNone/>
              <a:defRPr sz="4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05455" y="6484292"/>
            <a:ext cx="15016163" cy="972355"/>
          </a:xfrm>
        </p:spPr>
        <p:txBody>
          <a:bodyPr/>
          <a:lstStyle>
            <a:lvl1pPr marL="0" indent="0">
              <a:buNone/>
              <a:defRPr sz="3100"/>
            </a:lvl1pPr>
            <a:lvl2pPr marL="1024951" indent="0">
              <a:buNone/>
              <a:defRPr sz="2700"/>
            </a:lvl2pPr>
            <a:lvl3pPr marL="2049902" indent="0">
              <a:buNone/>
              <a:defRPr sz="2200"/>
            </a:lvl3pPr>
            <a:lvl4pPr marL="3074853" indent="0">
              <a:buNone/>
              <a:defRPr sz="2000"/>
            </a:lvl4pPr>
            <a:lvl5pPr marL="4099804" indent="0">
              <a:buNone/>
              <a:defRPr sz="2000"/>
            </a:lvl5pPr>
            <a:lvl6pPr marL="5124755" indent="0">
              <a:buNone/>
              <a:defRPr sz="2000"/>
            </a:lvl6pPr>
            <a:lvl7pPr marL="6149706" indent="0">
              <a:buNone/>
              <a:defRPr sz="2000"/>
            </a:lvl7pPr>
            <a:lvl8pPr marL="7174657" indent="0">
              <a:buNone/>
              <a:defRPr sz="2000"/>
            </a:lvl8pPr>
            <a:lvl9pPr marL="8199608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347" y="331790"/>
            <a:ext cx="22524244" cy="1380861"/>
          </a:xfrm>
          <a:prstGeom prst="rect">
            <a:avLst/>
          </a:prstGeom>
        </p:spPr>
        <p:txBody>
          <a:bodyPr vert="horz" lIns="204990" tIns="102495" rIns="204990" bIns="10249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347" y="1933205"/>
            <a:ext cx="22524244" cy="5467825"/>
          </a:xfrm>
          <a:prstGeom prst="rect">
            <a:avLst/>
          </a:prstGeom>
        </p:spPr>
        <p:txBody>
          <a:bodyPr vert="horz" lIns="204990" tIns="102495" rIns="204990" bIns="10249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347" y="7679121"/>
            <a:ext cx="5839619" cy="441108"/>
          </a:xfrm>
          <a:prstGeom prst="rect">
            <a:avLst/>
          </a:prstGeom>
        </p:spPr>
        <p:txBody>
          <a:bodyPr vert="horz" lIns="204990" tIns="102495" rIns="204990" bIns="102495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50871" y="7679121"/>
            <a:ext cx="7925197" cy="441108"/>
          </a:xfrm>
          <a:prstGeom prst="rect">
            <a:avLst/>
          </a:prstGeom>
        </p:spPr>
        <p:txBody>
          <a:bodyPr vert="horz" lIns="204990" tIns="102495" rIns="204990" bIns="102495" rtlCol="0" anchor="ctr"/>
          <a:lstStyle>
            <a:lvl1pPr algn="ct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35972" y="7679121"/>
            <a:ext cx="5839619" cy="441108"/>
          </a:xfrm>
          <a:prstGeom prst="rect">
            <a:avLst/>
          </a:prstGeom>
        </p:spPr>
        <p:txBody>
          <a:bodyPr vert="horz" lIns="204990" tIns="102495" rIns="204990" bIns="102495" rtlCol="0" anchor="ctr"/>
          <a:lstStyle>
            <a:lvl1pPr algn="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1024951" rtl="0" eaLnBrk="1" latinLnBrk="0" hangingPunct="1">
        <a:spcBef>
          <a:spcPct val="0"/>
        </a:spcBef>
        <a:buNone/>
        <a:defRPr sz="9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68713" indent="-768713" algn="l" defTabSz="1024951" rtl="0" eaLnBrk="1" latinLnBrk="0" hangingPunct="1">
        <a:spcBef>
          <a:spcPct val="20000"/>
        </a:spcBef>
        <a:buFont typeface="Arial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665545" indent="-640594" algn="l" defTabSz="1024951" rtl="0" eaLnBrk="1" latinLnBrk="0" hangingPunct="1">
        <a:spcBef>
          <a:spcPct val="20000"/>
        </a:spcBef>
        <a:buFont typeface="Arial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2562377" indent="-512475" algn="l" defTabSz="1024951" rtl="0" eaLnBrk="1" latinLnBrk="0" hangingPunct="1">
        <a:spcBef>
          <a:spcPct val="20000"/>
        </a:spcBef>
        <a:buFont typeface="Arial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3587328" indent="-512475" algn="l" defTabSz="1024951" rtl="0" eaLnBrk="1" latinLnBrk="0" hangingPunct="1">
        <a:spcBef>
          <a:spcPct val="20000"/>
        </a:spcBef>
        <a:buFont typeface="Arial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4pPr>
      <a:lvl5pPr marL="4612279" indent="-512475" algn="l" defTabSz="1024951" rtl="0" eaLnBrk="1" latinLnBrk="0" hangingPunct="1">
        <a:spcBef>
          <a:spcPct val="20000"/>
        </a:spcBef>
        <a:buFont typeface="Arial"/>
        <a:buChar char="»"/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5637230" indent="-512475" algn="l" defTabSz="1024951" rtl="0" eaLnBrk="1" latinLnBrk="0" hangingPunct="1">
        <a:spcBef>
          <a:spcPct val="20000"/>
        </a:spcBef>
        <a:buFont typeface="Arial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6pPr>
      <a:lvl7pPr marL="6662181" indent="-512475" algn="l" defTabSz="1024951" rtl="0" eaLnBrk="1" latinLnBrk="0" hangingPunct="1">
        <a:spcBef>
          <a:spcPct val="20000"/>
        </a:spcBef>
        <a:buFont typeface="Arial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7pPr>
      <a:lvl8pPr marL="7687132" indent="-512475" algn="l" defTabSz="1024951" rtl="0" eaLnBrk="1" latinLnBrk="0" hangingPunct="1">
        <a:spcBef>
          <a:spcPct val="20000"/>
        </a:spcBef>
        <a:buFont typeface="Arial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8pPr>
      <a:lvl9pPr marL="8712083" indent="-512475" algn="l" defTabSz="1024951" rtl="0" eaLnBrk="1" latinLnBrk="0" hangingPunct="1">
        <a:spcBef>
          <a:spcPct val="20000"/>
        </a:spcBef>
        <a:buFont typeface="Arial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495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4951" algn="l" defTabSz="102495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9902" algn="l" defTabSz="102495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74853" algn="l" defTabSz="102495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099804" algn="l" defTabSz="102495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24755" algn="l" defTabSz="102495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49706" algn="l" defTabSz="102495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74657" algn="l" defTabSz="102495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199608" algn="l" defTabSz="102495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://www.google.com.co/url?sa=i&amp;rct=j&amp;q=&amp;esrc=s&amp;source=images&amp;cd=&amp;cad=rja&amp;uact=8&amp;ved=0CAcQjRxqFQoTCNeuuozHnMkCFUNMJgodVygEGQ&amp;url=http://www.decompraventa.com.co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4.png"/><Relationship Id="rId7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3138616" y="5564193"/>
            <a:ext cx="21649037" cy="1428446"/>
          </a:xfrm>
          <a:prstGeom prst="rect">
            <a:avLst/>
          </a:prstGeom>
        </p:spPr>
        <p:txBody>
          <a:bodyPr vert="horz" lIns="204990" tIns="102495" rIns="204990" bIns="102495" rtlCol="0">
            <a:noAutofit/>
          </a:bodyPr>
          <a:lstStyle>
            <a:lvl1pPr marL="768713" indent="-768713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65545" indent="-640594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6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62377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328" indent="-512475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2279" indent="-512475" algn="l" defTabSz="102495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37230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662181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87132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12083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4400" b="1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Panel</a:t>
            </a:r>
            <a:r>
              <a:rPr lang="es-CO" sz="4400" b="1" dirty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: mejores prácticas en la gestión del riesgo legal de extinción de dominio y tenencia de </a:t>
            </a:r>
            <a:r>
              <a:rPr lang="es-CO" sz="4400" b="1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tierras</a:t>
            </a:r>
            <a:endParaRPr lang="es-ES" sz="4400" b="1" dirty="0">
              <a:solidFill>
                <a:schemeClr val="accent5">
                  <a:lumMod val="7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0250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504654" y="560394"/>
            <a:ext cx="20378265" cy="1213883"/>
          </a:xfrm>
          <a:prstGeom prst="rect">
            <a:avLst/>
          </a:prstGeom>
        </p:spPr>
        <p:txBody>
          <a:bodyPr vert="horz" lIns="204990" tIns="102495" rIns="204990" bIns="102495" rtlCol="0">
            <a:noAutofit/>
          </a:bodyPr>
          <a:lstStyle>
            <a:lvl1pPr marL="768713" indent="-768713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65545" indent="-640594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6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62377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328" indent="-512475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2279" indent="-512475" algn="l" defTabSz="102495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37230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662181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87132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12083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4400" b="1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QUE HACER?</a:t>
            </a:r>
            <a:endParaRPr lang="es-CO" sz="4400" b="1" dirty="0">
              <a:solidFill>
                <a:schemeClr val="accent5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/>
          <a:srcRect t="5685"/>
          <a:stretch/>
        </p:blipFill>
        <p:spPr>
          <a:xfrm>
            <a:off x="21656695" y="4399005"/>
            <a:ext cx="1401011" cy="204978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4" r="7610" b="-474"/>
          <a:stretch>
            <a:fillRect/>
          </a:stretch>
        </p:blipFill>
        <p:spPr>
          <a:xfrm>
            <a:off x="7467875" y="2164116"/>
            <a:ext cx="3479720" cy="2991097"/>
          </a:xfrm>
          <a:prstGeom prst="rect">
            <a:avLst/>
          </a:prstGeom>
        </p:spPr>
      </p:pic>
      <p:pic>
        <p:nvPicPr>
          <p:cNvPr id="8" name="Picture 2" descr="http://www.finanzas.gob.ec/wp-content/uploads/2012/10/Seguimiento-296x28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243" y="2164116"/>
            <a:ext cx="3406122" cy="299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343658" y="2043342"/>
            <a:ext cx="3398447" cy="3433865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3306990" y="5413649"/>
            <a:ext cx="15281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3600" dirty="0" smtClean="0"/>
              <a:t>.  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114463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/>
          <a:srcRect t="5685"/>
          <a:stretch/>
        </p:blipFill>
        <p:spPr>
          <a:xfrm>
            <a:off x="21656695" y="4399005"/>
            <a:ext cx="1401011" cy="2049783"/>
          </a:xfrm>
          <a:prstGeom prst="rect">
            <a:avLst/>
          </a:prstGeom>
        </p:spPr>
      </p:pic>
      <p:pic>
        <p:nvPicPr>
          <p:cNvPr id="12" name="Picture 2" descr="http://static.wixstatic.com/media/cf5551_d29d2123a4d1764bc41bf4ab2899360b.jpg_srz_1950_850_85_22_0.50_1.20_0.00_jpg_srz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012" y="2413192"/>
            <a:ext cx="7060183" cy="5232208"/>
          </a:xfrm>
          <a:prstGeom prst="rect">
            <a:avLst/>
          </a:prstGeom>
          <a:noFill/>
          <a:ln w="762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201" y="2413192"/>
            <a:ext cx="6096000" cy="5258576"/>
          </a:xfrm>
          <a:prstGeom prst="rect">
            <a:avLst/>
          </a:prstGeom>
          <a:ln w="76200">
            <a:solidFill>
              <a:schemeClr val="accent6"/>
            </a:solidFill>
          </a:ln>
        </p:spPr>
      </p:pic>
      <p:sp>
        <p:nvSpPr>
          <p:cNvPr id="15" name="Subtítulo 2"/>
          <p:cNvSpPr txBox="1">
            <a:spLocks/>
          </p:cNvSpPr>
          <p:nvPr/>
        </p:nvSpPr>
        <p:spPr>
          <a:xfrm>
            <a:off x="504654" y="560394"/>
            <a:ext cx="20378265" cy="1213883"/>
          </a:xfrm>
          <a:prstGeom prst="rect">
            <a:avLst/>
          </a:prstGeom>
        </p:spPr>
        <p:txBody>
          <a:bodyPr vert="horz" lIns="204990" tIns="102495" rIns="204990" bIns="102495" rtlCol="0">
            <a:noAutofit/>
          </a:bodyPr>
          <a:lstStyle>
            <a:lvl1pPr marL="768713" indent="-768713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65545" indent="-640594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6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62377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328" indent="-512475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2279" indent="-512475" algn="l" defTabSz="102495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37230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662181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87132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12083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4400" b="1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QUE NO HACER?</a:t>
            </a:r>
            <a:endParaRPr lang="es-CO" sz="4400" b="1" dirty="0">
              <a:solidFill>
                <a:schemeClr val="accent5">
                  <a:lumMod val="7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8204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/>
          <a:srcRect t="5685"/>
          <a:stretch/>
        </p:blipFill>
        <p:spPr>
          <a:xfrm>
            <a:off x="21656695" y="4399005"/>
            <a:ext cx="1401011" cy="2049783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504655" y="560394"/>
            <a:ext cx="10671346" cy="1213883"/>
          </a:xfrm>
          <a:prstGeom prst="rect">
            <a:avLst/>
          </a:prstGeom>
        </p:spPr>
        <p:txBody>
          <a:bodyPr vert="horz" lIns="204990" tIns="102495" rIns="204990" bIns="102495" rtlCol="0">
            <a:noAutofit/>
          </a:bodyPr>
          <a:lstStyle>
            <a:lvl1pPr marL="768713" indent="-768713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65545" indent="-640594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6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62377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328" indent="-512475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2279" indent="-512475" algn="l" defTabSz="102495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37230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662181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87132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12083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4400" b="1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FIDUCIA</a:t>
            </a:r>
            <a:endParaRPr lang="es-CO" sz="4400" b="1" dirty="0">
              <a:solidFill>
                <a:schemeClr val="accent5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7" name="9 Rectángulo"/>
          <p:cNvSpPr/>
          <p:nvPr/>
        </p:nvSpPr>
        <p:spPr>
          <a:xfrm>
            <a:off x="5156200" y="2139877"/>
            <a:ext cx="143368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es-CO" sz="3600" dirty="0" smtClean="0"/>
              <a:t>Si </a:t>
            </a:r>
            <a:r>
              <a:rPr lang="es-CO" sz="3600" dirty="0"/>
              <a:t>se llegare a probar que la fiduciaria no actuó de buena fe al constituir el fideicomiso se podría afectar derechos de la fiduciaria e intervendría en el trámite no como vocera del fideicomiso sino como directa afectada.</a:t>
            </a:r>
          </a:p>
          <a:p>
            <a:pPr algn="just">
              <a:buClr>
                <a:srgbClr val="FFFF00"/>
              </a:buClr>
            </a:pPr>
            <a:endParaRPr lang="es-CO" sz="3600" dirty="0"/>
          </a:p>
          <a:p>
            <a:pPr algn="just">
              <a:buClr>
                <a:srgbClr val="FFFF00"/>
              </a:buClr>
            </a:pPr>
            <a:r>
              <a:rPr lang="es-CO" sz="3600" dirty="0"/>
              <a:t>Cuando se afectan derechos fiduciarios se debe oficiar a la Fiduciaria para que inscriba en el libro del fideicomiso la medida cautelar decretada sobre tales derechos y sus rendimientos.</a:t>
            </a:r>
          </a:p>
        </p:txBody>
      </p:sp>
      <p:pic>
        <p:nvPicPr>
          <p:cNvPr id="8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55" y="2139877"/>
            <a:ext cx="3835803" cy="451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7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504654" y="560394"/>
            <a:ext cx="14076319" cy="922417"/>
          </a:xfrm>
          <a:prstGeom prst="rect">
            <a:avLst/>
          </a:prstGeom>
        </p:spPr>
        <p:txBody>
          <a:bodyPr vert="horz" lIns="204990" tIns="102495" rIns="204990" bIns="102495" rtlCol="0">
            <a:noAutofit/>
          </a:bodyPr>
          <a:lstStyle>
            <a:lvl1pPr marL="768713" indent="-768713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65545" indent="-640594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6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62377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328" indent="-512475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2279" indent="-512475" algn="l" defTabSz="102495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37230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662181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87132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12083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400" b="1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BUENAS PRÁCTICAS</a:t>
            </a:r>
            <a:endParaRPr lang="es-ES" sz="4400" b="1" dirty="0">
              <a:solidFill>
                <a:schemeClr val="accent5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050133" y="2449531"/>
            <a:ext cx="6540849" cy="105534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400" dirty="0">
                <a:solidFill>
                  <a:schemeClr val="tx1"/>
                </a:solidFill>
              </a:rPr>
              <a:t>Conocer el origen del bien y la motivación para la venta.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050134" y="3787488"/>
            <a:ext cx="6540849" cy="56502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400" dirty="0">
                <a:solidFill>
                  <a:schemeClr val="tx1"/>
                </a:solidFill>
              </a:rPr>
              <a:t>Establecer “quién” es el vendedor.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050133" y="4766523"/>
            <a:ext cx="6540850" cy="126210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400" dirty="0">
                <a:solidFill>
                  <a:schemeClr val="tx1"/>
                </a:solidFill>
              </a:rPr>
              <a:t>Verificar la existencia del bien, su tradición (estudio de títulos) y los antecedentes de sus antiguos propietarios.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050134" y="6354379"/>
            <a:ext cx="6540847" cy="164621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400" dirty="0">
                <a:solidFill>
                  <a:schemeClr val="tx1"/>
                </a:solidFill>
              </a:rPr>
              <a:t>En las sociedades y/o establecimientos de comercio, revisar su historial a fin de establecer si existen antecedentes penales o investigaciones asociados.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950995" y="1545948"/>
            <a:ext cx="6639986" cy="632155"/>
          </a:xfrm>
          <a:prstGeom prst="rect">
            <a:avLst/>
          </a:prstGeom>
          <a:noFill/>
          <a:ln w="76200" cmpd="sng">
            <a:solidFill>
              <a:srgbClr val="F57E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Origen</a:t>
            </a:r>
            <a:r>
              <a:rPr lang="es-MX" sz="2800" b="1" dirty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 lícito de los bienes</a:t>
            </a:r>
            <a:r>
              <a:rPr lang="es-ES" sz="2800" dirty="0" smtClean="0"/>
              <a:t> </a:t>
            </a:r>
            <a:endParaRPr lang="es-ES" sz="2800" dirty="0"/>
          </a:p>
        </p:txBody>
      </p:sp>
      <p:sp>
        <p:nvSpPr>
          <p:cNvPr id="14" name="Rectángulo 13"/>
          <p:cNvSpPr/>
          <p:nvPr/>
        </p:nvSpPr>
        <p:spPr>
          <a:xfrm>
            <a:off x="11049982" y="2449531"/>
            <a:ext cx="6540849" cy="190298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es-MX" sz="2400" dirty="0">
                <a:solidFill>
                  <a:schemeClr val="tx1"/>
                </a:solidFill>
              </a:rPr>
              <a:t>Realizar visitas para conocer las actividades a las cuales está siendo destinado el bien, así como su estado actual (modificaciones).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11000413" y="4766523"/>
            <a:ext cx="6540850" cy="126210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es-MX" sz="2400" dirty="0">
                <a:solidFill>
                  <a:schemeClr val="tx1"/>
                </a:solidFill>
              </a:rPr>
              <a:t>Monitorear las actuaciones comerciales, económicas y/o de carácter penal del depositario o tenedor del bien.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10950846" y="6353289"/>
            <a:ext cx="6639986" cy="164730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400" dirty="0">
                <a:solidFill>
                  <a:schemeClr val="tx1"/>
                </a:solidFill>
              </a:rPr>
              <a:t>Todas aquellas que indiquen que se han agotado los recursos para asegurar el cumplimiento del objeto social del bien (documentado</a:t>
            </a:r>
            <a:r>
              <a:rPr lang="es-MX" sz="2400" dirty="0" smtClean="0">
                <a:solidFill>
                  <a:schemeClr val="tx1"/>
                </a:solidFill>
              </a:rPr>
              <a:t>).</a:t>
            </a:r>
            <a:endParaRPr lang="es-MX" sz="2400" dirty="0">
              <a:solidFill>
                <a:schemeClr val="tx1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0950845" y="1545947"/>
            <a:ext cx="6639986" cy="632155"/>
          </a:xfrm>
          <a:prstGeom prst="rect">
            <a:avLst/>
          </a:prstGeom>
          <a:noFill/>
          <a:ln w="76200" cmpd="sng">
            <a:solidFill>
              <a:srgbClr val="F57E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Uso y destinación</a:t>
            </a:r>
            <a:r>
              <a:rPr lang="es-MX" sz="2800" b="1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 </a:t>
            </a:r>
            <a:r>
              <a:rPr lang="es-MX" sz="2800" b="1" dirty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de los bienes</a:t>
            </a:r>
            <a:r>
              <a:rPr lang="es-ES" sz="2800" dirty="0" smtClean="0"/>
              <a:t> </a:t>
            </a:r>
            <a:endParaRPr lang="es-ES" sz="28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t="5685"/>
          <a:stretch/>
        </p:blipFill>
        <p:spPr>
          <a:xfrm>
            <a:off x="21656695" y="4399005"/>
            <a:ext cx="1401011" cy="204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2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ítulo 2"/>
          <p:cNvSpPr txBox="1">
            <a:spLocks/>
          </p:cNvSpPr>
          <p:nvPr/>
        </p:nvSpPr>
        <p:spPr>
          <a:xfrm>
            <a:off x="504654" y="560394"/>
            <a:ext cx="14076319" cy="922417"/>
          </a:xfrm>
          <a:prstGeom prst="rect">
            <a:avLst/>
          </a:prstGeom>
        </p:spPr>
        <p:txBody>
          <a:bodyPr vert="horz" lIns="204990" tIns="102495" rIns="204990" bIns="102495" rtlCol="0">
            <a:noAutofit/>
          </a:bodyPr>
          <a:lstStyle>
            <a:lvl1pPr marL="768713" indent="-768713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65545" indent="-640594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6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62377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328" indent="-512475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2279" indent="-512475" algn="l" defTabSz="102495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37230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662181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87132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12083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4400" b="1" dirty="0">
              <a:solidFill>
                <a:schemeClr val="accent5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5685"/>
          <a:stretch/>
        </p:blipFill>
        <p:spPr>
          <a:xfrm>
            <a:off x="21656695" y="4399005"/>
            <a:ext cx="1401011" cy="2049783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00BB6AF6-60DC-4C14-9E85-95C89A5ABE07}"/>
              </a:ext>
            </a:extLst>
          </p:cNvPr>
          <p:cNvGrpSpPr/>
          <p:nvPr/>
        </p:nvGrpSpPr>
        <p:grpSpPr>
          <a:xfrm>
            <a:off x="4368800" y="560394"/>
            <a:ext cx="14147799" cy="7389806"/>
            <a:chOff x="45908" y="3090218"/>
            <a:chExt cx="4602291" cy="3356001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xmlns="" id="{92CFEB62-A80E-41BD-8FF7-4FD70AEEAFDE}"/>
                </a:ext>
              </a:extLst>
            </p:cNvPr>
            <p:cNvSpPr txBox="1"/>
            <p:nvPr/>
          </p:nvSpPr>
          <p:spPr>
            <a:xfrm>
              <a:off x="45908" y="5796566"/>
              <a:ext cx="4602291" cy="64965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3600" b="1" dirty="0"/>
                <a:t>“ZAR DE LA </a:t>
              </a:r>
              <a:r>
                <a:rPr lang="es-CO" sz="3600" b="1" dirty="0" smtClean="0"/>
                <a:t>CHATARRA”</a:t>
              </a:r>
            </a:p>
            <a:p>
              <a:pPr algn="ctr"/>
              <a:r>
                <a:rPr lang="es-CO" sz="3600" b="1" dirty="0" smtClean="0"/>
                <a:t>Bienes</a:t>
              </a:r>
              <a:r>
                <a:rPr lang="es-CO" sz="3600" b="1" dirty="0"/>
                <a:t>: 15 </a:t>
              </a:r>
              <a:r>
                <a:rPr lang="es-CO" sz="3600" b="1" dirty="0" smtClean="0"/>
                <a:t> Avalúo</a:t>
              </a:r>
              <a:r>
                <a:rPr lang="es-CO" sz="3600" b="1" dirty="0"/>
                <a:t>: </a:t>
              </a:r>
              <a:r>
                <a:rPr lang="es-CO" sz="3600" b="1" dirty="0" smtClean="0"/>
                <a:t>$</a:t>
              </a:r>
              <a:r>
                <a:rPr lang="es-CO" sz="3600" b="1" dirty="0"/>
                <a:t>177,200’164,000 aprox.</a:t>
              </a:r>
              <a:endParaRPr lang="es-ES" sz="3600" dirty="0"/>
            </a:p>
          </p:txBody>
        </p: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xmlns="" id="{C44BB4A0-D6B3-44E2-B6F7-F655ABD81320}"/>
                </a:ext>
              </a:extLst>
            </p:cNvPr>
            <p:cNvGrpSpPr/>
            <p:nvPr/>
          </p:nvGrpSpPr>
          <p:grpSpPr>
            <a:xfrm>
              <a:off x="45909" y="3090218"/>
              <a:ext cx="4602290" cy="2721588"/>
              <a:chOff x="45909" y="3090218"/>
              <a:chExt cx="4602290" cy="2721588"/>
            </a:xfrm>
          </p:grpSpPr>
          <p:pic>
            <p:nvPicPr>
              <p:cNvPr id="8" name="Picture 2" descr="IMG_2861">
                <a:extLst>
                  <a:ext uri="{FF2B5EF4-FFF2-40B4-BE49-F238E27FC236}">
                    <a16:creationId xmlns:a16="http://schemas.microsoft.com/office/drawing/2014/main" xmlns="" id="{79611938-F8AA-481C-A290-0E32434BB2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9719"/>
              <a:stretch/>
            </p:blipFill>
            <p:spPr bwMode="auto">
              <a:xfrm>
                <a:off x="45909" y="3097839"/>
                <a:ext cx="1638111" cy="149742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Imagen 7" descr="C:\Users\andres.parra\Downloads\IMG-20160128-WA0028.jpg">
                <a:extLst>
                  <a:ext uri="{FF2B5EF4-FFF2-40B4-BE49-F238E27FC236}">
                    <a16:creationId xmlns:a16="http://schemas.microsoft.com/office/drawing/2014/main" xmlns="" id="{0DD4C863-29A8-4527-A3DA-536F9CC12D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850" r="15350" b="14517"/>
              <a:stretch>
                <a:fillRect/>
              </a:stretch>
            </p:blipFill>
            <p:spPr bwMode="auto">
              <a:xfrm>
                <a:off x="1695404" y="4595260"/>
                <a:ext cx="1452393" cy="121654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7" descr="X:\Downloads\FOTOS LAVADO\ZAR DE LA CHATARRA TABIO\_MG_7560.JPG">
                <a:extLst>
                  <a:ext uri="{FF2B5EF4-FFF2-40B4-BE49-F238E27FC236}">
                    <a16:creationId xmlns:a16="http://schemas.microsoft.com/office/drawing/2014/main" xmlns="" id="{D72B8D79-534E-42CC-8B7D-A0A4DAF510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7796" y="4604029"/>
                <a:ext cx="1500403" cy="12077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9" descr="X:\Downloads\FOTOS LAVADO\ZAR DE LA CHATARRA TABIO\_MG_7585.JPG">
                <a:extLst>
                  <a:ext uri="{FF2B5EF4-FFF2-40B4-BE49-F238E27FC236}">
                    <a16:creationId xmlns:a16="http://schemas.microsoft.com/office/drawing/2014/main" xmlns="" id="{6541C5F4-B743-44AD-9BA4-B3139C2430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685" b="31262"/>
              <a:stretch/>
            </p:blipFill>
            <p:spPr bwMode="auto">
              <a:xfrm>
                <a:off x="1687469" y="3090218"/>
                <a:ext cx="1475253" cy="150619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DSC_0071">
                <a:extLst>
                  <a:ext uri="{FF2B5EF4-FFF2-40B4-BE49-F238E27FC236}">
                    <a16:creationId xmlns:a16="http://schemas.microsoft.com/office/drawing/2014/main" xmlns="" id="{31402294-D6D2-47B4-977A-C2B332E856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155102" y="3090323"/>
                <a:ext cx="1493097" cy="15049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4" name="Picture 3" descr="DSC_0388">
                <a:extLst>
                  <a:ext uri="{FF2B5EF4-FFF2-40B4-BE49-F238E27FC236}">
                    <a16:creationId xmlns:a16="http://schemas.microsoft.com/office/drawing/2014/main" xmlns="" id="{2C442F2D-E7D7-4C25-85C6-0428813745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6333" y="4595260"/>
                <a:ext cx="1633830" cy="120396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724696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ítulo 2"/>
          <p:cNvSpPr txBox="1">
            <a:spLocks/>
          </p:cNvSpPr>
          <p:nvPr/>
        </p:nvSpPr>
        <p:spPr>
          <a:xfrm>
            <a:off x="504654" y="560394"/>
            <a:ext cx="14076319" cy="922417"/>
          </a:xfrm>
          <a:prstGeom prst="rect">
            <a:avLst/>
          </a:prstGeom>
        </p:spPr>
        <p:txBody>
          <a:bodyPr vert="horz" lIns="204990" tIns="102495" rIns="204990" bIns="102495" rtlCol="0">
            <a:noAutofit/>
          </a:bodyPr>
          <a:lstStyle>
            <a:lvl1pPr marL="768713" indent="-768713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65545" indent="-640594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6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62377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328" indent="-512475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2279" indent="-512475" algn="l" defTabSz="102495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37230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662181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87132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12083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4400" b="1" dirty="0">
              <a:solidFill>
                <a:schemeClr val="accent5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5685"/>
          <a:stretch/>
        </p:blipFill>
        <p:spPr>
          <a:xfrm>
            <a:off x="21656695" y="4399005"/>
            <a:ext cx="1401011" cy="204978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3574451F-5C47-4456-B4B8-E31869E314B7}"/>
              </a:ext>
            </a:extLst>
          </p:cNvPr>
          <p:cNvGrpSpPr/>
          <p:nvPr/>
        </p:nvGrpSpPr>
        <p:grpSpPr>
          <a:xfrm>
            <a:off x="4419600" y="330200"/>
            <a:ext cx="12979400" cy="7772400"/>
            <a:chOff x="41155" y="977041"/>
            <a:chExt cx="4518599" cy="2405158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xmlns="" id="{F70119D1-454B-4A64-A172-16EE5178BFAA}"/>
                </a:ext>
              </a:extLst>
            </p:cNvPr>
            <p:cNvGrpSpPr/>
            <p:nvPr/>
          </p:nvGrpSpPr>
          <p:grpSpPr>
            <a:xfrm>
              <a:off x="41155" y="977041"/>
              <a:ext cx="4518599" cy="2405158"/>
              <a:chOff x="41155" y="977041"/>
              <a:chExt cx="4518599" cy="2405158"/>
            </a:xfrm>
          </p:grpSpPr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xmlns="" id="{F1066434-DD22-40E4-8EB0-F8D3F43D71EC}"/>
                  </a:ext>
                </a:extLst>
              </p:cNvPr>
              <p:cNvSpPr txBox="1"/>
              <p:nvPr/>
            </p:nvSpPr>
            <p:spPr>
              <a:xfrm>
                <a:off x="43598" y="2951052"/>
                <a:ext cx="4510523" cy="43114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3600" b="1" dirty="0" smtClean="0"/>
                  <a:t>“CLAN </a:t>
                </a:r>
                <a:r>
                  <a:rPr lang="es-CO" sz="3600" b="1" dirty="0"/>
                  <a:t>DEL </a:t>
                </a:r>
                <a:r>
                  <a:rPr lang="es-CO" sz="3600" b="1" dirty="0" smtClean="0"/>
                  <a:t>GOLFO”</a:t>
                </a:r>
              </a:p>
              <a:p>
                <a:pPr algn="ctr"/>
                <a:r>
                  <a:rPr lang="es-CO" sz="3600" b="1" dirty="0" smtClean="0"/>
                  <a:t>Bienes</a:t>
                </a:r>
                <a:r>
                  <a:rPr lang="es-CO" sz="3600" b="1" dirty="0"/>
                  <a:t>: 514 </a:t>
                </a:r>
                <a:r>
                  <a:rPr lang="es-CO" sz="3600" b="1" dirty="0" smtClean="0"/>
                  <a:t> Avalúo</a:t>
                </a:r>
                <a:r>
                  <a:rPr lang="es-CO" sz="3600" b="1" dirty="0"/>
                  <a:t>: $388,318’390,000 aprox.</a:t>
                </a:r>
              </a:p>
            </p:txBody>
          </p:sp>
          <p:grpSp>
            <p:nvGrpSpPr>
              <p:cNvPr id="19" name="Grupo 18">
                <a:extLst>
                  <a:ext uri="{FF2B5EF4-FFF2-40B4-BE49-F238E27FC236}">
                    <a16:creationId xmlns:a16="http://schemas.microsoft.com/office/drawing/2014/main" xmlns="" id="{917A5B9B-AC4F-4930-90AB-C8F24B480F09}"/>
                  </a:ext>
                </a:extLst>
              </p:cNvPr>
              <p:cNvGrpSpPr/>
              <p:nvPr/>
            </p:nvGrpSpPr>
            <p:grpSpPr>
              <a:xfrm>
                <a:off x="41155" y="977041"/>
                <a:ext cx="4518599" cy="1966910"/>
                <a:chOff x="41155" y="918596"/>
                <a:chExt cx="4518599" cy="2025357"/>
              </a:xfrm>
            </p:grpSpPr>
            <p:grpSp>
              <p:nvGrpSpPr>
                <p:cNvPr id="20" name="Grupo 19">
                  <a:extLst>
                    <a:ext uri="{FF2B5EF4-FFF2-40B4-BE49-F238E27FC236}">
                      <a16:creationId xmlns:a16="http://schemas.microsoft.com/office/drawing/2014/main" xmlns="" id="{D0753AC8-6DC4-43F7-9DA7-E4359ABD4CD7}"/>
                    </a:ext>
                  </a:extLst>
                </p:cNvPr>
                <p:cNvGrpSpPr/>
                <p:nvPr/>
              </p:nvGrpSpPr>
              <p:grpSpPr>
                <a:xfrm>
                  <a:off x="43598" y="918596"/>
                  <a:ext cx="2362909" cy="1147788"/>
                  <a:chOff x="114431" y="918596"/>
                  <a:chExt cx="4047133" cy="2333046"/>
                </a:xfrm>
              </p:grpSpPr>
              <p:sp>
                <p:nvSpPr>
                  <p:cNvPr id="26" name="Rectángulo 25">
                    <a:extLst>
                      <a:ext uri="{FF2B5EF4-FFF2-40B4-BE49-F238E27FC236}">
                        <a16:creationId xmlns:a16="http://schemas.microsoft.com/office/drawing/2014/main" xmlns="" id="{B14ACF38-E7B2-49B7-811F-3FE30929C550}"/>
                      </a:ext>
                    </a:extLst>
                  </p:cNvPr>
                  <p:cNvSpPr/>
                  <p:nvPr/>
                </p:nvSpPr>
                <p:spPr>
                  <a:xfrm>
                    <a:off x="114431" y="918596"/>
                    <a:ext cx="4047133" cy="462813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>
                    <a:noAutofit/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s-CO" sz="2800" dirty="0">
                        <a:solidFill>
                          <a:prstClr val="black"/>
                        </a:solidFill>
                        <a:latin typeface="Century Gothic" panose="020B0502020202020204" pitchFamily="34" charset="0"/>
                      </a:rPr>
                      <a:t>FASE 1</a:t>
                    </a:r>
                    <a:endParaRPr lang="es-CO" sz="2800" dirty="0">
                      <a:solidFill>
                        <a:srgbClr val="C00000"/>
                      </a:solidFill>
                      <a:latin typeface="Century Gothic" panose="020B0502020202020204" pitchFamily="34" charset="0"/>
                    </a:endParaRPr>
                  </a:p>
                </p:txBody>
              </p:sp>
              <p:pic>
                <p:nvPicPr>
                  <p:cNvPr id="27" name="Picture 5" descr="image1">
                    <a:extLst>
                      <a:ext uri="{FF2B5EF4-FFF2-40B4-BE49-F238E27FC236}">
                        <a16:creationId xmlns:a16="http://schemas.microsoft.com/office/drawing/2014/main" xmlns="" id="{E1BBDCF2-8F44-4BBA-821F-56EE564C15D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32525" y="1381409"/>
                    <a:ext cx="4029037" cy="1870233"/>
                  </a:xfrm>
                  <a:prstGeom prst="rect">
                    <a:avLst/>
                  </a:prstGeom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</p:pic>
            </p:grpSp>
            <p:sp>
              <p:nvSpPr>
                <p:cNvPr id="21" name="Rectángulo 20">
                  <a:extLst>
                    <a:ext uri="{FF2B5EF4-FFF2-40B4-BE49-F238E27FC236}">
                      <a16:creationId xmlns:a16="http://schemas.microsoft.com/office/drawing/2014/main" xmlns="" id="{302D9277-0DB1-40A7-A658-A66470B2F9E9}"/>
                    </a:ext>
                  </a:extLst>
                </p:cNvPr>
                <p:cNvSpPr/>
                <p:nvPr/>
              </p:nvSpPr>
              <p:spPr>
                <a:xfrm>
                  <a:off x="2420380" y="918596"/>
                  <a:ext cx="2139373" cy="237086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>
                  <a:no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CO" sz="2800" dirty="0">
                      <a:solidFill>
                        <a:prstClr val="black"/>
                      </a:solidFill>
                      <a:latin typeface="Century Gothic" panose="020B0502020202020204" pitchFamily="34" charset="0"/>
                    </a:rPr>
                    <a:t>FASE 2</a:t>
                  </a:r>
                  <a:endParaRPr lang="es-CO" sz="2800" dirty="0">
                    <a:solidFill>
                      <a:srgbClr val="C00000"/>
                    </a:solidFill>
                    <a:latin typeface="Century Gothic" panose="020B0502020202020204" pitchFamily="34" charset="0"/>
                  </a:endParaRPr>
                </a:p>
              </p:txBody>
            </p:sp>
            <p:pic>
              <p:nvPicPr>
                <p:cNvPr id="22" name="Imagen 12" descr="Descripción: C:\Users\invitado 1\AppData\Local\Microsoft\Windows\Temporary Internet Files\Content.Word\IMG-20160611-WA0014.jpg">
                  <a:extLst>
                    <a:ext uri="{FF2B5EF4-FFF2-40B4-BE49-F238E27FC236}">
                      <a16:creationId xmlns:a16="http://schemas.microsoft.com/office/drawing/2014/main" xmlns="" id="{BD4FBD5C-7A82-4FDF-A2EB-285399F1F67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17676" t="30281" r="24243" b="42958"/>
                <a:stretch>
                  <a:fillRect/>
                </a:stretch>
              </p:blipFill>
              <p:spPr bwMode="auto">
                <a:xfrm>
                  <a:off x="2430643" y="1146286"/>
                  <a:ext cx="2129111" cy="920098"/>
                </a:xfrm>
                <a:prstGeom prst="rect">
                  <a:avLst/>
                </a:prstGeom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3" name="Rectángulo 22">
                  <a:extLst>
                    <a:ext uri="{FF2B5EF4-FFF2-40B4-BE49-F238E27FC236}">
                      <a16:creationId xmlns:a16="http://schemas.microsoft.com/office/drawing/2014/main" xmlns="" id="{E1063597-221F-4D28-B8C6-F7E87566878C}"/>
                    </a:ext>
                  </a:extLst>
                </p:cNvPr>
                <p:cNvSpPr/>
                <p:nvPr/>
              </p:nvSpPr>
              <p:spPr>
                <a:xfrm>
                  <a:off x="41155" y="2066384"/>
                  <a:ext cx="2389488" cy="24150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>
                  <a:no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CO" sz="2800" dirty="0">
                      <a:solidFill>
                        <a:prstClr val="black"/>
                      </a:solidFill>
                      <a:latin typeface="Century Gothic" panose="020B0502020202020204" pitchFamily="34" charset="0"/>
                    </a:rPr>
                    <a:t>FASE 3</a:t>
                  </a:r>
                  <a:endParaRPr lang="es-CO" sz="2800" dirty="0">
                    <a:solidFill>
                      <a:srgbClr val="C00000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4" name="Rectángulo 23">
                  <a:extLst>
                    <a:ext uri="{FF2B5EF4-FFF2-40B4-BE49-F238E27FC236}">
                      <a16:creationId xmlns:a16="http://schemas.microsoft.com/office/drawing/2014/main" xmlns="" id="{0B8A3974-DC83-4C0C-821D-5A3E01005E03}"/>
                    </a:ext>
                  </a:extLst>
                </p:cNvPr>
                <p:cNvSpPr/>
                <p:nvPr/>
              </p:nvSpPr>
              <p:spPr>
                <a:xfrm>
                  <a:off x="2419930" y="2055601"/>
                  <a:ext cx="2139373" cy="24150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>
                  <a:no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CO" sz="2800" dirty="0">
                      <a:solidFill>
                        <a:prstClr val="black"/>
                      </a:solidFill>
                      <a:latin typeface="Century Gothic" panose="020B0502020202020204" pitchFamily="34" charset="0"/>
                    </a:rPr>
                    <a:t>FASE 4</a:t>
                  </a:r>
                  <a:endParaRPr lang="es-CO" sz="2800" dirty="0">
                    <a:solidFill>
                      <a:srgbClr val="C00000"/>
                    </a:solidFill>
                    <a:latin typeface="Century Gothic" panose="020B0502020202020204" pitchFamily="34" charset="0"/>
                  </a:endParaRPr>
                </a:p>
              </p:txBody>
            </p:sp>
            <p:pic>
              <p:nvPicPr>
                <p:cNvPr id="25" name="Imagen 10">
                  <a:extLst>
                    <a:ext uri="{FF2B5EF4-FFF2-40B4-BE49-F238E27FC236}">
                      <a16:creationId xmlns:a16="http://schemas.microsoft.com/office/drawing/2014/main" xmlns="" id="{C5A4B52F-8FDC-4D6D-9A31-95822CB2D204}"/>
                    </a:ext>
                  </a:extLst>
                </p:cNvPr>
                <p:cNvPicPr/>
                <p:nvPr/>
              </p:nvPicPr>
              <p:blipFill rotWithShape="1">
                <a:blip r:embed="rId6" cstate="print"/>
                <a:srcRect l="19045" t="21290" r="28717" b="20790"/>
                <a:stretch/>
              </p:blipFill>
              <p:spPr bwMode="auto">
                <a:xfrm>
                  <a:off x="53860" y="2285478"/>
                  <a:ext cx="2352647" cy="658475"/>
                </a:xfrm>
                <a:prstGeom prst="rect">
                  <a:avLst/>
                </a:prstGeom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</p:pic>
          </p:grpSp>
        </p:grpSp>
        <p:pic>
          <p:nvPicPr>
            <p:cNvPr id="17" name="Picture 2" descr="IMG-20150426-WA0018">
              <a:extLst>
                <a:ext uri="{FF2B5EF4-FFF2-40B4-BE49-F238E27FC236}">
                  <a16:creationId xmlns:a16="http://schemas.microsoft.com/office/drawing/2014/main" xmlns="" id="{05F10442-9690-4308-9FA1-7432A1649D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b="20025"/>
            <a:stretch/>
          </p:blipFill>
          <p:spPr bwMode="auto">
            <a:xfrm>
              <a:off x="2419484" y="2302557"/>
              <a:ext cx="2134637" cy="647228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4152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504655" y="568741"/>
            <a:ext cx="14076319" cy="922417"/>
          </a:xfrm>
          <a:prstGeom prst="rect">
            <a:avLst/>
          </a:prstGeom>
        </p:spPr>
        <p:txBody>
          <a:bodyPr vert="horz" lIns="204990" tIns="102495" rIns="204990" bIns="102495" rtlCol="0">
            <a:noAutofit/>
          </a:bodyPr>
          <a:lstStyle>
            <a:lvl1pPr marL="768713" indent="-768713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65545" indent="-640594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6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62377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328" indent="-512475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2279" indent="-512475" algn="l" defTabSz="102495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37230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662181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87132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12083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400" b="1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LEASING</a:t>
            </a:r>
            <a:endParaRPr lang="es-ES" sz="4400" b="1" dirty="0">
              <a:solidFill>
                <a:schemeClr val="accent5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54172" y="2158731"/>
            <a:ext cx="2072942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4400" dirty="0" smtClean="0"/>
              <a:t>En </a:t>
            </a:r>
            <a:r>
              <a:rPr lang="es-CO" sz="4400" dirty="0"/>
              <a:t>el Leasing no se transfiere la propiedad hasta que el bien se vende finalmente; razón por la cual, la entidad es responsable de su uso y destinación mientras sea de su propiedad</a:t>
            </a:r>
            <a:r>
              <a:rPr lang="es-CO" sz="4400" dirty="0" smtClean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4400" dirty="0"/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es-CO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t="5685"/>
          <a:stretch/>
        </p:blipFill>
        <p:spPr>
          <a:xfrm>
            <a:off x="21656695" y="4399005"/>
            <a:ext cx="1401011" cy="204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4165600" y="3311941"/>
            <a:ext cx="19430315" cy="922417"/>
          </a:xfrm>
          <a:prstGeom prst="rect">
            <a:avLst/>
          </a:prstGeom>
        </p:spPr>
        <p:txBody>
          <a:bodyPr vert="horz" lIns="204990" tIns="102495" rIns="204990" bIns="102495" rtlCol="0">
            <a:noAutofit/>
          </a:bodyPr>
          <a:lstStyle>
            <a:lvl1pPr marL="768713" indent="-768713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65545" indent="-640594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6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62377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328" indent="-512475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2279" indent="-512475" algn="l" defTabSz="102495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37230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662181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87132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12083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8800" b="1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RESTITUCIÓN DE TIERRAS</a:t>
            </a:r>
            <a:endParaRPr lang="es-ES" sz="8800" b="1" dirty="0">
              <a:solidFill>
                <a:schemeClr val="accent5">
                  <a:lumMod val="7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1565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504654" y="413800"/>
            <a:ext cx="12692362" cy="821600"/>
          </a:xfrm>
          <a:prstGeom prst="rect">
            <a:avLst/>
          </a:prstGeom>
        </p:spPr>
        <p:txBody>
          <a:bodyPr vert="horz" lIns="204990" tIns="102495" rIns="204990" bIns="102495" rtlCol="0">
            <a:noAutofit/>
          </a:bodyPr>
          <a:lstStyle>
            <a:lvl1pPr marL="768713" indent="-768713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65545" indent="-640594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6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62377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328" indent="-512475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2279" indent="-512475" algn="l" defTabSz="102495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37230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662181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87132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12083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400" b="1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RESTITUCIÓN DE TIERRAS</a:t>
            </a:r>
            <a:endParaRPr lang="es-ES" sz="4400" b="1" dirty="0">
              <a:solidFill>
                <a:schemeClr val="accent5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04654" y="1224680"/>
            <a:ext cx="229395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CO" sz="4400" dirty="0" smtClean="0"/>
              <a:t>Es </a:t>
            </a:r>
            <a:r>
              <a:rPr lang="es-CO" sz="4400" dirty="0"/>
              <a:t>el </a:t>
            </a:r>
            <a:r>
              <a:rPr lang="es-CO" sz="4400" dirty="0">
                <a:solidFill>
                  <a:srgbClr val="F47B09"/>
                </a:solidFill>
              </a:rPr>
              <a:t>derecho que tienen las víctimas </a:t>
            </a:r>
            <a:r>
              <a:rPr lang="es-CO" sz="4400" dirty="0"/>
              <a:t>a que se </a:t>
            </a:r>
            <a:r>
              <a:rPr lang="es-CO" sz="4400" dirty="0" smtClean="0"/>
              <a:t>les devuelva </a:t>
            </a:r>
            <a:r>
              <a:rPr lang="es-CO" sz="4400" dirty="0"/>
              <a:t>su predio cuando este fue despojado o </a:t>
            </a:r>
          </a:p>
          <a:p>
            <a:pPr algn="just">
              <a:defRPr/>
            </a:pPr>
            <a:r>
              <a:rPr lang="es-CO" sz="4400" dirty="0"/>
              <a:t>abandonado a causa del conflicto armado. </a:t>
            </a:r>
          </a:p>
        </p:txBody>
      </p:sp>
      <p:sp>
        <p:nvSpPr>
          <p:cNvPr id="8" name="Título 5"/>
          <p:cNvSpPr>
            <a:spLocks noGrp="1"/>
          </p:cNvSpPr>
          <p:nvPr>
            <p:ph type="title"/>
          </p:nvPr>
        </p:nvSpPr>
        <p:spPr>
          <a:xfrm>
            <a:off x="-239542" y="3817727"/>
            <a:ext cx="3136598" cy="2439194"/>
          </a:xfrm>
        </p:spPr>
        <p:txBody>
          <a:bodyPr>
            <a:normAutofit/>
          </a:bodyPr>
          <a:lstStyle/>
          <a:p>
            <a:pPr algn="ctr"/>
            <a:r>
              <a:rPr lang="es-CO" sz="4000" dirty="0">
                <a:latin typeface="+mn-lt"/>
                <a:ea typeface="+mn-ea"/>
                <a:cs typeface="+mn-cs"/>
              </a:rPr>
              <a:t>Art. 74 </a:t>
            </a:r>
            <a:br>
              <a:rPr lang="es-CO" sz="4000" dirty="0">
                <a:latin typeface="+mn-lt"/>
                <a:ea typeface="+mn-ea"/>
                <a:cs typeface="+mn-cs"/>
              </a:rPr>
            </a:br>
            <a:r>
              <a:rPr lang="es-CO" sz="4000" dirty="0">
                <a:latin typeface="+mn-lt"/>
                <a:ea typeface="+mn-ea"/>
                <a:cs typeface="+mn-cs"/>
              </a:rPr>
              <a:t>Ley 1448</a:t>
            </a:r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65572"/>
              </p:ext>
            </p:extLst>
          </p:nvPr>
        </p:nvGraphicFramePr>
        <p:xfrm>
          <a:off x="2716468" y="2712813"/>
          <a:ext cx="16065801" cy="5244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427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504654" y="566200"/>
            <a:ext cx="21416232" cy="821600"/>
          </a:xfrm>
          <a:prstGeom prst="rect">
            <a:avLst/>
          </a:prstGeom>
        </p:spPr>
        <p:txBody>
          <a:bodyPr vert="horz" lIns="204990" tIns="102495" rIns="204990" bIns="102495" rtlCol="0">
            <a:noAutofit/>
          </a:bodyPr>
          <a:lstStyle>
            <a:lvl1pPr marL="768713" indent="-768713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65545" indent="-640594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6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62377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328" indent="-512475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2279" indent="-512475" algn="l" defTabSz="102495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37230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662181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87132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12083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400" b="1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DIFERENCIAS</a:t>
            </a:r>
            <a:endParaRPr lang="es-ES" sz="4400" b="1" dirty="0">
              <a:solidFill>
                <a:schemeClr val="accent5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889687" y="2224216"/>
            <a:ext cx="8872151" cy="531340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EXTINCIÓN DE </a:t>
            </a: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DOMINIO</a:t>
            </a:r>
          </a:p>
          <a:p>
            <a:pPr lvl="0" algn="just"/>
            <a:endParaRPr lang="es-ES" sz="2400" dirty="0">
              <a:solidFill>
                <a:schemeClr val="tx1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s-ES" sz="2400" dirty="0" smtClean="0">
                <a:solidFill>
                  <a:schemeClr val="tx1"/>
                </a:solidFill>
              </a:rPr>
              <a:t>Acción de carácter constitucional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endParaRPr lang="es-ES" sz="2400" dirty="0">
              <a:solidFill>
                <a:schemeClr val="tx1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s-ES" sz="2400" dirty="0" smtClean="0">
                <a:solidFill>
                  <a:schemeClr val="tx1"/>
                </a:solidFill>
              </a:rPr>
              <a:t>La </a:t>
            </a:r>
            <a:r>
              <a:rPr lang="es-ES" sz="2400" dirty="0">
                <a:solidFill>
                  <a:schemeClr val="tx1"/>
                </a:solidFill>
              </a:rPr>
              <a:t>extinción de dominio es una consecuencia de las actividades </a:t>
            </a:r>
            <a:r>
              <a:rPr lang="es-ES" sz="2400" dirty="0" smtClean="0">
                <a:solidFill>
                  <a:schemeClr val="tx1"/>
                </a:solidFill>
              </a:rPr>
              <a:t>ilícitas.</a:t>
            </a:r>
          </a:p>
          <a:p>
            <a:pPr lvl="0" algn="just"/>
            <a:endParaRPr lang="es-ES" sz="2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400" dirty="0" smtClean="0">
                <a:solidFill>
                  <a:schemeClr val="tx1"/>
                </a:solidFill>
              </a:rPr>
              <a:t>La </a:t>
            </a:r>
            <a:r>
              <a:rPr lang="es-ES" sz="2400" dirty="0">
                <a:solidFill>
                  <a:schemeClr val="tx1"/>
                </a:solidFill>
              </a:rPr>
              <a:t>finalidad de extinguir el dominio, es </a:t>
            </a:r>
            <a:r>
              <a:rPr lang="es-ES" sz="2400" dirty="0" smtClean="0">
                <a:solidFill>
                  <a:schemeClr val="tx1"/>
                </a:solidFill>
              </a:rPr>
              <a:t>atacar financieramente las Organizaciones Criminales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ES" sz="24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400" dirty="0" smtClean="0">
                <a:solidFill>
                  <a:schemeClr val="tx1"/>
                </a:solidFill>
              </a:rPr>
              <a:t>La extinción tiene como consecuencia jurídica que </a:t>
            </a:r>
            <a:r>
              <a:rPr lang="es-ES" sz="2400" dirty="0">
                <a:solidFill>
                  <a:schemeClr val="tx1"/>
                </a:solidFill>
              </a:rPr>
              <a:t>la titularidad del bien quede en cabeza del </a:t>
            </a:r>
            <a:r>
              <a:rPr lang="es-ES" sz="2400" dirty="0" smtClean="0">
                <a:solidFill>
                  <a:schemeClr val="tx1"/>
                </a:solidFill>
              </a:rPr>
              <a:t>Estado.</a:t>
            </a:r>
          </a:p>
          <a:p>
            <a:pPr algn="just"/>
            <a:endParaRPr lang="es-ES" sz="2400" dirty="0" smtClean="0">
              <a:solidFill>
                <a:schemeClr val="tx1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endParaRPr lang="es-CO" sz="2400" dirty="0">
              <a:solidFill>
                <a:schemeClr val="tx1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10330249" y="2247662"/>
            <a:ext cx="8872151" cy="531340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RESTITUCIÓN DE TIERRAS</a:t>
            </a:r>
          </a:p>
          <a:p>
            <a:pPr lvl="0" algn="ctr"/>
            <a:endParaRPr lang="es-E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400" dirty="0" smtClean="0">
                <a:solidFill>
                  <a:schemeClr val="tx1"/>
                </a:solidFill>
              </a:rPr>
              <a:t>Acción de carácter legal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ES" sz="24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400" dirty="0" smtClean="0">
                <a:solidFill>
                  <a:schemeClr val="tx1"/>
                </a:solidFill>
              </a:rPr>
              <a:t>Dicho </a:t>
            </a:r>
            <a:r>
              <a:rPr lang="es-ES" sz="2400" dirty="0">
                <a:solidFill>
                  <a:schemeClr val="tx1"/>
                </a:solidFill>
              </a:rPr>
              <a:t>procedimiento es especial y </a:t>
            </a:r>
            <a:r>
              <a:rPr lang="es-ES" sz="2400" dirty="0" smtClean="0">
                <a:solidFill>
                  <a:schemeClr val="tx1"/>
                </a:solidFill>
              </a:rPr>
              <a:t>transitorio</a:t>
            </a:r>
          </a:p>
          <a:p>
            <a:pPr algn="just"/>
            <a:endParaRPr lang="es-ES" sz="2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400" dirty="0" smtClean="0">
                <a:solidFill>
                  <a:schemeClr val="tx1"/>
                </a:solidFill>
              </a:rPr>
              <a:t>Tiene </a:t>
            </a:r>
            <a:r>
              <a:rPr lang="es-ES" sz="2400" dirty="0">
                <a:solidFill>
                  <a:schemeClr val="tx1"/>
                </a:solidFill>
              </a:rPr>
              <a:t>una finalidad reparadora, donde los sujetos activos son víctimas del conflicto armado y donde se pretende que el bien quede en titularidad de las </a:t>
            </a:r>
            <a:r>
              <a:rPr lang="es-ES" sz="2400" dirty="0" smtClean="0">
                <a:solidFill>
                  <a:schemeClr val="tx1"/>
                </a:solidFill>
              </a:rPr>
              <a:t>víctimas, para </a:t>
            </a:r>
            <a:r>
              <a:rPr lang="es-ES" sz="2400" dirty="0">
                <a:solidFill>
                  <a:schemeClr val="tx1"/>
                </a:solidFill>
              </a:rPr>
              <a:t>restablecer las cosas al estado anterior a la vulneración de sus </a:t>
            </a:r>
            <a:r>
              <a:rPr lang="es-ES" sz="2400" dirty="0" smtClean="0">
                <a:solidFill>
                  <a:schemeClr val="tx1"/>
                </a:solidFill>
              </a:rPr>
              <a:t>derechos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ES" sz="24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ES" sz="2400" dirty="0" smtClean="0">
              <a:solidFill>
                <a:schemeClr val="tx1"/>
              </a:solidFill>
            </a:endParaRPr>
          </a:p>
          <a:p>
            <a:pPr algn="just"/>
            <a:endParaRPr lang="es-CO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80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784" y="980524"/>
            <a:ext cx="10614775" cy="7002495"/>
          </a:xfrm>
          <a:prstGeom prst="rect">
            <a:avLst/>
          </a:prstGeom>
        </p:spPr>
      </p:pic>
      <p:sp>
        <p:nvSpPr>
          <p:cNvPr id="4" name="Subtítulo 2"/>
          <p:cNvSpPr txBox="1">
            <a:spLocks/>
          </p:cNvSpPr>
          <p:nvPr/>
        </p:nvSpPr>
        <p:spPr>
          <a:xfrm>
            <a:off x="504654" y="560394"/>
            <a:ext cx="14076319" cy="2530580"/>
          </a:xfrm>
          <a:prstGeom prst="rect">
            <a:avLst/>
          </a:prstGeom>
        </p:spPr>
        <p:txBody>
          <a:bodyPr vert="horz" lIns="204990" tIns="102495" rIns="204990" bIns="102495" rtlCol="0">
            <a:noAutofit/>
          </a:bodyPr>
          <a:lstStyle>
            <a:lvl1pPr marL="768713" indent="-768713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65545" indent="-640594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6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62377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328" indent="-512475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2279" indent="-512475" algn="l" defTabSz="102495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37230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662181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87132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12083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400" b="1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¿A QUE NOS ENFRENTAMOS?</a:t>
            </a:r>
            <a:endParaRPr lang="es-ES" sz="4400" b="1" dirty="0">
              <a:solidFill>
                <a:schemeClr val="accent5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t="5685"/>
          <a:stretch/>
        </p:blipFill>
        <p:spPr>
          <a:xfrm>
            <a:off x="21656695" y="4399005"/>
            <a:ext cx="1401011" cy="204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6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ítulo 2"/>
          <p:cNvSpPr txBox="1">
            <a:spLocks/>
          </p:cNvSpPr>
          <p:nvPr/>
        </p:nvSpPr>
        <p:spPr>
          <a:xfrm>
            <a:off x="504654" y="566200"/>
            <a:ext cx="18722460" cy="985279"/>
          </a:xfrm>
          <a:prstGeom prst="rect">
            <a:avLst/>
          </a:prstGeom>
        </p:spPr>
        <p:txBody>
          <a:bodyPr vert="horz" lIns="204990" tIns="102495" rIns="204990" bIns="102495" rtlCol="0">
            <a:noAutofit/>
          </a:bodyPr>
          <a:lstStyle>
            <a:lvl1pPr marL="768713" indent="-768713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65545" indent="-640594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6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62377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328" indent="-512475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2279" indent="-512475" algn="l" defTabSz="102495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37230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662181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87132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12083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4400" b="1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MODELO ACTUAL DEL PROCESO DE RESTITUCIÓN DE TIERRAS</a:t>
            </a:r>
            <a:endParaRPr lang="es-ES" sz="4400" b="1" dirty="0">
              <a:solidFill>
                <a:schemeClr val="accent5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478407" y="3049105"/>
            <a:ext cx="6154753" cy="328400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CO" sz="3600" dirty="0" err="1">
                <a:solidFill>
                  <a:schemeClr val="tx1"/>
                </a:solidFill>
              </a:rPr>
              <a:t>Microfocalización</a:t>
            </a:r>
            <a:r>
              <a:rPr lang="es-CO" sz="3600" dirty="0">
                <a:solidFill>
                  <a:schemeClr val="tx1"/>
                </a:solidFill>
              </a:rPr>
              <a:t>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CO" sz="3600" dirty="0">
                <a:solidFill>
                  <a:schemeClr val="tx1"/>
                </a:solidFill>
              </a:rPr>
              <a:t>Solicitud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CO" sz="3600" dirty="0">
                <a:solidFill>
                  <a:schemeClr val="tx1"/>
                </a:solidFill>
              </a:rPr>
              <a:t>Análisis previo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CO" sz="3600" dirty="0">
                <a:solidFill>
                  <a:schemeClr val="tx1"/>
                </a:solidFill>
              </a:rPr>
              <a:t>Estudio Formal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CO" sz="3600" dirty="0">
                <a:solidFill>
                  <a:schemeClr val="tx1"/>
                </a:solidFill>
              </a:rPr>
              <a:t>Decisión sobre la Inscripción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s-CO" sz="3600" dirty="0">
              <a:solidFill>
                <a:schemeClr val="tx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379269" y="2145522"/>
            <a:ext cx="6253891" cy="632155"/>
          </a:xfrm>
          <a:prstGeom prst="rect">
            <a:avLst/>
          </a:prstGeom>
          <a:noFill/>
          <a:ln w="76200" cmpd="sng">
            <a:solidFill>
              <a:srgbClr val="F57E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Etapa Administrativa</a:t>
            </a:r>
            <a:endParaRPr lang="es-ES" sz="2800" dirty="0"/>
          </a:p>
        </p:txBody>
      </p:sp>
      <p:sp>
        <p:nvSpPr>
          <p:cNvPr id="19" name="Rectángulo 18"/>
          <p:cNvSpPr/>
          <p:nvPr/>
        </p:nvSpPr>
        <p:spPr>
          <a:xfrm>
            <a:off x="8105748" y="3057528"/>
            <a:ext cx="6154753" cy="328400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600" dirty="0">
                <a:solidFill>
                  <a:schemeClr val="tx1"/>
                </a:solidFill>
              </a:rPr>
              <a:t>Presentación de la Demanda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600" dirty="0">
                <a:solidFill>
                  <a:schemeClr val="tx1"/>
                </a:solidFill>
              </a:rPr>
              <a:t>Admisión de la Demanda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600" dirty="0">
                <a:solidFill>
                  <a:schemeClr val="tx1"/>
                </a:solidFill>
              </a:rPr>
              <a:t>Traslado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600" dirty="0">
                <a:solidFill>
                  <a:schemeClr val="tx1"/>
                </a:solidFill>
              </a:rPr>
              <a:t>Audiencias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600" dirty="0">
                <a:solidFill>
                  <a:schemeClr val="tx1"/>
                </a:solidFill>
              </a:rPr>
              <a:t>Fallos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s-CO" sz="3600" dirty="0">
              <a:solidFill>
                <a:schemeClr val="tx1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8006610" y="2153945"/>
            <a:ext cx="6253891" cy="632155"/>
          </a:xfrm>
          <a:prstGeom prst="rect">
            <a:avLst/>
          </a:prstGeom>
          <a:noFill/>
          <a:ln w="76200" cmpd="sng">
            <a:solidFill>
              <a:srgbClr val="F57E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Etapa Judicial</a:t>
            </a:r>
            <a:endParaRPr lang="es-ES" sz="2800" dirty="0"/>
          </a:p>
        </p:txBody>
      </p:sp>
      <p:sp>
        <p:nvSpPr>
          <p:cNvPr id="21" name="Rectángulo 20"/>
          <p:cNvSpPr/>
          <p:nvPr/>
        </p:nvSpPr>
        <p:spPr>
          <a:xfrm>
            <a:off x="14832227" y="3057528"/>
            <a:ext cx="6154753" cy="328400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s-CO" sz="3600" dirty="0">
                <a:solidFill>
                  <a:schemeClr val="tx1"/>
                </a:solidFill>
              </a:rPr>
              <a:t>Divulgación, monitoreo y cumplimiento de las ordenes dadas en sentencias </a:t>
            </a:r>
            <a:r>
              <a:rPr lang="es-CO" sz="3600" dirty="0"/>
              <a:t>judiciales.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s-CO" sz="3600" dirty="0">
              <a:solidFill>
                <a:schemeClr val="tx1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14733089" y="2153945"/>
            <a:ext cx="6253891" cy="632155"/>
          </a:xfrm>
          <a:prstGeom prst="rect">
            <a:avLst/>
          </a:prstGeom>
          <a:noFill/>
          <a:ln w="76200" cmpd="sng">
            <a:solidFill>
              <a:srgbClr val="F57E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Etapa Pos Fallo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2450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504654" y="560394"/>
            <a:ext cx="14076319" cy="2530580"/>
          </a:xfrm>
          <a:prstGeom prst="rect">
            <a:avLst/>
          </a:prstGeom>
        </p:spPr>
        <p:txBody>
          <a:bodyPr vert="horz" lIns="204990" tIns="102495" rIns="204990" bIns="102495" rtlCol="0">
            <a:noAutofit/>
          </a:bodyPr>
          <a:lstStyle>
            <a:lvl1pPr marL="768713" indent="-768713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65545" indent="-640594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6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62377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328" indent="-512475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2279" indent="-512475" algn="l" defTabSz="102495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37230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662181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87132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12083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400" b="1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ESTRATEGIA</a:t>
            </a:r>
            <a:endParaRPr lang="es-ES" sz="4400" b="1" dirty="0">
              <a:solidFill>
                <a:schemeClr val="accent5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384" y="1499270"/>
            <a:ext cx="12870251" cy="64832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t="5685"/>
          <a:stretch/>
        </p:blipFill>
        <p:spPr>
          <a:xfrm>
            <a:off x="21656695" y="4399005"/>
            <a:ext cx="1401011" cy="204978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729037" y="6096004"/>
            <a:ext cx="1852260" cy="107851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 smtClean="0"/>
              <a:t>74 Fiscales  con cobertura Nacional</a:t>
            </a:r>
            <a:endParaRPr lang="es-CO" sz="2000" b="1" dirty="0"/>
          </a:p>
        </p:txBody>
      </p:sp>
    </p:spTree>
    <p:extLst>
      <p:ext uri="{BB962C8B-B14F-4D97-AF65-F5344CB8AC3E}">
        <p14:creationId xmlns:p14="http://schemas.microsoft.com/office/powerpoint/2010/main" val="266393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847" y="1227659"/>
            <a:ext cx="13168150" cy="6730093"/>
          </a:xfrm>
          <a:prstGeom prst="rect">
            <a:avLst/>
          </a:prstGeom>
        </p:spPr>
      </p:pic>
      <p:sp>
        <p:nvSpPr>
          <p:cNvPr id="4" name="Subtítulo 2"/>
          <p:cNvSpPr txBox="1">
            <a:spLocks/>
          </p:cNvSpPr>
          <p:nvPr/>
        </p:nvSpPr>
        <p:spPr>
          <a:xfrm>
            <a:off x="504655" y="560394"/>
            <a:ext cx="13922545" cy="2899498"/>
          </a:xfrm>
          <a:prstGeom prst="rect">
            <a:avLst/>
          </a:prstGeom>
        </p:spPr>
        <p:txBody>
          <a:bodyPr vert="horz" lIns="204990" tIns="102495" rIns="204990" bIns="102495" rtlCol="0">
            <a:noAutofit/>
          </a:bodyPr>
          <a:lstStyle>
            <a:lvl1pPr marL="768713" indent="-768713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65545" indent="-640594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6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62377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328" indent="-512475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2279" indent="-512475" algn="l" defTabSz="102495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37230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662181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87132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12083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400" b="1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METODOLOGÍA DE INVESTIGACIÓN</a:t>
            </a:r>
            <a:endParaRPr lang="es-ES" sz="4400" b="1" dirty="0">
              <a:solidFill>
                <a:schemeClr val="accent5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t="5685"/>
          <a:stretch/>
        </p:blipFill>
        <p:spPr>
          <a:xfrm>
            <a:off x="21656695" y="4399005"/>
            <a:ext cx="1401011" cy="204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4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80" y="560394"/>
            <a:ext cx="14985920" cy="7724769"/>
          </a:xfrm>
          <a:prstGeom prst="rect">
            <a:avLst/>
          </a:prstGeom>
        </p:spPr>
      </p:pic>
      <p:sp>
        <p:nvSpPr>
          <p:cNvPr id="4" name="Subtítulo 2"/>
          <p:cNvSpPr txBox="1">
            <a:spLocks/>
          </p:cNvSpPr>
          <p:nvPr/>
        </p:nvSpPr>
        <p:spPr>
          <a:xfrm>
            <a:off x="504655" y="560394"/>
            <a:ext cx="4042632" cy="897703"/>
          </a:xfrm>
          <a:prstGeom prst="rect">
            <a:avLst/>
          </a:prstGeom>
        </p:spPr>
        <p:txBody>
          <a:bodyPr vert="horz" lIns="204990" tIns="102495" rIns="204990" bIns="102495" rtlCol="0">
            <a:noAutofit/>
          </a:bodyPr>
          <a:lstStyle>
            <a:lvl1pPr marL="768713" indent="-768713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65545" indent="-640594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6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62377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328" indent="-512475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2279" indent="-512475" algn="l" defTabSz="102495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37230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662181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87132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12083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400" b="1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SINERGIAS</a:t>
            </a:r>
            <a:endParaRPr lang="es-ES" sz="4400" b="1" dirty="0">
              <a:solidFill>
                <a:schemeClr val="accent5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6483914" y="546857"/>
            <a:ext cx="1408670" cy="5931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noFill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t="5685"/>
          <a:stretch/>
        </p:blipFill>
        <p:spPr>
          <a:xfrm>
            <a:off x="21656695" y="4399005"/>
            <a:ext cx="1401011" cy="2049783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7449800" y="342900"/>
            <a:ext cx="1308100" cy="6663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/>
          <p:cNvSpPr/>
          <p:nvPr/>
        </p:nvSpPr>
        <p:spPr>
          <a:xfrm>
            <a:off x="16450519" y="4254909"/>
            <a:ext cx="1308100" cy="6663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94834" y="5983387"/>
            <a:ext cx="833485" cy="46540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95676" y="4185752"/>
            <a:ext cx="1823083" cy="65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9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504654" y="560394"/>
            <a:ext cx="20378265" cy="1213883"/>
          </a:xfrm>
          <a:prstGeom prst="rect">
            <a:avLst/>
          </a:prstGeom>
        </p:spPr>
        <p:txBody>
          <a:bodyPr vert="horz" lIns="204990" tIns="102495" rIns="204990" bIns="102495" rtlCol="0">
            <a:noAutofit/>
          </a:bodyPr>
          <a:lstStyle>
            <a:lvl1pPr marL="768713" indent="-768713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65545" indent="-640594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6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62377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328" indent="-512475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2279" indent="-512475" algn="l" defTabSz="102495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37230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662181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87132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12083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400" b="1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ESTADÍSTICAS EXTINCIÓN DE DOMINIO - 2011 A JUNIO 2017</a:t>
            </a:r>
            <a:endParaRPr lang="es-ES" sz="4400" b="1" dirty="0">
              <a:solidFill>
                <a:schemeClr val="accent5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/>
          <a:srcRect t="5685"/>
          <a:stretch/>
        </p:blipFill>
        <p:spPr>
          <a:xfrm>
            <a:off x="21656695" y="4399005"/>
            <a:ext cx="1401011" cy="2049783"/>
          </a:xfrm>
          <a:prstGeom prst="rect">
            <a:avLst/>
          </a:prstGeom>
        </p:spPr>
      </p:pic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2017687048"/>
              </p:ext>
            </p:extLst>
          </p:nvPr>
        </p:nvGraphicFramePr>
        <p:xfrm>
          <a:off x="5994400" y="2133600"/>
          <a:ext cx="10185399" cy="574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9773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/>
          <a:srcRect t="5685"/>
          <a:stretch/>
        </p:blipFill>
        <p:spPr>
          <a:xfrm>
            <a:off x="21656695" y="4399005"/>
            <a:ext cx="1401011" cy="2049783"/>
          </a:xfrm>
          <a:prstGeom prst="rect">
            <a:avLst/>
          </a:prstGeom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3530600" y="998063"/>
            <a:ext cx="16306801" cy="1213883"/>
          </a:xfrm>
          <a:prstGeom prst="rect">
            <a:avLst/>
          </a:prstGeom>
        </p:spPr>
        <p:txBody>
          <a:bodyPr vert="horz" lIns="204990" tIns="102495" rIns="204990" bIns="102495" rtlCol="0">
            <a:noAutofit/>
          </a:bodyPr>
          <a:lstStyle>
            <a:lvl1pPr marL="768713" indent="-768713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65545" indent="-640594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6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62377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328" indent="-512475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2279" indent="-512475" algn="l" defTabSz="102495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37230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662181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87132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12083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9600" b="1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ASPECTOS INTERNACIONALES</a:t>
            </a:r>
            <a:endParaRPr lang="es-ES" sz="9600" b="1" dirty="0">
              <a:solidFill>
                <a:schemeClr val="accent5">
                  <a:lumMod val="7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7213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/>
          <a:srcRect t="5685"/>
          <a:stretch/>
        </p:blipFill>
        <p:spPr>
          <a:xfrm>
            <a:off x="21656695" y="4399005"/>
            <a:ext cx="1401011" cy="204978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/>
          <a:srcRect l="3279" t="21118" r="5349" b="7227"/>
          <a:stretch/>
        </p:blipFill>
        <p:spPr>
          <a:xfrm>
            <a:off x="2006600" y="457200"/>
            <a:ext cx="14353140" cy="733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6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/>
          <a:srcRect t="5685"/>
          <a:stretch/>
        </p:blipFill>
        <p:spPr>
          <a:xfrm>
            <a:off x="21656695" y="4399005"/>
            <a:ext cx="1401011" cy="204978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/>
          <a:srcRect l="7799" t="22187" r="9748" b="7397"/>
          <a:stretch/>
        </p:blipFill>
        <p:spPr>
          <a:xfrm>
            <a:off x="3645285" y="1168401"/>
            <a:ext cx="13614682" cy="6705600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504654" y="331794"/>
            <a:ext cx="20378265" cy="1213883"/>
          </a:xfrm>
          <a:prstGeom prst="rect">
            <a:avLst/>
          </a:prstGeom>
        </p:spPr>
        <p:txBody>
          <a:bodyPr vert="horz" lIns="204990" tIns="102495" rIns="204990" bIns="102495" rtlCol="0">
            <a:noAutofit/>
          </a:bodyPr>
          <a:lstStyle>
            <a:lvl1pPr marL="768713" indent="-768713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65545" indent="-640594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6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62377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328" indent="-512475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2279" indent="-512475" algn="l" defTabSz="102495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37230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662181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87132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12083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400" b="1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BUENA FE EXENTA DE CULPA</a:t>
            </a:r>
            <a:endParaRPr lang="es-ES" sz="4400" b="1" dirty="0">
              <a:solidFill>
                <a:schemeClr val="accent5">
                  <a:lumMod val="7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9584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www.w3.org/XML/1998/namespace"/>
    <ds:schemaRef ds:uri="http://purl.org/dc/terms/"/>
    <ds:schemaRef ds:uri="http://schemas.microsoft.com/sharepoint/v3/field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1552</TotalTime>
  <Words>654</Words>
  <Application>Microsoft Office PowerPoint</Application>
  <PresentationFormat>Personalizado</PresentationFormat>
  <Paragraphs>84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Helvetica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Art. 74  Ley 1448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Diana Maria Bustamante Ramirez</cp:lastModifiedBy>
  <cp:revision>101</cp:revision>
  <dcterms:created xsi:type="dcterms:W3CDTF">2010-04-12T23:12:02Z</dcterms:created>
  <dcterms:modified xsi:type="dcterms:W3CDTF">2017-07-13T19:48:46Z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