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4" Type="http://schemas.openxmlformats.org/officeDocument/2006/relationships/custom-properties" Target="docProps/custom.xml"/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4"/>
  </p:sldMasterIdLst>
  <p:notesMasterIdLst>
    <p:notesMasterId r:id="rId29"/>
  </p:notesMasterIdLst>
  <p:sldIdLst>
    <p:sldId id="256" r:id="rId5"/>
    <p:sldId id="291" r:id="rId6"/>
    <p:sldId id="290" r:id="rId7"/>
    <p:sldId id="285" r:id="rId8"/>
    <p:sldId id="288" r:id="rId9"/>
    <p:sldId id="282" r:id="rId10"/>
    <p:sldId id="262" r:id="rId11"/>
    <p:sldId id="270" r:id="rId12"/>
    <p:sldId id="263" r:id="rId13"/>
    <p:sldId id="276" r:id="rId14"/>
    <p:sldId id="278" r:id="rId15"/>
    <p:sldId id="279" r:id="rId16"/>
    <p:sldId id="264" r:id="rId17"/>
    <p:sldId id="277" r:id="rId18"/>
    <p:sldId id="292" r:id="rId19"/>
    <p:sldId id="294" r:id="rId20"/>
    <p:sldId id="293" r:id="rId21"/>
    <p:sldId id="295" r:id="rId22"/>
    <p:sldId id="289" r:id="rId23"/>
    <p:sldId id="269" r:id="rId24"/>
    <p:sldId id="286" r:id="rId25"/>
    <p:sldId id="273" r:id="rId26"/>
    <p:sldId id="274" r:id="rId27"/>
    <p:sldId id="260" r:id="rId28"/>
  </p:sldIdLst>
  <p:sldSz cx="10080625" cy="7559675"/>
  <p:notesSz cx="7772400" cy="10058400"/>
  <p:defaultTextStyle>
    <a:defPPr>
      <a:defRPr lang="es-C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381" userDrawn="1">
          <p15:clr>
            <a:srgbClr val="A4A3A4"/>
          </p15:clr>
        </p15:guide>
        <p15:guide id="2" pos="3175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FD0F851-EC5A-4D38-B0AD-8093EC10F338}" styleName="Light Style 1 - Ac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8A107856-5554-42FB-B03E-39F5DBC370BA}" styleName="Estilo medio 4 - Énfasis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21E4AEA4-8DFA-4A89-87EB-49C32662AFE0}" styleName="Estilo medio 2 - Énfasis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76343" autoAdjust="0"/>
  </p:normalViewPr>
  <p:slideViewPr>
    <p:cSldViewPr snapToGrid="0">
      <p:cViewPr varScale="1">
        <p:scale>
          <a:sx n="83" d="100"/>
          <a:sy n="83" d="100"/>
        </p:scale>
        <p:origin x="-2168" y="-112"/>
      </p:cViewPr>
      <p:guideLst>
        <p:guide orient="horz" pos="2381"/>
        <p:guide pos="3175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6.xml"/><Relationship Id="rId21" Type="http://schemas.openxmlformats.org/officeDocument/2006/relationships/slide" Target="slides/slide17.xml"/><Relationship Id="rId22" Type="http://schemas.openxmlformats.org/officeDocument/2006/relationships/slide" Target="slides/slide18.xml"/><Relationship Id="rId23" Type="http://schemas.openxmlformats.org/officeDocument/2006/relationships/slide" Target="slides/slide19.xml"/><Relationship Id="rId24" Type="http://schemas.openxmlformats.org/officeDocument/2006/relationships/slide" Target="slides/slide20.xml"/><Relationship Id="rId25" Type="http://schemas.openxmlformats.org/officeDocument/2006/relationships/slide" Target="slides/slide21.xml"/><Relationship Id="rId26" Type="http://schemas.openxmlformats.org/officeDocument/2006/relationships/slide" Target="slides/slide22.xml"/><Relationship Id="rId27" Type="http://schemas.openxmlformats.org/officeDocument/2006/relationships/slide" Target="slides/slide23.xml"/><Relationship Id="rId28" Type="http://schemas.openxmlformats.org/officeDocument/2006/relationships/slide" Target="slides/slide24.xml"/><Relationship Id="rId29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2" Type="http://schemas.openxmlformats.org/officeDocument/2006/relationships/customXml" Target="../customXml/item2.xml"/><Relationship Id="rId3" Type="http://schemas.openxmlformats.org/officeDocument/2006/relationships/customXml" Target="../customXml/item3.xml"/><Relationship Id="rId4" Type="http://schemas.openxmlformats.org/officeDocument/2006/relationships/slideMaster" Target="slideMasters/slideMaster1.xml"/><Relationship Id="rId5" Type="http://schemas.openxmlformats.org/officeDocument/2006/relationships/slide" Target="slides/slide1.xml"/><Relationship Id="rId30" Type="http://schemas.openxmlformats.org/officeDocument/2006/relationships/printerSettings" Target="printerSettings/printerSettings1.bin"/><Relationship Id="rId31" Type="http://schemas.openxmlformats.org/officeDocument/2006/relationships/presProps" Target="presProps.xml"/><Relationship Id="rId32" Type="http://schemas.openxmlformats.org/officeDocument/2006/relationships/viewProps" Target="viewProps.xml"/><Relationship Id="rId9" Type="http://schemas.openxmlformats.org/officeDocument/2006/relationships/slide" Target="slides/slide5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33" Type="http://schemas.openxmlformats.org/officeDocument/2006/relationships/theme" Target="theme/theme1.xml"/><Relationship Id="rId34" Type="http://schemas.openxmlformats.org/officeDocument/2006/relationships/tableStyles" Target="tableStyles.xml"/><Relationship Id="rId35" Type="http://schemas.microsoft.com/office/2015/10/relationships/revisionInfo" Target="revisionInfo.xml"/><Relationship Id="rId10" Type="http://schemas.openxmlformats.org/officeDocument/2006/relationships/slide" Target="slides/slide6.xml"/><Relationship Id="rId11" Type="http://schemas.openxmlformats.org/officeDocument/2006/relationships/slide" Target="slides/slide7.xml"/><Relationship Id="rId12" Type="http://schemas.openxmlformats.org/officeDocument/2006/relationships/slide" Target="slides/slide8.xml"/><Relationship Id="rId13" Type="http://schemas.openxmlformats.org/officeDocument/2006/relationships/slide" Target="slides/slide9.xml"/><Relationship Id="rId14" Type="http://schemas.openxmlformats.org/officeDocument/2006/relationships/slide" Target="slides/slide10.xml"/><Relationship Id="rId15" Type="http://schemas.openxmlformats.org/officeDocument/2006/relationships/slide" Target="slides/slide11.xml"/><Relationship Id="rId16" Type="http://schemas.openxmlformats.org/officeDocument/2006/relationships/slide" Target="slides/slide12.xml"/><Relationship Id="rId17" Type="http://schemas.openxmlformats.org/officeDocument/2006/relationships/slide" Target="slides/slide13.xml"/><Relationship Id="rId18" Type="http://schemas.openxmlformats.org/officeDocument/2006/relationships/slide" Target="slides/slide14.xml"/><Relationship Id="rId19" Type="http://schemas.openxmlformats.org/officeDocument/2006/relationships/slide" Target="slides/slide15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5">
  <dgm:title val=""/>
  <dgm:desc val=""/>
  <dgm:catLst>
    <dgm:cat type="accent1" pri="11500"/>
  </dgm:catLst>
  <dgm:styleLbl name="node0">
    <dgm:fillClrLst meth="cycle"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1">
        <a:alpha val="90000"/>
      </a:schemeClr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alpha val="90000"/>
      </a:schemeClr>
      <a:schemeClr val="accent1">
        <a:alpha val="5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/>
    <dgm:txEffectClrLst/>
  </dgm:styleLbl>
  <dgm:styleLbl name="lnNode1">
    <dgm:fillClrLst>
      <a:schemeClr val="accent1">
        <a:shade val="90000"/>
      </a:schemeClr>
      <a:schemeClr val="accent1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  <a:alpha val="90000"/>
      </a:schemeClr>
      <a:schemeClr val="accent1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1">
        <a:alpha val="90000"/>
        <a:tint val="40000"/>
      </a:schemeClr>
      <a:schemeClr val="accent1">
        <a:alpha val="5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512FAE8-5A92-4CA0-BA6F-8C397B3957D5}" type="doc">
      <dgm:prSet loTypeId="urn:microsoft.com/office/officeart/2005/8/layout/list1" loCatId="list" qsTypeId="urn:microsoft.com/office/officeart/2005/8/quickstyle/simple1" qsCatId="simple" csTypeId="urn:microsoft.com/office/officeart/2005/8/colors/accent1_5" csCatId="accent1" phldr="1"/>
      <dgm:spPr/>
      <dgm:t>
        <a:bodyPr/>
        <a:lstStyle/>
        <a:p>
          <a:endParaRPr lang="es-ES"/>
        </a:p>
      </dgm:t>
    </dgm:pt>
    <dgm:pt modelId="{8411A53C-88F1-4838-BAFD-A79643F42D2D}">
      <dgm:prSet phldrT="[Texto]" custT="1"/>
      <dgm:spPr/>
      <dgm:t>
        <a:bodyPr/>
        <a:lstStyle/>
        <a:p>
          <a:r>
            <a:rPr lang="es-ES" sz="2400" dirty="0"/>
            <a:t>Marco regulatorio:</a:t>
          </a:r>
        </a:p>
      </dgm:t>
    </dgm:pt>
    <dgm:pt modelId="{E6D6FCC7-B265-4435-BF87-EE7FEC07597F}" type="parTrans" cxnId="{F948076D-22E1-49FF-B8DE-B2765446498D}">
      <dgm:prSet/>
      <dgm:spPr/>
      <dgm:t>
        <a:bodyPr/>
        <a:lstStyle/>
        <a:p>
          <a:endParaRPr lang="es-ES"/>
        </a:p>
      </dgm:t>
    </dgm:pt>
    <dgm:pt modelId="{498FCE8B-0B8D-4B47-84D6-F46565156D7F}" type="sibTrans" cxnId="{F948076D-22E1-49FF-B8DE-B2765446498D}">
      <dgm:prSet/>
      <dgm:spPr/>
      <dgm:t>
        <a:bodyPr/>
        <a:lstStyle/>
        <a:p>
          <a:endParaRPr lang="es-ES"/>
        </a:p>
      </dgm:t>
    </dgm:pt>
    <dgm:pt modelId="{FA3BBF82-FF37-4361-AA9F-EF6A5795E5AC}">
      <dgm:prSet phldrT="[Texto]" custT="1"/>
      <dgm:spPr/>
      <dgm:t>
        <a:bodyPr/>
        <a:lstStyle/>
        <a:p>
          <a:r>
            <a:rPr lang="es-ES" sz="2400" dirty="0"/>
            <a:t>Desafíos jurídicos</a:t>
          </a:r>
        </a:p>
      </dgm:t>
    </dgm:pt>
    <dgm:pt modelId="{3CBEC1EF-DB5F-4552-A1D5-A579427E9B14}" type="parTrans" cxnId="{24F6241B-EC4C-4E3E-B0C8-5388CF6CE98C}">
      <dgm:prSet/>
      <dgm:spPr/>
      <dgm:t>
        <a:bodyPr/>
        <a:lstStyle/>
        <a:p>
          <a:endParaRPr lang="es-ES"/>
        </a:p>
      </dgm:t>
    </dgm:pt>
    <dgm:pt modelId="{BECBA39D-009F-4199-8F3D-F5C61FCE7BE4}" type="sibTrans" cxnId="{24F6241B-EC4C-4E3E-B0C8-5388CF6CE98C}">
      <dgm:prSet/>
      <dgm:spPr/>
      <dgm:t>
        <a:bodyPr/>
        <a:lstStyle/>
        <a:p>
          <a:endParaRPr lang="es-ES"/>
        </a:p>
      </dgm:t>
    </dgm:pt>
    <dgm:pt modelId="{133C3AB1-A569-4230-919A-32615BD70800}">
      <dgm:prSet custT="1"/>
      <dgm:spPr/>
      <dgm:t>
        <a:bodyPr/>
        <a:lstStyle/>
        <a:p>
          <a:pPr algn="just"/>
          <a:r>
            <a:rPr lang="es-CO" sz="2000" kern="1200" noProof="0" dirty="0" smtClean="0">
              <a:solidFill>
                <a:schemeClr val="tx2"/>
              </a:solidFill>
              <a:latin typeface="Arial"/>
              <a:ea typeface="DejaVu Sans"/>
              <a:cs typeface="DejaVu Sans"/>
            </a:rPr>
            <a:t>Normas aplicables a servicios postales de pago.</a:t>
          </a:r>
          <a:endParaRPr lang="es-CO" sz="2000" kern="1200" noProof="0" dirty="0">
            <a:solidFill>
              <a:schemeClr val="tx2"/>
            </a:solidFill>
            <a:latin typeface="Arial"/>
            <a:ea typeface="DejaVu Sans"/>
            <a:cs typeface="DejaVu Sans"/>
          </a:endParaRPr>
        </a:p>
      </dgm:t>
    </dgm:pt>
    <dgm:pt modelId="{5EFD81D4-F281-4CD9-9153-8727C3B1E076}" type="parTrans" cxnId="{174CFD92-D212-4F42-B30A-B53A91BDC01D}">
      <dgm:prSet/>
      <dgm:spPr/>
      <dgm:t>
        <a:bodyPr/>
        <a:lstStyle/>
        <a:p>
          <a:endParaRPr lang="es-ES"/>
        </a:p>
      </dgm:t>
    </dgm:pt>
    <dgm:pt modelId="{4AEE0906-7B68-40BD-92D4-B44A0DDCE965}" type="sibTrans" cxnId="{174CFD92-D212-4F42-B30A-B53A91BDC01D}">
      <dgm:prSet/>
      <dgm:spPr/>
      <dgm:t>
        <a:bodyPr/>
        <a:lstStyle/>
        <a:p>
          <a:endParaRPr lang="es-ES"/>
        </a:p>
      </dgm:t>
    </dgm:pt>
    <dgm:pt modelId="{4E96DA46-4B46-4D70-B633-CF056E73DB21}">
      <dgm:prSet custT="1"/>
      <dgm:spPr/>
      <dgm:t>
        <a:bodyPr/>
        <a:lstStyle/>
        <a:p>
          <a:pPr algn="just"/>
          <a:r>
            <a:rPr lang="es-CO" sz="2000" kern="1200" noProof="0" smtClean="0">
              <a:solidFill>
                <a:schemeClr val="tx2"/>
              </a:solidFill>
              <a:latin typeface="Arial"/>
              <a:ea typeface="DejaVu Sans"/>
              <a:cs typeface="DejaVu Sans"/>
            </a:rPr>
            <a:t>Depósitos electrónicos solo pueden ser ofrecidos por establecimientos de crédito o sociedades </a:t>
          </a:r>
          <a:r>
            <a:rPr lang="es-CO" sz="2000" kern="1200" noProof="0" smtClean="0">
              <a:solidFill>
                <a:schemeClr val="tx2"/>
              </a:solidFill>
            </a:rPr>
            <a:t>especializadas en depósitos y pagos electrónicos.</a:t>
          </a:r>
          <a:endParaRPr lang="es-CO" sz="2000" kern="1200" noProof="0">
            <a:solidFill>
              <a:schemeClr val="tx2"/>
            </a:solidFill>
          </a:endParaRPr>
        </a:p>
      </dgm:t>
    </dgm:pt>
    <dgm:pt modelId="{3D26DC18-5EE3-417C-B5FA-FBE0773DEBA1}" type="parTrans" cxnId="{8533A376-A0FF-4F28-B4D8-A34D2D43C135}">
      <dgm:prSet/>
      <dgm:spPr/>
      <dgm:t>
        <a:bodyPr/>
        <a:lstStyle/>
        <a:p>
          <a:endParaRPr lang="es-ES"/>
        </a:p>
      </dgm:t>
    </dgm:pt>
    <dgm:pt modelId="{16202B82-5F62-4044-90BE-1D4ADFF6598D}" type="sibTrans" cxnId="{8533A376-A0FF-4F28-B4D8-A34D2D43C135}">
      <dgm:prSet/>
      <dgm:spPr/>
      <dgm:t>
        <a:bodyPr/>
        <a:lstStyle/>
        <a:p>
          <a:endParaRPr lang="es-ES"/>
        </a:p>
      </dgm:t>
    </dgm:pt>
    <dgm:pt modelId="{DB50D199-8EDD-4FF8-B74A-620C2C57683D}">
      <dgm:prSet custT="1"/>
      <dgm:spPr/>
      <dgm:t>
        <a:bodyPr/>
        <a:lstStyle/>
        <a:p>
          <a:pPr algn="just"/>
          <a:r>
            <a:rPr lang="es-CO" sz="2000" dirty="0">
              <a:solidFill>
                <a:schemeClr val="tx2"/>
              </a:solidFill>
            </a:rPr>
            <a:t>Entrada de empresas de tecnología como principales jugadores exigirá al regulador reformar normas relativas a prácticas restrictivas a la competencia y competencia desleal.</a:t>
          </a:r>
          <a:endParaRPr lang="es-ES" sz="2000" dirty="0">
            <a:solidFill>
              <a:schemeClr val="tx2"/>
            </a:solidFill>
          </a:endParaRPr>
        </a:p>
      </dgm:t>
    </dgm:pt>
    <dgm:pt modelId="{8A2AB64F-402F-4FDD-95F7-411A18732A85}" type="parTrans" cxnId="{92B78FE6-D261-41DD-B1A1-C4D061F276A0}">
      <dgm:prSet/>
      <dgm:spPr/>
      <dgm:t>
        <a:bodyPr/>
        <a:lstStyle/>
        <a:p>
          <a:endParaRPr lang="es-ES"/>
        </a:p>
      </dgm:t>
    </dgm:pt>
    <dgm:pt modelId="{DD7150E2-7D7C-46F3-9A9C-A80ECACEA8CB}" type="sibTrans" cxnId="{92B78FE6-D261-41DD-B1A1-C4D061F276A0}">
      <dgm:prSet/>
      <dgm:spPr/>
      <dgm:t>
        <a:bodyPr/>
        <a:lstStyle/>
        <a:p>
          <a:endParaRPr lang="es-ES"/>
        </a:p>
      </dgm:t>
    </dgm:pt>
    <dgm:pt modelId="{47419865-E01F-4D3F-9127-94779E4816F0}" type="pres">
      <dgm:prSet presAssocID="{2512FAE8-5A92-4CA0-BA6F-8C397B3957D5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AEEDBE3D-D2B0-4204-AB81-F55C4AE2F55B}" type="pres">
      <dgm:prSet presAssocID="{8411A53C-88F1-4838-BAFD-A79643F42D2D}" presName="parentLin" presStyleCnt="0"/>
      <dgm:spPr/>
    </dgm:pt>
    <dgm:pt modelId="{71F53063-2EDB-4B3B-8863-71D328177D6A}" type="pres">
      <dgm:prSet presAssocID="{8411A53C-88F1-4838-BAFD-A79643F42D2D}" presName="parentLeftMargin" presStyleLbl="node1" presStyleIdx="0" presStyleCnt="2"/>
      <dgm:spPr/>
      <dgm:t>
        <a:bodyPr/>
        <a:lstStyle/>
        <a:p>
          <a:endParaRPr lang="en-US"/>
        </a:p>
      </dgm:t>
    </dgm:pt>
    <dgm:pt modelId="{01DEFE8A-5E0B-4AA2-AC31-844EDC334503}" type="pres">
      <dgm:prSet presAssocID="{8411A53C-88F1-4838-BAFD-A79643F42D2D}" presName="parentText" presStyleLbl="node1" presStyleIdx="0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895F97E-3C26-4B7C-86A4-E41AEECB4311}" type="pres">
      <dgm:prSet presAssocID="{8411A53C-88F1-4838-BAFD-A79643F42D2D}" presName="negativeSpace" presStyleCnt="0"/>
      <dgm:spPr/>
    </dgm:pt>
    <dgm:pt modelId="{B5B36FE9-956C-4056-86F3-27CFA65A0B4A}" type="pres">
      <dgm:prSet presAssocID="{8411A53C-88F1-4838-BAFD-A79643F42D2D}" presName="childText" presStyleLbl="conFgAcc1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9230CD0-5874-42FA-A725-E21B245FBA83}" type="pres">
      <dgm:prSet presAssocID="{498FCE8B-0B8D-4B47-84D6-F46565156D7F}" presName="spaceBetweenRectangles" presStyleCnt="0"/>
      <dgm:spPr/>
    </dgm:pt>
    <dgm:pt modelId="{EC23AAA4-BC92-482D-B6F7-D587BF957479}" type="pres">
      <dgm:prSet presAssocID="{FA3BBF82-FF37-4361-AA9F-EF6A5795E5AC}" presName="parentLin" presStyleCnt="0"/>
      <dgm:spPr/>
    </dgm:pt>
    <dgm:pt modelId="{FFD136AE-B4D7-4628-8A30-AB80D9AFA72B}" type="pres">
      <dgm:prSet presAssocID="{FA3BBF82-FF37-4361-AA9F-EF6A5795E5AC}" presName="parentLeftMargin" presStyleLbl="node1" presStyleIdx="0" presStyleCnt="2"/>
      <dgm:spPr/>
      <dgm:t>
        <a:bodyPr/>
        <a:lstStyle/>
        <a:p>
          <a:endParaRPr lang="en-US"/>
        </a:p>
      </dgm:t>
    </dgm:pt>
    <dgm:pt modelId="{E08E486B-197B-44CC-987C-B3C7F201E6B9}" type="pres">
      <dgm:prSet presAssocID="{FA3BBF82-FF37-4361-AA9F-EF6A5795E5AC}" presName="parentText" presStyleLbl="node1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98311B5-F7FD-4EB4-A987-2F20C2571364}" type="pres">
      <dgm:prSet presAssocID="{FA3BBF82-FF37-4361-AA9F-EF6A5795E5AC}" presName="negativeSpace" presStyleCnt="0"/>
      <dgm:spPr/>
    </dgm:pt>
    <dgm:pt modelId="{DEC9D8C5-C7FB-4ECB-A55C-D56D3220CA6C}" type="pres">
      <dgm:prSet presAssocID="{FA3BBF82-FF37-4361-AA9F-EF6A5795E5AC}" presName="childText" presStyleLbl="conFgAcc1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24F6241B-EC4C-4E3E-B0C8-5388CF6CE98C}" srcId="{2512FAE8-5A92-4CA0-BA6F-8C397B3957D5}" destId="{FA3BBF82-FF37-4361-AA9F-EF6A5795E5AC}" srcOrd="1" destOrd="0" parTransId="{3CBEC1EF-DB5F-4552-A1D5-A579427E9B14}" sibTransId="{BECBA39D-009F-4199-8F3D-F5C61FCE7BE4}"/>
    <dgm:cxn modelId="{8533A376-A0FF-4F28-B4D8-A34D2D43C135}" srcId="{8411A53C-88F1-4838-BAFD-A79643F42D2D}" destId="{4E96DA46-4B46-4D70-B633-CF056E73DB21}" srcOrd="0" destOrd="0" parTransId="{3D26DC18-5EE3-417C-B5FA-FBE0773DEBA1}" sibTransId="{16202B82-5F62-4044-90BE-1D4ADFF6598D}"/>
    <dgm:cxn modelId="{E09FA16F-8D6A-41FC-89E0-91358611B171}" type="presOf" srcId="{8411A53C-88F1-4838-BAFD-A79643F42D2D}" destId="{01DEFE8A-5E0B-4AA2-AC31-844EDC334503}" srcOrd="1" destOrd="0" presId="urn:microsoft.com/office/officeart/2005/8/layout/list1"/>
    <dgm:cxn modelId="{C76B9F9F-59F8-4C3B-B89B-341267D3F607}" type="presOf" srcId="{8411A53C-88F1-4838-BAFD-A79643F42D2D}" destId="{71F53063-2EDB-4B3B-8863-71D328177D6A}" srcOrd="0" destOrd="0" presId="urn:microsoft.com/office/officeart/2005/8/layout/list1"/>
    <dgm:cxn modelId="{96EC0848-3600-406C-A9C3-7A15E68AA4D9}" type="presOf" srcId="{133C3AB1-A569-4230-919A-32615BD70800}" destId="{B5B36FE9-956C-4056-86F3-27CFA65A0B4A}" srcOrd="0" destOrd="1" presId="urn:microsoft.com/office/officeart/2005/8/layout/list1"/>
    <dgm:cxn modelId="{6F022BD1-DD68-4BE2-AD4E-ACD9E9C8CD58}" type="presOf" srcId="{FA3BBF82-FF37-4361-AA9F-EF6A5795E5AC}" destId="{FFD136AE-B4D7-4628-8A30-AB80D9AFA72B}" srcOrd="0" destOrd="0" presId="urn:microsoft.com/office/officeart/2005/8/layout/list1"/>
    <dgm:cxn modelId="{174CFD92-D212-4F42-B30A-B53A91BDC01D}" srcId="{8411A53C-88F1-4838-BAFD-A79643F42D2D}" destId="{133C3AB1-A569-4230-919A-32615BD70800}" srcOrd="1" destOrd="0" parTransId="{5EFD81D4-F281-4CD9-9153-8727C3B1E076}" sibTransId="{4AEE0906-7B68-40BD-92D4-B44A0DDCE965}"/>
    <dgm:cxn modelId="{92B78FE6-D261-41DD-B1A1-C4D061F276A0}" srcId="{FA3BBF82-FF37-4361-AA9F-EF6A5795E5AC}" destId="{DB50D199-8EDD-4FF8-B74A-620C2C57683D}" srcOrd="0" destOrd="0" parTransId="{8A2AB64F-402F-4FDD-95F7-411A18732A85}" sibTransId="{DD7150E2-7D7C-46F3-9A9C-A80ECACEA8CB}"/>
    <dgm:cxn modelId="{F948076D-22E1-49FF-B8DE-B2765446498D}" srcId="{2512FAE8-5A92-4CA0-BA6F-8C397B3957D5}" destId="{8411A53C-88F1-4838-BAFD-A79643F42D2D}" srcOrd="0" destOrd="0" parTransId="{E6D6FCC7-B265-4435-BF87-EE7FEC07597F}" sibTransId="{498FCE8B-0B8D-4B47-84D6-F46565156D7F}"/>
    <dgm:cxn modelId="{8DB6239E-F3EC-49BA-A961-018022A33538}" type="presOf" srcId="{DB50D199-8EDD-4FF8-B74A-620C2C57683D}" destId="{DEC9D8C5-C7FB-4ECB-A55C-D56D3220CA6C}" srcOrd="0" destOrd="0" presId="urn:microsoft.com/office/officeart/2005/8/layout/list1"/>
    <dgm:cxn modelId="{1CA28BE6-0B74-44AB-89BF-6CAA0092267B}" type="presOf" srcId="{4E96DA46-4B46-4D70-B633-CF056E73DB21}" destId="{B5B36FE9-956C-4056-86F3-27CFA65A0B4A}" srcOrd="0" destOrd="0" presId="urn:microsoft.com/office/officeart/2005/8/layout/list1"/>
    <dgm:cxn modelId="{55188C7C-3B47-49F3-A21A-FCB68D288FF4}" type="presOf" srcId="{FA3BBF82-FF37-4361-AA9F-EF6A5795E5AC}" destId="{E08E486B-197B-44CC-987C-B3C7F201E6B9}" srcOrd="1" destOrd="0" presId="urn:microsoft.com/office/officeart/2005/8/layout/list1"/>
    <dgm:cxn modelId="{515A60D7-292B-4CB8-901E-C3B0A8B29538}" type="presOf" srcId="{2512FAE8-5A92-4CA0-BA6F-8C397B3957D5}" destId="{47419865-E01F-4D3F-9127-94779E4816F0}" srcOrd="0" destOrd="0" presId="urn:microsoft.com/office/officeart/2005/8/layout/list1"/>
    <dgm:cxn modelId="{CB787FFD-B9DA-4ED0-AEA7-006E51EB1989}" type="presParOf" srcId="{47419865-E01F-4D3F-9127-94779E4816F0}" destId="{AEEDBE3D-D2B0-4204-AB81-F55C4AE2F55B}" srcOrd="0" destOrd="0" presId="urn:microsoft.com/office/officeart/2005/8/layout/list1"/>
    <dgm:cxn modelId="{F6AE9B28-0B46-4E58-870D-802EFFB34262}" type="presParOf" srcId="{AEEDBE3D-D2B0-4204-AB81-F55C4AE2F55B}" destId="{71F53063-2EDB-4B3B-8863-71D328177D6A}" srcOrd="0" destOrd="0" presId="urn:microsoft.com/office/officeart/2005/8/layout/list1"/>
    <dgm:cxn modelId="{C6167520-5A06-449A-ABD3-214F3566DA70}" type="presParOf" srcId="{AEEDBE3D-D2B0-4204-AB81-F55C4AE2F55B}" destId="{01DEFE8A-5E0B-4AA2-AC31-844EDC334503}" srcOrd="1" destOrd="0" presId="urn:microsoft.com/office/officeart/2005/8/layout/list1"/>
    <dgm:cxn modelId="{C29448A3-52CA-458A-9F65-3F5E98A2426B}" type="presParOf" srcId="{47419865-E01F-4D3F-9127-94779E4816F0}" destId="{E895F97E-3C26-4B7C-86A4-E41AEECB4311}" srcOrd="1" destOrd="0" presId="urn:microsoft.com/office/officeart/2005/8/layout/list1"/>
    <dgm:cxn modelId="{A003D19D-BF33-464A-904A-DE229CEA1B87}" type="presParOf" srcId="{47419865-E01F-4D3F-9127-94779E4816F0}" destId="{B5B36FE9-956C-4056-86F3-27CFA65A0B4A}" srcOrd="2" destOrd="0" presId="urn:microsoft.com/office/officeart/2005/8/layout/list1"/>
    <dgm:cxn modelId="{5DFF0B4D-8C19-49ED-B695-EEB848416205}" type="presParOf" srcId="{47419865-E01F-4D3F-9127-94779E4816F0}" destId="{19230CD0-5874-42FA-A725-E21B245FBA83}" srcOrd="3" destOrd="0" presId="urn:microsoft.com/office/officeart/2005/8/layout/list1"/>
    <dgm:cxn modelId="{117C0769-63A7-4138-9FD9-30E93CF0584F}" type="presParOf" srcId="{47419865-E01F-4D3F-9127-94779E4816F0}" destId="{EC23AAA4-BC92-482D-B6F7-D587BF957479}" srcOrd="4" destOrd="0" presId="urn:microsoft.com/office/officeart/2005/8/layout/list1"/>
    <dgm:cxn modelId="{CF451C03-429E-4573-90E3-7A5994A9789A}" type="presParOf" srcId="{EC23AAA4-BC92-482D-B6F7-D587BF957479}" destId="{FFD136AE-B4D7-4628-8A30-AB80D9AFA72B}" srcOrd="0" destOrd="0" presId="urn:microsoft.com/office/officeart/2005/8/layout/list1"/>
    <dgm:cxn modelId="{BFE8A5D7-89F1-48BD-8FBE-EE854417AEF9}" type="presParOf" srcId="{EC23AAA4-BC92-482D-B6F7-D587BF957479}" destId="{E08E486B-197B-44CC-987C-B3C7F201E6B9}" srcOrd="1" destOrd="0" presId="urn:microsoft.com/office/officeart/2005/8/layout/list1"/>
    <dgm:cxn modelId="{64854483-C0FF-4F0C-90A6-6BCC8A707F0A}" type="presParOf" srcId="{47419865-E01F-4D3F-9127-94779E4816F0}" destId="{298311B5-F7FD-4EB4-A987-2F20C2571364}" srcOrd="5" destOrd="0" presId="urn:microsoft.com/office/officeart/2005/8/layout/list1"/>
    <dgm:cxn modelId="{72FACD5B-CC08-485C-9EA5-39820A971773}" type="presParOf" srcId="{47419865-E01F-4D3F-9127-94779E4816F0}" destId="{DEC9D8C5-C7FB-4ECB-A55C-D56D3220CA6C}" srcOrd="6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5B36FE9-956C-4056-86F3-27CFA65A0B4A}">
      <dsp:nvSpPr>
        <dsp:cNvPr id="0" name=""/>
        <dsp:cNvSpPr/>
      </dsp:nvSpPr>
      <dsp:spPr>
        <a:xfrm>
          <a:off x="0" y="293214"/>
          <a:ext cx="6720417" cy="1927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21579" tIns="354076" rIns="521579" bIns="142240" numCol="1" spcCol="1270" anchor="t" anchorCtr="0">
          <a:noAutofit/>
        </a:bodyPr>
        <a:lstStyle/>
        <a:p>
          <a:pPr marL="228600" lvl="1" indent="-228600" algn="just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CO" sz="2000" kern="1200" noProof="0" smtClean="0">
              <a:solidFill>
                <a:schemeClr val="tx2"/>
              </a:solidFill>
              <a:latin typeface="Arial"/>
              <a:ea typeface="DejaVu Sans"/>
              <a:cs typeface="DejaVu Sans"/>
            </a:rPr>
            <a:t>Depósitos electrónicos solo pueden ser ofrecidos por establecimientos de crédito o sociedades </a:t>
          </a:r>
          <a:r>
            <a:rPr lang="es-CO" sz="2000" kern="1200" noProof="0" smtClean="0">
              <a:solidFill>
                <a:schemeClr val="tx2"/>
              </a:solidFill>
            </a:rPr>
            <a:t>especializadas en depósitos y pagos electrónicos.</a:t>
          </a:r>
          <a:endParaRPr lang="es-CO" sz="2000" kern="1200" noProof="0">
            <a:solidFill>
              <a:schemeClr val="tx2"/>
            </a:solidFill>
          </a:endParaRPr>
        </a:p>
        <a:p>
          <a:pPr marL="228600" lvl="1" indent="-228600" algn="just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CO" sz="2000" kern="1200" noProof="0" dirty="0" smtClean="0">
              <a:solidFill>
                <a:schemeClr val="tx2"/>
              </a:solidFill>
              <a:latin typeface="Arial"/>
              <a:ea typeface="DejaVu Sans"/>
              <a:cs typeface="DejaVu Sans"/>
            </a:rPr>
            <a:t>Normas aplicables a servicios postales de pago.</a:t>
          </a:r>
          <a:endParaRPr lang="es-CO" sz="2000" kern="1200" noProof="0" dirty="0">
            <a:solidFill>
              <a:schemeClr val="tx2"/>
            </a:solidFill>
            <a:latin typeface="Arial"/>
            <a:ea typeface="DejaVu Sans"/>
            <a:cs typeface="DejaVu Sans"/>
          </a:endParaRPr>
        </a:p>
      </dsp:txBody>
      <dsp:txXfrm>
        <a:off x="0" y="293214"/>
        <a:ext cx="6720417" cy="1927800"/>
      </dsp:txXfrm>
    </dsp:sp>
    <dsp:sp modelId="{01DEFE8A-5E0B-4AA2-AC31-844EDC334503}">
      <dsp:nvSpPr>
        <dsp:cNvPr id="0" name=""/>
        <dsp:cNvSpPr/>
      </dsp:nvSpPr>
      <dsp:spPr>
        <a:xfrm>
          <a:off x="336020" y="42293"/>
          <a:ext cx="4704291" cy="501840"/>
        </a:xfrm>
        <a:prstGeom prst="roundRect">
          <a:avLst/>
        </a:prstGeom>
        <a:solidFill>
          <a:schemeClr val="accen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11" tIns="0" rIns="177811" bIns="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400" kern="1200" dirty="0"/>
            <a:t>Marco regulatorio:</a:t>
          </a:r>
        </a:p>
      </dsp:txBody>
      <dsp:txXfrm>
        <a:off x="360518" y="66791"/>
        <a:ext cx="4655295" cy="452844"/>
      </dsp:txXfrm>
    </dsp:sp>
    <dsp:sp modelId="{DEC9D8C5-C7FB-4ECB-A55C-D56D3220CA6C}">
      <dsp:nvSpPr>
        <dsp:cNvPr id="0" name=""/>
        <dsp:cNvSpPr/>
      </dsp:nvSpPr>
      <dsp:spPr>
        <a:xfrm>
          <a:off x="0" y="2563734"/>
          <a:ext cx="6720417" cy="187425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hueOff val="0"/>
              <a:satOff val="0"/>
              <a:lumOff val="0"/>
              <a:alphaOff val="-4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21579" tIns="354076" rIns="521579" bIns="142240" numCol="1" spcCol="1270" anchor="t" anchorCtr="0">
          <a:noAutofit/>
        </a:bodyPr>
        <a:lstStyle/>
        <a:p>
          <a:pPr marL="228600" lvl="1" indent="-228600" algn="just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CO" sz="2000" kern="1200" dirty="0">
              <a:solidFill>
                <a:schemeClr val="tx2"/>
              </a:solidFill>
            </a:rPr>
            <a:t>Entrada de empresas de tecnología como principales jugadores exigirá al regulador reformar normas relativas a prácticas restrictivas a la competencia y competencia desleal.</a:t>
          </a:r>
          <a:endParaRPr lang="es-ES" sz="2000" kern="1200" dirty="0">
            <a:solidFill>
              <a:schemeClr val="tx2"/>
            </a:solidFill>
          </a:endParaRPr>
        </a:p>
      </dsp:txBody>
      <dsp:txXfrm>
        <a:off x="0" y="2563734"/>
        <a:ext cx="6720417" cy="1874250"/>
      </dsp:txXfrm>
    </dsp:sp>
    <dsp:sp modelId="{E08E486B-197B-44CC-987C-B3C7F201E6B9}">
      <dsp:nvSpPr>
        <dsp:cNvPr id="0" name=""/>
        <dsp:cNvSpPr/>
      </dsp:nvSpPr>
      <dsp:spPr>
        <a:xfrm>
          <a:off x="336020" y="2312814"/>
          <a:ext cx="4704291" cy="501840"/>
        </a:xfrm>
        <a:prstGeom prst="roundRect">
          <a:avLst/>
        </a:prstGeom>
        <a:solidFill>
          <a:schemeClr val="accent1">
            <a:alpha val="90000"/>
            <a:hueOff val="0"/>
            <a:satOff val="0"/>
            <a:lumOff val="0"/>
            <a:alphaOff val="-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11" tIns="0" rIns="177811" bIns="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400" kern="1200" dirty="0"/>
            <a:t>Desafíos jurídicos</a:t>
          </a:r>
        </a:p>
      </dsp:txBody>
      <dsp:txXfrm>
        <a:off x="360518" y="2337312"/>
        <a:ext cx="4655295" cy="45284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368675" cy="5048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4402138" y="0"/>
            <a:ext cx="3368675" cy="5048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5C51A23-1A88-456B-A72F-DA60E16E38CE}" type="datetimeFigureOut">
              <a:rPr lang="es-CO" smtClean="0"/>
              <a:t>16/08/17</a:t>
            </a:fld>
            <a:endParaRPr lang="es-CO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624013" y="1257300"/>
            <a:ext cx="4524375" cy="33940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CO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777875" y="4840288"/>
            <a:ext cx="6216650" cy="3960812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9553575"/>
            <a:ext cx="3368675" cy="5048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4402138" y="9553575"/>
            <a:ext cx="3368675" cy="5048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E4CCE64-367D-4F96-82DB-0F207B0E8735}" type="slidenum">
              <a:rPr lang="es-CO" smtClean="0"/>
              <a:t>‹#›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5551766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4CCE64-367D-4F96-82DB-0F207B0E8735}" type="slidenum">
              <a:rPr lang="es-CO" smtClean="0"/>
              <a:t>2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66674351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4CCE64-367D-4F96-82DB-0F207B0E8735}" type="slidenum">
              <a:rPr lang="es-CO" smtClean="0"/>
              <a:t>15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16824465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4CCE64-367D-4F96-82DB-0F207B0E8735}" type="slidenum">
              <a:rPr lang="es-CO" smtClean="0"/>
              <a:t>16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86167283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4CCE64-367D-4F96-82DB-0F207B0E8735}" type="slidenum">
              <a:rPr lang="es-CO" smtClean="0"/>
              <a:t>19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78277449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4CCE64-367D-4F96-82DB-0F207B0E8735}" type="slidenum">
              <a:rPr lang="es-CO" smtClean="0"/>
              <a:t>20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82844239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4CCE64-367D-4F96-82DB-0F207B0E8735}" type="slidenum">
              <a:rPr lang="es-CO" smtClean="0"/>
              <a:t>21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82844239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4CCE64-367D-4F96-82DB-0F207B0E8735}" type="slidenum">
              <a:rPr lang="es-CO" smtClean="0"/>
              <a:t>22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61591361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4CCE64-367D-4F96-82DB-0F207B0E8735}" type="slidenum">
              <a:rPr lang="es-CO" smtClean="0"/>
              <a:t>23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89402750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4CCE64-367D-4F96-82DB-0F207B0E8735}" type="slidenum">
              <a:rPr lang="es-CO" smtClean="0"/>
              <a:t>3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41340654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4CCE64-367D-4F96-82DB-0F207B0E8735}" type="slidenum">
              <a:rPr lang="es-CO" smtClean="0"/>
              <a:t>4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8432573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4CCE64-367D-4F96-82DB-0F207B0E8735}" type="slidenum">
              <a:rPr lang="es-CO" smtClean="0"/>
              <a:t>5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07614111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4CCE64-367D-4F96-82DB-0F207B0E8735}" type="slidenum">
              <a:rPr lang="es-CO" smtClean="0"/>
              <a:t>6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5195232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4CCE64-367D-4F96-82DB-0F207B0E8735}" type="slidenum">
              <a:rPr lang="es-CO" smtClean="0"/>
              <a:t>7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8432573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4CCE64-367D-4F96-82DB-0F207B0E8735}" type="slidenum">
              <a:rPr lang="es-CO" smtClean="0"/>
              <a:t>8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50207250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s-CO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s-CO" dirty="0"/>
          </a:p>
          <a:p>
            <a:endParaRPr lang="es-C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4CCE64-367D-4F96-82DB-0F207B0E8735}" type="slidenum">
              <a:rPr lang="es-CO" smtClean="0"/>
              <a:t>11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27528327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s-CO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s-CO" dirty="0"/>
          </a:p>
          <a:p>
            <a:endParaRPr lang="es-C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4CCE64-367D-4F96-82DB-0F207B0E8735}" type="slidenum">
              <a:rPr lang="es-CO" smtClean="0"/>
              <a:t>12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9749580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640" cy="12621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s-CO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504000" y="1769040"/>
            <a:ext cx="9071640" cy="20912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CO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504000" y="4059360"/>
            <a:ext cx="9071640" cy="20912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CO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640" cy="12621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s-CO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0" name="PlaceHolder 2"/>
          <p:cNvSpPr>
            <a:spLocks noGrp="1"/>
          </p:cNvSpPr>
          <p:nvPr>
            <p:ph type="body"/>
          </p:nvPr>
        </p:nvSpPr>
        <p:spPr>
          <a:xfrm>
            <a:off x="504000" y="1769040"/>
            <a:ext cx="4426920" cy="20912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CO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1" name="PlaceHolder 3"/>
          <p:cNvSpPr>
            <a:spLocks noGrp="1"/>
          </p:cNvSpPr>
          <p:nvPr>
            <p:ph type="body"/>
          </p:nvPr>
        </p:nvSpPr>
        <p:spPr>
          <a:xfrm>
            <a:off x="5152680" y="1769040"/>
            <a:ext cx="4426920" cy="20912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CO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2" name="PlaceHolder 4"/>
          <p:cNvSpPr>
            <a:spLocks noGrp="1"/>
          </p:cNvSpPr>
          <p:nvPr>
            <p:ph type="body"/>
          </p:nvPr>
        </p:nvSpPr>
        <p:spPr>
          <a:xfrm>
            <a:off x="5152680" y="4059360"/>
            <a:ext cx="4426920" cy="20912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CO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3" name="PlaceHolder 5"/>
          <p:cNvSpPr>
            <a:spLocks noGrp="1"/>
          </p:cNvSpPr>
          <p:nvPr>
            <p:ph type="body"/>
          </p:nvPr>
        </p:nvSpPr>
        <p:spPr>
          <a:xfrm>
            <a:off x="504000" y="4059360"/>
            <a:ext cx="4426920" cy="20912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CO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640" cy="12621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s-CO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5" name="PlaceHolder 2"/>
          <p:cNvSpPr>
            <a:spLocks noGrp="1"/>
          </p:cNvSpPr>
          <p:nvPr>
            <p:ph type="body"/>
          </p:nvPr>
        </p:nvSpPr>
        <p:spPr>
          <a:xfrm>
            <a:off x="504000" y="1769040"/>
            <a:ext cx="2920680" cy="20912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CO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6" name="PlaceHolder 3"/>
          <p:cNvSpPr>
            <a:spLocks noGrp="1"/>
          </p:cNvSpPr>
          <p:nvPr>
            <p:ph type="body"/>
          </p:nvPr>
        </p:nvSpPr>
        <p:spPr>
          <a:xfrm>
            <a:off x="3571200" y="1769040"/>
            <a:ext cx="2920680" cy="20912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CO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7" name="PlaceHolder 4"/>
          <p:cNvSpPr>
            <a:spLocks noGrp="1"/>
          </p:cNvSpPr>
          <p:nvPr>
            <p:ph type="body"/>
          </p:nvPr>
        </p:nvSpPr>
        <p:spPr>
          <a:xfrm>
            <a:off x="6638040" y="1769040"/>
            <a:ext cx="2920680" cy="20912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CO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8" name="PlaceHolder 5"/>
          <p:cNvSpPr>
            <a:spLocks noGrp="1"/>
          </p:cNvSpPr>
          <p:nvPr>
            <p:ph type="body"/>
          </p:nvPr>
        </p:nvSpPr>
        <p:spPr>
          <a:xfrm>
            <a:off x="6638040" y="4059360"/>
            <a:ext cx="2920680" cy="20912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CO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9" name="PlaceHolder 6"/>
          <p:cNvSpPr>
            <a:spLocks noGrp="1"/>
          </p:cNvSpPr>
          <p:nvPr>
            <p:ph type="body"/>
          </p:nvPr>
        </p:nvSpPr>
        <p:spPr>
          <a:xfrm>
            <a:off x="3571200" y="4059360"/>
            <a:ext cx="2920680" cy="20912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CO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0" name="PlaceHolder 7"/>
          <p:cNvSpPr>
            <a:spLocks noGrp="1"/>
          </p:cNvSpPr>
          <p:nvPr>
            <p:ph type="body"/>
          </p:nvPr>
        </p:nvSpPr>
        <p:spPr>
          <a:xfrm>
            <a:off x="504000" y="4059360"/>
            <a:ext cx="2920680" cy="20912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CO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640" cy="12621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s-CO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" name="PlaceHolder 2"/>
          <p:cNvSpPr>
            <a:spLocks noGrp="1"/>
          </p:cNvSpPr>
          <p:nvPr>
            <p:ph type="subTitle"/>
          </p:nvPr>
        </p:nvSpPr>
        <p:spPr>
          <a:xfrm>
            <a:off x="504000" y="1769040"/>
            <a:ext cx="9071640" cy="43844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s-CO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640" cy="12621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s-CO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8" name="PlaceHolder 2"/>
          <p:cNvSpPr>
            <a:spLocks noGrp="1"/>
          </p:cNvSpPr>
          <p:nvPr>
            <p:ph type="body"/>
          </p:nvPr>
        </p:nvSpPr>
        <p:spPr>
          <a:xfrm>
            <a:off x="504000" y="1769040"/>
            <a:ext cx="9071640" cy="43844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CO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640" cy="12621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s-CO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0" name="PlaceHolder 2"/>
          <p:cNvSpPr>
            <a:spLocks noGrp="1"/>
          </p:cNvSpPr>
          <p:nvPr>
            <p:ph type="body"/>
          </p:nvPr>
        </p:nvSpPr>
        <p:spPr>
          <a:xfrm>
            <a:off x="504000" y="1769040"/>
            <a:ext cx="4426920" cy="43844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CO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1" name="PlaceHolder 3"/>
          <p:cNvSpPr>
            <a:spLocks noGrp="1"/>
          </p:cNvSpPr>
          <p:nvPr>
            <p:ph type="body"/>
          </p:nvPr>
        </p:nvSpPr>
        <p:spPr>
          <a:xfrm>
            <a:off x="5152680" y="1769040"/>
            <a:ext cx="4426920" cy="43844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CO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640" cy="12621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s-CO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subTitle"/>
          </p:nvPr>
        </p:nvSpPr>
        <p:spPr>
          <a:xfrm>
            <a:off x="504000" y="301320"/>
            <a:ext cx="9071640" cy="5851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s-CO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640" cy="12621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s-CO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5" name="PlaceHolder 2"/>
          <p:cNvSpPr>
            <a:spLocks noGrp="1"/>
          </p:cNvSpPr>
          <p:nvPr>
            <p:ph type="body"/>
          </p:nvPr>
        </p:nvSpPr>
        <p:spPr>
          <a:xfrm>
            <a:off x="504000" y="1769040"/>
            <a:ext cx="4426920" cy="20912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CO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6" name="PlaceHolder 3"/>
          <p:cNvSpPr>
            <a:spLocks noGrp="1"/>
          </p:cNvSpPr>
          <p:nvPr>
            <p:ph type="body"/>
          </p:nvPr>
        </p:nvSpPr>
        <p:spPr>
          <a:xfrm>
            <a:off x="504000" y="4059360"/>
            <a:ext cx="4426920" cy="20912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CO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7" name="PlaceHolder 4"/>
          <p:cNvSpPr>
            <a:spLocks noGrp="1"/>
          </p:cNvSpPr>
          <p:nvPr>
            <p:ph type="body"/>
          </p:nvPr>
        </p:nvSpPr>
        <p:spPr>
          <a:xfrm>
            <a:off x="5152680" y="1769040"/>
            <a:ext cx="4426920" cy="43844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CO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640" cy="12621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s-CO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9" name="PlaceHolder 2"/>
          <p:cNvSpPr>
            <a:spLocks noGrp="1"/>
          </p:cNvSpPr>
          <p:nvPr>
            <p:ph type="body"/>
          </p:nvPr>
        </p:nvSpPr>
        <p:spPr>
          <a:xfrm>
            <a:off x="504000" y="1769040"/>
            <a:ext cx="4426920" cy="43844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CO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0" name="PlaceHolder 3"/>
          <p:cNvSpPr>
            <a:spLocks noGrp="1"/>
          </p:cNvSpPr>
          <p:nvPr>
            <p:ph type="body"/>
          </p:nvPr>
        </p:nvSpPr>
        <p:spPr>
          <a:xfrm>
            <a:off x="5152680" y="1769040"/>
            <a:ext cx="4426920" cy="20912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CO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1" name="PlaceHolder 4"/>
          <p:cNvSpPr>
            <a:spLocks noGrp="1"/>
          </p:cNvSpPr>
          <p:nvPr>
            <p:ph type="body"/>
          </p:nvPr>
        </p:nvSpPr>
        <p:spPr>
          <a:xfrm>
            <a:off x="5152680" y="4059360"/>
            <a:ext cx="4426920" cy="20912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CO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640" cy="12621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s-CO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3" name="PlaceHolder 2"/>
          <p:cNvSpPr>
            <a:spLocks noGrp="1"/>
          </p:cNvSpPr>
          <p:nvPr>
            <p:ph type="body"/>
          </p:nvPr>
        </p:nvSpPr>
        <p:spPr>
          <a:xfrm>
            <a:off x="504000" y="1769040"/>
            <a:ext cx="4426920" cy="20912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CO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4" name="PlaceHolder 3"/>
          <p:cNvSpPr>
            <a:spLocks noGrp="1"/>
          </p:cNvSpPr>
          <p:nvPr>
            <p:ph type="body"/>
          </p:nvPr>
        </p:nvSpPr>
        <p:spPr>
          <a:xfrm>
            <a:off x="5152680" y="1769040"/>
            <a:ext cx="4426920" cy="20912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CO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5" name="PlaceHolder 4"/>
          <p:cNvSpPr>
            <a:spLocks noGrp="1"/>
          </p:cNvSpPr>
          <p:nvPr>
            <p:ph type="body"/>
          </p:nvPr>
        </p:nvSpPr>
        <p:spPr>
          <a:xfrm>
            <a:off x="504000" y="4059360"/>
            <a:ext cx="9071640" cy="20912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CO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4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640" cy="12621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r>
              <a:rPr lang="es-CO" sz="4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Pulse para editar el formato del texto de título</a:t>
            </a:r>
          </a:p>
        </p:txBody>
      </p:sp>
      <p:sp>
        <p:nvSpPr>
          <p:cNvPr id="6" name="PlaceHolder 2"/>
          <p:cNvSpPr>
            <a:spLocks noGrp="1"/>
          </p:cNvSpPr>
          <p:nvPr>
            <p:ph type="body"/>
          </p:nvPr>
        </p:nvSpPr>
        <p:spPr>
          <a:xfrm>
            <a:off x="504000" y="1769040"/>
            <a:ext cx="9071640" cy="43844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414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s-CO" sz="3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Pulse para editar el formato de esquema del texto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s-CO" sz="2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Segundo nivel del esquema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s-CO" sz="2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Tercer nivel del esquema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s-CO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Cuarto nivel del esquema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s-CO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Quinto nivel del esquema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s-CO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Sexto nivel del esquema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s-CO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Séptimo nivel del esquema</a:t>
            </a:r>
          </a:p>
        </p:txBody>
      </p:sp>
      <p:sp>
        <p:nvSpPr>
          <p:cNvPr id="2" name="PlaceHolder 3"/>
          <p:cNvSpPr>
            <a:spLocks noGrp="1"/>
          </p:cNvSpPr>
          <p:nvPr>
            <p:ph type="dt"/>
          </p:nvPr>
        </p:nvSpPr>
        <p:spPr>
          <a:xfrm>
            <a:off x="504000" y="6887160"/>
            <a:ext cx="2348280" cy="521280"/>
          </a:xfrm>
          <a:prstGeom prst="rect">
            <a:avLst/>
          </a:prstGeom>
        </p:spPr>
        <p:txBody>
          <a:bodyPr lIns="0" tIns="0" rIns="0" bIns="0"/>
          <a:lstStyle/>
          <a:p>
            <a:r>
              <a:rPr lang="es-CO" sz="1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&lt;fecha/hora&gt;</a:t>
            </a:r>
          </a:p>
        </p:txBody>
      </p:sp>
      <p:sp>
        <p:nvSpPr>
          <p:cNvPr id="3" name="PlaceHolder 4"/>
          <p:cNvSpPr>
            <a:spLocks noGrp="1"/>
          </p:cNvSpPr>
          <p:nvPr>
            <p:ph type="ftr"/>
          </p:nvPr>
        </p:nvSpPr>
        <p:spPr>
          <a:xfrm>
            <a:off x="3447360" y="6887160"/>
            <a:ext cx="3195000" cy="521280"/>
          </a:xfrm>
          <a:prstGeom prst="rect">
            <a:avLst/>
          </a:prstGeom>
        </p:spPr>
        <p:txBody>
          <a:bodyPr lIns="0" tIns="0" rIns="0" bIns="0"/>
          <a:lstStyle/>
          <a:p>
            <a:pPr algn="ctr"/>
            <a:r>
              <a:rPr lang="es-CO" sz="1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&lt;pie de página&gt;</a:t>
            </a:r>
          </a:p>
        </p:txBody>
      </p:sp>
      <p:sp>
        <p:nvSpPr>
          <p:cNvPr id="4" name="PlaceHolder 5"/>
          <p:cNvSpPr>
            <a:spLocks noGrp="1"/>
          </p:cNvSpPr>
          <p:nvPr>
            <p:ph type="sldNum"/>
          </p:nvPr>
        </p:nvSpPr>
        <p:spPr>
          <a:xfrm>
            <a:off x="7227360" y="6887160"/>
            <a:ext cx="2348280" cy="521280"/>
          </a:xfrm>
          <a:prstGeom prst="rect">
            <a:avLst/>
          </a:prstGeom>
        </p:spPr>
        <p:txBody>
          <a:bodyPr lIns="0" tIns="0" rIns="0" bIns="0"/>
          <a:lstStyle/>
          <a:p>
            <a:pPr algn="r"/>
            <a:fld id="{BE181D82-3EB0-45A9-ACA1-C1800A65B899}" type="slidenum">
              <a:rPr lang="es-CO" sz="1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‹#›</a:t>
            </a:fld>
            <a:endParaRPr lang="es-CO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4" Type="http://schemas.openxmlformats.org/officeDocument/2006/relationships/diagramQuickStyle" Target="../diagrams/quickStyle1.xml"/><Relationship Id="rId5" Type="http://schemas.openxmlformats.org/officeDocument/2006/relationships/diagramColors" Target="../diagrams/colors1.xml"/><Relationship Id="rId6" Type="http://schemas.microsoft.com/office/2007/relationships/diagramDrawing" Target="../diagrams/drawing1.xml"/><Relationship Id="rId1" Type="http://schemas.openxmlformats.org/officeDocument/2006/relationships/slideLayout" Target="../slideLayouts/slideLayout3.xml"/><Relationship Id="rId2" Type="http://schemas.openxmlformats.org/officeDocument/2006/relationships/diagramData" Target="../diagrams/data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4" Type="http://schemas.openxmlformats.org/officeDocument/2006/relationships/image" Target="../media/image20.png"/><Relationship Id="rId5" Type="http://schemas.openxmlformats.org/officeDocument/2006/relationships/image" Target="../media/image21.png"/><Relationship Id="rId6" Type="http://schemas.openxmlformats.org/officeDocument/2006/relationships/image" Target="../media/image22.png"/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8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9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4" Type="http://schemas.openxmlformats.org/officeDocument/2006/relationships/image" Target="../media/image25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3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4" Type="http://schemas.openxmlformats.org/officeDocument/2006/relationships/image" Target="../media/image27.png"/><Relationship Id="rId5" Type="http://schemas.openxmlformats.org/officeDocument/2006/relationships/image" Target="../media/image28.png"/><Relationship Id="rId6" Type="http://schemas.openxmlformats.org/officeDocument/2006/relationships/image" Target="../media/image29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0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4" Type="http://schemas.openxmlformats.org/officeDocument/2006/relationships/image" Target="../media/image32.png"/><Relationship Id="rId5" Type="http://schemas.openxmlformats.org/officeDocument/2006/relationships/image" Target="../media/image33.png"/><Relationship Id="rId6" Type="http://schemas.openxmlformats.org/officeDocument/2006/relationships/image" Target="../media/image34.png"/><Relationship Id="rId7" Type="http://schemas.openxmlformats.org/officeDocument/2006/relationships/image" Target="../media/image35.png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5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36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5.png"/><Relationship Id="rId5" Type="http://schemas.openxmlformats.org/officeDocument/2006/relationships/image" Target="../media/image6.png"/><Relationship Id="rId6" Type="http://schemas.openxmlformats.org/officeDocument/2006/relationships/image" Target="../media/image7.png"/><Relationship Id="rId7" Type="http://schemas.openxmlformats.org/officeDocument/2006/relationships/image" Target="../media/image8.png"/><Relationship Id="rId8" Type="http://schemas.openxmlformats.org/officeDocument/2006/relationships/image" Target="../media/image9.png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4" Type="http://schemas.openxmlformats.org/officeDocument/2006/relationships/image" Target="../media/image12.png"/><Relationship Id="rId5" Type="http://schemas.openxmlformats.org/officeDocument/2006/relationships/image" Target="../media/image13.png"/><Relationship Id="rId6" Type="http://schemas.openxmlformats.org/officeDocument/2006/relationships/image" Target="../media/image14.png"/><Relationship Id="rId7" Type="http://schemas.openxmlformats.org/officeDocument/2006/relationships/image" Target="../media/image15.png"/><Relationship Id="rId8" Type="http://schemas.openxmlformats.org/officeDocument/2006/relationships/image" Target="../media/image16.png"/><Relationship Id="rId9" Type="http://schemas.openxmlformats.org/officeDocument/2006/relationships/image" Target="../media/image17.png"/><Relationship Id="rId10" Type="http://schemas.openxmlformats.org/officeDocument/2006/relationships/image" Target="../media/image18.png"/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" name="Imagen 40"/>
          <p:cNvPicPr/>
          <p:nvPr/>
        </p:nvPicPr>
        <p:blipFill>
          <a:blip r:embed="rId2"/>
          <a:stretch/>
        </p:blipFill>
        <p:spPr>
          <a:xfrm>
            <a:off x="-4680" y="38520"/>
            <a:ext cx="10084680" cy="7575840"/>
          </a:xfrm>
          <a:prstGeom prst="rect">
            <a:avLst/>
          </a:prstGeom>
          <a:ln>
            <a:noFill/>
          </a:ln>
        </p:spPr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xmlns="" id="{A0296235-3CD9-4D0A-A07E-1F03F20E88AE}"/>
              </a:ext>
            </a:extLst>
          </p:cNvPr>
          <p:cNvSpPr txBox="1"/>
          <p:nvPr/>
        </p:nvSpPr>
        <p:spPr>
          <a:xfrm>
            <a:off x="2209059" y="4443102"/>
            <a:ext cx="5801408" cy="135421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CO" sz="2100" b="1" spc="-1" dirty="0">
                <a:solidFill>
                  <a:srgbClr val="003366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Desafíos Jurídicos para Innovar </a:t>
            </a:r>
          </a:p>
          <a:p>
            <a:pPr algn="ctr"/>
            <a:r>
              <a:rPr lang="es-CO" sz="2100" b="1" spc="-1" dirty="0">
                <a:solidFill>
                  <a:srgbClr val="003366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mediante el uso de Tecnologías Financieras</a:t>
            </a:r>
          </a:p>
          <a:p>
            <a:pPr algn="ctr"/>
            <a:r>
              <a:rPr lang="es-CO" sz="2000" spc="-1" dirty="0">
                <a:solidFill>
                  <a:srgbClr val="003366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Andrés Flórez Villegas</a:t>
            </a:r>
          </a:p>
          <a:p>
            <a:pPr algn="ctr"/>
            <a:r>
              <a:rPr lang="es-CO" sz="2000" spc="-1" dirty="0">
                <a:solidFill>
                  <a:srgbClr val="003366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Cartagena, Agosto 2017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O" sz="3200" b="1" i="1" spc="-1" dirty="0">
                <a:solidFill>
                  <a:srgbClr val="003366"/>
                </a:solidFill>
                <a:uFill>
                  <a:solidFill>
                    <a:srgbClr val="FFFFFF"/>
                  </a:solidFill>
                </a:uFill>
              </a:rPr>
              <a:t>2.2. Giros y Pagos: Desafíos Jurídicos</a:t>
            </a:r>
          </a:p>
        </p:txBody>
      </p:sp>
      <p:graphicFrame>
        <p:nvGraphicFramePr>
          <p:cNvPr id="3" name="Diagrama 2">
            <a:extLst>
              <a:ext uri="{FF2B5EF4-FFF2-40B4-BE49-F238E27FC236}">
                <a16:creationId xmlns:a16="http://schemas.microsoft.com/office/drawing/2014/main" xmlns="" id="{1CE81CDF-2BC0-4EE8-AACF-8430D50CACD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549076558"/>
              </p:ext>
            </p:extLst>
          </p:nvPr>
        </p:nvGraphicFramePr>
        <p:xfrm>
          <a:off x="1400704" y="1679398"/>
          <a:ext cx="6720417" cy="448027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3865518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O" sz="3200" b="1" spc="-1" dirty="0">
                <a:solidFill>
                  <a:srgbClr val="003366"/>
                </a:solidFill>
                <a:uFill>
                  <a:solidFill>
                    <a:srgbClr val="FFFFFF"/>
                  </a:solidFill>
                </a:uFill>
                <a:latin typeface="+mn-lt"/>
                <a:ea typeface="+mn-ea"/>
                <a:cs typeface="+mn-cs"/>
              </a:rPr>
              <a:t>2.3. Emisión y Oferta Pública de Valores: </a:t>
            </a:r>
            <a:br>
              <a:rPr lang="es-CO" sz="3200" b="1" spc="-1" dirty="0">
                <a:solidFill>
                  <a:srgbClr val="003366"/>
                </a:solidFill>
                <a:uFill>
                  <a:solidFill>
                    <a:srgbClr val="FFFFFF"/>
                  </a:solidFill>
                </a:uFill>
                <a:latin typeface="+mn-lt"/>
                <a:ea typeface="+mn-ea"/>
                <a:cs typeface="+mn-cs"/>
              </a:rPr>
            </a:br>
            <a:r>
              <a:rPr lang="es-CO" sz="3200" b="1" spc="-1" dirty="0">
                <a:solidFill>
                  <a:srgbClr val="003366"/>
                </a:solidFill>
                <a:uFill>
                  <a:solidFill>
                    <a:srgbClr val="FFFFFF"/>
                  </a:solidFill>
                </a:uFill>
                <a:latin typeface="+mn-lt"/>
                <a:ea typeface="+mn-ea"/>
                <a:cs typeface="+mn-cs"/>
              </a:rPr>
              <a:t>¿En qué estamos?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8962" y="1913900"/>
            <a:ext cx="4582900" cy="1962054"/>
          </a:xfrm>
          <a:prstGeom prst="rect">
            <a:avLst/>
          </a:prstGeom>
        </p:spPr>
      </p:pic>
      <p:sp>
        <p:nvSpPr>
          <p:cNvPr id="8" name="CuadroTexto 7">
            <a:extLst>
              <a:ext uri="{FF2B5EF4-FFF2-40B4-BE49-F238E27FC236}">
                <a16:creationId xmlns:a16="http://schemas.microsoft.com/office/drawing/2014/main" xmlns="" id="{8BE95602-1256-47F4-A05A-1DFCF1BA7E82}"/>
              </a:ext>
            </a:extLst>
          </p:cNvPr>
          <p:cNvSpPr txBox="1"/>
          <p:nvPr/>
        </p:nvSpPr>
        <p:spPr>
          <a:xfrm>
            <a:off x="4831303" y="1291599"/>
            <a:ext cx="4926842" cy="44319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CO" sz="1600" dirty="0">
                <a:solidFill>
                  <a:schemeClr val="tx2"/>
                </a:solidFill>
              </a:rPr>
              <a:t>Durante el primer día de la oferta 17.000 personas suscribieron </a:t>
            </a:r>
            <a:r>
              <a:rPr lang="es-CO" sz="1600" b="1" dirty="0">
                <a:solidFill>
                  <a:schemeClr val="tx2"/>
                </a:solidFill>
              </a:rPr>
              <a:t>M-</a:t>
            </a:r>
            <a:r>
              <a:rPr lang="es-CO" sz="1600" b="1" dirty="0" err="1">
                <a:solidFill>
                  <a:schemeClr val="tx2"/>
                </a:solidFill>
              </a:rPr>
              <a:t>Akiba</a:t>
            </a:r>
            <a:r>
              <a:rPr lang="es-CO" sz="1600" dirty="0">
                <a:solidFill>
                  <a:schemeClr val="tx2"/>
                </a:solidFill>
              </a:rPr>
              <a:t> a través de sus teléfonos celulares.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CO" sz="1600" dirty="0">
                <a:solidFill>
                  <a:schemeClr val="tx2"/>
                </a:solidFill>
              </a:rPr>
              <a:t>Suscriptores requieren únicamente un teléfono celular habilitado con una billetera móvil (ej. vía M-Pesa) y el PIN asociado.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CO" sz="1600" dirty="0">
                <a:solidFill>
                  <a:schemeClr val="tx2"/>
                </a:solidFill>
              </a:rPr>
              <a:t>La regulación fue adaptada al proyecto con anterioridad. Entre otros ajustes, se permitió la apertura de cuenta en una comisionista de bolsa vía mensaje USSD.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CO" sz="1600" dirty="0">
                <a:solidFill>
                  <a:schemeClr val="tx2"/>
                </a:solidFill>
              </a:rPr>
              <a:t>Siguiente proyecto es realizar una nueva emisión de bonos haciendo uso de blockchain.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CO" dirty="0"/>
          </a:p>
          <a:p>
            <a:endParaRPr lang="es-CO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CO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CO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CO" dirty="0"/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xmlns="" id="{4FCC3956-CEBA-4050-8E67-C91BDF606ACA}"/>
              </a:ext>
            </a:extLst>
          </p:cNvPr>
          <p:cNvSpPr txBox="1"/>
          <p:nvPr/>
        </p:nvSpPr>
        <p:spPr>
          <a:xfrm>
            <a:off x="158961" y="3990441"/>
            <a:ext cx="4389427" cy="3293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CO" sz="1600" b="1" dirty="0">
                <a:solidFill>
                  <a:schemeClr val="tx2"/>
                </a:solidFill>
              </a:rPr>
              <a:t>M-</a:t>
            </a:r>
            <a:r>
              <a:rPr lang="es-CO" sz="1600" b="1" dirty="0" err="1">
                <a:solidFill>
                  <a:schemeClr val="tx2"/>
                </a:solidFill>
              </a:rPr>
              <a:t>Akiba</a:t>
            </a:r>
            <a:r>
              <a:rPr lang="es-CO" sz="1600" dirty="0">
                <a:solidFill>
                  <a:schemeClr val="tx2"/>
                </a:solidFill>
              </a:rPr>
              <a:t> son unos bonos emitidos por el gobierno Keniano ofrecidos exclusivamente a través de mensajes USSD (vía móviles GSM).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CO" sz="1600" dirty="0">
                <a:solidFill>
                  <a:schemeClr val="tx2"/>
                </a:solidFill>
              </a:rPr>
              <a:t>Objeto: Incentivar cultura de ahorro e inversión en la población y acercarla al mercado de valores.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CO" sz="1600" dirty="0">
                <a:solidFill>
                  <a:schemeClr val="tx2"/>
                </a:solidFill>
              </a:rPr>
              <a:t>Monto de la emisión: US$1.5 millones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CO" sz="1600" dirty="0">
                <a:solidFill>
                  <a:schemeClr val="tx2"/>
                </a:solidFill>
              </a:rPr>
              <a:t>Plazo: 3 años; Tasa de interés: 10% anual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CO" sz="1600" dirty="0">
                <a:solidFill>
                  <a:schemeClr val="tx2"/>
                </a:solidFill>
              </a:rPr>
              <a:t>Suscripción mínima US$30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CO" sz="1600" dirty="0">
                <a:solidFill>
                  <a:schemeClr val="tx2"/>
                </a:solidFill>
              </a:rPr>
              <a:t>Suscripción máxima US$1400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s-CO" sz="1600" dirty="0">
              <a:solidFill>
                <a:schemeClr val="tx2"/>
              </a:solidFill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s-CO" sz="1600" dirty="0">
              <a:solidFill>
                <a:schemeClr val="tx2"/>
              </a:solidFill>
            </a:endParaRP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xmlns="" id="{3D743254-0D19-4742-B3FE-414BF6C00D3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3788" y="4845378"/>
            <a:ext cx="1758923" cy="2095501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xmlns="" id="{D7D5ADB6-07B0-42D5-8890-DB1968EEF4A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72822" y="4845378"/>
            <a:ext cx="1708123" cy="2095501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xmlns="" id="{F1AF6A80-A6D2-42AC-ADF8-38D969E66FA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331199" y="4845378"/>
            <a:ext cx="1709859" cy="20955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0946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O" sz="3200" b="1" spc="-1" dirty="0">
                <a:solidFill>
                  <a:srgbClr val="003366"/>
                </a:solidFill>
                <a:uFill>
                  <a:solidFill>
                    <a:srgbClr val="FFFFFF"/>
                  </a:solidFill>
                </a:uFill>
                <a:latin typeface="+mn-lt"/>
                <a:ea typeface="+mn-ea"/>
                <a:cs typeface="+mn-cs"/>
              </a:rPr>
              <a:t>2.3. Emisión y Oferta Pública de Valores: </a:t>
            </a:r>
            <a:br>
              <a:rPr lang="es-CO" sz="3200" b="1" spc="-1" dirty="0">
                <a:solidFill>
                  <a:srgbClr val="003366"/>
                </a:solidFill>
                <a:uFill>
                  <a:solidFill>
                    <a:srgbClr val="FFFFFF"/>
                  </a:solidFill>
                </a:uFill>
                <a:latin typeface="+mn-lt"/>
                <a:ea typeface="+mn-ea"/>
                <a:cs typeface="+mn-cs"/>
              </a:rPr>
            </a:br>
            <a:r>
              <a:rPr lang="es-CO" sz="3200" b="1" spc="-1" dirty="0">
                <a:solidFill>
                  <a:srgbClr val="003366"/>
                </a:solidFill>
                <a:uFill>
                  <a:solidFill>
                    <a:srgbClr val="FFFFFF"/>
                  </a:solidFill>
                </a:uFill>
                <a:latin typeface="+mn-lt"/>
                <a:ea typeface="+mn-ea"/>
                <a:cs typeface="+mn-cs"/>
              </a:rPr>
              <a:t>Desafíos Jurídicos</a:t>
            </a: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xmlns="" id="{8BE95602-1256-47F4-A05A-1DFCF1BA7E82}"/>
              </a:ext>
            </a:extLst>
          </p:cNvPr>
          <p:cNvSpPr txBox="1"/>
          <p:nvPr/>
        </p:nvSpPr>
        <p:spPr>
          <a:xfrm>
            <a:off x="4299045" y="1255583"/>
            <a:ext cx="5650173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es-CO" dirty="0"/>
          </a:p>
          <a:p>
            <a:endParaRPr lang="es-CO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CO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CO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CO" dirty="0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xmlns="" id="{28B7A758-958D-4A34-84C1-563CD28EC941}"/>
              </a:ext>
            </a:extLst>
          </p:cNvPr>
          <p:cNvSpPr txBox="1"/>
          <p:nvPr/>
        </p:nvSpPr>
        <p:spPr>
          <a:xfrm>
            <a:off x="914400" y="2159000"/>
            <a:ext cx="8204200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CO" sz="2000" dirty="0">
                <a:solidFill>
                  <a:schemeClr val="tx2"/>
                </a:solidFill>
              </a:rPr>
              <a:t>Normas relativas a emisión y oferta pública de valores no están diseñadas para que el ofrecimiento de los valores se haga mediante plataformas tecnológicas ni teléfonos celulares.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CO" sz="2000" dirty="0">
                <a:solidFill>
                  <a:schemeClr val="tx2"/>
                </a:solidFill>
              </a:rPr>
              <a:t>No existen trámites simplificados de apertura de cuenta ante las sociedades comisionistas de bolsa y demás agentes e intermediarios del mercado de valores que hagan expedito y permitan masificar el proceso de suscripción de valores.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CO" sz="2000" dirty="0">
                <a:solidFill>
                  <a:schemeClr val="tx2"/>
                </a:solidFill>
              </a:rPr>
              <a:t>Trámites de inscripción automática de valores en el RNVE no contemplan emisiones de valores de bajo monto.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CO" sz="2000" dirty="0" smtClean="0">
                <a:solidFill>
                  <a:schemeClr val="tx2"/>
                </a:solidFill>
              </a:rPr>
              <a:t>Se </a:t>
            </a:r>
            <a:r>
              <a:rPr lang="es-CO" sz="2000" dirty="0">
                <a:solidFill>
                  <a:schemeClr val="tx2"/>
                </a:solidFill>
              </a:rPr>
              <a:t>propone diseñar un mecanismo abreviado y más flexible de inscripción de valores  en el RNVE para emisiones de bajo monto, o emisiones que vayan a ser ofrecidas a través de plataformas de crowdfunding.</a:t>
            </a:r>
          </a:p>
        </p:txBody>
      </p:sp>
    </p:spTree>
    <p:extLst>
      <p:ext uri="{BB962C8B-B14F-4D97-AF65-F5344CB8AC3E}">
        <p14:creationId xmlns:p14="http://schemas.microsoft.com/office/powerpoint/2010/main" val="388541738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76038" y="1777999"/>
            <a:ext cx="2526279" cy="1515767"/>
          </a:xfrm>
          <a:prstGeom prst="rect">
            <a:avLst/>
          </a:prstGeom>
        </p:spPr>
      </p:pic>
      <p:sp>
        <p:nvSpPr>
          <p:cNvPr id="5" name="Título 4">
            <a:extLst>
              <a:ext uri="{FF2B5EF4-FFF2-40B4-BE49-F238E27FC236}">
                <a16:creationId xmlns:a16="http://schemas.microsoft.com/office/drawing/2014/main" xmlns="" id="{A2D379D9-0F07-46BE-A56F-D289C9F740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O" sz="3200" b="1" dirty="0">
                <a:solidFill>
                  <a:schemeClr val="tx2"/>
                </a:solidFill>
              </a:rPr>
              <a:t>2.4. </a:t>
            </a:r>
            <a:r>
              <a:rPr lang="es-CO" sz="3200" b="1" dirty="0" err="1">
                <a:solidFill>
                  <a:schemeClr val="tx2"/>
                </a:solidFill>
              </a:rPr>
              <a:t>Criptomonedas</a:t>
            </a:r>
            <a:r>
              <a:rPr lang="es-CO" sz="3200" b="1" dirty="0">
                <a:solidFill>
                  <a:schemeClr val="tx2"/>
                </a:solidFill>
              </a:rPr>
              <a:t>: ¿En qué estamos?</a:t>
            </a: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58846" y="5314834"/>
            <a:ext cx="2616794" cy="1524960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42528" y="3477737"/>
            <a:ext cx="2993297" cy="1447800"/>
          </a:xfrm>
          <a:prstGeom prst="rect">
            <a:avLst/>
          </a:prstGeom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xmlns="" id="{441B4822-6423-4816-83F4-E32B0A4C7D00}"/>
              </a:ext>
            </a:extLst>
          </p:cNvPr>
          <p:cNvSpPr txBox="1"/>
          <p:nvPr/>
        </p:nvSpPr>
        <p:spPr>
          <a:xfrm>
            <a:off x="774700" y="1562099"/>
            <a:ext cx="4914900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CO" dirty="0">
                <a:solidFill>
                  <a:schemeClr val="tx2"/>
                </a:solidFill>
              </a:rPr>
              <a:t>Las </a:t>
            </a:r>
            <a:r>
              <a:rPr lang="es-CO" dirty="0" err="1">
                <a:solidFill>
                  <a:schemeClr val="tx2"/>
                </a:solidFill>
              </a:rPr>
              <a:t>criptomonedas</a:t>
            </a:r>
            <a:r>
              <a:rPr lang="es-CO" dirty="0">
                <a:solidFill>
                  <a:schemeClr val="tx2"/>
                </a:solidFill>
              </a:rPr>
              <a:t> son monedas virtuales representativas de valor que pueden ser utilizadas como i) unidad de intercambio, ii) unidad de medida y iii) unidad de depósito de valor.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CO" dirty="0">
                <a:solidFill>
                  <a:schemeClr val="tx2"/>
                </a:solidFill>
              </a:rPr>
              <a:t>No están garantizadas y pueden o no ser centralizadas (ej. Amazon </a:t>
            </a:r>
            <a:r>
              <a:rPr lang="es-CO" dirty="0" err="1">
                <a:solidFill>
                  <a:schemeClr val="tx2"/>
                </a:solidFill>
              </a:rPr>
              <a:t>coins</a:t>
            </a:r>
            <a:r>
              <a:rPr lang="es-CO" dirty="0">
                <a:solidFill>
                  <a:schemeClr val="tx2"/>
                </a:solidFill>
              </a:rPr>
              <a:t> y Bitcoin respectivamente).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CO" dirty="0">
                <a:solidFill>
                  <a:schemeClr val="tx2"/>
                </a:solidFill>
              </a:rPr>
              <a:t>Sus principales atributos están en la reducción de los costos de transacción, la eliminación de los intermediarios (ej. bancos centrales) y la seguridad del registro conseguida a través del uso de </a:t>
            </a:r>
            <a:r>
              <a:rPr lang="es-CO" i="1" dirty="0" err="1">
                <a:solidFill>
                  <a:schemeClr val="tx2"/>
                </a:solidFill>
              </a:rPr>
              <a:t>blockchains</a:t>
            </a:r>
            <a:r>
              <a:rPr lang="es-CO" dirty="0">
                <a:solidFill>
                  <a:schemeClr val="tx2"/>
                </a:solidFill>
              </a:rPr>
              <a:t>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CO" dirty="0">
                <a:solidFill>
                  <a:schemeClr val="tx2"/>
                </a:solidFill>
              </a:rPr>
              <a:t>Recientemente la </a:t>
            </a:r>
            <a:r>
              <a:rPr lang="es-CO" i="1" dirty="0">
                <a:solidFill>
                  <a:schemeClr val="tx2"/>
                </a:solidFill>
              </a:rPr>
              <a:t>SEC</a:t>
            </a:r>
            <a:r>
              <a:rPr lang="es-CO" dirty="0">
                <a:solidFill>
                  <a:schemeClr val="tx2"/>
                </a:solidFill>
              </a:rPr>
              <a:t> declaró que las </a:t>
            </a:r>
            <a:r>
              <a:rPr lang="es-CO" i="1" dirty="0">
                <a:solidFill>
                  <a:schemeClr val="tx2"/>
                </a:solidFill>
              </a:rPr>
              <a:t>“</a:t>
            </a:r>
            <a:r>
              <a:rPr lang="es-CO" i="1" dirty="0" err="1">
                <a:solidFill>
                  <a:schemeClr val="tx2"/>
                </a:solidFill>
              </a:rPr>
              <a:t>initial</a:t>
            </a:r>
            <a:r>
              <a:rPr lang="es-CO" i="1" dirty="0">
                <a:solidFill>
                  <a:schemeClr val="tx2"/>
                </a:solidFill>
              </a:rPr>
              <a:t> </a:t>
            </a:r>
            <a:r>
              <a:rPr lang="es-CO" i="1" dirty="0" err="1">
                <a:solidFill>
                  <a:schemeClr val="tx2"/>
                </a:solidFill>
              </a:rPr>
              <a:t>coin</a:t>
            </a:r>
            <a:r>
              <a:rPr lang="es-CO" i="1" dirty="0">
                <a:solidFill>
                  <a:schemeClr val="tx2"/>
                </a:solidFill>
              </a:rPr>
              <a:t> </a:t>
            </a:r>
            <a:r>
              <a:rPr lang="es-CO" i="1" dirty="0" err="1">
                <a:solidFill>
                  <a:schemeClr val="tx2"/>
                </a:solidFill>
              </a:rPr>
              <a:t>offers</a:t>
            </a:r>
            <a:r>
              <a:rPr lang="es-CO" i="1" dirty="0">
                <a:solidFill>
                  <a:schemeClr val="tx2"/>
                </a:solidFill>
              </a:rPr>
              <a:t>” </a:t>
            </a:r>
            <a:r>
              <a:rPr lang="es-CO" dirty="0">
                <a:solidFill>
                  <a:schemeClr val="tx2"/>
                </a:solidFill>
              </a:rPr>
              <a:t>constituyen ofertas públicas de valores y por tanto están sujetas al régimen aplicable a dichas ofertas.</a:t>
            </a:r>
          </a:p>
        </p:txBody>
      </p:sp>
    </p:spTree>
    <p:extLst>
      <p:ext uri="{BB962C8B-B14F-4D97-AF65-F5344CB8AC3E}">
        <p14:creationId xmlns:p14="http://schemas.microsoft.com/office/powerpoint/2010/main" val="97867550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>
            <a:extLst>
              <a:ext uri="{FF2B5EF4-FFF2-40B4-BE49-F238E27FC236}">
                <a16:creationId xmlns:a16="http://schemas.microsoft.com/office/drawing/2014/main" xmlns="" id="{A2D379D9-0F07-46BE-A56F-D289C9F740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O" sz="3200" b="1" spc="-1" dirty="0">
                <a:solidFill>
                  <a:srgbClr val="003366"/>
                </a:solidFill>
                <a:uFill>
                  <a:solidFill>
                    <a:srgbClr val="FFFFFF"/>
                  </a:solidFill>
                </a:uFill>
              </a:rPr>
              <a:t>2.4. Criptomonedas: Desafíos Jurídicos</a:t>
            </a:r>
            <a:r>
              <a:rPr lang="es-CO" sz="3200" dirty="0"/>
              <a:t> </a:t>
            </a:r>
          </a:p>
        </p:txBody>
      </p:sp>
      <p:sp>
        <p:nvSpPr>
          <p:cNvPr id="4" name="Rectángulo 3"/>
          <p:cNvSpPr/>
          <p:nvPr/>
        </p:nvSpPr>
        <p:spPr>
          <a:xfrm>
            <a:off x="609600" y="1399051"/>
            <a:ext cx="8610600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CO" b="1" dirty="0">
                <a:solidFill>
                  <a:schemeClr val="tx2"/>
                </a:solidFill>
              </a:rPr>
              <a:t>Marco actual:</a:t>
            </a:r>
          </a:p>
          <a:p>
            <a:pPr algn="just"/>
            <a:endParaRPr lang="es-CO" b="1" dirty="0">
              <a:solidFill>
                <a:schemeClr val="tx2"/>
              </a:solidFill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CO" dirty="0">
                <a:solidFill>
                  <a:schemeClr val="tx2"/>
                </a:solidFill>
              </a:rPr>
              <a:t>Según la Ley 31 de 1992, la única unidad monetaria (tanto para billetes como para monedas) y la unidad de cuenta del país es el peso emitido por el Banco de la República.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s-CO" dirty="0">
              <a:solidFill>
                <a:schemeClr val="tx2"/>
              </a:solidFill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CO" dirty="0">
                <a:solidFill>
                  <a:schemeClr val="tx2"/>
                </a:solidFill>
              </a:rPr>
              <a:t>Tal como lo señaló el Banco de la República, las </a:t>
            </a:r>
            <a:r>
              <a:rPr lang="es-CO" b="1" dirty="0" err="1">
                <a:solidFill>
                  <a:schemeClr val="tx2"/>
                </a:solidFill>
              </a:rPr>
              <a:t>criptomonedas</a:t>
            </a:r>
            <a:r>
              <a:rPr lang="es-CO" dirty="0">
                <a:solidFill>
                  <a:schemeClr val="tx2"/>
                </a:solidFill>
              </a:rPr>
              <a:t> no son una moneda en Colombia y al no constituir un activo equivalente a la moneda legal de curso legal carecen de poder liberatorio ilimitado para la extinción de obligaciones.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s-CO" dirty="0">
              <a:solidFill>
                <a:schemeClr val="tx2"/>
              </a:solidFill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CO" dirty="0">
                <a:solidFill>
                  <a:schemeClr val="tx2"/>
                </a:solidFill>
              </a:rPr>
              <a:t>Por tratarse de registros descentralizados, las </a:t>
            </a:r>
            <a:r>
              <a:rPr lang="es-CO" b="1" dirty="0" err="1">
                <a:solidFill>
                  <a:schemeClr val="tx2"/>
                </a:solidFill>
              </a:rPr>
              <a:t>criptomonedas</a:t>
            </a:r>
            <a:r>
              <a:rPr lang="es-CO" dirty="0">
                <a:solidFill>
                  <a:schemeClr val="tx2"/>
                </a:solidFill>
              </a:rPr>
              <a:t> no son activos que puedan ser consideradas divisas en Colombia debido a que no cuentan con el respaldo de los bancos centrales de otros países. </a:t>
            </a:r>
            <a:endParaRPr lang="es-CO" dirty="0"/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xmlns="" id="{B5583419-5A78-42A8-B30E-F1D6D4826379}"/>
              </a:ext>
            </a:extLst>
          </p:cNvPr>
          <p:cNvSpPr txBox="1"/>
          <p:nvPr/>
        </p:nvSpPr>
        <p:spPr>
          <a:xfrm>
            <a:off x="609600" y="5511800"/>
            <a:ext cx="86106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CO" b="1" dirty="0">
                <a:solidFill>
                  <a:schemeClr val="tx2"/>
                </a:solidFill>
              </a:rPr>
              <a:t>Desafío jurídico: </a:t>
            </a:r>
          </a:p>
          <a:p>
            <a:pPr marL="285750" indent="-285750" algn="just">
              <a:buFont typeface="Arial"/>
              <a:buChar char="•"/>
            </a:pPr>
            <a:r>
              <a:rPr lang="es-CO" dirty="0" smtClean="0">
                <a:solidFill>
                  <a:schemeClr val="tx2"/>
                </a:solidFill>
              </a:rPr>
              <a:t>Regular </a:t>
            </a:r>
            <a:r>
              <a:rPr lang="es-CO" dirty="0">
                <a:solidFill>
                  <a:schemeClr val="tx2"/>
                </a:solidFill>
              </a:rPr>
              <a:t>las </a:t>
            </a:r>
            <a:r>
              <a:rPr lang="es-CO" b="1" dirty="0">
                <a:solidFill>
                  <a:schemeClr val="tx2"/>
                </a:solidFill>
              </a:rPr>
              <a:t>criptomonedas</a:t>
            </a:r>
            <a:r>
              <a:rPr lang="es-CO" dirty="0">
                <a:solidFill>
                  <a:schemeClr val="tx2"/>
                </a:solidFill>
              </a:rPr>
              <a:t> para prevenir la aparición de nuevos esquemas fraudulentos y proteger los recursos del público</a:t>
            </a:r>
            <a:r>
              <a:rPr lang="es-CO" dirty="0" smtClean="0">
                <a:solidFill>
                  <a:schemeClr val="tx2"/>
                </a:solidFill>
              </a:rPr>
              <a:t>.</a:t>
            </a:r>
          </a:p>
          <a:p>
            <a:pPr marL="285750" indent="-285750" algn="just">
              <a:buFont typeface="Arial"/>
              <a:buChar char="•"/>
            </a:pPr>
            <a:endParaRPr lang="es-CO" dirty="0" smtClean="0">
              <a:solidFill>
                <a:schemeClr val="tx2"/>
              </a:solidFill>
            </a:endParaRPr>
          </a:p>
          <a:p>
            <a:pPr marL="285750" indent="-285750" algn="just">
              <a:buFont typeface="Arial"/>
              <a:buChar char="•"/>
            </a:pPr>
            <a:r>
              <a:rPr lang="es-CO" dirty="0" smtClean="0">
                <a:solidFill>
                  <a:schemeClr val="tx2"/>
                </a:solidFill>
              </a:rPr>
              <a:t>Es hora del “</a:t>
            </a:r>
            <a:r>
              <a:rPr lang="es-CO" b="1" dirty="0" smtClean="0">
                <a:solidFill>
                  <a:schemeClr val="tx2"/>
                </a:solidFill>
              </a:rPr>
              <a:t>Criptopeso</a:t>
            </a:r>
            <a:r>
              <a:rPr lang="es-CO" dirty="0" smtClean="0">
                <a:solidFill>
                  <a:schemeClr val="tx2"/>
                </a:solidFill>
              </a:rPr>
              <a:t>”?</a:t>
            </a:r>
            <a:endParaRPr lang="es-CO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55916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>
            <a:extLst>
              <a:ext uri="{FF2B5EF4-FFF2-40B4-BE49-F238E27FC236}">
                <a16:creationId xmlns:a16="http://schemas.microsoft.com/office/drawing/2014/main" xmlns="" id="{A2D379D9-0F07-46BE-A56F-D289C9F740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O" sz="3200" b="1" dirty="0">
                <a:solidFill>
                  <a:schemeClr val="tx2"/>
                </a:solidFill>
              </a:rPr>
              <a:t>2.5. Seguros: ¿En qué estamos?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xmlns="" id="{D79218DA-674A-4DB9-9367-B8B9125C9562}"/>
              </a:ext>
            </a:extLst>
          </p:cNvPr>
          <p:cNvSpPr txBox="1"/>
          <p:nvPr/>
        </p:nvSpPr>
        <p:spPr>
          <a:xfrm>
            <a:off x="863600" y="1727200"/>
            <a:ext cx="842010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CO" dirty="0">
                <a:solidFill>
                  <a:schemeClr val="tx2"/>
                </a:solidFill>
              </a:rPr>
              <a:t>Se están planteando nuevos modelos de distribución y dispersión de riesgo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s-CO" dirty="0">
              <a:solidFill>
                <a:schemeClr val="tx2"/>
              </a:solidFill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CO" dirty="0">
                <a:solidFill>
                  <a:schemeClr val="tx2"/>
                </a:solidFill>
              </a:rPr>
              <a:t>Se ofrecen seguros por demanda que responden a cambios en los estilos de vida (ej. Uso de carro limitado al fin de semana gracias a Uber)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s-CO" dirty="0">
              <a:solidFill>
                <a:schemeClr val="tx2"/>
              </a:solidFill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CO" dirty="0">
                <a:solidFill>
                  <a:schemeClr val="tx2"/>
                </a:solidFill>
              </a:rPr>
              <a:t>Se está haciendo uso de </a:t>
            </a:r>
            <a:r>
              <a:rPr lang="es-CO" i="1" dirty="0" err="1">
                <a:solidFill>
                  <a:schemeClr val="tx2"/>
                </a:solidFill>
              </a:rPr>
              <a:t>big</a:t>
            </a:r>
            <a:r>
              <a:rPr lang="es-CO" i="1" dirty="0">
                <a:solidFill>
                  <a:schemeClr val="tx2"/>
                </a:solidFill>
              </a:rPr>
              <a:t> data </a:t>
            </a:r>
            <a:r>
              <a:rPr lang="es-CO" dirty="0">
                <a:solidFill>
                  <a:schemeClr val="tx2"/>
                </a:solidFill>
              </a:rPr>
              <a:t>para recalcular las primas durante la vigencia del contrato de seguro al eliminar (o disminuir) las asimetrías de información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s-CO" dirty="0">
              <a:solidFill>
                <a:schemeClr val="tx2"/>
              </a:solidFill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CO" dirty="0">
                <a:solidFill>
                  <a:schemeClr val="tx2"/>
                </a:solidFill>
              </a:rPr>
              <a:t>Se ofrecen seguros colaborativos basados en la confianza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s-CO" dirty="0">
              <a:solidFill>
                <a:schemeClr val="tx2"/>
              </a:solidFill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CO" dirty="0">
                <a:solidFill>
                  <a:schemeClr val="tx2"/>
                </a:solidFill>
              </a:rPr>
              <a:t>Con un </a:t>
            </a:r>
            <a:r>
              <a:rPr lang="es-CO" dirty="0" err="1">
                <a:solidFill>
                  <a:schemeClr val="tx2"/>
                </a:solidFill>
              </a:rPr>
              <a:t>click</a:t>
            </a:r>
            <a:r>
              <a:rPr lang="es-CO" dirty="0">
                <a:solidFill>
                  <a:schemeClr val="tx2"/>
                </a:solidFill>
              </a:rPr>
              <a:t> se pueden comparar las tarifas entre las distintas aseguradoras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s-CO" dirty="0">
              <a:solidFill>
                <a:schemeClr val="tx2"/>
              </a:solidFill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CO" dirty="0">
                <a:solidFill>
                  <a:schemeClr val="tx2"/>
                </a:solidFill>
              </a:rPr>
              <a:t>Mediante el uso de inteligencia artificial y de </a:t>
            </a:r>
            <a:r>
              <a:rPr lang="es-CO" i="1" dirty="0" err="1">
                <a:solidFill>
                  <a:schemeClr val="tx2"/>
                </a:solidFill>
              </a:rPr>
              <a:t>smart</a:t>
            </a:r>
            <a:r>
              <a:rPr lang="es-CO" i="1" dirty="0">
                <a:solidFill>
                  <a:schemeClr val="tx2"/>
                </a:solidFill>
              </a:rPr>
              <a:t> </a:t>
            </a:r>
            <a:r>
              <a:rPr lang="es-CO" i="1" dirty="0" err="1">
                <a:solidFill>
                  <a:schemeClr val="tx2"/>
                </a:solidFill>
              </a:rPr>
              <a:t>contracts</a:t>
            </a:r>
            <a:endParaRPr lang="es-CO" i="1" dirty="0">
              <a:solidFill>
                <a:schemeClr val="tx2"/>
              </a:solidFill>
            </a:endParaRPr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xmlns="" id="{7607739E-C784-491B-87B3-B0DC1889570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4000" y="6035674"/>
            <a:ext cx="1857375" cy="619125"/>
          </a:xfrm>
          <a:prstGeom prst="rect">
            <a:avLst/>
          </a:prstGeom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xmlns="" id="{F0F5C537-4850-4F26-9055-F8F99C6786E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24991" y="5907909"/>
            <a:ext cx="1228577" cy="1046114"/>
          </a:xfrm>
          <a:prstGeom prst="rect">
            <a:avLst/>
          </a:prstGeom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xmlns="" id="{138058B6-BC8D-4AD2-9AF6-04EE390DE45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064498" y="5659417"/>
            <a:ext cx="1880425" cy="1290655"/>
          </a:xfrm>
          <a:prstGeom prst="rect">
            <a:avLst/>
          </a:prstGeom>
        </p:spPr>
      </p:pic>
      <p:pic>
        <p:nvPicPr>
          <p:cNvPr id="12" name="Imagen 11">
            <a:extLst>
              <a:ext uri="{FF2B5EF4-FFF2-40B4-BE49-F238E27FC236}">
                <a16:creationId xmlns:a16="http://schemas.microsoft.com/office/drawing/2014/main" xmlns="" id="{3AFE857B-DA76-460A-B023-D1ACD3C5E1B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848181" y="6016623"/>
            <a:ext cx="2552700" cy="933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01815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>
            <a:extLst>
              <a:ext uri="{FF2B5EF4-FFF2-40B4-BE49-F238E27FC236}">
                <a16:creationId xmlns:a16="http://schemas.microsoft.com/office/drawing/2014/main" xmlns="" id="{A2D379D9-0F07-46BE-A56F-D289C9F740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O" sz="3200" b="1" dirty="0">
                <a:solidFill>
                  <a:schemeClr val="tx2"/>
                </a:solidFill>
              </a:rPr>
              <a:t>2.5. Seguros: </a:t>
            </a:r>
            <a:r>
              <a:rPr lang="es-CO" sz="3200" b="1" spc="-1" dirty="0">
                <a:solidFill>
                  <a:srgbClr val="003366"/>
                </a:solidFill>
                <a:uFill>
                  <a:solidFill>
                    <a:srgbClr val="FFFFFF"/>
                  </a:solidFill>
                </a:uFill>
              </a:rPr>
              <a:t>Desafíos Jurídicos</a:t>
            </a:r>
            <a:r>
              <a:rPr lang="es-CO" sz="3200" dirty="0"/>
              <a:t> </a:t>
            </a:r>
            <a:endParaRPr lang="es-CO" sz="3200" b="1" dirty="0">
              <a:solidFill>
                <a:schemeClr val="tx2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13093" y="1775146"/>
            <a:ext cx="8873857" cy="54476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CO" sz="2200" dirty="0">
                <a:solidFill>
                  <a:schemeClr val="tx2"/>
                </a:solidFill>
              </a:rPr>
              <a:t>Las InsureTech han aportado significativos cambios al contrato de seguro que supone retos tales como el análisis de  cómo distribuir el riesgo de las pólizas y cómo caracterizar las primas.</a:t>
            </a:r>
          </a:p>
          <a:p>
            <a:pPr algn="just"/>
            <a:endParaRPr lang="es-CO" sz="2200" dirty="0">
              <a:solidFill>
                <a:schemeClr val="tx2"/>
              </a:solidFill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CO" sz="2200" dirty="0">
                <a:solidFill>
                  <a:schemeClr val="tx2"/>
                </a:solidFill>
              </a:rPr>
              <a:t>El uso de </a:t>
            </a:r>
            <a:r>
              <a:rPr lang="es-CO" sz="2200" i="1" dirty="0">
                <a:solidFill>
                  <a:schemeClr val="tx2"/>
                </a:solidFill>
              </a:rPr>
              <a:t>big data</a:t>
            </a:r>
            <a:r>
              <a:rPr lang="es-CO" sz="2200" dirty="0">
                <a:solidFill>
                  <a:schemeClr val="tx2"/>
                </a:solidFill>
              </a:rPr>
              <a:t>, principal aliado de las InsureTech, va en contravía del deber de reserva bancaria aplicable a las entidades aseguradoras.</a:t>
            </a:r>
          </a:p>
          <a:p>
            <a:pPr algn="just"/>
            <a:endParaRPr lang="es-CO" sz="2200" dirty="0">
              <a:solidFill>
                <a:schemeClr val="tx2"/>
              </a:solidFill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CO" sz="2200" dirty="0">
                <a:solidFill>
                  <a:schemeClr val="tx2"/>
                </a:solidFill>
              </a:rPr>
              <a:t>El uso de </a:t>
            </a:r>
            <a:r>
              <a:rPr lang="es-CO" sz="2200" i="1" dirty="0">
                <a:solidFill>
                  <a:schemeClr val="tx2"/>
                </a:solidFill>
              </a:rPr>
              <a:t>big data</a:t>
            </a:r>
            <a:r>
              <a:rPr lang="es-CO" sz="2200" dirty="0">
                <a:solidFill>
                  <a:schemeClr val="tx2"/>
                </a:solidFill>
              </a:rPr>
              <a:t>, también supone un reto importante para el regulador en términos de protección de datos personales.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s-CO" sz="2200" dirty="0">
              <a:solidFill>
                <a:schemeClr val="tx2"/>
              </a:solidFill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CO" sz="2200" dirty="0">
                <a:solidFill>
                  <a:schemeClr val="tx2"/>
                </a:solidFill>
              </a:rPr>
              <a:t>Se deben diseñar mecanismos que eviten que las entidades aseguradoras se abstengan de asegurar a personas con un mayor nivel de riesgo y que utilicen elementos imparciales para calificar el nivel de riesgo de los clientes</a:t>
            </a:r>
            <a:r>
              <a:rPr lang="es-CO" sz="2000" dirty="0">
                <a:solidFill>
                  <a:schemeClr val="tx2"/>
                </a:solidFill>
              </a:rPr>
              <a:t>.</a:t>
            </a:r>
          </a:p>
          <a:p>
            <a:endParaRPr lang="es-CO" dirty="0" smtClean="0"/>
          </a:p>
        </p:txBody>
      </p:sp>
    </p:spTree>
    <p:extLst>
      <p:ext uri="{BB962C8B-B14F-4D97-AF65-F5344CB8AC3E}">
        <p14:creationId xmlns:p14="http://schemas.microsoft.com/office/powerpoint/2010/main" val="31097429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>
            <a:extLst>
              <a:ext uri="{FF2B5EF4-FFF2-40B4-BE49-F238E27FC236}">
                <a16:creationId xmlns:a16="http://schemas.microsoft.com/office/drawing/2014/main" xmlns="" id="{A2D379D9-0F07-46BE-A56F-D289C9F740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O" sz="3200" b="1" dirty="0">
                <a:solidFill>
                  <a:schemeClr val="tx2"/>
                </a:solidFill>
              </a:rPr>
              <a:t>2.6. Robo-</a:t>
            </a:r>
            <a:r>
              <a:rPr lang="es-CO" sz="3200" b="1" dirty="0" err="1">
                <a:solidFill>
                  <a:schemeClr val="tx2"/>
                </a:solidFill>
              </a:rPr>
              <a:t>advisory</a:t>
            </a:r>
            <a:r>
              <a:rPr lang="es-CO" sz="3200" b="1" dirty="0">
                <a:solidFill>
                  <a:schemeClr val="tx2"/>
                </a:solidFill>
              </a:rPr>
              <a:t>: ¿En qué estamos?</a:t>
            </a: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xmlns="" id="{A624FFB6-FDF5-4081-BF73-25021697AEB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1100" y="1384301"/>
            <a:ext cx="7805386" cy="2789124"/>
          </a:xfrm>
          <a:prstGeom prst="rect">
            <a:avLst/>
          </a:prstGeom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xmlns="" id="{9508B470-AB2F-4809-BB1F-6B6CE2F8352E}"/>
              </a:ext>
            </a:extLst>
          </p:cNvPr>
          <p:cNvSpPr txBox="1"/>
          <p:nvPr/>
        </p:nvSpPr>
        <p:spPr>
          <a:xfrm>
            <a:off x="457200" y="4775200"/>
            <a:ext cx="55118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CO" sz="2400" dirty="0">
                <a:solidFill>
                  <a:schemeClr val="tx2"/>
                </a:solidFill>
              </a:rPr>
              <a:t>Los robo-</a:t>
            </a:r>
            <a:r>
              <a:rPr lang="es-CO" sz="2400" dirty="0" err="1">
                <a:solidFill>
                  <a:schemeClr val="tx2"/>
                </a:solidFill>
              </a:rPr>
              <a:t>advisors</a:t>
            </a:r>
            <a:r>
              <a:rPr lang="es-CO" sz="2400" dirty="0">
                <a:solidFill>
                  <a:schemeClr val="tx2"/>
                </a:solidFill>
              </a:rPr>
              <a:t> son plataformas digitales que proveen servicios de planeación financiera con base en algoritmos automatizados en los que no hay supervisión humana. 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xmlns="" id="{DCD03B97-43DD-47A4-90A0-CE74B91EBFBA}"/>
              </a:ext>
            </a:extLst>
          </p:cNvPr>
          <p:cNvSpPr txBox="1"/>
          <p:nvPr/>
        </p:nvSpPr>
        <p:spPr>
          <a:xfrm>
            <a:off x="6591300" y="4660900"/>
            <a:ext cx="32893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dirty="0">
                <a:solidFill>
                  <a:schemeClr val="tx2"/>
                </a:solidFill>
              </a:rPr>
              <a:t>Beneficios: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CO" dirty="0">
                <a:solidFill>
                  <a:schemeClr val="tx2"/>
                </a:solidFill>
              </a:rPr>
              <a:t>Minimizan costos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CO" dirty="0">
                <a:solidFill>
                  <a:schemeClr val="tx2"/>
                </a:solidFill>
              </a:rPr>
              <a:t>Minimizan riesgos operativos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CO" dirty="0">
                <a:solidFill>
                  <a:schemeClr val="tx2"/>
                </a:solidFill>
              </a:rPr>
              <a:t>Asequibilidad permanente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CO" dirty="0">
                <a:solidFill>
                  <a:schemeClr val="tx2"/>
                </a:solidFill>
              </a:rPr>
              <a:t>Más eficientes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CO" dirty="0">
                <a:solidFill>
                  <a:schemeClr val="tx2"/>
                </a:solidFill>
              </a:rPr>
              <a:t>No se requiere capital mínimo de inversión</a:t>
            </a:r>
            <a:endParaRPr lang="es-CO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CO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178061266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>
            <a:extLst>
              <a:ext uri="{FF2B5EF4-FFF2-40B4-BE49-F238E27FC236}">
                <a16:creationId xmlns:a16="http://schemas.microsoft.com/office/drawing/2014/main" xmlns="" id="{A2D379D9-0F07-46BE-A56F-D289C9F740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O" sz="3200" b="1" dirty="0">
                <a:solidFill>
                  <a:schemeClr val="tx2"/>
                </a:solidFill>
              </a:rPr>
              <a:t>2.6. Robo-</a:t>
            </a:r>
            <a:r>
              <a:rPr lang="es-CO" sz="3200" b="1" dirty="0" err="1">
                <a:solidFill>
                  <a:schemeClr val="tx2"/>
                </a:solidFill>
              </a:rPr>
              <a:t>advisory</a:t>
            </a:r>
            <a:r>
              <a:rPr lang="es-CO" sz="3200" b="1" dirty="0">
                <a:solidFill>
                  <a:schemeClr val="tx2"/>
                </a:solidFill>
              </a:rPr>
              <a:t>: Desafíos jurídicos</a:t>
            </a:r>
          </a:p>
        </p:txBody>
      </p:sp>
      <p:sp>
        <p:nvSpPr>
          <p:cNvPr id="2" name="Rectangle 1"/>
          <p:cNvSpPr/>
          <p:nvPr/>
        </p:nvSpPr>
        <p:spPr>
          <a:xfrm>
            <a:off x="504892" y="1307302"/>
            <a:ext cx="8629061" cy="60785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CO" sz="1900" dirty="0">
                <a:solidFill>
                  <a:schemeClr val="tx2"/>
                </a:solidFill>
              </a:rPr>
              <a:t>El uso de </a:t>
            </a:r>
            <a:r>
              <a:rPr lang="es-CO" sz="1900" i="1" dirty="0">
                <a:solidFill>
                  <a:schemeClr val="tx2"/>
                </a:solidFill>
              </a:rPr>
              <a:t>robo-advisors</a:t>
            </a:r>
            <a:r>
              <a:rPr lang="es-CO" sz="1900" dirty="0">
                <a:solidFill>
                  <a:schemeClr val="tx2"/>
                </a:solidFill>
              </a:rPr>
              <a:t> supone el replanteamiento de los principios aplicables a los intermediarios del mercado de valores tales como el deber fiduciario, el deber de asesoría frente a los clientes inversionistas, deber de información, deber de mejor ejecución de las operaciones, la no delegación de la profesionalidad entre otros.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s-CO" sz="1900" dirty="0">
              <a:solidFill>
                <a:schemeClr val="tx2"/>
              </a:solidFill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CO" sz="1900" dirty="0">
                <a:solidFill>
                  <a:schemeClr val="tx2"/>
                </a:solidFill>
              </a:rPr>
              <a:t>Las normas relativas al tratamiento de datos personales deberán ser adaptadas por cuenta de la digitalización de la información financiera de los usuarios.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s-CO" sz="1900" dirty="0">
              <a:solidFill>
                <a:schemeClr val="tx2"/>
              </a:solidFill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CO" sz="1900" dirty="0">
                <a:solidFill>
                  <a:schemeClr val="tx2"/>
                </a:solidFill>
              </a:rPr>
              <a:t>Para el regulador, el uso de </a:t>
            </a:r>
            <a:r>
              <a:rPr lang="es-CO" sz="1900" i="1" dirty="0">
                <a:solidFill>
                  <a:schemeClr val="tx2"/>
                </a:solidFill>
              </a:rPr>
              <a:t>robo-advisors </a:t>
            </a:r>
            <a:r>
              <a:rPr lang="es-CO" sz="1900" dirty="0">
                <a:solidFill>
                  <a:schemeClr val="tx2"/>
                </a:solidFill>
              </a:rPr>
              <a:t>supone el gran reto de desarrollar las capacidades técnicas que le permitan entender y conocer los algoritmos y la información contenida en los robots, la infraestructura tecnológica subyacente así como los riesgos asociados al uso de esta tecnología.  </a:t>
            </a:r>
          </a:p>
          <a:p>
            <a:pPr algn="just"/>
            <a:endParaRPr lang="es-CO" sz="1900" dirty="0">
              <a:solidFill>
                <a:schemeClr val="tx2"/>
              </a:solidFill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CO" sz="1900" dirty="0" smtClean="0">
                <a:solidFill>
                  <a:schemeClr val="tx2"/>
                </a:solidFill>
              </a:rPr>
              <a:t>Cambiar las normas sobre otorgamiento de ordenes por parte de los clientes (según el AMV se necesitan 10 requisitos para que la orden “exista”).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s-CO" sz="28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43788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TextShape 1"/>
          <p:cNvSpPr txBox="1"/>
          <p:nvPr/>
        </p:nvSpPr>
        <p:spPr>
          <a:xfrm>
            <a:off x="615960" y="172440"/>
            <a:ext cx="7448040" cy="126216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/>
          <a:p>
            <a:r>
              <a:rPr lang="es-CO" sz="2800" b="1" strike="noStrike" spc="-1" dirty="0">
                <a:solidFill>
                  <a:srgbClr val="003366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Agenda</a:t>
            </a: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xmlns="" id="{6FEF8187-BBB5-474B-B414-ED6EFC824B4A}"/>
              </a:ext>
            </a:extLst>
          </p:cNvPr>
          <p:cNvSpPr txBox="1"/>
          <p:nvPr/>
        </p:nvSpPr>
        <p:spPr>
          <a:xfrm>
            <a:off x="401934" y="1531955"/>
            <a:ext cx="9294725" cy="45550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-342900">
              <a:buFont typeface="+mj-lt"/>
              <a:buAutoNum type="arabicPeriod"/>
            </a:pPr>
            <a:r>
              <a:rPr lang="es-CO" sz="2400" spc="-1" dirty="0">
                <a:solidFill>
                  <a:srgbClr val="003366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Introducción</a:t>
            </a:r>
          </a:p>
          <a:p>
            <a:endParaRPr lang="es-CO" sz="2400" spc="-1" dirty="0">
              <a:solidFill>
                <a:srgbClr val="003366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514350" indent="-514350">
              <a:buFont typeface="+mj-lt"/>
              <a:buAutoNum type="arabicPeriod" startAt="2"/>
            </a:pPr>
            <a:r>
              <a:rPr lang="es-CO" sz="2400" spc="-1" dirty="0">
                <a:solidFill>
                  <a:schemeClr val="tx2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Desafíos jurídicos por Tipo de Productos y Servicios</a:t>
            </a:r>
          </a:p>
          <a:p>
            <a:pPr lvl="1"/>
            <a:r>
              <a:rPr lang="es-CO" sz="2400" spc="-1" dirty="0">
                <a:solidFill>
                  <a:schemeClr val="tx2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2.1. Crowdfunding </a:t>
            </a:r>
          </a:p>
          <a:p>
            <a:pPr lvl="1"/>
            <a:r>
              <a:rPr lang="es-CO" sz="2400" spc="-1" dirty="0">
                <a:solidFill>
                  <a:schemeClr val="tx2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2.2. Giros y Pagos</a:t>
            </a:r>
          </a:p>
          <a:p>
            <a:pPr lvl="1"/>
            <a:r>
              <a:rPr lang="es-CO" sz="2400" spc="-1" dirty="0">
                <a:solidFill>
                  <a:schemeClr val="tx2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2.3. Emisión de Valores</a:t>
            </a:r>
          </a:p>
          <a:p>
            <a:pPr lvl="1"/>
            <a:r>
              <a:rPr lang="es-CO" sz="2400" spc="-1" dirty="0">
                <a:solidFill>
                  <a:schemeClr val="tx2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2.4. </a:t>
            </a:r>
            <a:r>
              <a:rPr lang="es-CO" sz="2400" spc="-1" dirty="0" err="1">
                <a:solidFill>
                  <a:schemeClr val="tx2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Criptomonedas</a:t>
            </a:r>
            <a:endParaRPr lang="es-CO" sz="2400" spc="-1" dirty="0">
              <a:solidFill>
                <a:schemeClr val="tx2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1"/>
            <a:r>
              <a:rPr lang="es-CO" sz="2400" spc="-1" dirty="0">
                <a:solidFill>
                  <a:schemeClr val="tx2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2.5 Seguros</a:t>
            </a:r>
          </a:p>
          <a:p>
            <a:pPr lvl="1"/>
            <a:r>
              <a:rPr lang="es-CO" sz="2400" spc="-1" dirty="0">
                <a:solidFill>
                  <a:schemeClr val="tx2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2.6 Robo-</a:t>
            </a:r>
            <a:r>
              <a:rPr lang="es-CO" sz="2400" spc="-1" dirty="0" err="1">
                <a:solidFill>
                  <a:schemeClr val="tx2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advisory</a:t>
            </a:r>
            <a:endParaRPr lang="es-CO" sz="2400" spc="-1" dirty="0">
              <a:solidFill>
                <a:schemeClr val="tx2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1"/>
            <a:endParaRPr lang="es-CO" sz="2400" spc="-1" dirty="0">
              <a:solidFill>
                <a:srgbClr val="003366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2900" indent="-342900">
              <a:buFont typeface="+mj-lt"/>
              <a:buAutoNum type="arabicPeriod" startAt="2"/>
            </a:pPr>
            <a:r>
              <a:rPr lang="es-CO" sz="3200" spc="-1" dirty="0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¿Qué hacer?</a:t>
            </a:r>
          </a:p>
          <a:p>
            <a:pPr marL="342900" indent="-342900">
              <a:buFont typeface="+mj-lt"/>
              <a:buAutoNum type="arabicPeriod" startAt="2"/>
            </a:pPr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39300490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TextShape 1"/>
          <p:cNvSpPr txBox="1"/>
          <p:nvPr/>
        </p:nvSpPr>
        <p:spPr>
          <a:xfrm>
            <a:off x="615960" y="172440"/>
            <a:ext cx="7448040" cy="126216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/>
          <a:p>
            <a:r>
              <a:rPr lang="es-CO" sz="2800" b="1" strike="noStrike" spc="-1" dirty="0">
                <a:solidFill>
                  <a:srgbClr val="003366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Agenda</a:t>
            </a: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xmlns="" id="{6FEF8187-BBB5-474B-B414-ED6EFC824B4A}"/>
              </a:ext>
            </a:extLst>
          </p:cNvPr>
          <p:cNvSpPr txBox="1"/>
          <p:nvPr/>
        </p:nvSpPr>
        <p:spPr>
          <a:xfrm>
            <a:off x="401934" y="1531955"/>
            <a:ext cx="9294725" cy="51090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-342900">
              <a:buFont typeface="+mj-lt"/>
              <a:buAutoNum type="arabicPeriod"/>
            </a:pPr>
            <a:r>
              <a:rPr lang="es-CO" sz="2800" spc="-1" dirty="0">
                <a:solidFill>
                  <a:schemeClr val="tx2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Introducción</a:t>
            </a:r>
          </a:p>
          <a:p>
            <a:endParaRPr lang="es-CO" sz="2800" spc="-1" dirty="0">
              <a:solidFill>
                <a:srgbClr val="003366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514350" indent="-514350">
              <a:buFont typeface="+mj-lt"/>
              <a:buAutoNum type="arabicPeriod" startAt="2"/>
            </a:pPr>
            <a:r>
              <a:rPr lang="es-CO" sz="2800" spc="-1" dirty="0">
                <a:solidFill>
                  <a:schemeClr val="tx2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Desafíos jurídicos por Tipo de Productos y Servicios</a:t>
            </a:r>
          </a:p>
          <a:p>
            <a:pPr lvl="1"/>
            <a:r>
              <a:rPr lang="es-CO" sz="2800" spc="-1" dirty="0">
                <a:solidFill>
                  <a:schemeClr val="tx2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2.1. Crowdfunding </a:t>
            </a:r>
          </a:p>
          <a:p>
            <a:pPr lvl="1"/>
            <a:r>
              <a:rPr lang="es-CO" sz="2800" spc="-1" dirty="0">
                <a:solidFill>
                  <a:schemeClr val="tx2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2.2. Giros y Pagos</a:t>
            </a:r>
          </a:p>
          <a:p>
            <a:pPr lvl="1"/>
            <a:r>
              <a:rPr lang="es-CO" sz="2800" spc="-1" dirty="0">
                <a:solidFill>
                  <a:schemeClr val="tx2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2.3. Emisión de Valores</a:t>
            </a:r>
          </a:p>
          <a:p>
            <a:pPr lvl="1"/>
            <a:r>
              <a:rPr lang="es-CO" sz="2800" spc="-1" dirty="0">
                <a:solidFill>
                  <a:schemeClr val="tx2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2.4. </a:t>
            </a:r>
            <a:r>
              <a:rPr lang="es-CO" sz="2800" spc="-1" dirty="0" err="1">
                <a:solidFill>
                  <a:schemeClr val="tx2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Criptomonedas</a:t>
            </a:r>
            <a:endParaRPr lang="es-CO" sz="2800" spc="-1" dirty="0">
              <a:solidFill>
                <a:schemeClr val="tx2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1"/>
            <a:r>
              <a:rPr lang="es-CO" sz="2800" spc="-1" dirty="0">
                <a:solidFill>
                  <a:schemeClr val="tx2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2.5. Seguros</a:t>
            </a:r>
          </a:p>
          <a:p>
            <a:pPr lvl="1"/>
            <a:r>
              <a:rPr lang="es-CO" sz="2800" spc="-1" dirty="0">
                <a:solidFill>
                  <a:schemeClr val="tx2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2.6. Robo-</a:t>
            </a:r>
            <a:r>
              <a:rPr lang="es-CO" sz="2800" spc="-1" dirty="0" err="1">
                <a:solidFill>
                  <a:schemeClr val="tx2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advisory</a:t>
            </a:r>
            <a:endParaRPr lang="es-CO" sz="2800" spc="-1" dirty="0">
              <a:solidFill>
                <a:schemeClr val="tx2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1"/>
            <a:endParaRPr lang="es-CO" sz="2800" spc="-1" dirty="0">
              <a:solidFill>
                <a:srgbClr val="003366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2900" indent="-342900">
              <a:buFont typeface="+mj-lt"/>
              <a:buAutoNum type="arabicPeriod" startAt="2"/>
            </a:pPr>
            <a:r>
              <a:rPr lang="es-CO" sz="2800" spc="-1" dirty="0">
                <a:solidFill>
                  <a:srgbClr val="003366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¿Qué hacer?</a:t>
            </a:r>
          </a:p>
          <a:p>
            <a:pPr marL="342900" indent="-342900">
              <a:buFont typeface="+mj-lt"/>
              <a:buAutoNum type="arabicPeriod" startAt="2"/>
            </a:pPr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189727712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TextShape 1"/>
          <p:cNvSpPr txBox="1"/>
          <p:nvPr/>
        </p:nvSpPr>
        <p:spPr>
          <a:xfrm>
            <a:off x="615960" y="172440"/>
            <a:ext cx="7448040" cy="126216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/>
          <a:p>
            <a:r>
              <a:rPr lang="es-CO" sz="3200" b="1" spc="-1" dirty="0">
                <a:solidFill>
                  <a:srgbClr val="003366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3</a:t>
            </a:r>
            <a:r>
              <a:rPr lang="es-CO" sz="3200" b="1" strike="noStrike" spc="-1" dirty="0">
                <a:solidFill>
                  <a:srgbClr val="003366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. </a:t>
            </a:r>
            <a:r>
              <a:rPr lang="es-CO" sz="3200" b="1" spc="-1" dirty="0">
                <a:solidFill>
                  <a:srgbClr val="003366"/>
                </a:solidFill>
                <a:uFill>
                  <a:solidFill>
                    <a:srgbClr val="FFFFFF"/>
                  </a:solidFill>
                </a:uFill>
              </a:rPr>
              <a:t>¿Qué hacer?</a:t>
            </a:r>
            <a:endParaRPr lang="es-CO" sz="3200" b="1" i="1" strike="noStrike" spc="-1" dirty="0">
              <a:solidFill>
                <a:srgbClr val="003366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" name="CuadroTexto 1">
            <a:extLst>
              <a:ext uri="{FF2B5EF4-FFF2-40B4-BE49-F238E27FC236}">
                <a16:creationId xmlns:a16="http://schemas.microsoft.com/office/drawing/2014/main" xmlns="" id="{6FEF8187-BBB5-474B-B414-ED6EFC824B4A}"/>
              </a:ext>
            </a:extLst>
          </p:cNvPr>
          <p:cNvSpPr txBox="1"/>
          <p:nvPr/>
        </p:nvSpPr>
        <p:spPr>
          <a:xfrm>
            <a:off x="401934" y="1215917"/>
            <a:ext cx="9294725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CO" sz="2400" dirty="0">
                <a:solidFill>
                  <a:schemeClr val="tx2"/>
                </a:solidFill>
              </a:rPr>
              <a:t>El regulador Colombiano puede optar por una de las siguientes tres opciones: </a:t>
            </a:r>
          </a:p>
          <a:p>
            <a:pPr algn="just"/>
            <a:endParaRPr lang="es-CO" sz="2400" dirty="0">
              <a:solidFill>
                <a:schemeClr val="tx2"/>
              </a:solidFill>
            </a:endParaRPr>
          </a:p>
          <a:p>
            <a:pPr marL="457200" indent="-457200" algn="just">
              <a:buFont typeface="+mj-lt"/>
              <a:buAutoNum type="alphaLcParenR"/>
            </a:pPr>
            <a:r>
              <a:rPr lang="es-CO" sz="2400" dirty="0">
                <a:solidFill>
                  <a:schemeClr val="tx2"/>
                </a:solidFill>
              </a:rPr>
              <a:t>No regular, cerrando la posibilidad de que el sector financiero y los consumidores se beneficien de las bondades que aporta el uso de las tecnologías financieras.</a:t>
            </a:r>
          </a:p>
          <a:p>
            <a:pPr marL="457200" indent="-457200" algn="just">
              <a:buFont typeface="+mj-lt"/>
              <a:buAutoNum type="alphaLcParenR"/>
            </a:pPr>
            <a:endParaRPr lang="es-CO" sz="2400" dirty="0">
              <a:solidFill>
                <a:schemeClr val="tx2"/>
              </a:solidFill>
            </a:endParaRPr>
          </a:p>
          <a:p>
            <a:pPr marL="457200" indent="-457200" algn="just">
              <a:buFont typeface="+mj-lt"/>
              <a:buAutoNum type="alphaLcParenR"/>
            </a:pPr>
            <a:r>
              <a:rPr lang="es-CO" sz="2400" dirty="0">
                <a:solidFill>
                  <a:schemeClr val="tx2"/>
                </a:solidFill>
              </a:rPr>
              <a:t>Modificar el marco regulatorio actual para incluirle excepciones que cobijen los modelos de negocio ofrecidos por las FinTech.</a:t>
            </a:r>
          </a:p>
          <a:p>
            <a:pPr marL="457200" indent="-457200" algn="just">
              <a:buFont typeface="+mj-lt"/>
              <a:buAutoNum type="alphaLcParenR"/>
            </a:pPr>
            <a:endParaRPr lang="es-CO" sz="2400" b="1" dirty="0">
              <a:solidFill>
                <a:schemeClr val="tx2"/>
              </a:solidFill>
            </a:endParaRPr>
          </a:p>
          <a:p>
            <a:pPr marL="457200" indent="-457200" algn="just">
              <a:buFont typeface="+mj-lt"/>
              <a:buAutoNum type="alphaLcParenR"/>
            </a:pPr>
            <a:r>
              <a:rPr lang="es-CO" sz="2400" b="1" dirty="0">
                <a:solidFill>
                  <a:schemeClr val="tx2"/>
                </a:solidFill>
              </a:rPr>
              <a:t>Proponer una </a:t>
            </a:r>
            <a:r>
              <a:rPr lang="es-CO" sz="2400" b="1" i="1" u="sng" dirty="0">
                <a:solidFill>
                  <a:schemeClr val="tx2"/>
                </a:solidFill>
              </a:rPr>
              <a:t>nueva regulación </a:t>
            </a:r>
            <a:r>
              <a:rPr lang="es-CO" sz="2400" b="1" dirty="0">
                <a:solidFill>
                  <a:schemeClr val="tx2"/>
                </a:solidFill>
              </a:rPr>
              <a:t>y una </a:t>
            </a:r>
            <a:r>
              <a:rPr lang="es-CO" sz="2400" b="1" i="1" u="sng" dirty="0">
                <a:solidFill>
                  <a:schemeClr val="tx2"/>
                </a:solidFill>
              </a:rPr>
              <a:t>forma de hacer la regulación</a:t>
            </a:r>
            <a:r>
              <a:rPr lang="es-CO" sz="2400" b="1" dirty="0">
                <a:solidFill>
                  <a:schemeClr val="tx2"/>
                </a:solidFill>
              </a:rPr>
              <a:t> que responda a las </a:t>
            </a:r>
            <a:r>
              <a:rPr lang="es-CO" sz="2400" b="1" u="sng" dirty="0">
                <a:solidFill>
                  <a:schemeClr val="tx2"/>
                </a:solidFill>
              </a:rPr>
              <a:t>necesidades del </a:t>
            </a:r>
            <a:r>
              <a:rPr lang="es-CO" sz="2400" b="1" u="sng" dirty="0" smtClean="0">
                <a:solidFill>
                  <a:schemeClr val="tx2"/>
                </a:solidFill>
              </a:rPr>
              <a:t>sector financiero</a:t>
            </a:r>
            <a:r>
              <a:rPr lang="es-CO" sz="2400" b="1" dirty="0" smtClean="0">
                <a:solidFill>
                  <a:schemeClr val="tx2"/>
                </a:solidFill>
              </a:rPr>
              <a:t> y de las </a:t>
            </a:r>
            <a:r>
              <a:rPr lang="es-CO" sz="2400" b="1" u="sng" dirty="0" smtClean="0">
                <a:solidFill>
                  <a:schemeClr val="tx2"/>
                </a:solidFill>
              </a:rPr>
              <a:t>FinTech</a:t>
            </a:r>
            <a:endParaRPr lang="es-CO" sz="2400" b="1" u="sng" dirty="0">
              <a:solidFill>
                <a:schemeClr val="tx2"/>
              </a:solidFill>
            </a:endParaRPr>
          </a:p>
        </p:txBody>
      </p:sp>
      <p:sp>
        <p:nvSpPr>
          <p:cNvPr id="5" name="AutoShape 2" descr="blob:https://web.whatsapp.com/44373f04-8d2e-4e53-bf1d-cb14f10966fb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0130724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TextShape 1"/>
          <p:cNvSpPr txBox="1"/>
          <p:nvPr/>
        </p:nvSpPr>
        <p:spPr>
          <a:xfrm>
            <a:off x="615960" y="172440"/>
            <a:ext cx="7448040" cy="126216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/>
          <a:p>
            <a:r>
              <a:rPr lang="es-CO" sz="3200" b="1" spc="-1" dirty="0">
                <a:solidFill>
                  <a:srgbClr val="003366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3</a:t>
            </a:r>
            <a:r>
              <a:rPr lang="es-CO" sz="3200" b="1" strike="noStrike" spc="-1" dirty="0">
                <a:solidFill>
                  <a:srgbClr val="003366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. </a:t>
            </a:r>
            <a:r>
              <a:rPr lang="es-CO" sz="3200" b="1" spc="-1" dirty="0">
                <a:solidFill>
                  <a:srgbClr val="003366"/>
                </a:solidFill>
                <a:uFill>
                  <a:solidFill>
                    <a:srgbClr val="FFFFFF"/>
                  </a:solidFill>
                </a:uFill>
              </a:rPr>
              <a:t>¿Qué hacer?</a:t>
            </a:r>
            <a:endParaRPr lang="es-CO" sz="3200" b="1" i="1" strike="noStrike" spc="-1" dirty="0">
              <a:solidFill>
                <a:srgbClr val="003366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" name="CuadroTexto 1">
            <a:extLst>
              <a:ext uri="{FF2B5EF4-FFF2-40B4-BE49-F238E27FC236}">
                <a16:creationId xmlns:a16="http://schemas.microsoft.com/office/drawing/2014/main" xmlns="" id="{6FEF8187-BBB5-474B-B414-ED6EFC824B4A}"/>
              </a:ext>
            </a:extLst>
          </p:cNvPr>
          <p:cNvSpPr txBox="1"/>
          <p:nvPr/>
        </p:nvSpPr>
        <p:spPr>
          <a:xfrm>
            <a:off x="401934" y="1215917"/>
            <a:ext cx="9294725" cy="53860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CO" sz="2400" b="1" dirty="0">
                <a:solidFill>
                  <a:schemeClr val="tx2"/>
                </a:solidFill>
              </a:rPr>
              <a:t>Proponer una </a:t>
            </a:r>
            <a:r>
              <a:rPr lang="es-CO" sz="2400" b="1" i="1" u="sng" dirty="0">
                <a:solidFill>
                  <a:schemeClr val="tx2"/>
                </a:solidFill>
              </a:rPr>
              <a:t>nueva regulación </a:t>
            </a:r>
            <a:r>
              <a:rPr lang="es-CO" sz="2400" b="1" dirty="0">
                <a:solidFill>
                  <a:schemeClr val="tx2"/>
                </a:solidFill>
              </a:rPr>
              <a:t>y una </a:t>
            </a:r>
            <a:r>
              <a:rPr lang="es-CO" sz="2400" b="1" i="1" u="sng" dirty="0">
                <a:solidFill>
                  <a:schemeClr val="tx2"/>
                </a:solidFill>
              </a:rPr>
              <a:t>forma de hacer la regulación</a:t>
            </a:r>
            <a:r>
              <a:rPr lang="es-CO" sz="2400" b="1" dirty="0">
                <a:solidFill>
                  <a:schemeClr val="tx2"/>
                </a:solidFill>
              </a:rPr>
              <a:t> que responda a las necesidades del sector</a:t>
            </a:r>
          </a:p>
          <a:p>
            <a:pPr marL="1371600" lvl="2" indent="-457200" algn="just">
              <a:buFont typeface="Arial" panose="020B0604020202020204" pitchFamily="34" charset="0"/>
              <a:buChar char="•"/>
            </a:pPr>
            <a:endParaRPr lang="es-CO" sz="1600" dirty="0">
              <a:solidFill>
                <a:schemeClr val="tx2"/>
              </a:solidFill>
            </a:endParaRPr>
          </a:p>
          <a:p>
            <a:pPr lvl="2" algn="just"/>
            <a:endParaRPr lang="es-CO" sz="1600" dirty="0">
              <a:solidFill>
                <a:schemeClr val="tx2"/>
              </a:solidFill>
            </a:endParaRPr>
          </a:p>
          <a:p>
            <a:pPr marL="1257300" lvl="2" indent="-342900" algn="just">
              <a:buFont typeface="Arial"/>
              <a:buChar char="•"/>
            </a:pPr>
            <a:r>
              <a:rPr lang="es-CO" sz="2200" dirty="0">
                <a:solidFill>
                  <a:schemeClr val="tx2"/>
                </a:solidFill>
              </a:rPr>
              <a:t>La URF, la SFC y el BR deberían liderar el diseño e implementación de un </a:t>
            </a:r>
            <a:r>
              <a:rPr lang="es-CO" sz="2200" b="1" i="1" dirty="0">
                <a:solidFill>
                  <a:schemeClr val="tx2"/>
                </a:solidFill>
              </a:rPr>
              <a:t>Sandbox</a:t>
            </a:r>
            <a:r>
              <a:rPr lang="es-CO" sz="2200" dirty="0">
                <a:solidFill>
                  <a:schemeClr val="tx2"/>
                </a:solidFill>
              </a:rPr>
              <a:t> regulatorio. </a:t>
            </a:r>
          </a:p>
          <a:p>
            <a:pPr marL="1257300" lvl="2" indent="-342900" algn="just">
              <a:buFont typeface="Arial"/>
              <a:buChar char="•"/>
            </a:pPr>
            <a:endParaRPr lang="es-CO" sz="2200" dirty="0">
              <a:solidFill>
                <a:schemeClr val="tx2"/>
              </a:solidFill>
            </a:endParaRPr>
          </a:p>
          <a:p>
            <a:pPr marL="1257300" lvl="2" indent="-342900" algn="just">
              <a:buFont typeface="Arial"/>
              <a:buChar char="•"/>
            </a:pPr>
            <a:r>
              <a:rPr lang="es-CO" sz="2200" dirty="0">
                <a:solidFill>
                  <a:schemeClr val="tx2"/>
                </a:solidFill>
              </a:rPr>
              <a:t>El </a:t>
            </a:r>
            <a:r>
              <a:rPr lang="es-CO" sz="2200" b="1" dirty="0">
                <a:solidFill>
                  <a:schemeClr val="tx2"/>
                </a:solidFill>
              </a:rPr>
              <a:t>Sandbox</a:t>
            </a:r>
            <a:r>
              <a:rPr lang="es-CO" sz="2200" dirty="0">
                <a:solidFill>
                  <a:schemeClr val="tx2"/>
                </a:solidFill>
              </a:rPr>
              <a:t> es un mecanismo transitorio que </a:t>
            </a:r>
            <a:r>
              <a:rPr lang="es-CO" sz="2200" b="1" dirty="0">
                <a:solidFill>
                  <a:schemeClr val="tx2"/>
                </a:solidFill>
              </a:rPr>
              <a:t>permite a los innovadores probar sus productos y servicios sin necesidad de dar cumplimiento a la totalidad de la normatividad aplicable </a:t>
            </a:r>
            <a:r>
              <a:rPr lang="es-CO" sz="2200" dirty="0">
                <a:solidFill>
                  <a:schemeClr val="tx2"/>
                </a:solidFill>
              </a:rPr>
              <a:t>bajo el </a:t>
            </a:r>
            <a:r>
              <a:rPr lang="es-CO" sz="2200" b="1" dirty="0">
                <a:solidFill>
                  <a:schemeClr val="tx2"/>
                </a:solidFill>
              </a:rPr>
              <a:t>acompañamiento y la supervisión del regulador</a:t>
            </a:r>
            <a:r>
              <a:rPr lang="es-CO" sz="2200" dirty="0">
                <a:solidFill>
                  <a:schemeClr val="tx2"/>
                </a:solidFill>
              </a:rPr>
              <a:t>. Esto, en aras de estudiar y entender en tiempo real los beneficios, riesgos, implicaciones, retos, entre otros aspectos de los nuevos productos y servicios. A partir de estos elementos sería posible estructurar una </a:t>
            </a:r>
            <a:r>
              <a:rPr lang="es-CO" sz="2200" b="1" dirty="0">
                <a:solidFill>
                  <a:schemeClr val="tx2"/>
                </a:solidFill>
              </a:rPr>
              <a:t>propuesta regulatoria </a:t>
            </a:r>
            <a:r>
              <a:rPr lang="es-CO" sz="2200" b="1" dirty="0" smtClean="0">
                <a:solidFill>
                  <a:schemeClr val="tx2"/>
                </a:solidFill>
              </a:rPr>
              <a:t>adecuada y general</a:t>
            </a:r>
            <a:r>
              <a:rPr lang="es-CO" sz="2200" dirty="0" smtClean="0">
                <a:solidFill>
                  <a:schemeClr val="tx2"/>
                </a:solidFill>
              </a:rPr>
              <a:t>. </a:t>
            </a:r>
            <a:endParaRPr lang="es-CO" sz="2200" dirty="0">
              <a:solidFill>
                <a:schemeClr val="tx2"/>
              </a:solidFill>
            </a:endParaRPr>
          </a:p>
        </p:txBody>
      </p:sp>
      <p:sp>
        <p:nvSpPr>
          <p:cNvPr id="5" name="AutoShape 2" descr="blob:https://web.whatsapp.com/44373f04-8d2e-4e53-bf1d-cb14f10966fb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66635892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TextShape 1"/>
          <p:cNvSpPr txBox="1"/>
          <p:nvPr/>
        </p:nvSpPr>
        <p:spPr>
          <a:xfrm>
            <a:off x="615960" y="172440"/>
            <a:ext cx="7448040" cy="126216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/>
          <a:p>
            <a:r>
              <a:rPr lang="es-CO" sz="3200" b="1" spc="-1" dirty="0">
                <a:solidFill>
                  <a:srgbClr val="003366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3</a:t>
            </a:r>
            <a:r>
              <a:rPr lang="es-CO" sz="3200" b="1" strike="noStrike" spc="-1" dirty="0">
                <a:solidFill>
                  <a:srgbClr val="003366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. </a:t>
            </a:r>
            <a:r>
              <a:rPr lang="es-CO" sz="3200" b="1" spc="-1" dirty="0">
                <a:solidFill>
                  <a:srgbClr val="003366"/>
                </a:solidFill>
                <a:uFill>
                  <a:solidFill>
                    <a:srgbClr val="FFFFFF"/>
                  </a:solidFill>
                </a:uFill>
              </a:rPr>
              <a:t>¿Qué hacer?</a:t>
            </a:r>
            <a:endParaRPr lang="es-CO" sz="3200" b="1" i="1" strike="noStrike" spc="-1" dirty="0">
              <a:solidFill>
                <a:srgbClr val="003366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" name="CuadroTexto 1">
            <a:extLst>
              <a:ext uri="{FF2B5EF4-FFF2-40B4-BE49-F238E27FC236}">
                <a16:creationId xmlns:a16="http://schemas.microsoft.com/office/drawing/2014/main" xmlns="" id="{6FEF8187-BBB5-474B-B414-ED6EFC824B4A}"/>
              </a:ext>
            </a:extLst>
          </p:cNvPr>
          <p:cNvSpPr txBox="1"/>
          <p:nvPr/>
        </p:nvSpPr>
        <p:spPr>
          <a:xfrm>
            <a:off x="307975" y="1785114"/>
            <a:ext cx="92947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+mj-lt"/>
              <a:buAutoNum type="alphaLcParenR"/>
            </a:pPr>
            <a:endParaRPr lang="es-CO" sz="2400" dirty="0">
              <a:solidFill>
                <a:schemeClr val="tx2"/>
              </a:solidFill>
            </a:endParaRPr>
          </a:p>
        </p:txBody>
      </p:sp>
      <p:sp>
        <p:nvSpPr>
          <p:cNvPr id="5" name="AutoShape 2" descr="blob:https://web.whatsapp.com/44373f04-8d2e-4e53-bf1d-cb14f10966fb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O"/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xmlns="" id="{750F52B6-2556-4FD0-9540-9CC04E635F7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12286" y="2015946"/>
            <a:ext cx="7656053" cy="3707704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xmlns="" id="{DA446781-2861-477C-8BF2-34F7B588150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92191" y="6027898"/>
            <a:ext cx="2247219" cy="711619"/>
          </a:xfrm>
          <a:prstGeom prst="rect">
            <a:avLst/>
          </a:prstGeom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xmlns="" id="{E31D8C98-5979-4CC9-8070-677C54152C1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732765" y="5987042"/>
            <a:ext cx="2330837" cy="752475"/>
          </a:xfrm>
          <a:prstGeom prst="rect">
            <a:avLst/>
          </a:prstGeom>
        </p:spPr>
      </p:pic>
      <p:sp>
        <p:nvSpPr>
          <p:cNvPr id="8" name="CuadroTexto 7">
            <a:extLst>
              <a:ext uri="{FF2B5EF4-FFF2-40B4-BE49-F238E27FC236}">
                <a16:creationId xmlns:a16="http://schemas.microsoft.com/office/drawing/2014/main" xmlns="" id="{82A40F4F-25B9-4FB5-8498-3DBC903F58C5}"/>
              </a:ext>
            </a:extLst>
          </p:cNvPr>
          <p:cNvSpPr txBox="1"/>
          <p:nvPr/>
        </p:nvSpPr>
        <p:spPr>
          <a:xfrm>
            <a:off x="5447" y="6794109"/>
            <a:ext cx="748317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100" dirty="0"/>
              <a:t>Mapa tomado de: </a:t>
            </a:r>
            <a:r>
              <a:rPr lang="es-CO" sz="1100" i="1" dirty="0"/>
              <a:t>Deloitte. </a:t>
            </a:r>
            <a:r>
              <a:rPr lang="es-CO" sz="1100" dirty="0"/>
              <a:t>A tale of 44 </a:t>
            </a:r>
            <a:r>
              <a:rPr lang="es-CO" sz="1100" dirty="0" err="1"/>
              <a:t>cities</a:t>
            </a:r>
            <a:r>
              <a:rPr lang="es-CO" sz="1100" dirty="0"/>
              <a:t> </a:t>
            </a:r>
            <a:r>
              <a:rPr lang="en-US" sz="1100" i="1" dirty="0"/>
              <a:t>Connecting Global FinTech: Interim Hub Review 2017. April 2017</a:t>
            </a:r>
            <a:endParaRPr lang="es-CO" sz="1100" i="1" dirty="0"/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xmlns="" id="{CF2850BB-2476-454D-8CA5-1C7D83DA464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641704" y="6027898"/>
            <a:ext cx="2853809" cy="646705"/>
          </a:xfrm>
          <a:prstGeom prst="rect">
            <a:avLst/>
          </a:prstGeom>
        </p:spPr>
      </p:pic>
      <p:sp>
        <p:nvSpPr>
          <p:cNvPr id="10" name="CuadroTexto 9">
            <a:extLst>
              <a:ext uri="{FF2B5EF4-FFF2-40B4-BE49-F238E27FC236}">
                <a16:creationId xmlns:a16="http://schemas.microsoft.com/office/drawing/2014/main" xmlns="" id="{6FC3CEE7-0E08-44E4-BD07-057E39C8FF5A}"/>
              </a:ext>
            </a:extLst>
          </p:cNvPr>
          <p:cNvSpPr txBox="1"/>
          <p:nvPr/>
        </p:nvSpPr>
        <p:spPr>
          <a:xfrm>
            <a:off x="615960" y="1274180"/>
            <a:ext cx="53677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2400" dirty="0">
                <a:solidFill>
                  <a:schemeClr val="tx2"/>
                </a:solidFill>
              </a:rPr>
              <a:t>Ejemplos de </a:t>
            </a:r>
            <a:r>
              <a:rPr lang="es-CO" sz="2400" b="1" i="1" dirty="0" err="1">
                <a:solidFill>
                  <a:schemeClr val="tx2"/>
                </a:solidFill>
              </a:rPr>
              <a:t>Sandboxes</a:t>
            </a:r>
            <a:r>
              <a:rPr lang="es-CO" sz="2400" dirty="0">
                <a:solidFill>
                  <a:schemeClr val="tx2"/>
                </a:solidFill>
              </a:rPr>
              <a:t> a seguir</a:t>
            </a:r>
            <a:r>
              <a:rPr lang="es-CO" dirty="0">
                <a:solidFill>
                  <a:schemeClr val="tx2"/>
                </a:solidFill>
              </a:rPr>
              <a:t>:</a:t>
            </a:r>
          </a:p>
        </p:txBody>
      </p:sp>
      <p:pic>
        <p:nvPicPr>
          <p:cNvPr id="11" name="Imagen 1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5176" y="6034533"/>
            <a:ext cx="2609850" cy="628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115736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TextShape 1"/>
          <p:cNvSpPr txBox="1"/>
          <p:nvPr/>
        </p:nvSpPr>
        <p:spPr>
          <a:xfrm>
            <a:off x="615960" y="172440"/>
            <a:ext cx="7448040" cy="126216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/>
          <a:p>
            <a:r>
              <a:rPr lang="es-CO" sz="3200" b="1" spc="-1" dirty="0">
                <a:solidFill>
                  <a:srgbClr val="003366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3</a:t>
            </a:r>
            <a:r>
              <a:rPr lang="es-CO" sz="3200" b="1" strike="noStrike" spc="-1" dirty="0">
                <a:solidFill>
                  <a:srgbClr val="003366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. </a:t>
            </a:r>
            <a:r>
              <a:rPr lang="es-CO" sz="3200" b="1" spc="-1" dirty="0">
                <a:solidFill>
                  <a:srgbClr val="003366"/>
                </a:solidFill>
                <a:uFill>
                  <a:solidFill>
                    <a:srgbClr val="FFFFFF"/>
                  </a:solidFill>
                </a:uFill>
              </a:rPr>
              <a:t>¿Qué hacer?</a:t>
            </a:r>
            <a:endParaRPr lang="es-CO" sz="3200" b="1" i="1" strike="noStrike" spc="-1" dirty="0">
              <a:solidFill>
                <a:srgbClr val="003366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" name="CuadroTexto 1">
            <a:extLst>
              <a:ext uri="{FF2B5EF4-FFF2-40B4-BE49-F238E27FC236}">
                <a16:creationId xmlns:a16="http://schemas.microsoft.com/office/drawing/2014/main" xmlns="" id="{6FEF8187-BBB5-474B-B414-ED6EFC824B4A}"/>
              </a:ext>
            </a:extLst>
          </p:cNvPr>
          <p:cNvSpPr txBox="1"/>
          <p:nvPr/>
        </p:nvSpPr>
        <p:spPr>
          <a:xfrm>
            <a:off x="401934" y="1777389"/>
            <a:ext cx="92947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+mj-lt"/>
              <a:buAutoNum type="alphaLcParenR"/>
            </a:pPr>
            <a:endParaRPr lang="es-CO" sz="2400" dirty="0">
              <a:solidFill>
                <a:schemeClr val="tx2"/>
              </a:solidFill>
            </a:endParaRPr>
          </a:p>
        </p:txBody>
      </p:sp>
      <p:sp>
        <p:nvSpPr>
          <p:cNvPr id="5" name="AutoShape 2" descr="blob:https://web.whatsapp.com/44373f04-8d2e-4e53-bf1d-cb14f10966fb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O"/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xmlns="" id="{6FC3CEE7-0E08-44E4-BD07-057E39C8FF5A}"/>
              </a:ext>
            </a:extLst>
          </p:cNvPr>
          <p:cNvSpPr txBox="1"/>
          <p:nvPr/>
        </p:nvSpPr>
        <p:spPr>
          <a:xfrm>
            <a:off x="363707" y="1844508"/>
            <a:ext cx="442435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CO" sz="2800" dirty="0">
                <a:solidFill>
                  <a:schemeClr val="tx2"/>
                </a:solidFill>
              </a:rPr>
              <a:t>Objeto de un </a:t>
            </a:r>
            <a:r>
              <a:rPr lang="es-CO" sz="2800" b="1" i="1" dirty="0" err="1">
                <a:solidFill>
                  <a:schemeClr val="tx2"/>
                </a:solidFill>
              </a:rPr>
              <a:t>Sandbox</a:t>
            </a:r>
            <a:r>
              <a:rPr lang="es-CO" sz="2800" dirty="0">
                <a:solidFill>
                  <a:schemeClr val="tx2"/>
                </a:solidFill>
              </a:rPr>
              <a:t> regulatorio</a:t>
            </a:r>
            <a:r>
              <a:rPr lang="es-CO" dirty="0">
                <a:solidFill>
                  <a:schemeClr val="tx2"/>
                </a:solidFill>
              </a:rPr>
              <a:t>:</a:t>
            </a: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042" y="3779839"/>
            <a:ext cx="5024271" cy="3198478"/>
          </a:xfrm>
          <a:prstGeom prst="rect">
            <a:avLst/>
          </a:prstGeom>
        </p:spPr>
      </p:pic>
      <p:sp>
        <p:nvSpPr>
          <p:cNvPr id="12" name="CuadroTexto 11"/>
          <p:cNvSpPr txBox="1"/>
          <p:nvPr/>
        </p:nvSpPr>
        <p:spPr>
          <a:xfrm>
            <a:off x="5439103" y="1308474"/>
            <a:ext cx="4256690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CO" dirty="0">
                <a:solidFill>
                  <a:schemeClr val="tx2"/>
                </a:solidFill>
              </a:rPr>
              <a:t>Permite delimitar los requisitos de aplicación de los participantes para mantener control y minimizar riesgos (ej. exposición de riesgo, número de clientes, implementación de KYC)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CO" dirty="0">
                <a:solidFill>
                  <a:schemeClr val="tx2"/>
                </a:solidFill>
              </a:rPr>
              <a:t>Está limitado en el tiempo.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CO" dirty="0">
                <a:solidFill>
                  <a:schemeClr val="tx2"/>
                </a:solidFill>
              </a:rPr>
              <a:t>Pruebas se hacen bajo la supervisión y el acompañamiento del regulador.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CO" dirty="0">
                <a:solidFill>
                  <a:schemeClr val="tx2"/>
                </a:solidFill>
              </a:rPr>
              <a:t>Contribuyen a eliminar las asimetrías de información.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CO" dirty="0">
                <a:solidFill>
                  <a:schemeClr val="tx2"/>
                </a:solidFill>
              </a:rPr>
              <a:t>Permite la participación de empresas FinTech y de entidades financieras tradicionales simultáneamente.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CO" dirty="0">
                <a:solidFill>
                  <a:schemeClr val="tx2"/>
                </a:solidFill>
              </a:rPr>
              <a:t>Generan estabilidad jurídica.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CO" dirty="0">
                <a:solidFill>
                  <a:schemeClr val="tx2"/>
                </a:solidFill>
              </a:rPr>
              <a:t>Permite la creación a tiempo de normatividad aplicable a nuevos productos y modelos de negocio.</a:t>
            </a:r>
          </a:p>
          <a:p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6773170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" name="Imagen 40"/>
          <p:cNvPicPr/>
          <p:nvPr/>
        </p:nvPicPr>
        <p:blipFill>
          <a:blip r:embed="rId2"/>
          <a:stretch/>
        </p:blipFill>
        <p:spPr>
          <a:xfrm>
            <a:off x="-4680" y="38520"/>
            <a:ext cx="10084680" cy="7575840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024924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TextShape 1"/>
          <p:cNvSpPr txBox="1"/>
          <p:nvPr/>
        </p:nvSpPr>
        <p:spPr>
          <a:xfrm>
            <a:off x="615960" y="172440"/>
            <a:ext cx="7448040" cy="126216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/>
          <a:p>
            <a:r>
              <a:rPr lang="es-CO" sz="2800" b="1" strike="noStrike" spc="-1" dirty="0">
                <a:solidFill>
                  <a:srgbClr val="003366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Agenda</a:t>
            </a: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xmlns="" id="{6FEF8187-BBB5-474B-B414-ED6EFC824B4A}"/>
              </a:ext>
            </a:extLst>
          </p:cNvPr>
          <p:cNvSpPr txBox="1"/>
          <p:nvPr/>
        </p:nvSpPr>
        <p:spPr>
          <a:xfrm>
            <a:off x="401934" y="1531955"/>
            <a:ext cx="9294725" cy="45550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-342900">
              <a:buFont typeface="+mj-lt"/>
              <a:buAutoNum type="arabicPeriod"/>
            </a:pPr>
            <a:r>
              <a:rPr lang="es-CO" sz="3200" spc="-1" dirty="0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Introducción</a:t>
            </a:r>
          </a:p>
          <a:p>
            <a:endParaRPr lang="es-CO" sz="2400" spc="-1" dirty="0">
              <a:solidFill>
                <a:srgbClr val="003366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514350" indent="-514350">
              <a:buFont typeface="+mj-lt"/>
              <a:buAutoNum type="arabicPeriod" startAt="2"/>
            </a:pPr>
            <a:r>
              <a:rPr lang="es-CO" sz="2400" spc="-1" dirty="0">
                <a:solidFill>
                  <a:schemeClr val="tx2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Desafíos jurídicos por Tipo de Productos y Servicios</a:t>
            </a:r>
          </a:p>
          <a:p>
            <a:pPr lvl="1"/>
            <a:r>
              <a:rPr lang="es-CO" sz="2400" spc="-1" dirty="0">
                <a:solidFill>
                  <a:schemeClr val="tx2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2.1. Crowdfunding </a:t>
            </a:r>
          </a:p>
          <a:p>
            <a:pPr lvl="1"/>
            <a:r>
              <a:rPr lang="es-CO" sz="2400" spc="-1" dirty="0">
                <a:solidFill>
                  <a:schemeClr val="tx2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2.2. Giros y Pagos</a:t>
            </a:r>
          </a:p>
          <a:p>
            <a:pPr lvl="1"/>
            <a:r>
              <a:rPr lang="es-CO" sz="2400" spc="-1" dirty="0">
                <a:solidFill>
                  <a:schemeClr val="tx2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2.3. Emisión de Valores</a:t>
            </a:r>
          </a:p>
          <a:p>
            <a:pPr lvl="1"/>
            <a:r>
              <a:rPr lang="es-CO" sz="2400" spc="-1" dirty="0">
                <a:solidFill>
                  <a:schemeClr val="tx2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2.4. </a:t>
            </a:r>
            <a:r>
              <a:rPr lang="es-CO" sz="2400" spc="-1" dirty="0" err="1">
                <a:solidFill>
                  <a:schemeClr val="tx2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Criptomonedas</a:t>
            </a:r>
            <a:endParaRPr lang="es-CO" sz="2400" spc="-1" dirty="0">
              <a:solidFill>
                <a:schemeClr val="tx2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1"/>
            <a:r>
              <a:rPr lang="es-CO" sz="2400" spc="-1" dirty="0">
                <a:solidFill>
                  <a:schemeClr val="tx2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2.5 Seguros</a:t>
            </a:r>
          </a:p>
          <a:p>
            <a:pPr lvl="1"/>
            <a:r>
              <a:rPr lang="es-CO" sz="2400" spc="-1" dirty="0">
                <a:solidFill>
                  <a:schemeClr val="tx2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2.6 Robo-</a:t>
            </a:r>
            <a:r>
              <a:rPr lang="es-CO" sz="2400" spc="-1" dirty="0" err="1">
                <a:solidFill>
                  <a:schemeClr val="tx2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advisory</a:t>
            </a:r>
            <a:endParaRPr lang="es-CO" sz="2400" spc="-1" dirty="0">
              <a:solidFill>
                <a:schemeClr val="tx2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1"/>
            <a:endParaRPr lang="es-CO" sz="2400" spc="-1" dirty="0">
              <a:solidFill>
                <a:srgbClr val="003366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2900" indent="-342900">
              <a:buFont typeface="+mj-lt"/>
              <a:buAutoNum type="arabicPeriod" startAt="2"/>
            </a:pPr>
            <a:r>
              <a:rPr lang="es-CO" sz="2400" spc="-1" dirty="0">
                <a:solidFill>
                  <a:srgbClr val="003366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¿Qué hacer?</a:t>
            </a:r>
          </a:p>
          <a:p>
            <a:pPr marL="342900" indent="-342900">
              <a:buFont typeface="+mj-lt"/>
              <a:buAutoNum type="arabicPeriod" startAt="2"/>
            </a:pPr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12689338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TextShape 1"/>
          <p:cNvSpPr txBox="1"/>
          <p:nvPr/>
        </p:nvSpPr>
        <p:spPr>
          <a:xfrm>
            <a:off x="615960" y="0"/>
            <a:ext cx="7448040" cy="126216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/>
          <a:p>
            <a:r>
              <a:rPr lang="es-CO" sz="3200" b="1" spc="-1">
                <a:solidFill>
                  <a:schemeClr val="accent1">
                    <a:lumMod val="75000"/>
                  </a:schemeClr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1. Introducción</a:t>
            </a:r>
            <a:endParaRPr lang="es-CO" sz="3200" b="1" strike="noStrike" spc="-1">
              <a:solidFill>
                <a:schemeClr val="accent1">
                  <a:lumMod val="75000"/>
                </a:schemeClr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" name="AutoShape 2" descr="blob:https://web.whatsapp.com/44373f04-8d2e-4e53-bf1d-cb14f10966fb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O"/>
          </a:p>
        </p:txBody>
      </p:sp>
      <p:sp>
        <p:nvSpPr>
          <p:cNvPr id="6" name="AutoShape 4" descr="blob:https://web.whatsapp.com/3a9e5ddd-161f-4f06-8254-8b8283c80046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O"/>
          </a:p>
        </p:txBody>
      </p:sp>
      <p:sp>
        <p:nvSpPr>
          <p:cNvPr id="2" name="TextBox 1"/>
          <p:cNvSpPr txBox="1"/>
          <p:nvPr/>
        </p:nvSpPr>
        <p:spPr>
          <a:xfrm>
            <a:off x="625275" y="3491403"/>
            <a:ext cx="5191325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971550" lvl="1" indent="-514350" algn="just">
              <a:buFont typeface="Arial" panose="020B0604020202020204" pitchFamily="34" charset="0"/>
              <a:buChar char="•"/>
            </a:pPr>
            <a:r>
              <a:rPr lang="es-CO" sz="2000" dirty="0">
                <a:solidFill>
                  <a:srgbClr val="376092"/>
                </a:solidFill>
              </a:rPr>
              <a:t>No se endeudan</a:t>
            </a:r>
          </a:p>
          <a:p>
            <a:pPr marL="971550" lvl="1" indent="-514350" algn="just">
              <a:buFont typeface="Arial" panose="020B0604020202020204" pitchFamily="34" charset="0"/>
              <a:buChar char="•"/>
            </a:pPr>
            <a:r>
              <a:rPr lang="es-CO" sz="2000" dirty="0">
                <a:solidFill>
                  <a:srgbClr val="376092"/>
                </a:solidFill>
              </a:rPr>
              <a:t>No ahorran (solo para darse gusto)</a:t>
            </a:r>
          </a:p>
          <a:p>
            <a:pPr marL="971550" lvl="1" indent="-514350" algn="just">
              <a:buFont typeface="Arial" panose="020B0604020202020204" pitchFamily="34" charset="0"/>
              <a:buChar char="•"/>
            </a:pPr>
            <a:r>
              <a:rPr lang="es-CO" sz="2000" dirty="0">
                <a:solidFill>
                  <a:srgbClr val="376092"/>
                </a:solidFill>
              </a:rPr>
              <a:t>No tienen propiedades</a:t>
            </a:r>
          </a:p>
          <a:p>
            <a:pPr marL="971550" lvl="1" indent="-514350" algn="just">
              <a:buFont typeface="Arial" panose="020B0604020202020204" pitchFamily="34" charset="0"/>
              <a:buChar char="•"/>
            </a:pPr>
            <a:r>
              <a:rPr lang="es-CO" sz="2000" dirty="0">
                <a:solidFill>
                  <a:srgbClr val="376092"/>
                </a:solidFill>
              </a:rPr>
              <a:t>Gastan en educación, ocio, viajes, </a:t>
            </a:r>
            <a:r>
              <a:rPr lang="es-CO" sz="2000" dirty="0" smtClean="0">
                <a:solidFill>
                  <a:srgbClr val="376092"/>
                </a:solidFill>
              </a:rPr>
              <a:t>transporte, </a:t>
            </a:r>
            <a:r>
              <a:rPr lang="es-CO" sz="2000" dirty="0">
                <a:solidFill>
                  <a:srgbClr val="376092"/>
                </a:solidFill>
              </a:rPr>
              <a:t>responsabilidad social e inversiones</a:t>
            </a:r>
          </a:p>
          <a:p>
            <a:pPr marL="971550" lvl="1" indent="-514350" algn="just">
              <a:buFont typeface="Arial" panose="020B0604020202020204" pitchFamily="34" charset="0"/>
              <a:buChar char="•"/>
            </a:pPr>
            <a:r>
              <a:rPr lang="es-CO" sz="2000" dirty="0">
                <a:solidFill>
                  <a:srgbClr val="376092"/>
                </a:solidFill>
              </a:rPr>
              <a:t>Hacen parte de la economía digital</a:t>
            </a:r>
          </a:p>
          <a:p>
            <a:pPr marL="971550" lvl="1" indent="-514350" algn="just">
              <a:buFont typeface="Arial" panose="020B0604020202020204" pitchFamily="34" charset="0"/>
              <a:buChar char="•"/>
            </a:pPr>
            <a:r>
              <a:rPr lang="es-CO" sz="2000" dirty="0">
                <a:solidFill>
                  <a:srgbClr val="376092"/>
                </a:solidFill>
              </a:rPr>
              <a:t>Son los fundadores de la economía </a:t>
            </a:r>
            <a:r>
              <a:rPr lang="es-CO" sz="2000" dirty="0" smtClean="0">
                <a:solidFill>
                  <a:srgbClr val="376092"/>
                </a:solidFill>
              </a:rPr>
              <a:t>colaborativa</a:t>
            </a:r>
          </a:p>
          <a:p>
            <a:pPr marL="971550" lvl="1" indent="-514350" algn="just">
              <a:buFont typeface="Arial" panose="020B0604020202020204" pitchFamily="34" charset="0"/>
              <a:buChar char="•"/>
            </a:pPr>
            <a:endParaRPr lang="es-CO" sz="2000" dirty="0">
              <a:solidFill>
                <a:srgbClr val="376092"/>
              </a:solidFill>
            </a:endParaRPr>
          </a:p>
          <a:p>
            <a:pPr marL="342900" indent="-342900">
              <a:buAutoNum type="arabicPeriod"/>
            </a:pPr>
            <a:endParaRPr lang="es-CO" sz="1600" dirty="0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xmlns="" id="{CA7FE960-EDE4-4293-8512-AEC9805CF5A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07100" y="3436727"/>
            <a:ext cx="4048125" cy="3564147"/>
          </a:xfrm>
          <a:prstGeom prst="rect">
            <a:avLst/>
          </a:prstGeom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xmlns="" id="{D7226E2A-6692-46F6-84EF-6676577C1653}"/>
              </a:ext>
            </a:extLst>
          </p:cNvPr>
          <p:cNvSpPr txBox="1"/>
          <p:nvPr/>
        </p:nvSpPr>
        <p:spPr>
          <a:xfrm>
            <a:off x="299601" y="1140013"/>
            <a:ext cx="9296400" cy="25237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CO" sz="2000" dirty="0" smtClean="0">
                <a:solidFill>
                  <a:srgbClr val="376092"/>
                </a:solidFill>
              </a:rPr>
              <a:t>La </a:t>
            </a:r>
            <a:r>
              <a:rPr lang="es-CO" sz="2000" dirty="0">
                <a:solidFill>
                  <a:srgbClr val="376092"/>
                </a:solidFill>
              </a:rPr>
              <a:t>forma de hacer nuestra regulación choca con el FinTech </a:t>
            </a:r>
            <a:r>
              <a:rPr lang="es-CO" sz="2000" dirty="0" smtClean="0">
                <a:solidFill>
                  <a:srgbClr val="376092"/>
                </a:solidFill>
              </a:rPr>
              <a:t>pues hay un descalce </a:t>
            </a:r>
            <a:r>
              <a:rPr lang="es-CO" sz="2000" dirty="0">
                <a:solidFill>
                  <a:srgbClr val="376092"/>
                </a:solidFill>
              </a:rPr>
              <a:t>de </a:t>
            </a:r>
            <a:r>
              <a:rPr lang="es-CO" sz="2000" dirty="0" smtClean="0">
                <a:solidFill>
                  <a:srgbClr val="376092"/>
                </a:solidFill>
              </a:rPr>
              <a:t>generaciones:</a:t>
            </a:r>
          </a:p>
          <a:p>
            <a:pPr algn="just"/>
            <a:endParaRPr lang="es-CO" sz="2000" dirty="0">
              <a:solidFill>
                <a:srgbClr val="376092"/>
              </a:solidFill>
            </a:endParaRPr>
          </a:p>
          <a:p>
            <a:pPr marL="514350" indent="-514350" algn="just">
              <a:buFont typeface="+mj-lt"/>
              <a:buAutoNum type="romanLcPeriod"/>
            </a:pPr>
            <a:r>
              <a:rPr lang="es-CO" sz="2000" dirty="0" smtClean="0">
                <a:solidFill>
                  <a:srgbClr val="376092"/>
                </a:solidFill>
              </a:rPr>
              <a:t>La </a:t>
            </a:r>
            <a:r>
              <a:rPr lang="es-CO" sz="2000" dirty="0">
                <a:solidFill>
                  <a:srgbClr val="376092"/>
                </a:solidFill>
              </a:rPr>
              <a:t>regulación existente </a:t>
            </a:r>
            <a:r>
              <a:rPr lang="es-CO" sz="2000" dirty="0" smtClean="0">
                <a:solidFill>
                  <a:srgbClr val="376092"/>
                </a:solidFill>
              </a:rPr>
              <a:t>fue </a:t>
            </a:r>
            <a:r>
              <a:rPr lang="es-CO" sz="2000" dirty="0" smtClean="0">
                <a:solidFill>
                  <a:srgbClr val="376092"/>
                </a:solidFill>
              </a:rPr>
              <a:t>diseñada </a:t>
            </a:r>
            <a:r>
              <a:rPr lang="es-CO" sz="2000" dirty="0">
                <a:solidFill>
                  <a:srgbClr val="376092"/>
                </a:solidFill>
              </a:rPr>
              <a:t>por la GenX y los </a:t>
            </a:r>
            <a:r>
              <a:rPr lang="es-CO" sz="2000" dirty="0" smtClean="0">
                <a:solidFill>
                  <a:srgbClr val="376092"/>
                </a:solidFill>
              </a:rPr>
              <a:t>Boomers</a:t>
            </a:r>
            <a:r>
              <a:rPr lang="es-CO" sz="2000" dirty="0" smtClean="0">
                <a:solidFill>
                  <a:srgbClr val="376092"/>
                </a:solidFill>
              </a:rPr>
              <a:t>.</a:t>
            </a:r>
            <a:endParaRPr lang="es-CO" sz="2000" dirty="0">
              <a:solidFill>
                <a:srgbClr val="376092"/>
              </a:solidFill>
            </a:endParaRPr>
          </a:p>
          <a:p>
            <a:pPr marL="514350" indent="-514350" algn="just">
              <a:buFont typeface="+mj-lt"/>
              <a:buAutoNum type="romanLcPeriod"/>
            </a:pPr>
            <a:endParaRPr lang="es-CO" sz="2000" dirty="0">
              <a:solidFill>
                <a:srgbClr val="376092"/>
              </a:solidFill>
            </a:endParaRPr>
          </a:p>
          <a:p>
            <a:pPr marL="514350" indent="-514350" algn="just">
              <a:buFont typeface="+mj-lt"/>
              <a:buAutoNum type="romanLcPeriod"/>
            </a:pPr>
            <a:r>
              <a:rPr lang="es-CO" sz="2000" dirty="0">
                <a:solidFill>
                  <a:srgbClr val="376092"/>
                </a:solidFill>
              </a:rPr>
              <a:t>Los innovadores, usuarios y destinatarios de FinTech son las generaciones </a:t>
            </a:r>
            <a:r>
              <a:rPr lang="es-CO" sz="2000" dirty="0" err="1">
                <a:solidFill>
                  <a:srgbClr val="376092"/>
                </a:solidFill>
              </a:rPr>
              <a:t>iGen</a:t>
            </a:r>
            <a:r>
              <a:rPr lang="es-CO" sz="2000" dirty="0">
                <a:solidFill>
                  <a:srgbClr val="376092"/>
                </a:solidFill>
              </a:rPr>
              <a:t> (15-25 años) y Millennials (26-35 años), generaciones que:</a:t>
            </a:r>
          </a:p>
          <a:p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42067810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TextShape 1"/>
          <p:cNvSpPr txBox="1"/>
          <p:nvPr/>
        </p:nvSpPr>
        <p:spPr>
          <a:xfrm>
            <a:off x="615960" y="172440"/>
            <a:ext cx="7448040" cy="126216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/>
          <a:p>
            <a:r>
              <a:rPr lang="es-CO" sz="3200" b="1" spc="-1">
                <a:solidFill>
                  <a:schemeClr val="accent1">
                    <a:lumMod val="75000"/>
                  </a:schemeClr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1. Introducción</a:t>
            </a:r>
            <a:endParaRPr lang="es-CO" sz="3200" b="1" strike="noStrike" spc="-1">
              <a:solidFill>
                <a:schemeClr val="accent1">
                  <a:lumMod val="75000"/>
                </a:schemeClr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" name="AutoShape 2" descr="blob:https://web.whatsapp.com/44373f04-8d2e-4e53-bf1d-cb14f10966fb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O"/>
          </a:p>
        </p:txBody>
      </p:sp>
      <p:sp>
        <p:nvSpPr>
          <p:cNvPr id="6" name="AutoShape 4" descr="blob:https://web.whatsapp.com/3a9e5ddd-161f-4f06-8254-8b8283c80046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O"/>
          </a:p>
        </p:txBody>
      </p:sp>
      <p:sp>
        <p:nvSpPr>
          <p:cNvPr id="2" name="TextBox 1"/>
          <p:cNvSpPr txBox="1"/>
          <p:nvPr/>
        </p:nvSpPr>
        <p:spPr>
          <a:xfrm>
            <a:off x="930075" y="2055815"/>
            <a:ext cx="7974805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 algn="just">
              <a:buFont typeface="+mj-lt"/>
              <a:buAutoNum type="romanLcPeriod" startAt="3"/>
            </a:pPr>
            <a:r>
              <a:rPr lang="es-CO" sz="2200" dirty="0">
                <a:solidFill>
                  <a:srgbClr val="376092"/>
                </a:solidFill>
              </a:rPr>
              <a:t>Nuestros “paradigmas” de la regulación chocan con la innovación:</a:t>
            </a:r>
          </a:p>
          <a:p>
            <a:pPr algn="just"/>
            <a:endParaRPr lang="es-CO" sz="2200" dirty="0">
              <a:solidFill>
                <a:srgbClr val="376092"/>
              </a:solidFill>
            </a:endParaRPr>
          </a:p>
          <a:p>
            <a:pPr marL="742950" lvl="1" indent="-285750" algn="just">
              <a:buFontTx/>
              <a:buChar char="-"/>
            </a:pPr>
            <a:r>
              <a:rPr lang="es-CO" sz="2200" dirty="0">
                <a:solidFill>
                  <a:srgbClr val="376092"/>
                </a:solidFill>
              </a:rPr>
              <a:t>Concepto de oferta pública</a:t>
            </a:r>
          </a:p>
          <a:p>
            <a:pPr marL="742950" lvl="1" indent="-285750" algn="just">
              <a:buFontTx/>
              <a:buChar char="-"/>
            </a:pPr>
            <a:r>
              <a:rPr lang="es-CO" sz="2200" dirty="0">
                <a:solidFill>
                  <a:srgbClr val="376092"/>
                </a:solidFill>
              </a:rPr>
              <a:t>Concepto de captación masiva y habitual</a:t>
            </a:r>
          </a:p>
          <a:p>
            <a:pPr marL="742950" lvl="1" indent="-285750" algn="just">
              <a:buFontTx/>
              <a:buChar char="-"/>
            </a:pPr>
            <a:r>
              <a:rPr lang="es-CO" sz="2200" dirty="0">
                <a:solidFill>
                  <a:srgbClr val="376092"/>
                </a:solidFill>
              </a:rPr>
              <a:t>Normas sobre Lavado de Activos y Financiación del Terrorismo – </a:t>
            </a:r>
            <a:r>
              <a:rPr lang="es-CO" sz="2200" i="1" dirty="0" err="1">
                <a:solidFill>
                  <a:srgbClr val="376092"/>
                </a:solidFill>
              </a:rPr>
              <a:t>Know</a:t>
            </a:r>
            <a:r>
              <a:rPr lang="es-CO" sz="2200" i="1" dirty="0">
                <a:solidFill>
                  <a:srgbClr val="376092"/>
                </a:solidFill>
              </a:rPr>
              <a:t> </a:t>
            </a:r>
            <a:r>
              <a:rPr lang="es-CO" sz="2200" i="1" dirty="0" err="1">
                <a:solidFill>
                  <a:srgbClr val="376092"/>
                </a:solidFill>
              </a:rPr>
              <a:t>your</a:t>
            </a:r>
            <a:r>
              <a:rPr lang="es-CO" sz="2200" i="1" dirty="0">
                <a:solidFill>
                  <a:srgbClr val="376092"/>
                </a:solidFill>
              </a:rPr>
              <a:t> </a:t>
            </a:r>
            <a:r>
              <a:rPr lang="es-CO" sz="2200" i="1" dirty="0" err="1">
                <a:solidFill>
                  <a:srgbClr val="376092"/>
                </a:solidFill>
              </a:rPr>
              <a:t>Customer</a:t>
            </a:r>
            <a:endParaRPr lang="es-CO" sz="2200" i="1" dirty="0">
              <a:solidFill>
                <a:srgbClr val="376092"/>
              </a:solidFill>
            </a:endParaRPr>
          </a:p>
          <a:p>
            <a:pPr marL="742950" lvl="1" indent="-285750" algn="just">
              <a:buFontTx/>
              <a:buChar char="-"/>
            </a:pPr>
            <a:r>
              <a:rPr lang="es-CO" sz="2200" dirty="0">
                <a:solidFill>
                  <a:srgbClr val="376092"/>
                </a:solidFill>
              </a:rPr>
              <a:t>Normas sobre apertura de cuentas – </a:t>
            </a:r>
            <a:r>
              <a:rPr lang="es-CO" sz="2200" i="1" dirty="0" err="1">
                <a:solidFill>
                  <a:srgbClr val="376092"/>
                </a:solidFill>
              </a:rPr>
              <a:t>Onboarding</a:t>
            </a:r>
            <a:r>
              <a:rPr lang="es-CO" sz="2200" i="1" dirty="0">
                <a:solidFill>
                  <a:srgbClr val="376092"/>
                </a:solidFill>
              </a:rPr>
              <a:t> </a:t>
            </a:r>
            <a:r>
              <a:rPr lang="es-CO" sz="2200" dirty="0">
                <a:solidFill>
                  <a:srgbClr val="376092"/>
                </a:solidFill>
              </a:rPr>
              <a:t>de clientes</a:t>
            </a:r>
          </a:p>
          <a:p>
            <a:pPr marL="742950" lvl="1" indent="-285750" algn="just">
              <a:buFontTx/>
              <a:buChar char="-"/>
            </a:pPr>
            <a:r>
              <a:rPr lang="es-CO" sz="2200" dirty="0" smtClean="0">
                <a:solidFill>
                  <a:srgbClr val="376092"/>
                </a:solidFill>
              </a:rPr>
              <a:t>R</a:t>
            </a:r>
            <a:r>
              <a:rPr lang="es-CO" sz="2200" dirty="0" smtClean="0">
                <a:solidFill>
                  <a:srgbClr val="376092"/>
                </a:solidFill>
              </a:rPr>
              <a:t>é</a:t>
            </a:r>
            <a:r>
              <a:rPr lang="es-CO" sz="2200" dirty="0" smtClean="0">
                <a:solidFill>
                  <a:srgbClr val="376092"/>
                </a:solidFill>
              </a:rPr>
              <a:t>gimen </a:t>
            </a:r>
            <a:r>
              <a:rPr lang="es-CO" sz="2200" dirty="0">
                <a:solidFill>
                  <a:srgbClr val="376092"/>
                </a:solidFill>
              </a:rPr>
              <a:t>de licenciamiento y concepto de profesionalismo</a:t>
            </a:r>
          </a:p>
          <a:p>
            <a:pPr marL="342900" indent="-342900">
              <a:buAutoNum type="arabicPeriod"/>
            </a:pPr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35995975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TextShape 1"/>
          <p:cNvSpPr txBox="1"/>
          <p:nvPr/>
        </p:nvSpPr>
        <p:spPr>
          <a:xfrm>
            <a:off x="615960" y="172440"/>
            <a:ext cx="7448040" cy="126216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/>
          <a:p>
            <a:r>
              <a:rPr lang="es-CO" sz="2800" b="1" strike="noStrike" spc="-1" dirty="0">
                <a:solidFill>
                  <a:srgbClr val="003366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Agenda</a:t>
            </a: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xmlns="" id="{6FEF8187-BBB5-474B-B414-ED6EFC824B4A}"/>
              </a:ext>
            </a:extLst>
          </p:cNvPr>
          <p:cNvSpPr txBox="1"/>
          <p:nvPr/>
        </p:nvSpPr>
        <p:spPr>
          <a:xfrm>
            <a:off x="401934" y="1531955"/>
            <a:ext cx="9294725" cy="57861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-342900">
              <a:buFont typeface="+mj-lt"/>
              <a:buAutoNum type="arabicPeriod"/>
            </a:pPr>
            <a:r>
              <a:rPr lang="es-CO" sz="2400" spc="-1" dirty="0">
                <a:solidFill>
                  <a:srgbClr val="003366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Introducción</a:t>
            </a:r>
          </a:p>
          <a:p>
            <a:endParaRPr lang="es-CO" sz="2400" spc="-1" dirty="0">
              <a:solidFill>
                <a:srgbClr val="003366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514350" indent="-514350">
              <a:buFont typeface="+mj-lt"/>
              <a:buAutoNum type="arabicPeriod" startAt="2"/>
            </a:pPr>
            <a:r>
              <a:rPr lang="es-CO" sz="3200" spc="-1" dirty="0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Desafíos jurídicos por Tipo de Productos y Servicios</a:t>
            </a:r>
          </a:p>
          <a:p>
            <a:pPr lvl="1"/>
            <a:r>
              <a:rPr lang="es-CO" sz="3200" spc="-1" dirty="0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2.1. Crowdfunding </a:t>
            </a:r>
          </a:p>
          <a:p>
            <a:pPr lvl="1"/>
            <a:r>
              <a:rPr lang="es-CO" sz="3200" spc="-1" dirty="0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2.2. Giros y Pagos</a:t>
            </a:r>
          </a:p>
          <a:p>
            <a:pPr lvl="1"/>
            <a:r>
              <a:rPr lang="es-CO" sz="3200" spc="-1" dirty="0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2.3. Emisión de Valores</a:t>
            </a:r>
          </a:p>
          <a:p>
            <a:pPr lvl="1"/>
            <a:r>
              <a:rPr lang="es-CO" sz="3200" spc="-1" dirty="0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2.4. </a:t>
            </a:r>
            <a:r>
              <a:rPr lang="es-CO" sz="3200" spc="-1" dirty="0" err="1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Criptomonedas</a:t>
            </a:r>
            <a:endParaRPr lang="es-CO" sz="3200" spc="-1" dirty="0">
              <a:solidFill>
                <a:srgbClr val="FF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1"/>
            <a:r>
              <a:rPr lang="es-CO" sz="3200" spc="-1" dirty="0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2.5 Seguros</a:t>
            </a:r>
          </a:p>
          <a:p>
            <a:pPr lvl="1"/>
            <a:r>
              <a:rPr lang="es-CO" sz="3200" spc="-1" dirty="0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2.6 Robo-</a:t>
            </a:r>
            <a:r>
              <a:rPr lang="es-CO" sz="3200" spc="-1" dirty="0" err="1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advisory</a:t>
            </a:r>
            <a:endParaRPr lang="es-CO" sz="3200" spc="-1" dirty="0">
              <a:solidFill>
                <a:srgbClr val="FF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1"/>
            <a:endParaRPr lang="es-CO" sz="2400" spc="-1" dirty="0">
              <a:solidFill>
                <a:srgbClr val="003366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2900" indent="-342900">
              <a:buFont typeface="+mj-lt"/>
              <a:buAutoNum type="arabicPeriod" startAt="2"/>
            </a:pPr>
            <a:r>
              <a:rPr lang="es-CO" sz="2400" spc="-1" dirty="0">
                <a:solidFill>
                  <a:srgbClr val="003366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¿Qué hacer?</a:t>
            </a:r>
          </a:p>
          <a:p>
            <a:pPr marL="342900" indent="-342900">
              <a:buFont typeface="+mj-lt"/>
              <a:buAutoNum type="arabicPeriod" startAt="2"/>
            </a:pPr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15303086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TextShape 1"/>
          <p:cNvSpPr txBox="1"/>
          <p:nvPr/>
        </p:nvSpPr>
        <p:spPr>
          <a:xfrm>
            <a:off x="615960" y="172440"/>
            <a:ext cx="7448040" cy="126216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/>
          <a:p>
            <a:r>
              <a:rPr lang="es-CO" sz="3200" b="1" i="1" spc="-1" dirty="0">
                <a:solidFill>
                  <a:srgbClr val="003366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2.1. </a:t>
            </a:r>
            <a:r>
              <a:rPr lang="es-CO" sz="3200" b="1" i="1" spc="-1" dirty="0" err="1">
                <a:solidFill>
                  <a:srgbClr val="003366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Crowdfunding</a:t>
            </a:r>
            <a:r>
              <a:rPr lang="es-CO" sz="3200" b="1" i="1" spc="-1" dirty="0">
                <a:solidFill>
                  <a:srgbClr val="003366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: ¿En qué estamos?</a:t>
            </a:r>
            <a:endParaRPr lang="es-CO" sz="3200" b="1" i="1" strike="noStrike" spc="-1" dirty="0">
              <a:solidFill>
                <a:srgbClr val="003366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" name="CuadroTexto 1">
            <a:extLst>
              <a:ext uri="{FF2B5EF4-FFF2-40B4-BE49-F238E27FC236}">
                <a16:creationId xmlns:a16="http://schemas.microsoft.com/office/drawing/2014/main" xmlns="" id="{6FEF8187-BBB5-474B-B414-ED6EFC824B4A}"/>
              </a:ext>
            </a:extLst>
          </p:cNvPr>
          <p:cNvSpPr txBox="1"/>
          <p:nvPr/>
        </p:nvSpPr>
        <p:spPr>
          <a:xfrm>
            <a:off x="401934" y="1777389"/>
            <a:ext cx="405970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CO" b="1" i="1" dirty="0" smtClean="0">
                <a:solidFill>
                  <a:schemeClr val="tx2"/>
                </a:solidFill>
              </a:rPr>
              <a:t>P2P y P2B </a:t>
            </a:r>
            <a:r>
              <a:rPr lang="es-CO" b="1" i="1" dirty="0">
                <a:solidFill>
                  <a:schemeClr val="tx2"/>
                </a:solidFill>
              </a:rPr>
              <a:t>lending: </a:t>
            </a:r>
            <a:r>
              <a:rPr lang="es-CO" dirty="0">
                <a:solidFill>
                  <a:schemeClr val="tx2"/>
                </a:solidFill>
              </a:rPr>
              <a:t>Uso de plataformas para emparejar prestamistas con prestatarios a través de créditos no garantizados.  </a:t>
            </a:r>
          </a:p>
        </p:txBody>
      </p:sp>
      <p:sp>
        <p:nvSpPr>
          <p:cNvPr id="5" name="AutoShape 2" descr="blob:https://web.whatsapp.com/44373f04-8d2e-4e53-bf1d-cb14f10966fb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O"/>
          </a:p>
        </p:txBody>
      </p:sp>
      <p:sp>
        <p:nvSpPr>
          <p:cNvPr id="6" name="AutoShape 4" descr="blob:https://web.whatsapp.com/3a9e5ddd-161f-4f06-8254-8b8283c80046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O"/>
          </a:p>
        </p:txBody>
      </p:sp>
      <p:pic>
        <p:nvPicPr>
          <p:cNvPr id="8" name="Imagen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57270" y="1171468"/>
            <a:ext cx="1373692" cy="1857755"/>
          </a:xfrm>
          <a:prstGeom prst="rect">
            <a:avLst/>
          </a:prstGeom>
        </p:spPr>
      </p:pic>
      <p:pic>
        <p:nvPicPr>
          <p:cNvPr id="10" name="Imagen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19532" y="4502983"/>
            <a:ext cx="1388640" cy="2049364"/>
          </a:xfrm>
          <a:prstGeom prst="rect">
            <a:avLst/>
          </a:prstGeom>
        </p:spPr>
      </p:pic>
      <p:pic>
        <p:nvPicPr>
          <p:cNvPr id="11" name="Imagen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226536" y="1403865"/>
            <a:ext cx="1674212" cy="1686171"/>
          </a:xfrm>
          <a:prstGeom prst="rect">
            <a:avLst/>
          </a:prstGeom>
        </p:spPr>
      </p:pic>
      <p:pic>
        <p:nvPicPr>
          <p:cNvPr id="12" name="Imagen 1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200206" y="3255963"/>
            <a:ext cx="2838450" cy="714375"/>
          </a:xfrm>
          <a:prstGeom prst="rect">
            <a:avLst/>
          </a:prstGeom>
        </p:spPr>
      </p:pic>
      <p:pic>
        <p:nvPicPr>
          <p:cNvPr id="13" name="Imagen 1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76284" y="5833242"/>
            <a:ext cx="3087131" cy="750638"/>
          </a:xfrm>
          <a:prstGeom prst="rect">
            <a:avLst/>
          </a:prstGeom>
        </p:spPr>
      </p:pic>
      <p:sp>
        <p:nvSpPr>
          <p:cNvPr id="14" name="Rectángulo 13"/>
          <p:cNvSpPr/>
          <p:nvPr/>
        </p:nvSpPr>
        <p:spPr>
          <a:xfrm>
            <a:off x="5628290" y="4654069"/>
            <a:ext cx="397147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CO" b="1" i="1" dirty="0" err="1">
                <a:solidFill>
                  <a:schemeClr val="tx2"/>
                </a:solidFill>
              </a:rPr>
              <a:t>Equity</a:t>
            </a:r>
            <a:r>
              <a:rPr lang="es-CO" b="1" i="1" dirty="0">
                <a:solidFill>
                  <a:schemeClr val="tx2"/>
                </a:solidFill>
              </a:rPr>
              <a:t> </a:t>
            </a:r>
            <a:r>
              <a:rPr lang="es-CO" b="1" i="1" dirty="0" err="1">
                <a:solidFill>
                  <a:schemeClr val="tx2"/>
                </a:solidFill>
              </a:rPr>
              <a:t>crowdfunding</a:t>
            </a:r>
            <a:r>
              <a:rPr lang="es-CO" b="1" i="1" dirty="0">
                <a:solidFill>
                  <a:schemeClr val="tx2"/>
                </a:solidFill>
              </a:rPr>
              <a:t>: </a:t>
            </a:r>
            <a:r>
              <a:rPr lang="es-CO" dirty="0">
                <a:solidFill>
                  <a:schemeClr val="tx2"/>
                </a:solidFill>
              </a:rPr>
              <a:t>Uso de plataformas para emparejar inversionistas con proyectos. </a:t>
            </a:r>
          </a:p>
        </p:txBody>
      </p:sp>
      <p:pic>
        <p:nvPicPr>
          <p:cNvPr id="15" name="Imagen 14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49711" y="4546187"/>
            <a:ext cx="2493032" cy="794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899089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TextShape 1"/>
          <p:cNvSpPr txBox="1"/>
          <p:nvPr/>
        </p:nvSpPr>
        <p:spPr>
          <a:xfrm>
            <a:off x="615960" y="172440"/>
            <a:ext cx="7448040" cy="126216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/>
          <a:p>
            <a:r>
              <a:rPr lang="es-CO" sz="2800" b="1" i="1" spc="-1" dirty="0">
                <a:solidFill>
                  <a:srgbClr val="003366"/>
                </a:solidFill>
                <a:uFill>
                  <a:solidFill>
                    <a:srgbClr val="FFFFFF"/>
                  </a:solidFill>
                </a:uFill>
              </a:rPr>
              <a:t>2.1. Crowdfunding: Desafíos Jurídicos</a:t>
            </a:r>
          </a:p>
        </p:txBody>
      </p:sp>
      <p:sp>
        <p:nvSpPr>
          <p:cNvPr id="4" name="CuadroTexto 1">
            <a:extLst>
              <a:ext uri="{FF2B5EF4-FFF2-40B4-BE49-F238E27FC236}">
                <a16:creationId xmlns:a16="http://schemas.microsoft.com/office/drawing/2014/main" xmlns="" id="{6FEF8187-BBB5-474B-B414-ED6EFC824B4A}"/>
              </a:ext>
            </a:extLst>
          </p:cNvPr>
          <p:cNvSpPr txBox="1"/>
          <p:nvPr/>
        </p:nvSpPr>
        <p:spPr>
          <a:xfrm>
            <a:off x="401934" y="1777389"/>
            <a:ext cx="92947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CO" dirty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14832600"/>
              </p:ext>
            </p:extLst>
          </p:nvPr>
        </p:nvGraphicFramePr>
        <p:xfrm>
          <a:off x="460376" y="1213934"/>
          <a:ext cx="9236283" cy="5821676"/>
        </p:xfrm>
        <a:graphic>
          <a:graphicData uri="http://schemas.openxmlformats.org/drawingml/2006/table">
            <a:tbl>
              <a:tblPr firstRow="1" bandRow="1">
                <a:tableStyleId>{5FD0F851-EC5A-4D38-B0AD-8093EC10F338}</a:tableStyleId>
              </a:tblPr>
              <a:tblGrid>
                <a:gridCol w="1510314">
                  <a:extLst>
                    <a:ext uri="{9D8B030D-6E8A-4147-A177-3AD203B41FA5}">
                      <a16:colId xmlns:a16="http://schemas.microsoft.com/office/drawing/2014/main" xmlns="" val="1627170710"/>
                    </a:ext>
                  </a:extLst>
                </a:gridCol>
                <a:gridCol w="4083269">
                  <a:extLst>
                    <a:ext uri="{9D8B030D-6E8A-4147-A177-3AD203B41FA5}">
                      <a16:colId xmlns:a16="http://schemas.microsoft.com/office/drawing/2014/main" xmlns="" val="2446793982"/>
                    </a:ext>
                  </a:extLst>
                </a:gridCol>
                <a:gridCol w="3642700">
                  <a:extLst>
                    <a:ext uri="{9D8B030D-6E8A-4147-A177-3AD203B41FA5}">
                      <a16:colId xmlns:a16="http://schemas.microsoft.com/office/drawing/2014/main" xmlns="" val="3635542984"/>
                    </a:ext>
                  </a:extLst>
                </a:gridCol>
              </a:tblGrid>
              <a:tr h="731516">
                <a:tc>
                  <a:txBody>
                    <a:bodyPr/>
                    <a:lstStyle/>
                    <a:p>
                      <a:endParaRPr lang="es-CO" sz="1400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O" sz="1400" dirty="0">
                          <a:solidFill>
                            <a:schemeClr val="tx2"/>
                          </a:solidFill>
                        </a:rPr>
                        <a:t>Marco</a:t>
                      </a:r>
                      <a:r>
                        <a:rPr lang="es-CO" sz="1400" baseline="0" dirty="0">
                          <a:solidFill>
                            <a:schemeClr val="tx2"/>
                          </a:solidFill>
                        </a:rPr>
                        <a:t> regulatorio actual</a:t>
                      </a:r>
                      <a:endParaRPr lang="es-CO" sz="1400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O" sz="1400" dirty="0">
                          <a:solidFill>
                            <a:schemeClr val="tx2"/>
                          </a:solidFill>
                        </a:rPr>
                        <a:t>Desafío jurídico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981735448"/>
                  </a:ext>
                </a:extLst>
              </a:tr>
              <a:tr h="1302236">
                <a:tc>
                  <a:txBody>
                    <a:bodyPr/>
                    <a:lstStyle/>
                    <a:p>
                      <a:r>
                        <a:rPr lang="es-CO" sz="1400" b="1" i="1" dirty="0">
                          <a:solidFill>
                            <a:schemeClr val="tx2"/>
                          </a:solidFill>
                        </a:rPr>
                        <a:t>“</a:t>
                      </a:r>
                      <a:r>
                        <a:rPr lang="es-CO" sz="1400" b="1" i="1" dirty="0" err="1">
                          <a:solidFill>
                            <a:schemeClr val="tx2"/>
                          </a:solidFill>
                        </a:rPr>
                        <a:t>Equity</a:t>
                      </a:r>
                      <a:r>
                        <a:rPr lang="es-CO" sz="1400" b="1" i="1" baseline="0" dirty="0">
                          <a:solidFill>
                            <a:schemeClr val="tx2"/>
                          </a:solidFill>
                        </a:rPr>
                        <a:t> </a:t>
                      </a:r>
                      <a:r>
                        <a:rPr lang="es-CO" sz="1400" b="1" i="1" baseline="0" dirty="0" err="1">
                          <a:solidFill>
                            <a:schemeClr val="tx2"/>
                          </a:solidFill>
                        </a:rPr>
                        <a:t>crowdfunding</a:t>
                      </a:r>
                      <a:r>
                        <a:rPr lang="es-CO" sz="1400" b="1" i="1" baseline="0" dirty="0">
                          <a:solidFill>
                            <a:schemeClr val="tx2"/>
                          </a:solidFill>
                        </a:rPr>
                        <a:t>”</a:t>
                      </a:r>
                      <a:endParaRPr lang="es-CO" sz="1400" b="1" i="1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 algn="just">
                        <a:buFont typeface="Arial" panose="020B0604020202020204" pitchFamily="34" charset="0"/>
                        <a:buChar char="•"/>
                      </a:pPr>
                      <a:r>
                        <a:rPr lang="es-CO" sz="1400" dirty="0">
                          <a:solidFill>
                            <a:schemeClr val="tx2"/>
                          </a:solidFill>
                        </a:rPr>
                        <a:t>Modelo supone la emisión y la realización de una oferta</a:t>
                      </a:r>
                      <a:r>
                        <a:rPr lang="es-CO" sz="1400" baseline="0" dirty="0">
                          <a:solidFill>
                            <a:schemeClr val="tx2"/>
                          </a:solidFill>
                        </a:rPr>
                        <a:t> pública de valores (valores ofrecidos a personas indeterminadas o a más de 100 determinadas).</a:t>
                      </a:r>
                      <a:endParaRPr lang="es-CO" sz="1400" dirty="0">
                        <a:solidFill>
                          <a:schemeClr val="tx2"/>
                        </a:solidFill>
                      </a:endParaRPr>
                    </a:p>
                    <a:p>
                      <a:pPr marL="285750" indent="-285750" algn="just">
                        <a:buFont typeface="Arial" panose="020B0604020202020204" pitchFamily="34" charset="0"/>
                        <a:buChar char="•"/>
                      </a:pPr>
                      <a:r>
                        <a:rPr lang="es-CO" sz="1400" dirty="0">
                          <a:solidFill>
                            <a:schemeClr val="tx2"/>
                          </a:solidFill>
                        </a:rPr>
                        <a:t>Por ende, supone la necesidad de inscribir los valores en el RNVE.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 algn="just">
                        <a:buFont typeface="Arial" panose="020B0604020202020204" pitchFamily="34" charset="0"/>
                        <a:buChar char="•"/>
                      </a:pPr>
                      <a:r>
                        <a:rPr lang="es-CO" sz="1400" dirty="0">
                          <a:solidFill>
                            <a:schemeClr val="tx2"/>
                          </a:solidFill>
                        </a:rPr>
                        <a:t>Diseñar un proceso expedito que</a:t>
                      </a:r>
                      <a:r>
                        <a:rPr lang="es-CO" sz="1400" baseline="0" dirty="0">
                          <a:solidFill>
                            <a:schemeClr val="tx2"/>
                          </a:solidFill>
                        </a:rPr>
                        <a:t> permita la emisión y oferta pública de títulos de participación en los proyectos a financiar.</a:t>
                      </a:r>
                    </a:p>
                    <a:p>
                      <a:pPr marL="285750" indent="-285750" algn="just">
                        <a:buFont typeface="Arial" panose="020B0604020202020204" pitchFamily="34" charset="0"/>
                        <a:buChar char="•"/>
                      </a:pPr>
                      <a:r>
                        <a:rPr lang="es-CO" sz="1400" baseline="0" dirty="0">
                          <a:solidFill>
                            <a:schemeClr val="tx2"/>
                          </a:solidFill>
                        </a:rPr>
                        <a:t>Regular esquemas de </a:t>
                      </a:r>
                      <a:r>
                        <a:rPr lang="es-CO" sz="1400" i="1" baseline="0" dirty="0" err="1">
                          <a:solidFill>
                            <a:schemeClr val="tx2"/>
                          </a:solidFill>
                        </a:rPr>
                        <a:t>equity</a:t>
                      </a:r>
                      <a:r>
                        <a:rPr lang="es-CO" sz="1400" i="1" baseline="0" dirty="0">
                          <a:solidFill>
                            <a:schemeClr val="tx2"/>
                          </a:solidFill>
                        </a:rPr>
                        <a:t> </a:t>
                      </a:r>
                      <a:r>
                        <a:rPr lang="es-CO" sz="1400" i="1" baseline="0" dirty="0" err="1">
                          <a:solidFill>
                            <a:schemeClr val="tx2"/>
                          </a:solidFill>
                        </a:rPr>
                        <a:t>crowdfunding</a:t>
                      </a:r>
                      <a:r>
                        <a:rPr lang="es-CO" sz="1400" i="1" baseline="0" dirty="0">
                          <a:solidFill>
                            <a:schemeClr val="tx2"/>
                          </a:solidFill>
                        </a:rPr>
                        <a:t> </a:t>
                      </a:r>
                      <a:r>
                        <a:rPr lang="es-CO" sz="1400" baseline="0" dirty="0">
                          <a:solidFill>
                            <a:schemeClr val="tx2"/>
                          </a:solidFill>
                        </a:rPr>
                        <a:t>como el utilizado a través de derechos fiduciarios.</a:t>
                      </a:r>
                      <a:endParaRPr lang="es-CO" sz="1400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876216049"/>
                  </a:ext>
                </a:extLst>
              </a:tr>
              <a:tr h="191936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sz="1400" b="1" i="1" dirty="0">
                          <a:solidFill>
                            <a:schemeClr val="tx2"/>
                          </a:solidFill>
                        </a:rPr>
                        <a:t>¨</a:t>
                      </a:r>
                      <a:r>
                        <a:rPr lang="es-CO" sz="1400" b="1" i="1" dirty="0" smtClean="0">
                          <a:solidFill>
                            <a:schemeClr val="tx2"/>
                          </a:solidFill>
                        </a:rPr>
                        <a:t>P2P y P2B</a:t>
                      </a:r>
                      <a:r>
                        <a:rPr lang="es-CO" sz="1400" b="1" i="1" baseline="0" dirty="0" smtClean="0">
                          <a:solidFill>
                            <a:schemeClr val="tx2"/>
                          </a:solidFill>
                        </a:rPr>
                        <a:t> </a:t>
                      </a:r>
                      <a:r>
                        <a:rPr lang="es-CO" sz="1400" b="1" i="1" baseline="0" dirty="0">
                          <a:solidFill>
                            <a:schemeClr val="tx2"/>
                          </a:solidFill>
                        </a:rPr>
                        <a:t>lending”</a:t>
                      </a:r>
                      <a:endParaRPr lang="es-CO" sz="1400" b="1" i="1" dirty="0">
                        <a:solidFill>
                          <a:schemeClr val="tx2"/>
                        </a:solidFill>
                      </a:endParaRPr>
                    </a:p>
                    <a:p>
                      <a:endParaRPr lang="es-CO" sz="1400" b="1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 algn="just">
                        <a:buFont typeface="Arial" panose="020B0604020202020204" pitchFamily="34" charset="0"/>
                        <a:buNone/>
                      </a:pPr>
                      <a:r>
                        <a:rPr lang="es-CO" sz="1400" dirty="0">
                          <a:solidFill>
                            <a:schemeClr val="tx2"/>
                          </a:solidFill>
                        </a:rPr>
                        <a:t>Pueden incurrir en captación masiva y habitual de recursos del público si:</a:t>
                      </a:r>
                    </a:p>
                    <a:p>
                      <a:pPr marL="400050" lvl="0" indent="-400050" algn="just">
                        <a:buFont typeface="+mj-lt"/>
                        <a:buAutoNum type="romanLcPeriod"/>
                      </a:pPr>
                      <a:r>
                        <a:rPr lang="es-CO" sz="1400" dirty="0">
                          <a:solidFill>
                            <a:schemeClr val="tx2"/>
                          </a:solidFill>
                        </a:rPr>
                        <a:t>Pasivo está</a:t>
                      </a:r>
                      <a:r>
                        <a:rPr lang="es-CO" sz="1400" baseline="0" dirty="0">
                          <a:solidFill>
                            <a:schemeClr val="tx2"/>
                          </a:solidFill>
                        </a:rPr>
                        <a:t> </a:t>
                      </a:r>
                      <a:r>
                        <a:rPr lang="es-CO" sz="1400" dirty="0">
                          <a:solidFill>
                            <a:schemeClr val="tx2"/>
                          </a:solidFill>
                        </a:rPr>
                        <a:t>compuesto por obligaciones con más de 20 personas o por más de 50 obligaciones; o</a:t>
                      </a:r>
                    </a:p>
                    <a:p>
                      <a:pPr marL="400050" lvl="0" indent="-400050" algn="just">
                        <a:buFont typeface="+mj-lt"/>
                        <a:buAutoNum type="romanLcPeriod"/>
                      </a:pPr>
                      <a:r>
                        <a:rPr lang="es-CO" sz="1400" dirty="0">
                          <a:solidFill>
                            <a:schemeClr val="tx2"/>
                          </a:solidFill>
                        </a:rPr>
                        <a:t>Haya celebrado en un período de tres 3 meses consecutivos más de 20 contratos de mandato bajo la modalidad de libre administración.</a:t>
                      </a:r>
                    </a:p>
                    <a:p>
                      <a:pPr marL="0" lvl="0" indent="0" algn="just">
                        <a:buFont typeface="+mj-lt"/>
                        <a:buNone/>
                      </a:pPr>
                      <a:r>
                        <a:rPr lang="es-CO" sz="1400" dirty="0">
                          <a:solidFill>
                            <a:schemeClr val="tx2"/>
                          </a:solidFill>
                        </a:rPr>
                        <a:t>En</a:t>
                      </a:r>
                      <a:r>
                        <a:rPr lang="es-CO" sz="1400" baseline="0" dirty="0">
                          <a:solidFill>
                            <a:schemeClr val="tx2"/>
                          </a:solidFill>
                        </a:rPr>
                        <a:t> cualquiera de los dos casos se requiere que </a:t>
                      </a:r>
                      <a:r>
                        <a:rPr lang="es-CO" sz="1400" dirty="0">
                          <a:solidFill>
                            <a:schemeClr val="tx2"/>
                          </a:solidFill>
                        </a:rPr>
                        <a:t>el</a:t>
                      </a:r>
                      <a:r>
                        <a:rPr lang="es-CO" sz="1400" baseline="0" dirty="0">
                          <a:solidFill>
                            <a:schemeClr val="tx2"/>
                          </a:solidFill>
                        </a:rPr>
                        <a:t> </a:t>
                      </a:r>
                      <a:r>
                        <a:rPr lang="es-CO" sz="1400" dirty="0">
                          <a:solidFill>
                            <a:schemeClr val="tx2"/>
                          </a:solidFill>
                        </a:rPr>
                        <a:t>valor de los dineros recibidos sobrepase el 50% del patrimonio líquido o</a:t>
                      </a:r>
                      <a:r>
                        <a:rPr lang="es-CO" sz="1400" baseline="0" dirty="0">
                          <a:solidFill>
                            <a:schemeClr val="tx2"/>
                          </a:solidFill>
                        </a:rPr>
                        <a:t> </a:t>
                      </a:r>
                      <a:r>
                        <a:rPr lang="es-CO" sz="1400" dirty="0">
                          <a:solidFill>
                            <a:schemeClr val="tx2"/>
                          </a:solidFill>
                        </a:rPr>
                        <a:t>las operaciones hayan sido el resultado de haber realizado ofertas públicas o privadas a personas innominadas.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 algn="just">
                        <a:buFont typeface="Arial" panose="020B0604020202020204" pitchFamily="34" charset="0"/>
                        <a:buChar char="•"/>
                      </a:pPr>
                      <a:r>
                        <a:rPr lang="es-CO" sz="1400" dirty="0">
                          <a:solidFill>
                            <a:schemeClr val="tx2"/>
                          </a:solidFill>
                        </a:rPr>
                        <a:t>¿Se</a:t>
                      </a:r>
                      <a:r>
                        <a:rPr lang="es-CO" sz="1400" baseline="0" dirty="0">
                          <a:solidFill>
                            <a:schemeClr val="tx2"/>
                          </a:solidFill>
                        </a:rPr>
                        <a:t> crea una nueva licencia con autorización para captar recursos del público? </a:t>
                      </a:r>
                    </a:p>
                    <a:p>
                      <a:pPr marL="742950" lvl="1" indent="-285750" algn="just">
                        <a:buFont typeface="Arial" panose="020B0604020202020204" pitchFamily="34" charset="0"/>
                        <a:buChar char="•"/>
                      </a:pPr>
                      <a:r>
                        <a:rPr lang="es-CO" sz="1400" baseline="0" dirty="0">
                          <a:solidFill>
                            <a:schemeClr val="tx2"/>
                          </a:solidFill>
                        </a:rPr>
                        <a:t>Pros: Adecuada protección de recursos del público, es una barrera de entrada que permitiría tener más control. </a:t>
                      </a:r>
                    </a:p>
                    <a:p>
                      <a:pPr marL="742950" lvl="1" indent="-285750" algn="just">
                        <a:buFont typeface="Arial" panose="020B0604020202020204" pitchFamily="34" charset="0"/>
                        <a:buChar char="•"/>
                      </a:pPr>
                      <a:r>
                        <a:rPr lang="es-CO" sz="1400" baseline="0" dirty="0">
                          <a:solidFill>
                            <a:schemeClr val="tx2"/>
                          </a:solidFill>
                        </a:rPr>
                        <a:t>Contras: Desincentiva la participación de principales actores.</a:t>
                      </a:r>
                    </a:p>
                    <a:p>
                      <a:pPr marL="285750" indent="-285750" algn="just">
                        <a:buFont typeface="Arial" panose="020B0604020202020204" pitchFamily="34" charset="0"/>
                        <a:buChar char="•"/>
                      </a:pPr>
                      <a:r>
                        <a:rPr lang="es-CO" sz="1400" baseline="0" dirty="0">
                          <a:solidFill>
                            <a:schemeClr val="tx2"/>
                          </a:solidFill>
                        </a:rPr>
                        <a:t>Diseño de políticas de manejo y administración de riesgos de crédito, liquidez, fraude, LA/FT, entre otros.</a:t>
                      </a:r>
                    </a:p>
                    <a:p>
                      <a:pPr marL="285750" indent="-285750" algn="just">
                        <a:buFont typeface="Arial" panose="020B0604020202020204" pitchFamily="34" charset="0"/>
                        <a:buChar char="•"/>
                      </a:pPr>
                      <a:r>
                        <a:rPr lang="es-CO" sz="1400" baseline="0" dirty="0">
                          <a:solidFill>
                            <a:schemeClr val="tx2"/>
                          </a:solidFill>
                        </a:rPr>
                        <a:t>¿Qué prohibiciones se establecen a la nueva licencia? ¿Administración de recursos de terceros?</a:t>
                      </a:r>
                      <a:endParaRPr lang="es-CO" sz="1400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996786088"/>
                  </a:ext>
                </a:extLst>
              </a:tr>
            </a:tbl>
          </a:graphicData>
        </a:graphic>
      </p:graphicFrame>
      <p:sp>
        <p:nvSpPr>
          <p:cNvPr id="5" name="AutoShape 2" descr="blob:https://web.whatsapp.com/44373f04-8d2e-4e53-bf1d-cb14f10966fb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7567402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O" sz="3200" b="1" i="1" spc="-1" dirty="0">
                <a:solidFill>
                  <a:srgbClr val="003366"/>
                </a:solidFill>
                <a:uFill>
                  <a:solidFill>
                    <a:srgbClr val="FFFFFF"/>
                  </a:solidFill>
                </a:uFill>
              </a:rPr>
              <a:t>2.2. Giros y Pagos: ¿En qué estamos?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1884" y="1781844"/>
            <a:ext cx="3384212" cy="165610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80083" y="1453276"/>
            <a:ext cx="3196347" cy="1723031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5713" y="3756564"/>
            <a:ext cx="3358178" cy="2197045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520192" y="3640329"/>
            <a:ext cx="1676400" cy="1809750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859582" y="5648791"/>
            <a:ext cx="4009968" cy="1193443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287174" y="2047895"/>
            <a:ext cx="2462670" cy="1369687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590174" y="4035964"/>
            <a:ext cx="3247380" cy="1394463"/>
          </a:xfrm>
          <a:prstGeom prst="rect">
            <a:avLst/>
          </a:prstGeom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xmlns="" id="{090A9850-0B11-4979-BD4A-ED845BA3E7BC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13913" y="5786191"/>
            <a:ext cx="1141989" cy="1141989"/>
          </a:xfrm>
          <a:prstGeom prst="rect">
            <a:avLst/>
          </a:prstGeom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xmlns="" id="{82743F50-B185-4478-8D8A-167FFD2FB79F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134867" y="5514246"/>
            <a:ext cx="2884050" cy="14139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244366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2A2B559CFC700E4D8C1C641BBC401DE5" ma:contentTypeVersion="2" ma:contentTypeDescription="Crear nuevo documento." ma:contentTypeScope="" ma:versionID="2dcb85b31116993fe01c9d17e58ab6d5">
  <xsd:schema xmlns:xsd="http://www.w3.org/2001/XMLSchema" xmlns:xs="http://www.w3.org/2001/XMLSchema" xmlns:p="http://schemas.microsoft.com/office/2006/metadata/properties" xmlns:ns2="bae4e4db-e005-4d1c-a522-c35419e87b60" targetNamespace="http://schemas.microsoft.com/office/2006/metadata/properties" ma:root="true" ma:fieldsID="f639eea76f0cb373530c6335eec4660a" ns2:_="">
    <xsd:import namespace="bae4e4db-e005-4d1c-a522-c35419e87b60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ae4e4db-e005-4d1c-a522-c35419e87b6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description="" ma:hidden="true" ma:internalName="MediaServiceFast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ni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B9BDAB9F-362D-40CE-9BC9-48210770D21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bae4e4db-e005-4d1c-a522-c35419e87b60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161B73C9-6CBF-4162-83F9-6C2C7C6598E4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3C970CCB-7C64-4A74-8A12-402E2A36758C}">
  <ds:schemaRefs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bae4e4db-e005-4d1c-a522-c35419e87b60"/>
    <ds:schemaRef ds:uri="http://purl.org/dc/elements/1.1/"/>
    <ds:schemaRef ds:uri="http://schemas.microsoft.com/office/2006/metadata/properties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2073</TotalTime>
  <Words>2099</Words>
  <Application>Microsoft Macintosh PowerPoint</Application>
  <PresentationFormat>Custom</PresentationFormat>
  <Paragraphs>220</Paragraphs>
  <Slides>24</Slides>
  <Notes>16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5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2.2. Giros y Pagos: ¿En qué estamos?</vt:lpstr>
      <vt:lpstr>2.2. Giros y Pagos: Desafíos Jurídicos</vt:lpstr>
      <vt:lpstr>2.3. Emisión y Oferta Pública de Valores:  ¿En qué estamos?</vt:lpstr>
      <vt:lpstr>2.3. Emisión y Oferta Pública de Valores:  Desafíos Jurídicos</vt:lpstr>
      <vt:lpstr>2.4. Criptomonedas: ¿En qué estamos?</vt:lpstr>
      <vt:lpstr>2.4. Criptomonedas: Desafíos Jurídicos </vt:lpstr>
      <vt:lpstr>2.5. Seguros: ¿En qué estamos?</vt:lpstr>
      <vt:lpstr>2.5. Seguros: Desafíos Jurídicos </vt:lpstr>
      <vt:lpstr>2.6. Robo-advisory: ¿En qué estamos?</vt:lpstr>
      <vt:lpstr>2.6. Robo-advisory: Desafíos jurídicos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subject/>
  <dc:creator>Laura Tovar</dc:creator>
  <dc:description/>
  <cp:lastModifiedBy>Microsoft Office User</cp:lastModifiedBy>
  <cp:revision>119</cp:revision>
  <dcterms:created xsi:type="dcterms:W3CDTF">2017-08-10T11:03:28Z</dcterms:created>
  <dcterms:modified xsi:type="dcterms:W3CDTF">2017-08-17T09:45:06Z</dcterms:modified>
  <dc:language>es-CO</dc:languag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0x0101002A2B559CFC700E4D8C1C641BBC401DE5</vt:lpwstr>
  </property>
</Properties>
</file>