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3"/>
    <p:sldMasterId id="2147483661" r:id="rId4"/>
    <p:sldMasterId id="2147483673" r:id="rId5"/>
    <p:sldMasterId id="2147484058" r:id="rId6"/>
  </p:sldMasterIdLst>
  <p:notesMasterIdLst>
    <p:notesMasterId r:id="rId15"/>
  </p:notesMasterIdLst>
  <p:handoutMasterIdLst>
    <p:handoutMasterId r:id="rId16"/>
  </p:handoutMasterIdLst>
  <p:sldIdLst>
    <p:sldId id="538" r:id="rId7"/>
    <p:sldId id="547" r:id="rId8"/>
    <p:sldId id="553" r:id="rId9"/>
    <p:sldId id="522" r:id="rId10"/>
    <p:sldId id="551" r:id="rId11"/>
    <p:sldId id="550" r:id="rId12"/>
    <p:sldId id="541" r:id="rId13"/>
    <p:sldId id="527" r:id="rId14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Arial" panose="020B0604020202020204" pitchFamily="34" charset="0"/>
        <a:ea typeface="ヒラギノ角ゴ ProN W3" charset="-128"/>
        <a:cs typeface="+mn-cs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Arial" panose="020B0604020202020204" pitchFamily="34" charset="0"/>
        <a:ea typeface="ヒラギノ角ゴ ProN W3" charset="-128"/>
        <a:cs typeface="+mn-cs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Arial" panose="020B0604020202020204" pitchFamily="34" charset="0"/>
        <a:ea typeface="ヒラギノ角ゴ ProN W3" charset="-128"/>
        <a:cs typeface="+mn-cs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Arial" panose="020B0604020202020204" pitchFamily="34" charset="0"/>
        <a:ea typeface="ヒラギノ角ゴ ProN W3" charset="-128"/>
        <a:cs typeface="+mn-cs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Arial" panose="020B0604020202020204" pitchFamily="34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Arial" panose="020B0604020202020204" pitchFamily="34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Arial" panose="020B0604020202020204" pitchFamily="34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Arial" panose="020B0604020202020204" pitchFamily="34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Arial" panose="020B0604020202020204" pitchFamily="34" charset="0"/>
        <a:ea typeface="ヒラギノ角ゴ ProN W3" charset="-128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 pos="4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7D92"/>
    <a:srgbClr val="99FF99"/>
    <a:srgbClr val="66FF99"/>
    <a:srgbClr val="003144"/>
    <a:srgbClr val="01646C"/>
    <a:srgbClr val="FC8236"/>
    <a:srgbClr val="9A4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1" autoAdjust="0"/>
    <p:restoredTop sz="94660"/>
  </p:normalViewPr>
  <p:slideViewPr>
    <p:cSldViewPr snapToObjects="1">
      <p:cViewPr varScale="1">
        <p:scale>
          <a:sx n="70" d="100"/>
          <a:sy n="70" d="100"/>
        </p:scale>
        <p:origin x="-1290" y="-96"/>
      </p:cViewPr>
      <p:guideLst>
        <p:guide orient="horz" pos="4319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3972" y="-96"/>
      </p:cViewPr>
      <p:guideLst>
        <p:guide orient="horz" pos="290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6967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Gill Sans" charset="0"/>
                <a:ea typeface="ヒラギノ角ゴ ProN W3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797" y="1"/>
            <a:ext cx="3036967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Gill Sans" charset="0"/>
              </a:defRPr>
            </a:lvl1pPr>
          </a:lstStyle>
          <a:p>
            <a:pPr>
              <a:defRPr/>
            </a:pPr>
            <a:fld id="{A8888EE0-88E5-483B-A19A-883BDD79B596}" type="datetimeFigureOut">
              <a:rPr lang="es-ES_tradnl" altLang="es-ES"/>
              <a:pPr>
                <a:defRPr/>
              </a:pPr>
              <a:t>22/07/2016</a:t>
            </a:fld>
            <a:endParaRPr lang="es-ES_tradnl" altLang="es-ES" dirty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2787"/>
            <a:ext cx="3036967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Gill Sans" charset="0"/>
                <a:ea typeface="ヒラギノ角ゴ ProN W3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797" y="8772787"/>
            <a:ext cx="3036967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charset="0"/>
              </a:defRPr>
            </a:lvl1pPr>
          </a:lstStyle>
          <a:p>
            <a:fld id="{50D02E60-BD37-4A47-A465-FE32FBEF1DAF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317991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6967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Gill Sans" charset="0"/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1797" y="1"/>
            <a:ext cx="3036967" cy="46180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" charset="0"/>
              </a:defRPr>
            </a:lvl1pPr>
          </a:lstStyle>
          <a:p>
            <a:pPr>
              <a:defRPr/>
            </a:pPr>
            <a:fld id="{2ACF95CE-52EF-4137-B7F3-3D4CDF36BD4F}" type="datetimeFigureOut">
              <a:rPr lang="es-ES" altLang="es-ES"/>
              <a:pPr>
                <a:defRPr/>
              </a:pPr>
              <a:t>22/07/2016</a:t>
            </a:fld>
            <a:endParaRPr lang="es-ES" alt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 dirty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3" y="4387879"/>
            <a:ext cx="5608975" cy="415623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noProof="0" smtClean="0"/>
              <a:t>Haga clic para modificar el estilo de texto del patrón</a:t>
            </a:r>
          </a:p>
          <a:p>
            <a:pPr lvl="1"/>
            <a:r>
              <a:rPr lang="es-ES_tradnl" altLang="es-ES" noProof="0" smtClean="0"/>
              <a:t>Segundo nivel</a:t>
            </a:r>
          </a:p>
          <a:p>
            <a:pPr lvl="2"/>
            <a:r>
              <a:rPr lang="es-ES_tradnl" altLang="es-ES" noProof="0" smtClean="0"/>
              <a:t>Tercer nivel</a:t>
            </a:r>
          </a:p>
          <a:p>
            <a:pPr lvl="3"/>
            <a:r>
              <a:rPr lang="es-ES_tradnl" altLang="es-ES" noProof="0" smtClean="0"/>
              <a:t>Cuarto nivel</a:t>
            </a:r>
          </a:p>
          <a:p>
            <a:pPr lvl="4"/>
            <a:r>
              <a:rPr lang="es-ES_tradnl" altLang="es-ES" noProof="0" smtClean="0"/>
              <a:t>Quinto nivel</a:t>
            </a:r>
            <a:endParaRPr lang="es-ES" altLang="es-ES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772787"/>
            <a:ext cx="3036967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Gill Sans" charset="0"/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1797" y="8772787"/>
            <a:ext cx="3036967" cy="46180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" charset="0"/>
              </a:defRPr>
            </a:lvl1pPr>
          </a:lstStyle>
          <a:p>
            <a:fld id="{B6C36B08-6627-459F-AD5E-12602E238BA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12009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-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50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AZUL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5843588"/>
            <a:ext cx="1435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647700" y="5846763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s-ES_tradnl" altLang="es-ES" sz="1200" dirty="0" smtClean="0">
                <a:solidFill>
                  <a:schemeClr val="bg1"/>
                </a:solidFill>
                <a:latin typeface="Calibri Light" pitchFamily="34" charset="0"/>
              </a:rPr>
              <a:t>Razón social</a:t>
            </a:r>
          </a:p>
          <a:p>
            <a:pPr eaLnBrk="1" hangingPunct="1">
              <a:defRPr/>
            </a:pPr>
            <a:r>
              <a:rPr lang="es-ES_tradnl" altLang="es-ES" sz="1200" dirty="0" smtClean="0">
                <a:solidFill>
                  <a:schemeClr val="bg1"/>
                </a:solidFill>
                <a:latin typeface="Calibri Light" pitchFamily="34" charset="0"/>
              </a:rPr>
              <a:t>00.00.2015</a:t>
            </a:r>
            <a:endParaRPr lang="en-US" altLang="es-ES" sz="1200" dirty="0" smtClean="0">
              <a:solidFill>
                <a:schemeClr val="bg1"/>
              </a:solidFill>
              <a:latin typeface="Calibri Light" pitchFamily="34" charset="0"/>
            </a:endParaRPr>
          </a:p>
        </p:txBody>
      </p:sp>
      <p:grpSp>
        <p:nvGrpSpPr>
          <p:cNvPr id="4" name="52 Grupo"/>
          <p:cNvGrpSpPr>
            <a:grpSpLocks/>
          </p:cNvGrpSpPr>
          <p:nvPr userDrawn="1"/>
        </p:nvGrpSpPr>
        <p:grpSpPr bwMode="auto">
          <a:xfrm>
            <a:off x="7885113" y="909638"/>
            <a:ext cx="431800" cy="215900"/>
            <a:chOff x="971600" y="4149080"/>
            <a:chExt cx="1440160" cy="720080"/>
          </a:xfrm>
        </p:grpSpPr>
        <p:sp>
          <p:nvSpPr>
            <p:cNvPr id="5" name="24 Triángulo isósceles"/>
            <p:cNvSpPr/>
            <p:nvPr/>
          </p:nvSpPr>
          <p:spPr>
            <a:xfrm rot="10800000" flipV="1">
              <a:off x="971600" y="4149080"/>
              <a:ext cx="720080" cy="720080"/>
            </a:xfrm>
            <a:custGeom>
              <a:avLst/>
              <a:gdLst>
                <a:gd name="connsiteX0" fmla="*/ 0 w 540059"/>
                <a:gd name="connsiteY0" fmla="*/ 288032 h 288032"/>
                <a:gd name="connsiteX1" fmla="*/ 270030 w 540059"/>
                <a:gd name="connsiteY1" fmla="*/ 0 h 288032"/>
                <a:gd name="connsiteX2" fmla="*/ 540059 w 540059"/>
                <a:gd name="connsiteY2" fmla="*/ 288032 h 288032"/>
                <a:gd name="connsiteX3" fmla="*/ 0 w 540059"/>
                <a:gd name="connsiteY3" fmla="*/ 288032 h 288032"/>
                <a:gd name="connsiteX0" fmla="*/ 0 w 270030"/>
                <a:gd name="connsiteY0" fmla="*/ 288032 h 288032"/>
                <a:gd name="connsiteX1" fmla="*/ 270030 w 270030"/>
                <a:gd name="connsiteY1" fmla="*/ 0 h 288032"/>
                <a:gd name="connsiteX2" fmla="*/ 0 w 270030"/>
                <a:gd name="connsiteY2" fmla="*/ 288032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030" h="288032">
                  <a:moveTo>
                    <a:pt x="0" y="288032"/>
                  </a:moveTo>
                  <a:lnTo>
                    <a:pt x="270030" y="0"/>
                  </a:lnTo>
                  <a:lnTo>
                    <a:pt x="0" y="288032"/>
                  </a:lnTo>
                  <a:close/>
                </a:path>
              </a:pathLst>
            </a:custGeom>
            <a:ln w="57150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dirty="0"/>
            </a:p>
          </p:txBody>
        </p:sp>
        <p:sp>
          <p:nvSpPr>
            <p:cNvPr id="6" name="24 Triángulo isósceles"/>
            <p:cNvSpPr/>
            <p:nvPr/>
          </p:nvSpPr>
          <p:spPr>
            <a:xfrm rot="10800000">
              <a:off x="1691680" y="4149080"/>
              <a:ext cx="720080" cy="720080"/>
            </a:xfrm>
            <a:custGeom>
              <a:avLst/>
              <a:gdLst>
                <a:gd name="connsiteX0" fmla="*/ 0 w 540059"/>
                <a:gd name="connsiteY0" fmla="*/ 288032 h 288032"/>
                <a:gd name="connsiteX1" fmla="*/ 270030 w 540059"/>
                <a:gd name="connsiteY1" fmla="*/ 0 h 288032"/>
                <a:gd name="connsiteX2" fmla="*/ 540059 w 540059"/>
                <a:gd name="connsiteY2" fmla="*/ 288032 h 288032"/>
                <a:gd name="connsiteX3" fmla="*/ 0 w 540059"/>
                <a:gd name="connsiteY3" fmla="*/ 288032 h 288032"/>
                <a:gd name="connsiteX0" fmla="*/ 0 w 270030"/>
                <a:gd name="connsiteY0" fmla="*/ 288032 h 288032"/>
                <a:gd name="connsiteX1" fmla="*/ 270030 w 270030"/>
                <a:gd name="connsiteY1" fmla="*/ 0 h 288032"/>
                <a:gd name="connsiteX2" fmla="*/ 0 w 270030"/>
                <a:gd name="connsiteY2" fmla="*/ 288032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030" h="288032">
                  <a:moveTo>
                    <a:pt x="0" y="288032"/>
                  </a:moveTo>
                  <a:lnTo>
                    <a:pt x="270030" y="0"/>
                  </a:lnTo>
                  <a:lnTo>
                    <a:pt x="0" y="288032"/>
                  </a:lnTo>
                  <a:close/>
                </a:path>
              </a:pathLst>
            </a:custGeom>
            <a:ln w="57150"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dirty="0"/>
            </a:p>
          </p:txBody>
        </p:sp>
      </p:grpSp>
      <p:pic>
        <p:nvPicPr>
          <p:cNvPr id="7" name="Picture 6" descr="D:\PROYECTOS\RECURSOS\TELEFÓNICA\LOGOS Telefónica\TEL logo_po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549275"/>
            <a:ext cx="252095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 userDrawn="1"/>
        </p:nvSpPr>
        <p:spPr>
          <a:xfrm>
            <a:off x="269875" y="333375"/>
            <a:ext cx="8607425" cy="6194425"/>
          </a:xfrm>
          <a:prstGeom prst="rect">
            <a:avLst/>
          </a:prstGeom>
          <a:noFill/>
          <a:ln w="4445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1991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FUXIA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5843588"/>
            <a:ext cx="1435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11 Grupo"/>
          <p:cNvGrpSpPr>
            <a:grpSpLocks/>
          </p:cNvGrpSpPr>
          <p:nvPr userDrawn="1"/>
        </p:nvGrpSpPr>
        <p:grpSpPr bwMode="auto">
          <a:xfrm>
            <a:off x="7885113" y="909638"/>
            <a:ext cx="431800" cy="215900"/>
            <a:chOff x="971600" y="4149080"/>
            <a:chExt cx="1440160" cy="720080"/>
          </a:xfrm>
        </p:grpSpPr>
        <p:sp>
          <p:nvSpPr>
            <p:cNvPr id="4" name="24 Triángulo isósceles"/>
            <p:cNvSpPr/>
            <p:nvPr/>
          </p:nvSpPr>
          <p:spPr>
            <a:xfrm rot="10800000" flipV="1">
              <a:off x="971600" y="4149080"/>
              <a:ext cx="720080" cy="720080"/>
            </a:xfrm>
            <a:custGeom>
              <a:avLst/>
              <a:gdLst>
                <a:gd name="connsiteX0" fmla="*/ 0 w 540059"/>
                <a:gd name="connsiteY0" fmla="*/ 288032 h 288032"/>
                <a:gd name="connsiteX1" fmla="*/ 270030 w 540059"/>
                <a:gd name="connsiteY1" fmla="*/ 0 h 288032"/>
                <a:gd name="connsiteX2" fmla="*/ 540059 w 540059"/>
                <a:gd name="connsiteY2" fmla="*/ 288032 h 288032"/>
                <a:gd name="connsiteX3" fmla="*/ 0 w 540059"/>
                <a:gd name="connsiteY3" fmla="*/ 288032 h 288032"/>
                <a:gd name="connsiteX0" fmla="*/ 0 w 270030"/>
                <a:gd name="connsiteY0" fmla="*/ 288032 h 288032"/>
                <a:gd name="connsiteX1" fmla="*/ 270030 w 270030"/>
                <a:gd name="connsiteY1" fmla="*/ 0 h 288032"/>
                <a:gd name="connsiteX2" fmla="*/ 0 w 270030"/>
                <a:gd name="connsiteY2" fmla="*/ 288032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030" h="288032">
                  <a:moveTo>
                    <a:pt x="0" y="288032"/>
                  </a:moveTo>
                  <a:lnTo>
                    <a:pt x="270030" y="0"/>
                  </a:lnTo>
                  <a:lnTo>
                    <a:pt x="0" y="288032"/>
                  </a:lnTo>
                  <a:close/>
                </a:path>
              </a:pathLst>
            </a:custGeom>
            <a:ln w="571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dirty="0"/>
            </a:p>
          </p:txBody>
        </p:sp>
        <p:sp>
          <p:nvSpPr>
            <p:cNvPr id="5" name="24 Triángulo isósceles"/>
            <p:cNvSpPr/>
            <p:nvPr/>
          </p:nvSpPr>
          <p:spPr>
            <a:xfrm rot="10800000">
              <a:off x="1691680" y="4149080"/>
              <a:ext cx="720080" cy="720080"/>
            </a:xfrm>
            <a:custGeom>
              <a:avLst/>
              <a:gdLst>
                <a:gd name="connsiteX0" fmla="*/ 0 w 540059"/>
                <a:gd name="connsiteY0" fmla="*/ 288032 h 288032"/>
                <a:gd name="connsiteX1" fmla="*/ 270030 w 540059"/>
                <a:gd name="connsiteY1" fmla="*/ 0 h 288032"/>
                <a:gd name="connsiteX2" fmla="*/ 540059 w 540059"/>
                <a:gd name="connsiteY2" fmla="*/ 288032 h 288032"/>
                <a:gd name="connsiteX3" fmla="*/ 0 w 540059"/>
                <a:gd name="connsiteY3" fmla="*/ 288032 h 288032"/>
                <a:gd name="connsiteX0" fmla="*/ 0 w 270030"/>
                <a:gd name="connsiteY0" fmla="*/ 288032 h 288032"/>
                <a:gd name="connsiteX1" fmla="*/ 270030 w 270030"/>
                <a:gd name="connsiteY1" fmla="*/ 0 h 288032"/>
                <a:gd name="connsiteX2" fmla="*/ 0 w 270030"/>
                <a:gd name="connsiteY2" fmla="*/ 288032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030" h="288032">
                  <a:moveTo>
                    <a:pt x="0" y="288032"/>
                  </a:moveTo>
                  <a:lnTo>
                    <a:pt x="270030" y="0"/>
                  </a:lnTo>
                  <a:lnTo>
                    <a:pt x="0" y="288032"/>
                  </a:lnTo>
                  <a:close/>
                </a:path>
              </a:pathLst>
            </a:custGeom>
            <a:ln w="5715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dirty="0"/>
            </a:p>
          </p:txBody>
        </p:sp>
      </p:grpSp>
      <p:pic>
        <p:nvPicPr>
          <p:cNvPr id="6" name="Picture 6" descr="D:\PROYECTOS\RECURSOS\TELEFÓNICA\LOGOS Telefónica\TEL logo_po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549275"/>
            <a:ext cx="252095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 userDrawn="1"/>
        </p:nvSpPr>
        <p:spPr>
          <a:xfrm>
            <a:off x="269875" y="333375"/>
            <a:ext cx="8607425" cy="6194425"/>
          </a:xfrm>
          <a:prstGeom prst="rect">
            <a:avLst/>
          </a:prstGeom>
          <a:noFill/>
          <a:ln w="444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9791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 AZUL PROYEC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0" r="12921"/>
          <a:stretch>
            <a:fillRect/>
          </a:stretch>
        </p:blipFill>
        <p:spPr bwMode="auto">
          <a:xfrm>
            <a:off x="0" y="-36513"/>
            <a:ext cx="9144000" cy="69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50888"/>
            <a:ext cx="19478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81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verde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 userDrawn="1"/>
        </p:nvSpPr>
        <p:spPr>
          <a:xfrm rot="16200000">
            <a:off x="3670300" y="3103563"/>
            <a:ext cx="649287" cy="6492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es-ES" dirty="0"/>
          </a:p>
        </p:txBody>
      </p:sp>
      <p:grpSp>
        <p:nvGrpSpPr>
          <p:cNvPr id="3" name="66 Grupo"/>
          <p:cNvGrpSpPr>
            <a:grpSpLocks/>
          </p:cNvGrpSpPr>
          <p:nvPr userDrawn="1"/>
        </p:nvGrpSpPr>
        <p:grpSpPr bwMode="auto">
          <a:xfrm rot="-5400000">
            <a:off x="3816350" y="3321050"/>
            <a:ext cx="431800" cy="215900"/>
            <a:chOff x="971600" y="4149080"/>
            <a:chExt cx="1440160" cy="720080"/>
          </a:xfrm>
        </p:grpSpPr>
        <p:sp>
          <p:nvSpPr>
            <p:cNvPr id="4" name="24 Triángulo isósceles"/>
            <p:cNvSpPr/>
            <p:nvPr/>
          </p:nvSpPr>
          <p:spPr>
            <a:xfrm rot="10800000" flipV="1">
              <a:off x="971600" y="4149080"/>
              <a:ext cx="720080" cy="720080"/>
            </a:xfrm>
            <a:custGeom>
              <a:avLst/>
              <a:gdLst>
                <a:gd name="connsiteX0" fmla="*/ 0 w 540059"/>
                <a:gd name="connsiteY0" fmla="*/ 288032 h 288032"/>
                <a:gd name="connsiteX1" fmla="*/ 270030 w 540059"/>
                <a:gd name="connsiteY1" fmla="*/ 0 h 288032"/>
                <a:gd name="connsiteX2" fmla="*/ 540059 w 540059"/>
                <a:gd name="connsiteY2" fmla="*/ 288032 h 288032"/>
                <a:gd name="connsiteX3" fmla="*/ 0 w 540059"/>
                <a:gd name="connsiteY3" fmla="*/ 288032 h 288032"/>
                <a:gd name="connsiteX0" fmla="*/ 0 w 270030"/>
                <a:gd name="connsiteY0" fmla="*/ 288032 h 288032"/>
                <a:gd name="connsiteX1" fmla="*/ 270030 w 270030"/>
                <a:gd name="connsiteY1" fmla="*/ 0 h 288032"/>
                <a:gd name="connsiteX2" fmla="*/ 0 w 270030"/>
                <a:gd name="connsiteY2" fmla="*/ 288032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030" h="288032">
                  <a:moveTo>
                    <a:pt x="0" y="288032"/>
                  </a:moveTo>
                  <a:lnTo>
                    <a:pt x="270030" y="0"/>
                  </a:lnTo>
                  <a:lnTo>
                    <a:pt x="0" y="288032"/>
                  </a:lnTo>
                  <a:close/>
                </a:path>
              </a:pathLst>
            </a:cu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dirty="0"/>
            </a:p>
          </p:txBody>
        </p:sp>
        <p:sp>
          <p:nvSpPr>
            <p:cNvPr id="5" name="24 Triángulo isósceles"/>
            <p:cNvSpPr/>
            <p:nvPr/>
          </p:nvSpPr>
          <p:spPr>
            <a:xfrm rot="10800000">
              <a:off x="1691680" y="4149080"/>
              <a:ext cx="720080" cy="720080"/>
            </a:xfrm>
            <a:custGeom>
              <a:avLst/>
              <a:gdLst>
                <a:gd name="connsiteX0" fmla="*/ 0 w 540059"/>
                <a:gd name="connsiteY0" fmla="*/ 288032 h 288032"/>
                <a:gd name="connsiteX1" fmla="*/ 270030 w 540059"/>
                <a:gd name="connsiteY1" fmla="*/ 0 h 288032"/>
                <a:gd name="connsiteX2" fmla="*/ 540059 w 540059"/>
                <a:gd name="connsiteY2" fmla="*/ 288032 h 288032"/>
                <a:gd name="connsiteX3" fmla="*/ 0 w 540059"/>
                <a:gd name="connsiteY3" fmla="*/ 288032 h 288032"/>
                <a:gd name="connsiteX0" fmla="*/ 0 w 270030"/>
                <a:gd name="connsiteY0" fmla="*/ 288032 h 288032"/>
                <a:gd name="connsiteX1" fmla="*/ 270030 w 270030"/>
                <a:gd name="connsiteY1" fmla="*/ 0 h 288032"/>
                <a:gd name="connsiteX2" fmla="*/ 0 w 270030"/>
                <a:gd name="connsiteY2" fmla="*/ 288032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030" h="288032">
                  <a:moveTo>
                    <a:pt x="0" y="288032"/>
                  </a:moveTo>
                  <a:lnTo>
                    <a:pt x="270030" y="0"/>
                  </a:lnTo>
                  <a:lnTo>
                    <a:pt x="0" y="288032"/>
                  </a:lnTo>
                  <a:close/>
                </a:path>
              </a:pathLst>
            </a:cu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234828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azul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 rot="16200000">
            <a:off x="3670300" y="3103563"/>
            <a:ext cx="649287" cy="64928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es-ES" dirty="0"/>
          </a:p>
        </p:txBody>
      </p:sp>
      <p:grpSp>
        <p:nvGrpSpPr>
          <p:cNvPr id="3" name="66 Grupo"/>
          <p:cNvGrpSpPr>
            <a:grpSpLocks/>
          </p:cNvGrpSpPr>
          <p:nvPr/>
        </p:nvGrpSpPr>
        <p:grpSpPr bwMode="auto">
          <a:xfrm rot="-5400000">
            <a:off x="3816350" y="3321050"/>
            <a:ext cx="431800" cy="215900"/>
            <a:chOff x="971600" y="4149080"/>
            <a:chExt cx="1440160" cy="720080"/>
          </a:xfrm>
        </p:grpSpPr>
        <p:sp>
          <p:nvSpPr>
            <p:cNvPr id="4" name="24 Triángulo isósceles"/>
            <p:cNvSpPr/>
            <p:nvPr/>
          </p:nvSpPr>
          <p:spPr>
            <a:xfrm rot="10800000" flipV="1">
              <a:off x="971600" y="4149080"/>
              <a:ext cx="720080" cy="720080"/>
            </a:xfrm>
            <a:custGeom>
              <a:avLst/>
              <a:gdLst>
                <a:gd name="connsiteX0" fmla="*/ 0 w 540059"/>
                <a:gd name="connsiteY0" fmla="*/ 288032 h 288032"/>
                <a:gd name="connsiteX1" fmla="*/ 270030 w 540059"/>
                <a:gd name="connsiteY1" fmla="*/ 0 h 288032"/>
                <a:gd name="connsiteX2" fmla="*/ 540059 w 540059"/>
                <a:gd name="connsiteY2" fmla="*/ 288032 h 288032"/>
                <a:gd name="connsiteX3" fmla="*/ 0 w 540059"/>
                <a:gd name="connsiteY3" fmla="*/ 288032 h 288032"/>
                <a:gd name="connsiteX0" fmla="*/ 0 w 270030"/>
                <a:gd name="connsiteY0" fmla="*/ 288032 h 288032"/>
                <a:gd name="connsiteX1" fmla="*/ 270030 w 270030"/>
                <a:gd name="connsiteY1" fmla="*/ 0 h 288032"/>
                <a:gd name="connsiteX2" fmla="*/ 0 w 270030"/>
                <a:gd name="connsiteY2" fmla="*/ 288032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030" h="288032">
                  <a:moveTo>
                    <a:pt x="0" y="288032"/>
                  </a:moveTo>
                  <a:lnTo>
                    <a:pt x="270030" y="0"/>
                  </a:lnTo>
                  <a:lnTo>
                    <a:pt x="0" y="288032"/>
                  </a:lnTo>
                  <a:close/>
                </a:path>
              </a:pathLst>
            </a:cu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dirty="0"/>
            </a:p>
          </p:txBody>
        </p:sp>
        <p:sp>
          <p:nvSpPr>
            <p:cNvPr id="5" name="24 Triángulo isósceles"/>
            <p:cNvSpPr/>
            <p:nvPr/>
          </p:nvSpPr>
          <p:spPr>
            <a:xfrm rot="10800000">
              <a:off x="1691680" y="4149080"/>
              <a:ext cx="720080" cy="720080"/>
            </a:xfrm>
            <a:custGeom>
              <a:avLst/>
              <a:gdLst>
                <a:gd name="connsiteX0" fmla="*/ 0 w 540059"/>
                <a:gd name="connsiteY0" fmla="*/ 288032 h 288032"/>
                <a:gd name="connsiteX1" fmla="*/ 270030 w 540059"/>
                <a:gd name="connsiteY1" fmla="*/ 0 h 288032"/>
                <a:gd name="connsiteX2" fmla="*/ 540059 w 540059"/>
                <a:gd name="connsiteY2" fmla="*/ 288032 h 288032"/>
                <a:gd name="connsiteX3" fmla="*/ 0 w 540059"/>
                <a:gd name="connsiteY3" fmla="*/ 288032 h 288032"/>
                <a:gd name="connsiteX0" fmla="*/ 0 w 270030"/>
                <a:gd name="connsiteY0" fmla="*/ 288032 h 288032"/>
                <a:gd name="connsiteX1" fmla="*/ 270030 w 270030"/>
                <a:gd name="connsiteY1" fmla="*/ 0 h 288032"/>
                <a:gd name="connsiteX2" fmla="*/ 0 w 270030"/>
                <a:gd name="connsiteY2" fmla="*/ 288032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030" h="288032">
                  <a:moveTo>
                    <a:pt x="0" y="288032"/>
                  </a:moveTo>
                  <a:lnTo>
                    <a:pt x="270030" y="0"/>
                  </a:lnTo>
                  <a:lnTo>
                    <a:pt x="0" y="288032"/>
                  </a:lnTo>
                  <a:close/>
                </a:path>
              </a:pathLst>
            </a:cu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51529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naranja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 rot="16200000">
            <a:off x="3670300" y="3103563"/>
            <a:ext cx="649287" cy="64928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es-ES" dirty="0"/>
          </a:p>
        </p:txBody>
      </p:sp>
      <p:grpSp>
        <p:nvGrpSpPr>
          <p:cNvPr id="3" name="66 Grupo"/>
          <p:cNvGrpSpPr>
            <a:grpSpLocks/>
          </p:cNvGrpSpPr>
          <p:nvPr/>
        </p:nvGrpSpPr>
        <p:grpSpPr bwMode="auto">
          <a:xfrm rot="-5400000">
            <a:off x="3816350" y="3321050"/>
            <a:ext cx="431800" cy="215900"/>
            <a:chOff x="971600" y="4149080"/>
            <a:chExt cx="1440160" cy="720080"/>
          </a:xfrm>
        </p:grpSpPr>
        <p:sp>
          <p:nvSpPr>
            <p:cNvPr id="4" name="24 Triángulo isósceles"/>
            <p:cNvSpPr/>
            <p:nvPr/>
          </p:nvSpPr>
          <p:spPr>
            <a:xfrm rot="10800000" flipV="1">
              <a:off x="971600" y="4149080"/>
              <a:ext cx="720080" cy="720080"/>
            </a:xfrm>
            <a:custGeom>
              <a:avLst/>
              <a:gdLst>
                <a:gd name="connsiteX0" fmla="*/ 0 w 540059"/>
                <a:gd name="connsiteY0" fmla="*/ 288032 h 288032"/>
                <a:gd name="connsiteX1" fmla="*/ 270030 w 540059"/>
                <a:gd name="connsiteY1" fmla="*/ 0 h 288032"/>
                <a:gd name="connsiteX2" fmla="*/ 540059 w 540059"/>
                <a:gd name="connsiteY2" fmla="*/ 288032 h 288032"/>
                <a:gd name="connsiteX3" fmla="*/ 0 w 540059"/>
                <a:gd name="connsiteY3" fmla="*/ 288032 h 288032"/>
                <a:gd name="connsiteX0" fmla="*/ 0 w 270030"/>
                <a:gd name="connsiteY0" fmla="*/ 288032 h 288032"/>
                <a:gd name="connsiteX1" fmla="*/ 270030 w 270030"/>
                <a:gd name="connsiteY1" fmla="*/ 0 h 288032"/>
                <a:gd name="connsiteX2" fmla="*/ 0 w 270030"/>
                <a:gd name="connsiteY2" fmla="*/ 288032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030" h="288032">
                  <a:moveTo>
                    <a:pt x="0" y="288032"/>
                  </a:moveTo>
                  <a:lnTo>
                    <a:pt x="270030" y="0"/>
                  </a:lnTo>
                  <a:lnTo>
                    <a:pt x="0" y="288032"/>
                  </a:lnTo>
                  <a:close/>
                </a:path>
              </a:pathLst>
            </a:cu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dirty="0"/>
            </a:p>
          </p:txBody>
        </p:sp>
        <p:sp>
          <p:nvSpPr>
            <p:cNvPr id="5" name="24 Triángulo isósceles"/>
            <p:cNvSpPr/>
            <p:nvPr/>
          </p:nvSpPr>
          <p:spPr>
            <a:xfrm rot="10800000">
              <a:off x="1691680" y="4149080"/>
              <a:ext cx="720080" cy="720080"/>
            </a:xfrm>
            <a:custGeom>
              <a:avLst/>
              <a:gdLst>
                <a:gd name="connsiteX0" fmla="*/ 0 w 540059"/>
                <a:gd name="connsiteY0" fmla="*/ 288032 h 288032"/>
                <a:gd name="connsiteX1" fmla="*/ 270030 w 540059"/>
                <a:gd name="connsiteY1" fmla="*/ 0 h 288032"/>
                <a:gd name="connsiteX2" fmla="*/ 540059 w 540059"/>
                <a:gd name="connsiteY2" fmla="*/ 288032 h 288032"/>
                <a:gd name="connsiteX3" fmla="*/ 0 w 540059"/>
                <a:gd name="connsiteY3" fmla="*/ 288032 h 288032"/>
                <a:gd name="connsiteX0" fmla="*/ 0 w 270030"/>
                <a:gd name="connsiteY0" fmla="*/ 288032 h 288032"/>
                <a:gd name="connsiteX1" fmla="*/ 270030 w 270030"/>
                <a:gd name="connsiteY1" fmla="*/ 0 h 288032"/>
                <a:gd name="connsiteX2" fmla="*/ 0 w 270030"/>
                <a:gd name="connsiteY2" fmla="*/ 288032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030" h="288032">
                  <a:moveTo>
                    <a:pt x="0" y="288032"/>
                  </a:moveTo>
                  <a:lnTo>
                    <a:pt x="270030" y="0"/>
                  </a:lnTo>
                  <a:lnTo>
                    <a:pt x="0" y="288032"/>
                  </a:lnTo>
                  <a:close/>
                </a:path>
              </a:pathLst>
            </a:cu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778536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fuxia 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 rot="16200000">
            <a:off x="3670300" y="3103563"/>
            <a:ext cx="649287" cy="6492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es-ES" dirty="0"/>
          </a:p>
        </p:txBody>
      </p:sp>
      <p:grpSp>
        <p:nvGrpSpPr>
          <p:cNvPr id="3" name="66 Grupo"/>
          <p:cNvGrpSpPr>
            <a:grpSpLocks/>
          </p:cNvGrpSpPr>
          <p:nvPr/>
        </p:nvGrpSpPr>
        <p:grpSpPr bwMode="auto">
          <a:xfrm rot="-5400000">
            <a:off x="3816350" y="3321050"/>
            <a:ext cx="431800" cy="215900"/>
            <a:chOff x="971600" y="4149080"/>
            <a:chExt cx="1440160" cy="720080"/>
          </a:xfrm>
        </p:grpSpPr>
        <p:sp>
          <p:nvSpPr>
            <p:cNvPr id="4" name="24 Triángulo isósceles"/>
            <p:cNvSpPr/>
            <p:nvPr/>
          </p:nvSpPr>
          <p:spPr>
            <a:xfrm rot="10800000" flipV="1">
              <a:off x="971600" y="4149080"/>
              <a:ext cx="720080" cy="720080"/>
            </a:xfrm>
            <a:custGeom>
              <a:avLst/>
              <a:gdLst>
                <a:gd name="connsiteX0" fmla="*/ 0 w 540059"/>
                <a:gd name="connsiteY0" fmla="*/ 288032 h 288032"/>
                <a:gd name="connsiteX1" fmla="*/ 270030 w 540059"/>
                <a:gd name="connsiteY1" fmla="*/ 0 h 288032"/>
                <a:gd name="connsiteX2" fmla="*/ 540059 w 540059"/>
                <a:gd name="connsiteY2" fmla="*/ 288032 h 288032"/>
                <a:gd name="connsiteX3" fmla="*/ 0 w 540059"/>
                <a:gd name="connsiteY3" fmla="*/ 288032 h 288032"/>
                <a:gd name="connsiteX0" fmla="*/ 0 w 270030"/>
                <a:gd name="connsiteY0" fmla="*/ 288032 h 288032"/>
                <a:gd name="connsiteX1" fmla="*/ 270030 w 270030"/>
                <a:gd name="connsiteY1" fmla="*/ 0 h 288032"/>
                <a:gd name="connsiteX2" fmla="*/ 0 w 270030"/>
                <a:gd name="connsiteY2" fmla="*/ 288032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030" h="288032">
                  <a:moveTo>
                    <a:pt x="0" y="288032"/>
                  </a:moveTo>
                  <a:lnTo>
                    <a:pt x="270030" y="0"/>
                  </a:lnTo>
                  <a:lnTo>
                    <a:pt x="0" y="288032"/>
                  </a:lnTo>
                  <a:close/>
                </a:path>
              </a:pathLst>
            </a:cu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dirty="0"/>
            </a:p>
          </p:txBody>
        </p:sp>
        <p:sp>
          <p:nvSpPr>
            <p:cNvPr id="5" name="24 Triángulo isósceles"/>
            <p:cNvSpPr/>
            <p:nvPr/>
          </p:nvSpPr>
          <p:spPr>
            <a:xfrm rot="10800000">
              <a:off x="1691680" y="4149080"/>
              <a:ext cx="720080" cy="720080"/>
            </a:xfrm>
            <a:custGeom>
              <a:avLst/>
              <a:gdLst>
                <a:gd name="connsiteX0" fmla="*/ 0 w 540059"/>
                <a:gd name="connsiteY0" fmla="*/ 288032 h 288032"/>
                <a:gd name="connsiteX1" fmla="*/ 270030 w 540059"/>
                <a:gd name="connsiteY1" fmla="*/ 0 h 288032"/>
                <a:gd name="connsiteX2" fmla="*/ 540059 w 540059"/>
                <a:gd name="connsiteY2" fmla="*/ 288032 h 288032"/>
                <a:gd name="connsiteX3" fmla="*/ 0 w 540059"/>
                <a:gd name="connsiteY3" fmla="*/ 288032 h 288032"/>
                <a:gd name="connsiteX0" fmla="*/ 0 w 270030"/>
                <a:gd name="connsiteY0" fmla="*/ 288032 h 288032"/>
                <a:gd name="connsiteX1" fmla="*/ 270030 w 270030"/>
                <a:gd name="connsiteY1" fmla="*/ 0 h 288032"/>
                <a:gd name="connsiteX2" fmla="*/ 0 w 270030"/>
                <a:gd name="connsiteY2" fmla="*/ 288032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030" h="288032">
                  <a:moveTo>
                    <a:pt x="0" y="288032"/>
                  </a:moveTo>
                  <a:lnTo>
                    <a:pt x="270030" y="0"/>
                  </a:lnTo>
                  <a:lnTo>
                    <a:pt x="0" y="288032"/>
                  </a:lnTo>
                  <a:close/>
                </a:path>
              </a:pathLst>
            </a:cu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695976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amarillo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 rot="16200000">
            <a:off x="3670300" y="3103563"/>
            <a:ext cx="649287" cy="6492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es-ES" dirty="0"/>
          </a:p>
        </p:txBody>
      </p:sp>
      <p:grpSp>
        <p:nvGrpSpPr>
          <p:cNvPr id="3" name="66 Grupo"/>
          <p:cNvGrpSpPr>
            <a:grpSpLocks/>
          </p:cNvGrpSpPr>
          <p:nvPr/>
        </p:nvGrpSpPr>
        <p:grpSpPr bwMode="auto">
          <a:xfrm rot="-5400000">
            <a:off x="3816350" y="3321050"/>
            <a:ext cx="431800" cy="215900"/>
            <a:chOff x="971600" y="4149080"/>
            <a:chExt cx="1440160" cy="720080"/>
          </a:xfrm>
        </p:grpSpPr>
        <p:sp>
          <p:nvSpPr>
            <p:cNvPr id="4" name="24 Triángulo isósceles"/>
            <p:cNvSpPr/>
            <p:nvPr/>
          </p:nvSpPr>
          <p:spPr>
            <a:xfrm rot="10800000" flipV="1">
              <a:off x="971600" y="4149080"/>
              <a:ext cx="720080" cy="720080"/>
            </a:xfrm>
            <a:custGeom>
              <a:avLst/>
              <a:gdLst>
                <a:gd name="connsiteX0" fmla="*/ 0 w 540059"/>
                <a:gd name="connsiteY0" fmla="*/ 288032 h 288032"/>
                <a:gd name="connsiteX1" fmla="*/ 270030 w 540059"/>
                <a:gd name="connsiteY1" fmla="*/ 0 h 288032"/>
                <a:gd name="connsiteX2" fmla="*/ 540059 w 540059"/>
                <a:gd name="connsiteY2" fmla="*/ 288032 h 288032"/>
                <a:gd name="connsiteX3" fmla="*/ 0 w 540059"/>
                <a:gd name="connsiteY3" fmla="*/ 288032 h 288032"/>
                <a:gd name="connsiteX0" fmla="*/ 0 w 270030"/>
                <a:gd name="connsiteY0" fmla="*/ 288032 h 288032"/>
                <a:gd name="connsiteX1" fmla="*/ 270030 w 270030"/>
                <a:gd name="connsiteY1" fmla="*/ 0 h 288032"/>
                <a:gd name="connsiteX2" fmla="*/ 0 w 270030"/>
                <a:gd name="connsiteY2" fmla="*/ 288032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030" h="288032">
                  <a:moveTo>
                    <a:pt x="0" y="288032"/>
                  </a:moveTo>
                  <a:lnTo>
                    <a:pt x="270030" y="0"/>
                  </a:lnTo>
                  <a:lnTo>
                    <a:pt x="0" y="288032"/>
                  </a:lnTo>
                  <a:close/>
                </a:path>
              </a:pathLst>
            </a:custGeom>
            <a:ln w="57150">
              <a:solidFill>
                <a:srgbClr val="016F7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dirty="0"/>
            </a:p>
          </p:txBody>
        </p:sp>
        <p:sp>
          <p:nvSpPr>
            <p:cNvPr id="5" name="24 Triángulo isósceles"/>
            <p:cNvSpPr/>
            <p:nvPr/>
          </p:nvSpPr>
          <p:spPr>
            <a:xfrm rot="10800000">
              <a:off x="1691680" y="4149080"/>
              <a:ext cx="720080" cy="720080"/>
            </a:xfrm>
            <a:custGeom>
              <a:avLst/>
              <a:gdLst>
                <a:gd name="connsiteX0" fmla="*/ 0 w 540059"/>
                <a:gd name="connsiteY0" fmla="*/ 288032 h 288032"/>
                <a:gd name="connsiteX1" fmla="*/ 270030 w 540059"/>
                <a:gd name="connsiteY1" fmla="*/ 0 h 288032"/>
                <a:gd name="connsiteX2" fmla="*/ 540059 w 540059"/>
                <a:gd name="connsiteY2" fmla="*/ 288032 h 288032"/>
                <a:gd name="connsiteX3" fmla="*/ 0 w 540059"/>
                <a:gd name="connsiteY3" fmla="*/ 288032 h 288032"/>
                <a:gd name="connsiteX0" fmla="*/ 0 w 270030"/>
                <a:gd name="connsiteY0" fmla="*/ 288032 h 288032"/>
                <a:gd name="connsiteX1" fmla="*/ 270030 w 270030"/>
                <a:gd name="connsiteY1" fmla="*/ 0 h 288032"/>
                <a:gd name="connsiteX2" fmla="*/ 0 w 270030"/>
                <a:gd name="connsiteY2" fmla="*/ 288032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030" h="288032">
                  <a:moveTo>
                    <a:pt x="0" y="288032"/>
                  </a:moveTo>
                  <a:lnTo>
                    <a:pt x="270030" y="0"/>
                  </a:lnTo>
                  <a:lnTo>
                    <a:pt x="0" y="288032"/>
                  </a:lnTo>
                  <a:close/>
                </a:path>
              </a:pathLst>
            </a:custGeom>
            <a:ln w="57150">
              <a:solidFill>
                <a:srgbClr val="016F7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456352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84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- Título más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altLang="es-ES" smtClean="0"/>
              <a:t>Haga clic para modificar el estilo de título del patrón</a:t>
            </a:r>
            <a:endParaRPr lang="es-ES" altLang="es-ES" dirty="0"/>
          </a:p>
        </p:txBody>
      </p:sp>
      <p:sp>
        <p:nvSpPr>
          <p:cNvPr id="5" name="2 Marcador de texto"/>
          <p:cNvSpPr>
            <a:spLocks noGrp="1"/>
          </p:cNvSpPr>
          <p:nvPr>
            <p:ph type="body" idx="10"/>
          </p:nvPr>
        </p:nvSpPr>
        <p:spPr>
          <a:xfrm>
            <a:off x="1187624" y="548680"/>
            <a:ext cx="7535789" cy="639762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altLang="es-ES" noProof="0" dirty="0" smtClean="0">
                <a:sym typeface="Gill Sans" charset="0"/>
              </a:rPr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3817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ior - Cuadr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contenido"/>
          <p:cNvSpPr>
            <a:spLocks noGrp="1"/>
          </p:cNvSpPr>
          <p:nvPr>
            <p:ph sz="half" idx="11"/>
          </p:nvPr>
        </p:nvSpPr>
        <p:spPr>
          <a:xfrm>
            <a:off x="447614" y="1365386"/>
            <a:ext cx="824953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altLang="es-ES" smtClean="0"/>
              <a:t>Haga clic para modificar el estilo de título del patrón</a:t>
            </a:r>
            <a:endParaRPr lang="es-ES" altLang="es-ES" dirty="0"/>
          </a:p>
        </p:txBody>
      </p:sp>
      <p:sp>
        <p:nvSpPr>
          <p:cNvPr id="4" name="2 Marcador de texto"/>
          <p:cNvSpPr>
            <a:spLocks noGrp="1"/>
          </p:cNvSpPr>
          <p:nvPr>
            <p:ph type="body" idx="10"/>
          </p:nvPr>
        </p:nvSpPr>
        <p:spPr>
          <a:xfrm>
            <a:off x="1187624" y="548680"/>
            <a:ext cx="7535789" cy="639762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altLang="es-ES" noProof="0" dirty="0" smtClean="0">
                <a:sym typeface="Gill Sans" charset="0"/>
              </a:rPr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6393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- Niveles Cuadr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sz="half" idx="11"/>
          </p:nvPr>
        </p:nvSpPr>
        <p:spPr>
          <a:xfrm>
            <a:off x="447614" y="1365386"/>
            <a:ext cx="8249530" cy="4525963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indent="-342900"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chemeClr val="tx2"/>
              </a:buCl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</p:txBody>
      </p:sp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altLang="es-ES" smtClean="0"/>
              <a:t>Haga clic para modificar el estilo de título del patrón</a:t>
            </a:r>
            <a:endParaRPr lang="es-ES" altLang="es-ES" dirty="0"/>
          </a:p>
        </p:txBody>
      </p:sp>
      <p:sp>
        <p:nvSpPr>
          <p:cNvPr id="4" name="2 Marcador de texto"/>
          <p:cNvSpPr>
            <a:spLocks noGrp="1"/>
          </p:cNvSpPr>
          <p:nvPr>
            <p:ph type="body" idx="10"/>
          </p:nvPr>
        </p:nvSpPr>
        <p:spPr>
          <a:xfrm>
            <a:off x="1187624" y="548680"/>
            <a:ext cx="7535789" cy="639762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altLang="es-ES" noProof="0" dirty="0" smtClean="0">
                <a:sym typeface="Gill Sans" charset="0"/>
              </a:rPr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939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- Doble columna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contenido"/>
          <p:cNvSpPr>
            <a:spLocks noGrp="1"/>
          </p:cNvSpPr>
          <p:nvPr>
            <p:ph sz="half" idx="13"/>
          </p:nvPr>
        </p:nvSpPr>
        <p:spPr>
          <a:xfrm>
            <a:off x="4675227" y="1600200"/>
            <a:ext cx="4048186" cy="4525963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indent="-342900"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chemeClr val="tx2"/>
              </a:buCl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</p:txBody>
      </p:sp>
      <p:sp>
        <p:nvSpPr>
          <p:cNvPr id="6" name="2 Marcador de contenido"/>
          <p:cNvSpPr>
            <a:spLocks noGrp="1"/>
          </p:cNvSpPr>
          <p:nvPr>
            <p:ph sz="half" idx="12"/>
          </p:nvPr>
        </p:nvSpPr>
        <p:spPr>
          <a:xfrm>
            <a:off x="447614" y="1600200"/>
            <a:ext cx="4048186" cy="4525963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indent="-342900"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chemeClr val="tx2"/>
              </a:buCl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altLang="es-ES" smtClean="0"/>
              <a:t>Haga clic para modificar el estilo de título del patrón</a:t>
            </a:r>
            <a:endParaRPr lang="es-ES" altLang="es-ES" dirty="0"/>
          </a:p>
        </p:txBody>
      </p:sp>
      <p:sp>
        <p:nvSpPr>
          <p:cNvPr id="5" name="2 Marcador de texto"/>
          <p:cNvSpPr>
            <a:spLocks noGrp="1"/>
          </p:cNvSpPr>
          <p:nvPr>
            <p:ph type="body" idx="11"/>
          </p:nvPr>
        </p:nvSpPr>
        <p:spPr>
          <a:xfrm>
            <a:off x="1187624" y="548680"/>
            <a:ext cx="7535789" cy="639762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altLang="es-ES" noProof="0" dirty="0" smtClean="0">
                <a:sym typeface="Gill Sans" charset="0"/>
              </a:rPr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3093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- Cuadro d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>
            <a:spLocks noGrp="1"/>
          </p:cNvSpPr>
          <p:nvPr>
            <p:ph sz="half" idx="11"/>
          </p:nvPr>
        </p:nvSpPr>
        <p:spPr>
          <a:xfrm>
            <a:off x="437270" y="1580131"/>
            <a:ext cx="8249530" cy="4525963"/>
          </a:xfrm>
          <a:prstGeom prst="rect">
            <a:avLst/>
          </a:prstGeom>
        </p:spPr>
        <p:txBody>
          <a:bodyPr vert="vert"/>
          <a:lstStyle>
            <a:lvl1pPr marL="342900" indent="-342900"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800100" indent="-342900"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57300" indent="-3429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chemeClr val="tx2"/>
              </a:buClr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altLang="es-ES" smtClean="0"/>
              <a:t>Haga clic para modificar el estilo de título del patrón</a:t>
            </a:r>
            <a:endParaRPr lang="es-ES" altLang="es-ES" dirty="0"/>
          </a:p>
        </p:txBody>
      </p:sp>
      <p:sp>
        <p:nvSpPr>
          <p:cNvPr id="5" name="2 Marcador de texto"/>
          <p:cNvSpPr>
            <a:spLocks noGrp="1"/>
          </p:cNvSpPr>
          <p:nvPr>
            <p:ph type="body" idx="10"/>
          </p:nvPr>
        </p:nvSpPr>
        <p:spPr>
          <a:xfrm>
            <a:off x="1187624" y="548680"/>
            <a:ext cx="7535789" cy="639762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altLang="es-ES" noProof="0" dirty="0" smtClean="0">
                <a:sym typeface="Gill Sans" charset="0"/>
              </a:rPr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7461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AMARILLO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PROYECTOS\RECURSOS\TELEFÓNICA\LOGOS Telefónica\TEL logo_p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549275"/>
            <a:ext cx="252095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 userDrawn="1"/>
        </p:nvSpPr>
        <p:spPr>
          <a:xfrm>
            <a:off x="269875" y="333375"/>
            <a:ext cx="8607425" cy="6194425"/>
          </a:xfrm>
          <a:prstGeom prst="rect">
            <a:avLst/>
          </a:prstGeom>
          <a:noFill/>
          <a:ln w="444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dirty="0"/>
          </a:p>
        </p:txBody>
      </p:sp>
      <p:grpSp>
        <p:nvGrpSpPr>
          <p:cNvPr id="4" name="66 Grupo"/>
          <p:cNvGrpSpPr>
            <a:grpSpLocks/>
          </p:cNvGrpSpPr>
          <p:nvPr userDrawn="1"/>
        </p:nvGrpSpPr>
        <p:grpSpPr bwMode="auto">
          <a:xfrm>
            <a:off x="7885113" y="909638"/>
            <a:ext cx="431800" cy="215900"/>
            <a:chOff x="971600" y="4149080"/>
            <a:chExt cx="1440160" cy="720080"/>
          </a:xfrm>
        </p:grpSpPr>
        <p:sp>
          <p:nvSpPr>
            <p:cNvPr id="5" name="24 Triángulo isósceles"/>
            <p:cNvSpPr/>
            <p:nvPr/>
          </p:nvSpPr>
          <p:spPr>
            <a:xfrm rot="10800000" flipV="1">
              <a:off x="971600" y="4149080"/>
              <a:ext cx="720080" cy="720080"/>
            </a:xfrm>
            <a:custGeom>
              <a:avLst/>
              <a:gdLst>
                <a:gd name="connsiteX0" fmla="*/ 0 w 540059"/>
                <a:gd name="connsiteY0" fmla="*/ 288032 h 288032"/>
                <a:gd name="connsiteX1" fmla="*/ 270030 w 540059"/>
                <a:gd name="connsiteY1" fmla="*/ 0 h 288032"/>
                <a:gd name="connsiteX2" fmla="*/ 540059 w 540059"/>
                <a:gd name="connsiteY2" fmla="*/ 288032 h 288032"/>
                <a:gd name="connsiteX3" fmla="*/ 0 w 540059"/>
                <a:gd name="connsiteY3" fmla="*/ 288032 h 288032"/>
                <a:gd name="connsiteX0" fmla="*/ 0 w 270030"/>
                <a:gd name="connsiteY0" fmla="*/ 288032 h 288032"/>
                <a:gd name="connsiteX1" fmla="*/ 270030 w 270030"/>
                <a:gd name="connsiteY1" fmla="*/ 0 h 288032"/>
                <a:gd name="connsiteX2" fmla="*/ 0 w 270030"/>
                <a:gd name="connsiteY2" fmla="*/ 288032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030" h="288032">
                  <a:moveTo>
                    <a:pt x="0" y="288032"/>
                  </a:moveTo>
                  <a:lnTo>
                    <a:pt x="270030" y="0"/>
                  </a:lnTo>
                  <a:lnTo>
                    <a:pt x="0" y="288032"/>
                  </a:lnTo>
                  <a:close/>
                </a:path>
              </a:pathLst>
            </a:custGeom>
            <a:ln w="5715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dirty="0"/>
            </a:p>
          </p:txBody>
        </p:sp>
        <p:sp>
          <p:nvSpPr>
            <p:cNvPr id="6" name="24 Triángulo isósceles"/>
            <p:cNvSpPr/>
            <p:nvPr/>
          </p:nvSpPr>
          <p:spPr>
            <a:xfrm rot="10800000">
              <a:off x="1691680" y="4149080"/>
              <a:ext cx="720080" cy="720080"/>
            </a:xfrm>
            <a:custGeom>
              <a:avLst/>
              <a:gdLst>
                <a:gd name="connsiteX0" fmla="*/ 0 w 540059"/>
                <a:gd name="connsiteY0" fmla="*/ 288032 h 288032"/>
                <a:gd name="connsiteX1" fmla="*/ 270030 w 540059"/>
                <a:gd name="connsiteY1" fmla="*/ 0 h 288032"/>
                <a:gd name="connsiteX2" fmla="*/ 540059 w 540059"/>
                <a:gd name="connsiteY2" fmla="*/ 288032 h 288032"/>
                <a:gd name="connsiteX3" fmla="*/ 0 w 540059"/>
                <a:gd name="connsiteY3" fmla="*/ 288032 h 288032"/>
                <a:gd name="connsiteX0" fmla="*/ 0 w 270030"/>
                <a:gd name="connsiteY0" fmla="*/ 288032 h 288032"/>
                <a:gd name="connsiteX1" fmla="*/ 270030 w 270030"/>
                <a:gd name="connsiteY1" fmla="*/ 0 h 288032"/>
                <a:gd name="connsiteX2" fmla="*/ 0 w 270030"/>
                <a:gd name="connsiteY2" fmla="*/ 288032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030" h="288032">
                  <a:moveTo>
                    <a:pt x="0" y="288032"/>
                  </a:moveTo>
                  <a:lnTo>
                    <a:pt x="270030" y="0"/>
                  </a:lnTo>
                  <a:lnTo>
                    <a:pt x="0" y="288032"/>
                  </a:lnTo>
                  <a:close/>
                </a:path>
              </a:pathLst>
            </a:custGeom>
            <a:ln w="5715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4264822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VERDE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66 Grupo"/>
          <p:cNvGrpSpPr>
            <a:grpSpLocks/>
          </p:cNvGrpSpPr>
          <p:nvPr userDrawn="1"/>
        </p:nvGrpSpPr>
        <p:grpSpPr bwMode="auto">
          <a:xfrm>
            <a:off x="7885113" y="909638"/>
            <a:ext cx="431800" cy="215900"/>
            <a:chOff x="971600" y="4149080"/>
            <a:chExt cx="1440160" cy="720080"/>
          </a:xfrm>
        </p:grpSpPr>
        <p:sp>
          <p:nvSpPr>
            <p:cNvPr id="3" name="24 Triángulo isósceles"/>
            <p:cNvSpPr/>
            <p:nvPr/>
          </p:nvSpPr>
          <p:spPr>
            <a:xfrm rot="10800000" flipV="1">
              <a:off x="971600" y="4149080"/>
              <a:ext cx="720080" cy="720080"/>
            </a:xfrm>
            <a:custGeom>
              <a:avLst/>
              <a:gdLst>
                <a:gd name="connsiteX0" fmla="*/ 0 w 540059"/>
                <a:gd name="connsiteY0" fmla="*/ 288032 h 288032"/>
                <a:gd name="connsiteX1" fmla="*/ 270030 w 540059"/>
                <a:gd name="connsiteY1" fmla="*/ 0 h 288032"/>
                <a:gd name="connsiteX2" fmla="*/ 540059 w 540059"/>
                <a:gd name="connsiteY2" fmla="*/ 288032 h 288032"/>
                <a:gd name="connsiteX3" fmla="*/ 0 w 540059"/>
                <a:gd name="connsiteY3" fmla="*/ 288032 h 288032"/>
                <a:gd name="connsiteX0" fmla="*/ 0 w 270030"/>
                <a:gd name="connsiteY0" fmla="*/ 288032 h 288032"/>
                <a:gd name="connsiteX1" fmla="*/ 270030 w 270030"/>
                <a:gd name="connsiteY1" fmla="*/ 0 h 288032"/>
                <a:gd name="connsiteX2" fmla="*/ 0 w 270030"/>
                <a:gd name="connsiteY2" fmla="*/ 288032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030" h="288032">
                  <a:moveTo>
                    <a:pt x="0" y="288032"/>
                  </a:moveTo>
                  <a:lnTo>
                    <a:pt x="270030" y="0"/>
                  </a:lnTo>
                  <a:lnTo>
                    <a:pt x="0" y="288032"/>
                  </a:lnTo>
                  <a:close/>
                </a:path>
              </a:pathLst>
            </a:custGeom>
            <a:ln w="5715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dirty="0"/>
            </a:p>
          </p:txBody>
        </p:sp>
        <p:sp>
          <p:nvSpPr>
            <p:cNvPr id="4" name="24 Triángulo isósceles"/>
            <p:cNvSpPr/>
            <p:nvPr/>
          </p:nvSpPr>
          <p:spPr>
            <a:xfrm rot="10800000">
              <a:off x="1691680" y="4149080"/>
              <a:ext cx="720080" cy="720080"/>
            </a:xfrm>
            <a:custGeom>
              <a:avLst/>
              <a:gdLst>
                <a:gd name="connsiteX0" fmla="*/ 0 w 540059"/>
                <a:gd name="connsiteY0" fmla="*/ 288032 h 288032"/>
                <a:gd name="connsiteX1" fmla="*/ 270030 w 540059"/>
                <a:gd name="connsiteY1" fmla="*/ 0 h 288032"/>
                <a:gd name="connsiteX2" fmla="*/ 540059 w 540059"/>
                <a:gd name="connsiteY2" fmla="*/ 288032 h 288032"/>
                <a:gd name="connsiteX3" fmla="*/ 0 w 540059"/>
                <a:gd name="connsiteY3" fmla="*/ 288032 h 288032"/>
                <a:gd name="connsiteX0" fmla="*/ 0 w 270030"/>
                <a:gd name="connsiteY0" fmla="*/ 288032 h 288032"/>
                <a:gd name="connsiteX1" fmla="*/ 270030 w 270030"/>
                <a:gd name="connsiteY1" fmla="*/ 0 h 288032"/>
                <a:gd name="connsiteX2" fmla="*/ 0 w 270030"/>
                <a:gd name="connsiteY2" fmla="*/ 288032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030" h="288032">
                  <a:moveTo>
                    <a:pt x="0" y="288032"/>
                  </a:moveTo>
                  <a:lnTo>
                    <a:pt x="270030" y="0"/>
                  </a:lnTo>
                  <a:lnTo>
                    <a:pt x="0" y="288032"/>
                  </a:lnTo>
                  <a:close/>
                </a:path>
              </a:pathLst>
            </a:custGeom>
            <a:ln w="57150"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dirty="0"/>
            </a:p>
          </p:txBody>
        </p:sp>
      </p:grpSp>
      <p:pic>
        <p:nvPicPr>
          <p:cNvPr id="5" name="Picture 6" descr="D:\PROYECTOS\RECURSOS\TELEFÓNICA\LOGOS Telefónica\TEL logo_p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549275"/>
            <a:ext cx="252095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 userDrawn="1"/>
        </p:nvSpPr>
        <p:spPr>
          <a:xfrm>
            <a:off x="269875" y="333375"/>
            <a:ext cx="8607425" cy="6194425"/>
          </a:xfrm>
          <a:prstGeom prst="rect">
            <a:avLst/>
          </a:prstGeom>
          <a:noFill/>
          <a:ln w="444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664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NARANJA 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9 Grupo"/>
          <p:cNvGrpSpPr>
            <a:grpSpLocks/>
          </p:cNvGrpSpPr>
          <p:nvPr userDrawn="1"/>
        </p:nvGrpSpPr>
        <p:grpSpPr bwMode="auto">
          <a:xfrm>
            <a:off x="7885113" y="909638"/>
            <a:ext cx="431800" cy="215900"/>
            <a:chOff x="971600" y="4149080"/>
            <a:chExt cx="1440160" cy="720080"/>
          </a:xfrm>
        </p:grpSpPr>
        <p:sp>
          <p:nvSpPr>
            <p:cNvPr id="3" name="24 Triángulo isósceles"/>
            <p:cNvSpPr/>
            <p:nvPr/>
          </p:nvSpPr>
          <p:spPr>
            <a:xfrm rot="10800000" flipV="1">
              <a:off x="971600" y="4149080"/>
              <a:ext cx="720080" cy="720080"/>
            </a:xfrm>
            <a:custGeom>
              <a:avLst/>
              <a:gdLst>
                <a:gd name="connsiteX0" fmla="*/ 0 w 540059"/>
                <a:gd name="connsiteY0" fmla="*/ 288032 h 288032"/>
                <a:gd name="connsiteX1" fmla="*/ 270030 w 540059"/>
                <a:gd name="connsiteY1" fmla="*/ 0 h 288032"/>
                <a:gd name="connsiteX2" fmla="*/ 540059 w 540059"/>
                <a:gd name="connsiteY2" fmla="*/ 288032 h 288032"/>
                <a:gd name="connsiteX3" fmla="*/ 0 w 540059"/>
                <a:gd name="connsiteY3" fmla="*/ 288032 h 288032"/>
                <a:gd name="connsiteX0" fmla="*/ 0 w 270030"/>
                <a:gd name="connsiteY0" fmla="*/ 288032 h 288032"/>
                <a:gd name="connsiteX1" fmla="*/ 270030 w 270030"/>
                <a:gd name="connsiteY1" fmla="*/ 0 h 288032"/>
                <a:gd name="connsiteX2" fmla="*/ 0 w 270030"/>
                <a:gd name="connsiteY2" fmla="*/ 288032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030" h="288032">
                  <a:moveTo>
                    <a:pt x="0" y="288032"/>
                  </a:moveTo>
                  <a:lnTo>
                    <a:pt x="270030" y="0"/>
                  </a:lnTo>
                  <a:lnTo>
                    <a:pt x="0" y="288032"/>
                  </a:lnTo>
                  <a:close/>
                </a:path>
              </a:pathLst>
            </a:custGeom>
            <a:ln w="5715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dirty="0"/>
            </a:p>
          </p:txBody>
        </p:sp>
        <p:sp>
          <p:nvSpPr>
            <p:cNvPr id="4" name="24 Triángulo isósceles"/>
            <p:cNvSpPr/>
            <p:nvPr/>
          </p:nvSpPr>
          <p:spPr>
            <a:xfrm rot="10800000">
              <a:off x="1691680" y="4149080"/>
              <a:ext cx="720080" cy="720080"/>
            </a:xfrm>
            <a:custGeom>
              <a:avLst/>
              <a:gdLst>
                <a:gd name="connsiteX0" fmla="*/ 0 w 540059"/>
                <a:gd name="connsiteY0" fmla="*/ 288032 h 288032"/>
                <a:gd name="connsiteX1" fmla="*/ 270030 w 540059"/>
                <a:gd name="connsiteY1" fmla="*/ 0 h 288032"/>
                <a:gd name="connsiteX2" fmla="*/ 540059 w 540059"/>
                <a:gd name="connsiteY2" fmla="*/ 288032 h 288032"/>
                <a:gd name="connsiteX3" fmla="*/ 0 w 540059"/>
                <a:gd name="connsiteY3" fmla="*/ 288032 h 288032"/>
                <a:gd name="connsiteX0" fmla="*/ 0 w 270030"/>
                <a:gd name="connsiteY0" fmla="*/ 288032 h 288032"/>
                <a:gd name="connsiteX1" fmla="*/ 270030 w 270030"/>
                <a:gd name="connsiteY1" fmla="*/ 0 h 288032"/>
                <a:gd name="connsiteX2" fmla="*/ 0 w 270030"/>
                <a:gd name="connsiteY2" fmla="*/ 288032 h 28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030" h="288032">
                  <a:moveTo>
                    <a:pt x="0" y="288032"/>
                  </a:moveTo>
                  <a:lnTo>
                    <a:pt x="270030" y="0"/>
                  </a:lnTo>
                  <a:lnTo>
                    <a:pt x="0" y="288032"/>
                  </a:lnTo>
                  <a:close/>
                </a:path>
              </a:pathLst>
            </a:custGeom>
            <a:ln w="5715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 dirty="0"/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5843588"/>
            <a:ext cx="1435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647700" y="5846763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s-ES_tradnl" altLang="es-ES" sz="1200" dirty="0" smtClean="0">
                <a:solidFill>
                  <a:schemeClr val="bg1"/>
                </a:solidFill>
                <a:latin typeface="Calibri Light" pitchFamily="34" charset="0"/>
              </a:rPr>
              <a:t>Razón social</a:t>
            </a:r>
          </a:p>
          <a:p>
            <a:pPr eaLnBrk="1" hangingPunct="1">
              <a:defRPr/>
            </a:pPr>
            <a:r>
              <a:rPr lang="es-ES_tradnl" altLang="es-ES" sz="1200" dirty="0" smtClean="0">
                <a:solidFill>
                  <a:schemeClr val="bg1"/>
                </a:solidFill>
                <a:latin typeface="Calibri Light" pitchFamily="34" charset="0"/>
              </a:rPr>
              <a:t>00.00.2015</a:t>
            </a:r>
            <a:endParaRPr lang="en-US" altLang="es-ES" sz="1200" dirty="0" smtClean="0">
              <a:solidFill>
                <a:schemeClr val="bg1"/>
              </a:solidFill>
              <a:latin typeface="Calibri Light" pitchFamily="34" charset="0"/>
            </a:endParaRPr>
          </a:p>
        </p:txBody>
      </p:sp>
      <p:pic>
        <p:nvPicPr>
          <p:cNvPr id="7" name="Picture 6" descr="D:\PROYECTOS\RECURSOS\TELEFÓNICA\LOGOS Telefónica\TEL logo_po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549275"/>
            <a:ext cx="252095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 userDrawn="1"/>
        </p:nvSpPr>
        <p:spPr>
          <a:xfrm>
            <a:off x="269875" y="333375"/>
            <a:ext cx="8607425" cy="6194425"/>
          </a:xfrm>
          <a:prstGeom prst="rect">
            <a:avLst/>
          </a:prstGeom>
          <a:noFill/>
          <a:ln w="444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294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D:\PROYECTOS\RECURSOS\TELEFÓNICA\LOGOS Telefónica\TEL logo_pos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35700"/>
            <a:ext cx="1231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upo 4"/>
          <p:cNvGrpSpPr>
            <a:grpSpLocks/>
          </p:cNvGrpSpPr>
          <p:nvPr userDrawn="1"/>
        </p:nvGrpSpPr>
        <p:grpSpPr bwMode="auto">
          <a:xfrm>
            <a:off x="179388" y="190500"/>
            <a:ext cx="2559050" cy="430213"/>
            <a:chOff x="336500" y="332656"/>
            <a:chExt cx="2558560" cy="429396"/>
          </a:xfrm>
        </p:grpSpPr>
        <p:sp>
          <p:nvSpPr>
            <p:cNvPr id="10" name="1 Elipse"/>
            <p:cNvSpPr/>
            <p:nvPr userDrawn="1"/>
          </p:nvSpPr>
          <p:spPr>
            <a:xfrm>
              <a:off x="428557" y="332656"/>
              <a:ext cx="180940" cy="1806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" dirty="0"/>
            </a:p>
          </p:txBody>
        </p:sp>
        <p:sp>
          <p:nvSpPr>
            <p:cNvPr id="11" name="2 Elipse"/>
            <p:cNvSpPr/>
            <p:nvPr userDrawn="1"/>
          </p:nvSpPr>
          <p:spPr>
            <a:xfrm>
              <a:off x="650765" y="332656"/>
              <a:ext cx="180940" cy="1806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es-ES" dirty="0"/>
            </a:p>
          </p:txBody>
        </p:sp>
        <p:sp>
          <p:nvSpPr>
            <p:cNvPr id="12" name="3 Elipse"/>
            <p:cNvSpPr/>
            <p:nvPr userDrawn="1"/>
          </p:nvSpPr>
          <p:spPr>
            <a:xfrm>
              <a:off x="866623" y="332656"/>
              <a:ext cx="180940" cy="1806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" dirty="0"/>
            </a:p>
          </p:txBody>
        </p:sp>
        <p:sp>
          <p:nvSpPr>
            <p:cNvPr id="14" name="4 Elipse"/>
            <p:cNvSpPr/>
            <p:nvPr userDrawn="1"/>
          </p:nvSpPr>
          <p:spPr>
            <a:xfrm>
              <a:off x="1109464" y="335825"/>
              <a:ext cx="179354" cy="18063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es-ES" dirty="0"/>
            </a:p>
          </p:txBody>
        </p:sp>
        <p:sp>
          <p:nvSpPr>
            <p:cNvPr id="1032" name="CuadroTexto 3"/>
            <p:cNvSpPr txBox="1">
              <a:spLocks noChangeArrowheads="1"/>
            </p:cNvSpPr>
            <p:nvPr userDrawn="1"/>
          </p:nvSpPr>
          <p:spPr bwMode="auto">
            <a:xfrm>
              <a:off x="336500" y="516456"/>
              <a:ext cx="2558560" cy="245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r>
                <a:rPr lang="es-CO" altLang="es-CO" sz="10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SAGRLAFT 2016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9" r:id="rId1"/>
    <p:sldLayoutId id="2147485510" r:id="rId2"/>
    <p:sldLayoutId id="2147485511" r:id="rId3"/>
    <p:sldLayoutId id="2147485512" r:id="rId4"/>
    <p:sldLayoutId id="2147485513" r:id="rId5"/>
    <p:sldLayoutId id="2147485514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 Light" panose="020F0302020204030204" pitchFamily="34" charset="0"/>
          <a:ea typeface="MS PGothic" pitchFamily="34" charset="-128"/>
          <a:cs typeface="Calibri Light" panose="020F03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 Light" pitchFamily="34" charset="0"/>
          <a:ea typeface="MS PGothic" pitchFamily="34" charset="-128"/>
          <a:cs typeface="Calibri Ligh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 Light" pitchFamily="34" charset="0"/>
          <a:ea typeface="MS PGothic" pitchFamily="34" charset="-128"/>
          <a:cs typeface="Calibri Ligh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 Light" pitchFamily="34" charset="0"/>
          <a:ea typeface="MS PGothic" pitchFamily="34" charset="-128"/>
          <a:cs typeface="Calibri Ligh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 Light" pitchFamily="34" charset="0"/>
          <a:ea typeface="MS PGothic" pitchFamily="34" charset="-128"/>
          <a:cs typeface="Calibri Ligh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200000"/>
        <a:defRPr sz="2400">
          <a:solidFill>
            <a:srgbClr val="0095A1"/>
          </a:solidFill>
          <a:latin typeface="Calibri Light" panose="020F0302020204030204" pitchFamily="34" charset="0"/>
          <a:ea typeface="MS PGothic" pitchFamily="34" charset="-128"/>
          <a:cs typeface="Calibri Light" panose="020F0302020204030204" pitchFamily="34" charset="0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defRPr>
          <a:solidFill>
            <a:srgbClr val="0095A1"/>
          </a:solidFill>
          <a:latin typeface="Calibri Light" panose="020F0302020204030204" pitchFamily="34" charset="0"/>
          <a:ea typeface="MS PGothic" pitchFamily="34" charset="-128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600">
          <a:solidFill>
            <a:srgbClr val="0095A1"/>
          </a:solidFill>
          <a:latin typeface="Calibri Light" panose="020F0302020204030204" pitchFamily="34" charset="0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16" r:id="rId1"/>
    <p:sldLayoutId id="2147485517" r:id="rId2"/>
    <p:sldLayoutId id="2147485518" r:id="rId3"/>
    <p:sldLayoutId id="2147485519" r:id="rId4"/>
    <p:sldLayoutId id="2147485520" r:id="rId5"/>
    <p:sldLayoutId id="2147485521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22" r:id="rId1"/>
    <p:sldLayoutId id="2147485523" r:id="rId2"/>
    <p:sldLayoutId id="2147485524" r:id="rId3"/>
    <p:sldLayoutId id="2147485525" r:id="rId4"/>
    <p:sldLayoutId id="2147485526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098800"/>
            <a:ext cx="2349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 descr="Bolitas de c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202363"/>
            <a:ext cx="101282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1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Jenny.hernandezg@telefonica.com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CuadroTexto"/>
          <p:cNvSpPr txBox="1">
            <a:spLocks noChangeArrowheads="1"/>
          </p:cNvSpPr>
          <p:nvPr/>
        </p:nvSpPr>
        <p:spPr bwMode="auto">
          <a:xfrm>
            <a:off x="468313" y="1484313"/>
            <a:ext cx="4824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s-ES" altLang="es-ES" sz="3600" dirty="0" smtClean="0">
                <a:solidFill>
                  <a:schemeClr val="bg1"/>
                </a:solidFill>
                <a:latin typeface="+mn-lt"/>
              </a:rPr>
              <a:t>Sistema de Autocontrol y Gestión del Riesgo LAFT</a:t>
            </a:r>
          </a:p>
        </p:txBody>
      </p:sp>
      <p:sp>
        <p:nvSpPr>
          <p:cNvPr id="8" name="2 CuadroTexto"/>
          <p:cNvSpPr txBox="1">
            <a:spLocks noChangeArrowheads="1"/>
          </p:cNvSpPr>
          <p:nvPr/>
        </p:nvSpPr>
        <p:spPr bwMode="auto">
          <a:xfrm>
            <a:off x="539750" y="2780928"/>
            <a:ext cx="3963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itchFamily="34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s-ES" altLang="es-ES" sz="1600" dirty="0" smtClean="0">
                <a:solidFill>
                  <a:schemeClr val="bg1"/>
                </a:solidFill>
                <a:latin typeface="+mn-lt"/>
              </a:rPr>
              <a:t>Colombia Telecomunicaciones S.A ESP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468313" y="584676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s-CO" altLang="es-ES" sz="1200" dirty="0">
                <a:solidFill>
                  <a:schemeClr val="bg1"/>
                </a:solidFill>
                <a:latin typeface="Calibri" panose="020F0502020204030204" pitchFamily="34" charset="0"/>
              </a:rPr>
              <a:t>XVI Congreso Panamericano de Riesgo de Lavado de Activos y Financiación del Terrorismo – </a:t>
            </a:r>
            <a:r>
              <a:rPr lang="es-CO" altLang="es-ES" sz="1200" dirty="0" err="1">
                <a:solidFill>
                  <a:schemeClr val="bg1"/>
                </a:solidFill>
                <a:latin typeface="Calibri" panose="020F0502020204030204" pitchFamily="34" charset="0"/>
              </a:rPr>
              <a:t>Asobancaria</a:t>
            </a:r>
            <a:endParaRPr lang="es-CO" altLang="es-ES" sz="1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s-CO" altLang="es-ES" sz="1200" dirty="0">
                <a:solidFill>
                  <a:schemeClr val="bg1"/>
                </a:solidFill>
                <a:latin typeface="Calibri" panose="020F0502020204030204" pitchFamily="34" charset="0"/>
              </a:rPr>
              <a:t>Julio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CuadroTexto"/>
          <p:cNvSpPr txBox="1">
            <a:spLocks noChangeArrowheads="1"/>
          </p:cNvSpPr>
          <p:nvPr/>
        </p:nvSpPr>
        <p:spPr bwMode="auto">
          <a:xfrm>
            <a:off x="107504" y="796925"/>
            <a:ext cx="8497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s-CO" altLang="es-CO" sz="2400" dirty="0">
                <a:solidFill>
                  <a:schemeClr val="tx2"/>
                </a:solidFill>
                <a:latin typeface="Calibri" panose="020F0502020204030204" pitchFamily="34" charset="0"/>
              </a:rPr>
              <a:t>Acerca de </a:t>
            </a:r>
            <a:r>
              <a:rPr lang="es-CO" altLang="es-CO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Telefónica </a:t>
            </a:r>
            <a:r>
              <a:rPr lang="es-CO" altLang="es-CO" sz="2400" dirty="0">
                <a:solidFill>
                  <a:schemeClr val="tx2"/>
                </a:solidFill>
                <a:latin typeface="Calibri" panose="020F0502020204030204" pitchFamily="34" charset="0"/>
              </a:rPr>
              <a:t>Colombia</a:t>
            </a:r>
          </a:p>
        </p:txBody>
      </p:sp>
      <p:sp>
        <p:nvSpPr>
          <p:cNvPr id="15363" name="4 CuadroTexto"/>
          <p:cNvSpPr txBox="1">
            <a:spLocks noChangeArrowheads="1"/>
          </p:cNvSpPr>
          <p:nvPr/>
        </p:nvSpPr>
        <p:spPr bwMode="auto">
          <a:xfrm>
            <a:off x="179512" y="1412776"/>
            <a:ext cx="8497888" cy="555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s-CO" altLang="es-CO" sz="17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Telefónica </a:t>
            </a:r>
            <a:r>
              <a:rPr lang="es-CO" altLang="es-CO" sz="17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es </a:t>
            </a:r>
            <a:r>
              <a:rPr lang="es-CO" altLang="es-CO" sz="17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una de las </a:t>
            </a:r>
            <a:r>
              <a:rPr lang="es-CO" altLang="es-CO" sz="17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más grandes </a:t>
            </a:r>
            <a:r>
              <a:rPr lang="es-CO" altLang="es-CO" sz="17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Compañías de </a:t>
            </a:r>
            <a:r>
              <a:rPr lang="es-CO" altLang="es-CO" sz="17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Tecnología </a:t>
            </a:r>
            <a:r>
              <a:rPr lang="es-CO" altLang="es-CO" sz="17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de la Información y Comunicación en el País con ingresos </a:t>
            </a:r>
            <a:r>
              <a:rPr lang="es-CO" altLang="es-CO" sz="1700" dirty="0">
                <a:solidFill>
                  <a:srgbClr val="003144"/>
                </a:solidFill>
                <a:latin typeface="Calibri" panose="020F0502020204030204" pitchFamily="34" charset="0"/>
              </a:rPr>
              <a:t>por $4.6 Billones de Pesos en el 2015.</a:t>
            </a:r>
          </a:p>
          <a:p>
            <a:endParaRPr lang="es-CO" altLang="es-CO" sz="1700" dirty="0">
              <a:solidFill>
                <a:srgbClr val="003144"/>
              </a:solidFill>
              <a:latin typeface="Calibri" panose="020F0502020204030204" pitchFamily="34" charset="0"/>
            </a:endParaRPr>
          </a:p>
          <a:p>
            <a:r>
              <a:rPr lang="es-CO" altLang="es-CO" sz="1700" dirty="0">
                <a:solidFill>
                  <a:srgbClr val="003144"/>
                </a:solidFill>
                <a:latin typeface="Calibri" panose="020F0502020204030204" pitchFamily="34" charset="0"/>
              </a:rPr>
              <a:t>La actividad de </a:t>
            </a:r>
            <a:r>
              <a:rPr lang="es-CO" altLang="es-CO" sz="17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Telefónica se </a:t>
            </a:r>
            <a:r>
              <a:rPr lang="es-CO" altLang="es-CO" sz="1700" dirty="0">
                <a:solidFill>
                  <a:srgbClr val="003144"/>
                </a:solidFill>
                <a:latin typeface="Calibri" panose="020F0502020204030204" pitchFamily="34" charset="0"/>
              </a:rPr>
              <a:t>centra fundamentalmente en </a:t>
            </a:r>
            <a:r>
              <a:rPr lang="es-CO" altLang="es-CO" sz="17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:</a:t>
            </a:r>
          </a:p>
          <a:p>
            <a:endParaRPr lang="es-CO" altLang="es-CO" sz="1700" dirty="0" smtClean="0">
              <a:solidFill>
                <a:srgbClr val="003144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altLang="es-CO" sz="17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Negocios </a:t>
            </a:r>
            <a:r>
              <a:rPr lang="es-CO" altLang="es-CO" sz="1700" dirty="0">
                <a:solidFill>
                  <a:srgbClr val="003144"/>
                </a:solidFill>
                <a:latin typeface="Calibri" panose="020F0502020204030204" pitchFamily="34" charset="0"/>
              </a:rPr>
              <a:t>de t</a:t>
            </a:r>
            <a:r>
              <a:rPr lang="es-CO" altLang="es-CO" sz="17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elefonía fija </a:t>
            </a:r>
            <a:r>
              <a:rPr lang="es-CO" altLang="es-CO" sz="1700" dirty="0">
                <a:solidFill>
                  <a:srgbClr val="003144"/>
                </a:solidFill>
                <a:latin typeface="Calibri" panose="020F0502020204030204" pitchFamily="34" charset="0"/>
              </a:rPr>
              <a:t>y </a:t>
            </a:r>
            <a:r>
              <a:rPr lang="es-CO" altLang="es-CO" sz="17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móvil,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altLang="es-CO" sz="17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Servicios </a:t>
            </a:r>
            <a:r>
              <a:rPr lang="es-CO" altLang="es-CO" sz="1700" dirty="0">
                <a:solidFill>
                  <a:srgbClr val="003144"/>
                </a:solidFill>
                <a:latin typeface="Calibri" panose="020F0502020204030204" pitchFamily="34" charset="0"/>
              </a:rPr>
              <a:t>de </a:t>
            </a:r>
            <a:r>
              <a:rPr lang="es-CO" altLang="es-CO" sz="17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banda </a:t>
            </a:r>
            <a:r>
              <a:rPr lang="es-CO" altLang="es-CO" sz="1700" dirty="0">
                <a:solidFill>
                  <a:srgbClr val="003144"/>
                </a:solidFill>
                <a:latin typeface="Calibri" panose="020F0502020204030204" pitchFamily="34" charset="0"/>
              </a:rPr>
              <a:t>a</a:t>
            </a:r>
            <a:r>
              <a:rPr lang="es-CO" altLang="es-CO" sz="17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ncha</a:t>
            </a:r>
            <a:r>
              <a:rPr lang="es-CO" altLang="es-CO" sz="1700" dirty="0">
                <a:solidFill>
                  <a:srgbClr val="003144"/>
                </a:solidFill>
                <a:latin typeface="Calibri" panose="020F0502020204030204" pitchFamily="34" charset="0"/>
              </a:rPr>
              <a:t>, </a:t>
            </a:r>
            <a:endParaRPr lang="es-CO" altLang="es-CO" sz="1700" dirty="0" smtClean="0">
              <a:solidFill>
                <a:srgbClr val="003144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altLang="es-CO" sz="17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Conectividad,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altLang="es-CO" sz="17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Internet </a:t>
            </a:r>
            <a:r>
              <a:rPr lang="es-CO" altLang="es-CO" sz="1700" dirty="0">
                <a:solidFill>
                  <a:srgbClr val="003144"/>
                </a:solidFill>
                <a:latin typeface="Calibri" panose="020F0502020204030204" pitchFamily="34" charset="0"/>
              </a:rPr>
              <a:t>móvil </a:t>
            </a:r>
            <a:r>
              <a:rPr lang="es-CO" altLang="es-CO" sz="17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altLang="es-CO" sz="17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Televisión </a:t>
            </a:r>
            <a:r>
              <a:rPr lang="es-CO" altLang="es-CO" sz="1700" dirty="0">
                <a:solidFill>
                  <a:srgbClr val="003144"/>
                </a:solidFill>
                <a:latin typeface="Calibri" panose="020F0502020204030204" pitchFamily="34" charset="0"/>
              </a:rPr>
              <a:t>satelital.</a:t>
            </a:r>
          </a:p>
          <a:p>
            <a:endParaRPr lang="es-CO" altLang="es-CO" sz="1700" dirty="0">
              <a:solidFill>
                <a:srgbClr val="003144"/>
              </a:solidFill>
              <a:latin typeface="Calibri" panose="020F0502020204030204" pitchFamily="34" charset="0"/>
            </a:endParaRPr>
          </a:p>
          <a:p>
            <a:r>
              <a:rPr lang="es-CO" altLang="es-CO" sz="17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Telefónica esta </a:t>
            </a:r>
            <a:r>
              <a:rPr lang="es-CO" altLang="es-CO" sz="1700" dirty="0">
                <a:solidFill>
                  <a:srgbClr val="003144"/>
                </a:solidFill>
                <a:latin typeface="Calibri" panose="020F0502020204030204" pitchFamily="34" charset="0"/>
              </a:rPr>
              <a:t>presente en 841 </a:t>
            </a:r>
            <a:r>
              <a:rPr lang="es-CO" altLang="es-CO" sz="17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municipios </a:t>
            </a:r>
            <a:r>
              <a:rPr lang="es-CO" altLang="es-CO" sz="1700" dirty="0">
                <a:solidFill>
                  <a:srgbClr val="003144"/>
                </a:solidFill>
                <a:latin typeface="Calibri" panose="020F0502020204030204" pitchFamily="34" charset="0"/>
              </a:rPr>
              <a:t>con telefonía fija, 961 con telefonía móvil y en 84 municipios con tecnología </a:t>
            </a:r>
            <a:r>
              <a:rPr lang="es-CO" altLang="es-CO" sz="17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4G LTE</a:t>
            </a:r>
            <a:r>
              <a:rPr lang="es-CO" altLang="es-CO" sz="1700" dirty="0">
                <a:solidFill>
                  <a:srgbClr val="003144"/>
                </a:solidFill>
                <a:latin typeface="Calibri" panose="020F0502020204030204" pitchFamily="34" charset="0"/>
              </a:rPr>
              <a:t>. </a:t>
            </a:r>
            <a:r>
              <a:rPr lang="es-CO" sz="17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Telefónica </a:t>
            </a:r>
            <a:r>
              <a:rPr lang="es-CO" sz="1700" dirty="0">
                <a:solidFill>
                  <a:srgbClr val="003144"/>
                </a:solidFill>
                <a:latin typeface="Calibri" panose="020F0502020204030204" pitchFamily="34" charset="0"/>
              </a:rPr>
              <a:t>cerró el primer trimestre de 2016 con una base de clientes de </a:t>
            </a:r>
            <a:r>
              <a:rPr lang="es-CO" sz="17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16 </a:t>
            </a:r>
            <a:r>
              <a:rPr lang="es-CO" sz="1700" dirty="0">
                <a:solidFill>
                  <a:srgbClr val="003144"/>
                </a:solidFill>
                <a:latin typeface="Calibri" panose="020F0502020204030204" pitchFamily="34" charset="0"/>
              </a:rPr>
              <a:t>millones en todo el país.</a:t>
            </a:r>
          </a:p>
          <a:p>
            <a:endParaRPr lang="es-CO" altLang="es-CO" sz="1700" dirty="0">
              <a:solidFill>
                <a:srgbClr val="003144"/>
              </a:solidFill>
              <a:latin typeface="Calibri" panose="020F0502020204030204" pitchFamily="34" charset="0"/>
            </a:endParaRPr>
          </a:p>
          <a:p>
            <a:r>
              <a:rPr lang="es-CO" altLang="es-CO" sz="17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En el mundo, Telefónica cuenta </a:t>
            </a:r>
            <a:r>
              <a:rPr lang="es-CO" altLang="es-CO" sz="1700" dirty="0">
                <a:solidFill>
                  <a:srgbClr val="003144"/>
                </a:solidFill>
                <a:latin typeface="Calibri" panose="020F0502020204030204" pitchFamily="34" charset="0"/>
              </a:rPr>
              <a:t>con mas de </a:t>
            </a:r>
            <a:r>
              <a:rPr lang="es-CO" sz="17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341 </a:t>
            </a:r>
            <a:r>
              <a:rPr lang="es-CO" sz="1700" dirty="0">
                <a:solidFill>
                  <a:srgbClr val="003144"/>
                </a:solidFill>
                <a:latin typeface="Calibri" panose="020F0502020204030204" pitchFamily="34" charset="0"/>
              </a:rPr>
              <a:t>millones de clientes </a:t>
            </a:r>
            <a:r>
              <a:rPr lang="es-CO" altLang="es-CO" sz="1700" dirty="0">
                <a:solidFill>
                  <a:srgbClr val="003144"/>
                </a:solidFill>
                <a:latin typeface="Calibri" panose="020F0502020204030204" pitchFamily="34" charset="0"/>
              </a:rPr>
              <a:t>en 21 países </a:t>
            </a:r>
            <a:r>
              <a:rPr lang="es-CO" altLang="es-CO" sz="17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de </a:t>
            </a:r>
            <a:r>
              <a:rPr lang="es-CO" altLang="es-CO" sz="1700" dirty="0">
                <a:solidFill>
                  <a:srgbClr val="003144"/>
                </a:solidFill>
                <a:latin typeface="Calibri" panose="020F0502020204030204" pitchFamily="34" charset="0"/>
              </a:rPr>
              <a:t>Europa y Latinoamérica.</a:t>
            </a:r>
          </a:p>
          <a:p>
            <a:endParaRPr lang="es-CO" altLang="es-CO" sz="1700" dirty="0">
              <a:solidFill>
                <a:srgbClr val="003144"/>
              </a:solidFill>
              <a:latin typeface="Calibri" panose="020F0502020204030204" pitchFamily="34" charset="0"/>
            </a:endParaRPr>
          </a:p>
          <a:p>
            <a:r>
              <a:rPr lang="es-CO" altLang="es-CO" sz="1700" dirty="0">
                <a:solidFill>
                  <a:srgbClr val="003144"/>
                </a:solidFill>
                <a:latin typeface="Calibri" panose="020F0502020204030204" pitchFamily="34" charset="0"/>
              </a:rPr>
              <a:t>Nuestra marca </a:t>
            </a:r>
            <a:r>
              <a:rPr lang="es-CO" altLang="es-CO" sz="17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comercial</a:t>
            </a:r>
            <a:r>
              <a:rPr lang="es-CO" altLang="es-CO" sz="16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:</a:t>
            </a:r>
            <a:endParaRPr lang="es-CO" altLang="es-CO" sz="1600" dirty="0">
              <a:solidFill>
                <a:srgbClr val="003144"/>
              </a:solidFill>
              <a:latin typeface="Calibri" panose="020F0502020204030204" pitchFamily="34" charset="0"/>
            </a:endParaRPr>
          </a:p>
          <a:p>
            <a:endParaRPr lang="es-CO" altLang="es-CO" sz="1600" dirty="0"/>
          </a:p>
          <a:p>
            <a:r>
              <a:rPr lang="es-CO" altLang="es-CO" sz="1600" dirty="0"/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7041" b="9800"/>
          <a:stretch/>
        </p:blipFill>
        <p:spPr>
          <a:xfrm>
            <a:off x="2771800" y="5877271"/>
            <a:ext cx="2514600" cy="792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CuadroTexto"/>
          <p:cNvSpPr txBox="1">
            <a:spLocks noChangeArrowheads="1"/>
          </p:cNvSpPr>
          <p:nvPr/>
        </p:nvSpPr>
        <p:spPr bwMode="auto">
          <a:xfrm>
            <a:off x="107504" y="796925"/>
            <a:ext cx="8497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s-CO" altLang="es-CO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Particularidades del Negocio</a:t>
            </a:r>
            <a:endParaRPr lang="es-CO" altLang="es-CO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4 CuadroTexto"/>
          <p:cNvSpPr txBox="1">
            <a:spLocks noChangeArrowheads="1"/>
          </p:cNvSpPr>
          <p:nvPr/>
        </p:nvSpPr>
        <p:spPr bwMode="auto">
          <a:xfrm>
            <a:off x="179512" y="1412776"/>
            <a:ext cx="84978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9pPr>
          </a:lstStyle>
          <a:p>
            <a:endParaRPr lang="es-CO" altLang="es-CO" sz="1600" dirty="0"/>
          </a:p>
          <a:p>
            <a:r>
              <a:rPr lang="es-CO" altLang="es-CO" sz="1600" dirty="0"/>
              <a:t> </a:t>
            </a: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179512" y="1412776"/>
            <a:ext cx="864096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s-CO" altLang="es-CO" sz="1600" dirty="0" smtClean="0">
              <a:solidFill>
                <a:srgbClr val="003144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altLang="es-CO" sz="17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Alto grado de tercerización de procesos en el desarrollo del objeto social.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altLang="es-CO" sz="1700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altLang="es-CO" sz="17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Gran parte de la cadena de suministro de la Compañía, proviene  de proveedores internacionales y globalizados en el grupo.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altLang="es-CO" sz="17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altLang="es-CO" sz="17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Los servicio que se prestan tiene un importante grado de dispersión y capilaridad  en el país.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altLang="es-CO" sz="17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altLang="es-CO" sz="17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Nuestros clientes  son de  una gran variedad en su perfilamiento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altLang="es-CO" sz="17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altLang="es-CO" sz="17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Sector altamente regulado y vigilado  por entes de control.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altLang="es-CO" sz="1700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altLang="es-CO" sz="17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Diferentes canales de distribución.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altLang="es-CO" sz="17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altLang="es-CO" sz="17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Facturamos directamente a nuestros clientes. </a:t>
            </a:r>
            <a:endParaRPr lang="es-CO" altLang="es-CO" sz="1600" dirty="0"/>
          </a:p>
        </p:txBody>
      </p:sp>
    </p:spTree>
    <p:extLst>
      <p:ext uri="{BB962C8B-B14F-4D97-AF65-F5344CB8AC3E}">
        <p14:creationId xmlns:p14="http://schemas.microsoft.com/office/powerpoint/2010/main" val="25361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2" name="CuadroTexto 51"/>
          <p:cNvSpPr txBox="1">
            <a:spLocks noChangeArrowheads="1"/>
          </p:cNvSpPr>
          <p:nvPr/>
        </p:nvSpPr>
        <p:spPr bwMode="auto">
          <a:xfrm>
            <a:off x="4572000" y="3862789"/>
            <a:ext cx="38164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CO" altLang="es-CO" sz="12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Comportamientos  </a:t>
            </a:r>
            <a:r>
              <a:rPr lang="es-CO" altLang="es-CO" sz="1200" dirty="0">
                <a:solidFill>
                  <a:srgbClr val="003144"/>
                </a:solidFill>
                <a:latin typeface="Calibri" panose="020F0502020204030204" pitchFamily="34" charset="0"/>
              </a:rPr>
              <a:t>y </a:t>
            </a:r>
            <a:r>
              <a:rPr lang="es-CO" altLang="es-CO" sz="12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 conductas de todos los empleados y aliados.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CO" altLang="es-CO" sz="12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Base sobre la cual se construye la reputación . </a:t>
            </a:r>
            <a:endParaRPr lang="es-CO" altLang="es-CO" sz="1200" dirty="0">
              <a:solidFill>
                <a:srgbClr val="003144"/>
              </a:solidFill>
              <a:latin typeface="Calibri" panose="020F0502020204030204" pitchFamily="34" charset="0"/>
            </a:endParaRPr>
          </a:p>
        </p:txBody>
      </p:sp>
      <p:sp>
        <p:nvSpPr>
          <p:cNvPr id="18453" name="CuadroTexto 52"/>
          <p:cNvSpPr txBox="1">
            <a:spLocks noChangeArrowheads="1"/>
          </p:cNvSpPr>
          <p:nvPr/>
        </p:nvSpPr>
        <p:spPr bwMode="auto">
          <a:xfrm>
            <a:off x="5307424" y="1988840"/>
            <a:ext cx="36570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CO" altLang="es-CO" sz="12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Eficacia y eficiencia de las operaciones.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CO" altLang="es-CO" sz="12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Confiabilidad en la información financiera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CO" altLang="es-CO" sz="12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Cumplimiento de leyes y regulaciones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CO" altLang="es-CO" sz="12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Áreas de Apoyo *</a:t>
            </a:r>
            <a:endParaRPr lang="es-CO" altLang="es-CO" sz="1200" dirty="0">
              <a:solidFill>
                <a:srgbClr val="003144"/>
              </a:solidFill>
              <a:latin typeface="Calibri" panose="020F0502020204030204" pitchFamily="34" charset="0"/>
            </a:endParaRPr>
          </a:p>
        </p:txBody>
      </p:sp>
      <p:cxnSp>
        <p:nvCxnSpPr>
          <p:cNvPr id="35" name="Conector recto 34"/>
          <p:cNvCxnSpPr/>
          <p:nvPr/>
        </p:nvCxnSpPr>
        <p:spPr bwMode="auto">
          <a:xfrm>
            <a:off x="4862674" y="2829620"/>
            <a:ext cx="360000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 bwMode="auto">
          <a:xfrm>
            <a:off x="3781586" y="5487095"/>
            <a:ext cx="4681088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 bwMode="auto">
          <a:xfrm>
            <a:off x="4141949" y="4596507"/>
            <a:ext cx="4320725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 bwMode="auto">
          <a:xfrm>
            <a:off x="4502311" y="3697982"/>
            <a:ext cx="3960363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 bwMode="auto">
          <a:xfrm>
            <a:off x="5402424" y="1939032"/>
            <a:ext cx="306025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ubo 2"/>
          <p:cNvSpPr/>
          <p:nvPr/>
        </p:nvSpPr>
        <p:spPr>
          <a:xfrm>
            <a:off x="1115616" y="4581128"/>
            <a:ext cx="2952750" cy="900113"/>
          </a:xfrm>
          <a:prstGeom prst="cube">
            <a:avLst>
              <a:gd name="adj" fmla="val 5125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O" sz="1600" dirty="0">
                <a:latin typeface="Calibri" panose="020F0502020204030204" pitchFamily="34" charset="0"/>
              </a:rPr>
              <a:t>Órganos de </a:t>
            </a:r>
            <a:r>
              <a:rPr lang="es-CO" sz="1600" dirty="0" smtClean="0">
                <a:latin typeface="Calibri" panose="020F0502020204030204" pitchFamily="34" charset="0"/>
              </a:rPr>
              <a:t> Dirección y Administración</a:t>
            </a:r>
            <a:endParaRPr lang="es-CO" sz="1600" dirty="0">
              <a:latin typeface="Calibri" panose="020F0502020204030204" pitchFamily="34" charset="0"/>
            </a:endParaRPr>
          </a:p>
        </p:txBody>
      </p:sp>
      <p:sp>
        <p:nvSpPr>
          <p:cNvPr id="23" name="Cubo 22"/>
          <p:cNvSpPr/>
          <p:nvPr/>
        </p:nvSpPr>
        <p:spPr>
          <a:xfrm>
            <a:off x="1552178" y="3717032"/>
            <a:ext cx="2952750" cy="898525"/>
          </a:xfrm>
          <a:prstGeom prst="cube">
            <a:avLst>
              <a:gd name="adj" fmla="val 5125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O" sz="1600" dirty="0">
                <a:latin typeface="Calibri" panose="020F0502020204030204" pitchFamily="34" charset="0"/>
              </a:rPr>
              <a:t>Principios de Actuación</a:t>
            </a:r>
          </a:p>
        </p:txBody>
      </p:sp>
      <p:sp>
        <p:nvSpPr>
          <p:cNvPr id="24" name="Cubo 23"/>
          <p:cNvSpPr/>
          <p:nvPr/>
        </p:nvSpPr>
        <p:spPr>
          <a:xfrm>
            <a:off x="1979216" y="2818507"/>
            <a:ext cx="2952750" cy="900113"/>
          </a:xfrm>
          <a:prstGeom prst="cube">
            <a:avLst>
              <a:gd name="adj" fmla="val 5125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O" sz="1600" dirty="0" smtClean="0">
                <a:latin typeface="Calibri" panose="020F0502020204030204" pitchFamily="34" charset="0"/>
              </a:rPr>
              <a:t>Grupos de Interés</a:t>
            </a:r>
            <a:endParaRPr lang="es-CO" sz="1600" dirty="0">
              <a:latin typeface="Calibri" panose="020F0502020204030204" pitchFamily="34" charset="0"/>
            </a:endParaRPr>
          </a:p>
        </p:txBody>
      </p:sp>
      <p:sp>
        <p:nvSpPr>
          <p:cNvPr id="25" name="Cubo 24"/>
          <p:cNvSpPr/>
          <p:nvPr/>
        </p:nvSpPr>
        <p:spPr>
          <a:xfrm>
            <a:off x="2406253" y="1939032"/>
            <a:ext cx="2952750" cy="900113"/>
          </a:xfrm>
          <a:prstGeom prst="cube">
            <a:avLst>
              <a:gd name="adj" fmla="val 5125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O" sz="1600" dirty="0" smtClean="0">
                <a:latin typeface="Calibri" panose="020F0502020204030204" pitchFamily="34" charset="0"/>
              </a:rPr>
              <a:t>Sistema de Control Interno</a:t>
            </a:r>
            <a:endParaRPr lang="es-CO" sz="1600" dirty="0">
              <a:latin typeface="Calibri" panose="020F0502020204030204" pitchFamily="34" charset="0"/>
            </a:endParaRPr>
          </a:p>
        </p:txBody>
      </p:sp>
      <p:cxnSp>
        <p:nvCxnSpPr>
          <p:cNvPr id="11" name="Conector recto de flecha 10"/>
          <p:cNvCxnSpPr/>
          <p:nvPr/>
        </p:nvCxnSpPr>
        <p:spPr bwMode="auto">
          <a:xfrm>
            <a:off x="8388424" y="4683820"/>
            <a:ext cx="0" cy="744537"/>
          </a:xfrm>
          <a:prstGeom prst="straightConnector1">
            <a:avLst/>
          </a:prstGeom>
          <a:ln>
            <a:headEnd type="triangle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 bwMode="auto">
          <a:xfrm>
            <a:off x="8388424" y="3793232"/>
            <a:ext cx="0" cy="746125"/>
          </a:xfrm>
          <a:prstGeom prst="straightConnector1">
            <a:avLst/>
          </a:prstGeom>
          <a:ln>
            <a:headEnd type="triangle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/>
          <p:nvPr/>
        </p:nvCxnSpPr>
        <p:spPr bwMode="auto">
          <a:xfrm>
            <a:off x="8388424" y="2896295"/>
            <a:ext cx="0" cy="744537"/>
          </a:xfrm>
          <a:prstGeom prst="straightConnector1">
            <a:avLst/>
          </a:prstGeom>
          <a:ln>
            <a:headEnd type="triangle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/>
          <p:nvPr/>
        </p:nvCxnSpPr>
        <p:spPr bwMode="auto">
          <a:xfrm>
            <a:off x="8388424" y="1997770"/>
            <a:ext cx="0" cy="746125"/>
          </a:xfrm>
          <a:prstGeom prst="straightConnector1">
            <a:avLst/>
          </a:prstGeom>
          <a:ln>
            <a:headEnd type="triangle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54" name="CuadroTexto 53"/>
          <p:cNvSpPr txBox="1">
            <a:spLocks noChangeArrowheads="1"/>
          </p:cNvSpPr>
          <p:nvPr/>
        </p:nvSpPr>
        <p:spPr bwMode="auto">
          <a:xfrm>
            <a:off x="4139952" y="4725144"/>
            <a:ext cx="41044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CO" altLang="es-CO" sz="12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Obligaciones legales y estatutarias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CO" altLang="es-CO" sz="12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Altas competencias gerenciales y de liderazgo.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CO" altLang="es-CO" sz="12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Desarrollo de objeto social con integridad e independencia</a:t>
            </a:r>
            <a:endParaRPr lang="es-CO" altLang="es-CO" sz="1200" dirty="0">
              <a:solidFill>
                <a:srgbClr val="003144"/>
              </a:solidFill>
              <a:latin typeface="Calibri" panose="020F0502020204030204" pitchFamily="34" charset="0"/>
            </a:endParaRPr>
          </a:p>
        </p:txBody>
      </p:sp>
      <p:sp>
        <p:nvSpPr>
          <p:cNvPr id="18455" name="CuadroTexto 25"/>
          <p:cNvSpPr txBox="1">
            <a:spLocks noChangeArrowheads="1"/>
          </p:cNvSpPr>
          <p:nvPr/>
        </p:nvSpPr>
        <p:spPr bwMode="auto">
          <a:xfrm>
            <a:off x="2809230" y="1521545"/>
            <a:ext cx="2482850" cy="395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s-CO" altLang="es-CO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Gobierno Corporativo</a:t>
            </a:r>
          </a:p>
        </p:txBody>
      </p:sp>
      <p:sp>
        <p:nvSpPr>
          <p:cNvPr id="38" name="CuadroTexto 52"/>
          <p:cNvSpPr txBox="1">
            <a:spLocks noChangeArrowheads="1"/>
          </p:cNvSpPr>
          <p:nvPr/>
        </p:nvSpPr>
        <p:spPr bwMode="auto">
          <a:xfrm>
            <a:off x="4939308" y="2840766"/>
            <a:ext cx="34491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CO" altLang="es-CO" sz="12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Buenas relaciones  internas y externas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CO" altLang="es-CO" sz="12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Generar  confianza  y transparencia permiten alcanzar la meta de ser la mejor Compañía de Comunicaciones del mundo.</a:t>
            </a:r>
          </a:p>
        </p:txBody>
      </p:sp>
      <p:sp>
        <p:nvSpPr>
          <p:cNvPr id="14" name="Forma 13"/>
          <p:cNvSpPr/>
          <p:nvPr/>
        </p:nvSpPr>
        <p:spPr>
          <a:xfrm rot="19684744">
            <a:off x="-495935" y="1766888"/>
            <a:ext cx="3838575" cy="3024187"/>
          </a:xfrm>
          <a:prstGeom prst="swooshArrow">
            <a:avLst>
              <a:gd name="adj1" fmla="val 15663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405" name="1 CuadroTexto"/>
          <p:cNvSpPr txBox="1">
            <a:spLocks noChangeArrowheads="1"/>
          </p:cNvSpPr>
          <p:nvPr/>
        </p:nvSpPr>
        <p:spPr bwMode="auto">
          <a:xfrm>
            <a:off x="142875" y="692150"/>
            <a:ext cx="6911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s-ES" altLang="es-E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Fundamentos del </a:t>
            </a:r>
            <a:r>
              <a:rPr lang="es-ES" altLang="es-ES" sz="2400" dirty="0">
                <a:solidFill>
                  <a:schemeClr val="tx2"/>
                </a:solidFill>
                <a:latin typeface="Calibri" panose="020F0502020204030204" pitchFamily="34" charset="0"/>
              </a:rPr>
              <a:t>SAGRLAFT</a:t>
            </a:r>
          </a:p>
        </p:txBody>
      </p:sp>
      <p:sp>
        <p:nvSpPr>
          <p:cNvPr id="2" name="1 CuadroTexto"/>
          <p:cNvSpPr txBox="1"/>
          <p:nvPr/>
        </p:nvSpPr>
        <p:spPr bwMode="auto">
          <a:xfrm>
            <a:off x="755576" y="5949280"/>
            <a:ext cx="76328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s-CO" sz="1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* </a:t>
            </a:r>
            <a:r>
              <a:rPr lang="es-CO" altLang="es-CO" sz="10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Unidad </a:t>
            </a:r>
            <a:r>
              <a:rPr lang="es-CO" altLang="es-CO" sz="1000" dirty="0">
                <a:solidFill>
                  <a:srgbClr val="003144"/>
                </a:solidFill>
                <a:latin typeface="Calibri" panose="020F0502020204030204" pitchFamily="34" charset="0"/>
              </a:rPr>
              <a:t>de Reputación, </a:t>
            </a:r>
            <a:r>
              <a:rPr lang="es-CO" altLang="es-CO" sz="10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Unidades </a:t>
            </a:r>
            <a:r>
              <a:rPr lang="es-CO" altLang="es-CO" sz="1000" dirty="0">
                <a:solidFill>
                  <a:srgbClr val="003144"/>
                </a:solidFill>
                <a:latin typeface="Calibri" panose="020F0502020204030204" pitchFamily="34" charset="0"/>
              </a:rPr>
              <a:t>de Gestion de Riesgos, Oficina de Principios de Actuación, </a:t>
            </a:r>
            <a:r>
              <a:rPr lang="es-CO" altLang="es-CO" sz="10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Auditoria </a:t>
            </a:r>
            <a:r>
              <a:rPr lang="es-CO" altLang="es-CO" sz="1000" dirty="0">
                <a:solidFill>
                  <a:srgbClr val="003144"/>
                </a:solidFill>
                <a:latin typeface="Calibri" panose="020F0502020204030204" pitchFamily="34" charset="0"/>
              </a:rPr>
              <a:t>Interna, </a:t>
            </a:r>
            <a:r>
              <a:rPr lang="es-CO" altLang="es-CO" sz="10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3 Canales </a:t>
            </a:r>
            <a:r>
              <a:rPr lang="es-CO" altLang="es-CO" sz="1000" dirty="0">
                <a:solidFill>
                  <a:srgbClr val="003144"/>
                </a:solidFill>
                <a:latin typeface="Calibri" panose="020F0502020204030204" pitchFamily="34" charset="0"/>
              </a:rPr>
              <a:t>de </a:t>
            </a:r>
            <a:r>
              <a:rPr lang="es-CO" altLang="es-CO" sz="1000" dirty="0" smtClean="0">
                <a:solidFill>
                  <a:srgbClr val="003144"/>
                </a:solidFill>
                <a:latin typeface="Calibri" panose="020F0502020204030204" pitchFamily="34" charset="0"/>
              </a:rPr>
              <a:t>denuncia.</a:t>
            </a:r>
            <a:endParaRPr lang="es-CO" sz="1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5" name="CuadroTexto 25"/>
          <p:cNvSpPr txBox="1">
            <a:spLocks noChangeArrowheads="1"/>
          </p:cNvSpPr>
          <p:nvPr/>
        </p:nvSpPr>
        <p:spPr bwMode="auto">
          <a:xfrm>
            <a:off x="3169270" y="5589240"/>
            <a:ext cx="2482850" cy="395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s-CO" altLang="es-CO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Gobierno Corporativo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201651" y="1844824"/>
            <a:ext cx="8618821" cy="4248472"/>
            <a:chOff x="201651" y="1844824"/>
            <a:chExt cx="8618821" cy="4248472"/>
          </a:xfrm>
        </p:grpSpPr>
        <p:sp>
          <p:nvSpPr>
            <p:cNvPr id="46" name="CuadroTexto 45"/>
            <p:cNvSpPr txBox="1"/>
            <p:nvPr/>
          </p:nvSpPr>
          <p:spPr bwMode="auto">
            <a:xfrm>
              <a:off x="6183636" y="1916832"/>
              <a:ext cx="2636836" cy="3893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228600" indent="-228600" eaLnBrk="1" hangingPunct="1">
                <a:spcBef>
                  <a:spcPts val="1800"/>
                </a:spcBef>
                <a:buFont typeface="+mj-lt"/>
                <a:buAutoNum type="arabicPeriod" startAt="6"/>
              </a:pPr>
              <a:r>
                <a:rPr lang="es-CO" sz="1100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Creación y formalización de controles </a:t>
              </a:r>
              <a:r>
                <a:rPr lang="es-CO" sz="1100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para reducir las situaciones que generen riesgo LAFT  en la Compañía.</a:t>
              </a:r>
            </a:p>
            <a:p>
              <a:pPr marL="228600" indent="-228600" eaLnBrk="1" hangingPunct="1">
                <a:spcBef>
                  <a:spcPts val="1800"/>
                </a:spcBef>
                <a:buFont typeface="+mj-lt"/>
                <a:buAutoNum type="arabicPeriod" startAt="6"/>
              </a:pPr>
              <a:r>
                <a:rPr lang="es-CO" sz="1100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Acreditación de  </a:t>
              </a:r>
              <a:r>
                <a:rPr lang="es-CO" sz="1100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soportes  de operaciones, negocios </a:t>
              </a:r>
              <a:r>
                <a:rPr lang="es-CO" sz="1100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y contratos aún en operaciones sin contraprestación económica. </a:t>
              </a:r>
              <a:endParaRPr lang="es-CO" sz="11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  <a:p>
              <a:pPr marL="228600" indent="-228600" eaLnBrk="1" hangingPunct="1">
                <a:spcBef>
                  <a:spcPts val="1800"/>
                </a:spcBef>
                <a:buFont typeface="+mj-lt"/>
                <a:buAutoNum type="arabicPeriod" startAt="6"/>
              </a:pPr>
              <a:r>
                <a:rPr lang="es-CO" sz="1100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Establecimiento de herramientas </a:t>
              </a:r>
              <a:r>
                <a:rPr lang="es-CO" sz="1100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para identificar Operaciones Inusuales, Intentadas o Sospechosas (</a:t>
              </a:r>
              <a:r>
                <a:rPr lang="es-CO" sz="1100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Señales de Alerta – herramientas de monitoreo transaccional)</a:t>
              </a:r>
              <a:endParaRPr lang="es-CO" sz="11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  <a:p>
              <a:pPr marL="228600" indent="-228600" eaLnBrk="1" hangingPunct="1">
                <a:spcBef>
                  <a:spcPts val="1800"/>
                </a:spcBef>
                <a:buFont typeface="+mj-lt"/>
                <a:buAutoNum type="arabicPeriod" startAt="6"/>
              </a:pPr>
              <a:r>
                <a:rPr lang="es-CO" sz="1100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Capacitaciones generales y especificas a los empleados claves sobre el SAGRLAFT.</a:t>
              </a:r>
            </a:p>
            <a:p>
              <a:pPr marL="228600" indent="-228600" eaLnBrk="1" hangingPunct="1">
                <a:spcBef>
                  <a:spcPts val="1800"/>
                </a:spcBef>
                <a:buFont typeface="+mj-lt"/>
                <a:buAutoNum type="arabicPeriod" startAt="6"/>
              </a:pPr>
              <a:r>
                <a:rPr lang="es-CO" sz="1100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Reportes </a:t>
              </a:r>
              <a:r>
                <a:rPr lang="es-CO" sz="1100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a la UIAF las Operaciones Intentadas y Sospechosas</a:t>
              </a:r>
            </a:p>
          </p:txBody>
        </p:sp>
        <p:sp>
          <p:nvSpPr>
            <p:cNvPr id="4" name="CuadroTexto 3"/>
            <p:cNvSpPr txBox="1"/>
            <p:nvPr/>
          </p:nvSpPr>
          <p:spPr bwMode="auto">
            <a:xfrm>
              <a:off x="201651" y="1916832"/>
              <a:ext cx="2636836" cy="35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228600" indent="-228600" eaLnBrk="1" hangingPunct="1">
                <a:spcBef>
                  <a:spcPts val="1800"/>
                </a:spcBef>
                <a:buFont typeface="+mj-lt"/>
                <a:buAutoNum type="arabicPeriod"/>
              </a:pPr>
              <a:r>
                <a:rPr lang="es-CO" sz="1100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Política y procedimientos SAGRLAFT. Nombramiento Oficial de cumplimiento.</a:t>
              </a:r>
              <a:endParaRPr lang="es-CO" sz="11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  <a:p>
              <a:pPr marL="228600" indent="-228600" eaLnBrk="1" hangingPunct="1">
                <a:spcBef>
                  <a:spcPts val="1800"/>
                </a:spcBef>
                <a:buFont typeface="+mj-lt"/>
                <a:buAutoNum type="arabicPeriod"/>
              </a:pPr>
              <a:r>
                <a:rPr lang="es-CO" sz="1100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Identificación de  eventos </a:t>
              </a:r>
              <a:r>
                <a:rPr lang="es-CO" sz="1100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de riesgos </a:t>
              </a:r>
              <a:r>
                <a:rPr lang="es-CO" sz="1100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LAFT.</a:t>
              </a:r>
              <a:endParaRPr lang="es-CO" sz="11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  <a:p>
              <a:pPr marL="228600" indent="-228600" eaLnBrk="1" hangingPunct="1">
                <a:spcBef>
                  <a:spcPts val="1800"/>
                </a:spcBef>
                <a:buFont typeface="+mj-lt"/>
                <a:buAutoNum type="arabicPeriod"/>
              </a:pPr>
              <a:r>
                <a:rPr lang="es-CO" sz="1100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Mejoramiento de procedimientos </a:t>
              </a:r>
              <a:r>
                <a:rPr lang="es-CO" sz="1100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de debida </a:t>
              </a:r>
              <a:r>
                <a:rPr lang="es-CO" sz="1100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diligencia en </a:t>
              </a:r>
              <a:r>
                <a:rPr lang="es-CO" sz="1100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el conocimiento de </a:t>
              </a:r>
              <a:r>
                <a:rPr lang="es-CO" sz="1100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 contrapartes.</a:t>
              </a:r>
              <a:endParaRPr lang="es-CO" sz="11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  <a:p>
              <a:pPr marL="228600" indent="-228600" eaLnBrk="1" hangingPunct="1">
                <a:spcBef>
                  <a:spcPts val="1800"/>
                </a:spcBef>
                <a:buFont typeface="+mj-lt"/>
                <a:buAutoNum type="arabicPeriod"/>
              </a:pPr>
              <a:r>
                <a:rPr lang="es-CO" sz="1100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Consulta </a:t>
              </a:r>
              <a:r>
                <a:rPr lang="es-CO" sz="1100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en Listas Restrictivas e </a:t>
              </a:r>
              <a:r>
                <a:rPr lang="es-CO" sz="1100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Identificación de </a:t>
              </a:r>
              <a:r>
                <a:rPr lang="es-CO" sz="1100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Clientes con condición PEPS (Personas Expuestas Políticamente)</a:t>
              </a:r>
            </a:p>
            <a:p>
              <a:pPr marL="228600" indent="-228600" eaLnBrk="1" hangingPunct="1">
                <a:spcBef>
                  <a:spcPts val="1800"/>
                </a:spcBef>
                <a:buFont typeface="+mj-lt"/>
                <a:buAutoNum type="arabicPeriod"/>
              </a:pPr>
              <a:r>
                <a:rPr lang="es-CO" sz="1100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Fortalecimiento  de la reglamentación en el </a:t>
              </a:r>
              <a:r>
                <a:rPr lang="es-CO" sz="1100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manejo de dinero en efectivo al interior de la Compañía</a:t>
              </a:r>
              <a:r>
                <a:rPr lang="es-CO" sz="1100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.</a:t>
              </a:r>
              <a:endParaRPr lang="es-CO" sz="11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" name="Conector recto 5"/>
            <p:cNvCxnSpPr/>
            <p:nvPr/>
          </p:nvCxnSpPr>
          <p:spPr bwMode="auto">
            <a:xfrm>
              <a:off x="6156176" y="1844824"/>
              <a:ext cx="0" cy="4248472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riángulo isósceles 6"/>
            <p:cNvSpPr/>
            <p:nvPr/>
          </p:nvSpPr>
          <p:spPr>
            <a:xfrm rot="5400000">
              <a:off x="6016426" y="3829322"/>
              <a:ext cx="387500" cy="108000"/>
            </a:xfrm>
            <a:prstGeom prst="triangle">
              <a:avLst/>
            </a:prstGeom>
            <a:solidFill>
              <a:srgbClr val="21C7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7" name="Conector recto 46"/>
            <p:cNvCxnSpPr/>
            <p:nvPr/>
          </p:nvCxnSpPr>
          <p:spPr bwMode="auto">
            <a:xfrm>
              <a:off x="2876110" y="1844824"/>
              <a:ext cx="0" cy="4248472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riángulo isósceles 47"/>
            <p:cNvSpPr/>
            <p:nvPr/>
          </p:nvSpPr>
          <p:spPr>
            <a:xfrm rot="5400000" flipV="1">
              <a:off x="2645915" y="3801799"/>
              <a:ext cx="387500" cy="108836"/>
            </a:xfrm>
            <a:prstGeom prst="triangle">
              <a:avLst/>
            </a:prstGeom>
            <a:solidFill>
              <a:srgbClr val="21C7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52" name="Grupo 51"/>
          <p:cNvGrpSpPr>
            <a:grpSpLocks/>
          </p:cNvGrpSpPr>
          <p:nvPr/>
        </p:nvGrpSpPr>
        <p:grpSpPr bwMode="auto">
          <a:xfrm>
            <a:off x="3031852" y="1988840"/>
            <a:ext cx="2908300" cy="3625850"/>
            <a:chOff x="2170253" y="1748272"/>
            <a:chExt cx="2952750" cy="3624906"/>
          </a:xfrm>
        </p:grpSpPr>
        <p:sp>
          <p:nvSpPr>
            <p:cNvPr id="50" name="Cubo 49"/>
            <p:cNvSpPr/>
            <p:nvPr/>
          </p:nvSpPr>
          <p:spPr>
            <a:xfrm>
              <a:off x="2170253" y="1748272"/>
              <a:ext cx="2952750" cy="3624906"/>
            </a:xfrm>
            <a:prstGeom prst="cube">
              <a:avLst>
                <a:gd name="adj" fmla="val 15228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 dirty="0"/>
            </a:p>
          </p:txBody>
        </p:sp>
        <p:pic>
          <p:nvPicPr>
            <p:cNvPr id="16408" name="Picture 4" descr="D:\PROYECTOS\PLANTILLAS\PLANTILLAS PPT\Propuesta plantillas referencia\paso a PPT\Recursos\icono4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881" y="4207794"/>
              <a:ext cx="404813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9" name="CuadroTexto 50"/>
            <p:cNvSpPr txBox="1">
              <a:spLocks noChangeArrowheads="1"/>
            </p:cNvSpPr>
            <p:nvPr/>
          </p:nvSpPr>
          <p:spPr bwMode="auto">
            <a:xfrm>
              <a:off x="2535796" y="2171347"/>
              <a:ext cx="186689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-128"/>
                  <a:sym typeface="Gill Sans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-128"/>
                  <a:sym typeface="Gill Sans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-128"/>
                  <a:sym typeface="Gill Sans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-128"/>
                  <a:sym typeface="Gill Sans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ctr" eaLnBrk="1" hangingPunct="1"/>
              <a:r>
                <a:rPr lang="es-CO" altLang="es-CO" sz="16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Sistema de Gestión de Riesgos LAFT</a:t>
              </a:r>
            </a:p>
          </p:txBody>
        </p:sp>
        <p:pic>
          <p:nvPicPr>
            <p:cNvPr id="61" name="Picture 23" descr="C:\Users\jmperezhe\AppData\Local\Microsoft\Windows\Temporary Internet Files\Content.IE5\JIM28P6E\RED-DE-ORDENADORES[1]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6501" y="2937068"/>
              <a:ext cx="1051466" cy="826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1 CuadroTexto"/>
          <p:cNvSpPr txBox="1">
            <a:spLocks noChangeArrowheads="1"/>
          </p:cNvSpPr>
          <p:nvPr/>
        </p:nvSpPr>
        <p:spPr bwMode="auto">
          <a:xfrm>
            <a:off x="107504" y="764704"/>
            <a:ext cx="6911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s-ES" altLang="es-E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Desarrollo del SAGRLAFT</a:t>
            </a:r>
            <a:endParaRPr lang="es-ES" altLang="es-ES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2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3 CuadroTexto"/>
          <p:cNvSpPr txBox="1">
            <a:spLocks noChangeArrowheads="1"/>
          </p:cNvSpPr>
          <p:nvPr/>
        </p:nvSpPr>
        <p:spPr bwMode="auto">
          <a:xfrm>
            <a:off x="179512" y="796925"/>
            <a:ext cx="8497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s-CO" altLang="es-CO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Modelo del SAGRLAFT</a:t>
            </a:r>
            <a:endParaRPr lang="es-CO" altLang="es-CO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Imagen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58590"/>
            <a:ext cx="6912768" cy="5266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contenido 1"/>
          <p:cNvSpPr>
            <a:spLocks noGrp="1"/>
          </p:cNvSpPr>
          <p:nvPr>
            <p:ph sz="half" idx="11"/>
          </p:nvPr>
        </p:nvSpPr>
        <p:spPr bwMode="auto">
          <a:xfrm>
            <a:off x="447675" y="1365250"/>
            <a:ext cx="8250238" cy="4511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s-CO" altLang="es-CO" b="1" i="1" dirty="0" smtClean="0">
              <a:cs typeface="Calibri Light" panose="020F0302020204030204" pitchFamily="34" charset="0"/>
            </a:endParaRPr>
          </a:p>
          <a:p>
            <a:pPr algn="ctr"/>
            <a:endParaRPr lang="es-CO" altLang="es-CO" b="1" i="1" dirty="0" smtClean="0">
              <a:cs typeface="Calibri Light" panose="020F0302020204030204" pitchFamily="34" charset="0"/>
            </a:endParaRPr>
          </a:p>
          <a:p>
            <a:pPr algn="ctr"/>
            <a:endParaRPr lang="es-CO" altLang="es-CO" b="1" i="1" dirty="0" smtClean="0">
              <a:cs typeface="Calibri Light" panose="020F0302020204030204" pitchFamily="34" charset="0"/>
            </a:endParaRPr>
          </a:p>
          <a:p>
            <a:pPr algn="ctr"/>
            <a:r>
              <a:rPr lang="es-CO" altLang="es-CO" b="1" i="1" dirty="0" smtClean="0">
                <a:cs typeface="Calibri Light" panose="020F0302020204030204" pitchFamily="34" charset="0"/>
              </a:rPr>
              <a:t>La gestión del riesgo se hace en virtud de su criticidad con el fin de distribuir y aprovechar eficientemente el  recurso.</a:t>
            </a:r>
          </a:p>
          <a:p>
            <a:pPr algn="ctr"/>
            <a:endParaRPr lang="es-CO" altLang="es-CO" i="1" dirty="0" smtClean="0">
              <a:cs typeface="Calibri Light" panose="020F0302020204030204" pitchFamily="34" charset="0"/>
            </a:endParaRPr>
          </a:p>
          <a:p>
            <a:pPr algn="ctr"/>
            <a:r>
              <a:rPr lang="es-CO" altLang="es-CO" b="1" i="1" dirty="0" smtClean="0">
                <a:cs typeface="Calibri Light" panose="020F0302020204030204" pitchFamily="34" charset="0"/>
              </a:rPr>
              <a:t>Gracias por su atención.</a:t>
            </a:r>
          </a:p>
          <a:p>
            <a:pPr algn="ctr"/>
            <a:endParaRPr lang="es-CO" altLang="es-CO" i="1" dirty="0">
              <a:cs typeface="Calibri Light" panose="020F0302020204030204" pitchFamily="34" charset="0"/>
            </a:endParaRPr>
          </a:p>
          <a:p>
            <a:pPr algn="ctr"/>
            <a:r>
              <a:rPr lang="es-CO" altLang="es-CO" i="1" dirty="0" smtClean="0">
                <a:cs typeface="Calibri Light" panose="020F0302020204030204" pitchFamily="34" charset="0"/>
              </a:rPr>
              <a:t>Jenny Marcela Hernández G</a:t>
            </a:r>
            <a:r>
              <a:rPr lang="es-CO" altLang="es-CO" i="1" dirty="0" smtClean="0">
                <a:cs typeface="Calibri Light" panose="020F0302020204030204" pitchFamily="34" charset="0"/>
              </a:rPr>
              <a:t>.</a:t>
            </a:r>
          </a:p>
          <a:p>
            <a:pPr algn="ctr"/>
            <a:endParaRPr lang="es-CO" altLang="es-CO" i="1" dirty="0" smtClean="0">
              <a:cs typeface="Calibri Light" panose="020F0302020204030204" pitchFamily="34" charset="0"/>
            </a:endParaRPr>
          </a:p>
          <a:p>
            <a:pPr algn="ctr"/>
            <a:r>
              <a:rPr lang="es-CO" altLang="es-CO" dirty="0" smtClean="0">
                <a:cs typeface="Calibri Light" panose="020F0302020204030204" pitchFamily="34" charset="0"/>
                <a:hlinkClick r:id="rId2"/>
              </a:rPr>
              <a:t>Jenny.hernandezg@telefonica.com</a:t>
            </a:r>
            <a:endParaRPr lang="es-CO" altLang="es-CO" dirty="0" smtClean="0">
              <a:cs typeface="Calibri Light" panose="020F0302020204030204" pitchFamily="34" charset="0"/>
            </a:endParaRPr>
          </a:p>
          <a:p>
            <a:pPr algn="ctr"/>
            <a:endParaRPr lang="es-CO" altLang="es-CO" dirty="0" smtClean="0">
              <a:cs typeface="Calibri Light" panose="020F0302020204030204" pitchFamily="34" charset="0"/>
            </a:endParaRPr>
          </a:p>
          <a:p>
            <a:pPr algn="ctr"/>
            <a:endParaRPr lang="es-CO" altLang="es-CO" b="1" i="1" dirty="0" smtClean="0"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IORES ECO">
  <a:themeElements>
    <a:clrScheme name="PALETA COLORES PPT TELEFÓNICA">
      <a:dk1>
        <a:srgbClr val="008597"/>
      </a:dk1>
      <a:lt1>
        <a:srgbClr val="FFFFFF"/>
      </a:lt1>
      <a:dk2>
        <a:srgbClr val="006476"/>
      </a:dk2>
      <a:lt2>
        <a:srgbClr val="00C6DA"/>
      </a:lt2>
      <a:accent1>
        <a:srgbClr val="62E7FF"/>
      </a:accent1>
      <a:accent2>
        <a:srgbClr val="990099"/>
      </a:accent2>
      <a:accent3>
        <a:srgbClr val="FFFF00"/>
      </a:accent3>
      <a:accent4>
        <a:srgbClr val="00FF99"/>
      </a:accent4>
      <a:accent5>
        <a:srgbClr val="FF6633"/>
      </a:accent5>
      <a:accent6>
        <a:srgbClr val="003245"/>
      </a:accent6>
      <a:hlink>
        <a:srgbClr val="9A479C"/>
      </a:hlink>
      <a:folHlink>
        <a:srgbClr val="929292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1C7D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ln>
          <a:headEnd type="none" w="med" len="med"/>
          <a:tailEnd type="none" w="med" len="med"/>
        </a:ln>
        <a:extLst/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 eaLnBrk="1" hangingPunct="1">
          <a:defRPr sz="2000" dirty="0" err="1">
            <a:solidFill>
              <a:schemeClr val="tx2"/>
            </a:solidFill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Diseño personalizado 1">
        <a:dk1>
          <a:srgbClr val="123E51"/>
        </a:dk1>
        <a:lt1>
          <a:srgbClr val="FFFFFF"/>
        </a:lt1>
        <a:dk2>
          <a:srgbClr val="00C6D7"/>
        </a:dk2>
        <a:lt2>
          <a:srgbClr val="929292"/>
        </a:lt2>
        <a:accent1>
          <a:srgbClr val="123E51"/>
        </a:accent1>
        <a:accent2>
          <a:srgbClr val="00C6D7"/>
        </a:accent2>
        <a:accent3>
          <a:srgbClr val="FFFFFF"/>
        </a:accent3>
        <a:accent4>
          <a:srgbClr val="0E3444"/>
        </a:accent4>
        <a:accent5>
          <a:srgbClr val="AAAFB3"/>
        </a:accent5>
        <a:accent6>
          <a:srgbClr val="00B3C3"/>
        </a:accent6>
        <a:hlink>
          <a:srgbClr val="D8EDF9"/>
        </a:hlink>
        <a:folHlink>
          <a:srgbClr val="9292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ORTADAS">
  <a:themeElements>
    <a:clrScheme name="PALETA COLORES PPT TELEFÓNICA">
      <a:dk1>
        <a:srgbClr val="008597"/>
      </a:dk1>
      <a:lt1>
        <a:srgbClr val="FFFFFF"/>
      </a:lt1>
      <a:dk2>
        <a:srgbClr val="006476"/>
      </a:dk2>
      <a:lt2>
        <a:srgbClr val="00C6DA"/>
      </a:lt2>
      <a:accent1>
        <a:srgbClr val="62E7FF"/>
      </a:accent1>
      <a:accent2>
        <a:srgbClr val="990099"/>
      </a:accent2>
      <a:accent3>
        <a:srgbClr val="FFFF00"/>
      </a:accent3>
      <a:accent4>
        <a:srgbClr val="00FF99"/>
      </a:accent4>
      <a:accent5>
        <a:srgbClr val="FF6633"/>
      </a:accent5>
      <a:accent6>
        <a:srgbClr val="003245"/>
      </a:accent6>
      <a:hlink>
        <a:srgbClr val="9A479C"/>
      </a:hlink>
      <a:folHlink>
        <a:srgbClr val="92929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000" dirty="0">
            <a:solidFill>
              <a:schemeClr val="tx2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SEPARADORES">
  <a:themeElements>
    <a:clrScheme name="PALETA COLORES PPT TELEFÓNICA">
      <a:dk1>
        <a:srgbClr val="008597"/>
      </a:dk1>
      <a:lt1>
        <a:srgbClr val="FFFFFF"/>
      </a:lt1>
      <a:dk2>
        <a:srgbClr val="006476"/>
      </a:dk2>
      <a:lt2>
        <a:srgbClr val="00C6DA"/>
      </a:lt2>
      <a:accent1>
        <a:srgbClr val="62E7FF"/>
      </a:accent1>
      <a:accent2>
        <a:srgbClr val="990099"/>
      </a:accent2>
      <a:accent3>
        <a:srgbClr val="FFFF00"/>
      </a:accent3>
      <a:accent4>
        <a:srgbClr val="00FF99"/>
      </a:accent4>
      <a:accent5>
        <a:srgbClr val="FF6633"/>
      </a:accent5>
      <a:accent6>
        <a:srgbClr val="003245"/>
      </a:accent6>
      <a:hlink>
        <a:srgbClr val="9A479C"/>
      </a:hlink>
      <a:folHlink>
        <a:srgbClr val="92929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000" dirty="0">
            <a:solidFill>
              <a:schemeClr val="tx2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Diseño personalizado">
  <a:themeElements>
    <a:clrScheme name="PALETA COLORES PPT TELEFÓNICA">
      <a:dk1>
        <a:srgbClr val="008597"/>
      </a:dk1>
      <a:lt1>
        <a:srgbClr val="FFFFFF"/>
      </a:lt1>
      <a:dk2>
        <a:srgbClr val="006476"/>
      </a:dk2>
      <a:lt2>
        <a:srgbClr val="00C6DA"/>
      </a:lt2>
      <a:accent1>
        <a:srgbClr val="62E7FF"/>
      </a:accent1>
      <a:accent2>
        <a:srgbClr val="990099"/>
      </a:accent2>
      <a:accent3>
        <a:srgbClr val="FFFF00"/>
      </a:accent3>
      <a:accent4>
        <a:srgbClr val="00FF99"/>
      </a:accent4>
      <a:accent5>
        <a:srgbClr val="FF6633"/>
      </a:accent5>
      <a:accent6>
        <a:srgbClr val="003245"/>
      </a:accent6>
      <a:hlink>
        <a:srgbClr val="9A479C"/>
      </a:hlink>
      <a:folHlink>
        <a:srgbClr val="92929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000" dirty="0">
            <a:solidFill>
              <a:schemeClr val="tx2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Sender xmlns="http://schemas.microsoft.com/sharepoint/v3" xsi:nil="true"/>
    <EmailFrom xmlns="http://schemas.microsoft.com/sharepoint/v3" xsi:nil="true"/>
    <EmailSubject xmlns="http://schemas.microsoft.com/sharepoint/v3" xsi:nil="true"/>
    <PublishingExpirationDate xmlns="http://schemas.microsoft.com/sharepoint/v3" xsi:nil="true"/>
    <PublishingStartDate xmlns="http://schemas.microsoft.com/sharepoint/v3" xsi:nil="true"/>
    <EmailCc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944E610A0FECC409AC20E89573F6F96" ma:contentTypeVersion="6" ma:contentTypeDescription="Crear nuevo documento." ma:contentTypeScope="" ma:versionID="bb593a9b6638fc440b1368b11e06599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d013676dabcc8b827ffbc4da12a77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" ma:hidden="true" ma:internalName="PublishingExpirationDate">
      <xsd:simpleType>
        <xsd:restriction base="dms:Unknown"/>
      </xsd:simpleType>
    </xsd:element>
    <xsd:element name="EmailSender" ma:index="10" nillable="true" ma:displayName="Remitente del correo electrónico" ma:hidden="true" ma:internalName="EmailSender">
      <xsd:simpleType>
        <xsd:restriction base="dms:Note">
          <xsd:maxLength value="255"/>
        </xsd:restriction>
      </xsd:simpleType>
    </xsd:element>
    <xsd:element name="EmailTo" ma:index="11" nillable="true" ma:displayName="Correo electrónico para" ma:hidden="true" ma:internalName="EmailTo">
      <xsd:simpleType>
        <xsd:restriction base="dms:Note">
          <xsd:maxLength value="255"/>
        </xsd:restriction>
      </xsd:simpleType>
    </xsd:element>
    <xsd:element name="EmailCc" ma:index="12" nillable="true" ma:displayName="Copia de correo electrónico" ma:hidden="true" ma:internalName="EmailCc">
      <xsd:simpleType>
        <xsd:restriction base="dms:Note">
          <xsd:maxLength value="255"/>
        </xsd:restriction>
      </xsd:simpleType>
    </xsd:element>
    <xsd:element name="EmailFrom" ma:index="13" nillable="true" ma:displayName="Correo electrónico de" ma:hidden="true" ma:internalName="EmailFrom">
      <xsd:simpleType>
        <xsd:restriction base="dms:Text"/>
      </xsd:simpleType>
    </xsd:element>
    <xsd:element name="EmailSubject" ma:index="14" nillable="true" ma:displayName="Asunto del correo electrónico" ma:hidden="true" ma:internalName="EmailSubjec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9643E1-55C7-47CE-8519-57700D71AF5E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D190141-36E6-4A55-9AA7-81B81555C4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14042</TotalTime>
  <Pages>0</Pages>
  <Words>559</Words>
  <Characters>0</Characters>
  <Application>Microsoft Office PowerPoint</Application>
  <PresentationFormat>Presentación en pantalla (4:3)</PresentationFormat>
  <Lines>0</Lines>
  <Paragraphs>81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INTERIORES ECO</vt:lpstr>
      <vt:lpstr>PORTADAS</vt:lpstr>
      <vt:lpstr>SEPARADORES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Santos Garcia,Cesar</dc:creator>
  <cp:lastModifiedBy>Jenny Marcela Hernandez Guayacan</cp:lastModifiedBy>
  <cp:revision>436</cp:revision>
  <cp:lastPrinted>2016-07-22T16:52:51Z</cp:lastPrinted>
  <dcterms:modified xsi:type="dcterms:W3CDTF">2016-07-22T22:21:54Z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mailTo">
    <vt:lpwstr/>
  </property>
  <property fmtid="{D5CDD505-2E9C-101B-9397-08002B2CF9AE}" pid="3" name="EmailSender">
    <vt:lpwstr/>
  </property>
  <property fmtid="{D5CDD505-2E9C-101B-9397-08002B2CF9AE}" pid="4" name="EmailFrom">
    <vt:lpwstr/>
  </property>
  <property fmtid="{D5CDD505-2E9C-101B-9397-08002B2CF9AE}" pid="5" name="EmailSubject">
    <vt:lpwstr/>
  </property>
  <property fmtid="{D5CDD505-2E9C-101B-9397-08002B2CF9AE}" pid="6" name="PublishingExpirationDate">
    <vt:lpwstr/>
  </property>
  <property fmtid="{D5CDD505-2E9C-101B-9397-08002B2CF9AE}" pid="7" name="PublishingStartDate">
    <vt:lpwstr/>
  </property>
  <property fmtid="{D5CDD505-2E9C-101B-9397-08002B2CF9AE}" pid="8" name="EmailCc">
    <vt:lpwstr/>
  </property>
</Properties>
</file>