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61" r:id="rId5"/>
    <p:sldId id="258" r:id="rId6"/>
    <p:sldId id="259" r:id="rId7"/>
    <p:sldId id="262" r:id="rId8"/>
    <p:sldId id="266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657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392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172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678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900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044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138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35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614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825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494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D690-5395-4AC3-9AFF-BC7BD92911DC}" type="datetimeFigureOut">
              <a:rPr lang="es-CO" smtClean="0"/>
              <a:t>03/08/2016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35E1C-FF9A-431B-A8E6-DA106447228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02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C:\Users\eperez\AppData\Local\Microsoft\Windows\Temporary Internet Files\Content.Outlook\2G7VF9BN\Presentacion power point-03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39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81629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331640" y="3212976"/>
            <a:ext cx="69127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With an Emphasis on </a:t>
            </a:r>
          </a:p>
          <a:p>
            <a:r>
              <a:rPr lang="en-US" sz="2400" dirty="0"/>
              <a:t>Banks and the Financial Sector</a:t>
            </a:r>
          </a:p>
          <a:p>
            <a:endParaRPr lang="en-US" sz="2400" dirty="0"/>
          </a:p>
          <a:p>
            <a:pPr algn="r"/>
            <a:r>
              <a:rPr lang="en-US" sz="2400" dirty="0"/>
              <a:t>Gregory </a:t>
            </a:r>
            <a:r>
              <a:rPr lang="en-US" sz="2400" dirty="0" err="1"/>
              <a:t>Pavin</a:t>
            </a:r>
            <a:r>
              <a:rPr lang="en-US" sz="2400" dirty="0"/>
              <a:t>, EY</a:t>
            </a:r>
          </a:p>
          <a:p>
            <a:pPr algn="r"/>
            <a:r>
              <a:rPr lang="en-US" sz="2400" dirty="0"/>
              <a:t>4 August 2016</a:t>
            </a:r>
          </a:p>
        </p:txBody>
      </p:sp>
    </p:spTree>
    <p:extLst>
      <p:ext uri="{BB962C8B-B14F-4D97-AF65-F5344CB8AC3E}">
        <p14:creationId xmlns:p14="http://schemas.microsoft.com/office/powerpoint/2010/main" val="1300057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275856" y="1268760"/>
            <a:ext cx="19563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  <a:t>Agenda</a:t>
            </a:r>
            <a:endParaRPr lang="es-CO" b="1" dirty="0"/>
          </a:p>
        </p:txBody>
      </p:sp>
      <p:sp>
        <p:nvSpPr>
          <p:cNvPr id="6" name="5 Rectángulo"/>
          <p:cNvSpPr/>
          <p:nvPr/>
        </p:nvSpPr>
        <p:spPr>
          <a:xfrm>
            <a:off x="539552" y="2204864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What is the digital economy?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How does it apply to Banks, Insurers, and the Financial Sector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What are the key fiscal considerations of the evolving FINTECH space under BEPS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BEPS and the Digital Economy Generally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BEPS for Financials</a:t>
            </a:r>
          </a:p>
        </p:txBody>
      </p:sp>
    </p:spTree>
    <p:extLst>
      <p:ext uri="{BB962C8B-B14F-4D97-AF65-F5344CB8AC3E}">
        <p14:creationId xmlns:p14="http://schemas.microsoft.com/office/powerpoint/2010/main" val="3805392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28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755576" y="1268760"/>
            <a:ext cx="79208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  <a:t>Digital Economy and Financials</a:t>
            </a:r>
            <a:endParaRPr lang="es-CO" b="1" dirty="0"/>
          </a:p>
        </p:txBody>
      </p:sp>
      <p:sp>
        <p:nvSpPr>
          <p:cNvPr id="6" name="5 Rectángulo"/>
          <p:cNvSpPr/>
          <p:nvPr/>
        </p:nvSpPr>
        <p:spPr>
          <a:xfrm>
            <a:off x="611560" y="2276872"/>
            <a:ext cx="7776864" cy="413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FINTECH is changing the financial sector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What you do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How you do it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Who you do it for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Where you do it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How you are taxed</a:t>
            </a:r>
          </a:p>
        </p:txBody>
      </p:sp>
    </p:spTree>
    <p:extLst>
      <p:ext uri="{BB962C8B-B14F-4D97-AF65-F5344CB8AC3E}">
        <p14:creationId xmlns:p14="http://schemas.microsoft.com/office/powerpoint/2010/main" val="545691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755576" y="1484784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5" name="4 Rectángulo"/>
          <p:cNvSpPr/>
          <p:nvPr/>
        </p:nvSpPr>
        <p:spPr>
          <a:xfrm>
            <a:off x="179512" y="1196752"/>
            <a:ext cx="9001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  <a:t>Fiscal Considerations for </a:t>
            </a:r>
            <a:b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  <a:t>the Digital Economy</a:t>
            </a:r>
            <a:endParaRPr lang="es-CO" b="1" dirty="0"/>
          </a:p>
        </p:txBody>
      </p:sp>
      <p:sp>
        <p:nvSpPr>
          <p:cNvPr id="6" name="5 Rectángulo"/>
          <p:cNvSpPr/>
          <p:nvPr/>
        </p:nvSpPr>
        <p:spPr>
          <a:xfrm>
            <a:off x="683568" y="2924944"/>
            <a:ext cx="7632848" cy="2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TP and IP considerations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Applying general fiscal considerations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Consideration of modifying fiscal approaches</a:t>
            </a:r>
          </a:p>
        </p:txBody>
      </p:sp>
    </p:spTree>
    <p:extLst>
      <p:ext uri="{BB962C8B-B14F-4D97-AF65-F5344CB8AC3E}">
        <p14:creationId xmlns:p14="http://schemas.microsoft.com/office/powerpoint/2010/main" val="1573083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50036" y="692696"/>
            <a:ext cx="79208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  <a:t>BEPS proposals for Digital Economy	</a:t>
            </a:r>
            <a:endParaRPr lang="es-CO" b="1" dirty="0"/>
          </a:p>
        </p:txBody>
      </p:sp>
      <p:sp>
        <p:nvSpPr>
          <p:cNvPr id="6" name="5 Rectángulo"/>
          <p:cNvSpPr/>
          <p:nvPr/>
        </p:nvSpPr>
        <p:spPr>
          <a:xfrm>
            <a:off x="550035" y="2060848"/>
            <a:ext cx="8294457" cy="4512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 smtClean="0">
                <a:solidFill>
                  <a:prstClr val="black"/>
                </a:solidFill>
              </a:rPr>
              <a:t>Encourage countries to adopt immediately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</a:rPr>
              <a:t>Consider </a:t>
            </a:r>
            <a:r>
              <a:rPr lang="en-US" sz="3200" dirty="0">
                <a:solidFill>
                  <a:prstClr val="black"/>
                </a:solidFill>
              </a:rPr>
              <a:t>3 broad approaches to tax reform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Analyze party bearing tax impact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Not adopt any of these 3 approaches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Countries are free to adopt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Perhaps encouraged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Be mindful of existing treaty obligations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Belief is that other BEPS measures </a:t>
            </a:r>
            <a:r>
              <a:rPr lang="en-US" sz="3200" dirty="0" smtClean="0">
                <a:solidFill>
                  <a:prstClr val="black"/>
                </a:solidFill>
              </a:rPr>
              <a:t>address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776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43507" y="476672"/>
            <a:ext cx="88569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  <a:t>BEPS Actions Impacting </a:t>
            </a:r>
            <a:b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  <a:t>Digital Economy and Financials</a:t>
            </a:r>
            <a:endParaRPr lang="es-CO" b="1" dirty="0"/>
          </a:p>
        </p:txBody>
      </p:sp>
      <p:sp>
        <p:nvSpPr>
          <p:cNvPr id="5" name="4 Rectángulo"/>
          <p:cNvSpPr/>
          <p:nvPr/>
        </p:nvSpPr>
        <p:spPr>
          <a:xfrm>
            <a:off x="755576" y="1922835"/>
            <a:ext cx="7848872" cy="479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Modify Permanent Establishment rules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Update Transfer Pricing Principles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Cash box for IP ownership / risk management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Risk free return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DEMPE functions and returns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Consider application to financials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Risk and capital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</a:rPr>
              <a:t>Customer relationships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Enact CFC rules to consider financial income</a:t>
            </a:r>
          </a:p>
        </p:txBody>
      </p:sp>
    </p:spTree>
    <p:extLst>
      <p:ext uri="{BB962C8B-B14F-4D97-AF65-F5344CB8AC3E}">
        <p14:creationId xmlns:p14="http://schemas.microsoft.com/office/powerpoint/2010/main" val="1957004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eperez\AppData\Local\Microsoft\Windows\Temporary Internet Files\Content.Outlook\2G7VF9BN\Presentacion power point-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" y="-5858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86833" y="1340767"/>
            <a:ext cx="8352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prstClr val="black"/>
                </a:solidFill>
                <a:ea typeface="+mj-ea"/>
                <a:cs typeface="+mj-cs"/>
              </a:rPr>
              <a:t>Recent Industry Developments</a:t>
            </a:r>
            <a:endParaRPr lang="es-CO" b="1" dirty="0"/>
          </a:p>
        </p:txBody>
      </p:sp>
      <p:sp>
        <p:nvSpPr>
          <p:cNvPr id="5" name="4 Rectángulo"/>
          <p:cNvSpPr/>
          <p:nvPr/>
        </p:nvSpPr>
        <p:spPr>
          <a:xfrm>
            <a:off x="170809" y="2420888"/>
            <a:ext cx="8784976" cy="294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Banks and Permanent </a:t>
            </a:r>
            <a:r>
              <a:rPr lang="en-US" sz="3200" dirty="0" smtClean="0">
                <a:solidFill>
                  <a:prstClr val="black"/>
                </a:solidFill>
              </a:rPr>
              <a:t>Establishments</a:t>
            </a:r>
            <a:endParaRPr lang="en-US" sz="32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Banks and booking / trading </a:t>
            </a:r>
            <a:r>
              <a:rPr lang="en-US" sz="3200" dirty="0" smtClean="0">
                <a:solidFill>
                  <a:prstClr val="black"/>
                </a:solidFill>
              </a:rPr>
              <a:t>models</a:t>
            </a:r>
            <a:endParaRPr lang="en-US" sz="32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Insurers and </a:t>
            </a:r>
            <a:r>
              <a:rPr lang="en-US" sz="3200" dirty="0" smtClean="0">
                <a:solidFill>
                  <a:prstClr val="black"/>
                </a:solidFill>
              </a:rPr>
              <a:t>Reinsurance</a:t>
            </a:r>
            <a:endParaRPr lang="en-US" sz="32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Insurers and big data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</a:rPr>
              <a:t>Payment </a:t>
            </a:r>
            <a:r>
              <a:rPr lang="en-US" sz="3200" dirty="0">
                <a:solidFill>
                  <a:prstClr val="black"/>
                </a:solidFill>
              </a:rPr>
              <a:t>processors</a:t>
            </a:r>
          </a:p>
        </p:txBody>
      </p:sp>
    </p:spTree>
    <p:extLst>
      <p:ext uri="{BB962C8B-B14F-4D97-AF65-F5344CB8AC3E}">
        <p14:creationId xmlns:p14="http://schemas.microsoft.com/office/powerpoint/2010/main" val="3492302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3184</TotalTime>
  <Words>217</Words>
  <Application>Microsoft Office PowerPoint</Application>
  <PresentationFormat>Presentación en pantalla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Viviana Perez Prieto</dc:creator>
  <cp:lastModifiedBy>aovalle</cp:lastModifiedBy>
  <cp:revision>6</cp:revision>
  <dcterms:created xsi:type="dcterms:W3CDTF">2016-07-26T16:35:18Z</dcterms:created>
  <dcterms:modified xsi:type="dcterms:W3CDTF">2016-08-03T22:13:46Z</dcterms:modified>
</cp:coreProperties>
</file>