
<file path=[Content_Types].xml><?xml version="1.0" encoding="utf-8"?>
<Types xmlns="http://schemas.openxmlformats.org/package/2006/content-types">
  <Default Extension="xml" ContentType="application/xml"/>
  <Default Extension="jpg" ContentType="image/jpeg"/>
  <Default Extension="tiff" ContentType="image/tiff"/>
  <Default Extension="jpeg" ContentType="image/jpeg"/>
  <Default Extension="xlsx" ContentType="application/vnd.openxmlformats-officedocument.spreadsheetml.sheet"/>
  <Default Extension="emf" ContentType="image/x-emf"/>
  <Default Extension="vml" ContentType="application/vnd.openxmlformats-officedocument.vmlDrawin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7.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8.xml" ContentType="application/vnd.openxmlformats-officedocument.presentationml.notesSlide+xml"/>
  <Override PartName="/ppt/charts/chart3.xml" ContentType="application/vnd.openxmlformats-officedocument.drawingml.chart+xml"/>
  <Override PartName="/ppt/notesSlides/notesSlide19.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0.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1.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2.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7"/>
  </p:notesMasterIdLst>
  <p:sldIdLst>
    <p:sldId id="257" r:id="rId2"/>
    <p:sldId id="381" r:id="rId3"/>
    <p:sldId id="397" r:id="rId4"/>
    <p:sldId id="392" r:id="rId5"/>
    <p:sldId id="393" r:id="rId6"/>
    <p:sldId id="412" r:id="rId7"/>
    <p:sldId id="415" r:id="rId8"/>
    <p:sldId id="416" r:id="rId9"/>
    <p:sldId id="417" r:id="rId10"/>
    <p:sldId id="400" r:id="rId11"/>
    <p:sldId id="408" r:id="rId12"/>
    <p:sldId id="401" r:id="rId13"/>
    <p:sldId id="409" r:id="rId14"/>
    <p:sldId id="410" r:id="rId15"/>
    <p:sldId id="405" r:id="rId16"/>
    <p:sldId id="402" r:id="rId17"/>
    <p:sldId id="407" r:id="rId18"/>
    <p:sldId id="414" r:id="rId19"/>
    <p:sldId id="384" r:id="rId20"/>
    <p:sldId id="370" r:id="rId21"/>
    <p:sldId id="411" r:id="rId22"/>
    <p:sldId id="403" r:id="rId23"/>
    <p:sldId id="404" r:id="rId24"/>
    <p:sldId id="406" r:id="rId25"/>
    <p:sldId id="325" r:id="rId26"/>
  </p:sldIdLst>
  <p:sldSz cx="9144000" cy="6858000" type="screen4x3"/>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na Velasquez" initials="" lastIdx="8" clrIdx="0"/>
  <p:cmAuthor id="1" name="Lina Marcela Velásquez Bernal" initials="LMVB" lastIdx="1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051"/>
    <a:srgbClr val="3366FF"/>
    <a:srgbClr val="FFFFFF"/>
    <a:srgbClr val="76D6FF"/>
    <a:srgbClr val="FF3300"/>
    <a:srgbClr val="52B783"/>
    <a:srgbClr val="488C86"/>
    <a:srgbClr val="FFC900"/>
    <a:srgbClr val="FF5050"/>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Estilo claro 3 - Énfasis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12" autoAdjust="0"/>
    <p:restoredTop sz="90359" autoAdjust="0"/>
  </p:normalViewPr>
  <p:slideViewPr>
    <p:cSldViewPr>
      <p:cViewPr varScale="1">
        <p:scale>
          <a:sx n="84" d="100"/>
          <a:sy n="84" d="100"/>
        </p:scale>
        <p:origin x="-816" y="-1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_rels/chart3.xml.rels><?xml version="1.0" encoding="UTF-8" standalone="yes"?>
<Relationships xmlns="http://schemas.openxmlformats.org/package/2006/relationships"><Relationship Id="rId1" Type="http://schemas.openxmlformats.org/officeDocument/2006/relationships/oleObject" Target="file:///\\localhost\Users\carolinarodriguezdiaz\Downloads\datos%20presentacio&#769;n%20jun2-17comite%20EAA.xlsx" TargetMode="External"/><Relationship Id="rId2" Type="http://schemas.microsoft.com/office/2011/relationships/chartStyle" Target="style1.xml"/><Relationship Id="rId3" Type="http://schemas.microsoft.com/office/2011/relationships/chartColorStyle" Target="colors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i="0" baseline="0" dirty="0" err="1">
                <a:effectLst/>
              </a:rPr>
              <a:t>Comparativo</a:t>
            </a:r>
            <a:r>
              <a:rPr lang="en-US" sz="1800" b="1" i="0" baseline="0" dirty="0">
                <a:effectLst/>
              </a:rPr>
              <a:t> </a:t>
            </a:r>
            <a:r>
              <a:rPr lang="en-US" sz="1800" b="1" i="0" baseline="0" dirty="0" err="1">
                <a:effectLst/>
              </a:rPr>
              <a:t>Peticiones</a:t>
            </a:r>
            <a:r>
              <a:rPr lang="en-US" sz="1800" b="1" i="0" baseline="0" dirty="0">
                <a:effectLst/>
              </a:rPr>
              <a:t> </a:t>
            </a:r>
            <a:r>
              <a:rPr lang="en-US" sz="1800" b="1" i="0" baseline="0" dirty="0" err="1">
                <a:effectLst/>
              </a:rPr>
              <a:t>Secretaría</a:t>
            </a:r>
            <a:r>
              <a:rPr lang="en-US" sz="1800" b="1" i="0" baseline="0" dirty="0">
                <a:effectLst/>
              </a:rPr>
              <a:t> de </a:t>
            </a:r>
            <a:r>
              <a:rPr lang="en-US" sz="1800" b="1" i="0" baseline="0" dirty="0" err="1">
                <a:effectLst/>
              </a:rPr>
              <a:t>Transparencia</a:t>
            </a:r>
            <a:endParaRPr lang="en-US" sz="1800" b="1" i="0" baseline="0" dirty="0">
              <a:effectLst/>
            </a:endParaRPr>
          </a:p>
          <a:p>
            <a:pPr>
              <a:defRPr sz="1400" b="0" i="0" u="none" strike="noStrike" kern="1200" spc="0" baseline="0">
                <a:solidFill>
                  <a:schemeClr val="tx1">
                    <a:lumMod val="65000"/>
                    <a:lumOff val="35000"/>
                  </a:schemeClr>
                </a:solidFill>
                <a:latin typeface="+mn-lt"/>
                <a:ea typeface="+mn-ea"/>
                <a:cs typeface="+mn-cs"/>
              </a:defRPr>
            </a:pPr>
            <a:r>
              <a:rPr lang="en-US" sz="1800" b="1" i="0" baseline="0" dirty="0">
                <a:effectLst/>
              </a:rPr>
              <a:t> </a:t>
            </a:r>
            <a:r>
              <a:rPr lang="en-US" sz="1800" b="1" i="0" baseline="0" dirty="0" err="1">
                <a:effectLst/>
              </a:rPr>
              <a:t>Años</a:t>
            </a:r>
            <a:r>
              <a:rPr lang="en-US" sz="1800" b="1" i="0" baseline="0" dirty="0">
                <a:effectLst/>
              </a:rPr>
              <a:t>  ( </a:t>
            </a:r>
            <a:r>
              <a:rPr lang="en-US" sz="1800" b="1" i="0" baseline="0" dirty="0" smtClean="0">
                <a:effectLst/>
              </a:rPr>
              <a:t>2013 </a:t>
            </a:r>
            <a:r>
              <a:rPr lang="en-US" sz="1800" b="1" i="0" baseline="0" dirty="0">
                <a:effectLst/>
              </a:rPr>
              <a:t>- 2017  ) Corte a mayo 31 </a:t>
            </a:r>
            <a:endParaRPr lang="es-CO" dirty="0">
              <a:effectLst/>
            </a:endParaRPr>
          </a:p>
        </c:rich>
      </c:tx>
      <c:layout/>
      <c:overlay val="0"/>
      <c:spPr>
        <a:noFill/>
        <a:ln>
          <a:noFill/>
        </a:ln>
        <a:effectLst/>
      </c:spPr>
    </c:title>
    <c:autoTitleDeleted val="0"/>
    <c:plotArea>
      <c:layout/>
      <c:lineChart>
        <c:grouping val="standard"/>
        <c:varyColors val="0"/>
        <c:ser>
          <c:idx val="0"/>
          <c:order val="0"/>
          <c:tx>
            <c:v>Cantidad</c:v>
          </c:tx>
          <c:spPr>
            <a:ln w="28575" cap="rnd">
              <a:solidFill>
                <a:schemeClr val="accent6">
                  <a:lumMod val="50000"/>
                </a:schemeClr>
              </a:solidFill>
              <a:round/>
            </a:ln>
            <a:effectLst/>
          </c:spPr>
          <c:marker>
            <c:symbol val="none"/>
          </c:marker>
          <c:trendline>
            <c:spPr>
              <a:ln w="19050" cap="rnd">
                <a:solidFill>
                  <a:schemeClr val="accent1"/>
                </a:solidFill>
                <a:prstDash val="sysDot"/>
              </a:ln>
              <a:effectLst/>
            </c:spPr>
            <c:trendlineType val="exp"/>
            <c:dispRSqr val="0"/>
            <c:dispEq val="0"/>
          </c:trendline>
          <c:cat>
            <c:numRef>
              <c:f>DatosDenuncias!$B$51:$B$103</c:f>
              <c:numCache>
                <c:formatCode>mmm\-yy</c:formatCode>
                <c:ptCount val="53"/>
                <c:pt idx="0">
                  <c:v>41275.0</c:v>
                </c:pt>
                <c:pt idx="1">
                  <c:v>41306.0</c:v>
                </c:pt>
                <c:pt idx="2">
                  <c:v>41334.0</c:v>
                </c:pt>
                <c:pt idx="3">
                  <c:v>41365.0</c:v>
                </c:pt>
                <c:pt idx="4">
                  <c:v>41395.0</c:v>
                </c:pt>
                <c:pt idx="5">
                  <c:v>41426.0</c:v>
                </c:pt>
                <c:pt idx="6">
                  <c:v>41456.0</c:v>
                </c:pt>
                <c:pt idx="7">
                  <c:v>41487.0</c:v>
                </c:pt>
                <c:pt idx="8">
                  <c:v>41518.0</c:v>
                </c:pt>
                <c:pt idx="9">
                  <c:v>41548.0</c:v>
                </c:pt>
                <c:pt idx="10">
                  <c:v>41579.0</c:v>
                </c:pt>
                <c:pt idx="11">
                  <c:v>41609.0</c:v>
                </c:pt>
                <c:pt idx="12">
                  <c:v>41640.0</c:v>
                </c:pt>
                <c:pt idx="13">
                  <c:v>41671.0</c:v>
                </c:pt>
                <c:pt idx="14">
                  <c:v>41699.0</c:v>
                </c:pt>
                <c:pt idx="15">
                  <c:v>41730.0</c:v>
                </c:pt>
                <c:pt idx="16">
                  <c:v>41760.0</c:v>
                </c:pt>
                <c:pt idx="17">
                  <c:v>41791.0</c:v>
                </c:pt>
                <c:pt idx="18">
                  <c:v>41821.0</c:v>
                </c:pt>
                <c:pt idx="19">
                  <c:v>41852.0</c:v>
                </c:pt>
                <c:pt idx="20">
                  <c:v>41883.0</c:v>
                </c:pt>
                <c:pt idx="21">
                  <c:v>41913.0</c:v>
                </c:pt>
                <c:pt idx="22">
                  <c:v>41944.0</c:v>
                </c:pt>
                <c:pt idx="23">
                  <c:v>41974.0</c:v>
                </c:pt>
                <c:pt idx="24">
                  <c:v>42005.0</c:v>
                </c:pt>
                <c:pt idx="25">
                  <c:v>42036.0</c:v>
                </c:pt>
                <c:pt idx="26">
                  <c:v>42064.0</c:v>
                </c:pt>
                <c:pt idx="27">
                  <c:v>42095.0</c:v>
                </c:pt>
                <c:pt idx="28">
                  <c:v>42125.0</c:v>
                </c:pt>
                <c:pt idx="29">
                  <c:v>42156.0</c:v>
                </c:pt>
                <c:pt idx="30">
                  <c:v>42186.0</c:v>
                </c:pt>
                <c:pt idx="31">
                  <c:v>42217.0</c:v>
                </c:pt>
                <c:pt idx="32">
                  <c:v>42248.0</c:v>
                </c:pt>
                <c:pt idx="33">
                  <c:v>42278.0</c:v>
                </c:pt>
                <c:pt idx="34">
                  <c:v>42309.0</c:v>
                </c:pt>
                <c:pt idx="35">
                  <c:v>42339.0</c:v>
                </c:pt>
                <c:pt idx="36">
                  <c:v>42370.0</c:v>
                </c:pt>
                <c:pt idx="37">
                  <c:v>42401.0</c:v>
                </c:pt>
                <c:pt idx="38">
                  <c:v>42430.0</c:v>
                </c:pt>
                <c:pt idx="39">
                  <c:v>42461.0</c:v>
                </c:pt>
                <c:pt idx="40">
                  <c:v>42491.0</c:v>
                </c:pt>
                <c:pt idx="41">
                  <c:v>42522.0</c:v>
                </c:pt>
                <c:pt idx="42">
                  <c:v>42552.0</c:v>
                </c:pt>
                <c:pt idx="43">
                  <c:v>42583.0</c:v>
                </c:pt>
                <c:pt idx="44">
                  <c:v>42614.0</c:v>
                </c:pt>
                <c:pt idx="45">
                  <c:v>42644.0</c:v>
                </c:pt>
                <c:pt idx="46">
                  <c:v>42675.0</c:v>
                </c:pt>
                <c:pt idx="47">
                  <c:v>42705.0</c:v>
                </c:pt>
                <c:pt idx="48">
                  <c:v>42736.0</c:v>
                </c:pt>
                <c:pt idx="49">
                  <c:v>42767.0</c:v>
                </c:pt>
                <c:pt idx="50">
                  <c:v>42795.0</c:v>
                </c:pt>
                <c:pt idx="51">
                  <c:v>42826.0</c:v>
                </c:pt>
                <c:pt idx="52">
                  <c:v>42856.0</c:v>
                </c:pt>
              </c:numCache>
            </c:numRef>
          </c:cat>
          <c:val>
            <c:numRef>
              <c:f>DatosDenuncias!$C$51:$C$103</c:f>
              <c:numCache>
                <c:formatCode>#,##0</c:formatCode>
                <c:ptCount val="53"/>
                <c:pt idx="0">
                  <c:v>78.0</c:v>
                </c:pt>
                <c:pt idx="1">
                  <c:v>137.0</c:v>
                </c:pt>
                <c:pt idx="2">
                  <c:v>136.0</c:v>
                </c:pt>
                <c:pt idx="3">
                  <c:v>138.0</c:v>
                </c:pt>
                <c:pt idx="4">
                  <c:v>101.0</c:v>
                </c:pt>
                <c:pt idx="5">
                  <c:v>81.0</c:v>
                </c:pt>
                <c:pt idx="6">
                  <c:v>128.0</c:v>
                </c:pt>
                <c:pt idx="7">
                  <c:v>156.0</c:v>
                </c:pt>
                <c:pt idx="8">
                  <c:v>189.0</c:v>
                </c:pt>
                <c:pt idx="9">
                  <c:v>125.0</c:v>
                </c:pt>
                <c:pt idx="10">
                  <c:v>127.0</c:v>
                </c:pt>
                <c:pt idx="11">
                  <c:v>120.0</c:v>
                </c:pt>
                <c:pt idx="12">
                  <c:v>109.0</c:v>
                </c:pt>
                <c:pt idx="13">
                  <c:v>139.0</c:v>
                </c:pt>
                <c:pt idx="14">
                  <c:v>150.0</c:v>
                </c:pt>
                <c:pt idx="15">
                  <c:v>133.0</c:v>
                </c:pt>
                <c:pt idx="16">
                  <c:v>100.0</c:v>
                </c:pt>
                <c:pt idx="17">
                  <c:v>86.0</c:v>
                </c:pt>
                <c:pt idx="18">
                  <c:v>122.0</c:v>
                </c:pt>
                <c:pt idx="19">
                  <c:v>113.0</c:v>
                </c:pt>
                <c:pt idx="20">
                  <c:v>211.0</c:v>
                </c:pt>
                <c:pt idx="21">
                  <c:v>156.0</c:v>
                </c:pt>
                <c:pt idx="22">
                  <c:v>181.0</c:v>
                </c:pt>
                <c:pt idx="23">
                  <c:v>190.0</c:v>
                </c:pt>
                <c:pt idx="24">
                  <c:v>138.0</c:v>
                </c:pt>
                <c:pt idx="25">
                  <c:v>231.0</c:v>
                </c:pt>
                <c:pt idx="26">
                  <c:v>288.0</c:v>
                </c:pt>
                <c:pt idx="27">
                  <c:v>279.0</c:v>
                </c:pt>
                <c:pt idx="28">
                  <c:v>256.0</c:v>
                </c:pt>
                <c:pt idx="29">
                  <c:v>296.0</c:v>
                </c:pt>
                <c:pt idx="30">
                  <c:v>270.0</c:v>
                </c:pt>
                <c:pt idx="31">
                  <c:v>218.0</c:v>
                </c:pt>
                <c:pt idx="32">
                  <c:v>303.0</c:v>
                </c:pt>
                <c:pt idx="33">
                  <c:v>248.0</c:v>
                </c:pt>
                <c:pt idx="34">
                  <c:v>256.0</c:v>
                </c:pt>
                <c:pt idx="35">
                  <c:v>394.0</c:v>
                </c:pt>
                <c:pt idx="36">
                  <c:v>216.0</c:v>
                </c:pt>
                <c:pt idx="37">
                  <c:v>198.0</c:v>
                </c:pt>
                <c:pt idx="38">
                  <c:v>209.0</c:v>
                </c:pt>
                <c:pt idx="39">
                  <c:v>222.0</c:v>
                </c:pt>
                <c:pt idx="40">
                  <c:v>258.0</c:v>
                </c:pt>
                <c:pt idx="41">
                  <c:v>217.0</c:v>
                </c:pt>
                <c:pt idx="42">
                  <c:v>227.0</c:v>
                </c:pt>
                <c:pt idx="43">
                  <c:v>269.0</c:v>
                </c:pt>
                <c:pt idx="44">
                  <c:v>269.0</c:v>
                </c:pt>
                <c:pt idx="45">
                  <c:v>197.0</c:v>
                </c:pt>
                <c:pt idx="46">
                  <c:v>341.0</c:v>
                </c:pt>
                <c:pt idx="47">
                  <c:v>290.0</c:v>
                </c:pt>
                <c:pt idx="48">
                  <c:v>244.0</c:v>
                </c:pt>
                <c:pt idx="49">
                  <c:v>323.0</c:v>
                </c:pt>
                <c:pt idx="50">
                  <c:v>367.0</c:v>
                </c:pt>
                <c:pt idx="51">
                  <c:v>335.0</c:v>
                </c:pt>
                <c:pt idx="52">
                  <c:v>367.0</c:v>
                </c:pt>
              </c:numCache>
            </c:numRef>
          </c:val>
          <c:smooth val="0"/>
        </c:ser>
        <c:dLbls>
          <c:showLegendKey val="0"/>
          <c:showVal val="0"/>
          <c:showCatName val="0"/>
          <c:showSerName val="0"/>
          <c:showPercent val="0"/>
          <c:showBubbleSize val="0"/>
        </c:dLbls>
        <c:marker val="1"/>
        <c:smooth val="0"/>
        <c:axId val="-2141311064"/>
        <c:axId val="-2141339640"/>
      </c:lineChart>
      <c:dateAx>
        <c:axId val="-2141311064"/>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141339640"/>
        <c:crosses val="autoZero"/>
        <c:auto val="1"/>
        <c:lblOffset val="100"/>
        <c:baseTimeUnit val="months"/>
      </c:dateAx>
      <c:valAx>
        <c:axId val="-21413396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Cantidad</a:t>
                </a:r>
              </a:p>
            </c:rich>
          </c:tx>
          <c:layout/>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141311064"/>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sz="1800" b="1" i="0" baseline="0">
                <a:effectLst/>
              </a:rPr>
              <a:t>Variación del Promedio Mensual  de Denuncias </a:t>
            </a:r>
            <a:endParaRPr lang="es-CO">
              <a:effectLst/>
            </a:endParaRPr>
          </a:p>
          <a:p>
            <a:pPr>
              <a:defRPr sz="1400" b="0" i="0" u="none" strike="noStrike" kern="1200" spc="0" baseline="0">
                <a:solidFill>
                  <a:schemeClr val="tx1">
                    <a:lumMod val="65000"/>
                    <a:lumOff val="35000"/>
                  </a:schemeClr>
                </a:solidFill>
                <a:latin typeface="+mn-lt"/>
                <a:ea typeface="+mn-ea"/>
                <a:cs typeface="+mn-cs"/>
              </a:defRPr>
            </a:pPr>
            <a:r>
              <a:rPr lang="es-CO" sz="1800" b="1" i="0" baseline="0">
                <a:effectLst/>
              </a:rPr>
              <a:t>2013 - 2017 </a:t>
            </a:r>
            <a:endParaRPr lang="es-CO">
              <a:effectLst/>
            </a:endParaRPr>
          </a:p>
        </c:rich>
      </c:tx>
      <c:layout>
        <c:manualLayout>
          <c:xMode val="edge"/>
          <c:yMode val="edge"/>
          <c:x val="0.197157469924725"/>
          <c:y val="0.0156727535324358"/>
        </c:manualLayout>
      </c:layout>
      <c:overlay val="0"/>
      <c:spPr>
        <a:noFill/>
        <a:ln>
          <a:noFill/>
        </a:ln>
        <a:effectLst/>
      </c:spPr>
    </c:title>
    <c:autoTitleDeleted val="0"/>
    <c:plotArea>
      <c:layout/>
      <c:barChart>
        <c:barDir val="col"/>
        <c:grouping val="clustered"/>
        <c:varyColors val="0"/>
        <c:ser>
          <c:idx val="0"/>
          <c:order val="0"/>
          <c:tx>
            <c:strRef>
              <c:f>DatosDenuncias!$B$118</c:f>
              <c:strCache>
                <c:ptCount val="1"/>
                <c:pt idx="0">
                  <c:v>Promedio Mensual</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DatosDenuncias!$C$117:$G$117</c:f>
              <c:strCache>
                <c:ptCount val="5"/>
                <c:pt idx="0">
                  <c:v>Promedio Mensual 2013</c:v>
                </c:pt>
                <c:pt idx="1">
                  <c:v>Promedio Mensual 2014</c:v>
                </c:pt>
                <c:pt idx="2">
                  <c:v>Promedio Mensual 2015</c:v>
                </c:pt>
                <c:pt idx="3">
                  <c:v>Promedio Mensual 2016</c:v>
                </c:pt>
                <c:pt idx="4">
                  <c:v>Promedio Mensual 2017</c:v>
                </c:pt>
              </c:strCache>
            </c:strRef>
          </c:cat>
          <c:val>
            <c:numRef>
              <c:f>DatosDenuncias!$C$118:$G$118</c:f>
              <c:numCache>
                <c:formatCode>General</c:formatCode>
                <c:ptCount val="5"/>
                <c:pt idx="0">
                  <c:v>126.0</c:v>
                </c:pt>
                <c:pt idx="1">
                  <c:v>141.0</c:v>
                </c:pt>
                <c:pt idx="2">
                  <c:v>265.0</c:v>
                </c:pt>
                <c:pt idx="3">
                  <c:v>243.0</c:v>
                </c:pt>
                <c:pt idx="4">
                  <c:v>327.0</c:v>
                </c:pt>
              </c:numCache>
            </c:numRef>
          </c:val>
        </c:ser>
        <c:dLbls>
          <c:showLegendKey val="0"/>
          <c:showVal val="0"/>
          <c:showCatName val="0"/>
          <c:showSerName val="0"/>
          <c:showPercent val="0"/>
          <c:showBubbleSize val="0"/>
        </c:dLbls>
        <c:gapWidth val="219"/>
        <c:overlap val="-27"/>
        <c:axId val="-2143123752"/>
        <c:axId val="-2143740072"/>
      </c:barChart>
      <c:catAx>
        <c:axId val="-2143123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143740072"/>
        <c:crosses val="autoZero"/>
        <c:auto val="1"/>
        <c:lblAlgn val="ctr"/>
        <c:lblOffset val="100"/>
        <c:noMultiLvlLbl val="0"/>
      </c:catAx>
      <c:valAx>
        <c:axId val="-2143740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1431237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s-ES_tradnl"/>
              <a:t>Puntaje</a:t>
            </a:r>
            <a:r>
              <a:rPr lang="es-ES_tradnl" baseline="0"/>
              <a:t> por categoría</a:t>
            </a:r>
            <a:endParaRPr lang="es-ES_tradnl"/>
          </a:p>
        </c:rich>
      </c:tx>
      <c:layout/>
      <c:overlay val="0"/>
      <c:spPr>
        <a:noFill/>
        <a:ln>
          <a:noFill/>
        </a:ln>
        <a:effectLst/>
      </c:spPr>
    </c:title>
    <c:autoTitleDeleted val="0"/>
    <c:plotArea>
      <c:layout/>
      <c:barChart>
        <c:barDir val="bar"/>
        <c:grouping val="clustered"/>
        <c:varyColors val="0"/>
        <c:ser>
          <c:idx val="0"/>
          <c:order val="0"/>
          <c:tx>
            <c:strRef>
              <c:f>'Ponderado 2017 y 2016 x catego'!$B$41</c:f>
              <c:strCache>
                <c:ptCount val="1"/>
                <c:pt idx="0">
                  <c:v>2016</c:v>
                </c:pt>
              </c:strCache>
            </c:strRef>
          </c:tx>
          <c:spPr>
            <a:solidFill>
              <a:srgbClr val="76D6FF"/>
            </a:solidFill>
            <a:ln>
              <a:noFill/>
            </a:ln>
            <a:effectLst/>
          </c:spPr>
          <c:invertIfNegative val="0"/>
          <c:dLbls>
            <c:spPr>
              <a:solidFill>
                <a:srgbClr val="76D6FF"/>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'Ponderado 2017 y 2016 x catego'!$A$42:$A$51</c:f>
              <c:strCache>
                <c:ptCount val="10"/>
                <c:pt idx="0">
                  <c:v>Evaluación de riesgos</c:v>
                </c:pt>
                <c:pt idx="1">
                  <c:v>Organización y responsabilidades</c:v>
                </c:pt>
                <c:pt idx="2">
                  <c:v>Áreas de riesgos particulares</c:v>
                </c:pt>
                <c:pt idx="3">
                  <c:v>Aplicación programa en las relaciones de negocio</c:v>
                </c:pt>
                <c:pt idx="4">
                  <c:v>Control interno y registro contable</c:v>
                </c:pt>
                <c:pt idx="5">
                  <c:v>Comunicación y capacitación</c:v>
                </c:pt>
                <c:pt idx="6">
                  <c:v>Recursos humanos</c:v>
                </c:pt>
                <c:pt idx="7">
                  <c:v>Reporte y consulta</c:v>
                </c:pt>
                <c:pt idx="8">
                  <c:v>Revisión y monitoreo del programa</c:v>
                </c:pt>
                <c:pt idx="9">
                  <c:v>Acciones colectivas</c:v>
                </c:pt>
              </c:strCache>
            </c:strRef>
          </c:cat>
          <c:val>
            <c:numRef>
              <c:f>'Ponderado 2017 y 2016 x catego'!$B$42:$B$51</c:f>
              <c:numCache>
                <c:formatCode>General</c:formatCode>
                <c:ptCount val="10"/>
                <c:pt idx="0">
                  <c:v>3.82</c:v>
                </c:pt>
                <c:pt idx="1">
                  <c:v>8.6</c:v>
                </c:pt>
                <c:pt idx="2">
                  <c:v>6.33</c:v>
                </c:pt>
                <c:pt idx="3">
                  <c:v>5.68</c:v>
                </c:pt>
                <c:pt idx="4">
                  <c:v>8.530000000000001</c:v>
                </c:pt>
                <c:pt idx="5">
                  <c:v>4.46</c:v>
                </c:pt>
                <c:pt idx="6">
                  <c:v>5.21</c:v>
                </c:pt>
                <c:pt idx="7">
                  <c:v>9.210000000000001</c:v>
                </c:pt>
                <c:pt idx="8">
                  <c:v>3.5</c:v>
                </c:pt>
                <c:pt idx="9">
                  <c:v>10.05</c:v>
                </c:pt>
              </c:numCache>
            </c:numRef>
          </c:val>
        </c:ser>
        <c:ser>
          <c:idx val="1"/>
          <c:order val="1"/>
          <c:tx>
            <c:strRef>
              <c:f>'Ponderado 2017 y 2016 x catego'!$C$41</c:f>
              <c:strCache>
                <c:ptCount val="1"/>
                <c:pt idx="0">
                  <c:v>2017</c:v>
                </c:pt>
              </c:strCache>
            </c:strRef>
          </c:tx>
          <c:spPr>
            <a:solidFill>
              <a:srgbClr val="3366FF"/>
            </a:solidFill>
            <a:ln>
              <a:noFill/>
            </a:ln>
            <a:effectLst/>
          </c:spPr>
          <c:invertIfNegative val="0"/>
          <c:dLbls>
            <c:spPr>
              <a:solidFill>
                <a:srgbClr val="3366FF"/>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'Ponderado 2017 y 2016 x catego'!$A$42:$A$51</c:f>
              <c:strCache>
                <c:ptCount val="10"/>
                <c:pt idx="0">
                  <c:v>Evaluación de riesgos</c:v>
                </c:pt>
                <c:pt idx="1">
                  <c:v>Organización y responsabilidades</c:v>
                </c:pt>
                <c:pt idx="2">
                  <c:v>Áreas de riesgos particulares</c:v>
                </c:pt>
                <c:pt idx="3">
                  <c:v>Aplicación programa en las relaciones de negocio</c:v>
                </c:pt>
                <c:pt idx="4">
                  <c:v>Control interno y registro contable</c:v>
                </c:pt>
                <c:pt idx="5">
                  <c:v>Comunicación y capacitación</c:v>
                </c:pt>
                <c:pt idx="6">
                  <c:v>Recursos humanos</c:v>
                </c:pt>
                <c:pt idx="7">
                  <c:v>Reporte y consulta</c:v>
                </c:pt>
                <c:pt idx="8">
                  <c:v>Revisión y monitoreo del programa</c:v>
                </c:pt>
                <c:pt idx="9">
                  <c:v>Acciones colectivas</c:v>
                </c:pt>
              </c:strCache>
            </c:strRef>
          </c:cat>
          <c:val>
            <c:numRef>
              <c:f>'Ponderado 2017 y 2016 x catego'!$C$42:$C$51</c:f>
              <c:numCache>
                <c:formatCode>General</c:formatCode>
                <c:ptCount val="10"/>
                <c:pt idx="0">
                  <c:v>5.859999999999998</c:v>
                </c:pt>
                <c:pt idx="1">
                  <c:v>9.56</c:v>
                </c:pt>
                <c:pt idx="2">
                  <c:v>8.97</c:v>
                </c:pt>
                <c:pt idx="3">
                  <c:v>8.94</c:v>
                </c:pt>
                <c:pt idx="4">
                  <c:v>9.69</c:v>
                </c:pt>
                <c:pt idx="5">
                  <c:v>10.58</c:v>
                </c:pt>
                <c:pt idx="6">
                  <c:v>6.689999999999999</c:v>
                </c:pt>
                <c:pt idx="7">
                  <c:v>11.22</c:v>
                </c:pt>
                <c:pt idx="8">
                  <c:v>9.5</c:v>
                </c:pt>
                <c:pt idx="9">
                  <c:v>11.41</c:v>
                </c:pt>
              </c:numCache>
            </c:numRef>
          </c:val>
        </c:ser>
        <c:dLbls>
          <c:dLblPos val="ctr"/>
          <c:showLegendKey val="0"/>
          <c:showVal val="1"/>
          <c:showCatName val="0"/>
          <c:showSerName val="0"/>
          <c:showPercent val="0"/>
          <c:showBubbleSize val="0"/>
        </c:dLbls>
        <c:gapWidth val="150"/>
        <c:axId val="2134544312"/>
        <c:axId val="2134547864"/>
      </c:barChart>
      <c:catAx>
        <c:axId val="2134544312"/>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S"/>
          </a:p>
        </c:txPr>
        <c:crossAx val="2134547864"/>
        <c:crosses val="autoZero"/>
        <c:auto val="1"/>
        <c:lblAlgn val="ctr"/>
        <c:lblOffset val="100"/>
        <c:noMultiLvlLbl val="0"/>
      </c:catAx>
      <c:valAx>
        <c:axId val="2134547864"/>
        <c:scaling>
          <c:orientation val="minMax"/>
        </c:scaling>
        <c:delete val="0"/>
        <c:axPos val="b"/>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S"/>
          </a:p>
        </c:txPr>
        <c:crossAx val="21345443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iagrams/_rels/data10.xml.rels><?xml version="1.0" encoding="UTF-8" standalone="yes"?>
<Relationships xmlns="http://schemas.openxmlformats.org/package/2006/relationships"><Relationship Id="rId1" Type="http://schemas.openxmlformats.org/officeDocument/2006/relationships/image" Target="../media/image26.jpeg"/><Relationship Id="rId2" Type="http://schemas.openxmlformats.org/officeDocument/2006/relationships/image" Target="../media/image27.jpeg"/></Relationships>
</file>

<file path=ppt/diagrams/_rels/data9.xml.rels><?xml version="1.0" encoding="UTF-8" standalone="yes"?>
<Relationships xmlns="http://schemas.openxmlformats.org/package/2006/relationships"><Relationship Id="rId1" Type="http://schemas.openxmlformats.org/officeDocument/2006/relationships/image" Target="../media/image24.jpeg"/><Relationship Id="rId2" Type="http://schemas.openxmlformats.org/officeDocument/2006/relationships/image" Target="../media/image25.jpeg"/></Relationships>
</file>

<file path=ppt/diagrams/_rels/drawing10.xml.rels><?xml version="1.0" encoding="UTF-8" standalone="yes"?>
<Relationships xmlns="http://schemas.openxmlformats.org/package/2006/relationships"><Relationship Id="rId1" Type="http://schemas.openxmlformats.org/officeDocument/2006/relationships/image" Target="../media/image26.jpeg"/><Relationship Id="rId2" Type="http://schemas.openxmlformats.org/officeDocument/2006/relationships/image" Target="../media/image27.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24.jpeg"/><Relationship Id="rId2" Type="http://schemas.openxmlformats.org/officeDocument/2006/relationships/image" Target="../media/image2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A63F72-ED84-4ED9-BE1E-858938F254D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CO"/>
        </a:p>
      </dgm:t>
    </dgm:pt>
    <dgm:pt modelId="{6FB82E3C-FCE0-4172-BEE1-D1565674AAFC}">
      <dgm:prSet phldrT="[Texto]" custT="1"/>
      <dgm:spPr>
        <a:solidFill>
          <a:srgbClr val="FF0000"/>
        </a:solidFill>
      </dgm:spPr>
      <dgm:t>
        <a:bodyPr/>
        <a:lstStyle/>
        <a:p>
          <a:r>
            <a:rPr lang="es-CO" sz="1800" b="1" u="none" dirty="0" smtClean="0"/>
            <a:t>Antecedentes</a:t>
          </a:r>
          <a:endParaRPr lang="es-CO" sz="1800" b="1" u="none" dirty="0"/>
        </a:p>
      </dgm:t>
    </dgm:pt>
    <dgm:pt modelId="{EBB3FC32-158B-4943-89CB-ECA3C5B6ECC9}" type="parTrans" cxnId="{050735EC-324E-477F-B4C0-9AA0EB0822AB}">
      <dgm:prSet/>
      <dgm:spPr/>
      <dgm:t>
        <a:bodyPr/>
        <a:lstStyle/>
        <a:p>
          <a:endParaRPr lang="es-CO"/>
        </a:p>
      </dgm:t>
    </dgm:pt>
    <dgm:pt modelId="{0370247E-20CC-441A-AA05-E1714AEEF4D0}" type="sibTrans" cxnId="{050735EC-324E-477F-B4C0-9AA0EB0822AB}">
      <dgm:prSet/>
      <dgm:spPr/>
      <dgm:t>
        <a:bodyPr/>
        <a:lstStyle/>
        <a:p>
          <a:endParaRPr lang="es-CO"/>
        </a:p>
      </dgm:t>
    </dgm:pt>
    <dgm:pt modelId="{B6BA8530-EEAA-4EB8-B792-0E3F76DEA251}" type="pres">
      <dgm:prSet presAssocID="{F9A63F72-ED84-4ED9-BE1E-858938F254D3}" presName="diagram" presStyleCnt="0">
        <dgm:presLayoutVars>
          <dgm:dir/>
          <dgm:resizeHandles val="exact"/>
        </dgm:presLayoutVars>
      </dgm:prSet>
      <dgm:spPr/>
      <dgm:t>
        <a:bodyPr/>
        <a:lstStyle/>
        <a:p>
          <a:endParaRPr lang="es-MX"/>
        </a:p>
      </dgm:t>
    </dgm:pt>
    <dgm:pt modelId="{BCDE5D89-7E39-458D-8E27-FAF96BE71B51}" type="pres">
      <dgm:prSet presAssocID="{6FB82E3C-FCE0-4172-BEE1-D1565674AAFC}" presName="node" presStyleLbl="node1" presStyleIdx="0" presStyleCnt="1" custScaleX="279019" custScaleY="25448" custLinFactNeighborX="-2362" custLinFactNeighborY="984">
        <dgm:presLayoutVars>
          <dgm:bulletEnabled val="1"/>
        </dgm:presLayoutVars>
      </dgm:prSet>
      <dgm:spPr/>
      <dgm:t>
        <a:bodyPr/>
        <a:lstStyle/>
        <a:p>
          <a:endParaRPr lang="es-CO"/>
        </a:p>
      </dgm:t>
    </dgm:pt>
  </dgm:ptLst>
  <dgm:cxnLst>
    <dgm:cxn modelId="{C385F888-9D97-47DB-BEBB-F5A2270DDB55}" type="presOf" srcId="{F9A63F72-ED84-4ED9-BE1E-858938F254D3}" destId="{B6BA8530-EEAA-4EB8-B792-0E3F76DEA251}" srcOrd="0" destOrd="0" presId="urn:microsoft.com/office/officeart/2005/8/layout/default"/>
    <dgm:cxn modelId="{165D7FD2-3074-4B82-9B4D-6C54F570FB02}" type="presOf" srcId="{6FB82E3C-FCE0-4172-BEE1-D1565674AAFC}" destId="{BCDE5D89-7E39-458D-8E27-FAF96BE71B51}" srcOrd="0" destOrd="0" presId="urn:microsoft.com/office/officeart/2005/8/layout/default"/>
    <dgm:cxn modelId="{050735EC-324E-477F-B4C0-9AA0EB0822AB}" srcId="{F9A63F72-ED84-4ED9-BE1E-858938F254D3}" destId="{6FB82E3C-FCE0-4172-BEE1-D1565674AAFC}" srcOrd="0" destOrd="0" parTransId="{EBB3FC32-158B-4943-89CB-ECA3C5B6ECC9}" sibTransId="{0370247E-20CC-441A-AA05-E1714AEEF4D0}"/>
    <dgm:cxn modelId="{D5E1082B-9D4D-4A4E-8087-63F6D16EB8BF}" type="presParOf" srcId="{B6BA8530-EEAA-4EB8-B792-0E3F76DEA251}" destId="{BCDE5D89-7E39-458D-8E27-FAF96BE71B51}"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6F9AD67-4057-0C44-B017-C7464114827C}" type="doc">
      <dgm:prSet loTypeId="urn:microsoft.com/office/officeart/2005/8/layout/vList3" loCatId="" qsTypeId="urn:microsoft.com/office/officeart/2005/8/quickstyle/simple4" qsCatId="simple" csTypeId="urn:microsoft.com/office/officeart/2005/8/colors/accent1_2" csCatId="accent1" phldr="1"/>
      <dgm:spPr/>
    </dgm:pt>
    <dgm:pt modelId="{6B4E3BD8-4518-6144-AD0C-09E02C102D73}">
      <dgm:prSet phldrT="[Texto]" custT="1"/>
      <dgm:spPr>
        <a:noFill/>
        <a:ln>
          <a:solidFill>
            <a:srgbClr val="FF0000"/>
          </a:solidFill>
        </a:ln>
      </dgm:spPr>
      <dgm:t>
        <a:bodyPr/>
        <a:lstStyle/>
        <a:p>
          <a:r>
            <a:rPr lang="es-ES_tradnl" sz="2000" dirty="0" smtClean="0">
              <a:solidFill>
                <a:schemeClr val="tx1"/>
              </a:solidFill>
            </a:rPr>
            <a:t>Actualización</a:t>
          </a:r>
          <a:endParaRPr lang="es-ES_tradnl" sz="2000" dirty="0">
            <a:solidFill>
              <a:schemeClr val="tx1"/>
            </a:solidFill>
          </a:endParaRPr>
        </a:p>
      </dgm:t>
    </dgm:pt>
    <dgm:pt modelId="{26B538C6-3D19-6446-9ABA-D316C7402250}" type="parTrans" cxnId="{25159D99-5C77-3E4D-94FD-D6A0827A1F74}">
      <dgm:prSet/>
      <dgm:spPr/>
      <dgm:t>
        <a:bodyPr/>
        <a:lstStyle/>
        <a:p>
          <a:endParaRPr lang="es-ES_tradnl"/>
        </a:p>
      </dgm:t>
    </dgm:pt>
    <dgm:pt modelId="{18D087D5-0AB7-064E-B168-C91B0FC09500}" type="sibTrans" cxnId="{25159D99-5C77-3E4D-94FD-D6A0827A1F74}">
      <dgm:prSet/>
      <dgm:spPr/>
      <dgm:t>
        <a:bodyPr/>
        <a:lstStyle/>
        <a:p>
          <a:endParaRPr lang="es-ES_tradnl"/>
        </a:p>
      </dgm:t>
    </dgm:pt>
    <dgm:pt modelId="{5369E9E4-EA66-7848-AB4A-98107EDECD10}">
      <dgm:prSet phldrT="[Texto]" custT="1"/>
      <dgm:spPr>
        <a:noFill/>
        <a:ln>
          <a:solidFill>
            <a:srgbClr val="FF0000"/>
          </a:solidFill>
        </a:ln>
      </dgm:spPr>
      <dgm:t>
        <a:bodyPr/>
        <a:lstStyle/>
        <a:p>
          <a:r>
            <a:rPr lang="es-ES_tradnl" sz="2000" dirty="0" smtClean="0">
              <a:solidFill>
                <a:schemeClr val="tx1"/>
              </a:solidFill>
            </a:rPr>
            <a:t>Reputación</a:t>
          </a:r>
          <a:endParaRPr lang="es-ES_tradnl" sz="2000" dirty="0">
            <a:solidFill>
              <a:schemeClr val="tx1"/>
            </a:solidFill>
          </a:endParaRPr>
        </a:p>
      </dgm:t>
    </dgm:pt>
    <dgm:pt modelId="{21AA0F9A-43DF-CF4A-80DF-1F640CE67DD1}" type="parTrans" cxnId="{8A4766A3-77FB-AB49-9E05-3AE80BE33A8A}">
      <dgm:prSet/>
      <dgm:spPr/>
      <dgm:t>
        <a:bodyPr/>
        <a:lstStyle/>
        <a:p>
          <a:endParaRPr lang="es-ES_tradnl"/>
        </a:p>
      </dgm:t>
    </dgm:pt>
    <dgm:pt modelId="{A54233E8-8864-9241-80C0-4563D01E264D}" type="sibTrans" cxnId="{8A4766A3-77FB-AB49-9E05-3AE80BE33A8A}">
      <dgm:prSet/>
      <dgm:spPr/>
      <dgm:t>
        <a:bodyPr/>
        <a:lstStyle/>
        <a:p>
          <a:endParaRPr lang="es-ES_tradnl"/>
        </a:p>
      </dgm:t>
    </dgm:pt>
    <dgm:pt modelId="{97084F93-F0F6-4648-A791-D5C7534C335C}" type="pres">
      <dgm:prSet presAssocID="{36F9AD67-4057-0C44-B017-C7464114827C}" presName="linearFlow" presStyleCnt="0">
        <dgm:presLayoutVars>
          <dgm:dir/>
          <dgm:resizeHandles val="exact"/>
        </dgm:presLayoutVars>
      </dgm:prSet>
      <dgm:spPr/>
    </dgm:pt>
    <dgm:pt modelId="{23D533FC-2C26-3340-919D-60CE1D3758C8}" type="pres">
      <dgm:prSet presAssocID="{6B4E3BD8-4518-6144-AD0C-09E02C102D73}" presName="composite" presStyleCnt="0"/>
      <dgm:spPr/>
    </dgm:pt>
    <dgm:pt modelId="{149E6382-3063-9047-9087-F77A2FAC9EFF}" type="pres">
      <dgm:prSet presAssocID="{6B4E3BD8-4518-6144-AD0C-09E02C102D73}" presName="imgShp"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A6CA252A-CB18-9B4F-9D98-2DE078FF9B1F}" type="pres">
      <dgm:prSet presAssocID="{6B4E3BD8-4518-6144-AD0C-09E02C102D73}" presName="txShp" presStyleLbl="node1" presStyleIdx="0" presStyleCnt="2">
        <dgm:presLayoutVars>
          <dgm:bulletEnabled val="1"/>
        </dgm:presLayoutVars>
      </dgm:prSet>
      <dgm:spPr/>
      <dgm:t>
        <a:bodyPr/>
        <a:lstStyle/>
        <a:p>
          <a:endParaRPr lang="es-ES_tradnl"/>
        </a:p>
      </dgm:t>
    </dgm:pt>
    <dgm:pt modelId="{476CAB44-0F8F-834B-9E19-7FB96CE65828}" type="pres">
      <dgm:prSet presAssocID="{18D087D5-0AB7-064E-B168-C91B0FC09500}" presName="spacing" presStyleCnt="0"/>
      <dgm:spPr/>
    </dgm:pt>
    <dgm:pt modelId="{06E3759C-BFF8-8F40-AB55-87D90E9C1033}" type="pres">
      <dgm:prSet presAssocID="{5369E9E4-EA66-7848-AB4A-98107EDECD10}" presName="composite" presStyleCnt="0"/>
      <dgm:spPr/>
    </dgm:pt>
    <dgm:pt modelId="{4AE5B7F8-FA61-974C-83C6-4F324116F797}" type="pres">
      <dgm:prSet presAssocID="{5369E9E4-EA66-7848-AB4A-98107EDECD10}" presName="imgShp"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24000" r="-24000"/>
          </a:stretch>
        </a:blipFill>
      </dgm:spPr>
    </dgm:pt>
    <dgm:pt modelId="{96BCF60B-7E97-5248-816B-3222E93FDEF2}" type="pres">
      <dgm:prSet presAssocID="{5369E9E4-EA66-7848-AB4A-98107EDECD10}" presName="txShp" presStyleLbl="node1" presStyleIdx="1" presStyleCnt="2">
        <dgm:presLayoutVars>
          <dgm:bulletEnabled val="1"/>
        </dgm:presLayoutVars>
      </dgm:prSet>
      <dgm:spPr/>
      <dgm:t>
        <a:bodyPr/>
        <a:lstStyle/>
        <a:p>
          <a:endParaRPr lang="es-ES_tradnl"/>
        </a:p>
      </dgm:t>
    </dgm:pt>
  </dgm:ptLst>
  <dgm:cxnLst>
    <dgm:cxn modelId="{F4B34455-70D8-ED43-8023-996AC349AC96}" type="presOf" srcId="{36F9AD67-4057-0C44-B017-C7464114827C}" destId="{97084F93-F0F6-4648-A791-D5C7534C335C}" srcOrd="0" destOrd="0" presId="urn:microsoft.com/office/officeart/2005/8/layout/vList3"/>
    <dgm:cxn modelId="{8A4766A3-77FB-AB49-9E05-3AE80BE33A8A}" srcId="{36F9AD67-4057-0C44-B017-C7464114827C}" destId="{5369E9E4-EA66-7848-AB4A-98107EDECD10}" srcOrd="1" destOrd="0" parTransId="{21AA0F9A-43DF-CF4A-80DF-1F640CE67DD1}" sibTransId="{A54233E8-8864-9241-80C0-4563D01E264D}"/>
    <dgm:cxn modelId="{CD2EFC4E-DDA2-BB45-BD2F-BE893B1DE54E}" type="presOf" srcId="{6B4E3BD8-4518-6144-AD0C-09E02C102D73}" destId="{A6CA252A-CB18-9B4F-9D98-2DE078FF9B1F}" srcOrd="0" destOrd="0" presId="urn:microsoft.com/office/officeart/2005/8/layout/vList3"/>
    <dgm:cxn modelId="{5AB2369B-5870-2244-B2AF-E11B0AD4A538}" type="presOf" srcId="{5369E9E4-EA66-7848-AB4A-98107EDECD10}" destId="{96BCF60B-7E97-5248-816B-3222E93FDEF2}" srcOrd="0" destOrd="0" presId="urn:microsoft.com/office/officeart/2005/8/layout/vList3"/>
    <dgm:cxn modelId="{25159D99-5C77-3E4D-94FD-D6A0827A1F74}" srcId="{36F9AD67-4057-0C44-B017-C7464114827C}" destId="{6B4E3BD8-4518-6144-AD0C-09E02C102D73}" srcOrd="0" destOrd="0" parTransId="{26B538C6-3D19-6446-9ABA-D316C7402250}" sibTransId="{18D087D5-0AB7-064E-B168-C91B0FC09500}"/>
    <dgm:cxn modelId="{CCA0DAF2-E33F-224A-98FD-72BF6CDF9BEB}" type="presParOf" srcId="{97084F93-F0F6-4648-A791-D5C7534C335C}" destId="{23D533FC-2C26-3340-919D-60CE1D3758C8}" srcOrd="0" destOrd="0" presId="urn:microsoft.com/office/officeart/2005/8/layout/vList3"/>
    <dgm:cxn modelId="{371EECAE-56E5-3C46-905D-03180DBAD567}" type="presParOf" srcId="{23D533FC-2C26-3340-919D-60CE1D3758C8}" destId="{149E6382-3063-9047-9087-F77A2FAC9EFF}" srcOrd="0" destOrd="0" presId="urn:microsoft.com/office/officeart/2005/8/layout/vList3"/>
    <dgm:cxn modelId="{9A4FAE33-252D-BD46-9A26-AEB360E0D042}" type="presParOf" srcId="{23D533FC-2C26-3340-919D-60CE1D3758C8}" destId="{A6CA252A-CB18-9B4F-9D98-2DE078FF9B1F}" srcOrd="1" destOrd="0" presId="urn:microsoft.com/office/officeart/2005/8/layout/vList3"/>
    <dgm:cxn modelId="{19298B67-3925-6B49-A6CE-9DE88CF0B420}" type="presParOf" srcId="{97084F93-F0F6-4648-A791-D5C7534C335C}" destId="{476CAB44-0F8F-834B-9E19-7FB96CE65828}" srcOrd="1" destOrd="0" presId="urn:microsoft.com/office/officeart/2005/8/layout/vList3"/>
    <dgm:cxn modelId="{6F220F9E-5C12-DE4D-82C1-3155237DEB57}" type="presParOf" srcId="{97084F93-F0F6-4648-A791-D5C7534C335C}" destId="{06E3759C-BFF8-8F40-AB55-87D90E9C1033}" srcOrd="2" destOrd="0" presId="urn:microsoft.com/office/officeart/2005/8/layout/vList3"/>
    <dgm:cxn modelId="{34E48D3C-F229-6F47-83EC-486B0D2D3425}" type="presParOf" srcId="{06E3759C-BFF8-8F40-AB55-87D90E9C1033}" destId="{4AE5B7F8-FA61-974C-83C6-4F324116F797}" srcOrd="0" destOrd="0" presId="urn:microsoft.com/office/officeart/2005/8/layout/vList3"/>
    <dgm:cxn modelId="{69DD128D-FE99-704A-83AD-7B19DF52FA6B}" type="presParOf" srcId="{06E3759C-BFF8-8F40-AB55-87D90E9C1033}" destId="{96BCF60B-7E97-5248-816B-3222E93FDEF2}" srcOrd="1" destOrd="0" presId="urn:microsoft.com/office/officeart/2005/8/layout/vList3"/>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9A63F72-ED84-4ED9-BE1E-858938F254D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CO"/>
        </a:p>
      </dgm:t>
    </dgm:pt>
    <dgm:pt modelId="{B6BA8530-EEAA-4EB8-B792-0E3F76DEA251}" type="pres">
      <dgm:prSet presAssocID="{F9A63F72-ED84-4ED9-BE1E-858938F254D3}" presName="diagram" presStyleCnt="0">
        <dgm:presLayoutVars>
          <dgm:dir/>
          <dgm:resizeHandles val="exact"/>
        </dgm:presLayoutVars>
      </dgm:prSet>
      <dgm:spPr/>
      <dgm:t>
        <a:bodyPr/>
        <a:lstStyle/>
        <a:p>
          <a:endParaRPr lang="es-MX"/>
        </a:p>
      </dgm:t>
    </dgm:pt>
  </dgm:ptLst>
  <dgm:cxnLst>
    <dgm:cxn modelId="{BA3DD484-BE89-4981-824F-B80E0795FBC5}" type="presOf" srcId="{F9A63F72-ED84-4ED9-BE1E-858938F254D3}" destId="{B6BA8530-EEAA-4EB8-B792-0E3F76DEA251}"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9A63F72-ED84-4ED9-BE1E-858938F254D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CO"/>
        </a:p>
      </dgm:t>
    </dgm:pt>
    <dgm:pt modelId="{B6BA8530-EEAA-4EB8-B792-0E3F76DEA251}" type="pres">
      <dgm:prSet presAssocID="{F9A63F72-ED84-4ED9-BE1E-858938F254D3}" presName="diagram" presStyleCnt="0">
        <dgm:presLayoutVars>
          <dgm:dir/>
          <dgm:resizeHandles val="exact"/>
        </dgm:presLayoutVars>
      </dgm:prSet>
      <dgm:spPr/>
      <dgm:t>
        <a:bodyPr/>
        <a:lstStyle/>
        <a:p>
          <a:endParaRPr lang="es-MX"/>
        </a:p>
      </dgm:t>
    </dgm:pt>
  </dgm:ptLst>
  <dgm:cxnLst>
    <dgm:cxn modelId="{B203AAF5-80A0-4FB5-87AE-A466CF0A62F3}" type="presOf" srcId="{F9A63F72-ED84-4ED9-BE1E-858938F254D3}" destId="{B6BA8530-EEAA-4EB8-B792-0E3F76DEA251}"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CF2E237-0486-4118-B14F-B29884FE72E9}" type="doc">
      <dgm:prSet loTypeId="urn:microsoft.com/office/officeart/2005/8/layout/cycle2" loCatId="cycle" qsTypeId="urn:microsoft.com/office/officeart/2005/8/quickstyle/simple4" qsCatId="simple" csTypeId="urn:microsoft.com/office/officeart/2005/8/colors/accent5_4" csCatId="accent5" phldr="1"/>
      <dgm:spPr/>
      <dgm:t>
        <a:bodyPr/>
        <a:lstStyle/>
        <a:p>
          <a:endParaRPr lang="es-CO"/>
        </a:p>
      </dgm:t>
    </dgm:pt>
    <dgm:pt modelId="{187EB3C0-BB8D-4F52-884A-AC35B791CA3F}">
      <dgm:prSet phldrT="[Texto]" custT="1"/>
      <dgm:spPr>
        <a:solidFill>
          <a:schemeClr val="accent1">
            <a:lumMod val="75000"/>
          </a:schemeClr>
        </a:solidFill>
      </dgm:spPr>
      <dgm:t>
        <a:bodyPr/>
        <a:lstStyle/>
        <a:p>
          <a:r>
            <a:rPr lang="es-CO" sz="1400" b="1" dirty="0" smtClean="0"/>
            <a:t>Plataforma web</a:t>
          </a:r>
          <a:endParaRPr lang="es-CO" sz="1400" dirty="0"/>
        </a:p>
      </dgm:t>
    </dgm:pt>
    <dgm:pt modelId="{001D808B-B3C8-4C94-8D6C-6A7DFF8DF884}" type="parTrans" cxnId="{7E8CD69F-F958-402D-AEB1-BE986C89E6E5}">
      <dgm:prSet/>
      <dgm:spPr/>
      <dgm:t>
        <a:bodyPr/>
        <a:lstStyle/>
        <a:p>
          <a:endParaRPr lang="es-CO"/>
        </a:p>
      </dgm:t>
    </dgm:pt>
    <dgm:pt modelId="{956945DA-6126-416E-B741-154218981C08}" type="sibTrans" cxnId="{7E8CD69F-F958-402D-AEB1-BE986C89E6E5}">
      <dgm:prSet/>
      <dgm:spPr>
        <a:solidFill>
          <a:schemeClr val="accent1">
            <a:lumMod val="50000"/>
          </a:schemeClr>
        </a:solidFill>
      </dgm:spPr>
      <dgm:t>
        <a:bodyPr/>
        <a:lstStyle/>
        <a:p>
          <a:endParaRPr lang="es-CO"/>
        </a:p>
      </dgm:t>
    </dgm:pt>
    <dgm:pt modelId="{615B9C18-A388-489B-9D63-4D112F9AAB8A}">
      <dgm:prSet phldrT="[Texto]"/>
      <dgm:spPr>
        <a:solidFill>
          <a:schemeClr val="accent2">
            <a:lumMod val="75000"/>
          </a:schemeClr>
        </a:solidFill>
      </dgm:spPr>
      <dgm:t>
        <a:bodyPr/>
        <a:lstStyle/>
        <a:p>
          <a:r>
            <a:rPr lang="es-CO" b="1" dirty="0" smtClean="0"/>
            <a:t>10 categorías</a:t>
          </a:r>
          <a:endParaRPr lang="es-CO" dirty="0"/>
        </a:p>
      </dgm:t>
    </dgm:pt>
    <dgm:pt modelId="{8885841A-24D6-4D14-BDB7-48EC3771BA21}" type="parTrans" cxnId="{AA638171-208D-44A7-BEA2-ACB9D24A13FC}">
      <dgm:prSet/>
      <dgm:spPr/>
      <dgm:t>
        <a:bodyPr/>
        <a:lstStyle/>
        <a:p>
          <a:endParaRPr lang="es-CO"/>
        </a:p>
      </dgm:t>
    </dgm:pt>
    <dgm:pt modelId="{C77F70AF-C492-48B4-B692-FC1AC253985A}" type="sibTrans" cxnId="{AA638171-208D-44A7-BEA2-ACB9D24A13FC}">
      <dgm:prSet/>
      <dgm:spPr>
        <a:solidFill>
          <a:schemeClr val="accent1">
            <a:lumMod val="50000"/>
          </a:schemeClr>
        </a:solidFill>
      </dgm:spPr>
      <dgm:t>
        <a:bodyPr/>
        <a:lstStyle/>
        <a:p>
          <a:endParaRPr lang="es-CO"/>
        </a:p>
      </dgm:t>
    </dgm:pt>
    <dgm:pt modelId="{09DF3E03-2492-477F-AD27-2176BD6FB624}">
      <dgm:prSet phldrT="[Texto]"/>
      <dgm:spPr>
        <a:solidFill>
          <a:schemeClr val="accent4">
            <a:lumMod val="75000"/>
          </a:schemeClr>
        </a:solidFill>
      </dgm:spPr>
      <dgm:t>
        <a:bodyPr/>
        <a:lstStyle/>
        <a:p>
          <a:endParaRPr lang="es-CO" b="1" dirty="0"/>
        </a:p>
      </dgm:t>
    </dgm:pt>
    <dgm:pt modelId="{044A5AF8-B5B3-4715-B7D1-D73A75522743}" type="parTrans" cxnId="{568232B9-11F6-43DA-BBEE-274565AD1C90}">
      <dgm:prSet/>
      <dgm:spPr/>
      <dgm:t>
        <a:bodyPr/>
        <a:lstStyle/>
        <a:p>
          <a:endParaRPr lang="es-CO"/>
        </a:p>
      </dgm:t>
    </dgm:pt>
    <dgm:pt modelId="{03F4297E-E32F-4F19-BB3C-75DF7104B05F}" type="sibTrans" cxnId="{568232B9-11F6-43DA-BBEE-274565AD1C90}">
      <dgm:prSet/>
      <dgm:spPr>
        <a:solidFill>
          <a:schemeClr val="accent1">
            <a:lumMod val="50000"/>
          </a:schemeClr>
        </a:solidFill>
      </dgm:spPr>
      <dgm:t>
        <a:bodyPr/>
        <a:lstStyle/>
        <a:p>
          <a:endParaRPr lang="es-CO"/>
        </a:p>
      </dgm:t>
    </dgm:pt>
    <dgm:pt modelId="{3CEA5482-E013-4F00-89B6-7CFE9C49A5CC}">
      <dgm:prSet phldrT="[Texto]"/>
      <dgm:spPr>
        <a:solidFill>
          <a:schemeClr val="accent3">
            <a:lumMod val="75000"/>
          </a:schemeClr>
        </a:solidFill>
      </dgm:spPr>
      <dgm:t>
        <a:bodyPr/>
        <a:lstStyle/>
        <a:p>
          <a:r>
            <a:rPr lang="es-CO" b="1" dirty="0" smtClean="0"/>
            <a:t>Toda</a:t>
          </a:r>
          <a:r>
            <a:rPr lang="es-CO" dirty="0" smtClean="0"/>
            <a:t> pregunta necesita soporte</a:t>
          </a:r>
          <a:endParaRPr lang="es-CO" dirty="0"/>
        </a:p>
      </dgm:t>
    </dgm:pt>
    <dgm:pt modelId="{52B87C70-9DFE-4598-9CB7-8D5DFEF383A6}" type="parTrans" cxnId="{016EB024-BE65-433F-B107-0DCED5E3C0FA}">
      <dgm:prSet/>
      <dgm:spPr/>
      <dgm:t>
        <a:bodyPr/>
        <a:lstStyle/>
        <a:p>
          <a:endParaRPr lang="es-CO"/>
        </a:p>
      </dgm:t>
    </dgm:pt>
    <dgm:pt modelId="{9F55F10E-2F69-4F69-AF25-583140B13732}" type="sibTrans" cxnId="{016EB024-BE65-433F-B107-0DCED5E3C0FA}">
      <dgm:prSet/>
      <dgm:spPr>
        <a:solidFill>
          <a:schemeClr val="accent1">
            <a:lumMod val="50000"/>
          </a:schemeClr>
        </a:solidFill>
      </dgm:spPr>
      <dgm:t>
        <a:bodyPr/>
        <a:lstStyle/>
        <a:p>
          <a:endParaRPr lang="es-CO"/>
        </a:p>
      </dgm:t>
    </dgm:pt>
    <dgm:pt modelId="{C26BC4C3-4E3A-4028-89CE-72B022BAA0FA}">
      <dgm:prSet phldrT="[Texto]"/>
      <dgm:spPr>
        <a:solidFill>
          <a:schemeClr val="accent4">
            <a:lumMod val="75000"/>
          </a:schemeClr>
        </a:solidFill>
      </dgm:spPr>
      <dgm:t>
        <a:bodyPr/>
        <a:lstStyle/>
        <a:p>
          <a:endParaRPr lang="es-CO" dirty="0"/>
        </a:p>
      </dgm:t>
    </dgm:pt>
    <dgm:pt modelId="{C47F3B30-85DB-4636-AC9B-7EF02AC47912}" type="parTrans" cxnId="{6CFF88CB-66C2-497E-ABAE-422D83370FD0}">
      <dgm:prSet/>
      <dgm:spPr/>
      <dgm:t>
        <a:bodyPr/>
        <a:lstStyle/>
        <a:p>
          <a:endParaRPr lang="es-CO"/>
        </a:p>
      </dgm:t>
    </dgm:pt>
    <dgm:pt modelId="{4A923A41-C2EB-4948-9991-4E499D94516D}" type="sibTrans" cxnId="{6CFF88CB-66C2-497E-ABAE-422D83370FD0}">
      <dgm:prSet/>
      <dgm:spPr>
        <a:solidFill>
          <a:schemeClr val="accent1">
            <a:lumMod val="50000"/>
          </a:schemeClr>
        </a:solidFill>
      </dgm:spPr>
      <dgm:t>
        <a:bodyPr/>
        <a:lstStyle/>
        <a:p>
          <a:endParaRPr lang="es-CO"/>
        </a:p>
      </dgm:t>
    </dgm:pt>
    <dgm:pt modelId="{A4F1D36D-EA27-457D-B7C0-7CA0AF8DBB0C}" type="pres">
      <dgm:prSet presAssocID="{6CF2E237-0486-4118-B14F-B29884FE72E9}" presName="cycle" presStyleCnt="0">
        <dgm:presLayoutVars>
          <dgm:dir/>
          <dgm:resizeHandles val="exact"/>
        </dgm:presLayoutVars>
      </dgm:prSet>
      <dgm:spPr/>
      <dgm:t>
        <a:bodyPr/>
        <a:lstStyle/>
        <a:p>
          <a:endParaRPr lang="es-CO"/>
        </a:p>
      </dgm:t>
    </dgm:pt>
    <dgm:pt modelId="{2355E7E9-90C3-4B5F-BB54-6DE8BBEE65B1}" type="pres">
      <dgm:prSet presAssocID="{187EB3C0-BB8D-4F52-884A-AC35B791CA3F}" presName="node" presStyleLbl="node1" presStyleIdx="0" presStyleCnt="5">
        <dgm:presLayoutVars>
          <dgm:bulletEnabled val="1"/>
        </dgm:presLayoutVars>
      </dgm:prSet>
      <dgm:spPr/>
      <dgm:t>
        <a:bodyPr/>
        <a:lstStyle/>
        <a:p>
          <a:endParaRPr lang="es-CO"/>
        </a:p>
      </dgm:t>
    </dgm:pt>
    <dgm:pt modelId="{2D0C6D83-C1FE-4F4A-B8DC-C9B55687CBCE}" type="pres">
      <dgm:prSet presAssocID="{956945DA-6126-416E-B741-154218981C08}" presName="sibTrans" presStyleLbl="sibTrans2D1" presStyleIdx="0" presStyleCnt="5"/>
      <dgm:spPr/>
      <dgm:t>
        <a:bodyPr/>
        <a:lstStyle/>
        <a:p>
          <a:endParaRPr lang="es-CO"/>
        </a:p>
      </dgm:t>
    </dgm:pt>
    <dgm:pt modelId="{ACD273F7-1525-4D22-8D56-0BDB62CC907A}" type="pres">
      <dgm:prSet presAssocID="{956945DA-6126-416E-B741-154218981C08}" presName="connectorText" presStyleLbl="sibTrans2D1" presStyleIdx="0" presStyleCnt="5"/>
      <dgm:spPr/>
      <dgm:t>
        <a:bodyPr/>
        <a:lstStyle/>
        <a:p>
          <a:endParaRPr lang="es-CO"/>
        </a:p>
      </dgm:t>
    </dgm:pt>
    <dgm:pt modelId="{8D9607C8-E8E1-47F1-B4F5-ED0BEA829C0A}" type="pres">
      <dgm:prSet presAssocID="{615B9C18-A388-489B-9D63-4D112F9AAB8A}" presName="node" presStyleLbl="node1" presStyleIdx="1" presStyleCnt="5">
        <dgm:presLayoutVars>
          <dgm:bulletEnabled val="1"/>
        </dgm:presLayoutVars>
      </dgm:prSet>
      <dgm:spPr/>
      <dgm:t>
        <a:bodyPr/>
        <a:lstStyle/>
        <a:p>
          <a:endParaRPr lang="es-CO"/>
        </a:p>
      </dgm:t>
    </dgm:pt>
    <dgm:pt modelId="{2A3D53C1-47D5-449F-9256-316DE4F8C2B4}" type="pres">
      <dgm:prSet presAssocID="{C77F70AF-C492-48B4-B692-FC1AC253985A}" presName="sibTrans" presStyleLbl="sibTrans2D1" presStyleIdx="1" presStyleCnt="5"/>
      <dgm:spPr/>
      <dgm:t>
        <a:bodyPr/>
        <a:lstStyle/>
        <a:p>
          <a:endParaRPr lang="es-CO"/>
        </a:p>
      </dgm:t>
    </dgm:pt>
    <dgm:pt modelId="{994F5ED8-D3D2-40DC-A72B-9DA9C99A12B2}" type="pres">
      <dgm:prSet presAssocID="{C77F70AF-C492-48B4-B692-FC1AC253985A}" presName="connectorText" presStyleLbl="sibTrans2D1" presStyleIdx="1" presStyleCnt="5"/>
      <dgm:spPr/>
      <dgm:t>
        <a:bodyPr/>
        <a:lstStyle/>
        <a:p>
          <a:endParaRPr lang="es-CO"/>
        </a:p>
      </dgm:t>
    </dgm:pt>
    <dgm:pt modelId="{122FA9C0-0FCA-4B0C-9EB6-16284643E177}" type="pres">
      <dgm:prSet presAssocID="{09DF3E03-2492-477F-AD27-2176BD6FB624}" presName="node" presStyleLbl="node1" presStyleIdx="2" presStyleCnt="5">
        <dgm:presLayoutVars>
          <dgm:bulletEnabled val="1"/>
        </dgm:presLayoutVars>
      </dgm:prSet>
      <dgm:spPr/>
      <dgm:t>
        <a:bodyPr/>
        <a:lstStyle/>
        <a:p>
          <a:endParaRPr lang="es-CO"/>
        </a:p>
      </dgm:t>
    </dgm:pt>
    <dgm:pt modelId="{F6CE8185-CED0-4C8F-B51E-37ADB6EBBB9A}" type="pres">
      <dgm:prSet presAssocID="{03F4297E-E32F-4F19-BB3C-75DF7104B05F}" presName="sibTrans" presStyleLbl="sibTrans2D1" presStyleIdx="2" presStyleCnt="5"/>
      <dgm:spPr/>
      <dgm:t>
        <a:bodyPr/>
        <a:lstStyle/>
        <a:p>
          <a:endParaRPr lang="es-CO"/>
        </a:p>
      </dgm:t>
    </dgm:pt>
    <dgm:pt modelId="{138CE540-7C8D-44B2-A247-A9956040743F}" type="pres">
      <dgm:prSet presAssocID="{03F4297E-E32F-4F19-BB3C-75DF7104B05F}" presName="connectorText" presStyleLbl="sibTrans2D1" presStyleIdx="2" presStyleCnt="5"/>
      <dgm:spPr/>
      <dgm:t>
        <a:bodyPr/>
        <a:lstStyle/>
        <a:p>
          <a:endParaRPr lang="es-CO"/>
        </a:p>
      </dgm:t>
    </dgm:pt>
    <dgm:pt modelId="{832A1C90-0BE3-4C0D-B4E3-E68556342988}" type="pres">
      <dgm:prSet presAssocID="{3CEA5482-E013-4F00-89B6-7CFE9C49A5CC}" presName="node" presStyleLbl="node1" presStyleIdx="3" presStyleCnt="5" custRadScaleRad="101623" custRadScaleInc="-226">
        <dgm:presLayoutVars>
          <dgm:bulletEnabled val="1"/>
        </dgm:presLayoutVars>
      </dgm:prSet>
      <dgm:spPr/>
      <dgm:t>
        <a:bodyPr/>
        <a:lstStyle/>
        <a:p>
          <a:endParaRPr lang="es-CO"/>
        </a:p>
      </dgm:t>
    </dgm:pt>
    <dgm:pt modelId="{562DD920-88A0-4D4D-8BB0-4C51F98CECDF}" type="pres">
      <dgm:prSet presAssocID="{9F55F10E-2F69-4F69-AF25-583140B13732}" presName="sibTrans" presStyleLbl="sibTrans2D1" presStyleIdx="3" presStyleCnt="5"/>
      <dgm:spPr/>
      <dgm:t>
        <a:bodyPr/>
        <a:lstStyle/>
        <a:p>
          <a:endParaRPr lang="es-CO"/>
        </a:p>
      </dgm:t>
    </dgm:pt>
    <dgm:pt modelId="{08EB0C56-55F0-4749-B111-2955B9A1585A}" type="pres">
      <dgm:prSet presAssocID="{9F55F10E-2F69-4F69-AF25-583140B13732}" presName="connectorText" presStyleLbl="sibTrans2D1" presStyleIdx="3" presStyleCnt="5"/>
      <dgm:spPr/>
      <dgm:t>
        <a:bodyPr/>
        <a:lstStyle/>
        <a:p>
          <a:endParaRPr lang="es-CO"/>
        </a:p>
      </dgm:t>
    </dgm:pt>
    <dgm:pt modelId="{FFE6C57A-9D0F-48F7-B9F6-8CFEC39EC322}" type="pres">
      <dgm:prSet presAssocID="{C26BC4C3-4E3A-4028-89CE-72B022BAA0FA}" presName="node" presStyleLbl="node1" presStyleIdx="4" presStyleCnt="5">
        <dgm:presLayoutVars>
          <dgm:bulletEnabled val="1"/>
        </dgm:presLayoutVars>
      </dgm:prSet>
      <dgm:spPr/>
      <dgm:t>
        <a:bodyPr/>
        <a:lstStyle/>
        <a:p>
          <a:endParaRPr lang="es-CO"/>
        </a:p>
      </dgm:t>
    </dgm:pt>
    <dgm:pt modelId="{5FD10B37-31D5-4D7F-9CE0-155E57892C0C}" type="pres">
      <dgm:prSet presAssocID="{4A923A41-C2EB-4948-9991-4E499D94516D}" presName="sibTrans" presStyleLbl="sibTrans2D1" presStyleIdx="4" presStyleCnt="5"/>
      <dgm:spPr/>
      <dgm:t>
        <a:bodyPr/>
        <a:lstStyle/>
        <a:p>
          <a:endParaRPr lang="es-CO"/>
        </a:p>
      </dgm:t>
    </dgm:pt>
    <dgm:pt modelId="{E7175465-7CEB-4891-8BFC-E1A232004E02}" type="pres">
      <dgm:prSet presAssocID="{4A923A41-C2EB-4948-9991-4E499D94516D}" presName="connectorText" presStyleLbl="sibTrans2D1" presStyleIdx="4" presStyleCnt="5"/>
      <dgm:spPr/>
      <dgm:t>
        <a:bodyPr/>
        <a:lstStyle/>
        <a:p>
          <a:endParaRPr lang="es-CO"/>
        </a:p>
      </dgm:t>
    </dgm:pt>
  </dgm:ptLst>
  <dgm:cxnLst>
    <dgm:cxn modelId="{6CFF88CB-66C2-497E-ABAE-422D83370FD0}" srcId="{6CF2E237-0486-4118-B14F-B29884FE72E9}" destId="{C26BC4C3-4E3A-4028-89CE-72B022BAA0FA}" srcOrd="4" destOrd="0" parTransId="{C47F3B30-85DB-4636-AC9B-7EF02AC47912}" sibTransId="{4A923A41-C2EB-4948-9991-4E499D94516D}"/>
    <dgm:cxn modelId="{DCF1670F-3474-46AF-8370-6072EBD413E8}" type="presOf" srcId="{9F55F10E-2F69-4F69-AF25-583140B13732}" destId="{562DD920-88A0-4D4D-8BB0-4C51F98CECDF}" srcOrd="0" destOrd="0" presId="urn:microsoft.com/office/officeart/2005/8/layout/cycle2"/>
    <dgm:cxn modelId="{ED917402-0AB5-4B6E-A418-6E80BB1E84FB}" type="presOf" srcId="{187EB3C0-BB8D-4F52-884A-AC35B791CA3F}" destId="{2355E7E9-90C3-4B5F-BB54-6DE8BBEE65B1}" srcOrd="0" destOrd="0" presId="urn:microsoft.com/office/officeart/2005/8/layout/cycle2"/>
    <dgm:cxn modelId="{9AA23E41-C410-4538-98C5-0119401DE9FF}" type="presOf" srcId="{956945DA-6126-416E-B741-154218981C08}" destId="{2D0C6D83-C1FE-4F4A-B8DC-C9B55687CBCE}" srcOrd="0" destOrd="0" presId="urn:microsoft.com/office/officeart/2005/8/layout/cycle2"/>
    <dgm:cxn modelId="{568232B9-11F6-43DA-BBEE-274565AD1C90}" srcId="{6CF2E237-0486-4118-B14F-B29884FE72E9}" destId="{09DF3E03-2492-477F-AD27-2176BD6FB624}" srcOrd="2" destOrd="0" parTransId="{044A5AF8-B5B3-4715-B7D1-D73A75522743}" sibTransId="{03F4297E-E32F-4F19-BB3C-75DF7104B05F}"/>
    <dgm:cxn modelId="{FCBDFA00-8667-4B53-B5ED-C06733048D38}" type="presOf" srcId="{09DF3E03-2492-477F-AD27-2176BD6FB624}" destId="{122FA9C0-0FCA-4B0C-9EB6-16284643E177}" srcOrd="0" destOrd="0" presId="urn:microsoft.com/office/officeart/2005/8/layout/cycle2"/>
    <dgm:cxn modelId="{74C77E5A-6027-4CAE-9D44-A24DC3972536}" type="presOf" srcId="{615B9C18-A388-489B-9D63-4D112F9AAB8A}" destId="{8D9607C8-E8E1-47F1-B4F5-ED0BEA829C0A}" srcOrd="0" destOrd="0" presId="urn:microsoft.com/office/officeart/2005/8/layout/cycle2"/>
    <dgm:cxn modelId="{93F8FEB8-4A1D-4D5A-BD38-8B19DB21CEC6}" type="presOf" srcId="{C77F70AF-C492-48B4-B692-FC1AC253985A}" destId="{994F5ED8-D3D2-40DC-A72B-9DA9C99A12B2}" srcOrd="1" destOrd="0" presId="urn:microsoft.com/office/officeart/2005/8/layout/cycle2"/>
    <dgm:cxn modelId="{AA638171-208D-44A7-BEA2-ACB9D24A13FC}" srcId="{6CF2E237-0486-4118-B14F-B29884FE72E9}" destId="{615B9C18-A388-489B-9D63-4D112F9AAB8A}" srcOrd="1" destOrd="0" parTransId="{8885841A-24D6-4D14-BDB7-48EC3771BA21}" sibTransId="{C77F70AF-C492-48B4-B692-FC1AC253985A}"/>
    <dgm:cxn modelId="{4F1EFDFE-6D80-4E3F-843C-9E5A8C42BC3D}" type="presOf" srcId="{4A923A41-C2EB-4948-9991-4E499D94516D}" destId="{E7175465-7CEB-4891-8BFC-E1A232004E02}" srcOrd="1" destOrd="0" presId="urn:microsoft.com/office/officeart/2005/8/layout/cycle2"/>
    <dgm:cxn modelId="{8A358E1C-727B-46E9-B30F-F5221E6F7312}" type="presOf" srcId="{C26BC4C3-4E3A-4028-89CE-72B022BAA0FA}" destId="{FFE6C57A-9D0F-48F7-B9F6-8CFEC39EC322}" srcOrd="0" destOrd="0" presId="urn:microsoft.com/office/officeart/2005/8/layout/cycle2"/>
    <dgm:cxn modelId="{7E8CD69F-F958-402D-AEB1-BE986C89E6E5}" srcId="{6CF2E237-0486-4118-B14F-B29884FE72E9}" destId="{187EB3C0-BB8D-4F52-884A-AC35B791CA3F}" srcOrd="0" destOrd="0" parTransId="{001D808B-B3C8-4C94-8D6C-6A7DFF8DF884}" sibTransId="{956945DA-6126-416E-B741-154218981C08}"/>
    <dgm:cxn modelId="{7BF0AD60-AC94-40B6-9306-D85C6A99055A}" type="presOf" srcId="{4A923A41-C2EB-4948-9991-4E499D94516D}" destId="{5FD10B37-31D5-4D7F-9CE0-155E57892C0C}" srcOrd="0" destOrd="0" presId="urn:microsoft.com/office/officeart/2005/8/layout/cycle2"/>
    <dgm:cxn modelId="{8A984945-DC63-4647-AA42-94F97C75F0F3}" type="presOf" srcId="{03F4297E-E32F-4F19-BB3C-75DF7104B05F}" destId="{138CE540-7C8D-44B2-A247-A9956040743F}" srcOrd="1" destOrd="0" presId="urn:microsoft.com/office/officeart/2005/8/layout/cycle2"/>
    <dgm:cxn modelId="{00178D5A-F2D9-4386-89F4-DEA6B35F7737}" type="presOf" srcId="{956945DA-6126-416E-B741-154218981C08}" destId="{ACD273F7-1525-4D22-8D56-0BDB62CC907A}" srcOrd="1" destOrd="0" presId="urn:microsoft.com/office/officeart/2005/8/layout/cycle2"/>
    <dgm:cxn modelId="{016EB024-BE65-433F-B107-0DCED5E3C0FA}" srcId="{6CF2E237-0486-4118-B14F-B29884FE72E9}" destId="{3CEA5482-E013-4F00-89B6-7CFE9C49A5CC}" srcOrd="3" destOrd="0" parTransId="{52B87C70-9DFE-4598-9CB7-8D5DFEF383A6}" sibTransId="{9F55F10E-2F69-4F69-AF25-583140B13732}"/>
    <dgm:cxn modelId="{CB95AA6D-156E-454D-B850-FD2204C1BC38}" type="presOf" srcId="{C77F70AF-C492-48B4-B692-FC1AC253985A}" destId="{2A3D53C1-47D5-449F-9256-316DE4F8C2B4}" srcOrd="0" destOrd="0" presId="urn:microsoft.com/office/officeart/2005/8/layout/cycle2"/>
    <dgm:cxn modelId="{658D2EC6-AF94-4FC3-97D4-9B9CDC247865}" type="presOf" srcId="{3CEA5482-E013-4F00-89B6-7CFE9C49A5CC}" destId="{832A1C90-0BE3-4C0D-B4E3-E68556342988}" srcOrd="0" destOrd="0" presId="urn:microsoft.com/office/officeart/2005/8/layout/cycle2"/>
    <dgm:cxn modelId="{F5564C7E-FF37-49F2-9815-911DE26EA1D8}" type="presOf" srcId="{9F55F10E-2F69-4F69-AF25-583140B13732}" destId="{08EB0C56-55F0-4749-B111-2955B9A1585A}" srcOrd="1" destOrd="0" presId="urn:microsoft.com/office/officeart/2005/8/layout/cycle2"/>
    <dgm:cxn modelId="{8C027CED-767A-428E-B8D3-495C0ED9850B}" type="presOf" srcId="{03F4297E-E32F-4F19-BB3C-75DF7104B05F}" destId="{F6CE8185-CED0-4C8F-B51E-37ADB6EBBB9A}" srcOrd="0" destOrd="0" presId="urn:microsoft.com/office/officeart/2005/8/layout/cycle2"/>
    <dgm:cxn modelId="{4F1B48EB-53CD-4F6A-8BAB-A851EC2A9BC4}" type="presOf" srcId="{6CF2E237-0486-4118-B14F-B29884FE72E9}" destId="{A4F1D36D-EA27-457D-B7C0-7CA0AF8DBB0C}" srcOrd="0" destOrd="0" presId="urn:microsoft.com/office/officeart/2005/8/layout/cycle2"/>
    <dgm:cxn modelId="{429CB343-9F3D-4591-A4C0-051DCD526F18}" type="presParOf" srcId="{A4F1D36D-EA27-457D-B7C0-7CA0AF8DBB0C}" destId="{2355E7E9-90C3-4B5F-BB54-6DE8BBEE65B1}" srcOrd="0" destOrd="0" presId="urn:microsoft.com/office/officeart/2005/8/layout/cycle2"/>
    <dgm:cxn modelId="{F019DA25-0F9A-4F97-B8C4-E353B0DA13DB}" type="presParOf" srcId="{A4F1D36D-EA27-457D-B7C0-7CA0AF8DBB0C}" destId="{2D0C6D83-C1FE-4F4A-B8DC-C9B55687CBCE}" srcOrd="1" destOrd="0" presId="urn:microsoft.com/office/officeart/2005/8/layout/cycle2"/>
    <dgm:cxn modelId="{97808C9E-C76C-45B6-B072-792DAB9A7B59}" type="presParOf" srcId="{2D0C6D83-C1FE-4F4A-B8DC-C9B55687CBCE}" destId="{ACD273F7-1525-4D22-8D56-0BDB62CC907A}" srcOrd="0" destOrd="0" presId="urn:microsoft.com/office/officeart/2005/8/layout/cycle2"/>
    <dgm:cxn modelId="{2B258137-C36B-4044-9144-3DEC8AC2DB1C}" type="presParOf" srcId="{A4F1D36D-EA27-457D-B7C0-7CA0AF8DBB0C}" destId="{8D9607C8-E8E1-47F1-B4F5-ED0BEA829C0A}" srcOrd="2" destOrd="0" presId="urn:microsoft.com/office/officeart/2005/8/layout/cycle2"/>
    <dgm:cxn modelId="{4CAFA1A7-232B-4892-80BB-92D1E8959AF0}" type="presParOf" srcId="{A4F1D36D-EA27-457D-B7C0-7CA0AF8DBB0C}" destId="{2A3D53C1-47D5-449F-9256-316DE4F8C2B4}" srcOrd="3" destOrd="0" presId="urn:microsoft.com/office/officeart/2005/8/layout/cycle2"/>
    <dgm:cxn modelId="{BC460BD7-C7CC-4FF1-AE0D-26B17FCBF24F}" type="presParOf" srcId="{2A3D53C1-47D5-449F-9256-316DE4F8C2B4}" destId="{994F5ED8-D3D2-40DC-A72B-9DA9C99A12B2}" srcOrd="0" destOrd="0" presId="urn:microsoft.com/office/officeart/2005/8/layout/cycle2"/>
    <dgm:cxn modelId="{23DA7070-0FE7-4C16-B67F-7748D0FA5886}" type="presParOf" srcId="{A4F1D36D-EA27-457D-B7C0-7CA0AF8DBB0C}" destId="{122FA9C0-0FCA-4B0C-9EB6-16284643E177}" srcOrd="4" destOrd="0" presId="urn:microsoft.com/office/officeart/2005/8/layout/cycle2"/>
    <dgm:cxn modelId="{1983B2A5-D5E2-4D47-90FD-9D3D1B599DF5}" type="presParOf" srcId="{A4F1D36D-EA27-457D-B7C0-7CA0AF8DBB0C}" destId="{F6CE8185-CED0-4C8F-B51E-37ADB6EBBB9A}" srcOrd="5" destOrd="0" presId="urn:microsoft.com/office/officeart/2005/8/layout/cycle2"/>
    <dgm:cxn modelId="{64D9E635-EE39-4147-876A-59B0E832A386}" type="presParOf" srcId="{F6CE8185-CED0-4C8F-B51E-37ADB6EBBB9A}" destId="{138CE540-7C8D-44B2-A247-A9956040743F}" srcOrd="0" destOrd="0" presId="urn:microsoft.com/office/officeart/2005/8/layout/cycle2"/>
    <dgm:cxn modelId="{E7811945-0063-4AD9-A7C1-9E6EAF916C11}" type="presParOf" srcId="{A4F1D36D-EA27-457D-B7C0-7CA0AF8DBB0C}" destId="{832A1C90-0BE3-4C0D-B4E3-E68556342988}" srcOrd="6" destOrd="0" presId="urn:microsoft.com/office/officeart/2005/8/layout/cycle2"/>
    <dgm:cxn modelId="{BF32967B-3048-4ACE-92C5-F214C96AD660}" type="presParOf" srcId="{A4F1D36D-EA27-457D-B7C0-7CA0AF8DBB0C}" destId="{562DD920-88A0-4D4D-8BB0-4C51F98CECDF}" srcOrd="7" destOrd="0" presId="urn:microsoft.com/office/officeart/2005/8/layout/cycle2"/>
    <dgm:cxn modelId="{1E609B7A-54CF-48F3-A720-34D49CA644FA}" type="presParOf" srcId="{562DD920-88A0-4D4D-8BB0-4C51F98CECDF}" destId="{08EB0C56-55F0-4749-B111-2955B9A1585A}" srcOrd="0" destOrd="0" presId="urn:microsoft.com/office/officeart/2005/8/layout/cycle2"/>
    <dgm:cxn modelId="{5A298538-A445-4AB4-B387-4D8209163225}" type="presParOf" srcId="{A4F1D36D-EA27-457D-B7C0-7CA0AF8DBB0C}" destId="{FFE6C57A-9D0F-48F7-B9F6-8CFEC39EC322}" srcOrd="8" destOrd="0" presId="urn:microsoft.com/office/officeart/2005/8/layout/cycle2"/>
    <dgm:cxn modelId="{34A7BC79-8D87-4621-A914-AD15313D8B0B}" type="presParOf" srcId="{A4F1D36D-EA27-457D-B7C0-7CA0AF8DBB0C}" destId="{5FD10B37-31D5-4D7F-9CE0-155E57892C0C}" srcOrd="9" destOrd="0" presId="urn:microsoft.com/office/officeart/2005/8/layout/cycle2"/>
    <dgm:cxn modelId="{2AF002AB-57ED-4B35-B43A-7AB20A316FBE}" type="presParOf" srcId="{5FD10B37-31D5-4D7F-9CE0-155E57892C0C}" destId="{E7175465-7CEB-4891-8BFC-E1A232004E02}" srcOrd="0" destOrd="0" presId="urn:microsoft.com/office/officeart/2005/8/layout/cycle2"/>
  </dgm:cxnLst>
  <dgm:bg>
    <a:solidFill>
      <a:schemeClr val="lt1">
        <a:hueOff val="0"/>
        <a:satOff val="0"/>
        <a:lumOff val="0"/>
      </a:schemeClr>
    </a:solidFill>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14.xml><?xml version="1.0" encoding="utf-8"?>
<dgm:dataModel xmlns:dgm="http://schemas.openxmlformats.org/drawingml/2006/diagram" xmlns:a="http://schemas.openxmlformats.org/drawingml/2006/main">
  <dgm:ptLst>
    <dgm:pt modelId="{6B2D3E27-D0F8-4908-A9E8-A2F2667200FC}"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CO"/>
        </a:p>
      </dgm:t>
    </dgm:pt>
    <dgm:pt modelId="{382E21B6-2326-47AD-B39B-816C85B3AA21}" type="pres">
      <dgm:prSet presAssocID="{6B2D3E27-D0F8-4908-A9E8-A2F2667200FC}" presName="Name0" presStyleCnt="0">
        <dgm:presLayoutVars>
          <dgm:dir/>
          <dgm:resizeHandles val="exact"/>
        </dgm:presLayoutVars>
      </dgm:prSet>
      <dgm:spPr/>
      <dgm:t>
        <a:bodyPr/>
        <a:lstStyle/>
        <a:p>
          <a:endParaRPr lang="es-MX"/>
        </a:p>
      </dgm:t>
    </dgm:pt>
  </dgm:ptLst>
  <dgm:cxnLst>
    <dgm:cxn modelId="{A870360E-61AF-D449-B10E-BC6F7B578F18}" type="presOf" srcId="{6B2D3E27-D0F8-4908-A9E8-A2F2667200FC}" destId="{382E21B6-2326-47AD-B39B-816C85B3AA21}" srcOrd="0"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9A63F72-ED84-4ED9-BE1E-858938F254D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CO"/>
        </a:p>
      </dgm:t>
    </dgm:pt>
    <dgm:pt modelId="{6FB82E3C-FCE0-4172-BEE1-D1565674AAFC}">
      <dgm:prSet phldrT="[Texto]" custT="1"/>
      <dgm:spPr>
        <a:solidFill>
          <a:srgbClr val="FF0000"/>
        </a:solidFill>
      </dgm:spPr>
      <dgm:t>
        <a:bodyPr/>
        <a:lstStyle/>
        <a:p>
          <a:r>
            <a:rPr lang="es-CO" sz="2000" b="1" dirty="0" smtClean="0"/>
            <a:t>Paso a paso de la iniciativa</a:t>
          </a:r>
          <a:endParaRPr lang="es-CO" sz="2000" b="1" dirty="0"/>
        </a:p>
      </dgm:t>
    </dgm:pt>
    <dgm:pt modelId="{EBB3FC32-158B-4943-89CB-ECA3C5B6ECC9}" type="parTrans" cxnId="{050735EC-324E-477F-B4C0-9AA0EB0822AB}">
      <dgm:prSet/>
      <dgm:spPr/>
      <dgm:t>
        <a:bodyPr/>
        <a:lstStyle/>
        <a:p>
          <a:endParaRPr lang="es-CO"/>
        </a:p>
      </dgm:t>
    </dgm:pt>
    <dgm:pt modelId="{0370247E-20CC-441A-AA05-E1714AEEF4D0}" type="sibTrans" cxnId="{050735EC-324E-477F-B4C0-9AA0EB0822AB}">
      <dgm:prSet/>
      <dgm:spPr/>
      <dgm:t>
        <a:bodyPr/>
        <a:lstStyle/>
        <a:p>
          <a:endParaRPr lang="es-CO"/>
        </a:p>
      </dgm:t>
    </dgm:pt>
    <dgm:pt modelId="{B6BA8530-EEAA-4EB8-B792-0E3F76DEA251}" type="pres">
      <dgm:prSet presAssocID="{F9A63F72-ED84-4ED9-BE1E-858938F254D3}" presName="diagram" presStyleCnt="0">
        <dgm:presLayoutVars>
          <dgm:dir/>
          <dgm:resizeHandles val="exact"/>
        </dgm:presLayoutVars>
      </dgm:prSet>
      <dgm:spPr/>
      <dgm:t>
        <a:bodyPr/>
        <a:lstStyle/>
        <a:p>
          <a:endParaRPr lang="es-MX"/>
        </a:p>
      </dgm:t>
    </dgm:pt>
    <dgm:pt modelId="{BCDE5D89-7E39-458D-8E27-FAF96BE71B51}" type="pres">
      <dgm:prSet presAssocID="{6FB82E3C-FCE0-4172-BEE1-D1565674AAFC}" presName="node" presStyleLbl="node1" presStyleIdx="0" presStyleCnt="1" custScaleX="100098" custScaleY="13384" custLinFactNeighborX="3351" custLinFactNeighborY="138">
        <dgm:presLayoutVars>
          <dgm:bulletEnabled val="1"/>
        </dgm:presLayoutVars>
      </dgm:prSet>
      <dgm:spPr/>
      <dgm:t>
        <a:bodyPr/>
        <a:lstStyle/>
        <a:p>
          <a:endParaRPr lang="es-CO"/>
        </a:p>
      </dgm:t>
    </dgm:pt>
  </dgm:ptLst>
  <dgm:cxnLst>
    <dgm:cxn modelId="{808EA7B4-B91B-7C4D-A646-8F87F6616B78}" type="presOf" srcId="{6FB82E3C-FCE0-4172-BEE1-D1565674AAFC}" destId="{BCDE5D89-7E39-458D-8E27-FAF96BE71B51}" srcOrd="0" destOrd="0" presId="urn:microsoft.com/office/officeart/2005/8/layout/default"/>
    <dgm:cxn modelId="{5326EDBD-D3C0-534A-B227-DEFDFDBB3B33}" type="presOf" srcId="{F9A63F72-ED84-4ED9-BE1E-858938F254D3}" destId="{B6BA8530-EEAA-4EB8-B792-0E3F76DEA251}" srcOrd="0" destOrd="0" presId="urn:microsoft.com/office/officeart/2005/8/layout/default"/>
    <dgm:cxn modelId="{050735EC-324E-477F-B4C0-9AA0EB0822AB}" srcId="{F9A63F72-ED84-4ED9-BE1E-858938F254D3}" destId="{6FB82E3C-FCE0-4172-BEE1-D1565674AAFC}" srcOrd="0" destOrd="0" parTransId="{EBB3FC32-158B-4943-89CB-ECA3C5B6ECC9}" sibTransId="{0370247E-20CC-441A-AA05-E1714AEEF4D0}"/>
    <dgm:cxn modelId="{6BFBA5CA-133E-E140-9BE9-A524B92F19D9}" type="presParOf" srcId="{B6BA8530-EEAA-4EB8-B792-0E3F76DEA251}" destId="{BCDE5D89-7E39-458D-8E27-FAF96BE71B51}" srcOrd="0"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9A63F72-ED84-4ED9-BE1E-858938F254D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CO"/>
        </a:p>
      </dgm:t>
    </dgm:pt>
    <dgm:pt modelId="{B6BA8530-EEAA-4EB8-B792-0E3F76DEA251}" type="pres">
      <dgm:prSet presAssocID="{F9A63F72-ED84-4ED9-BE1E-858938F254D3}" presName="diagram" presStyleCnt="0">
        <dgm:presLayoutVars>
          <dgm:dir/>
          <dgm:resizeHandles val="exact"/>
        </dgm:presLayoutVars>
      </dgm:prSet>
      <dgm:spPr/>
      <dgm:t>
        <a:bodyPr/>
        <a:lstStyle/>
        <a:p>
          <a:endParaRPr lang="es-MX"/>
        </a:p>
      </dgm:t>
    </dgm:pt>
  </dgm:ptLst>
  <dgm:cxnLst>
    <dgm:cxn modelId="{03BC27B3-9853-8047-B71D-23E12EF878A9}" type="presOf" srcId="{F9A63F72-ED84-4ED9-BE1E-858938F254D3}" destId="{B6BA8530-EEAA-4EB8-B792-0E3F76DEA251}"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9A63F72-ED84-4ED9-BE1E-858938F254D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CO"/>
        </a:p>
      </dgm:t>
    </dgm:pt>
    <dgm:pt modelId="{6FB82E3C-FCE0-4172-BEE1-D1565674AAFC}">
      <dgm:prSet phldrT="[Texto]" custT="1"/>
      <dgm:spPr>
        <a:solidFill>
          <a:srgbClr val="FF0000"/>
        </a:solidFill>
      </dgm:spPr>
      <dgm:t>
        <a:bodyPr/>
        <a:lstStyle/>
        <a:p>
          <a:endParaRPr lang="es-CO" sz="2000" b="1" u="none" dirty="0">
            <a:solidFill>
              <a:srgbClr val="C00000"/>
            </a:solidFill>
          </a:endParaRPr>
        </a:p>
      </dgm:t>
    </dgm:pt>
    <dgm:pt modelId="{EBB3FC32-158B-4943-89CB-ECA3C5B6ECC9}" type="parTrans" cxnId="{050735EC-324E-477F-B4C0-9AA0EB0822AB}">
      <dgm:prSet/>
      <dgm:spPr/>
      <dgm:t>
        <a:bodyPr/>
        <a:lstStyle/>
        <a:p>
          <a:endParaRPr lang="es-CO"/>
        </a:p>
      </dgm:t>
    </dgm:pt>
    <dgm:pt modelId="{0370247E-20CC-441A-AA05-E1714AEEF4D0}" type="sibTrans" cxnId="{050735EC-324E-477F-B4C0-9AA0EB0822AB}">
      <dgm:prSet/>
      <dgm:spPr/>
      <dgm:t>
        <a:bodyPr/>
        <a:lstStyle/>
        <a:p>
          <a:endParaRPr lang="es-CO"/>
        </a:p>
      </dgm:t>
    </dgm:pt>
    <dgm:pt modelId="{B6BA8530-EEAA-4EB8-B792-0E3F76DEA251}" type="pres">
      <dgm:prSet presAssocID="{F9A63F72-ED84-4ED9-BE1E-858938F254D3}" presName="diagram" presStyleCnt="0">
        <dgm:presLayoutVars>
          <dgm:dir/>
          <dgm:resizeHandles val="exact"/>
        </dgm:presLayoutVars>
      </dgm:prSet>
      <dgm:spPr/>
      <dgm:t>
        <a:bodyPr/>
        <a:lstStyle/>
        <a:p>
          <a:endParaRPr lang="es-MX"/>
        </a:p>
      </dgm:t>
    </dgm:pt>
    <dgm:pt modelId="{BCDE5D89-7E39-458D-8E27-FAF96BE71B51}" type="pres">
      <dgm:prSet presAssocID="{6FB82E3C-FCE0-4172-BEE1-D1565674AAFC}" presName="node" presStyleLbl="node1" presStyleIdx="0" presStyleCnt="1" custScaleX="279019" custScaleY="25448" custLinFactNeighborX="0" custLinFactNeighborY="-7911">
        <dgm:presLayoutVars>
          <dgm:bulletEnabled val="1"/>
        </dgm:presLayoutVars>
      </dgm:prSet>
      <dgm:spPr/>
      <dgm:t>
        <a:bodyPr/>
        <a:lstStyle/>
        <a:p>
          <a:endParaRPr lang="es-CO"/>
        </a:p>
      </dgm:t>
    </dgm:pt>
  </dgm:ptLst>
  <dgm:cxnLst>
    <dgm:cxn modelId="{093AF4DF-987A-134A-8F78-7C36AEE25B2B}" type="presOf" srcId="{F9A63F72-ED84-4ED9-BE1E-858938F254D3}" destId="{B6BA8530-EEAA-4EB8-B792-0E3F76DEA251}" srcOrd="0" destOrd="0" presId="urn:microsoft.com/office/officeart/2005/8/layout/default"/>
    <dgm:cxn modelId="{050735EC-324E-477F-B4C0-9AA0EB0822AB}" srcId="{F9A63F72-ED84-4ED9-BE1E-858938F254D3}" destId="{6FB82E3C-FCE0-4172-BEE1-D1565674AAFC}" srcOrd="0" destOrd="0" parTransId="{EBB3FC32-158B-4943-89CB-ECA3C5B6ECC9}" sibTransId="{0370247E-20CC-441A-AA05-E1714AEEF4D0}"/>
    <dgm:cxn modelId="{EF6E8555-431F-3D4B-8835-F5FF357E3999}" type="presOf" srcId="{6FB82E3C-FCE0-4172-BEE1-D1565674AAFC}" destId="{BCDE5D89-7E39-458D-8E27-FAF96BE71B51}" srcOrd="0" destOrd="0" presId="urn:microsoft.com/office/officeart/2005/8/layout/default"/>
    <dgm:cxn modelId="{DF285424-B550-5E4E-AAB9-62C7B789502E}" type="presParOf" srcId="{B6BA8530-EEAA-4EB8-B792-0E3F76DEA251}" destId="{BCDE5D89-7E39-458D-8E27-FAF96BE71B51}"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9A63F72-ED84-4ED9-BE1E-858938F254D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CO"/>
        </a:p>
      </dgm:t>
    </dgm:pt>
    <dgm:pt modelId="{6FB82E3C-FCE0-4172-BEE1-D1565674AAFC}">
      <dgm:prSet phldrT="[Texto]" custT="1"/>
      <dgm:spPr>
        <a:solidFill>
          <a:srgbClr val="FF0000"/>
        </a:solidFill>
      </dgm:spPr>
      <dgm:t>
        <a:bodyPr/>
        <a:lstStyle/>
        <a:p>
          <a:endParaRPr lang="es-CO" sz="2000" b="1" u="none" dirty="0">
            <a:solidFill>
              <a:srgbClr val="C00000"/>
            </a:solidFill>
          </a:endParaRPr>
        </a:p>
      </dgm:t>
    </dgm:pt>
    <dgm:pt modelId="{EBB3FC32-158B-4943-89CB-ECA3C5B6ECC9}" type="parTrans" cxnId="{050735EC-324E-477F-B4C0-9AA0EB0822AB}">
      <dgm:prSet/>
      <dgm:spPr/>
      <dgm:t>
        <a:bodyPr/>
        <a:lstStyle/>
        <a:p>
          <a:endParaRPr lang="es-CO"/>
        </a:p>
      </dgm:t>
    </dgm:pt>
    <dgm:pt modelId="{0370247E-20CC-441A-AA05-E1714AEEF4D0}" type="sibTrans" cxnId="{050735EC-324E-477F-B4C0-9AA0EB0822AB}">
      <dgm:prSet/>
      <dgm:spPr/>
      <dgm:t>
        <a:bodyPr/>
        <a:lstStyle/>
        <a:p>
          <a:endParaRPr lang="es-CO"/>
        </a:p>
      </dgm:t>
    </dgm:pt>
    <dgm:pt modelId="{B6BA8530-EEAA-4EB8-B792-0E3F76DEA251}" type="pres">
      <dgm:prSet presAssocID="{F9A63F72-ED84-4ED9-BE1E-858938F254D3}" presName="diagram" presStyleCnt="0">
        <dgm:presLayoutVars>
          <dgm:dir/>
          <dgm:resizeHandles val="exact"/>
        </dgm:presLayoutVars>
      </dgm:prSet>
      <dgm:spPr/>
      <dgm:t>
        <a:bodyPr/>
        <a:lstStyle/>
        <a:p>
          <a:endParaRPr lang="es-MX"/>
        </a:p>
      </dgm:t>
    </dgm:pt>
    <dgm:pt modelId="{BCDE5D89-7E39-458D-8E27-FAF96BE71B51}" type="pres">
      <dgm:prSet presAssocID="{6FB82E3C-FCE0-4172-BEE1-D1565674AAFC}" presName="node" presStyleLbl="node1" presStyleIdx="0" presStyleCnt="1" custScaleX="279019" custScaleY="25448" custLinFactNeighborX="-2362" custLinFactNeighborY="984">
        <dgm:presLayoutVars>
          <dgm:bulletEnabled val="1"/>
        </dgm:presLayoutVars>
      </dgm:prSet>
      <dgm:spPr/>
      <dgm:t>
        <a:bodyPr/>
        <a:lstStyle/>
        <a:p>
          <a:endParaRPr lang="es-CO"/>
        </a:p>
      </dgm:t>
    </dgm:pt>
  </dgm:ptLst>
  <dgm:cxnLst>
    <dgm:cxn modelId="{69A17892-EA64-4CE5-9013-1B7794FF1918}" type="presOf" srcId="{6FB82E3C-FCE0-4172-BEE1-D1565674AAFC}" destId="{BCDE5D89-7E39-458D-8E27-FAF96BE71B51}" srcOrd="0" destOrd="0" presId="urn:microsoft.com/office/officeart/2005/8/layout/default"/>
    <dgm:cxn modelId="{050735EC-324E-477F-B4C0-9AA0EB0822AB}" srcId="{F9A63F72-ED84-4ED9-BE1E-858938F254D3}" destId="{6FB82E3C-FCE0-4172-BEE1-D1565674AAFC}" srcOrd="0" destOrd="0" parTransId="{EBB3FC32-158B-4943-89CB-ECA3C5B6ECC9}" sibTransId="{0370247E-20CC-441A-AA05-E1714AEEF4D0}"/>
    <dgm:cxn modelId="{EF722005-A755-419B-820F-41660E2A9928}" type="presOf" srcId="{F9A63F72-ED84-4ED9-BE1E-858938F254D3}" destId="{B6BA8530-EEAA-4EB8-B792-0E3F76DEA251}" srcOrd="0" destOrd="0" presId="urn:microsoft.com/office/officeart/2005/8/layout/default"/>
    <dgm:cxn modelId="{C93AC255-F0FA-4B86-A6D3-85F1C4DA2FF2}" type="presParOf" srcId="{B6BA8530-EEAA-4EB8-B792-0E3F76DEA251}" destId="{BCDE5D89-7E39-458D-8E27-FAF96BE71B51}"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9A63F72-ED84-4ED9-BE1E-858938F254D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CO"/>
        </a:p>
      </dgm:t>
    </dgm:pt>
    <dgm:pt modelId="{6FB82E3C-FCE0-4172-BEE1-D1565674AAFC}">
      <dgm:prSet phldrT="[Texto]" custT="1"/>
      <dgm:spPr>
        <a:solidFill>
          <a:srgbClr val="FF0000"/>
        </a:solidFill>
      </dgm:spPr>
      <dgm:t>
        <a:bodyPr/>
        <a:lstStyle/>
        <a:p>
          <a:endParaRPr lang="es-CO" sz="2000" b="1" u="none" dirty="0">
            <a:solidFill>
              <a:srgbClr val="C00000"/>
            </a:solidFill>
          </a:endParaRPr>
        </a:p>
      </dgm:t>
    </dgm:pt>
    <dgm:pt modelId="{EBB3FC32-158B-4943-89CB-ECA3C5B6ECC9}" type="parTrans" cxnId="{050735EC-324E-477F-B4C0-9AA0EB0822AB}">
      <dgm:prSet/>
      <dgm:spPr/>
      <dgm:t>
        <a:bodyPr/>
        <a:lstStyle/>
        <a:p>
          <a:endParaRPr lang="es-CO"/>
        </a:p>
      </dgm:t>
    </dgm:pt>
    <dgm:pt modelId="{0370247E-20CC-441A-AA05-E1714AEEF4D0}" type="sibTrans" cxnId="{050735EC-324E-477F-B4C0-9AA0EB0822AB}">
      <dgm:prSet/>
      <dgm:spPr/>
      <dgm:t>
        <a:bodyPr/>
        <a:lstStyle/>
        <a:p>
          <a:endParaRPr lang="es-CO"/>
        </a:p>
      </dgm:t>
    </dgm:pt>
    <dgm:pt modelId="{B6BA8530-EEAA-4EB8-B792-0E3F76DEA251}" type="pres">
      <dgm:prSet presAssocID="{F9A63F72-ED84-4ED9-BE1E-858938F254D3}" presName="diagram" presStyleCnt="0">
        <dgm:presLayoutVars>
          <dgm:dir/>
          <dgm:resizeHandles val="exact"/>
        </dgm:presLayoutVars>
      </dgm:prSet>
      <dgm:spPr/>
      <dgm:t>
        <a:bodyPr/>
        <a:lstStyle/>
        <a:p>
          <a:endParaRPr lang="es-MX"/>
        </a:p>
      </dgm:t>
    </dgm:pt>
    <dgm:pt modelId="{BCDE5D89-7E39-458D-8E27-FAF96BE71B51}" type="pres">
      <dgm:prSet presAssocID="{6FB82E3C-FCE0-4172-BEE1-D1565674AAFC}" presName="node" presStyleLbl="node1" presStyleIdx="0" presStyleCnt="1" custScaleX="279019" custScaleY="25448" custLinFactNeighborX="-2362" custLinFactNeighborY="984">
        <dgm:presLayoutVars>
          <dgm:bulletEnabled val="1"/>
        </dgm:presLayoutVars>
      </dgm:prSet>
      <dgm:spPr/>
      <dgm:t>
        <a:bodyPr/>
        <a:lstStyle/>
        <a:p>
          <a:endParaRPr lang="es-CO"/>
        </a:p>
      </dgm:t>
    </dgm:pt>
  </dgm:ptLst>
  <dgm:cxnLst>
    <dgm:cxn modelId="{F6D21EE8-3C6D-47E9-AD2E-5F225948CA23}" type="presOf" srcId="{F9A63F72-ED84-4ED9-BE1E-858938F254D3}" destId="{B6BA8530-EEAA-4EB8-B792-0E3F76DEA251}" srcOrd="0" destOrd="0" presId="urn:microsoft.com/office/officeart/2005/8/layout/default"/>
    <dgm:cxn modelId="{050735EC-324E-477F-B4C0-9AA0EB0822AB}" srcId="{F9A63F72-ED84-4ED9-BE1E-858938F254D3}" destId="{6FB82E3C-FCE0-4172-BEE1-D1565674AAFC}" srcOrd="0" destOrd="0" parTransId="{EBB3FC32-158B-4943-89CB-ECA3C5B6ECC9}" sibTransId="{0370247E-20CC-441A-AA05-E1714AEEF4D0}"/>
    <dgm:cxn modelId="{954AD383-C514-4897-838C-D50B4BDE733C}" type="presOf" srcId="{6FB82E3C-FCE0-4172-BEE1-D1565674AAFC}" destId="{BCDE5D89-7E39-458D-8E27-FAF96BE71B51}" srcOrd="0" destOrd="0" presId="urn:microsoft.com/office/officeart/2005/8/layout/default"/>
    <dgm:cxn modelId="{590C0145-D277-4D8C-8601-18FC5935570C}" type="presParOf" srcId="{B6BA8530-EEAA-4EB8-B792-0E3F76DEA251}" destId="{BCDE5D89-7E39-458D-8E27-FAF96BE71B51}"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A63F72-ED84-4ED9-BE1E-858938F254D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CO"/>
        </a:p>
      </dgm:t>
    </dgm:pt>
    <dgm:pt modelId="{6FB82E3C-FCE0-4172-BEE1-D1565674AAFC}">
      <dgm:prSet phldrT="[Texto]" custT="1"/>
      <dgm:spPr>
        <a:solidFill>
          <a:srgbClr val="FF0000"/>
        </a:solidFill>
      </dgm:spPr>
      <dgm:t>
        <a:bodyPr/>
        <a:lstStyle/>
        <a:p>
          <a:r>
            <a:rPr lang="es-CO" sz="1800" b="1" u="none" dirty="0" smtClean="0"/>
            <a:t>Política Pública Integral </a:t>
          </a:r>
          <a:r>
            <a:rPr lang="es-CO" sz="1800" b="1" u="none" dirty="0" err="1" smtClean="0"/>
            <a:t>An</a:t>
          </a:r>
          <a:endParaRPr lang="es-CO" sz="1800" b="1" u="none" dirty="0"/>
        </a:p>
      </dgm:t>
    </dgm:pt>
    <dgm:pt modelId="{EBB3FC32-158B-4943-89CB-ECA3C5B6ECC9}" type="parTrans" cxnId="{050735EC-324E-477F-B4C0-9AA0EB0822AB}">
      <dgm:prSet/>
      <dgm:spPr/>
      <dgm:t>
        <a:bodyPr/>
        <a:lstStyle/>
        <a:p>
          <a:endParaRPr lang="es-CO"/>
        </a:p>
      </dgm:t>
    </dgm:pt>
    <dgm:pt modelId="{0370247E-20CC-441A-AA05-E1714AEEF4D0}" type="sibTrans" cxnId="{050735EC-324E-477F-B4C0-9AA0EB0822AB}">
      <dgm:prSet/>
      <dgm:spPr/>
      <dgm:t>
        <a:bodyPr/>
        <a:lstStyle/>
        <a:p>
          <a:endParaRPr lang="es-CO"/>
        </a:p>
      </dgm:t>
    </dgm:pt>
    <dgm:pt modelId="{B6BA8530-EEAA-4EB8-B792-0E3F76DEA251}" type="pres">
      <dgm:prSet presAssocID="{F9A63F72-ED84-4ED9-BE1E-858938F254D3}" presName="diagram" presStyleCnt="0">
        <dgm:presLayoutVars>
          <dgm:dir/>
          <dgm:resizeHandles val="exact"/>
        </dgm:presLayoutVars>
      </dgm:prSet>
      <dgm:spPr/>
      <dgm:t>
        <a:bodyPr/>
        <a:lstStyle/>
        <a:p>
          <a:endParaRPr lang="es-MX"/>
        </a:p>
      </dgm:t>
    </dgm:pt>
    <dgm:pt modelId="{BCDE5D89-7E39-458D-8E27-FAF96BE71B51}" type="pres">
      <dgm:prSet presAssocID="{6FB82E3C-FCE0-4172-BEE1-D1565674AAFC}" presName="node" presStyleLbl="node1" presStyleIdx="0" presStyleCnt="1" custScaleX="279019" custScaleY="25448" custLinFactNeighborX="-2362" custLinFactNeighborY="984">
        <dgm:presLayoutVars>
          <dgm:bulletEnabled val="1"/>
        </dgm:presLayoutVars>
      </dgm:prSet>
      <dgm:spPr/>
      <dgm:t>
        <a:bodyPr/>
        <a:lstStyle/>
        <a:p>
          <a:endParaRPr lang="es-CO"/>
        </a:p>
      </dgm:t>
    </dgm:pt>
  </dgm:ptLst>
  <dgm:cxnLst>
    <dgm:cxn modelId="{D7AC9B77-6923-4F86-84AF-CCAA055B437E}" type="presOf" srcId="{6FB82E3C-FCE0-4172-BEE1-D1565674AAFC}" destId="{BCDE5D89-7E39-458D-8E27-FAF96BE71B51}" srcOrd="0" destOrd="0" presId="urn:microsoft.com/office/officeart/2005/8/layout/default"/>
    <dgm:cxn modelId="{050735EC-324E-477F-B4C0-9AA0EB0822AB}" srcId="{F9A63F72-ED84-4ED9-BE1E-858938F254D3}" destId="{6FB82E3C-FCE0-4172-BEE1-D1565674AAFC}" srcOrd="0" destOrd="0" parTransId="{EBB3FC32-158B-4943-89CB-ECA3C5B6ECC9}" sibTransId="{0370247E-20CC-441A-AA05-E1714AEEF4D0}"/>
    <dgm:cxn modelId="{2F08B189-23A8-44C7-82B6-7A7A71CDE554}" type="presOf" srcId="{F9A63F72-ED84-4ED9-BE1E-858938F254D3}" destId="{B6BA8530-EEAA-4EB8-B792-0E3F76DEA251}" srcOrd="0" destOrd="0" presId="urn:microsoft.com/office/officeart/2005/8/layout/default"/>
    <dgm:cxn modelId="{D3E58CCE-01C8-49D4-883B-9585BCE0BDFC}" type="presParOf" srcId="{B6BA8530-EEAA-4EB8-B792-0E3F76DEA251}" destId="{BCDE5D89-7E39-458D-8E27-FAF96BE71B51}"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9A63F72-ED84-4ED9-BE1E-858938F254D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CO"/>
        </a:p>
      </dgm:t>
    </dgm:pt>
    <dgm:pt modelId="{6FB82E3C-FCE0-4172-BEE1-D1565674AAFC}">
      <dgm:prSet phldrT="[Texto]" custT="1"/>
      <dgm:spPr>
        <a:solidFill>
          <a:srgbClr val="FF0000"/>
        </a:solidFill>
      </dgm:spPr>
      <dgm:t>
        <a:bodyPr/>
        <a:lstStyle/>
        <a:p>
          <a:endParaRPr lang="es-CO" sz="2000" b="1" u="none" dirty="0">
            <a:solidFill>
              <a:srgbClr val="C00000"/>
            </a:solidFill>
          </a:endParaRPr>
        </a:p>
      </dgm:t>
    </dgm:pt>
    <dgm:pt modelId="{EBB3FC32-158B-4943-89CB-ECA3C5B6ECC9}" type="parTrans" cxnId="{050735EC-324E-477F-B4C0-9AA0EB0822AB}">
      <dgm:prSet/>
      <dgm:spPr/>
      <dgm:t>
        <a:bodyPr/>
        <a:lstStyle/>
        <a:p>
          <a:endParaRPr lang="es-CO"/>
        </a:p>
      </dgm:t>
    </dgm:pt>
    <dgm:pt modelId="{0370247E-20CC-441A-AA05-E1714AEEF4D0}" type="sibTrans" cxnId="{050735EC-324E-477F-B4C0-9AA0EB0822AB}">
      <dgm:prSet/>
      <dgm:spPr/>
      <dgm:t>
        <a:bodyPr/>
        <a:lstStyle/>
        <a:p>
          <a:endParaRPr lang="es-CO"/>
        </a:p>
      </dgm:t>
    </dgm:pt>
    <dgm:pt modelId="{B6BA8530-EEAA-4EB8-B792-0E3F76DEA251}" type="pres">
      <dgm:prSet presAssocID="{F9A63F72-ED84-4ED9-BE1E-858938F254D3}" presName="diagram" presStyleCnt="0">
        <dgm:presLayoutVars>
          <dgm:dir/>
          <dgm:resizeHandles val="exact"/>
        </dgm:presLayoutVars>
      </dgm:prSet>
      <dgm:spPr/>
      <dgm:t>
        <a:bodyPr/>
        <a:lstStyle/>
        <a:p>
          <a:endParaRPr lang="es-MX"/>
        </a:p>
      </dgm:t>
    </dgm:pt>
    <dgm:pt modelId="{BCDE5D89-7E39-458D-8E27-FAF96BE71B51}" type="pres">
      <dgm:prSet presAssocID="{6FB82E3C-FCE0-4172-BEE1-D1565674AAFC}" presName="node" presStyleLbl="node1" presStyleIdx="0" presStyleCnt="1" custScaleX="279019" custScaleY="25448" custLinFactNeighborX="-2362" custLinFactNeighborY="984">
        <dgm:presLayoutVars>
          <dgm:bulletEnabled val="1"/>
        </dgm:presLayoutVars>
      </dgm:prSet>
      <dgm:spPr/>
      <dgm:t>
        <a:bodyPr/>
        <a:lstStyle/>
        <a:p>
          <a:endParaRPr lang="es-CO"/>
        </a:p>
      </dgm:t>
    </dgm:pt>
  </dgm:ptLst>
  <dgm:cxnLst>
    <dgm:cxn modelId="{B607D3AD-C749-48A0-9815-97B63807CBCA}" type="presOf" srcId="{F9A63F72-ED84-4ED9-BE1E-858938F254D3}" destId="{B6BA8530-EEAA-4EB8-B792-0E3F76DEA251}" srcOrd="0" destOrd="0" presId="urn:microsoft.com/office/officeart/2005/8/layout/default"/>
    <dgm:cxn modelId="{532FF516-36D4-4386-A447-C321D701AF79}" type="presOf" srcId="{6FB82E3C-FCE0-4172-BEE1-D1565674AAFC}" destId="{BCDE5D89-7E39-458D-8E27-FAF96BE71B51}" srcOrd="0" destOrd="0" presId="urn:microsoft.com/office/officeart/2005/8/layout/default"/>
    <dgm:cxn modelId="{050735EC-324E-477F-B4C0-9AA0EB0822AB}" srcId="{F9A63F72-ED84-4ED9-BE1E-858938F254D3}" destId="{6FB82E3C-FCE0-4172-BEE1-D1565674AAFC}" srcOrd="0" destOrd="0" parTransId="{EBB3FC32-158B-4943-89CB-ECA3C5B6ECC9}" sibTransId="{0370247E-20CC-441A-AA05-E1714AEEF4D0}"/>
    <dgm:cxn modelId="{D9A5B9E6-6C33-400B-ADE8-16D12FA2F79B}" type="presParOf" srcId="{B6BA8530-EEAA-4EB8-B792-0E3F76DEA251}" destId="{BCDE5D89-7E39-458D-8E27-FAF96BE71B51}"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9A63F72-ED84-4ED9-BE1E-858938F254D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CO"/>
        </a:p>
      </dgm:t>
    </dgm:pt>
    <dgm:pt modelId="{6FB82E3C-FCE0-4172-BEE1-D1565674AAFC}">
      <dgm:prSet phldrT="[Texto]" custT="1"/>
      <dgm:spPr>
        <a:solidFill>
          <a:srgbClr val="FF0000"/>
        </a:solidFill>
      </dgm:spPr>
      <dgm:t>
        <a:bodyPr/>
        <a:lstStyle/>
        <a:p>
          <a:r>
            <a:rPr lang="es-CO" sz="1800" b="1" u="none" dirty="0" smtClean="0"/>
            <a:t>PARA MÁS INFORMACIÓN</a:t>
          </a:r>
          <a:endParaRPr lang="es-CO" sz="1800" b="1" u="none" dirty="0"/>
        </a:p>
      </dgm:t>
    </dgm:pt>
    <dgm:pt modelId="{EBB3FC32-158B-4943-89CB-ECA3C5B6ECC9}" type="parTrans" cxnId="{050735EC-324E-477F-B4C0-9AA0EB0822AB}">
      <dgm:prSet/>
      <dgm:spPr/>
      <dgm:t>
        <a:bodyPr/>
        <a:lstStyle/>
        <a:p>
          <a:endParaRPr lang="es-CO"/>
        </a:p>
      </dgm:t>
    </dgm:pt>
    <dgm:pt modelId="{0370247E-20CC-441A-AA05-E1714AEEF4D0}" type="sibTrans" cxnId="{050735EC-324E-477F-B4C0-9AA0EB0822AB}">
      <dgm:prSet/>
      <dgm:spPr/>
      <dgm:t>
        <a:bodyPr/>
        <a:lstStyle/>
        <a:p>
          <a:endParaRPr lang="es-CO"/>
        </a:p>
      </dgm:t>
    </dgm:pt>
    <dgm:pt modelId="{B6BA8530-EEAA-4EB8-B792-0E3F76DEA251}" type="pres">
      <dgm:prSet presAssocID="{F9A63F72-ED84-4ED9-BE1E-858938F254D3}" presName="diagram" presStyleCnt="0">
        <dgm:presLayoutVars>
          <dgm:dir/>
          <dgm:resizeHandles val="exact"/>
        </dgm:presLayoutVars>
      </dgm:prSet>
      <dgm:spPr/>
      <dgm:t>
        <a:bodyPr/>
        <a:lstStyle/>
        <a:p>
          <a:endParaRPr lang="es-MX"/>
        </a:p>
      </dgm:t>
    </dgm:pt>
    <dgm:pt modelId="{BCDE5D89-7E39-458D-8E27-FAF96BE71B51}" type="pres">
      <dgm:prSet presAssocID="{6FB82E3C-FCE0-4172-BEE1-D1565674AAFC}" presName="node" presStyleLbl="node1" presStyleIdx="0" presStyleCnt="1" custScaleX="279019" custScaleY="25448" custLinFactNeighborX="0" custLinFactNeighborY="373">
        <dgm:presLayoutVars>
          <dgm:bulletEnabled val="1"/>
        </dgm:presLayoutVars>
      </dgm:prSet>
      <dgm:spPr/>
      <dgm:t>
        <a:bodyPr/>
        <a:lstStyle/>
        <a:p>
          <a:endParaRPr lang="es-CO"/>
        </a:p>
      </dgm:t>
    </dgm:pt>
  </dgm:ptLst>
  <dgm:cxnLst>
    <dgm:cxn modelId="{D71330CA-46C8-44AD-B600-D617D859DBBA}" type="presOf" srcId="{6FB82E3C-FCE0-4172-BEE1-D1565674AAFC}" destId="{BCDE5D89-7E39-458D-8E27-FAF96BE71B51}" srcOrd="0" destOrd="0" presId="urn:microsoft.com/office/officeart/2005/8/layout/default"/>
    <dgm:cxn modelId="{CD2DE76B-454A-49C9-AB67-BBBDC3C4E7B3}" type="presOf" srcId="{F9A63F72-ED84-4ED9-BE1E-858938F254D3}" destId="{B6BA8530-EEAA-4EB8-B792-0E3F76DEA251}" srcOrd="0" destOrd="0" presId="urn:microsoft.com/office/officeart/2005/8/layout/default"/>
    <dgm:cxn modelId="{050735EC-324E-477F-B4C0-9AA0EB0822AB}" srcId="{F9A63F72-ED84-4ED9-BE1E-858938F254D3}" destId="{6FB82E3C-FCE0-4172-BEE1-D1565674AAFC}" srcOrd="0" destOrd="0" parTransId="{EBB3FC32-158B-4943-89CB-ECA3C5B6ECC9}" sibTransId="{0370247E-20CC-441A-AA05-E1714AEEF4D0}"/>
    <dgm:cxn modelId="{09FADAF0-EC7D-4CEC-81C1-C7E8781166BB}" type="presParOf" srcId="{B6BA8530-EEAA-4EB8-B792-0E3F76DEA251}" destId="{BCDE5D89-7E39-458D-8E27-FAF96BE71B51}"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4C382D-C3EC-4D84-BD88-BFD9219022B9}" type="doc">
      <dgm:prSet loTypeId="urn:microsoft.com/office/officeart/2005/8/layout/cycle6" loCatId="cycle" qsTypeId="urn:microsoft.com/office/officeart/2005/8/quickstyle/simple1" qsCatId="simple" csTypeId="urn:microsoft.com/office/officeart/2005/8/colors/colorful3" csCatId="colorful" phldr="1"/>
      <dgm:spPr/>
      <dgm:t>
        <a:bodyPr/>
        <a:lstStyle/>
        <a:p>
          <a:endParaRPr lang="es-CO"/>
        </a:p>
      </dgm:t>
    </dgm:pt>
    <dgm:pt modelId="{DE74DBCD-7843-46AF-98AF-E95AAB85089F}">
      <dgm:prSet phldrT="[Texto]" custT="1"/>
      <dgm:spPr/>
      <dgm:t>
        <a:bodyPr/>
        <a:lstStyle/>
        <a:p>
          <a:pPr algn="ctr"/>
          <a:r>
            <a:rPr lang="es-CO" sz="1200" dirty="0" smtClean="0"/>
            <a:t>1. </a:t>
          </a:r>
          <a:r>
            <a:rPr lang="es-ES" sz="1200" dirty="0" smtClean="0">
              <a:cs typeface="Helvetica"/>
            </a:rPr>
            <a:t>El mejoramiento del acceso y la calidad de la información pública.</a:t>
          </a:r>
          <a:endParaRPr lang="es-CO" sz="1200" dirty="0"/>
        </a:p>
      </dgm:t>
    </dgm:pt>
    <dgm:pt modelId="{FDF27A18-1449-4B26-A6F4-9AB7E6F00512}" type="parTrans" cxnId="{955BB907-320B-483F-8500-F4C09402702A}">
      <dgm:prSet/>
      <dgm:spPr/>
      <dgm:t>
        <a:bodyPr/>
        <a:lstStyle/>
        <a:p>
          <a:endParaRPr lang="es-CO"/>
        </a:p>
      </dgm:t>
    </dgm:pt>
    <dgm:pt modelId="{C77AE554-23C0-4CE9-B4E9-A77650CD2B44}" type="sibTrans" cxnId="{955BB907-320B-483F-8500-F4C09402702A}">
      <dgm:prSet/>
      <dgm:spPr/>
      <dgm:t>
        <a:bodyPr/>
        <a:lstStyle/>
        <a:p>
          <a:endParaRPr lang="es-CO"/>
        </a:p>
      </dgm:t>
    </dgm:pt>
    <dgm:pt modelId="{760F363D-4C6D-4A09-A55D-0C36D24E11CA}">
      <dgm:prSet phldrT="[Texto]" custT="1"/>
      <dgm:spPr/>
      <dgm:t>
        <a:bodyPr/>
        <a:lstStyle/>
        <a:p>
          <a:r>
            <a:rPr lang="es-ES" sz="1200" b="1" dirty="0" smtClean="0">
              <a:cs typeface="Helvetica"/>
            </a:rPr>
            <a:t>2. El fortalecimiento de las herramientas de gestión pública.</a:t>
          </a:r>
          <a:endParaRPr lang="es-CO" sz="1200" dirty="0"/>
        </a:p>
      </dgm:t>
    </dgm:pt>
    <dgm:pt modelId="{D88E0C7E-D5E8-4DCD-B4F0-F6CD76AD9465}" type="parTrans" cxnId="{4094E349-12A1-446E-A624-39B89FAF38CA}">
      <dgm:prSet/>
      <dgm:spPr/>
      <dgm:t>
        <a:bodyPr/>
        <a:lstStyle/>
        <a:p>
          <a:endParaRPr lang="es-CO"/>
        </a:p>
      </dgm:t>
    </dgm:pt>
    <dgm:pt modelId="{022032C3-D213-4AE4-AEA2-829CC926F154}" type="sibTrans" cxnId="{4094E349-12A1-446E-A624-39B89FAF38CA}">
      <dgm:prSet/>
      <dgm:spPr/>
      <dgm:t>
        <a:bodyPr/>
        <a:lstStyle/>
        <a:p>
          <a:endParaRPr lang="es-CO"/>
        </a:p>
      </dgm:t>
    </dgm:pt>
    <dgm:pt modelId="{00C94966-6BF7-4EB0-9C43-C498543F28FD}">
      <dgm:prSet phldrT="[Texto]" custT="1"/>
      <dgm:spPr/>
      <dgm:t>
        <a:bodyPr/>
        <a:lstStyle/>
        <a:p>
          <a:r>
            <a:rPr lang="es-CO" sz="1200" dirty="0" smtClean="0"/>
            <a:t>3. </a:t>
          </a:r>
          <a:r>
            <a:rPr lang="es-ES" sz="1200" dirty="0" smtClean="0">
              <a:cs typeface="Helvetica"/>
            </a:rPr>
            <a:t>El incremento de la incidencia del control social.</a:t>
          </a:r>
          <a:endParaRPr lang="es-CO" sz="1200" dirty="0"/>
        </a:p>
      </dgm:t>
    </dgm:pt>
    <dgm:pt modelId="{020C5789-59FB-46CF-943B-957C823194A9}" type="parTrans" cxnId="{EDBF2926-5A59-4C20-B94B-E6CCC9654791}">
      <dgm:prSet/>
      <dgm:spPr/>
      <dgm:t>
        <a:bodyPr/>
        <a:lstStyle/>
        <a:p>
          <a:endParaRPr lang="es-CO"/>
        </a:p>
      </dgm:t>
    </dgm:pt>
    <dgm:pt modelId="{0399C4F1-0AF6-4E96-A717-4A92CA0194C4}" type="sibTrans" cxnId="{EDBF2926-5A59-4C20-B94B-E6CCC9654791}">
      <dgm:prSet/>
      <dgm:spPr/>
      <dgm:t>
        <a:bodyPr/>
        <a:lstStyle/>
        <a:p>
          <a:endParaRPr lang="es-CO"/>
        </a:p>
      </dgm:t>
    </dgm:pt>
    <dgm:pt modelId="{89C6D9A8-DB53-4A02-A9A7-D7BD41117D77}">
      <dgm:prSet phldrT="[Texto]" custT="1"/>
      <dgm:spPr>
        <a:ln w="38100"/>
      </dgm:spPr>
      <dgm:t>
        <a:bodyPr/>
        <a:lstStyle/>
        <a:p>
          <a:r>
            <a:rPr lang="es-CO" sz="1200" dirty="0" smtClean="0"/>
            <a:t>4.</a:t>
          </a:r>
          <a:r>
            <a:rPr lang="es-ES" sz="1200" b="1" dirty="0" smtClean="0">
              <a:cs typeface="Helvetica"/>
            </a:rPr>
            <a:t> La promoción de la integridad y la cultura de la legalidad</a:t>
          </a:r>
          <a:r>
            <a:rPr lang="es-ES" sz="900" b="1" dirty="0" smtClean="0">
              <a:cs typeface="Helvetica"/>
            </a:rPr>
            <a:t>.</a:t>
          </a:r>
          <a:endParaRPr lang="es-CO" sz="900" dirty="0"/>
        </a:p>
      </dgm:t>
    </dgm:pt>
    <dgm:pt modelId="{5F2AAD63-043B-4FA0-AED3-E548476356A9}" type="parTrans" cxnId="{CEA87DC0-181B-4D65-B15D-BFE9EAEA5B71}">
      <dgm:prSet/>
      <dgm:spPr/>
      <dgm:t>
        <a:bodyPr/>
        <a:lstStyle/>
        <a:p>
          <a:endParaRPr lang="es-CO"/>
        </a:p>
      </dgm:t>
    </dgm:pt>
    <dgm:pt modelId="{4F1CC6C4-5057-44C4-A1C4-147313A69577}" type="sibTrans" cxnId="{CEA87DC0-181B-4D65-B15D-BFE9EAEA5B71}">
      <dgm:prSet/>
      <dgm:spPr/>
      <dgm:t>
        <a:bodyPr/>
        <a:lstStyle/>
        <a:p>
          <a:endParaRPr lang="es-CO"/>
        </a:p>
      </dgm:t>
    </dgm:pt>
    <dgm:pt modelId="{650BC471-8FCB-4588-8D95-90E23689CA1E}">
      <dgm:prSet phldrT="[Texto]" custT="1"/>
      <dgm:spPr/>
      <dgm:t>
        <a:bodyPr/>
        <a:lstStyle/>
        <a:p>
          <a:r>
            <a:rPr lang="es-CO" sz="1200" dirty="0" smtClean="0"/>
            <a:t>5. </a:t>
          </a:r>
          <a:r>
            <a:rPr lang="es-ES" sz="1200" dirty="0" smtClean="0">
              <a:cs typeface="Helvetica"/>
            </a:rPr>
            <a:t>El desarrollo de herramientas para luchar contra la impunidad.</a:t>
          </a:r>
          <a:r>
            <a:rPr lang="es-CO" sz="1200" dirty="0" smtClean="0"/>
            <a:t> </a:t>
          </a:r>
          <a:endParaRPr lang="es-CO" sz="1200" dirty="0"/>
        </a:p>
      </dgm:t>
    </dgm:pt>
    <dgm:pt modelId="{3FAB5C81-9260-46BE-BA46-2FE3A3D33ADF}" type="parTrans" cxnId="{EF62BB65-CD0C-4980-B9E9-44758E591D05}">
      <dgm:prSet/>
      <dgm:spPr/>
      <dgm:t>
        <a:bodyPr/>
        <a:lstStyle/>
        <a:p>
          <a:endParaRPr lang="es-CO"/>
        </a:p>
      </dgm:t>
    </dgm:pt>
    <dgm:pt modelId="{351ACC79-B4A2-4466-AE45-EE81932E085C}" type="sibTrans" cxnId="{EF62BB65-CD0C-4980-B9E9-44758E591D05}">
      <dgm:prSet/>
      <dgm:spPr/>
      <dgm:t>
        <a:bodyPr/>
        <a:lstStyle/>
        <a:p>
          <a:endParaRPr lang="es-CO"/>
        </a:p>
      </dgm:t>
    </dgm:pt>
    <dgm:pt modelId="{8566DD95-1EF5-4E7F-A510-7F24D617FBD8}" type="pres">
      <dgm:prSet presAssocID="{524C382D-C3EC-4D84-BD88-BFD9219022B9}" presName="cycle" presStyleCnt="0">
        <dgm:presLayoutVars>
          <dgm:dir/>
          <dgm:resizeHandles val="exact"/>
        </dgm:presLayoutVars>
      </dgm:prSet>
      <dgm:spPr/>
      <dgm:t>
        <a:bodyPr/>
        <a:lstStyle/>
        <a:p>
          <a:endParaRPr lang="es-CO"/>
        </a:p>
      </dgm:t>
    </dgm:pt>
    <dgm:pt modelId="{DBC9DB49-1BA9-4052-830D-76A15D0F1A1E}" type="pres">
      <dgm:prSet presAssocID="{DE74DBCD-7843-46AF-98AF-E95AAB85089F}" presName="node" presStyleLbl="node1" presStyleIdx="0" presStyleCnt="5" custScaleX="103914" custScaleY="135048">
        <dgm:presLayoutVars>
          <dgm:bulletEnabled val="1"/>
        </dgm:presLayoutVars>
      </dgm:prSet>
      <dgm:spPr/>
      <dgm:t>
        <a:bodyPr/>
        <a:lstStyle/>
        <a:p>
          <a:endParaRPr lang="es-CO"/>
        </a:p>
      </dgm:t>
    </dgm:pt>
    <dgm:pt modelId="{6B13E3D6-8029-4B5D-A5FE-96847FD2A416}" type="pres">
      <dgm:prSet presAssocID="{DE74DBCD-7843-46AF-98AF-E95AAB85089F}" presName="spNode" presStyleCnt="0"/>
      <dgm:spPr/>
    </dgm:pt>
    <dgm:pt modelId="{12FB4E8C-B3D7-4920-9A9C-F02C468B9CAD}" type="pres">
      <dgm:prSet presAssocID="{C77AE554-23C0-4CE9-B4E9-A77650CD2B44}" presName="sibTrans" presStyleLbl="sibTrans1D1" presStyleIdx="0" presStyleCnt="5"/>
      <dgm:spPr/>
      <dgm:t>
        <a:bodyPr/>
        <a:lstStyle/>
        <a:p>
          <a:endParaRPr lang="es-CO"/>
        </a:p>
      </dgm:t>
    </dgm:pt>
    <dgm:pt modelId="{A2376E24-E2EB-4762-BECE-B36F7A0E4054}" type="pres">
      <dgm:prSet presAssocID="{760F363D-4C6D-4A09-A55D-0C36D24E11CA}" presName="node" presStyleLbl="node1" presStyleIdx="1" presStyleCnt="5" custScaleX="118570" custScaleY="131670">
        <dgm:presLayoutVars>
          <dgm:bulletEnabled val="1"/>
        </dgm:presLayoutVars>
      </dgm:prSet>
      <dgm:spPr/>
      <dgm:t>
        <a:bodyPr/>
        <a:lstStyle/>
        <a:p>
          <a:endParaRPr lang="es-CO"/>
        </a:p>
      </dgm:t>
    </dgm:pt>
    <dgm:pt modelId="{B7AE428C-102C-400C-AADD-4F9808EDFF69}" type="pres">
      <dgm:prSet presAssocID="{760F363D-4C6D-4A09-A55D-0C36D24E11CA}" presName="spNode" presStyleCnt="0"/>
      <dgm:spPr/>
    </dgm:pt>
    <dgm:pt modelId="{ADE1F76D-B5A3-4C5B-815D-F2E536ECFA28}" type="pres">
      <dgm:prSet presAssocID="{022032C3-D213-4AE4-AEA2-829CC926F154}" presName="sibTrans" presStyleLbl="sibTrans1D1" presStyleIdx="1" presStyleCnt="5"/>
      <dgm:spPr/>
      <dgm:t>
        <a:bodyPr/>
        <a:lstStyle/>
        <a:p>
          <a:endParaRPr lang="es-CO"/>
        </a:p>
      </dgm:t>
    </dgm:pt>
    <dgm:pt modelId="{F35D5597-154D-4A62-81FD-34BB62D58145}" type="pres">
      <dgm:prSet presAssocID="{00C94966-6BF7-4EB0-9C43-C498543F28FD}" presName="node" presStyleLbl="node1" presStyleIdx="2" presStyleCnt="5" custScaleX="115456" custScaleY="128901" custRadScaleRad="103458" custRadScaleInc="-3135">
        <dgm:presLayoutVars>
          <dgm:bulletEnabled val="1"/>
        </dgm:presLayoutVars>
      </dgm:prSet>
      <dgm:spPr/>
      <dgm:t>
        <a:bodyPr/>
        <a:lstStyle/>
        <a:p>
          <a:endParaRPr lang="es-CO"/>
        </a:p>
      </dgm:t>
    </dgm:pt>
    <dgm:pt modelId="{73225E8E-5983-44D9-BBE6-8483385BE551}" type="pres">
      <dgm:prSet presAssocID="{00C94966-6BF7-4EB0-9C43-C498543F28FD}" presName="spNode" presStyleCnt="0"/>
      <dgm:spPr/>
    </dgm:pt>
    <dgm:pt modelId="{83DA275B-57A4-4941-ABC8-D69EA5A49DD2}" type="pres">
      <dgm:prSet presAssocID="{0399C4F1-0AF6-4E96-A717-4A92CA0194C4}" presName="sibTrans" presStyleLbl="sibTrans1D1" presStyleIdx="2" presStyleCnt="5"/>
      <dgm:spPr/>
      <dgm:t>
        <a:bodyPr/>
        <a:lstStyle/>
        <a:p>
          <a:endParaRPr lang="es-CO"/>
        </a:p>
      </dgm:t>
    </dgm:pt>
    <dgm:pt modelId="{888BBAF0-8BFE-4E90-B96D-B5BCC1E2EC4F}" type="pres">
      <dgm:prSet presAssocID="{89C6D9A8-DB53-4A02-A9A7-D7BD41117D77}" presName="node" presStyleLbl="node1" presStyleIdx="3" presStyleCnt="5" custScaleX="134899" custScaleY="121116">
        <dgm:presLayoutVars>
          <dgm:bulletEnabled val="1"/>
        </dgm:presLayoutVars>
      </dgm:prSet>
      <dgm:spPr/>
      <dgm:t>
        <a:bodyPr/>
        <a:lstStyle/>
        <a:p>
          <a:endParaRPr lang="es-CO"/>
        </a:p>
      </dgm:t>
    </dgm:pt>
    <dgm:pt modelId="{AD2FB774-31D5-471C-A5B6-41806B758206}" type="pres">
      <dgm:prSet presAssocID="{89C6D9A8-DB53-4A02-A9A7-D7BD41117D77}" presName="spNode" presStyleCnt="0"/>
      <dgm:spPr/>
    </dgm:pt>
    <dgm:pt modelId="{F00DF1CB-03D7-4BD2-9B1C-C4090678E402}" type="pres">
      <dgm:prSet presAssocID="{4F1CC6C4-5057-44C4-A1C4-147313A69577}" presName="sibTrans" presStyleLbl="sibTrans1D1" presStyleIdx="3" presStyleCnt="5"/>
      <dgm:spPr/>
      <dgm:t>
        <a:bodyPr/>
        <a:lstStyle/>
        <a:p>
          <a:endParaRPr lang="es-CO"/>
        </a:p>
      </dgm:t>
    </dgm:pt>
    <dgm:pt modelId="{FF3A7C42-3D0E-43BA-B07B-8E454C83EC63}" type="pres">
      <dgm:prSet presAssocID="{650BC471-8FCB-4588-8D95-90E23689CA1E}" presName="node" presStyleLbl="node1" presStyleIdx="4" presStyleCnt="5" custScaleX="112097" custScaleY="127711">
        <dgm:presLayoutVars>
          <dgm:bulletEnabled val="1"/>
        </dgm:presLayoutVars>
      </dgm:prSet>
      <dgm:spPr/>
      <dgm:t>
        <a:bodyPr/>
        <a:lstStyle/>
        <a:p>
          <a:endParaRPr lang="es-CO"/>
        </a:p>
      </dgm:t>
    </dgm:pt>
    <dgm:pt modelId="{523B6A26-2E47-42FA-AABB-7078927B8F8C}" type="pres">
      <dgm:prSet presAssocID="{650BC471-8FCB-4588-8D95-90E23689CA1E}" presName="spNode" presStyleCnt="0"/>
      <dgm:spPr/>
    </dgm:pt>
    <dgm:pt modelId="{266DB56A-488C-4E49-9733-4480EC97DED3}" type="pres">
      <dgm:prSet presAssocID="{351ACC79-B4A2-4466-AE45-EE81932E085C}" presName="sibTrans" presStyleLbl="sibTrans1D1" presStyleIdx="4" presStyleCnt="5"/>
      <dgm:spPr/>
      <dgm:t>
        <a:bodyPr/>
        <a:lstStyle/>
        <a:p>
          <a:endParaRPr lang="es-CO"/>
        </a:p>
      </dgm:t>
    </dgm:pt>
  </dgm:ptLst>
  <dgm:cxnLst>
    <dgm:cxn modelId="{4094E349-12A1-446E-A624-39B89FAF38CA}" srcId="{524C382D-C3EC-4D84-BD88-BFD9219022B9}" destId="{760F363D-4C6D-4A09-A55D-0C36D24E11CA}" srcOrd="1" destOrd="0" parTransId="{D88E0C7E-D5E8-4DCD-B4F0-F6CD76AD9465}" sibTransId="{022032C3-D213-4AE4-AEA2-829CC926F154}"/>
    <dgm:cxn modelId="{03B9D895-2D11-4F8F-9458-4DA1203413C4}" type="presOf" srcId="{00C94966-6BF7-4EB0-9C43-C498543F28FD}" destId="{F35D5597-154D-4A62-81FD-34BB62D58145}" srcOrd="0" destOrd="0" presId="urn:microsoft.com/office/officeart/2005/8/layout/cycle6"/>
    <dgm:cxn modelId="{02AD1971-4B52-44A9-991E-A4A180D5F207}" type="presOf" srcId="{4F1CC6C4-5057-44C4-A1C4-147313A69577}" destId="{F00DF1CB-03D7-4BD2-9B1C-C4090678E402}" srcOrd="0" destOrd="0" presId="urn:microsoft.com/office/officeart/2005/8/layout/cycle6"/>
    <dgm:cxn modelId="{93B1EA54-0E18-45B4-B846-7704F929283F}" type="presOf" srcId="{0399C4F1-0AF6-4E96-A717-4A92CA0194C4}" destId="{83DA275B-57A4-4941-ABC8-D69EA5A49DD2}" srcOrd="0" destOrd="0" presId="urn:microsoft.com/office/officeart/2005/8/layout/cycle6"/>
    <dgm:cxn modelId="{8AD4D531-253D-44F2-9B04-3752A37DCA01}" type="presOf" srcId="{650BC471-8FCB-4588-8D95-90E23689CA1E}" destId="{FF3A7C42-3D0E-43BA-B07B-8E454C83EC63}" srcOrd="0" destOrd="0" presId="urn:microsoft.com/office/officeart/2005/8/layout/cycle6"/>
    <dgm:cxn modelId="{955BB907-320B-483F-8500-F4C09402702A}" srcId="{524C382D-C3EC-4D84-BD88-BFD9219022B9}" destId="{DE74DBCD-7843-46AF-98AF-E95AAB85089F}" srcOrd="0" destOrd="0" parTransId="{FDF27A18-1449-4B26-A6F4-9AB7E6F00512}" sibTransId="{C77AE554-23C0-4CE9-B4E9-A77650CD2B44}"/>
    <dgm:cxn modelId="{92B9797C-37BE-4B21-9547-5675B6550705}" type="presOf" srcId="{760F363D-4C6D-4A09-A55D-0C36D24E11CA}" destId="{A2376E24-E2EB-4762-BECE-B36F7A0E4054}" srcOrd="0" destOrd="0" presId="urn:microsoft.com/office/officeart/2005/8/layout/cycle6"/>
    <dgm:cxn modelId="{EF62BB65-CD0C-4980-B9E9-44758E591D05}" srcId="{524C382D-C3EC-4D84-BD88-BFD9219022B9}" destId="{650BC471-8FCB-4588-8D95-90E23689CA1E}" srcOrd="4" destOrd="0" parTransId="{3FAB5C81-9260-46BE-BA46-2FE3A3D33ADF}" sibTransId="{351ACC79-B4A2-4466-AE45-EE81932E085C}"/>
    <dgm:cxn modelId="{80D95FEB-F9DD-4FA0-A399-723836CC4383}" type="presOf" srcId="{524C382D-C3EC-4D84-BD88-BFD9219022B9}" destId="{8566DD95-1EF5-4E7F-A510-7F24D617FBD8}" srcOrd="0" destOrd="0" presId="urn:microsoft.com/office/officeart/2005/8/layout/cycle6"/>
    <dgm:cxn modelId="{A1B0389B-6585-4B34-B4BF-EB5573C0B571}" type="presOf" srcId="{DE74DBCD-7843-46AF-98AF-E95AAB85089F}" destId="{DBC9DB49-1BA9-4052-830D-76A15D0F1A1E}" srcOrd="0" destOrd="0" presId="urn:microsoft.com/office/officeart/2005/8/layout/cycle6"/>
    <dgm:cxn modelId="{21109EC2-6E53-4AD1-BB74-40A62ECAEE70}" type="presOf" srcId="{C77AE554-23C0-4CE9-B4E9-A77650CD2B44}" destId="{12FB4E8C-B3D7-4920-9A9C-F02C468B9CAD}" srcOrd="0" destOrd="0" presId="urn:microsoft.com/office/officeart/2005/8/layout/cycle6"/>
    <dgm:cxn modelId="{EDBF2926-5A59-4C20-B94B-E6CCC9654791}" srcId="{524C382D-C3EC-4D84-BD88-BFD9219022B9}" destId="{00C94966-6BF7-4EB0-9C43-C498543F28FD}" srcOrd="2" destOrd="0" parTransId="{020C5789-59FB-46CF-943B-957C823194A9}" sibTransId="{0399C4F1-0AF6-4E96-A717-4A92CA0194C4}"/>
    <dgm:cxn modelId="{095A36F0-70A0-4F2D-8250-EDB786C11C72}" type="presOf" srcId="{022032C3-D213-4AE4-AEA2-829CC926F154}" destId="{ADE1F76D-B5A3-4C5B-815D-F2E536ECFA28}" srcOrd="0" destOrd="0" presId="urn:microsoft.com/office/officeart/2005/8/layout/cycle6"/>
    <dgm:cxn modelId="{95D8C721-69DB-4F90-8A40-D4ED353607BB}" type="presOf" srcId="{351ACC79-B4A2-4466-AE45-EE81932E085C}" destId="{266DB56A-488C-4E49-9733-4480EC97DED3}" srcOrd="0" destOrd="0" presId="urn:microsoft.com/office/officeart/2005/8/layout/cycle6"/>
    <dgm:cxn modelId="{8D0FCFE8-BB9A-4D93-8C81-6D3B2B3546EB}" type="presOf" srcId="{89C6D9A8-DB53-4A02-A9A7-D7BD41117D77}" destId="{888BBAF0-8BFE-4E90-B96D-B5BCC1E2EC4F}" srcOrd="0" destOrd="0" presId="urn:microsoft.com/office/officeart/2005/8/layout/cycle6"/>
    <dgm:cxn modelId="{CEA87DC0-181B-4D65-B15D-BFE9EAEA5B71}" srcId="{524C382D-C3EC-4D84-BD88-BFD9219022B9}" destId="{89C6D9A8-DB53-4A02-A9A7-D7BD41117D77}" srcOrd="3" destOrd="0" parTransId="{5F2AAD63-043B-4FA0-AED3-E548476356A9}" sibTransId="{4F1CC6C4-5057-44C4-A1C4-147313A69577}"/>
    <dgm:cxn modelId="{1B20A7E9-9577-4DE6-8ECE-AFA303834BDD}" type="presParOf" srcId="{8566DD95-1EF5-4E7F-A510-7F24D617FBD8}" destId="{DBC9DB49-1BA9-4052-830D-76A15D0F1A1E}" srcOrd="0" destOrd="0" presId="urn:microsoft.com/office/officeart/2005/8/layout/cycle6"/>
    <dgm:cxn modelId="{CF0732CE-5C00-4E7D-B88F-D089CDC5ED91}" type="presParOf" srcId="{8566DD95-1EF5-4E7F-A510-7F24D617FBD8}" destId="{6B13E3D6-8029-4B5D-A5FE-96847FD2A416}" srcOrd="1" destOrd="0" presId="urn:microsoft.com/office/officeart/2005/8/layout/cycle6"/>
    <dgm:cxn modelId="{4EFB0C36-579B-4815-97A9-7330AF6EAB05}" type="presParOf" srcId="{8566DD95-1EF5-4E7F-A510-7F24D617FBD8}" destId="{12FB4E8C-B3D7-4920-9A9C-F02C468B9CAD}" srcOrd="2" destOrd="0" presId="urn:microsoft.com/office/officeart/2005/8/layout/cycle6"/>
    <dgm:cxn modelId="{D1254FA1-BF0A-4C20-9E16-360C11E887E1}" type="presParOf" srcId="{8566DD95-1EF5-4E7F-A510-7F24D617FBD8}" destId="{A2376E24-E2EB-4762-BECE-B36F7A0E4054}" srcOrd="3" destOrd="0" presId="urn:microsoft.com/office/officeart/2005/8/layout/cycle6"/>
    <dgm:cxn modelId="{2C9C638C-CB40-4749-AF4E-2C8AEEB27A6E}" type="presParOf" srcId="{8566DD95-1EF5-4E7F-A510-7F24D617FBD8}" destId="{B7AE428C-102C-400C-AADD-4F9808EDFF69}" srcOrd="4" destOrd="0" presId="urn:microsoft.com/office/officeart/2005/8/layout/cycle6"/>
    <dgm:cxn modelId="{891F5431-70BA-47D1-A4C8-0BC1BA3F65AE}" type="presParOf" srcId="{8566DD95-1EF5-4E7F-A510-7F24D617FBD8}" destId="{ADE1F76D-B5A3-4C5B-815D-F2E536ECFA28}" srcOrd="5" destOrd="0" presId="urn:microsoft.com/office/officeart/2005/8/layout/cycle6"/>
    <dgm:cxn modelId="{D788CB0D-06AF-4683-A42A-092ADE62A528}" type="presParOf" srcId="{8566DD95-1EF5-4E7F-A510-7F24D617FBD8}" destId="{F35D5597-154D-4A62-81FD-34BB62D58145}" srcOrd="6" destOrd="0" presId="urn:microsoft.com/office/officeart/2005/8/layout/cycle6"/>
    <dgm:cxn modelId="{A97472B7-F82D-4956-B76D-0467BF6371F7}" type="presParOf" srcId="{8566DD95-1EF5-4E7F-A510-7F24D617FBD8}" destId="{73225E8E-5983-44D9-BBE6-8483385BE551}" srcOrd="7" destOrd="0" presId="urn:microsoft.com/office/officeart/2005/8/layout/cycle6"/>
    <dgm:cxn modelId="{1269AB3B-A02A-4587-B2FD-F73524C4C0B2}" type="presParOf" srcId="{8566DD95-1EF5-4E7F-A510-7F24D617FBD8}" destId="{83DA275B-57A4-4941-ABC8-D69EA5A49DD2}" srcOrd="8" destOrd="0" presId="urn:microsoft.com/office/officeart/2005/8/layout/cycle6"/>
    <dgm:cxn modelId="{4E2009BA-0864-46EE-8C54-2FBCC822F03A}" type="presParOf" srcId="{8566DD95-1EF5-4E7F-A510-7F24D617FBD8}" destId="{888BBAF0-8BFE-4E90-B96D-B5BCC1E2EC4F}" srcOrd="9" destOrd="0" presId="urn:microsoft.com/office/officeart/2005/8/layout/cycle6"/>
    <dgm:cxn modelId="{18E4C93B-5FD7-4EB3-A8AD-2DC6DE0D5329}" type="presParOf" srcId="{8566DD95-1EF5-4E7F-A510-7F24D617FBD8}" destId="{AD2FB774-31D5-471C-A5B6-41806B758206}" srcOrd="10" destOrd="0" presId="urn:microsoft.com/office/officeart/2005/8/layout/cycle6"/>
    <dgm:cxn modelId="{5A938562-EA0A-45F2-8659-5D4C9624948F}" type="presParOf" srcId="{8566DD95-1EF5-4E7F-A510-7F24D617FBD8}" destId="{F00DF1CB-03D7-4BD2-9B1C-C4090678E402}" srcOrd="11" destOrd="0" presId="urn:microsoft.com/office/officeart/2005/8/layout/cycle6"/>
    <dgm:cxn modelId="{91EC9A22-7FD7-400D-8168-A08E633425FF}" type="presParOf" srcId="{8566DD95-1EF5-4E7F-A510-7F24D617FBD8}" destId="{FF3A7C42-3D0E-43BA-B07B-8E454C83EC63}" srcOrd="12" destOrd="0" presId="urn:microsoft.com/office/officeart/2005/8/layout/cycle6"/>
    <dgm:cxn modelId="{6FD4D81A-8CC9-4A57-BBE4-A3EB5813E54D}" type="presParOf" srcId="{8566DD95-1EF5-4E7F-A510-7F24D617FBD8}" destId="{523B6A26-2E47-42FA-AABB-7078927B8F8C}" srcOrd="13" destOrd="0" presId="urn:microsoft.com/office/officeart/2005/8/layout/cycle6"/>
    <dgm:cxn modelId="{E6F078AA-AAC8-4D2E-A71E-B688AB6C961F}" type="presParOf" srcId="{8566DD95-1EF5-4E7F-A510-7F24D617FBD8}" destId="{266DB56A-488C-4E49-9733-4480EC97DED3}" srcOrd="14" destOrd="0" presId="urn:microsoft.com/office/officeart/2005/8/layout/cycle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9A63F72-ED84-4ED9-BE1E-858938F254D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CO"/>
        </a:p>
      </dgm:t>
    </dgm:pt>
    <dgm:pt modelId="{6FB82E3C-FCE0-4172-BEE1-D1565674AAFC}">
      <dgm:prSet phldrT="[Texto]" custT="1"/>
      <dgm:spPr>
        <a:solidFill>
          <a:srgbClr val="FF0000"/>
        </a:solidFill>
      </dgm:spPr>
      <dgm:t>
        <a:bodyPr/>
        <a:lstStyle/>
        <a:p>
          <a:r>
            <a:rPr lang="es-CO" sz="1800" b="1" u="none" dirty="0" smtClean="0"/>
            <a:t>Ley 1778 de 2016 – Ley </a:t>
          </a:r>
          <a:r>
            <a:rPr lang="es-CO" sz="1800" b="1" u="none" dirty="0" err="1" smtClean="0"/>
            <a:t>Antisoborno</a:t>
          </a:r>
          <a:endParaRPr lang="es-CO" sz="1800" b="1" u="none" dirty="0"/>
        </a:p>
      </dgm:t>
    </dgm:pt>
    <dgm:pt modelId="{EBB3FC32-158B-4943-89CB-ECA3C5B6ECC9}" type="parTrans" cxnId="{050735EC-324E-477F-B4C0-9AA0EB0822AB}">
      <dgm:prSet/>
      <dgm:spPr/>
      <dgm:t>
        <a:bodyPr/>
        <a:lstStyle/>
        <a:p>
          <a:endParaRPr lang="es-CO"/>
        </a:p>
      </dgm:t>
    </dgm:pt>
    <dgm:pt modelId="{0370247E-20CC-441A-AA05-E1714AEEF4D0}" type="sibTrans" cxnId="{050735EC-324E-477F-B4C0-9AA0EB0822AB}">
      <dgm:prSet/>
      <dgm:spPr/>
      <dgm:t>
        <a:bodyPr/>
        <a:lstStyle/>
        <a:p>
          <a:endParaRPr lang="es-CO"/>
        </a:p>
      </dgm:t>
    </dgm:pt>
    <dgm:pt modelId="{B6BA8530-EEAA-4EB8-B792-0E3F76DEA251}" type="pres">
      <dgm:prSet presAssocID="{F9A63F72-ED84-4ED9-BE1E-858938F254D3}" presName="diagram" presStyleCnt="0">
        <dgm:presLayoutVars>
          <dgm:dir/>
          <dgm:resizeHandles val="exact"/>
        </dgm:presLayoutVars>
      </dgm:prSet>
      <dgm:spPr/>
      <dgm:t>
        <a:bodyPr/>
        <a:lstStyle/>
        <a:p>
          <a:endParaRPr lang="es-MX"/>
        </a:p>
      </dgm:t>
    </dgm:pt>
    <dgm:pt modelId="{BCDE5D89-7E39-458D-8E27-FAF96BE71B51}" type="pres">
      <dgm:prSet presAssocID="{6FB82E3C-FCE0-4172-BEE1-D1565674AAFC}" presName="node" presStyleLbl="node1" presStyleIdx="0" presStyleCnt="1" custScaleX="279019" custScaleY="25448" custLinFactNeighborX="-2362" custLinFactNeighborY="984">
        <dgm:presLayoutVars>
          <dgm:bulletEnabled val="1"/>
        </dgm:presLayoutVars>
      </dgm:prSet>
      <dgm:spPr/>
      <dgm:t>
        <a:bodyPr/>
        <a:lstStyle/>
        <a:p>
          <a:endParaRPr lang="es-CO"/>
        </a:p>
      </dgm:t>
    </dgm:pt>
  </dgm:ptLst>
  <dgm:cxnLst>
    <dgm:cxn modelId="{A9F4BABE-F3EB-624B-8A52-FF37208444AB}" type="presOf" srcId="{6FB82E3C-FCE0-4172-BEE1-D1565674AAFC}" destId="{BCDE5D89-7E39-458D-8E27-FAF96BE71B51}" srcOrd="0" destOrd="0" presId="urn:microsoft.com/office/officeart/2005/8/layout/default"/>
    <dgm:cxn modelId="{FF8B32A5-8683-F14E-A4E4-3F6F75B6253E}" type="presOf" srcId="{F9A63F72-ED84-4ED9-BE1E-858938F254D3}" destId="{B6BA8530-EEAA-4EB8-B792-0E3F76DEA251}" srcOrd="0" destOrd="0" presId="urn:microsoft.com/office/officeart/2005/8/layout/default"/>
    <dgm:cxn modelId="{050735EC-324E-477F-B4C0-9AA0EB0822AB}" srcId="{F9A63F72-ED84-4ED9-BE1E-858938F254D3}" destId="{6FB82E3C-FCE0-4172-BEE1-D1565674AAFC}" srcOrd="0" destOrd="0" parTransId="{EBB3FC32-158B-4943-89CB-ECA3C5B6ECC9}" sibTransId="{0370247E-20CC-441A-AA05-E1714AEEF4D0}"/>
    <dgm:cxn modelId="{3D126EB9-3B37-EF4D-B5A5-D6E704CB537D}" type="presParOf" srcId="{B6BA8530-EEAA-4EB8-B792-0E3F76DEA251}" destId="{BCDE5D89-7E39-458D-8E27-FAF96BE71B51}"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9A63F72-ED84-4ED9-BE1E-858938F254D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CO"/>
        </a:p>
      </dgm:t>
    </dgm:pt>
    <dgm:pt modelId="{6FB82E3C-FCE0-4172-BEE1-D1565674AAFC}">
      <dgm:prSet phldrT="[Texto]" custT="1"/>
      <dgm:spPr>
        <a:solidFill>
          <a:srgbClr val="FF0000"/>
        </a:solidFill>
      </dgm:spPr>
      <dgm:t>
        <a:bodyPr/>
        <a:lstStyle/>
        <a:p>
          <a:r>
            <a:rPr lang="es-CO" sz="1800" b="1" dirty="0" smtClean="0"/>
            <a:t>Algunos datos importantes</a:t>
          </a:r>
          <a:endParaRPr lang="es-CO" sz="1800" b="1" u="sng" dirty="0"/>
        </a:p>
      </dgm:t>
    </dgm:pt>
    <dgm:pt modelId="{EBB3FC32-158B-4943-89CB-ECA3C5B6ECC9}" type="parTrans" cxnId="{050735EC-324E-477F-B4C0-9AA0EB0822AB}">
      <dgm:prSet/>
      <dgm:spPr/>
      <dgm:t>
        <a:bodyPr/>
        <a:lstStyle/>
        <a:p>
          <a:endParaRPr lang="es-CO"/>
        </a:p>
      </dgm:t>
    </dgm:pt>
    <dgm:pt modelId="{0370247E-20CC-441A-AA05-E1714AEEF4D0}" type="sibTrans" cxnId="{050735EC-324E-477F-B4C0-9AA0EB0822AB}">
      <dgm:prSet/>
      <dgm:spPr/>
      <dgm:t>
        <a:bodyPr/>
        <a:lstStyle/>
        <a:p>
          <a:endParaRPr lang="es-CO"/>
        </a:p>
      </dgm:t>
    </dgm:pt>
    <dgm:pt modelId="{B6BA8530-EEAA-4EB8-B792-0E3F76DEA251}" type="pres">
      <dgm:prSet presAssocID="{F9A63F72-ED84-4ED9-BE1E-858938F254D3}" presName="diagram" presStyleCnt="0">
        <dgm:presLayoutVars>
          <dgm:dir/>
          <dgm:resizeHandles val="exact"/>
        </dgm:presLayoutVars>
      </dgm:prSet>
      <dgm:spPr/>
      <dgm:t>
        <a:bodyPr/>
        <a:lstStyle/>
        <a:p>
          <a:endParaRPr lang="es-MX"/>
        </a:p>
      </dgm:t>
    </dgm:pt>
    <dgm:pt modelId="{BCDE5D89-7E39-458D-8E27-FAF96BE71B51}" type="pres">
      <dgm:prSet presAssocID="{6FB82E3C-FCE0-4172-BEE1-D1565674AAFC}" presName="node" presStyleLbl="node1" presStyleIdx="0" presStyleCnt="1" custScaleX="279019" custScaleY="25448" custLinFactNeighborX="-2362" custLinFactNeighborY="984">
        <dgm:presLayoutVars>
          <dgm:bulletEnabled val="1"/>
        </dgm:presLayoutVars>
      </dgm:prSet>
      <dgm:spPr/>
      <dgm:t>
        <a:bodyPr/>
        <a:lstStyle/>
        <a:p>
          <a:endParaRPr lang="es-CO"/>
        </a:p>
      </dgm:t>
    </dgm:pt>
  </dgm:ptLst>
  <dgm:cxnLst>
    <dgm:cxn modelId="{D863D635-B4E4-3944-987C-974D44209B71}" type="presOf" srcId="{6FB82E3C-FCE0-4172-BEE1-D1565674AAFC}" destId="{BCDE5D89-7E39-458D-8E27-FAF96BE71B51}" srcOrd="0" destOrd="0" presId="urn:microsoft.com/office/officeart/2005/8/layout/default"/>
    <dgm:cxn modelId="{F3000A46-57E1-8049-8D4C-695A0FB4F85E}" type="presOf" srcId="{F9A63F72-ED84-4ED9-BE1E-858938F254D3}" destId="{B6BA8530-EEAA-4EB8-B792-0E3F76DEA251}" srcOrd="0" destOrd="0" presId="urn:microsoft.com/office/officeart/2005/8/layout/default"/>
    <dgm:cxn modelId="{050735EC-324E-477F-B4C0-9AA0EB0822AB}" srcId="{F9A63F72-ED84-4ED9-BE1E-858938F254D3}" destId="{6FB82E3C-FCE0-4172-BEE1-D1565674AAFC}" srcOrd="0" destOrd="0" parTransId="{EBB3FC32-158B-4943-89CB-ECA3C5B6ECC9}" sibTransId="{0370247E-20CC-441A-AA05-E1714AEEF4D0}"/>
    <dgm:cxn modelId="{A0450EAC-09AE-9F4F-A8C8-ECD6EBAF0A76}" type="presParOf" srcId="{B6BA8530-EEAA-4EB8-B792-0E3F76DEA251}" destId="{BCDE5D89-7E39-458D-8E27-FAF96BE71B51}"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9A63F72-ED84-4ED9-BE1E-858938F254D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CO"/>
        </a:p>
      </dgm:t>
    </dgm:pt>
    <dgm:pt modelId="{6FB82E3C-FCE0-4172-BEE1-D1565674AAFC}">
      <dgm:prSet phldrT="[Texto]" custT="1"/>
      <dgm:spPr>
        <a:solidFill>
          <a:srgbClr val="FF0000"/>
        </a:solidFill>
      </dgm:spPr>
      <dgm:t>
        <a:bodyPr/>
        <a:lstStyle/>
        <a:p>
          <a:r>
            <a:rPr lang="es-CO" sz="1800" b="1" i="0" dirty="0" smtClean="0">
              <a:solidFill>
                <a:schemeClr val="bg1"/>
              </a:solidFill>
              <a:cs typeface="Helvetica" panose="020B0604020202020204" pitchFamily="34" charset="0"/>
            </a:rPr>
            <a:t>Riesgos de la corrupción</a:t>
          </a:r>
          <a:endParaRPr lang="es-CO" sz="1800" b="1" i="0" u="sng" dirty="0">
            <a:solidFill>
              <a:schemeClr val="bg1"/>
            </a:solidFill>
          </a:endParaRPr>
        </a:p>
      </dgm:t>
    </dgm:pt>
    <dgm:pt modelId="{EBB3FC32-158B-4943-89CB-ECA3C5B6ECC9}" type="parTrans" cxnId="{050735EC-324E-477F-B4C0-9AA0EB0822AB}">
      <dgm:prSet/>
      <dgm:spPr/>
      <dgm:t>
        <a:bodyPr/>
        <a:lstStyle/>
        <a:p>
          <a:endParaRPr lang="es-CO"/>
        </a:p>
      </dgm:t>
    </dgm:pt>
    <dgm:pt modelId="{0370247E-20CC-441A-AA05-E1714AEEF4D0}" type="sibTrans" cxnId="{050735EC-324E-477F-B4C0-9AA0EB0822AB}">
      <dgm:prSet/>
      <dgm:spPr/>
      <dgm:t>
        <a:bodyPr/>
        <a:lstStyle/>
        <a:p>
          <a:endParaRPr lang="es-CO"/>
        </a:p>
      </dgm:t>
    </dgm:pt>
    <dgm:pt modelId="{B6BA8530-EEAA-4EB8-B792-0E3F76DEA251}" type="pres">
      <dgm:prSet presAssocID="{F9A63F72-ED84-4ED9-BE1E-858938F254D3}" presName="diagram" presStyleCnt="0">
        <dgm:presLayoutVars>
          <dgm:dir/>
          <dgm:resizeHandles val="exact"/>
        </dgm:presLayoutVars>
      </dgm:prSet>
      <dgm:spPr/>
      <dgm:t>
        <a:bodyPr/>
        <a:lstStyle/>
        <a:p>
          <a:endParaRPr lang="es-MX"/>
        </a:p>
      </dgm:t>
    </dgm:pt>
    <dgm:pt modelId="{BCDE5D89-7E39-458D-8E27-FAF96BE71B51}" type="pres">
      <dgm:prSet presAssocID="{6FB82E3C-FCE0-4172-BEE1-D1565674AAFC}" presName="node" presStyleLbl="node1" presStyleIdx="0" presStyleCnt="1" custScaleX="279019" custScaleY="25448" custLinFactNeighborX="-2362" custLinFactNeighborY="984">
        <dgm:presLayoutVars>
          <dgm:bulletEnabled val="1"/>
        </dgm:presLayoutVars>
      </dgm:prSet>
      <dgm:spPr/>
      <dgm:t>
        <a:bodyPr/>
        <a:lstStyle/>
        <a:p>
          <a:endParaRPr lang="es-CO"/>
        </a:p>
      </dgm:t>
    </dgm:pt>
  </dgm:ptLst>
  <dgm:cxnLst>
    <dgm:cxn modelId="{D34F8063-CAD1-488D-914B-88EBA55D959E}" type="presOf" srcId="{6FB82E3C-FCE0-4172-BEE1-D1565674AAFC}" destId="{BCDE5D89-7E39-458D-8E27-FAF96BE71B51}" srcOrd="0" destOrd="0" presId="urn:microsoft.com/office/officeart/2005/8/layout/default"/>
    <dgm:cxn modelId="{EF3B368D-93E5-4520-A22F-7DC2E648DA1E}" type="presOf" srcId="{F9A63F72-ED84-4ED9-BE1E-858938F254D3}" destId="{B6BA8530-EEAA-4EB8-B792-0E3F76DEA251}" srcOrd="0" destOrd="0" presId="urn:microsoft.com/office/officeart/2005/8/layout/default"/>
    <dgm:cxn modelId="{050735EC-324E-477F-B4C0-9AA0EB0822AB}" srcId="{F9A63F72-ED84-4ED9-BE1E-858938F254D3}" destId="{6FB82E3C-FCE0-4172-BEE1-D1565674AAFC}" srcOrd="0" destOrd="0" parTransId="{EBB3FC32-158B-4943-89CB-ECA3C5B6ECC9}" sibTransId="{0370247E-20CC-441A-AA05-E1714AEEF4D0}"/>
    <dgm:cxn modelId="{648442AE-D2B7-4846-95EC-51C7EDD19C10}" type="presParOf" srcId="{B6BA8530-EEAA-4EB8-B792-0E3F76DEA251}" destId="{BCDE5D89-7E39-458D-8E27-FAF96BE71B51}"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9A63F72-ED84-4ED9-BE1E-858938F254D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CO"/>
        </a:p>
      </dgm:t>
    </dgm:pt>
    <dgm:pt modelId="{6FB82E3C-FCE0-4172-BEE1-D1565674AAFC}">
      <dgm:prSet phldrT="[Texto]" custT="1"/>
      <dgm:spPr>
        <a:solidFill>
          <a:srgbClr val="FF0000"/>
        </a:solidFill>
      </dgm:spPr>
      <dgm:t>
        <a:bodyPr/>
        <a:lstStyle/>
        <a:p>
          <a:r>
            <a:rPr lang="es-CO" sz="1800" b="1" u="none" dirty="0" smtClean="0"/>
            <a:t>Origen de la iniciativa</a:t>
          </a:r>
          <a:endParaRPr lang="es-CO" sz="1800" b="1" u="none" dirty="0"/>
        </a:p>
      </dgm:t>
    </dgm:pt>
    <dgm:pt modelId="{EBB3FC32-158B-4943-89CB-ECA3C5B6ECC9}" type="parTrans" cxnId="{050735EC-324E-477F-B4C0-9AA0EB0822AB}">
      <dgm:prSet/>
      <dgm:spPr/>
      <dgm:t>
        <a:bodyPr/>
        <a:lstStyle/>
        <a:p>
          <a:endParaRPr lang="es-CO"/>
        </a:p>
      </dgm:t>
    </dgm:pt>
    <dgm:pt modelId="{0370247E-20CC-441A-AA05-E1714AEEF4D0}" type="sibTrans" cxnId="{050735EC-324E-477F-B4C0-9AA0EB0822AB}">
      <dgm:prSet/>
      <dgm:spPr/>
      <dgm:t>
        <a:bodyPr/>
        <a:lstStyle/>
        <a:p>
          <a:endParaRPr lang="es-CO"/>
        </a:p>
      </dgm:t>
    </dgm:pt>
    <dgm:pt modelId="{B6BA8530-EEAA-4EB8-B792-0E3F76DEA251}" type="pres">
      <dgm:prSet presAssocID="{F9A63F72-ED84-4ED9-BE1E-858938F254D3}" presName="diagram" presStyleCnt="0">
        <dgm:presLayoutVars>
          <dgm:dir/>
          <dgm:resizeHandles val="exact"/>
        </dgm:presLayoutVars>
      </dgm:prSet>
      <dgm:spPr/>
      <dgm:t>
        <a:bodyPr/>
        <a:lstStyle/>
        <a:p>
          <a:endParaRPr lang="es-MX"/>
        </a:p>
      </dgm:t>
    </dgm:pt>
    <dgm:pt modelId="{BCDE5D89-7E39-458D-8E27-FAF96BE71B51}" type="pres">
      <dgm:prSet presAssocID="{6FB82E3C-FCE0-4172-BEE1-D1565674AAFC}" presName="node" presStyleLbl="node1" presStyleIdx="0" presStyleCnt="1" custScaleX="279019" custScaleY="25448" custLinFactNeighborY="-2589">
        <dgm:presLayoutVars>
          <dgm:bulletEnabled val="1"/>
        </dgm:presLayoutVars>
      </dgm:prSet>
      <dgm:spPr/>
      <dgm:t>
        <a:bodyPr/>
        <a:lstStyle/>
        <a:p>
          <a:endParaRPr lang="es-CO"/>
        </a:p>
      </dgm:t>
    </dgm:pt>
  </dgm:ptLst>
  <dgm:cxnLst>
    <dgm:cxn modelId="{EB2E9D3E-49ED-40BE-A1E8-A57F1F2D44F1}" type="presOf" srcId="{6FB82E3C-FCE0-4172-BEE1-D1565674AAFC}" destId="{BCDE5D89-7E39-458D-8E27-FAF96BE71B51}" srcOrd="0" destOrd="0" presId="urn:microsoft.com/office/officeart/2005/8/layout/default"/>
    <dgm:cxn modelId="{2190C8BF-CBE9-4ADD-827A-4FB4A4B10664}" type="presOf" srcId="{F9A63F72-ED84-4ED9-BE1E-858938F254D3}" destId="{B6BA8530-EEAA-4EB8-B792-0E3F76DEA251}" srcOrd="0" destOrd="0" presId="urn:microsoft.com/office/officeart/2005/8/layout/default"/>
    <dgm:cxn modelId="{050735EC-324E-477F-B4C0-9AA0EB0822AB}" srcId="{F9A63F72-ED84-4ED9-BE1E-858938F254D3}" destId="{6FB82E3C-FCE0-4172-BEE1-D1565674AAFC}" srcOrd="0" destOrd="0" parTransId="{EBB3FC32-158B-4943-89CB-ECA3C5B6ECC9}" sibTransId="{0370247E-20CC-441A-AA05-E1714AEEF4D0}"/>
    <dgm:cxn modelId="{16241FFE-7163-43AE-A2C8-A62DAC6958B7}" type="presParOf" srcId="{B6BA8530-EEAA-4EB8-B792-0E3F76DEA251}" destId="{BCDE5D89-7E39-458D-8E27-FAF96BE71B51}"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9A63F72-ED84-4ED9-BE1E-858938F254D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CO"/>
        </a:p>
      </dgm:t>
    </dgm:pt>
    <dgm:pt modelId="{6FB82E3C-FCE0-4172-BEE1-D1565674AAFC}">
      <dgm:prSet phldrT="[Texto]" custT="1"/>
      <dgm:spPr>
        <a:solidFill>
          <a:srgbClr val="FF0000"/>
        </a:solidFill>
      </dgm:spPr>
      <dgm:t>
        <a:bodyPr/>
        <a:lstStyle/>
        <a:p>
          <a:r>
            <a:rPr lang="es-CO" sz="1800" b="1" dirty="0" smtClean="0"/>
            <a:t>¿En qué consiste la iniciativa?</a:t>
          </a:r>
          <a:endParaRPr lang="es-CO" sz="1800" b="1" u="none" dirty="0"/>
        </a:p>
      </dgm:t>
    </dgm:pt>
    <dgm:pt modelId="{EBB3FC32-158B-4943-89CB-ECA3C5B6ECC9}" type="parTrans" cxnId="{050735EC-324E-477F-B4C0-9AA0EB0822AB}">
      <dgm:prSet/>
      <dgm:spPr/>
      <dgm:t>
        <a:bodyPr/>
        <a:lstStyle/>
        <a:p>
          <a:endParaRPr lang="es-CO"/>
        </a:p>
      </dgm:t>
    </dgm:pt>
    <dgm:pt modelId="{0370247E-20CC-441A-AA05-E1714AEEF4D0}" type="sibTrans" cxnId="{050735EC-324E-477F-B4C0-9AA0EB0822AB}">
      <dgm:prSet/>
      <dgm:spPr/>
      <dgm:t>
        <a:bodyPr/>
        <a:lstStyle/>
        <a:p>
          <a:endParaRPr lang="es-CO"/>
        </a:p>
      </dgm:t>
    </dgm:pt>
    <dgm:pt modelId="{B6BA8530-EEAA-4EB8-B792-0E3F76DEA251}" type="pres">
      <dgm:prSet presAssocID="{F9A63F72-ED84-4ED9-BE1E-858938F254D3}" presName="diagram" presStyleCnt="0">
        <dgm:presLayoutVars>
          <dgm:dir/>
          <dgm:resizeHandles val="exact"/>
        </dgm:presLayoutVars>
      </dgm:prSet>
      <dgm:spPr/>
      <dgm:t>
        <a:bodyPr/>
        <a:lstStyle/>
        <a:p>
          <a:endParaRPr lang="es-MX"/>
        </a:p>
      </dgm:t>
    </dgm:pt>
    <dgm:pt modelId="{BCDE5D89-7E39-458D-8E27-FAF96BE71B51}" type="pres">
      <dgm:prSet presAssocID="{6FB82E3C-FCE0-4172-BEE1-D1565674AAFC}" presName="node" presStyleLbl="node1" presStyleIdx="0" presStyleCnt="1" custScaleX="279019" custScaleY="25448" custLinFactNeighborY="-2589">
        <dgm:presLayoutVars>
          <dgm:bulletEnabled val="1"/>
        </dgm:presLayoutVars>
      </dgm:prSet>
      <dgm:spPr/>
      <dgm:t>
        <a:bodyPr/>
        <a:lstStyle/>
        <a:p>
          <a:endParaRPr lang="es-CO"/>
        </a:p>
      </dgm:t>
    </dgm:pt>
  </dgm:ptLst>
  <dgm:cxnLst>
    <dgm:cxn modelId="{62F6549C-CEEA-47D9-ACDB-CB108803043A}" type="presOf" srcId="{6FB82E3C-FCE0-4172-BEE1-D1565674AAFC}" destId="{BCDE5D89-7E39-458D-8E27-FAF96BE71B51}" srcOrd="0" destOrd="0" presId="urn:microsoft.com/office/officeart/2005/8/layout/default"/>
    <dgm:cxn modelId="{EF9AFF44-A5E2-4459-882F-CC43EE648023}" type="presOf" srcId="{F9A63F72-ED84-4ED9-BE1E-858938F254D3}" destId="{B6BA8530-EEAA-4EB8-B792-0E3F76DEA251}" srcOrd="0" destOrd="0" presId="urn:microsoft.com/office/officeart/2005/8/layout/default"/>
    <dgm:cxn modelId="{050735EC-324E-477F-B4C0-9AA0EB0822AB}" srcId="{F9A63F72-ED84-4ED9-BE1E-858938F254D3}" destId="{6FB82E3C-FCE0-4172-BEE1-D1565674AAFC}" srcOrd="0" destOrd="0" parTransId="{EBB3FC32-158B-4943-89CB-ECA3C5B6ECC9}" sibTransId="{0370247E-20CC-441A-AA05-E1714AEEF4D0}"/>
    <dgm:cxn modelId="{93CDAF10-8012-496B-92C9-5D0732DA2817}" type="presParOf" srcId="{B6BA8530-EEAA-4EB8-B792-0E3F76DEA251}" destId="{BCDE5D89-7E39-458D-8E27-FAF96BE71B51}"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6F9AD67-4057-0C44-B017-C7464114827C}" type="doc">
      <dgm:prSet loTypeId="urn:microsoft.com/office/officeart/2005/8/layout/vList3" loCatId="" qsTypeId="urn:microsoft.com/office/officeart/2005/8/quickstyle/simple4" qsCatId="simple" csTypeId="urn:microsoft.com/office/officeart/2005/8/colors/accent1_2" csCatId="accent1" phldr="1"/>
      <dgm:spPr/>
    </dgm:pt>
    <dgm:pt modelId="{6B4E3BD8-4518-6144-AD0C-09E02C102D73}">
      <dgm:prSet phldrT="[Texto]" custT="1"/>
      <dgm:spPr>
        <a:noFill/>
        <a:ln>
          <a:solidFill>
            <a:srgbClr val="FF0000"/>
          </a:solidFill>
        </a:ln>
      </dgm:spPr>
      <dgm:t>
        <a:bodyPr/>
        <a:lstStyle/>
        <a:p>
          <a:r>
            <a:rPr lang="es-ES_tradnl" sz="2000" dirty="0" smtClean="0">
              <a:solidFill>
                <a:schemeClr val="tx1"/>
              </a:solidFill>
            </a:rPr>
            <a:t>Evaluación integral</a:t>
          </a:r>
          <a:endParaRPr lang="es-ES_tradnl" sz="2000" dirty="0">
            <a:solidFill>
              <a:schemeClr val="tx1"/>
            </a:solidFill>
          </a:endParaRPr>
        </a:p>
      </dgm:t>
    </dgm:pt>
    <dgm:pt modelId="{26B538C6-3D19-6446-9ABA-D316C7402250}" type="parTrans" cxnId="{25159D99-5C77-3E4D-94FD-D6A0827A1F74}">
      <dgm:prSet/>
      <dgm:spPr/>
      <dgm:t>
        <a:bodyPr/>
        <a:lstStyle/>
        <a:p>
          <a:endParaRPr lang="es-ES_tradnl"/>
        </a:p>
      </dgm:t>
    </dgm:pt>
    <dgm:pt modelId="{18D087D5-0AB7-064E-B168-C91B0FC09500}" type="sibTrans" cxnId="{25159D99-5C77-3E4D-94FD-D6A0827A1F74}">
      <dgm:prSet/>
      <dgm:spPr/>
      <dgm:t>
        <a:bodyPr/>
        <a:lstStyle/>
        <a:p>
          <a:endParaRPr lang="es-ES_tradnl"/>
        </a:p>
      </dgm:t>
    </dgm:pt>
    <dgm:pt modelId="{5369E9E4-EA66-7848-AB4A-98107EDECD10}">
      <dgm:prSet phldrT="[Texto]" custT="1"/>
      <dgm:spPr>
        <a:noFill/>
        <a:ln>
          <a:solidFill>
            <a:srgbClr val="FF0000"/>
          </a:solidFill>
        </a:ln>
      </dgm:spPr>
      <dgm:t>
        <a:bodyPr/>
        <a:lstStyle/>
        <a:p>
          <a:r>
            <a:rPr lang="es-ES_tradnl" sz="2000" dirty="0" smtClean="0">
              <a:solidFill>
                <a:schemeClr val="tx1"/>
              </a:solidFill>
            </a:rPr>
            <a:t>Seguimiento</a:t>
          </a:r>
          <a:endParaRPr lang="es-ES_tradnl" sz="2000" dirty="0">
            <a:solidFill>
              <a:schemeClr val="tx1"/>
            </a:solidFill>
          </a:endParaRPr>
        </a:p>
      </dgm:t>
    </dgm:pt>
    <dgm:pt modelId="{21AA0F9A-43DF-CF4A-80DF-1F640CE67DD1}" type="parTrans" cxnId="{8A4766A3-77FB-AB49-9E05-3AE80BE33A8A}">
      <dgm:prSet/>
      <dgm:spPr/>
      <dgm:t>
        <a:bodyPr/>
        <a:lstStyle/>
        <a:p>
          <a:endParaRPr lang="es-ES_tradnl"/>
        </a:p>
      </dgm:t>
    </dgm:pt>
    <dgm:pt modelId="{A54233E8-8864-9241-80C0-4563D01E264D}" type="sibTrans" cxnId="{8A4766A3-77FB-AB49-9E05-3AE80BE33A8A}">
      <dgm:prSet/>
      <dgm:spPr/>
      <dgm:t>
        <a:bodyPr/>
        <a:lstStyle/>
        <a:p>
          <a:endParaRPr lang="es-ES_tradnl"/>
        </a:p>
      </dgm:t>
    </dgm:pt>
    <dgm:pt modelId="{97084F93-F0F6-4648-A791-D5C7534C335C}" type="pres">
      <dgm:prSet presAssocID="{36F9AD67-4057-0C44-B017-C7464114827C}" presName="linearFlow" presStyleCnt="0">
        <dgm:presLayoutVars>
          <dgm:dir/>
          <dgm:resizeHandles val="exact"/>
        </dgm:presLayoutVars>
      </dgm:prSet>
      <dgm:spPr/>
    </dgm:pt>
    <dgm:pt modelId="{23D533FC-2C26-3340-919D-60CE1D3758C8}" type="pres">
      <dgm:prSet presAssocID="{6B4E3BD8-4518-6144-AD0C-09E02C102D73}" presName="composite" presStyleCnt="0"/>
      <dgm:spPr/>
    </dgm:pt>
    <dgm:pt modelId="{149E6382-3063-9047-9087-F77A2FAC9EFF}" type="pres">
      <dgm:prSet presAssocID="{6B4E3BD8-4518-6144-AD0C-09E02C102D73}" presName="imgShp"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28000" r="-28000"/>
          </a:stretch>
        </a:blipFill>
      </dgm:spPr>
    </dgm:pt>
    <dgm:pt modelId="{A6CA252A-CB18-9B4F-9D98-2DE078FF9B1F}" type="pres">
      <dgm:prSet presAssocID="{6B4E3BD8-4518-6144-AD0C-09E02C102D73}" presName="txShp" presStyleLbl="node1" presStyleIdx="0" presStyleCnt="2">
        <dgm:presLayoutVars>
          <dgm:bulletEnabled val="1"/>
        </dgm:presLayoutVars>
      </dgm:prSet>
      <dgm:spPr/>
      <dgm:t>
        <a:bodyPr/>
        <a:lstStyle/>
        <a:p>
          <a:endParaRPr lang="es-ES_tradnl"/>
        </a:p>
      </dgm:t>
    </dgm:pt>
    <dgm:pt modelId="{476CAB44-0F8F-834B-9E19-7FB96CE65828}" type="pres">
      <dgm:prSet presAssocID="{18D087D5-0AB7-064E-B168-C91B0FC09500}" presName="spacing" presStyleCnt="0"/>
      <dgm:spPr/>
    </dgm:pt>
    <dgm:pt modelId="{06E3759C-BFF8-8F40-AB55-87D90E9C1033}" type="pres">
      <dgm:prSet presAssocID="{5369E9E4-EA66-7848-AB4A-98107EDECD10}" presName="composite" presStyleCnt="0"/>
      <dgm:spPr/>
    </dgm:pt>
    <dgm:pt modelId="{4AE5B7F8-FA61-974C-83C6-4F324116F797}" type="pres">
      <dgm:prSet presAssocID="{5369E9E4-EA66-7848-AB4A-98107EDECD10}" presName="imgShp"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dgm:spPr>
    </dgm:pt>
    <dgm:pt modelId="{96BCF60B-7E97-5248-816B-3222E93FDEF2}" type="pres">
      <dgm:prSet presAssocID="{5369E9E4-EA66-7848-AB4A-98107EDECD10}" presName="txShp" presStyleLbl="node1" presStyleIdx="1" presStyleCnt="2">
        <dgm:presLayoutVars>
          <dgm:bulletEnabled val="1"/>
        </dgm:presLayoutVars>
      </dgm:prSet>
      <dgm:spPr/>
      <dgm:t>
        <a:bodyPr/>
        <a:lstStyle/>
        <a:p>
          <a:endParaRPr lang="es-ES_tradnl"/>
        </a:p>
      </dgm:t>
    </dgm:pt>
  </dgm:ptLst>
  <dgm:cxnLst>
    <dgm:cxn modelId="{BF832929-C546-8A4C-873D-5D9E0E7142FE}" type="presOf" srcId="{5369E9E4-EA66-7848-AB4A-98107EDECD10}" destId="{96BCF60B-7E97-5248-816B-3222E93FDEF2}" srcOrd="0" destOrd="0" presId="urn:microsoft.com/office/officeart/2005/8/layout/vList3"/>
    <dgm:cxn modelId="{80E97974-8E9F-0D44-BE75-C8888660248E}" type="presOf" srcId="{36F9AD67-4057-0C44-B017-C7464114827C}" destId="{97084F93-F0F6-4648-A791-D5C7534C335C}" srcOrd="0" destOrd="0" presId="urn:microsoft.com/office/officeart/2005/8/layout/vList3"/>
    <dgm:cxn modelId="{8A4766A3-77FB-AB49-9E05-3AE80BE33A8A}" srcId="{36F9AD67-4057-0C44-B017-C7464114827C}" destId="{5369E9E4-EA66-7848-AB4A-98107EDECD10}" srcOrd="1" destOrd="0" parTransId="{21AA0F9A-43DF-CF4A-80DF-1F640CE67DD1}" sibTransId="{A54233E8-8864-9241-80C0-4563D01E264D}"/>
    <dgm:cxn modelId="{25159D99-5C77-3E4D-94FD-D6A0827A1F74}" srcId="{36F9AD67-4057-0C44-B017-C7464114827C}" destId="{6B4E3BD8-4518-6144-AD0C-09E02C102D73}" srcOrd="0" destOrd="0" parTransId="{26B538C6-3D19-6446-9ABA-D316C7402250}" sibTransId="{18D087D5-0AB7-064E-B168-C91B0FC09500}"/>
    <dgm:cxn modelId="{8E5B598C-1FB1-784F-8B48-F1D53B92C62B}" type="presOf" srcId="{6B4E3BD8-4518-6144-AD0C-09E02C102D73}" destId="{A6CA252A-CB18-9B4F-9D98-2DE078FF9B1F}" srcOrd="0" destOrd="0" presId="urn:microsoft.com/office/officeart/2005/8/layout/vList3"/>
    <dgm:cxn modelId="{57154093-28D3-C841-A8B6-6BC46CDE8D10}" type="presParOf" srcId="{97084F93-F0F6-4648-A791-D5C7534C335C}" destId="{23D533FC-2C26-3340-919D-60CE1D3758C8}" srcOrd="0" destOrd="0" presId="urn:microsoft.com/office/officeart/2005/8/layout/vList3"/>
    <dgm:cxn modelId="{347D654F-5998-9348-9E32-2C73A397DADF}" type="presParOf" srcId="{23D533FC-2C26-3340-919D-60CE1D3758C8}" destId="{149E6382-3063-9047-9087-F77A2FAC9EFF}" srcOrd="0" destOrd="0" presId="urn:microsoft.com/office/officeart/2005/8/layout/vList3"/>
    <dgm:cxn modelId="{21E0C3A7-22EA-4143-B7AD-823AF445179A}" type="presParOf" srcId="{23D533FC-2C26-3340-919D-60CE1D3758C8}" destId="{A6CA252A-CB18-9B4F-9D98-2DE078FF9B1F}" srcOrd="1" destOrd="0" presId="urn:microsoft.com/office/officeart/2005/8/layout/vList3"/>
    <dgm:cxn modelId="{B0E8EDF2-28A8-9C4A-B06B-0D2B9376FEA7}" type="presParOf" srcId="{97084F93-F0F6-4648-A791-D5C7534C335C}" destId="{476CAB44-0F8F-834B-9E19-7FB96CE65828}" srcOrd="1" destOrd="0" presId="urn:microsoft.com/office/officeart/2005/8/layout/vList3"/>
    <dgm:cxn modelId="{025689CA-326B-6D4A-A225-9B48C14B2C4E}" type="presParOf" srcId="{97084F93-F0F6-4648-A791-D5C7534C335C}" destId="{06E3759C-BFF8-8F40-AB55-87D90E9C1033}" srcOrd="2" destOrd="0" presId="urn:microsoft.com/office/officeart/2005/8/layout/vList3"/>
    <dgm:cxn modelId="{C1D2CA5B-F83D-0642-9D49-E92CB50F5248}" type="presParOf" srcId="{06E3759C-BFF8-8F40-AB55-87D90E9C1033}" destId="{4AE5B7F8-FA61-974C-83C6-4F324116F797}" srcOrd="0" destOrd="0" presId="urn:microsoft.com/office/officeart/2005/8/layout/vList3"/>
    <dgm:cxn modelId="{646DD368-2A43-4F4C-A080-B3B2385D8711}" type="presParOf" srcId="{06E3759C-BFF8-8F40-AB55-87D90E9C1033}" destId="{96BCF60B-7E97-5248-816B-3222E93FDEF2}" srcOrd="1" destOrd="0" presId="urn:microsoft.com/office/officeart/2005/8/layout/vList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DE5D89-7E39-458D-8E27-FAF96BE71B51}">
      <dsp:nvSpPr>
        <dsp:cNvPr id="0" name=""/>
        <dsp:cNvSpPr/>
      </dsp:nvSpPr>
      <dsp:spPr>
        <a:xfrm>
          <a:off x="0" y="4"/>
          <a:ext cx="8943972" cy="489442"/>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O" sz="1800" b="1" u="none" kern="1200" dirty="0" smtClean="0"/>
            <a:t>Antecedentes</a:t>
          </a:r>
          <a:endParaRPr lang="es-CO" sz="1800" b="1" u="none" kern="1200" dirty="0"/>
        </a:p>
      </dsp:txBody>
      <dsp:txXfrm>
        <a:off x="0" y="4"/>
        <a:ext cx="8943972" cy="48944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CA252A-CB18-9B4F-9D98-2DE078FF9B1F}">
      <dsp:nvSpPr>
        <dsp:cNvPr id="0" name=""/>
        <dsp:cNvSpPr/>
      </dsp:nvSpPr>
      <dsp:spPr>
        <a:xfrm rot="10800000">
          <a:off x="973505" y="405"/>
          <a:ext cx="2729463" cy="1144036"/>
        </a:xfrm>
        <a:prstGeom prst="homePlate">
          <a:avLst/>
        </a:prstGeom>
        <a:noFill/>
        <a:ln>
          <a:solidFill>
            <a:srgbClr val="FF000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504489" tIns="76200" rIns="142240" bIns="76200" numCol="1" spcCol="1270" anchor="ctr" anchorCtr="0">
          <a:noAutofit/>
        </a:bodyPr>
        <a:lstStyle/>
        <a:p>
          <a:pPr lvl="0" algn="ctr" defTabSz="889000">
            <a:lnSpc>
              <a:spcPct val="90000"/>
            </a:lnSpc>
            <a:spcBef>
              <a:spcPct val="0"/>
            </a:spcBef>
            <a:spcAft>
              <a:spcPct val="35000"/>
            </a:spcAft>
          </a:pPr>
          <a:r>
            <a:rPr lang="es-ES_tradnl" sz="2000" kern="1200" dirty="0" smtClean="0">
              <a:solidFill>
                <a:schemeClr val="tx1"/>
              </a:solidFill>
            </a:rPr>
            <a:t>Actualización</a:t>
          </a:r>
          <a:endParaRPr lang="es-ES_tradnl" sz="2000" kern="1200" dirty="0">
            <a:solidFill>
              <a:schemeClr val="tx1"/>
            </a:solidFill>
          </a:endParaRPr>
        </a:p>
      </dsp:txBody>
      <dsp:txXfrm rot="10800000">
        <a:off x="1259514" y="405"/>
        <a:ext cx="2443454" cy="1144036"/>
      </dsp:txXfrm>
    </dsp:sp>
    <dsp:sp modelId="{149E6382-3063-9047-9087-F77A2FAC9EFF}">
      <dsp:nvSpPr>
        <dsp:cNvPr id="0" name=""/>
        <dsp:cNvSpPr/>
      </dsp:nvSpPr>
      <dsp:spPr>
        <a:xfrm>
          <a:off x="401487" y="405"/>
          <a:ext cx="1144036" cy="114403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96BCF60B-7E97-5248-816B-3222E93FDEF2}">
      <dsp:nvSpPr>
        <dsp:cNvPr id="0" name=""/>
        <dsp:cNvSpPr/>
      </dsp:nvSpPr>
      <dsp:spPr>
        <a:xfrm rot="10800000">
          <a:off x="973505" y="1485945"/>
          <a:ext cx="2729463" cy="1144036"/>
        </a:xfrm>
        <a:prstGeom prst="homePlate">
          <a:avLst/>
        </a:prstGeom>
        <a:noFill/>
        <a:ln>
          <a:solidFill>
            <a:srgbClr val="FF000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504489" tIns="76200" rIns="142240" bIns="76200" numCol="1" spcCol="1270" anchor="ctr" anchorCtr="0">
          <a:noAutofit/>
        </a:bodyPr>
        <a:lstStyle/>
        <a:p>
          <a:pPr lvl="0" algn="ctr" defTabSz="889000">
            <a:lnSpc>
              <a:spcPct val="90000"/>
            </a:lnSpc>
            <a:spcBef>
              <a:spcPct val="0"/>
            </a:spcBef>
            <a:spcAft>
              <a:spcPct val="35000"/>
            </a:spcAft>
          </a:pPr>
          <a:r>
            <a:rPr lang="es-ES_tradnl" sz="2000" kern="1200" dirty="0" smtClean="0">
              <a:solidFill>
                <a:schemeClr val="tx1"/>
              </a:solidFill>
            </a:rPr>
            <a:t>Reputación</a:t>
          </a:r>
          <a:endParaRPr lang="es-ES_tradnl" sz="2000" kern="1200" dirty="0">
            <a:solidFill>
              <a:schemeClr val="tx1"/>
            </a:solidFill>
          </a:endParaRPr>
        </a:p>
      </dsp:txBody>
      <dsp:txXfrm rot="10800000">
        <a:off x="1259514" y="1485945"/>
        <a:ext cx="2443454" cy="1144036"/>
      </dsp:txXfrm>
    </dsp:sp>
    <dsp:sp modelId="{4AE5B7F8-FA61-974C-83C6-4F324116F797}">
      <dsp:nvSpPr>
        <dsp:cNvPr id="0" name=""/>
        <dsp:cNvSpPr/>
      </dsp:nvSpPr>
      <dsp:spPr>
        <a:xfrm>
          <a:off x="401487" y="1485945"/>
          <a:ext cx="1144036" cy="1144036"/>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4000" r="-24000"/>
          </a:stretch>
        </a:blipFill>
        <a:ln>
          <a:noFill/>
        </a:ln>
        <a:effectLst/>
      </dsp:spPr>
      <dsp:style>
        <a:lnRef idx="0">
          <a:scrgbClr r="0" g="0" b="0"/>
        </a:lnRef>
        <a:fillRef idx="1">
          <a:scrgbClr r="0" g="0" b="0"/>
        </a:fillRef>
        <a:effectRef idx="2">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55E7E9-90C3-4B5F-BB54-6DE8BBEE65B1}">
      <dsp:nvSpPr>
        <dsp:cNvPr id="0" name=""/>
        <dsp:cNvSpPr/>
      </dsp:nvSpPr>
      <dsp:spPr>
        <a:xfrm>
          <a:off x="3308173" y="678"/>
          <a:ext cx="1375560" cy="1375560"/>
        </a:xfrm>
        <a:prstGeom prst="ellipse">
          <a:avLst/>
        </a:prstGeom>
        <a:solidFill>
          <a:schemeClr val="accent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CO" sz="1400" b="1" kern="1200" dirty="0" smtClean="0"/>
            <a:t>Plataforma web</a:t>
          </a:r>
          <a:endParaRPr lang="es-CO" sz="1400" kern="1200" dirty="0"/>
        </a:p>
      </dsp:txBody>
      <dsp:txXfrm>
        <a:off x="3509619" y="202124"/>
        <a:ext cx="972668" cy="972668"/>
      </dsp:txXfrm>
    </dsp:sp>
    <dsp:sp modelId="{2D0C6D83-C1FE-4F4A-B8DC-C9B55687CBCE}">
      <dsp:nvSpPr>
        <dsp:cNvPr id="0" name=""/>
        <dsp:cNvSpPr/>
      </dsp:nvSpPr>
      <dsp:spPr>
        <a:xfrm rot="2160000">
          <a:off x="4639998" y="1056700"/>
          <a:ext cx="364583" cy="464251"/>
        </a:xfrm>
        <a:prstGeom prst="rightArrow">
          <a:avLst>
            <a:gd name="adj1" fmla="val 60000"/>
            <a:gd name="adj2" fmla="val 50000"/>
          </a:avLst>
        </a:prstGeom>
        <a:solidFill>
          <a:schemeClr val="accent1">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CO" sz="1300" kern="1200"/>
        </a:p>
      </dsp:txBody>
      <dsp:txXfrm>
        <a:off x="4650442" y="1117405"/>
        <a:ext cx="255208" cy="278551"/>
      </dsp:txXfrm>
    </dsp:sp>
    <dsp:sp modelId="{8D9607C8-E8E1-47F1-B4F5-ED0BEA829C0A}">
      <dsp:nvSpPr>
        <dsp:cNvPr id="0" name=""/>
        <dsp:cNvSpPr/>
      </dsp:nvSpPr>
      <dsp:spPr>
        <a:xfrm>
          <a:off x="4977542" y="1213545"/>
          <a:ext cx="1375560" cy="1375560"/>
        </a:xfrm>
        <a:prstGeom prst="ellipse">
          <a:avLst/>
        </a:prstGeom>
        <a:solidFill>
          <a:schemeClr val="accent2">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CO" sz="1600" b="1" kern="1200" dirty="0" smtClean="0"/>
            <a:t>10 categorías</a:t>
          </a:r>
          <a:endParaRPr lang="es-CO" sz="1600" kern="1200" dirty="0"/>
        </a:p>
      </dsp:txBody>
      <dsp:txXfrm>
        <a:off x="5178988" y="1414991"/>
        <a:ext cx="972668" cy="972668"/>
      </dsp:txXfrm>
    </dsp:sp>
    <dsp:sp modelId="{2A3D53C1-47D5-449F-9256-316DE4F8C2B4}">
      <dsp:nvSpPr>
        <dsp:cNvPr id="0" name=""/>
        <dsp:cNvSpPr/>
      </dsp:nvSpPr>
      <dsp:spPr>
        <a:xfrm rot="6480000">
          <a:off x="5167397" y="2640616"/>
          <a:ext cx="364583" cy="464251"/>
        </a:xfrm>
        <a:prstGeom prst="rightArrow">
          <a:avLst>
            <a:gd name="adj1" fmla="val 60000"/>
            <a:gd name="adj2" fmla="val 50000"/>
          </a:avLst>
        </a:prstGeom>
        <a:solidFill>
          <a:schemeClr val="accent1">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CO" sz="1300" kern="1200"/>
        </a:p>
      </dsp:txBody>
      <dsp:txXfrm rot="10800000">
        <a:off x="5238984" y="2681455"/>
        <a:ext cx="255208" cy="278551"/>
      </dsp:txXfrm>
    </dsp:sp>
    <dsp:sp modelId="{122FA9C0-0FCA-4B0C-9EB6-16284643E177}">
      <dsp:nvSpPr>
        <dsp:cNvPr id="0" name=""/>
        <dsp:cNvSpPr/>
      </dsp:nvSpPr>
      <dsp:spPr>
        <a:xfrm>
          <a:off x="4339899" y="3176005"/>
          <a:ext cx="1375560" cy="1375560"/>
        </a:xfrm>
        <a:prstGeom prst="ellipse">
          <a:avLst/>
        </a:prstGeom>
        <a:solidFill>
          <a:schemeClr val="accent4">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s-CO" sz="1600" b="1" kern="1200" dirty="0"/>
        </a:p>
      </dsp:txBody>
      <dsp:txXfrm>
        <a:off x="4541345" y="3377451"/>
        <a:ext cx="972668" cy="972668"/>
      </dsp:txXfrm>
    </dsp:sp>
    <dsp:sp modelId="{F6CE8185-CED0-4C8F-B51E-37ADB6EBBB9A}">
      <dsp:nvSpPr>
        <dsp:cNvPr id="0" name=""/>
        <dsp:cNvSpPr/>
      </dsp:nvSpPr>
      <dsp:spPr>
        <a:xfrm rot="10798878">
          <a:off x="3812959" y="3631995"/>
          <a:ext cx="372371" cy="464251"/>
        </a:xfrm>
        <a:prstGeom prst="rightArrow">
          <a:avLst>
            <a:gd name="adj1" fmla="val 60000"/>
            <a:gd name="adj2" fmla="val 50000"/>
          </a:avLst>
        </a:prstGeom>
        <a:solidFill>
          <a:schemeClr val="accent1">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CO" sz="1300" kern="1200"/>
        </a:p>
      </dsp:txBody>
      <dsp:txXfrm rot="10800000">
        <a:off x="3924670" y="3724827"/>
        <a:ext cx="260660" cy="278551"/>
      </dsp:txXfrm>
    </dsp:sp>
    <dsp:sp modelId="{832A1C90-0BE3-4C0D-B4E3-E68556342988}">
      <dsp:nvSpPr>
        <dsp:cNvPr id="0" name=""/>
        <dsp:cNvSpPr/>
      </dsp:nvSpPr>
      <dsp:spPr>
        <a:xfrm>
          <a:off x="2261752" y="3176683"/>
          <a:ext cx="1375560" cy="1375560"/>
        </a:xfrm>
        <a:prstGeom prst="ellipse">
          <a:avLst/>
        </a:prstGeom>
        <a:solidFill>
          <a:schemeClr val="accent3">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CO" sz="1600" b="1" kern="1200" dirty="0" smtClean="0"/>
            <a:t>Toda</a:t>
          </a:r>
          <a:r>
            <a:rPr lang="es-CO" sz="1600" kern="1200" dirty="0" smtClean="0"/>
            <a:t> pregunta necesita soporte</a:t>
          </a:r>
          <a:endParaRPr lang="es-CO" sz="1600" kern="1200" dirty="0"/>
        </a:p>
      </dsp:txBody>
      <dsp:txXfrm>
        <a:off x="2463198" y="3378129"/>
        <a:ext cx="972668" cy="972668"/>
      </dsp:txXfrm>
    </dsp:sp>
    <dsp:sp modelId="{562DD920-88A0-4D4D-8BB0-4C51F98CECDF}">
      <dsp:nvSpPr>
        <dsp:cNvPr id="0" name=""/>
        <dsp:cNvSpPr/>
      </dsp:nvSpPr>
      <dsp:spPr>
        <a:xfrm rot="15143677">
          <a:off x="2459889" y="2660548"/>
          <a:ext cx="362544" cy="464251"/>
        </a:xfrm>
        <a:prstGeom prst="rightArrow">
          <a:avLst>
            <a:gd name="adj1" fmla="val 60000"/>
            <a:gd name="adj2" fmla="val 50000"/>
          </a:avLst>
        </a:prstGeom>
        <a:solidFill>
          <a:schemeClr val="accent1">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CO" sz="1300" kern="1200"/>
        </a:p>
      </dsp:txBody>
      <dsp:txXfrm rot="10800000">
        <a:off x="2530719" y="2805232"/>
        <a:ext cx="253781" cy="278551"/>
      </dsp:txXfrm>
    </dsp:sp>
    <dsp:sp modelId="{FFE6C57A-9D0F-48F7-B9F6-8CFEC39EC322}">
      <dsp:nvSpPr>
        <dsp:cNvPr id="0" name=""/>
        <dsp:cNvSpPr/>
      </dsp:nvSpPr>
      <dsp:spPr>
        <a:xfrm>
          <a:off x="1638804" y="1213545"/>
          <a:ext cx="1375560" cy="1375560"/>
        </a:xfrm>
        <a:prstGeom prst="ellipse">
          <a:avLst/>
        </a:prstGeom>
        <a:solidFill>
          <a:schemeClr val="accent4">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s-CO" sz="1600" kern="1200" dirty="0"/>
        </a:p>
      </dsp:txBody>
      <dsp:txXfrm>
        <a:off x="1840250" y="1414991"/>
        <a:ext cx="972668" cy="972668"/>
      </dsp:txXfrm>
    </dsp:sp>
    <dsp:sp modelId="{5FD10B37-31D5-4D7F-9CE0-155E57892C0C}">
      <dsp:nvSpPr>
        <dsp:cNvPr id="0" name=""/>
        <dsp:cNvSpPr/>
      </dsp:nvSpPr>
      <dsp:spPr>
        <a:xfrm rot="19440000">
          <a:off x="2970629" y="1068830"/>
          <a:ext cx="364583" cy="464251"/>
        </a:xfrm>
        <a:prstGeom prst="rightArrow">
          <a:avLst>
            <a:gd name="adj1" fmla="val 60000"/>
            <a:gd name="adj2" fmla="val 50000"/>
          </a:avLst>
        </a:prstGeom>
        <a:solidFill>
          <a:schemeClr val="accent1">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CO" sz="1300" kern="1200"/>
        </a:p>
      </dsp:txBody>
      <dsp:txXfrm>
        <a:off x="2981073" y="1193825"/>
        <a:ext cx="255208" cy="27855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DE5D89-7E39-458D-8E27-FAF96BE71B51}">
      <dsp:nvSpPr>
        <dsp:cNvPr id="0" name=""/>
        <dsp:cNvSpPr/>
      </dsp:nvSpPr>
      <dsp:spPr>
        <a:xfrm>
          <a:off x="8665" y="7606"/>
          <a:ext cx="8878159" cy="712253"/>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O" sz="2000" b="1" kern="1200" dirty="0" smtClean="0"/>
            <a:t>Paso a paso de la iniciativa</a:t>
          </a:r>
          <a:endParaRPr lang="es-CO" sz="2000" b="1" kern="1200" dirty="0"/>
        </a:p>
      </dsp:txBody>
      <dsp:txXfrm>
        <a:off x="8665" y="7606"/>
        <a:ext cx="8878159" cy="71225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DE5D89-7E39-458D-8E27-FAF96BE71B51}">
      <dsp:nvSpPr>
        <dsp:cNvPr id="0" name=""/>
        <dsp:cNvSpPr/>
      </dsp:nvSpPr>
      <dsp:spPr>
        <a:xfrm>
          <a:off x="1" y="0"/>
          <a:ext cx="8943972" cy="489442"/>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s-CO" sz="2000" b="1" u="none" kern="1200" dirty="0">
            <a:solidFill>
              <a:srgbClr val="C00000"/>
            </a:solidFill>
          </a:endParaRPr>
        </a:p>
      </dsp:txBody>
      <dsp:txXfrm>
        <a:off x="1" y="0"/>
        <a:ext cx="8943972" cy="48944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DE5D89-7E39-458D-8E27-FAF96BE71B51}">
      <dsp:nvSpPr>
        <dsp:cNvPr id="0" name=""/>
        <dsp:cNvSpPr/>
      </dsp:nvSpPr>
      <dsp:spPr>
        <a:xfrm>
          <a:off x="0" y="4"/>
          <a:ext cx="8943972" cy="489442"/>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s-CO" sz="2000" b="1" u="none" kern="1200" dirty="0">
            <a:solidFill>
              <a:srgbClr val="C00000"/>
            </a:solidFill>
          </a:endParaRPr>
        </a:p>
      </dsp:txBody>
      <dsp:txXfrm>
        <a:off x="0" y="4"/>
        <a:ext cx="8943972" cy="48944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DE5D89-7E39-458D-8E27-FAF96BE71B51}">
      <dsp:nvSpPr>
        <dsp:cNvPr id="0" name=""/>
        <dsp:cNvSpPr/>
      </dsp:nvSpPr>
      <dsp:spPr>
        <a:xfrm>
          <a:off x="0" y="4"/>
          <a:ext cx="8943972" cy="489442"/>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s-CO" sz="2000" b="1" u="none" kern="1200" dirty="0">
            <a:solidFill>
              <a:srgbClr val="C00000"/>
            </a:solidFill>
          </a:endParaRPr>
        </a:p>
      </dsp:txBody>
      <dsp:txXfrm>
        <a:off x="0" y="4"/>
        <a:ext cx="8943972" cy="4894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DE5D89-7E39-458D-8E27-FAF96BE71B51}">
      <dsp:nvSpPr>
        <dsp:cNvPr id="0" name=""/>
        <dsp:cNvSpPr/>
      </dsp:nvSpPr>
      <dsp:spPr>
        <a:xfrm>
          <a:off x="0" y="4"/>
          <a:ext cx="8943972" cy="489442"/>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O" sz="1800" b="1" u="none" kern="1200" dirty="0" smtClean="0"/>
            <a:t>Política Pública Integral </a:t>
          </a:r>
          <a:r>
            <a:rPr lang="es-CO" sz="1800" b="1" u="none" kern="1200" dirty="0" err="1" smtClean="0"/>
            <a:t>An</a:t>
          </a:r>
          <a:endParaRPr lang="es-CO" sz="1800" b="1" u="none" kern="1200" dirty="0"/>
        </a:p>
      </dsp:txBody>
      <dsp:txXfrm>
        <a:off x="0" y="4"/>
        <a:ext cx="8943972" cy="48944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DE5D89-7E39-458D-8E27-FAF96BE71B51}">
      <dsp:nvSpPr>
        <dsp:cNvPr id="0" name=""/>
        <dsp:cNvSpPr/>
      </dsp:nvSpPr>
      <dsp:spPr>
        <a:xfrm>
          <a:off x="0" y="4"/>
          <a:ext cx="8943972" cy="489442"/>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s-CO" sz="2000" b="1" u="none" kern="1200" dirty="0">
            <a:solidFill>
              <a:srgbClr val="C00000"/>
            </a:solidFill>
          </a:endParaRPr>
        </a:p>
      </dsp:txBody>
      <dsp:txXfrm>
        <a:off x="0" y="4"/>
        <a:ext cx="8943972" cy="48944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DE5D89-7E39-458D-8E27-FAF96BE71B51}">
      <dsp:nvSpPr>
        <dsp:cNvPr id="0" name=""/>
        <dsp:cNvSpPr/>
      </dsp:nvSpPr>
      <dsp:spPr>
        <a:xfrm>
          <a:off x="1" y="4"/>
          <a:ext cx="8943972" cy="489442"/>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O" sz="1800" b="1" u="none" kern="1200" dirty="0" smtClean="0"/>
            <a:t>PARA MÁS INFORMACIÓN</a:t>
          </a:r>
          <a:endParaRPr lang="es-CO" sz="1800" b="1" u="none" kern="1200" dirty="0"/>
        </a:p>
      </dsp:txBody>
      <dsp:txXfrm>
        <a:off x="1" y="4"/>
        <a:ext cx="8943972" cy="4894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9DB49-1BA9-4052-830D-76A15D0F1A1E}">
      <dsp:nvSpPr>
        <dsp:cNvPr id="0" name=""/>
        <dsp:cNvSpPr/>
      </dsp:nvSpPr>
      <dsp:spPr>
        <a:xfrm>
          <a:off x="3189221" y="-109103"/>
          <a:ext cx="1376965" cy="116318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O" sz="1200" kern="1200" dirty="0" smtClean="0"/>
            <a:t>1. </a:t>
          </a:r>
          <a:r>
            <a:rPr lang="es-ES" sz="1200" kern="1200" dirty="0" smtClean="0">
              <a:cs typeface="Helvetica"/>
            </a:rPr>
            <a:t>El mejoramiento del acceso y la calidad de la información pública.</a:t>
          </a:r>
          <a:endParaRPr lang="es-CO" sz="1200" kern="1200" dirty="0"/>
        </a:p>
      </dsp:txBody>
      <dsp:txXfrm>
        <a:off x="3246003" y="-52321"/>
        <a:ext cx="1263401" cy="1049625"/>
      </dsp:txXfrm>
    </dsp:sp>
    <dsp:sp modelId="{12FB4E8C-B3D7-4920-9A9C-F02C468B9CAD}">
      <dsp:nvSpPr>
        <dsp:cNvPr id="0" name=""/>
        <dsp:cNvSpPr/>
      </dsp:nvSpPr>
      <dsp:spPr>
        <a:xfrm>
          <a:off x="2156819" y="472491"/>
          <a:ext cx="3441769" cy="3441769"/>
        </a:xfrm>
        <a:custGeom>
          <a:avLst/>
          <a:gdLst/>
          <a:ahLst/>
          <a:cxnLst/>
          <a:rect l="0" t="0" r="0" b="0"/>
          <a:pathLst>
            <a:path>
              <a:moveTo>
                <a:pt x="2416652" y="146924"/>
              </a:moveTo>
              <a:arcTo wR="1720884" hR="1720884" stAng="17630868" swAng="1572316"/>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2376E24-E2EB-4762-BECE-B36F7A0E4054}">
      <dsp:nvSpPr>
        <dsp:cNvPr id="0" name=""/>
        <dsp:cNvSpPr/>
      </dsp:nvSpPr>
      <dsp:spPr>
        <a:xfrm>
          <a:off x="4728776" y="1094546"/>
          <a:ext cx="1571172" cy="1134094"/>
        </a:xfrm>
        <a:prstGeom prst="roundRect">
          <a:avLst/>
        </a:prstGeom>
        <a:solidFill>
          <a:schemeClr val="accent3">
            <a:hueOff val="168719"/>
            <a:satOff val="8636"/>
            <a:lumOff val="3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b="1" kern="1200" dirty="0" smtClean="0">
              <a:cs typeface="Helvetica"/>
            </a:rPr>
            <a:t>2. El fortalecimiento de las herramientas de gestión pública.</a:t>
          </a:r>
          <a:endParaRPr lang="es-CO" sz="1200" kern="1200" dirty="0"/>
        </a:p>
      </dsp:txBody>
      <dsp:txXfrm>
        <a:off x="4784138" y="1149908"/>
        <a:ext cx="1460448" cy="1023370"/>
      </dsp:txXfrm>
    </dsp:sp>
    <dsp:sp modelId="{ADE1F76D-B5A3-4C5B-815D-F2E536ECFA28}">
      <dsp:nvSpPr>
        <dsp:cNvPr id="0" name=""/>
        <dsp:cNvSpPr/>
      </dsp:nvSpPr>
      <dsp:spPr>
        <a:xfrm>
          <a:off x="2156802" y="542163"/>
          <a:ext cx="3441769" cy="3441769"/>
        </a:xfrm>
        <a:custGeom>
          <a:avLst/>
          <a:gdLst/>
          <a:ahLst/>
          <a:cxnLst/>
          <a:rect l="0" t="0" r="0" b="0"/>
          <a:pathLst>
            <a:path>
              <a:moveTo>
                <a:pt x="3441569" y="1694694"/>
              </a:moveTo>
              <a:arcTo wR="1720884" hR="1720884" stAng="21547679" swAng="1624956"/>
            </a:path>
          </a:pathLst>
        </a:custGeom>
        <a:noFill/>
        <a:ln w="6350" cap="flat" cmpd="sng" algn="ctr">
          <a:solidFill>
            <a:schemeClr val="accent3">
              <a:hueOff val="168719"/>
              <a:satOff val="8636"/>
              <a:lumOff val="3628"/>
              <a:alphaOff val="0"/>
            </a:schemeClr>
          </a:solidFill>
          <a:prstDash val="solid"/>
          <a:miter lim="800000"/>
        </a:ln>
        <a:effectLst/>
      </dsp:spPr>
      <dsp:style>
        <a:lnRef idx="1">
          <a:scrgbClr r="0" g="0" b="0"/>
        </a:lnRef>
        <a:fillRef idx="0">
          <a:scrgbClr r="0" g="0" b="0"/>
        </a:fillRef>
        <a:effectRef idx="0">
          <a:scrgbClr r="0" g="0" b="0"/>
        </a:effectRef>
        <a:fontRef idx="minor"/>
      </dsp:style>
    </dsp:sp>
    <dsp:sp modelId="{F35D5597-154D-4A62-81FD-34BB62D58145}">
      <dsp:nvSpPr>
        <dsp:cNvPr id="0" name=""/>
        <dsp:cNvSpPr/>
      </dsp:nvSpPr>
      <dsp:spPr>
        <a:xfrm>
          <a:off x="4178062" y="3030478"/>
          <a:ext cx="1529908" cy="1110244"/>
        </a:xfrm>
        <a:prstGeom prst="roundRect">
          <a:avLst/>
        </a:prstGeom>
        <a:solidFill>
          <a:schemeClr val="accent3">
            <a:hueOff val="337438"/>
            <a:satOff val="17272"/>
            <a:lumOff val="72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O" sz="1200" kern="1200" dirty="0" smtClean="0"/>
            <a:t>3. </a:t>
          </a:r>
          <a:r>
            <a:rPr lang="es-ES" sz="1200" kern="1200" dirty="0" smtClean="0">
              <a:cs typeface="Helvetica"/>
            </a:rPr>
            <a:t>El incremento de la incidencia del control social.</a:t>
          </a:r>
          <a:endParaRPr lang="es-CO" sz="1200" kern="1200" dirty="0"/>
        </a:p>
      </dsp:txBody>
      <dsp:txXfrm>
        <a:off x="4232260" y="3084676"/>
        <a:ext cx="1421512" cy="1001848"/>
      </dsp:txXfrm>
    </dsp:sp>
    <dsp:sp modelId="{83DA275B-57A4-4941-ABC8-D69EA5A49DD2}">
      <dsp:nvSpPr>
        <dsp:cNvPr id="0" name=""/>
        <dsp:cNvSpPr/>
      </dsp:nvSpPr>
      <dsp:spPr>
        <a:xfrm>
          <a:off x="2290093" y="486863"/>
          <a:ext cx="3441769" cy="3441769"/>
        </a:xfrm>
        <a:custGeom>
          <a:avLst/>
          <a:gdLst/>
          <a:ahLst/>
          <a:cxnLst/>
          <a:rect l="0" t="0" r="0" b="0"/>
          <a:pathLst>
            <a:path>
              <a:moveTo>
                <a:pt x="1883806" y="3434039"/>
              </a:moveTo>
              <a:arcTo wR="1720884" hR="1720884" stAng="5074049" swAng="820825"/>
            </a:path>
          </a:pathLst>
        </a:custGeom>
        <a:noFill/>
        <a:ln w="6350" cap="flat" cmpd="sng" algn="ctr">
          <a:solidFill>
            <a:schemeClr val="accent3">
              <a:hueOff val="337438"/>
              <a:satOff val="17272"/>
              <a:lumOff val="7255"/>
              <a:alphaOff val="0"/>
            </a:schemeClr>
          </a:solidFill>
          <a:prstDash val="solid"/>
          <a:miter lim="800000"/>
        </a:ln>
        <a:effectLst/>
      </dsp:spPr>
      <dsp:style>
        <a:lnRef idx="1">
          <a:scrgbClr r="0" g="0" b="0"/>
        </a:lnRef>
        <a:fillRef idx="0">
          <a:scrgbClr r="0" g="0" b="0"/>
        </a:fillRef>
        <a:effectRef idx="0">
          <a:scrgbClr r="0" g="0" b="0"/>
        </a:effectRef>
        <a:fontRef idx="minor"/>
      </dsp:style>
    </dsp:sp>
    <dsp:sp modelId="{888BBAF0-8BFE-4E90-B96D-B5BCC1E2EC4F}">
      <dsp:nvSpPr>
        <dsp:cNvPr id="0" name=""/>
        <dsp:cNvSpPr/>
      </dsp:nvSpPr>
      <dsp:spPr>
        <a:xfrm>
          <a:off x="1972419" y="3064005"/>
          <a:ext cx="1787548" cy="1043191"/>
        </a:xfrm>
        <a:prstGeom prst="roundRect">
          <a:avLst/>
        </a:prstGeom>
        <a:solidFill>
          <a:schemeClr val="accent3">
            <a:hueOff val="506157"/>
            <a:satOff val="25908"/>
            <a:lumOff val="10883"/>
            <a:alphaOff val="0"/>
          </a:schemeClr>
        </a:solidFill>
        <a:ln w="381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O" sz="1200" kern="1200" dirty="0" smtClean="0"/>
            <a:t>4.</a:t>
          </a:r>
          <a:r>
            <a:rPr lang="es-ES" sz="1200" b="1" kern="1200" dirty="0" smtClean="0">
              <a:cs typeface="Helvetica"/>
            </a:rPr>
            <a:t> La promoción de la integridad y la cultura de la legalidad</a:t>
          </a:r>
          <a:r>
            <a:rPr lang="es-ES" sz="900" b="1" kern="1200" dirty="0" smtClean="0">
              <a:cs typeface="Helvetica"/>
            </a:rPr>
            <a:t>.</a:t>
          </a:r>
          <a:endParaRPr lang="es-CO" sz="900" kern="1200" dirty="0"/>
        </a:p>
      </dsp:txBody>
      <dsp:txXfrm>
        <a:off x="2023343" y="3114929"/>
        <a:ext cx="1685700" cy="941343"/>
      </dsp:txXfrm>
    </dsp:sp>
    <dsp:sp modelId="{F00DF1CB-03D7-4BD2-9B1C-C4090678E402}">
      <dsp:nvSpPr>
        <dsp:cNvPr id="0" name=""/>
        <dsp:cNvSpPr/>
      </dsp:nvSpPr>
      <dsp:spPr>
        <a:xfrm>
          <a:off x="2156819" y="472491"/>
          <a:ext cx="3441769" cy="3441769"/>
        </a:xfrm>
        <a:custGeom>
          <a:avLst/>
          <a:gdLst/>
          <a:ahLst/>
          <a:cxnLst/>
          <a:rect l="0" t="0" r="0" b="0"/>
          <a:pathLst>
            <a:path>
              <a:moveTo>
                <a:pt x="232027" y="2583872"/>
              </a:moveTo>
              <a:arcTo wR="1720884" hR="1720884" stAng="8994126" swAng="1751815"/>
            </a:path>
          </a:pathLst>
        </a:custGeom>
        <a:noFill/>
        <a:ln w="6350" cap="flat" cmpd="sng" algn="ctr">
          <a:solidFill>
            <a:schemeClr val="accent3">
              <a:hueOff val="506157"/>
              <a:satOff val="25908"/>
              <a:lumOff val="10883"/>
              <a:alphaOff val="0"/>
            </a:schemeClr>
          </a:solidFill>
          <a:prstDash val="solid"/>
          <a:miter lim="800000"/>
        </a:ln>
        <a:effectLst/>
      </dsp:spPr>
      <dsp:style>
        <a:lnRef idx="1">
          <a:scrgbClr r="0" g="0" b="0"/>
        </a:lnRef>
        <a:fillRef idx="0">
          <a:scrgbClr r="0" g="0" b="0"/>
        </a:fillRef>
        <a:effectRef idx="0">
          <a:scrgbClr r="0" g="0" b="0"/>
        </a:effectRef>
        <a:fontRef idx="minor"/>
      </dsp:style>
    </dsp:sp>
    <dsp:sp modelId="{FF3A7C42-3D0E-43BA-B07B-8E454C83EC63}">
      <dsp:nvSpPr>
        <dsp:cNvPr id="0" name=""/>
        <dsp:cNvSpPr/>
      </dsp:nvSpPr>
      <dsp:spPr>
        <a:xfrm>
          <a:off x="1498346" y="1111596"/>
          <a:ext cx="1485398" cy="1099994"/>
        </a:xfrm>
        <a:prstGeom prst="roundRect">
          <a:avLst/>
        </a:prstGeom>
        <a:solidFill>
          <a:schemeClr val="accent3">
            <a:hueOff val="674876"/>
            <a:satOff val="34544"/>
            <a:lumOff val="145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O" sz="1200" kern="1200" dirty="0" smtClean="0"/>
            <a:t>5. </a:t>
          </a:r>
          <a:r>
            <a:rPr lang="es-ES" sz="1200" kern="1200" dirty="0" smtClean="0">
              <a:cs typeface="Helvetica"/>
            </a:rPr>
            <a:t>El desarrollo de herramientas para luchar contra la impunidad.</a:t>
          </a:r>
          <a:r>
            <a:rPr lang="es-CO" sz="1200" kern="1200" dirty="0" smtClean="0"/>
            <a:t> </a:t>
          </a:r>
          <a:endParaRPr lang="es-CO" sz="1200" kern="1200" dirty="0"/>
        </a:p>
      </dsp:txBody>
      <dsp:txXfrm>
        <a:off x="1552043" y="1165293"/>
        <a:ext cx="1378004" cy="992600"/>
      </dsp:txXfrm>
    </dsp:sp>
    <dsp:sp modelId="{266DB56A-488C-4E49-9733-4480EC97DED3}">
      <dsp:nvSpPr>
        <dsp:cNvPr id="0" name=""/>
        <dsp:cNvSpPr/>
      </dsp:nvSpPr>
      <dsp:spPr>
        <a:xfrm>
          <a:off x="2156819" y="472491"/>
          <a:ext cx="3441769" cy="3441769"/>
        </a:xfrm>
        <a:custGeom>
          <a:avLst/>
          <a:gdLst/>
          <a:ahLst/>
          <a:cxnLst/>
          <a:rect l="0" t="0" r="0" b="0"/>
          <a:pathLst>
            <a:path>
              <a:moveTo>
                <a:pt x="387680" y="632761"/>
              </a:moveTo>
              <a:arcTo wR="1720884" hR="1720884" stAng="13153221" swAng="1615484"/>
            </a:path>
          </a:pathLst>
        </a:custGeom>
        <a:noFill/>
        <a:ln w="6350" cap="flat" cmpd="sng" algn="ctr">
          <a:solidFill>
            <a:schemeClr val="accent3">
              <a:hueOff val="674876"/>
              <a:satOff val="34544"/>
              <a:lumOff val="1451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DE5D89-7E39-458D-8E27-FAF96BE71B51}">
      <dsp:nvSpPr>
        <dsp:cNvPr id="0" name=""/>
        <dsp:cNvSpPr/>
      </dsp:nvSpPr>
      <dsp:spPr>
        <a:xfrm>
          <a:off x="0" y="4"/>
          <a:ext cx="8943972" cy="489442"/>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O" sz="1800" b="1" u="none" kern="1200" dirty="0" smtClean="0"/>
            <a:t>Ley 1778 de 2016 – Ley </a:t>
          </a:r>
          <a:r>
            <a:rPr lang="es-CO" sz="1800" b="1" u="none" kern="1200" dirty="0" err="1" smtClean="0"/>
            <a:t>Antisoborno</a:t>
          </a:r>
          <a:endParaRPr lang="es-CO" sz="1800" b="1" u="none" kern="1200" dirty="0"/>
        </a:p>
      </dsp:txBody>
      <dsp:txXfrm>
        <a:off x="0" y="4"/>
        <a:ext cx="8943972" cy="4894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DE5D89-7E39-458D-8E27-FAF96BE71B51}">
      <dsp:nvSpPr>
        <dsp:cNvPr id="0" name=""/>
        <dsp:cNvSpPr/>
      </dsp:nvSpPr>
      <dsp:spPr>
        <a:xfrm>
          <a:off x="0" y="4"/>
          <a:ext cx="8943972" cy="489442"/>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O" sz="1800" b="1" kern="1200" dirty="0" smtClean="0"/>
            <a:t>Algunos datos importantes</a:t>
          </a:r>
          <a:endParaRPr lang="es-CO" sz="1800" b="1" u="sng" kern="1200" dirty="0"/>
        </a:p>
      </dsp:txBody>
      <dsp:txXfrm>
        <a:off x="0" y="4"/>
        <a:ext cx="8943972" cy="4894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DE5D89-7E39-458D-8E27-FAF96BE71B51}">
      <dsp:nvSpPr>
        <dsp:cNvPr id="0" name=""/>
        <dsp:cNvSpPr/>
      </dsp:nvSpPr>
      <dsp:spPr>
        <a:xfrm>
          <a:off x="0" y="4"/>
          <a:ext cx="8943972" cy="489442"/>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O" sz="1800" b="1" i="0" kern="1200" dirty="0" smtClean="0">
              <a:solidFill>
                <a:schemeClr val="bg1"/>
              </a:solidFill>
              <a:cs typeface="Helvetica" panose="020B0604020202020204" pitchFamily="34" charset="0"/>
            </a:rPr>
            <a:t>Riesgos de la corrupción</a:t>
          </a:r>
          <a:endParaRPr lang="es-CO" sz="1800" b="1" i="0" u="sng" kern="1200" dirty="0">
            <a:solidFill>
              <a:schemeClr val="bg1"/>
            </a:solidFill>
          </a:endParaRPr>
        </a:p>
      </dsp:txBody>
      <dsp:txXfrm>
        <a:off x="0" y="4"/>
        <a:ext cx="8943972" cy="48944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DE5D89-7E39-458D-8E27-FAF96BE71B51}">
      <dsp:nvSpPr>
        <dsp:cNvPr id="0" name=""/>
        <dsp:cNvSpPr/>
      </dsp:nvSpPr>
      <dsp:spPr>
        <a:xfrm>
          <a:off x="1" y="0"/>
          <a:ext cx="8943972" cy="489442"/>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O" sz="1800" b="1" u="none" kern="1200" dirty="0" smtClean="0"/>
            <a:t>Origen de la iniciativa</a:t>
          </a:r>
          <a:endParaRPr lang="es-CO" sz="1800" b="1" u="none" kern="1200" dirty="0"/>
        </a:p>
      </dsp:txBody>
      <dsp:txXfrm>
        <a:off x="1" y="0"/>
        <a:ext cx="8943972" cy="48944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DE5D89-7E39-458D-8E27-FAF96BE71B51}">
      <dsp:nvSpPr>
        <dsp:cNvPr id="0" name=""/>
        <dsp:cNvSpPr/>
      </dsp:nvSpPr>
      <dsp:spPr>
        <a:xfrm>
          <a:off x="1" y="0"/>
          <a:ext cx="8943972" cy="489442"/>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O" sz="1800" b="1" kern="1200" dirty="0" smtClean="0"/>
            <a:t>¿En qué consiste la iniciativa?</a:t>
          </a:r>
          <a:endParaRPr lang="es-CO" sz="1800" b="1" u="none" kern="1200" dirty="0"/>
        </a:p>
      </dsp:txBody>
      <dsp:txXfrm>
        <a:off x="1" y="0"/>
        <a:ext cx="8943972" cy="48944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CA252A-CB18-9B4F-9D98-2DE078FF9B1F}">
      <dsp:nvSpPr>
        <dsp:cNvPr id="0" name=""/>
        <dsp:cNvSpPr/>
      </dsp:nvSpPr>
      <dsp:spPr>
        <a:xfrm rot="10800000">
          <a:off x="973505" y="405"/>
          <a:ext cx="2729463" cy="1144036"/>
        </a:xfrm>
        <a:prstGeom prst="homePlate">
          <a:avLst/>
        </a:prstGeom>
        <a:noFill/>
        <a:ln>
          <a:solidFill>
            <a:srgbClr val="FF000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504489" tIns="76200" rIns="142240" bIns="76200" numCol="1" spcCol="1270" anchor="ctr" anchorCtr="0">
          <a:noAutofit/>
        </a:bodyPr>
        <a:lstStyle/>
        <a:p>
          <a:pPr lvl="0" algn="ctr" defTabSz="889000">
            <a:lnSpc>
              <a:spcPct val="90000"/>
            </a:lnSpc>
            <a:spcBef>
              <a:spcPct val="0"/>
            </a:spcBef>
            <a:spcAft>
              <a:spcPct val="35000"/>
            </a:spcAft>
          </a:pPr>
          <a:r>
            <a:rPr lang="es-ES_tradnl" sz="2000" kern="1200" dirty="0" smtClean="0">
              <a:solidFill>
                <a:schemeClr val="tx1"/>
              </a:solidFill>
            </a:rPr>
            <a:t>Evaluación integral</a:t>
          </a:r>
          <a:endParaRPr lang="es-ES_tradnl" sz="2000" kern="1200" dirty="0">
            <a:solidFill>
              <a:schemeClr val="tx1"/>
            </a:solidFill>
          </a:endParaRPr>
        </a:p>
      </dsp:txBody>
      <dsp:txXfrm rot="10800000">
        <a:off x="1259514" y="405"/>
        <a:ext cx="2443454" cy="1144036"/>
      </dsp:txXfrm>
    </dsp:sp>
    <dsp:sp modelId="{149E6382-3063-9047-9087-F77A2FAC9EFF}">
      <dsp:nvSpPr>
        <dsp:cNvPr id="0" name=""/>
        <dsp:cNvSpPr/>
      </dsp:nvSpPr>
      <dsp:spPr>
        <a:xfrm>
          <a:off x="401487" y="405"/>
          <a:ext cx="1144036" cy="114403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8000" r="-28000"/>
          </a:stretch>
        </a:blipFill>
        <a:ln>
          <a:noFill/>
        </a:ln>
        <a:effectLst/>
      </dsp:spPr>
      <dsp:style>
        <a:lnRef idx="0">
          <a:scrgbClr r="0" g="0" b="0"/>
        </a:lnRef>
        <a:fillRef idx="1">
          <a:scrgbClr r="0" g="0" b="0"/>
        </a:fillRef>
        <a:effectRef idx="2">
          <a:scrgbClr r="0" g="0" b="0"/>
        </a:effectRef>
        <a:fontRef idx="minor"/>
      </dsp:style>
    </dsp:sp>
    <dsp:sp modelId="{96BCF60B-7E97-5248-816B-3222E93FDEF2}">
      <dsp:nvSpPr>
        <dsp:cNvPr id="0" name=""/>
        <dsp:cNvSpPr/>
      </dsp:nvSpPr>
      <dsp:spPr>
        <a:xfrm rot="10800000">
          <a:off x="973505" y="1485945"/>
          <a:ext cx="2729463" cy="1144036"/>
        </a:xfrm>
        <a:prstGeom prst="homePlate">
          <a:avLst/>
        </a:prstGeom>
        <a:noFill/>
        <a:ln>
          <a:solidFill>
            <a:srgbClr val="FF000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504489" tIns="76200" rIns="142240" bIns="76200" numCol="1" spcCol="1270" anchor="ctr" anchorCtr="0">
          <a:noAutofit/>
        </a:bodyPr>
        <a:lstStyle/>
        <a:p>
          <a:pPr lvl="0" algn="ctr" defTabSz="889000">
            <a:lnSpc>
              <a:spcPct val="90000"/>
            </a:lnSpc>
            <a:spcBef>
              <a:spcPct val="0"/>
            </a:spcBef>
            <a:spcAft>
              <a:spcPct val="35000"/>
            </a:spcAft>
          </a:pPr>
          <a:r>
            <a:rPr lang="es-ES_tradnl" sz="2000" kern="1200" dirty="0" smtClean="0">
              <a:solidFill>
                <a:schemeClr val="tx1"/>
              </a:solidFill>
            </a:rPr>
            <a:t>Seguimiento</a:t>
          </a:r>
          <a:endParaRPr lang="es-ES_tradnl" sz="2000" kern="1200" dirty="0">
            <a:solidFill>
              <a:schemeClr val="tx1"/>
            </a:solidFill>
          </a:endParaRPr>
        </a:p>
      </dsp:txBody>
      <dsp:txXfrm rot="10800000">
        <a:off x="1259514" y="1485945"/>
        <a:ext cx="2443454" cy="1144036"/>
      </dsp:txXfrm>
    </dsp:sp>
    <dsp:sp modelId="{4AE5B7F8-FA61-974C-83C6-4F324116F797}">
      <dsp:nvSpPr>
        <dsp:cNvPr id="0" name=""/>
        <dsp:cNvSpPr/>
      </dsp:nvSpPr>
      <dsp:spPr>
        <a:xfrm>
          <a:off x="401487" y="1485945"/>
          <a:ext cx="1144036" cy="1144036"/>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a:ln>
          <a:noFill/>
        </a:ln>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6.emf"/><Relationship Id="rId2" Type="http://schemas.openxmlformats.org/officeDocument/2006/relationships/image" Target="../media/image37.emf"/><Relationship Id="rId3" Type="http://schemas.openxmlformats.org/officeDocument/2006/relationships/image" Target="../media/image3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CO"/>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D0A1279-40DE-4D43-804E-1FF14252C481}" type="datetimeFigureOut">
              <a:rPr lang="es-CO" smtClean="0"/>
              <a:t>7/13/17</a:t>
            </a:fld>
            <a:endParaRPr lang="es-CO"/>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s-CO"/>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5266556-5543-4E45-BAEF-1AE8E3AC465F}" type="slidenum">
              <a:rPr lang="es-CO" smtClean="0"/>
              <a:t>‹Nr.›</a:t>
            </a:fld>
            <a:endParaRPr lang="es-CO"/>
          </a:p>
        </p:txBody>
      </p:sp>
    </p:spTree>
    <p:extLst>
      <p:ext uri="{BB962C8B-B14F-4D97-AF65-F5344CB8AC3E}">
        <p14:creationId xmlns:p14="http://schemas.microsoft.com/office/powerpoint/2010/main" val="28760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65266556-5543-4E45-BAEF-1AE8E3AC465F}" type="slidenum">
              <a:rPr lang="es-CO" smtClean="0"/>
              <a:t>1</a:t>
            </a:fld>
            <a:endParaRPr lang="es-CO"/>
          </a:p>
        </p:txBody>
      </p:sp>
    </p:spTree>
    <p:extLst>
      <p:ext uri="{BB962C8B-B14F-4D97-AF65-F5344CB8AC3E}">
        <p14:creationId xmlns:p14="http://schemas.microsoft.com/office/powerpoint/2010/main" val="637987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s-CO" sz="1200" b="1" kern="1200" dirty="0" smtClean="0">
                <a:solidFill>
                  <a:schemeClr val="tx1"/>
                </a:solidFill>
                <a:effectLst/>
                <a:latin typeface="+mn-lt"/>
                <a:ea typeface="+mn-ea"/>
                <a:cs typeface="+mn-cs"/>
              </a:rPr>
              <a:t>ANTECEDENTES:</a:t>
            </a:r>
          </a:p>
          <a:p>
            <a:pPr marL="0" indent="0">
              <a:buFont typeface="Arial" panose="020B0604020202020204" pitchFamily="34" charset="0"/>
              <a:buNone/>
            </a:pPr>
            <a:endParaRPr lang="es-CO" sz="1200" b="1"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s-CO" sz="1200" b="1" kern="1200" dirty="0" smtClean="0">
                <a:solidFill>
                  <a:schemeClr val="tx1"/>
                </a:solidFill>
                <a:effectLst/>
                <a:latin typeface="+mn-lt"/>
                <a:ea typeface="+mn-ea"/>
                <a:cs typeface="+mn-cs"/>
              </a:rPr>
              <a:t>Empresa</a:t>
            </a:r>
            <a:r>
              <a:rPr lang="es-CO" sz="1200" b="1" kern="1200" baseline="0" dirty="0" smtClean="0">
                <a:solidFill>
                  <a:schemeClr val="tx1"/>
                </a:solidFill>
                <a:effectLst/>
                <a:latin typeface="+mn-lt"/>
                <a:ea typeface="+mn-ea"/>
                <a:cs typeface="+mn-cs"/>
              </a:rPr>
              <a:t> Pro Ética</a:t>
            </a:r>
            <a:r>
              <a:rPr lang="es-CO" sz="1200" kern="1200" baseline="0" dirty="0" smtClean="0">
                <a:solidFill>
                  <a:schemeClr val="tx1"/>
                </a:solidFill>
                <a:effectLst/>
                <a:latin typeface="+mn-lt"/>
                <a:ea typeface="+mn-ea"/>
                <a:cs typeface="+mn-cs"/>
              </a:rPr>
              <a:t>: Iniciativa Brasilera, liderada y financiada por la Contraloría General de Brasil, entidad encargada de trabajar los temas anticorrupción dentro del Gobierno.</a:t>
            </a:r>
          </a:p>
          <a:p>
            <a:pPr marL="171450" indent="-171450">
              <a:buFont typeface="Arial" panose="020B0604020202020204" pitchFamily="34" charset="0"/>
              <a:buChar char="•"/>
            </a:pPr>
            <a:r>
              <a:rPr lang="es-CO" sz="1200" kern="1200" baseline="0" dirty="0" smtClean="0">
                <a:solidFill>
                  <a:schemeClr val="tx1"/>
                </a:solidFill>
                <a:effectLst/>
                <a:latin typeface="+mn-lt"/>
                <a:ea typeface="+mn-ea"/>
                <a:cs typeface="+mn-cs"/>
              </a:rPr>
              <a:t>Esta iniciativa fue creada en el año 2010, con la participación de la Contraloría General de Brasil y el Instituto Ethos. Estas dos entidades se unieron para crear la iniciativa, la cual cuenta con un Comité Gestor compuesto por entidades de sector público y privado.</a:t>
            </a:r>
          </a:p>
          <a:p>
            <a:pPr marL="171450" indent="-171450">
              <a:buFont typeface="Arial" panose="020B0604020202020204" pitchFamily="34" charset="0"/>
              <a:buChar char="•"/>
            </a:pPr>
            <a:r>
              <a:rPr lang="es-CO" sz="1200" kern="1200" baseline="0" dirty="0" smtClean="0">
                <a:solidFill>
                  <a:schemeClr val="tx1"/>
                </a:solidFill>
                <a:effectLst/>
                <a:latin typeface="+mn-lt"/>
                <a:ea typeface="+mn-ea"/>
                <a:cs typeface="+mn-cs"/>
              </a:rPr>
              <a:t>En el año 2014 se realizó una restructuración en la manera de evaluar, teniendo en cuenta la ley de responsabilidad de personas jurídicas (</a:t>
            </a:r>
            <a:r>
              <a:rPr lang="es-CO" dirty="0" smtClean="0"/>
              <a:t>12.846/2013) </a:t>
            </a:r>
            <a:r>
              <a:rPr lang="es-CO" sz="1200" kern="1200" baseline="0" dirty="0" smtClean="0">
                <a:solidFill>
                  <a:schemeClr val="tx1"/>
                </a:solidFill>
                <a:effectLst/>
                <a:latin typeface="+mn-lt"/>
                <a:ea typeface="+mn-ea"/>
                <a:cs typeface="+mn-cs"/>
              </a:rPr>
              <a:t>de Brasil expedida 2013. Esta restructuración en la evaluación se dio por terminada en el año 2015. </a:t>
            </a:r>
          </a:p>
          <a:p>
            <a:pPr marL="171450" indent="-171450">
              <a:buFont typeface="Arial" panose="020B0604020202020204" pitchFamily="34" charset="0"/>
              <a:buChar char="•"/>
            </a:pPr>
            <a:r>
              <a:rPr lang="es-CO" sz="1200" kern="1200" baseline="0" dirty="0" smtClean="0">
                <a:solidFill>
                  <a:schemeClr val="tx1"/>
                </a:solidFill>
                <a:effectLst/>
                <a:latin typeface="+mn-lt"/>
                <a:ea typeface="+mn-ea"/>
                <a:cs typeface="+mn-cs"/>
              </a:rPr>
              <a:t>A nivel mundial no se ha evidenciado la existencia de una iniciativa que evalué los programas de cumplimiento de las empresas y que este liderado por el Gobierno; adicional a esto el objetivo de esta iniciativa de Brasil, junto a la de Colombia, se caracteriza por no ser una auditoria, sino por construir y mejorar buenas prácticas dentro de los programas de cumplimiento.</a:t>
            </a:r>
          </a:p>
          <a:p>
            <a:pPr marL="171450" indent="-171450">
              <a:buFont typeface="Arial" panose="020B0604020202020204" pitchFamily="34" charset="0"/>
              <a:buChar char="•"/>
            </a:pPr>
            <a:endParaRPr lang="es-CO"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s-CO" sz="1200" b="1" kern="1200" baseline="0" dirty="0" smtClean="0">
                <a:solidFill>
                  <a:schemeClr val="tx1"/>
                </a:solidFill>
                <a:effectLst/>
                <a:latin typeface="+mn-lt"/>
                <a:ea typeface="+mn-ea"/>
                <a:cs typeface="+mn-cs"/>
              </a:rPr>
              <a:t>Reconocimiento público: </a:t>
            </a:r>
            <a:r>
              <a:rPr lang="es-CO" sz="1200" b="0" kern="1200" baseline="0" dirty="0" smtClean="0">
                <a:solidFill>
                  <a:schemeClr val="tx1"/>
                </a:solidFill>
                <a:effectLst/>
                <a:latin typeface="+mn-lt"/>
                <a:ea typeface="+mn-ea"/>
                <a:cs typeface="+mn-cs"/>
              </a:rPr>
              <a:t>Donde la empresa se detacá por su compromiso con la prevención y combatir la corrupción</a:t>
            </a:r>
            <a:endParaRPr lang="es-CO" sz="1200" b="1"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s-CO" sz="1200" b="1" kern="1200" baseline="0" dirty="0" smtClean="0">
                <a:solidFill>
                  <a:schemeClr val="tx1"/>
                </a:solidFill>
                <a:effectLst/>
                <a:latin typeface="+mn-lt"/>
                <a:ea typeface="+mn-ea"/>
                <a:cs typeface="+mn-cs"/>
              </a:rPr>
              <a:t>Publicidad positiva:</a:t>
            </a:r>
            <a:r>
              <a:rPr lang="es-CO" sz="1200" b="0" kern="1200" baseline="0" dirty="0" smtClean="0">
                <a:solidFill>
                  <a:schemeClr val="tx1"/>
                </a:solidFill>
                <a:effectLst/>
                <a:latin typeface="+mn-lt"/>
                <a:ea typeface="+mn-ea"/>
                <a:cs typeface="+mn-cs"/>
              </a:rPr>
              <a:t> Para la empresa con la posibilidad de uso de la marca Pró Ética.</a:t>
            </a:r>
            <a:endParaRPr lang="es-CO" sz="1200" b="1"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s-CO" sz="1200" b="1" kern="1200" baseline="0" dirty="0" smtClean="0">
                <a:solidFill>
                  <a:schemeClr val="tx1"/>
                </a:solidFill>
                <a:effectLst/>
                <a:latin typeface="+mn-lt"/>
                <a:ea typeface="+mn-ea"/>
                <a:cs typeface="+mn-cs"/>
              </a:rPr>
              <a:t>Validación del </a:t>
            </a:r>
            <a:r>
              <a:rPr lang="es-CO" sz="1200" b="1" kern="1200" baseline="0" smtClean="0">
                <a:solidFill>
                  <a:schemeClr val="tx1"/>
                </a:solidFill>
                <a:effectLst/>
                <a:latin typeface="+mn-lt"/>
                <a:ea typeface="+mn-ea"/>
                <a:cs typeface="+mn-cs"/>
              </a:rPr>
              <a:t>programa: </a:t>
            </a:r>
            <a:r>
              <a:rPr lang="es-CO" sz="1200" b="0" kern="1200" baseline="0" smtClean="0">
                <a:solidFill>
                  <a:schemeClr val="tx1"/>
                </a:solidFill>
                <a:effectLst/>
                <a:latin typeface="+mn-lt"/>
                <a:ea typeface="+mn-ea"/>
                <a:cs typeface="+mn-cs"/>
              </a:rPr>
              <a:t>Con un análisis detallado de las medidas implementadas.</a:t>
            </a:r>
            <a:endParaRPr lang="es-CO" sz="1200" b="1" kern="1200" baseline="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65266556-5543-4E45-BAEF-1AE8E3AC465F}" type="slidenum">
              <a:rPr lang="es-CO" smtClean="0"/>
              <a:t>12</a:t>
            </a:fld>
            <a:endParaRPr lang="es-CO"/>
          </a:p>
        </p:txBody>
      </p:sp>
    </p:spTree>
    <p:extLst>
      <p:ext uri="{BB962C8B-B14F-4D97-AF65-F5344CB8AC3E}">
        <p14:creationId xmlns:p14="http://schemas.microsoft.com/office/powerpoint/2010/main" val="3984965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s-CO" sz="1200" b="1" kern="1200" baseline="0" dirty="0" smtClean="0">
                <a:solidFill>
                  <a:schemeClr val="tx1"/>
                </a:solidFill>
                <a:effectLst/>
                <a:latin typeface="+mn-lt"/>
                <a:ea typeface="+mn-ea"/>
                <a:cs typeface="+mn-cs"/>
              </a:rPr>
              <a:t>Empresas Activas Anticorrupción: </a:t>
            </a:r>
            <a:r>
              <a:rPr lang="es-CO" sz="1200" kern="1200" baseline="0" dirty="0" smtClean="0">
                <a:solidFill>
                  <a:schemeClr val="tx1"/>
                </a:solidFill>
                <a:effectLst/>
                <a:latin typeface="+mn-lt"/>
                <a:ea typeface="+mn-ea"/>
                <a:cs typeface="+mn-cs"/>
              </a:rPr>
              <a:t>Esta iniciativa se adaptó a Colombia, durante el año 2013 y 2014, teniendo en cuenta la iniciativa brasilera. </a:t>
            </a:r>
          </a:p>
          <a:p>
            <a:pPr marL="171450" indent="-171450">
              <a:buFont typeface="Arial" panose="020B0604020202020204" pitchFamily="34" charset="0"/>
              <a:buChar char="•"/>
            </a:pPr>
            <a:r>
              <a:rPr lang="es-CO" sz="1200" kern="1200" baseline="0" dirty="0" smtClean="0">
                <a:solidFill>
                  <a:schemeClr val="tx1"/>
                </a:solidFill>
                <a:effectLst/>
                <a:latin typeface="+mn-lt"/>
                <a:ea typeface="+mn-ea"/>
                <a:cs typeface="+mn-cs"/>
              </a:rPr>
              <a:t>Por medio de diferentes mesas de trabajo, donde participaron varias empresas de sector privado, se realizaron aportes y sugerencias para la construcción del cuestionario, al cual se sometan las empresas.</a:t>
            </a:r>
          </a:p>
          <a:p>
            <a:pPr marL="171450" indent="-171450">
              <a:buFont typeface="Arial" panose="020B0604020202020204" pitchFamily="34" charset="0"/>
              <a:buChar char="•"/>
            </a:pPr>
            <a:endParaRPr lang="es-CO" sz="1200" kern="1200" baseline="0" dirty="0" smtClean="0">
              <a:solidFill>
                <a:schemeClr val="tx1"/>
              </a:solidFill>
              <a:effectLst/>
              <a:latin typeface="+mn-lt"/>
              <a:ea typeface="+mn-ea"/>
              <a:cs typeface="+mn-cs"/>
            </a:endParaRPr>
          </a:p>
          <a:p>
            <a:pPr marL="628650" lvl="1" indent="-171450">
              <a:buFont typeface="Arial" panose="020B0604020202020204" pitchFamily="34" charset="0"/>
              <a:buChar char="•"/>
            </a:pPr>
            <a:r>
              <a:rPr lang="es-CO" sz="1200" kern="1200" baseline="0" dirty="0" smtClean="0">
                <a:solidFill>
                  <a:schemeClr val="tx1"/>
                </a:solidFill>
                <a:effectLst/>
                <a:latin typeface="+mn-lt"/>
                <a:ea typeface="+mn-ea"/>
                <a:cs typeface="+mn-cs"/>
              </a:rPr>
              <a:t>La iniciativa es liderada por la Secretaría de Transparencia</a:t>
            </a:r>
          </a:p>
          <a:p>
            <a:pPr marL="628650" lvl="1" indent="-171450">
              <a:buFont typeface="Arial" panose="020B0604020202020204" pitchFamily="34" charset="0"/>
              <a:buChar char="•"/>
            </a:pPr>
            <a:r>
              <a:rPr lang="es-CO" sz="1200" kern="1200" baseline="0" dirty="0" smtClean="0">
                <a:solidFill>
                  <a:schemeClr val="tx1"/>
                </a:solidFill>
                <a:effectLst/>
                <a:latin typeface="+mn-lt"/>
                <a:ea typeface="+mn-ea"/>
                <a:cs typeface="+mn-cs"/>
              </a:rPr>
              <a:t>Financiada hasta el mes de agosto de 2017 por FIIAPP</a:t>
            </a:r>
          </a:p>
          <a:p>
            <a:pPr marL="628650" lvl="1" indent="-171450">
              <a:buFont typeface="Arial" panose="020B0604020202020204" pitchFamily="34" charset="0"/>
              <a:buChar char="•"/>
            </a:pPr>
            <a:r>
              <a:rPr lang="es-CO" sz="1200" kern="1200" baseline="0" dirty="0" smtClean="0">
                <a:solidFill>
                  <a:schemeClr val="tx1"/>
                </a:solidFill>
                <a:effectLst/>
                <a:latin typeface="+mn-lt"/>
                <a:ea typeface="+mn-ea"/>
                <a:cs typeface="+mn-cs"/>
              </a:rPr>
              <a:t>La continuación de la iniciativa será liderada por la Secretaría de Transparencia</a:t>
            </a:r>
            <a:endParaRPr lang="es-CO" sz="1200" kern="1200" dirty="0" smtClean="0">
              <a:solidFill>
                <a:schemeClr val="tx1"/>
              </a:solidFill>
              <a:effectLst/>
              <a:latin typeface="+mn-lt"/>
              <a:ea typeface="+mn-ea"/>
              <a:cs typeface="+mn-cs"/>
            </a:endParaRPr>
          </a:p>
          <a:p>
            <a:pPr marL="457200" lvl="1" indent="0">
              <a:buFont typeface="Arial" panose="020B0604020202020204" pitchFamily="34" charset="0"/>
              <a:buNone/>
            </a:pPr>
            <a:endParaRPr lang="es-CO"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s-CO" sz="1100" kern="1200" dirty="0" smtClean="0">
                <a:solidFill>
                  <a:schemeClr val="tx1"/>
                </a:solidFill>
                <a:effectLst/>
                <a:latin typeface="+mn-lt"/>
                <a:ea typeface="+mn-ea"/>
                <a:cs typeface="+mn-cs"/>
              </a:rPr>
              <a:t>EAA es una iniciativa voluntaria y gratuita en el ámbito de prevención de riesgos de corrupción del sector empresarial que contribuye a la creación de relaciones de confianza entre las empresas y el sector público, mediante la evaluación y difusión de un listado de empresas que integran dentro de su gestión de negocios una correcta implementación de programas de cumplimiento en materia anticorrupción. </a:t>
            </a:r>
          </a:p>
          <a:p>
            <a:pPr marL="0" indent="0">
              <a:buFont typeface="Arial" panose="020B0604020202020204" pitchFamily="34" charset="0"/>
              <a:buNone/>
            </a:pPr>
            <a:endParaRPr lang="es-CO" sz="11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s-CO" sz="1100" kern="1200" dirty="0" smtClean="0">
                <a:solidFill>
                  <a:schemeClr val="tx1"/>
                </a:solidFill>
                <a:effectLst/>
                <a:latin typeface="+mn-lt"/>
                <a:ea typeface="+mn-ea"/>
                <a:cs typeface="+mn-cs"/>
              </a:rPr>
              <a:t>Esta iniciativa contribuye al cumplimiento de los requisitos de ingreso de Colombia a la OCDE mediante el fortalecimiento de estándares empresariales requeridos en el ámbito de prevención en línea con la Convención Anticohecho de la OCDE. Igualmente busca:</a:t>
            </a:r>
          </a:p>
          <a:p>
            <a:pPr marL="0" indent="0">
              <a:buFont typeface="Arial" panose="020B0604020202020204" pitchFamily="34" charset="0"/>
              <a:buNone/>
            </a:pPr>
            <a:endParaRPr lang="es-CO" sz="1100" kern="1200" dirty="0" smtClean="0">
              <a:solidFill>
                <a:schemeClr val="tx1"/>
              </a:solidFill>
              <a:effectLst/>
              <a:latin typeface="+mn-lt"/>
              <a:ea typeface="+mn-ea"/>
              <a:cs typeface="+mn-cs"/>
            </a:endParaRPr>
          </a:p>
          <a:p>
            <a:pPr marL="685800" lvl="1" indent="-228600">
              <a:buFont typeface="Arial" panose="020B0604020202020204" pitchFamily="34" charset="0"/>
              <a:buAutoNum type="arabicPeriod"/>
            </a:pPr>
            <a:r>
              <a:rPr lang="es-CO" sz="1100" kern="1200" dirty="0" smtClean="0">
                <a:solidFill>
                  <a:schemeClr val="tx1"/>
                </a:solidFill>
                <a:effectLst/>
                <a:latin typeface="+mn-lt"/>
                <a:ea typeface="+mn-ea"/>
                <a:cs typeface="+mn-cs"/>
              </a:rPr>
              <a:t>Fortalecer los</a:t>
            </a:r>
            <a:r>
              <a:rPr lang="es-CO" sz="1100" kern="1200" baseline="0" dirty="0" smtClean="0">
                <a:solidFill>
                  <a:schemeClr val="tx1"/>
                </a:solidFill>
                <a:effectLst/>
                <a:latin typeface="+mn-lt"/>
                <a:ea typeface="+mn-ea"/>
                <a:cs typeface="+mn-cs"/>
              </a:rPr>
              <a:t> programas de cumplimiento y sistema de gestión anticorrupción de las empresas.</a:t>
            </a:r>
          </a:p>
          <a:p>
            <a:pPr marL="685800" lvl="1" indent="-228600">
              <a:buFont typeface="Arial" panose="020B0604020202020204" pitchFamily="34" charset="0"/>
              <a:buAutoNum type="arabicPeriod"/>
            </a:pPr>
            <a:r>
              <a:rPr lang="es-CO" sz="1100" kern="1200" dirty="0" smtClean="0">
                <a:solidFill>
                  <a:schemeClr val="tx1"/>
                </a:solidFill>
                <a:effectLst/>
                <a:latin typeface="+mn-lt"/>
                <a:ea typeface="+mn-ea"/>
                <a:cs typeface="+mn-cs"/>
              </a:rPr>
              <a:t>Promover la cultura</a:t>
            </a:r>
            <a:r>
              <a:rPr lang="es-CO" sz="1100" kern="1200" baseline="0" dirty="0" smtClean="0">
                <a:solidFill>
                  <a:schemeClr val="tx1"/>
                </a:solidFill>
                <a:effectLst/>
                <a:latin typeface="+mn-lt"/>
                <a:ea typeface="+mn-ea"/>
                <a:cs typeface="+mn-cs"/>
              </a:rPr>
              <a:t> de legalidad en las empresas.</a:t>
            </a:r>
          </a:p>
          <a:p>
            <a:pPr marL="685800" lvl="1" indent="-228600">
              <a:buFont typeface="Arial" panose="020B0604020202020204" pitchFamily="34" charset="0"/>
              <a:buAutoNum type="arabicPeriod"/>
            </a:pPr>
            <a:r>
              <a:rPr lang="es-CO" sz="1100" kern="1200" baseline="0" dirty="0" smtClean="0">
                <a:solidFill>
                  <a:schemeClr val="tx1"/>
                </a:solidFill>
                <a:effectLst/>
                <a:latin typeface="+mn-lt"/>
                <a:ea typeface="+mn-ea"/>
                <a:cs typeface="+mn-cs"/>
              </a:rPr>
              <a:t>Aportar a la estrategia de competitividad del país.</a:t>
            </a:r>
          </a:p>
          <a:p>
            <a:pPr marL="685800" lvl="1" indent="-228600">
              <a:buFont typeface="Arial" panose="020B0604020202020204" pitchFamily="34" charset="0"/>
              <a:buAutoNum type="arabicPeriod"/>
            </a:pPr>
            <a:r>
              <a:rPr lang="es-CO" sz="1100" kern="1200" baseline="0" dirty="0" smtClean="0">
                <a:solidFill>
                  <a:schemeClr val="tx1"/>
                </a:solidFill>
                <a:effectLst/>
                <a:latin typeface="+mn-lt"/>
                <a:ea typeface="+mn-ea"/>
                <a:cs typeface="+mn-cs"/>
              </a:rPr>
              <a:t>Crear una iniciativa que sea un referente a nivel nacional e internacional.</a:t>
            </a:r>
          </a:p>
          <a:p>
            <a:pPr marL="685800" lvl="1" indent="-228600">
              <a:buFont typeface="Arial" panose="020B0604020202020204" pitchFamily="34" charset="0"/>
              <a:buAutoNum type="arabicPeriod"/>
            </a:pPr>
            <a:endParaRPr lang="es-CO" sz="1100" kern="1200" baseline="0" dirty="0" smtClean="0">
              <a:solidFill>
                <a:schemeClr val="tx1"/>
              </a:solidFill>
              <a:effectLst/>
              <a:latin typeface="+mn-lt"/>
              <a:ea typeface="+mn-ea"/>
              <a:cs typeface="+mn-cs"/>
            </a:endParaRPr>
          </a:p>
          <a:p>
            <a:pPr marL="171450" lvl="0" indent="-171450">
              <a:buFont typeface="Arial" charset="0"/>
              <a:buChar char="•"/>
            </a:pPr>
            <a:r>
              <a:rPr lang="es-CO" sz="1100" kern="1200" baseline="0" dirty="0" smtClean="0">
                <a:solidFill>
                  <a:schemeClr val="tx1"/>
                </a:solidFill>
                <a:effectLst/>
                <a:latin typeface="+mn-lt"/>
                <a:ea typeface="+mn-ea"/>
                <a:cs typeface="+mn-cs"/>
              </a:rPr>
              <a:t>La iniciativa busca:</a:t>
            </a:r>
          </a:p>
          <a:p>
            <a:pPr marL="171450" lvl="0" indent="-171450">
              <a:buFont typeface="Arial" charset="0"/>
              <a:buChar char="•"/>
            </a:pPr>
            <a:endParaRPr lang="es-CO" sz="1100" kern="1200" baseline="0" dirty="0" smtClean="0">
              <a:solidFill>
                <a:schemeClr val="tx1"/>
              </a:solidFill>
              <a:effectLst/>
              <a:latin typeface="+mn-lt"/>
              <a:ea typeface="+mn-ea"/>
              <a:cs typeface="+mn-cs"/>
            </a:endParaRPr>
          </a:p>
          <a:p>
            <a:pPr marL="628650" lvl="1" indent="-171450">
              <a:buFont typeface="Arial" charset="0"/>
              <a:buChar char="•"/>
            </a:pPr>
            <a:r>
              <a:rPr lang="es-CO" sz="1100" kern="1200" baseline="0" dirty="0" smtClean="0">
                <a:solidFill>
                  <a:schemeClr val="tx1"/>
                </a:solidFill>
                <a:effectLst/>
                <a:latin typeface="+mn-lt"/>
                <a:ea typeface="+mn-ea"/>
                <a:cs typeface="+mn-cs"/>
              </a:rPr>
              <a:t>Evaluación integral: </a:t>
            </a:r>
            <a:r>
              <a:rPr lang="es-CO" sz="1100" dirty="0" smtClean="0"/>
              <a:t>Mide la ejecución de las distintas actividades relacionadas con el programa de cumplimiento anticorrupción.</a:t>
            </a:r>
          </a:p>
          <a:p>
            <a:pPr marL="628650" lvl="1" indent="-171450">
              <a:buFont typeface="Arial" charset="0"/>
              <a:buChar char="•"/>
            </a:pPr>
            <a:r>
              <a:rPr lang="es-CO" sz="1100" dirty="0" smtClean="0"/>
              <a:t>Seguimiento: Monitorea los avances del programa de cumplimiento.</a:t>
            </a:r>
          </a:p>
          <a:p>
            <a:pPr marL="628650" lvl="1" indent="-171450">
              <a:buFont typeface="Arial" charset="0"/>
              <a:buChar char="•"/>
            </a:pPr>
            <a:r>
              <a:rPr lang="es-CO" sz="1100" dirty="0" smtClean="0"/>
              <a:t>Actualización: Permite obtener información útil sobre los más altos estándares en la materia.</a:t>
            </a:r>
          </a:p>
          <a:p>
            <a:pPr marL="628650" lvl="1" indent="-171450">
              <a:buFont typeface="Arial" charset="0"/>
              <a:buChar char="•"/>
            </a:pPr>
            <a:r>
              <a:rPr lang="es-CO" sz="1100" dirty="0" smtClean="0"/>
              <a:t>Reputación: Reconoce a las empresas con un alto nivel de cumplimiento en anticorrupción.</a:t>
            </a:r>
          </a:p>
          <a:p>
            <a:pPr marL="457200" lvl="1" indent="0">
              <a:buFont typeface="Arial" panose="020B0604020202020204" pitchFamily="34" charset="0"/>
              <a:buNone/>
            </a:pPr>
            <a:endParaRPr lang="es-CO" sz="1200" kern="1200" dirty="0" smtClean="0">
              <a:solidFill>
                <a:schemeClr val="tx1"/>
              </a:solidFill>
              <a:effectLst/>
              <a:latin typeface="+mn-lt"/>
              <a:ea typeface="+mn-ea"/>
              <a:cs typeface="+mn-cs"/>
            </a:endParaRPr>
          </a:p>
          <a:p>
            <a:pPr lvl="1"/>
            <a:endParaRPr lang="es-CO" dirty="0"/>
          </a:p>
        </p:txBody>
      </p:sp>
      <p:sp>
        <p:nvSpPr>
          <p:cNvPr id="4" name="Marcador de número de diapositiva 3"/>
          <p:cNvSpPr>
            <a:spLocks noGrp="1"/>
          </p:cNvSpPr>
          <p:nvPr>
            <p:ph type="sldNum" sz="quarter" idx="10"/>
          </p:nvPr>
        </p:nvSpPr>
        <p:spPr/>
        <p:txBody>
          <a:bodyPr/>
          <a:lstStyle/>
          <a:p>
            <a:fld id="{65266556-5543-4E45-BAEF-1AE8E3AC465F}" type="slidenum">
              <a:rPr lang="es-CO" smtClean="0"/>
              <a:t>13</a:t>
            </a:fld>
            <a:endParaRPr lang="es-CO"/>
          </a:p>
        </p:txBody>
      </p:sp>
    </p:spTree>
    <p:extLst>
      <p:ext uri="{BB962C8B-B14F-4D97-AF65-F5344CB8AC3E}">
        <p14:creationId xmlns:p14="http://schemas.microsoft.com/office/powerpoint/2010/main" val="2435345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Las empresas que</a:t>
            </a:r>
            <a:r>
              <a:rPr lang="es-ES_tradnl" baseline="0" dirty="0" smtClean="0"/>
              <a:t> ingresan a la iniciativa, se someten a un proceso de evaluación a través de la plataforma web </a:t>
            </a:r>
            <a:r>
              <a:rPr lang="es-ES_tradnl" baseline="0" dirty="0" err="1" smtClean="0"/>
              <a:t>www.iniciativaeaca.org</a:t>
            </a:r>
            <a:r>
              <a:rPr lang="es-ES_tradnl" baseline="0" dirty="0" smtClean="0"/>
              <a:t>  allí se registran y entran a diligenciar un formulario de 109 preguntas, las cuales están distribuidas en 10 categorías.</a:t>
            </a:r>
          </a:p>
          <a:p>
            <a:endParaRPr lang="es-ES_tradnl" baseline="0" dirty="0" smtClean="0"/>
          </a:p>
          <a:p>
            <a:pPr marL="171450" indent="-171450">
              <a:buFontTx/>
              <a:buChar char="-"/>
            </a:pPr>
            <a:r>
              <a:rPr lang="es-ES_tradnl" baseline="0" dirty="0" smtClean="0"/>
              <a:t>Cada pregunta debe contar con un soporte</a:t>
            </a:r>
          </a:p>
          <a:p>
            <a:pPr marL="171450" indent="-171450">
              <a:buFontTx/>
              <a:buChar char="-"/>
            </a:pPr>
            <a:r>
              <a:rPr lang="es-ES_tradnl" baseline="0" dirty="0" smtClean="0"/>
              <a:t>Todo el cuestionario se realiza a través de la plataforma web</a:t>
            </a:r>
          </a:p>
          <a:p>
            <a:pPr marL="171450" indent="-171450">
              <a:buFontTx/>
              <a:buChar char="-"/>
            </a:pPr>
            <a:r>
              <a:rPr lang="es-ES_tradnl" baseline="0" dirty="0" smtClean="0"/>
              <a:t>Luego de diligenciar el cuestionario y recibir la calificación, la empresa recibirá a cambio un informe robusto con el resultado de su evaluación.</a:t>
            </a:r>
          </a:p>
          <a:p>
            <a:endParaRPr lang="es-ES_tradnl" dirty="0"/>
          </a:p>
        </p:txBody>
      </p:sp>
      <p:sp>
        <p:nvSpPr>
          <p:cNvPr id="4" name="Marcador de número de diapositiva 3"/>
          <p:cNvSpPr>
            <a:spLocks noGrp="1"/>
          </p:cNvSpPr>
          <p:nvPr>
            <p:ph type="sldNum" sz="quarter" idx="10"/>
          </p:nvPr>
        </p:nvSpPr>
        <p:spPr/>
        <p:txBody>
          <a:bodyPr/>
          <a:lstStyle/>
          <a:p>
            <a:fld id="{65266556-5543-4E45-BAEF-1AE8E3AC465F}" type="slidenum">
              <a:rPr lang="es-CO" smtClean="0"/>
              <a:t>15</a:t>
            </a:fld>
            <a:endParaRPr lang="es-CO"/>
          </a:p>
        </p:txBody>
      </p:sp>
    </p:spTree>
    <p:extLst>
      <p:ext uri="{BB962C8B-B14F-4D97-AF65-F5344CB8AC3E}">
        <p14:creationId xmlns:p14="http://schemas.microsoft.com/office/powerpoint/2010/main" val="2126210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s-CO" b="1" dirty="0" smtClean="0"/>
              <a:t>Categoría 1 Evaluación</a:t>
            </a:r>
            <a:r>
              <a:rPr lang="es-CO" b="1" baseline="0" dirty="0" smtClean="0"/>
              <a:t> de riesgos de corrupción: </a:t>
            </a:r>
            <a:r>
              <a:rPr lang="es-CO" baseline="0" dirty="0" smtClean="0"/>
              <a:t>Esta categoría busca medir la matriz de riesgos, y la inclusión de riesgos de corrupción dentro de las mismas. </a:t>
            </a:r>
          </a:p>
          <a:p>
            <a:pPr marL="171450" indent="-171450">
              <a:buFont typeface="Arial" panose="020B0604020202020204" pitchFamily="34" charset="0"/>
              <a:buChar char="•"/>
            </a:pPr>
            <a:r>
              <a:rPr lang="es-CO" b="1" baseline="0" dirty="0" smtClean="0"/>
              <a:t>Categoría 2 Organización y responsabilidades</a:t>
            </a:r>
            <a:r>
              <a:rPr lang="es-CO" baseline="0" dirty="0" smtClean="0"/>
              <a:t>: En esta categoría se evalúa la existencia de un compromiso explicito por parte de la junta directiva y/0 alta dirección donde manifiestan “cero tolerancia a la corrupción”, adicional si la empresa cuenta con un cargo o área destinada a implementar el programa de cumplimiento. Es importante que este programa sea aplicado tanto a los empleados como a la junta directiva.</a:t>
            </a:r>
          </a:p>
          <a:p>
            <a:pPr marL="171450" indent="-171450">
              <a:buFont typeface="Arial" panose="020B0604020202020204" pitchFamily="34" charset="0"/>
              <a:buChar char="•"/>
            </a:pPr>
            <a:r>
              <a:rPr lang="es-CO" b="1" baseline="0" dirty="0" smtClean="0"/>
              <a:t>Categoría 3 Políticas detalladas de áreas de riesgos particulares</a:t>
            </a:r>
            <a:r>
              <a:rPr lang="es-CO" baseline="0" dirty="0" smtClean="0"/>
              <a:t>: Es importante que la empresa cuente con unas políticas detalladas, dentro de su código de ética, política antisoborno, código de conducta. Donde defina claramente la posición de la empresa en temas de contribuciones políticas, contribuciones caritativas, donaciones, regalos, entretenimiento, viaje, conflicto de interés, lobby, “puerta giratoria”, pagos de facilitación entre otros.</a:t>
            </a:r>
          </a:p>
          <a:p>
            <a:pPr marL="171450" indent="-171450">
              <a:buFont typeface="Arial" panose="020B0604020202020204" pitchFamily="34" charset="0"/>
              <a:buChar char="•"/>
            </a:pPr>
            <a:r>
              <a:rPr lang="es-CO" b="1" baseline="0" dirty="0" smtClean="0"/>
              <a:t>Categoría 4 aplicación del programa anticorrupción en las relaciones de negocio: </a:t>
            </a:r>
            <a:r>
              <a:rPr lang="es-CO" b="0" baseline="0" dirty="0" smtClean="0"/>
              <a:t>Es importante que el programa de cumplimiento tenga en cuenta las terceras partes y socios de negocio. Para esto es importante contar con cláusulas dentro de los contratos, realizar una debida diligencia a las terceras partes, realizar una capacitación donde se de a conocer las políticas instauradas por la empresa y la importancia de aplicarlas en la relación de negocio.</a:t>
            </a:r>
          </a:p>
          <a:p>
            <a:pPr marL="171450" indent="-171450">
              <a:buFont typeface="Arial" panose="020B0604020202020204" pitchFamily="34" charset="0"/>
              <a:buChar char="•"/>
            </a:pPr>
            <a:r>
              <a:rPr lang="es-CO" b="1" baseline="0" dirty="0" smtClean="0"/>
              <a:t>Categoría 5 Control interno y registro contable</a:t>
            </a:r>
            <a:r>
              <a:rPr lang="es-CO" b="0" baseline="0" dirty="0" smtClean="0"/>
              <a:t>: En esta categoría se destaca los controles internos que la empresa realiza como prevención de corrupción dentro de contabilidad, registro de gastos de la empresa, revisión de gastos inexistentes, entre otros. Es importante contar con una auditoria externa.</a:t>
            </a:r>
          </a:p>
          <a:p>
            <a:pPr marL="171450" indent="-171450">
              <a:buFont typeface="Arial" panose="020B0604020202020204" pitchFamily="34" charset="0"/>
              <a:buChar char="•"/>
            </a:pPr>
            <a:r>
              <a:rPr lang="es-CO" b="1" baseline="0" dirty="0" smtClean="0"/>
              <a:t>Categoría 6 Comunicación y capacitación</a:t>
            </a:r>
            <a:r>
              <a:rPr lang="es-CO" b="0" baseline="0" dirty="0" smtClean="0"/>
              <a:t>: Dentro de esta categoría es importante que se comunique al interior de la empresa el programa de cumplimiento, incluyendo las terceras partes. Es importante contar con una capacitación específica, dependiente del cargo y/o proceso identificado. </a:t>
            </a:r>
          </a:p>
          <a:p>
            <a:pPr marL="171450" indent="-171450">
              <a:buFont typeface="Arial" panose="020B0604020202020204" pitchFamily="34" charset="0"/>
              <a:buChar char="•"/>
            </a:pPr>
            <a:r>
              <a:rPr lang="es-CO" b="1" baseline="0" dirty="0" smtClean="0"/>
              <a:t>Categoría 7 Recursos humanos</a:t>
            </a:r>
            <a:r>
              <a:rPr lang="es-CO" b="0" baseline="0" dirty="0" smtClean="0"/>
              <a:t>: La compañía debe asegurar que dentro de sus procesos de selección y de promoción, se cuente con una debida diligencia y se tenga en cuenta un perfil de integridad. </a:t>
            </a:r>
          </a:p>
          <a:p>
            <a:pPr marL="171450" indent="-171450">
              <a:buFont typeface="Arial" panose="020B0604020202020204" pitchFamily="34" charset="0"/>
              <a:buChar char="•"/>
            </a:pPr>
            <a:r>
              <a:rPr lang="es-CO" b="1" baseline="0" dirty="0" smtClean="0"/>
              <a:t>Categoría 8 Reporte y consulta</a:t>
            </a:r>
            <a:r>
              <a:rPr lang="es-CO" b="0" baseline="0" dirty="0" smtClean="0"/>
              <a:t>: El contar con un espacio de reporte y consulta, línea ética, correo electrónico etc. Donde se pueda denunciar algún tipo de transgresión a las políticas anticorrupción, con que cuenta la empresa.</a:t>
            </a:r>
          </a:p>
          <a:p>
            <a:pPr marL="171450" indent="-171450">
              <a:buFont typeface="Arial" panose="020B0604020202020204" pitchFamily="34" charset="0"/>
              <a:buChar char="•"/>
            </a:pPr>
            <a:r>
              <a:rPr lang="es-CO" b="1" baseline="0" dirty="0" smtClean="0"/>
              <a:t>Categoría 9: Revisión y monitoreo del programa</a:t>
            </a:r>
            <a:r>
              <a:rPr lang="es-CO" b="0" baseline="0" dirty="0" smtClean="0"/>
              <a:t>: Para que el programa de cumplimiento funcione de la manera adecuada, es necesario contar con una revisión periódica y un monitoreo constante, que apoye la gestión de riesgos de corrupción.</a:t>
            </a:r>
          </a:p>
          <a:p>
            <a:pPr marL="171450" indent="-171450">
              <a:buFont typeface="Arial" panose="020B0604020202020204" pitchFamily="34" charset="0"/>
              <a:buChar char="•"/>
            </a:pPr>
            <a:r>
              <a:rPr lang="es-CO" b="1" baseline="0" dirty="0" smtClean="0"/>
              <a:t>Categoría 10: Acciones colectivas</a:t>
            </a:r>
            <a:r>
              <a:rPr lang="es-CO" b="0" baseline="0" dirty="0" smtClean="0"/>
              <a:t>: Es importante que la empresa, no sólo trabaje los temas anticorrupción al interior de la organización, sino que también lo desde otro punto, trabajando en acciones colectivas, bien sean nacionales o internacionales, como con asociaciones, gremios, ONG, etc. </a:t>
            </a:r>
            <a:r>
              <a:rPr lang="es-CO" b="0" baseline="0" dirty="0" err="1" smtClean="0"/>
              <a:t>Ejem</a:t>
            </a:r>
            <a:r>
              <a:rPr lang="es-CO" b="0" baseline="0" dirty="0" smtClean="0"/>
              <a:t>: Pacto global, UNODC, Cámaras de comercio.</a:t>
            </a:r>
            <a:endParaRPr lang="es-CO" b="1" baseline="0" dirty="0" smtClean="0"/>
          </a:p>
          <a:p>
            <a:pPr marL="171450" indent="-171450">
              <a:buFont typeface="Arial" panose="020B0604020202020204" pitchFamily="34" charset="0"/>
              <a:buChar char="•"/>
            </a:pPr>
            <a:endParaRPr lang="es-CO" dirty="0"/>
          </a:p>
        </p:txBody>
      </p:sp>
      <p:sp>
        <p:nvSpPr>
          <p:cNvPr id="4" name="Marcador de número de diapositiva 3"/>
          <p:cNvSpPr>
            <a:spLocks noGrp="1"/>
          </p:cNvSpPr>
          <p:nvPr>
            <p:ph type="sldNum" sz="quarter" idx="10"/>
          </p:nvPr>
        </p:nvSpPr>
        <p:spPr/>
        <p:txBody>
          <a:bodyPr/>
          <a:lstStyle/>
          <a:p>
            <a:fld id="{65266556-5543-4E45-BAEF-1AE8E3AC465F}" type="slidenum">
              <a:rPr lang="es-CO" smtClean="0"/>
              <a:t>16</a:t>
            </a:fld>
            <a:endParaRPr lang="es-CO"/>
          </a:p>
        </p:txBody>
      </p:sp>
    </p:spTree>
    <p:extLst>
      <p:ext uri="{BB962C8B-B14F-4D97-AF65-F5344CB8AC3E}">
        <p14:creationId xmlns:p14="http://schemas.microsoft.com/office/powerpoint/2010/main" val="4186946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s-CO" dirty="0" smtClean="0"/>
              <a:t>En este momento</a:t>
            </a:r>
            <a:r>
              <a:rPr lang="es-CO" baseline="0" dirty="0" smtClean="0"/>
              <a:t> la Secretaría de Transparencia se encuentra en su tercera medición dirigida a Gran Empresa.</a:t>
            </a:r>
          </a:p>
          <a:p>
            <a:pPr marL="171450" indent="-171450">
              <a:buFont typeface="Arial" panose="020B0604020202020204" pitchFamily="34" charset="0"/>
              <a:buChar char="•"/>
            </a:pPr>
            <a:r>
              <a:rPr lang="es-CO" b="1" baseline="0" dirty="0" smtClean="0"/>
              <a:t>Paso 1: </a:t>
            </a:r>
            <a:r>
              <a:rPr lang="es-CO" baseline="0" dirty="0" smtClean="0"/>
              <a:t>Aquellas empresas que se quieran inscribir, lo pueden realizar a través de la página web www.inicaitivaeaca.org allí en el botón de participar podrán entrar y en la pestaña de gran empresa, podrán descargar la carta de intención, la cual va diligenciada y firmada por el representante legal. Esta carta se sube a través de la misma plataforma y se diligencia el formulario con información básica sobre la empresa que va a participar.</a:t>
            </a:r>
          </a:p>
          <a:p>
            <a:pPr marL="171450" indent="-171450">
              <a:buFont typeface="Arial" panose="020B0604020202020204" pitchFamily="34" charset="0"/>
              <a:buChar char="•"/>
            </a:pPr>
            <a:r>
              <a:rPr lang="es-CO" b="1" baseline="0" dirty="0" smtClean="0"/>
              <a:t>Paso 2:</a:t>
            </a:r>
            <a:r>
              <a:rPr lang="es-CO" baseline="0" dirty="0" smtClean="0"/>
              <a:t> La secretaría técnica se encarga de verificar la información diligenciada por la empresa y al dar la aprobación, la empresa recibe por correo electrónico un usuario y contraseña, el cual le permitirá acceder al siguiente paso.</a:t>
            </a:r>
          </a:p>
          <a:p>
            <a:pPr marL="171450" indent="-171450">
              <a:buFont typeface="Arial" panose="020B0604020202020204" pitchFamily="34" charset="0"/>
              <a:buChar char="•"/>
            </a:pPr>
            <a:r>
              <a:rPr lang="es-CO" b="1" baseline="0" dirty="0" smtClean="0"/>
              <a:t>Paso 3:</a:t>
            </a:r>
            <a:r>
              <a:rPr lang="es-CO" baseline="0" dirty="0" smtClean="0"/>
              <a:t> La empresa ingresa con su usuario y contraseña y diligencia los documentos de debida diligencia.</a:t>
            </a:r>
            <a:endParaRPr lang="es-CO" b="1" baseline="0" dirty="0" smtClean="0"/>
          </a:p>
          <a:p>
            <a:pPr marL="171450" indent="-171450">
              <a:buFont typeface="Arial" panose="020B0604020202020204" pitchFamily="34" charset="0"/>
              <a:buChar char="•"/>
            </a:pPr>
            <a:r>
              <a:rPr lang="es-CO" b="1" baseline="0" dirty="0" smtClean="0"/>
              <a:t>Paso 4:</a:t>
            </a:r>
            <a:r>
              <a:rPr lang="es-CO" baseline="0" dirty="0" smtClean="0"/>
              <a:t> La secretaría técnica revisa la información aportada por la empresa de debida diligencia y aprueba el siguiente paso, con el fin de que la empresa ingrese y diligencie las 109 preguntas con sus debidos soportes.</a:t>
            </a:r>
          </a:p>
          <a:p>
            <a:pPr marL="171450" indent="-171450">
              <a:buFont typeface="Arial" panose="020B0604020202020204" pitchFamily="34" charset="0"/>
              <a:buChar char="•"/>
            </a:pPr>
            <a:r>
              <a:rPr lang="es-CO" b="1" baseline="0" dirty="0" smtClean="0"/>
              <a:t>Paso 5:</a:t>
            </a:r>
            <a:r>
              <a:rPr lang="es-CO" baseline="0" dirty="0" smtClean="0"/>
              <a:t> La secretaría técnica verifica los soportes y da inicio a la evaluación.</a:t>
            </a:r>
          </a:p>
          <a:p>
            <a:pPr marL="171450" indent="-171450">
              <a:buFont typeface="Arial" panose="020B0604020202020204" pitchFamily="34" charset="0"/>
              <a:buChar char="•"/>
            </a:pPr>
            <a:r>
              <a:rPr lang="es-CO" b="1" baseline="0" dirty="0" smtClean="0"/>
              <a:t>Paso 6: </a:t>
            </a:r>
            <a:r>
              <a:rPr lang="es-CO" b="0" baseline="0" dirty="0" smtClean="0"/>
              <a:t>Reunión del Comité Gestor para presentar los resultados de las empresas participantes.</a:t>
            </a:r>
          </a:p>
          <a:p>
            <a:pPr marL="171450" indent="-171450">
              <a:buFont typeface="Arial" panose="020B0604020202020204" pitchFamily="34" charset="0"/>
              <a:buChar char="•"/>
            </a:pPr>
            <a:r>
              <a:rPr lang="es-CO" b="1" baseline="0" dirty="0" smtClean="0"/>
              <a:t>Paso 7: </a:t>
            </a:r>
            <a:r>
              <a:rPr lang="es-CO" b="0" baseline="0" dirty="0" smtClean="0"/>
              <a:t>Entrega de resultados, con el informe final de la empresa participante.  </a:t>
            </a:r>
            <a:endParaRPr lang="es-CO" b="1" baseline="0" dirty="0" smtClean="0"/>
          </a:p>
        </p:txBody>
      </p:sp>
      <p:sp>
        <p:nvSpPr>
          <p:cNvPr id="4" name="Marcador de número de diapositiva 3"/>
          <p:cNvSpPr>
            <a:spLocks noGrp="1"/>
          </p:cNvSpPr>
          <p:nvPr>
            <p:ph type="sldNum" sz="quarter" idx="10"/>
          </p:nvPr>
        </p:nvSpPr>
        <p:spPr/>
        <p:txBody>
          <a:bodyPr/>
          <a:lstStyle/>
          <a:p>
            <a:fld id="{65266556-5543-4E45-BAEF-1AE8E3AC465F}" type="slidenum">
              <a:rPr lang="es-CO" smtClean="0"/>
              <a:t>17</a:t>
            </a:fld>
            <a:endParaRPr lang="es-CO"/>
          </a:p>
        </p:txBody>
      </p:sp>
    </p:spTree>
    <p:extLst>
      <p:ext uri="{BB962C8B-B14F-4D97-AF65-F5344CB8AC3E}">
        <p14:creationId xmlns:p14="http://schemas.microsoft.com/office/powerpoint/2010/main" val="134786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65266556-5543-4E45-BAEF-1AE8E3AC465F}" type="slidenum">
              <a:rPr lang="es-CO" smtClean="0"/>
              <a:t>18</a:t>
            </a:fld>
            <a:endParaRPr lang="es-CO"/>
          </a:p>
        </p:txBody>
      </p:sp>
    </p:spTree>
    <p:extLst>
      <p:ext uri="{BB962C8B-B14F-4D97-AF65-F5344CB8AC3E}">
        <p14:creationId xmlns:p14="http://schemas.microsoft.com/office/powerpoint/2010/main" val="216313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endParaRPr lang="es-CO" sz="1100" dirty="0"/>
          </a:p>
        </p:txBody>
      </p:sp>
      <p:sp>
        <p:nvSpPr>
          <p:cNvPr id="4" name="Marcador de número de diapositiva 3"/>
          <p:cNvSpPr>
            <a:spLocks noGrp="1"/>
          </p:cNvSpPr>
          <p:nvPr>
            <p:ph type="sldNum" sz="quarter" idx="10"/>
          </p:nvPr>
        </p:nvSpPr>
        <p:spPr/>
        <p:txBody>
          <a:bodyPr/>
          <a:lstStyle/>
          <a:p>
            <a:fld id="{65266556-5543-4E45-BAEF-1AE8E3AC465F}" type="slidenum">
              <a:rPr lang="es-CO" smtClean="0"/>
              <a:t>19</a:t>
            </a:fld>
            <a:endParaRPr lang="es-CO"/>
          </a:p>
        </p:txBody>
      </p:sp>
    </p:spTree>
    <p:extLst>
      <p:ext uri="{BB962C8B-B14F-4D97-AF65-F5344CB8AC3E}">
        <p14:creationId xmlns:p14="http://schemas.microsoft.com/office/powerpoint/2010/main" val="3111220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65266556-5543-4E45-BAEF-1AE8E3AC465F}" type="slidenum">
              <a:rPr lang="es-CO" smtClean="0"/>
              <a:t>20</a:t>
            </a:fld>
            <a:endParaRPr lang="es-CO"/>
          </a:p>
        </p:txBody>
      </p:sp>
    </p:spTree>
    <p:extLst>
      <p:ext uri="{BB962C8B-B14F-4D97-AF65-F5344CB8AC3E}">
        <p14:creationId xmlns:p14="http://schemas.microsoft.com/office/powerpoint/2010/main" val="20191965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endParaRPr lang="es-CO" dirty="0"/>
          </a:p>
        </p:txBody>
      </p:sp>
      <p:sp>
        <p:nvSpPr>
          <p:cNvPr id="4" name="Marcador de número de diapositiva 3"/>
          <p:cNvSpPr>
            <a:spLocks noGrp="1"/>
          </p:cNvSpPr>
          <p:nvPr>
            <p:ph type="sldNum" sz="quarter" idx="10"/>
          </p:nvPr>
        </p:nvSpPr>
        <p:spPr/>
        <p:txBody>
          <a:bodyPr/>
          <a:lstStyle/>
          <a:p>
            <a:fld id="{65266556-5543-4E45-BAEF-1AE8E3AC465F}" type="slidenum">
              <a:rPr lang="es-CO" smtClean="0"/>
              <a:t>21</a:t>
            </a:fld>
            <a:endParaRPr lang="es-CO"/>
          </a:p>
        </p:txBody>
      </p:sp>
    </p:spTree>
    <p:extLst>
      <p:ext uri="{BB962C8B-B14F-4D97-AF65-F5344CB8AC3E}">
        <p14:creationId xmlns:p14="http://schemas.microsoft.com/office/powerpoint/2010/main" val="17904313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65266556-5543-4E45-BAEF-1AE8E3AC465F}" type="slidenum">
              <a:rPr lang="es-CO" smtClean="0"/>
              <a:t>22</a:t>
            </a:fld>
            <a:endParaRPr lang="es-CO"/>
          </a:p>
        </p:txBody>
      </p:sp>
    </p:spTree>
    <p:extLst>
      <p:ext uri="{BB962C8B-B14F-4D97-AF65-F5344CB8AC3E}">
        <p14:creationId xmlns:p14="http://schemas.microsoft.com/office/powerpoint/2010/main" val="2458433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65266556-5543-4E45-BAEF-1AE8E3AC465F}" type="slidenum">
              <a:rPr lang="es-CO" smtClean="0"/>
              <a:t>2</a:t>
            </a:fld>
            <a:endParaRPr lang="es-CO"/>
          </a:p>
        </p:txBody>
      </p:sp>
    </p:spTree>
    <p:extLst>
      <p:ext uri="{BB962C8B-B14F-4D97-AF65-F5344CB8AC3E}">
        <p14:creationId xmlns:p14="http://schemas.microsoft.com/office/powerpoint/2010/main" val="2636083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smtClean="0"/>
              <a:t>La</a:t>
            </a:r>
            <a:r>
              <a:rPr lang="es-CO" baseline="0" dirty="0" smtClean="0"/>
              <a:t>s iniciativas de autorregulación traen consigo beneficios tanto para las empresas como para los gremios.</a:t>
            </a:r>
          </a:p>
          <a:p>
            <a:pPr marL="171450" lvl="0" indent="-171450">
              <a:buFont typeface="Arial" panose="020B0604020202020204" pitchFamily="34" charset="0"/>
              <a:buChar char="•"/>
            </a:pPr>
            <a:r>
              <a:rPr lang="es-ES_tradnl" sz="1200" b="1" i="1" kern="1200" dirty="0" smtClean="0">
                <a:solidFill>
                  <a:schemeClr val="tx1"/>
                </a:solidFill>
                <a:effectLst/>
                <a:latin typeface="+mn-lt"/>
                <a:ea typeface="+mn-ea"/>
                <a:cs typeface="+mn-cs"/>
              </a:rPr>
              <a:t>Beneficio reputacional</a:t>
            </a:r>
            <a:r>
              <a:rPr lang="es-ES_tradnl" sz="1200" b="1" kern="1200" dirty="0" smtClean="0">
                <a:solidFill>
                  <a:schemeClr val="tx1"/>
                </a:solidFill>
                <a:effectLst/>
                <a:latin typeface="+mn-lt"/>
                <a:ea typeface="+mn-ea"/>
                <a:cs typeface="+mn-cs"/>
              </a:rPr>
              <a:t> </a:t>
            </a:r>
            <a:r>
              <a:rPr lang="es-ES_tradnl" sz="1200" kern="1200" dirty="0" smtClean="0">
                <a:solidFill>
                  <a:schemeClr val="tx1"/>
                </a:solidFill>
                <a:effectLst/>
                <a:latin typeface="+mn-lt"/>
                <a:ea typeface="+mn-ea"/>
                <a:cs typeface="+mn-cs"/>
              </a:rPr>
              <a:t>que facilita el acceso a mercados nacionales e internacionales.</a:t>
            </a:r>
            <a:endParaRPr lang="es-CO"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b="1" dirty="0" smtClean="0">
                <a:cs typeface="Helvetica"/>
              </a:rPr>
              <a:t>Buenas relaciones comerciales </a:t>
            </a:r>
            <a:r>
              <a:rPr lang="es-ES" sz="1200" dirty="0" smtClean="0">
                <a:cs typeface="Helvetica"/>
              </a:rPr>
              <a:t>basadas en el reconocimiento de los diversos actores, tanto nacionales como internacionales.</a:t>
            </a:r>
          </a:p>
          <a:p>
            <a:pPr marL="171450" lvl="0" indent="-171450">
              <a:buFont typeface="Arial" panose="020B0604020202020204" pitchFamily="34" charset="0"/>
              <a:buChar char="•"/>
            </a:pPr>
            <a:r>
              <a:rPr lang="es-ES_tradnl" sz="1200" b="1" i="1" kern="1200" dirty="0" smtClean="0">
                <a:solidFill>
                  <a:schemeClr val="tx1"/>
                </a:solidFill>
                <a:effectLst/>
                <a:latin typeface="+mn-lt"/>
                <a:ea typeface="+mn-ea"/>
                <a:cs typeface="+mn-cs"/>
              </a:rPr>
              <a:t>Prevención de sanciones legales </a:t>
            </a:r>
            <a:r>
              <a:rPr lang="es-ES_tradnl" sz="1200" kern="1200" dirty="0" smtClean="0">
                <a:solidFill>
                  <a:schemeClr val="tx1"/>
                </a:solidFill>
                <a:effectLst/>
                <a:latin typeface="+mn-lt"/>
                <a:ea typeface="+mn-ea"/>
                <a:cs typeface="+mn-cs"/>
              </a:rPr>
              <a:t>como multas, pérdidas de licencias o patentes, entre otras.</a:t>
            </a:r>
            <a:endParaRPr lang="es-CO"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_tradnl" sz="1200" b="1" i="1" kern="1200" dirty="0" smtClean="0">
                <a:solidFill>
                  <a:schemeClr val="tx1"/>
                </a:solidFill>
                <a:effectLst/>
                <a:latin typeface="+mn-lt"/>
                <a:ea typeface="+mn-ea"/>
                <a:cs typeface="+mn-cs"/>
              </a:rPr>
              <a:t>Acceso a fuentes de financiación </a:t>
            </a:r>
            <a:r>
              <a:rPr lang="es-ES_tradnl" sz="1200" kern="1200" dirty="0" smtClean="0">
                <a:solidFill>
                  <a:schemeClr val="tx1"/>
                </a:solidFill>
                <a:effectLst/>
                <a:latin typeface="+mn-lt"/>
                <a:ea typeface="+mn-ea"/>
                <a:cs typeface="+mn-cs"/>
              </a:rPr>
              <a:t>al tratarse de organizaciones que cuentan con un historial financiero íntegro.</a:t>
            </a:r>
            <a:endParaRPr lang="es-CO"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_tradnl" sz="1200" b="1" i="1" kern="1200" dirty="0" smtClean="0">
                <a:solidFill>
                  <a:schemeClr val="tx1"/>
                </a:solidFill>
                <a:effectLst/>
                <a:latin typeface="+mn-lt"/>
                <a:ea typeface="+mn-ea"/>
                <a:cs typeface="+mn-cs"/>
              </a:rPr>
              <a:t>Prevención de riesgos </a:t>
            </a:r>
            <a:r>
              <a:rPr lang="es-ES_tradnl" sz="1200" kern="1200" dirty="0" smtClean="0">
                <a:solidFill>
                  <a:schemeClr val="tx1"/>
                </a:solidFill>
                <a:effectLst/>
                <a:latin typeface="+mn-lt"/>
                <a:ea typeface="+mn-ea"/>
                <a:cs typeface="+mn-cs"/>
              </a:rPr>
              <a:t>derivados del relacionamiento de la empresa con actividades de lavado de activos, enriquecimiento ilícito, financiación del terrorismo o contrabando, entre otras. </a:t>
            </a:r>
            <a:endParaRPr lang="es-CO"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_tradnl" sz="1200" b="1" i="1" kern="1200" dirty="0" smtClean="0">
                <a:solidFill>
                  <a:schemeClr val="tx1"/>
                </a:solidFill>
                <a:effectLst/>
                <a:latin typeface="+mn-lt"/>
                <a:ea typeface="+mn-ea"/>
                <a:cs typeface="+mn-cs"/>
              </a:rPr>
              <a:t>Alta motivación </a:t>
            </a:r>
            <a:r>
              <a:rPr lang="es-ES_tradnl" sz="1200" kern="1200" dirty="0" smtClean="0">
                <a:solidFill>
                  <a:schemeClr val="tx1"/>
                </a:solidFill>
                <a:effectLst/>
                <a:latin typeface="+mn-lt"/>
                <a:ea typeface="+mn-ea"/>
                <a:cs typeface="+mn-cs"/>
              </a:rPr>
              <a:t>reflejada en los empleados al pertenecer a una empresa ética y transparente.</a:t>
            </a:r>
            <a:endParaRPr lang="es-CO" sz="1200" kern="1200" dirty="0" smtClean="0">
              <a:solidFill>
                <a:schemeClr val="tx1"/>
              </a:solidFill>
              <a:effectLst/>
              <a:latin typeface="+mn-lt"/>
              <a:ea typeface="+mn-ea"/>
              <a:cs typeface="+mn-cs"/>
            </a:endParaRPr>
          </a:p>
          <a:p>
            <a:endParaRPr lang="es-CO" dirty="0"/>
          </a:p>
        </p:txBody>
      </p:sp>
      <p:sp>
        <p:nvSpPr>
          <p:cNvPr id="4" name="Marcador de número de diapositiva 3"/>
          <p:cNvSpPr>
            <a:spLocks noGrp="1"/>
          </p:cNvSpPr>
          <p:nvPr>
            <p:ph type="sldNum" sz="quarter" idx="10"/>
          </p:nvPr>
        </p:nvSpPr>
        <p:spPr/>
        <p:txBody>
          <a:bodyPr/>
          <a:lstStyle/>
          <a:p>
            <a:fld id="{65266556-5543-4E45-BAEF-1AE8E3AC465F}" type="slidenum">
              <a:rPr lang="es-CO" smtClean="0"/>
              <a:t>23</a:t>
            </a:fld>
            <a:endParaRPr lang="es-CO"/>
          </a:p>
        </p:txBody>
      </p:sp>
    </p:spTree>
    <p:extLst>
      <p:ext uri="{BB962C8B-B14F-4D97-AF65-F5344CB8AC3E}">
        <p14:creationId xmlns:p14="http://schemas.microsoft.com/office/powerpoint/2010/main" val="21766577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s-CO" b="1" dirty="0" smtClean="0"/>
              <a:t>Pactos Empresariales de Transparencia</a:t>
            </a:r>
            <a:r>
              <a:rPr lang="es-CO" b="1" baseline="0" dirty="0" smtClean="0"/>
              <a:t> y Anticorrupción</a:t>
            </a:r>
            <a:r>
              <a:rPr lang="es-CO" baseline="0" dirty="0" smtClean="0"/>
              <a:t>: Esta guía es una construcción de la Secretaría de Transparencia, con el fin de dar a conocer unos mínimos que debe tenerse en cuenta en el momento de realizar un Pacto de Transparencia en el sector privado, con el fin de que los sectores, asociaciones gremios, cámaras de comercio binacionales, puedan establecer unos compromisos que permitan que las empresas cuenten con prácticas transparentes en temas anticorrupción.</a:t>
            </a:r>
          </a:p>
          <a:p>
            <a:pPr marL="171450" indent="-171450">
              <a:buFont typeface="Arial" panose="020B0604020202020204" pitchFamily="34" charset="0"/>
              <a:buChar char="•"/>
            </a:pPr>
            <a:r>
              <a:rPr lang="es-CO" b="1" baseline="0" dirty="0" smtClean="0"/>
              <a:t>ISO 37001</a:t>
            </a:r>
            <a:r>
              <a:rPr lang="es-CO" baseline="0" dirty="0" smtClean="0"/>
              <a:t>: </a:t>
            </a:r>
            <a:r>
              <a:rPr lang="es-CO" dirty="0" smtClean="0">
                <a:solidFill>
                  <a:schemeClr val="bg2">
                    <a:lumMod val="50000"/>
                  </a:schemeClr>
                </a:solidFill>
              </a:rPr>
              <a:t>Norma diseñada para ayudar a las organizaciones a establecer, mantener y mejorar un sistema de gestión anti soborno orientado a prevenir, mitigar o gestionar los</a:t>
            </a:r>
            <a:r>
              <a:rPr lang="es-CO" baseline="0" dirty="0" smtClean="0">
                <a:solidFill>
                  <a:schemeClr val="bg2">
                    <a:lumMod val="50000"/>
                  </a:schemeClr>
                </a:solidFill>
              </a:rPr>
              <a:t> tipos de corrupción. Esta norma es flexible y puede ser adaptada a cualquier tipo de organización, sea gran empresa, PYME, pública o privada.</a:t>
            </a:r>
            <a:endParaRPr lang="es-CO" dirty="0" smtClean="0">
              <a:solidFill>
                <a:schemeClr val="bg2">
                  <a:lumMod val="50000"/>
                </a:schemeClr>
              </a:solidFill>
            </a:endParaRPr>
          </a:p>
          <a:p>
            <a:pPr marL="171450" indent="-171450">
              <a:buFont typeface="Arial" panose="020B0604020202020204" pitchFamily="34" charset="0"/>
              <a:buChar char="•"/>
            </a:pPr>
            <a:r>
              <a:rPr lang="es-CO" baseline="0" dirty="0" smtClean="0"/>
              <a:t>Esta norma busca que los empresarios certifiquen sus programas de cumplimiento e integren un sistema de gestión antisoborno dentro de su organización, permitiendo a las Compañías crear un programa de cumplimiento anticorrupción que se convierta en un plus para sus negocios. </a:t>
            </a:r>
          </a:p>
          <a:p>
            <a:pPr marL="171450" indent="-171450">
              <a:buFont typeface="Arial" panose="020B0604020202020204" pitchFamily="34" charset="0"/>
              <a:buChar char="•"/>
            </a:pPr>
            <a:r>
              <a:rPr lang="es-CO" baseline="0" dirty="0" smtClean="0"/>
              <a:t>No es de carácter obligatorio</a:t>
            </a:r>
          </a:p>
          <a:p>
            <a:pPr marL="0" indent="0">
              <a:buFont typeface="Arial" panose="020B0604020202020204" pitchFamily="34" charset="0"/>
              <a:buNone/>
            </a:pPr>
            <a:endParaRPr lang="es-CO" dirty="0"/>
          </a:p>
        </p:txBody>
      </p:sp>
      <p:sp>
        <p:nvSpPr>
          <p:cNvPr id="4" name="Marcador de número de diapositiva 3"/>
          <p:cNvSpPr>
            <a:spLocks noGrp="1"/>
          </p:cNvSpPr>
          <p:nvPr>
            <p:ph type="sldNum" sz="quarter" idx="10"/>
          </p:nvPr>
        </p:nvSpPr>
        <p:spPr/>
        <p:txBody>
          <a:bodyPr/>
          <a:lstStyle/>
          <a:p>
            <a:fld id="{65266556-5543-4E45-BAEF-1AE8E3AC465F}" type="slidenum">
              <a:rPr lang="es-CO" smtClean="0"/>
              <a:t>24</a:t>
            </a:fld>
            <a:endParaRPr lang="es-CO"/>
          </a:p>
        </p:txBody>
      </p:sp>
    </p:spTree>
    <p:extLst>
      <p:ext uri="{BB962C8B-B14F-4D97-AF65-F5344CB8AC3E}">
        <p14:creationId xmlns:p14="http://schemas.microsoft.com/office/powerpoint/2010/main" val="27851073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65266556-5543-4E45-BAEF-1AE8E3AC465F}" type="slidenum">
              <a:rPr lang="es-CO" smtClean="0"/>
              <a:t>25</a:t>
            </a:fld>
            <a:endParaRPr lang="es-CO"/>
          </a:p>
        </p:txBody>
      </p:sp>
    </p:spTree>
    <p:extLst>
      <p:ext uri="{BB962C8B-B14F-4D97-AF65-F5344CB8AC3E}">
        <p14:creationId xmlns:p14="http://schemas.microsoft.com/office/powerpoint/2010/main" val="875008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65266556-5543-4E45-BAEF-1AE8E3AC465F}" type="slidenum">
              <a:rPr lang="es-CO" smtClean="0"/>
              <a:t>3</a:t>
            </a:fld>
            <a:endParaRPr lang="es-CO"/>
          </a:p>
        </p:txBody>
      </p:sp>
    </p:spTree>
    <p:extLst>
      <p:ext uri="{BB962C8B-B14F-4D97-AF65-F5344CB8AC3E}">
        <p14:creationId xmlns:p14="http://schemas.microsoft.com/office/powerpoint/2010/main" val="4215301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628650" lvl="1" indent="-171450">
              <a:buFont typeface="Arial" panose="020B0604020202020204" pitchFamily="34" charset="0"/>
              <a:buChar char="•"/>
            </a:pPr>
            <a:r>
              <a:rPr lang="es-CO" sz="1050" dirty="0" smtClean="0"/>
              <a:t>Desde la última década del siglo XX, se dio un cambio de paradigma al hacerse</a:t>
            </a:r>
            <a:r>
              <a:rPr lang="es-CO" sz="1050" baseline="0" dirty="0" smtClean="0"/>
              <a:t> </a:t>
            </a:r>
            <a:r>
              <a:rPr lang="es-CO" sz="1050" dirty="0" smtClean="0"/>
              <a:t>evidente la importancia de involucrar al sector privado en los esfuerzos de los Estados y de la comunidad internacional en la implementación de iniciativas, políticas e instrumentos que puedan contribuir a prevenir, detectar y sancionar la corrupción. En otras palabras, promover</a:t>
            </a:r>
            <a:r>
              <a:rPr lang="es-CO" sz="1050" baseline="0" dirty="0" smtClean="0"/>
              <a:t> la corresponsabilidad del sector privado en la prevención y lucha contra la corrupción</a:t>
            </a:r>
            <a:endParaRPr lang="es-CO" sz="1050" dirty="0" smtClean="0"/>
          </a:p>
          <a:p>
            <a:pPr marL="628650" lvl="1" indent="-171450">
              <a:buFont typeface="Arial" panose="020B0604020202020204" pitchFamily="34" charset="0"/>
              <a:buChar char="•"/>
            </a:pPr>
            <a:r>
              <a:rPr lang="es-CO" sz="1050" dirty="0" smtClean="0"/>
              <a:t>Durante los últimos años, Colombia ha participado activamente en el impulso de iniciativas multilaterales que buscan promover la corresponsabilidad del sector privado en ese esfuerzo.</a:t>
            </a:r>
          </a:p>
          <a:p>
            <a:pPr marL="628650" lvl="1" indent="-171450">
              <a:buFont typeface="Arial" panose="020B0604020202020204" pitchFamily="34" charset="0"/>
              <a:buChar char="•"/>
            </a:pPr>
            <a:r>
              <a:rPr lang="es-CO" sz="1050" dirty="0" smtClean="0"/>
              <a:t>Lo anterior se ha materializado en la Convención de Naciones Unidas contra la Corrupción, la Convención Interamericana de Lucha contra la Corrupción de la Organización de Estados Americanos, y la Convención Anticohecho de la Organización para la Cooperación y Desarrollo Económicos –OCDE- las cuales fueron ratificadas por Colombia y actualmente hacen parte del ordenamiento jurídico interno colombiano.</a:t>
            </a:r>
          </a:p>
          <a:p>
            <a:pPr marL="628650" lvl="1" indent="-171450">
              <a:buFont typeface="Arial" panose="020B0604020202020204" pitchFamily="34" charset="0"/>
              <a:buChar char="•"/>
            </a:pPr>
            <a:r>
              <a:rPr lang="es-CO" sz="1050" dirty="0" smtClean="0"/>
              <a:t>Igualmente Colombia ha avanzado significativamente en el</a:t>
            </a:r>
            <a:r>
              <a:rPr lang="es-CO" sz="1050" baseline="0" dirty="0" smtClean="0"/>
              <a:t> ámbito legislativo a través del Estatuto Anticorrupción (</a:t>
            </a:r>
            <a:r>
              <a:rPr lang="es-CO" sz="1050" b="1" baseline="0" dirty="0" smtClean="0"/>
              <a:t>ley 1474 de 2011</a:t>
            </a:r>
            <a:r>
              <a:rPr lang="es-CO" sz="1050" baseline="0" dirty="0" smtClean="0"/>
              <a:t>), la ley de soborno transnacional (</a:t>
            </a:r>
            <a:r>
              <a:rPr lang="es-CO" sz="1050" b="1" baseline="0" dirty="0" smtClean="0"/>
              <a:t>ley 1778 de 2016</a:t>
            </a:r>
            <a:r>
              <a:rPr lang="es-CO" sz="1050" baseline="0" dirty="0" smtClean="0"/>
              <a:t>) y la ley de acceso a la información (</a:t>
            </a:r>
            <a:r>
              <a:rPr lang="es-CO" sz="1050" b="1" baseline="0" dirty="0" smtClean="0"/>
              <a:t>ley 1712 de 2014</a:t>
            </a:r>
            <a:r>
              <a:rPr lang="es-CO" sz="1050" baseline="0" dirty="0" smtClean="0"/>
              <a:t>). </a:t>
            </a:r>
          </a:p>
          <a:p>
            <a:pPr marL="628650" lvl="1" indent="-171450">
              <a:buFont typeface="Arial" panose="020B0604020202020204" pitchFamily="34" charset="0"/>
              <a:buChar char="•"/>
            </a:pPr>
            <a:r>
              <a:rPr lang="es-CO" sz="1050" baseline="0" dirty="0" smtClean="0"/>
              <a:t>En 2013 se expide el </a:t>
            </a:r>
            <a:r>
              <a:rPr lang="es-CO" sz="1050" baseline="0" dirty="0" err="1" smtClean="0"/>
              <a:t>Conpes</a:t>
            </a:r>
            <a:r>
              <a:rPr lang="es-CO" sz="1050" baseline="0" dirty="0" smtClean="0"/>
              <a:t> 167 que contiene la Política Pública Integral Anticorrupción la cual traza la hoja de ruta del gobierno nacional en materia de lucha contra la corrupción y establece como una de las estrategias la promoción de la integridad y la cultura de la legalidad en el sector privado.</a:t>
            </a:r>
            <a:endParaRPr lang="es-CO" sz="1050" dirty="0" smtClean="0"/>
          </a:p>
          <a:p>
            <a:pPr lvl="1"/>
            <a:endParaRPr lang="es-CO" dirty="0"/>
          </a:p>
        </p:txBody>
      </p:sp>
      <p:sp>
        <p:nvSpPr>
          <p:cNvPr id="4" name="Marcador de número de diapositiva 3"/>
          <p:cNvSpPr>
            <a:spLocks noGrp="1"/>
          </p:cNvSpPr>
          <p:nvPr>
            <p:ph type="sldNum" sz="quarter" idx="10"/>
          </p:nvPr>
        </p:nvSpPr>
        <p:spPr/>
        <p:txBody>
          <a:bodyPr/>
          <a:lstStyle/>
          <a:p>
            <a:fld id="{65266556-5543-4E45-BAEF-1AE8E3AC465F}" type="slidenum">
              <a:rPr lang="es-CO" smtClean="0"/>
              <a:t>4</a:t>
            </a:fld>
            <a:endParaRPr lang="es-CO"/>
          </a:p>
        </p:txBody>
      </p:sp>
    </p:spTree>
    <p:extLst>
      <p:ext uri="{BB962C8B-B14F-4D97-AF65-F5344CB8AC3E}">
        <p14:creationId xmlns:p14="http://schemas.microsoft.com/office/powerpoint/2010/main" val="1224424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s-CO" sz="1100" kern="1200" dirty="0" smtClean="0">
                <a:solidFill>
                  <a:schemeClr val="tx1"/>
                </a:solidFill>
                <a:effectLst/>
                <a:latin typeface="+mn-lt"/>
                <a:ea typeface="+mn-ea"/>
                <a:cs typeface="+mn-cs"/>
              </a:rPr>
              <a:t>El</a:t>
            </a:r>
            <a:r>
              <a:rPr lang="es-CO" sz="1100" kern="1200" baseline="0" dirty="0" smtClean="0">
                <a:solidFill>
                  <a:schemeClr val="tx1"/>
                </a:solidFill>
                <a:effectLst/>
                <a:latin typeface="+mn-lt"/>
                <a:ea typeface="+mn-ea"/>
                <a:cs typeface="+mn-cs"/>
              </a:rPr>
              <a:t> CONPES 167 de 2013 tiene como </a:t>
            </a:r>
            <a:r>
              <a:rPr lang="es-CO" sz="1100" kern="1200" dirty="0" smtClean="0">
                <a:solidFill>
                  <a:schemeClr val="tx1"/>
                </a:solidFill>
                <a:effectLst/>
                <a:latin typeface="+mn-lt"/>
                <a:ea typeface="+mn-ea"/>
                <a:cs typeface="+mn-cs"/>
              </a:rPr>
              <a:t>objetivo el</a:t>
            </a:r>
            <a:r>
              <a:rPr lang="es-CO" sz="1100" kern="1200" baseline="0" dirty="0" smtClean="0">
                <a:solidFill>
                  <a:schemeClr val="tx1"/>
                </a:solidFill>
                <a:effectLst/>
                <a:latin typeface="+mn-lt"/>
                <a:ea typeface="+mn-ea"/>
                <a:cs typeface="+mn-cs"/>
              </a:rPr>
              <a:t> fortalecimiento de </a:t>
            </a:r>
            <a:r>
              <a:rPr lang="es-CO" sz="1100" kern="1200" dirty="0" smtClean="0">
                <a:solidFill>
                  <a:schemeClr val="tx1"/>
                </a:solidFill>
                <a:effectLst/>
                <a:latin typeface="+mn-lt"/>
                <a:ea typeface="+mn-ea"/>
                <a:cs typeface="+mn-cs"/>
              </a:rPr>
              <a:t>las herramientas y los mecanismos para la prevención, investigación y sanción de la corrupción en Colombia, a través de cinco (5) estrategias específicas que atañen tanto al sector público como al sector privado.</a:t>
            </a:r>
            <a:r>
              <a:rPr lang="es-CO" sz="1100" kern="1200" baseline="0" dirty="0" smtClean="0">
                <a:solidFill>
                  <a:schemeClr val="tx1"/>
                </a:solidFill>
                <a:effectLst/>
                <a:latin typeface="+mn-lt"/>
                <a:ea typeface="+mn-ea"/>
                <a:cs typeface="+mn-cs"/>
              </a:rPr>
              <a:t> Entidades del sector salud como el Ministerio de Salud y Protección Social cuenta con acciones específicas a desarrollar enmarcadas en la estrategia 2 de fortalecimiento de las herramientas de gestión pública. </a:t>
            </a:r>
            <a:r>
              <a:rPr lang="es-CO" sz="1100" kern="1200" dirty="0" smtClean="0">
                <a:solidFill>
                  <a:schemeClr val="tx1"/>
                </a:solidFill>
                <a:effectLst/>
                <a:latin typeface="+mn-lt"/>
                <a:ea typeface="+mn-ea"/>
                <a:cs typeface="+mn-cs"/>
              </a:rPr>
              <a:t> </a:t>
            </a:r>
          </a:p>
          <a:p>
            <a:pPr marL="0" indent="0">
              <a:buFont typeface="Arial" panose="020B0604020202020204" pitchFamily="34" charset="0"/>
              <a:buNone/>
            </a:pPr>
            <a:endParaRPr lang="es-CO" sz="11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s-CO" sz="1100" kern="1200" dirty="0" smtClean="0">
                <a:solidFill>
                  <a:schemeClr val="tx1"/>
                </a:solidFill>
                <a:effectLst/>
                <a:latin typeface="+mn-lt"/>
                <a:ea typeface="+mn-ea"/>
                <a:cs typeface="+mn-cs"/>
              </a:rPr>
              <a:t>La estrategia 4 sobre la promoción de una cultura de transparencia y legalidad está orientada a la transversalidad de la corresponsabilidad en la lucha contra la corrupción. Desde la visión del sector privado se especificaron medidas como la adopción de mecanismos para promover la corresponsabilidad del sector en la prevención del fenómeno de la corrupción, el desarrollo de guías metodológicas para la aplicación de acuerdos de autorregulación gremial y la implementación de buenas prácticas de transparencia en el ámbito empresarial.</a:t>
            </a:r>
          </a:p>
          <a:p>
            <a:pPr lvl="1"/>
            <a:endParaRPr lang="es-CO" sz="1100" dirty="0"/>
          </a:p>
        </p:txBody>
      </p:sp>
      <p:sp>
        <p:nvSpPr>
          <p:cNvPr id="4" name="Marcador de número de diapositiva 3"/>
          <p:cNvSpPr>
            <a:spLocks noGrp="1"/>
          </p:cNvSpPr>
          <p:nvPr>
            <p:ph type="sldNum" sz="quarter" idx="10"/>
          </p:nvPr>
        </p:nvSpPr>
        <p:spPr/>
        <p:txBody>
          <a:bodyPr/>
          <a:lstStyle/>
          <a:p>
            <a:fld id="{65266556-5543-4E45-BAEF-1AE8E3AC465F}" type="slidenum">
              <a:rPr lang="es-CO" smtClean="0"/>
              <a:t>5</a:t>
            </a:fld>
            <a:endParaRPr lang="es-CO"/>
          </a:p>
        </p:txBody>
      </p:sp>
    </p:spTree>
    <p:extLst>
      <p:ext uri="{BB962C8B-B14F-4D97-AF65-F5344CB8AC3E}">
        <p14:creationId xmlns:p14="http://schemas.microsoft.com/office/powerpoint/2010/main" val="1853861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628650" lvl="1" indent="-171450">
              <a:buFont typeface="Arial" panose="020B0604020202020204" pitchFamily="34" charset="0"/>
              <a:buChar char="•"/>
            </a:pPr>
            <a:r>
              <a:rPr lang="es-CO" sz="1050" dirty="0" smtClean="0"/>
              <a:t>Desde la última década del siglo XX, se dio un cambio de paradigma al hacerse</a:t>
            </a:r>
            <a:r>
              <a:rPr lang="es-CO" sz="1050" baseline="0" dirty="0" smtClean="0"/>
              <a:t> </a:t>
            </a:r>
            <a:r>
              <a:rPr lang="es-CO" sz="1050" dirty="0" smtClean="0"/>
              <a:t>evidente la importancia de involucrar al sector privado en los esfuerzos de los Estados y de la comunidad internacional en la implementación de iniciativas, políticas e instrumentos que puedan contribuir a prevenir, detectar y sancionar la corrupción. En otras palabras, promover</a:t>
            </a:r>
            <a:r>
              <a:rPr lang="es-CO" sz="1050" baseline="0" dirty="0" smtClean="0"/>
              <a:t> la corresponsabilidad del sector privado en la prevención y lucha contra la corrupción</a:t>
            </a:r>
            <a:endParaRPr lang="es-CO" sz="1050" dirty="0" smtClean="0"/>
          </a:p>
          <a:p>
            <a:pPr marL="628650" lvl="1" indent="-171450">
              <a:buFont typeface="Arial" panose="020B0604020202020204" pitchFamily="34" charset="0"/>
              <a:buChar char="•"/>
            </a:pPr>
            <a:r>
              <a:rPr lang="es-CO" sz="1050" dirty="0" smtClean="0"/>
              <a:t>Durante los últimos años, Colombia ha participado activamente en el impulso de iniciativas multilaterales que buscan promover la corresponsabilidad del sector privado en ese esfuerzo.</a:t>
            </a:r>
          </a:p>
          <a:p>
            <a:pPr marL="628650" lvl="1" indent="-171450">
              <a:buFont typeface="Arial" panose="020B0604020202020204" pitchFamily="34" charset="0"/>
              <a:buChar char="•"/>
            </a:pPr>
            <a:r>
              <a:rPr lang="es-CO" sz="1050" dirty="0" smtClean="0"/>
              <a:t>Lo anterior se ha materializado en la Convención de Naciones Unidas contra la Corrupción, la Convención Interamericana de Lucha contra la Corrupción de la Organización de Estados Americanos, y la Convención Anticohecho de la Organización para la Cooperación y Desarrollo Económicos –OCDE- las cuales fueron ratificadas por Colombia y actualmente hacen parte del ordenamiento jurídico interno colombiano.</a:t>
            </a:r>
          </a:p>
          <a:p>
            <a:pPr marL="628650" lvl="1" indent="-171450">
              <a:buFont typeface="Arial" panose="020B0604020202020204" pitchFamily="34" charset="0"/>
              <a:buChar char="•"/>
            </a:pPr>
            <a:r>
              <a:rPr lang="es-CO" sz="1050" dirty="0" smtClean="0"/>
              <a:t>Igualmente Colombia ha avanzado significativamente en el</a:t>
            </a:r>
            <a:r>
              <a:rPr lang="es-CO" sz="1050" baseline="0" dirty="0" smtClean="0"/>
              <a:t> ámbito legislativo a través del Estatuto Anticorrupción (</a:t>
            </a:r>
            <a:r>
              <a:rPr lang="es-CO" sz="1050" b="1" baseline="0" dirty="0" smtClean="0"/>
              <a:t>ley 1474 de 2011</a:t>
            </a:r>
            <a:r>
              <a:rPr lang="es-CO" sz="1050" baseline="0" dirty="0" smtClean="0"/>
              <a:t>), la ley de soborno transnacional (</a:t>
            </a:r>
            <a:r>
              <a:rPr lang="es-CO" sz="1050" b="1" baseline="0" dirty="0" smtClean="0"/>
              <a:t>ley 1778 de 2016</a:t>
            </a:r>
            <a:r>
              <a:rPr lang="es-CO" sz="1050" baseline="0" dirty="0" smtClean="0"/>
              <a:t>) y la ley de acceso a la información (</a:t>
            </a:r>
            <a:r>
              <a:rPr lang="es-CO" sz="1050" b="1" baseline="0" dirty="0" smtClean="0"/>
              <a:t>ley 1712 de 2014</a:t>
            </a:r>
            <a:r>
              <a:rPr lang="es-CO" sz="1050" baseline="0" dirty="0" smtClean="0"/>
              <a:t>). </a:t>
            </a:r>
          </a:p>
          <a:p>
            <a:pPr marL="628650" lvl="1" indent="-171450">
              <a:buFont typeface="Arial" panose="020B0604020202020204" pitchFamily="34" charset="0"/>
              <a:buChar char="•"/>
            </a:pPr>
            <a:r>
              <a:rPr lang="es-CO" sz="1050" baseline="0" dirty="0" smtClean="0"/>
              <a:t>En 2013 se expide el </a:t>
            </a:r>
            <a:r>
              <a:rPr lang="es-CO" sz="1050" baseline="0" dirty="0" err="1" smtClean="0"/>
              <a:t>Conpes</a:t>
            </a:r>
            <a:r>
              <a:rPr lang="es-CO" sz="1050" baseline="0" dirty="0" smtClean="0"/>
              <a:t> 167 que contiene la Política Pública Integral Anticorrupción la cual traza la hoja de ruta del gobierno nacional en materia de lucha contra la corrupción y establece como una de las estrategias la promoción de la integridad y la cultura de la legalidad en el sector privado.</a:t>
            </a:r>
            <a:endParaRPr lang="es-CO" sz="1050" dirty="0" smtClean="0"/>
          </a:p>
          <a:p>
            <a:pPr lvl="1"/>
            <a:endParaRPr lang="es-CO" dirty="0"/>
          </a:p>
        </p:txBody>
      </p:sp>
      <p:sp>
        <p:nvSpPr>
          <p:cNvPr id="4" name="Marcador de número de diapositiva 3"/>
          <p:cNvSpPr>
            <a:spLocks noGrp="1"/>
          </p:cNvSpPr>
          <p:nvPr>
            <p:ph type="sldNum" sz="quarter" idx="10"/>
          </p:nvPr>
        </p:nvSpPr>
        <p:spPr/>
        <p:txBody>
          <a:bodyPr/>
          <a:lstStyle/>
          <a:p>
            <a:fld id="{65266556-5543-4E45-BAEF-1AE8E3AC465F}" type="slidenum">
              <a:rPr lang="es-CO" smtClean="0"/>
              <a:t>6</a:t>
            </a:fld>
            <a:endParaRPr lang="es-CO"/>
          </a:p>
        </p:txBody>
      </p:sp>
    </p:spTree>
    <p:extLst>
      <p:ext uri="{BB962C8B-B14F-4D97-AF65-F5344CB8AC3E}">
        <p14:creationId xmlns:p14="http://schemas.microsoft.com/office/powerpoint/2010/main" val="548615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457200" lvl="1" indent="0">
              <a:buFont typeface="Arial" panose="020B0604020202020204" pitchFamily="34" charset="0"/>
              <a:buNone/>
            </a:pPr>
            <a:endParaRPr lang="es-CO" sz="1200" kern="1200" dirty="0" smtClean="0">
              <a:solidFill>
                <a:schemeClr val="tx1"/>
              </a:solidFill>
              <a:effectLst/>
              <a:latin typeface="+mn-lt"/>
              <a:ea typeface="+mn-ea"/>
              <a:cs typeface="+mn-cs"/>
            </a:endParaRPr>
          </a:p>
          <a:p>
            <a:pPr marL="457200" lvl="1" indent="0">
              <a:buFont typeface="Arial" panose="020B0604020202020204" pitchFamily="34" charset="0"/>
              <a:buNone/>
            </a:pPr>
            <a:endParaRPr lang="es-CO" sz="1200" kern="1200" dirty="0" smtClean="0">
              <a:solidFill>
                <a:schemeClr val="tx1"/>
              </a:solidFill>
              <a:effectLst/>
              <a:latin typeface="+mn-lt"/>
              <a:ea typeface="+mn-ea"/>
              <a:cs typeface="+mn-cs"/>
            </a:endParaRPr>
          </a:p>
          <a:p>
            <a:pPr lvl="1"/>
            <a:endParaRPr lang="es-CO" dirty="0"/>
          </a:p>
        </p:txBody>
      </p:sp>
      <p:sp>
        <p:nvSpPr>
          <p:cNvPr id="4" name="Marcador de número de diapositiva 3"/>
          <p:cNvSpPr>
            <a:spLocks noGrp="1"/>
          </p:cNvSpPr>
          <p:nvPr>
            <p:ph type="sldNum" sz="quarter" idx="10"/>
          </p:nvPr>
        </p:nvSpPr>
        <p:spPr/>
        <p:txBody>
          <a:bodyPr/>
          <a:lstStyle/>
          <a:p>
            <a:fld id="{65266556-5543-4E45-BAEF-1AE8E3AC465F}" type="slidenum">
              <a:rPr lang="es-CO" smtClean="0"/>
              <a:t>7</a:t>
            </a:fld>
            <a:endParaRPr lang="es-CO"/>
          </a:p>
        </p:txBody>
      </p:sp>
    </p:spTree>
    <p:extLst>
      <p:ext uri="{BB962C8B-B14F-4D97-AF65-F5344CB8AC3E}">
        <p14:creationId xmlns:p14="http://schemas.microsoft.com/office/powerpoint/2010/main" val="1195948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lvl="0" indent="-171450">
              <a:buFont typeface="Arial" panose="020B0604020202020204" pitchFamily="34" charset="0"/>
              <a:buChar char="•"/>
            </a:pPr>
            <a:r>
              <a:rPr lang="es-CO" sz="1200" kern="1200" dirty="0" smtClean="0">
                <a:solidFill>
                  <a:schemeClr val="tx1"/>
                </a:solidFill>
                <a:effectLst/>
                <a:latin typeface="+mn-lt"/>
                <a:ea typeface="+mn-ea"/>
                <a:cs typeface="+mn-cs"/>
              </a:rPr>
              <a:t>Los riesgos</a:t>
            </a:r>
            <a:r>
              <a:rPr lang="es-CO" sz="1200" kern="1200" baseline="0" dirty="0" smtClean="0">
                <a:solidFill>
                  <a:schemeClr val="tx1"/>
                </a:solidFill>
                <a:effectLst/>
                <a:latin typeface="+mn-lt"/>
                <a:ea typeface="+mn-ea"/>
                <a:cs typeface="+mn-cs"/>
              </a:rPr>
              <a:t> de corrupción a los que se ven enfrentados los empresarios, pueden afectar:</a:t>
            </a:r>
          </a:p>
          <a:p>
            <a:pPr marL="628650" lvl="1" indent="-171450">
              <a:buFont typeface="Arial" panose="020B0604020202020204" pitchFamily="34" charset="0"/>
              <a:buChar char="•"/>
            </a:pPr>
            <a:r>
              <a:rPr lang="es-CO" sz="1200" kern="1200" baseline="0" dirty="0" smtClean="0">
                <a:solidFill>
                  <a:schemeClr val="tx1"/>
                </a:solidFill>
                <a:effectLst/>
                <a:latin typeface="+mn-lt"/>
                <a:ea typeface="+mn-ea"/>
                <a:cs typeface="+mn-cs"/>
              </a:rPr>
              <a:t>Reputación: Se afecta la imagen y percepción de la compañía, generando una mala reputación.</a:t>
            </a:r>
          </a:p>
          <a:p>
            <a:pPr marL="628650" lvl="1" indent="-171450">
              <a:buFont typeface="Arial" panose="020B0604020202020204" pitchFamily="34" charset="0"/>
              <a:buChar char="•"/>
            </a:pPr>
            <a:r>
              <a:rPr lang="es-CO" sz="1200" kern="1200" baseline="0" dirty="0" smtClean="0">
                <a:solidFill>
                  <a:schemeClr val="tx1"/>
                </a:solidFill>
                <a:effectLst/>
                <a:latin typeface="+mn-lt"/>
                <a:ea typeface="+mn-ea"/>
                <a:cs typeface="+mn-cs"/>
              </a:rPr>
              <a:t>Legal: Se pueden ver envueltos en investigaciones y pueden sufrir procesos penales y administrativos.</a:t>
            </a:r>
          </a:p>
          <a:p>
            <a:pPr marL="628650" lvl="1" indent="-171450">
              <a:buFont typeface="Arial" panose="020B0604020202020204" pitchFamily="34" charset="0"/>
              <a:buChar char="•"/>
            </a:pPr>
            <a:r>
              <a:rPr lang="es-CO" sz="1200" kern="1200" baseline="0" dirty="0" smtClean="0">
                <a:solidFill>
                  <a:schemeClr val="tx1"/>
                </a:solidFill>
                <a:effectLst/>
                <a:latin typeface="+mn-lt"/>
                <a:ea typeface="+mn-ea"/>
                <a:cs typeface="+mn-cs"/>
              </a:rPr>
              <a:t>Operacional: Las perdidas económicas en el momento de acceder a algún tipo de corrupción, pueden encarecer la operación de la empresa, generando rubros adicionales.</a:t>
            </a:r>
          </a:p>
          <a:p>
            <a:pPr marL="628650" lvl="1" indent="-171450">
              <a:buFont typeface="Arial" panose="020B0604020202020204" pitchFamily="34" charset="0"/>
              <a:buChar char="•"/>
            </a:pPr>
            <a:r>
              <a:rPr lang="es-CO" sz="1200" kern="1200" baseline="0" dirty="0" smtClean="0">
                <a:solidFill>
                  <a:schemeClr val="tx1"/>
                </a:solidFill>
                <a:effectLst/>
                <a:latin typeface="+mn-lt"/>
                <a:ea typeface="+mn-ea"/>
                <a:cs typeface="+mn-cs"/>
              </a:rPr>
              <a:t>Contagio: La corrupción se puede contagiar dentro de otras operaciones de la compañía y/o contagiar a otras unidades de negocio del mismo grupo empresarial.</a:t>
            </a:r>
            <a:endParaRPr lang="es-CO" sz="1200" kern="1200" dirty="0" smtClean="0">
              <a:solidFill>
                <a:schemeClr val="tx1"/>
              </a:solidFill>
              <a:effectLst/>
              <a:latin typeface="+mn-lt"/>
              <a:ea typeface="+mn-ea"/>
              <a:cs typeface="+mn-cs"/>
            </a:endParaRPr>
          </a:p>
          <a:p>
            <a:pPr lvl="1"/>
            <a:endParaRPr lang="es-CO" dirty="0"/>
          </a:p>
        </p:txBody>
      </p:sp>
      <p:sp>
        <p:nvSpPr>
          <p:cNvPr id="4" name="Marcador de número de diapositiva 3"/>
          <p:cNvSpPr>
            <a:spLocks noGrp="1"/>
          </p:cNvSpPr>
          <p:nvPr>
            <p:ph type="sldNum" sz="quarter" idx="10"/>
          </p:nvPr>
        </p:nvSpPr>
        <p:spPr/>
        <p:txBody>
          <a:bodyPr/>
          <a:lstStyle/>
          <a:p>
            <a:fld id="{65266556-5543-4E45-BAEF-1AE8E3AC465F}" type="slidenum">
              <a:rPr lang="es-CO" smtClean="0"/>
              <a:t>10</a:t>
            </a:fld>
            <a:endParaRPr lang="es-CO"/>
          </a:p>
        </p:txBody>
      </p:sp>
    </p:spTree>
    <p:extLst>
      <p:ext uri="{BB962C8B-B14F-4D97-AF65-F5344CB8AC3E}">
        <p14:creationId xmlns:p14="http://schemas.microsoft.com/office/powerpoint/2010/main" val="1062792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65266556-5543-4E45-BAEF-1AE8E3AC465F}" type="slidenum">
              <a:rPr lang="es-CO" smtClean="0"/>
              <a:t>11</a:t>
            </a:fld>
            <a:endParaRPr lang="es-CO"/>
          </a:p>
        </p:txBody>
      </p:sp>
    </p:spTree>
    <p:extLst>
      <p:ext uri="{BB962C8B-B14F-4D97-AF65-F5344CB8AC3E}">
        <p14:creationId xmlns:p14="http://schemas.microsoft.com/office/powerpoint/2010/main" val="820222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378C9E2F-CCBC-408D-97D2-2E974CE83D32}" type="datetimeFigureOut">
              <a:rPr lang="es-CO" smtClean="0"/>
              <a:t>7/13/17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5083EFF-A116-4146-9E3E-E6E2B80B7874}" type="slidenum">
              <a:rPr lang="es-CO" smtClean="0"/>
              <a:t>‹Nr.›</a:t>
            </a:fld>
            <a:endParaRPr lang="es-CO"/>
          </a:p>
        </p:txBody>
      </p:sp>
    </p:spTree>
    <p:extLst>
      <p:ext uri="{BB962C8B-B14F-4D97-AF65-F5344CB8AC3E}">
        <p14:creationId xmlns:p14="http://schemas.microsoft.com/office/powerpoint/2010/main" val="3652736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78C9E2F-CCBC-408D-97D2-2E974CE83D32}" type="datetimeFigureOut">
              <a:rPr lang="es-CO" smtClean="0"/>
              <a:t>7/13/17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5083EFF-A116-4146-9E3E-E6E2B80B7874}" type="slidenum">
              <a:rPr lang="es-CO" smtClean="0"/>
              <a:t>‹Nr.›</a:t>
            </a:fld>
            <a:endParaRPr lang="es-CO"/>
          </a:p>
        </p:txBody>
      </p:sp>
    </p:spTree>
    <p:extLst>
      <p:ext uri="{BB962C8B-B14F-4D97-AF65-F5344CB8AC3E}">
        <p14:creationId xmlns:p14="http://schemas.microsoft.com/office/powerpoint/2010/main" val="2052673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78C9E2F-CCBC-408D-97D2-2E974CE83D32}" type="datetimeFigureOut">
              <a:rPr lang="es-CO" smtClean="0"/>
              <a:t>7/13/17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5083EFF-A116-4146-9E3E-E6E2B80B7874}" type="slidenum">
              <a:rPr lang="es-CO" smtClean="0"/>
              <a:t>‹Nr.›</a:t>
            </a:fld>
            <a:endParaRPr lang="es-CO"/>
          </a:p>
        </p:txBody>
      </p:sp>
    </p:spTree>
    <p:extLst>
      <p:ext uri="{BB962C8B-B14F-4D97-AF65-F5344CB8AC3E}">
        <p14:creationId xmlns:p14="http://schemas.microsoft.com/office/powerpoint/2010/main" val="68579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retaría de Transparencia">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529" y="6038291"/>
            <a:ext cx="8532440" cy="503625"/>
          </a:xfrm>
          <a:prstGeom prst="rect">
            <a:avLst/>
          </a:prstGeom>
        </p:spPr>
      </p:pic>
    </p:spTree>
    <p:extLst>
      <p:ext uri="{BB962C8B-B14F-4D97-AF65-F5344CB8AC3E}">
        <p14:creationId xmlns:p14="http://schemas.microsoft.com/office/powerpoint/2010/main" val="2463285366"/>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78C9E2F-CCBC-408D-97D2-2E974CE83D32}" type="datetimeFigureOut">
              <a:rPr lang="es-CO" smtClean="0"/>
              <a:t>7/13/17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5083EFF-A116-4146-9E3E-E6E2B80B7874}" type="slidenum">
              <a:rPr lang="es-CO" smtClean="0"/>
              <a:t>‹Nr.›</a:t>
            </a:fld>
            <a:endParaRPr lang="es-CO"/>
          </a:p>
        </p:txBody>
      </p:sp>
    </p:spTree>
    <p:extLst>
      <p:ext uri="{BB962C8B-B14F-4D97-AF65-F5344CB8AC3E}">
        <p14:creationId xmlns:p14="http://schemas.microsoft.com/office/powerpoint/2010/main" val="2730422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78C9E2F-CCBC-408D-97D2-2E974CE83D32}" type="datetimeFigureOut">
              <a:rPr lang="es-CO" smtClean="0"/>
              <a:t>7/13/17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5083EFF-A116-4146-9E3E-E6E2B80B7874}" type="slidenum">
              <a:rPr lang="es-CO" smtClean="0"/>
              <a:t>‹Nr.›</a:t>
            </a:fld>
            <a:endParaRPr lang="es-CO"/>
          </a:p>
        </p:txBody>
      </p:sp>
    </p:spTree>
    <p:extLst>
      <p:ext uri="{BB962C8B-B14F-4D97-AF65-F5344CB8AC3E}">
        <p14:creationId xmlns:p14="http://schemas.microsoft.com/office/powerpoint/2010/main" val="2000114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78C9E2F-CCBC-408D-97D2-2E974CE83D32}" type="datetimeFigureOut">
              <a:rPr lang="es-CO" smtClean="0"/>
              <a:t>7/13/17</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75083EFF-A116-4146-9E3E-E6E2B80B7874}" type="slidenum">
              <a:rPr lang="es-CO" smtClean="0"/>
              <a:t>‹Nr.›</a:t>
            </a:fld>
            <a:endParaRPr lang="es-CO"/>
          </a:p>
        </p:txBody>
      </p:sp>
    </p:spTree>
    <p:extLst>
      <p:ext uri="{BB962C8B-B14F-4D97-AF65-F5344CB8AC3E}">
        <p14:creationId xmlns:p14="http://schemas.microsoft.com/office/powerpoint/2010/main" val="2640079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78C9E2F-CCBC-408D-97D2-2E974CE83D32}" type="datetimeFigureOut">
              <a:rPr lang="es-CO" smtClean="0"/>
              <a:t>7/13/17</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75083EFF-A116-4146-9E3E-E6E2B80B7874}" type="slidenum">
              <a:rPr lang="es-CO" smtClean="0"/>
              <a:t>‹Nr.›</a:t>
            </a:fld>
            <a:endParaRPr lang="es-CO"/>
          </a:p>
        </p:txBody>
      </p:sp>
    </p:spTree>
    <p:extLst>
      <p:ext uri="{BB962C8B-B14F-4D97-AF65-F5344CB8AC3E}">
        <p14:creationId xmlns:p14="http://schemas.microsoft.com/office/powerpoint/2010/main" val="3603231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378C9E2F-CCBC-408D-97D2-2E974CE83D32}" type="datetimeFigureOut">
              <a:rPr lang="es-CO" smtClean="0"/>
              <a:t>7/13/17</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75083EFF-A116-4146-9E3E-E6E2B80B7874}" type="slidenum">
              <a:rPr lang="es-CO" smtClean="0"/>
              <a:t>‹Nr.›</a:t>
            </a:fld>
            <a:endParaRPr lang="es-CO"/>
          </a:p>
        </p:txBody>
      </p:sp>
    </p:spTree>
    <p:extLst>
      <p:ext uri="{BB962C8B-B14F-4D97-AF65-F5344CB8AC3E}">
        <p14:creationId xmlns:p14="http://schemas.microsoft.com/office/powerpoint/2010/main" val="1524250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8C9E2F-CCBC-408D-97D2-2E974CE83D32}" type="datetimeFigureOut">
              <a:rPr lang="es-CO" smtClean="0"/>
              <a:t>7/13/17</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75083EFF-A116-4146-9E3E-E6E2B80B7874}" type="slidenum">
              <a:rPr lang="es-CO" smtClean="0"/>
              <a:t>‹Nr.›</a:t>
            </a:fld>
            <a:endParaRPr lang="es-CO"/>
          </a:p>
        </p:txBody>
      </p:sp>
    </p:spTree>
    <p:extLst>
      <p:ext uri="{BB962C8B-B14F-4D97-AF65-F5344CB8AC3E}">
        <p14:creationId xmlns:p14="http://schemas.microsoft.com/office/powerpoint/2010/main" val="3932347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78C9E2F-CCBC-408D-97D2-2E974CE83D32}" type="datetimeFigureOut">
              <a:rPr lang="es-CO" smtClean="0"/>
              <a:t>7/13/17</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75083EFF-A116-4146-9E3E-E6E2B80B7874}" type="slidenum">
              <a:rPr lang="es-CO" smtClean="0"/>
              <a:t>‹Nr.›</a:t>
            </a:fld>
            <a:endParaRPr lang="es-CO"/>
          </a:p>
        </p:txBody>
      </p:sp>
    </p:spTree>
    <p:extLst>
      <p:ext uri="{BB962C8B-B14F-4D97-AF65-F5344CB8AC3E}">
        <p14:creationId xmlns:p14="http://schemas.microsoft.com/office/powerpoint/2010/main" val="387643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78C9E2F-CCBC-408D-97D2-2E974CE83D32}" type="datetimeFigureOut">
              <a:rPr lang="es-CO" smtClean="0"/>
              <a:t>7/13/17</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75083EFF-A116-4146-9E3E-E6E2B80B7874}" type="slidenum">
              <a:rPr lang="es-CO" smtClean="0"/>
              <a:t>‹Nr.›</a:t>
            </a:fld>
            <a:endParaRPr lang="es-CO"/>
          </a:p>
        </p:txBody>
      </p:sp>
    </p:spTree>
    <p:extLst>
      <p:ext uri="{BB962C8B-B14F-4D97-AF65-F5344CB8AC3E}">
        <p14:creationId xmlns:p14="http://schemas.microsoft.com/office/powerpoint/2010/main" val="208950583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8C9E2F-CCBC-408D-97D2-2E974CE83D32}" type="datetimeFigureOut">
              <a:rPr lang="es-CO" smtClean="0"/>
              <a:t>7/13/17</a:t>
            </a:fld>
            <a:endParaRPr lang="es-C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083EFF-A116-4146-9E3E-E6E2B80B7874}" type="slidenum">
              <a:rPr lang="es-CO" smtClean="0"/>
              <a:t>‹Nr.›</a:t>
            </a:fld>
            <a:endParaRPr lang="es-CO"/>
          </a:p>
        </p:txBody>
      </p:sp>
    </p:spTree>
    <p:extLst>
      <p:ext uri="{BB962C8B-B14F-4D97-AF65-F5344CB8AC3E}">
        <p14:creationId xmlns:p14="http://schemas.microsoft.com/office/powerpoint/2010/main" val="6635792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8" Type="http://schemas.openxmlformats.org/officeDocument/2006/relationships/image" Target="../media/image16.png"/><Relationship Id="rId9" Type="http://schemas.openxmlformats.org/officeDocument/2006/relationships/image" Target="../media/image17.png"/><Relationship Id="rId10" Type="http://schemas.openxmlformats.org/officeDocument/2006/relationships/image" Target="../media/image18.png"/><Relationship Id="rId11" Type="http://schemas.openxmlformats.org/officeDocument/2006/relationships/image" Target="../media/image19.png"/><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8" Type="http://schemas.openxmlformats.org/officeDocument/2006/relationships/image" Target="../media/image21.png"/><Relationship Id="rId9" Type="http://schemas.openxmlformats.org/officeDocument/2006/relationships/image" Target="../media/image22.tiff"/><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1" Type="http://schemas.openxmlformats.org/officeDocument/2006/relationships/diagramQuickStyle" Target="../diagrams/quickStyle9.xml"/><Relationship Id="rId12" Type="http://schemas.openxmlformats.org/officeDocument/2006/relationships/diagramColors" Target="../diagrams/colors9.xml"/><Relationship Id="rId13" Type="http://schemas.microsoft.com/office/2007/relationships/diagramDrawing" Target="../diagrams/drawing9.xml"/><Relationship Id="rId14" Type="http://schemas.openxmlformats.org/officeDocument/2006/relationships/diagramData" Target="../diagrams/data10.xml"/><Relationship Id="rId15" Type="http://schemas.openxmlformats.org/officeDocument/2006/relationships/diagramLayout" Target="../diagrams/layout10.xml"/><Relationship Id="rId16" Type="http://schemas.openxmlformats.org/officeDocument/2006/relationships/diagramQuickStyle" Target="../diagrams/quickStyle10.xml"/><Relationship Id="rId17" Type="http://schemas.openxmlformats.org/officeDocument/2006/relationships/diagramColors" Target="../diagrams/colors10.xml"/><Relationship Id="rId18" Type="http://schemas.microsoft.com/office/2007/relationships/diagramDrawing" Target="../diagrams/drawing10.xml"/><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8" Type="http://schemas.openxmlformats.org/officeDocument/2006/relationships/image" Target="../media/image23.png"/><Relationship Id="rId9" Type="http://schemas.openxmlformats.org/officeDocument/2006/relationships/diagramData" Target="../diagrams/data9.xml"/><Relationship Id="rId10"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4" Type="http://schemas.openxmlformats.org/officeDocument/2006/relationships/diagramQuickStyle" Target="../diagrams/quickStyle11.xml"/><Relationship Id="rId5" Type="http://schemas.openxmlformats.org/officeDocument/2006/relationships/diagramColors" Target="../diagrams/colors11.xml"/><Relationship Id="rId6" Type="http://schemas.microsoft.com/office/2007/relationships/diagramDrawing" Target="../diagrams/drawing11.xml"/><Relationship Id="rId7" Type="http://schemas.openxmlformats.org/officeDocument/2006/relationships/image" Target="../media/image28.jpeg"/><Relationship Id="rId8" Type="http://schemas.openxmlformats.org/officeDocument/2006/relationships/image" Target="../media/image29.jpeg"/><Relationship Id="rId1" Type="http://schemas.openxmlformats.org/officeDocument/2006/relationships/slideLayout" Target="../slideLayouts/slideLayout12.xml"/><Relationship Id="rId2" Type="http://schemas.openxmlformats.org/officeDocument/2006/relationships/diagramData" Target="../diagrams/data11.xml"/></Relationships>
</file>

<file path=ppt/slides/_rels/slide15.xml.rels><?xml version="1.0" encoding="UTF-8" standalone="yes"?>
<Relationships xmlns="http://schemas.openxmlformats.org/package/2006/relationships"><Relationship Id="rId11" Type="http://schemas.openxmlformats.org/officeDocument/2006/relationships/diagramColors" Target="../diagrams/colors13.xml"/><Relationship Id="rId12" Type="http://schemas.microsoft.com/office/2007/relationships/diagramDrawing" Target="../diagrams/drawing13.xml"/><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diagramData" Target="../diagrams/data12.xml"/><Relationship Id="rId4" Type="http://schemas.openxmlformats.org/officeDocument/2006/relationships/diagramLayout" Target="../diagrams/layout12.xml"/><Relationship Id="rId5" Type="http://schemas.openxmlformats.org/officeDocument/2006/relationships/diagramQuickStyle" Target="../diagrams/quickStyle12.xml"/><Relationship Id="rId6" Type="http://schemas.openxmlformats.org/officeDocument/2006/relationships/diagramColors" Target="../diagrams/colors12.xml"/><Relationship Id="rId7" Type="http://schemas.microsoft.com/office/2007/relationships/diagramDrawing" Target="../diagrams/drawing12.xml"/><Relationship Id="rId8" Type="http://schemas.openxmlformats.org/officeDocument/2006/relationships/diagramData" Target="../diagrams/data13.xml"/><Relationship Id="rId9" Type="http://schemas.openxmlformats.org/officeDocument/2006/relationships/diagramLayout" Target="../diagrams/layout13.xml"/><Relationship Id="rId10" Type="http://schemas.openxmlformats.org/officeDocument/2006/relationships/diagramQuickStyle" Target="../diagrams/quickStyl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1" Type="http://schemas.openxmlformats.org/officeDocument/2006/relationships/diagramColors" Target="../diagrams/colors15.xml"/><Relationship Id="rId12" Type="http://schemas.microsoft.com/office/2007/relationships/diagramDrawing" Target="../diagrams/drawing15.xml"/><Relationship Id="rId13" Type="http://schemas.openxmlformats.org/officeDocument/2006/relationships/hyperlink" Target="http://www.iniciativaeaca.org/" TargetMode="External"/><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diagramData" Target="../diagrams/data14.xml"/><Relationship Id="rId4" Type="http://schemas.openxmlformats.org/officeDocument/2006/relationships/diagramLayout" Target="../diagrams/layout14.xml"/><Relationship Id="rId5" Type="http://schemas.openxmlformats.org/officeDocument/2006/relationships/diagramQuickStyle" Target="../diagrams/quickStyle14.xml"/><Relationship Id="rId6" Type="http://schemas.openxmlformats.org/officeDocument/2006/relationships/diagramColors" Target="../diagrams/colors14.xml"/><Relationship Id="rId7" Type="http://schemas.microsoft.com/office/2007/relationships/diagramDrawing" Target="../diagrams/drawing14.xml"/><Relationship Id="rId8" Type="http://schemas.openxmlformats.org/officeDocument/2006/relationships/diagramData" Target="../diagrams/data15.xml"/><Relationship Id="rId9" Type="http://schemas.openxmlformats.org/officeDocument/2006/relationships/diagramLayout" Target="../diagrams/layout15.xml"/><Relationship Id="rId10" Type="http://schemas.openxmlformats.org/officeDocument/2006/relationships/diagramQuickStyle" Target="../diagrams/quickStyl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6.xml"/><Relationship Id="rId4" Type="http://schemas.openxmlformats.org/officeDocument/2006/relationships/diagramLayout" Target="../diagrams/layout16.xml"/><Relationship Id="rId5" Type="http://schemas.openxmlformats.org/officeDocument/2006/relationships/diagramQuickStyle" Target="../diagrams/quickStyle16.xml"/><Relationship Id="rId6" Type="http://schemas.openxmlformats.org/officeDocument/2006/relationships/diagramColors" Target="../diagrams/colors16.xml"/><Relationship Id="rId7" Type="http://schemas.microsoft.com/office/2007/relationships/diagramDrawing" Target="../diagrams/drawing16.xml"/><Relationship Id="rId8" Type="http://schemas.openxmlformats.org/officeDocument/2006/relationships/image" Target="../media/image30.jpg"/><Relationship Id="rId9" Type="http://schemas.openxmlformats.org/officeDocument/2006/relationships/image" Target="../media/image31.png"/><Relationship Id="rId10" Type="http://schemas.openxmlformats.org/officeDocument/2006/relationships/image" Target="../media/image32.jpg"/><Relationship Id="rId11" Type="http://schemas.openxmlformats.org/officeDocument/2006/relationships/image" Target="../media/image33.png"/><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7.xml"/><Relationship Id="rId4" Type="http://schemas.openxmlformats.org/officeDocument/2006/relationships/diagramLayout" Target="../diagrams/layout17.xml"/><Relationship Id="rId5" Type="http://schemas.openxmlformats.org/officeDocument/2006/relationships/diagramQuickStyle" Target="../diagrams/quickStyle17.xml"/><Relationship Id="rId6" Type="http://schemas.openxmlformats.org/officeDocument/2006/relationships/diagramColors" Target="../diagrams/colors17.xml"/><Relationship Id="rId7" Type="http://schemas.microsoft.com/office/2007/relationships/diagramDrawing" Target="../diagrams/drawing17.xml"/><Relationship Id="rId8" Type="http://schemas.openxmlformats.org/officeDocument/2006/relationships/image" Target="../media/image34.jpeg"/><Relationship Id="rId9" Type="http://schemas.openxmlformats.org/officeDocument/2006/relationships/image" Target="../media/image35.jpeg"/><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chart" Target="../charts/chart3.xml"/></Relationships>
</file>

<file path=ppt/slides/_rels/slide22.xml.rels><?xml version="1.0" encoding="UTF-8" standalone="yes"?>
<Relationships xmlns="http://schemas.openxmlformats.org/package/2006/relationships"><Relationship Id="rId11" Type="http://schemas.openxmlformats.org/officeDocument/2006/relationships/image" Target="../media/image41.png"/><Relationship Id="rId12" Type="http://schemas.openxmlformats.org/officeDocument/2006/relationships/image" Target="../media/image42.png"/><Relationship Id="rId13" Type="http://schemas.openxmlformats.org/officeDocument/2006/relationships/oleObject" Target="file:///\\localhost\Users\lina\Downloads\Documento7!OLE_LINK4" TargetMode="External"/><Relationship Id="rId14" Type="http://schemas.openxmlformats.org/officeDocument/2006/relationships/image" Target="../media/image36.emf"/><Relationship Id="rId15" Type="http://schemas.openxmlformats.org/officeDocument/2006/relationships/oleObject" Target="file:///\\localhost\Users\lina\Downloads\Documento7!OLE_LINK3" TargetMode="External"/><Relationship Id="rId16" Type="http://schemas.openxmlformats.org/officeDocument/2006/relationships/image" Target="../media/image37.emf"/><Relationship Id="rId17" Type="http://schemas.openxmlformats.org/officeDocument/2006/relationships/oleObject" Target="file:///\\localhost\Users\lina\Downloads\Documento7!OLE_LINK5" TargetMode="External"/><Relationship Id="rId18" Type="http://schemas.openxmlformats.org/officeDocument/2006/relationships/image" Target="../media/image38.emf"/><Relationship Id="rId1" Type="http://schemas.openxmlformats.org/officeDocument/2006/relationships/vmlDrawing" Target="../drawings/vmlDrawing1.vml"/><Relationship Id="rId2" Type="http://schemas.openxmlformats.org/officeDocument/2006/relationships/slideLayout" Target="../slideLayouts/slideLayout12.xml"/><Relationship Id="rId3" Type="http://schemas.openxmlformats.org/officeDocument/2006/relationships/notesSlide" Target="../notesSlides/notesSlide19.xml"/><Relationship Id="rId4" Type="http://schemas.openxmlformats.org/officeDocument/2006/relationships/diagramData" Target="../diagrams/data18.xml"/><Relationship Id="rId5" Type="http://schemas.openxmlformats.org/officeDocument/2006/relationships/diagramLayout" Target="../diagrams/layout18.xml"/><Relationship Id="rId6" Type="http://schemas.openxmlformats.org/officeDocument/2006/relationships/diagramQuickStyle" Target="../diagrams/quickStyle18.xml"/><Relationship Id="rId7" Type="http://schemas.openxmlformats.org/officeDocument/2006/relationships/diagramColors" Target="../diagrams/colors18.xml"/><Relationship Id="rId8" Type="http://schemas.microsoft.com/office/2007/relationships/diagramDrawing" Target="../diagrams/drawing18.xml"/><Relationship Id="rId9" Type="http://schemas.openxmlformats.org/officeDocument/2006/relationships/image" Target="../media/image39.jpg"/><Relationship Id="rId10" Type="http://schemas.openxmlformats.org/officeDocument/2006/relationships/image" Target="../media/image40.jp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9.xml"/><Relationship Id="rId4" Type="http://schemas.openxmlformats.org/officeDocument/2006/relationships/diagramLayout" Target="../diagrams/layout19.xml"/><Relationship Id="rId5" Type="http://schemas.openxmlformats.org/officeDocument/2006/relationships/diagramQuickStyle" Target="../diagrams/quickStyle19.xml"/><Relationship Id="rId6" Type="http://schemas.openxmlformats.org/officeDocument/2006/relationships/diagramColors" Target="../diagrams/colors19.xml"/><Relationship Id="rId7" Type="http://schemas.microsoft.com/office/2007/relationships/diagramDrawing" Target="../diagrams/drawing19.xml"/><Relationship Id="rId8" Type="http://schemas.openxmlformats.org/officeDocument/2006/relationships/image" Target="../media/image43.png"/><Relationship Id="rId9" Type="http://schemas.openxmlformats.org/officeDocument/2006/relationships/image" Target="../media/image44.png"/><Relationship Id="rId10" Type="http://schemas.openxmlformats.org/officeDocument/2006/relationships/image" Target="../media/image45.png"/><Relationship Id="rId11" Type="http://schemas.openxmlformats.org/officeDocument/2006/relationships/image" Target="../media/image46.png"/><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0.xml"/><Relationship Id="rId4" Type="http://schemas.openxmlformats.org/officeDocument/2006/relationships/diagramLayout" Target="../diagrams/layout20.xml"/><Relationship Id="rId5" Type="http://schemas.openxmlformats.org/officeDocument/2006/relationships/diagramQuickStyle" Target="../diagrams/quickStyle20.xml"/><Relationship Id="rId6" Type="http://schemas.openxmlformats.org/officeDocument/2006/relationships/diagramColors" Target="../diagrams/colors20.xml"/><Relationship Id="rId7" Type="http://schemas.microsoft.com/office/2007/relationships/diagramDrawing" Target="../diagrams/drawing20.xml"/><Relationship Id="rId8" Type="http://schemas.openxmlformats.org/officeDocument/2006/relationships/image" Target="../media/image47.png"/><Relationship Id="rId9" Type="http://schemas.openxmlformats.org/officeDocument/2006/relationships/image" Target="../media/image48.jpg"/><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1.xml"/><Relationship Id="rId4" Type="http://schemas.openxmlformats.org/officeDocument/2006/relationships/diagramLayout" Target="../diagrams/layout21.xml"/><Relationship Id="rId5" Type="http://schemas.openxmlformats.org/officeDocument/2006/relationships/diagramQuickStyle" Target="../diagrams/quickStyle21.xml"/><Relationship Id="rId6" Type="http://schemas.openxmlformats.org/officeDocument/2006/relationships/diagramColors" Target="../diagrams/colors21.xml"/><Relationship Id="rId7" Type="http://schemas.microsoft.com/office/2007/relationships/diagramDrawing" Target="../diagrams/drawing21.xml"/><Relationship Id="rId8" Type="http://schemas.openxmlformats.org/officeDocument/2006/relationships/image" Target="../media/image49.png"/><Relationship Id="rId9" Type="http://schemas.openxmlformats.org/officeDocument/2006/relationships/image" Target="../media/image50.png"/><Relationship Id="rId10" Type="http://schemas.openxmlformats.org/officeDocument/2006/relationships/image" Target="../media/image51.png"/><Relationship Id="rId11" Type="http://schemas.openxmlformats.org/officeDocument/2006/relationships/hyperlink" Target="http://www.secretariatransparencia.gov.co/" TargetMode="External"/><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3.jpg"/><Relationship Id="rId9" Type="http://schemas.openxmlformats.org/officeDocument/2006/relationships/image" Target="../media/image4.png"/><Relationship Id="rId10" Type="http://schemas.openxmlformats.org/officeDocument/2006/relationships/image" Target="../media/image5.png"/><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1" Type="http://schemas.openxmlformats.org/officeDocument/2006/relationships/diagramColors" Target="../diagrams/colors3.xml"/><Relationship Id="rId12" Type="http://schemas.microsoft.com/office/2007/relationships/diagramDrawing" Target="../diagrams/drawing3.xml"/><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diagramData" Target="../diagrams/data3.xml"/><Relationship Id="rId9" Type="http://schemas.openxmlformats.org/officeDocument/2006/relationships/diagramLayout" Target="../diagrams/layout3.xml"/><Relationship Id="rId10"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8" Type="http://schemas.openxmlformats.org/officeDocument/2006/relationships/image" Target="../media/image5.png"/><Relationship Id="rId9" Type="http://schemas.openxmlformats.org/officeDocument/2006/relationships/image" Target="../media/image6.tiff"/><Relationship Id="rId10" Type="http://schemas.openxmlformats.org/officeDocument/2006/relationships/image" Target="../media/image7.tiff"/><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chart" Target="../charts/char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600" y="1197884"/>
            <a:ext cx="8866800" cy="4017993"/>
          </a:xfrm>
          <a:prstGeom prst="rect">
            <a:avLst/>
          </a:prstGeom>
        </p:spPr>
      </p:pic>
      <p:sp>
        <p:nvSpPr>
          <p:cNvPr id="2" name="8 Rectángulo"/>
          <p:cNvSpPr/>
          <p:nvPr/>
        </p:nvSpPr>
        <p:spPr>
          <a:xfrm>
            <a:off x="138600" y="2788684"/>
            <a:ext cx="8866800" cy="87844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5 CuadroTexto"/>
          <p:cNvSpPr txBox="1"/>
          <p:nvPr/>
        </p:nvSpPr>
        <p:spPr>
          <a:xfrm>
            <a:off x="302406" y="3043238"/>
            <a:ext cx="8661108" cy="400110"/>
          </a:xfrm>
          <a:prstGeom prst="rect">
            <a:avLst/>
          </a:prstGeom>
          <a:noFill/>
        </p:spPr>
        <p:txBody>
          <a:bodyPr wrap="square" rtlCol="0">
            <a:spAutoFit/>
          </a:bodyPr>
          <a:lstStyle/>
          <a:p>
            <a:pPr lvl="0" algn="ctr"/>
            <a:r>
              <a:rPr lang="es-CO" sz="2000" b="1" dirty="0">
                <a:solidFill>
                  <a:schemeClr val="bg1"/>
                </a:solidFill>
              </a:rPr>
              <a:t>INTEGRIDAD Y CULTURA DE LA LEGALIDAD EN EL SECTOR PRIVADO</a:t>
            </a:r>
            <a:endParaRPr lang="es-CO" sz="2000" b="1" u="sng" dirty="0">
              <a:solidFill>
                <a:schemeClr val="bg1"/>
              </a:solidFill>
            </a:endParaRPr>
          </a:p>
        </p:txBody>
      </p:sp>
      <p:sp>
        <p:nvSpPr>
          <p:cNvPr id="6" name="Rectángulo 5"/>
          <p:cNvSpPr/>
          <p:nvPr/>
        </p:nvSpPr>
        <p:spPr>
          <a:xfrm>
            <a:off x="138600" y="192505"/>
            <a:ext cx="8866800" cy="648502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7" name="CuadroTexto 6"/>
          <p:cNvSpPr txBox="1"/>
          <p:nvPr/>
        </p:nvSpPr>
        <p:spPr>
          <a:xfrm>
            <a:off x="4632960" y="4886960"/>
            <a:ext cx="184731" cy="369332"/>
          </a:xfrm>
          <a:prstGeom prst="rect">
            <a:avLst/>
          </a:prstGeom>
          <a:noFill/>
        </p:spPr>
        <p:txBody>
          <a:bodyPr wrap="none" rtlCol="0">
            <a:spAutoFit/>
          </a:bodyPr>
          <a:lstStyle/>
          <a:p>
            <a:endParaRPr lang="es-CO" dirty="0"/>
          </a:p>
        </p:txBody>
      </p:sp>
      <p:sp>
        <p:nvSpPr>
          <p:cNvPr id="8" name="CuadroTexto 7"/>
          <p:cNvSpPr txBox="1"/>
          <p:nvPr/>
        </p:nvSpPr>
        <p:spPr>
          <a:xfrm>
            <a:off x="4352081" y="5277432"/>
            <a:ext cx="4791919" cy="830997"/>
          </a:xfrm>
          <a:prstGeom prst="rect">
            <a:avLst/>
          </a:prstGeom>
          <a:noFill/>
        </p:spPr>
        <p:txBody>
          <a:bodyPr wrap="square" rtlCol="0">
            <a:spAutoFit/>
          </a:bodyPr>
          <a:lstStyle/>
          <a:p>
            <a:r>
              <a:rPr lang="es-CO" sz="1200" b="1" dirty="0" smtClean="0"/>
              <a:t>CAMILO CETINA FERNÁNDEZ</a:t>
            </a:r>
          </a:p>
          <a:p>
            <a:r>
              <a:rPr lang="es-CO" sz="1200" b="1" dirty="0" smtClean="0"/>
              <a:t>SECRETARIO DE TRANSPARENCIA (E) </a:t>
            </a:r>
          </a:p>
          <a:p>
            <a:r>
              <a:rPr lang="es-CO" sz="1200" b="1" dirty="0" smtClean="0"/>
              <a:t>JULIO 2017</a:t>
            </a:r>
          </a:p>
          <a:p>
            <a:endParaRPr lang="es-CO" sz="1200" b="1" dirty="0"/>
          </a:p>
        </p:txBody>
      </p:sp>
    </p:spTree>
    <p:extLst>
      <p:ext uri="{BB962C8B-B14F-4D97-AF65-F5344CB8AC3E}">
        <p14:creationId xmlns:p14="http://schemas.microsoft.com/office/powerpoint/2010/main" val="52435298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redondeado 18"/>
          <p:cNvSpPr/>
          <p:nvPr/>
        </p:nvSpPr>
        <p:spPr>
          <a:xfrm>
            <a:off x="4638857" y="3787184"/>
            <a:ext cx="4065624" cy="1768727"/>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Rectángulo redondeado 17"/>
          <p:cNvSpPr/>
          <p:nvPr/>
        </p:nvSpPr>
        <p:spPr>
          <a:xfrm>
            <a:off x="303337" y="3789040"/>
            <a:ext cx="4065624" cy="1768727"/>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Rectángulo redondeado 15"/>
          <p:cNvSpPr/>
          <p:nvPr/>
        </p:nvSpPr>
        <p:spPr>
          <a:xfrm>
            <a:off x="4638857" y="1452868"/>
            <a:ext cx="4065624" cy="1768727"/>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4" name="Diagrama 3"/>
          <p:cNvGraphicFramePr/>
          <p:nvPr>
            <p:extLst>
              <p:ext uri="{D42A27DB-BD31-4B8C-83A1-F6EECF244321}">
                <p14:modId xmlns:p14="http://schemas.microsoft.com/office/powerpoint/2010/main" val="2043129788"/>
              </p:ext>
            </p:extLst>
          </p:nvPr>
        </p:nvGraphicFramePr>
        <p:xfrm>
          <a:off x="85725" y="454450"/>
          <a:ext cx="8943975" cy="4894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ángulo 6"/>
          <p:cNvSpPr/>
          <p:nvPr/>
        </p:nvSpPr>
        <p:spPr>
          <a:xfrm>
            <a:off x="85725" y="114300"/>
            <a:ext cx="8943975" cy="65913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9" name="Imagen 8"/>
          <p:cNvPicPr>
            <a:picLocks noChangeAspect="1"/>
          </p:cNvPicPr>
          <p:nvPr/>
        </p:nvPicPr>
        <p:blipFill>
          <a:blip r:embed="rId8"/>
          <a:stretch>
            <a:fillRect/>
          </a:stretch>
        </p:blipFill>
        <p:spPr>
          <a:xfrm>
            <a:off x="526840" y="4229740"/>
            <a:ext cx="949086" cy="949086"/>
          </a:xfrm>
          <a:prstGeom prst="rect">
            <a:avLst/>
          </a:prstGeom>
        </p:spPr>
      </p:pic>
      <p:pic>
        <p:nvPicPr>
          <p:cNvPr id="10" name="Imagen 9"/>
          <p:cNvPicPr>
            <a:picLocks noChangeAspect="1"/>
          </p:cNvPicPr>
          <p:nvPr/>
        </p:nvPicPr>
        <p:blipFill>
          <a:blip r:embed="rId9"/>
          <a:stretch>
            <a:fillRect/>
          </a:stretch>
        </p:blipFill>
        <p:spPr>
          <a:xfrm>
            <a:off x="4674067" y="1884504"/>
            <a:ext cx="1322980" cy="866780"/>
          </a:xfrm>
          <a:prstGeom prst="rect">
            <a:avLst/>
          </a:prstGeom>
        </p:spPr>
      </p:pic>
      <p:pic>
        <p:nvPicPr>
          <p:cNvPr id="12" name="Imagen 11"/>
          <p:cNvPicPr>
            <a:picLocks noChangeAspect="1"/>
          </p:cNvPicPr>
          <p:nvPr/>
        </p:nvPicPr>
        <p:blipFill>
          <a:blip r:embed="rId10"/>
          <a:stretch>
            <a:fillRect/>
          </a:stretch>
        </p:blipFill>
        <p:spPr>
          <a:xfrm>
            <a:off x="4859384" y="4240927"/>
            <a:ext cx="952345" cy="949764"/>
          </a:xfrm>
          <a:prstGeom prst="rect">
            <a:avLst/>
          </a:prstGeom>
        </p:spPr>
      </p:pic>
      <p:sp>
        <p:nvSpPr>
          <p:cNvPr id="31" name="CuadroTexto 30"/>
          <p:cNvSpPr txBox="1"/>
          <p:nvPr/>
        </p:nvSpPr>
        <p:spPr>
          <a:xfrm>
            <a:off x="5899248" y="1811335"/>
            <a:ext cx="2727688" cy="954107"/>
          </a:xfrm>
          <a:prstGeom prst="rect">
            <a:avLst/>
          </a:prstGeom>
          <a:noFill/>
        </p:spPr>
        <p:txBody>
          <a:bodyPr wrap="square" rtlCol="0">
            <a:spAutoFit/>
          </a:bodyPr>
          <a:lstStyle>
            <a:defPPr>
              <a:defRPr lang="es-CO"/>
            </a:defPPr>
            <a:lvl1pPr>
              <a:defRPr sz="1400">
                <a:latin typeface="Helvetica"/>
                <a:cs typeface="Helvetica"/>
              </a:defRPr>
            </a:lvl1pPr>
          </a:lstStyle>
          <a:p>
            <a:r>
              <a:rPr lang="es-ES" b="1" dirty="0" smtClean="0">
                <a:solidFill>
                  <a:schemeClr val="bg1"/>
                </a:solidFill>
                <a:latin typeface="+mn-lt"/>
              </a:rPr>
              <a:t>Legal</a:t>
            </a:r>
          </a:p>
          <a:p>
            <a:endParaRPr lang="es-ES" dirty="0">
              <a:solidFill>
                <a:schemeClr val="bg1"/>
              </a:solidFill>
              <a:latin typeface="+mn-lt"/>
            </a:endParaRPr>
          </a:p>
          <a:p>
            <a:r>
              <a:rPr lang="es-ES" dirty="0" smtClean="0">
                <a:solidFill>
                  <a:schemeClr val="bg1"/>
                </a:solidFill>
                <a:latin typeface="+mn-lt"/>
              </a:rPr>
              <a:t>Posibilidad de procesos penal y administrativos</a:t>
            </a:r>
            <a:endParaRPr lang="es-ES" dirty="0">
              <a:solidFill>
                <a:schemeClr val="bg1"/>
              </a:solidFill>
              <a:latin typeface="+mn-lt"/>
            </a:endParaRPr>
          </a:p>
        </p:txBody>
      </p:sp>
      <p:sp>
        <p:nvSpPr>
          <p:cNvPr id="32" name="CuadroTexto 31"/>
          <p:cNvSpPr txBox="1"/>
          <p:nvPr/>
        </p:nvSpPr>
        <p:spPr>
          <a:xfrm>
            <a:off x="1634244" y="4236584"/>
            <a:ext cx="2610681" cy="954107"/>
          </a:xfrm>
          <a:prstGeom prst="rect">
            <a:avLst/>
          </a:prstGeom>
          <a:noFill/>
        </p:spPr>
        <p:txBody>
          <a:bodyPr wrap="square" rtlCol="0">
            <a:spAutoFit/>
          </a:bodyPr>
          <a:lstStyle>
            <a:defPPr>
              <a:defRPr lang="es-CO"/>
            </a:defPPr>
            <a:lvl1pPr>
              <a:defRPr sz="1400">
                <a:latin typeface="Helvetica"/>
                <a:cs typeface="Helvetica"/>
              </a:defRPr>
            </a:lvl1pPr>
          </a:lstStyle>
          <a:p>
            <a:r>
              <a:rPr lang="es-ES" b="1" dirty="0" smtClean="0">
                <a:solidFill>
                  <a:schemeClr val="bg1"/>
                </a:solidFill>
                <a:latin typeface="+mn-lt"/>
              </a:rPr>
              <a:t>Operacional</a:t>
            </a:r>
          </a:p>
          <a:p>
            <a:endParaRPr lang="es-ES" dirty="0">
              <a:solidFill>
                <a:schemeClr val="bg1"/>
              </a:solidFill>
              <a:latin typeface="+mn-lt"/>
            </a:endParaRPr>
          </a:p>
          <a:p>
            <a:r>
              <a:rPr lang="es-ES" dirty="0" smtClean="0">
                <a:solidFill>
                  <a:schemeClr val="bg1"/>
                </a:solidFill>
                <a:latin typeface="+mn-lt"/>
              </a:rPr>
              <a:t>Posibilidad de pérdidas económicas</a:t>
            </a:r>
            <a:endParaRPr lang="es-ES" dirty="0">
              <a:solidFill>
                <a:schemeClr val="bg1"/>
              </a:solidFill>
              <a:latin typeface="+mn-lt"/>
            </a:endParaRPr>
          </a:p>
        </p:txBody>
      </p:sp>
      <p:sp>
        <p:nvSpPr>
          <p:cNvPr id="33" name="CuadroTexto 32"/>
          <p:cNvSpPr txBox="1"/>
          <p:nvPr/>
        </p:nvSpPr>
        <p:spPr>
          <a:xfrm>
            <a:off x="5878974" y="4011785"/>
            <a:ext cx="2768235" cy="1384995"/>
          </a:xfrm>
          <a:prstGeom prst="rect">
            <a:avLst/>
          </a:prstGeom>
          <a:noFill/>
        </p:spPr>
        <p:txBody>
          <a:bodyPr wrap="square" rtlCol="0">
            <a:spAutoFit/>
          </a:bodyPr>
          <a:lstStyle>
            <a:defPPr>
              <a:defRPr lang="es-CO"/>
            </a:defPPr>
            <a:lvl1pPr>
              <a:defRPr sz="1400">
                <a:latin typeface="Helvetica"/>
                <a:cs typeface="Helvetica"/>
              </a:defRPr>
            </a:lvl1pPr>
          </a:lstStyle>
          <a:p>
            <a:r>
              <a:rPr lang="es-ES" b="1" dirty="0" smtClean="0">
                <a:solidFill>
                  <a:schemeClr val="bg1"/>
                </a:solidFill>
                <a:latin typeface="+mn-lt"/>
              </a:rPr>
              <a:t>Contagio</a:t>
            </a:r>
          </a:p>
          <a:p>
            <a:endParaRPr lang="es-ES" dirty="0">
              <a:solidFill>
                <a:schemeClr val="bg1"/>
              </a:solidFill>
              <a:latin typeface="+mn-lt"/>
            </a:endParaRPr>
          </a:p>
          <a:p>
            <a:r>
              <a:rPr lang="es-ES" dirty="0" smtClean="0">
                <a:solidFill>
                  <a:schemeClr val="bg1"/>
                </a:solidFill>
                <a:latin typeface="+mn-lt"/>
              </a:rPr>
              <a:t>Posibilidad de sufrir impactos operacionales, legales o de reputación a causa de las acciones de otra empresa relacionada</a:t>
            </a:r>
            <a:endParaRPr lang="es-ES" dirty="0">
              <a:solidFill>
                <a:schemeClr val="bg1"/>
              </a:solidFill>
              <a:latin typeface="+mn-lt"/>
            </a:endParaRPr>
          </a:p>
        </p:txBody>
      </p:sp>
      <p:sp>
        <p:nvSpPr>
          <p:cNvPr id="2" name="Rectángulo redondeado 1"/>
          <p:cNvSpPr/>
          <p:nvPr/>
        </p:nvSpPr>
        <p:spPr>
          <a:xfrm>
            <a:off x="317278" y="1484055"/>
            <a:ext cx="4065624" cy="1768727"/>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CuadroTexto 16"/>
          <p:cNvSpPr txBox="1"/>
          <p:nvPr/>
        </p:nvSpPr>
        <p:spPr>
          <a:xfrm>
            <a:off x="1630347" y="1840841"/>
            <a:ext cx="2610681" cy="954107"/>
          </a:xfrm>
          <a:prstGeom prst="rect">
            <a:avLst/>
          </a:prstGeom>
          <a:noFill/>
        </p:spPr>
        <p:txBody>
          <a:bodyPr wrap="square" rtlCol="0">
            <a:spAutoFit/>
          </a:bodyPr>
          <a:lstStyle/>
          <a:p>
            <a:r>
              <a:rPr lang="es-ES" sz="1400" b="1" dirty="0" smtClean="0">
                <a:solidFill>
                  <a:schemeClr val="bg1"/>
                </a:solidFill>
                <a:cs typeface="Helvetica"/>
              </a:rPr>
              <a:t>Reputacional</a:t>
            </a:r>
          </a:p>
          <a:p>
            <a:endParaRPr lang="es-ES" sz="1400" dirty="0">
              <a:solidFill>
                <a:schemeClr val="bg1"/>
              </a:solidFill>
              <a:cs typeface="Helvetica"/>
            </a:endParaRPr>
          </a:p>
          <a:p>
            <a:r>
              <a:rPr lang="es-ES" sz="1400" dirty="0" smtClean="0">
                <a:solidFill>
                  <a:schemeClr val="bg1"/>
                </a:solidFill>
                <a:cs typeface="Helvetica"/>
              </a:rPr>
              <a:t>Afectación de la imagen y percepción de la compañía</a:t>
            </a:r>
            <a:endParaRPr lang="es-ES" sz="1400" dirty="0">
              <a:solidFill>
                <a:schemeClr val="bg1"/>
              </a:solidFill>
              <a:cs typeface="Helvetica"/>
            </a:endParaRPr>
          </a:p>
        </p:txBody>
      </p:sp>
      <p:pic>
        <p:nvPicPr>
          <p:cNvPr id="5" name="Imagen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22985" y="1867066"/>
            <a:ext cx="901656" cy="901656"/>
          </a:xfrm>
          <a:prstGeom prst="rect">
            <a:avLst/>
          </a:prstGeom>
        </p:spPr>
      </p:pic>
    </p:spTree>
    <p:extLst>
      <p:ext uri="{BB962C8B-B14F-4D97-AF65-F5344CB8AC3E}">
        <p14:creationId xmlns:p14="http://schemas.microsoft.com/office/powerpoint/2010/main" val="96564247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8 Rectángulo"/>
          <p:cNvSpPr/>
          <p:nvPr/>
        </p:nvSpPr>
        <p:spPr>
          <a:xfrm>
            <a:off x="138600" y="2924944"/>
            <a:ext cx="8866800" cy="8483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Rectángulo redondeado 4"/>
          <p:cNvSpPr/>
          <p:nvPr/>
        </p:nvSpPr>
        <p:spPr>
          <a:xfrm>
            <a:off x="304800" y="2996952"/>
            <a:ext cx="8514735" cy="7200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smtClean="0"/>
              <a:t>EMPRESAS ACTIVAS ANTICORRUPCIÓN</a:t>
            </a:r>
          </a:p>
          <a:p>
            <a:pPr algn="ctr"/>
            <a:r>
              <a:rPr lang="es-CO" sz="2400" b="1" i="1" dirty="0" smtClean="0"/>
              <a:t>Negocios con Principios</a:t>
            </a:r>
            <a:endParaRPr lang="es-CO" sz="2400" b="1" i="1" dirty="0"/>
          </a:p>
        </p:txBody>
      </p:sp>
      <p:sp>
        <p:nvSpPr>
          <p:cNvPr id="4" name="Rectángulo 3"/>
          <p:cNvSpPr/>
          <p:nvPr/>
        </p:nvSpPr>
        <p:spPr>
          <a:xfrm>
            <a:off x="138600" y="192505"/>
            <a:ext cx="8866800" cy="648502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7824" y="4797152"/>
            <a:ext cx="2928408" cy="536488"/>
          </a:xfrm>
          <a:prstGeom prst="rect">
            <a:avLst/>
          </a:prstGeom>
        </p:spPr>
      </p:pic>
    </p:spTree>
    <p:extLst>
      <p:ext uri="{BB962C8B-B14F-4D97-AF65-F5344CB8AC3E}">
        <p14:creationId xmlns:p14="http://schemas.microsoft.com/office/powerpoint/2010/main" val="215452105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3383080895"/>
              </p:ext>
            </p:extLst>
          </p:nvPr>
        </p:nvGraphicFramePr>
        <p:xfrm>
          <a:off x="85725" y="388966"/>
          <a:ext cx="8943975" cy="4894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ángulo 6"/>
          <p:cNvSpPr/>
          <p:nvPr/>
        </p:nvSpPr>
        <p:spPr>
          <a:xfrm>
            <a:off x="85725" y="114300"/>
            <a:ext cx="8943975" cy="65913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Rectángulo redondeado 1"/>
          <p:cNvSpPr/>
          <p:nvPr/>
        </p:nvSpPr>
        <p:spPr>
          <a:xfrm>
            <a:off x="1093837" y="1065162"/>
            <a:ext cx="6927750" cy="265187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CuadroTexto 16"/>
          <p:cNvSpPr txBox="1"/>
          <p:nvPr/>
        </p:nvSpPr>
        <p:spPr>
          <a:xfrm>
            <a:off x="4067944" y="1385962"/>
            <a:ext cx="3772364" cy="2139047"/>
          </a:xfrm>
          <a:prstGeom prst="rect">
            <a:avLst/>
          </a:prstGeom>
          <a:noFill/>
        </p:spPr>
        <p:txBody>
          <a:bodyPr wrap="square" rtlCol="0">
            <a:spAutoFit/>
          </a:bodyPr>
          <a:lstStyle/>
          <a:p>
            <a:pPr algn="ctr"/>
            <a:r>
              <a:rPr lang="es-ES" sz="1900" b="1" dirty="0" smtClean="0">
                <a:cs typeface="Helvetica"/>
              </a:rPr>
              <a:t>Registro de Empresas </a:t>
            </a:r>
            <a:r>
              <a:rPr lang="es-ES" sz="1900" b="1" dirty="0" err="1" smtClean="0">
                <a:cs typeface="Helvetica"/>
              </a:rPr>
              <a:t>Pró</a:t>
            </a:r>
            <a:r>
              <a:rPr lang="es-ES" sz="1900" b="1" dirty="0" smtClean="0">
                <a:cs typeface="Helvetica"/>
              </a:rPr>
              <a:t> Ética (desde 2010)</a:t>
            </a:r>
          </a:p>
          <a:p>
            <a:pPr algn="ctr"/>
            <a:endParaRPr lang="es-ES" sz="1900" dirty="0">
              <a:cs typeface="Helvetica"/>
            </a:endParaRPr>
          </a:p>
          <a:p>
            <a:pPr algn="ctr"/>
            <a:r>
              <a:rPr lang="es-ES" sz="1900" dirty="0" smtClean="0">
                <a:cs typeface="Helvetica"/>
              </a:rPr>
              <a:t>Iniciativa brasilera que consiste en fomentar una participación voluntaria de los empresarios para implementar medidas de integridad.</a:t>
            </a:r>
            <a:endParaRPr lang="es-ES" sz="1900" dirty="0">
              <a:cs typeface="Helvetica"/>
            </a:endParaRPr>
          </a:p>
        </p:txBody>
      </p:sp>
      <p:pic>
        <p:nvPicPr>
          <p:cNvPr id="6" name="Imagen 5"/>
          <p:cNvPicPr>
            <a:picLocks noChangeAspect="1"/>
          </p:cNvPicPr>
          <p:nvPr/>
        </p:nvPicPr>
        <p:blipFill>
          <a:blip r:embed="rId8"/>
          <a:stretch>
            <a:fillRect/>
          </a:stretch>
        </p:blipFill>
        <p:spPr>
          <a:xfrm>
            <a:off x="1324782" y="1385962"/>
            <a:ext cx="2743161" cy="2160240"/>
          </a:xfrm>
          <a:prstGeom prst="rect">
            <a:avLst/>
          </a:prstGeom>
        </p:spPr>
      </p:pic>
      <p:sp>
        <p:nvSpPr>
          <p:cNvPr id="37" name="AutoShape 6" descr="Resultado de imagen de fcpa"/>
          <p:cNvSpPr>
            <a:spLocks noChangeAspect="1" noChangeArrowheads="1"/>
          </p:cNvSpPr>
          <p:nvPr/>
        </p:nvSpPr>
        <p:spPr bwMode="auto">
          <a:xfrm>
            <a:off x="63500" y="-661988"/>
            <a:ext cx="2847975" cy="13811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12" name="Imagen 11"/>
          <p:cNvPicPr>
            <a:picLocks noChangeAspect="1"/>
          </p:cNvPicPr>
          <p:nvPr/>
        </p:nvPicPr>
        <p:blipFill rotWithShape="1">
          <a:blip r:embed="rId9"/>
          <a:srcRect l="10626" t="32239" r="77562" b="38289"/>
          <a:stretch/>
        </p:blipFill>
        <p:spPr>
          <a:xfrm>
            <a:off x="1373748" y="4037832"/>
            <a:ext cx="996491" cy="1102348"/>
          </a:xfrm>
          <a:prstGeom prst="rect">
            <a:avLst/>
          </a:prstGeom>
        </p:spPr>
      </p:pic>
      <p:pic>
        <p:nvPicPr>
          <p:cNvPr id="13" name="Imagen 12"/>
          <p:cNvPicPr>
            <a:picLocks noChangeAspect="1"/>
          </p:cNvPicPr>
          <p:nvPr/>
        </p:nvPicPr>
        <p:blipFill rotWithShape="1">
          <a:blip r:embed="rId9"/>
          <a:srcRect l="42913" t="35791" r="44487" b="39196"/>
          <a:stretch/>
        </p:blipFill>
        <p:spPr>
          <a:xfrm>
            <a:off x="3981648" y="4065793"/>
            <a:ext cx="1152127" cy="1014067"/>
          </a:xfrm>
          <a:prstGeom prst="rect">
            <a:avLst/>
          </a:prstGeom>
        </p:spPr>
      </p:pic>
      <p:pic>
        <p:nvPicPr>
          <p:cNvPr id="15" name="Imagen 14"/>
          <p:cNvPicPr>
            <a:picLocks noChangeAspect="1"/>
          </p:cNvPicPr>
          <p:nvPr/>
        </p:nvPicPr>
        <p:blipFill rotWithShape="1">
          <a:blip r:embed="rId9"/>
          <a:srcRect l="76144" t="35486" r="13857" b="39648"/>
          <a:stretch/>
        </p:blipFill>
        <p:spPr>
          <a:xfrm>
            <a:off x="6444208" y="4084949"/>
            <a:ext cx="914269" cy="1008113"/>
          </a:xfrm>
          <a:prstGeom prst="rect">
            <a:avLst/>
          </a:prstGeom>
        </p:spPr>
      </p:pic>
      <p:sp>
        <p:nvSpPr>
          <p:cNvPr id="10" name="CuadroTexto 9"/>
          <p:cNvSpPr txBox="1"/>
          <p:nvPr/>
        </p:nvSpPr>
        <p:spPr>
          <a:xfrm>
            <a:off x="858812" y="5182549"/>
            <a:ext cx="2425906" cy="338554"/>
          </a:xfrm>
          <a:prstGeom prst="rect">
            <a:avLst/>
          </a:prstGeom>
          <a:noFill/>
        </p:spPr>
        <p:txBody>
          <a:bodyPr wrap="square" rtlCol="0">
            <a:spAutoFit/>
          </a:bodyPr>
          <a:lstStyle/>
          <a:p>
            <a:pPr algn="ctr"/>
            <a:r>
              <a:rPr lang="es-ES_tradnl" sz="1600" b="1" dirty="0" smtClean="0">
                <a:solidFill>
                  <a:srgbClr val="92D050"/>
                </a:solidFill>
              </a:rPr>
              <a:t>Reconocimiento público</a:t>
            </a:r>
            <a:endParaRPr lang="es-ES_tradnl" sz="1600" b="1" dirty="0">
              <a:solidFill>
                <a:srgbClr val="92D050"/>
              </a:solidFill>
            </a:endParaRPr>
          </a:p>
        </p:txBody>
      </p:sp>
      <p:sp>
        <p:nvSpPr>
          <p:cNvPr id="18" name="CuadroTexto 17"/>
          <p:cNvSpPr txBox="1"/>
          <p:nvPr/>
        </p:nvSpPr>
        <p:spPr>
          <a:xfrm>
            <a:off x="3435267" y="5173402"/>
            <a:ext cx="2425906" cy="338554"/>
          </a:xfrm>
          <a:prstGeom prst="rect">
            <a:avLst/>
          </a:prstGeom>
          <a:noFill/>
        </p:spPr>
        <p:txBody>
          <a:bodyPr wrap="square" rtlCol="0">
            <a:spAutoFit/>
          </a:bodyPr>
          <a:lstStyle/>
          <a:p>
            <a:pPr algn="ctr"/>
            <a:r>
              <a:rPr lang="es-ES_tradnl" sz="1600" b="1" dirty="0" smtClean="0">
                <a:solidFill>
                  <a:srgbClr val="92D050"/>
                </a:solidFill>
              </a:rPr>
              <a:t>Publicidad positiva</a:t>
            </a:r>
            <a:endParaRPr lang="es-ES_tradnl" sz="1600" b="1" dirty="0">
              <a:solidFill>
                <a:srgbClr val="92D050"/>
              </a:solidFill>
            </a:endParaRPr>
          </a:p>
        </p:txBody>
      </p:sp>
      <p:sp>
        <p:nvSpPr>
          <p:cNvPr id="19" name="CuadroTexto 18"/>
          <p:cNvSpPr txBox="1"/>
          <p:nvPr/>
        </p:nvSpPr>
        <p:spPr>
          <a:xfrm>
            <a:off x="5850493" y="5173402"/>
            <a:ext cx="2425906" cy="338554"/>
          </a:xfrm>
          <a:prstGeom prst="rect">
            <a:avLst/>
          </a:prstGeom>
          <a:noFill/>
        </p:spPr>
        <p:txBody>
          <a:bodyPr wrap="square" rtlCol="0">
            <a:spAutoFit/>
          </a:bodyPr>
          <a:lstStyle/>
          <a:p>
            <a:pPr algn="ctr"/>
            <a:r>
              <a:rPr lang="es-ES_tradnl" sz="1600" b="1" dirty="0" smtClean="0">
                <a:solidFill>
                  <a:srgbClr val="92D050"/>
                </a:solidFill>
              </a:rPr>
              <a:t>Validación del programa</a:t>
            </a:r>
            <a:endParaRPr lang="es-ES_tradnl" sz="1600" b="1" dirty="0">
              <a:solidFill>
                <a:srgbClr val="92D050"/>
              </a:solidFill>
            </a:endParaRPr>
          </a:p>
        </p:txBody>
      </p:sp>
    </p:spTree>
    <p:extLst>
      <p:ext uri="{BB962C8B-B14F-4D97-AF65-F5344CB8AC3E}">
        <p14:creationId xmlns:p14="http://schemas.microsoft.com/office/powerpoint/2010/main" val="363898528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redondeado 15"/>
          <p:cNvSpPr/>
          <p:nvPr/>
        </p:nvSpPr>
        <p:spPr>
          <a:xfrm>
            <a:off x="1245344" y="1079101"/>
            <a:ext cx="6624736" cy="198715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4" name="Diagrama 3"/>
          <p:cNvGraphicFramePr/>
          <p:nvPr>
            <p:extLst>
              <p:ext uri="{D42A27DB-BD31-4B8C-83A1-F6EECF244321}">
                <p14:modId xmlns:p14="http://schemas.microsoft.com/office/powerpoint/2010/main" val="2697461237"/>
              </p:ext>
            </p:extLst>
          </p:nvPr>
        </p:nvGraphicFramePr>
        <p:xfrm>
          <a:off x="85725" y="388966"/>
          <a:ext cx="8943975" cy="4894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ángulo 6"/>
          <p:cNvSpPr/>
          <p:nvPr/>
        </p:nvSpPr>
        <p:spPr>
          <a:xfrm>
            <a:off x="85725" y="114300"/>
            <a:ext cx="8943975" cy="65913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1" name="CuadroTexto 30"/>
          <p:cNvSpPr txBox="1"/>
          <p:nvPr/>
        </p:nvSpPr>
        <p:spPr>
          <a:xfrm>
            <a:off x="1785441" y="1739517"/>
            <a:ext cx="5544541" cy="1323439"/>
          </a:xfrm>
          <a:prstGeom prst="rect">
            <a:avLst/>
          </a:prstGeom>
          <a:noFill/>
        </p:spPr>
        <p:txBody>
          <a:bodyPr wrap="square" rtlCol="0">
            <a:spAutoFit/>
          </a:bodyPr>
          <a:lstStyle>
            <a:defPPr>
              <a:defRPr lang="es-CO"/>
            </a:defPPr>
            <a:lvl1pPr>
              <a:defRPr sz="1400">
                <a:latin typeface="Helvetica"/>
                <a:cs typeface="Helvetica"/>
              </a:defRPr>
            </a:lvl1pPr>
          </a:lstStyle>
          <a:p>
            <a:pPr algn="ctr"/>
            <a:endParaRPr lang="es-ES" b="1" dirty="0">
              <a:latin typeface="+mn-lt"/>
            </a:endParaRPr>
          </a:p>
          <a:p>
            <a:pPr algn="ctr"/>
            <a:r>
              <a:rPr lang="es-CO" sz="1600" b="1" dirty="0">
                <a:latin typeface="+mn-lt"/>
              </a:rPr>
              <a:t>Iniciativa que evalúa la existencia e implementación de mecanismos de prevención y mitigación de riesgos de corrupción en las empresas del sector privado a través de los programas de cumplimiento anticorrupción</a:t>
            </a:r>
            <a:r>
              <a:rPr lang="es-CO" sz="1800" b="1" dirty="0">
                <a:latin typeface="+mn-lt"/>
              </a:rPr>
              <a:t>.</a:t>
            </a:r>
          </a:p>
        </p:txBody>
      </p:sp>
      <p:sp>
        <p:nvSpPr>
          <p:cNvPr id="37" name="AutoShape 6" descr="Resultado de imagen de fcpa"/>
          <p:cNvSpPr>
            <a:spLocks noChangeAspect="1" noChangeArrowheads="1"/>
          </p:cNvSpPr>
          <p:nvPr/>
        </p:nvSpPr>
        <p:spPr bwMode="auto">
          <a:xfrm>
            <a:off x="63500" y="-661988"/>
            <a:ext cx="2847975" cy="13811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5" name="Imagen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99792" y="1270147"/>
            <a:ext cx="3514400" cy="643843"/>
          </a:xfrm>
          <a:prstGeom prst="rect">
            <a:avLst/>
          </a:prstGeom>
        </p:spPr>
      </p:pic>
      <p:graphicFrame>
        <p:nvGraphicFramePr>
          <p:cNvPr id="3" name="Diagrama 2"/>
          <p:cNvGraphicFramePr/>
          <p:nvPr>
            <p:extLst>
              <p:ext uri="{D42A27DB-BD31-4B8C-83A1-F6EECF244321}">
                <p14:modId xmlns:p14="http://schemas.microsoft.com/office/powerpoint/2010/main" val="2068150818"/>
              </p:ext>
            </p:extLst>
          </p:nvPr>
        </p:nvGraphicFramePr>
        <p:xfrm>
          <a:off x="323528" y="3390900"/>
          <a:ext cx="4104456" cy="263038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21" name="Diagrama 20"/>
          <p:cNvGraphicFramePr/>
          <p:nvPr>
            <p:extLst>
              <p:ext uri="{D42A27DB-BD31-4B8C-83A1-F6EECF244321}">
                <p14:modId xmlns:p14="http://schemas.microsoft.com/office/powerpoint/2010/main" val="1020877995"/>
              </p:ext>
            </p:extLst>
          </p:nvPr>
        </p:nvGraphicFramePr>
        <p:xfrm>
          <a:off x="4427984" y="3390900"/>
          <a:ext cx="4104456" cy="2630388"/>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83946084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nvPr>
        </p:nvGraphicFramePr>
        <p:xfrm>
          <a:off x="1031776" y="503312"/>
          <a:ext cx="7428656" cy="792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0 Rectángulo"/>
          <p:cNvSpPr/>
          <p:nvPr/>
        </p:nvSpPr>
        <p:spPr>
          <a:xfrm>
            <a:off x="132347" y="418429"/>
            <a:ext cx="8891337" cy="56816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CO" sz="2000" b="1" dirty="0" smtClean="0"/>
              <a:t>Mitos y realidades de la iniciativa</a:t>
            </a:r>
            <a:endParaRPr lang="es-CO" sz="2000" b="1" dirty="0"/>
          </a:p>
        </p:txBody>
      </p:sp>
      <p:sp>
        <p:nvSpPr>
          <p:cNvPr id="2" name="Rectángulo 1"/>
          <p:cNvSpPr/>
          <p:nvPr/>
        </p:nvSpPr>
        <p:spPr>
          <a:xfrm>
            <a:off x="132347" y="168443"/>
            <a:ext cx="8891337" cy="65331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6" name="Rectángulo redondeado 5"/>
          <p:cNvSpPr/>
          <p:nvPr/>
        </p:nvSpPr>
        <p:spPr>
          <a:xfrm>
            <a:off x="1138645" y="2105165"/>
            <a:ext cx="3347814" cy="158673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dirty="0">
                <a:solidFill>
                  <a:schemeClr val="tx1"/>
                </a:solidFill>
              </a:rPr>
              <a:t>Un listado de empresas </a:t>
            </a:r>
            <a:r>
              <a:rPr lang="es-CO" dirty="0" smtClean="0">
                <a:solidFill>
                  <a:schemeClr val="tx1"/>
                </a:solidFill>
              </a:rPr>
              <a:t>con altos estándares en cumplimiento anticorrupción</a:t>
            </a:r>
            <a:endParaRPr lang="es-CO" dirty="0">
              <a:solidFill>
                <a:schemeClr val="tx1"/>
              </a:solidFill>
            </a:endParaRPr>
          </a:p>
        </p:txBody>
      </p:sp>
      <p:sp>
        <p:nvSpPr>
          <p:cNvPr id="8" name="Rectángulo redondeado 7"/>
          <p:cNvSpPr/>
          <p:nvPr/>
        </p:nvSpPr>
        <p:spPr>
          <a:xfrm>
            <a:off x="1176561" y="4059169"/>
            <a:ext cx="3347814" cy="68002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dirty="0">
                <a:solidFill>
                  <a:schemeClr val="tx1"/>
                </a:solidFill>
              </a:rPr>
              <a:t>Una evaluación objetiva y constructiva</a:t>
            </a:r>
          </a:p>
        </p:txBody>
      </p:sp>
      <p:sp>
        <p:nvSpPr>
          <p:cNvPr id="9" name="Rectángulo redondeado 8"/>
          <p:cNvSpPr/>
          <p:nvPr/>
        </p:nvSpPr>
        <p:spPr>
          <a:xfrm>
            <a:off x="1169258" y="1057868"/>
            <a:ext cx="3347814" cy="68002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dirty="0">
                <a:solidFill>
                  <a:schemeClr val="tx1"/>
                </a:solidFill>
              </a:rPr>
              <a:t>Un programa gratuito y voluntario</a:t>
            </a:r>
          </a:p>
        </p:txBody>
      </p:sp>
      <p:pic>
        <p:nvPicPr>
          <p:cNvPr id="11" name="Imagen 10"/>
          <p:cNvPicPr>
            <a:picLocks noChangeAspect="1"/>
          </p:cNvPicPr>
          <p:nvPr/>
        </p:nvPicPr>
        <p:blipFill rotWithShape="1">
          <a:blip r:embed="rId7" cstate="print">
            <a:extLst>
              <a:ext uri="{28A0092B-C50C-407E-A947-70E740481C1C}">
                <a14:useLocalDpi xmlns:a14="http://schemas.microsoft.com/office/drawing/2010/main" val="0"/>
              </a:ext>
            </a:extLst>
          </a:blip>
          <a:srcRect l="6138" t="5101" r="50495" b="-5101"/>
          <a:stretch/>
        </p:blipFill>
        <p:spPr>
          <a:xfrm>
            <a:off x="437917" y="1072957"/>
            <a:ext cx="580916" cy="680029"/>
          </a:xfrm>
          <a:prstGeom prst="rect">
            <a:avLst/>
          </a:prstGeom>
        </p:spPr>
      </p:pic>
      <p:sp>
        <p:nvSpPr>
          <p:cNvPr id="12" name="Rectángulo redondeado 11"/>
          <p:cNvSpPr/>
          <p:nvPr/>
        </p:nvSpPr>
        <p:spPr>
          <a:xfrm>
            <a:off x="5615211" y="1157010"/>
            <a:ext cx="3214464" cy="4320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dirty="0">
                <a:solidFill>
                  <a:schemeClr val="tx1"/>
                </a:solidFill>
              </a:rPr>
              <a:t>No es una certificación </a:t>
            </a:r>
          </a:p>
        </p:txBody>
      </p:sp>
      <p:pic>
        <p:nvPicPr>
          <p:cNvPr id="13" name="Imagen 12"/>
          <p:cNvPicPr>
            <a:picLocks noChangeAspect="1"/>
          </p:cNvPicPr>
          <p:nvPr/>
        </p:nvPicPr>
        <p:blipFill rotWithShape="1">
          <a:blip r:embed="rId8" cstate="print">
            <a:extLst>
              <a:ext uri="{28A0092B-C50C-407E-A947-70E740481C1C}">
                <a14:useLocalDpi xmlns:a14="http://schemas.microsoft.com/office/drawing/2010/main" val="0"/>
              </a:ext>
            </a:extLst>
          </a:blip>
          <a:srcRect l="51065" r="5568"/>
          <a:stretch/>
        </p:blipFill>
        <p:spPr>
          <a:xfrm>
            <a:off x="4991100" y="1052736"/>
            <a:ext cx="561974" cy="645609"/>
          </a:xfrm>
          <a:prstGeom prst="rect">
            <a:avLst/>
          </a:prstGeom>
        </p:spPr>
      </p:pic>
      <p:sp>
        <p:nvSpPr>
          <p:cNvPr id="14" name="Rectángulo redondeado 13"/>
          <p:cNvSpPr/>
          <p:nvPr/>
        </p:nvSpPr>
        <p:spPr>
          <a:xfrm>
            <a:off x="5629640" y="2665608"/>
            <a:ext cx="3214464" cy="4320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dirty="0">
                <a:solidFill>
                  <a:schemeClr val="tx1"/>
                </a:solidFill>
              </a:rPr>
              <a:t>No es un escalafón</a:t>
            </a:r>
          </a:p>
        </p:txBody>
      </p:sp>
      <p:sp>
        <p:nvSpPr>
          <p:cNvPr id="16" name="Rectángulo redondeado 15"/>
          <p:cNvSpPr/>
          <p:nvPr/>
        </p:nvSpPr>
        <p:spPr>
          <a:xfrm>
            <a:off x="5615211" y="4147247"/>
            <a:ext cx="3223989" cy="54791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dirty="0">
                <a:solidFill>
                  <a:schemeClr val="tx1"/>
                </a:solidFill>
              </a:rPr>
              <a:t>No constituye una garantía de no corrupción</a:t>
            </a:r>
          </a:p>
        </p:txBody>
      </p:sp>
      <p:pic>
        <p:nvPicPr>
          <p:cNvPr id="18" name="Imagen 17"/>
          <p:cNvPicPr>
            <a:picLocks noChangeAspect="1"/>
          </p:cNvPicPr>
          <p:nvPr/>
        </p:nvPicPr>
        <p:blipFill rotWithShape="1">
          <a:blip r:embed="rId8" cstate="print">
            <a:extLst>
              <a:ext uri="{28A0092B-C50C-407E-A947-70E740481C1C}">
                <a14:useLocalDpi xmlns:a14="http://schemas.microsoft.com/office/drawing/2010/main" val="0"/>
              </a:ext>
            </a:extLst>
          </a:blip>
          <a:srcRect l="51065" r="5568"/>
          <a:stretch/>
        </p:blipFill>
        <p:spPr>
          <a:xfrm>
            <a:off x="4986656" y="2493533"/>
            <a:ext cx="561974" cy="645609"/>
          </a:xfrm>
          <a:prstGeom prst="rect">
            <a:avLst/>
          </a:prstGeom>
        </p:spPr>
      </p:pic>
      <p:pic>
        <p:nvPicPr>
          <p:cNvPr id="19" name="Imagen 18"/>
          <p:cNvPicPr>
            <a:picLocks noChangeAspect="1"/>
          </p:cNvPicPr>
          <p:nvPr/>
        </p:nvPicPr>
        <p:blipFill rotWithShape="1">
          <a:blip r:embed="rId8" cstate="print">
            <a:extLst>
              <a:ext uri="{28A0092B-C50C-407E-A947-70E740481C1C}">
                <a14:useLocalDpi xmlns:a14="http://schemas.microsoft.com/office/drawing/2010/main" val="0"/>
              </a:ext>
            </a:extLst>
          </a:blip>
          <a:srcRect l="51065" r="5568"/>
          <a:stretch/>
        </p:blipFill>
        <p:spPr>
          <a:xfrm>
            <a:off x="4979925" y="4058403"/>
            <a:ext cx="561974" cy="645609"/>
          </a:xfrm>
          <a:prstGeom prst="rect">
            <a:avLst/>
          </a:prstGeom>
        </p:spPr>
      </p:pic>
      <p:pic>
        <p:nvPicPr>
          <p:cNvPr id="20" name="Imagen 19"/>
          <p:cNvPicPr>
            <a:picLocks noChangeAspect="1"/>
          </p:cNvPicPr>
          <p:nvPr/>
        </p:nvPicPr>
        <p:blipFill rotWithShape="1">
          <a:blip r:embed="rId7" cstate="print">
            <a:extLst>
              <a:ext uri="{28A0092B-C50C-407E-A947-70E740481C1C}">
                <a14:useLocalDpi xmlns:a14="http://schemas.microsoft.com/office/drawing/2010/main" val="0"/>
              </a:ext>
            </a:extLst>
          </a:blip>
          <a:srcRect l="6138" t="5101" r="50495" b="-5101"/>
          <a:stretch/>
        </p:blipFill>
        <p:spPr>
          <a:xfrm>
            <a:off x="454205" y="2582262"/>
            <a:ext cx="580916" cy="680029"/>
          </a:xfrm>
          <a:prstGeom prst="rect">
            <a:avLst/>
          </a:prstGeom>
        </p:spPr>
      </p:pic>
      <p:pic>
        <p:nvPicPr>
          <p:cNvPr id="21" name="Imagen 20"/>
          <p:cNvPicPr>
            <a:picLocks noChangeAspect="1"/>
          </p:cNvPicPr>
          <p:nvPr/>
        </p:nvPicPr>
        <p:blipFill rotWithShape="1">
          <a:blip r:embed="rId7" cstate="print">
            <a:extLst>
              <a:ext uri="{28A0092B-C50C-407E-A947-70E740481C1C}">
                <a14:useLocalDpi xmlns:a14="http://schemas.microsoft.com/office/drawing/2010/main" val="0"/>
              </a:ext>
            </a:extLst>
          </a:blip>
          <a:srcRect l="6138" t="5101" r="50495" b="-5101"/>
          <a:stretch/>
        </p:blipFill>
        <p:spPr>
          <a:xfrm>
            <a:off x="437917" y="4163722"/>
            <a:ext cx="580916" cy="680029"/>
          </a:xfrm>
          <a:prstGeom prst="rect">
            <a:avLst/>
          </a:prstGeom>
        </p:spPr>
      </p:pic>
      <p:pic>
        <p:nvPicPr>
          <p:cNvPr id="17" name="Imagen 16"/>
          <p:cNvPicPr>
            <a:picLocks noChangeAspect="1"/>
          </p:cNvPicPr>
          <p:nvPr/>
        </p:nvPicPr>
        <p:blipFill rotWithShape="1">
          <a:blip r:embed="rId7" cstate="print">
            <a:extLst>
              <a:ext uri="{28A0092B-C50C-407E-A947-70E740481C1C}">
                <a14:useLocalDpi xmlns:a14="http://schemas.microsoft.com/office/drawing/2010/main" val="0"/>
              </a:ext>
            </a:extLst>
          </a:blip>
          <a:srcRect l="6138" t="5101" r="50495" b="-5101"/>
          <a:stretch/>
        </p:blipFill>
        <p:spPr>
          <a:xfrm>
            <a:off x="454205" y="5342573"/>
            <a:ext cx="580916" cy="680029"/>
          </a:xfrm>
          <a:prstGeom prst="rect">
            <a:avLst/>
          </a:prstGeom>
        </p:spPr>
      </p:pic>
      <p:sp>
        <p:nvSpPr>
          <p:cNvPr id="22" name="Rectángulo redondeado 21"/>
          <p:cNvSpPr/>
          <p:nvPr/>
        </p:nvSpPr>
        <p:spPr>
          <a:xfrm>
            <a:off x="1138645" y="5237515"/>
            <a:ext cx="3347814" cy="68002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dirty="0" smtClean="0">
                <a:solidFill>
                  <a:schemeClr val="tx1"/>
                </a:solidFill>
              </a:rPr>
              <a:t>Todo el proceso se realiza en línea</a:t>
            </a:r>
            <a:endParaRPr lang="es-CO" dirty="0">
              <a:solidFill>
                <a:schemeClr val="tx1"/>
              </a:solidFill>
            </a:endParaRPr>
          </a:p>
        </p:txBody>
      </p:sp>
      <p:pic>
        <p:nvPicPr>
          <p:cNvPr id="23" name="Imagen 22"/>
          <p:cNvPicPr>
            <a:picLocks noChangeAspect="1"/>
          </p:cNvPicPr>
          <p:nvPr/>
        </p:nvPicPr>
        <p:blipFill rotWithShape="1">
          <a:blip r:embed="rId8" cstate="print">
            <a:extLst>
              <a:ext uri="{28A0092B-C50C-407E-A947-70E740481C1C}">
                <a14:useLocalDpi xmlns:a14="http://schemas.microsoft.com/office/drawing/2010/main" val="0"/>
              </a:ext>
            </a:extLst>
          </a:blip>
          <a:srcRect l="51065" r="5568"/>
          <a:stretch/>
        </p:blipFill>
        <p:spPr>
          <a:xfrm>
            <a:off x="4947783" y="5313754"/>
            <a:ext cx="561974" cy="645609"/>
          </a:xfrm>
          <a:prstGeom prst="rect">
            <a:avLst/>
          </a:prstGeom>
        </p:spPr>
      </p:pic>
      <p:sp>
        <p:nvSpPr>
          <p:cNvPr id="24" name="Rectángulo redondeado 23"/>
          <p:cNvSpPr/>
          <p:nvPr/>
        </p:nvSpPr>
        <p:spPr>
          <a:xfrm>
            <a:off x="5528451" y="5342573"/>
            <a:ext cx="3223989" cy="54791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dirty="0">
                <a:solidFill>
                  <a:schemeClr val="tx1"/>
                </a:solidFill>
              </a:rPr>
              <a:t>No </a:t>
            </a:r>
            <a:r>
              <a:rPr lang="es-CO" dirty="0" smtClean="0">
                <a:solidFill>
                  <a:schemeClr val="tx1"/>
                </a:solidFill>
              </a:rPr>
              <a:t>es una auditoría</a:t>
            </a:r>
            <a:endParaRPr lang="es-CO" dirty="0">
              <a:solidFill>
                <a:schemeClr val="tx1"/>
              </a:solidFill>
            </a:endParaRPr>
          </a:p>
        </p:txBody>
      </p:sp>
    </p:spTree>
    <p:extLst>
      <p:ext uri="{BB962C8B-B14F-4D97-AF65-F5344CB8AC3E}">
        <p14:creationId xmlns:p14="http://schemas.microsoft.com/office/powerpoint/2010/main" val="106823799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nvPr>
        </p:nvGraphicFramePr>
        <p:xfrm>
          <a:off x="1031776" y="503312"/>
          <a:ext cx="7428656" cy="792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a 2"/>
          <p:cNvGraphicFramePr/>
          <p:nvPr>
            <p:extLst>
              <p:ext uri="{D42A27DB-BD31-4B8C-83A1-F6EECF244321}">
                <p14:modId xmlns:p14="http://schemas.microsoft.com/office/powerpoint/2010/main" val="2847252552"/>
              </p:ext>
            </p:extLst>
          </p:nvPr>
        </p:nvGraphicFramePr>
        <p:xfrm>
          <a:off x="582061" y="1236575"/>
          <a:ext cx="7991907" cy="455224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10 Rectángulo"/>
          <p:cNvSpPr/>
          <p:nvPr/>
        </p:nvSpPr>
        <p:spPr>
          <a:xfrm>
            <a:off x="132347" y="418429"/>
            <a:ext cx="8891337" cy="56816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CO" b="1" dirty="0" smtClean="0"/>
              <a:t>Proceso de evaluación</a:t>
            </a:r>
            <a:endParaRPr lang="es-CO" b="1" dirty="0"/>
          </a:p>
        </p:txBody>
      </p:sp>
      <p:sp>
        <p:nvSpPr>
          <p:cNvPr id="2" name="Rectángulo 1"/>
          <p:cNvSpPr/>
          <p:nvPr/>
        </p:nvSpPr>
        <p:spPr>
          <a:xfrm>
            <a:off x="132347" y="168443"/>
            <a:ext cx="8891337" cy="65331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6" name="CuadroTexto 5"/>
          <p:cNvSpPr txBox="1"/>
          <p:nvPr/>
        </p:nvSpPr>
        <p:spPr>
          <a:xfrm>
            <a:off x="5004048" y="4725144"/>
            <a:ext cx="1152128" cy="584775"/>
          </a:xfrm>
          <a:prstGeom prst="rect">
            <a:avLst/>
          </a:prstGeom>
          <a:noFill/>
        </p:spPr>
        <p:txBody>
          <a:bodyPr wrap="square" rtlCol="0">
            <a:spAutoFit/>
          </a:bodyPr>
          <a:lstStyle/>
          <a:p>
            <a:pPr algn="ctr"/>
            <a:r>
              <a:rPr lang="es-CO" sz="1600" b="1" dirty="0">
                <a:solidFill>
                  <a:schemeClr val="bg1"/>
                </a:solidFill>
              </a:rPr>
              <a:t>109 preguntas</a:t>
            </a:r>
          </a:p>
        </p:txBody>
      </p:sp>
      <p:sp>
        <p:nvSpPr>
          <p:cNvPr id="7" name="CuadroTexto 6"/>
          <p:cNvSpPr txBox="1"/>
          <p:nvPr/>
        </p:nvSpPr>
        <p:spPr>
          <a:xfrm>
            <a:off x="2195736" y="2850241"/>
            <a:ext cx="1368152" cy="584775"/>
          </a:xfrm>
          <a:prstGeom prst="rect">
            <a:avLst/>
          </a:prstGeom>
          <a:noFill/>
        </p:spPr>
        <p:txBody>
          <a:bodyPr wrap="square" rtlCol="0">
            <a:spAutoFit/>
          </a:bodyPr>
          <a:lstStyle/>
          <a:p>
            <a:pPr algn="ctr"/>
            <a:r>
              <a:rPr lang="es-CO" sz="1600" b="1" dirty="0" smtClean="0">
                <a:solidFill>
                  <a:schemeClr val="bg1"/>
                </a:solidFill>
              </a:rPr>
              <a:t>Informe de evaluación</a:t>
            </a:r>
            <a:endParaRPr lang="es-CO" sz="1600" b="1" dirty="0">
              <a:solidFill>
                <a:schemeClr val="bg1"/>
              </a:solidFill>
            </a:endParaRPr>
          </a:p>
        </p:txBody>
      </p:sp>
    </p:spTree>
    <p:extLst>
      <p:ext uri="{BB962C8B-B14F-4D97-AF65-F5344CB8AC3E}">
        <p14:creationId xmlns:p14="http://schemas.microsoft.com/office/powerpoint/2010/main" val="302578005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85726" y="413469"/>
            <a:ext cx="8953500" cy="45397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5 CuadroTexto"/>
          <p:cNvSpPr txBox="1"/>
          <p:nvPr/>
        </p:nvSpPr>
        <p:spPr>
          <a:xfrm>
            <a:off x="3258529" y="455788"/>
            <a:ext cx="2607893" cy="369332"/>
          </a:xfrm>
          <a:prstGeom prst="rect">
            <a:avLst/>
          </a:prstGeom>
          <a:noFill/>
        </p:spPr>
        <p:txBody>
          <a:bodyPr wrap="none" rtlCol="0">
            <a:spAutoFit/>
          </a:bodyPr>
          <a:lstStyle/>
          <a:p>
            <a:pPr algn="ctr"/>
            <a:r>
              <a:rPr lang="es-CO" b="1" dirty="0" smtClean="0">
                <a:solidFill>
                  <a:schemeClr val="bg1"/>
                </a:solidFill>
                <a:ea typeface="Verdana" panose="020B0604030504040204" pitchFamily="34" charset="0"/>
                <a:cs typeface="Helvetica" panose="020B0604020202020204" pitchFamily="34" charset="0"/>
              </a:rPr>
              <a:t>Categorías de evaluación </a:t>
            </a:r>
            <a:endParaRPr lang="es-CO" b="1" dirty="0">
              <a:solidFill>
                <a:schemeClr val="bg1"/>
              </a:solidFill>
              <a:ea typeface="Verdana" panose="020B0604030504040204" pitchFamily="34" charset="0"/>
              <a:cs typeface="Helvetica" panose="020B0604020202020204" pitchFamily="34" charset="0"/>
            </a:endParaRPr>
          </a:p>
        </p:txBody>
      </p:sp>
      <p:sp>
        <p:nvSpPr>
          <p:cNvPr id="8" name="Elipse 7"/>
          <p:cNvSpPr/>
          <p:nvPr/>
        </p:nvSpPr>
        <p:spPr>
          <a:xfrm>
            <a:off x="459762" y="1716167"/>
            <a:ext cx="420216" cy="36004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smtClean="0"/>
              <a:t>1</a:t>
            </a:r>
            <a:endParaRPr lang="es-CO" sz="1400" dirty="0"/>
          </a:p>
        </p:txBody>
      </p:sp>
      <p:sp>
        <p:nvSpPr>
          <p:cNvPr id="9" name="Elipse 8"/>
          <p:cNvSpPr/>
          <p:nvPr/>
        </p:nvSpPr>
        <p:spPr>
          <a:xfrm>
            <a:off x="462215" y="2492896"/>
            <a:ext cx="420216" cy="36004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t>2</a:t>
            </a:r>
          </a:p>
        </p:txBody>
      </p:sp>
      <p:sp>
        <p:nvSpPr>
          <p:cNvPr id="10" name="Elipse 9"/>
          <p:cNvSpPr/>
          <p:nvPr/>
        </p:nvSpPr>
        <p:spPr>
          <a:xfrm>
            <a:off x="459762" y="3264207"/>
            <a:ext cx="420216" cy="36004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t>3</a:t>
            </a:r>
          </a:p>
        </p:txBody>
      </p:sp>
      <p:sp>
        <p:nvSpPr>
          <p:cNvPr id="12" name="Elipse 11"/>
          <p:cNvSpPr/>
          <p:nvPr/>
        </p:nvSpPr>
        <p:spPr>
          <a:xfrm>
            <a:off x="459762" y="4046354"/>
            <a:ext cx="420216" cy="36004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t>4</a:t>
            </a:r>
          </a:p>
        </p:txBody>
      </p:sp>
      <p:sp>
        <p:nvSpPr>
          <p:cNvPr id="13" name="Elipse 12"/>
          <p:cNvSpPr/>
          <p:nvPr/>
        </p:nvSpPr>
        <p:spPr>
          <a:xfrm>
            <a:off x="448816" y="4823083"/>
            <a:ext cx="420216" cy="36004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t>5</a:t>
            </a:r>
          </a:p>
        </p:txBody>
      </p:sp>
      <p:sp>
        <p:nvSpPr>
          <p:cNvPr id="14" name="Elipse 13"/>
          <p:cNvSpPr/>
          <p:nvPr/>
        </p:nvSpPr>
        <p:spPr>
          <a:xfrm>
            <a:off x="4717830" y="1735912"/>
            <a:ext cx="420216" cy="36004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t>6</a:t>
            </a:r>
          </a:p>
        </p:txBody>
      </p:sp>
      <p:sp>
        <p:nvSpPr>
          <p:cNvPr id="15" name="Elipse 14"/>
          <p:cNvSpPr/>
          <p:nvPr/>
        </p:nvSpPr>
        <p:spPr>
          <a:xfrm>
            <a:off x="4717830" y="2512641"/>
            <a:ext cx="420216" cy="36004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t>7</a:t>
            </a:r>
          </a:p>
        </p:txBody>
      </p:sp>
      <p:sp>
        <p:nvSpPr>
          <p:cNvPr id="16" name="Elipse 15"/>
          <p:cNvSpPr/>
          <p:nvPr/>
        </p:nvSpPr>
        <p:spPr>
          <a:xfrm>
            <a:off x="4717830" y="3289370"/>
            <a:ext cx="420216" cy="36004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t>8</a:t>
            </a:r>
          </a:p>
        </p:txBody>
      </p:sp>
      <p:sp>
        <p:nvSpPr>
          <p:cNvPr id="17" name="Elipse 16"/>
          <p:cNvSpPr/>
          <p:nvPr/>
        </p:nvSpPr>
        <p:spPr>
          <a:xfrm>
            <a:off x="4717830" y="4046354"/>
            <a:ext cx="420216" cy="36004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t>9</a:t>
            </a:r>
          </a:p>
        </p:txBody>
      </p:sp>
      <p:sp>
        <p:nvSpPr>
          <p:cNvPr id="18" name="Elipse 17"/>
          <p:cNvSpPr/>
          <p:nvPr/>
        </p:nvSpPr>
        <p:spPr>
          <a:xfrm>
            <a:off x="4717830" y="4823083"/>
            <a:ext cx="420216" cy="36004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t>1</a:t>
            </a:r>
            <a:r>
              <a:rPr lang="es-CO" sz="1400" dirty="0" smtClean="0"/>
              <a:t>0</a:t>
            </a:r>
            <a:endParaRPr lang="es-CO" sz="1400" dirty="0"/>
          </a:p>
        </p:txBody>
      </p:sp>
      <p:sp>
        <p:nvSpPr>
          <p:cNvPr id="19" name="Rectángulo redondeado 18"/>
          <p:cNvSpPr/>
          <p:nvPr/>
        </p:nvSpPr>
        <p:spPr>
          <a:xfrm>
            <a:off x="1060769" y="1716167"/>
            <a:ext cx="3456384" cy="36004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smtClean="0"/>
              <a:t>Evaluación de riesgos de corrupción</a:t>
            </a:r>
            <a:endParaRPr lang="es-CO" sz="1400" dirty="0"/>
          </a:p>
        </p:txBody>
      </p:sp>
      <p:sp>
        <p:nvSpPr>
          <p:cNvPr id="20" name="Rectángulo redondeado 19"/>
          <p:cNvSpPr/>
          <p:nvPr/>
        </p:nvSpPr>
        <p:spPr>
          <a:xfrm>
            <a:off x="5362521" y="1716167"/>
            <a:ext cx="3456384" cy="36004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smtClean="0"/>
              <a:t>Comunicación y capacitación</a:t>
            </a:r>
            <a:endParaRPr lang="es-CO" sz="1400" dirty="0"/>
          </a:p>
        </p:txBody>
      </p:sp>
      <p:sp>
        <p:nvSpPr>
          <p:cNvPr id="21" name="Rectángulo redondeado 20"/>
          <p:cNvSpPr/>
          <p:nvPr/>
        </p:nvSpPr>
        <p:spPr>
          <a:xfrm>
            <a:off x="1060769" y="2492896"/>
            <a:ext cx="3456384" cy="36004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smtClean="0"/>
              <a:t>Organización y responsabilidades</a:t>
            </a:r>
            <a:endParaRPr lang="es-CO" sz="1400" dirty="0"/>
          </a:p>
        </p:txBody>
      </p:sp>
      <p:sp>
        <p:nvSpPr>
          <p:cNvPr id="22" name="Rectángulo redondeado 21"/>
          <p:cNvSpPr/>
          <p:nvPr/>
        </p:nvSpPr>
        <p:spPr>
          <a:xfrm>
            <a:off x="1070712" y="3256584"/>
            <a:ext cx="3446441" cy="392825"/>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smtClean="0"/>
              <a:t>Políticas detalladas para áreas de riesgo particulares</a:t>
            </a:r>
            <a:endParaRPr lang="es-CO" sz="1400" dirty="0"/>
          </a:p>
        </p:txBody>
      </p:sp>
      <p:sp>
        <p:nvSpPr>
          <p:cNvPr id="23" name="Rectángulo redondeado 22"/>
          <p:cNvSpPr/>
          <p:nvPr/>
        </p:nvSpPr>
        <p:spPr>
          <a:xfrm>
            <a:off x="1070712" y="4036390"/>
            <a:ext cx="3456384" cy="370004"/>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smtClean="0"/>
              <a:t>Aplicación del programa anti-corrupción en la relaciones de negocio</a:t>
            </a:r>
            <a:endParaRPr lang="es-CO" sz="1400" dirty="0"/>
          </a:p>
        </p:txBody>
      </p:sp>
      <p:sp>
        <p:nvSpPr>
          <p:cNvPr id="24" name="Rectángulo redondeado 23"/>
          <p:cNvSpPr/>
          <p:nvPr/>
        </p:nvSpPr>
        <p:spPr>
          <a:xfrm>
            <a:off x="1060769" y="4823083"/>
            <a:ext cx="3456384" cy="36004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smtClean="0"/>
              <a:t>Control Interno y registro </a:t>
            </a:r>
            <a:r>
              <a:rPr lang="es-CO" sz="1400" dirty="0"/>
              <a:t>c</a:t>
            </a:r>
            <a:r>
              <a:rPr lang="es-CO" sz="1400" dirty="0" smtClean="0"/>
              <a:t>ontable</a:t>
            </a:r>
            <a:endParaRPr lang="es-CO" sz="1400" dirty="0"/>
          </a:p>
        </p:txBody>
      </p:sp>
      <p:sp>
        <p:nvSpPr>
          <p:cNvPr id="25" name="Rectángulo redondeado 24"/>
          <p:cNvSpPr/>
          <p:nvPr/>
        </p:nvSpPr>
        <p:spPr>
          <a:xfrm>
            <a:off x="5362521" y="2492896"/>
            <a:ext cx="3456384" cy="36004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smtClean="0"/>
              <a:t>Recursos humanos</a:t>
            </a:r>
            <a:endParaRPr lang="es-CO" sz="1400" dirty="0"/>
          </a:p>
        </p:txBody>
      </p:sp>
      <p:sp>
        <p:nvSpPr>
          <p:cNvPr id="26" name="Rectángulo redondeado 25"/>
          <p:cNvSpPr/>
          <p:nvPr/>
        </p:nvSpPr>
        <p:spPr>
          <a:xfrm>
            <a:off x="5362521" y="3264207"/>
            <a:ext cx="3456384" cy="36004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smtClean="0"/>
              <a:t>Reporte y consulta</a:t>
            </a:r>
            <a:endParaRPr lang="es-CO" sz="1400" dirty="0"/>
          </a:p>
        </p:txBody>
      </p:sp>
      <p:sp>
        <p:nvSpPr>
          <p:cNvPr id="27" name="Rectángulo redondeado 26"/>
          <p:cNvSpPr/>
          <p:nvPr/>
        </p:nvSpPr>
        <p:spPr>
          <a:xfrm>
            <a:off x="5362521" y="4049849"/>
            <a:ext cx="3456384" cy="36004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smtClean="0"/>
              <a:t>Revisión y monitoreo del programa</a:t>
            </a:r>
            <a:endParaRPr lang="es-CO" sz="1400" dirty="0"/>
          </a:p>
        </p:txBody>
      </p:sp>
      <p:sp>
        <p:nvSpPr>
          <p:cNvPr id="28" name="Rectángulo redondeado 27"/>
          <p:cNvSpPr/>
          <p:nvPr/>
        </p:nvSpPr>
        <p:spPr>
          <a:xfrm>
            <a:off x="5362521" y="4823083"/>
            <a:ext cx="3456384" cy="36004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smtClean="0"/>
              <a:t>Acciones colectivas</a:t>
            </a:r>
            <a:endParaRPr lang="es-CO" sz="1400" dirty="0"/>
          </a:p>
        </p:txBody>
      </p:sp>
    </p:spTree>
    <p:extLst>
      <p:ext uri="{BB962C8B-B14F-4D97-AF65-F5344CB8AC3E}">
        <p14:creationId xmlns:p14="http://schemas.microsoft.com/office/powerpoint/2010/main" val="283965379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nvPr>
        </p:nvGraphicFramePr>
        <p:xfrm>
          <a:off x="539552" y="10978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a 3"/>
          <p:cNvGraphicFramePr/>
          <p:nvPr>
            <p:extLst>
              <p:ext uri="{D42A27DB-BD31-4B8C-83A1-F6EECF244321}">
                <p14:modId xmlns:p14="http://schemas.microsoft.com/office/powerpoint/2010/main" val="1541646527"/>
              </p:ext>
            </p:extLst>
          </p:nvPr>
        </p:nvGraphicFramePr>
        <p:xfrm>
          <a:off x="133349" y="503210"/>
          <a:ext cx="8886825" cy="71986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Elipse 9"/>
          <p:cNvSpPr/>
          <p:nvPr/>
        </p:nvSpPr>
        <p:spPr>
          <a:xfrm>
            <a:off x="683568" y="1277740"/>
            <a:ext cx="576064"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tx1"/>
                </a:solidFill>
              </a:rPr>
              <a:t>1</a:t>
            </a:r>
            <a:endParaRPr lang="es-CO" dirty="0">
              <a:solidFill>
                <a:schemeClr val="tx1"/>
              </a:solidFill>
            </a:endParaRPr>
          </a:p>
        </p:txBody>
      </p:sp>
      <p:sp>
        <p:nvSpPr>
          <p:cNvPr id="19" name="Elipse 18"/>
          <p:cNvSpPr/>
          <p:nvPr/>
        </p:nvSpPr>
        <p:spPr>
          <a:xfrm>
            <a:off x="683568" y="2033682"/>
            <a:ext cx="576064"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tx1"/>
                </a:solidFill>
              </a:rPr>
              <a:t>2</a:t>
            </a:r>
            <a:endParaRPr lang="es-CO" dirty="0">
              <a:solidFill>
                <a:schemeClr val="tx1"/>
              </a:solidFill>
            </a:endParaRPr>
          </a:p>
        </p:txBody>
      </p:sp>
      <p:sp>
        <p:nvSpPr>
          <p:cNvPr id="20" name="Elipse 19"/>
          <p:cNvSpPr/>
          <p:nvPr/>
        </p:nvSpPr>
        <p:spPr>
          <a:xfrm>
            <a:off x="683568" y="2772877"/>
            <a:ext cx="576064"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tx1"/>
                </a:solidFill>
              </a:rPr>
              <a:t>3</a:t>
            </a:r>
            <a:endParaRPr lang="es-CO" dirty="0">
              <a:solidFill>
                <a:schemeClr val="tx1"/>
              </a:solidFill>
            </a:endParaRPr>
          </a:p>
        </p:txBody>
      </p:sp>
      <p:sp>
        <p:nvSpPr>
          <p:cNvPr id="21" name="Elipse 20"/>
          <p:cNvSpPr/>
          <p:nvPr/>
        </p:nvSpPr>
        <p:spPr>
          <a:xfrm>
            <a:off x="683568" y="3553760"/>
            <a:ext cx="576064"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tx1"/>
                </a:solidFill>
              </a:rPr>
              <a:t>4</a:t>
            </a:r>
            <a:endParaRPr lang="es-CO" dirty="0">
              <a:solidFill>
                <a:schemeClr val="tx1"/>
              </a:solidFill>
            </a:endParaRPr>
          </a:p>
        </p:txBody>
      </p:sp>
      <p:sp>
        <p:nvSpPr>
          <p:cNvPr id="22" name="Elipse 21"/>
          <p:cNvSpPr/>
          <p:nvPr/>
        </p:nvSpPr>
        <p:spPr>
          <a:xfrm>
            <a:off x="683568" y="4327173"/>
            <a:ext cx="576064"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tx1"/>
                </a:solidFill>
              </a:rPr>
              <a:t>5</a:t>
            </a:r>
            <a:endParaRPr lang="es-CO" dirty="0">
              <a:solidFill>
                <a:schemeClr val="tx1"/>
              </a:solidFill>
            </a:endParaRPr>
          </a:p>
        </p:txBody>
      </p:sp>
      <p:sp>
        <p:nvSpPr>
          <p:cNvPr id="23" name="Rectángulo redondeado 22"/>
          <p:cNvSpPr/>
          <p:nvPr/>
        </p:nvSpPr>
        <p:spPr>
          <a:xfrm>
            <a:off x="1437446" y="1277740"/>
            <a:ext cx="7022986" cy="57606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CO" sz="1600" dirty="0" smtClean="0">
                <a:solidFill>
                  <a:schemeClr val="tx1"/>
                </a:solidFill>
              </a:rPr>
              <a:t>Inscripición en la plataforma </a:t>
            </a:r>
            <a:r>
              <a:rPr lang="es-CO" sz="1600" dirty="0" smtClean="0">
                <a:solidFill>
                  <a:schemeClr val="tx1"/>
                </a:solidFill>
                <a:hlinkClick r:id="rId13"/>
              </a:rPr>
              <a:t>www.iniciativaeaca.org</a:t>
            </a:r>
            <a:r>
              <a:rPr lang="es-CO" sz="1600" dirty="0" smtClean="0">
                <a:solidFill>
                  <a:schemeClr val="tx1"/>
                </a:solidFill>
              </a:rPr>
              <a:t> </a:t>
            </a:r>
            <a:endParaRPr lang="es-CO" sz="1600" dirty="0">
              <a:solidFill>
                <a:schemeClr val="tx1"/>
              </a:solidFill>
            </a:endParaRPr>
          </a:p>
        </p:txBody>
      </p:sp>
      <p:sp>
        <p:nvSpPr>
          <p:cNvPr id="24" name="Rectángulo redondeado 23"/>
          <p:cNvSpPr/>
          <p:nvPr/>
        </p:nvSpPr>
        <p:spPr>
          <a:xfrm>
            <a:off x="1403648" y="1979479"/>
            <a:ext cx="7056784" cy="70476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CO" sz="1600" dirty="0" smtClean="0">
                <a:solidFill>
                  <a:schemeClr val="tx1"/>
                </a:solidFill>
              </a:rPr>
              <a:t>La empresa recibe un usuario y contraseña para continuar con el proceso.</a:t>
            </a:r>
            <a:endParaRPr lang="es-CO" sz="1600" dirty="0">
              <a:solidFill>
                <a:schemeClr val="tx1"/>
              </a:solidFill>
            </a:endParaRPr>
          </a:p>
        </p:txBody>
      </p:sp>
      <p:sp>
        <p:nvSpPr>
          <p:cNvPr id="27" name="Rectángulo redondeado 26"/>
          <p:cNvSpPr/>
          <p:nvPr/>
        </p:nvSpPr>
        <p:spPr>
          <a:xfrm>
            <a:off x="1403648" y="5025196"/>
            <a:ext cx="7056784" cy="57606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CO" sz="1600" dirty="0" smtClean="0">
                <a:solidFill>
                  <a:schemeClr val="tx1"/>
                </a:solidFill>
              </a:rPr>
              <a:t>La secretaría </a:t>
            </a:r>
            <a:r>
              <a:rPr lang="es-CO" sz="1600" dirty="0">
                <a:solidFill>
                  <a:schemeClr val="tx1"/>
                </a:solidFill>
              </a:rPr>
              <a:t>t</a:t>
            </a:r>
            <a:r>
              <a:rPr lang="es-CO" sz="1600" dirty="0" smtClean="0">
                <a:solidFill>
                  <a:schemeClr val="tx1"/>
                </a:solidFill>
              </a:rPr>
              <a:t>écnica presenta el informe de evaluación al </a:t>
            </a:r>
            <a:r>
              <a:rPr lang="es-CO" sz="1600" dirty="0">
                <a:solidFill>
                  <a:schemeClr val="tx1"/>
                </a:solidFill>
              </a:rPr>
              <a:t>C</a:t>
            </a:r>
            <a:r>
              <a:rPr lang="es-CO" sz="1600" dirty="0" smtClean="0">
                <a:solidFill>
                  <a:schemeClr val="tx1"/>
                </a:solidFill>
              </a:rPr>
              <a:t>omité Gestor. </a:t>
            </a:r>
            <a:endParaRPr lang="es-CO" sz="1600" dirty="0">
              <a:solidFill>
                <a:schemeClr val="tx1"/>
              </a:solidFill>
            </a:endParaRPr>
          </a:p>
        </p:txBody>
      </p:sp>
      <p:sp>
        <p:nvSpPr>
          <p:cNvPr id="28" name="Rectángulo redondeado 27"/>
          <p:cNvSpPr/>
          <p:nvPr/>
        </p:nvSpPr>
        <p:spPr>
          <a:xfrm>
            <a:off x="1403648" y="3537968"/>
            <a:ext cx="7056784" cy="70787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CO" sz="1600" dirty="0">
                <a:solidFill>
                  <a:schemeClr val="tx1"/>
                </a:solidFill>
              </a:rPr>
              <a:t>La </a:t>
            </a:r>
            <a:r>
              <a:rPr lang="es-CO" sz="1600" dirty="0" smtClean="0">
                <a:solidFill>
                  <a:schemeClr val="tx1"/>
                </a:solidFill>
              </a:rPr>
              <a:t>secretaría </a:t>
            </a:r>
            <a:r>
              <a:rPr lang="es-CO" sz="1600" dirty="0">
                <a:solidFill>
                  <a:schemeClr val="tx1"/>
                </a:solidFill>
              </a:rPr>
              <a:t>t</a:t>
            </a:r>
            <a:r>
              <a:rPr lang="es-CO" sz="1600" dirty="0" smtClean="0">
                <a:solidFill>
                  <a:schemeClr val="tx1"/>
                </a:solidFill>
              </a:rPr>
              <a:t>écnica verifica la información y la empresa empiece a diligenciar el cuestionario con las 109 preguntas.</a:t>
            </a:r>
            <a:endParaRPr lang="es-CO" sz="1600" dirty="0">
              <a:solidFill>
                <a:schemeClr val="tx1"/>
              </a:solidFill>
            </a:endParaRPr>
          </a:p>
        </p:txBody>
      </p:sp>
      <p:sp>
        <p:nvSpPr>
          <p:cNvPr id="29" name="Rectángulo redondeado 28"/>
          <p:cNvSpPr/>
          <p:nvPr/>
        </p:nvSpPr>
        <p:spPr>
          <a:xfrm>
            <a:off x="1403648" y="5710232"/>
            <a:ext cx="7056784" cy="74310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CO" sz="1600" dirty="0" smtClean="0">
                <a:solidFill>
                  <a:schemeClr val="tx1"/>
                </a:solidFill>
              </a:rPr>
              <a:t>Resultado de la evaluación y comunicación a la empresa participante si ingresa o no al listado de Empresas Activas Anticorrupción.</a:t>
            </a:r>
            <a:endParaRPr lang="es-CO" sz="1600" dirty="0">
              <a:solidFill>
                <a:schemeClr val="tx1"/>
              </a:solidFill>
            </a:endParaRPr>
          </a:p>
        </p:txBody>
      </p:sp>
      <p:sp>
        <p:nvSpPr>
          <p:cNvPr id="2" name="Rectángulo 1"/>
          <p:cNvSpPr/>
          <p:nvPr/>
        </p:nvSpPr>
        <p:spPr>
          <a:xfrm>
            <a:off x="133350" y="180975"/>
            <a:ext cx="8886825" cy="6486525"/>
          </a:xfrm>
          <a:prstGeom prst="rect">
            <a:avLst/>
          </a:prstGeom>
          <a:no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ángulo redondeado 14"/>
          <p:cNvSpPr/>
          <p:nvPr/>
        </p:nvSpPr>
        <p:spPr>
          <a:xfrm>
            <a:off x="1420547" y="2795305"/>
            <a:ext cx="7056784" cy="57606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CO" sz="1600" dirty="0">
                <a:solidFill>
                  <a:schemeClr val="tx1"/>
                </a:solidFill>
              </a:rPr>
              <a:t>La </a:t>
            </a:r>
            <a:r>
              <a:rPr lang="es-CO" sz="1600" dirty="0" smtClean="0">
                <a:solidFill>
                  <a:schemeClr val="tx1"/>
                </a:solidFill>
              </a:rPr>
              <a:t>empresa ingresa a la plataforma y diligencia los documentos solicitados de debida diligencia. </a:t>
            </a:r>
            <a:endParaRPr lang="es-CO" sz="1600" dirty="0">
              <a:solidFill>
                <a:schemeClr val="tx1"/>
              </a:solidFill>
            </a:endParaRPr>
          </a:p>
        </p:txBody>
      </p:sp>
      <p:sp>
        <p:nvSpPr>
          <p:cNvPr id="16" name="Rectángulo redondeado 15"/>
          <p:cNvSpPr/>
          <p:nvPr/>
        </p:nvSpPr>
        <p:spPr>
          <a:xfrm>
            <a:off x="1403648" y="4340160"/>
            <a:ext cx="7056784" cy="57606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CO" sz="1600" dirty="0">
                <a:solidFill>
                  <a:schemeClr val="tx1"/>
                </a:solidFill>
              </a:rPr>
              <a:t>La </a:t>
            </a:r>
            <a:r>
              <a:rPr lang="es-CO" sz="1600" dirty="0" smtClean="0">
                <a:solidFill>
                  <a:schemeClr val="tx1"/>
                </a:solidFill>
              </a:rPr>
              <a:t>secretaría técnica da inicio a la evaluación.</a:t>
            </a:r>
            <a:endParaRPr lang="es-CO" sz="1600" dirty="0">
              <a:solidFill>
                <a:schemeClr val="tx1"/>
              </a:solidFill>
            </a:endParaRPr>
          </a:p>
        </p:txBody>
      </p:sp>
      <p:sp>
        <p:nvSpPr>
          <p:cNvPr id="17" name="Elipse 16"/>
          <p:cNvSpPr/>
          <p:nvPr/>
        </p:nvSpPr>
        <p:spPr>
          <a:xfrm>
            <a:off x="683568" y="5025196"/>
            <a:ext cx="576064"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6</a:t>
            </a:r>
          </a:p>
        </p:txBody>
      </p:sp>
      <p:sp>
        <p:nvSpPr>
          <p:cNvPr id="18" name="Elipse 17"/>
          <p:cNvSpPr/>
          <p:nvPr/>
        </p:nvSpPr>
        <p:spPr>
          <a:xfrm>
            <a:off x="683568" y="5707067"/>
            <a:ext cx="576064"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tx1"/>
                </a:solidFill>
              </a:rPr>
              <a:t>7</a:t>
            </a:r>
            <a:endParaRPr lang="es-CO" dirty="0">
              <a:solidFill>
                <a:schemeClr val="tx1"/>
              </a:solidFill>
            </a:endParaRPr>
          </a:p>
        </p:txBody>
      </p:sp>
      <p:sp>
        <p:nvSpPr>
          <p:cNvPr id="3" name="CuadroTexto 2"/>
          <p:cNvSpPr txBox="1"/>
          <p:nvPr/>
        </p:nvSpPr>
        <p:spPr>
          <a:xfrm>
            <a:off x="422176" y="6433225"/>
            <a:ext cx="8464352" cy="261610"/>
          </a:xfrm>
          <a:prstGeom prst="rect">
            <a:avLst/>
          </a:prstGeom>
          <a:noFill/>
        </p:spPr>
        <p:txBody>
          <a:bodyPr wrap="square" rtlCol="0">
            <a:spAutoFit/>
          </a:bodyPr>
          <a:lstStyle/>
          <a:p>
            <a:r>
              <a:rPr lang="es-CO" sz="1100" dirty="0" smtClean="0"/>
              <a:t>Nota: Aquella empresa que ingrese al listado, tendrá que volver a presentarse en la iniciativa 2 años después para continuar en el listado.</a:t>
            </a:r>
            <a:endParaRPr lang="es-CO" sz="1100" dirty="0"/>
          </a:p>
        </p:txBody>
      </p:sp>
    </p:spTree>
    <p:extLst>
      <p:ext uri="{BB962C8B-B14F-4D97-AF65-F5344CB8AC3E}">
        <p14:creationId xmlns:p14="http://schemas.microsoft.com/office/powerpoint/2010/main" val="81200650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8 Rectángulo"/>
          <p:cNvSpPr/>
          <p:nvPr/>
        </p:nvSpPr>
        <p:spPr>
          <a:xfrm>
            <a:off x="138600" y="2924944"/>
            <a:ext cx="8866800" cy="8483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Rectángulo redondeado 4"/>
          <p:cNvSpPr/>
          <p:nvPr/>
        </p:nvSpPr>
        <p:spPr>
          <a:xfrm>
            <a:off x="304800" y="2996952"/>
            <a:ext cx="8514735" cy="7200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smtClean="0"/>
              <a:t>Resultado de las mediciones y principales hallazgos</a:t>
            </a:r>
            <a:endParaRPr lang="es-CO" sz="2400" b="1" u="sng" dirty="0"/>
          </a:p>
        </p:txBody>
      </p:sp>
      <p:sp>
        <p:nvSpPr>
          <p:cNvPr id="4" name="Rectángulo 3"/>
          <p:cNvSpPr/>
          <p:nvPr/>
        </p:nvSpPr>
        <p:spPr>
          <a:xfrm>
            <a:off x="138600" y="192505"/>
            <a:ext cx="8866800" cy="648502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Tree>
    <p:extLst>
      <p:ext uri="{BB962C8B-B14F-4D97-AF65-F5344CB8AC3E}">
        <p14:creationId xmlns:p14="http://schemas.microsoft.com/office/powerpoint/2010/main" val="99953900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p:cNvSpPr txBox="1"/>
          <p:nvPr/>
        </p:nvSpPr>
        <p:spPr>
          <a:xfrm>
            <a:off x="848906" y="4017880"/>
            <a:ext cx="3152177" cy="1231106"/>
          </a:xfrm>
          <a:prstGeom prst="rect">
            <a:avLst/>
          </a:prstGeom>
          <a:noFill/>
          <a:ln>
            <a:solidFill>
              <a:srgbClr val="FF0000"/>
            </a:solidFill>
          </a:ln>
        </p:spPr>
        <p:txBody>
          <a:bodyPr wrap="square" rtlCol="0">
            <a:spAutoFit/>
          </a:bodyPr>
          <a:lstStyle/>
          <a:p>
            <a:r>
              <a:rPr lang="es-CO" dirty="0" smtClean="0"/>
              <a:t>	</a:t>
            </a:r>
            <a:r>
              <a:rPr lang="es-CO" sz="1400" dirty="0" smtClean="0"/>
              <a:t>- Participación de ocho (8) 	empresas</a:t>
            </a:r>
          </a:p>
          <a:p>
            <a:r>
              <a:rPr lang="es-CO" sz="1400" dirty="0"/>
              <a:t>	</a:t>
            </a:r>
            <a:r>
              <a:rPr lang="es-CO" sz="1400" dirty="0" smtClean="0"/>
              <a:t>- Cinco (5) empresas 		ingresaron al </a:t>
            </a:r>
            <a:r>
              <a:rPr lang="es-CO" sz="1400" dirty="0"/>
              <a:t>	</a:t>
            </a:r>
            <a:r>
              <a:rPr lang="es-CO" sz="1400" dirty="0" smtClean="0"/>
              <a:t>listado	</a:t>
            </a:r>
            <a:endParaRPr lang="es-CO" sz="1400" dirty="0"/>
          </a:p>
        </p:txBody>
      </p:sp>
      <p:sp>
        <p:nvSpPr>
          <p:cNvPr id="16" name="CuadroTexto 15"/>
          <p:cNvSpPr txBox="1"/>
          <p:nvPr/>
        </p:nvSpPr>
        <p:spPr>
          <a:xfrm>
            <a:off x="5596287" y="1620018"/>
            <a:ext cx="3152177" cy="1015663"/>
          </a:xfrm>
          <a:prstGeom prst="rect">
            <a:avLst/>
          </a:prstGeom>
          <a:noFill/>
          <a:ln>
            <a:solidFill>
              <a:srgbClr val="FF0000"/>
            </a:solidFill>
          </a:ln>
        </p:spPr>
        <p:txBody>
          <a:bodyPr wrap="square" rtlCol="0">
            <a:spAutoFit/>
          </a:bodyPr>
          <a:lstStyle/>
          <a:p>
            <a:r>
              <a:rPr lang="es-CO" dirty="0" smtClean="0"/>
              <a:t>	</a:t>
            </a:r>
            <a:r>
              <a:rPr lang="es-CO" sz="1400" dirty="0" smtClean="0"/>
              <a:t>- Participación de 19 	empresas PYMES</a:t>
            </a:r>
          </a:p>
          <a:p>
            <a:r>
              <a:rPr lang="es-CO" sz="1400" dirty="0"/>
              <a:t>	</a:t>
            </a:r>
            <a:r>
              <a:rPr lang="es-CO" sz="1400" dirty="0" smtClean="0"/>
              <a:t>- SINTECTO LTDA. ingresó al 	listado</a:t>
            </a:r>
            <a:endParaRPr lang="es-CO" sz="1400" dirty="0"/>
          </a:p>
        </p:txBody>
      </p:sp>
      <p:sp>
        <p:nvSpPr>
          <p:cNvPr id="15" name="CuadroTexto 14"/>
          <p:cNvSpPr txBox="1"/>
          <p:nvPr/>
        </p:nvSpPr>
        <p:spPr>
          <a:xfrm>
            <a:off x="655651" y="1620294"/>
            <a:ext cx="3152177" cy="1015663"/>
          </a:xfrm>
          <a:prstGeom prst="rect">
            <a:avLst/>
          </a:prstGeom>
          <a:noFill/>
          <a:ln>
            <a:solidFill>
              <a:srgbClr val="FF0000"/>
            </a:solidFill>
          </a:ln>
        </p:spPr>
        <p:txBody>
          <a:bodyPr wrap="square" rtlCol="0">
            <a:spAutoFit/>
          </a:bodyPr>
          <a:lstStyle/>
          <a:p>
            <a:r>
              <a:rPr lang="es-CO" dirty="0" smtClean="0"/>
              <a:t>	</a:t>
            </a:r>
            <a:r>
              <a:rPr lang="es-CO" sz="1400" dirty="0" smtClean="0"/>
              <a:t>- Participación de 13 	empresas</a:t>
            </a:r>
          </a:p>
          <a:p>
            <a:r>
              <a:rPr lang="es-CO" sz="1400" dirty="0"/>
              <a:t>	</a:t>
            </a:r>
            <a:r>
              <a:rPr lang="es-CO" sz="1400" dirty="0" smtClean="0"/>
              <a:t>- Grupo Argos ingresó al 	listado	</a:t>
            </a:r>
            <a:endParaRPr lang="es-CO" sz="1400" dirty="0"/>
          </a:p>
        </p:txBody>
      </p:sp>
      <p:graphicFrame>
        <p:nvGraphicFramePr>
          <p:cNvPr id="4" name="Diagrama 3"/>
          <p:cNvGraphicFramePr/>
          <p:nvPr>
            <p:extLst/>
          </p:nvPr>
        </p:nvGraphicFramePr>
        <p:xfrm>
          <a:off x="1031776" y="503312"/>
          <a:ext cx="7428656" cy="792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10 Rectángulo"/>
          <p:cNvSpPr/>
          <p:nvPr/>
        </p:nvSpPr>
        <p:spPr>
          <a:xfrm>
            <a:off x="132347" y="418429"/>
            <a:ext cx="8891337" cy="56816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CO" b="1" dirty="0" smtClean="0"/>
              <a:t>Resultados de las mediciones</a:t>
            </a:r>
            <a:endParaRPr lang="es-CO" b="1" dirty="0"/>
          </a:p>
        </p:txBody>
      </p:sp>
      <p:sp>
        <p:nvSpPr>
          <p:cNvPr id="2" name="Rectángulo 1"/>
          <p:cNvSpPr/>
          <p:nvPr/>
        </p:nvSpPr>
        <p:spPr>
          <a:xfrm>
            <a:off x="132347" y="168443"/>
            <a:ext cx="8891337" cy="65331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6" name="CuadroTexto 5"/>
          <p:cNvSpPr txBox="1"/>
          <p:nvPr/>
        </p:nvSpPr>
        <p:spPr>
          <a:xfrm>
            <a:off x="539552" y="1124744"/>
            <a:ext cx="3034660" cy="338554"/>
          </a:xfrm>
          <a:prstGeom prst="rect">
            <a:avLst/>
          </a:prstGeom>
          <a:noFill/>
        </p:spPr>
        <p:txBody>
          <a:bodyPr wrap="square" rtlCol="0">
            <a:spAutoFit/>
          </a:bodyPr>
          <a:lstStyle/>
          <a:p>
            <a:r>
              <a:rPr lang="es-CO" sz="1600" dirty="0" smtClean="0">
                <a:solidFill>
                  <a:srgbClr val="C00000"/>
                </a:solidFill>
              </a:rPr>
              <a:t>1. Primer piloto Gran Empresa</a:t>
            </a:r>
            <a:endParaRPr lang="es-CO" sz="1600" dirty="0">
              <a:solidFill>
                <a:srgbClr val="C00000"/>
              </a:solidFill>
            </a:endParaRPr>
          </a:p>
        </p:txBody>
      </p:sp>
      <p:sp>
        <p:nvSpPr>
          <p:cNvPr id="9" name="CuadroTexto 8"/>
          <p:cNvSpPr txBox="1"/>
          <p:nvPr/>
        </p:nvSpPr>
        <p:spPr>
          <a:xfrm>
            <a:off x="4704445" y="1124744"/>
            <a:ext cx="3034660" cy="338554"/>
          </a:xfrm>
          <a:prstGeom prst="rect">
            <a:avLst/>
          </a:prstGeom>
          <a:noFill/>
        </p:spPr>
        <p:txBody>
          <a:bodyPr wrap="square" rtlCol="0">
            <a:spAutoFit/>
          </a:bodyPr>
          <a:lstStyle/>
          <a:p>
            <a:r>
              <a:rPr lang="es-CO" sz="1600" dirty="0" smtClean="0">
                <a:solidFill>
                  <a:srgbClr val="C00000"/>
                </a:solidFill>
              </a:rPr>
              <a:t>2. Primer piloto PYMES</a:t>
            </a:r>
            <a:endParaRPr lang="es-CO" sz="1600" dirty="0">
              <a:solidFill>
                <a:srgbClr val="C00000"/>
              </a:solidFill>
            </a:endParaRPr>
          </a:p>
        </p:txBody>
      </p:sp>
      <p:pic>
        <p:nvPicPr>
          <p:cNvPr id="10" name="Imagen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3529" y="1552375"/>
            <a:ext cx="1045615" cy="1032706"/>
          </a:xfrm>
          <a:prstGeom prst="rect">
            <a:avLst/>
          </a:prstGeom>
        </p:spPr>
      </p:pic>
      <p:sp>
        <p:nvSpPr>
          <p:cNvPr id="11" name="Rectángulo 10"/>
          <p:cNvSpPr/>
          <p:nvPr/>
        </p:nvSpPr>
        <p:spPr>
          <a:xfrm>
            <a:off x="323529" y="1552375"/>
            <a:ext cx="1045615" cy="10327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2" name="Imagen 11"/>
          <p:cNvPicPr>
            <a:picLocks noChangeAspect="1"/>
          </p:cNvPicPr>
          <p:nvPr/>
        </p:nvPicPr>
        <p:blipFill>
          <a:blip r:embed="rId9"/>
          <a:stretch>
            <a:fillRect/>
          </a:stretch>
        </p:blipFill>
        <p:spPr>
          <a:xfrm>
            <a:off x="4734091" y="1552387"/>
            <a:ext cx="1407078" cy="940509"/>
          </a:xfrm>
          <a:prstGeom prst="rect">
            <a:avLst/>
          </a:prstGeom>
        </p:spPr>
      </p:pic>
      <p:sp>
        <p:nvSpPr>
          <p:cNvPr id="13" name="CuadroTexto 12"/>
          <p:cNvSpPr txBox="1"/>
          <p:nvPr/>
        </p:nvSpPr>
        <p:spPr>
          <a:xfrm>
            <a:off x="611560" y="3356992"/>
            <a:ext cx="3456141" cy="338554"/>
          </a:xfrm>
          <a:prstGeom prst="rect">
            <a:avLst/>
          </a:prstGeom>
          <a:noFill/>
        </p:spPr>
        <p:txBody>
          <a:bodyPr wrap="square" rtlCol="0">
            <a:spAutoFit/>
          </a:bodyPr>
          <a:lstStyle/>
          <a:p>
            <a:r>
              <a:rPr lang="es-CO" sz="1600" dirty="0">
                <a:solidFill>
                  <a:srgbClr val="C00000"/>
                </a:solidFill>
              </a:rPr>
              <a:t>3</a:t>
            </a:r>
            <a:r>
              <a:rPr lang="es-CO" sz="1600" dirty="0" smtClean="0">
                <a:solidFill>
                  <a:srgbClr val="C00000"/>
                </a:solidFill>
              </a:rPr>
              <a:t>. Segunda medición Gran </a:t>
            </a:r>
            <a:r>
              <a:rPr lang="es-CO" sz="1600" dirty="0">
                <a:solidFill>
                  <a:srgbClr val="C00000"/>
                </a:solidFill>
              </a:rPr>
              <a:t>E</a:t>
            </a:r>
            <a:r>
              <a:rPr lang="es-CO" sz="1600" dirty="0" smtClean="0">
                <a:solidFill>
                  <a:srgbClr val="C00000"/>
                </a:solidFill>
              </a:rPr>
              <a:t>mpresa</a:t>
            </a:r>
            <a:endParaRPr lang="es-CO" sz="1600" dirty="0">
              <a:solidFill>
                <a:srgbClr val="C00000"/>
              </a:solidFill>
            </a:endParaRPr>
          </a:p>
        </p:txBody>
      </p:sp>
      <p:sp>
        <p:nvSpPr>
          <p:cNvPr id="14" name="Rectángulo 13"/>
          <p:cNvSpPr/>
          <p:nvPr/>
        </p:nvSpPr>
        <p:spPr>
          <a:xfrm>
            <a:off x="4800953" y="1562554"/>
            <a:ext cx="1340216" cy="9303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Rectángulo 18"/>
          <p:cNvSpPr/>
          <p:nvPr/>
        </p:nvSpPr>
        <p:spPr>
          <a:xfrm>
            <a:off x="433039" y="3933005"/>
            <a:ext cx="1080120" cy="1038896"/>
          </a:xfrm>
          <a:prstGeom prst="rect">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1" name="CuadroTexto 20"/>
          <p:cNvSpPr txBox="1"/>
          <p:nvPr/>
        </p:nvSpPr>
        <p:spPr>
          <a:xfrm>
            <a:off x="4788024" y="3284984"/>
            <a:ext cx="3456141" cy="584776"/>
          </a:xfrm>
          <a:prstGeom prst="rect">
            <a:avLst/>
          </a:prstGeom>
          <a:noFill/>
        </p:spPr>
        <p:txBody>
          <a:bodyPr wrap="square" rtlCol="0">
            <a:spAutoFit/>
          </a:bodyPr>
          <a:lstStyle/>
          <a:p>
            <a:r>
              <a:rPr lang="es-CO" sz="1600" dirty="0" smtClean="0">
                <a:solidFill>
                  <a:srgbClr val="C00000"/>
                </a:solidFill>
              </a:rPr>
              <a:t>4. Lo que viene…</a:t>
            </a:r>
          </a:p>
          <a:p>
            <a:endParaRPr lang="es-CO" sz="1600" dirty="0">
              <a:solidFill>
                <a:srgbClr val="C00000"/>
              </a:solidFill>
            </a:endParaRPr>
          </a:p>
        </p:txBody>
      </p:sp>
      <p:sp>
        <p:nvSpPr>
          <p:cNvPr id="24" name="CuadroTexto 23"/>
          <p:cNvSpPr txBox="1"/>
          <p:nvPr/>
        </p:nvSpPr>
        <p:spPr>
          <a:xfrm>
            <a:off x="5491923" y="4048768"/>
            <a:ext cx="3152177" cy="1015663"/>
          </a:xfrm>
          <a:prstGeom prst="rect">
            <a:avLst/>
          </a:prstGeom>
          <a:noFill/>
          <a:ln>
            <a:solidFill>
              <a:srgbClr val="FF0000"/>
            </a:solidFill>
          </a:ln>
        </p:spPr>
        <p:txBody>
          <a:bodyPr wrap="square" rtlCol="0">
            <a:spAutoFit/>
          </a:bodyPr>
          <a:lstStyle/>
          <a:p>
            <a:r>
              <a:rPr lang="es-CO" dirty="0" smtClean="0"/>
              <a:t>	</a:t>
            </a:r>
            <a:r>
              <a:rPr lang="es-CO" sz="1400" dirty="0" smtClean="0"/>
              <a:t>- Tercera medición Gran 	Empresa</a:t>
            </a:r>
          </a:p>
          <a:p>
            <a:r>
              <a:rPr lang="es-CO" sz="1400" dirty="0"/>
              <a:t>	</a:t>
            </a:r>
            <a:r>
              <a:rPr lang="es-CO" sz="1400" dirty="0" smtClean="0"/>
              <a:t>- Segunda medición PYMES	</a:t>
            </a:r>
            <a:endParaRPr lang="es-CO" sz="1400" dirty="0"/>
          </a:p>
        </p:txBody>
      </p:sp>
      <p:sp>
        <p:nvSpPr>
          <p:cNvPr id="25" name="Rectángulo 24"/>
          <p:cNvSpPr/>
          <p:nvPr/>
        </p:nvSpPr>
        <p:spPr>
          <a:xfrm>
            <a:off x="5076056" y="3963893"/>
            <a:ext cx="1080120" cy="10388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6" name="Imagen 2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86310" y="4014769"/>
            <a:ext cx="1069866" cy="970926"/>
          </a:xfrm>
          <a:prstGeom prst="rect">
            <a:avLst/>
          </a:prstGeom>
        </p:spPr>
      </p:pic>
      <p:pic>
        <p:nvPicPr>
          <p:cNvPr id="3" name="Imagen 2"/>
          <p:cNvPicPr>
            <a:picLocks noChangeAspect="1"/>
          </p:cNvPicPr>
          <p:nvPr/>
        </p:nvPicPr>
        <p:blipFill>
          <a:blip r:embed="rId11"/>
          <a:stretch>
            <a:fillRect/>
          </a:stretch>
        </p:blipFill>
        <p:spPr>
          <a:xfrm>
            <a:off x="483902" y="3963893"/>
            <a:ext cx="978393" cy="935068"/>
          </a:xfrm>
          <a:prstGeom prst="rect">
            <a:avLst/>
          </a:prstGeom>
        </p:spPr>
      </p:pic>
    </p:spTree>
    <p:extLst>
      <p:ext uri="{BB962C8B-B14F-4D97-AF65-F5344CB8AC3E}">
        <p14:creationId xmlns:p14="http://schemas.microsoft.com/office/powerpoint/2010/main" val="227043969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4"/>
          <p:cNvSpPr/>
          <p:nvPr/>
        </p:nvSpPr>
        <p:spPr>
          <a:xfrm>
            <a:off x="304800" y="2996952"/>
            <a:ext cx="8514735" cy="7200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smtClean="0"/>
              <a:t>CONTEXTO</a:t>
            </a:r>
            <a:endParaRPr lang="es-CO" sz="2400" b="1" u="sng" dirty="0"/>
          </a:p>
        </p:txBody>
      </p:sp>
      <p:sp>
        <p:nvSpPr>
          <p:cNvPr id="4" name="Rectángulo 3"/>
          <p:cNvSpPr/>
          <p:nvPr/>
        </p:nvSpPr>
        <p:spPr>
          <a:xfrm>
            <a:off x="138600" y="192505"/>
            <a:ext cx="8866800" cy="648502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grpSp>
        <p:nvGrpSpPr>
          <p:cNvPr id="6" name="Grupo 5"/>
          <p:cNvGrpSpPr/>
          <p:nvPr/>
        </p:nvGrpSpPr>
        <p:grpSpPr>
          <a:xfrm>
            <a:off x="116971" y="404664"/>
            <a:ext cx="8943972" cy="489442"/>
            <a:chOff x="0" y="4"/>
            <a:chExt cx="8943972" cy="489442"/>
          </a:xfrm>
        </p:grpSpPr>
        <p:sp>
          <p:nvSpPr>
            <p:cNvPr id="7" name="Rectángulo 6"/>
            <p:cNvSpPr/>
            <p:nvPr/>
          </p:nvSpPr>
          <p:spPr>
            <a:xfrm>
              <a:off x="0" y="4"/>
              <a:ext cx="8943972" cy="489442"/>
            </a:xfrm>
            <a:prstGeom prst="rect">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ectángulo 7"/>
            <p:cNvSpPr/>
            <p:nvPr/>
          </p:nvSpPr>
          <p:spPr>
            <a:xfrm>
              <a:off x="0" y="4"/>
              <a:ext cx="8943972" cy="4894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O" b="1" dirty="0" smtClean="0"/>
                <a:t>Índice</a:t>
              </a:r>
              <a:endParaRPr lang="es-CO" sz="1800" b="1" u="none" kern="1200" dirty="0"/>
            </a:p>
          </p:txBody>
        </p:sp>
      </p:grpSp>
      <p:sp>
        <p:nvSpPr>
          <p:cNvPr id="3" name="CuadroTexto 2"/>
          <p:cNvSpPr txBox="1"/>
          <p:nvPr/>
        </p:nvSpPr>
        <p:spPr>
          <a:xfrm>
            <a:off x="539552" y="903282"/>
            <a:ext cx="8301612" cy="5324535"/>
          </a:xfrm>
          <a:prstGeom prst="rect">
            <a:avLst/>
          </a:prstGeom>
          <a:noFill/>
        </p:spPr>
        <p:txBody>
          <a:bodyPr wrap="square" rtlCol="0">
            <a:spAutoFit/>
          </a:bodyPr>
          <a:lstStyle/>
          <a:p>
            <a:pPr marL="342900" indent="-342900">
              <a:buAutoNum type="arabicPeriod"/>
            </a:pPr>
            <a:r>
              <a:rPr lang="es-CO" sz="1700" b="1" dirty="0" smtClean="0"/>
              <a:t>Contexto</a:t>
            </a:r>
          </a:p>
          <a:p>
            <a:pPr marL="742950" lvl="1" indent="-285750">
              <a:buFont typeface="Arial" panose="020B0604020202020204" pitchFamily="34" charset="0"/>
              <a:buChar char="•"/>
            </a:pPr>
            <a:r>
              <a:rPr lang="es-CO" sz="1700" dirty="0" smtClean="0"/>
              <a:t>Antecedentes</a:t>
            </a:r>
          </a:p>
          <a:p>
            <a:pPr marL="742950" lvl="1" indent="-285750">
              <a:buFont typeface="Arial" panose="020B0604020202020204" pitchFamily="34" charset="0"/>
              <a:buChar char="•"/>
            </a:pPr>
            <a:r>
              <a:rPr lang="es-CO" sz="1700" dirty="0" smtClean="0"/>
              <a:t>Política Pública Integral Anticorrupción - PPIA</a:t>
            </a:r>
          </a:p>
          <a:p>
            <a:pPr marL="742950" lvl="1" indent="-285750">
              <a:buFont typeface="Arial" panose="020B0604020202020204" pitchFamily="34" charset="0"/>
              <a:buChar char="•"/>
            </a:pPr>
            <a:r>
              <a:rPr lang="es-CO" sz="1700" dirty="0" smtClean="0"/>
              <a:t>Ley 1778 de 2016</a:t>
            </a:r>
          </a:p>
          <a:p>
            <a:pPr marL="742950" lvl="1" indent="-285750">
              <a:buFont typeface="Arial" panose="020B0604020202020204" pitchFamily="34" charset="0"/>
              <a:buChar char="•"/>
            </a:pPr>
            <a:r>
              <a:rPr lang="es-CO" sz="1700" dirty="0" smtClean="0"/>
              <a:t>Riesgos de la corrupción</a:t>
            </a:r>
          </a:p>
          <a:p>
            <a:pPr marL="742950" lvl="1" indent="-285750">
              <a:buFont typeface="Arial" panose="020B0604020202020204" pitchFamily="34" charset="0"/>
              <a:buChar char="•"/>
            </a:pPr>
            <a:endParaRPr lang="es-CO" sz="1700" dirty="0"/>
          </a:p>
          <a:p>
            <a:pPr marL="342900" indent="-342900">
              <a:buAutoNum type="arabicPeriod" startAt="2"/>
            </a:pPr>
            <a:r>
              <a:rPr lang="es-CO" sz="1700" b="1" dirty="0" smtClean="0"/>
              <a:t>Empresas Activas Anticorrupción</a:t>
            </a:r>
          </a:p>
          <a:p>
            <a:pPr marL="800100" lvl="1" indent="-342900">
              <a:buFont typeface="Arial" panose="020B0604020202020204" pitchFamily="34" charset="0"/>
              <a:buChar char="•"/>
            </a:pPr>
            <a:r>
              <a:rPr lang="es-CO" sz="1700" dirty="0" smtClean="0"/>
              <a:t>Origen de la iniciativa</a:t>
            </a:r>
          </a:p>
          <a:p>
            <a:pPr marL="800100" lvl="1" indent="-342900">
              <a:buFont typeface="Arial" panose="020B0604020202020204" pitchFamily="34" charset="0"/>
              <a:buChar char="•"/>
            </a:pPr>
            <a:r>
              <a:rPr lang="es-CO" sz="1700" dirty="0" smtClean="0"/>
              <a:t>¿En qué consiste la iniciativa?</a:t>
            </a:r>
          </a:p>
          <a:p>
            <a:pPr marL="800100" lvl="1" indent="-342900">
              <a:buFont typeface="Arial" panose="020B0604020202020204" pitchFamily="34" charset="0"/>
              <a:buChar char="•"/>
            </a:pPr>
            <a:r>
              <a:rPr lang="es-CO" sz="1700" dirty="0" smtClean="0"/>
              <a:t>Desarrollo de la iniciativa</a:t>
            </a:r>
          </a:p>
          <a:p>
            <a:pPr marL="742950" lvl="1" indent="-285750">
              <a:buFont typeface="Arial" panose="020B0604020202020204" pitchFamily="34" charset="0"/>
              <a:buChar char="•"/>
            </a:pPr>
            <a:r>
              <a:rPr lang="es-CO" sz="1700" dirty="0" smtClean="0"/>
              <a:t> Proceso de evaluación</a:t>
            </a:r>
          </a:p>
          <a:p>
            <a:pPr marL="742950" lvl="1" indent="-285750">
              <a:buFont typeface="Arial" panose="020B0604020202020204" pitchFamily="34" charset="0"/>
              <a:buChar char="•"/>
            </a:pPr>
            <a:r>
              <a:rPr lang="es-CO" sz="1700" dirty="0" smtClean="0"/>
              <a:t> Categorías de evaluación</a:t>
            </a:r>
          </a:p>
          <a:p>
            <a:pPr marL="742950" lvl="1" indent="-285750">
              <a:buFont typeface="Arial" panose="020B0604020202020204" pitchFamily="34" charset="0"/>
              <a:buChar char="•"/>
            </a:pPr>
            <a:r>
              <a:rPr lang="es-CO" sz="1700" dirty="0" smtClean="0"/>
              <a:t> Paso a paso de la iniciativa</a:t>
            </a:r>
            <a:endParaRPr lang="es-CO" sz="1700" dirty="0"/>
          </a:p>
          <a:p>
            <a:pPr lvl="1"/>
            <a:endParaRPr lang="es-CO" sz="1700" dirty="0" smtClean="0"/>
          </a:p>
          <a:p>
            <a:pPr marL="342900" indent="-342900">
              <a:buAutoNum type="arabicPeriod" startAt="2"/>
            </a:pPr>
            <a:r>
              <a:rPr lang="es-CO" sz="1700" b="1" dirty="0" smtClean="0"/>
              <a:t>Resultados de las mediciones y hallazgos</a:t>
            </a:r>
          </a:p>
          <a:p>
            <a:pPr marL="742950" lvl="1" indent="-285750">
              <a:buFont typeface="Arial" panose="020B0604020202020204" pitchFamily="34" charset="0"/>
              <a:buChar char="•"/>
            </a:pPr>
            <a:r>
              <a:rPr lang="es-CO" sz="1700" dirty="0" smtClean="0"/>
              <a:t>Hallazgos de la iniciativa</a:t>
            </a:r>
          </a:p>
          <a:p>
            <a:pPr marL="742950" lvl="1" indent="-285750">
              <a:buFont typeface="Arial" panose="020B0604020202020204" pitchFamily="34" charset="0"/>
              <a:buChar char="•"/>
            </a:pPr>
            <a:r>
              <a:rPr lang="es-CO" sz="1700" dirty="0" smtClean="0"/>
              <a:t>Impacto</a:t>
            </a:r>
          </a:p>
          <a:p>
            <a:pPr marL="742950" lvl="1" indent="-285750">
              <a:buFont typeface="Arial" panose="020B0604020202020204" pitchFamily="34" charset="0"/>
              <a:buChar char="•"/>
            </a:pPr>
            <a:endParaRPr lang="es-CO" sz="1700" dirty="0" smtClean="0"/>
          </a:p>
          <a:p>
            <a:pPr marL="342900" indent="-342900">
              <a:buAutoNum type="arabicPeriod" startAt="2"/>
            </a:pPr>
            <a:r>
              <a:rPr lang="es-CO" sz="1700" b="1" dirty="0" smtClean="0"/>
              <a:t>Beneficios de las empresas participantes en la iniciativa Empresas Activas Anticorrupción</a:t>
            </a:r>
          </a:p>
        </p:txBody>
      </p:sp>
    </p:spTree>
    <p:extLst>
      <p:ext uri="{BB962C8B-B14F-4D97-AF65-F5344CB8AC3E}">
        <p14:creationId xmlns:p14="http://schemas.microsoft.com/office/powerpoint/2010/main" val="276570717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1677022397"/>
              </p:ext>
            </p:extLst>
          </p:nvPr>
        </p:nvGraphicFramePr>
        <p:xfrm>
          <a:off x="85725" y="300198"/>
          <a:ext cx="8943975" cy="4894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ángulo 6"/>
          <p:cNvSpPr/>
          <p:nvPr/>
        </p:nvSpPr>
        <p:spPr>
          <a:xfrm>
            <a:off x="85725" y="114300"/>
            <a:ext cx="8943975" cy="65913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CuadroTexto 18"/>
          <p:cNvSpPr txBox="1"/>
          <p:nvPr/>
        </p:nvSpPr>
        <p:spPr>
          <a:xfrm>
            <a:off x="458120" y="1637101"/>
            <a:ext cx="1923238" cy="1169551"/>
          </a:xfrm>
          <a:prstGeom prst="rect">
            <a:avLst/>
          </a:prstGeom>
          <a:noFill/>
        </p:spPr>
        <p:txBody>
          <a:bodyPr wrap="square" rtlCol="0">
            <a:spAutoFit/>
          </a:bodyPr>
          <a:lstStyle/>
          <a:p>
            <a:r>
              <a:rPr lang="es-ES" sz="1400" dirty="0" smtClean="0">
                <a:cs typeface="Helvetica"/>
              </a:rPr>
              <a:t>Compromiso frente </a:t>
            </a:r>
            <a:r>
              <a:rPr lang="es-ES" sz="1400" dirty="0">
                <a:cs typeface="Helvetica"/>
              </a:rPr>
              <a:t>a</a:t>
            </a:r>
            <a:r>
              <a:rPr lang="es-ES" sz="1400" dirty="0" smtClean="0">
                <a:cs typeface="Helvetica"/>
              </a:rPr>
              <a:t> la implementación de herramientas de prevención de corrupción</a:t>
            </a:r>
            <a:endParaRPr lang="es-ES" sz="1400" dirty="0">
              <a:cs typeface="Helvetica"/>
            </a:endParaRPr>
          </a:p>
        </p:txBody>
      </p:sp>
      <p:sp>
        <p:nvSpPr>
          <p:cNvPr id="16" name="CuadroTexto 15"/>
          <p:cNvSpPr txBox="1"/>
          <p:nvPr/>
        </p:nvSpPr>
        <p:spPr>
          <a:xfrm>
            <a:off x="2189334" y="369206"/>
            <a:ext cx="4762073" cy="369332"/>
          </a:xfrm>
          <a:prstGeom prst="rect">
            <a:avLst/>
          </a:prstGeom>
          <a:noFill/>
        </p:spPr>
        <p:txBody>
          <a:bodyPr wrap="none" rtlCol="0">
            <a:spAutoFit/>
          </a:bodyPr>
          <a:lstStyle/>
          <a:p>
            <a:pPr lvl="0" algn="ctr"/>
            <a:r>
              <a:rPr lang="es-CO" b="1" dirty="0" smtClean="0">
                <a:solidFill>
                  <a:schemeClr val="bg1"/>
                </a:solidFill>
              </a:rPr>
              <a:t>¿Qué se identificó en las mediciones realizadas?</a:t>
            </a:r>
            <a:endParaRPr lang="es-CO" dirty="0">
              <a:solidFill>
                <a:schemeClr val="bg1"/>
              </a:solidFill>
            </a:endParaRPr>
          </a:p>
        </p:txBody>
      </p:sp>
      <p:sp>
        <p:nvSpPr>
          <p:cNvPr id="5" name="CuadroTexto 4"/>
          <p:cNvSpPr txBox="1"/>
          <p:nvPr/>
        </p:nvSpPr>
        <p:spPr>
          <a:xfrm>
            <a:off x="815875" y="1066071"/>
            <a:ext cx="3024336" cy="369332"/>
          </a:xfrm>
          <a:prstGeom prst="rect">
            <a:avLst/>
          </a:prstGeom>
          <a:noFill/>
        </p:spPr>
        <p:txBody>
          <a:bodyPr wrap="square" rtlCol="0">
            <a:spAutoFit/>
          </a:bodyPr>
          <a:lstStyle/>
          <a:p>
            <a:pPr algn="ctr"/>
            <a:r>
              <a:rPr lang="es-CO" dirty="0" smtClean="0">
                <a:solidFill>
                  <a:srgbClr val="C00000"/>
                </a:solidFill>
              </a:rPr>
              <a:t>Gran Empresa</a:t>
            </a:r>
            <a:endParaRPr lang="es-CO" dirty="0">
              <a:solidFill>
                <a:srgbClr val="C00000"/>
              </a:solidFill>
            </a:endParaRPr>
          </a:p>
        </p:txBody>
      </p:sp>
      <p:sp>
        <p:nvSpPr>
          <p:cNvPr id="20" name="CuadroTexto 19"/>
          <p:cNvSpPr txBox="1"/>
          <p:nvPr/>
        </p:nvSpPr>
        <p:spPr>
          <a:xfrm>
            <a:off x="5398282" y="1091911"/>
            <a:ext cx="3024336" cy="369332"/>
          </a:xfrm>
          <a:prstGeom prst="rect">
            <a:avLst/>
          </a:prstGeom>
          <a:noFill/>
        </p:spPr>
        <p:txBody>
          <a:bodyPr wrap="square" rtlCol="0">
            <a:spAutoFit/>
          </a:bodyPr>
          <a:lstStyle/>
          <a:p>
            <a:pPr algn="ctr"/>
            <a:r>
              <a:rPr lang="es-CO" dirty="0" smtClean="0">
                <a:solidFill>
                  <a:srgbClr val="C00000"/>
                </a:solidFill>
              </a:rPr>
              <a:t>PYMES</a:t>
            </a:r>
            <a:endParaRPr lang="es-CO" dirty="0">
              <a:solidFill>
                <a:srgbClr val="C00000"/>
              </a:solidFill>
            </a:endParaRPr>
          </a:p>
        </p:txBody>
      </p:sp>
      <p:pic>
        <p:nvPicPr>
          <p:cNvPr id="26" name="Imagen 25"/>
          <p:cNvPicPr>
            <a:picLocks noChangeAspect="1"/>
          </p:cNvPicPr>
          <p:nvPr/>
        </p:nvPicPr>
        <p:blipFill rotWithShape="1">
          <a:blip r:embed="rId8" cstate="print">
            <a:extLst>
              <a:ext uri="{28A0092B-C50C-407E-A947-70E740481C1C}">
                <a14:useLocalDpi xmlns:a14="http://schemas.microsoft.com/office/drawing/2010/main" val="0"/>
              </a:ext>
            </a:extLst>
          </a:blip>
          <a:srcRect l="6138" t="5101" r="50495" b="-5101"/>
          <a:stretch/>
        </p:blipFill>
        <p:spPr>
          <a:xfrm>
            <a:off x="203744" y="1680716"/>
            <a:ext cx="228972" cy="268038"/>
          </a:xfrm>
          <a:prstGeom prst="rect">
            <a:avLst/>
          </a:prstGeom>
        </p:spPr>
      </p:pic>
      <p:pic>
        <p:nvPicPr>
          <p:cNvPr id="27" name="Imagen 26"/>
          <p:cNvPicPr>
            <a:picLocks noChangeAspect="1"/>
          </p:cNvPicPr>
          <p:nvPr/>
        </p:nvPicPr>
        <p:blipFill rotWithShape="1">
          <a:blip r:embed="rId9" cstate="print">
            <a:extLst>
              <a:ext uri="{28A0092B-C50C-407E-A947-70E740481C1C}">
                <a14:useLocalDpi xmlns:a14="http://schemas.microsoft.com/office/drawing/2010/main" val="0"/>
              </a:ext>
            </a:extLst>
          </a:blip>
          <a:srcRect l="51065" r="5568"/>
          <a:stretch/>
        </p:blipFill>
        <p:spPr>
          <a:xfrm>
            <a:off x="2427138" y="1685706"/>
            <a:ext cx="228972" cy="263048"/>
          </a:xfrm>
          <a:prstGeom prst="rect">
            <a:avLst/>
          </a:prstGeom>
        </p:spPr>
      </p:pic>
      <p:sp>
        <p:nvSpPr>
          <p:cNvPr id="31" name="CuadroTexto 30"/>
          <p:cNvSpPr txBox="1"/>
          <p:nvPr/>
        </p:nvSpPr>
        <p:spPr>
          <a:xfrm>
            <a:off x="2620142" y="1637100"/>
            <a:ext cx="1923238" cy="954107"/>
          </a:xfrm>
          <a:prstGeom prst="rect">
            <a:avLst/>
          </a:prstGeom>
          <a:noFill/>
        </p:spPr>
        <p:txBody>
          <a:bodyPr wrap="square" rtlCol="0">
            <a:spAutoFit/>
          </a:bodyPr>
          <a:lstStyle/>
          <a:p>
            <a:r>
              <a:rPr lang="es-ES" sz="1400" dirty="0">
                <a:cs typeface="Helvetica"/>
              </a:rPr>
              <a:t>Falta de inclusión de los riesgos </a:t>
            </a:r>
            <a:r>
              <a:rPr lang="es-ES" sz="1400" dirty="0" smtClean="0">
                <a:cs typeface="Helvetica"/>
              </a:rPr>
              <a:t>de corrupción </a:t>
            </a:r>
            <a:r>
              <a:rPr lang="es-ES" sz="1400" dirty="0">
                <a:cs typeface="Helvetica"/>
              </a:rPr>
              <a:t>dentro de </a:t>
            </a:r>
            <a:r>
              <a:rPr lang="es-ES" sz="1400" dirty="0" smtClean="0">
                <a:cs typeface="Helvetica"/>
              </a:rPr>
              <a:t>las matrices de </a:t>
            </a:r>
            <a:r>
              <a:rPr lang="es-ES" sz="1400" dirty="0">
                <a:cs typeface="Helvetica"/>
              </a:rPr>
              <a:t>riesgos</a:t>
            </a:r>
          </a:p>
        </p:txBody>
      </p:sp>
      <p:sp>
        <p:nvSpPr>
          <p:cNvPr id="32" name="CuadroTexto 31"/>
          <p:cNvSpPr txBox="1"/>
          <p:nvPr/>
        </p:nvSpPr>
        <p:spPr>
          <a:xfrm>
            <a:off x="422458" y="3050957"/>
            <a:ext cx="1923238" cy="954107"/>
          </a:xfrm>
          <a:prstGeom prst="rect">
            <a:avLst/>
          </a:prstGeom>
          <a:noFill/>
        </p:spPr>
        <p:txBody>
          <a:bodyPr wrap="square" rtlCol="0">
            <a:spAutoFit/>
          </a:bodyPr>
          <a:lstStyle/>
          <a:p>
            <a:r>
              <a:rPr lang="es-ES" sz="1400" dirty="0" smtClean="0">
                <a:cs typeface="Helvetica"/>
              </a:rPr>
              <a:t>Interés por fortalecer los programas de cumplimiento anticorrupción </a:t>
            </a:r>
            <a:endParaRPr lang="es-ES" sz="1400" dirty="0">
              <a:cs typeface="Helvetica"/>
            </a:endParaRPr>
          </a:p>
        </p:txBody>
      </p:sp>
      <p:pic>
        <p:nvPicPr>
          <p:cNvPr id="33" name="Imagen 32"/>
          <p:cNvPicPr>
            <a:picLocks noChangeAspect="1"/>
          </p:cNvPicPr>
          <p:nvPr/>
        </p:nvPicPr>
        <p:blipFill rotWithShape="1">
          <a:blip r:embed="rId8" cstate="print">
            <a:extLst>
              <a:ext uri="{28A0092B-C50C-407E-A947-70E740481C1C}">
                <a14:useLocalDpi xmlns:a14="http://schemas.microsoft.com/office/drawing/2010/main" val="0"/>
              </a:ext>
            </a:extLst>
          </a:blip>
          <a:srcRect l="6138" t="5101" r="50495" b="-5101"/>
          <a:stretch/>
        </p:blipFill>
        <p:spPr>
          <a:xfrm>
            <a:off x="168082" y="3094572"/>
            <a:ext cx="228972" cy="268038"/>
          </a:xfrm>
          <a:prstGeom prst="rect">
            <a:avLst/>
          </a:prstGeom>
        </p:spPr>
      </p:pic>
      <p:pic>
        <p:nvPicPr>
          <p:cNvPr id="34" name="Imagen 33"/>
          <p:cNvPicPr>
            <a:picLocks noChangeAspect="1"/>
          </p:cNvPicPr>
          <p:nvPr/>
        </p:nvPicPr>
        <p:blipFill rotWithShape="1">
          <a:blip r:embed="rId9" cstate="print">
            <a:extLst>
              <a:ext uri="{28A0092B-C50C-407E-A947-70E740481C1C}">
                <a14:useLocalDpi xmlns:a14="http://schemas.microsoft.com/office/drawing/2010/main" val="0"/>
              </a:ext>
            </a:extLst>
          </a:blip>
          <a:srcRect l="51065" r="5568"/>
          <a:stretch/>
        </p:blipFill>
        <p:spPr>
          <a:xfrm>
            <a:off x="2418249" y="2992824"/>
            <a:ext cx="228972" cy="263048"/>
          </a:xfrm>
          <a:prstGeom prst="rect">
            <a:avLst/>
          </a:prstGeom>
        </p:spPr>
      </p:pic>
      <p:sp>
        <p:nvSpPr>
          <p:cNvPr id="35" name="CuadroTexto 34"/>
          <p:cNvSpPr txBox="1"/>
          <p:nvPr/>
        </p:nvSpPr>
        <p:spPr>
          <a:xfrm>
            <a:off x="2665616" y="2943234"/>
            <a:ext cx="1923238" cy="1169551"/>
          </a:xfrm>
          <a:prstGeom prst="rect">
            <a:avLst/>
          </a:prstGeom>
          <a:noFill/>
        </p:spPr>
        <p:txBody>
          <a:bodyPr wrap="square" rtlCol="0">
            <a:spAutoFit/>
          </a:bodyPr>
          <a:lstStyle/>
          <a:p>
            <a:r>
              <a:rPr lang="es-ES" sz="1400" dirty="0" smtClean="0">
                <a:cs typeface="Helvetica"/>
              </a:rPr>
              <a:t>Poca capacidad de sensibilización y capacitación frente al programa de cumplimiento </a:t>
            </a:r>
            <a:endParaRPr lang="es-ES" sz="1400" dirty="0">
              <a:cs typeface="Helvetica"/>
            </a:endParaRPr>
          </a:p>
        </p:txBody>
      </p:sp>
      <p:sp>
        <p:nvSpPr>
          <p:cNvPr id="36" name="CuadroTexto 35"/>
          <p:cNvSpPr txBox="1"/>
          <p:nvPr/>
        </p:nvSpPr>
        <p:spPr>
          <a:xfrm>
            <a:off x="458120" y="4269924"/>
            <a:ext cx="1923238" cy="1384995"/>
          </a:xfrm>
          <a:prstGeom prst="rect">
            <a:avLst/>
          </a:prstGeom>
          <a:noFill/>
        </p:spPr>
        <p:txBody>
          <a:bodyPr wrap="square" rtlCol="0">
            <a:spAutoFit/>
          </a:bodyPr>
          <a:lstStyle/>
          <a:p>
            <a:r>
              <a:rPr lang="es-ES" sz="1400" dirty="0" smtClean="0">
                <a:cs typeface="Helvetica"/>
              </a:rPr>
              <a:t>Conciencia sobre la importancia de la corresponsabilidad del sector privado en la lucha contra la corrupción</a:t>
            </a:r>
            <a:endParaRPr lang="es-ES" sz="1400" dirty="0">
              <a:cs typeface="Helvetica"/>
            </a:endParaRPr>
          </a:p>
        </p:txBody>
      </p:sp>
      <p:pic>
        <p:nvPicPr>
          <p:cNvPr id="37" name="Imagen 36"/>
          <p:cNvPicPr>
            <a:picLocks noChangeAspect="1"/>
          </p:cNvPicPr>
          <p:nvPr/>
        </p:nvPicPr>
        <p:blipFill rotWithShape="1">
          <a:blip r:embed="rId8" cstate="print">
            <a:extLst>
              <a:ext uri="{28A0092B-C50C-407E-A947-70E740481C1C}">
                <a14:useLocalDpi xmlns:a14="http://schemas.microsoft.com/office/drawing/2010/main" val="0"/>
              </a:ext>
            </a:extLst>
          </a:blip>
          <a:srcRect l="6138" t="5101" r="50495" b="-5101"/>
          <a:stretch/>
        </p:blipFill>
        <p:spPr>
          <a:xfrm>
            <a:off x="203744" y="4313539"/>
            <a:ext cx="228972" cy="268038"/>
          </a:xfrm>
          <a:prstGeom prst="rect">
            <a:avLst/>
          </a:prstGeom>
        </p:spPr>
      </p:pic>
      <p:pic>
        <p:nvPicPr>
          <p:cNvPr id="38" name="Imagen 37"/>
          <p:cNvPicPr>
            <a:picLocks noChangeAspect="1"/>
          </p:cNvPicPr>
          <p:nvPr/>
        </p:nvPicPr>
        <p:blipFill rotWithShape="1">
          <a:blip r:embed="rId9" cstate="print">
            <a:extLst>
              <a:ext uri="{28A0092B-C50C-407E-A947-70E740481C1C}">
                <a14:useLocalDpi xmlns:a14="http://schemas.microsoft.com/office/drawing/2010/main" val="0"/>
              </a:ext>
            </a:extLst>
          </a:blip>
          <a:srcRect l="51065" r="5568"/>
          <a:stretch/>
        </p:blipFill>
        <p:spPr>
          <a:xfrm>
            <a:off x="2427138" y="4318529"/>
            <a:ext cx="228972" cy="263048"/>
          </a:xfrm>
          <a:prstGeom prst="rect">
            <a:avLst/>
          </a:prstGeom>
        </p:spPr>
      </p:pic>
      <p:sp>
        <p:nvSpPr>
          <p:cNvPr id="39" name="CuadroTexto 38"/>
          <p:cNvSpPr txBox="1"/>
          <p:nvPr/>
        </p:nvSpPr>
        <p:spPr>
          <a:xfrm>
            <a:off x="2620142" y="4269923"/>
            <a:ext cx="1923238" cy="1169551"/>
          </a:xfrm>
          <a:prstGeom prst="rect">
            <a:avLst/>
          </a:prstGeom>
          <a:noFill/>
        </p:spPr>
        <p:txBody>
          <a:bodyPr wrap="square" rtlCol="0">
            <a:spAutoFit/>
          </a:bodyPr>
          <a:lstStyle/>
          <a:p>
            <a:r>
              <a:rPr lang="es-ES" sz="1400" dirty="0" smtClean="0">
                <a:cs typeface="Helvetica"/>
              </a:rPr>
              <a:t>Falta de complemento entre SARLAFT y el programa de cumplimiento anticorrupción</a:t>
            </a:r>
            <a:endParaRPr lang="es-ES" sz="1400" dirty="0">
              <a:cs typeface="Helvetica"/>
            </a:endParaRPr>
          </a:p>
        </p:txBody>
      </p:sp>
      <p:sp>
        <p:nvSpPr>
          <p:cNvPr id="40" name="CuadroTexto 39"/>
          <p:cNvSpPr txBox="1"/>
          <p:nvPr/>
        </p:nvSpPr>
        <p:spPr>
          <a:xfrm>
            <a:off x="5036985" y="1637099"/>
            <a:ext cx="1923238" cy="954107"/>
          </a:xfrm>
          <a:prstGeom prst="rect">
            <a:avLst/>
          </a:prstGeom>
          <a:noFill/>
        </p:spPr>
        <p:txBody>
          <a:bodyPr wrap="square" rtlCol="0">
            <a:spAutoFit/>
          </a:bodyPr>
          <a:lstStyle/>
          <a:p>
            <a:r>
              <a:rPr lang="es-ES" sz="1400" dirty="0" smtClean="0">
                <a:cs typeface="Helvetica"/>
              </a:rPr>
              <a:t>Disposición de las empresas PYMES para participar en la iniciativa</a:t>
            </a:r>
            <a:endParaRPr lang="es-ES" sz="1400" dirty="0">
              <a:cs typeface="Helvetica"/>
            </a:endParaRPr>
          </a:p>
        </p:txBody>
      </p:sp>
      <p:pic>
        <p:nvPicPr>
          <p:cNvPr id="41" name="Imagen 40"/>
          <p:cNvPicPr>
            <a:picLocks noChangeAspect="1"/>
          </p:cNvPicPr>
          <p:nvPr/>
        </p:nvPicPr>
        <p:blipFill rotWithShape="1">
          <a:blip r:embed="rId8" cstate="print">
            <a:extLst>
              <a:ext uri="{28A0092B-C50C-407E-A947-70E740481C1C}">
                <a14:useLocalDpi xmlns:a14="http://schemas.microsoft.com/office/drawing/2010/main" val="0"/>
              </a:ext>
            </a:extLst>
          </a:blip>
          <a:srcRect l="6138" t="5101" r="50495" b="-5101"/>
          <a:stretch/>
        </p:blipFill>
        <p:spPr>
          <a:xfrm>
            <a:off x="4716600" y="1718639"/>
            <a:ext cx="228972" cy="268038"/>
          </a:xfrm>
          <a:prstGeom prst="rect">
            <a:avLst/>
          </a:prstGeom>
        </p:spPr>
      </p:pic>
      <p:pic>
        <p:nvPicPr>
          <p:cNvPr id="42" name="Imagen 41"/>
          <p:cNvPicPr>
            <a:picLocks noChangeAspect="1"/>
          </p:cNvPicPr>
          <p:nvPr/>
        </p:nvPicPr>
        <p:blipFill rotWithShape="1">
          <a:blip r:embed="rId9" cstate="print">
            <a:extLst>
              <a:ext uri="{28A0092B-C50C-407E-A947-70E740481C1C}">
                <a14:useLocalDpi xmlns:a14="http://schemas.microsoft.com/office/drawing/2010/main" val="0"/>
              </a:ext>
            </a:extLst>
          </a:blip>
          <a:srcRect l="51065" r="5568"/>
          <a:stretch/>
        </p:blipFill>
        <p:spPr>
          <a:xfrm>
            <a:off x="6913458" y="1723629"/>
            <a:ext cx="228972" cy="263048"/>
          </a:xfrm>
          <a:prstGeom prst="rect">
            <a:avLst/>
          </a:prstGeom>
        </p:spPr>
      </p:pic>
      <p:sp>
        <p:nvSpPr>
          <p:cNvPr id="43" name="CuadroTexto 42"/>
          <p:cNvSpPr txBox="1"/>
          <p:nvPr/>
        </p:nvSpPr>
        <p:spPr>
          <a:xfrm>
            <a:off x="7106462" y="1675023"/>
            <a:ext cx="1858026" cy="954107"/>
          </a:xfrm>
          <a:prstGeom prst="rect">
            <a:avLst/>
          </a:prstGeom>
          <a:noFill/>
        </p:spPr>
        <p:txBody>
          <a:bodyPr wrap="square" rtlCol="0">
            <a:spAutoFit/>
          </a:bodyPr>
          <a:lstStyle/>
          <a:p>
            <a:r>
              <a:rPr lang="es-ES" sz="1400" dirty="0" smtClean="0">
                <a:cs typeface="Helvetica"/>
              </a:rPr>
              <a:t>Desconocimiento de temas anticorrupción (normativa nacional e internacional)</a:t>
            </a:r>
            <a:endParaRPr lang="es-ES" sz="1400" dirty="0">
              <a:cs typeface="Helvetica"/>
            </a:endParaRPr>
          </a:p>
        </p:txBody>
      </p:sp>
      <p:sp>
        <p:nvSpPr>
          <p:cNvPr id="44" name="CuadroTexto 43"/>
          <p:cNvSpPr txBox="1"/>
          <p:nvPr/>
        </p:nvSpPr>
        <p:spPr>
          <a:xfrm>
            <a:off x="4961483" y="2932747"/>
            <a:ext cx="1923238" cy="738664"/>
          </a:xfrm>
          <a:prstGeom prst="rect">
            <a:avLst/>
          </a:prstGeom>
          <a:noFill/>
        </p:spPr>
        <p:txBody>
          <a:bodyPr wrap="square" rtlCol="0">
            <a:spAutoFit/>
          </a:bodyPr>
          <a:lstStyle/>
          <a:p>
            <a:r>
              <a:rPr lang="es-ES" sz="1400" dirty="0" smtClean="0">
                <a:cs typeface="Helvetica"/>
              </a:rPr>
              <a:t>Interés por conocer los temas de cumplimiento para sector privado</a:t>
            </a:r>
            <a:endParaRPr lang="es-ES" sz="1400" dirty="0">
              <a:cs typeface="Helvetica"/>
            </a:endParaRPr>
          </a:p>
        </p:txBody>
      </p:sp>
      <p:pic>
        <p:nvPicPr>
          <p:cNvPr id="45" name="Imagen 44"/>
          <p:cNvPicPr>
            <a:picLocks noChangeAspect="1"/>
          </p:cNvPicPr>
          <p:nvPr/>
        </p:nvPicPr>
        <p:blipFill rotWithShape="1">
          <a:blip r:embed="rId8" cstate="print">
            <a:extLst>
              <a:ext uri="{28A0092B-C50C-407E-A947-70E740481C1C}">
                <a14:useLocalDpi xmlns:a14="http://schemas.microsoft.com/office/drawing/2010/main" val="0"/>
              </a:ext>
            </a:extLst>
          </a:blip>
          <a:srcRect l="6138" t="5101" r="50495" b="-5101"/>
          <a:stretch/>
        </p:blipFill>
        <p:spPr>
          <a:xfrm>
            <a:off x="4690463" y="3005184"/>
            <a:ext cx="228972" cy="268038"/>
          </a:xfrm>
          <a:prstGeom prst="rect">
            <a:avLst/>
          </a:prstGeom>
        </p:spPr>
      </p:pic>
      <p:pic>
        <p:nvPicPr>
          <p:cNvPr id="46" name="Imagen 45"/>
          <p:cNvPicPr>
            <a:picLocks noChangeAspect="1"/>
          </p:cNvPicPr>
          <p:nvPr/>
        </p:nvPicPr>
        <p:blipFill rotWithShape="1">
          <a:blip r:embed="rId9" cstate="print">
            <a:extLst>
              <a:ext uri="{28A0092B-C50C-407E-A947-70E740481C1C}">
                <a14:useLocalDpi xmlns:a14="http://schemas.microsoft.com/office/drawing/2010/main" val="0"/>
              </a:ext>
            </a:extLst>
          </a:blip>
          <a:srcRect l="51065" r="5568"/>
          <a:stretch/>
        </p:blipFill>
        <p:spPr>
          <a:xfrm>
            <a:off x="6905593" y="2948719"/>
            <a:ext cx="228972" cy="263048"/>
          </a:xfrm>
          <a:prstGeom prst="rect">
            <a:avLst/>
          </a:prstGeom>
        </p:spPr>
      </p:pic>
      <p:sp>
        <p:nvSpPr>
          <p:cNvPr id="47" name="CuadroTexto 46"/>
          <p:cNvSpPr txBox="1"/>
          <p:nvPr/>
        </p:nvSpPr>
        <p:spPr>
          <a:xfrm>
            <a:off x="7079590" y="2880772"/>
            <a:ext cx="2051719" cy="954107"/>
          </a:xfrm>
          <a:prstGeom prst="rect">
            <a:avLst/>
          </a:prstGeom>
          <a:noFill/>
        </p:spPr>
        <p:txBody>
          <a:bodyPr wrap="square" rtlCol="0">
            <a:spAutoFit/>
          </a:bodyPr>
          <a:lstStyle/>
          <a:p>
            <a:r>
              <a:rPr lang="es-ES" sz="1400" dirty="0" smtClean="0">
                <a:cs typeface="Helvetica"/>
              </a:rPr>
              <a:t>Falta de conciencia sobre la corresponsabilidad de las PYMES en la lucha contra la corrupción</a:t>
            </a:r>
            <a:endParaRPr lang="es-ES" sz="1400" dirty="0">
              <a:cs typeface="Helvetica"/>
            </a:endParaRPr>
          </a:p>
        </p:txBody>
      </p:sp>
      <p:sp>
        <p:nvSpPr>
          <p:cNvPr id="48" name="CuadroTexto 47"/>
          <p:cNvSpPr txBox="1"/>
          <p:nvPr/>
        </p:nvSpPr>
        <p:spPr>
          <a:xfrm>
            <a:off x="5031354" y="4287630"/>
            <a:ext cx="1923238" cy="1384995"/>
          </a:xfrm>
          <a:prstGeom prst="rect">
            <a:avLst/>
          </a:prstGeom>
          <a:noFill/>
        </p:spPr>
        <p:txBody>
          <a:bodyPr wrap="square" rtlCol="0">
            <a:spAutoFit/>
          </a:bodyPr>
          <a:lstStyle/>
          <a:p>
            <a:r>
              <a:rPr lang="es-ES" sz="1400" dirty="0">
                <a:cs typeface="Helvetica"/>
              </a:rPr>
              <a:t>R</a:t>
            </a:r>
            <a:r>
              <a:rPr lang="es-ES" sz="1400" dirty="0" smtClean="0">
                <a:cs typeface="Helvetica"/>
              </a:rPr>
              <a:t>econocimiento dentro de su sector, implementando buenas prácticas en anticorrupción</a:t>
            </a:r>
          </a:p>
          <a:p>
            <a:endParaRPr lang="es-ES" sz="1400" dirty="0">
              <a:cs typeface="Helvetica"/>
            </a:endParaRPr>
          </a:p>
        </p:txBody>
      </p:sp>
      <p:pic>
        <p:nvPicPr>
          <p:cNvPr id="49" name="Imagen 48"/>
          <p:cNvPicPr>
            <a:picLocks noChangeAspect="1"/>
          </p:cNvPicPr>
          <p:nvPr/>
        </p:nvPicPr>
        <p:blipFill rotWithShape="1">
          <a:blip r:embed="rId8" cstate="print">
            <a:extLst>
              <a:ext uri="{28A0092B-C50C-407E-A947-70E740481C1C}">
                <a14:useLocalDpi xmlns:a14="http://schemas.microsoft.com/office/drawing/2010/main" val="0"/>
              </a:ext>
            </a:extLst>
          </a:blip>
          <a:srcRect l="6138" t="5101" r="50495" b="-5101"/>
          <a:stretch/>
        </p:blipFill>
        <p:spPr>
          <a:xfrm>
            <a:off x="4824635" y="4336235"/>
            <a:ext cx="228972" cy="268038"/>
          </a:xfrm>
          <a:prstGeom prst="rect">
            <a:avLst/>
          </a:prstGeom>
        </p:spPr>
      </p:pic>
      <p:pic>
        <p:nvPicPr>
          <p:cNvPr id="50" name="Imagen 49"/>
          <p:cNvPicPr>
            <a:picLocks noChangeAspect="1"/>
          </p:cNvPicPr>
          <p:nvPr/>
        </p:nvPicPr>
        <p:blipFill rotWithShape="1">
          <a:blip r:embed="rId9" cstate="print">
            <a:extLst>
              <a:ext uri="{28A0092B-C50C-407E-A947-70E740481C1C}">
                <a14:useLocalDpi xmlns:a14="http://schemas.microsoft.com/office/drawing/2010/main" val="0"/>
              </a:ext>
            </a:extLst>
          </a:blip>
          <a:srcRect l="51065" r="5568"/>
          <a:stretch/>
        </p:blipFill>
        <p:spPr>
          <a:xfrm>
            <a:off x="6963311" y="4336235"/>
            <a:ext cx="228972" cy="263048"/>
          </a:xfrm>
          <a:prstGeom prst="rect">
            <a:avLst/>
          </a:prstGeom>
        </p:spPr>
      </p:pic>
      <p:sp>
        <p:nvSpPr>
          <p:cNvPr id="51" name="CuadroTexto 50"/>
          <p:cNvSpPr txBox="1"/>
          <p:nvPr/>
        </p:nvSpPr>
        <p:spPr>
          <a:xfrm>
            <a:off x="7201002" y="4287630"/>
            <a:ext cx="1760599" cy="1169551"/>
          </a:xfrm>
          <a:prstGeom prst="rect">
            <a:avLst/>
          </a:prstGeom>
          <a:noFill/>
        </p:spPr>
        <p:txBody>
          <a:bodyPr wrap="square" rtlCol="0">
            <a:spAutoFit/>
          </a:bodyPr>
          <a:lstStyle/>
          <a:p>
            <a:r>
              <a:rPr lang="es-ES" sz="1400" dirty="0" smtClean="0">
                <a:cs typeface="Helvetica"/>
              </a:rPr>
              <a:t>Falta de capacitación en temas de cumplimiento dirigido a las PYMES</a:t>
            </a:r>
            <a:endParaRPr lang="es-ES" sz="1400" dirty="0">
              <a:cs typeface="Helvetica"/>
            </a:endParaRPr>
          </a:p>
          <a:p>
            <a:endParaRPr lang="es-ES" sz="1400" dirty="0">
              <a:cs typeface="Helvetica"/>
            </a:endParaRPr>
          </a:p>
        </p:txBody>
      </p:sp>
      <p:cxnSp>
        <p:nvCxnSpPr>
          <p:cNvPr id="14" name="Conector recto 13"/>
          <p:cNvCxnSpPr/>
          <p:nvPr/>
        </p:nvCxnSpPr>
        <p:spPr>
          <a:xfrm>
            <a:off x="4570360" y="1119225"/>
            <a:ext cx="0" cy="497407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806599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85726" y="413469"/>
            <a:ext cx="8953500" cy="45397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5 CuadroTexto"/>
          <p:cNvSpPr txBox="1"/>
          <p:nvPr/>
        </p:nvSpPr>
        <p:spPr>
          <a:xfrm>
            <a:off x="2843808" y="455788"/>
            <a:ext cx="3698257" cy="369332"/>
          </a:xfrm>
          <a:prstGeom prst="rect">
            <a:avLst/>
          </a:prstGeom>
          <a:noFill/>
        </p:spPr>
        <p:txBody>
          <a:bodyPr wrap="none" rtlCol="0">
            <a:spAutoFit/>
          </a:bodyPr>
          <a:lstStyle/>
          <a:p>
            <a:r>
              <a:rPr lang="es-CO" b="1" dirty="0" smtClean="0">
                <a:solidFill>
                  <a:schemeClr val="bg1"/>
                </a:solidFill>
                <a:ea typeface="Verdana" panose="020B0604030504040204" pitchFamily="34" charset="0"/>
                <a:cs typeface="Helvetica" panose="020B0604020202020204" pitchFamily="34" charset="0"/>
              </a:rPr>
              <a:t>Puntaje por categorías de evaluación</a:t>
            </a:r>
            <a:endParaRPr lang="es-CO" b="1" dirty="0">
              <a:solidFill>
                <a:schemeClr val="bg1"/>
              </a:solidFill>
              <a:ea typeface="Verdana" panose="020B0604030504040204" pitchFamily="34" charset="0"/>
              <a:cs typeface="Helvetica" panose="020B0604020202020204" pitchFamily="34" charset="0"/>
            </a:endParaRPr>
          </a:p>
        </p:txBody>
      </p:sp>
      <p:graphicFrame>
        <p:nvGraphicFramePr>
          <p:cNvPr id="8" name="Gráfico 7"/>
          <p:cNvGraphicFramePr>
            <a:graphicFrameLocks/>
          </p:cNvGraphicFramePr>
          <p:nvPr>
            <p:extLst>
              <p:ext uri="{D42A27DB-BD31-4B8C-83A1-F6EECF244321}">
                <p14:modId xmlns:p14="http://schemas.microsoft.com/office/powerpoint/2010/main" val="1951228507"/>
              </p:ext>
            </p:extLst>
          </p:nvPr>
        </p:nvGraphicFramePr>
        <p:xfrm>
          <a:off x="469080" y="1107904"/>
          <a:ext cx="8205839" cy="49133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1381880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redondeado 10"/>
          <p:cNvSpPr/>
          <p:nvPr/>
        </p:nvSpPr>
        <p:spPr>
          <a:xfrm>
            <a:off x="323528" y="1196752"/>
            <a:ext cx="2016224" cy="144016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aphicFrame>
        <p:nvGraphicFramePr>
          <p:cNvPr id="4" name="Diagrama 3"/>
          <p:cNvGraphicFramePr/>
          <p:nvPr>
            <p:extLst>
              <p:ext uri="{D42A27DB-BD31-4B8C-83A1-F6EECF244321}">
                <p14:modId xmlns:p14="http://schemas.microsoft.com/office/powerpoint/2010/main" val="3470648417"/>
              </p:ext>
            </p:extLst>
          </p:nvPr>
        </p:nvGraphicFramePr>
        <p:xfrm>
          <a:off x="85725" y="236380"/>
          <a:ext cx="8943975" cy="4894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ángulo 6"/>
          <p:cNvSpPr/>
          <p:nvPr/>
        </p:nvSpPr>
        <p:spPr>
          <a:xfrm>
            <a:off x="85725" y="114300"/>
            <a:ext cx="8943975" cy="65913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CuadroTexto 15"/>
          <p:cNvSpPr txBox="1"/>
          <p:nvPr/>
        </p:nvSpPr>
        <p:spPr>
          <a:xfrm>
            <a:off x="3203848" y="260648"/>
            <a:ext cx="2748638" cy="369332"/>
          </a:xfrm>
          <a:prstGeom prst="rect">
            <a:avLst/>
          </a:prstGeom>
          <a:noFill/>
        </p:spPr>
        <p:txBody>
          <a:bodyPr wrap="none" rtlCol="0">
            <a:spAutoFit/>
          </a:bodyPr>
          <a:lstStyle/>
          <a:p>
            <a:pPr lvl="0" algn="ctr"/>
            <a:r>
              <a:rPr lang="es-CO" b="1" dirty="0" smtClean="0">
                <a:solidFill>
                  <a:schemeClr val="bg1"/>
                </a:solidFill>
              </a:rPr>
              <a:t>IMPACTO DE LA INICIATIVA</a:t>
            </a:r>
            <a:endParaRPr lang="es-CO" dirty="0">
              <a:solidFill>
                <a:schemeClr val="bg1"/>
              </a:solidFill>
            </a:endParaRPr>
          </a:p>
        </p:txBody>
      </p:sp>
      <p:sp>
        <p:nvSpPr>
          <p:cNvPr id="20" name="CuadroTexto 19"/>
          <p:cNvSpPr txBox="1"/>
          <p:nvPr/>
        </p:nvSpPr>
        <p:spPr>
          <a:xfrm>
            <a:off x="2339752" y="764704"/>
            <a:ext cx="3024336" cy="369332"/>
          </a:xfrm>
          <a:prstGeom prst="rect">
            <a:avLst/>
          </a:prstGeom>
          <a:noFill/>
        </p:spPr>
        <p:txBody>
          <a:bodyPr wrap="square" rtlCol="0">
            <a:spAutoFit/>
          </a:bodyPr>
          <a:lstStyle/>
          <a:p>
            <a:pPr algn="ctr"/>
            <a:r>
              <a:rPr lang="es-CO" dirty="0" smtClean="0">
                <a:solidFill>
                  <a:srgbClr val="C00000"/>
                </a:solidFill>
              </a:rPr>
              <a:t>2016</a:t>
            </a:r>
            <a:endParaRPr lang="es-CO" dirty="0">
              <a:solidFill>
                <a:srgbClr val="C00000"/>
              </a:solidFill>
            </a:endParaRPr>
          </a:p>
        </p:txBody>
      </p:sp>
      <p:sp>
        <p:nvSpPr>
          <p:cNvPr id="26" name="CuadroTexto 25"/>
          <p:cNvSpPr txBox="1"/>
          <p:nvPr/>
        </p:nvSpPr>
        <p:spPr>
          <a:xfrm>
            <a:off x="5292080" y="692696"/>
            <a:ext cx="3024336" cy="369332"/>
          </a:xfrm>
          <a:prstGeom prst="rect">
            <a:avLst/>
          </a:prstGeom>
          <a:noFill/>
        </p:spPr>
        <p:txBody>
          <a:bodyPr wrap="square" rtlCol="0">
            <a:spAutoFit/>
          </a:bodyPr>
          <a:lstStyle/>
          <a:p>
            <a:pPr algn="ctr"/>
            <a:r>
              <a:rPr lang="es-CO" dirty="0" smtClean="0">
                <a:solidFill>
                  <a:srgbClr val="C00000"/>
                </a:solidFill>
              </a:rPr>
              <a:t>2017</a:t>
            </a:r>
            <a:endParaRPr lang="es-CO" dirty="0">
              <a:solidFill>
                <a:srgbClr val="C00000"/>
              </a:solidFill>
            </a:endParaRPr>
          </a:p>
        </p:txBody>
      </p:sp>
      <p:pic>
        <p:nvPicPr>
          <p:cNvPr id="6" name="Imagen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9552" y="1196752"/>
            <a:ext cx="1030982" cy="1057417"/>
          </a:xfrm>
          <a:prstGeom prst="rect">
            <a:avLst/>
          </a:prstGeom>
        </p:spPr>
      </p:pic>
      <p:pic>
        <p:nvPicPr>
          <p:cNvPr id="8" name="Imagen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3608" y="1844824"/>
            <a:ext cx="1128298" cy="764260"/>
          </a:xfrm>
          <a:prstGeom prst="rect">
            <a:avLst/>
          </a:prstGeom>
        </p:spPr>
      </p:pic>
      <p:pic>
        <p:nvPicPr>
          <p:cNvPr id="10" name="Imagen 9"/>
          <p:cNvPicPr>
            <a:picLocks noChangeAspect="1"/>
          </p:cNvPicPr>
          <p:nvPr/>
        </p:nvPicPr>
        <p:blipFill>
          <a:blip r:embed="rId11"/>
          <a:stretch>
            <a:fillRect/>
          </a:stretch>
        </p:blipFill>
        <p:spPr>
          <a:xfrm>
            <a:off x="611560" y="3164876"/>
            <a:ext cx="1584176" cy="1085715"/>
          </a:xfrm>
          <a:prstGeom prst="rect">
            <a:avLst/>
          </a:prstGeom>
        </p:spPr>
      </p:pic>
      <p:pic>
        <p:nvPicPr>
          <p:cNvPr id="3" name="Imagen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83568" y="4797152"/>
            <a:ext cx="1481459" cy="939276"/>
          </a:xfrm>
          <a:prstGeom prst="rect">
            <a:avLst/>
          </a:prstGeom>
        </p:spPr>
      </p:pic>
      <p:sp>
        <p:nvSpPr>
          <p:cNvPr id="15" name="Rectángulo redondeado 14"/>
          <p:cNvSpPr/>
          <p:nvPr/>
        </p:nvSpPr>
        <p:spPr>
          <a:xfrm>
            <a:off x="395536" y="2996952"/>
            <a:ext cx="2016224" cy="1296144"/>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ángulo redondeado 16"/>
          <p:cNvSpPr/>
          <p:nvPr/>
        </p:nvSpPr>
        <p:spPr>
          <a:xfrm>
            <a:off x="395536" y="4581128"/>
            <a:ext cx="2016224" cy="1296144"/>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aphicFrame>
        <p:nvGraphicFramePr>
          <p:cNvPr id="18" name="Objeto 17"/>
          <p:cNvGraphicFramePr>
            <a:graphicFrameLocks noChangeAspect="1"/>
          </p:cNvGraphicFramePr>
          <p:nvPr>
            <p:extLst>
              <p:ext uri="{D42A27DB-BD31-4B8C-83A1-F6EECF244321}">
                <p14:modId xmlns:p14="http://schemas.microsoft.com/office/powerpoint/2010/main" val="3873583594"/>
              </p:ext>
            </p:extLst>
          </p:nvPr>
        </p:nvGraphicFramePr>
        <p:xfrm>
          <a:off x="2555776" y="2852936"/>
          <a:ext cx="6264697" cy="1440160"/>
        </p:xfrm>
        <a:graphic>
          <a:graphicData uri="http://schemas.openxmlformats.org/presentationml/2006/ole">
            <mc:AlternateContent xmlns:mc="http://schemas.openxmlformats.org/markup-compatibility/2006">
              <mc:Choice xmlns:v="urn:schemas-microsoft-com:vml" Requires="v">
                <p:oleObj spid="_x0000_s1029" name="Documento" r:id="rId13" imgW="6286500" imgH="1346200" progId="Word.Document.12">
                  <p:link updateAutomatic="1"/>
                </p:oleObj>
              </mc:Choice>
              <mc:Fallback>
                <p:oleObj name="Documento" r:id="rId13" imgW="6286500" imgH="1346200" progId="Word.Document.12">
                  <p:link updateAutomatic="1"/>
                  <p:pic>
                    <p:nvPicPr>
                      <p:cNvPr id="0" name=""/>
                      <p:cNvPicPr/>
                      <p:nvPr/>
                    </p:nvPicPr>
                    <p:blipFill>
                      <a:blip r:embed="rId14"/>
                      <a:stretch>
                        <a:fillRect/>
                      </a:stretch>
                    </p:blipFill>
                    <p:spPr>
                      <a:xfrm>
                        <a:off x="2555776" y="2852936"/>
                        <a:ext cx="6264697" cy="1440160"/>
                      </a:xfrm>
                      <a:prstGeom prst="rect">
                        <a:avLst/>
                      </a:prstGeom>
                    </p:spPr>
                  </p:pic>
                </p:oleObj>
              </mc:Fallback>
            </mc:AlternateContent>
          </a:graphicData>
        </a:graphic>
      </p:graphicFrame>
      <p:graphicFrame>
        <p:nvGraphicFramePr>
          <p:cNvPr id="19" name="Objeto 18"/>
          <p:cNvGraphicFramePr>
            <a:graphicFrameLocks noChangeAspect="1"/>
          </p:cNvGraphicFramePr>
          <p:nvPr>
            <p:extLst>
              <p:ext uri="{D42A27DB-BD31-4B8C-83A1-F6EECF244321}">
                <p14:modId xmlns:p14="http://schemas.microsoft.com/office/powerpoint/2010/main" val="1262596569"/>
              </p:ext>
            </p:extLst>
          </p:nvPr>
        </p:nvGraphicFramePr>
        <p:xfrm>
          <a:off x="2555776" y="1268760"/>
          <a:ext cx="6286500" cy="1393180"/>
        </p:xfrm>
        <a:graphic>
          <a:graphicData uri="http://schemas.openxmlformats.org/presentationml/2006/ole">
            <mc:AlternateContent xmlns:mc="http://schemas.openxmlformats.org/markup-compatibility/2006">
              <mc:Choice xmlns:v="urn:schemas-microsoft-com:vml" Requires="v">
                <p:oleObj spid="_x0000_s1030" name="Documento" r:id="rId15" imgW="6286500" imgH="1346200" progId="Word.Document.12">
                  <p:link updateAutomatic="1"/>
                </p:oleObj>
              </mc:Choice>
              <mc:Fallback>
                <p:oleObj name="Documento" r:id="rId15" imgW="6286500" imgH="1346200" progId="Word.Document.12">
                  <p:link updateAutomatic="1"/>
                  <p:pic>
                    <p:nvPicPr>
                      <p:cNvPr id="0" name=""/>
                      <p:cNvPicPr/>
                      <p:nvPr/>
                    </p:nvPicPr>
                    <p:blipFill>
                      <a:blip r:embed="rId16"/>
                      <a:stretch>
                        <a:fillRect/>
                      </a:stretch>
                    </p:blipFill>
                    <p:spPr>
                      <a:xfrm>
                        <a:off x="2555776" y="1268760"/>
                        <a:ext cx="6286500" cy="1393180"/>
                      </a:xfrm>
                      <a:prstGeom prst="rect">
                        <a:avLst/>
                      </a:prstGeom>
                    </p:spPr>
                  </p:pic>
                </p:oleObj>
              </mc:Fallback>
            </mc:AlternateContent>
          </a:graphicData>
        </a:graphic>
      </p:graphicFrame>
      <p:graphicFrame>
        <p:nvGraphicFramePr>
          <p:cNvPr id="23" name="Objeto 22"/>
          <p:cNvGraphicFramePr>
            <a:graphicFrameLocks noChangeAspect="1"/>
          </p:cNvGraphicFramePr>
          <p:nvPr>
            <p:extLst>
              <p:ext uri="{D42A27DB-BD31-4B8C-83A1-F6EECF244321}">
                <p14:modId xmlns:p14="http://schemas.microsoft.com/office/powerpoint/2010/main" val="371848528"/>
              </p:ext>
            </p:extLst>
          </p:nvPr>
        </p:nvGraphicFramePr>
        <p:xfrm>
          <a:off x="2483768" y="4365104"/>
          <a:ext cx="6286500" cy="1917700"/>
        </p:xfrm>
        <a:graphic>
          <a:graphicData uri="http://schemas.openxmlformats.org/presentationml/2006/ole">
            <mc:AlternateContent xmlns:mc="http://schemas.openxmlformats.org/markup-compatibility/2006">
              <mc:Choice xmlns:v="urn:schemas-microsoft-com:vml" Requires="v">
                <p:oleObj spid="_x0000_s1031" name="Documento" r:id="rId17" imgW="6286500" imgH="1917700" progId="Word.Document.12">
                  <p:link updateAutomatic="1"/>
                </p:oleObj>
              </mc:Choice>
              <mc:Fallback>
                <p:oleObj name="Documento" r:id="rId17" imgW="6286500" imgH="1917700" progId="Word.Document.12">
                  <p:link updateAutomatic="1"/>
                  <p:pic>
                    <p:nvPicPr>
                      <p:cNvPr id="0" name=""/>
                      <p:cNvPicPr/>
                      <p:nvPr/>
                    </p:nvPicPr>
                    <p:blipFill>
                      <a:blip r:embed="rId18"/>
                      <a:stretch>
                        <a:fillRect/>
                      </a:stretch>
                    </p:blipFill>
                    <p:spPr>
                      <a:xfrm>
                        <a:off x="2483768" y="4365104"/>
                        <a:ext cx="6286500" cy="1917700"/>
                      </a:xfrm>
                      <a:prstGeom prst="rect">
                        <a:avLst/>
                      </a:prstGeom>
                    </p:spPr>
                  </p:pic>
                </p:oleObj>
              </mc:Fallback>
            </mc:AlternateContent>
          </a:graphicData>
        </a:graphic>
      </p:graphicFrame>
    </p:spTree>
    <p:extLst>
      <p:ext uri="{BB962C8B-B14F-4D97-AF65-F5344CB8AC3E}">
        <p14:creationId xmlns:p14="http://schemas.microsoft.com/office/powerpoint/2010/main" val="424205706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nvPr>
        </p:nvGraphicFramePr>
        <p:xfrm>
          <a:off x="85725" y="454450"/>
          <a:ext cx="8943975" cy="4894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ángulo 6"/>
          <p:cNvSpPr/>
          <p:nvPr/>
        </p:nvSpPr>
        <p:spPr>
          <a:xfrm>
            <a:off x="85725" y="114300"/>
            <a:ext cx="8943975" cy="65913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8" name="Imagen 17"/>
          <p:cNvPicPr>
            <a:picLocks noChangeAspect="1"/>
          </p:cNvPicPr>
          <p:nvPr/>
        </p:nvPicPr>
        <p:blipFill>
          <a:blip r:embed="rId8"/>
          <a:stretch>
            <a:fillRect/>
          </a:stretch>
        </p:blipFill>
        <p:spPr>
          <a:xfrm>
            <a:off x="535477" y="2167263"/>
            <a:ext cx="634153" cy="634153"/>
          </a:xfrm>
          <a:prstGeom prst="rect">
            <a:avLst/>
          </a:prstGeom>
        </p:spPr>
      </p:pic>
      <p:sp>
        <p:nvSpPr>
          <p:cNvPr id="19" name="CuadroTexto 18"/>
          <p:cNvSpPr txBox="1"/>
          <p:nvPr/>
        </p:nvSpPr>
        <p:spPr>
          <a:xfrm>
            <a:off x="1366272" y="2105561"/>
            <a:ext cx="3011486" cy="1323439"/>
          </a:xfrm>
          <a:prstGeom prst="rect">
            <a:avLst/>
          </a:prstGeom>
          <a:noFill/>
        </p:spPr>
        <p:txBody>
          <a:bodyPr wrap="square" rtlCol="0">
            <a:spAutoFit/>
          </a:bodyPr>
          <a:lstStyle/>
          <a:p>
            <a:r>
              <a:rPr lang="es-ES" sz="1600" b="1" dirty="0" smtClean="0">
                <a:cs typeface="Helvetica"/>
              </a:rPr>
              <a:t>Consolida negocios</a:t>
            </a:r>
          </a:p>
          <a:p>
            <a:pPr algn="just"/>
            <a:r>
              <a:rPr lang="es-ES" sz="1600" dirty="0" smtClean="0">
                <a:cs typeface="Helvetica"/>
              </a:rPr>
              <a:t>Las empresas comprometidas con la lucha contra la corrupción obtienen más oportunidades de negocio.</a:t>
            </a:r>
          </a:p>
        </p:txBody>
      </p:sp>
      <p:sp>
        <p:nvSpPr>
          <p:cNvPr id="21" name="CuadroTexto 20"/>
          <p:cNvSpPr txBox="1"/>
          <p:nvPr/>
        </p:nvSpPr>
        <p:spPr>
          <a:xfrm>
            <a:off x="1414149" y="4100880"/>
            <a:ext cx="3011486" cy="1077218"/>
          </a:xfrm>
          <a:prstGeom prst="rect">
            <a:avLst/>
          </a:prstGeom>
          <a:noFill/>
        </p:spPr>
        <p:txBody>
          <a:bodyPr wrap="square" rtlCol="0">
            <a:spAutoFit/>
          </a:bodyPr>
          <a:lstStyle/>
          <a:p>
            <a:pPr algn="just">
              <a:tabLst>
                <a:tab pos="0" algn="l"/>
              </a:tabLst>
            </a:pPr>
            <a:r>
              <a:rPr lang="es-ES" sz="1600" b="1" dirty="0" smtClean="0">
                <a:cs typeface="Helvetica"/>
              </a:rPr>
              <a:t>Fomenta la competencia justa</a:t>
            </a:r>
          </a:p>
          <a:p>
            <a:pPr algn="just">
              <a:tabLst>
                <a:tab pos="0" algn="l"/>
              </a:tabLst>
            </a:pPr>
            <a:r>
              <a:rPr lang="es-ES" sz="1600" dirty="0" smtClean="0">
                <a:cs typeface="Helvetica"/>
              </a:rPr>
              <a:t>Un mercado transparente ofrece igualdad de condiciones a todas las empresas.</a:t>
            </a:r>
          </a:p>
        </p:txBody>
      </p:sp>
      <p:pic>
        <p:nvPicPr>
          <p:cNvPr id="24" name="Imagen 23"/>
          <p:cNvPicPr>
            <a:picLocks noChangeAspect="1"/>
          </p:cNvPicPr>
          <p:nvPr/>
        </p:nvPicPr>
        <p:blipFill>
          <a:blip r:embed="rId9"/>
          <a:stretch>
            <a:fillRect/>
          </a:stretch>
        </p:blipFill>
        <p:spPr>
          <a:xfrm flipH="1">
            <a:off x="4743611" y="2150921"/>
            <a:ext cx="646571" cy="646571"/>
          </a:xfrm>
          <a:prstGeom prst="rect">
            <a:avLst/>
          </a:prstGeom>
        </p:spPr>
      </p:pic>
      <p:sp>
        <p:nvSpPr>
          <p:cNvPr id="25" name="CuadroTexto 24"/>
          <p:cNvSpPr txBox="1"/>
          <p:nvPr/>
        </p:nvSpPr>
        <p:spPr>
          <a:xfrm>
            <a:off x="5642210" y="2152394"/>
            <a:ext cx="3226670" cy="1077218"/>
          </a:xfrm>
          <a:prstGeom prst="rect">
            <a:avLst/>
          </a:prstGeom>
          <a:noFill/>
        </p:spPr>
        <p:txBody>
          <a:bodyPr wrap="square" rtlCol="0">
            <a:spAutoFit/>
          </a:bodyPr>
          <a:lstStyle/>
          <a:p>
            <a:pPr algn="just"/>
            <a:r>
              <a:rPr lang="es-ES" sz="1600" b="1" dirty="0" smtClean="0">
                <a:cs typeface="Helvetica"/>
              </a:rPr>
              <a:t>Aumenta la inversión</a:t>
            </a:r>
          </a:p>
          <a:p>
            <a:pPr algn="just"/>
            <a:r>
              <a:rPr lang="es-ES" sz="1600" dirty="0" smtClean="0">
                <a:cs typeface="Helvetica"/>
              </a:rPr>
              <a:t>Un país transparente es un destino empresarial más atractivo para el capital extranjero.</a:t>
            </a:r>
            <a:endParaRPr lang="es-ES" sz="1600" dirty="0">
              <a:cs typeface="Helvetica"/>
            </a:endParaRPr>
          </a:p>
        </p:txBody>
      </p:sp>
      <p:pic>
        <p:nvPicPr>
          <p:cNvPr id="28" name="Imagen 27"/>
          <p:cNvPicPr>
            <a:picLocks noChangeAspect="1"/>
          </p:cNvPicPr>
          <p:nvPr/>
        </p:nvPicPr>
        <p:blipFill>
          <a:blip r:embed="rId10"/>
          <a:stretch>
            <a:fillRect/>
          </a:stretch>
        </p:blipFill>
        <p:spPr>
          <a:xfrm>
            <a:off x="4814868" y="4197165"/>
            <a:ext cx="504056" cy="649696"/>
          </a:xfrm>
          <a:prstGeom prst="rect">
            <a:avLst/>
          </a:prstGeom>
        </p:spPr>
      </p:pic>
      <p:sp>
        <p:nvSpPr>
          <p:cNvPr id="29" name="CuadroTexto 28"/>
          <p:cNvSpPr txBox="1"/>
          <p:nvPr/>
        </p:nvSpPr>
        <p:spPr>
          <a:xfrm>
            <a:off x="5652808" y="4223990"/>
            <a:ext cx="3216072" cy="1077218"/>
          </a:xfrm>
          <a:prstGeom prst="rect">
            <a:avLst/>
          </a:prstGeom>
          <a:noFill/>
        </p:spPr>
        <p:txBody>
          <a:bodyPr wrap="square" rtlCol="0">
            <a:spAutoFit/>
          </a:bodyPr>
          <a:lstStyle/>
          <a:p>
            <a:pPr algn="just"/>
            <a:r>
              <a:rPr lang="es-ES" sz="1600" b="1" dirty="0" smtClean="0">
                <a:cs typeface="Helvetica"/>
              </a:rPr>
              <a:t>Aumenta la competitividad</a:t>
            </a:r>
          </a:p>
          <a:p>
            <a:pPr algn="just"/>
            <a:r>
              <a:rPr lang="es-ES" sz="1600" dirty="0" smtClean="0">
                <a:cs typeface="Helvetica"/>
              </a:rPr>
              <a:t>Las empresas que implementan prácticas anticorrupción son más competitivas.</a:t>
            </a:r>
            <a:endParaRPr lang="es-ES" sz="1600" dirty="0">
              <a:cs typeface="Helvetica"/>
            </a:endParaRPr>
          </a:p>
        </p:txBody>
      </p:sp>
      <p:sp>
        <p:nvSpPr>
          <p:cNvPr id="16" name="CuadroTexto 15"/>
          <p:cNvSpPr txBox="1"/>
          <p:nvPr/>
        </p:nvSpPr>
        <p:spPr>
          <a:xfrm>
            <a:off x="3482775" y="548230"/>
            <a:ext cx="2149884" cy="369332"/>
          </a:xfrm>
          <a:prstGeom prst="rect">
            <a:avLst/>
          </a:prstGeom>
          <a:noFill/>
        </p:spPr>
        <p:txBody>
          <a:bodyPr wrap="none" rtlCol="0">
            <a:spAutoFit/>
          </a:bodyPr>
          <a:lstStyle/>
          <a:p>
            <a:pPr lvl="0" algn="ctr"/>
            <a:r>
              <a:rPr lang="es-CO" b="1" dirty="0" smtClean="0">
                <a:solidFill>
                  <a:schemeClr val="bg1"/>
                </a:solidFill>
              </a:rPr>
              <a:t>Beneficios asociados</a:t>
            </a:r>
            <a:endParaRPr lang="es-CO" dirty="0">
              <a:solidFill>
                <a:schemeClr val="bg1"/>
              </a:solidFill>
            </a:endParaRPr>
          </a:p>
        </p:txBody>
      </p:sp>
      <p:pic>
        <p:nvPicPr>
          <p:cNvPr id="2" name="Imagen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81237" y="4197165"/>
            <a:ext cx="804235" cy="804235"/>
          </a:xfrm>
          <a:prstGeom prst="rect">
            <a:avLst/>
          </a:prstGeom>
        </p:spPr>
      </p:pic>
    </p:spTree>
    <p:extLst>
      <p:ext uri="{BB962C8B-B14F-4D97-AF65-F5344CB8AC3E}">
        <p14:creationId xmlns:p14="http://schemas.microsoft.com/office/powerpoint/2010/main" val="166844474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nvPr>
        </p:nvGraphicFramePr>
        <p:xfrm>
          <a:off x="85725" y="454450"/>
          <a:ext cx="8943975" cy="4894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ángulo 6"/>
          <p:cNvSpPr/>
          <p:nvPr/>
        </p:nvSpPr>
        <p:spPr>
          <a:xfrm>
            <a:off x="85725" y="114300"/>
            <a:ext cx="8943975" cy="65913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CuadroTexto 18"/>
          <p:cNvSpPr txBox="1"/>
          <p:nvPr/>
        </p:nvSpPr>
        <p:spPr>
          <a:xfrm>
            <a:off x="3051968" y="1965378"/>
            <a:ext cx="4400351" cy="584775"/>
          </a:xfrm>
          <a:prstGeom prst="rect">
            <a:avLst/>
          </a:prstGeom>
          <a:noFill/>
        </p:spPr>
        <p:txBody>
          <a:bodyPr wrap="square" rtlCol="0">
            <a:spAutoFit/>
          </a:bodyPr>
          <a:lstStyle/>
          <a:p>
            <a:r>
              <a:rPr lang="es-ES" sz="1600" dirty="0" smtClean="0">
                <a:cs typeface="Helvetica"/>
              </a:rPr>
              <a:t>PACTOS EMPRESARIALES DE TRANSPARENCIA Y ANTICORRUPCIÓN</a:t>
            </a:r>
            <a:endParaRPr lang="es-ES" sz="1600" dirty="0">
              <a:cs typeface="Helvetica"/>
            </a:endParaRPr>
          </a:p>
        </p:txBody>
      </p:sp>
      <p:sp>
        <p:nvSpPr>
          <p:cNvPr id="16" name="CuadroTexto 15"/>
          <p:cNvSpPr txBox="1"/>
          <p:nvPr/>
        </p:nvSpPr>
        <p:spPr>
          <a:xfrm>
            <a:off x="2205926" y="548230"/>
            <a:ext cx="4703596" cy="369332"/>
          </a:xfrm>
          <a:prstGeom prst="rect">
            <a:avLst/>
          </a:prstGeom>
          <a:noFill/>
        </p:spPr>
        <p:txBody>
          <a:bodyPr wrap="none" rtlCol="0">
            <a:spAutoFit/>
          </a:bodyPr>
          <a:lstStyle/>
          <a:p>
            <a:pPr lvl="0" algn="ctr"/>
            <a:r>
              <a:rPr lang="es-CO" b="1" dirty="0" smtClean="0">
                <a:solidFill>
                  <a:schemeClr val="bg1"/>
                </a:solidFill>
              </a:rPr>
              <a:t>Otras iniciativas de prevención de la corrupción</a:t>
            </a:r>
            <a:endParaRPr lang="es-CO" dirty="0">
              <a:solidFill>
                <a:schemeClr val="bg1"/>
              </a:solidFill>
            </a:endParaRPr>
          </a:p>
        </p:txBody>
      </p:sp>
      <p:sp>
        <p:nvSpPr>
          <p:cNvPr id="20" name="CuadroTexto 19"/>
          <p:cNvSpPr txBox="1"/>
          <p:nvPr/>
        </p:nvSpPr>
        <p:spPr>
          <a:xfrm>
            <a:off x="3364243" y="4221088"/>
            <a:ext cx="4392488" cy="584775"/>
          </a:xfrm>
          <a:prstGeom prst="rect">
            <a:avLst/>
          </a:prstGeom>
          <a:noFill/>
        </p:spPr>
        <p:txBody>
          <a:bodyPr wrap="square" rtlCol="0">
            <a:spAutoFit/>
          </a:bodyPr>
          <a:lstStyle/>
          <a:p>
            <a:r>
              <a:rPr lang="es-ES" sz="1600" dirty="0" smtClean="0">
                <a:cs typeface="Helvetica"/>
              </a:rPr>
              <a:t>ISO 37001 – SISTEMAS DE GESTIÓN ANTICORRUPCIÓN</a:t>
            </a:r>
            <a:endParaRPr lang="es-ES" sz="1600" dirty="0">
              <a:cs typeface="Helvetica"/>
            </a:endParaRPr>
          </a:p>
        </p:txBody>
      </p:sp>
      <p:pic>
        <p:nvPicPr>
          <p:cNvPr id="5" name="Imagen 4"/>
          <p:cNvPicPr>
            <a:picLocks noChangeAspect="1"/>
          </p:cNvPicPr>
          <p:nvPr/>
        </p:nvPicPr>
        <p:blipFill>
          <a:blip r:embed="rId8"/>
          <a:stretch>
            <a:fillRect/>
          </a:stretch>
        </p:blipFill>
        <p:spPr>
          <a:xfrm>
            <a:off x="1187624" y="1164976"/>
            <a:ext cx="1571908" cy="2234677"/>
          </a:xfrm>
          <a:prstGeom prst="rect">
            <a:avLst/>
          </a:prstGeom>
        </p:spPr>
      </p:pic>
      <p:pic>
        <p:nvPicPr>
          <p:cNvPr id="6" name="Imagen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22937" y="3751475"/>
            <a:ext cx="1628775" cy="1524000"/>
          </a:xfrm>
          <a:prstGeom prst="rect">
            <a:avLst/>
          </a:prstGeom>
        </p:spPr>
      </p:pic>
    </p:spTree>
    <p:extLst>
      <p:ext uri="{BB962C8B-B14F-4D97-AF65-F5344CB8AC3E}">
        <p14:creationId xmlns:p14="http://schemas.microsoft.com/office/powerpoint/2010/main" val="274615356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3030322497"/>
              </p:ext>
            </p:extLst>
          </p:nvPr>
        </p:nvGraphicFramePr>
        <p:xfrm>
          <a:off x="85725" y="454450"/>
          <a:ext cx="8943975" cy="4894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ángulo 6"/>
          <p:cNvSpPr/>
          <p:nvPr/>
        </p:nvSpPr>
        <p:spPr>
          <a:xfrm>
            <a:off x="85725" y="114300"/>
            <a:ext cx="8943975" cy="65913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 name="Imagen 1"/>
          <p:cNvPicPr>
            <a:picLocks noChangeAspect="1"/>
          </p:cNvPicPr>
          <p:nvPr/>
        </p:nvPicPr>
        <p:blipFill>
          <a:blip r:embed="rId8"/>
          <a:stretch>
            <a:fillRect/>
          </a:stretch>
        </p:blipFill>
        <p:spPr>
          <a:xfrm>
            <a:off x="1537229" y="2456596"/>
            <a:ext cx="582372" cy="415911"/>
          </a:xfrm>
          <a:prstGeom prst="rect">
            <a:avLst/>
          </a:prstGeom>
        </p:spPr>
      </p:pic>
      <p:pic>
        <p:nvPicPr>
          <p:cNvPr id="3" name="Imagen 2"/>
          <p:cNvPicPr>
            <a:picLocks noChangeAspect="1"/>
          </p:cNvPicPr>
          <p:nvPr/>
        </p:nvPicPr>
        <p:blipFill>
          <a:blip r:embed="rId9"/>
          <a:stretch>
            <a:fillRect/>
          </a:stretch>
        </p:blipFill>
        <p:spPr>
          <a:xfrm>
            <a:off x="1537228" y="3217618"/>
            <a:ext cx="638330" cy="638330"/>
          </a:xfrm>
          <a:prstGeom prst="rect">
            <a:avLst/>
          </a:prstGeom>
        </p:spPr>
      </p:pic>
      <p:pic>
        <p:nvPicPr>
          <p:cNvPr id="5" name="Imagen 4"/>
          <p:cNvPicPr>
            <a:picLocks noChangeAspect="1"/>
          </p:cNvPicPr>
          <p:nvPr/>
        </p:nvPicPr>
        <p:blipFill>
          <a:blip r:embed="rId10"/>
          <a:stretch>
            <a:fillRect/>
          </a:stretch>
        </p:blipFill>
        <p:spPr>
          <a:xfrm>
            <a:off x="1497428" y="4157947"/>
            <a:ext cx="658033" cy="658033"/>
          </a:xfrm>
          <a:prstGeom prst="rect">
            <a:avLst/>
          </a:prstGeom>
        </p:spPr>
      </p:pic>
      <p:sp>
        <p:nvSpPr>
          <p:cNvPr id="6" name="CuadroTexto 5"/>
          <p:cNvSpPr txBox="1"/>
          <p:nvPr/>
        </p:nvSpPr>
        <p:spPr>
          <a:xfrm>
            <a:off x="2523059" y="2456596"/>
            <a:ext cx="4561557" cy="369332"/>
          </a:xfrm>
          <a:prstGeom prst="rect">
            <a:avLst/>
          </a:prstGeom>
          <a:noFill/>
        </p:spPr>
        <p:txBody>
          <a:bodyPr wrap="square" rtlCol="0">
            <a:spAutoFit/>
          </a:bodyPr>
          <a:lstStyle/>
          <a:p>
            <a:r>
              <a:rPr lang="es-ES" dirty="0" smtClean="0">
                <a:hlinkClick r:id="rId11"/>
              </a:rPr>
              <a:t>www.secretariatransparencia.gov.co</a:t>
            </a:r>
            <a:r>
              <a:rPr lang="es-ES" dirty="0" smtClean="0"/>
              <a:t> </a:t>
            </a:r>
            <a:endParaRPr lang="es-ES" dirty="0"/>
          </a:p>
        </p:txBody>
      </p:sp>
      <p:sp>
        <p:nvSpPr>
          <p:cNvPr id="9" name="CuadroTexto 8"/>
          <p:cNvSpPr txBox="1"/>
          <p:nvPr/>
        </p:nvSpPr>
        <p:spPr>
          <a:xfrm>
            <a:off x="2658750" y="3310882"/>
            <a:ext cx="4561557" cy="369332"/>
          </a:xfrm>
          <a:prstGeom prst="rect">
            <a:avLst/>
          </a:prstGeom>
          <a:noFill/>
        </p:spPr>
        <p:txBody>
          <a:bodyPr wrap="square" rtlCol="0">
            <a:spAutoFit/>
          </a:bodyPr>
          <a:lstStyle/>
          <a:p>
            <a:r>
              <a:rPr lang="es-ES" dirty="0" smtClean="0"/>
              <a:t>+57 (01) 5629300 Ext. 3633</a:t>
            </a:r>
            <a:endParaRPr lang="es-ES" dirty="0"/>
          </a:p>
        </p:txBody>
      </p:sp>
      <p:sp>
        <p:nvSpPr>
          <p:cNvPr id="10" name="CuadroTexto 9"/>
          <p:cNvSpPr txBox="1"/>
          <p:nvPr/>
        </p:nvSpPr>
        <p:spPr>
          <a:xfrm>
            <a:off x="2642041" y="4280151"/>
            <a:ext cx="4561557" cy="369332"/>
          </a:xfrm>
          <a:prstGeom prst="rect">
            <a:avLst/>
          </a:prstGeom>
          <a:noFill/>
        </p:spPr>
        <p:txBody>
          <a:bodyPr wrap="square" rtlCol="0">
            <a:spAutoFit/>
          </a:bodyPr>
          <a:lstStyle/>
          <a:p>
            <a:r>
              <a:rPr lang="es-ES" dirty="0" smtClean="0"/>
              <a:t>Carrera 8 # 12b – 61 Bogotá - Colombia</a:t>
            </a:r>
            <a:endParaRPr lang="es-ES" dirty="0"/>
          </a:p>
        </p:txBody>
      </p:sp>
    </p:spTree>
    <p:extLst>
      <p:ext uri="{BB962C8B-B14F-4D97-AF65-F5344CB8AC3E}">
        <p14:creationId xmlns:p14="http://schemas.microsoft.com/office/powerpoint/2010/main" val="235835534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8 Rectángulo"/>
          <p:cNvSpPr/>
          <p:nvPr/>
        </p:nvSpPr>
        <p:spPr>
          <a:xfrm>
            <a:off x="138600" y="2924944"/>
            <a:ext cx="8866800" cy="8483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Rectángulo redondeado 4"/>
          <p:cNvSpPr/>
          <p:nvPr/>
        </p:nvSpPr>
        <p:spPr>
          <a:xfrm>
            <a:off x="304800" y="2996952"/>
            <a:ext cx="8514735" cy="7200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smtClean="0"/>
              <a:t>Contexto</a:t>
            </a:r>
            <a:endParaRPr lang="es-CO" sz="2400" b="1" u="sng" dirty="0"/>
          </a:p>
        </p:txBody>
      </p:sp>
      <p:sp>
        <p:nvSpPr>
          <p:cNvPr id="4" name="Rectángulo 3"/>
          <p:cNvSpPr/>
          <p:nvPr/>
        </p:nvSpPr>
        <p:spPr>
          <a:xfrm>
            <a:off x="138600" y="192505"/>
            <a:ext cx="8866800" cy="648502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Tree>
    <p:extLst>
      <p:ext uri="{BB962C8B-B14F-4D97-AF65-F5344CB8AC3E}">
        <p14:creationId xmlns:p14="http://schemas.microsoft.com/office/powerpoint/2010/main" val="2435027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1789592601"/>
              </p:ext>
            </p:extLst>
          </p:nvPr>
        </p:nvGraphicFramePr>
        <p:xfrm>
          <a:off x="85725" y="454450"/>
          <a:ext cx="8943975" cy="4894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ángulo 6"/>
          <p:cNvSpPr/>
          <p:nvPr/>
        </p:nvSpPr>
        <p:spPr>
          <a:xfrm>
            <a:off x="85725" y="114300"/>
            <a:ext cx="8943975" cy="65913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4" name="CuadroTexto 33"/>
          <p:cNvSpPr txBox="1"/>
          <p:nvPr/>
        </p:nvSpPr>
        <p:spPr>
          <a:xfrm>
            <a:off x="3707904" y="1412776"/>
            <a:ext cx="5064021" cy="1077218"/>
          </a:xfrm>
          <a:prstGeom prst="rect">
            <a:avLst/>
          </a:prstGeom>
          <a:noFill/>
        </p:spPr>
        <p:txBody>
          <a:bodyPr wrap="square" rtlCol="0">
            <a:spAutoFit/>
          </a:bodyPr>
          <a:lstStyle/>
          <a:p>
            <a:pPr algn="just"/>
            <a:r>
              <a:rPr lang="es-ES" sz="1600" dirty="0">
                <a:cs typeface="Helvetica"/>
              </a:rPr>
              <a:t>S</a:t>
            </a:r>
            <a:r>
              <a:rPr lang="es-ES" sz="1600" dirty="0" smtClean="0">
                <a:cs typeface="Helvetica"/>
              </a:rPr>
              <a:t>e ha hecho evidente la importancia de involucrar al sector privado en la implementación de iniciativas, políticas e instrumentos para evitar, detectar y sancionar la corrupción.</a:t>
            </a:r>
            <a:endParaRPr lang="es-ES" sz="1600" dirty="0">
              <a:cs typeface="Helvetica"/>
            </a:endParaRPr>
          </a:p>
        </p:txBody>
      </p:sp>
      <p:sp>
        <p:nvSpPr>
          <p:cNvPr id="35" name="CuadroTexto 34"/>
          <p:cNvSpPr txBox="1"/>
          <p:nvPr/>
        </p:nvSpPr>
        <p:spPr>
          <a:xfrm>
            <a:off x="3721548" y="2708920"/>
            <a:ext cx="5112567" cy="830997"/>
          </a:xfrm>
          <a:prstGeom prst="rect">
            <a:avLst/>
          </a:prstGeom>
          <a:noFill/>
        </p:spPr>
        <p:txBody>
          <a:bodyPr wrap="square" rtlCol="0">
            <a:spAutoFit/>
          </a:bodyPr>
          <a:lstStyle/>
          <a:p>
            <a:pPr algn="just"/>
            <a:r>
              <a:rPr lang="es-ES" sz="1600" dirty="0" smtClean="0">
                <a:cs typeface="Helvetica"/>
              </a:rPr>
              <a:t>Colombia ha participado activamente en el impulso de iniciativas multilaterales que buscan promover la corresponsabilidad del sector privado.</a:t>
            </a:r>
            <a:endParaRPr lang="es-ES" sz="1600" dirty="0">
              <a:cs typeface="Helvetica"/>
            </a:endParaRPr>
          </a:p>
        </p:txBody>
      </p:sp>
      <p:sp>
        <p:nvSpPr>
          <p:cNvPr id="9" name="CuadroTexto 8"/>
          <p:cNvSpPr txBox="1"/>
          <p:nvPr/>
        </p:nvSpPr>
        <p:spPr>
          <a:xfrm>
            <a:off x="3707904" y="4786847"/>
            <a:ext cx="5112568" cy="1077218"/>
          </a:xfrm>
          <a:prstGeom prst="rect">
            <a:avLst/>
          </a:prstGeom>
          <a:noFill/>
        </p:spPr>
        <p:txBody>
          <a:bodyPr wrap="square" rtlCol="0">
            <a:spAutoFit/>
          </a:bodyPr>
          <a:lstStyle>
            <a:defPPr>
              <a:defRPr lang="es-CO"/>
            </a:defPPr>
            <a:lvl1pPr algn="just">
              <a:defRPr sz="1600">
                <a:cs typeface="Helvetica"/>
              </a:defRPr>
            </a:lvl1pPr>
          </a:lstStyle>
          <a:p>
            <a:r>
              <a:rPr lang="es-CO" dirty="0"/>
              <a:t>El Conpes 167 de 2013 que contiene la </a:t>
            </a:r>
            <a:r>
              <a:rPr lang="es-CO" b="1" i="1" dirty="0"/>
              <a:t>Política Pública Integral </a:t>
            </a:r>
            <a:r>
              <a:rPr lang="es-CO" b="1" i="1" dirty="0" smtClean="0"/>
              <a:t>Anticorrupción (PPIA)</a:t>
            </a:r>
            <a:r>
              <a:rPr lang="es-CO" dirty="0" smtClean="0"/>
              <a:t> </a:t>
            </a:r>
            <a:r>
              <a:rPr lang="es-CO" dirty="0"/>
              <a:t>establece como una de sus estrategias la promoción de la integridad y la cultura de la legalidad en el sector privado.</a:t>
            </a:r>
            <a:endParaRPr lang="es-ES" dirty="0"/>
          </a:p>
        </p:txBody>
      </p:sp>
      <p:pic>
        <p:nvPicPr>
          <p:cNvPr id="5" name="Imagen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9463" y="1484784"/>
            <a:ext cx="2784399" cy="1546888"/>
          </a:xfrm>
          <a:prstGeom prst="rect">
            <a:avLst/>
          </a:prstGeom>
        </p:spPr>
      </p:pic>
      <p:sp>
        <p:nvSpPr>
          <p:cNvPr id="8" name="CuadroTexto 7"/>
          <p:cNvSpPr txBox="1"/>
          <p:nvPr/>
        </p:nvSpPr>
        <p:spPr>
          <a:xfrm>
            <a:off x="359573" y="3068960"/>
            <a:ext cx="2784399" cy="430887"/>
          </a:xfrm>
          <a:prstGeom prst="rect">
            <a:avLst/>
          </a:prstGeom>
          <a:noFill/>
        </p:spPr>
        <p:txBody>
          <a:bodyPr wrap="square" rtlCol="0">
            <a:spAutoFit/>
          </a:bodyPr>
          <a:lstStyle/>
          <a:p>
            <a:pPr algn="ctr"/>
            <a:r>
              <a:rPr lang="es-CO" sz="1100" dirty="0" smtClean="0"/>
              <a:t>Presidente Juan Manuel Santos en la Cumbre Anticorrupción 2016 en Londres.</a:t>
            </a:r>
            <a:endParaRPr lang="es-CO" sz="1100" dirty="0"/>
          </a:p>
        </p:txBody>
      </p:sp>
      <p:pic>
        <p:nvPicPr>
          <p:cNvPr id="10" name="Imagen 9"/>
          <p:cNvPicPr>
            <a:picLocks noChangeAspect="1"/>
          </p:cNvPicPr>
          <p:nvPr/>
        </p:nvPicPr>
        <p:blipFill rotWithShape="1">
          <a:blip r:embed="rId9"/>
          <a:srcRect l="28416" t="10625" r="23989" b="6688"/>
          <a:stretch/>
        </p:blipFill>
        <p:spPr>
          <a:xfrm>
            <a:off x="1112929" y="3791580"/>
            <a:ext cx="1470507" cy="1436309"/>
          </a:xfrm>
          <a:prstGeom prst="rect">
            <a:avLst/>
          </a:prstGeom>
          <a:ln>
            <a:solidFill>
              <a:schemeClr val="tx1"/>
            </a:solidFill>
          </a:ln>
        </p:spPr>
      </p:pic>
      <p:sp>
        <p:nvSpPr>
          <p:cNvPr id="15" name="CuadroTexto 14"/>
          <p:cNvSpPr txBox="1"/>
          <p:nvPr/>
        </p:nvSpPr>
        <p:spPr>
          <a:xfrm>
            <a:off x="370076" y="5367509"/>
            <a:ext cx="3026334" cy="600164"/>
          </a:xfrm>
          <a:prstGeom prst="rect">
            <a:avLst/>
          </a:prstGeom>
          <a:noFill/>
        </p:spPr>
        <p:txBody>
          <a:bodyPr wrap="square" rtlCol="0">
            <a:spAutoFit/>
          </a:bodyPr>
          <a:lstStyle/>
          <a:p>
            <a:pPr algn="ctr"/>
            <a:r>
              <a:rPr lang="es-CO" sz="1100" dirty="0" smtClean="0"/>
              <a:t>Disponible en </a:t>
            </a:r>
            <a:r>
              <a:rPr lang="es-CO" sz="1100" dirty="0"/>
              <a:t>la </a:t>
            </a:r>
            <a:r>
              <a:rPr lang="es-CO" sz="1100" dirty="0" smtClean="0"/>
              <a:t>página http</a:t>
            </a:r>
            <a:r>
              <a:rPr lang="es-CO" sz="1100" dirty="0"/>
              <a:t>://www.anticorrupcion.gov.co/SiteAssets/Paginas/Publicaciones/Conpes_167.pdf </a:t>
            </a:r>
          </a:p>
        </p:txBody>
      </p:sp>
      <p:pic>
        <p:nvPicPr>
          <p:cNvPr id="16" name="Imagen 15"/>
          <p:cNvPicPr>
            <a:picLocks noChangeAspect="1"/>
          </p:cNvPicPr>
          <p:nvPr/>
        </p:nvPicPr>
        <p:blipFill>
          <a:blip r:embed="rId10"/>
          <a:stretch>
            <a:fillRect/>
          </a:stretch>
        </p:blipFill>
        <p:spPr>
          <a:xfrm>
            <a:off x="3457600" y="1484784"/>
            <a:ext cx="263948" cy="263948"/>
          </a:xfrm>
          <a:prstGeom prst="rect">
            <a:avLst/>
          </a:prstGeom>
        </p:spPr>
      </p:pic>
      <p:pic>
        <p:nvPicPr>
          <p:cNvPr id="17" name="Imagen 16"/>
          <p:cNvPicPr>
            <a:picLocks noChangeAspect="1"/>
          </p:cNvPicPr>
          <p:nvPr/>
        </p:nvPicPr>
        <p:blipFill>
          <a:blip r:embed="rId10"/>
          <a:stretch>
            <a:fillRect/>
          </a:stretch>
        </p:blipFill>
        <p:spPr>
          <a:xfrm>
            <a:off x="3457600" y="2852936"/>
            <a:ext cx="263948" cy="263948"/>
          </a:xfrm>
          <a:prstGeom prst="rect">
            <a:avLst/>
          </a:prstGeom>
        </p:spPr>
      </p:pic>
      <p:pic>
        <p:nvPicPr>
          <p:cNvPr id="19" name="Imagen 18"/>
          <p:cNvPicPr>
            <a:picLocks noChangeAspect="1"/>
          </p:cNvPicPr>
          <p:nvPr/>
        </p:nvPicPr>
        <p:blipFill>
          <a:blip r:embed="rId10"/>
          <a:stretch>
            <a:fillRect/>
          </a:stretch>
        </p:blipFill>
        <p:spPr>
          <a:xfrm>
            <a:off x="3420183" y="4822502"/>
            <a:ext cx="263948" cy="263948"/>
          </a:xfrm>
          <a:prstGeom prst="rect">
            <a:avLst/>
          </a:prstGeom>
        </p:spPr>
      </p:pic>
      <p:sp>
        <p:nvSpPr>
          <p:cNvPr id="18" name="CuadroTexto 17"/>
          <p:cNvSpPr txBox="1"/>
          <p:nvPr/>
        </p:nvSpPr>
        <p:spPr>
          <a:xfrm>
            <a:off x="3707904" y="3861048"/>
            <a:ext cx="5112567" cy="584776"/>
          </a:xfrm>
          <a:prstGeom prst="rect">
            <a:avLst/>
          </a:prstGeom>
          <a:noFill/>
        </p:spPr>
        <p:txBody>
          <a:bodyPr wrap="square" rtlCol="0">
            <a:spAutoFit/>
          </a:bodyPr>
          <a:lstStyle/>
          <a:p>
            <a:pPr algn="just"/>
            <a:r>
              <a:rPr lang="es-ES" sz="1600" dirty="0" smtClean="0">
                <a:cs typeface="Helvetica"/>
              </a:rPr>
              <a:t>Avances legislativos como la ley </a:t>
            </a:r>
            <a:r>
              <a:rPr lang="es-ES" sz="1600" b="1" dirty="0" smtClean="0">
                <a:cs typeface="Helvetica"/>
              </a:rPr>
              <a:t>1474</a:t>
            </a:r>
            <a:r>
              <a:rPr lang="es-ES" sz="1600" dirty="0" smtClean="0">
                <a:cs typeface="Helvetica"/>
              </a:rPr>
              <a:t> de 2011, la ley </a:t>
            </a:r>
            <a:r>
              <a:rPr lang="es-ES" sz="1600" b="1" dirty="0" smtClean="0">
                <a:cs typeface="Helvetica"/>
              </a:rPr>
              <a:t>1712</a:t>
            </a:r>
            <a:r>
              <a:rPr lang="es-ES" sz="1600" dirty="0" smtClean="0">
                <a:cs typeface="Helvetica"/>
              </a:rPr>
              <a:t> de 2014 y </a:t>
            </a:r>
            <a:r>
              <a:rPr lang="es-ES" sz="1600" b="1" dirty="0" smtClean="0">
                <a:cs typeface="Helvetica"/>
              </a:rPr>
              <a:t>1778</a:t>
            </a:r>
            <a:r>
              <a:rPr lang="es-ES" sz="1600" dirty="0" smtClean="0">
                <a:cs typeface="Helvetica"/>
              </a:rPr>
              <a:t> de 2016.</a:t>
            </a:r>
            <a:endParaRPr lang="es-ES" sz="1600" dirty="0">
              <a:cs typeface="Helvetica"/>
            </a:endParaRPr>
          </a:p>
        </p:txBody>
      </p:sp>
      <p:pic>
        <p:nvPicPr>
          <p:cNvPr id="20" name="Imagen 19"/>
          <p:cNvPicPr>
            <a:picLocks noChangeAspect="1"/>
          </p:cNvPicPr>
          <p:nvPr/>
        </p:nvPicPr>
        <p:blipFill>
          <a:blip r:embed="rId10"/>
          <a:stretch>
            <a:fillRect/>
          </a:stretch>
        </p:blipFill>
        <p:spPr>
          <a:xfrm>
            <a:off x="3419872" y="3933056"/>
            <a:ext cx="263948" cy="263948"/>
          </a:xfrm>
          <a:prstGeom prst="rect">
            <a:avLst/>
          </a:prstGeom>
        </p:spPr>
      </p:pic>
    </p:spTree>
    <p:extLst>
      <p:ext uri="{BB962C8B-B14F-4D97-AF65-F5344CB8AC3E}">
        <p14:creationId xmlns:p14="http://schemas.microsoft.com/office/powerpoint/2010/main" val="288636917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579478043"/>
              </p:ext>
            </p:extLst>
          </p:nvPr>
        </p:nvGraphicFramePr>
        <p:xfrm>
          <a:off x="85725" y="454450"/>
          <a:ext cx="8943975" cy="4894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ángulo 6"/>
          <p:cNvSpPr/>
          <p:nvPr/>
        </p:nvSpPr>
        <p:spPr>
          <a:xfrm>
            <a:off x="85725" y="114300"/>
            <a:ext cx="8943975" cy="65913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5" name="CuadroTexto 34"/>
          <p:cNvSpPr txBox="1"/>
          <p:nvPr/>
        </p:nvSpPr>
        <p:spPr>
          <a:xfrm>
            <a:off x="669280" y="1038675"/>
            <a:ext cx="7776864" cy="830997"/>
          </a:xfrm>
          <a:prstGeom prst="rect">
            <a:avLst/>
          </a:prstGeom>
          <a:noFill/>
        </p:spPr>
        <p:txBody>
          <a:bodyPr wrap="square" rtlCol="0">
            <a:spAutoFit/>
          </a:bodyPr>
          <a:lstStyle/>
          <a:p>
            <a:pPr algn="ctr"/>
            <a:r>
              <a:rPr lang="es-ES" sz="1600" dirty="0" smtClean="0">
                <a:cs typeface="Helvetica"/>
              </a:rPr>
              <a:t>El CONPES 167 de 2013 establece cinco (5) estrategias para </a:t>
            </a:r>
            <a:r>
              <a:rPr lang="es-ES" sz="1600" b="1" dirty="0" smtClean="0">
                <a:cs typeface="Helvetica"/>
              </a:rPr>
              <a:t>fortalecer las herramientas y los mecanismos para la prevención, investigación y sanción en materia de lucha contra la corrupción</a:t>
            </a:r>
            <a:r>
              <a:rPr lang="es-ES" sz="1600" dirty="0" smtClean="0">
                <a:cs typeface="Helvetica"/>
              </a:rPr>
              <a:t>. </a:t>
            </a:r>
            <a:endParaRPr lang="es-ES" sz="1600" dirty="0">
              <a:cs typeface="Helvetica"/>
            </a:endParaRPr>
          </a:p>
        </p:txBody>
      </p:sp>
      <p:graphicFrame>
        <p:nvGraphicFramePr>
          <p:cNvPr id="2" name="Diagrama 1"/>
          <p:cNvGraphicFramePr/>
          <p:nvPr>
            <p:extLst>
              <p:ext uri="{D42A27DB-BD31-4B8C-83A1-F6EECF244321}">
                <p14:modId xmlns:p14="http://schemas.microsoft.com/office/powerpoint/2010/main" val="442365704"/>
              </p:ext>
            </p:extLst>
          </p:nvPr>
        </p:nvGraphicFramePr>
        <p:xfrm>
          <a:off x="755576" y="1964450"/>
          <a:ext cx="7798296" cy="40316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CuadroTexto 2"/>
          <p:cNvSpPr txBox="1"/>
          <p:nvPr/>
        </p:nvSpPr>
        <p:spPr>
          <a:xfrm>
            <a:off x="3929286" y="3494412"/>
            <a:ext cx="1450876" cy="1200329"/>
          </a:xfrm>
          <a:prstGeom prst="rect">
            <a:avLst/>
          </a:prstGeom>
          <a:noFill/>
          <a:ln>
            <a:solidFill>
              <a:srgbClr val="C00000"/>
            </a:solidFill>
          </a:ln>
        </p:spPr>
        <p:txBody>
          <a:bodyPr wrap="square" rtlCol="0">
            <a:spAutoFit/>
          </a:bodyPr>
          <a:lstStyle/>
          <a:p>
            <a:pPr algn="ctr"/>
            <a:r>
              <a:rPr lang="es-CO" sz="1200" dirty="0" smtClean="0"/>
              <a:t>Secretaría de Transparencia a cargo de la coordinación de la implementación del CONPES</a:t>
            </a:r>
            <a:endParaRPr lang="es-CO" sz="1200" dirty="0"/>
          </a:p>
        </p:txBody>
      </p:sp>
    </p:spTree>
    <p:extLst>
      <p:ext uri="{BB962C8B-B14F-4D97-AF65-F5344CB8AC3E}">
        <p14:creationId xmlns:p14="http://schemas.microsoft.com/office/powerpoint/2010/main" val="147197366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727605542"/>
              </p:ext>
            </p:extLst>
          </p:nvPr>
        </p:nvGraphicFramePr>
        <p:xfrm>
          <a:off x="85725" y="454450"/>
          <a:ext cx="8943975" cy="4894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ángulo 6"/>
          <p:cNvSpPr/>
          <p:nvPr/>
        </p:nvSpPr>
        <p:spPr>
          <a:xfrm>
            <a:off x="85725" y="114300"/>
            <a:ext cx="8943975" cy="65913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5" name="CuadroTexto 34"/>
          <p:cNvSpPr txBox="1"/>
          <p:nvPr/>
        </p:nvSpPr>
        <p:spPr>
          <a:xfrm>
            <a:off x="3707905" y="1650487"/>
            <a:ext cx="5112567" cy="584775"/>
          </a:xfrm>
          <a:prstGeom prst="rect">
            <a:avLst/>
          </a:prstGeom>
          <a:noFill/>
        </p:spPr>
        <p:txBody>
          <a:bodyPr wrap="square" rtlCol="0">
            <a:spAutoFit/>
          </a:bodyPr>
          <a:lstStyle/>
          <a:p>
            <a:pPr algn="just"/>
            <a:r>
              <a:rPr lang="es-ES" sz="1600" dirty="0" smtClean="0">
                <a:cs typeface="Helvetica"/>
              </a:rPr>
              <a:t>Responsabilidad administrativa de las personas jurídicas por actos de corrupción transnacional y nacional.</a:t>
            </a:r>
            <a:endParaRPr lang="es-ES" sz="1600" dirty="0">
              <a:cs typeface="Helvetica"/>
            </a:endParaRPr>
          </a:p>
        </p:txBody>
      </p:sp>
      <p:pic>
        <p:nvPicPr>
          <p:cNvPr id="17" name="Imagen 16"/>
          <p:cNvPicPr>
            <a:picLocks noChangeAspect="1"/>
          </p:cNvPicPr>
          <p:nvPr/>
        </p:nvPicPr>
        <p:blipFill>
          <a:blip r:embed="rId8"/>
          <a:stretch>
            <a:fillRect/>
          </a:stretch>
        </p:blipFill>
        <p:spPr>
          <a:xfrm>
            <a:off x="3366703" y="1881744"/>
            <a:ext cx="263948" cy="263948"/>
          </a:xfrm>
          <a:prstGeom prst="rect">
            <a:avLst/>
          </a:prstGeom>
        </p:spPr>
      </p:pic>
      <p:pic>
        <p:nvPicPr>
          <p:cNvPr id="19" name="Imagen 18"/>
          <p:cNvPicPr>
            <a:picLocks noChangeAspect="1"/>
          </p:cNvPicPr>
          <p:nvPr/>
        </p:nvPicPr>
        <p:blipFill>
          <a:blip r:embed="rId8"/>
          <a:stretch>
            <a:fillRect/>
          </a:stretch>
        </p:blipFill>
        <p:spPr>
          <a:xfrm>
            <a:off x="3405731" y="3534987"/>
            <a:ext cx="263948" cy="263948"/>
          </a:xfrm>
          <a:prstGeom prst="rect">
            <a:avLst/>
          </a:prstGeom>
        </p:spPr>
      </p:pic>
      <p:sp>
        <p:nvSpPr>
          <p:cNvPr id="18" name="CuadroTexto 17"/>
          <p:cNvSpPr txBox="1"/>
          <p:nvPr/>
        </p:nvSpPr>
        <p:spPr>
          <a:xfrm>
            <a:off x="3725682" y="3369511"/>
            <a:ext cx="5112567" cy="584775"/>
          </a:xfrm>
          <a:prstGeom prst="rect">
            <a:avLst/>
          </a:prstGeom>
          <a:noFill/>
        </p:spPr>
        <p:txBody>
          <a:bodyPr wrap="square" rtlCol="0">
            <a:spAutoFit/>
          </a:bodyPr>
          <a:lstStyle/>
          <a:p>
            <a:pPr algn="just"/>
            <a:r>
              <a:rPr lang="es-ES" sz="1600" dirty="0" smtClean="0">
                <a:cs typeface="Helvetica"/>
              </a:rPr>
              <a:t>Promoción de los programas de cumplimiento por parte de la Superintendencia de Sociedades (artículo 23).</a:t>
            </a:r>
            <a:endParaRPr lang="es-ES" sz="1600" dirty="0">
              <a:cs typeface="Helvetica"/>
            </a:endParaRPr>
          </a:p>
        </p:txBody>
      </p:sp>
      <p:pic>
        <p:nvPicPr>
          <p:cNvPr id="20" name="Imagen 19"/>
          <p:cNvPicPr>
            <a:picLocks noChangeAspect="1"/>
          </p:cNvPicPr>
          <p:nvPr/>
        </p:nvPicPr>
        <p:blipFill>
          <a:blip r:embed="rId8"/>
          <a:stretch>
            <a:fillRect/>
          </a:stretch>
        </p:blipFill>
        <p:spPr>
          <a:xfrm>
            <a:off x="3394920" y="2700224"/>
            <a:ext cx="263948" cy="263948"/>
          </a:xfrm>
          <a:prstGeom prst="rect">
            <a:avLst/>
          </a:prstGeom>
        </p:spPr>
      </p:pic>
      <p:pic>
        <p:nvPicPr>
          <p:cNvPr id="2" name="Imagen 1"/>
          <p:cNvPicPr>
            <a:picLocks noChangeAspect="1"/>
          </p:cNvPicPr>
          <p:nvPr/>
        </p:nvPicPr>
        <p:blipFill>
          <a:blip r:embed="rId9"/>
          <a:stretch>
            <a:fillRect/>
          </a:stretch>
        </p:blipFill>
        <p:spPr>
          <a:xfrm>
            <a:off x="972670" y="1699462"/>
            <a:ext cx="1808305" cy="2099473"/>
          </a:xfrm>
          <a:prstGeom prst="rect">
            <a:avLst/>
          </a:prstGeom>
        </p:spPr>
      </p:pic>
      <p:sp>
        <p:nvSpPr>
          <p:cNvPr id="21" name="CuadroTexto 20"/>
          <p:cNvSpPr txBox="1"/>
          <p:nvPr/>
        </p:nvSpPr>
        <p:spPr>
          <a:xfrm>
            <a:off x="3722197" y="2508339"/>
            <a:ext cx="5112567" cy="584775"/>
          </a:xfrm>
          <a:prstGeom prst="rect">
            <a:avLst/>
          </a:prstGeom>
          <a:noFill/>
        </p:spPr>
        <p:txBody>
          <a:bodyPr wrap="square" rtlCol="0">
            <a:spAutoFit/>
          </a:bodyPr>
          <a:lstStyle/>
          <a:p>
            <a:pPr algn="just"/>
            <a:r>
              <a:rPr lang="es-CO" sz="1600" dirty="0" smtClean="0">
                <a:cs typeface="Helvetica"/>
              </a:rPr>
              <a:t>Programas de cumplimiento como un criterio de graduación de la sanción (artículo 7).</a:t>
            </a:r>
            <a:endParaRPr lang="es-ES" sz="1600" i="1" dirty="0">
              <a:cs typeface="Helvetica"/>
            </a:endParaRPr>
          </a:p>
        </p:txBody>
      </p:sp>
      <p:pic>
        <p:nvPicPr>
          <p:cNvPr id="22" name="Imagen 21"/>
          <p:cNvPicPr>
            <a:picLocks noChangeAspect="1"/>
          </p:cNvPicPr>
          <p:nvPr/>
        </p:nvPicPr>
        <p:blipFill>
          <a:blip r:embed="rId8"/>
          <a:stretch>
            <a:fillRect/>
          </a:stretch>
        </p:blipFill>
        <p:spPr>
          <a:xfrm>
            <a:off x="3405731" y="4344176"/>
            <a:ext cx="263948" cy="263948"/>
          </a:xfrm>
          <a:prstGeom prst="rect">
            <a:avLst/>
          </a:prstGeom>
        </p:spPr>
      </p:pic>
      <p:sp>
        <p:nvSpPr>
          <p:cNvPr id="23" name="CuadroTexto 22"/>
          <p:cNvSpPr txBox="1"/>
          <p:nvPr/>
        </p:nvSpPr>
        <p:spPr>
          <a:xfrm>
            <a:off x="3707905" y="4137453"/>
            <a:ext cx="5112567" cy="584775"/>
          </a:xfrm>
          <a:prstGeom prst="rect">
            <a:avLst/>
          </a:prstGeom>
          <a:noFill/>
        </p:spPr>
        <p:txBody>
          <a:bodyPr wrap="square" rtlCol="0">
            <a:spAutoFit/>
          </a:bodyPr>
          <a:lstStyle/>
          <a:p>
            <a:pPr algn="just"/>
            <a:r>
              <a:rPr lang="es-ES" sz="1600" dirty="0" smtClean="0">
                <a:cs typeface="Helvetica"/>
              </a:rPr>
              <a:t>Resolución No. 100-002657: Orden de la Superintendencia de Sociedades para adoptar un programa de cumplimiento.</a:t>
            </a:r>
            <a:endParaRPr lang="es-ES" sz="1600" dirty="0">
              <a:cs typeface="Helvetica"/>
            </a:endParaRPr>
          </a:p>
        </p:txBody>
      </p:sp>
      <p:pic>
        <p:nvPicPr>
          <p:cNvPr id="24" name="Imagen 23"/>
          <p:cNvPicPr>
            <a:picLocks noChangeAspect="1"/>
          </p:cNvPicPr>
          <p:nvPr/>
        </p:nvPicPr>
        <p:blipFill>
          <a:blip r:embed="rId8"/>
          <a:stretch>
            <a:fillRect/>
          </a:stretch>
        </p:blipFill>
        <p:spPr>
          <a:xfrm>
            <a:off x="3394920" y="5153365"/>
            <a:ext cx="263948" cy="263948"/>
          </a:xfrm>
          <a:prstGeom prst="rect">
            <a:avLst/>
          </a:prstGeom>
        </p:spPr>
      </p:pic>
      <p:sp>
        <p:nvSpPr>
          <p:cNvPr id="25" name="CuadroTexto 24"/>
          <p:cNvSpPr txBox="1"/>
          <p:nvPr/>
        </p:nvSpPr>
        <p:spPr>
          <a:xfrm>
            <a:off x="3773712" y="4984342"/>
            <a:ext cx="5112567" cy="584775"/>
          </a:xfrm>
          <a:prstGeom prst="rect">
            <a:avLst/>
          </a:prstGeom>
          <a:noFill/>
        </p:spPr>
        <p:txBody>
          <a:bodyPr wrap="square" rtlCol="0">
            <a:spAutoFit/>
          </a:bodyPr>
          <a:lstStyle/>
          <a:p>
            <a:pPr algn="just"/>
            <a:r>
              <a:rPr lang="es-ES" sz="1600" dirty="0" smtClean="0">
                <a:cs typeface="Helvetica"/>
              </a:rPr>
              <a:t>Circular externa No. 100-000003: Guía para poner adoptar y poner en marcha un  programa de cumplimiento</a:t>
            </a:r>
            <a:endParaRPr lang="es-ES" sz="1600" dirty="0">
              <a:cs typeface="Helvetica"/>
            </a:endParaRPr>
          </a:p>
        </p:txBody>
      </p:sp>
      <p:pic>
        <p:nvPicPr>
          <p:cNvPr id="3" name="Imagen 2"/>
          <p:cNvPicPr>
            <a:picLocks noChangeAspect="1"/>
          </p:cNvPicPr>
          <p:nvPr/>
        </p:nvPicPr>
        <p:blipFill>
          <a:blip r:embed="rId10"/>
          <a:stretch>
            <a:fillRect/>
          </a:stretch>
        </p:blipFill>
        <p:spPr>
          <a:xfrm>
            <a:off x="769381" y="4238878"/>
            <a:ext cx="2416311" cy="1251660"/>
          </a:xfrm>
          <a:prstGeom prst="rect">
            <a:avLst/>
          </a:prstGeom>
        </p:spPr>
      </p:pic>
    </p:spTree>
    <p:extLst>
      <p:ext uri="{BB962C8B-B14F-4D97-AF65-F5344CB8AC3E}">
        <p14:creationId xmlns:p14="http://schemas.microsoft.com/office/powerpoint/2010/main" val="120697799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310206921"/>
              </p:ext>
            </p:extLst>
          </p:nvPr>
        </p:nvGraphicFramePr>
        <p:xfrm>
          <a:off x="85725" y="454450"/>
          <a:ext cx="8943975" cy="4894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ángulo 6"/>
          <p:cNvSpPr/>
          <p:nvPr/>
        </p:nvSpPr>
        <p:spPr>
          <a:xfrm>
            <a:off x="85725" y="114300"/>
            <a:ext cx="8943975" cy="65913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CuadroTexto 4"/>
          <p:cNvSpPr txBox="1"/>
          <p:nvPr/>
        </p:nvSpPr>
        <p:spPr>
          <a:xfrm>
            <a:off x="6948264" y="5710556"/>
            <a:ext cx="1199367" cy="246221"/>
          </a:xfrm>
          <a:prstGeom prst="rect">
            <a:avLst/>
          </a:prstGeom>
          <a:noFill/>
        </p:spPr>
        <p:txBody>
          <a:bodyPr wrap="none" rtlCol="0">
            <a:spAutoFit/>
          </a:bodyPr>
          <a:lstStyle/>
          <a:p>
            <a:r>
              <a:rPr lang="en-GB" sz="1000" dirty="0" smtClean="0"/>
              <a:t>Fuente: OECD 2014</a:t>
            </a:r>
            <a:endParaRPr lang="en-GB" sz="1000" dirty="0"/>
          </a:p>
        </p:txBody>
      </p:sp>
      <p:pic>
        <p:nvPicPr>
          <p:cNvPr id="2" name="Imagen 1"/>
          <p:cNvPicPr>
            <a:picLocks noChangeAspect="1"/>
          </p:cNvPicPr>
          <p:nvPr/>
        </p:nvPicPr>
        <p:blipFill rotWithShape="1">
          <a:blip r:embed="rId8" cstate="print">
            <a:extLst>
              <a:ext uri="{28A0092B-C50C-407E-A947-70E740481C1C}">
                <a14:useLocalDpi xmlns:a14="http://schemas.microsoft.com/office/drawing/2010/main" val="0"/>
              </a:ext>
            </a:extLst>
          </a:blip>
          <a:srcRect t="12200" r="126" b="43701"/>
          <a:stretch/>
        </p:blipFill>
        <p:spPr>
          <a:xfrm>
            <a:off x="2195736" y="1095958"/>
            <a:ext cx="4417366" cy="4876208"/>
          </a:xfrm>
          <a:prstGeom prst="rect">
            <a:avLst/>
          </a:prstGeom>
        </p:spPr>
      </p:pic>
      <p:sp>
        <p:nvSpPr>
          <p:cNvPr id="10" name="Rectángulo 9"/>
          <p:cNvSpPr/>
          <p:nvPr/>
        </p:nvSpPr>
        <p:spPr>
          <a:xfrm>
            <a:off x="2771800" y="1556792"/>
            <a:ext cx="504056" cy="432048"/>
          </a:xfrm>
          <a:prstGeom prst="rect">
            <a:avLst/>
          </a:prstGeom>
          <a:solidFill>
            <a:srgbClr val="FFC900"/>
          </a:solidFill>
          <a:ln>
            <a:solidFill>
              <a:srgbClr val="FFC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8" name="Imagen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27814" y="1376772"/>
            <a:ext cx="792088" cy="792088"/>
          </a:xfrm>
          <a:prstGeom prst="rect">
            <a:avLst/>
          </a:prstGeom>
        </p:spPr>
      </p:pic>
      <p:sp>
        <p:nvSpPr>
          <p:cNvPr id="26" name="Rectángulo 25"/>
          <p:cNvSpPr/>
          <p:nvPr/>
        </p:nvSpPr>
        <p:spPr>
          <a:xfrm>
            <a:off x="4139952" y="1556792"/>
            <a:ext cx="504056" cy="466163"/>
          </a:xfrm>
          <a:prstGeom prst="rect">
            <a:avLst/>
          </a:prstGeom>
          <a:solidFill>
            <a:srgbClr val="FFC900"/>
          </a:solidFill>
          <a:ln>
            <a:solidFill>
              <a:srgbClr val="FFC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2" name="Imagen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72585" y="1420151"/>
            <a:ext cx="708856" cy="708856"/>
          </a:xfrm>
          <a:prstGeom prst="rect">
            <a:avLst/>
          </a:prstGeom>
        </p:spPr>
      </p:pic>
      <p:sp>
        <p:nvSpPr>
          <p:cNvPr id="27" name="Rectángulo 26"/>
          <p:cNvSpPr/>
          <p:nvPr/>
        </p:nvSpPr>
        <p:spPr>
          <a:xfrm>
            <a:off x="5522520" y="1556793"/>
            <a:ext cx="561648" cy="481824"/>
          </a:xfrm>
          <a:prstGeom prst="rect">
            <a:avLst/>
          </a:prstGeom>
          <a:solidFill>
            <a:srgbClr val="FFC900"/>
          </a:solidFill>
          <a:ln>
            <a:solidFill>
              <a:srgbClr val="FFC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3" name="Imagen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432077" y="1441697"/>
            <a:ext cx="742533" cy="664917"/>
          </a:xfrm>
          <a:prstGeom prst="rect">
            <a:avLst/>
          </a:prstGeom>
        </p:spPr>
      </p:pic>
      <p:sp>
        <p:nvSpPr>
          <p:cNvPr id="28" name="Rectángulo 27"/>
          <p:cNvSpPr/>
          <p:nvPr/>
        </p:nvSpPr>
        <p:spPr>
          <a:xfrm>
            <a:off x="2771800" y="3933056"/>
            <a:ext cx="504056" cy="466163"/>
          </a:xfrm>
          <a:prstGeom prst="rect">
            <a:avLst/>
          </a:prstGeom>
          <a:solidFill>
            <a:srgbClr val="FFC900"/>
          </a:solidFill>
          <a:ln>
            <a:solidFill>
              <a:srgbClr val="FFC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9" name="Rectángulo 28"/>
          <p:cNvSpPr/>
          <p:nvPr/>
        </p:nvSpPr>
        <p:spPr>
          <a:xfrm>
            <a:off x="4152391" y="3933055"/>
            <a:ext cx="504056" cy="466163"/>
          </a:xfrm>
          <a:prstGeom prst="rect">
            <a:avLst/>
          </a:prstGeom>
          <a:solidFill>
            <a:srgbClr val="FFC900"/>
          </a:solidFill>
          <a:ln>
            <a:solidFill>
              <a:srgbClr val="FFC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0" name="Rectángulo 29"/>
          <p:cNvSpPr/>
          <p:nvPr/>
        </p:nvSpPr>
        <p:spPr>
          <a:xfrm>
            <a:off x="5522520" y="3933055"/>
            <a:ext cx="532851" cy="432050"/>
          </a:xfrm>
          <a:prstGeom prst="rect">
            <a:avLst/>
          </a:prstGeom>
          <a:solidFill>
            <a:srgbClr val="FFC900"/>
          </a:solidFill>
          <a:ln>
            <a:solidFill>
              <a:srgbClr val="FFC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4" name="Imagen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1170" y="3753036"/>
            <a:ext cx="646181" cy="646181"/>
          </a:xfrm>
          <a:prstGeom prst="rect">
            <a:avLst/>
          </a:prstGeom>
        </p:spPr>
      </p:pic>
      <p:pic>
        <p:nvPicPr>
          <p:cNvPr id="15" name="Imagen 1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106046" y="3789040"/>
            <a:ext cx="648566" cy="648566"/>
          </a:xfrm>
          <a:prstGeom prst="rect">
            <a:avLst/>
          </a:prstGeom>
        </p:spPr>
      </p:pic>
      <p:pic>
        <p:nvPicPr>
          <p:cNvPr id="6" name="Imagen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480252" y="3843045"/>
            <a:ext cx="646181" cy="646181"/>
          </a:xfrm>
          <a:prstGeom prst="rect">
            <a:avLst/>
          </a:prstGeom>
        </p:spPr>
      </p:pic>
    </p:spTree>
    <p:extLst>
      <p:ext uri="{BB962C8B-B14F-4D97-AF65-F5344CB8AC3E}">
        <p14:creationId xmlns:p14="http://schemas.microsoft.com/office/powerpoint/2010/main" val="169945430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385825"/>
            <a:ext cx="9144396" cy="360039"/>
          </a:xfrm>
          <a:prstGeom prst="rect">
            <a:avLst/>
          </a:prstGeom>
        </p:spPr>
      </p:pic>
      <p:sp>
        <p:nvSpPr>
          <p:cNvPr id="6" name="CuadroTexto 5"/>
          <p:cNvSpPr txBox="1"/>
          <p:nvPr/>
        </p:nvSpPr>
        <p:spPr>
          <a:xfrm>
            <a:off x="179512" y="282714"/>
            <a:ext cx="8784976" cy="523220"/>
          </a:xfrm>
          <a:prstGeom prst="rect">
            <a:avLst/>
          </a:prstGeom>
          <a:noFill/>
        </p:spPr>
        <p:txBody>
          <a:bodyPr wrap="square" rtlCol="0">
            <a:spAutoFit/>
          </a:bodyPr>
          <a:lstStyle/>
          <a:p>
            <a:pPr algn="ctr"/>
            <a:r>
              <a:rPr lang="es-CO" sz="2800" b="1" dirty="0" smtClean="0">
                <a:solidFill>
                  <a:schemeClr val="bg1"/>
                </a:solidFill>
                <a:latin typeface="Helvetica" panose="020B0604020202020204" pitchFamily="34" charset="0"/>
                <a:cs typeface="Helvetica" panose="020B0604020202020204" pitchFamily="34" charset="0"/>
              </a:rPr>
              <a:t>Crecimiento Histórico </a:t>
            </a:r>
            <a:r>
              <a:rPr lang="es-CO" sz="2800" b="1" dirty="0">
                <a:solidFill>
                  <a:schemeClr val="bg1"/>
                </a:solidFill>
                <a:latin typeface="Helvetica" panose="020B0604020202020204" pitchFamily="34" charset="0"/>
                <a:cs typeface="Helvetica" panose="020B0604020202020204" pitchFamily="34" charset="0"/>
              </a:rPr>
              <a:t>M</a:t>
            </a:r>
            <a:r>
              <a:rPr lang="es-CO" sz="2800" b="1" dirty="0" smtClean="0">
                <a:solidFill>
                  <a:schemeClr val="bg1"/>
                </a:solidFill>
                <a:latin typeface="Helvetica" panose="020B0604020202020204" pitchFamily="34" charset="0"/>
                <a:cs typeface="Helvetica" panose="020B0604020202020204" pitchFamily="34" charset="0"/>
              </a:rPr>
              <a:t>ensual de Denuncias</a:t>
            </a:r>
            <a:endParaRPr lang="es-CO" sz="2800" b="1" dirty="0">
              <a:solidFill>
                <a:schemeClr val="bg1"/>
              </a:solidFill>
              <a:latin typeface="Helvetica" panose="020B0604020202020204" pitchFamily="34" charset="0"/>
              <a:cs typeface="Helvetica" panose="020B0604020202020204" pitchFamily="34" charset="0"/>
            </a:endParaRPr>
          </a:p>
        </p:txBody>
      </p:sp>
      <p:sp>
        <p:nvSpPr>
          <p:cNvPr id="3" name="Marcador de contenido 2"/>
          <p:cNvSpPr>
            <a:spLocks noGrp="1"/>
          </p:cNvSpPr>
          <p:nvPr>
            <p:ph idx="1"/>
          </p:nvPr>
        </p:nvSpPr>
        <p:spPr>
          <a:xfrm>
            <a:off x="457200" y="5157192"/>
            <a:ext cx="8229600" cy="968971"/>
          </a:xfrm>
        </p:spPr>
        <p:txBody>
          <a:bodyPr>
            <a:normAutofit lnSpcReduction="10000"/>
          </a:bodyPr>
          <a:lstStyle/>
          <a:p>
            <a:pPr marL="0" indent="0">
              <a:buNone/>
            </a:pPr>
            <a:r>
              <a:rPr lang="es-CO" sz="1400" dirty="0" smtClean="0"/>
              <a:t>La Secretaría de Transparencia recibió y procesó en diciembre de 2016, más de 3 veces el número de denuncias que en enero de 2014. </a:t>
            </a:r>
          </a:p>
          <a:p>
            <a:pPr marL="0" indent="0">
              <a:buNone/>
            </a:pPr>
            <a:r>
              <a:rPr lang="es-CO" sz="1400" dirty="0" smtClean="0"/>
              <a:t>Como se aprecia, el crecimiento es </a:t>
            </a:r>
            <a:r>
              <a:rPr lang="es-CO" sz="1400" b="1" u="sng" dirty="0" smtClean="0"/>
              <a:t>EXPONENCIAL.</a:t>
            </a:r>
            <a:r>
              <a:rPr lang="es-CO" sz="1400" dirty="0" smtClean="0"/>
              <a:t> La línea punteada es el mejor predictor para estimar la cantidad que se recibe al final de cada año. </a:t>
            </a:r>
            <a:r>
              <a:rPr lang="es-CO" sz="1400" b="1" dirty="0" smtClean="0">
                <a:solidFill>
                  <a:srgbClr val="FF0000"/>
                </a:solidFill>
              </a:rPr>
              <a:t>Hoy se recibe un </a:t>
            </a:r>
            <a:r>
              <a:rPr lang="es-CO" sz="1400" b="1" u="sng" dirty="0" smtClean="0">
                <a:solidFill>
                  <a:srgbClr val="FF0000"/>
                </a:solidFill>
              </a:rPr>
              <a:t>180% más</a:t>
            </a:r>
            <a:r>
              <a:rPr lang="es-CO" sz="1400" b="1" dirty="0" smtClean="0">
                <a:solidFill>
                  <a:srgbClr val="FF0000"/>
                </a:solidFill>
              </a:rPr>
              <a:t> de denuncias que en 2013! </a:t>
            </a:r>
            <a:endParaRPr lang="es-CO" sz="1400" b="1" dirty="0">
              <a:solidFill>
                <a:srgbClr val="FF0000"/>
              </a:solidFill>
            </a:endParaRPr>
          </a:p>
        </p:txBody>
      </p:sp>
      <p:graphicFrame>
        <p:nvGraphicFramePr>
          <p:cNvPr id="9" name="Gráfico 8"/>
          <p:cNvGraphicFramePr>
            <a:graphicFrameLocks/>
          </p:cNvGraphicFramePr>
          <p:nvPr>
            <p:extLst>
              <p:ext uri="{D42A27DB-BD31-4B8C-83A1-F6EECF244321}">
                <p14:modId xmlns:p14="http://schemas.microsoft.com/office/powerpoint/2010/main" val="1373759537"/>
              </p:ext>
            </p:extLst>
          </p:nvPr>
        </p:nvGraphicFramePr>
        <p:xfrm>
          <a:off x="539552" y="805934"/>
          <a:ext cx="8352928" cy="43512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3306191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359983"/>
            <a:ext cx="9144396" cy="548737"/>
          </a:xfrm>
          <a:prstGeom prst="rect">
            <a:avLst/>
          </a:prstGeom>
        </p:spPr>
      </p:pic>
      <p:sp>
        <p:nvSpPr>
          <p:cNvPr id="6" name="CuadroTexto 5"/>
          <p:cNvSpPr txBox="1"/>
          <p:nvPr/>
        </p:nvSpPr>
        <p:spPr>
          <a:xfrm>
            <a:off x="179710" y="345626"/>
            <a:ext cx="8784976" cy="507831"/>
          </a:xfrm>
          <a:prstGeom prst="rect">
            <a:avLst/>
          </a:prstGeom>
          <a:noFill/>
        </p:spPr>
        <p:txBody>
          <a:bodyPr wrap="square" rtlCol="0">
            <a:spAutoFit/>
          </a:bodyPr>
          <a:lstStyle/>
          <a:p>
            <a:pPr algn="ctr"/>
            <a:r>
              <a:rPr lang="es-CO" sz="2700" b="1" dirty="0" smtClean="0">
                <a:solidFill>
                  <a:prstClr val="white"/>
                </a:solidFill>
                <a:latin typeface="Helvetica" panose="020B0604020202020204" pitchFamily="34" charset="0"/>
                <a:cs typeface="Helvetica" panose="020B0604020202020204" pitchFamily="34" charset="0"/>
              </a:rPr>
              <a:t>El promedio mensual también ha crecido</a:t>
            </a:r>
            <a:endParaRPr lang="es-CO" sz="2700" b="1" dirty="0">
              <a:solidFill>
                <a:prstClr val="white"/>
              </a:solidFill>
              <a:latin typeface="Helvetica" panose="020B0604020202020204" pitchFamily="34" charset="0"/>
              <a:cs typeface="Helvetica" panose="020B0604020202020204" pitchFamily="34" charset="0"/>
            </a:endParaRPr>
          </a:p>
        </p:txBody>
      </p:sp>
      <p:sp>
        <p:nvSpPr>
          <p:cNvPr id="9" name="Marcador de contenido 2"/>
          <p:cNvSpPr>
            <a:spLocks noGrp="1"/>
          </p:cNvSpPr>
          <p:nvPr>
            <p:ph idx="1"/>
          </p:nvPr>
        </p:nvSpPr>
        <p:spPr>
          <a:xfrm>
            <a:off x="251520" y="5013176"/>
            <a:ext cx="8888001" cy="968971"/>
          </a:xfrm>
        </p:spPr>
        <p:txBody>
          <a:bodyPr>
            <a:noAutofit/>
          </a:bodyPr>
          <a:lstStyle/>
          <a:p>
            <a:r>
              <a:rPr lang="es-CO" sz="1600" dirty="0" smtClean="0"/>
              <a:t>Las barras señalan lo límites superior e inferior dentro del año (desviación estándar).</a:t>
            </a:r>
          </a:p>
          <a:p>
            <a:r>
              <a:rPr lang="es-CO" sz="1600" dirty="0" smtClean="0"/>
              <a:t>Se puede inferir que los años 2014 y 2015 son estadísticamente superiores a los años 2013 y 2014. </a:t>
            </a:r>
          </a:p>
          <a:p>
            <a:r>
              <a:rPr lang="es-CO" sz="1600" dirty="0" smtClean="0"/>
              <a:t>La variación del año 2016 con respecto a 2015 no es significativa (está dentro de lo que predicen las barras en negro)</a:t>
            </a:r>
          </a:p>
        </p:txBody>
      </p:sp>
      <p:graphicFrame>
        <p:nvGraphicFramePr>
          <p:cNvPr id="7" name="Gráfico 6"/>
          <p:cNvGraphicFramePr>
            <a:graphicFrameLocks/>
          </p:cNvGraphicFramePr>
          <p:nvPr>
            <p:extLst>
              <p:ext uri="{D42A27DB-BD31-4B8C-83A1-F6EECF244321}">
                <p14:modId xmlns:p14="http://schemas.microsoft.com/office/powerpoint/2010/main" val="3947503086"/>
              </p:ext>
            </p:extLst>
          </p:nvPr>
        </p:nvGraphicFramePr>
        <p:xfrm>
          <a:off x="1187624" y="1052736"/>
          <a:ext cx="7632848" cy="39604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5226943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e Office">
  <a:themeElements>
    <a:clrScheme name="Rojo naranja">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8358</TotalTime>
  <Words>3848</Words>
  <Application>Microsoft Macintosh PowerPoint</Application>
  <PresentationFormat>Presentación en pantalla (4:3)</PresentationFormat>
  <Paragraphs>299</Paragraphs>
  <Slides>25</Slides>
  <Notes>22</Notes>
  <HiddenSlides>0</HiddenSlides>
  <MMClips>0</MMClips>
  <ScaleCrop>false</ScaleCrop>
  <HeadingPairs>
    <vt:vector size="6" baseType="variant">
      <vt:variant>
        <vt:lpstr>Tema</vt:lpstr>
      </vt:variant>
      <vt:variant>
        <vt:i4>1</vt:i4>
      </vt:variant>
      <vt:variant>
        <vt:lpstr>Vínculos</vt:lpstr>
      </vt:variant>
      <vt:variant>
        <vt:i4>3</vt:i4>
      </vt:variant>
      <vt:variant>
        <vt:lpstr>Títulos de diapositiva</vt:lpstr>
      </vt:variant>
      <vt:variant>
        <vt:i4>25</vt:i4>
      </vt:variant>
    </vt:vector>
  </HeadingPairs>
  <TitlesOfParts>
    <vt:vector size="29" baseType="lpstr">
      <vt:lpstr>Tema de Office</vt:lpstr>
      <vt:lpstr>\\localhost\Users\lina\Downloads\Documento7!OLE_LINK4</vt:lpstr>
      <vt:lpstr>\\localhost\Users\lina\Downloads\Documento7!OLE_LINK3</vt:lpstr>
      <vt:lpstr>\\localhost\Users\lina\Downloads\Documento7!OLE_LINK5</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Diana Carolina Rodríguez Díaz</dc:creator>
  <cp:lastModifiedBy>CAMILO</cp:lastModifiedBy>
  <cp:revision>683</cp:revision>
  <cp:lastPrinted>2017-05-16T22:08:08Z</cp:lastPrinted>
  <dcterms:created xsi:type="dcterms:W3CDTF">2016-03-15T14:49:21Z</dcterms:created>
  <dcterms:modified xsi:type="dcterms:W3CDTF">2017-07-13T17:05:38Z</dcterms:modified>
</cp:coreProperties>
</file>