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4" r:id="rId2"/>
    <p:sldId id="289" r:id="rId3"/>
    <p:sldId id="262" r:id="rId4"/>
    <p:sldId id="300" r:id="rId5"/>
    <p:sldId id="261" r:id="rId6"/>
    <p:sldId id="259" r:id="rId7"/>
    <p:sldId id="298" r:id="rId8"/>
    <p:sldId id="294" r:id="rId9"/>
    <p:sldId id="295" r:id="rId10"/>
    <p:sldId id="264" r:id="rId11"/>
    <p:sldId id="286" r:id="rId12"/>
    <p:sldId id="287" r:id="rId13"/>
    <p:sldId id="266" r:id="rId14"/>
    <p:sldId id="296" r:id="rId15"/>
    <p:sldId id="293" r:id="rId16"/>
    <p:sldId id="305" r:id="rId17"/>
    <p:sldId id="301" r:id="rId18"/>
    <p:sldId id="302"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2E75B6"/>
    <a:srgbClr val="000000"/>
    <a:srgbClr val="C4C4C4"/>
    <a:srgbClr val="47CFFF"/>
    <a:srgbClr val="7A0000"/>
    <a:srgbClr val="79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53432" autoAdjust="0"/>
  </p:normalViewPr>
  <p:slideViewPr>
    <p:cSldViewPr snapToGrid="0">
      <p:cViewPr varScale="1">
        <p:scale>
          <a:sx n="42" d="100"/>
          <a:sy n="42" d="100"/>
        </p:scale>
        <p:origin x="17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4579232283466"/>
          <c:y val="2.0312375718972951E-2"/>
          <c:w val="0.6536460383858268"/>
          <c:h val="0.97968762428102707"/>
        </c:manualLayout>
      </c:layout>
      <c:doughnutChart>
        <c:varyColors val="1"/>
        <c:ser>
          <c:idx val="0"/>
          <c:order val="0"/>
          <c:tx>
            <c:strRef>
              <c:f>Sheet1!$B$1</c:f>
              <c:strCache>
                <c:ptCount val="1"/>
                <c:pt idx="0">
                  <c:v>Revenue Percentages by Industry</c:v>
                </c:pt>
              </c:strCache>
            </c:strRef>
          </c:tx>
          <c:spPr>
            <a:effectLst>
              <a:outerShdw blurRad="38100" dist="25400" dir="2700000" algn="ctr" rotWithShape="0">
                <a:srgbClr val="000000">
                  <a:alpha val="60000"/>
                </a:srgbClr>
              </a:outerShdw>
            </a:effectLst>
            <a:scene3d>
              <a:camera prst="orthographicFront"/>
              <a:lightRig rig="contrasting" dir="t">
                <a:rot lat="0" lon="0" rev="7800000"/>
              </a:lightRig>
            </a:scene3d>
            <a:sp3d>
              <a:bevelT w="139700" h="139700"/>
            </a:sp3d>
          </c:spPr>
          <c:dPt>
            <c:idx val="0"/>
            <c:bubble3D val="0"/>
            <c:spPr>
              <a:solidFill>
                <a:schemeClr val="accent1"/>
              </a:solidFill>
              <a:ln w="6350" cap="flat" cmpd="sng" algn="ctr">
                <a:solidFill>
                  <a:schemeClr val="accent1">
                    <a:shade val="50000"/>
                  </a:schemeClr>
                </a:solidFill>
                <a:prstDash val="solid"/>
                <a:round/>
              </a:ln>
              <a:effectLst>
                <a:outerShdw blurRad="38100" dist="25400" dir="2700000" algn="ctr" rotWithShape="0">
                  <a:srgbClr val="000000">
                    <a:alpha val="60000"/>
                  </a:srgbClr>
                </a:outerShdw>
              </a:effectLst>
              <a:scene3d>
                <a:camera prst="orthographicFront"/>
                <a:lightRig rig="contrasting" dir="t">
                  <a:rot lat="0" lon="0" rev="7800000"/>
                </a:lightRig>
              </a:scene3d>
              <a:sp3d>
                <a:bevelT w="139700" h="139700"/>
              </a:sp3d>
            </c:spPr>
          </c:dPt>
          <c:dPt>
            <c:idx val="1"/>
            <c:bubble3D val="0"/>
            <c:spPr>
              <a:solidFill>
                <a:schemeClr val="accent2">
                  <a:lumMod val="75000"/>
                </a:schemeClr>
              </a:solidFill>
              <a:ln w="6350" cap="flat" cmpd="sng" algn="ctr">
                <a:solidFill>
                  <a:schemeClr val="accent3">
                    <a:shade val="50000"/>
                  </a:schemeClr>
                </a:solidFill>
                <a:prstDash val="solid"/>
                <a:round/>
              </a:ln>
              <a:effectLst>
                <a:outerShdw blurRad="38100" dist="25400" dir="2700000" algn="ctr" rotWithShape="0">
                  <a:srgbClr val="000000">
                    <a:alpha val="60000"/>
                  </a:srgbClr>
                </a:outerShdw>
              </a:effectLst>
              <a:scene3d>
                <a:camera prst="orthographicFront"/>
                <a:lightRig rig="contrasting" dir="t">
                  <a:rot lat="0" lon="0" rev="7800000"/>
                </a:lightRig>
              </a:scene3d>
              <a:sp3d>
                <a:bevelT w="139700" h="139700"/>
              </a:sp3d>
            </c:spPr>
          </c:dPt>
          <c:dPt>
            <c:idx val="2"/>
            <c:bubble3D val="0"/>
            <c:spPr>
              <a:solidFill>
                <a:schemeClr val="accent5"/>
              </a:solidFill>
              <a:ln w="6350" cap="flat" cmpd="sng" algn="ctr">
                <a:solidFill>
                  <a:schemeClr val="accent5">
                    <a:shade val="50000"/>
                  </a:schemeClr>
                </a:solidFill>
                <a:prstDash val="solid"/>
                <a:round/>
              </a:ln>
              <a:effectLst>
                <a:outerShdw blurRad="38100" dist="25400" dir="2700000" algn="ctr" rotWithShape="0">
                  <a:srgbClr val="000000">
                    <a:alpha val="60000"/>
                  </a:srgbClr>
                </a:outerShdw>
              </a:effectLst>
              <a:scene3d>
                <a:camera prst="orthographicFront"/>
                <a:lightRig rig="contrasting" dir="t">
                  <a:rot lat="0" lon="0" rev="7800000"/>
                </a:lightRig>
              </a:scene3d>
              <a:sp3d>
                <a:bevelT w="139700" h="139700"/>
              </a:sp3d>
            </c:spPr>
          </c:dPt>
          <c:dPt>
            <c:idx val="3"/>
            <c:bubble3D val="0"/>
            <c:spPr>
              <a:solidFill>
                <a:schemeClr val="accent1">
                  <a:lumMod val="60000"/>
                </a:schemeClr>
              </a:solidFill>
              <a:ln w="6350" cap="flat" cmpd="sng" algn="ctr">
                <a:solidFill>
                  <a:schemeClr val="accent1">
                    <a:lumMod val="60000"/>
                    <a:shade val="50000"/>
                  </a:schemeClr>
                </a:solidFill>
                <a:prstDash val="solid"/>
                <a:round/>
              </a:ln>
              <a:effectLst>
                <a:outerShdw blurRad="38100" dist="25400" dir="2700000" algn="ctr" rotWithShape="0">
                  <a:srgbClr val="000000">
                    <a:alpha val="60000"/>
                  </a:srgbClr>
                </a:outerShdw>
              </a:effectLst>
              <a:scene3d>
                <a:camera prst="orthographicFront"/>
                <a:lightRig rig="contrasting" dir="t">
                  <a:rot lat="0" lon="0" rev="7800000"/>
                </a:lightRig>
              </a:scene3d>
              <a:sp3d>
                <a:bevelT w="139700" h="139700"/>
              </a:sp3d>
            </c:spPr>
          </c:dPt>
          <c:dPt>
            <c:idx val="4"/>
            <c:bubble3D val="0"/>
            <c:spPr>
              <a:solidFill>
                <a:schemeClr val="accent3">
                  <a:lumMod val="60000"/>
                </a:schemeClr>
              </a:solidFill>
              <a:ln w="6350" cap="flat" cmpd="sng" algn="ctr">
                <a:solidFill>
                  <a:schemeClr val="accent3">
                    <a:lumMod val="60000"/>
                    <a:shade val="50000"/>
                  </a:schemeClr>
                </a:solidFill>
                <a:prstDash val="solid"/>
                <a:round/>
              </a:ln>
              <a:effectLst>
                <a:outerShdw blurRad="38100" dist="25400" dir="2700000" algn="ctr" rotWithShape="0">
                  <a:srgbClr val="000000">
                    <a:alpha val="60000"/>
                  </a:srgbClr>
                </a:outerShdw>
              </a:effectLst>
              <a:scene3d>
                <a:camera prst="orthographicFront"/>
                <a:lightRig rig="contrasting" dir="t">
                  <a:rot lat="0" lon="0" rev="7800000"/>
                </a:lightRig>
              </a:scene3d>
              <a:sp3d>
                <a:bevelT w="139700" h="139700"/>
              </a:sp3d>
            </c:spPr>
          </c:dPt>
          <c:dPt>
            <c:idx val="5"/>
            <c:bubble3D val="0"/>
            <c:spPr>
              <a:solidFill>
                <a:schemeClr val="accent5">
                  <a:lumMod val="60000"/>
                </a:schemeClr>
              </a:solidFill>
              <a:ln w="6350" cap="flat" cmpd="sng" algn="ctr">
                <a:solidFill>
                  <a:schemeClr val="accent5">
                    <a:lumMod val="60000"/>
                    <a:shade val="50000"/>
                  </a:schemeClr>
                </a:solidFill>
                <a:prstDash val="solid"/>
                <a:round/>
              </a:ln>
              <a:effectLst>
                <a:outerShdw blurRad="38100" dist="25400" dir="2700000" algn="ctr" rotWithShape="0">
                  <a:srgbClr val="000000">
                    <a:alpha val="60000"/>
                  </a:srgbClr>
                </a:outerShdw>
              </a:effectLst>
              <a:scene3d>
                <a:camera prst="orthographicFront"/>
                <a:lightRig rig="contrasting" dir="t">
                  <a:rot lat="0" lon="0" rev="7800000"/>
                </a:lightRig>
              </a:scene3d>
              <a:sp3d>
                <a:bevelT w="139700" h="139700"/>
              </a:sp3d>
            </c:spPr>
          </c:dPt>
          <c:dLbls>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eparator> </c:separator>
            <c:showLeaderLines val="1"/>
            <c:leaderLines>
              <c:spPr>
                <a:ln w="6350" cap="flat" cmpd="sng" algn="ctr">
                  <a:solidFill>
                    <a:schemeClr val="dk1"/>
                  </a:solidFill>
                  <a:prstDash val="solid"/>
                  <a:round/>
                </a:ln>
                <a:effectLst/>
              </c:spPr>
            </c:leaderLines>
            <c:extLst>
              <c:ext xmlns:c15="http://schemas.microsoft.com/office/drawing/2012/chart" uri="{CE6537A1-D6FC-4f65-9D91-7224C49458BB}"/>
            </c:extLst>
          </c:dLbls>
          <c:cat>
            <c:strRef>
              <c:f>Sheet1!$A$2:$A$7</c:f>
              <c:strCache>
                <c:ptCount val="6"/>
                <c:pt idx="0">
                  <c:v>Mexico</c:v>
                </c:pt>
                <c:pt idx="1">
                  <c:v>Colombia</c:v>
                </c:pt>
                <c:pt idx="2">
                  <c:v>Brasil</c:v>
                </c:pt>
                <c:pt idx="3">
                  <c:v>Chile</c:v>
                </c:pt>
                <c:pt idx="4">
                  <c:v>Argentina</c:v>
                </c:pt>
                <c:pt idx="5">
                  <c:v>Otros</c:v>
                </c:pt>
              </c:strCache>
            </c:strRef>
          </c:cat>
          <c:val>
            <c:numRef>
              <c:f>Sheet1!$B$2:$B$7</c:f>
              <c:numCache>
                <c:formatCode>0%</c:formatCode>
                <c:ptCount val="6"/>
                <c:pt idx="0">
                  <c:v>0.17</c:v>
                </c:pt>
                <c:pt idx="1">
                  <c:v>0.06</c:v>
                </c:pt>
                <c:pt idx="2">
                  <c:v>0.42</c:v>
                </c:pt>
                <c:pt idx="3">
                  <c:v>0.09</c:v>
                </c:pt>
                <c:pt idx="4">
                  <c:v>0.12</c:v>
                </c:pt>
                <c:pt idx="5">
                  <c:v>0.14000000000000001</c:v>
                </c:pt>
              </c:numCache>
            </c:numRef>
          </c:val>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solidFill>
      <a:schemeClr val="lt1"/>
    </a:solidFill>
    <a:ln w="6350" cap="flat" cmpd="sng" algn="ctr">
      <a:noFill/>
      <a:prstDash val="solid"/>
      <a:round/>
    </a:ln>
    <a:effectLst/>
  </c:spPr>
  <c:txPr>
    <a:bodyPr/>
    <a:lstStyle/>
    <a:p>
      <a:pPr>
        <a:defRPr sz="18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34">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cs:styleClr val="auto">
        <a:shade val="50000"/>
      </cs:styleClr>
    </cs:lnRef>
    <cs:fillRef idx="1">
      <cs:styleClr val="auto"/>
    </cs:fillRef>
    <cs:effectRef idx="0"/>
    <cs:fontRef idx="minor">
      <a:schemeClr val="dk1"/>
    </cs:fontRef>
    <cs:spPr>
      <a:ln>
        <a:round/>
      </a:ln>
    </cs:spPr>
  </cs:dataPoint>
  <cs:dataPoint3D>
    <cs:lnRef idx="1">
      <cs:styleClr val="auto">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a:schemeClr val="dk1"/>
    </cs:lnRef>
    <cs:fillRef idx="1">
      <a:schemeClr val="dk1">
        <a:tint val="95000"/>
      </a:schem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a:schemeClr val="dk1">
        <a:tint val="20000"/>
      </a:schem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a:schemeClr val="dk1">
        <a:tint val="20000"/>
      </a:schem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a:schemeClr val="dk1"/>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a:schemeClr val="dk1">
        <a:tint val="20000"/>
      </a:schemeClr>
    </cs:fillRef>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54578-CF86-4720-B4FB-DE59B5804BFE}" type="datetimeFigureOut">
              <a:rPr lang="en-US" smtClean="0"/>
              <a:t>10/27/2016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13741-1CA5-4E52-8763-3ECC69289059}" type="slidenum">
              <a:rPr lang="en-US" smtClean="0"/>
              <a:t>‹Nº›</a:t>
            </a:fld>
            <a:endParaRPr lang="en-US"/>
          </a:p>
        </p:txBody>
      </p:sp>
    </p:spTree>
    <p:extLst>
      <p:ext uri="{BB962C8B-B14F-4D97-AF65-F5344CB8AC3E}">
        <p14:creationId xmlns:p14="http://schemas.microsoft.com/office/powerpoint/2010/main" val="348197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s.wikipedia.org/wiki/Biolog%C3%ADa_te%C3%B3ric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s.wikipedia.org/wiki/Francia" TargetMode="External"/><Relationship Id="rId5" Type="http://schemas.openxmlformats.org/officeDocument/2006/relationships/hyperlink" Target="https://es.wikipedia.org/wiki/Fisiolog%C3%ADa" TargetMode="External"/><Relationship Id="rId4" Type="http://schemas.openxmlformats.org/officeDocument/2006/relationships/hyperlink" Target="https://es.wikipedia.org/wiki/Medicin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3" tooltip="Biología teórica"/>
              </a:rPr>
              <a:t>biólogo teórico</a:t>
            </a:r>
            <a:r>
              <a:rPr lang="es-ES" sz="1200" b="0" i="0"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4" tooltip="Medicina"/>
              </a:rPr>
              <a:t>médico</a:t>
            </a:r>
            <a:r>
              <a:rPr lang="es-ES" sz="1200" b="0" i="0" kern="1200" dirty="0" smtClean="0">
                <a:solidFill>
                  <a:schemeClr val="tx1"/>
                </a:solidFill>
                <a:effectLst/>
                <a:latin typeface="+mn-lt"/>
                <a:ea typeface="+mn-ea"/>
                <a:cs typeface="+mn-cs"/>
              </a:rPr>
              <a:t> y </a:t>
            </a:r>
            <a:r>
              <a:rPr lang="es-ES" sz="1200" b="0" i="0" u="none" strike="noStrike" kern="1200" dirty="0" smtClean="0">
                <a:solidFill>
                  <a:schemeClr val="tx1"/>
                </a:solidFill>
                <a:effectLst/>
                <a:latin typeface="+mn-lt"/>
                <a:ea typeface="+mn-ea"/>
                <a:cs typeface="+mn-cs"/>
                <a:hlinkClick r:id="rId5" tooltip="Fisiología"/>
              </a:rPr>
              <a:t>fisiólogo</a:t>
            </a:r>
            <a:r>
              <a:rPr lang="es-ES" sz="1200" b="0" i="0"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6" tooltip="Francia"/>
              </a:rPr>
              <a:t>francés</a:t>
            </a:r>
            <a:r>
              <a:rPr lang="es-ES" sz="1200" b="0" i="0" kern="1200" dirty="0" smtClean="0">
                <a:solidFill>
                  <a:schemeClr val="tx1"/>
                </a:solidFill>
                <a:effectLst/>
                <a:latin typeface="+mn-lt"/>
                <a:ea typeface="+mn-ea"/>
                <a:cs typeface="+mn-cs"/>
              </a:rPr>
              <a:t>. Fundador de la medicina experimental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kern="1200" dirty="0" smtClean="0">
                <a:solidFill>
                  <a:schemeClr val="tx1"/>
                </a:solidFill>
                <a:effectLst/>
                <a:latin typeface="+mn-lt"/>
                <a:ea typeface="+mn-ea"/>
                <a:cs typeface="+mn-cs"/>
              </a:rPr>
              <a:t>Hoy en </a:t>
            </a:r>
            <a:r>
              <a:rPr lang="es-ES" sz="1800" b="1" i="0" kern="1200" dirty="0" err="1" smtClean="0">
                <a:solidFill>
                  <a:schemeClr val="tx1"/>
                </a:solidFill>
                <a:effectLst/>
                <a:latin typeface="+mn-lt"/>
                <a:ea typeface="+mn-ea"/>
                <a:cs typeface="+mn-cs"/>
              </a:rPr>
              <a:t>dia</a:t>
            </a:r>
            <a:r>
              <a:rPr lang="es-ES" sz="1800" b="1" i="0" kern="1200" dirty="0" smtClean="0">
                <a:solidFill>
                  <a:schemeClr val="tx1"/>
                </a:solidFill>
                <a:effectLst/>
                <a:latin typeface="+mn-lt"/>
                <a:ea typeface="+mn-ea"/>
                <a:cs typeface="+mn-cs"/>
              </a:rPr>
              <a:t> la</a:t>
            </a:r>
            <a:r>
              <a:rPr lang="es-ES" sz="1800" b="1" i="0" kern="1200" baseline="0" dirty="0" smtClean="0">
                <a:solidFill>
                  <a:schemeClr val="tx1"/>
                </a:solidFill>
                <a:effectLst/>
                <a:latin typeface="+mn-lt"/>
                <a:ea typeface="+mn-ea"/>
                <a:cs typeface="+mn-cs"/>
              </a:rPr>
              <a:t> inmensa cantidad de datos que se tiene disponible hace a las tecnologías de la información uno de los bienes mas preciados para cualquier organismo ya sea privado o publico y por lo tanto al ser un bien tiene un valor que es muy apreciado para el crimen organizado. Es aquí donde la analítica juega un papel fundamental en la prevención del fraude.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713741-1CA5-4E52-8763-3ECC69289059}" type="slidenum">
              <a:rPr lang="en-US" smtClean="0"/>
              <a:t>2</a:t>
            </a:fld>
            <a:endParaRPr lang="en-US"/>
          </a:p>
        </p:txBody>
      </p:sp>
    </p:spTree>
    <p:extLst>
      <p:ext uri="{BB962C8B-B14F-4D97-AF65-F5344CB8AC3E}">
        <p14:creationId xmlns:p14="http://schemas.microsoft.com/office/powerpoint/2010/main" val="229423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r>
              <a:rPr lang="es-ES" sz="1200" b="1" i="0" kern="1200" dirty="0" smtClean="0">
                <a:solidFill>
                  <a:schemeClr val="tx1"/>
                </a:solidFill>
                <a:effectLst/>
                <a:latin typeface="+mn-lt"/>
                <a:ea typeface="+mn-ea"/>
                <a:cs typeface="+mn-cs"/>
              </a:rPr>
              <a:t>El cibercrimen es un delito más rentable que el narcotráfico</a:t>
            </a:r>
          </a:p>
          <a:p>
            <a:r>
              <a:rPr lang="es-ES" sz="1200" b="0" kern="1200" dirty="0" smtClean="0">
                <a:solidFill>
                  <a:schemeClr val="tx1"/>
                </a:solidFill>
                <a:effectLst/>
                <a:latin typeface="+mn-lt"/>
                <a:ea typeface="+mn-ea"/>
                <a:cs typeface="+mn-cs"/>
              </a:rPr>
              <a:t>La capacidad de operación de las bandas dedicadas al cibercrimen no tiene fronteras, por ello este delito se han convertido en una de las principales amenazas para Gobiernos, empresas y personas.</a:t>
            </a:r>
          </a:p>
          <a:p>
            <a:r>
              <a:rPr lang="es-ES" sz="1200" b="0" i="0" kern="1200" dirty="0" smtClean="0">
                <a:solidFill>
                  <a:schemeClr val="tx1"/>
                </a:solidFill>
                <a:effectLst/>
                <a:latin typeface="+mn-lt"/>
                <a:ea typeface="+mn-ea"/>
                <a:cs typeface="+mn-cs"/>
              </a:rPr>
              <a:t>Se calcula que el impacto económico de esa actividad es de</a:t>
            </a:r>
            <a:r>
              <a:rPr lang="es-ES" sz="1200" b="1" i="0" kern="1200" dirty="0" smtClean="0">
                <a:solidFill>
                  <a:schemeClr val="tx1"/>
                </a:solidFill>
                <a:effectLst/>
                <a:latin typeface="+mn-lt"/>
                <a:ea typeface="+mn-ea"/>
                <a:cs typeface="+mn-cs"/>
              </a:rPr>
              <a:t> representa anualmente el 0.8 % del producto interno bruto (PIB) mundial, más de 6,100 millones dólares, y la cifra va en aumento debido a que </a:t>
            </a:r>
            <a:r>
              <a:rPr lang="es-ES" sz="1200" b="0" i="0" kern="1200" dirty="0" smtClean="0">
                <a:solidFill>
                  <a:schemeClr val="tx1"/>
                </a:solidFill>
                <a:effectLst/>
                <a:latin typeface="+mn-lt"/>
                <a:ea typeface="+mn-ea"/>
                <a:cs typeface="+mn-cs"/>
              </a:rPr>
              <a:t>los ‘hackers’ ya no trabajan de forma solitaria sino que ahora hacen parte de grandes organizaciones criminales.</a:t>
            </a:r>
            <a:br>
              <a:rPr lang="es-ES" sz="1200" b="0" i="0" kern="1200" dirty="0" smtClean="0">
                <a:solidFill>
                  <a:schemeClr val="tx1"/>
                </a:solidFill>
                <a:effectLst/>
                <a:latin typeface="+mn-lt"/>
                <a:ea typeface="+mn-ea"/>
                <a:cs typeface="+mn-cs"/>
              </a:rPr>
            </a:b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Las</a:t>
            </a:r>
            <a:r>
              <a:rPr lang="es-ES" sz="1200" b="0" i="0" kern="1200" baseline="0" dirty="0" smtClean="0">
                <a:solidFill>
                  <a:schemeClr val="tx1"/>
                </a:solidFill>
                <a:effectLst/>
                <a:latin typeface="+mn-lt"/>
                <a:ea typeface="+mn-ea"/>
                <a:cs typeface="+mn-cs"/>
              </a:rPr>
              <a:t> afectaciones económicas </a:t>
            </a:r>
            <a:r>
              <a:rPr lang="es-ES" sz="1200" b="0" i="0" kern="1200" dirty="0" smtClean="0">
                <a:solidFill>
                  <a:schemeClr val="tx1"/>
                </a:solidFill>
                <a:effectLst/>
                <a:latin typeface="+mn-lt"/>
                <a:ea typeface="+mn-ea"/>
                <a:cs typeface="+mn-cs"/>
              </a:rPr>
              <a:t>por este delito</a:t>
            </a:r>
            <a:r>
              <a:rPr lang="es-ES" sz="1200" b="0" i="0" kern="1200" baseline="0" dirty="0" smtClean="0">
                <a:solidFill>
                  <a:schemeClr val="tx1"/>
                </a:solidFill>
                <a:effectLst/>
                <a:latin typeface="+mn-lt"/>
                <a:ea typeface="+mn-ea"/>
                <a:cs typeface="+mn-cs"/>
              </a:rPr>
              <a:t> a nivel continental</a:t>
            </a: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Asia (49% de los ataques) y solo indonesia</a:t>
            </a:r>
            <a:r>
              <a:rPr lang="es-ES" sz="1200" b="0" i="0" kern="1200" baseline="0" dirty="0" smtClean="0">
                <a:solidFill>
                  <a:schemeClr val="tx1"/>
                </a:solidFill>
                <a:effectLst/>
                <a:latin typeface="+mn-lt"/>
                <a:ea typeface="+mn-ea"/>
                <a:cs typeface="+mn-cs"/>
              </a:rPr>
              <a:t> recibe mas del 14% mundial </a:t>
            </a:r>
            <a:r>
              <a:rPr lang="es-ES" sz="1200" b="0" i="0" kern="1200" dirty="0" smtClean="0">
                <a:solidFill>
                  <a:schemeClr val="tx1"/>
                </a:solidFill>
                <a:effectLst/>
                <a:latin typeface="+mn-lt"/>
                <a:ea typeface="+mn-ea"/>
                <a:cs typeface="+mn-cs"/>
              </a:rPr>
              <a:t>del tráfico malicioso</a:t>
            </a:r>
          </a:p>
          <a:p>
            <a:r>
              <a:rPr lang="es-ES" sz="1200" b="0" i="0" kern="1200" dirty="0" smtClean="0">
                <a:solidFill>
                  <a:schemeClr val="tx1"/>
                </a:solidFill>
                <a:effectLst/>
                <a:latin typeface="+mn-lt"/>
                <a:ea typeface="+mn-ea"/>
                <a:cs typeface="+mn-cs"/>
              </a:rPr>
              <a:t>Europa (28%)</a:t>
            </a:r>
          </a:p>
          <a:p>
            <a:r>
              <a:rPr lang="es-ES" sz="1200" b="0" i="0" kern="1200" dirty="0" smtClean="0">
                <a:solidFill>
                  <a:schemeClr val="tx1"/>
                </a:solidFill>
                <a:effectLst/>
                <a:latin typeface="+mn-lt"/>
                <a:ea typeface="+mn-ea"/>
                <a:cs typeface="+mn-cs"/>
              </a:rPr>
              <a:t>América del Norte y del Sur (19%).    (1,159 millones)  (21.75% es 252 millones</a:t>
            </a:r>
            <a:r>
              <a:rPr lang="es-ES" sz="1200" b="0" i="0" kern="1200" baseline="0" dirty="0" smtClean="0">
                <a:solidFill>
                  <a:schemeClr val="tx1"/>
                </a:solidFill>
                <a:effectLst/>
                <a:latin typeface="+mn-lt"/>
                <a:ea typeface="+mn-ea"/>
                <a:cs typeface="+mn-cs"/>
              </a:rPr>
              <a:t> Colombia)</a:t>
            </a:r>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E incluso podría</a:t>
            </a:r>
            <a:r>
              <a:rPr lang="es-ES" sz="1200" b="0" i="0" kern="1200" baseline="0" dirty="0" smtClean="0">
                <a:solidFill>
                  <a:schemeClr val="tx1"/>
                </a:solidFill>
                <a:effectLst/>
                <a:latin typeface="+mn-lt"/>
                <a:ea typeface="+mn-ea"/>
                <a:cs typeface="+mn-cs"/>
              </a:rPr>
              <a:t> decirse que tienen productos a colocar </a:t>
            </a:r>
          </a:p>
          <a:p>
            <a:r>
              <a:rPr lang="es-ES" sz="1200" b="0" i="0" kern="1200" baseline="0" dirty="0" smtClean="0">
                <a:solidFill>
                  <a:schemeClr val="tx1"/>
                </a:solidFill>
                <a:effectLst/>
                <a:latin typeface="+mn-lt"/>
                <a:ea typeface="+mn-ea"/>
                <a:cs typeface="+mn-cs"/>
              </a:rPr>
              <a:t>C</a:t>
            </a:r>
            <a:r>
              <a:rPr lang="es-ES" sz="1200" b="0" i="0" kern="1200" dirty="0" smtClean="0">
                <a:solidFill>
                  <a:schemeClr val="tx1"/>
                </a:solidFill>
                <a:effectLst/>
                <a:latin typeface="+mn-lt"/>
                <a:ea typeface="+mn-ea"/>
                <a:cs typeface="+mn-cs"/>
              </a:rPr>
              <a:t>uenta en Skype puede llegar a US$25, conocer los datos de acceso a una cuenta a</a:t>
            </a:r>
          </a:p>
          <a:p>
            <a:r>
              <a:rPr lang="es-ES" sz="1200" b="0" i="0" kern="1200" dirty="0" smtClean="0">
                <a:solidFill>
                  <a:schemeClr val="tx1"/>
                </a:solidFill>
                <a:effectLst/>
                <a:latin typeface="+mn-lt"/>
                <a:ea typeface="+mn-ea"/>
                <a:cs typeface="+mn-cs"/>
              </a:rPr>
              <a:t>Facebook US$200 </a:t>
            </a:r>
          </a:p>
          <a:p>
            <a:r>
              <a:rPr lang="es-ES" sz="1200" b="0" i="0" kern="1200" dirty="0" smtClean="0">
                <a:solidFill>
                  <a:schemeClr val="tx1"/>
                </a:solidFill>
                <a:effectLst/>
                <a:latin typeface="+mn-lt"/>
                <a:ea typeface="+mn-ea"/>
                <a:cs typeface="+mn-cs"/>
              </a:rPr>
              <a:t>Detalles de una tarjeta de crédito US$10</a:t>
            </a:r>
          </a:p>
          <a:p>
            <a:r>
              <a:rPr lang="es-ES" sz="1200" b="0" i="0" kern="1200" dirty="0" smtClean="0">
                <a:solidFill>
                  <a:schemeClr val="tx1"/>
                </a:solidFill>
                <a:effectLst/>
                <a:latin typeface="+mn-lt"/>
                <a:ea typeface="+mn-ea"/>
                <a:cs typeface="+mn-cs"/>
              </a:rPr>
              <a:t/>
            </a:r>
            <a:br>
              <a:rPr lang="es-ES" sz="1200" b="0" i="0" kern="1200" dirty="0" smtClean="0">
                <a:solidFill>
                  <a:schemeClr val="tx1"/>
                </a:solidFill>
                <a:effectLst/>
                <a:latin typeface="+mn-lt"/>
                <a:ea typeface="+mn-ea"/>
                <a:cs typeface="+mn-cs"/>
              </a:rPr>
            </a:br>
            <a:r>
              <a:rPr lang="es-ES" sz="1200" b="1" i="0" kern="1200" dirty="0" smtClean="0">
                <a:solidFill>
                  <a:schemeClr val="tx1"/>
                </a:solidFill>
                <a:effectLst/>
                <a:latin typeface="+mn-lt"/>
                <a:ea typeface="+mn-ea"/>
                <a:cs typeface="+mn-cs"/>
              </a:rPr>
              <a:t>América Latina, una región atractiva para los </a:t>
            </a:r>
            <a:r>
              <a:rPr lang="es-ES" sz="1200" b="1" i="0" kern="1200" dirty="0" err="1" smtClean="0">
                <a:solidFill>
                  <a:schemeClr val="tx1"/>
                </a:solidFill>
                <a:effectLst/>
                <a:latin typeface="+mn-lt"/>
                <a:ea typeface="+mn-ea"/>
                <a:cs typeface="+mn-cs"/>
              </a:rPr>
              <a:t>ciberdelincuentes</a:t>
            </a:r>
            <a:r>
              <a:rPr lang="es-ES" sz="1200" b="1" i="0" kern="1200" dirty="0" smtClean="0">
                <a:solidFill>
                  <a:schemeClr val="tx1"/>
                </a:solidFill>
                <a:effectLst/>
                <a:latin typeface="+mn-lt"/>
                <a:ea typeface="+mn-ea"/>
                <a:cs typeface="+mn-cs"/>
              </a:rPr>
              <a:t> </a:t>
            </a:r>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En el caso latinoamericano la situación es compleja, los países más afectados por su tamaño de mercado son Brasil y México, seguidos por </a:t>
            </a:r>
            <a:r>
              <a:rPr lang="es-ES" sz="1200" b="1" i="0" kern="1200" dirty="0" smtClean="0">
                <a:solidFill>
                  <a:schemeClr val="tx1"/>
                </a:solidFill>
                <a:effectLst>
                  <a:outerShdw blurRad="38100" dist="38100" dir="2700000" algn="tl">
                    <a:srgbClr val="000000">
                      <a:alpha val="43137"/>
                    </a:srgbClr>
                  </a:outerShdw>
                </a:effectLst>
                <a:latin typeface="+mn-lt"/>
                <a:ea typeface="+mn-ea"/>
                <a:cs typeface="+mn-cs"/>
              </a:rPr>
              <a:t>Colombia</a:t>
            </a:r>
            <a:r>
              <a:rPr lang="es-ES" sz="1200" b="0" i="0" kern="1200" dirty="0" smtClean="0">
                <a:solidFill>
                  <a:schemeClr val="tx1"/>
                </a:solidFill>
                <a:effectLst/>
                <a:latin typeface="+mn-lt"/>
                <a:ea typeface="+mn-ea"/>
                <a:cs typeface="+mn-cs"/>
              </a:rPr>
              <a:t> (21,73%), Argentina (13,94%), Perú y Ecuador, ambos con el 11,22% de los </a:t>
            </a:r>
            <a:r>
              <a:rPr lang="es-ES" sz="1200" b="1" i="0" kern="1200" dirty="0" smtClean="0">
                <a:solidFill>
                  <a:schemeClr val="tx1"/>
                </a:solidFill>
                <a:effectLst/>
                <a:latin typeface="+mn-lt"/>
                <a:ea typeface="+mn-ea"/>
                <a:cs typeface="+mn-cs"/>
              </a:rPr>
              <a:t>ataques recibidos de la región</a:t>
            </a:r>
            <a:r>
              <a:rPr lang="es-ES" sz="1200" b="0"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smtClean="0">
                <a:solidFill>
                  <a:schemeClr val="tx1"/>
                </a:solidFill>
                <a:effectLst/>
                <a:latin typeface="+mn-lt"/>
                <a:ea typeface="+mn-ea"/>
                <a:cs typeface="+mn-cs"/>
              </a:rPr>
              <a:t>América  (19%, 1,159 millones)  (21.75% es 252 millones</a:t>
            </a:r>
            <a:r>
              <a:rPr lang="es-ES" sz="1200" b="0" i="0" kern="1200" baseline="0" dirty="0" smtClean="0">
                <a:solidFill>
                  <a:schemeClr val="tx1"/>
                </a:solidFill>
                <a:effectLst/>
                <a:latin typeface="+mn-lt"/>
                <a:ea typeface="+mn-ea"/>
                <a:cs typeface="+mn-cs"/>
              </a:rPr>
              <a:t> Colombia)</a:t>
            </a:r>
            <a:endParaRPr lang="es-E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E402D1-88AD-43C2-B8BB-8C7904BBCA11}" type="slidenum">
              <a:rPr lang="en-US" smtClean="0"/>
              <a:pPr/>
              <a:t>11</a:t>
            </a:fld>
            <a:endParaRPr lang="en-US" dirty="0"/>
          </a:p>
        </p:txBody>
      </p:sp>
    </p:spTree>
    <p:extLst>
      <p:ext uri="{BB962C8B-B14F-4D97-AF65-F5344CB8AC3E}">
        <p14:creationId xmlns:p14="http://schemas.microsoft.com/office/powerpoint/2010/main" val="300209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r>
              <a:rPr lang="es-ES" sz="1200" b="0" i="0" kern="1200" dirty="0" smtClean="0">
                <a:solidFill>
                  <a:schemeClr val="tx1"/>
                </a:solidFill>
                <a:effectLst/>
                <a:latin typeface="+mn-lt"/>
                <a:ea typeface="+mn-ea"/>
                <a:cs typeface="+mn-cs"/>
              </a:rPr>
              <a:t>Con un total de 6.600.000 de arremetidas cibernéticas por día,</a:t>
            </a:r>
            <a:r>
              <a:rPr lang="es-ES" sz="1200" b="1" i="0" kern="1200" dirty="0" smtClean="0">
                <a:solidFill>
                  <a:schemeClr val="tx1"/>
                </a:solidFill>
                <a:effectLst/>
                <a:latin typeface="+mn-lt"/>
                <a:ea typeface="+mn-ea"/>
                <a:cs typeface="+mn-cs"/>
              </a:rPr>
              <a:t> el sector más afectado por este delito es el financiero (75,29% de los ataques)</a:t>
            </a:r>
            <a:r>
              <a:rPr lang="es-ES" sz="1200" b="0" i="0" kern="1200" dirty="0" smtClean="0">
                <a:solidFill>
                  <a:schemeClr val="tx1"/>
                </a:solidFill>
                <a:effectLst/>
                <a:latin typeface="+mn-lt"/>
                <a:ea typeface="+mn-ea"/>
                <a:cs typeface="+mn-cs"/>
              </a:rPr>
              <a:t>. El segundo más perjudicado es el Gobierno (10,56%), y le siguen las industrias de comunicaciones (8,41%), energía (3,71%), industria (1,98%) y </a:t>
            </a:r>
            <a:r>
              <a:rPr lang="es-ES" sz="1200" b="0" i="0" kern="1200" dirty="0" err="1" smtClean="0">
                <a:solidFill>
                  <a:schemeClr val="tx1"/>
                </a:solidFill>
                <a:effectLst/>
                <a:latin typeface="+mn-lt"/>
                <a:ea typeface="+mn-ea"/>
                <a:cs typeface="+mn-cs"/>
              </a:rPr>
              <a:t>retail</a:t>
            </a:r>
            <a:r>
              <a:rPr lang="es-ES" sz="1200" b="0" i="0" kern="1200" dirty="0" smtClean="0">
                <a:solidFill>
                  <a:schemeClr val="tx1"/>
                </a:solidFill>
                <a:effectLst/>
                <a:latin typeface="+mn-lt"/>
                <a:ea typeface="+mn-ea"/>
                <a:cs typeface="+mn-cs"/>
              </a:rPr>
              <a:t> (0,05%).  </a:t>
            </a:r>
          </a:p>
          <a:p>
            <a:endParaRPr lang="es-E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kern="1200" dirty="0" smtClean="0">
                <a:solidFill>
                  <a:schemeClr val="tx1"/>
                </a:solidFill>
                <a:effectLst/>
                <a:latin typeface="+mn-lt"/>
                <a:ea typeface="+mn-ea"/>
                <a:cs typeface="+mn-cs"/>
              </a:rPr>
              <a:t>El error es confiarse porque no les ha pasado nada.  “el cliente perfecto”</a:t>
            </a:r>
            <a:r>
              <a:rPr lang="es-ES" sz="1200" b="1" i="0" kern="1200" baseline="0" dirty="0" smtClean="0">
                <a:solidFill>
                  <a:schemeClr val="tx1"/>
                </a:solidFill>
                <a:effectLst/>
                <a:latin typeface="+mn-lt"/>
                <a:ea typeface="+mn-ea"/>
                <a:cs typeface="+mn-cs"/>
              </a:rPr>
              <a:t>  y como no ha pasado nada aun , los presupuestos </a:t>
            </a:r>
            <a:r>
              <a:rPr lang="es-ES" sz="1200" b="1" i="0" kern="1200" dirty="0" smtClean="0">
                <a:solidFill>
                  <a:schemeClr val="tx1"/>
                </a:solidFill>
                <a:effectLst/>
                <a:latin typeface="+mn-lt"/>
                <a:ea typeface="+mn-ea"/>
                <a:cs typeface="+mn-cs"/>
              </a:rPr>
              <a:t>que se tienen en materia de seguridad tanto de los Gobiernos y empresas, por lo general, están enfocadas en resolver problemas en particular sin pensar de una manera integral</a:t>
            </a:r>
            <a:r>
              <a:rPr lang="es-ES" sz="1200" b="1" i="0" kern="1200" baseline="0" dirty="0" smtClean="0">
                <a:solidFill>
                  <a:schemeClr val="tx1"/>
                </a:solidFill>
                <a:effectLst/>
                <a:latin typeface="+mn-lt"/>
                <a:ea typeface="+mn-ea"/>
                <a:cs typeface="+mn-cs"/>
              </a:rPr>
              <a:t> como organización</a:t>
            </a:r>
            <a:r>
              <a:rPr lang="es-ES" sz="1200" b="1" i="0" kern="1200" dirty="0" smtClean="0">
                <a:solidFill>
                  <a:schemeClr val="tx1"/>
                </a:solidFill>
                <a:effectLst/>
                <a:latin typeface="+mn-lt"/>
                <a:ea typeface="+mn-ea"/>
                <a:cs typeface="+mn-cs"/>
              </a:rPr>
              <a:t>.  </a:t>
            </a:r>
          </a:p>
          <a:p>
            <a:endParaRPr lang="es-ES" sz="1200" b="1"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Otro</a:t>
            </a:r>
            <a:r>
              <a:rPr lang="es-ES" sz="1200" b="0" i="0" kern="1200" baseline="0" dirty="0" smtClean="0">
                <a:solidFill>
                  <a:schemeClr val="tx1"/>
                </a:solidFill>
                <a:effectLst/>
                <a:latin typeface="+mn-lt"/>
                <a:ea typeface="+mn-ea"/>
                <a:cs typeface="+mn-cs"/>
              </a:rPr>
              <a:t> error es </a:t>
            </a:r>
            <a:r>
              <a:rPr lang="es-ES" sz="1200" b="0" i="0" kern="1200" dirty="0" smtClean="0">
                <a:solidFill>
                  <a:schemeClr val="tx1"/>
                </a:solidFill>
                <a:effectLst/>
                <a:latin typeface="+mn-lt"/>
                <a:ea typeface="+mn-ea"/>
                <a:cs typeface="+mn-cs"/>
              </a:rPr>
              <a:t>el proceso de inserción en</a:t>
            </a:r>
            <a:r>
              <a:rPr lang="es-ES" sz="1200" b="0" i="0" kern="1200" baseline="0" dirty="0" smtClean="0">
                <a:solidFill>
                  <a:schemeClr val="tx1"/>
                </a:solidFill>
                <a:effectLst/>
                <a:latin typeface="+mn-lt"/>
                <a:ea typeface="+mn-ea"/>
                <a:cs typeface="+mn-cs"/>
              </a:rPr>
              <a:t> los nuevos y modernos procesos </a:t>
            </a:r>
          </a:p>
          <a:p>
            <a:r>
              <a:rPr lang="es-ES" sz="1200" b="0" i="0" kern="1200" dirty="0" smtClean="0">
                <a:solidFill>
                  <a:schemeClr val="tx1"/>
                </a:solidFill>
                <a:effectLst/>
                <a:latin typeface="+mn-lt"/>
                <a:ea typeface="+mn-ea"/>
                <a:cs typeface="+mn-cs"/>
              </a:rPr>
              <a:t>información a la nube (</a:t>
            </a:r>
            <a:r>
              <a:rPr lang="es-ES" sz="1200" b="0" i="0" kern="1200" dirty="0" err="1" smtClean="0">
                <a:solidFill>
                  <a:schemeClr val="tx1"/>
                </a:solidFill>
                <a:effectLst/>
                <a:latin typeface="+mn-lt"/>
                <a:ea typeface="+mn-ea"/>
                <a:cs typeface="+mn-cs"/>
              </a:rPr>
              <a:t>cloud</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wallets</a:t>
            </a:r>
            <a:r>
              <a:rPr lang="es-ES" sz="1200" b="0" i="0" kern="1200" dirty="0" smtClean="0">
                <a:solidFill>
                  <a:schemeClr val="tx1"/>
                </a:solidFill>
                <a:effectLst/>
                <a:latin typeface="+mn-lt"/>
                <a:ea typeface="+mn-ea"/>
                <a:cs typeface="+mn-cs"/>
              </a:rPr>
              <a:t>) (que estoy seguro</a:t>
            </a:r>
            <a:r>
              <a:rPr lang="es-ES" sz="1200" b="0" i="0" kern="1200" baseline="0" dirty="0" smtClean="0">
                <a:solidFill>
                  <a:schemeClr val="tx1"/>
                </a:solidFill>
                <a:effectLst/>
                <a:latin typeface="+mn-lt"/>
                <a:ea typeface="+mn-ea"/>
                <a:cs typeface="+mn-cs"/>
              </a:rPr>
              <a:t> que será un target importante en el futuro para los criminales)</a:t>
            </a:r>
            <a:r>
              <a:rPr lang="es-ES" sz="1200" b="0" i="0" kern="1200" dirty="0" smtClean="0">
                <a:solidFill>
                  <a:schemeClr val="tx1"/>
                </a:solidFill>
                <a:effectLst/>
                <a:latin typeface="+mn-lt"/>
                <a:ea typeface="+mn-ea"/>
                <a:cs typeface="+mn-cs"/>
              </a:rPr>
              <a:t>,</a:t>
            </a:r>
            <a:r>
              <a:rPr lang="es-ES" sz="1200" b="0" i="0" kern="1200" baseline="0" dirty="0" smtClean="0">
                <a:solidFill>
                  <a:schemeClr val="tx1"/>
                </a:solidFill>
                <a:effectLst/>
                <a:latin typeface="+mn-lt"/>
                <a:ea typeface="+mn-ea"/>
                <a:cs typeface="+mn-cs"/>
              </a:rPr>
              <a:t> </a:t>
            </a:r>
            <a:r>
              <a:rPr lang="es-ES" sz="1200" b="0" i="0" kern="1200" baseline="0" dirty="0" err="1" smtClean="0">
                <a:solidFill>
                  <a:schemeClr val="tx1"/>
                </a:solidFill>
                <a:effectLst/>
                <a:latin typeface="+mn-lt"/>
                <a:ea typeface="+mn-ea"/>
                <a:cs typeface="+mn-cs"/>
              </a:rPr>
              <a:t>ecommerce</a:t>
            </a:r>
            <a:r>
              <a:rPr lang="es-ES" sz="1200" b="0" i="0" kern="1200" baseline="0" dirty="0" smtClean="0">
                <a:solidFill>
                  <a:schemeClr val="tx1"/>
                </a:solidFill>
                <a:effectLst/>
                <a:latin typeface="+mn-lt"/>
                <a:ea typeface="+mn-ea"/>
                <a:cs typeface="+mn-cs"/>
              </a:rPr>
              <a:t>, Internet of </a:t>
            </a:r>
            <a:r>
              <a:rPr lang="es-ES" sz="1200" b="0" i="0" kern="1200" baseline="0" dirty="0" err="1" smtClean="0">
                <a:solidFill>
                  <a:schemeClr val="tx1"/>
                </a:solidFill>
                <a:effectLst/>
                <a:latin typeface="+mn-lt"/>
                <a:ea typeface="+mn-ea"/>
                <a:cs typeface="+mn-cs"/>
              </a:rPr>
              <a:t>things</a:t>
            </a:r>
            <a:r>
              <a:rPr lang="es-ES" sz="1200" b="0" i="0" kern="1200" dirty="0" smtClean="0">
                <a:solidFill>
                  <a:schemeClr val="tx1"/>
                </a:solidFill>
                <a:effectLst/>
                <a:latin typeface="+mn-lt"/>
                <a:ea typeface="+mn-ea"/>
                <a:cs typeface="+mn-cs"/>
              </a:rPr>
              <a:t> etc. </a:t>
            </a: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Según cifras conocidas por este medio, </a:t>
            </a:r>
            <a:r>
              <a:rPr lang="es-ES" sz="1200" b="1" i="0" kern="1200" dirty="0" smtClean="0">
                <a:solidFill>
                  <a:schemeClr val="tx1"/>
                </a:solidFill>
                <a:effectLst/>
                <a:latin typeface="+mn-lt"/>
                <a:ea typeface="+mn-ea"/>
                <a:cs typeface="+mn-cs"/>
              </a:rPr>
              <a:t>la mayoría de los ataques al interior de las empresas se registra por intervención directa y premeditada de un hacker</a:t>
            </a:r>
            <a:r>
              <a:rPr lang="es-ES" sz="1200" b="0" i="0" kern="1200" dirty="0" smtClean="0">
                <a:solidFill>
                  <a:schemeClr val="tx1"/>
                </a:solidFill>
                <a:effectLst/>
                <a:latin typeface="+mn-lt"/>
                <a:ea typeface="+mn-ea"/>
                <a:cs typeface="+mn-cs"/>
              </a:rPr>
              <a:t> (26,1%), pero también por subcontratistas (14,3%), transito de datos (13%), ladrones al interior de ellas mismas (11,7%), negligencia de un empleado (9,3%), exposición accidental (7,5%), entre otras razones.</a:t>
            </a:r>
          </a:p>
          <a:p>
            <a:r>
              <a:rPr lang="es-ES" sz="1200" b="0" i="0" kern="1200" dirty="0" smtClean="0">
                <a:solidFill>
                  <a:schemeClr val="tx1"/>
                </a:solidFill>
                <a:effectLst/>
                <a:latin typeface="+mn-lt"/>
                <a:ea typeface="+mn-ea"/>
                <a:cs typeface="+mn-cs"/>
              </a:rPr>
              <a:t/>
            </a:r>
            <a:br>
              <a:rPr lang="es-ES" sz="1200" b="0" i="0" kern="1200" dirty="0" smtClean="0">
                <a:solidFill>
                  <a:schemeClr val="tx1"/>
                </a:solidFill>
                <a:effectLst/>
                <a:latin typeface="+mn-lt"/>
                <a:ea typeface="+mn-ea"/>
                <a:cs typeface="+mn-cs"/>
              </a:rPr>
            </a:br>
            <a:endParaRPr lang="es-ES" sz="1200" b="0" i="0" kern="1200" dirty="0" smtClean="0">
              <a:solidFill>
                <a:schemeClr val="tx1"/>
              </a:solidFill>
              <a:effectLst/>
              <a:latin typeface="+mn-lt"/>
              <a:ea typeface="+mn-ea"/>
              <a:cs typeface="+mn-cs"/>
            </a:endParaRPr>
          </a:p>
          <a:p>
            <a:r>
              <a:rPr lang="es-ES" sz="1200" b="1" i="0" kern="1200" dirty="0" smtClean="0">
                <a:solidFill>
                  <a:schemeClr val="tx1"/>
                </a:solidFill>
                <a:effectLst/>
                <a:latin typeface="+mn-lt"/>
                <a:ea typeface="+mn-ea"/>
                <a:cs typeface="+mn-cs"/>
              </a:rPr>
              <a:t>Colombia  paraíso para el cibercrimen</a:t>
            </a:r>
            <a:r>
              <a:rPr lang="es-ES" sz="1200" b="0" i="0" kern="1200" dirty="0" smtClean="0">
                <a:solidFill>
                  <a:schemeClr val="tx1"/>
                </a:solidFill>
                <a:effectLst/>
                <a:latin typeface="+mn-lt"/>
                <a:ea typeface="+mn-ea"/>
                <a:cs typeface="+mn-cs"/>
              </a:rPr>
              <a:t/>
            </a:r>
            <a:br>
              <a:rPr lang="es-ES" sz="1200" b="0" i="0" kern="1200" dirty="0" smtClean="0">
                <a:solidFill>
                  <a:schemeClr val="tx1"/>
                </a:solidFill>
                <a:effectLst/>
                <a:latin typeface="+mn-lt"/>
                <a:ea typeface="+mn-ea"/>
                <a:cs typeface="+mn-cs"/>
              </a:rPr>
            </a:br>
            <a:endParaRPr lang="es-ES" sz="1200" b="0" i="0" kern="1200" dirty="0" smtClean="0">
              <a:solidFill>
                <a:schemeClr val="tx1"/>
              </a:solidFill>
              <a:effectLst/>
              <a:latin typeface="+mn-lt"/>
              <a:ea typeface="+mn-ea"/>
              <a:cs typeface="+mn-cs"/>
            </a:endParaRPr>
          </a:p>
          <a:p>
            <a:r>
              <a:rPr lang="es-ES" sz="1200" b="1" i="0" kern="1200" dirty="0" smtClean="0">
                <a:solidFill>
                  <a:schemeClr val="tx1"/>
                </a:solidFill>
                <a:effectLst/>
                <a:latin typeface="+mn-lt"/>
                <a:ea typeface="+mn-ea"/>
                <a:cs typeface="+mn-cs"/>
              </a:rPr>
              <a:t>Las</a:t>
            </a:r>
            <a:r>
              <a:rPr lang="es-ES" sz="1200" b="1" i="0" kern="1200" baseline="0" dirty="0" smtClean="0">
                <a:solidFill>
                  <a:schemeClr val="tx1"/>
                </a:solidFill>
                <a:effectLst/>
                <a:latin typeface="+mn-lt"/>
                <a:ea typeface="+mn-ea"/>
                <a:cs typeface="+mn-cs"/>
              </a:rPr>
              <a:t> proyecciones de crecimiento para esta región son mayores al 3% por lo que Colombia </a:t>
            </a:r>
            <a:r>
              <a:rPr lang="es-ES" sz="1200" b="1" i="0" kern="1200" dirty="0" smtClean="0">
                <a:solidFill>
                  <a:schemeClr val="tx1"/>
                </a:solidFill>
                <a:effectLst/>
                <a:latin typeface="+mn-lt"/>
                <a:ea typeface="+mn-ea"/>
                <a:cs typeface="+mn-cs"/>
              </a:rPr>
              <a:t>se ha convertido en uno de los principales destinos para el cibercrimen </a:t>
            </a:r>
            <a:r>
              <a:rPr lang="es-ES" sz="1200" b="0" i="0" kern="1200" dirty="0" smtClean="0">
                <a:solidFill>
                  <a:schemeClr val="tx1"/>
                </a:solidFill>
                <a:effectLst/>
                <a:latin typeface="+mn-lt"/>
                <a:ea typeface="+mn-ea"/>
                <a:cs typeface="+mn-cs"/>
              </a:rPr>
              <a:t>debido  a que esas organizaciones se fijan en la actualidad económica de las naciones a las que van a atacar </a:t>
            </a:r>
            <a:br>
              <a:rPr lang="es-ES" sz="1200" b="0" i="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12</a:t>
            </a:fld>
            <a:endParaRPr lang="en-US" dirty="0"/>
          </a:p>
        </p:txBody>
      </p:sp>
    </p:spTree>
    <p:extLst>
      <p:ext uri="{BB962C8B-B14F-4D97-AF65-F5344CB8AC3E}">
        <p14:creationId xmlns:p14="http://schemas.microsoft.com/office/powerpoint/2010/main" val="253907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MX" sz="1200" kern="1200" dirty="0" smtClean="0">
                <a:solidFill>
                  <a:schemeClr val="tx1"/>
                </a:solidFill>
                <a:effectLst/>
                <a:latin typeface="+mn-lt"/>
                <a:ea typeface="+mn-ea"/>
                <a:cs typeface="+mn-cs"/>
              </a:rPr>
              <a:t>Si se agrega la necesidad de hacer frente a las nuevas y cambiantes tecnologías como los dispositivos inteligentes,</a:t>
            </a:r>
            <a:r>
              <a:rPr lang="es-MX" sz="1200" kern="1200" baseline="0" dirty="0" smtClean="0">
                <a:solidFill>
                  <a:schemeClr val="tx1"/>
                </a:solidFill>
                <a:effectLst/>
                <a:latin typeface="+mn-lt"/>
                <a:ea typeface="+mn-ea"/>
                <a:cs typeface="+mn-cs"/>
              </a:rPr>
              <a:t> los servicios de nube, </a:t>
            </a:r>
            <a:r>
              <a:rPr lang="es-MX" sz="1200" kern="1200" baseline="0" dirty="0" err="1" smtClean="0">
                <a:solidFill>
                  <a:schemeClr val="tx1"/>
                </a:solidFill>
                <a:effectLst/>
                <a:latin typeface="+mn-lt"/>
                <a:ea typeface="+mn-ea"/>
                <a:cs typeface="+mn-cs"/>
              </a:rPr>
              <a:t>big</a:t>
            </a:r>
            <a:r>
              <a:rPr lang="es-MX" sz="1200" kern="1200" baseline="0" dirty="0" smtClean="0">
                <a:solidFill>
                  <a:schemeClr val="tx1"/>
                </a:solidFill>
                <a:effectLst/>
                <a:latin typeface="+mn-lt"/>
                <a:ea typeface="+mn-ea"/>
                <a:cs typeface="+mn-cs"/>
              </a:rPr>
              <a:t> data y los sitios de redes sociales, queda claro que la mayoría de los modelos de prevención de fraudes no se diseñaron para manejar este panorama en constante cambio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713741-1CA5-4E52-8763-3ECC69289059}" type="slidenum">
              <a:rPr lang="en-US" smtClean="0"/>
              <a:t>13</a:t>
            </a:fld>
            <a:endParaRPr lang="en-US"/>
          </a:p>
        </p:txBody>
      </p:sp>
    </p:spTree>
    <p:extLst>
      <p:ext uri="{BB962C8B-B14F-4D97-AF65-F5344CB8AC3E}">
        <p14:creationId xmlns:p14="http://schemas.microsoft.com/office/powerpoint/2010/main" val="92653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MX" sz="1200" kern="1200" dirty="0" smtClean="0">
                <a:solidFill>
                  <a:schemeClr val="tx1"/>
                </a:solidFill>
                <a:effectLst/>
                <a:latin typeface="+mn-lt"/>
                <a:ea typeface="+mn-ea"/>
                <a:cs typeface="+mn-cs"/>
              </a:rPr>
              <a:t>Si su organización ya estaba operando hace 10</a:t>
            </a:r>
            <a:r>
              <a:rPr lang="es-MX" sz="1200" kern="1200" baseline="0" dirty="0" smtClean="0">
                <a:solidFill>
                  <a:schemeClr val="tx1"/>
                </a:solidFill>
                <a:effectLst/>
                <a:latin typeface="+mn-lt"/>
                <a:ea typeface="+mn-ea"/>
                <a:cs typeface="+mn-cs"/>
              </a:rPr>
              <a:t> años </a:t>
            </a:r>
            <a:r>
              <a:rPr lang="es-MX" sz="1200" kern="1200" baseline="0" dirty="0" err="1" smtClean="0">
                <a:solidFill>
                  <a:schemeClr val="tx1"/>
                </a:solidFill>
                <a:effectLst/>
                <a:latin typeface="+mn-lt"/>
                <a:ea typeface="+mn-ea"/>
                <a:cs typeface="+mn-cs"/>
              </a:rPr>
              <a:t>sabran</a:t>
            </a:r>
            <a:r>
              <a:rPr lang="es-MX" sz="1200" kern="1200" baseline="0" dirty="0" smtClean="0">
                <a:solidFill>
                  <a:schemeClr val="tx1"/>
                </a:solidFill>
                <a:effectLst/>
                <a:latin typeface="+mn-lt"/>
                <a:ea typeface="+mn-ea"/>
                <a:cs typeface="+mn-cs"/>
              </a:rPr>
              <a:t> que el cibercrimen comenzaba a vislumbrarse atacando el contenido de personas y empresas volviéndose mas complejas. Lo que comenzó como una lucha por proteger el </a:t>
            </a:r>
            <a:r>
              <a:rPr lang="es-MX" sz="1200" b="1" kern="1200" baseline="0" dirty="0" smtClean="0">
                <a:solidFill>
                  <a:schemeClr val="tx1"/>
                </a:solidFill>
                <a:effectLst/>
                <a:latin typeface="+mn-lt"/>
                <a:ea typeface="+mn-ea"/>
                <a:cs typeface="+mn-cs"/>
              </a:rPr>
              <a:t>correo electrónico </a:t>
            </a:r>
            <a:r>
              <a:rPr lang="es-MX" sz="1200" kern="1200" baseline="0" dirty="0" smtClean="0">
                <a:solidFill>
                  <a:schemeClr val="tx1"/>
                </a:solidFill>
                <a:effectLst/>
                <a:latin typeface="+mn-lt"/>
                <a:ea typeface="+mn-ea"/>
                <a:cs typeface="+mn-cs"/>
              </a:rPr>
              <a:t>y los sitios web se ha transformado en una batalla global.</a:t>
            </a:r>
          </a:p>
          <a:p>
            <a:pPr fontAlgn="base"/>
            <a:endParaRPr lang="es-MX" sz="1200" kern="1200" baseline="0" dirty="0" smtClean="0">
              <a:solidFill>
                <a:schemeClr val="tx1"/>
              </a:solidFill>
              <a:effectLst/>
              <a:latin typeface="+mn-lt"/>
              <a:ea typeface="+mn-ea"/>
              <a:cs typeface="+mn-cs"/>
            </a:endParaRPr>
          </a:p>
          <a:p>
            <a:pPr fontAlgn="base"/>
            <a:r>
              <a:rPr lang="es-MX" sz="1200" b="1" kern="1200" dirty="0" smtClean="0">
                <a:solidFill>
                  <a:schemeClr val="tx1"/>
                </a:solidFill>
                <a:effectLst/>
                <a:latin typeface="+mn-lt"/>
                <a:ea typeface="+mn-ea"/>
                <a:cs typeface="+mn-cs"/>
              </a:rPr>
              <a:t>cada hora se reportan 300 portales de “</a:t>
            </a:r>
            <a:r>
              <a:rPr lang="es-MX" sz="1200" b="1" kern="1200" dirty="0" err="1" smtClean="0">
                <a:solidFill>
                  <a:schemeClr val="tx1"/>
                </a:solidFill>
                <a:effectLst/>
                <a:latin typeface="+mn-lt"/>
                <a:ea typeface="+mn-ea"/>
                <a:cs typeface="+mn-cs"/>
              </a:rPr>
              <a:t>phishing</a:t>
            </a:r>
            <a:r>
              <a:rPr lang="es-MX" sz="1200" b="1" kern="1200" dirty="0" smtClean="0">
                <a:solidFill>
                  <a:schemeClr val="tx1"/>
                </a:solidFill>
                <a:effectLst/>
                <a:latin typeface="+mn-lt"/>
                <a:ea typeface="+mn-ea"/>
                <a:cs typeface="+mn-cs"/>
              </a:rPr>
              <a:t>” (suplantación de identidad) y de cada 10 personas que los visitan, al menos 1</a:t>
            </a:r>
            <a:r>
              <a:rPr lang="es-MX" sz="1200" b="1" kern="1200" baseline="0" dirty="0" smtClean="0">
                <a:solidFill>
                  <a:schemeClr val="tx1"/>
                </a:solidFill>
                <a:effectLst/>
                <a:latin typeface="+mn-lt"/>
                <a:ea typeface="+mn-ea"/>
                <a:cs typeface="+mn-cs"/>
              </a:rPr>
              <a:t> </a:t>
            </a:r>
            <a:r>
              <a:rPr lang="es-MX" sz="1200" b="1" kern="1200" dirty="0" smtClean="0">
                <a:solidFill>
                  <a:schemeClr val="tx1"/>
                </a:solidFill>
                <a:effectLst/>
                <a:latin typeface="+mn-lt"/>
                <a:ea typeface="+mn-ea"/>
                <a:cs typeface="+mn-cs"/>
              </a:rPr>
              <a:t>entrega información que permite tener acceso al portal de un banco y robarle de 300 a 500 dólares en una hora.</a:t>
            </a:r>
          </a:p>
          <a:p>
            <a:pPr fontAlgn="base"/>
            <a:endParaRPr lang="es-MX" sz="1200" kern="1200" dirty="0" smtClean="0">
              <a:solidFill>
                <a:schemeClr val="tx1"/>
              </a:solidFill>
              <a:effectLst/>
              <a:latin typeface="+mn-lt"/>
              <a:ea typeface="+mn-ea"/>
              <a:cs typeface="+mn-cs"/>
            </a:endParaRPr>
          </a:p>
          <a:p>
            <a:pPr fontAlgn="base"/>
            <a:r>
              <a:rPr lang="es-MX" sz="1200" kern="1200" dirty="0" smtClean="0">
                <a:solidFill>
                  <a:schemeClr val="tx1"/>
                </a:solidFill>
                <a:effectLst/>
                <a:latin typeface="+mn-lt"/>
                <a:ea typeface="+mn-ea"/>
                <a:cs typeface="+mn-cs"/>
              </a:rPr>
              <a:t>Unidad de delitos</a:t>
            </a:r>
            <a:r>
              <a:rPr lang="es-MX" sz="1200" kern="1200" baseline="0" dirty="0" smtClean="0">
                <a:solidFill>
                  <a:schemeClr val="tx1"/>
                </a:solidFill>
                <a:effectLst/>
                <a:latin typeface="+mn-lt"/>
                <a:ea typeface="+mn-ea"/>
                <a:cs typeface="+mn-cs"/>
              </a:rPr>
              <a:t> informáticos panda </a:t>
            </a:r>
            <a:r>
              <a:rPr lang="es-MX" sz="1200" kern="1200" baseline="0" dirty="0" err="1" smtClean="0">
                <a:solidFill>
                  <a:schemeClr val="tx1"/>
                </a:solidFill>
                <a:effectLst/>
                <a:latin typeface="+mn-lt"/>
                <a:ea typeface="+mn-ea"/>
                <a:cs typeface="+mn-cs"/>
              </a:rPr>
              <a:t>security</a:t>
            </a:r>
            <a:r>
              <a:rPr lang="es-MX" sz="1200" kern="1200" baseline="0" dirty="0" smtClean="0">
                <a:solidFill>
                  <a:schemeClr val="tx1"/>
                </a:solidFill>
                <a:effectLst/>
                <a:latin typeface="+mn-lt"/>
                <a:ea typeface="+mn-ea"/>
                <a:cs typeface="+mn-cs"/>
              </a:rPr>
              <a:t> Microsoft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713741-1CA5-4E52-8763-3ECC69289059}" type="slidenum">
              <a:rPr lang="en-US" smtClean="0"/>
              <a:t>14</a:t>
            </a:fld>
            <a:endParaRPr lang="en-US"/>
          </a:p>
        </p:txBody>
      </p:sp>
    </p:spTree>
    <p:extLst>
      <p:ext uri="{BB962C8B-B14F-4D97-AF65-F5344CB8AC3E}">
        <p14:creationId xmlns:p14="http://schemas.microsoft.com/office/powerpoint/2010/main" val="392633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analítica predictiva es el uso de datos, algoritmos estadísticos y técnicas de aprendizaje automático</a:t>
            </a:r>
          </a:p>
          <a:p>
            <a:r>
              <a:rPr lang="es-ES" dirty="0" smtClean="0"/>
              <a:t>para identificar la probabilidad de resultados futuros basados en datos históricos. Su objetivo es ir más</a:t>
            </a:r>
          </a:p>
          <a:p>
            <a:r>
              <a:rPr lang="es-ES" dirty="0" smtClean="0"/>
              <a:t>allá de las estadísticas y los informes descriptivos centrados en lo que ya ha sucedido, para proporcionar</a:t>
            </a:r>
          </a:p>
          <a:p>
            <a:r>
              <a:rPr lang="es-ES" dirty="0" smtClean="0"/>
              <a:t>una mejor evaluación sobre lo que sucederá en el futuro. En definitiva se trata de agilizar el proceso de</a:t>
            </a:r>
          </a:p>
          <a:p>
            <a:r>
              <a:rPr lang="es-ES" dirty="0" smtClean="0"/>
              <a:t>toma de decisiones y generar nuevos conocimientos que conduzcan a mejores acciones</a:t>
            </a:r>
          </a:p>
          <a:p>
            <a:endParaRPr lang="es-ES" dirty="0" smtClean="0"/>
          </a:p>
          <a:p>
            <a:r>
              <a:rPr lang="es-ES" dirty="0" err="1" smtClean="0"/>
              <a:t>Ejemlplo</a:t>
            </a:r>
            <a:r>
              <a:rPr lang="es-ES" dirty="0" smtClean="0"/>
              <a:t>:</a:t>
            </a:r>
          </a:p>
          <a:p>
            <a:r>
              <a:rPr lang="es-ES" dirty="0" smtClean="0"/>
              <a:t>Generar nuevas reglas con arboles de decisión</a:t>
            </a:r>
          </a:p>
          <a:p>
            <a:r>
              <a:rPr lang="es-ES" dirty="0" smtClean="0"/>
              <a:t>Descubrir</a:t>
            </a:r>
            <a:r>
              <a:rPr lang="es-ES" baseline="0" dirty="0" smtClean="0"/>
              <a:t> fraude existente del cual no se tenia conocimiento mediante análisis de </a:t>
            </a:r>
            <a:r>
              <a:rPr lang="es-ES" baseline="0" dirty="0" err="1" smtClean="0"/>
              <a:t>anomalias</a:t>
            </a:r>
            <a:endParaRPr lang="es-ES" baseline="0" dirty="0" smtClean="0"/>
          </a:p>
          <a:p>
            <a:r>
              <a:rPr lang="es-ES" baseline="0" dirty="0" smtClean="0"/>
              <a:t>Generar modelos de machine </a:t>
            </a:r>
            <a:r>
              <a:rPr lang="es-ES" baseline="0" dirty="0" err="1" smtClean="0"/>
              <a:t>learning</a:t>
            </a:r>
            <a:r>
              <a:rPr lang="es-ES" baseline="0" dirty="0" smtClean="0"/>
              <a:t> para descubrir patrones de fraude en tiempo real</a:t>
            </a:r>
          </a:p>
          <a:p>
            <a:r>
              <a:rPr lang="es-ES" baseline="0" dirty="0" err="1" smtClean="0"/>
              <a:t>Analisis</a:t>
            </a:r>
            <a:r>
              <a:rPr lang="es-ES" baseline="0" dirty="0" smtClean="0"/>
              <a:t> de texto no estructurado</a:t>
            </a:r>
            <a:endParaRPr lang="en-US" dirty="0"/>
          </a:p>
        </p:txBody>
      </p:sp>
      <p:sp>
        <p:nvSpPr>
          <p:cNvPr id="4" name="Slide Number Placeholder 3"/>
          <p:cNvSpPr>
            <a:spLocks noGrp="1"/>
          </p:cNvSpPr>
          <p:nvPr>
            <p:ph type="sldNum" sz="quarter" idx="10"/>
          </p:nvPr>
        </p:nvSpPr>
        <p:spPr/>
        <p:txBody>
          <a:bodyPr/>
          <a:lstStyle/>
          <a:p>
            <a:fld id="{52713741-1CA5-4E52-8763-3ECC69289059}" type="slidenum">
              <a:rPr lang="en-US" smtClean="0"/>
              <a:t>15</a:t>
            </a:fld>
            <a:endParaRPr lang="en-US"/>
          </a:p>
        </p:txBody>
      </p:sp>
    </p:spTree>
    <p:extLst>
      <p:ext uri="{BB962C8B-B14F-4D97-AF65-F5344CB8AC3E}">
        <p14:creationId xmlns:p14="http://schemas.microsoft.com/office/powerpoint/2010/main" val="331058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928688"/>
            <a:ext cx="5997575" cy="3373437"/>
          </a:xfrm>
        </p:spPr>
      </p:sp>
      <p:sp>
        <p:nvSpPr>
          <p:cNvPr id="3" name="Notes Placeholder 2"/>
          <p:cNvSpPr>
            <a:spLocks noGrp="1"/>
          </p:cNvSpPr>
          <p:nvPr>
            <p:ph type="body" idx="1"/>
          </p:nvPr>
        </p:nvSpPr>
        <p:spPr/>
        <p:txBody>
          <a:bodyPr/>
          <a:lstStyle/>
          <a:p>
            <a:r>
              <a:rPr lang="es-MX" dirty="0" err="1" smtClean="0"/>
              <a:t>Deteccion</a:t>
            </a:r>
            <a:r>
              <a:rPr lang="es-MX" dirty="0" smtClean="0"/>
              <a:t> de anomalías Ejemplo</a:t>
            </a:r>
            <a:r>
              <a:rPr lang="es-MX" baseline="0" dirty="0" smtClean="0"/>
              <a:t> análisis de la normalidad en comportamiento. para cuando un caso salga de los </a:t>
            </a:r>
            <a:r>
              <a:rPr lang="es-MX" baseline="0" dirty="0" err="1" smtClean="0"/>
              <a:t>patornes</a:t>
            </a:r>
            <a:r>
              <a:rPr lang="es-MX" baseline="0" dirty="0" smtClean="0"/>
              <a:t> comunes de acuerdo a su grupo </a:t>
            </a:r>
          </a:p>
          <a:p>
            <a:r>
              <a:rPr lang="es-MX" baseline="0" dirty="0" smtClean="0"/>
              <a:t>Modelos predictivos estudian los casos ya identificados como fraude y analizan </a:t>
            </a:r>
          </a:p>
          <a:p>
            <a:r>
              <a:rPr lang="es-MX" baseline="0" dirty="0" err="1" smtClean="0"/>
              <a:t>Mineria</a:t>
            </a:r>
            <a:r>
              <a:rPr lang="es-MX" baseline="0" dirty="0" smtClean="0"/>
              <a:t> de texto colecta toda la información no estructurada como emails, mensajes de texto, narración de hechos </a:t>
            </a:r>
            <a:r>
              <a:rPr lang="es-MX" baseline="0" dirty="0" err="1" smtClean="0"/>
              <a:t>etc</a:t>
            </a:r>
            <a:r>
              <a:rPr lang="es-MX" baseline="0" dirty="0" smtClean="0"/>
              <a:t> e incluso detecta </a:t>
            </a:r>
            <a:r>
              <a:rPr lang="es-MX" baseline="0" dirty="0" err="1" smtClean="0"/>
              <a:t>sentiento</a:t>
            </a:r>
            <a:r>
              <a:rPr lang="es-MX" baseline="0" dirty="0" smtClean="0"/>
              <a:t>, para poder establecer </a:t>
            </a:r>
            <a:r>
              <a:rPr lang="es-MX" baseline="0" dirty="0" err="1" smtClean="0"/>
              <a:t>similaridades</a:t>
            </a:r>
            <a:r>
              <a:rPr lang="es-MX" baseline="0" dirty="0" smtClean="0"/>
              <a:t> en los documentos</a:t>
            </a:r>
          </a:p>
          <a:p>
            <a:r>
              <a:rPr lang="es-MX" baseline="0" dirty="0" smtClean="0"/>
              <a:t>Rede de relacionamiento permite descubrir los vínculos por entidad (describir) este tipo tiene mucho éxito en caso de redes de crimen organizado</a:t>
            </a:r>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16</a:t>
            </a:fld>
            <a:endParaRPr lang="en-US" dirty="0"/>
          </a:p>
        </p:txBody>
      </p:sp>
    </p:spTree>
    <p:extLst>
      <p:ext uri="{BB962C8B-B14F-4D97-AF65-F5344CB8AC3E}">
        <p14:creationId xmlns:p14="http://schemas.microsoft.com/office/powerpoint/2010/main" val="177172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Hay que entender el fraude</a:t>
            </a:r>
            <a:endParaRPr lang="en-US" dirty="0"/>
          </a:p>
        </p:txBody>
      </p:sp>
      <p:sp>
        <p:nvSpPr>
          <p:cNvPr id="4" name="Slide Number Placeholder 3"/>
          <p:cNvSpPr>
            <a:spLocks noGrp="1"/>
          </p:cNvSpPr>
          <p:nvPr>
            <p:ph type="sldNum" sz="quarter" idx="10"/>
          </p:nvPr>
        </p:nvSpPr>
        <p:spPr/>
        <p:txBody>
          <a:bodyPr/>
          <a:lstStyle/>
          <a:p>
            <a:fld id="{52713741-1CA5-4E52-8763-3ECC69289059}" type="slidenum">
              <a:rPr lang="en-US" smtClean="0"/>
              <a:t>17</a:t>
            </a:fld>
            <a:endParaRPr lang="en-US"/>
          </a:p>
        </p:txBody>
      </p:sp>
    </p:spTree>
    <p:extLst>
      <p:ext uri="{BB962C8B-B14F-4D97-AF65-F5344CB8AC3E}">
        <p14:creationId xmlns:p14="http://schemas.microsoft.com/office/powerpoint/2010/main" val="23123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Sumado</a:t>
            </a:r>
            <a:r>
              <a:rPr lang="es-MX" baseline="0" dirty="0" smtClean="0"/>
              <a:t> a lo anterior la cantidad </a:t>
            </a:r>
            <a:r>
              <a:rPr lang="es-MX" dirty="0" smtClean="0"/>
              <a:t> La</a:t>
            </a:r>
            <a:r>
              <a:rPr lang="es-MX" baseline="0" dirty="0" smtClean="0"/>
              <a:t> </a:t>
            </a:r>
            <a:r>
              <a:rPr lang="es-MX" b="1" baseline="0" dirty="0" smtClean="0"/>
              <a:t>creciente oferta de canales de venta derivados de la tecnología para todos los productos y servicios genera una infinita cantidad de datos los cuales muchas veces se encuentran en silos, lo que dificulta la explotación de misma</a:t>
            </a:r>
            <a:r>
              <a:rPr lang="es-MX" baseline="0" dirty="0" smtClean="0"/>
              <a:t>.</a:t>
            </a:r>
            <a:endParaRPr lang="en-US" dirty="0" smtClean="0"/>
          </a:p>
          <a:p>
            <a:endParaRPr lang="es-MX" dirty="0" smtClean="0"/>
          </a:p>
          <a:p>
            <a:endParaRPr lang="es-MX" dirty="0" smtClean="0"/>
          </a:p>
          <a:p>
            <a:r>
              <a:rPr lang="en-US" dirty="0" err="1" smtClean="0"/>
              <a:t>Capacidad</a:t>
            </a:r>
            <a:r>
              <a:rPr lang="en-US" dirty="0" smtClean="0"/>
              <a:t> de </a:t>
            </a:r>
            <a:r>
              <a:rPr lang="en-US" dirty="0" err="1" smtClean="0"/>
              <a:t>almacenamiento</a:t>
            </a:r>
            <a:r>
              <a:rPr lang="en-US" baseline="0" dirty="0" smtClean="0"/>
              <a:t> </a:t>
            </a:r>
            <a:r>
              <a:rPr lang="en-US" dirty="0" smtClean="0"/>
              <a:t>0.00004768%	 2,097,152 </a:t>
            </a:r>
          </a:p>
          <a:p>
            <a:r>
              <a:rPr lang="es-MX" dirty="0" smtClean="0"/>
              <a:t>Capacidad</a:t>
            </a:r>
            <a:r>
              <a:rPr lang="es-MX" baseline="0" dirty="0" smtClean="0"/>
              <a:t> de procesamiento    0.00009537%	 1,048,576 </a:t>
            </a:r>
          </a:p>
          <a:p>
            <a:endParaRPr lang="es-MX" dirty="0" smtClean="0"/>
          </a:p>
          <a:p>
            <a:r>
              <a:rPr lang="es-MX" dirty="0" smtClean="0"/>
              <a:t>En la actualidad </a:t>
            </a:r>
            <a:r>
              <a:rPr lang="es-MX" baseline="0" dirty="0" smtClean="0"/>
              <a:t>un Smartphone cuenta un </a:t>
            </a:r>
            <a:r>
              <a:rPr lang="es-MX" baseline="0" dirty="0" err="1" smtClean="0"/>
              <a:t>un</a:t>
            </a:r>
            <a:r>
              <a:rPr lang="es-MX" baseline="0" dirty="0" smtClean="0"/>
              <a:t> poder de procesamiento </a:t>
            </a:r>
            <a:endParaRPr lang="en-US" dirty="0"/>
          </a:p>
        </p:txBody>
      </p:sp>
      <p:sp>
        <p:nvSpPr>
          <p:cNvPr id="4" name="Slide Number Placeholder 3"/>
          <p:cNvSpPr>
            <a:spLocks noGrp="1"/>
          </p:cNvSpPr>
          <p:nvPr>
            <p:ph type="sldNum" sz="quarter" idx="10"/>
          </p:nvPr>
        </p:nvSpPr>
        <p:spPr/>
        <p:txBody>
          <a:bodyPr/>
          <a:lstStyle/>
          <a:p>
            <a:fld id="{52713741-1CA5-4E52-8763-3ECC69289059}" type="slidenum">
              <a:rPr lang="en-US" smtClean="0"/>
              <a:t>3</a:t>
            </a:fld>
            <a:endParaRPr lang="en-US"/>
          </a:p>
        </p:txBody>
      </p:sp>
    </p:spTree>
    <p:extLst>
      <p:ext uri="{BB962C8B-B14F-4D97-AF65-F5344CB8AC3E}">
        <p14:creationId xmlns:p14="http://schemas.microsoft.com/office/powerpoint/2010/main" val="408739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Es importante saber como ha evolucionado a través de lo años el</a:t>
            </a:r>
            <a:r>
              <a:rPr lang="es-ES" baseline="0" dirty="0" smtClean="0"/>
              <a:t> manejo y uso de la información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En los </a:t>
            </a:r>
            <a:r>
              <a:rPr lang="es-ES" dirty="0" smtClean="0"/>
              <a:t>años 80 la inteligencia de datos la proporcionaba el </a:t>
            </a:r>
            <a:r>
              <a:rPr lang="es-ES" dirty="0" err="1" smtClean="0"/>
              <a:t>reporting</a:t>
            </a:r>
            <a:r>
              <a:rPr lang="es-ES" dirty="0" smtClean="0"/>
              <a:t>, en forma de informes </a:t>
            </a:r>
            <a:r>
              <a:rPr lang="es-ES" b="1" dirty="0" smtClean="0"/>
              <a:t>estáticos</a:t>
            </a:r>
            <a:r>
              <a:rPr lang="es-ES" dirty="0" smtClean="0"/>
              <a:t> o y en algunos casos </a:t>
            </a:r>
            <a:r>
              <a:rPr lang="es-ES" b="1" dirty="0" smtClean="0"/>
              <a:t>interactivos (aquellas hojas de papel con</a:t>
            </a:r>
            <a:r>
              <a:rPr lang="es-ES" b="1" baseline="0" dirty="0" smtClean="0"/>
              <a:t> rayas verdes y blancas. Donde casi siempre se encontraban números de la operación.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en los 90 se crearon los cubos </a:t>
            </a:r>
            <a:r>
              <a:rPr lang="es-ES" b="1" dirty="0" smtClean="0"/>
              <a:t>OLAP los cuales eran bases de datos con información</a:t>
            </a:r>
            <a:r>
              <a:rPr lang="es-ES" b="1" baseline="0" dirty="0" smtClean="0"/>
              <a:t> ya trabajada como por ejemplo </a:t>
            </a:r>
            <a:r>
              <a:rPr lang="es-ES" b="1" baseline="0" dirty="0" err="1" smtClean="0"/>
              <a:t>graficos</a:t>
            </a:r>
            <a:r>
              <a:rPr lang="es-ES" b="1" baseline="0" dirty="0" smtClean="0"/>
              <a:t>, sumatorias,  y </a:t>
            </a:r>
            <a:r>
              <a:rPr lang="es-ES" b="1" baseline="0" dirty="0" err="1" smtClean="0"/>
              <a:t>permitia</a:t>
            </a:r>
            <a:r>
              <a:rPr lang="es-ES" b="1" baseline="0" dirty="0" smtClean="0"/>
              <a:t> tener una </a:t>
            </a:r>
            <a:r>
              <a:rPr lang="es-ES" b="1" baseline="0" dirty="0" err="1" smtClean="0"/>
              <a:t>vison</a:t>
            </a:r>
            <a:r>
              <a:rPr lang="es-ES" b="1" baseline="0" dirty="0" smtClean="0"/>
              <a:t> mas amplia y </a:t>
            </a:r>
            <a:r>
              <a:rPr lang="es-ES" b="1" baseline="0" dirty="0" err="1" smtClean="0"/>
              <a:t>rapidas</a:t>
            </a:r>
            <a:r>
              <a:rPr lang="es-ES" b="1" baseline="0" dirty="0" smtClean="0"/>
              <a:t> de la </a:t>
            </a:r>
            <a:r>
              <a:rPr lang="es-ES" b="1" baseline="0" dirty="0" err="1" smtClean="0"/>
              <a:t>informacion</a:t>
            </a:r>
            <a:endParaRPr lang="es-E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t> </a:t>
            </a:r>
            <a:r>
              <a:rPr lang="es-ES" dirty="0" smtClean="0"/>
              <a:t>y en los 2000 se comenzaban a descubrir herramientas como </a:t>
            </a:r>
            <a:r>
              <a:rPr lang="es-ES" b="1" dirty="0" smtClean="0"/>
              <a:t>los cuadros de mando o </a:t>
            </a:r>
            <a:r>
              <a:rPr lang="es-ES" b="1" dirty="0" err="1" smtClean="0"/>
              <a:t>dashboards</a:t>
            </a:r>
            <a:r>
              <a:rPr lang="es-ES" dirty="0" smtClean="0"/>
              <a:t>; que ya permitían tener toda la información desplegada</a:t>
            </a:r>
            <a:r>
              <a:rPr lang="es-ES" baseline="0" dirty="0" smtClean="0"/>
              <a:t> visualmente hablando y en algunos casos en tiempo real y con esto ya se llegaban a tener porcentajes importantes en la recuperación de la inversión.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desde hace no más de siete años la tendencia es la analítica. esta forma de abordar el análisis es literalmente un imperativo de negocio porque donde el BI reportaba un ROI del 80%, gracias a su interpretación de los eventos pasados, la analítica podía alcanzar hasta el 250% en algunos casos</a:t>
            </a:r>
            <a:r>
              <a:rPr lang="es-ES" baseline="0" dirty="0" smtClean="0"/>
              <a:t> ( mucho gracias a la analítica predictiva.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713741-1CA5-4E52-8763-3ECC69289059}" type="slidenum">
              <a:rPr lang="en-US" smtClean="0"/>
              <a:t>4</a:t>
            </a:fld>
            <a:endParaRPr lang="en-US"/>
          </a:p>
        </p:txBody>
      </p:sp>
    </p:spTree>
    <p:extLst>
      <p:ext uri="{BB962C8B-B14F-4D97-AF65-F5344CB8AC3E}">
        <p14:creationId xmlns:p14="http://schemas.microsoft.com/office/powerpoint/2010/main" val="38766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La</a:t>
            </a:r>
            <a:r>
              <a:rPr lang="es-MX" baseline="0" dirty="0" smtClean="0"/>
              <a:t> creciente oferta de canales de venta derivados de la tecnología para todos los productos y servicios genera una infinita cantidad de datos los cuales muchas veces se encuentran en silos, lo que dificulta la explotación de misma.</a:t>
            </a:r>
            <a:endParaRPr lang="en-US" dirty="0"/>
          </a:p>
        </p:txBody>
      </p:sp>
      <p:sp>
        <p:nvSpPr>
          <p:cNvPr id="4" name="Slide Number Placeholder 3"/>
          <p:cNvSpPr>
            <a:spLocks noGrp="1"/>
          </p:cNvSpPr>
          <p:nvPr>
            <p:ph type="sldNum" sz="quarter" idx="10"/>
          </p:nvPr>
        </p:nvSpPr>
        <p:spPr/>
        <p:txBody>
          <a:bodyPr/>
          <a:lstStyle/>
          <a:p>
            <a:fld id="{52713741-1CA5-4E52-8763-3ECC69289059}" type="slidenum">
              <a:rPr lang="en-US" smtClean="0"/>
              <a:t>5</a:t>
            </a:fld>
            <a:endParaRPr lang="en-US"/>
          </a:p>
        </p:txBody>
      </p:sp>
    </p:spTree>
    <p:extLst>
      <p:ext uri="{BB962C8B-B14F-4D97-AF65-F5344CB8AC3E}">
        <p14:creationId xmlns:p14="http://schemas.microsoft.com/office/powerpoint/2010/main" val="213575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Con el surgimiento de los</a:t>
            </a:r>
            <a:r>
              <a:rPr lang="es-MX" b="1" baseline="0" dirty="0" smtClean="0"/>
              <a:t> sistemas de prevención de fraudes se comenzaron a generar reglas ya basadas en comportamientos aprendidos y en muchos casos en aprendidos por que ya se había </a:t>
            </a:r>
            <a:r>
              <a:rPr lang="es-MX" b="1" baseline="0" dirty="0" err="1" smtClean="0"/>
              <a:t>comentido</a:t>
            </a:r>
            <a:r>
              <a:rPr lang="es-MX" b="1" baseline="0" dirty="0" smtClean="0"/>
              <a:t> un fraude </a:t>
            </a:r>
          </a:p>
          <a:p>
            <a:endParaRPr lang="es-MX" baseline="0" dirty="0" smtClean="0"/>
          </a:p>
          <a:p>
            <a:endParaRPr lang="es-MX" baseline="0" dirty="0" smtClean="0"/>
          </a:p>
          <a:p>
            <a:r>
              <a:rPr lang="es-MX" baseline="0" dirty="0" smtClean="0"/>
              <a:t>REGLAS RECTIVAS</a:t>
            </a:r>
          </a:p>
          <a:p>
            <a:endParaRPr lang="es-MX" baseline="0" dirty="0" smtClean="0"/>
          </a:p>
          <a:p>
            <a:r>
              <a:rPr lang="en-US" baseline="0" dirty="0" smtClean="0"/>
              <a:t>Mas de 4 transacciones </a:t>
            </a:r>
            <a:r>
              <a:rPr lang="en-US" baseline="0" dirty="0" err="1" smtClean="0"/>
              <a:t>en</a:t>
            </a:r>
            <a:r>
              <a:rPr lang="en-US" baseline="0" dirty="0" smtClean="0"/>
              <a:t> </a:t>
            </a:r>
            <a:r>
              <a:rPr lang="en-US" baseline="0" dirty="0" err="1" smtClean="0"/>
              <a:t>cajero</a:t>
            </a:r>
            <a:r>
              <a:rPr lang="en-US" baseline="0" dirty="0" smtClean="0"/>
              <a:t> </a:t>
            </a:r>
            <a:r>
              <a:rPr lang="en-US" baseline="0" dirty="0" err="1" smtClean="0"/>
              <a:t>automatico</a:t>
            </a:r>
            <a:r>
              <a:rPr lang="en-US" baseline="0" dirty="0" smtClean="0"/>
              <a:t> </a:t>
            </a:r>
            <a:r>
              <a:rPr lang="en-US" baseline="0" dirty="0" err="1" smtClean="0"/>
              <a:t>en</a:t>
            </a:r>
            <a:r>
              <a:rPr lang="en-US" baseline="0" dirty="0" smtClean="0"/>
              <a:t> una hora</a:t>
            </a:r>
          </a:p>
          <a:p>
            <a:r>
              <a:rPr lang="en-US" baseline="0" dirty="0" err="1" smtClean="0"/>
              <a:t>Transaccion</a:t>
            </a:r>
            <a:r>
              <a:rPr lang="en-US" baseline="0" dirty="0" smtClean="0"/>
              <a:t> de </a:t>
            </a:r>
            <a:r>
              <a:rPr lang="en-US" baseline="0" dirty="0" err="1" smtClean="0"/>
              <a:t>banda</a:t>
            </a:r>
            <a:r>
              <a:rPr lang="en-US" baseline="0" dirty="0" smtClean="0"/>
              <a:t> </a:t>
            </a:r>
            <a:r>
              <a:rPr lang="en-US" baseline="0" dirty="0" err="1" smtClean="0"/>
              <a:t>magnetica</a:t>
            </a:r>
            <a:r>
              <a:rPr lang="en-US" baseline="0" dirty="0" smtClean="0"/>
              <a:t> y </a:t>
            </a:r>
            <a:r>
              <a:rPr lang="en-US" baseline="0" dirty="0" err="1" smtClean="0"/>
              <a:t>posteriormente</a:t>
            </a:r>
            <a:r>
              <a:rPr lang="en-US" baseline="0" dirty="0" smtClean="0"/>
              <a:t> una </a:t>
            </a:r>
            <a:r>
              <a:rPr lang="en-US" baseline="0" dirty="0" err="1" smtClean="0"/>
              <a:t>transaccion</a:t>
            </a:r>
            <a:r>
              <a:rPr lang="en-US" baseline="0" dirty="0" smtClean="0"/>
              <a:t> </a:t>
            </a:r>
            <a:r>
              <a:rPr lang="en-US" baseline="0" dirty="0" err="1" smtClean="0"/>
              <a:t>en</a:t>
            </a:r>
            <a:r>
              <a:rPr lang="en-US" baseline="0" dirty="0" smtClean="0"/>
              <a:t> internet</a:t>
            </a:r>
          </a:p>
          <a:p>
            <a:endParaRPr lang="es-MX" baseline="0" dirty="0" smtClean="0"/>
          </a:p>
          <a:p>
            <a:r>
              <a:rPr lang="es-ES" b="1" baseline="0" dirty="0" smtClean="0"/>
              <a:t>Pero hay un problema en la actualidad no hay tiempo para esperar a reaccionar</a:t>
            </a:r>
            <a:endParaRPr lang="en-US" b="1" baseline="0" dirty="0" smtClean="0"/>
          </a:p>
          <a:p>
            <a:endParaRPr lang="es-MX" baseline="0" dirty="0" smtClean="0"/>
          </a:p>
          <a:p>
            <a:endParaRPr lang="es-MX" baseline="0" dirty="0" smtClean="0"/>
          </a:p>
        </p:txBody>
      </p:sp>
      <p:sp>
        <p:nvSpPr>
          <p:cNvPr id="4" name="Slide Number Placeholder 3"/>
          <p:cNvSpPr>
            <a:spLocks noGrp="1"/>
          </p:cNvSpPr>
          <p:nvPr>
            <p:ph type="sldNum" sz="quarter" idx="10"/>
          </p:nvPr>
        </p:nvSpPr>
        <p:spPr/>
        <p:txBody>
          <a:bodyPr/>
          <a:lstStyle/>
          <a:p>
            <a:fld id="{52713741-1CA5-4E52-8763-3ECC69289059}" type="slidenum">
              <a:rPr lang="en-US" smtClean="0"/>
              <a:t>6</a:t>
            </a:fld>
            <a:endParaRPr lang="en-US"/>
          </a:p>
        </p:txBody>
      </p:sp>
    </p:spTree>
    <p:extLst>
      <p:ext uri="{BB962C8B-B14F-4D97-AF65-F5344CB8AC3E}">
        <p14:creationId xmlns:p14="http://schemas.microsoft.com/office/powerpoint/2010/main" val="353802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Estas reglas de negocio fueron</a:t>
            </a:r>
            <a:r>
              <a:rPr lang="es-MX" baseline="0" dirty="0" smtClean="0"/>
              <a:t> por mucho tiempo la base principal de los sistemas de prevención de fraude y realmente funcionaban pero al pasar del tiempo comienzan a surgir algunos </a:t>
            </a:r>
            <a:r>
              <a:rPr lang="es-MX" baseline="0" dirty="0" err="1" smtClean="0"/>
              <a:t>inconventientes</a:t>
            </a:r>
            <a:r>
              <a:rPr lang="es-MX" baseline="0" dirty="0" smtClean="0"/>
              <a:t>.  Los principales </a:t>
            </a:r>
          </a:p>
          <a:p>
            <a:endParaRPr lang="es-MX" baseline="0" dirty="0" smtClean="0"/>
          </a:p>
          <a:p>
            <a:r>
              <a:rPr lang="es-MX" baseline="0" dirty="0" smtClean="0"/>
              <a:t>Alto numero </a:t>
            </a:r>
            <a:r>
              <a:rPr lang="es-MX" b="1" baseline="0" dirty="0" smtClean="0"/>
              <a:t>de  falsos positivos </a:t>
            </a:r>
            <a:r>
              <a:rPr lang="es-MX" baseline="0" dirty="0" smtClean="0"/>
              <a:t>(gran volumen de transacciones) transacciones alertadas que no son fraude pero cumplen con alguna regla.</a:t>
            </a:r>
          </a:p>
          <a:p>
            <a:r>
              <a:rPr lang="es-MX" baseline="0" dirty="0" smtClean="0"/>
              <a:t>	esto se traduce en gran cantidad de transacciones </a:t>
            </a:r>
            <a:r>
              <a:rPr lang="es-MX" b="1" baseline="0" dirty="0" smtClean="0"/>
              <a:t>rechazadas o por analizar </a:t>
            </a:r>
            <a:r>
              <a:rPr lang="es-MX" baseline="0" dirty="0" smtClean="0"/>
              <a:t>que para el  primer caso se traduce en un cliente molesto y su probable perdida y en el segundo caso un alto </a:t>
            </a:r>
            <a:r>
              <a:rPr lang="es-MX" b="1" baseline="0" dirty="0" smtClean="0"/>
              <a:t>costo operacional  </a:t>
            </a:r>
          </a:p>
          <a:p>
            <a:endParaRPr lang="es-MX" baseline="0" dirty="0" smtClean="0"/>
          </a:p>
          <a:p>
            <a:r>
              <a:rPr lang="es-MX" baseline="0" dirty="0" smtClean="0"/>
              <a:t>Alto numero </a:t>
            </a:r>
            <a:r>
              <a:rPr lang="es-MX" b="1" baseline="0" dirty="0" smtClean="0"/>
              <a:t>de Falsos negativos </a:t>
            </a:r>
            <a:r>
              <a:rPr lang="es-MX" baseline="0" dirty="0" smtClean="0"/>
              <a:t>(baja asertividad)</a:t>
            </a:r>
          </a:p>
          <a:p>
            <a:r>
              <a:rPr lang="es-MX" baseline="0" dirty="0" smtClean="0"/>
              <a:t>	esto es cuando </a:t>
            </a:r>
            <a:r>
              <a:rPr lang="es-MX" b="1" baseline="0" dirty="0" smtClean="0"/>
              <a:t>el fraude no es detectado y se consuma</a:t>
            </a:r>
            <a:r>
              <a:rPr lang="es-MX" baseline="0" dirty="0" smtClean="0"/>
              <a:t>,  aquí ya se genera una perdida económica al banco, mas un </a:t>
            </a:r>
            <a:r>
              <a:rPr lang="es-MX" b="1" baseline="0" dirty="0" smtClean="0"/>
              <a:t>costo por la administración</a:t>
            </a:r>
            <a:r>
              <a:rPr lang="es-MX" baseline="0" dirty="0" smtClean="0"/>
              <a:t> (proceso de </a:t>
            </a:r>
            <a:r>
              <a:rPr lang="es-MX" baseline="0" dirty="0" err="1" smtClean="0"/>
              <a:t>contracargos</a:t>
            </a:r>
            <a:r>
              <a:rPr lang="es-MX" baseline="0" dirty="0" smtClean="0"/>
              <a:t>), </a:t>
            </a:r>
            <a:r>
              <a:rPr lang="es-MX" b="1" baseline="0" dirty="0" smtClean="0"/>
              <a:t>riesgo </a:t>
            </a:r>
            <a:r>
              <a:rPr lang="es-MX" b="1" baseline="0" dirty="0" err="1" smtClean="0"/>
              <a:t>reputacional</a:t>
            </a:r>
            <a:r>
              <a:rPr lang="es-MX" b="1" baseline="0" dirty="0" smtClean="0"/>
              <a:t> </a:t>
            </a:r>
            <a:r>
              <a:rPr lang="es-MX" baseline="0" dirty="0" smtClean="0"/>
              <a:t>que se paga es alto ,sin mencionar incremento en los </a:t>
            </a:r>
            <a:r>
              <a:rPr lang="es-MX" b="1" baseline="0" dirty="0" smtClean="0"/>
              <a:t>puntos base, y todas las demás métricas regulatorias </a:t>
            </a:r>
            <a:r>
              <a:rPr lang="es-MX" baseline="0" dirty="0" smtClean="0"/>
              <a:t>a las cuales se esta sometido una </a:t>
            </a:r>
            <a:r>
              <a:rPr lang="es-MX" baseline="0" dirty="0" err="1" smtClean="0"/>
              <a:t>institucion</a:t>
            </a:r>
            <a:r>
              <a:rPr lang="es-MX" baseline="0" dirty="0" smtClean="0"/>
              <a:t>.</a:t>
            </a:r>
          </a:p>
          <a:p>
            <a:endParaRPr lang="es-MX" baseline="0" dirty="0" smtClean="0"/>
          </a:p>
          <a:p>
            <a:r>
              <a:rPr lang="es-MX" baseline="0" dirty="0" smtClean="0"/>
              <a:t>2 tipos de fraude que están creciendo a tasas muy aceleradas son CNP y Ciberseguridad, mientras …….</a:t>
            </a:r>
          </a:p>
          <a:p>
            <a:endParaRPr lang="es-MX" baseline="0" dirty="0" smtClean="0"/>
          </a:p>
          <a:p>
            <a:endParaRPr lang="en-US" dirty="0"/>
          </a:p>
        </p:txBody>
      </p:sp>
      <p:sp>
        <p:nvSpPr>
          <p:cNvPr id="4" name="Slide Number Placeholder 3"/>
          <p:cNvSpPr>
            <a:spLocks noGrp="1"/>
          </p:cNvSpPr>
          <p:nvPr>
            <p:ph type="sldNum" sz="quarter" idx="10"/>
          </p:nvPr>
        </p:nvSpPr>
        <p:spPr/>
        <p:txBody>
          <a:bodyPr/>
          <a:lstStyle/>
          <a:p>
            <a:fld id="{52713741-1CA5-4E52-8763-3ECC69289059}" type="slidenum">
              <a:rPr lang="en-US" smtClean="0"/>
              <a:t>7</a:t>
            </a:fld>
            <a:endParaRPr lang="en-US"/>
          </a:p>
        </p:txBody>
      </p:sp>
    </p:spTree>
    <p:extLst>
      <p:ext uri="{BB962C8B-B14F-4D97-AF65-F5344CB8AC3E}">
        <p14:creationId xmlns:p14="http://schemas.microsoft.com/office/powerpoint/2010/main" val="367563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Con la migración tecnológica de los portafolios de tarjetas de Débito y Crédito a “full” EMV (Chip) así como las terminales punto de venta (chip </a:t>
            </a:r>
            <a:r>
              <a:rPr lang="es-ES" dirty="0" err="1" smtClean="0"/>
              <a:t>enabled</a:t>
            </a:r>
            <a:r>
              <a:rPr lang="es-ES" dirty="0" smtClean="0"/>
              <a:t>), y sus variantes Chip &amp; Pin, etc. La clonación de tarjetas dejo de ser la mayor preocupación de los emisores y adquirentes ya que afortunadamente esta tecnología prácticamente reduce en su totalidad la clonación de tarjetas.</a:t>
            </a:r>
          </a:p>
          <a:p>
            <a:endParaRPr lang="es-MX" dirty="0" smtClean="0"/>
          </a:p>
          <a:p>
            <a:r>
              <a:rPr lang="es-MX" dirty="0" smtClean="0"/>
              <a:t>Sin embargo fraude en tarjeta no presente</a:t>
            </a:r>
            <a:r>
              <a:rPr lang="es-MX" baseline="0" dirty="0" smtClean="0"/>
              <a:t> </a:t>
            </a:r>
            <a:r>
              <a:rPr lang="es-MX" baseline="0" dirty="0" err="1" smtClean="0"/>
              <a:t>crecio</a:t>
            </a:r>
            <a:r>
              <a:rPr lang="es-MX" baseline="0" dirty="0" smtClean="0"/>
              <a:t> de manera proporcional a esta reducción.  El fraude en Originación aumento de manera importante.</a:t>
            </a:r>
          </a:p>
          <a:p>
            <a:endParaRPr lang="es-MX" baseline="0" dirty="0" smtClean="0"/>
          </a:p>
          <a:p>
            <a:r>
              <a:rPr lang="es-MX" b="1" baseline="0" dirty="0" smtClean="0"/>
              <a:t>Hablar del cambio a chip</a:t>
            </a:r>
            <a:r>
              <a:rPr lang="es-MX" baseline="0" dirty="0" smtClean="0"/>
              <a:t> </a:t>
            </a:r>
            <a:endParaRPr lang="en-US" dirty="0"/>
          </a:p>
        </p:txBody>
      </p:sp>
      <p:sp>
        <p:nvSpPr>
          <p:cNvPr id="4" name="Slide Number Placeholder 3"/>
          <p:cNvSpPr>
            <a:spLocks noGrp="1"/>
          </p:cNvSpPr>
          <p:nvPr>
            <p:ph type="sldNum" sz="quarter" idx="10"/>
          </p:nvPr>
        </p:nvSpPr>
        <p:spPr/>
        <p:txBody>
          <a:bodyPr/>
          <a:lstStyle/>
          <a:p>
            <a:fld id="{52713741-1CA5-4E52-8763-3ECC69289059}" type="slidenum">
              <a:rPr lang="en-US" smtClean="0"/>
              <a:t>8</a:t>
            </a:fld>
            <a:endParaRPr lang="en-US"/>
          </a:p>
        </p:txBody>
      </p:sp>
    </p:spTree>
    <p:extLst>
      <p:ext uri="{BB962C8B-B14F-4D97-AF65-F5344CB8AC3E}">
        <p14:creationId xmlns:p14="http://schemas.microsoft.com/office/powerpoint/2010/main" val="123246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13741-1CA5-4E52-8763-3ECC69289059}" type="slidenum">
              <a:rPr lang="en-US" smtClean="0"/>
              <a:t>9</a:t>
            </a:fld>
            <a:endParaRPr lang="en-US"/>
          </a:p>
        </p:txBody>
      </p:sp>
    </p:spTree>
    <p:extLst>
      <p:ext uri="{BB962C8B-B14F-4D97-AF65-F5344CB8AC3E}">
        <p14:creationId xmlns:p14="http://schemas.microsoft.com/office/powerpoint/2010/main" val="66451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400" b="1" kern="1200" dirty="0" smtClean="0">
                <a:solidFill>
                  <a:schemeClr val="tx1"/>
                </a:solidFill>
                <a:effectLst/>
                <a:latin typeface="+mn-lt"/>
                <a:ea typeface="+mn-ea"/>
                <a:cs typeface="+mn-cs"/>
              </a:rPr>
              <a:t>En los 80 los jóvenes buscaban recibos en cubos de basura de restaurantes y en los 90 se falsificaban tarjetas, ahora es todo mucho más difícil</a:t>
            </a:r>
            <a:r>
              <a:rPr lang="es-MX" sz="1400" b="1" kern="1200" baseline="0" dirty="0" smtClean="0">
                <a:solidFill>
                  <a:schemeClr val="tx1"/>
                </a:solidFill>
                <a:effectLst/>
                <a:latin typeface="+mn-lt"/>
                <a:ea typeface="+mn-ea"/>
                <a:cs typeface="+mn-cs"/>
              </a:rPr>
              <a:t> </a:t>
            </a:r>
            <a:r>
              <a:rPr lang="es-MX" sz="1400" b="1" kern="1200" dirty="0" smtClean="0">
                <a:solidFill>
                  <a:schemeClr val="tx1"/>
                </a:solidFill>
                <a:effectLst/>
                <a:latin typeface="+mn-lt"/>
                <a:ea typeface="+mn-ea"/>
                <a:cs typeface="+mn-cs"/>
              </a:rPr>
              <a:t>Se lidia con alta tecnología, transferencias electrónicas y pagos por móviles“ y esto</a:t>
            </a:r>
            <a:r>
              <a:rPr lang="es-MX" sz="1400" b="1" kern="1200" baseline="0" dirty="0" smtClean="0">
                <a:solidFill>
                  <a:schemeClr val="tx1"/>
                </a:solidFill>
                <a:effectLst/>
                <a:latin typeface="+mn-lt"/>
                <a:ea typeface="+mn-ea"/>
                <a:cs typeface="+mn-cs"/>
              </a:rPr>
              <a:t> hace que </a:t>
            </a:r>
            <a:r>
              <a:rPr lang="es-MX" sz="1400" b="1" kern="1200" dirty="0" smtClean="0">
                <a:solidFill>
                  <a:schemeClr val="tx1"/>
                </a:solidFill>
                <a:effectLst/>
                <a:latin typeface="+mn-lt"/>
                <a:ea typeface="+mn-ea"/>
                <a:cs typeface="+mn-cs"/>
              </a:rPr>
              <a:t> "el 'cibercrimen' sea el tipo de criminalidad más prolífico de cara al futuro y al contrario que en el pasado,</a:t>
            </a:r>
          </a:p>
          <a:p>
            <a:endParaRPr lang="es-MX" sz="1400" b="1" kern="1200" dirty="0" smtClean="0">
              <a:solidFill>
                <a:schemeClr val="tx1"/>
              </a:solidFill>
              <a:effectLst/>
              <a:latin typeface="+mn-lt"/>
              <a:ea typeface="+mn-ea"/>
              <a:cs typeface="+mn-cs"/>
            </a:endParaRPr>
          </a:p>
          <a:p>
            <a:r>
              <a:rPr lang="es-MX" sz="1400" b="1" kern="1200" dirty="0" smtClean="0">
                <a:solidFill>
                  <a:schemeClr val="tx1"/>
                </a:solidFill>
                <a:effectLst/>
                <a:latin typeface="+mn-lt"/>
                <a:ea typeface="+mn-ea"/>
                <a:cs typeface="+mn-cs"/>
              </a:rPr>
              <a:t>Quienes lo cometen son gente altamente calificada y que no sabe de fronteras. </a:t>
            </a:r>
          </a:p>
          <a:p>
            <a:r>
              <a:rPr lang="es-MX" sz="1400" b="1" kern="1200" dirty="0" smtClean="0">
                <a:solidFill>
                  <a:schemeClr val="tx1"/>
                </a:solidFill>
                <a:effectLst/>
                <a:latin typeface="+mn-lt"/>
                <a:ea typeface="+mn-ea"/>
                <a:cs typeface="+mn-cs"/>
              </a:rPr>
              <a:t/>
            </a:r>
            <a:br>
              <a:rPr lang="es-MX" sz="1400" b="1" kern="1200" dirty="0" smtClean="0">
                <a:solidFill>
                  <a:schemeClr val="tx1"/>
                </a:solidFill>
                <a:effectLst/>
                <a:latin typeface="+mn-lt"/>
                <a:ea typeface="+mn-ea"/>
                <a:cs typeface="+mn-cs"/>
              </a:rPr>
            </a:br>
            <a:r>
              <a:rPr lang="es-MX" sz="1400" b="1" kern="1200" dirty="0" smtClean="0">
                <a:solidFill>
                  <a:schemeClr val="tx1"/>
                </a:solidFill>
                <a:effectLst/>
                <a:latin typeface="+mn-lt"/>
                <a:ea typeface="+mn-ea"/>
                <a:cs typeface="+mn-cs"/>
              </a:rPr>
              <a:t>Es gente que viaja por todo el mundo, especialmente donde no se está muy familiarizado con el cibercrimen</a:t>
            </a:r>
          </a:p>
          <a:p>
            <a:endParaRPr lang="es-MX" sz="1400" b="1" kern="1200" dirty="0" smtClean="0">
              <a:solidFill>
                <a:schemeClr val="tx1"/>
              </a:solidFill>
              <a:effectLst/>
              <a:latin typeface="+mn-lt"/>
              <a:ea typeface="+mn-ea"/>
              <a:cs typeface="+mn-cs"/>
            </a:endParaRPr>
          </a:p>
          <a:p>
            <a:r>
              <a:rPr lang="en-US" sz="1400" b="1" dirty="0" smtClean="0"/>
              <a:t>83% de </a:t>
            </a:r>
            <a:r>
              <a:rPr lang="en-US" sz="1400" b="1" dirty="0" err="1" smtClean="0"/>
              <a:t>de</a:t>
            </a:r>
            <a:r>
              <a:rPr lang="en-US" sz="1400" b="1" baseline="0" dirty="0" smtClean="0"/>
              <a:t> la </a:t>
            </a:r>
            <a:r>
              <a:rPr lang="en-US" sz="1400" b="1" baseline="0" dirty="0" err="1" smtClean="0"/>
              <a:t>industria</a:t>
            </a:r>
            <a:r>
              <a:rPr lang="en-US" sz="1400" b="1" baseline="0" dirty="0" smtClean="0"/>
              <a:t> financier </a:t>
            </a:r>
            <a:r>
              <a:rPr lang="en-US" sz="1400" b="1" baseline="0" dirty="0" err="1" smtClean="0"/>
              <a:t>considera</a:t>
            </a:r>
            <a:r>
              <a:rPr lang="en-US" sz="1400" b="1" baseline="0" dirty="0" smtClean="0"/>
              <a:t> que </a:t>
            </a:r>
            <a:r>
              <a:rPr lang="en-US" sz="1400" b="1" baseline="0" dirty="0" err="1" smtClean="0"/>
              <a:t>los</a:t>
            </a:r>
            <a:r>
              <a:rPr lang="en-US" sz="1400" b="1" baseline="0" dirty="0" smtClean="0"/>
              <a:t> </a:t>
            </a:r>
            <a:r>
              <a:rPr lang="en-US" sz="1400" b="1" baseline="0" dirty="0" err="1" smtClean="0"/>
              <a:t>ciberataques</a:t>
            </a:r>
            <a:r>
              <a:rPr lang="en-US" sz="1400" b="1" baseline="0" dirty="0" smtClean="0"/>
              <a:t> se </a:t>
            </a:r>
            <a:r>
              <a:rPr lang="en-US" sz="1400" b="1" baseline="0" dirty="0" err="1" smtClean="0"/>
              <a:t>encuentran</a:t>
            </a:r>
            <a:r>
              <a:rPr lang="en-US" sz="1400" b="1" baseline="0" dirty="0" smtClean="0"/>
              <a:t> </a:t>
            </a:r>
            <a:r>
              <a:rPr lang="en-US" sz="1400" b="1" baseline="0" dirty="0" err="1" smtClean="0"/>
              <a:t>dentro</a:t>
            </a:r>
            <a:r>
              <a:rPr lang="en-US" sz="1400" b="1" baseline="0" dirty="0" smtClean="0"/>
              <a:t> del top 3 </a:t>
            </a:r>
            <a:r>
              <a:rPr lang="en-US" sz="1400" b="1" baseline="0" dirty="0" err="1" smtClean="0"/>
              <a:t>amenazas</a:t>
            </a:r>
            <a:r>
              <a:rPr lang="en-US" sz="1400" b="1" baseline="0" dirty="0" smtClean="0"/>
              <a:t> que </a:t>
            </a:r>
            <a:r>
              <a:rPr lang="en-US" sz="1400" b="1" baseline="0" dirty="0" err="1" smtClean="0"/>
              <a:t>estan</a:t>
            </a:r>
            <a:r>
              <a:rPr lang="en-US" sz="1400" b="1" baseline="0" dirty="0" smtClean="0"/>
              <a:t> </a:t>
            </a:r>
            <a:r>
              <a:rPr lang="en-US" sz="1400" b="1" baseline="0" dirty="0" err="1" smtClean="0"/>
              <a:t>enfrentando</a:t>
            </a:r>
            <a:r>
              <a:rPr lang="en-US" sz="1400" b="1" baseline="0" dirty="0" smtClean="0"/>
              <a:t> las </a:t>
            </a:r>
            <a:r>
              <a:rPr lang="en-US" sz="1400" b="1" baseline="0" dirty="0" err="1" smtClean="0"/>
              <a:t>organizaciones</a:t>
            </a:r>
            <a:r>
              <a:rPr lang="en-US" sz="1400" b="1" baseline="0" dirty="0" smtClean="0"/>
              <a:t> solo el </a:t>
            </a:r>
            <a:r>
              <a:rPr lang="en-US" sz="1400" b="1" dirty="0" smtClean="0"/>
              <a:t> 38% dice</a:t>
            </a:r>
            <a:r>
              <a:rPr lang="en-US" sz="1400" b="1" baseline="0" dirty="0" smtClean="0"/>
              <a:t> </a:t>
            </a:r>
            <a:r>
              <a:rPr lang="en-US" sz="1400" b="1" baseline="0" dirty="0" err="1" smtClean="0"/>
              <a:t>estar</a:t>
            </a:r>
            <a:r>
              <a:rPr lang="en-US" sz="1400" b="1" baseline="0" dirty="0" smtClean="0"/>
              <a:t> </a:t>
            </a:r>
            <a:r>
              <a:rPr lang="en-US" sz="1400" b="1" baseline="0" dirty="0" err="1" smtClean="0"/>
              <a:t>preparado</a:t>
            </a:r>
            <a:r>
              <a:rPr lang="en-US" sz="1400" b="1" baseline="0" dirty="0" smtClean="0"/>
              <a:t>  para </a:t>
            </a:r>
            <a:r>
              <a:rPr lang="en-US" sz="1400" b="1" baseline="0" dirty="0" err="1" smtClean="0"/>
              <a:t>enfrentarlo</a:t>
            </a:r>
            <a:r>
              <a:rPr lang="en-US" sz="1400" b="1" baseline="0" dirty="0" smtClean="0"/>
              <a:t>     </a:t>
            </a:r>
            <a:r>
              <a:rPr lang="en-US" sz="1400" b="1" dirty="0" smtClean="0"/>
              <a:t>ISACA’s 2015 Global Cybersecurity Status Report</a:t>
            </a:r>
            <a:endParaRPr lang="en-US" sz="1400" b="1" dirty="0"/>
          </a:p>
        </p:txBody>
      </p:sp>
      <p:sp>
        <p:nvSpPr>
          <p:cNvPr id="4" name="Slide Number Placeholder 3"/>
          <p:cNvSpPr>
            <a:spLocks noGrp="1"/>
          </p:cNvSpPr>
          <p:nvPr>
            <p:ph type="sldNum" sz="quarter" idx="10"/>
          </p:nvPr>
        </p:nvSpPr>
        <p:spPr/>
        <p:txBody>
          <a:bodyPr/>
          <a:lstStyle/>
          <a:p>
            <a:fld id="{52713741-1CA5-4E52-8763-3ECC69289059}" type="slidenum">
              <a:rPr lang="en-US" smtClean="0"/>
              <a:t>10</a:t>
            </a:fld>
            <a:endParaRPr lang="en-US"/>
          </a:p>
        </p:txBody>
      </p:sp>
    </p:spTree>
    <p:extLst>
      <p:ext uri="{BB962C8B-B14F-4D97-AF65-F5344CB8AC3E}">
        <p14:creationId xmlns:p14="http://schemas.microsoft.com/office/powerpoint/2010/main" val="257181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FC1F2F-5DCC-489F-B4D2-6B1504E83F0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67281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C1F2F-5DCC-489F-B4D2-6B1504E83F0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172026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C1F2F-5DCC-489F-B4D2-6B1504E83F0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3054930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535" y="412408"/>
            <a:ext cx="11087316" cy="451405"/>
          </a:xfrm>
        </p:spPr>
        <p:txBody>
          <a:bodyPr/>
          <a:lstStyle>
            <a:lvl1pPr algn="l">
              <a:defRPr sz="2133"/>
            </a:lvl1pPr>
          </a:lstStyle>
          <a:p>
            <a:r>
              <a:rPr lang="en-US" dirty="0" smtClean="0"/>
              <a:t>Click to edit title</a:t>
            </a:r>
            <a:endParaRPr lang="en-US" dirty="0"/>
          </a:p>
        </p:txBody>
      </p:sp>
      <p:sp>
        <p:nvSpPr>
          <p:cNvPr id="6" name="TextBox 2"/>
          <p:cNvSpPr txBox="1"/>
          <p:nvPr/>
        </p:nvSpPr>
        <p:spPr>
          <a:xfrm>
            <a:off x="4" y="6622102"/>
            <a:ext cx="2575985" cy="256352"/>
          </a:xfrm>
          <a:prstGeom prst="rect">
            <a:avLst/>
          </a:prstGeom>
          <a:noFill/>
        </p:spPr>
        <p:txBody>
          <a:bodyPr wrap="square" anchor="ctr">
            <a:spAutoFit/>
          </a:bodyPr>
          <a:lstStyle/>
          <a:p>
            <a:pPr algn="l" defTabSz="365751" eaLnBrk="0" hangingPunct="0">
              <a:defRPr/>
            </a:pPr>
            <a:r>
              <a:rPr lang="en-US" sz="533" b="0" kern="300" spc="67" baseline="0" dirty="0">
                <a:solidFill>
                  <a:schemeClr val="bg2">
                    <a:lumMod val="40000"/>
                    <a:lumOff val="60000"/>
                  </a:schemeClr>
                </a:solidFill>
                <a:latin typeface="Arial"/>
                <a:ea typeface="ＭＳ Ｐゴシック" pitchFamily="34" charset="-128"/>
                <a:cs typeface="Arial"/>
              </a:rPr>
              <a:t/>
            </a:r>
            <a:br>
              <a:rPr lang="en-US" sz="533" b="0" kern="300" spc="67" baseline="0" dirty="0">
                <a:solidFill>
                  <a:schemeClr val="bg2">
                    <a:lumMod val="40000"/>
                    <a:lumOff val="60000"/>
                  </a:schemeClr>
                </a:solidFill>
                <a:latin typeface="Arial"/>
                <a:ea typeface="ＭＳ Ｐゴシック" pitchFamily="34" charset="-128"/>
                <a:cs typeface="Arial"/>
              </a:rPr>
            </a:br>
            <a:r>
              <a:rPr lang="en-US" sz="533" b="0" kern="300" spc="67" baseline="0" dirty="0">
                <a:solidFill>
                  <a:schemeClr val="bg2">
                    <a:lumMod val="40000"/>
                    <a:lumOff val="60000"/>
                  </a:schemeClr>
                </a:solidFill>
                <a:latin typeface="Arial"/>
                <a:ea typeface="ＭＳ Ｐゴシック" pitchFamily="34" charset="-128"/>
                <a:cs typeface="Arial"/>
              </a:rPr>
              <a:t>Copyright © 2012, SAS Institute Inc. All rights reserved.</a:t>
            </a:r>
          </a:p>
        </p:txBody>
      </p:sp>
    </p:spTree>
    <p:extLst>
      <p:ext uri="{BB962C8B-B14F-4D97-AF65-F5344CB8AC3E}">
        <p14:creationId xmlns:p14="http://schemas.microsoft.com/office/powerpoint/2010/main" val="42097329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5817"/>
            <a:ext cx="12192000" cy="48850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59757" y="188059"/>
            <a:ext cx="3353917" cy="779700"/>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3513667" y="352206"/>
            <a:ext cx="8068733" cy="451405"/>
          </a:xfrm>
        </p:spPr>
        <p:txBody>
          <a:bodyPr anchor="ctr"/>
          <a:lstStyle>
            <a:lvl1pPr marL="0" indent="0" algn="l">
              <a:lnSpc>
                <a:spcPct val="100000"/>
              </a:lnSpc>
              <a:buNone/>
              <a:defRPr sz="2133"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624418" y="2505671"/>
            <a:ext cx="5346700" cy="1846660"/>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6218768" y="2505671"/>
            <a:ext cx="5363633" cy="1846660"/>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1" y="6668237"/>
            <a:ext cx="2575985" cy="174343"/>
          </a:xfrm>
          <a:prstGeom prst="rect">
            <a:avLst/>
          </a:prstGeom>
          <a:noFill/>
        </p:spPr>
        <p:txBody>
          <a:bodyPr wrap="square" anchor="ctr">
            <a:spAutoFit/>
          </a:bodyPr>
          <a:lstStyle/>
          <a:p>
            <a:pPr algn="l" defTabSz="365751" eaLnBrk="0" hangingPunct="0">
              <a:defRPr/>
            </a:pPr>
            <a:r>
              <a:rPr lang="en-US" sz="533" b="0" kern="300" spc="67" baseline="0" dirty="0" smtClean="0">
                <a:solidFill>
                  <a:schemeClr val="bg2">
                    <a:lumMod val="40000"/>
                    <a:lumOff val="60000"/>
                  </a:schemeClr>
                </a:solidFill>
                <a:latin typeface="Arial"/>
                <a:ea typeface="ＭＳ Ｐゴシック" pitchFamily="34" charset="-128"/>
                <a:cs typeface="Arial"/>
              </a:rPr>
              <a:t>Copyright </a:t>
            </a:r>
            <a:r>
              <a:rPr lang="en-US" sz="533" b="0" kern="300" spc="67" baseline="0" dirty="0">
                <a:solidFill>
                  <a:schemeClr val="bg2">
                    <a:lumMod val="40000"/>
                    <a:lumOff val="60000"/>
                  </a:schemeClr>
                </a:solidFill>
                <a:latin typeface="Arial"/>
                <a:ea typeface="ＭＳ Ｐゴシック" pitchFamily="34" charset="-128"/>
                <a:cs typeface="Arial"/>
              </a:rPr>
              <a:t>© </a:t>
            </a:r>
            <a:r>
              <a:rPr lang="en-US" sz="533" b="0" kern="300" spc="67" baseline="0" dirty="0" smtClean="0">
                <a:solidFill>
                  <a:schemeClr val="bg2">
                    <a:lumMod val="40000"/>
                    <a:lumOff val="60000"/>
                  </a:schemeClr>
                </a:solidFill>
                <a:latin typeface="Arial"/>
                <a:ea typeface="ＭＳ Ｐゴシック" pitchFamily="34" charset="-128"/>
                <a:cs typeface="Arial"/>
              </a:rPr>
              <a:t>2013, </a:t>
            </a:r>
            <a:r>
              <a:rPr lang="en-US" sz="533" b="0" kern="300" spc="67"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255" y="6227611"/>
            <a:ext cx="1357811" cy="315899"/>
          </a:xfrm>
          <a:prstGeom prst="rect">
            <a:avLst/>
          </a:prstGeom>
        </p:spPr>
      </p:pic>
    </p:spTree>
    <p:extLst>
      <p:ext uri="{BB962C8B-B14F-4D97-AF65-F5344CB8AC3E}">
        <p14:creationId xmlns:p14="http://schemas.microsoft.com/office/powerpoint/2010/main" val="320272625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06555" cy="6858000"/>
          </a:xfrm>
          <a:prstGeom prst="rect">
            <a:avLst/>
          </a:prstGeom>
        </p:spPr>
      </p:pic>
      <p:sp>
        <p:nvSpPr>
          <p:cNvPr id="2" name="Title 1"/>
          <p:cNvSpPr>
            <a:spLocks noGrp="1"/>
          </p:cNvSpPr>
          <p:nvPr>
            <p:ph type="title" hasCustomPrompt="1"/>
          </p:nvPr>
        </p:nvSpPr>
        <p:spPr>
          <a:xfrm>
            <a:off x="203200" y="188059"/>
            <a:ext cx="3107275" cy="779700"/>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3649135" y="367626"/>
            <a:ext cx="7937499" cy="420564"/>
          </a:xfrm>
        </p:spPr>
        <p:txBody>
          <a:bodyPr wrap="square" anchor="ctr">
            <a:spAutoFit/>
          </a:bodyPr>
          <a:lstStyle>
            <a:lvl1pPr marL="0" indent="0" algn="l">
              <a:lnSpc>
                <a:spcPct val="100000"/>
              </a:lnSpc>
              <a:buFont typeface="Arial" pitchFamily="34" charset="0"/>
              <a:buNone/>
              <a:defRPr sz="2133" b="1" cap="all" baseline="0">
                <a:solidFill>
                  <a:schemeClr val="tx2">
                    <a:lumMod val="50000"/>
                  </a:schemeClr>
                </a:solidFill>
                <a:effectLst/>
              </a:defRPr>
            </a:lvl1pPr>
            <a:lvl2pPr marL="0" indent="0" algn="r">
              <a:buFontTx/>
              <a:buNone/>
              <a:defRPr sz="1867" b="1">
                <a:solidFill>
                  <a:schemeClr val="bg1"/>
                </a:solidFill>
              </a:defRPr>
            </a:lvl2pPr>
            <a:lvl3pPr marL="243834" indent="0" algn="r">
              <a:buFontTx/>
              <a:buNone/>
              <a:defRPr sz="1867" b="1">
                <a:solidFill>
                  <a:schemeClr val="bg1"/>
                </a:solidFill>
              </a:defRPr>
            </a:lvl3pPr>
            <a:lvl4pPr marL="487668" indent="0" algn="r">
              <a:buFontTx/>
              <a:buNone/>
              <a:defRPr sz="1867" b="1">
                <a:solidFill>
                  <a:schemeClr val="bg1"/>
                </a:solidFill>
              </a:defRPr>
            </a:lvl4pPr>
            <a:lvl5pPr marL="731502" indent="0" algn="r">
              <a:buFontTx/>
              <a:buNone/>
              <a:defRPr sz="1867"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649133" y="2505671"/>
            <a:ext cx="7924800" cy="1846660"/>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203200" y="3050435"/>
            <a:ext cx="3100155" cy="757130"/>
          </a:xfrm>
        </p:spPr>
        <p:txBody>
          <a:bodyPr wrap="square" anchor="ctr">
            <a:spAutoFit/>
          </a:bodyPr>
          <a:lstStyle>
            <a:lvl1pPr marL="0" indent="0" algn="r">
              <a:buFont typeface="Arial" pitchFamily="34" charset="0"/>
              <a:buNone/>
              <a:defRPr sz="24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chemeClr val="accent1"/>
                </a:solidFill>
                <a:latin typeface="Arial"/>
                <a:ea typeface="ＭＳ Ｐゴシック" pitchFamily="34" charset="-128"/>
                <a:cs typeface="Arial"/>
              </a:rPr>
              <a:t>Copyright </a:t>
            </a:r>
            <a:r>
              <a:rPr lang="en-US" sz="533" b="0" kern="300" spc="67" dirty="0">
                <a:solidFill>
                  <a:schemeClr val="accent1"/>
                </a:solidFill>
                <a:latin typeface="Arial"/>
                <a:ea typeface="ＭＳ Ｐゴシック" pitchFamily="34" charset="-128"/>
                <a:cs typeface="Arial"/>
              </a:rPr>
              <a:t>© </a:t>
            </a:r>
            <a:r>
              <a:rPr lang="en-US" sz="533" b="0" kern="300" spc="67" dirty="0" smtClean="0">
                <a:solidFill>
                  <a:schemeClr val="accent1"/>
                </a:solidFill>
                <a:latin typeface="Arial"/>
                <a:ea typeface="ＭＳ Ｐゴシック" pitchFamily="34" charset="-128"/>
                <a:cs typeface="Arial"/>
              </a:rPr>
              <a:t>2013, </a:t>
            </a:r>
            <a:r>
              <a:rPr lang="en-US" sz="533" b="0" kern="300" spc="67" dirty="0">
                <a:solidFill>
                  <a:schemeClr val="accent1"/>
                </a:solidFill>
                <a:latin typeface="Arial"/>
                <a:ea typeface="ＭＳ Ｐゴシック" pitchFamily="34" charset="-128"/>
                <a:cs typeface="Arial"/>
              </a:rPr>
              <a:t>SAS Institute Inc. All rights reserved.</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255" y="6227611"/>
            <a:ext cx="1357811" cy="315899"/>
          </a:xfrm>
          <a:prstGeom prst="rect">
            <a:avLst/>
          </a:prstGeom>
        </p:spPr>
      </p:pic>
    </p:spTree>
    <p:extLst>
      <p:ext uri="{BB962C8B-B14F-4D97-AF65-F5344CB8AC3E}">
        <p14:creationId xmlns:p14="http://schemas.microsoft.com/office/powerpoint/2010/main" val="16900996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C1F2F-5DCC-489F-B4D2-6B1504E83F0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320260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C1F2F-5DCC-489F-B4D2-6B1504E83F0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266285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C1F2F-5DCC-489F-B4D2-6B1504E83F00}"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110794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C1F2F-5DCC-489F-B4D2-6B1504E83F00}"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329462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C1F2F-5DCC-489F-B4D2-6B1504E83F00}"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52459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C1F2F-5DCC-489F-B4D2-6B1504E83F00}"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194612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C1F2F-5DCC-489F-B4D2-6B1504E83F00}"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424617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C1F2F-5DCC-489F-B4D2-6B1504E83F00}"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C678-A792-43EC-B3FF-2F6678DA4434}" type="slidenum">
              <a:rPr lang="en-US" smtClean="0"/>
              <a:t>‹Nº›</a:t>
            </a:fld>
            <a:endParaRPr lang="en-US"/>
          </a:p>
        </p:txBody>
      </p:sp>
    </p:spTree>
    <p:extLst>
      <p:ext uri="{BB962C8B-B14F-4D97-AF65-F5344CB8AC3E}">
        <p14:creationId xmlns:p14="http://schemas.microsoft.com/office/powerpoint/2010/main" val="316958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C1F2F-5DCC-489F-B4D2-6B1504E83F00}" type="datetimeFigureOut">
              <a:rPr lang="en-US" smtClean="0"/>
              <a:t>10/27/2016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7C678-A792-43EC-B3FF-2F6678DA4434}" type="slidenum">
              <a:rPr lang="en-US" smtClean="0"/>
              <a:t>‹Nº›</a:t>
            </a:fld>
            <a:endParaRPr lang="en-US"/>
          </a:p>
        </p:txBody>
      </p:sp>
    </p:spTree>
    <p:extLst>
      <p:ext uri="{BB962C8B-B14F-4D97-AF65-F5344CB8AC3E}">
        <p14:creationId xmlns:p14="http://schemas.microsoft.com/office/powerpoint/2010/main" val="102880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5" r:id="rId13"/>
    <p:sldLayoutId id="21474836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6.png"/><Relationship Id="rId3" Type="http://schemas.openxmlformats.org/officeDocument/2006/relationships/image" Target="../media/image24.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jpeg"/><Relationship Id="rId2" Type="http://schemas.openxmlformats.org/officeDocument/2006/relationships/notesSlide" Target="../notesSlides/notesSlide11.xml"/><Relationship Id="rId16"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6.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5422107" y="1001949"/>
            <a:ext cx="6662890" cy="2707075"/>
          </a:xfrm>
        </p:spPr>
        <p:txBody>
          <a:bodyPr>
            <a:noAutofit/>
          </a:bodyPr>
          <a:lstStyle/>
          <a:p>
            <a:pPr algn="l"/>
            <a:r>
              <a:rPr lang="es-ES" sz="7200" dirty="0">
                <a:solidFill>
                  <a:schemeClr val="accent1">
                    <a:lumMod val="50000"/>
                  </a:schemeClr>
                </a:solidFill>
                <a:effectLst>
                  <a:outerShdw blurRad="38100" dist="38100" dir="2700000" algn="tl">
                    <a:srgbClr val="000000">
                      <a:alpha val="43137"/>
                    </a:srgbClr>
                  </a:outerShdw>
                </a:effectLst>
                <a:latin typeface="Century Gothic"/>
                <a:cs typeface="Century Gothic"/>
              </a:rPr>
              <a:t>El valor de la analítica</a:t>
            </a:r>
          </a:p>
        </p:txBody>
      </p:sp>
      <p:sp>
        <p:nvSpPr>
          <p:cNvPr id="5" name="Subtítulo 2"/>
          <p:cNvSpPr>
            <a:spLocks noGrp="1"/>
          </p:cNvSpPr>
          <p:nvPr>
            <p:ph type="subTitle" idx="1"/>
          </p:nvPr>
        </p:nvSpPr>
        <p:spPr>
          <a:xfrm>
            <a:off x="5859360" y="3907170"/>
            <a:ext cx="5576919" cy="488679"/>
          </a:xfrm>
        </p:spPr>
        <p:txBody>
          <a:bodyPr>
            <a:normAutofit/>
          </a:bodyPr>
          <a:lstStyle/>
          <a:p>
            <a:pPr algn="l"/>
            <a:r>
              <a:rPr lang="es-ES" sz="2800" dirty="0">
                <a:solidFill>
                  <a:schemeClr val="tx1">
                    <a:lumMod val="65000"/>
                    <a:lumOff val="35000"/>
                  </a:schemeClr>
                </a:solidFill>
                <a:effectLst>
                  <a:outerShdw blurRad="38100" dist="38100" dir="2700000" algn="tl">
                    <a:srgbClr val="000000">
                      <a:alpha val="43137"/>
                    </a:srgbClr>
                  </a:outerShdw>
                </a:effectLst>
                <a:latin typeface="Century Gothic"/>
                <a:cs typeface="Century Gothic"/>
              </a:rPr>
              <a:t>En la Prevención de Fraude</a:t>
            </a:r>
          </a:p>
        </p:txBody>
      </p:sp>
      <p:pic>
        <p:nvPicPr>
          <p:cNvPr id="7" name="Picture 6"/>
          <p:cNvPicPr>
            <a:picLocks noChangeAspect="1"/>
          </p:cNvPicPr>
          <p:nvPr/>
        </p:nvPicPr>
        <p:blipFill>
          <a:blip r:embed="rId2"/>
          <a:stretch>
            <a:fillRect/>
          </a:stretch>
        </p:blipFill>
        <p:spPr>
          <a:xfrm>
            <a:off x="0" y="0"/>
            <a:ext cx="5267325" cy="6858000"/>
          </a:xfrm>
          <a:prstGeom prst="rect">
            <a:avLst/>
          </a:prstGeom>
        </p:spPr>
      </p:pic>
      <p:pic>
        <p:nvPicPr>
          <p:cNvPr id="10" name="Picture 7"/>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27186" y="6413179"/>
            <a:ext cx="1357811" cy="314415"/>
          </a:xfrm>
          <a:prstGeom prst="rect">
            <a:avLst/>
          </a:prstGeom>
        </p:spPr>
      </p:pic>
      <p:pic>
        <p:nvPicPr>
          <p:cNvPr id="12" name="Picture 11" descr="Resultado de imagen para asobanc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127" y="6346595"/>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01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 y="0"/>
            <a:ext cx="3037609"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sultado de imagen para cybercr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7609" y="0"/>
            <a:ext cx="9154391" cy="68647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567766" y="6352604"/>
            <a:ext cx="1357811" cy="314415"/>
          </a:xfrm>
          <a:prstGeom prst="rect">
            <a:avLst/>
          </a:prstGeom>
        </p:spPr>
      </p:pic>
      <p:sp>
        <p:nvSpPr>
          <p:cNvPr id="27" name="Title 1"/>
          <p:cNvSpPr>
            <a:spLocks noGrp="1"/>
          </p:cNvSpPr>
          <p:nvPr>
            <p:ph type="title"/>
          </p:nvPr>
        </p:nvSpPr>
        <p:spPr>
          <a:xfrm>
            <a:off x="3429771" y="185191"/>
            <a:ext cx="4436148" cy="451405"/>
          </a:xfrm>
        </p:spPr>
        <p:txBody>
          <a:bodyPr>
            <a:noAutofit/>
          </a:bodyPr>
          <a:lstStyle/>
          <a:p>
            <a:r>
              <a:rPr lang="es-MX" sz="5400" b="1" spc="50" dirty="0" smtClean="0">
                <a:ln w="0"/>
                <a:solidFill>
                  <a:schemeClr val="bg2"/>
                </a:solidFill>
                <a:effectLst>
                  <a:innerShdw blurRad="63500" dist="50800" dir="13500000">
                    <a:srgbClr val="000000">
                      <a:alpha val="50000"/>
                    </a:srgbClr>
                  </a:innerShdw>
                </a:effectLst>
                <a:latin typeface="+mn-lt"/>
              </a:rPr>
              <a:t>Cibercrimen</a:t>
            </a:r>
            <a:endParaRPr lang="en-US" sz="5400" b="1" spc="50" dirty="0">
              <a:ln w="0"/>
              <a:solidFill>
                <a:schemeClr val="bg2"/>
              </a:solidFill>
              <a:effectLst>
                <a:innerShdw blurRad="63500" dist="50800" dir="13500000">
                  <a:srgbClr val="000000">
                    <a:alpha val="50000"/>
                  </a:srgbClr>
                </a:innerShdw>
              </a:effectLst>
              <a:latin typeface="+mn-lt"/>
            </a:endParaRPr>
          </a:p>
        </p:txBody>
      </p:sp>
      <p:sp>
        <p:nvSpPr>
          <p:cNvPr id="29" name="TextBox 28"/>
          <p:cNvSpPr txBox="1"/>
          <p:nvPr/>
        </p:nvSpPr>
        <p:spPr>
          <a:xfrm>
            <a:off x="-2" y="410893"/>
            <a:ext cx="3037610" cy="6001643"/>
          </a:xfrm>
          <a:prstGeom prst="rect">
            <a:avLst/>
          </a:prstGeom>
          <a:noFill/>
        </p:spPr>
        <p:txBody>
          <a:bodyPr wrap="square" rtlCol="0">
            <a:spAutoFit/>
          </a:bodyPr>
          <a:lstStyle/>
          <a:p>
            <a:pPr algn="ctr"/>
            <a:endParaRPr lang="es-MX"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s-MX"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Afecta al 83 % de la industria</a:t>
            </a:r>
          </a:p>
          <a:p>
            <a:pPr algn="ctr"/>
            <a:endParaRPr lang="es-MX"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s-MX"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s-MX"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s-MX"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s-MX"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s-MX"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s-MX"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Solo el 38% se encuentra preparado</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5" y="1768212"/>
            <a:ext cx="2964873" cy="3287004"/>
          </a:xfrm>
          <a:prstGeom prst="rect">
            <a:avLst/>
          </a:prstGeom>
          <a:ln>
            <a:noFill/>
          </a:ln>
          <a:effectLst>
            <a:outerShdw blurRad="292100" dist="139700" dir="2700000" algn="tl" rotWithShape="0">
              <a:srgbClr val="333333">
                <a:alpha val="65000"/>
              </a:srgbClr>
            </a:outerShdw>
          </a:effectLst>
        </p:spPr>
      </p:pic>
      <p:pic>
        <p:nvPicPr>
          <p:cNvPr id="8" name="Picture 7" descr="Resultado de imagen para asobanca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6878" y="6319311"/>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12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biLevel thresh="25000"/>
            <a:extLst>
              <a:ext uri="{28A0092B-C50C-407E-A947-70E740481C1C}">
                <a14:useLocalDpi xmlns:a14="http://schemas.microsoft.com/office/drawing/2010/main" val="0"/>
              </a:ext>
            </a:extLst>
          </a:blip>
          <a:srcRect l="35062" t="40866" b="5823"/>
          <a:stretch/>
        </p:blipFill>
        <p:spPr>
          <a:xfrm>
            <a:off x="7741227" y="1164888"/>
            <a:ext cx="4390186" cy="4861839"/>
          </a:xfrm>
          <a:prstGeom prst="rect">
            <a:avLst/>
          </a:prstGeom>
        </p:spPr>
      </p:pic>
      <p:sp>
        <p:nvSpPr>
          <p:cNvPr id="2" name="Title 1"/>
          <p:cNvSpPr>
            <a:spLocks noGrp="1"/>
          </p:cNvSpPr>
          <p:nvPr>
            <p:ph type="title"/>
          </p:nvPr>
        </p:nvSpPr>
        <p:spPr>
          <a:xfrm>
            <a:off x="1807" y="1186"/>
            <a:ext cx="12192000" cy="955964"/>
          </a:xfrm>
          <a:solidFill>
            <a:schemeClr val="tx2">
              <a:lumMod val="75000"/>
            </a:schemeClr>
          </a:solidFill>
        </p:spPr>
        <p:txBody>
          <a:bodyPr vert="horz" lIns="91440" tIns="45720" rIns="91440" bIns="45720" rtlCol="0" anchor="ctr">
            <a:noAutofit/>
          </a:bodyPr>
          <a:lstStyle/>
          <a:p>
            <a:pPr algn="ctr"/>
            <a:r>
              <a:rPr lang="es-MX" sz="4800" b="1" spc="50" dirty="0" smtClean="0">
                <a:ln w="0"/>
                <a:solidFill>
                  <a:schemeClr val="bg2"/>
                </a:solidFill>
                <a:effectLst>
                  <a:innerShdw blurRad="63500" dist="50800" dir="13500000">
                    <a:srgbClr val="000000">
                      <a:alpha val="50000"/>
                    </a:srgbClr>
                  </a:innerShdw>
                </a:effectLst>
              </a:rPr>
              <a:t>Cibercrimen </a:t>
            </a:r>
            <a:r>
              <a:rPr lang="es-MX" sz="4800" b="1" spc="50" dirty="0">
                <a:ln w="0"/>
                <a:solidFill>
                  <a:schemeClr val="bg2"/>
                </a:solidFill>
                <a:effectLst>
                  <a:innerShdw blurRad="63500" dist="50800" dir="13500000">
                    <a:srgbClr val="000000">
                      <a:alpha val="50000"/>
                    </a:srgbClr>
                  </a:innerShdw>
                </a:effectLst>
              </a:rPr>
              <a:t>mas rentable que </a:t>
            </a:r>
            <a:r>
              <a:rPr lang="es-MX" sz="4800" b="1" spc="50" dirty="0" smtClean="0">
                <a:ln w="0"/>
                <a:solidFill>
                  <a:schemeClr val="bg2"/>
                </a:solidFill>
                <a:effectLst>
                  <a:innerShdw blurRad="63500" dist="50800" dir="13500000">
                    <a:srgbClr val="000000">
                      <a:alpha val="50000"/>
                    </a:srgbClr>
                  </a:innerShdw>
                </a:effectLst>
              </a:rPr>
              <a:t>el Narcotráfico  </a:t>
            </a:r>
            <a:endParaRPr lang="en-US" sz="4800" b="1" spc="50" dirty="0">
              <a:ln w="0"/>
              <a:solidFill>
                <a:schemeClr val="bg2"/>
              </a:solidFill>
              <a:effectLst>
                <a:innerShdw blurRad="63500" dist="50800" dir="13500000">
                  <a:srgbClr val="000000">
                    <a:alpha val="50000"/>
                  </a:srgbClr>
                </a:innerShdw>
              </a:effectLst>
            </a:endParaRPr>
          </a:p>
        </p:txBody>
      </p:sp>
      <p:pic>
        <p:nvPicPr>
          <p:cNvPr id="46" name="Picture 45"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42336"/>
            <a:ext cx="7825424" cy="770349"/>
          </a:xfrm>
          <a:prstGeom prst="rect">
            <a:avLst/>
          </a:prstGeom>
        </p:spPr>
      </p:pic>
      <p:grpSp>
        <p:nvGrpSpPr>
          <p:cNvPr id="20" name="Group 19"/>
          <p:cNvGrpSpPr/>
          <p:nvPr/>
        </p:nvGrpSpPr>
        <p:grpSpPr>
          <a:xfrm>
            <a:off x="1807" y="5049798"/>
            <a:ext cx="7825424" cy="770349"/>
            <a:chOff x="1355" y="3787348"/>
            <a:chExt cx="5869068" cy="577762"/>
          </a:xfrm>
        </p:grpSpPr>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 y="3787348"/>
              <a:ext cx="5869068" cy="577762"/>
            </a:xfrm>
            <a:prstGeom prst="rect">
              <a:avLst/>
            </a:prstGeom>
          </p:spPr>
        </p:pic>
        <p:sp>
          <p:nvSpPr>
            <p:cNvPr id="40" name="TextBox 39"/>
            <p:cNvSpPr txBox="1"/>
            <p:nvPr/>
          </p:nvSpPr>
          <p:spPr>
            <a:xfrm>
              <a:off x="204478" y="3880021"/>
              <a:ext cx="5601442" cy="392415"/>
            </a:xfrm>
            <a:prstGeom prst="rect">
              <a:avLst/>
            </a:prstGeom>
            <a:noFill/>
          </p:spPr>
          <p:txBody>
            <a:bodyPr wrap="square" rtlCol="0" anchor="ctr">
              <a:spAutoFit/>
            </a:bodyPr>
            <a:lstStyle/>
            <a:p>
              <a:pPr algn="r" defTabSz="487668"/>
              <a:r>
                <a:rPr lang="es-ES" sz="2800" b="1" spc="50" dirty="0">
                  <a:ln w="0"/>
                  <a:solidFill>
                    <a:schemeClr val="bg2"/>
                  </a:solidFill>
                  <a:effectLst>
                    <a:innerShdw blurRad="63500" dist="50800" dir="13500000">
                      <a:srgbClr val="000000">
                        <a:alpha val="50000"/>
                      </a:srgbClr>
                    </a:innerShdw>
                  </a:effectLst>
                </a:rPr>
                <a:t>0.8 % </a:t>
              </a:r>
              <a:r>
                <a:rPr lang="es-ES" sz="2800" b="1" spc="50" dirty="0" smtClean="0">
                  <a:ln w="0"/>
                  <a:solidFill>
                    <a:schemeClr val="bg2"/>
                  </a:solidFill>
                  <a:effectLst>
                    <a:innerShdw blurRad="63500" dist="50800" dir="13500000">
                      <a:srgbClr val="000000">
                        <a:alpha val="50000"/>
                      </a:srgbClr>
                    </a:innerShdw>
                  </a:effectLst>
                </a:rPr>
                <a:t>(</a:t>
              </a:r>
              <a:r>
                <a:rPr lang="es-ES" sz="2800" b="1" spc="50" dirty="0">
                  <a:ln w="0"/>
                  <a:solidFill>
                    <a:schemeClr val="bg2"/>
                  </a:solidFill>
                  <a:effectLst>
                    <a:innerShdw blurRad="63500" dist="50800" dir="13500000">
                      <a:srgbClr val="000000">
                        <a:alpha val="50000"/>
                      </a:srgbClr>
                    </a:innerShdw>
                  </a:effectLst>
                </a:rPr>
                <a:t>PIB) mundial, más de 6,100 </a:t>
              </a:r>
              <a:r>
                <a:rPr lang="es-ES" sz="2800" b="1" spc="50" dirty="0" smtClean="0">
                  <a:ln w="0"/>
                  <a:solidFill>
                    <a:schemeClr val="bg2"/>
                  </a:solidFill>
                  <a:effectLst>
                    <a:innerShdw blurRad="63500" dist="50800" dir="13500000">
                      <a:srgbClr val="000000">
                        <a:alpha val="50000"/>
                      </a:srgbClr>
                    </a:innerShdw>
                  </a:effectLst>
                </a:rPr>
                <a:t>MDD</a:t>
              </a:r>
              <a:endParaRPr lang="en-US" sz="2800" b="1" spc="50" dirty="0">
                <a:ln w="0"/>
                <a:solidFill>
                  <a:schemeClr val="bg2"/>
                </a:solidFill>
                <a:effectLst>
                  <a:innerShdw blurRad="63500" dist="50800" dir="13500000">
                    <a:srgbClr val="000000">
                      <a:alpha val="50000"/>
                    </a:srgbClr>
                  </a:innerShdw>
                </a:effectLst>
              </a:endParaRPr>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1680" y="2371590"/>
            <a:ext cx="691144" cy="61368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7265" y="2394641"/>
            <a:ext cx="342807" cy="342807"/>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1611" y="1433625"/>
            <a:ext cx="691144" cy="61368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3175" y="3192113"/>
            <a:ext cx="691144" cy="61368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6409" y="1449588"/>
            <a:ext cx="355173" cy="35517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23551" y="3212895"/>
            <a:ext cx="369986" cy="369986"/>
          </a:xfrm>
          <a:prstGeom prst="rect">
            <a:avLst/>
          </a:prstGeom>
        </p:spPr>
      </p:pic>
      <p:sp>
        <p:nvSpPr>
          <p:cNvPr id="18" name="TextBox 17"/>
          <p:cNvSpPr txBox="1"/>
          <p:nvPr/>
        </p:nvSpPr>
        <p:spPr>
          <a:xfrm>
            <a:off x="7868643" y="2513141"/>
            <a:ext cx="1993037" cy="523220"/>
          </a:xfrm>
          <a:prstGeom prst="rect">
            <a:avLst/>
          </a:prstGeom>
          <a:noFill/>
        </p:spPr>
        <p:txBody>
          <a:bodyPr wrap="square" rtlCol="0">
            <a:spAutoFit/>
          </a:bodyPr>
          <a:lstStyle/>
          <a:p>
            <a:pPr algn="ctr"/>
            <a:r>
              <a:rPr lang="es-MX" sz="2800" b="1" spc="50" dirty="0" smtClean="0">
                <a:ln w="0"/>
                <a:solidFill>
                  <a:srgbClr val="C4C4C4"/>
                </a:solidFill>
                <a:effectLst>
                  <a:innerShdw blurRad="63500" dist="50800" dir="13500000">
                    <a:srgbClr val="000000">
                      <a:alpha val="50000"/>
                    </a:srgbClr>
                  </a:innerShdw>
                </a:effectLst>
              </a:rPr>
              <a:t>21.73%</a:t>
            </a:r>
            <a:endParaRPr lang="en-US" sz="2800" b="1" spc="50" dirty="0">
              <a:ln w="0"/>
              <a:solidFill>
                <a:srgbClr val="C4C4C4"/>
              </a:solidFill>
              <a:effectLst>
                <a:innerShdw blurRad="63500" dist="50800" dir="13500000">
                  <a:srgbClr val="000000">
                    <a:alpha val="50000"/>
                  </a:srgbClr>
                </a:innerShdw>
              </a:effectLst>
            </a:endParaRPr>
          </a:p>
        </p:txBody>
      </p:sp>
      <p:pic>
        <p:nvPicPr>
          <p:cNvPr id="22" name="Picture 21"/>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238498" y="1961809"/>
            <a:ext cx="5188526" cy="2918546"/>
          </a:xfrm>
          <a:prstGeom prst="rect">
            <a:avLst/>
          </a:prstGeom>
        </p:spPr>
      </p:pic>
      <p:sp>
        <p:nvSpPr>
          <p:cNvPr id="23" name="TextBox 22"/>
          <p:cNvSpPr txBox="1"/>
          <p:nvPr/>
        </p:nvSpPr>
        <p:spPr>
          <a:xfrm>
            <a:off x="3484719" y="3086695"/>
            <a:ext cx="1281032" cy="646331"/>
          </a:xfrm>
          <a:prstGeom prst="rect">
            <a:avLst/>
          </a:prstGeom>
          <a:noFill/>
        </p:spPr>
        <p:txBody>
          <a:bodyPr wrap="square" rtlCol="0">
            <a:spAutoFit/>
          </a:bodyPr>
          <a:lstStyle/>
          <a:p>
            <a:pPr algn="ctr"/>
            <a:r>
              <a:rPr lang="es-MX" sz="3600" dirty="0" smtClean="0">
                <a:ln w="0"/>
                <a:effectLst>
                  <a:outerShdw blurRad="38100" dist="38100" dir="2700000" algn="tl">
                    <a:srgbClr val="000000">
                      <a:alpha val="43137"/>
                    </a:srgbClr>
                  </a:outerShdw>
                </a:effectLst>
              </a:rPr>
              <a:t>49%</a:t>
            </a:r>
            <a:endParaRPr lang="en-US" sz="3600" dirty="0">
              <a:ln w="0"/>
              <a:effectLst>
                <a:outerShdw blurRad="38100" dist="38100" dir="2700000" algn="tl">
                  <a:srgbClr val="000000">
                    <a:alpha val="43137"/>
                  </a:srgbClr>
                </a:outerShdw>
              </a:effectLst>
            </a:endParaRPr>
          </a:p>
        </p:txBody>
      </p:sp>
      <p:sp>
        <p:nvSpPr>
          <p:cNvPr id="25" name="TextBox 24"/>
          <p:cNvSpPr txBox="1"/>
          <p:nvPr/>
        </p:nvSpPr>
        <p:spPr>
          <a:xfrm>
            <a:off x="2403290" y="2510271"/>
            <a:ext cx="1281032" cy="646331"/>
          </a:xfrm>
          <a:prstGeom prst="rect">
            <a:avLst/>
          </a:prstGeom>
          <a:noFill/>
        </p:spPr>
        <p:txBody>
          <a:bodyPr wrap="square" rtlCol="0">
            <a:spAutoFit/>
          </a:bodyPr>
          <a:lstStyle/>
          <a:p>
            <a:pPr algn="ctr"/>
            <a:r>
              <a:rPr lang="es-MX" sz="3600" dirty="0" smtClean="0">
                <a:ln w="0"/>
                <a:effectLst>
                  <a:outerShdw blurRad="38100" dist="38100" dir="2700000" algn="tl">
                    <a:srgbClr val="000000">
                      <a:alpha val="43137"/>
                    </a:srgbClr>
                  </a:outerShdw>
                </a:effectLst>
              </a:rPr>
              <a:t>28%</a:t>
            </a:r>
            <a:endParaRPr lang="en-US" sz="3600" dirty="0">
              <a:ln w="0"/>
              <a:effectLst>
                <a:outerShdw blurRad="38100" dist="38100" dir="2700000" algn="tl">
                  <a:srgbClr val="000000">
                    <a:alpha val="43137"/>
                  </a:srgbClr>
                </a:outerShdw>
              </a:effectLst>
            </a:endParaRPr>
          </a:p>
        </p:txBody>
      </p:sp>
      <p:sp>
        <p:nvSpPr>
          <p:cNvPr id="26" name="TextBox 25"/>
          <p:cNvSpPr txBox="1"/>
          <p:nvPr/>
        </p:nvSpPr>
        <p:spPr>
          <a:xfrm>
            <a:off x="782213" y="3036361"/>
            <a:ext cx="1281032" cy="769441"/>
          </a:xfrm>
          <a:prstGeom prst="rect">
            <a:avLst/>
          </a:prstGeom>
          <a:noFill/>
        </p:spPr>
        <p:txBody>
          <a:bodyPr wrap="square" rtlCol="0">
            <a:spAutoFit/>
          </a:bodyPr>
          <a:lstStyle/>
          <a:p>
            <a:pPr algn="ctr"/>
            <a:r>
              <a:rPr lang="es-MX" sz="4400" dirty="0" smtClean="0">
                <a:ln w="0"/>
                <a:effectLst>
                  <a:outerShdw blurRad="38100" dist="38100" dir="2700000" algn="tl">
                    <a:srgbClr val="000000">
                      <a:alpha val="43137"/>
                    </a:srgbClr>
                  </a:outerShdw>
                </a:effectLst>
              </a:rPr>
              <a:t>19%</a:t>
            </a:r>
            <a:endParaRPr lang="en-US" sz="4400" dirty="0">
              <a:ln w="0"/>
              <a:effectLst>
                <a:outerShdw blurRad="38100" dist="38100" dir="2700000" algn="tl">
                  <a:srgbClr val="000000">
                    <a:alpha val="43137"/>
                  </a:srgbClr>
                </a:outerShdw>
              </a:effectLst>
            </a:endParaRPr>
          </a:p>
        </p:txBody>
      </p:sp>
      <p:pic>
        <p:nvPicPr>
          <p:cNvPr id="27" name="Picture 26"/>
          <p:cNvPicPr>
            <a:picLocks noChangeAspect="1"/>
          </p:cNvPicPr>
          <p:nvPr/>
        </p:nvPicPr>
        <p:blipFill>
          <a:blip r:embed="rId10">
            <a:clrChange>
              <a:clrFrom>
                <a:srgbClr val="85CFFF"/>
              </a:clrFrom>
              <a:clrTo>
                <a:srgbClr val="85CFFF">
                  <a:alpha val="0"/>
                </a:srgbClr>
              </a:clrTo>
            </a:clrChange>
            <a:extLst>
              <a:ext uri="{28A0092B-C50C-407E-A947-70E740481C1C}">
                <a14:useLocalDpi xmlns:a14="http://schemas.microsoft.com/office/drawing/2010/main" val="0"/>
              </a:ext>
            </a:extLst>
          </a:blip>
          <a:stretch>
            <a:fillRect/>
          </a:stretch>
        </p:blipFill>
        <p:spPr>
          <a:xfrm>
            <a:off x="1992311" y="3172609"/>
            <a:ext cx="1537016" cy="1537016"/>
          </a:xfrm>
          <a:prstGeom prst="rect">
            <a:avLst/>
          </a:prstGeom>
          <a:effectLst>
            <a:glow rad="228600">
              <a:schemeClr val="accent2">
                <a:satMod val="175000"/>
                <a:alpha val="40000"/>
              </a:schemeClr>
            </a:glow>
          </a:effectLst>
        </p:spPr>
      </p:pic>
      <p:pic>
        <p:nvPicPr>
          <p:cNvPr id="21" name="Picture 20" descr="Resultado de imagen para asobancar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20947" y="6197223"/>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6282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3547"/>
          </a:xfrm>
          <a:solidFill>
            <a:schemeClr val="tx2">
              <a:lumMod val="75000"/>
            </a:schemeClr>
          </a:solidFill>
        </p:spPr>
        <p:txBody>
          <a:bodyPr>
            <a:noAutofit/>
          </a:bodyPr>
          <a:lstStyle/>
          <a:p>
            <a:pPr algn="ctr"/>
            <a:r>
              <a:rPr lang="en-US" sz="4800" b="1" spc="50" dirty="0" smtClean="0">
                <a:ln w="0"/>
                <a:solidFill>
                  <a:schemeClr val="bg2"/>
                </a:solidFill>
                <a:effectLst>
                  <a:innerShdw blurRad="63500" dist="50800" dir="13500000">
                    <a:srgbClr val="000000">
                      <a:alpha val="50000"/>
                    </a:srgbClr>
                  </a:innerShdw>
                </a:effectLst>
              </a:rPr>
              <a:t>Pérdida</a:t>
            </a:r>
            <a:r>
              <a:rPr lang="en-US" sz="5400" b="1" spc="50" dirty="0" smtClean="0">
                <a:ln w="0"/>
                <a:solidFill>
                  <a:schemeClr val="bg2"/>
                </a:solidFill>
                <a:effectLst>
                  <a:innerShdw blurRad="63500" dist="50800" dir="13500000">
                    <a:srgbClr val="000000">
                      <a:alpha val="50000"/>
                    </a:srgbClr>
                  </a:innerShdw>
                </a:effectLst>
              </a:rPr>
              <a:t> por Industria</a:t>
            </a:r>
            <a:endParaRPr lang="en-US" sz="5400" b="1" spc="50" dirty="0">
              <a:ln w="0"/>
              <a:solidFill>
                <a:schemeClr val="bg2"/>
              </a:solidFill>
              <a:effectLst>
                <a:innerShdw blurRad="63500" dist="50800" dir="13500000">
                  <a:srgbClr val="000000">
                    <a:alpha val="50000"/>
                  </a:srgbClr>
                </a:innerShdw>
              </a:effectLst>
            </a:endParaRPr>
          </a:p>
        </p:txBody>
      </p:sp>
      <p:pic>
        <p:nvPicPr>
          <p:cNvPr id="46" name="Picture 45"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42336"/>
            <a:ext cx="7825424" cy="770349"/>
          </a:xfrm>
          <a:prstGeom prst="rect">
            <a:avLst/>
          </a:prstGeom>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11434"/>
            <a:ext cx="7335558" cy="770349"/>
          </a:xfrm>
          <a:prstGeom prst="rect">
            <a:avLst/>
          </a:prstGeom>
        </p:spPr>
      </p:pic>
      <p:sp>
        <p:nvSpPr>
          <p:cNvPr id="8" name="TextBox 7"/>
          <p:cNvSpPr txBox="1"/>
          <p:nvPr/>
        </p:nvSpPr>
        <p:spPr>
          <a:xfrm>
            <a:off x="-1" y="6005997"/>
            <a:ext cx="7253115" cy="543674"/>
          </a:xfrm>
          <a:prstGeom prst="rect">
            <a:avLst/>
          </a:prstGeom>
          <a:noFill/>
        </p:spPr>
        <p:txBody>
          <a:bodyPr wrap="square" rtlCol="0" anchor="ctr">
            <a:spAutoFit/>
          </a:bodyPr>
          <a:lstStyle/>
          <a:p>
            <a:pPr algn="r" defTabSz="487668"/>
            <a:r>
              <a:rPr lang="en-US" sz="2933" b="1" spc="50" dirty="0" smtClean="0">
                <a:ln w="0"/>
                <a:solidFill>
                  <a:schemeClr val="tx1">
                    <a:lumMod val="75000"/>
                    <a:lumOff val="25000"/>
                  </a:schemeClr>
                </a:solidFill>
                <a:effectLst>
                  <a:innerShdw blurRad="63500" dist="50800" dir="13500000">
                    <a:srgbClr val="000000">
                      <a:alpha val="50000"/>
                    </a:srgbClr>
                  </a:innerShdw>
                </a:effectLst>
              </a:rPr>
              <a:t>Colombia crecerá a una tasa de  mas de 3%</a:t>
            </a:r>
            <a:endParaRPr lang="en-US" sz="2933" b="1" spc="50" dirty="0">
              <a:ln w="0"/>
              <a:solidFill>
                <a:schemeClr val="tx1">
                  <a:lumMod val="75000"/>
                  <a:lumOff val="25000"/>
                </a:schemeClr>
              </a:solidFill>
              <a:effectLst>
                <a:innerShdw blurRad="63500" dist="50800" dir="13500000">
                  <a:srgbClr val="000000">
                    <a:alpha val="50000"/>
                  </a:srgbClr>
                </a:innerShdw>
              </a:effectLst>
            </a:endParaRPr>
          </a:p>
        </p:txBody>
      </p:sp>
      <p:grpSp>
        <p:nvGrpSpPr>
          <p:cNvPr id="55" name="Group 54"/>
          <p:cNvGrpSpPr/>
          <p:nvPr/>
        </p:nvGrpSpPr>
        <p:grpSpPr>
          <a:xfrm>
            <a:off x="7878605" y="1215375"/>
            <a:ext cx="1490915" cy="1646694"/>
            <a:chOff x="8848454" y="1812939"/>
            <a:chExt cx="1263595" cy="1361116"/>
          </a:xfrm>
        </p:grpSpPr>
        <p:grpSp>
          <p:nvGrpSpPr>
            <p:cNvPr id="64" name="Group 63"/>
            <p:cNvGrpSpPr/>
            <p:nvPr/>
          </p:nvGrpSpPr>
          <p:grpSpPr>
            <a:xfrm>
              <a:off x="8848454" y="1812939"/>
              <a:ext cx="1263595" cy="1361116"/>
              <a:chOff x="1302559" y="1268147"/>
              <a:chExt cx="1263595" cy="1361116"/>
            </a:xfrm>
          </p:grpSpPr>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559" y="1268147"/>
                <a:ext cx="1263595" cy="1292691"/>
              </a:xfrm>
              <a:prstGeom prst="rect">
                <a:avLst/>
              </a:prstGeom>
            </p:spPr>
          </p:pic>
          <p:sp>
            <p:nvSpPr>
              <p:cNvPr id="70" name="TextBox 69"/>
              <p:cNvSpPr txBox="1"/>
              <p:nvPr/>
            </p:nvSpPr>
            <p:spPr>
              <a:xfrm>
                <a:off x="1362856" y="2323982"/>
                <a:ext cx="1143000" cy="305281"/>
              </a:xfrm>
              <a:prstGeom prst="rect">
                <a:avLst/>
              </a:prstGeom>
              <a:noFill/>
            </p:spPr>
            <p:txBody>
              <a:bodyPr wrap="square" lIns="45720" rIns="45720" rtlCol="0" anchor="ctr">
                <a:spAutoFit/>
              </a:bodyPr>
              <a:lstStyle/>
              <a:p>
                <a:pPr algn="ctr" defTabSz="365760"/>
                <a:r>
                  <a:rPr lang="en-US" b="1" dirty="0" smtClean="0">
                    <a:solidFill>
                      <a:schemeClr val="bg1"/>
                    </a:solidFill>
                    <a:effectLst>
                      <a:outerShdw blurRad="38100" dist="38100" dir="2700000" algn="tl">
                        <a:srgbClr val="000000">
                          <a:alpha val="43137"/>
                        </a:srgbClr>
                      </a:outerShdw>
                    </a:effectLst>
                  </a:rPr>
                  <a:t>23 millones </a:t>
                </a:r>
              </a:p>
            </p:txBody>
          </p:sp>
        </p:grpSp>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5364" y="2062005"/>
              <a:ext cx="449773" cy="449773"/>
            </a:xfrm>
            <a:prstGeom prst="rect">
              <a:avLst/>
            </a:prstGeom>
          </p:spPr>
        </p:pic>
      </p:grpSp>
      <p:grpSp>
        <p:nvGrpSpPr>
          <p:cNvPr id="71" name="Group 70"/>
          <p:cNvGrpSpPr/>
          <p:nvPr/>
        </p:nvGrpSpPr>
        <p:grpSpPr>
          <a:xfrm>
            <a:off x="10203059" y="4248906"/>
            <a:ext cx="1490915" cy="1646694"/>
            <a:chOff x="7958327" y="2987608"/>
            <a:chExt cx="1263595" cy="1361116"/>
          </a:xfrm>
        </p:grpSpPr>
        <p:grpSp>
          <p:nvGrpSpPr>
            <p:cNvPr id="78" name="Group 77"/>
            <p:cNvGrpSpPr/>
            <p:nvPr/>
          </p:nvGrpSpPr>
          <p:grpSpPr>
            <a:xfrm>
              <a:off x="7958327" y="2987608"/>
              <a:ext cx="1263595" cy="1361116"/>
              <a:chOff x="1302559" y="1268147"/>
              <a:chExt cx="1263595" cy="1361116"/>
            </a:xfrm>
          </p:grpSpPr>
          <p:pic>
            <p:nvPicPr>
              <p:cNvPr id="80" name="Picture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559" y="1268147"/>
                <a:ext cx="1263595" cy="1292691"/>
              </a:xfrm>
              <a:prstGeom prst="rect">
                <a:avLst/>
              </a:prstGeom>
            </p:spPr>
          </p:pic>
          <p:sp>
            <p:nvSpPr>
              <p:cNvPr id="81" name="TextBox 80"/>
              <p:cNvSpPr txBox="1"/>
              <p:nvPr/>
            </p:nvSpPr>
            <p:spPr>
              <a:xfrm>
                <a:off x="1362856" y="2323982"/>
                <a:ext cx="1143000" cy="305281"/>
              </a:xfrm>
              <a:prstGeom prst="rect">
                <a:avLst/>
              </a:prstGeom>
              <a:noFill/>
            </p:spPr>
            <p:txBody>
              <a:bodyPr wrap="square" lIns="45720" rIns="45720" rtlCol="0" anchor="ctr">
                <a:spAutoFit/>
              </a:bodyPr>
              <a:lstStyle>
                <a:defPPr>
                  <a:defRPr lang="en-US"/>
                </a:defPPr>
                <a:lvl1pPr algn="ctr" defTabSz="365760">
                  <a:defRPr sz="1400" b="1">
                    <a:solidFill>
                      <a:schemeClr val="bg1"/>
                    </a:solidFill>
                    <a:effectLst>
                      <a:outerShdw blurRad="38100" dist="38100" dir="2700000" algn="tl">
                        <a:srgbClr val="000000">
                          <a:alpha val="43137"/>
                        </a:srgbClr>
                      </a:outerShdw>
                    </a:effectLst>
                  </a:defRPr>
                </a:lvl1pPr>
              </a:lstStyle>
              <a:p>
                <a:r>
                  <a:rPr lang="en-US" sz="1800" dirty="0" smtClean="0"/>
                  <a:t>7.5 millones</a:t>
                </a:r>
                <a:endParaRPr lang="en-US" sz="1800" dirty="0"/>
              </a:p>
            </p:txBody>
          </p:sp>
        </p:grpSp>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8975" y="3233832"/>
              <a:ext cx="442298" cy="442298"/>
            </a:xfrm>
            <a:prstGeom prst="rect">
              <a:avLst/>
            </a:prstGeom>
          </p:spPr>
        </p:pic>
      </p:grpSp>
      <p:grpSp>
        <p:nvGrpSpPr>
          <p:cNvPr id="82" name="Group 81"/>
          <p:cNvGrpSpPr/>
          <p:nvPr/>
        </p:nvGrpSpPr>
        <p:grpSpPr>
          <a:xfrm>
            <a:off x="9087447" y="2665400"/>
            <a:ext cx="1490915" cy="1646694"/>
            <a:chOff x="9083236" y="3936175"/>
            <a:chExt cx="1263595" cy="1361116"/>
          </a:xfrm>
        </p:grpSpPr>
        <p:grpSp>
          <p:nvGrpSpPr>
            <p:cNvPr id="83" name="Group 82"/>
            <p:cNvGrpSpPr/>
            <p:nvPr/>
          </p:nvGrpSpPr>
          <p:grpSpPr>
            <a:xfrm>
              <a:off x="9083236" y="3936175"/>
              <a:ext cx="1263595" cy="1361116"/>
              <a:chOff x="1302559" y="1268147"/>
              <a:chExt cx="1263595" cy="1361116"/>
            </a:xfrm>
          </p:grpSpPr>
          <p:pic>
            <p:nvPicPr>
              <p:cNvPr id="85" name="Picture 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559" y="1268147"/>
                <a:ext cx="1263595" cy="1292691"/>
              </a:xfrm>
              <a:prstGeom prst="rect">
                <a:avLst/>
              </a:prstGeom>
            </p:spPr>
          </p:pic>
          <p:sp>
            <p:nvSpPr>
              <p:cNvPr id="86" name="TextBox 85"/>
              <p:cNvSpPr txBox="1"/>
              <p:nvPr/>
            </p:nvSpPr>
            <p:spPr>
              <a:xfrm>
                <a:off x="1362856" y="2323982"/>
                <a:ext cx="1143000" cy="305281"/>
              </a:xfrm>
              <a:prstGeom prst="rect">
                <a:avLst/>
              </a:prstGeom>
              <a:noFill/>
            </p:spPr>
            <p:txBody>
              <a:bodyPr wrap="square" lIns="45720" rIns="45720" rtlCol="0" anchor="ctr">
                <a:spAutoFit/>
              </a:bodyPr>
              <a:lstStyle>
                <a:defPPr>
                  <a:defRPr lang="en-US"/>
                </a:defPPr>
                <a:lvl1pPr algn="ctr" defTabSz="365760">
                  <a:defRPr sz="1400" b="1">
                    <a:solidFill>
                      <a:schemeClr val="bg1"/>
                    </a:solidFill>
                    <a:effectLst>
                      <a:outerShdw blurRad="38100" dist="38100" dir="2700000" algn="tl">
                        <a:srgbClr val="000000">
                          <a:alpha val="43137"/>
                        </a:srgbClr>
                      </a:outerShdw>
                    </a:effectLst>
                  </a:defRPr>
                </a:lvl1pPr>
              </a:lstStyle>
              <a:p>
                <a:r>
                  <a:rPr lang="en-US" sz="1800" dirty="0" smtClean="0"/>
                  <a:t>11 </a:t>
                </a:r>
                <a:r>
                  <a:rPr lang="en-US" sz="1800" dirty="0"/>
                  <a:t>millones</a:t>
                </a:r>
              </a:p>
            </p:txBody>
          </p:sp>
        </p:grpSp>
        <p:pic>
          <p:nvPicPr>
            <p:cNvPr id="84" name="Picture 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2142" y="4183299"/>
              <a:ext cx="438566" cy="438566"/>
            </a:xfrm>
            <a:prstGeom prst="rect">
              <a:avLst/>
            </a:prstGeom>
          </p:spPr>
        </p:pic>
      </p:grpSp>
      <p:grpSp>
        <p:nvGrpSpPr>
          <p:cNvPr id="3" name="Group 2"/>
          <p:cNvGrpSpPr/>
          <p:nvPr/>
        </p:nvGrpSpPr>
        <p:grpSpPr>
          <a:xfrm>
            <a:off x="249180" y="1121500"/>
            <a:ext cx="7186820" cy="4517451"/>
            <a:chOff x="249180" y="1121500"/>
            <a:chExt cx="7186820" cy="4517451"/>
          </a:xfrm>
        </p:grpSpPr>
        <p:grpSp>
          <p:nvGrpSpPr>
            <p:cNvPr id="2054" name="Group 2053"/>
            <p:cNvGrpSpPr/>
            <p:nvPr/>
          </p:nvGrpSpPr>
          <p:grpSpPr>
            <a:xfrm>
              <a:off x="249180" y="1121500"/>
              <a:ext cx="7186820" cy="4517451"/>
              <a:chOff x="-10595" y="1069545"/>
              <a:chExt cx="7186820" cy="4517451"/>
            </a:xfrm>
          </p:grpSpPr>
          <p:grpSp>
            <p:nvGrpSpPr>
              <p:cNvPr id="6" name="Group 5"/>
              <p:cNvGrpSpPr/>
              <p:nvPr/>
            </p:nvGrpSpPr>
            <p:grpSpPr>
              <a:xfrm>
                <a:off x="1" y="1281328"/>
                <a:ext cx="7176224" cy="4305668"/>
                <a:chOff x="1" y="1281328"/>
                <a:chExt cx="7176224" cy="4305668"/>
              </a:xfrm>
            </p:grpSpPr>
            <p:grpSp>
              <p:nvGrpSpPr>
                <p:cNvPr id="25" name="Group 24"/>
                <p:cNvGrpSpPr/>
                <p:nvPr/>
              </p:nvGrpSpPr>
              <p:grpSpPr>
                <a:xfrm>
                  <a:off x="1" y="1281328"/>
                  <a:ext cx="7176224" cy="3412561"/>
                  <a:chOff x="333113" y="712114"/>
                  <a:chExt cx="4986899" cy="2414606"/>
                </a:xfrm>
              </p:grpSpPr>
              <p:grpSp>
                <p:nvGrpSpPr>
                  <p:cNvPr id="26" name="Group 25"/>
                  <p:cNvGrpSpPr/>
                  <p:nvPr/>
                </p:nvGrpSpPr>
                <p:grpSpPr>
                  <a:xfrm>
                    <a:off x="333113" y="712114"/>
                    <a:ext cx="4986899" cy="2414606"/>
                    <a:chOff x="333113" y="712114"/>
                    <a:chExt cx="4986899" cy="2414606"/>
                  </a:xfrm>
                </p:grpSpPr>
                <p:pic>
                  <p:nvPicPr>
                    <p:cNvPr id="39" name="Picture 38" descr="Employment_BARS_BASE.png"/>
                    <p:cNvPicPr>
                      <a:picLocks noChangeAspect="1"/>
                    </p:cNvPicPr>
                    <p:nvPr/>
                  </p:nvPicPr>
                  <p:blipFill>
                    <a:blip r:embed="rId8"/>
                    <a:stretch>
                      <a:fillRect/>
                    </a:stretch>
                  </p:blipFill>
                  <p:spPr>
                    <a:xfrm>
                      <a:off x="333113" y="712115"/>
                      <a:ext cx="3314724" cy="2414605"/>
                    </a:xfrm>
                    <a:prstGeom prst="rect">
                      <a:avLst/>
                    </a:prstGeom>
                  </p:spPr>
                </p:pic>
                <p:pic>
                  <p:nvPicPr>
                    <p:cNvPr id="41" name="Picture 40" descr="Employment_BARS_BASE.png"/>
                    <p:cNvPicPr>
                      <a:picLocks noChangeAspect="1"/>
                    </p:cNvPicPr>
                    <p:nvPr/>
                  </p:nvPicPr>
                  <p:blipFill rotWithShape="1">
                    <a:blip r:embed="rId8"/>
                    <a:srcRect l="49410"/>
                    <a:stretch/>
                  </p:blipFill>
                  <p:spPr>
                    <a:xfrm>
                      <a:off x="3643095" y="712114"/>
                      <a:ext cx="1676917" cy="2414605"/>
                    </a:xfrm>
                    <a:prstGeom prst="rect">
                      <a:avLst/>
                    </a:prstGeom>
                  </p:spPr>
                </p:pic>
              </p:grpSp>
              <p:pic>
                <p:nvPicPr>
                  <p:cNvPr id="27" name="Picture 26" descr="Employment_EUROSCALE1.png"/>
                  <p:cNvPicPr>
                    <a:picLocks noChangeAspect="1"/>
                  </p:cNvPicPr>
                  <p:nvPr/>
                </p:nvPicPr>
                <p:blipFill rotWithShape="1">
                  <a:blip r:embed="rId9"/>
                  <a:srcRect t="65998"/>
                  <a:stretch/>
                </p:blipFill>
                <p:spPr>
                  <a:xfrm>
                    <a:off x="340361" y="2641963"/>
                    <a:ext cx="719760" cy="284317"/>
                  </a:xfrm>
                  <a:prstGeom prst="rect">
                    <a:avLst/>
                  </a:prstGeom>
                </p:spPr>
              </p:pic>
              <p:pic>
                <p:nvPicPr>
                  <p:cNvPr id="28" name="Picture 27" descr="Employment_EUROSCALE3.png"/>
                  <p:cNvPicPr>
                    <a:picLocks noChangeAspect="1"/>
                  </p:cNvPicPr>
                  <p:nvPr/>
                </p:nvPicPr>
                <p:blipFill rotWithShape="1">
                  <a:blip r:embed="rId10"/>
                  <a:srcRect b="14039"/>
                  <a:stretch/>
                </p:blipFill>
                <p:spPr>
                  <a:xfrm>
                    <a:off x="374650" y="1088263"/>
                    <a:ext cx="658906" cy="1551907"/>
                  </a:xfrm>
                  <a:prstGeom prst="rect">
                    <a:avLst/>
                  </a:prstGeom>
                </p:spPr>
              </p:pic>
              <p:pic>
                <p:nvPicPr>
                  <p:cNvPr id="29" name="Picture 28" descr="Employment_EUROSCALE3.png"/>
                  <p:cNvPicPr>
                    <a:picLocks noChangeAspect="1"/>
                  </p:cNvPicPr>
                  <p:nvPr/>
                </p:nvPicPr>
                <p:blipFill rotWithShape="1">
                  <a:blip r:embed="rId10"/>
                  <a:srcRect b="14039"/>
                  <a:stretch/>
                </p:blipFill>
                <p:spPr>
                  <a:xfrm>
                    <a:off x="1228874" y="1332963"/>
                    <a:ext cx="658906" cy="1307206"/>
                  </a:xfrm>
                  <a:prstGeom prst="rect">
                    <a:avLst/>
                  </a:prstGeom>
                </p:spPr>
              </p:pic>
              <p:pic>
                <p:nvPicPr>
                  <p:cNvPr id="30" name="Picture 29" descr="Employment_EUROSCALE3.png"/>
                  <p:cNvPicPr>
                    <a:picLocks noChangeAspect="1"/>
                  </p:cNvPicPr>
                  <p:nvPr/>
                </p:nvPicPr>
                <p:blipFill rotWithShape="1">
                  <a:blip r:embed="rId10"/>
                  <a:srcRect b="14039"/>
                  <a:stretch/>
                </p:blipFill>
                <p:spPr>
                  <a:xfrm>
                    <a:off x="2095676" y="1590541"/>
                    <a:ext cx="658906" cy="1051422"/>
                  </a:xfrm>
                  <a:prstGeom prst="rect">
                    <a:avLst/>
                  </a:prstGeom>
                </p:spPr>
              </p:pic>
              <p:pic>
                <p:nvPicPr>
                  <p:cNvPr id="31" name="Picture 30" descr="Employment_EUROSCALE3.png"/>
                  <p:cNvPicPr>
                    <a:picLocks noChangeAspect="1"/>
                  </p:cNvPicPr>
                  <p:nvPr/>
                </p:nvPicPr>
                <p:blipFill rotWithShape="1">
                  <a:blip r:embed="rId10"/>
                  <a:srcRect b="14039"/>
                  <a:stretch/>
                </p:blipFill>
                <p:spPr>
                  <a:xfrm>
                    <a:off x="2952237" y="1822361"/>
                    <a:ext cx="658906" cy="814061"/>
                  </a:xfrm>
                  <a:prstGeom prst="rect">
                    <a:avLst/>
                  </a:prstGeom>
                </p:spPr>
              </p:pic>
              <p:pic>
                <p:nvPicPr>
                  <p:cNvPr id="32" name="Picture 31" descr="Employment_EUROSCALE3.png"/>
                  <p:cNvPicPr>
                    <a:picLocks noChangeAspect="1"/>
                  </p:cNvPicPr>
                  <p:nvPr/>
                </p:nvPicPr>
                <p:blipFill rotWithShape="1">
                  <a:blip r:embed="rId10"/>
                  <a:srcRect b="14039"/>
                  <a:stretch/>
                </p:blipFill>
                <p:spPr>
                  <a:xfrm>
                    <a:off x="3767312" y="1919418"/>
                    <a:ext cx="658906" cy="722545"/>
                  </a:xfrm>
                  <a:prstGeom prst="rect">
                    <a:avLst/>
                  </a:prstGeom>
                </p:spPr>
              </p:pic>
              <p:pic>
                <p:nvPicPr>
                  <p:cNvPr id="33" name="Picture 32" descr="Employment_EUROSCALE3.png"/>
                  <p:cNvPicPr>
                    <a:picLocks noChangeAspect="1"/>
                  </p:cNvPicPr>
                  <p:nvPr/>
                </p:nvPicPr>
                <p:blipFill rotWithShape="1">
                  <a:blip r:embed="rId10"/>
                  <a:srcRect b="14039"/>
                  <a:stretch/>
                </p:blipFill>
                <p:spPr>
                  <a:xfrm>
                    <a:off x="4624663" y="2061460"/>
                    <a:ext cx="658906" cy="574961"/>
                  </a:xfrm>
                  <a:prstGeom prst="rect">
                    <a:avLst/>
                  </a:prstGeom>
                </p:spPr>
              </p:pic>
              <p:pic>
                <p:nvPicPr>
                  <p:cNvPr id="34" name="Picture 33" descr="Employment_EUROSCALE1.png"/>
                  <p:cNvPicPr>
                    <a:picLocks noChangeAspect="1"/>
                  </p:cNvPicPr>
                  <p:nvPr/>
                </p:nvPicPr>
                <p:blipFill rotWithShape="1">
                  <a:blip r:embed="rId9"/>
                  <a:srcRect t="65998"/>
                  <a:stretch/>
                </p:blipFill>
                <p:spPr>
                  <a:xfrm>
                    <a:off x="1202045" y="2639326"/>
                    <a:ext cx="719760" cy="284317"/>
                  </a:xfrm>
                  <a:prstGeom prst="rect">
                    <a:avLst/>
                  </a:prstGeom>
                </p:spPr>
              </p:pic>
              <p:pic>
                <p:nvPicPr>
                  <p:cNvPr id="35" name="Picture 34" descr="Employment_EUROSCALE1.png"/>
                  <p:cNvPicPr>
                    <a:picLocks noChangeAspect="1"/>
                  </p:cNvPicPr>
                  <p:nvPr/>
                </p:nvPicPr>
                <p:blipFill rotWithShape="1">
                  <a:blip r:embed="rId9"/>
                  <a:srcRect t="65998"/>
                  <a:stretch/>
                </p:blipFill>
                <p:spPr>
                  <a:xfrm>
                    <a:off x="2062690" y="2637180"/>
                    <a:ext cx="719760" cy="284317"/>
                  </a:xfrm>
                  <a:prstGeom prst="rect">
                    <a:avLst/>
                  </a:prstGeom>
                </p:spPr>
              </p:pic>
              <p:pic>
                <p:nvPicPr>
                  <p:cNvPr id="36" name="Picture 35" descr="Employment_EUROSCALE1.png"/>
                  <p:cNvPicPr>
                    <a:picLocks noChangeAspect="1"/>
                  </p:cNvPicPr>
                  <p:nvPr/>
                </p:nvPicPr>
                <p:blipFill rotWithShape="1">
                  <a:blip r:embed="rId9"/>
                  <a:srcRect t="65998"/>
                  <a:stretch/>
                </p:blipFill>
                <p:spPr>
                  <a:xfrm>
                    <a:off x="2916896" y="2632267"/>
                    <a:ext cx="719760" cy="284317"/>
                  </a:xfrm>
                  <a:prstGeom prst="rect">
                    <a:avLst/>
                  </a:prstGeom>
                </p:spPr>
              </p:pic>
              <p:pic>
                <p:nvPicPr>
                  <p:cNvPr id="37" name="Picture 36" descr="Employment_EUROSCALE1.png"/>
                  <p:cNvPicPr>
                    <a:picLocks noChangeAspect="1"/>
                  </p:cNvPicPr>
                  <p:nvPr/>
                </p:nvPicPr>
                <p:blipFill rotWithShape="1">
                  <a:blip r:embed="rId9"/>
                  <a:srcRect t="65998"/>
                  <a:stretch/>
                </p:blipFill>
                <p:spPr>
                  <a:xfrm>
                    <a:off x="3738652" y="2642508"/>
                    <a:ext cx="719760" cy="284317"/>
                  </a:xfrm>
                  <a:prstGeom prst="rect">
                    <a:avLst/>
                  </a:prstGeom>
                </p:spPr>
              </p:pic>
              <p:pic>
                <p:nvPicPr>
                  <p:cNvPr id="38" name="Picture 37" descr="Employment_EUROSCALE1.png"/>
                  <p:cNvPicPr>
                    <a:picLocks noChangeAspect="1"/>
                  </p:cNvPicPr>
                  <p:nvPr/>
                </p:nvPicPr>
                <p:blipFill rotWithShape="1">
                  <a:blip r:embed="rId9"/>
                  <a:srcRect t="65998"/>
                  <a:stretch/>
                </p:blipFill>
                <p:spPr>
                  <a:xfrm>
                    <a:off x="4599957" y="2632267"/>
                    <a:ext cx="719760" cy="284317"/>
                  </a:xfrm>
                  <a:prstGeom prst="rect">
                    <a:avLst/>
                  </a:prstGeom>
                </p:spPr>
              </p:pic>
            </p:grpSp>
            <p:pic>
              <p:nvPicPr>
                <p:cNvPr id="43" name="Pictur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00148" y="4567832"/>
                  <a:ext cx="1089332" cy="860501"/>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19724" y="4538117"/>
                  <a:ext cx="632505" cy="968386"/>
                </a:xfrm>
                <a:prstGeom prst="rect">
                  <a:avLst/>
                </a:prstGeom>
                <a:effectLst>
                  <a:outerShdw blurRad="63500" sx="101000" sy="101000" algn="ctr" rotWithShape="0">
                    <a:prstClr val="black">
                      <a:alpha val="30000"/>
                    </a:prstClr>
                  </a:outerShdw>
                </a:effectLst>
              </p:spPr>
            </p:pic>
            <p:grpSp>
              <p:nvGrpSpPr>
                <p:cNvPr id="4" name="Group 3"/>
                <p:cNvGrpSpPr/>
                <p:nvPr/>
              </p:nvGrpSpPr>
              <p:grpSpPr>
                <a:xfrm>
                  <a:off x="116872" y="4669269"/>
                  <a:ext cx="838663" cy="866178"/>
                  <a:chOff x="188357" y="4836381"/>
                  <a:chExt cx="945147" cy="951324"/>
                </a:xfrm>
              </p:grpSpPr>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8357" y="4836381"/>
                    <a:ext cx="945147" cy="951324"/>
                  </a:xfrm>
                  <a:prstGeom prst="rect">
                    <a:avLst/>
                  </a:prstGeom>
                </p:spPr>
              </p:pic>
              <p:sp>
                <p:nvSpPr>
                  <p:cNvPr id="49" name="TextBox 48"/>
                  <p:cNvSpPr txBox="1"/>
                  <p:nvPr/>
                </p:nvSpPr>
                <p:spPr>
                  <a:xfrm>
                    <a:off x="330384" y="4905324"/>
                    <a:ext cx="663666" cy="276999"/>
                  </a:xfrm>
                  <a:prstGeom prst="rect">
                    <a:avLst/>
                  </a:prstGeom>
                  <a:noFill/>
                </p:spPr>
                <p:txBody>
                  <a:bodyPr wrap="square" lIns="45720" rIns="45720" rtlCol="0" anchor="b">
                    <a:spAutoFit/>
                  </a:bodyPr>
                  <a:lstStyle/>
                  <a:p>
                    <a:pPr algn="ctr" defTabSz="365760"/>
                    <a:r>
                      <a:rPr lang="en-US" sz="1200" dirty="0" smtClean="0">
                        <a:ln w="0"/>
                        <a:gradFill>
                          <a:gsLst>
                            <a:gs pos="21000">
                              <a:srgbClr val="53575C"/>
                            </a:gs>
                            <a:gs pos="88000">
                              <a:srgbClr val="C5C7CA"/>
                            </a:gs>
                          </a:gsLst>
                          <a:lin ang="5400000"/>
                        </a:gradFill>
                        <a:cs typeface="Arial Black"/>
                      </a:rPr>
                      <a:t>BANK</a:t>
                    </a:r>
                  </a:p>
                </p:txBody>
              </p:sp>
            </p:grpSp>
            <p:pic>
              <p:nvPicPr>
                <p:cNvPr id="56" name="Picture 55" descr="ShoppingCartButton.png"/>
                <p:cNvPicPr>
                  <a:picLocks noChangeAspect="1"/>
                </p:cNvPicPr>
                <p:nvPr/>
              </p:nvPicPr>
              <p:blipFill>
                <a:blip r:embed="rId14"/>
                <a:stretch>
                  <a:fillRect/>
                </a:stretch>
              </p:blipFill>
              <p:spPr>
                <a:xfrm>
                  <a:off x="6293296" y="4863868"/>
                  <a:ext cx="635988" cy="469902"/>
                </a:xfrm>
                <a:prstGeom prst="rect">
                  <a:avLst/>
                </a:prstGeom>
                <a:effectLst>
                  <a:outerShdw blurRad="38100" dist="25400" dir="2700000" algn="br">
                    <a:srgbClr val="000000">
                      <a:alpha val="50000"/>
                    </a:srgbClr>
                  </a:outerShdw>
                </a:effectLst>
              </p:spPr>
            </p:pic>
            <p:pic>
              <p:nvPicPr>
                <p:cNvPr id="57" name="Picture 56"/>
                <p:cNvPicPr>
                  <a:picLocks noChangeAspect="1"/>
                </p:cNvPicPr>
                <p:nvPr/>
              </p:nvPicPr>
              <p:blipFill>
                <a:blip r:embed="rId15" cstate="print">
                  <a:lum bright="70000" contrast="-70000"/>
                  <a:extLst>
                    <a:ext uri="{28A0092B-C50C-407E-A947-70E740481C1C}">
                      <a14:useLocalDpi xmlns:a14="http://schemas.microsoft.com/office/drawing/2010/main" val="0"/>
                    </a:ext>
                  </a:extLst>
                </a:blip>
                <a:stretch>
                  <a:fillRect/>
                </a:stretch>
              </p:blipFill>
              <p:spPr>
                <a:xfrm>
                  <a:off x="2641140" y="4729056"/>
                  <a:ext cx="664805" cy="699277"/>
                </a:xfrm>
                <a:prstGeom prst="rect">
                  <a:avLst/>
                </a:prstGeom>
                <a:effectLst>
                  <a:outerShdw blurRad="63500" sx="101000" sy="101000" algn="ctr" rotWithShape="0">
                    <a:prstClr val="black">
                      <a:alpha val="30000"/>
                    </a:prstClr>
                  </a:outerShdw>
                </a:effectLst>
              </p:spPr>
            </p:pic>
            <p:grpSp>
              <p:nvGrpSpPr>
                <p:cNvPr id="5" name="Group 4"/>
                <p:cNvGrpSpPr/>
                <p:nvPr/>
              </p:nvGrpSpPr>
              <p:grpSpPr>
                <a:xfrm>
                  <a:off x="1413285" y="4552755"/>
                  <a:ext cx="697092" cy="1034241"/>
                  <a:chOff x="8803149" y="2987608"/>
                  <a:chExt cx="839626" cy="1305161"/>
                </a:xfrm>
              </p:grpSpPr>
              <p:pic>
                <p:nvPicPr>
                  <p:cNvPr id="58" name="Picture 5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03149" y="2987608"/>
                    <a:ext cx="839626" cy="1305161"/>
                  </a:xfrm>
                  <a:prstGeom prst="rect">
                    <a:avLst/>
                  </a:prstGeom>
                </p:spPr>
              </p:pic>
              <p:pic>
                <p:nvPicPr>
                  <p:cNvPr id="2050" name="Picture 2" descr="Resultado de imagen para gobierno de colombia"/>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9008918" y="3054567"/>
                    <a:ext cx="432220" cy="432220"/>
                  </a:xfrm>
                  <a:prstGeom prst="ellipse">
                    <a:avLst/>
                  </a:prstGeom>
                  <a:noFill/>
                  <a:extLst>
                    <a:ext uri="{909E8E84-426E-40DD-AFC4-6F175D3DCCD1}">
                      <a14:hiddenFill xmlns:a14="http://schemas.microsoft.com/office/drawing/2010/main">
                        <a:solidFill>
                          <a:srgbClr val="FFFFFF"/>
                        </a:solidFill>
                      </a14:hiddenFill>
                    </a:ext>
                  </a:extLst>
                </p:spPr>
              </p:pic>
            </p:grpSp>
          </p:grpSp>
          <p:sp>
            <p:nvSpPr>
              <p:cNvPr id="15" name="TextBox 14"/>
              <p:cNvSpPr txBox="1"/>
              <p:nvPr/>
            </p:nvSpPr>
            <p:spPr>
              <a:xfrm>
                <a:off x="-10595" y="1075658"/>
                <a:ext cx="1206091" cy="461665"/>
              </a:xfrm>
              <a:prstGeom prst="rect">
                <a:avLst/>
              </a:prstGeom>
              <a:noFill/>
            </p:spPr>
            <p:txBody>
              <a:bodyPr wrap="square" lIns="45720" rIns="45720" rtlCol="0" anchor="b">
                <a:spAutoFit/>
              </a:bodyPr>
              <a:lstStyle/>
              <a:p>
                <a:pPr algn="ctr" defTabSz="365760"/>
                <a:r>
                  <a:rPr lang="en-US" sz="2400" b="1" dirty="0" smtClean="0">
                    <a:solidFill>
                      <a:schemeClr val="bg1"/>
                    </a:solidFill>
                    <a:effectLst>
                      <a:outerShdw blurRad="38100" dist="38100" dir="2700000" algn="tl">
                        <a:srgbClr val="000000">
                          <a:alpha val="43137"/>
                        </a:srgbClr>
                      </a:outerShdw>
                    </a:effectLst>
                    <a:cs typeface="Arial Black"/>
                  </a:rPr>
                  <a:t>75.29%</a:t>
                </a:r>
              </a:p>
            </p:txBody>
          </p:sp>
          <p:sp>
            <p:nvSpPr>
              <p:cNvPr id="59" name="TextBox 58"/>
              <p:cNvSpPr txBox="1"/>
              <p:nvPr/>
            </p:nvSpPr>
            <p:spPr>
              <a:xfrm>
                <a:off x="1288463" y="1069545"/>
                <a:ext cx="1034752" cy="461665"/>
              </a:xfrm>
              <a:prstGeom prst="rect">
                <a:avLst/>
              </a:prstGeom>
              <a:noFill/>
            </p:spPr>
            <p:txBody>
              <a:bodyPr wrap="square" lIns="45720" rIns="45720" rtlCol="0" anchor="b">
                <a:spAutoFit/>
              </a:bodyPr>
              <a:lstStyle>
                <a:defPPr>
                  <a:defRPr lang="en-US"/>
                </a:defPPr>
                <a:lvl1pPr algn="ctr" defTabSz="365760">
                  <a:defRPr b="1">
                    <a:solidFill>
                      <a:schemeClr val="bg1"/>
                    </a:solidFill>
                    <a:effectLst>
                      <a:outerShdw blurRad="38100" dist="38100" dir="2700000" algn="tl">
                        <a:srgbClr val="000000">
                          <a:alpha val="43137"/>
                        </a:srgbClr>
                      </a:outerShdw>
                    </a:effectLst>
                    <a:cs typeface="Arial Black"/>
                  </a:defRPr>
                </a:lvl1pPr>
              </a:lstStyle>
              <a:p>
                <a:r>
                  <a:rPr lang="en-US" sz="2400" dirty="0"/>
                  <a:t>10.56%</a:t>
                </a:r>
              </a:p>
            </p:txBody>
          </p:sp>
          <p:sp>
            <p:nvSpPr>
              <p:cNvPr id="60" name="TextBox 59"/>
              <p:cNvSpPr txBox="1"/>
              <p:nvPr/>
            </p:nvSpPr>
            <p:spPr>
              <a:xfrm>
                <a:off x="2571516" y="1069545"/>
                <a:ext cx="976637" cy="461665"/>
              </a:xfrm>
              <a:prstGeom prst="rect">
                <a:avLst/>
              </a:prstGeom>
              <a:noFill/>
            </p:spPr>
            <p:txBody>
              <a:bodyPr wrap="square" lIns="45720" rIns="45720" rtlCol="0" anchor="b">
                <a:spAutoFit/>
              </a:bodyPr>
              <a:lstStyle>
                <a:defPPr>
                  <a:defRPr lang="en-US"/>
                </a:defPPr>
                <a:lvl1pPr algn="ctr" defTabSz="365760">
                  <a:defRPr b="1">
                    <a:solidFill>
                      <a:schemeClr val="bg1"/>
                    </a:solidFill>
                    <a:effectLst>
                      <a:outerShdw blurRad="38100" dist="38100" dir="2700000" algn="tl">
                        <a:srgbClr val="000000">
                          <a:alpha val="43137"/>
                        </a:srgbClr>
                      </a:outerShdw>
                    </a:effectLst>
                    <a:cs typeface="Arial Black"/>
                  </a:defRPr>
                </a:lvl1pPr>
              </a:lstStyle>
              <a:p>
                <a:r>
                  <a:rPr lang="en-US" sz="2400" dirty="0"/>
                  <a:t>8.41%</a:t>
                </a:r>
              </a:p>
            </p:txBody>
          </p:sp>
          <p:sp>
            <p:nvSpPr>
              <p:cNvPr id="61" name="TextBox 60"/>
              <p:cNvSpPr txBox="1"/>
              <p:nvPr/>
            </p:nvSpPr>
            <p:spPr>
              <a:xfrm>
                <a:off x="3789228" y="1069545"/>
                <a:ext cx="977474" cy="461665"/>
              </a:xfrm>
              <a:prstGeom prst="rect">
                <a:avLst/>
              </a:prstGeom>
              <a:noFill/>
            </p:spPr>
            <p:txBody>
              <a:bodyPr wrap="square" lIns="45720" rIns="45720" rtlCol="0" anchor="b">
                <a:spAutoFit/>
              </a:bodyPr>
              <a:lstStyle>
                <a:defPPr>
                  <a:defRPr lang="en-US"/>
                </a:defPPr>
                <a:lvl1pPr algn="ctr" defTabSz="365760">
                  <a:defRPr b="1">
                    <a:solidFill>
                      <a:schemeClr val="bg1"/>
                    </a:solidFill>
                    <a:effectLst>
                      <a:outerShdw blurRad="38100" dist="38100" dir="2700000" algn="tl">
                        <a:srgbClr val="000000">
                          <a:alpha val="43137"/>
                        </a:srgbClr>
                      </a:outerShdw>
                    </a:effectLst>
                    <a:cs typeface="Arial Black"/>
                  </a:defRPr>
                </a:lvl1pPr>
              </a:lstStyle>
              <a:p>
                <a:r>
                  <a:rPr lang="en-US" sz="2400" dirty="0"/>
                  <a:t>3.71%</a:t>
                </a:r>
              </a:p>
            </p:txBody>
          </p:sp>
          <p:sp>
            <p:nvSpPr>
              <p:cNvPr id="62" name="TextBox 61"/>
              <p:cNvSpPr txBox="1"/>
              <p:nvPr/>
            </p:nvSpPr>
            <p:spPr>
              <a:xfrm>
                <a:off x="4971127" y="1075658"/>
                <a:ext cx="895669" cy="461665"/>
              </a:xfrm>
              <a:prstGeom prst="rect">
                <a:avLst/>
              </a:prstGeom>
              <a:noFill/>
            </p:spPr>
            <p:txBody>
              <a:bodyPr wrap="square" lIns="45720" rIns="45720" rtlCol="0" anchor="b">
                <a:spAutoFit/>
              </a:bodyPr>
              <a:lstStyle>
                <a:defPPr>
                  <a:defRPr lang="en-US"/>
                </a:defPPr>
                <a:lvl1pPr algn="ctr" defTabSz="365760">
                  <a:defRPr b="1">
                    <a:solidFill>
                      <a:schemeClr val="bg1"/>
                    </a:solidFill>
                    <a:effectLst>
                      <a:outerShdw blurRad="38100" dist="38100" dir="2700000" algn="tl">
                        <a:srgbClr val="000000">
                          <a:alpha val="43137"/>
                        </a:srgbClr>
                      </a:outerShdw>
                    </a:effectLst>
                    <a:cs typeface="Arial Black"/>
                  </a:defRPr>
                </a:lvl1pPr>
              </a:lstStyle>
              <a:p>
                <a:r>
                  <a:rPr lang="en-US" sz="2400" dirty="0"/>
                  <a:t>1.98%</a:t>
                </a:r>
              </a:p>
            </p:txBody>
          </p:sp>
          <p:sp>
            <p:nvSpPr>
              <p:cNvPr id="63" name="TextBox 62"/>
              <p:cNvSpPr txBox="1"/>
              <p:nvPr/>
            </p:nvSpPr>
            <p:spPr>
              <a:xfrm>
                <a:off x="6236154" y="1081478"/>
                <a:ext cx="865319" cy="461665"/>
              </a:xfrm>
              <a:prstGeom prst="rect">
                <a:avLst/>
              </a:prstGeom>
              <a:noFill/>
            </p:spPr>
            <p:txBody>
              <a:bodyPr wrap="square" lIns="45720" rIns="45720" rtlCol="0" anchor="b">
                <a:spAutoFit/>
              </a:bodyPr>
              <a:lstStyle>
                <a:defPPr>
                  <a:defRPr lang="en-US"/>
                </a:defPPr>
                <a:lvl1pPr algn="ctr" defTabSz="365760">
                  <a:defRPr b="1">
                    <a:solidFill>
                      <a:schemeClr val="bg1"/>
                    </a:solidFill>
                    <a:effectLst>
                      <a:outerShdw blurRad="38100" dist="38100" dir="2700000" algn="tl">
                        <a:srgbClr val="000000">
                          <a:alpha val="43137"/>
                        </a:srgbClr>
                      </a:outerShdw>
                    </a:effectLst>
                    <a:cs typeface="Arial Black"/>
                  </a:defRPr>
                </a:lvl1pPr>
              </a:lstStyle>
              <a:p>
                <a:r>
                  <a:rPr lang="en-US" sz="2400" dirty="0"/>
                  <a:t>0.5%</a:t>
                </a:r>
              </a:p>
            </p:txBody>
          </p:sp>
        </p:grpSp>
        <p:pic>
          <p:nvPicPr>
            <p:cNvPr id="65" name="Picture 64" descr="Employment_EUROSCALE3.png"/>
            <p:cNvPicPr>
              <a:picLocks noChangeAspect="1"/>
            </p:cNvPicPr>
            <p:nvPr/>
          </p:nvPicPr>
          <p:blipFill rotWithShape="1">
            <a:blip r:embed="rId10"/>
            <a:srcRect b="29013"/>
            <a:stretch/>
          </p:blipFill>
          <p:spPr>
            <a:xfrm>
              <a:off x="1544902" y="2210033"/>
              <a:ext cx="948176" cy="1811249"/>
            </a:xfrm>
            <a:prstGeom prst="rect">
              <a:avLst/>
            </a:prstGeom>
          </p:spPr>
        </p:pic>
        <p:pic>
          <p:nvPicPr>
            <p:cNvPr id="66" name="Picture 65" descr="Employment_EUROSCALE3.png"/>
            <p:cNvPicPr>
              <a:picLocks noChangeAspect="1"/>
            </p:cNvPicPr>
            <p:nvPr/>
          </p:nvPicPr>
          <p:blipFill rotWithShape="1">
            <a:blip r:embed="rId10"/>
            <a:srcRect b="43126"/>
            <a:stretch/>
          </p:blipFill>
          <p:spPr>
            <a:xfrm>
              <a:off x="2798996" y="2570119"/>
              <a:ext cx="948176" cy="1451164"/>
            </a:xfrm>
            <a:prstGeom prst="rect">
              <a:avLst/>
            </a:prstGeom>
          </p:spPr>
        </p:pic>
        <p:pic>
          <p:nvPicPr>
            <p:cNvPr id="67" name="Picture 66" descr="Employment_EUROSCALE3.png"/>
            <p:cNvPicPr>
              <a:picLocks noChangeAspect="1"/>
            </p:cNvPicPr>
            <p:nvPr/>
          </p:nvPicPr>
          <p:blipFill rotWithShape="1">
            <a:blip r:embed="rId10"/>
            <a:srcRect b="55249"/>
            <a:stretch/>
          </p:blipFill>
          <p:spPr>
            <a:xfrm>
              <a:off x="4032105" y="2889852"/>
              <a:ext cx="948176" cy="1141822"/>
            </a:xfrm>
            <a:prstGeom prst="rect">
              <a:avLst/>
            </a:prstGeom>
          </p:spPr>
        </p:pic>
        <p:pic>
          <p:nvPicPr>
            <p:cNvPr id="72" name="Picture 71" descr="Employment_EUROSCALE3.png"/>
            <p:cNvPicPr>
              <a:picLocks noChangeAspect="1"/>
            </p:cNvPicPr>
            <p:nvPr/>
          </p:nvPicPr>
          <p:blipFill rotWithShape="1">
            <a:blip r:embed="rId10"/>
            <a:srcRect b="60772"/>
            <a:stretch/>
          </p:blipFill>
          <p:spPr>
            <a:xfrm>
              <a:off x="5201641" y="3030772"/>
              <a:ext cx="948176" cy="1000901"/>
            </a:xfrm>
            <a:prstGeom prst="rect">
              <a:avLst/>
            </a:prstGeom>
          </p:spPr>
        </p:pic>
        <p:pic>
          <p:nvPicPr>
            <p:cNvPr id="73" name="Picture 72" descr="Employment_EUROSCALE3.png"/>
            <p:cNvPicPr>
              <a:picLocks noChangeAspect="1"/>
            </p:cNvPicPr>
            <p:nvPr/>
          </p:nvPicPr>
          <p:blipFill rotWithShape="1">
            <a:blip r:embed="rId10"/>
            <a:srcRect b="68134"/>
            <a:stretch/>
          </p:blipFill>
          <p:spPr>
            <a:xfrm>
              <a:off x="6435382" y="3229009"/>
              <a:ext cx="948176" cy="813056"/>
            </a:xfrm>
            <a:prstGeom prst="rect">
              <a:avLst/>
            </a:prstGeom>
          </p:spPr>
        </p:pic>
      </p:grpSp>
      <p:pic>
        <p:nvPicPr>
          <p:cNvPr id="74" name="Picture 73" descr="Resultado de imagen para asobancari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89405" y="6168672"/>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8109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us map fla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2513" t="12115" b="11658"/>
          <a:stretch/>
        </p:blipFill>
        <p:spPr bwMode="auto">
          <a:xfrm>
            <a:off x="229326" y="20782"/>
            <a:ext cx="11546949" cy="6812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64342" y="5450944"/>
            <a:ext cx="10889558" cy="461665"/>
          </a:xfrm>
          <a:prstGeom prst="rect">
            <a:avLst/>
          </a:prstGeom>
          <a:solidFill>
            <a:schemeClr val="bg1"/>
          </a:solidFill>
          <a:effectLst/>
        </p:spPr>
        <p:txBody>
          <a:bodyPr wrap="square" rtlCol="0">
            <a:spAutoFit/>
          </a:bodyPr>
          <a:lstStyle/>
          <a:p>
            <a:r>
              <a:rPr lang="es-MX" sz="2400" dirty="0" smtClean="0">
                <a:solidFill>
                  <a:srgbClr val="FF0000"/>
                </a:solidFill>
              </a:rPr>
              <a:t>          Fraude de CNP </a:t>
            </a:r>
            <a:r>
              <a:rPr lang="es-MX" sz="2400" b="1" dirty="0" smtClean="0">
                <a:solidFill>
                  <a:srgbClr val="FF0000"/>
                </a:solidFill>
              </a:rPr>
              <a:t>2,900 millones para 2018 </a:t>
            </a:r>
            <a:r>
              <a:rPr lang="es-MX" sz="2400" b="1" dirty="0" err="1" smtClean="0">
                <a:solidFill>
                  <a:srgbClr val="FF0000"/>
                </a:solidFill>
              </a:rPr>
              <a:t>sera</a:t>
            </a:r>
            <a:r>
              <a:rPr lang="es-MX" sz="2400" b="1" dirty="0" smtClean="0">
                <a:solidFill>
                  <a:srgbClr val="FF0000"/>
                </a:solidFill>
              </a:rPr>
              <a:t> mas del doble </a:t>
            </a:r>
            <a:r>
              <a:rPr lang="es-MX" sz="2400" dirty="0" smtClean="0">
                <a:solidFill>
                  <a:srgbClr val="FF0000"/>
                </a:solidFill>
              </a:rPr>
              <a:t>(</a:t>
            </a:r>
            <a:r>
              <a:rPr lang="es-MX" sz="2400" dirty="0" err="1" smtClean="0">
                <a:solidFill>
                  <a:srgbClr val="FF0000"/>
                </a:solidFill>
              </a:rPr>
              <a:t>Aite</a:t>
            </a:r>
            <a:r>
              <a:rPr lang="es-MX" sz="2400" dirty="0" smtClean="0">
                <a:solidFill>
                  <a:srgbClr val="FF0000"/>
                </a:solidFill>
              </a:rPr>
              <a:t> </a:t>
            </a:r>
            <a:r>
              <a:rPr lang="es-MX" sz="2400" dirty="0" err="1" smtClean="0">
                <a:solidFill>
                  <a:srgbClr val="FF0000"/>
                </a:solidFill>
              </a:rPr>
              <a:t>Group</a:t>
            </a:r>
            <a:r>
              <a:rPr lang="es-MX" sz="2400" dirty="0" smtClean="0">
                <a:solidFill>
                  <a:srgbClr val="FF0000"/>
                </a:solidFill>
              </a:rPr>
              <a:t>)</a:t>
            </a:r>
            <a:endParaRPr lang="en-US" sz="2400" dirty="0">
              <a:solidFill>
                <a:srgbClr val="FF0000"/>
              </a:solidFill>
            </a:endParaRPr>
          </a:p>
        </p:txBody>
      </p:sp>
      <p:sp>
        <p:nvSpPr>
          <p:cNvPr id="8" name="TextBox 7"/>
          <p:cNvSpPr txBox="1"/>
          <p:nvPr/>
        </p:nvSpPr>
        <p:spPr>
          <a:xfrm>
            <a:off x="5527014" y="616049"/>
            <a:ext cx="6526442" cy="461665"/>
          </a:xfrm>
          <a:prstGeom prst="rect">
            <a:avLst/>
          </a:prstGeom>
          <a:solidFill>
            <a:schemeClr val="bg1"/>
          </a:solidFill>
          <a:effectLst/>
        </p:spPr>
        <p:txBody>
          <a:bodyPr wrap="square" rtlCol="0">
            <a:spAutoFit/>
          </a:bodyPr>
          <a:lstStyle/>
          <a:p>
            <a:r>
              <a:rPr lang="es-MX" sz="2400" b="1" dirty="0" smtClean="0">
                <a:solidFill>
                  <a:srgbClr val="FF0000"/>
                </a:solidFill>
              </a:rPr>
              <a:t>1 de cada 7 tarjetas </a:t>
            </a:r>
            <a:r>
              <a:rPr lang="es-MX" sz="2400" dirty="0" smtClean="0">
                <a:solidFill>
                  <a:srgbClr val="FF0000"/>
                </a:solidFill>
              </a:rPr>
              <a:t>estuvo expuesta (</a:t>
            </a:r>
            <a:r>
              <a:rPr lang="es-MX" sz="2400" dirty="0" err="1" smtClean="0">
                <a:solidFill>
                  <a:srgbClr val="FF0000"/>
                </a:solidFill>
              </a:rPr>
              <a:t>Discover</a:t>
            </a:r>
            <a:r>
              <a:rPr lang="es-MX" sz="2400" dirty="0" smtClean="0">
                <a:solidFill>
                  <a:srgbClr val="FF0000"/>
                </a:solidFill>
              </a:rPr>
              <a:t>)</a:t>
            </a:r>
            <a:endParaRPr lang="en-US" sz="2400" dirty="0">
              <a:solidFill>
                <a:srgbClr val="FF0000"/>
              </a:solidFill>
            </a:endParaRPr>
          </a:p>
        </p:txBody>
      </p:sp>
      <p:sp>
        <p:nvSpPr>
          <p:cNvPr id="9" name="TextBox 8"/>
          <p:cNvSpPr txBox="1"/>
          <p:nvPr/>
        </p:nvSpPr>
        <p:spPr>
          <a:xfrm>
            <a:off x="2117584" y="4456512"/>
            <a:ext cx="10036316" cy="461665"/>
          </a:xfrm>
          <a:prstGeom prst="rect">
            <a:avLst/>
          </a:prstGeom>
          <a:solidFill>
            <a:schemeClr val="bg1"/>
          </a:solidFill>
          <a:effectLst/>
        </p:spPr>
        <p:txBody>
          <a:bodyPr wrap="square" rtlCol="0">
            <a:spAutoFit/>
          </a:bodyPr>
          <a:lstStyle/>
          <a:p>
            <a:r>
              <a:rPr lang="es-MX" sz="2400" b="1" dirty="0" smtClean="0">
                <a:solidFill>
                  <a:srgbClr val="FF0000"/>
                </a:solidFill>
              </a:rPr>
              <a:t>Un millón de aplicaciones Android Maliciosas </a:t>
            </a:r>
            <a:r>
              <a:rPr lang="es-MX" sz="2400" dirty="0" smtClean="0">
                <a:solidFill>
                  <a:srgbClr val="FF0000"/>
                </a:solidFill>
              </a:rPr>
              <a:t>(</a:t>
            </a:r>
            <a:r>
              <a:rPr lang="es-MX" sz="2400" dirty="0" err="1" smtClean="0">
                <a:solidFill>
                  <a:srgbClr val="FF0000"/>
                </a:solidFill>
              </a:rPr>
              <a:t>Trend</a:t>
            </a:r>
            <a:r>
              <a:rPr lang="es-MX" sz="2400" dirty="0" smtClean="0">
                <a:solidFill>
                  <a:srgbClr val="FF0000"/>
                </a:solidFill>
              </a:rPr>
              <a:t> Micro)</a:t>
            </a:r>
            <a:endParaRPr lang="en-US" sz="2400" dirty="0">
              <a:solidFill>
                <a:srgbClr val="FF0000"/>
              </a:solidFill>
            </a:endParaRPr>
          </a:p>
        </p:txBody>
      </p:sp>
      <p:sp>
        <p:nvSpPr>
          <p:cNvPr id="10" name="TextBox 9"/>
          <p:cNvSpPr txBox="1"/>
          <p:nvPr/>
        </p:nvSpPr>
        <p:spPr>
          <a:xfrm>
            <a:off x="5541649" y="1489969"/>
            <a:ext cx="6511808" cy="461665"/>
          </a:xfrm>
          <a:prstGeom prst="rect">
            <a:avLst/>
          </a:prstGeom>
          <a:solidFill>
            <a:schemeClr val="bg1"/>
          </a:solidFill>
          <a:effectLst/>
        </p:spPr>
        <p:txBody>
          <a:bodyPr wrap="square" rtlCol="0">
            <a:spAutoFit/>
          </a:bodyPr>
          <a:lstStyle/>
          <a:p>
            <a:r>
              <a:rPr lang="es-MX" sz="2400" dirty="0" smtClean="0">
                <a:solidFill>
                  <a:srgbClr val="FF0000"/>
                </a:solidFill>
              </a:rPr>
              <a:t>Robo de identidad </a:t>
            </a:r>
            <a:r>
              <a:rPr lang="es-MX" sz="2400" b="1" dirty="0" smtClean="0">
                <a:solidFill>
                  <a:srgbClr val="FF0000"/>
                </a:solidFill>
              </a:rPr>
              <a:t>perdidas por 2,200 </a:t>
            </a:r>
            <a:r>
              <a:rPr lang="es-MX" sz="2400" b="1" dirty="0" err="1" smtClean="0">
                <a:solidFill>
                  <a:srgbClr val="FF0000"/>
                </a:solidFill>
              </a:rPr>
              <a:t>mdd</a:t>
            </a:r>
            <a:r>
              <a:rPr lang="es-MX" sz="2400" b="1" dirty="0" smtClean="0">
                <a:solidFill>
                  <a:srgbClr val="FF0000"/>
                </a:solidFill>
              </a:rPr>
              <a:t> </a:t>
            </a:r>
            <a:r>
              <a:rPr lang="es-MX" sz="2400" dirty="0" smtClean="0">
                <a:solidFill>
                  <a:srgbClr val="FF0000"/>
                </a:solidFill>
              </a:rPr>
              <a:t>(RSA)</a:t>
            </a:r>
            <a:endParaRPr lang="en-US" sz="2400" dirty="0">
              <a:solidFill>
                <a:srgbClr val="FF0000"/>
              </a:solidFill>
            </a:endParaRPr>
          </a:p>
        </p:txBody>
      </p:sp>
      <p:sp>
        <p:nvSpPr>
          <p:cNvPr id="11" name="TextBox 10"/>
          <p:cNvSpPr txBox="1"/>
          <p:nvPr/>
        </p:nvSpPr>
        <p:spPr>
          <a:xfrm>
            <a:off x="1091047" y="3459149"/>
            <a:ext cx="11062854" cy="461665"/>
          </a:xfrm>
          <a:prstGeom prst="rect">
            <a:avLst/>
          </a:prstGeom>
          <a:solidFill>
            <a:schemeClr val="bg1"/>
          </a:solidFill>
          <a:effectLst/>
        </p:spPr>
        <p:txBody>
          <a:bodyPr wrap="square" rtlCol="0">
            <a:spAutoFit/>
          </a:bodyPr>
          <a:lstStyle/>
          <a:p>
            <a:r>
              <a:rPr lang="es-MX" sz="2400" dirty="0" smtClean="0">
                <a:solidFill>
                  <a:srgbClr val="FF0000"/>
                </a:solidFill>
              </a:rPr>
              <a:t>Un ataque cuesta en promedio </a:t>
            </a:r>
            <a:r>
              <a:rPr lang="es-MX" sz="2400" b="1" dirty="0" smtClean="0">
                <a:solidFill>
                  <a:srgbClr val="FF0000"/>
                </a:solidFill>
              </a:rPr>
              <a:t>214,000 por incidente </a:t>
            </a:r>
            <a:r>
              <a:rPr lang="es-MX" sz="2400" dirty="0" smtClean="0">
                <a:solidFill>
                  <a:srgbClr val="FF0000"/>
                </a:solidFill>
              </a:rPr>
              <a:t>(</a:t>
            </a:r>
            <a:r>
              <a:rPr lang="es-MX" sz="2400" dirty="0" err="1" smtClean="0">
                <a:solidFill>
                  <a:srgbClr val="FF0000"/>
                </a:solidFill>
              </a:rPr>
              <a:t>Ponemon</a:t>
            </a:r>
            <a:r>
              <a:rPr lang="es-MX" sz="2400" dirty="0" smtClean="0">
                <a:solidFill>
                  <a:srgbClr val="FF0000"/>
                </a:solidFill>
              </a:rPr>
              <a:t> </a:t>
            </a:r>
            <a:r>
              <a:rPr lang="es-MX" sz="2400" dirty="0" err="1" smtClean="0">
                <a:solidFill>
                  <a:srgbClr val="FF0000"/>
                </a:solidFill>
              </a:rPr>
              <a:t>Institute</a:t>
            </a:r>
            <a:r>
              <a:rPr lang="es-MX" sz="2400" dirty="0" smtClean="0">
                <a:solidFill>
                  <a:srgbClr val="FF0000"/>
                </a:solidFill>
              </a:rPr>
              <a:t>)</a:t>
            </a:r>
            <a:endParaRPr lang="en-US" sz="2400" dirty="0">
              <a:solidFill>
                <a:srgbClr val="FF0000"/>
              </a:solidFill>
            </a:endParaRPr>
          </a:p>
        </p:txBody>
      </p:sp>
      <p:sp>
        <p:nvSpPr>
          <p:cNvPr id="12" name="TextBox 11"/>
          <p:cNvSpPr txBox="1"/>
          <p:nvPr/>
        </p:nvSpPr>
        <p:spPr>
          <a:xfrm>
            <a:off x="5558911" y="2475350"/>
            <a:ext cx="6349071" cy="461665"/>
          </a:xfrm>
          <a:prstGeom prst="rect">
            <a:avLst/>
          </a:prstGeom>
          <a:solidFill>
            <a:schemeClr val="bg1"/>
          </a:solidFill>
          <a:effectLst/>
        </p:spPr>
        <p:txBody>
          <a:bodyPr wrap="square" rtlCol="0">
            <a:spAutoFit/>
          </a:bodyPr>
          <a:lstStyle>
            <a:defPPr>
              <a:defRPr lang="en-US"/>
            </a:defPPr>
            <a:lvl1pPr>
              <a:defRPr sz="2400"/>
            </a:lvl1pPr>
          </a:lstStyle>
          <a:p>
            <a:r>
              <a:rPr lang="es-MX" dirty="0">
                <a:solidFill>
                  <a:srgbClr val="FF0000"/>
                </a:solidFill>
              </a:rPr>
              <a:t>3.4 millones por hora de inactividad (</a:t>
            </a:r>
            <a:r>
              <a:rPr lang="es-MX" dirty="0" err="1">
                <a:solidFill>
                  <a:srgbClr val="FF0000"/>
                </a:solidFill>
              </a:rPr>
              <a:t>Ponemon</a:t>
            </a:r>
            <a:r>
              <a:rPr lang="es-MX" dirty="0" smtClean="0">
                <a:solidFill>
                  <a:srgbClr val="FF0000"/>
                </a:solidFill>
              </a:rPr>
              <a:t>)</a:t>
            </a:r>
            <a:endParaRPr lang="es-MX" dirty="0">
              <a:solidFill>
                <a:srgbClr val="FF0000"/>
              </a:solidFill>
            </a:endParaRPr>
          </a:p>
        </p:txBody>
      </p:sp>
      <p:sp>
        <p:nvSpPr>
          <p:cNvPr id="20" name="Title 1"/>
          <p:cNvSpPr>
            <a:spLocks noGrp="1"/>
          </p:cNvSpPr>
          <p:nvPr>
            <p:ph type="title"/>
          </p:nvPr>
        </p:nvSpPr>
        <p:spPr>
          <a:xfrm>
            <a:off x="4011689" y="59207"/>
            <a:ext cx="8689467" cy="665697"/>
          </a:xfrm>
        </p:spPr>
        <p:txBody>
          <a:bodyPr vert="horz" lIns="91440" tIns="45720" rIns="91440" bIns="45720" rtlCol="0" anchor="b">
            <a:noAutofit/>
          </a:bodyPr>
          <a:lstStyle/>
          <a:p>
            <a:r>
              <a:rPr lang="es-MX" sz="5400" dirty="0">
                <a:ln w="0"/>
                <a:solidFill>
                  <a:schemeClr val="accent1">
                    <a:lumMod val="50000"/>
                  </a:schemeClr>
                </a:solidFill>
                <a:effectLst>
                  <a:outerShdw blurRad="38100" dist="19050" dir="2700000" algn="tl" rotWithShape="0">
                    <a:schemeClr val="dk1">
                      <a:alpha val="40000"/>
                    </a:schemeClr>
                  </a:outerShdw>
                </a:effectLst>
                <a:latin typeface="+mn-lt"/>
              </a:rPr>
              <a:t>EUA Datos 2013 - 2015</a:t>
            </a:r>
            <a:endParaRPr lang="en-US" sz="5400" dirty="0">
              <a:ln w="0"/>
              <a:solidFill>
                <a:schemeClr val="accent1">
                  <a:lumMod val="50000"/>
                </a:schemeClr>
              </a:solidFill>
              <a:effectLst>
                <a:outerShdw blurRad="38100" dist="19050" dir="2700000" algn="tl" rotWithShape="0">
                  <a:schemeClr val="dk1">
                    <a:alpha val="40000"/>
                  </a:schemeClr>
                </a:outerShdw>
              </a:effectLst>
              <a:latin typeface="+mn-lt"/>
            </a:endParaRPr>
          </a:p>
        </p:txBody>
      </p:sp>
      <p:pic>
        <p:nvPicPr>
          <p:cNvPr id="13" name="Picture 7"/>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96089" y="6309382"/>
            <a:ext cx="1357811" cy="314415"/>
          </a:xfrm>
          <a:prstGeom prst="rect">
            <a:avLst/>
          </a:prstGeom>
        </p:spPr>
      </p:pic>
      <p:pic>
        <p:nvPicPr>
          <p:cNvPr id="14" name="Picture 13" descr="Resultado de imagen para asobancaria"/>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619" y="6225513"/>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90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sultado de imagen para mapa de colombia bandera"/>
          <p:cNvPicPr>
            <a:picLocks noChangeAspect="1" noChangeArrowheads="1"/>
          </p:cNvPicPr>
          <p:nvPr/>
        </p:nvPicPr>
        <p:blipFill rotWithShape="1">
          <a:blip r:embed="rId3">
            <a:extLst>
              <a:ext uri="{28A0092B-C50C-407E-A947-70E740481C1C}">
                <a14:useLocalDpi xmlns:a14="http://schemas.microsoft.com/office/drawing/2010/main" val="0"/>
              </a:ext>
            </a:extLst>
          </a:blip>
          <a:srcRect b="3936"/>
          <a:stretch/>
        </p:blipFill>
        <p:spPr bwMode="auto">
          <a:xfrm>
            <a:off x="-10633" y="631589"/>
            <a:ext cx="12198472" cy="52418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5122631"/>
            <a:ext cx="8367823" cy="395662"/>
          </a:xfrm>
          <a:prstGeom prst="rect">
            <a:avLst/>
          </a:prstGeom>
          <a:solidFill>
            <a:srgbClr val="000000">
              <a:alpha val="52157"/>
            </a:srgbClr>
          </a:solidFill>
          <a:ln>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r>
              <a:rPr lang="es-MX" sz="2000" b="1" spc="50" dirty="0" smtClean="0">
                <a:ln w="0"/>
                <a:solidFill>
                  <a:schemeClr val="bg2"/>
                </a:solidFill>
                <a:effectLst>
                  <a:innerShdw blurRad="63500" dist="50800" dir="13500000">
                    <a:srgbClr val="000000">
                      <a:alpha val="50000"/>
                    </a:srgbClr>
                  </a:innerShdw>
                </a:effectLst>
              </a:rPr>
              <a:t>Hurto por medios informáticos (ya hubo extracción de efectivo)   </a:t>
            </a:r>
            <a:r>
              <a:rPr lang="es-MX" sz="2800" b="1" spc="50" dirty="0" smtClean="0">
                <a:ln w="0"/>
                <a:solidFill>
                  <a:schemeClr val="bg2"/>
                </a:solidFill>
                <a:effectLst>
                  <a:innerShdw blurRad="63500" dist="50800" dir="13500000">
                    <a:srgbClr val="000000">
                      <a:alpha val="50000"/>
                    </a:srgbClr>
                  </a:innerShdw>
                </a:effectLst>
              </a:rPr>
              <a:t>4,572</a:t>
            </a:r>
            <a:r>
              <a:rPr lang="es-MX" sz="2000" b="1" spc="50" dirty="0" smtClean="0">
                <a:ln w="0"/>
                <a:solidFill>
                  <a:schemeClr val="bg2"/>
                </a:solidFill>
                <a:effectLst>
                  <a:innerShdw blurRad="63500" dist="50800" dir="13500000">
                    <a:srgbClr val="000000">
                      <a:alpha val="50000"/>
                    </a:srgbClr>
                  </a:innerShdw>
                </a:effectLst>
              </a:rPr>
              <a:t> </a:t>
            </a:r>
            <a:endParaRPr lang="en-US" sz="2000" b="1" spc="50" dirty="0">
              <a:ln w="0"/>
              <a:solidFill>
                <a:schemeClr val="bg2"/>
              </a:solidFill>
              <a:effectLst>
                <a:innerShdw blurRad="63500" dist="50800" dir="13500000">
                  <a:srgbClr val="000000">
                    <a:alpha val="50000"/>
                  </a:srgbClr>
                </a:innerShdw>
              </a:effectLst>
            </a:endParaRPr>
          </a:p>
        </p:txBody>
      </p:sp>
      <p:sp>
        <p:nvSpPr>
          <p:cNvPr id="8" name="Rectangle 7"/>
          <p:cNvSpPr/>
          <p:nvPr/>
        </p:nvSpPr>
        <p:spPr>
          <a:xfrm>
            <a:off x="0" y="4275570"/>
            <a:ext cx="7198242" cy="395661"/>
          </a:xfrm>
          <a:prstGeom prst="rect">
            <a:avLst/>
          </a:prstGeom>
          <a:solidFill>
            <a:srgbClr val="000000">
              <a:alpha val="52157"/>
            </a:srgbClr>
          </a:solidFill>
          <a:ln>
            <a:solidFill>
              <a:schemeClr val="accent1">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r>
              <a:rPr lang="es-MX" sz="2000" b="1" spc="50" dirty="0" smtClean="0">
                <a:ln w="0"/>
                <a:solidFill>
                  <a:schemeClr val="bg2"/>
                </a:solidFill>
                <a:effectLst>
                  <a:innerShdw blurRad="63500" dist="50800" dir="13500000">
                    <a:srgbClr val="000000">
                      <a:alpha val="50000"/>
                    </a:srgbClr>
                  </a:innerShdw>
                </a:effectLst>
              </a:rPr>
              <a:t>Acceso a un sistema informático (extraer información)  </a:t>
            </a:r>
            <a:r>
              <a:rPr lang="es-MX" sz="2800" b="1" spc="50" dirty="0" smtClean="0">
                <a:ln w="0"/>
                <a:solidFill>
                  <a:schemeClr val="bg2"/>
                </a:solidFill>
                <a:effectLst>
                  <a:innerShdw blurRad="63500" dist="50800" dir="13500000">
                    <a:srgbClr val="000000">
                      <a:alpha val="50000"/>
                    </a:srgbClr>
                  </a:innerShdw>
                </a:effectLst>
              </a:rPr>
              <a:t>1,087</a:t>
            </a:r>
            <a:r>
              <a:rPr lang="es-MX" sz="2000" b="1" spc="50" dirty="0" smtClean="0">
                <a:ln w="0"/>
                <a:solidFill>
                  <a:schemeClr val="bg2"/>
                </a:solidFill>
                <a:effectLst>
                  <a:innerShdw blurRad="63500" dist="50800" dir="13500000">
                    <a:srgbClr val="000000">
                      <a:alpha val="50000"/>
                    </a:srgbClr>
                  </a:innerShdw>
                </a:effectLst>
              </a:rPr>
              <a:t> </a:t>
            </a:r>
            <a:endParaRPr lang="en-US" sz="2000" b="1" spc="50" dirty="0">
              <a:ln w="0"/>
              <a:solidFill>
                <a:schemeClr val="bg2"/>
              </a:solidFill>
              <a:effectLst>
                <a:innerShdw blurRad="63500" dist="50800" dir="13500000">
                  <a:srgbClr val="000000">
                    <a:alpha val="50000"/>
                  </a:srgbClr>
                </a:innerShdw>
              </a:effectLst>
            </a:endParaRPr>
          </a:p>
        </p:txBody>
      </p:sp>
      <p:sp>
        <p:nvSpPr>
          <p:cNvPr id="9" name="Rectangle 8"/>
          <p:cNvSpPr/>
          <p:nvPr/>
        </p:nvSpPr>
        <p:spPr>
          <a:xfrm>
            <a:off x="0" y="3428511"/>
            <a:ext cx="6570922" cy="395659"/>
          </a:xfrm>
          <a:prstGeom prst="rect">
            <a:avLst/>
          </a:prstGeom>
          <a:solidFill>
            <a:srgbClr val="000000">
              <a:alpha val="52157"/>
            </a:srgbClr>
          </a:solidFill>
          <a:ln>
            <a:solidFill>
              <a:schemeClr val="accent1">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r>
              <a:rPr lang="es-MX" sz="2000" b="1" spc="50" dirty="0" smtClean="0">
                <a:ln w="0"/>
                <a:solidFill>
                  <a:schemeClr val="bg2"/>
                </a:solidFill>
                <a:effectLst>
                  <a:innerShdw blurRad="63500" dist="50800" dir="13500000">
                    <a:srgbClr val="000000">
                      <a:alpha val="50000"/>
                    </a:srgbClr>
                  </a:innerShdw>
                </a:effectLst>
              </a:rPr>
              <a:t>Violación de datos personales   </a:t>
            </a:r>
            <a:r>
              <a:rPr lang="es-MX" sz="2800" b="1" spc="50" dirty="0" smtClean="0">
                <a:ln w="0"/>
                <a:solidFill>
                  <a:schemeClr val="bg2"/>
                </a:solidFill>
                <a:effectLst>
                  <a:innerShdw blurRad="63500" dist="50800" dir="13500000">
                    <a:srgbClr val="000000">
                      <a:alpha val="50000"/>
                    </a:srgbClr>
                  </a:innerShdw>
                </a:effectLst>
              </a:rPr>
              <a:t>965</a:t>
            </a:r>
            <a:r>
              <a:rPr lang="es-MX" sz="2000" b="1" spc="50" dirty="0" smtClean="0">
                <a:ln w="0"/>
                <a:solidFill>
                  <a:schemeClr val="bg2"/>
                </a:solidFill>
                <a:effectLst>
                  <a:innerShdw blurRad="63500" dist="50800" dir="13500000">
                    <a:srgbClr val="000000">
                      <a:alpha val="50000"/>
                    </a:srgbClr>
                  </a:innerShdw>
                </a:effectLst>
              </a:rPr>
              <a:t> </a:t>
            </a:r>
            <a:endParaRPr lang="en-US" sz="2000" b="1" spc="50" dirty="0">
              <a:ln w="0"/>
              <a:solidFill>
                <a:schemeClr val="bg2"/>
              </a:solidFill>
              <a:effectLst>
                <a:innerShdw blurRad="63500" dist="50800" dir="13500000">
                  <a:srgbClr val="000000">
                    <a:alpha val="50000"/>
                  </a:srgbClr>
                </a:innerShdw>
              </a:effectLst>
            </a:endParaRPr>
          </a:p>
        </p:txBody>
      </p:sp>
      <p:sp>
        <p:nvSpPr>
          <p:cNvPr id="10" name="Rectangle 9"/>
          <p:cNvSpPr/>
          <p:nvPr/>
        </p:nvSpPr>
        <p:spPr>
          <a:xfrm>
            <a:off x="1" y="2581452"/>
            <a:ext cx="5752213" cy="395657"/>
          </a:xfrm>
          <a:prstGeom prst="rect">
            <a:avLst/>
          </a:prstGeom>
          <a:solidFill>
            <a:srgbClr val="000000">
              <a:alpha val="52157"/>
            </a:srgbClr>
          </a:solidFill>
          <a:ln>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r>
              <a:rPr lang="es-MX" sz="2000" b="1" spc="50" dirty="0" smtClean="0">
                <a:ln w="0"/>
                <a:solidFill>
                  <a:schemeClr val="bg2"/>
                </a:solidFill>
                <a:effectLst>
                  <a:innerShdw blurRad="63500" dist="50800" dir="13500000">
                    <a:srgbClr val="000000">
                      <a:alpha val="50000"/>
                    </a:srgbClr>
                  </a:innerShdw>
                </a:effectLst>
              </a:rPr>
              <a:t>Transferencia de activos (acciones) </a:t>
            </a:r>
            <a:r>
              <a:rPr lang="es-MX" sz="2800" b="1" spc="50" dirty="0" smtClean="0">
                <a:ln w="0"/>
                <a:solidFill>
                  <a:schemeClr val="bg2"/>
                </a:solidFill>
                <a:effectLst>
                  <a:innerShdw blurRad="63500" dist="50800" dir="13500000">
                    <a:srgbClr val="000000">
                      <a:alpha val="50000"/>
                    </a:srgbClr>
                  </a:innerShdw>
                </a:effectLst>
              </a:rPr>
              <a:t>279</a:t>
            </a:r>
            <a:endParaRPr lang="en-US" sz="2800" b="1" spc="50" dirty="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10633" y="1734391"/>
            <a:ext cx="5124893" cy="395658"/>
          </a:xfrm>
          <a:prstGeom prst="rect">
            <a:avLst/>
          </a:prstGeom>
          <a:solidFill>
            <a:srgbClr val="000000">
              <a:alpha val="52157"/>
            </a:srgbClr>
          </a:solidFill>
          <a:ln>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r>
              <a:rPr lang="es-MX" sz="2000" b="1" spc="50" dirty="0" smtClean="0">
                <a:ln w="0"/>
                <a:solidFill>
                  <a:schemeClr val="bg2"/>
                </a:solidFill>
                <a:effectLst>
                  <a:innerShdw blurRad="63500" dist="50800" dir="13500000">
                    <a:srgbClr val="000000">
                      <a:alpha val="50000"/>
                    </a:srgbClr>
                  </a:innerShdw>
                </a:effectLst>
              </a:rPr>
              <a:t>Suplantación de sitios  </a:t>
            </a:r>
            <a:r>
              <a:rPr lang="es-MX" sz="2800" b="1" spc="50" dirty="0" smtClean="0">
                <a:ln w="0"/>
                <a:solidFill>
                  <a:schemeClr val="bg2"/>
                </a:solidFill>
                <a:effectLst>
                  <a:innerShdw blurRad="63500" dist="50800" dir="13500000">
                    <a:srgbClr val="000000">
                      <a:alpha val="50000"/>
                    </a:srgbClr>
                  </a:innerShdw>
                </a:effectLst>
              </a:rPr>
              <a:t>198</a:t>
            </a:r>
            <a:endParaRPr lang="en-US" sz="2800" b="1" spc="50" dirty="0">
              <a:ln w="0"/>
              <a:solidFill>
                <a:schemeClr val="bg2"/>
              </a:solidFill>
              <a:effectLst>
                <a:innerShdw blurRad="63500" dist="50800" dir="13500000">
                  <a:srgbClr val="000000">
                    <a:alpha val="50000"/>
                  </a:srgbClr>
                </a:innerShdw>
              </a:effectLst>
            </a:endParaRPr>
          </a:p>
        </p:txBody>
      </p:sp>
      <p:sp>
        <p:nvSpPr>
          <p:cNvPr id="12" name="Rectangle 11"/>
          <p:cNvSpPr/>
          <p:nvPr/>
        </p:nvSpPr>
        <p:spPr>
          <a:xfrm>
            <a:off x="1" y="951130"/>
            <a:ext cx="4316818" cy="331857"/>
          </a:xfrm>
          <a:prstGeom prst="rect">
            <a:avLst/>
          </a:prstGeom>
          <a:solidFill>
            <a:srgbClr val="000000">
              <a:alpha val="52157"/>
            </a:srgbClr>
          </a:solidFill>
          <a:ln>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r>
              <a:rPr lang="es-MX" sz="2000" b="1" spc="50" dirty="0" smtClean="0">
                <a:ln w="0"/>
                <a:solidFill>
                  <a:schemeClr val="bg2"/>
                </a:solidFill>
                <a:effectLst>
                  <a:innerShdw blurRad="63500" dist="50800" dir="13500000">
                    <a:srgbClr val="000000">
                      <a:alpha val="50000"/>
                    </a:srgbClr>
                  </a:innerShdw>
                </a:effectLst>
              </a:rPr>
              <a:t>Uso de Software Malicioso </a:t>
            </a:r>
            <a:r>
              <a:rPr lang="es-MX" sz="2800" b="1" spc="50" dirty="0" smtClean="0">
                <a:ln w="0"/>
                <a:solidFill>
                  <a:schemeClr val="bg2"/>
                </a:solidFill>
                <a:effectLst>
                  <a:innerShdw blurRad="63500" dist="50800" dir="13500000">
                    <a:srgbClr val="000000">
                      <a:alpha val="50000"/>
                    </a:srgbClr>
                  </a:innerShdw>
                </a:effectLst>
              </a:rPr>
              <a:t>17</a:t>
            </a:r>
            <a:endParaRPr lang="en-US" sz="2800" b="1" spc="50" dirty="0">
              <a:ln w="0"/>
              <a:solidFill>
                <a:schemeClr val="bg2"/>
              </a:solidFill>
              <a:effectLst>
                <a:innerShdw blurRad="63500" dist="50800" dir="13500000">
                  <a:srgbClr val="000000">
                    <a:alpha val="50000"/>
                  </a:srgbClr>
                </a:innerShdw>
              </a:effectLst>
            </a:endParaRPr>
          </a:p>
        </p:txBody>
      </p:sp>
      <p:sp>
        <p:nvSpPr>
          <p:cNvPr id="5" name="Oval 4"/>
          <p:cNvSpPr/>
          <p:nvPr/>
        </p:nvSpPr>
        <p:spPr>
          <a:xfrm>
            <a:off x="8484781" y="2285994"/>
            <a:ext cx="3007242" cy="275383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rtlCol="0" anchor="ctr"/>
          <a:lstStyle/>
          <a:p>
            <a:pPr algn="ctr"/>
            <a:r>
              <a:rPr lang="es-MX" sz="2800" b="1" spc="50" dirty="0" smtClean="0">
                <a:ln w="0"/>
                <a:solidFill>
                  <a:schemeClr val="bg2"/>
                </a:solidFill>
                <a:effectLst>
                  <a:outerShdw blurRad="38100" dist="38100" dir="2700000" algn="tl">
                    <a:srgbClr val="000000">
                      <a:alpha val="43137"/>
                    </a:srgbClr>
                  </a:outerShdw>
                </a:effectLst>
              </a:rPr>
              <a:t>Total de denuncias formales recibidas 7,118</a:t>
            </a:r>
            <a:endParaRPr lang="en-US" sz="2800" b="1" spc="50" dirty="0">
              <a:ln w="0"/>
              <a:solidFill>
                <a:schemeClr val="bg2"/>
              </a:solidFill>
              <a:effectLst>
                <a:outerShdw blurRad="38100" dist="38100" dir="2700000" algn="tl">
                  <a:srgbClr val="000000">
                    <a:alpha val="43137"/>
                  </a:srgbClr>
                </a:outerShdw>
              </a:effectLst>
            </a:endParaRPr>
          </a:p>
        </p:txBody>
      </p:sp>
      <p:grpSp>
        <p:nvGrpSpPr>
          <p:cNvPr id="6" name="Group 5"/>
          <p:cNvGrpSpPr/>
          <p:nvPr/>
        </p:nvGrpSpPr>
        <p:grpSpPr>
          <a:xfrm>
            <a:off x="1" y="5790714"/>
            <a:ext cx="12206176" cy="493123"/>
            <a:chOff x="1" y="6056533"/>
            <a:chExt cx="12206176" cy="493123"/>
          </a:xfrm>
        </p:grpSpPr>
        <p:sp>
          <p:nvSpPr>
            <p:cNvPr id="14" name="Rectangle 13"/>
            <p:cNvSpPr/>
            <p:nvPr/>
          </p:nvSpPr>
          <p:spPr>
            <a:xfrm>
              <a:off x="1" y="6056533"/>
              <a:ext cx="3997842" cy="493123"/>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800" b="1" spc="50" dirty="0">
                  <a:ln w="0"/>
                  <a:solidFill>
                    <a:schemeClr val="bg2"/>
                  </a:solidFill>
                  <a:effectLst>
                    <a:outerShdw blurRad="38100" dist="38100" dir="2700000" algn="tl">
                      <a:srgbClr val="000000">
                        <a:alpha val="43137"/>
                      </a:srgbClr>
                    </a:outerShdw>
                  </a:effectLst>
                </a:rPr>
                <a:t>60 %</a:t>
              </a:r>
              <a:r>
                <a:rPr lang="es-MX" sz="2000" b="1" spc="50" dirty="0">
                  <a:ln w="0"/>
                  <a:solidFill>
                    <a:schemeClr val="bg2"/>
                  </a:solidFill>
                  <a:effectLst>
                    <a:outerShdw blurRad="38100" dist="38100" dir="2700000" algn="tl">
                      <a:srgbClr val="000000">
                        <a:alpha val="43137"/>
                      </a:srgbClr>
                    </a:outerShdw>
                  </a:effectLst>
                </a:rPr>
                <a:t> Ciudadanos</a:t>
              </a:r>
              <a:endParaRPr lang="en-US" sz="2000" b="1" spc="50" dirty="0">
                <a:ln w="0"/>
                <a:solidFill>
                  <a:schemeClr val="bg2"/>
                </a:solidFill>
                <a:effectLst>
                  <a:outerShdw blurRad="38100" dist="38100" dir="2700000" algn="tl">
                    <a:srgbClr val="000000">
                      <a:alpha val="43137"/>
                    </a:srgbClr>
                  </a:outerShdw>
                </a:effectLst>
              </a:endParaRPr>
            </a:p>
          </p:txBody>
        </p:sp>
        <p:sp>
          <p:nvSpPr>
            <p:cNvPr id="16" name="Rectangle 15"/>
            <p:cNvSpPr/>
            <p:nvPr/>
          </p:nvSpPr>
          <p:spPr>
            <a:xfrm>
              <a:off x="3997843" y="6056533"/>
              <a:ext cx="3753293" cy="493122"/>
            </a:xfrm>
            <a:prstGeom prst="rect">
              <a:avLst/>
            </a:prstGeom>
            <a:solidFill>
              <a:schemeClr val="accent5"/>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2800" b="1" spc="50" dirty="0">
                  <a:ln w="0"/>
                  <a:solidFill>
                    <a:schemeClr val="bg2"/>
                  </a:solidFill>
                  <a:effectLst>
                    <a:outerShdw blurRad="38100" dist="38100" dir="2700000" algn="tl">
                      <a:srgbClr val="000000">
                        <a:alpha val="43137"/>
                      </a:srgbClr>
                    </a:outerShdw>
                  </a:effectLst>
                </a:rPr>
                <a:t>20 %</a:t>
              </a:r>
              <a:r>
                <a:rPr lang="es-MX" sz="2000" b="1" spc="50" dirty="0">
                  <a:ln w="0"/>
                  <a:solidFill>
                    <a:schemeClr val="bg2"/>
                  </a:solidFill>
                  <a:effectLst>
                    <a:outerShdw blurRad="38100" dist="38100" dir="2700000" algn="tl">
                      <a:srgbClr val="000000">
                        <a:alpha val="43137"/>
                      </a:srgbClr>
                    </a:outerShdw>
                  </a:effectLst>
                </a:rPr>
                <a:t> Financiero</a:t>
              </a:r>
              <a:endParaRPr lang="en-US" sz="2000" b="1" spc="50" dirty="0">
                <a:ln w="0"/>
                <a:solidFill>
                  <a:schemeClr val="bg2"/>
                </a:solidFill>
                <a:effectLst>
                  <a:outerShdw blurRad="38100" dist="38100" dir="2700000" algn="tl">
                    <a:srgbClr val="000000">
                      <a:alpha val="43137"/>
                    </a:srgbClr>
                  </a:outerShdw>
                </a:effectLst>
              </a:endParaRPr>
            </a:p>
          </p:txBody>
        </p:sp>
        <p:sp>
          <p:nvSpPr>
            <p:cNvPr id="17" name="Rectangle 16"/>
            <p:cNvSpPr/>
            <p:nvPr/>
          </p:nvSpPr>
          <p:spPr>
            <a:xfrm>
              <a:off x="7751136" y="6058306"/>
              <a:ext cx="4455041" cy="491350"/>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b="1" spc="50" dirty="0">
                  <a:ln w="0"/>
                  <a:solidFill>
                    <a:schemeClr val="bg2"/>
                  </a:solidFill>
                  <a:effectLst>
                    <a:outerShdw blurRad="38100" dist="38100" dir="2700000" algn="tl">
                      <a:srgbClr val="000000">
                        <a:alpha val="43137"/>
                      </a:srgbClr>
                    </a:outerShdw>
                  </a:effectLst>
                </a:rPr>
                <a:t>20 %</a:t>
              </a:r>
              <a:r>
                <a:rPr lang="es-MX" sz="2000" b="1" spc="50" dirty="0">
                  <a:ln w="0"/>
                  <a:solidFill>
                    <a:schemeClr val="bg2"/>
                  </a:solidFill>
                  <a:effectLst>
                    <a:outerShdw blurRad="38100" dist="38100" dir="2700000" algn="tl">
                      <a:srgbClr val="000000">
                        <a:alpha val="43137"/>
                      </a:srgbClr>
                    </a:outerShdw>
                  </a:effectLst>
                </a:rPr>
                <a:t> </a:t>
              </a:r>
              <a:r>
                <a:rPr lang="es-MX" sz="2000" b="1" spc="50" dirty="0" smtClean="0">
                  <a:ln w="0"/>
                  <a:solidFill>
                    <a:schemeClr val="bg2"/>
                  </a:solidFill>
                  <a:effectLst>
                    <a:outerShdw blurRad="38100" dist="38100" dir="2700000" algn="tl">
                      <a:srgbClr val="000000">
                        <a:alpha val="43137"/>
                      </a:srgbClr>
                    </a:outerShdw>
                  </a:effectLst>
                </a:rPr>
                <a:t>Telecom, </a:t>
              </a:r>
              <a:r>
                <a:rPr lang="es-MX" sz="2000" b="1" spc="50" dirty="0">
                  <a:ln w="0"/>
                  <a:solidFill>
                    <a:schemeClr val="bg2"/>
                  </a:solidFill>
                  <a:effectLst>
                    <a:outerShdw blurRad="38100" dist="38100" dir="2700000" algn="tl">
                      <a:srgbClr val="000000">
                        <a:alpha val="43137"/>
                      </a:srgbClr>
                    </a:outerShdw>
                  </a:effectLst>
                </a:rPr>
                <a:t>Transporte, Industria</a:t>
              </a:r>
              <a:endParaRPr lang="en-US" sz="2000" b="1" spc="50" dirty="0">
                <a:ln w="0"/>
                <a:solidFill>
                  <a:schemeClr val="bg2"/>
                </a:solidFill>
                <a:effectLst>
                  <a:outerShdw blurRad="38100" dist="38100" dir="2700000" algn="tl">
                    <a:srgbClr val="000000">
                      <a:alpha val="43137"/>
                    </a:srgbClr>
                  </a:outerShdw>
                </a:effectLst>
              </a:endParaRPr>
            </a:p>
          </p:txBody>
        </p:sp>
      </p:grpSp>
      <p:sp>
        <p:nvSpPr>
          <p:cNvPr id="18" name="Title 1"/>
          <p:cNvSpPr>
            <a:spLocks noGrp="1"/>
          </p:cNvSpPr>
          <p:nvPr>
            <p:ph type="title"/>
          </p:nvPr>
        </p:nvSpPr>
        <p:spPr>
          <a:xfrm>
            <a:off x="-10633" y="0"/>
            <a:ext cx="11760794" cy="835243"/>
          </a:xfrm>
        </p:spPr>
        <p:txBody>
          <a:bodyPr vert="horz" lIns="91440" tIns="45720" rIns="91440" bIns="45720" rtlCol="0" anchor="b">
            <a:noAutofit/>
          </a:bodyPr>
          <a:lstStyle/>
          <a:p>
            <a:r>
              <a:rPr lang="es-MX" sz="6000" dirty="0" smtClean="0">
                <a:ln w="0"/>
                <a:solidFill>
                  <a:schemeClr val="accent1">
                    <a:lumMod val="50000"/>
                  </a:schemeClr>
                </a:solidFill>
                <a:effectLst>
                  <a:outerShdw blurRad="38100" dist="19050" dir="2700000" algn="tl" rotWithShape="0">
                    <a:schemeClr val="dk1">
                      <a:alpha val="40000"/>
                    </a:schemeClr>
                  </a:outerShdw>
                </a:effectLst>
                <a:latin typeface="+mn-lt"/>
              </a:rPr>
              <a:t>Delitos informáticos </a:t>
            </a:r>
            <a:r>
              <a:rPr lang="es-MX" sz="6000" dirty="0">
                <a:ln w="0"/>
                <a:solidFill>
                  <a:schemeClr val="accent1">
                    <a:lumMod val="50000"/>
                  </a:schemeClr>
                </a:solidFill>
                <a:effectLst>
                  <a:outerShdw blurRad="38100" dist="19050" dir="2700000" algn="tl" rotWithShape="0">
                    <a:schemeClr val="dk1">
                      <a:alpha val="40000"/>
                    </a:schemeClr>
                  </a:outerShdw>
                </a:effectLst>
                <a:latin typeface="+mn-lt"/>
              </a:rPr>
              <a:t>en </a:t>
            </a:r>
            <a:r>
              <a:rPr lang="es-MX" sz="6000" dirty="0" smtClean="0">
                <a:ln w="0"/>
                <a:solidFill>
                  <a:schemeClr val="accent1">
                    <a:lumMod val="50000"/>
                  </a:schemeClr>
                </a:solidFill>
                <a:effectLst>
                  <a:outerShdw blurRad="38100" dist="19050" dir="2700000" algn="tl" rotWithShape="0">
                    <a:schemeClr val="dk1">
                      <a:alpha val="40000"/>
                    </a:schemeClr>
                  </a:outerShdw>
                </a:effectLst>
                <a:latin typeface="+mn-lt"/>
              </a:rPr>
              <a:t>Colombia</a:t>
            </a:r>
            <a:endParaRPr lang="en-US" sz="6000" dirty="0">
              <a:ln w="0"/>
              <a:solidFill>
                <a:schemeClr val="accent1">
                  <a:lumMod val="50000"/>
                </a:schemeClr>
              </a:solidFill>
              <a:effectLst>
                <a:outerShdw blurRad="38100" dist="19050" dir="2700000" algn="tl" rotWithShape="0">
                  <a:schemeClr val="dk1">
                    <a:alpha val="40000"/>
                  </a:schemeClr>
                </a:outerShdw>
              </a:effectLst>
              <a:latin typeface="+mn-lt"/>
            </a:endParaRPr>
          </a:p>
        </p:txBody>
      </p:sp>
      <p:pic>
        <p:nvPicPr>
          <p:cNvPr id="15" name="Picture 7"/>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567766" y="6352604"/>
            <a:ext cx="1357811" cy="314415"/>
          </a:xfrm>
          <a:prstGeom prst="rect">
            <a:avLst/>
          </a:prstGeom>
        </p:spPr>
      </p:pic>
      <p:sp>
        <p:nvSpPr>
          <p:cNvPr id="19" name="Title 1"/>
          <p:cNvSpPr txBox="1">
            <a:spLocks/>
          </p:cNvSpPr>
          <p:nvPr/>
        </p:nvSpPr>
        <p:spPr>
          <a:xfrm>
            <a:off x="-28971" y="6344796"/>
            <a:ext cx="11760794" cy="5329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dirty="0" smtClean="0">
                <a:ln w="0"/>
                <a:effectLst>
                  <a:outerShdw blurRad="38100" dist="19050" dir="2700000" algn="tl" rotWithShape="0">
                    <a:schemeClr val="dk1">
                      <a:alpha val="40000"/>
                    </a:schemeClr>
                  </a:outerShdw>
                </a:effectLst>
                <a:latin typeface="+mn-lt"/>
              </a:rPr>
              <a:t>2015</a:t>
            </a:r>
            <a:endParaRPr lang="en-US" sz="4800" dirty="0">
              <a:ln w="0"/>
              <a:effectLst>
                <a:outerShdw blurRad="38100" dist="19050" dir="2700000" algn="tl" rotWithShape="0">
                  <a:schemeClr val="dk1">
                    <a:alpha val="40000"/>
                  </a:schemeClr>
                </a:outerShdw>
              </a:effectLst>
              <a:latin typeface="+mn-lt"/>
            </a:endParaRPr>
          </a:p>
        </p:txBody>
      </p:sp>
      <p:pic>
        <p:nvPicPr>
          <p:cNvPr id="20" name="Picture 19" descr="Resultado de imagen para asobancaria"/>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56055" y="6319311"/>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8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283527" y="1604439"/>
            <a:ext cx="8515675" cy="2926442"/>
          </a:xfrm>
          <a:prstGeom prst="rect">
            <a:avLst/>
          </a:prstGeom>
          <a:noFill/>
          <a:extLst/>
        </p:spPr>
        <p:txBody>
          <a:bodyPr vert="horz" wrap="square" lIns="91440" tIns="45720" rIns="91440" bIns="45720" rtlCol="0">
            <a:spAutoFit/>
          </a:bodyPr>
          <a:lstStyle>
            <a:lvl1pPr indent="-228600">
              <a:lnSpc>
                <a:spcPct val="90000"/>
              </a:lnSpc>
              <a:spcBef>
                <a:spcPts val="1000"/>
              </a:spcBef>
              <a:buFont typeface="Arial" panose="020B0604020202020204" pitchFamily="34" charset="0"/>
              <a:buChar char="•"/>
              <a:defRPr sz="4000" b="1" spc="50">
                <a:ln w="0"/>
                <a:solidFill>
                  <a:schemeClr val="bg2"/>
                </a:solidFill>
                <a:effectLst>
                  <a:innerShdw blurRad="63500" dist="50800" dir="13500000">
                    <a:srgbClr val="000000">
                      <a:alpha val="50000"/>
                    </a:srgbClr>
                  </a:innerShdw>
                </a:effectLs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lgn="ctr"/>
            <a:endParaRPr lang="en-US" sz="4000" dirty="0">
              <a:ln w="0"/>
              <a:solidFill>
                <a:schemeClr val="accent1">
                  <a:lumMod val="50000"/>
                </a:schemeClr>
              </a:solidFill>
              <a:effectLst>
                <a:outerShdw blurRad="38100" dist="19050" dir="2700000" algn="tl" rotWithShape="0">
                  <a:schemeClr val="dk1">
                    <a:alpha val="40000"/>
                  </a:schemeClr>
                </a:outerShdw>
              </a:effectLst>
            </a:endParaRPr>
          </a:p>
          <a:p>
            <a:pPr marL="457200" lvl="1" indent="0" algn="ctr">
              <a:buNone/>
            </a:pPr>
            <a:r>
              <a:rPr lang="en-US" sz="4000" dirty="0" err="1" smtClean="0">
                <a:ln w="0"/>
                <a:solidFill>
                  <a:schemeClr val="accent1">
                    <a:lumMod val="50000"/>
                  </a:schemeClr>
                </a:solidFill>
                <a:effectLst>
                  <a:outerShdw blurRad="38100" dist="19050" dir="2700000" algn="tl" rotWithShape="0">
                    <a:schemeClr val="dk1">
                      <a:alpha val="40000"/>
                    </a:schemeClr>
                  </a:outerShdw>
                </a:effectLst>
              </a:rPr>
              <a:t>Es</a:t>
            </a:r>
            <a:r>
              <a:rPr lang="en-US" sz="4000" dirty="0" smtClean="0">
                <a:ln w="0"/>
                <a:solidFill>
                  <a:schemeClr val="accent1">
                    <a:lumMod val="50000"/>
                  </a:schemeClr>
                </a:solidFill>
                <a:effectLst>
                  <a:outerShdw blurRad="38100" dist="19050" dir="2700000" algn="tl" rotWithShape="0">
                    <a:schemeClr val="dk1">
                      <a:alpha val="40000"/>
                    </a:schemeClr>
                  </a:outerShdw>
                </a:effectLst>
              </a:rPr>
              <a:t> el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uso</a:t>
            </a:r>
            <a:r>
              <a:rPr lang="en-US" sz="4000" dirty="0" smtClean="0">
                <a:ln w="0"/>
                <a:solidFill>
                  <a:schemeClr val="accent1">
                    <a:lumMod val="50000"/>
                  </a:schemeClr>
                </a:solidFill>
                <a:effectLst>
                  <a:outerShdw blurRad="38100" dist="19050" dir="2700000" algn="tl" rotWithShape="0">
                    <a:schemeClr val="dk1">
                      <a:alpha val="40000"/>
                    </a:schemeClr>
                  </a:outerShdw>
                </a:effectLst>
              </a:rPr>
              <a:t> de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tecnicas</a:t>
            </a:r>
            <a:r>
              <a:rPr lang="en-US" sz="4000" dirty="0" smtClean="0">
                <a:ln w="0"/>
                <a:solidFill>
                  <a:schemeClr val="accent1">
                    <a:lumMod val="50000"/>
                  </a:schemeClr>
                </a:solidFill>
                <a:effectLst>
                  <a:outerShdw blurRad="38100" dist="19050" dir="2700000" algn="tl" rotWithShape="0">
                    <a:schemeClr val="dk1">
                      <a:alpha val="40000"/>
                    </a:schemeClr>
                  </a:outerShdw>
                </a:effectLst>
              </a:rPr>
              <a:t>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matemáticas</a:t>
            </a:r>
            <a:r>
              <a:rPr lang="en-US" sz="4000" dirty="0" smtClean="0">
                <a:ln w="0"/>
                <a:solidFill>
                  <a:schemeClr val="accent1">
                    <a:lumMod val="50000"/>
                  </a:schemeClr>
                </a:solidFill>
                <a:effectLst>
                  <a:outerShdw blurRad="38100" dist="19050" dir="2700000" algn="tl" rotWithShape="0">
                    <a:schemeClr val="dk1">
                      <a:alpha val="40000"/>
                    </a:schemeClr>
                  </a:outerShdw>
                </a:effectLst>
              </a:rPr>
              <a:t> y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estadisticas</a:t>
            </a:r>
            <a:r>
              <a:rPr lang="en-US" sz="4000" dirty="0" smtClean="0">
                <a:ln w="0"/>
                <a:solidFill>
                  <a:schemeClr val="accent1">
                    <a:lumMod val="50000"/>
                  </a:schemeClr>
                </a:solidFill>
                <a:effectLst>
                  <a:outerShdw blurRad="38100" dist="19050" dir="2700000" algn="tl" rotWithShape="0">
                    <a:schemeClr val="dk1">
                      <a:alpha val="40000"/>
                    </a:schemeClr>
                  </a:outerShdw>
                </a:effectLst>
              </a:rPr>
              <a:t> para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descubrir</a:t>
            </a:r>
            <a:r>
              <a:rPr lang="en-US" sz="4000" dirty="0" smtClean="0">
                <a:ln w="0"/>
                <a:solidFill>
                  <a:schemeClr val="accent1">
                    <a:lumMod val="50000"/>
                  </a:schemeClr>
                </a:solidFill>
                <a:effectLst>
                  <a:outerShdw blurRad="38100" dist="19050" dir="2700000" algn="tl" rotWithShape="0">
                    <a:schemeClr val="dk1">
                      <a:alpha val="40000"/>
                    </a:schemeClr>
                  </a:outerShdw>
                </a:effectLst>
              </a:rPr>
              <a:t>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patrones</a:t>
            </a:r>
            <a:r>
              <a:rPr lang="en-US" sz="4000" dirty="0" smtClean="0">
                <a:ln w="0"/>
                <a:solidFill>
                  <a:schemeClr val="accent1">
                    <a:lumMod val="50000"/>
                  </a:schemeClr>
                </a:solidFill>
                <a:effectLst>
                  <a:outerShdw blurRad="38100" dist="19050" dir="2700000" algn="tl" rotWithShape="0">
                    <a:schemeClr val="dk1">
                      <a:alpha val="40000"/>
                    </a:schemeClr>
                  </a:outerShdw>
                </a:effectLst>
              </a:rPr>
              <a:t>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en</a:t>
            </a:r>
            <a:r>
              <a:rPr lang="en-US" sz="4000" dirty="0" smtClean="0">
                <a:ln w="0"/>
                <a:solidFill>
                  <a:schemeClr val="accent1">
                    <a:lumMod val="50000"/>
                  </a:schemeClr>
                </a:solidFill>
                <a:effectLst>
                  <a:outerShdw blurRad="38100" dist="19050" dir="2700000" algn="tl" rotWithShape="0">
                    <a:schemeClr val="dk1">
                      <a:alpha val="40000"/>
                    </a:schemeClr>
                  </a:outerShdw>
                </a:effectLst>
              </a:rPr>
              <a:t> una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infinta</a:t>
            </a:r>
            <a:r>
              <a:rPr lang="en-US" sz="4000" dirty="0" smtClean="0">
                <a:ln w="0"/>
                <a:solidFill>
                  <a:schemeClr val="accent1">
                    <a:lumMod val="50000"/>
                  </a:schemeClr>
                </a:solidFill>
                <a:effectLst>
                  <a:outerShdw blurRad="38100" dist="19050" dir="2700000" algn="tl" rotWithShape="0">
                    <a:schemeClr val="dk1">
                      <a:alpha val="40000"/>
                    </a:schemeClr>
                  </a:outerShdw>
                </a:effectLst>
              </a:rPr>
              <a:t>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cantidad</a:t>
            </a:r>
            <a:r>
              <a:rPr lang="en-US" sz="4000" dirty="0" smtClean="0">
                <a:ln w="0"/>
                <a:solidFill>
                  <a:schemeClr val="accent1">
                    <a:lumMod val="50000"/>
                  </a:schemeClr>
                </a:solidFill>
                <a:effectLst>
                  <a:outerShdw blurRad="38100" dist="19050" dir="2700000" algn="tl" rotWithShape="0">
                    <a:schemeClr val="dk1">
                      <a:alpha val="40000"/>
                    </a:schemeClr>
                  </a:outerShdw>
                </a:effectLst>
              </a:rPr>
              <a:t> de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datos</a:t>
            </a:r>
            <a:r>
              <a:rPr lang="en-US" sz="4000" dirty="0" smtClean="0">
                <a:ln w="0"/>
                <a:solidFill>
                  <a:schemeClr val="accent1">
                    <a:lumMod val="50000"/>
                  </a:schemeClr>
                </a:solidFill>
                <a:effectLst>
                  <a:outerShdw blurRad="38100" dist="19050" dir="2700000" algn="tl" rotWithShape="0">
                    <a:schemeClr val="dk1">
                      <a:alpha val="40000"/>
                    </a:schemeClr>
                  </a:outerShdw>
                </a:effectLst>
              </a:rPr>
              <a:t>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predecir</a:t>
            </a:r>
            <a:r>
              <a:rPr lang="en-US" sz="4000" dirty="0" smtClean="0">
                <a:ln w="0"/>
                <a:solidFill>
                  <a:schemeClr val="accent1">
                    <a:lumMod val="50000"/>
                  </a:schemeClr>
                </a:solidFill>
                <a:effectLst>
                  <a:outerShdw blurRad="38100" dist="19050" dir="2700000" algn="tl" rotWithShape="0">
                    <a:schemeClr val="dk1">
                      <a:alpha val="40000"/>
                    </a:schemeClr>
                  </a:outerShdw>
                </a:effectLst>
              </a:rPr>
              <a:t>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eventos</a:t>
            </a:r>
            <a:r>
              <a:rPr lang="en-US" sz="4000" dirty="0" smtClean="0">
                <a:ln w="0"/>
                <a:solidFill>
                  <a:schemeClr val="accent1">
                    <a:lumMod val="50000"/>
                  </a:schemeClr>
                </a:solidFill>
                <a:effectLst>
                  <a:outerShdw blurRad="38100" dist="19050" dir="2700000" algn="tl" rotWithShape="0">
                    <a:schemeClr val="dk1">
                      <a:alpha val="40000"/>
                    </a:schemeClr>
                  </a:outerShdw>
                </a:effectLst>
              </a:rPr>
              <a:t> </a:t>
            </a:r>
            <a:r>
              <a:rPr lang="en-US" sz="4000" dirty="0" err="1" smtClean="0">
                <a:ln w="0"/>
                <a:solidFill>
                  <a:schemeClr val="accent1">
                    <a:lumMod val="50000"/>
                  </a:schemeClr>
                </a:solidFill>
                <a:effectLst>
                  <a:outerShdw blurRad="38100" dist="19050" dir="2700000" algn="tl" rotWithShape="0">
                    <a:schemeClr val="dk1">
                      <a:alpha val="40000"/>
                    </a:schemeClr>
                  </a:outerShdw>
                </a:effectLst>
              </a:rPr>
              <a:t>futuros</a:t>
            </a:r>
            <a:r>
              <a:rPr lang="en-US" sz="4000" dirty="0" smtClean="0">
                <a:ln w="0"/>
                <a:solidFill>
                  <a:schemeClr val="accent1">
                    <a:lumMod val="50000"/>
                  </a:schemeClr>
                </a:solidFill>
                <a:effectLst>
                  <a:outerShdw blurRad="38100" dist="19050" dir="2700000" algn="tl" rotWithShape="0">
                    <a:schemeClr val="dk1">
                      <a:alpha val="40000"/>
                    </a:schemeClr>
                  </a:outerShdw>
                </a:effectLst>
              </a:rPr>
              <a:t>.</a:t>
            </a:r>
            <a:endParaRPr lang="en-US" sz="4000"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 y="1797503"/>
            <a:ext cx="3475699" cy="3304433"/>
          </a:xfrm>
          <a:prstGeom prst="rect">
            <a:avLst/>
          </a:prstGeom>
        </p:spPr>
      </p:pic>
      <p:sp>
        <p:nvSpPr>
          <p:cNvPr id="7" name="TextBox 6"/>
          <p:cNvSpPr txBox="1"/>
          <p:nvPr/>
        </p:nvSpPr>
        <p:spPr>
          <a:xfrm>
            <a:off x="94001" y="16312"/>
            <a:ext cx="3289631" cy="1588127"/>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a:ln w="0"/>
                <a:solidFill>
                  <a:schemeClr val="accent1">
                    <a:lumMod val="50000"/>
                  </a:schemeClr>
                </a:solidFill>
                <a:effectLst>
                  <a:outerShdw blurRad="60007" dist="310007" dir="7680000" sy="30000" kx="1300200" algn="ctr" rotWithShape="0">
                    <a:prstClr val="black">
                      <a:alpha val="32000"/>
                    </a:prstClr>
                  </a:outerShdw>
                </a:effectLst>
                <a:ea typeface="+mj-ea"/>
                <a:cs typeface="+mj-cs"/>
              </a:defRPr>
            </a:lvl1pPr>
          </a:lstStyle>
          <a:p>
            <a:pPr algn="ctr"/>
            <a:r>
              <a:rPr lang="es-MX" sz="4400" dirty="0">
                <a:solidFill>
                  <a:schemeClr val="bg1">
                    <a:lumMod val="85000"/>
                  </a:schemeClr>
                </a:solidFill>
              </a:rPr>
              <a:t>Fraud Analytics</a:t>
            </a:r>
            <a:endParaRPr lang="en-US" sz="4400" dirty="0">
              <a:solidFill>
                <a:schemeClr val="bg1">
                  <a:lumMod val="85000"/>
                </a:schemeClr>
              </a:solidFill>
            </a:endParaRPr>
          </a:p>
        </p:txBody>
      </p:sp>
      <p:pic>
        <p:nvPicPr>
          <p:cNvPr id="5" name="Picture 4" descr="Resultado de imagen para asobanc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050" y="6202579"/>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3967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hidden="1"/>
          <p:cNvSpPr txBox="1"/>
          <p:nvPr/>
        </p:nvSpPr>
        <p:spPr>
          <a:xfrm>
            <a:off x="8915400" y="1660328"/>
            <a:ext cx="1600200" cy="789896"/>
          </a:xfrm>
          <a:prstGeom prst="rect">
            <a:avLst/>
          </a:prstGeom>
          <a:noFill/>
        </p:spPr>
        <p:txBody>
          <a:bodyPr wrap="square" rtlCol="0" anchor="ctr">
            <a:spAutoFit/>
          </a:bodyPr>
          <a:lstStyle/>
          <a:p>
            <a:pPr algn="ctr">
              <a:buClr>
                <a:srgbClr val="000000"/>
              </a:buClr>
            </a:pPr>
            <a:r>
              <a:rPr lang="en-US" sz="4533" spc="-200" dirty="0">
                <a:solidFill>
                  <a:srgbClr val="19ADFF"/>
                </a:solidFill>
                <a:latin typeface="Futura Std Light" pitchFamily="34" charset="0"/>
              </a:rPr>
              <a:t>_</a:t>
            </a:r>
          </a:p>
        </p:txBody>
      </p:sp>
      <p:sp>
        <p:nvSpPr>
          <p:cNvPr id="49" name="Text Placeholder 4"/>
          <p:cNvSpPr txBox="1">
            <a:spLocks/>
          </p:cNvSpPr>
          <p:nvPr/>
        </p:nvSpPr>
        <p:spPr>
          <a:xfrm>
            <a:off x="2407285" y="4299651"/>
            <a:ext cx="1833844" cy="738792"/>
          </a:xfrm>
          <a:prstGeom prst="rect">
            <a:avLst/>
          </a:prstGeom>
        </p:spPr>
        <p:txBody>
          <a:bodyPr vert="horz" wrap="square" lIns="162560" tIns="81280" rIns="162560" bIns="81280" rtlCol="0" anchor="t">
            <a:spAutoFit/>
          </a:bodyPr>
          <a:lstStyle>
            <a:defPPr>
              <a:defRPr lang="en-US"/>
            </a:defPPr>
            <a:lvl1pPr indent="0" algn="ctr" defTabSz="365751">
              <a:lnSpc>
                <a:spcPct val="100000"/>
              </a:lnSpc>
              <a:spcBef>
                <a:spcPts val="0"/>
              </a:spcBef>
              <a:buClr>
                <a:srgbClr val="ED7D31"/>
              </a:buClr>
              <a:buSzPct val="80000"/>
              <a:buFont typeface="Arial" pitchFamily="34" charset="0"/>
              <a:buNone/>
              <a:defRPr sz="1400" b="1" cap="none" baseline="0">
                <a:solidFill>
                  <a:schemeClr val="accent1">
                    <a:lumMod val="75000"/>
                  </a:schemeClr>
                </a:solidFill>
                <a:latin typeface="Calibri" panose="020F0502020204030204"/>
              </a:defRPr>
            </a:lvl1pPr>
            <a:lvl2pPr marL="365760" indent="-182880" defTabSz="365760">
              <a:lnSpc>
                <a:spcPct val="120000"/>
              </a:lnSpc>
              <a:spcBef>
                <a:spcPts val="0"/>
              </a:spcBef>
              <a:buClr>
                <a:schemeClr val="accent2"/>
              </a:buClr>
              <a:buSzPct val="80000"/>
              <a:buFont typeface="Arial" pitchFamily="34" charset="0"/>
              <a:buChar char="•"/>
              <a:tabLst/>
              <a:defRPr sz="1600" baseline="0">
                <a:solidFill>
                  <a:schemeClr val="tx2">
                    <a:lumMod val="50000"/>
                  </a:schemeClr>
                </a:solidFill>
              </a:defRPr>
            </a:lvl2pPr>
            <a:lvl3pPr marL="548640" indent="-182880" defTabSz="365760">
              <a:lnSpc>
                <a:spcPct val="120000"/>
              </a:lnSpc>
              <a:spcBef>
                <a:spcPts val="0"/>
              </a:spcBef>
              <a:buClr>
                <a:schemeClr val="accent2"/>
              </a:buClr>
              <a:buSzPct val="80000"/>
              <a:buFont typeface="Arial" pitchFamily="34" charset="0"/>
              <a:buChar char="•"/>
              <a:defRPr sz="1400" baseline="0">
                <a:solidFill>
                  <a:schemeClr val="tx2">
                    <a:lumMod val="50000"/>
                  </a:schemeClr>
                </a:solidFill>
              </a:defRPr>
            </a:lvl3pPr>
            <a:lvl4pPr marL="731520" indent="-182880" defTabSz="365760">
              <a:lnSpc>
                <a:spcPct val="120000"/>
              </a:lnSpc>
              <a:spcBef>
                <a:spcPts val="0"/>
              </a:spcBef>
              <a:buClr>
                <a:schemeClr val="accent2"/>
              </a:buClr>
              <a:buSzPct val="80000"/>
              <a:buFont typeface="Arial" pitchFamily="34" charset="0"/>
              <a:buChar char="•"/>
              <a:defRPr sz="1200" baseline="0">
                <a:solidFill>
                  <a:schemeClr val="tx2">
                    <a:lumMod val="50000"/>
                  </a:schemeClr>
                </a:solidFill>
              </a:defRPr>
            </a:lvl4pPr>
            <a:lvl5pPr marL="902970" indent="-171450" defTabSz="365760">
              <a:lnSpc>
                <a:spcPct val="120000"/>
              </a:lnSpc>
              <a:spcBef>
                <a:spcPts val="0"/>
              </a:spcBef>
              <a:buClr>
                <a:schemeClr val="accent2"/>
              </a:buClr>
              <a:buSzPct val="80000"/>
              <a:buFont typeface="Arial" pitchFamily="34" charset="0"/>
              <a:buChar char="•"/>
              <a:defRPr sz="1000" baseline="0">
                <a:solidFill>
                  <a:schemeClr val="tx2">
                    <a:lumMod val="50000"/>
                  </a:schemeClr>
                </a:solidFill>
              </a:defRPr>
            </a:lvl5pPr>
            <a:lvl6pPr marL="1097280" indent="-182880" defTabSz="3657600">
              <a:lnSpc>
                <a:spcPct val="120000"/>
              </a:lnSpc>
              <a:spcBef>
                <a:spcPts val="0"/>
              </a:spcBef>
              <a:buClr>
                <a:schemeClr val="accent1"/>
              </a:buClr>
              <a:buSzPct val="80000"/>
              <a:buFont typeface="Arial" pitchFamily="34" charset="0"/>
              <a:buChar char="•"/>
              <a:defRPr sz="1000">
                <a:solidFill>
                  <a:schemeClr val="tx2"/>
                </a:solidFill>
              </a:defRPr>
            </a:lvl6pPr>
            <a:lvl7pPr marL="1280160" indent="-182880" defTabSz="3657600">
              <a:lnSpc>
                <a:spcPct val="120000"/>
              </a:lnSpc>
              <a:spcBef>
                <a:spcPts val="0"/>
              </a:spcBef>
              <a:buClr>
                <a:schemeClr val="accent1"/>
              </a:buClr>
              <a:buSzPct val="80000"/>
              <a:buFont typeface="Arial" pitchFamily="34" charset="0"/>
              <a:buChar char="•"/>
              <a:defRPr sz="1000">
                <a:solidFill>
                  <a:schemeClr val="tx2"/>
                </a:solidFill>
              </a:defRPr>
            </a:lvl7pPr>
            <a:lvl8pPr marL="1463040" indent="-182880">
              <a:lnSpc>
                <a:spcPct val="120000"/>
              </a:lnSpc>
              <a:spcBef>
                <a:spcPts val="0"/>
              </a:spcBef>
              <a:buClr>
                <a:schemeClr val="accent1"/>
              </a:buClr>
              <a:buSzPct val="80000"/>
              <a:buFont typeface="Arial" pitchFamily="34" charset="0"/>
              <a:buChar char="•"/>
              <a:defRPr sz="1000">
                <a:solidFill>
                  <a:schemeClr val="tx2"/>
                </a:solidFill>
              </a:defRPr>
            </a:lvl8pPr>
            <a:lvl9pPr marL="1645920" indent="-182880" defTabSz="365760">
              <a:lnSpc>
                <a:spcPct val="120000"/>
              </a:lnSpc>
              <a:spcBef>
                <a:spcPts val="0"/>
              </a:spcBef>
              <a:buClr>
                <a:schemeClr val="accent1"/>
              </a:buClr>
              <a:buSzPct val="80000"/>
              <a:buFont typeface="Arial" pitchFamily="34" charset="0"/>
              <a:buChar char="•"/>
              <a:defRPr sz="1000">
                <a:solidFill>
                  <a:schemeClr val="tx2"/>
                </a:solidFill>
              </a:defRPr>
            </a:lvl9pPr>
          </a:lstStyle>
          <a:p>
            <a:r>
              <a:rPr lang="pt-BR" sz="1867" dirty="0" smtClean="0">
                <a:solidFill>
                  <a:srgbClr val="C00000"/>
                </a:solidFill>
              </a:rPr>
              <a:t>Deteccion de</a:t>
            </a:r>
          </a:p>
          <a:p>
            <a:r>
              <a:rPr lang="pt-BR" sz="1867" dirty="0" smtClean="0">
                <a:solidFill>
                  <a:srgbClr val="C00000"/>
                </a:solidFill>
              </a:rPr>
              <a:t>Anomalias</a:t>
            </a:r>
            <a:endParaRPr lang="pt-BR" sz="1867" dirty="0">
              <a:solidFill>
                <a:srgbClr val="C00000"/>
              </a:solidFill>
            </a:endParaRPr>
          </a:p>
        </p:txBody>
      </p:sp>
      <p:sp>
        <p:nvSpPr>
          <p:cNvPr id="50" name="Text Placeholder 4"/>
          <p:cNvSpPr txBox="1">
            <a:spLocks/>
          </p:cNvSpPr>
          <p:nvPr/>
        </p:nvSpPr>
        <p:spPr>
          <a:xfrm>
            <a:off x="4591216" y="3398576"/>
            <a:ext cx="1623147" cy="738792"/>
          </a:xfrm>
          <a:prstGeom prst="rect">
            <a:avLst/>
          </a:prstGeom>
        </p:spPr>
        <p:txBody>
          <a:bodyPr vert="horz" wrap="square" lIns="162560" tIns="81280" rIns="162560" bIns="81280" rtlCol="0" anchor="t">
            <a:spAutoFit/>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marL="0" indent="0" algn="ctr" defTabSz="487656">
              <a:lnSpc>
                <a:spcPct val="100000"/>
              </a:lnSpc>
              <a:buClr>
                <a:srgbClr val="ED7D31"/>
              </a:buClr>
              <a:buNone/>
              <a:defRPr/>
            </a:pPr>
            <a:r>
              <a:rPr lang="pt-BR" sz="1867" b="1" dirty="0">
                <a:solidFill>
                  <a:srgbClr val="C00000"/>
                </a:solidFill>
                <a:latin typeface="Calibri" panose="020F0502020204030204"/>
              </a:rPr>
              <a:t>Modelos Predictivos</a:t>
            </a:r>
          </a:p>
        </p:txBody>
      </p:sp>
      <p:sp>
        <p:nvSpPr>
          <p:cNvPr id="51" name="Text Placeholder 4"/>
          <p:cNvSpPr txBox="1">
            <a:spLocks/>
          </p:cNvSpPr>
          <p:nvPr/>
        </p:nvSpPr>
        <p:spPr>
          <a:xfrm>
            <a:off x="6159697" y="5803819"/>
            <a:ext cx="2526590" cy="738792"/>
          </a:xfrm>
          <a:prstGeom prst="rect">
            <a:avLst/>
          </a:prstGeom>
        </p:spPr>
        <p:txBody>
          <a:bodyPr vert="horz" wrap="square" lIns="162560" tIns="81280" rIns="162560" bIns="81280" rtlCol="0" anchor="t">
            <a:spAutoFit/>
          </a:bodyPr>
          <a:lstStyle>
            <a:defPPr>
              <a:defRPr lang="en-US"/>
            </a:defPPr>
            <a:lvl1pPr indent="0" algn="r" defTabSz="365760">
              <a:lnSpc>
                <a:spcPct val="100000"/>
              </a:lnSpc>
              <a:spcBef>
                <a:spcPts val="0"/>
              </a:spcBef>
              <a:buClr>
                <a:schemeClr val="accent2"/>
              </a:buClr>
              <a:buSzPct val="80000"/>
              <a:buFont typeface="Arial" pitchFamily="34" charset="0"/>
              <a:buNone/>
              <a:defRPr sz="1400" b="1" cap="none" baseline="0"/>
            </a:lvl1pPr>
            <a:lvl2pPr marL="365760" indent="-182880" defTabSz="365760">
              <a:lnSpc>
                <a:spcPct val="120000"/>
              </a:lnSpc>
              <a:spcBef>
                <a:spcPts val="0"/>
              </a:spcBef>
              <a:buClr>
                <a:schemeClr val="accent2"/>
              </a:buClr>
              <a:buSzPct val="80000"/>
              <a:buFont typeface="Arial" pitchFamily="34" charset="0"/>
              <a:buChar char="•"/>
              <a:tabLst/>
              <a:defRPr sz="1600" baseline="0">
                <a:solidFill>
                  <a:schemeClr val="tx2">
                    <a:lumMod val="50000"/>
                  </a:schemeClr>
                </a:solidFill>
              </a:defRPr>
            </a:lvl2pPr>
            <a:lvl3pPr marL="548640" indent="-182880" defTabSz="365760">
              <a:lnSpc>
                <a:spcPct val="120000"/>
              </a:lnSpc>
              <a:spcBef>
                <a:spcPts val="0"/>
              </a:spcBef>
              <a:buClr>
                <a:schemeClr val="accent2"/>
              </a:buClr>
              <a:buSzPct val="80000"/>
              <a:buFont typeface="Arial" pitchFamily="34" charset="0"/>
              <a:buChar char="•"/>
              <a:defRPr sz="1400" baseline="0">
                <a:solidFill>
                  <a:schemeClr val="tx2">
                    <a:lumMod val="50000"/>
                  </a:schemeClr>
                </a:solidFill>
              </a:defRPr>
            </a:lvl3pPr>
            <a:lvl4pPr marL="731520" indent="-182880" defTabSz="365760">
              <a:lnSpc>
                <a:spcPct val="120000"/>
              </a:lnSpc>
              <a:spcBef>
                <a:spcPts val="0"/>
              </a:spcBef>
              <a:buClr>
                <a:schemeClr val="accent2"/>
              </a:buClr>
              <a:buSzPct val="80000"/>
              <a:buFont typeface="Arial" pitchFamily="34" charset="0"/>
              <a:buChar char="•"/>
              <a:defRPr sz="1200" baseline="0">
                <a:solidFill>
                  <a:schemeClr val="tx2">
                    <a:lumMod val="50000"/>
                  </a:schemeClr>
                </a:solidFill>
              </a:defRPr>
            </a:lvl4pPr>
            <a:lvl5pPr marL="902970" indent="-171450" defTabSz="365760">
              <a:lnSpc>
                <a:spcPct val="120000"/>
              </a:lnSpc>
              <a:spcBef>
                <a:spcPts val="0"/>
              </a:spcBef>
              <a:buClr>
                <a:schemeClr val="accent2"/>
              </a:buClr>
              <a:buSzPct val="80000"/>
              <a:buFont typeface="Arial" pitchFamily="34" charset="0"/>
              <a:buChar char="•"/>
              <a:defRPr sz="1000" baseline="0">
                <a:solidFill>
                  <a:schemeClr val="tx2">
                    <a:lumMod val="50000"/>
                  </a:schemeClr>
                </a:solidFill>
              </a:defRPr>
            </a:lvl5pPr>
            <a:lvl6pPr marL="1097280" indent="-182880" defTabSz="3657600">
              <a:lnSpc>
                <a:spcPct val="120000"/>
              </a:lnSpc>
              <a:spcBef>
                <a:spcPts val="0"/>
              </a:spcBef>
              <a:buClr>
                <a:schemeClr val="accent1"/>
              </a:buClr>
              <a:buSzPct val="80000"/>
              <a:buFont typeface="Arial" pitchFamily="34" charset="0"/>
              <a:buChar char="•"/>
              <a:defRPr sz="1000">
                <a:solidFill>
                  <a:schemeClr val="tx2"/>
                </a:solidFill>
              </a:defRPr>
            </a:lvl6pPr>
            <a:lvl7pPr marL="1280160" indent="-182880" defTabSz="3657600">
              <a:lnSpc>
                <a:spcPct val="120000"/>
              </a:lnSpc>
              <a:spcBef>
                <a:spcPts val="0"/>
              </a:spcBef>
              <a:buClr>
                <a:schemeClr val="accent1"/>
              </a:buClr>
              <a:buSzPct val="80000"/>
              <a:buFont typeface="Arial" pitchFamily="34" charset="0"/>
              <a:buChar char="•"/>
              <a:defRPr sz="1000">
                <a:solidFill>
                  <a:schemeClr val="tx2"/>
                </a:solidFill>
              </a:defRPr>
            </a:lvl7pPr>
            <a:lvl8pPr marL="1463040" indent="-182880">
              <a:lnSpc>
                <a:spcPct val="120000"/>
              </a:lnSpc>
              <a:spcBef>
                <a:spcPts val="0"/>
              </a:spcBef>
              <a:buClr>
                <a:schemeClr val="accent1"/>
              </a:buClr>
              <a:buSzPct val="80000"/>
              <a:buFont typeface="Arial" pitchFamily="34" charset="0"/>
              <a:buChar char="•"/>
              <a:defRPr sz="1000">
                <a:solidFill>
                  <a:schemeClr val="tx2"/>
                </a:solidFill>
              </a:defRPr>
            </a:lvl8pPr>
            <a:lvl9pPr marL="1645920" indent="-182880" defTabSz="365760">
              <a:lnSpc>
                <a:spcPct val="120000"/>
              </a:lnSpc>
              <a:spcBef>
                <a:spcPts val="0"/>
              </a:spcBef>
              <a:buClr>
                <a:schemeClr val="accent1"/>
              </a:buClr>
              <a:buSzPct val="80000"/>
              <a:buFont typeface="Arial" pitchFamily="34" charset="0"/>
              <a:buChar char="•"/>
              <a:defRPr sz="1000">
                <a:solidFill>
                  <a:schemeClr val="tx2"/>
                </a:solidFill>
              </a:defRPr>
            </a:lvl9pPr>
          </a:lstStyle>
          <a:p>
            <a:pPr algn="ctr" defTabSz="487656">
              <a:buClr>
                <a:srgbClr val="ED7D31"/>
              </a:buClr>
              <a:defRPr/>
            </a:pPr>
            <a:r>
              <a:rPr lang="pt-BR" sz="1867" kern="0" dirty="0">
                <a:solidFill>
                  <a:srgbClr val="C00000"/>
                </a:solidFill>
                <a:latin typeface="Calibri" panose="020F0502020204030204"/>
              </a:rPr>
              <a:t>Red de </a:t>
            </a:r>
            <a:r>
              <a:rPr lang="pt-BR" sz="1867" dirty="0">
                <a:solidFill>
                  <a:srgbClr val="C00000"/>
                </a:solidFill>
                <a:latin typeface="Calibri" panose="020F0502020204030204"/>
              </a:rPr>
              <a:t>Relacionamiento</a:t>
            </a:r>
          </a:p>
        </p:txBody>
      </p:sp>
      <p:sp>
        <p:nvSpPr>
          <p:cNvPr id="52" name="Content Placeholder 3"/>
          <p:cNvSpPr txBox="1">
            <a:spLocks/>
          </p:cNvSpPr>
          <p:nvPr/>
        </p:nvSpPr>
        <p:spPr>
          <a:xfrm>
            <a:off x="233436" y="2960677"/>
            <a:ext cx="2327082" cy="1141848"/>
          </a:xfrm>
          <a:prstGeom prst="roundRect">
            <a:avLst/>
          </a:prstGeom>
          <a:solidFill>
            <a:srgbClr val="44546A">
              <a:lumMod val="20000"/>
              <a:lumOff val="80000"/>
              <a:alpha val="15000"/>
            </a:srgbClr>
          </a:solidFill>
        </p:spPr>
        <p:txBody>
          <a:bodyPr lIns="32000" tIns="32000" rIns="32000" bIns="32000" anchor="ctr"/>
          <a:lstStyle>
            <a:defPPr>
              <a:defRPr lang="pt-BR"/>
            </a:defPPr>
            <a:lvl1pPr indent="0" algn="ctr" defTabSz="365760">
              <a:lnSpc>
                <a:spcPct val="100000"/>
              </a:lnSpc>
              <a:spcBef>
                <a:spcPts val="0"/>
              </a:spcBef>
              <a:buClr>
                <a:schemeClr val="accent2"/>
              </a:buClr>
              <a:buSzPct val="80000"/>
              <a:buFont typeface="Arial" pitchFamily="34" charset="0"/>
              <a:buNone/>
              <a:defRPr sz="1333" b="1" cap="none" baseline="0">
                <a:solidFill>
                  <a:schemeClr val="bg1">
                    <a:lumMod val="65000"/>
                  </a:schemeClr>
                </a:solidFill>
              </a:defRPr>
            </a:lvl1pPr>
            <a:lvl2pPr marL="365760" indent="-182880" defTabSz="365760">
              <a:lnSpc>
                <a:spcPct val="120000"/>
              </a:lnSpc>
              <a:spcBef>
                <a:spcPts val="0"/>
              </a:spcBef>
              <a:buClr>
                <a:schemeClr val="accent2"/>
              </a:buClr>
              <a:buSzPct val="80000"/>
              <a:buFont typeface="Arial" pitchFamily="34" charset="0"/>
              <a:buChar char="•"/>
              <a:tabLst/>
              <a:defRPr sz="1600" baseline="0">
                <a:solidFill>
                  <a:schemeClr val="tx2">
                    <a:lumMod val="50000"/>
                  </a:schemeClr>
                </a:solidFill>
              </a:defRPr>
            </a:lvl2pPr>
            <a:lvl3pPr marL="548640" indent="-182880" defTabSz="365760">
              <a:lnSpc>
                <a:spcPct val="120000"/>
              </a:lnSpc>
              <a:spcBef>
                <a:spcPts val="0"/>
              </a:spcBef>
              <a:buClr>
                <a:schemeClr val="accent2"/>
              </a:buClr>
              <a:buSzPct val="80000"/>
              <a:buFont typeface="Arial" pitchFamily="34" charset="0"/>
              <a:buChar char="•"/>
              <a:defRPr sz="1400" baseline="0">
                <a:solidFill>
                  <a:schemeClr val="tx2">
                    <a:lumMod val="50000"/>
                  </a:schemeClr>
                </a:solidFill>
              </a:defRPr>
            </a:lvl3pPr>
            <a:lvl4pPr marL="731520" indent="-182880" defTabSz="365760">
              <a:lnSpc>
                <a:spcPct val="120000"/>
              </a:lnSpc>
              <a:spcBef>
                <a:spcPts val="0"/>
              </a:spcBef>
              <a:buClr>
                <a:schemeClr val="accent2"/>
              </a:buClr>
              <a:buSzPct val="80000"/>
              <a:buFont typeface="Arial" pitchFamily="34" charset="0"/>
              <a:buChar char="•"/>
              <a:defRPr sz="1200" baseline="0">
                <a:solidFill>
                  <a:schemeClr val="tx2">
                    <a:lumMod val="50000"/>
                  </a:schemeClr>
                </a:solidFill>
              </a:defRPr>
            </a:lvl4pPr>
            <a:lvl5pPr marL="902970" indent="-171450" defTabSz="365760">
              <a:lnSpc>
                <a:spcPct val="120000"/>
              </a:lnSpc>
              <a:spcBef>
                <a:spcPts val="0"/>
              </a:spcBef>
              <a:buClr>
                <a:schemeClr val="accent2"/>
              </a:buClr>
              <a:buSzPct val="80000"/>
              <a:buFont typeface="Arial" pitchFamily="34" charset="0"/>
              <a:buChar char="•"/>
              <a:defRPr sz="1000" baseline="0">
                <a:solidFill>
                  <a:schemeClr val="tx2">
                    <a:lumMod val="50000"/>
                  </a:schemeClr>
                </a:solidFill>
              </a:defRPr>
            </a:lvl5pPr>
            <a:lvl6pPr marL="1097280" indent="-182880" defTabSz="3657600">
              <a:lnSpc>
                <a:spcPct val="120000"/>
              </a:lnSpc>
              <a:spcBef>
                <a:spcPts val="0"/>
              </a:spcBef>
              <a:buClr>
                <a:schemeClr val="accent1"/>
              </a:buClr>
              <a:buSzPct val="80000"/>
              <a:buFont typeface="Arial" pitchFamily="34" charset="0"/>
              <a:buChar char="•"/>
              <a:defRPr sz="1000">
                <a:solidFill>
                  <a:schemeClr val="tx2"/>
                </a:solidFill>
              </a:defRPr>
            </a:lvl6pPr>
            <a:lvl7pPr marL="1280160" indent="-182880" defTabSz="3657600">
              <a:lnSpc>
                <a:spcPct val="120000"/>
              </a:lnSpc>
              <a:spcBef>
                <a:spcPts val="0"/>
              </a:spcBef>
              <a:buClr>
                <a:schemeClr val="accent1"/>
              </a:buClr>
              <a:buSzPct val="80000"/>
              <a:buFont typeface="Arial" pitchFamily="34" charset="0"/>
              <a:buChar char="•"/>
              <a:defRPr sz="1000">
                <a:solidFill>
                  <a:schemeClr val="tx2"/>
                </a:solidFill>
              </a:defRPr>
            </a:lvl7pPr>
            <a:lvl8pPr marL="1463040" indent="-182880">
              <a:lnSpc>
                <a:spcPct val="120000"/>
              </a:lnSpc>
              <a:spcBef>
                <a:spcPts val="0"/>
              </a:spcBef>
              <a:buClr>
                <a:schemeClr val="accent1"/>
              </a:buClr>
              <a:buSzPct val="80000"/>
              <a:buFont typeface="Arial" pitchFamily="34" charset="0"/>
              <a:buChar char="•"/>
              <a:defRPr sz="1000">
                <a:solidFill>
                  <a:schemeClr val="tx2"/>
                </a:solidFill>
              </a:defRPr>
            </a:lvl8pPr>
            <a:lvl9pPr marL="1645920" indent="-182880" defTabSz="365760">
              <a:lnSpc>
                <a:spcPct val="120000"/>
              </a:lnSpc>
              <a:spcBef>
                <a:spcPts val="0"/>
              </a:spcBef>
              <a:buClr>
                <a:schemeClr val="accent1"/>
              </a:buClr>
              <a:buSzPct val="80000"/>
              <a:buFont typeface="Arial" pitchFamily="34" charset="0"/>
              <a:buChar char="•"/>
              <a:defRPr sz="1000">
                <a:solidFill>
                  <a:schemeClr val="tx2"/>
                </a:solidFill>
              </a:defRPr>
            </a:lvl9pPr>
          </a:lstStyle>
          <a:p>
            <a:pPr defTabSz="487656">
              <a:buClr>
                <a:srgbClr val="ED7D31"/>
              </a:buClr>
              <a:defRPr/>
            </a:pPr>
            <a:r>
              <a:rPr lang="pt-BR" sz="1800" kern="0" dirty="0">
                <a:solidFill>
                  <a:schemeClr val="accent1">
                    <a:lumMod val="75000"/>
                  </a:schemeClr>
                </a:solidFill>
                <a:latin typeface="Calibri" panose="020F0502020204030204"/>
              </a:rPr>
              <a:t>Aplicacion de tecnicas de identificacion y </a:t>
            </a:r>
            <a:r>
              <a:rPr lang="pt-BR" sz="2400" kern="0" dirty="0">
                <a:solidFill>
                  <a:schemeClr val="accent1">
                    <a:lumMod val="75000"/>
                  </a:schemeClr>
                </a:solidFill>
                <a:effectLst>
                  <a:outerShdw blurRad="38100" dist="38100" dir="2700000" algn="tl">
                    <a:srgbClr val="000000">
                      <a:alpha val="43137"/>
                    </a:srgbClr>
                  </a:outerShdw>
                </a:effectLst>
                <a:latin typeface="Calibri" panose="020F0502020204030204"/>
              </a:rPr>
              <a:t>comportamiento</a:t>
            </a:r>
            <a:endParaRPr lang="pt-BR" sz="1800" kern="0" dirty="0">
              <a:solidFill>
                <a:schemeClr val="accent1">
                  <a:lumMod val="75000"/>
                </a:schemeClr>
              </a:solidFill>
              <a:effectLst>
                <a:outerShdw blurRad="38100" dist="38100" dir="2700000" algn="tl">
                  <a:srgbClr val="000000">
                    <a:alpha val="43137"/>
                  </a:srgbClr>
                </a:outerShdw>
              </a:effectLst>
              <a:latin typeface="Calibri" panose="020F0502020204030204"/>
            </a:endParaRPr>
          </a:p>
        </p:txBody>
      </p:sp>
      <p:sp>
        <p:nvSpPr>
          <p:cNvPr id="53" name="Content Placeholder 3"/>
          <p:cNvSpPr txBox="1">
            <a:spLocks/>
          </p:cNvSpPr>
          <p:nvPr/>
        </p:nvSpPr>
        <p:spPr>
          <a:xfrm>
            <a:off x="7468712" y="2081669"/>
            <a:ext cx="3689222" cy="1477761"/>
          </a:xfrm>
          <a:prstGeom prst="rect">
            <a:avLst/>
          </a:prstGeom>
          <a:solidFill>
            <a:srgbClr val="44546A">
              <a:lumMod val="20000"/>
              <a:lumOff val="80000"/>
              <a:alpha val="15000"/>
            </a:srgbClr>
          </a:solidFill>
        </p:spPr>
        <p:txBody>
          <a:bodyPr lIns="32000" tIns="32000" rIns="32000" bIns="32000" anchor="ctr"/>
          <a:lstStyle>
            <a:defPPr>
              <a:defRPr lang="pt-BR"/>
            </a:defPPr>
            <a:lvl1pPr indent="0" algn="ctr" defTabSz="365760">
              <a:lnSpc>
                <a:spcPct val="100000"/>
              </a:lnSpc>
              <a:spcBef>
                <a:spcPts val="0"/>
              </a:spcBef>
              <a:buClr>
                <a:schemeClr val="accent2"/>
              </a:buClr>
              <a:buSzPct val="80000"/>
              <a:buFont typeface="Arial" pitchFamily="34" charset="0"/>
              <a:buNone/>
              <a:defRPr sz="1333" b="1" cap="none" baseline="0">
                <a:solidFill>
                  <a:schemeClr val="bg1">
                    <a:lumMod val="65000"/>
                  </a:schemeClr>
                </a:solidFill>
              </a:defRPr>
            </a:lvl1pPr>
            <a:lvl2pPr marL="365760" indent="-182880" defTabSz="365760">
              <a:lnSpc>
                <a:spcPct val="120000"/>
              </a:lnSpc>
              <a:spcBef>
                <a:spcPts val="0"/>
              </a:spcBef>
              <a:buClr>
                <a:schemeClr val="accent2"/>
              </a:buClr>
              <a:buSzPct val="80000"/>
              <a:buFont typeface="Arial" pitchFamily="34" charset="0"/>
              <a:buChar char="•"/>
              <a:tabLst/>
              <a:defRPr sz="1600" baseline="0">
                <a:solidFill>
                  <a:schemeClr val="tx2">
                    <a:lumMod val="50000"/>
                  </a:schemeClr>
                </a:solidFill>
              </a:defRPr>
            </a:lvl2pPr>
            <a:lvl3pPr marL="548640" indent="-182880" defTabSz="365760">
              <a:lnSpc>
                <a:spcPct val="120000"/>
              </a:lnSpc>
              <a:spcBef>
                <a:spcPts val="0"/>
              </a:spcBef>
              <a:buClr>
                <a:schemeClr val="accent2"/>
              </a:buClr>
              <a:buSzPct val="80000"/>
              <a:buFont typeface="Arial" pitchFamily="34" charset="0"/>
              <a:buChar char="•"/>
              <a:defRPr sz="1400" baseline="0">
                <a:solidFill>
                  <a:schemeClr val="tx2">
                    <a:lumMod val="50000"/>
                  </a:schemeClr>
                </a:solidFill>
              </a:defRPr>
            </a:lvl3pPr>
            <a:lvl4pPr marL="731520" indent="-182880" defTabSz="365760">
              <a:lnSpc>
                <a:spcPct val="120000"/>
              </a:lnSpc>
              <a:spcBef>
                <a:spcPts val="0"/>
              </a:spcBef>
              <a:buClr>
                <a:schemeClr val="accent2"/>
              </a:buClr>
              <a:buSzPct val="80000"/>
              <a:buFont typeface="Arial" pitchFamily="34" charset="0"/>
              <a:buChar char="•"/>
              <a:defRPr sz="1200" baseline="0">
                <a:solidFill>
                  <a:schemeClr val="tx2">
                    <a:lumMod val="50000"/>
                  </a:schemeClr>
                </a:solidFill>
              </a:defRPr>
            </a:lvl4pPr>
            <a:lvl5pPr marL="902970" indent="-171450" defTabSz="365760">
              <a:lnSpc>
                <a:spcPct val="120000"/>
              </a:lnSpc>
              <a:spcBef>
                <a:spcPts val="0"/>
              </a:spcBef>
              <a:buClr>
                <a:schemeClr val="accent2"/>
              </a:buClr>
              <a:buSzPct val="80000"/>
              <a:buFont typeface="Arial" pitchFamily="34" charset="0"/>
              <a:buChar char="•"/>
              <a:defRPr sz="1000" baseline="0">
                <a:solidFill>
                  <a:schemeClr val="tx2">
                    <a:lumMod val="50000"/>
                  </a:schemeClr>
                </a:solidFill>
              </a:defRPr>
            </a:lvl5pPr>
            <a:lvl6pPr marL="1097280" indent="-182880" defTabSz="3657600">
              <a:lnSpc>
                <a:spcPct val="120000"/>
              </a:lnSpc>
              <a:spcBef>
                <a:spcPts val="0"/>
              </a:spcBef>
              <a:buClr>
                <a:schemeClr val="accent1"/>
              </a:buClr>
              <a:buSzPct val="80000"/>
              <a:buFont typeface="Arial" pitchFamily="34" charset="0"/>
              <a:buChar char="•"/>
              <a:defRPr sz="1000">
                <a:solidFill>
                  <a:schemeClr val="tx2"/>
                </a:solidFill>
              </a:defRPr>
            </a:lvl6pPr>
            <a:lvl7pPr marL="1280160" indent="-182880" defTabSz="3657600">
              <a:lnSpc>
                <a:spcPct val="120000"/>
              </a:lnSpc>
              <a:spcBef>
                <a:spcPts val="0"/>
              </a:spcBef>
              <a:buClr>
                <a:schemeClr val="accent1"/>
              </a:buClr>
              <a:buSzPct val="80000"/>
              <a:buFont typeface="Arial" pitchFamily="34" charset="0"/>
              <a:buChar char="•"/>
              <a:defRPr sz="1000">
                <a:solidFill>
                  <a:schemeClr val="tx2"/>
                </a:solidFill>
              </a:defRPr>
            </a:lvl7pPr>
            <a:lvl8pPr marL="1463040" indent="-182880">
              <a:lnSpc>
                <a:spcPct val="120000"/>
              </a:lnSpc>
              <a:spcBef>
                <a:spcPts val="0"/>
              </a:spcBef>
              <a:buClr>
                <a:schemeClr val="accent1"/>
              </a:buClr>
              <a:buSzPct val="80000"/>
              <a:buFont typeface="Arial" pitchFamily="34" charset="0"/>
              <a:buChar char="•"/>
              <a:defRPr sz="1000">
                <a:solidFill>
                  <a:schemeClr val="tx2"/>
                </a:solidFill>
              </a:defRPr>
            </a:lvl8pPr>
            <a:lvl9pPr marL="1645920" indent="-182880" defTabSz="365760">
              <a:lnSpc>
                <a:spcPct val="120000"/>
              </a:lnSpc>
              <a:spcBef>
                <a:spcPts val="0"/>
              </a:spcBef>
              <a:buClr>
                <a:schemeClr val="accent1"/>
              </a:buClr>
              <a:buSzPct val="80000"/>
              <a:buFont typeface="Arial" pitchFamily="34" charset="0"/>
              <a:buChar char="•"/>
              <a:defRPr sz="1000">
                <a:solidFill>
                  <a:schemeClr val="tx2"/>
                </a:solidFill>
              </a:defRPr>
            </a:lvl9pPr>
          </a:lstStyle>
          <a:p>
            <a:pPr defTabSz="487656">
              <a:buClr>
                <a:srgbClr val="ED7D31"/>
              </a:buClr>
              <a:defRPr/>
            </a:pPr>
            <a:r>
              <a:rPr lang="pt-BR" sz="1800" kern="0" dirty="0" smtClean="0">
                <a:solidFill>
                  <a:schemeClr val="accent1">
                    <a:lumMod val="75000"/>
                  </a:schemeClr>
                </a:solidFill>
                <a:latin typeface="Calibri" panose="020F0502020204030204"/>
              </a:rPr>
              <a:t>Identifica datos no </a:t>
            </a:r>
            <a:r>
              <a:rPr lang="pt-BR" sz="1800" kern="0" dirty="0">
                <a:solidFill>
                  <a:schemeClr val="accent1">
                    <a:lumMod val="75000"/>
                  </a:schemeClr>
                </a:solidFill>
                <a:latin typeface="Calibri" panose="020F0502020204030204"/>
              </a:rPr>
              <a:t>estructurados </a:t>
            </a:r>
            <a:r>
              <a:rPr lang="pt-BR" sz="2400" kern="0" dirty="0">
                <a:solidFill>
                  <a:schemeClr val="accent1">
                    <a:lumMod val="75000"/>
                  </a:schemeClr>
                </a:solidFill>
                <a:effectLst>
                  <a:outerShdw blurRad="38100" dist="38100" dir="2700000" algn="tl">
                    <a:srgbClr val="000000">
                      <a:alpha val="43137"/>
                    </a:srgbClr>
                  </a:outerShdw>
                </a:effectLst>
                <a:latin typeface="Calibri" panose="020F0502020204030204"/>
              </a:rPr>
              <a:t>patrones de semantica</a:t>
            </a:r>
            <a:r>
              <a:rPr lang="pt-BR" sz="1800" kern="0" dirty="0">
                <a:solidFill>
                  <a:schemeClr val="accent1">
                    <a:lumMod val="75000"/>
                  </a:schemeClr>
                </a:solidFill>
                <a:latin typeface="Calibri" panose="020F0502020204030204"/>
              </a:rPr>
              <a:t>, utilizando estos resultados para detectar similaridades y mejorar los modelos estadísticos</a:t>
            </a:r>
          </a:p>
        </p:txBody>
      </p:sp>
      <p:sp>
        <p:nvSpPr>
          <p:cNvPr id="54" name="Content Placeholder 3"/>
          <p:cNvSpPr txBox="1">
            <a:spLocks/>
          </p:cNvSpPr>
          <p:nvPr/>
        </p:nvSpPr>
        <p:spPr>
          <a:xfrm>
            <a:off x="2227474" y="863675"/>
            <a:ext cx="5815043" cy="1409325"/>
          </a:xfrm>
          <a:prstGeom prst="roundRect">
            <a:avLst/>
          </a:prstGeom>
          <a:solidFill>
            <a:srgbClr val="44546A">
              <a:lumMod val="20000"/>
              <a:lumOff val="80000"/>
              <a:alpha val="15000"/>
            </a:srgbClr>
          </a:solidFill>
        </p:spPr>
        <p:txBody>
          <a:bodyPr lIns="32000" tIns="32000" rIns="32000" bIns="32000" anchor="ctr"/>
          <a:lstStyle>
            <a:defPPr>
              <a:defRPr lang="pt-BR"/>
            </a:defPPr>
            <a:lvl1pPr indent="0" algn="ctr" defTabSz="365760">
              <a:lnSpc>
                <a:spcPct val="100000"/>
              </a:lnSpc>
              <a:spcBef>
                <a:spcPts val="0"/>
              </a:spcBef>
              <a:buClr>
                <a:schemeClr val="accent2"/>
              </a:buClr>
              <a:buSzPct val="80000"/>
              <a:buFont typeface="Arial" pitchFamily="34" charset="0"/>
              <a:buNone/>
              <a:defRPr sz="1333" b="1" cap="none" baseline="0">
                <a:solidFill>
                  <a:schemeClr val="bg1">
                    <a:lumMod val="65000"/>
                  </a:schemeClr>
                </a:solidFill>
              </a:defRPr>
            </a:lvl1pPr>
            <a:lvl2pPr marL="365760" indent="-182880" defTabSz="365760">
              <a:lnSpc>
                <a:spcPct val="120000"/>
              </a:lnSpc>
              <a:spcBef>
                <a:spcPts val="0"/>
              </a:spcBef>
              <a:buClr>
                <a:schemeClr val="accent2"/>
              </a:buClr>
              <a:buSzPct val="80000"/>
              <a:buFont typeface="Arial" pitchFamily="34" charset="0"/>
              <a:buChar char="•"/>
              <a:tabLst/>
              <a:defRPr sz="1600" baseline="0">
                <a:solidFill>
                  <a:schemeClr val="tx2">
                    <a:lumMod val="50000"/>
                  </a:schemeClr>
                </a:solidFill>
              </a:defRPr>
            </a:lvl2pPr>
            <a:lvl3pPr marL="548640" indent="-182880" defTabSz="365760">
              <a:lnSpc>
                <a:spcPct val="120000"/>
              </a:lnSpc>
              <a:spcBef>
                <a:spcPts val="0"/>
              </a:spcBef>
              <a:buClr>
                <a:schemeClr val="accent2"/>
              </a:buClr>
              <a:buSzPct val="80000"/>
              <a:buFont typeface="Arial" pitchFamily="34" charset="0"/>
              <a:buChar char="•"/>
              <a:defRPr sz="1400" baseline="0">
                <a:solidFill>
                  <a:schemeClr val="tx2">
                    <a:lumMod val="50000"/>
                  </a:schemeClr>
                </a:solidFill>
              </a:defRPr>
            </a:lvl3pPr>
            <a:lvl4pPr marL="731520" indent="-182880" defTabSz="365760">
              <a:lnSpc>
                <a:spcPct val="120000"/>
              </a:lnSpc>
              <a:spcBef>
                <a:spcPts val="0"/>
              </a:spcBef>
              <a:buClr>
                <a:schemeClr val="accent2"/>
              </a:buClr>
              <a:buSzPct val="80000"/>
              <a:buFont typeface="Arial" pitchFamily="34" charset="0"/>
              <a:buChar char="•"/>
              <a:defRPr sz="1200" baseline="0">
                <a:solidFill>
                  <a:schemeClr val="tx2">
                    <a:lumMod val="50000"/>
                  </a:schemeClr>
                </a:solidFill>
              </a:defRPr>
            </a:lvl4pPr>
            <a:lvl5pPr marL="902970" indent="-171450" defTabSz="365760">
              <a:lnSpc>
                <a:spcPct val="120000"/>
              </a:lnSpc>
              <a:spcBef>
                <a:spcPts val="0"/>
              </a:spcBef>
              <a:buClr>
                <a:schemeClr val="accent2"/>
              </a:buClr>
              <a:buSzPct val="80000"/>
              <a:buFont typeface="Arial" pitchFamily="34" charset="0"/>
              <a:buChar char="•"/>
              <a:defRPr sz="1000" baseline="0">
                <a:solidFill>
                  <a:schemeClr val="tx2">
                    <a:lumMod val="50000"/>
                  </a:schemeClr>
                </a:solidFill>
              </a:defRPr>
            </a:lvl5pPr>
            <a:lvl6pPr marL="1097280" indent="-182880" defTabSz="3657600">
              <a:lnSpc>
                <a:spcPct val="120000"/>
              </a:lnSpc>
              <a:spcBef>
                <a:spcPts val="0"/>
              </a:spcBef>
              <a:buClr>
                <a:schemeClr val="accent1"/>
              </a:buClr>
              <a:buSzPct val="80000"/>
              <a:buFont typeface="Arial" pitchFamily="34" charset="0"/>
              <a:buChar char="•"/>
              <a:defRPr sz="1000">
                <a:solidFill>
                  <a:schemeClr val="tx2"/>
                </a:solidFill>
              </a:defRPr>
            </a:lvl6pPr>
            <a:lvl7pPr marL="1280160" indent="-182880" defTabSz="3657600">
              <a:lnSpc>
                <a:spcPct val="120000"/>
              </a:lnSpc>
              <a:spcBef>
                <a:spcPts val="0"/>
              </a:spcBef>
              <a:buClr>
                <a:schemeClr val="accent1"/>
              </a:buClr>
              <a:buSzPct val="80000"/>
              <a:buFont typeface="Arial" pitchFamily="34" charset="0"/>
              <a:buChar char="•"/>
              <a:defRPr sz="1000">
                <a:solidFill>
                  <a:schemeClr val="tx2"/>
                </a:solidFill>
              </a:defRPr>
            </a:lvl7pPr>
            <a:lvl8pPr marL="1463040" indent="-182880">
              <a:lnSpc>
                <a:spcPct val="120000"/>
              </a:lnSpc>
              <a:spcBef>
                <a:spcPts val="0"/>
              </a:spcBef>
              <a:buClr>
                <a:schemeClr val="accent1"/>
              </a:buClr>
              <a:buSzPct val="80000"/>
              <a:buFont typeface="Arial" pitchFamily="34" charset="0"/>
              <a:buChar char="•"/>
              <a:defRPr sz="1000">
                <a:solidFill>
                  <a:schemeClr val="tx2"/>
                </a:solidFill>
              </a:defRPr>
            </a:lvl8pPr>
            <a:lvl9pPr marL="1645920" indent="-182880" defTabSz="365760">
              <a:lnSpc>
                <a:spcPct val="120000"/>
              </a:lnSpc>
              <a:spcBef>
                <a:spcPts val="0"/>
              </a:spcBef>
              <a:buClr>
                <a:schemeClr val="accent1"/>
              </a:buClr>
              <a:buSzPct val="80000"/>
              <a:buFont typeface="Arial" pitchFamily="34" charset="0"/>
              <a:buChar char="•"/>
              <a:defRPr sz="1000">
                <a:solidFill>
                  <a:schemeClr val="tx2"/>
                </a:solidFill>
              </a:defRPr>
            </a:lvl9pPr>
          </a:lstStyle>
          <a:p>
            <a:pPr defTabSz="487656">
              <a:buClr>
                <a:srgbClr val="ED7D31"/>
              </a:buClr>
              <a:defRPr/>
            </a:pPr>
            <a:r>
              <a:rPr lang="pt-BR" sz="1800" kern="0" dirty="0">
                <a:solidFill>
                  <a:schemeClr val="accent1">
                    <a:lumMod val="75000"/>
                  </a:schemeClr>
                </a:solidFill>
                <a:latin typeface="Calibri" panose="020F0502020204030204"/>
              </a:rPr>
              <a:t>Basado en los casos previamente investigados, con sus resultados se ejecutan modelos estadisticos avanzados para evitar la </a:t>
            </a:r>
            <a:r>
              <a:rPr lang="pt-BR" sz="2400" kern="0" dirty="0">
                <a:solidFill>
                  <a:schemeClr val="accent1">
                    <a:lumMod val="75000"/>
                  </a:schemeClr>
                </a:solidFill>
                <a:effectLst>
                  <a:outerShdw blurRad="38100" dist="38100" dir="2700000" algn="tl">
                    <a:srgbClr val="000000">
                      <a:alpha val="43137"/>
                    </a:srgbClr>
                  </a:outerShdw>
                </a:effectLst>
                <a:latin typeface="Calibri" panose="020F0502020204030204"/>
              </a:rPr>
              <a:t>propension de </a:t>
            </a:r>
            <a:r>
              <a:rPr lang="pt-BR" sz="2400" kern="0" dirty="0" smtClean="0">
                <a:solidFill>
                  <a:schemeClr val="accent1">
                    <a:lumMod val="75000"/>
                  </a:schemeClr>
                </a:solidFill>
                <a:effectLst>
                  <a:outerShdw blurRad="38100" dist="38100" dir="2700000" algn="tl">
                    <a:srgbClr val="000000">
                      <a:alpha val="43137"/>
                    </a:srgbClr>
                  </a:outerShdw>
                </a:effectLst>
                <a:latin typeface="Calibri" panose="020F0502020204030204"/>
              </a:rPr>
              <a:t>errores</a:t>
            </a:r>
            <a:endParaRPr lang="pt-BR" sz="2400" kern="0" dirty="0">
              <a:solidFill>
                <a:schemeClr val="accent1">
                  <a:lumMod val="75000"/>
                </a:schemeClr>
              </a:solidFill>
              <a:effectLst>
                <a:outerShdw blurRad="38100" dist="38100" dir="2700000" algn="tl">
                  <a:srgbClr val="000000">
                    <a:alpha val="43137"/>
                  </a:srgbClr>
                </a:outerShdw>
              </a:effectLst>
              <a:latin typeface="Calibri" panose="020F0502020204030204"/>
            </a:endParaRPr>
          </a:p>
        </p:txBody>
      </p:sp>
      <p:sp>
        <p:nvSpPr>
          <p:cNvPr id="55" name="Content Placeholder 3"/>
          <p:cNvSpPr txBox="1">
            <a:spLocks/>
          </p:cNvSpPr>
          <p:nvPr/>
        </p:nvSpPr>
        <p:spPr>
          <a:xfrm>
            <a:off x="8823614" y="3841978"/>
            <a:ext cx="3317105" cy="1761107"/>
          </a:xfrm>
          <a:prstGeom prst="rect">
            <a:avLst/>
          </a:prstGeom>
          <a:solidFill>
            <a:srgbClr val="44546A">
              <a:lumMod val="20000"/>
              <a:lumOff val="80000"/>
              <a:alpha val="15000"/>
            </a:srgbClr>
          </a:solidFill>
        </p:spPr>
        <p:txBody>
          <a:bodyPr lIns="32000" tIns="32000" rIns="32000" bIns="32000" anchor="ctr"/>
          <a:lstStyle>
            <a:defPPr>
              <a:defRPr lang="pt-BR"/>
            </a:defPPr>
            <a:lvl1pPr indent="0" algn="ctr" defTabSz="365760">
              <a:lnSpc>
                <a:spcPct val="100000"/>
              </a:lnSpc>
              <a:spcBef>
                <a:spcPts val="0"/>
              </a:spcBef>
              <a:buClr>
                <a:schemeClr val="accent2"/>
              </a:buClr>
              <a:buSzPct val="80000"/>
              <a:buFont typeface="Arial" pitchFamily="34" charset="0"/>
              <a:buNone/>
              <a:defRPr sz="1333" b="1" cap="none" baseline="0">
                <a:solidFill>
                  <a:schemeClr val="bg1">
                    <a:lumMod val="65000"/>
                  </a:schemeClr>
                </a:solidFill>
              </a:defRPr>
            </a:lvl1pPr>
            <a:lvl2pPr marL="365760" indent="-182880" defTabSz="365760">
              <a:lnSpc>
                <a:spcPct val="120000"/>
              </a:lnSpc>
              <a:spcBef>
                <a:spcPts val="0"/>
              </a:spcBef>
              <a:buClr>
                <a:schemeClr val="accent2"/>
              </a:buClr>
              <a:buSzPct val="80000"/>
              <a:buFont typeface="Arial" pitchFamily="34" charset="0"/>
              <a:buChar char="•"/>
              <a:tabLst/>
              <a:defRPr sz="1600" baseline="0">
                <a:solidFill>
                  <a:schemeClr val="tx2">
                    <a:lumMod val="50000"/>
                  </a:schemeClr>
                </a:solidFill>
              </a:defRPr>
            </a:lvl2pPr>
            <a:lvl3pPr marL="548640" indent="-182880" defTabSz="365760">
              <a:lnSpc>
                <a:spcPct val="120000"/>
              </a:lnSpc>
              <a:spcBef>
                <a:spcPts val="0"/>
              </a:spcBef>
              <a:buClr>
                <a:schemeClr val="accent2"/>
              </a:buClr>
              <a:buSzPct val="80000"/>
              <a:buFont typeface="Arial" pitchFamily="34" charset="0"/>
              <a:buChar char="•"/>
              <a:defRPr sz="1400" baseline="0">
                <a:solidFill>
                  <a:schemeClr val="tx2">
                    <a:lumMod val="50000"/>
                  </a:schemeClr>
                </a:solidFill>
              </a:defRPr>
            </a:lvl3pPr>
            <a:lvl4pPr marL="731520" indent="-182880" defTabSz="365760">
              <a:lnSpc>
                <a:spcPct val="120000"/>
              </a:lnSpc>
              <a:spcBef>
                <a:spcPts val="0"/>
              </a:spcBef>
              <a:buClr>
                <a:schemeClr val="accent2"/>
              </a:buClr>
              <a:buSzPct val="80000"/>
              <a:buFont typeface="Arial" pitchFamily="34" charset="0"/>
              <a:buChar char="•"/>
              <a:defRPr sz="1200" baseline="0">
                <a:solidFill>
                  <a:schemeClr val="tx2">
                    <a:lumMod val="50000"/>
                  </a:schemeClr>
                </a:solidFill>
              </a:defRPr>
            </a:lvl4pPr>
            <a:lvl5pPr marL="902970" indent="-171450" defTabSz="365760">
              <a:lnSpc>
                <a:spcPct val="120000"/>
              </a:lnSpc>
              <a:spcBef>
                <a:spcPts val="0"/>
              </a:spcBef>
              <a:buClr>
                <a:schemeClr val="accent2"/>
              </a:buClr>
              <a:buSzPct val="80000"/>
              <a:buFont typeface="Arial" pitchFamily="34" charset="0"/>
              <a:buChar char="•"/>
              <a:defRPr sz="1000" baseline="0">
                <a:solidFill>
                  <a:schemeClr val="tx2">
                    <a:lumMod val="50000"/>
                  </a:schemeClr>
                </a:solidFill>
              </a:defRPr>
            </a:lvl5pPr>
            <a:lvl6pPr marL="1097280" indent="-182880" defTabSz="3657600">
              <a:lnSpc>
                <a:spcPct val="120000"/>
              </a:lnSpc>
              <a:spcBef>
                <a:spcPts val="0"/>
              </a:spcBef>
              <a:buClr>
                <a:schemeClr val="accent1"/>
              </a:buClr>
              <a:buSzPct val="80000"/>
              <a:buFont typeface="Arial" pitchFamily="34" charset="0"/>
              <a:buChar char="•"/>
              <a:defRPr sz="1000">
                <a:solidFill>
                  <a:schemeClr val="tx2"/>
                </a:solidFill>
              </a:defRPr>
            </a:lvl6pPr>
            <a:lvl7pPr marL="1280160" indent="-182880" defTabSz="3657600">
              <a:lnSpc>
                <a:spcPct val="120000"/>
              </a:lnSpc>
              <a:spcBef>
                <a:spcPts val="0"/>
              </a:spcBef>
              <a:buClr>
                <a:schemeClr val="accent1"/>
              </a:buClr>
              <a:buSzPct val="80000"/>
              <a:buFont typeface="Arial" pitchFamily="34" charset="0"/>
              <a:buChar char="•"/>
              <a:defRPr sz="1000">
                <a:solidFill>
                  <a:schemeClr val="tx2"/>
                </a:solidFill>
              </a:defRPr>
            </a:lvl7pPr>
            <a:lvl8pPr marL="1463040" indent="-182880">
              <a:lnSpc>
                <a:spcPct val="120000"/>
              </a:lnSpc>
              <a:spcBef>
                <a:spcPts val="0"/>
              </a:spcBef>
              <a:buClr>
                <a:schemeClr val="accent1"/>
              </a:buClr>
              <a:buSzPct val="80000"/>
              <a:buFont typeface="Arial" pitchFamily="34" charset="0"/>
              <a:buChar char="•"/>
              <a:defRPr sz="1000">
                <a:solidFill>
                  <a:schemeClr val="tx2"/>
                </a:solidFill>
              </a:defRPr>
            </a:lvl8pPr>
            <a:lvl9pPr marL="1645920" indent="-182880" defTabSz="365760">
              <a:lnSpc>
                <a:spcPct val="120000"/>
              </a:lnSpc>
              <a:spcBef>
                <a:spcPts val="0"/>
              </a:spcBef>
              <a:buClr>
                <a:schemeClr val="accent1"/>
              </a:buClr>
              <a:buSzPct val="80000"/>
              <a:buFont typeface="Arial" pitchFamily="34" charset="0"/>
              <a:buChar char="•"/>
              <a:defRPr sz="1000">
                <a:solidFill>
                  <a:schemeClr val="tx2"/>
                </a:solidFill>
              </a:defRPr>
            </a:lvl9pPr>
          </a:lstStyle>
          <a:p>
            <a:pPr defTabSz="487656">
              <a:buClr>
                <a:srgbClr val="ED7D31"/>
              </a:buClr>
              <a:defRPr/>
            </a:pPr>
            <a:r>
              <a:rPr lang="pt-BR" sz="1800" kern="0" dirty="0" smtClean="0">
                <a:solidFill>
                  <a:schemeClr val="accent1">
                    <a:lumMod val="75000"/>
                  </a:schemeClr>
                </a:solidFill>
                <a:latin typeface="Calibri" panose="020F0502020204030204"/>
              </a:rPr>
              <a:t>Descubre </a:t>
            </a:r>
            <a:r>
              <a:rPr lang="pt-BR" sz="2400" kern="0" dirty="0" smtClean="0">
                <a:solidFill>
                  <a:schemeClr val="accent1">
                    <a:lumMod val="75000"/>
                  </a:schemeClr>
                </a:solidFill>
                <a:effectLst>
                  <a:outerShdw blurRad="38100" dist="38100" dir="2700000" algn="tl">
                    <a:srgbClr val="000000">
                      <a:alpha val="43137"/>
                    </a:srgbClr>
                  </a:outerShdw>
                </a:effectLst>
                <a:latin typeface="Calibri" panose="020F0502020204030204"/>
              </a:rPr>
              <a:t>relacionamentos </a:t>
            </a:r>
            <a:r>
              <a:rPr lang="pt-BR" sz="2400" kern="0" dirty="0">
                <a:solidFill>
                  <a:schemeClr val="accent1">
                    <a:lumMod val="75000"/>
                  </a:schemeClr>
                </a:solidFill>
                <a:effectLst>
                  <a:outerShdw blurRad="38100" dist="38100" dir="2700000" algn="tl">
                    <a:srgbClr val="000000">
                      <a:alpha val="43137"/>
                    </a:srgbClr>
                  </a:outerShdw>
                </a:effectLst>
                <a:latin typeface="Calibri" panose="020F0502020204030204"/>
              </a:rPr>
              <a:t>entre </a:t>
            </a:r>
            <a:r>
              <a:rPr lang="pt-BR" sz="2400" kern="0" dirty="0" smtClean="0">
                <a:solidFill>
                  <a:schemeClr val="accent1">
                    <a:lumMod val="75000"/>
                  </a:schemeClr>
                </a:solidFill>
                <a:effectLst>
                  <a:outerShdw blurRad="38100" dist="38100" dir="2700000" algn="tl">
                    <a:srgbClr val="000000">
                      <a:alpha val="43137"/>
                    </a:srgbClr>
                  </a:outerShdw>
                </a:effectLst>
                <a:latin typeface="Calibri" panose="020F0502020204030204"/>
              </a:rPr>
              <a:t>Entidades</a:t>
            </a:r>
            <a:r>
              <a:rPr lang="pt-BR" sz="1800" kern="0" dirty="0" smtClean="0">
                <a:solidFill>
                  <a:schemeClr val="accent1">
                    <a:lumMod val="75000"/>
                  </a:schemeClr>
                </a:solidFill>
                <a:latin typeface="Calibri" panose="020F0502020204030204"/>
              </a:rPr>
              <a:t>, </a:t>
            </a:r>
            <a:r>
              <a:rPr lang="pt-BR" sz="1800" kern="0" dirty="0">
                <a:solidFill>
                  <a:schemeClr val="accent1">
                    <a:lumMod val="75000"/>
                  </a:schemeClr>
                </a:solidFill>
                <a:latin typeface="Calibri" panose="020F0502020204030204"/>
              </a:rPr>
              <a:t>para identificar fraudes o abusos cometidos de forma individual u organizada</a:t>
            </a:r>
          </a:p>
        </p:txBody>
      </p:sp>
      <p:sp>
        <p:nvSpPr>
          <p:cNvPr id="61" name="Title 1"/>
          <p:cNvSpPr>
            <a:spLocks noGrp="1"/>
          </p:cNvSpPr>
          <p:nvPr>
            <p:ph type="title"/>
          </p:nvPr>
        </p:nvSpPr>
        <p:spPr>
          <a:xfrm>
            <a:off x="0" y="7594"/>
            <a:ext cx="12140720" cy="920879"/>
          </a:xfrm>
        </p:spPr>
        <p:txBody>
          <a:bodyPr vert="horz" lIns="91440" tIns="45720" rIns="91440" bIns="45720" rtlCol="0" anchor="b">
            <a:noAutofit/>
          </a:bodyPr>
          <a:lstStyle/>
          <a:p>
            <a:r>
              <a:rPr lang="es-MX" dirty="0" smtClean="0">
                <a:ln w="0"/>
                <a:solidFill>
                  <a:schemeClr val="accent1">
                    <a:lumMod val="50000"/>
                  </a:schemeClr>
                </a:solidFill>
                <a:effectLst>
                  <a:outerShdw blurRad="38100" dist="19050" dir="2700000" algn="tl" rotWithShape="0">
                    <a:schemeClr val="dk1">
                      <a:alpha val="40000"/>
                    </a:schemeClr>
                  </a:outerShdw>
                </a:effectLst>
                <a:latin typeface="+mn-lt"/>
              </a:rPr>
              <a:t>Analítica aplicada a Fraude</a:t>
            </a:r>
            <a:endParaRPr lang="en-US" dirty="0">
              <a:ln w="0"/>
              <a:solidFill>
                <a:schemeClr val="accent1">
                  <a:lumMod val="50000"/>
                </a:schemeClr>
              </a:solidFill>
              <a:effectLst>
                <a:outerShdw blurRad="38100" dist="19050" dir="2700000" algn="tl" rotWithShape="0">
                  <a:schemeClr val="dk1">
                    <a:alpha val="40000"/>
                  </a:schemeClr>
                </a:outerShdw>
              </a:effectLst>
              <a:latin typeface="+mn-lt"/>
            </a:endParaRPr>
          </a:p>
        </p:txBody>
      </p:sp>
      <p:sp>
        <p:nvSpPr>
          <p:cNvPr id="11" name="Text Placeholder 4"/>
          <p:cNvSpPr txBox="1">
            <a:spLocks/>
          </p:cNvSpPr>
          <p:nvPr/>
        </p:nvSpPr>
        <p:spPr>
          <a:xfrm>
            <a:off x="6589507" y="4295291"/>
            <a:ext cx="1471509" cy="738792"/>
          </a:xfrm>
          <a:prstGeom prst="rect">
            <a:avLst/>
          </a:prstGeom>
        </p:spPr>
        <p:txBody>
          <a:bodyPr vert="horz" wrap="square" lIns="162560" tIns="81280" rIns="162560" bIns="81280" rtlCol="0" anchor="t">
            <a:spAutoFit/>
          </a:bodyPr>
          <a:lstStyle>
            <a:defPPr>
              <a:defRPr lang="en-US"/>
            </a:defPPr>
            <a:lvl1pPr indent="0" algn="ctr" defTabSz="365751">
              <a:lnSpc>
                <a:spcPct val="100000"/>
              </a:lnSpc>
              <a:spcBef>
                <a:spcPts val="0"/>
              </a:spcBef>
              <a:buClr>
                <a:srgbClr val="ED7D31"/>
              </a:buClr>
              <a:buSzPct val="80000"/>
              <a:buFont typeface="Arial" pitchFamily="34" charset="0"/>
              <a:buNone/>
              <a:defRPr sz="1400" b="1" cap="none" baseline="0">
                <a:solidFill>
                  <a:schemeClr val="accent1">
                    <a:lumMod val="75000"/>
                  </a:schemeClr>
                </a:solidFill>
                <a:latin typeface="Calibri" panose="020F0502020204030204"/>
              </a:defRPr>
            </a:lvl1pPr>
            <a:lvl2pPr marL="365760" indent="-182880" defTabSz="365760">
              <a:lnSpc>
                <a:spcPct val="120000"/>
              </a:lnSpc>
              <a:spcBef>
                <a:spcPts val="0"/>
              </a:spcBef>
              <a:buClr>
                <a:schemeClr val="accent2"/>
              </a:buClr>
              <a:buSzPct val="80000"/>
              <a:buFont typeface="Arial" pitchFamily="34" charset="0"/>
              <a:buChar char="•"/>
              <a:tabLst/>
              <a:defRPr sz="1600" baseline="0">
                <a:solidFill>
                  <a:schemeClr val="tx2">
                    <a:lumMod val="50000"/>
                  </a:schemeClr>
                </a:solidFill>
              </a:defRPr>
            </a:lvl2pPr>
            <a:lvl3pPr marL="548640" indent="-182880" defTabSz="365760">
              <a:lnSpc>
                <a:spcPct val="120000"/>
              </a:lnSpc>
              <a:spcBef>
                <a:spcPts val="0"/>
              </a:spcBef>
              <a:buClr>
                <a:schemeClr val="accent2"/>
              </a:buClr>
              <a:buSzPct val="80000"/>
              <a:buFont typeface="Arial" pitchFamily="34" charset="0"/>
              <a:buChar char="•"/>
              <a:defRPr sz="1400" baseline="0">
                <a:solidFill>
                  <a:schemeClr val="tx2">
                    <a:lumMod val="50000"/>
                  </a:schemeClr>
                </a:solidFill>
              </a:defRPr>
            </a:lvl3pPr>
            <a:lvl4pPr marL="731520" indent="-182880" defTabSz="365760">
              <a:lnSpc>
                <a:spcPct val="120000"/>
              </a:lnSpc>
              <a:spcBef>
                <a:spcPts val="0"/>
              </a:spcBef>
              <a:buClr>
                <a:schemeClr val="accent2"/>
              </a:buClr>
              <a:buSzPct val="80000"/>
              <a:buFont typeface="Arial" pitchFamily="34" charset="0"/>
              <a:buChar char="•"/>
              <a:defRPr sz="1200" baseline="0">
                <a:solidFill>
                  <a:schemeClr val="tx2">
                    <a:lumMod val="50000"/>
                  </a:schemeClr>
                </a:solidFill>
              </a:defRPr>
            </a:lvl4pPr>
            <a:lvl5pPr marL="902970" indent="-171450" defTabSz="365760">
              <a:lnSpc>
                <a:spcPct val="120000"/>
              </a:lnSpc>
              <a:spcBef>
                <a:spcPts val="0"/>
              </a:spcBef>
              <a:buClr>
                <a:schemeClr val="accent2"/>
              </a:buClr>
              <a:buSzPct val="80000"/>
              <a:buFont typeface="Arial" pitchFamily="34" charset="0"/>
              <a:buChar char="•"/>
              <a:defRPr sz="1000" baseline="0">
                <a:solidFill>
                  <a:schemeClr val="tx2">
                    <a:lumMod val="50000"/>
                  </a:schemeClr>
                </a:solidFill>
              </a:defRPr>
            </a:lvl5pPr>
            <a:lvl6pPr marL="1097280" indent="-182880" defTabSz="3657600">
              <a:lnSpc>
                <a:spcPct val="120000"/>
              </a:lnSpc>
              <a:spcBef>
                <a:spcPts val="0"/>
              </a:spcBef>
              <a:buClr>
                <a:schemeClr val="accent1"/>
              </a:buClr>
              <a:buSzPct val="80000"/>
              <a:buFont typeface="Arial" pitchFamily="34" charset="0"/>
              <a:buChar char="•"/>
              <a:defRPr sz="1000">
                <a:solidFill>
                  <a:schemeClr val="tx2"/>
                </a:solidFill>
              </a:defRPr>
            </a:lvl6pPr>
            <a:lvl7pPr marL="1280160" indent="-182880" defTabSz="3657600">
              <a:lnSpc>
                <a:spcPct val="120000"/>
              </a:lnSpc>
              <a:spcBef>
                <a:spcPts val="0"/>
              </a:spcBef>
              <a:buClr>
                <a:schemeClr val="accent1"/>
              </a:buClr>
              <a:buSzPct val="80000"/>
              <a:buFont typeface="Arial" pitchFamily="34" charset="0"/>
              <a:buChar char="•"/>
              <a:defRPr sz="1000">
                <a:solidFill>
                  <a:schemeClr val="tx2"/>
                </a:solidFill>
              </a:defRPr>
            </a:lvl7pPr>
            <a:lvl8pPr marL="1463040" indent="-182880">
              <a:lnSpc>
                <a:spcPct val="120000"/>
              </a:lnSpc>
              <a:spcBef>
                <a:spcPts val="0"/>
              </a:spcBef>
              <a:buClr>
                <a:schemeClr val="accent1"/>
              </a:buClr>
              <a:buSzPct val="80000"/>
              <a:buFont typeface="Arial" pitchFamily="34" charset="0"/>
              <a:buChar char="•"/>
              <a:defRPr sz="1000">
                <a:solidFill>
                  <a:schemeClr val="tx2"/>
                </a:solidFill>
              </a:defRPr>
            </a:lvl8pPr>
            <a:lvl9pPr marL="1645920" indent="-182880" defTabSz="365760">
              <a:lnSpc>
                <a:spcPct val="120000"/>
              </a:lnSpc>
              <a:spcBef>
                <a:spcPts val="0"/>
              </a:spcBef>
              <a:buClr>
                <a:schemeClr val="accent1"/>
              </a:buClr>
              <a:buSzPct val="80000"/>
              <a:buFont typeface="Arial" pitchFamily="34" charset="0"/>
              <a:buChar char="•"/>
              <a:defRPr sz="1000">
                <a:solidFill>
                  <a:schemeClr val="tx2"/>
                </a:solidFill>
              </a:defRPr>
            </a:lvl9pPr>
          </a:lstStyle>
          <a:p>
            <a:r>
              <a:rPr lang="pt-BR" sz="1867" dirty="0">
                <a:solidFill>
                  <a:srgbClr val="C00000"/>
                </a:solidFill>
              </a:rPr>
              <a:t> Mineria de Textos</a:t>
            </a:r>
          </a:p>
        </p:txBody>
      </p:sp>
      <p:sp>
        <p:nvSpPr>
          <p:cNvPr id="48" name="Text Placeholder 4"/>
          <p:cNvSpPr txBox="1">
            <a:spLocks/>
          </p:cNvSpPr>
          <p:nvPr/>
        </p:nvSpPr>
        <p:spPr>
          <a:xfrm>
            <a:off x="2682220" y="5821188"/>
            <a:ext cx="1554833" cy="738792"/>
          </a:xfrm>
          <a:prstGeom prst="rect">
            <a:avLst/>
          </a:prstGeom>
        </p:spPr>
        <p:txBody>
          <a:bodyPr vert="horz" wrap="square" lIns="162560" tIns="81280" rIns="162560" bIns="81280" rtlCol="0" anchor="t">
            <a:spAutoFit/>
          </a:bodyPr>
          <a:lstStyle>
            <a:defPPr>
              <a:defRPr lang="en-US"/>
            </a:defPPr>
            <a:lvl1pPr indent="0" algn="ctr" defTabSz="365751">
              <a:lnSpc>
                <a:spcPct val="100000"/>
              </a:lnSpc>
              <a:spcBef>
                <a:spcPts val="0"/>
              </a:spcBef>
              <a:buClr>
                <a:srgbClr val="ED7D31"/>
              </a:buClr>
              <a:buSzPct val="80000"/>
              <a:buFont typeface="Arial" pitchFamily="34" charset="0"/>
              <a:buNone/>
              <a:defRPr sz="1400" b="1" cap="none" baseline="0">
                <a:solidFill>
                  <a:schemeClr val="accent1">
                    <a:lumMod val="75000"/>
                  </a:schemeClr>
                </a:solidFill>
                <a:latin typeface="Calibri" panose="020F0502020204030204"/>
              </a:defRPr>
            </a:lvl1pPr>
            <a:lvl2pPr marL="365760" indent="-182880" defTabSz="365760">
              <a:lnSpc>
                <a:spcPct val="120000"/>
              </a:lnSpc>
              <a:spcBef>
                <a:spcPts val="0"/>
              </a:spcBef>
              <a:buClr>
                <a:schemeClr val="accent2"/>
              </a:buClr>
              <a:buSzPct val="80000"/>
              <a:buFont typeface="Arial" pitchFamily="34" charset="0"/>
              <a:buChar char="•"/>
              <a:tabLst/>
              <a:defRPr sz="1600" baseline="0">
                <a:solidFill>
                  <a:schemeClr val="tx2">
                    <a:lumMod val="50000"/>
                  </a:schemeClr>
                </a:solidFill>
              </a:defRPr>
            </a:lvl2pPr>
            <a:lvl3pPr marL="548640" indent="-182880" defTabSz="365760">
              <a:lnSpc>
                <a:spcPct val="120000"/>
              </a:lnSpc>
              <a:spcBef>
                <a:spcPts val="0"/>
              </a:spcBef>
              <a:buClr>
                <a:schemeClr val="accent2"/>
              </a:buClr>
              <a:buSzPct val="80000"/>
              <a:buFont typeface="Arial" pitchFamily="34" charset="0"/>
              <a:buChar char="•"/>
              <a:defRPr sz="1400" baseline="0">
                <a:solidFill>
                  <a:schemeClr val="tx2">
                    <a:lumMod val="50000"/>
                  </a:schemeClr>
                </a:solidFill>
              </a:defRPr>
            </a:lvl3pPr>
            <a:lvl4pPr marL="731520" indent="-182880" defTabSz="365760">
              <a:lnSpc>
                <a:spcPct val="120000"/>
              </a:lnSpc>
              <a:spcBef>
                <a:spcPts val="0"/>
              </a:spcBef>
              <a:buClr>
                <a:schemeClr val="accent2"/>
              </a:buClr>
              <a:buSzPct val="80000"/>
              <a:buFont typeface="Arial" pitchFamily="34" charset="0"/>
              <a:buChar char="•"/>
              <a:defRPr sz="1200" baseline="0">
                <a:solidFill>
                  <a:schemeClr val="tx2">
                    <a:lumMod val="50000"/>
                  </a:schemeClr>
                </a:solidFill>
              </a:defRPr>
            </a:lvl4pPr>
            <a:lvl5pPr marL="902970" indent="-171450" defTabSz="365760">
              <a:lnSpc>
                <a:spcPct val="120000"/>
              </a:lnSpc>
              <a:spcBef>
                <a:spcPts val="0"/>
              </a:spcBef>
              <a:buClr>
                <a:schemeClr val="accent2"/>
              </a:buClr>
              <a:buSzPct val="80000"/>
              <a:buFont typeface="Arial" pitchFamily="34" charset="0"/>
              <a:buChar char="•"/>
              <a:defRPr sz="1000" baseline="0">
                <a:solidFill>
                  <a:schemeClr val="tx2">
                    <a:lumMod val="50000"/>
                  </a:schemeClr>
                </a:solidFill>
              </a:defRPr>
            </a:lvl5pPr>
            <a:lvl6pPr marL="1097280" indent="-182880" defTabSz="3657600">
              <a:lnSpc>
                <a:spcPct val="120000"/>
              </a:lnSpc>
              <a:spcBef>
                <a:spcPts val="0"/>
              </a:spcBef>
              <a:buClr>
                <a:schemeClr val="accent1"/>
              </a:buClr>
              <a:buSzPct val="80000"/>
              <a:buFont typeface="Arial" pitchFamily="34" charset="0"/>
              <a:buChar char="•"/>
              <a:defRPr sz="1000">
                <a:solidFill>
                  <a:schemeClr val="tx2"/>
                </a:solidFill>
              </a:defRPr>
            </a:lvl6pPr>
            <a:lvl7pPr marL="1280160" indent="-182880" defTabSz="3657600">
              <a:lnSpc>
                <a:spcPct val="120000"/>
              </a:lnSpc>
              <a:spcBef>
                <a:spcPts val="0"/>
              </a:spcBef>
              <a:buClr>
                <a:schemeClr val="accent1"/>
              </a:buClr>
              <a:buSzPct val="80000"/>
              <a:buFont typeface="Arial" pitchFamily="34" charset="0"/>
              <a:buChar char="•"/>
              <a:defRPr sz="1000">
                <a:solidFill>
                  <a:schemeClr val="tx2"/>
                </a:solidFill>
              </a:defRPr>
            </a:lvl7pPr>
            <a:lvl8pPr marL="1463040" indent="-182880">
              <a:lnSpc>
                <a:spcPct val="120000"/>
              </a:lnSpc>
              <a:spcBef>
                <a:spcPts val="0"/>
              </a:spcBef>
              <a:buClr>
                <a:schemeClr val="accent1"/>
              </a:buClr>
              <a:buSzPct val="80000"/>
              <a:buFont typeface="Arial" pitchFamily="34" charset="0"/>
              <a:buChar char="•"/>
              <a:defRPr sz="1000">
                <a:solidFill>
                  <a:schemeClr val="tx2"/>
                </a:solidFill>
              </a:defRPr>
            </a:lvl8pPr>
            <a:lvl9pPr marL="1645920" indent="-182880" defTabSz="365760">
              <a:lnSpc>
                <a:spcPct val="120000"/>
              </a:lnSpc>
              <a:spcBef>
                <a:spcPts val="0"/>
              </a:spcBef>
              <a:buClr>
                <a:schemeClr val="accent1"/>
              </a:buClr>
              <a:buSzPct val="80000"/>
              <a:buFont typeface="Arial" pitchFamily="34" charset="0"/>
              <a:buChar char="•"/>
              <a:defRPr sz="1000">
                <a:solidFill>
                  <a:schemeClr val="tx2"/>
                </a:solidFill>
              </a:defRPr>
            </a:lvl9pPr>
          </a:lstStyle>
          <a:p>
            <a:r>
              <a:rPr lang="pt-BR" sz="1867" dirty="0" smtClean="0">
                <a:solidFill>
                  <a:srgbClr val="C00000"/>
                </a:solidFill>
              </a:rPr>
              <a:t>Reglas</a:t>
            </a:r>
          </a:p>
          <a:p>
            <a:r>
              <a:rPr lang="pt-BR" sz="1867" dirty="0" smtClean="0">
                <a:solidFill>
                  <a:srgbClr val="C00000"/>
                </a:solidFill>
              </a:rPr>
              <a:t> </a:t>
            </a:r>
            <a:r>
              <a:rPr lang="pt-BR" sz="1867" dirty="0">
                <a:solidFill>
                  <a:srgbClr val="C00000"/>
                </a:solidFill>
              </a:rPr>
              <a:t>de Negocio</a:t>
            </a:r>
          </a:p>
        </p:txBody>
      </p:sp>
      <p:pic>
        <p:nvPicPr>
          <p:cNvPr id="112" name="Picture 7"/>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2909" y="6438814"/>
            <a:ext cx="1357811" cy="314415"/>
          </a:xfrm>
          <a:prstGeom prst="rect">
            <a:avLst/>
          </a:prstGeom>
        </p:spPr>
      </p:pic>
      <p:pic>
        <p:nvPicPr>
          <p:cNvPr id="119" name="Picture 118" descr="Resultado de imagen para asobancaria"/>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09" y="6383610"/>
            <a:ext cx="1464465" cy="38099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6423" y="5262881"/>
            <a:ext cx="1355474" cy="1373257"/>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1262" y="3086977"/>
            <a:ext cx="1254375" cy="1303125"/>
          </a:xfrm>
          <a:prstGeom prst="rect">
            <a:avLst/>
          </a:prstGeom>
        </p:spPr>
      </p:pic>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1371" y="2078502"/>
            <a:ext cx="1244562" cy="1443436"/>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0345" y="2984949"/>
            <a:ext cx="1331282" cy="1381757"/>
          </a:xfrm>
          <a:prstGeom prst="rect">
            <a:avLst/>
          </a:prstGeom>
        </p:spPr>
      </p:pic>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9674" y="5276506"/>
            <a:ext cx="1755293" cy="1162713"/>
          </a:xfrm>
          <a:prstGeom prst="rect">
            <a:avLst/>
          </a:prstGeom>
        </p:spPr>
      </p:pic>
      <p:grpSp>
        <p:nvGrpSpPr>
          <p:cNvPr id="3" name="Group 2"/>
          <p:cNvGrpSpPr/>
          <p:nvPr/>
        </p:nvGrpSpPr>
        <p:grpSpPr>
          <a:xfrm>
            <a:off x="4427637" y="4318962"/>
            <a:ext cx="1956330" cy="1893206"/>
            <a:chOff x="5064009" y="4315761"/>
            <a:chExt cx="1956330" cy="1893206"/>
          </a:xfrm>
        </p:grpSpPr>
        <p:pic>
          <p:nvPicPr>
            <p:cNvPr id="121" name="Picture 1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64009" y="4315761"/>
              <a:ext cx="1956330" cy="189320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TextBox 1"/>
            <p:cNvSpPr txBox="1"/>
            <p:nvPr/>
          </p:nvSpPr>
          <p:spPr>
            <a:xfrm>
              <a:off x="5139099" y="4998070"/>
              <a:ext cx="1830315" cy="523220"/>
            </a:xfrm>
            <a:prstGeom prst="rect">
              <a:avLst/>
            </a:prstGeom>
            <a:noFill/>
          </p:spPr>
          <p:txBody>
            <a:bodyPr wrap="square" rtlCol="0">
              <a:spAutoFit/>
            </a:bodyPr>
            <a:lstStyle/>
            <a:p>
              <a:pPr algn="ctr"/>
              <a:r>
                <a:rPr lang="es-MX" sz="2800" b="1" spc="50" dirty="0" smtClean="0">
                  <a:ln w="0"/>
                  <a:solidFill>
                    <a:schemeClr val="bg2"/>
                  </a:solidFill>
                  <a:effectLst>
                    <a:innerShdw blurRad="63500" dist="50800" dir="13500000">
                      <a:srgbClr val="000000">
                        <a:alpha val="50000"/>
                      </a:srgbClr>
                    </a:innerShdw>
                  </a:effectLst>
                  <a:latin typeface="Gisha" panose="020B0502040204020203" pitchFamily="34" charset="-79"/>
                  <a:cs typeface="Gisha" panose="020B0502040204020203" pitchFamily="34" charset="-79"/>
                </a:rPr>
                <a:t>Analítica</a:t>
              </a:r>
              <a:endParaRPr lang="en-US" sz="2800" b="1" spc="50" dirty="0">
                <a:ln w="0"/>
                <a:solidFill>
                  <a:schemeClr val="bg2"/>
                </a:solidFill>
                <a:effectLst>
                  <a:innerShdw blurRad="63500" dist="50800" dir="13500000">
                    <a:srgbClr val="000000">
                      <a:alpha val="50000"/>
                    </a:srgbClr>
                  </a:innerShdw>
                </a:effectLst>
                <a:latin typeface="Gisha" panose="020B0502040204020203" pitchFamily="34" charset="-79"/>
                <a:cs typeface="Gisha" panose="020B0502040204020203" pitchFamily="34" charset="-79"/>
              </a:endParaRPr>
            </a:p>
          </p:txBody>
        </p:sp>
      </p:grpSp>
      <p:sp>
        <p:nvSpPr>
          <p:cNvPr id="5" name="Oval 4"/>
          <p:cNvSpPr/>
          <p:nvPr/>
        </p:nvSpPr>
        <p:spPr>
          <a:xfrm>
            <a:off x="3816736" y="3842429"/>
            <a:ext cx="3172108" cy="2922180"/>
          </a:xfrm>
          <a:prstGeom prst="ellipse">
            <a:avLst/>
          </a:prstGeom>
          <a:noFill/>
          <a:ln w="57150">
            <a:solidFill>
              <a:srgbClr val="2E75B6">
                <a:alpha val="10196"/>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40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hold" grpId="0" nodeType="after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852740" y="2189750"/>
            <a:ext cx="2513263" cy="1294916"/>
          </a:xfrm>
          <a:prstGeom prst="rect">
            <a:avLst/>
          </a:prstGeom>
          <a:solidFill>
            <a:schemeClr val="tx2">
              <a:lumMod val="50000"/>
            </a:schemeClr>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44" name="Right Arrow 43"/>
          <p:cNvSpPr/>
          <p:nvPr/>
        </p:nvSpPr>
        <p:spPr>
          <a:xfrm>
            <a:off x="9729130" y="1541566"/>
            <a:ext cx="2413815" cy="2591326"/>
          </a:xfrm>
          <a:prstGeom prst="rightArrow">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50" name="Right Arrow 49"/>
          <p:cNvSpPr/>
          <p:nvPr/>
        </p:nvSpPr>
        <p:spPr>
          <a:xfrm rot="10800000">
            <a:off x="0" y="1516320"/>
            <a:ext cx="2413815" cy="2591326"/>
          </a:xfrm>
          <a:prstGeom prst="rightArrow">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7" name="Picture 3" descr="slide"/>
          <p:cNvSpPr>
            <a:spLocks noChangeAspect="1" noChangeArrowheads="1"/>
          </p:cNvSpPr>
          <p:nvPr/>
        </p:nvSpPr>
        <p:spPr bwMode="auto">
          <a:xfrm>
            <a:off x="2106904" y="1969789"/>
            <a:ext cx="8162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sp>
        <p:nvSpPr>
          <p:cNvPr id="8" name="Titre 1"/>
          <p:cNvSpPr txBox="1">
            <a:spLocks/>
          </p:cNvSpPr>
          <p:nvPr/>
        </p:nvSpPr>
        <p:spPr bwMode="auto">
          <a:xfrm>
            <a:off x="1247411" y="178182"/>
            <a:ext cx="842486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charset="0"/>
                <a:ea typeface="ＭＳ Ｐゴシック" pitchFamily="34" charset="-128"/>
              </a:defRPr>
            </a:lvl1pPr>
            <a:lvl2pPr marL="742950" indent="-285750" eaLnBrk="0" hangingPunct="0">
              <a:defRPr sz="1400">
                <a:solidFill>
                  <a:srgbClr val="292929"/>
                </a:solidFill>
                <a:latin typeface="Arial" charset="0"/>
                <a:ea typeface="ＭＳ Ｐゴシック" pitchFamily="34" charset="-128"/>
              </a:defRPr>
            </a:lvl2pPr>
            <a:lvl3pPr marL="1143000" indent="-228600" eaLnBrk="0" hangingPunct="0">
              <a:defRPr sz="1400">
                <a:solidFill>
                  <a:srgbClr val="292929"/>
                </a:solidFill>
                <a:latin typeface="Arial" charset="0"/>
                <a:ea typeface="ＭＳ Ｐゴシック" pitchFamily="34" charset="-128"/>
              </a:defRPr>
            </a:lvl3pPr>
            <a:lvl4pPr marL="1600200" indent="-228600" eaLnBrk="0" hangingPunct="0">
              <a:defRPr sz="1400">
                <a:solidFill>
                  <a:srgbClr val="292929"/>
                </a:solidFill>
                <a:latin typeface="Arial" charset="0"/>
                <a:ea typeface="ＭＳ Ｐゴシック" pitchFamily="34" charset="-128"/>
              </a:defRPr>
            </a:lvl4pPr>
            <a:lvl5pPr marL="2057400" indent="-228600" eaLnBrk="0" hangingPunct="0">
              <a:defRPr sz="1400">
                <a:solidFill>
                  <a:srgbClr val="292929"/>
                </a:solidFill>
                <a:latin typeface="Arial"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charset="0"/>
                <a:ea typeface="ＭＳ Ｐゴシック" pitchFamily="34" charset="-128"/>
              </a:defRPr>
            </a:lvl9pPr>
          </a:lstStyle>
          <a:p>
            <a:pPr eaLnBrk="1" hangingPunct="1">
              <a:lnSpc>
                <a:spcPct val="83000"/>
              </a:lnSpc>
            </a:pPr>
            <a:endParaRPr lang="en-US" sz="3200" b="1" dirty="0">
              <a:solidFill>
                <a:srgbClr val="0053C3"/>
              </a:solidFill>
              <a:latin typeface="Calibri Light" panose="020F0302020204030204"/>
            </a:endParaRPr>
          </a:p>
        </p:txBody>
      </p:sp>
      <p:sp>
        <p:nvSpPr>
          <p:cNvPr id="9" name="Rectangle 8"/>
          <p:cNvSpPr/>
          <p:nvPr/>
        </p:nvSpPr>
        <p:spPr>
          <a:xfrm>
            <a:off x="6003635" y="3819143"/>
            <a:ext cx="184731" cy="923330"/>
          </a:xfrm>
          <a:prstGeom prst="rect">
            <a:avLst/>
          </a:prstGeom>
          <a:noFill/>
        </p:spPr>
        <p:txBody>
          <a:bodyPr wrap="none" lIns="91440" tIns="45720" rIns="91440" bIns="45720">
            <a:spAutoFit/>
          </a:bodyPr>
          <a:lstStyle/>
          <a:p>
            <a:pPr algn="ctr"/>
            <a:endParaRPr lang="en-US" sz="5400" b="1"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endParaRPr>
          </a:p>
        </p:txBody>
      </p:sp>
      <p:sp>
        <p:nvSpPr>
          <p:cNvPr id="10" name="Rectangle 9"/>
          <p:cNvSpPr/>
          <p:nvPr/>
        </p:nvSpPr>
        <p:spPr>
          <a:xfrm>
            <a:off x="6003635" y="3819143"/>
            <a:ext cx="184731" cy="923330"/>
          </a:xfrm>
          <a:prstGeom prst="rect">
            <a:avLst/>
          </a:prstGeom>
          <a:noFill/>
        </p:spPr>
        <p:txBody>
          <a:bodyPr wrap="none" lIns="91440" tIns="45720" rIns="91440" bIns="45720">
            <a:spAutoFit/>
          </a:bodyPr>
          <a:lstStyle/>
          <a:p>
            <a:pPr algn="ctr"/>
            <a:endParaRPr lang="en-US" sz="5400" b="1"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endParaRPr>
          </a:p>
        </p:txBody>
      </p:sp>
      <p:sp>
        <p:nvSpPr>
          <p:cNvPr id="12" name="Rectangle 11"/>
          <p:cNvSpPr/>
          <p:nvPr/>
        </p:nvSpPr>
        <p:spPr bwMode="auto">
          <a:xfrm>
            <a:off x="7366002" y="2189750"/>
            <a:ext cx="2225843" cy="1294916"/>
          </a:xfrm>
          <a:prstGeom prst="rect">
            <a:avLst/>
          </a:prstGeom>
          <a:solidFill>
            <a:schemeClr val="tx2">
              <a:lumMod val="50000"/>
            </a:schemeClr>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14" name="Rectangle 13"/>
          <p:cNvSpPr/>
          <p:nvPr/>
        </p:nvSpPr>
        <p:spPr bwMode="auto">
          <a:xfrm>
            <a:off x="4451687" y="2189750"/>
            <a:ext cx="401052" cy="1294916"/>
          </a:xfrm>
          <a:prstGeom prst="rect">
            <a:avLst/>
          </a:prstGeom>
          <a:solidFill>
            <a:schemeClr val="tx2">
              <a:lumMod val="50000"/>
            </a:schemeClr>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15" name="Rectangle 14"/>
          <p:cNvSpPr/>
          <p:nvPr/>
        </p:nvSpPr>
        <p:spPr bwMode="auto">
          <a:xfrm>
            <a:off x="4164266" y="2189750"/>
            <a:ext cx="160422" cy="1294916"/>
          </a:xfrm>
          <a:prstGeom prst="rect">
            <a:avLst/>
          </a:prstGeom>
          <a:solidFill>
            <a:schemeClr val="tx2">
              <a:lumMod val="50000"/>
            </a:schemeClr>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16" name="Rectangle 15"/>
          <p:cNvSpPr/>
          <p:nvPr/>
        </p:nvSpPr>
        <p:spPr bwMode="auto">
          <a:xfrm>
            <a:off x="3763214" y="2189750"/>
            <a:ext cx="193842" cy="1294916"/>
          </a:xfrm>
          <a:prstGeom prst="rect">
            <a:avLst/>
          </a:prstGeom>
          <a:solidFill>
            <a:schemeClr val="tx2">
              <a:lumMod val="50000"/>
            </a:schemeClr>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17" name="Rectangle 16"/>
          <p:cNvSpPr/>
          <p:nvPr/>
        </p:nvSpPr>
        <p:spPr bwMode="auto">
          <a:xfrm>
            <a:off x="3268583" y="2189750"/>
            <a:ext cx="193842" cy="1294916"/>
          </a:xfrm>
          <a:prstGeom prst="rect">
            <a:avLst/>
          </a:prstGeom>
          <a:solidFill>
            <a:schemeClr val="tx2">
              <a:lumMod val="50000"/>
            </a:schemeClr>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18" name="Rectangle 17"/>
          <p:cNvSpPr/>
          <p:nvPr/>
        </p:nvSpPr>
        <p:spPr bwMode="auto">
          <a:xfrm>
            <a:off x="2653636" y="2189750"/>
            <a:ext cx="193842" cy="1294916"/>
          </a:xfrm>
          <a:prstGeom prst="rect">
            <a:avLst/>
          </a:prstGeom>
          <a:solidFill>
            <a:schemeClr val="tx2">
              <a:lumMod val="50000"/>
            </a:schemeClr>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19" name="Rectangle 18"/>
          <p:cNvSpPr/>
          <p:nvPr/>
        </p:nvSpPr>
        <p:spPr bwMode="auto">
          <a:xfrm>
            <a:off x="7366002" y="2626993"/>
            <a:ext cx="2225843" cy="369980"/>
          </a:xfrm>
          <a:prstGeom prst="rect">
            <a:avLst/>
          </a:prstGeom>
          <a:solidFill>
            <a:srgbClr val="BD0C28">
              <a:alpha val="8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20" name="Rectangle 19"/>
          <p:cNvSpPr/>
          <p:nvPr/>
        </p:nvSpPr>
        <p:spPr bwMode="auto">
          <a:xfrm>
            <a:off x="4855636" y="2626993"/>
            <a:ext cx="2510367" cy="369980"/>
          </a:xfrm>
          <a:prstGeom prst="rect">
            <a:avLst/>
          </a:prstGeom>
          <a:solidFill>
            <a:srgbClr val="BD0C28">
              <a:alpha val="6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21" name="Rectangle 20"/>
          <p:cNvSpPr/>
          <p:nvPr/>
        </p:nvSpPr>
        <p:spPr bwMode="auto">
          <a:xfrm>
            <a:off x="4451687" y="2626993"/>
            <a:ext cx="402167" cy="369980"/>
          </a:xfrm>
          <a:prstGeom prst="rect">
            <a:avLst/>
          </a:prstGeom>
          <a:solidFill>
            <a:srgbClr val="BD0C28">
              <a:alpha val="4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22" name="Rectangle 21"/>
          <p:cNvSpPr/>
          <p:nvPr/>
        </p:nvSpPr>
        <p:spPr bwMode="auto">
          <a:xfrm>
            <a:off x="4165603" y="2626993"/>
            <a:ext cx="160867" cy="369980"/>
          </a:xfrm>
          <a:prstGeom prst="rect">
            <a:avLst/>
          </a:prstGeom>
          <a:solidFill>
            <a:srgbClr val="BD0C28">
              <a:alpha val="4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23" name="Rectangle 22"/>
          <p:cNvSpPr/>
          <p:nvPr/>
        </p:nvSpPr>
        <p:spPr bwMode="auto">
          <a:xfrm>
            <a:off x="3763436" y="2626993"/>
            <a:ext cx="194734" cy="369980"/>
          </a:xfrm>
          <a:prstGeom prst="rect">
            <a:avLst/>
          </a:prstGeom>
          <a:solidFill>
            <a:srgbClr val="BD0C28">
              <a:alpha val="4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24" name="Rectangle 23"/>
          <p:cNvSpPr/>
          <p:nvPr/>
        </p:nvSpPr>
        <p:spPr bwMode="auto">
          <a:xfrm>
            <a:off x="3268136" y="2626993"/>
            <a:ext cx="194734" cy="369980"/>
          </a:xfrm>
          <a:prstGeom prst="rect">
            <a:avLst/>
          </a:prstGeom>
          <a:solidFill>
            <a:srgbClr val="BD0C28">
              <a:alpha val="4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25" name="Rectangle 24"/>
          <p:cNvSpPr/>
          <p:nvPr/>
        </p:nvSpPr>
        <p:spPr bwMode="auto">
          <a:xfrm>
            <a:off x="2654303" y="2626993"/>
            <a:ext cx="194734" cy="369980"/>
          </a:xfrm>
          <a:prstGeom prst="rect">
            <a:avLst/>
          </a:prstGeom>
          <a:solidFill>
            <a:srgbClr val="BD0C28">
              <a:alpha val="4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prstClr val="black"/>
              </a:buClr>
            </a:pPr>
            <a:endParaRPr lang="en-US" sz="1400">
              <a:solidFill>
                <a:srgbClr val="292929"/>
              </a:solidFill>
              <a:latin typeface="Arial" charset="0"/>
            </a:endParaRPr>
          </a:p>
        </p:txBody>
      </p:sp>
      <p:sp>
        <p:nvSpPr>
          <p:cNvPr id="32" name="TextBox 31"/>
          <p:cNvSpPr txBox="1"/>
          <p:nvPr/>
        </p:nvSpPr>
        <p:spPr>
          <a:xfrm>
            <a:off x="2403068" y="3543555"/>
            <a:ext cx="2552301" cy="369332"/>
          </a:xfrm>
          <a:prstGeom prst="rect">
            <a:avLst/>
          </a:prstGeom>
          <a:noFill/>
        </p:spPr>
        <p:txBody>
          <a:bodyPr wrap="none" rtlCol="0">
            <a:spAutoFit/>
          </a:bodyPr>
          <a:lstStyle/>
          <a:p>
            <a:pPr algn="ctr"/>
            <a:r>
              <a:rPr lang="en-US" b="1" dirty="0">
                <a:solidFill>
                  <a:srgbClr val="C00000"/>
                </a:solidFill>
                <a:latin typeface="Arial Narrow"/>
                <a:cs typeface="Arial Narrow"/>
              </a:rPr>
              <a:t>Fraude Común / Promedio</a:t>
            </a:r>
          </a:p>
        </p:txBody>
      </p:sp>
      <p:sp>
        <p:nvSpPr>
          <p:cNvPr id="33" name="TextBox 32"/>
          <p:cNvSpPr txBox="1"/>
          <p:nvPr/>
        </p:nvSpPr>
        <p:spPr>
          <a:xfrm>
            <a:off x="5275428" y="3543555"/>
            <a:ext cx="1627369" cy="369332"/>
          </a:xfrm>
          <a:prstGeom prst="rect">
            <a:avLst/>
          </a:prstGeom>
          <a:noFill/>
        </p:spPr>
        <p:txBody>
          <a:bodyPr wrap="none" rtlCol="0">
            <a:spAutoFit/>
          </a:bodyPr>
          <a:lstStyle/>
          <a:p>
            <a:pPr algn="ctr"/>
            <a:r>
              <a:rPr lang="es-MX" b="1" dirty="0">
                <a:solidFill>
                  <a:srgbClr val="C00000"/>
                </a:solidFill>
                <a:latin typeface="Arial Narrow"/>
                <a:cs typeface="Arial Narrow"/>
              </a:rPr>
              <a:t>Fraude Criminal</a:t>
            </a:r>
            <a:endParaRPr lang="en-US" b="1" dirty="0">
              <a:solidFill>
                <a:srgbClr val="C00000"/>
              </a:solidFill>
              <a:latin typeface="Arial Narrow"/>
              <a:cs typeface="Arial Narrow"/>
            </a:endParaRPr>
          </a:p>
        </p:txBody>
      </p:sp>
      <p:sp>
        <p:nvSpPr>
          <p:cNvPr id="34" name="TextBox 33"/>
          <p:cNvSpPr txBox="1"/>
          <p:nvPr/>
        </p:nvSpPr>
        <p:spPr>
          <a:xfrm>
            <a:off x="7486361" y="3543555"/>
            <a:ext cx="1931939" cy="369332"/>
          </a:xfrm>
          <a:prstGeom prst="rect">
            <a:avLst/>
          </a:prstGeom>
          <a:noFill/>
        </p:spPr>
        <p:txBody>
          <a:bodyPr wrap="none" rtlCol="0">
            <a:spAutoFit/>
          </a:bodyPr>
          <a:lstStyle/>
          <a:p>
            <a:pPr algn="ctr"/>
            <a:r>
              <a:rPr lang="en-US" b="1" dirty="0">
                <a:solidFill>
                  <a:srgbClr val="C00000"/>
                </a:solidFill>
                <a:latin typeface="Arial Narrow"/>
                <a:cs typeface="Arial Narrow"/>
              </a:rPr>
              <a:t>Crimen Organizado</a:t>
            </a:r>
          </a:p>
        </p:txBody>
      </p:sp>
      <p:sp>
        <p:nvSpPr>
          <p:cNvPr id="35" name="TextBox 34"/>
          <p:cNvSpPr txBox="1"/>
          <p:nvPr/>
        </p:nvSpPr>
        <p:spPr>
          <a:xfrm>
            <a:off x="2489366" y="1544830"/>
            <a:ext cx="1257074" cy="369332"/>
          </a:xfrm>
          <a:prstGeom prst="rect">
            <a:avLst/>
          </a:prstGeom>
          <a:noFill/>
        </p:spPr>
        <p:txBody>
          <a:bodyPr wrap="none" rtlCol="0">
            <a:spAutoFit/>
          </a:bodyPr>
          <a:lstStyle/>
          <a:p>
            <a:pPr algn="ctr"/>
            <a:r>
              <a:rPr lang="en-US" b="1" dirty="0">
                <a:solidFill>
                  <a:srgbClr val="5B9BD5">
                    <a:lumMod val="50000"/>
                  </a:srgbClr>
                </a:solidFill>
                <a:effectLst>
                  <a:outerShdw blurRad="38100" dist="38100" dir="2700000" algn="tl">
                    <a:srgbClr val="000000">
                      <a:alpha val="43137"/>
                    </a:srgbClr>
                  </a:outerShdw>
                </a:effectLst>
                <a:latin typeface="Arial Narrow"/>
                <a:cs typeface="Arial Narrow"/>
              </a:rPr>
              <a:t>Oportunista</a:t>
            </a:r>
          </a:p>
        </p:txBody>
      </p:sp>
      <p:sp>
        <p:nvSpPr>
          <p:cNvPr id="36" name="TextBox 35"/>
          <p:cNvSpPr txBox="1"/>
          <p:nvPr/>
        </p:nvSpPr>
        <p:spPr>
          <a:xfrm>
            <a:off x="8339858" y="1597192"/>
            <a:ext cx="1332416" cy="369332"/>
          </a:xfrm>
          <a:prstGeom prst="rect">
            <a:avLst/>
          </a:prstGeom>
          <a:noFill/>
        </p:spPr>
        <p:txBody>
          <a:bodyPr wrap="none" rtlCol="0">
            <a:spAutoFit/>
          </a:bodyPr>
          <a:lstStyle/>
          <a:p>
            <a:pPr algn="ctr"/>
            <a:r>
              <a:rPr lang="en-US" b="1" dirty="0">
                <a:solidFill>
                  <a:srgbClr val="5B9BD5">
                    <a:lumMod val="50000"/>
                  </a:srgbClr>
                </a:solidFill>
                <a:effectLst>
                  <a:outerShdw blurRad="38100" dist="38100" dir="2700000" algn="tl">
                    <a:srgbClr val="000000">
                      <a:alpha val="43137"/>
                    </a:srgbClr>
                  </a:outerShdw>
                </a:effectLst>
                <a:latin typeface="Arial Narrow"/>
                <a:cs typeface="Arial Narrow"/>
              </a:rPr>
              <a:t>Premeditado</a:t>
            </a:r>
          </a:p>
        </p:txBody>
      </p:sp>
      <p:sp>
        <p:nvSpPr>
          <p:cNvPr id="37" name="TextBox 36"/>
          <p:cNvSpPr txBox="1"/>
          <p:nvPr/>
        </p:nvSpPr>
        <p:spPr>
          <a:xfrm>
            <a:off x="1236578" y="2227207"/>
            <a:ext cx="1142632" cy="1169551"/>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latin typeface="Albany AMT" panose="020B0604020202020204" pitchFamily="34" charset="0"/>
                <a:cs typeface="Albany AMT" panose="020B0604020202020204" pitchFamily="34" charset="0"/>
              </a:rPr>
              <a:t>ALTO VOLUMEN </a:t>
            </a:r>
            <a:br>
              <a:rPr lang="en-US" sz="1400" b="1" dirty="0">
                <a:solidFill>
                  <a:schemeClr val="bg1"/>
                </a:solidFill>
                <a:effectLst>
                  <a:outerShdw blurRad="38100" dist="38100" dir="2700000" algn="tl">
                    <a:srgbClr val="000000">
                      <a:alpha val="43137"/>
                    </a:srgbClr>
                  </a:outerShdw>
                </a:effectLst>
                <a:latin typeface="Albany AMT" panose="020B0604020202020204" pitchFamily="34" charset="0"/>
                <a:cs typeface="Albany AMT" panose="020B0604020202020204" pitchFamily="34" charset="0"/>
              </a:rPr>
            </a:br>
            <a:endParaRPr lang="en-US" sz="1400" b="1" dirty="0">
              <a:solidFill>
                <a:schemeClr val="bg1"/>
              </a:solidFill>
              <a:effectLst>
                <a:outerShdw blurRad="38100" dist="38100" dir="2700000" algn="tl">
                  <a:srgbClr val="000000">
                    <a:alpha val="43137"/>
                  </a:srgbClr>
                </a:outerShdw>
              </a:effectLst>
              <a:latin typeface="Albany AMT" panose="020B0604020202020204" pitchFamily="34" charset="0"/>
              <a:cs typeface="Albany AMT" panose="020B0604020202020204" pitchFamily="34" charset="0"/>
            </a:endParaRPr>
          </a:p>
          <a:p>
            <a:pPr algn="ctr"/>
            <a:r>
              <a:rPr lang="es-MX" sz="1400" b="1" dirty="0">
                <a:solidFill>
                  <a:schemeClr val="bg1"/>
                </a:solidFill>
                <a:effectLst>
                  <a:outerShdw blurRad="38100" dist="38100" dir="2700000" algn="tl">
                    <a:srgbClr val="000000">
                      <a:alpha val="43137"/>
                    </a:srgbClr>
                  </a:outerShdw>
                </a:effectLst>
                <a:latin typeface="Albany AMT" panose="020B0604020202020204" pitchFamily="34" charset="0"/>
                <a:cs typeface="Albany AMT" panose="020B0604020202020204" pitchFamily="34" charset="0"/>
              </a:rPr>
              <a:t>MONTOS BAJOS</a:t>
            </a:r>
            <a:endParaRPr lang="en-US" sz="1400" b="1" dirty="0">
              <a:solidFill>
                <a:schemeClr val="bg1"/>
              </a:solidFill>
              <a:effectLst>
                <a:outerShdw blurRad="38100" dist="38100" dir="2700000" algn="tl">
                  <a:srgbClr val="000000">
                    <a:alpha val="43137"/>
                  </a:srgbClr>
                </a:outerShdw>
              </a:effectLst>
              <a:latin typeface="Albany AMT" panose="020B0604020202020204" pitchFamily="34" charset="0"/>
              <a:cs typeface="Albany AMT" panose="020B0604020202020204" pitchFamily="34" charset="0"/>
            </a:endParaRPr>
          </a:p>
        </p:txBody>
      </p:sp>
      <p:sp>
        <p:nvSpPr>
          <p:cNvPr id="38" name="TextBox 37"/>
          <p:cNvSpPr txBox="1"/>
          <p:nvPr/>
        </p:nvSpPr>
        <p:spPr>
          <a:xfrm>
            <a:off x="9723178" y="2190029"/>
            <a:ext cx="1168399" cy="1169551"/>
          </a:xfrm>
          <a:prstGeom prst="rect">
            <a:avLst/>
          </a:prstGeom>
          <a:noFill/>
        </p:spPr>
        <p:txBody>
          <a:bodyPr wrap="square" rtlCol="0">
            <a:spAutoFit/>
          </a:bodyPr>
          <a:lstStyle>
            <a:defPPr>
              <a:defRPr lang="en-US"/>
            </a:defPPr>
            <a:lvl1pPr algn="ctr">
              <a:defRPr sz="1400" b="1">
                <a:solidFill>
                  <a:schemeClr val="bg1"/>
                </a:solidFill>
                <a:effectLst>
                  <a:outerShdw blurRad="38100" dist="38100" dir="2700000" algn="tl">
                    <a:srgbClr val="000000">
                      <a:alpha val="43137"/>
                    </a:srgbClr>
                  </a:outerShdw>
                </a:effectLst>
                <a:latin typeface="Albany AMT" panose="020B0604020202020204" pitchFamily="34" charset="0"/>
                <a:cs typeface="Albany AMT" panose="020B0604020202020204" pitchFamily="34" charset="0"/>
              </a:defRPr>
            </a:lvl1pPr>
          </a:lstStyle>
          <a:p>
            <a:r>
              <a:rPr lang="es-MX" dirty="0"/>
              <a:t>BAJO VOLUMEN</a:t>
            </a:r>
          </a:p>
          <a:p>
            <a:endParaRPr lang="es-MX" dirty="0"/>
          </a:p>
          <a:p>
            <a:r>
              <a:rPr lang="en-US" dirty="0"/>
              <a:t>MONTOS ALTOS</a:t>
            </a:r>
          </a:p>
        </p:txBody>
      </p:sp>
      <p:sp>
        <p:nvSpPr>
          <p:cNvPr id="39" name="Left-Right Arrow 38"/>
          <p:cNvSpPr>
            <a:spLocks noChangeArrowheads="1"/>
          </p:cNvSpPr>
          <p:nvPr/>
        </p:nvSpPr>
        <p:spPr bwMode="auto">
          <a:xfrm>
            <a:off x="6650494" y="6099175"/>
            <a:ext cx="3151651" cy="731520"/>
          </a:xfrm>
          <a:prstGeom prst="leftRightArrow">
            <a:avLst>
              <a:gd name="adj1" fmla="val 50000"/>
              <a:gd name="adj2" fmla="val 50025"/>
            </a:avLst>
          </a:prstGeom>
          <a:solidFill>
            <a:schemeClr val="accent1">
              <a:lumMod val="50000"/>
              <a:alpha val="85000"/>
            </a:schemeClr>
          </a:solidFill>
          <a:ln/>
          <a:effectLst>
            <a:innerShdw blurRad="63500" dist="50800" dir="27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wrap="none" tIns="18000" anchor="ctr"/>
          <a:lstStyle/>
          <a:p>
            <a:pPr algn="ctr">
              <a:spcBef>
                <a:spcPct val="50000"/>
              </a:spcBef>
              <a:spcAft>
                <a:spcPct val="17000"/>
              </a:spcAft>
              <a:buClr>
                <a:prstClr val="black"/>
              </a:buClr>
              <a:buFont typeface="Wingdings" pitchFamily="2" charset="2"/>
              <a:buNone/>
            </a:pPr>
            <a:r>
              <a:rPr lang="es-ES_tradnl" b="1" spc="51" dirty="0">
                <a:ln w="13500">
                  <a:solidFill>
                    <a:srgbClr val="5B9BD5">
                      <a:shade val="2500"/>
                      <a:alpha val="6500"/>
                    </a:srgbClr>
                  </a:solidFill>
                  <a:prstDash val="solid"/>
                </a:ln>
                <a:solidFill>
                  <a:prstClr val="white"/>
                </a:solidFill>
                <a:effectLst>
                  <a:innerShdw blurRad="50900" dist="38500" dir="13500000">
                    <a:srgbClr val="000000">
                      <a:alpha val="60000"/>
                    </a:srgbClr>
                  </a:innerShdw>
                </a:effectLst>
              </a:rPr>
              <a:t>Análisis de Redes y Vínculos</a:t>
            </a:r>
          </a:p>
        </p:txBody>
      </p:sp>
      <p:sp>
        <p:nvSpPr>
          <p:cNvPr id="40" name="Left-Right Arrow 39"/>
          <p:cNvSpPr>
            <a:spLocks noChangeArrowheads="1"/>
          </p:cNvSpPr>
          <p:nvPr/>
        </p:nvSpPr>
        <p:spPr bwMode="auto">
          <a:xfrm>
            <a:off x="2554552" y="3912889"/>
            <a:ext cx="3749040" cy="731520"/>
          </a:xfrm>
          <a:prstGeom prst="leftRightArrow">
            <a:avLst>
              <a:gd name="adj1" fmla="val 50000"/>
              <a:gd name="adj2" fmla="val 50028"/>
            </a:avLst>
          </a:prstGeom>
          <a:solidFill>
            <a:schemeClr val="accent1">
              <a:lumMod val="50000"/>
              <a:alpha val="85000"/>
            </a:schemeClr>
          </a:solidFill>
          <a:ln/>
          <a:effectLst>
            <a:innerShdw blurRad="63500" dist="50800" dir="27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wrap="none" tIns="18000" anchor="ctr"/>
          <a:lstStyle/>
          <a:p>
            <a:pPr algn="ctr">
              <a:spcBef>
                <a:spcPct val="50000"/>
              </a:spcBef>
              <a:spcAft>
                <a:spcPct val="17000"/>
              </a:spcAft>
              <a:buClr>
                <a:prstClr val="black"/>
              </a:buClr>
              <a:buFont typeface="Wingdings" pitchFamily="2" charset="2"/>
              <a:buNone/>
            </a:pPr>
            <a:r>
              <a:rPr lang="es-ES_tradnl" b="1" spc="51" dirty="0">
                <a:ln w="13500">
                  <a:solidFill>
                    <a:srgbClr val="5B9BD5">
                      <a:shade val="2500"/>
                      <a:alpha val="6500"/>
                    </a:srgbClr>
                  </a:solidFill>
                  <a:prstDash val="solid"/>
                </a:ln>
                <a:solidFill>
                  <a:prstClr val="white"/>
                </a:solidFill>
                <a:effectLst>
                  <a:innerShdw blurRad="50900" dist="38500" dir="13500000">
                    <a:srgbClr val="000000">
                      <a:alpha val="60000"/>
                    </a:srgbClr>
                  </a:innerShdw>
                </a:effectLst>
              </a:rPr>
              <a:t>Reglas de </a:t>
            </a:r>
            <a:r>
              <a:rPr lang="es-ES_tradnl" b="1" spc="51" dirty="0" smtClean="0">
                <a:ln w="13500">
                  <a:solidFill>
                    <a:srgbClr val="5B9BD5">
                      <a:shade val="2500"/>
                      <a:alpha val="6500"/>
                    </a:srgbClr>
                  </a:solidFill>
                  <a:prstDash val="solid"/>
                </a:ln>
                <a:solidFill>
                  <a:prstClr val="white"/>
                </a:solidFill>
                <a:effectLst>
                  <a:innerShdw blurRad="50900" dist="38500" dir="13500000">
                    <a:srgbClr val="000000">
                      <a:alpha val="60000"/>
                    </a:srgbClr>
                  </a:innerShdw>
                </a:effectLst>
              </a:rPr>
              <a:t>Negocio / Experto</a:t>
            </a:r>
            <a:endParaRPr lang="es-ES_tradnl" dirty="0">
              <a:ln w="18415" cmpd="sng">
                <a:solidFill>
                  <a:srgbClr val="FFFFFF"/>
                </a:solidFill>
                <a:prstDash val="solid"/>
              </a:ln>
              <a:solidFill>
                <a:prstClr val="white"/>
              </a:solidFill>
            </a:endParaRPr>
          </a:p>
        </p:txBody>
      </p:sp>
      <p:sp>
        <p:nvSpPr>
          <p:cNvPr id="41" name="Left-Right Arrow 40"/>
          <p:cNvSpPr>
            <a:spLocks noChangeArrowheads="1"/>
          </p:cNvSpPr>
          <p:nvPr/>
        </p:nvSpPr>
        <p:spPr bwMode="auto">
          <a:xfrm>
            <a:off x="2554551" y="4697046"/>
            <a:ext cx="5486400" cy="731520"/>
          </a:xfrm>
          <a:prstGeom prst="leftRightArrow">
            <a:avLst>
              <a:gd name="adj1" fmla="val 50000"/>
              <a:gd name="adj2" fmla="val 50023"/>
            </a:avLst>
          </a:prstGeom>
          <a:solidFill>
            <a:schemeClr val="accent1">
              <a:lumMod val="50000"/>
              <a:alpha val="85000"/>
            </a:schemeClr>
          </a:solidFill>
          <a:ln/>
          <a:effectLst>
            <a:innerShdw blurRad="63500" dist="50800" dir="27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wrap="none" tIns="18000" anchor="ctr"/>
          <a:lstStyle/>
          <a:p>
            <a:pPr algn="ctr">
              <a:spcBef>
                <a:spcPct val="50000"/>
              </a:spcBef>
              <a:spcAft>
                <a:spcPct val="17000"/>
              </a:spcAft>
              <a:buClr>
                <a:prstClr val="black"/>
              </a:buClr>
              <a:buFont typeface="Wingdings" pitchFamily="2" charset="2"/>
              <a:buNone/>
            </a:pPr>
            <a:r>
              <a:rPr lang="es-ES_tradnl" b="1" spc="51" dirty="0">
                <a:ln w="13500">
                  <a:solidFill>
                    <a:srgbClr val="5B9BD5">
                      <a:shade val="2500"/>
                      <a:alpha val="6500"/>
                    </a:srgbClr>
                  </a:solidFill>
                  <a:prstDash val="solid"/>
                </a:ln>
                <a:solidFill>
                  <a:prstClr val="white"/>
                </a:solidFill>
                <a:effectLst>
                  <a:innerShdw blurRad="50900" dist="38500" dir="13500000">
                    <a:srgbClr val="000000">
                      <a:alpha val="60000"/>
                    </a:srgbClr>
                  </a:innerShdw>
                </a:effectLst>
              </a:rPr>
              <a:t>Detección de Anomalías</a:t>
            </a:r>
          </a:p>
        </p:txBody>
      </p:sp>
      <p:sp>
        <p:nvSpPr>
          <p:cNvPr id="42" name="Left-Right Arrow 41"/>
          <p:cNvSpPr>
            <a:spLocks noChangeArrowheads="1"/>
          </p:cNvSpPr>
          <p:nvPr/>
        </p:nvSpPr>
        <p:spPr bwMode="auto">
          <a:xfrm>
            <a:off x="4324686" y="5372021"/>
            <a:ext cx="4773593" cy="731520"/>
          </a:xfrm>
          <a:prstGeom prst="leftRightArrow">
            <a:avLst>
              <a:gd name="adj1" fmla="val 50000"/>
              <a:gd name="adj2" fmla="val 50023"/>
            </a:avLst>
          </a:prstGeom>
          <a:solidFill>
            <a:schemeClr val="accent1">
              <a:lumMod val="50000"/>
              <a:alpha val="85000"/>
            </a:schemeClr>
          </a:solidFill>
          <a:ln/>
          <a:effectLst>
            <a:innerShdw blurRad="63500" dist="50800" dir="27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wrap="none" tIns="18000" anchor="ctr"/>
          <a:lstStyle/>
          <a:p>
            <a:pPr algn="ctr">
              <a:spcBef>
                <a:spcPct val="50000"/>
              </a:spcBef>
              <a:spcAft>
                <a:spcPct val="17000"/>
              </a:spcAft>
              <a:buClr>
                <a:prstClr val="black"/>
              </a:buClr>
              <a:buFont typeface="Wingdings" pitchFamily="2" charset="2"/>
              <a:buNone/>
            </a:pPr>
            <a:r>
              <a:rPr lang="es-ES_tradnl" b="1" spc="51" dirty="0">
                <a:ln w="13500">
                  <a:solidFill>
                    <a:srgbClr val="5B9BD5">
                      <a:shade val="2500"/>
                      <a:alpha val="6500"/>
                    </a:srgbClr>
                  </a:solidFill>
                  <a:prstDash val="solid"/>
                </a:ln>
                <a:solidFill>
                  <a:prstClr val="white"/>
                </a:solidFill>
                <a:effectLst>
                  <a:innerShdw blurRad="50900" dist="38500" dir="13500000">
                    <a:srgbClr val="000000">
                      <a:alpha val="60000"/>
                    </a:srgbClr>
                  </a:innerShdw>
                </a:effectLst>
              </a:rPr>
              <a:t>Modelos Predictivos / Analítica Avanzada</a:t>
            </a:r>
          </a:p>
        </p:txBody>
      </p:sp>
      <p:cxnSp>
        <p:nvCxnSpPr>
          <p:cNvPr id="47" name="Straight Arrow Connector 46"/>
          <p:cNvCxnSpPr/>
          <p:nvPr/>
        </p:nvCxnSpPr>
        <p:spPr>
          <a:xfrm>
            <a:off x="3883745" y="1781858"/>
            <a:ext cx="4239779" cy="0"/>
          </a:xfrm>
          <a:prstGeom prst="straightConnector1">
            <a:avLst/>
          </a:prstGeom>
          <a:ln>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2" name="Title 1"/>
          <p:cNvSpPr>
            <a:spLocks noGrp="1"/>
          </p:cNvSpPr>
          <p:nvPr>
            <p:ph type="title"/>
          </p:nvPr>
        </p:nvSpPr>
        <p:spPr>
          <a:xfrm>
            <a:off x="1106836" y="26687"/>
            <a:ext cx="11087316" cy="903234"/>
          </a:xfrm>
        </p:spPr>
        <p:txBody>
          <a:bodyPr vert="horz" lIns="91440" tIns="45720" rIns="91440" bIns="45720" rtlCol="0" anchor="b">
            <a:noAutofit/>
          </a:bodyPr>
          <a:lstStyle/>
          <a:p>
            <a:pPr algn="r"/>
            <a:r>
              <a:rPr lang="es-MX" sz="6000" dirty="0" smtClean="0">
                <a:ln w="0"/>
                <a:solidFill>
                  <a:schemeClr val="accent1">
                    <a:lumMod val="50000"/>
                  </a:schemeClr>
                </a:solidFill>
                <a:effectLst>
                  <a:outerShdw blurRad="38100" dist="19050" dir="2700000" algn="tl" rotWithShape="0">
                    <a:schemeClr val="dk1">
                      <a:alpha val="40000"/>
                    </a:schemeClr>
                  </a:outerShdw>
                </a:effectLst>
                <a:latin typeface="+mn-lt"/>
              </a:rPr>
              <a:t>Estrategia</a:t>
            </a:r>
            <a:r>
              <a:rPr lang="es-MX" sz="7200" dirty="0" smtClean="0">
                <a:ln w="0"/>
                <a:solidFill>
                  <a:schemeClr val="accent1">
                    <a:lumMod val="50000"/>
                  </a:schemeClr>
                </a:solidFill>
                <a:effectLst>
                  <a:outerShdw blurRad="38100" dist="19050" dir="2700000" algn="tl" rotWithShape="0">
                    <a:schemeClr val="dk1">
                      <a:alpha val="40000"/>
                    </a:schemeClr>
                  </a:outerShdw>
                </a:effectLst>
                <a:latin typeface="+mn-lt"/>
              </a:rPr>
              <a:t>?</a:t>
            </a:r>
            <a:endParaRPr lang="en-US" sz="7200" dirty="0">
              <a:ln w="0"/>
              <a:solidFill>
                <a:schemeClr val="accent1">
                  <a:lumMod val="50000"/>
                </a:schemeClr>
              </a:solidFill>
              <a:effectLst>
                <a:outerShdw blurRad="38100" dist="19050" dir="2700000" algn="tl" rotWithShape="0">
                  <a:schemeClr val="dk1">
                    <a:alpha val="40000"/>
                  </a:schemeClr>
                </a:outerShdw>
              </a:effectLst>
              <a:latin typeface="+mn-lt"/>
            </a:endParaRPr>
          </a:p>
        </p:txBody>
      </p:sp>
      <p:pic>
        <p:nvPicPr>
          <p:cNvPr id="43" name="Picture 7"/>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93772" y="6516280"/>
            <a:ext cx="1357811" cy="314415"/>
          </a:xfrm>
          <a:prstGeom prst="rect">
            <a:avLst/>
          </a:prstGeom>
        </p:spPr>
      </p:pic>
      <p:pic>
        <p:nvPicPr>
          <p:cNvPr id="45" name="Picture 44" descr="Resultado de imagen para asobancaria"/>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526" y="6449696"/>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5841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3990629" y="6512508"/>
            <a:ext cx="3593957" cy="307777"/>
          </a:xfrm>
          <a:prstGeom prst="rect">
            <a:avLst/>
          </a:prstGeom>
          <a:noFill/>
        </p:spPr>
        <p:txBody>
          <a:bodyPr wrap="square" rtlCol="0">
            <a:spAutoFit/>
          </a:bodyPr>
          <a:lstStyle/>
          <a:p>
            <a:r>
              <a:rPr lang="es-MX" sz="1400" i="1" dirty="0" err="1">
                <a:solidFill>
                  <a:srgbClr val="5B9BD5">
                    <a:lumMod val="50000"/>
                  </a:srgbClr>
                </a:solidFill>
              </a:rPr>
              <a:t>Retail</a:t>
            </a:r>
            <a:r>
              <a:rPr lang="es-MX" sz="1400" i="1" dirty="0">
                <a:solidFill>
                  <a:srgbClr val="5B9BD5">
                    <a:lumMod val="50000"/>
                  </a:srgbClr>
                </a:solidFill>
              </a:rPr>
              <a:t> Bank Personal Accounts </a:t>
            </a:r>
            <a:r>
              <a:rPr lang="es-MX" sz="1100" i="1" dirty="0">
                <a:solidFill>
                  <a:srgbClr val="5B9BD5">
                    <a:lumMod val="50000"/>
                  </a:srgbClr>
                </a:solidFill>
              </a:rPr>
              <a:t>(across scenarios)</a:t>
            </a:r>
            <a:endParaRPr lang="en-US" sz="1100" i="1" dirty="0">
              <a:solidFill>
                <a:srgbClr val="5B9BD5">
                  <a:lumMod val="50000"/>
                </a:srgbClr>
              </a:solidFill>
            </a:endParaRPr>
          </a:p>
        </p:txBody>
      </p:sp>
      <p:grpSp>
        <p:nvGrpSpPr>
          <p:cNvPr id="57" name="Group 56"/>
          <p:cNvGrpSpPr/>
          <p:nvPr/>
        </p:nvGrpSpPr>
        <p:grpSpPr>
          <a:xfrm>
            <a:off x="238991" y="1754256"/>
            <a:ext cx="11835245" cy="4377137"/>
            <a:chOff x="684948" y="1823529"/>
            <a:chExt cx="10826694" cy="3725112"/>
          </a:xfrm>
        </p:grpSpPr>
        <p:grpSp>
          <p:nvGrpSpPr>
            <p:cNvPr id="6" name="Group 5"/>
            <p:cNvGrpSpPr/>
            <p:nvPr/>
          </p:nvGrpSpPr>
          <p:grpSpPr>
            <a:xfrm>
              <a:off x="1599420" y="2000982"/>
              <a:ext cx="2477113" cy="2989723"/>
              <a:chOff x="1004207" y="805545"/>
              <a:chExt cx="2392136" cy="2691491"/>
            </a:xfrm>
          </p:grpSpPr>
          <p:cxnSp>
            <p:nvCxnSpPr>
              <p:cNvPr id="5" name="Straight Connector 4"/>
              <p:cNvCxnSpPr/>
              <p:nvPr/>
            </p:nvCxnSpPr>
            <p:spPr>
              <a:xfrm flipV="1">
                <a:off x="1004207" y="805545"/>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flipV="1">
                <a:off x="1004207" y="1355954"/>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flipV="1">
                <a:off x="1004207" y="1905002"/>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flipV="1">
                <a:off x="1004207" y="2422413"/>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V="1">
                <a:off x="1004207" y="2939824"/>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flipV="1">
                <a:off x="1004207" y="3488872"/>
                <a:ext cx="2392136" cy="8164"/>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3" name="Group 12"/>
            <p:cNvGrpSpPr/>
            <p:nvPr/>
          </p:nvGrpSpPr>
          <p:grpSpPr>
            <a:xfrm rot="5400000">
              <a:off x="7696795" y="1092650"/>
              <a:ext cx="2657197" cy="4224335"/>
              <a:chOff x="1004207" y="805545"/>
              <a:chExt cx="2392136" cy="2691491"/>
            </a:xfrm>
          </p:grpSpPr>
          <p:cxnSp>
            <p:nvCxnSpPr>
              <p:cNvPr id="14" name="Straight Connector 13"/>
              <p:cNvCxnSpPr/>
              <p:nvPr/>
            </p:nvCxnSpPr>
            <p:spPr>
              <a:xfrm flipV="1">
                <a:off x="1004207" y="805545"/>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flipV="1">
                <a:off x="1004207" y="1355954"/>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V="1">
                <a:off x="1004207" y="1905002"/>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flipV="1">
                <a:off x="1004207" y="2422413"/>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flipV="1">
                <a:off x="1004207" y="2939824"/>
                <a:ext cx="2392136" cy="8164"/>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V="1">
                <a:off x="1004207" y="3488872"/>
                <a:ext cx="2392136" cy="8164"/>
              </a:xfrm>
              <a:prstGeom prst="line">
                <a:avLst/>
              </a:prstGeom>
            </p:spPr>
            <p:style>
              <a:lnRef idx="3">
                <a:schemeClr val="accent3"/>
              </a:lnRef>
              <a:fillRef idx="0">
                <a:schemeClr val="accent3"/>
              </a:fillRef>
              <a:effectRef idx="2">
                <a:schemeClr val="accent3"/>
              </a:effectRef>
              <a:fontRef idx="minor">
                <a:schemeClr val="tx1"/>
              </a:fontRef>
            </p:style>
          </p:cxnSp>
        </p:grpSp>
        <p:sp>
          <p:nvSpPr>
            <p:cNvPr id="12" name="TextBox 11"/>
            <p:cNvSpPr txBox="1"/>
            <p:nvPr/>
          </p:nvSpPr>
          <p:spPr>
            <a:xfrm>
              <a:off x="684948" y="1823529"/>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100%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1" name="TextBox 20"/>
            <p:cNvSpPr txBox="1"/>
            <p:nvPr/>
          </p:nvSpPr>
          <p:spPr>
            <a:xfrm>
              <a:off x="684948" y="4793602"/>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2" name="TextBox 21"/>
            <p:cNvSpPr txBox="1"/>
            <p:nvPr/>
          </p:nvSpPr>
          <p:spPr>
            <a:xfrm>
              <a:off x="684948" y="2433414"/>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80%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3" name="TextBox 22"/>
            <p:cNvSpPr txBox="1"/>
            <p:nvPr/>
          </p:nvSpPr>
          <p:spPr>
            <a:xfrm>
              <a:off x="684948" y="3043299"/>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60%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4" name="TextBox 23"/>
            <p:cNvSpPr txBox="1"/>
            <p:nvPr/>
          </p:nvSpPr>
          <p:spPr>
            <a:xfrm>
              <a:off x="684948" y="3608974"/>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40%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5" name="TextBox 24"/>
            <p:cNvSpPr txBox="1"/>
            <p:nvPr/>
          </p:nvSpPr>
          <p:spPr>
            <a:xfrm>
              <a:off x="684948" y="4183716"/>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20%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6" name="TextBox 25"/>
            <p:cNvSpPr txBox="1"/>
            <p:nvPr/>
          </p:nvSpPr>
          <p:spPr>
            <a:xfrm>
              <a:off x="10759207" y="4696278"/>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100%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7" name="TextBox 26"/>
            <p:cNvSpPr txBox="1"/>
            <p:nvPr/>
          </p:nvSpPr>
          <p:spPr>
            <a:xfrm>
              <a:off x="6537008" y="4705346"/>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8" name="TextBox 27"/>
            <p:cNvSpPr txBox="1"/>
            <p:nvPr/>
          </p:nvSpPr>
          <p:spPr>
            <a:xfrm>
              <a:off x="9897469" y="4696278"/>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80%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9" name="TextBox 28"/>
            <p:cNvSpPr txBox="1"/>
            <p:nvPr/>
          </p:nvSpPr>
          <p:spPr>
            <a:xfrm>
              <a:off x="9035730" y="4705346"/>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60%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30" name="TextBox 29"/>
            <p:cNvSpPr txBox="1"/>
            <p:nvPr/>
          </p:nvSpPr>
          <p:spPr>
            <a:xfrm>
              <a:off x="8210832" y="4711394"/>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40%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31" name="TextBox 30"/>
            <p:cNvSpPr txBox="1"/>
            <p:nvPr/>
          </p:nvSpPr>
          <p:spPr>
            <a:xfrm>
              <a:off x="7398748" y="4705346"/>
              <a:ext cx="752435" cy="338554"/>
            </a:xfrm>
            <a:prstGeom prst="rect">
              <a:avLst/>
            </a:prstGeom>
            <a:noFill/>
          </p:spPr>
          <p:txBody>
            <a:bodyPr wrap="square" rtlCol="0">
              <a:spAutoFit/>
            </a:bodyPr>
            <a:lstStyle/>
            <a:p>
              <a:pPr algn="ctr"/>
              <a:r>
                <a:rPr lang="es-MX" sz="1600" dirty="0">
                  <a:solidFill>
                    <a:prstClr val="black">
                      <a:lumMod val="65000"/>
                      <a:lumOff val="35000"/>
                    </a:prstClr>
                  </a:solidFill>
                  <a:effectLst>
                    <a:outerShdw blurRad="38100" dist="38100" dir="2700000" algn="tl">
                      <a:srgbClr val="000000">
                        <a:alpha val="43137"/>
                      </a:srgbClr>
                    </a:outerShdw>
                  </a:effectLst>
                </a:rPr>
                <a:t>20%</a:t>
              </a:r>
              <a:endParaRPr lang="en-US" sz="1600" dirty="0">
                <a:solidFill>
                  <a:prstClr val="black">
                    <a:lumMod val="65000"/>
                    <a:lumOff val="35000"/>
                  </a:prstClr>
                </a:solidFill>
                <a:effectLst>
                  <a:outerShdw blurRad="38100" dist="38100" dir="2700000" algn="tl">
                    <a:srgbClr val="000000">
                      <a:alpha val="43137"/>
                    </a:srgbClr>
                  </a:outerShdw>
                </a:effectLst>
              </a:endParaRPr>
            </a:p>
          </p:txBody>
        </p:sp>
        <p:sp>
          <p:nvSpPr>
            <p:cNvPr id="20" name="Rectangle 19"/>
            <p:cNvSpPr/>
            <p:nvPr/>
          </p:nvSpPr>
          <p:spPr>
            <a:xfrm>
              <a:off x="1674984" y="4054482"/>
              <a:ext cx="1030662" cy="92715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2986162" y="2875521"/>
              <a:ext cx="1019653" cy="211518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rot="5400000">
              <a:off x="8549889" y="390757"/>
              <a:ext cx="934101" cy="419871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rot="5400000">
              <a:off x="8562074" y="1868702"/>
              <a:ext cx="934101" cy="419871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rot="5400000">
              <a:off x="7089491" y="1840256"/>
              <a:ext cx="934101" cy="1308581"/>
            </a:xfrm>
            <a:prstGeom prst="rect">
              <a:avLst/>
            </a:prstGeom>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rot="5400000">
              <a:off x="7381146" y="3045900"/>
              <a:ext cx="934101" cy="1844315"/>
            </a:xfrm>
            <a:prstGeom prst="rect">
              <a:avLst/>
            </a:prstGeom>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38" name="TextBox 37"/>
            <p:cNvSpPr txBox="1"/>
            <p:nvPr/>
          </p:nvSpPr>
          <p:spPr>
            <a:xfrm>
              <a:off x="9086299" y="2249916"/>
              <a:ext cx="1403733" cy="497666"/>
            </a:xfrm>
            <a:prstGeom prst="rect">
              <a:avLst/>
            </a:prstGeom>
            <a:noFill/>
          </p:spPr>
          <p:txBody>
            <a:bodyPr wrap="square" rtlCol="0">
              <a:spAutoFit/>
            </a:bodyPr>
            <a:lstStyle>
              <a:defPPr>
                <a:defRPr lang="en-US"/>
              </a:defPPr>
              <a:lvl1pPr algn="ctr">
                <a:defRPr sz="3200">
                  <a:solidFill>
                    <a:prstClr val="white"/>
                  </a:solidFill>
                  <a:effectLst>
                    <a:outerShdw blurRad="38100" dist="38100" dir="2700000" algn="tl">
                      <a:srgbClr val="000000">
                        <a:alpha val="43137"/>
                      </a:srgbClr>
                    </a:outerShdw>
                  </a:effectLst>
                  <a:latin typeface="Arial Black" panose="020B0A04020102020204" pitchFamily="34" charset="0"/>
                </a:defRPr>
              </a:lvl1pPr>
            </a:lstStyle>
            <a:p>
              <a:r>
                <a:rPr lang="es-MX" dirty="0"/>
                <a:t>77%</a:t>
              </a:r>
              <a:endParaRPr lang="en-US" dirty="0"/>
            </a:p>
          </p:txBody>
        </p:sp>
        <p:sp>
          <p:nvSpPr>
            <p:cNvPr id="39" name="TextBox 38"/>
            <p:cNvSpPr txBox="1"/>
            <p:nvPr/>
          </p:nvSpPr>
          <p:spPr>
            <a:xfrm>
              <a:off x="9573858" y="3763166"/>
              <a:ext cx="1185350" cy="497666"/>
            </a:xfrm>
            <a:prstGeom prst="rect">
              <a:avLst/>
            </a:prstGeom>
            <a:noFill/>
          </p:spPr>
          <p:txBody>
            <a:bodyPr wrap="square" rtlCol="0">
              <a:spAutoFit/>
            </a:bodyPr>
            <a:lstStyle/>
            <a:p>
              <a:pPr algn="ctr"/>
              <a:r>
                <a:rPr lang="es-MX" sz="3200" dirty="0">
                  <a:solidFill>
                    <a:prstClr val="white"/>
                  </a:solidFill>
                  <a:effectLst>
                    <a:outerShdw blurRad="38100" dist="38100" dir="2700000" algn="tl">
                      <a:srgbClr val="000000">
                        <a:alpha val="43137"/>
                      </a:srgbClr>
                    </a:outerShdw>
                  </a:effectLst>
                  <a:latin typeface="Arial Black" panose="020B0A04020102020204" pitchFamily="34" charset="0"/>
                </a:rPr>
                <a:t>66%</a:t>
              </a:r>
              <a:endParaRPr lang="en-US" sz="3200"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41" name="TextBox 40"/>
            <p:cNvSpPr txBox="1"/>
            <p:nvPr/>
          </p:nvSpPr>
          <p:spPr>
            <a:xfrm>
              <a:off x="1832407" y="3434503"/>
              <a:ext cx="886459" cy="392895"/>
            </a:xfrm>
            <a:prstGeom prst="rect">
              <a:avLst/>
            </a:prstGeom>
            <a:noFill/>
          </p:spPr>
          <p:txBody>
            <a:bodyPr wrap="square" rtlCol="0">
              <a:spAutoFit/>
            </a:bodyPr>
            <a:lstStyle>
              <a:defPPr>
                <a:defRPr lang="en-US"/>
              </a:defPPr>
              <a:lvl1pPr algn="ctr">
                <a:defRPr>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s-MX" sz="2400" dirty="0">
                  <a:solidFill>
                    <a:srgbClr val="5B9BD5">
                      <a:lumMod val="50000"/>
                    </a:srgbClr>
                  </a:solidFill>
                </a:rPr>
                <a:t>34%</a:t>
              </a:r>
              <a:endParaRPr lang="en-US" sz="2400" dirty="0">
                <a:solidFill>
                  <a:srgbClr val="5B9BD5">
                    <a:lumMod val="50000"/>
                  </a:srgbClr>
                </a:solidFill>
              </a:endParaRPr>
            </a:p>
          </p:txBody>
        </p:sp>
        <p:sp>
          <p:nvSpPr>
            <p:cNvPr id="42" name="TextBox 41"/>
            <p:cNvSpPr txBox="1"/>
            <p:nvPr/>
          </p:nvSpPr>
          <p:spPr>
            <a:xfrm>
              <a:off x="3042294" y="2264124"/>
              <a:ext cx="907390" cy="392895"/>
            </a:xfrm>
            <a:prstGeom prst="rect">
              <a:avLst/>
            </a:prstGeom>
            <a:noFill/>
          </p:spPr>
          <p:txBody>
            <a:bodyPr wrap="square" rtlCol="0">
              <a:spAutoFit/>
            </a:bodyPr>
            <a:lstStyle>
              <a:defPPr>
                <a:defRPr lang="en-US"/>
              </a:defPPr>
              <a:lvl1pPr algn="ctr">
                <a:defRPr>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s-MX" sz="2400" dirty="0">
                  <a:solidFill>
                    <a:srgbClr val="5B9BD5">
                      <a:lumMod val="50000"/>
                    </a:srgbClr>
                  </a:solidFill>
                </a:rPr>
                <a:t>60%</a:t>
              </a:r>
              <a:endParaRPr lang="en-US" sz="2400" dirty="0">
                <a:solidFill>
                  <a:srgbClr val="5B9BD5">
                    <a:lumMod val="50000"/>
                  </a:srgbClr>
                </a:solidFill>
              </a:endParaRPr>
            </a:p>
          </p:txBody>
        </p:sp>
        <p:sp>
          <p:nvSpPr>
            <p:cNvPr id="32" name="TextBox 31"/>
            <p:cNvSpPr txBox="1"/>
            <p:nvPr/>
          </p:nvSpPr>
          <p:spPr>
            <a:xfrm>
              <a:off x="1706213" y="5233801"/>
              <a:ext cx="802635" cy="314316"/>
            </a:xfrm>
            <a:prstGeom prst="rect">
              <a:avLst/>
            </a:prstGeom>
            <a:noFill/>
          </p:spPr>
          <p:txBody>
            <a:bodyPr wrap="square" rtlCol="0">
              <a:spAutoFit/>
            </a:bodyPr>
            <a:lstStyle/>
            <a:p>
              <a:pPr algn="ctr"/>
              <a:r>
                <a:rPr lang="es-MX" b="1" dirty="0">
                  <a:solidFill>
                    <a:srgbClr val="5B9BD5">
                      <a:lumMod val="50000"/>
                    </a:srgbClr>
                  </a:solidFill>
                </a:rPr>
                <a:t>Rules</a:t>
              </a:r>
              <a:endParaRPr lang="en-US" sz="1200" b="1" dirty="0">
                <a:solidFill>
                  <a:srgbClr val="5B9BD5">
                    <a:lumMod val="50000"/>
                  </a:srgbClr>
                </a:solidFill>
              </a:endParaRPr>
            </a:p>
          </p:txBody>
        </p:sp>
        <p:sp>
          <p:nvSpPr>
            <p:cNvPr id="45" name="TextBox 44"/>
            <p:cNvSpPr txBox="1"/>
            <p:nvPr/>
          </p:nvSpPr>
          <p:spPr>
            <a:xfrm>
              <a:off x="2891173" y="5233801"/>
              <a:ext cx="1409679" cy="314316"/>
            </a:xfrm>
            <a:prstGeom prst="rect">
              <a:avLst/>
            </a:prstGeom>
            <a:noFill/>
          </p:spPr>
          <p:txBody>
            <a:bodyPr wrap="square" rtlCol="0">
              <a:spAutoFit/>
            </a:bodyPr>
            <a:lstStyle/>
            <a:p>
              <a:pPr algn="ctr"/>
              <a:r>
                <a:rPr lang="es-MX" b="1" dirty="0">
                  <a:solidFill>
                    <a:srgbClr val="5B9BD5">
                      <a:lumMod val="50000"/>
                    </a:srgbClr>
                  </a:solidFill>
                </a:rPr>
                <a:t>Rules + Model</a:t>
              </a:r>
              <a:endParaRPr lang="en-US" sz="1600" b="1" dirty="0">
                <a:solidFill>
                  <a:srgbClr val="5B9BD5">
                    <a:lumMod val="50000"/>
                  </a:srgbClr>
                </a:solidFill>
              </a:endParaRPr>
            </a:p>
          </p:txBody>
        </p:sp>
        <p:sp>
          <p:nvSpPr>
            <p:cNvPr id="46" name="Rectangle 45"/>
            <p:cNvSpPr/>
            <p:nvPr/>
          </p:nvSpPr>
          <p:spPr>
            <a:xfrm>
              <a:off x="1672134" y="5328794"/>
              <a:ext cx="123112" cy="12606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2835127" y="5328794"/>
              <a:ext cx="123112" cy="12606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7177370" y="5234325"/>
              <a:ext cx="1409679" cy="314316"/>
            </a:xfrm>
            <a:prstGeom prst="rect">
              <a:avLst/>
            </a:prstGeom>
            <a:noFill/>
          </p:spPr>
          <p:txBody>
            <a:bodyPr wrap="square" rtlCol="0">
              <a:spAutoFit/>
            </a:bodyPr>
            <a:lstStyle/>
            <a:p>
              <a:pPr algn="ctr"/>
              <a:r>
                <a:rPr lang="es-MX" b="1" dirty="0">
                  <a:solidFill>
                    <a:srgbClr val="5B9BD5">
                      <a:lumMod val="50000"/>
                    </a:srgbClr>
                  </a:solidFill>
                </a:rPr>
                <a:t>Alerts</a:t>
              </a:r>
              <a:endParaRPr lang="en-US" sz="1600" b="1" dirty="0">
                <a:solidFill>
                  <a:srgbClr val="5B9BD5">
                    <a:lumMod val="50000"/>
                  </a:srgbClr>
                </a:solidFill>
              </a:endParaRPr>
            </a:p>
          </p:txBody>
        </p:sp>
        <p:sp>
          <p:nvSpPr>
            <p:cNvPr id="50" name="TextBox 49"/>
            <p:cNvSpPr txBox="1"/>
            <p:nvPr/>
          </p:nvSpPr>
          <p:spPr>
            <a:xfrm>
              <a:off x="9429062" y="5234325"/>
              <a:ext cx="1663619" cy="314316"/>
            </a:xfrm>
            <a:prstGeom prst="rect">
              <a:avLst/>
            </a:prstGeom>
            <a:noFill/>
          </p:spPr>
          <p:txBody>
            <a:bodyPr wrap="square" rtlCol="0">
              <a:spAutoFit/>
            </a:bodyPr>
            <a:lstStyle/>
            <a:p>
              <a:pPr algn="ctr"/>
              <a:r>
                <a:rPr lang="es-MX" b="1" dirty="0">
                  <a:solidFill>
                    <a:srgbClr val="5B9BD5">
                      <a:lumMod val="50000"/>
                    </a:srgbClr>
                  </a:solidFill>
                </a:rPr>
                <a:t>Alerts Reduction</a:t>
              </a:r>
              <a:endParaRPr lang="en-US" sz="1600" b="1" dirty="0">
                <a:solidFill>
                  <a:srgbClr val="5B9BD5">
                    <a:lumMod val="50000"/>
                  </a:srgbClr>
                </a:solidFill>
              </a:endParaRPr>
            </a:p>
          </p:txBody>
        </p:sp>
        <p:sp>
          <p:nvSpPr>
            <p:cNvPr id="51" name="Rectangle 50"/>
            <p:cNvSpPr/>
            <p:nvPr/>
          </p:nvSpPr>
          <p:spPr>
            <a:xfrm>
              <a:off x="7404582" y="5340389"/>
              <a:ext cx="123112" cy="126064"/>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9403700" y="5332633"/>
              <a:ext cx="123112" cy="12606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55" name="TextBox 54"/>
            <p:cNvSpPr txBox="1"/>
            <p:nvPr/>
          </p:nvSpPr>
          <p:spPr>
            <a:xfrm>
              <a:off x="5353472" y="2319171"/>
              <a:ext cx="1663619" cy="314316"/>
            </a:xfrm>
            <a:prstGeom prst="rect">
              <a:avLst/>
            </a:prstGeom>
            <a:noFill/>
          </p:spPr>
          <p:txBody>
            <a:bodyPr wrap="square" rtlCol="0">
              <a:spAutoFit/>
            </a:bodyPr>
            <a:lstStyle/>
            <a:p>
              <a:pPr algn="ctr"/>
              <a:r>
                <a:rPr lang="es-MX" b="1" i="1" dirty="0">
                  <a:solidFill>
                    <a:srgbClr val="5B9BD5">
                      <a:lumMod val="50000"/>
                    </a:srgbClr>
                  </a:solidFill>
                </a:rPr>
                <a:t>False Positives</a:t>
              </a:r>
              <a:endParaRPr lang="en-US" sz="1600" b="1" i="1" dirty="0">
                <a:solidFill>
                  <a:srgbClr val="5B9BD5">
                    <a:lumMod val="50000"/>
                  </a:srgbClr>
                </a:solidFill>
              </a:endParaRPr>
            </a:p>
          </p:txBody>
        </p:sp>
        <p:sp>
          <p:nvSpPr>
            <p:cNvPr id="56" name="TextBox 55"/>
            <p:cNvSpPr txBox="1"/>
            <p:nvPr/>
          </p:nvSpPr>
          <p:spPr>
            <a:xfrm>
              <a:off x="5446229" y="3797116"/>
              <a:ext cx="1663619" cy="314316"/>
            </a:xfrm>
            <a:prstGeom prst="rect">
              <a:avLst/>
            </a:prstGeom>
            <a:noFill/>
          </p:spPr>
          <p:txBody>
            <a:bodyPr wrap="square" rtlCol="0">
              <a:spAutoFit/>
            </a:bodyPr>
            <a:lstStyle/>
            <a:p>
              <a:pPr algn="ctr"/>
              <a:r>
                <a:rPr lang="es-MX" b="1" i="1" dirty="0">
                  <a:solidFill>
                    <a:srgbClr val="5B9BD5">
                      <a:lumMod val="50000"/>
                    </a:srgbClr>
                  </a:solidFill>
                </a:rPr>
                <a:t>Alert Volume</a:t>
              </a:r>
              <a:endParaRPr lang="en-US" sz="1600" b="1" i="1" dirty="0">
                <a:solidFill>
                  <a:srgbClr val="5B9BD5">
                    <a:lumMod val="50000"/>
                  </a:srgbClr>
                </a:solidFill>
              </a:endParaRPr>
            </a:p>
          </p:txBody>
        </p:sp>
      </p:grpSp>
      <p:sp>
        <p:nvSpPr>
          <p:cNvPr id="2" name="Title 1"/>
          <p:cNvSpPr>
            <a:spLocks noGrp="1"/>
          </p:cNvSpPr>
          <p:nvPr>
            <p:ph type="title"/>
          </p:nvPr>
        </p:nvSpPr>
        <p:spPr>
          <a:xfrm>
            <a:off x="0" y="-7193"/>
            <a:ext cx="12192000" cy="1469563"/>
          </a:xfrm>
        </p:spPr>
        <p:txBody>
          <a:bodyPr vert="horz" lIns="91440" tIns="45720" rIns="91440" bIns="45720" rtlCol="0" anchor="b">
            <a:noAutofit/>
          </a:bodyPr>
          <a:lstStyle/>
          <a:p>
            <a:pPr algn="r"/>
            <a:r>
              <a:rPr lang="es-MX" sz="4800" dirty="0">
                <a:ln w="0"/>
                <a:solidFill>
                  <a:schemeClr val="accent1">
                    <a:lumMod val="50000"/>
                  </a:schemeClr>
                </a:solidFill>
                <a:effectLst>
                  <a:outerShdw blurRad="38100" dist="19050" dir="2700000" algn="tl" rotWithShape="0">
                    <a:schemeClr val="dk1">
                      <a:alpha val="40000"/>
                    </a:schemeClr>
                  </a:outerShdw>
                </a:effectLst>
                <a:latin typeface="+mn-lt"/>
              </a:rPr>
              <a:t>Ventajas de la analítica en escenarios de crímenes financieros</a:t>
            </a:r>
            <a:endParaRPr lang="en-US" sz="4800" dirty="0">
              <a:ln w="0"/>
              <a:solidFill>
                <a:schemeClr val="accent1">
                  <a:lumMod val="50000"/>
                </a:schemeClr>
              </a:solidFill>
              <a:effectLst>
                <a:outerShdw blurRad="38100" dist="19050" dir="2700000" algn="tl" rotWithShape="0">
                  <a:schemeClr val="dk1">
                    <a:alpha val="40000"/>
                  </a:schemeClr>
                </a:outerShdw>
              </a:effectLst>
              <a:latin typeface="+mn-lt"/>
            </a:endParaRPr>
          </a:p>
        </p:txBody>
      </p:sp>
      <p:pic>
        <p:nvPicPr>
          <p:cNvPr id="53" name="Picture 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20959" y="6461948"/>
            <a:ext cx="1357811" cy="314415"/>
          </a:xfrm>
          <a:prstGeom prst="rect">
            <a:avLst/>
          </a:prstGeom>
        </p:spPr>
      </p:pic>
      <p:pic>
        <p:nvPicPr>
          <p:cNvPr id="54" name="Picture 53" descr="Resultado de imagen para asobancaria"/>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526" y="6449696"/>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0570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ghlightLinda_Group_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79448"/>
            <a:ext cx="12192000" cy="3499104"/>
          </a:xfrm>
          <a:prstGeom prst="rect">
            <a:avLst/>
          </a:prstGeom>
        </p:spPr>
      </p:pic>
      <p:pic>
        <p:nvPicPr>
          <p:cNvPr id="4" name="Picture 3" descr="HighlightLinda_GroupOver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8" y="1679449"/>
            <a:ext cx="12192000" cy="3496887"/>
          </a:xfrm>
          <a:prstGeom prst="rect">
            <a:avLst/>
          </a:prstGeom>
        </p:spPr>
      </p:pic>
      <p:sp>
        <p:nvSpPr>
          <p:cNvPr id="7" name="Subtitle 5"/>
          <p:cNvSpPr txBox="1">
            <a:spLocks/>
          </p:cNvSpPr>
          <p:nvPr/>
        </p:nvSpPr>
        <p:spPr>
          <a:xfrm>
            <a:off x="6141546" y="3111020"/>
            <a:ext cx="6050455" cy="1292661"/>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marL="0" indent="0" algn="ctr">
              <a:buNone/>
            </a:pPr>
            <a:r>
              <a:rPr lang="pt-BR" sz="3600" dirty="0" smtClean="0">
                <a:solidFill>
                  <a:schemeClr val="bg1"/>
                </a:solidFill>
                <a:effectLst>
                  <a:outerShdw blurRad="38100" dist="38100" dir="2700000" algn="tl">
                    <a:srgbClr val="000000">
                      <a:alpha val="43137"/>
                    </a:srgbClr>
                  </a:outerShdw>
                </a:effectLst>
              </a:rPr>
              <a:t>Gracias</a:t>
            </a:r>
            <a:endParaRPr lang="pt-BR" sz="3600" dirty="0">
              <a:solidFill>
                <a:schemeClr val="bg1"/>
              </a:solidFill>
              <a:effectLst>
                <a:outerShdw blurRad="38100" dist="38100" dir="2700000" algn="tl">
                  <a:srgbClr val="000000">
                    <a:alpha val="43137"/>
                  </a:srgbClr>
                </a:outerShdw>
              </a:effectLst>
            </a:endParaRPr>
          </a:p>
        </p:txBody>
      </p:sp>
      <p:sp>
        <p:nvSpPr>
          <p:cNvPr id="5" name="Subtitle 5"/>
          <p:cNvSpPr txBox="1">
            <a:spLocks/>
          </p:cNvSpPr>
          <p:nvPr/>
        </p:nvSpPr>
        <p:spPr>
          <a:xfrm>
            <a:off x="6293947" y="4378057"/>
            <a:ext cx="5898054" cy="789738"/>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marL="0" indent="0" algn="r">
              <a:buNone/>
            </a:pPr>
            <a:r>
              <a:rPr lang="pt-BR" b="1" dirty="0" smtClean="0">
                <a:solidFill>
                  <a:schemeClr val="bg1"/>
                </a:solidFill>
                <a:effectLst>
                  <a:outerShdw blurRad="38100" dist="38100" dir="2700000" algn="tl">
                    <a:srgbClr val="000000">
                      <a:alpha val="43137"/>
                    </a:srgbClr>
                  </a:outerShdw>
                </a:effectLst>
              </a:rPr>
              <a:t>Alejandro Gonzalez Tello</a:t>
            </a:r>
          </a:p>
          <a:p>
            <a:pPr marL="0" indent="0" algn="r">
              <a:buNone/>
            </a:pPr>
            <a:r>
              <a:rPr lang="pt-BR" b="1" dirty="0" smtClean="0">
                <a:solidFill>
                  <a:schemeClr val="bg1"/>
                </a:solidFill>
                <a:effectLst>
                  <a:outerShdw blurRad="38100" dist="38100" dir="2700000" algn="tl">
                    <a:srgbClr val="000000">
                      <a:alpha val="43137"/>
                    </a:srgbClr>
                  </a:outerShdw>
                </a:effectLst>
              </a:rPr>
              <a:t>SAS Fraud &amp; Financial Security Intellignece</a:t>
            </a:r>
            <a:endParaRPr lang="pt-BR" b="1" dirty="0">
              <a:solidFill>
                <a:schemeClr val="bg1"/>
              </a:solidFill>
              <a:effectLst>
                <a:outerShdw blurRad="38100" dist="38100" dir="2700000" algn="tl">
                  <a:srgbClr val="000000">
                    <a:alpha val="43137"/>
                  </a:srgbClr>
                </a:outerShdw>
              </a:effectLst>
            </a:endParaRPr>
          </a:p>
        </p:txBody>
      </p:sp>
      <p:pic>
        <p:nvPicPr>
          <p:cNvPr id="6" name="Picture 7"/>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567766" y="6352604"/>
            <a:ext cx="1357811" cy="314415"/>
          </a:xfrm>
          <a:prstGeom prst="rect">
            <a:avLst/>
          </a:prstGeom>
        </p:spPr>
      </p:pic>
    </p:spTree>
    <p:extLst>
      <p:ext uri="{BB962C8B-B14F-4D97-AF65-F5344CB8AC3E}">
        <p14:creationId xmlns:p14="http://schemas.microsoft.com/office/powerpoint/2010/main" val="658590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732" y="6228353"/>
            <a:ext cx="1357811" cy="314415"/>
          </a:xfrm>
          <a:prstGeom prst="rect">
            <a:avLst/>
          </a:prstGeom>
        </p:spPr>
      </p:pic>
      <p:sp>
        <p:nvSpPr>
          <p:cNvPr id="4" name="Rectangle 3"/>
          <p:cNvSpPr/>
          <p:nvPr/>
        </p:nvSpPr>
        <p:spPr>
          <a:xfrm>
            <a:off x="114301" y="917334"/>
            <a:ext cx="12192000" cy="5386090"/>
          </a:xfrm>
          <a:prstGeom prst="rect">
            <a:avLst/>
          </a:prstGeom>
        </p:spPr>
        <p:txBody>
          <a:bodyPr wrap="square">
            <a:spAutoFit/>
          </a:bodyPr>
          <a:lstStyle/>
          <a:p>
            <a:r>
              <a:rPr lang="es-MX" sz="8000" dirty="0" smtClean="0">
                <a:solidFill>
                  <a:schemeClr val="accent1">
                    <a:lumMod val="50000"/>
                  </a:schemeClr>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“El que no sabe lo que </a:t>
            </a:r>
            <a:r>
              <a:rPr lang="es-MX" sz="8000" b="1" dirty="0" smtClean="0">
                <a:solidFill>
                  <a:schemeClr val="accent1">
                    <a:lumMod val="50000"/>
                  </a:schemeClr>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busca</a:t>
            </a:r>
            <a:r>
              <a:rPr lang="es-MX" sz="8000" dirty="0" smtClean="0">
                <a:solidFill>
                  <a:schemeClr val="accent1">
                    <a:lumMod val="50000"/>
                  </a:schemeClr>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 no entiende lo que </a:t>
            </a:r>
            <a:r>
              <a:rPr lang="es-MX" sz="8000" b="1" dirty="0" smtClean="0">
                <a:solidFill>
                  <a:schemeClr val="accent1">
                    <a:lumMod val="50000"/>
                  </a:schemeClr>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encuentra</a:t>
            </a:r>
            <a:r>
              <a:rPr lang="es-MX" sz="8000" dirty="0" smtClean="0">
                <a:solidFill>
                  <a:schemeClr val="accent1">
                    <a:lumMod val="50000"/>
                  </a:schemeClr>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 					</a:t>
            </a:r>
          </a:p>
          <a:p>
            <a:endParaRPr lang="es-MX" sz="8000" dirty="0">
              <a:solidFill>
                <a:schemeClr val="accent1">
                  <a:lumMod val="50000"/>
                </a:schemeClr>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endParaRPr>
          </a:p>
          <a:p>
            <a:r>
              <a:rPr lang="es-MX" sz="2400" dirty="0" smtClean="0">
                <a:solidFill>
                  <a:schemeClr val="accent1">
                    <a:lumMod val="50000"/>
                  </a:schemeClr>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Claude Bernard</a:t>
            </a:r>
            <a:endParaRPr lang="en-US" sz="2400" dirty="0">
              <a:solidFill>
                <a:schemeClr val="accent1">
                  <a:lumMod val="50000"/>
                </a:schemeClr>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endParaRPr>
          </a:p>
        </p:txBody>
      </p:sp>
      <p:pic>
        <p:nvPicPr>
          <p:cNvPr id="6" name="Picture 5" descr="Resultado de imagen para asobanc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3885" y="6161769"/>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745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sultado de imagen para apolo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4"/>
          <p:cNvSpPr>
            <a:spLocks noGrp="1"/>
          </p:cNvSpPr>
          <p:nvPr>
            <p:ph idx="1"/>
          </p:nvPr>
        </p:nvSpPr>
        <p:spPr>
          <a:xfrm>
            <a:off x="997528" y="5414600"/>
            <a:ext cx="4380225" cy="1439368"/>
          </a:xfrm>
          <a:noFill/>
        </p:spPr>
        <p:txBody>
          <a:bodyPr wrap="square" rtlCol="0">
            <a:spAutoFit/>
          </a:bodyPr>
          <a:lstStyle/>
          <a:p>
            <a:pPr marL="0"/>
            <a:r>
              <a:rPr lang="en-US" sz="4400" b="1" spc="50" dirty="0">
                <a:ln w="0"/>
                <a:solidFill>
                  <a:schemeClr val="bg2"/>
                </a:solidFill>
                <a:effectLst>
                  <a:innerShdw blurRad="63500" dist="50800" dir="13500000">
                    <a:srgbClr val="000000">
                      <a:alpha val="50000"/>
                    </a:srgbClr>
                  </a:innerShdw>
                </a:effectLst>
              </a:rPr>
              <a:t>Apollo XI, 1969</a:t>
            </a:r>
          </a:p>
          <a:p>
            <a:pPr marL="0"/>
            <a:r>
              <a:rPr lang="en-US" sz="4400" b="1" spc="50" dirty="0">
                <a:ln w="0"/>
                <a:solidFill>
                  <a:schemeClr val="bg2"/>
                </a:solidFill>
                <a:effectLst>
                  <a:innerShdw blurRad="63500" dist="50800" dir="13500000">
                    <a:srgbClr val="000000">
                      <a:alpha val="50000"/>
                    </a:srgbClr>
                  </a:innerShdw>
                </a:effectLst>
              </a:rPr>
              <a:t>64Kb, 2Kb RAM</a:t>
            </a:r>
          </a:p>
        </p:txBody>
      </p:sp>
      <p:sp>
        <p:nvSpPr>
          <p:cNvPr id="3" name="Content Placeholder 4"/>
          <p:cNvSpPr txBox="1">
            <a:spLocks/>
          </p:cNvSpPr>
          <p:nvPr/>
        </p:nvSpPr>
        <p:spPr>
          <a:xfrm>
            <a:off x="7343821" y="219147"/>
            <a:ext cx="4297462" cy="1328569"/>
          </a:xfrm>
          <a:prstGeom prst="rect">
            <a:avLst/>
          </a:prstGeom>
          <a:noFill/>
        </p:spPr>
        <p:txBody>
          <a:bodyPr vert="horz" wrap="square" lIns="91440" tIns="45720" rIns="91440" bIns="45720" rtlCol="0">
            <a:spAutoFit/>
          </a:bodyPr>
          <a:lstStyle>
            <a:lvl1pPr indent="-228600">
              <a:lnSpc>
                <a:spcPct val="90000"/>
              </a:lnSpc>
              <a:spcBef>
                <a:spcPts val="1000"/>
              </a:spcBef>
              <a:buFont typeface="Arial" panose="020B0604020202020204" pitchFamily="34" charset="0"/>
              <a:buChar char="•"/>
              <a:defRPr sz="4000" b="1" spc="50">
                <a:ln w="0"/>
                <a:solidFill>
                  <a:schemeClr val="bg2"/>
                </a:solidFill>
                <a:effectLst>
                  <a:innerShdw blurRad="63500" dist="50800" dir="13500000">
                    <a:srgbClr val="000000">
                      <a:alpha val="50000"/>
                    </a:srgbClr>
                  </a:innerShdw>
                </a:effectLs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err="1">
                <a:solidFill>
                  <a:schemeClr val="tx1">
                    <a:lumMod val="95000"/>
                    <a:lumOff val="5000"/>
                  </a:schemeClr>
                </a:solidFill>
              </a:rPr>
              <a:t>iphone</a:t>
            </a:r>
            <a:r>
              <a:rPr lang="en-US" dirty="0">
                <a:solidFill>
                  <a:schemeClr val="tx1">
                    <a:lumMod val="95000"/>
                    <a:lumOff val="5000"/>
                  </a:schemeClr>
                </a:solidFill>
              </a:rPr>
              <a:t> 6</a:t>
            </a:r>
          </a:p>
          <a:p>
            <a:r>
              <a:rPr lang="en-US" dirty="0">
                <a:solidFill>
                  <a:schemeClr val="tx1">
                    <a:lumMod val="95000"/>
                    <a:lumOff val="5000"/>
                  </a:schemeClr>
                </a:solidFill>
              </a:rPr>
              <a:t>128GB, 2GB RAM </a:t>
            </a:r>
          </a:p>
        </p:txBody>
      </p:sp>
      <p:pic>
        <p:nvPicPr>
          <p:cNvPr id="4104" name="Picture 8" descr="Resultado de imagen para iphone 6 blanco"/>
          <p:cNvPicPr>
            <a:picLocks noChangeAspect="1" noChangeArrowheads="1"/>
          </p:cNvPicPr>
          <p:nvPr/>
        </p:nvPicPr>
        <p:blipFill rotWithShape="1">
          <a:blip r:embed="rId4">
            <a:extLst>
              <a:ext uri="{28A0092B-C50C-407E-A947-70E740481C1C}">
                <a14:useLocalDpi xmlns:a14="http://schemas.microsoft.com/office/drawing/2010/main" val="0"/>
              </a:ext>
            </a:extLst>
          </a:blip>
          <a:srcRect l="33247" r="32935"/>
          <a:stretch/>
        </p:blipFill>
        <p:spPr bwMode="auto">
          <a:xfrm>
            <a:off x="8365137" y="1547716"/>
            <a:ext cx="2254829"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49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1067" y="1155034"/>
            <a:ext cx="12192000" cy="4611921"/>
          </a:xfrm>
          <a:prstGeom prst="rect">
            <a:avLst/>
          </a:prstGeom>
          <a:noFill/>
          <a:ln w="9525">
            <a:noFill/>
            <a:miter lim="800000"/>
            <a:headEnd/>
            <a:tailEnd/>
          </a:ln>
        </p:spPr>
      </p:pic>
      <p:sp>
        <p:nvSpPr>
          <p:cNvPr id="8" name="Right Arrow 7"/>
          <p:cNvSpPr/>
          <p:nvPr/>
        </p:nvSpPr>
        <p:spPr>
          <a:xfrm>
            <a:off x="174173" y="1796716"/>
            <a:ext cx="10321948" cy="3245088"/>
          </a:xfrm>
          <a:prstGeom prst="rightArrow">
            <a:avLst/>
          </a:prstGeom>
          <a:solidFill>
            <a:schemeClr val="accent1">
              <a:lumMod val="50000"/>
              <a:alpha val="40000"/>
            </a:schemeClr>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accent1"/>
              </a:solidFill>
            </a:endParaRPr>
          </a:p>
        </p:txBody>
      </p:sp>
      <p:pic>
        <p:nvPicPr>
          <p:cNvPr id="5" name="Picture 24" descr="Resultado de imagen para repor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073" y="2293080"/>
            <a:ext cx="1879329" cy="2014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6" descr="Resultado de imagen para dashboard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532209" y="2420858"/>
            <a:ext cx="1897551" cy="1897551"/>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cubos olap png"/>
          <p:cNvPicPr>
            <a:picLocks noChangeAspect="1" noChangeArrowheads="1"/>
          </p:cNvPicPr>
          <p:nvPr/>
        </p:nvPicPr>
        <p:blipFill rotWithShape="1">
          <a:blip r:embed="rId6">
            <a:extLst>
              <a:ext uri="{28A0092B-C50C-407E-A947-70E740481C1C}">
                <a14:useLocalDpi xmlns:a14="http://schemas.microsoft.com/office/drawing/2010/main" val="0"/>
              </a:ext>
            </a:extLst>
          </a:blip>
          <a:srcRect l="22073" r="22799" b="897"/>
          <a:stretch/>
        </p:blipFill>
        <p:spPr bwMode="auto">
          <a:xfrm>
            <a:off x="2682978" y="2293080"/>
            <a:ext cx="2435655" cy="2443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machine learning icon"/>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7722418" y="2266159"/>
            <a:ext cx="2283368" cy="2306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4173" y="66622"/>
            <a:ext cx="8890790" cy="84023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a:ln w="0"/>
                <a:solidFill>
                  <a:schemeClr val="accent1">
                    <a:lumMod val="50000"/>
                  </a:schemeClr>
                </a:solidFill>
                <a:effectLst>
                  <a:outerShdw blurRad="60007" dist="310007" dir="7680000" sy="30000" kx="1300200" algn="ctr" rotWithShape="0">
                    <a:prstClr val="black">
                      <a:alpha val="32000"/>
                    </a:prstClr>
                  </a:outerShdw>
                </a:effectLst>
                <a:ea typeface="+mj-ea"/>
                <a:cs typeface="+mj-cs"/>
              </a:defRPr>
            </a:lvl1pPr>
          </a:lstStyle>
          <a:p>
            <a:r>
              <a:rPr lang="es-MX" dirty="0"/>
              <a:t>Evolución  de la Analítica</a:t>
            </a:r>
            <a:endParaRPr lang="en-US" dirty="0"/>
          </a:p>
        </p:txBody>
      </p:sp>
      <p:pic>
        <p:nvPicPr>
          <p:cNvPr id="10" name="Picture 7"/>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567766" y="6352604"/>
            <a:ext cx="1357811" cy="314415"/>
          </a:xfrm>
          <a:prstGeom prst="rect">
            <a:avLst/>
          </a:prstGeom>
        </p:spPr>
      </p:pic>
      <p:sp>
        <p:nvSpPr>
          <p:cNvPr id="11" name="TextBox 10"/>
          <p:cNvSpPr txBox="1"/>
          <p:nvPr/>
        </p:nvSpPr>
        <p:spPr>
          <a:xfrm>
            <a:off x="460281" y="4641694"/>
            <a:ext cx="1527524"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n-US"/>
            </a:defPPr>
            <a:lvl1pPr algn="ctr">
              <a:defRPr sz="2800" b="1">
                <a:ln/>
                <a:solidFill>
                  <a:schemeClr val="bg1"/>
                </a:solidFill>
                <a:effectLst>
                  <a:outerShdw blurRad="50800" dist="38100" dir="18900000" algn="bl" rotWithShape="0">
                    <a:prstClr val="black">
                      <a:alpha val="40000"/>
                    </a:prstClr>
                  </a:outerShdw>
                </a:effectLst>
                <a:latin typeface="Arial Rounded MT Bold" panose="020F0704030504030204" pitchFamily="34" charset="0"/>
              </a:defRPr>
            </a:lvl1pPr>
          </a:lstStyle>
          <a:p>
            <a:r>
              <a:rPr lang="es-MX" dirty="0"/>
              <a:t>80´s</a:t>
            </a:r>
            <a:endParaRPr lang="en-US" dirty="0"/>
          </a:p>
        </p:txBody>
      </p:sp>
      <p:sp>
        <p:nvSpPr>
          <p:cNvPr id="12" name="TextBox 11"/>
          <p:cNvSpPr txBox="1"/>
          <p:nvPr/>
        </p:nvSpPr>
        <p:spPr>
          <a:xfrm>
            <a:off x="3092044" y="4641694"/>
            <a:ext cx="1527524"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n-US"/>
            </a:defPPr>
            <a:lvl1pPr algn="ctr">
              <a:defRPr sz="2800" b="1">
                <a:ln/>
                <a:solidFill>
                  <a:schemeClr val="bg1"/>
                </a:solidFill>
                <a:effectLst>
                  <a:outerShdw blurRad="50800" dist="38100" dir="18900000" algn="bl" rotWithShape="0">
                    <a:prstClr val="black">
                      <a:alpha val="40000"/>
                    </a:prstClr>
                  </a:outerShdw>
                </a:effectLst>
                <a:latin typeface="Arial Rounded MT Bold" panose="020F0704030504030204" pitchFamily="34" charset="0"/>
              </a:defRPr>
            </a:lvl1pPr>
          </a:lstStyle>
          <a:p>
            <a:r>
              <a:rPr lang="es-MX" dirty="0"/>
              <a:t>90´s</a:t>
            </a:r>
            <a:endParaRPr lang="en-US" dirty="0"/>
          </a:p>
        </p:txBody>
      </p:sp>
      <p:cxnSp>
        <p:nvCxnSpPr>
          <p:cNvPr id="4" name="Straight Connector 3"/>
          <p:cNvCxnSpPr>
            <a:stCxn id="6" idx="4"/>
          </p:cNvCxnSpPr>
          <p:nvPr/>
        </p:nvCxnSpPr>
        <p:spPr>
          <a:xfrm flipH="1">
            <a:off x="6480984" y="4318409"/>
            <a:ext cx="1" cy="1696728"/>
          </a:xfrm>
          <a:prstGeom prst="line">
            <a:avLst/>
          </a:prstGeom>
          <a:ln w="38100" cap="rnd">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24059" y="4641694"/>
            <a:ext cx="1527524"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MX" sz="2800" b="1" dirty="0" smtClean="0">
                <a:ln/>
                <a:solidFill>
                  <a:schemeClr val="bg1"/>
                </a:solidFill>
                <a:effectLst>
                  <a:outerShdw blurRad="50800" dist="38100" dir="18900000" algn="bl" rotWithShape="0">
                    <a:prstClr val="black">
                      <a:alpha val="40000"/>
                    </a:prstClr>
                  </a:outerShdw>
                </a:effectLst>
                <a:latin typeface="Arial Rounded MT Bold" panose="020F0704030504030204" pitchFamily="34" charset="0"/>
              </a:rPr>
              <a:t>2000</a:t>
            </a:r>
            <a:endParaRPr lang="en-US" sz="2800" b="1" dirty="0">
              <a:ln/>
              <a:solidFill>
                <a:schemeClr val="bg1"/>
              </a:solidFill>
              <a:effectLst>
                <a:outerShdw blurRad="50800" dist="38100" dir="18900000" algn="bl" rotWithShape="0">
                  <a:prstClr val="black">
                    <a:alpha val="40000"/>
                  </a:prstClr>
                </a:outerShdw>
              </a:effectLst>
              <a:latin typeface="Arial Rounded MT Bold" panose="020F0704030504030204" pitchFamily="34" charset="0"/>
            </a:endParaRPr>
          </a:p>
        </p:txBody>
      </p:sp>
      <p:cxnSp>
        <p:nvCxnSpPr>
          <p:cNvPr id="18" name="Straight Connector 17"/>
          <p:cNvCxnSpPr/>
          <p:nvPr/>
        </p:nvCxnSpPr>
        <p:spPr>
          <a:xfrm flipH="1">
            <a:off x="9096358" y="4589190"/>
            <a:ext cx="16390" cy="1425947"/>
          </a:xfrm>
          <a:prstGeom prst="line">
            <a:avLst/>
          </a:prstGeom>
          <a:ln w="38100" cap="rnd">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85060" y="4641694"/>
            <a:ext cx="2084498"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MX" sz="2800" b="1" dirty="0" smtClean="0">
                <a:ln/>
                <a:solidFill>
                  <a:schemeClr val="bg1"/>
                </a:solidFill>
                <a:effectLst>
                  <a:outerShdw blurRad="50800" dist="38100" dir="18900000" algn="bl" rotWithShape="0">
                    <a:prstClr val="black">
                      <a:alpha val="40000"/>
                    </a:prstClr>
                  </a:outerShdw>
                </a:effectLst>
                <a:latin typeface="Arial Rounded MT Bold" panose="020F0704030504030204" pitchFamily="34" charset="0"/>
              </a:rPr>
              <a:t>Analítica</a:t>
            </a:r>
            <a:endParaRPr lang="en-US" sz="2800" b="1" dirty="0">
              <a:ln/>
              <a:solidFill>
                <a:schemeClr val="bg1"/>
              </a:solidFill>
              <a:effectLst>
                <a:outerShdw blurRad="50800" dist="38100" dir="18900000" algn="bl" rotWithShape="0">
                  <a:prstClr val="black">
                    <a:alpha val="40000"/>
                  </a:prstClr>
                </a:outerShdw>
              </a:effectLst>
              <a:latin typeface="Arial Rounded MT Bold" panose="020F0704030504030204" pitchFamily="34" charset="0"/>
            </a:endParaRPr>
          </a:p>
        </p:txBody>
      </p:sp>
      <p:sp>
        <p:nvSpPr>
          <p:cNvPr id="19" name="TextBox 18"/>
          <p:cNvSpPr txBox="1"/>
          <p:nvPr/>
        </p:nvSpPr>
        <p:spPr>
          <a:xfrm>
            <a:off x="5838886" y="6174275"/>
            <a:ext cx="1486160" cy="461665"/>
          </a:xfrm>
          <a:prstGeom prst="rect">
            <a:avLst/>
          </a:prstGeom>
          <a:noFill/>
        </p:spPr>
        <p:txBody>
          <a:bodyPr wrap="square" rtlCol="0">
            <a:spAutoFit/>
          </a:bodyPr>
          <a:lstStyle/>
          <a:p>
            <a:r>
              <a:rPr lang="es-MX" sz="2400" b="1" dirty="0" smtClean="0">
                <a:ln w="0"/>
                <a:solidFill>
                  <a:schemeClr val="accent1"/>
                </a:solidFill>
                <a:effectLst>
                  <a:outerShdw blurRad="38100" dist="25400" dir="5400000" algn="ctr" rotWithShape="0">
                    <a:srgbClr val="6E747A">
                      <a:alpha val="43000"/>
                    </a:srgbClr>
                  </a:outerShdw>
                </a:effectLst>
              </a:rPr>
              <a:t>80% ROI</a:t>
            </a:r>
            <a:endParaRPr lang="en-US" sz="2400" b="1" dirty="0">
              <a:ln w="0"/>
              <a:solidFill>
                <a:schemeClr val="accent1"/>
              </a:solidFill>
              <a:effectLst>
                <a:outerShdw blurRad="38100" dist="25400" dir="5400000" algn="ctr" rotWithShape="0">
                  <a:srgbClr val="6E747A">
                    <a:alpha val="43000"/>
                  </a:srgbClr>
                </a:outerShdw>
              </a:effectLst>
            </a:endParaRPr>
          </a:p>
        </p:txBody>
      </p:sp>
      <p:sp>
        <p:nvSpPr>
          <p:cNvPr id="21" name="TextBox 20"/>
          <p:cNvSpPr txBox="1"/>
          <p:nvPr/>
        </p:nvSpPr>
        <p:spPr>
          <a:xfrm>
            <a:off x="8504384" y="6174274"/>
            <a:ext cx="1486160" cy="461665"/>
          </a:xfrm>
          <a:prstGeom prst="rect">
            <a:avLst/>
          </a:prstGeom>
          <a:noFill/>
        </p:spPr>
        <p:txBody>
          <a:bodyPr wrap="square" rtlCol="0">
            <a:spAutoFit/>
          </a:bodyPr>
          <a:lstStyle/>
          <a:p>
            <a:r>
              <a:rPr lang="es-MX" sz="2400" b="1" dirty="0" smtClean="0">
                <a:ln w="0"/>
                <a:solidFill>
                  <a:schemeClr val="accent1"/>
                </a:solidFill>
                <a:effectLst>
                  <a:outerShdw blurRad="38100" dist="25400" dir="5400000" algn="ctr" rotWithShape="0">
                    <a:srgbClr val="6E747A">
                      <a:alpha val="43000"/>
                    </a:srgbClr>
                  </a:outerShdw>
                </a:effectLst>
              </a:rPr>
              <a:t>250% ROI</a:t>
            </a:r>
            <a:endParaRPr lang="en-US" sz="2400" b="1" dirty="0">
              <a:ln w="0"/>
              <a:solidFill>
                <a:schemeClr val="accent1"/>
              </a:solidFill>
              <a:effectLst>
                <a:outerShdw blurRad="38100" dist="25400" dir="5400000" algn="ctr" rotWithShape="0">
                  <a:srgbClr val="6E747A">
                    <a:alpha val="43000"/>
                  </a:srgbClr>
                </a:outerShdw>
              </a:effectLst>
            </a:endParaRPr>
          </a:p>
        </p:txBody>
      </p:sp>
      <p:pic>
        <p:nvPicPr>
          <p:cNvPr id="20" name="Picture 19" descr="Resultado de imagen para asobancar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7766" y="65831"/>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072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 y="1218671"/>
            <a:ext cx="12192000" cy="4154984"/>
          </a:xfrm>
          <a:prstGeom prst="rect">
            <a:avLst/>
          </a:prstGeom>
        </p:spPr>
        <p:txBody>
          <a:bodyPr wrap="square">
            <a:spAutoFit/>
          </a:bodyPr>
          <a:lstStyle/>
          <a:p>
            <a:r>
              <a:rPr lang="es-MX" sz="8000" dirty="0" smtClean="0">
                <a:solidFill>
                  <a:schemeClr val="bg1"/>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“La victoria se basa </a:t>
            </a:r>
            <a:r>
              <a:rPr lang="es-MX" sz="8000" b="1" dirty="0" smtClean="0">
                <a:solidFill>
                  <a:schemeClr val="bg1"/>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90%</a:t>
            </a:r>
            <a:r>
              <a:rPr lang="es-MX" sz="8000" dirty="0" smtClean="0">
                <a:solidFill>
                  <a:schemeClr val="bg1"/>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 en </a:t>
            </a:r>
            <a:r>
              <a:rPr lang="es-MX" sz="8000" b="1" dirty="0" smtClean="0">
                <a:solidFill>
                  <a:schemeClr val="bg1"/>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información</a:t>
            </a:r>
            <a:r>
              <a:rPr lang="es-MX" sz="8000" dirty="0" smtClean="0">
                <a:solidFill>
                  <a:schemeClr val="bg1"/>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 </a:t>
            </a:r>
          </a:p>
          <a:p>
            <a:endParaRPr lang="es-MX" sz="8000" dirty="0">
              <a:solidFill>
                <a:schemeClr val="bg1"/>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endParaRPr>
          </a:p>
          <a:p>
            <a:r>
              <a:rPr lang="es-MX" sz="2400" dirty="0" smtClean="0">
                <a:solidFill>
                  <a:schemeClr val="bg1"/>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rPr>
              <a:t>Napoleón Bonaparte</a:t>
            </a:r>
            <a:endParaRPr lang="en-US" sz="2400" dirty="0">
              <a:solidFill>
                <a:schemeClr val="bg1"/>
              </a:solidFill>
              <a:effectLst>
                <a:outerShdw blurRad="38100" dist="38100" dir="2700000" algn="tl">
                  <a:srgbClr val="000000">
                    <a:alpha val="43137"/>
                  </a:srgbClr>
                </a:outerShdw>
              </a:effectLst>
              <a:latin typeface="Gisha" panose="020B0502040204020203" pitchFamily="34" charset="-79"/>
              <a:ea typeface="HeiT" panose="020B0502000000000001" pitchFamily="34" charset="-120"/>
              <a:cs typeface="Gisha" panose="020B0502040204020203" pitchFamily="34" charset="-79"/>
            </a:endParaRPr>
          </a:p>
        </p:txBody>
      </p:sp>
      <p:pic>
        <p:nvPicPr>
          <p:cNvPr id="3" name="Picture 7"/>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567766" y="6352604"/>
            <a:ext cx="1357811" cy="314415"/>
          </a:xfrm>
          <a:prstGeom prst="rect">
            <a:avLst/>
          </a:prstGeom>
        </p:spPr>
      </p:pic>
      <p:pic>
        <p:nvPicPr>
          <p:cNvPr id="4" name="Picture 3" descr="Resultado de imagen para asobancaria"/>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8906284" y="6319311"/>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9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pic>
        <p:nvPicPr>
          <p:cNvPr id="1026" name="Picture 2" descr="Resultado de imagen para brain storm"/>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2880" y="164592"/>
            <a:ext cx="7481455" cy="6542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81455" y="682250"/>
            <a:ext cx="4710545" cy="4247317"/>
          </a:xfrm>
          <a:prstGeom prst="rect">
            <a:avLst/>
          </a:prstGeom>
        </p:spPr>
        <p:txBody>
          <a:bodyPr wrap="square">
            <a:spAutoFit/>
          </a:bodyPr>
          <a:lstStyle>
            <a:defPPr>
              <a:defRPr lang="en-US"/>
            </a:defPPr>
            <a:lvl1pPr>
              <a:defRPr sz="8000">
                <a:solidFill>
                  <a:schemeClr val="bg1"/>
                </a:solidFill>
                <a:effectLst>
                  <a:outerShdw blurRad="38100" dist="38100" dir="2700000" algn="tl">
                    <a:srgbClr val="000000">
                      <a:alpha val="43137"/>
                    </a:srgbClr>
                  </a:outerShdw>
                </a:effectLst>
                <a:latin typeface="Impact" panose="020B0806030902050204" pitchFamily="34" charset="0"/>
                <a:ea typeface="HeiT" panose="020B0502000000000001" pitchFamily="34" charset="-120"/>
                <a:cs typeface="Arial" panose="020B0604020202020204" pitchFamily="34" charset="0"/>
              </a:defRPr>
            </a:lvl1pPr>
          </a:lstStyle>
          <a:p>
            <a:pPr algn="ctr"/>
            <a:r>
              <a:rPr lang="es-MX" sz="5400" dirty="0">
                <a:latin typeface="Gisha" panose="020B0502040204020203" pitchFamily="34" charset="-79"/>
                <a:cs typeface="Gisha" panose="020B0502040204020203" pitchFamily="34" charset="-79"/>
              </a:rPr>
              <a:t>Reglas de Negocio </a:t>
            </a:r>
          </a:p>
          <a:p>
            <a:pPr algn="ctr"/>
            <a:r>
              <a:rPr lang="es-MX" sz="5400" dirty="0">
                <a:latin typeface="Gisha" panose="020B0502040204020203" pitchFamily="34" charset="-79"/>
                <a:cs typeface="Gisha" panose="020B0502040204020203" pitchFamily="34" charset="-79"/>
              </a:rPr>
              <a:t>o </a:t>
            </a:r>
          </a:p>
          <a:p>
            <a:pPr algn="ctr"/>
            <a:r>
              <a:rPr lang="es-MX" sz="5400" dirty="0">
                <a:latin typeface="Gisha" panose="020B0502040204020203" pitchFamily="34" charset="-79"/>
                <a:cs typeface="Gisha" panose="020B0502040204020203" pitchFamily="34" charset="-79"/>
              </a:rPr>
              <a:t>Reglas de experto</a:t>
            </a:r>
            <a:endParaRPr lang="en-US" sz="5400" dirty="0">
              <a:latin typeface="Gisha" panose="020B0502040204020203" pitchFamily="34" charset="-79"/>
              <a:cs typeface="Gisha" panose="020B0502040204020203" pitchFamily="34" charset="-79"/>
            </a:endParaRP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732" y="6228353"/>
            <a:ext cx="1357811" cy="314415"/>
          </a:xfrm>
          <a:prstGeom prst="rect">
            <a:avLst/>
          </a:prstGeom>
        </p:spPr>
      </p:pic>
      <p:pic>
        <p:nvPicPr>
          <p:cNvPr id="5" name="Picture 4" descr="Resultado de imagen para asobanca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8297" y="6195060"/>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77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50000">
              <a:schemeClr val="accent1">
                <a:lumMod val="40000"/>
                <a:lumOff val="60000"/>
                <a:shade val="67500"/>
                <a:satMod val="115000"/>
              </a:schemeClr>
            </a:gs>
            <a:gs pos="100000">
              <a:schemeClr val="accent1">
                <a:lumMod val="40000"/>
                <a:lumOff val="60000"/>
                <a:shade val="100000"/>
                <a:satMod val="115000"/>
              </a:schemeClr>
            </a:gs>
          </a:gsLst>
          <a:lin ang="5400000" scaled="1"/>
        </a:gra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0567766" y="6352604"/>
            <a:ext cx="1357811" cy="314415"/>
          </a:xfrm>
          <a:prstGeom prst="rect">
            <a:avLst/>
          </a:prstGeom>
        </p:spPr>
      </p:pic>
      <p:sp>
        <p:nvSpPr>
          <p:cNvPr id="22" name="TextBox 21"/>
          <p:cNvSpPr txBox="1"/>
          <p:nvPr/>
        </p:nvSpPr>
        <p:spPr>
          <a:xfrm>
            <a:off x="0" y="862566"/>
            <a:ext cx="4415342" cy="3785652"/>
          </a:xfrm>
          <a:prstGeom prst="rect">
            <a:avLst/>
          </a:prstGeom>
        </p:spPr>
        <p:txBody>
          <a:bodyPr wrap="square">
            <a:spAutoFit/>
          </a:bodyPr>
          <a:lstStyle>
            <a:defPPr>
              <a:defRPr lang="en-US"/>
            </a:defPPr>
            <a:lvl1pPr>
              <a:defRPr sz="8000">
                <a:solidFill>
                  <a:schemeClr val="bg1"/>
                </a:solidFill>
                <a:effectLst>
                  <a:outerShdw blurRad="38100" dist="38100" dir="2700000" algn="tl">
                    <a:srgbClr val="000000">
                      <a:alpha val="43137"/>
                    </a:srgbClr>
                  </a:outerShdw>
                </a:effectLst>
                <a:latin typeface="Impact" panose="020B0806030902050204" pitchFamily="34" charset="0"/>
                <a:ea typeface="HeiT" panose="020B0502000000000001" pitchFamily="34" charset="-120"/>
                <a:cs typeface="Arial" panose="020B0604020202020204" pitchFamily="34" charset="0"/>
              </a:defRPr>
            </a:lvl1pPr>
          </a:lstStyle>
          <a:p>
            <a:pPr algn="ctr"/>
            <a:r>
              <a:rPr lang="es-MX" dirty="0">
                <a:latin typeface="Gisha" panose="020B0502040204020203" pitchFamily="34" charset="-79"/>
                <a:cs typeface="Gisha" panose="020B0502040204020203" pitchFamily="34" charset="-79"/>
              </a:rPr>
              <a:t>Costo del Fraude</a:t>
            </a:r>
            <a:endParaRPr lang="en-US" dirty="0">
              <a:latin typeface="Gisha" panose="020B0502040204020203" pitchFamily="34" charset="-79"/>
              <a:cs typeface="Gisha" panose="020B0502040204020203" pitchFamily="34" charset="-79"/>
            </a:endParaRPr>
          </a:p>
        </p:txBody>
      </p:sp>
      <p:pic>
        <p:nvPicPr>
          <p:cNvPr id="26" name="Picture 25" descr="Resultado de imagen para monedas pesos colombianos actu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470619"/>
            <a:ext cx="6752873" cy="32547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14900" y="4305963"/>
            <a:ext cx="1102065" cy="1419426"/>
          </a:xfrm>
          <a:prstGeom prst="rect">
            <a:avLst/>
          </a:prstGeom>
          <a:solidFill>
            <a:srgbClr val="C00000">
              <a:alpha val="40000"/>
            </a:srgbClr>
          </a:solidFill>
          <a:ln>
            <a:solidFill>
              <a:schemeClr val="tx1"/>
            </a:solid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8" name="Rectangle 27"/>
          <p:cNvSpPr/>
          <p:nvPr/>
        </p:nvSpPr>
        <p:spPr>
          <a:xfrm>
            <a:off x="6044430" y="3972217"/>
            <a:ext cx="1102065" cy="1753172"/>
          </a:xfrm>
          <a:prstGeom prst="rect">
            <a:avLst/>
          </a:prstGeom>
          <a:solidFill>
            <a:srgbClr val="C00000">
              <a:alpha val="40000"/>
            </a:srgbClr>
          </a:solidFill>
          <a:ln>
            <a:solidFill>
              <a:schemeClr val="tx1"/>
            </a:solid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Rectangle 28"/>
          <p:cNvSpPr/>
          <p:nvPr/>
        </p:nvSpPr>
        <p:spPr>
          <a:xfrm>
            <a:off x="7173960" y="3602392"/>
            <a:ext cx="1102065" cy="2122998"/>
          </a:xfrm>
          <a:prstGeom prst="rect">
            <a:avLst/>
          </a:prstGeom>
          <a:solidFill>
            <a:srgbClr val="C00000">
              <a:alpha val="40000"/>
            </a:srgbClr>
          </a:solidFill>
          <a:ln>
            <a:solidFill>
              <a:schemeClr val="tx1"/>
            </a:solid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Rectangle 29"/>
          <p:cNvSpPr/>
          <p:nvPr/>
        </p:nvSpPr>
        <p:spPr>
          <a:xfrm>
            <a:off x="8304543" y="3313747"/>
            <a:ext cx="1102065" cy="2411642"/>
          </a:xfrm>
          <a:prstGeom prst="rect">
            <a:avLst/>
          </a:prstGeom>
          <a:solidFill>
            <a:srgbClr val="C00000">
              <a:alpha val="40000"/>
            </a:srgbClr>
          </a:solidFill>
          <a:ln>
            <a:solidFill>
              <a:schemeClr val="tx1"/>
            </a:solid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Rectangle 30"/>
          <p:cNvSpPr/>
          <p:nvPr/>
        </p:nvSpPr>
        <p:spPr>
          <a:xfrm>
            <a:off x="9435125" y="2980002"/>
            <a:ext cx="1102065" cy="2745387"/>
          </a:xfrm>
          <a:prstGeom prst="rect">
            <a:avLst/>
          </a:prstGeom>
          <a:solidFill>
            <a:srgbClr val="C00000">
              <a:alpha val="40000"/>
            </a:srgbClr>
          </a:solidFill>
          <a:ln>
            <a:solidFill>
              <a:schemeClr val="tx1"/>
            </a:solid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Rectangle 31"/>
          <p:cNvSpPr/>
          <p:nvPr/>
        </p:nvSpPr>
        <p:spPr>
          <a:xfrm>
            <a:off x="10552635" y="2556164"/>
            <a:ext cx="1102065" cy="3169225"/>
          </a:xfrm>
          <a:prstGeom prst="rect">
            <a:avLst/>
          </a:prstGeom>
          <a:solidFill>
            <a:srgbClr val="C00000">
              <a:alpha val="40000"/>
            </a:srgbClr>
          </a:solidFill>
          <a:ln>
            <a:solidFill>
              <a:schemeClr val="tx1"/>
            </a:solid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6" name="Picture 15" descr="Resultado de imagen para asobanca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110" y="6307284"/>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0002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874183923"/>
              </p:ext>
            </p:extLst>
          </p:nvPr>
        </p:nvGraphicFramePr>
        <p:xfrm>
          <a:off x="2083838" y="787610"/>
          <a:ext cx="8128000" cy="560194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75056" y="1153442"/>
            <a:ext cx="1256944" cy="646331"/>
          </a:xfrm>
          <a:prstGeom prst="rect">
            <a:avLst/>
          </a:prstGeom>
          <a:noFill/>
        </p:spPr>
        <p:txBody>
          <a:bodyPr wrap="square" lIns="60960" rIns="60960" rtlCol="0" anchor="ctr">
            <a:spAutoFit/>
            <a:scene3d>
              <a:camera prst="orthographicFront"/>
              <a:lightRig rig="harsh" dir="t"/>
            </a:scene3d>
            <a:sp3d extrusionH="57150" prstMaterial="matte">
              <a:bevelT w="63500" h="12700" prst="angle"/>
              <a:contourClr>
                <a:schemeClr val="bg1">
                  <a:lumMod val="65000"/>
                </a:schemeClr>
              </a:contourClr>
            </a:sp3d>
          </a:bodyPr>
          <a:lstStyle/>
          <a:p>
            <a:pPr defTabSz="487668"/>
            <a:r>
              <a:rPr lang="en-US" sz="3600" b="1" dirty="0" smtClean="0">
                <a:ln/>
                <a:solidFill>
                  <a:schemeClr val="accent3"/>
                </a:solidFill>
              </a:rPr>
              <a:t>Otros</a:t>
            </a:r>
            <a:endParaRPr lang="en-US" sz="3600" b="1" dirty="0">
              <a:ln/>
              <a:solidFill>
                <a:schemeClr val="accent3"/>
              </a:solidFill>
            </a:endParaRPr>
          </a:p>
        </p:txBody>
      </p:sp>
      <p:pic>
        <p:nvPicPr>
          <p:cNvPr id="18" name="Picture 7"/>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567766" y="6352604"/>
            <a:ext cx="1357811" cy="314415"/>
          </a:xfrm>
          <a:prstGeom prst="rect">
            <a:avLst/>
          </a:prstGeom>
        </p:spPr>
      </p:pic>
      <p:cxnSp>
        <p:nvCxnSpPr>
          <p:cNvPr id="5" name="Straight Connector 4"/>
          <p:cNvCxnSpPr/>
          <p:nvPr/>
        </p:nvCxnSpPr>
        <p:spPr>
          <a:xfrm>
            <a:off x="8503826" y="3188048"/>
            <a:ext cx="3191975" cy="7095"/>
          </a:xfrm>
          <a:prstGeom prst="line">
            <a:avLst/>
          </a:prstGeom>
          <a:ln w="38100" cap="rnd">
            <a:headEnd type="oval"/>
          </a:ln>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10211838" y="1242498"/>
            <a:ext cx="1506218" cy="646331"/>
          </a:xfrm>
          <a:prstGeom prst="rect">
            <a:avLst/>
          </a:prstGeom>
          <a:noFill/>
        </p:spPr>
        <p:txBody>
          <a:bodyPr wrap="square" lIns="60960" rIns="60960" rtlCol="0" anchor="ctr">
            <a:spAutoFit/>
            <a:scene3d>
              <a:camera prst="orthographicFront"/>
              <a:lightRig rig="harsh" dir="t"/>
            </a:scene3d>
            <a:sp3d extrusionH="57150" prstMaterial="matte">
              <a:bevelT w="63500" h="12700" prst="angle"/>
              <a:contourClr>
                <a:schemeClr val="bg1">
                  <a:lumMod val="65000"/>
                </a:schemeClr>
              </a:contourClr>
            </a:sp3d>
          </a:bodyPr>
          <a:lstStyle/>
          <a:p>
            <a:pPr defTabSz="487668"/>
            <a:r>
              <a:rPr lang="en-US" sz="3600" b="1" dirty="0" smtClean="0">
                <a:ln/>
                <a:solidFill>
                  <a:schemeClr val="accent3"/>
                </a:solidFill>
              </a:rPr>
              <a:t>Mexico</a:t>
            </a:r>
            <a:endParaRPr lang="en-US" sz="3600" b="1" dirty="0">
              <a:ln/>
              <a:solidFill>
                <a:schemeClr val="accent3"/>
              </a:solidFill>
            </a:endParaRPr>
          </a:p>
        </p:txBody>
      </p:sp>
      <p:sp>
        <p:nvSpPr>
          <p:cNvPr id="22" name="TextBox 21"/>
          <p:cNvSpPr txBox="1"/>
          <p:nvPr/>
        </p:nvSpPr>
        <p:spPr>
          <a:xfrm>
            <a:off x="697985" y="4400091"/>
            <a:ext cx="1256944" cy="646331"/>
          </a:xfrm>
          <a:prstGeom prst="rect">
            <a:avLst/>
          </a:prstGeom>
          <a:noFill/>
        </p:spPr>
        <p:txBody>
          <a:bodyPr wrap="square" lIns="60960" rIns="60960" rtlCol="0" anchor="ctr">
            <a:spAutoFit/>
            <a:scene3d>
              <a:camera prst="orthographicFront"/>
              <a:lightRig rig="harsh" dir="t"/>
            </a:scene3d>
            <a:sp3d extrusionH="57150" prstMaterial="matte">
              <a:bevelT w="63500" h="12700" prst="angle"/>
              <a:contourClr>
                <a:schemeClr val="bg1">
                  <a:lumMod val="65000"/>
                </a:schemeClr>
              </a:contourClr>
            </a:sp3d>
          </a:bodyPr>
          <a:lstStyle/>
          <a:p>
            <a:pPr defTabSz="487668"/>
            <a:r>
              <a:rPr lang="en-US" sz="3600" b="1" dirty="0" smtClean="0">
                <a:ln/>
                <a:solidFill>
                  <a:schemeClr val="accent3"/>
                </a:solidFill>
              </a:rPr>
              <a:t>Chile</a:t>
            </a:r>
            <a:endParaRPr lang="en-US" sz="3600" b="1" dirty="0">
              <a:ln/>
              <a:solidFill>
                <a:schemeClr val="accent3"/>
              </a:solidFill>
            </a:endParaRPr>
          </a:p>
        </p:txBody>
      </p:sp>
      <p:sp>
        <p:nvSpPr>
          <p:cNvPr id="24" name="TextBox 23"/>
          <p:cNvSpPr txBox="1"/>
          <p:nvPr/>
        </p:nvSpPr>
        <p:spPr>
          <a:xfrm>
            <a:off x="9757283" y="2585666"/>
            <a:ext cx="2007812" cy="646331"/>
          </a:xfrm>
          <a:prstGeom prst="rect">
            <a:avLst/>
          </a:prstGeom>
          <a:noFill/>
        </p:spPr>
        <p:txBody>
          <a:bodyPr wrap="square" lIns="60960" rIns="60960" rtlCol="0" anchor="ctr">
            <a:spAutoFit/>
            <a:scene3d>
              <a:camera prst="orthographicFront"/>
              <a:lightRig rig="harsh" dir="t"/>
            </a:scene3d>
            <a:sp3d extrusionH="57150" prstMaterial="matte">
              <a:bevelT w="63500" h="12700" prst="angle"/>
              <a:contourClr>
                <a:schemeClr val="bg1">
                  <a:lumMod val="65000"/>
                </a:schemeClr>
              </a:contourClr>
            </a:sp3d>
          </a:bodyPr>
          <a:lstStyle/>
          <a:p>
            <a:pPr defTabSz="487668"/>
            <a:r>
              <a:rPr lang="en-US" sz="3600" b="1" dirty="0" smtClean="0">
                <a:ln/>
                <a:solidFill>
                  <a:schemeClr val="accent3"/>
                </a:solidFill>
              </a:rPr>
              <a:t>Colombia</a:t>
            </a:r>
            <a:endParaRPr lang="en-US" sz="3600" b="1" dirty="0">
              <a:ln/>
              <a:solidFill>
                <a:schemeClr val="accent3"/>
              </a:solidFill>
            </a:endParaRPr>
          </a:p>
        </p:txBody>
      </p:sp>
      <p:sp>
        <p:nvSpPr>
          <p:cNvPr id="25" name="TextBox 24"/>
          <p:cNvSpPr txBox="1"/>
          <p:nvPr/>
        </p:nvSpPr>
        <p:spPr>
          <a:xfrm>
            <a:off x="773067" y="2908832"/>
            <a:ext cx="2089029" cy="646331"/>
          </a:xfrm>
          <a:prstGeom prst="rect">
            <a:avLst/>
          </a:prstGeom>
          <a:noFill/>
        </p:spPr>
        <p:txBody>
          <a:bodyPr wrap="square" lIns="60960" rIns="60960" rtlCol="0" anchor="ctr">
            <a:spAutoFit/>
            <a:scene3d>
              <a:camera prst="orthographicFront"/>
              <a:lightRig rig="harsh" dir="t"/>
            </a:scene3d>
            <a:sp3d extrusionH="57150" prstMaterial="matte">
              <a:bevelT w="63500" h="12700" prst="angle"/>
              <a:contourClr>
                <a:schemeClr val="bg1">
                  <a:lumMod val="65000"/>
                </a:schemeClr>
              </a:contourClr>
            </a:sp3d>
          </a:bodyPr>
          <a:lstStyle/>
          <a:p>
            <a:pPr defTabSz="487668"/>
            <a:r>
              <a:rPr lang="en-US" sz="3600" b="1" dirty="0" smtClean="0">
                <a:ln/>
                <a:solidFill>
                  <a:schemeClr val="accent3"/>
                </a:solidFill>
              </a:rPr>
              <a:t>Argentina</a:t>
            </a:r>
            <a:endParaRPr lang="en-US" sz="3600" b="1" dirty="0">
              <a:ln/>
              <a:solidFill>
                <a:schemeClr val="accent3"/>
              </a:solidFill>
            </a:endParaRPr>
          </a:p>
        </p:txBody>
      </p:sp>
      <p:sp>
        <p:nvSpPr>
          <p:cNvPr id="26" name="TextBox 25"/>
          <p:cNvSpPr txBox="1"/>
          <p:nvPr/>
        </p:nvSpPr>
        <p:spPr>
          <a:xfrm>
            <a:off x="10567766" y="4439750"/>
            <a:ext cx="1256944" cy="646331"/>
          </a:xfrm>
          <a:prstGeom prst="rect">
            <a:avLst/>
          </a:prstGeom>
          <a:noFill/>
        </p:spPr>
        <p:txBody>
          <a:bodyPr wrap="square" lIns="60960" rIns="60960" rtlCol="0" anchor="ctr">
            <a:spAutoFit/>
            <a:scene3d>
              <a:camera prst="orthographicFront"/>
              <a:lightRig rig="harsh" dir="t"/>
            </a:scene3d>
            <a:sp3d extrusionH="57150" prstMaterial="matte">
              <a:bevelT w="63500" h="12700" prst="angle"/>
              <a:contourClr>
                <a:schemeClr val="bg1">
                  <a:lumMod val="65000"/>
                </a:schemeClr>
              </a:contourClr>
            </a:sp3d>
          </a:bodyPr>
          <a:lstStyle/>
          <a:p>
            <a:pPr defTabSz="487668"/>
            <a:r>
              <a:rPr lang="es-MX" sz="3600" b="1" dirty="0" smtClean="0">
                <a:ln/>
                <a:solidFill>
                  <a:schemeClr val="accent3"/>
                </a:solidFill>
              </a:rPr>
              <a:t>Brasil</a:t>
            </a:r>
            <a:endParaRPr lang="en-US" sz="3600" b="1" dirty="0">
              <a:ln/>
              <a:solidFill>
                <a:schemeClr val="accent3"/>
              </a:solidFill>
            </a:endParaRPr>
          </a:p>
        </p:txBody>
      </p:sp>
      <p:cxnSp>
        <p:nvCxnSpPr>
          <p:cNvPr id="27" name="Straight Connector 26"/>
          <p:cNvCxnSpPr/>
          <p:nvPr/>
        </p:nvCxnSpPr>
        <p:spPr>
          <a:xfrm>
            <a:off x="7626927" y="1799773"/>
            <a:ext cx="4068874" cy="44253"/>
          </a:xfrm>
          <a:prstGeom prst="line">
            <a:avLst/>
          </a:prstGeom>
          <a:ln w="38100" cap="rnd">
            <a:headEnd type="oval"/>
          </a:ln>
        </p:spPr>
        <p:style>
          <a:lnRef idx="3">
            <a:schemeClr val="accent4"/>
          </a:lnRef>
          <a:fillRef idx="0">
            <a:schemeClr val="accent4"/>
          </a:fillRef>
          <a:effectRef idx="2">
            <a:schemeClr val="accent4"/>
          </a:effectRef>
          <a:fontRef idx="minor">
            <a:schemeClr val="tx1"/>
          </a:fontRef>
        </p:style>
      </p:cxnSp>
      <p:cxnSp>
        <p:nvCxnSpPr>
          <p:cNvPr id="36" name="Straight Connector 35"/>
          <p:cNvCxnSpPr/>
          <p:nvPr/>
        </p:nvCxnSpPr>
        <p:spPr>
          <a:xfrm>
            <a:off x="8102277" y="5003434"/>
            <a:ext cx="3593524" cy="27678"/>
          </a:xfrm>
          <a:prstGeom prst="line">
            <a:avLst/>
          </a:prstGeom>
          <a:ln w="38100" cap="rnd">
            <a:headEnd type="oval"/>
          </a:ln>
        </p:spPr>
        <p:style>
          <a:lnRef idx="3">
            <a:schemeClr val="accent4"/>
          </a:lnRef>
          <a:fillRef idx="0">
            <a:schemeClr val="accent4"/>
          </a:fillRef>
          <a:effectRef idx="2">
            <a:schemeClr val="accent4"/>
          </a:effectRef>
          <a:fontRef idx="minor">
            <a:schemeClr val="tx1"/>
          </a:fontRef>
        </p:style>
      </p:cxnSp>
      <p:cxnSp>
        <p:nvCxnSpPr>
          <p:cNvPr id="38" name="Straight Connector 37"/>
          <p:cNvCxnSpPr/>
          <p:nvPr/>
        </p:nvCxnSpPr>
        <p:spPr>
          <a:xfrm flipH="1" flipV="1">
            <a:off x="802368" y="1737268"/>
            <a:ext cx="3814656" cy="39251"/>
          </a:xfrm>
          <a:prstGeom prst="line">
            <a:avLst/>
          </a:prstGeom>
          <a:ln w="38100" cap="rnd">
            <a:headEnd type="oval"/>
          </a:ln>
        </p:spPr>
        <p:style>
          <a:lnRef idx="3">
            <a:schemeClr val="accent4"/>
          </a:lnRef>
          <a:fillRef idx="0">
            <a:schemeClr val="accent4"/>
          </a:fillRef>
          <a:effectRef idx="2">
            <a:schemeClr val="accent4"/>
          </a:effectRef>
          <a:fontRef idx="minor">
            <a:schemeClr val="tx1"/>
          </a:fontRef>
        </p:style>
      </p:cxnSp>
      <p:cxnSp>
        <p:nvCxnSpPr>
          <p:cNvPr id="45" name="Straight Connector 44"/>
          <p:cNvCxnSpPr/>
          <p:nvPr/>
        </p:nvCxnSpPr>
        <p:spPr>
          <a:xfrm flipH="1" flipV="1">
            <a:off x="773067" y="3512297"/>
            <a:ext cx="3009224" cy="13940"/>
          </a:xfrm>
          <a:prstGeom prst="line">
            <a:avLst/>
          </a:prstGeom>
          <a:ln w="38100" cap="rnd">
            <a:headEnd type="oval"/>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flipH="1" flipV="1">
            <a:off x="719241" y="4971214"/>
            <a:ext cx="3281259" cy="23253"/>
          </a:xfrm>
          <a:prstGeom prst="line">
            <a:avLst/>
          </a:prstGeom>
          <a:ln w="38100" cap="rnd">
            <a:headEnd type="oval"/>
          </a:ln>
        </p:spPr>
        <p:style>
          <a:lnRef idx="3">
            <a:schemeClr val="accent4"/>
          </a:lnRef>
          <a:fillRef idx="0">
            <a:schemeClr val="accent4"/>
          </a:fillRef>
          <a:effectRef idx="2">
            <a:schemeClr val="accent4"/>
          </a:effectRef>
          <a:fontRef idx="minor">
            <a:schemeClr val="tx1"/>
          </a:fontRef>
        </p:style>
      </p:cxnSp>
      <p:pic>
        <p:nvPicPr>
          <p:cNvPr id="52" name="Picture 51"/>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855922" y="2544102"/>
            <a:ext cx="2163941" cy="2147719"/>
          </a:xfrm>
          <a:prstGeom prst="rect">
            <a:avLst/>
          </a:prstGeom>
        </p:spPr>
      </p:pic>
      <p:sp>
        <p:nvSpPr>
          <p:cNvPr id="59" name="Title 1"/>
          <p:cNvSpPr txBox="1">
            <a:spLocks/>
          </p:cNvSpPr>
          <p:nvPr/>
        </p:nvSpPr>
        <p:spPr>
          <a:xfrm>
            <a:off x="59605" y="95514"/>
            <a:ext cx="4436148" cy="451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133" kern="1200">
                <a:solidFill>
                  <a:schemeClr val="tx1"/>
                </a:solidFill>
                <a:latin typeface="+mj-lt"/>
                <a:ea typeface="+mj-ea"/>
                <a:cs typeface="+mj-cs"/>
              </a:defRPr>
            </a:lvl1pPr>
          </a:lstStyle>
          <a:p>
            <a:r>
              <a:rPr lang="es-MX" sz="5400" dirty="0" smtClean="0">
                <a:ln w="0"/>
                <a:solidFill>
                  <a:schemeClr val="accent1">
                    <a:lumMod val="50000"/>
                  </a:schemeClr>
                </a:solidFill>
                <a:effectLst>
                  <a:outerShdw blurRad="60007" dist="310007" dir="7680000" sy="30000" kx="1300200" algn="ctr" rotWithShape="0">
                    <a:prstClr val="black">
                      <a:alpha val="32000"/>
                    </a:prstClr>
                  </a:outerShdw>
                </a:effectLst>
                <a:latin typeface="+mn-lt"/>
              </a:rPr>
              <a:t>E-Commerce</a:t>
            </a:r>
            <a:endParaRPr lang="en-US" sz="5400" dirty="0">
              <a:ln w="0"/>
              <a:solidFill>
                <a:schemeClr val="accent1">
                  <a:lumMod val="50000"/>
                </a:schemeClr>
              </a:solidFill>
              <a:effectLst>
                <a:outerShdw blurRad="60007" dist="310007" dir="7680000" sy="30000" kx="1300200" algn="ctr" rotWithShape="0">
                  <a:prstClr val="black">
                    <a:alpha val="32000"/>
                  </a:prstClr>
                </a:outerShdw>
              </a:effectLst>
              <a:latin typeface="+mn-lt"/>
            </a:endParaRPr>
          </a:p>
        </p:txBody>
      </p:sp>
      <p:pic>
        <p:nvPicPr>
          <p:cNvPr id="19" name="Picture 18" descr="Resultado de imagen para asobanca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5337" y="6286020"/>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337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27" y="91672"/>
            <a:ext cx="4436148" cy="451405"/>
          </a:xfrm>
        </p:spPr>
        <p:txBody>
          <a:bodyPr>
            <a:noAutofit/>
          </a:bodyPr>
          <a:lstStyle/>
          <a:p>
            <a:r>
              <a:rPr lang="es-MX" sz="5400" dirty="0" smtClean="0">
                <a:ln w="0"/>
                <a:solidFill>
                  <a:schemeClr val="accent1">
                    <a:lumMod val="50000"/>
                  </a:schemeClr>
                </a:solidFill>
                <a:effectLst>
                  <a:outerShdw blurRad="60007" dist="310007" dir="7680000" sy="30000" kx="1300200" algn="ctr" rotWithShape="0">
                    <a:prstClr val="black">
                      <a:alpha val="32000"/>
                    </a:prstClr>
                  </a:outerShdw>
                </a:effectLst>
                <a:latin typeface="+mn-lt"/>
              </a:rPr>
              <a:t>E-Commerce</a:t>
            </a:r>
            <a:endParaRPr lang="en-US" sz="5400" dirty="0">
              <a:ln w="0"/>
              <a:solidFill>
                <a:schemeClr val="accent1">
                  <a:lumMod val="50000"/>
                </a:schemeClr>
              </a:solidFill>
              <a:effectLst>
                <a:outerShdw blurRad="60007" dist="310007" dir="7680000" sy="30000" kx="1300200" algn="ctr" rotWithShape="0">
                  <a:prstClr val="black">
                    <a:alpha val="32000"/>
                  </a:prstClr>
                </a:outerShdw>
              </a:effectLst>
              <a:latin typeface="+mn-lt"/>
            </a:endParaRPr>
          </a:p>
        </p:txBody>
      </p:sp>
      <p:pic>
        <p:nvPicPr>
          <p:cNvPr id="18" name="Picture 7"/>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567766" y="6352604"/>
            <a:ext cx="1357811" cy="31441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01630250"/>
              </p:ext>
            </p:extLst>
          </p:nvPr>
        </p:nvGraphicFramePr>
        <p:xfrm>
          <a:off x="774760" y="1569023"/>
          <a:ext cx="10613675" cy="4620096"/>
        </p:xfrm>
        <a:graphic>
          <a:graphicData uri="http://schemas.openxmlformats.org/drawingml/2006/table">
            <a:tbl>
              <a:tblPr firstRow="1" bandRow="1">
                <a:tableStyleId>{D113A9D2-9D6B-4929-AA2D-F23B5EE8CBE7}</a:tableStyleId>
              </a:tblPr>
              <a:tblGrid>
                <a:gridCol w="2122735"/>
                <a:gridCol w="2122735"/>
                <a:gridCol w="2232625"/>
                <a:gridCol w="2012845"/>
                <a:gridCol w="2122735"/>
              </a:tblGrid>
              <a:tr h="556656">
                <a:tc>
                  <a:txBody>
                    <a:bodyPr/>
                    <a:lstStyle/>
                    <a:p>
                      <a:pPr algn="ctr"/>
                      <a:r>
                        <a:rPr lang="es-MX" sz="2000" dirty="0" smtClean="0"/>
                        <a:t>País</a:t>
                      </a:r>
                      <a:endParaRPr lang="en-US" sz="2000" dirty="0"/>
                    </a:p>
                  </a:txBody>
                  <a:tcPr anchor="ctr">
                    <a:solidFill>
                      <a:schemeClr val="bg2">
                        <a:lumMod val="25000"/>
                      </a:schemeClr>
                    </a:solidFill>
                  </a:tcPr>
                </a:tc>
                <a:tc>
                  <a:txBody>
                    <a:bodyPr/>
                    <a:lstStyle/>
                    <a:p>
                      <a:pPr algn="ctr"/>
                      <a:r>
                        <a:rPr lang="es-MX" sz="2000" dirty="0" smtClean="0"/>
                        <a:t>Índice</a:t>
                      </a:r>
                      <a:r>
                        <a:rPr lang="es-MX" sz="2000" baseline="0" dirty="0" smtClean="0"/>
                        <a:t> de Fraude</a:t>
                      </a:r>
                      <a:endParaRPr lang="en-US" sz="2000" dirty="0"/>
                    </a:p>
                  </a:txBody>
                  <a:tcPr anchor="ctr">
                    <a:solidFill>
                      <a:schemeClr val="bg2">
                        <a:lumMod val="25000"/>
                      </a:schemeClr>
                    </a:solidFill>
                  </a:tcPr>
                </a:tc>
                <a:tc>
                  <a:txBody>
                    <a:bodyPr/>
                    <a:lstStyle/>
                    <a:p>
                      <a:pPr algn="ctr"/>
                      <a:r>
                        <a:rPr lang="es-MX" sz="2000" dirty="0" smtClean="0"/>
                        <a:t>Ordenes Rechazadas</a:t>
                      </a:r>
                      <a:endParaRPr lang="en-US" sz="2000" dirty="0"/>
                    </a:p>
                  </a:txBody>
                  <a:tcPr anchor="ctr">
                    <a:solidFill>
                      <a:schemeClr val="bg2">
                        <a:lumMod val="25000"/>
                      </a:schemeClr>
                    </a:solidFill>
                  </a:tcPr>
                </a:tc>
                <a:tc>
                  <a:txBody>
                    <a:bodyPr/>
                    <a:lstStyle/>
                    <a:p>
                      <a:pPr algn="ctr"/>
                      <a:r>
                        <a:rPr lang="es-MX" sz="2000" dirty="0" smtClean="0"/>
                        <a:t>Índice de Revisión</a:t>
                      </a:r>
                      <a:endParaRPr lang="en-US" sz="2000" dirty="0"/>
                    </a:p>
                  </a:txBody>
                  <a:tcPr anchor="ctr">
                    <a:solidFill>
                      <a:schemeClr val="bg2">
                        <a:lumMod val="25000"/>
                      </a:schemeClr>
                    </a:solidFill>
                  </a:tcPr>
                </a:tc>
                <a:tc>
                  <a:txBody>
                    <a:bodyPr/>
                    <a:lstStyle/>
                    <a:p>
                      <a:pPr algn="ctr"/>
                      <a:r>
                        <a:rPr lang="es-MX" sz="2000" dirty="0" smtClean="0"/>
                        <a:t>Ordenes Revisadas</a:t>
                      </a:r>
                      <a:endParaRPr lang="en-US" sz="2000" dirty="0"/>
                    </a:p>
                  </a:txBody>
                  <a:tcPr anchor="ctr">
                    <a:solidFill>
                      <a:schemeClr val="bg2">
                        <a:lumMod val="25000"/>
                      </a:schemeClr>
                    </a:solidFill>
                  </a:tcPr>
                </a:tc>
              </a:tr>
              <a:tr h="556656">
                <a:tc>
                  <a:txBody>
                    <a:bodyPr/>
                    <a:lstStyle/>
                    <a:p>
                      <a:r>
                        <a:rPr lang="es-MX" sz="2400" dirty="0" smtClean="0">
                          <a:effectLst>
                            <a:outerShdw blurRad="38100" dist="38100" dir="2700000" algn="tl">
                              <a:srgbClr val="000000">
                                <a:alpha val="43137"/>
                              </a:srgbClr>
                            </a:outerShdw>
                          </a:effectLst>
                        </a:rPr>
                        <a:t>Argentina</a:t>
                      </a:r>
                      <a:endParaRPr lang="en-US" sz="2400" b="0" dirty="0">
                        <a:solidFill>
                          <a:schemeClr val="bg1"/>
                        </a:solidFill>
                        <a:effectLst>
                          <a:outerShdw blurRad="38100" dist="38100" dir="2700000" algn="tl">
                            <a:srgbClr val="000000">
                              <a:alpha val="43137"/>
                            </a:srgbClr>
                          </a:outerShdw>
                        </a:effectLst>
                      </a:endParaRPr>
                    </a:p>
                  </a:txBody>
                  <a:tcP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0.8 %</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8.2%</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87%</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35%</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r>
              <a:tr h="556656">
                <a:tc>
                  <a:txBody>
                    <a:bodyPr/>
                    <a:lstStyle/>
                    <a:p>
                      <a:r>
                        <a:rPr lang="es-MX" sz="2800" dirty="0" smtClean="0">
                          <a:solidFill>
                            <a:srgbClr val="FFC000"/>
                          </a:solidFill>
                          <a:effectLst>
                            <a:outerShdw blurRad="38100" dist="38100" dir="2700000" algn="tl">
                              <a:srgbClr val="000000">
                                <a:alpha val="43137"/>
                              </a:srgbClr>
                            </a:outerShdw>
                          </a:effectLst>
                        </a:rPr>
                        <a:t>Colombia</a:t>
                      </a:r>
                      <a:endParaRPr lang="en-US" sz="2800" b="0" dirty="0">
                        <a:solidFill>
                          <a:srgbClr val="FFC000"/>
                        </a:solidFill>
                        <a:effectLst>
                          <a:outerShdw blurRad="38100" dist="38100" dir="2700000" algn="tl">
                            <a:srgbClr val="000000">
                              <a:alpha val="43137"/>
                            </a:srgbClr>
                          </a:outerShdw>
                        </a:effectLst>
                      </a:endParaRPr>
                    </a:p>
                  </a:txBody>
                  <a:tcPr>
                    <a:solidFill>
                      <a:schemeClr val="bg2">
                        <a:lumMod val="25000"/>
                      </a:schemeClr>
                    </a:solidFill>
                  </a:tcPr>
                </a:tc>
                <a:tc>
                  <a:txBody>
                    <a:bodyPr/>
                    <a:lstStyle/>
                    <a:p>
                      <a:pPr algn="ctr"/>
                      <a:r>
                        <a:rPr lang="es-MX" sz="3200" dirty="0" smtClean="0">
                          <a:solidFill>
                            <a:srgbClr val="FFC000"/>
                          </a:solidFill>
                          <a:effectLst>
                            <a:outerShdw blurRad="38100" dist="38100" dir="2700000" algn="tl">
                              <a:srgbClr val="000000">
                                <a:alpha val="43137"/>
                              </a:srgbClr>
                            </a:outerShdw>
                          </a:effectLst>
                        </a:rPr>
                        <a:t>1.9%</a:t>
                      </a:r>
                      <a:endParaRPr lang="en-US" sz="3200" dirty="0">
                        <a:solidFill>
                          <a:srgbClr val="FFC000"/>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3200" dirty="0" smtClean="0">
                          <a:solidFill>
                            <a:srgbClr val="FFC000"/>
                          </a:solidFill>
                          <a:effectLst>
                            <a:outerShdw blurRad="38100" dist="38100" dir="2700000" algn="tl">
                              <a:srgbClr val="000000">
                                <a:alpha val="43137"/>
                              </a:srgbClr>
                            </a:outerShdw>
                          </a:effectLst>
                        </a:rPr>
                        <a:t>10.1%</a:t>
                      </a:r>
                      <a:endParaRPr lang="en-US" sz="3200" dirty="0">
                        <a:solidFill>
                          <a:srgbClr val="FFC000"/>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3200" dirty="0" smtClean="0">
                          <a:solidFill>
                            <a:srgbClr val="FFC000"/>
                          </a:solidFill>
                          <a:effectLst>
                            <a:outerShdw blurRad="38100" dist="38100" dir="2700000" algn="tl">
                              <a:srgbClr val="000000">
                                <a:alpha val="43137"/>
                              </a:srgbClr>
                            </a:outerShdw>
                          </a:effectLst>
                        </a:rPr>
                        <a:t>85%</a:t>
                      </a:r>
                      <a:endParaRPr lang="en-US" sz="3200" dirty="0">
                        <a:solidFill>
                          <a:srgbClr val="FFC000"/>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3200" dirty="0" smtClean="0">
                          <a:solidFill>
                            <a:srgbClr val="FFC000"/>
                          </a:solidFill>
                          <a:effectLst>
                            <a:outerShdw blurRad="38100" dist="38100" dir="2700000" algn="tl">
                              <a:srgbClr val="000000">
                                <a:alpha val="43137"/>
                              </a:srgbClr>
                            </a:outerShdw>
                          </a:effectLst>
                        </a:rPr>
                        <a:t>26%</a:t>
                      </a:r>
                      <a:endParaRPr lang="en-US" sz="3200" dirty="0">
                        <a:solidFill>
                          <a:srgbClr val="FFC000"/>
                        </a:solidFill>
                        <a:effectLst>
                          <a:outerShdw blurRad="38100" dist="38100" dir="2700000" algn="tl">
                            <a:srgbClr val="000000">
                              <a:alpha val="43137"/>
                            </a:srgbClr>
                          </a:outerShdw>
                        </a:effectLst>
                      </a:endParaRPr>
                    </a:p>
                  </a:txBody>
                  <a:tcPr anchor="ctr">
                    <a:solidFill>
                      <a:schemeClr val="bg2">
                        <a:lumMod val="25000"/>
                      </a:schemeClr>
                    </a:solidFill>
                  </a:tcPr>
                </a:tc>
              </a:tr>
              <a:tr h="556656">
                <a:tc>
                  <a:txBody>
                    <a:bodyPr/>
                    <a:lstStyle/>
                    <a:p>
                      <a:r>
                        <a:rPr lang="es-MX" sz="2400" dirty="0" smtClean="0">
                          <a:effectLst>
                            <a:outerShdw blurRad="38100" dist="38100" dir="2700000" algn="tl">
                              <a:srgbClr val="000000">
                                <a:alpha val="43137"/>
                              </a:srgbClr>
                            </a:outerShdw>
                          </a:effectLst>
                        </a:rPr>
                        <a:t>Brasil</a:t>
                      </a:r>
                      <a:endParaRPr lang="en-US" sz="2400" b="0" dirty="0">
                        <a:solidFill>
                          <a:schemeClr val="bg1"/>
                        </a:solidFill>
                        <a:effectLst>
                          <a:outerShdw blurRad="38100" dist="38100" dir="2700000" algn="tl">
                            <a:srgbClr val="000000">
                              <a:alpha val="43137"/>
                            </a:srgbClr>
                          </a:outerShdw>
                        </a:effectLst>
                      </a:endParaRPr>
                    </a:p>
                  </a:txBody>
                  <a:tcP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1.5%</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4.6%</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77%</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22%</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r>
              <a:tr h="556656">
                <a:tc>
                  <a:txBody>
                    <a:bodyPr/>
                    <a:lstStyle/>
                    <a:p>
                      <a:r>
                        <a:rPr lang="es-MX" sz="2400" dirty="0" smtClean="0">
                          <a:effectLst>
                            <a:outerShdw blurRad="38100" dist="38100" dir="2700000" algn="tl">
                              <a:srgbClr val="000000">
                                <a:alpha val="43137"/>
                              </a:srgbClr>
                            </a:outerShdw>
                          </a:effectLst>
                        </a:rPr>
                        <a:t>Mexico</a:t>
                      </a:r>
                      <a:endParaRPr lang="en-US" sz="2400" b="0" dirty="0">
                        <a:solidFill>
                          <a:schemeClr val="bg1"/>
                        </a:solidFill>
                        <a:effectLst>
                          <a:outerShdw blurRad="38100" dist="38100" dir="2700000" algn="tl">
                            <a:srgbClr val="000000">
                              <a:alpha val="43137"/>
                            </a:srgbClr>
                          </a:outerShdw>
                        </a:effectLst>
                      </a:endParaRPr>
                    </a:p>
                  </a:txBody>
                  <a:tcP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1.9%</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14.3%</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89%</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c>
                  <a:txBody>
                    <a:bodyPr/>
                    <a:lstStyle/>
                    <a:p>
                      <a:pPr algn="ctr"/>
                      <a:r>
                        <a:rPr lang="es-MX" sz="2800" dirty="0" smtClean="0">
                          <a:effectLst>
                            <a:outerShdw blurRad="38100" dist="38100" dir="2700000" algn="tl">
                              <a:srgbClr val="000000">
                                <a:alpha val="43137"/>
                              </a:srgbClr>
                            </a:outerShdw>
                          </a:effectLst>
                        </a:rPr>
                        <a:t>23%</a:t>
                      </a:r>
                      <a:endParaRPr lang="en-US" sz="2800" dirty="0">
                        <a:solidFill>
                          <a:schemeClr val="bg1"/>
                        </a:solidFill>
                        <a:effectLst>
                          <a:outerShdw blurRad="38100" dist="38100" dir="2700000" algn="tl">
                            <a:srgbClr val="000000">
                              <a:alpha val="43137"/>
                            </a:srgbClr>
                          </a:outerShdw>
                        </a:effectLst>
                      </a:endParaRPr>
                    </a:p>
                  </a:txBody>
                  <a:tcPr anchor="ctr">
                    <a:solidFill>
                      <a:schemeClr val="bg2">
                        <a:lumMod val="25000"/>
                      </a:schemeClr>
                    </a:solidFill>
                  </a:tcPr>
                </a:tc>
              </a:tr>
              <a:tr h="556656">
                <a:tc>
                  <a:txBody>
                    <a:bodyPr/>
                    <a:lstStyle/>
                    <a:p>
                      <a:r>
                        <a:rPr lang="es-MX" sz="2400" dirty="0" smtClean="0">
                          <a:effectLst>
                            <a:outerShdw blurRad="38100" dist="38100" dir="2700000" algn="tl">
                              <a:srgbClr val="000000">
                                <a:alpha val="43137"/>
                              </a:srgbClr>
                            </a:outerShdw>
                          </a:effectLst>
                        </a:rPr>
                        <a:t>América Latina</a:t>
                      </a:r>
                      <a:endParaRPr lang="en-US" sz="2400" b="0" dirty="0">
                        <a:solidFill>
                          <a:schemeClr val="bg1"/>
                        </a:solidFill>
                        <a:effectLst>
                          <a:outerShdw blurRad="38100" dist="38100" dir="2700000" algn="tl">
                            <a:srgbClr val="000000">
                              <a:alpha val="43137"/>
                            </a:srgbClr>
                          </a:outerShdw>
                        </a:effectLst>
                      </a:endParaRPr>
                    </a:p>
                  </a:txBody>
                  <a:tcP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1.4%</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8%</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83%</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29%</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r>
              <a:tr h="556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dirty="0" smtClean="0">
                          <a:effectLst>
                            <a:outerShdw blurRad="38100" dist="38100" dir="2700000" algn="tl">
                              <a:srgbClr val="000000">
                                <a:alpha val="43137"/>
                              </a:srgbClr>
                            </a:outerShdw>
                          </a:effectLst>
                        </a:rPr>
                        <a:t>EUA y Canadá</a:t>
                      </a:r>
                      <a:endParaRPr lang="en-US" sz="2400" b="0" dirty="0" smtClean="0">
                        <a:solidFill>
                          <a:schemeClr val="bg1"/>
                        </a:solidFill>
                        <a:effectLst>
                          <a:outerShdw blurRad="38100" dist="38100" dir="2700000" algn="tl">
                            <a:srgbClr val="000000">
                              <a:alpha val="43137"/>
                            </a:srgbClr>
                          </a:outerShdw>
                        </a:effectLst>
                      </a:endParaRPr>
                    </a:p>
                  </a:txBody>
                  <a:tcP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0.6%</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2.8%</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83%</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29%</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r>
              <a:tr h="556656">
                <a:tc>
                  <a:txBody>
                    <a:bodyPr/>
                    <a:lstStyle/>
                    <a:p>
                      <a:r>
                        <a:rPr lang="es-MX" sz="2400" dirty="0" smtClean="0">
                          <a:effectLst>
                            <a:outerShdw blurRad="38100" dist="38100" dir="2700000" algn="tl">
                              <a:srgbClr val="000000">
                                <a:alpha val="43137"/>
                              </a:srgbClr>
                            </a:outerShdw>
                          </a:effectLst>
                        </a:rPr>
                        <a:t>Europa</a:t>
                      </a:r>
                      <a:endParaRPr lang="en-US" sz="2400" b="0" dirty="0">
                        <a:solidFill>
                          <a:schemeClr val="bg1"/>
                        </a:solidFill>
                        <a:effectLst>
                          <a:outerShdw blurRad="38100" dist="38100" dir="2700000" algn="tl">
                            <a:srgbClr val="000000">
                              <a:alpha val="43137"/>
                            </a:srgbClr>
                          </a:outerShdw>
                        </a:effectLst>
                      </a:endParaRPr>
                    </a:p>
                  </a:txBody>
                  <a:tcP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0.8%</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4.8%</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75%</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lang="es-MX" sz="2800" dirty="0" smtClean="0">
                          <a:effectLst>
                            <a:outerShdw blurRad="38100" dist="38100" dir="2700000" algn="tl">
                              <a:srgbClr val="000000">
                                <a:alpha val="43137"/>
                              </a:srgbClr>
                            </a:outerShdw>
                          </a:effectLst>
                        </a:rPr>
                        <a:t>14%</a:t>
                      </a:r>
                      <a:endParaRPr lang="en-US" sz="2800" dirty="0">
                        <a:solidFill>
                          <a:schemeClr val="bg1"/>
                        </a:solidFill>
                        <a:effectLst>
                          <a:outerShdw blurRad="38100" dist="38100" dir="2700000" algn="tl">
                            <a:srgbClr val="000000">
                              <a:alpha val="43137"/>
                            </a:srgbClr>
                          </a:outerShdw>
                        </a:effectLst>
                      </a:endParaRPr>
                    </a:p>
                  </a:txBody>
                  <a:tcPr anchor="ctr">
                    <a:solidFill>
                      <a:schemeClr val="accent1">
                        <a:lumMod val="50000"/>
                      </a:schemeClr>
                    </a:solidFill>
                  </a:tcPr>
                </a:tc>
              </a:tr>
            </a:tbl>
          </a:graphicData>
        </a:graphic>
      </p:graphicFrame>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7531" y="698034"/>
            <a:ext cx="1039090" cy="1039090"/>
          </a:xfrm>
          <a:prstGeom prst="rect">
            <a:avLst/>
          </a:prstGeom>
          <a:ln>
            <a:noFill/>
          </a:ln>
          <a:effectLst>
            <a:outerShdw blurRad="114300" dist="63500" sx="109000" sy="109000" algn="tl" rotWithShape="0">
              <a:prstClr val="black">
                <a:alpha val="27000"/>
              </a:prstClr>
            </a:outerShdw>
          </a:effectLst>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76" y="543077"/>
            <a:ext cx="1215806" cy="1215806"/>
          </a:xfrm>
          <a:prstGeom prst="rect">
            <a:avLst/>
          </a:prstGeom>
          <a:ln>
            <a:noFill/>
          </a:ln>
          <a:effectLst>
            <a:outerShdw blurRad="114300" dist="63500" sx="109000" sy="109000" algn="tl" rotWithShape="0">
              <a:prstClr val="black">
                <a:alpha val="32000"/>
              </a:prstClr>
            </a:outerShdw>
          </a:effectLst>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7983" y="514715"/>
            <a:ext cx="1223386" cy="1223386"/>
          </a:xfrm>
          <a:prstGeom prst="rect">
            <a:avLst/>
          </a:prstGeom>
          <a:effectLst>
            <a:outerShdw blurRad="114300" dist="63500" sx="109000" sy="109000" algn="tl" rotWithShape="0">
              <a:prstClr val="black">
                <a:alpha val="32000"/>
              </a:prstClr>
            </a:outerShdw>
          </a:effectLst>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8288" y="456300"/>
            <a:ext cx="1291215" cy="1291215"/>
          </a:xfrm>
          <a:prstGeom prst="rect">
            <a:avLst/>
          </a:prstGeom>
          <a:effectLst>
            <a:outerShdw blurRad="114300" dist="63500" sx="109000" sy="109000" algn="tl" rotWithShape="0">
              <a:prstClr val="black">
                <a:alpha val="32000"/>
              </a:prstClr>
            </a:outerShdw>
          </a:effectLst>
        </p:spPr>
      </p:pic>
      <p:pic>
        <p:nvPicPr>
          <p:cNvPr id="9" name="Picture 8" descr="Resultado de imagen para asobancar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6055" y="6319311"/>
            <a:ext cx="1464465"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7341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2050</TotalTime>
  <Words>1662</Words>
  <Application>Microsoft Office PowerPoint</Application>
  <PresentationFormat>Panorámica</PresentationFormat>
  <Paragraphs>290</Paragraphs>
  <Slides>19</Slides>
  <Notes>16</Notes>
  <HiddenSlides>1</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19</vt:i4>
      </vt:variant>
    </vt:vector>
  </HeadingPairs>
  <TitlesOfParts>
    <vt:vector size="33" baseType="lpstr">
      <vt:lpstr>Albany AMT</vt:lpstr>
      <vt:lpstr>Arial</vt:lpstr>
      <vt:lpstr>Arial Black</vt:lpstr>
      <vt:lpstr>Arial Narrow</vt:lpstr>
      <vt:lpstr>Arial Rounded MT Bold</vt:lpstr>
      <vt:lpstr>Calibri</vt:lpstr>
      <vt:lpstr>Calibri Light</vt:lpstr>
      <vt:lpstr>Century Gothic</vt:lpstr>
      <vt:lpstr>Futura Std Light</vt:lpstr>
      <vt:lpstr>Gisha</vt:lpstr>
      <vt:lpstr>HeiT</vt:lpstr>
      <vt:lpstr>ＭＳ Ｐゴシック</vt:lpstr>
      <vt:lpstr>Wingdings</vt:lpstr>
      <vt:lpstr>Office Theme</vt:lpstr>
      <vt:lpstr>El valor de la analítica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E-Commerce</vt:lpstr>
      <vt:lpstr>Cibercrimen</vt:lpstr>
      <vt:lpstr>Cibercrimen mas rentable que el Narcotráfico  </vt:lpstr>
      <vt:lpstr>Pérdida por Industria</vt:lpstr>
      <vt:lpstr>EUA Datos 2013 - 2015</vt:lpstr>
      <vt:lpstr>Delitos informáticos en Colombia</vt:lpstr>
      <vt:lpstr>Presentación de PowerPoint</vt:lpstr>
      <vt:lpstr>Analítica aplicada a Fraude</vt:lpstr>
      <vt:lpstr>Estrategia?</vt:lpstr>
      <vt:lpstr>Ventajas de la analítica en escenarios de crímenes financieros</vt:lpstr>
      <vt:lpstr>Presentación de PowerPoint</vt:lpstr>
    </vt:vector>
  </TitlesOfParts>
  <Company>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Alejandro G Tello</dc:creator>
  <cp:lastModifiedBy>Plataforma</cp:lastModifiedBy>
  <cp:revision>197</cp:revision>
  <dcterms:created xsi:type="dcterms:W3CDTF">2016-09-29T03:02:00Z</dcterms:created>
  <dcterms:modified xsi:type="dcterms:W3CDTF">2016-10-27T20:39:53Z</dcterms:modified>
</cp:coreProperties>
</file>