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0.xml" ContentType="application/vnd.openxmlformats-officedocument.presentationml.notesSlide+xml"/>
  <Override PartName="/ppt/charts/chart5.xml" ContentType="application/vnd.openxmlformats-officedocument.drawingml.chart+xml"/>
  <Override PartName="/ppt/notesSlides/notesSlide2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23.xml" ContentType="application/vnd.openxmlformats-officedocument.presentationml.notesSlide+xml"/>
  <Override PartName="/ppt/charts/chart9.xml" ContentType="application/vnd.openxmlformats-officedocument.drawingml.chart+xml"/>
  <Override PartName="/ppt/notesSlides/notesSlide24.xml" ContentType="application/vnd.openxmlformats-officedocument.presentationml.notesSlide+xml"/>
  <Override PartName="/ppt/charts/chart10.xml" ContentType="application/vnd.openxmlformats-officedocument.drawingml.chart+xml"/>
  <Override PartName="/ppt/notesSlides/notesSlide25.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handoutMasterIdLst>
    <p:handoutMasterId r:id="rId38"/>
  </p:handoutMasterIdLst>
  <p:sldIdLst>
    <p:sldId id="257" r:id="rId2"/>
    <p:sldId id="1000" r:id="rId3"/>
    <p:sldId id="1005" r:id="rId4"/>
    <p:sldId id="1065" r:id="rId5"/>
    <p:sldId id="1066" r:id="rId6"/>
    <p:sldId id="1004" r:id="rId7"/>
    <p:sldId id="1075" r:id="rId8"/>
    <p:sldId id="1091" r:id="rId9"/>
    <p:sldId id="1006" r:id="rId10"/>
    <p:sldId id="1085" r:id="rId11"/>
    <p:sldId id="1087" r:id="rId12"/>
    <p:sldId id="1068" r:id="rId13"/>
    <p:sldId id="1088" r:id="rId14"/>
    <p:sldId id="1012" r:id="rId15"/>
    <p:sldId id="1090" r:id="rId16"/>
    <p:sldId id="1013" r:id="rId17"/>
    <p:sldId id="1076" r:id="rId18"/>
    <p:sldId id="1077" r:id="rId19"/>
    <p:sldId id="1089" r:id="rId20"/>
    <p:sldId id="1069" r:id="rId21"/>
    <p:sldId id="1081" r:id="rId22"/>
    <p:sldId id="1096" r:id="rId23"/>
    <p:sldId id="1095" r:id="rId24"/>
    <p:sldId id="1084" r:id="rId25"/>
    <p:sldId id="1099" r:id="rId26"/>
    <p:sldId id="1086" r:id="rId27"/>
    <p:sldId id="920" r:id="rId28"/>
    <p:sldId id="1059" r:id="rId29"/>
    <p:sldId id="1049" r:id="rId30"/>
    <p:sldId id="1052" r:id="rId31"/>
    <p:sldId id="1053" r:id="rId32"/>
    <p:sldId id="1054" r:id="rId33"/>
    <p:sldId id="1055" r:id="rId34"/>
    <p:sldId id="1056" r:id="rId35"/>
    <p:sldId id="1058" r:id="rId36"/>
  </p:sldIdLst>
  <p:sldSz cx="12192000" cy="6858000"/>
  <p:notesSz cx="6881813"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25" userDrawn="1">
          <p15:clr>
            <a:srgbClr val="A4A3A4"/>
          </p15:clr>
        </p15:guide>
        <p15:guide id="2" pos="6743" userDrawn="1">
          <p15:clr>
            <a:srgbClr val="A4A3A4"/>
          </p15:clr>
        </p15:guide>
        <p15:guide id="3" orient="horz" pos="3838" userDrawn="1">
          <p15:clr>
            <a:srgbClr val="A4A3A4"/>
          </p15:clr>
        </p15:guide>
        <p15:guide id="4" orient="horz" pos="482" userDrawn="1">
          <p15:clr>
            <a:srgbClr val="A4A3A4"/>
          </p15:clr>
        </p15:guide>
        <p15:guide id="5" pos="575"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009900"/>
    <a:srgbClr val="FF6600"/>
    <a:srgbClr val="7030A0"/>
    <a:srgbClr val="D60093"/>
    <a:srgbClr val="E46C0A"/>
    <a:srgbClr val="3366FF"/>
    <a:srgbClr val="009999"/>
    <a:srgbClr val="00006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6469" autoAdjust="0"/>
  </p:normalViewPr>
  <p:slideViewPr>
    <p:cSldViewPr showGuides="1">
      <p:cViewPr varScale="1">
        <p:scale>
          <a:sx n="69" d="100"/>
          <a:sy n="69" d="100"/>
        </p:scale>
        <p:origin x="744" y="78"/>
      </p:cViewPr>
      <p:guideLst>
        <p:guide orient="horz" pos="1525"/>
        <p:guide pos="6743"/>
        <p:guide orient="horz" pos="3838"/>
        <p:guide orient="horz" pos="482"/>
        <p:guide pos="575"/>
      </p:guideLst>
    </p:cSldViewPr>
  </p:slideViewPr>
  <p:notesTextViewPr>
    <p:cViewPr>
      <p:scale>
        <a:sx n="1" d="1"/>
        <a:sy n="1" d="1"/>
      </p:scale>
      <p:origin x="0" y="0"/>
    </p:cViewPr>
  </p:notesTextViewPr>
  <p:sorterViewPr>
    <p:cViewPr>
      <p:scale>
        <a:sx n="100" d="100"/>
        <a:sy n="100" d="100"/>
      </p:scale>
      <p:origin x="0" y="28332"/>
    </p:cViewPr>
  </p:sorterViewPr>
  <p:notesViewPr>
    <p:cSldViewPr>
      <p:cViewPr>
        <p:scale>
          <a:sx n="130" d="100"/>
          <a:sy n="130" d="100"/>
        </p:scale>
        <p:origin x="-1134" y="1584"/>
      </p:cViewPr>
      <p:guideLst>
        <p:guide orient="horz" pos="2928"/>
        <p:guide pos="216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32784636488342E-2"/>
          <c:y val="0.2"/>
          <c:w val="0.90260631001371738"/>
          <c:h val="0.63278688524590165"/>
        </c:manualLayout>
      </c:layout>
      <c:barChart>
        <c:barDir val="col"/>
        <c:grouping val="percentStacked"/>
        <c:varyColors val="0"/>
        <c:ser>
          <c:idx val="2"/>
          <c:order val="0"/>
          <c:tx>
            <c:strRef>
              <c:f>Sheet1!$B$1</c:f>
              <c:strCache>
                <c:ptCount val="1"/>
                <c:pt idx="0">
                  <c:v>Si</c:v>
                </c:pt>
              </c:strCache>
            </c:strRef>
          </c:tx>
          <c:spPr>
            <a:solidFill>
              <a:srgbClr val="D60093"/>
            </a:solidFill>
            <a:ln w="18787">
              <a:noFill/>
            </a:ln>
          </c:spPr>
          <c:invertIfNegative val="0"/>
          <c:dLbls>
            <c:spPr>
              <a:noFill/>
              <a:ln w="18787">
                <a:noFill/>
              </a:ln>
            </c:spPr>
            <c:txPr>
              <a:bodyPr wrap="square" lIns="38100" tIns="19050" rIns="38100" bIns="19050" anchor="ctr">
                <a:spAutoFit/>
              </a:bodyPr>
              <a:lstStyle/>
              <a:p>
                <a:pPr>
                  <a:defRPr sz="105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Ciudades Intermedias B:69</c:v>
                </c:pt>
                <c:pt idx="1">
                  <c:v>Bucaramanga B:28*</c:v>
                </c:pt>
                <c:pt idx="2">
                  <c:v>Santa Marta B:50</c:v>
                </c:pt>
                <c:pt idx="3">
                  <c:v>Cartagena B:26*</c:v>
                </c:pt>
                <c:pt idx="4">
                  <c:v>Barranquilla B:54</c:v>
                </c:pt>
                <c:pt idx="5">
                  <c:v>Cali B:168</c:v>
                </c:pt>
                <c:pt idx="6">
                  <c:v>Medellín B:152</c:v>
                </c:pt>
                <c:pt idx="7">
                  <c:v>Bogotá B:411</c:v>
                </c:pt>
                <c:pt idx="8">
                  <c:v>TOTAL B:958</c:v>
                </c:pt>
              </c:strCache>
            </c:strRef>
          </c:cat>
          <c:val>
            <c:numRef>
              <c:f>Sheet1!$B$2:$B$10</c:f>
              <c:numCache>
                <c:formatCode>0</c:formatCode>
                <c:ptCount val="9"/>
                <c:pt idx="0">
                  <c:v>19.23</c:v>
                </c:pt>
                <c:pt idx="1">
                  <c:v>53.57</c:v>
                </c:pt>
                <c:pt idx="2">
                  <c:v>70</c:v>
                </c:pt>
                <c:pt idx="4">
                  <c:v>24.59</c:v>
                </c:pt>
                <c:pt idx="5">
                  <c:v>14.29</c:v>
                </c:pt>
                <c:pt idx="6">
                  <c:v>39.22</c:v>
                </c:pt>
                <c:pt idx="7">
                  <c:v>26.35</c:v>
                </c:pt>
                <c:pt idx="8">
                  <c:v>27.88</c:v>
                </c:pt>
              </c:numCache>
            </c:numRef>
          </c:val>
          <c:extLst>
            <c:ext xmlns:c16="http://schemas.microsoft.com/office/drawing/2014/chart" uri="{C3380CC4-5D6E-409C-BE32-E72D297353CC}">
              <c16:uniqueId val="{00000000-71CE-47FA-A790-A023E79022A8}"/>
            </c:ext>
          </c:extLst>
        </c:ser>
        <c:ser>
          <c:idx val="1"/>
          <c:order val="1"/>
          <c:tx>
            <c:strRef>
              <c:f>Sheet1!$C$1</c:f>
              <c:strCache>
                <c:ptCount val="1"/>
                <c:pt idx="0">
                  <c:v>No</c:v>
                </c:pt>
              </c:strCache>
            </c:strRef>
          </c:tx>
          <c:spPr>
            <a:solidFill>
              <a:srgbClr val="0070C0"/>
            </a:solidFill>
            <a:ln w="18787">
              <a:noFill/>
            </a:ln>
          </c:spPr>
          <c:invertIfNegative val="0"/>
          <c:dLbls>
            <c:spPr>
              <a:noFill/>
              <a:ln w="18787">
                <a:noFill/>
              </a:ln>
            </c:spPr>
            <c:txPr>
              <a:bodyPr wrap="square" lIns="38100" tIns="19050" rIns="38100" bIns="19050" anchor="ctr">
                <a:spAutoFit/>
              </a:bodyPr>
              <a:lstStyle/>
              <a:p>
                <a:pPr>
                  <a:defRPr sz="1050" b="1" i="0" u="none" strike="noStrike" baseline="0">
                    <a:solidFill>
                      <a:schemeClr val="bg1"/>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Ciudades Intermedias B:69</c:v>
                </c:pt>
                <c:pt idx="1">
                  <c:v>Bucaramanga B:28*</c:v>
                </c:pt>
                <c:pt idx="2">
                  <c:v>Santa Marta B:50</c:v>
                </c:pt>
                <c:pt idx="3">
                  <c:v>Cartagena B:26*</c:v>
                </c:pt>
                <c:pt idx="4">
                  <c:v>Barranquilla B:54</c:v>
                </c:pt>
                <c:pt idx="5">
                  <c:v>Cali B:168</c:v>
                </c:pt>
                <c:pt idx="6">
                  <c:v>Medellín B:152</c:v>
                </c:pt>
                <c:pt idx="7">
                  <c:v>Bogotá B:411</c:v>
                </c:pt>
                <c:pt idx="8">
                  <c:v>TOTAL B:958</c:v>
                </c:pt>
              </c:strCache>
            </c:strRef>
          </c:cat>
          <c:val>
            <c:numRef>
              <c:f>Sheet1!$C$2:$C$10</c:f>
              <c:numCache>
                <c:formatCode>0</c:formatCode>
                <c:ptCount val="9"/>
                <c:pt idx="0">
                  <c:v>17.95</c:v>
                </c:pt>
                <c:pt idx="1">
                  <c:v>7.14</c:v>
                </c:pt>
                <c:pt idx="2">
                  <c:v>6</c:v>
                </c:pt>
                <c:pt idx="3">
                  <c:v>11.54</c:v>
                </c:pt>
                <c:pt idx="4">
                  <c:v>8.1999999999999993</c:v>
                </c:pt>
                <c:pt idx="5">
                  <c:v>6.55</c:v>
                </c:pt>
                <c:pt idx="6">
                  <c:v>11.76</c:v>
                </c:pt>
                <c:pt idx="7">
                  <c:v>13.88</c:v>
                </c:pt>
                <c:pt idx="8">
                  <c:v>11.62</c:v>
                </c:pt>
              </c:numCache>
            </c:numRef>
          </c:val>
          <c:extLst>
            <c:ext xmlns:c16="http://schemas.microsoft.com/office/drawing/2014/chart" uri="{C3380CC4-5D6E-409C-BE32-E72D297353CC}">
              <c16:uniqueId val="{00000001-71CE-47FA-A790-A023E79022A8}"/>
            </c:ext>
          </c:extLst>
        </c:ser>
        <c:ser>
          <c:idx val="0"/>
          <c:order val="2"/>
          <c:tx>
            <c:strRef>
              <c:f>Sheet1!$D$1</c:f>
              <c:strCache>
                <c:ptCount val="1"/>
                <c:pt idx="0">
                  <c:v>No Sabe</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1050">
                    <a:solidFill>
                      <a:srgbClr val="002060"/>
                    </a:solidFill>
                    <a:latin typeface="Century Gothic" panose="020B0502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Sheet1!$A$2:$A$10</c:f>
              <c:strCache>
                <c:ptCount val="9"/>
                <c:pt idx="0">
                  <c:v>Ciudades Intermedias B:69</c:v>
                </c:pt>
                <c:pt idx="1">
                  <c:v>Bucaramanga B:28*</c:v>
                </c:pt>
                <c:pt idx="2">
                  <c:v>Santa Marta B:50</c:v>
                </c:pt>
                <c:pt idx="3">
                  <c:v>Cartagena B:26*</c:v>
                </c:pt>
                <c:pt idx="4">
                  <c:v>Barranquilla B:54</c:v>
                </c:pt>
                <c:pt idx="5">
                  <c:v>Cali B:168</c:v>
                </c:pt>
                <c:pt idx="6">
                  <c:v>Medellín B:152</c:v>
                </c:pt>
                <c:pt idx="7">
                  <c:v>Bogotá B:411</c:v>
                </c:pt>
                <c:pt idx="8">
                  <c:v>TOTAL B:958</c:v>
                </c:pt>
              </c:strCache>
            </c:strRef>
          </c:cat>
          <c:val>
            <c:numRef>
              <c:f>Sheet1!$D$2:$D$10</c:f>
              <c:numCache>
                <c:formatCode>0</c:formatCode>
                <c:ptCount val="9"/>
                <c:pt idx="0">
                  <c:v>62.82</c:v>
                </c:pt>
                <c:pt idx="1">
                  <c:v>39.29</c:v>
                </c:pt>
                <c:pt idx="2">
                  <c:v>24</c:v>
                </c:pt>
                <c:pt idx="3">
                  <c:v>88.46</c:v>
                </c:pt>
                <c:pt idx="4">
                  <c:v>67.209999999999994</c:v>
                </c:pt>
                <c:pt idx="5">
                  <c:v>79.17</c:v>
                </c:pt>
                <c:pt idx="6">
                  <c:v>49.02</c:v>
                </c:pt>
                <c:pt idx="7">
                  <c:v>59.76</c:v>
                </c:pt>
                <c:pt idx="8">
                  <c:v>60.5</c:v>
                </c:pt>
              </c:numCache>
            </c:numRef>
          </c:val>
          <c:extLst>
            <c:ext xmlns:c16="http://schemas.microsoft.com/office/drawing/2014/chart" uri="{C3380CC4-5D6E-409C-BE32-E72D297353CC}">
              <c16:uniqueId val="{00000002-71CE-47FA-A790-A023E79022A8}"/>
            </c:ext>
          </c:extLst>
        </c:ser>
        <c:dLbls>
          <c:showLegendKey val="0"/>
          <c:showVal val="0"/>
          <c:showCatName val="0"/>
          <c:showSerName val="0"/>
          <c:showPercent val="0"/>
          <c:showBubbleSize val="0"/>
        </c:dLbls>
        <c:gapWidth val="70"/>
        <c:overlap val="100"/>
        <c:axId val="81425536"/>
        <c:axId val="81427072"/>
      </c:barChart>
      <c:catAx>
        <c:axId val="81425536"/>
        <c:scaling>
          <c:orientation val="maxMin"/>
        </c:scaling>
        <c:delete val="0"/>
        <c:axPos val="b"/>
        <c:numFmt formatCode="General" sourceLinked="1"/>
        <c:majorTickMark val="out"/>
        <c:minorTickMark val="none"/>
        <c:tickLblPos val="nextTo"/>
        <c:spPr>
          <a:ln w="9393">
            <a:solidFill>
              <a:srgbClr val="003366"/>
            </a:solidFill>
            <a:prstDash val="solid"/>
          </a:ln>
        </c:spPr>
        <c:txPr>
          <a:bodyPr rot="0" vert="horz"/>
          <a:lstStyle/>
          <a:p>
            <a:pPr>
              <a:defRPr sz="900" b="1" i="0" u="none" strike="noStrike" baseline="0">
                <a:solidFill>
                  <a:srgbClr val="003366"/>
                </a:solidFill>
                <a:latin typeface="Century Gothic"/>
                <a:ea typeface="Century Gothic"/>
                <a:cs typeface="Century Gothic"/>
              </a:defRPr>
            </a:pPr>
            <a:endParaRPr lang="es-CO"/>
          </a:p>
        </c:txPr>
        <c:crossAx val="81427072"/>
        <c:crosses val="autoZero"/>
        <c:auto val="0"/>
        <c:lblAlgn val="ctr"/>
        <c:lblOffset val="100"/>
        <c:tickLblSkip val="1"/>
        <c:tickMarkSkip val="1"/>
        <c:noMultiLvlLbl val="0"/>
      </c:catAx>
      <c:valAx>
        <c:axId val="81427072"/>
        <c:scaling>
          <c:orientation val="minMax"/>
        </c:scaling>
        <c:delete val="0"/>
        <c:axPos val="l"/>
        <c:numFmt formatCode="0%" sourceLinked="1"/>
        <c:majorTickMark val="out"/>
        <c:minorTickMark val="out"/>
        <c:tickLblPos val="nextTo"/>
        <c:spPr>
          <a:ln w="9393">
            <a:solidFill>
              <a:srgbClr val="003366"/>
            </a:solidFill>
            <a:prstDash val="solid"/>
          </a:ln>
        </c:spPr>
        <c:txPr>
          <a:bodyPr rot="0" vert="horz"/>
          <a:lstStyle/>
          <a:p>
            <a:pPr>
              <a:defRPr sz="900" b="1" i="0" u="none" strike="noStrike" baseline="0">
                <a:solidFill>
                  <a:srgbClr val="003366"/>
                </a:solidFill>
                <a:latin typeface="Century Gothic"/>
                <a:ea typeface="Century Gothic"/>
                <a:cs typeface="Century Gothic"/>
              </a:defRPr>
            </a:pPr>
            <a:endParaRPr lang="es-CO"/>
          </a:p>
        </c:txPr>
        <c:crossAx val="81425536"/>
        <c:crosses val="max"/>
        <c:crossBetween val="between"/>
        <c:majorUnit val="0.2"/>
      </c:valAx>
      <c:spPr>
        <a:noFill/>
        <a:ln w="18787">
          <a:noFill/>
        </a:ln>
      </c:spPr>
    </c:plotArea>
    <c:legend>
      <c:legendPos val="t"/>
      <c:layout>
        <c:manualLayout>
          <c:xMode val="edge"/>
          <c:yMode val="edge"/>
          <c:x val="0.50672437120893143"/>
          <c:y val="1.6808546718670508E-3"/>
          <c:w val="0.48788016043776283"/>
          <c:h val="0.10683534000339155"/>
        </c:manualLayout>
      </c:layout>
      <c:overlay val="0"/>
      <c:spPr>
        <a:noFill/>
        <a:ln w="18787">
          <a:noFill/>
        </a:ln>
      </c:spPr>
      <c:txPr>
        <a:bodyPr/>
        <a:lstStyle/>
        <a:p>
          <a:pPr>
            <a:defRPr sz="1400" b="1" i="0" u="none" strike="noStrike" baseline="0">
              <a:solidFill>
                <a:srgbClr val="003366"/>
              </a:solidFill>
              <a:latin typeface="Century Gothic"/>
              <a:ea typeface="Century Gothic"/>
              <a:cs typeface="Century Gothic"/>
            </a:defRPr>
          </a:pPr>
          <a:endParaRPr lang="es-CO"/>
        </a:p>
      </c:txPr>
    </c:legend>
    <c:plotVisOnly val="1"/>
    <c:dispBlanksAs val="gap"/>
    <c:showDLblsOverMax val="0"/>
  </c:chart>
  <c:spPr>
    <a:noFill/>
    <a:ln>
      <a:noFill/>
    </a:ln>
  </c:spPr>
  <c:txPr>
    <a:bodyPr/>
    <a:lstStyle/>
    <a:p>
      <a:pPr>
        <a:defRPr sz="1220" b="1" i="0" u="none" strike="noStrike" baseline="0">
          <a:solidFill>
            <a:schemeClr val="tx1"/>
          </a:solidFill>
          <a:latin typeface="Britannic Bold"/>
          <a:ea typeface="Britannic Bold"/>
          <a:cs typeface="Britannic Bold"/>
        </a:defRPr>
      </a:pPr>
      <a:endParaRPr lang="es-C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6967930029157"/>
          <c:y val="0.14592274678111589"/>
          <c:w val="0.5276967930029155"/>
          <c:h val="0.85622317596566522"/>
        </c:manualLayout>
      </c:layout>
      <c:barChart>
        <c:barDir val="bar"/>
        <c:grouping val="stacked"/>
        <c:varyColors val="0"/>
        <c:ser>
          <c:idx val="0"/>
          <c:order val="0"/>
          <c:tx>
            <c:strRef>
              <c:f>Sheet1!$B$1</c:f>
              <c:strCache>
                <c:ptCount val="1"/>
                <c:pt idx="0">
                  <c:v>Si</c:v>
                </c:pt>
              </c:strCache>
            </c:strRef>
          </c:tx>
          <c:spPr>
            <a:solidFill>
              <a:srgbClr val="92D050"/>
            </a:solidFill>
            <a:ln w="18851">
              <a:noFill/>
            </a:ln>
          </c:spPr>
          <c:invertIfNegative val="0"/>
          <c:dLbls>
            <c:dLbl>
              <c:idx val="0"/>
              <c:spPr>
                <a:noFill/>
                <a:ln w="18851">
                  <a:noFill/>
                </a:ln>
              </c:spPr>
              <c:txPr>
                <a:bodyPr/>
                <a:lstStyle/>
                <a:p>
                  <a:pPr>
                    <a:defRPr sz="14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0-861A-4D0D-B926-15F3F691CE41}"/>
                </c:ext>
              </c:extLst>
            </c:dLbl>
            <c:dLbl>
              <c:idx val="1"/>
              <c:spPr>
                <a:noFill/>
                <a:ln w="18851">
                  <a:noFill/>
                </a:ln>
              </c:spPr>
              <c:txPr>
                <a:bodyPr/>
                <a:lstStyle/>
                <a:p>
                  <a:pPr>
                    <a:defRPr sz="14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1-861A-4D0D-B926-15F3F691CE41}"/>
                </c:ext>
              </c:extLst>
            </c:dLbl>
            <c:dLbl>
              <c:idx val="2"/>
              <c:spPr>
                <a:noFill/>
                <a:ln w="18851">
                  <a:noFill/>
                </a:ln>
              </c:spPr>
              <c:txPr>
                <a:bodyPr/>
                <a:lstStyle/>
                <a:p>
                  <a:pPr>
                    <a:defRPr sz="14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2-861A-4D0D-B926-15F3F691CE41}"/>
                </c:ext>
              </c:extLst>
            </c:dLbl>
            <c:dLbl>
              <c:idx val="3"/>
              <c:spPr>
                <a:noFill/>
                <a:ln w="18851">
                  <a:noFill/>
                </a:ln>
              </c:spPr>
              <c:txPr>
                <a:bodyPr/>
                <a:lstStyle/>
                <a:p>
                  <a:pPr>
                    <a:defRPr sz="14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3-861A-4D0D-B926-15F3F691CE41}"/>
                </c:ext>
              </c:extLst>
            </c:dLbl>
            <c:spPr>
              <a:noFill/>
              <a:ln w="18851">
                <a:noFill/>
              </a:ln>
            </c:spPr>
            <c:txPr>
              <a:bodyPr wrap="square" lIns="38100" tIns="19050" rIns="38100" bIns="19050" anchor="ctr">
                <a:spAutoFit/>
              </a:bodyPr>
              <a:lstStyle/>
              <a:p>
                <a:pPr>
                  <a:defRPr sz="14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TOTAL</c:v>
                </c:pt>
                <c:pt idx="1">
                  <c:v>Bogotá</c:v>
                </c:pt>
                <c:pt idx="2">
                  <c:v>Medellín</c:v>
                </c:pt>
                <c:pt idx="3">
                  <c:v>Cali</c:v>
                </c:pt>
                <c:pt idx="4">
                  <c:v>Barranquilla</c:v>
                </c:pt>
                <c:pt idx="5">
                  <c:v>Cartagena</c:v>
                </c:pt>
                <c:pt idx="6">
                  <c:v>Santa Marta</c:v>
                </c:pt>
                <c:pt idx="7">
                  <c:v>Bucaramanga</c:v>
                </c:pt>
                <c:pt idx="8">
                  <c:v>Ciudades Intermedias</c:v>
                </c:pt>
              </c:strCache>
            </c:strRef>
          </c:cat>
          <c:val>
            <c:numRef>
              <c:f>Sheet1!$B$2:$B$10</c:f>
              <c:numCache>
                <c:formatCode>0</c:formatCode>
                <c:ptCount val="9"/>
                <c:pt idx="0">
                  <c:v>85.32</c:v>
                </c:pt>
                <c:pt idx="1">
                  <c:v>89.88</c:v>
                </c:pt>
                <c:pt idx="2">
                  <c:v>70.39</c:v>
                </c:pt>
                <c:pt idx="3">
                  <c:v>87.5</c:v>
                </c:pt>
                <c:pt idx="4">
                  <c:v>86.21</c:v>
                </c:pt>
                <c:pt idx="5">
                  <c:v>89.29</c:v>
                </c:pt>
                <c:pt idx="6">
                  <c:v>100</c:v>
                </c:pt>
                <c:pt idx="7">
                  <c:v>89.29</c:v>
                </c:pt>
                <c:pt idx="8">
                  <c:v>71.62</c:v>
                </c:pt>
              </c:numCache>
            </c:numRef>
          </c:val>
          <c:extLst>
            <c:ext xmlns:c16="http://schemas.microsoft.com/office/drawing/2014/chart" uri="{C3380CC4-5D6E-409C-BE32-E72D297353CC}">
              <c16:uniqueId val="{00000004-7ABD-4C7B-85E4-8453C9219C39}"/>
            </c:ext>
          </c:extLst>
        </c:ser>
        <c:ser>
          <c:idx val="1"/>
          <c:order val="1"/>
          <c:tx>
            <c:strRef>
              <c:f>Sheet1!$C$1</c:f>
              <c:strCache>
                <c:ptCount val="1"/>
                <c:pt idx="0">
                  <c:v>No</c:v>
                </c:pt>
              </c:strCache>
            </c:strRef>
          </c:tx>
          <c:spPr>
            <a:solidFill>
              <a:srgbClr val="00B0F0"/>
            </a:solidFill>
            <a:ln w="18851">
              <a:noFill/>
            </a:ln>
          </c:spPr>
          <c:invertIfNegative val="0"/>
          <c:dLbls>
            <c:spPr>
              <a:noFill/>
              <a:ln w="18851">
                <a:noFill/>
              </a:ln>
            </c:spPr>
            <c:txPr>
              <a:bodyPr wrap="square" lIns="38100" tIns="19050" rIns="38100" bIns="19050" anchor="ctr">
                <a:spAutoFit/>
              </a:bodyPr>
              <a:lstStyle/>
              <a:p>
                <a:pPr>
                  <a:defRPr sz="1400" b="1" i="0" u="none" strike="noStrike" baseline="0">
                    <a:solidFill>
                      <a:schemeClr val="bg1"/>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TOTAL</c:v>
                </c:pt>
                <c:pt idx="1">
                  <c:v>Bogotá</c:v>
                </c:pt>
                <c:pt idx="2">
                  <c:v>Medellín</c:v>
                </c:pt>
                <c:pt idx="3">
                  <c:v>Cali</c:v>
                </c:pt>
                <c:pt idx="4">
                  <c:v>Barranquilla</c:v>
                </c:pt>
                <c:pt idx="5">
                  <c:v>Cartagena</c:v>
                </c:pt>
                <c:pt idx="6">
                  <c:v>Santa Marta</c:v>
                </c:pt>
                <c:pt idx="7">
                  <c:v>Bucaramanga</c:v>
                </c:pt>
                <c:pt idx="8">
                  <c:v>Ciudades Intermedias</c:v>
                </c:pt>
              </c:strCache>
            </c:strRef>
          </c:cat>
          <c:val>
            <c:numRef>
              <c:f>Sheet1!$C$2:$C$10</c:f>
              <c:numCache>
                <c:formatCode>0</c:formatCode>
                <c:ptCount val="9"/>
                <c:pt idx="0">
                  <c:v>14.17</c:v>
                </c:pt>
                <c:pt idx="1">
                  <c:v>10.119999999999999</c:v>
                </c:pt>
                <c:pt idx="2">
                  <c:v>27.63</c:v>
                </c:pt>
                <c:pt idx="3">
                  <c:v>11.31</c:v>
                </c:pt>
                <c:pt idx="4">
                  <c:v>13.79</c:v>
                </c:pt>
                <c:pt idx="5">
                  <c:v>10.71</c:v>
                </c:pt>
                <c:pt idx="7">
                  <c:v>10.71</c:v>
                </c:pt>
                <c:pt idx="8">
                  <c:v>28.38</c:v>
                </c:pt>
              </c:numCache>
            </c:numRef>
          </c:val>
          <c:extLst>
            <c:ext xmlns:c16="http://schemas.microsoft.com/office/drawing/2014/chart" uri="{C3380CC4-5D6E-409C-BE32-E72D297353CC}">
              <c16:uniqueId val="{00000005-7ABD-4C7B-85E4-8453C9219C39}"/>
            </c:ext>
          </c:extLst>
        </c:ser>
        <c:ser>
          <c:idx val="2"/>
          <c:order val="2"/>
          <c:tx>
            <c:strRef>
              <c:f>Sheet1!$D$1</c:f>
              <c:strCache>
                <c:ptCount val="1"/>
                <c:pt idx="0">
                  <c:v>No responde</c:v>
                </c:pt>
              </c:strCache>
            </c:strRef>
          </c:tx>
          <c:spPr>
            <a:solidFill>
              <a:schemeClr val="bg1">
                <a:lumMod val="65000"/>
              </a:schemeClr>
            </a:solidFill>
            <a:ln w="18851">
              <a:noFill/>
            </a:ln>
          </c:spPr>
          <c:invertIfNegative val="0"/>
          <c:dLbls>
            <c:spPr>
              <a:noFill/>
              <a:ln w="18851">
                <a:noFill/>
              </a:ln>
            </c:spPr>
            <c:txPr>
              <a:bodyPr wrap="square" lIns="38100" tIns="19050" rIns="38100" bIns="19050" anchor="ctr">
                <a:spAutoFit/>
              </a:bodyPr>
              <a:lstStyle/>
              <a:p>
                <a:pPr>
                  <a:defRPr sz="1100" b="1" i="0" u="none" strike="noStrike" baseline="0">
                    <a:solidFill>
                      <a:schemeClr val="tx1">
                        <a:lumMod val="65000"/>
                        <a:lumOff val="35000"/>
                      </a:schemeClr>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TOTAL</c:v>
                </c:pt>
                <c:pt idx="1">
                  <c:v>Bogotá</c:v>
                </c:pt>
                <c:pt idx="2">
                  <c:v>Medellín</c:v>
                </c:pt>
                <c:pt idx="3">
                  <c:v>Cali</c:v>
                </c:pt>
                <c:pt idx="4">
                  <c:v>Barranquilla</c:v>
                </c:pt>
                <c:pt idx="5">
                  <c:v>Cartagena</c:v>
                </c:pt>
                <c:pt idx="6">
                  <c:v>Santa Marta</c:v>
                </c:pt>
                <c:pt idx="7">
                  <c:v>Bucaramanga</c:v>
                </c:pt>
                <c:pt idx="8">
                  <c:v>Ciudades Intermedias</c:v>
                </c:pt>
              </c:strCache>
            </c:strRef>
          </c:cat>
          <c:val>
            <c:numRef>
              <c:f>Sheet1!$D$2:$D$10</c:f>
              <c:numCache>
                <c:formatCode>General</c:formatCode>
                <c:ptCount val="9"/>
                <c:pt idx="0" formatCode="0">
                  <c:v>0.51</c:v>
                </c:pt>
                <c:pt idx="2" formatCode="0">
                  <c:v>1.97</c:v>
                </c:pt>
                <c:pt idx="3" formatCode="0">
                  <c:v>1.19</c:v>
                </c:pt>
              </c:numCache>
            </c:numRef>
          </c:val>
          <c:extLst>
            <c:ext xmlns:c16="http://schemas.microsoft.com/office/drawing/2014/chart" uri="{C3380CC4-5D6E-409C-BE32-E72D297353CC}">
              <c16:uniqueId val="{00000006-7ABD-4C7B-85E4-8453C9219C39}"/>
            </c:ext>
          </c:extLst>
        </c:ser>
        <c:dLbls>
          <c:showLegendKey val="0"/>
          <c:showVal val="1"/>
          <c:showCatName val="0"/>
          <c:showSerName val="0"/>
          <c:showPercent val="0"/>
          <c:showBubbleSize val="0"/>
        </c:dLbls>
        <c:gapWidth val="20"/>
        <c:overlap val="100"/>
        <c:axId val="130756992"/>
        <c:axId val="130758528"/>
      </c:barChart>
      <c:catAx>
        <c:axId val="130756992"/>
        <c:scaling>
          <c:orientation val="maxMin"/>
        </c:scaling>
        <c:delete val="0"/>
        <c:axPos val="l"/>
        <c:numFmt formatCode="General" sourceLinked="1"/>
        <c:majorTickMark val="out"/>
        <c:minorTickMark val="none"/>
        <c:tickLblPos val="nextTo"/>
        <c:spPr>
          <a:ln w="9426">
            <a:solidFill>
              <a:srgbClr val="969696"/>
            </a:solidFill>
            <a:prstDash val="solid"/>
          </a:ln>
        </c:spPr>
        <c:txPr>
          <a:bodyPr rot="0" vert="horz"/>
          <a:lstStyle/>
          <a:p>
            <a:pPr>
              <a:defRPr sz="1200" b="1" i="0" u="none" strike="noStrike" baseline="0">
                <a:solidFill>
                  <a:srgbClr val="003366"/>
                </a:solidFill>
                <a:latin typeface="Century Gothic"/>
                <a:ea typeface="Century Gothic"/>
                <a:cs typeface="Century Gothic"/>
              </a:defRPr>
            </a:pPr>
            <a:endParaRPr lang="es-CO"/>
          </a:p>
        </c:txPr>
        <c:crossAx val="130758528"/>
        <c:crosses val="autoZero"/>
        <c:auto val="1"/>
        <c:lblAlgn val="ctr"/>
        <c:lblOffset val="100"/>
        <c:tickLblSkip val="1"/>
        <c:tickMarkSkip val="1"/>
        <c:noMultiLvlLbl val="0"/>
      </c:catAx>
      <c:valAx>
        <c:axId val="130758528"/>
        <c:scaling>
          <c:orientation val="minMax"/>
          <c:max val="100"/>
        </c:scaling>
        <c:delete val="1"/>
        <c:axPos val="t"/>
        <c:numFmt formatCode="0" sourceLinked="1"/>
        <c:majorTickMark val="out"/>
        <c:minorTickMark val="none"/>
        <c:tickLblPos val="nextTo"/>
        <c:crossAx val="130756992"/>
        <c:crosses val="autoZero"/>
        <c:crossBetween val="between"/>
        <c:majorUnit val="20"/>
      </c:valAx>
      <c:spPr>
        <a:noFill/>
        <a:ln w="18851">
          <a:noFill/>
        </a:ln>
      </c:spPr>
    </c:plotArea>
    <c:legend>
      <c:legendPos val="t"/>
      <c:layout>
        <c:manualLayout>
          <c:xMode val="edge"/>
          <c:yMode val="edge"/>
          <c:x val="0.25802194707033654"/>
          <c:y val="8.9090651023501933E-3"/>
          <c:w val="0.67906930594830583"/>
          <c:h val="5.9859797972334199E-2"/>
        </c:manualLayout>
      </c:layout>
      <c:overlay val="0"/>
      <c:txPr>
        <a:bodyPr/>
        <a:lstStyle/>
        <a:p>
          <a:pPr>
            <a:defRPr sz="1600" b="0">
              <a:latin typeface="Century Gothic" panose="020B0502020202020204" pitchFamily="34" charset="0"/>
            </a:defRPr>
          </a:pPr>
          <a:endParaRPr lang="es-CO"/>
        </a:p>
      </c:txPr>
    </c:legend>
    <c:plotVisOnly val="1"/>
    <c:dispBlanksAs val="gap"/>
    <c:showDLblsOverMax val="0"/>
  </c:chart>
  <c:spPr>
    <a:noFill/>
    <a:ln>
      <a:noFill/>
    </a:ln>
  </c:spPr>
  <c:txPr>
    <a:bodyPr/>
    <a:lstStyle/>
    <a:p>
      <a:pPr>
        <a:defRPr sz="742" b="1" i="0" u="none" strike="noStrike" baseline="0">
          <a:solidFill>
            <a:schemeClr val="tx1"/>
          </a:solidFill>
          <a:latin typeface="Tahoma"/>
          <a:ea typeface="Tahoma"/>
          <a:cs typeface="Tahoma"/>
        </a:defRPr>
      </a:pPr>
      <a:endParaRPr lang="es-C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52369288192927"/>
          <c:y val="0.44073193410808825"/>
          <c:w val="1.4609250426490009E-2"/>
          <c:h val="5.9301805588437478E-2"/>
        </c:manualLayout>
      </c:layout>
      <c:barChart>
        <c:barDir val="bar"/>
        <c:grouping val="stacked"/>
        <c:varyColors val="0"/>
        <c:ser>
          <c:idx val="2"/>
          <c:order val="0"/>
          <c:tx>
            <c:strRef>
              <c:f>Sheet1!$B$1</c:f>
              <c:strCache>
                <c:ptCount val="1"/>
                <c:pt idx="0">
                  <c:v>Usted la escogió</c:v>
                </c:pt>
              </c:strCache>
            </c:strRef>
          </c:tx>
          <c:spPr>
            <a:solidFill>
              <a:srgbClr val="FFC000"/>
            </a:solidFill>
            <a:ln w="18851">
              <a:noFill/>
            </a:ln>
          </c:spPr>
          <c:invertIfNegative val="0"/>
          <c:val>
            <c:numRef>
              <c:f>Sheet1!$B$2</c:f>
              <c:numCache>
                <c:formatCode>0</c:formatCode>
                <c:ptCount val="1"/>
                <c:pt idx="0">
                  <c:v>30.39</c:v>
                </c:pt>
              </c:numCache>
            </c:numRef>
          </c:val>
          <c:extLst>
            <c:ext xmlns:c16="http://schemas.microsoft.com/office/drawing/2014/chart" uri="{C3380CC4-5D6E-409C-BE32-E72D297353CC}">
              <c16:uniqueId val="{00000000-20BD-4DD8-8E61-BD5E043B4B20}"/>
            </c:ext>
          </c:extLst>
        </c:ser>
        <c:ser>
          <c:idx val="3"/>
          <c:order val="1"/>
          <c:tx>
            <c:strRef>
              <c:f>Sheet1!$C$1</c:f>
              <c:strCache>
                <c:ptCount val="1"/>
                <c:pt idx="0">
                  <c:v>Aún no la ha definido</c:v>
                </c:pt>
              </c:strCache>
            </c:strRef>
          </c:tx>
          <c:spPr>
            <a:solidFill>
              <a:srgbClr val="00B050"/>
            </a:solidFill>
            <a:ln w="18851">
              <a:noFill/>
            </a:ln>
          </c:spPr>
          <c:invertIfNegative val="0"/>
          <c:val>
            <c:numRef>
              <c:f>Sheet1!$C$2</c:f>
              <c:numCache>
                <c:formatCode>0</c:formatCode>
                <c:ptCount val="1"/>
              </c:numCache>
            </c:numRef>
          </c:val>
          <c:extLst>
            <c:ext xmlns:c16="http://schemas.microsoft.com/office/drawing/2014/chart" uri="{C3380CC4-5D6E-409C-BE32-E72D297353CC}">
              <c16:uniqueId val="{00000001-20BD-4DD8-8E61-BD5E043B4B20}"/>
            </c:ext>
          </c:extLst>
        </c:ser>
        <c:ser>
          <c:idx val="0"/>
          <c:order val="2"/>
          <c:tx>
            <c:strRef>
              <c:f>Sheet1!$D$1</c:f>
              <c:strCache>
                <c:ptCount val="1"/>
                <c:pt idx="0">
                  <c:v>Se la recomendaron en el proyecto</c:v>
                </c:pt>
              </c:strCache>
            </c:strRef>
          </c:tx>
          <c:spPr>
            <a:solidFill>
              <a:srgbClr val="00B0F0"/>
            </a:solidFill>
          </c:spPr>
          <c:invertIfNegative val="0"/>
          <c:val>
            <c:numRef>
              <c:f>Sheet1!$D$2</c:f>
              <c:numCache>
                <c:formatCode>General</c:formatCode>
                <c:ptCount val="1"/>
              </c:numCache>
            </c:numRef>
          </c:val>
          <c:extLst>
            <c:ext xmlns:c16="http://schemas.microsoft.com/office/drawing/2014/chart" uri="{C3380CC4-5D6E-409C-BE32-E72D297353CC}">
              <c16:uniqueId val="{00000002-20BD-4DD8-8E61-BD5E043B4B20}"/>
            </c:ext>
          </c:extLst>
        </c:ser>
        <c:ser>
          <c:idx val="1"/>
          <c:order val="3"/>
          <c:tx>
            <c:strRef>
              <c:f>Sheet1!$E$1</c:f>
              <c:strCache>
                <c:ptCount val="1"/>
                <c:pt idx="0">
                  <c:v>La entidad financiera lo visitó</c:v>
                </c:pt>
              </c:strCache>
            </c:strRef>
          </c:tx>
          <c:spPr>
            <a:solidFill>
              <a:srgbClr val="FF6600"/>
            </a:solidFill>
          </c:spPr>
          <c:invertIfNegative val="0"/>
          <c:val>
            <c:numRef>
              <c:f>Sheet1!$E$2</c:f>
              <c:numCache>
                <c:formatCode>General</c:formatCode>
                <c:ptCount val="1"/>
              </c:numCache>
            </c:numRef>
          </c:val>
          <c:extLst>
            <c:ext xmlns:c16="http://schemas.microsoft.com/office/drawing/2014/chart" uri="{C3380CC4-5D6E-409C-BE32-E72D297353CC}">
              <c16:uniqueId val="{00000003-20BD-4DD8-8E61-BD5E043B4B20}"/>
            </c:ext>
          </c:extLst>
        </c:ser>
        <c:dLbls>
          <c:showLegendKey val="0"/>
          <c:showVal val="0"/>
          <c:showCatName val="0"/>
          <c:showSerName val="0"/>
          <c:showPercent val="0"/>
          <c:showBubbleSize val="0"/>
        </c:dLbls>
        <c:gapWidth val="20"/>
        <c:overlap val="100"/>
        <c:axId val="130949888"/>
        <c:axId val="130951424"/>
      </c:barChart>
      <c:catAx>
        <c:axId val="130949888"/>
        <c:scaling>
          <c:orientation val="maxMin"/>
        </c:scaling>
        <c:delete val="1"/>
        <c:axPos val="l"/>
        <c:numFmt formatCode="General" sourceLinked="1"/>
        <c:majorTickMark val="out"/>
        <c:minorTickMark val="none"/>
        <c:tickLblPos val="nextTo"/>
        <c:crossAx val="130951424"/>
        <c:crosses val="autoZero"/>
        <c:auto val="1"/>
        <c:lblAlgn val="ctr"/>
        <c:lblOffset val="100"/>
        <c:tickLblSkip val="1"/>
        <c:tickMarkSkip val="1"/>
        <c:noMultiLvlLbl val="0"/>
      </c:catAx>
      <c:valAx>
        <c:axId val="130951424"/>
        <c:scaling>
          <c:orientation val="minMax"/>
          <c:max val="100"/>
        </c:scaling>
        <c:delete val="1"/>
        <c:axPos val="t"/>
        <c:numFmt formatCode="0" sourceLinked="1"/>
        <c:majorTickMark val="out"/>
        <c:minorTickMark val="none"/>
        <c:tickLblPos val="nextTo"/>
        <c:crossAx val="130949888"/>
        <c:crosses val="autoZero"/>
        <c:crossBetween val="between"/>
        <c:majorUnit val="20"/>
      </c:valAx>
      <c:spPr>
        <a:noFill/>
        <a:ln w="25400">
          <a:noFill/>
        </a:ln>
      </c:spPr>
    </c:plotArea>
    <c:legend>
      <c:legendPos val="t"/>
      <c:layout>
        <c:manualLayout>
          <c:xMode val="edge"/>
          <c:yMode val="edge"/>
          <c:x val="3.9381471134868349E-3"/>
          <c:y val="0.11999094174927172"/>
          <c:w val="0.99606185288651317"/>
          <c:h val="0.6911811295592909"/>
        </c:manualLayout>
      </c:layout>
      <c:overlay val="0"/>
      <c:spPr>
        <a:solidFill>
          <a:schemeClr val="bg1"/>
        </a:solidFill>
      </c:spPr>
      <c:txPr>
        <a:bodyPr/>
        <a:lstStyle/>
        <a:p>
          <a:pPr>
            <a:defRPr sz="1400" b="0">
              <a:latin typeface="Century Gothic" panose="020B0502020202020204" pitchFamily="34" charset="0"/>
            </a:defRPr>
          </a:pPr>
          <a:endParaRPr lang="es-CO"/>
        </a:p>
      </c:txPr>
    </c:legend>
    <c:plotVisOnly val="1"/>
    <c:dispBlanksAs val="gap"/>
    <c:showDLblsOverMax val="0"/>
  </c:chart>
  <c:spPr>
    <a:noFill/>
    <a:ln>
      <a:noFill/>
    </a:ln>
  </c:spPr>
  <c:txPr>
    <a:bodyPr/>
    <a:lstStyle/>
    <a:p>
      <a:pPr>
        <a:defRPr sz="742" b="1" i="0" u="none" strike="noStrike" baseline="0">
          <a:solidFill>
            <a:schemeClr val="tx1"/>
          </a:solidFill>
          <a:latin typeface="Tahoma"/>
          <a:ea typeface="Tahoma"/>
          <a:cs typeface="Tahoma"/>
        </a:defRPr>
      </a:pPr>
      <a:endParaRPr lang="es-C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6967930029157"/>
          <c:y val="7.5123407063148837E-2"/>
          <c:w val="0.5276967930029155"/>
          <c:h val="0.91609862014765042"/>
        </c:manualLayout>
      </c:layout>
      <c:barChart>
        <c:barDir val="bar"/>
        <c:grouping val="clustered"/>
        <c:varyColors val="0"/>
        <c:ser>
          <c:idx val="0"/>
          <c:order val="0"/>
          <c:tx>
            <c:strRef>
              <c:f>Sheet1!$B$1</c:f>
              <c:strCache>
                <c:ptCount val="1"/>
                <c:pt idx="0">
                  <c:v>Usted la escogió</c:v>
                </c:pt>
              </c:strCache>
            </c:strRef>
          </c:tx>
          <c:spPr>
            <a:solidFill>
              <a:srgbClr val="FFC000"/>
            </a:solidFill>
            <a:ln w="18851">
              <a:noFill/>
            </a:ln>
          </c:spPr>
          <c:invertIfNegative val="0"/>
          <c:dLbls>
            <c:dLbl>
              <c:idx val="0"/>
              <c:spPr>
                <a:noFill/>
                <a:ln w="18851">
                  <a:noFill/>
                </a:ln>
              </c:spPr>
              <c:txPr>
                <a:bodyPr/>
                <a:lstStyle/>
                <a:p>
                  <a:pPr>
                    <a:defRPr sz="14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0-1742-4C8D-85ED-6641619F222E}"/>
                </c:ext>
              </c:extLst>
            </c:dLbl>
            <c:dLbl>
              <c:idx val="1"/>
              <c:spPr>
                <a:noFill/>
                <a:ln w="18851">
                  <a:noFill/>
                </a:ln>
              </c:spPr>
              <c:txPr>
                <a:bodyPr/>
                <a:lstStyle/>
                <a:p>
                  <a:pPr>
                    <a:defRPr sz="14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1-1742-4C8D-85ED-6641619F222E}"/>
                </c:ext>
              </c:extLst>
            </c:dLbl>
            <c:dLbl>
              <c:idx val="2"/>
              <c:spPr>
                <a:noFill/>
                <a:ln w="18851">
                  <a:noFill/>
                </a:ln>
              </c:spPr>
              <c:txPr>
                <a:bodyPr/>
                <a:lstStyle/>
                <a:p>
                  <a:pPr>
                    <a:defRPr sz="14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2-1742-4C8D-85ED-6641619F222E}"/>
                </c:ext>
              </c:extLst>
            </c:dLbl>
            <c:dLbl>
              <c:idx val="3"/>
              <c:spPr>
                <a:noFill/>
                <a:ln w="18851">
                  <a:noFill/>
                </a:ln>
              </c:spPr>
              <c:txPr>
                <a:bodyPr/>
                <a:lstStyle/>
                <a:p>
                  <a:pPr>
                    <a:defRPr sz="14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3-1742-4C8D-85ED-6641619F222E}"/>
                </c:ext>
              </c:extLst>
            </c:dLbl>
            <c:spPr>
              <a:noFill/>
              <a:ln w="18851">
                <a:noFill/>
              </a:ln>
            </c:spPr>
            <c:txPr>
              <a:bodyPr wrap="square" lIns="38100" tIns="19050" rIns="38100" bIns="19050" anchor="ctr">
                <a:spAutoFit/>
              </a:bodyPr>
              <a:lstStyle/>
              <a:p>
                <a:pPr>
                  <a:defRPr sz="14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TOTAL</c:v>
                </c:pt>
                <c:pt idx="1">
                  <c:v>Bogotá</c:v>
                </c:pt>
                <c:pt idx="2">
                  <c:v>Medellín</c:v>
                </c:pt>
                <c:pt idx="3">
                  <c:v>Cali</c:v>
                </c:pt>
                <c:pt idx="4">
                  <c:v>Barranquilla</c:v>
                </c:pt>
                <c:pt idx="5">
                  <c:v>Cartagena</c:v>
                </c:pt>
                <c:pt idx="6">
                  <c:v>Santa Marta</c:v>
                </c:pt>
                <c:pt idx="7">
                  <c:v>Bucaramanga</c:v>
                </c:pt>
                <c:pt idx="8">
                  <c:v>C Intermedias</c:v>
                </c:pt>
              </c:strCache>
            </c:strRef>
          </c:cat>
          <c:val>
            <c:numRef>
              <c:f>Sheet1!$B$2:$B$10</c:f>
              <c:numCache>
                <c:formatCode>0</c:formatCode>
                <c:ptCount val="9"/>
                <c:pt idx="0">
                  <c:v>36.196721311475407</c:v>
                </c:pt>
                <c:pt idx="1">
                  <c:v>41.692307692307686</c:v>
                </c:pt>
                <c:pt idx="2">
                  <c:v>23.333333333333332</c:v>
                </c:pt>
                <c:pt idx="3">
                  <c:v>38.976377952755904</c:v>
                </c:pt>
                <c:pt idx="4">
                  <c:v>28.35820895522388</c:v>
                </c:pt>
                <c:pt idx="5">
                  <c:v>26.5625</c:v>
                </c:pt>
                <c:pt idx="6">
                  <c:v>41.17647058823529</c:v>
                </c:pt>
                <c:pt idx="7">
                  <c:v>29.310344827586203</c:v>
                </c:pt>
                <c:pt idx="8">
                  <c:v>44.594594594594597</c:v>
                </c:pt>
              </c:numCache>
            </c:numRef>
          </c:val>
          <c:extLst>
            <c:ext xmlns:c16="http://schemas.microsoft.com/office/drawing/2014/chart" uri="{C3380CC4-5D6E-409C-BE32-E72D297353CC}">
              <c16:uniqueId val="{00000004-096C-472A-A5C5-83C581391E53}"/>
            </c:ext>
          </c:extLst>
        </c:ser>
        <c:ser>
          <c:idx val="1"/>
          <c:order val="1"/>
          <c:tx>
            <c:strRef>
              <c:f>Sheet1!$C$1</c:f>
              <c:strCache>
                <c:ptCount val="1"/>
                <c:pt idx="0">
                  <c:v>Aún no la ha definido</c:v>
                </c:pt>
              </c:strCache>
            </c:strRef>
          </c:tx>
          <c:spPr>
            <a:solidFill>
              <a:srgbClr val="00B050"/>
            </a:solidFill>
            <a:ln w="18851">
              <a:noFill/>
            </a:ln>
          </c:spPr>
          <c:invertIfNegative val="0"/>
          <c:dLbls>
            <c:spPr>
              <a:noFill/>
              <a:ln w="18851">
                <a:noFill/>
              </a:ln>
            </c:spPr>
            <c:txPr>
              <a:bodyPr wrap="square" lIns="38100" tIns="19050" rIns="38100" bIns="19050" anchor="ctr">
                <a:spAutoFit/>
              </a:bodyPr>
              <a:lstStyle/>
              <a:p>
                <a:pPr>
                  <a:defRPr sz="14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TOTAL</c:v>
                </c:pt>
                <c:pt idx="1">
                  <c:v>Bogotá</c:v>
                </c:pt>
                <c:pt idx="2">
                  <c:v>Medellín</c:v>
                </c:pt>
                <c:pt idx="3">
                  <c:v>Cali</c:v>
                </c:pt>
                <c:pt idx="4">
                  <c:v>Barranquilla</c:v>
                </c:pt>
                <c:pt idx="5">
                  <c:v>Cartagena</c:v>
                </c:pt>
                <c:pt idx="6">
                  <c:v>Santa Marta</c:v>
                </c:pt>
                <c:pt idx="7">
                  <c:v>Bucaramanga</c:v>
                </c:pt>
                <c:pt idx="8">
                  <c:v>C Intermedias</c:v>
                </c:pt>
              </c:strCache>
            </c:strRef>
          </c:cat>
          <c:val>
            <c:numRef>
              <c:f>Sheet1!$C$2:$C$10</c:f>
              <c:numCache>
                <c:formatCode>0</c:formatCode>
                <c:ptCount val="9"/>
                <c:pt idx="0">
                  <c:v>34.491803278688529</c:v>
                </c:pt>
                <c:pt idx="1">
                  <c:v>23.23076923076923</c:v>
                </c:pt>
                <c:pt idx="2">
                  <c:v>58.333333333333336</c:v>
                </c:pt>
                <c:pt idx="3">
                  <c:v>43.7007874015748</c:v>
                </c:pt>
                <c:pt idx="4">
                  <c:v>42.537313432835823</c:v>
                </c:pt>
                <c:pt idx="5">
                  <c:v>50</c:v>
                </c:pt>
                <c:pt idx="6">
                  <c:v>1.9607843137254901</c:v>
                </c:pt>
                <c:pt idx="7">
                  <c:v>44.827586206896555</c:v>
                </c:pt>
                <c:pt idx="8">
                  <c:v>10.810810810810811</c:v>
                </c:pt>
              </c:numCache>
            </c:numRef>
          </c:val>
          <c:extLst>
            <c:ext xmlns:c16="http://schemas.microsoft.com/office/drawing/2014/chart" uri="{C3380CC4-5D6E-409C-BE32-E72D297353CC}">
              <c16:uniqueId val="{00000005-096C-472A-A5C5-83C581391E53}"/>
            </c:ext>
          </c:extLst>
        </c:ser>
        <c:ser>
          <c:idx val="2"/>
          <c:order val="2"/>
          <c:tx>
            <c:strRef>
              <c:f>Sheet1!$D$1</c:f>
              <c:strCache>
                <c:ptCount val="1"/>
                <c:pt idx="0">
                  <c:v>Se la recomendaron en el proyecto</c:v>
                </c:pt>
              </c:strCache>
            </c:strRef>
          </c:tx>
          <c:spPr>
            <a:solidFill>
              <a:srgbClr val="00B0F0"/>
            </a:solidFill>
            <a:ln w="18851">
              <a:noFill/>
            </a:ln>
          </c:spPr>
          <c:invertIfNegative val="0"/>
          <c:dLbls>
            <c:spPr>
              <a:noFill/>
              <a:ln w="18851">
                <a:noFill/>
              </a:ln>
            </c:spPr>
            <c:txPr>
              <a:bodyPr wrap="square" lIns="38100" tIns="19050" rIns="38100" bIns="19050" anchor="ctr">
                <a:spAutoFit/>
              </a:bodyPr>
              <a:lstStyle/>
              <a:p>
                <a:pPr>
                  <a:defRPr sz="14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TOTAL</c:v>
                </c:pt>
                <c:pt idx="1">
                  <c:v>Bogotá</c:v>
                </c:pt>
                <c:pt idx="2">
                  <c:v>Medellín</c:v>
                </c:pt>
                <c:pt idx="3">
                  <c:v>Cali</c:v>
                </c:pt>
                <c:pt idx="4">
                  <c:v>Barranquilla</c:v>
                </c:pt>
                <c:pt idx="5">
                  <c:v>Cartagena</c:v>
                </c:pt>
                <c:pt idx="6">
                  <c:v>Santa Marta</c:v>
                </c:pt>
                <c:pt idx="7">
                  <c:v>Bucaramanga</c:v>
                </c:pt>
                <c:pt idx="8">
                  <c:v>C Intermedias</c:v>
                </c:pt>
              </c:strCache>
            </c:strRef>
          </c:cat>
          <c:val>
            <c:numRef>
              <c:f>Sheet1!$D$2:$D$10</c:f>
              <c:numCache>
                <c:formatCode>0</c:formatCode>
                <c:ptCount val="9"/>
                <c:pt idx="0">
                  <c:v>27.737704918032787</c:v>
                </c:pt>
                <c:pt idx="1">
                  <c:v>33.692307692307693</c:v>
                </c:pt>
                <c:pt idx="2">
                  <c:v>17.5</c:v>
                </c:pt>
                <c:pt idx="3">
                  <c:v>16.929133858267718</c:v>
                </c:pt>
                <c:pt idx="4">
                  <c:v>25.373134328358208</c:v>
                </c:pt>
                <c:pt idx="5">
                  <c:v>23.4375</c:v>
                </c:pt>
                <c:pt idx="6">
                  <c:v>56.862745098039213</c:v>
                </c:pt>
                <c:pt idx="7">
                  <c:v>22.413793103448278</c:v>
                </c:pt>
                <c:pt idx="8">
                  <c:v>36.486486486486484</c:v>
                </c:pt>
              </c:numCache>
            </c:numRef>
          </c:val>
          <c:extLst>
            <c:ext xmlns:c16="http://schemas.microsoft.com/office/drawing/2014/chart" uri="{C3380CC4-5D6E-409C-BE32-E72D297353CC}">
              <c16:uniqueId val="{00000006-096C-472A-A5C5-83C581391E53}"/>
            </c:ext>
          </c:extLst>
        </c:ser>
        <c:ser>
          <c:idx val="3"/>
          <c:order val="3"/>
          <c:tx>
            <c:strRef>
              <c:f>Sheet1!$E$1</c:f>
              <c:strCache>
                <c:ptCount val="1"/>
                <c:pt idx="0">
                  <c:v>La entidad financiera lo visitó</c:v>
                </c:pt>
              </c:strCache>
            </c:strRef>
          </c:tx>
          <c:spPr>
            <a:solidFill>
              <a:srgbClr val="FF6600"/>
            </a:solidFill>
          </c:spPr>
          <c:invertIfNegative val="0"/>
          <c:dLbls>
            <c:spPr>
              <a:noFill/>
              <a:ln>
                <a:noFill/>
              </a:ln>
              <a:effectLst/>
            </c:spPr>
            <c:txPr>
              <a:bodyPr wrap="square" lIns="38100" tIns="19050" rIns="38100" bIns="19050" anchor="ctr">
                <a:spAutoFit/>
              </a:bodyPr>
              <a:lstStyle/>
              <a:p>
                <a:pPr>
                  <a:defRPr sz="1400">
                    <a:solidFill>
                      <a:srgbClr val="003366"/>
                    </a:solidFill>
                    <a:latin typeface="Century Gothic" panose="020B0502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Sheet1!$A$2:$A$10</c:f>
              <c:strCache>
                <c:ptCount val="9"/>
                <c:pt idx="0">
                  <c:v>TOTAL</c:v>
                </c:pt>
                <c:pt idx="1">
                  <c:v>Bogotá</c:v>
                </c:pt>
                <c:pt idx="2">
                  <c:v>Medellín</c:v>
                </c:pt>
                <c:pt idx="3">
                  <c:v>Cali</c:v>
                </c:pt>
                <c:pt idx="4">
                  <c:v>Barranquilla</c:v>
                </c:pt>
                <c:pt idx="5">
                  <c:v>Cartagena</c:v>
                </c:pt>
                <c:pt idx="6">
                  <c:v>Santa Marta</c:v>
                </c:pt>
                <c:pt idx="7">
                  <c:v>Bucaramanga</c:v>
                </c:pt>
                <c:pt idx="8">
                  <c:v>C Intermedias</c:v>
                </c:pt>
              </c:strCache>
            </c:strRef>
          </c:cat>
          <c:val>
            <c:numRef>
              <c:f>Sheet1!$E$2:$E$10</c:f>
              <c:numCache>
                <c:formatCode>0</c:formatCode>
                <c:ptCount val="9"/>
                <c:pt idx="0">
                  <c:v>1.3114754098360655</c:v>
                </c:pt>
                <c:pt idx="1">
                  <c:v>1.2307692307692308</c:v>
                </c:pt>
                <c:pt idx="3">
                  <c:v>1.9685039370078741</c:v>
                </c:pt>
                <c:pt idx="4">
                  <c:v>1.4925373134328357</c:v>
                </c:pt>
                <c:pt idx="7">
                  <c:v>3.4482758620689653</c:v>
                </c:pt>
                <c:pt idx="8">
                  <c:v>2.7027027027027026</c:v>
                </c:pt>
              </c:numCache>
            </c:numRef>
          </c:val>
          <c:extLst>
            <c:ext xmlns:c16="http://schemas.microsoft.com/office/drawing/2014/chart" uri="{C3380CC4-5D6E-409C-BE32-E72D297353CC}">
              <c16:uniqueId val="{00000007-096C-472A-A5C5-83C581391E53}"/>
            </c:ext>
          </c:extLst>
        </c:ser>
        <c:dLbls>
          <c:showLegendKey val="0"/>
          <c:showVal val="1"/>
          <c:showCatName val="0"/>
          <c:showSerName val="0"/>
          <c:showPercent val="0"/>
          <c:showBubbleSize val="0"/>
        </c:dLbls>
        <c:gapWidth val="20"/>
        <c:axId val="131298432"/>
        <c:axId val="131299968"/>
      </c:barChart>
      <c:catAx>
        <c:axId val="131298432"/>
        <c:scaling>
          <c:orientation val="maxMin"/>
        </c:scaling>
        <c:delete val="0"/>
        <c:axPos val="l"/>
        <c:numFmt formatCode="General" sourceLinked="1"/>
        <c:majorTickMark val="out"/>
        <c:minorTickMark val="none"/>
        <c:tickLblPos val="nextTo"/>
        <c:spPr>
          <a:ln w="9426">
            <a:solidFill>
              <a:srgbClr val="969696"/>
            </a:solidFill>
            <a:prstDash val="solid"/>
          </a:ln>
        </c:spPr>
        <c:txPr>
          <a:bodyPr rot="0" vert="horz"/>
          <a:lstStyle/>
          <a:p>
            <a:pPr>
              <a:defRPr sz="1200" b="1" i="0" u="none" strike="noStrike" baseline="0">
                <a:solidFill>
                  <a:srgbClr val="003366"/>
                </a:solidFill>
                <a:latin typeface="Century Gothic"/>
                <a:ea typeface="Century Gothic"/>
                <a:cs typeface="Century Gothic"/>
              </a:defRPr>
            </a:pPr>
            <a:endParaRPr lang="es-CO"/>
          </a:p>
        </c:txPr>
        <c:crossAx val="131299968"/>
        <c:crosses val="autoZero"/>
        <c:auto val="1"/>
        <c:lblAlgn val="ctr"/>
        <c:lblOffset val="100"/>
        <c:noMultiLvlLbl val="0"/>
      </c:catAx>
      <c:valAx>
        <c:axId val="131299968"/>
        <c:scaling>
          <c:orientation val="minMax"/>
          <c:max val="100"/>
        </c:scaling>
        <c:delete val="0"/>
        <c:axPos val="t"/>
        <c:numFmt formatCode="0" sourceLinked="1"/>
        <c:majorTickMark val="out"/>
        <c:minorTickMark val="none"/>
        <c:tickLblPos val="nextTo"/>
        <c:txPr>
          <a:bodyPr/>
          <a:lstStyle/>
          <a:p>
            <a:pPr>
              <a:defRPr sz="1200" b="0">
                <a:solidFill>
                  <a:schemeClr val="tx1">
                    <a:lumMod val="75000"/>
                    <a:lumOff val="25000"/>
                  </a:schemeClr>
                </a:solidFill>
                <a:latin typeface="Century Gothic" panose="020B0502020202020204" pitchFamily="34" charset="0"/>
              </a:defRPr>
            </a:pPr>
            <a:endParaRPr lang="es-CO"/>
          </a:p>
        </c:txPr>
        <c:crossAx val="131298432"/>
        <c:crosses val="autoZero"/>
        <c:crossBetween val="between"/>
        <c:majorUnit val="20"/>
      </c:valAx>
      <c:spPr>
        <a:noFill/>
        <a:ln w="18851">
          <a:noFill/>
        </a:ln>
      </c:spPr>
    </c:plotArea>
    <c:plotVisOnly val="1"/>
    <c:dispBlanksAs val="gap"/>
    <c:showDLblsOverMax val="0"/>
  </c:chart>
  <c:spPr>
    <a:noFill/>
    <a:ln>
      <a:noFill/>
    </a:ln>
  </c:spPr>
  <c:txPr>
    <a:bodyPr/>
    <a:lstStyle/>
    <a:p>
      <a:pPr>
        <a:defRPr sz="742" b="1" i="0" u="none" strike="noStrike" baseline="0">
          <a:solidFill>
            <a:schemeClr val="tx1"/>
          </a:solidFill>
          <a:latin typeface="Tahoma"/>
          <a:ea typeface="Tahoma"/>
          <a:cs typeface="Tahoma"/>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32784636488342E-2"/>
          <c:y val="0.2"/>
          <c:w val="0.90260631001371738"/>
          <c:h val="0.63278688524590165"/>
        </c:manualLayout>
      </c:layout>
      <c:barChart>
        <c:barDir val="col"/>
        <c:grouping val="percentStacked"/>
        <c:varyColors val="0"/>
        <c:ser>
          <c:idx val="2"/>
          <c:order val="0"/>
          <c:tx>
            <c:strRef>
              <c:f>Sheet1!$B$1</c:f>
              <c:strCache>
                <c:ptCount val="1"/>
                <c:pt idx="0">
                  <c:v>Si</c:v>
                </c:pt>
              </c:strCache>
            </c:strRef>
          </c:tx>
          <c:spPr>
            <a:solidFill>
              <a:srgbClr val="D60093"/>
            </a:solidFill>
            <a:ln w="18787">
              <a:noFill/>
            </a:ln>
          </c:spPr>
          <c:invertIfNegative val="0"/>
          <c:dLbls>
            <c:spPr>
              <a:noFill/>
              <a:ln w="18787">
                <a:noFill/>
              </a:ln>
            </c:spPr>
            <c:txPr>
              <a:bodyPr wrap="square" lIns="38100" tIns="19050" rIns="38100" bIns="19050" anchor="ctr">
                <a:spAutoFit/>
              </a:bodyPr>
              <a:lstStyle/>
              <a:p>
                <a:pPr>
                  <a:defRPr sz="105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Ciudades Intermedias</c:v>
                </c:pt>
                <c:pt idx="1">
                  <c:v>Bucaramanga B:20*</c:v>
                </c:pt>
                <c:pt idx="2">
                  <c:v>Santa Marta</c:v>
                </c:pt>
                <c:pt idx="3">
                  <c:v>Cartagena B:23*</c:v>
                </c:pt>
                <c:pt idx="4">
                  <c:v>Barranquilla B:37</c:v>
                </c:pt>
                <c:pt idx="5">
                  <c:v>Cali B:69</c:v>
                </c:pt>
                <c:pt idx="6">
                  <c:v>Medellín B:88</c:v>
                </c:pt>
                <c:pt idx="7">
                  <c:v>Bogotá B:73</c:v>
                </c:pt>
                <c:pt idx="8">
                  <c:v>TOTAL B:310</c:v>
                </c:pt>
              </c:strCache>
            </c:strRef>
          </c:cat>
          <c:val>
            <c:numRef>
              <c:f>Sheet1!$B$2:$B$10</c:f>
              <c:numCache>
                <c:formatCode>0</c:formatCode>
                <c:ptCount val="9"/>
                <c:pt idx="1">
                  <c:v>62.5</c:v>
                </c:pt>
                <c:pt idx="4">
                  <c:v>18.920000000000002</c:v>
                </c:pt>
                <c:pt idx="5">
                  <c:v>35.29</c:v>
                </c:pt>
                <c:pt idx="6">
                  <c:v>24.66</c:v>
                </c:pt>
                <c:pt idx="7">
                  <c:v>18.37</c:v>
                </c:pt>
                <c:pt idx="8">
                  <c:v>23.65</c:v>
                </c:pt>
              </c:numCache>
            </c:numRef>
          </c:val>
          <c:extLst>
            <c:ext xmlns:c16="http://schemas.microsoft.com/office/drawing/2014/chart" uri="{C3380CC4-5D6E-409C-BE32-E72D297353CC}">
              <c16:uniqueId val="{00000000-E8D2-4748-9FB5-0496B07571FF}"/>
            </c:ext>
          </c:extLst>
        </c:ser>
        <c:ser>
          <c:idx val="1"/>
          <c:order val="1"/>
          <c:tx>
            <c:strRef>
              <c:f>Sheet1!$C$1</c:f>
              <c:strCache>
                <c:ptCount val="1"/>
                <c:pt idx="0">
                  <c:v>No</c:v>
                </c:pt>
              </c:strCache>
            </c:strRef>
          </c:tx>
          <c:spPr>
            <a:solidFill>
              <a:srgbClr val="0070C0"/>
            </a:solidFill>
            <a:ln w="18787">
              <a:noFill/>
            </a:ln>
          </c:spPr>
          <c:invertIfNegative val="0"/>
          <c:dLbls>
            <c:spPr>
              <a:noFill/>
              <a:ln w="18787">
                <a:noFill/>
              </a:ln>
            </c:spPr>
            <c:txPr>
              <a:bodyPr wrap="square" lIns="38100" tIns="19050" rIns="38100" bIns="19050" anchor="ctr">
                <a:spAutoFit/>
              </a:bodyPr>
              <a:lstStyle/>
              <a:p>
                <a:pPr>
                  <a:defRPr sz="1050" b="1" i="0" u="none" strike="noStrike" baseline="0">
                    <a:solidFill>
                      <a:schemeClr val="bg1"/>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Ciudades Intermedias</c:v>
                </c:pt>
                <c:pt idx="1">
                  <c:v>Bucaramanga B:20*</c:v>
                </c:pt>
                <c:pt idx="2">
                  <c:v>Santa Marta</c:v>
                </c:pt>
                <c:pt idx="3">
                  <c:v>Cartagena B:23*</c:v>
                </c:pt>
                <c:pt idx="4">
                  <c:v>Barranquilla B:37</c:v>
                </c:pt>
                <c:pt idx="5">
                  <c:v>Cali B:69</c:v>
                </c:pt>
                <c:pt idx="6">
                  <c:v>Medellín B:88</c:v>
                </c:pt>
                <c:pt idx="7">
                  <c:v>Bogotá B:73</c:v>
                </c:pt>
                <c:pt idx="8">
                  <c:v>TOTAL B:310</c:v>
                </c:pt>
              </c:strCache>
            </c:strRef>
          </c:cat>
          <c:val>
            <c:numRef>
              <c:f>Sheet1!$C$2:$C$10</c:f>
              <c:numCache>
                <c:formatCode>General</c:formatCode>
                <c:ptCount val="9"/>
                <c:pt idx="4" formatCode="0">
                  <c:v>21.62</c:v>
                </c:pt>
                <c:pt idx="5" formatCode="0">
                  <c:v>15.69</c:v>
                </c:pt>
                <c:pt idx="6" formatCode="0">
                  <c:v>15.07</c:v>
                </c:pt>
                <c:pt idx="7" formatCode="0">
                  <c:v>24.49</c:v>
                </c:pt>
                <c:pt idx="8" formatCode="0">
                  <c:v>16.18</c:v>
                </c:pt>
              </c:numCache>
            </c:numRef>
          </c:val>
          <c:extLst>
            <c:ext xmlns:c16="http://schemas.microsoft.com/office/drawing/2014/chart" uri="{C3380CC4-5D6E-409C-BE32-E72D297353CC}">
              <c16:uniqueId val="{00000001-E8D2-4748-9FB5-0496B07571FF}"/>
            </c:ext>
          </c:extLst>
        </c:ser>
        <c:ser>
          <c:idx val="0"/>
          <c:order val="2"/>
          <c:tx>
            <c:strRef>
              <c:f>Sheet1!$D$1</c:f>
              <c:strCache>
                <c:ptCount val="1"/>
                <c:pt idx="0">
                  <c:v>No Sabe</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1050">
                    <a:solidFill>
                      <a:srgbClr val="002060"/>
                    </a:solidFill>
                    <a:latin typeface="Century Gothic" panose="020B0502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Sheet1!$A$2:$A$10</c:f>
              <c:strCache>
                <c:ptCount val="9"/>
                <c:pt idx="0">
                  <c:v>Ciudades Intermedias</c:v>
                </c:pt>
                <c:pt idx="1">
                  <c:v>Bucaramanga B:20*</c:v>
                </c:pt>
                <c:pt idx="2">
                  <c:v>Santa Marta</c:v>
                </c:pt>
                <c:pt idx="3">
                  <c:v>Cartagena B:23*</c:v>
                </c:pt>
                <c:pt idx="4">
                  <c:v>Barranquilla B:37</c:v>
                </c:pt>
                <c:pt idx="5">
                  <c:v>Cali B:69</c:v>
                </c:pt>
                <c:pt idx="6">
                  <c:v>Medellín B:88</c:v>
                </c:pt>
                <c:pt idx="7">
                  <c:v>Bogotá B:73</c:v>
                </c:pt>
                <c:pt idx="8">
                  <c:v>TOTAL B:310</c:v>
                </c:pt>
              </c:strCache>
            </c:strRef>
          </c:cat>
          <c:val>
            <c:numRef>
              <c:f>Sheet1!$D$2:$D$10</c:f>
              <c:numCache>
                <c:formatCode>0</c:formatCode>
                <c:ptCount val="9"/>
                <c:pt idx="1">
                  <c:v>37.5</c:v>
                </c:pt>
                <c:pt idx="3">
                  <c:v>100</c:v>
                </c:pt>
                <c:pt idx="4">
                  <c:v>59.46</c:v>
                </c:pt>
                <c:pt idx="5">
                  <c:v>49.02</c:v>
                </c:pt>
                <c:pt idx="6">
                  <c:v>60.27</c:v>
                </c:pt>
                <c:pt idx="7">
                  <c:v>57.14</c:v>
                </c:pt>
                <c:pt idx="8">
                  <c:v>60.16</c:v>
                </c:pt>
              </c:numCache>
            </c:numRef>
          </c:val>
          <c:extLst>
            <c:ext xmlns:c16="http://schemas.microsoft.com/office/drawing/2014/chart" uri="{C3380CC4-5D6E-409C-BE32-E72D297353CC}">
              <c16:uniqueId val="{00000002-E8D2-4748-9FB5-0496B07571FF}"/>
            </c:ext>
          </c:extLst>
        </c:ser>
        <c:dLbls>
          <c:showLegendKey val="0"/>
          <c:showVal val="0"/>
          <c:showCatName val="0"/>
          <c:showSerName val="0"/>
          <c:showPercent val="0"/>
          <c:showBubbleSize val="0"/>
        </c:dLbls>
        <c:gapWidth val="70"/>
        <c:overlap val="100"/>
        <c:axId val="128279296"/>
        <c:axId val="128280832"/>
      </c:barChart>
      <c:catAx>
        <c:axId val="128279296"/>
        <c:scaling>
          <c:orientation val="maxMin"/>
        </c:scaling>
        <c:delete val="0"/>
        <c:axPos val="b"/>
        <c:numFmt formatCode="General" sourceLinked="1"/>
        <c:majorTickMark val="out"/>
        <c:minorTickMark val="none"/>
        <c:tickLblPos val="nextTo"/>
        <c:spPr>
          <a:ln w="9393">
            <a:solidFill>
              <a:srgbClr val="003366"/>
            </a:solidFill>
            <a:prstDash val="solid"/>
          </a:ln>
        </c:spPr>
        <c:txPr>
          <a:bodyPr rot="0" vert="horz"/>
          <a:lstStyle/>
          <a:p>
            <a:pPr>
              <a:defRPr sz="900" b="1" i="0" u="none" strike="noStrike" baseline="0">
                <a:solidFill>
                  <a:srgbClr val="003366"/>
                </a:solidFill>
                <a:latin typeface="Century Gothic"/>
                <a:ea typeface="Century Gothic"/>
                <a:cs typeface="Century Gothic"/>
              </a:defRPr>
            </a:pPr>
            <a:endParaRPr lang="es-CO"/>
          </a:p>
        </c:txPr>
        <c:crossAx val="128280832"/>
        <c:crosses val="autoZero"/>
        <c:auto val="0"/>
        <c:lblAlgn val="ctr"/>
        <c:lblOffset val="100"/>
        <c:tickLblSkip val="1"/>
        <c:tickMarkSkip val="1"/>
        <c:noMultiLvlLbl val="0"/>
      </c:catAx>
      <c:valAx>
        <c:axId val="128280832"/>
        <c:scaling>
          <c:orientation val="minMax"/>
        </c:scaling>
        <c:delete val="0"/>
        <c:axPos val="l"/>
        <c:numFmt formatCode="0%" sourceLinked="1"/>
        <c:majorTickMark val="out"/>
        <c:minorTickMark val="out"/>
        <c:tickLblPos val="nextTo"/>
        <c:spPr>
          <a:ln w="9393">
            <a:solidFill>
              <a:srgbClr val="003366"/>
            </a:solidFill>
            <a:prstDash val="solid"/>
          </a:ln>
        </c:spPr>
        <c:txPr>
          <a:bodyPr rot="0" vert="horz"/>
          <a:lstStyle/>
          <a:p>
            <a:pPr>
              <a:defRPr sz="900" b="1" i="0" u="none" strike="noStrike" baseline="0">
                <a:solidFill>
                  <a:srgbClr val="003366"/>
                </a:solidFill>
                <a:latin typeface="Century Gothic"/>
                <a:ea typeface="Century Gothic"/>
                <a:cs typeface="Century Gothic"/>
              </a:defRPr>
            </a:pPr>
            <a:endParaRPr lang="es-CO"/>
          </a:p>
        </c:txPr>
        <c:crossAx val="128279296"/>
        <c:crosses val="max"/>
        <c:crossBetween val="between"/>
        <c:majorUnit val="0.2"/>
      </c:valAx>
      <c:spPr>
        <a:noFill/>
        <a:ln w="18787">
          <a:noFill/>
        </a:ln>
      </c:spPr>
    </c:plotArea>
    <c:legend>
      <c:legendPos val="t"/>
      <c:layout>
        <c:manualLayout>
          <c:xMode val="edge"/>
          <c:yMode val="edge"/>
          <c:x val="0.50993889742510123"/>
          <c:y val="7.6340286021140694E-2"/>
          <c:w val="0.48788016043776283"/>
          <c:h val="0.10683534000339155"/>
        </c:manualLayout>
      </c:layout>
      <c:overlay val="0"/>
      <c:spPr>
        <a:noFill/>
        <a:ln w="18787">
          <a:noFill/>
        </a:ln>
      </c:spPr>
      <c:txPr>
        <a:bodyPr/>
        <a:lstStyle/>
        <a:p>
          <a:pPr>
            <a:defRPr sz="1400" b="1" i="0" u="none" strike="noStrike" baseline="0">
              <a:solidFill>
                <a:srgbClr val="003366"/>
              </a:solidFill>
              <a:latin typeface="Century Gothic"/>
              <a:ea typeface="Century Gothic"/>
              <a:cs typeface="Century Gothic"/>
            </a:defRPr>
          </a:pPr>
          <a:endParaRPr lang="es-CO"/>
        </a:p>
      </c:txPr>
    </c:legend>
    <c:plotVisOnly val="1"/>
    <c:dispBlanksAs val="gap"/>
    <c:showDLblsOverMax val="0"/>
  </c:chart>
  <c:spPr>
    <a:noFill/>
    <a:ln>
      <a:noFill/>
    </a:ln>
  </c:spPr>
  <c:txPr>
    <a:bodyPr/>
    <a:lstStyle/>
    <a:p>
      <a:pPr>
        <a:defRPr sz="1220" b="1" i="0" u="none" strike="noStrike" baseline="0">
          <a:solidFill>
            <a:schemeClr val="tx1"/>
          </a:solidFill>
          <a:latin typeface="Britannic Bold"/>
          <a:ea typeface="Britannic Bold"/>
          <a:cs typeface="Britannic Bold"/>
        </a:defRPr>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81517099940611E-2"/>
          <c:y val="7.5123407063148837E-2"/>
          <c:w val="0.91104246963005053"/>
          <c:h val="0.91609862014765042"/>
        </c:manualLayout>
      </c:layout>
      <c:barChart>
        <c:barDir val="bar"/>
        <c:grouping val="clustered"/>
        <c:varyColors val="0"/>
        <c:ser>
          <c:idx val="0"/>
          <c:order val="0"/>
          <c:tx>
            <c:strRef>
              <c:f>Sheet1!$B$1</c:f>
              <c:strCache>
                <c:ptCount val="1"/>
                <c:pt idx="0">
                  <c:v>Vallas</c:v>
                </c:pt>
              </c:strCache>
            </c:strRef>
          </c:tx>
          <c:spPr>
            <a:solidFill>
              <a:srgbClr val="FF6600"/>
            </a:solidFill>
            <a:ln w="18851">
              <a:noFill/>
            </a:ln>
          </c:spPr>
          <c:invertIfNegative val="0"/>
          <c:dLbls>
            <c:dLbl>
              <c:idx val="0"/>
              <c:spPr>
                <a:noFill/>
                <a:ln w="18851">
                  <a:noFill/>
                </a:ln>
              </c:spPr>
              <c:txPr>
                <a:bodyPr/>
                <a:lstStyle/>
                <a:p>
                  <a:pPr>
                    <a:defRPr sz="14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0-E238-4C37-A531-97604CFB829C}"/>
                </c:ext>
              </c:extLst>
            </c:dLbl>
            <c:dLbl>
              <c:idx val="1"/>
              <c:spPr>
                <a:noFill/>
                <a:ln w="18851">
                  <a:noFill/>
                </a:ln>
              </c:spPr>
              <c:txPr>
                <a:bodyPr/>
                <a:lstStyle/>
                <a:p>
                  <a:pPr>
                    <a:defRPr sz="14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1-E238-4C37-A531-97604CFB829C}"/>
                </c:ext>
              </c:extLst>
            </c:dLbl>
            <c:dLbl>
              <c:idx val="2"/>
              <c:spPr>
                <a:noFill/>
                <a:ln w="18851">
                  <a:noFill/>
                </a:ln>
              </c:spPr>
              <c:txPr>
                <a:bodyPr/>
                <a:lstStyle/>
                <a:p>
                  <a:pPr>
                    <a:defRPr sz="14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2-E238-4C37-A531-97604CFB829C}"/>
                </c:ext>
              </c:extLst>
            </c:dLbl>
            <c:dLbl>
              <c:idx val="3"/>
              <c:spPr>
                <a:noFill/>
                <a:ln w="18851">
                  <a:noFill/>
                </a:ln>
              </c:spPr>
              <c:txPr>
                <a:bodyPr/>
                <a:lstStyle/>
                <a:p>
                  <a:pPr>
                    <a:defRPr sz="14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3-E238-4C37-A531-97604CFB829C}"/>
                </c:ext>
              </c:extLst>
            </c:dLbl>
            <c:spPr>
              <a:noFill/>
              <a:ln w="18851">
                <a:noFill/>
              </a:ln>
            </c:spPr>
            <c:txPr>
              <a:bodyPr wrap="square" lIns="38100" tIns="19050" rIns="38100" bIns="19050" anchor="ctr">
                <a:spAutoFit/>
              </a:bodyPr>
              <a:lstStyle/>
              <a:p>
                <a:pPr>
                  <a:defRPr sz="14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c:f>
              <c:numCache>
                <c:formatCode>General</c:formatCode>
                <c:ptCount val="1"/>
              </c:numCache>
            </c:numRef>
          </c:cat>
          <c:val>
            <c:numRef>
              <c:f>Sheet1!$B$2:$B$2</c:f>
              <c:numCache>
                <c:formatCode>0</c:formatCode>
                <c:ptCount val="1"/>
                <c:pt idx="0">
                  <c:v>33.93</c:v>
                </c:pt>
              </c:numCache>
            </c:numRef>
          </c:val>
          <c:extLst>
            <c:ext xmlns:c16="http://schemas.microsoft.com/office/drawing/2014/chart" uri="{C3380CC4-5D6E-409C-BE32-E72D297353CC}">
              <c16:uniqueId val="{00000004-C8DE-400E-B7C2-4C924C79D42D}"/>
            </c:ext>
          </c:extLst>
        </c:ser>
        <c:ser>
          <c:idx val="1"/>
          <c:order val="1"/>
          <c:tx>
            <c:strRef>
              <c:f>Sheet1!$C$1</c:f>
              <c:strCache>
                <c:ptCount val="1"/>
                <c:pt idx="0">
                  <c:v>Referidos</c:v>
                </c:pt>
              </c:strCache>
            </c:strRef>
          </c:tx>
          <c:spPr>
            <a:solidFill>
              <a:srgbClr val="3366FF"/>
            </a:solidFill>
            <a:ln w="18851">
              <a:noFill/>
            </a:ln>
          </c:spPr>
          <c:invertIfNegative val="0"/>
          <c:dLbls>
            <c:spPr>
              <a:noFill/>
              <a:ln w="18851">
                <a:noFill/>
              </a:ln>
            </c:spPr>
            <c:txPr>
              <a:bodyPr wrap="square" lIns="38100" tIns="19050" rIns="38100" bIns="19050" anchor="ctr">
                <a:spAutoFit/>
              </a:bodyPr>
              <a:lstStyle/>
              <a:p>
                <a:pPr>
                  <a:defRPr sz="14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Sheet1!$A$2:$A$2</c:f>
              <c:numCache>
                <c:formatCode>General</c:formatCode>
                <c:ptCount val="1"/>
              </c:numCache>
            </c:numRef>
          </c:cat>
          <c:val>
            <c:numRef>
              <c:f>Sheet1!$C$2:$C$2</c:f>
              <c:numCache>
                <c:formatCode>0</c:formatCode>
                <c:ptCount val="1"/>
                <c:pt idx="0">
                  <c:v>32.92</c:v>
                </c:pt>
              </c:numCache>
            </c:numRef>
          </c:val>
          <c:extLst>
            <c:ext xmlns:c16="http://schemas.microsoft.com/office/drawing/2014/chart" uri="{C3380CC4-5D6E-409C-BE32-E72D297353CC}">
              <c16:uniqueId val="{00000005-C8DE-400E-B7C2-4C924C79D42D}"/>
            </c:ext>
          </c:extLst>
        </c:ser>
        <c:ser>
          <c:idx val="2"/>
          <c:order val="2"/>
          <c:tx>
            <c:strRef>
              <c:f>Sheet1!$D$1</c:f>
              <c:strCache>
                <c:ptCount val="1"/>
                <c:pt idx="0">
                  <c:v>Ayuda del área de personal de la empresa</c:v>
                </c:pt>
              </c:strCache>
            </c:strRef>
          </c:tx>
          <c:spPr>
            <a:solidFill>
              <a:srgbClr val="92D050"/>
            </a:solidFill>
            <a:ln w="18851">
              <a:noFill/>
            </a:ln>
          </c:spPr>
          <c:invertIfNegative val="0"/>
          <c:dLbls>
            <c:spPr>
              <a:noFill/>
              <a:ln w="18851">
                <a:noFill/>
              </a:ln>
            </c:spPr>
            <c:txPr>
              <a:bodyPr wrap="square" lIns="38100" tIns="19050" rIns="38100" bIns="19050" anchor="ctr">
                <a:spAutoFit/>
              </a:bodyPr>
              <a:lstStyle/>
              <a:p>
                <a:pPr>
                  <a:defRPr sz="1400" b="1" i="0" u="none" strike="noStrike" baseline="0">
                    <a:solidFill>
                      <a:srgbClr val="002060"/>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Sheet1!$A$2:$A$2</c:f>
              <c:numCache>
                <c:formatCode>General</c:formatCode>
                <c:ptCount val="1"/>
              </c:numCache>
            </c:numRef>
          </c:cat>
          <c:val>
            <c:numRef>
              <c:f>Sheet1!$D$2:$D$2</c:f>
              <c:numCache>
                <c:formatCode>0</c:formatCode>
                <c:ptCount val="1"/>
                <c:pt idx="0">
                  <c:v>14.02</c:v>
                </c:pt>
              </c:numCache>
            </c:numRef>
          </c:val>
          <c:extLst>
            <c:ext xmlns:c16="http://schemas.microsoft.com/office/drawing/2014/chart" uri="{C3380CC4-5D6E-409C-BE32-E72D297353CC}">
              <c16:uniqueId val="{00000006-C8DE-400E-B7C2-4C924C79D42D}"/>
            </c:ext>
          </c:extLst>
        </c:ser>
        <c:ser>
          <c:idx val="3"/>
          <c:order val="3"/>
          <c:tx>
            <c:strRef>
              <c:f>Sheet1!$E$1</c:f>
              <c:strCache>
                <c:ptCount val="1"/>
                <c:pt idx="0">
                  <c:v>Revistas</c:v>
                </c:pt>
              </c:strCache>
            </c:strRef>
          </c:tx>
          <c:spPr>
            <a:solidFill>
              <a:srgbClr val="FFC000"/>
            </a:solidFill>
          </c:spPr>
          <c:invertIfNegative val="0"/>
          <c:dLbls>
            <c:spPr>
              <a:noFill/>
              <a:ln>
                <a:noFill/>
              </a:ln>
              <a:effectLst/>
            </c:spPr>
            <c:txPr>
              <a:bodyPr wrap="square" lIns="38100" tIns="19050" rIns="38100" bIns="19050" anchor="ctr">
                <a:spAutoFit/>
              </a:bodyPr>
              <a:lstStyle/>
              <a:p>
                <a:pPr>
                  <a:defRPr sz="1400" b="1">
                    <a:solidFill>
                      <a:srgbClr val="003366"/>
                    </a:solidFill>
                    <a:latin typeface="Century Gothic" panose="020B0502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Sheet1!$A$2:$A$2</c:f>
              <c:numCache>
                <c:formatCode>General</c:formatCode>
                <c:ptCount val="1"/>
              </c:numCache>
            </c:numRef>
          </c:cat>
          <c:val>
            <c:numRef>
              <c:f>Sheet1!$E$2:$E$2</c:f>
              <c:numCache>
                <c:formatCode>0</c:formatCode>
                <c:ptCount val="1"/>
                <c:pt idx="0">
                  <c:v>12.06</c:v>
                </c:pt>
              </c:numCache>
            </c:numRef>
          </c:val>
          <c:extLst>
            <c:ext xmlns:c16="http://schemas.microsoft.com/office/drawing/2014/chart" uri="{C3380CC4-5D6E-409C-BE32-E72D297353CC}">
              <c16:uniqueId val="{00000007-C8DE-400E-B7C2-4C924C79D42D}"/>
            </c:ext>
          </c:extLst>
        </c:ser>
        <c:ser>
          <c:idx val="4"/>
          <c:order val="4"/>
          <c:tx>
            <c:strRef>
              <c:f>Sheet1!$F$1</c:f>
              <c:strCache>
                <c:ptCount val="1"/>
                <c:pt idx="0">
                  <c:v>Internet</c:v>
                </c:pt>
              </c:strCache>
            </c:strRef>
          </c:tx>
          <c:spPr>
            <a:solidFill>
              <a:srgbClr val="9900FF"/>
            </a:solidFill>
          </c:spPr>
          <c:invertIfNegative val="0"/>
          <c:dLbls>
            <c:spPr>
              <a:noFill/>
              <a:ln>
                <a:noFill/>
              </a:ln>
              <a:effectLst/>
            </c:spPr>
            <c:txPr>
              <a:bodyPr wrap="square" lIns="38100" tIns="19050" rIns="38100" bIns="19050" anchor="ctr">
                <a:spAutoFit/>
              </a:bodyPr>
              <a:lstStyle/>
              <a:p>
                <a:pPr>
                  <a:defRPr sz="1400" b="1">
                    <a:solidFill>
                      <a:srgbClr val="003366"/>
                    </a:solidFill>
                    <a:latin typeface="Century Gothic" panose="020B0502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Sheet1!$A$2:$A$2</c:f>
              <c:numCache>
                <c:formatCode>General</c:formatCode>
                <c:ptCount val="1"/>
              </c:numCache>
            </c:numRef>
          </c:cat>
          <c:val>
            <c:numRef>
              <c:f>Sheet1!$F$2:$F$2</c:f>
              <c:numCache>
                <c:formatCode>0</c:formatCode>
                <c:ptCount val="1"/>
                <c:pt idx="0">
                  <c:v>11.5</c:v>
                </c:pt>
              </c:numCache>
            </c:numRef>
          </c:val>
          <c:extLst>
            <c:ext xmlns:c16="http://schemas.microsoft.com/office/drawing/2014/chart" uri="{C3380CC4-5D6E-409C-BE32-E72D297353CC}">
              <c16:uniqueId val="{00000008-C8DE-400E-B7C2-4C924C79D42D}"/>
            </c:ext>
          </c:extLst>
        </c:ser>
        <c:ser>
          <c:idx val="5"/>
          <c:order val="5"/>
          <c:tx>
            <c:strRef>
              <c:f>Sheet1!$G$1</c:f>
              <c:strCache>
                <c:ptCount val="1"/>
                <c:pt idx="0">
                  <c:v>Ferias inmobiliarias</c:v>
                </c:pt>
              </c:strCache>
            </c:strRef>
          </c:tx>
          <c:spPr>
            <a:solidFill>
              <a:srgbClr val="D60093"/>
            </a:solidFill>
          </c:spPr>
          <c:invertIfNegative val="0"/>
          <c:dLbls>
            <c:spPr>
              <a:noFill/>
              <a:ln>
                <a:noFill/>
              </a:ln>
              <a:effectLst/>
            </c:spPr>
            <c:txPr>
              <a:bodyPr wrap="square" lIns="38100" tIns="19050" rIns="38100" bIns="19050" anchor="ctr">
                <a:spAutoFit/>
              </a:bodyPr>
              <a:lstStyle/>
              <a:p>
                <a:pPr>
                  <a:defRPr sz="1400">
                    <a:solidFill>
                      <a:srgbClr val="003366"/>
                    </a:solidFill>
                    <a:latin typeface="Century Gothic" panose="020B0502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Sheet1!$A$2:$A$2</c:f>
              <c:numCache>
                <c:formatCode>General</c:formatCode>
                <c:ptCount val="1"/>
              </c:numCache>
            </c:numRef>
          </c:cat>
          <c:val>
            <c:numRef>
              <c:f>Sheet1!$G$2:$G$2</c:f>
              <c:numCache>
                <c:formatCode>0</c:formatCode>
                <c:ptCount val="1"/>
                <c:pt idx="0">
                  <c:v>6.34</c:v>
                </c:pt>
              </c:numCache>
            </c:numRef>
          </c:val>
          <c:extLst>
            <c:ext xmlns:c16="http://schemas.microsoft.com/office/drawing/2014/chart" uri="{C3380CC4-5D6E-409C-BE32-E72D297353CC}">
              <c16:uniqueId val="{00000009-C8DE-400E-B7C2-4C924C79D42D}"/>
            </c:ext>
          </c:extLst>
        </c:ser>
        <c:dLbls>
          <c:showLegendKey val="0"/>
          <c:showVal val="1"/>
          <c:showCatName val="0"/>
          <c:showSerName val="0"/>
          <c:showPercent val="0"/>
          <c:showBubbleSize val="0"/>
        </c:dLbls>
        <c:gapWidth val="109"/>
        <c:axId val="130126592"/>
        <c:axId val="130128128"/>
      </c:barChart>
      <c:catAx>
        <c:axId val="130126592"/>
        <c:scaling>
          <c:orientation val="maxMin"/>
        </c:scaling>
        <c:delete val="0"/>
        <c:axPos val="l"/>
        <c:numFmt formatCode="General" sourceLinked="1"/>
        <c:majorTickMark val="out"/>
        <c:minorTickMark val="none"/>
        <c:tickLblPos val="nextTo"/>
        <c:spPr>
          <a:ln w="9398">
            <a:solidFill>
              <a:srgbClr val="969696"/>
            </a:solidFill>
            <a:prstDash val="solid"/>
          </a:ln>
        </c:spPr>
        <c:txPr>
          <a:bodyPr rot="0" vert="horz"/>
          <a:lstStyle/>
          <a:p>
            <a:pPr>
              <a:defRPr sz="1050" b="1" i="0" u="none" strike="noStrike" baseline="0">
                <a:solidFill>
                  <a:srgbClr val="003366"/>
                </a:solidFill>
                <a:latin typeface="Century Gothic"/>
                <a:ea typeface="Century Gothic"/>
                <a:cs typeface="Century Gothic"/>
              </a:defRPr>
            </a:pPr>
            <a:endParaRPr lang="es-CO"/>
          </a:p>
        </c:txPr>
        <c:crossAx val="130128128"/>
        <c:crosses val="autoZero"/>
        <c:auto val="1"/>
        <c:lblAlgn val="ctr"/>
        <c:lblOffset val="100"/>
        <c:noMultiLvlLbl val="0"/>
      </c:catAx>
      <c:valAx>
        <c:axId val="130128128"/>
        <c:scaling>
          <c:orientation val="minMax"/>
          <c:max val="100"/>
        </c:scaling>
        <c:delete val="0"/>
        <c:axPos val="t"/>
        <c:numFmt formatCode="0" sourceLinked="1"/>
        <c:majorTickMark val="out"/>
        <c:minorTickMark val="none"/>
        <c:tickLblPos val="nextTo"/>
        <c:txPr>
          <a:bodyPr/>
          <a:lstStyle/>
          <a:p>
            <a:pPr>
              <a:defRPr sz="900" b="0">
                <a:solidFill>
                  <a:schemeClr val="tx1">
                    <a:lumMod val="75000"/>
                    <a:lumOff val="25000"/>
                  </a:schemeClr>
                </a:solidFill>
                <a:latin typeface="Century Gothic" panose="020B0502020202020204" pitchFamily="34" charset="0"/>
              </a:defRPr>
            </a:pPr>
            <a:endParaRPr lang="es-CO"/>
          </a:p>
        </c:txPr>
        <c:crossAx val="130126592"/>
        <c:crosses val="autoZero"/>
        <c:crossBetween val="between"/>
        <c:majorUnit val="20"/>
        <c:minorUnit val="10"/>
      </c:valAx>
      <c:spPr>
        <a:noFill/>
        <a:ln w="18851">
          <a:noFill/>
        </a:ln>
      </c:spPr>
    </c:plotArea>
    <c:plotVisOnly val="1"/>
    <c:dispBlanksAs val="gap"/>
    <c:showDLblsOverMax val="0"/>
  </c:chart>
  <c:spPr>
    <a:noFill/>
    <a:ln>
      <a:noFill/>
    </a:ln>
  </c:spPr>
  <c:txPr>
    <a:bodyPr/>
    <a:lstStyle/>
    <a:p>
      <a:pPr>
        <a:defRPr sz="742" b="1" i="0" u="none" strike="noStrike" baseline="0">
          <a:solidFill>
            <a:schemeClr val="tx1"/>
          </a:solidFill>
          <a:latin typeface="Tahoma"/>
          <a:ea typeface="Tahoma"/>
          <a:cs typeface="Tahoma"/>
        </a:defRPr>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52369288192927"/>
          <c:y val="0.44073193410808825"/>
          <c:w val="1.4609250426490009E-2"/>
          <c:h val="5.9301805588437478E-2"/>
        </c:manualLayout>
      </c:layout>
      <c:barChart>
        <c:barDir val="bar"/>
        <c:grouping val="stacked"/>
        <c:varyColors val="0"/>
        <c:ser>
          <c:idx val="0"/>
          <c:order val="0"/>
          <c:tx>
            <c:strRef>
              <c:f>Sheet1!$B$1</c:f>
              <c:strCache>
                <c:ptCount val="1"/>
                <c:pt idx="0">
                  <c:v>Vallas</c:v>
                </c:pt>
              </c:strCache>
            </c:strRef>
          </c:tx>
          <c:spPr>
            <a:solidFill>
              <a:srgbClr val="FF6600"/>
            </a:solidFill>
            <a:ln w="18851">
              <a:noFill/>
            </a:ln>
          </c:spPr>
          <c:invertIfNegative val="0"/>
          <c:val>
            <c:numRef>
              <c:f>Sheet1!$B$2</c:f>
              <c:numCache>
                <c:formatCode>0</c:formatCode>
                <c:ptCount val="1"/>
                <c:pt idx="0">
                  <c:v>30.39</c:v>
                </c:pt>
              </c:numCache>
            </c:numRef>
          </c:val>
          <c:extLst>
            <c:ext xmlns:c16="http://schemas.microsoft.com/office/drawing/2014/chart" uri="{C3380CC4-5D6E-409C-BE32-E72D297353CC}">
              <c16:uniqueId val="{00000000-C513-412E-AF07-3F29AD53B7A9}"/>
            </c:ext>
          </c:extLst>
        </c:ser>
        <c:ser>
          <c:idx val="1"/>
          <c:order val="1"/>
          <c:tx>
            <c:strRef>
              <c:f>Sheet1!$C$1</c:f>
              <c:strCache>
                <c:ptCount val="1"/>
                <c:pt idx="0">
                  <c:v>Referidos</c:v>
                </c:pt>
              </c:strCache>
            </c:strRef>
          </c:tx>
          <c:spPr>
            <a:solidFill>
              <a:srgbClr val="3366FF"/>
            </a:solidFill>
            <a:ln w="18851">
              <a:noFill/>
            </a:ln>
          </c:spPr>
          <c:invertIfNegative val="0"/>
          <c:val>
            <c:numRef>
              <c:f>Sheet1!$C$2</c:f>
              <c:numCache>
                <c:formatCode>0</c:formatCode>
                <c:ptCount val="1"/>
              </c:numCache>
            </c:numRef>
          </c:val>
          <c:extLst>
            <c:ext xmlns:c16="http://schemas.microsoft.com/office/drawing/2014/chart" uri="{C3380CC4-5D6E-409C-BE32-E72D297353CC}">
              <c16:uniqueId val="{00000001-C513-412E-AF07-3F29AD53B7A9}"/>
            </c:ext>
          </c:extLst>
        </c:ser>
        <c:ser>
          <c:idx val="2"/>
          <c:order val="2"/>
          <c:tx>
            <c:strRef>
              <c:f>Sheet1!$D$1</c:f>
              <c:strCache>
                <c:ptCount val="1"/>
                <c:pt idx="0">
                  <c:v>Ayuda del área de personal de la empresa</c:v>
                </c:pt>
              </c:strCache>
            </c:strRef>
          </c:tx>
          <c:spPr>
            <a:solidFill>
              <a:srgbClr val="92D050"/>
            </a:solidFill>
            <a:ln w="18851">
              <a:noFill/>
            </a:ln>
          </c:spPr>
          <c:invertIfNegative val="0"/>
          <c:val>
            <c:numRef>
              <c:f>Sheet1!$D$2</c:f>
              <c:numCache>
                <c:formatCode>0</c:formatCode>
                <c:ptCount val="1"/>
              </c:numCache>
            </c:numRef>
          </c:val>
          <c:extLst>
            <c:ext xmlns:c16="http://schemas.microsoft.com/office/drawing/2014/chart" uri="{C3380CC4-5D6E-409C-BE32-E72D297353CC}">
              <c16:uniqueId val="{00000002-C513-412E-AF07-3F29AD53B7A9}"/>
            </c:ext>
          </c:extLst>
        </c:ser>
        <c:ser>
          <c:idx val="3"/>
          <c:order val="3"/>
          <c:tx>
            <c:strRef>
              <c:f>Sheet1!$E$1</c:f>
              <c:strCache>
                <c:ptCount val="1"/>
                <c:pt idx="0">
                  <c:v>Revistas</c:v>
                </c:pt>
              </c:strCache>
            </c:strRef>
          </c:tx>
          <c:spPr>
            <a:solidFill>
              <a:srgbClr val="FFC000"/>
            </a:solidFill>
            <a:ln w="18851">
              <a:noFill/>
            </a:ln>
          </c:spPr>
          <c:invertIfNegative val="0"/>
          <c:val>
            <c:numRef>
              <c:f>Sheet1!$E$2</c:f>
              <c:numCache>
                <c:formatCode>0</c:formatCode>
                <c:ptCount val="1"/>
              </c:numCache>
            </c:numRef>
          </c:val>
          <c:extLst>
            <c:ext xmlns:c16="http://schemas.microsoft.com/office/drawing/2014/chart" uri="{C3380CC4-5D6E-409C-BE32-E72D297353CC}">
              <c16:uniqueId val="{00000003-C513-412E-AF07-3F29AD53B7A9}"/>
            </c:ext>
          </c:extLst>
        </c:ser>
        <c:ser>
          <c:idx val="4"/>
          <c:order val="4"/>
          <c:tx>
            <c:strRef>
              <c:f>Sheet1!$F$1</c:f>
              <c:strCache>
                <c:ptCount val="1"/>
                <c:pt idx="0">
                  <c:v>Internet</c:v>
                </c:pt>
              </c:strCache>
            </c:strRef>
          </c:tx>
          <c:spPr>
            <a:solidFill>
              <a:srgbClr val="9900FF"/>
            </a:solidFill>
          </c:spPr>
          <c:invertIfNegative val="0"/>
          <c:val>
            <c:numRef>
              <c:f>Sheet1!$F$2</c:f>
              <c:numCache>
                <c:formatCode>General</c:formatCode>
                <c:ptCount val="1"/>
              </c:numCache>
            </c:numRef>
          </c:val>
          <c:extLst>
            <c:ext xmlns:c16="http://schemas.microsoft.com/office/drawing/2014/chart" uri="{C3380CC4-5D6E-409C-BE32-E72D297353CC}">
              <c16:uniqueId val="{00000004-C513-412E-AF07-3F29AD53B7A9}"/>
            </c:ext>
          </c:extLst>
        </c:ser>
        <c:ser>
          <c:idx val="5"/>
          <c:order val="5"/>
          <c:tx>
            <c:strRef>
              <c:f>Sheet1!$G$1</c:f>
              <c:strCache>
                <c:ptCount val="1"/>
                <c:pt idx="0">
                  <c:v>Ferias inmobiliarias</c:v>
                </c:pt>
              </c:strCache>
            </c:strRef>
          </c:tx>
          <c:spPr>
            <a:solidFill>
              <a:srgbClr val="D60093"/>
            </a:solidFill>
          </c:spPr>
          <c:invertIfNegative val="0"/>
          <c:val>
            <c:numRef>
              <c:f>Sheet1!$G$2</c:f>
              <c:numCache>
                <c:formatCode>General</c:formatCode>
                <c:ptCount val="1"/>
              </c:numCache>
            </c:numRef>
          </c:val>
          <c:extLst>
            <c:ext xmlns:c16="http://schemas.microsoft.com/office/drawing/2014/chart" uri="{C3380CC4-5D6E-409C-BE32-E72D297353CC}">
              <c16:uniqueId val="{00000005-C513-412E-AF07-3F29AD53B7A9}"/>
            </c:ext>
          </c:extLst>
        </c:ser>
        <c:dLbls>
          <c:showLegendKey val="0"/>
          <c:showVal val="0"/>
          <c:showCatName val="0"/>
          <c:showSerName val="0"/>
          <c:showPercent val="0"/>
          <c:showBubbleSize val="0"/>
        </c:dLbls>
        <c:gapWidth val="20"/>
        <c:overlap val="100"/>
        <c:axId val="130240512"/>
        <c:axId val="130242048"/>
      </c:barChart>
      <c:catAx>
        <c:axId val="130240512"/>
        <c:scaling>
          <c:orientation val="maxMin"/>
        </c:scaling>
        <c:delete val="1"/>
        <c:axPos val="l"/>
        <c:numFmt formatCode="General" sourceLinked="1"/>
        <c:majorTickMark val="out"/>
        <c:minorTickMark val="none"/>
        <c:tickLblPos val="nextTo"/>
        <c:crossAx val="130242048"/>
        <c:crosses val="autoZero"/>
        <c:auto val="1"/>
        <c:lblAlgn val="ctr"/>
        <c:lblOffset val="100"/>
        <c:tickLblSkip val="1"/>
        <c:tickMarkSkip val="1"/>
        <c:noMultiLvlLbl val="0"/>
      </c:catAx>
      <c:valAx>
        <c:axId val="130242048"/>
        <c:scaling>
          <c:orientation val="minMax"/>
          <c:max val="100"/>
        </c:scaling>
        <c:delete val="1"/>
        <c:axPos val="t"/>
        <c:numFmt formatCode="0" sourceLinked="1"/>
        <c:majorTickMark val="out"/>
        <c:minorTickMark val="none"/>
        <c:tickLblPos val="nextTo"/>
        <c:crossAx val="130240512"/>
        <c:crosses val="autoZero"/>
        <c:crossBetween val="between"/>
        <c:majorUnit val="20"/>
      </c:valAx>
      <c:spPr>
        <a:noFill/>
        <a:ln w="25400">
          <a:noFill/>
        </a:ln>
      </c:spPr>
    </c:plotArea>
    <c:legend>
      <c:legendPos val="t"/>
      <c:layout>
        <c:manualLayout>
          <c:xMode val="edge"/>
          <c:yMode val="edge"/>
          <c:x val="7.1519282117218736E-3"/>
          <c:y val="3.2839590045531428E-2"/>
          <c:w val="0.98668064872322414"/>
          <c:h val="0.96716040995446861"/>
        </c:manualLayout>
      </c:layout>
      <c:overlay val="0"/>
      <c:spPr>
        <a:solidFill>
          <a:schemeClr val="bg1"/>
        </a:solidFill>
      </c:spPr>
      <c:txPr>
        <a:bodyPr/>
        <a:lstStyle/>
        <a:p>
          <a:pPr>
            <a:defRPr sz="1400" b="1">
              <a:latin typeface="Century Gothic" panose="020B0502020202020204" pitchFamily="34" charset="0"/>
            </a:defRPr>
          </a:pPr>
          <a:endParaRPr lang="es-CO"/>
        </a:p>
      </c:txPr>
    </c:legend>
    <c:plotVisOnly val="1"/>
    <c:dispBlanksAs val="gap"/>
    <c:showDLblsOverMax val="0"/>
  </c:chart>
  <c:spPr>
    <a:noFill/>
    <a:ln>
      <a:noFill/>
    </a:ln>
  </c:spPr>
  <c:txPr>
    <a:bodyPr/>
    <a:lstStyle/>
    <a:p>
      <a:pPr>
        <a:defRPr sz="742" b="1" i="0" u="none" strike="noStrike" baseline="0">
          <a:solidFill>
            <a:schemeClr val="tx1"/>
          </a:solidFill>
          <a:latin typeface="Tahoma"/>
          <a:ea typeface="Tahoma"/>
          <a:cs typeface="Tahoma"/>
        </a:defRPr>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79487212411682"/>
          <c:y val="0.21369885822376411"/>
          <c:w val="0.56920450486847363"/>
          <c:h val="0.70714540473506404"/>
        </c:manualLayout>
      </c:layout>
      <c:barChart>
        <c:barDir val="bar"/>
        <c:grouping val="percentStacked"/>
        <c:varyColors val="0"/>
        <c:ser>
          <c:idx val="0"/>
          <c:order val="0"/>
          <c:tx>
            <c:strRef>
              <c:f>Sheet1!$B$1</c:f>
              <c:strCache>
                <c:ptCount val="1"/>
                <c:pt idx="0">
                  <c:v>Valorización</c:v>
                </c:pt>
              </c:strCache>
            </c:strRef>
          </c:tx>
          <c:spPr>
            <a:solidFill>
              <a:srgbClr val="FFCC00"/>
            </a:solidFill>
            <a:ln w="18833">
              <a:noFill/>
            </a:ln>
          </c:spPr>
          <c:invertIfNegative val="0"/>
          <c:dLbls>
            <c:dLbl>
              <c:idx val="1"/>
              <c:spPr>
                <a:noFill/>
                <a:ln w="18833">
                  <a:noFill/>
                </a:ln>
              </c:spPr>
              <c:txPr>
                <a:bodyPr/>
                <a:lstStyle/>
                <a:p>
                  <a:pPr>
                    <a:defRPr sz="1400" b="1" i="0" u="none" strike="noStrike" baseline="0">
                      <a:solidFill>
                        <a:srgbClr val="003366"/>
                      </a:solidFill>
                      <a:latin typeface="Century Gothic"/>
                      <a:ea typeface="Century Gothic"/>
                      <a:cs typeface="Century Gothic"/>
                    </a:defRPr>
                  </a:pPr>
                  <a:endParaRPr lang="es-CO"/>
                </a:p>
              </c:txPr>
              <c:dLblPos val="ctr"/>
              <c:showLegendKey val="0"/>
              <c:showVal val="1"/>
              <c:showCatName val="0"/>
              <c:showSerName val="0"/>
              <c:showPercent val="0"/>
              <c:showBubbleSize val="0"/>
              <c:extLst>
                <c:ext xmlns:c16="http://schemas.microsoft.com/office/drawing/2014/chart" uri="{C3380CC4-5D6E-409C-BE32-E72D297353CC}">
                  <c16:uniqueId val="{00000000-CB45-4402-875A-3EE867928DDA}"/>
                </c:ext>
              </c:extLst>
            </c:dLbl>
            <c:spPr>
              <a:noFill/>
              <a:ln w="18833">
                <a:noFill/>
              </a:ln>
            </c:spPr>
            <c:txPr>
              <a:bodyPr wrap="square" lIns="38100" tIns="19050" rIns="38100" bIns="19050" anchor="ctr">
                <a:spAutoFit/>
              </a:bodyPr>
              <a:lstStyle/>
              <a:p>
                <a:pPr>
                  <a:defRPr sz="1400" b="1" i="0" u="none" strike="noStrike" baseline="0">
                    <a:solidFill>
                      <a:srgbClr val="003366"/>
                    </a:solidFill>
                    <a:latin typeface="Century Gothic"/>
                    <a:ea typeface="Century Gothic"/>
                    <a:cs typeface="Century Gothic"/>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TOTAL B:1800</c:v>
                </c:pt>
                <c:pt idx="1">
                  <c:v>Bogotá B:750</c:v>
                </c:pt>
                <c:pt idx="2">
                  <c:v>Medellín B:300</c:v>
                </c:pt>
                <c:pt idx="3">
                  <c:v>Cali B:300</c:v>
                </c:pt>
                <c:pt idx="4">
                  <c:v>Barranquilla B:164</c:v>
                </c:pt>
                <c:pt idx="5">
                  <c:v>Cartagena B:74</c:v>
                </c:pt>
                <c:pt idx="6">
                  <c:v>Santa Marta B:57</c:v>
                </c:pt>
                <c:pt idx="7">
                  <c:v>Bucaramanga B:65</c:v>
                </c:pt>
                <c:pt idx="8">
                  <c:v>Ciudades Intermedias B:90</c:v>
                </c:pt>
              </c:strCache>
            </c:strRef>
          </c:cat>
          <c:val>
            <c:numRef>
              <c:f>Sheet1!$B$2:$B$10</c:f>
              <c:numCache>
                <c:formatCode>0</c:formatCode>
                <c:ptCount val="9"/>
                <c:pt idx="0">
                  <c:v>3.6852313660293712</c:v>
                </c:pt>
                <c:pt idx="1">
                  <c:v>2.527322404371585</c:v>
                </c:pt>
                <c:pt idx="2">
                  <c:v>4.3405676126878134</c:v>
                </c:pt>
                <c:pt idx="3">
                  <c:v>3.4539473684210531</c:v>
                </c:pt>
                <c:pt idx="4">
                  <c:v>4.63768115942029</c:v>
                </c:pt>
                <c:pt idx="5">
                  <c:v>12.068965517241379</c:v>
                </c:pt>
                <c:pt idx="6">
                  <c:v>1.639344262295082</c:v>
                </c:pt>
                <c:pt idx="7">
                  <c:v>3.90625</c:v>
                </c:pt>
                <c:pt idx="8">
                  <c:v>3.0120481927710845</c:v>
                </c:pt>
              </c:numCache>
            </c:numRef>
          </c:val>
          <c:extLst>
            <c:ext xmlns:c16="http://schemas.microsoft.com/office/drawing/2014/chart" uri="{C3380CC4-5D6E-409C-BE32-E72D297353CC}">
              <c16:uniqueId val="{00000001-CEAB-4484-A033-0F3530935DD1}"/>
            </c:ext>
          </c:extLst>
        </c:ser>
        <c:ser>
          <c:idx val="1"/>
          <c:order val="1"/>
          <c:tx>
            <c:strRef>
              <c:f>Sheet1!$C$1</c:f>
              <c:strCache>
                <c:ptCount val="1"/>
                <c:pt idx="0">
                  <c:v>Mayor plazo cuota inicial</c:v>
                </c:pt>
              </c:strCache>
            </c:strRef>
          </c:tx>
          <c:spPr>
            <a:solidFill>
              <a:srgbClr val="99CC00"/>
            </a:solidFill>
            <a:ln w="18833">
              <a:noFill/>
            </a:ln>
          </c:spPr>
          <c:invertIfNegative val="0"/>
          <c:dLbls>
            <c:spPr>
              <a:noFill/>
              <a:ln w="18833">
                <a:noFill/>
              </a:ln>
            </c:spPr>
            <c:txPr>
              <a:bodyPr wrap="square" lIns="38100" tIns="19050" rIns="38100" bIns="19050" anchor="ctr">
                <a:spAutoFit/>
              </a:bodyPr>
              <a:lstStyle/>
              <a:p>
                <a:pPr>
                  <a:defRPr sz="14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TOTAL B:1800</c:v>
                </c:pt>
                <c:pt idx="1">
                  <c:v>Bogotá B:750</c:v>
                </c:pt>
                <c:pt idx="2">
                  <c:v>Medellín B:300</c:v>
                </c:pt>
                <c:pt idx="3">
                  <c:v>Cali B:300</c:v>
                </c:pt>
                <c:pt idx="4">
                  <c:v>Barranquilla B:164</c:v>
                </c:pt>
                <c:pt idx="5">
                  <c:v>Cartagena B:74</c:v>
                </c:pt>
                <c:pt idx="6">
                  <c:v>Santa Marta B:57</c:v>
                </c:pt>
                <c:pt idx="7">
                  <c:v>Bucaramanga B:65</c:v>
                </c:pt>
                <c:pt idx="8">
                  <c:v>Ciudades Intermedias B:90</c:v>
                </c:pt>
              </c:strCache>
            </c:strRef>
          </c:cat>
          <c:val>
            <c:numRef>
              <c:f>Sheet1!$C$2:$C$10</c:f>
              <c:numCache>
                <c:formatCode>0</c:formatCode>
                <c:ptCount val="9"/>
                <c:pt idx="0">
                  <c:v>4.5441950678858412</c:v>
                </c:pt>
                <c:pt idx="1">
                  <c:v>3.9617486338797816</c:v>
                </c:pt>
                <c:pt idx="2">
                  <c:v>3.5058430717863103</c:v>
                </c:pt>
                <c:pt idx="3">
                  <c:v>6.25</c:v>
                </c:pt>
                <c:pt idx="4">
                  <c:v>3.1884057971014492</c:v>
                </c:pt>
                <c:pt idx="5">
                  <c:v>6.8965517241379306</c:v>
                </c:pt>
                <c:pt idx="6">
                  <c:v>11.475409836065573</c:v>
                </c:pt>
                <c:pt idx="7">
                  <c:v>4.6875</c:v>
                </c:pt>
                <c:pt idx="8">
                  <c:v>2.4096385542168677</c:v>
                </c:pt>
              </c:numCache>
            </c:numRef>
          </c:val>
          <c:extLst>
            <c:ext xmlns:c16="http://schemas.microsoft.com/office/drawing/2014/chart" uri="{C3380CC4-5D6E-409C-BE32-E72D297353CC}">
              <c16:uniqueId val="{00000002-CEAB-4484-A033-0F3530935DD1}"/>
            </c:ext>
          </c:extLst>
        </c:ser>
        <c:ser>
          <c:idx val="2"/>
          <c:order val="2"/>
          <c:tx>
            <c:strRef>
              <c:f>Sheet1!$D$1</c:f>
              <c:strCache>
                <c:ptCount val="1"/>
                <c:pt idx="0">
                  <c:v>Nombre de la constructora</c:v>
                </c:pt>
              </c:strCache>
            </c:strRef>
          </c:tx>
          <c:spPr>
            <a:solidFill>
              <a:srgbClr val="00B050"/>
            </a:solidFill>
          </c:spPr>
          <c:invertIfNegative val="0"/>
          <c:dLbls>
            <c:spPr>
              <a:noFill/>
              <a:ln>
                <a:noFill/>
              </a:ln>
              <a:effectLst/>
            </c:spPr>
            <c:txPr>
              <a:bodyPr wrap="square" lIns="38100" tIns="19050" rIns="38100" bIns="19050" anchor="ctr">
                <a:spAutoFit/>
              </a:bodyPr>
              <a:lstStyle/>
              <a:p>
                <a:pPr>
                  <a:defRPr sz="1400">
                    <a:solidFill>
                      <a:schemeClr val="bg1"/>
                    </a:solidFill>
                    <a:latin typeface="Century Gothic" panose="020B0502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Sheet1!$A$2:$A$10</c:f>
              <c:strCache>
                <c:ptCount val="9"/>
                <c:pt idx="0">
                  <c:v>TOTAL B:1800</c:v>
                </c:pt>
                <c:pt idx="1">
                  <c:v>Bogotá B:750</c:v>
                </c:pt>
                <c:pt idx="2">
                  <c:v>Medellín B:300</c:v>
                </c:pt>
                <c:pt idx="3">
                  <c:v>Cali B:300</c:v>
                </c:pt>
                <c:pt idx="4">
                  <c:v>Barranquilla B:164</c:v>
                </c:pt>
                <c:pt idx="5">
                  <c:v>Cartagena B:74</c:v>
                </c:pt>
                <c:pt idx="6">
                  <c:v>Santa Marta B:57</c:v>
                </c:pt>
                <c:pt idx="7">
                  <c:v>Bucaramanga B:65</c:v>
                </c:pt>
                <c:pt idx="8">
                  <c:v>Ciudades Intermedias B:90</c:v>
                </c:pt>
              </c:strCache>
            </c:strRef>
          </c:cat>
          <c:val>
            <c:numRef>
              <c:f>Sheet1!$D$2:$D$10</c:f>
              <c:numCache>
                <c:formatCode>0</c:formatCode>
                <c:ptCount val="9"/>
                <c:pt idx="0">
                  <c:v>5.0429481850928237</c:v>
                </c:pt>
                <c:pt idx="1">
                  <c:v>4.3032786885245899</c:v>
                </c:pt>
                <c:pt idx="2">
                  <c:v>8.1803005008347256</c:v>
                </c:pt>
                <c:pt idx="3">
                  <c:v>4.7697368421052637</c:v>
                </c:pt>
                <c:pt idx="4">
                  <c:v>3.1884057971014492</c:v>
                </c:pt>
                <c:pt idx="5">
                  <c:v>1.7241379310344827</c:v>
                </c:pt>
                <c:pt idx="6">
                  <c:v>3.278688524590164</c:v>
                </c:pt>
                <c:pt idx="7">
                  <c:v>10.15625</c:v>
                </c:pt>
                <c:pt idx="8">
                  <c:v>6.024096385542169</c:v>
                </c:pt>
              </c:numCache>
            </c:numRef>
          </c:val>
          <c:extLst>
            <c:ext xmlns:c16="http://schemas.microsoft.com/office/drawing/2014/chart" uri="{C3380CC4-5D6E-409C-BE32-E72D297353CC}">
              <c16:uniqueId val="{00000003-CEAB-4484-A033-0F3530935DD1}"/>
            </c:ext>
          </c:extLst>
        </c:ser>
        <c:ser>
          <c:idx val="3"/>
          <c:order val="3"/>
          <c:tx>
            <c:strRef>
              <c:f>Sheet1!$E$1</c:f>
              <c:strCache>
                <c:ptCount val="1"/>
                <c:pt idx="0">
                  <c:v>Servicios Comunales</c:v>
                </c:pt>
              </c:strCache>
            </c:strRef>
          </c:tx>
          <c:spPr>
            <a:solidFill>
              <a:srgbClr val="D60093"/>
            </a:solidFill>
          </c:spPr>
          <c:invertIfNegative val="0"/>
          <c:dLbls>
            <c:spPr>
              <a:noFill/>
              <a:ln>
                <a:noFill/>
              </a:ln>
              <a:effectLst/>
            </c:spPr>
            <c:txPr>
              <a:bodyPr wrap="square" lIns="38100" tIns="19050" rIns="38100" bIns="19050" anchor="ctr">
                <a:spAutoFit/>
              </a:bodyPr>
              <a:lstStyle/>
              <a:p>
                <a:pPr>
                  <a:defRPr sz="1400">
                    <a:solidFill>
                      <a:schemeClr val="bg1"/>
                    </a:solidFill>
                    <a:latin typeface="Century Gothic" panose="020B0502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Sheet1!$A$2:$A$10</c:f>
              <c:strCache>
                <c:ptCount val="9"/>
                <c:pt idx="0">
                  <c:v>TOTAL B:1800</c:v>
                </c:pt>
                <c:pt idx="1">
                  <c:v>Bogotá B:750</c:v>
                </c:pt>
                <c:pt idx="2">
                  <c:v>Medellín B:300</c:v>
                </c:pt>
                <c:pt idx="3">
                  <c:v>Cali B:300</c:v>
                </c:pt>
                <c:pt idx="4">
                  <c:v>Barranquilla B:164</c:v>
                </c:pt>
                <c:pt idx="5">
                  <c:v>Cartagena B:74</c:v>
                </c:pt>
                <c:pt idx="6">
                  <c:v>Santa Marta B:57</c:v>
                </c:pt>
                <c:pt idx="7">
                  <c:v>Bucaramanga B:65</c:v>
                </c:pt>
                <c:pt idx="8">
                  <c:v>Ciudades Intermedias B:90</c:v>
                </c:pt>
              </c:strCache>
            </c:strRef>
          </c:cat>
          <c:val>
            <c:numRef>
              <c:f>Sheet1!$E$2:$E$10</c:f>
              <c:numCache>
                <c:formatCode>0</c:formatCode>
                <c:ptCount val="9"/>
                <c:pt idx="0">
                  <c:v>6.1235799390412859</c:v>
                </c:pt>
                <c:pt idx="1">
                  <c:v>6.2158469945355188</c:v>
                </c:pt>
                <c:pt idx="2">
                  <c:v>5.5091819699499167</c:v>
                </c:pt>
                <c:pt idx="3">
                  <c:v>5.7565789473684212</c:v>
                </c:pt>
                <c:pt idx="4">
                  <c:v>8.9855072463768124</c:v>
                </c:pt>
                <c:pt idx="5">
                  <c:v>5.7471264367816088</c:v>
                </c:pt>
                <c:pt idx="6">
                  <c:v>4.0983606557377046</c:v>
                </c:pt>
                <c:pt idx="7">
                  <c:v>6.25</c:v>
                </c:pt>
                <c:pt idx="8">
                  <c:v>4.8192771084337354</c:v>
                </c:pt>
              </c:numCache>
            </c:numRef>
          </c:val>
          <c:extLst>
            <c:ext xmlns:c16="http://schemas.microsoft.com/office/drawing/2014/chart" uri="{C3380CC4-5D6E-409C-BE32-E72D297353CC}">
              <c16:uniqueId val="{00000004-CEAB-4484-A033-0F3530935DD1}"/>
            </c:ext>
          </c:extLst>
        </c:ser>
        <c:ser>
          <c:idx val="4"/>
          <c:order val="4"/>
          <c:tx>
            <c:strRef>
              <c:f>Sheet1!$F$1</c:f>
              <c:strCache>
                <c:ptCount val="1"/>
                <c:pt idx="0">
                  <c:v>Precio</c:v>
                </c:pt>
              </c:strCache>
            </c:strRef>
          </c:tx>
          <c:spPr>
            <a:solidFill>
              <a:srgbClr val="00B0F0"/>
            </a:solidFill>
          </c:spPr>
          <c:invertIfNegative val="0"/>
          <c:dLbls>
            <c:spPr>
              <a:noFill/>
              <a:ln>
                <a:noFill/>
              </a:ln>
              <a:effectLst/>
            </c:spPr>
            <c:txPr>
              <a:bodyPr wrap="square" lIns="38100" tIns="19050" rIns="38100" bIns="19050" anchor="ctr">
                <a:spAutoFit/>
              </a:bodyPr>
              <a:lstStyle/>
              <a:p>
                <a:pPr>
                  <a:defRPr sz="1400">
                    <a:solidFill>
                      <a:schemeClr val="bg1"/>
                    </a:solidFill>
                    <a:latin typeface="Century Gothic" panose="020B0502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Sheet1!$A$2:$A$10</c:f>
              <c:strCache>
                <c:ptCount val="9"/>
                <c:pt idx="0">
                  <c:v>TOTAL B:1800</c:v>
                </c:pt>
                <c:pt idx="1">
                  <c:v>Bogotá B:750</c:v>
                </c:pt>
                <c:pt idx="2">
                  <c:v>Medellín B:300</c:v>
                </c:pt>
                <c:pt idx="3">
                  <c:v>Cali B:300</c:v>
                </c:pt>
                <c:pt idx="4">
                  <c:v>Barranquilla B:164</c:v>
                </c:pt>
                <c:pt idx="5">
                  <c:v>Cartagena B:74</c:v>
                </c:pt>
                <c:pt idx="6">
                  <c:v>Santa Marta B:57</c:v>
                </c:pt>
                <c:pt idx="7">
                  <c:v>Bucaramanga B:65</c:v>
                </c:pt>
                <c:pt idx="8">
                  <c:v>Ciudades Intermedias B:90</c:v>
                </c:pt>
              </c:strCache>
            </c:strRef>
          </c:cat>
          <c:val>
            <c:numRef>
              <c:f>Sheet1!$F$2:$F$10</c:f>
              <c:numCache>
                <c:formatCode>0</c:formatCode>
                <c:ptCount val="9"/>
                <c:pt idx="0">
                  <c:v>19.42366306456082</c:v>
                </c:pt>
                <c:pt idx="1">
                  <c:v>21.516393442622949</c:v>
                </c:pt>
                <c:pt idx="2">
                  <c:v>15.525876460767945</c:v>
                </c:pt>
                <c:pt idx="3">
                  <c:v>16.282894736842106</c:v>
                </c:pt>
                <c:pt idx="4">
                  <c:v>24.057971014492754</c:v>
                </c:pt>
                <c:pt idx="5">
                  <c:v>15.517241379310345</c:v>
                </c:pt>
                <c:pt idx="6">
                  <c:v>28.688524590163933</c:v>
                </c:pt>
                <c:pt idx="7">
                  <c:v>12.5</c:v>
                </c:pt>
                <c:pt idx="8">
                  <c:v>19.277108433734941</c:v>
                </c:pt>
              </c:numCache>
            </c:numRef>
          </c:val>
          <c:extLst>
            <c:ext xmlns:c16="http://schemas.microsoft.com/office/drawing/2014/chart" uri="{C3380CC4-5D6E-409C-BE32-E72D297353CC}">
              <c16:uniqueId val="{00000005-CEAB-4484-A033-0F3530935DD1}"/>
            </c:ext>
          </c:extLst>
        </c:ser>
        <c:ser>
          <c:idx val="5"/>
          <c:order val="5"/>
          <c:tx>
            <c:strRef>
              <c:f>Sheet1!$G$1</c:f>
              <c:strCache>
                <c:ptCount val="1"/>
                <c:pt idx="0">
                  <c:v>Diseño</c:v>
                </c:pt>
              </c:strCache>
            </c:strRef>
          </c:tx>
          <c:spPr>
            <a:solidFill>
              <a:srgbClr val="7030A0"/>
            </a:solidFill>
          </c:spPr>
          <c:invertIfNegative val="0"/>
          <c:dLbls>
            <c:spPr>
              <a:noFill/>
              <a:ln>
                <a:noFill/>
              </a:ln>
              <a:effectLst/>
            </c:spPr>
            <c:txPr>
              <a:bodyPr wrap="square" lIns="38100" tIns="19050" rIns="38100" bIns="19050" anchor="ctr">
                <a:spAutoFit/>
              </a:bodyPr>
              <a:lstStyle/>
              <a:p>
                <a:pPr>
                  <a:defRPr sz="1400">
                    <a:solidFill>
                      <a:schemeClr val="bg1"/>
                    </a:solidFill>
                    <a:latin typeface="Century Gothic" panose="020B0502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Sheet1!$A$2:$A$10</c:f>
              <c:strCache>
                <c:ptCount val="9"/>
                <c:pt idx="0">
                  <c:v>TOTAL B:1800</c:v>
                </c:pt>
                <c:pt idx="1">
                  <c:v>Bogotá B:750</c:v>
                </c:pt>
                <c:pt idx="2">
                  <c:v>Medellín B:300</c:v>
                </c:pt>
                <c:pt idx="3">
                  <c:v>Cali B:300</c:v>
                </c:pt>
                <c:pt idx="4">
                  <c:v>Barranquilla B:164</c:v>
                </c:pt>
                <c:pt idx="5">
                  <c:v>Cartagena B:74</c:v>
                </c:pt>
                <c:pt idx="6">
                  <c:v>Santa Marta B:57</c:v>
                </c:pt>
                <c:pt idx="7">
                  <c:v>Bucaramanga B:65</c:v>
                </c:pt>
                <c:pt idx="8">
                  <c:v>Ciudades Intermedias B:90</c:v>
                </c:pt>
              </c:strCache>
            </c:strRef>
          </c:cat>
          <c:val>
            <c:numRef>
              <c:f>Sheet1!$G$2:$G$10</c:f>
              <c:numCache>
                <c:formatCode>0</c:formatCode>
                <c:ptCount val="9"/>
                <c:pt idx="0">
                  <c:v>27.93017456359102</c:v>
                </c:pt>
                <c:pt idx="1">
                  <c:v>28.415300546448087</c:v>
                </c:pt>
                <c:pt idx="2">
                  <c:v>23.706176961602672</c:v>
                </c:pt>
                <c:pt idx="3">
                  <c:v>30.921052631578949</c:v>
                </c:pt>
                <c:pt idx="4">
                  <c:v>26.376811594202898</c:v>
                </c:pt>
                <c:pt idx="5">
                  <c:v>33.333333333333329</c:v>
                </c:pt>
                <c:pt idx="6">
                  <c:v>23.770491803278688</c:v>
                </c:pt>
                <c:pt idx="7">
                  <c:v>25.78125</c:v>
                </c:pt>
                <c:pt idx="8">
                  <c:v>30.120481927710845</c:v>
                </c:pt>
              </c:numCache>
            </c:numRef>
          </c:val>
          <c:extLst>
            <c:ext xmlns:c16="http://schemas.microsoft.com/office/drawing/2014/chart" uri="{C3380CC4-5D6E-409C-BE32-E72D297353CC}">
              <c16:uniqueId val="{00000006-CEAB-4484-A033-0F3530935DD1}"/>
            </c:ext>
          </c:extLst>
        </c:ser>
        <c:ser>
          <c:idx val="6"/>
          <c:order val="6"/>
          <c:tx>
            <c:strRef>
              <c:f>Sheet1!$H$1</c:f>
              <c:strCache>
                <c:ptCount val="1"/>
                <c:pt idx="0">
                  <c:v>Ubicación</c:v>
                </c:pt>
              </c:strCache>
            </c:strRef>
          </c:tx>
          <c:spPr>
            <a:solidFill>
              <a:srgbClr val="FF6600"/>
            </a:solidFill>
          </c:spPr>
          <c:invertIfNegative val="0"/>
          <c:dLbls>
            <c:spPr>
              <a:noFill/>
              <a:ln>
                <a:noFill/>
              </a:ln>
              <a:effectLst/>
            </c:spPr>
            <c:txPr>
              <a:bodyPr wrap="square" lIns="38100" tIns="19050" rIns="38100" bIns="19050" anchor="ctr">
                <a:spAutoFit/>
              </a:bodyPr>
              <a:lstStyle/>
              <a:p>
                <a:pPr>
                  <a:defRPr sz="1400">
                    <a:solidFill>
                      <a:schemeClr val="bg1"/>
                    </a:solidFill>
                    <a:latin typeface="Century Gothic" panose="020B0502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Sheet1!$A$2:$A$10</c:f>
              <c:strCache>
                <c:ptCount val="9"/>
                <c:pt idx="0">
                  <c:v>TOTAL B:1800</c:v>
                </c:pt>
                <c:pt idx="1">
                  <c:v>Bogotá B:750</c:v>
                </c:pt>
                <c:pt idx="2">
                  <c:v>Medellín B:300</c:v>
                </c:pt>
                <c:pt idx="3">
                  <c:v>Cali B:300</c:v>
                </c:pt>
                <c:pt idx="4">
                  <c:v>Barranquilla B:164</c:v>
                </c:pt>
                <c:pt idx="5">
                  <c:v>Cartagena B:74</c:v>
                </c:pt>
                <c:pt idx="6">
                  <c:v>Santa Marta B:57</c:v>
                </c:pt>
                <c:pt idx="7">
                  <c:v>Bucaramanga B:65</c:v>
                </c:pt>
                <c:pt idx="8">
                  <c:v>Ciudades Intermedias B:90</c:v>
                </c:pt>
              </c:strCache>
            </c:strRef>
          </c:cat>
          <c:val>
            <c:numRef>
              <c:f>Sheet1!$H$2:$H$10</c:f>
              <c:numCache>
                <c:formatCode>0</c:formatCode>
                <c:ptCount val="9"/>
                <c:pt idx="0">
                  <c:v>33.250207813798838</c:v>
                </c:pt>
                <c:pt idx="1">
                  <c:v>33.060109289617486</c:v>
                </c:pt>
                <c:pt idx="2">
                  <c:v>39.232053422370619</c:v>
                </c:pt>
                <c:pt idx="3">
                  <c:v>32.565789473684212</c:v>
                </c:pt>
                <c:pt idx="4">
                  <c:v>29.565217391304348</c:v>
                </c:pt>
                <c:pt idx="5">
                  <c:v>24.712643678160919</c:v>
                </c:pt>
                <c:pt idx="6">
                  <c:v>27.049180327868854</c:v>
                </c:pt>
                <c:pt idx="7">
                  <c:v>36.71875</c:v>
                </c:pt>
                <c:pt idx="8">
                  <c:v>34.337349397590359</c:v>
                </c:pt>
              </c:numCache>
            </c:numRef>
          </c:val>
          <c:extLst>
            <c:ext xmlns:c16="http://schemas.microsoft.com/office/drawing/2014/chart" uri="{C3380CC4-5D6E-409C-BE32-E72D297353CC}">
              <c16:uniqueId val="{00000007-CEAB-4484-A033-0F3530935DD1}"/>
            </c:ext>
          </c:extLst>
        </c:ser>
        <c:dLbls>
          <c:showLegendKey val="0"/>
          <c:showVal val="0"/>
          <c:showCatName val="0"/>
          <c:showSerName val="0"/>
          <c:showPercent val="0"/>
          <c:showBubbleSize val="0"/>
        </c:dLbls>
        <c:gapWidth val="70"/>
        <c:overlap val="100"/>
        <c:axId val="130361600"/>
        <c:axId val="130379776"/>
      </c:barChart>
      <c:catAx>
        <c:axId val="130361600"/>
        <c:scaling>
          <c:orientation val="maxMin"/>
        </c:scaling>
        <c:delete val="0"/>
        <c:axPos val="l"/>
        <c:numFmt formatCode="General" sourceLinked="1"/>
        <c:majorTickMark val="out"/>
        <c:minorTickMark val="none"/>
        <c:tickLblPos val="nextTo"/>
        <c:spPr>
          <a:ln w="9416">
            <a:solidFill>
              <a:srgbClr val="003366"/>
            </a:solidFill>
            <a:prstDash val="solid"/>
          </a:ln>
        </c:spPr>
        <c:txPr>
          <a:bodyPr rot="0" vert="horz"/>
          <a:lstStyle/>
          <a:p>
            <a:pPr>
              <a:defRPr sz="1200" b="1" i="0" u="none" strike="noStrike" baseline="0">
                <a:solidFill>
                  <a:srgbClr val="003366"/>
                </a:solidFill>
                <a:latin typeface="Century Gothic"/>
                <a:ea typeface="Century Gothic"/>
                <a:cs typeface="Century Gothic"/>
              </a:defRPr>
            </a:pPr>
            <a:endParaRPr lang="es-CO"/>
          </a:p>
        </c:txPr>
        <c:crossAx val="130379776"/>
        <c:crosses val="autoZero"/>
        <c:auto val="0"/>
        <c:lblAlgn val="ctr"/>
        <c:lblOffset val="100"/>
        <c:tickLblSkip val="1"/>
        <c:tickMarkSkip val="1"/>
        <c:noMultiLvlLbl val="0"/>
      </c:catAx>
      <c:valAx>
        <c:axId val="130379776"/>
        <c:scaling>
          <c:orientation val="minMax"/>
        </c:scaling>
        <c:delete val="0"/>
        <c:axPos val="b"/>
        <c:numFmt formatCode="0%" sourceLinked="1"/>
        <c:majorTickMark val="out"/>
        <c:minorTickMark val="out"/>
        <c:tickLblPos val="nextTo"/>
        <c:spPr>
          <a:ln w="9416">
            <a:solidFill>
              <a:srgbClr val="003366"/>
            </a:solidFill>
            <a:prstDash val="solid"/>
          </a:ln>
        </c:spPr>
        <c:txPr>
          <a:bodyPr rot="0" vert="horz"/>
          <a:lstStyle/>
          <a:p>
            <a:pPr>
              <a:defRPr sz="1000" b="1" i="0" u="none" strike="noStrike" baseline="0">
                <a:solidFill>
                  <a:srgbClr val="003366"/>
                </a:solidFill>
                <a:latin typeface="Century Gothic"/>
                <a:ea typeface="Century Gothic"/>
                <a:cs typeface="Century Gothic"/>
              </a:defRPr>
            </a:pPr>
            <a:endParaRPr lang="es-CO"/>
          </a:p>
        </c:txPr>
        <c:crossAx val="130361600"/>
        <c:crosses val="max"/>
        <c:crossBetween val="between"/>
        <c:majorUnit val="0.2"/>
      </c:valAx>
      <c:spPr>
        <a:noFill/>
        <a:ln w="18833">
          <a:noFill/>
        </a:ln>
      </c:spPr>
    </c:plotArea>
    <c:legend>
      <c:legendPos val="t"/>
      <c:layout>
        <c:manualLayout>
          <c:xMode val="edge"/>
          <c:yMode val="edge"/>
          <c:x val="2.4028074168003091E-2"/>
          <c:y val="1.5870146380232045E-2"/>
          <c:w val="0.95908612481080224"/>
          <c:h val="0.19266234303874982"/>
        </c:manualLayout>
      </c:layout>
      <c:overlay val="0"/>
      <c:spPr>
        <a:noFill/>
        <a:ln w="9416">
          <a:noFill/>
          <a:prstDash val="solid"/>
        </a:ln>
      </c:spPr>
      <c:txPr>
        <a:bodyPr/>
        <a:lstStyle/>
        <a:p>
          <a:pPr>
            <a:defRPr sz="1400" b="1" i="0" u="none" strike="noStrike" baseline="0">
              <a:solidFill>
                <a:srgbClr val="003366"/>
              </a:solidFill>
              <a:latin typeface="Century Gothic"/>
              <a:ea typeface="Century Gothic"/>
              <a:cs typeface="Century Gothic"/>
            </a:defRPr>
          </a:pPr>
          <a:endParaRPr lang="es-CO"/>
        </a:p>
      </c:txPr>
    </c:legend>
    <c:plotVisOnly val="1"/>
    <c:dispBlanksAs val="gap"/>
    <c:showDLblsOverMax val="0"/>
  </c:chart>
  <c:spPr>
    <a:noFill/>
    <a:ln>
      <a:noFill/>
    </a:ln>
  </c:spPr>
  <c:txPr>
    <a:bodyPr/>
    <a:lstStyle/>
    <a:p>
      <a:pPr>
        <a:defRPr sz="1223" b="1" i="0" u="none" strike="noStrike" baseline="0">
          <a:solidFill>
            <a:schemeClr val="tx1"/>
          </a:solidFill>
          <a:latin typeface="Britannic Bold"/>
          <a:ea typeface="Britannic Bold"/>
          <a:cs typeface="Britannic Bold"/>
        </a:defRPr>
      </a:pPr>
      <a:endParaRPr lang="es-C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6967930029157"/>
          <c:y val="7.5123407063148837E-2"/>
          <c:w val="0.5276967930029155"/>
          <c:h val="0.91609862014765042"/>
        </c:manualLayout>
      </c:layout>
      <c:barChart>
        <c:barDir val="bar"/>
        <c:grouping val="clustered"/>
        <c:varyColors val="0"/>
        <c:ser>
          <c:idx val="0"/>
          <c:order val="0"/>
          <c:tx>
            <c:strRef>
              <c:f>Sheet1!$B$1</c:f>
              <c:strCache>
                <c:ptCount val="1"/>
                <c:pt idx="0">
                  <c:v>Vehículo particular</c:v>
                </c:pt>
              </c:strCache>
            </c:strRef>
          </c:tx>
          <c:spPr>
            <a:solidFill>
              <a:srgbClr val="FFC000"/>
            </a:solidFill>
            <a:ln w="18851">
              <a:noFill/>
            </a:ln>
          </c:spPr>
          <c:invertIfNegative val="0"/>
          <c:dLbls>
            <c:dLbl>
              <c:idx val="0"/>
              <c:spPr>
                <a:noFill/>
                <a:ln w="18851">
                  <a:noFill/>
                </a:ln>
              </c:spPr>
              <c:txPr>
                <a:bodyPr/>
                <a:lstStyle/>
                <a:p>
                  <a:pPr>
                    <a:defRPr sz="14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0-1CAA-4C04-889E-65C5B53F6FB4}"/>
                </c:ext>
              </c:extLst>
            </c:dLbl>
            <c:dLbl>
              <c:idx val="1"/>
              <c:spPr>
                <a:noFill/>
                <a:ln w="18851">
                  <a:noFill/>
                </a:ln>
              </c:spPr>
              <c:txPr>
                <a:bodyPr/>
                <a:lstStyle/>
                <a:p>
                  <a:pPr>
                    <a:defRPr sz="14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1-1CAA-4C04-889E-65C5B53F6FB4}"/>
                </c:ext>
              </c:extLst>
            </c:dLbl>
            <c:dLbl>
              <c:idx val="2"/>
              <c:spPr>
                <a:noFill/>
                <a:ln w="18851">
                  <a:noFill/>
                </a:ln>
              </c:spPr>
              <c:txPr>
                <a:bodyPr/>
                <a:lstStyle/>
                <a:p>
                  <a:pPr>
                    <a:defRPr sz="14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2-1CAA-4C04-889E-65C5B53F6FB4}"/>
                </c:ext>
              </c:extLst>
            </c:dLbl>
            <c:dLbl>
              <c:idx val="3"/>
              <c:spPr>
                <a:noFill/>
                <a:ln w="18851">
                  <a:noFill/>
                </a:ln>
              </c:spPr>
              <c:txPr>
                <a:bodyPr/>
                <a:lstStyle/>
                <a:p>
                  <a:pPr>
                    <a:defRPr sz="14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extLst>
                <c:ext xmlns:c16="http://schemas.microsoft.com/office/drawing/2014/chart" uri="{C3380CC4-5D6E-409C-BE32-E72D297353CC}">
                  <c16:uniqueId val="{00000003-1CAA-4C04-889E-65C5B53F6FB4}"/>
                </c:ext>
              </c:extLst>
            </c:dLbl>
            <c:spPr>
              <a:noFill/>
              <a:ln w="18851">
                <a:noFill/>
              </a:ln>
            </c:spPr>
            <c:txPr>
              <a:bodyPr wrap="square" lIns="38100" tIns="19050" rIns="38100" bIns="19050" anchor="ctr">
                <a:spAutoFit/>
              </a:bodyPr>
              <a:lstStyle/>
              <a:p>
                <a:pPr>
                  <a:defRPr sz="14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TOTAL</c:v>
                </c:pt>
                <c:pt idx="1">
                  <c:v>Bogotá</c:v>
                </c:pt>
                <c:pt idx="2">
                  <c:v>Medellín</c:v>
                </c:pt>
                <c:pt idx="3">
                  <c:v>Cali</c:v>
                </c:pt>
                <c:pt idx="4">
                  <c:v>Barranquilla</c:v>
                </c:pt>
                <c:pt idx="5">
                  <c:v>Cartagena</c:v>
                </c:pt>
                <c:pt idx="6">
                  <c:v>Santa Marta</c:v>
                </c:pt>
                <c:pt idx="7">
                  <c:v>Bucaramanga</c:v>
                </c:pt>
                <c:pt idx="8">
                  <c:v>C Intermedias</c:v>
                </c:pt>
              </c:strCache>
            </c:strRef>
          </c:cat>
          <c:val>
            <c:numRef>
              <c:f>Sheet1!$B$2:$B$10</c:f>
              <c:numCache>
                <c:formatCode>0</c:formatCode>
                <c:ptCount val="9"/>
                <c:pt idx="0">
                  <c:v>56.28</c:v>
                </c:pt>
                <c:pt idx="1">
                  <c:v>48.46</c:v>
                </c:pt>
                <c:pt idx="2">
                  <c:v>62</c:v>
                </c:pt>
                <c:pt idx="3">
                  <c:v>62.46</c:v>
                </c:pt>
                <c:pt idx="4">
                  <c:v>67.900000000000006</c:v>
                </c:pt>
                <c:pt idx="5">
                  <c:v>74.319999999999993</c:v>
                </c:pt>
                <c:pt idx="6">
                  <c:v>32.14</c:v>
                </c:pt>
                <c:pt idx="7">
                  <c:v>64.62</c:v>
                </c:pt>
                <c:pt idx="8">
                  <c:v>55.56</c:v>
                </c:pt>
              </c:numCache>
            </c:numRef>
          </c:val>
          <c:extLst>
            <c:ext xmlns:c16="http://schemas.microsoft.com/office/drawing/2014/chart" uri="{C3380CC4-5D6E-409C-BE32-E72D297353CC}">
              <c16:uniqueId val="{00000004-7679-4493-AE7B-1E33D247B043}"/>
            </c:ext>
          </c:extLst>
        </c:ser>
        <c:ser>
          <c:idx val="1"/>
          <c:order val="1"/>
          <c:tx>
            <c:strRef>
              <c:f>Sheet1!$C$1</c:f>
              <c:strCache>
                <c:ptCount val="1"/>
                <c:pt idx="0">
                  <c:v>Transporte público</c:v>
                </c:pt>
              </c:strCache>
            </c:strRef>
          </c:tx>
          <c:spPr>
            <a:solidFill>
              <a:srgbClr val="00B050"/>
            </a:solidFill>
            <a:ln w="18851">
              <a:noFill/>
            </a:ln>
          </c:spPr>
          <c:invertIfNegative val="0"/>
          <c:dLbls>
            <c:dLbl>
              <c:idx val="4"/>
              <c:layout>
                <c:manualLayout>
                  <c:x val="3.0567433865130466E-3"/>
                  <c:y val="1.0408602044693412E-1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9BB-4E37-8F7D-907B47B292DD}"/>
                </c:ext>
              </c:extLst>
            </c:dLbl>
            <c:spPr>
              <a:noFill/>
              <a:ln w="18851">
                <a:noFill/>
              </a:ln>
            </c:spPr>
            <c:txPr>
              <a:bodyPr wrap="square" lIns="38100" tIns="19050" rIns="38100" bIns="19050" anchor="ctr">
                <a:spAutoFit/>
              </a:bodyPr>
              <a:lstStyle/>
              <a:p>
                <a:pPr>
                  <a:defRPr sz="14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TOTAL</c:v>
                </c:pt>
                <c:pt idx="1">
                  <c:v>Bogotá</c:v>
                </c:pt>
                <c:pt idx="2">
                  <c:v>Medellín</c:v>
                </c:pt>
                <c:pt idx="3">
                  <c:v>Cali</c:v>
                </c:pt>
                <c:pt idx="4">
                  <c:v>Barranquilla</c:v>
                </c:pt>
                <c:pt idx="5">
                  <c:v>Cartagena</c:v>
                </c:pt>
                <c:pt idx="6">
                  <c:v>Santa Marta</c:v>
                </c:pt>
                <c:pt idx="7">
                  <c:v>Bucaramanga</c:v>
                </c:pt>
                <c:pt idx="8">
                  <c:v>C Intermedias</c:v>
                </c:pt>
              </c:strCache>
            </c:strRef>
          </c:cat>
          <c:val>
            <c:numRef>
              <c:f>Sheet1!$C$2:$C$10</c:f>
              <c:numCache>
                <c:formatCode>0</c:formatCode>
                <c:ptCount val="9"/>
                <c:pt idx="0">
                  <c:v>43.77</c:v>
                </c:pt>
                <c:pt idx="1">
                  <c:v>56.88</c:v>
                </c:pt>
                <c:pt idx="2">
                  <c:v>40</c:v>
                </c:pt>
                <c:pt idx="3">
                  <c:v>32.56</c:v>
                </c:pt>
                <c:pt idx="4">
                  <c:v>29.01</c:v>
                </c:pt>
                <c:pt idx="5">
                  <c:v>24.32</c:v>
                </c:pt>
                <c:pt idx="6">
                  <c:v>57.14</c:v>
                </c:pt>
                <c:pt idx="7">
                  <c:v>35.380000000000003</c:v>
                </c:pt>
                <c:pt idx="8">
                  <c:v>24.44</c:v>
                </c:pt>
              </c:numCache>
            </c:numRef>
          </c:val>
          <c:extLst>
            <c:ext xmlns:c16="http://schemas.microsoft.com/office/drawing/2014/chart" uri="{C3380CC4-5D6E-409C-BE32-E72D297353CC}">
              <c16:uniqueId val="{00000005-7679-4493-AE7B-1E33D247B043}"/>
            </c:ext>
          </c:extLst>
        </c:ser>
        <c:ser>
          <c:idx val="2"/>
          <c:order val="2"/>
          <c:tx>
            <c:strRef>
              <c:f>Sheet1!$D$1</c:f>
              <c:strCache>
                <c:ptCount val="1"/>
                <c:pt idx="0">
                  <c:v>Moto</c:v>
                </c:pt>
              </c:strCache>
            </c:strRef>
          </c:tx>
          <c:spPr>
            <a:solidFill>
              <a:srgbClr val="00B0F0"/>
            </a:solidFill>
            <a:ln w="18851">
              <a:noFill/>
            </a:ln>
          </c:spPr>
          <c:invertIfNegative val="0"/>
          <c:dLbls>
            <c:spPr>
              <a:noFill/>
              <a:ln w="18851">
                <a:noFill/>
              </a:ln>
            </c:spPr>
            <c:txPr>
              <a:bodyPr wrap="square" lIns="38100" tIns="19050" rIns="38100" bIns="19050" anchor="ctr">
                <a:spAutoFit/>
              </a:bodyPr>
              <a:lstStyle/>
              <a:p>
                <a:pPr>
                  <a:defRPr sz="1400" b="1" i="0" u="none" strike="noStrike" baseline="0">
                    <a:solidFill>
                      <a:srgbClr val="003366"/>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TOTAL</c:v>
                </c:pt>
                <c:pt idx="1">
                  <c:v>Bogotá</c:v>
                </c:pt>
                <c:pt idx="2">
                  <c:v>Medellín</c:v>
                </c:pt>
                <c:pt idx="3">
                  <c:v>Cali</c:v>
                </c:pt>
                <c:pt idx="4">
                  <c:v>Barranquilla</c:v>
                </c:pt>
                <c:pt idx="5">
                  <c:v>Cartagena</c:v>
                </c:pt>
                <c:pt idx="6">
                  <c:v>Santa Marta</c:v>
                </c:pt>
                <c:pt idx="7">
                  <c:v>Bucaramanga</c:v>
                </c:pt>
                <c:pt idx="8">
                  <c:v>C Intermedias</c:v>
                </c:pt>
              </c:strCache>
            </c:strRef>
          </c:cat>
          <c:val>
            <c:numRef>
              <c:f>Sheet1!$D$2:$D$10</c:f>
              <c:numCache>
                <c:formatCode>0</c:formatCode>
                <c:ptCount val="9"/>
                <c:pt idx="0">
                  <c:v>21.08</c:v>
                </c:pt>
                <c:pt idx="1">
                  <c:v>18.690000000000001</c:v>
                </c:pt>
                <c:pt idx="2">
                  <c:v>24</c:v>
                </c:pt>
                <c:pt idx="3">
                  <c:v>23.92</c:v>
                </c:pt>
                <c:pt idx="4">
                  <c:v>8.02</c:v>
                </c:pt>
                <c:pt idx="5">
                  <c:v>39.19</c:v>
                </c:pt>
                <c:pt idx="6">
                  <c:v>26.79</c:v>
                </c:pt>
                <c:pt idx="7">
                  <c:v>20</c:v>
                </c:pt>
                <c:pt idx="8">
                  <c:v>26.67</c:v>
                </c:pt>
              </c:numCache>
            </c:numRef>
          </c:val>
          <c:extLst>
            <c:ext xmlns:c16="http://schemas.microsoft.com/office/drawing/2014/chart" uri="{C3380CC4-5D6E-409C-BE32-E72D297353CC}">
              <c16:uniqueId val="{00000006-7679-4493-AE7B-1E33D247B043}"/>
            </c:ext>
          </c:extLst>
        </c:ser>
        <c:dLbls>
          <c:showLegendKey val="0"/>
          <c:showVal val="1"/>
          <c:showCatName val="0"/>
          <c:showSerName val="0"/>
          <c:showPercent val="0"/>
          <c:showBubbleSize val="0"/>
        </c:dLbls>
        <c:gapWidth val="20"/>
        <c:axId val="130511232"/>
        <c:axId val="130512768"/>
      </c:barChart>
      <c:catAx>
        <c:axId val="130511232"/>
        <c:scaling>
          <c:orientation val="maxMin"/>
        </c:scaling>
        <c:delete val="0"/>
        <c:axPos val="l"/>
        <c:numFmt formatCode="General" sourceLinked="1"/>
        <c:majorTickMark val="out"/>
        <c:minorTickMark val="none"/>
        <c:tickLblPos val="nextTo"/>
        <c:spPr>
          <a:ln w="9426">
            <a:solidFill>
              <a:srgbClr val="969696"/>
            </a:solidFill>
            <a:prstDash val="solid"/>
          </a:ln>
        </c:spPr>
        <c:txPr>
          <a:bodyPr rot="0" vert="horz"/>
          <a:lstStyle/>
          <a:p>
            <a:pPr>
              <a:defRPr sz="1400" b="1" i="0" u="none" strike="noStrike" baseline="0">
                <a:solidFill>
                  <a:srgbClr val="003366"/>
                </a:solidFill>
                <a:latin typeface="Century Gothic"/>
                <a:ea typeface="Century Gothic"/>
                <a:cs typeface="Century Gothic"/>
              </a:defRPr>
            </a:pPr>
            <a:endParaRPr lang="es-CO"/>
          </a:p>
        </c:txPr>
        <c:crossAx val="130512768"/>
        <c:crosses val="autoZero"/>
        <c:auto val="1"/>
        <c:lblAlgn val="ctr"/>
        <c:lblOffset val="100"/>
        <c:noMultiLvlLbl val="0"/>
      </c:catAx>
      <c:valAx>
        <c:axId val="130512768"/>
        <c:scaling>
          <c:orientation val="minMax"/>
          <c:max val="100"/>
        </c:scaling>
        <c:delete val="0"/>
        <c:axPos val="t"/>
        <c:numFmt formatCode="0" sourceLinked="1"/>
        <c:majorTickMark val="out"/>
        <c:minorTickMark val="none"/>
        <c:tickLblPos val="nextTo"/>
        <c:txPr>
          <a:bodyPr/>
          <a:lstStyle/>
          <a:p>
            <a:pPr>
              <a:defRPr sz="900" b="0">
                <a:solidFill>
                  <a:schemeClr val="tx1">
                    <a:lumMod val="75000"/>
                    <a:lumOff val="25000"/>
                  </a:schemeClr>
                </a:solidFill>
                <a:latin typeface="Century Gothic" panose="020B0502020202020204" pitchFamily="34" charset="0"/>
              </a:defRPr>
            </a:pPr>
            <a:endParaRPr lang="es-CO"/>
          </a:p>
        </c:txPr>
        <c:crossAx val="130511232"/>
        <c:crosses val="autoZero"/>
        <c:crossBetween val="between"/>
        <c:majorUnit val="20"/>
      </c:valAx>
      <c:spPr>
        <a:noFill/>
        <a:ln w="18851">
          <a:noFill/>
        </a:ln>
      </c:spPr>
    </c:plotArea>
    <c:plotVisOnly val="1"/>
    <c:dispBlanksAs val="gap"/>
    <c:showDLblsOverMax val="0"/>
  </c:chart>
  <c:spPr>
    <a:noFill/>
    <a:ln>
      <a:noFill/>
    </a:ln>
  </c:spPr>
  <c:txPr>
    <a:bodyPr/>
    <a:lstStyle/>
    <a:p>
      <a:pPr>
        <a:defRPr sz="742" b="1" i="0" u="none" strike="noStrike" baseline="0">
          <a:solidFill>
            <a:schemeClr val="tx1"/>
          </a:solidFill>
          <a:latin typeface="Tahoma"/>
          <a:ea typeface="Tahoma"/>
          <a:cs typeface="Tahoma"/>
        </a:defRPr>
      </a:pPr>
      <a:endParaRPr lang="es-C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52369288192927"/>
          <c:y val="0.44073193410808825"/>
          <c:w val="1.4609250426490009E-2"/>
          <c:h val="5.9301805588437478E-2"/>
        </c:manualLayout>
      </c:layout>
      <c:barChart>
        <c:barDir val="bar"/>
        <c:grouping val="stacked"/>
        <c:varyColors val="0"/>
        <c:ser>
          <c:idx val="0"/>
          <c:order val="0"/>
          <c:tx>
            <c:strRef>
              <c:f>Sheet1!$B$1</c:f>
              <c:strCache>
                <c:ptCount val="1"/>
                <c:pt idx="0">
                  <c:v>Vehículo particular</c:v>
                </c:pt>
              </c:strCache>
            </c:strRef>
          </c:tx>
          <c:spPr>
            <a:solidFill>
              <a:srgbClr val="FFC000"/>
            </a:solidFill>
            <a:ln w="18851">
              <a:noFill/>
            </a:ln>
          </c:spPr>
          <c:invertIfNegative val="0"/>
          <c:val>
            <c:numRef>
              <c:f>Sheet1!$B$2</c:f>
              <c:numCache>
                <c:formatCode>0</c:formatCode>
                <c:ptCount val="1"/>
                <c:pt idx="0">
                  <c:v>30.39</c:v>
                </c:pt>
              </c:numCache>
            </c:numRef>
          </c:val>
          <c:extLst>
            <c:ext xmlns:c16="http://schemas.microsoft.com/office/drawing/2014/chart" uri="{C3380CC4-5D6E-409C-BE32-E72D297353CC}">
              <c16:uniqueId val="{00000000-7AF0-486E-B026-1099F5F08EA9}"/>
            </c:ext>
          </c:extLst>
        </c:ser>
        <c:ser>
          <c:idx val="1"/>
          <c:order val="1"/>
          <c:tx>
            <c:strRef>
              <c:f>Sheet1!$C$1</c:f>
              <c:strCache>
                <c:ptCount val="1"/>
                <c:pt idx="0">
                  <c:v>Transporte público</c:v>
                </c:pt>
              </c:strCache>
            </c:strRef>
          </c:tx>
          <c:spPr>
            <a:solidFill>
              <a:srgbClr val="00B050"/>
            </a:solidFill>
            <a:ln w="18851">
              <a:noFill/>
            </a:ln>
          </c:spPr>
          <c:invertIfNegative val="0"/>
          <c:val>
            <c:numRef>
              <c:f>Sheet1!$C$2</c:f>
              <c:numCache>
                <c:formatCode>0</c:formatCode>
                <c:ptCount val="1"/>
              </c:numCache>
            </c:numRef>
          </c:val>
          <c:extLst>
            <c:ext xmlns:c16="http://schemas.microsoft.com/office/drawing/2014/chart" uri="{C3380CC4-5D6E-409C-BE32-E72D297353CC}">
              <c16:uniqueId val="{00000001-7AF0-486E-B026-1099F5F08EA9}"/>
            </c:ext>
          </c:extLst>
        </c:ser>
        <c:ser>
          <c:idx val="2"/>
          <c:order val="2"/>
          <c:tx>
            <c:strRef>
              <c:f>Sheet1!$D$1</c:f>
              <c:strCache>
                <c:ptCount val="1"/>
                <c:pt idx="0">
                  <c:v>Moto</c:v>
                </c:pt>
              </c:strCache>
            </c:strRef>
          </c:tx>
          <c:spPr>
            <a:solidFill>
              <a:srgbClr val="00B0F0"/>
            </a:solidFill>
            <a:ln w="18851">
              <a:noFill/>
            </a:ln>
          </c:spPr>
          <c:invertIfNegative val="0"/>
          <c:val>
            <c:numRef>
              <c:f>Sheet1!$D$2</c:f>
              <c:numCache>
                <c:formatCode>0</c:formatCode>
                <c:ptCount val="1"/>
              </c:numCache>
            </c:numRef>
          </c:val>
          <c:extLst>
            <c:ext xmlns:c16="http://schemas.microsoft.com/office/drawing/2014/chart" uri="{C3380CC4-5D6E-409C-BE32-E72D297353CC}">
              <c16:uniqueId val="{00000002-7AF0-486E-B026-1099F5F08EA9}"/>
            </c:ext>
          </c:extLst>
        </c:ser>
        <c:dLbls>
          <c:showLegendKey val="0"/>
          <c:showVal val="0"/>
          <c:showCatName val="0"/>
          <c:showSerName val="0"/>
          <c:showPercent val="0"/>
          <c:showBubbleSize val="0"/>
        </c:dLbls>
        <c:gapWidth val="20"/>
        <c:overlap val="100"/>
        <c:axId val="130916736"/>
        <c:axId val="130918272"/>
      </c:barChart>
      <c:catAx>
        <c:axId val="130916736"/>
        <c:scaling>
          <c:orientation val="maxMin"/>
        </c:scaling>
        <c:delete val="1"/>
        <c:axPos val="l"/>
        <c:numFmt formatCode="General" sourceLinked="1"/>
        <c:majorTickMark val="out"/>
        <c:minorTickMark val="none"/>
        <c:tickLblPos val="nextTo"/>
        <c:crossAx val="130918272"/>
        <c:crosses val="autoZero"/>
        <c:auto val="1"/>
        <c:lblAlgn val="ctr"/>
        <c:lblOffset val="100"/>
        <c:tickLblSkip val="1"/>
        <c:tickMarkSkip val="1"/>
        <c:noMultiLvlLbl val="0"/>
      </c:catAx>
      <c:valAx>
        <c:axId val="130918272"/>
        <c:scaling>
          <c:orientation val="minMax"/>
          <c:max val="100"/>
        </c:scaling>
        <c:delete val="1"/>
        <c:axPos val="t"/>
        <c:numFmt formatCode="0" sourceLinked="1"/>
        <c:majorTickMark val="out"/>
        <c:minorTickMark val="none"/>
        <c:tickLblPos val="nextTo"/>
        <c:crossAx val="130916736"/>
        <c:crosses val="autoZero"/>
        <c:crossBetween val="between"/>
        <c:majorUnit val="20"/>
      </c:valAx>
      <c:spPr>
        <a:noFill/>
        <a:ln w="25400">
          <a:noFill/>
        </a:ln>
      </c:spPr>
    </c:plotArea>
    <c:legend>
      <c:legendPos val="t"/>
      <c:layout>
        <c:manualLayout>
          <c:xMode val="edge"/>
          <c:yMode val="edge"/>
          <c:x val="3.9381142286700225E-3"/>
          <c:y val="0.30881887044070905"/>
          <c:w val="0.98106890677107561"/>
          <c:h val="0.29278393670204189"/>
        </c:manualLayout>
      </c:layout>
      <c:overlay val="0"/>
      <c:spPr>
        <a:solidFill>
          <a:schemeClr val="bg1"/>
        </a:solidFill>
      </c:spPr>
      <c:txPr>
        <a:bodyPr/>
        <a:lstStyle/>
        <a:p>
          <a:pPr>
            <a:defRPr sz="1400" b="0">
              <a:latin typeface="Century Gothic" panose="020B0502020202020204" pitchFamily="34" charset="0"/>
            </a:defRPr>
          </a:pPr>
          <a:endParaRPr lang="es-CO"/>
        </a:p>
      </c:txPr>
    </c:legend>
    <c:plotVisOnly val="1"/>
    <c:dispBlanksAs val="gap"/>
    <c:showDLblsOverMax val="0"/>
  </c:chart>
  <c:spPr>
    <a:noFill/>
    <a:ln>
      <a:noFill/>
    </a:ln>
  </c:spPr>
  <c:txPr>
    <a:bodyPr/>
    <a:lstStyle/>
    <a:p>
      <a:pPr>
        <a:defRPr sz="742" b="1" i="0" u="none" strike="noStrike" baseline="0">
          <a:solidFill>
            <a:schemeClr val="tx1"/>
          </a:solidFill>
          <a:latin typeface="Tahoma"/>
          <a:ea typeface="Tahoma"/>
          <a:cs typeface="Tahoma"/>
        </a:defRPr>
      </a:pPr>
      <a:endParaRPr lang="es-C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50335570469796"/>
          <c:y val="0.1177700348432056"/>
          <c:w val="0.61241610738255037"/>
          <c:h val="0.7878322577504836"/>
        </c:manualLayout>
      </c:layout>
      <c:barChart>
        <c:barDir val="bar"/>
        <c:grouping val="percentStacked"/>
        <c:varyColors val="0"/>
        <c:ser>
          <c:idx val="0"/>
          <c:order val="0"/>
          <c:tx>
            <c:strRef>
              <c:f>Sheet1!$B$1</c:f>
              <c:strCache>
                <c:ptCount val="1"/>
                <c:pt idx="0">
                  <c:v>Si</c:v>
                </c:pt>
              </c:strCache>
            </c:strRef>
          </c:tx>
          <c:spPr>
            <a:solidFill>
              <a:srgbClr val="FFCC00"/>
            </a:solidFill>
            <a:ln w="18833">
              <a:noFill/>
            </a:ln>
          </c:spPr>
          <c:invertIfNegative val="0"/>
          <c:dLbls>
            <c:dLbl>
              <c:idx val="1"/>
              <c:spPr>
                <a:noFill/>
                <a:ln w="18833">
                  <a:noFill/>
                </a:ln>
              </c:spPr>
              <c:txPr>
                <a:bodyPr/>
                <a:lstStyle/>
                <a:p>
                  <a:pPr>
                    <a:defRPr sz="1400" b="1" i="0" u="none" strike="noStrike" baseline="0">
                      <a:solidFill>
                        <a:srgbClr val="003366"/>
                      </a:solidFill>
                      <a:latin typeface="Century Gothic"/>
                      <a:ea typeface="Century Gothic"/>
                      <a:cs typeface="Century Gothic"/>
                    </a:defRPr>
                  </a:pPr>
                  <a:endParaRPr lang="es-CO"/>
                </a:p>
              </c:txPr>
              <c:dLblPos val="ctr"/>
              <c:showLegendKey val="0"/>
              <c:showVal val="1"/>
              <c:showCatName val="0"/>
              <c:showSerName val="0"/>
              <c:showPercent val="0"/>
              <c:showBubbleSize val="0"/>
              <c:extLst>
                <c:ext xmlns:c16="http://schemas.microsoft.com/office/drawing/2014/chart" uri="{C3380CC4-5D6E-409C-BE32-E72D297353CC}">
                  <c16:uniqueId val="{00000000-6369-4647-9C28-33A2AECE6607}"/>
                </c:ext>
              </c:extLst>
            </c:dLbl>
            <c:spPr>
              <a:noFill/>
              <a:ln w="18833">
                <a:noFill/>
              </a:ln>
            </c:spPr>
            <c:txPr>
              <a:bodyPr wrap="square" lIns="38100" tIns="19050" rIns="38100" bIns="19050" anchor="ctr">
                <a:spAutoFit/>
              </a:bodyPr>
              <a:lstStyle/>
              <a:p>
                <a:pPr>
                  <a:defRPr sz="1400" b="1" i="0" u="none" strike="noStrike" baseline="0">
                    <a:solidFill>
                      <a:srgbClr val="003366"/>
                    </a:solidFill>
                    <a:latin typeface="Century Gothic"/>
                    <a:ea typeface="Century Gothic"/>
                    <a:cs typeface="Century Gothic"/>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TOTAL</c:v>
                </c:pt>
                <c:pt idx="1">
                  <c:v>Bogotá</c:v>
                </c:pt>
                <c:pt idx="2">
                  <c:v>Medellín</c:v>
                </c:pt>
                <c:pt idx="3">
                  <c:v>Cali</c:v>
                </c:pt>
                <c:pt idx="4">
                  <c:v>Barranquilla</c:v>
                </c:pt>
                <c:pt idx="5">
                  <c:v>Cartagena</c:v>
                </c:pt>
                <c:pt idx="6">
                  <c:v>Santa Marta</c:v>
                </c:pt>
                <c:pt idx="7">
                  <c:v>Bucaramanga</c:v>
                </c:pt>
                <c:pt idx="8">
                  <c:v>C Intermedias</c:v>
                </c:pt>
              </c:strCache>
            </c:strRef>
          </c:cat>
          <c:val>
            <c:numRef>
              <c:f>Sheet1!$B$2:$B$10</c:f>
              <c:numCache>
                <c:formatCode>0</c:formatCode>
                <c:ptCount val="9"/>
                <c:pt idx="0">
                  <c:v>75.05</c:v>
                </c:pt>
                <c:pt idx="1">
                  <c:v>80.540000000000006</c:v>
                </c:pt>
                <c:pt idx="2">
                  <c:v>74.59</c:v>
                </c:pt>
                <c:pt idx="3">
                  <c:v>63.33</c:v>
                </c:pt>
                <c:pt idx="4">
                  <c:v>69.23</c:v>
                </c:pt>
                <c:pt idx="5">
                  <c:v>70</c:v>
                </c:pt>
                <c:pt idx="6">
                  <c:v>85.19</c:v>
                </c:pt>
                <c:pt idx="7">
                  <c:v>80</c:v>
                </c:pt>
                <c:pt idx="8">
                  <c:v>70</c:v>
                </c:pt>
              </c:numCache>
            </c:numRef>
          </c:val>
          <c:extLst>
            <c:ext xmlns:c16="http://schemas.microsoft.com/office/drawing/2014/chart" uri="{C3380CC4-5D6E-409C-BE32-E72D297353CC}">
              <c16:uniqueId val="{00000001-872E-46BF-ABB0-75225D8D5114}"/>
            </c:ext>
          </c:extLst>
        </c:ser>
        <c:ser>
          <c:idx val="1"/>
          <c:order val="1"/>
          <c:tx>
            <c:strRef>
              <c:f>Sheet1!$C$1</c:f>
              <c:strCache>
                <c:ptCount val="1"/>
                <c:pt idx="0">
                  <c:v>No</c:v>
                </c:pt>
              </c:strCache>
            </c:strRef>
          </c:tx>
          <c:spPr>
            <a:solidFill>
              <a:srgbClr val="99CC00"/>
            </a:solidFill>
            <a:ln w="18833">
              <a:noFill/>
            </a:ln>
          </c:spPr>
          <c:invertIfNegative val="0"/>
          <c:dLbls>
            <c:spPr>
              <a:noFill/>
              <a:ln w="18833">
                <a:noFill/>
              </a:ln>
            </c:spPr>
            <c:txPr>
              <a:bodyPr wrap="square" lIns="38100" tIns="19050" rIns="38100" bIns="19050" anchor="ctr">
                <a:spAutoFit/>
              </a:bodyPr>
              <a:lstStyle/>
              <a:p>
                <a:pPr>
                  <a:defRPr sz="14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TOTAL</c:v>
                </c:pt>
                <c:pt idx="1">
                  <c:v>Bogotá</c:v>
                </c:pt>
                <c:pt idx="2">
                  <c:v>Medellín</c:v>
                </c:pt>
                <c:pt idx="3">
                  <c:v>Cali</c:v>
                </c:pt>
                <c:pt idx="4">
                  <c:v>Barranquilla</c:v>
                </c:pt>
                <c:pt idx="5">
                  <c:v>Cartagena</c:v>
                </c:pt>
                <c:pt idx="6">
                  <c:v>Santa Marta</c:v>
                </c:pt>
                <c:pt idx="7">
                  <c:v>Bucaramanga</c:v>
                </c:pt>
                <c:pt idx="8">
                  <c:v>C Intermedias</c:v>
                </c:pt>
              </c:strCache>
            </c:strRef>
          </c:cat>
          <c:val>
            <c:numRef>
              <c:f>Sheet1!$C$2:$C$10</c:f>
              <c:numCache>
                <c:formatCode>0</c:formatCode>
                <c:ptCount val="9"/>
                <c:pt idx="0">
                  <c:v>24.77</c:v>
                </c:pt>
                <c:pt idx="1">
                  <c:v>19.239999999999998</c:v>
                </c:pt>
                <c:pt idx="2">
                  <c:v>24.86</c:v>
                </c:pt>
                <c:pt idx="3">
                  <c:v>36.67</c:v>
                </c:pt>
                <c:pt idx="4">
                  <c:v>30.77</c:v>
                </c:pt>
                <c:pt idx="5">
                  <c:v>30</c:v>
                </c:pt>
                <c:pt idx="6">
                  <c:v>14.81</c:v>
                </c:pt>
                <c:pt idx="7">
                  <c:v>20</c:v>
                </c:pt>
                <c:pt idx="8">
                  <c:v>30</c:v>
                </c:pt>
              </c:numCache>
            </c:numRef>
          </c:val>
          <c:extLst>
            <c:ext xmlns:c16="http://schemas.microsoft.com/office/drawing/2014/chart" uri="{C3380CC4-5D6E-409C-BE32-E72D297353CC}">
              <c16:uniqueId val="{00000002-872E-46BF-ABB0-75225D8D5114}"/>
            </c:ext>
          </c:extLst>
        </c:ser>
        <c:dLbls>
          <c:showLegendKey val="0"/>
          <c:showVal val="0"/>
          <c:showCatName val="0"/>
          <c:showSerName val="0"/>
          <c:showPercent val="0"/>
          <c:showBubbleSize val="0"/>
        </c:dLbls>
        <c:gapWidth val="70"/>
        <c:overlap val="100"/>
        <c:axId val="130478080"/>
        <c:axId val="130479616"/>
      </c:barChart>
      <c:catAx>
        <c:axId val="130478080"/>
        <c:scaling>
          <c:orientation val="maxMin"/>
        </c:scaling>
        <c:delete val="0"/>
        <c:axPos val="l"/>
        <c:numFmt formatCode="General" sourceLinked="1"/>
        <c:majorTickMark val="out"/>
        <c:minorTickMark val="none"/>
        <c:tickLblPos val="nextTo"/>
        <c:spPr>
          <a:ln w="9416">
            <a:solidFill>
              <a:srgbClr val="003366"/>
            </a:solidFill>
            <a:prstDash val="solid"/>
          </a:ln>
        </c:spPr>
        <c:txPr>
          <a:bodyPr rot="0" vert="horz"/>
          <a:lstStyle/>
          <a:p>
            <a:pPr>
              <a:defRPr sz="1200" b="1" i="0" u="none" strike="noStrike" baseline="0">
                <a:solidFill>
                  <a:srgbClr val="003366"/>
                </a:solidFill>
                <a:latin typeface="Century Gothic"/>
                <a:ea typeface="Century Gothic"/>
                <a:cs typeface="Century Gothic"/>
              </a:defRPr>
            </a:pPr>
            <a:endParaRPr lang="es-CO"/>
          </a:p>
        </c:txPr>
        <c:crossAx val="130479616"/>
        <c:crosses val="autoZero"/>
        <c:auto val="0"/>
        <c:lblAlgn val="ctr"/>
        <c:lblOffset val="100"/>
        <c:tickLblSkip val="1"/>
        <c:tickMarkSkip val="1"/>
        <c:noMultiLvlLbl val="0"/>
      </c:catAx>
      <c:valAx>
        <c:axId val="130479616"/>
        <c:scaling>
          <c:orientation val="minMax"/>
        </c:scaling>
        <c:delete val="0"/>
        <c:axPos val="b"/>
        <c:numFmt formatCode="0%" sourceLinked="1"/>
        <c:majorTickMark val="out"/>
        <c:minorTickMark val="out"/>
        <c:tickLblPos val="nextTo"/>
        <c:spPr>
          <a:ln w="9416">
            <a:solidFill>
              <a:srgbClr val="003366"/>
            </a:solidFill>
            <a:prstDash val="solid"/>
          </a:ln>
        </c:spPr>
        <c:txPr>
          <a:bodyPr rot="0" vert="horz"/>
          <a:lstStyle/>
          <a:p>
            <a:pPr>
              <a:defRPr sz="1000" b="1" i="0" u="none" strike="noStrike" baseline="0">
                <a:solidFill>
                  <a:srgbClr val="003366"/>
                </a:solidFill>
                <a:latin typeface="Century Gothic"/>
                <a:ea typeface="Century Gothic"/>
                <a:cs typeface="Century Gothic"/>
              </a:defRPr>
            </a:pPr>
            <a:endParaRPr lang="es-CO"/>
          </a:p>
        </c:txPr>
        <c:crossAx val="130478080"/>
        <c:crosses val="max"/>
        <c:crossBetween val="between"/>
      </c:valAx>
      <c:spPr>
        <a:noFill/>
        <a:ln w="18833">
          <a:noFill/>
        </a:ln>
      </c:spPr>
    </c:plotArea>
    <c:legend>
      <c:legendPos val="t"/>
      <c:layout>
        <c:manualLayout>
          <c:xMode val="edge"/>
          <c:yMode val="edge"/>
          <c:x val="5.8847706306388962E-3"/>
          <c:y val="0"/>
          <c:w val="0.95436855970381107"/>
          <c:h val="8.738627283162903E-2"/>
        </c:manualLayout>
      </c:layout>
      <c:overlay val="0"/>
      <c:spPr>
        <a:noFill/>
        <a:ln w="9416">
          <a:noFill/>
          <a:prstDash val="solid"/>
        </a:ln>
      </c:spPr>
      <c:txPr>
        <a:bodyPr/>
        <a:lstStyle/>
        <a:p>
          <a:pPr>
            <a:defRPr sz="1400" b="1" i="0" u="none" strike="noStrike" baseline="0">
              <a:solidFill>
                <a:srgbClr val="003366"/>
              </a:solidFill>
              <a:latin typeface="Century Gothic"/>
              <a:ea typeface="Century Gothic"/>
              <a:cs typeface="Century Gothic"/>
            </a:defRPr>
          </a:pPr>
          <a:endParaRPr lang="es-CO"/>
        </a:p>
      </c:txPr>
    </c:legend>
    <c:plotVisOnly val="1"/>
    <c:dispBlanksAs val="gap"/>
    <c:showDLblsOverMax val="0"/>
  </c:chart>
  <c:spPr>
    <a:noFill/>
    <a:ln>
      <a:noFill/>
    </a:ln>
  </c:spPr>
  <c:txPr>
    <a:bodyPr/>
    <a:lstStyle/>
    <a:p>
      <a:pPr>
        <a:defRPr sz="1223" b="1" i="0" u="none" strike="noStrike" baseline="0">
          <a:solidFill>
            <a:schemeClr val="tx1"/>
          </a:solidFill>
          <a:latin typeface="Britannic Bold"/>
          <a:ea typeface="Britannic Bold"/>
          <a:cs typeface="Britannic Bold"/>
        </a:defRPr>
      </a:pPr>
      <a:endParaRPr lang="es-C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50335570469796"/>
          <c:y val="0.23110169198882344"/>
          <c:w val="0.61241610738255037"/>
          <c:h val="0.67450062855375326"/>
        </c:manualLayout>
      </c:layout>
      <c:barChart>
        <c:barDir val="bar"/>
        <c:grouping val="percentStacked"/>
        <c:varyColors val="0"/>
        <c:ser>
          <c:idx val="0"/>
          <c:order val="0"/>
          <c:tx>
            <c:strRef>
              <c:f>Sheet1!$B$1</c:f>
              <c:strCache>
                <c:ptCount val="1"/>
                <c:pt idx="0">
                  <c:v>Si</c:v>
                </c:pt>
              </c:strCache>
            </c:strRef>
          </c:tx>
          <c:spPr>
            <a:solidFill>
              <a:srgbClr val="FFCC00"/>
            </a:solidFill>
            <a:ln w="18833">
              <a:noFill/>
            </a:ln>
          </c:spPr>
          <c:invertIfNegative val="0"/>
          <c:dLbls>
            <c:dLbl>
              <c:idx val="1"/>
              <c:spPr>
                <a:noFill/>
                <a:ln w="18833">
                  <a:noFill/>
                </a:ln>
              </c:spPr>
              <c:txPr>
                <a:bodyPr/>
                <a:lstStyle/>
                <a:p>
                  <a:pPr>
                    <a:defRPr sz="1200" b="1" i="0" u="none" strike="noStrike" baseline="0">
                      <a:solidFill>
                        <a:srgbClr val="003366"/>
                      </a:solidFill>
                      <a:latin typeface="Century Gothic"/>
                      <a:ea typeface="Century Gothic"/>
                      <a:cs typeface="Century Gothic"/>
                    </a:defRPr>
                  </a:pPr>
                  <a:endParaRPr lang="es-CO"/>
                </a:p>
              </c:txPr>
              <c:dLblPos val="ctr"/>
              <c:showLegendKey val="0"/>
              <c:showVal val="1"/>
              <c:showCatName val="0"/>
              <c:showSerName val="0"/>
              <c:showPercent val="0"/>
              <c:showBubbleSize val="0"/>
              <c:extLst>
                <c:ext xmlns:c16="http://schemas.microsoft.com/office/drawing/2014/chart" uri="{C3380CC4-5D6E-409C-BE32-E72D297353CC}">
                  <c16:uniqueId val="{00000000-5549-4143-BA0A-243BF17CF947}"/>
                </c:ext>
              </c:extLst>
            </c:dLbl>
            <c:spPr>
              <a:noFill/>
              <a:ln w="18833">
                <a:noFill/>
              </a:ln>
            </c:spPr>
            <c:txPr>
              <a:bodyPr wrap="square" lIns="38100" tIns="19050" rIns="38100" bIns="19050" anchor="ctr">
                <a:spAutoFit/>
              </a:bodyPr>
              <a:lstStyle/>
              <a:p>
                <a:pPr>
                  <a:defRPr sz="1200" b="1" i="0" u="none" strike="noStrike" baseline="0">
                    <a:solidFill>
                      <a:srgbClr val="003366"/>
                    </a:solidFill>
                    <a:latin typeface="Century Gothic"/>
                    <a:ea typeface="Century Gothic"/>
                    <a:cs typeface="Century Gothic"/>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TOTAL B:1800</c:v>
                </c:pt>
                <c:pt idx="1">
                  <c:v>Bogotá B:750</c:v>
                </c:pt>
                <c:pt idx="2">
                  <c:v>Medellín B:300</c:v>
                </c:pt>
                <c:pt idx="3">
                  <c:v>Cali B:300</c:v>
                </c:pt>
                <c:pt idx="4">
                  <c:v>Barranquilla B:164</c:v>
                </c:pt>
                <c:pt idx="5">
                  <c:v>Cartagena B:74</c:v>
                </c:pt>
                <c:pt idx="6">
                  <c:v>Santa Marta B:57</c:v>
                </c:pt>
                <c:pt idx="7">
                  <c:v>Bucaramanga B:65</c:v>
                </c:pt>
                <c:pt idx="8">
                  <c:v>Ciudades Intermedias B:90</c:v>
                </c:pt>
              </c:strCache>
            </c:strRef>
          </c:cat>
          <c:val>
            <c:numRef>
              <c:f>Sheet1!$B$2:$B$10</c:f>
              <c:numCache>
                <c:formatCode>0</c:formatCode>
                <c:ptCount val="9"/>
                <c:pt idx="0">
                  <c:v>28.82</c:v>
                </c:pt>
                <c:pt idx="1">
                  <c:v>30.19</c:v>
                </c:pt>
                <c:pt idx="2">
                  <c:v>27</c:v>
                </c:pt>
                <c:pt idx="3">
                  <c:v>32.119999999999997</c:v>
                </c:pt>
                <c:pt idx="4">
                  <c:v>22.56</c:v>
                </c:pt>
                <c:pt idx="5">
                  <c:v>20.27</c:v>
                </c:pt>
                <c:pt idx="6">
                  <c:v>25</c:v>
                </c:pt>
                <c:pt idx="7">
                  <c:v>29.23</c:v>
                </c:pt>
                <c:pt idx="8">
                  <c:v>33.33</c:v>
                </c:pt>
              </c:numCache>
            </c:numRef>
          </c:val>
          <c:extLst>
            <c:ext xmlns:c16="http://schemas.microsoft.com/office/drawing/2014/chart" uri="{C3380CC4-5D6E-409C-BE32-E72D297353CC}">
              <c16:uniqueId val="{00000001-2508-4C77-BEF7-4ACF64BD65C4}"/>
            </c:ext>
          </c:extLst>
        </c:ser>
        <c:ser>
          <c:idx val="1"/>
          <c:order val="1"/>
          <c:tx>
            <c:strRef>
              <c:f>Sheet1!$C$1</c:f>
              <c:strCache>
                <c:ptCount val="1"/>
                <c:pt idx="0">
                  <c:v>No</c:v>
                </c:pt>
              </c:strCache>
            </c:strRef>
          </c:tx>
          <c:spPr>
            <a:solidFill>
              <a:srgbClr val="99CC00"/>
            </a:solidFill>
            <a:ln w="18833">
              <a:noFill/>
            </a:ln>
          </c:spPr>
          <c:invertIfNegative val="0"/>
          <c:dLbls>
            <c:spPr>
              <a:noFill/>
              <a:ln w="18833">
                <a:noFill/>
              </a:ln>
            </c:spPr>
            <c:txPr>
              <a:bodyPr wrap="square" lIns="38100" tIns="19050" rIns="38100" bIns="19050" anchor="ctr">
                <a:spAutoFit/>
              </a:bodyPr>
              <a:lstStyle/>
              <a:p>
                <a:pPr>
                  <a:defRPr sz="1200" b="1" i="0" u="none" strike="noStrike" baseline="0">
                    <a:solidFill>
                      <a:srgbClr val="FFFFFF"/>
                    </a:solidFill>
                    <a:latin typeface="Century Gothic"/>
                    <a:ea typeface="Century Gothic"/>
                    <a:cs typeface="Century Gothic"/>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TOTAL B:1800</c:v>
                </c:pt>
                <c:pt idx="1">
                  <c:v>Bogotá B:750</c:v>
                </c:pt>
                <c:pt idx="2">
                  <c:v>Medellín B:300</c:v>
                </c:pt>
                <c:pt idx="3">
                  <c:v>Cali B:300</c:v>
                </c:pt>
                <c:pt idx="4">
                  <c:v>Barranquilla B:164</c:v>
                </c:pt>
                <c:pt idx="5">
                  <c:v>Cartagena B:74</c:v>
                </c:pt>
                <c:pt idx="6">
                  <c:v>Santa Marta B:57</c:v>
                </c:pt>
                <c:pt idx="7">
                  <c:v>Bucaramanga B:65</c:v>
                </c:pt>
                <c:pt idx="8">
                  <c:v>Ciudades Intermedias B:90</c:v>
                </c:pt>
              </c:strCache>
            </c:strRef>
          </c:cat>
          <c:val>
            <c:numRef>
              <c:f>Sheet1!$C$2:$C$10</c:f>
              <c:numCache>
                <c:formatCode>0</c:formatCode>
                <c:ptCount val="9"/>
                <c:pt idx="0">
                  <c:v>71.180000000000007</c:v>
                </c:pt>
                <c:pt idx="1">
                  <c:v>69.81</c:v>
                </c:pt>
                <c:pt idx="2">
                  <c:v>73</c:v>
                </c:pt>
                <c:pt idx="3">
                  <c:v>67.88</c:v>
                </c:pt>
                <c:pt idx="4">
                  <c:v>77.44</c:v>
                </c:pt>
                <c:pt idx="5">
                  <c:v>79.73</c:v>
                </c:pt>
                <c:pt idx="6">
                  <c:v>75</c:v>
                </c:pt>
                <c:pt idx="7">
                  <c:v>70.77</c:v>
                </c:pt>
                <c:pt idx="8">
                  <c:v>66.67</c:v>
                </c:pt>
              </c:numCache>
            </c:numRef>
          </c:val>
          <c:extLst>
            <c:ext xmlns:c16="http://schemas.microsoft.com/office/drawing/2014/chart" uri="{C3380CC4-5D6E-409C-BE32-E72D297353CC}">
              <c16:uniqueId val="{00000002-2508-4C77-BEF7-4ACF64BD65C4}"/>
            </c:ext>
          </c:extLst>
        </c:ser>
        <c:dLbls>
          <c:showLegendKey val="0"/>
          <c:showVal val="0"/>
          <c:showCatName val="0"/>
          <c:showSerName val="0"/>
          <c:showPercent val="0"/>
          <c:showBubbleSize val="0"/>
        </c:dLbls>
        <c:gapWidth val="70"/>
        <c:overlap val="100"/>
        <c:axId val="130694144"/>
        <c:axId val="130700032"/>
      </c:barChart>
      <c:catAx>
        <c:axId val="130694144"/>
        <c:scaling>
          <c:orientation val="maxMin"/>
        </c:scaling>
        <c:delete val="0"/>
        <c:axPos val="l"/>
        <c:numFmt formatCode="General" sourceLinked="1"/>
        <c:majorTickMark val="out"/>
        <c:minorTickMark val="none"/>
        <c:tickLblPos val="nextTo"/>
        <c:spPr>
          <a:ln w="9416">
            <a:solidFill>
              <a:srgbClr val="003366"/>
            </a:solidFill>
            <a:prstDash val="solid"/>
          </a:ln>
        </c:spPr>
        <c:txPr>
          <a:bodyPr rot="0" vert="horz"/>
          <a:lstStyle/>
          <a:p>
            <a:pPr>
              <a:defRPr sz="1200" b="1" i="0" u="none" strike="noStrike" baseline="0">
                <a:solidFill>
                  <a:srgbClr val="003366"/>
                </a:solidFill>
                <a:latin typeface="Century Gothic"/>
                <a:ea typeface="Century Gothic"/>
                <a:cs typeface="Century Gothic"/>
              </a:defRPr>
            </a:pPr>
            <a:endParaRPr lang="es-CO"/>
          </a:p>
        </c:txPr>
        <c:crossAx val="130700032"/>
        <c:crosses val="autoZero"/>
        <c:auto val="0"/>
        <c:lblAlgn val="ctr"/>
        <c:lblOffset val="100"/>
        <c:tickLblSkip val="1"/>
        <c:tickMarkSkip val="1"/>
        <c:noMultiLvlLbl val="0"/>
      </c:catAx>
      <c:valAx>
        <c:axId val="130700032"/>
        <c:scaling>
          <c:orientation val="minMax"/>
        </c:scaling>
        <c:delete val="0"/>
        <c:axPos val="b"/>
        <c:numFmt formatCode="0%" sourceLinked="1"/>
        <c:majorTickMark val="out"/>
        <c:minorTickMark val="out"/>
        <c:tickLblPos val="nextTo"/>
        <c:spPr>
          <a:ln w="9416">
            <a:solidFill>
              <a:srgbClr val="003366"/>
            </a:solidFill>
            <a:prstDash val="solid"/>
          </a:ln>
        </c:spPr>
        <c:txPr>
          <a:bodyPr rot="0" vert="horz"/>
          <a:lstStyle/>
          <a:p>
            <a:pPr>
              <a:defRPr sz="1000" b="1" i="0" u="none" strike="noStrike" baseline="0">
                <a:solidFill>
                  <a:srgbClr val="003366"/>
                </a:solidFill>
                <a:latin typeface="Century Gothic"/>
                <a:ea typeface="Century Gothic"/>
                <a:cs typeface="Century Gothic"/>
              </a:defRPr>
            </a:pPr>
            <a:endParaRPr lang="es-CO"/>
          </a:p>
        </c:txPr>
        <c:crossAx val="130694144"/>
        <c:crosses val="max"/>
        <c:crossBetween val="between"/>
      </c:valAx>
      <c:spPr>
        <a:noFill/>
        <a:ln w="18833">
          <a:noFill/>
        </a:ln>
      </c:spPr>
    </c:plotArea>
    <c:legend>
      <c:legendPos val="t"/>
      <c:layout>
        <c:manualLayout>
          <c:xMode val="edge"/>
          <c:yMode val="edge"/>
          <c:x val="3.9915806901300373E-2"/>
          <c:y val="0"/>
          <c:w val="0.95436855970381107"/>
          <c:h val="0.17238503567473726"/>
        </c:manualLayout>
      </c:layout>
      <c:overlay val="0"/>
      <c:spPr>
        <a:noFill/>
        <a:ln w="9416">
          <a:noFill/>
          <a:prstDash val="solid"/>
        </a:ln>
      </c:spPr>
      <c:txPr>
        <a:bodyPr/>
        <a:lstStyle/>
        <a:p>
          <a:pPr>
            <a:defRPr sz="1400" b="1" i="0" u="none" strike="noStrike" baseline="0">
              <a:solidFill>
                <a:srgbClr val="003366"/>
              </a:solidFill>
              <a:latin typeface="Century Gothic"/>
              <a:ea typeface="Century Gothic"/>
              <a:cs typeface="Century Gothic"/>
            </a:defRPr>
          </a:pPr>
          <a:endParaRPr lang="es-CO"/>
        </a:p>
      </c:txPr>
    </c:legend>
    <c:plotVisOnly val="1"/>
    <c:dispBlanksAs val="gap"/>
    <c:showDLblsOverMax val="0"/>
  </c:chart>
  <c:spPr>
    <a:noFill/>
    <a:ln>
      <a:noFill/>
    </a:ln>
  </c:spPr>
  <c:txPr>
    <a:bodyPr/>
    <a:lstStyle/>
    <a:p>
      <a:pPr>
        <a:defRPr sz="1223" b="1" i="0" u="none" strike="noStrike" baseline="0">
          <a:solidFill>
            <a:schemeClr val="tx1"/>
          </a:solidFill>
          <a:latin typeface="Britannic Bold"/>
          <a:ea typeface="Britannic Bold"/>
          <a:cs typeface="Britannic Bold"/>
        </a:defRPr>
      </a:pPr>
      <a:endParaRPr lang="es-CO"/>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F7B4C42-63BE-4A49-878F-312C7AEED37B}"/>
              </a:ext>
            </a:extLst>
          </p:cNvPr>
          <p:cNvSpPr>
            <a:spLocks noGrp="1"/>
          </p:cNvSpPr>
          <p:nvPr>
            <p:ph type="hdr" sz="quarter"/>
          </p:nvPr>
        </p:nvSpPr>
        <p:spPr>
          <a:xfrm>
            <a:off x="0" y="0"/>
            <a:ext cx="2982119" cy="466435"/>
          </a:xfrm>
          <a:prstGeom prst="rect">
            <a:avLst/>
          </a:prstGeom>
        </p:spPr>
        <p:txBody>
          <a:bodyPr vert="horz" lIns="92391" tIns="46195" rIns="92391" bIns="46195" rtlCol="0"/>
          <a:lstStyle>
            <a:lvl1pPr algn="l">
              <a:defRPr sz="1200"/>
            </a:lvl1pPr>
          </a:lstStyle>
          <a:p>
            <a:endParaRPr lang="es-CO"/>
          </a:p>
        </p:txBody>
      </p:sp>
      <p:sp>
        <p:nvSpPr>
          <p:cNvPr id="3" name="Marcador de fecha 2">
            <a:extLst>
              <a:ext uri="{FF2B5EF4-FFF2-40B4-BE49-F238E27FC236}">
                <a16:creationId xmlns:a16="http://schemas.microsoft.com/office/drawing/2014/main" id="{C132E706-9E15-4309-BEFE-7E279C6AF5E4}"/>
              </a:ext>
            </a:extLst>
          </p:cNvPr>
          <p:cNvSpPr>
            <a:spLocks noGrp="1"/>
          </p:cNvSpPr>
          <p:nvPr>
            <p:ph type="dt" sz="quarter" idx="1"/>
          </p:nvPr>
        </p:nvSpPr>
        <p:spPr>
          <a:xfrm>
            <a:off x="3898102" y="0"/>
            <a:ext cx="2982119" cy="466435"/>
          </a:xfrm>
          <a:prstGeom prst="rect">
            <a:avLst/>
          </a:prstGeom>
        </p:spPr>
        <p:txBody>
          <a:bodyPr vert="horz" lIns="92391" tIns="46195" rIns="92391" bIns="46195" rtlCol="0"/>
          <a:lstStyle>
            <a:lvl1pPr algn="r">
              <a:defRPr sz="1200"/>
            </a:lvl1pPr>
          </a:lstStyle>
          <a:p>
            <a:fld id="{B0E0D3C9-876D-4606-BF71-1F97277CE732}" type="datetimeFigureOut">
              <a:rPr lang="es-CO" smtClean="0"/>
              <a:t>14/09/2017</a:t>
            </a:fld>
            <a:endParaRPr lang="es-CO"/>
          </a:p>
        </p:txBody>
      </p:sp>
      <p:sp>
        <p:nvSpPr>
          <p:cNvPr id="4" name="Marcador de pie de página 3">
            <a:extLst>
              <a:ext uri="{FF2B5EF4-FFF2-40B4-BE49-F238E27FC236}">
                <a16:creationId xmlns:a16="http://schemas.microsoft.com/office/drawing/2014/main" id="{16458362-ADC8-4024-9662-3040AC7DF1A6}"/>
              </a:ext>
            </a:extLst>
          </p:cNvPr>
          <p:cNvSpPr>
            <a:spLocks noGrp="1"/>
          </p:cNvSpPr>
          <p:nvPr>
            <p:ph type="ftr" sz="quarter" idx="2"/>
          </p:nvPr>
        </p:nvSpPr>
        <p:spPr>
          <a:xfrm>
            <a:off x="0" y="8829968"/>
            <a:ext cx="2982119" cy="466434"/>
          </a:xfrm>
          <a:prstGeom prst="rect">
            <a:avLst/>
          </a:prstGeom>
        </p:spPr>
        <p:txBody>
          <a:bodyPr vert="horz" lIns="92391" tIns="46195" rIns="92391" bIns="46195"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F3BC7B6E-A82A-4417-A3B4-DA2DE41362C4}"/>
              </a:ext>
            </a:extLst>
          </p:cNvPr>
          <p:cNvSpPr>
            <a:spLocks noGrp="1"/>
          </p:cNvSpPr>
          <p:nvPr>
            <p:ph type="sldNum" sz="quarter" idx="3"/>
          </p:nvPr>
        </p:nvSpPr>
        <p:spPr>
          <a:xfrm>
            <a:off x="3898102" y="8829968"/>
            <a:ext cx="2982119" cy="466434"/>
          </a:xfrm>
          <a:prstGeom prst="rect">
            <a:avLst/>
          </a:prstGeom>
        </p:spPr>
        <p:txBody>
          <a:bodyPr vert="horz" lIns="92391" tIns="46195" rIns="92391" bIns="46195" rtlCol="0" anchor="b"/>
          <a:lstStyle>
            <a:lvl1pPr algn="r">
              <a:defRPr sz="1200"/>
            </a:lvl1pPr>
          </a:lstStyle>
          <a:p>
            <a:fld id="{365CA332-5E52-40CA-83B5-774495CADFE7}" type="slidenum">
              <a:rPr lang="es-CO" smtClean="0"/>
              <a:t>‹Nº›</a:t>
            </a:fld>
            <a:endParaRPr lang="es-CO"/>
          </a:p>
        </p:txBody>
      </p:sp>
    </p:spTree>
    <p:extLst>
      <p:ext uri="{BB962C8B-B14F-4D97-AF65-F5344CB8AC3E}">
        <p14:creationId xmlns:p14="http://schemas.microsoft.com/office/powerpoint/2010/main" val="534759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2391" tIns="46195" rIns="92391" bIns="46195" rtlCol="0"/>
          <a:lstStyle>
            <a:lvl1pPr algn="l">
              <a:defRPr sz="1200"/>
            </a:lvl1pPr>
          </a:lstStyle>
          <a:p>
            <a:endParaRPr lang="es-CO"/>
          </a:p>
        </p:txBody>
      </p:sp>
      <p:sp>
        <p:nvSpPr>
          <p:cNvPr id="3" name="2 Marcador de fecha"/>
          <p:cNvSpPr>
            <a:spLocks noGrp="1"/>
          </p:cNvSpPr>
          <p:nvPr>
            <p:ph type="dt" idx="1"/>
          </p:nvPr>
        </p:nvSpPr>
        <p:spPr>
          <a:xfrm>
            <a:off x="3898102" y="0"/>
            <a:ext cx="2982119" cy="464820"/>
          </a:xfrm>
          <a:prstGeom prst="rect">
            <a:avLst/>
          </a:prstGeom>
        </p:spPr>
        <p:txBody>
          <a:bodyPr vert="horz" lIns="92391" tIns="46195" rIns="92391" bIns="46195" rtlCol="0"/>
          <a:lstStyle>
            <a:lvl1pPr algn="r">
              <a:defRPr sz="1200"/>
            </a:lvl1pPr>
          </a:lstStyle>
          <a:p>
            <a:fld id="{18082E61-DE7C-4ABF-9F54-60C89B675F86}" type="datetimeFigureOut">
              <a:rPr lang="es-CO" smtClean="0"/>
              <a:t>14/09/2017</a:t>
            </a:fld>
            <a:endParaRPr lang="es-CO"/>
          </a:p>
        </p:txBody>
      </p:sp>
      <p:sp>
        <p:nvSpPr>
          <p:cNvPr id="4" name="3 Marcador de imagen de diapositiva"/>
          <p:cNvSpPr>
            <a:spLocks noGrp="1" noRot="1" noChangeAspect="1"/>
          </p:cNvSpPr>
          <p:nvPr>
            <p:ph type="sldImg" idx="2"/>
          </p:nvPr>
        </p:nvSpPr>
        <p:spPr>
          <a:xfrm>
            <a:off x="341313" y="696913"/>
            <a:ext cx="6199187" cy="3487737"/>
          </a:xfrm>
          <a:prstGeom prst="rect">
            <a:avLst/>
          </a:prstGeom>
          <a:noFill/>
          <a:ln w="12700">
            <a:solidFill>
              <a:prstClr val="black"/>
            </a:solidFill>
          </a:ln>
        </p:spPr>
        <p:txBody>
          <a:bodyPr vert="horz" lIns="92391" tIns="46195" rIns="92391" bIns="46195" rtlCol="0" anchor="ctr"/>
          <a:lstStyle/>
          <a:p>
            <a:endParaRPr lang="es-CO"/>
          </a:p>
        </p:txBody>
      </p:sp>
      <p:sp>
        <p:nvSpPr>
          <p:cNvPr id="5" name="4 Marcador de notas"/>
          <p:cNvSpPr>
            <a:spLocks noGrp="1"/>
          </p:cNvSpPr>
          <p:nvPr>
            <p:ph type="body" sz="quarter" idx="3"/>
          </p:nvPr>
        </p:nvSpPr>
        <p:spPr>
          <a:xfrm>
            <a:off x="688182" y="4415791"/>
            <a:ext cx="5505450" cy="4183380"/>
          </a:xfrm>
          <a:prstGeom prst="rect">
            <a:avLst/>
          </a:prstGeom>
        </p:spPr>
        <p:txBody>
          <a:bodyPr vert="horz" lIns="92391" tIns="46195" rIns="92391" bIns="46195"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829966"/>
            <a:ext cx="2982119" cy="464820"/>
          </a:xfrm>
          <a:prstGeom prst="rect">
            <a:avLst/>
          </a:prstGeom>
        </p:spPr>
        <p:txBody>
          <a:bodyPr vert="horz" lIns="92391" tIns="46195" rIns="92391" bIns="46195"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98102" y="8829966"/>
            <a:ext cx="2982119" cy="464820"/>
          </a:xfrm>
          <a:prstGeom prst="rect">
            <a:avLst/>
          </a:prstGeom>
        </p:spPr>
        <p:txBody>
          <a:bodyPr vert="horz" lIns="92391" tIns="46195" rIns="92391" bIns="46195" rtlCol="0" anchor="b"/>
          <a:lstStyle>
            <a:lvl1pPr algn="r">
              <a:defRPr sz="1200"/>
            </a:lvl1pPr>
          </a:lstStyle>
          <a:p>
            <a:fld id="{2F6AC360-3910-4840-8B4F-36817ED00245}" type="slidenum">
              <a:rPr lang="es-CO" smtClean="0"/>
              <a:t>‹Nº›</a:t>
            </a:fld>
            <a:endParaRPr lang="es-CO"/>
          </a:p>
        </p:txBody>
      </p:sp>
    </p:spTree>
    <p:extLst>
      <p:ext uri="{BB962C8B-B14F-4D97-AF65-F5344CB8AC3E}">
        <p14:creationId xmlns:p14="http://schemas.microsoft.com/office/powerpoint/2010/main" val="239262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bwMode="auto">
          <a:xfrm>
            <a:off x="341313" y="696913"/>
            <a:ext cx="6199187"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a:p>
        </p:txBody>
      </p:sp>
      <p:sp>
        <p:nvSpPr>
          <p:cNvPr id="4" name="3 Marcador de número de diapositiva"/>
          <p:cNvSpPr>
            <a:spLocks noGrp="1"/>
          </p:cNvSpPr>
          <p:nvPr>
            <p:ph type="sldNum" sz="quarter" idx="5"/>
          </p:nvPr>
        </p:nvSpPr>
        <p:spPr/>
        <p:txBody>
          <a:bodyPr/>
          <a:lstStyle/>
          <a:p>
            <a:pPr>
              <a:defRPr/>
            </a:pPr>
            <a:fld id="{4BA93ED9-3C8E-4F0E-9005-D339B308FEFA}" type="slidenum">
              <a:rPr lang="es-ES">
                <a:solidFill>
                  <a:prstClr val="black"/>
                </a:solidFill>
              </a:rPr>
              <a:pPr>
                <a:defRPr/>
              </a:pPr>
              <a:t>1</a:t>
            </a:fld>
            <a:endParaRPr lang="es-ES">
              <a:solidFill>
                <a:prstClr val="black"/>
              </a:solidFill>
            </a:endParaRPr>
          </a:p>
        </p:txBody>
      </p:sp>
    </p:spTree>
    <p:extLst>
      <p:ext uri="{BB962C8B-B14F-4D97-AF65-F5344CB8AC3E}">
        <p14:creationId xmlns:p14="http://schemas.microsoft.com/office/powerpoint/2010/main" val="4002642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Marcador de imagen de diapositiva"/>
          <p:cNvSpPr>
            <a:spLocks noGrp="1" noRot="1" noChangeAspect="1" noTextEdit="1"/>
          </p:cNvSpPr>
          <p:nvPr>
            <p:ph type="sldImg"/>
          </p:nvPr>
        </p:nvSpPr>
        <p:spPr bwMode="auto">
          <a:xfrm>
            <a:off x="341313" y="696913"/>
            <a:ext cx="6199187" cy="3487737"/>
          </a:xfrm>
          <a:noFill/>
          <a:ln>
            <a:solidFill>
              <a:srgbClr val="000000"/>
            </a:solidFill>
            <a:miter lim="800000"/>
            <a:headEnd/>
            <a:tailEnd/>
          </a:ln>
        </p:spPr>
      </p:sp>
      <p:sp>
        <p:nvSpPr>
          <p:cNvPr id="18434"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a:p>
        </p:txBody>
      </p:sp>
    </p:spTree>
    <p:extLst>
      <p:ext uri="{BB962C8B-B14F-4D97-AF65-F5344CB8AC3E}">
        <p14:creationId xmlns:p14="http://schemas.microsoft.com/office/powerpoint/2010/main" val="3053491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Marcador de imagen de diapositiva"/>
          <p:cNvSpPr>
            <a:spLocks noGrp="1" noRot="1" noChangeAspect="1" noTextEdit="1"/>
          </p:cNvSpPr>
          <p:nvPr>
            <p:ph type="sldImg"/>
          </p:nvPr>
        </p:nvSpPr>
        <p:spPr bwMode="auto">
          <a:xfrm>
            <a:off x="341313" y="696913"/>
            <a:ext cx="6199187" cy="3487737"/>
          </a:xfrm>
          <a:noFill/>
          <a:ln>
            <a:solidFill>
              <a:srgbClr val="000000"/>
            </a:solidFill>
            <a:miter lim="800000"/>
            <a:headEnd/>
            <a:tailEnd/>
          </a:ln>
        </p:spPr>
      </p:sp>
      <p:sp>
        <p:nvSpPr>
          <p:cNvPr id="18434"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a:p>
        </p:txBody>
      </p:sp>
    </p:spTree>
    <p:extLst>
      <p:ext uri="{BB962C8B-B14F-4D97-AF65-F5344CB8AC3E}">
        <p14:creationId xmlns:p14="http://schemas.microsoft.com/office/powerpoint/2010/main" val="3053491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1313" y="696913"/>
            <a:ext cx="6199187" cy="3487737"/>
          </a:xfrm>
        </p:spPr>
      </p:sp>
      <p:sp>
        <p:nvSpPr>
          <p:cNvPr id="3" name="Marcador de notas 2"/>
          <p:cNvSpPr>
            <a:spLocks noGrp="1"/>
          </p:cNvSpPr>
          <p:nvPr>
            <p:ph type="body" idx="1"/>
          </p:nvPr>
        </p:nvSpPr>
        <p:spPr/>
        <p:txBody>
          <a:bodyPr/>
          <a:lstStyle/>
          <a:p>
            <a:pPr defTabSz="923910">
              <a:defRPr/>
            </a:pPr>
            <a:endParaRPr lang="es-CO" dirty="0"/>
          </a:p>
        </p:txBody>
      </p:sp>
      <p:sp>
        <p:nvSpPr>
          <p:cNvPr id="4" name="Marcador de número de diapositiva 3"/>
          <p:cNvSpPr>
            <a:spLocks noGrp="1"/>
          </p:cNvSpPr>
          <p:nvPr>
            <p:ph type="sldNum" sz="quarter" idx="10"/>
          </p:nvPr>
        </p:nvSpPr>
        <p:spPr/>
        <p:txBody>
          <a:bodyPr/>
          <a:lstStyle/>
          <a:p>
            <a:fld id="{2F6AC360-3910-4840-8B4F-36817ED00245}" type="slidenum">
              <a:rPr lang="es-CO" smtClean="0"/>
              <a:t>15</a:t>
            </a:fld>
            <a:endParaRPr lang="es-CO"/>
          </a:p>
        </p:txBody>
      </p:sp>
    </p:spTree>
    <p:extLst>
      <p:ext uri="{BB962C8B-B14F-4D97-AF65-F5344CB8AC3E}">
        <p14:creationId xmlns:p14="http://schemas.microsoft.com/office/powerpoint/2010/main" val="2599655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Marcador de imagen de diapositiva"/>
          <p:cNvSpPr>
            <a:spLocks noGrp="1" noRot="1" noChangeAspect="1" noTextEdit="1"/>
          </p:cNvSpPr>
          <p:nvPr>
            <p:ph type="sldImg"/>
          </p:nvPr>
        </p:nvSpPr>
        <p:spPr bwMode="auto">
          <a:xfrm>
            <a:off x="341313" y="696913"/>
            <a:ext cx="6199187" cy="3487737"/>
          </a:xfrm>
          <a:noFill/>
          <a:ln>
            <a:solidFill>
              <a:srgbClr val="000000"/>
            </a:solidFill>
            <a:miter lim="800000"/>
            <a:headEnd/>
            <a:tailEnd/>
          </a:ln>
        </p:spPr>
      </p:sp>
      <p:sp>
        <p:nvSpPr>
          <p:cNvPr id="18434"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a:p>
        </p:txBody>
      </p:sp>
    </p:spTree>
    <p:extLst>
      <p:ext uri="{BB962C8B-B14F-4D97-AF65-F5344CB8AC3E}">
        <p14:creationId xmlns:p14="http://schemas.microsoft.com/office/powerpoint/2010/main" val="3053491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xfrm>
            <a:off x="341313" y="696913"/>
            <a:ext cx="6199187" cy="3487737"/>
          </a:xfrm>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a:p>
        </p:txBody>
      </p:sp>
      <p:sp>
        <p:nvSpPr>
          <p:cNvPr id="31748" name="3 Marcador de número de diapositiva"/>
          <p:cNvSpPr>
            <a:spLocks noGrp="1"/>
          </p:cNvSpPr>
          <p:nvPr>
            <p:ph type="sldNum" sz="quarter" idx="5"/>
          </p:nvPr>
        </p:nvSpPr>
        <p:spPr bwMode="auto">
          <a:noFill/>
          <a:ln>
            <a:miter lim="800000"/>
            <a:headEnd/>
            <a:tailEnd/>
          </a:ln>
        </p:spPr>
        <p:txBody>
          <a:bodyPr/>
          <a:lstStyle/>
          <a:p>
            <a:fld id="{3D4C2D1A-439D-49EF-864C-5DE0D5BD1201}" type="slidenum">
              <a:rPr lang="es-ES" smtClean="0"/>
              <a:pPr/>
              <a:t>17</a:t>
            </a:fld>
            <a:endParaRPr lang="es-ES" dirty="0"/>
          </a:p>
        </p:txBody>
      </p:sp>
      <p:sp>
        <p:nvSpPr>
          <p:cNvPr id="5" name="4 Marcador de pie de página"/>
          <p:cNvSpPr>
            <a:spLocks noGrp="1"/>
          </p:cNvSpPr>
          <p:nvPr>
            <p:ph type="ftr" sz="quarter" idx="4"/>
          </p:nvPr>
        </p:nvSpPr>
        <p:spPr/>
        <p:txBody>
          <a:bodyPr/>
          <a:lstStyle/>
          <a:p>
            <a:pPr>
              <a:defRPr/>
            </a:pPr>
            <a:endParaRPr lang="es-ES" dirty="0"/>
          </a:p>
        </p:txBody>
      </p:sp>
    </p:spTree>
    <p:extLst>
      <p:ext uri="{BB962C8B-B14F-4D97-AF65-F5344CB8AC3E}">
        <p14:creationId xmlns:p14="http://schemas.microsoft.com/office/powerpoint/2010/main" val="291250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Marcador de imagen de diapositiva"/>
          <p:cNvSpPr>
            <a:spLocks noGrp="1" noRot="1" noChangeAspect="1" noTextEdit="1"/>
          </p:cNvSpPr>
          <p:nvPr>
            <p:ph type="sldImg"/>
          </p:nvPr>
        </p:nvSpPr>
        <p:spPr bwMode="auto">
          <a:xfrm>
            <a:off x="341313" y="696913"/>
            <a:ext cx="6199187" cy="3487737"/>
          </a:xfrm>
          <a:noFill/>
          <a:ln>
            <a:solidFill>
              <a:srgbClr val="000000"/>
            </a:solidFill>
            <a:miter lim="800000"/>
            <a:headEnd/>
            <a:tailEnd/>
          </a:ln>
        </p:spPr>
      </p:sp>
      <p:sp>
        <p:nvSpPr>
          <p:cNvPr id="18434"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a:p>
        </p:txBody>
      </p:sp>
    </p:spTree>
    <p:extLst>
      <p:ext uri="{BB962C8B-B14F-4D97-AF65-F5344CB8AC3E}">
        <p14:creationId xmlns:p14="http://schemas.microsoft.com/office/powerpoint/2010/main" val="3053491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Marcador de imagen de diapositiva"/>
          <p:cNvSpPr>
            <a:spLocks noGrp="1" noRot="1" noChangeAspect="1" noTextEdit="1"/>
          </p:cNvSpPr>
          <p:nvPr>
            <p:ph type="sldImg"/>
          </p:nvPr>
        </p:nvSpPr>
        <p:spPr bwMode="auto">
          <a:xfrm>
            <a:off x="341313" y="696913"/>
            <a:ext cx="6199187" cy="3487737"/>
          </a:xfrm>
          <a:noFill/>
          <a:ln>
            <a:solidFill>
              <a:srgbClr val="000000"/>
            </a:solidFill>
            <a:miter lim="800000"/>
            <a:headEnd/>
            <a:tailEnd/>
          </a:ln>
        </p:spPr>
      </p:sp>
      <p:sp>
        <p:nvSpPr>
          <p:cNvPr id="18434"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a:p>
        </p:txBody>
      </p:sp>
    </p:spTree>
    <p:extLst>
      <p:ext uri="{BB962C8B-B14F-4D97-AF65-F5344CB8AC3E}">
        <p14:creationId xmlns:p14="http://schemas.microsoft.com/office/powerpoint/2010/main" val="3053491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1313" y="696913"/>
            <a:ext cx="6199187" cy="3487737"/>
          </a:xfrm>
        </p:spPr>
      </p:sp>
      <p:sp>
        <p:nvSpPr>
          <p:cNvPr id="3" name="Marcador de notas 2"/>
          <p:cNvSpPr>
            <a:spLocks noGrp="1"/>
          </p:cNvSpPr>
          <p:nvPr>
            <p:ph type="body" idx="1"/>
          </p:nvPr>
        </p:nvSpPr>
        <p:spPr/>
        <p:txBody>
          <a:bodyPr/>
          <a:lstStyle/>
          <a:p>
            <a:pPr defTabSz="923910">
              <a:defRPr/>
            </a:pPr>
            <a:endParaRPr lang="es-CO" dirty="0"/>
          </a:p>
        </p:txBody>
      </p:sp>
      <p:sp>
        <p:nvSpPr>
          <p:cNvPr id="4" name="Marcador de número de diapositiva 3"/>
          <p:cNvSpPr>
            <a:spLocks noGrp="1"/>
          </p:cNvSpPr>
          <p:nvPr>
            <p:ph type="sldNum" sz="quarter" idx="10"/>
          </p:nvPr>
        </p:nvSpPr>
        <p:spPr/>
        <p:txBody>
          <a:bodyPr/>
          <a:lstStyle/>
          <a:p>
            <a:fld id="{2F6AC360-3910-4840-8B4F-36817ED00245}" type="slidenum">
              <a:rPr lang="es-CO" smtClean="0"/>
              <a:t>24</a:t>
            </a:fld>
            <a:endParaRPr lang="es-CO"/>
          </a:p>
        </p:txBody>
      </p:sp>
    </p:spTree>
    <p:extLst>
      <p:ext uri="{BB962C8B-B14F-4D97-AF65-F5344CB8AC3E}">
        <p14:creationId xmlns:p14="http://schemas.microsoft.com/office/powerpoint/2010/main" val="3035315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98102" y="8829966"/>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1" tIns="46195" rIns="92391" bIns="46195"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B3ED874B-9EFE-4798-A8BC-B903D170D16F}" type="slidenum">
              <a:rPr lang="es-AR" sz="1200">
                <a:solidFill>
                  <a:srgbClr val="000000"/>
                </a:solidFill>
                <a:latin typeface="Arial" charset="0"/>
              </a:rPr>
              <a:pPr algn="r" eaLnBrk="1" hangingPunct="1"/>
              <a:t>27</a:t>
            </a:fld>
            <a:endParaRPr lang="es-AR" sz="1200">
              <a:solidFill>
                <a:srgbClr val="000000"/>
              </a:solidFill>
              <a:latin typeface="Arial" charset="0"/>
            </a:endParaRPr>
          </a:p>
        </p:txBody>
      </p:sp>
      <p:sp>
        <p:nvSpPr>
          <p:cNvPr id="130051" name="Rectangle 7"/>
          <p:cNvSpPr txBox="1">
            <a:spLocks noGrp="1" noChangeArrowheads="1"/>
          </p:cNvSpPr>
          <p:nvPr/>
        </p:nvSpPr>
        <p:spPr bwMode="auto">
          <a:xfrm>
            <a:off x="3898102" y="8829966"/>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1" tIns="46195" rIns="92391" bIns="46195"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0825D3E4-6C95-41AE-BE35-88B0622668CF}" type="slidenum">
              <a:rPr lang="es-AR" sz="1200">
                <a:solidFill>
                  <a:srgbClr val="000000"/>
                </a:solidFill>
                <a:latin typeface="Arial" charset="0"/>
              </a:rPr>
              <a:pPr algn="r" eaLnBrk="1" hangingPunct="1"/>
              <a:t>27</a:t>
            </a:fld>
            <a:endParaRPr lang="es-AR" sz="1200">
              <a:solidFill>
                <a:srgbClr val="000000"/>
              </a:solidFill>
              <a:latin typeface="Arial" charset="0"/>
            </a:endParaRPr>
          </a:p>
        </p:txBody>
      </p:sp>
      <p:sp>
        <p:nvSpPr>
          <p:cNvPr id="130052" name="Rectangle 2"/>
          <p:cNvSpPr>
            <a:spLocks noGrp="1" noRot="1" noChangeAspect="1" noChangeArrowheads="1" noTextEdit="1"/>
          </p:cNvSpPr>
          <p:nvPr>
            <p:ph type="sldImg"/>
          </p:nvPr>
        </p:nvSpPr>
        <p:spPr bwMode="auto">
          <a:xfrm>
            <a:off x="344488" y="695325"/>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3" name="Rectangle 3"/>
          <p:cNvSpPr>
            <a:spLocks noGrp="1" noChangeArrowheads="1"/>
          </p:cNvSpPr>
          <p:nvPr>
            <p:ph type="body" idx="1"/>
          </p:nvPr>
        </p:nvSpPr>
        <p:spPr bwMode="auto">
          <a:xfrm>
            <a:off x="917575" y="4417404"/>
            <a:ext cx="5046663"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dirty="0"/>
          </a:p>
        </p:txBody>
      </p:sp>
      <p:sp>
        <p:nvSpPr>
          <p:cNvPr id="2" name="1 Marcador de número de diapositiva"/>
          <p:cNvSpPr>
            <a:spLocks noGrp="1"/>
          </p:cNvSpPr>
          <p:nvPr>
            <p:ph type="sldNum" sz="quarter" idx="5"/>
          </p:nvPr>
        </p:nvSpPr>
        <p:spPr/>
        <p:txBody>
          <a:bodyPr/>
          <a:lstStyle/>
          <a:p>
            <a:pPr>
              <a:defRPr/>
            </a:pPr>
            <a:fld id="{1E6D8505-FAEF-49C6-B666-48EB149C8D18}" type="slidenum">
              <a:rPr lang="es-ES" smtClean="0"/>
              <a:pPr>
                <a:defRPr/>
              </a:pPr>
              <a:t>27</a:t>
            </a:fld>
            <a:endParaRPr lang="es-ES"/>
          </a:p>
        </p:txBody>
      </p:sp>
    </p:spTree>
    <p:extLst>
      <p:ext uri="{BB962C8B-B14F-4D97-AF65-F5344CB8AC3E}">
        <p14:creationId xmlns:p14="http://schemas.microsoft.com/office/powerpoint/2010/main" val="2043370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1313" y="696913"/>
            <a:ext cx="6199187" cy="3487737"/>
          </a:xfrm>
        </p:spPr>
      </p:sp>
      <p:sp>
        <p:nvSpPr>
          <p:cNvPr id="3" name="Marcador de notas 2"/>
          <p:cNvSpPr>
            <a:spLocks noGrp="1"/>
          </p:cNvSpPr>
          <p:nvPr>
            <p:ph type="body" idx="1"/>
          </p:nvPr>
        </p:nvSpPr>
        <p:spPr/>
        <p:txBody>
          <a:bodyPr/>
          <a:lstStyle/>
          <a:p>
            <a:pPr defTabSz="919013">
              <a:defRPr/>
            </a:pPr>
            <a:r>
              <a:rPr lang="es-CO" dirty="0"/>
              <a:t>La principal fuente para acceder a los proyectos para los compradores siguen siendo las vallas, sin</a:t>
            </a:r>
            <a:r>
              <a:rPr lang="es-CO" baseline="0" dirty="0"/>
              <a:t> embargo disminuye 4 puntos frente a lo reportado en 2015. El Referido se mantiene en 2do lugar de importancia muy cerca de las vallas con el 33%.  Es importante destacar que la participación de las áreas de personal de las empresas aumenta de manera significativa pasando del 6% al 14%.  Esto denota un proceso de ventas más directa y proactivo por parte de las constructoras.</a:t>
            </a:r>
            <a:endParaRPr lang="es-CO" dirty="0"/>
          </a:p>
        </p:txBody>
      </p:sp>
      <p:sp>
        <p:nvSpPr>
          <p:cNvPr id="4" name="Marcador de número de diapositiva 3"/>
          <p:cNvSpPr>
            <a:spLocks noGrp="1"/>
          </p:cNvSpPr>
          <p:nvPr>
            <p:ph type="sldNum" sz="quarter" idx="10"/>
          </p:nvPr>
        </p:nvSpPr>
        <p:spPr/>
        <p:txBody>
          <a:bodyPr/>
          <a:lstStyle/>
          <a:p>
            <a:fld id="{2F6AC360-3910-4840-8B4F-36817ED00245}" type="slidenum">
              <a:rPr lang="es-CO" smtClean="0"/>
              <a:t>28</a:t>
            </a:fld>
            <a:endParaRPr lang="es-CO"/>
          </a:p>
        </p:txBody>
      </p:sp>
    </p:spTree>
    <p:extLst>
      <p:ext uri="{BB962C8B-B14F-4D97-AF65-F5344CB8AC3E}">
        <p14:creationId xmlns:p14="http://schemas.microsoft.com/office/powerpoint/2010/main" val="274335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Marcador de imagen de diapositiva"/>
          <p:cNvSpPr>
            <a:spLocks noGrp="1" noRot="1" noChangeAspect="1" noTextEdit="1"/>
          </p:cNvSpPr>
          <p:nvPr>
            <p:ph type="sldImg"/>
          </p:nvPr>
        </p:nvSpPr>
        <p:spPr bwMode="auto">
          <a:xfrm>
            <a:off x="341313" y="696913"/>
            <a:ext cx="6199187" cy="3487737"/>
          </a:xfrm>
          <a:noFill/>
          <a:ln>
            <a:solidFill>
              <a:srgbClr val="000000"/>
            </a:solidFill>
            <a:miter lim="800000"/>
            <a:headEnd/>
            <a:tailEnd/>
          </a:ln>
        </p:spPr>
      </p:sp>
      <p:sp>
        <p:nvSpPr>
          <p:cNvPr id="18434"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a:p>
        </p:txBody>
      </p:sp>
    </p:spTree>
    <p:extLst>
      <p:ext uri="{BB962C8B-B14F-4D97-AF65-F5344CB8AC3E}">
        <p14:creationId xmlns:p14="http://schemas.microsoft.com/office/powerpoint/2010/main" val="3053491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1313" y="696913"/>
            <a:ext cx="6199187" cy="3487737"/>
          </a:xfrm>
        </p:spPr>
      </p:sp>
      <p:sp>
        <p:nvSpPr>
          <p:cNvPr id="3" name="Marcador de notas 2"/>
          <p:cNvSpPr>
            <a:spLocks noGrp="1"/>
          </p:cNvSpPr>
          <p:nvPr>
            <p:ph type="body" idx="1"/>
          </p:nvPr>
        </p:nvSpPr>
        <p:spPr/>
        <p:txBody>
          <a:bodyPr/>
          <a:lstStyle/>
          <a:p>
            <a:pPr defTabSz="919013">
              <a:defRPr/>
            </a:pPr>
            <a:r>
              <a:rPr lang="es-CO" dirty="0"/>
              <a:t>La principal razón de compra sigue siendo la ubicación, y dentro de esta prevalece en general la cercanía a transporte como principal factor, cuya</a:t>
            </a:r>
            <a:r>
              <a:rPr lang="es-CO" baseline="0" dirty="0"/>
              <a:t> importancia se incrementa en Bogotá y Barranquilla, pero disminuye en el total general.  Las otras dos razones fundamentales para la toma de decisión de compra, Diseño y precio, se mantienen prácticamente inalterados.   Dentro de la importancia de la ubicación está estar cerca a transporte, comercio y que sea una zona de valorización.</a:t>
            </a:r>
            <a:endParaRPr lang="es-CO" dirty="0"/>
          </a:p>
        </p:txBody>
      </p:sp>
      <p:sp>
        <p:nvSpPr>
          <p:cNvPr id="4" name="Marcador de número de diapositiva 3"/>
          <p:cNvSpPr>
            <a:spLocks noGrp="1"/>
          </p:cNvSpPr>
          <p:nvPr>
            <p:ph type="sldNum" sz="quarter" idx="10"/>
          </p:nvPr>
        </p:nvSpPr>
        <p:spPr/>
        <p:txBody>
          <a:bodyPr/>
          <a:lstStyle/>
          <a:p>
            <a:fld id="{2F6AC360-3910-4840-8B4F-36817ED00245}" type="slidenum">
              <a:rPr lang="es-CO" smtClean="0"/>
              <a:t>29</a:t>
            </a:fld>
            <a:endParaRPr lang="es-CO"/>
          </a:p>
        </p:txBody>
      </p:sp>
    </p:spTree>
    <p:extLst>
      <p:ext uri="{BB962C8B-B14F-4D97-AF65-F5344CB8AC3E}">
        <p14:creationId xmlns:p14="http://schemas.microsoft.com/office/powerpoint/2010/main" val="2085040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1313" y="696913"/>
            <a:ext cx="6199187" cy="3487737"/>
          </a:xfrm>
        </p:spPr>
      </p:sp>
      <p:sp>
        <p:nvSpPr>
          <p:cNvPr id="3" name="Marcador de notas 2"/>
          <p:cNvSpPr>
            <a:spLocks noGrp="1"/>
          </p:cNvSpPr>
          <p:nvPr>
            <p:ph type="body" idx="1"/>
          </p:nvPr>
        </p:nvSpPr>
        <p:spPr/>
        <p:txBody>
          <a:bodyPr/>
          <a:lstStyle/>
          <a:p>
            <a:r>
              <a:rPr lang="es-CO" dirty="0"/>
              <a:t>Aumenta en 7 puntos la utilización de vehículo particular frente a 2015, en detrimento del uso de transporte publico. El incremento se da tanto en el Vis como en el No-vis. La utilización de la moto como medio de transporte</a:t>
            </a:r>
            <a:r>
              <a:rPr lang="es-CO" dirty="0">
                <a:solidFill>
                  <a:srgbClr val="FF0000"/>
                </a:solidFill>
              </a:rPr>
              <a:t>s</a:t>
            </a:r>
            <a:r>
              <a:rPr lang="es-CO" dirty="0"/>
              <a:t> sigue</a:t>
            </a:r>
            <a:r>
              <a:rPr lang="es-CO" baseline="0" dirty="0"/>
              <a:t> subiendo, en especial en Vis que pasa del 22% al 30%.</a:t>
            </a:r>
            <a:endParaRPr lang="es-CO" dirty="0"/>
          </a:p>
        </p:txBody>
      </p:sp>
      <p:sp>
        <p:nvSpPr>
          <p:cNvPr id="4" name="Marcador de número de diapositiva 3"/>
          <p:cNvSpPr>
            <a:spLocks noGrp="1"/>
          </p:cNvSpPr>
          <p:nvPr>
            <p:ph type="sldNum" sz="quarter" idx="10"/>
          </p:nvPr>
        </p:nvSpPr>
        <p:spPr/>
        <p:txBody>
          <a:bodyPr/>
          <a:lstStyle/>
          <a:p>
            <a:fld id="{2F6AC360-3910-4840-8B4F-36817ED00245}" type="slidenum">
              <a:rPr lang="es-CO" smtClean="0"/>
              <a:t>30</a:t>
            </a:fld>
            <a:endParaRPr lang="es-CO"/>
          </a:p>
        </p:txBody>
      </p:sp>
      <p:sp>
        <p:nvSpPr>
          <p:cNvPr id="5" name="4 Flecha derecha"/>
          <p:cNvSpPr/>
          <p:nvPr/>
        </p:nvSpPr>
        <p:spPr>
          <a:xfrm>
            <a:off x="2137341" y="3902630"/>
            <a:ext cx="358794" cy="1430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0955" tIns="45478" rIns="90955" bIns="45478" rtlCol="0" anchor="ctr"/>
          <a:lstStyle/>
          <a:p>
            <a:pPr algn="ctr"/>
            <a:endParaRPr lang="es-CO"/>
          </a:p>
        </p:txBody>
      </p:sp>
    </p:spTree>
    <p:extLst>
      <p:ext uri="{BB962C8B-B14F-4D97-AF65-F5344CB8AC3E}">
        <p14:creationId xmlns:p14="http://schemas.microsoft.com/office/powerpoint/2010/main" val="3292690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1313" y="696913"/>
            <a:ext cx="6199187" cy="3487737"/>
          </a:xfrm>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2F6AC360-3910-4840-8B4F-36817ED00245}" type="slidenum">
              <a:rPr lang="es-CO" smtClean="0"/>
              <a:t>31</a:t>
            </a:fld>
            <a:endParaRPr lang="es-CO"/>
          </a:p>
        </p:txBody>
      </p:sp>
    </p:spTree>
    <p:extLst>
      <p:ext uri="{BB962C8B-B14F-4D97-AF65-F5344CB8AC3E}">
        <p14:creationId xmlns:p14="http://schemas.microsoft.com/office/powerpoint/2010/main" val="1281447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1313" y="696913"/>
            <a:ext cx="6199187" cy="3487737"/>
          </a:xfrm>
        </p:spPr>
      </p:sp>
      <p:sp>
        <p:nvSpPr>
          <p:cNvPr id="3" name="Marcador de notas 2"/>
          <p:cNvSpPr>
            <a:spLocks noGrp="1"/>
          </p:cNvSpPr>
          <p:nvPr>
            <p:ph type="body" idx="1"/>
          </p:nvPr>
        </p:nvSpPr>
        <p:spPr/>
        <p:txBody>
          <a:bodyPr/>
          <a:lstStyle/>
          <a:p>
            <a:pPr defTabSz="919013">
              <a:defRPr/>
            </a:pPr>
            <a:r>
              <a:rPr lang="es-CO" dirty="0"/>
              <a:t>Se presenta un incremento de un punto</a:t>
            </a:r>
            <a:r>
              <a:rPr lang="es-CO" baseline="0" dirty="0"/>
              <a:t> </a:t>
            </a:r>
            <a:r>
              <a:rPr lang="es-CO" dirty="0"/>
              <a:t>en el uso del Crédito pre-aprobado,</a:t>
            </a:r>
            <a:r>
              <a:rPr lang="es-CO" baseline="0" dirty="0"/>
              <a:t> pasando de un </a:t>
            </a:r>
            <a:r>
              <a:rPr lang="es-CO" dirty="0"/>
              <a:t>28% al 29%,</a:t>
            </a:r>
            <a:r>
              <a:rPr lang="es-CO" baseline="0" dirty="0"/>
              <a:t> en donde el segmento VIS es el más interesado en la búsqueda de está alternativa, pasando del 32% en 2015 al 34% para 2016.  La principal razón del no recurrir a este pre-aprobado se da porque el comprador considero que no era aún necesario tramitarlo y esperan tomar el crédito en el momento adecuado; en Medellín respaldan el no tramitar un crédito pre-aprobado debido a que se apoyan con el pago a plazos dado por la constructora.</a:t>
            </a:r>
            <a:endParaRPr lang="es-CO" dirty="0"/>
          </a:p>
        </p:txBody>
      </p:sp>
      <p:sp>
        <p:nvSpPr>
          <p:cNvPr id="4" name="Marcador de número de diapositiva 3"/>
          <p:cNvSpPr>
            <a:spLocks noGrp="1"/>
          </p:cNvSpPr>
          <p:nvPr>
            <p:ph type="sldNum" sz="quarter" idx="10"/>
          </p:nvPr>
        </p:nvSpPr>
        <p:spPr/>
        <p:txBody>
          <a:bodyPr/>
          <a:lstStyle/>
          <a:p>
            <a:fld id="{2F6AC360-3910-4840-8B4F-36817ED00245}" type="slidenum">
              <a:rPr lang="es-CO" smtClean="0"/>
              <a:t>32</a:t>
            </a:fld>
            <a:endParaRPr lang="es-CO"/>
          </a:p>
        </p:txBody>
      </p:sp>
    </p:spTree>
    <p:extLst>
      <p:ext uri="{BB962C8B-B14F-4D97-AF65-F5344CB8AC3E}">
        <p14:creationId xmlns:p14="http://schemas.microsoft.com/office/powerpoint/2010/main" val="2420711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1313" y="696913"/>
            <a:ext cx="6199187" cy="3487737"/>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F6AC360-3910-4840-8B4F-36817ED00245}" type="slidenum">
              <a:rPr lang="es-CO" smtClean="0"/>
              <a:t>33</a:t>
            </a:fld>
            <a:endParaRPr lang="es-CO"/>
          </a:p>
        </p:txBody>
      </p:sp>
    </p:spTree>
    <p:extLst>
      <p:ext uri="{BB962C8B-B14F-4D97-AF65-F5344CB8AC3E}">
        <p14:creationId xmlns:p14="http://schemas.microsoft.com/office/powerpoint/2010/main" val="2419249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1313" y="696913"/>
            <a:ext cx="6199187" cy="3487737"/>
          </a:xfrm>
        </p:spPr>
      </p:sp>
      <p:sp>
        <p:nvSpPr>
          <p:cNvPr id="3" name="Marcador de notas 2"/>
          <p:cNvSpPr>
            <a:spLocks noGrp="1"/>
          </p:cNvSpPr>
          <p:nvPr>
            <p:ph type="body" idx="1"/>
          </p:nvPr>
        </p:nvSpPr>
        <p:spPr/>
        <p:txBody>
          <a:bodyPr/>
          <a:lstStyle/>
          <a:p>
            <a:pPr defTabSz="919013">
              <a:defRPr/>
            </a:pPr>
            <a:r>
              <a:rPr lang="es-CO" dirty="0"/>
              <a:t>La capacidad de la constructora para influir en la decisión del cliente al elegir la entidad disminuye en 3 puntos frente a 2015, siendo el cliente quien toma la decisión en especial en el VIS, donde el cliente toma la decisión en un 40% de los casos.  El % de indecisos son altos en especial en el No Vis, en donde el 51% de los compradores no han tomado una decisión aún. </a:t>
            </a:r>
          </a:p>
          <a:p>
            <a:pPr defTabSz="919013">
              <a:defRPr/>
            </a:pPr>
            <a:endParaRPr lang="es-CO" dirty="0"/>
          </a:p>
          <a:p>
            <a:pPr defTabSz="919013">
              <a:defRPr/>
            </a:pPr>
            <a:r>
              <a:rPr lang="es-CO" dirty="0"/>
              <a:t>Dada la independencia que muestran los compradores es importante que el Banco financiador</a:t>
            </a:r>
            <a:r>
              <a:rPr lang="es-CO" baseline="0" dirty="0"/>
              <a:t> del proyecto ofrezca una opción </a:t>
            </a:r>
            <a:r>
              <a:rPr lang="es-CO" dirty="0"/>
              <a:t>lo suficientemente atractiva para el cliente se mantenga con el banco vinculado, en especial en este momento en que hay nuevos actores en el mercado del crédito hipotecario que aumentan las posibilidades para el cliente.</a:t>
            </a:r>
          </a:p>
        </p:txBody>
      </p:sp>
      <p:sp>
        <p:nvSpPr>
          <p:cNvPr id="4" name="Marcador de número de diapositiva 3"/>
          <p:cNvSpPr>
            <a:spLocks noGrp="1"/>
          </p:cNvSpPr>
          <p:nvPr>
            <p:ph type="sldNum" sz="quarter" idx="10"/>
          </p:nvPr>
        </p:nvSpPr>
        <p:spPr/>
        <p:txBody>
          <a:bodyPr/>
          <a:lstStyle/>
          <a:p>
            <a:fld id="{2F6AC360-3910-4840-8B4F-36817ED00245}" type="slidenum">
              <a:rPr lang="es-CO" smtClean="0"/>
              <a:t>34</a:t>
            </a:fld>
            <a:endParaRPr lang="es-CO"/>
          </a:p>
        </p:txBody>
      </p:sp>
    </p:spTree>
    <p:extLst>
      <p:ext uri="{BB962C8B-B14F-4D97-AF65-F5344CB8AC3E}">
        <p14:creationId xmlns:p14="http://schemas.microsoft.com/office/powerpoint/2010/main" val="2134428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1 Marcador de imagen de diapositiva"/>
          <p:cNvSpPr>
            <a:spLocks noGrp="1" noRot="1" noChangeAspect="1" noTextEdit="1"/>
          </p:cNvSpPr>
          <p:nvPr>
            <p:ph type="sldImg"/>
          </p:nvPr>
        </p:nvSpPr>
        <p:spPr bwMode="auto">
          <a:xfrm>
            <a:off x="341313" y="696913"/>
            <a:ext cx="6199187" cy="3487737"/>
          </a:xfrm>
          <a:noFill/>
          <a:ln>
            <a:solidFill>
              <a:srgbClr val="000000"/>
            </a:solidFill>
            <a:miter lim="800000"/>
            <a:headEnd/>
            <a:tailEnd/>
          </a:ln>
        </p:spPr>
      </p:sp>
      <p:sp>
        <p:nvSpPr>
          <p:cNvPr id="251906"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a:p>
        </p:txBody>
      </p:sp>
      <p:sp>
        <p:nvSpPr>
          <p:cNvPr id="4" name="3 Marcador de número de diapositiva"/>
          <p:cNvSpPr>
            <a:spLocks noGrp="1"/>
          </p:cNvSpPr>
          <p:nvPr>
            <p:ph type="sldNum" sz="quarter" idx="5"/>
          </p:nvPr>
        </p:nvSpPr>
        <p:spPr/>
        <p:txBody>
          <a:bodyPr/>
          <a:lstStyle/>
          <a:p>
            <a:pPr>
              <a:defRPr/>
            </a:pPr>
            <a:fld id="{7BFC447D-B9CC-4382-815C-8B61F195F75C}" type="slidenum">
              <a:rPr lang="es-ES">
                <a:solidFill>
                  <a:prstClr val="black"/>
                </a:solidFill>
              </a:rPr>
              <a:pPr>
                <a:defRPr/>
              </a:pPr>
              <a:t>35</a:t>
            </a:fld>
            <a:endParaRPr lang="es-ES">
              <a:solidFill>
                <a:prstClr val="black"/>
              </a:solidFill>
            </a:endParaRPr>
          </a:p>
        </p:txBody>
      </p:sp>
    </p:spTree>
    <p:extLst>
      <p:ext uri="{BB962C8B-B14F-4D97-AF65-F5344CB8AC3E}">
        <p14:creationId xmlns:p14="http://schemas.microsoft.com/office/powerpoint/2010/main" val="3875923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41313" y="696913"/>
            <a:ext cx="6199187" cy="3487737"/>
          </a:xfrm>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2F6AC360-3910-4840-8B4F-36817ED00245}" type="slidenum">
              <a:rPr lang="es-CO" smtClean="0"/>
              <a:t>3</a:t>
            </a:fld>
            <a:endParaRPr lang="es-CO"/>
          </a:p>
        </p:txBody>
      </p:sp>
    </p:spTree>
    <p:extLst>
      <p:ext uri="{BB962C8B-B14F-4D97-AF65-F5344CB8AC3E}">
        <p14:creationId xmlns:p14="http://schemas.microsoft.com/office/powerpoint/2010/main" val="3386880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xfrm>
            <a:off x="341313" y="696913"/>
            <a:ext cx="6199187" cy="3487737"/>
          </a:xfrm>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a:p>
        </p:txBody>
      </p:sp>
      <p:sp>
        <p:nvSpPr>
          <p:cNvPr id="31748" name="3 Marcador de número de diapositiva"/>
          <p:cNvSpPr>
            <a:spLocks noGrp="1"/>
          </p:cNvSpPr>
          <p:nvPr>
            <p:ph type="sldNum" sz="quarter" idx="5"/>
          </p:nvPr>
        </p:nvSpPr>
        <p:spPr bwMode="auto">
          <a:noFill/>
          <a:ln>
            <a:miter lim="800000"/>
            <a:headEnd/>
            <a:tailEnd/>
          </a:ln>
        </p:spPr>
        <p:txBody>
          <a:bodyPr/>
          <a:lstStyle/>
          <a:p>
            <a:fld id="{3D4C2D1A-439D-49EF-864C-5DE0D5BD1201}" type="slidenum">
              <a:rPr lang="es-ES" smtClean="0"/>
              <a:pPr/>
              <a:t>4</a:t>
            </a:fld>
            <a:endParaRPr lang="es-ES" dirty="0"/>
          </a:p>
        </p:txBody>
      </p:sp>
      <p:sp>
        <p:nvSpPr>
          <p:cNvPr id="5" name="4 Marcador de pie de página"/>
          <p:cNvSpPr>
            <a:spLocks noGrp="1"/>
          </p:cNvSpPr>
          <p:nvPr>
            <p:ph type="ftr" sz="quarter" idx="4"/>
          </p:nvPr>
        </p:nvSpPr>
        <p:spPr/>
        <p:txBody>
          <a:bodyPr/>
          <a:lstStyle/>
          <a:p>
            <a:pPr>
              <a:defRPr/>
            </a:pPr>
            <a:endParaRPr lang="es-ES" dirty="0"/>
          </a:p>
        </p:txBody>
      </p:sp>
    </p:spTree>
    <p:extLst>
      <p:ext uri="{BB962C8B-B14F-4D97-AF65-F5344CB8AC3E}">
        <p14:creationId xmlns:p14="http://schemas.microsoft.com/office/powerpoint/2010/main" val="2313611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xfrm>
            <a:off x="341313" y="696913"/>
            <a:ext cx="6199187" cy="3487737"/>
          </a:xfrm>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a:p>
        </p:txBody>
      </p:sp>
      <p:sp>
        <p:nvSpPr>
          <p:cNvPr id="31748" name="3 Marcador de número de diapositiva"/>
          <p:cNvSpPr>
            <a:spLocks noGrp="1"/>
          </p:cNvSpPr>
          <p:nvPr>
            <p:ph type="sldNum" sz="quarter" idx="5"/>
          </p:nvPr>
        </p:nvSpPr>
        <p:spPr bwMode="auto">
          <a:noFill/>
          <a:ln>
            <a:miter lim="800000"/>
            <a:headEnd/>
            <a:tailEnd/>
          </a:ln>
        </p:spPr>
        <p:txBody>
          <a:bodyPr/>
          <a:lstStyle/>
          <a:p>
            <a:fld id="{3D4C2D1A-439D-49EF-864C-5DE0D5BD1201}" type="slidenum">
              <a:rPr lang="es-ES" smtClean="0"/>
              <a:pPr/>
              <a:t>5</a:t>
            </a:fld>
            <a:endParaRPr lang="es-ES" dirty="0"/>
          </a:p>
        </p:txBody>
      </p:sp>
      <p:sp>
        <p:nvSpPr>
          <p:cNvPr id="5" name="4 Marcador de pie de página"/>
          <p:cNvSpPr>
            <a:spLocks noGrp="1"/>
          </p:cNvSpPr>
          <p:nvPr>
            <p:ph type="ftr" sz="quarter" idx="4"/>
          </p:nvPr>
        </p:nvSpPr>
        <p:spPr/>
        <p:txBody>
          <a:bodyPr/>
          <a:lstStyle/>
          <a:p>
            <a:pPr>
              <a:defRPr/>
            </a:pPr>
            <a:endParaRPr lang="es-ES" dirty="0"/>
          </a:p>
        </p:txBody>
      </p:sp>
    </p:spTree>
    <p:extLst>
      <p:ext uri="{BB962C8B-B14F-4D97-AF65-F5344CB8AC3E}">
        <p14:creationId xmlns:p14="http://schemas.microsoft.com/office/powerpoint/2010/main" val="368865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Marcador de imagen de diapositiva"/>
          <p:cNvSpPr>
            <a:spLocks noGrp="1" noRot="1" noChangeAspect="1" noTextEdit="1"/>
          </p:cNvSpPr>
          <p:nvPr>
            <p:ph type="sldImg"/>
          </p:nvPr>
        </p:nvSpPr>
        <p:spPr bwMode="auto">
          <a:xfrm>
            <a:off x="341313" y="696913"/>
            <a:ext cx="6199187" cy="3487737"/>
          </a:xfrm>
          <a:noFill/>
          <a:ln>
            <a:solidFill>
              <a:srgbClr val="000000"/>
            </a:solidFill>
            <a:miter lim="800000"/>
            <a:headEnd/>
            <a:tailEnd/>
          </a:ln>
        </p:spPr>
      </p:sp>
      <p:sp>
        <p:nvSpPr>
          <p:cNvPr id="18434"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a:p>
        </p:txBody>
      </p:sp>
    </p:spTree>
    <p:extLst>
      <p:ext uri="{BB962C8B-B14F-4D97-AF65-F5344CB8AC3E}">
        <p14:creationId xmlns:p14="http://schemas.microsoft.com/office/powerpoint/2010/main" val="3053491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xfrm>
            <a:off x="341313" y="696913"/>
            <a:ext cx="6199187" cy="3487737"/>
          </a:xfrm>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a:p>
        </p:txBody>
      </p:sp>
      <p:sp>
        <p:nvSpPr>
          <p:cNvPr id="31748" name="3 Marcador de número de diapositiva"/>
          <p:cNvSpPr>
            <a:spLocks noGrp="1"/>
          </p:cNvSpPr>
          <p:nvPr>
            <p:ph type="sldNum" sz="quarter" idx="5"/>
          </p:nvPr>
        </p:nvSpPr>
        <p:spPr bwMode="auto">
          <a:noFill/>
          <a:ln>
            <a:miter lim="800000"/>
            <a:headEnd/>
            <a:tailEnd/>
          </a:ln>
        </p:spPr>
        <p:txBody>
          <a:bodyPr/>
          <a:lstStyle/>
          <a:p>
            <a:fld id="{3D4C2D1A-439D-49EF-864C-5DE0D5BD1201}" type="slidenum">
              <a:rPr lang="es-ES" smtClean="0"/>
              <a:pPr/>
              <a:t>7</a:t>
            </a:fld>
            <a:endParaRPr lang="es-ES" dirty="0"/>
          </a:p>
        </p:txBody>
      </p:sp>
      <p:sp>
        <p:nvSpPr>
          <p:cNvPr id="5" name="4 Marcador de pie de página"/>
          <p:cNvSpPr>
            <a:spLocks noGrp="1"/>
          </p:cNvSpPr>
          <p:nvPr>
            <p:ph type="ftr" sz="quarter" idx="4"/>
          </p:nvPr>
        </p:nvSpPr>
        <p:spPr/>
        <p:txBody>
          <a:bodyPr/>
          <a:lstStyle/>
          <a:p>
            <a:pPr>
              <a:defRPr/>
            </a:pPr>
            <a:endParaRPr lang="es-ES" dirty="0"/>
          </a:p>
        </p:txBody>
      </p:sp>
    </p:spTree>
    <p:extLst>
      <p:ext uri="{BB962C8B-B14F-4D97-AF65-F5344CB8AC3E}">
        <p14:creationId xmlns:p14="http://schemas.microsoft.com/office/powerpoint/2010/main" val="291250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xfrm>
            <a:off x="341313" y="696913"/>
            <a:ext cx="6199187" cy="3487737"/>
          </a:xfrm>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a:p>
        </p:txBody>
      </p:sp>
      <p:sp>
        <p:nvSpPr>
          <p:cNvPr id="31748" name="3 Marcador de número de diapositiva"/>
          <p:cNvSpPr>
            <a:spLocks noGrp="1"/>
          </p:cNvSpPr>
          <p:nvPr>
            <p:ph type="sldNum" sz="quarter" idx="5"/>
          </p:nvPr>
        </p:nvSpPr>
        <p:spPr bwMode="auto">
          <a:noFill/>
          <a:ln>
            <a:miter lim="800000"/>
            <a:headEnd/>
            <a:tailEnd/>
          </a:ln>
        </p:spPr>
        <p:txBody>
          <a:bodyPr/>
          <a:lstStyle/>
          <a:p>
            <a:fld id="{3D4C2D1A-439D-49EF-864C-5DE0D5BD1201}" type="slidenum">
              <a:rPr lang="es-ES" smtClean="0"/>
              <a:pPr/>
              <a:t>8</a:t>
            </a:fld>
            <a:endParaRPr lang="es-ES" dirty="0"/>
          </a:p>
        </p:txBody>
      </p:sp>
      <p:sp>
        <p:nvSpPr>
          <p:cNvPr id="5" name="4 Marcador de pie de página"/>
          <p:cNvSpPr>
            <a:spLocks noGrp="1"/>
          </p:cNvSpPr>
          <p:nvPr>
            <p:ph type="ftr" sz="quarter" idx="4"/>
          </p:nvPr>
        </p:nvSpPr>
        <p:spPr/>
        <p:txBody>
          <a:bodyPr/>
          <a:lstStyle/>
          <a:p>
            <a:pPr>
              <a:defRPr/>
            </a:pPr>
            <a:endParaRPr lang="es-ES" dirty="0"/>
          </a:p>
        </p:txBody>
      </p:sp>
    </p:spTree>
    <p:extLst>
      <p:ext uri="{BB962C8B-B14F-4D97-AF65-F5344CB8AC3E}">
        <p14:creationId xmlns:p14="http://schemas.microsoft.com/office/powerpoint/2010/main" val="291250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Marcador de imagen de diapositiva"/>
          <p:cNvSpPr>
            <a:spLocks noGrp="1" noRot="1" noChangeAspect="1" noTextEdit="1"/>
          </p:cNvSpPr>
          <p:nvPr>
            <p:ph type="sldImg"/>
          </p:nvPr>
        </p:nvSpPr>
        <p:spPr bwMode="auto">
          <a:xfrm>
            <a:off x="341313" y="696913"/>
            <a:ext cx="6199187" cy="3487737"/>
          </a:xfrm>
          <a:noFill/>
          <a:ln>
            <a:solidFill>
              <a:srgbClr val="000000"/>
            </a:solidFill>
            <a:miter lim="800000"/>
            <a:headEnd/>
            <a:tailEnd/>
          </a:ln>
        </p:spPr>
      </p:sp>
      <p:sp>
        <p:nvSpPr>
          <p:cNvPr id="18434"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dirty="0"/>
          </a:p>
        </p:txBody>
      </p:sp>
    </p:spTree>
    <p:extLst>
      <p:ext uri="{BB962C8B-B14F-4D97-AF65-F5344CB8AC3E}">
        <p14:creationId xmlns:p14="http://schemas.microsoft.com/office/powerpoint/2010/main" val="3053491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39752" y="1552462"/>
            <a:ext cx="7993064" cy="1470025"/>
          </a:xfrm>
          <a:noFill/>
          <a:ln>
            <a:noFill/>
          </a:ln>
        </p:spPr>
        <p:txBody>
          <a:bodyPr anchor="t"/>
          <a:lstStyle>
            <a:lvl1pPr>
              <a:defRPr lang="es-ES" sz="2250" b="1" cap="all" dirty="0"/>
            </a:lvl1pPr>
          </a:lstStyle>
          <a:p>
            <a:pPr lvl="0"/>
            <a:r>
              <a:rPr lang="es-ES" dirty="0"/>
              <a:t>Haga clic para modificar el estilo de título del patrón</a:t>
            </a:r>
          </a:p>
        </p:txBody>
      </p:sp>
      <p:sp>
        <p:nvSpPr>
          <p:cNvPr id="3" name="2 Subtítulo"/>
          <p:cNvSpPr>
            <a:spLocks noGrp="1"/>
          </p:cNvSpPr>
          <p:nvPr>
            <p:ph type="subTitle" idx="1"/>
          </p:nvPr>
        </p:nvSpPr>
        <p:spPr>
          <a:xfrm>
            <a:off x="539752" y="3429000"/>
            <a:ext cx="7993064" cy="1872208"/>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s-ES" dirty="0"/>
              <a:t>Haga clic para modificar el estilo de subtítulo del patrón</a:t>
            </a:r>
          </a:p>
        </p:txBody>
      </p:sp>
    </p:spTree>
    <p:extLst>
      <p:ext uri="{BB962C8B-B14F-4D97-AF65-F5344CB8AC3E}">
        <p14:creationId xmlns:p14="http://schemas.microsoft.com/office/powerpoint/2010/main" val="3229763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658875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3" y="333375"/>
            <a:ext cx="822920" cy="5792788"/>
          </a:xfrm>
        </p:spPr>
        <p:txBody>
          <a:bodyPr vert="eaVert"/>
          <a:lstStyle/>
          <a:p>
            <a:r>
              <a:rPr lang="es-ES"/>
              <a:t>Haga clic para modificar el estilo de título del patrón</a:t>
            </a:r>
            <a:endParaRPr lang="es-ES" dirty="0"/>
          </a:p>
        </p:txBody>
      </p:sp>
      <p:sp>
        <p:nvSpPr>
          <p:cNvPr id="3" name="2 Marcador de texto vertical"/>
          <p:cNvSpPr>
            <a:spLocks noGrp="1"/>
          </p:cNvSpPr>
          <p:nvPr>
            <p:ph type="body" orient="vert" idx="1"/>
          </p:nvPr>
        </p:nvSpPr>
        <p:spPr>
          <a:xfrm>
            <a:off x="457201" y="333375"/>
            <a:ext cx="5554960" cy="5792788"/>
          </a:xfr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34473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39263" y="981081"/>
            <a:ext cx="4032739"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5076827" y="1557338"/>
            <a:ext cx="3455988" cy="1143000"/>
          </a:xfrm>
        </p:spPr>
        <p:txBody>
          <a:bodyPr/>
          <a:lstStyle/>
          <a:p>
            <a:r>
              <a:rPr lang="es-ES" dirty="0"/>
              <a:t>Haga clic para modificar el estilo de título del patrón</a:t>
            </a:r>
          </a:p>
        </p:txBody>
      </p:sp>
    </p:spTree>
    <p:extLst>
      <p:ext uri="{BB962C8B-B14F-4D97-AF65-F5344CB8AC3E}">
        <p14:creationId xmlns:p14="http://schemas.microsoft.com/office/powerpoint/2010/main" val="3144332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5 Marcador de número de diapositiva"/>
          <p:cNvSpPr txBox="1">
            <a:spLocks/>
          </p:cNvSpPr>
          <p:nvPr userDrawn="1"/>
        </p:nvSpPr>
        <p:spPr>
          <a:xfrm>
            <a:off x="8493372" y="6524625"/>
            <a:ext cx="665285" cy="325438"/>
          </a:xfrm>
          <a:prstGeom prst="rect">
            <a:avLst/>
          </a:prstGeom>
        </p:spPr>
        <p:txBody>
          <a:bodyPr/>
          <a:lstStyle>
            <a:defPPr>
              <a:defRPr lang="es-ES"/>
            </a:defPPr>
            <a:lvl1pPr algn="l" rtl="0" fontAlgn="base">
              <a:spcBef>
                <a:spcPct val="0"/>
              </a:spcBef>
              <a:spcAft>
                <a:spcPct val="0"/>
              </a:spcAft>
              <a:defRPr sz="1000" kern="1200">
                <a:solidFill>
                  <a:srgbClr val="92D050"/>
                </a:solidFill>
                <a:latin typeface="Century Gothic"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A3CD8781-BE87-4CFD-9910-5F9408779CB2}" type="slidenum">
              <a:rPr lang="es-ES" sz="563" smtClean="0"/>
              <a:pPr>
                <a:defRPr/>
              </a:pPr>
              <a:t>‹Nº›</a:t>
            </a:fld>
            <a:endParaRPr lang="es-ES" sz="563"/>
          </a:p>
        </p:txBody>
      </p:sp>
      <p:sp>
        <p:nvSpPr>
          <p:cNvPr id="2" name="1 Título"/>
          <p:cNvSpPr>
            <a:spLocks noGrp="1"/>
          </p:cNvSpPr>
          <p:nvPr>
            <p:ph type="title"/>
          </p:nvPr>
        </p:nvSpPr>
        <p:spPr>
          <a:xfrm>
            <a:off x="539751" y="333375"/>
            <a:ext cx="6912571" cy="647700"/>
          </a:xfrm>
        </p:spPr>
        <p:txBody>
          <a:bodyPr/>
          <a:lstStyle>
            <a:lvl1pPr algn="l">
              <a:defRPr sz="1125"/>
            </a:lvl1pPr>
          </a:lstStyle>
          <a:p>
            <a:r>
              <a:rPr lang="es-ES" dirty="0"/>
              <a:t>Haga clic para modificar el estilo de título del patrón</a:t>
            </a:r>
          </a:p>
        </p:txBody>
      </p:sp>
      <p:sp>
        <p:nvSpPr>
          <p:cNvPr id="3" name="2 Marcador de contenido"/>
          <p:cNvSpPr>
            <a:spLocks noGrp="1"/>
          </p:cNvSpPr>
          <p:nvPr>
            <p:ph idx="1"/>
          </p:nvPr>
        </p:nvSpPr>
        <p:spPr>
          <a:xfrm>
            <a:off x="539753" y="1557344"/>
            <a:ext cx="7993063" cy="4751387"/>
          </a:xfrm>
        </p:spPr>
        <p:txBody>
          <a:bodyPr/>
          <a:lstStyle>
            <a:lvl1pPr>
              <a:defRPr sz="1125"/>
            </a:lvl1pPr>
            <a:lvl2pPr>
              <a:defRPr sz="1013"/>
            </a:lvl2pPr>
            <a:lvl3pPr>
              <a:defRPr sz="900"/>
            </a:lvl3pPr>
            <a:lvl4pPr>
              <a:defRPr sz="788"/>
            </a:lvl4pPr>
            <a:lvl5pPr>
              <a:defRPr sz="788"/>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68084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9752" y="3429001"/>
            <a:ext cx="7993064" cy="1362075"/>
          </a:xfrm>
        </p:spPr>
        <p:txBody>
          <a:bodyPr anchor="t"/>
          <a:lstStyle>
            <a:lvl1pPr algn="ctr">
              <a:defRPr sz="2250" b="1" cap="all"/>
            </a:lvl1pPr>
          </a:lstStyle>
          <a:p>
            <a:r>
              <a:rPr lang="es-ES" dirty="0"/>
              <a:t>Haga clic para modificar el estilo de título del patrón</a:t>
            </a:r>
          </a:p>
        </p:txBody>
      </p:sp>
      <p:sp>
        <p:nvSpPr>
          <p:cNvPr id="3" name="2 Marcador de texto"/>
          <p:cNvSpPr>
            <a:spLocks noGrp="1"/>
          </p:cNvSpPr>
          <p:nvPr>
            <p:ph type="body" idx="1"/>
          </p:nvPr>
        </p:nvSpPr>
        <p:spPr>
          <a:xfrm>
            <a:off x="539751" y="1556799"/>
            <a:ext cx="7992691" cy="1500187"/>
          </a:xfrm>
        </p:spPr>
        <p:txBody>
          <a:bodyPr anchor="b"/>
          <a:lstStyle>
            <a:lvl1pPr marL="0" indent="0" algn="ctr">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s-ES"/>
              <a:t>Haga clic para modificar el estilo de texto del patrón</a:t>
            </a:r>
          </a:p>
        </p:txBody>
      </p:sp>
    </p:spTree>
    <p:extLst>
      <p:ext uri="{BB962C8B-B14F-4D97-AF65-F5344CB8AC3E}">
        <p14:creationId xmlns:p14="http://schemas.microsoft.com/office/powerpoint/2010/main" val="1222260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542195" y="1557345"/>
            <a:ext cx="3888432" cy="4568825"/>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2 Marcador de contenido"/>
          <p:cNvSpPr>
            <a:spLocks noGrp="1"/>
          </p:cNvSpPr>
          <p:nvPr>
            <p:ph sz="half" idx="12"/>
          </p:nvPr>
        </p:nvSpPr>
        <p:spPr>
          <a:xfrm>
            <a:off x="4644009" y="1557345"/>
            <a:ext cx="3888432" cy="4568825"/>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5569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dirty="0"/>
              <a:t>Haga clic para modificar el estilo de título del patrón</a:t>
            </a:r>
          </a:p>
        </p:txBody>
      </p:sp>
      <p:sp>
        <p:nvSpPr>
          <p:cNvPr id="3" name="2 Marcador de texto"/>
          <p:cNvSpPr>
            <a:spLocks noGrp="1"/>
          </p:cNvSpPr>
          <p:nvPr>
            <p:ph type="body" idx="1"/>
          </p:nvPr>
        </p:nvSpPr>
        <p:spPr>
          <a:xfrm>
            <a:off x="539752" y="1565628"/>
            <a:ext cx="3886261" cy="639762"/>
          </a:xfrm>
        </p:spPr>
        <p:txBody>
          <a:bodyPr anchor="b"/>
          <a:lstStyle>
            <a:lvl1pPr marL="0" indent="0">
              <a:buNone/>
              <a:defRPr sz="1125"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dirty="0"/>
              <a:t>Haga clic para modificar el estilo de texto del patrón</a:t>
            </a:r>
          </a:p>
        </p:txBody>
      </p:sp>
      <p:sp>
        <p:nvSpPr>
          <p:cNvPr id="4" name="3 Marcador de contenido"/>
          <p:cNvSpPr>
            <a:spLocks noGrp="1"/>
          </p:cNvSpPr>
          <p:nvPr>
            <p:ph sz="half" idx="2"/>
          </p:nvPr>
        </p:nvSpPr>
        <p:spPr>
          <a:xfrm>
            <a:off x="539752" y="2205390"/>
            <a:ext cx="3886261" cy="3951288"/>
          </a:xfrm>
        </p:spPr>
        <p:txBody>
          <a:bodyPr/>
          <a:lstStyle>
            <a:lvl1pPr>
              <a:defRPr sz="1125"/>
            </a:lvl1pPr>
            <a:lvl2pPr>
              <a:defRPr sz="1013"/>
            </a:lvl2pPr>
            <a:lvl3pPr>
              <a:defRPr sz="900"/>
            </a:lvl3pPr>
            <a:lvl4pPr>
              <a:defRPr sz="788"/>
            </a:lvl4pPr>
            <a:lvl5pPr>
              <a:defRPr sz="788"/>
            </a:lvl5pPr>
            <a:lvl6pPr>
              <a:defRPr sz="900"/>
            </a:lvl6pPr>
            <a:lvl7pPr>
              <a:defRPr sz="900"/>
            </a:lvl7pPr>
            <a:lvl8pPr>
              <a:defRPr sz="900"/>
            </a:lvl8pPr>
            <a:lvl9pPr>
              <a:defRPr sz="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36402" y="1560991"/>
            <a:ext cx="3887788" cy="639762"/>
          </a:xfrm>
        </p:spPr>
        <p:txBody>
          <a:bodyPr anchor="b"/>
          <a:lstStyle>
            <a:lvl1pPr marL="0" indent="0">
              <a:buNone/>
              <a:defRPr sz="1125"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el estilo de texto del patrón</a:t>
            </a:r>
          </a:p>
        </p:txBody>
      </p:sp>
      <p:sp>
        <p:nvSpPr>
          <p:cNvPr id="6" name="5 Marcador de contenido"/>
          <p:cNvSpPr>
            <a:spLocks noGrp="1"/>
          </p:cNvSpPr>
          <p:nvPr>
            <p:ph sz="quarter" idx="4"/>
          </p:nvPr>
        </p:nvSpPr>
        <p:spPr>
          <a:xfrm>
            <a:off x="4636402" y="2200753"/>
            <a:ext cx="3887788" cy="3951288"/>
          </a:xfrm>
        </p:spPr>
        <p:txBody>
          <a:bodyPr/>
          <a:lstStyle>
            <a:lvl1pPr>
              <a:defRPr sz="1125"/>
            </a:lvl1pPr>
            <a:lvl2pPr>
              <a:defRPr sz="1013"/>
            </a:lvl2pPr>
            <a:lvl3pPr>
              <a:defRPr sz="900"/>
            </a:lvl3pPr>
            <a:lvl4pPr>
              <a:defRPr sz="788"/>
            </a:lvl4pPr>
            <a:lvl5pPr>
              <a:defRPr sz="788"/>
            </a:lvl5pPr>
            <a:lvl6pPr>
              <a:defRPr sz="900"/>
            </a:lvl6pPr>
            <a:lvl7pPr>
              <a:defRPr sz="900"/>
            </a:lvl7pPr>
            <a:lvl8pPr>
              <a:defRPr sz="900"/>
            </a:lvl8pPr>
            <a:lvl9pPr>
              <a:defRPr sz="9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068444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1902883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64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9752" y="976313"/>
            <a:ext cx="2952131" cy="1162050"/>
          </a:xfrm>
        </p:spPr>
        <p:txBody>
          <a:bodyPr/>
          <a:lstStyle>
            <a:lvl1pPr algn="l">
              <a:defRPr sz="1125" b="1"/>
            </a:lvl1pPr>
          </a:lstStyle>
          <a:p>
            <a:r>
              <a:rPr lang="es-ES" dirty="0"/>
              <a:t>Haga clic para modificar el estilo de título del patrón</a:t>
            </a:r>
          </a:p>
        </p:txBody>
      </p:sp>
      <p:sp>
        <p:nvSpPr>
          <p:cNvPr id="3" name="2 Marcador de contenido"/>
          <p:cNvSpPr>
            <a:spLocks noGrp="1"/>
          </p:cNvSpPr>
          <p:nvPr>
            <p:ph idx="1"/>
          </p:nvPr>
        </p:nvSpPr>
        <p:spPr>
          <a:xfrm>
            <a:off x="3575051" y="981075"/>
            <a:ext cx="4957763" cy="5145088"/>
          </a:xfrm>
        </p:spPr>
        <p:txBody>
          <a:bodyPr/>
          <a:lstStyle>
            <a:lvl1pPr>
              <a:defRPr sz="1125"/>
            </a:lvl1pPr>
            <a:lvl2pPr>
              <a:defRPr sz="1013"/>
            </a:lvl2pPr>
            <a:lvl3pPr>
              <a:defRPr sz="900"/>
            </a:lvl3pPr>
            <a:lvl4pPr>
              <a:defRPr sz="788"/>
            </a:lvl4pPr>
            <a:lvl5pPr>
              <a:defRPr sz="788"/>
            </a:lvl5pPr>
            <a:lvl6pPr>
              <a:defRPr sz="1125"/>
            </a:lvl6pPr>
            <a:lvl7pPr>
              <a:defRPr sz="1125"/>
            </a:lvl7pPr>
            <a:lvl8pPr>
              <a:defRPr sz="1125"/>
            </a:lvl8pPr>
            <a:lvl9pPr>
              <a:defRPr sz="1125"/>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texto"/>
          <p:cNvSpPr>
            <a:spLocks noGrp="1"/>
          </p:cNvSpPr>
          <p:nvPr>
            <p:ph type="body" sz="half" idx="2"/>
          </p:nvPr>
        </p:nvSpPr>
        <p:spPr>
          <a:xfrm>
            <a:off x="539751" y="2348887"/>
            <a:ext cx="2952131" cy="377728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s-ES" dirty="0"/>
              <a:t>Haga clic para modificar el estilo de texto del patrón</a:t>
            </a:r>
          </a:p>
        </p:txBody>
      </p:sp>
    </p:spTree>
    <p:extLst>
      <p:ext uri="{BB962C8B-B14F-4D97-AF65-F5344CB8AC3E}">
        <p14:creationId xmlns:p14="http://schemas.microsoft.com/office/powerpoint/2010/main" val="834096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1904" y="4937720"/>
            <a:ext cx="5486400" cy="566738"/>
          </a:xfrm>
        </p:spPr>
        <p:txBody>
          <a:bodyPr/>
          <a:lstStyle>
            <a:lvl1pPr algn="l">
              <a:defRPr sz="1125" b="1"/>
            </a:lvl1pPr>
          </a:lstStyle>
          <a:p>
            <a:r>
              <a:rPr lang="es-ES"/>
              <a:t>Haga clic para modificar el estilo de título del patrón</a:t>
            </a:r>
          </a:p>
        </p:txBody>
      </p:sp>
      <p:sp>
        <p:nvSpPr>
          <p:cNvPr id="3" name="2 Marcador de posición de imagen"/>
          <p:cNvSpPr>
            <a:spLocks noGrp="1"/>
          </p:cNvSpPr>
          <p:nvPr>
            <p:ph type="pic" idx="1"/>
          </p:nvPr>
        </p:nvSpPr>
        <p:spPr>
          <a:xfrm>
            <a:off x="1821904" y="749895"/>
            <a:ext cx="5486400" cy="4114800"/>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s-ES" noProof="0"/>
              <a:t>Haga clic en el icono para agregar una imagen</a:t>
            </a:r>
          </a:p>
        </p:txBody>
      </p:sp>
      <p:sp>
        <p:nvSpPr>
          <p:cNvPr id="4" name="3 Marcador de texto"/>
          <p:cNvSpPr>
            <a:spLocks noGrp="1"/>
          </p:cNvSpPr>
          <p:nvPr>
            <p:ph type="body" sz="half" idx="2"/>
          </p:nvPr>
        </p:nvSpPr>
        <p:spPr>
          <a:xfrm>
            <a:off x="1821904" y="550445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s-ES"/>
              <a:t>Haga clic para modificar el estilo de texto del patrón</a:t>
            </a:r>
          </a:p>
        </p:txBody>
      </p:sp>
    </p:spTree>
    <p:extLst>
      <p:ext uri="{BB962C8B-B14F-4D97-AF65-F5344CB8AC3E}">
        <p14:creationId xmlns:p14="http://schemas.microsoft.com/office/powerpoint/2010/main" val="389538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9" name="1 Marcador de título"/>
          <p:cNvSpPr>
            <a:spLocks noGrp="1"/>
          </p:cNvSpPr>
          <p:nvPr>
            <p:ph type="title"/>
          </p:nvPr>
        </p:nvSpPr>
        <p:spPr bwMode="auto">
          <a:xfrm>
            <a:off x="3215681" y="404664"/>
            <a:ext cx="691222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a:t>Haga clic para modificar el estilo de título del patrón</a:t>
            </a:r>
          </a:p>
        </p:txBody>
      </p:sp>
      <p:sp>
        <p:nvSpPr>
          <p:cNvPr id="1031" name="2 Marcador de texto"/>
          <p:cNvSpPr>
            <a:spLocks noGrp="1"/>
          </p:cNvSpPr>
          <p:nvPr>
            <p:ph type="body" idx="1"/>
          </p:nvPr>
        </p:nvSpPr>
        <p:spPr bwMode="auto">
          <a:xfrm>
            <a:off x="539262" y="1557344"/>
            <a:ext cx="11105657"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8" name="7 Elipse"/>
          <p:cNvSpPr/>
          <p:nvPr userDrawn="1"/>
        </p:nvSpPr>
        <p:spPr>
          <a:xfrm>
            <a:off x="11376587" y="6481767"/>
            <a:ext cx="576064" cy="3317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lstStyle/>
          <a:p>
            <a:pPr algn="ctr" fontAlgn="base">
              <a:spcBef>
                <a:spcPct val="0"/>
              </a:spcBef>
              <a:spcAft>
                <a:spcPct val="0"/>
              </a:spcAft>
              <a:defRPr/>
            </a:pPr>
            <a:fld id="{633B6F1A-5185-4F99-B4DD-8704398DAB20}" type="slidenum">
              <a:rPr lang="es-ES" sz="1000" b="1">
                <a:solidFill>
                  <a:schemeClr val="accent3">
                    <a:lumMod val="50000"/>
                  </a:schemeClr>
                </a:solidFill>
                <a:latin typeface="+mn-lt"/>
              </a:rPr>
              <a:pPr algn="ctr" fontAlgn="base">
                <a:spcBef>
                  <a:spcPct val="0"/>
                </a:spcBef>
                <a:spcAft>
                  <a:spcPct val="0"/>
                </a:spcAft>
                <a:defRPr/>
              </a:pPr>
              <a:t>‹Nº›</a:t>
            </a:fld>
            <a:endParaRPr lang="es-ES" sz="1000" b="1" dirty="0">
              <a:solidFill>
                <a:schemeClr val="accent3">
                  <a:lumMod val="50000"/>
                </a:schemeClr>
              </a:solidFill>
              <a:latin typeface="+mn-lt"/>
            </a:endParaRPr>
          </a:p>
        </p:txBody>
      </p:sp>
      <p:sp>
        <p:nvSpPr>
          <p:cNvPr id="11" name="Rectangle 8"/>
          <p:cNvSpPr>
            <a:spLocks noChangeArrowheads="1"/>
          </p:cNvSpPr>
          <p:nvPr userDrawn="1"/>
        </p:nvSpPr>
        <p:spPr bwMode="auto">
          <a:xfrm>
            <a:off x="9360363" y="6495259"/>
            <a:ext cx="2208245" cy="304800"/>
          </a:xfrm>
          <a:prstGeom prst="rect">
            <a:avLst/>
          </a:prstGeom>
          <a:noFill/>
          <a:ln w="9525">
            <a:noFill/>
            <a:miter lim="800000"/>
            <a:headEnd/>
            <a:tailEnd/>
          </a:ln>
          <a:effec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ct val="20000"/>
              </a:spcBef>
              <a:spcAft>
                <a:spcPts val="0"/>
              </a:spcAft>
              <a:defRPr/>
            </a:pPr>
            <a:r>
              <a:rPr lang="es-CO" sz="1200" b="1" dirty="0" smtClean="0">
                <a:solidFill>
                  <a:schemeClr val="accent3">
                    <a:lumMod val="50000"/>
                  </a:schemeClr>
                </a:solidFill>
              </a:rPr>
              <a:t>La </a:t>
            </a:r>
            <a:r>
              <a:rPr lang="es-CO" sz="1200" b="1" dirty="0">
                <a:solidFill>
                  <a:schemeClr val="accent3">
                    <a:lumMod val="50000"/>
                  </a:schemeClr>
                </a:solidFill>
              </a:rPr>
              <a:t>Galería Inmobiliaria</a:t>
            </a:r>
            <a:endParaRPr lang="es-ES" sz="1200" b="1" dirty="0">
              <a:solidFill>
                <a:schemeClr val="accent3">
                  <a:lumMod val="50000"/>
                </a:schemeClr>
              </a:solidFill>
            </a:endParaRPr>
          </a:p>
        </p:txBody>
      </p:sp>
      <p:pic>
        <p:nvPicPr>
          <p:cNvPr id="2050"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1318"/>
            <a:ext cx="719403" cy="756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028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p:hf sldNum="0" hdr="0" ftr="0" dt="0"/>
  <p:txStyles>
    <p:titleStyle>
      <a:lvl1pPr algn="l" rtl="0" eaLnBrk="0" fontAlgn="base" hangingPunct="0">
        <a:spcBef>
          <a:spcPct val="0"/>
        </a:spcBef>
        <a:spcAft>
          <a:spcPct val="0"/>
        </a:spcAft>
        <a:defRPr lang="es-ES" sz="1125"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1125">
          <a:solidFill>
            <a:srgbClr val="00B0F0"/>
          </a:solidFill>
          <a:latin typeface="Century Gothic" pitchFamily="34" charset="0"/>
        </a:defRPr>
      </a:lvl2pPr>
      <a:lvl3pPr algn="l" rtl="0" eaLnBrk="0" fontAlgn="base" hangingPunct="0">
        <a:spcBef>
          <a:spcPct val="0"/>
        </a:spcBef>
        <a:spcAft>
          <a:spcPct val="0"/>
        </a:spcAft>
        <a:defRPr sz="1125">
          <a:solidFill>
            <a:srgbClr val="00B0F0"/>
          </a:solidFill>
          <a:latin typeface="Century Gothic" pitchFamily="34" charset="0"/>
        </a:defRPr>
      </a:lvl3pPr>
      <a:lvl4pPr algn="l" rtl="0" eaLnBrk="0" fontAlgn="base" hangingPunct="0">
        <a:spcBef>
          <a:spcPct val="0"/>
        </a:spcBef>
        <a:spcAft>
          <a:spcPct val="0"/>
        </a:spcAft>
        <a:defRPr sz="1125">
          <a:solidFill>
            <a:srgbClr val="00B0F0"/>
          </a:solidFill>
          <a:latin typeface="Century Gothic" pitchFamily="34" charset="0"/>
        </a:defRPr>
      </a:lvl4pPr>
      <a:lvl5pPr algn="l" rtl="0" eaLnBrk="0" fontAlgn="base" hangingPunct="0">
        <a:spcBef>
          <a:spcPct val="0"/>
        </a:spcBef>
        <a:spcAft>
          <a:spcPct val="0"/>
        </a:spcAft>
        <a:defRPr sz="1125">
          <a:solidFill>
            <a:srgbClr val="00B0F0"/>
          </a:solidFill>
          <a:latin typeface="Century Gothic" pitchFamily="34" charset="0"/>
        </a:defRPr>
      </a:lvl5pPr>
      <a:lvl6pPr marL="257175" algn="ctr" rtl="0" fontAlgn="base">
        <a:spcBef>
          <a:spcPct val="0"/>
        </a:spcBef>
        <a:spcAft>
          <a:spcPct val="0"/>
        </a:spcAft>
        <a:defRPr sz="2025">
          <a:solidFill>
            <a:srgbClr val="00B0F0"/>
          </a:solidFill>
          <a:latin typeface="Century Gothic" pitchFamily="34" charset="0"/>
        </a:defRPr>
      </a:lvl6pPr>
      <a:lvl7pPr marL="514350" algn="ctr" rtl="0" fontAlgn="base">
        <a:spcBef>
          <a:spcPct val="0"/>
        </a:spcBef>
        <a:spcAft>
          <a:spcPct val="0"/>
        </a:spcAft>
        <a:defRPr sz="2025">
          <a:solidFill>
            <a:srgbClr val="00B0F0"/>
          </a:solidFill>
          <a:latin typeface="Century Gothic" pitchFamily="34" charset="0"/>
        </a:defRPr>
      </a:lvl7pPr>
      <a:lvl8pPr marL="771525" algn="ctr" rtl="0" fontAlgn="base">
        <a:spcBef>
          <a:spcPct val="0"/>
        </a:spcBef>
        <a:spcAft>
          <a:spcPct val="0"/>
        </a:spcAft>
        <a:defRPr sz="2025">
          <a:solidFill>
            <a:srgbClr val="00B0F0"/>
          </a:solidFill>
          <a:latin typeface="Century Gothic" pitchFamily="34" charset="0"/>
        </a:defRPr>
      </a:lvl8pPr>
      <a:lvl9pPr marL="1028700" algn="ctr" rtl="0" fontAlgn="base">
        <a:spcBef>
          <a:spcPct val="0"/>
        </a:spcBef>
        <a:spcAft>
          <a:spcPct val="0"/>
        </a:spcAft>
        <a:defRPr sz="2025">
          <a:solidFill>
            <a:srgbClr val="00B0F0"/>
          </a:solidFill>
          <a:latin typeface="Century Gothic" pitchFamily="34" charset="0"/>
        </a:defRPr>
      </a:lvl9pPr>
    </p:titleStyle>
    <p:bodyStyle>
      <a:lvl1pPr marL="192881" indent="-192881" algn="l" rtl="0" eaLnBrk="0" fontAlgn="base" hangingPunct="0">
        <a:spcBef>
          <a:spcPct val="20000"/>
        </a:spcBef>
        <a:spcAft>
          <a:spcPct val="0"/>
        </a:spcAft>
        <a:buFont typeface="Arial" charset="0"/>
        <a:buChar char="•"/>
        <a:defRPr sz="1125" kern="1200">
          <a:solidFill>
            <a:srgbClr val="646464"/>
          </a:solidFill>
          <a:latin typeface="Century Gothic" pitchFamily="34" charset="0"/>
          <a:ea typeface="+mn-ea"/>
          <a:cs typeface="+mn-cs"/>
        </a:defRPr>
      </a:lvl1pPr>
      <a:lvl2pPr marL="417910" indent="-160735" algn="l" rtl="0" eaLnBrk="0" fontAlgn="base" hangingPunct="0">
        <a:spcBef>
          <a:spcPct val="20000"/>
        </a:spcBef>
        <a:spcAft>
          <a:spcPct val="0"/>
        </a:spcAft>
        <a:buFont typeface="Arial" charset="0"/>
        <a:buChar char="–"/>
        <a:defRPr kern="1200">
          <a:solidFill>
            <a:srgbClr val="646464"/>
          </a:solidFill>
          <a:latin typeface="Century Gothic" pitchFamily="34" charset="0"/>
          <a:ea typeface="+mn-ea"/>
          <a:cs typeface="+mn-cs"/>
        </a:defRPr>
      </a:lvl2pPr>
      <a:lvl3pPr marL="642938" indent="-128588" algn="l" rtl="0" eaLnBrk="0" fontAlgn="base" hangingPunct="0">
        <a:spcBef>
          <a:spcPct val="20000"/>
        </a:spcBef>
        <a:spcAft>
          <a:spcPct val="0"/>
        </a:spcAft>
        <a:buFont typeface="Arial" charset="0"/>
        <a:buChar char="•"/>
        <a:defRPr sz="900" kern="1200">
          <a:solidFill>
            <a:srgbClr val="646464"/>
          </a:solidFill>
          <a:latin typeface="Century Gothic" pitchFamily="34" charset="0"/>
          <a:ea typeface="+mn-ea"/>
          <a:cs typeface="+mn-cs"/>
        </a:defRPr>
      </a:lvl3pPr>
      <a:lvl4pPr marL="900113" indent="-128588" algn="l" rtl="0" eaLnBrk="0" fontAlgn="base" hangingPunct="0">
        <a:spcBef>
          <a:spcPct val="20000"/>
        </a:spcBef>
        <a:spcAft>
          <a:spcPct val="0"/>
        </a:spcAft>
        <a:buFont typeface="Arial" charset="0"/>
        <a:buChar char="–"/>
        <a:defRPr sz="788" kern="1200">
          <a:solidFill>
            <a:srgbClr val="646464"/>
          </a:solidFill>
          <a:latin typeface="Century Gothic" pitchFamily="34" charset="0"/>
          <a:ea typeface="+mn-ea"/>
          <a:cs typeface="+mn-cs"/>
        </a:defRPr>
      </a:lvl4pPr>
      <a:lvl5pPr marL="1157288" indent="-128588" algn="l" rtl="0" eaLnBrk="0" fontAlgn="base" hangingPunct="0">
        <a:spcBef>
          <a:spcPct val="20000"/>
        </a:spcBef>
        <a:spcAft>
          <a:spcPct val="0"/>
        </a:spcAft>
        <a:buFont typeface="Arial" charset="0"/>
        <a:buChar char="»"/>
        <a:defRPr sz="788" kern="1200">
          <a:solidFill>
            <a:srgbClr val="646464"/>
          </a:solidFill>
          <a:latin typeface="Century Gothic" pitchFamily="34"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s-E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6498448" y="5805265"/>
            <a:ext cx="3002746" cy="507831"/>
          </a:xfrm>
          <a:prstGeom prst="rect">
            <a:avLst/>
          </a:prstGeom>
          <a:noFill/>
        </p:spPr>
        <p:txBody>
          <a:bodyPr wrap="none">
            <a:spAutoFit/>
          </a:bodyPr>
          <a:lstStyle/>
          <a:p>
            <a:pPr algn="ctr">
              <a:defRPr/>
            </a:pPr>
            <a:r>
              <a:rPr lang="es-ES" sz="1350" dirty="0">
                <a:solidFill>
                  <a:schemeClr val="accent3">
                    <a:lumMod val="50000"/>
                  </a:schemeClr>
                </a:solidFill>
                <a:latin typeface="Century Gothic" pitchFamily="34" charset="0"/>
                <a:cs typeface="Arial" charset="0"/>
              </a:rPr>
              <a:t>Fecha: Septiembre de </a:t>
            </a:r>
            <a:r>
              <a:rPr lang="es-ES" sz="1350" dirty="0">
                <a:solidFill>
                  <a:schemeClr val="accent3">
                    <a:lumMod val="50000"/>
                  </a:schemeClr>
                </a:solidFill>
                <a:latin typeface="Century Gothic" pitchFamily="34" charset="0"/>
                <a:cs typeface="Arial" charset="0"/>
              </a:rPr>
              <a:t>2017</a:t>
            </a:r>
          </a:p>
          <a:p>
            <a:pPr algn="ctr">
              <a:defRPr/>
            </a:pPr>
            <a:r>
              <a:rPr lang="es-ES" sz="1350" dirty="0">
                <a:solidFill>
                  <a:schemeClr val="accent3">
                    <a:lumMod val="50000"/>
                  </a:schemeClr>
                </a:solidFill>
                <a:latin typeface="Century Gothic" pitchFamily="34" charset="0"/>
                <a:cs typeface="Arial" charset="0"/>
              </a:rPr>
              <a:t>Del 2017 hay un 9% de la muestra</a:t>
            </a:r>
            <a:endParaRPr lang="es-ES" sz="1350" dirty="0">
              <a:solidFill>
                <a:schemeClr val="accent3">
                  <a:lumMod val="50000"/>
                </a:schemeClr>
              </a:solidFill>
              <a:latin typeface="Century Gothic" pitchFamily="34" charset="0"/>
              <a:cs typeface="Arial" charset="0"/>
            </a:endParaRPr>
          </a:p>
        </p:txBody>
      </p:sp>
      <p:pic>
        <p:nvPicPr>
          <p:cNvPr id="311302" name="Picture 6" descr="http://inflacion.com.co/wp-content/uploads/tasa-de-interes-para-vivienda.jpg"/>
          <p:cNvPicPr>
            <a:picLocks noChangeAspect="1" noChangeArrowheads="1"/>
          </p:cNvPicPr>
          <p:nvPr/>
        </p:nvPicPr>
        <p:blipFill>
          <a:blip r:embed="rId3">
            <a:grayscl/>
            <a:extLst>
              <a:ext uri="{BEBA8EAE-BF5A-486C-A8C5-ECC9F3942E4B}">
                <a14:imgProps xmlns:a14="http://schemas.microsoft.com/office/drawing/2010/main">
                  <a14:imgLayer r:embed="rId4">
                    <a14:imgEffect>
                      <a14:artisticPlasticWrap/>
                    </a14:imgEffect>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2001292" y="2039045"/>
            <a:ext cx="2400300" cy="24003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1" name="1 Título"/>
          <p:cNvSpPr txBox="1">
            <a:spLocks/>
          </p:cNvSpPr>
          <p:nvPr/>
        </p:nvSpPr>
        <p:spPr bwMode="auto">
          <a:xfrm>
            <a:off x="5015881" y="1268413"/>
            <a:ext cx="5328270" cy="3168650"/>
          </a:xfrm>
          <a:prstGeom prst="rect">
            <a:avLst/>
          </a:prstGeom>
          <a:noFill/>
          <a:ln w="9525">
            <a:noFill/>
            <a:miter lim="800000"/>
            <a:headEnd/>
            <a:tailEnd/>
          </a:ln>
        </p:spPr>
        <p:txBody>
          <a:bodyPr anchor="b"/>
          <a:lstStyle/>
          <a:p>
            <a:pPr algn="ctr"/>
            <a:endParaRPr lang="es-CO" sz="3200" b="1" dirty="0">
              <a:solidFill>
                <a:schemeClr val="accent3">
                  <a:lumMod val="50000"/>
                </a:schemeClr>
              </a:solidFill>
              <a:latin typeface="Century Gothic" pitchFamily="34" charset="0"/>
            </a:endParaRPr>
          </a:p>
          <a:p>
            <a:pPr algn="ctr"/>
            <a:endParaRPr lang="es-CO" sz="3200" b="1" dirty="0">
              <a:solidFill>
                <a:schemeClr val="accent3">
                  <a:lumMod val="50000"/>
                </a:schemeClr>
              </a:solidFill>
              <a:latin typeface="Century Gothic" pitchFamily="34" charset="0"/>
            </a:endParaRPr>
          </a:p>
          <a:p>
            <a:pPr algn="ctr"/>
            <a:endParaRPr lang="es-CO" sz="3200" b="1" dirty="0">
              <a:solidFill>
                <a:schemeClr val="accent3">
                  <a:lumMod val="50000"/>
                </a:schemeClr>
              </a:solidFill>
              <a:latin typeface="Century Gothic" pitchFamily="34" charset="0"/>
            </a:endParaRPr>
          </a:p>
          <a:p>
            <a:pPr algn="ctr"/>
            <a:endParaRPr lang="es-CO" sz="3200" b="1" dirty="0">
              <a:solidFill>
                <a:schemeClr val="accent3">
                  <a:lumMod val="50000"/>
                </a:schemeClr>
              </a:solidFill>
              <a:latin typeface="Century Gothic" pitchFamily="34" charset="0"/>
            </a:endParaRPr>
          </a:p>
          <a:p>
            <a:pPr algn="ctr"/>
            <a:endParaRPr lang="es-CO" sz="3200" b="1" dirty="0">
              <a:solidFill>
                <a:schemeClr val="accent3">
                  <a:lumMod val="50000"/>
                </a:schemeClr>
              </a:solidFill>
              <a:latin typeface="Century Gothic" pitchFamily="34" charset="0"/>
            </a:endParaRPr>
          </a:p>
          <a:p>
            <a:pPr algn="ctr"/>
            <a:r>
              <a:rPr lang="es-MX" sz="3200" b="1" dirty="0">
                <a:solidFill>
                  <a:schemeClr val="accent3">
                    <a:lumMod val="50000"/>
                  </a:schemeClr>
                </a:solidFill>
                <a:latin typeface="Century Gothic" pitchFamily="34" charset="0"/>
              </a:rPr>
              <a:t>Estudio de Demanda</a:t>
            </a:r>
          </a:p>
          <a:p>
            <a:pPr algn="ctr"/>
            <a:r>
              <a:rPr lang="es-MX" sz="3200" b="1" dirty="0">
                <a:solidFill>
                  <a:schemeClr val="accent3">
                    <a:lumMod val="50000"/>
                  </a:schemeClr>
                </a:solidFill>
                <a:latin typeface="Century Gothic" pitchFamily="34" charset="0"/>
              </a:rPr>
              <a:t>Asobancaria </a:t>
            </a:r>
            <a:r>
              <a:rPr lang="es-MX" sz="3200" b="1" dirty="0">
                <a:solidFill>
                  <a:schemeClr val="accent3">
                    <a:lumMod val="50000"/>
                  </a:schemeClr>
                </a:solidFill>
                <a:latin typeface="Century Gothic" pitchFamily="34" charset="0"/>
              </a:rPr>
              <a:t>2.016 -17*</a:t>
            </a:r>
            <a:endParaRPr lang="es-MX" sz="3200" b="1" dirty="0">
              <a:solidFill>
                <a:schemeClr val="accent3">
                  <a:lumMod val="50000"/>
                </a:schemeClr>
              </a:solidFill>
              <a:latin typeface="Century Gothic" pitchFamily="34" charset="0"/>
            </a:endParaRPr>
          </a:p>
          <a:p>
            <a:pPr algn="ctr"/>
            <a:endParaRPr lang="es-CO" sz="3200" b="1" dirty="0">
              <a:solidFill>
                <a:schemeClr val="accent3">
                  <a:lumMod val="50000"/>
                </a:schemeClr>
              </a:solidFill>
              <a:latin typeface="Century Gothic" pitchFamily="34" charset="0"/>
            </a:endParaRPr>
          </a:p>
          <a:p>
            <a:pPr algn="ctr"/>
            <a:r>
              <a:rPr lang="es-CO" sz="3200" b="1" dirty="0">
                <a:solidFill>
                  <a:schemeClr val="accent3">
                    <a:lumMod val="50000"/>
                  </a:schemeClr>
                </a:solidFill>
                <a:latin typeface="Century Gothic" pitchFamily="34" charset="0"/>
              </a:rPr>
              <a:t>Estudio Cuantitativo de Compradores de Vivienda Nueva</a:t>
            </a:r>
          </a:p>
        </p:txBody>
      </p:sp>
    </p:spTree>
    <p:extLst>
      <p:ext uri="{BB962C8B-B14F-4D97-AF65-F5344CB8AC3E}">
        <p14:creationId xmlns:p14="http://schemas.microsoft.com/office/powerpoint/2010/main" val="1213895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116633"/>
            <a:ext cx="4176464"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631504" y="3171593"/>
            <a:ext cx="4752528" cy="646331"/>
          </a:xfrm>
          <a:prstGeom prst="rect">
            <a:avLst/>
          </a:prstGeom>
        </p:spPr>
        <p:txBody>
          <a:bodyPr wrap="square">
            <a:spAutoFit/>
          </a:bodyPr>
          <a:lstStyle/>
          <a:p>
            <a:r>
              <a:rPr lang="es-MX" b="1" dirty="0">
                <a:solidFill>
                  <a:schemeClr val="accent3">
                    <a:lumMod val="50000"/>
                  </a:schemeClr>
                </a:solidFill>
                <a:latin typeface="Century Gothic" pitchFamily="34" charset="0"/>
              </a:rPr>
              <a:t>El 66% de los compradores ganan entre </a:t>
            </a:r>
          </a:p>
          <a:p>
            <a:r>
              <a:rPr lang="es-MX" b="1" dirty="0">
                <a:solidFill>
                  <a:schemeClr val="accent3">
                    <a:lumMod val="50000"/>
                  </a:schemeClr>
                </a:solidFill>
                <a:latin typeface="Century Gothic" pitchFamily="34" charset="0"/>
              </a:rPr>
              <a:t>1 – 3 </a:t>
            </a:r>
            <a:r>
              <a:rPr lang="es-MX" b="1" dirty="0" err="1">
                <a:solidFill>
                  <a:schemeClr val="accent3">
                    <a:lumMod val="50000"/>
                  </a:schemeClr>
                </a:solidFill>
                <a:latin typeface="Century Gothic" pitchFamily="34" charset="0"/>
              </a:rPr>
              <a:t>s.m.l.v</a:t>
            </a:r>
            <a:r>
              <a:rPr lang="es-MX" b="1" dirty="0">
                <a:solidFill>
                  <a:schemeClr val="accent3">
                    <a:lumMod val="50000"/>
                  </a:schemeClr>
                </a:solidFill>
                <a:latin typeface="Century Gothic" pitchFamily="34" charset="0"/>
              </a:rPr>
              <a:t>. vs 49% del año anterior</a:t>
            </a:r>
            <a:endParaRPr lang="es-CO" b="1" dirty="0">
              <a:solidFill>
                <a:schemeClr val="accent3">
                  <a:lumMod val="50000"/>
                </a:schemeClr>
              </a:solidFill>
              <a:latin typeface="Century Gothic" pitchFamily="34" charset="0"/>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1705" y="3943096"/>
            <a:ext cx="4587875" cy="259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 Título"/>
          <p:cNvSpPr txBox="1">
            <a:spLocks/>
          </p:cNvSpPr>
          <p:nvPr/>
        </p:nvSpPr>
        <p:spPr bwMode="auto">
          <a:xfrm>
            <a:off x="6384032" y="3171593"/>
            <a:ext cx="4283968" cy="935397"/>
          </a:xfrm>
          <a:prstGeom prst="rect">
            <a:avLst/>
          </a:prstGeom>
          <a:noFill/>
          <a:ln w="9525">
            <a:noFill/>
            <a:miter lim="800000"/>
            <a:headEnd/>
            <a:tailEnd/>
          </a:ln>
        </p:spPr>
        <p:txBody>
          <a:bodyPr/>
          <a:lstStyle/>
          <a:p>
            <a:r>
              <a:rPr lang="es-MX" b="1" dirty="0">
                <a:solidFill>
                  <a:schemeClr val="accent3">
                    <a:lumMod val="50000"/>
                  </a:schemeClr>
                </a:solidFill>
                <a:latin typeface="Century Gothic" pitchFamily="34" charset="0"/>
              </a:rPr>
              <a:t>Crecen los compradores de familias independientes del 15% al 21%</a:t>
            </a:r>
            <a:endParaRPr lang="es-CO" b="1" dirty="0">
              <a:solidFill>
                <a:schemeClr val="accent3">
                  <a:lumMod val="50000"/>
                </a:schemeClr>
              </a:solidFill>
              <a:latin typeface="Century Gothic" pitchFamily="34" charset="0"/>
            </a:endParaRPr>
          </a:p>
        </p:txBody>
      </p:sp>
      <p:sp>
        <p:nvSpPr>
          <p:cNvPr id="3" name="2 CuadroTexto"/>
          <p:cNvSpPr txBox="1"/>
          <p:nvPr/>
        </p:nvSpPr>
        <p:spPr>
          <a:xfrm>
            <a:off x="8256240" y="4581128"/>
            <a:ext cx="2232248" cy="1754326"/>
          </a:xfrm>
          <a:prstGeom prst="rect">
            <a:avLst/>
          </a:prstGeom>
          <a:noFill/>
        </p:spPr>
        <p:txBody>
          <a:bodyPr wrap="square" rtlCol="0">
            <a:spAutoFit/>
          </a:bodyPr>
          <a:lstStyle/>
          <a:p>
            <a:r>
              <a:rPr lang="es-CO" b="1" dirty="0">
                <a:solidFill>
                  <a:schemeClr val="accent3">
                    <a:lumMod val="50000"/>
                  </a:schemeClr>
                </a:solidFill>
                <a:latin typeface="Century Gothic" pitchFamily="34" charset="0"/>
              </a:rPr>
              <a:t>Disminuye del 40% al 27% el porcentaje de familias que  pensaron en comprar  usada</a:t>
            </a:r>
          </a:p>
        </p:txBody>
      </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056" y="126666"/>
            <a:ext cx="3816424" cy="304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287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txBox="1">
            <a:spLocks/>
          </p:cNvSpPr>
          <p:nvPr/>
        </p:nvSpPr>
        <p:spPr bwMode="auto">
          <a:xfrm>
            <a:off x="2207568" y="1340768"/>
            <a:ext cx="7632848" cy="4464496"/>
          </a:xfrm>
          <a:prstGeom prst="rect">
            <a:avLst/>
          </a:prstGeom>
          <a:noFill/>
          <a:ln w="9525">
            <a:noFill/>
            <a:miter lim="800000"/>
            <a:headEnd/>
            <a:tailEnd/>
          </a:ln>
        </p:spPr>
        <p:txBody>
          <a:bodyPr/>
          <a:lstStyle/>
          <a:p>
            <a:pPr marL="457200" indent="-457200" algn="just">
              <a:buAutoNum type="arabicPeriod"/>
            </a:pPr>
            <a:endParaRPr lang="es-MX" sz="2000" b="1" dirty="0">
              <a:solidFill>
                <a:schemeClr val="accent3">
                  <a:lumMod val="50000"/>
                </a:schemeClr>
              </a:solidFill>
              <a:latin typeface="Century Gothic" pitchFamily="34" charset="0"/>
            </a:endParaRPr>
          </a:p>
          <a:p>
            <a:pPr marL="457200" indent="-457200" algn="just"/>
            <a:r>
              <a:rPr lang="es-MX" sz="2400" b="1" dirty="0">
                <a:solidFill>
                  <a:schemeClr val="accent3">
                    <a:lumMod val="50000"/>
                  </a:schemeClr>
                </a:solidFill>
                <a:latin typeface="Century Gothic" pitchFamily="34" charset="0"/>
              </a:rPr>
              <a:t>2.  EL MERCADO:  Ampliación </a:t>
            </a:r>
            <a:r>
              <a:rPr lang="es-MX" sz="2400" b="1" dirty="0">
                <a:solidFill>
                  <a:schemeClr val="accent3">
                    <a:lumMod val="50000"/>
                  </a:schemeClr>
                </a:solidFill>
                <a:latin typeface="Century Gothic" pitchFamily="34" charset="0"/>
              </a:rPr>
              <a:t>del p</a:t>
            </a:r>
            <a:r>
              <a:rPr lang="es-MX" sz="2400" b="1" dirty="0">
                <a:solidFill>
                  <a:schemeClr val="accent3">
                    <a:lumMod val="50000"/>
                  </a:schemeClr>
                </a:solidFill>
                <a:latin typeface="Century Gothic" pitchFamily="34" charset="0"/>
              </a:rPr>
              <a:t>lazo para el pago </a:t>
            </a:r>
            <a:r>
              <a:rPr lang="es-MX" sz="2400" b="1" dirty="0">
                <a:solidFill>
                  <a:schemeClr val="accent3">
                    <a:lumMod val="50000"/>
                  </a:schemeClr>
                </a:solidFill>
                <a:latin typeface="Century Gothic" pitchFamily="34" charset="0"/>
              </a:rPr>
              <a:t>de la Cuota </a:t>
            </a:r>
            <a:r>
              <a:rPr lang="es-MX" sz="2400" b="1" dirty="0">
                <a:solidFill>
                  <a:schemeClr val="accent3">
                    <a:lumMod val="50000"/>
                  </a:schemeClr>
                </a:solidFill>
                <a:latin typeface="Century Gothic" pitchFamily="34" charset="0"/>
              </a:rPr>
              <a:t>Inicial, con una estabilización de los porcentajes financiados.</a:t>
            </a:r>
          </a:p>
          <a:p>
            <a:pPr marL="457200" indent="-457200" algn="just">
              <a:buFontTx/>
              <a:buAutoNum type="arabicPeriod"/>
            </a:pPr>
            <a:endParaRPr lang="es-MX" sz="2000" b="1" dirty="0">
              <a:solidFill>
                <a:schemeClr val="accent3">
                  <a:lumMod val="50000"/>
                </a:schemeClr>
              </a:solidFill>
              <a:latin typeface="Century Gothic" pitchFamily="34" charset="0"/>
            </a:endParaRPr>
          </a:p>
          <a:p>
            <a:pPr algn="just"/>
            <a:r>
              <a:rPr lang="es-MX" sz="2000" b="1" dirty="0">
                <a:solidFill>
                  <a:schemeClr val="accent3">
                    <a:lumMod val="50000"/>
                  </a:schemeClr>
                </a:solidFill>
                <a:latin typeface="Century Gothic" pitchFamily="34" charset="0"/>
              </a:rPr>
              <a:t> </a:t>
            </a:r>
          </a:p>
          <a:p>
            <a:pPr marL="457200" indent="-457200" algn="just">
              <a:buAutoNum type="arabicPeriod"/>
            </a:pPr>
            <a:endParaRPr lang="es-MX" sz="2000" b="1" dirty="0">
              <a:solidFill>
                <a:schemeClr val="accent3">
                  <a:lumMod val="50000"/>
                </a:schemeClr>
              </a:solidFill>
              <a:latin typeface="Century Gothic" pitchFamily="34" charset="0"/>
            </a:endParaRPr>
          </a:p>
          <a:p>
            <a:pPr marL="457200" indent="-457200" algn="just">
              <a:buAutoNum type="arabicPeriod"/>
            </a:pPr>
            <a:endParaRPr lang="es-CO" sz="2000" b="1" dirty="0">
              <a:solidFill>
                <a:schemeClr val="accent3">
                  <a:lumMod val="50000"/>
                </a:schemeClr>
              </a:solidFill>
              <a:latin typeface="Century Gothic" pitchFamily="34" charset="0"/>
            </a:endParaRPr>
          </a:p>
        </p:txBody>
      </p:sp>
      <p:sp>
        <p:nvSpPr>
          <p:cNvPr id="3" name="1 Título"/>
          <p:cNvSpPr txBox="1">
            <a:spLocks/>
          </p:cNvSpPr>
          <p:nvPr/>
        </p:nvSpPr>
        <p:spPr bwMode="auto">
          <a:xfrm>
            <a:off x="2207569" y="266701"/>
            <a:ext cx="6695777" cy="498475"/>
          </a:xfrm>
          <a:prstGeom prst="rect">
            <a:avLst/>
          </a:prstGeom>
          <a:noFill/>
          <a:ln w="9525">
            <a:noFill/>
            <a:miter lim="800000"/>
            <a:headEnd/>
            <a:tailEnd/>
          </a:ln>
        </p:spPr>
        <p:txBody>
          <a:bodyPr/>
          <a:lstStyle/>
          <a:p>
            <a:r>
              <a:rPr lang="es-MX" sz="2400" b="1" dirty="0">
                <a:solidFill>
                  <a:schemeClr val="accent3">
                    <a:lumMod val="50000"/>
                  </a:schemeClr>
                </a:solidFill>
                <a:latin typeface="Century Gothic" pitchFamily="34" charset="0"/>
              </a:rPr>
              <a:t>Factores </a:t>
            </a:r>
            <a:r>
              <a:rPr lang="es-MX" sz="2400" b="1" dirty="0">
                <a:solidFill>
                  <a:schemeClr val="accent3">
                    <a:lumMod val="50000"/>
                  </a:schemeClr>
                </a:solidFill>
                <a:latin typeface="Century Gothic" pitchFamily="34" charset="0"/>
              </a:rPr>
              <a:t>que impulsaron </a:t>
            </a:r>
            <a:r>
              <a:rPr lang="es-MX" sz="2400" b="1" dirty="0">
                <a:solidFill>
                  <a:schemeClr val="accent3">
                    <a:lumMod val="50000"/>
                  </a:schemeClr>
                </a:solidFill>
                <a:latin typeface="Century Gothic" pitchFamily="34" charset="0"/>
              </a:rPr>
              <a:t>la </a:t>
            </a:r>
            <a:r>
              <a:rPr lang="es-MX" sz="2400" b="1" dirty="0">
                <a:solidFill>
                  <a:schemeClr val="accent3">
                    <a:lumMod val="50000"/>
                  </a:schemeClr>
                </a:solidFill>
                <a:latin typeface="Century Gothic" pitchFamily="34" charset="0"/>
              </a:rPr>
              <a:t>demanda </a:t>
            </a:r>
            <a:r>
              <a:rPr lang="es-MX" sz="2400" b="1" dirty="0">
                <a:solidFill>
                  <a:schemeClr val="accent3">
                    <a:lumMod val="50000"/>
                  </a:schemeClr>
                </a:solidFill>
                <a:latin typeface="Century Gothic" pitchFamily="34" charset="0"/>
              </a:rPr>
              <a:t>VIS</a:t>
            </a:r>
            <a:endParaRPr lang="es-CO" sz="2400" b="1" dirty="0">
              <a:solidFill>
                <a:schemeClr val="accent3">
                  <a:lumMod val="50000"/>
                </a:schemeClr>
              </a:solidFill>
              <a:latin typeface="Century Gothic" pitchFamily="34" charset="0"/>
            </a:endParaRPr>
          </a:p>
        </p:txBody>
      </p:sp>
    </p:spTree>
    <p:extLst>
      <p:ext uri="{BB962C8B-B14F-4D97-AF65-F5344CB8AC3E}">
        <p14:creationId xmlns:p14="http://schemas.microsoft.com/office/powerpoint/2010/main" val="3072331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61574" y="260648"/>
            <a:ext cx="6354706" cy="707886"/>
          </a:xfrm>
          <a:prstGeom prst="rect">
            <a:avLst/>
          </a:prstGeom>
          <a:extLst/>
        </p:spPr>
        <p:txBody>
          <a:bodyPr/>
          <a:lstStyle>
            <a:defPPr>
              <a:defRPr lang="es-CO"/>
            </a:defPPr>
            <a:lvl1pPr eaLnBrk="0" fontAlgn="base" hangingPunct="0">
              <a:spcBef>
                <a:spcPct val="0"/>
              </a:spcBef>
              <a:spcAft>
                <a:spcPct val="0"/>
              </a:spcAft>
              <a:defRPr sz="2000">
                <a:solidFill>
                  <a:srgbClr val="00B0F0"/>
                </a:solidFill>
                <a:latin typeface="Century Gothic" pitchFamily="34" charset="0"/>
                <a:ea typeface="+mj-ea"/>
                <a:cs typeface="+mj-cs"/>
              </a:defRPr>
            </a:lvl1pPr>
            <a:lvl2pPr eaLnBrk="0" fontAlgn="base" hangingPunct="0">
              <a:spcBef>
                <a:spcPct val="0"/>
              </a:spcBef>
              <a:spcAft>
                <a:spcPct val="0"/>
              </a:spcAft>
              <a:defRPr sz="2000">
                <a:solidFill>
                  <a:srgbClr val="00B0F0"/>
                </a:solidFill>
                <a:latin typeface="Century Gothic" pitchFamily="34" charset="0"/>
              </a:defRPr>
            </a:lvl2pPr>
            <a:lvl3pPr eaLnBrk="0" fontAlgn="base" hangingPunct="0">
              <a:spcBef>
                <a:spcPct val="0"/>
              </a:spcBef>
              <a:spcAft>
                <a:spcPct val="0"/>
              </a:spcAft>
              <a:defRPr sz="2000">
                <a:solidFill>
                  <a:srgbClr val="00B0F0"/>
                </a:solidFill>
                <a:latin typeface="Century Gothic" pitchFamily="34" charset="0"/>
              </a:defRPr>
            </a:lvl3pPr>
            <a:lvl4pPr eaLnBrk="0" fontAlgn="base" hangingPunct="0">
              <a:spcBef>
                <a:spcPct val="0"/>
              </a:spcBef>
              <a:spcAft>
                <a:spcPct val="0"/>
              </a:spcAft>
              <a:defRPr sz="2000">
                <a:solidFill>
                  <a:srgbClr val="00B0F0"/>
                </a:solidFill>
                <a:latin typeface="Century Gothic" pitchFamily="34" charset="0"/>
              </a:defRPr>
            </a:lvl4pPr>
            <a:lvl5pPr eaLnBrk="0" fontAlgn="base" hangingPunct="0">
              <a:spcBef>
                <a:spcPct val="0"/>
              </a:spcBef>
              <a:spcAft>
                <a:spcPct val="0"/>
              </a:spcAft>
              <a:defRPr sz="2000">
                <a:solidFill>
                  <a:srgbClr val="00B0F0"/>
                </a:solidFill>
                <a:latin typeface="Century Gothic" pitchFamily="34" charset="0"/>
              </a:defRPr>
            </a:lvl5pPr>
            <a:lvl6pPr marL="457200" algn="ctr" fontAlgn="base">
              <a:spcBef>
                <a:spcPct val="0"/>
              </a:spcBef>
              <a:spcAft>
                <a:spcPct val="0"/>
              </a:spcAft>
              <a:defRPr sz="3600">
                <a:solidFill>
                  <a:srgbClr val="00B0F0"/>
                </a:solidFill>
                <a:latin typeface="Century Gothic" pitchFamily="34" charset="0"/>
              </a:defRPr>
            </a:lvl6pPr>
            <a:lvl7pPr marL="914400" algn="ctr" fontAlgn="base">
              <a:spcBef>
                <a:spcPct val="0"/>
              </a:spcBef>
              <a:spcAft>
                <a:spcPct val="0"/>
              </a:spcAft>
              <a:defRPr sz="3600">
                <a:solidFill>
                  <a:srgbClr val="00B0F0"/>
                </a:solidFill>
                <a:latin typeface="Century Gothic" pitchFamily="34" charset="0"/>
              </a:defRPr>
            </a:lvl7pPr>
            <a:lvl8pPr marL="1371600" algn="ctr" fontAlgn="base">
              <a:spcBef>
                <a:spcPct val="0"/>
              </a:spcBef>
              <a:spcAft>
                <a:spcPct val="0"/>
              </a:spcAft>
              <a:defRPr sz="3600">
                <a:solidFill>
                  <a:srgbClr val="00B0F0"/>
                </a:solidFill>
                <a:latin typeface="Century Gothic" pitchFamily="34" charset="0"/>
              </a:defRPr>
            </a:lvl8pPr>
            <a:lvl9pPr marL="1828800" algn="ctr" fontAlgn="base">
              <a:spcBef>
                <a:spcPct val="0"/>
              </a:spcBef>
              <a:spcAft>
                <a:spcPct val="0"/>
              </a:spcAft>
              <a:defRPr sz="3600">
                <a:solidFill>
                  <a:srgbClr val="00B0F0"/>
                </a:solidFill>
                <a:latin typeface="Century Gothic" pitchFamily="34" charset="0"/>
              </a:defRPr>
            </a:lvl9pPr>
          </a:lstStyle>
          <a:p>
            <a:endParaRPr lang="es-ES" b="1"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724" y="241964"/>
            <a:ext cx="5004556" cy="3233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017" y="3690172"/>
            <a:ext cx="4225969" cy="2671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528" y="4005064"/>
            <a:ext cx="42385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113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7" y="834163"/>
            <a:ext cx="4248472" cy="2418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208213" y="303511"/>
            <a:ext cx="6840760" cy="461665"/>
          </a:xfrm>
          <a:prstGeom prst="rect">
            <a:avLst/>
          </a:prstGeom>
        </p:spPr>
        <p:txBody>
          <a:bodyPr wrap="square">
            <a:spAutoFit/>
          </a:bodyPr>
          <a:lstStyle/>
          <a:p>
            <a:r>
              <a:rPr lang="es-MX" sz="2400" b="1" dirty="0">
                <a:solidFill>
                  <a:schemeClr val="accent3">
                    <a:lumMod val="50000"/>
                  </a:schemeClr>
                </a:solidFill>
                <a:latin typeface="Century Gothic" pitchFamily="34" charset="0"/>
              </a:rPr>
              <a:t>Factores </a:t>
            </a:r>
            <a:r>
              <a:rPr lang="es-MX" sz="2400" b="1" dirty="0">
                <a:solidFill>
                  <a:schemeClr val="accent3">
                    <a:lumMod val="50000"/>
                  </a:schemeClr>
                </a:solidFill>
                <a:latin typeface="Century Gothic" pitchFamily="34" charset="0"/>
              </a:rPr>
              <a:t>que estabilizaron </a:t>
            </a:r>
            <a:r>
              <a:rPr lang="es-MX" sz="2400" b="1" dirty="0">
                <a:solidFill>
                  <a:schemeClr val="accent3">
                    <a:lumMod val="50000"/>
                  </a:schemeClr>
                </a:solidFill>
                <a:latin typeface="Century Gothic" pitchFamily="34" charset="0"/>
              </a:rPr>
              <a:t>la </a:t>
            </a:r>
            <a:r>
              <a:rPr lang="es-MX" sz="2400" b="1" dirty="0">
                <a:solidFill>
                  <a:schemeClr val="accent3">
                    <a:lumMod val="50000"/>
                  </a:schemeClr>
                </a:solidFill>
                <a:latin typeface="Century Gothic" pitchFamily="34" charset="0"/>
              </a:rPr>
              <a:t>demanda </a:t>
            </a:r>
            <a:r>
              <a:rPr lang="es-MX" sz="2400" b="1" dirty="0">
                <a:solidFill>
                  <a:schemeClr val="accent3">
                    <a:lumMod val="50000"/>
                  </a:schemeClr>
                </a:solidFill>
                <a:latin typeface="Century Gothic" pitchFamily="34" charset="0"/>
              </a:rPr>
              <a:t>VIS</a:t>
            </a:r>
            <a:endParaRPr lang="es-CO" sz="2400" b="1" dirty="0">
              <a:solidFill>
                <a:schemeClr val="accent3">
                  <a:lumMod val="50000"/>
                </a:schemeClr>
              </a:solidFill>
              <a:latin typeface="Century Gothic" pitchFamily="34" charset="0"/>
            </a:endParaRPr>
          </a:p>
        </p:txBody>
      </p:sp>
      <p:sp>
        <p:nvSpPr>
          <p:cNvPr id="3" name="2 Rectángulo"/>
          <p:cNvSpPr/>
          <p:nvPr/>
        </p:nvSpPr>
        <p:spPr>
          <a:xfrm>
            <a:off x="1991543" y="3225170"/>
            <a:ext cx="4536505" cy="707886"/>
          </a:xfrm>
          <a:prstGeom prst="rect">
            <a:avLst/>
          </a:prstGeom>
        </p:spPr>
        <p:txBody>
          <a:bodyPr wrap="square">
            <a:spAutoFit/>
          </a:bodyPr>
          <a:lstStyle/>
          <a:p>
            <a:r>
              <a:rPr lang="es-CO" sz="2000" b="1" dirty="0">
                <a:solidFill>
                  <a:schemeClr val="accent3">
                    <a:lumMod val="50000"/>
                  </a:schemeClr>
                </a:solidFill>
              </a:rPr>
              <a:t>Compradores de Primera Vivienda se mantienen</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064" y="834163"/>
            <a:ext cx="3712578" cy="2418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6816080" y="3252817"/>
            <a:ext cx="3379451" cy="369332"/>
          </a:xfrm>
          <a:prstGeom prst="rect">
            <a:avLst/>
          </a:prstGeom>
        </p:spPr>
        <p:txBody>
          <a:bodyPr wrap="none">
            <a:spAutoFit/>
          </a:bodyPr>
          <a:lstStyle/>
          <a:p>
            <a:r>
              <a:rPr lang="es-MX" b="1" dirty="0">
                <a:solidFill>
                  <a:schemeClr val="accent3">
                    <a:lumMod val="50000"/>
                  </a:schemeClr>
                </a:solidFill>
                <a:latin typeface="Century Gothic" pitchFamily="34" charset="0"/>
              </a:rPr>
              <a:t>Se mantiene la procedencia</a:t>
            </a:r>
            <a:endParaRPr lang="es-MX" b="1" dirty="0">
              <a:solidFill>
                <a:schemeClr val="accent3">
                  <a:lumMod val="50000"/>
                </a:schemeClr>
              </a:solidFill>
              <a:latin typeface="Century Gothic" pitchFamily="34" charset="0"/>
            </a:endParaRPr>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740" y="3717032"/>
            <a:ext cx="4398464" cy="28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8256240" y="4733087"/>
            <a:ext cx="2088232" cy="923330"/>
          </a:xfrm>
          <a:prstGeom prst="rect">
            <a:avLst/>
          </a:prstGeom>
        </p:spPr>
        <p:txBody>
          <a:bodyPr wrap="square">
            <a:spAutoFit/>
          </a:bodyPr>
          <a:lstStyle/>
          <a:p>
            <a:r>
              <a:rPr lang="es-MX" b="1" dirty="0">
                <a:solidFill>
                  <a:schemeClr val="accent3">
                    <a:lumMod val="50000"/>
                  </a:schemeClr>
                </a:solidFill>
                <a:latin typeface="Century Gothic" pitchFamily="34" charset="0"/>
              </a:rPr>
              <a:t>Nivel de Inversionistas sube </a:t>
            </a:r>
            <a:r>
              <a:rPr lang="es-MX" b="1" dirty="0">
                <a:solidFill>
                  <a:schemeClr val="accent3">
                    <a:lumMod val="50000"/>
                  </a:schemeClr>
                </a:solidFill>
                <a:latin typeface="Century Gothic" pitchFamily="34" charset="0"/>
              </a:rPr>
              <a:t>levemente.</a:t>
            </a:r>
            <a:endParaRPr lang="es-MX" b="1" dirty="0">
              <a:solidFill>
                <a:schemeClr val="accent3">
                  <a:lumMod val="50000"/>
                </a:schemeClr>
              </a:solidFill>
              <a:latin typeface="Century Gothic" pitchFamily="34" charset="0"/>
            </a:endParaRPr>
          </a:p>
        </p:txBody>
      </p:sp>
    </p:spTree>
    <p:extLst>
      <p:ext uri="{BB962C8B-B14F-4D97-AF65-F5344CB8AC3E}">
        <p14:creationId xmlns:p14="http://schemas.microsoft.com/office/powerpoint/2010/main" val="850682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txBox="1">
            <a:spLocks/>
          </p:cNvSpPr>
          <p:nvPr/>
        </p:nvSpPr>
        <p:spPr bwMode="auto">
          <a:xfrm>
            <a:off x="2283470" y="934652"/>
            <a:ext cx="7632848" cy="1928634"/>
          </a:xfrm>
          <a:prstGeom prst="rect">
            <a:avLst/>
          </a:prstGeom>
          <a:noFill/>
          <a:ln w="9525">
            <a:noFill/>
            <a:miter lim="800000"/>
            <a:headEnd/>
            <a:tailEnd/>
          </a:ln>
        </p:spPr>
        <p:txBody>
          <a:bodyPr/>
          <a:lstStyle/>
          <a:p>
            <a:pPr marL="457200" indent="-457200">
              <a:buAutoNum type="arabicPeriod"/>
            </a:pPr>
            <a:r>
              <a:rPr lang="es-MX" sz="2000" b="1" dirty="0">
                <a:solidFill>
                  <a:schemeClr val="accent3">
                    <a:lumMod val="50000"/>
                  </a:schemeClr>
                </a:solidFill>
                <a:latin typeface="Century Gothic" pitchFamily="34" charset="0"/>
              </a:rPr>
              <a:t>Los compradores tienden a ser </a:t>
            </a:r>
            <a:r>
              <a:rPr lang="es-MX" sz="2000" b="1" dirty="0">
                <a:solidFill>
                  <a:schemeClr val="accent3">
                    <a:lumMod val="50000"/>
                  </a:schemeClr>
                </a:solidFill>
                <a:latin typeface="Century Gothic" pitchFamily="34" charset="0"/>
              </a:rPr>
              <a:t>mayores.</a:t>
            </a:r>
          </a:p>
          <a:p>
            <a:pPr marL="457200" indent="-457200">
              <a:buAutoNum type="arabicPeriod"/>
            </a:pPr>
            <a:endParaRPr lang="es-MX" sz="2000" b="1" dirty="0">
              <a:solidFill>
                <a:schemeClr val="accent3">
                  <a:lumMod val="50000"/>
                </a:schemeClr>
              </a:solidFill>
              <a:latin typeface="Century Gothic" pitchFamily="34" charset="0"/>
            </a:endParaRPr>
          </a:p>
          <a:p>
            <a:pPr marL="457200" indent="-457200">
              <a:buAutoNum type="arabicPeriod"/>
            </a:pPr>
            <a:endParaRPr lang="es-MX" sz="2000" b="1" dirty="0">
              <a:solidFill>
                <a:schemeClr val="accent3">
                  <a:lumMod val="50000"/>
                </a:schemeClr>
              </a:solidFill>
              <a:latin typeface="Century Gothic" pitchFamily="34" charset="0"/>
            </a:endParaRPr>
          </a:p>
          <a:p>
            <a:pPr marL="457200" indent="-457200">
              <a:buAutoNum type="arabicPeriod"/>
            </a:pPr>
            <a:endParaRPr lang="es-MX" sz="2000" b="1" dirty="0">
              <a:solidFill>
                <a:schemeClr val="accent3">
                  <a:lumMod val="50000"/>
                </a:schemeClr>
              </a:solidFill>
              <a:latin typeface="Century Gothic" pitchFamily="34" charset="0"/>
            </a:endParaRPr>
          </a:p>
          <a:p>
            <a:pPr marL="457200" indent="-457200">
              <a:buAutoNum type="arabicPeriod"/>
            </a:pPr>
            <a:endParaRPr lang="es-MX" sz="2000" b="1" dirty="0">
              <a:solidFill>
                <a:schemeClr val="accent3">
                  <a:lumMod val="50000"/>
                </a:schemeClr>
              </a:solidFill>
              <a:latin typeface="Century Gothic" pitchFamily="34" charset="0"/>
            </a:endParaRPr>
          </a:p>
          <a:p>
            <a:pPr marL="457200" indent="-457200">
              <a:buAutoNum type="arabicPeriod"/>
            </a:pPr>
            <a:endParaRPr lang="es-MX" sz="2000" b="1" dirty="0">
              <a:solidFill>
                <a:schemeClr val="accent3">
                  <a:lumMod val="50000"/>
                </a:schemeClr>
              </a:solidFill>
              <a:latin typeface="Century Gothic" pitchFamily="34" charset="0"/>
            </a:endParaRPr>
          </a:p>
          <a:p>
            <a:pPr marL="457200" indent="-457200">
              <a:buAutoNum type="arabicPeriod"/>
            </a:pPr>
            <a:endParaRPr lang="es-MX" sz="2000" b="1" dirty="0">
              <a:solidFill>
                <a:schemeClr val="accent3">
                  <a:lumMod val="50000"/>
                </a:schemeClr>
              </a:solidFill>
              <a:latin typeface="Century Gothic" pitchFamily="34" charset="0"/>
            </a:endParaRPr>
          </a:p>
          <a:p>
            <a:pPr marL="457200" indent="-457200">
              <a:buAutoNum type="arabicPeriod"/>
            </a:pPr>
            <a:endParaRPr lang="es-MX" sz="2000" b="1" dirty="0">
              <a:solidFill>
                <a:schemeClr val="accent3">
                  <a:lumMod val="50000"/>
                </a:schemeClr>
              </a:solidFill>
              <a:latin typeface="Century Gothic" pitchFamily="34" charset="0"/>
            </a:endParaRPr>
          </a:p>
          <a:p>
            <a:pPr marL="457200" indent="-457200">
              <a:buAutoNum type="arabicPeriod"/>
            </a:pPr>
            <a:endParaRPr lang="es-MX" sz="2000" b="1" dirty="0">
              <a:solidFill>
                <a:schemeClr val="accent3">
                  <a:lumMod val="50000"/>
                </a:schemeClr>
              </a:solidFill>
              <a:latin typeface="Century Gothic" pitchFamily="34" charset="0"/>
            </a:endParaRPr>
          </a:p>
          <a:p>
            <a:pPr marL="457200" indent="-457200">
              <a:buAutoNum type="arabicPeriod"/>
            </a:pPr>
            <a:endParaRPr lang="es-MX" sz="2000" b="1" dirty="0">
              <a:solidFill>
                <a:schemeClr val="accent3">
                  <a:lumMod val="50000"/>
                </a:schemeClr>
              </a:solidFill>
              <a:latin typeface="Century Gothic" pitchFamily="34" charset="0"/>
            </a:endParaRPr>
          </a:p>
          <a:p>
            <a:pPr marL="457200" indent="-457200">
              <a:buAutoNum type="arabicPeriod"/>
            </a:pPr>
            <a:endParaRPr lang="es-MX" sz="2000" b="1" dirty="0">
              <a:solidFill>
                <a:schemeClr val="accent3">
                  <a:lumMod val="50000"/>
                </a:schemeClr>
              </a:solidFill>
              <a:latin typeface="Century Gothic" pitchFamily="34" charset="0"/>
            </a:endParaRPr>
          </a:p>
          <a:p>
            <a:pPr marL="457200" indent="-457200" algn="just">
              <a:buAutoNum type="arabicPeriod"/>
            </a:pPr>
            <a:endParaRPr lang="es-MX" sz="2000" b="1" dirty="0">
              <a:solidFill>
                <a:schemeClr val="accent3">
                  <a:lumMod val="50000"/>
                </a:schemeClr>
              </a:solidFill>
              <a:latin typeface="Century Gothic" pitchFamily="34" charset="0"/>
            </a:endParaRPr>
          </a:p>
          <a:p>
            <a:pPr marL="457200" indent="-457200" algn="just">
              <a:buAutoNum type="arabicPeriod"/>
            </a:pPr>
            <a:endParaRPr lang="es-MX" sz="2000" b="1" dirty="0">
              <a:solidFill>
                <a:schemeClr val="accent3">
                  <a:lumMod val="50000"/>
                </a:schemeClr>
              </a:solidFill>
              <a:latin typeface="Century Gothic" pitchFamily="34" charset="0"/>
            </a:endParaRPr>
          </a:p>
          <a:p>
            <a:pPr marL="457200" indent="-457200">
              <a:buAutoNum type="arabicPeriod"/>
            </a:pPr>
            <a:endParaRPr lang="es-MX" sz="2000" dirty="0">
              <a:solidFill>
                <a:schemeClr val="accent3">
                  <a:lumMod val="50000"/>
                </a:schemeClr>
              </a:solidFill>
              <a:latin typeface="Century Gothic" pitchFamily="34" charset="0"/>
            </a:endParaRPr>
          </a:p>
          <a:p>
            <a:endParaRPr lang="es-CO" sz="2000" dirty="0">
              <a:solidFill>
                <a:schemeClr val="accent3">
                  <a:lumMod val="50000"/>
                </a:schemeClr>
              </a:solidFill>
              <a:latin typeface="Century Gothic" pitchFamily="34" charset="0"/>
            </a:endParaRPr>
          </a:p>
        </p:txBody>
      </p:sp>
      <p:sp>
        <p:nvSpPr>
          <p:cNvPr id="3" name="1 Título"/>
          <p:cNvSpPr txBox="1">
            <a:spLocks/>
          </p:cNvSpPr>
          <p:nvPr/>
        </p:nvSpPr>
        <p:spPr bwMode="auto">
          <a:xfrm>
            <a:off x="2208214" y="266701"/>
            <a:ext cx="6695777" cy="498475"/>
          </a:xfrm>
          <a:prstGeom prst="rect">
            <a:avLst/>
          </a:prstGeom>
          <a:noFill/>
          <a:ln w="9525">
            <a:noFill/>
            <a:miter lim="800000"/>
            <a:headEnd/>
            <a:tailEnd/>
          </a:ln>
        </p:spPr>
        <p:txBody>
          <a:bodyPr/>
          <a:lstStyle/>
          <a:p>
            <a:r>
              <a:rPr lang="es-MX" sz="2400" b="1" dirty="0">
                <a:solidFill>
                  <a:schemeClr val="accent3">
                    <a:lumMod val="50000"/>
                  </a:schemeClr>
                </a:solidFill>
                <a:latin typeface="Century Gothic" pitchFamily="34" charset="0"/>
              </a:rPr>
              <a:t>Factores </a:t>
            </a:r>
            <a:r>
              <a:rPr lang="es-MX" sz="2400" b="1" dirty="0">
                <a:solidFill>
                  <a:schemeClr val="accent3">
                    <a:lumMod val="50000"/>
                  </a:schemeClr>
                </a:solidFill>
                <a:latin typeface="Century Gothic" pitchFamily="34" charset="0"/>
              </a:rPr>
              <a:t>que reducen </a:t>
            </a:r>
            <a:r>
              <a:rPr lang="es-MX" sz="2400" b="1" dirty="0">
                <a:solidFill>
                  <a:schemeClr val="accent3">
                    <a:lumMod val="50000"/>
                  </a:schemeClr>
                </a:solidFill>
                <a:latin typeface="Century Gothic" pitchFamily="34" charset="0"/>
              </a:rPr>
              <a:t>la </a:t>
            </a:r>
            <a:r>
              <a:rPr lang="es-MX" sz="2400" b="1" dirty="0">
                <a:solidFill>
                  <a:schemeClr val="accent3">
                    <a:lumMod val="50000"/>
                  </a:schemeClr>
                </a:solidFill>
                <a:latin typeface="Century Gothic" pitchFamily="34" charset="0"/>
              </a:rPr>
              <a:t>demanda </a:t>
            </a:r>
            <a:r>
              <a:rPr lang="es-MX" sz="2400" b="1" dirty="0">
                <a:solidFill>
                  <a:schemeClr val="accent3">
                    <a:lumMod val="50000"/>
                  </a:schemeClr>
                </a:solidFill>
                <a:latin typeface="Century Gothic" pitchFamily="34" charset="0"/>
              </a:rPr>
              <a:t>VIS</a:t>
            </a:r>
          </a:p>
          <a:p>
            <a:endParaRPr lang="es-CO" sz="2400" dirty="0">
              <a:solidFill>
                <a:schemeClr val="accent3">
                  <a:lumMod val="50000"/>
                </a:schemeClr>
              </a:solidFill>
              <a:latin typeface="Century Gothic"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770" y="1772816"/>
            <a:ext cx="5040560" cy="340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7580872" y="2735341"/>
            <a:ext cx="2646237" cy="1477328"/>
          </a:xfrm>
          <a:prstGeom prst="rect">
            <a:avLst/>
          </a:prstGeom>
        </p:spPr>
        <p:txBody>
          <a:bodyPr wrap="square">
            <a:spAutoFit/>
          </a:bodyPr>
          <a:lstStyle/>
          <a:p>
            <a:pPr algn="just"/>
            <a:r>
              <a:rPr lang="es-MX" b="1" dirty="0">
                <a:solidFill>
                  <a:schemeClr val="accent3">
                    <a:lumMod val="50000"/>
                  </a:schemeClr>
                </a:solidFill>
                <a:latin typeface="Century Gothic" panose="020B0502020202020204" pitchFamily="34" charset="0"/>
              </a:rPr>
              <a:t>El 39% de los compradores del 2.015 eran menores de 30 años y baja al 32%</a:t>
            </a:r>
            <a:endParaRPr lang="es-CO" b="1" dirty="0">
              <a:solidFill>
                <a:schemeClr val="accent3">
                  <a:lumMod val="50000"/>
                </a:schemeClr>
              </a:solidFill>
              <a:latin typeface="Century Gothic" panose="020B0502020202020204" pitchFamily="34" charset="0"/>
            </a:endParaRPr>
          </a:p>
        </p:txBody>
      </p:sp>
    </p:spTree>
    <p:extLst>
      <p:ext uri="{BB962C8B-B14F-4D97-AF65-F5344CB8AC3E}">
        <p14:creationId xmlns:p14="http://schemas.microsoft.com/office/powerpoint/2010/main" val="1701064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Objeto"/>
          <p:cNvGraphicFramePr>
            <a:graphicFrameLocks noChangeAspect="1"/>
          </p:cNvGraphicFramePr>
          <p:nvPr>
            <p:extLst>
              <p:ext uri="{D42A27DB-BD31-4B8C-83A1-F6EECF244321}">
                <p14:modId xmlns:p14="http://schemas.microsoft.com/office/powerpoint/2010/main" val="694718056"/>
              </p:ext>
            </p:extLst>
          </p:nvPr>
        </p:nvGraphicFramePr>
        <p:xfrm>
          <a:off x="2207568" y="2780928"/>
          <a:ext cx="7829624" cy="288032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3"/>
          <p:cNvSpPr txBox="1">
            <a:spLocks noChangeArrowheads="1"/>
          </p:cNvSpPr>
          <p:nvPr/>
        </p:nvSpPr>
        <p:spPr bwMode="auto">
          <a:xfrm>
            <a:off x="2207568" y="163034"/>
            <a:ext cx="8136904" cy="707886"/>
          </a:xfrm>
          <a:prstGeom prst="rect">
            <a:avLst/>
          </a:prstGeom>
          <a:extLst/>
        </p:spPr>
        <p:txBody>
          <a:bodyPr/>
          <a:lstStyle>
            <a:defPPr>
              <a:defRPr lang="es-CO"/>
            </a:defPPr>
            <a:lvl1pPr eaLnBrk="0" fontAlgn="base" hangingPunct="0">
              <a:spcBef>
                <a:spcPct val="0"/>
              </a:spcBef>
              <a:spcAft>
                <a:spcPct val="0"/>
              </a:spcAft>
              <a:defRPr sz="2000">
                <a:solidFill>
                  <a:srgbClr val="00B0F0"/>
                </a:solidFill>
                <a:latin typeface="Century Gothic" pitchFamily="34" charset="0"/>
                <a:ea typeface="+mj-ea"/>
                <a:cs typeface="+mj-cs"/>
              </a:defRPr>
            </a:lvl1pPr>
            <a:lvl2pPr eaLnBrk="0" fontAlgn="base" hangingPunct="0">
              <a:spcBef>
                <a:spcPct val="0"/>
              </a:spcBef>
              <a:spcAft>
                <a:spcPct val="0"/>
              </a:spcAft>
              <a:defRPr sz="2000">
                <a:solidFill>
                  <a:srgbClr val="00B0F0"/>
                </a:solidFill>
                <a:latin typeface="Century Gothic" pitchFamily="34" charset="0"/>
              </a:defRPr>
            </a:lvl2pPr>
            <a:lvl3pPr eaLnBrk="0" fontAlgn="base" hangingPunct="0">
              <a:spcBef>
                <a:spcPct val="0"/>
              </a:spcBef>
              <a:spcAft>
                <a:spcPct val="0"/>
              </a:spcAft>
              <a:defRPr sz="2000">
                <a:solidFill>
                  <a:srgbClr val="00B0F0"/>
                </a:solidFill>
                <a:latin typeface="Century Gothic" pitchFamily="34" charset="0"/>
              </a:defRPr>
            </a:lvl3pPr>
            <a:lvl4pPr eaLnBrk="0" fontAlgn="base" hangingPunct="0">
              <a:spcBef>
                <a:spcPct val="0"/>
              </a:spcBef>
              <a:spcAft>
                <a:spcPct val="0"/>
              </a:spcAft>
              <a:defRPr sz="2000">
                <a:solidFill>
                  <a:srgbClr val="00B0F0"/>
                </a:solidFill>
                <a:latin typeface="Century Gothic" pitchFamily="34" charset="0"/>
              </a:defRPr>
            </a:lvl4pPr>
            <a:lvl5pPr eaLnBrk="0" fontAlgn="base" hangingPunct="0">
              <a:spcBef>
                <a:spcPct val="0"/>
              </a:spcBef>
              <a:spcAft>
                <a:spcPct val="0"/>
              </a:spcAft>
              <a:defRPr sz="2000">
                <a:solidFill>
                  <a:srgbClr val="00B0F0"/>
                </a:solidFill>
                <a:latin typeface="Century Gothic" pitchFamily="34" charset="0"/>
              </a:defRPr>
            </a:lvl5pPr>
            <a:lvl6pPr marL="457200" algn="ctr" fontAlgn="base">
              <a:spcBef>
                <a:spcPct val="0"/>
              </a:spcBef>
              <a:spcAft>
                <a:spcPct val="0"/>
              </a:spcAft>
              <a:defRPr sz="3600">
                <a:solidFill>
                  <a:srgbClr val="00B0F0"/>
                </a:solidFill>
                <a:latin typeface="Century Gothic" pitchFamily="34" charset="0"/>
              </a:defRPr>
            </a:lvl6pPr>
            <a:lvl7pPr marL="914400" algn="ctr" fontAlgn="base">
              <a:spcBef>
                <a:spcPct val="0"/>
              </a:spcBef>
              <a:spcAft>
                <a:spcPct val="0"/>
              </a:spcAft>
              <a:defRPr sz="3600">
                <a:solidFill>
                  <a:srgbClr val="00B0F0"/>
                </a:solidFill>
                <a:latin typeface="Century Gothic" pitchFamily="34" charset="0"/>
              </a:defRPr>
            </a:lvl7pPr>
            <a:lvl8pPr marL="1371600" algn="ctr" fontAlgn="base">
              <a:spcBef>
                <a:spcPct val="0"/>
              </a:spcBef>
              <a:spcAft>
                <a:spcPct val="0"/>
              </a:spcAft>
              <a:defRPr sz="3600">
                <a:solidFill>
                  <a:srgbClr val="00B0F0"/>
                </a:solidFill>
                <a:latin typeface="Century Gothic" pitchFamily="34" charset="0"/>
              </a:defRPr>
            </a:lvl8pPr>
            <a:lvl9pPr marL="1828800" algn="ctr" fontAlgn="base">
              <a:spcBef>
                <a:spcPct val="0"/>
              </a:spcBef>
              <a:spcAft>
                <a:spcPct val="0"/>
              </a:spcAft>
              <a:defRPr sz="3600">
                <a:solidFill>
                  <a:srgbClr val="00B0F0"/>
                </a:solidFill>
                <a:latin typeface="Century Gothic" pitchFamily="34" charset="0"/>
              </a:defRPr>
            </a:lvl9pPr>
          </a:lstStyle>
          <a:p>
            <a:endParaRPr lang="es-ES" b="1" dirty="0">
              <a:solidFill>
                <a:schemeClr val="accent3">
                  <a:lumMod val="50000"/>
                </a:schemeClr>
              </a:solidFill>
            </a:endParaRPr>
          </a:p>
        </p:txBody>
      </p:sp>
      <p:sp>
        <p:nvSpPr>
          <p:cNvPr id="20" name="Text Box 343"/>
          <p:cNvSpPr txBox="1">
            <a:spLocks noChangeArrowheads="1"/>
          </p:cNvSpPr>
          <p:nvPr/>
        </p:nvSpPr>
        <p:spPr bwMode="auto">
          <a:xfrm>
            <a:off x="2783632" y="1844824"/>
            <a:ext cx="6768752"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s-CO"/>
            </a:defPPr>
            <a:lvl1pPr algn="ctr">
              <a:defRPr sz="1400" b="1">
                <a:solidFill>
                  <a:srgbClr val="00B050"/>
                </a:solidFill>
                <a:latin typeface="Century Gothic"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algn="l"/>
            <a:r>
              <a:rPr lang="es-ES" sz="2000" dirty="0">
                <a:solidFill>
                  <a:schemeClr val="tx2">
                    <a:lumMod val="75000"/>
                  </a:schemeClr>
                </a:solidFill>
              </a:rPr>
              <a:t>Al momento del desembolso del Crédito cree que va a tener el subsidio a la Tasa</a:t>
            </a:r>
          </a:p>
        </p:txBody>
      </p:sp>
      <p:sp>
        <p:nvSpPr>
          <p:cNvPr id="23" name="Rectangle 46"/>
          <p:cNvSpPr>
            <a:spLocks noChangeArrowheads="1"/>
          </p:cNvSpPr>
          <p:nvPr/>
        </p:nvSpPr>
        <p:spPr bwMode="auto">
          <a:xfrm>
            <a:off x="2351585" y="5301208"/>
            <a:ext cx="4378535"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CO" sz="1000" b="1" dirty="0">
                <a:solidFill>
                  <a:schemeClr val="tx2">
                    <a:lumMod val="75000"/>
                  </a:schemeClr>
                </a:solidFill>
                <a:latin typeface="Century Gothic" pitchFamily="34" charset="0"/>
              </a:rPr>
              <a:t>Pregunta realizada a aquellos compradores que manifestaron que para comprar el inmueble iban a tramitar un crédito</a:t>
            </a:r>
            <a:endParaRPr lang="en-US" sz="1000" b="1" dirty="0">
              <a:solidFill>
                <a:schemeClr val="tx2">
                  <a:lumMod val="75000"/>
                </a:schemeClr>
              </a:solidFill>
              <a:latin typeface="Century Gothic" pitchFamily="34" charset="0"/>
            </a:endParaRPr>
          </a:p>
        </p:txBody>
      </p:sp>
      <p:sp>
        <p:nvSpPr>
          <p:cNvPr id="2" name="1 Rectángulo"/>
          <p:cNvSpPr/>
          <p:nvPr/>
        </p:nvSpPr>
        <p:spPr>
          <a:xfrm>
            <a:off x="2351584" y="139822"/>
            <a:ext cx="5955476" cy="461665"/>
          </a:xfrm>
          <a:prstGeom prst="rect">
            <a:avLst/>
          </a:prstGeom>
        </p:spPr>
        <p:txBody>
          <a:bodyPr wrap="none">
            <a:spAutoFit/>
          </a:bodyPr>
          <a:lstStyle/>
          <a:p>
            <a:r>
              <a:rPr lang="es-MX" sz="2400" b="1" dirty="0">
                <a:solidFill>
                  <a:schemeClr val="accent3">
                    <a:lumMod val="50000"/>
                  </a:schemeClr>
                </a:solidFill>
                <a:latin typeface="Century Gothic" pitchFamily="34" charset="0"/>
              </a:rPr>
              <a:t>Factores que reducen la demanda VIS</a:t>
            </a:r>
          </a:p>
        </p:txBody>
      </p:sp>
      <p:sp>
        <p:nvSpPr>
          <p:cNvPr id="3" name="2 Rectángulo"/>
          <p:cNvSpPr/>
          <p:nvPr/>
        </p:nvSpPr>
        <p:spPr>
          <a:xfrm>
            <a:off x="2351584" y="692696"/>
            <a:ext cx="7992888" cy="923330"/>
          </a:xfrm>
          <a:prstGeom prst="rect">
            <a:avLst/>
          </a:prstGeom>
        </p:spPr>
        <p:txBody>
          <a:bodyPr wrap="square">
            <a:spAutoFit/>
          </a:bodyPr>
          <a:lstStyle/>
          <a:p>
            <a:pPr algn="just"/>
            <a:r>
              <a:rPr lang="es-MX" b="1" dirty="0">
                <a:solidFill>
                  <a:schemeClr val="accent3">
                    <a:lumMod val="50000"/>
                  </a:schemeClr>
                </a:solidFill>
                <a:latin typeface="Century Gothic" pitchFamily="34" charset="0"/>
              </a:rPr>
              <a:t>2. Falta </a:t>
            </a:r>
            <a:r>
              <a:rPr lang="es-MX" b="1" dirty="0">
                <a:solidFill>
                  <a:schemeClr val="accent3">
                    <a:lumMod val="50000"/>
                  </a:schemeClr>
                </a:solidFill>
                <a:latin typeface="Century Gothic" pitchFamily="34" charset="0"/>
              </a:rPr>
              <a:t>de eficacia en la divulgación y estabilización de las medidas Gubernamentales que buscan estimular la demanda a través del subsidio a la tasa de interés. </a:t>
            </a:r>
          </a:p>
        </p:txBody>
      </p:sp>
    </p:spTree>
    <p:extLst>
      <p:ext uri="{BB962C8B-B14F-4D97-AF65-F5344CB8AC3E}">
        <p14:creationId xmlns:p14="http://schemas.microsoft.com/office/powerpoint/2010/main" val="4169277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2855641" y="1628800"/>
            <a:ext cx="6695777" cy="1656184"/>
          </a:xfrm>
          <a:prstGeom prst="rect">
            <a:avLst/>
          </a:prstGeom>
          <a:noFill/>
          <a:ln w="9525">
            <a:noFill/>
            <a:miter lim="800000"/>
            <a:headEnd/>
            <a:tailEnd/>
          </a:ln>
        </p:spPr>
        <p:txBody>
          <a:bodyPr/>
          <a:lstStyle/>
          <a:p>
            <a:pPr algn="ctr"/>
            <a:r>
              <a:rPr lang="es-MX" sz="6600" b="1" dirty="0">
                <a:solidFill>
                  <a:schemeClr val="accent3">
                    <a:lumMod val="50000"/>
                  </a:schemeClr>
                </a:solidFill>
                <a:latin typeface="Century Gothic" pitchFamily="34" charset="0"/>
              </a:rPr>
              <a:t>QUE DICE LA DEMANDA NO </a:t>
            </a:r>
            <a:r>
              <a:rPr lang="es-MX" sz="6600" b="1" dirty="0">
                <a:solidFill>
                  <a:schemeClr val="accent3">
                    <a:lumMod val="50000"/>
                  </a:schemeClr>
                </a:solidFill>
                <a:latin typeface="Century Gothic" pitchFamily="34" charset="0"/>
              </a:rPr>
              <a:t>VIS?</a:t>
            </a:r>
            <a:endParaRPr lang="es-CO" sz="6600" b="1" dirty="0">
              <a:solidFill>
                <a:schemeClr val="accent3">
                  <a:lumMod val="50000"/>
                </a:schemeClr>
              </a:solidFill>
              <a:latin typeface="Century Gothic" pitchFamily="34" charset="0"/>
            </a:endParaRPr>
          </a:p>
        </p:txBody>
      </p:sp>
    </p:spTree>
    <p:extLst>
      <p:ext uri="{BB962C8B-B14F-4D97-AF65-F5344CB8AC3E}">
        <p14:creationId xmlns:p14="http://schemas.microsoft.com/office/powerpoint/2010/main" val="1570037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895838" y="5661249"/>
            <a:ext cx="8324556" cy="646331"/>
          </a:xfrm>
          <a:prstGeom prst="rect">
            <a:avLst/>
          </a:prstGeom>
        </p:spPr>
        <p:txBody>
          <a:bodyPr wrap="square">
            <a:spAutoFit/>
          </a:bodyPr>
          <a:lstStyle/>
          <a:p>
            <a:r>
              <a:rPr lang="es-CO" sz="1200" b="1" dirty="0">
                <a:solidFill>
                  <a:schemeClr val="accent3">
                    <a:lumMod val="50000"/>
                  </a:schemeClr>
                </a:solidFill>
              </a:rPr>
              <a:t>Incluye Bogotá, Medellín, Cali, Barranquilla, Cartagena, Santa Marta y Villavicencio con municipios aledaños </a:t>
            </a:r>
          </a:p>
          <a:p>
            <a:r>
              <a:rPr lang="es-CO" sz="1200" b="1" dirty="0">
                <a:solidFill>
                  <a:schemeClr val="accent3">
                    <a:lumMod val="50000"/>
                  </a:schemeClr>
                </a:solidFill>
              </a:rPr>
              <a:t>Excluye Bucaramanga . Se inició seguimiento en junio del 2011</a:t>
            </a:r>
          </a:p>
          <a:p>
            <a:r>
              <a:rPr lang="es-CO" sz="1200" b="1" dirty="0">
                <a:solidFill>
                  <a:schemeClr val="accent3">
                    <a:lumMod val="50000"/>
                  </a:schemeClr>
                </a:solidFill>
              </a:rPr>
              <a:t>Deflactado por IPC Nacional.  Fuente:  La Galería Inmobiliaria.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838" y="836712"/>
            <a:ext cx="8291707"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088" y="3284984"/>
            <a:ext cx="303297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944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txBox="1">
            <a:spLocks/>
          </p:cNvSpPr>
          <p:nvPr/>
        </p:nvSpPr>
        <p:spPr bwMode="auto">
          <a:xfrm>
            <a:off x="1753001" y="1052736"/>
            <a:ext cx="8352928" cy="4664938"/>
          </a:xfrm>
          <a:prstGeom prst="rect">
            <a:avLst/>
          </a:prstGeom>
          <a:noFill/>
          <a:ln w="9525">
            <a:noFill/>
            <a:miter lim="800000"/>
            <a:headEnd/>
            <a:tailEnd/>
          </a:ln>
        </p:spPr>
        <p:txBody>
          <a:bodyPr/>
          <a:lstStyle/>
          <a:p>
            <a:pPr marL="457200" indent="-457200" algn="just">
              <a:buAutoNum type="arabicPeriod"/>
            </a:pPr>
            <a:r>
              <a:rPr lang="es-MX" sz="2400" b="1" dirty="0">
                <a:solidFill>
                  <a:schemeClr val="accent3">
                    <a:lumMod val="50000"/>
                  </a:schemeClr>
                </a:solidFill>
                <a:latin typeface="Century Gothic" pitchFamily="34" charset="0"/>
              </a:rPr>
              <a:t>Se nos lleno la copa?  </a:t>
            </a:r>
          </a:p>
          <a:p>
            <a:pPr marL="457200" indent="-457200" algn="just">
              <a:buAutoNum type="arabicPeriod"/>
            </a:pPr>
            <a:endParaRPr lang="es-MX" sz="2000" b="1" dirty="0">
              <a:solidFill>
                <a:schemeClr val="accent3">
                  <a:lumMod val="50000"/>
                </a:schemeClr>
              </a:solidFill>
              <a:latin typeface="Century Gothic" pitchFamily="34" charset="0"/>
            </a:endParaRPr>
          </a:p>
          <a:p>
            <a:pPr marL="342900" indent="-342900" algn="just">
              <a:buFont typeface="Wingdings" panose="05000000000000000000" pitchFamily="2" charset="2"/>
              <a:buChar char="Ø"/>
            </a:pPr>
            <a:r>
              <a:rPr lang="es-MX" sz="2000" b="1" dirty="0">
                <a:solidFill>
                  <a:schemeClr val="accent3">
                    <a:lumMod val="50000"/>
                  </a:schemeClr>
                </a:solidFill>
                <a:latin typeface="Century Gothic" pitchFamily="34" charset="0"/>
              </a:rPr>
              <a:t>Tenemos un índice de capacidad de compra en mínimos históricos, en un ambiente donde el endeudamiento ha aumentado, por lo que las ventas crecen en compradores que ya tienen vivienda, bajando los demandantes que vivían </a:t>
            </a:r>
            <a:r>
              <a:rPr lang="es-MX" sz="2000" b="1" dirty="0">
                <a:solidFill>
                  <a:schemeClr val="accent3">
                    <a:lumMod val="50000"/>
                  </a:schemeClr>
                </a:solidFill>
                <a:latin typeface="Century Gothic" pitchFamily="34" charset="0"/>
              </a:rPr>
              <a:t>en arriendo o casa </a:t>
            </a:r>
            <a:r>
              <a:rPr lang="es-MX" sz="2000" b="1" dirty="0">
                <a:solidFill>
                  <a:schemeClr val="accent3">
                    <a:lumMod val="50000"/>
                  </a:schemeClr>
                </a:solidFill>
                <a:latin typeface="Century Gothic" pitchFamily="34" charset="0"/>
              </a:rPr>
              <a:t>familiar. </a:t>
            </a:r>
          </a:p>
          <a:p>
            <a:pPr algn="just"/>
            <a:endParaRPr lang="es-MX" sz="2000" b="1" dirty="0">
              <a:solidFill>
                <a:schemeClr val="accent3">
                  <a:lumMod val="50000"/>
                </a:schemeClr>
              </a:solidFill>
              <a:latin typeface="Century Gothic" pitchFamily="34" charset="0"/>
            </a:endParaRPr>
          </a:p>
          <a:p>
            <a:pPr marL="457200" indent="-457200" algn="just">
              <a:buFont typeface="Wingdings" panose="05000000000000000000" pitchFamily="2" charset="2"/>
              <a:buChar char="Ø"/>
            </a:pPr>
            <a:r>
              <a:rPr lang="es-CO" sz="2000" b="1" dirty="0">
                <a:solidFill>
                  <a:schemeClr val="accent3">
                    <a:lumMod val="50000"/>
                  </a:schemeClr>
                </a:solidFill>
                <a:latin typeface="Century Gothic" panose="020B0502020202020204" pitchFamily="34" charset="0"/>
              </a:rPr>
              <a:t>Se </a:t>
            </a:r>
            <a:r>
              <a:rPr lang="es-CO" sz="2000" b="1" dirty="0">
                <a:solidFill>
                  <a:schemeClr val="accent3">
                    <a:lumMod val="50000"/>
                  </a:schemeClr>
                </a:solidFill>
                <a:latin typeface="Century Gothic" panose="020B0502020202020204" pitchFamily="34" charset="0"/>
              </a:rPr>
              <a:t>reducen las ventas de contado y el nivel de inversionistas baja especialmente en Bogotá</a:t>
            </a:r>
            <a:r>
              <a:rPr lang="es-CO" sz="2000" b="1" dirty="0">
                <a:solidFill>
                  <a:schemeClr val="accent3">
                    <a:lumMod val="50000"/>
                  </a:schemeClr>
                </a:solidFill>
                <a:latin typeface="Century Gothic" panose="020B0502020202020204" pitchFamily="34" charset="0"/>
              </a:rPr>
              <a:t>.</a:t>
            </a:r>
          </a:p>
          <a:p>
            <a:pPr algn="just"/>
            <a:endParaRPr lang="es-MX" sz="2000" b="1" dirty="0">
              <a:solidFill>
                <a:schemeClr val="accent3">
                  <a:lumMod val="50000"/>
                </a:schemeClr>
              </a:solidFill>
              <a:latin typeface="Century Gothic" pitchFamily="34" charset="0"/>
            </a:endParaRPr>
          </a:p>
          <a:p>
            <a:pPr marL="457200" indent="-457200" algn="just">
              <a:buAutoNum type="arabicPeriod"/>
            </a:pPr>
            <a:endParaRPr lang="es-CO" sz="2000" b="1" dirty="0">
              <a:solidFill>
                <a:schemeClr val="accent3">
                  <a:lumMod val="50000"/>
                </a:schemeClr>
              </a:solidFill>
              <a:latin typeface="Century Gothic" pitchFamily="34" charset="0"/>
            </a:endParaRPr>
          </a:p>
        </p:txBody>
      </p:sp>
      <p:sp>
        <p:nvSpPr>
          <p:cNvPr id="3" name="1 Título"/>
          <p:cNvSpPr txBox="1">
            <a:spLocks/>
          </p:cNvSpPr>
          <p:nvPr/>
        </p:nvSpPr>
        <p:spPr bwMode="auto">
          <a:xfrm>
            <a:off x="2208213" y="266701"/>
            <a:ext cx="7559874" cy="498475"/>
          </a:xfrm>
          <a:prstGeom prst="rect">
            <a:avLst/>
          </a:prstGeom>
          <a:noFill/>
          <a:ln w="9525">
            <a:noFill/>
            <a:miter lim="800000"/>
            <a:headEnd/>
            <a:tailEnd/>
          </a:ln>
        </p:spPr>
        <p:txBody>
          <a:bodyPr/>
          <a:lstStyle/>
          <a:p>
            <a:r>
              <a:rPr lang="es-MX" sz="2800" b="1" dirty="0">
                <a:solidFill>
                  <a:schemeClr val="accent3">
                    <a:lumMod val="50000"/>
                  </a:schemeClr>
                </a:solidFill>
                <a:latin typeface="Century Gothic" pitchFamily="34" charset="0"/>
              </a:rPr>
              <a:t>Factores </a:t>
            </a:r>
            <a:r>
              <a:rPr lang="es-MX" sz="2800" b="1" dirty="0">
                <a:solidFill>
                  <a:schemeClr val="accent3">
                    <a:lumMod val="50000"/>
                  </a:schemeClr>
                </a:solidFill>
                <a:latin typeface="Century Gothic" pitchFamily="34" charset="0"/>
              </a:rPr>
              <a:t>que deterioraron </a:t>
            </a:r>
            <a:r>
              <a:rPr lang="es-MX" sz="2800" b="1" dirty="0">
                <a:solidFill>
                  <a:schemeClr val="accent3">
                    <a:lumMod val="50000"/>
                  </a:schemeClr>
                </a:solidFill>
                <a:latin typeface="Century Gothic" pitchFamily="34" charset="0"/>
              </a:rPr>
              <a:t>la </a:t>
            </a:r>
            <a:r>
              <a:rPr lang="es-MX" sz="2800" b="1" dirty="0">
                <a:solidFill>
                  <a:schemeClr val="accent3">
                    <a:lumMod val="50000"/>
                  </a:schemeClr>
                </a:solidFill>
                <a:latin typeface="Century Gothic" pitchFamily="34" charset="0"/>
              </a:rPr>
              <a:t>demanda</a:t>
            </a:r>
            <a:endParaRPr lang="es-CO" sz="2800" b="1" dirty="0">
              <a:solidFill>
                <a:schemeClr val="accent3">
                  <a:lumMod val="50000"/>
                </a:schemeClr>
              </a:solidFill>
              <a:latin typeface="Century Gothic" pitchFamily="34" charset="0"/>
            </a:endParaRPr>
          </a:p>
        </p:txBody>
      </p:sp>
    </p:spTree>
    <p:extLst>
      <p:ext uri="{BB962C8B-B14F-4D97-AF65-F5344CB8AC3E}">
        <p14:creationId xmlns:p14="http://schemas.microsoft.com/office/powerpoint/2010/main" val="3386444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123" y="775398"/>
            <a:ext cx="4152378" cy="261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2"/>
          <p:cNvSpPr txBox="1">
            <a:spLocks/>
          </p:cNvSpPr>
          <p:nvPr/>
        </p:nvSpPr>
        <p:spPr>
          <a:xfrm>
            <a:off x="2201104" y="196851"/>
            <a:ext cx="7886700" cy="568325"/>
          </a:xfrm>
          <a:prstGeom prst="rect">
            <a:avLst/>
          </a:prstGeom>
        </p:spPr>
        <p:txBody>
          <a:bodyPr/>
          <a:lstStyle>
            <a:lvl1pPr algn="l" rtl="0" eaLnBrk="0" fontAlgn="base" hangingPunct="0">
              <a:spcBef>
                <a:spcPct val="0"/>
              </a:spcBef>
              <a:spcAft>
                <a:spcPct val="0"/>
              </a:spcAft>
              <a:defRPr lang="es-ES" sz="1125"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1125">
                <a:solidFill>
                  <a:srgbClr val="00B0F0"/>
                </a:solidFill>
                <a:latin typeface="Century Gothic" pitchFamily="34" charset="0"/>
              </a:defRPr>
            </a:lvl2pPr>
            <a:lvl3pPr algn="l" rtl="0" eaLnBrk="0" fontAlgn="base" hangingPunct="0">
              <a:spcBef>
                <a:spcPct val="0"/>
              </a:spcBef>
              <a:spcAft>
                <a:spcPct val="0"/>
              </a:spcAft>
              <a:defRPr sz="1125">
                <a:solidFill>
                  <a:srgbClr val="00B0F0"/>
                </a:solidFill>
                <a:latin typeface="Century Gothic" pitchFamily="34" charset="0"/>
              </a:defRPr>
            </a:lvl3pPr>
            <a:lvl4pPr algn="l" rtl="0" eaLnBrk="0" fontAlgn="base" hangingPunct="0">
              <a:spcBef>
                <a:spcPct val="0"/>
              </a:spcBef>
              <a:spcAft>
                <a:spcPct val="0"/>
              </a:spcAft>
              <a:defRPr sz="1125">
                <a:solidFill>
                  <a:srgbClr val="00B0F0"/>
                </a:solidFill>
                <a:latin typeface="Century Gothic" pitchFamily="34" charset="0"/>
              </a:defRPr>
            </a:lvl4pPr>
            <a:lvl5pPr algn="l" rtl="0" eaLnBrk="0" fontAlgn="base" hangingPunct="0">
              <a:spcBef>
                <a:spcPct val="0"/>
              </a:spcBef>
              <a:spcAft>
                <a:spcPct val="0"/>
              </a:spcAft>
              <a:defRPr sz="1125">
                <a:solidFill>
                  <a:srgbClr val="00B0F0"/>
                </a:solidFill>
                <a:latin typeface="Century Gothic" pitchFamily="34" charset="0"/>
              </a:defRPr>
            </a:lvl5pPr>
            <a:lvl6pPr marL="257175" algn="ctr" rtl="0" fontAlgn="base">
              <a:spcBef>
                <a:spcPct val="0"/>
              </a:spcBef>
              <a:spcAft>
                <a:spcPct val="0"/>
              </a:spcAft>
              <a:defRPr sz="2025">
                <a:solidFill>
                  <a:srgbClr val="00B0F0"/>
                </a:solidFill>
                <a:latin typeface="Century Gothic" pitchFamily="34" charset="0"/>
              </a:defRPr>
            </a:lvl6pPr>
            <a:lvl7pPr marL="514350" algn="ctr" rtl="0" fontAlgn="base">
              <a:spcBef>
                <a:spcPct val="0"/>
              </a:spcBef>
              <a:spcAft>
                <a:spcPct val="0"/>
              </a:spcAft>
              <a:defRPr sz="2025">
                <a:solidFill>
                  <a:srgbClr val="00B0F0"/>
                </a:solidFill>
                <a:latin typeface="Century Gothic" pitchFamily="34" charset="0"/>
              </a:defRPr>
            </a:lvl7pPr>
            <a:lvl8pPr marL="771525" algn="ctr" rtl="0" fontAlgn="base">
              <a:spcBef>
                <a:spcPct val="0"/>
              </a:spcBef>
              <a:spcAft>
                <a:spcPct val="0"/>
              </a:spcAft>
              <a:defRPr sz="2025">
                <a:solidFill>
                  <a:srgbClr val="00B0F0"/>
                </a:solidFill>
                <a:latin typeface="Century Gothic" pitchFamily="34" charset="0"/>
              </a:defRPr>
            </a:lvl8pPr>
            <a:lvl9pPr marL="1028700" algn="ctr" rtl="0" fontAlgn="base">
              <a:spcBef>
                <a:spcPct val="0"/>
              </a:spcBef>
              <a:spcAft>
                <a:spcPct val="0"/>
              </a:spcAft>
              <a:defRPr sz="2025">
                <a:solidFill>
                  <a:srgbClr val="00B0F0"/>
                </a:solidFill>
                <a:latin typeface="Century Gothic" pitchFamily="34" charset="0"/>
              </a:defRPr>
            </a:lvl9pPr>
          </a:lstStyle>
          <a:p>
            <a:pPr eaLnBrk="1" hangingPunct="1"/>
            <a:r>
              <a:rPr lang="es-MX" altLang="es-ES_tradnl" sz="2800" b="1" dirty="0">
                <a:solidFill>
                  <a:schemeClr val="accent3">
                    <a:lumMod val="50000"/>
                  </a:schemeClr>
                </a:solidFill>
                <a:latin typeface="Calibri" pitchFamily="34" charset="0"/>
                <a:cs typeface="Arial" charset="0"/>
              </a:rPr>
              <a:t>Se nos llenó la copa ?</a:t>
            </a:r>
            <a:endParaRPr lang="es-CO" altLang="es-ES_tradnl" sz="2800" b="1" dirty="0">
              <a:solidFill>
                <a:schemeClr val="accent3">
                  <a:lumMod val="50000"/>
                </a:schemeClr>
              </a:solidFill>
              <a:latin typeface="Calibri" pitchFamily="34" charset="0"/>
              <a:cs typeface="Arial" charset="0"/>
            </a:endParaRPr>
          </a:p>
        </p:txBody>
      </p:sp>
      <p:sp>
        <p:nvSpPr>
          <p:cNvPr id="6" name="5 CuadroTexto"/>
          <p:cNvSpPr txBox="1"/>
          <p:nvPr/>
        </p:nvSpPr>
        <p:spPr>
          <a:xfrm>
            <a:off x="2076632" y="2797986"/>
            <a:ext cx="3744416" cy="253916"/>
          </a:xfrm>
          <a:prstGeom prst="rect">
            <a:avLst/>
          </a:prstGeom>
          <a:noFill/>
        </p:spPr>
        <p:txBody>
          <a:bodyPr wrap="square" rtlCol="0">
            <a:spAutoFit/>
          </a:bodyPr>
          <a:lstStyle/>
          <a:p>
            <a:r>
              <a:rPr lang="es-CO" sz="1050" dirty="0"/>
              <a:t>Cálculo </a:t>
            </a:r>
            <a:r>
              <a:rPr lang="es-CO" sz="1050" dirty="0" err="1"/>
              <a:t>Asobancaria</a:t>
            </a:r>
            <a:r>
              <a:rPr lang="es-CO" sz="1050" dirty="0"/>
              <a:t>-La Galería Inmobiliaria</a:t>
            </a:r>
            <a:endParaRPr lang="es-CO" sz="105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6872" y="765175"/>
            <a:ext cx="3947444" cy="258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7759" y="3460642"/>
            <a:ext cx="3617800" cy="256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5920" y="3460642"/>
            <a:ext cx="3384376" cy="2601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5281396" y="6089236"/>
            <a:ext cx="3838940" cy="707886"/>
          </a:xfrm>
          <a:prstGeom prst="rect">
            <a:avLst/>
          </a:prstGeom>
          <a:noFill/>
        </p:spPr>
        <p:txBody>
          <a:bodyPr wrap="square" rtlCol="0">
            <a:spAutoFit/>
          </a:bodyPr>
          <a:lstStyle/>
          <a:p>
            <a:r>
              <a:rPr lang="es-CO" sz="2000" b="1" dirty="0">
                <a:solidFill>
                  <a:schemeClr val="accent3">
                    <a:lumMod val="50000"/>
                  </a:schemeClr>
                </a:solidFill>
              </a:rPr>
              <a:t>En Bogotá los compradores para inversión bajaron 6 puntos</a:t>
            </a:r>
            <a:endParaRPr lang="es-CO" sz="2000" b="1" dirty="0">
              <a:solidFill>
                <a:schemeClr val="accent3">
                  <a:lumMod val="50000"/>
                </a:schemeClr>
              </a:solidFill>
            </a:endParaRPr>
          </a:p>
        </p:txBody>
      </p:sp>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5401" y="3991730"/>
            <a:ext cx="1587231" cy="153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682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txBox="1">
            <a:spLocks/>
          </p:cNvSpPr>
          <p:nvPr/>
        </p:nvSpPr>
        <p:spPr bwMode="auto">
          <a:xfrm>
            <a:off x="2207569" y="272017"/>
            <a:ext cx="2925763" cy="498475"/>
          </a:xfrm>
          <a:prstGeom prst="rect">
            <a:avLst/>
          </a:prstGeom>
          <a:noFill/>
          <a:ln w="9525">
            <a:noFill/>
            <a:miter lim="800000"/>
            <a:headEnd/>
            <a:tailEnd/>
          </a:ln>
        </p:spPr>
        <p:txBody>
          <a:bodyPr/>
          <a:lstStyle/>
          <a:p>
            <a:r>
              <a:rPr lang="es-CO" sz="2400" b="1" dirty="0">
                <a:solidFill>
                  <a:schemeClr val="accent3">
                    <a:lumMod val="50000"/>
                  </a:schemeClr>
                </a:solidFill>
                <a:latin typeface="Century Gothic" pitchFamily="34" charset="0"/>
              </a:rPr>
              <a:t>Objetivos</a:t>
            </a:r>
          </a:p>
        </p:txBody>
      </p:sp>
      <p:sp>
        <p:nvSpPr>
          <p:cNvPr id="13" name="Text Box 6"/>
          <p:cNvSpPr txBox="1">
            <a:spLocks noChangeArrowheads="1"/>
          </p:cNvSpPr>
          <p:nvPr/>
        </p:nvSpPr>
        <p:spPr bwMode="auto">
          <a:xfrm>
            <a:off x="1847528" y="1412776"/>
            <a:ext cx="8496944" cy="4176464"/>
          </a:xfrm>
          <a:prstGeom prst="rect">
            <a:avLst/>
          </a:prstGeom>
          <a:noFill/>
          <a:ln>
            <a:noFill/>
          </a:ln>
          <a:effectLst/>
          <a:extLst/>
        </p:spPr>
        <p:txBody>
          <a:bodyPr/>
          <a:lstStyle>
            <a:lvl1pPr marL="277813" indent="-277813">
              <a:tabLst>
                <a:tab pos="895350" algn="l"/>
              </a:tabLst>
              <a:defRPr>
                <a:solidFill>
                  <a:schemeClr val="tx1"/>
                </a:solidFill>
                <a:latin typeface="Arial" charset="0"/>
              </a:defRPr>
            </a:lvl1pPr>
            <a:lvl2pPr marL="722313" indent="-265113">
              <a:tabLst>
                <a:tab pos="895350" algn="l"/>
              </a:tabLst>
              <a:defRPr>
                <a:solidFill>
                  <a:schemeClr val="tx1"/>
                </a:solidFill>
                <a:latin typeface="Arial" charset="0"/>
              </a:defRPr>
            </a:lvl2pPr>
            <a:lvl3pPr marL="2492375" indent="-609600">
              <a:tabLst>
                <a:tab pos="895350" algn="l"/>
              </a:tabLst>
              <a:defRPr>
                <a:solidFill>
                  <a:schemeClr val="tx1"/>
                </a:solidFill>
                <a:latin typeface="Arial" charset="0"/>
              </a:defRPr>
            </a:lvl3pPr>
            <a:lvl4pPr marL="3179763" indent="-508000">
              <a:tabLst>
                <a:tab pos="895350" algn="l"/>
              </a:tabLst>
              <a:defRPr>
                <a:solidFill>
                  <a:schemeClr val="tx1"/>
                </a:solidFill>
                <a:latin typeface="Arial" charset="0"/>
              </a:defRPr>
            </a:lvl4pPr>
            <a:lvl5pPr marL="3867150" indent="-508000">
              <a:tabLst>
                <a:tab pos="895350" algn="l"/>
              </a:tabLst>
              <a:defRPr>
                <a:solidFill>
                  <a:schemeClr val="tx1"/>
                </a:solidFill>
                <a:latin typeface="Arial" charset="0"/>
              </a:defRPr>
            </a:lvl5pPr>
            <a:lvl6pPr marL="4324350" indent="-508000" fontAlgn="base">
              <a:spcBef>
                <a:spcPct val="0"/>
              </a:spcBef>
              <a:spcAft>
                <a:spcPct val="0"/>
              </a:spcAft>
              <a:tabLst>
                <a:tab pos="895350" algn="l"/>
              </a:tabLst>
              <a:defRPr>
                <a:solidFill>
                  <a:schemeClr val="tx1"/>
                </a:solidFill>
                <a:latin typeface="Arial" charset="0"/>
              </a:defRPr>
            </a:lvl6pPr>
            <a:lvl7pPr marL="4781550" indent="-508000" fontAlgn="base">
              <a:spcBef>
                <a:spcPct val="0"/>
              </a:spcBef>
              <a:spcAft>
                <a:spcPct val="0"/>
              </a:spcAft>
              <a:tabLst>
                <a:tab pos="895350" algn="l"/>
              </a:tabLst>
              <a:defRPr>
                <a:solidFill>
                  <a:schemeClr val="tx1"/>
                </a:solidFill>
                <a:latin typeface="Arial" charset="0"/>
              </a:defRPr>
            </a:lvl7pPr>
            <a:lvl8pPr marL="5238750" indent="-508000" fontAlgn="base">
              <a:spcBef>
                <a:spcPct val="0"/>
              </a:spcBef>
              <a:spcAft>
                <a:spcPct val="0"/>
              </a:spcAft>
              <a:tabLst>
                <a:tab pos="895350" algn="l"/>
              </a:tabLst>
              <a:defRPr>
                <a:solidFill>
                  <a:schemeClr val="tx1"/>
                </a:solidFill>
                <a:latin typeface="Arial" charset="0"/>
              </a:defRPr>
            </a:lvl8pPr>
            <a:lvl9pPr marL="5695950" indent="-508000" fontAlgn="base">
              <a:spcBef>
                <a:spcPct val="0"/>
              </a:spcBef>
              <a:spcAft>
                <a:spcPct val="0"/>
              </a:spcAft>
              <a:tabLst>
                <a:tab pos="895350" algn="l"/>
              </a:tabLst>
              <a:defRPr>
                <a:solidFill>
                  <a:schemeClr val="tx1"/>
                </a:solidFill>
                <a:latin typeface="Arial" charset="0"/>
              </a:defRPr>
            </a:lvl9pPr>
          </a:lstStyle>
          <a:p>
            <a:pPr algn="just">
              <a:lnSpc>
                <a:spcPct val="90000"/>
              </a:lnSpc>
              <a:spcBef>
                <a:spcPct val="30000"/>
              </a:spcBef>
              <a:buFont typeface="Tahoma" pitchFamily="34" charset="0"/>
              <a:buChar char="•"/>
              <a:defRPr/>
            </a:pPr>
            <a:r>
              <a:rPr lang="es-CO" sz="2400" b="1" dirty="0">
                <a:solidFill>
                  <a:schemeClr val="accent3">
                    <a:lumMod val="50000"/>
                  </a:schemeClr>
                </a:solidFill>
                <a:latin typeface="Century Gothic" panose="020B0502020202020204" pitchFamily="34" charset="0"/>
                <a:ea typeface="MS PGothic" pitchFamily="34" charset="-128"/>
                <a:cs typeface="Times New Roman" pitchFamily="18" charset="0"/>
              </a:rPr>
              <a:t>Profundizar en los elementos de la demanda que explican el comportamiento del mercado. </a:t>
            </a:r>
          </a:p>
          <a:p>
            <a:pPr marL="0" indent="0" algn="just">
              <a:lnSpc>
                <a:spcPct val="90000"/>
              </a:lnSpc>
              <a:spcBef>
                <a:spcPct val="30000"/>
              </a:spcBef>
              <a:defRPr/>
            </a:pPr>
            <a:endParaRPr lang="es-CO" sz="2400" dirty="0">
              <a:latin typeface="Century Gothic" panose="020B0502020202020204" pitchFamily="34" charset="0"/>
              <a:ea typeface="MS PGothic" pitchFamily="34" charset="-128"/>
              <a:cs typeface="Times New Roman" pitchFamily="18" charset="0"/>
            </a:endParaRPr>
          </a:p>
          <a:p>
            <a:pPr algn="just">
              <a:lnSpc>
                <a:spcPct val="90000"/>
              </a:lnSpc>
              <a:spcBef>
                <a:spcPct val="30000"/>
              </a:spcBef>
              <a:buFont typeface="Tahoma" pitchFamily="34" charset="0"/>
              <a:buChar char="•"/>
              <a:defRPr/>
            </a:pPr>
            <a:r>
              <a:rPr lang="es-CO" sz="2400" b="1" dirty="0">
                <a:solidFill>
                  <a:schemeClr val="accent3">
                    <a:lumMod val="50000"/>
                  </a:schemeClr>
                </a:solidFill>
                <a:latin typeface="Century Gothic" panose="020B0502020202020204" pitchFamily="34" charset="0"/>
                <a:ea typeface="MS PGothic" pitchFamily="34" charset="-128"/>
                <a:cs typeface="Times New Roman" pitchFamily="18" charset="0"/>
              </a:rPr>
              <a:t>Entender cómo el proceso de decisión de compra afecta a mi empresa, ya sea un </a:t>
            </a:r>
            <a:r>
              <a:rPr lang="es-CO" sz="2400" b="1" dirty="0">
                <a:solidFill>
                  <a:schemeClr val="accent3">
                    <a:lumMod val="50000"/>
                  </a:schemeClr>
                </a:solidFill>
                <a:latin typeface="Century Gothic" panose="020B0502020202020204" pitchFamily="34" charset="0"/>
                <a:ea typeface="MS PGothic" pitchFamily="34" charset="-128"/>
                <a:cs typeface="Times New Roman" pitchFamily="18" charset="0"/>
              </a:rPr>
              <a:t>constructor</a:t>
            </a:r>
            <a:r>
              <a:rPr lang="es-CO" sz="2400" b="1" dirty="0">
                <a:solidFill>
                  <a:schemeClr val="accent3">
                    <a:lumMod val="50000"/>
                  </a:schemeClr>
                </a:solidFill>
                <a:latin typeface="Century Gothic" panose="020B0502020202020204" pitchFamily="34" charset="0"/>
                <a:ea typeface="MS PGothic" pitchFamily="34" charset="-128"/>
                <a:cs typeface="Times New Roman" pitchFamily="18" charset="0"/>
              </a:rPr>
              <a:t>,  </a:t>
            </a:r>
            <a:r>
              <a:rPr lang="es-CO" sz="2400" b="1" dirty="0">
                <a:solidFill>
                  <a:schemeClr val="accent3">
                    <a:lumMod val="50000"/>
                  </a:schemeClr>
                </a:solidFill>
                <a:latin typeface="Century Gothic" panose="020B0502020202020204" pitchFamily="34" charset="0"/>
                <a:ea typeface="MS PGothic" pitchFamily="34" charset="-128"/>
                <a:cs typeface="Times New Roman" pitchFamily="18" charset="0"/>
              </a:rPr>
              <a:t>entidad financiera </a:t>
            </a:r>
            <a:r>
              <a:rPr lang="es-CO" sz="2400" b="1" dirty="0">
                <a:solidFill>
                  <a:schemeClr val="accent3">
                    <a:lumMod val="50000"/>
                  </a:schemeClr>
                </a:solidFill>
                <a:latin typeface="Century Gothic" panose="020B0502020202020204" pitchFamily="34" charset="0"/>
                <a:ea typeface="MS PGothic" pitchFamily="34" charset="-128"/>
                <a:cs typeface="Times New Roman" pitchFamily="18" charset="0"/>
              </a:rPr>
              <a:t>o una </a:t>
            </a:r>
            <a:r>
              <a:rPr lang="es-CO" sz="2400" b="1" dirty="0">
                <a:solidFill>
                  <a:schemeClr val="accent3">
                    <a:lumMod val="50000"/>
                  </a:schemeClr>
                </a:solidFill>
                <a:latin typeface="Century Gothic" panose="020B0502020202020204" pitchFamily="34" charset="0"/>
                <a:ea typeface="MS PGothic" pitchFamily="34" charset="-128"/>
                <a:cs typeface="Times New Roman" pitchFamily="18" charset="0"/>
              </a:rPr>
              <a:t>inmobiliaria</a:t>
            </a:r>
            <a:r>
              <a:rPr lang="es-CO" sz="2400" b="1" dirty="0">
                <a:solidFill>
                  <a:schemeClr val="accent3">
                    <a:lumMod val="50000"/>
                  </a:schemeClr>
                </a:solidFill>
                <a:latin typeface="Century Gothic" panose="020B0502020202020204" pitchFamily="34" charset="0"/>
                <a:ea typeface="MS PGothic" pitchFamily="34" charset="-128"/>
                <a:cs typeface="Times New Roman" pitchFamily="18" charset="0"/>
              </a:rPr>
              <a:t>. </a:t>
            </a:r>
          </a:p>
          <a:p>
            <a:pPr marL="0" indent="0" algn="just">
              <a:lnSpc>
                <a:spcPct val="90000"/>
              </a:lnSpc>
              <a:spcBef>
                <a:spcPct val="30000"/>
              </a:spcBef>
              <a:defRPr/>
            </a:pPr>
            <a:endParaRPr lang="es-CO" sz="2400" dirty="0">
              <a:latin typeface="Century Gothic" panose="020B0502020202020204" pitchFamily="34" charset="0"/>
              <a:ea typeface="MS PGothic" pitchFamily="34" charset="-128"/>
              <a:cs typeface="Times New Roman" pitchFamily="18" charset="0"/>
            </a:endParaRPr>
          </a:p>
          <a:p>
            <a:pPr algn="just">
              <a:lnSpc>
                <a:spcPct val="90000"/>
              </a:lnSpc>
              <a:spcBef>
                <a:spcPct val="30000"/>
              </a:spcBef>
              <a:buFont typeface="Tahoma" pitchFamily="34" charset="0"/>
              <a:buChar char="•"/>
              <a:defRPr/>
            </a:pPr>
            <a:r>
              <a:rPr lang="es-MX" sz="2400" b="1" dirty="0">
                <a:solidFill>
                  <a:schemeClr val="accent3">
                    <a:lumMod val="50000"/>
                  </a:schemeClr>
                </a:solidFill>
                <a:latin typeface="Century Gothic" panose="020B0502020202020204" pitchFamily="34" charset="0"/>
                <a:ea typeface="MS PGothic" pitchFamily="34" charset="-128"/>
                <a:cs typeface="Times New Roman" pitchFamily="18" charset="0"/>
              </a:rPr>
              <a:t>Valorar el efecto de las </a:t>
            </a:r>
            <a:r>
              <a:rPr lang="es-MX" sz="2400" b="1" dirty="0">
                <a:solidFill>
                  <a:schemeClr val="accent3">
                    <a:lumMod val="50000"/>
                  </a:schemeClr>
                </a:solidFill>
                <a:latin typeface="Century Gothic" panose="020B0502020202020204" pitchFamily="34" charset="0"/>
                <a:ea typeface="MS PGothic" pitchFamily="34" charset="-128"/>
                <a:cs typeface="Times New Roman" pitchFamily="18" charset="0"/>
              </a:rPr>
              <a:t>medidas estatales </a:t>
            </a:r>
            <a:r>
              <a:rPr lang="es-MX" sz="2400" b="1" dirty="0">
                <a:solidFill>
                  <a:schemeClr val="accent3">
                    <a:lumMod val="50000"/>
                  </a:schemeClr>
                </a:solidFill>
                <a:latin typeface="Century Gothic" panose="020B0502020202020204" pitchFamily="34" charset="0"/>
                <a:ea typeface="MS PGothic" pitchFamily="34" charset="-128"/>
                <a:cs typeface="Times New Roman" pitchFamily="18" charset="0"/>
              </a:rPr>
              <a:t>en los procesos de compra de </a:t>
            </a:r>
            <a:r>
              <a:rPr lang="es-MX" sz="2400" b="1" dirty="0">
                <a:solidFill>
                  <a:schemeClr val="accent3">
                    <a:lumMod val="50000"/>
                  </a:schemeClr>
                </a:solidFill>
                <a:latin typeface="Century Gothic" panose="020B0502020202020204" pitchFamily="34" charset="0"/>
                <a:ea typeface="MS PGothic" pitchFamily="34" charset="-128"/>
                <a:cs typeface="Times New Roman" pitchFamily="18" charset="0"/>
              </a:rPr>
              <a:t>vivienda</a:t>
            </a:r>
            <a:r>
              <a:rPr lang="es-MX" sz="2400" b="1" dirty="0">
                <a:solidFill>
                  <a:schemeClr val="accent3">
                    <a:lumMod val="50000"/>
                  </a:schemeClr>
                </a:solidFill>
                <a:latin typeface="Century Gothic" panose="020B0502020202020204" pitchFamily="34" charset="0"/>
                <a:ea typeface="MS PGothic" pitchFamily="34" charset="-128"/>
                <a:cs typeface="Times New Roman" pitchFamily="18" charset="0"/>
              </a:rPr>
              <a:t>.</a:t>
            </a:r>
            <a:endParaRPr lang="es-CO" sz="2400" b="1" dirty="0">
              <a:solidFill>
                <a:schemeClr val="accent3">
                  <a:lumMod val="50000"/>
                </a:schemeClr>
              </a:solidFill>
              <a:latin typeface="Century Gothic" panose="020B0502020202020204" pitchFamily="34" charset="0"/>
              <a:ea typeface="MS PGothic" pitchFamily="34" charset="-128"/>
              <a:cs typeface="Times New Roman" pitchFamily="18" charset="0"/>
            </a:endParaRPr>
          </a:p>
        </p:txBody>
      </p:sp>
    </p:spTree>
    <p:extLst>
      <p:ext uri="{BB962C8B-B14F-4D97-AF65-F5344CB8AC3E}">
        <p14:creationId xmlns:p14="http://schemas.microsoft.com/office/powerpoint/2010/main" val="3284867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393" y="878255"/>
            <a:ext cx="5558067" cy="2835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200281" y="41900"/>
            <a:ext cx="7163698" cy="523220"/>
          </a:xfrm>
          <a:prstGeom prst="rect">
            <a:avLst/>
          </a:prstGeom>
        </p:spPr>
        <p:txBody>
          <a:bodyPr wrap="square">
            <a:spAutoFit/>
          </a:bodyPr>
          <a:lstStyle/>
          <a:p>
            <a:r>
              <a:rPr lang="es-MX" sz="2800" b="1" dirty="0">
                <a:solidFill>
                  <a:schemeClr val="accent3">
                    <a:lumMod val="50000"/>
                  </a:schemeClr>
                </a:solidFill>
                <a:latin typeface="Century Gothic" pitchFamily="34" charset="0"/>
              </a:rPr>
              <a:t>Factores </a:t>
            </a:r>
            <a:r>
              <a:rPr lang="es-MX" sz="2800" b="1" dirty="0">
                <a:solidFill>
                  <a:schemeClr val="accent3">
                    <a:lumMod val="50000"/>
                  </a:schemeClr>
                </a:solidFill>
                <a:latin typeface="Century Gothic" pitchFamily="34" charset="0"/>
              </a:rPr>
              <a:t>de ajuste actual</a:t>
            </a:r>
            <a:endParaRPr lang="es-CO" sz="2800" b="1" dirty="0">
              <a:solidFill>
                <a:schemeClr val="accent3">
                  <a:lumMod val="50000"/>
                </a:schemeClr>
              </a:solidFill>
              <a:latin typeface="Century Gothic" pitchFamily="34" charset="0"/>
            </a:endParaRPr>
          </a:p>
        </p:txBody>
      </p:sp>
      <p:sp>
        <p:nvSpPr>
          <p:cNvPr id="3" name="2 Rectángulo"/>
          <p:cNvSpPr/>
          <p:nvPr/>
        </p:nvSpPr>
        <p:spPr>
          <a:xfrm>
            <a:off x="8054041" y="1628801"/>
            <a:ext cx="2477551" cy="646331"/>
          </a:xfrm>
          <a:prstGeom prst="rect">
            <a:avLst/>
          </a:prstGeom>
        </p:spPr>
        <p:txBody>
          <a:bodyPr wrap="square">
            <a:spAutoFit/>
          </a:bodyPr>
          <a:lstStyle/>
          <a:p>
            <a:r>
              <a:rPr lang="es-MX" b="1" dirty="0">
                <a:solidFill>
                  <a:schemeClr val="accent3">
                    <a:lumMod val="50000"/>
                  </a:schemeClr>
                </a:solidFill>
                <a:latin typeface="Century Gothic" pitchFamily="34" charset="0"/>
              </a:rPr>
              <a:t>Mayores Plazos de la Cuota Inicial</a:t>
            </a:r>
          </a:p>
        </p:txBody>
      </p:sp>
      <p:sp>
        <p:nvSpPr>
          <p:cNvPr id="5" name="4 Rectángulo"/>
          <p:cNvSpPr/>
          <p:nvPr/>
        </p:nvSpPr>
        <p:spPr>
          <a:xfrm>
            <a:off x="7986624" y="4976302"/>
            <a:ext cx="2520280" cy="646331"/>
          </a:xfrm>
          <a:prstGeom prst="rect">
            <a:avLst/>
          </a:prstGeom>
        </p:spPr>
        <p:txBody>
          <a:bodyPr wrap="square">
            <a:spAutoFit/>
          </a:bodyPr>
          <a:lstStyle/>
          <a:p>
            <a:r>
              <a:rPr lang="es-MX" b="1" dirty="0">
                <a:solidFill>
                  <a:schemeClr val="accent3">
                    <a:lumMod val="50000"/>
                  </a:schemeClr>
                </a:solidFill>
                <a:latin typeface="Century Gothic" pitchFamily="34" charset="0"/>
              </a:rPr>
              <a:t>Mayor Plazo del Crédito</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392" y="3771900"/>
            <a:ext cx="5558067" cy="2825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01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F1F2A76-8E55-4E18-98DA-611F9DB59FBD}"/>
              </a:ext>
            </a:extLst>
          </p:cNvPr>
          <p:cNvSpPr txBox="1"/>
          <p:nvPr/>
        </p:nvSpPr>
        <p:spPr>
          <a:xfrm>
            <a:off x="2208213" y="260648"/>
            <a:ext cx="5976664" cy="707886"/>
          </a:xfrm>
          <a:prstGeom prst="rect">
            <a:avLst/>
          </a:prstGeom>
          <a:noFill/>
        </p:spPr>
        <p:txBody>
          <a:bodyPr wrap="square" rtlCol="0">
            <a:spAutoFit/>
          </a:bodyPr>
          <a:lstStyle/>
          <a:p>
            <a:r>
              <a:rPr lang="es-CO" sz="2000" b="1" dirty="0">
                <a:solidFill>
                  <a:schemeClr val="accent3">
                    <a:lumMod val="50000"/>
                  </a:schemeClr>
                </a:solidFill>
                <a:latin typeface="Century Gothic" panose="020B0502020202020204" pitchFamily="34" charset="0"/>
              </a:rPr>
              <a:t>Evolución Histórica de las principales variables involucradas en el proceso de compra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7" y="1268760"/>
            <a:ext cx="6731545" cy="429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881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11212" y="116632"/>
            <a:ext cx="5184428" cy="647700"/>
          </a:xfrm>
        </p:spPr>
        <p:txBody>
          <a:bodyPr/>
          <a:lstStyle/>
          <a:p>
            <a:r>
              <a:rPr lang="es-MX" sz="2800" b="1" dirty="0">
                <a:solidFill>
                  <a:schemeClr val="accent3">
                    <a:lumMod val="50000"/>
                  </a:schemeClr>
                </a:solidFill>
              </a:rPr>
              <a:t>Factores de </a:t>
            </a:r>
            <a:r>
              <a:rPr lang="es-MX" sz="2800" b="1" dirty="0">
                <a:solidFill>
                  <a:schemeClr val="accent3">
                    <a:lumMod val="50000"/>
                  </a:schemeClr>
                </a:solidFill>
              </a:rPr>
              <a:t>ajuste actual</a:t>
            </a:r>
            <a:endParaRPr lang="es-C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212" y="3581850"/>
            <a:ext cx="4451808" cy="2995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6683814" y="4571767"/>
            <a:ext cx="3516643" cy="1015663"/>
          </a:xfrm>
          <a:prstGeom prst="rect">
            <a:avLst/>
          </a:prstGeom>
        </p:spPr>
        <p:txBody>
          <a:bodyPr wrap="square">
            <a:spAutoFit/>
          </a:bodyPr>
          <a:lstStyle/>
          <a:p>
            <a:pPr algn="just"/>
            <a:r>
              <a:rPr lang="es-MX" sz="2000" b="1" dirty="0">
                <a:solidFill>
                  <a:schemeClr val="accent3">
                    <a:lumMod val="50000"/>
                  </a:schemeClr>
                </a:solidFill>
                <a:latin typeface="Century Gothic" pitchFamily="34" charset="0"/>
              </a:rPr>
              <a:t>Competencia </a:t>
            </a:r>
            <a:r>
              <a:rPr lang="es-MX" sz="2000" b="1" dirty="0">
                <a:solidFill>
                  <a:schemeClr val="accent3">
                    <a:lumMod val="50000"/>
                  </a:schemeClr>
                </a:solidFill>
                <a:latin typeface="Century Gothic" pitchFamily="34" charset="0"/>
              </a:rPr>
              <a:t>creciente de la vivienda usada y el arriendo.</a:t>
            </a:r>
          </a:p>
        </p:txBody>
      </p:sp>
      <p:sp>
        <p:nvSpPr>
          <p:cNvPr id="6" name="5 Rectángulo"/>
          <p:cNvSpPr/>
          <p:nvPr/>
        </p:nvSpPr>
        <p:spPr>
          <a:xfrm>
            <a:off x="6836214" y="1412777"/>
            <a:ext cx="3516643" cy="1200329"/>
          </a:xfrm>
          <a:prstGeom prst="rect">
            <a:avLst/>
          </a:prstGeom>
        </p:spPr>
        <p:txBody>
          <a:bodyPr wrap="square">
            <a:spAutoFit/>
          </a:bodyPr>
          <a:lstStyle/>
          <a:p>
            <a:pPr algn="just"/>
            <a:r>
              <a:rPr lang="es-MX" sz="2400" b="1" dirty="0">
                <a:solidFill>
                  <a:schemeClr val="accent3">
                    <a:lumMod val="50000"/>
                  </a:schemeClr>
                </a:solidFill>
                <a:latin typeface="Century Gothic" pitchFamily="34" charset="0"/>
              </a:rPr>
              <a:t>Disminución de á</a:t>
            </a:r>
            <a:r>
              <a:rPr lang="es-MX" sz="2400" b="1" dirty="0">
                <a:solidFill>
                  <a:schemeClr val="accent3">
                    <a:lumMod val="50000"/>
                  </a:schemeClr>
                </a:solidFill>
                <a:latin typeface="Century Gothic" pitchFamily="34" charset="0"/>
              </a:rPr>
              <a:t>rea en un 15% desde abril del 2010</a:t>
            </a:r>
            <a:endParaRPr lang="es-MX" sz="2400" b="1" dirty="0">
              <a:solidFill>
                <a:schemeClr val="accent3">
                  <a:lumMod val="50000"/>
                </a:schemeClr>
              </a:solidFill>
              <a:latin typeface="Century Gothic"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862" y="980728"/>
            <a:ext cx="4522907" cy="240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578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00281" y="41900"/>
            <a:ext cx="7928167" cy="523220"/>
          </a:xfrm>
          <a:prstGeom prst="rect">
            <a:avLst/>
          </a:prstGeom>
        </p:spPr>
        <p:txBody>
          <a:bodyPr wrap="square">
            <a:spAutoFit/>
          </a:bodyPr>
          <a:lstStyle/>
          <a:p>
            <a:r>
              <a:rPr lang="es-MX" sz="2800" b="1" dirty="0">
                <a:solidFill>
                  <a:schemeClr val="accent3">
                    <a:lumMod val="50000"/>
                  </a:schemeClr>
                </a:solidFill>
                <a:latin typeface="Century Gothic" pitchFamily="34" charset="0"/>
              </a:rPr>
              <a:t>Factores </a:t>
            </a:r>
            <a:r>
              <a:rPr lang="es-MX" sz="2800" b="1" dirty="0">
                <a:solidFill>
                  <a:schemeClr val="accent3">
                    <a:lumMod val="50000"/>
                  </a:schemeClr>
                </a:solidFill>
                <a:latin typeface="Century Gothic" pitchFamily="34" charset="0"/>
              </a:rPr>
              <a:t>de ajuste futuro cercano</a:t>
            </a:r>
            <a:endParaRPr lang="es-CO" sz="2800" b="1" dirty="0">
              <a:solidFill>
                <a:schemeClr val="accent3">
                  <a:lumMod val="50000"/>
                </a:schemeClr>
              </a:solidFill>
              <a:latin typeface="Century Gothic" pitchFamily="34" charset="0"/>
            </a:endParaRPr>
          </a:p>
        </p:txBody>
      </p:sp>
      <p:sp>
        <p:nvSpPr>
          <p:cNvPr id="3" name="2 Rectángulo"/>
          <p:cNvSpPr/>
          <p:nvPr/>
        </p:nvSpPr>
        <p:spPr>
          <a:xfrm>
            <a:off x="7355149" y="1329745"/>
            <a:ext cx="3168352" cy="1631216"/>
          </a:xfrm>
          <a:prstGeom prst="rect">
            <a:avLst/>
          </a:prstGeom>
        </p:spPr>
        <p:txBody>
          <a:bodyPr wrap="square">
            <a:spAutoFit/>
          </a:bodyPr>
          <a:lstStyle/>
          <a:p>
            <a:r>
              <a:rPr lang="es-MX" sz="2000" b="1" dirty="0">
                <a:solidFill>
                  <a:schemeClr val="accent3">
                    <a:lumMod val="50000"/>
                  </a:schemeClr>
                </a:solidFill>
                <a:latin typeface="Century Gothic" pitchFamily="34" charset="0"/>
              </a:rPr>
              <a:t>Mayores </a:t>
            </a:r>
            <a:r>
              <a:rPr lang="es-MX" sz="2000" b="1" dirty="0">
                <a:solidFill>
                  <a:schemeClr val="accent3">
                    <a:lumMod val="50000"/>
                  </a:schemeClr>
                </a:solidFill>
                <a:latin typeface="Century Gothic" pitchFamily="34" charset="0"/>
              </a:rPr>
              <a:t>niveles de competencia. Oferta en máximos históricos en número de proyectos y número de unidades</a:t>
            </a:r>
            <a:endParaRPr lang="es-MX" sz="2000" b="1" dirty="0">
              <a:solidFill>
                <a:schemeClr val="accent3">
                  <a:lumMod val="50000"/>
                </a:schemeClr>
              </a:solidFill>
              <a:latin typeface="Century Gothic"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853" y="764704"/>
            <a:ext cx="4686378" cy="276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2155463" y="6470666"/>
            <a:ext cx="4290593" cy="369332"/>
          </a:xfrm>
          <a:prstGeom prst="rect">
            <a:avLst/>
          </a:prstGeom>
          <a:noFill/>
        </p:spPr>
        <p:txBody>
          <a:bodyPr wrap="square" rtlCol="0">
            <a:spAutoFit/>
          </a:bodyPr>
          <a:lstStyle/>
          <a:p>
            <a:r>
              <a:rPr lang="es-CO" b="1" dirty="0">
                <a:solidFill>
                  <a:schemeClr val="accent3">
                    <a:lumMod val="50000"/>
                  </a:schemeClr>
                </a:solidFill>
              </a:rPr>
              <a:t>Fuente: </a:t>
            </a:r>
            <a:r>
              <a:rPr lang="es-CO" b="1" dirty="0">
                <a:solidFill>
                  <a:schemeClr val="accent3">
                    <a:lumMod val="50000"/>
                  </a:schemeClr>
                </a:solidFill>
              </a:rPr>
              <a:t>G</a:t>
            </a:r>
            <a:r>
              <a:rPr lang="es-CO" b="1" dirty="0">
                <a:solidFill>
                  <a:schemeClr val="accent3">
                    <a:lumMod val="50000"/>
                  </a:schemeClr>
                </a:solidFill>
              </a:rPr>
              <a:t>alería Inmobiliaria</a:t>
            </a:r>
            <a:endParaRPr lang="es-CO" b="1" dirty="0">
              <a:solidFill>
                <a:schemeClr val="accent3">
                  <a:lumMod val="50000"/>
                </a:schemeClr>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463" y="3717033"/>
            <a:ext cx="4679161" cy="273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7367243" y="4189482"/>
            <a:ext cx="3168352" cy="1938992"/>
          </a:xfrm>
          <a:prstGeom prst="rect">
            <a:avLst/>
          </a:prstGeom>
        </p:spPr>
        <p:txBody>
          <a:bodyPr wrap="square">
            <a:spAutoFit/>
          </a:bodyPr>
          <a:lstStyle/>
          <a:p>
            <a:r>
              <a:rPr lang="es-CO" sz="2000" b="1" dirty="0">
                <a:solidFill>
                  <a:schemeClr val="accent3">
                    <a:lumMod val="50000"/>
                  </a:schemeClr>
                </a:solidFill>
                <a:latin typeface="Century Gothic" pitchFamily="34" charset="0"/>
              </a:rPr>
              <a:t>La disminución que se viene presentando en las tasas de interés del crédito hipotecario ayudan a mejorar la capacidad de compra</a:t>
            </a:r>
            <a:r>
              <a:rPr lang="es-CO" sz="2000" b="1" dirty="0">
                <a:solidFill>
                  <a:schemeClr val="accent3">
                    <a:lumMod val="50000"/>
                  </a:schemeClr>
                </a:solidFill>
                <a:latin typeface="Century Gothic" pitchFamily="34" charset="0"/>
              </a:rPr>
              <a:t>.</a:t>
            </a:r>
            <a:endParaRPr lang="es-MX" sz="2000" b="1" dirty="0">
              <a:solidFill>
                <a:schemeClr val="accent3">
                  <a:lumMod val="50000"/>
                </a:schemeClr>
              </a:solidFill>
              <a:latin typeface="Century Gothic" pitchFamily="34" charset="0"/>
            </a:endParaRPr>
          </a:p>
        </p:txBody>
      </p:sp>
      <p:sp>
        <p:nvSpPr>
          <p:cNvPr id="10" name="9 Elipse"/>
          <p:cNvSpPr/>
          <p:nvPr/>
        </p:nvSpPr>
        <p:spPr>
          <a:xfrm>
            <a:off x="5210736" y="4189482"/>
            <a:ext cx="1656184" cy="1368152"/>
          </a:xfrm>
          <a:prstGeom prst="ellipse">
            <a:avLst/>
          </a:prstGeom>
          <a:solidFill>
            <a:schemeClr val="accent1">
              <a:alpha val="0"/>
            </a:schemeClr>
          </a:solidFill>
          <a:ln w="50800">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4061047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Objeto"/>
          <p:cNvGraphicFramePr>
            <a:graphicFrameLocks noChangeAspect="1"/>
          </p:cNvGraphicFramePr>
          <p:nvPr>
            <p:extLst>
              <p:ext uri="{D42A27DB-BD31-4B8C-83A1-F6EECF244321}">
                <p14:modId xmlns:p14="http://schemas.microsoft.com/office/powerpoint/2010/main" val="3573695207"/>
              </p:ext>
            </p:extLst>
          </p:nvPr>
        </p:nvGraphicFramePr>
        <p:xfrm>
          <a:off x="2387589" y="2973034"/>
          <a:ext cx="7920880" cy="303170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Box 343"/>
          <p:cNvSpPr txBox="1">
            <a:spLocks noChangeArrowheads="1"/>
          </p:cNvSpPr>
          <p:nvPr/>
        </p:nvSpPr>
        <p:spPr bwMode="auto">
          <a:xfrm>
            <a:off x="2567609" y="2420888"/>
            <a:ext cx="7560840"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s-CO"/>
            </a:defPPr>
            <a:lvl1pPr algn="ctr">
              <a:defRPr sz="1400" b="1">
                <a:solidFill>
                  <a:srgbClr val="00B050"/>
                </a:solidFill>
                <a:latin typeface="Century Gothic" pitchFamily="34"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algn="l"/>
            <a:r>
              <a:rPr lang="es-ES" sz="2000" dirty="0">
                <a:solidFill>
                  <a:schemeClr val="tx2">
                    <a:lumMod val="75000"/>
                  </a:schemeClr>
                </a:solidFill>
              </a:rPr>
              <a:t>Al momento del desembolso del Crédito cree que va a tener el subsidio a la Tasa</a:t>
            </a:r>
          </a:p>
        </p:txBody>
      </p:sp>
      <p:sp>
        <p:nvSpPr>
          <p:cNvPr id="2" name="1 Rectángulo"/>
          <p:cNvSpPr/>
          <p:nvPr/>
        </p:nvSpPr>
        <p:spPr>
          <a:xfrm>
            <a:off x="2207568" y="260649"/>
            <a:ext cx="8460432" cy="2062103"/>
          </a:xfrm>
          <a:prstGeom prst="rect">
            <a:avLst/>
          </a:prstGeom>
        </p:spPr>
        <p:txBody>
          <a:bodyPr wrap="square">
            <a:spAutoFit/>
          </a:bodyPr>
          <a:lstStyle/>
          <a:p>
            <a:r>
              <a:rPr lang="es-MX" sz="2800" b="1" dirty="0">
                <a:solidFill>
                  <a:schemeClr val="accent3">
                    <a:lumMod val="50000"/>
                  </a:schemeClr>
                </a:solidFill>
                <a:latin typeface="Century Gothic" pitchFamily="34" charset="0"/>
              </a:rPr>
              <a:t>Factores de ajuste futuro </a:t>
            </a:r>
            <a:r>
              <a:rPr lang="es-MX" sz="2800" b="1" dirty="0">
                <a:solidFill>
                  <a:schemeClr val="accent3">
                    <a:lumMod val="50000"/>
                  </a:schemeClr>
                </a:solidFill>
                <a:latin typeface="Century Gothic" pitchFamily="34" charset="0"/>
              </a:rPr>
              <a:t>cercano</a:t>
            </a:r>
          </a:p>
          <a:p>
            <a:endParaRPr lang="es-CO" sz="2800" b="1" dirty="0">
              <a:solidFill>
                <a:schemeClr val="accent3">
                  <a:lumMod val="50000"/>
                </a:schemeClr>
              </a:solidFill>
              <a:latin typeface="Century Gothic" pitchFamily="34" charset="0"/>
            </a:endParaRPr>
          </a:p>
          <a:p>
            <a:r>
              <a:rPr lang="es-CO" sz="2400" b="1" dirty="0">
                <a:solidFill>
                  <a:schemeClr val="accent3">
                    <a:lumMod val="50000"/>
                  </a:schemeClr>
                </a:solidFill>
                <a:latin typeface="Century Gothic" panose="020B0502020202020204" pitchFamily="34" charset="0"/>
              </a:rPr>
              <a:t>Ampliación, Mayor divulgación y  estabilización de </a:t>
            </a:r>
            <a:r>
              <a:rPr lang="es-CO" sz="2400" b="1" dirty="0">
                <a:solidFill>
                  <a:schemeClr val="accent3">
                    <a:lumMod val="50000"/>
                  </a:schemeClr>
                </a:solidFill>
                <a:latin typeface="Century Gothic" panose="020B0502020202020204" pitchFamily="34" charset="0"/>
              </a:rPr>
              <a:t>las medidas Gubernamentales que buscan estimular la demanda</a:t>
            </a:r>
          </a:p>
        </p:txBody>
      </p:sp>
      <p:sp>
        <p:nvSpPr>
          <p:cNvPr id="3" name="2 Rectángulo"/>
          <p:cNvSpPr/>
          <p:nvPr/>
        </p:nvSpPr>
        <p:spPr>
          <a:xfrm>
            <a:off x="2135560" y="6004738"/>
            <a:ext cx="4572000" cy="415498"/>
          </a:xfrm>
          <a:prstGeom prst="rect">
            <a:avLst/>
          </a:prstGeom>
        </p:spPr>
        <p:txBody>
          <a:bodyPr>
            <a:spAutoFit/>
          </a:bodyPr>
          <a:lstStyle/>
          <a:p>
            <a:r>
              <a:rPr lang="es-CO" sz="1050" b="1" dirty="0">
                <a:solidFill>
                  <a:schemeClr val="tx2">
                    <a:lumMod val="75000"/>
                  </a:schemeClr>
                </a:solidFill>
                <a:latin typeface="Century Gothic" pitchFamily="34" charset="0"/>
              </a:rPr>
              <a:t>Pregunta realizada a aquellos compradores que manifestaron que para comprar el inmueble iban a tramitar un crédito</a:t>
            </a:r>
            <a:endParaRPr lang="en-US" sz="1050" b="1" dirty="0">
              <a:solidFill>
                <a:schemeClr val="tx2">
                  <a:lumMod val="75000"/>
                </a:schemeClr>
              </a:solidFill>
              <a:latin typeface="Century Gothic" pitchFamily="34" charset="0"/>
            </a:endParaRPr>
          </a:p>
        </p:txBody>
      </p:sp>
    </p:spTree>
    <p:extLst>
      <p:ext uri="{BB962C8B-B14F-4D97-AF65-F5344CB8AC3E}">
        <p14:creationId xmlns:p14="http://schemas.microsoft.com/office/powerpoint/2010/main" val="2686091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00281" y="41900"/>
            <a:ext cx="7802228" cy="523220"/>
          </a:xfrm>
          <a:prstGeom prst="rect">
            <a:avLst/>
          </a:prstGeom>
        </p:spPr>
        <p:txBody>
          <a:bodyPr wrap="square">
            <a:spAutoFit/>
          </a:bodyPr>
          <a:lstStyle/>
          <a:p>
            <a:r>
              <a:rPr lang="es-MX" sz="2800" b="1" dirty="0">
                <a:solidFill>
                  <a:schemeClr val="accent3">
                    <a:lumMod val="50000"/>
                  </a:schemeClr>
                </a:solidFill>
                <a:latin typeface="Century Gothic" pitchFamily="34" charset="0"/>
              </a:rPr>
              <a:t>Factores </a:t>
            </a:r>
            <a:r>
              <a:rPr lang="es-MX" sz="2800" b="1" dirty="0">
                <a:solidFill>
                  <a:schemeClr val="accent3">
                    <a:lumMod val="50000"/>
                  </a:schemeClr>
                </a:solidFill>
                <a:latin typeface="Century Gothic" pitchFamily="34" charset="0"/>
              </a:rPr>
              <a:t>de ajuste pensando en el futuro</a:t>
            </a:r>
            <a:endParaRPr lang="es-CO" sz="2800" b="1" dirty="0">
              <a:solidFill>
                <a:schemeClr val="accent3">
                  <a:lumMod val="50000"/>
                </a:schemeClr>
              </a:solidFill>
              <a:latin typeface="Century Gothic" pitchFamily="34" charset="0"/>
            </a:endParaRPr>
          </a:p>
        </p:txBody>
      </p:sp>
      <p:sp>
        <p:nvSpPr>
          <p:cNvPr id="13" name="12 Rectángulo"/>
          <p:cNvSpPr/>
          <p:nvPr/>
        </p:nvSpPr>
        <p:spPr>
          <a:xfrm>
            <a:off x="1847529" y="1075092"/>
            <a:ext cx="8154981" cy="4154984"/>
          </a:xfrm>
          <a:prstGeom prst="rect">
            <a:avLst/>
          </a:prstGeom>
        </p:spPr>
        <p:txBody>
          <a:bodyPr wrap="square">
            <a:spAutoFit/>
          </a:bodyPr>
          <a:lstStyle/>
          <a:p>
            <a:pPr marL="457200" indent="-457200">
              <a:buAutoNum type="arabicPeriod"/>
            </a:pPr>
            <a:r>
              <a:rPr lang="es-MX" sz="2400" b="1" dirty="0">
                <a:solidFill>
                  <a:schemeClr val="accent3">
                    <a:lumMod val="50000"/>
                  </a:schemeClr>
                </a:solidFill>
                <a:latin typeface="Century Gothic" pitchFamily="34" charset="0"/>
              </a:rPr>
              <a:t>Oferta de Tierras que evite incrementos tanto de la tierra como de la vivienda por encima de la inflación.</a:t>
            </a:r>
          </a:p>
          <a:p>
            <a:pPr marL="457200" indent="-457200">
              <a:buAutoNum type="arabicPeriod"/>
            </a:pPr>
            <a:endParaRPr lang="es-CO" sz="2400" b="1" dirty="0">
              <a:solidFill>
                <a:schemeClr val="accent3">
                  <a:lumMod val="50000"/>
                </a:schemeClr>
              </a:solidFill>
              <a:latin typeface="Century Gothic" pitchFamily="34" charset="0"/>
            </a:endParaRPr>
          </a:p>
          <a:p>
            <a:pPr marL="457200" indent="-457200">
              <a:buAutoNum type="arabicPeriod"/>
            </a:pPr>
            <a:r>
              <a:rPr lang="es-CO" sz="2400" b="1" dirty="0">
                <a:solidFill>
                  <a:schemeClr val="accent3">
                    <a:lumMod val="50000"/>
                  </a:schemeClr>
                </a:solidFill>
                <a:latin typeface="Century Gothic" pitchFamily="34" charset="0"/>
              </a:rPr>
              <a:t>Generación  proyectos en  zonas suburbanas con buenos sistemas de transporte que permita comprar vivienda más barata.  Ejemplo:  Medellín</a:t>
            </a:r>
          </a:p>
          <a:p>
            <a:pPr marL="457200" indent="-457200">
              <a:buAutoNum type="arabicPeriod"/>
            </a:pPr>
            <a:endParaRPr lang="es-CO" sz="2400" b="1" dirty="0">
              <a:solidFill>
                <a:schemeClr val="accent3">
                  <a:lumMod val="50000"/>
                </a:schemeClr>
              </a:solidFill>
              <a:latin typeface="Century Gothic" pitchFamily="34" charset="0"/>
            </a:endParaRPr>
          </a:p>
          <a:p>
            <a:pPr marL="457200" indent="-457200">
              <a:buAutoNum type="arabicPeriod"/>
            </a:pPr>
            <a:r>
              <a:rPr lang="es-MX" sz="2400" b="1" dirty="0">
                <a:solidFill>
                  <a:schemeClr val="accent3">
                    <a:lumMod val="50000"/>
                  </a:schemeClr>
                </a:solidFill>
                <a:latin typeface="Century Gothic" pitchFamily="34" charset="0"/>
              </a:rPr>
              <a:t>Mayor penetración en el mercado para los independientes</a:t>
            </a:r>
            <a:endParaRPr lang="es-CO" sz="2400" b="1" dirty="0">
              <a:solidFill>
                <a:schemeClr val="accent3">
                  <a:lumMod val="50000"/>
                </a:schemeClr>
              </a:solidFill>
              <a:latin typeface="Century Gothic" pitchFamily="34" charset="0"/>
            </a:endParaRPr>
          </a:p>
          <a:p>
            <a:pPr marL="457200" indent="-457200">
              <a:buAutoNum type="arabicPeriod"/>
            </a:pPr>
            <a:endParaRPr lang="es-MX" sz="2400" b="1" dirty="0">
              <a:solidFill>
                <a:schemeClr val="accent3">
                  <a:lumMod val="50000"/>
                </a:schemeClr>
              </a:solidFill>
              <a:latin typeface="Century Gothic" pitchFamily="34" charset="0"/>
            </a:endParaRPr>
          </a:p>
        </p:txBody>
      </p:sp>
    </p:spTree>
    <p:extLst>
      <p:ext uri="{BB962C8B-B14F-4D97-AF65-F5344CB8AC3E}">
        <p14:creationId xmlns:p14="http://schemas.microsoft.com/office/powerpoint/2010/main" val="1657590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7" y="908721"/>
            <a:ext cx="5063991" cy="274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208214" y="300062"/>
            <a:ext cx="7276351" cy="461665"/>
          </a:xfrm>
          <a:prstGeom prst="rect">
            <a:avLst/>
          </a:prstGeom>
        </p:spPr>
        <p:txBody>
          <a:bodyPr wrap="none">
            <a:spAutoFit/>
          </a:bodyPr>
          <a:lstStyle/>
          <a:p>
            <a:r>
              <a:rPr lang="es-MX" sz="2400" b="1" dirty="0">
                <a:solidFill>
                  <a:schemeClr val="accent3">
                    <a:lumMod val="50000"/>
                  </a:schemeClr>
                </a:solidFill>
                <a:latin typeface="Century Gothic" pitchFamily="34" charset="0"/>
              </a:rPr>
              <a:t>Factores </a:t>
            </a:r>
            <a:r>
              <a:rPr lang="es-MX" sz="2400" b="1" dirty="0">
                <a:solidFill>
                  <a:schemeClr val="accent3">
                    <a:lumMod val="50000"/>
                  </a:schemeClr>
                </a:solidFill>
                <a:latin typeface="Century Gothic" pitchFamily="34" charset="0"/>
              </a:rPr>
              <a:t>que estabilizaron </a:t>
            </a:r>
            <a:r>
              <a:rPr lang="es-MX" sz="2400" b="1" dirty="0">
                <a:solidFill>
                  <a:schemeClr val="accent3">
                    <a:lumMod val="50000"/>
                  </a:schemeClr>
                </a:solidFill>
                <a:latin typeface="Century Gothic" pitchFamily="34" charset="0"/>
              </a:rPr>
              <a:t>la </a:t>
            </a:r>
            <a:r>
              <a:rPr lang="es-MX" sz="2400" b="1" dirty="0">
                <a:solidFill>
                  <a:schemeClr val="accent3">
                    <a:lumMod val="50000"/>
                  </a:schemeClr>
                </a:solidFill>
                <a:latin typeface="Century Gothic" pitchFamily="34" charset="0"/>
              </a:rPr>
              <a:t>demanda No VIS</a:t>
            </a:r>
            <a:endParaRPr lang="es-CO" sz="2400" b="1" dirty="0">
              <a:solidFill>
                <a:schemeClr val="accent3">
                  <a:lumMod val="50000"/>
                </a:schemeClr>
              </a:solidFill>
              <a:latin typeface="Century Gothic" pitchFamily="34" charset="0"/>
            </a:endParaRPr>
          </a:p>
        </p:txBody>
      </p:sp>
      <p:sp>
        <p:nvSpPr>
          <p:cNvPr id="3" name="2 Rectángulo"/>
          <p:cNvSpPr/>
          <p:nvPr/>
        </p:nvSpPr>
        <p:spPr>
          <a:xfrm>
            <a:off x="7664318" y="1239144"/>
            <a:ext cx="3003682" cy="646331"/>
          </a:xfrm>
          <a:prstGeom prst="rect">
            <a:avLst/>
          </a:prstGeom>
        </p:spPr>
        <p:txBody>
          <a:bodyPr wrap="square">
            <a:spAutoFit/>
          </a:bodyPr>
          <a:lstStyle/>
          <a:p>
            <a:r>
              <a:rPr lang="es-MX" b="1" dirty="0">
                <a:solidFill>
                  <a:schemeClr val="accent3">
                    <a:lumMod val="50000"/>
                  </a:schemeClr>
                </a:solidFill>
                <a:latin typeface="Century Gothic" pitchFamily="34" charset="0"/>
              </a:rPr>
              <a:t>La edad del comprador se mantiene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6" y="3717032"/>
            <a:ext cx="510402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7662496" y="4140552"/>
            <a:ext cx="2898000" cy="1200329"/>
          </a:xfrm>
          <a:prstGeom prst="rect">
            <a:avLst/>
          </a:prstGeom>
        </p:spPr>
        <p:txBody>
          <a:bodyPr wrap="square">
            <a:spAutoFit/>
          </a:bodyPr>
          <a:lstStyle/>
          <a:p>
            <a:r>
              <a:rPr lang="es-MX" b="1" dirty="0">
                <a:solidFill>
                  <a:schemeClr val="accent3">
                    <a:lumMod val="50000"/>
                  </a:schemeClr>
                </a:solidFill>
                <a:latin typeface="Century Gothic" pitchFamily="34" charset="0"/>
              </a:rPr>
              <a:t>No cambia sustancialmente el proceso de búsqueda de vivienda usada</a:t>
            </a:r>
            <a:endParaRPr lang="es-CO" b="1" dirty="0">
              <a:solidFill>
                <a:schemeClr val="accent3">
                  <a:lumMod val="50000"/>
                </a:schemeClr>
              </a:solidFill>
              <a:latin typeface="Century Gothic" pitchFamily="34" charset="0"/>
            </a:endParaRPr>
          </a:p>
        </p:txBody>
      </p:sp>
    </p:spTree>
    <p:extLst>
      <p:ext uri="{BB962C8B-B14F-4D97-AF65-F5344CB8AC3E}">
        <p14:creationId xmlns:p14="http://schemas.microsoft.com/office/powerpoint/2010/main" val="745014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6681788" y="2799160"/>
            <a:ext cx="3518669" cy="971550"/>
          </a:xfrm>
          <a:prstGeom prst="roundRect">
            <a:avLst/>
          </a:prstGeom>
          <a:solidFill>
            <a:srgbClr val="92D050"/>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400" b="1" dirty="0">
                <a:solidFill>
                  <a:prstClr val="white"/>
                </a:solidFill>
              </a:rPr>
              <a:t>Otros elementos del proceso de compra </a:t>
            </a:r>
            <a:endParaRPr lang="es-ES" sz="2400" b="1" dirty="0">
              <a:solidFill>
                <a:prstClr val="white"/>
              </a:solidFill>
            </a:endParaRPr>
          </a:p>
        </p:txBody>
      </p:sp>
      <p:sp>
        <p:nvSpPr>
          <p:cNvPr id="4" name="3 Elipse"/>
          <p:cNvSpPr/>
          <p:nvPr/>
        </p:nvSpPr>
        <p:spPr>
          <a:xfrm>
            <a:off x="5741195" y="2752728"/>
            <a:ext cx="1357313" cy="1054894"/>
          </a:xfrm>
          <a:prstGeom prst="ellipse">
            <a:avLst/>
          </a:prstGeom>
          <a:solidFill>
            <a:schemeClr val="bg1">
              <a:lumMod val="95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i="1" dirty="0">
              <a:solidFill>
                <a:srgbClr val="C80096"/>
              </a:solidFill>
            </a:endParaRPr>
          </a:p>
        </p:txBody>
      </p:sp>
      <p:pic>
        <p:nvPicPr>
          <p:cNvPr id="339974" name="Picture 6" descr="http://www.albuferahogar.com/archivos/1896_alquileres.jpg"/>
          <p:cNvPicPr>
            <a:picLocks noChangeAspect="1" noChangeArrowheads="1"/>
          </p:cNvPicPr>
          <p:nvPr/>
        </p:nvPicPr>
        <p:blipFill>
          <a:blip r:embed="rId3">
            <a:extLst>
              <a:ext uri="{BEBA8EAE-BF5A-486C-A8C5-ECC9F3942E4B}">
                <a14:imgProps xmlns:a14="http://schemas.microsoft.com/office/drawing/2010/main">
                  <a14:imgLayer r:embed="rId4">
                    <a14:imgEffect>
                      <a14:artisticPaintBrush/>
                    </a14:imgEffect>
                    <a14:imgEffect>
                      <a14:saturation sat="300000"/>
                    </a14:imgEffect>
                  </a14:imgLayer>
                </a14:imgProps>
              </a:ext>
              <a:ext uri="{28A0092B-C50C-407E-A947-70E740481C1C}">
                <a14:useLocalDpi xmlns:a14="http://schemas.microsoft.com/office/drawing/2010/main"/>
              </a:ext>
            </a:extLst>
          </a:blip>
          <a:srcRect/>
          <a:stretch>
            <a:fillRect/>
          </a:stretch>
        </p:blipFill>
        <p:spPr bwMode="auto">
          <a:xfrm>
            <a:off x="2747628" y="2348881"/>
            <a:ext cx="2857500" cy="2143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81219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 Marcador de pie de página"/>
          <p:cNvSpPr txBox="1">
            <a:spLocks/>
          </p:cNvSpPr>
          <p:nvPr/>
        </p:nvSpPr>
        <p:spPr>
          <a:xfrm>
            <a:off x="1991544" y="5831552"/>
            <a:ext cx="2895600" cy="135731"/>
          </a:xfrm>
          <a:prstGeom prst="rect">
            <a:avLst/>
          </a:prstGeom>
        </p:spPr>
        <p:txBody>
          <a:bodyPr vert="horz" lIns="68580" tIns="34290" rIns="68580" bIns="34290" rtlCol="0" anchor="ctr"/>
          <a:lstStyle>
            <a:defPPr>
              <a:defRPr lang="es-CO"/>
            </a:defPPr>
            <a:lvl1pPr marL="0" algn="l" defTabSz="914400" rtl="0" eaLnBrk="1" fontAlgn="auto" latinLnBrk="0" hangingPunct="1">
              <a:spcBef>
                <a:spcPts val="0"/>
              </a:spcBef>
              <a:spcAft>
                <a:spcPts val="0"/>
              </a:spcAft>
              <a:defRPr sz="1000" kern="1200">
                <a:solidFill>
                  <a:schemeClr val="bg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sz="750" dirty="0">
                <a:solidFill>
                  <a:prstClr val="white"/>
                </a:solidFill>
              </a:rPr>
              <a:t>Synapsis 2014</a:t>
            </a:r>
          </a:p>
        </p:txBody>
      </p:sp>
      <p:sp>
        <p:nvSpPr>
          <p:cNvPr id="9" name="Rectangle 2"/>
          <p:cNvSpPr txBox="1">
            <a:spLocks noChangeArrowheads="1"/>
          </p:cNvSpPr>
          <p:nvPr/>
        </p:nvSpPr>
        <p:spPr>
          <a:xfrm>
            <a:off x="2181744" y="279401"/>
            <a:ext cx="8486256" cy="485775"/>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sz="2200" b="1" dirty="0">
                <a:solidFill>
                  <a:schemeClr val="accent3">
                    <a:lumMod val="50000"/>
                  </a:schemeClr>
                </a:solidFill>
              </a:rPr>
              <a:t>Medios de información utilizados en el proceso de compra</a:t>
            </a:r>
          </a:p>
        </p:txBody>
      </p:sp>
      <p:sp>
        <p:nvSpPr>
          <p:cNvPr id="16" name="Text Box 48"/>
          <p:cNvSpPr txBox="1">
            <a:spLocks noChangeArrowheads="1"/>
          </p:cNvSpPr>
          <p:nvPr/>
        </p:nvSpPr>
        <p:spPr bwMode="auto">
          <a:xfrm>
            <a:off x="1583310" y="6604084"/>
            <a:ext cx="11801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O" sz="1050" b="1" dirty="0">
                <a:solidFill>
                  <a:schemeClr val="bg1">
                    <a:lumMod val="50000"/>
                  </a:schemeClr>
                </a:solidFill>
                <a:latin typeface="Century Gothic" pitchFamily="34" charset="0"/>
              </a:rPr>
              <a:t>*Base Pequeña</a:t>
            </a:r>
            <a:endParaRPr lang="es-ES" sz="1050" b="1" dirty="0">
              <a:solidFill>
                <a:schemeClr val="bg1">
                  <a:lumMod val="50000"/>
                </a:schemeClr>
              </a:solidFill>
              <a:latin typeface="Century Gothic" pitchFamily="34" charset="0"/>
            </a:endParaRPr>
          </a:p>
        </p:txBody>
      </p:sp>
      <p:graphicFrame>
        <p:nvGraphicFramePr>
          <p:cNvPr id="11" name="3 Objeto"/>
          <p:cNvGraphicFramePr>
            <a:graphicFrameLocks noChangeAspect="1"/>
          </p:cNvGraphicFramePr>
          <p:nvPr>
            <p:extLst>
              <p:ext uri="{D42A27DB-BD31-4B8C-83A1-F6EECF244321}">
                <p14:modId xmlns:p14="http://schemas.microsoft.com/office/powerpoint/2010/main" val="3708472776"/>
              </p:ext>
            </p:extLst>
          </p:nvPr>
        </p:nvGraphicFramePr>
        <p:xfrm>
          <a:off x="3655786" y="1448227"/>
          <a:ext cx="5248527" cy="51212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3 Objeto"/>
          <p:cNvGraphicFramePr>
            <a:graphicFrameLocks noChangeAspect="1"/>
          </p:cNvGraphicFramePr>
          <p:nvPr>
            <p:extLst>
              <p:ext uri="{D42A27DB-BD31-4B8C-83A1-F6EECF244321}">
                <p14:modId xmlns:p14="http://schemas.microsoft.com/office/powerpoint/2010/main" val="1168321751"/>
              </p:ext>
            </p:extLst>
          </p:nvPr>
        </p:nvGraphicFramePr>
        <p:xfrm>
          <a:off x="1775521" y="908721"/>
          <a:ext cx="8479769" cy="6535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60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618138" y="5949281"/>
            <a:ext cx="1468041" cy="20938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defPPr>
              <a:defRPr lang="es-CO"/>
            </a:defPPr>
            <a:lvl1pPr algn="ctr">
              <a:spcBef>
                <a:spcPct val="50000"/>
              </a:spcBef>
              <a:defRPr sz="900" b="1">
                <a:solidFill>
                  <a:srgbClr val="003366"/>
                </a:solidFill>
                <a:latin typeface="Century Gothic" pitchFamily="34" charset="0"/>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pPr algn="l"/>
            <a:r>
              <a:rPr lang="es-ES" dirty="0"/>
              <a:t>Porcentaje (%) - RU</a:t>
            </a:r>
          </a:p>
        </p:txBody>
      </p:sp>
      <p:sp>
        <p:nvSpPr>
          <p:cNvPr id="9" name="Rectangle 2"/>
          <p:cNvSpPr txBox="1">
            <a:spLocks noChangeArrowheads="1"/>
          </p:cNvSpPr>
          <p:nvPr/>
        </p:nvSpPr>
        <p:spPr>
          <a:xfrm>
            <a:off x="2213129" y="279401"/>
            <a:ext cx="5448281" cy="485775"/>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sz="2200" b="1" dirty="0">
                <a:solidFill>
                  <a:schemeClr val="accent3">
                    <a:lumMod val="50000"/>
                  </a:schemeClr>
                </a:solidFill>
              </a:rPr>
              <a:t>Compró en el proyecto por:</a:t>
            </a:r>
          </a:p>
        </p:txBody>
      </p:sp>
      <p:sp>
        <p:nvSpPr>
          <p:cNvPr id="16" name="Text Box 48"/>
          <p:cNvSpPr txBox="1">
            <a:spLocks noChangeArrowheads="1"/>
          </p:cNvSpPr>
          <p:nvPr/>
        </p:nvSpPr>
        <p:spPr bwMode="auto">
          <a:xfrm>
            <a:off x="1536398" y="6309320"/>
            <a:ext cx="11801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O" sz="1050" b="1" dirty="0">
                <a:solidFill>
                  <a:schemeClr val="bg1">
                    <a:lumMod val="50000"/>
                  </a:schemeClr>
                </a:solidFill>
                <a:latin typeface="Century Gothic" pitchFamily="34" charset="0"/>
              </a:rPr>
              <a:t>*Base Pequeña</a:t>
            </a:r>
            <a:endParaRPr lang="es-ES" sz="1050" b="1" dirty="0">
              <a:solidFill>
                <a:schemeClr val="bg1">
                  <a:lumMod val="50000"/>
                </a:schemeClr>
              </a:solidFill>
              <a:latin typeface="Century Gothic" pitchFamily="34" charset="0"/>
            </a:endParaRPr>
          </a:p>
        </p:txBody>
      </p:sp>
      <p:graphicFrame>
        <p:nvGraphicFramePr>
          <p:cNvPr id="12" name="3 Objeto"/>
          <p:cNvGraphicFramePr>
            <a:graphicFrameLocks noChangeAspect="1"/>
          </p:cNvGraphicFramePr>
          <p:nvPr>
            <p:extLst>
              <p:ext uri="{D42A27DB-BD31-4B8C-83A1-F6EECF244321}">
                <p14:modId xmlns:p14="http://schemas.microsoft.com/office/powerpoint/2010/main" val="2465293552"/>
              </p:ext>
            </p:extLst>
          </p:nvPr>
        </p:nvGraphicFramePr>
        <p:xfrm>
          <a:off x="1775520" y="1052736"/>
          <a:ext cx="8282062" cy="48014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1076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Título"/>
          <p:cNvSpPr txBox="1">
            <a:spLocks/>
          </p:cNvSpPr>
          <p:nvPr/>
        </p:nvSpPr>
        <p:spPr bwMode="auto">
          <a:xfrm>
            <a:off x="2208213" y="269875"/>
            <a:ext cx="5526186" cy="495300"/>
          </a:xfrm>
          <a:prstGeom prst="rect">
            <a:avLst/>
          </a:prstGeom>
          <a:noFill/>
          <a:ln w="9525">
            <a:noFill/>
            <a:miter lim="800000"/>
            <a:headEnd/>
            <a:tailEnd/>
          </a:ln>
        </p:spPr>
        <p:txBody>
          <a:bodyPr/>
          <a:lstStyle/>
          <a:p>
            <a:r>
              <a:rPr lang="es-CO" sz="2400" b="1" dirty="0">
                <a:solidFill>
                  <a:schemeClr val="accent3">
                    <a:lumMod val="50000"/>
                  </a:schemeClr>
                </a:solidFill>
                <a:latin typeface="Century Gothic" pitchFamily="34" charset="0"/>
              </a:rPr>
              <a:t>Ficha Técnica y Metodología</a:t>
            </a:r>
          </a:p>
        </p:txBody>
      </p:sp>
      <p:sp>
        <p:nvSpPr>
          <p:cNvPr id="4" name="Text Box 3"/>
          <p:cNvSpPr txBox="1">
            <a:spLocks noChangeArrowheads="1"/>
          </p:cNvSpPr>
          <p:nvPr/>
        </p:nvSpPr>
        <p:spPr bwMode="auto">
          <a:xfrm>
            <a:off x="1991544" y="980729"/>
            <a:ext cx="7920038" cy="720197"/>
          </a:xfrm>
          <a:prstGeom prst="rect">
            <a:avLst/>
          </a:prstGeom>
          <a:noFill/>
          <a:ln>
            <a:noFill/>
          </a:ln>
          <a:effectLst>
            <a:prstShdw prst="shdw18" dist="17961" dir="13500000">
              <a:srgbClr val="000099">
                <a:gamma/>
                <a:shade val="60000"/>
                <a:invGamma/>
              </a:srgbClr>
            </a:prstShdw>
          </a:effectLst>
          <a:extLst/>
        </p:spPr>
        <p:txBody>
          <a:bodyPr>
            <a:spAutoFit/>
          </a:bodyPr>
          <a:lstStyle>
            <a:lvl1pPr marL="2332038" indent="-2332038">
              <a:defRPr>
                <a:solidFill>
                  <a:schemeClr val="tx1"/>
                </a:solidFill>
                <a:latin typeface="Arial" charset="0"/>
              </a:defRPr>
            </a:lvl1pPr>
            <a:lvl2pPr marL="2667000">
              <a:defRPr>
                <a:solidFill>
                  <a:schemeClr val="tx1"/>
                </a:solidFill>
                <a:latin typeface="Arial" charset="0"/>
              </a:defRPr>
            </a:lvl2pPr>
            <a:lvl3pPr marL="2857500">
              <a:defRPr>
                <a:solidFill>
                  <a:schemeClr val="tx1"/>
                </a:solidFill>
                <a:latin typeface="Arial" charset="0"/>
              </a:defRPr>
            </a:lvl3pPr>
            <a:lvl4pPr marL="3048000">
              <a:defRPr>
                <a:solidFill>
                  <a:schemeClr val="tx1"/>
                </a:solidFill>
                <a:latin typeface="Arial" charset="0"/>
              </a:defRPr>
            </a:lvl4pPr>
            <a:lvl5pPr marL="3238500">
              <a:defRPr>
                <a:solidFill>
                  <a:schemeClr val="tx1"/>
                </a:solidFill>
                <a:latin typeface="Arial" charset="0"/>
              </a:defRPr>
            </a:lvl5pPr>
            <a:lvl6pPr marL="3695700" fontAlgn="base">
              <a:spcBef>
                <a:spcPct val="0"/>
              </a:spcBef>
              <a:spcAft>
                <a:spcPct val="0"/>
              </a:spcAft>
              <a:defRPr>
                <a:solidFill>
                  <a:schemeClr val="tx1"/>
                </a:solidFill>
                <a:latin typeface="Arial" charset="0"/>
              </a:defRPr>
            </a:lvl6pPr>
            <a:lvl7pPr marL="4152900" fontAlgn="base">
              <a:spcBef>
                <a:spcPct val="0"/>
              </a:spcBef>
              <a:spcAft>
                <a:spcPct val="0"/>
              </a:spcAft>
              <a:defRPr>
                <a:solidFill>
                  <a:schemeClr val="tx1"/>
                </a:solidFill>
                <a:latin typeface="Arial" charset="0"/>
              </a:defRPr>
            </a:lvl7pPr>
            <a:lvl8pPr marL="4610100" fontAlgn="base">
              <a:spcBef>
                <a:spcPct val="0"/>
              </a:spcBef>
              <a:spcAft>
                <a:spcPct val="0"/>
              </a:spcAft>
              <a:defRPr>
                <a:solidFill>
                  <a:schemeClr val="tx1"/>
                </a:solidFill>
                <a:latin typeface="Arial" charset="0"/>
              </a:defRPr>
            </a:lvl8pPr>
            <a:lvl9pPr marL="5067300" fontAlgn="base">
              <a:spcBef>
                <a:spcPct val="0"/>
              </a:spcBef>
              <a:spcAft>
                <a:spcPct val="0"/>
              </a:spcAft>
              <a:defRPr>
                <a:solidFill>
                  <a:schemeClr val="tx1"/>
                </a:solidFill>
                <a:latin typeface="Arial" charset="0"/>
              </a:defRPr>
            </a:lvl9pPr>
          </a:lstStyle>
          <a:p>
            <a:pPr>
              <a:lnSpc>
                <a:spcPct val="170000"/>
              </a:lnSpc>
              <a:defRPr/>
            </a:pPr>
            <a:r>
              <a:rPr lang="es-MX" sz="2400" b="1" dirty="0">
                <a:solidFill>
                  <a:schemeClr val="accent3">
                    <a:lumMod val="50000"/>
                  </a:schemeClr>
                </a:solidFill>
                <a:latin typeface="Century Gothic" pitchFamily="34" charset="0"/>
              </a:rPr>
              <a:t>MUESTRA:</a:t>
            </a:r>
            <a:r>
              <a:rPr lang="es-MX" sz="2400" b="1" dirty="0">
                <a:solidFill>
                  <a:schemeClr val="accent3">
                    <a:lumMod val="50000"/>
                  </a:schemeClr>
                </a:solidFill>
                <a:effectLst>
                  <a:outerShdw blurRad="38100" dist="38100" dir="2700000" algn="tl">
                    <a:srgbClr val="C0C0C0"/>
                  </a:outerShdw>
                </a:effectLst>
                <a:latin typeface="Century Gothic" pitchFamily="34" charset="0"/>
              </a:rPr>
              <a:t>	        </a:t>
            </a:r>
            <a:r>
              <a:rPr lang="es-MX" sz="2400" b="1" dirty="0">
                <a:solidFill>
                  <a:schemeClr val="accent3">
                    <a:lumMod val="50000"/>
                  </a:schemeClr>
                </a:solidFill>
                <a:latin typeface="Century Gothic" pitchFamily="34" charset="0"/>
              </a:rPr>
              <a:t>1.800 Encuestas</a:t>
            </a:r>
            <a:endParaRPr lang="es-ES_tradnl" sz="2400" b="1" dirty="0">
              <a:solidFill>
                <a:schemeClr val="accent3">
                  <a:lumMod val="50000"/>
                </a:schemeClr>
              </a:solidFill>
              <a:latin typeface="Century Gothic" pitchFamily="34" charset="0"/>
            </a:endParaRPr>
          </a:p>
        </p:txBody>
      </p:sp>
      <p:graphicFrame>
        <p:nvGraphicFramePr>
          <p:cNvPr id="5" name="Group 95"/>
          <p:cNvGraphicFramePr>
            <a:graphicFrameLocks noGrp="1"/>
          </p:cNvGraphicFramePr>
          <p:nvPr>
            <p:extLst>
              <p:ext uri="{D42A27DB-BD31-4B8C-83A1-F6EECF244321}">
                <p14:modId xmlns:p14="http://schemas.microsoft.com/office/powerpoint/2010/main" val="4075887177"/>
              </p:ext>
            </p:extLst>
          </p:nvPr>
        </p:nvGraphicFramePr>
        <p:xfrm>
          <a:off x="2208213" y="1916833"/>
          <a:ext cx="7848872" cy="3997711"/>
        </p:xfrm>
        <a:graphic>
          <a:graphicData uri="http://schemas.openxmlformats.org/drawingml/2006/table">
            <a:tbl>
              <a:tblPr/>
              <a:tblGrid>
                <a:gridCol w="2381254">
                  <a:extLst>
                    <a:ext uri="{9D8B030D-6E8A-4147-A177-3AD203B41FA5}">
                      <a16:colId xmlns:a16="http://schemas.microsoft.com/office/drawing/2014/main" val="20000"/>
                    </a:ext>
                  </a:extLst>
                </a:gridCol>
                <a:gridCol w="1389283">
                  <a:extLst>
                    <a:ext uri="{9D8B030D-6E8A-4147-A177-3AD203B41FA5}">
                      <a16:colId xmlns:a16="http://schemas.microsoft.com/office/drawing/2014/main" val="20001"/>
                    </a:ext>
                  </a:extLst>
                </a:gridCol>
                <a:gridCol w="1923743">
                  <a:extLst>
                    <a:ext uri="{9D8B030D-6E8A-4147-A177-3AD203B41FA5}">
                      <a16:colId xmlns:a16="http://schemas.microsoft.com/office/drawing/2014/main" val="20002"/>
                    </a:ext>
                  </a:extLst>
                </a:gridCol>
                <a:gridCol w="2154592">
                  <a:extLst>
                    <a:ext uri="{9D8B030D-6E8A-4147-A177-3AD203B41FA5}">
                      <a16:colId xmlns:a16="http://schemas.microsoft.com/office/drawing/2014/main" val="20003"/>
                    </a:ext>
                  </a:extLst>
                </a:gridCol>
              </a:tblGrid>
              <a:tr h="397650">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es-ES" sz="1400" b="1" kern="1200" dirty="0">
                          <a:solidFill>
                            <a:schemeClr val="bg1"/>
                          </a:solidFill>
                          <a:latin typeface="Century Gothic" pitchFamily="34" charset="0"/>
                          <a:ea typeface="+mn-ea"/>
                          <a:cs typeface="Arial" charset="0"/>
                        </a:rPr>
                        <a:t>Ciudad</a:t>
                      </a:r>
                    </a:p>
                  </a:txBody>
                  <a:tcPr marL="67500" marR="67500" marT="46800" marB="4680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400" b="1" kern="1200" dirty="0">
                          <a:solidFill>
                            <a:schemeClr val="bg1"/>
                          </a:solidFill>
                          <a:latin typeface="Century Gothic" pitchFamily="34" charset="0"/>
                          <a:ea typeface="+mn-ea"/>
                          <a:cs typeface="Arial" charset="0"/>
                        </a:rPr>
                        <a:t>TOTAL</a:t>
                      </a:r>
                    </a:p>
                  </a:txBody>
                  <a:tcPr marL="67500" marR="67500" marT="46800" marB="4680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es-ES" sz="1400" b="1" kern="1200" dirty="0" smtClean="0">
                          <a:solidFill>
                            <a:schemeClr val="bg1"/>
                          </a:solidFill>
                          <a:latin typeface="Century Gothic" pitchFamily="34" charset="0"/>
                          <a:ea typeface="+mn-ea"/>
                          <a:cs typeface="Arial" charset="0"/>
                        </a:rPr>
                        <a:t>VIS</a:t>
                      </a:r>
                      <a:endParaRPr lang="es-ES" sz="1400" b="1" kern="1200" dirty="0">
                        <a:solidFill>
                          <a:schemeClr val="bg1"/>
                        </a:solidFill>
                        <a:latin typeface="Century Gothic" pitchFamily="34" charset="0"/>
                        <a:ea typeface="+mn-ea"/>
                        <a:cs typeface="Arial" charset="0"/>
                      </a:endParaRPr>
                    </a:p>
                  </a:txBody>
                  <a:tcPr marL="67500" marR="67500" marT="46800" marB="4680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es-ES" sz="1400" b="1" kern="1200" dirty="0">
                          <a:solidFill>
                            <a:schemeClr val="bg1"/>
                          </a:solidFill>
                          <a:latin typeface="Century Gothic" pitchFamily="34" charset="0"/>
                          <a:ea typeface="+mn-ea"/>
                          <a:cs typeface="Arial" charset="0"/>
                        </a:rPr>
                        <a:t>NO </a:t>
                      </a:r>
                      <a:r>
                        <a:rPr lang="es-ES" sz="1400" b="1" kern="1200" dirty="0" smtClean="0">
                          <a:solidFill>
                            <a:schemeClr val="bg1"/>
                          </a:solidFill>
                          <a:latin typeface="Century Gothic" pitchFamily="34" charset="0"/>
                          <a:ea typeface="+mn-ea"/>
                          <a:cs typeface="Arial" charset="0"/>
                        </a:rPr>
                        <a:t>VIS</a:t>
                      </a:r>
                      <a:endParaRPr lang="es-ES" sz="1400" b="1" kern="1200" dirty="0">
                        <a:solidFill>
                          <a:schemeClr val="bg1"/>
                        </a:solidFill>
                        <a:latin typeface="Century Gothic" pitchFamily="34" charset="0"/>
                        <a:ea typeface="+mn-ea"/>
                        <a:cs typeface="Arial" charset="0"/>
                      </a:endParaRPr>
                    </a:p>
                  </a:txBody>
                  <a:tcPr marL="67500" marR="67500" marT="46800" marB="4680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accent3">
                        <a:lumMod val="50000"/>
                      </a:schemeClr>
                    </a:solidFill>
                  </a:tcPr>
                </a:tc>
                <a:extLst>
                  <a:ext uri="{0D108BD9-81ED-4DB2-BD59-A6C34878D82A}">
                    <a16:rowId xmlns:a16="http://schemas.microsoft.com/office/drawing/2014/main" val="10000"/>
                  </a:ext>
                </a:extLst>
              </a:tr>
              <a:tr h="39485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Bogotá</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750</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450</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300</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4853">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es-ES" sz="1600" b="1" kern="1200" dirty="0">
                          <a:solidFill>
                            <a:schemeClr val="accent3">
                              <a:lumMod val="50000"/>
                            </a:schemeClr>
                          </a:solidFill>
                          <a:latin typeface="Century Gothic" pitchFamily="34" charset="0"/>
                          <a:ea typeface="+mn-ea"/>
                          <a:cs typeface="Arial" charset="0"/>
                        </a:rPr>
                        <a:t>Medellín</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300</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180</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120</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1237">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es-ES" sz="1600" b="1" kern="1200" dirty="0">
                          <a:solidFill>
                            <a:schemeClr val="accent3">
                              <a:lumMod val="50000"/>
                            </a:schemeClr>
                          </a:solidFill>
                          <a:latin typeface="Century Gothic" pitchFamily="34" charset="0"/>
                          <a:ea typeface="+mn-ea"/>
                          <a:cs typeface="Arial" charset="0"/>
                        </a:rPr>
                        <a:t>Cali</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300</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180</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120</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485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Barraquilla</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164</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65</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99</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485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Cartagena</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74</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30</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44</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485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Santa Marta</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57</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55</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2</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485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Bucaramanga</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65</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30</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35</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485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Ciudades Intermedias</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90</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90</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s-ES" sz="1600" b="1" kern="1200" dirty="0">
                          <a:solidFill>
                            <a:schemeClr val="accent3">
                              <a:lumMod val="50000"/>
                            </a:schemeClr>
                          </a:solidFill>
                          <a:latin typeface="Century Gothic" pitchFamily="34" charset="0"/>
                          <a:ea typeface="+mn-ea"/>
                          <a:cs typeface="Arial" charset="0"/>
                        </a:rPr>
                        <a:t>-</a:t>
                      </a: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4853">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es-ES" sz="1400" b="1" dirty="0" smtClean="0">
                          <a:solidFill>
                            <a:schemeClr val="bg1"/>
                          </a:solidFill>
                          <a:latin typeface="Century Gothic" panose="020B0502020202020204" pitchFamily="34" charset="0"/>
                        </a:rPr>
                        <a:t>Total</a:t>
                      </a:r>
                      <a:endParaRPr lang="es-ES" sz="1400" b="1" dirty="0">
                        <a:solidFill>
                          <a:schemeClr val="bg1"/>
                        </a:solidFill>
                        <a:latin typeface="Century Gothic" panose="020B0502020202020204" pitchFamily="34" charset="0"/>
                      </a:endParaRP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es-ES" sz="1400" b="1" dirty="0" smtClean="0">
                          <a:solidFill>
                            <a:schemeClr val="bg1"/>
                          </a:solidFill>
                          <a:latin typeface="Century Gothic" panose="020B0502020202020204" pitchFamily="34" charset="0"/>
                        </a:rPr>
                        <a:t>1800</a:t>
                      </a:r>
                      <a:endParaRPr lang="es-ES" sz="1400" b="1" dirty="0">
                        <a:solidFill>
                          <a:schemeClr val="bg1"/>
                        </a:solidFill>
                        <a:latin typeface="Century Gothic" panose="020B0502020202020204" pitchFamily="34" charset="0"/>
                      </a:endParaRP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es-ES" sz="1400" b="1" dirty="0" smtClean="0">
                          <a:solidFill>
                            <a:schemeClr val="bg1"/>
                          </a:solidFill>
                          <a:latin typeface="Century Gothic" panose="020B0502020202020204" pitchFamily="34" charset="0"/>
                        </a:rPr>
                        <a:t>1080</a:t>
                      </a:r>
                      <a:endParaRPr lang="es-ES" sz="1400" b="1" dirty="0">
                        <a:solidFill>
                          <a:schemeClr val="bg1"/>
                        </a:solidFill>
                        <a:latin typeface="Century Gothic" panose="020B0502020202020204" pitchFamily="34" charset="0"/>
                      </a:endParaRP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es-ES" sz="1400" b="1" dirty="0" smtClean="0">
                          <a:solidFill>
                            <a:schemeClr val="bg1"/>
                          </a:solidFill>
                          <a:latin typeface="Century Gothic" panose="020B0502020202020204" pitchFamily="34" charset="0"/>
                        </a:rPr>
                        <a:t>720</a:t>
                      </a:r>
                      <a:endParaRPr lang="es-ES" sz="1400" b="1" dirty="0">
                        <a:solidFill>
                          <a:schemeClr val="bg1"/>
                        </a:solidFill>
                        <a:latin typeface="Century Gothic" panose="020B0502020202020204" pitchFamily="34" charset="0"/>
                      </a:endParaRPr>
                    </a:p>
                  </a:txBody>
                  <a:tcPr marL="68580" marR="68580" anchor="ctr" horzOverflow="overflow">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accent3">
                        <a:lumMod val="5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42968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Objeto"/>
          <p:cNvGraphicFramePr>
            <a:graphicFrameLocks noChangeAspect="1"/>
          </p:cNvGraphicFramePr>
          <p:nvPr>
            <p:extLst>
              <p:ext uri="{D42A27DB-BD31-4B8C-83A1-F6EECF244321}">
                <p14:modId xmlns:p14="http://schemas.microsoft.com/office/powerpoint/2010/main" val="1511062962"/>
              </p:ext>
            </p:extLst>
          </p:nvPr>
        </p:nvGraphicFramePr>
        <p:xfrm>
          <a:off x="1818952" y="1484784"/>
          <a:ext cx="8309497" cy="47184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3 Objeto"/>
          <p:cNvGraphicFramePr>
            <a:graphicFrameLocks noChangeAspect="1"/>
          </p:cNvGraphicFramePr>
          <p:nvPr>
            <p:extLst>
              <p:ext uri="{D42A27DB-BD31-4B8C-83A1-F6EECF244321}">
                <p14:modId xmlns:p14="http://schemas.microsoft.com/office/powerpoint/2010/main" val="1065193108"/>
              </p:ext>
            </p:extLst>
          </p:nvPr>
        </p:nvGraphicFramePr>
        <p:xfrm>
          <a:off x="2375912" y="693114"/>
          <a:ext cx="7903463" cy="874341"/>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 Box 48"/>
          <p:cNvSpPr txBox="1">
            <a:spLocks noChangeArrowheads="1"/>
          </p:cNvSpPr>
          <p:nvPr/>
        </p:nvSpPr>
        <p:spPr bwMode="auto">
          <a:xfrm>
            <a:off x="1581631" y="6393980"/>
            <a:ext cx="11801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O" sz="1050" b="1" dirty="0">
                <a:solidFill>
                  <a:schemeClr val="bg1">
                    <a:lumMod val="50000"/>
                  </a:schemeClr>
                </a:solidFill>
                <a:latin typeface="Century Gothic" pitchFamily="34" charset="0"/>
              </a:rPr>
              <a:t>*Base Pequeña</a:t>
            </a:r>
            <a:endParaRPr lang="es-ES" sz="1050" b="1" dirty="0">
              <a:solidFill>
                <a:schemeClr val="bg1">
                  <a:lumMod val="50000"/>
                </a:schemeClr>
              </a:solidFill>
              <a:latin typeface="Century Gothic" pitchFamily="34" charset="0"/>
            </a:endParaRPr>
          </a:p>
        </p:txBody>
      </p:sp>
      <p:sp>
        <p:nvSpPr>
          <p:cNvPr id="17" name="Rectangle 2"/>
          <p:cNvSpPr txBox="1">
            <a:spLocks noChangeArrowheads="1"/>
          </p:cNvSpPr>
          <p:nvPr/>
        </p:nvSpPr>
        <p:spPr>
          <a:xfrm>
            <a:off x="2213643" y="261748"/>
            <a:ext cx="6816433" cy="485775"/>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sz="2200" b="1" dirty="0">
                <a:solidFill>
                  <a:schemeClr val="accent3">
                    <a:lumMod val="50000"/>
                  </a:schemeClr>
                </a:solidFill>
              </a:rPr>
              <a:t>Medio de transporte utilizado en el hogar</a:t>
            </a:r>
          </a:p>
        </p:txBody>
      </p:sp>
      <p:sp>
        <p:nvSpPr>
          <p:cNvPr id="21" name="Text Box 14"/>
          <p:cNvSpPr txBox="1">
            <a:spLocks noChangeArrowheads="1"/>
          </p:cNvSpPr>
          <p:nvPr/>
        </p:nvSpPr>
        <p:spPr bwMode="auto">
          <a:xfrm rot="16200000">
            <a:off x="761466" y="3945294"/>
            <a:ext cx="1782365" cy="20938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s-CO" sz="900" b="1" dirty="0">
                <a:solidFill>
                  <a:srgbClr val="003366"/>
                </a:solidFill>
                <a:latin typeface="Century Gothic" pitchFamily="34" charset="0"/>
              </a:rPr>
              <a:t>% PORCENTAJE - RM</a:t>
            </a:r>
          </a:p>
        </p:txBody>
      </p:sp>
    </p:spTree>
    <p:extLst>
      <p:ext uri="{BB962C8B-B14F-4D97-AF65-F5344CB8AC3E}">
        <p14:creationId xmlns:p14="http://schemas.microsoft.com/office/powerpoint/2010/main" val="16987748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rot="16200000">
            <a:off x="907070" y="3670408"/>
            <a:ext cx="1468041" cy="20938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defPPr>
              <a:defRPr lang="es-CO"/>
            </a:defPPr>
            <a:lvl1pPr algn="ctr">
              <a:spcBef>
                <a:spcPct val="50000"/>
              </a:spcBef>
              <a:defRPr sz="900" b="1">
                <a:solidFill>
                  <a:srgbClr val="003366"/>
                </a:solidFill>
                <a:latin typeface="Century Gothic" pitchFamily="34" charset="0"/>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dirty="0"/>
              <a:t>Porcentaje (%) - RU</a:t>
            </a:r>
          </a:p>
        </p:txBody>
      </p:sp>
      <p:sp>
        <p:nvSpPr>
          <p:cNvPr id="9" name="Rectangle 2"/>
          <p:cNvSpPr txBox="1">
            <a:spLocks noChangeArrowheads="1"/>
          </p:cNvSpPr>
          <p:nvPr/>
        </p:nvSpPr>
        <p:spPr>
          <a:xfrm>
            <a:off x="2226243" y="279401"/>
            <a:ext cx="5448281" cy="485775"/>
          </a:xfrm>
          <a:prstGeom prst="rect">
            <a:avLst/>
          </a:prstGeom>
        </p:spPr>
        <p:txBody>
          <a:bodyPr/>
          <a:lstStyle>
            <a:lvl1pPr algn="l" rtl="0" eaLnBrk="0" fontAlgn="base" hangingPunct="0">
              <a:spcBef>
                <a:spcPct val="0"/>
              </a:spcBef>
              <a:spcAft>
                <a:spcPct val="0"/>
              </a:spcAft>
              <a:defRPr lang="es-ES" sz="2000" kern="1200" dirty="0">
                <a:solidFill>
                  <a:srgbClr val="00B0F0"/>
                </a:solidFill>
                <a:latin typeface="Century Gothic" pitchFamily="34" charset="0"/>
                <a:ea typeface="+mj-ea"/>
                <a:cs typeface="+mj-cs"/>
              </a:defRPr>
            </a:lvl1pPr>
            <a:lvl2pPr algn="l" rtl="0" eaLnBrk="0" fontAlgn="base" hangingPunct="0">
              <a:spcBef>
                <a:spcPct val="0"/>
              </a:spcBef>
              <a:spcAft>
                <a:spcPct val="0"/>
              </a:spcAft>
              <a:defRPr sz="2000">
                <a:solidFill>
                  <a:srgbClr val="00B0F0"/>
                </a:solidFill>
                <a:latin typeface="Century Gothic" pitchFamily="34" charset="0"/>
              </a:defRPr>
            </a:lvl2pPr>
            <a:lvl3pPr algn="l" rtl="0" eaLnBrk="0" fontAlgn="base" hangingPunct="0">
              <a:spcBef>
                <a:spcPct val="0"/>
              </a:spcBef>
              <a:spcAft>
                <a:spcPct val="0"/>
              </a:spcAft>
              <a:defRPr sz="2000">
                <a:solidFill>
                  <a:srgbClr val="00B0F0"/>
                </a:solidFill>
                <a:latin typeface="Century Gothic" pitchFamily="34" charset="0"/>
              </a:defRPr>
            </a:lvl3pPr>
            <a:lvl4pPr algn="l" rtl="0" eaLnBrk="0" fontAlgn="base" hangingPunct="0">
              <a:spcBef>
                <a:spcPct val="0"/>
              </a:spcBef>
              <a:spcAft>
                <a:spcPct val="0"/>
              </a:spcAft>
              <a:defRPr sz="2000">
                <a:solidFill>
                  <a:srgbClr val="00B0F0"/>
                </a:solidFill>
                <a:latin typeface="Century Gothic" pitchFamily="34" charset="0"/>
              </a:defRPr>
            </a:lvl4pPr>
            <a:lvl5pPr algn="l" rtl="0" eaLnBrk="0" fontAlgn="base" hangingPunct="0">
              <a:spcBef>
                <a:spcPct val="0"/>
              </a:spcBef>
              <a:spcAft>
                <a:spcPct val="0"/>
              </a:spcAft>
              <a:defRPr sz="2000">
                <a:solidFill>
                  <a:srgbClr val="00B0F0"/>
                </a:solidFill>
                <a:latin typeface="Century Gothic" pitchFamily="34" charset="0"/>
              </a:defRPr>
            </a:lvl5pPr>
            <a:lvl6pPr marL="457200" algn="ctr" rtl="0" fontAlgn="base">
              <a:spcBef>
                <a:spcPct val="0"/>
              </a:spcBef>
              <a:spcAft>
                <a:spcPct val="0"/>
              </a:spcAft>
              <a:defRPr sz="3600">
                <a:solidFill>
                  <a:srgbClr val="00B0F0"/>
                </a:solidFill>
                <a:latin typeface="Century Gothic" pitchFamily="34" charset="0"/>
              </a:defRPr>
            </a:lvl6pPr>
            <a:lvl7pPr marL="914400" algn="ctr" rtl="0" fontAlgn="base">
              <a:spcBef>
                <a:spcPct val="0"/>
              </a:spcBef>
              <a:spcAft>
                <a:spcPct val="0"/>
              </a:spcAft>
              <a:defRPr sz="3600">
                <a:solidFill>
                  <a:srgbClr val="00B0F0"/>
                </a:solidFill>
                <a:latin typeface="Century Gothic" pitchFamily="34" charset="0"/>
              </a:defRPr>
            </a:lvl7pPr>
            <a:lvl8pPr marL="1371600" algn="ctr" rtl="0" fontAlgn="base">
              <a:spcBef>
                <a:spcPct val="0"/>
              </a:spcBef>
              <a:spcAft>
                <a:spcPct val="0"/>
              </a:spcAft>
              <a:defRPr sz="3600">
                <a:solidFill>
                  <a:srgbClr val="00B0F0"/>
                </a:solidFill>
                <a:latin typeface="Century Gothic" pitchFamily="34" charset="0"/>
              </a:defRPr>
            </a:lvl8pPr>
            <a:lvl9pPr marL="1828800" algn="ctr" rtl="0" fontAlgn="base">
              <a:spcBef>
                <a:spcPct val="0"/>
              </a:spcBef>
              <a:spcAft>
                <a:spcPct val="0"/>
              </a:spcAft>
              <a:defRPr sz="3600">
                <a:solidFill>
                  <a:srgbClr val="00B0F0"/>
                </a:solidFill>
                <a:latin typeface="Century Gothic" pitchFamily="34" charset="0"/>
              </a:defRPr>
            </a:lvl9pPr>
          </a:lstStyle>
          <a:p>
            <a:r>
              <a:rPr lang="es-ES" sz="2200" b="1" dirty="0">
                <a:solidFill>
                  <a:schemeClr val="accent3">
                    <a:lumMod val="50000"/>
                  </a:schemeClr>
                </a:solidFill>
              </a:rPr>
              <a:t>Afiliado a Caja de Compensación</a:t>
            </a:r>
          </a:p>
        </p:txBody>
      </p:sp>
      <p:sp>
        <p:nvSpPr>
          <p:cNvPr id="10" name="Rectangle 46"/>
          <p:cNvSpPr>
            <a:spLocks noChangeArrowheads="1"/>
          </p:cNvSpPr>
          <p:nvPr/>
        </p:nvSpPr>
        <p:spPr bwMode="auto">
          <a:xfrm>
            <a:off x="2351585" y="692697"/>
            <a:ext cx="5192669"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CO" sz="1200" b="1" dirty="0">
                <a:solidFill>
                  <a:srgbClr val="92D050"/>
                </a:solidFill>
                <a:latin typeface="Century Gothic" pitchFamily="34" charset="0"/>
              </a:rPr>
              <a:t>Compradores V.I.S.</a:t>
            </a:r>
            <a:endParaRPr lang="en-US" sz="1200" b="1" dirty="0">
              <a:solidFill>
                <a:srgbClr val="92D050"/>
              </a:solidFill>
              <a:latin typeface="Century Gothic" pitchFamily="34" charset="0"/>
            </a:endParaRPr>
          </a:p>
        </p:txBody>
      </p:sp>
      <p:graphicFrame>
        <p:nvGraphicFramePr>
          <p:cNvPr id="11" name="3 Objeto"/>
          <p:cNvGraphicFramePr>
            <a:graphicFrameLocks noChangeAspect="1"/>
          </p:cNvGraphicFramePr>
          <p:nvPr>
            <p:extLst>
              <p:ext uri="{D42A27DB-BD31-4B8C-83A1-F6EECF244321}">
                <p14:modId xmlns:p14="http://schemas.microsoft.com/office/powerpoint/2010/main" val="3485124004"/>
              </p:ext>
            </p:extLst>
          </p:nvPr>
        </p:nvGraphicFramePr>
        <p:xfrm>
          <a:off x="1568004" y="980728"/>
          <a:ext cx="8632452" cy="493066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48"/>
          <p:cNvSpPr txBox="1">
            <a:spLocks noChangeArrowheads="1"/>
          </p:cNvSpPr>
          <p:nvPr/>
        </p:nvSpPr>
        <p:spPr bwMode="auto">
          <a:xfrm>
            <a:off x="1623489" y="6453336"/>
            <a:ext cx="11801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O" sz="1050" b="1" dirty="0">
                <a:solidFill>
                  <a:schemeClr val="bg1">
                    <a:lumMod val="50000"/>
                  </a:schemeClr>
                </a:solidFill>
                <a:latin typeface="Century Gothic" pitchFamily="34" charset="0"/>
              </a:rPr>
              <a:t>*Base Pequeña</a:t>
            </a:r>
            <a:endParaRPr lang="es-ES" sz="1050" b="1" dirty="0">
              <a:solidFill>
                <a:schemeClr val="bg1">
                  <a:lumMod val="50000"/>
                </a:schemeClr>
              </a:solidFill>
              <a:latin typeface="Century Gothic" pitchFamily="34" charset="0"/>
            </a:endParaRPr>
          </a:p>
        </p:txBody>
      </p:sp>
    </p:spTree>
    <p:extLst>
      <p:ext uri="{BB962C8B-B14F-4D97-AF65-F5344CB8AC3E}">
        <p14:creationId xmlns:p14="http://schemas.microsoft.com/office/powerpoint/2010/main" val="2011727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rot="16200000">
            <a:off x="907070" y="3670408"/>
            <a:ext cx="1468041" cy="20938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defPPr>
              <a:defRPr lang="es-CO"/>
            </a:defPPr>
            <a:lvl1pPr algn="ctr">
              <a:spcBef>
                <a:spcPct val="50000"/>
              </a:spcBef>
              <a:defRPr sz="900" b="1">
                <a:solidFill>
                  <a:srgbClr val="003366"/>
                </a:solidFill>
                <a:latin typeface="Century Gothic" pitchFamily="34" charset="0"/>
                <a:cs typeface="Arial" charset="0"/>
              </a:defRPr>
            </a:lvl1pPr>
            <a:lvl2pPr marL="742950" indent="-285750" eaLnBrk="0" hangingPunct="0">
              <a:defRPr>
                <a:latin typeface="Calibri" pitchFamily="34" charset="0"/>
                <a:cs typeface="Arial" charset="0"/>
              </a:defRPr>
            </a:lvl2pPr>
            <a:lvl3pPr marL="1143000" indent="-228600" eaLnBrk="0" hangingPunct="0">
              <a:defRPr>
                <a:latin typeface="Calibri" pitchFamily="34" charset="0"/>
                <a:cs typeface="Arial" charset="0"/>
              </a:defRPr>
            </a:lvl3pPr>
            <a:lvl4pPr marL="1600200" indent="-228600" eaLnBrk="0" hangingPunct="0">
              <a:defRPr>
                <a:latin typeface="Calibri" pitchFamily="34" charset="0"/>
                <a:cs typeface="Arial" charset="0"/>
              </a:defRPr>
            </a:lvl4pPr>
            <a:lvl5pPr marL="2057400" indent="-228600" eaLnBrk="0" hangingPunct="0">
              <a:defRPr>
                <a:latin typeface="Calibri" pitchFamily="34" charset="0"/>
                <a:cs typeface="Arial" charset="0"/>
              </a:defRPr>
            </a:lvl5pPr>
            <a:lvl6pPr marL="2514600" indent="-228600" eaLnBrk="0" fontAlgn="base" hangingPunct="0">
              <a:spcBef>
                <a:spcPct val="0"/>
              </a:spcBef>
              <a:spcAft>
                <a:spcPct val="0"/>
              </a:spcAft>
              <a:defRPr>
                <a:latin typeface="Calibri" pitchFamily="34" charset="0"/>
                <a:cs typeface="Arial" charset="0"/>
              </a:defRPr>
            </a:lvl6pPr>
            <a:lvl7pPr marL="2971800" indent="-228600" eaLnBrk="0" fontAlgn="base" hangingPunct="0">
              <a:spcBef>
                <a:spcPct val="0"/>
              </a:spcBef>
              <a:spcAft>
                <a:spcPct val="0"/>
              </a:spcAft>
              <a:defRPr>
                <a:latin typeface="Calibri" pitchFamily="34" charset="0"/>
                <a:cs typeface="Arial" charset="0"/>
              </a:defRPr>
            </a:lvl7pPr>
            <a:lvl8pPr marL="3429000" indent="-228600" eaLnBrk="0" fontAlgn="base" hangingPunct="0">
              <a:spcBef>
                <a:spcPct val="0"/>
              </a:spcBef>
              <a:spcAft>
                <a:spcPct val="0"/>
              </a:spcAft>
              <a:defRPr>
                <a:latin typeface="Calibri" pitchFamily="34" charset="0"/>
                <a:cs typeface="Arial" charset="0"/>
              </a:defRPr>
            </a:lvl8pPr>
            <a:lvl9pPr marL="3886200" indent="-228600" eaLnBrk="0" fontAlgn="base" hangingPunct="0">
              <a:spcBef>
                <a:spcPct val="0"/>
              </a:spcBef>
              <a:spcAft>
                <a:spcPct val="0"/>
              </a:spcAft>
              <a:defRPr>
                <a:latin typeface="Calibri" pitchFamily="34" charset="0"/>
                <a:cs typeface="Arial" charset="0"/>
              </a:defRPr>
            </a:lvl9pPr>
          </a:lstStyle>
          <a:p>
            <a:r>
              <a:rPr lang="es-ES" dirty="0"/>
              <a:t>Porcentaje (%) - RU</a:t>
            </a:r>
          </a:p>
        </p:txBody>
      </p:sp>
      <p:graphicFrame>
        <p:nvGraphicFramePr>
          <p:cNvPr id="8" name="3 Objeto"/>
          <p:cNvGraphicFramePr>
            <a:graphicFrameLocks noChangeAspect="1"/>
          </p:cNvGraphicFramePr>
          <p:nvPr>
            <p:extLst>
              <p:ext uri="{D42A27DB-BD31-4B8C-83A1-F6EECF244321}">
                <p14:modId xmlns:p14="http://schemas.microsoft.com/office/powerpoint/2010/main" val="1519532784"/>
              </p:ext>
            </p:extLst>
          </p:nvPr>
        </p:nvGraphicFramePr>
        <p:xfrm>
          <a:off x="1568004" y="980728"/>
          <a:ext cx="8272412" cy="493066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2"/>
          <p:cNvSpPr txBox="1">
            <a:spLocks noChangeArrowheads="1"/>
          </p:cNvSpPr>
          <p:nvPr/>
        </p:nvSpPr>
        <p:spPr bwMode="auto">
          <a:xfrm>
            <a:off x="2216132" y="260648"/>
            <a:ext cx="7768300" cy="720080"/>
          </a:xfrm>
          <a:prstGeom prst="rect">
            <a:avLst/>
          </a:prstGeom>
          <a:extLst/>
        </p:spPr>
        <p:txBody>
          <a:bodyPr/>
          <a:lstStyle>
            <a:defPPr>
              <a:defRPr lang="es-CO"/>
            </a:defPPr>
            <a:lvl1pPr eaLnBrk="0" fontAlgn="base" hangingPunct="0">
              <a:spcBef>
                <a:spcPct val="0"/>
              </a:spcBef>
              <a:spcAft>
                <a:spcPct val="0"/>
              </a:spcAft>
              <a:defRPr sz="2000">
                <a:solidFill>
                  <a:srgbClr val="00B0F0"/>
                </a:solidFill>
                <a:latin typeface="Century Gothic" pitchFamily="34" charset="0"/>
                <a:ea typeface="+mj-ea"/>
                <a:cs typeface="+mj-cs"/>
              </a:defRPr>
            </a:lvl1pPr>
            <a:lvl2pPr eaLnBrk="0" fontAlgn="base" hangingPunct="0">
              <a:spcBef>
                <a:spcPct val="0"/>
              </a:spcBef>
              <a:spcAft>
                <a:spcPct val="0"/>
              </a:spcAft>
              <a:defRPr sz="2000">
                <a:solidFill>
                  <a:srgbClr val="00B0F0"/>
                </a:solidFill>
                <a:latin typeface="Century Gothic" pitchFamily="34" charset="0"/>
              </a:defRPr>
            </a:lvl2pPr>
            <a:lvl3pPr eaLnBrk="0" fontAlgn="base" hangingPunct="0">
              <a:spcBef>
                <a:spcPct val="0"/>
              </a:spcBef>
              <a:spcAft>
                <a:spcPct val="0"/>
              </a:spcAft>
              <a:defRPr sz="2000">
                <a:solidFill>
                  <a:srgbClr val="00B0F0"/>
                </a:solidFill>
                <a:latin typeface="Century Gothic" pitchFamily="34" charset="0"/>
              </a:defRPr>
            </a:lvl3pPr>
            <a:lvl4pPr eaLnBrk="0" fontAlgn="base" hangingPunct="0">
              <a:spcBef>
                <a:spcPct val="0"/>
              </a:spcBef>
              <a:spcAft>
                <a:spcPct val="0"/>
              </a:spcAft>
              <a:defRPr sz="2000">
                <a:solidFill>
                  <a:srgbClr val="00B0F0"/>
                </a:solidFill>
                <a:latin typeface="Century Gothic" pitchFamily="34" charset="0"/>
              </a:defRPr>
            </a:lvl4pPr>
            <a:lvl5pPr eaLnBrk="0" fontAlgn="base" hangingPunct="0">
              <a:spcBef>
                <a:spcPct val="0"/>
              </a:spcBef>
              <a:spcAft>
                <a:spcPct val="0"/>
              </a:spcAft>
              <a:defRPr sz="2000">
                <a:solidFill>
                  <a:srgbClr val="00B0F0"/>
                </a:solidFill>
                <a:latin typeface="Century Gothic" pitchFamily="34" charset="0"/>
              </a:defRPr>
            </a:lvl5pPr>
            <a:lvl6pPr marL="457200" algn="ctr" fontAlgn="base">
              <a:spcBef>
                <a:spcPct val="0"/>
              </a:spcBef>
              <a:spcAft>
                <a:spcPct val="0"/>
              </a:spcAft>
              <a:defRPr sz="3600">
                <a:solidFill>
                  <a:srgbClr val="00B0F0"/>
                </a:solidFill>
                <a:latin typeface="Century Gothic" pitchFamily="34" charset="0"/>
              </a:defRPr>
            </a:lvl6pPr>
            <a:lvl7pPr marL="914400" algn="ctr" fontAlgn="base">
              <a:spcBef>
                <a:spcPct val="0"/>
              </a:spcBef>
              <a:spcAft>
                <a:spcPct val="0"/>
              </a:spcAft>
              <a:defRPr sz="3600">
                <a:solidFill>
                  <a:srgbClr val="00B0F0"/>
                </a:solidFill>
                <a:latin typeface="Century Gothic" pitchFamily="34" charset="0"/>
              </a:defRPr>
            </a:lvl7pPr>
            <a:lvl8pPr marL="1371600" algn="ctr" fontAlgn="base">
              <a:spcBef>
                <a:spcPct val="0"/>
              </a:spcBef>
              <a:spcAft>
                <a:spcPct val="0"/>
              </a:spcAft>
              <a:defRPr sz="3600">
                <a:solidFill>
                  <a:srgbClr val="00B0F0"/>
                </a:solidFill>
                <a:latin typeface="Century Gothic" pitchFamily="34" charset="0"/>
              </a:defRPr>
            </a:lvl8pPr>
            <a:lvl9pPr marL="1828800" algn="ctr" fontAlgn="base">
              <a:spcBef>
                <a:spcPct val="0"/>
              </a:spcBef>
              <a:spcAft>
                <a:spcPct val="0"/>
              </a:spcAft>
              <a:defRPr sz="3600">
                <a:solidFill>
                  <a:srgbClr val="00B0F0"/>
                </a:solidFill>
                <a:latin typeface="Century Gothic" pitchFamily="34" charset="0"/>
              </a:defRPr>
            </a:lvl9pPr>
          </a:lstStyle>
          <a:p>
            <a:r>
              <a:rPr lang="es-ES" b="1" dirty="0">
                <a:solidFill>
                  <a:schemeClr val="accent3">
                    <a:lumMod val="50000"/>
                  </a:schemeClr>
                </a:solidFill>
              </a:rPr>
              <a:t>Tenía crédito pre-aprobado cuando inició la búsqueda de la vivienda</a:t>
            </a:r>
          </a:p>
        </p:txBody>
      </p:sp>
    </p:spTree>
    <p:extLst>
      <p:ext uri="{BB962C8B-B14F-4D97-AF65-F5344CB8AC3E}">
        <p14:creationId xmlns:p14="http://schemas.microsoft.com/office/powerpoint/2010/main" val="33655977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48"/>
          <p:cNvSpPr txBox="1">
            <a:spLocks noChangeArrowheads="1"/>
          </p:cNvSpPr>
          <p:nvPr/>
        </p:nvSpPr>
        <p:spPr bwMode="auto">
          <a:xfrm>
            <a:off x="1622905" y="6453336"/>
            <a:ext cx="11801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O" sz="1050" b="1" dirty="0">
                <a:solidFill>
                  <a:schemeClr val="bg1">
                    <a:lumMod val="50000"/>
                  </a:schemeClr>
                </a:solidFill>
                <a:latin typeface="Century Gothic" pitchFamily="34" charset="0"/>
              </a:rPr>
              <a:t>*Base Pequeña</a:t>
            </a:r>
            <a:endParaRPr lang="es-ES" sz="1050" b="1" dirty="0">
              <a:solidFill>
                <a:schemeClr val="bg1">
                  <a:lumMod val="50000"/>
                </a:schemeClr>
              </a:solidFill>
              <a:latin typeface="Century Gothic" pitchFamily="34" charset="0"/>
            </a:endParaRPr>
          </a:p>
        </p:txBody>
      </p:sp>
      <p:sp>
        <p:nvSpPr>
          <p:cNvPr id="15" name="Text Box 2"/>
          <p:cNvSpPr txBox="1">
            <a:spLocks noChangeArrowheads="1"/>
          </p:cNvSpPr>
          <p:nvPr/>
        </p:nvSpPr>
        <p:spPr bwMode="auto">
          <a:xfrm>
            <a:off x="2212969" y="405135"/>
            <a:ext cx="7989536" cy="360040"/>
          </a:xfrm>
          <a:prstGeom prst="rect">
            <a:avLst/>
          </a:prstGeom>
          <a:extLst/>
        </p:spPr>
        <p:txBody>
          <a:bodyPr/>
          <a:lstStyle>
            <a:defPPr>
              <a:defRPr lang="es-CO"/>
            </a:defPPr>
            <a:lvl1pPr eaLnBrk="0" fontAlgn="base" hangingPunct="0">
              <a:spcBef>
                <a:spcPct val="0"/>
              </a:spcBef>
              <a:spcAft>
                <a:spcPct val="0"/>
              </a:spcAft>
              <a:defRPr sz="2000">
                <a:solidFill>
                  <a:srgbClr val="00B0F0"/>
                </a:solidFill>
                <a:latin typeface="Century Gothic" pitchFamily="34" charset="0"/>
                <a:ea typeface="+mj-ea"/>
                <a:cs typeface="+mj-cs"/>
              </a:defRPr>
            </a:lvl1pPr>
            <a:lvl2pPr eaLnBrk="0" fontAlgn="base" hangingPunct="0">
              <a:spcBef>
                <a:spcPct val="0"/>
              </a:spcBef>
              <a:spcAft>
                <a:spcPct val="0"/>
              </a:spcAft>
              <a:defRPr sz="2000">
                <a:solidFill>
                  <a:srgbClr val="00B0F0"/>
                </a:solidFill>
                <a:latin typeface="Century Gothic" pitchFamily="34" charset="0"/>
              </a:defRPr>
            </a:lvl2pPr>
            <a:lvl3pPr eaLnBrk="0" fontAlgn="base" hangingPunct="0">
              <a:spcBef>
                <a:spcPct val="0"/>
              </a:spcBef>
              <a:spcAft>
                <a:spcPct val="0"/>
              </a:spcAft>
              <a:defRPr sz="2000">
                <a:solidFill>
                  <a:srgbClr val="00B0F0"/>
                </a:solidFill>
                <a:latin typeface="Century Gothic" pitchFamily="34" charset="0"/>
              </a:defRPr>
            </a:lvl3pPr>
            <a:lvl4pPr eaLnBrk="0" fontAlgn="base" hangingPunct="0">
              <a:spcBef>
                <a:spcPct val="0"/>
              </a:spcBef>
              <a:spcAft>
                <a:spcPct val="0"/>
              </a:spcAft>
              <a:defRPr sz="2000">
                <a:solidFill>
                  <a:srgbClr val="00B0F0"/>
                </a:solidFill>
                <a:latin typeface="Century Gothic" pitchFamily="34" charset="0"/>
              </a:defRPr>
            </a:lvl4pPr>
            <a:lvl5pPr eaLnBrk="0" fontAlgn="base" hangingPunct="0">
              <a:spcBef>
                <a:spcPct val="0"/>
              </a:spcBef>
              <a:spcAft>
                <a:spcPct val="0"/>
              </a:spcAft>
              <a:defRPr sz="2000">
                <a:solidFill>
                  <a:srgbClr val="00B0F0"/>
                </a:solidFill>
                <a:latin typeface="Century Gothic" pitchFamily="34" charset="0"/>
              </a:defRPr>
            </a:lvl5pPr>
            <a:lvl6pPr marL="457200" algn="ctr" fontAlgn="base">
              <a:spcBef>
                <a:spcPct val="0"/>
              </a:spcBef>
              <a:spcAft>
                <a:spcPct val="0"/>
              </a:spcAft>
              <a:defRPr sz="3600">
                <a:solidFill>
                  <a:srgbClr val="00B0F0"/>
                </a:solidFill>
                <a:latin typeface="Century Gothic" pitchFamily="34" charset="0"/>
              </a:defRPr>
            </a:lvl6pPr>
            <a:lvl7pPr marL="914400" algn="ctr" fontAlgn="base">
              <a:spcBef>
                <a:spcPct val="0"/>
              </a:spcBef>
              <a:spcAft>
                <a:spcPct val="0"/>
              </a:spcAft>
              <a:defRPr sz="3600">
                <a:solidFill>
                  <a:srgbClr val="00B0F0"/>
                </a:solidFill>
                <a:latin typeface="Century Gothic" pitchFamily="34" charset="0"/>
              </a:defRPr>
            </a:lvl7pPr>
            <a:lvl8pPr marL="1371600" algn="ctr" fontAlgn="base">
              <a:spcBef>
                <a:spcPct val="0"/>
              </a:spcBef>
              <a:spcAft>
                <a:spcPct val="0"/>
              </a:spcAft>
              <a:defRPr sz="3600">
                <a:solidFill>
                  <a:srgbClr val="00B0F0"/>
                </a:solidFill>
                <a:latin typeface="Century Gothic" pitchFamily="34" charset="0"/>
              </a:defRPr>
            </a:lvl8pPr>
            <a:lvl9pPr marL="1828800" algn="ctr" fontAlgn="base">
              <a:spcBef>
                <a:spcPct val="0"/>
              </a:spcBef>
              <a:spcAft>
                <a:spcPct val="0"/>
              </a:spcAft>
              <a:defRPr sz="3600">
                <a:solidFill>
                  <a:srgbClr val="00B0F0"/>
                </a:solidFill>
                <a:latin typeface="Century Gothic" pitchFamily="34" charset="0"/>
              </a:defRPr>
            </a:lvl9pPr>
          </a:lstStyle>
          <a:p>
            <a:r>
              <a:rPr lang="es-ES" sz="2200" b="1" dirty="0">
                <a:solidFill>
                  <a:schemeClr val="accent3">
                    <a:lumMod val="50000"/>
                  </a:schemeClr>
                </a:solidFill>
              </a:rPr>
              <a:t>Primera vez que tramita un crédito para vivienda </a:t>
            </a:r>
            <a:r>
              <a:rPr lang="es-ES" sz="2200" dirty="0">
                <a:solidFill>
                  <a:schemeClr val="accent3">
                    <a:lumMod val="50000"/>
                  </a:schemeClr>
                </a:solidFill>
              </a:rPr>
              <a:t>– </a:t>
            </a:r>
            <a:r>
              <a:rPr lang="es-ES" sz="2200" b="1" dirty="0">
                <a:solidFill>
                  <a:schemeClr val="accent3">
                    <a:lumMod val="50000"/>
                  </a:schemeClr>
                </a:solidFill>
              </a:rPr>
              <a:t>VIS</a:t>
            </a:r>
          </a:p>
        </p:txBody>
      </p:sp>
      <p:sp>
        <p:nvSpPr>
          <p:cNvPr id="16" name="Rectangle 46"/>
          <p:cNvSpPr>
            <a:spLocks noChangeArrowheads="1"/>
          </p:cNvSpPr>
          <p:nvPr/>
        </p:nvSpPr>
        <p:spPr bwMode="auto">
          <a:xfrm>
            <a:off x="2293529" y="796642"/>
            <a:ext cx="4378535"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CO" sz="1000" b="1" dirty="0">
                <a:solidFill>
                  <a:schemeClr val="accent3">
                    <a:lumMod val="50000"/>
                  </a:schemeClr>
                </a:solidFill>
                <a:latin typeface="Century Gothic" pitchFamily="34" charset="0"/>
              </a:rPr>
              <a:t>Pregunta realizada a aquellos compradores que manifestaron que para comprar el inmueble iban a tramitar un crédito</a:t>
            </a:r>
            <a:endParaRPr lang="en-US" sz="1000" b="1" dirty="0">
              <a:solidFill>
                <a:schemeClr val="accent3">
                  <a:lumMod val="50000"/>
                </a:schemeClr>
              </a:solidFill>
              <a:latin typeface="Century Gothic" pitchFamily="34" charset="0"/>
            </a:endParaRPr>
          </a:p>
        </p:txBody>
      </p:sp>
      <p:sp>
        <p:nvSpPr>
          <p:cNvPr id="11" name="Text Box 14"/>
          <p:cNvSpPr txBox="1">
            <a:spLocks noChangeArrowheads="1"/>
          </p:cNvSpPr>
          <p:nvPr/>
        </p:nvSpPr>
        <p:spPr bwMode="auto">
          <a:xfrm rot="16200000">
            <a:off x="761466" y="3873286"/>
            <a:ext cx="1782365" cy="20938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s-CO" sz="900" b="1" dirty="0">
                <a:solidFill>
                  <a:srgbClr val="003366"/>
                </a:solidFill>
                <a:latin typeface="Century Gothic" pitchFamily="34" charset="0"/>
              </a:rPr>
              <a:t>% PORCENTAJE - RU</a:t>
            </a:r>
          </a:p>
        </p:txBody>
      </p:sp>
      <p:graphicFrame>
        <p:nvGraphicFramePr>
          <p:cNvPr id="13" name="3 Objeto"/>
          <p:cNvGraphicFramePr>
            <a:graphicFrameLocks noChangeAspect="1"/>
          </p:cNvGraphicFramePr>
          <p:nvPr>
            <p:extLst>
              <p:ext uri="{D42A27DB-BD31-4B8C-83A1-F6EECF244321}">
                <p14:modId xmlns:p14="http://schemas.microsoft.com/office/powerpoint/2010/main" val="3225573159"/>
              </p:ext>
            </p:extLst>
          </p:nvPr>
        </p:nvGraphicFramePr>
        <p:xfrm>
          <a:off x="2467610" y="1484785"/>
          <a:ext cx="7156783" cy="42765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18559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4"/>
          <p:cNvSpPr txBox="1">
            <a:spLocks noChangeArrowheads="1"/>
          </p:cNvSpPr>
          <p:nvPr/>
        </p:nvSpPr>
        <p:spPr bwMode="auto">
          <a:xfrm rot="16200000">
            <a:off x="761466" y="3970518"/>
            <a:ext cx="1782365" cy="209385"/>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s-CO" sz="900" b="1" dirty="0">
                <a:solidFill>
                  <a:srgbClr val="003366"/>
                </a:solidFill>
                <a:latin typeface="Century Gothic" pitchFamily="34" charset="0"/>
              </a:rPr>
              <a:t>% PORCENTAJE - RU</a:t>
            </a:r>
          </a:p>
        </p:txBody>
      </p:sp>
      <p:graphicFrame>
        <p:nvGraphicFramePr>
          <p:cNvPr id="34" name="3 Objeto"/>
          <p:cNvGraphicFramePr>
            <a:graphicFrameLocks noChangeAspect="1"/>
          </p:cNvGraphicFramePr>
          <p:nvPr>
            <p:extLst>
              <p:ext uri="{D42A27DB-BD31-4B8C-83A1-F6EECF244321}">
                <p14:modId xmlns:p14="http://schemas.microsoft.com/office/powerpoint/2010/main" val="436482202"/>
              </p:ext>
            </p:extLst>
          </p:nvPr>
        </p:nvGraphicFramePr>
        <p:xfrm>
          <a:off x="1991544" y="1196753"/>
          <a:ext cx="8314646" cy="87434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Box 2"/>
          <p:cNvSpPr txBox="1">
            <a:spLocks noChangeArrowheads="1"/>
          </p:cNvSpPr>
          <p:nvPr/>
        </p:nvSpPr>
        <p:spPr bwMode="auto">
          <a:xfrm>
            <a:off x="2208214" y="397549"/>
            <a:ext cx="8352283" cy="360040"/>
          </a:xfrm>
          <a:prstGeom prst="rect">
            <a:avLst/>
          </a:prstGeom>
          <a:extLst/>
        </p:spPr>
        <p:txBody>
          <a:bodyPr/>
          <a:lstStyle>
            <a:defPPr>
              <a:defRPr lang="es-CO"/>
            </a:defPPr>
            <a:lvl1pPr eaLnBrk="0" fontAlgn="base" hangingPunct="0">
              <a:spcBef>
                <a:spcPct val="0"/>
              </a:spcBef>
              <a:spcAft>
                <a:spcPct val="0"/>
              </a:spcAft>
              <a:defRPr sz="2000">
                <a:solidFill>
                  <a:srgbClr val="00B0F0"/>
                </a:solidFill>
                <a:latin typeface="Century Gothic" pitchFamily="34" charset="0"/>
                <a:ea typeface="+mj-ea"/>
                <a:cs typeface="+mj-cs"/>
              </a:defRPr>
            </a:lvl1pPr>
            <a:lvl2pPr eaLnBrk="0" fontAlgn="base" hangingPunct="0">
              <a:spcBef>
                <a:spcPct val="0"/>
              </a:spcBef>
              <a:spcAft>
                <a:spcPct val="0"/>
              </a:spcAft>
              <a:defRPr sz="2000">
                <a:solidFill>
                  <a:srgbClr val="00B0F0"/>
                </a:solidFill>
                <a:latin typeface="Century Gothic" pitchFamily="34" charset="0"/>
              </a:defRPr>
            </a:lvl2pPr>
            <a:lvl3pPr eaLnBrk="0" fontAlgn="base" hangingPunct="0">
              <a:spcBef>
                <a:spcPct val="0"/>
              </a:spcBef>
              <a:spcAft>
                <a:spcPct val="0"/>
              </a:spcAft>
              <a:defRPr sz="2000">
                <a:solidFill>
                  <a:srgbClr val="00B0F0"/>
                </a:solidFill>
                <a:latin typeface="Century Gothic" pitchFamily="34" charset="0"/>
              </a:defRPr>
            </a:lvl3pPr>
            <a:lvl4pPr eaLnBrk="0" fontAlgn="base" hangingPunct="0">
              <a:spcBef>
                <a:spcPct val="0"/>
              </a:spcBef>
              <a:spcAft>
                <a:spcPct val="0"/>
              </a:spcAft>
              <a:defRPr sz="2000">
                <a:solidFill>
                  <a:srgbClr val="00B0F0"/>
                </a:solidFill>
                <a:latin typeface="Century Gothic" pitchFamily="34" charset="0"/>
              </a:defRPr>
            </a:lvl4pPr>
            <a:lvl5pPr eaLnBrk="0" fontAlgn="base" hangingPunct="0">
              <a:spcBef>
                <a:spcPct val="0"/>
              </a:spcBef>
              <a:spcAft>
                <a:spcPct val="0"/>
              </a:spcAft>
              <a:defRPr sz="2000">
                <a:solidFill>
                  <a:srgbClr val="00B0F0"/>
                </a:solidFill>
                <a:latin typeface="Century Gothic" pitchFamily="34" charset="0"/>
              </a:defRPr>
            </a:lvl5pPr>
            <a:lvl6pPr marL="457200" algn="ctr" fontAlgn="base">
              <a:spcBef>
                <a:spcPct val="0"/>
              </a:spcBef>
              <a:spcAft>
                <a:spcPct val="0"/>
              </a:spcAft>
              <a:defRPr sz="3600">
                <a:solidFill>
                  <a:srgbClr val="00B0F0"/>
                </a:solidFill>
                <a:latin typeface="Century Gothic" pitchFamily="34" charset="0"/>
              </a:defRPr>
            </a:lvl6pPr>
            <a:lvl7pPr marL="914400" algn="ctr" fontAlgn="base">
              <a:spcBef>
                <a:spcPct val="0"/>
              </a:spcBef>
              <a:spcAft>
                <a:spcPct val="0"/>
              </a:spcAft>
              <a:defRPr sz="3600">
                <a:solidFill>
                  <a:srgbClr val="00B0F0"/>
                </a:solidFill>
                <a:latin typeface="Century Gothic" pitchFamily="34" charset="0"/>
              </a:defRPr>
            </a:lvl7pPr>
            <a:lvl8pPr marL="1371600" algn="ctr" fontAlgn="base">
              <a:spcBef>
                <a:spcPct val="0"/>
              </a:spcBef>
              <a:spcAft>
                <a:spcPct val="0"/>
              </a:spcAft>
              <a:defRPr sz="3600">
                <a:solidFill>
                  <a:srgbClr val="00B0F0"/>
                </a:solidFill>
                <a:latin typeface="Century Gothic" pitchFamily="34" charset="0"/>
              </a:defRPr>
            </a:lvl8pPr>
            <a:lvl9pPr marL="1828800" algn="ctr" fontAlgn="base">
              <a:spcBef>
                <a:spcPct val="0"/>
              </a:spcBef>
              <a:spcAft>
                <a:spcPct val="0"/>
              </a:spcAft>
              <a:defRPr sz="3600">
                <a:solidFill>
                  <a:srgbClr val="00B0F0"/>
                </a:solidFill>
                <a:latin typeface="Century Gothic" pitchFamily="34" charset="0"/>
              </a:defRPr>
            </a:lvl9pPr>
          </a:lstStyle>
          <a:p>
            <a:r>
              <a:rPr lang="es-ES" sz="2200" b="1" dirty="0">
                <a:solidFill>
                  <a:schemeClr val="accent3">
                    <a:lumMod val="50000"/>
                  </a:schemeClr>
                </a:solidFill>
              </a:rPr>
              <a:t>La selección de la Entidad Financiera fue decisión de…</a:t>
            </a:r>
          </a:p>
        </p:txBody>
      </p:sp>
      <p:sp>
        <p:nvSpPr>
          <p:cNvPr id="16" name="Rectangle 46"/>
          <p:cNvSpPr>
            <a:spLocks noChangeArrowheads="1"/>
          </p:cNvSpPr>
          <p:nvPr/>
        </p:nvSpPr>
        <p:spPr bwMode="auto">
          <a:xfrm>
            <a:off x="2293529" y="796642"/>
            <a:ext cx="4378535"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CO" sz="1000" b="1" dirty="0">
                <a:solidFill>
                  <a:schemeClr val="accent3">
                    <a:lumMod val="50000"/>
                  </a:schemeClr>
                </a:solidFill>
                <a:latin typeface="Century Gothic" pitchFamily="34" charset="0"/>
              </a:rPr>
              <a:t>Pregunta realizada a aquellos compradores que manifestaron que para comprar el inmueble iban a tramitar un crédito</a:t>
            </a:r>
            <a:endParaRPr lang="en-US" sz="1000" b="1" dirty="0">
              <a:solidFill>
                <a:schemeClr val="accent3">
                  <a:lumMod val="50000"/>
                </a:schemeClr>
              </a:solidFill>
              <a:latin typeface="Century Gothic" pitchFamily="34" charset="0"/>
            </a:endParaRPr>
          </a:p>
        </p:txBody>
      </p:sp>
      <p:graphicFrame>
        <p:nvGraphicFramePr>
          <p:cNvPr id="17" name="3 Objeto"/>
          <p:cNvGraphicFramePr>
            <a:graphicFrameLocks noChangeAspect="1"/>
          </p:cNvGraphicFramePr>
          <p:nvPr>
            <p:extLst>
              <p:ext uri="{D42A27DB-BD31-4B8C-83A1-F6EECF244321}">
                <p14:modId xmlns:p14="http://schemas.microsoft.com/office/powerpoint/2010/main" val="387519660"/>
              </p:ext>
            </p:extLst>
          </p:nvPr>
        </p:nvGraphicFramePr>
        <p:xfrm>
          <a:off x="2323008" y="2060848"/>
          <a:ext cx="7229377" cy="42919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00579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1 Título"/>
          <p:cNvSpPr txBox="1">
            <a:spLocks/>
          </p:cNvSpPr>
          <p:nvPr/>
        </p:nvSpPr>
        <p:spPr bwMode="auto">
          <a:xfrm>
            <a:off x="5159897" y="3212977"/>
            <a:ext cx="4967287" cy="504651"/>
          </a:xfrm>
          <a:prstGeom prst="rect">
            <a:avLst/>
          </a:prstGeom>
          <a:noFill/>
          <a:ln w="9525">
            <a:noFill/>
            <a:miter lim="800000"/>
            <a:headEnd/>
            <a:tailEnd/>
          </a:ln>
        </p:spPr>
        <p:txBody>
          <a:bodyPr anchor="b"/>
          <a:lstStyle/>
          <a:p>
            <a:pPr algn="ctr"/>
            <a:r>
              <a:rPr lang="es-MX" sz="3200" b="1" dirty="0">
                <a:solidFill>
                  <a:schemeClr val="accent3">
                    <a:lumMod val="50000"/>
                  </a:schemeClr>
                </a:solidFill>
                <a:latin typeface="Century Gothic" pitchFamily="34" charset="0"/>
              </a:rPr>
              <a:t>Muchas </a:t>
            </a:r>
            <a:r>
              <a:rPr lang="es-MX" sz="3200" b="1" dirty="0">
                <a:solidFill>
                  <a:schemeClr val="accent3">
                    <a:lumMod val="50000"/>
                  </a:schemeClr>
                </a:solidFill>
                <a:latin typeface="Century Gothic" pitchFamily="34" charset="0"/>
              </a:rPr>
              <a:t>Gracias</a:t>
            </a:r>
            <a:endParaRPr lang="es-CO" sz="3200" b="1" dirty="0">
              <a:solidFill>
                <a:schemeClr val="accent3">
                  <a:lumMod val="50000"/>
                </a:schemeClr>
              </a:solidFill>
              <a:latin typeface="Century Gothic" pitchFamily="34" charset="0"/>
            </a:endParaRPr>
          </a:p>
        </p:txBody>
      </p:sp>
      <p:pic>
        <p:nvPicPr>
          <p:cNvPr id="311302" name="Picture 6" descr="http://inflacion.com.co/wp-content/uploads/tasa-de-interes-para-vivienda.jpg"/>
          <p:cNvPicPr>
            <a:picLocks noChangeAspect="1" noChangeArrowheads="1"/>
          </p:cNvPicPr>
          <p:nvPr/>
        </p:nvPicPr>
        <p:blipFill>
          <a:blip r:embed="rId3" cstate="print">
            <a:grayscl/>
            <a:extLst/>
          </a:blip>
          <a:srcRect/>
          <a:stretch>
            <a:fillRect/>
          </a:stretch>
        </p:blipFill>
        <p:spPr bwMode="auto">
          <a:xfrm>
            <a:off x="2351584" y="1963689"/>
            <a:ext cx="2592288" cy="32004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489739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625" y="980728"/>
            <a:ext cx="7107819" cy="445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1 Título"/>
          <p:cNvSpPr txBox="1">
            <a:spLocks/>
          </p:cNvSpPr>
          <p:nvPr/>
        </p:nvSpPr>
        <p:spPr bwMode="auto">
          <a:xfrm>
            <a:off x="2208213" y="266701"/>
            <a:ext cx="4947620" cy="498475"/>
          </a:xfrm>
          <a:prstGeom prst="rect">
            <a:avLst/>
          </a:prstGeom>
          <a:noFill/>
          <a:ln w="9525">
            <a:noFill/>
            <a:miter lim="800000"/>
            <a:headEnd/>
            <a:tailEnd/>
          </a:ln>
        </p:spPr>
        <p:txBody>
          <a:bodyPr/>
          <a:lstStyle/>
          <a:p>
            <a:r>
              <a:rPr lang="es-MX" sz="2400" b="1" dirty="0">
                <a:solidFill>
                  <a:schemeClr val="accent3">
                    <a:lumMod val="50000"/>
                  </a:schemeClr>
                </a:solidFill>
                <a:latin typeface="Century Gothic" pitchFamily="34" charset="0"/>
              </a:rPr>
              <a:t>Lo que ya sabemos </a:t>
            </a:r>
            <a:endParaRPr lang="es-CO" sz="2400" b="1" dirty="0">
              <a:solidFill>
                <a:schemeClr val="accent3">
                  <a:lumMod val="50000"/>
                </a:schemeClr>
              </a:solidFill>
              <a:latin typeface="Century Gothic" pitchFamily="34" charset="0"/>
            </a:endParaRPr>
          </a:p>
        </p:txBody>
      </p:sp>
      <p:sp>
        <p:nvSpPr>
          <p:cNvPr id="10" name="9 Rectángulo"/>
          <p:cNvSpPr/>
          <p:nvPr/>
        </p:nvSpPr>
        <p:spPr>
          <a:xfrm>
            <a:off x="1919536" y="5517233"/>
            <a:ext cx="8324556" cy="646331"/>
          </a:xfrm>
          <a:prstGeom prst="rect">
            <a:avLst/>
          </a:prstGeom>
        </p:spPr>
        <p:txBody>
          <a:bodyPr wrap="square">
            <a:spAutoFit/>
          </a:bodyPr>
          <a:lstStyle/>
          <a:p>
            <a:r>
              <a:rPr lang="es-CO" sz="1200" b="1" dirty="0">
                <a:solidFill>
                  <a:schemeClr val="accent3">
                    <a:lumMod val="50000"/>
                  </a:schemeClr>
                </a:solidFill>
              </a:rPr>
              <a:t>Incluye Bogotá, </a:t>
            </a:r>
            <a:r>
              <a:rPr lang="es-CO" sz="1200" b="1" dirty="0">
                <a:solidFill>
                  <a:schemeClr val="accent3">
                    <a:lumMod val="50000"/>
                  </a:schemeClr>
                </a:solidFill>
              </a:rPr>
              <a:t>Medellín</a:t>
            </a:r>
            <a:r>
              <a:rPr lang="es-CO" sz="1200" b="1" dirty="0">
                <a:solidFill>
                  <a:schemeClr val="accent3">
                    <a:lumMod val="50000"/>
                  </a:schemeClr>
                </a:solidFill>
              </a:rPr>
              <a:t>, Cali, Barranquilla, Cartagena, Santa Marta y Villavicencio con municipios aledaños </a:t>
            </a:r>
          </a:p>
          <a:p>
            <a:r>
              <a:rPr lang="es-CO" sz="1200" b="1" dirty="0">
                <a:solidFill>
                  <a:schemeClr val="accent3">
                    <a:lumMod val="50000"/>
                  </a:schemeClr>
                </a:solidFill>
              </a:rPr>
              <a:t>Excluye Bucaramanga . </a:t>
            </a:r>
          </a:p>
          <a:p>
            <a:r>
              <a:rPr lang="es-CO" sz="1200" b="1" dirty="0">
                <a:solidFill>
                  <a:schemeClr val="accent3">
                    <a:lumMod val="50000"/>
                  </a:schemeClr>
                </a:solidFill>
              </a:rPr>
              <a:t>Deflactado por IPC Nacional.  Fuente:  La Galería Inmobiliaria.  </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1815" y="3356993"/>
            <a:ext cx="1969503" cy="90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83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2592" y="836713"/>
            <a:ext cx="7408711" cy="4646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1 Título"/>
          <p:cNvSpPr txBox="1">
            <a:spLocks/>
          </p:cNvSpPr>
          <p:nvPr/>
        </p:nvSpPr>
        <p:spPr bwMode="auto">
          <a:xfrm>
            <a:off x="2208214" y="272017"/>
            <a:ext cx="6695777" cy="498475"/>
          </a:xfrm>
          <a:prstGeom prst="rect">
            <a:avLst/>
          </a:prstGeom>
          <a:noFill/>
          <a:ln w="9525">
            <a:noFill/>
            <a:miter lim="800000"/>
            <a:headEnd/>
            <a:tailEnd/>
          </a:ln>
        </p:spPr>
        <p:txBody>
          <a:bodyPr/>
          <a:lstStyle/>
          <a:p>
            <a:r>
              <a:rPr lang="es-MX" sz="2400" b="1" dirty="0">
                <a:solidFill>
                  <a:schemeClr val="accent3">
                    <a:lumMod val="50000"/>
                  </a:schemeClr>
                </a:solidFill>
                <a:latin typeface="Century Gothic" pitchFamily="34" charset="0"/>
              </a:rPr>
              <a:t>Lo que tendemos a olvidar</a:t>
            </a:r>
            <a:endParaRPr lang="es-CO" sz="2400" b="1" dirty="0">
              <a:solidFill>
                <a:schemeClr val="accent3">
                  <a:lumMod val="50000"/>
                </a:schemeClr>
              </a:solidFill>
              <a:latin typeface="Century Gothic" pitchFamily="34" charset="0"/>
            </a:endParaRPr>
          </a:p>
        </p:txBody>
      </p:sp>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3173" y="3284984"/>
            <a:ext cx="2837239" cy="1073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710911" y="5733257"/>
            <a:ext cx="8324556" cy="646331"/>
          </a:xfrm>
          <a:prstGeom prst="rect">
            <a:avLst/>
          </a:prstGeom>
        </p:spPr>
        <p:txBody>
          <a:bodyPr wrap="square">
            <a:spAutoFit/>
          </a:bodyPr>
          <a:lstStyle/>
          <a:p>
            <a:r>
              <a:rPr lang="es-CO" sz="1200" b="1" dirty="0">
                <a:solidFill>
                  <a:schemeClr val="accent3">
                    <a:lumMod val="50000"/>
                  </a:schemeClr>
                </a:solidFill>
              </a:rPr>
              <a:t>Incluye Bogotá, </a:t>
            </a:r>
            <a:r>
              <a:rPr lang="es-CO" sz="1200" b="1" dirty="0" err="1">
                <a:solidFill>
                  <a:schemeClr val="accent3">
                    <a:lumMod val="50000"/>
                  </a:schemeClr>
                </a:solidFill>
              </a:rPr>
              <a:t>MedellÍn</a:t>
            </a:r>
            <a:r>
              <a:rPr lang="es-CO" sz="1200" b="1" dirty="0">
                <a:solidFill>
                  <a:schemeClr val="accent3">
                    <a:lumMod val="50000"/>
                  </a:schemeClr>
                </a:solidFill>
              </a:rPr>
              <a:t>, Cali, Barranquilla, Cartagena, Santa Marta y Villavicencio con municipios aledaños </a:t>
            </a:r>
          </a:p>
          <a:p>
            <a:r>
              <a:rPr lang="es-CO" sz="1200" b="1" dirty="0">
                <a:solidFill>
                  <a:schemeClr val="accent3">
                    <a:lumMod val="50000"/>
                  </a:schemeClr>
                </a:solidFill>
              </a:rPr>
              <a:t>Excluye Bucaramanga . Se inició seguimiento en junio del 2011</a:t>
            </a:r>
          </a:p>
          <a:p>
            <a:r>
              <a:rPr lang="es-CO" sz="1200" b="1" dirty="0">
                <a:solidFill>
                  <a:schemeClr val="accent3">
                    <a:lumMod val="50000"/>
                  </a:schemeClr>
                </a:solidFill>
              </a:rPr>
              <a:t>Deflactado por IPC Nacional.  Fuente:  La Galería Inmobiliaria.  </a:t>
            </a:r>
          </a:p>
        </p:txBody>
      </p:sp>
    </p:spTree>
    <p:extLst>
      <p:ext uri="{BB962C8B-B14F-4D97-AF65-F5344CB8AC3E}">
        <p14:creationId xmlns:p14="http://schemas.microsoft.com/office/powerpoint/2010/main" val="335935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txBox="1">
            <a:spLocks/>
          </p:cNvSpPr>
          <p:nvPr/>
        </p:nvSpPr>
        <p:spPr bwMode="auto">
          <a:xfrm>
            <a:off x="2279576" y="1628801"/>
            <a:ext cx="7632848" cy="3584817"/>
          </a:xfrm>
          <a:prstGeom prst="rect">
            <a:avLst/>
          </a:prstGeom>
          <a:noFill/>
          <a:ln w="9525">
            <a:noFill/>
            <a:miter lim="800000"/>
            <a:headEnd/>
            <a:tailEnd/>
          </a:ln>
        </p:spPr>
        <p:txBody>
          <a:bodyPr/>
          <a:lstStyle/>
          <a:p>
            <a:pPr algn="ctr"/>
            <a:r>
              <a:rPr lang="es-MX" sz="6600" b="1" dirty="0">
                <a:solidFill>
                  <a:schemeClr val="accent3">
                    <a:lumMod val="50000"/>
                  </a:schemeClr>
                </a:solidFill>
                <a:latin typeface="Century Gothic" pitchFamily="34" charset="0"/>
              </a:rPr>
              <a:t>Que Dice la Demanda </a:t>
            </a:r>
          </a:p>
          <a:p>
            <a:pPr algn="ctr"/>
            <a:r>
              <a:rPr lang="es-MX" sz="6600" b="1" dirty="0">
                <a:solidFill>
                  <a:schemeClr val="accent3">
                    <a:lumMod val="50000"/>
                  </a:schemeClr>
                </a:solidFill>
                <a:latin typeface="Century Gothic" pitchFamily="34" charset="0"/>
              </a:rPr>
              <a:t>VIS?</a:t>
            </a:r>
            <a:endParaRPr lang="es-CO" sz="6600" b="1" dirty="0">
              <a:solidFill>
                <a:schemeClr val="accent3">
                  <a:lumMod val="50000"/>
                </a:schemeClr>
              </a:solidFill>
              <a:latin typeface="Century Gothic" pitchFamily="34" charset="0"/>
            </a:endParaRPr>
          </a:p>
        </p:txBody>
      </p:sp>
    </p:spTree>
    <p:extLst>
      <p:ext uri="{BB962C8B-B14F-4D97-AF65-F5344CB8AC3E}">
        <p14:creationId xmlns:p14="http://schemas.microsoft.com/office/powerpoint/2010/main" val="2762220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135" y="1124744"/>
            <a:ext cx="853535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816317" y="5301209"/>
            <a:ext cx="8324556" cy="646331"/>
          </a:xfrm>
          <a:prstGeom prst="rect">
            <a:avLst/>
          </a:prstGeom>
        </p:spPr>
        <p:txBody>
          <a:bodyPr wrap="square">
            <a:spAutoFit/>
          </a:bodyPr>
          <a:lstStyle/>
          <a:p>
            <a:r>
              <a:rPr lang="es-CO" sz="1200" b="1" dirty="0">
                <a:solidFill>
                  <a:schemeClr val="accent3">
                    <a:lumMod val="50000"/>
                  </a:schemeClr>
                </a:solidFill>
              </a:rPr>
              <a:t>Incluye Bogotá, </a:t>
            </a:r>
            <a:r>
              <a:rPr lang="es-CO" sz="1200" b="1" dirty="0" err="1">
                <a:solidFill>
                  <a:schemeClr val="accent3">
                    <a:lumMod val="50000"/>
                  </a:schemeClr>
                </a:solidFill>
              </a:rPr>
              <a:t>MedellÍn</a:t>
            </a:r>
            <a:r>
              <a:rPr lang="es-CO" sz="1200" b="1" dirty="0">
                <a:solidFill>
                  <a:schemeClr val="accent3">
                    <a:lumMod val="50000"/>
                  </a:schemeClr>
                </a:solidFill>
              </a:rPr>
              <a:t>, Cali, Barranquilla, Cartagena, Santa Marta y Villavicencio con municipios aledaños </a:t>
            </a:r>
          </a:p>
          <a:p>
            <a:r>
              <a:rPr lang="es-CO" sz="1200" b="1" dirty="0">
                <a:solidFill>
                  <a:schemeClr val="accent3">
                    <a:lumMod val="50000"/>
                  </a:schemeClr>
                </a:solidFill>
              </a:rPr>
              <a:t>Excluye Bucaramanga . Se inició seguimiento en junio del 2011</a:t>
            </a:r>
          </a:p>
          <a:p>
            <a:r>
              <a:rPr lang="es-CO" sz="1200" b="1" dirty="0">
                <a:solidFill>
                  <a:schemeClr val="accent3">
                    <a:lumMod val="50000"/>
                  </a:schemeClr>
                </a:solidFill>
              </a:rPr>
              <a:t>Deflactado por IPC Nacional.  Fuente:  La Galería Inmobiliaria.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0096" y="3119944"/>
            <a:ext cx="3266286" cy="10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944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848190" y="5823849"/>
            <a:ext cx="8324556" cy="646331"/>
          </a:xfrm>
          <a:prstGeom prst="rect">
            <a:avLst/>
          </a:prstGeom>
        </p:spPr>
        <p:txBody>
          <a:bodyPr wrap="square">
            <a:spAutoFit/>
          </a:bodyPr>
          <a:lstStyle/>
          <a:p>
            <a:r>
              <a:rPr lang="es-CO" sz="1200" b="1" dirty="0">
                <a:solidFill>
                  <a:schemeClr val="accent3">
                    <a:lumMod val="50000"/>
                  </a:schemeClr>
                </a:solidFill>
              </a:rPr>
              <a:t>Incluye Bogotá, </a:t>
            </a:r>
            <a:r>
              <a:rPr lang="es-CO" sz="1200" b="1" dirty="0" err="1">
                <a:solidFill>
                  <a:schemeClr val="accent3">
                    <a:lumMod val="50000"/>
                  </a:schemeClr>
                </a:solidFill>
              </a:rPr>
              <a:t>MedellÍn</a:t>
            </a:r>
            <a:r>
              <a:rPr lang="es-CO" sz="1200" b="1" dirty="0">
                <a:solidFill>
                  <a:schemeClr val="accent3">
                    <a:lumMod val="50000"/>
                  </a:schemeClr>
                </a:solidFill>
              </a:rPr>
              <a:t>, Cali, Barranquilla, Cartagena, Santa Marta y Villavicencio con municipios aledaños </a:t>
            </a:r>
          </a:p>
          <a:p>
            <a:r>
              <a:rPr lang="es-CO" sz="1200" b="1" dirty="0">
                <a:solidFill>
                  <a:schemeClr val="accent3">
                    <a:lumMod val="50000"/>
                  </a:schemeClr>
                </a:solidFill>
              </a:rPr>
              <a:t>Excluye Bucaramanga . Se inició seguimiento en junio del 2011</a:t>
            </a:r>
          </a:p>
          <a:p>
            <a:r>
              <a:rPr lang="es-CO" sz="1200" b="1" dirty="0">
                <a:solidFill>
                  <a:schemeClr val="accent3">
                    <a:lumMod val="50000"/>
                  </a:schemeClr>
                </a:solidFill>
              </a:rPr>
              <a:t>Fuente</a:t>
            </a:r>
            <a:r>
              <a:rPr lang="es-CO" sz="1200" b="1" dirty="0">
                <a:solidFill>
                  <a:schemeClr val="accent3">
                    <a:lumMod val="50000"/>
                  </a:schemeClr>
                </a:solidFill>
              </a:rPr>
              <a:t>:  La Galería Inmobiliaria.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163" y="247432"/>
            <a:ext cx="5440176" cy="296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163" y="3140968"/>
            <a:ext cx="5440176" cy="269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199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txBox="1">
            <a:spLocks/>
          </p:cNvSpPr>
          <p:nvPr/>
        </p:nvSpPr>
        <p:spPr bwMode="auto">
          <a:xfrm>
            <a:off x="2099127" y="1522905"/>
            <a:ext cx="8028410" cy="4464496"/>
          </a:xfrm>
          <a:prstGeom prst="rect">
            <a:avLst/>
          </a:prstGeom>
          <a:noFill/>
          <a:ln w="9525">
            <a:noFill/>
            <a:miter lim="800000"/>
            <a:headEnd/>
            <a:tailEnd/>
          </a:ln>
        </p:spPr>
        <p:txBody>
          <a:bodyPr/>
          <a:lstStyle/>
          <a:p>
            <a:pPr marL="457200" indent="-457200" algn="just">
              <a:buAutoNum type="arabicPeriod"/>
            </a:pPr>
            <a:endParaRPr lang="es-MX" sz="2000" b="1" dirty="0">
              <a:solidFill>
                <a:schemeClr val="accent3">
                  <a:lumMod val="50000"/>
                </a:schemeClr>
              </a:solidFill>
              <a:latin typeface="Century Gothic" pitchFamily="34" charset="0"/>
            </a:endParaRPr>
          </a:p>
          <a:p>
            <a:pPr marL="457200" indent="-457200" algn="just">
              <a:buFontTx/>
              <a:buAutoNum type="arabicPeriod"/>
            </a:pPr>
            <a:r>
              <a:rPr lang="es-MX" sz="2400" b="1" dirty="0">
                <a:solidFill>
                  <a:schemeClr val="accent3">
                    <a:lumMod val="50000"/>
                  </a:schemeClr>
                </a:solidFill>
                <a:latin typeface="Century Gothic" pitchFamily="34" charset="0"/>
              </a:rPr>
              <a:t>MI CASA YA:   </a:t>
            </a:r>
            <a:endParaRPr lang="es-MX" sz="2400" b="1" dirty="0">
              <a:solidFill>
                <a:schemeClr val="accent3">
                  <a:lumMod val="50000"/>
                </a:schemeClr>
              </a:solidFill>
              <a:latin typeface="Century Gothic" pitchFamily="34" charset="0"/>
            </a:endParaRPr>
          </a:p>
          <a:p>
            <a:pPr marL="457200" indent="-457200" algn="just">
              <a:buFontTx/>
              <a:buAutoNum type="arabicPeriod"/>
            </a:pPr>
            <a:endParaRPr lang="es-MX" sz="2400" b="1" dirty="0">
              <a:solidFill>
                <a:schemeClr val="accent3">
                  <a:lumMod val="50000"/>
                </a:schemeClr>
              </a:solidFill>
              <a:latin typeface="Century Gothic" pitchFamily="34" charset="0"/>
            </a:endParaRPr>
          </a:p>
          <a:p>
            <a:pPr algn="just"/>
            <a:r>
              <a:rPr lang="es-MX" sz="2400" b="1" dirty="0">
                <a:solidFill>
                  <a:schemeClr val="accent3">
                    <a:lumMod val="50000"/>
                  </a:schemeClr>
                </a:solidFill>
                <a:latin typeface="Century Gothic" pitchFamily="34" charset="0"/>
              </a:rPr>
              <a:t>Permite un </a:t>
            </a:r>
            <a:r>
              <a:rPr lang="es-MX" sz="2400" b="1" dirty="0">
                <a:solidFill>
                  <a:schemeClr val="accent3">
                    <a:lumMod val="50000"/>
                  </a:schemeClr>
                </a:solidFill>
                <a:latin typeface="Century Gothic" pitchFamily="34" charset="0"/>
              </a:rPr>
              <a:t>mayor </a:t>
            </a:r>
            <a:r>
              <a:rPr lang="es-MX" sz="2400" b="1" dirty="0">
                <a:solidFill>
                  <a:schemeClr val="accent3">
                    <a:lumMod val="50000"/>
                  </a:schemeClr>
                </a:solidFill>
                <a:latin typeface="Century Gothic" pitchFamily="34" charset="0"/>
              </a:rPr>
              <a:t>acceso </a:t>
            </a:r>
            <a:r>
              <a:rPr lang="es-MX" sz="2400" b="1" dirty="0">
                <a:solidFill>
                  <a:schemeClr val="accent3">
                    <a:lumMod val="50000"/>
                  </a:schemeClr>
                </a:solidFill>
                <a:latin typeface="Century Gothic" pitchFamily="34" charset="0"/>
              </a:rPr>
              <a:t>a la v</a:t>
            </a:r>
            <a:r>
              <a:rPr lang="es-MX" sz="2400" b="1" dirty="0">
                <a:solidFill>
                  <a:schemeClr val="accent3">
                    <a:lumMod val="50000"/>
                  </a:schemeClr>
                </a:solidFill>
                <a:latin typeface="Century Gothic" pitchFamily="34" charset="0"/>
              </a:rPr>
              <a:t>ivienda para compradores de menores ingresos, el cual se </a:t>
            </a:r>
            <a:r>
              <a:rPr lang="es-MX" sz="2400" b="1" dirty="0">
                <a:solidFill>
                  <a:schemeClr val="accent3">
                    <a:lumMod val="50000"/>
                  </a:schemeClr>
                </a:solidFill>
                <a:latin typeface="Century Gothic" pitchFamily="34" charset="0"/>
              </a:rPr>
              <a:t>concentra en buscar </a:t>
            </a:r>
            <a:r>
              <a:rPr lang="es-MX" sz="2400" b="1" dirty="0">
                <a:solidFill>
                  <a:schemeClr val="accent3">
                    <a:lumMod val="50000"/>
                  </a:schemeClr>
                </a:solidFill>
                <a:latin typeface="Century Gothic" pitchFamily="34" charset="0"/>
              </a:rPr>
              <a:t>vivienda nueva </a:t>
            </a:r>
            <a:r>
              <a:rPr lang="es-MX" sz="2400" b="1" dirty="0">
                <a:solidFill>
                  <a:schemeClr val="accent3">
                    <a:lumMod val="50000"/>
                  </a:schemeClr>
                </a:solidFill>
                <a:latin typeface="Century Gothic" pitchFamily="34" charset="0"/>
              </a:rPr>
              <a:t>y </a:t>
            </a:r>
            <a:r>
              <a:rPr lang="es-MX" sz="2400" b="1" dirty="0">
                <a:solidFill>
                  <a:schemeClr val="accent3">
                    <a:lumMod val="50000"/>
                  </a:schemeClr>
                </a:solidFill>
                <a:latin typeface="Century Gothic" pitchFamily="34" charset="0"/>
              </a:rPr>
              <a:t>se observa un aumento en la participación de los compradores que son trabajadores independientes.</a:t>
            </a:r>
            <a:endParaRPr lang="es-MX" sz="2400" b="1" dirty="0">
              <a:solidFill>
                <a:schemeClr val="accent3">
                  <a:lumMod val="50000"/>
                </a:schemeClr>
              </a:solidFill>
              <a:latin typeface="Century Gothic" pitchFamily="34" charset="0"/>
            </a:endParaRPr>
          </a:p>
          <a:p>
            <a:pPr marL="457200" indent="-457200" algn="just">
              <a:buAutoNum type="arabicPeriod"/>
            </a:pPr>
            <a:endParaRPr lang="es-MX" sz="2000" b="1" dirty="0">
              <a:solidFill>
                <a:schemeClr val="accent3">
                  <a:lumMod val="50000"/>
                </a:schemeClr>
              </a:solidFill>
              <a:latin typeface="Century Gothic" pitchFamily="34" charset="0"/>
            </a:endParaRPr>
          </a:p>
          <a:p>
            <a:pPr marL="457200" indent="-457200" algn="just">
              <a:buAutoNum type="arabicPeriod"/>
            </a:pPr>
            <a:endParaRPr lang="es-MX" sz="2000" b="1" dirty="0">
              <a:solidFill>
                <a:schemeClr val="accent3">
                  <a:lumMod val="50000"/>
                </a:schemeClr>
              </a:solidFill>
              <a:latin typeface="Century Gothic" pitchFamily="34" charset="0"/>
            </a:endParaRPr>
          </a:p>
          <a:p>
            <a:pPr marL="457200" indent="-457200" algn="just">
              <a:buAutoNum type="arabicPeriod"/>
            </a:pPr>
            <a:endParaRPr lang="es-CO" sz="2000" b="1" dirty="0">
              <a:solidFill>
                <a:schemeClr val="accent3">
                  <a:lumMod val="50000"/>
                </a:schemeClr>
              </a:solidFill>
              <a:latin typeface="Century Gothic" pitchFamily="34" charset="0"/>
            </a:endParaRPr>
          </a:p>
        </p:txBody>
      </p:sp>
      <p:sp>
        <p:nvSpPr>
          <p:cNvPr id="3" name="1 Título"/>
          <p:cNvSpPr txBox="1">
            <a:spLocks/>
          </p:cNvSpPr>
          <p:nvPr/>
        </p:nvSpPr>
        <p:spPr bwMode="auto">
          <a:xfrm>
            <a:off x="2208214" y="266701"/>
            <a:ext cx="6695777" cy="498475"/>
          </a:xfrm>
          <a:prstGeom prst="rect">
            <a:avLst/>
          </a:prstGeom>
          <a:noFill/>
          <a:ln w="9525">
            <a:noFill/>
            <a:miter lim="800000"/>
            <a:headEnd/>
            <a:tailEnd/>
          </a:ln>
        </p:spPr>
        <p:txBody>
          <a:bodyPr/>
          <a:lstStyle/>
          <a:p>
            <a:r>
              <a:rPr lang="es-MX" sz="2400" b="1" dirty="0">
                <a:solidFill>
                  <a:schemeClr val="accent3">
                    <a:lumMod val="50000"/>
                  </a:schemeClr>
                </a:solidFill>
                <a:latin typeface="Century Gothic" pitchFamily="34" charset="0"/>
              </a:rPr>
              <a:t>Factores </a:t>
            </a:r>
            <a:r>
              <a:rPr lang="es-MX" sz="2400" b="1" dirty="0">
                <a:solidFill>
                  <a:schemeClr val="accent3">
                    <a:lumMod val="50000"/>
                  </a:schemeClr>
                </a:solidFill>
                <a:latin typeface="Century Gothic" pitchFamily="34" charset="0"/>
              </a:rPr>
              <a:t>que impulsaron </a:t>
            </a:r>
            <a:r>
              <a:rPr lang="es-MX" sz="2400" b="1" dirty="0">
                <a:solidFill>
                  <a:schemeClr val="accent3">
                    <a:lumMod val="50000"/>
                  </a:schemeClr>
                </a:solidFill>
                <a:latin typeface="Century Gothic" pitchFamily="34" charset="0"/>
              </a:rPr>
              <a:t>la </a:t>
            </a:r>
            <a:r>
              <a:rPr lang="es-MX" sz="2400" b="1" dirty="0">
                <a:solidFill>
                  <a:schemeClr val="accent3">
                    <a:lumMod val="50000"/>
                  </a:schemeClr>
                </a:solidFill>
                <a:latin typeface="Century Gothic" pitchFamily="34" charset="0"/>
              </a:rPr>
              <a:t>demanda </a:t>
            </a:r>
            <a:r>
              <a:rPr lang="es-MX" sz="2400" b="1" dirty="0">
                <a:solidFill>
                  <a:schemeClr val="accent3">
                    <a:lumMod val="50000"/>
                  </a:schemeClr>
                </a:solidFill>
                <a:latin typeface="Century Gothic" pitchFamily="34" charset="0"/>
              </a:rPr>
              <a:t>VIS</a:t>
            </a:r>
            <a:endParaRPr lang="es-CO" sz="2400" b="1" dirty="0">
              <a:solidFill>
                <a:schemeClr val="accent3">
                  <a:lumMod val="50000"/>
                </a:schemeClr>
              </a:solidFill>
              <a:latin typeface="Century Gothic" pitchFamily="34" charset="0"/>
            </a:endParaRPr>
          </a:p>
        </p:txBody>
      </p:sp>
    </p:spTree>
    <p:extLst>
      <p:ext uri="{BB962C8B-B14F-4D97-AF65-F5344CB8AC3E}">
        <p14:creationId xmlns:p14="http://schemas.microsoft.com/office/powerpoint/2010/main" val="1994750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Patr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38257</TotalTime>
  <Words>1552</Words>
  <Application>Microsoft Office PowerPoint</Application>
  <PresentationFormat>Panorámica</PresentationFormat>
  <Paragraphs>219</Paragraphs>
  <Slides>35</Slides>
  <Notes>26</Notes>
  <HiddenSlides>2</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35</vt:i4>
      </vt:variant>
    </vt:vector>
  </HeadingPairs>
  <TitlesOfParts>
    <vt:vector size="43" baseType="lpstr">
      <vt:lpstr>MS PGothic</vt:lpstr>
      <vt:lpstr>Arial</vt:lpstr>
      <vt:lpstr>Calibri</vt:lpstr>
      <vt:lpstr>Century Gothic</vt:lpstr>
      <vt:lpstr>Tahoma</vt:lpstr>
      <vt:lpstr>Times New Roman</vt:lpstr>
      <vt:lpstr>Wingdings</vt:lpstr>
      <vt:lpstr>Patron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Factores de ajuste actual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dnavarro</dc:creator>
  <cp:lastModifiedBy>Salma Hoyos Villamil</cp:lastModifiedBy>
  <cp:revision>2437</cp:revision>
  <cp:lastPrinted>2017-07-04T21:47:29Z</cp:lastPrinted>
  <dcterms:created xsi:type="dcterms:W3CDTF">2012-09-19T14:44:51Z</dcterms:created>
  <dcterms:modified xsi:type="dcterms:W3CDTF">2017-09-14T18:01:45Z</dcterms:modified>
</cp:coreProperties>
</file>