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270" r:id="rId3"/>
    <p:sldId id="257" r:id="rId4"/>
    <p:sldId id="258" r:id="rId5"/>
    <p:sldId id="260" r:id="rId6"/>
    <p:sldId id="272" r:id="rId7"/>
    <p:sldId id="265" r:id="rId8"/>
    <p:sldId id="288" r:id="rId9"/>
    <p:sldId id="289" r:id="rId10"/>
    <p:sldId id="290" r:id="rId11"/>
    <p:sldId id="291" r:id="rId12"/>
    <p:sldId id="293" r:id="rId13"/>
    <p:sldId id="295" r:id="rId14"/>
    <p:sldId id="296" r:id="rId15"/>
    <p:sldId id="297" r:id="rId16"/>
    <p:sldId id="298" r:id="rId17"/>
    <p:sldId id="299" r:id="rId18"/>
    <p:sldId id="300" r:id="rId19"/>
    <p:sldId id="301" r:id="rId20"/>
    <p:sldId id="268"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212"/>
    <a:srgbClr val="22191A"/>
    <a:srgbClr val="142426"/>
    <a:srgbClr val="4B4B4B"/>
    <a:srgbClr val="CCD707"/>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81282" autoAdjust="0"/>
  </p:normalViewPr>
  <p:slideViewPr>
    <p:cSldViewPr snapToGrid="0">
      <p:cViewPr varScale="1">
        <p:scale>
          <a:sx n="80" d="100"/>
          <a:sy n="80" d="100"/>
        </p:scale>
        <p:origin x="2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2850D-9B3B-44A2-A086-1055813CC97C}" type="datetimeFigureOut">
              <a:rPr lang="es-CO" smtClean="0"/>
              <a:t>27/10/16</a:t>
            </a:fld>
            <a:endParaRPr lang="es-C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36BB5-8CCA-42A3-906E-7C3ECC00019B}" type="slidenum">
              <a:rPr lang="es-CO" smtClean="0"/>
              <a:t>‹#›</a:t>
            </a:fld>
            <a:endParaRPr lang="es-CO"/>
          </a:p>
        </p:txBody>
      </p:sp>
    </p:spTree>
    <p:extLst>
      <p:ext uri="{BB962C8B-B14F-4D97-AF65-F5344CB8AC3E}">
        <p14:creationId xmlns:p14="http://schemas.microsoft.com/office/powerpoint/2010/main" val="71646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Tittle</a:t>
            </a:r>
            <a:r>
              <a:rPr lang="en-US" baseline="0" dirty="0"/>
              <a:t> slide</a:t>
            </a:r>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a:t>
            </a:fld>
            <a:endParaRPr lang="es-CO"/>
          </a:p>
        </p:txBody>
      </p:sp>
    </p:spTree>
    <p:extLst>
      <p:ext uri="{BB962C8B-B14F-4D97-AF65-F5344CB8AC3E}">
        <p14:creationId xmlns:p14="http://schemas.microsoft.com/office/powerpoint/2010/main" val="390262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Fun</a:t>
            </a:r>
          </a:p>
          <a:p>
            <a:endParaRPr lang="es-CO" dirty="0" smtClean="0"/>
          </a:p>
          <a:p>
            <a:r>
              <a:rPr lang="es-CO" dirty="0" smtClean="0"/>
              <a:t>-users show great interest in using biometrics</a:t>
            </a:r>
          </a:p>
          <a:p>
            <a:endParaRPr lang="es-CO" dirty="0" smtClean="0"/>
          </a:p>
          <a:p>
            <a:r>
              <a:rPr lang="es-CO" dirty="0" smtClean="0"/>
              <a:t>-funny/fun, compared to a selfie</a:t>
            </a:r>
          </a:p>
          <a:p>
            <a:endParaRPr lang="es-CO" dirty="0" smtClean="0"/>
          </a:p>
          <a:p>
            <a:r>
              <a:rPr lang="es-CO" dirty="0" smtClean="0"/>
              <a:t>-Fashionable,</a:t>
            </a:r>
            <a:r>
              <a:rPr lang="es-CO" baseline="0" dirty="0" smtClean="0"/>
              <a:t> led by TouchID from Apple</a:t>
            </a:r>
            <a:endParaRPr lang="es-CO" dirty="0" smtClean="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10</a:t>
            </a:fld>
            <a:endParaRPr lang="es-CO"/>
          </a:p>
        </p:txBody>
      </p:sp>
    </p:spTree>
    <p:extLst>
      <p:ext uri="{BB962C8B-B14F-4D97-AF65-F5344CB8AC3E}">
        <p14:creationId xmlns:p14="http://schemas.microsoft.com/office/powerpoint/2010/main" val="119577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b="1" kern="1200" dirty="0" smtClean="0">
                <a:solidFill>
                  <a:schemeClr val="tx1"/>
                </a:solidFill>
                <a:effectLst/>
                <a:latin typeface="+mn-lt"/>
                <a:ea typeface="+mn-ea"/>
                <a:cs typeface="+mn-cs"/>
              </a:rPr>
              <a:t>Eyes</a:t>
            </a:r>
          </a:p>
          <a:p>
            <a:r>
              <a:rPr lang="es-CO" sz="1200" b="1" kern="1200" dirty="0" smtClean="0">
                <a:solidFill>
                  <a:schemeClr val="tx1"/>
                </a:solidFill>
                <a:effectLst/>
                <a:latin typeface="+mn-lt"/>
                <a:ea typeface="+mn-ea"/>
                <a:cs typeface="+mn-cs"/>
              </a:rPr>
              <a:t>Ears</a:t>
            </a:r>
          </a:p>
          <a:p>
            <a:r>
              <a:rPr lang="es-CO" sz="1200" b="1" kern="1200" dirty="0" smtClean="0">
                <a:solidFill>
                  <a:schemeClr val="tx1"/>
                </a:solidFill>
                <a:effectLst/>
                <a:latin typeface="+mn-lt"/>
                <a:ea typeface="+mn-ea"/>
                <a:cs typeface="+mn-cs"/>
              </a:rPr>
              <a:t>Face</a:t>
            </a:r>
          </a:p>
          <a:p>
            <a:r>
              <a:rPr lang="es-CO" sz="1200" b="1" kern="1200" dirty="0" smtClean="0">
                <a:solidFill>
                  <a:schemeClr val="tx1"/>
                </a:solidFill>
                <a:effectLst/>
                <a:latin typeface="+mn-lt"/>
                <a:ea typeface="+mn-ea"/>
                <a:cs typeface="+mn-cs"/>
              </a:rPr>
              <a:t>Geometry</a:t>
            </a:r>
            <a:r>
              <a:rPr lang="es-CO" sz="1200" b="1" kern="1200" baseline="0" dirty="0" smtClean="0">
                <a:solidFill>
                  <a:schemeClr val="tx1"/>
                </a:solidFill>
                <a:effectLst/>
                <a:latin typeface="+mn-lt"/>
                <a:ea typeface="+mn-ea"/>
                <a:cs typeface="+mn-cs"/>
              </a:rPr>
              <a:t> of eyes, hands</a:t>
            </a:r>
          </a:p>
          <a:p>
            <a:r>
              <a:rPr lang="es-CO" sz="1200" b="1" kern="1200" baseline="0" dirty="0" smtClean="0">
                <a:solidFill>
                  <a:schemeClr val="tx1"/>
                </a:solidFill>
                <a:effectLst/>
                <a:latin typeface="+mn-lt"/>
                <a:ea typeface="+mn-ea"/>
                <a:cs typeface="+mn-cs"/>
              </a:rPr>
              <a:t>Click frequency</a:t>
            </a:r>
            <a:r>
              <a:rPr lang="en-US" sz="1200" b="1" kern="1200" baseline="0" dirty="0" smtClean="0">
                <a:solidFill>
                  <a:schemeClr val="tx1"/>
                </a:solidFill>
                <a:effectLst/>
                <a:latin typeface="+mn-lt"/>
                <a:ea typeface="+mn-ea"/>
                <a:cs typeface="+mn-cs"/>
              </a:rPr>
              <a:t>—</a:t>
            </a:r>
            <a:r>
              <a:rPr lang="es-CO" sz="1200" b="1" kern="1200" baseline="0" dirty="0" smtClean="0">
                <a:solidFill>
                  <a:schemeClr val="tx1"/>
                </a:solidFill>
                <a:effectLst/>
                <a:latin typeface="+mn-lt"/>
                <a:ea typeface="+mn-ea"/>
                <a:cs typeface="+mn-cs"/>
              </a:rPr>
              <a:t>biometric behaviors</a:t>
            </a:r>
          </a:p>
          <a:p>
            <a:r>
              <a:rPr lang="es-CO" sz="1200" b="1" kern="1200" baseline="0" dirty="0" smtClean="0">
                <a:solidFill>
                  <a:schemeClr val="tx1"/>
                </a:solidFill>
                <a:effectLst/>
                <a:latin typeface="+mn-lt"/>
                <a:ea typeface="+mn-ea"/>
                <a:cs typeface="+mn-cs"/>
              </a:rPr>
              <a:t>Voice</a:t>
            </a:r>
          </a:p>
          <a:p>
            <a:r>
              <a:rPr lang="es-CO" sz="1200" b="1" kern="1200" baseline="0" dirty="0" smtClean="0">
                <a:solidFill>
                  <a:schemeClr val="tx1"/>
                </a:solidFill>
                <a:effectLst/>
                <a:latin typeface="+mn-lt"/>
                <a:ea typeface="+mn-ea"/>
                <a:cs typeface="+mn-cs"/>
              </a:rPr>
              <a:t>Veins</a:t>
            </a:r>
          </a:p>
          <a:p>
            <a:r>
              <a:rPr lang="es-CO" sz="1200" b="1" kern="1200" baseline="0" dirty="0" smtClean="0">
                <a:solidFill>
                  <a:schemeClr val="tx1"/>
                </a:solidFill>
                <a:effectLst/>
                <a:latin typeface="+mn-lt"/>
                <a:ea typeface="+mn-ea"/>
                <a:cs typeface="+mn-cs"/>
              </a:rPr>
              <a:t>Etc</a:t>
            </a:r>
          </a:p>
          <a:p>
            <a:endParaRPr lang="es-CO" sz="1200" b="1" kern="1200" dirty="0" smtClean="0">
              <a:solidFill>
                <a:schemeClr val="tx1"/>
              </a:solidFill>
              <a:effectLst/>
              <a:latin typeface="+mn-lt"/>
              <a:ea typeface="+mn-ea"/>
              <a:cs typeface="+mn-cs"/>
            </a:endParaRPr>
          </a:p>
          <a:p>
            <a:endParaRPr lang="es-CO" sz="1200" b="1" kern="1200" dirty="0" smtClean="0">
              <a:solidFill>
                <a:schemeClr val="tx1"/>
              </a:solidFill>
              <a:effectLst/>
              <a:latin typeface="+mn-lt"/>
              <a:ea typeface="+mn-ea"/>
              <a:cs typeface="+mn-cs"/>
            </a:endParaRPr>
          </a:p>
          <a:p>
            <a:endParaRPr lang="es-CO" sz="1200" b="1" kern="1200" dirty="0" smtClean="0">
              <a:solidFill>
                <a:schemeClr val="tx1"/>
              </a:solidFill>
              <a:effectLst/>
              <a:latin typeface="+mn-lt"/>
              <a:ea typeface="+mn-ea"/>
              <a:cs typeface="+mn-cs"/>
            </a:endParaRPr>
          </a:p>
          <a:p>
            <a:r>
              <a:rPr lang="es-CO" sz="1200" b="1" kern="1200" dirty="0" smtClean="0">
                <a:solidFill>
                  <a:schemeClr val="tx1"/>
                </a:solidFill>
                <a:effectLst/>
                <a:latin typeface="+mn-lt"/>
                <a:ea typeface="+mn-ea"/>
                <a:cs typeface="+mn-cs"/>
              </a:rPr>
              <a:t>Correspondencia </a:t>
            </a:r>
            <a:r>
              <a:rPr lang="es-CO" sz="1200" b="1" kern="1200" dirty="0">
                <a:solidFill>
                  <a:schemeClr val="tx1"/>
                </a:solidFill>
                <a:effectLst/>
                <a:latin typeface="+mn-lt"/>
                <a:ea typeface="+mn-ea"/>
                <a:cs typeface="+mn-cs"/>
              </a:rPr>
              <a:t>de ADN</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Química:</a:t>
            </a:r>
            <a:r>
              <a:rPr lang="es-CO" sz="1200" kern="1200" dirty="0">
                <a:solidFill>
                  <a:schemeClr val="tx1"/>
                </a:solidFill>
                <a:effectLst/>
                <a:latin typeface="+mn-lt"/>
                <a:ea typeface="+mn-ea"/>
                <a:cs typeface="+mn-cs"/>
              </a:rPr>
              <a:t> La identificación de un individuo mediante el análisis de segmentos de ADN.</a:t>
            </a:r>
          </a:p>
          <a:p>
            <a:r>
              <a:rPr lang="es-CO" sz="1200" b="1" kern="1200" dirty="0">
                <a:solidFill>
                  <a:schemeClr val="tx1"/>
                </a:solidFill>
                <a:effectLst/>
                <a:latin typeface="+mn-lt"/>
                <a:ea typeface="+mn-ea"/>
                <a:cs typeface="+mn-cs"/>
              </a:rPr>
              <a:t>Orejas</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a:t>
            </a:r>
            <a:r>
              <a:rPr lang="es-CO" sz="1200" kern="1200" dirty="0">
                <a:solidFill>
                  <a:schemeClr val="tx1"/>
                </a:solidFill>
                <a:effectLst/>
                <a:latin typeface="+mn-lt"/>
                <a:ea typeface="+mn-ea"/>
                <a:cs typeface="+mn-cs"/>
              </a:rPr>
              <a:t> Identificación mediante el reconocimiento de la forma de las orejas.</a:t>
            </a:r>
          </a:p>
          <a:p>
            <a:r>
              <a:rPr lang="es-CO" sz="1200" b="1" kern="1200" dirty="0">
                <a:solidFill>
                  <a:schemeClr val="tx1"/>
                </a:solidFill>
                <a:effectLst/>
                <a:latin typeface="+mn-lt"/>
                <a:ea typeface="+mn-ea"/>
                <a:cs typeface="+mn-cs"/>
              </a:rPr>
              <a:t>Ojos - Iris</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a:t>
            </a:r>
            <a:r>
              <a:rPr lang="es-CO" sz="1200" kern="1200" dirty="0">
                <a:solidFill>
                  <a:schemeClr val="tx1"/>
                </a:solidFill>
                <a:effectLst/>
                <a:latin typeface="+mn-lt"/>
                <a:ea typeface="+mn-ea"/>
                <a:cs typeface="+mn-cs"/>
              </a:rPr>
              <a:t> Identificación mediante rasgos distintivos en el iris de un individuo.</a:t>
            </a:r>
          </a:p>
          <a:p>
            <a:r>
              <a:rPr lang="es-CO" sz="1200" b="1" kern="1200" dirty="0">
                <a:solidFill>
                  <a:schemeClr val="tx1"/>
                </a:solidFill>
                <a:effectLst/>
                <a:latin typeface="+mn-lt"/>
                <a:ea typeface="+mn-ea"/>
                <a:cs typeface="+mn-cs"/>
              </a:rPr>
              <a:t>Ojos - Retina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a:t>
            </a:r>
            <a:r>
              <a:rPr lang="es-CO" sz="1200" kern="1200" dirty="0">
                <a:solidFill>
                  <a:schemeClr val="tx1"/>
                </a:solidFill>
                <a:effectLst/>
                <a:latin typeface="+mn-lt"/>
                <a:ea typeface="+mn-ea"/>
                <a:cs typeface="+mn-cs"/>
              </a:rPr>
              <a:t> El uso de los patrones de los conductos circulatorios en el ojo con el propósito de identificar un individuo.</a:t>
            </a:r>
          </a:p>
          <a:p>
            <a:r>
              <a:rPr lang="es-CO" sz="1200" b="1" kern="1200" dirty="0">
                <a:solidFill>
                  <a:schemeClr val="tx1"/>
                </a:solidFill>
                <a:effectLst/>
                <a:latin typeface="+mn-lt"/>
                <a:ea typeface="+mn-ea"/>
                <a:cs typeface="+mn-cs"/>
              </a:rPr>
              <a:t>Rostro</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 </a:t>
            </a:r>
            <a:r>
              <a:rPr lang="es-CO" sz="1200" kern="1200" dirty="0">
                <a:solidFill>
                  <a:schemeClr val="tx1"/>
                </a:solidFill>
                <a:effectLst/>
                <a:latin typeface="+mn-lt"/>
                <a:ea typeface="+mn-ea"/>
                <a:cs typeface="+mn-cs"/>
              </a:rPr>
              <a:t>El análisis de los rasgos o patrones faciales con propósitos de identificación. La mayoría de sistemas de reconocimiento facial emplean </a:t>
            </a:r>
            <a:r>
              <a:rPr lang="es-CO" sz="1200" i="1" kern="1200" dirty="0" err="1">
                <a:solidFill>
                  <a:schemeClr val="tx1"/>
                </a:solidFill>
                <a:effectLst/>
                <a:latin typeface="+mn-lt"/>
                <a:ea typeface="+mn-ea"/>
                <a:cs typeface="+mn-cs"/>
              </a:rPr>
              <a:t>Eigenfaces</a:t>
            </a:r>
            <a:r>
              <a:rPr lang="es-CO" sz="1200" kern="1200" dirty="0">
                <a:solidFill>
                  <a:schemeClr val="tx1"/>
                </a:solidFill>
                <a:effectLst/>
                <a:latin typeface="+mn-lt"/>
                <a:ea typeface="+mn-ea"/>
                <a:cs typeface="+mn-cs"/>
              </a:rPr>
              <a:t> o algún tipo de análisis local de rasgos.</a:t>
            </a:r>
          </a:p>
          <a:p>
            <a:r>
              <a:rPr lang="es-CO" sz="1200" b="1" kern="1200" dirty="0">
                <a:solidFill>
                  <a:schemeClr val="tx1"/>
                </a:solidFill>
                <a:effectLst/>
                <a:latin typeface="+mn-lt"/>
                <a:ea typeface="+mn-ea"/>
                <a:cs typeface="+mn-cs"/>
              </a:rPr>
              <a:t>Huellas Dactilares</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a:t>
            </a:r>
            <a:r>
              <a:rPr lang="es-CO" sz="1200" kern="1200" dirty="0">
                <a:solidFill>
                  <a:schemeClr val="tx1"/>
                </a:solidFill>
                <a:effectLst/>
                <a:latin typeface="+mn-lt"/>
                <a:ea typeface="+mn-ea"/>
                <a:cs typeface="+mn-cs"/>
              </a:rPr>
              <a:t> El uso de las crestas y surcos encontrados en la superficie de los dedos humanos como forma de identificar un individuo. </a:t>
            </a:r>
          </a:p>
          <a:p>
            <a:r>
              <a:rPr lang="es-CO" sz="1200" b="1" kern="1200" dirty="0">
                <a:solidFill>
                  <a:schemeClr val="tx1"/>
                </a:solidFill>
                <a:effectLst/>
                <a:latin typeface="+mn-lt"/>
                <a:ea typeface="+mn-ea"/>
                <a:cs typeface="+mn-cs"/>
              </a:rPr>
              <a:t>Geometría Dactilar</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Visual/Espacial:</a:t>
            </a:r>
            <a:r>
              <a:rPr lang="es-CO" sz="1200" kern="1200" dirty="0">
                <a:solidFill>
                  <a:schemeClr val="tx1"/>
                </a:solidFill>
                <a:effectLst/>
                <a:latin typeface="+mn-lt"/>
                <a:ea typeface="+mn-ea"/>
                <a:cs typeface="+mn-cs"/>
              </a:rPr>
              <a:t> El uso de la geometría 3D de los dedos para determinar la identidad de un usuario.</a:t>
            </a:r>
          </a:p>
          <a:p>
            <a:r>
              <a:rPr lang="es-CO" sz="1200" b="1" kern="1200" dirty="0">
                <a:solidFill>
                  <a:schemeClr val="tx1"/>
                </a:solidFill>
                <a:effectLst/>
                <a:latin typeface="+mn-lt"/>
                <a:ea typeface="+mn-ea"/>
                <a:cs typeface="+mn-cs"/>
              </a:rPr>
              <a:t>Forma de Caminar</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de Comportamientos:</a:t>
            </a:r>
            <a:r>
              <a:rPr lang="es-CO" sz="1200" kern="1200" dirty="0">
                <a:solidFill>
                  <a:schemeClr val="tx1"/>
                </a:solidFill>
                <a:effectLst/>
                <a:latin typeface="+mn-lt"/>
                <a:ea typeface="+mn-ea"/>
                <a:cs typeface="+mn-cs"/>
              </a:rPr>
              <a:t> El análisis del estilo o forma de caminar de un individuo con fines de identificación.</a:t>
            </a:r>
          </a:p>
          <a:p>
            <a:r>
              <a:rPr lang="es-CO" sz="1200" b="1" kern="1200" dirty="0">
                <a:solidFill>
                  <a:schemeClr val="tx1"/>
                </a:solidFill>
                <a:effectLst/>
                <a:latin typeface="+mn-lt"/>
                <a:ea typeface="+mn-ea"/>
                <a:cs typeface="+mn-cs"/>
              </a:rPr>
              <a:t>Geometría de las Manos</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Visual/Espacial:</a:t>
            </a:r>
            <a:r>
              <a:rPr lang="es-CO" sz="1200" kern="1200" dirty="0">
                <a:solidFill>
                  <a:schemeClr val="tx1"/>
                </a:solidFill>
                <a:effectLst/>
                <a:latin typeface="+mn-lt"/>
                <a:ea typeface="+mn-ea"/>
                <a:cs typeface="+mn-cs"/>
              </a:rPr>
              <a:t> El uso de aspectos geométricos de las manos, tales como la longitud de los dedos o el ancho de la mano.</a:t>
            </a:r>
          </a:p>
          <a:p>
            <a:r>
              <a:rPr lang="es-CO" sz="1200" b="1" kern="1200" dirty="0">
                <a:solidFill>
                  <a:schemeClr val="tx1"/>
                </a:solidFill>
                <a:effectLst/>
                <a:latin typeface="+mn-lt"/>
                <a:ea typeface="+mn-ea"/>
                <a:cs typeface="+mn-cs"/>
              </a:rPr>
              <a:t>Aroma Corporal</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Olfativa:</a:t>
            </a:r>
            <a:r>
              <a:rPr lang="es-CO" sz="1200" kern="1200" dirty="0">
                <a:solidFill>
                  <a:schemeClr val="tx1"/>
                </a:solidFill>
                <a:effectLst/>
                <a:latin typeface="+mn-lt"/>
                <a:ea typeface="+mn-ea"/>
                <a:cs typeface="+mn-cs"/>
              </a:rPr>
              <a:t> Identificación de un individuo mediante su aroma corporal natural.</a:t>
            </a:r>
          </a:p>
          <a:p>
            <a:r>
              <a:rPr lang="es-CO" sz="1200" b="1" kern="1200" dirty="0">
                <a:solidFill>
                  <a:schemeClr val="tx1"/>
                </a:solidFill>
                <a:effectLst/>
                <a:latin typeface="+mn-lt"/>
                <a:ea typeface="+mn-ea"/>
                <a:cs typeface="+mn-cs"/>
              </a:rPr>
              <a:t>Reconocimiento de la Firma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Visual / de Comportamiento:</a:t>
            </a:r>
            <a:r>
              <a:rPr lang="es-CO" sz="1200" kern="1200" dirty="0">
                <a:solidFill>
                  <a:schemeClr val="tx1"/>
                </a:solidFill>
                <a:effectLst/>
                <a:latin typeface="+mn-lt"/>
                <a:ea typeface="+mn-ea"/>
                <a:cs typeface="+mn-cs"/>
              </a:rPr>
              <a:t> Es la autenticación de un individuo mediante el análisis de su escritura, en particular de su firma. Existen dos tipos de autenticación mediante firma o escritura, Estática o Dinámica. La estática es comúnmente utilizada como comparación visual entre dos firmas escaneadas o entre una firma escaneada y otra recientemente provista en tinta. Esta tecnología emplea un algoritmo para evaluar la estructura de las dos firmas. La autenticación dinámica es cada vez más popular debido a la captura de los datos de firma a lo largo de las coordinadas X, Y, T y P. Estos datos pueden ser utilizados en un tribunal de justicia y estudiados mediante herramientas especiales, además de que pueden ser empleados para crear una plantilla biométrica a partir de la cual se pueden autenticar futuras firmas dinámicas en el momento de confirmar un proceso o como parte de un flujo de trabajo.</a:t>
            </a:r>
          </a:p>
          <a:p>
            <a:r>
              <a:rPr lang="es-CO" sz="1200" b="1" kern="1200" dirty="0">
                <a:solidFill>
                  <a:schemeClr val="tx1"/>
                </a:solidFill>
                <a:effectLst/>
                <a:latin typeface="+mn-lt"/>
                <a:ea typeface="+mn-ea"/>
                <a:cs typeface="+mn-cs"/>
              </a:rPr>
              <a:t>Frecuencia de Tecleo</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de Comportamientos:</a:t>
            </a:r>
            <a:r>
              <a:rPr lang="es-CO" sz="1200" kern="1200" dirty="0">
                <a:solidFill>
                  <a:schemeClr val="tx1"/>
                </a:solidFill>
                <a:effectLst/>
                <a:latin typeface="+mn-lt"/>
                <a:ea typeface="+mn-ea"/>
                <a:cs typeface="+mn-cs"/>
              </a:rPr>
              <a:t> El aprovechamiento de características únicas del estilo de tecleo de un individuo.</a:t>
            </a:r>
          </a:p>
          <a:p>
            <a:r>
              <a:rPr lang="es-CO" sz="1200" b="1" kern="1200" dirty="0">
                <a:solidFill>
                  <a:schemeClr val="tx1"/>
                </a:solidFill>
                <a:effectLst/>
                <a:latin typeface="+mn-lt"/>
                <a:ea typeface="+mn-ea"/>
                <a:cs typeface="+mn-cs"/>
              </a:rPr>
              <a:t>Venas o Conductos Sanguíneos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Las venas u otros conductos sanguíneos en la palma de la mano o en los dedos pueden ser utilizados para identificar individuos.</a:t>
            </a:r>
          </a:p>
          <a:p>
            <a:r>
              <a:rPr lang="es-CO" sz="1200" b="1" kern="1200" dirty="0">
                <a:solidFill>
                  <a:schemeClr val="tx1"/>
                </a:solidFill>
                <a:effectLst/>
                <a:latin typeface="+mn-lt"/>
                <a:ea typeface="+mn-ea"/>
                <a:cs typeface="+mn-cs"/>
              </a:rPr>
              <a:t>Voz - Reconocimiento del Hablante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Existen dos aplicaciones principales para el reconocimiento de hablantes:</a:t>
            </a:r>
          </a:p>
          <a:p>
            <a:r>
              <a:rPr lang="es-CO" sz="1200" b="1" kern="1200" dirty="0">
                <a:solidFill>
                  <a:schemeClr val="tx1"/>
                </a:solidFill>
                <a:effectLst/>
                <a:latin typeface="+mn-lt"/>
                <a:ea typeface="+mn-ea"/>
                <a:cs typeface="+mn-cs"/>
              </a:rPr>
              <a:t>Verificación / Autenticación del Hablante</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Auditiva:</a:t>
            </a:r>
            <a:r>
              <a:rPr lang="es-CO" sz="1200" kern="1200" dirty="0">
                <a:solidFill>
                  <a:schemeClr val="tx1"/>
                </a:solidFill>
                <a:effectLst/>
                <a:latin typeface="+mn-lt"/>
                <a:ea typeface="+mn-ea"/>
                <a:cs typeface="+mn-cs"/>
              </a:rPr>
              <a:t> El uso de la voz como método para determinar la identidad del hablante. La verificación del hablante es de correspondencia 1:1 donde la voz del hablante es comparada con una plantilla preestablecida (también llamada “modelo” o “muestra” de voz). La verificación del hablante es utilizada usualmente como “guardián” de un sistema seguro  (p.ej. banca telefónica). Estos sistemas usualmente requieren la cooperación de usuario. Por ejemplo imagine que una persona presenta su pasaporte en un puesto de control y su foto es comparada con su rostro.</a:t>
            </a:r>
          </a:p>
          <a:p>
            <a:r>
              <a:rPr lang="es-CO" sz="1200" b="1" kern="1200" dirty="0">
                <a:solidFill>
                  <a:schemeClr val="tx1"/>
                </a:solidFill>
                <a:effectLst/>
                <a:latin typeface="+mn-lt"/>
                <a:ea typeface="+mn-ea"/>
                <a:cs typeface="+mn-cs"/>
              </a:rPr>
              <a:t>Identificación del Hablante</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Biometría Auditiva:</a:t>
            </a:r>
            <a:r>
              <a:rPr lang="es-CO" sz="1200" kern="1200" dirty="0">
                <a:solidFill>
                  <a:schemeClr val="tx1"/>
                </a:solidFill>
                <a:effectLst/>
                <a:latin typeface="+mn-lt"/>
                <a:ea typeface="+mn-ea"/>
                <a:cs typeface="+mn-cs"/>
              </a:rPr>
              <a:t> la identificación es la tarea de determinar la identidad desconocida de un hablante. La identificación de un hablantes es una correspondencia 1:N (varios) donde la muestra de voz es comparada contra varias otras muestras. Estos sistemas pueden ser implementados en secreto sin el conocimiento de los usuarios con el fin de identificar hablantes en una reunión, lanzar alerta automatizadas, revisar si un usuarios ya se encuentra registrado en un base de datos, etc.</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Como ejemplo, imagine que un detective compara el bosquejo de un sospechoso contra una base de datos de criminales identificados con el fin de determinar la identidad de este. En aplicaciones forenses, es común identificar primero al hablante para luego crear una lista de las “mejores correspondencias” y a través de una serie de procesos encontrar una correspondencia concluyente.  </a:t>
            </a:r>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11</a:t>
            </a:fld>
            <a:endParaRPr lang="es-CO"/>
          </a:p>
        </p:txBody>
      </p:sp>
    </p:spTree>
    <p:extLst>
      <p:ext uri="{BB962C8B-B14F-4D97-AF65-F5344CB8AC3E}">
        <p14:creationId xmlns:p14="http://schemas.microsoft.com/office/powerpoint/2010/main" val="205490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p>
          <a:p>
            <a:endParaRPr lang="en-US" dirty="0" smtClean="0"/>
          </a:p>
          <a:p>
            <a:r>
              <a:rPr lang="en-US" dirty="0" smtClean="0"/>
              <a:t>-</a:t>
            </a:r>
            <a:r>
              <a:rPr lang="en-US" dirty="0" err="1" smtClean="0"/>
              <a:t>diffiicult</a:t>
            </a:r>
            <a:r>
              <a:rPr lang="en-US" baseline="0" dirty="0" smtClean="0"/>
              <a:t> to fake</a:t>
            </a:r>
          </a:p>
          <a:p>
            <a:r>
              <a:rPr lang="en-US" baseline="0" dirty="0" smtClean="0"/>
              <a:t>-many devices</a:t>
            </a:r>
          </a:p>
          <a:p>
            <a:r>
              <a:rPr lang="en-US" baseline="0" dirty="0" smtClean="0"/>
              <a:t>-good perception</a:t>
            </a:r>
          </a:p>
          <a:p>
            <a:endParaRPr lang="en-US" baseline="0" dirty="0" smtClean="0"/>
          </a:p>
          <a:p>
            <a:r>
              <a:rPr lang="en-US" baseline="0" dirty="0" smtClean="0"/>
              <a:t>Cons:</a:t>
            </a:r>
          </a:p>
          <a:p>
            <a:r>
              <a:rPr lang="en-US" baseline="0" dirty="0" smtClean="0"/>
              <a:t>-in some cases, easy to steal</a:t>
            </a:r>
          </a:p>
          <a:p>
            <a:r>
              <a:rPr lang="en-US" baseline="0" dirty="0" smtClean="0"/>
              <a:t>-almost impossible to replace</a:t>
            </a:r>
          </a:p>
          <a:p>
            <a:r>
              <a:rPr lang="en-US" baseline="0" dirty="0" smtClean="0"/>
              <a:t>-common in multiple destinations</a:t>
            </a:r>
          </a:p>
          <a:p>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12</a:t>
            </a:fld>
            <a:endParaRPr lang="es-CO"/>
          </a:p>
        </p:txBody>
      </p:sp>
    </p:spTree>
    <p:extLst>
      <p:ext uri="{BB962C8B-B14F-4D97-AF65-F5344CB8AC3E}">
        <p14:creationId xmlns:p14="http://schemas.microsoft.com/office/powerpoint/2010/main" val="34733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Biometrics Best Practices</a:t>
            </a:r>
          </a:p>
          <a:p>
            <a:endParaRPr lang="en-US" b="1" dirty="0" smtClean="0"/>
          </a:p>
          <a:p>
            <a:r>
              <a:rPr lang="en-US" b="0" dirty="0" smtClean="0"/>
              <a:t>-optional</a:t>
            </a:r>
          </a:p>
          <a:p>
            <a:r>
              <a:rPr lang="en-US" b="0" dirty="0" smtClean="0"/>
              <a:t>-offer</a:t>
            </a:r>
            <a:r>
              <a:rPr lang="en-US" b="0" baseline="0" dirty="0" smtClean="0"/>
              <a:t> different types to suit users</a:t>
            </a:r>
          </a:p>
          <a:p>
            <a:r>
              <a:rPr lang="en-US" b="0" baseline="0" dirty="0" smtClean="0"/>
              <a:t>-use a framework, to allow flexibility in deployment, validation of devices</a:t>
            </a:r>
          </a:p>
          <a:p>
            <a:r>
              <a:rPr lang="en-US" b="0" baseline="0" dirty="0" smtClean="0"/>
              <a:t>-support multi-channel, different factors are better</a:t>
            </a:r>
          </a:p>
          <a:p>
            <a:r>
              <a:rPr lang="en-US" b="0" baseline="0" dirty="0" smtClean="0"/>
              <a:t>-voice, face and fingerprint best for mobile</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13</a:t>
            </a:fld>
            <a:endParaRPr lang="es-CO"/>
          </a:p>
        </p:txBody>
      </p:sp>
    </p:spTree>
    <p:extLst>
      <p:ext uri="{BB962C8B-B14F-4D97-AF65-F5344CB8AC3E}">
        <p14:creationId xmlns:p14="http://schemas.microsoft.com/office/powerpoint/2010/main" val="69508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1" dirty="0" smtClean="0">
                <a:solidFill>
                  <a:schemeClr val="tx1"/>
                </a:solidFill>
                <a:latin typeface="+mn-lt"/>
              </a:rPr>
              <a:t>Why are Multiple Factors Important?</a:t>
            </a:r>
          </a:p>
          <a:p>
            <a:endParaRPr lang="es-CO" b="1" dirty="0" smtClean="0">
              <a:solidFill>
                <a:schemeClr val="tx1"/>
              </a:solidFill>
              <a:latin typeface="+mn-lt"/>
            </a:endParaRPr>
          </a:p>
          <a:p>
            <a:r>
              <a:rPr lang="es-CO" b="0" dirty="0" smtClean="0">
                <a:solidFill>
                  <a:schemeClr val="tx1"/>
                </a:solidFill>
                <a:latin typeface="+mn-lt"/>
              </a:rPr>
              <a:t>-cover all user scenarios</a:t>
            </a:r>
          </a:p>
          <a:p>
            <a:r>
              <a:rPr lang="es-CO" b="0" dirty="0" smtClean="0">
                <a:solidFill>
                  <a:schemeClr val="tx1"/>
                </a:solidFill>
                <a:latin typeface="+mn-lt"/>
              </a:rPr>
              <a:t>-reduce</a:t>
            </a:r>
            <a:r>
              <a:rPr lang="es-CO" b="0" baseline="0" dirty="0" smtClean="0">
                <a:solidFill>
                  <a:schemeClr val="tx1"/>
                </a:solidFill>
                <a:latin typeface="+mn-lt"/>
              </a:rPr>
              <a:t> friction (that is the primary goal here)</a:t>
            </a:r>
          </a:p>
          <a:p>
            <a:r>
              <a:rPr lang="es-CO" b="0" baseline="0" dirty="0" smtClean="0">
                <a:solidFill>
                  <a:schemeClr val="tx1"/>
                </a:solidFill>
                <a:latin typeface="+mn-lt"/>
              </a:rPr>
              <a:t>-fulfills the condition, “something the user has, something they know, something that is”</a:t>
            </a:r>
          </a:p>
          <a:p>
            <a:r>
              <a:rPr lang="es-CO" b="0" baseline="0" dirty="0" smtClean="0">
                <a:solidFill>
                  <a:schemeClr val="tx1"/>
                </a:solidFill>
                <a:latin typeface="+mn-lt"/>
              </a:rPr>
              <a:t>-regulations</a:t>
            </a:r>
            <a:endParaRPr lang="es-CO" b="0" dirty="0" smtClean="0">
              <a:solidFill>
                <a:schemeClr val="tx1"/>
              </a:solidFill>
              <a:latin typeface="+mn-lt"/>
            </a:endParaRPr>
          </a:p>
          <a:p>
            <a:endParaRPr lang="es-CO" dirty="0" smtClean="0">
              <a:solidFill>
                <a:schemeClr val="tx1"/>
              </a:solidFill>
              <a:latin typeface="+mn-lt"/>
            </a:endParaRPr>
          </a:p>
          <a:p>
            <a:endParaRPr lang="es-CO" dirty="0" smtClean="0">
              <a:solidFill>
                <a:schemeClr val="tx1"/>
              </a:solidFill>
              <a:latin typeface="+mn-lt"/>
            </a:endParaRPr>
          </a:p>
          <a:p>
            <a:r>
              <a:rPr lang="es-CO" dirty="0" smtClean="0">
                <a:solidFill>
                  <a:schemeClr val="tx1"/>
                </a:solidFill>
                <a:latin typeface="+mn-lt"/>
              </a:rPr>
              <a:t>Por </a:t>
            </a:r>
            <a:r>
              <a:rPr lang="es-CO" dirty="0">
                <a:solidFill>
                  <a:schemeClr val="tx1"/>
                </a:solidFill>
                <a:latin typeface="+mn-lt"/>
              </a:rPr>
              <a:t>qué es importante contar con varios factores?</a:t>
            </a:r>
          </a:p>
          <a:p>
            <a:endParaRPr lang="es-CO"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solidFill>
                  <a:schemeClr val="bg1"/>
                </a:solidFill>
                <a:cs typeface="Calibri Light"/>
              </a:rPr>
              <a:t>Autenticación Multifactorial</a:t>
            </a:r>
            <a:endParaRPr lang="es-CO" dirty="0">
              <a:solidFill>
                <a:schemeClr val="tx1"/>
              </a:solidFill>
              <a:latin typeface="+mn-lt"/>
            </a:endParaRPr>
          </a:p>
          <a:p>
            <a:endParaRPr lang="es-CO" dirty="0">
              <a:solidFill>
                <a:schemeClr val="tx1"/>
              </a:solidFill>
              <a:latin typeface="+mn-lt"/>
            </a:endParaRPr>
          </a:p>
          <a:p>
            <a:pPr marL="214313" indent="-214313">
              <a:spcAft>
                <a:spcPts val="600"/>
              </a:spcAft>
              <a:buClr>
                <a:srgbClr val="CCD707"/>
              </a:buClr>
              <a:buFont typeface="Calibri Light" panose="020F0302020204030204" pitchFamily="34" charset="0"/>
              <a:buChar char="&gt;"/>
            </a:pPr>
            <a:r>
              <a:rPr lang="es-CO" sz="2400" dirty="0">
                <a:solidFill>
                  <a:schemeClr val="tx1">
                    <a:lumMod val="75000"/>
                  </a:schemeClr>
                </a:solidFill>
                <a:latin typeface="+mn-lt"/>
                <a:cs typeface="Avenir Light"/>
              </a:rPr>
              <a:t>Para cubrir todos los escenarios posibles del usuario final</a:t>
            </a:r>
          </a:p>
          <a:p>
            <a:pPr marL="214313" indent="-214313">
              <a:spcAft>
                <a:spcPts val="600"/>
              </a:spcAft>
              <a:buClr>
                <a:srgbClr val="CCD707"/>
              </a:buClr>
              <a:buFont typeface="Calibri Light" panose="020F0302020204030204" pitchFamily="34" charset="0"/>
              <a:buChar char="&gt;"/>
            </a:pPr>
            <a:endParaRPr lang="es-CO" sz="2400" dirty="0">
              <a:solidFill>
                <a:schemeClr val="tx1">
                  <a:lumMod val="75000"/>
                </a:schemeClr>
              </a:solidFill>
              <a:latin typeface="+mn-lt"/>
              <a:cs typeface="Avenir Light"/>
            </a:endParaRPr>
          </a:p>
          <a:p>
            <a:pPr marL="214313" indent="-214313">
              <a:spcAft>
                <a:spcPts val="600"/>
              </a:spcAft>
              <a:buClr>
                <a:srgbClr val="CCD707"/>
              </a:buClr>
              <a:buFont typeface="Calibri Light" panose="020F0302020204030204" pitchFamily="34" charset="0"/>
              <a:buChar char="&gt;"/>
            </a:pPr>
            <a:r>
              <a:rPr lang="es-CO" sz="2400" dirty="0">
                <a:solidFill>
                  <a:schemeClr val="tx1">
                    <a:lumMod val="75000"/>
                  </a:schemeClr>
                </a:solidFill>
                <a:latin typeface="+mn-lt"/>
                <a:cs typeface="Avenir Light"/>
              </a:rPr>
              <a:t>Para mejorar la autenticación con baja fricción</a:t>
            </a:r>
          </a:p>
          <a:p>
            <a:pPr marL="671513" lvl="1" indent="-214313">
              <a:spcAft>
                <a:spcPts val="600"/>
              </a:spcAft>
              <a:buClr>
                <a:srgbClr val="CCD707"/>
              </a:buClr>
              <a:buFont typeface="Calibri Light" panose="020F0302020204030204" pitchFamily="34" charset="0"/>
              <a:buChar char="&gt;"/>
            </a:pPr>
            <a:r>
              <a:rPr lang="es-CO" sz="2000" dirty="0">
                <a:solidFill>
                  <a:schemeClr val="tx1">
                    <a:lumMod val="75000"/>
                  </a:schemeClr>
                </a:solidFill>
                <a:latin typeface="+mn-lt"/>
                <a:cs typeface="Avenir Light"/>
              </a:rPr>
              <a:t>La identificación de voz y dispositivos en conjunto ofrece alta seguridad y una muy buena experiencia de uso</a:t>
            </a:r>
            <a:endParaRPr lang="es-CO" sz="3400" dirty="0">
              <a:solidFill>
                <a:schemeClr val="tx1">
                  <a:lumMod val="75000"/>
                </a:schemeClr>
              </a:solidFill>
              <a:latin typeface="+mn-lt"/>
              <a:cs typeface="Avenir Light"/>
            </a:endParaRPr>
          </a:p>
          <a:p>
            <a:pPr marL="214313" indent="-214313">
              <a:spcAft>
                <a:spcPts val="600"/>
              </a:spcAft>
              <a:buClr>
                <a:srgbClr val="CCD707"/>
              </a:buClr>
              <a:buFont typeface="Calibri Light" panose="020F0302020204030204" pitchFamily="34" charset="0"/>
              <a:buChar char="&gt;"/>
            </a:pPr>
            <a:endParaRPr lang="es-CO" sz="2400" dirty="0">
              <a:solidFill>
                <a:schemeClr val="tx1">
                  <a:lumMod val="75000"/>
                </a:schemeClr>
              </a:solidFill>
              <a:latin typeface="+mn-lt"/>
              <a:cs typeface="Avenir Light"/>
            </a:endParaRPr>
          </a:p>
          <a:p>
            <a:pPr marL="214313" indent="-214313">
              <a:spcAft>
                <a:spcPts val="600"/>
              </a:spcAft>
              <a:buClr>
                <a:srgbClr val="CCD707"/>
              </a:buClr>
              <a:buFont typeface="Calibri Light" panose="020F0302020204030204" pitchFamily="34" charset="0"/>
              <a:buChar char="&gt;"/>
            </a:pPr>
            <a:r>
              <a:rPr lang="es-CO" sz="2400" dirty="0">
                <a:solidFill>
                  <a:schemeClr val="tx1">
                    <a:lumMod val="75000"/>
                  </a:schemeClr>
                </a:solidFill>
                <a:latin typeface="+mn-lt"/>
                <a:cs typeface="Avenir Light"/>
              </a:rPr>
              <a:t>Para cumplir con la condición de: “algo que tiene, algo que sabe y algo que es”</a:t>
            </a:r>
          </a:p>
          <a:p>
            <a:pPr marL="671513" lvl="1" indent="-214313">
              <a:spcAft>
                <a:spcPts val="600"/>
              </a:spcAft>
              <a:buClr>
                <a:srgbClr val="CCD707"/>
              </a:buClr>
              <a:buFont typeface="Calibri Light" panose="020F0302020204030204" pitchFamily="34" charset="0"/>
              <a:buChar char="&gt;"/>
            </a:pPr>
            <a:r>
              <a:rPr lang="es-CO" sz="2000" dirty="0">
                <a:solidFill>
                  <a:schemeClr val="tx1">
                    <a:lumMod val="75000"/>
                  </a:schemeClr>
                </a:solidFill>
                <a:latin typeface="+mn-lt"/>
                <a:cs typeface="Avenir Light"/>
              </a:rPr>
              <a:t>Cada vez más es un requerimiento exigido por parte de regulaciones/regímenes de cumplimiento/auditorías</a:t>
            </a:r>
          </a:p>
          <a:p>
            <a:pPr marL="671513" lvl="1" indent="-214313">
              <a:spcAft>
                <a:spcPts val="600"/>
              </a:spcAft>
              <a:buClr>
                <a:srgbClr val="CCD707"/>
              </a:buClr>
              <a:buFont typeface="Calibri Light" panose="020F0302020204030204" pitchFamily="34" charset="0"/>
              <a:buChar char="&gt;"/>
            </a:pPr>
            <a:r>
              <a:rPr lang="es-CO" sz="2000" dirty="0">
                <a:solidFill>
                  <a:schemeClr val="tx1">
                    <a:lumMod val="75000"/>
                  </a:schemeClr>
                </a:solidFill>
                <a:latin typeface="+mn-lt"/>
                <a:cs typeface="Avenir Light"/>
              </a:rPr>
              <a:t>Las combinaciones de DID cumplen con lo anterior (ID de dispositivos, contraseñas OTP, biometría)</a:t>
            </a:r>
            <a:endParaRPr lang="es-CO" sz="3400" dirty="0">
              <a:solidFill>
                <a:schemeClr val="tx1">
                  <a:lumMod val="75000"/>
                </a:schemeClr>
              </a:solidFill>
              <a:latin typeface="+mn-lt"/>
              <a:cs typeface="Avenir Light"/>
            </a:endParaRPr>
          </a:p>
          <a:p>
            <a:endParaRPr lang="en-US" dirty="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14</a:t>
            </a:fld>
            <a:endParaRPr lang="es-CO"/>
          </a:p>
        </p:txBody>
      </p:sp>
    </p:spTree>
    <p:extLst>
      <p:ext uri="{BB962C8B-B14F-4D97-AF65-F5344CB8AC3E}">
        <p14:creationId xmlns:p14="http://schemas.microsoft.com/office/powerpoint/2010/main" val="207314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Three most </a:t>
            </a:r>
            <a:r>
              <a:rPr lang="en-US" b="1" baseline="0" dirty="0" err="1" smtClean="0"/>
              <a:t>populat</a:t>
            </a:r>
            <a:r>
              <a:rPr lang="en-US" b="1" baseline="0" dirty="0" smtClean="0"/>
              <a:t> factors</a:t>
            </a:r>
            <a:endParaRPr lang="en-US" b="1" dirty="0"/>
          </a:p>
        </p:txBody>
      </p:sp>
      <p:sp>
        <p:nvSpPr>
          <p:cNvPr id="4" name="Slide Number Placeholder 3"/>
          <p:cNvSpPr>
            <a:spLocks noGrp="1"/>
          </p:cNvSpPr>
          <p:nvPr>
            <p:ph type="sldNum" sz="quarter" idx="10"/>
          </p:nvPr>
        </p:nvSpPr>
        <p:spPr/>
        <p:txBody>
          <a:bodyPr/>
          <a:lstStyle/>
          <a:p>
            <a:fld id="{59736BB5-8CCA-42A3-906E-7C3ECC00019B}" type="slidenum">
              <a:rPr lang="es-CO" smtClean="0"/>
              <a:t>15</a:t>
            </a:fld>
            <a:endParaRPr lang="es-CO"/>
          </a:p>
        </p:txBody>
      </p:sp>
    </p:spTree>
    <p:extLst>
      <p:ext uri="{BB962C8B-B14F-4D97-AF65-F5344CB8AC3E}">
        <p14:creationId xmlns:p14="http://schemas.microsoft.com/office/powerpoint/2010/main" val="188491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Voice</a:t>
            </a:r>
          </a:p>
          <a:p>
            <a:endParaRPr lang="en-US" dirty="0" smtClean="0"/>
          </a:p>
          <a:p>
            <a:r>
              <a:rPr lang="en-US" dirty="0" smtClean="0"/>
              <a:t>-independent</a:t>
            </a:r>
            <a:r>
              <a:rPr lang="en-US" baseline="0" dirty="0" smtClean="0"/>
              <a:t> of accent, language</a:t>
            </a:r>
          </a:p>
          <a:p>
            <a:endParaRPr lang="en-US" baseline="0" dirty="0" smtClean="0"/>
          </a:p>
          <a:p>
            <a:r>
              <a:rPr lang="en-US" baseline="0" dirty="0" smtClean="0"/>
              <a:t>-tuned in real-time</a:t>
            </a:r>
          </a:p>
          <a:p>
            <a:endParaRPr lang="en-US" baseline="0" dirty="0" smtClean="0"/>
          </a:p>
          <a:p>
            <a:r>
              <a:rPr lang="en-US" baseline="0" dirty="0" smtClean="0"/>
              <a:t>-SDK deployment</a:t>
            </a:r>
          </a:p>
          <a:p>
            <a:endParaRPr lang="en-US" baseline="0" dirty="0" smtClean="0"/>
          </a:p>
          <a:p>
            <a:r>
              <a:rPr lang="en-US" baseline="0" dirty="0" smtClean="0"/>
              <a:t>-storage of voice samples</a:t>
            </a:r>
          </a:p>
          <a:p>
            <a:endParaRPr lang="en-US" baseline="0" dirty="0" smtClean="0"/>
          </a:p>
          <a:p>
            <a:r>
              <a:rPr lang="en-US" baseline="0" dirty="0" smtClean="0"/>
              <a:t>-user normally says a sentence for access</a:t>
            </a:r>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16</a:t>
            </a:fld>
            <a:endParaRPr lang="es-CO"/>
          </a:p>
        </p:txBody>
      </p:sp>
    </p:spTree>
    <p:extLst>
      <p:ext uri="{BB962C8B-B14F-4D97-AF65-F5344CB8AC3E}">
        <p14:creationId xmlns:p14="http://schemas.microsoft.com/office/powerpoint/2010/main" val="138170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CO" sz="2000" b="1" dirty="0" smtClean="0"/>
              <a:t>Face</a:t>
            </a:r>
          </a:p>
          <a:p>
            <a:pPr marL="0" indent="0">
              <a:buFont typeface="Arial" panose="020B0604020202020204" pitchFamily="34" charset="0"/>
              <a:buNone/>
            </a:pPr>
            <a:endParaRPr lang="es-CO" sz="2000" b="1" dirty="0" smtClean="0"/>
          </a:p>
          <a:p>
            <a:pPr marL="0" indent="0">
              <a:buFont typeface="Arial" panose="020B0604020202020204" pitchFamily="34" charset="0"/>
              <a:buNone/>
            </a:pPr>
            <a:r>
              <a:rPr lang="es-CO" sz="2000" b="0" dirty="0" smtClean="0"/>
              <a:t>-verification of life, blinking</a:t>
            </a:r>
          </a:p>
          <a:p>
            <a:pPr marL="0" indent="0">
              <a:buFont typeface="Arial" panose="020B0604020202020204" pitchFamily="34" charset="0"/>
              <a:buNone/>
            </a:pPr>
            <a:endParaRPr lang="es-CO" sz="2000" b="0" dirty="0" smtClean="0"/>
          </a:p>
          <a:p>
            <a:pPr marL="0" indent="0">
              <a:buFont typeface="Arial" panose="020B0604020202020204" pitchFamily="34" charset="0"/>
              <a:buNone/>
            </a:pPr>
            <a:r>
              <a:rPr lang="es-CO" sz="2000" b="0" dirty="0" smtClean="0"/>
              <a:t>-movement during the recognition process</a:t>
            </a:r>
          </a:p>
          <a:p>
            <a:pPr marL="0" indent="0">
              <a:buFont typeface="Arial" panose="020B0604020202020204" pitchFamily="34" charset="0"/>
              <a:buNone/>
            </a:pPr>
            <a:endParaRPr lang="es-CO" sz="2000" b="0" dirty="0" smtClean="0"/>
          </a:p>
          <a:p>
            <a:pPr marL="0" indent="0">
              <a:buFont typeface="Arial" panose="020B0604020202020204" pitchFamily="34" charset="0"/>
              <a:buNone/>
            </a:pPr>
            <a:r>
              <a:rPr lang="es-CO" sz="2000" b="0" dirty="0" smtClean="0"/>
              <a:t>-minimum facial changes dont affect the system</a:t>
            </a:r>
          </a:p>
          <a:p>
            <a:pPr marL="0" indent="0">
              <a:buFont typeface="Arial" panose="020B0604020202020204" pitchFamily="34" charset="0"/>
              <a:buNone/>
            </a:pPr>
            <a:endParaRPr lang="es-CO" sz="2000" b="0" dirty="0" smtClean="0"/>
          </a:p>
          <a:p>
            <a:pPr marL="0" indent="0">
              <a:buFont typeface="Arial" panose="020B0604020202020204" pitchFamily="34" charset="0"/>
              <a:buNone/>
            </a:pPr>
            <a:r>
              <a:rPr lang="es-CO" sz="2000" b="0" dirty="0" smtClean="0"/>
              <a:t>-technology recognizes</a:t>
            </a:r>
            <a:r>
              <a:rPr lang="es-CO" sz="2000" b="0" baseline="0" dirty="0" smtClean="0"/>
              <a:t> the face based upon physical structure</a:t>
            </a:r>
            <a:endParaRPr lang="es-CO" sz="2000" b="0" dirty="0" smtClean="0"/>
          </a:p>
          <a:p>
            <a:pPr marL="285750" indent="-285750">
              <a:buFont typeface="Arial" panose="020B0604020202020204" pitchFamily="34" charset="0"/>
              <a:buChar char="•"/>
            </a:pPr>
            <a:endParaRPr lang="es-CO" sz="2000" b="1" dirty="0" smtClean="0"/>
          </a:p>
          <a:p>
            <a:pPr marL="285750" indent="-285750">
              <a:buFont typeface="Arial" panose="020B0604020202020204" pitchFamily="34" charset="0"/>
              <a:buChar char="•"/>
            </a:pPr>
            <a:endParaRPr lang="es-CO" sz="2000" b="1" dirty="0" smtClean="0"/>
          </a:p>
          <a:p>
            <a:endParaRPr lang="en-US" dirty="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17</a:t>
            </a:fld>
            <a:endParaRPr lang="es-CO"/>
          </a:p>
        </p:txBody>
      </p:sp>
    </p:spTree>
    <p:extLst>
      <p:ext uri="{BB962C8B-B14F-4D97-AF65-F5344CB8AC3E}">
        <p14:creationId xmlns:p14="http://schemas.microsoft.com/office/powerpoint/2010/main" val="68137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1" dirty="0" smtClean="0"/>
              <a:t>Fingerprints</a:t>
            </a:r>
          </a:p>
          <a:p>
            <a:endParaRPr lang="es-CO" b="1" dirty="0" smtClean="0"/>
          </a:p>
          <a:p>
            <a:r>
              <a:rPr lang="es-CO" b="0" dirty="0" smtClean="0"/>
              <a:t>-protection access to applications</a:t>
            </a:r>
          </a:p>
          <a:p>
            <a:endParaRPr lang="es-CO" b="0" dirty="0" smtClean="0"/>
          </a:p>
          <a:p>
            <a:r>
              <a:rPr lang="es-CO" b="0" dirty="0" smtClean="0"/>
              <a:t>-protect access to push messages</a:t>
            </a:r>
          </a:p>
          <a:p>
            <a:endParaRPr lang="es-CO" b="0" dirty="0" smtClean="0"/>
          </a:p>
          <a:p>
            <a:r>
              <a:rPr lang="es-CO" b="0" dirty="0" smtClean="0"/>
              <a:t>-already widely available</a:t>
            </a:r>
          </a:p>
          <a:p>
            <a:endParaRPr lang="es-CO" b="0" dirty="0" smtClean="0"/>
          </a:p>
          <a:p>
            <a:r>
              <a:rPr lang="es-CO" b="0" dirty="0" smtClean="0"/>
              <a:t>-lowest</a:t>
            </a:r>
            <a:r>
              <a:rPr lang="es-CO" b="0" baseline="0" dirty="0" smtClean="0"/>
              <a:t> friction approach</a:t>
            </a:r>
            <a:endParaRPr lang="es-CO" b="0" dirty="0" smtClean="0"/>
          </a:p>
          <a:p>
            <a:endParaRPr lang="es-CO" b="1" dirty="0" smtClean="0"/>
          </a:p>
          <a:p>
            <a:endParaRPr lang="es-CO" b="1" dirty="0" smtClean="0"/>
          </a:p>
          <a:p>
            <a:endParaRPr lang="es-CO" dirty="0" smtClean="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18</a:t>
            </a:fld>
            <a:endParaRPr lang="es-CO"/>
          </a:p>
        </p:txBody>
      </p:sp>
    </p:spTree>
    <p:extLst>
      <p:ext uri="{BB962C8B-B14F-4D97-AF65-F5344CB8AC3E}">
        <p14:creationId xmlns:p14="http://schemas.microsoft.com/office/powerpoint/2010/main" val="282937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a:t>
            </a:r>
          </a:p>
          <a:p>
            <a:endParaRPr lang="en-US" dirty="0" smtClean="0"/>
          </a:p>
          <a:p>
            <a:r>
              <a:rPr lang="en-US" dirty="0" smtClean="0"/>
              <a:t>-</a:t>
            </a:r>
            <a:r>
              <a:rPr lang="en-US" dirty="0" err="1" smtClean="0"/>
              <a:t>millenials</a:t>
            </a:r>
            <a:r>
              <a:rPr lang="en-US" baseline="0" dirty="0" smtClean="0"/>
              <a:t> are customers of the future</a:t>
            </a:r>
          </a:p>
          <a:p>
            <a:r>
              <a:rPr lang="en-US" baseline="0" dirty="0" smtClean="0"/>
              <a:t>-more </a:t>
            </a:r>
            <a:r>
              <a:rPr lang="en-US" baseline="0" dirty="0" err="1" smtClean="0"/>
              <a:t>digitial</a:t>
            </a:r>
            <a:r>
              <a:rPr lang="en-US" baseline="0" dirty="0" smtClean="0"/>
              <a:t> transactions, more fraud in these channels</a:t>
            </a:r>
          </a:p>
          <a:p>
            <a:r>
              <a:rPr lang="en-US" baseline="0" dirty="0" smtClean="0"/>
              <a:t>-biometrics to increase security, decrease fraud</a:t>
            </a:r>
          </a:p>
          <a:p>
            <a:r>
              <a:rPr lang="en-US" baseline="0" dirty="0" smtClean="0"/>
              <a:t>-don’t </a:t>
            </a:r>
            <a:r>
              <a:rPr lang="en-US" baseline="0" smtClean="0"/>
              <a:t>deploy standalone</a:t>
            </a:r>
            <a:endParaRPr lang="en-US" baseline="0" dirty="0" smtClean="0"/>
          </a:p>
          <a:p>
            <a:r>
              <a:rPr lang="en-US" baseline="0" dirty="0" smtClean="0"/>
              <a:t>-biometrics should be deployed as part of a layers anti-fraud framework</a:t>
            </a:r>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19</a:t>
            </a:fld>
            <a:endParaRPr lang="es-CO"/>
          </a:p>
        </p:txBody>
      </p:sp>
    </p:spTree>
    <p:extLst>
      <p:ext uri="{BB962C8B-B14F-4D97-AF65-F5344CB8AC3E}">
        <p14:creationId xmlns:p14="http://schemas.microsoft.com/office/powerpoint/2010/main" val="22105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Convenience vs. Security</a:t>
            </a:r>
          </a:p>
          <a:p>
            <a:endParaRPr lang="es-CO" dirty="0" smtClean="0"/>
          </a:p>
          <a:p>
            <a:r>
              <a:rPr lang="es-CO" dirty="0" smtClean="0"/>
              <a:t>Why Use Biometrics?</a:t>
            </a:r>
          </a:p>
          <a:p>
            <a:endParaRPr lang="es-CO" dirty="0" smtClean="0"/>
          </a:p>
          <a:p>
            <a:r>
              <a:rPr lang="es-CO" dirty="0" smtClean="0"/>
              <a:t>How</a:t>
            </a:r>
            <a:r>
              <a:rPr lang="es-CO" baseline="0" dirty="0" smtClean="0"/>
              <a:t> Biometrics fits a security strategy</a:t>
            </a:r>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2</a:t>
            </a:fld>
            <a:endParaRPr lang="es-CO"/>
          </a:p>
        </p:txBody>
      </p:sp>
    </p:spTree>
    <p:extLst>
      <p:ext uri="{BB962C8B-B14F-4D97-AF65-F5344CB8AC3E}">
        <p14:creationId xmlns:p14="http://schemas.microsoft.com/office/powerpoint/2010/main" val="241982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Large</a:t>
            </a:r>
            <a:r>
              <a:rPr lang="es-CO" baseline="0" dirty="0" smtClean="0"/>
              <a:t> companies are pushing authenticaiton forward in the consumer space</a:t>
            </a:r>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3</a:t>
            </a:fld>
            <a:endParaRPr lang="es-CO"/>
          </a:p>
        </p:txBody>
      </p:sp>
    </p:spTree>
    <p:extLst>
      <p:ext uri="{BB962C8B-B14F-4D97-AF65-F5344CB8AC3E}">
        <p14:creationId xmlns:p14="http://schemas.microsoft.com/office/powerpoint/2010/main" val="223648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 prefer easy solutions that provide strong security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4</a:t>
            </a:fld>
            <a:endParaRPr lang="es-CO"/>
          </a:p>
        </p:txBody>
      </p:sp>
    </p:spTree>
    <p:extLst>
      <p:ext uri="{BB962C8B-B14F-4D97-AF65-F5344CB8AC3E}">
        <p14:creationId xmlns:p14="http://schemas.microsoft.com/office/powerpoint/2010/main" val="30639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dirty="0" smtClean="0"/>
              <a:t>Nequi</a:t>
            </a:r>
            <a:r>
              <a:rPr lang="en-US" dirty="0" smtClean="0"/>
              <a:t>—</a:t>
            </a:r>
            <a:r>
              <a:rPr lang="es-CO" dirty="0" smtClean="0"/>
              <a:t>using</a:t>
            </a:r>
            <a:r>
              <a:rPr lang="es-CO" baseline="0" dirty="0" smtClean="0"/>
              <a:t> selfie’s for security</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CO" baseline="0" dirty="0" smtClean="0"/>
              <a:t>Banco Inbursa</a:t>
            </a:r>
            <a:r>
              <a:rPr lang="en-US" baseline="0" dirty="0" smtClean="0"/>
              <a:t>—</a:t>
            </a:r>
            <a:r>
              <a:rPr lang="es-CO" baseline="0" dirty="0" smtClean="0"/>
              <a:t>optimized security with UX and biometrics</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736BB5-8CCA-42A3-906E-7C3ECC00019B}" type="slidenum">
              <a:rPr lang="es-CO" smtClean="0"/>
              <a:t>5</a:t>
            </a:fld>
            <a:endParaRPr lang="es-CO"/>
          </a:p>
        </p:txBody>
      </p:sp>
    </p:spTree>
    <p:extLst>
      <p:ext uri="{BB962C8B-B14F-4D97-AF65-F5344CB8AC3E}">
        <p14:creationId xmlns:p14="http://schemas.microsoft.com/office/powerpoint/2010/main" val="306718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noProof="0" dirty="0" smtClean="0"/>
              <a:t>English---</a:t>
            </a:r>
          </a:p>
          <a:p>
            <a:pPr marL="0" marR="0" indent="0" algn="l" defTabSz="457200" rtl="0" eaLnBrk="1" fontAlgn="auto" latinLnBrk="0" hangingPunct="1">
              <a:lnSpc>
                <a:spcPct val="100000"/>
              </a:lnSpc>
              <a:spcBef>
                <a:spcPts val="0"/>
              </a:spcBef>
              <a:spcAft>
                <a:spcPts val="0"/>
              </a:spcAft>
              <a:buClrTx/>
              <a:buSzTx/>
              <a:buFontTx/>
              <a:buNone/>
              <a:tabLst/>
              <a:defRPr/>
            </a:pPr>
            <a:endParaRPr lang="es-C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CO" noProof="0" dirty="0" smtClean="0"/>
              <a:t>Banco Falabella</a:t>
            </a:r>
            <a:r>
              <a:rPr lang="es-CO" baseline="0" noProof="0" dirty="0" smtClean="0"/>
              <a:t> implements biometrics</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CO" baseline="0" noProof="0" dirty="0" smtClean="0"/>
              <a:t>Banco Guayaquil deploys facial recognition</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C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C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C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CO" noProof="0" dirty="0" smtClean="0"/>
              <a:t>El</a:t>
            </a:r>
            <a:r>
              <a:rPr lang="es-CO" baseline="0" noProof="0" dirty="0" smtClean="0"/>
              <a:t> </a:t>
            </a:r>
            <a:r>
              <a:rPr lang="es-CO" baseline="0" noProof="0" dirty="0"/>
              <a:t>uso de factores</a:t>
            </a:r>
            <a:r>
              <a:rPr lang="es-CO" noProof="0" dirty="0"/>
              <a:t> biométricos es algo sobre lo que los bancos les interesa hacer publicidad, ya que es</a:t>
            </a:r>
            <a:r>
              <a:rPr lang="es-CO" baseline="0" noProof="0" dirty="0"/>
              <a:t> atractivo para los clientes y</a:t>
            </a:r>
            <a:r>
              <a:rPr lang="es-CO" noProof="0" dirty="0"/>
              <a:t> los ayuda a obtener nuevos negocios (p.ej. </a:t>
            </a:r>
            <a:r>
              <a:rPr lang="es-CO" baseline="0" noProof="0" dirty="0" err="1"/>
              <a:t>Selfie</a:t>
            </a:r>
            <a:r>
              <a:rPr lang="es-CO" baseline="0" noProof="0" dirty="0"/>
              <a:t> </a:t>
            </a:r>
            <a:r>
              <a:rPr lang="es-CO" baseline="0" noProof="0" dirty="0" err="1"/>
              <a:t>Pay</a:t>
            </a:r>
            <a:r>
              <a:rPr lang="es-CO" baseline="0" noProof="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noProof="0" dirty="0"/>
          </a:p>
          <a:p>
            <a:pPr marL="0" marR="0" indent="0" algn="l" defTabSz="457200" rtl="0" eaLnBrk="1" fontAlgn="auto" latinLnBrk="0" hangingPunct="1">
              <a:lnSpc>
                <a:spcPct val="100000"/>
              </a:lnSpc>
              <a:spcBef>
                <a:spcPts val="0"/>
              </a:spcBef>
              <a:spcAft>
                <a:spcPts val="0"/>
              </a:spcAft>
              <a:buClrTx/>
              <a:buSzTx/>
              <a:buFontTx/>
              <a:buNone/>
              <a:tabLst/>
              <a:defRPr/>
            </a:pPr>
            <a:r>
              <a:rPr lang="es-CO" baseline="0" noProof="0" dirty="0"/>
              <a:t>FALABELLA</a:t>
            </a:r>
          </a:p>
          <a:p>
            <a:pPr marL="0" marR="0" indent="0" algn="l" defTabSz="457200" rtl="0" eaLnBrk="1" fontAlgn="auto" latinLnBrk="0" hangingPunct="1">
              <a:lnSpc>
                <a:spcPct val="100000"/>
              </a:lnSpc>
              <a:spcBef>
                <a:spcPts val="0"/>
              </a:spcBef>
              <a:spcAft>
                <a:spcPts val="0"/>
              </a:spcAft>
              <a:buClrTx/>
              <a:buSzTx/>
              <a:buFontTx/>
              <a:buNone/>
              <a:tabLst/>
              <a:defRPr/>
            </a:pPr>
            <a:endParaRPr lang="es-CO" baseline="0" noProof="0" dirty="0"/>
          </a:p>
          <a:p>
            <a:pPr algn="just"/>
            <a:r>
              <a:rPr lang="es-ES" sz="1200" dirty="0"/>
              <a:t>El Banco Falabella de Colombia permite abrir una cuenta desde cualquier punto del país a través de la Unidad Móvil en </a:t>
            </a:r>
            <a:r>
              <a:rPr lang="es-ES" sz="1200" dirty="0" err="1"/>
              <a:t>Ipad</a:t>
            </a:r>
            <a:r>
              <a:rPr lang="es-ES" sz="1200" dirty="0"/>
              <a:t> con biometría.</a:t>
            </a:r>
          </a:p>
          <a:p>
            <a:pPr algn="just"/>
            <a:endParaRPr lang="es-ES" sz="1200" dirty="0"/>
          </a:p>
          <a:p>
            <a:pPr algn="just"/>
            <a:r>
              <a:rPr lang="es-ES" sz="1200" dirty="0"/>
              <a:t>Durante su intervención, en la Asamblea Anual de </a:t>
            </a:r>
            <a:r>
              <a:rPr lang="es-ES" sz="1200" dirty="0" err="1"/>
              <a:t>Asobancaria</a:t>
            </a:r>
            <a:r>
              <a:rPr lang="es-ES" sz="1200" dirty="0"/>
              <a:t>,  Sergio </a:t>
            </a:r>
            <a:r>
              <a:rPr lang="es-ES" sz="1200" dirty="0" err="1"/>
              <a:t>Muñóz</a:t>
            </a:r>
            <a:r>
              <a:rPr lang="es-ES" sz="1200" dirty="0"/>
              <a:t>, presidente de la entidad financiera señaló que no es necesario acudir a una sucursal tradicional y que actualmente, se abren diariamente más de mil cuentas a través de este innovador mecanismo.</a:t>
            </a:r>
          </a:p>
          <a:p>
            <a:pPr algn="just"/>
            <a:endParaRPr lang="es-ES" sz="1200" dirty="0"/>
          </a:p>
          <a:p>
            <a:pPr algn="just"/>
            <a:r>
              <a:rPr lang="es-ES" sz="1200" dirty="0"/>
              <a:t>Muñoz aseguró que la tecnología y la innovación han sido la gran apuesta de esta entidad financiera, gracias a lo cual han logrado crecer con rapidez y llegar ya a 1,3 millones de usuarios.</a:t>
            </a:r>
          </a:p>
          <a:p>
            <a:pPr algn="just"/>
            <a:endParaRPr lang="es-ES" sz="1200" dirty="0"/>
          </a:p>
          <a:p>
            <a:pPr algn="just"/>
            <a:r>
              <a:rPr lang="es-ES" sz="1200" dirty="0"/>
              <a:t>BANCO GUAYAQUIL</a:t>
            </a:r>
          </a:p>
          <a:p>
            <a:pPr algn="just"/>
            <a:endParaRPr lang="es-ES" sz="1200" dirty="0"/>
          </a:p>
          <a:p>
            <a:pPr algn="just"/>
            <a:r>
              <a:rPr lang="es-ES" sz="1200" dirty="0"/>
              <a:t>“Los rostros de cada persona son únicos, a pesar de que existan unos muy parecidos a otros. Así no hay riesgo de olvidar la clave”, explicó Guillermo Lasso Alcívar, gerente general de Banco Guayaquil, este martes 22 de septiembre del 2015 durante el lanzamiento del servicio. Lasso enfatizó que esta tecnología es un paso importante para la entidad, debido a la importancia que ha adquirido el uso de teléfonos celulares en los servicios bancarios. </a:t>
            </a:r>
          </a:p>
          <a:p>
            <a:pPr algn="just"/>
            <a:endParaRPr lang="es-ES" sz="1200" dirty="0"/>
          </a:p>
          <a:p>
            <a:pPr algn="just"/>
            <a:r>
              <a:rPr lang="es-ES" sz="1200" dirty="0"/>
              <a:t>“Nuestro compromiso es innovar siempre, y lo nuevo que traemos en esta ocasión es un mecanismo de ingreso de datos con todas las seguridades necesarias. Es un servicio que tiene que ver con otorgar facilidad de acceso a nuestros canales de atención”, señaló. La cuarta parte de las transacciones que se realizan en el Banco Guayaquil son a través de dispositivos móviles. La aplicación del banco para </a:t>
            </a:r>
            <a:r>
              <a:rPr lang="es-ES" sz="1200" dirty="0" err="1"/>
              <a:t>smartphones</a:t>
            </a:r>
            <a:r>
              <a:rPr lang="es-ES" sz="1200" dirty="0"/>
              <a:t> tiene 320 000 usuarios y al mes registra 430 000 accesos para pagos, consultas y transferencias.</a:t>
            </a:r>
          </a:p>
        </p:txBody>
      </p:sp>
      <p:sp>
        <p:nvSpPr>
          <p:cNvPr id="4" name="Slide Number Placeholder 3"/>
          <p:cNvSpPr>
            <a:spLocks noGrp="1"/>
          </p:cNvSpPr>
          <p:nvPr>
            <p:ph type="sldNum" sz="quarter" idx="10"/>
          </p:nvPr>
        </p:nvSpPr>
        <p:spPr/>
        <p:txBody>
          <a:bodyPr/>
          <a:lstStyle/>
          <a:p>
            <a:fld id="{59736BB5-8CCA-42A3-906E-7C3ECC00019B}" type="slidenum">
              <a:rPr lang="es-CO" smtClean="0"/>
              <a:t>6</a:t>
            </a:fld>
            <a:endParaRPr lang="es-CO"/>
          </a:p>
        </p:txBody>
      </p:sp>
    </p:spTree>
    <p:extLst>
      <p:ext uri="{BB962C8B-B14F-4D97-AF65-F5344CB8AC3E}">
        <p14:creationId xmlns:p14="http://schemas.microsoft.com/office/powerpoint/2010/main" val="77437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Easy</a:t>
            </a:r>
          </a:p>
          <a:p>
            <a:endParaRPr lang="es-CO" dirty="0" smtClean="0"/>
          </a:p>
          <a:p>
            <a:r>
              <a:rPr lang="es-CO" dirty="0" smtClean="0"/>
              <a:t>Safe</a:t>
            </a:r>
            <a:r>
              <a:rPr lang="es-CO" baseline="0" dirty="0" smtClean="0"/>
              <a:t> </a:t>
            </a:r>
          </a:p>
          <a:p>
            <a:endParaRPr lang="es-CO" baseline="0" dirty="0" smtClean="0"/>
          </a:p>
          <a:p>
            <a:r>
              <a:rPr lang="es-CO" baseline="0" dirty="0" smtClean="0"/>
              <a:t>Fun</a:t>
            </a:r>
          </a:p>
          <a:p>
            <a:endParaRPr lang="es-CO" baseline="0" dirty="0" smtClean="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7</a:t>
            </a:fld>
            <a:endParaRPr lang="es-CO"/>
          </a:p>
        </p:txBody>
      </p:sp>
    </p:spTree>
    <p:extLst>
      <p:ext uri="{BB962C8B-B14F-4D97-AF65-F5344CB8AC3E}">
        <p14:creationId xmlns:p14="http://schemas.microsoft.com/office/powerpoint/2010/main" val="47361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-convenient,</a:t>
            </a:r>
            <a:r>
              <a:rPr lang="es-CO" baseline="0" dirty="0" smtClean="0"/>
              <a:t> especially for mobile</a:t>
            </a:r>
          </a:p>
          <a:p>
            <a:endParaRPr lang="es-CO" baseline="0" dirty="0" smtClean="0"/>
          </a:p>
          <a:p>
            <a:r>
              <a:rPr lang="es-CO" baseline="0" dirty="0" smtClean="0"/>
              <a:t>-limits the need for passwords</a:t>
            </a:r>
          </a:p>
          <a:p>
            <a:endParaRPr lang="es-CO" baseline="0" dirty="0" smtClean="0"/>
          </a:p>
          <a:p>
            <a:r>
              <a:rPr lang="es-CO" baseline="0" dirty="0" smtClean="0"/>
              <a:t>-mobile devices already support biometrics</a:t>
            </a:r>
          </a:p>
          <a:p>
            <a:endParaRPr lang="es-CO" baseline="0" dirty="0" smtClean="0"/>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8</a:t>
            </a:fld>
            <a:endParaRPr lang="es-CO"/>
          </a:p>
        </p:txBody>
      </p:sp>
    </p:spTree>
    <p:extLst>
      <p:ext uri="{BB962C8B-B14F-4D97-AF65-F5344CB8AC3E}">
        <p14:creationId xmlns:p14="http://schemas.microsoft.com/office/powerpoint/2010/main" val="318866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-high perception</a:t>
            </a:r>
            <a:r>
              <a:rPr lang="es-CO" baseline="0" dirty="0" smtClean="0"/>
              <a:t> of security</a:t>
            </a:r>
          </a:p>
          <a:p>
            <a:endParaRPr lang="es-CO" baseline="0" dirty="0" smtClean="0"/>
          </a:p>
          <a:p>
            <a:r>
              <a:rPr lang="es-CO" baseline="0" dirty="0" smtClean="0"/>
              <a:t>-difficult to falsify</a:t>
            </a:r>
          </a:p>
          <a:p>
            <a:endParaRPr lang="es-CO" baseline="0" dirty="0" smtClean="0"/>
          </a:p>
          <a:p>
            <a:r>
              <a:rPr lang="es-CO" baseline="0" dirty="0" smtClean="0"/>
              <a:t>-different factors to choose from, also difficult to fake or falsify</a:t>
            </a:r>
          </a:p>
          <a:p>
            <a:endParaRPr lang="es-CO" dirty="0"/>
          </a:p>
        </p:txBody>
      </p:sp>
      <p:sp>
        <p:nvSpPr>
          <p:cNvPr id="4" name="Slide Number Placeholder 3"/>
          <p:cNvSpPr>
            <a:spLocks noGrp="1"/>
          </p:cNvSpPr>
          <p:nvPr>
            <p:ph type="sldNum" sz="quarter" idx="10"/>
          </p:nvPr>
        </p:nvSpPr>
        <p:spPr/>
        <p:txBody>
          <a:bodyPr/>
          <a:lstStyle/>
          <a:p>
            <a:fld id="{59736BB5-8CCA-42A3-906E-7C3ECC00019B}" type="slidenum">
              <a:rPr lang="es-CO" smtClean="0"/>
              <a:t>9</a:t>
            </a:fld>
            <a:endParaRPr lang="es-CO"/>
          </a:p>
        </p:txBody>
      </p:sp>
    </p:spTree>
    <p:extLst>
      <p:ext uri="{BB962C8B-B14F-4D97-AF65-F5344CB8AC3E}">
        <p14:creationId xmlns:p14="http://schemas.microsoft.com/office/powerpoint/2010/main" val="22357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29282" y="1098616"/>
            <a:ext cx="8229707" cy="1414792"/>
          </a:xfrm>
        </p:spPr>
        <p:txBody>
          <a:bodyPr anchor="b">
            <a:normAutofit/>
          </a:bodyPr>
          <a:lstStyle>
            <a:lvl1pPr algn="l">
              <a:defRPr sz="6000">
                <a:solidFill>
                  <a:srgbClr val="CDD707"/>
                </a:solidFill>
                <a:latin typeface="+mj-lt"/>
              </a:defRPr>
            </a:lvl1pPr>
          </a:lstStyle>
          <a:p>
            <a:r>
              <a:rPr lang="en-US" dirty="0"/>
              <a:t>Click to edit tittle 40pt</a:t>
            </a:r>
            <a:endParaRPr lang="es-CO" dirty="0"/>
          </a:p>
        </p:txBody>
      </p:sp>
      <p:sp>
        <p:nvSpPr>
          <p:cNvPr id="8" name="Subtitle 2"/>
          <p:cNvSpPr>
            <a:spLocks noGrp="1"/>
          </p:cNvSpPr>
          <p:nvPr>
            <p:ph type="subTitle" idx="1" hasCustomPrompt="1"/>
          </p:nvPr>
        </p:nvSpPr>
        <p:spPr>
          <a:xfrm>
            <a:off x="529281" y="2604242"/>
            <a:ext cx="7828655" cy="790891"/>
          </a:xfrm>
        </p:spPr>
        <p:txBody>
          <a:bodyPr>
            <a:normAutofit/>
          </a:bodyPr>
          <a:lstStyle>
            <a:lvl1pPr marL="0" indent="0" algn="l">
              <a:buNone/>
              <a:defRPr sz="2400">
                <a:solidFill>
                  <a:srgbClr val="FFFFFF"/>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 24pt</a:t>
            </a:r>
            <a:endParaRPr lang="es-CO" dirty="0"/>
          </a:p>
        </p:txBody>
      </p:sp>
      <p:sp>
        <p:nvSpPr>
          <p:cNvPr id="3" name="Text Placeholder 2"/>
          <p:cNvSpPr>
            <a:spLocks noGrp="1"/>
          </p:cNvSpPr>
          <p:nvPr>
            <p:ph type="body" sz="quarter" idx="10" hasCustomPrompt="1"/>
          </p:nvPr>
        </p:nvSpPr>
        <p:spPr>
          <a:xfrm>
            <a:off x="528638" y="3505200"/>
            <a:ext cx="6245225" cy="1236663"/>
          </a:xfrm>
        </p:spPr>
        <p:txBody>
          <a:bodyPr>
            <a:noAutofit/>
          </a:bodyPr>
          <a:lstStyle>
            <a:lvl1pPr marL="0" indent="0">
              <a:lnSpc>
                <a:spcPct val="100000"/>
              </a:lnSpc>
              <a:spcBef>
                <a:spcPts val="500"/>
              </a:spcBef>
              <a:buNone/>
              <a:defRPr sz="1400">
                <a:solidFill>
                  <a:schemeClr val="bg2"/>
                </a:solidFill>
                <a:latin typeface="+mj-lt"/>
              </a:defRPr>
            </a:lvl1pPr>
            <a:lvl2pPr marL="457200" indent="0">
              <a:buNone/>
              <a:defRPr sz="1400">
                <a:solidFill>
                  <a:schemeClr val="bg2"/>
                </a:solidFill>
                <a:latin typeface="+mj-lt"/>
              </a:defRPr>
            </a:lvl2pPr>
            <a:lvl3pPr marL="914400" indent="0">
              <a:buNone/>
              <a:defRPr sz="1400">
                <a:solidFill>
                  <a:schemeClr val="bg2"/>
                </a:solidFill>
                <a:latin typeface="+mj-lt"/>
              </a:defRPr>
            </a:lvl3pPr>
            <a:lvl4pPr marL="1371600" indent="0">
              <a:buNone/>
              <a:defRPr sz="1400">
                <a:solidFill>
                  <a:schemeClr val="bg2"/>
                </a:solidFill>
                <a:latin typeface="+mj-lt"/>
              </a:defRPr>
            </a:lvl4pPr>
            <a:lvl5pPr marL="1828800" indent="0">
              <a:buNone/>
              <a:defRPr sz="1400">
                <a:solidFill>
                  <a:schemeClr val="bg2"/>
                </a:solidFill>
                <a:latin typeface="+mj-lt"/>
              </a:defRPr>
            </a:lvl5pPr>
          </a:lstStyle>
          <a:p>
            <a:pPr lvl="0"/>
            <a:r>
              <a:rPr lang="en-US" dirty="0"/>
              <a:t>Click to edit Master text styles 14pt</a:t>
            </a:r>
          </a:p>
        </p:txBody>
      </p:sp>
    </p:spTree>
    <p:extLst>
      <p:ext uri="{BB962C8B-B14F-4D97-AF65-F5344CB8AC3E}">
        <p14:creationId xmlns:p14="http://schemas.microsoft.com/office/powerpoint/2010/main" val="34916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23D37F-A986-45C6-ADA2-F6825F8A4B28}" type="slidenum">
              <a:rPr lang="es-CO" smtClean="0"/>
              <a:t>‹#›</a:t>
            </a:fld>
            <a:endParaRPr lang="es-CO"/>
          </a:p>
        </p:txBody>
      </p:sp>
    </p:spTree>
    <p:extLst>
      <p:ext uri="{BB962C8B-B14F-4D97-AF65-F5344CB8AC3E}">
        <p14:creationId xmlns:p14="http://schemas.microsoft.com/office/powerpoint/2010/main" val="18093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29282" y="2604242"/>
            <a:ext cx="6321820" cy="1655762"/>
          </a:xfrm>
        </p:spPr>
        <p:txBody>
          <a:bodyPr>
            <a:normAutofit/>
          </a:bodyPr>
          <a:lstStyle>
            <a:lvl1pPr marL="0" indent="0" algn="l">
              <a:buNone/>
              <a:defRPr sz="2400">
                <a:solidFill>
                  <a:srgbClr val="FFFFFF"/>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s-CO" dirty="0"/>
          </a:p>
        </p:txBody>
      </p:sp>
      <p:sp>
        <p:nvSpPr>
          <p:cNvPr id="3" name="Title 1"/>
          <p:cNvSpPr>
            <a:spLocks noGrp="1"/>
          </p:cNvSpPr>
          <p:nvPr>
            <p:ph type="ctrTitle" hasCustomPrompt="1"/>
          </p:nvPr>
        </p:nvSpPr>
        <p:spPr>
          <a:xfrm>
            <a:off x="529282" y="1098616"/>
            <a:ext cx="7378699" cy="1414792"/>
          </a:xfrm>
        </p:spPr>
        <p:txBody>
          <a:bodyPr anchor="b">
            <a:normAutofit/>
          </a:bodyPr>
          <a:lstStyle>
            <a:lvl1pPr algn="l">
              <a:defRPr sz="6000">
                <a:solidFill>
                  <a:srgbClr val="CDD707"/>
                </a:solidFill>
                <a:latin typeface="+mj-lt"/>
              </a:defRPr>
            </a:lvl1pPr>
          </a:lstStyle>
          <a:p>
            <a:r>
              <a:rPr lang="en-US" dirty="0"/>
              <a:t>Click to edit tittle 40pt</a:t>
            </a:r>
            <a:endParaRPr lang="es-CO" dirty="0"/>
          </a:p>
        </p:txBody>
      </p:sp>
    </p:spTree>
    <p:extLst>
      <p:ext uri="{BB962C8B-B14F-4D97-AF65-F5344CB8AC3E}">
        <p14:creationId xmlns:p14="http://schemas.microsoft.com/office/powerpoint/2010/main" val="193079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553777"/>
            <a:ext cx="7886700" cy="4351338"/>
          </a:xfrm>
        </p:spPr>
        <p:txBody>
          <a:bodyPr/>
          <a:lstStyle>
            <a:lvl1pPr>
              <a:buClr>
                <a:schemeClr val="tx1">
                  <a:lumMod val="60000"/>
                  <a:lumOff val="40000"/>
                </a:schemeClr>
              </a:buClr>
              <a:buSzPct val="70000"/>
              <a:defRPr>
                <a:latin typeface="+mj-lt"/>
              </a:defRPr>
            </a:lvl1pPr>
            <a:lvl2pPr>
              <a:buClr>
                <a:schemeClr val="tx1">
                  <a:lumMod val="60000"/>
                  <a:lumOff val="40000"/>
                </a:schemeClr>
              </a:buClr>
              <a:buSzPct val="70000"/>
              <a:defRPr>
                <a:latin typeface="+mj-lt"/>
              </a:defRPr>
            </a:lvl2pPr>
            <a:lvl3pPr marL="1257300" indent="-342900">
              <a:buClr>
                <a:schemeClr val="bg1"/>
              </a:buClr>
              <a:buSzPct val="70000"/>
              <a:buFont typeface="Arial" panose="020B0604020202020204" pitchFamily="34" charset="0"/>
              <a:buChar char="•"/>
              <a:defRPr>
                <a:latin typeface="+mj-lt"/>
              </a:defRPr>
            </a:lvl3pPr>
            <a:lvl4pPr marL="1714500" indent="-342900">
              <a:buClr>
                <a:schemeClr val="tx1">
                  <a:lumMod val="60000"/>
                  <a:lumOff val="40000"/>
                </a:schemeClr>
              </a:buClr>
              <a:buSzPct val="70000"/>
              <a:buFont typeface="+mj-lt"/>
              <a:buAutoNum type="arabicPeriod"/>
              <a:defRPr>
                <a:latin typeface="+mj-lt"/>
              </a:defRPr>
            </a:lvl4pPr>
            <a:lvl5pPr marL="2171700" indent="-342900">
              <a:buClr>
                <a:schemeClr val="tx1">
                  <a:lumMod val="60000"/>
                  <a:lumOff val="40000"/>
                </a:schemeClr>
              </a:buClr>
              <a:buSzPct val="70000"/>
              <a:buFont typeface="+mj-lt"/>
              <a:buAutoNum type="arabicPeriod"/>
              <a:defRPr>
                <a:latin typeface="+mj-lt"/>
              </a:defRPr>
            </a:lvl5pPr>
          </a:lstStyle>
          <a:p>
            <a:pPr lvl="0"/>
            <a:r>
              <a:rPr lang="en-US" dirty="0"/>
              <a:t>Click to edit Master text styles 28pt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56395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553777"/>
            <a:ext cx="7886700"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 14pt</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06990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_Backgroud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7886700"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43447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2537883"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a:t>Click to edit Master text styles</a:t>
            </a:r>
          </a:p>
        </p:txBody>
      </p:sp>
      <p:sp>
        <p:nvSpPr>
          <p:cNvPr id="5" name="Chart Placeholder 4"/>
          <p:cNvSpPr>
            <a:spLocks noGrp="1"/>
          </p:cNvSpPr>
          <p:nvPr>
            <p:ph type="chart" sz="quarter" idx="13"/>
          </p:nvPr>
        </p:nvSpPr>
        <p:spPr>
          <a:xfrm>
            <a:off x="3522663" y="1643063"/>
            <a:ext cx="5146675" cy="4308475"/>
          </a:xfrm>
          <a:ln>
            <a:noFill/>
          </a:ln>
        </p:spPr>
        <p:txBody>
          <a:bodyPr/>
          <a:lstStyle/>
          <a:p>
            <a:endParaRPr lang="es-CO"/>
          </a:p>
        </p:txBody>
      </p:sp>
      <p:sp>
        <p:nvSpPr>
          <p:cNvPr id="12"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13537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hoto Backgroun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2537883"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a:t>Click to edit Master text styles</a:t>
            </a:r>
          </a:p>
        </p:txBody>
      </p:sp>
      <p:sp>
        <p:nvSpPr>
          <p:cNvPr id="5" name="Chart Placeholder 4"/>
          <p:cNvSpPr>
            <a:spLocks noGrp="1"/>
          </p:cNvSpPr>
          <p:nvPr>
            <p:ph type="chart" sz="quarter" idx="13"/>
          </p:nvPr>
        </p:nvSpPr>
        <p:spPr>
          <a:xfrm>
            <a:off x="3522663" y="1643063"/>
            <a:ext cx="5146675" cy="4308475"/>
          </a:xfrm>
          <a:ln>
            <a:noFill/>
          </a:ln>
        </p:spPr>
        <p:txBody>
          <a:bodyPr/>
          <a:lstStyle/>
          <a:p>
            <a:endParaRPr lang="es-CO"/>
          </a:p>
        </p:txBody>
      </p:sp>
      <p:sp>
        <p:nvSpPr>
          <p:cNvPr id="12"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398243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tel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854200"/>
            <a:ext cx="7886700" cy="4050915"/>
          </a:xfrm>
        </p:spPr>
        <p:txBody>
          <a:bodyPr>
            <a:normAutofit/>
          </a:bodyPr>
          <a:lstStyle>
            <a:lvl1pPr marL="0" indent="0" algn="just">
              <a:buClr>
                <a:schemeClr val="tx1">
                  <a:lumMod val="60000"/>
                  <a:lumOff val="40000"/>
                </a:schemeClr>
              </a:buClr>
              <a:buSzPct val="70000"/>
              <a:buNone/>
              <a:defRPr sz="1400" baseline="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 14 </a:t>
            </a:r>
            <a:r>
              <a:rPr lang="en-US" dirty="0" err="1"/>
              <a:t>pt</a:t>
            </a:r>
            <a:endParaRPr lang="en-US" dirty="0"/>
          </a:p>
        </p:txBody>
      </p:sp>
      <p:sp>
        <p:nvSpPr>
          <p:cNvPr id="5" name="Text Placeholder 4"/>
          <p:cNvSpPr>
            <a:spLocks noGrp="1"/>
          </p:cNvSpPr>
          <p:nvPr>
            <p:ph type="body" sz="quarter" idx="13" hasCustomPrompt="1"/>
          </p:nvPr>
        </p:nvSpPr>
        <p:spPr>
          <a:xfrm>
            <a:off x="628650" y="1334531"/>
            <a:ext cx="7886700" cy="519669"/>
          </a:xfrm>
        </p:spPr>
        <p:txBody>
          <a:bodyPr>
            <a:normAutofit/>
          </a:bodyPr>
          <a:lstStyle>
            <a:lvl1pPr marL="0" indent="0">
              <a:buNone/>
              <a:defRPr sz="2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 24pt</a:t>
            </a:r>
          </a:p>
        </p:txBody>
      </p:sp>
      <p:sp>
        <p:nvSpPr>
          <p:cNvPr id="7"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6794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355" y="1040873"/>
            <a:ext cx="7886700" cy="610128"/>
          </a:xfrm>
        </p:spPr>
        <p:txBody>
          <a:bodyPr anchor="b">
            <a:normAutofit/>
          </a:bodyPr>
          <a:lstStyle>
            <a:lvl1pPr>
              <a:defRPr sz="4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05355" y="1761598"/>
            <a:ext cx="7886700" cy="53287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1E23D37F-A986-45C6-ADA2-F6825F8A4B28}" type="slidenum">
              <a:rPr lang="es-CO" smtClean="0"/>
              <a:t>‹#›</a:t>
            </a:fld>
            <a:endParaRPr lang="es-CO"/>
          </a:p>
        </p:txBody>
      </p:sp>
      <p:sp>
        <p:nvSpPr>
          <p:cNvPr id="8" name="Text Placeholder 7"/>
          <p:cNvSpPr>
            <a:spLocks noGrp="1"/>
          </p:cNvSpPr>
          <p:nvPr>
            <p:ph type="body" sz="quarter" idx="13"/>
          </p:nvPr>
        </p:nvSpPr>
        <p:spPr>
          <a:xfrm>
            <a:off x="504825" y="2438400"/>
            <a:ext cx="5862638" cy="3530600"/>
          </a:xfrm>
        </p:spPr>
        <p:txBody>
          <a:bodyPr>
            <a:normAutofit/>
          </a:bodyPr>
          <a:lstStyle>
            <a:lvl1pPr marL="0" indent="0" algn="l">
              <a:buNone/>
              <a:defRPr sz="1400">
                <a:solidFill>
                  <a:schemeClr val="bg2"/>
                </a:solidFill>
                <a:latin typeface="+mj-lt"/>
              </a:defRPr>
            </a:lvl1pPr>
            <a:lvl2pPr marL="457200" indent="0" algn="l">
              <a:buNone/>
              <a:defRPr>
                <a:solidFill>
                  <a:schemeClr val="bg2"/>
                </a:solidFill>
                <a:latin typeface="+mj-lt"/>
              </a:defRPr>
            </a:lvl2pPr>
            <a:lvl3pPr marL="914400" indent="0" algn="l">
              <a:buNone/>
              <a:defRPr>
                <a:solidFill>
                  <a:schemeClr val="bg2"/>
                </a:solidFill>
                <a:latin typeface="+mj-lt"/>
              </a:defRPr>
            </a:lvl3pPr>
            <a:lvl4pPr marL="1371600" indent="0" algn="l">
              <a:buNone/>
              <a:defRPr>
                <a:solidFill>
                  <a:schemeClr val="bg2"/>
                </a:solidFill>
                <a:latin typeface="+mj-lt"/>
              </a:defRPr>
            </a:lvl4pPr>
            <a:lvl5pPr marL="1828800" indent="0" algn="l">
              <a:buNone/>
              <a:defRPr>
                <a:solidFill>
                  <a:schemeClr val="bg2"/>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252639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Data">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b="5113"/>
          <a:stretch/>
        </p:blipFill>
        <p:spPr>
          <a:xfrm>
            <a:off x="0" y="1795928"/>
            <a:ext cx="9144000" cy="3261847"/>
          </a:xfrm>
          <a:prstGeom prst="rect">
            <a:avLst/>
          </a:prstGeom>
        </p:spPr>
      </p:pic>
    </p:spTree>
    <p:extLst>
      <p:ext uri="{BB962C8B-B14F-4D97-AF65-F5344CB8AC3E}">
        <p14:creationId xmlns:p14="http://schemas.microsoft.com/office/powerpoint/2010/main" val="7282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3D37F-A986-45C6-ADA2-F6825F8A4B28}" type="slidenum">
              <a:rPr lang="es-CO" smtClean="0"/>
              <a:t>‹#›</a:t>
            </a:fld>
            <a:endParaRPr lang="es-CO"/>
          </a:p>
        </p:txBody>
      </p:sp>
    </p:spTree>
    <p:extLst>
      <p:ext uri="{BB962C8B-B14F-4D97-AF65-F5344CB8AC3E}">
        <p14:creationId xmlns:p14="http://schemas.microsoft.com/office/powerpoint/2010/main" val="18283468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701" r:id="rId4"/>
    <p:sldLayoutId id="2147483687" r:id="rId5"/>
    <p:sldLayoutId id="2147483700" r:id="rId6"/>
    <p:sldLayoutId id="2147483686" r:id="rId7"/>
    <p:sldLayoutId id="2147483677" r:id="rId8"/>
    <p:sldLayoutId id="2147483703" r:id="rId9"/>
    <p:sldLayoutId id="2147483702" r:id="rId10"/>
    <p:sldLayoutId id="21474836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29282" y="1703300"/>
            <a:ext cx="8229707" cy="1414792"/>
          </a:xfrm>
        </p:spPr>
        <p:txBody>
          <a:bodyPr>
            <a:normAutofit fontScale="90000"/>
          </a:bodyPr>
          <a:lstStyle/>
          <a:p>
            <a:r>
              <a:rPr lang="es-CO" sz="4000" dirty="0"/>
              <a:t>Cómo la Biometría Reduce la Fricción con los Clientes y Mejora la Seguridad</a:t>
            </a:r>
            <a:br>
              <a:rPr lang="es-CO" sz="4000" dirty="0"/>
            </a:br>
            <a:endParaRPr lang="es-CO" sz="4000" dirty="0"/>
          </a:p>
        </p:txBody>
      </p:sp>
      <p:sp>
        <p:nvSpPr>
          <p:cNvPr id="10" name="Text Placeholder 9"/>
          <p:cNvSpPr>
            <a:spLocks noGrp="1"/>
          </p:cNvSpPr>
          <p:nvPr>
            <p:ph type="body" sz="quarter" idx="10"/>
          </p:nvPr>
        </p:nvSpPr>
        <p:spPr/>
        <p:txBody>
          <a:bodyPr/>
          <a:lstStyle/>
          <a:p>
            <a:r>
              <a:rPr lang="en-US" dirty="0" smtClean="0"/>
              <a:t>Daniel </a:t>
            </a:r>
            <a:r>
              <a:rPr lang="en-US" dirty="0" err="1" smtClean="0"/>
              <a:t>Ingevaldson</a:t>
            </a:r>
            <a:r>
              <a:rPr lang="en-US" dirty="0"/>
              <a:t/>
            </a:r>
            <a:br>
              <a:rPr lang="en-US" dirty="0"/>
            </a:br>
            <a:r>
              <a:rPr lang="en-US" dirty="0" smtClean="0"/>
              <a:t>CTO</a:t>
            </a:r>
            <a:r>
              <a:rPr lang="en-US" dirty="0"/>
              <a:t/>
            </a:r>
            <a:br>
              <a:rPr lang="en-US" dirty="0"/>
            </a:br>
            <a:r>
              <a:rPr lang="en-US" dirty="0" err="1" smtClean="0"/>
              <a:t>dsi@easysol.net</a:t>
            </a:r>
            <a:endParaRPr lang="en-US" dirty="0" smtClean="0"/>
          </a:p>
        </p:txBody>
      </p:sp>
    </p:spTree>
    <p:extLst>
      <p:ext uri="{BB962C8B-B14F-4D97-AF65-F5344CB8AC3E}">
        <p14:creationId xmlns:p14="http://schemas.microsoft.com/office/powerpoint/2010/main" val="166972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263640"/>
          </a:xfrm>
          <a:prstGeom prst="rect">
            <a:avLst/>
          </a:prstGeom>
        </p:spPr>
      </p:pic>
      <p:sp>
        <p:nvSpPr>
          <p:cNvPr id="6" name="Rectangle 5"/>
          <p:cNvSpPr/>
          <p:nvPr/>
        </p:nvSpPr>
        <p:spPr>
          <a:xfrm>
            <a:off x="-75415" y="547006"/>
            <a:ext cx="3469064" cy="64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10</a:t>
            </a:fld>
            <a:endParaRPr lang="es-CO"/>
          </a:p>
        </p:txBody>
      </p:sp>
      <p:sp>
        <p:nvSpPr>
          <p:cNvPr id="12" name="Text Placeholder 2"/>
          <p:cNvSpPr txBox="1">
            <a:spLocks/>
          </p:cNvSpPr>
          <p:nvPr/>
        </p:nvSpPr>
        <p:spPr>
          <a:xfrm>
            <a:off x="628648" y="569545"/>
            <a:ext cx="4216729" cy="535991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000" dirty="0">
                <a:solidFill>
                  <a:schemeClr val="tx2">
                    <a:lumMod val="50000"/>
                  </a:schemeClr>
                </a:solidFill>
              </a:rPr>
              <a:t>DIVERTIDA</a:t>
            </a:r>
          </a:p>
          <a:p>
            <a:pPr marL="0" indent="0">
              <a:buNone/>
            </a:pPr>
            <a:endParaRPr lang="es-CO" sz="4000" dirty="0">
              <a:solidFill>
                <a:schemeClr val="tx2">
                  <a:lumMod val="50000"/>
                </a:schemeClr>
              </a:solidFill>
            </a:endParaRPr>
          </a:p>
          <a:p>
            <a:pPr>
              <a:buClr>
                <a:schemeClr val="bg1"/>
              </a:buClr>
            </a:pPr>
            <a:r>
              <a:rPr lang="es-CO" b="0" dirty="0">
                <a:solidFill>
                  <a:schemeClr val="bg2"/>
                </a:solidFill>
                <a:latin typeface="+mj-lt"/>
              </a:rPr>
              <a:t>Los usuarios muestran gran interés por esta tecnología</a:t>
            </a:r>
          </a:p>
          <a:p>
            <a:pPr>
              <a:buClr>
                <a:schemeClr val="bg1"/>
              </a:buClr>
            </a:pPr>
            <a:r>
              <a:rPr lang="es-CO" b="0" dirty="0">
                <a:solidFill>
                  <a:schemeClr val="bg2"/>
                </a:solidFill>
                <a:latin typeface="+mj-lt"/>
              </a:rPr>
              <a:t>Divertidas funciones, como tomarse una </a:t>
            </a:r>
            <a:r>
              <a:rPr lang="es-CO" b="0" dirty="0" err="1">
                <a:solidFill>
                  <a:schemeClr val="bg2"/>
                </a:solidFill>
                <a:latin typeface="+mj-lt"/>
              </a:rPr>
              <a:t>selfie</a:t>
            </a:r>
            <a:endParaRPr lang="es-CO" b="0" dirty="0">
              <a:solidFill>
                <a:schemeClr val="bg2"/>
              </a:solidFill>
              <a:latin typeface="+mj-lt"/>
            </a:endParaRPr>
          </a:p>
          <a:p>
            <a:pPr>
              <a:buClr>
                <a:schemeClr val="bg1"/>
              </a:buClr>
            </a:pPr>
            <a:r>
              <a:rPr lang="es-CO" b="0" dirty="0">
                <a:solidFill>
                  <a:schemeClr val="bg2"/>
                </a:solidFill>
                <a:latin typeface="+mj-lt"/>
              </a:rPr>
              <a:t>La Biometría está de moda (inició con </a:t>
            </a:r>
            <a:r>
              <a:rPr lang="es-CO" b="0" dirty="0" err="1">
                <a:solidFill>
                  <a:schemeClr val="bg2"/>
                </a:solidFill>
                <a:latin typeface="+mj-lt"/>
              </a:rPr>
              <a:t>Touch</a:t>
            </a:r>
            <a:r>
              <a:rPr lang="es-CO" b="0" dirty="0">
                <a:solidFill>
                  <a:schemeClr val="bg2"/>
                </a:solidFill>
                <a:latin typeface="+mj-lt"/>
              </a:rPr>
              <a:t> ID de Apple)</a:t>
            </a:r>
            <a:endParaRPr lang="es-CO" sz="2400" b="0" dirty="0">
              <a:solidFill>
                <a:schemeClr val="bg2"/>
              </a:solidFill>
              <a:latin typeface="+mj-lt"/>
            </a:endParaRPr>
          </a:p>
        </p:txBody>
      </p:sp>
      <p:cxnSp>
        <p:nvCxnSpPr>
          <p:cNvPr id="7" name="Straight Connector 6"/>
          <p:cNvCxnSpPr/>
          <p:nvPr/>
        </p:nvCxnSpPr>
        <p:spPr>
          <a:xfrm>
            <a:off x="358219" y="1027522"/>
            <a:ext cx="18853" cy="523611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(inició con Touch ID de Apple</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(inició con Touch ID de Apple</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3526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416" y="516711"/>
            <a:ext cx="9389097" cy="64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10" name="Rectangle 9"/>
          <p:cNvSpPr/>
          <p:nvPr/>
        </p:nvSpPr>
        <p:spPr>
          <a:xfrm>
            <a:off x="0" y="1505997"/>
            <a:ext cx="9144000" cy="140688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Slide Number Placeholder 4"/>
          <p:cNvSpPr>
            <a:spLocks noGrp="1"/>
          </p:cNvSpPr>
          <p:nvPr>
            <p:ph type="sldNum" sz="quarter" idx="12"/>
          </p:nvPr>
        </p:nvSpPr>
        <p:spPr/>
        <p:txBody>
          <a:bodyPr/>
          <a:lstStyle/>
          <a:p>
            <a:fld id="{AB3CACAC-B9C0-4FFE-A6A6-BA4FC945224B}" type="slidenum">
              <a:rPr lang="es-CO" smtClean="0"/>
              <a:t>11</a:t>
            </a:fld>
            <a:endParaRPr lang="es-CO"/>
          </a:p>
        </p:txBody>
      </p:sp>
      <p:pic>
        <p:nvPicPr>
          <p:cNvPr id="6" name="Picture 5"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38" y="1652618"/>
            <a:ext cx="7924612" cy="1135562"/>
          </a:xfrm>
          <a:prstGeom prst="rect">
            <a:avLst/>
          </a:prstGeom>
        </p:spPr>
      </p:pic>
      <p:sp>
        <p:nvSpPr>
          <p:cNvPr id="7" name="Text Placeholder 2"/>
          <p:cNvSpPr txBox="1">
            <a:spLocks/>
          </p:cNvSpPr>
          <p:nvPr/>
        </p:nvSpPr>
        <p:spPr>
          <a:xfrm>
            <a:off x="662479" y="3298100"/>
            <a:ext cx="2740598" cy="270973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buClr>
                <a:schemeClr val="bg1"/>
              </a:buClr>
            </a:pPr>
            <a:r>
              <a:rPr lang="es-CO" sz="1800" b="0" dirty="0" smtClean="0">
                <a:solidFill>
                  <a:schemeClr val="tx1">
                    <a:lumMod val="75000"/>
                  </a:schemeClr>
                </a:solidFill>
                <a:latin typeface="+mj-lt"/>
                <a:cs typeface="Avenir Light"/>
              </a:rPr>
              <a:t>Oreja</a:t>
            </a:r>
            <a:endParaRPr lang="es-CO" sz="1800" b="0" dirty="0">
              <a:solidFill>
                <a:schemeClr val="tx1">
                  <a:lumMod val="75000"/>
                </a:schemeClr>
              </a:solidFill>
              <a:latin typeface="+mj-lt"/>
              <a:cs typeface="Avenir Light"/>
            </a:endParaRPr>
          </a:p>
          <a:p>
            <a:pPr>
              <a:lnSpc>
                <a:spcPts val="1800"/>
              </a:lnSpc>
              <a:buClr>
                <a:schemeClr val="bg1"/>
              </a:buClr>
            </a:pPr>
            <a:r>
              <a:rPr lang="es-CO" sz="1800" b="0" dirty="0">
                <a:solidFill>
                  <a:schemeClr val="tx1">
                    <a:lumMod val="75000"/>
                  </a:schemeClr>
                </a:solidFill>
                <a:latin typeface="+mj-lt"/>
                <a:cs typeface="Avenir Light"/>
              </a:rPr>
              <a:t>Ojo (Iris)</a:t>
            </a:r>
          </a:p>
          <a:p>
            <a:pPr>
              <a:lnSpc>
                <a:spcPts val="1800"/>
              </a:lnSpc>
              <a:buClr>
                <a:schemeClr val="bg1"/>
              </a:buClr>
            </a:pPr>
            <a:r>
              <a:rPr lang="es-CO" sz="1800" b="0" dirty="0">
                <a:solidFill>
                  <a:schemeClr val="tx1">
                    <a:lumMod val="75000"/>
                  </a:schemeClr>
                </a:solidFill>
                <a:latin typeface="+mj-lt"/>
                <a:cs typeface="Avenir Light"/>
              </a:rPr>
              <a:t>Ojo – (Retina)</a:t>
            </a:r>
          </a:p>
          <a:p>
            <a:pPr>
              <a:lnSpc>
                <a:spcPts val="1800"/>
              </a:lnSpc>
              <a:buClr>
                <a:schemeClr val="bg1"/>
              </a:buClr>
            </a:pPr>
            <a:r>
              <a:rPr lang="es-CO" sz="1800" b="0" dirty="0">
                <a:solidFill>
                  <a:schemeClr val="tx1">
                    <a:lumMod val="75000"/>
                  </a:schemeClr>
                </a:solidFill>
                <a:latin typeface="+mj-lt"/>
                <a:cs typeface="Avenir Light"/>
              </a:rPr>
              <a:t>Rostro</a:t>
            </a:r>
          </a:p>
          <a:p>
            <a:pPr>
              <a:lnSpc>
                <a:spcPts val="1800"/>
              </a:lnSpc>
              <a:buClr>
                <a:schemeClr val="bg1"/>
              </a:buClr>
            </a:pPr>
            <a:r>
              <a:rPr lang="es-CO" sz="1800" b="0" dirty="0">
                <a:solidFill>
                  <a:schemeClr val="tx1">
                    <a:lumMod val="75000"/>
                  </a:schemeClr>
                </a:solidFill>
                <a:latin typeface="+mj-lt"/>
                <a:cs typeface="Avenir Light"/>
              </a:rPr>
              <a:t>Huellas Dactilares</a:t>
            </a:r>
          </a:p>
          <a:p>
            <a:pPr>
              <a:lnSpc>
                <a:spcPts val="1800"/>
              </a:lnSpc>
              <a:buClr>
                <a:schemeClr val="bg1"/>
              </a:buClr>
            </a:pPr>
            <a:r>
              <a:rPr lang="es-CO" sz="1800" b="0" dirty="0">
                <a:solidFill>
                  <a:schemeClr val="tx1">
                    <a:lumMod val="75000"/>
                  </a:schemeClr>
                </a:solidFill>
                <a:latin typeface="+mj-lt"/>
                <a:cs typeface="Avenir Light"/>
              </a:rPr>
              <a:t>Geometría Dactilar</a:t>
            </a:r>
          </a:p>
        </p:txBody>
      </p:sp>
      <p:sp>
        <p:nvSpPr>
          <p:cNvPr id="8" name="Text Placeholder 2"/>
          <p:cNvSpPr txBox="1">
            <a:spLocks/>
          </p:cNvSpPr>
          <p:nvPr/>
        </p:nvSpPr>
        <p:spPr>
          <a:xfrm>
            <a:off x="4553044" y="3298099"/>
            <a:ext cx="3962306" cy="270973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buClr>
                <a:schemeClr val="bg1"/>
              </a:buClr>
            </a:pPr>
            <a:r>
              <a:rPr lang="es-CO" sz="1800" b="0" dirty="0">
                <a:solidFill>
                  <a:schemeClr val="tx1">
                    <a:lumMod val="75000"/>
                  </a:schemeClr>
                </a:solidFill>
                <a:latin typeface="+mj-lt"/>
                <a:cs typeface="Avenir Light"/>
              </a:rPr>
              <a:t>Geometría de Manos</a:t>
            </a:r>
          </a:p>
          <a:p>
            <a:pPr>
              <a:lnSpc>
                <a:spcPts val="1800"/>
              </a:lnSpc>
              <a:buClr>
                <a:schemeClr val="bg1"/>
              </a:buClr>
            </a:pPr>
            <a:r>
              <a:rPr lang="es-CO" sz="1800" b="0" dirty="0">
                <a:solidFill>
                  <a:schemeClr val="tx1">
                    <a:lumMod val="75000"/>
                  </a:schemeClr>
                </a:solidFill>
                <a:latin typeface="+mj-lt"/>
                <a:cs typeface="Avenir Light"/>
              </a:rPr>
              <a:t>Firma</a:t>
            </a:r>
          </a:p>
          <a:p>
            <a:pPr>
              <a:lnSpc>
                <a:spcPts val="1800"/>
              </a:lnSpc>
              <a:buClr>
                <a:schemeClr val="bg1"/>
              </a:buClr>
            </a:pPr>
            <a:r>
              <a:rPr lang="es-CO" sz="1800" b="0" dirty="0">
                <a:solidFill>
                  <a:schemeClr val="tx1">
                    <a:lumMod val="75000"/>
                  </a:schemeClr>
                </a:solidFill>
                <a:latin typeface="+mj-lt"/>
                <a:cs typeface="Avenir Light"/>
              </a:rPr>
              <a:t>Frecuencia de Tecleo</a:t>
            </a:r>
          </a:p>
          <a:p>
            <a:pPr>
              <a:lnSpc>
                <a:spcPts val="1800"/>
              </a:lnSpc>
              <a:buClr>
                <a:schemeClr val="bg1"/>
              </a:buClr>
            </a:pPr>
            <a:r>
              <a:rPr lang="es-CO" sz="1800" b="0" dirty="0">
                <a:solidFill>
                  <a:schemeClr val="tx1">
                    <a:lumMod val="75000"/>
                  </a:schemeClr>
                </a:solidFill>
                <a:latin typeface="+mj-lt"/>
                <a:cs typeface="Avenir Light"/>
              </a:rPr>
              <a:t>Venas (Conductos Circulatorios)</a:t>
            </a:r>
          </a:p>
          <a:p>
            <a:pPr>
              <a:lnSpc>
                <a:spcPts val="1800"/>
              </a:lnSpc>
              <a:buClr>
                <a:schemeClr val="bg1"/>
              </a:buClr>
            </a:pPr>
            <a:r>
              <a:rPr lang="es-CO" sz="1800" b="0" dirty="0">
                <a:solidFill>
                  <a:schemeClr val="tx1">
                    <a:lumMod val="75000"/>
                  </a:schemeClr>
                </a:solidFill>
                <a:latin typeface="+mj-lt"/>
                <a:cs typeface="Avenir Light"/>
              </a:rPr>
              <a:t>Voz (Reconocimiento del Hablante)</a:t>
            </a:r>
          </a:p>
          <a:p>
            <a:pPr>
              <a:lnSpc>
                <a:spcPts val="1800"/>
              </a:lnSpc>
              <a:buClr>
                <a:schemeClr val="bg1"/>
              </a:buClr>
            </a:pPr>
            <a:r>
              <a:rPr lang="es-CO" sz="1800" b="0" dirty="0">
                <a:solidFill>
                  <a:schemeClr val="tx1">
                    <a:lumMod val="75000"/>
                  </a:schemeClr>
                </a:solidFill>
                <a:latin typeface="+mj-lt"/>
                <a:cs typeface="Avenir Light"/>
              </a:rPr>
              <a:t>Voz (Verificación / Autenticación)</a:t>
            </a:r>
          </a:p>
          <a:p>
            <a:pPr>
              <a:lnSpc>
                <a:spcPts val="1800"/>
              </a:lnSpc>
              <a:buClr>
                <a:schemeClr val="bg1"/>
              </a:buClr>
            </a:pPr>
            <a:r>
              <a:rPr lang="es-CO" sz="1800" b="0" dirty="0">
                <a:solidFill>
                  <a:schemeClr val="tx1">
                    <a:lumMod val="75000"/>
                  </a:schemeClr>
                </a:solidFill>
                <a:latin typeface="+mj-lt"/>
                <a:cs typeface="Avenir Light"/>
              </a:rPr>
              <a:t>Voz (Identificación del Hablante)</a:t>
            </a:r>
          </a:p>
        </p:txBody>
      </p:sp>
      <p:sp>
        <p:nvSpPr>
          <p:cNvPr id="11" name="Title 1"/>
          <p:cNvSpPr>
            <a:spLocks noGrp="1"/>
          </p:cNvSpPr>
          <p:nvPr>
            <p:ph type="title"/>
          </p:nvPr>
        </p:nvSpPr>
        <p:spPr>
          <a:xfrm>
            <a:off x="628650" y="365127"/>
            <a:ext cx="7886700" cy="969404"/>
          </a:xfrm>
        </p:spPr>
        <p:txBody>
          <a:bodyPr>
            <a:normAutofit/>
          </a:bodyPr>
          <a:lstStyle/>
          <a:p>
            <a:r>
              <a:rPr lang="en-US" sz="3200" b="1" dirty="0">
                <a:solidFill>
                  <a:schemeClr val="tx2">
                    <a:lumMod val="50000"/>
                  </a:schemeClr>
                </a:solidFill>
                <a:latin typeface="+mn-lt"/>
              </a:rPr>
              <a:t>FACTORES BIOMÉTRICOS</a:t>
            </a:r>
            <a:endParaRPr lang="es-CO" sz="3200" b="1" dirty="0">
              <a:solidFill>
                <a:schemeClr val="tx2">
                  <a:lumMod val="50000"/>
                </a:schemeClr>
              </a:solidFill>
              <a:latin typeface="+mn-lt"/>
            </a:endParaRPr>
          </a:p>
        </p:txBody>
      </p:sp>
    </p:spTree>
    <p:extLst>
      <p:ext uri="{BB962C8B-B14F-4D97-AF65-F5344CB8AC3E}">
        <p14:creationId xmlns:p14="http://schemas.microsoft.com/office/powerpoint/2010/main" val="213863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B3CACAC-B9C0-4FFE-A6A6-BA4FC945224B}" type="slidenum">
              <a:rPr lang="es-CO" smtClean="0"/>
              <a:t>12</a:t>
            </a:fld>
            <a:endParaRPr lang="es-CO"/>
          </a:p>
        </p:txBody>
      </p:sp>
      <p:pic>
        <p:nvPicPr>
          <p:cNvPr id="6" name="Picture 5"/>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30228" b="23927"/>
          <a:stretch/>
        </p:blipFill>
        <p:spPr>
          <a:xfrm>
            <a:off x="341532" y="125923"/>
            <a:ext cx="8460936" cy="2654984"/>
          </a:xfrm>
          <a:prstGeom prst="rect">
            <a:avLst/>
          </a:prstGeom>
        </p:spPr>
      </p:pic>
      <p:pic>
        <p:nvPicPr>
          <p:cNvPr id="7" name="Picture 2" descr="Fingerprint, Detective, Criminal, Evidence, Crime Scene"/>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8006" y="3110845"/>
            <a:ext cx="1287988" cy="181477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2"/>
          <p:cNvSpPr txBox="1">
            <a:spLocks/>
          </p:cNvSpPr>
          <p:nvPr/>
        </p:nvSpPr>
        <p:spPr>
          <a:xfrm>
            <a:off x="662479" y="2804768"/>
            <a:ext cx="2740598" cy="270973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buClr>
                <a:schemeClr val="bg1"/>
              </a:buClr>
            </a:pPr>
            <a:r>
              <a:rPr lang="es-CO" sz="1800" b="0" dirty="0">
                <a:solidFill>
                  <a:schemeClr val="tx1">
                    <a:lumMod val="75000"/>
                  </a:schemeClr>
                </a:solidFill>
                <a:latin typeface="+mj-lt"/>
                <a:cs typeface="Avenir Light"/>
              </a:rPr>
              <a:t>Difícil de falsificar</a:t>
            </a:r>
          </a:p>
          <a:p>
            <a:pPr>
              <a:lnSpc>
                <a:spcPts val="1800"/>
              </a:lnSpc>
              <a:buClr>
                <a:schemeClr val="bg1"/>
              </a:buClr>
            </a:pPr>
            <a:endParaRPr lang="es-CO" sz="1800" b="0" dirty="0">
              <a:solidFill>
                <a:schemeClr val="tx1">
                  <a:lumMod val="75000"/>
                </a:schemeClr>
              </a:solidFill>
              <a:latin typeface="+mj-lt"/>
              <a:cs typeface="Avenir Light"/>
            </a:endParaRPr>
          </a:p>
          <a:p>
            <a:pPr>
              <a:lnSpc>
                <a:spcPts val="1800"/>
              </a:lnSpc>
              <a:buClr>
                <a:schemeClr val="bg1"/>
              </a:buClr>
            </a:pPr>
            <a:r>
              <a:rPr lang="es-CO" sz="1800" b="0" dirty="0">
                <a:solidFill>
                  <a:schemeClr val="tx1">
                    <a:lumMod val="75000"/>
                  </a:schemeClr>
                </a:solidFill>
                <a:latin typeface="+mj-lt"/>
                <a:cs typeface="Avenir Light"/>
              </a:rPr>
              <a:t>Ya existe un despliegue de dispositivos biométricos entre la población</a:t>
            </a:r>
          </a:p>
          <a:p>
            <a:pPr>
              <a:lnSpc>
                <a:spcPts val="1800"/>
              </a:lnSpc>
              <a:buClr>
                <a:schemeClr val="bg1"/>
              </a:buClr>
            </a:pPr>
            <a:endParaRPr lang="es-CO" sz="1800" b="0" dirty="0">
              <a:solidFill>
                <a:schemeClr val="tx1">
                  <a:lumMod val="75000"/>
                </a:schemeClr>
              </a:solidFill>
              <a:latin typeface="+mj-lt"/>
              <a:cs typeface="Avenir Light"/>
            </a:endParaRPr>
          </a:p>
          <a:p>
            <a:pPr>
              <a:lnSpc>
                <a:spcPts val="1800"/>
              </a:lnSpc>
              <a:buClr>
                <a:schemeClr val="bg1"/>
              </a:buClr>
            </a:pPr>
            <a:r>
              <a:rPr lang="es-CO" sz="1800" b="0" dirty="0">
                <a:solidFill>
                  <a:schemeClr val="tx1">
                    <a:lumMod val="75000"/>
                  </a:schemeClr>
                </a:solidFill>
                <a:latin typeface="+mj-lt"/>
                <a:cs typeface="Avenir Light"/>
              </a:rPr>
              <a:t>Alta percepción de seguridad</a:t>
            </a:r>
          </a:p>
        </p:txBody>
      </p:sp>
      <p:sp>
        <p:nvSpPr>
          <p:cNvPr id="9" name="Text Placeholder 2"/>
          <p:cNvSpPr txBox="1">
            <a:spLocks/>
          </p:cNvSpPr>
          <p:nvPr/>
        </p:nvSpPr>
        <p:spPr>
          <a:xfrm>
            <a:off x="5740923" y="2790464"/>
            <a:ext cx="2740598" cy="270973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buClr>
                <a:schemeClr val="bg1"/>
              </a:buClr>
            </a:pPr>
            <a:endParaRPr lang="es-CO" sz="1800" b="0" dirty="0" smtClean="0">
              <a:solidFill>
                <a:schemeClr val="tx1">
                  <a:lumMod val="75000"/>
                </a:schemeClr>
              </a:solidFill>
              <a:latin typeface="+mj-lt"/>
              <a:cs typeface="Avenir Light"/>
            </a:endParaRPr>
          </a:p>
          <a:p>
            <a:pPr>
              <a:lnSpc>
                <a:spcPts val="1800"/>
              </a:lnSpc>
              <a:buClr>
                <a:schemeClr val="bg1"/>
              </a:buClr>
            </a:pPr>
            <a:endParaRPr lang="es-CO" sz="1800" b="0" dirty="0">
              <a:solidFill>
                <a:schemeClr val="tx1">
                  <a:lumMod val="75000"/>
                </a:schemeClr>
              </a:solidFill>
              <a:latin typeface="+mj-lt"/>
              <a:cs typeface="Avenir Light"/>
            </a:endParaRPr>
          </a:p>
          <a:p>
            <a:pPr>
              <a:lnSpc>
                <a:spcPts val="1800"/>
              </a:lnSpc>
              <a:buClr>
                <a:schemeClr val="bg1"/>
              </a:buClr>
            </a:pPr>
            <a:r>
              <a:rPr lang="es-CO" sz="1800" b="0" dirty="0" smtClean="0">
                <a:solidFill>
                  <a:schemeClr val="tx1">
                    <a:lumMod val="75000"/>
                  </a:schemeClr>
                </a:solidFill>
                <a:latin typeface="+mj-lt"/>
                <a:cs typeface="Avenir Light"/>
              </a:rPr>
              <a:t>En </a:t>
            </a:r>
            <a:r>
              <a:rPr lang="es-CO" sz="1800" b="0" dirty="0">
                <a:solidFill>
                  <a:schemeClr val="tx1">
                    <a:lumMod val="75000"/>
                  </a:schemeClr>
                </a:solidFill>
                <a:latin typeface="+mj-lt"/>
                <a:cs typeface="Avenir Light"/>
              </a:rPr>
              <a:t>algunos casos es fácil de robar</a:t>
            </a:r>
          </a:p>
          <a:p>
            <a:pPr>
              <a:lnSpc>
                <a:spcPts val="1800"/>
              </a:lnSpc>
              <a:buClr>
                <a:schemeClr val="bg1"/>
              </a:buClr>
            </a:pPr>
            <a:endParaRPr lang="es-CO" sz="1800" b="0" dirty="0">
              <a:solidFill>
                <a:schemeClr val="tx1">
                  <a:lumMod val="75000"/>
                </a:schemeClr>
              </a:solidFill>
              <a:latin typeface="+mj-lt"/>
              <a:cs typeface="Avenir Light"/>
            </a:endParaRPr>
          </a:p>
          <a:p>
            <a:pPr>
              <a:lnSpc>
                <a:spcPts val="1800"/>
              </a:lnSpc>
              <a:buClr>
                <a:schemeClr val="bg1"/>
              </a:buClr>
            </a:pPr>
            <a:r>
              <a:rPr lang="es-CO" sz="1800" b="0" dirty="0">
                <a:solidFill>
                  <a:schemeClr val="tx1">
                    <a:lumMod val="75000"/>
                  </a:schemeClr>
                </a:solidFill>
                <a:latin typeface="+mj-lt"/>
                <a:cs typeface="Avenir Light"/>
              </a:rPr>
              <a:t>Casi imposible de reemplazar</a:t>
            </a:r>
          </a:p>
          <a:p>
            <a:pPr>
              <a:lnSpc>
                <a:spcPts val="1800"/>
              </a:lnSpc>
              <a:buClr>
                <a:schemeClr val="bg1"/>
              </a:buClr>
            </a:pPr>
            <a:endParaRPr lang="es-CO" sz="1800" b="0" dirty="0">
              <a:solidFill>
                <a:schemeClr val="tx1">
                  <a:lumMod val="75000"/>
                </a:schemeClr>
              </a:solidFill>
              <a:latin typeface="+mj-lt"/>
              <a:cs typeface="Avenir Light"/>
            </a:endParaRPr>
          </a:p>
        </p:txBody>
      </p:sp>
    </p:spTree>
    <p:extLst>
      <p:ext uri="{BB962C8B-B14F-4D97-AF65-F5344CB8AC3E}">
        <p14:creationId xmlns:p14="http://schemas.microsoft.com/office/powerpoint/2010/main" val="371441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13</a:t>
            </a:fld>
            <a:endParaRPr lang="es-CO"/>
          </a:p>
        </p:txBody>
      </p:sp>
      <p:sp>
        <p:nvSpPr>
          <p:cNvPr id="6" name="Rectangle 5"/>
          <p:cNvSpPr/>
          <p:nvPr/>
        </p:nvSpPr>
        <p:spPr>
          <a:xfrm>
            <a:off x="-75415" y="365127"/>
            <a:ext cx="6447935"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itle 1"/>
          <p:cNvSpPr>
            <a:spLocks noGrp="1"/>
          </p:cNvSpPr>
          <p:nvPr>
            <p:ph type="title"/>
          </p:nvPr>
        </p:nvSpPr>
        <p:spPr>
          <a:xfrm>
            <a:off x="628650" y="365127"/>
            <a:ext cx="7886700" cy="1048894"/>
          </a:xfrm>
        </p:spPr>
        <p:txBody>
          <a:bodyPr>
            <a:normAutofit/>
          </a:bodyPr>
          <a:lstStyle/>
          <a:p>
            <a:pPr>
              <a:lnSpc>
                <a:spcPct val="100000"/>
              </a:lnSpc>
            </a:pPr>
            <a:r>
              <a:rPr lang="es-CO" sz="2800" b="1" dirty="0">
                <a:solidFill>
                  <a:schemeClr val="tx2">
                    <a:lumMod val="50000"/>
                  </a:schemeClr>
                </a:solidFill>
                <a:latin typeface="+mn-lt"/>
              </a:rPr>
              <a:t>BIOMETRÍA – MEJORES PRÁCTICAS</a:t>
            </a:r>
          </a:p>
        </p:txBody>
      </p:sp>
      <p:sp>
        <p:nvSpPr>
          <p:cNvPr id="8" name="Text Placeholder 2"/>
          <p:cNvSpPr txBox="1">
            <a:spLocks/>
          </p:cNvSpPr>
          <p:nvPr/>
        </p:nvSpPr>
        <p:spPr>
          <a:xfrm>
            <a:off x="628648" y="2415074"/>
            <a:ext cx="5649604" cy="2628266"/>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1800" b="0" dirty="0">
                <a:solidFill>
                  <a:schemeClr val="bg2"/>
                </a:solidFill>
                <a:latin typeface="+mj-lt"/>
                <a:cs typeface="Avenir Light"/>
              </a:rPr>
              <a:t>La biometría debe ser </a:t>
            </a:r>
            <a:r>
              <a:rPr lang="es-CO" sz="1800" dirty="0">
                <a:solidFill>
                  <a:schemeClr val="bg2"/>
                </a:solidFill>
                <a:latin typeface="+mj-lt"/>
                <a:cs typeface="Avenir Light"/>
              </a:rPr>
              <a:t>opcional</a:t>
            </a:r>
          </a:p>
          <a:p>
            <a:pPr>
              <a:lnSpc>
                <a:spcPct val="100000"/>
              </a:lnSpc>
              <a:buClr>
                <a:schemeClr val="bg1"/>
              </a:buClr>
            </a:pPr>
            <a:r>
              <a:rPr lang="es-CO" sz="1800" b="0" dirty="0">
                <a:solidFill>
                  <a:schemeClr val="bg2"/>
                </a:solidFill>
                <a:latin typeface="+mj-lt"/>
                <a:cs typeface="Avenir Light"/>
              </a:rPr>
              <a:t>Deben ofrecerse </a:t>
            </a:r>
            <a:r>
              <a:rPr lang="es-CO" sz="1800" dirty="0">
                <a:solidFill>
                  <a:schemeClr val="bg2"/>
                </a:solidFill>
                <a:latin typeface="+mj-lt"/>
                <a:cs typeface="Avenir Light"/>
              </a:rPr>
              <a:t>diferentes tipos </a:t>
            </a:r>
            <a:r>
              <a:rPr lang="es-CO" sz="1800" b="0" dirty="0">
                <a:solidFill>
                  <a:schemeClr val="bg2"/>
                </a:solidFill>
                <a:latin typeface="+mj-lt"/>
                <a:cs typeface="Avenir Light"/>
              </a:rPr>
              <a:t>de acuerdo a cada usuario y necesidad</a:t>
            </a:r>
          </a:p>
          <a:p>
            <a:pPr>
              <a:lnSpc>
                <a:spcPct val="100000"/>
              </a:lnSpc>
              <a:buClr>
                <a:schemeClr val="bg1"/>
              </a:buClr>
            </a:pPr>
            <a:r>
              <a:rPr lang="es-CO" sz="1800" b="0" dirty="0">
                <a:solidFill>
                  <a:schemeClr val="bg2"/>
                </a:solidFill>
                <a:latin typeface="+mj-lt"/>
                <a:cs typeface="Avenir Light"/>
              </a:rPr>
              <a:t>El marco es esencial:</a:t>
            </a:r>
          </a:p>
          <a:p>
            <a:pPr lvl="1">
              <a:lnSpc>
                <a:spcPct val="100000"/>
              </a:lnSpc>
              <a:buClr>
                <a:schemeClr val="bg1"/>
              </a:buClr>
            </a:pPr>
            <a:r>
              <a:rPr lang="es-CO" sz="1800" b="0" i="0" dirty="0">
                <a:solidFill>
                  <a:schemeClr val="bg2"/>
                </a:solidFill>
                <a:latin typeface="+mj-lt"/>
                <a:cs typeface="Avenir Light"/>
              </a:rPr>
              <a:t>Facilita la migración</a:t>
            </a:r>
          </a:p>
          <a:p>
            <a:pPr lvl="1">
              <a:lnSpc>
                <a:spcPct val="100000"/>
              </a:lnSpc>
              <a:buClr>
                <a:schemeClr val="bg1"/>
              </a:buClr>
            </a:pPr>
            <a:r>
              <a:rPr lang="es-CO" sz="1800" b="0" i="0" dirty="0">
                <a:solidFill>
                  <a:schemeClr val="bg2"/>
                </a:solidFill>
                <a:latin typeface="+mj-lt"/>
                <a:cs typeface="Avenir Light"/>
              </a:rPr>
              <a:t>Validación de dispositivos mediante análisis </a:t>
            </a:r>
          </a:p>
          <a:p>
            <a:pPr>
              <a:lnSpc>
                <a:spcPct val="100000"/>
              </a:lnSpc>
              <a:buClr>
                <a:schemeClr val="bg1"/>
              </a:buClr>
            </a:pPr>
            <a:r>
              <a:rPr lang="es-CO" sz="1800" b="0" dirty="0">
                <a:solidFill>
                  <a:schemeClr val="bg2"/>
                </a:solidFill>
                <a:latin typeface="+mj-lt"/>
                <a:cs typeface="Avenir Light"/>
              </a:rPr>
              <a:t>Soporte multicanal – Diferentes opciones para el registro</a:t>
            </a:r>
          </a:p>
          <a:p>
            <a:pPr>
              <a:lnSpc>
                <a:spcPct val="100000"/>
              </a:lnSpc>
              <a:buClr>
                <a:schemeClr val="bg1"/>
              </a:buClr>
            </a:pPr>
            <a:r>
              <a:rPr lang="es-CO" sz="1800" b="0" dirty="0">
                <a:solidFill>
                  <a:schemeClr val="bg2"/>
                </a:solidFill>
                <a:latin typeface="+mj-lt"/>
                <a:cs typeface="Avenir Light"/>
              </a:rPr>
              <a:t>La voz, el rostro y las huellas son los factores más indicados para el canal móvil</a:t>
            </a:r>
            <a:endParaRPr lang="en-US" sz="1800" dirty="0">
              <a:solidFill>
                <a:schemeClr val="bg2"/>
              </a:solidFill>
            </a:endParaRPr>
          </a:p>
        </p:txBody>
      </p:sp>
      <p:cxnSp>
        <p:nvCxnSpPr>
          <p:cNvPr id="9" name="Straight Connector 8"/>
          <p:cNvCxnSpPr/>
          <p:nvPr/>
        </p:nvCxnSpPr>
        <p:spPr>
          <a:xfrm>
            <a:off x="-75414" y="2328421"/>
            <a:ext cx="534499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86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07"/>
            <a:ext cx="9144000" cy="6263640"/>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14</a:t>
            </a:fld>
            <a:endParaRPr lang="es-CO"/>
          </a:p>
        </p:txBody>
      </p:sp>
      <p:sp>
        <p:nvSpPr>
          <p:cNvPr id="7" name="Rectangle 6"/>
          <p:cNvSpPr/>
          <p:nvPr/>
        </p:nvSpPr>
        <p:spPr>
          <a:xfrm>
            <a:off x="3365369" y="365127"/>
            <a:ext cx="6094483"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itle 1"/>
          <p:cNvSpPr>
            <a:spLocks noGrp="1"/>
          </p:cNvSpPr>
          <p:nvPr>
            <p:ph type="title"/>
          </p:nvPr>
        </p:nvSpPr>
        <p:spPr>
          <a:xfrm>
            <a:off x="3601039" y="365127"/>
            <a:ext cx="4743156" cy="1048894"/>
          </a:xfrm>
        </p:spPr>
        <p:txBody>
          <a:bodyPr>
            <a:normAutofit fontScale="90000"/>
          </a:bodyPr>
          <a:lstStyle/>
          <a:p>
            <a:pPr algn="r">
              <a:lnSpc>
                <a:spcPct val="100000"/>
              </a:lnSpc>
            </a:pPr>
            <a:r>
              <a:rPr lang="es-CO" sz="2800" b="1" dirty="0">
                <a:solidFill>
                  <a:schemeClr val="tx2">
                    <a:lumMod val="50000"/>
                  </a:schemeClr>
                </a:solidFill>
                <a:latin typeface="+mn-lt"/>
              </a:rPr>
              <a:t>¿POR QUÉ ES IMPORTANTE CONTAR CON VARIOS FACTORES?</a:t>
            </a:r>
          </a:p>
        </p:txBody>
      </p:sp>
      <p:sp>
        <p:nvSpPr>
          <p:cNvPr id="9" name="Text Placeholder 2"/>
          <p:cNvSpPr txBox="1">
            <a:spLocks/>
          </p:cNvSpPr>
          <p:nvPr/>
        </p:nvSpPr>
        <p:spPr>
          <a:xfrm>
            <a:off x="4685122" y="2415073"/>
            <a:ext cx="3659073" cy="3391837"/>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2000" b="0" dirty="0">
                <a:solidFill>
                  <a:schemeClr val="bg2"/>
                </a:solidFill>
                <a:latin typeface="+mj-lt"/>
                <a:cs typeface="Avenir Light"/>
              </a:rPr>
              <a:t>Para cubrir todos los escenarios posibles del usuario final</a:t>
            </a:r>
          </a:p>
          <a:p>
            <a:pPr>
              <a:lnSpc>
                <a:spcPct val="100000"/>
              </a:lnSpc>
              <a:buClr>
                <a:schemeClr val="bg1"/>
              </a:buClr>
            </a:pPr>
            <a:r>
              <a:rPr lang="es-CO" sz="2000" b="0" dirty="0">
                <a:solidFill>
                  <a:schemeClr val="bg2"/>
                </a:solidFill>
                <a:latin typeface="+mj-lt"/>
                <a:cs typeface="Avenir Light"/>
              </a:rPr>
              <a:t>Para mejorar la autenticación con baja fricción</a:t>
            </a:r>
          </a:p>
          <a:p>
            <a:pPr>
              <a:lnSpc>
                <a:spcPct val="100000"/>
              </a:lnSpc>
              <a:buClr>
                <a:schemeClr val="bg1"/>
              </a:buClr>
            </a:pPr>
            <a:r>
              <a:rPr lang="es-CO" sz="2000" b="0" dirty="0">
                <a:solidFill>
                  <a:schemeClr val="bg2"/>
                </a:solidFill>
                <a:latin typeface="+mj-lt"/>
                <a:cs typeface="Avenir Light"/>
              </a:rPr>
              <a:t>Para cumplir con la condición de: “algo que tiene, algo que sabe y algo que es”</a:t>
            </a:r>
          </a:p>
          <a:p>
            <a:pPr>
              <a:lnSpc>
                <a:spcPct val="100000"/>
              </a:lnSpc>
              <a:buClr>
                <a:schemeClr val="bg1"/>
              </a:buClr>
            </a:pPr>
            <a:r>
              <a:rPr lang="es-CO" sz="2000" b="0" dirty="0">
                <a:solidFill>
                  <a:schemeClr val="bg2"/>
                </a:solidFill>
                <a:latin typeface="+mj-lt"/>
                <a:cs typeface="Avenir Light"/>
              </a:rPr>
              <a:t>Regulaciones</a:t>
            </a:r>
            <a:endParaRPr lang="en-US" sz="2000" dirty="0">
              <a:solidFill>
                <a:schemeClr val="bg2"/>
              </a:solidFill>
            </a:endParaRPr>
          </a:p>
        </p:txBody>
      </p:sp>
      <p:cxnSp>
        <p:nvCxnSpPr>
          <p:cNvPr id="10" name="Straight Connector 9"/>
          <p:cNvCxnSpPr/>
          <p:nvPr/>
        </p:nvCxnSpPr>
        <p:spPr>
          <a:xfrm>
            <a:off x="4685122" y="2328421"/>
            <a:ext cx="477473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601039" y="1292408"/>
            <a:ext cx="4743156" cy="10488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lumMod val="75000"/>
                  </a:schemeClr>
                </a:solidFill>
                <a:latin typeface="+mj-lt"/>
                <a:ea typeface="+mj-ea"/>
                <a:cs typeface="+mj-cs"/>
              </a:defRPr>
            </a:lvl1pPr>
          </a:lstStyle>
          <a:p>
            <a:pPr algn="r">
              <a:lnSpc>
                <a:spcPct val="100000"/>
              </a:lnSpc>
            </a:pPr>
            <a:r>
              <a:rPr lang="es-CO" sz="2800" b="1" dirty="0">
                <a:solidFill>
                  <a:schemeClr val="bg2"/>
                </a:solidFill>
                <a:latin typeface="+mn-lt"/>
              </a:rPr>
              <a:t>Autenticación Multifactorial</a:t>
            </a:r>
          </a:p>
        </p:txBody>
      </p:sp>
    </p:spTree>
    <p:extLst>
      <p:ext uri="{BB962C8B-B14F-4D97-AF65-F5344CB8AC3E}">
        <p14:creationId xmlns:p14="http://schemas.microsoft.com/office/powerpoint/2010/main" val="2679504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16" name="Rectangle 15"/>
          <p:cNvSpPr/>
          <p:nvPr/>
        </p:nvSpPr>
        <p:spPr>
          <a:xfrm>
            <a:off x="-75416" y="132760"/>
            <a:ext cx="9389097" cy="79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15</a:t>
            </a:fld>
            <a:endParaRPr lang="es-CO"/>
          </a:p>
        </p:txBody>
      </p:sp>
      <p:sp>
        <p:nvSpPr>
          <p:cNvPr id="7" name="Title 1"/>
          <p:cNvSpPr>
            <a:spLocks noGrp="1"/>
          </p:cNvSpPr>
          <p:nvPr>
            <p:ph type="title"/>
          </p:nvPr>
        </p:nvSpPr>
        <p:spPr>
          <a:xfrm>
            <a:off x="628650" y="47917"/>
            <a:ext cx="5423358" cy="969404"/>
          </a:xfrm>
        </p:spPr>
        <p:txBody>
          <a:bodyPr>
            <a:normAutofit/>
          </a:bodyPr>
          <a:lstStyle/>
          <a:p>
            <a:r>
              <a:rPr lang="en-US" sz="2400" b="1" dirty="0">
                <a:solidFill>
                  <a:schemeClr val="tx2">
                    <a:lumMod val="50000"/>
                  </a:schemeClr>
                </a:solidFill>
                <a:latin typeface="+mn-lt"/>
              </a:rPr>
              <a:t>TRES FACTORES BIOMÉTRICOS QUE GANAN POPULARIDAD</a:t>
            </a:r>
            <a:endParaRPr lang="es-CO" sz="2400" b="1" dirty="0">
              <a:solidFill>
                <a:schemeClr val="tx2">
                  <a:lumMod val="50000"/>
                </a:schemeClr>
              </a:solidFill>
              <a:latin typeface="+mn-lt"/>
            </a:endParaRPr>
          </a:p>
        </p:txBody>
      </p:sp>
      <p:sp>
        <p:nvSpPr>
          <p:cNvPr id="9" name="Rectangle 8"/>
          <p:cNvSpPr/>
          <p:nvPr/>
        </p:nvSpPr>
        <p:spPr>
          <a:xfrm>
            <a:off x="14903" y="1241325"/>
            <a:ext cx="9144000" cy="3819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125821" y="1124666"/>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extBox 10"/>
          <p:cNvSpPr txBox="1"/>
          <p:nvPr/>
        </p:nvSpPr>
        <p:spPr>
          <a:xfrm>
            <a:off x="580491" y="1211983"/>
            <a:ext cx="1837267" cy="461665"/>
          </a:xfrm>
          <a:prstGeom prst="rect">
            <a:avLst/>
          </a:prstGeom>
          <a:noFill/>
        </p:spPr>
        <p:txBody>
          <a:bodyPr wrap="square" rtlCol="0">
            <a:spAutoFit/>
          </a:bodyPr>
          <a:lstStyle/>
          <a:p>
            <a:r>
              <a:rPr lang="es-CO" sz="2400" dirty="0">
                <a:solidFill>
                  <a:schemeClr val="bg1"/>
                </a:solidFill>
                <a:cs typeface="Calibri Light"/>
              </a:rPr>
              <a:t>Voz</a:t>
            </a:r>
          </a:p>
        </p:txBody>
      </p:sp>
      <p:sp>
        <p:nvSpPr>
          <p:cNvPr id="12" name="TextBox 11"/>
          <p:cNvSpPr txBox="1"/>
          <p:nvPr/>
        </p:nvSpPr>
        <p:spPr>
          <a:xfrm>
            <a:off x="3405970" y="1196442"/>
            <a:ext cx="1837267" cy="461665"/>
          </a:xfrm>
          <a:prstGeom prst="rect">
            <a:avLst/>
          </a:prstGeom>
          <a:noFill/>
        </p:spPr>
        <p:txBody>
          <a:bodyPr wrap="square" rtlCol="0">
            <a:spAutoFit/>
          </a:bodyPr>
          <a:lstStyle/>
          <a:p>
            <a:r>
              <a:rPr lang="es-CO" sz="2400" dirty="0">
                <a:solidFill>
                  <a:schemeClr val="bg1"/>
                </a:solidFill>
              </a:rPr>
              <a:t>Rostro</a:t>
            </a:r>
          </a:p>
        </p:txBody>
      </p:sp>
      <p:sp>
        <p:nvSpPr>
          <p:cNvPr id="13" name="TextBox 12"/>
          <p:cNvSpPr txBox="1"/>
          <p:nvPr/>
        </p:nvSpPr>
        <p:spPr>
          <a:xfrm>
            <a:off x="6420665" y="1196442"/>
            <a:ext cx="1837267" cy="461665"/>
          </a:xfrm>
          <a:prstGeom prst="rect">
            <a:avLst/>
          </a:prstGeom>
          <a:noFill/>
        </p:spPr>
        <p:txBody>
          <a:bodyPr wrap="square" rtlCol="0">
            <a:spAutoFit/>
          </a:bodyPr>
          <a:lstStyle/>
          <a:p>
            <a:r>
              <a:rPr lang="es-CO" sz="2400" dirty="0">
                <a:solidFill>
                  <a:schemeClr val="bg1"/>
                </a:solidFill>
              </a:rPr>
              <a:t>Huellas</a:t>
            </a:r>
          </a:p>
        </p:txBody>
      </p:sp>
      <p:sp>
        <p:nvSpPr>
          <p:cNvPr id="14" name="Oval 13"/>
          <p:cNvSpPr/>
          <p:nvPr/>
        </p:nvSpPr>
        <p:spPr>
          <a:xfrm>
            <a:off x="2751974" y="1143479"/>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p:cNvSpPr/>
          <p:nvPr/>
        </p:nvSpPr>
        <p:spPr>
          <a:xfrm>
            <a:off x="5783437" y="1158695"/>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724308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0161"/>
            <a:ext cx="3019687" cy="4881382"/>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16</a:t>
            </a:fld>
            <a:endParaRPr lang="es-CO"/>
          </a:p>
        </p:txBody>
      </p:sp>
      <p:sp>
        <p:nvSpPr>
          <p:cNvPr id="9" name="Rectangle 8"/>
          <p:cNvSpPr/>
          <p:nvPr/>
        </p:nvSpPr>
        <p:spPr>
          <a:xfrm>
            <a:off x="14903" y="1241325"/>
            <a:ext cx="9144000" cy="3819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125821" y="1124666"/>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extBox 10"/>
          <p:cNvSpPr txBox="1"/>
          <p:nvPr/>
        </p:nvSpPr>
        <p:spPr>
          <a:xfrm>
            <a:off x="580491" y="1211983"/>
            <a:ext cx="1837267" cy="461665"/>
          </a:xfrm>
          <a:prstGeom prst="rect">
            <a:avLst/>
          </a:prstGeom>
          <a:noFill/>
        </p:spPr>
        <p:txBody>
          <a:bodyPr wrap="square" rtlCol="0">
            <a:spAutoFit/>
          </a:bodyPr>
          <a:lstStyle/>
          <a:p>
            <a:r>
              <a:rPr lang="es-CO" sz="2400" dirty="0">
                <a:solidFill>
                  <a:schemeClr val="bg1"/>
                </a:solidFill>
                <a:cs typeface="Calibri Light"/>
              </a:rPr>
              <a:t>Voz</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3831" y="560603"/>
            <a:ext cx="2064771" cy="4122615"/>
          </a:xfrm>
          <a:prstGeom prst="rect">
            <a:avLst/>
          </a:prstGeom>
        </p:spPr>
      </p:pic>
      <p:sp>
        <p:nvSpPr>
          <p:cNvPr id="18" name="Text Placeholder 2"/>
          <p:cNvSpPr txBox="1">
            <a:spLocks/>
          </p:cNvSpPr>
          <p:nvPr/>
        </p:nvSpPr>
        <p:spPr>
          <a:xfrm>
            <a:off x="4880407" y="2111605"/>
            <a:ext cx="3601114" cy="3745186"/>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2200" b="0" dirty="0">
                <a:solidFill>
                  <a:schemeClr val="tx1">
                    <a:lumMod val="75000"/>
                  </a:schemeClr>
                </a:solidFill>
                <a:latin typeface="+mj-lt"/>
                <a:cs typeface="Avenir Light"/>
              </a:rPr>
              <a:t>Independiente del idioma, acento o dialecto</a:t>
            </a:r>
          </a:p>
          <a:p>
            <a:pPr>
              <a:lnSpc>
                <a:spcPct val="100000"/>
              </a:lnSpc>
              <a:buClr>
                <a:schemeClr val="bg1"/>
              </a:buClr>
            </a:pPr>
            <a:r>
              <a:rPr lang="es-CO" sz="2200" b="0" dirty="0">
                <a:solidFill>
                  <a:schemeClr val="tx1">
                    <a:lumMod val="75000"/>
                  </a:schemeClr>
                </a:solidFill>
                <a:latin typeface="+mj-lt"/>
                <a:cs typeface="Avenir Light"/>
              </a:rPr>
              <a:t>Afinación en tiempo real</a:t>
            </a:r>
          </a:p>
          <a:p>
            <a:pPr>
              <a:lnSpc>
                <a:spcPct val="100000"/>
              </a:lnSpc>
              <a:buClr>
                <a:schemeClr val="bg1"/>
              </a:buClr>
            </a:pPr>
            <a:r>
              <a:rPr lang="es-CO" sz="2200" b="0" dirty="0">
                <a:solidFill>
                  <a:schemeClr val="tx1">
                    <a:lumMod val="75000"/>
                  </a:schemeClr>
                </a:solidFill>
                <a:latin typeface="+mj-lt"/>
                <a:cs typeface="Avenir Light"/>
              </a:rPr>
              <a:t>SDK móvil disponible </a:t>
            </a:r>
          </a:p>
          <a:p>
            <a:pPr>
              <a:lnSpc>
                <a:spcPct val="100000"/>
              </a:lnSpc>
              <a:buClr>
                <a:schemeClr val="bg1"/>
              </a:buClr>
            </a:pPr>
            <a:r>
              <a:rPr lang="es-CO" sz="2200" b="0" dirty="0">
                <a:solidFill>
                  <a:schemeClr val="tx1">
                    <a:lumMod val="75000"/>
                  </a:schemeClr>
                </a:solidFill>
                <a:latin typeface="+mj-lt"/>
                <a:cs typeface="Avenir Light"/>
              </a:rPr>
              <a:t>Almacenamiento de muestras de voz</a:t>
            </a:r>
          </a:p>
          <a:p>
            <a:pPr>
              <a:lnSpc>
                <a:spcPct val="100000"/>
              </a:lnSpc>
              <a:buClr>
                <a:schemeClr val="bg1"/>
              </a:buClr>
            </a:pPr>
            <a:r>
              <a:rPr lang="es-CO" sz="2200" b="0" dirty="0">
                <a:solidFill>
                  <a:schemeClr val="tx1">
                    <a:lumMod val="75000"/>
                  </a:schemeClr>
                </a:solidFill>
                <a:latin typeface="+mj-lt"/>
                <a:cs typeface="Avenir Light"/>
              </a:rPr>
              <a:t>El usuario registra una frase de acceso</a:t>
            </a:r>
          </a:p>
        </p:txBody>
      </p:sp>
    </p:spTree>
    <p:extLst>
      <p:ext uri="{BB962C8B-B14F-4D97-AF65-F5344CB8AC3E}">
        <p14:creationId xmlns:p14="http://schemas.microsoft.com/office/powerpoint/2010/main" val="268208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8" y="1278997"/>
            <a:ext cx="3064225" cy="4881382"/>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17</a:t>
            </a:fld>
            <a:endParaRPr lang="es-CO"/>
          </a:p>
        </p:txBody>
      </p:sp>
      <p:sp>
        <p:nvSpPr>
          <p:cNvPr id="9" name="Rectangle 8"/>
          <p:cNvSpPr/>
          <p:nvPr/>
        </p:nvSpPr>
        <p:spPr>
          <a:xfrm>
            <a:off x="14903" y="1241325"/>
            <a:ext cx="9144000" cy="3819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125821" y="1124666"/>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extBox 10"/>
          <p:cNvSpPr txBox="1"/>
          <p:nvPr/>
        </p:nvSpPr>
        <p:spPr>
          <a:xfrm>
            <a:off x="580491" y="1211983"/>
            <a:ext cx="1837267" cy="461665"/>
          </a:xfrm>
          <a:prstGeom prst="rect">
            <a:avLst/>
          </a:prstGeom>
          <a:noFill/>
        </p:spPr>
        <p:txBody>
          <a:bodyPr wrap="square" rtlCol="0">
            <a:spAutoFit/>
          </a:bodyPr>
          <a:lstStyle/>
          <a:p>
            <a:r>
              <a:rPr lang="es-CO" sz="2400" dirty="0">
                <a:solidFill>
                  <a:schemeClr val="bg1"/>
                </a:solidFill>
                <a:cs typeface="Calibri Light"/>
              </a:rPr>
              <a:t>Rostro</a:t>
            </a:r>
          </a:p>
        </p:txBody>
      </p:sp>
      <p:sp>
        <p:nvSpPr>
          <p:cNvPr id="18" name="Text Placeholder 2"/>
          <p:cNvSpPr txBox="1">
            <a:spLocks/>
          </p:cNvSpPr>
          <p:nvPr/>
        </p:nvSpPr>
        <p:spPr>
          <a:xfrm>
            <a:off x="4880406" y="1941922"/>
            <a:ext cx="3961935" cy="3863564"/>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2200" b="0" dirty="0">
                <a:solidFill>
                  <a:schemeClr val="tx1">
                    <a:lumMod val="75000"/>
                  </a:schemeClr>
                </a:solidFill>
                <a:latin typeface="+mj-lt"/>
                <a:cs typeface="Avenir Light"/>
              </a:rPr>
              <a:t>Verificación de vida (parpadeo)</a:t>
            </a:r>
          </a:p>
          <a:p>
            <a:pPr>
              <a:lnSpc>
                <a:spcPct val="100000"/>
              </a:lnSpc>
              <a:buClr>
                <a:schemeClr val="bg1"/>
              </a:buClr>
            </a:pPr>
            <a:r>
              <a:rPr lang="es-CO" sz="2200" b="0" dirty="0">
                <a:solidFill>
                  <a:schemeClr val="tx1">
                    <a:lumMod val="75000"/>
                  </a:schemeClr>
                </a:solidFill>
                <a:latin typeface="+mj-lt"/>
                <a:cs typeface="Avenir Light"/>
              </a:rPr>
              <a:t>Movimiento durante el registro</a:t>
            </a:r>
          </a:p>
          <a:p>
            <a:pPr>
              <a:lnSpc>
                <a:spcPct val="100000"/>
              </a:lnSpc>
              <a:buClr>
                <a:schemeClr val="bg1"/>
              </a:buClr>
            </a:pPr>
            <a:r>
              <a:rPr lang="es-CO" sz="2200" b="0" dirty="0">
                <a:solidFill>
                  <a:schemeClr val="tx1">
                    <a:lumMod val="75000"/>
                  </a:schemeClr>
                </a:solidFill>
                <a:latin typeface="+mj-lt"/>
                <a:cs typeface="Avenir Light"/>
              </a:rPr>
              <a:t>Mejor reconocimiento</a:t>
            </a:r>
          </a:p>
          <a:p>
            <a:pPr>
              <a:lnSpc>
                <a:spcPct val="100000"/>
              </a:lnSpc>
              <a:buClr>
                <a:schemeClr val="bg1"/>
              </a:buClr>
            </a:pPr>
            <a:r>
              <a:rPr lang="es-CO" sz="2200" b="0" dirty="0">
                <a:solidFill>
                  <a:schemeClr val="tx1">
                    <a:lumMod val="75000"/>
                  </a:schemeClr>
                </a:solidFill>
                <a:latin typeface="+mj-lt"/>
                <a:cs typeface="Avenir Light"/>
              </a:rPr>
              <a:t>Cambios mínimos en la fisonomía no afectan el reconocimiento</a:t>
            </a:r>
          </a:p>
          <a:p>
            <a:pPr>
              <a:lnSpc>
                <a:spcPct val="100000"/>
              </a:lnSpc>
              <a:buClr>
                <a:schemeClr val="bg1"/>
              </a:buClr>
            </a:pPr>
            <a:r>
              <a:rPr lang="es-CO" sz="2200" b="0" dirty="0">
                <a:solidFill>
                  <a:schemeClr val="tx1">
                    <a:lumMod val="75000"/>
                  </a:schemeClr>
                </a:solidFill>
                <a:latin typeface="+mj-lt"/>
                <a:cs typeface="Avenir Light"/>
              </a:rPr>
              <a:t>La tecnología mide y graba varios puntos del rostro humano</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023" y="479389"/>
            <a:ext cx="2206314" cy="4203829"/>
          </a:xfrm>
          <a:prstGeom prst="rect">
            <a:avLst/>
          </a:prstGeom>
        </p:spPr>
      </p:pic>
    </p:spTree>
    <p:extLst>
      <p:ext uri="{BB962C8B-B14F-4D97-AF65-F5344CB8AC3E}">
        <p14:creationId xmlns:p14="http://schemas.microsoft.com/office/powerpoint/2010/main" val="848815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8" y="1278997"/>
            <a:ext cx="3049763" cy="4899182"/>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18</a:t>
            </a:fld>
            <a:endParaRPr lang="es-CO"/>
          </a:p>
        </p:txBody>
      </p:sp>
      <p:sp>
        <p:nvSpPr>
          <p:cNvPr id="9" name="Rectangle 8"/>
          <p:cNvSpPr/>
          <p:nvPr/>
        </p:nvSpPr>
        <p:spPr>
          <a:xfrm>
            <a:off x="14903" y="1241325"/>
            <a:ext cx="9144000" cy="3819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125821" y="1124666"/>
            <a:ext cx="588932" cy="572501"/>
          </a:xfrm>
          <a:prstGeom prst="ellipse">
            <a:avLst/>
          </a:prstGeom>
          <a:solidFill>
            <a:srgbClr val="C9D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extBox 10"/>
          <p:cNvSpPr txBox="1"/>
          <p:nvPr/>
        </p:nvSpPr>
        <p:spPr>
          <a:xfrm>
            <a:off x="580491" y="1211983"/>
            <a:ext cx="1837267" cy="461665"/>
          </a:xfrm>
          <a:prstGeom prst="rect">
            <a:avLst/>
          </a:prstGeom>
          <a:noFill/>
        </p:spPr>
        <p:txBody>
          <a:bodyPr wrap="square" rtlCol="0">
            <a:spAutoFit/>
          </a:bodyPr>
          <a:lstStyle/>
          <a:p>
            <a:r>
              <a:rPr lang="es-CO" sz="2400" dirty="0">
                <a:solidFill>
                  <a:schemeClr val="bg1"/>
                </a:solidFill>
                <a:cs typeface="Calibri Light"/>
              </a:rPr>
              <a:t>Huellas</a:t>
            </a:r>
          </a:p>
        </p:txBody>
      </p:sp>
      <p:sp>
        <p:nvSpPr>
          <p:cNvPr id="18" name="Text Placeholder 2"/>
          <p:cNvSpPr txBox="1">
            <a:spLocks/>
          </p:cNvSpPr>
          <p:nvPr/>
        </p:nvSpPr>
        <p:spPr>
          <a:xfrm>
            <a:off x="4880407" y="2730490"/>
            <a:ext cx="3601114" cy="1996196"/>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2200" b="0" dirty="0">
                <a:solidFill>
                  <a:schemeClr val="tx1">
                    <a:lumMod val="75000"/>
                  </a:schemeClr>
                </a:solidFill>
                <a:latin typeface="+mj-lt"/>
                <a:cs typeface="Avenir Light"/>
              </a:rPr>
              <a:t>Protegen el acceso a las aplicaciones</a:t>
            </a:r>
          </a:p>
          <a:p>
            <a:pPr>
              <a:lnSpc>
                <a:spcPct val="100000"/>
              </a:lnSpc>
              <a:buClr>
                <a:schemeClr val="bg1"/>
              </a:buClr>
            </a:pPr>
            <a:r>
              <a:rPr lang="es-CO" sz="2200" b="0" dirty="0">
                <a:solidFill>
                  <a:schemeClr val="tx1">
                    <a:lumMod val="75000"/>
                  </a:schemeClr>
                </a:solidFill>
                <a:latin typeface="+mj-lt"/>
                <a:cs typeface="Avenir Light"/>
              </a:rPr>
              <a:t>Protegen el acceso a notificaciones </a:t>
            </a:r>
            <a:r>
              <a:rPr lang="es-CO" sz="2200" b="0" dirty="0" err="1">
                <a:solidFill>
                  <a:schemeClr val="tx1">
                    <a:lumMod val="75000"/>
                  </a:schemeClr>
                </a:solidFill>
                <a:latin typeface="+mj-lt"/>
                <a:cs typeface="Avenir Light"/>
              </a:rPr>
              <a:t>Push</a:t>
            </a:r>
            <a:endParaRPr lang="es-CO" sz="2200" b="0" dirty="0">
              <a:solidFill>
                <a:schemeClr val="tx1">
                  <a:lumMod val="75000"/>
                </a:schemeClr>
              </a:solidFill>
              <a:latin typeface="+mj-lt"/>
              <a:cs typeface="Avenir Light"/>
            </a:endParaRPr>
          </a:p>
          <a:p>
            <a:pPr>
              <a:lnSpc>
                <a:spcPct val="100000"/>
              </a:lnSpc>
              <a:buClr>
                <a:schemeClr val="bg1"/>
              </a:buClr>
            </a:pPr>
            <a:r>
              <a:rPr lang="es-CO" sz="2200" b="0" dirty="0">
                <a:solidFill>
                  <a:schemeClr val="tx1">
                    <a:lumMod val="75000"/>
                  </a:schemeClr>
                </a:solidFill>
                <a:latin typeface="+mj-lt"/>
                <a:cs typeface="Avenir Light"/>
              </a:rPr>
              <a:t>Aprovechan los dispositivos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430" y="454773"/>
            <a:ext cx="2202378" cy="4271913"/>
          </a:xfrm>
          <a:prstGeom prst="rect">
            <a:avLst/>
          </a:prstGeom>
        </p:spPr>
      </p:pic>
    </p:spTree>
    <p:extLst>
      <p:ext uri="{BB962C8B-B14F-4D97-AF65-F5344CB8AC3E}">
        <p14:creationId xmlns:p14="http://schemas.microsoft.com/office/powerpoint/2010/main" val="2122634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5" name="Slide Number Placeholder 4"/>
          <p:cNvSpPr>
            <a:spLocks noGrp="1"/>
          </p:cNvSpPr>
          <p:nvPr>
            <p:ph type="sldNum" sz="quarter" idx="12"/>
          </p:nvPr>
        </p:nvSpPr>
        <p:spPr/>
        <p:txBody>
          <a:bodyPr/>
          <a:lstStyle/>
          <a:p>
            <a:fld id="{AB3CACAC-B9C0-4FFE-A6A6-BA4FC945224B}" type="slidenum">
              <a:rPr lang="es-CO" smtClean="0"/>
              <a:t>19</a:t>
            </a:fld>
            <a:endParaRPr lang="es-CO"/>
          </a:p>
        </p:txBody>
      </p:sp>
      <p:sp>
        <p:nvSpPr>
          <p:cNvPr id="8" name="Rectangle 7"/>
          <p:cNvSpPr/>
          <p:nvPr/>
        </p:nvSpPr>
        <p:spPr>
          <a:xfrm>
            <a:off x="-75415" y="365127"/>
            <a:ext cx="3751869"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itle 1"/>
          <p:cNvSpPr>
            <a:spLocks noGrp="1"/>
          </p:cNvSpPr>
          <p:nvPr>
            <p:ph type="title"/>
          </p:nvPr>
        </p:nvSpPr>
        <p:spPr>
          <a:xfrm>
            <a:off x="628650" y="365127"/>
            <a:ext cx="3047804" cy="1048894"/>
          </a:xfrm>
        </p:spPr>
        <p:txBody>
          <a:bodyPr>
            <a:normAutofit/>
          </a:bodyPr>
          <a:lstStyle/>
          <a:p>
            <a:pPr>
              <a:lnSpc>
                <a:spcPct val="100000"/>
              </a:lnSpc>
            </a:pPr>
            <a:r>
              <a:rPr lang="es-CO" sz="2800" b="1" dirty="0">
                <a:solidFill>
                  <a:schemeClr val="tx2">
                    <a:lumMod val="50000"/>
                  </a:schemeClr>
                </a:solidFill>
                <a:latin typeface="+mn-lt"/>
              </a:rPr>
              <a:t>CONCLUSIONES</a:t>
            </a:r>
          </a:p>
        </p:txBody>
      </p:sp>
      <p:sp>
        <p:nvSpPr>
          <p:cNvPr id="10" name="Text Placeholder 2"/>
          <p:cNvSpPr txBox="1">
            <a:spLocks/>
          </p:cNvSpPr>
          <p:nvPr/>
        </p:nvSpPr>
        <p:spPr>
          <a:xfrm>
            <a:off x="628648" y="2415074"/>
            <a:ext cx="5423360" cy="3467252"/>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pPr>
            <a:r>
              <a:rPr lang="es-CO" sz="1800" b="0" dirty="0">
                <a:solidFill>
                  <a:schemeClr val="bg2"/>
                </a:solidFill>
                <a:latin typeface="+mj-lt"/>
              </a:rPr>
              <a:t>Los consumidores y usuarios del futuro son </a:t>
            </a:r>
            <a:r>
              <a:rPr lang="es-CO" sz="1800" b="0" dirty="0" err="1">
                <a:solidFill>
                  <a:schemeClr val="bg2"/>
                </a:solidFill>
                <a:latin typeface="+mj-lt"/>
              </a:rPr>
              <a:t>Millennials</a:t>
            </a:r>
            <a:r>
              <a:rPr lang="es-CO" sz="1800" b="0" dirty="0">
                <a:solidFill>
                  <a:schemeClr val="bg2"/>
                </a:solidFill>
                <a:latin typeface="+mj-lt"/>
              </a:rPr>
              <a:t> </a:t>
            </a:r>
          </a:p>
          <a:p>
            <a:pPr>
              <a:lnSpc>
                <a:spcPct val="100000"/>
              </a:lnSpc>
              <a:buClr>
                <a:schemeClr val="bg1"/>
              </a:buClr>
            </a:pPr>
            <a:r>
              <a:rPr lang="es-CO" sz="1800" b="0" dirty="0">
                <a:solidFill>
                  <a:schemeClr val="bg2"/>
                </a:solidFill>
                <a:latin typeface="+mj-lt"/>
              </a:rPr>
              <a:t>Más transacciones digitales implican más fraude digital</a:t>
            </a:r>
          </a:p>
          <a:p>
            <a:pPr>
              <a:lnSpc>
                <a:spcPct val="100000"/>
              </a:lnSpc>
              <a:buClr>
                <a:schemeClr val="bg1"/>
              </a:buClr>
            </a:pPr>
            <a:r>
              <a:rPr lang="es-CO" sz="1800" b="0" dirty="0">
                <a:solidFill>
                  <a:schemeClr val="bg2"/>
                </a:solidFill>
                <a:latin typeface="+mj-lt"/>
              </a:rPr>
              <a:t>La biometría puede incrementar la seguridad al mejorar la experiencia de autenticación del usuario final</a:t>
            </a:r>
          </a:p>
          <a:p>
            <a:pPr>
              <a:lnSpc>
                <a:spcPct val="100000"/>
              </a:lnSpc>
              <a:buClr>
                <a:schemeClr val="bg1"/>
              </a:buClr>
            </a:pPr>
            <a:r>
              <a:rPr lang="es-CO" sz="1800" b="0" dirty="0">
                <a:solidFill>
                  <a:schemeClr val="bg2"/>
                </a:solidFill>
                <a:latin typeface="+mj-lt"/>
              </a:rPr>
              <a:t>Las soluciones biométricas por separado no son seguras</a:t>
            </a:r>
          </a:p>
          <a:p>
            <a:pPr>
              <a:lnSpc>
                <a:spcPct val="100000"/>
              </a:lnSpc>
              <a:buClr>
                <a:schemeClr val="bg1"/>
              </a:buClr>
            </a:pPr>
            <a:r>
              <a:rPr lang="es-CO" sz="1800" b="0" dirty="0">
                <a:solidFill>
                  <a:schemeClr val="bg2"/>
                </a:solidFill>
                <a:latin typeface="+mj-lt"/>
              </a:rPr>
              <a:t>La biometría debe ser desplegada como parte de una estrategia de múltiples capas de protección</a:t>
            </a:r>
            <a:endParaRPr lang="en-US" sz="1800" b="0" dirty="0">
              <a:solidFill>
                <a:schemeClr val="bg2"/>
              </a:solidFill>
              <a:latin typeface="+mj-lt"/>
            </a:endParaRPr>
          </a:p>
        </p:txBody>
      </p:sp>
      <p:cxnSp>
        <p:nvCxnSpPr>
          <p:cNvPr id="11" name="Straight Connector 10"/>
          <p:cNvCxnSpPr/>
          <p:nvPr/>
        </p:nvCxnSpPr>
        <p:spPr>
          <a:xfrm>
            <a:off x="-75414" y="2328421"/>
            <a:ext cx="534499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8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4" name="Rectangle 3"/>
          <p:cNvSpPr/>
          <p:nvPr/>
        </p:nvSpPr>
        <p:spPr>
          <a:xfrm>
            <a:off x="0" y="546756"/>
            <a:ext cx="5778631" cy="62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itle 1"/>
          <p:cNvSpPr>
            <a:spLocks noGrp="1"/>
          </p:cNvSpPr>
          <p:nvPr>
            <p:ph type="title"/>
          </p:nvPr>
        </p:nvSpPr>
        <p:spPr/>
        <p:txBody>
          <a:bodyPr>
            <a:normAutofit/>
          </a:bodyPr>
          <a:lstStyle/>
          <a:p>
            <a:r>
              <a:rPr lang="en-US" sz="3600" b="1" dirty="0">
                <a:solidFill>
                  <a:schemeClr val="tx2">
                    <a:lumMod val="50000"/>
                  </a:schemeClr>
                </a:solidFill>
                <a:latin typeface="+mn-lt"/>
              </a:rPr>
              <a:t>AGENDA</a:t>
            </a:r>
            <a:endParaRPr lang="es-CO" sz="3600" b="1" dirty="0">
              <a:solidFill>
                <a:schemeClr val="tx2">
                  <a:lumMod val="50000"/>
                </a:schemeClr>
              </a:solidFill>
              <a:latin typeface="+mn-lt"/>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2</a:t>
            </a:fld>
            <a:endParaRPr lang="es-CO"/>
          </a:p>
        </p:txBody>
      </p:sp>
      <p:sp>
        <p:nvSpPr>
          <p:cNvPr id="20" name="Text Placeholder 2"/>
          <p:cNvSpPr txBox="1">
            <a:spLocks/>
          </p:cNvSpPr>
          <p:nvPr/>
        </p:nvSpPr>
        <p:spPr>
          <a:xfrm>
            <a:off x="662479" y="1914517"/>
            <a:ext cx="4899336" cy="2709735"/>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buClr>
                <a:schemeClr val="bg1"/>
              </a:buClr>
            </a:pPr>
            <a:endParaRPr lang="es-CO" sz="1800" b="0" dirty="0">
              <a:solidFill>
                <a:schemeClr val="bg2"/>
              </a:solidFill>
              <a:latin typeface="+mj-lt"/>
              <a:cs typeface="Avenir Light"/>
            </a:endParaRPr>
          </a:p>
          <a:p>
            <a:pPr>
              <a:lnSpc>
                <a:spcPts val="1800"/>
              </a:lnSpc>
              <a:buClr>
                <a:schemeClr val="bg1"/>
              </a:buClr>
            </a:pPr>
            <a:r>
              <a:rPr lang="es-CO" sz="1800" b="0" dirty="0">
                <a:solidFill>
                  <a:schemeClr val="bg2"/>
                </a:solidFill>
                <a:latin typeface="+mj-lt"/>
                <a:cs typeface="Avenir Light"/>
              </a:rPr>
              <a:t>Conveniencia vs. Seguridad</a:t>
            </a:r>
          </a:p>
          <a:p>
            <a:pPr>
              <a:lnSpc>
                <a:spcPts val="1800"/>
              </a:lnSpc>
              <a:buClr>
                <a:schemeClr val="bg1"/>
              </a:buClr>
            </a:pPr>
            <a:endParaRPr lang="es-CO" sz="1800" b="0" dirty="0">
              <a:solidFill>
                <a:schemeClr val="bg2"/>
              </a:solidFill>
              <a:latin typeface="+mj-lt"/>
              <a:cs typeface="Avenir Light"/>
            </a:endParaRPr>
          </a:p>
          <a:p>
            <a:pPr>
              <a:lnSpc>
                <a:spcPts val="1800"/>
              </a:lnSpc>
              <a:buClr>
                <a:schemeClr val="bg1"/>
              </a:buClr>
            </a:pPr>
            <a:r>
              <a:rPr lang="es-CO" sz="1800" b="0" dirty="0">
                <a:solidFill>
                  <a:schemeClr val="bg2"/>
                </a:solidFill>
                <a:latin typeface="+mj-lt"/>
                <a:cs typeface="Avenir Light"/>
              </a:rPr>
              <a:t>¿Por qué utilizar autenticación biométrica?</a:t>
            </a:r>
          </a:p>
          <a:p>
            <a:pPr>
              <a:lnSpc>
                <a:spcPts val="1800"/>
              </a:lnSpc>
              <a:buClr>
                <a:schemeClr val="bg1"/>
              </a:buClr>
            </a:pPr>
            <a:endParaRPr lang="es-CO" sz="1800" b="0" dirty="0">
              <a:solidFill>
                <a:schemeClr val="bg2"/>
              </a:solidFill>
              <a:latin typeface="+mj-lt"/>
              <a:cs typeface="Avenir Light"/>
            </a:endParaRPr>
          </a:p>
          <a:p>
            <a:pPr>
              <a:lnSpc>
                <a:spcPts val="1800"/>
              </a:lnSpc>
              <a:buClr>
                <a:schemeClr val="bg1"/>
              </a:buClr>
            </a:pPr>
            <a:r>
              <a:rPr lang="es-CO" sz="1800" b="0" dirty="0">
                <a:solidFill>
                  <a:schemeClr val="bg2"/>
                </a:solidFill>
                <a:latin typeface="+mj-lt"/>
                <a:cs typeface="Avenir Light"/>
              </a:rPr>
              <a:t>Biometría dentro de una estrategia de seguridad</a:t>
            </a:r>
            <a:endParaRPr lang="en-US" sz="1800" b="0" dirty="0">
              <a:solidFill>
                <a:schemeClr val="bg2"/>
              </a:solidFill>
              <a:latin typeface="+mj-lt"/>
            </a:endParaRPr>
          </a:p>
        </p:txBody>
      </p:sp>
    </p:spTree>
    <p:extLst>
      <p:ext uri="{BB962C8B-B14F-4D97-AF65-F5344CB8AC3E}">
        <p14:creationId xmlns:p14="http://schemas.microsoft.com/office/powerpoint/2010/main" val="1398236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9282" y="1098616"/>
            <a:ext cx="7378699" cy="1414792"/>
          </a:xfrm>
        </p:spPr>
        <p:txBody>
          <a:bodyPr>
            <a:normAutofit fontScale="90000"/>
          </a:bodyPr>
          <a:lstStyle/>
          <a:p>
            <a:r>
              <a:rPr lang="en-US" dirty="0">
                <a:solidFill>
                  <a:schemeClr val="bg1"/>
                </a:solidFill>
              </a:rPr>
              <a:t>Gracias</a:t>
            </a:r>
            <a:br>
              <a:rPr lang="en-US" dirty="0">
                <a:solidFill>
                  <a:schemeClr val="bg1"/>
                </a:solidFill>
              </a:rPr>
            </a:br>
            <a:r>
              <a:rPr lang="en-US" dirty="0">
                <a:solidFill>
                  <a:schemeClr val="bg1"/>
                </a:solidFill>
              </a:rPr>
              <a:t>¿</a:t>
            </a:r>
            <a:r>
              <a:rPr lang="en-US" dirty="0" err="1">
                <a:solidFill>
                  <a:schemeClr val="bg1"/>
                </a:solidFill>
              </a:rPr>
              <a:t>Preguntas</a:t>
            </a:r>
            <a:r>
              <a:rPr lang="en-US" dirty="0">
                <a:solidFill>
                  <a:schemeClr val="bg1"/>
                </a:solidFill>
              </a:rPr>
              <a:t>?</a:t>
            </a:r>
            <a:endParaRPr lang="es-CO" dirty="0">
              <a:solidFill>
                <a:schemeClr val="bg1"/>
              </a:solidFill>
            </a:endParaRPr>
          </a:p>
        </p:txBody>
      </p:sp>
      <p:sp>
        <p:nvSpPr>
          <p:cNvPr id="5" name="Subtitle 4"/>
          <p:cNvSpPr>
            <a:spLocks noGrp="1"/>
          </p:cNvSpPr>
          <p:nvPr>
            <p:ph type="subTitle" idx="1"/>
          </p:nvPr>
        </p:nvSpPr>
        <p:spPr>
          <a:xfrm>
            <a:off x="529282" y="3695308"/>
            <a:ext cx="6321820" cy="1611072"/>
          </a:xfrm>
        </p:spPr>
        <p:txBody>
          <a:bodyPr>
            <a:normAutofit/>
          </a:bodyPr>
          <a:lstStyle/>
          <a:p>
            <a:pPr>
              <a:lnSpc>
                <a:spcPct val="100000"/>
              </a:lnSpc>
              <a:spcAft>
                <a:spcPts val="600"/>
              </a:spcAft>
            </a:pPr>
            <a:r>
              <a:rPr lang="en-US" sz="1800" dirty="0" smtClean="0"/>
              <a:t>Daniel </a:t>
            </a:r>
            <a:r>
              <a:rPr lang="en-US" sz="1800" dirty="0" err="1" smtClean="0"/>
              <a:t>Ingevaldson</a:t>
            </a:r>
            <a:r>
              <a:rPr lang="en-US" sz="1800" dirty="0"/>
              <a:t/>
            </a:r>
            <a:br>
              <a:rPr lang="en-US" sz="1800" dirty="0"/>
            </a:br>
            <a:r>
              <a:rPr lang="en-US" sz="1800" dirty="0" smtClean="0"/>
              <a:t>CTO</a:t>
            </a:r>
            <a:endParaRPr lang="en-US" sz="1800" dirty="0"/>
          </a:p>
          <a:p>
            <a:pPr>
              <a:lnSpc>
                <a:spcPct val="100000"/>
              </a:lnSpc>
              <a:spcAft>
                <a:spcPts val="600"/>
              </a:spcAft>
            </a:pPr>
            <a:r>
              <a:rPr lang="en-US" sz="1800" dirty="0" err="1" smtClean="0"/>
              <a:t>dsi@easysol.net</a:t>
            </a:r>
            <a:endParaRPr lang="en-US" sz="1800" dirty="0"/>
          </a:p>
        </p:txBody>
      </p:sp>
      <p:sp>
        <p:nvSpPr>
          <p:cNvPr id="6" name="Text Placeholder 2"/>
          <p:cNvSpPr txBox="1">
            <a:spLocks/>
          </p:cNvSpPr>
          <p:nvPr/>
        </p:nvSpPr>
        <p:spPr>
          <a:xfrm>
            <a:off x="5192086" y="2925242"/>
            <a:ext cx="3660511" cy="15401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endParaRPr lang="en-US" dirty="0">
              <a:solidFill>
                <a:srgbClr val="FFFFFF"/>
              </a:solidFill>
              <a:latin typeface="Calibri Light" panose="020F0302020204030204"/>
            </a:endParaRPr>
          </a:p>
          <a:p>
            <a:pPr marL="0" indent="0">
              <a:lnSpc>
                <a:spcPct val="100000"/>
              </a:lnSpc>
              <a:spcAft>
                <a:spcPts val="600"/>
              </a:spcAft>
              <a:buFont typeface="Arial" panose="020B0604020202020204" pitchFamily="34" charset="0"/>
              <a:buNone/>
            </a:pPr>
            <a:r>
              <a:rPr lang="en-US" dirty="0">
                <a:solidFill>
                  <a:srgbClr val="FFFFFF"/>
                </a:solidFill>
                <a:latin typeface="Calibri Light" panose="020F0302020204030204"/>
              </a:rPr>
              <a:t>http://blog.easysol.net</a:t>
            </a:r>
          </a:p>
        </p:txBody>
      </p:sp>
    </p:spTree>
    <p:extLst>
      <p:ext uri="{BB962C8B-B14F-4D97-AF65-F5344CB8AC3E}">
        <p14:creationId xmlns:p14="http://schemas.microsoft.com/office/powerpoint/2010/main" val="151181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13"/>
            <a:ext cx="9144000" cy="6263640"/>
          </a:xfrm>
          <a:prstGeom prst="rect">
            <a:avLst/>
          </a:prstGeom>
        </p:spPr>
      </p:pic>
      <p:sp>
        <p:nvSpPr>
          <p:cNvPr id="21" name="Slide Number Placeholder 20"/>
          <p:cNvSpPr>
            <a:spLocks noGrp="1"/>
          </p:cNvSpPr>
          <p:nvPr>
            <p:ph type="sldNum" sz="quarter" idx="12"/>
          </p:nvPr>
        </p:nvSpPr>
        <p:spPr/>
        <p:txBody>
          <a:bodyPr/>
          <a:lstStyle/>
          <a:p>
            <a:fld id="{AB3CACAC-B9C0-4FFE-A6A6-BA4FC945224B}" type="slidenum">
              <a:rPr lang="es-CO" smtClean="0"/>
              <a:t>3</a:t>
            </a:fld>
            <a:endParaRPr lang="es-CO"/>
          </a:p>
        </p:txBody>
      </p:sp>
      <p:sp>
        <p:nvSpPr>
          <p:cNvPr id="8" name="Rectangle 7"/>
          <p:cNvSpPr/>
          <p:nvPr/>
        </p:nvSpPr>
        <p:spPr>
          <a:xfrm>
            <a:off x="-75415" y="365127"/>
            <a:ext cx="6061435"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9" name="Title 1"/>
          <p:cNvSpPr>
            <a:spLocks noGrp="1"/>
          </p:cNvSpPr>
          <p:nvPr>
            <p:ph type="title"/>
          </p:nvPr>
        </p:nvSpPr>
        <p:spPr>
          <a:xfrm>
            <a:off x="628650" y="365127"/>
            <a:ext cx="7886700" cy="1048894"/>
          </a:xfrm>
        </p:spPr>
        <p:txBody>
          <a:bodyPr>
            <a:normAutofit/>
          </a:bodyPr>
          <a:lstStyle/>
          <a:p>
            <a:pPr>
              <a:lnSpc>
                <a:spcPct val="100000"/>
              </a:lnSpc>
            </a:pPr>
            <a:r>
              <a:rPr lang="es-CO" sz="2800" b="1" dirty="0">
                <a:solidFill>
                  <a:schemeClr val="tx2">
                    <a:lumMod val="50000"/>
                  </a:schemeClr>
                </a:solidFill>
                <a:latin typeface="+mn-lt"/>
              </a:rPr>
              <a:t>EL ESTADO ACTUAL DE LA</a:t>
            </a:r>
            <a:br>
              <a:rPr lang="es-CO" sz="2800" b="1" dirty="0">
                <a:solidFill>
                  <a:schemeClr val="tx2">
                    <a:lumMod val="50000"/>
                  </a:schemeClr>
                </a:solidFill>
                <a:latin typeface="+mn-lt"/>
              </a:rPr>
            </a:br>
            <a:r>
              <a:rPr lang="es-CO" sz="2800" b="1" dirty="0">
                <a:solidFill>
                  <a:schemeClr val="tx2">
                    <a:lumMod val="50000"/>
                  </a:schemeClr>
                </a:solidFill>
                <a:latin typeface="+mn-lt"/>
              </a:rPr>
              <a:t>TECNOLOGÍA DE AUTENTICACIÓN</a:t>
            </a:r>
          </a:p>
        </p:txBody>
      </p:sp>
      <p:sp>
        <p:nvSpPr>
          <p:cNvPr id="10" name="Text Placeholder 2"/>
          <p:cNvSpPr txBox="1">
            <a:spLocks/>
          </p:cNvSpPr>
          <p:nvPr/>
        </p:nvSpPr>
        <p:spPr>
          <a:xfrm>
            <a:off x="0" y="5591874"/>
            <a:ext cx="9143999" cy="384720"/>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bg1"/>
              </a:buClr>
              <a:buNone/>
            </a:pPr>
            <a:r>
              <a:rPr lang="es-CO" sz="2200" dirty="0">
                <a:solidFill>
                  <a:schemeClr val="bg2"/>
                </a:solidFill>
                <a:latin typeface="+mj-lt"/>
                <a:cs typeface="Avenir Light"/>
              </a:rPr>
              <a:t>Grandes compañías que están impulsando tecnologías de autenticación</a:t>
            </a:r>
            <a:endParaRPr lang="en-US" sz="2200" dirty="0">
              <a:solidFill>
                <a:schemeClr val="bg2"/>
              </a:solidFill>
            </a:endParaRPr>
          </a:p>
        </p:txBody>
      </p:sp>
    </p:spTree>
    <p:extLst>
      <p:ext uri="{BB962C8B-B14F-4D97-AF65-F5344CB8AC3E}">
        <p14:creationId xmlns:p14="http://schemas.microsoft.com/office/powerpoint/2010/main" val="257344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AB3CACAC-B9C0-4FFE-A6A6-BA4FC945224B}" type="slidenum">
              <a:rPr lang="es-CO" smtClean="0"/>
              <a:t>4</a:t>
            </a:fld>
            <a:endParaRPr lang="es-CO"/>
          </a:p>
        </p:txBody>
      </p:sp>
      <p:sp>
        <p:nvSpPr>
          <p:cNvPr id="10" name="Text Placeholder 2"/>
          <p:cNvSpPr txBox="1">
            <a:spLocks/>
          </p:cNvSpPr>
          <p:nvPr/>
        </p:nvSpPr>
        <p:spPr>
          <a:xfrm>
            <a:off x="628648" y="2622464"/>
            <a:ext cx="6073809" cy="1563037"/>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600" dirty="0">
                <a:solidFill>
                  <a:schemeClr val="bg1"/>
                </a:solidFill>
              </a:rPr>
              <a:t>Sus clientes prefieren soluciones fáciles de utilizar y que proyecten seguridad</a:t>
            </a:r>
          </a:p>
        </p:txBody>
      </p:sp>
    </p:spTree>
    <p:extLst>
      <p:ext uri="{BB962C8B-B14F-4D97-AF65-F5344CB8AC3E}">
        <p14:creationId xmlns:p14="http://schemas.microsoft.com/office/powerpoint/2010/main" val="427177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414" y="365127"/>
            <a:ext cx="6268824"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itle 1"/>
          <p:cNvSpPr txBox="1">
            <a:spLocks/>
          </p:cNvSpPr>
          <p:nvPr/>
        </p:nvSpPr>
        <p:spPr>
          <a:xfrm>
            <a:off x="628650" y="365127"/>
            <a:ext cx="5451639" cy="1048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75000"/>
                  </a:schemeClr>
                </a:solidFill>
                <a:latin typeface="+mj-lt"/>
                <a:ea typeface="+mj-ea"/>
                <a:cs typeface="+mj-cs"/>
              </a:defRPr>
            </a:lvl1pPr>
          </a:lstStyle>
          <a:p>
            <a:pPr>
              <a:lnSpc>
                <a:spcPct val="100000"/>
              </a:lnSpc>
            </a:pPr>
            <a:r>
              <a:rPr lang="es-CO" sz="2800" b="1" dirty="0">
                <a:solidFill>
                  <a:schemeClr val="tx2">
                    <a:lumMod val="50000"/>
                  </a:schemeClr>
                </a:solidFill>
                <a:latin typeface="+mn-lt"/>
              </a:rPr>
              <a:t>AUTENTICACIÓN BIOMÉTRICA EN LOS TITULARES</a:t>
            </a:r>
          </a:p>
        </p:txBody>
      </p:sp>
      <p:sp>
        <p:nvSpPr>
          <p:cNvPr id="2" name="Slide Number Placeholder 1"/>
          <p:cNvSpPr>
            <a:spLocks noGrp="1"/>
          </p:cNvSpPr>
          <p:nvPr>
            <p:ph type="sldNum" sz="quarter" idx="12"/>
          </p:nvPr>
        </p:nvSpPr>
        <p:spPr/>
        <p:txBody>
          <a:bodyPr/>
          <a:lstStyle/>
          <a:p>
            <a:fld id="{AB3CACAC-B9C0-4FFE-A6A6-BA4FC945224B}" type="slidenum">
              <a:rPr lang="es-CO" smtClean="0"/>
              <a:t>5</a:t>
            </a:fld>
            <a:endParaRPr lang="es-CO"/>
          </a:p>
        </p:txBody>
      </p:sp>
      <p:pic>
        <p:nvPicPr>
          <p:cNvPr id="12" name="Picture 11"/>
          <p:cNvPicPr>
            <a:picLocks noChangeAspect="1"/>
          </p:cNvPicPr>
          <p:nvPr/>
        </p:nvPicPr>
        <p:blipFill rotWithShape="1">
          <a:blip r:embed="rId3"/>
          <a:srcRect t="9610"/>
          <a:stretch/>
        </p:blipFill>
        <p:spPr>
          <a:xfrm>
            <a:off x="4491234" y="1586324"/>
            <a:ext cx="4457700" cy="4419600"/>
          </a:xfrm>
          <a:prstGeom prst="rect">
            <a:avLst/>
          </a:prstGeom>
        </p:spPr>
      </p:pic>
      <p:pic>
        <p:nvPicPr>
          <p:cNvPr id="14" name="Picture 13"/>
          <p:cNvPicPr>
            <a:picLocks noChangeAspect="1"/>
          </p:cNvPicPr>
          <p:nvPr/>
        </p:nvPicPr>
        <p:blipFill>
          <a:blip r:embed="rId4"/>
          <a:stretch>
            <a:fillRect/>
          </a:stretch>
        </p:blipFill>
        <p:spPr>
          <a:xfrm>
            <a:off x="265975" y="1573624"/>
            <a:ext cx="4157290" cy="4457700"/>
          </a:xfrm>
          <a:prstGeom prst="rect">
            <a:avLst/>
          </a:prstGeom>
        </p:spPr>
      </p:pic>
    </p:spTree>
    <p:extLst>
      <p:ext uri="{BB962C8B-B14F-4D97-AF65-F5344CB8AC3E}">
        <p14:creationId xmlns:p14="http://schemas.microsoft.com/office/powerpoint/2010/main" val="59779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3D37F-A986-45C6-ADA2-F6825F8A4B28}" type="slidenum">
              <a:rPr lang="es-CO" smtClean="0"/>
              <a:t>6</a:t>
            </a:fld>
            <a:endParaRPr lang="es-CO"/>
          </a:p>
        </p:txBody>
      </p:sp>
      <p:pic>
        <p:nvPicPr>
          <p:cNvPr id="11" name="Picture 10"/>
          <p:cNvPicPr>
            <a:picLocks noChangeAspect="1"/>
          </p:cNvPicPr>
          <p:nvPr/>
        </p:nvPicPr>
        <p:blipFill>
          <a:blip r:embed="rId3"/>
          <a:stretch>
            <a:fillRect/>
          </a:stretch>
        </p:blipFill>
        <p:spPr>
          <a:xfrm>
            <a:off x="450642" y="1651918"/>
            <a:ext cx="3878679" cy="4394200"/>
          </a:xfrm>
          <a:prstGeom prst="rect">
            <a:avLst/>
          </a:prstGeom>
        </p:spPr>
      </p:pic>
      <p:pic>
        <p:nvPicPr>
          <p:cNvPr id="12" name="Picture 11"/>
          <p:cNvPicPr>
            <a:picLocks noChangeAspect="1"/>
          </p:cNvPicPr>
          <p:nvPr/>
        </p:nvPicPr>
        <p:blipFill>
          <a:blip r:embed="rId4"/>
          <a:stretch>
            <a:fillRect/>
          </a:stretch>
        </p:blipFill>
        <p:spPr>
          <a:xfrm>
            <a:off x="4642438" y="1893218"/>
            <a:ext cx="4191000" cy="4089400"/>
          </a:xfrm>
          <a:prstGeom prst="rect">
            <a:avLst/>
          </a:prstGeom>
        </p:spPr>
      </p:pic>
      <p:sp>
        <p:nvSpPr>
          <p:cNvPr id="10" name="Rectangle 9"/>
          <p:cNvSpPr/>
          <p:nvPr/>
        </p:nvSpPr>
        <p:spPr>
          <a:xfrm>
            <a:off x="-75414" y="365127"/>
            <a:ext cx="6268824" cy="104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itle 1"/>
          <p:cNvSpPr txBox="1">
            <a:spLocks/>
          </p:cNvSpPr>
          <p:nvPr/>
        </p:nvSpPr>
        <p:spPr>
          <a:xfrm>
            <a:off x="628650" y="365127"/>
            <a:ext cx="5451639" cy="1048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75000"/>
                  </a:schemeClr>
                </a:solidFill>
                <a:latin typeface="+mj-lt"/>
                <a:ea typeface="+mj-ea"/>
                <a:cs typeface="+mj-cs"/>
              </a:defRPr>
            </a:lvl1pPr>
          </a:lstStyle>
          <a:p>
            <a:pPr>
              <a:lnSpc>
                <a:spcPct val="100000"/>
              </a:lnSpc>
            </a:pPr>
            <a:r>
              <a:rPr lang="es-CO" sz="2800" b="1" dirty="0">
                <a:solidFill>
                  <a:schemeClr val="tx2">
                    <a:lumMod val="50000"/>
                  </a:schemeClr>
                </a:solidFill>
                <a:latin typeface="+mn-lt"/>
              </a:rPr>
              <a:t>AUTENTICACIÓN BIOMÉTRICA EN LOS TITULARES</a:t>
            </a:r>
          </a:p>
        </p:txBody>
      </p:sp>
    </p:spTree>
    <p:extLst>
      <p:ext uri="{BB962C8B-B14F-4D97-AF65-F5344CB8AC3E}">
        <p14:creationId xmlns:p14="http://schemas.microsoft.com/office/powerpoint/2010/main" val="269743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6" name="Rectangle 5"/>
          <p:cNvSpPr/>
          <p:nvPr/>
        </p:nvSpPr>
        <p:spPr>
          <a:xfrm>
            <a:off x="-75414" y="547006"/>
            <a:ext cx="5580668" cy="64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7</a:t>
            </a:fld>
            <a:endParaRPr lang="es-CO"/>
          </a:p>
        </p:txBody>
      </p:sp>
      <p:sp>
        <p:nvSpPr>
          <p:cNvPr id="12" name="Text Placeholder 2"/>
          <p:cNvSpPr txBox="1">
            <a:spLocks/>
          </p:cNvSpPr>
          <p:nvPr/>
        </p:nvSpPr>
        <p:spPr>
          <a:xfrm>
            <a:off x="628648" y="631850"/>
            <a:ext cx="6073809" cy="461659"/>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200" dirty="0">
                <a:solidFill>
                  <a:schemeClr val="tx2">
                    <a:lumMod val="50000"/>
                  </a:schemeClr>
                </a:solidFill>
              </a:rPr>
              <a:t>¿POR QUÉ LA BIOMÉTRIA?</a:t>
            </a:r>
            <a:endParaRPr lang="es-CO" sz="4000" dirty="0">
              <a:solidFill>
                <a:schemeClr val="bg2"/>
              </a:solidFill>
            </a:endParaRPr>
          </a:p>
        </p:txBody>
      </p:sp>
      <p:cxnSp>
        <p:nvCxnSpPr>
          <p:cNvPr id="7" name="Straight Connector 6"/>
          <p:cNvCxnSpPr/>
          <p:nvPr/>
        </p:nvCxnSpPr>
        <p:spPr>
          <a:xfrm flipV="1">
            <a:off x="562662" y="2828041"/>
            <a:ext cx="20343" cy="34279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28648" y="2728621"/>
            <a:ext cx="6037868" cy="1938992"/>
          </a:xfrm>
          <a:prstGeom prst="rect">
            <a:avLst/>
          </a:prstGeom>
        </p:spPr>
        <p:txBody>
          <a:bodyPr wrap="square">
            <a:spAutoFit/>
          </a:bodyPr>
          <a:lstStyle/>
          <a:p>
            <a:r>
              <a:rPr lang="es-CO" sz="4000" dirty="0">
                <a:solidFill>
                  <a:schemeClr val="bg2"/>
                </a:solidFill>
              </a:rPr>
              <a:t>¡Fácil</a:t>
            </a:r>
          </a:p>
          <a:p>
            <a:r>
              <a:rPr lang="es-CO" sz="4000" dirty="0">
                <a:solidFill>
                  <a:schemeClr val="bg2"/>
                </a:solidFill>
              </a:rPr>
              <a:t>Segura</a:t>
            </a:r>
          </a:p>
          <a:p>
            <a:r>
              <a:rPr lang="es-CO" sz="4000" dirty="0">
                <a:solidFill>
                  <a:schemeClr val="bg2"/>
                </a:solidFill>
              </a:rPr>
              <a:t>Divertida!</a:t>
            </a:r>
          </a:p>
        </p:txBody>
      </p:sp>
    </p:spTree>
    <p:extLst>
      <p:ext uri="{BB962C8B-B14F-4D97-AF65-F5344CB8AC3E}">
        <p14:creationId xmlns:p14="http://schemas.microsoft.com/office/powerpoint/2010/main" val="84309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6" name="Rectangle 5"/>
          <p:cNvSpPr/>
          <p:nvPr/>
        </p:nvSpPr>
        <p:spPr>
          <a:xfrm>
            <a:off x="-75414" y="547006"/>
            <a:ext cx="2271860" cy="64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8</a:t>
            </a:fld>
            <a:endParaRPr lang="es-CO"/>
          </a:p>
        </p:txBody>
      </p:sp>
      <p:sp>
        <p:nvSpPr>
          <p:cNvPr id="12" name="Text Placeholder 2"/>
          <p:cNvSpPr txBox="1">
            <a:spLocks/>
          </p:cNvSpPr>
          <p:nvPr/>
        </p:nvSpPr>
        <p:spPr>
          <a:xfrm>
            <a:off x="628648" y="569241"/>
            <a:ext cx="4754057" cy="5049133"/>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000" dirty="0">
                <a:solidFill>
                  <a:schemeClr val="tx2">
                    <a:lumMod val="50000"/>
                  </a:schemeClr>
                </a:solidFill>
              </a:rPr>
              <a:t>FÁCIL</a:t>
            </a:r>
          </a:p>
          <a:p>
            <a:pPr marL="0" indent="0">
              <a:buNone/>
            </a:pPr>
            <a:endParaRPr lang="es-CO" sz="4000" dirty="0">
              <a:solidFill>
                <a:schemeClr val="tx2">
                  <a:lumMod val="50000"/>
                </a:schemeClr>
              </a:solidFill>
            </a:endParaRPr>
          </a:p>
          <a:p>
            <a:pPr>
              <a:buClr>
                <a:schemeClr val="bg1"/>
              </a:buClr>
            </a:pPr>
            <a:r>
              <a:rPr lang="es-CO" b="0" dirty="0">
                <a:solidFill>
                  <a:schemeClr val="bg2"/>
                </a:solidFill>
                <a:latin typeface="+mj-lt"/>
              </a:rPr>
              <a:t>Conveniente, especialmente en el canal móvil</a:t>
            </a:r>
          </a:p>
          <a:p>
            <a:pPr>
              <a:buClr>
                <a:schemeClr val="bg1"/>
              </a:buClr>
            </a:pPr>
            <a:r>
              <a:rPr lang="es-CO" b="0" dirty="0">
                <a:solidFill>
                  <a:schemeClr val="bg2"/>
                </a:solidFill>
                <a:latin typeface="+mj-lt"/>
              </a:rPr>
              <a:t>Sin necesidad de recordar contraseñas</a:t>
            </a:r>
          </a:p>
          <a:p>
            <a:pPr>
              <a:buClr>
                <a:schemeClr val="bg1"/>
              </a:buClr>
            </a:pPr>
            <a:r>
              <a:rPr lang="es-CO" b="0" dirty="0">
                <a:solidFill>
                  <a:schemeClr val="bg2"/>
                </a:solidFill>
                <a:latin typeface="+mj-lt"/>
              </a:rPr>
              <a:t>Los dispositivos biométricos ya están en uso</a:t>
            </a:r>
            <a:endParaRPr lang="es-CO" sz="2400" b="0" dirty="0">
              <a:solidFill>
                <a:schemeClr val="bg2"/>
              </a:solidFill>
              <a:latin typeface="+mj-lt"/>
            </a:endParaRPr>
          </a:p>
        </p:txBody>
      </p:sp>
      <p:cxnSp>
        <p:nvCxnSpPr>
          <p:cNvPr id="8" name="Straight Connector 7"/>
          <p:cNvCxnSpPr/>
          <p:nvPr/>
        </p:nvCxnSpPr>
        <p:spPr>
          <a:xfrm>
            <a:off x="358219" y="1027522"/>
            <a:ext cx="18853" cy="523611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71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3640"/>
          </a:xfrm>
          <a:prstGeom prst="rect">
            <a:avLst/>
          </a:prstGeom>
        </p:spPr>
      </p:pic>
      <p:sp>
        <p:nvSpPr>
          <p:cNvPr id="6" name="Rectangle 5"/>
          <p:cNvSpPr/>
          <p:nvPr/>
        </p:nvSpPr>
        <p:spPr>
          <a:xfrm>
            <a:off x="-75415" y="547006"/>
            <a:ext cx="2790335" cy="64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50000"/>
                </a:schemeClr>
              </a:solidFill>
            </a:endParaRPr>
          </a:p>
        </p:txBody>
      </p:sp>
      <p:sp>
        <p:nvSpPr>
          <p:cNvPr id="5" name="Slide Number Placeholder 4"/>
          <p:cNvSpPr>
            <a:spLocks noGrp="1"/>
          </p:cNvSpPr>
          <p:nvPr>
            <p:ph type="sldNum" sz="quarter" idx="12"/>
          </p:nvPr>
        </p:nvSpPr>
        <p:spPr/>
        <p:txBody>
          <a:bodyPr/>
          <a:lstStyle/>
          <a:p>
            <a:fld id="{AB3CACAC-B9C0-4FFE-A6A6-BA4FC945224B}" type="slidenum">
              <a:rPr lang="es-CO" smtClean="0"/>
              <a:t>9</a:t>
            </a:fld>
            <a:endParaRPr lang="es-CO"/>
          </a:p>
        </p:txBody>
      </p:sp>
      <p:sp>
        <p:nvSpPr>
          <p:cNvPr id="12" name="Text Placeholder 2"/>
          <p:cNvSpPr txBox="1">
            <a:spLocks/>
          </p:cNvSpPr>
          <p:nvPr/>
        </p:nvSpPr>
        <p:spPr>
          <a:xfrm>
            <a:off x="628648" y="556682"/>
            <a:ext cx="4961447" cy="4241561"/>
          </a:xfrm>
          <a:prstGeom prst="rect">
            <a:avLst/>
          </a:prstGeom>
          <a:noFill/>
        </p:spPr>
        <p:txBody>
          <a:bodyPr>
            <a:no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CD707"/>
              </a:buClr>
              <a:buFont typeface="Calibri" panose="020F0502020204030204" pitchFamily="34" charset="0"/>
              <a:buChar char="›"/>
              <a:defRPr sz="2400" b="0" i="1"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CD707"/>
              </a:buClr>
              <a:buFont typeface="Calibri" panose="020F0502020204030204" pitchFamily="34" charset="0"/>
              <a:buChar char="›"/>
              <a:defRPr sz="2000" i="1"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CD707"/>
              </a:buClr>
              <a:buFont typeface="Calibri" panose="020F0502020204030204" pitchFamily="34" charset="0"/>
              <a:buChar char="›"/>
              <a:defRPr sz="180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000" dirty="0">
                <a:solidFill>
                  <a:schemeClr val="tx2">
                    <a:lumMod val="50000"/>
                  </a:schemeClr>
                </a:solidFill>
              </a:rPr>
              <a:t>SEGURA</a:t>
            </a:r>
          </a:p>
          <a:p>
            <a:pPr marL="0" indent="0">
              <a:buNone/>
            </a:pPr>
            <a:endParaRPr lang="es-CO" sz="4000" dirty="0">
              <a:solidFill>
                <a:schemeClr val="tx2">
                  <a:lumMod val="50000"/>
                </a:schemeClr>
              </a:solidFill>
            </a:endParaRPr>
          </a:p>
          <a:p>
            <a:pPr>
              <a:buClr>
                <a:schemeClr val="bg1"/>
              </a:buClr>
            </a:pPr>
            <a:r>
              <a:rPr lang="es-CO" b="0" dirty="0">
                <a:solidFill>
                  <a:schemeClr val="bg2"/>
                </a:solidFill>
                <a:latin typeface="+mj-lt"/>
              </a:rPr>
              <a:t>Alta percepción de seguridad</a:t>
            </a:r>
          </a:p>
          <a:p>
            <a:pPr>
              <a:buClr>
                <a:schemeClr val="bg1"/>
              </a:buClr>
            </a:pPr>
            <a:r>
              <a:rPr lang="es-CO" b="0" dirty="0">
                <a:solidFill>
                  <a:schemeClr val="bg2"/>
                </a:solidFill>
                <a:latin typeface="+mj-lt"/>
              </a:rPr>
              <a:t>Difícil de falsificar</a:t>
            </a:r>
          </a:p>
          <a:p>
            <a:pPr>
              <a:buClr>
                <a:schemeClr val="bg1"/>
              </a:buClr>
            </a:pPr>
            <a:r>
              <a:rPr lang="es-CO" b="0" dirty="0">
                <a:solidFill>
                  <a:schemeClr val="bg2"/>
                </a:solidFill>
                <a:latin typeface="+mj-lt"/>
              </a:rPr>
              <a:t>Soporta otros factores para prevenir duplicación o falsificación</a:t>
            </a:r>
            <a:endParaRPr lang="es-CO" sz="2400" b="0" dirty="0">
              <a:solidFill>
                <a:schemeClr val="bg2"/>
              </a:solidFill>
              <a:latin typeface="+mj-lt"/>
            </a:endParaRPr>
          </a:p>
        </p:txBody>
      </p:sp>
      <p:cxnSp>
        <p:nvCxnSpPr>
          <p:cNvPr id="7" name="Straight Connector 6"/>
          <p:cNvCxnSpPr/>
          <p:nvPr/>
        </p:nvCxnSpPr>
        <p:spPr>
          <a:xfrm>
            <a:off x="358219" y="1027522"/>
            <a:ext cx="18853" cy="523611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185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_Theme1">
  <a:themeElements>
    <a:clrScheme name="Easy solutions">
      <a:dk1>
        <a:srgbClr val="3A3838"/>
      </a:dk1>
      <a:lt1>
        <a:srgbClr val="CCD707"/>
      </a:lt1>
      <a:dk2>
        <a:srgbClr val="29484D"/>
      </a:dk2>
      <a:lt2>
        <a:srgbClr val="FFFFFF"/>
      </a:lt2>
      <a:accent1>
        <a:srgbClr val="65A3AD"/>
      </a:accent1>
      <a:accent2>
        <a:srgbClr val="CCD707"/>
      </a:accent2>
      <a:accent3>
        <a:srgbClr val="29484D"/>
      </a:accent3>
      <a:accent4>
        <a:srgbClr val="FFC000"/>
      </a:accent4>
      <a:accent5>
        <a:srgbClr val="65A3AD"/>
      </a:accent5>
      <a:accent6>
        <a:srgbClr val="70AD47"/>
      </a:accent6>
      <a:hlink>
        <a:srgbClr val="CCD707"/>
      </a:hlink>
      <a:folHlink>
        <a:srgbClr val="8A868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_Theme1" id="{8FB29C47-9845-4725-8008-F9F7514A9D95}" vid="{D89AD729-2F3C-4EBF-B419-361DD4E5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ES_Theme1</Template>
  <TotalTime>3629</TotalTime>
  <Words>1331</Words>
  <Application>Microsoft Macintosh PowerPoint</Application>
  <PresentationFormat>On-screen Show (4:3)</PresentationFormat>
  <Paragraphs>320</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Avenir Light</vt:lpstr>
      <vt:lpstr>Calibri</vt:lpstr>
      <vt:lpstr>Calibri Light</vt:lpstr>
      <vt:lpstr>Segoe UI</vt:lpstr>
      <vt:lpstr>Arial</vt:lpstr>
      <vt:lpstr>ES_Theme1</vt:lpstr>
      <vt:lpstr>Cómo la Biometría Reduce la Fricción con los Clientes y Mejora la Seguridad </vt:lpstr>
      <vt:lpstr>AGENDA</vt:lpstr>
      <vt:lpstr>EL ESTADO ACTUAL DE LA TECNOLOGÍA DE AUTENTICACIÓN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FACTORES BIOMÉTRICOS</vt:lpstr>
      <vt:lpstr>PowerPoint Presentation</vt:lpstr>
      <vt:lpstr>BIOMETRÍA – MEJORES PRÁCTICAS</vt:lpstr>
      <vt:lpstr>¿POR QUÉ ES IMPORTANTE CONTAR CON VARIOS FACTORES?</vt:lpstr>
      <vt:lpstr>TRES FACTORES BIOMÉTRICOS QUE GANAN POPULARIDAD</vt:lpstr>
      <vt:lpstr>PowerPoint Presentation</vt:lpstr>
      <vt:lpstr>PowerPoint Presentation</vt:lpstr>
      <vt:lpstr>PowerPoint Presentation</vt:lpstr>
      <vt:lpstr>CONCLUSIONES</vt:lpstr>
      <vt:lpstr>Gracias ¿Preguntas?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Garcia</dc:creator>
  <cp:lastModifiedBy>Daniel Ingevaldson</cp:lastModifiedBy>
  <cp:revision>139</cp:revision>
  <dcterms:created xsi:type="dcterms:W3CDTF">2015-06-03T21:42:40Z</dcterms:created>
  <dcterms:modified xsi:type="dcterms:W3CDTF">2016-10-27T16:58:08Z</dcterms:modified>
</cp:coreProperties>
</file>