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99" r:id="rId2"/>
    <p:sldId id="296" r:id="rId3"/>
    <p:sldId id="289" r:id="rId4"/>
    <p:sldId id="298" r:id="rId5"/>
    <p:sldId id="291" r:id="rId6"/>
    <p:sldId id="292" r:id="rId7"/>
    <p:sldId id="293" r:id="rId8"/>
    <p:sldId id="294" r:id="rId9"/>
    <p:sldId id="295" r:id="rId10"/>
    <p:sldId id="297" r:id="rId11"/>
    <p:sldId id="268"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CCD707"/>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60" d="100"/>
          <a:sy n="60" d="100"/>
        </p:scale>
        <p:origin x="14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96FA6-26FB-4F13-BFBB-494BE7B5ED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CD4D78F-AC80-4723-8A50-A1D1851D0B04}">
      <dgm:prSet/>
      <dgm:spPr/>
      <dgm:t>
        <a:bodyPr/>
        <a:lstStyle/>
        <a:p>
          <a:pPr rtl="0" eaLnBrk="1" latinLnBrk="0" hangingPunct="1">
            <a:buClr>
              <a:schemeClr val="tx1"/>
            </a:buClr>
            <a:buSzPct val="70000"/>
            <a:buFont typeface="Arial" panose="020B0604020202020204" pitchFamily="34" charset="0"/>
            <a:buChar char="•"/>
          </a:pPr>
          <a:r>
            <a:rPr lang="en-US" dirty="0"/>
            <a:t>Interdict All Stages of the Fraud Lifecycle</a:t>
          </a:r>
        </a:p>
      </dgm:t>
    </dgm:pt>
    <dgm:pt modelId="{590663F3-BF27-4DC3-AB3D-61D094547839}" type="parTrans" cxnId="{76893462-89CC-4230-A269-EDCE745A1A97}">
      <dgm:prSet/>
      <dgm:spPr/>
      <dgm:t>
        <a:bodyPr/>
        <a:lstStyle/>
        <a:p>
          <a:endParaRPr lang="en-US"/>
        </a:p>
      </dgm:t>
    </dgm:pt>
    <dgm:pt modelId="{D9926FD9-476A-4273-B34C-ED60DD464824}" type="sibTrans" cxnId="{76893462-89CC-4230-A269-EDCE745A1A97}">
      <dgm:prSet/>
      <dgm:spPr/>
      <dgm:t>
        <a:bodyPr/>
        <a:lstStyle/>
        <a:p>
          <a:endParaRPr lang="en-US"/>
        </a:p>
      </dgm:t>
    </dgm:pt>
    <dgm:pt modelId="{346C15B5-7E5C-49A7-BD58-47FEBEDF7670}">
      <dgm:prSet/>
      <dgm:spPr/>
      <dgm:t>
        <a:bodyPr/>
        <a:lstStyle/>
        <a:p>
          <a:pPr rtl="0" eaLnBrk="1" latinLnBrk="0" hangingPunct="1"/>
          <a:r>
            <a:rPr lang="en-US"/>
            <a:t>Preparation</a:t>
          </a:r>
          <a:endParaRPr lang="en-US"/>
        </a:p>
      </dgm:t>
    </dgm:pt>
    <dgm:pt modelId="{93056FBA-CDA7-4ABE-B5B0-55F6AAF124C7}" type="parTrans" cxnId="{C82CF229-4E64-4672-9D0B-DD8AD2D7A121}">
      <dgm:prSet/>
      <dgm:spPr/>
      <dgm:t>
        <a:bodyPr/>
        <a:lstStyle/>
        <a:p>
          <a:endParaRPr lang="en-US"/>
        </a:p>
      </dgm:t>
    </dgm:pt>
    <dgm:pt modelId="{C1AB6B6C-1BAC-422F-A60D-EB15FC0523B2}" type="sibTrans" cxnId="{C82CF229-4E64-4672-9D0B-DD8AD2D7A121}">
      <dgm:prSet/>
      <dgm:spPr/>
      <dgm:t>
        <a:bodyPr/>
        <a:lstStyle/>
        <a:p>
          <a:endParaRPr lang="en-US"/>
        </a:p>
      </dgm:t>
    </dgm:pt>
    <dgm:pt modelId="{6CA0B652-AFAF-4541-AAE1-AFA66BCA53CA}">
      <dgm:prSet/>
      <dgm:spPr/>
      <dgm:t>
        <a:bodyPr/>
        <a:lstStyle/>
        <a:p>
          <a:pPr rtl="0" eaLnBrk="1" latinLnBrk="0" hangingPunct="1"/>
          <a:r>
            <a:rPr lang="en-US"/>
            <a:t>Execute Scheme</a:t>
          </a:r>
          <a:endParaRPr lang="en-US"/>
        </a:p>
      </dgm:t>
    </dgm:pt>
    <dgm:pt modelId="{3D566BE5-FE88-4FC1-AB9D-364C0727E5CB}" type="parTrans" cxnId="{912DBF18-3DD9-4CEE-80F7-28C95DDF8E0C}">
      <dgm:prSet/>
      <dgm:spPr/>
      <dgm:t>
        <a:bodyPr/>
        <a:lstStyle/>
        <a:p>
          <a:endParaRPr lang="en-US"/>
        </a:p>
      </dgm:t>
    </dgm:pt>
    <dgm:pt modelId="{1C4B9FD5-00DB-486F-A31B-0FC63C2D9A99}" type="sibTrans" cxnId="{912DBF18-3DD9-4CEE-80F7-28C95DDF8E0C}">
      <dgm:prSet/>
      <dgm:spPr/>
      <dgm:t>
        <a:bodyPr/>
        <a:lstStyle/>
        <a:p>
          <a:endParaRPr lang="en-US"/>
        </a:p>
      </dgm:t>
    </dgm:pt>
    <dgm:pt modelId="{8E5BE055-98F6-4723-9588-5BAF11F05FEE}">
      <dgm:prSet/>
      <dgm:spPr/>
      <dgm:t>
        <a:bodyPr/>
        <a:lstStyle/>
        <a:p>
          <a:pPr rtl="0" eaLnBrk="1" latinLnBrk="0" hangingPunct="1"/>
          <a:r>
            <a:rPr lang="en-US"/>
            <a:t>Cash Out Profits</a:t>
          </a:r>
          <a:endParaRPr lang="en-US"/>
        </a:p>
      </dgm:t>
    </dgm:pt>
    <dgm:pt modelId="{3CE51E27-4EF9-41B0-B9C1-9D2F3A79801D}" type="parTrans" cxnId="{84764BB7-4475-4BEB-9478-3928D1741D90}">
      <dgm:prSet/>
      <dgm:spPr/>
      <dgm:t>
        <a:bodyPr/>
        <a:lstStyle/>
        <a:p>
          <a:endParaRPr lang="en-US"/>
        </a:p>
      </dgm:t>
    </dgm:pt>
    <dgm:pt modelId="{38C8F151-074A-4EA8-AD7E-EC54D1085A0E}" type="sibTrans" cxnId="{84764BB7-4475-4BEB-9478-3928D1741D90}">
      <dgm:prSet/>
      <dgm:spPr/>
      <dgm:t>
        <a:bodyPr/>
        <a:lstStyle/>
        <a:p>
          <a:endParaRPr lang="en-US"/>
        </a:p>
      </dgm:t>
    </dgm:pt>
    <dgm:pt modelId="{549F2EA8-4B19-419D-9D00-2901E26791DF}">
      <dgm:prSet/>
      <dgm:spPr/>
      <dgm:t>
        <a:bodyPr/>
        <a:lstStyle/>
        <a:p>
          <a:pPr rtl="0" eaLnBrk="1" latinLnBrk="0" hangingPunct="1"/>
          <a:r>
            <a:rPr lang="en-US" dirty="0"/>
            <a:t>Layered Approach</a:t>
          </a:r>
        </a:p>
      </dgm:t>
    </dgm:pt>
    <dgm:pt modelId="{5DD33EB6-AFBE-45B2-8354-B0DC8FF05B7B}" type="parTrans" cxnId="{C8DF5DFC-5C6E-4D72-A65B-73431FDDC8A6}">
      <dgm:prSet/>
      <dgm:spPr/>
      <dgm:t>
        <a:bodyPr/>
        <a:lstStyle/>
        <a:p>
          <a:endParaRPr lang="en-US"/>
        </a:p>
      </dgm:t>
    </dgm:pt>
    <dgm:pt modelId="{510E0EC7-2550-42AA-8C33-DF41503EA855}" type="sibTrans" cxnId="{C8DF5DFC-5C6E-4D72-A65B-73431FDDC8A6}">
      <dgm:prSet/>
      <dgm:spPr/>
      <dgm:t>
        <a:bodyPr/>
        <a:lstStyle/>
        <a:p>
          <a:endParaRPr lang="en-US"/>
        </a:p>
      </dgm:t>
    </dgm:pt>
    <dgm:pt modelId="{1BD48D16-E3CE-4B58-AAE5-9FB95BDEA3D4}">
      <dgm:prSet/>
      <dgm:spPr/>
      <dgm:t>
        <a:bodyPr/>
        <a:lstStyle/>
        <a:p>
          <a:pPr rtl="0" eaLnBrk="1" latinLnBrk="0" hangingPunct="1"/>
          <a:r>
            <a:rPr lang="en-US"/>
            <a:t>More opportunities to catch criminals</a:t>
          </a:r>
          <a:endParaRPr lang="en-US"/>
        </a:p>
      </dgm:t>
    </dgm:pt>
    <dgm:pt modelId="{12D1D34C-FEB4-492D-A7E6-3620190B1CCB}" type="parTrans" cxnId="{1A032CCC-24A1-47BA-A52E-E735EC51317C}">
      <dgm:prSet/>
      <dgm:spPr/>
      <dgm:t>
        <a:bodyPr/>
        <a:lstStyle/>
        <a:p>
          <a:endParaRPr lang="en-US"/>
        </a:p>
      </dgm:t>
    </dgm:pt>
    <dgm:pt modelId="{F92E4F32-8415-41D8-9209-C82150591C07}" type="sibTrans" cxnId="{1A032CCC-24A1-47BA-A52E-E735EC51317C}">
      <dgm:prSet/>
      <dgm:spPr/>
      <dgm:t>
        <a:bodyPr/>
        <a:lstStyle/>
        <a:p>
          <a:endParaRPr lang="en-US"/>
        </a:p>
      </dgm:t>
    </dgm:pt>
    <dgm:pt modelId="{ADCE46F5-E4BA-4650-B102-F8C7A7638FF0}">
      <dgm:prSet/>
      <dgm:spPr/>
      <dgm:t>
        <a:bodyPr/>
        <a:lstStyle/>
        <a:p>
          <a:pPr rtl="0" eaLnBrk="1" latinLnBrk="0" hangingPunct="1"/>
          <a:r>
            <a:rPr lang="en-US"/>
            <a:t>Adds complexity and cost to criminals</a:t>
          </a:r>
          <a:endParaRPr lang="en-US"/>
        </a:p>
      </dgm:t>
    </dgm:pt>
    <dgm:pt modelId="{96D938E8-C12A-47B4-ABB5-523647843BA0}" type="parTrans" cxnId="{9043C0DE-C8AF-4020-80DC-7F9C85F3B416}">
      <dgm:prSet/>
      <dgm:spPr/>
      <dgm:t>
        <a:bodyPr/>
        <a:lstStyle/>
        <a:p>
          <a:endParaRPr lang="en-US"/>
        </a:p>
      </dgm:t>
    </dgm:pt>
    <dgm:pt modelId="{494D8A11-B5C3-4BA9-9AF8-66C7E059C1A0}" type="sibTrans" cxnId="{9043C0DE-C8AF-4020-80DC-7F9C85F3B416}">
      <dgm:prSet/>
      <dgm:spPr/>
      <dgm:t>
        <a:bodyPr/>
        <a:lstStyle/>
        <a:p>
          <a:endParaRPr lang="en-US"/>
        </a:p>
      </dgm:t>
    </dgm:pt>
    <dgm:pt modelId="{E602C758-BBA8-4F3F-AA7A-B9F5C7D1B7B0}">
      <dgm:prSet/>
      <dgm:spPr/>
      <dgm:t>
        <a:bodyPr/>
        <a:lstStyle/>
        <a:p>
          <a:pPr rtl="0" eaLnBrk="1" latinLnBrk="0" hangingPunct="1"/>
          <a:r>
            <a:rPr lang="en-US"/>
            <a:t>Ensure Layers Are Connected</a:t>
          </a:r>
          <a:endParaRPr lang="en-US"/>
        </a:p>
      </dgm:t>
    </dgm:pt>
    <dgm:pt modelId="{99C21F4A-1904-4235-B6D7-7BB948289774}" type="parTrans" cxnId="{F223731D-687A-4E1C-A951-A4C10F90444A}">
      <dgm:prSet/>
      <dgm:spPr/>
      <dgm:t>
        <a:bodyPr/>
        <a:lstStyle/>
        <a:p>
          <a:endParaRPr lang="en-US"/>
        </a:p>
      </dgm:t>
    </dgm:pt>
    <dgm:pt modelId="{6379EB8C-D209-4528-BA10-DFCAC89B666F}" type="sibTrans" cxnId="{F223731D-687A-4E1C-A951-A4C10F90444A}">
      <dgm:prSet/>
      <dgm:spPr/>
      <dgm:t>
        <a:bodyPr/>
        <a:lstStyle/>
        <a:p>
          <a:endParaRPr lang="en-US"/>
        </a:p>
      </dgm:t>
    </dgm:pt>
    <dgm:pt modelId="{24EBF1ED-55D0-49E6-9018-0F3E34A25588}">
      <dgm:prSet/>
      <dgm:spPr/>
      <dgm:t>
        <a:bodyPr/>
        <a:lstStyle/>
        <a:p>
          <a:pPr rtl="0" eaLnBrk="1" latinLnBrk="0" hangingPunct="1"/>
          <a:r>
            <a:rPr lang="en-US"/>
            <a:t>Integrate layers</a:t>
          </a:r>
          <a:endParaRPr lang="en-US"/>
        </a:p>
      </dgm:t>
    </dgm:pt>
    <dgm:pt modelId="{4515C12D-7A80-4287-833D-0A304907AE12}" type="parTrans" cxnId="{F928923D-525E-4B0C-8B91-8FC939EBD206}">
      <dgm:prSet/>
      <dgm:spPr/>
      <dgm:t>
        <a:bodyPr/>
        <a:lstStyle/>
        <a:p>
          <a:endParaRPr lang="en-US"/>
        </a:p>
      </dgm:t>
    </dgm:pt>
    <dgm:pt modelId="{982B7073-59FD-4F7D-B75E-AB10EA1517A5}" type="sibTrans" cxnId="{F928923D-525E-4B0C-8B91-8FC939EBD206}">
      <dgm:prSet/>
      <dgm:spPr/>
      <dgm:t>
        <a:bodyPr/>
        <a:lstStyle/>
        <a:p>
          <a:endParaRPr lang="en-US"/>
        </a:p>
      </dgm:t>
    </dgm:pt>
    <dgm:pt modelId="{318FBD78-90D0-4D1E-B746-8F61D852FFFE}">
      <dgm:prSet/>
      <dgm:spPr/>
      <dgm:t>
        <a:bodyPr/>
        <a:lstStyle/>
        <a:p>
          <a:pPr rtl="0" eaLnBrk="1" latinLnBrk="0" hangingPunct="1"/>
          <a:r>
            <a:rPr lang="en-US"/>
            <a:t>Leverage intelligence</a:t>
          </a:r>
          <a:endParaRPr lang="en-US"/>
        </a:p>
      </dgm:t>
    </dgm:pt>
    <dgm:pt modelId="{C5872878-4923-4652-A4DF-E8FFB8654FAC}" type="parTrans" cxnId="{8A37A879-6633-43AC-BE28-1C0054A4D3D2}">
      <dgm:prSet/>
      <dgm:spPr/>
      <dgm:t>
        <a:bodyPr/>
        <a:lstStyle/>
        <a:p>
          <a:endParaRPr lang="en-US"/>
        </a:p>
      </dgm:t>
    </dgm:pt>
    <dgm:pt modelId="{024858B3-B8E0-46C5-B922-F0797400DCDF}" type="sibTrans" cxnId="{8A37A879-6633-43AC-BE28-1C0054A4D3D2}">
      <dgm:prSet/>
      <dgm:spPr/>
      <dgm:t>
        <a:bodyPr/>
        <a:lstStyle/>
        <a:p>
          <a:endParaRPr lang="en-US"/>
        </a:p>
      </dgm:t>
    </dgm:pt>
    <dgm:pt modelId="{F73ECFD9-13FB-4769-A65B-CC6905B5968B}" type="pres">
      <dgm:prSet presAssocID="{D4696FA6-26FB-4F13-BFBB-494BE7B5ED1E}" presName="Name0" presStyleCnt="0">
        <dgm:presLayoutVars>
          <dgm:dir/>
          <dgm:animLvl val="lvl"/>
          <dgm:resizeHandles val="exact"/>
        </dgm:presLayoutVars>
      </dgm:prSet>
      <dgm:spPr/>
    </dgm:pt>
    <dgm:pt modelId="{973FFDA8-BD3A-4FB6-AF4F-C3B07F2ABDFE}" type="pres">
      <dgm:prSet presAssocID="{4CD4D78F-AC80-4723-8A50-A1D1851D0B04}" presName="composite" presStyleCnt="0"/>
      <dgm:spPr/>
    </dgm:pt>
    <dgm:pt modelId="{DCA16EEB-A613-4879-B4AC-F218D368678E}" type="pres">
      <dgm:prSet presAssocID="{4CD4D78F-AC80-4723-8A50-A1D1851D0B04}" presName="parTx" presStyleLbl="alignNode1" presStyleIdx="0" presStyleCnt="3">
        <dgm:presLayoutVars>
          <dgm:chMax val="0"/>
          <dgm:chPref val="0"/>
          <dgm:bulletEnabled val="1"/>
        </dgm:presLayoutVars>
      </dgm:prSet>
      <dgm:spPr/>
    </dgm:pt>
    <dgm:pt modelId="{DA168503-34B0-4482-8BF8-5C007AD80336}" type="pres">
      <dgm:prSet presAssocID="{4CD4D78F-AC80-4723-8A50-A1D1851D0B04}" presName="desTx" presStyleLbl="alignAccFollowNode1" presStyleIdx="0" presStyleCnt="3">
        <dgm:presLayoutVars>
          <dgm:bulletEnabled val="1"/>
        </dgm:presLayoutVars>
      </dgm:prSet>
      <dgm:spPr/>
    </dgm:pt>
    <dgm:pt modelId="{B6A94F70-AB91-4305-B747-8919CE0CB7C8}" type="pres">
      <dgm:prSet presAssocID="{D9926FD9-476A-4273-B34C-ED60DD464824}" presName="space" presStyleCnt="0"/>
      <dgm:spPr/>
    </dgm:pt>
    <dgm:pt modelId="{2FE6ED63-27B1-4A4B-81B6-4559FE1717E4}" type="pres">
      <dgm:prSet presAssocID="{549F2EA8-4B19-419D-9D00-2901E26791DF}" presName="composite" presStyleCnt="0"/>
      <dgm:spPr/>
    </dgm:pt>
    <dgm:pt modelId="{3B8FA74F-FE91-46F7-BB86-101EF540CF8B}" type="pres">
      <dgm:prSet presAssocID="{549F2EA8-4B19-419D-9D00-2901E26791DF}" presName="parTx" presStyleLbl="alignNode1" presStyleIdx="1" presStyleCnt="3">
        <dgm:presLayoutVars>
          <dgm:chMax val="0"/>
          <dgm:chPref val="0"/>
          <dgm:bulletEnabled val="1"/>
        </dgm:presLayoutVars>
      </dgm:prSet>
      <dgm:spPr/>
    </dgm:pt>
    <dgm:pt modelId="{46EF3B2F-0580-488F-8370-06043E44F8E2}" type="pres">
      <dgm:prSet presAssocID="{549F2EA8-4B19-419D-9D00-2901E26791DF}" presName="desTx" presStyleLbl="alignAccFollowNode1" presStyleIdx="1" presStyleCnt="3">
        <dgm:presLayoutVars>
          <dgm:bulletEnabled val="1"/>
        </dgm:presLayoutVars>
      </dgm:prSet>
      <dgm:spPr/>
    </dgm:pt>
    <dgm:pt modelId="{FA2CE476-3FFC-43FD-A65A-C06DA89F51FF}" type="pres">
      <dgm:prSet presAssocID="{510E0EC7-2550-42AA-8C33-DF41503EA855}" presName="space" presStyleCnt="0"/>
      <dgm:spPr/>
    </dgm:pt>
    <dgm:pt modelId="{5F84FE01-AFFB-45FF-AC06-14FF0D3B4A99}" type="pres">
      <dgm:prSet presAssocID="{E602C758-BBA8-4F3F-AA7A-B9F5C7D1B7B0}" presName="composite" presStyleCnt="0"/>
      <dgm:spPr/>
    </dgm:pt>
    <dgm:pt modelId="{4A47A6CC-9655-4E34-B6D7-BEBDBB5BA1F6}" type="pres">
      <dgm:prSet presAssocID="{E602C758-BBA8-4F3F-AA7A-B9F5C7D1B7B0}" presName="parTx" presStyleLbl="alignNode1" presStyleIdx="2" presStyleCnt="3">
        <dgm:presLayoutVars>
          <dgm:chMax val="0"/>
          <dgm:chPref val="0"/>
          <dgm:bulletEnabled val="1"/>
        </dgm:presLayoutVars>
      </dgm:prSet>
      <dgm:spPr/>
    </dgm:pt>
    <dgm:pt modelId="{6C48BE98-4FAB-48FD-A679-4528A8FF5A29}" type="pres">
      <dgm:prSet presAssocID="{E602C758-BBA8-4F3F-AA7A-B9F5C7D1B7B0}" presName="desTx" presStyleLbl="alignAccFollowNode1" presStyleIdx="2" presStyleCnt="3">
        <dgm:presLayoutVars>
          <dgm:bulletEnabled val="1"/>
        </dgm:presLayoutVars>
      </dgm:prSet>
      <dgm:spPr/>
    </dgm:pt>
  </dgm:ptLst>
  <dgm:cxnLst>
    <dgm:cxn modelId="{F928923D-525E-4B0C-8B91-8FC939EBD206}" srcId="{E602C758-BBA8-4F3F-AA7A-B9F5C7D1B7B0}" destId="{24EBF1ED-55D0-49E6-9018-0F3E34A25588}" srcOrd="0" destOrd="0" parTransId="{4515C12D-7A80-4287-833D-0A304907AE12}" sibTransId="{982B7073-59FD-4F7D-B75E-AB10EA1517A5}"/>
    <dgm:cxn modelId="{C8DF5DFC-5C6E-4D72-A65B-73431FDDC8A6}" srcId="{D4696FA6-26FB-4F13-BFBB-494BE7B5ED1E}" destId="{549F2EA8-4B19-419D-9D00-2901E26791DF}" srcOrd="1" destOrd="0" parTransId="{5DD33EB6-AFBE-45B2-8354-B0DC8FF05B7B}" sibTransId="{510E0EC7-2550-42AA-8C33-DF41503EA855}"/>
    <dgm:cxn modelId="{558341CB-0D53-43BB-A2D4-BDCB1FDCDCB3}" type="presOf" srcId="{ADCE46F5-E4BA-4650-B102-F8C7A7638FF0}" destId="{46EF3B2F-0580-488F-8370-06043E44F8E2}" srcOrd="0" destOrd="1" presId="urn:microsoft.com/office/officeart/2005/8/layout/hList1"/>
    <dgm:cxn modelId="{1A032CCC-24A1-47BA-A52E-E735EC51317C}" srcId="{549F2EA8-4B19-419D-9D00-2901E26791DF}" destId="{1BD48D16-E3CE-4B58-AAE5-9FB95BDEA3D4}" srcOrd="0" destOrd="0" parTransId="{12D1D34C-FEB4-492D-A7E6-3620190B1CCB}" sibTransId="{F92E4F32-8415-41D8-9209-C82150591C07}"/>
    <dgm:cxn modelId="{35F3C03A-16BA-4A16-8ED0-72C11E2DDD33}" type="presOf" srcId="{1BD48D16-E3CE-4B58-AAE5-9FB95BDEA3D4}" destId="{46EF3B2F-0580-488F-8370-06043E44F8E2}" srcOrd="0" destOrd="0" presId="urn:microsoft.com/office/officeart/2005/8/layout/hList1"/>
    <dgm:cxn modelId="{84764BB7-4475-4BEB-9478-3928D1741D90}" srcId="{4CD4D78F-AC80-4723-8A50-A1D1851D0B04}" destId="{8E5BE055-98F6-4723-9588-5BAF11F05FEE}" srcOrd="2" destOrd="0" parTransId="{3CE51E27-4EF9-41B0-B9C1-9D2F3A79801D}" sibTransId="{38C8F151-074A-4EA8-AD7E-EC54D1085A0E}"/>
    <dgm:cxn modelId="{12F07399-C00B-49B7-B98D-C3BA7971C7E6}" type="presOf" srcId="{549F2EA8-4B19-419D-9D00-2901E26791DF}" destId="{3B8FA74F-FE91-46F7-BB86-101EF540CF8B}" srcOrd="0" destOrd="0" presId="urn:microsoft.com/office/officeart/2005/8/layout/hList1"/>
    <dgm:cxn modelId="{870E61F1-2FD5-4EFA-A4FB-E4A13324DB6B}" type="presOf" srcId="{8E5BE055-98F6-4723-9588-5BAF11F05FEE}" destId="{DA168503-34B0-4482-8BF8-5C007AD80336}" srcOrd="0" destOrd="2" presId="urn:microsoft.com/office/officeart/2005/8/layout/hList1"/>
    <dgm:cxn modelId="{4ABE29E5-23C1-47FC-85A2-32E53DEF90F0}" type="presOf" srcId="{6CA0B652-AFAF-4541-AAE1-AFA66BCA53CA}" destId="{DA168503-34B0-4482-8BF8-5C007AD80336}" srcOrd="0" destOrd="1" presId="urn:microsoft.com/office/officeart/2005/8/layout/hList1"/>
    <dgm:cxn modelId="{2D88A117-E6FB-4B4E-BF93-00CE66F40E58}" type="presOf" srcId="{E602C758-BBA8-4F3F-AA7A-B9F5C7D1B7B0}" destId="{4A47A6CC-9655-4E34-B6D7-BEBDBB5BA1F6}" srcOrd="0" destOrd="0" presId="urn:microsoft.com/office/officeart/2005/8/layout/hList1"/>
    <dgm:cxn modelId="{0CD6E898-9CE9-4B4A-8F69-27DCEF40024F}" type="presOf" srcId="{346C15B5-7E5C-49A7-BD58-47FEBEDF7670}" destId="{DA168503-34B0-4482-8BF8-5C007AD80336}" srcOrd="0" destOrd="0" presId="urn:microsoft.com/office/officeart/2005/8/layout/hList1"/>
    <dgm:cxn modelId="{8A37A879-6633-43AC-BE28-1C0054A4D3D2}" srcId="{E602C758-BBA8-4F3F-AA7A-B9F5C7D1B7B0}" destId="{318FBD78-90D0-4D1E-B746-8F61D852FFFE}" srcOrd="1" destOrd="0" parTransId="{C5872878-4923-4652-A4DF-E8FFB8654FAC}" sibTransId="{024858B3-B8E0-46C5-B922-F0797400DCDF}"/>
    <dgm:cxn modelId="{F223731D-687A-4E1C-A951-A4C10F90444A}" srcId="{D4696FA6-26FB-4F13-BFBB-494BE7B5ED1E}" destId="{E602C758-BBA8-4F3F-AA7A-B9F5C7D1B7B0}" srcOrd="2" destOrd="0" parTransId="{99C21F4A-1904-4235-B6D7-7BB948289774}" sibTransId="{6379EB8C-D209-4528-BA10-DFCAC89B666F}"/>
    <dgm:cxn modelId="{2B2D2127-809F-40E7-8CA8-5FE5658B3459}" type="presOf" srcId="{24EBF1ED-55D0-49E6-9018-0F3E34A25588}" destId="{6C48BE98-4FAB-48FD-A679-4528A8FF5A29}" srcOrd="0" destOrd="0" presId="urn:microsoft.com/office/officeart/2005/8/layout/hList1"/>
    <dgm:cxn modelId="{123C9868-905C-45D0-8A8C-EFC17B5B657E}" type="presOf" srcId="{4CD4D78F-AC80-4723-8A50-A1D1851D0B04}" destId="{DCA16EEB-A613-4879-B4AC-F218D368678E}" srcOrd="0" destOrd="0" presId="urn:microsoft.com/office/officeart/2005/8/layout/hList1"/>
    <dgm:cxn modelId="{C82CF229-4E64-4672-9D0B-DD8AD2D7A121}" srcId="{4CD4D78F-AC80-4723-8A50-A1D1851D0B04}" destId="{346C15B5-7E5C-49A7-BD58-47FEBEDF7670}" srcOrd="0" destOrd="0" parTransId="{93056FBA-CDA7-4ABE-B5B0-55F6AAF124C7}" sibTransId="{C1AB6B6C-1BAC-422F-A60D-EB15FC0523B2}"/>
    <dgm:cxn modelId="{76893462-89CC-4230-A269-EDCE745A1A97}" srcId="{D4696FA6-26FB-4F13-BFBB-494BE7B5ED1E}" destId="{4CD4D78F-AC80-4723-8A50-A1D1851D0B04}" srcOrd="0" destOrd="0" parTransId="{590663F3-BF27-4DC3-AB3D-61D094547839}" sibTransId="{D9926FD9-476A-4273-B34C-ED60DD464824}"/>
    <dgm:cxn modelId="{52E3358C-B3D9-4048-A892-4BADB62BC247}" type="presOf" srcId="{D4696FA6-26FB-4F13-BFBB-494BE7B5ED1E}" destId="{F73ECFD9-13FB-4769-A65B-CC6905B5968B}" srcOrd="0" destOrd="0" presId="urn:microsoft.com/office/officeart/2005/8/layout/hList1"/>
    <dgm:cxn modelId="{9043C0DE-C8AF-4020-80DC-7F9C85F3B416}" srcId="{549F2EA8-4B19-419D-9D00-2901E26791DF}" destId="{ADCE46F5-E4BA-4650-B102-F8C7A7638FF0}" srcOrd="1" destOrd="0" parTransId="{96D938E8-C12A-47B4-ABB5-523647843BA0}" sibTransId="{494D8A11-B5C3-4BA9-9AF8-66C7E059C1A0}"/>
    <dgm:cxn modelId="{E76F693A-8223-4CC1-AB7A-D522D9CC7E5F}" type="presOf" srcId="{318FBD78-90D0-4D1E-B746-8F61D852FFFE}" destId="{6C48BE98-4FAB-48FD-A679-4528A8FF5A29}" srcOrd="0" destOrd="1" presId="urn:microsoft.com/office/officeart/2005/8/layout/hList1"/>
    <dgm:cxn modelId="{912DBF18-3DD9-4CEE-80F7-28C95DDF8E0C}" srcId="{4CD4D78F-AC80-4723-8A50-A1D1851D0B04}" destId="{6CA0B652-AFAF-4541-AAE1-AFA66BCA53CA}" srcOrd="1" destOrd="0" parTransId="{3D566BE5-FE88-4FC1-AB9D-364C0727E5CB}" sibTransId="{1C4B9FD5-00DB-486F-A31B-0FC63C2D9A99}"/>
    <dgm:cxn modelId="{702A7F44-13C4-4A25-AF88-8D9890648A23}" type="presParOf" srcId="{F73ECFD9-13FB-4769-A65B-CC6905B5968B}" destId="{973FFDA8-BD3A-4FB6-AF4F-C3B07F2ABDFE}" srcOrd="0" destOrd="0" presId="urn:microsoft.com/office/officeart/2005/8/layout/hList1"/>
    <dgm:cxn modelId="{0EBD981E-9367-4B41-B907-12992697E315}" type="presParOf" srcId="{973FFDA8-BD3A-4FB6-AF4F-C3B07F2ABDFE}" destId="{DCA16EEB-A613-4879-B4AC-F218D368678E}" srcOrd="0" destOrd="0" presId="urn:microsoft.com/office/officeart/2005/8/layout/hList1"/>
    <dgm:cxn modelId="{CD717FD9-9F7A-4727-BD20-5DD30A7CE10C}" type="presParOf" srcId="{973FFDA8-BD3A-4FB6-AF4F-C3B07F2ABDFE}" destId="{DA168503-34B0-4482-8BF8-5C007AD80336}" srcOrd="1" destOrd="0" presId="urn:microsoft.com/office/officeart/2005/8/layout/hList1"/>
    <dgm:cxn modelId="{6ABBC495-0328-4B4E-970D-F11EE65EB1AE}" type="presParOf" srcId="{F73ECFD9-13FB-4769-A65B-CC6905B5968B}" destId="{B6A94F70-AB91-4305-B747-8919CE0CB7C8}" srcOrd="1" destOrd="0" presId="urn:microsoft.com/office/officeart/2005/8/layout/hList1"/>
    <dgm:cxn modelId="{5BCFF9C6-37FC-4626-BBAB-C49EB3DC7993}" type="presParOf" srcId="{F73ECFD9-13FB-4769-A65B-CC6905B5968B}" destId="{2FE6ED63-27B1-4A4B-81B6-4559FE1717E4}" srcOrd="2" destOrd="0" presId="urn:microsoft.com/office/officeart/2005/8/layout/hList1"/>
    <dgm:cxn modelId="{7B10919D-DD88-4069-85CA-CA9939E9D806}" type="presParOf" srcId="{2FE6ED63-27B1-4A4B-81B6-4559FE1717E4}" destId="{3B8FA74F-FE91-46F7-BB86-101EF540CF8B}" srcOrd="0" destOrd="0" presId="urn:microsoft.com/office/officeart/2005/8/layout/hList1"/>
    <dgm:cxn modelId="{BC9E43A5-4A50-43EA-884F-55383B6DFF54}" type="presParOf" srcId="{2FE6ED63-27B1-4A4B-81B6-4559FE1717E4}" destId="{46EF3B2F-0580-488F-8370-06043E44F8E2}" srcOrd="1" destOrd="0" presId="urn:microsoft.com/office/officeart/2005/8/layout/hList1"/>
    <dgm:cxn modelId="{683D6021-D874-4D41-B88B-CCF4257DB49A}" type="presParOf" srcId="{F73ECFD9-13FB-4769-A65B-CC6905B5968B}" destId="{FA2CE476-3FFC-43FD-A65A-C06DA89F51FF}" srcOrd="3" destOrd="0" presId="urn:microsoft.com/office/officeart/2005/8/layout/hList1"/>
    <dgm:cxn modelId="{76B826AF-C021-4A2B-A56F-97187CB5822B}" type="presParOf" srcId="{F73ECFD9-13FB-4769-A65B-CC6905B5968B}" destId="{5F84FE01-AFFB-45FF-AC06-14FF0D3B4A99}" srcOrd="4" destOrd="0" presId="urn:microsoft.com/office/officeart/2005/8/layout/hList1"/>
    <dgm:cxn modelId="{55196F55-051B-4570-850D-6D48FA7154CE}" type="presParOf" srcId="{5F84FE01-AFFB-45FF-AC06-14FF0D3B4A99}" destId="{4A47A6CC-9655-4E34-B6D7-BEBDBB5BA1F6}" srcOrd="0" destOrd="0" presId="urn:microsoft.com/office/officeart/2005/8/layout/hList1"/>
    <dgm:cxn modelId="{E6A2A7C5-8B89-48D2-8556-693F996B782D}" type="presParOf" srcId="{5F84FE01-AFFB-45FF-AC06-14FF0D3B4A99}" destId="{6C48BE98-4FAB-48FD-A679-4528A8FF5A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16EEB-A613-4879-B4AC-F218D368678E}">
      <dsp:nvSpPr>
        <dsp:cNvPr id="0" name=""/>
        <dsp:cNvSpPr/>
      </dsp:nvSpPr>
      <dsp:spPr>
        <a:xfrm>
          <a:off x="2464" y="1006213"/>
          <a:ext cx="2402978" cy="6895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eaLnBrk="1" latinLnBrk="0" hangingPunct="1">
            <a:lnSpc>
              <a:spcPct val="90000"/>
            </a:lnSpc>
            <a:spcBef>
              <a:spcPct val="0"/>
            </a:spcBef>
            <a:spcAft>
              <a:spcPct val="35000"/>
            </a:spcAft>
            <a:buClr>
              <a:schemeClr val="tx1"/>
            </a:buClr>
            <a:buSzPct val="70000"/>
            <a:buFont typeface="Arial" panose="020B0604020202020204" pitchFamily="34" charset="0"/>
            <a:buNone/>
          </a:pPr>
          <a:r>
            <a:rPr lang="en-US" sz="1900" kern="1200" dirty="0"/>
            <a:t>Interdict All Stages of the Fraud Lifecycle</a:t>
          </a:r>
        </a:p>
      </dsp:txBody>
      <dsp:txXfrm>
        <a:off x="2464" y="1006213"/>
        <a:ext cx="2402978" cy="689509"/>
      </dsp:txXfrm>
    </dsp:sp>
    <dsp:sp modelId="{DA168503-34B0-4482-8BF8-5C007AD80336}">
      <dsp:nvSpPr>
        <dsp:cNvPr id="0" name=""/>
        <dsp:cNvSpPr/>
      </dsp:nvSpPr>
      <dsp:spPr>
        <a:xfrm>
          <a:off x="2464" y="1695722"/>
          <a:ext cx="2402978" cy="16494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eaLnBrk="1" latinLnBrk="0" hangingPunct="1">
            <a:lnSpc>
              <a:spcPct val="90000"/>
            </a:lnSpc>
            <a:spcBef>
              <a:spcPct val="0"/>
            </a:spcBef>
            <a:spcAft>
              <a:spcPct val="15000"/>
            </a:spcAft>
            <a:buChar char="•"/>
          </a:pPr>
          <a:r>
            <a:rPr lang="en-US" sz="1900" kern="1200"/>
            <a:t>Preparation</a:t>
          </a:r>
          <a:endParaRPr lang="en-US" sz="1900" kern="1200"/>
        </a:p>
        <a:p>
          <a:pPr marL="171450" lvl="1" indent="-171450" algn="l" defTabSz="844550" rtl="0" eaLnBrk="1" latinLnBrk="0" hangingPunct="1">
            <a:lnSpc>
              <a:spcPct val="90000"/>
            </a:lnSpc>
            <a:spcBef>
              <a:spcPct val="0"/>
            </a:spcBef>
            <a:spcAft>
              <a:spcPct val="15000"/>
            </a:spcAft>
            <a:buChar char="•"/>
          </a:pPr>
          <a:r>
            <a:rPr lang="en-US" sz="1900" kern="1200"/>
            <a:t>Execute Scheme</a:t>
          </a:r>
          <a:endParaRPr lang="en-US" sz="1900" kern="1200"/>
        </a:p>
        <a:p>
          <a:pPr marL="171450" lvl="1" indent="-171450" algn="l" defTabSz="844550" rtl="0" eaLnBrk="1" latinLnBrk="0" hangingPunct="1">
            <a:lnSpc>
              <a:spcPct val="90000"/>
            </a:lnSpc>
            <a:spcBef>
              <a:spcPct val="0"/>
            </a:spcBef>
            <a:spcAft>
              <a:spcPct val="15000"/>
            </a:spcAft>
            <a:buChar char="•"/>
          </a:pPr>
          <a:r>
            <a:rPr lang="en-US" sz="1900" kern="1200"/>
            <a:t>Cash Out Profits</a:t>
          </a:r>
          <a:endParaRPr lang="en-US" sz="1900" kern="1200"/>
        </a:p>
      </dsp:txBody>
      <dsp:txXfrm>
        <a:off x="2464" y="1695722"/>
        <a:ext cx="2402978" cy="1649401"/>
      </dsp:txXfrm>
    </dsp:sp>
    <dsp:sp modelId="{3B8FA74F-FE91-46F7-BB86-101EF540CF8B}">
      <dsp:nvSpPr>
        <dsp:cNvPr id="0" name=""/>
        <dsp:cNvSpPr/>
      </dsp:nvSpPr>
      <dsp:spPr>
        <a:xfrm>
          <a:off x="2741860" y="1006213"/>
          <a:ext cx="2402978" cy="6895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eaLnBrk="1" latinLnBrk="0" hangingPunct="1">
            <a:lnSpc>
              <a:spcPct val="90000"/>
            </a:lnSpc>
            <a:spcBef>
              <a:spcPct val="0"/>
            </a:spcBef>
            <a:spcAft>
              <a:spcPct val="35000"/>
            </a:spcAft>
            <a:buNone/>
          </a:pPr>
          <a:r>
            <a:rPr lang="en-US" sz="1900" kern="1200" dirty="0"/>
            <a:t>Layered Approach</a:t>
          </a:r>
        </a:p>
      </dsp:txBody>
      <dsp:txXfrm>
        <a:off x="2741860" y="1006213"/>
        <a:ext cx="2402978" cy="689509"/>
      </dsp:txXfrm>
    </dsp:sp>
    <dsp:sp modelId="{46EF3B2F-0580-488F-8370-06043E44F8E2}">
      <dsp:nvSpPr>
        <dsp:cNvPr id="0" name=""/>
        <dsp:cNvSpPr/>
      </dsp:nvSpPr>
      <dsp:spPr>
        <a:xfrm>
          <a:off x="2741860" y="1695722"/>
          <a:ext cx="2402978" cy="16494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eaLnBrk="1" latinLnBrk="0" hangingPunct="1">
            <a:lnSpc>
              <a:spcPct val="90000"/>
            </a:lnSpc>
            <a:spcBef>
              <a:spcPct val="0"/>
            </a:spcBef>
            <a:spcAft>
              <a:spcPct val="15000"/>
            </a:spcAft>
            <a:buChar char="•"/>
          </a:pPr>
          <a:r>
            <a:rPr lang="en-US" sz="1900" kern="1200"/>
            <a:t>More opportunities to catch criminals</a:t>
          </a:r>
          <a:endParaRPr lang="en-US" sz="1900" kern="1200"/>
        </a:p>
        <a:p>
          <a:pPr marL="171450" lvl="1" indent="-171450" algn="l" defTabSz="844550" rtl="0" eaLnBrk="1" latinLnBrk="0" hangingPunct="1">
            <a:lnSpc>
              <a:spcPct val="90000"/>
            </a:lnSpc>
            <a:spcBef>
              <a:spcPct val="0"/>
            </a:spcBef>
            <a:spcAft>
              <a:spcPct val="15000"/>
            </a:spcAft>
            <a:buChar char="•"/>
          </a:pPr>
          <a:r>
            <a:rPr lang="en-US" sz="1900" kern="1200"/>
            <a:t>Adds complexity and cost to criminals</a:t>
          </a:r>
          <a:endParaRPr lang="en-US" sz="1900" kern="1200"/>
        </a:p>
      </dsp:txBody>
      <dsp:txXfrm>
        <a:off x="2741860" y="1695722"/>
        <a:ext cx="2402978" cy="1649401"/>
      </dsp:txXfrm>
    </dsp:sp>
    <dsp:sp modelId="{4A47A6CC-9655-4E34-B6D7-BEBDBB5BA1F6}">
      <dsp:nvSpPr>
        <dsp:cNvPr id="0" name=""/>
        <dsp:cNvSpPr/>
      </dsp:nvSpPr>
      <dsp:spPr>
        <a:xfrm>
          <a:off x="5481256" y="1006213"/>
          <a:ext cx="2402978" cy="6895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eaLnBrk="1" latinLnBrk="0" hangingPunct="1">
            <a:lnSpc>
              <a:spcPct val="90000"/>
            </a:lnSpc>
            <a:spcBef>
              <a:spcPct val="0"/>
            </a:spcBef>
            <a:spcAft>
              <a:spcPct val="35000"/>
            </a:spcAft>
            <a:buNone/>
          </a:pPr>
          <a:r>
            <a:rPr lang="en-US" sz="1900" kern="1200"/>
            <a:t>Ensure Layers Are Connected</a:t>
          </a:r>
          <a:endParaRPr lang="en-US" sz="1900" kern="1200"/>
        </a:p>
      </dsp:txBody>
      <dsp:txXfrm>
        <a:off x="5481256" y="1006213"/>
        <a:ext cx="2402978" cy="689509"/>
      </dsp:txXfrm>
    </dsp:sp>
    <dsp:sp modelId="{6C48BE98-4FAB-48FD-A679-4528A8FF5A29}">
      <dsp:nvSpPr>
        <dsp:cNvPr id="0" name=""/>
        <dsp:cNvSpPr/>
      </dsp:nvSpPr>
      <dsp:spPr>
        <a:xfrm>
          <a:off x="5481256" y="1695722"/>
          <a:ext cx="2402978" cy="16494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eaLnBrk="1" latinLnBrk="0" hangingPunct="1">
            <a:lnSpc>
              <a:spcPct val="90000"/>
            </a:lnSpc>
            <a:spcBef>
              <a:spcPct val="0"/>
            </a:spcBef>
            <a:spcAft>
              <a:spcPct val="15000"/>
            </a:spcAft>
            <a:buChar char="•"/>
          </a:pPr>
          <a:r>
            <a:rPr lang="en-US" sz="1900" kern="1200"/>
            <a:t>Integrate layers</a:t>
          </a:r>
          <a:endParaRPr lang="en-US" sz="1900" kern="1200"/>
        </a:p>
        <a:p>
          <a:pPr marL="171450" lvl="1" indent="-171450" algn="l" defTabSz="844550" rtl="0" eaLnBrk="1" latinLnBrk="0" hangingPunct="1">
            <a:lnSpc>
              <a:spcPct val="90000"/>
            </a:lnSpc>
            <a:spcBef>
              <a:spcPct val="0"/>
            </a:spcBef>
            <a:spcAft>
              <a:spcPct val="15000"/>
            </a:spcAft>
            <a:buChar char="•"/>
          </a:pPr>
          <a:r>
            <a:rPr lang="en-US" sz="1900" kern="1200"/>
            <a:t>Leverage intelligence</a:t>
          </a:r>
          <a:endParaRPr lang="en-US" sz="1900" kern="1200"/>
        </a:p>
      </dsp:txBody>
      <dsp:txXfrm>
        <a:off x="5481256" y="1695722"/>
        <a:ext cx="2402978" cy="16494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2850D-9B3B-44A2-A086-1055813CC97C}" type="datetimeFigureOut">
              <a:rPr lang="es-CO" smtClean="0"/>
              <a:t>26/10/2016</a:t>
            </a:fld>
            <a:endParaRPr lang="es-C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36BB5-8CCA-42A3-906E-7C3ECC00019B}" type="slidenum">
              <a:rPr lang="es-CO" smtClean="0"/>
              <a:t>‹#›</a:t>
            </a:fld>
            <a:endParaRPr lang="es-CO"/>
          </a:p>
        </p:txBody>
      </p:sp>
    </p:spTree>
    <p:extLst>
      <p:ext uri="{BB962C8B-B14F-4D97-AF65-F5344CB8AC3E}">
        <p14:creationId xmlns:p14="http://schemas.microsoft.com/office/powerpoint/2010/main" val="71646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Large financial services companies tell Gartner that identity impersonation attacks on their customers' deposit accounts increased more than fourfold in 2015. Similarly, U.S. government agencies were hit especially hard in 2015 by identity impersonation attacks, one main example is the tax refund scams that were widely reported in the media.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According to Gartner, a "harder is better" approach does not keep the bad guys out and annoys good customers. An average of 15% to 30% of customers fail identity proofing challenges based on PII data and life history questions, while up to 60% of criminals pass, according to Gartner clients.</a:t>
            </a:r>
          </a:p>
        </p:txBody>
      </p:sp>
      <p:sp>
        <p:nvSpPr>
          <p:cNvPr id="4" name="Slide Number Placeholder 3"/>
          <p:cNvSpPr>
            <a:spLocks noGrp="1"/>
          </p:cNvSpPr>
          <p:nvPr>
            <p:ph type="sldNum" sz="quarter" idx="10"/>
          </p:nvPr>
        </p:nvSpPr>
        <p:spPr/>
        <p:txBody>
          <a:bodyPr/>
          <a:lstStyle/>
          <a:p>
            <a:fld id="{42D577BA-3920-A846-89AA-9EE17333EA10}" type="slidenum">
              <a:rPr lang="en-US" smtClean="0"/>
              <a:t>3</a:t>
            </a:fld>
            <a:endParaRPr lang="en-US"/>
          </a:p>
        </p:txBody>
      </p:sp>
    </p:spTree>
    <p:extLst>
      <p:ext uri="{BB962C8B-B14F-4D97-AF65-F5344CB8AC3E}">
        <p14:creationId xmlns:p14="http://schemas.microsoft.com/office/powerpoint/2010/main" val="13798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For example, when launching a phishing scheme the perpetrator will have to first visit the target. Therefore, it is important to know information about visitors to your web site.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Web scraping </a:t>
            </a:r>
            <a:r>
              <a:rPr lang="en-US" sz="1200" kern="1200" dirty="0">
                <a:solidFill>
                  <a:schemeClr val="tx1"/>
                </a:solidFill>
                <a:effectLst/>
                <a:latin typeface="+mn-lt"/>
                <a:ea typeface="+mn-ea"/>
                <a:cs typeface="+mn-cs"/>
              </a:rPr>
              <a:t>is the process of extracting data to create replica websites to fool your customers.</a:t>
            </a:r>
          </a:p>
          <a:p>
            <a:r>
              <a:rPr lang="en-US" sz="1200" kern="1200" dirty="0">
                <a:solidFill>
                  <a:schemeClr val="tx1"/>
                </a:solidFill>
                <a:effectLst/>
                <a:latin typeface="+mn-lt"/>
                <a:ea typeface="+mn-ea"/>
                <a:cs typeface="+mn-cs"/>
              </a:rPr>
              <a:t>- There are many techniques that cybercriminals use to copy web sites, from simply copying and pasting to much more complicated methods such as Domain Object Model (DOM) parsing, which Wikipedia describes as “embedding a full-fledged web browser, such as the Internet Explorer or the Mozilla browser control can retrieve</a:t>
            </a:r>
          </a:p>
          <a:p>
            <a:r>
              <a:rPr lang="en-US" sz="1200" kern="1200" dirty="0">
                <a:solidFill>
                  <a:schemeClr val="tx1"/>
                </a:solidFill>
                <a:effectLst/>
                <a:latin typeface="+mn-lt"/>
                <a:ea typeface="+mn-ea"/>
                <a:cs typeface="+mn-cs"/>
              </a:rPr>
              <a:t>the dynamic contents generated by client side scripts. These browser controls also parse web pages into a DOM tree, based on which programs can retrieve parts of the pages.”</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D577BA-3920-A846-89AA-9EE17333EA10}" type="slidenum">
              <a:rPr lang="en-US" smtClean="0"/>
              <a:t>6</a:t>
            </a:fld>
            <a:endParaRPr lang="en-US"/>
          </a:p>
        </p:txBody>
      </p:sp>
    </p:spTree>
    <p:extLst>
      <p:ext uri="{BB962C8B-B14F-4D97-AF65-F5344CB8AC3E}">
        <p14:creationId xmlns:p14="http://schemas.microsoft.com/office/powerpoint/2010/main" val="172686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While phishing attacks are often easily recognizable by regular internet users, more carefully targeted spear phishing emails, frequently using information gleaned from social media, are becoming more prevalent, and inducing a much higher percentage of clicks. </a:t>
            </a:r>
          </a:p>
          <a:p>
            <a:pPr marL="171450" indent="-171450">
              <a:buFontTx/>
              <a:buChar char="-"/>
            </a:pPr>
            <a:r>
              <a:rPr lang="en-US" sz="1200" kern="1200" dirty="0">
                <a:solidFill>
                  <a:schemeClr val="tx1"/>
                </a:solidFill>
                <a:effectLst/>
                <a:latin typeface="+mn-lt"/>
                <a:ea typeface="+mn-ea"/>
                <a:cs typeface="+mn-cs"/>
              </a:rPr>
              <a:t>Credential theft can also be carried out more traditionally by simply stealing a wallet or copying information off of a person's credit card.</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Even just obtaining a username in most cases is enough for a cybercriminal to gain access to an account. Passwords are often reused, or do not meet the safety protocols. With ever increasing powerful computers, even well-chosen passwords must now be so complex that they are almost impossible to remember.</a:t>
            </a:r>
          </a:p>
          <a:p>
            <a:r>
              <a:rPr lang="en-US" sz="1200" kern="1200" dirty="0">
                <a:solidFill>
                  <a:schemeClr val="tx1"/>
                </a:solidFill>
                <a:effectLst/>
                <a:latin typeface="+mn-lt"/>
                <a:ea typeface="+mn-ea"/>
                <a:cs typeface="+mn-cs"/>
              </a:rPr>
              <a:t>- Safe login:</a:t>
            </a:r>
            <a:r>
              <a:rPr lang="en-US" sz="1200" kern="1200" baseline="0" dirty="0">
                <a:solidFill>
                  <a:schemeClr val="tx1"/>
                </a:solidFill>
                <a:effectLst/>
                <a:latin typeface="+mn-lt"/>
                <a:ea typeface="+mn-ea"/>
                <a:cs typeface="+mn-cs"/>
              </a:rPr>
              <a:t> End user is always the weakest link.  Create a secure connection for your customer.  Safe login</a:t>
            </a:r>
            <a:r>
              <a:rPr lang="en-US" sz="1200" kern="1200" dirty="0">
                <a:solidFill>
                  <a:schemeClr val="tx1"/>
                </a:solidFill>
                <a:effectLst/>
                <a:latin typeface="+mn-lt"/>
                <a:ea typeface="+mn-ea"/>
                <a:cs typeface="+mn-cs"/>
              </a:rPr>
              <a:t> protects even if a user mistakenly clicks on a malicious link or downloads malware, their bank sessions will remain separated and safe. Prevents attacks such as phishing, man in the middle (MITM), man in the browser</a:t>
            </a:r>
            <a:r>
              <a:rPr lang="en-US" sz="1200" kern="1200" baseline="0" dirty="0">
                <a:solidFill>
                  <a:schemeClr val="tx1"/>
                </a:solidFill>
                <a:effectLst/>
                <a:latin typeface="+mn-lt"/>
                <a:ea typeface="+mn-ea"/>
                <a:cs typeface="+mn-cs"/>
              </a:rPr>
              <a:t> (MITB)</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Safe browsing downloads can also help institutions monitor their end-user threat environments. Knowing just what malware resides on a customer's computer can help organizations effectively shut down phishing attacks, thus preventing the rest of their user population from being affected.</a:t>
            </a:r>
          </a:p>
          <a:p>
            <a:pPr marL="171450" indent="-171450">
              <a:buFontTx/>
              <a:buChar char="-"/>
            </a:pPr>
            <a:r>
              <a:rPr lang="en-US" sz="1200" kern="1200" dirty="0">
                <a:solidFill>
                  <a:schemeClr val="tx1"/>
                </a:solidFill>
                <a:effectLst/>
                <a:latin typeface="+mn-lt"/>
                <a:ea typeface="+mn-ea"/>
                <a:cs typeface="+mn-cs"/>
              </a:rPr>
              <a:t>Know</a:t>
            </a:r>
            <a:r>
              <a:rPr lang="en-US" sz="1200" kern="1200" baseline="0" dirty="0">
                <a:solidFill>
                  <a:schemeClr val="tx1"/>
                </a:solidFill>
                <a:effectLst/>
                <a:latin typeface="+mn-lt"/>
                <a:ea typeface="+mn-ea"/>
                <a:cs typeface="+mn-cs"/>
              </a:rPr>
              <a:t> the device your customer is using to determine if it is a trusted device.</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indent="-171450">
              <a:buFontTx/>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D577BA-3920-A846-89AA-9EE17333EA10}" type="slidenum">
              <a:rPr lang="en-US" smtClean="0"/>
              <a:t>7</a:t>
            </a:fld>
            <a:endParaRPr lang="en-US"/>
          </a:p>
        </p:txBody>
      </p:sp>
    </p:spTree>
    <p:extLst>
      <p:ext uri="{BB962C8B-B14F-4D97-AF65-F5344CB8AC3E}">
        <p14:creationId xmlns:p14="http://schemas.microsoft.com/office/powerpoint/2010/main" val="244330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Strong authentication is used to detect when someone is attempting to log into an account with stolen credentials. If something appears suspicious these systems should trigger extra authentication steps before an account can be accessed. The FFIEC mandates that multi-factor authentication pull from two of the following three parameters: what a person knows, what a person has, and what a person is.</a:t>
            </a:r>
          </a:p>
          <a:p>
            <a:r>
              <a:rPr lang="en-US" sz="1200" kern="1200" dirty="0">
                <a:solidFill>
                  <a:schemeClr val="tx1"/>
                </a:solidFill>
                <a:effectLst/>
                <a:latin typeface="+mn-lt"/>
                <a:ea typeface="+mn-ea"/>
                <a:cs typeface="+mn-cs"/>
              </a:rPr>
              <a:t>Transaction anomaly detection is a layer of security that should qualify any transaction before money actually changes hands. Systems are available that are rule-based (set by the institution) and behavior-based (the system learns user behavior over time). Some systems employ both rule and behavioral-based features. At minimum, a transaction monitoring solution should be able to stop any transactions deemed risky from going through. </a:t>
            </a:r>
          </a:p>
          <a:p>
            <a:r>
              <a:rPr lang="en-US" sz="1200" kern="1200" dirty="0">
                <a:solidFill>
                  <a:schemeClr val="tx1"/>
                </a:solidFill>
                <a:effectLst/>
                <a:latin typeface="+mn-lt"/>
                <a:ea typeface="+mn-ea"/>
                <a:cs typeface="+mn-cs"/>
              </a:rPr>
              <a:t>The main challenge for banks is how to separate fraudulent transactions from legitimate ones? Even if a complete behavioral profile is created for each bank member, what happens when a person simply deviates from their own normal behavior? This is extremely difficult to navigate considering if a bank stops a risky transaction from going through for a real customer, it could affect that customer's loyalty. </a:t>
            </a:r>
          </a:p>
          <a:p>
            <a:r>
              <a:rPr lang="en-US" sz="1200" kern="1200" dirty="0">
                <a:solidFill>
                  <a:schemeClr val="tx1"/>
                </a:solidFill>
                <a:effectLst/>
                <a:latin typeface="+mn-lt"/>
                <a:ea typeface="+mn-ea"/>
                <a:cs typeface="+mn-cs"/>
              </a:rPr>
              <a:t>One way to avoid these sort of misunderstandings is to combine authentication and transaction monitoring. These two methods deployed together can communicate to validate risky transactions with extra authentication factors. This way, even if a bank customer is trying to access their account in an atypical situation, they will still be able to secure their funds, just with an extra authentication step. These are the systems at their best, with two layers communicating to prevent fraud losses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2D577BA-3920-A846-89AA-9EE17333EA10}" type="slidenum">
              <a:rPr lang="en-US" smtClean="0"/>
              <a:t>8</a:t>
            </a:fld>
            <a:endParaRPr lang="en-US"/>
          </a:p>
        </p:txBody>
      </p:sp>
    </p:spTree>
    <p:extLst>
      <p:ext uri="{BB962C8B-B14F-4D97-AF65-F5344CB8AC3E}">
        <p14:creationId xmlns:p14="http://schemas.microsoft.com/office/powerpoint/2010/main" val="284678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29282" y="1098616"/>
            <a:ext cx="8229707" cy="1414792"/>
          </a:xfrm>
        </p:spPr>
        <p:txBody>
          <a:bodyPr anchor="b">
            <a:normAutofit/>
          </a:bodyPr>
          <a:lstStyle>
            <a:lvl1pPr algn="l">
              <a:defRPr sz="6000">
                <a:solidFill>
                  <a:srgbClr val="CDD707"/>
                </a:solidFill>
                <a:latin typeface="+mj-lt"/>
              </a:defRPr>
            </a:lvl1pPr>
          </a:lstStyle>
          <a:p>
            <a:r>
              <a:rPr lang="en-US" dirty="0"/>
              <a:t>Click to edit tittle 40pt</a:t>
            </a:r>
            <a:endParaRPr lang="es-CO" dirty="0"/>
          </a:p>
        </p:txBody>
      </p:sp>
      <p:sp>
        <p:nvSpPr>
          <p:cNvPr id="8" name="Subtitle 2"/>
          <p:cNvSpPr>
            <a:spLocks noGrp="1"/>
          </p:cNvSpPr>
          <p:nvPr>
            <p:ph type="subTitle" idx="1" hasCustomPrompt="1"/>
          </p:nvPr>
        </p:nvSpPr>
        <p:spPr>
          <a:xfrm>
            <a:off x="529281" y="2604242"/>
            <a:ext cx="7828655" cy="790891"/>
          </a:xfrm>
        </p:spPr>
        <p:txBody>
          <a:bodyPr>
            <a:normAutofit/>
          </a:bodyPr>
          <a:lstStyle>
            <a:lvl1pPr marL="0" indent="0" algn="l">
              <a:buNone/>
              <a:defRPr sz="2400">
                <a:solidFill>
                  <a:srgbClr val="FFFFFF"/>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 24pt</a:t>
            </a:r>
            <a:endParaRPr lang="es-CO" dirty="0"/>
          </a:p>
        </p:txBody>
      </p:sp>
      <p:sp>
        <p:nvSpPr>
          <p:cNvPr id="3" name="Text Placeholder 2"/>
          <p:cNvSpPr>
            <a:spLocks noGrp="1"/>
          </p:cNvSpPr>
          <p:nvPr>
            <p:ph type="body" sz="quarter" idx="10" hasCustomPrompt="1"/>
          </p:nvPr>
        </p:nvSpPr>
        <p:spPr>
          <a:xfrm>
            <a:off x="528638" y="3505200"/>
            <a:ext cx="6245225" cy="1236663"/>
          </a:xfrm>
        </p:spPr>
        <p:txBody>
          <a:bodyPr>
            <a:noAutofit/>
          </a:bodyPr>
          <a:lstStyle>
            <a:lvl1pPr marL="0" indent="0">
              <a:lnSpc>
                <a:spcPct val="100000"/>
              </a:lnSpc>
              <a:spcBef>
                <a:spcPts val="500"/>
              </a:spcBef>
              <a:buNone/>
              <a:defRPr sz="1400">
                <a:solidFill>
                  <a:schemeClr val="bg2"/>
                </a:solidFill>
                <a:latin typeface="+mj-lt"/>
              </a:defRPr>
            </a:lvl1pPr>
            <a:lvl2pPr marL="457200" indent="0">
              <a:buNone/>
              <a:defRPr sz="1400">
                <a:solidFill>
                  <a:schemeClr val="bg2"/>
                </a:solidFill>
                <a:latin typeface="+mj-lt"/>
              </a:defRPr>
            </a:lvl2pPr>
            <a:lvl3pPr marL="914400" indent="0">
              <a:buNone/>
              <a:defRPr sz="1400">
                <a:solidFill>
                  <a:schemeClr val="bg2"/>
                </a:solidFill>
                <a:latin typeface="+mj-lt"/>
              </a:defRPr>
            </a:lvl3pPr>
            <a:lvl4pPr marL="1371600" indent="0">
              <a:buNone/>
              <a:defRPr sz="1400">
                <a:solidFill>
                  <a:schemeClr val="bg2"/>
                </a:solidFill>
                <a:latin typeface="+mj-lt"/>
              </a:defRPr>
            </a:lvl4pPr>
            <a:lvl5pPr marL="1828800" indent="0">
              <a:buNone/>
              <a:defRPr sz="1400">
                <a:solidFill>
                  <a:schemeClr val="bg2"/>
                </a:solidFill>
                <a:latin typeface="+mj-lt"/>
              </a:defRPr>
            </a:lvl5pPr>
          </a:lstStyle>
          <a:p>
            <a:pPr lvl="0"/>
            <a:r>
              <a:rPr lang="en-US" dirty="0"/>
              <a:t>Click to edit Master text styles 14pt</a:t>
            </a:r>
          </a:p>
        </p:txBody>
      </p:sp>
    </p:spTree>
    <p:extLst>
      <p:ext uri="{BB962C8B-B14F-4D97-AF65-F5344CB8AC3E}">
        <p14:creationId xmlns:p14="http://schemas.microsoft.com/office/powerpoint/2010/main" val="34916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23D37F-A986-45C6-ADA2-F6825F8A4B28}" type="slidenum">
              <a:rPr lang="es-CO" smtClean="0"/>
              <a:t>‹#›</a:t>
            </a:fld>
            <a:endParaRPr lang="es-CO"/>
          </a:p>
        </p:txBody>
      </p:sp>
    </p:spTree>
    <p:extLst>
      <p:ext uri="{BB962C8B-B14F-4D97-AF65-F5344CB8AC3E}">
        <p14:creationId xmlns:p14="http://schemas.microsoft.com/office/powerpoint/2010/main" val="180938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29282" y="2604242"/>
            <a:ext cx="6321820" cy="1655762"/>
          </a:xfrm>
        </p:spPr>
        <p:txBody>
          <a:bodyPr>
            <a:normAutofit/>
          </a:bodyPr>
          <a:lstStyle>
            <a:lvl1pPr marL="0" indent="0" algn="l">
              <a:buNone/>
              <a:defRPr sz="2400">
                <a:solidFill>
                  <a:srgbClr val="FFFFFF"/>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s-CO" dirty="0"/>
          </a:p>
        </p:txBody>
      </p:sp>
      <p:sp>
        <p:nvSpPr>
          <p:cNvPr id="3" name="Title 1"/>
          <p:cNvSpPr>
            <a:spLocks noGrp="1"/>
          </p:cNvSpPr>
          <p:nvPr>
            <p:ph type="ctrTitle" hasCustomPrompt="1"/>
          </p:nvPr>
        </p:nvSpPr>
        <p:spPr>
          <a:xfrm>
            <a:off x="529282" y="1098616"/>
            <a:ext cx="7378699" cy="1414792"/>
          </a:xfrm>
        </p:spPr>
        <p:txBody>
          <a:bodyPr anchor="b">
            <a:normAutofit/>
          </a:bodyPr>
          <a:lstStyle>
            <a:lvl1pPr algn="l">
              <a:defRPr sz="6000">
                <a:solidFill>
                  <a:srgbClr val="CDD707"/>
                </a:solidFill>
                <a:latin typeface="+mj-lt"/>
              </a:defRPr>
            </a:lvl1pPr>
          </a:lstStyle>
          <a:p>
            <a:r>
              <a:rPr lang="en-US" dirty="0"/>
              <a:t>Click to edit tittle 40pt</a:t>
            </a:r>
            <a:endParaRPr lang="es-CO" dirty="0"/>
          </a:p>
        </p:txBody>
      </p:sp>
    </p:spTree>
    <p:extLst>
      <p:ext uri="{BB962C8B-B14F-4D97-AF65-F5344CB8AC3E}">
        <p14:creationId xmlns:p14="http://schemas.microsoft.com/office/powerpoint/2010/main" val="193079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F4C6F-632B-D94E-903F-8C14C754BDD5}"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D132A-3214-4B4D-B5D5-022221C6FA54}" type="slidenum">
              <a:rPr lang="en-US" smtClean="0"/>
              <a:t>‹#›</a:t>
            </a:fld>
            <a:endParaRPr lang="en-US"/>
          </a:p>
        </p:txBody>
      </p:sp>
    </p:spTree>
    <p:extLst>
      <p:ext uri="{BB962C8B-B14F-4D97-AF65-F5344CB8AC3E}">
        <p14:creationId xmlns:p14="http://schemas.microsoft.com/office/powerpoint/2010/main" val="323576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969404"/>
          </a:xfrm>
        </p:spPr>
        <p:txBody>
          <a:bodyPr>
            <a:normAutofit/>
          </a:bodyPr>
          <a:lstStyle>
            <a:lvl1pPr>
              <a:defRPr sz="4000">
                <a:solidFill>
                  <a:schemeClr val="tx1">
                    <a:lumMod val="75000"/>
                  </a:schemeClr>
                </a:solidFill>
              </a:defRPr>
            </a:lvl1pPr>
          </a:lstStyle>
          <a:p>
            <a:r>
              <a:rPr lang="en-US" dirty="0"/>
              <a:t>Click to edit Master title style 40pt</a:t>
            </a:r>
          </a:p>
        </p:txBody>
      </p:sp>
      <p:sp>
        <p:nvSpPr>
          <p:cNvPr id="3" name="Content Placeholder 2"/>
          <p:cNvSpPr>
            <a:spLocks noGrp="1"/>
          </p:cNvSpPr>
          <p:nvPr>
            <p:ph idx="1" hasCustomPrompt="1"/>
          </p:nvPr>
        </p:nvSpPr>
        <p:spPr>
          <a:xfrm>
            <a:off x="628650" y="1553777"/>
            <a:ext cx="7886700" cy="4351338"/>
          </a:xfrm>
        </p:spPr>
        <p:txBody>
          <a:bodyPr/>
          <a:lstStyle>
            <a:lvl1pPr>
              <a:buClr>
                <a:schemeClr val="tx1">
                  <a:lumMod val="60000"/>
                  <a:lumOff val="40000"/>
                </a:schemeClr>
              </a:buClr>
              <a:buSzPct val="70000"/>
              <a:defRPr>
                <a:latin typeface="+mj-lt"/>
              </a:defRPr>
            </a:lvl1pPr>
            <a:lvl2pPr>
              <a:buClr>
                <a:schemeClr val="tx1">
                  <a:lumMod val="60000"/>
                  <a:lumOff val="40000"/>
                </a:schemeClr>
              </a:buClr>
              <a:buSzPct val="70000"/>
              <a:defRPr>
                <a:latin typeface="+mj-lt"/>
              </a:defRPr>
            </a:lvl2pPr>
            <a:lvl3pPr marL="1257300" indent="-342900">
              <a:buClr>
                <a:schemeClr val="bg1"/>
              </a:buClr>
              <a:buSzPct val="70000"/>
              <a:buFont typeface="Arial" panose="020B0604020202020204" pitchFamily="34" charset="0"/>
              <a:buChar char="•"/>
              <a:defRPr>
                <a:latin typeface="+mj-lt"/>
              </a:defRPr>
            </a:lvl3pPr>
            <a:lvl4pPr marL="1714500" indent="-342900">
              <a:buClr>
                <a:schemeClr val="tx1">
                  <a:lumMod val="60000"/>
                  <a:lumOff val="40000"/>
                </a:schemeClr>
              </a:buClr>
              <a:buSzPct val="70000"/>
              <a:buFont typeface="+mj-lt"/>
              <a:buAutoNum type="arabicPeriod"/>
              <a:defRPr>
                <a:latin typeface="+mj-lt"/>
              </a:defRPr>
            </a:lvl4pPr>
            <a:lvl5pPr marL="2171700" indent="-342900">
              <a:buClr>
                <a:schemeClr val="tx1">
                  <a:lumMod val="60000"/>
                  <a:lumOff val="40000"/>
                </a:schemeClr>
              </a:buClr>
              <a:buSzPct val="70000"/>
              <a:buFont typeface="+mj-lt"/>
              <a:buAutoNum type="arabicPeriod"/>
              <a:defRPr>
                <a:latin typeface="+mj-lt"/>
              </a:defRPr>
            </a:lvl5pPr>
          </a:lstStyle>
          <a:p>
            <a:pPr lvl="0"/>
            <a:r>
              <a:rPr lang="en-US" dirty="0"/>
              <a:t>Click to edit Master text styles 28pt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256395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969404"/>
          </a:xfrm>
        </p:spPr>
        <p:txBody>
          <a:bodyPr>
            <a:normAutofit/>
          </a:bodyPr>
          <a:lstStyle>
            <a:lvl1pPr>
              <a:defRPr sz="4000">
                <a:solidFill>
                  <a:schemeClr val="tx1">
                    <a:lumMod val="75000"/>
                  </a:schemeClr>
                </a:solidFill>
              </a:defRPr>
            </a:lvl1pPr>
          </a:lstStyle>
          <a:p>
            <a:r>
              <a:rPr lang="en-US" dirty="0"/>
              <a:t>Click to edit Master title style 40pt</a:t>
            </a:r>
          </a:p>
        </p:txBody>
      </p:sp>
      <p:sp>
        <p:nvSpPr>
          <p:cNvPr id="3" name="Content Placeholder 2"/>
          <p:cNvSpPr>
            <a:spLocks noGrp="1"/>
          </p:cNvSpPr>
          <p:nvPr>
            <p:ph idx="1" hasCustomPrompt="1"/>
          </p:nvPr>
        </p:nvSpPr>
        <p:spPr>
          <a:xfrm>
            <a:off x="628650" y="1553777"/>
            <a:ext cx="7886700" cy="4351338"/>
          </a:xfrm>
        </p:spPr>
        <p:txBody>
          <a:bodyPr>
            <a:normAutofit/>
          </a:bodyPr>
          <a:lstStyle>
            <a:lvl1pPr marL="0" indent="0" algn="just">
              <a:buClr>
                <a:schemeClr val="tx1">
                  <a:lumMod val="60000"/>
                  <a:lumOff val="40000"/>
                </a:schemeClr>
              </a:buClr>
              <a:buSzPct val="70000"/>
              <a:buNone/>
              <a:defRPr sz="140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dirty="0"/>
              <a:t>Click to edit Master text styles 14pt</a:t>
            </a:r>
          </a:p>
        </p:txBody>
      </p:sp>
      <p:sp>
        <p:nvSpPr>
          <p:cNvPr id="5"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206990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_Backgroud_Title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9404"/>
          </a:xfrm>
        </p:spPr>
        <p:txBody>
          <a:bodyPr>
            <a:normAutofit/>
          </a:bodyPr>
          <a:lstStyle>
            <a:lvl1pPr>
              <a:defRPr sz="4000">
                <a:solidFill>
                  <a:schemeClr val="tx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553777"/>
            <a:ext cx="7886700" cy="4351338"/>
          </a:xfrm>
        </p:spPr>
        <p:txBody>
          <a:bodyPr>
            <a:normAutofit/>
          </a:bodyPr>
          <a:lstStyle>
            <a:lvl1pPr marL="0" indent="0" algn="just">
              <a:buClr>
                <a:schemeClr val="tx1">
                  <a:lumMod val="60000"/>
                  <a:lumOff val="40000"/>
                </a:schemeClr>
              </a:buClr>
              <a:buSzPct val="70000"/>
              <a:buNone/>
              <a:defRPr sz="140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dirty="0"/>
              <a:t>Click to edit Master text styles</a:t>
            </a:r>
          </a:p>
        </p:txBody>
      </p:sp>
      <p:sp>
        <p:nvSpPr>
          <p:cNvPr id="5"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43447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9404"/>
          </a:xfrm>
        </p:spPr>
        <p:txBody>
          <a:bodyPr>
            <a:normAutofit/>
          </a:bodyPr>
          <a:lstStyle>
            <a:lvl1pPr>
              <a:defRPr sz="4000">
                <a:solidFill>
                  <a:schemeClr val="tx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553777"/>
            <a:ext cx="2537883" cy="4351338"/>
          </a:xfrm>
        </p:spPr>
        <p:txBody>
          <a:bodyPr>
            <a:normAutofit/>
          </a:bodyPr>
          <a:lstStyle>
            <a:lvl1pPr marL="0" indent="0" algn="just">
              <a:buClr>
                <a:schemeClr val="tx1">
                  <a:lumMod val="60000"/>
                  <a:lumOff val="40000"/>
                </a:schemeClr>
              </a:buClr>
              <a:buSzPct val="70000"/>
              <a:buNone/>
              <a:defRPr sz="140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a:t>Click to edit Master text styles</a:t>
            </a:r>
          </a:p>
        </p:txBody>
      </p:sp>
      <p:sp>
        <p:nvSpPr>
          <p:cNvPr id="5" name="Chart Placeholder 4"/>
          <p:cNvSpPr>
            <a:spLocks noGrp="1"/>
          </p:cNvSpPr>
          <p:nvPr>
            <p:ph type="chart" sz="quarter" idx="13"/>
          </p:nvPr>
        </p:nvSpPr>
        <p:spPr>
          <a:xfrm>
            <a:off x="3522663" y="1643063"/>
            <a:ext cx="5146675" cy="4308475"/>
          </a:xfrm>
          <a:ln>
            <a:noFill/>
          </a:ln>
        </p:spPr>
        <p:txBody>
          <a:bodyPr/>
          <a:lstStyle/>
          <a:p>
            <a:endParaRPr lang="es-CO"/>
          </a:p>
        </p:txBody>
      </p:sp>
      <p:sp>
        <p:nvSpPr>
          <p:cNvPr id="12"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13537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hoto Backgroun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9404"/>
          </a:xfrm>
        </p:spPr>
        <p:txBody>
          <a:bodyPr>
            <a:normAutofit/>
          </a:bodyPr>
          <a:lstStyle>
            <a:lvl1pPr>
              <a:defRPr sz="4000">
                <a:solidFill>
                  <a:schemeClr val="tx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553777"/>
            <a:ext cx="2537883" cy="4351338"/>
          </a:xfrm>
        </p:spPr>
        <p:txBody>
          <a:bodyPr>
            <a:normAutofit/>
          </a:bodyPr>
          <a:lstStyle>
            <a:lvl1pPr marL="0" indent="0" algn="just">
              <a:buClr>
                <a:schemeClr val="tx1">
                  <a:lumMod val="60000"/>
                  <a:lumOff val="40000"/>
                </a:schemeClr>
              </a:buClr>
              <a:buSzPct val="70000"/>
              <a:buNone/>
              <a:defRPr sz="140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a:t>Click to edit Master text styles</a:t>
            </a:r>
          </a:p>
        </p:txBody>
      </p:sp>
      <p:sp>
        <p:nvSpPr>
          <p:cNvPr id="5" name="Chart Placeholder 4"/>
          <p:cNvSpPr>
            <a:spLocks noGrp="1"/>
          </p:cNvSpPr>
          <p:nvPr>
            <p:ph type="chart" sz="quarter" idx="13"/>
          </p:nvPr>
        </p:nvSpPr>
        <p:spPr>
          <a:xfrm>
            <a:off x="3522663" y="1643063"/>
            <a:ext cx="5146675" cy="4308475"/>
          </a:xfrm>
          <a:ln>
            <a:noFill/>
          </a:ln>
        </p:spPr>
        <p:txBody>
          <a:bodyPr/>
          <a:lstStyle/>
          <a:p>
            <a:endParaRPr lang="es-CO"/>
          </a:p>
        </p:txBody>
      </p:sp>
      <p:sp>
        <p:nvSpPr>
          <p:cNvPr id="12"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398243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tel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969404"/>
          </a:xfrm>
        </p:spPr>
        <p:txBody>
          <a:bodyPr>
            <a:normAutofit/>
          </a:bodyPr>
          <a:lstStyle>
            <a:lvl1pPr>
              <a:defRPr sz="4000">
                <a:solidFill>
                  <a:schemeClr val="tx1">
                    <a:lumMod val="75000"/>
                  </a:schemeClr>
                </a:solidFill>
              </a:defRPr>
            </a:lvl1pPr>
          </a:lstStyle>
          <a:p>
            <a:r>
              <a:rPr lang="en-US" dirty="0"/>
              <a:t>Click to edit Master title style 40pt</a:t>
            </a:r>
          </a:p>
        </p:txBody>
      </p:sp>
      <p:sp>
        <p:nvSpPr>
          <p:cNvPr id="3" name="Content Placeholder 2"/>
          <p:cNvSpPr>
            <a:spLocks noGrp="1"/>
          </p:cNvSpPr>
          <p:nvPr>
            <p:ph idx="1" hasCustomPrompt="1"/>
          </p:nvPr>
        </p:nvSpPr>
        <p:spPr>
          <a:xfrm>
            <a:off x="628650" y="1854200"/>
            <a:ext cx="7886700" cy="4050915"/>
          </a:xfrm>
        </p:spPr>
        <p:txBody>
          <a:bodyPr>
            <a:normAutofit/>
          </a:bodyPr>
          <a:lstStyle>
            <a:lvl1pPr marL="0" indent="0" algn="just">
              <a:buClr>
                <a:schemeClr val="tx1">
                  <a:lumMod val="60000"/>
                  <a:lumOff val="40000"/>
                </a:schemeClr>
              </a:buClr>
              <a:buSzPct val="70000"/>
              <a:buNone/>
              <a:defRPr sz="1400" baseline="0">
                <a:latin typeface="+mj-lt"/>
              </a:defRPr>
            </a:lvl1pPr>
            <a:lvl2pPr marL="457200" indent="0" algn="just">
              <a:buClr>
                <a:schemeClr val="tx1">
                  <a:lumMod val="60000"/>
                  <a:lumOff val="40000"/>
                </a:schemeClr>
              </a:buClr>
              <a:buSzPct val="70000"/>
              <a:buNone/>
              <a:defRPr>
                <a:latin typeface="+mj-lt"/>
              </a:defRPr>
            </a:lvl2pPr>
            <a:lvl3pPr marL="914400" indent="0" algn="just">
              <a:buClr>
                <a:schemeClr val="tx1">
                  <a:lumMod val="60000"/>
                  <a:lumOff val="40000"/>
                </a:schemeClr>
              </a:buClr>
              <a:buSzPct val="70000"/>
              <a:buNone/>
              <a:defRPr>
                <a:latin typeface="+mj-lt"/>
              </a:defRPr>
            </a:lvl3pPr>
            <a:lvl4pPr marL="1371600" indent="0" algn="just">
              <a:buClr>
                <a:schemeClr val="tx1">
                  <a:lumMod val="60000"/>
                  <a:lumOff val="40000"/>
                </a:schemeClr>
              </a:buClr>
              <a:buSzPct val="70000"/>
              <a:buNone/>
              <a:defRPr>
                <a:latin typeface="+mj-lt"/>
              </a:defRPr>
            </a:lvl4pPr>
            <a:lvl5pPr marL="1828800" indent="0" algn="just">
              <a:buClr>
                <a:schemeClr val="tx1">
                  <a:lumMod val="60000"/>
                  <a:lumOff val="40000"/>
                </a:schemeClr>
              </a:buClr>
              <a:buSzPct val="70000"/>
              <a:buNone/>
              <a:defRPr>
                <a:latin typeface="+mj-lt"/>
              </a:defRPr>
            </a:lvl5pPr>
          </a:lstStyle>
          <a:p>
            <a:pPr lvl="0"/>
            <a:r>
              <a:rPr lang="en-US" dirty="0"/>
              <a:t>Click to edit Master text styles 14 </a:t>
            </a:r>
            <a:r>
              <a:rPr lang="en-US" dirty="0" err="1"/>
              <a:t>pt</a:t>
            </a:r>
            <a:endParaRPr lang="en-US" dirty="0"/>
          </a:p>
        </p:txBody>
      </p:sp>
      <p:sp>
        <p:nvSpPr>
          <p:cNvPr id="5" name="Text Placeholder 4"/>
          <p:cNvSpPr>
            <a:spLocks noGrp="1"/>
          </p:cNvSpPr>
          <p:nvPr>
            <p:ph type="body" sz="quarter" idx="13" hasCustomPrompt="1"/>
          </p:nvPr>
        </p:nvSpPr>
        <p:spPr>
          <a:xfrm>
            <a:off x="628650" y="1334531"/>
            <a:ext cx="7886700" cy="519669"/>
          </a:xfrm>
        </p:spPr>
        <p:txBody>
          <a:bodyPr>
            <a:normAutofit/>
          </a:bodyPr>
          <a:lstStyle>
            <a:lvl1pPr marL="0" indent="0">
              <a:buNone/>
              <a:defRPr sz="2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 24pt</a:t>
            </a:r>
          </a:p>
        </p:txBody>
      </p:sp>
      <p:sp>
        <p:nvSpPr>
          <p:cNvPr id="7"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spTree>
    <p:extLst>
      <p:ext uri="{BB962C8B-B14F-4D97-AF65-F5344CB8AC3E}">
        <p14:creationId xmlns:p14="http://schemas.microsoft.com/office/powerpoint/2010/main" val="26794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355" y="1040873"/>
            <a:ext cx="7886700" cy="610128"/>
          </a:xfrm>
        </p:spPr>
        <p:txBody>
          <a:bodyPr anchor="b">
            <a:normAutofit/>
          </a:bodyPr>
          <a:lstStyle>
            <a:lvl1pPr>
              <a:defRPr sz="4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05355" y="1761598"/>
            <a:ext cx="7886700" cy="53287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1E23D37F-A986-45C6-ADA2-F6825F8A4B28}" type="slidenum">
              <a:rPr lang="es-CO" smtClean="0"/>
              <a:t>‹#›</a:t>
            </a:fld>
            <a:endParaRPr lang="es-CO"/>
          </a:p>
        </p:txBody>
      </p:sp>
      <p:sp>
        <p:nvSpPr>
          <p:cNvPr id="8" name="Text Placeholder 7"/>
          <p:cNvSpPr>
            <a:spLocks noGrp="1"/>
          </p:cNvSpPr>
          <p:nvPr>
            <p:ph type="body" sz="quarter" idx="13"/>
          </p:nvPr>
        </p:nvSpPr>
        <p:spPr>
          <a:xfrm>
            <a:off x="504825" y="2438400"/>
            <a:ext cx="5862638" cy="3530600"/>
          </a:xfrm>
        </p:spPr>
        <p:txBody>
          <a:bodyPr>
            <a:normAutofit/>
          </a:bodyPr>
          <a:lstStyle>
            <a:lvl1pPr marL="0" indent="0" algn="l">
              <a:buNone/>
              <a:defRPr sz="1400">
                <a:solidFill>
                  <a:schemeClr val="bg2"/>
                </a:solidFill>
                <a:latin typeface="+mj-lt"/>
              </a:defRPr>
            </a:lvl1pPr>
            <a:lvl2pPr marL="457200" indent="0" algn="l">
              <a:buNone/>
              <a:defRPr>
                <a:solidFill>
                  <a:schemeClr val="bg2"/>
                </a:solidFill>
                <a:latin typeface="+mj-lt"/>
              </a:defRPr>
            </a:lvl2pPr>
            <a:lvl3pPr marL="914400" indent="0" algn="l">
              <a:buNone/>
              <a:defRPr>
                <a:solidFill>
                  <a:schemeClr val="bg2"/>
                </a:solidFill>
                <a:latin typeface="+mj-lt"/>
              </a:defRPr>
            </a:lvl3pPr>
            <a:lvl4pPr marL="1371600" indent="0" algn="l">
              <a:buNone/>
              <a:defRPr>
                <a:solidFill>
                  <a:schemeClr val="bg2"/>
                </a:solidFill>
                <a:latin typeface="+mj-lt"/>
              </a:defRPr>
            </a:lvl4pPr>
            <a:lvl5pPr marL="1828800" indent="0" algn="l">
              <a:buNone/>
              <a:defRPr>
                <a:solidFill>
                  <a:schemeClr val="bg2"/>
                </a:solidFill>
                <a:latin typeface="+mj-lt"/>
              </a:defRPr>
            </a:lvl5pPr>
          </a:lstStyle>
          <a:p>
            <a:pPr lvl="0"/>
            <a:r>
              <a:rPr lang="en-US" dirty="0"/>
              <a:t>Click to edit Master text styles</a:t>
            </a:r>
          </a:p>
        </p:txBody>
      </p:sp>
    </p:spTree>
    <p:extLst>
      <p:ext uri="{BB962C8B-B14F-4D97-AF65-F5344CB8AC3E}">
        <p14:creationId xmlns:p14="http://schemas.microsoft.com/office/powerpoint/2010/main" val="252639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cial Data">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9404"/>
          </a:xfrm>
        </p:spPr>
        <p:txBody>
          <a:bodyPr>
            <a:normAutofit/>
          </a:bodyPr>
          <a:lstStyle>
            <a:lvl1pPr>
              <a:defRPr sz="4000">
                <a:solidFill>
                  <a:schemeClr val="tx1">
                    <a:lumMod val="75000"/>
                  </a:schemeClr>
                </a:solidFill>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6457950" y="6356351"/>
            <a:ext cx="2057400" cy="365125"/>
          </a:xfrm>
        </p:spPr>
        <p:txBody>
          <a:bodyPr/>
          <a:lstStyle/>
          <a:p>
            <a:fld id="{AB3CACAC-B9C0-4FFE-A6A6-BA4FC945224B}" type="slidenum">
              <a:rPr lang="es-CO" smtClean="0"/>
              <a:t>‹#›</a:t>
            </a:fld>
            <a:endParaRPr lang="es-CO"/>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b="5113"/>
          <a:stretch/>
        </p:blipFill>
        <p:spPr>
          <a:xfrm>
            <a:off x="0" y="1795928"/>
            <a:ext cx="9144000" cy="3261847"/>
          </a:xfrm>
          <a:prstGeom prst="rect">
            <a:avLst/>
          </a:prstGeom>
        </p:spPr>
      </p:pic>
    </p:spTree>
    <p:extLst>
      <p:ext uri="{BB962C8B-B14F-4D97-AF65-F5344CB8AC3E}">
        <p14:creationId xmlns:p14="http://schemas.microsoft.com/office/powerpoint/2010/main" val="72820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3D37F-A986-45C6-ADA2-F6825F8A4B28}" type="slidenum">
              <a:rPr lang="es-CO" smtClean="0"/>
              <a:t>‹#›</a:t>
            </a:fld>
            <a:endParaRPr lang="es-CO"/>
          </a:p>
        </p:txBody>
      </p:sp>
    </p:spTree>
    <p:extLst>
      <p:ext uri="{BB962C8B-B14F-4D97-AF65-F5344CB8AC3E}">
        <p14:creationId xmlns:p14="http://schemas.microsoft.com/office/powerpoint/2010/main" val="18283468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701" r:id="rId4"/>
    <p:sldLayoutId id="2147483687" r:id="rId5"/>
    <p:sldLayoutId id="2147483700" r:id="rId6"/>
    <p:sldLayoutId id="2147483686" r:id="rId7"/>
    <p:sldLayoutId id="2147483677" r:id="rId8"/>
    <p:sldLayoutId id="2147483703" r:id="rId9"/>
    <p:sldLayoutId id="2147483702" r:id="rId10"/>
    <p:sldLayoutId id="2147483661" r:id="rId11"/>
    <p:sldLayoutId id="214748370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B3CACAC-B9C0-4FFE-A6A6-BA4FC945224B}" type="slidenum">
              <a:rPr lang="es-CO" smtClean="0"/>
              <a:t>1</a:t>
            </a:fld>
            <a:endParaRPr lang="es-CO"/>
          </a:p>
        </p:txBody>
      </p:sp>
      <p:sp>
        <p:nvSpPr>
          <p:cNvPr id="5" name="Rectangle 4"/>
          <p:cNvSpPr/>
          <p:nvPr/>
        </p:nvSpPr>
        <p:spPr>
          <a:xfrm>
            <a:off x="0" y="0"/>
            <a:ext cx="91440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ítulo 1"/>
          <p:cNvSpPr txBox="1">
            <a:spLocks/>
          </p:cNvSpPr>
          <p:nvPr/>
        </p:nvSpPr>
        <p:spPr>
          <a:xfrm>
            <a:off x="4782563" y="2457411"/>
            <a:ext cx="4185360" cy="68155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kern="1200">
                <a:solidFill>
                  <a:schemeClr val="tx1">
                    <a:lumMod val="75000"/>
                  </a:schemeClr>
                </a:solidFill>
                <a:latin typeface="+mj-lt"/>
                <a:ea typeface="+mj-ea"/>
                <a:cs typeface="+mj-cs"/>
              </a:defRPr>
            </a:lvl1pPr>
          </a:lstStyle>
          <a:p>
            <a:r>
              <a:rPr lang="es-ES" sz="4800" dirty="0" err="1">
                <a:solidFill>
                  <a:schemeClr val="tx1">
                    <a:lumMod val="50000"/>
                    <a:lumOff val="50000"/>
                  </a:schemeClr>
                </a:solidFill>
                <a:latin typeface="Century Gothic"/>
                <a:cs typeface="Century Gothic"/>
              </a:rPr>
              <a:t>Identity</a:t>
            </a:r>
            <a:r>
              <a:rPr lang="es-ES" sz="4800" dirty="0">
                <a:solidFill>
                  <a:schemeClr val="tx1">
                    <a:lumMod val="50000"/>
                    <a:lumOff val="50000"/>
                  </a:schemeClr>
                </a:solidFill>
                <a:latin typeface="Century Gothic"/>
                <a:cs typeface="Century Gothic"/>
              </a:rPr>
              <a:t> </a:t>
            </a:r>
            <a:r>
              <a:rPr lang="es-ES" sz="4800" dirty="0" err="1">
                <a:solidFill>
                  <a:schemeClr val="tx1">
                    <a:lumMod val="50000"/>
                    <a:lumOff val="50000"/>
                  </a:schemeClr>
                </a:solidFill>
                <a:latin typeface="Century Gothic"/>
                <a:cs typeface="Century Gothic"/>
              </a:rPr>
              <a:t>Theft</a:t>
            </a:r>
            <a:endParaRPr lang="es-ES" sz="4800" dirty="0">
              <a:solidFill>
                <a:schemeClr val="tx1">
                  <a:lumMod val="50000"/>
                  <a:lumOff val="50000"/>
                </a:schemeClr>
              </a:solidFill>
              <a:latin typeface="Century Gothic"/>
              <a:cs typeface="Century Gothic"/>
            </a:endParaRPr>
          </a:p>
        </p:txBody>
      </p:sp>
      <p:sp>
        <p:nvSpPr>
          <p:cNvPr id="9" name="Subtítulo 2"/>
          <p:cNvSpPr txBox="1">
            <a:spLocks/>
          </p:cNvSpPr>
          <p:nvPr/>
        </p:nvSpPr>
        <p:spPr>
          <a:xfrm>
            <a:off x="4892855" y="3235336"/>
            <a:ext cx="4182689" cy="709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1">
                  <a:lumMod val="60000"/>
                  <a:lumOff val="40000"/>
                </a:schemeClr>
              </a:buClr>
              <a:buSzPct val="70000"/>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lumMod val="60000"/>
                  <a:lumOff val="40000"/>
                </a:schemeClr>
              </a:buClr>
              <a:buSzPct val="70000"/>
              <a:buFont typeface="Arial" panose="020B0604020202020204" pitchFamily="34" charset="0"/>
              <a:buChar char="•"/>
              <a:defRPr sz="2400" kern="1200">
                <a:solidFill>
                  <a:schemeClr val="tx1"/>
                </a:solidFill>
                <a:latin typeface="+mj-lt"/>
                <a:ea typeface="+mn-ea"/>
                <a:cs typeface="+mn-cs"/>
              </a:defRPr>
            </a:lvl2pPr>
            <a:lvl3pPr marL="1257300" indent="-342900" algn="l" defTabSz="914400" rtl="0" eaLnBrk="1" latinLnBrk="0" hangingPunct="1">
              <a:lnSpc>
                <a:spcPct val="90000"/>
              </a:lnSpc>
              <a:spcBef>
                <a:spcPts val="500"/>
              </a:spcBef>
              <a:buClr>
                <a:schemeClr val="bg1"/>
              </a:buClr>
              <a:buSzPct val="70000"/>
              <a:buFont typeface="Arial" panose="020B0604020202020204" pitchFamily="34" charset="0"/>
              <a:buChar char="•"/>
              <a:defRPr sz="2000" kern="1200">
                <a:solidFill>
                  <a:schemeClr val="tx1"/>
                </a:solidFill>
                <a:latin typeface="+mj-lt"/>
                <a:ea typeface="+mn-ea"/>
                <a:cs typeface="+mn-cs"/>
              </a:defRPr>
            </a:lvl3pPr>
            <a:lvl4pPr marL="1714500" indent="-342900" algn="l" defTabSz="914400" rtl="0" eaLnBrk="1" latinLnBrk="0" hangingPunct="1">
              <a:lnSpc>
                <a:spcPct val="90000"/>
              </a:lnSpc>
              <a:spcBef>
                <a:spcPts val="500"/>
              </a:spcBef>
              <a:buClr>
                <a:schemeClr val="tx1">
                  <a:lumMod val="60000"/>
                  <a:lumOff val="40000"/>
                </a:schemeClr>
              </a:buClr>
              <a:buSzPct val="70000"/>
              <a:buFont typeface="+mj-lt"/>
              <a:buAutoNum type="arabicPeriod"/>
              <a:defRPr sz="1800" kern="1200">
                <a:solidFill>
                  <a:schemeClr val="tx1"/>
                </a:solidFill>
                <a:latin typeface="+mj-lt"/>
                <a:ea typeface="+mn-ea"/>
                <a:cs typeface="+mn-cs"/>
              </a:defRPr>
            </a:lvl4pPr>
            <a:lvl5pPr marL="2171700" indent="-342900" algn="l" defTabSz="914400" rtl="0" eaLnBrk="1" latinLnBrk="0" hangingPunct="1">
              <a:lnSpc>
                <a:spcPct val="90000"/>
              </a:lnSpc>
              <a:spcBef>
                <a:spcPts val="500"/>
              </a:spcBef>
              <a:buClr>
                <a:schemeClr val="tx1">
                  <a:lumMod val="60000"/>
                  <a:lumOff val="40000"/>
                </a:schemeClr>
              </a:buClr>
              <a:buSzPct val="70000"/>
              <a:buFont typeface="+mj-lt"/>
              <a:buAutoNum type="arabicPeriod"/>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err="1">
                <a:latin typeface="Century Gothic"/>
                <a:cs typeface="Century Gothic"/>
              </a:rPr>
              <a:t>Using</a:t>
            </a:r>
            <a:r>
              <a:rPr lang="es-ES" sz="1800" dirty="0">
                <a:latin typeface="Century Gothic"/>
                <a:cs typeface="Century Gothic"/>
              </a:rPr>
              <a:t> a </a:t>
            </a:r>
            <a:r>
              <a:rPr lang="es-ES" sz="1800" dirty="0" err="1">
                <a:latin typeface="Century Gothic"/>
                <a:cs typeface="Century Gothic"/>
              </a:rPr>
              <a:t>Layered</a:t>
            </a:r>
            <a:r>
              <a:rPr lang="es-ES" sz="1800" dirty="0">
                <a:latin typeface="Century Gothic"/>
                <a:cs typeface="Century Gothic"/>
              </a:rPr>
              <a:t> </a:t>
            </a:r>
            <a:r>
              <a:rPr lang="es-ES" sz="1800" dirty="0" err="1">
                <a:latin typeface="Century Gothic"/>
                <a:cs typeface="Century Gothic"/>
              </a:rPr>
              <a:t>Defense</a:t>
            </a:r>
            <a:r>
              <a:rPr lang="es-ES" sz="1800" dirty="0">
                <a:latin typeface="Century Gothic"/>
                <a:cs typeface="Century Gothic"/>
              </a:rPr>
              <a:t> </a:t>
            </a:r>
            <a:r>
              <a:rPr lang="es-ES" sz="1800" dirty="0" err="1">
                <a:latin typeface="Century Gothic"/>
                <a:cs typeface="Century Gothic"/>
              </a:rPr>
              <a:t>Against</a:t>
            </a:r>
            <a:endParaRPr lang="es-ES" sz="1800" dirty="0">
              <a:latin typeface="Century Gothic"/>
              <a:cs typeface="Century Gothic"/>
            </a:endParaRPr>
          </a:p>
          <a:p>
            <a:pPr marL="0" indent="0">
              <a:buNone/>
            </a:pPr>
            <a:r>
              <a:rPr lang="es-ES" sz="1800" dirty="0" err="1">
                <a:latin typeface="Century Gothic"/>
                <a:cs typeface="Century Gothic"/>
              </a:rPr>
              <a:t>Advanced</a:t>
            </a:r>
            <a:r>
              <a:rPr lang="es-ES" sz="1800" dirty="0">
                <a:latin typeface="Century Gothic"/>
                <a:cs typeface="Century Gothic"/>
              </a:rPr>
              <a:t> </a:t>
            </a:r>
            <a:r>
              <a:rPr lang="es-ES" sz="1800" dirty="0" err="1">
                <a:latin typeface="Century Gothic"/>
                <a:cs typeface="Century Gothic"/>
              </a:rPr>
              <a:t>Cyber</a:t>
            </a:r>
            <a:r>
              <a:rPr lang="es-ES" sz="1800" dirty="0">
                <a:latin typeface="Century Gothic"/>
                <a:cs typeface="Century Gothic"/>
              </a:rPr>
              <a:t> </a:t>
            </a:r>
            <a:r>
              <a:rPr lang="es-ES" sz="1800" dirty="0" err="1">
                <a:latin typeface="Century Gothic"/>
                <a:cs typeface="Century Gothic"/>
              </a:rPr>
              <a:t>Fraud</a:t>
            </a:r>
            <a:r>
              <a:rPr lang="es-ES" sz="1800" dirty="0">
                <a:latin typeface="Century Gothic"/>
                <a:cs typeface="Century Gothic"/>
              </a:rPr>
              <a:t> </a:t>
            </a:r>
            <a:r>
              <a:rPr lang="es-ES" sz="1800" dirty="0" err="1">
                <a:latin typeface="Century Gothic"/>
                <a:cs typeface="Century Gothic"/>
              </a:rPr>
              <a:t>Tactics</a:t>
            </a:r>
            <a:endParaRPr lang="es-ES" sz="1800" dirty="0">
              <a:latin typeface="Century Gothic"/>
              <a:cs typeface="Century Gothic"/>
            </a:endParaRPr>
          </a:p>
        </p:txBody>
      </p:sp>
      <p:pic>
        <p:nvPicPr>
          <p:cNvPr id="10" name="Picture 9"/>
          <p:cNvPicPr>
            <a:picLocks noChangeAspect="1"/>
          </p:cNvPicPr>
          <p:nvPr/>
        </p:nvPicPr>
        <p:blipFill>
          <a:blip r:embed="rId2"/>
          <a:stretch>
            <a:fillRect/>
          </a:stretch>
        </p:blipFill>
        <p:spPr>
          <a:xfrm>
            <a:off x="194213" y="2296454"/>
            <a:ext cx="4412273" cy="1685027"/>
          </a:xfrm>
          <a:prstGeom prst="rect">
            <a:avLst/>
          </a:prstGeom>
        </p:spPr>
      </p:pic>
    </p:spTree>
    <p:extLst>
      <p:ext uri="{BB962C8B-B14F-4D97-AF65-F5344CB8AC3E}">
        <p14:creationId xmlns:p14="http://schemas.microsoft.com/office/powerpoint/2010/main" val="270028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4769"/>
            <a:ext cx="7886700" cy="969404"/>
          </a:xfrm>
        </p:spPr>
        <p:txBody>
          <a:bodyPr/>
          <a:lstStyle/>
          <a:p>
            <a:r>
              <a:rPr lang="en-US" dirty="0"/>
              <a:t>Total Fraud Protection</a:t>
            </a:r>
          </a:p>
        </p:txBody>
      </p:sp>
      <p:sp>
        <p:nvSpPr>
          <p:cNvPr id="4" name="Slide Number Placeholder 3"/>
          <p:cNvSpPr>
            <a:spLocks noGrp="1"/>
          </p:cNvSpPr>
          <p:nvPr>
            <p:ph type="sldNum" sz="quarter" idx="12"/>
          </p:nvPr>
        </p:nvSpPr>
        <p:spPr/>
        <p:txBody>
          <a:bodyPr/>
          <a:lstStyle/>
          <a:p>
            <a:fld id="{AB3CACAC-B9C0-4FFE-A6A6-BA4FC945224B}" type="slidenum">
              <a:rPr lang="es-CO" smtClean="0"/>
              <a:t>10</a:t>
            </a:fld>
            <a:endParaRPr lang="es-CO"/>
          </a:p>
        </p:txBody>
      </p:sp>
      <p:sp>
        <p:nvSpPr>
          <p:cNvPr id="6" name="Isosceles Triangle 5"/>
          <p:cNvSpPr/>
          <p:nvPr/>
        </p:nvSpPr>
        <p:spPr>
          <a:xfrm rot="5400000">
            <a:off x="4063994" y="980266"/>
            <a:ext cx="1917707" cy="4483088"/>
          </a:xfrm>
          <a:prstGeom prst="triangle">
            <a:avLst/>
          </a:prstGeom>
          <a:solidFill>
            <a:srgbClr val="C8E646"/>
          </a:solidFill>
          <a:ln>
            <a:solidFill>
              <a:srgbClr val="C8E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ounded Rectangle 6"/>
          <p:cNvSpPr/>
          <p:nvPr/>
        </p:nvSpPr>
        <p:spPr>
          <a:xfrm>
            <a:off x="1571628" y="2224859"/>
            <a:ext cx="2200272" cy="2010561"/>
          </a:xfrm>
          <a:prstGeom prst="roundRect">
            <a:avLst/>
          </a:prstGeom>
          <a:solidFill>
            <a:srgbClr val="FFC000"/>
          </a:solidFill>
          <a:ln/>
          <a:effectLst>
            <a:outerShdw blurRad="50800" dist="38100" dir="2700000" algn="tl" rotWithShape="0">
              <a:srgbClr val="000000">
                <a:alpha val="43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defTabSz="685800"/>
            <a:r>
              <a:rPr lang="en-US" sz="2100" dirty="0">
                <a:solidFill>
                  <a:prstClr val="white"/>
                </a:solidFill>
                <a:latin typeface="Calibri"/>
              </a:rPr>
              <a:t>Planning and Targeting</a:t>
            </a:r>
          </a:p>
        </p:txBody>
      </p:sp>
      <p:sp>
        <p:nvSpPr>
          <p:cNvPr id="8" name="TextBox 7"/>
          <p:cNvSpPr txBox="1"/>
          <p:nvPr/>
        </p:nvSpPr>
        <p:spPr>
          <a:xfrm>
            <a:off x="1571629" y="4256856"/>
            <a:ext cx="2200272" cy="830997"/>
          </a:xfrm>
          <a:prstGeom prst="rect">
            <a:avLst/>
          </a:prstGeom>
          <a:noFill/>
        </p:spPr>
        <p:txBody>
          <a:bodyPr wrap="square" rtlCol="0">
            <a:spAutoFit/>
          </a:bodyPr>
          <a:lstStyle/>
          <a:p>
            <a:pPr algn="r" defTabSz="685800"/>
            <a:r>
              <a:rPr lang="en-US" sz="1200" b="1" dirty="0">
                <a:solidFill>
                  <a:srgbClr val="595959"/>
                </a:solidFill>
                <a:latin typeface="Century Gothic"/>
                <a:cs typeface="Century Gothic"/>
              </a:rPr>
              <a:t>Intel Gathering</a:t>
            </a:r>
          </a:p>
          <a:p>
            <a:pPr algn="r" defTabSz="685800"/>
            <a:r>
              <a:rPr lang="en-US" sz="1200" b="1" dirty="0">
                <a:solidFill>
                  <a:srgbClr val="595959"/>
                </a:solidFill>
                <a:latin typeface="Century Gothic"/>
                <a:cs typeface="Century Gothic"/>
              </a:rPr>
              <a:t>Targeting</a:t>
            </a:r>
          </a:p>
          <a:p>
            <a:pPr algn="r" defTabSz="685800"/>
            <a:r>
              <a:rPr lang="en-US" sz="1200" b="1" dirty="0">
                <a:solidFill>
                  <a:srgbClr val="595959"/>
                </a:solidFill>
                <a:latin typeface="Century Gothic"/>
                <a:cs typeface="Century Gothic"/>
              </a:rPr>
              <a:t>Mobile Apps</a:t>
            </a:r>
          </a:p>
          <a:p>
            <a:pPr algn="r" defTabSz="685800"/>
            <a:r>
              <a:rPr lang="en-US" sz="1200" b="1" dirty="0">
                <a:solidFill>
                  <a:srgbClr val="595959"/>
                </a:solidFill>
                <a:latin typeface="Century Gothic"/>
                <a:cs typeface="Century Gothic"/>
              </a:rPr>
              <a:t>Brand Intelligence</a:t>
            </a:r>
          </a:p>
        </p:txBody>
      </p:sp>
      <p:sp>
        <p:nvSpPr>
          <p:cNvPr id="9" name="Rectangle 8"/>
          <p:cNvSpPr/>
          <p:nvPr/>
        </p:nvSpPr>
        <p:spPr>
          <a:xfrm>
            <a:off x="1571629" y="1188651"/>
            <a:ext cx="4131259" cy="323165"/>
          </a:xfrm>
          <a:prstGeom prst="rect">
            <a:avLst/>
          </a:prstGeom>
        </p:spPr>
        <p:txBody>
          <a:bodyPr wrap="none">
            <a:spAutoFit/>
          </a:bodyPr>
          <a:lstStyle/>
          <a:p>
            <a:pPr defTabSz="685800"/>
            <a:r>
              <a:rPr lang="en-US" sz="1500" dirty="0">
                <a:solidFill>
                  <a:srgbClr val="595959"/>
                </a:solidFill>
                <a:latin typeface="Century Gothic"/>
                <a:cs typeface="Century Gothic"/>
              </a:rPr>
              <a:t>Multi-Channel End-to-End Fraud Detection</a:t>
            </a:r>
          </a:p>
        </p:txBody>
      </p:sp>
      <p:sp>
        <p:nvSpPr>
          <p:cNvPr id="10" name="Rounded Rectangle 9"/>
          <p:cNvSpPr/>
          <p:nvPr/>
        </p:nvSpPr>
        <p:spPr>
          <a:xfrm>
            <a:off x="4340218" y="2478861"/>
            <a:ext cx="1463679" cy="1369192"/>
          </a:xfrm>
          <a:prstGeom prst="roundRect">
            <a:avLst/>
          </a:prstGeom>
          <a:solidFill>
            <a:srgbClr val="FF6600"/>
          </a:solidFill>
          <a:ln>
            <a:solidFill>
              <a:schemeClr val="bg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dirty="0">
                <a:solidFill>
                  <a:prstClr val="white"/>
                </a:solidFill>
                <a:latin typeface="Calibri"/>
              </a:rPr>
              <a:t>Setup and Launch</a:t>
            </a:r>
          </a:p>
        </p:txBody>
      </p:sp>
      <p:sp>
        <p:nvSpPr>
          <p:cNvPr id="11" name="Rounded Rectangle 10"/>
          <p:cNvSpPr/>
          <p:nvPr/>
        </p:nvSpPr>
        <p:spPr>
          <a:xfrm>
            <a:off x="6379251" y="2720161"/>
            <a:ext cx="961349" cy="891142"/>
          </a:xfrm>
          <a:prstGeom prst="roundRect">
            <a:avLst/>
          </a:prstGeom>
          <a:solidFill>
            <a:srgbClr val="FF0000"/>
          </a:solidFill>
          <a:ln>
            <a:solidFill>
              <a:schemeClr val="bg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425" dirty="0">
                <a:solidFill>
                  <a:prstClr val="white"/>
                </a:solidFill>
                <a:latin typeface="Calibri"/>
              </a:rPr>
              <a:t>Cashing</a:t>
            </a:r>
          </a:p>
        </p:txBody>
      </p:sp>
      <p:sp>
        <p:nvSpPr>
          <p:cNvPr id="12" name="TextBox 11"/>
          <p:cNvSpPr txBox="1"/>
          <p:nvPr/>
        </p:nvSpPr>
        <p:spPr>
          <a:xfrm>
            <a:off x="3975103" y="3862082"/>
            <a:ext cx="1866893" cy="854080"/>
          </a:xfrm>
          <a:prstGeom prst="rect">
            <a:avLst/>
          </a:prstGeom>
          <a:noFill/>
        </p:spPr>
        <p:txBody>
          <a:bodyPr wrap="square" rtlCol="0">
            <a:spAutoFit/>
          </a:bodyPr>
          <a:lstStyle/>
          <a:p>
            <a:pPr algn="r" defTabSz="685800"/>
            <a:r>
              <a:rPr lang="en-US" sz="1200" b="1" dirty="0">
                <a:solidFill>
                  <a:srgbClr val="595959"/>
                </a:solidFill>
                <a:latin typeface="Century Gothic"/>
                <a:cs typeface="Century Gothic"/>
              </a:rPr>
              <a:t>Account Takeover</a:t>
            </a:r>
          </a:p>
          <a:p>
            <a:pPr algn="r" defTabSz="685800"/>
            <a:r>
              <a:rPr lang="en-US" sz="1200" b="1" dirty="0">
                <a:solidFill>
                  <a:srgbClr val="595959"/>
                </a:solidFill>
                <a:latin typeface="Century Gothic"/>
                <a:cs typeface="Century Gothic"/>
              </a:rPr>
              <a:t>Phishing/Pharming</a:t>
            </a:r>
          </a:p>
          <a:p>
            <a:pPr algn="r" defTabSz="685800"/>
            <a:r>
              <a:rPr lang="en-US" sz="1200" b="1" dirty="0">
                <a:solidFill>
                  <a:srgbClr val="595959"/>
                </a:solidFill>
                <a:latin typeface="Century Gothic"/>
                <a:cs typeface="Century Gothic"/>
              </a:rPr>
              <a:t>Malware</a:t>
            </a:r>
          </a:p>
          <a:p>
            <a:pPr marL="214313" indent="-214313" algn="r" defTabSz="685800">
              <a:buFont typeface="Arial"/>
              <a:buChar char="•"/>
            </a:pPr>
            <a:endParaRPr lang="en-US" sz="1350" b="1" dirty="0">
              <a:solidFill>
                <a:srgbClr val="595959"/>
              </a:solidFill>
              <a:latin typeface="Century Gothic"/>
              <a:cs typeface="Century Gothic"/>
            </a:endParaRPr>
          </a:p>
        </p:txBody>
      </p:sp>
      <p:sp>
        <p:nvSpPr>
          <p:cNvPr id="13" name="TextBox 12"/>
          <p:cNvSpPr txBox="1"/>
          <p:nvPr/>
        </p:nvSpPr>
        <p:spPr>
          <a:xfrm>
            <a:off x="5511806" y="3642835"/>
            <a:ext cx="1866893" cy="646331"/>
          </a:xfrm>
          <a:prstGeom prst="rect">
            <a:avLst/>
          </a:prstGeom>
          <a:noFill/>
        </p:spPr>
        <p:txBody>
          <a:bodyPr wrap="square" rtlCol="0">
            <a:spAutoFit/>
          </a:bodyPr>
          <a:lstStyle/>
          <a:p>
            <a:pPr algn="r" defTabSz="685800"/>
            <a:r>
              <a:rPr lang="en-US" sz="1200" b="1" dirty="0">
                <a:solidFill>
                  <a:srgbClr val="595959"/>
                </a:solidFill>
                <a:latin typeface="Century Gothic"/>
                <a:cs typeface="Century Gothic"/>
              </a:rPr>
              <a:t>ATM</a:t>
            </a:r>
          </a:p>
          <a:p>
            <a:pPr algn="r" defTabSz="685800"/>
            <a:r>
              <a:rPr lang="en-US" sz="1200" b="1" dirty="0">
                <a:solidFill>
                  <a:srgbClr val="595959"/>
                </a:solidFill>
                <a:latin typeface="Century Gothic"/>
                <a:cs typeface="Century Gothic"/>
              </a:rPr>
              <a:t>Debit</a:t>
            </a:r>
          </a:p>
          <a:p>
            <a:pPr algn="r" defTabSz="685800"/>
            <a:r>
              <a:rPr lang="en-US" sz="1200" b="1" dirty="0">
                <a:solidFill>
                  <a:srgbClr val="595959"/>
                </a:solidFill>
                <a:latin typeface="Century Gothic"/>
                <a:cs typeface="Century Gothic"/>
              </a:rPr>
              <a:t>ACH/Wire</a:t>
            </a:r>
            <a:endParaRPr lang="en-US" sz="1350" b="1" dirty="0">
              <a:solidFill>
                <a:srgbClr val="595959"/>
              </a:solidFill>
              <a:latin typeface="Century Gothic"/>
              <a:cs typeface="Century Gothic"/>
            </a:endParaRPr>
          </a:p>
        </p:txBody>
      </p:sp>
    </p:spTree>
    <p:extLst>
      <p:ext uri="{BB962C8B-B14F-4D97-AF65-F5344CB8AC3E}">
        <p14:creationId xmlns:p14="http://schemas.microsoft.com/office/powerpoint/2010/main" val="323354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9282" y="1098616"/>
            <a:ext cx="7378699" cy="1414792"/>
          </a:xfrm>
        </p:spPr>
        <p:txBody>
          <a:bodyPr/>
          <a:lstStyle/>
          <a:p>
            <a:r>
              <a:rPr lang="en-US" dirty="0">
                <a:solidFill>
                  <a:schemeClr val="bg1"/>
                </a:solidFill>
              </a:rPr>
              <a:t>Thank you!</a:t>
            </a:r>
            <a:endParaRPr lang="es-CO" dirty="0">
              <a:solidFill>
                <a:schemeClr val="bg1"/>
              </a:solidFill>
            </a:endParaRPr>
          </a:p>
        </p:txBody>
      </p:sp>
      <p:sp>
        <p:nvSpPr>
          <p:cNvPr id="5" name="Subtitle 4"/>
          <p:cNvSpPr>
            <a:spLocks noGrp="1"/>
          </p:cNvSpPr>
          <p:nvPr>
            <p:ph type="subTitle" idx="1"/>
          </p:nvPr>
        </p:nvSpPr>
        <p:spPr/>
        <p:txBody>
          <a:bodyPr>
            <a:normAutofit/>
          </a:bodyPr>
          <a:lstStyle/>
          <a:p>
            <a:pPr>
              <a:lnSpc>
                <a:spcPct val="100000"/>
              </a:lnSpc>
              <a:spcBef>
                <a:spcPts val="0"/>
              </a:spcBef>
            </a:pPr>
            <a:r>
              <a:rPr lang="en-US" sz="1800" dirty="0"/>
              <a:t>Strategic Security Advisor, Easy Solutions</a:t>
            </a:r>
          </a:p>
          <a:p>
            <a:pPr>
              <a:lnSpc>
                <a:spcPct val="100000"/>
              </a:lnSpc>
              <a:spcBef>
                <a:spcPts val="0"/>
              </a:spcBef>
            </a:pPr>
            <a:endParaRPr lang="es-CO" sz="1800" dirty="0"/>
          </a:p>
        </p:txBody>
      </p:sp>
    </p:spTree>
    <p:extLst>
      <p:ext uri="{BB962C8B-B14F-4D97-AF65-F5344CB8AC3E}">
        <p14:creationId xmlns:p14="http://schemas.microsoft.com/office/powerpoint/2010/main" val="151181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CACAC-B9C0-4FFE-A6A6-BA4FC945224B}" type="slidenum">
              <a:rPr lang="es-CO" smtClean="0"/>
              <a:t>2</a:t>
            </a:fld>
            <a:endParaRPr lang="es-CO"/>
          </a:p>
        </p:txBody>
      </p:sp>
      <p:sp>
        <p:nvSpPr>
          <p:cNvPr id="5" name="Title 3"/>
          <p:cNvSpPr txBox="1">
            <a:spLocks/>
          </p:cNvSpPr>
          <p:nvPr/>
        </p:nvSpPr>
        <p:spPr>
          <a:xfrm>
            <a:off x="457200" y="172608"/>
            <a:ext cx="7484626" cy="802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lumMod val="75000"/>
                  </a:schemeClr>
                </a:solidFill>
                <a:latin typeface="+mj-lt"/>
                <a:ea typeface="+mj-ea"/>
                <a:cs typeface="+mj-cs"/>
              </a:defRPr>
            </a:lvl1pPr>
          </a:lstStyle>
          <a:p>
            <a:r>
              <a:rPr lang="en-US"/>
              <a:t>Leo Taddeo</a:t>
            </a:r>
            <a:endParaRPr lang="en-US" dirty="0"/>
          </a:p>
        </p:txBody>
      </p:sp>
      <p:pic>
        <p:nvPicPr>
          <p:cNvPr id="6" name="Content Placeholder 8" descr="Leo CZ (9 of 1) (1).jpg"/>
          <p:cNvPicPr>
            <a:picLocks noChangeAspect="1"/>
          </p:cNvPicPr>
          <p:nvPr/>
        </p:nvPicPr>
        <p:blipFill>
          <a:blip r:embed="rId2" cstate="print">
            <a:extLst>
              <a:ext uri="{28A0092B-C50C-407E-A947-70E740481C1C}">
                <a14:useLocalDpi xmlns:a14="http://schemas.microsoft.com/office/drawing/2010/main" val="0"/>
              </a:ext>
            </a:extLst>
          </a:blip>
          <a:srcRect t="4110" b="4110"/>
          <a:stretch>
            <a:fillRect/>
          </a:stretch>
        </p:blipFill>
        <p:spPr>
          <a:xfrm>
            <a:off x="457200" y="1295400"/>
            <a:ext cx="3673011" cy="4831991"/>
          </a:xfrm>
          <a:prstGeom prst="rect">
            <a:avLst/>
          </a:prstGeom>
        </p:spPr>
      </p:pic>
      <p:sp>
        <p:nvSpPr>
          <p:cNvPr id="7" name="Content Placeholder 5"/>
          <p:cNvSpPr txBox="1">
            <a:spLocks/>
          </p:cNvSpPr>
          <p:nvPr/>
        </p:nvSpPr>
        <p:spPr>
          <a:xfrm>
            <a:off x="4381071" y="1295400"/>
            <a:ext cx="4588267" cy="4424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Leo Taddeo is the  strategic security advisor for Easy Solutions.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Mr. Taddeo, former Special Agent in Charge of the Special Operations/Cyber Division of the FBI’s New York Office, is responsible for analyzing the cybersecurity market to help shape Easy Solution’s vision for security products. Mr.  Taddeo provides deep domain insight into the techniques, tactics and procedures used by cybercriminals, to help Easy solutions continue to develop disruptive techniques that enable customers to defend against advanced threats.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Mr. Taddeo received his degree in applied physics in 1987 from Rensselaer Polytechnic Institute.  After completing his studies at Rensselaer, Mr. Taddeo served as a tank officer in the US Marine Corps.  In 1991, he was awarded a Purple Heart and Bronze Star Medal for valor for his service in the Gulf War.  Following his service in the Marines, Mr. Taddeo earned a Juris Doctor from St. John</a:t>
            </a:r>
            <a:r>
              <a:rPr lang="fr-FR" sz="1200" dirty="0"/>
              <a:t>’</a:t>
            </a:r>
            <a:r>
              <a:rPr lang="en-US" sz="1200" dirty="0"/>
              <a:t>s University.  Upon graduation, he joined the law firm of Mound, Cotton &amp; </a:t>
            </a:r>
            <a:r>
              <a:rPr lang="en-US" sz="1200" dirty="0" err="1"/>
              <a:t>Wollan</a:t>
            </a:r>
            <a:r>
              <a:rPr lang="en-US" sz="1200" dirty="0"/>
              <a:t> in New York, where he practiced in the field of civil litigation until entering on duty with the FBI.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Mr. Taddeo is a graduate of the CISO Executive Program at Carnegie Mellon University. He also maintains the Certified Information Systems Security Professional (CISSP) and GIAC Certified Incident Handler certifications.</a:t>
            </a:r>
          </a:p>
        </p:txBody>
      </p:sp>
    </p:spTree>
    <p:extLst>
      <p:ext uri="{BB962C8B-B14F-4D97-AF65-F5344CB8AC3E}">
        <p14:creationId xmlns:p14="http://schemas.microsoft.com/office/powerpoint/2010/main" val="66549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More Identity Theft Each Year</a:t>
            </a:r>
          </a:p>
        </p:txBody>
      </p:sp>
      <p:sp>
        <p:nvSpPr>
          <p:cNvPr id="6" name="Content Placeholder 5"/>
          <p:cNvSpPr>
            <a:spLocks noGrp="1"/>
          </p:cNvSpPr>
          <p:nvPr>
            <p:ph idx="1"/>
          </p:nvPr>
        </p:nvSpPr>
        <p:spPr/>
        <p:txBody>
          <a:bodyPr>
            <a:normAutofit/>
          </a:bodyPr>
          <a:lstStyle/>
          <a:p>
            <a:r>
              <a:rPr lang="en-US" dirty="0"/>
              <a:t>Identity data has been widely compromised</a:t>
            </a:r>
          </a:p>
          <a:p>
            <a:pPr lvl="1"/>
            <a:r>
              <a:rPr lang="en-US" dirty="0"/>
              <a:t>Harvested from social media</a:t>
            </a:r>
          </a:p>
          <a:p>
            <a:pPr lvl="1"/>
            <a:r>
              <a:rPr lang="en-US" dirty="0"/>
              <a:t>Purchased from data aggregators</a:t>
            </a:r>
          </a:p>
          <a:p>
            <a:pPr lvl="1"/>
            <a:r>
              <a:rPr lang="en-US" dirty="0"/>
              <a:t>Open sources</a:t>
            </a:r>
          </a:p>
          <a:p>
            <a:pPr lvl="1"/>
            <a:r>
              <a:rPr lang="en-US" dirty="0"/>
              <a:t>Deep and dark web sites </a:t>
            </a:r>
          </a:p>
          <a:p>
            <a:r>
              <a:rPr lang="en-US" dirty="0"/>
              <a:t>Criminals are assembling vast portfolios of compromised information</a:t>
            </a:r>
          </a:p>
          <a:p>
            <a:pPr lvl="1"/>
            <a:r>
              <a:rPr lang="en-US" dirty="0"/>
              <a:t>Security questions less effective</a:t>
            </a:r>
          </a:p>
        </p:txBody>
      </p:sp>
    </p:spTree>
    <p:extLst>
      <p:ext uri="{BB962C8B-B14F-4D97-AF65-F5344CB8AC3E}">
        <p14:creationId xmlns:p14="http://schemas.microsoft.com/office/powerpoint/2010/main" val="86131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Data More Valuable Than Ever</a:t>
            </a:r>
          </a:p>
        </p:txBody>
      </p:sp>
      <p:sp>
        <p:nvSpPr>
          <p:cNvPr id="4" name="Slide Number Placeholder 3"/>
          <p:cNvSpPr>
            <a:spLocks noGrp="1"/>
          </p:cNvSpPr>
          <p:nvPr>
            <p:ph type="sldNum" sz="quarter" idx="12"/>
          </p:nvPr>
        </p:nvSpPr>
        <p:spPr/>
        <p:txBody>
          <a:bodyPr/>
          <a:lstStyle/>
          <a:p>
            <a:fld id="{AB3CACAC-B9C0-4FFE-A6A6-BA4FC945224B}" type="slidenum">
              <a:rPr lang="es-CO" smtClean="0"/>
              <a:t>4</a:t>
            </a:fld>
            <a:endParaRPr lang="es-CO"/>
          </a:p>
        </p:txBody>
      </p:sp>
      <p:sp>
        <p:nvSpPr>
          <p:cNvPr id="5" name="Rectangle 4"/>
          <p:cNvSpPr/>
          <p:nvPr/>
        </p:nvSpPr>
        <p:spPr>
          <a:xfrm>
            <a:off x="5228655" y="4213327"/>
            <a:ext cx="3436871" cy="1080541"/>
          </a:xfrm>
          <a:prstGeom prst="rect">
            <a:avLst/>
          </a:prstGeom>
          <a:solidFill>
            <a:schemeClr val="bg2"/>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71909" y="4206407"/>
            <a:ext cx="3436871" cy="1094383"/>
          </a:xfrm>
          <a:prstGeom prst="rect">
            <a:avLst/>
          </a:prstGeom>
          <a:solidFill>
            <a:schemeClr val="bg2"/>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1" y="3536963"/>
            <a:ext cx="9144000" cy="502821"/>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dirty="0"/>
              <a:t>Nation States</a:t>
            </a:r>
          </a:p>
          <a:p>
            <a:pPr lvl="1"/>
            <a:endParaRPr lang="en-US" dirty="0"/>
          </a:p>
        </p:txBody>
      </p:sp>
      <p:sp>
        <p:nvSpPr>
          <p:cNvPr id="8" name="Marcador de contenido 2"/>
          <p:cNvSpPr txBox="1">
            <a:spLocks/>
          </p:cNvSpPr>
          <p:nvPr/>
        </p:nvSpPr>
        <p:spPr>
          <a:xfrm>
            <a:off x="256472" y="2656727"/>
            <a:ext cx="2488316" cy="698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lumMod val="60000"/>
                  <a:lumOff val="40000"/>
                </a:schemeClr>
              </a:buClr>
              <a:buSzPct val="70000"/>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lumMod val="60000"/>
                  <a:lumOff val="40000"/>
                </a:schemeClr>
              </a:buClr>
              <a:buSzPct val="70000"/>
              <a:buFont typeface="Arial" panose="020B0604020202020204" pitchFamily="34" charset="0"/>
              <a:buChar char="•"/>
              <a:defRPr sz="2400" kern="1200">
                <a:solidFill>
                  <a:schemeClr val="tx1"/>
                </a:solidFill>
                <a:latin typeface="+mj-lt"/>
                <a:ea typeface="+mn-ea"/>
                <a:cs typeface="+mn-cs"/>
              </a:defRPr>
            </a:lvl2pPr>
            <a:lvl3pPr marL="1257300" indent="-342900" algn="l" defTabSz="914400" rtl="0" eaLnBrk="1" latinLnBrk="0" hangingPunct="1">
              <a:lnSpc>
                <a:spcPct val="90000"/>
              </a:lnSpc>
              <a:spcBef>
                <a:spcPts val="500"/>
              </a:spcBef>
              <a:buClr>
                <a:schemeClr val="bg1"/>
              </a:buClr>
              <a:buSzPct val="70000"/>
              <a:buFont typeface="Arial" panose="020B0604020202020204" pitchFamily="34" charset="0"/>
              <a:buChar char="•"/>
              <a:defRPr sz="2000" kern="1200">
                <a:solidFill>
                  <a:schemeClr val="tx1"/>
                </a:solidFill>
                <a:latin typeface="+mj-lt"/>
                <a:ea typeface="+mn-ea"/>
                <a:cs typeface="+mn-cs"/>
              </a:defRPr>
            </a:lvl3pPr>
            <a:lvl4pPr marL="1714500" indent="-342900" algn="l" defTabSz="914400" rtl="0" eaLnBrk="1" latinLnBrk="0" hangingPunct="1">
              <a:lnSpc>
                <a:spcPct val="90000"/>
              </a:lnSpc>
              <a:spcBef>
                <a:spcPts val="500"/>
              </a:spcBef>
              <a:buClr>
                <a:schemeClr val="tx1">
                  <a:lumMod val="60000"/>
                  <a:lumOff val="40000"/>
                </a:schemeClr>
              </a:buClr>
              <a:buSzPct val="70000"/>
              <a:buFont typeface="+mj-lt"/>
              <a:buAutoNum type="arabicPeriod"/>
              <a:defRPr sz="1800" kern="1200">
                <a:solidFill>
                  <a:schemeClr val="tx1"/>
                </a:solidFill>
                <a:latin typeface="+mj-lt"/>
                <a:ea typeface="+mn-ea"/>
                <a:cs typeface="+mn-cs"/>
              </a:defRPr>
            </a:lvl4pPr>
            <a:lvl5pPr marL="2171700" indent="-342900" algn="l" defTabSz="914400" rtl="0" eaLnBrk="1" latinLnBrk="0" hangingPunct="1">
              <a:lnSpc>
                <a:spcPct val="90000"/>
              </a:lnSpc>
              <a:spcBef>
                <a:spcPts val="500"/>
              </a:spcBef>
              <a:buClr>
                <a:schemeClr val="tx1">
                  <a:lumMod val="60000"/>
                  <a:lumOff val="40000"/>
                </a:schemeClr>
              </a:buClr>
              <a:buSzPct val="70000"/>
              <a:buFont typeface="+mj-lt"/>
              <a:buAutoNum type="arabicPeriod"/>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000" dirty="0">
                <a:latin typeface="+mn-lt"/>
              </a:rPr>
              <a:t>Financial Fraud</a:t>
            </a:r>
          </a:p>
        </p:txBody>
      </p:sp>
      <p:pic>
        <p:nvPicPr>
          <p:cNvPr id="9" name="Picture 4"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712" y="4537750"/>
            <a:ext cx="1424518" cy="3567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57742" y="4601322"/>
            <a:ext cx="1010870" cy="338554"/>
          </a:xfrm>
          <a:prstGeom prst="rect">
            <a:avLst/>
          </a:prstGeom>
          <a:noFill/>
        </p:spPr>
        <p:txBody>
          <a:bodyPr wrap="square" rtlCol="0">
            <a:spAutoFit/>
          </a:bodyPr>
          <a:lstStyle/>
          <a:p>
            <a:r>
              <a:rPr lang="en-US" sz="1600" dirty="0"/>
              <a:t>China</a:t>
            </a:r>
          </a:p>
        </p:txBody>
      </p:sp>
      <p:sp>
        <p:nvSpPr>
          <p:cNvPr id="11" name="TextBox 10"/>
          <p:cNvSpPr txBox="1"/>
          <p:nvPr/>
        </p:nvSpPr>
        <p:spPr>
          <a:xfrm>
            <a:off x="7048500" y="4584320"/>
            <a:ext cx="1594166" cy="338554"/>
          </a:xfrm>
          <a:prstGeom prst="rect">
            <a:avLst/>
          </a:prstGeom>
          <a:noFill/>
        </p:spPr>
        <p:txBody>
          <a:bodyPr wrap="square" rtlCol="0">
            <a:spAutoFit/>
          </a:bodyPr>
          <a:lstStyle/>
          <a:p>
            <a:pPr algn="ctr"/>
            <a:r>
              <a:rPr lang="en-US" sz="1600" dirty="0"/>
              <a:t>Unknown Actor</a:t>
            </a:r>
          </a:p>
        </p:txBody>
      </p:sp>
      <p:pic>
        <p:nvPicPr>
          <p:cNvPr id="12" name="Picture 11"/>
          <p:cNvPicPr>
            <a:picLocks noChangeAspect="1"/>
          </p:cNvPicPr>
          <p:nvPr/>
        </p:nvPicPr>
        <p:blipFill>
          <a:blip r:embed="rId3"/>
          <a:stretch>
            <a:fillRect/>
          </a:stretch>
        </p:blipFill>
        <p:spPr>
          <a:xfrm>
            <a:off x="805067" y="4290071"/>
            <a:ext cx="961057" cy="961057"/>
          </a:xfrm>
          <a:prstGeom prst="rect">
            <a:avLst/>
          </a:prstGeom>
        </p:spPr>
      </p:pic>
      <p:sp>
        <p:nvSpPr>
          <p:cNvPr id="13" name="Marcador de contenido 2"/>
          <p:cNvSpPr txBox="1">
            <a:spLocks/>
          </p:cNvSpPr>
          <p:nvPr/>
        </p:nvSpPr>
        <p:spPr>
          <a:xfrm>
            <a:off x="6016246" y="2659553"/>
            <a:ext cx="2896153" cy="6609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US" sz="2000" dirty="0"/>
              <a:t>Healthcare Schemes</a:t>
            </a:r>
          </a:p>
        </p:txBody>
      </p:sp>
      <p:sp>
        <p:nvSpPr>
          <p:cNvPr id="14" name="Marcador de contenido 2"/>
          <p:cNvSpPr txBox="1">
            <a:spLocks/>
          </p:cNvSpPr>
          <p:nvPr/>
        </p:nvSpPr>
        <p:spPr>
          <a:xfrm>
            <a:off x="3063177" y="2645663"/>
            <a:ext cx="2634680" cy="6405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dirty="0"/>
              <a:t>Tax fraud</a:t>
            </a:r>
          </a:p>
        </p:txBody>
      </p:sp>
      <p:sp>
        <p:nvSpPr>
          <p:cNvPr id="15" name="Content Placeholder 2"/>
          <p:cNvSpPr txBox="1">
            <a:spLocks/>
          </p:cNvSpPr>
          <p:nvPr/>
        </p:nvSpPr>
        <p:spPr>
          <a:xfrm>
            <a:off x="1" y="1651711"/>
            <a:ext cx="9144000" cy="502821"/>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dirty="0"/>
              <a:t>Criminal Groups</a:t>
            </a:r>
          </a:p>
        </p:txBody>
      </p:sp>
      <p:sp>
        <p:nvSpPr>
          <p:cNvPr id="16" name="Down Arrow 15"/>
          <p:cNvSpPr/>
          <p:nvPr/>
        </p:nvSpPr>
        <p:spPr>
          <a:xfrm>
            <a:off x="1412787" y="2286772"/>
            <a:ext cx="353337" cy="3451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7492246" y="2287947"/>
            <a:ext cx="353337" cy="3451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4203848" y="2281702"/>
            <a:ext cx="353337" cy="3451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9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Approach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5695613"/>
              </p:ext>
            </p:extLst>
          </p:nvPr>
        </p:nvGraphicFramePr>
        <p:xfrm>
          <a:off x="628650" y="1553777"/>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59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Interrupting the Preparation Phase</a:t>
            </a:r>
          </a:p>
        </p:txBody>
      </p:sp>
      <p:sp>
        <p:nvSpPr>
          <p:cNvPr id="3" name="Content Placeholder 2"/>
          <p:cNvSpPr>
            <a:spLocks noGrp="1"/>
          </p:cNvSpPr>
          <p:nvPr>
            <p:ph idx="1"/>
          </p:nvPr>
        </p:nvSpPr>
        <p:spPr>
          <a:xfrm>
            <a:off x="531812" y="2174875"/>
            <a:ext cx="4179656" cy="3835507"/>
          </a:xfrm>
        </p:spPr>
        <p:txBody>
          <a:bodyPr/>
          <a:lstStyle/>
          <a:p>
            <a:pPr marL="342900" indent="-342900">
              <a:buFont typeface="Arial" panose="020B0604020202020204" pitchFamily="34" charset="0"/>
              <a:buChar char="•"/>
            </a:pPr>
            <a:r>
              <a:rPr lang="en-US" sz="2000" dirty="0">
                <a:latin typeface="+mn-lt"/>
              </a:rPr>
              <a:t>Prepare Before Executing Scheme</a:t>
            </a:r>
          </a:p>
          <a:p>
            <a:pPr marL="800100" lvl="1" indent="-342900">
              <a:buFont typeface="Arial" panose="020B0604020202020204" pitchFamily="34" charset="0"/>
              <a:buChar char="•"/>
            </a:pPr>
            <a:r>
              <a:rPr lang="en-US" sz="2000" dirty="0">
                <a:latin typeface="+mn-lt"/>
              </a:rPr>
              <a:t>Gather information about their targets</a:t>
            </a:r>
          </a:p>
          <a:p>
            <a:pPr marL="800100" lvl="1" indent="-342900">
              <a:buFont typeface="Arial" panose="020B0604020202020204" pitchFamily="34" charset="0"/>
              <a:buChar char="•"/>
            </a:pPr>
            <a:r>
              <a:rPr lang="en-US" sz="2000" dirty="0">
                <a:latin typeface="+mn-lt"/>
              </a:rPr>
              <a:t>Visit your website</a:t>
            </a:r>
          </a:p>
          <a:p>
            <a:pPr marL="800100" lvl="1" indent="-342900">
              <a:buFont typeface="Arial" panose="020B0604020202020204" pitchFamily="34" charset="0"/>
              <a:buChar char="•"/>
            </a:pPr>
            <a:r>
              <a:rPr lang="en-US" sz="2000" dirty="0">
                <a:latin typeface="+mn-lt"/>
              </a:rPr>
              <a:t>Scrape your Website</a:t>
            </a:r>
          </a:p>
          <a:p>
            <a:pPr marL="342900" indent="-342900">
              <a:buFont typeface="Arial" panose="020B0604020202020204" pitchFamily="34" charset="0"/>
              <a:buChar char="•"/>
            </a:pPr>
            <a:endParaRPr lang="en-US" sz="2000" dirty="0">
              <a:latin typeface="+mn-lt"/>
            </a:endParaRPr>
          </a:p>
        </p:txBody>
      </p:sp>
      <p:sp>
        <p:nvSpPr>
          <p:cNvPr id="4" name="Text Placeholder 3"/>
          <p:cNvSpPr>
            <a:spLocks noGrp="1"/>
          </p:cNvSpPr>
          <p:nvPr>
            <p:ph type="body" idx="4294967295"/>
          </p:nvPr>
        </p:nvSpPr>
        <p:spPr>
          <a:xfrm>
            <a:off x="531812" y="1549651"/>
            <a:ext cx="4040188" cy="639762"/>
          </a:xfrm>
        </p:spPr>
        <p:txBody>
          <a:bodyPr/>
          <a:lstStyle/>
          <a:p>
            <a:pPr marL="0" indent="0">
              <a:buNone/>
            </a:pPr>
            <a:r>
              <a:rPr lang="en-US" dirty="0"/>
              <a:t>What Criminals Do:</a:t>
            </a:r>
          </a:p>
        </p:txBody>
      </p:sp>
      <p:sp>
        <p:nvSpPr>
          <p:cNvPr id="5" name="Text Placeholder 4"/>
          <p:cNvSpPr>
            <a:spLocks noGrp="1"/>
          </p:cNvSpPr>
          <p:nvPr>
            <p:ph type="body" sz="quarter" idx="4294967295"/>
          </p:nvPr>
        </p:nvSpPr>
        <p:spPr>
          <a:xfrm>
            <a:off x="5102225" y="1535113"/>
            <a:ext cx="4041775" cy="639762"/>
          </a:xfrm>
        </p:spPr>
        <p:txBody>
          <a:bodyPr/>
          <a:lstStyle/>
          <a:p>
            <a:pPr marL="0" indent="0">
              <a:buNone/>
            </a:pPr>
            <a:r>
              <a:rPr lang="en-US" dirty="0"/>
              <a:t>What You Should Do:</a:t>
            </a:r>
          </a:p>
        </p:txBody>
      </p:sp>
      <p:sp>
        <p:nvSpPr>
          <p:cNvPr id="6" name="Content Placeholder 5"/>
          <p:cNvSpPr>
            <a:spLocks noGrp="1"/>
          </p:cNvSpPr>
          <p:nvPr>
            <p:ph sz="quarter" idx="4294967295"/>
          </p:nvPr>
        </p:nvSpPr>
        <p:spPr>
          <a:xfrm>
            <a:off x="5102225" y="2174875"/>
            <a:ext cx="4041775" cy="3482881"/>
          </a:xfrm>
        </p:spPr>
        <p:txBody>
          <a:bodyPr>
            <a:normAutofit/>
          </a:bodyPr>
          <a:lstStyle/>
          <a:p>
            <a:pPr>
              <a:buClr>
                <a:schemeClr val="tx1">
                  <a:lumMod val="60000"/>
                  <a:lumOff val="40000"/>
                </a:schemeClr>
              </a:buClr>
            </a:pPr>
            <a:r>
              <a:rPr lang="en-US" sz="2000" dirty="0"/>
              <a:t>Monitor who visits your websites</a:t>
            </a:r>
          </a:p>
          <a:p>
            <a:pPr lvl="1">
              <a:buClr>
                <a:schemeClr val="tx1">
                  <a:lumMod val="60000"/>
                  <a:lumOff val="40000"/>
                </a:schemeClr>
              </a:buClr>
            </a:pPr>
            <a:r>
              <a:rPr lang="en-US" sz="2000" dirty="0"/>
              <a:t>Collect data on your visitors such as time of day, geo-location, screen resolution, etc.</a:t>
            </a:r>
          </a:p>
          <a:p>
            <a:pPr lvl="1">
              <a:buClr>
                <a:schemeClr val="tx1">
                  <a:lumMod val="60000"/>
                  <a:lumOff val="40000"/>
                </a:schemeClr>
              </a:buClr>
            </a:pPr>
            <a:r>
              <a:rPr lang="en-US" sz="2000" dirty="0"/>
              <a:t>Compare normal behavior to criminal behavior</a:t>
            </a:r>
          </a:p>
          <a:p>
            <a:pPr lvl="1">
              <a:buClr>
                <a:schemeClr val="tx1">
                  <a:lumMod val="60000"/>
                  <a:lumOff val="40000"/>
                </a:schemeClr>
              </a:buClr>
            </a:pPr>
            <a:r>
              <a:rPr lang="en-US" sz="2000" dirty="0"/>
              <a:t>Monitor for web scraping</a:t>
            </a:r>
          </a:p>
          <a:p>
            <a:pPr lvl="1"/>
            <a:endParaRPr lang="en-US" sz="2000" dirty="0"/>
          </a:p>
        </p:txBody>
      </p:sp>
      <p:sp>
        <p:nvSpPr>
          <p:cNvPr id="7" name="Isosceles Triangle 6"/>
          <p:cNvSpPr/>
          <p:nvPr/>
        </p:nvSpPr>
        <p:spPr>
          <a:xfrm rot="5400000">
            <a:off x="4650020" y="3462621"/>
            <a:ext cx="1385219" cy="3710302"/>
          </a:xfrm>
          <a:prstGeom prst="triangle">
            <a:avLst/>
          </a:prstGeom>
          <a:solidFill>
            <a:schemeClr val="bg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ounded Rectangle 7"/>
          <p:cNvSpPr/>
          <p:nvPr/>
        </p:nvSpPr>
        <p:spPr>
          <a:xfrm>
            <a:off x="1953575" y="4489105"/>
            <a:ext cx="1751714" cy="1556018"/>
          </a:xfrm>
          <a:prstGeom prst="roundRect">
            <a:avLst/>
          </a:prstGeom>
          <a:solidFill>
            <a:srgbClr val="FFC000"/>
          </a:solidFill>
          <a:ln/>
          <a:effectLst>
            <a:outerShdw blurRad="50800" dist="38100" dir="2700000" algn="tl" rotWithShape="0">
              <a:srgbClr val="000000">
                <a:alpha val="43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defTabSz="685800"/>
            <a:r>
              <a:rPr lang="en-US" sz="2100" dirty="0">
                <a:solidFill>
                  <a:prstClr val="white"/>
                </a:solidFill>
                <a:latin typeface="Calibri"/>
              </a:rPr>
              <a:t>Planning and Targeting</a:t>
            </a:r>
          </a:p>
        </p:txBody>
      </p:sp>
      <p:sp>
        <p:nvSpPr>
          <p:cNvPr id="9" name="Rounded Rectangle 8"/>
          <p:cNvSpPr/>
          <p:nvPr/>
        </p:nvSpPr>
        <p:spPr>
          <a:xfrm>
            <a:off x="4586210" y="4718466"/>
            <a:ext cx="1165286" cy="1059648"/>
          </a:xfrm>
          <a:prstGeom prst="roundRect">
            <a:avLst/>
          </a:prstGeom>
          <a:solidFill>
            <a:schemeClr val="bg2">
              <a:lumMod val="75000"/>
            </a:schemeClr>
          </a:solidFill>
          <a:ln>
            <a:solidFill>
              <a:schemeClr val="bg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dirty="0">
                <a:solidFill>
                  <a:prstClr val="white"/>
                </a:solidFill>
                <a:latin typeface="Calibri"/>
              </a:rPr>
              <a:t>Setup and Launch</a:t>
            </a:r>
          </a:p>
        </p:txBody>
      </p:sp>
      <p:sp>
        <p:nvSpPr>
          <p:cNvPr id="10" name="Rounded Rectangle 9"/>
          <p:cNvSpPr/>
          <p:nvPr/>
        </p:nvSpPr>
        <p:spPr>
          <a:xfrm>
            <a:off x="6529890" y="4903452"/>
            <a:ext cx="870370" cy="754304"/>
          </a:xfrm>
          <a:prstGeom prst="roundRect">
            <a:avLst/>
          </a:prstGeom>
          <a:solidFill>
            <a:schemeClr val="bg2">
              <a:lumMod val="75000"/>
            </a:schemeClr>
          </a:solidFill>
          <a:ln>
            <a:solidFill>
              <a:schemeClr val="bg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425" dirty="0">
                <a:solidFill>
                  <a:prstClr val="white"/>
                </a:solidFill>
                <a:latin typeface="Calibri"/>
              </a:rPr>
              <a:t>Cashing</a:t>
            </a:r>
          </a:p>
        </p:txBody>
      </p:sp>
    </p:spTree>
    <p:extLst>
      <p:ext uri="{BB962C8B-B14F-4D97-AF65-F5344CB8AC3E}">
        <p14:creationId xmlns:p14="http://schemas.microsoft.com/office/powerpoint/2010/main" val="105330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Interrupting the Execution Phase</a:t>
            </a:r>
          </a:p>
        </p:txBody>
      </p:sp>
      <p:sp>
        <p:nvSpPr>
          <p:cNvPr id="5" name="Content Placeholder 4"/>
          <p:cNvSpPr>
            <a:spLocks noGrp="1"/>
          </p:cNvSpPr>
          <p:nvPr>
            <p:ph idx="1"/>
          </p:nvPr>
        </p:nvSpPr>
        <p:spPr>
          <a:xfrm>
            <a:off x="628650" y="2077759"/>
            <a:ext cx="4473575" cy="3829881"/>
          </a:xfrm>
        </p:spPr>
        <p:txBody>
          <a:bodyPr/>
          <a:lstStyle/>
          <a:p>
            <a:r>
              <a:rPr lang="en-US" sz="2000" dirty="0">
                <a:latin typeface="+mn-lt"/>
              </a:rPr>
              <a:t>Steal Identity (credentials)</a:t>
            </a:r>
          </a:p>
          <a:p>
            <a:pPr lvl="1"/>
            <a:r>
              <a:rPr lang="en-US" sz="2000" dirty="0">
                <a:latin typeface="+mn-lt"/>
              </a:rPr>
              <a:t>Emails with malware attached</a:t>
            </a:r>
          </a:p>
          <a:p>
            <a:pPr lvl="1"/>
            <a:r>
              <a:rPr lang="en-US" sz="2000" dirty="0">
                <a:latin typeface="+mn-lt"/>
              </a:rPr>
              <a:t>Links directing customers to phishing sites</a:t>
            </a:r>
          </a:p>
          <a:p>
            <a:pPr lvl="1"/>
            <a:r>
              <a:rPr lang="en-US" sz="2000" dirty="0">
                <a:latin typeface="+mn-lt"/>
              </a:rPr>
              <a:t>Manipulate social media</a:t>
            </a:r>
          </a:p>
          <a:p>
            <a:pPr lvl="1"/>
            <a:endParaRPr lang="en-US" sz="2000" dirty="0">
              <a:latin typeface="+mn-lt"/>
            </a:endParaRPr>
          </a:p>
        </p:txBody>
      </p:sp>
      <p:sp>
        <p:nvSpPr>
          <p:cNvPr id="4" name="Text Placeholder 3"/>
          <p:cNvSpPr>
            <a:spLocks noGrp="1"/>
          </p:cNvSpPr>
          <p:nvPr>
            <p:ph type="body" idx="4294967295"/>
          </p:nvPr>
        </p:nvSpPr>
        <p:spPr>
          <a:xfrm>
            <a:off x="628650" y="1557296"/>
            <a:ext cx="4040188" cy="639762"/>
          </a:xfrm>
        </p:spPr>
        <p:txBody>
          <a:bodyPr/>
          <a:lstStyle/>
          <a:p>
            <a:pPr marL="0" indent="0">
              <a:buNone/>
            </a:pPr>
            <a:r>
              <a:rPr lang="en-US" dirty="0"/>
              <a:t>What Criminals Do:</a:t>
            </a:r>
          </a:p>
        </p:txBody>
      </p:sp>
      <p:sp>
        <p:nvSpPr>
          <p:cNvPr id="6" name="Text Placeholder 5"/>
          <p:cNvSpPr>
            <a:spLocks noGrp="1"/>
          </p:cNvSpPr>
          <p:nvPr>
            <p:ph type="body" sz="quarter" idx="4294967295"/>
          </p:nvPr>
        </p:nvSpPr>
        <p:spPr>
          <a:xfrm>
            <a:off x="5102225" y="1535113"/>
            <a:ext cx="4041775" cy="639762"/>
          </a:xfrm>
        </p:spPr>
        <p:txBody>
          <a:bodyPr/>
          <a:lstStyle/>
          <a:p>
            <a:pPr marL="0" indent="0">
              <a:buNone/>
            </a:pPr>
            <a:r>
              <a:rPr lang="en-US" dirty="0"/>
              <a:t>What You Should Do:</a:t>
            </a:r>
          </a:p>
        </p:txBody>
      </p:sp>
      <p:sp>
        <p:nvSpPr>
          <p:cNvPr id="7" name="Content Placeholder 6"/>
          <p:cNvSpPr>
            <a:spLocks noGrp="1"/>
          </p:cNvSpPr>
          <p:nvPr>
            <p:ph sz="quarter" idx="4294967295"/>
          </p:nvPr>
        </p:nvSpPr>
        <p:spPr>
          <a:xfrm>
            <a:off x="5009757" y="2084787"/>
            <a:ext cx="4041775" cy="3951288"/>
          </a:xfrm>
        </p:spPr>
        <p:txBody>
          <a:bodyPr>
            <a:normAutofit/>
          </a:bodyPr>
          <a:lstStyle/>
          <a:p>
            <a:pPr>
              <a:buClr>
                <a:schemeClr val="bg2">
                  <a:lumMod val="50000"/>
                </a:schemeClr>
              </a:buClr>
            </a:pPr>
            <a:r>
              <a:rPr lang="en-US" sz="2000" dirty="0"/>
              <a:t>Provide safe access to log-in pages</a:t>
            </a:r>
          </a:p>
          <a:p>
            <a:pPr>
              <a:buClr>
                <a:schemeClr val="bg2">
                  <a:lumMod val="50000"/>
                </a:schemeClr>
              </a:buClr>
            </a:pPr>
            <a:r>
              <a:rPr lang="en-US" sz="2000" dirty="0"/>
              <a:t>Know the device your customer is using</a:t>
            </a:r>
          </a:p>
          <a:p>
            <a:pPr>
              <a:buClr>
                <a:schemeClr val="bg2">
                  <a:lumMod val="50000"/>
                </a:schemeClr>
              </a:buClr>
            </a:pPr>
            <a:r>
              <a:rPr lang="en-US" sz="2000" dirty="0"/>
              <a:t>Link device with user</a:t>
            </a:r>
          </a:p>
          <a:p>
            <a:endParaRPr lang="en-US" sz="2000" dirty="0"/>
          </a:p>
        </p:txBody>
      </p:sp>
      <p:sp>
        <p:nvSpPr>
          <p:cNvPr id="8" name="Isosceles Triangle 7"/>
          <p:cNvSpPr/>
          <p:nvPr/>
        </p:nvSpPr>
        <p:spPr>
          <a:xfrm rot="5400000">
            <a:off x="4650020" y="3462621"/>
            <a:ext cx="1385219" cy="3710302"/>
          </a:xfrm>
          <a:prstGeom prst="triangle">
            <a:avLst/>
          </a:prstGeom>
          <a:solidFill>
            <a:schemeClr val="bg2">
              <a:lumMod val="75000"/>
            </a:schemeClr>
          </a:solidFill>
          <a:ln>
            <a:solidFill>
              <a:srgbClr val="C8E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ounded Rectangle 8"/>
          <p:cNvSpPr/>
          <p:nvPr/>
        </p:nvSpPr>
        <p:spPr>
          <a:xfrm>
            <a:off x="1953575" y="4489105"/>
            <a:ext cx="1751714" cy="1556018"/>
          </a:xfrm>
          <a:prstGeom prst="roundRect">
            <a:avLst/>
          </a:prstGeom>
          <a:solidFill>
            <a:schemeClr val="bg2">
              <a:lumMod val="75000"/>
            </a:schemeClr>
          </a:solidFill>
          <a:ln/>
          <a:effectLst>
            <a:outerShdw blurRad="50800" dist="38100" dir="2700000" algn="tl" rotWithShape="0">
              <a:srgbClr val="000000">
                <a:alpha val="43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defTabSz="685800"/>
            <a:r>
              <a:rPr lang="en-US" sz="2100" dirty="0">
                <a:solidFill>
                  <a:prstClr val="white"/>
                </a:solidFill>
                <a:latin typeface="Calibri"/>
              </a:rPr>
              <a:t>Planning and Targeting</a:t>
            </a:r>
          </a:p>
        </p:txBody>
      </p:sp>
      <p:sp>
        <p:nvSpPr>
          <p:cNvPr id="10" name="Rounded Rectangle 9"/>
          <p:cNvSpPr/>
          <p:nvPr/>
        </p:nvSpPr>
        <p:spPr>
          <a:xfrm>
            <a:off x="4586210" y="4718466"/>
            <a:ext cx="1165286" cy="1059648"/>
          </a:xfrm>
          <a:prstGeom prst="roundRect">
            <a:avLst/>
          </a:prstGeom>
          <a:solidFill>
            <a:srgbClr val="FF6600"/>
          </a:solidFill>
          <a:ln>
            <a:solidFill>
              <a:schemeClr val="bg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dirty="0">
                <a:solidFill>
                  <a:prstClr val="white"/>
                </a:solidFill>
                <a:latin typeface="Calibri"/>
              </a:rPr>
              <a:t>Setup and Launch</a:t>
            </a:r>
          </a:p>
        </p:txBody>
      </p:sp>
      <p:sp>
        <p:nvSpPr>
          <p:cNvPr id="11" name="Rounded Rectangle 10"/>
          <p:cNvSpPr/>
          <p:nvPr/>
        </p:nvSpPr>
        <p:spPr>
          <a:xfrm>
            <a:off x="6529890" y="4903452"/>
            <a:ext cx="870370" cy="754304"/>
          </a:xfrm>
          <a:prstGeom prst="roundRect">
            <a:avLst/>
          </a:prstGeom>
          <a:solidFill>
            <a:schemeClr val="bg2">
              <a:lumMod val="75000"/>
            </a:schemeClr>
          </a:solidFill>
          <a:ln>
            <a:solidFill>
              <a:schemeClr val="bg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425" dirty="0">
                <a:solidFill>
                  <a:prstClr val="white"/>
                </a:solidFill>
                <a:latin typeface="Calibri"/>
              </a:rPr>
              <a:t>Cashing</a:t>
            </a:r>
          </a:p>
        </p:txBody>
      </p:sp>
    </p:spTree>
    <p:extLst>
      <p:ext uri="{BB962C8B-B14F-4D97-AF65-F5344CB8AC3E}">
        <p14:creationId xmlns:p14="http://schemas.microsoft.com/office/powerpoint/2010/main" val="147673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Interrupting the Cash-Out Phase</a:t>
            </a:r>
          </a:p>
        </p:txBody>
      </p:sp>
      <p:sp>
        <p:nvSpPr>
          <p:cNvPr id="5" name="Content Placeholder 4"/>
          <p:cNvSpPr>
            <a:spLocks noGrp="1"/>
          </p:cNvSpPr>
          <p:nvPr>
            <p:ph idx="1"/>
          </p:nvPr>
        </p:nvSpPr>
        <p:spPr>
          <a:xfrm>
            <a:off x="531019" y="2057917"/>
            <a:ext cx="4040188" cy="4351338"/>
          </a:xfrm>
        </p:spPr>
        <p:txBody>
          <a:bodyPr>
            <a:normAutofit/>
          </a:bodyPr>
          <a:lstStyle/>
          <a:p>
            <a:pPr marL="342900" indent="-342900">
              <a:buFont typeface="Arial" panose="020B0604020202020204" pitchFamily="34" charset="0"/>
              <a:buChar char="•"/>
            </a:pPr>
            <a:r>
              <a:rPr lang="en-US" sz="2000" dirty="0">
                <a:latin typeface="+mn-lt"/>
              </a:rPr>
              <a:t>Cash out.</a:t>
            </a:r>
          </a:p>
          <a:p>
            <a:pPr marL="800100" lvl="1" indent="-342900">
              <a:buFont typeface="Arial" panose="020B0604020202020204" pitchFamily="34" charset="0"/>
              <a:buChar char="•"/>
            </a:pPr>
            <a:r>
              <a:rPr lang="en-US" sz="2000" dirty="0">
                <a:latin typeface="+mn-lt"/>
              </a:rPr>
              <a:t>Move money from a compromised account to their account</a:t>
            </a:r>
          </a:p>
          <a:p>
            <a:pPr marL="800100" lvl="1" indent="-342900">
              <a:buFont typeface="Arial" panose="020B0604020202020204" pitchFamily="34" charset="0"/>
              <a:buChar char="•"/>
            </a:pPr>
            <a:r>
              <a:rPr lang="en-US" sz="2000" dirty="0">
                <a:latin typeface="+mn-lt"/>
              </a:rPr>
              <a:t>Use “mules” to move money around and conceal the origin</a:t>
            </a:r>
          </a:p>
          <a:p>
            <a:pPr marL="1257300" lvl="2" indent="-342900">
              <a:buFont typeface="Arial" panose="020B0604020202020204" pitchFamily="34" charset="0"/>
              <a:buChar char="•"/>
            </a:pPr>
            <a:r>
              <a:rPr lang="en-US" dirty="0">
                <a:latin typeface="+mn-lt"/>
              </a:rPr>
              <a:t>Makes recovery difficult</a:t>
            </a:r>
          </a:p>
        </p:txBody>
      </p:sp>
      <p:sp>
        <p:nvSpPr>
          <p:cNvPr id="4" name="Text Placeholder 3"/>
          <p:cNvSpPr>
            <a:spLocks noGrp="1"/>
          </p:cNvSpPr>
          <p:nvPr>
            <p:ph type="body" idx="4294967295"/>
          </p:nvPr>
        </p:nvSpPr>
        <p:spPr>
          <a:xfrm>
            <a:off x="531019" y="1535113"/>
            <a:ext cx="4040188" cy="639762"/>
          </a:xfrm>
        </p:spPr>
        <p:txBody>
          <a:bodyPr/>
          <a:lstStyle/>
          <a:p>
            <a:pPr marL="0" indent="0">
              <a:buNone/>
            </a:pPr>
            <a:r>
              <a:rPr lang="en-US" dirty="0"/>
              <a:t>What Criminals Do:</a:t>
            </a:r>
          </a:p>
        </p:txBody>
      </p:sp>
      <p:sp>
        <p:nvSpPr>
          <p:cNvPr id="6" name="Text Placeholder 5"/>
          <p:cNvSpPr>
            <a:spLocks noGrp="1"/>
          </p:cNvSpPr>
          <p:nvPr>
            <p:ph type="body" sz="quarter" idx="4294967295"/>
          </p:nvPr>
        </p:nvSpPr>
        <p:spPr>
          <a:xfrm>
            <a:off x="5102225" y="1535113"/>
            <a:ext cx="4041775" cy="639762"/>
          </a:xfrm>
        </p:spPr>
        <p:txBody>
          <a:bodyPr/>
          <a:lstStyle/>
          <a:p>
            <a:pPr marL="0" indent="0">
              <a:buNone/>
            </a:pPr>
            <a:r>
              <a:rPr lang="en-US" dirty="0"/>
              <a:t>What You Should Do:</a:t>
            </a:r>
          </a:p>
        </p:txBody>
      </p:sp>
      <p:sp>
        <p:nvSpPr>
          <p:cNvPr id="7" name="Content Placeholder 6"/>
          <p:cNvSpPr>
            <a:spLocks noGrp="1"/>
          </p:cNvSpPr>
          <p:nvPr>
            <p:ph sz="quarter" idx="4294967295"/>
          </p:nvPr>
        </p:nvSpPr>
        <p:spPr>
          <a:xfrm>
            <a:off x="5102225" y="2087466"/>
            <a:ext cx="4041775" cy="3951288"/>
          </a:xfrm>
        </p:spPr>
        <p:txBody>
          <a:bodyPr>
            <a:normAutofit/>
          </a:bodyPr>
          <a:lstStyle/>
          <a:p>
            <a:pPr>
              <a:buClr>
                <a:schemeClr val="bg2">
                  <a:lumMod val="50000"/>
                </a:schemeClr>
              </a:buClr>
            </a:pPr>
            <a:r>
              <a:rPr lang="en-US" sz="2000" dirty="0"/>
              <a:t>Look for anomalies in customer transaction behavior</a:t>
            </a:r>
          </a:p>
          <a:p>
            <a:pPr>
              <a:buClr>
                <a:schemeClr val="bg2">
                  <a:lumMod val="50000"/>
                </a:schemeClr>
              </a:buClr>
            </a:pPr>
            <a:r>
              <a:rPr lang="en-US" sz="2000" dirty="0"/>
              <a:t>Identify suspicious transactions</a:t>
            </a:r>
          </a:p>
          <a:p>
            <a:pPr>
              <a:buClr>
                <a:schemeClr val="bg2">
                  <a:lumMod val="50000"/>
                </a:schemeClr>
              </a:buClr>
            </a:pPr>
            <a:r>
              <a:rPr lang="en-US" sz="2000" dirty="0"/>
              <a:t>Require strong authentication for suspicious transactions</a:t>
            </a:r>
          </a:p>
          <a:p>
            <a:pPr lvl="1">
              <a:buClr>
                <a:schemeClr val="bg2">
                  <a:lumMod val="50000"/>
                </a:schemeClr>
              </a:buClr>
            </a:pPr>
            <a:r>
              <a:rPr lang="en-US" sz="2000" dirty="0"/>
              <a:t>Device authentication</a:t>
            </a:r>
          </a:p>
          <a:p>
            <a:pPr lvl="1">
              <a:buClr>
                <a:schemeClr val="bg2">
                  <a:lumMod val="50000"/>
                </a:schemeClr>
              </a:buClr>
            </a:pPr>
            <a:r>
              <a:rPr lang="en-US" sz="2000" dirty="0"/>
              <a:t>One-time Passwords</a:t>
            </a:r>
          </a:p>
          <a:p>
            <a:pPr lvl="1">
              <a:buClr>
                <a:schemeClr val="bg2">
                  <a:lumMod val="50000"/>
                </a:schemeClr>
              </a:buClr>
            </a:pPr>
            <a:r>
              <a:rPr lang="en-US" sz="2000" dirty="0"/>
              <a:t>Challenge questions</a:t>
            </a:r>
          </a:p>
        </p:txBody>
      </p:sp>
      <p:sp>
        <p:nvSpPr>
          <p:cNvPr id="8" name="Isosceles Triangle 7"/>
          <p:cNvSpPr/>
          <p:nvPr/>
        </p:nvSpPr>
        <p:spPr>
          <a:xfrm rot="5400000">
            <a:off x="4698860" y="3638910"/>
            <a:ext cx="1222710" cy="3751798"/>
          </a:xfrm>
          <a:prstGeom prst="triangle">
            <a:avLst/>
          </a:prstGeom>
          <a:solidFill>
            <a:schemeClr val="bg2">
              <a:lumMod val="75000"/>
            </a:schemeClr>
          </a:solidFill>
          <a:ln>
            <a:solidFill>
              <a:srgbClr val="C8E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ounded Rectangle 9"/>
          <p:cNvSpPr/>
          <p:nvPr/>
        </p:nvSpPr>
        <p:spPr>
          <a:xfrm>
            <a:off x="4586210" y="5005557"/>
            <a:ext cx="1165286" cy="1059648"/>
          </a:xfrm>
          <a:prstGeom prst="roundRect">
            <a:avLst/>
          </a:prstGeom>
          <a:solidFill>
            <a:schemeClr val="bg2">
              <a:lumMod val="75000"/>
            </a:schemeClr>
          </a:solidFill>
          <a:ln>
            <a:solidFill>
              <a:schemeClr val="bg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dirty="0">
                <a:solidFill>
                  <a:prstClr val="white"/>
                </a:solidFill>
                <a:latin typeface="Calibri"/>
              </a:rPr>
              <a:t>Setup and Launch</a:t>
            </a:r>
          </a:p>
        </p:txBody>
      </p:sp>
      <p:sp>
        <p:nvSpPr>
          <p:cNvPr id="11" name="Rounded Rectangle 10"/>
          <p:cNvSpPr/>
          <p:nvPr/>
        </p:nvSpPr>
        <p:spPr>
          <a:xfrm>
            <a:off x="6529890" y="5190543"/>
            <a:ext cx="870370" cy="754304"/>
          </a:xfrm>
          <a:prstGeom prst="roundRect">
            <a:avLst/>
          </a:prstGeom>
          <a:solidFill>
            <a:srgbClr val="FF0000"/>
          </a:solidFill>
          <a:ln>
            <a:solidFill>
              <a:schemeClr val="bg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425" dirty="0">
                <a:solidFill>
                  <a:prstClr val="white"/>
                </a:solidFill>
                <a:latin typeface="Calibri"/>
              </a:rPr>
              <a:t>Cashing</a:t>
            </a:r>
          </a:p>
        </p:txBody>
      </p:sp>
      <p:sp>
        <p:nvSpPr>
          <p:cNvPr id="16" name="Rounded Rectangle 15"/>
          <p:cNvSpPr/>
          <p:nvPr/>
        </p:nvSpPr>
        <p:spPr>
          <a:xfrm>
            <a:off x="1898863" y="4786497"/>
            <a:ext cx="1751714" cy="1373410"/>
          </a:xfrm>
          <a:prstGeom prst="roundRect">
            <a:avLst/>
          </a:prstGeom>
          <a:solidFill>
            <a:schemeClr val="bg2">
              <a:lumMod val="75000"/>
            </a:schemeClr>
          </a:solidFill>
          <a:ln/>
          <a:effectLst>
            <a:outerShdw blurRad="50800" dist="38100" dir="2700000" algn="tl" rotWithShape="0">
              <a:srgbClr val="000000">
                <a:alpha val="43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defTabSz="685800"/>
            <a:r>
              <a:rPr lang="en-US" sz="2100" dirty="0">
                <a:solidFill>
                  <a:prstClr val="white"/>
                </a:solidFill>
                <a:latin typeface="Calibri"/>
              </a:rPr>
              <a:t>Planning and Targeting</a:t>
            </a:r>
          </a:p>
        </p:txBody>
      </p:sp>
    </p:spTree>
    <p:extLst>
      <p:ext uri="{BB962C8B-B14F-4D97-AF65-F5344CB8AC3E}">
        <p14:creationId xmlns:p14="http://schemas.microsoft.com/office/powerpoint/2010/main" val="98378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Integrate Intelligence with Protections</a:t>
            </a:r>
          </a:p>
        </p:txBody>
      </p:sp>
      <p:sp>
        <p:nvSpPr>
          <p:cNvPr id="3" name="Content Placeholder 2"/>
          <p:cNvSpPr>
            <a:spLocks noGrp="1"/>
          </p:cNvSpPr>
          <p:nvPr>
            <p:ph idx="1"/>
          </p:nvPr>
        </p:nvSpPr>
        <p:spPr/>
        <p:txBody>
          <a:bodyPr>
            <a:normAutofit/>
          </a:bodyPr>
          <a:lstStyle/>
          <a:p>
            <a:r>
              <a:rPr lang="en-US" dirty="0"/>
              <a:t>Collect and analyze endpoint and user attributes.</a:t>
            </a:r>
          </a:p>
          <a:p>
            <a:r>
              <a:rPr lang="en-US" dirty="0"/>
              <a:t>Collect and analyze customer behavior.</a:t>
            </a:r>
          </a:p>
          <a:p>
            <a:r>
              <a:rPr lang="en-US" dirty="0"/>
              <a:t>Compare to baseline to Identify anomalous activity.</a:t>
            </a:r>
          </a:p>
          <a:p>
            <a:r>
              <a:rPr lang="en-US" dirty="0"/>
              <a:t>Use Risk-Based Approach to Security.</a:t>
            </a:r>
          </a:p>
          <a:p>
            <a:pPr lvl="1"/>
            <a:r>
              <a:rPr lang="en-US" dirty="0"/>
              <a:t>Prevent suspicious users from gaining access.</a:t>
            </a:r>
          </a:p>
          <a:p>
            <a:pPr lvl="1"/>
            <a:r>
              <a:rPr lang="en-US" dirty="0"/>
              <a:t>Step up controls to match threat.</a:t>
            </a: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2674492835"/>
      </p:ext>
    </p:extLst>
  </p:cSld>
  <p:clrMapOvr>
    <a:masterClrMapping/>
  </p:clrMapOvr>
</p:sld>
</file>

<file path=ppt/theme/theme1.xml><?xml version="1.0" encoding="utf-8"?>
<a:theme xmlns:a="http://schemas.openxmlformats.org/drawingml/2006/main" name="ES_Theme1">
  <a:themeElements>
    <a:clrScheme name="Easy solutions">
      <a:dk1>
        <a:srgbClr val="3A3838"/>
      </a:dk1>
      <a:lt1>
        <a:srgbClr val="CCD707"/>
      </a:lt1>
      <a:dk2>
        <a:srgbClr val="29484D"/>
      </a:dk2>
      <a:lt2>
        <a:srgbClr val="FFFFFF"/>
      </a:lt2>
      <a:accent1>
        <a:srgbClr val="65A3AD"/>
      </a:accent1>
      <a:accent2>
        <a:srgbClr val="CCD707"/>
      </a:accent2>
      <a:accent3>
        <a:srgbClr val="29484D"/>
      </a:accent3>
      <a:accent4>
        <a:srgbClr val="FFC000"/>
      </a:accent4>
      <a:accent5>
        <a:srgbClr val="65A3AD"/>
      </a:accent5>
      <a:accent6>
        <a:srgbClr val="70AD47"/>
      </a:accent6>
      <a:hlink>
        <a:srgbClr val="CCD707"/>
      </a:hlink>
      <a:folHlink>
        <a:srgbClr val="8A868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_Theme1" id="{8FB29C47-9845-4725-8008-F9F7514A9D95}" vid="{D89AD729-2F3C-4EBF-B419-361DD4E5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ES_Theme1</Template>
  <TotalTime>1343</TotalTime>
  <Words>1362</Words>
  <Application>Microsoft Office PowerPoint</Application>
  <PresentationFormat>On-screen Show (4:3)</PresentationFormat>
  <Paragraphs>136</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ES_Theme1</vt:lpstr>
      <vt:lpstr>PowerPoint Presentation</vt:lpstr>
      <vt:lpstr>PowerPoint Presentation</vt:lpstr>
      <vt:lpstr>More Identity Theft Each Year</vt:lpstr>
      <vt:lpstr>Identity Data More Valuable Than Ever</vt:lpstr>
      <vt:lpstr>Law Enforcement Approach</vt:lpstr>
      <vt:lpstr>Interrupting the Preparation Phase</vt:lpstr>
      <vt:lpstr>Interrupting the Execution Phase</vt:lpstr>
      <vt:lpstr>Interrupting the Cash-Out Phase</vt:lpstr>
      <vt:lpstr>Integrate Intelligence with Protections</vt:lpstr>
      <vt:lpstr>Total Fraud Protection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Garcia</dc:creator>
  <cp:lastModifiedBy>Maria Lobato</cp:lastModifiedBy>
  <cp:revision>82</cp:revision>
  <dcterms:created xsi:type="dcterms:W3CDTF">2015-06-03T21:42:40Z</dcterms:created>
  <dcterms:modified xsi:type="dcterms:W3CDTF">2016-10-27T00:53:55Z</dcterms:modified>
</cp:coreProperties>
</file>